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20" r:id="rId2"/>
    <p:sldId id="372" r:id="rId3"/>
    <p:sldId id="371" r:id="rId4"/>
    <p:sldId id="374" r:id="rId5"/>
    <p:sldId id="327" r:id="rId6"/>
    <p:sldId id="379" r:id="rId7"/>
    <p:sldId id="381" r:id="rId8"/>
    <p:sldId id="380" r:id="rId9"/>
    <p:sldId id="375" r:id="rId10"/>
    <p:sldId id="376" r:id="rId11"/>
    <p:sldId id="382" r:id="rId12"/>
    <p:sldId id="383" r:id="rId13"/>
    <p:sldId id="384" r:id="rId14"/>
    <p:sldId id="385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400" r:id="rId26"/>
    <p:sldId id="341" r:id="rId27"/>
    <p:sldId id="342" r:id="rId28"/>
    <p:sldId id="414" r:id="rId29"/>
    <p:sldId id="415" r:id="rId30"/>
    <p:sldId id="401" r:id="rId31"/>
    <p:sldId id="402" r:id="rId32"/>
    <p:sldId id="324" r:id="rId33"/>
    <p:sldId id="403" r:id="rId34"/>
    <p:sldId id="404" r:id="rId35"/>
    <p:sldId id="405" r:id="rId36"/>
    <p:sldId id="406" r:id="rId37"/>
    <p:sldId id="412" r:id="rId38"/>
    <p:sldId id="413" r:id="rId39"/>
    <p:sldId id="407" r:id="rId40"/>
    <p:sldId id="408" r:id="rId41"/>
    <p:sldId id="409" r:id="rId42"/>
    <p:sldId id="410" r:id="rId43"/>
    <p:sldId id="411" r:id="rId44"/>
    <p:sldId id="368" r:id="rId4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03CBA-0A69-4225-908E-814E7B4C320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435D043-15AE-4C69-9E12-C4E3550B8DD5}">
      <dgm:prSet phldrT="[Text]"/>
      <dgm:spPr/>
      <dgm:t>
        <a:bodyPr/>
        <a:lstStyle/>
        <a:p>
          <a:r>
            <a:rPr lang="es-ES" b="0" i="0" dirty="0" smtClean="0"/>
            <a:t>Amenaza de la entrada de nuevos competidores</a:t>
          </a:r>
          <a:endParaRPr lang="es-EC" b="0" dirty="0"/>
        </a:p>
      </dgm:t>
    </dgm:pt>
    <dgm:pt modelId="{3CB91284-AAF3-439C-A9AF-1B4049D60F4C}" type="parTrans" cxnId="{F82E26FD-F960-4FE0-869F-4986FF780FF5}">
      <dgm:prSet/>
      <dgm:spPr/>
      <dgm:t>
        <a:bodyPr/>
        <a:lstStyle/>
        <a:p>
          <a:endParaRPr lang="es-EC" b="0"/>
        </a:p>
      </dgm:t>
    </dgm:pt>
    <dgm:pt modelId="{C5DCE138-8DAD-4838-B8E5-424C34639CFE}" type="sibTrans" cxnId="{F82E26FD-F960-4FE0-869F-4986FF780FF5}">
      <dgm:prSet/>
      <dgm:spPr/>
      <dgm:t>
        <a:bodyPr/>
        <a:lstStyle/>
        <a:p>
          <a:endParaRPr lang="es-EC" b="0"/>
        </a:p>
      </dgm:t>
    </dgm:pt>
    <dgm:pt modelId="{74805EED-050E-4B44-A488-75E3EC4ECB86}">
      <dgm:prSet phldrT="[Text]"/>
      <dgm:spPr/>
      <dgm:t>
        <a:bodyPr/>
        <a:lstStyle/>
        <a:p>
          <a:r>
            <a:rPr lang="es-ES" b="0" i="0" dirty="0" smtClean="0"/>
            <a:t>Amenaza del ingreso de productos sustitutos</a:t>
          </a:r>
          <a:endParaRPr lang="es-EC" b="0" i="0" dirty="0"/>
        </a:p>
      </dgm:t>
    </dgm:pt>
    <dgm:pt modelId="{87D48F76-8EF8-4203-9E05-04D427267991}" type="parTrans" cxnId="{25AE6CAC-6461-4BA0-A179-7BF8CEC31AB9}">
      <dgm:prSet/>
      <dgm:spPr/>
      <dgm:t>
        <a:bodyPr/>
        <a:lstStyle/>
        <a:p>
          <a:endParaRPr lang="es-EC" b="0"/>
        </a:p>
      </dgm:t>
    </dgm:pt>
    <dgm:pt modelId="{12BA9AB1-3026-4741-87E7-7814FD0ACF8C}" type="sibTrans" cxnId="{25AE6CAC-6461-4BA0-A179-7BF8CEC31AB9}">
      <dgm:prSet/>
      <dgm:spPr/>
      <dgm:t>
        <a:bodyPr/>
        <a:lstStyle/>
        <a:p>
          <a:endParaRPr lang="es-EC" b="0"/>
        </a:p>
      </dgm:t>
    </dgm:pt>
    <dgm:pt modelId="{2AA0BC3B-83CA-4DB7-817C-8FF2D1FD65E4}">
      <dgm:prSet phldrT="[Text]"/>
      <dgm:spPr/>
      <dgm:t>
        <a:bodyPr/>
        <a:lstStyle/>
        <a:p>
          <a:r>
            <a:rPr lang="es-ES" b="0" i="0" dirty="0" smtClean="0"/>
            <a:t>Poder de negociación de los proveedores </a:t>
          </a:r>
          <a:endParaRPr lang="es-EC" b="0" dirty="0"/>
        </a:p>
      </dgm:t>
    </dgm:pt>
    <dgm:pt modelId="{F4E18090-AE21-49EC-BB1B-8AFF9FD5CA4E}" type="parTrans" cxnId="{1D3AE7E3-C395-4A7E-8D1B-4B00FFC85A1D}">
      <dgm:prSet/>
      <dgm:spPr/>
      <dgm:t>
        <a:bodyPr/>
        <a:lstStyle/>
        <a:p>
          <a:endParaRPr lang="es-EC" b="0"/>
        </a:p>
      </dgm:t>
    </dgm:pt>
    <dgm:pt modelId="{F8BBAD40-8CA0-4DD8-86BD-E48465ADED36}" type="sibTrans" cxnId="{1D3AE7E3-C395-4A7E-8D1B-4B00FFC85A1D}">
      <dgm:prSet/>
      <dgm:spPr/>
      <dgm:t>
        <a:bodyPr/>
        <a:lstStyle/>
        <a:p>
          <a:endParaRPr lang="es-EC" b="0"/>
        </a:p>
      </dgm:t>
    </dgm:pt>
    <dgm:pt modelId="{C50C340D-06C6-4878-9E56-A58012A26A81}">
      <dgm:prSet phldrT="[Text]" custT="1"/>
      <dgm:spPr/>
      <dgm:t>
        <a:bodyPr/>
        <a:lstStyle/>
        <a:p>
          <a:r>
            <a:rPr lang="es-EC" sz="1600" b="0" dirty="0" smtClean="0"/>
            <a:t>Organizaciones locales amparadas bajo la LOEPS</a:t>
          </a:r>
          <a:endParaRPr lang="es-EC" sz="1600" b="0" dirty="0"/>
        </a:p>
      </dgm:t>
    </dgm:pt>
    <dgm:pt modelId="{A75C8CD6-B2D2-4311-8EF0-12B5D7943FB7}" type="parTrans" cxnId="{C053AFB2-3FAA-4EBE-B95B-76C5AE5431CB}">
      <dgm:prSet/>
      <dgm:spPr/>
      <dgm:t>
        <a:bodyPr/>
        <a:lstStyle/>
        <a:p>
          <a:endParaRPr lang="es-EC" b="0"/>
        </a:p>
      </dgm:t>
    </dgm:pt>
    <dgm:pt modelId="{DC9503EE-EDB4-43F0-A7F0-8474F960CE39}" type="sibTrans" cxnId="{C053AFB2-3FAA-4EBE-B95B-76C5AE5431CB}">
      <dgm:prSet/>
      <dgm:spPr/>
      <dgm:t>
        <a:bodyPr/>
        <a:lstStyle/>
        <a:p>
          <a:endParaRPr lang="es-EC" b="0"/>
        </a:p>
      </dgm:t>
    </dgm:pt>
    <dgm:pt modelId="{32A980FF-D8B4-44F7-AA97-3B447DCDE96B}">
      <dgm:prSet phldrT="[Text]" custT="1"/>
      <dgm:spPr/>
      <dgm:t>
        <a:bodyPr/>
        <a:lstStyle/>
        <a:p>
          <a:pPr algn="just"/>
          <a:r>
            <a:rPr lang="es-EC" sz="1600" smtClean="0"/>
            <a:t>Otras entidades que realizan sus actividades de intermediación financiera en el provincia de Imbabura, entre ellas principalmente tenemos a los Bancos </a:t>
          </a:r>
          <a:r>
            <a:rPr lang="es-EC" sz="1600" dirty="0" smtClean="0"/>
            <a:t>Privados y los Bancos Públicos</a:t>
          </a:r>
          <a:endParaRPr lang="es-EC" sz="1600" b="0" dirty="0"/>
        </a:p>
      </dgm:t>
    </dgm:pt>
    <dgm:pt modelId="{A20AA464-AFD8-4351-9F04-6916CD788D8C}" type="parTrans" cxnId="{16846CF2-D3A9-4894-9E7D-B508E8D94D2D}">
      <dgm:prSet/>
      <dgm:spPr/>
      <dgm:t>
        <a:bodyPr/>
        <a:lstStyle/>
        <a:p>
          <a:endParaRPr lang="es-EC" b="0"/>
        </a:p>
      </dgm:t>
    </dgm:pt>
    <dgm:pt modelId="{3E2AEF0B-E7FD-471A-B685-B015D1255929}" type="sibTrans" cxnId="{16846CF2-D3A9-4894-9E7D-B508E8D94D2D}">
      <dgm:prSet/>
      <dgm:spPr/>
      <dgm:t>
        <a:bodyPr/>
        <a:lstStyle/>
        <a:p>
          <a:endParaRPr lang="es-EC" b="0"/>
        </a:p>
      </dgm:t>
    </dgm:pt>
    <dgm:pt modelId="{210DD4CB-0929-4A7C-8BBA-1B40F2C6C019}">
      <dgm:prSet phldrT="[Text]" custT="1"/>
      <dgm:spPr/>
      <dgm:t>
        <a:bodyPr/>
        <a:lstStyle/>
        <a:p>
          <a:pPr algn="just"/>
          <a:r>
            <a:rPr lang="es-EC" sz="1600" b="0" dirty="0" smtClean="0"/>
            <a:t>El mayor proveedor es el organismo del sector público denominado PNFPES (Programa Nacional de Finanzas Populares, Emprendimiento y Economía Solidaria) ocupando el 49,81% del total del financiamiento. </a:t>
          </a:r>
          <a:r>
            <a:rPr lang="es-EC" sz="1600" dirty="0" smtClean="0"/>
            <a:t>En el fondeo por parte de las Instituciones Financieras del Exterior, OIKOCREDIT ocupa el 19,82% del total del financiamiento. En referencia a las Instituciones Financieras Nacionales, FINANCOOP ocupa el 18,72%. </a:t>
          </a:r>
          <a:endParaRPr lang="es-EC" sz="1600" b="0" dirty="0"/>
        </a:p>
      </dgm:t>
    </dgm:pt>
    <dgm:pt modelId="{4E692578-A832-4117-9806-0DCB7CDE76CE}" type="parTrans" cxnId="{AD6977A8-B860-4A1F-AEC0-FD615761490B}">
      <dgm:prSet/>
      <dgm:spPr/>
      <dgm:t>
        <a:bodyPr/>
        <a:lstStyle/>
        <a:p>
          <a:endParaRPr lang="es-EC" b="0"/>
        </a:p>
      </dgm:t>
    </dgm:pt>
    <dgm:pt modelId="{4BBE94A8-4DD4-45D1-89C5-435EC6D91779}" type="sibTrans" cxnId="{AD6977A8-B860-4A1F-AEC0-FD615761490B}">
      <dgm:prSet/>
      <dgm:spPr/>
      <dgm:t>
        <a:bodyPr/>
        <a:lstStyle/>
        <a:p>
          <a:endParaRPr lang="es-EC" b="0"/>
        </a:p>
      </dgm:t>
    </dgm:pt>
    <dgm:pt modelId="{77F94324-2086-492A-BB75-16B6A76A92C4}" type="pres">
      <dgm:prSet presAssocID="{D4203CBA-0A69-4225-908E-814E7B4C32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C7B6E9-D9A1-4028-98D9-08EFEF05274F}" type="pres">
      <dgm:prSet presAssocID="{6435D043-15AE-4C69-9E12-C4E3550B8DD5}" presName="parentLin" presStyleCnt="0"/>
      <dgm:spPr/>
    </dgm:pt>
    <dgm:pt modelId="{356F6F3C-BC65-4E67-B58A-D917FA8BF630}" type="pres">
      <dgm:prSet presAssocID="{6435D043-15AE-4C69-9E12-C4E3550B8DD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C2892C1-3885-4ECA-9FBA-04C87E301403}" type="pres">
      <dgm:prSet presAssocID="{6435D043-15AE-4C69-9E12-C4E3550B8D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E2871-D7E8-476D-AC19-DA658ADC60BB}" type="pres">
      <dgm:prSet presAssocID="{6435D043-15AE-4C69-9E12-C4E3550B8DD5}" presName="negativeSpace" presStyleCnt="0"/>
      <dgm:spPr/>
    </dgm:pt>
    <dgm:pt modelId="{A4AB7383-9904-400B-A82E-1933138E825C}" type="pres">
      <dgm:prSet presAssocID="{6435D043-15AE-4C69-9E12-C4E3550B8D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6ED47-2BB4-4057-ACBE-2C858C5FF715}" type="pres">
      <dgm:prSet presAssocID="{C5DCE138-8DAD-4838-B8E5-424C34639CFE}" presName="spaceBetweenRectangles" presStyleCnt="0"/>
      <dgm:spPr/>
    </dgm:pt>
    <dgm:pt modelId="{648F8529-9509-4D9B-AD99-41FF6B010B52}" type="pres">
      <dgm:prSet presAssocID="{74805EED-050E-4B44-A488-75E3EC4ECB86}" presName="parentLin" presStyleCnt="0"/>
      <dgm:spPr/>
    </dgm:pt>
    <dgm:pt modelId="{8F64D723-9948-4310-9023-4293C818C43E}" type="pres">
      <dgm:prSet presAssocID="{74805EED-050E-4B44-A488-75E3EC4ECB86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C37D47B5-976E-4077-8767-60C4520E2524}" type="pres">
      <dgm:prSet presAssocID="{74805EED-050E-4B44-A488-75E3EC4ECB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70F4D-9D27-4A57-B483-4D59FA809FCF}" type="pres">
      <dgm:prSet presAssocID="{74805EED-050E-4B44-A488-75E3EC4ECB86}" presName="negativeSpace" presStyleCnt="0"/>
      <dgm:spPr/>
    </dgm:pt>
    <dgm:pt modelId="{518A71CE-80B7-4102-A027-F727AB05B225}" type="pres">
      <dgm:prSet presAssocID="{74805EED-050E-4B44-A488-75E3EC4ECB8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A4D433-D180-4667-AD37-A395D6404A40}" type="pres">
      <dgm:prSet presAssocID="{12BA9AB1-3026-4741-87E7-7814FD0ACF8C}" presName="spaceBetweenRectangles" presStyleCnt="0"/>
      <dgm:spPr/>
    </dgm:pt>
    <dgm:pt modelId="{47B52E58-7675-4FC1-8B36-7F000136C0C6}" type="pres">
      <dgm:prSet presAssocID="{2AA0BC3B-83CA-4DB7-817C-8FF2D1FD65E4}" presName="parentLin" presStyleCnt="0"/>
      <dgm:spPr/>
    </dgm:pt>
    <dgm:pt modelId="{097B3BFD-05DA-4B8D-82D5-2BE0D21E1749}" type="pres">
      <dgm:prSet presAssocID="{2AA0BC3B-83CA-4DB7-817C-8FF2D1FD65E4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D950E75A-B691-42A7-928A-327ACDA288F2}" type="pres">
      <dgm:prSet presAssocID="{2AA0BC3B-83CA-4DB7-817C-8FF2D1FD65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9E9AC1-238B-4CBB-A20C-F7564A282394}" type="pres">
      <dgm:prSet presAssocID="{2AA0BC3B-83CA-4DB7-817C-8FF2D1FD65E4}" presName="negativeSpace" presStyleCnt="0"/>
      <dgm:spPr/>
    </dgm:pt>
    <dgm:pt modelId="{6751FA29-51E6-46E8-87C3-1A8FB9B0214B}" type="pres">
      <dgm:prSet presAssocID="{2AA0BC3B-83CA-4DB7-817C-8FF2D1FD65E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53AFB2-3FAA-4EBE-B95B-76C5AE5431CB}" srcId="{6435D043-15AE-4C69-9E12-C4E3550B8DD5}" destId="{C50C340D-06C6-4878-9E56-A58012A26A81}" srcOrd="0" destOrd="0" parTransId="{A75C8CD6-B2D2-4311-8EF0-12B5D7943FB7}" sibTransId="{DC9503EE-EDB4-43F0-A7F0-8474F960CE39}"/>
    <dgm:cxn modelId="{233BED85-676A-4BF6-905A-A5754DCB7807}" type="presOf" srcId="{2AA0BC3B-83CA-4DB7-817C-8FF2D1FD65E4}" destId="{097B3BFD-05DA-4B8D-82D5-2BE0D21E1749}" srcOrd="0" destOrd="0" presId="urn:microsoft.com/office/officeart/2005/8/layout/list1"/>
    <dgm:cxn modelId="{66730213-AD1E-4FCC-97F9-921576013A2A}" type="presOf" srcId="{74805EED-050E-4B44-A488-75E3EC4ECB86}" destId="{C37D47B5-976E-4077-8767-60C4520E2524}" srcOrd="1" destOrd="0" presId="urn:microsoft.com/office/officeart/2005/8/layout/list1"/>
    <dgm:cxn modelId="{F82E26FD-F960-4FE0-869F-4986FF780FF5}" srcId="{D4203CBA-0A69-4225-908E-814E7B4C3207}" destId="{6435D043-15AE-4C69-9E12-C4E3550B8DD5}" srcOrd="0" destOrd="0" parTransId="{3CB91284-AAF3-439C-A9AF-1B4049D60F4C}" sibTransId="{C5DCE138-8DAD-4838-B8E5-424C34639CFE}"/>
    <dgm:cxn modelId="{25AE6CAC-6461-4BA0-A179-7BF8CEC31AB9}" srcId="{D4203CBA-0A69-4225-908E-814E7B4C3207}" destId="{74805EED-050E-4B44-A488-75E3EC4ECB86}" srcOrd="1" destOrd="0" parTransId="{87D48F76-8EF8-4203-9E05-04D427267991}" sibTransId="{12BA9AB1-3026-4741-87E7-7814FD0ACF8C}"/>
    <dgm:cxn modelId="{1689D8F5-1530-47A8-ABDE-97DD1407C054}" type="presOf" srcId="{C50C340D-06C6-4878-9E56-A58012A26A81}" destId="{A4AB7383-9904-400B-A82E-1933138E825C}" srcOrd="0" destOrd="0" presId="urn:microsoft.com/office/officeart/2005/8/layout/list1"/>
    <dgm:cxn modelId="{5C6FCC70-5D71-4514-A1B8-809D784B31CB}" type="presOf" srcId="{32A980FF-D8B4-44F7-AA97-3B447DCDE96B}" destId="{518A71CE-80B7-4102-A027-F727AB05B225}" srcOrd="0" destOrd="0" presId="urn:microsoft.com/office/officeart/2005/8/layout/list1"/>
    <dgm:cxn modelId="{6046F152-ED91-4AAC-ABE5-58FEAB84BFE9}" type="presOf" srcId="{6435D043-15AE-4C69-9E12-C4E3550B8DD5}" destId="{7C2892C1-3885-4ECA-9FBA-04C87E301403}" srcOrd="1" destOrd="0" presId="urn:microsoft.com/office/officeart/2005/8/layout/list1"/>
    <dgm:cxn modelId="{72DEFA9D-EA70-474B-9D76-662BFB2F88C3}" type="presOf" srcId="{6435D043-15AE-4C69-9E12-C4E3550B8DD5}" destId="{356F6F3C-BC65-4E67-B58A-D917FA8BF630}" srcOrd="0" destOrd="0" presId="urn:microsoft.com/office/officeart/2005/8/layout/list1"/>
    <dgm:cxn modelId="{1D3AE7E3-C395-4A7E-8D1B-4B00FFC85A1D}" srcId="{D4203CBA-0A69-4225-908E-814E7B4C3207}" destId="{2AA0BC3B-83CA-4DB7-817C-8FF2D1FD65E4}" srcOrd="2" destOrd="0" parTransId="{F4E18090-AE21-49EC-BB1B-8AFF9FD5CA4E}" sibTransId="{F8BBAD40-8CA0-4DD8-86BD-E48465ADED36}"/>
    <dgm:cxn modelId="{EBBAF2E5-A2D8-4361-933B-CC91F4069C9E}" type="presOf" srcId="{2AA0BC3B-83CA-4DB7-817C-8FF2D1FD65E4}" destId="{D950E75A-B691-42A7-928A-327ACDA288F2}" srcOrd="1" destOrd="0" presId="urn:microsoft.com/office/officeart/2005/8/layout/list1"/>
    <dgm:cxn modelId="{9FE7ACFA-E3AF-4EAD-86FB-DA968CFD3201}" type="presOf" srcId="{D4203CBA-0A69-4225-908E-814E7B4C3207}" destId="{77F94324-2086-492A-BB75-16B6A76A92C4}" srcOrd="0" destOrd="0" presId="urn:microsoft.com/office/officeart/2005/8/layout/list1"/>
    <dgm:cxn modelId="{B60CE1AA-F14E-464A-9E34-10176ABFAB0F}" type="presOf" srcId="{210DD4CB-0929-4A7C-8BBA-1B40F2C6C019}" destId="{6751FA29-51E6-46E8-87C3-1A8FB9B0214B}" srcOrd="0" destOrd="0" presId="urn:microsoft.com/office/officeart/2005/8/layout/list1"/>
    <dgm:cxn modelId="{16846CF2-D3A9-4894-9E7D-B508E8D94D2D}" srcId="{74805EED-050E-4B44-A488-75E3EC4ECB86}" destId="{32A980FF-D8B4-44F7-AA97-3B447DCDE96B}" srcOrd="0" destOrd="0" parTransId="{A20AA464-AFD8-4351-9F04-6916CD788D8C}" sibTransId="{3E2AEF0B-E7FD-471A-B685-B015D1255929}"/>
    <dgm:cxn modelId="{AD6977A8-B860-4A1F-AEC0-FD615761490B}" srcId="{2AA0BC3B-83CA-4DB7-817C-8FF2D1FD65E4}" destId="{210DD4CB-0929-4A7C-8BBA-1B40F2C6C019}" srcOrd="0" destOrd="0" parTransId="{4E692578-A832-4117-9806-0DCB7CDE76CE}" sibTransId="{4BBE94A8-4DD4-45D1-89C5-435EC6D91779}"/>
    <dgm:cxn modelId="{023531CA-B375-4F02-96BC-5E6A601E1B9A}" type="presOf" srcId="{74805EED-050E-4B44-A488-75E3EC4ECB86}" destId="{8F64D723-9948-4310-9023-4293C818C43E}" srcOrd="0" destOrd="0" presId="urn:microsoft.com/office/officeart/2005/8/layout/list1"/>
    <dgm:cxn modelId="{1F57EF9F-07CD-4E5E-999C-3C90923CFA6E}" type="presParOf" srcId="{77F94324-2086-492A-BB75-16B6A76A92C4}" destId="{5CC7B6E9-D9A1-4028-98D9-08EFEF05274F}" srcOrd="0" destOrd="0" presId="urn:microsoft.com/office/officeart/2005/8/layout/list1"/>
    <dgm:cxn modelId="{43BEE9E9-C6F0-4595-8B9A-EE03D6358737}" type="presParOf" srcId="{5CC7B6E9-D9A1-4028-98D9-08EFEF05274F}" destId="{356F6F3C-BC65-4E67-B58A-D917FA8BF630}" srcOrd="0" destOrd="0" presId="urn:microsoft.com/office/officeart/2005/8/layout/list1"/>
    <dgm:cxn modelId="{2522CE5C-5788-4A87-BD28-1C0CBB38BA3F}" type="presParOf" srcId="{5CC7B6E9-D9A1-4028-98D9-08EFEF05274F}" destId="{7C2892C1-3885-4ECA-9FBA-04C87E301403}" srcOrd="1" destOrd="0" presId="urn:microsoft.com/office/officeart/2005/8/layout/list1"/>
    <dgm:cxn modelId="{4B5B4165-DB11-47F2-ABD5-E0AA43890A06}" type="presParOf" srcId="{77F94324-2086-492A-BB75-16B6A76A92C4}" destId="{67EE2871-D7E8-476D-AC19-DA658ADC60BB}" srcOrd="1" destOrd="0" presId="urn:microsoft.com/office/officeart/2005/8/layout/list1"/>
    <dgm:cxn modelId="{7539DC5C-BAE1-425D-8843-F09867FDE063}" type="presParOf" srcId="{77F94324-2086-492A-BB75-16B6A76A92C4}" destId="{A4AB7383-9904-400B-A82E-1933138E825C}" srcOrd="2" destOrd="0" presId="urn:microsoft.com/office/officeart/2005/8/layout/list1"/>
    <dgm:cxn modelId="{1CBFE528-389E-4528-B95B-5AE01F00FC86}" type="presParOf" srcId="{77F94324-2086-492A-BB75-16B6A76A92C4}" destId="{C8D6ED47-2BB4-4057-ACBE-2C858C5FF715}" srcOrd="3" destOrd="0" presId="urn:microsoft.com/office/officeart/2005/8/layout/list1"/>
    <dgm:cxn modelId="{77F8EDFA-1190-49FA-BF30-D9B48C8E2392}" type="presParOf" srcId="{77F94324-2086-492A-BB75-16B6A76A92C4}" destId="{648F8529-9509-4D9B-AD99-41FF6B010B52}" srcOrd="4" destOrd="0" presId="urn:microsoft.com/office/officeart/2005/8/layout/list1"/>
    <dgm:cxn modelId="{39EF727F-CD78-4A59-9667-9BD924B13D17}" type="presParOf" srcId="{648F8529-9509-4D9B-AD99-41FF6B010B52}" destId="{8F64D723-9948-4310-9023-4293C818C43E}" srcOrd="0" destOrd="0" presId="urn:microsoft.com/office/officeart/2005/8/layout/list1"/>
    <dgm:cxn modelId="{5D79AABA-409B-4050-8042-024DEB73D922}" type="presParOf" srcId="{648F8529-9509-4D9B-AD99-41FF6B010B52}" destId="{C37D47B5-976E-4077-8767-60C4520E2524}" srcOrd="1" destOrd="0" presId="urn:microsoft.com/office/officeart/2005/8/layout/list1"/>
    <dgm:cxn modelId="{7DF11F2D-E9C5-4B05-8D7C-ACD77FF86756}" type="presParOf" srcId="{77F94324-2086-492A-BB75-16B6A76A92C4}" destId="{B8070F4D-9D27-4A57-B483-4D59FA809FCF}" srcOrd="5" destOrd="0" presId="urn:microsoft.com/office/officeart/2005/8/layout/list1"/>
    <dgm:cxn modelId="{A1C29A50-BC6A-4D39-8728-C07CD796582A}" type="presParOf" srcId="{77F94324-2086-492A-BB75-16B6A76A92C4}" destId="{518A71CE-80B7-4102-A027-F727AB05B225}" srcOrd="6" destOrd="0" presId="urn:microsoft.com/office/officeart/2005/8/layout/list1"/>
    <dgm:cxn modelId="{E7DA56EA-B0BF-4E45-9E65-CBD2C78B1B5B}" type="presParOf" srcId="{77F94324-2086-492A-BB75-16B6A76A92C4}" destId="{5FA4D433-D180-4667-AD37-A395D6404A40}" srcOrd="7" destOrd="0" presId="urn:microsoft.com/office/officeart/2005/8/layout/list1"/>
    <dgm:cxn modelId="{FE80F574-D3B4-410D-834C-B4A5DE642532}" type="presParOf" srcId="{77F94324-2086-492A-BB75-16B6A76A92C4}" destId="{47B52E58-7675-4FC1-8B36-7F000136C0C6}" srcOrd="8" destOrd="0" presId="urn:microsoft.com/office/officeart/2005/8/layout/list1"/>
    <dgm:cxn modelId="{AD182B66-BAF0-45AD-9766-C60A9BB139A7}" type="presParOf" srcId="{47B52E58-7675-4FC1-8B36-7F000136C0C6}" destId="{097B3BFD-05DA-4B8D-82D5-2BE0D21E1749}" srcOrd="0" destOrd="0" presId="urn:microsoft.com/office/officeart/2005/8/layout/list1"/>
    <dgm:cxn modelId="{BF250541-46F7-443C-844C-B798EA4A044B}" type="presParOf" srcId="{47B52E58-7675-4FC1-8B36-7F000136C0C6}" destId="{D950E75A-B691-42A7-928A-327ACDA288F2}" srcOrd="1" destOrd="0" presId="urn:microsoft.com/office/officeart/2005/8/layout/list1"/>
    <dgm:cxn modelId="{B8C5FEC9-0F6E-4A46-9609-E4E2AFEE9F83}" type="presParOf" srcId="{77F94324-2086-492A-BB75-16B6A76A92C4}" destId="{239E9AC1-238B-4CBB-A20C-F7564A282394}" srcOrd="9" destOrd="0" presId="urn:microsoft.com/office/officeart/2005/8/layout/list1"/>
    <dgm:cxn modelId="{560057D9-5597-4A5A-AF2B-1B2084FB6BD5}" type="presParOf" srcId="{77F94324-2086-492A-BB75-16B6A76A92C4}" destId="{6751FA29-51E6-46E8-87C3-1A8FB9B021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203CBA-0A69-4225-908E-814E7B4C320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435D043-15AE-4C69-9E12-C4E3550B8DD5}">
      <dgm:prSet phldrT="[Text]"/>
      <dgm:spPr/>
      <dgm:t>
        <a:bodyPr/>
        <a:lstStyle/>
        <a:p>
          <a:r>
            <a:rPr lang="es-ES" b="0" i="0" dirty="0" smtClean="0"/>
            <a:t>Poder de negociación de los consumidores</a:t>
          </a:r>
          <a:endParaRPr lang="es-EC" b="0" dirty="0"/>
        </a:p>
      </dgm:t>
    </dgm:pt>
    <dgm:pt modelId="{3CB91284-AAF3-439C-A9AF-1B4049D60F4C}" type="parTrans" cxnId="{F82E26FD-F960-4FE0-869F-4986FF780FF5}">
      <dgm:prSet/>
      <dgm:spPr/>
      <dgm:t>
        <a:bodyPr/>
        <a:lstStyle/>
        <a:p>
          <a:endParaRPr lang="es-EC" b="0"/>
        </a:p>
      </dgm:t>
    </dgm:pt>
    <dgm:pt modelId="{C5DCE138-8DAD-4838-B8E5-424C34639CFE}" type="sibTrans" cxnId="{F82E26FD-F960-4FE0-869F-4986FF780FF5}">
      <dgm:prSet/>
      <dgm:spPr/>
      <dgm:t>
        <a:bodyPr/>
        <a:lstStyle/>
        <a:p>
          <a:endParaRPr lang="es-EC" b="0"/>
        </a:p>
      </dgm:t>
    </dgm:pt>
    <dgm:pt modelId="{74805EED-050E-4B44-A488-75E3EC4ECB86}">
      <dgm:prSet phldrT="[Text]"/>
      <dgm:spPr/>
      <dgm:t>
        <a:bodyPr/>
        <a:lstStyle/>
        <a:p>
          <a:r>
            <a:rPr lang="es-ES" b="0" i="0" dirty="0" smtClean="0"/>
            <a:t>Rivalidad entre competidores</a:t>
          </a:r>
          <a:endParaRPr lang="es-EC" b="0" i="0" dirty="0"/>
        </a:p>
      </dgm:t>
    </dgm:pt>
    <dgm:pt modelId="{87D48F76-8EF8-4203-9E05-04D427267991}" type="parTrans" cxnId="{25AE6CAC-6461-4BA0-A179-7BF8CEC31AB9}">
      <dgm:prSet/>
      <dgm:spPr/>
      <dgm:t>
        <a:bodyPr/>
        <a:lstStyle/>
        <a:p>
          <a:endParaRPr lang="es-EC" b="0"/>
        </a:p>
      </dgm:t>
    </dgm:pt>
    <dgm:pt modelId="{12BA9AB1-3026-4741-87E7-7814FD0ACF8C}" type="sibTrans" cxnId="{25AE6CAC-6461-4BA0-A179-7BF8CEC31AB9}">
      <dgm:prSet/>
      <dgm:spPr/>
      <dgm:t>
        <a:bodyPr/>
        <a:lstStyle/>
        <a:p>
          <a:endParaRPr lang="es-EC" b="0"/>
        </a:p>
      </dgm:t>
    </dgm:pt>
    <dgm:pt modelId="{C50C340D-06C6-4878-9E56-A58012A26A81}">
      <dgm:prSet phldrT="[Text]"/>
      <dgm:spPr/>
      <dgm:t>
        <a:bodyPr/>
        <a:lstStyle/>
        <a:p>
          <a:pPr algn="just"/>
          <a:r>
            <a:rPr lang="es-EC" dirty="0" smtClean="0"/>
            <a:t>Del total de socios el 56,2% son microempresarios y apenas el 26,3% son empleados asalariados.  </a:t>
          </a:r>
          <a:endParaRPr lang="es-EC" b="0" dirty="0"/>
        </a:p>
      </dgm:t>
    </dgm:pt>
    <dgm:pt modelId="{A75C8CD6-B2D2-4311-8EF0-12B5D7943FB7}" type="parTrans" cxnId="{C053AFB2-3FAA-4EBE-B95B-76C5AE5431CB}">
      <dgm:prSet/>
      <dgm:spPr/>
      <dgm:t>
        <a:bodyPr/>
        <a:lstStyle/>
        <a:p>
          <a:endParaRPr lang="es-EC" b="0"/>
        </a:p>
      </dgm:t>
    </dgm:pt>
    <dgm:pt modelId="{DC9503EE-EDB4-43F0-A7F0-8474F960CE39}" type="sibTrans" cxnId="{C053AFB2-3FAA-4EBE-B95B-76C5AE5431CB}">
      <dgm:prSet/>
      <dgm:spPr/>
      <dgm:t>
        <a:bodyPr/>
        <a:lstStyle/>
        <a:p>
          <a:endParaRPr lang="es-EC" b="0"/>
        </a:p>
      </dgm:t>
    </dgm:pt>
    <dgm:pt modelId="{32A980FF-D8B4-44F7-AA97-3B447DCDE96B}">
      <dgm:prSet phldrT="[Text]"/>
      <dgm:spPr/>
      <dgm:t>
        <a:bodyPr/>
        <a:lstStyle/>
        <a:p>
          <a:pPr algn="just"/>
          <a:r>
            <a:rPr lang="es-EC" dirty="0" smtClean="0"/>
            <a:t>De acuerdo a la participación de la cartera dentro del Sistema Financiero Popular y Solidario en la provincia de Imbabura, las Cooperativas de Ahorro y Crédito, más representativas y definidas como competencia directa son la COAC Atuntaquí con el 44,14% y la COAC Pablo Muñoz Vega con el 12,81%.</a:t>
          </a:r>
          <a:endParaRPr lang="es-EC" b="0" dirty="0"/>
        </a:p>
      </dgm:t>
    </dgm:pt>
    <dgm:pt modelId="{A20AA464-AFD8-4351-9F04-6916CD788D8C}" type="parTrans" cxnId="{16846CF2-D3A9-4894-9E7D-B508E8D94D2D}">
      <dgm:prSet/>
      <dgm:spPr/>
      <dgm:t>
        <a:bodyPr/>
        <a:lstStyle/>
        <a:p>
          <a:endParaRPr lang="es-EC" b="0"/>
        </a:p>
      </dgm:t>
    </dgm:pt>
    <dgm:pt modelId="{3E2AEF0B-E7FD-471A-B685-B015D1255929}" type="sibTrans" cxnId="{16846CF2-D3A9-4894-9E7D-B508E8D94D2D}">
      <dgm:prSet/>
      <dgm:spPr/>
      <dgm:t>
        <a:bodyPr/>
        <a:lstStyle/>
        <a:p>
          <a:endParaRPr lang="es-EC" b="0"/>
        </a:p>
      </dgm:t>
    </dgm:pt>
    <dgm:pt modelId="{77F94324-2086-492A-BB75-16B6A76A92C4}" type="pres">
      <dgm:prSet presAssocID="{D4203CBA-0A69-4225-908E-814E7B4C32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C7B6E9-D9A1-4028-98D9-08EFEF05274F}" type="pres">
      <dgm:prSet presAssocID="{6435D043-15AE-4C69-9E12-C4E3550B8DD5}" presName="parentLin" presStyleCnt="0"/>
      <dgm:spPr/>
    </dgm:pt>
    <dgm:pt modelId="{356F6F3C-BC65-4E67-B58A-D917FA8BF630}" type="pres">
      <dgm:prSet presAssocID="{6435D043-15AE-4C69-9E12-C4E3550B8DD5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7C2892C1-3885-4ECA-9FBA-04C87E301403}" type="pres">
      <dgm:prSet presAssocID="{6435D043-15AE-4C69-9E12-C4E3550B8D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E2871-D7E8-476D-AC19-DA658ADC60BB}" type="pres">
      <dgm:prSet presAssocID="{6435D043-15AE-4C69-9E12-C4E3550B8DD5}" presName="negativeSpace" presStyleCnt="0"/>
      <dgm:spPr/>
    </dgm:pt>
    <dgm:pt modelId="{A4AB7383-9904-400B-A82E-1933138E825C}" type="pres">
      <dgm:prSet presAssocID="{6435D043-15AE-4C69-9E12-C4E3550B8DD5}" presName="childText" presStyleLbl="conFgAcc1" presStyleIdx="0" presStyleCnt="2" custLinFactNeighborX="-893" custLinFactNeighborY="313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6ED47-2BB4-4057-ACBE-2C858C5FF715}" type="pres">
      <dgm:prSet presAssocID="{C5DCE138-8DAD-4838-B8E5-424C34639CFE}" presName="spaceBetweenRectangles" presStyleCnt="0"/>
      <dgm:spPr/>
    </dgm:pt>
    <dgm:pt modelId="{648F8529-9509-4D9B-AD99-41FF6B010B52}" type="pres">
      <dgm:prSet presAssocID="{74805EED-050E-4B44-A488-75E3EC4ECB86}" presName="parentLin" presStyleCnt="0"/>
      <dgm:spPr/>
    </dgm:pt>
    <dgm:pt modelId="{8F64D723-9948-4310-9023-4293C818C43E}" type="pres">
      <dgm:prSet presAssocID="{74805EED-050E-4B44-A488-75E3EC4ECB86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C37D47B5-976E-4077-8767-60C4520E2524}" type="pres">
      <dgm:prSet presAssocID="{74805EED-050E-4B44-A488-75E3EC4ECB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70F4D-9D27-4A57-B483-4D59FA809FCF}" type="pres">
      <dgm:prSet presAssocID="{74805EED-050E-4B44-A488-75E3EC4ECB86}" presName="negativeSpace" presStyleCnt="0"/>
      <dgm:spPr/>
    </dgm:pt>
    <dgm:pt modelId="{518A71CE-80B7-4102-A027-F727AB05B225}" type="pres">
      <dgm:prSet presAssocID="{74805EED-050E-4B44-A488-75E3EC4ECB8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53AFB2-3FAA-4EBE-B95B-76C5AE5431CB}" srcId="{6435D043-15AE-4C69-9E12-C4E3550B8DD5}" destId="{C50C340D-06C6-4878-9E56-A58012A26A81}" srcOrd="0" destOrd="0" parTransId="{A75C8CD6-B2D2-4311-8EF0-12B5D7943FB7}" sibTransId="{DC9503EE-EDB4-43F0-A7F0-8474F960CE39}"/>
    <dgm:cxn modelId="{77A598A7-8E8B-4A06-866D-144E5D9328FC}" type="presOf" srcId="{74805EED-050E-4B44-A488-75E3EC4ECB86}" destId="{8F64D723-9948-4310-9023-4293C818C43E}" srcOrd="0" destOrd="0" presId="urn:microsoft.com/office/officeart/2005/8/layout/list1"/>
    <dgm:cxn modelId="{5AB6CB6A-762A-4CBF-ACAF-C315A7F99D77}" type="presOf" srcId="{74805EED-050E-4B44-A488-75E3EC4ECB86}" destId="{C37D47B5-976E-4077-8767-60C4520E2524}" srcOrd="1" destOrd="0" presId="urn:microsoft.com/office/officeart/2005/8/layout/list1"/>
    <dgm:cxn modelId="{F82E26FD-F960-4FE0-869F-4986FF780FF5}" srcId="{D4203CBA-0A69-4225-908E-814E7B4C3207}" destId="{6435D043-15AE-4C69-9E12-C4E3550B8DD5}" srcOrd="0" destOrd="0" parTransId="{3CB91284-AAF3-439C-A9AF-1B4049D60F4C}" sibTransId="{C5DCE138-8DAD-4838-B8E5-424C34639CFE}"/>
    <dgm:cxn modelId="{25AE6CAC-6461-4BA0-A179-7BF8CEC31AB9}" srcId="{D4203CBA-0A69-4225-908E-814E7B4C3207}" destId="{74805EED-050E-4B44-A488-75E3EC4ECB86}" srcOrd="1" destOrd="0" parTransId="{87D48F76-8EF8-4203-9E05-04D427267991}" sibTransId="{12BA9AB1-3026-4741-87E7-7814FD0ACF8C}"/>
    <dgm:cxn modelId="{1CA9694A-CEC0-4F2C-8F28-ADE24701F534}" type="presOf" srcId="{6435D043-15AE-4C69-9E12-C4E3550B8DD5}" destId="{356F6F3C-BC65-4E67-B58A-D917FA8BF630}" srcOrd="0" destOrd="0" presId="urn:microsoft.com/office/officeart/2005/8/layout/list1"/>
    <dgm:cxn modelId="{47F8BD99-D088-4F5A-A540-FCB1FBCA74FC}" type="presOf" srcId="{6435D043-15AE-4C69-9E12-C4E3550B8DD5}" destId="{7C2892C1-3885-4ECA-9FBA-04C87E301403}" srcOrd="1" destOrd="0" presId="urn:microsoft.com/office/officeart/2005/8/layout/list1"/>
    <dgm:cxn modelId="{16846CF2-D3A9-4894-9E7D-B508E8D94D2D}" srcId="{74805EED-050E-4B44-A488-75E3EC4ECB86}" destId="{32A980FF-D8B4-44F7-AA97-3B447DCDE96B}" srcOrd="0" destOrd="0" parTransId="{A20AA464-AFD8-4351-9F04-6916CD788D8C}" sibTransId="{3E2AEF0B-E7FD-471A-B685-B015D1255929}"/>
    <dgm:cxn modelId="{B67144E8-0CB3-4057-916B-0C8DC95B5C59}" type="presOf" srcId="{C50C340D-06C6-4878-9E56-A58012A26A81}" destId="{A4AB7383-9904-400B-A82E-1933138E825C}" srcOrd="0" destOrd="0" presId="urn:microsoft.com/office/officeart/2005/8/layout/list1"/>
    <dgm:cxn modelId="{8267454A-A7FD-43DE-9DF1-33FA26327865}" type="presOf" srcId="{D4203CBA-0A69-4225-908E-814E7B4C3207}" destId="{77F94324-2086-492A-BB75-16B6A76A92C4}" srcOrd="0" destOrd="0" presId="urn:microsoft.com/office/officeart/2005/8/layout/list1"/>
    <dgm:cxn modelId="{0C957F60-C84D-486B-9546-57E715AF39BC}" type="presOf" srcId="{32A980FF-D8B4-44F7-AA97-3B447DCDE96B}" destId="{518A71CE-80B7-4102-A027-F727AB05B225}" srcOrd="0" destOrd="0" presId="urn:microsoft.com/office/officeart/2005/8/layout/list1"/>
    <dgm:cxn modelId="{1B169464-0814-4CA4-9250-56D10E552ECA}" type="presParOf" srcId="{77F94324-2086-492A-BB75-16B6A76A92C4}" destId="{5CC7B6E9-D9A1-4028-98D9-08EFEF05274F}" srcOrd="0" destOrd="0" presId="urn:microsoft.com/office/officeart/2005/8/layout/list1"/>
    <dgm:cxn modelId="{0B4211D6-134A-4001-9FA1-D5D220F99C0B}" type="presParOf" srcId="{5CC7B6E9-D9A1-4028-98D9-08EFEF05274F}" destId="{356F6F3C-BC65-4E67-B58A-D917FA8BF630}" srcOrd="0" destOrd="0" presId="urn:microsoft.com/office/officeart/2005/8/layout/list1"/>
    <dgm:cxn modelId="{ED175A43-F49A-4AE2-AEED-580CE92D26A2}" type="presParOf" srcId="{5CC7B6E9-D9A1-4028-98D9-08EFEF05274F}" destId="{7C2892C1-3885-4ECA-9FBA-04C87E301403}" srcOrd="1" destOrd="0" presId="urn:microsoft.com/office/officeart/2005/8/layout/list1"/>
    <dgm:cxn modelId="{A1D85F1E-EE9D-4DCC-B608-62A570A49FFD}" type="presParOf" srcId="{77F94324-2086-492A-BB75-16B6A76A92C4}" destId="{67EE2871-D7E8-476D-AC19-DA658ADC60BB}" srcOrd="1" destOrd="0" presId="urn:microsoft.com/office/officeart/2005/8/layout/list1"/>
    <dgm:cxn modelId="{AA2D11B5-7AA9-448B-B19F-4A5382000936}" type="presParOf" srcId="{77F94324-2086-492A-BB75-16B6A76A92C4}" destId="{A4AB7383-9904-400B-A82E-1933138E825C}" srcOrd="2" destOrd="0" presId="urn:microsoft.com/office/officeart/2005/8/layout/list1"/>
    <dgm:cxn modelId="{FD3BA973-C96C-438B-8A5B-D9F6C2401FA6}" type="presParOf" srcId="{77F94324-2086-492A-BB75-16B6A76A92C4}" destId="{C8D6ED47-2BB4-4057-ACBE-2C858C5FF715}" srcOrd="3" destOrd="0" presId="urn:microsoft.com/office/officeart/2005/8/layout/list1"/>
    <dgm:cxn modelId="{6E71837C-0A67-4747-AEE9-64E6F9DA877B}" type="presParOf" srcId="{77F94324-2086-492A-BB75-16B6A76A92C4}" destId="{648F8529-9509-4D9B-AD99-41FF6B010B52}" srcOrd="4" destOrd="0" presId="urn:microsoft.com/office/officeart/2005/8/layout/list1"/>
    <dgm:cxn modelId="{9825C1B2-A481-4530-8D5D-9C129CEF9FC6}" type="presParOf" srcId="{648F8529-9509-4D9B-AD99-41FF6B010B52}" destId="{8F64D723-9948-4310-9023-4293C818C43E}" srcOrd="0" destOrd="0" presId="urn:microsoft.com/office/officeart/2005/8/layout/list1"/>
    <dgm:cxn modelId="{6656D04D-F5DE-4D88-920B-77013C8CA696}" type="presParOf" srcId="{648F8529-9509-4D9B-AD99-41FF6B010B52}" destId="{C37D47B5-976E-4077-8767-60C4520E2524}" srcOrd="1" destOrd="0" presId="urn:microsoft.com/office/officeart/2005/8/layout/list1"/>
    <dgm:cxn modelId="{C8B35CD2-6354-4BE3-9DD4-14F2D65DFE04}" type="presParOf" srcId="{77F94324-2086-492A-BB75-16B6A76A92C4}" destId="{B8070F4D-9D27-4A57-B483-4D59FA809FCF}" srcOrd="5" destOrd="0" presId="urn:microsoft.com/office/officeart/2005/8/layout/list1"/>
    <dgm:cxn modelId="{38D7B905-5B0B-4830-8EFA-A38933D7A7E3}" type="presParOf" srcId="{77F94324-2086-492A-BB75-16B6A76A92C4}" destId="{518A71CE-80B7-4102-A027-F727AB05B22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03CBA-0A69-4225-908E-814E7B4C320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435D043-15AE-4C69-9E12-C4E3550B8DD5}">
      <dgm:prSet phldrT="[Text]"/>
      <dgm:spPr/>
      <dgm:t>
        <a:bodyPr/>
        <a:lstStyle/>
        <a:p>
          <a:r>
            <a:rPr lang="es-EC" b="0" dirty="0" smtClean="0"/>
            <a:t>Capacidad Ejecutiva </a:t>
          </a:r>
          <a:endParaRPr lang="es-EC" b="0" dirty="0"/>
        </a:p>
      </dgm:t>
    </dgm:pt>
    <dgm:pt modelId="{3CB91284-AAF3-439C-A9AF-1B4049D60F4C}" type="parTrans" cxnId="{F82E26FD-F960-4FE0-869F-4986FF780FF5}">
      <dgm:prSet/>
      <dgm:spPr/>
      <dgm:t>
        <a:bodyPr/>
        <a:lstStyle/>
        <a:p>
          <a:endParaRPr lang="es-EC" b="0"/>
        </a:p>
      </dgm:t>
    </dgm:pt>
    <dgm:pt modelId="{C5DCE138-8DAD-4838-B8E5-424C34639CFE}" type="sibTrans" cxnId="{F82E26FD-F960-4FE0-869F-4986FF780FF5}">
      <dgm:prSet/>
      <dgm:spPr/>
      <dgm:t>
        <a:bodyPr/>
        <a:lstStyle/>
        <a:p>
          <a:endParaRPr lang="es-EC" b="0"/>
        </a:p>
      </dgm:t>
    </dgm:pt>
    <dgm:pt modelId="{74805EED-050E-4B44-A488-75E3EC4ECB86}">
      <dgm:prSet phldrT="[Text]"/>
      <dgm:spPr/>
      <dgm:t>
        <a:bodyPr/>
        <a:lstStyle/>
        <a:p>
          <a:r>
            <a:rPr lang="es-ES" b="0" i="0" dirty="0" smtClean="0"/>
            <a:t>Sistema Informático</a:t>
          </a:r>
          <a:endParaRPr lang="es-EC" b="0" i="0" dirty="0"/>
        </a:p>
      </dgm:t>
    </dgm:pt>
    <dgm:pt modelId="{87D48F76-8EF8-4203-9E05-04D427267991}" type="parTrans" cxnId="{25AE6CAC-6461-4BA0-A179-7BF8CEC31AB9}">
      <dgm:prSet/>
      <dgm:spPr/>
      <dgm:t>
        <a:bodyPr/>
        <a:lstStyle/>
        <a:p>
          <a:endParaRPr lang="es-EC" b="0"/>
        </a:p>
      </dgm:t>
    </dgm:pt>
    <dgm:pt modelId="{12BA9AB1-3026-4741-87E7-7814FD0ACF8C}" type="sibTrans" cxnId="{25AE6CAC-6461-4BA0-A179-7BF8CEC31AB9}">
      <dgm:prSet/>
      <dgm:spPr/>
      <dgm:t>
        <a:bodyPr/>
        <a:lstStyle/>
        <a:p>
          <a:endParaRPr lang="es-EC" b="0"/>
        </a:p>
      </dgm:t>
    </dgm:pt>
    <dgm:pt modelId="{2AA0BC3B-83CA-4DB7-817C-8FF2D1FD65E4}">
      <dgm:prSet phldrT="[Text]"/>
      <dgm:spPr/>
      <dgm:t>
        <a:bodyPr/>
        <a:lstStyle/>
        <a:p>
          <a:r>
            <a:rPr lang="es-ES" b="0" i="0" dirty="0" smtClean="0"/>
            <a:t>Capacidad Física</a:t>
          </a:r>
          <a:endParaRPr lang="es-EC" b="0" dirty="0"/>
        </a:p>
      </dgm:t>
    </dgm:pt>
    <dgm:pt modelId="{F4E18090-AE21-49EC-BB1B-8AFF9FD5CA4E}" type="parTrans" cxnId="{1D3AE7E3-C395-4A7E-8D1B-4B00FFC85A1D}">
      <dgm:prSet/>
      <dgm:spPr/>
      <dgm:t>
        <a:bodyPr/>
        <a:lstStyle/>
        <a:p>
          <a:endParaRPr lang="es-EC" b="0"/>
        </a:p>
      </dgm:t>
    </dgm:pt>
    <dgm:pt modelId="{F8BBAD40-8CA0-4DD8-86BD-E48465ADED36}" type="sibTrans" cxnId="{1D3AE7E3-C395-4A7E-8D1B-4B00FFC85A1D}">
      <dgm:prSet/>
      <dgm:spPr/>
      <dgm:t>
        <a:bodyPr/>
        <a:lstStyle/>
        <a:p>
          <a:endParaRPr lang="es-EC" b="0"/>
        </a:p>
      </dgm:t>
    </dgm:pt>
    <dgm:pt modelId="{C50C340D-06C6-4878-9E56-A58012A26A81}">
      <dgm:prSet phldrT="[Text]" custT="1"/>
      <dgm:spPr/>
      <dgm:t>
        <a:bodyPr/>
        <a:lstStyle/>
        <a:p>
          <a:r>
            <a:rPr lang="es-EC" sz="1600" b="0" dirty="0" smtClean="0"/>
            <a:t>Sistemas de Control: Reglamentos, Manuales.</a:t>
          </a:r>
          <a:endParaRPr lang="es-EC" sz="1600" b="0" dirty="0"/>
        </a:p>
      </dgm:t>
    </dgm:pt>
    <dgm:pt modelId="{A75C8CD6-B2D2-4311-8EF0-12B5D7943FB7}" type="parTrans" cxnId="{C053AFB2-3FAA-4EBE-B95B-76C5AE5431CB}">
      <dgm:prSet/>
      <dgm:spPr/>
      <dgm:t>
        <a:bodyPr/>
        <a:lstStyle/>
        <a:p>
          <a:endParaRPr lang="es-EC" b="0"/>
        </a:p>
      </dgm:t>
    </dgm:pt>
    <dgm:pt modelId="{DC9503EE-EDB4-43F0-A7F0-8474F960CE39}" type="sibTrans" cxnId="{C053AFB2-3FAA-4EBE-B95B-76C5AE5431CB}">
      <dgm:prSet/>
      <dgm:spPr/>
      <dgm:t>
        <a:bodyPr/>
        <a:lstStyle/>
        <a:p>
          <a:endParaRPr lang="es-EC" b="0"/>
        </a:p>
      </dgm:t>
    </dgm:pt>
    <dgm:pt modelId="{32A980FF-D8B4-44F7-AA97-3B447DCDE96B}">
      <dgm:prSet phldrT="[Text]" custT="1"/>
      <dgm:spPr/>
      <dgm:t>
        <a:bodyPr/>
        <a:lstStyle/>
        <a:p>
          <a:pPr algn="just"/>
          <a:r>
            <a:rPr lang="es-ES" sz="1600" dirty="0" smtClean="0"/>
            <a:t>Sistema VIMASIF</a:t>
          </a:r>
          <a:endParaRPr lang="es-EC" sz="1600" b="0" dirty="0"/>
        </a:p>
      </dgm:t>
    </dgm:pt>
    <dgm:pt modelId="{A20AA464-AFD8-4351-9F04-6916CD788D8C}" type="parTrans" cxnId="{16846CF2-D3A9-4894-9E7D-B508E8D94D2D}">
      <dgm:prSet/>
      <dgm:spPr/>
      <dgm:t>
        <a:bodyPr/>
        <a:lstStyle/>
        <a:p>
          <a:endParaRPr lang="es-EC" b="0"/>
        </a:p>
      </dgm:t>
    </dgm:pt>
    <dgm:pt modelId="{3E2AEF0B-E7FD-471A-B685-B015D1255929}" type="sibTrans" cxnId="{16846CF2-D3A9-4894-9E7D-B508E8D94D2D}">
      <dgm:prSet/>
      <dgm:spPr/>
      <dgm:t>
        <a:bodyPr/>
        <a:lstStyle/>
        <a:p>
          <a:endParaRPr lang="es-EC" b="0"/>
        </a:p>
      </dgm:t>
    </dgm:pt>
    <dgm:pt modelId="{210DD4CB-0929-4A7C-8BBA-1B40F2C6C019}">
      <dgm:prSet phldrT="[Text]" custT="1"/>
      <dgm:spPr/>
      <dgm:t>
        <a:bodyPr/>
        <a:lstStyle/>
        <a:p>
          <a:pPr algn="just"/>
          <a:r>
            <a:rPr lang="es-ES" sz="1600" dirty="0" smtClean="0"/>
            <a:t>La Institución cuenta con 4 oficinas propias de las cuales 1 se encuentra ubicada en Cuellaje y las 3 restantes en Ibarra.</a:t>
          </a:r>
          <a:endParaRPr lang="es-EC" sz="1600" b="0" dirty="0"/>
        </a:p>
      </dgm:t>
    </dgm:pt>
    <dgm:pt modelId="{4E692578-A832-4117-9806-0DCB7CDE76CE}" type="parTrans" cxnId="{AD6977A8-B860-4A1F-AEC0-FD615761490B}">
      <dgm:prSet/>
      <dgm:spPr/>
      <dgm:t>
        <a:bodyPr/>
        <a:lstStyle/>
        <a:p>
          <a:endParaRPr lang="es-EC" b="0"/>
        </a:p>
      </dgm:t>
    </dgm:pt>
    <dgm:pt modelId="{4BBE94A8-4DD4-45D1-89C5-435EC6D91779}" type="sibTrans" cxnId="{AD6977A8-B860-4A1F-AEC0-FD615761490B}">
      <dgm:prSet/>
      <dgm:spPr/>
      <dgm:t>
        <a:bodyPr/>
        <a:lstStyle/>
        <a:p>
          <a:endParaRPr lang="es-EC" b="0"/>
        </a:p>
      </dgm:t>
    </dgm:pt>
    <dgm:pt modelId="{A49F367D-1D94-42C1-A8F9-EF8298A01606}">
      <dgm:prSet phldrT="[Text]" custT="1"/>
      <dgm:spPr/>
      <dgm:t>
        <a:bodyPr/>
        <a:lstStyle/>
        <a:p>
          <a:r>
            <a:rPr lang="es-EC" sz="1600" b="0" dirty="0" smtClean="0"/>
            <a:t>Herramientas de Planificación adecuadas: Plan estratégico, Plan Operativo, Plan Financiero</a:t>
          </a:r>
          <a:endParaRPr lang="es-EC" sz="1600" b="0" dirty="0"/>
        </a:p>
      </dgm:t>
    </dgm:pt>
    <dgm:pt modelId="{71FD0B2A-0895-424A-95B6-E3C0514A750F}" type="parTrans" cxnId="{992D0B24-E34E-4EDC-A0F5-79D7CCA3455E}">
      <dgm:prSet/>
      <dgm:spPr/>
    </dgm:pt>
    <dgm:pt modelId="{4270C9D6-D2F4-417B-84BC-0036916F70CF}" type="sibTrans" cxnId="{992D0B24-E34E-4EDC-A0F5-79D7CCA3455E}">
      <dgm:prSet/>
      <dgm:spPr/>
    </dgm:pt>
    <dgm:pt modelId="{B33F753F-23F8-4CBA-9ADE-8DA0FE0CD251}">
      <dgm:prSet phldrT="[Text]" custT="1"/>
      <dgm:spPr/>
      <dgm:t>
        <a:bodyPr/>
        <a:lstStyle/>
        <a:p>
          <a:pPr algn="just"/>
          <a:r>
            <a:rPr lang="es-EC" sz="1600" b="0" dirty="0" smtClean="0"/>
            <a:t>Recurso Tecnológico adecuado a las necesidades institucionales</a:t>
          </a:r>
          <a:endParaRPr lang="es-EC" sz="1600" b="0" dirty="0"/>
        </a:p>
      </dgm:t>
    </dgm:pt>
    <dgm:pt modelId="{F5B534EB-DD14-4E63-A559-22EB37E66014}" type="parTrans" cxnId="{603AED64-E32D-4947-A25E-5B365B62AEFA}">
      <dgm:prSet/>
      <dgm:spPr/>
    </dgm:pt>
    <dgm:pt modelId="{D5998820-19DD-4B6A-8F04-512380F84642}" type="sibTrans" cxnId="{603AED64-E32D-4947-A25E-5B365B62AEFA}">
      <dgm:prSet/>
      <dgm:spPr/>
    </dgm:pt>
    <dgm:pt modelId="{61FBD284-F9B4-483F-9245-EDE1F16BC227}">
      <dgm:prSet phldrT="[Text]" custT="1"/>
      <dgm:spPr/>
      <dgm:t>
        <a:bodyPr/>
        <a:lstStyle/>
        <a:p>
          <a:pPr algn="just"/>
          <a:r>
            <a:rPr lang="es-EC" sz="1600" b="0" dirty="0" smtClean="0"/>
            <a:t>Vehículos y medios de transporte necesarios.</a:t>
          </a:r>
          <a:endParaRPr lang="es-EC" sz="1600" b="0" dirty="0"/>
        </a:p>
      </dgm:t>
    </dgm:pt>
    <dgm:pt modelId="{0A394235-FBCF-4A6F-BD69-8FD3F3C5405C}" type="parTrans" cxnId="{7EF581B5-5187-41BE-B13B-D6743BAE64CE}">
      <dgm:prSet/>
      <dgm:spPr/>
    </dgm:pt>
    <dgm:pt modelId="{88627F06-0414-4F51-A289-377C5C422D73}" type="sibTrans" cxnId="{7EF581B5-5187-41BE-B13B-D6743BAE64CE}">
      <dgm:prSet/>
      <dgm:spPr/>
    </dgm:pt>
    <dgm:pt modelId="{77F94324-2086-492A-BB75-16B6A76A92C4}" type="pres">
      <dgm:prSet presAssocID="{D4203CBA-0A69-4225-908E-814E7B4C32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C7B6E9-D9A1-4028-98D9-08EFEF05274F}" type="pres">
      <dgm:prSet presAssocID="{6435D043-15AE-4C69-9E12-C4E3550B8DD5}" presName="parentLin" presStyleCnt="0"/>
      <dgm:spPr/>
    </dgm:pt>
    <dgm:pt modelId="{356F6F3C-BC65-4E67-B58A-D917FA8BF630}" type="pres">
      <dgm:prSet presAssocID="{6435D043-15AE-4C69-9E12-C4E3550B8DD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C2892C1-3885-4ECA-9FBA-04C87E301403}" type="pres">
      <dgm:prSet presAssocID="{6435D043-15AE-4C69-9E12-C4E3550B8D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E2871-D7E8-476D-AC19-DA658ADC60BB}" type="pres">
      <dgm:prSet presAssocID="{6435D043-15AE-4C69-9E12-C4E3550B8DD5}" presName="negativeSpace" presStyleCnt="0"/>
      <dgm:spPr/>
    </dgm:pt>
    <dgm:pt modelId="{A4AB7383-9904-400B-A82E-1933138E825C}" type="pres">
      <dgm:prSet presAssocID="{6435D043-15AE-4C69-9E12-C4E3550B8D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6ED47-2BB4-4057-ACBE-2C858C5FF715}" type="pres">
      <dgm:prSet presAssocID="{C5DCE138-8DAD-4838-B8E5-424C34639CFE}" presName="spaceBetweenRectangles" presStyleCnt="0"/>
      <dgm:spPr/>
    </dgm:pt>
    <dgm:pt modelId="{648F8529-9509-4D9B-AD99-41FF6B010B52}" type="pres">
      <dgm:prSet presAssocID="{74805EED-050E-4B44-A488-75E3EC4ECB86}" presName="parentLin" presStyleCnt="0"/>
      <dgm:spPr/>
    </dgm:pt>
    <dgm:pt modelId="{8F64D723-9948-4310-9023-4293C818C43E}" type="pres">
      <dgm:prSet presAssocID="{74805EED-050E-4B44-A488-75E3EC4ECB86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C37D47B5-976E-4077-8767-60C4520E2524}" type="pres">
      <dgm:prSet presAssocID="{74805EED-050E-4B44-A488-75E3EC4ECB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70F4D-9D27-4A57-B483-4D59FA809FCF}" type="pres">
      <dgm:prSet presAssocID="{74805EED-050E-4B44-A488-75E3EC4ECB86}" presName="negativeSpace" presStyleCnt="0"/>
      <dgm:spPr/>
    </dgm:pt>
    <dgm:pt modelId="{518A71CE-80B7-4102-A027-F727AB05B225}" type="pres">
      <dgm:prSet presAssocID="{74805EED-050E-4B44-A488-75E3EC4ECB8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A4D433-D180-4667-AD37-A395D6404A40}" type="pres">
      <dgm:prSet presAssocID="{12BA9AB1-3026-4741-87E7-7814FD0ACF8C}" presName="spaceBetweenRectangles" presStyleCnt="0"/>
      <dgm:spPr/>
    </dgm:pt>
    <dgm:pt modelId="{47B52E58-7675-4FC1-8B36-7F000136C0C6}" type="pres">
      <dgm:prSet presAssocID="{2AA0BC3B-83CA-4DB7-817C-8FF2D1FD65E4}" presName="parentLin" presStyleCnt="0"/>
      <dgm:spPr/>
    </dgm:pt>
    <dgm:pt modelId="{097B3BFD-05DA-4B8D-82D5-2BE0D21E1749}" type="pres">
      <dgm:prSet presAssocID="{2AA0BC3B-83CA-4DB7-817C-8FF2D1FD65E4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D950E75A-B691-42A7-928A-327ACDA288F2}" type="pres">
      <dgm:prSet presAssocID="{2AA0BC3B-83CA-4DB7-817C-8FF2D1FD65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9E9AC1-238B-4CBB-A20C-F7564A282394}" type="pres">
      <dgm:prSet presAssocID="{2AA0BC3B-83CA-4DB7-817C-8FF2D1FD65E4}" presName="negativeSpace" presStyleCnt="0"/>
      <dgm:spPr/>
    </dgm:pt>
    <dgm:pt modelId="{6751FA29-51E6-46E8-87C3-1A8FB9B0214B}" type="pres">
      <dgm:prSet presAssocID="{2AA0BC3B-83CA-4DB7-817C-8FF2D1FD65E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53AFB2-3FAA-4EBE-B95B-76C5AE5431CB}" srcId="{6435D043-15AE-4C69-9E12-C4E3550B8DD5}" destId="{C50C340D-06C6-4878-9E56-A58012A26A81}" srcOrd="1" destOrd="0" parTransId="{A75C8CD6-B2D2-4311-8EF0-12B5D7943FB7}" sibTransId="{DC9503EE-EDB4-43F0-A7F0-8474F960CE39}"/>
    <dgm:cxn modelId="{992D0B24-E34E-4EDC-A0F5-79D7CCA3455E}" srcId="{6435D043-15AE-4C69-9E12-C4E3550B8DD5}" destId="{A49F367D-1D94-42C1-A8F9-EF8298A01606}" srcOrd="0" destOrd="0" parTransId="{71FD0B2A-0895-424A-95B6-E3C0514A750F}" sibTransId="{4270C9D6-D2F4-417B-84BC-0036916F70CF}"/>
    <dgm:cxn modelId="{4331C053-005F-4973-B2FB-7512DF4221DC}" type="presOf" srcId="{32A980FF-D8B4-44F7-AA97-3B447DCDE96B}" destId="{518A71CE-80B7-4102-A027-F727AB05B225}" srcOrd="0" destOrd="0" presId="urn:microsoft.com/office/officeart/2005/8/layout/list1"/>
    <dgm:cxn modelId="{BC8CF061-B48A-4DAB-B723-9FAF4200E837}" type="presOf" srcId="{2AA0BC3B-83CA-4DB7-817C-8FF2D1FD65E4}" destId="{D950E75A-B691-42A7-928A-327ACDA288F2}" srcOrd="1" destOrd="0" presId="urn:microsoft.com/office/officeart/2005/8/layout/list1"/>
    <dgm:cxn modelId="{A8ED550D-2A62-41BF-8EDD-81581FD68F3D}" type="presOf" srcId="{210DD4CB-0929-4A7C-8BBA-1B40F2C6C019}" destId="{6751FA29-51E6-46E8-87C3-1A8FB9B0214B}" srcOrd="0" destOrd="0" presId="urn:microsoft.com/office/officeart/2005/8/layout/list1"/>
    <dgm:cxn modelId="{30095D6E-FAE0-41D9-8C76-0DCAB001FAF8}" type="presOf" srcId="{2AA0BC3B-83CA-4DB7-817C-8FF2D1FD65E4}" destId="{097B3BFD-05DA-4B8D-82D5-2BE0D21E1749}" srcOrd="0" destOrd="0" presId="urn:microsoft.com/office/officeart/2005/8/layout/list1"/>
    <dgm:cxn modelId="{AC6D2F36-8014-435E-A216-491FFDFEA9CB}" type="presOf" srcId="{D4203CBA-0A69-4225-908E-814E7B4C3207}" destId="{77F94324-2086-492A-BB75-16B6A76A92C4}" srcOrd="0" destOrd="0" presId="urn:microsoft.com/office/officeart/2005/8/layout/list1"/>
    <dgm:cxn modelId="{F82E26FD-F960-4FE0-869F-4986FF780FF5}" srcId="{D4203CBA-0A69-4225-908E-814E7B4C3207}" destId="{6435D043-15AE-4C69-9E12-C4E3550B8DD5}" srcOrd="0" destOrd="0" parTransId="{3CB91284-AAF3-439C-A9AF-1B4049D60F4C}" sibTransId="{C5DCE138-8DAD-4838-B8E5-424C34639CFE}"/>
    <dgm:cxn modelId="{25AE6CAC-6461-4BA0-A179-7BF8CEC31AB9}" srcId="{D4203CBA-0A69-4225-908E-814E7B4C3207}" destId="{74805EED-050E-4B44-A488-75E3EC4ECB86}" srcOrd="1" destOrd="0" parTransId="{87D48F76-8EF8-4203-9E05-04D427267991}" sibTransId="{12BA9AB1-3026-4741-87E7-7814FD0ACF8C}"/>
    <dgm:cxn modelId="{0EB110E1-9967-42E8-B02C-9ED671E1BA3D}" type="presOf" srcId="{61FBD284-F9B4-483F-9245-EDE1F16BC227}" destId="{6751FA29-51E6-46E8-87C3-1A8FB9B0214B}" srcOrd="0" destOrd="1" presId="urn:microsoft.com/office/officeart/2005/8/layout/list1"/>
    <dgm:cxn modelId="{276359EF-0AE7-49E7-BD9D-4B3D773A1057}" type="presOf" srcId="{74805EED-050E-4B44-A488-75E3EC4ECB86}" destId="{8F64D723-9948-4310-9023-4293C818C43E}" srcOrd="0" destOrd="0" presId="urn:microsoft.com/office/officeart/2005/8/layout/list1"/>
    <dgm:cxn modelId="{1D3AE7E3-C395-4A7E-8D1B-4B00FFC85A1D}" srcId="{D4203CBA-0A69-4225-908E-814E7B4C3207}" destId="{2AA0BC3B-83CA-4DB7-817C-8FF2D1FD65E4}" srcOrd="2" destOrd="0" parTransId="{F4E18090-AE21-49EC-BB1B-8AFF9FD5CA4E}" sibTransId="{F8BBAD40-8CA0-4DD8-86BD-E48465ADED36}"/>
    <dgm:cxn modelId="{7EF581B5-5187-41BE-B13B-D6743BAE64CE}" srcId="{2AA0BC3B-83CA-4DB7-817C-8FF2D1FD65E4}" destId="{61FBD284-F9B4-483F-9245-EDE1F16BC227}" srcOrd="1" destOrd="0" parTransId="{0A394235-FBCF-4A6F-BD69-8FD3F3C5405C}" sibTransId="{88627F06-0414-4F51-A289-377C5C422D73}"/>
    <dgm:cxn modelId="{484B49BC-D673-4298-900D-EF9A11F5A3E7}" type="presOf" srcId="{6435D043-15AE-4C69-9E12-C4E3550B8DD5}" destId="{356F6F3C-BC65-4E67-B58A-D917FA8BF630}" srcOrd="0" destOrd="0" presId="urn:microsoft.com/office/officeart/2005/8/layout/list1"/>
    <dgm:cxn modelId="{8C67E197-FFE6-4DDA-B452-9DEFA91A0962}" type="presOf" srcId="{C50C340D-06C6-4878-9E56-A58012A26A81}" destId="{A4AB7383-9904-400B-A82E-1933138E825C}" srcOrd="0" destOrd="1" presId="urn:microsoft.com/office/officeart/2005/8/layout/list1"/>
    <dgm:cxn modelId="{41F998C7-54C8-459E-B25C-7BCDCEEDC6F9}" type="presOf" srcId="{74805EED-050E-4B44-A488-75E3EC4ECB86}" destId="{C37D47B5-976E-4077-8767-60C4520E2524}" srcOrd="1" destOrd="0" presId="urn:microsoft.com/office/officeart/2005/8/layout/list1"/>
    <dgm:cxn modelId="{100DECEA-3FD5-4113-9B9C-1FC4394E3965}" type="presOf" srcId="{6435D043-15AE-4C69-9E12-C4E3550B8DD5}" destId="{7C2892C1-3885-4ECA-9FBA-04C87E301403}" srcOrd="1" destOrd="0" presId="urn:microsoft.com/office/officeart/2005/8/layout/list1"/>
    <dgm:cxn modelId="{184F7F4A-2E80-473A-A991-654C5F84AB5E}" type="presOf" srcId="{B33F753F-23F8-4CBA-9ADE-8DA0FE0CD251}" destId="{518A71CE-80B7-4102-A027-F727AB05B225}" srcOrd="0" destOrd="1" presId="urn:microsoft.com/office/officeart/2005/8/layout/list1"/>
    <dgm:cxn modelId="{68C98316-5559-4BA7-BD24-7A7998F8961B}" type="presOf" srcId="{A49F367D-1D94-42C1-A8F9-EF8298A01606}" destId="{A4AB7383-9904-400B-A82E-1933138E825C}" srcOrd="0" destOrd="0" presId="urn:microsoft.com/office/officeart/2005/8/layout/list1"/>
    <dgm:cxn modelId="{16846CF2-D3A9-4894-9E7D-B508E8D94D2D}" srcId="{74805EED-050E-4B44-A488-75E3EC4ECB86}" destId="{32A980FF-D8B4-44F7-AA97-3B447DCDE96B}" srcOrd="0" destOrd="0" parTransId="{A20AA464-AFD8-4351-9F04-6916CD788D8C}" sibTransId="{3E2AEF0B-E7FD-471A-B685-B015D1255929}"/>
    <dgm:cxn modelId="{603AED64-E32D-4947-A25E-5B365B62AEFA}" srcId="{74805EED-050E-4B44-A488-75E3EC4ECB86}" destId="{B33F753F-23F8-4CBA-9ADE-8DA0FE0CD251}" srcOrd="1" destOrd="0" parTransId="{F5B534EB-DD14-4E63-A559-22EB37E66014}" sibTransId="{D5998820-19DD-4B6A-8F04-512380F84642}"/>
    <dgm:cxn modelId="{AD6977A8-B860-4A1F-AEC0-FD615761490B}" srcId="{2AA0BC3B-83CA-4DB7-817C-8FF2D1FD65E4}" destId="{210DD4CB-0929-4A7C-8BBA-1B40F2C6C019}" srcOrd="0" destOrd="0" parTransId="{4E692578-A832-4117-9806-0DCB7CDE76CE}" sibTransId="{4BBE94A8-4DD4-45D1-89C5-435EC6D91779}"/>
    <dgm:cxn modelId="{6B3ECDEC-8979-4234-A7EA-C597571C9690}" type="presParOf" srcId="{77F94324-2086-492A-BB75-16B6A76A92C4}" destId="{5CC7B6E9-D9A1-4028-98D9-08EFEF05274F}" srcOrd="0" destOrd="0" presId="urn:microsoft.com/office/officeart/2005/8/layout/list1"/>
    <dgm:cxn modelId="{311D4E4C-FA8C-4413-A982-191D40CA6C66}" type="presParOf" srcId="{5CC7B6E9-D9A1-4028-98D9-08EFEF05274F}" destId="{356F6F3C-BC65-4E67-B58A-D917FA8BF630}" srcOrd="0" destOrd="0" presId="urn:microsoft.com/office/officeart/2005/8/layout/list1"/>
    <dgm:cxn modelId="{C5989F6E-DF18-45B0-944A-FCC85CBDD924}" type="presParOf" srcId="{5CC7B6E9-D9A1-4028-98D9-08EFEF05274F}" destId="{7C2892C1-3885-4ECA-9FBA-04C87E301403}" srcOrd="1" destOrd="0" presId="urn:microsoft.com/office/officeart/2005/8/layout/list1"/>
    <dgm:cxn modelId="{1E13175E-2D2F-488D-8FDE-B8DED2FDA8A1}" type="presParOf" srcId="{77F94324-2086-492A-BB75-16B6A76A92C4}" destId="{67EE2871-D7E8-476D-AC19-DA658ADC60BB}" srcOrd="1" destOrd="0" presId="urn:microsoft.com/office/officeart/2005/8/layout/list1"/>
    <dgm:cxn modelId="{C69DDA22-D00D-4E0E-AC92-35A9F623BF66}" type="presParOf" srcId="{77F94324-2086-492A-BB75-16B6A76A92C4}" destId="{A4AB7383-9904-400B-A82E-1933138E825C}" srcOrd="2" destOrd="0" presId="urn:microsoft.com/office/officeart/2005/8/layout/list1"/>
    <dgm:cxn modelId="{AA3C9C0F-50D8-4DE8-95D8-B3E860E8EE4F}" type="presParOf" srcId="{77F94324-2086-492A-BB75-16B6A76A92C4}" destId="{C8D6ED47-2BB4-4057-ACBE-2C858C5FF715}" srcOrd="3" destOrd="0" presId="urn:microsoft.com/office/officeart/2005/8/layout/list1"/>
    <dgm:cxn modelId="{00150135-EBDF-4E93-9655-96F2EC40B740}" type="presParOf" srcId="{77F94324-2086-492A-BB75-16B6A76A92C4}" destId="{648F8529-9509-4D9B-AD99-41FF6B010B52}" srcOrd="4" destOrd="0" presId="urn:microsoft.com/office/officeart/2005/8/layout/list1"/>
    <dgm:cxn modelId="{2439658E-A234-46F0-9710-54E9CDC2B214}" type="presParOf" srcId="{648F8529-9509-4D9B-AD99-41FF6B010B52}" destId="{8F64D723-9948-4310-9023-4293C818C43E}" srcOrd="0" destOrd="0" presId="urn:microsoft.com/office/officeart/2005/8/layout/list1"/>
    <dgm:cxn modelId="{A1E27B72-5D0D-4FB2-A8E7-3562F37E27FC}" type="presParOf" srcId="{648F8529-9509-4D9B-AD99-41FF6B010B52}" destId="{C37D47B5-976E-4077-8767-60C4520E2524}" srcOrd="1" destOrd="0" presId="urn:microsoft.com/office/officeart/2005/8/layout/list1"/>
    <dgm:cxn modelId="{280B7B80-2CB7-4D2C-9569-CCE757720B05}" type="presParOf" srcId="{77F94324-2086-492A-BB75-16B6A76A92C4}" destId="{B8070F4D-9D27-4A57-B483-4D59FA809FCF}" srcOrd="5" destOrd="0" presId="urn:microsoft.com/office/officeart/2005/8/layout/list1"/>
    <dgm:cxn modelId="{4607E9F2-4647-4504-907A-2179D342C268}" type="presParOf" srcId="{77F94324-2086-492A-BB75-16B6A76A92C4}" destId="{518A71CE-80B7-4102-A027-F727AB05B225}" srcOrd="6" destOrd="0" presId="urn:microsoft.com/office/officeart/2005/8/layout/list1"/>
    <dgm:cxn modelId="{489D93B3-6052-4E5C-B309-9E92A9D61C10}" type="presParOf" srcId="{77F94324-2086-492A-BB75-16B6A76A92C4}" destId="{5FA4D433-D180-4667-AD37-A395D6404A40}" srcOrd="7" destOrd="0" presId="urn:microsoft.com/office/officeart/2005/8/layout/list1"/>
    <dgm:cxn modelId="{CDACD46E-1A26-4ECE-B290-B98670CE401E}" type="presParOf" srcId="{77F94324-2086-492A-BB75-16B6A76A92C4}" destId="{47B52E58-7675-4FC1-8B36-7F000136C0C6}" srcOrd="8" destOrd="0" presId="urn:microsoft.com/office/officeart/2005/8/layout/list1"/>
    <dgm:cxn modelId="{4EC0CA10-62EF-4AF0-AC63-84F4C77B1F44}" type="presParOf" srcId="{47B52E58-7675-4FC1-8B36-7F000136C0C6}" destId="{097B3BFD-05DA-4B8D-82D5-2BE0D21E1749}" srcOrd="0" destOrd="0" presId="urn:microsoft.com/office/officeart/2005/8/layout/list1"/>
    <dgm:cxn modelId="{189B9441-5C1F-4402-9418-DD63514BAA50}" type="presParOf" srcId="{47B52E58-7675-4FC1-8B36-7F000136C0C6}" destId="{D950E75A-B691-42A7-928A-327ACDA288F2}" srcOrd="1" destOrd="0" presId="urn:microsoft.com/office/officeart/2005/8/layout/list1"/>
    <dgm:cxn modelId="{353A7C90-6A06-4858-9F64-C97B201203AE}" type="presParOf" srcId="{77F94324-2086-492A-BB75-16B6A76A92C4}" destId="{239E9AC1-238B-4CBB-A20C-F7564A282394}" srcOrd="9" destOrd="0" presId="urn:microsoft.com/office/officeart/2005/8/layout/list1"/>
    <dgm:cxn modelId="{2EFB0022-8CF3-4DBE-A693-C4D9174F4EEC}" type="presParOf" srcId="{77F94324-2086-492A-BB75-16B6A76A92C4}" destId="{6751FA29-51E6-46E8-87C3-1A8FB9B021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203CBA-0A69-4225-908E-814E7B4C320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435D043-15AE-4C69-9E12-C4E3550B8DD5}">
      <dgm:prSet phldrT="[Text]"/>
      <dgm:spPr/>
      <dgm:t>
        <a:bodyPr/>
        <a:lstStyle/>
        <a:p>
          <a:r>
            <a:rPr lang="es-EC" b="0" dirty="0" smtClean="0"/>
            <a:t>Talento Humano</a:t>
          </a:r>
          <a:endParaRPr lang="es-EC" b="0" dirty="0"/>
        </a:p>
      </dgm:t>
    </dgm:pt>
    <dgm:pt modelId="{3CB91284-AAF3-439C-A9AF-1B4049D60F4C}" type="parTrans" cxnId="{F82E26FD-F960-4FE0-869F-4986FF780FF5}">
      <dgm:prSet/>
      <dgm:spPr/>
      <dgm:t>
        <a:bodyPr/>
        <a:lstStyle/>
        <a:p>
          <a:endParaRPr lang="es-EC" b="0"/>
        </a:p>
      </dgm:t>
    </dgm:pt>
    <dgm:pt modelId="{C5DCE138-8DAD-4838-B8E5-424C34639CFE}" type="sibTrans" cxnId="{F82E26FD-F960-4FE0-869F-4986FF780FF5}">
      <dgm:prSet/>
      <dgm:spPr/>
      <dgm:t>
        <a:bodyPr/>
        <a:lstStyle/>
        <a:p>
          <a:endParaRPr lang="es-EC" b="0"/>
        </a:p>
      </dgm:t>
    </dgm:pt>
    <dgm:pt modelId="{74805EED-050E-4B44-A488-75E3EC4ECB86}">
      <dgm:prSet phldrT="[Text]"/>
      <dgm:spPr/>
      <dgm:t>
        <a:bodyPr/>
        <a:lstStyle/>
        <a:p>
          <a:r>
            <a:rPr lang="es-ES" b="0" i="0" dirty="0" smtClean="0"/>
            <a:t>Capacidad financiera </a:t>
          </a:r>
          <a:endParaRPr lang="es-EC" b="0" i="0" dirty="0"/>
        </a:p>
      </dgm:t>
    </dgm:pt>
    <dgm:pt modelId="{87D48F76-8EF8-4203-9E05-04D427267991}" type="parTrans" cxnId="{25AE6CAC-6461-4BA0-A179-7BF8CEC31AB9}">
      <dgm:prSet/>
      <dgm:spPr/>
      <dgm:t>
        <a:bodyPr/>
        <a:lstStyle/>
        <a:p>
          <a:endParaRPr lang="es-EC" b="0"/>
        </a:p>
      </dgm:t>
    </dgm:pt>
    <dgm:pt modelId="{12BA9AB1-3026-4741-87E7-7814FD0ACF8C}" type="sibTrans" cxnId="{25AE6CAC-6461-4BA0-A179-7BF8CEC31AB9}">
      <dgm:prSet/>
      <dgm:spPr/>
      <dgm:t>
        <a:bodyPr/>
        <a:lstStyle/>
        <a:p>
          <a:endParaRPr lang="es-EC" b="0"/>
        </a:p>
      </dgm:t>
    </dgm:pt>
    <dgm:pt modelId="{C50C340D-06C6-4878-9E56-A58012A26A81}">
      <dgm:prSet phldrT="[Text]"/>
      <dgm:spPr/>
      <dgm:t>
        <a:bodyPr/>
        <a:lstStyle/>
        <a:p>
          <a:pPr algn="just"/>
          <a:r>
            <a:rPr lang="es-EC" dirty="0" smtClean="0"/>
            <a:t>La Institución cuenta actualmente con el 63% del personal con nivel de instrucción superior.  </a:t>
          </a:r>
          <a:endParaRPr lang="es-EC" b="0" dirty="0"/>
        </a:p>
      </dgm:t>
    </dgm:pt>
    <dgm:pt modelId="{A75C8CD6-B2D2-4311-8EF0-12B5D7943FB7}" type="parTrans" cxnId="{C053AFB2-3FAA-4EBE-B95B-76C5AE5431CB}">
      <dgm:prSet/>
      <dgm:spPr/>
      <dgm:t>
        <a:bodyPr/>
        <a:lstStyle/>
        <a:p>
          <a:endParaRPr lang="es-EC" b="0"/>
        </a:p>
      </dgm:t>
    </dgm:pt>
    <dgm:pt modelId="{DC9503EE-EDB4-43F0-A7F0-8474F960CE39}" type="sibTrans" cxnId="{C053AFB2-3FAA-4EBE-B95B-76C5AE5431CB}">
      <dgm:prSet/>
      <dgm:spPr/>
      <dgm:t>
        <a:bodyPr/>
        <a:lstStyle/>
        <a:p>
          <a:endParaRPr lang="es-EC" b="0"/>
        </a:p>
      </dgm:t>
    </dgm:pt>
    <dgm:pt modelId="{32A980FF-D8B4-44F7-AA97-3B447DCDE96B}">
      <dgm:prSet phldrT="[Text]"/>
      <dgm:spPr/>
      <dgm:t>
        <a:bodyPr/>
        <a:lstStyle/>
        <a:p>
          <a:pPr algn="just"/>
          <a:r>
            <a:rPr lang="es-EC" dirty="0" smtClean="0"/>
            <a:t>Cumple con los requerimientos necesarios en relación a la liquidez y a la solvencia.</a:t>
          </a:r>
          <a:endParaRPr lang="es-EC" b="0" dirty="0"/>
        </a:p>
      </dgm:t>
    </dgm:pt>
    <dgm:pt modelId="{A20AA464-AFD8-4351-9F04-6916CD788D8C}" type="parTrans" cxnId="{16846CF2-D3A9-4894-9E7D-B508E8D94D2D}">
      <dgm:prSet/>
      <dgm:spPr/>
      <dgm:t>
        <a:bodyPr/>
        <a:lstStyle/>
        <a:p>
          <a:endParaRPr lang="es-EC" b="0"/>
        </a:p>
      </dgm:t>
    </dgm:pt>
    <dgm:pt modelId="{3E2AEF0B-E7FD-471A-B685-B015D1255929}" type="sibTrans" cxnId="{16846CF2-D3A9-4894-9E7D-B508E8D94D2D}">
      <dgm:prSet/>
      <dgm:spPr/>
      <dgm:t>
        <a:bodyPr/>
        <a:lstStyle/>
        <a:p>
          <a:endParaRPr lang="es-EC" b="0"/>
        </a:p>
      </dgm:t>
    </dgm:pt>
    <dgm:pt modelId="{86C2720D-E782-4609-A89B-70F26A08F04E}">
      <dgm:prSet phldrT="[Text]"/>
      <dgm:spPr/>
      <dgm:t>
        <a:bodyPr/>
        <a:lstStyle/>
        <a:p>
          <a:pPr algn="just"/>
          <a:r>
            <a:rPr lang="es-EC" b="0" dirty="0" smtClean="0"/>
            <a:t>Personal capacitado y comprometido</a:t>
          </a:r>
          <a:endParaRPr lang="es-EC" b="0" dirty="0"/>
        </a:p>
      </dgm:t>
    </dgm:pt>
    <dgm:pt modelId="{0CB93C3B-4AB3-4A0E-97F3-61360C52236B}" type="parTrans" cxnId="{870B65E9-8668-431A-9B4F-28552183FEDC}">
      <dgm:prSet/>
      <dgm:spPr/>
      <dgm:t>
        <a:bodyPr/>
        <a:lstStyle/>
        <a:p>
          <a:endParaRPr lang="es-EC"/>
        </a:p>
      </dgm:t>
    </dgm:pt>
    <dgm:pt modelId="{2D3A4E52-6AF1-49EF-8BDB-A5A2860B03A6}" type="sibTrans" cxnId="{870B65E9-8668-431A-9B4F-28552183FEDC}">
      <dgm:prSet/>
      <dgm:spPr/>
      <dgm:t>
        <a:bodyPr/>
        <a:lstStyle/>
        <a:p>
          <a:endParaRPr lang="es-EC"/>
        </a:p>
      </dgm:t>
    </dgm:pt>
    <dgm:pt modelId="{4306D560-CB78-4A08-A2BC-8615D03A6AF2}">
      <dgm:prSet phldrT="[Text]"/>
      <dgm:spPr/>
      <dgm:t>
        <a:bodyPr/>
        <a:lstStyle/>
        <a:p>
          <a:pPr algn="just"/>
          <a:endParaRPr lang="es-EC" b="0" dirty="0"/>
        </a:p>
      </dgm:t>
    </dgm:pt>
    <dgm:pt modelId="{B86183F3-C220-40B9-85F7-FF3294847D6E}" type="sibTrans" cxnId="{92C7FC0D-BBD5-456A-B615-47BCB2C16EED}">
      <dgm:prSet/>
      <dgm:spPr/>
      <dgm:t>
        <a:bodyPr/>
        <a:lstStyle/>
        <a:p>
          <a:endParaRPr lang="es-EC"/>
        </a:p>
      </dgm:t>
    </dgm:pt>
    <dgm:pt modelId="{67D38BC0-6040-4CB2-82D3-F5017309C213}" type="parTrans" cxnId="{92C7FC0D-BBD5-456A-B615-47BCB2C16EED}">
      <dgm:prSet/>
      <dgm:spPr/>
      <dgm:t>
        <a:bodyPr/>
        <a:lstStyle/>
        <a:p>
          <a:endParaRPr lang="es-EC"/>
        </a:p>
      </dgm:t>
    </dgm:pt>
    <dgm:pt modelId="{CCFCFDB7-6351-48A9-9B43-D617EC79A192}">
      <dgm:prSet phldrT="[Text]"/>
      <dgm:spPr/>
      <dgm:t>
        <a:bodyPr/>
        <a:lstStyle/>
        <a:p>
          <a:pPr algn="just"/>
          <a:r>
            <a:rPr lang="es-EC" b="0" dirty="0" smtClean="0"/>
            <a:t>Indicadores de rentabilidad deficientes en relación a los parámetros internacionales</a:t>
          </a:r>
          <a:endParaRPr lang="es-EC" b="0" dirty="0"/>
        </a:p>
      </dgm:t>
    </dgm:pt>
    <dgm:pt modelId="{457A163B-B647-4430-A693-5DE4A674F6CE}" type="parTrans" cxnId="{0F99D965-1E8F-46D3-A0AA-4CAF9045BB3F}">
      <dgm:prSet/>
      <dgm:spPr/>
      <dgm:t>
        <a:bodyPr/>
        <a:lstStyle/>
        <a:p>
          <a:endParaRPr lang="es-EC"/>
        </a:p>
      </dgm:t>
    </dgm:pt>
    <dgm:pt modelId="{E6A971CD-DC7A-4B62-90B5-2D5B84DA8263}" type="sibTrans" cxnId="{0F99D965-1E8F-46D3-A0AA-4CAF9045BB3F}">
      <dgm:prSet/>
      <dgm:spPr/>
      <dgm:t>
        <a:bodyPr/>
        <a:lstStyle/>
        <a:p>
          <a:endParaRPr lang="es-EC"/>
        </a:p>
      </dgm:t>
    </dgm:pt>
    <dgm:pt modelId="{77F94324-2086-492A-BB75-16B6A76A92C4}" type="pres">
      <dgm:prSet presAssocID="{D4203CBA-0A69-4225-908E-814E7B4C32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C7B6E9-D9A1-4028-98D9-08EFEF05274F}" type="pres">
      <dgm:prSet presAssocID="{6435D043-15AE-4C69-9E12-C4E3550B8DD5}" presName="parentLin" presStyleCnt="0"/>
      <dgm:spPr/>
    </dgm:pt>
    <dgm:pt modelId="{356F6F3C-BC65-4E67-B58A-D917FA8BF630}" type="pres">
      <dgm:prSet presAssocID="{6435D043-15AE-4C69-9E12-C4E3550B8DD5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7C2892C1-3885-4ECA-9FBA-04C87E301403}" type="pres">
      <dgm:prSet presAssocID="{6435D043-15AE-4C69-9E12-C4E3550B8D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E2871-D7E8-476D-AC19-DA658ADC60BB}" type="pres">
      <dgm:prSet presAssocID="{6435D043-15AE-4C69-9E12-C4E3550B8DD5}" presName="negativeSpace" presStyleCnt="0"/>
      <dgm:spPr/>
    </dgm:pt>
    <dgm:pt modelId="{A4AB7383-9904-400B-A82E-1933138E825C}" type="pres">
      <dgm:prSet presAssocID="{6435D043-15AE-4C69-9E12-C4E3550B8DD5}" presName="childText" presStyleLbl="conFgAcc1" presStyleIdx="0" presStyleCnt="2" custLinFactNeighborX="-893" custLinFactNeighborY="313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6ED47-2BB4-4057-ACBE-2C858C5FF715}" type="pres">
      <dgm:prSet presAssocID="{C5DCE138-8DAD-4838-B8E5-424C34639CFE}" presName="spaceBetweenRectangles" presStyleCnt="0"/>
      <dgm:spPr/>
    </dgm:pt>
    <dgm:pt modelId="{648F8529-9509-4D9B-AD99-41FF6B010B52}" type="pres">
      <dgm:prSet presAssocID="{74805EED-050E-4B44-A488-75E3EC4ECB86}" presName="parentLin" presStyleCnt="0"/>
      <dgm:spPr/>
    </dgm:pt>
    <dgm:pt modelId="{8F64D723-9948-4310-9023-4293C818C43E}" type="pres">
      <dgm:prSet presAssocID="{74805EED-050E-4B44-A488-75E3EC4ECB86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C37D47B5-976E-4077-8767-60C4520E2524}" type="pres">
      <dgm:prSet presAssocID="{74805EED-050E-4B44-A488-75E3EC4ECB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70F4D-9D27-4A57-B483-4D59FA809FCF}" type="pres">
      <dgm:prSet presAssocID="{74805EED-050E-4B44-A488-75E3EC4ECB86}" presName="negativeSpace" presStyleCnt="0"/>
      <dgm:spPr/>
    </dgm:pt>
    <dgm:pt modelId="{518A71CE-80B7-4102-A027-F727AB05B225}" type="pres">
      <dgm:prSet presAssocID="{74805EED-050E-4B44-A488-75E3EC4ECB8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53AFB2-3FAA-4EBE-B95B-76C5AE5431CB}" srcId="{6435D043-15AE-4C69-9E12-C4E3550B8DD5}" destId="{C50C340D-06C6-4878-9E56-A58012A26A81}" srcOrd="0" destOrd="0" parTransId="{A75C8CD6-B2D2-4311-8EF0-12B5D7943FB7}" sibTransId="{DC9503EE-EDB4-43F0-A7F0-8474F960CE39}"/>
    <dgm:cxn modelId="{1ED50C43-FF17-4C24-A8F4-C4CF7F785270}" type="presOf" srcId="{CCFCFDB7-6351-48A9-9B43-D617EC79A192}" destId="{518A71CE-80B7-4102-A027-F727AB05B225}" srcOrd="0" destOrd="1" presId="urn:microsoft.com/office/officeart/2005/8/layout/list1"/>
    <dgm:cxn modelId="{F82E26FD-F960-4FE0-869F-4986FF780FF5}" srcId="{D4203CBA-0A69-4225-908E-814E7B4C3207}" destId="{6435D043-15AE-4C69-9E12-C4E3550B8DD5}" srcOrd="0" destOrd="0" parTransId="{3CB91284-AAF3-439C-A9AF-1B4049D60F4C}" sibTransId="{C5DCE138-8DAD-4838-B8E5-424C34639CFE}"/>
    <dgm:cxn modelId="{25AE6CAC-6461-4BA0-A179-7BF8CEC31AB9}" srcId="{D4203CBA-0A69-4225-908E-814E7B4C3207}" destId="{74805EED-050E-4B44-A488-75E3EC4ECB86}" srcOrd="1" destOrd="0" parTransId="{87D48F76-8EF8-4203-9E05-04D427267991}" sibTransId="{12BA9AB1-3026-4741-87E7-7814FD0ACF8C}"/>
    <dgm:cxn modelId="{F850B43B-EA30-4633-9B60-F54B3D812562}" type="presOf" srcId="{D4203CBA-0A69-4225-908E-814E7B4C3207}" destId="{77F94324-2086-492A-BB75-16B6A76A92C4}" srcOrd="0" destOrd="0" presId="urn:microsoft.com/office/officeart/2005/8/layout/list1"/>
    <dgm:cxn modelId="{36EFB747-7732-4F61-B866-BA4633CA9813}" type="presOf" srcId="{C50C340D-06C6-4878-9E56-A58012A26A81}" destId="{A4AB7383-9904-400B-A82E-1933138E825C}" srcOrd="0" destOrd="0" presId="urn:microsoft.com/office/officeart/2005/8/layout/list1"/>
    <dgm:cxn modelId="{80304580-3F84-4AA0-B41E-8FB8BB4C1174}" type="presOf" srcId="{32A980FF-D8B4-44F7-AA97-3B447DCDE96B}" destId="{518A71CE-80B7-4102-A027-F727AB05B225}" srcOrd="0" destOrd="0" presId="urn:microsoft.com/office/officeart/2005/8/layout/list1"/>
    <dgm:cxn modelId="{870B65E9-8668-431A-9B4F-28552183FEDC}" srcId="{6435D043-15AE-4C69-9E12-C4E3550B8DD5}" destId="{86C2720D-E782-4609-A89B-70F26A08F04E}" srcOrd="1" destOrd="0" parTransId="{0CB93C3B-4AB3-4A0E-97F3-61360C52236B}" sibTransId="{2D3A4E52-6AF1-49EF-8BDB-A5A2860B03A6}"/>
    <dgm:cxn modelId="{5CEACF45-8724-4AA5-8694-07C438283FFF}" type="presOf" srcId="{74805EED-050E-4B44-A488-75E3EC4ECB86}" destId="{C37D47B5-976E-4077-8767-60C4520E2524}" srcOrd="1" destOrd="0" presId="urn:microsoft.com/office/officeart/2005/8/layout/list1"/>
    <dgm:cxn modelId="{0F99D965-1E8F-46D3-A0AA-4CAF9045BB3F}" srcId="{74805EED-050E-4B44-A488-75E3EC4ECB86}" destId="{CCFCFDB7-6351-48A9-9B43-D617EC79A192}" srcOrd="1" destOrd="0" parTransId="{457A163B-B647-4430-A693-5DE4A674F6CE}" sibTransId="{E6A971CD-DC7A-4B62-90B5-2D5B84DA8263}"/>
    <dgm:cxn modelId="{7EABB677-4AAE-460B-8C2A-CA998E4ADB17}" type="presOf" srcId="{6435D043-15AE-4C69-9E12-C4E3550B8DD5}" destId="{356F6F3C-BC65-4E67-B58A-D917FA8BF630}" srcOrd="0" destOrd="0" presId="urn:microsoft.com/office/officeart/2005/8/layout/list1"/>
    <dgm:cxn modelId="{16846CF2-D3A9-4894-9E7D-B508E8D94D2D}" srcId="{74805EED-050E-4B44-A488-75E3EC4ECB86}" destId="{32A980FF-D8B4-44F7-AA97-3B447DCDE96B}" srcOrd="0" destOrd="0" parTransId="{A20AA464-AFD8-4351-9F04-6916CD788D8C}" sibTransId="{3E2AEF0B-E7FD-471A-B685-B015D1255929}"/>
    <dgm:cxn modelId="{F944D6CE-7A99-4307-A67C-1CB847E1A983}" type="presOf" srcId="{86C2720D-E782-4609-A89B-70F26A08F04E}" destId="{A4AB7383-9904-400B-A82E-1933138E825C}" srcOrd="0" destOrd="1" presId="urn:microsoft.com/office/officeart/2005/8/layout/list1"/>
    <dgm:cxn modelId="{D9787BD1-81A2-414A-AA8C-410A90F0CB15}" type="presOf" srcId="{74805EED-050E-4B44-A488-75E3EC4ECB86}" destId="{8F64D723-9948-4310-9023-4293C818C43E}" srcOrd="0" destOrd="0" presId="urn:microsoft.com/office/officeart/2005/8/layout/list1"/>
    <dgm:cxn modelId="{E3E4FC1D-FABD-4099-B6AE-0D3CBE259B82}" type="presOf" srcId="{6435D043-15AE-4C69-9E12-C4E3550B8DD5}" destId="{7C2892C1-3885-4ECA-9FBA-04C87E301403}" srcOrd="1" destOrd="0" presId="urn:microsoft.com/office/officeart/2005/8/layout/list1"/>
    <dgm:cxn modelId="{4F6EA380-7A3F-4DD1-9624-B7841B1D5135}" type="presOf" srcId="{4306D560-CB78-4A08-A2BC-8615D03A6AF2}" destId="{518A71CE-80B7-4102-A027-F727AB05B225}" srcOrd="0" destOrd="2" presId="urn:microsoft.com/office/officeart/2005/8/layout/list1"/>
    <dgm:cxn modelId="{92C7FC0D-BBD5-456A-B615-47BCB2C16EED}" srcId="{74805EED-050E-4B44-A488-75E3EC4ECB86}" destId="{4306D560-CB78-4A08-A2BC-8615D03A6AF2}" srcOrd="2" destOrd="0" parTransId="{67D38BC0-6040-4CB2-82D3-F5017309C213}" sibTransId="{B86183F3-C220-40B9-85F7-FF3294847D6E}"/>
    <dgm:cxn modelId="{26B36DF2-E33E-4D34-A427-8C7E683F0E69}" type="presParOf" srcId="{77F94324-2086-492A-BB75-16B6A76A92C4}" destId="{5CC7B6E9-D9A1-4028-98D9-08EFEF05274F}" srcOrd="0" destOrd="0" presId="urn:microsoft.com/office/officeart/2005/8/layout/list1"/>
    <dgm:cxn modelId="{91666D25-BC83-4C90-9ECA-292196597C5D}" type="presParOf" srcId="{5CC7B6E9-D9A1-4028-98D9-08EFEF05274F}" destId="{356F6F3C-BC65-4E67-B58A-D917FA8BF630}" srcOrd="0" destOrd="0" presId="urn:microsoft.com/office/officeart/2005/8/layout/list1"/>
    <dgm:cxn modelId="{13CEB35B-26DC-49AC-AD42-594D8C0EEADE}" type="presParOf" srcId="{5CC7B6E9-D9A1-4028-98D9-08EFEF05274F}" destId="{7C2892C1-3885-4ECA-9FBA-04C87E301403}" srcOrd="1" destOrd="0" presId="urn:microsoft.com/office/officeart/2005/8/layout/list1"/>
    <dgm:cxn modelId="{AB4DB81E-6C10-49A8-97E4-B20D8868A0E9}" type="presParOf" srcId="{77F94324-2086-492A-BB75-16B6A76A92C4}" destId="{67EE2871-D7E8-476D-AC19-DA658ADC60BB}" srcOrd="1" destOrd="0" presId="urn:microsoft.com/office/officeart/2005/8/layout/list1"/>
    <dgm:cxn modelId="{2ACFA1DF-99C6-472C-A8FF-B3ECC6E19513}" type="presParOf" srcId="{77F94324-2086-492A-BB75-16B6A76A92C4}" destId="{A4AB7383-9904-400B-A82E-1933138E825C}" srcOrd="2" destOrd="0" presId="urn:microsoft.com/office/officeart/2005/8/layout/list1"/>
    <dgm:cxn modelId="{50E198FF-660D-4FE1-88F6-6631BCE0915B}" type="presParOf" srcId="{77F94324-2086-492A-BB75-16B6A76A92C4}" destId="{C8D6ED47-2BB4-4057-ACBE-2C858C5FF715}" srcOrd="3" destOrd="0" presId="urn:microsoft.com/office/officeart/2005/8/layout/list1"/>
    <dgm:cxn modelId="{26CCC452-2B6F-4B11-AC9A-5A557550030B}" type="presParOf" srcId="{77F94324-2086-492A-BB75-16B6A76A92C4}" destId="{648F8529-9509-4D9B-AD99-41FF6B010B52}" srcOrd="4" destOrd="0" presId="urn:microsoft.com/office/officeart/2005/8/layout/list1"/>
    <dgm:cxn modelId="{7D0CD38A-0BDA-44F0-BDDD-C3A46AB7D840}" type="presParOf" srcId="{648F8529-9509-4D9B-AD99-41FF6B010B52}" destId="{8F64D723-9948-4310-9023-4293C818C43E}" srcOrd="0" destOrd="0" presId="urn:microsoft.com/office/officeart/2005/8/layout/list1"/>
    <dgm:cxn modelId="{2725DE9C-6123-4E4B-9BCB-01BB9CF0DF44}" type="presParOf" srcId="{648F8529-9509-4D9B-AD99-41FF6B010B52}" destId="{C37D47B5-976E-4077-8767-60C4520E2524}" srcOrd="1" destOrd="0" presId="urn:microsoft.com/office/officeart/2005/8/layout/list1"/>
    <dgm:cxn modelId="{7F5B5B65-D350-4433-8B16-FCF697E7E498}" type="presParOf" srcId="{77F94324-2086-492A-BB75-16B6A76A92C4}" destId="{B8070F4D-9D27-4A57-B483-4D59FA809FCF}" srcOrd="5" destOrd="0" presId="urn:microsoft.com/office/officeart/2005/8/layout/list1"/>
    <dgm:cxn modelId="{CEB3F3E3-6ACC-4229-9823-212CC895B518}" type="presParOf" srcId="{77F94324-2086-492A-BB75-16B6A76A92C4}" destId="{518A71CE-80B7-4102-A027-F727AB05B22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7383-9904-400B-A82E-1933138E825C}">
      <dsp:nvSpPr>
        <dsp:cNvPr id="0" name=""/>
        <dsp:cNvSpPr/>
      </dsp:nvSpPr>
      <dsp:spPr>
        <a:xfrm>
          <a:off x="0" y="358356"/>
          <a:ext cx="8255769" cy="777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739" tIns="437388" rIns="6407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Organizaciones locales amparadas bajo la LOEPS</a:t>
          </a:r>
          <a:endParaRPr lang="es-EC" sz="1600" b="0" kern="1200" dirty="0"/>
        </a:p>
      </dsp:txBody>
      <dsp:txXfrm>
        <a:off x="0" y="358356"/>
        <a:ext cx="8255769" cy="777262"/>
      </dsp:txXfrm>
    </dsp:sp>
    <dsp:sp modelId="{7C2892C1-3885-4ECA-9FBA-04C87E301403}">
      <dsp:nvSpPr>
        <dsp:cNvPr id="0" name=""/>
        <dsp:cNvSpPr/>
      </dsp:nvSpPr>
      <dsp:spPr>
        <a:xfrm>
          <a:off x="412788" y="48396"/>
          <a:ext cx="5779038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34" tIns="0" rIns="21843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 smtClean="0"/>
            <a:t>Amenaza de la entrada de nuevos competidores</a:t>
          </a:r>
          <a:endParaRPr lang="es-EC" sz="2100" b="0" kern="1200" dirty="0"/>
        </a:p>
      </dsp:txBody>
      <dsp:txXfrm>
        <a:off x="443050" y="78658"/>
        <a:ext cx="5718514" cy="559396"/>
      </dsp:txXfrm>
    </dsp:sp>
    <dsp:sp modelId="{518A71CE-80B7-4102-A027-F727AB05B225}">
      <dsp:nvSpPr>
        <dsp:cNvPr id="0" name=""/>
        <dsp:cNvSpPr/>
      </dsp:nvSpPr>
      <dsp:spPr>
        <a:xfrm>
          <a:off x="0" y="1558978"/>
          <a:ext cx="8255769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7073"/>
              <a:satOff val="4598"/>
              <a:lumOff val="5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739" tIns="437388" rIns="640739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/>
            <a:t>Otras entidades que realizan sus actividades de intermediación financiera en el provincia de Imbabura, entre ellas principalmente tenemos a los Bancos </a:t>
          </a:r>
          <a:r>
            <a:rPr lang="es-EC" sz="1600" kern="1200" dirty="0" smtClean="0"/>
            <a:t>Privados y los Bancos Públicos</a:t>
          </a:r>
          <a:endParaRPr lang="es-EC" sz="1600" b="0" kern="1200" dirty="0"/>
        </a:p>
      </dsp:txBody>
      <dsp:txXfrm>
        <a:off x="0" y="1558978"/>
        <a:ext cx="8255769" cy="1190700"/>
      </dsp:txXfrm>
    </dsp:sp>
    <dsp:sp modelId="{C37D47B5-976E-4077-8767-60C4520E2524}">
      <dsp:nvSpPr>
        <dsp:cNvPr id="0" name=""/>
        <dsp:cNvSpPr/>
      </dsp:nvSpPr>
      <dsp:spPr>
        <a:xfrm>
          <a:off x="412788" y="1249018"/>
          <a:ext cx="5779038" cy="619920"/>
        </a:xfrm>
        <a:prstGeom prst="roundRect">
          <a:avLst/>
        </a:prstGeom>
        <a:solidFill>
          <a:schemeClr val="accent5">
            <a:hueOff val="167073"/>
            <a:satOff val="4598"/>
            <a:lumOff val="5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34" tIns="0" rIns="21843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 smtClean="0"/>
            <a:t>Amenaza del ingreso de productos sustitutos</a:t>
          </a:r>
          <a:endParaRPr lang="es-EC" sz="2100" b="0" i="0" kern="1200" dirty="0"/>
        </a:p>
      </dsp:txBody>
      <dsp:txXfrm>
        <a:off x="443050" y="1279280"/>
        <a:ext cx="5718514" cy="559396"/>
      </dsp:txXfrm>
    </dsp:sp>
    <dsp:sp modelId="{6751FA29-51E6-46E8-87C3-1A8FB9B0214B}">
      <dsp:nvSpPr>
        <dsp:cNvPr id="0" name=""/>
        <dsp:cNvSpPr/>
      </dsp:nvSpPr>
      <dsp:spPr>
        <a:xfrm>
          <a:off x="0" y="3173038"/>
          <a:ext cx="8255769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4146"/>
              <a:satOff val="9197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739" tIns="437388" rIns="640739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El mayor proveedor es el organismo del sector público denominado PNFPES (Programa Nacional de Finanzas Populares, Emprendimiento y Economía Solidaria) ocupando el 49,81% del total del financiamiento. </a:t>
          </a:r>
          <a:r>
            <a:rPr lang="es-EC" sz="1600" kern="1200" dirty="0" smtClean="0"/>
            <a:t>En el fondeo por parte de las Instituciones Financieras del Exterior, OIKOCREDIT ocupa el 19,82% del total del financiamiento. En referencia a las Instituciones Financieras Nacionales, FINANCOOP ocupa el 18,72%. </a:t>
          </a:r>
          <a:endParaRPr lang="es-EC" sz="1600" b="0" kern="1200" dirty="0"/>
        </a:p>
      </dsp:txBody>
      <dsp:txXfrm>
        <a:off x="0" y="3173038"/>
        <a:ext cx="8255769" cy="1819125"/>
      </dsp:txXfrm>
    </dsp:sp>
    <dsp:sp modelId="{D950E75A-B691-42A7-928A-327ACDA288F2}">
      <dsp:nvSpPr>
        <dsp:cNvPr id="0" name=""/>
        <dsp:cNvSpPr/>
      </dsp:nvSpPr>
      <dsp:spPr>
        <a:xfrm>
          <a:off x="412788" y="2863078"/>
          <a:ext cx="5779038" cy="619920"/>
        </a:xfrm>
        <a:prstGeom prst="roundRect">
          <a:avLst/>
        </a:prstGeom>
        <a:solidFill>
          <a:schemeClr val="accent5">
            <a:hueOff val="334146"/>
            <a:satOff val="9197"/>
            <a:lumOff val="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34" tIns="0" rIns="21843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 smtClean="0"/>
            <a:t>Poder de negociación de los proveedores </a:t>
          </a:r>
          <a:endParaRPr lang="es-EC" sz="2100" b="0" kern="1200" dirty="0"/>
        </a:p>
      </dsp:txBody>
      <dsp:txXfrm>
        <a:off x="443050" y="2893340"/>
        <a:ext cx="571851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7383-9904-400B-A82E-1933138E825C}">
      <dsp:nvSpPr>
        <dsp:cNvPr id="0" name=""/>
        <dsp:cNvSpPr/>
      </dsp:nvSpPr>
      <dsp:spPr>
        <a:xfrm>
          <a:off x="0" y="615740"/>
          <a:ext cx="8064896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Del total de socios el 56,2% son microempresarios y apenas el 26,3% son empleados asalariados.  </a:t>
          </a:r>
          <a:endParaRPr lang="es-EC" sz="2100" b="0" kern="1200" dirty="0"/>
        </a:p>
      </dsp:txBody>
      <dsp:txXfrm>
        <a:off x="0" y="615740"/>
        <a:ext cx="8064896" cy="1157625"/>
      </dsp:txXfrm>
    </dsp:sp>
    <dsp:sp modelId="{7C2892C1-3885-4ECA-9FBA-04C87E301403}">
      <dsp:nvSpPr>
        <dsp:cNvPr id="0" name=""/>
        <dsp:cNvSpPr/>
      </dsp:nvSpPr>
      <dsp:spPr>
        <a:xfrm>
          <a:off x="403244" y="270237"/>
          <a:ext cx="564542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 smtClean="0"/>
            <a:t>Poder de negociación de los consumidores</a:t>
          </a:r>
          <a:endParaRPr lang="es-EC" sz="2100" b="0" kern="1200" dirty="0"/>
        </a:p>
      </dsp:txBody>
      <dsp:txXfrm>
        <a:off x="433506" y="300499"/>
        <a:ext cx="5584903" cy="559396"/>
      </dsp:txXfrm>
    </dsp:sp>
    <dsp:sp modelId="{518A71CE-80B7-4102-A027-F727AB05B225}">
      <dsp:nvSpPr>
        <dsp:cNvPr id="0" name=""/>
        <dsp:cNvSpPr/>
      </dsp:nvSpPr>
      <dsp:spPr>
        <a:xfrm>
          <a:off x="0" y="2161182"/>
          <a:ext cx="8064896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4146"/>
              <a:satOff val="9197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De acuerdo a la participación de la cartera dentro del Sistema Financiero Popular y Solidario en la provincia de Imbabura, las Cooperativas de Ahorro y Crédito, más representativas y definidas como competencia directa son la COAC Atuntaquí con el 44,14% y la COAC Pablo Muñoz Vega con el 12,81%.</a:t>
          </a:r>
          <a:endParaRPr lang="es-EC" sz="2100" b="0" kern="1200" dirty="0"/>
        </a:p>
      </dsp:txBody>
      <dsp:txXfrm>
        <a:off x="0" y="2161182"/>
        <a:ext cx="8064896" cy="2249100"/>
      </dsp:txXfrm>
    </dsp:sp>
    <dsp:sp modelId="{C37D47B5-976E-4077-8767-60C4520E2524}">
      <dsp:nvSpPr>
        <dsp:cNvPr id="0" name=""/>
        <dsp:cNvSpPr/>
      </dsp:nvSpPr>
      <dsp:spPr>
        <a:xfrm>
          <a:off x="403244" y="1851222"/>
          <a:ext cx="5645427" cy="619920"/>
        </a:xfrm>
        <a:prstGeom prst="roundRect">
          <a:avLst/>
        </a:prstGeom>
        <a:solidFill>
          <a:schemeClr val="accent5">
            <a:hueOff val="334146"/>
            <a:satOff val="9197"/>
            <a:lumOff val="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 smtClean="0"/>
            <a:t>Rivalidad entre competidores</a:t>
          </a:r>
          <a:endParaRPr lang="es-EC" sz="2100" b="0" i="0" kern="1200" dirty="0"/>
        </a:p>
      </dsp:txBody>
      <dsp:txXfrm>
        <a:off x="433506" y="1881484"/>
        <a:ext cx="5584903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7383-9904-400B-A82E-1933138E825C}">
      <dsp:nvSpPr>
        <dsp:cNvPr id="0" name=""/>
        <dsp:cNvSpPr/>
      </dsp:nvSpPr>
      <dsp:spPr>
        <a:xfrm>
          <a:off x="0" y="389709"/>
          <a:ext cx="825576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739" tIns="499872" rIns="6407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Herramientas de Planificación adecuadas: Plan estratégico, Plan Operativo, Plan Financiero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Sistemas de Control: Reglamentos, Manuales.</a:t>
          </a:r>
          <a:endParaRPr lang="es-EC" sz="1600" b="0" kern="1200" dirty="0"/>
        </a:p>
      </dsp:txBody>
      <dsp:txXfrm>
        <a:off x="0" y="389709"/>
        <a:ext cx="8255769" cy="1285200"/>
      </dsp:txXfrm>
    </dsp:sp>
    <dsp:sp modelId="{7C2892C1-3885-4ECA-9FBA-04C87E301403}">
      <dsp:nvSpPr>
        <dsp:cNvPr id="0" name=""/>
        <dsp:cNvSpPr/>
      </dsp:nvSpPr>
      <dsp:spPr>
        <a:xfrm>
          <a:off x="412788" y="35469"/>
          <a:ext cx="5779038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34" tIns="0" rIns="2184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dirty="0" smtClean="0"/>
            <a:t>Capacidad Ejecutiva </a:t>
          </a:r>
          <a:endParaRPr lang="es-EC" sz="2400" b="0" kern="1200" dirty="0"/>
        </a:p>
      </dsp:txBody>
      <dsp:txXfrm>
        <a:off x="447373" y="70054"/>
        <a:ext cx="5709868" cy="639310"/>
      </dsp:txXfrm>
    </dsp:sp>
    <dsp:sp modelId="{518A71CE-80B7-4102-A027-F727AB05B225}">
      <dsp:nvSpPr>
        <dsp:cNvPr id="0" name=""/>
        <dsp:cNvSpPr/>
      </dsp:nvSpPr>
      <dsp:spPr>
        <a:xfrm>
          <a:off x="0" y="2158749"/>
          <a:ext cx="8255769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7073"/>
              <a:satOff val="4598"/>
              <a:lumOff val="5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739" tIns="499872" rIns="640739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Sistema VIMASIF</a:t>
          </a:r>
          <a:endParaRPr lang="es-EC" sz="1600" b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Recurso Tecnológico adecuado a las necesidades institucionales</a:t>
          </a:r>
          <a:endParaRPr lang="es-EC" sz="1600" b="0" kern="1200" dirty="0"/>
        </a:p>
      </dsp:txBody>
      <dsp:txXfrm>
        <a:off x="0" y="2158749"/>
        <a:ext cx="8255769" cy="1077300"/>
      </dsp:txXfrm>
    </dsp:sp>
    <dsp:sp modelId="{C37D47B5-976E-4077-8767-60C4520E2524}">
      <dsp:nvSpPr>
        <dsp:cNvPr id="0" name=""/>
        <dsp:cNvSpPr/>
      </dsp:nvSpPr>
      <dsp:spPr>
        <a:xfrm>
          <a:off x="412788" y="1804510"/>
          <a:ext cx="5779038" cy="708480"/>
        </a:xfrm>
        <a:prstGeom prst="roundRect">
          <a:avLst/>
        </a:prstGeom>
        <a:solidFill>
          <a:schemeClr val="accent5">
            <a:hueOff val="167073"/>
            <a:satOff val="4598"/>
            <a:lumOff val="5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34" tIns="0" rIns="2184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/>
            <a:t>Sistema Informático</a:t>
          </a:r>
          <a:endParaRPr lang="es-EC" sz="2400" b="0" i="0" kern="1200" dirty="0"/>
        </a:p>
      </dsp:txBody>
      <dsp:txXfrm>
        <a:off x="447373" y="1839095"/>
        <a:ext cx="5709868" cy="639310"/>
      </dsp:txXfrm>
    </dsp:sp>
    <dsp:sp modelId="{6751FA29-51E6-46E8-87C3-1A8FB9B0214B}">
      <dsp:nvSpPr>
        <dsp:cNvPr id="0" name=""/>
        <dsp:cNvSpPr/>
      </dsp:nvSpPr>
      <dsp:spPr>
        <a:xfrm>
          <a:off x="0" y="3719889"/>
          <a:ext cx="825576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4146"/>
              <a:satOff val="9197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739" tIns="499872" rIns="640739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La Institución cuenta con 4 oficinas propias de las cuales 1 se encuentra ubicada en Cuellaje y las 3 restantes en Ibarra.</a:t>
          </a:r>
          <a:endParaRPr lang="es-EC" sz="1600" b="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Vehículos y medios de transporte necesarios.</a:t>
          </a:r>
          <a:endParaRPr lang="es-EC" sz="1600" b="0" kern="1200" dirty="0"/>
        </a:p>
      </dsp:txBody>
      <dsp:txXfrm>
        <a:off x="0" y="3719889"/>
        <a:ext cx="8255769" cy="1285200"/>
      </dsp:txXfrm>
    </dsp:sp>
    <dsp:sp modelId="{D950E75A-B691-42A7-928A-327ACDA288F2}">
      <dsp:nvSpPr>
        <dsp:cNvPr id="0" name=""/>
        <dsp:cNvSpPr/>
      </dsp:nvSpPr>
      <dsp:spPr>
        <a:xfrm>
          <a:off x="412788" y="3365649"/>
          <a:ext cx="5779038" cy="708480"/>
        </a:xfrm>
        <a:prstGeom prst="roundRect">
          <a:avLst/>
        </a:prstGeom>
        <a:solidFill>
          <a:schemeClr val="accent5">
            <a:hueOff val="334146"/>
            <a:satOff val="9197"/>
            <a:lumOff val="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34" tIns="0" rIns="2184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/>
            <a:t>Capacidad Física</a:t>
          </a:r>
          <a:endParaRPr lang="es-EC" sz="2400" b="0" kern="1200" dirty="0"/>
        </a:p>
      </dsp:txBody>
      <dsp:txXfrm>
        <a:off x="447373" y="3400234"/>
        <a:ext cx="5709868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7383-9904-400B-A82E-1933138E825C}">
      <dsp:nvSpPr>
        <dsp:cNvPr id="0" name=""/>
        <dsp:cNvSpPr/>
      </dsp:nvSpPr>
      <dsp:spPr>
        <a:xfrm>
          <a:off x="0" y="446995"/>
          <a:ext cx="8064896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58216" rIns="625926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La Institución cuenta actualmente con el 63% del personal con nivel de instrucción superior.  </a:t>
          </a:r>
          <a:endParaRPr lang="es-EC" sz="2200" b="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kern="1200" dirty="0" smtClean="0"/>
            <a:t>Personal capacitado y comprometido</a:t>
          </a:r>
          <a:endParaRPr lang="es-EC" sz="2200" b="0" kern="1200" dirty="0"/>
        </a:p>
      </dsp:txBody>
      <dsp:txXfrm>
        <a:off x="0" y="446995"/>
        <a:ext cx="8064896" cy="1559250"/>
      </dsp:txXfrm>
    </dsp:sp>
    <dsp:sp modelId="{7C2892C1-3885-4ECA-9FBA-04C87E301403}">
      <dsp:nvSpPr>
        <dsp:cNvPr id="0" name=""/>
        <dsp:cNvSpPr/>
      </dsp:nvSpPr>
      <dsp:spPr>
        <a:xfrm>
          <a:off x="403244" y="85039"/>
          <a:ext cx="5645427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kern="1200" dirty="0" smtClean="0"/>
            <a:t>Talento Humano</a:t>
          </a:r>
          <a:endParaRPr lang="es-EC" sz="2200" b="0" kern="1200" dirty="0"/>
        </a:p>
      </dsp:txBody>
      <dsp:txXfrm>
        <a:off x="434947" y="116742"/>
        <a:ext cx="5582021" cy="586034"/>
      </dsp:txXfrm>
    </dsp:sp>
    <dsp:sp modelId="{518A71CE-80B7-4102-A027-F727AB05B225}">
      <dsp:nvSpPr>
        <dsp:cNvPr id="0" name=""/>
        <dsp:cNvSpPr/>
      </dsp:nvSpPr>
      <dsp:spPr>
        <a:xfrm>
          <a:off x="0" y="2412530"/>
          <a:ext cx="8064896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4146"/>
              <a:satOff val="9197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58216" rIns="625926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Cumple con los requerimientos necesarios en relación a la liquidez y a la solvencia.</a:t>
          </a:r>
          <a:endParaRPr lang="es-EC" sz="2200" b="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kern="1200" dirty="0" smtClean="0"/>
            <a:t>Indicadores de rentabilidad deficientes en relación a los parámetros internacionales</a:t>
          </a:r>
          <a:endParaRPr lang="es-EC" sz="2200" b="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200" b="0" kern="1200" dirty="0"/>
        </a:p>
      </dsp:txBody>
      <dsp:txXfrm>
        <a:off x="0" y="2412530"/>
        <a:ext cx="8064896" cy="2182950"/>
      </dsp:txXfrm>
    </dsp:sp>
    <dsp:sp modelId="{C37D47B5-976E-4077-8767-60C4520E2524}">
      <dsp:nvSpPr>
        <dsp:cNvPr id="0" name=""/>
        <dsp:cNvSpPr/>
      </dsp:nvSpPr>
      <dsp:spPr>
        <a:xfrm>
          <a:off x="403244" y="2087810"/>
          <a:ext cx="5645427" cy="649440"/>
        </a:xfrm>
        <a:prstGeom prst="roundRect">
          <a:avLst/>
        </a:prstGeom>
        <a:solidFill>
          <a:schemeClr val="accent5">
            <a:hueOff val="334146"/>
            <a:satOff val="9197"/>
            <a:lumOff val="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i="0" kern="1200" dirty="0" smtClean="0"/>
            <a:t>Capacidad financiera </a:t>
          </a:r>
          <a:endParaRPr lang="es-EC" sz="2200" b="0" i="0" kern="1200" dirty="0"/>
        </a:p>
      </dsp:txBody>
      <dsp:txXfrm>
        <a:off x="434947" y="2119513"/>
        <a:ext cx="558202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18/07/2014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35816" y="188640"/>
            <a:ext cx="288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660232" y="5906861"/>
            <a:ext cx="2452285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TESIS%20SCORING%20DE%20CR&#201;DITO%202014.xlsx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712" y="1412776"/>
            <a:ext cx="54726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619672" y="476672"/>
            <a:ext cx="6771104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1800" b="1" kern="0" dirty="0" smtClean="0">
                <a:solidFill>
                  <a:schemeClr val="tx1"/>
                </a:solidFill>
              </a:rPr>
              <a:t>UNIVERSIDAD DE LAS FUERZAS ARMADAS - ESPE </a:t>
            </a:r>
            <a:endParaRPr lang="es-EC" sz="1800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DEPARTAMENTO  DE CIENCIAS ECONÓMICAS, </a:t>
            </a: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ADMINISTRATIVAS Y DE COMERCIO</a:t>
            </a:r>
            <a:endParaRPr lang="es-EC" sz="14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CARRERA DE INGENIERÍA EN FINANZAS Y AUDITORÍA</a:t>
            </a:r>
            <a:endParaRPr lang="es-EC" sz="16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>
                <a:solidFill>
                  <a:schemeClr val="tx1"/>
                </a:solidFill>
              </a:rPr>
              <a:t>Tesis presentada como requisito previo a la obtención del título de:</a:t>
            </a: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 </a:t>
            </a:r>
            <a:r>
              <a:rPr lang="es-EC" sz="1600" b="1" kern="0" dirty="0">
                <a:solidFill>
                  <a:schemeClr val="tx1"/>
                </a:solidFill>
              </a:rPr>
              <a:t>INGENIERO EN FINANZAS, CONTADOR PÚBLICO – AUDITOR</a:t>
            </a:r>
          </a:p>
          <a:p>
            <a:pPr marL="0" indent="0" algn="ctr">
              <a:buNone/>
            </a:pPr>
            <a:endParaRPr lang="es-EC" sz="12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AUTOR</a:t>
            </a:r>
            <a:r>
              <a:rPr lang="es-EC" sz="1600" b="1" kern="0" dirty="0">
                <a:solidFill>
                  <a:schemeClr val="tx1"/>
                </a:solidFill>
              </a:rPr>
              <a:t>: </a:t>
            </a:r>
            <a:r>
              <a:rPr lang="es-EC" sz="1600" b="1" kern="0" dirty="0" smtClean="0">
                <a:solidFill>
                  <a:schemeClr val="tx1"/>
                </a:solidFill>
              </a:rPr>
              <a:t>HENRY FRANCISCO RODRÍGUEZ RIVERA</a:t>
            </a:r>
            <a:endParaRPr lang="es-EC" sz="16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TEMA</a:t>
            </a:r>
            <a:r>
              <a:rPr lang="es-EC" sz="1600" b="1" kern="0" dirty="0">
                <a:solidFill>
                  <a:schemeClr val="tx1"/>
                </a:solidFill>
              </a:rPr>
              <a:t>: “DISEÑO DE UN MODELO DE SCORING DE CRÉDITO PARA EL OTORGAMIENTO DE MICROCRÉDITOS EN LA COOPERATIVA DE AHORRO Y CRÉDITO ARTESANOS LTDA., UBICADA EN LA CIUDAD DE IBARRA, PROVINCIA DE </a:t>
            </a:r>
            <a:r>
              <a:rPr lang="es-EC" sz="1600" b="1" kern="0" dirty="0" smtClean="0">
                <a:solidFill>
                  <a:schemeClr val="tx1"/>
                </a:solidFill>
              </a:rPr>
              <a:t>IMBABURA</a:t>
            </a: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SANGOLQUÍ</a:t>
            </a:r>
            <a:r>
              <a:rPr lang="es-EC" sz="1600" b="1" kern="0" dirty="0">
                <a:solidFill>
                  <a:schemeClr val="tx1"/>
                </a:solidFill>
              </a:rPr>
              <a:t>, </a:t>
            </a:r>
            <a:r>
              <a:rPr lang="es-EC" sz="1600" b="1" kern="0" dirty="0" smtClean="0">
                <a:solidFill>
                  <a:schemeClr val="tx1"/>
                </a:solidFill>
              </a:rPr>
              <a:t>ABRIL </a:t>
            </a:r>
            <a:r>
              <a:rPr lang="es-EC" sz="1600" b="1" kern="0" dirty="0" smtClean="0">
                <a:solidFill>
                  <a:schemeClr val="tx1"/>
                </a:solidFill>
              </a:rPr>
              <a:t>2014</a:t>
            </a:r>
            <a:endParaRPr lang="es-EC" sz="16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2000" b="1" kern="0" dirty="0" smtClean="0">
                <a:solidFill>
                  <a:schemeClr val="tx1"/>
                </a:solidFill>
              </a:rPr>
              <a:t>ESTRUCTURA ORGANIZACIONAL</a:t>
            </a:r>
            <a:endParaRPr lang="es-EC" sz="20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>
              <a:solidFill>
                <a:schemeClr val="tx1"/>
              </a:solidFill>
            </a:endParaRPr>
          </a:p>
        </p:txBody>
      </p:sp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3" name="12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10272" r="14051" b="11178"/>
          <a:stretch/>
        </p:blipFill>
        <p:spPr bwMode="auto">
          <a:xfrm>
            <a:off x="1115616" y="794894"/>
            <a:ext cx="7344816" cy="4866354"/>
          </a:xfrm>
          <a:prstGeom prst="rect">
            <a:avLst/>
          </a:prstGeom>
          <a:ln w="15875"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6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CAPÍTULO II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2512336" y="3280858"/>
            <a:ext cx="41267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SCORING DE CRÉDITO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1" y="4826933"/>
            <a:ext cx="1440160" cy="136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19217" r="58567" b="59212"/>
          <a:stretch/>
        </p:blipFill>
        <p:spPr bwMode="auto">
          <a:xfrm>
            <a:off x="2215421" y="1052736"/>
            <a:ext cx="4680029" cy="17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70591"/>
            <a:ext cx="2057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7" y="4782670"/>
            <a:ext cx="1831032" cy="13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05" y="3216621"/>
            <a:ext cx="19081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467543" y="188640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NOCIONES BÁSICAS DEL SCORING DE CRÉDITO </a:t>
            </a: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12032" y="1276308"/>
            <a:ext cx="5424264" cy="3550921"/>
            <a:chOff x="2195736" y="1061758"/>
            <a:chExt cx="6096000" cy="3901939"/>
          </a:xfrm>
          <a:solidFill>
            <a:schemeClr val="bg2">
              <a:lumMod val="95000"/>
            </a:schemeClr>
          </a:solidFill>
        </p:grpSpPr>
        <p:sp>
          <p:nvSpPr>
            <p:cNvPr id="11" name="10 Forma libre"/>
            <p:cNvSpPr/>
            <p:nvPr/>
          </p:nvSpPr>
          <p:spPr>
            <a:xfrm>
              <a:off x="3659995" y="3486813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822" tIns="268555" rIns="265822" bIns="2685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100" kern="1200"/>
            </a:p>
          </p:txBody>
        </p:sp>
        <p:sp>
          <p:nvSpPr>
            <p:cNvPr id="13" name="12 Hexágono"/>
            <p:cNvSpPr/>
            <p:nvPr/>
          </p:nvSpPr>
          <p:spPr>
            <a:xfrm>
              <a:off x="2195736" y="2693549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5119377" y="2675990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822" tIns="268555" rIns="265822" bIns="2685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100" kern="1200" dirty="0"/>
            </a:p>
          </p:txBody>
        </p:sp>
        <p:sp>
          <p:nvSpPr>
            <p:cNvPr id="17" name="16 Hexágono"/>
            <p:cNvSpPr/>
            <p:nvPr/>
          </p:nvSpPr>
          <p:spPr>
            <a:xfrm>
              <a:off x="6578760" y="3486813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Forma libre"/>
            <p:cNvSpPr/>
            <p:nvPr/>
          </p:nvSpPr>
          <p:spPr>
            <a:xfrm>
              <a:off x="3659995" y="1868679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822" tIns="268555" rIns="265822" bIns="2685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100" kern="1200" dirty="0"/>
            </a:p>
          </p:txBody>
        </p:sp>
        <p:sp>
          <p:nvSpPr>
            <p:cNvPr id="21" name="20 Hexágono"/>
            <p:cNvSpPr/>
            <p:nvPr/>
          </p:nvSpPr>
          <p:spPr>
            <a:xfrm>
              <a:off x="5119377" y="1061758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4 Rectángulo"/>
          <p:cNvSpPr/>
          <p:nvPr/>
        </p:nvSpPr>
        <p:spPr>
          <a:xfrm>
            <a:off x="197513" y="1124744"/>
            <a:ext cx="3996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 smtClean="0"/>
              <a:t>Definición: </a:t>
            </a:r>
            <a:r>
              <a:rPr lang="es-EC" sz="1400" dirty="0" smtClean="0"/>
              <a:t>Conjunto de métodos y técnicas matemáticas o estadísticas que se utilizan para predecir la probabilidad de que un cliente pague a tiempo sus obligaciones crediticias.</a:t>
            </a:r>
            <a:endParaRPr lang="es-EC" sz="1400" dirty="0"/>
          </a:p>
        </p:txBody>
      </p:sp>
      <p:sp>
        <p:nvSpPr>
          <p:cNvPr id="7" name="6 Rectángulo"/>
          <p:cNvSpPr/>
          <p:nvPr/>
        </p:nvSpPr>
        <p:spPr>
          <a:xfrm>
            <a:off x="5076056" y="4963697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Ayuda a reducir </a:t>
            </a:r>
            <a:r>
              <a:rPr lang="es-EC" sz="1400" dirty="0"/>
              <a:t>la morosidad y facilitar el proceso de evaluación de las solicitudes de crédito. </a:t>
            </a:r>
            <a:endParaRPr lang="es-EC" sz="14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6192688" y="2358722"/>
            <a:ext cx="241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C" sz="1400" dirty="0" smtClean="0"/>
              <a:t>Minimizar </a:t>
            </a:r>
            <a:r>
              <a:rPr lang="es-EC" sz="1400" dirty="0"/>
              <a:t>el riesgo de </a:t>
            </a:r>
            <a:r>
              <a:rPr lang="es-EC" sz="1400" dirty="0" smtClean="0"/>
              <a:t>crédito.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32222" y="4963697"/>
            <a:ext cx="3901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400" dirty="0" smtClean="0"/>
              <a:t>Proporciona </a:t>
            </a:r>
            <a:r>
              <a:rPr lang="es-EC" sz="1400" dirty="0"/>
              <a:t>una calificación crediticia o </a:t>
            </a:r>
            <a:r>
              <a:rPr lang="es-EC" sz="1400" i="1" dirty="0"/>
              <a:t>score</a:t>
            </a:r>
            <a:r>
              <a:rPr lang="es-EC" sz="1400" dirty="0"/>
              <a:t> que refleja la capacidad de repago del </a:t>
            </a:r>
            <a:r>
              <a:rPr lang="es-EC" sz="1400" dirty="0" smtClean="0"/>
              <a:t>cliente.</a:t>
            </a: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1818" y="3057531"/>
            <a:ext cx="1999901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800" b="1" kern="0" dirty="0" smtClean="0">
                <a:solidFill>
                  <a:schemeClr val="tx1"/>
                </a:solidFill>
              </a:rPr>
              <a:t>SCORING DE CRÉDITO</a:t>
            </a:r>
          </a:p>
          <a:p>
            <a:pPr marL="0" indent="0" algn="ctr">
              <a:buNone/>
            </a:pPr>
            <a:endParaRPr lang="es-EC" sz="18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8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16782" r="17695" b="8218"/>
          <a:stretch/>
        </p:blipFill>
        <p:spPr bwMode="auto">
          <a:xfrm>
            <a:off x="683568" y="664162"/>
            <a:ext cx="7848872" cy="521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2 Subtítulo"/>
          <p:cNvSpPr txBox="1">
            <a:spLocks/>
          </p:cNvSpPr>
          <p:nvPr/>
        </p:nvSpPr>
        <p:spPr>
          <a:xfrm>
            <a:off x="467543" y="188640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MODELOS DE SCORING DE CRÉDITO </a:t>
            </a: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20139" r="17374" b="9028"/>
          <a:stretch/>
        </p:blipFill>
        <p:spPr bwMode="auto">
          <a:xfrm>
            <a:off x="539552" y="692696"/>
            <a:ext cx="81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467543" y="188640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MODELOS DE SCORING DE CRÉDITO </a:t>
            </a: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32985" y="188640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kern="0" dirty="0" smtClean="0"/>
              <a:t>MODELO </a:t>
            </a:r>
            <a:r>
              <a:rPr lang="es-EC" sz="1400" b="1" kern="0" dirty="0"/>
              <a:t>DE </a:t>
            </a:r>
            <a:r>
              <a:rPr lang="es-EC" sz="1400" b="1" kern="0" dirty="0" smtClean="0"/>
              <a:t>TRADICIONAL DE LAS 5C DEL CRÉDITO</a:t>
            </a:r>
          </a:p>
          <a:p>
            <a:pPr algn="ctr"/>
            <a:endParaRPr lang="es-EC" sz="1400" b="1" kern="0" dirty="0"/>
          </a:p>
        </p:txBody>
      </p:sp>
      <p:grpSp>
        <p:nvGrpSpPr>
          <p:cNvPr id="3" name="2 Grupo"/>
          <p:cNvGrpSpPr/>
          <p:nvPr/>
        </p:nvGrpSpPr>
        <p:grpSpPr>
          <a:xfrm>
            <a:off x="611560" y="1484784"/>
            <a:ext cx="8208912" cy="4752528"/>
            <a:chOff x="611560" y="836712"/>
            <a:chExt cx="8208912" cy="4752528"/>
          </a:xfrm>
        </p:grpSpPr>
        <p:sp>
          <p:nvSpPr>
            <p:cNvPr id="4" name="3 Conector recto"/>
            <p:cNvSpPr/>
            <p:nvPr/>
          </p:nvSpPr>
          <p:spPr>
            <a:xfrm>
              <a:off x="755576" y="836712"/>
              <a:ext cx="806489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611560" y="836712"/>
              <a:ext cx="1612979" cy="4752528"/>
            </a:xfrm>
            <a:custGeom>
              <a:avLst/>
              <a:gdLst>
                <a:gd name="connsiteX0" fmla="*/ 0 w 1612979"/>
                <a:gd name="connsiteY0" fmla="*/ 0 h 4752528"/>
                <a:gd name="connsiteX1" fmla="*/ 1612979 w 1612979"/>
                <a:gd name="connsiteY1" fmla="*/ 0 h 4752528"/>
                <a:gd name="connsiteX2" fmla="*/ 1612979 w 1612979"/>
                <a:gd name="connsiteY2" fmla="*/ 4752528 h 4752528"/>
                <a:gd name="connsiteX3" fmla="*/ 0 w 1612979"/>
                <a:gd name="connsiteY3" fmla="*/ 4752528 h 4752528"/>
                <a:gd name="connsiteX4" fmla="*/ 0 w 1612979"/>
                <a:gd name="connsiteY4" fmla="*/ 0 h 475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79" h="4752528">
                  <a:moveTo>
                    <a:pt x="0" y="0"/>
                  </a:moveTo>
                  <a:lnTo>
                    <a:pt x="1612979" y="0"/>
                  </a:lnTo>
                  <a:lnTo>
                    <a:pt x="1612979" y="4752528"/>
                  </a:lnTo>
                  <a:lnTo>
                    <a:pt x="0" y="475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C1. CARÁCTER</a:t>
              </a:r>
              <a:endParaRPr lang="es-EC" sz="1400" b="1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489528" y="910971"/>
              <a:ext cx="6330943" cy="573814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s-EC" sz="1400" dirty="0" smtClean="0"/>
                <a:t>Analiza el cumplimiento de las obligaciones pasadas (financieras, comerciales o contractuales).</a:t>
              </a:r>
            </a:p>
            <a:p>
              <a:pPr algn="just"/>
              <a:endParaRPr lang="es-EC" sz="1400" dirty="0"/>
            </a:p>
          </p:txBody>
        </p:sp>
        <p:sp>
          <p:nvSpPr>
            <p:cNvPr id="8" name="7 Conector recto"/>
            <p:cNvSpPr/>
            <p:nvPr/>
          </p:nvSpPr>
          <p:spPr>
            <a:xfrm>
              <a:off x="2368555" y="1556792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489528" y="2470393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0" name="9 Conector recto"/>
            <p:cNvSpPr/>
            <p:nvPr/>
          </p:nvSpPr>
          <p:spPr>
            <a:xfrm>
              <a:off x="2368555" y="2204864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2489528" y="4029816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2" name="11 Conector recto"/>
            <p:cNvSpPr/>
            <p:nvPr/>
          </p:nvSpPr>
          <p:spPr>
            <a:xfrm>
              <a:off x="2308068" y="4221088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2489529" y="1700221"/>
              <a:ext cx="6330943" cy="360628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s-EC" sz="1400" dirty="0" smtClean="0"/>
                <a:t>Busca </a:t>
              </a:r>
              <a:r>
                <a:rPr lang="es-EC" sz="1400" dirty="0"/>
                <a:t>medir la estabilidad del socio  en relación al </a:t>
              </a:r>
              <a:r>
                <a:rPr lang="es-EC" sz="1400" dirty="0" smtClean="0"/>
                <a:t>Negocio</a:t>
              </a:r>
            </a:p>
            <a:p>
              <a:pPr algn="just"/>
              <a:endParaRPr lang="es-EC" sz="1400" dirty="0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523267" y="1858402"/>
            <a:ext cx="1753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Son </a:t>
            </a:r>
            <a:r>
              <a:rPr lang="es-EC" sz="1400" dirty="0"/>
              <a:t>las cualidades de honorabilidad y solvencia moral que tiene el deudor para responder al crédito.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5" y="3247713"/>
            <a:ext cx="1599824" cy="169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Forma libre"/>
          <p:cNvSpPr/>
          <p:nvPr/>
        </p:nvSpPr>
        <p:spPr>
          <a:xfrm>
            <a:off x="2311764" y="2996952"/>
            <a:ext cx="6330943" cy="1485165"/>
          </a:xfrm>
          <a:custGeom>
            <a:avLst/>
            <a:gdLst>
              <a:gd name="connsiteX0" fmla="*/ 0 w 6330943"/>
              <a:gd name="connsiteY0" fmla="*/ 0 h 1485165"/>
              <a:gd name="connsiteX1" fmla="*/ 6330943 w 6330943"/>
              <a:gd name="connsiteY1" fmla="*/ 0 h 1485165"/>
              <a:gd name="connsiteX2" fmla="*/ 6330943 w 6330943"/>
              <a:gd name="connsiteY2" fmla="*/ 1485165 h 1485165"/>
              <a:gd name="connsiteX3" fmla="*/ 0 w 6330943"/>
              <a:gd name="connsiteY3" fmla="*/ 1485165 h 1485165"/>
              <a:gd name="connsiteX4" fmla="*/ 0 w 6330943"/>
              <a:gd name="connsiteY4" fmla="*/ 0 h 148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0943" h="1485165">
                <a:moveTo>
                  <a:pt x="0" y="0"/>
                </a:moveTo>
                <a:lnTo>
                  <a:pt x="6330943" y="0"/>
                </a:lnTo>
                <a:lnTo>
                  <a:pt x="6330943" y="1485165"/>
                </a:lnTo>
                <a:lnTo>
                  <a:pt x="0" y="1485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La </a:t>
            </a:r>
            <a:r>
              <a:rPr lang="es-EC" sz="1400" dirty="0"/>
              <a:t>evaluación </a:t>
            </a:r>
            <a:r>
              <a:rPr lang="es-EC" sz="1400" dirty="0" smtClean="0"/>
              <a:t>se realiza a </a:t>
            </a:r>
            <a:r>
              <a:rPr lang="es-EC" sz="1400" dirty="0"/>
              <a:t>partir de elementos contundentes y verificables tales como:</a:t>
            </a:r>
          </a:p>
          <a:p>
            <a:pPr lvl="0"/>
            <a:endParaRPr lang="es-EC" sz="1400" dirty="0"/>
          </a:p>
          <a:p>
            <a:pPr marL="285750" lvl="0" indent="-285750">
              <a:buFontTx/>
              <a:buChar char="-"/>
            </a:pPr>
            <a:r>
              <a:rPr lang="es-EC" sz="1400" dirty="0"/>
              <a:t>Referencias comerciales con los proveedores </a:t>
            </a:r>
          </a:p>
          <a:p>
            <a:pPr marL="285750" lvl="0" indent="-285750">
              <a:buFontTx/>
              <a:buChar char="-"/>
            </a:pPr>
            <a:r>
              <a:rPr lang="es-EC" sz="1400" dirty="0"/>
              <a:t>Reportes del buró de crédito</a:t>
            </a:r>
          </a:p>
          <a:p>
            <a:pPr marL="285750" lvl="0" indent="-285750">
              <a:buFontTx/>
              <a:buChar char="-"/>
            </a:pPr>
            <a:r>
              <a:rPr lang="es-EC" sz="1400" dirty="0"/>
              <a:t>Referencias personales  </a:t>
            </a:r>
          </a:p>
          <a:p>
            <a:pPr marL="285750" lvl="0" indent="-285750">
              <a:buFontTx/>
              <a:buChar char="-"/>
            </a:pPr>
            <a:r>
              <a:rPr lang="es-EC" sz="1400" dirty="0"/>
              <a:t>Información referente a demandas judiciales</a:t>
            </a:r>
          </a:p>
          <a:p>
            <a:pPr marL="285750" lvl="0" indent="-285750">
              <a:buFontTx/>
              <a:buChar char="-"/>
            </a:pPr>
            <a:r>
              <a:rPr lang="es-EC" sz="1400" dirty="0"/>
              <a:t>Historial crediticio con otras Entidades Financieras</a:t>
            </a:r>
          </a:p>
        </p:txBody>
      </p:sp>
    </p:spTree>
    <p:extLst>
      <p:ext uri="{BB962C8B-B14F-4D97-AF65-F5344CB8AC3E}">
        <p14:creationId xmlns:p14="http://schemas.microsoft.com/office/powerpoint/2010/main" val="37767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32985" y="188640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kern="0" dirty="0" smtClean="0"/>
              <a:t>MODELO </a:t>
            </a:r>
            <a:r>
              <a:rPr lang="es-EC" sz="1400" b="1" kern="0" dirty="0"/>
              <a:t>DE </a:t>
            </a:r>
            <a:r>
              <a:rPr lang="es-EC" sz="1400" b="1" kern="0" dirty="0" smtClean="0"/>
              <a:t>TRADICIONAL DE LAS 5C DEL CRÉDITO</a:t>
            </a:r>
          </a:p>
          <a:p>
            <a:pPr algn="ctr"/>
            <a:endParaRPr lang="es-EC" sz="1400" b="1" kern="0" dirty="0"/>
          </a:p>
        </p:txBody>
      </p:sp>
      <p:grpSp>
        <p:nvGrpSpPr>
          <p:cNvPr id="3" name="2 Grupo"/>
          <p:cNvGrpSpPr/>
          <p:nvPr/>
        </p:nvGrpSpPr>
        <p:grpSpPr>
          <a:xfrm>
            <a:off x="523268" y="1484784"/>
            <a:ext cx="8297204" cy="4752528"/>
            <a:chOff x="523268" y="836712"/>
            <a:chExt cx="8297204" cy="4752528"/>
          </a:xfrm>
        </p:grpSpPr>
        <p:sp>
          <p:nvSpPr>
            <p:cNvPr id="4" name="3 Conector recto"/>
            <p:cNvSpPr/>
            <p:nvPr/>
          </p:nvSpPr>
          <p:spPr>
            <a:xfrm>
              <a:off x="523268" y="836712"/>
              <a:ext cx="8297204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611560" y="836712"/>
              <a:ext cx="1612979" cy="4752528"/>
            </a:xfrm>
            <a:custGeom>
              <a:avLst/>
              <a:gdLst>
                <a:gd name="connsiteX0" fmla="*/ 0 w 1612979"/>
                <a:gd name="connsiteY0" fmla="*/ 0 h 4752528"/>
                <a:gd name="connsiteX1" fmla="*/ 1612979 w 1612979"/>
                <a:gd name="connsiteY1" fmla="*/ 0 h 4752528"/>
                <a:gd name="connsiteX2" fmla="*/ 1612979 w 1612979"/>
                <a:gd name="connsiteY2" fmla="*/ 4752528 h 4752528"/>
                <a:gd name="connsiteX3" fmla="*/ 0 w 1612979"/>
                <a:gd name="connsiteY3" fmla="*/ 4752528 h 4752528"/>
                <a:gd name="connsiteX4" fmla="*/ 0 w 1612979"/>
                <a:gd name="connsiteY4" fmla="*/ 0 h 475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79" h="4752528">
                  <a:moveTo>
                    <a:pt x="0" y="0"/>
                  </a:moveTo>
                  <a:lnTo>
                    <a:pt x="1612979" y="0"/>
                  </a:lnTo>
                  <a:lnTo>
                    <a:pt x="1612979" y="4752528"/>
                  </a:lnTo>
                  <a:lnTo>
                    <a:pt x="0" y="475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C2. CAPITAL</a:t>
              </a:r>
              <a:endParaRPr lang="es-EC" sz="1400" b="1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489528" y="1052736"/>
              <a:ext cx="6330943" cy="573814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s-EC" sz="1400" dirty="0" smtClean="0"/>
                <a:t>Específicamente se busca medir el nivel de endeudamiento  y la solvencia patrimonial del Negocio  </a:t>
              </a:r>
            </a:p>
            <a:p>
              <a:pPr algn="just"/>
              <a:endParaRPr lang="es-EC" sz="14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2489528" y="2470393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0" name="9 Conector recto"/>
            <p:cNvSpPr/>
            <p:nvPr/>
          </p:nvSpPr>
          <p:spPr>
            <a:xfrm>
              <a:off x="2368555" y="1795105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2489528" y="4029816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2" name="11 Conector recto"/>
            <p:cNvSpPr/>
            <p:nvPr/>
          </p:nvSpPr>
          <p:spPr>
            <a:xfrm>
              <a:off x="2308068" y="4293096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12 Rectángulo"/>
          <p:cNvSpPr/>
          <p:nvPr/>
        </p:nvSpPr>
        <p:spPr>
          <a:xfrm>
            <a:off x="523267" y="1858402"/>
            <a:ext cx="17534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Refleja la solvencia financiera del solicitante de </a:t>
            </a:r>
            <a:r>
              <a:rPr lang="es-EC" sz="1400" dirty="0" smtClean="0"/>
              <a:t>crédito en relación al Negocio.</a:t>
            </a:r>
            <a:endParaRPr lang="es-EC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8" y="3265690"/>
            <a:ext cx="2166000" cy="157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orma libre"/>
          <p:cNvSpPr/>
          <p:nvPr/>
        </p:nvSpPr>
        <p:spPr>
          <a:xfrm>
            <a:off x="2429041" y="2924944"/>
            <a:ext cx="6330943" cy="1944216"/>
          </a:xfrm>
          <a:custGeom>
            <a:avLst/>
            <a:gdLst>
              <a:gd name="connsiteX0" fmla="*/ 0 w 6330943"/>
              <a:gd name="connsiteY0" fmla="*/ 0 h 1485165"/>
              <a:gd name="connsiteX1" fmla="*/ 6330943 w 6330943"/>
              <a:gd name="connsiteY1" fmla="*/ 0 h 1485165"/>
              <a:gd name="connsiteX2" fmla="*/ 6330943 w 6330943"/>
              <a:gd name="connsiteY2" fmla="*/ 1485165 h 1485165"/>
              <a:gd name="connsiteX3" fmla="*/ 0 w 6330943"/>
              <a:gd name="connsiteY3" fmla="*/ 1485165 h 1485165"/>
              <a:gd name="connsiteX4" fmla="*/ 0 w 6330943"/>
              <a:gd name="connsiteY4" fmla="*/ 0 h 148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0943" h="1485165">
                <a:moveTo>
                  <a:pt x="0" y="0"/>
                </a:moveTo>
                <a:lnTo>
                  <a:pt x="6330943" y="0"/>
                </a:lnTo>
                <a:lnTo>
                  <a:pt x="6330943" y="1485165"/>
                </a:lnTo>
                <a:lnTo>
                  <a:pt x="0" y="1485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La </a:t>
            </a:r>
            <a:r>
              <a:rPr lang="es-EC" sz="1400" dirty="0"/>
              <a:t>evaluación </a:t>
            </a:r>
            <a:r>
              <a:rPr lang="es-EC" sz="1400" dirty="0" smtClean="0"/>
              <a:t>se realiza a </a:t>
            </a:r>
            <a:r>
              <a:rPr lang="es-EC" sz="1400" dirty="0"/>
              <a:t>partir </a:t>
            </a:r>
            <a:r>
              <a:rPr lang="es-EC" sz="1400" dirty="0" smtClean="0"/>
              <a:t>del análisis financiero, que incluye entre otros indicadores los siguientes: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/>
          </a:p>
          <a:p>
            <a:pPr marL="285750" lvl="0" indent="-285750">
              <a:buFontTx/>
              <a:buChar char="-"/>
            </a:pPr>
            <a:r>
              <a:rPr lang="es-EC" sz="1400" b="1" i="1" dirty="0" smtClean="0"/>
              <a:t>Endeudamiento Actual</a:t>
            </a:r>
            <a:r>
              <a:rPr lang="es-EC" sz="1400" dirty="0" smtClean="0"/>
              <a:t> = ( Pasivo Total/ Activo Total)*100</a:t>
            </a:r>
            <a:endParaRPr lang="es-EC" sz="1400" dirty="0"/>
          </a:p>
          <a:p>
            <a:pPr marL="285750" lvl="0" indent="-285750">
              <a:buFontTx/>
              <a:buChar char="-"/>
            </a:pPr>
            <a:endParaRPr lang="es-EC" sz="1400" dirty="0" smtClean="0"/>
          </a:p>
          <a:p>
            <a:pPr marL="285750" indent="-285750">
              <a:buFontTx/>
              <a:buChar char="-"/>
            </a:pPr>
            <a:r>
              <a:rPr lang="es-EC" sz="1400" b="1" i="1" dirty="0" smtClean="0"/>
              <a:t>Endeudamiento con el préstamo </a:t>
            </a:r>
            <a:r>
              <a:rPr lang="es-EC" sz="1400" dirty="0" smtClean="0"/>
              <a:t>= </a:t>
            </a:r>
            <a:r>
              <a:rPr lang="es-EC" sz="1400" dirty="0"/>
              <a:t>( Pasivo </a:t>
            </a:r>
            <a:r>
              <a:rPr lang="es-EC" sz="1400" dirty="0" smtClean="0"/>
              <a:t>Total + Préstamo Solicitado/ </a:t>
            </a:r>
            <a:r>
              <a:rPr lang="es-EC" sz="1400" dirty="0"/>
              <a:t>Activo Total</a:t>
            </a:r>
            <a:r>
              <a:rPr lang="es-EC" sz="1400" dirty="0" smtClean="0"/>
              <a:t>)*100</a:t>
            </a:r>
          </a:p>
          <a:p>
            <a:pPr marL="285750" indent="-285750">
              <a:buFontTx/>
              <a:buChar char="-"/>
            </a:pPr>
            <a:endParaRPr lang="es-EC" sz="1400" dirty="0" smtClean="0"/>
          </a:p>
          <a:p>
            <a:pPr marL="285750" indent="-285750">
              <a:buFontTx/>
              <a:buChar char="-"/>
            </a:pPr>
            <a:r>
              <a:rPr lang="es-EC" sz="1400" b="1" i="1" dirty="0" smtClean="0"/>
              <a:t>Solvencia Patrimonial =</a:t>
            </a:r>
            <a:r>
              <a:rPr lang="es-EC" sz="1400" dirty="0" smtClean="0"/>
              <a:t> ( Pasivo Total/ Patrimonio)* 100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422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32985" y="188640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kern="0" dirty="0" smtClean="0"/>
              <a:t>MODELO </a:t>
            </a:r>
            <a:r>
              <a:rPr lang="es-EC" sz="1400" b="1" kern="0" dirty="0"/>
              <a:t>DE </a:t>
            </a:r>
            <a:r>
              <a:rPr lang="es-EC" sz="1400" b="1" kern="0" dirty="0" smtClean="0"/>
              <a:t>TRADICIONAL DE LAS 5C DEL CRÉDITO</a:t>
            </a:r>
          </a:p>
          <a:p>
            <a:pPr algn="ctr"/>
            <a:endParaRPr lang="es-EC" sz="1400" b="1" kern="0" dirty="0"/>
          </a:p>
        </p:txBody>
      </p:sp>
      <p:grpSp>
        <p:nvGrpSpPr>
          <p:cNvPr id="3" name="2 Grupo"/>
          <p:cNvGrpSpPr/>
          <p:nvPr/>
        </p:nvGrpSpPr>
        <p:grpSpPr>
          <a:xfrm>
            <a:off x="523268" y="1484784"/>
            <a:ext cx="8297204" cy="4752528"/>
            <a:chOff x="523268" y="836712"/>
            <a:chExt cx="8297204" cy="4752528"/>
          </a:xfrm>
        </p:grpSpPr>
        <p:sp>
          <p:nvSpPr>
            <p:cNvPr id="4" name="3 Conector recto"/>
            <p:cNvSpPr/>
            <p:nvPr/>
          </p:nvSpPr>
          <p:spPr>
            <a:xfrm>
              <a:off x="523268" y="836712"/>
              <a:ext cx="8297204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611560" y="836712"/>
              <a:ext cx="1612979" cy="4752528"/>
            </a:xfrm>
            <a:custGeom>
              <a:avLst/>
              <a:gdLst>
                <a:gd name="connsiteX0" fmla="*/ 0 w 1612979"/>
                <a:gd name="connsiteY0" fmla="*/ 0 h 4752528"/>
                <a:gd name="connsiteX1" fmla="*/ 1612979 w 1612979"/>
                <a:gd name="connsiteY1" fmla="*/ 0 h 4752528"/>
                <a:gd name="connsiteX2" fmla="*/ 1612979 w 1612979"/>
                <a:gd name="connsiteY2" fmla="*/ 4752528 h 4752528"/>
                <a:gd name="connsiteX3" fmla="*/ 0 w 1612979"/>
                <a:gd name="connsiteY3" fmla="*/ 4752528 h 4752528"/>
                <a:gd name="connsiteX4" fmla="*/ 0 w 1612979"/>
                <a:gd name="connsiteY4" fmla="*/ 0 h 475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79" h="4752528">
                  <a:moveTo>
                    <a:pt x="0" y="0"/>
                  </a:moveTo>
                  <a:lnTo>
                    <a:pt x="1612979" y="0"/>
                  </a:lnTo>
                  <a:lnTo>
                    <a:pt x="1612979" y="4752528"/>
                  </a:lnTo>
                  <a:lnTo>
                    <a:pt x="0" y="475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C3. CAPACIDAD DE PAGO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b="1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489528" y="910971"/>
              <a:ext cx="6330943" cy="573814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s-EC" sz="1400" dirty="0" smtClean="0"/>
                <a:t>Para el caso del Microcrédito se busca identificar las fuentes operativas y no operativas que logren cubrir de manera integral la obligación financiera.</a:t>
              </a:r>
            </a:p>
            <a:p>
              <a:pPr algn="just"/>
              <a:endParaRPr lang="es-EC" sz="1400" dirty="0"/>
            </a:p>
          </p:txBody>
        </p:sp>
        <p:sp>
          <p:nvSpPr>
            <p:cNvPr id="8" name="7 Conector recto"/>
            <p:cNvSpPr/>
            <p:nvPr/>
          </p:nvSpPr>
          <p:spPr>
            <a:xfrm>
              <a:off x="2368555" y="1556792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489528" y="2470393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489528" y="4029816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2" name="11 Conector recto"/>
            <p:cNvSpPr/>
            <p:nvPr/>
          </p:nvSpPr>
          <p:spPr>
            <a:xfrm>
              <a:off x="2308068" y="4293096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12 Rectángulo"/>
          <p:cNvSpPr/>
          <p:nvPr/>
        </p:nvSpPr>
        <p:spPr>
          <a:xfrm>
            <a:off x="442717" y="2096139"/>
            <a:ext cx="17534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Es la </a:t>
            </a:r>
            <a:r>
              <a:rPr lang="es-EC" sz="1400" dirty="0"/>
              <a:t>capacidad constante de generación de efectivo por parte del negocio.</a:t>
            </a:r>
          </a:p>
        </p:txBody>
      </p:sp>
      <p:sp>
        <p:nvSpPr>
          <p:cNvPr id="18" name="17 Forma libre"/>
          <p:cNvSpPr/>
          <p:nvPr/>
        </p:nvSpPr>
        <p:spPr>
          <a:xfrm>
            <a:off x="2368183" y="2348880"/>
            <a:ext cx="6330943" cy="3060340"/>
          </a:xfrm>
          <a:custGeom>
            <a:avLst/>
            <a:gdLst>
              <a:gd name="connsiteX0" fmla="*/ 0 w 6330943"/>
              <a:gd name="connsiteY0" fmla="*/ 0 h 1485165"/>
              <a:gd name="connsiteX1" fmla="*/ 6330943 w 6330943"/>
              <a:gd name="connsiteY1" fmla="*/ 0 h 1485165"/>
              <a:gd name="connsiteX2" fmla="*/ 6330943 w 6330943"/>
              <a:gd name="connsiteY2" fmla="*/ 1485165 h 1485165"/>
              <a:gd name="connsiteX3" fmla="*/ 0 w 6330943"/>
              <a:gd name="connsiteY3" fmla="*/ 1485165 h 1485165"/>
              <a:gd name="connsiteX4" fmla="*/ 0 w 6330943"/>
              <a:gd name="connsiteY4" fmla="*/ 0 h 148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0943" h="1485165">
                <a:moveTo>
                  <a:pt x="0" y="0"/>
                </a:moveTo>
                <a:lnTo>
                  <a:pt x="6330943" y="0"/>
                </a:lnTo>
                <a:lnTo>
                  <a:pt x="6330943" y="1485165"/>
                </a:lnTo>
                <a:lnTo>
                  <a:pt x="0" y="1485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La </a:t>
            </a:r>
            <a:r>
              <a:rPr lang="es-EC" sz="1400" dirty="0"/>
              <a:t>evaluación </a:t>
            </a:r>
            <a:r>
              <a:rPr lang="es-EC" sz="1400" dirty="0" smtClean="0"/>
              <a:t>se realiza a </a:t>
            </a:r>
            <a:r>
              <a:rPr lang="es-EC" sz="1400" dirty="0"/>
              <a:t>partir </a:t>
            </a:r>
            <a:r>
              <a:rPr lang="es-EC" sz="1400" dirty="0" smtClean="0"/>
              <a:t>del análisis financiero y datos cualitativos, que reflejen la capacidad de pago del socio, por ejemplo se incluyen: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/>
          </a:p>
          <a:p>
            <a:pPr marL="285750" lvl="0" indent="-285750" algn="just">
              <a:buFontTx/>
              <a:buChar char="-"/>
            </a:pPr>
            <a:r>
              <a:rPr lang="es-EC" sz="1400" dirty="0" smtClean="0"/>
              <a:t>Nivel de cargas familiares, años de experiencia en la actividad económica, etc.</a:t>
            </a:r>
          </a:p>
          <a:p>
            <a:pPr lvl="0"/>
            <a:r>
              <a:rPr lang="es-EC" sz="1400" b="1" i="1" dirty="0" smtClean="0"/>
              <a:t> </a:t>
            </a:r>
          </a:p>
          <a:p>
            <a:pPr marL="285750" lvl="0" indent="-285750">
              <a:buFontTx/>
              <a:buChar char="-"/>
            </a:pPr>
            <a:r>
              <a:rPr lang="es-EC" sz="1400" b="1" dirty="0" smtClean="0"/>
              <a:t>Índice de cobertura de la </a:t>
            </a:r>
            <a:r>
              <a:rPr lang="es-EC" sz="1400" b="1" dirty="0"/>
              <a:t>cuota: </a:t>
            </a:r>
            <a:r>
              <a:rPr lang="es-EC" sz="1400" dirty="0"/>
              <a:t>Cuota/Disponible </a:t>
            </a:r>
            <a:r>
              <a:rPr lang="es-EC" sz="1400" dirty="0" smtClean="0"/>
              <a:t>Final</a:t>
            </a:r>
          </a:p>
          <a:p>
            <a:pPr marL="285750" lvl="0" indent="-285750">
              <a:buFontTx/>
              <a:buChar char="-"/>
            </a:pPr>
            <a:endParaRPr lang="es-EC" sz="1400" dirty="0"/>
          </a:p>
          <a:p>
            <a:pPr marL="285750" lvl="0" indent="-285750">
              <a:buFontTx/>
              <a:buChar char="-"/>
            </a:pPr>
            <a:r>
              <a:rPr lang="es-EC" sz="1400" b="1" dirty="0" smtClean="0"/>
              <a:t>Relación: </a:t>
            </a:r>
            <a:r>
              <a:rPr lang="es-EC" sz="1400" dirty="0" smtClean="0"/>
              <a:t>Egresos / Ingreso</a:t>
            </a:r>
            <a:endParaRPr lang="es-EC" sz="1400" dirty="0"/>
          </a:p>
          <a:p>
            <a:pPr marL="285750" lvl="0" indent="-285750">
              <a:buFontTx/>
              <a:buChar char="-"/>
            </a:pPr>
            <a:endParaRPr lang="es-EC" sz="1400" dirty="0"/>
          </a:p>
          <a:p>
            <a:pPr marL="285750" lvl="0" indent="-285750">
              <a:buFontTx/>
              <a:buChar char="-"/>
            </a:pPr>
            <a:r>
              <a:rPr lang="es-EC" sz="1400" b="1" dirty="0" smtClean="0"/>
              <a:t>Relación: </a:t>
            </a:r>
            <a:r>
              <a:rPr lang="es-EC" sz="1400" dirty="0" smtClean="0"/>
              <a:t>(Egresos + Cuota del préstamo)/Ingreso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/>
          <a:stretch/>
        </p:blipFill>
        <p:spPr bwMode="auto">
          <a:xfrm>
            <a:off x="442716" y="3429000"/>
            <a:ext cx="160900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32985" y="188640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kern="0" dirty="0" smtClean="0"/>
              <a:t>MODELO </a:t>
            </a:r>
            <a:r>
              <a:rPr lang="es-EC" sz="1400" b="1" kern="0" dirty="0"/>
              <a:t>DE </a:t>
            </a:r>
            <a:r>
              <a:rPr lang="es-EC" sz="1400" b="1" kern="0" dirty="0" smtClean="0"/>
              <a:t>TRADICIONAL DE LAS 5C DEL CRÉDITO</a:t>
            </a:r>
          </a:p>
          <a:p>
            <a:pPr algn="ctr"/>
            <a:endParaRPr lang="es-EC" sz="1400" b="1" kern="0" dirty="0"/>
          </a:p>
        </p:txBody>
      </p:sp>
      <p:grpSp>
        <p:nvGrpSpPr>
          <p:cNvPr id="3" name="2 Grupo"/>
          <p:cNvGrpSpPr/>
          <p:nvPr/>
        </p:nvGrpSpPr>
        <p:grpSpPr>
          <a:xfrm>
            <a:off x="442718" y="1484784"/>
            <a:ext cx="8438239" cy="4752528"/>
            <a:chOff x="442718" y="836712"/>
            <a:chExt cx="8438239" cy="4752528"/>
          </a:xfrm>
        </p:grpSpPr>
        <p:sp>
          <p:nvSpPr>
            <p:cNvPr id="4" name="3 Conector recto"/>
            <p:cNvSpPr/>
            <p:nvPr/>
          </p:nvSpPr>
          <p:spPr>
            <a:xfrm>
              <a:off x="523268" y="836712"/>
              <a:ext cx="8297204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442718" y="836712"/>
              <a:ext cx="1781822" cy="4752528"/>
            </a:xfrm>
            <a:custGeom>
              <a:avLst/>
              <a:gdLst>
                <a:gd name="connsiteX0" fmla="*/ 0 w 1612979"/>
                <a:gd name="connsiteY0" fmla="*/ 0 h 4752528"/>
                <a:gd name="connsiteX1" fmla="*/ 1612979 w 1612979"/>
                <a:gd name="connsiteY1" fmla="*/ 0 h 4752528"/>
                <a:gd name="connsiteX2" fmla="*/ 1612979 w 1612979"/>
                <a:gd name="connsiteY2" fmla="*/ 4752528 h 4752528"/>
                <a:gd name="connsiteX3" fmla="*/ 0 w 1612979"/>
                <a:gd name="connsiteY3" fmla="*/ 4752528 h 4752528"/>
                <a:gd name="connsiteX4" fmla="*/ 0 w 1612979"/>
                <a:gd name="connsiteY4" fmla="*/ 0 h 475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79" h="4752528">
                  <a:moveTo>
                    <a:pt x="0" y="0"/>
                  </a:moveTo>
                  <a:lnTo>
                    <a:pt x="1612979" y="0"/>
                  </a:lnTo>
                  <a:lnTo>
                    <a:pt x="1612979" y="4752528"/>
                  </a:lnTo>
                  <a:lnTo>
                    <a:pt x="0" y="475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C4. CONDICIONES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b="1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489528" y="910970"/>
              <a:ext cx="6330943" cy="798707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r>
                <a:rPr lang="es-EC" sz="1400" dirty="0"/>
                <a:t>Se refiere al entorno externo en el que se desenvuelve la actividad económica del socio y en general las condiciones económicas y políticas del país, región, zona o industria específica</a:t>
              </a:r>
              <a:r>
                <a:rPr lang="es-EC" sz="1400" dirty="0" smtClean="0"/>
                <a:t>.</a:t>
              </a:r>
              <a:endParaRPr lang="es-EC" sz="1400" dirty="0"/>
            </a:p>
          </p:txBody>
        </p:sp>
        <p:sp>
          <p:nvSpPr>
            <p:cNvPr id="8" name="7 Conector recto"/>
            <p:cNvSpPr/>
            <p:nvPr/>
          </p:nvSpPr>
          <p:spPr>
            <a:xfrm>
              <a:off x="2429041" y="1742841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489528" y="2470393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489528" y="4029816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2" name="11 Conector recto"/>
            <p:cNvSpPr/>
            <p:nvPr/>
          </p:nvSpPr>
          <p:spPr>
            <a:xfrm>
              <a:off x="2274904" y="3645024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12 Rectángulo"/>
          <p:cNvSpPr/>
          <p:nvPr/>
        </p:nvSpPr>
        <p:spPr>
          <a:xfrm>
            <a:off x="442717" y="2096139"/>
            <a:ext cx="1753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/>
              <a:t>Factores Externos influyentes</a:t>
            </a:r>
            <a:endParaRPr lang="es-EC" sz="1400" dirty="0"/>
          </a:p>
        </p:txBody>
      </p:sp>
      <p:sp>
        <p:nvSpPr>
          <p:cNvPr id="15" name="14 Forma libre"/>
          <p:cNvSpPr/>
          <p:nvPr/>
        </p:nvSpPr>
        <p:spPr>
          <a:xfrm>
            <a:off x="2395877" y="2663915"/>
            <a:ext cx="6330943" cy="1530170"/>
          </a:xfrm>
          <a:custGeom>
            <a:avLst/>
            <a:gdLst>
              <a:gd name="connsiteX0" fmla="*/ 0 w 6330943"/>
              <a:gd name="connsiteY0" fmla="*/ 0 h 1485165"/>
              <a:gd name="connsiteX1" fmla="*/ 6330943 w 6330943"/>
              <a:gd name="connsiteY1" fmla="*/ 0 h 1485165"/>
              <a:gd name="connsiteX2" fmla="*/ 6330943 w 6330943"/>
              <a:gd name="connsiteY2" fmla="*/ 1485165 h 1485165"/>
              <a:gd name="connsiteX3" fmla="*/ 0 w 6330943"/>
              <a:gd name="connsiteY3" fmla="*/ 1485165 h 1485165"/>
              <a:gd name="connsiteX4" fmla="*/ 0 w 6330943"/>
              <a:gd name="connsiteY4" fmla="*/ 0 h 148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0943" h="1485165">
                <a:moveTo>
                  <a:pt x="0" y="0"/>
                </a:moveTo>
                <a:lnTo>
                  <a:pt x="6330943" y="0"/>
                </a:lnTo>
                <a:lnTo>
                  <a:pt x="6330943" y="1485165"/>
                </a:lnTo>
                <a:lnTo>
                  <a:pt x="0" y="1485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La </a:t>
            </a:r>
            <a:r>
              <a:rPr lang="es-EC" sz="1400" dirty="0"/>
              <a:t>evaluación </a:t>
            </a:r>
            <a:r>
              <a:rPr lang="es-EC" sz="1400" dirty="0" smtClean="0"/>
              <a:t>se realiza a </a:t>
            </a:r>
            <a:r>
              <a:rPr lang="es-EC" sz="1400" dirty="0"/>
              <a:t>partir </a:t>
            </a:r>
            <a:r>
              <a:rPr lang="es-EC" sz="1400" dirty="0" smtClean="0"/>
              <a:t>del análisis del entorno determinado por factores como: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Grado de competencia que afectan al sector económico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Crecimiento económico del sector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23873" r="4793" b="14386"/>
          <a:stretch/>
        </p:blipFill>
        <p:spPr bwMode="auto">
          <a:xfrm>
            <a:off x="107502" y="3076731"/>
            <a:ext cx="2117035" cy="11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0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32985" y="188640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kern="0" dirty="0" smtClean="0"/>
              <a:t>MODELO </a:t>
            </a:r>
            <a:r>
              <a:rPr lang="es-EC" sz="1400" b="1" kern="0" dirty="0"/>
              <a:t>DE </a:t>
            </a:r>
            <a:r>
              <a:rPr lang="es-EC" sz="1400" b="1" kern="0" dirty="0" smtClean="0"/>
              <a:t>TRADICIONAL DE LAS 5C DEL CRÉDITO</a:t>
            </a:r>
          </a:p>
          <a:p>
            <a:pPr algn="ctr"/>
            <a:endParaRPr lang="es-EC" sz="1400" b="1" kern="0" dirty="0"/>
          </a:p>
        </p:txBody>
      </p:sp>
      <p:grpSp>
        <p:nvGrpSpPr>
          <p:cNvPr id="3" name="2 Grupo"/>
          <p:cNvGrpSpPr/>
          <p:nvPr/>
        </p:nvGrpSpPr>
        <p:grpSpPr>
          <a:xfrm>
            <a:off x="523268" y="1484784"/>
            <a:ext cx="8324525" cy="4752528"/>
            <a:chOff x="523268" y="836712"/>
            <a:chExt cx="8324525" cy="4752528"/>
          </a:xfrm>
        </p:grpSpPr>
        <p:sp>
          <p:nvSpPr>
            <p:cNvPr id="4" name="3 Conector recto"/>
            <p:cNvSpPr/>
            <p:nvPr/>
          </p:nvSpPr>
          <p:spPr>
            <a:xfrm>
              <a:off x="523268" y="836712"/>
              <a:ext cx="8297204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611560" y="836712"/>
              <a:ext cx="1612979" cy="4752528"/>
            </a:xfrm>
            <a:custGeom>
              <a:avLst/>
              <a:gdLst>
                <a:gd name="connsiteX0" fmla="*/ 0 w 1612979"/>
                <a:gd name="connsiteY0" fmla="*/ 0 h 4752528"/>
                <a:gd name="connsiteX1" fmla="*/ 1612979 w 1612979"/>
                <a:gd name="connsiteY1" fmla="*/ 0 h 4752528"/>
                <a:gd name="connsiteX2" fmla="*/ 1612979 w 1612979"/>
                <a:gd name="connsiteY2" fmla="*/ 4752528 h 4752528"/>
                <a:gd name="connsiteX3" fmla="*/ 0 w 1612979"/>
                <a:gd name="connsiteY3" fmla="*/ 4752528 h 4752528"/>
                <a:gd name="connsiteX4" fmla="*/ 0 w 1612979"/>
                <a:gd name="connsiteY4" fmla="*/ 0 h 475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79" h="4752528">
                  <a:moveTo>
                    <a:pt x="0" y="0"/>
                  </a:moveTo>
                  <a:lnTo>
                    <a:pt x="1612979" y="0"/>
                  </a:lnTo>
                  <a:lnTo>
                    <a:pt x="1612979" y="4752528"/>
                  </a:lnTo>
                  <a:lnTo>
                    <a:pt x="0" y="47525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C5. Colateral</a:t>
              </a:r>
              <a:endParaRPr lang="es-EC" sz="1400" b="1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489528" y="910970"/>
              <a:ext cx="6330943" cy="798707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algn="just"/>
              <a:r>
                <a:rPr lang="es-EC" sz="1400" dirty="0" smtClean="0"/>
                <a:t>El colateral será </a:t>
              </a:r>
              <a:r>
                <a:rPr lang="es-EC" sz="1400" dirty="0"/>
                <a:t>calificado por el funcionario de crédito y/o estamento resolutivo correspondiente y serán a satisfacción de </a:t>
              </a:r>
              <a:r>
                <a:rPr lang="es-EC" sz="1400" dirty="0" smtClean="0"/>
                <a:t>la Institución Prestamista.  </a:t>
              </a:r>
              <a:endParaRPr lang="es-EC" sz="1400" dirty="0"/>
            </a:p>
          </p:txBody>
        </p:sp>
        <p:sp>
          <p:nvSpPr>
            <p:cNvPr id="8" name="7 Conector recto"/>
            <p:cNvSpPr/>
            <p:nvPr/>
          </p:nvSpPr>
          <p:spPr>
            <a:xfrm>
              <a:off x="2395877" y="1556792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2489528" y="2470393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489528" y="4029816"/>
              <a:ext cx="6330943" cy="1485165"/>
            </a:xfrm>
            <a:custGeom>
              <a:avLst/>
              <a:gdLst>
                <a:gd name="connsiteX0" fmla="*/ 0 w 6330943"/>
                <a:gd name="connsiteY0" fmla="*/ 0 h 1485165"/>
                <a:gd name="connsiteX1" fmla="*/ 6330943 w 6330943"/>
                <a:gd name="connsiteY1" fmla="*/ 0 h 1485165"/>
                <a:gd name="connsiteX2" fmla="*/ 6330943 w 6330943"/>
                <a:gd name="connsiteY2" fmla="*/ 1485165 h 1485165"/>
                <a:gd name="connsiteX3" fmla="*/ 0 w 6330943"/>
                <a:gd name="connsiteY3" fmla="*/ 1485165 h 1485165"/>
                <a:gd name="connsiteX4" fmla="*/ 0 w 6330943"/>
                <a:gd name="connsiteY4" fmla="*/ 0 h 14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943" h="1485165">
                  <a:moveTo>
                    <a:pt x="0" y="0"/>
                  </a:moveTo>
                  <a:lnTo>
                    <a:pt x="6330943" y="0"/>
                  </a:lnTo>
                  <a:lnTo>
                    <a:pt x="6330943" y="1485165"/>
                  </a:lnTo>
                  <a:lnTo>
                    <a:pt x="0" y="14851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/>
            </a:p>
          </p:txBody>
        </p:sp>
        <p:sp>
          <p:nvSpPr>
            <p:cNvPr id="16" name="15 Conector recto"/>
            <p:cNvSpPr/>
            <p:nvPr/>
          </p:nvSpPr>
          <p:spPr>
            <a:xfrm>
              <a:off x="2368556" y="4167558"/>
              <a:ext cx="6451916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12 Rectángulo"/>
          <p:cNvSpPr/>
          <p:nvPr/>
        </p:nvSpPr>
        <p:spPr>
          <a:xfrm>
            <a:off x="453681" y="1844824"/>
            <a:ext cx="17534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El Colateral constituye el respaldo del crédito ante eventuales dificultades de pago por parte del socio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60" y="3604995"/>
            <a:ext cx="1422015" cy="148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Forma libre"/>
          <p:cNvSpPr/>
          <p:nvPr/>
        </p:nvSpPr>
        <p:spPr>
          <a:xfrm>
            <a:off x="2395876" y="2394361"/>
            <a:ext cx="6330943" cy="2421269"/>
          </a:xfrm>
          <a:custGeom>
            <a:avLst/>
            <a:gdLst>
              <a:gd name="connsiteX0" fmla="*/ 0 w 6330943"/>
              <a:gd name="connsiteY0" fmla="*/ 0 h 1485165"/>
              <a:gd name="connsiteX1" fmla="*/ 6330943 w 6330943"/>
              <a:gd name="connsiteY1" fmla="*/ 0 h 1485165"/>
              <a:gd name="connsiteX2" fmla="*/ 6330943 w 6330943"/>
              <a:gd name="connsiteY2" fmla="*/ 1485165 h 1485165"/>
              <a:gd name="connsiteX3" fmla="*/ 0 w 6330943"/>
              <a:gd name="connsiteY3" fmla="*/ 1485165 h 1485165"/>
              <a:gd name="connsiteX4" fmla="*/ 0 w 6330943"/>
              <a:gd name="connsiteY4" fmla="*/ 0 h 148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0943" h="1485165">
                <a:moveTo>
                  <a:pt x="0" y="0"/>
                </a:moveTo>
                <a:lnTo>
                  <a:pt x="6330943" y="0"/>
                </a:lnTo>
                <a:lnTo>
                  <a:pt x="6330943" y="1485165"/>
                </a:lnTo>
                <a:lnTo>
                  <a:pt x="0" y="1485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/>
              <a:t>El Colateral puede constituirse mediante: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 smtClean="0"/>
          </a:p>
          <a:p>
            <a:pPr marL="285750" indent="-285750" algn="just">
              <a:buFontTx/>
              <a:buChar char="-"/>
            </a:pPr>
            <a:r>
              <a:rPr lang="es-EC" sz="1400" dirty="0" smtClean="0"/>
              <a:t>Aval </a:t>
            </a:r>
            <a:r>
              <a:rPr lang="es-EC" sz="1400" dirty="0"/>
              <a:t>personal </a:t>
            </a:r>
            <a:r>
              <a:rPr lang="es-EC" sz="1400" dirty="0" smtClean="0"/>
              <a:t>y solidario</a:t>
            </a:r>
          </a:p>
          <a:p>
            <a:pPr marL="285750" indent="-285750" algn="just">
              <a:buFontTx/>
              <a:buChar char="-"/>
            </a:pPr>
            <a:endParaRPr lang="es-EC" sz="1400" dirty="0"/>
          </a:p>
          <a:p>
            <a:pPr marL="285750" indent="-285750" algn="just">
              <a:buFontTx/>
              <a:buChar char="-"/>
            </a:pPr>
            <a:r>
              <a:rPr lang="es-EC" sz="1400" dirty="0" smtClean="0"/>
              <a:t>Bienes muebles del solicitante del crédito: </a:t>
            </a:r>
            <a:r>
              <a:rPr lang="es-EC" sz="1400" dirty="0"/>
              <a:t>activos fijos, inventarios, cuentas por cobrar, etc</a:t>
            </a:r>
            <a:r>
              <a:rPr lang="es-EC" sz="1400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es-EC" sz="1400" dirty="0"/>
          </a:p>
          <a:p>
            <a:pPr marL="285750" indent="-285750" algn="just">
              <a:buFontTx/>
              <a:buChar char="-"/>
            </a:pPr>
            <a:r>
              <a:rPr lang="es-EC" sz="1400" dirty="0" smtClean="0"/>
              <a:t>Garantías Hipotecarias </a:t>
            </a:r>
          </a:p>
          <a:p>
            <a:pPr marL="285750" indent="-285750" algn="just">
              <a:buFontTx/>
              <a:buChar char="-"/>
            </a:pPr>
            <a:endParaRPr lang="es-EC" sz="1400" dirty="0"/>
          </a:p>
          <a:p>
            <a:pPr marL="285750" indent="-285750" algn="just">
              <a:buFontTx/>
              <a:buChar char="-"/>
            </a:pPr>
            <a:r>
              <a:rPr lang="es-EC" sz="1400" dirty="0" smtClean="0"/>
              <a:t>Garantías prendarias </a:t>
            </a:r>
          </a:p>
          <a:p>
            <a:pPr algn="just"/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412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1331640" y="2773941"/>
            <a:ext cx="6771104" cy="50405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2800" b="1" kern="0" dirty="0" smtClean="0">
                <a:solidFill>
                  <a:schemeClr val="tx1"/>
                </a:solidFill>
              </a:rPr>
              <a:t>OBJETIVOS DEL PROYECTO DE INVESTIGACIÓN</a:t>
            </a:r>
            <a:endParaRPr lang="es-EC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CAPÍTULO III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2130760" y="3861048"/>
            <a:ext cx="473138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DIAGNÓSTICO SITUACIONAL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27" y="4581128"/>
            <a:ext cx="2808313" cy="93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00" y="764705"/>
            <a:ext cx="34807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2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MACROAMBIENTE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55576" y="692697"/>
            <a:ext cx="7706331" cy="4968551"/>
            <a:chOff x="1603398" y="908720"/>
            <a:chExt cx="6124612" cy="3181171"/>
          </a:xfrm>
        </p:grpSpPr>
        <p:sp>
          <p:nvSpPr>
            <p:cNvPr id="6" name="5 Conector recto"/>
            <p:cNvSpPr/>
            <p:nvPr/>
          </p:nvSpPr>
          <p:spPr>
            <a:xfrm>
              <a:off x="1632010" y="1325923"/>
              <a:ext cx="6096000" cy="0"/>
            </a:xfrm>
            <a:prstGeom prst="line">
              <a:avLst/>
            </a:prstGeom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3216970" y="908720"/>
              <a:ext cx="4511040" cy="1354531"/>
            </a:xfrm>
            <a:custGeom>
              <a:avLst/>
              <a:gdLst>
                <a:gd name="connsiteX0" fmla="*/ 0 w 4511040"/>
                <a:gd name="connsiteY0" fmla="*/ 0 h 1354531"/>
                <a:gd name="connsiteX1" fmla="*/ 4511040 w 4511040"/>
                <a:gd name="connsiteY1" fmla="*/ 0 h 1354531"/>
                <a:gd name="connsiteX2" fmla="*/ 4511040 w 4511040"/>
                <a:gd name="connsiteY2" fmla="*/ 1354531 h 1354531"/>
                <a:gd name="connsiteX3" fmla="*/ 0 w 4511040"/>
                <a:gd name="connsiteY3" fmla="*/ 1354531 h 1354531"/>
                <a:gd name="connsiteX4" fmla="*/ 0 w 4511040"/>
                <a:gd name="connsiteY4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0" h="1354531">
                  <a:moveTo>
                    <a:pt x="0" y="0"/>
                  </a:moveTo>
                  <a:lnTo>
                    <a:pt x="4511040" y="0"/>
                  </a:lnTo>
                  <a:lnTo>
                    <a:pt x="4511040" y="1354531"/>
                  </a:lnTo>
                  <a:lnTo>
                    <a:pt x="0" y="1354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36195" rIns="36195" bIns="36195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900" kern="120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632011" y="908721"/>
              <a:ext cx="1584960" cy="417202"/>
            </a:xfrm>
            <a:custGeom>
              <a:avLst/>
              <a:gdLst>
                <a:gd name="connsiteX0" fmla="*/ 225800 w 1584960"/>
                <a:gd name="connsiteY0" fmla="*/ 0 h 1354531"/>
                <a:gd name="connsiteX1" fmla="*/ 1359160 w 1584960"/>
                <a:gd name="connsiteY1" fmla="*/ 0 h 1354531"/>
                <a:gd name="connsiteX2" fmla="*/ 1584960 w 1584960"/>
                <a:gd name="connsiteY2" fmla="*/ 225800 h 1354531"/>
                <a:gd name="connsiteX3" fmla="*/ 1584960 w 1584960"/>
                <a:gd name="connsiteY3" fmla="*/ 1354531 h 1354531"/>
                <a:gd name="connsiteX4" fmla="*/ 1584960 w 1584960"/>
                <a:gd name="connsiteY4" fmla="*/ 1354531 h 1354531"/>
                <a:gd name="connsiteX5" fmla="*/ 0 w 1584960"/>
                <a:gd name="connsiteY5" fmla="*/ 1354531 h 1354531"/>
                <a:gd name="connsiteX6" fmla="*/ 0 w 1584960"/>
                <a:gd name="connsiteY6" fmla="*/ 1354531 h 1354531"/>
                <a:gd name="connsiteX7" fmla="*/ 0 w 1584960"/>
                <a:gd name="connsiteY7" fmla="*/ 225800 h 1354531"/>
                <a:gd name="connsiteX8" fmla="*/ 225800 w 1584960"/>
                <a:gd name="connsiteY8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354531">
                  <a:moveTo>
                    <a:pt x="225800" y="0"/>
                  </a:moveTo>
                  <a:lnTo>
                    <a:pt x="1359160" y="0"/>
                  </a:lnTo>
                  <a:cubicBezTo>
                    <a:pt x="1483866" y="0"/>
                    <a:pt x="1584960" y="101094"/>
                    <a:pt x="1584960" y="225800"/>
                  </a:cubicBezTo>
                  <a:lnTo>
                    <a:pt x="1584960" y="1354531"/>
                  </a:lnTo>
                  <a:lnTo>
                    <a:pt x="1584960" y="1354531"/>
                  </a:lnTo>
                  <a:lnTo>
                    <a:pt x="0" y="1354531"/>
                  </a:lnTo>
                  <a:lnTo>
                    <a:pt x="0" y="1354531"/>
                  </a:lnTo>
                  <a:lnTo>
                    <a:pt x="0" y="225800"/>
                  </a:lnTo>
                  <a:cubicBezTo>
                    <a:pt x="0" y="101094"/>
                    <a:pt x="101094" y="0"/>
                    <a:pt x="225800" y="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330" tIns="102330" rIns="10233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ASPECTOS POLÍTICOS </a:t>
              </a:r>
              <a:endParaRPr lang="es-EC" kern="1200" dirty="0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1603398" y="1380423"/>
              <a:ext cx="6096000" cy="2709468"/>
            </a:xfrm>
            <a:custGeom>
              <a:avLst/>
              <a:gdLst>
                <a:gd name="connsiteX0" fmla="*/ 0 w 6096000"/>
                <a:gd name="connsiteY0" fmla="*/ 0 h 2709468"/>
                <a:gd name="connsiteX1" fmla="*/ 6096000 w 6096000"/>
                <a:gd name="connsiteY1" fmla="*/ 0 h 2709468"/>
                <a:gd name="connsiteX2" fmla="*/ 6096000 w 6096000"/>
                <a:gd name="connsiteY2" fmla="*/ 2709468 h 2709468"/>
                <a:gd name="connsiteX3" fmla="*/ 0 w 6096000"/>
                <a:gd name="connsiteY3" fmla="*/ 2709468 h 2709468"/>
                <a:gd name="connsiteX4" fmla="*/ 0 w 6096000"/>
                <a:gd name="connsiteY4" fmla="*/ 0 h 270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709468">
                  <a:moveTo>
                    <a:pt x="0" y="0"/>
                  </a:moveTo>
                  <a:lnTo>
                    <a:pt x="6096000" y="0"/>
                  </a:lnTo>
                  <a:lnTo>
                    <a:pt x="6096000" y="2709468"/>
                  </a:lnTo>
                  <a:lnTo>
                    <a:pt x="0" y="27094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36195" rIns="36195" bIns="3619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500" b="1" kern="1200" dirty="0" smtClean="0"/>
                <a:t> LEY ORGÁNICA DE LA ECONOMÍA POPULAR Y SOLIDARIA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dirty="0" smtClean="0"/>
                <a:t> </a:t>
              </a:r>
              <a:endParaRPr lang="es-EC" sz="1400" dirty="0" smtClean="0"/>
            </a:p>
            <a:p>
              <a:pPr marL="742950" lvl="1" indent="-285750" algn="just">
                <a:buFontTx/>
                <a:buChar char="-"/>
              </a:pPr>
              <a:r>
                <a:rPr lang="es-EC" sz="1400" dirty="0" smtClean="0"/>
                <a:t>Reforma en sus estatutos internos además de preparar y presentar el Balance Social.</a:t>
              </a:r>
            </a:p>
            <a:p>
              <a:pPr marL="742950" lvl="1" indent="-285750" algn="just">
                <a:buFontTx/>
                <a:buChar char="-"/>
              </a:pPr>
              <a:endParaRPr lang="es-EC" sz="1400" dirty="0" smtClean="0"/>
            </a:p>
            <a:p>
              <a:pPr marL="742950" lvl="1" indent="-285750" algn="just">
                <a:buFontTx/>
                <a:buChar char="-"/>
              </a:pPr>
              <a:r>
                <a:rPr lang="es-EC" sz="1400" dirty="0" smtClean="0"/>
                <a:t>Se da apertura para trabajar con nuevos productos y servicios.</a:t>
              </a:r>
            </a:p>
            <a:p>
              <a:pPr lvl="1" algn="just"/>
              <a:endParaRPr lang="es-EC" sz="1400" dirty="0" smtClean="0"/>
            </a:p>
            <a:p>
              <a:pPr marL="742950" lvl="1" indent="-285750" algn="just">
                <a:buFontTx/>
                <a:buChar char="-"/>
              </a:pPr>
              <a:r>
                <a:rPr lang="es-EC" sz="1400" dirty="0" smtClean="0"/>
                <a:t> Aumentan los costos operativos por contratación de oficiales de riesgos y de cumplimiento.</a:t>
              </a:r>
            </a:p>
            <a:p>
              <a:pPr lvl="1" algn="just"/>
              <a:endParaRPr lang="es-EC" sz="1400" dirty="0" smtClean="0"/>
            </a:p>
            <a:p>
              <a:pPr marL="742950" lvl="1" indent="-285750" algn="just">
                <a:buFontTx/>
                <a:buChar char="-"/>
              </a:pPr>
              <a:r>
                <a:rPr lang="es-EC" sz="1400" dirty="0" smtClean="0"/>
                <a:t>se deberá pagar una contribución a la SEPS </a:t>
              </a:r>
            </a:p>
            <a:p>
              <a:pPr marL="742950" lvl="1" indent="-285750" algn="just">
                <a:buFontTx/>
                <a:buChar char="-"/>
              </a:pPr>
              <a:endParaRPr lang="es-EC" sz="1400" dirty="0" smtClean="0"/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C" sz="1500" b="1" dirty="0" smtClean="0"/>
                <a:t>IMPUESTOS 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C" sz="1500" b="1" dirty="0" smtClean="0"/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s-EC" sz="1400" dirty="0" smtClean="0"/>
                <a:t>Se elimina para las instituciones financieras privadas, cooperativas de ahorro y crédito y similares (excepto de vivienda) la reducción del 10% de la tarifa del IR.</a:t>
              </a:r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endParaRPr lang="es-EC" sz="1400" dirty="0" smtClean="0"/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s-EC" sz="1400" dirty="0" smtClean="0"/>
                <a:t>A partir de enero de 2013 los servicios financieros gravan tarifa 12% IVA</a:t>
              </a:r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endParaRPr lang="es-EC" sz="1500" b="1" dirty="0" smtClean="0"/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1500" b="1" dirty="0"/>
                <a:t> </a:t>
              </a:r>
              <a:endParaRPr lang="es-EC" sz="1500" b="1" dirty="0" smtClean="0"/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endParaRPr lang="es-EC" sz="1500" b="1" dirty="0" smtClean="0"/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endParaRPr lang="es-EC" sz="1500" b="1" dirty="0" smtClean="0"/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C" sz="1500" b="1" dirty="0"/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C" sz="1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8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MACROAMBIENTE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91577" y="692697"/>
            <a:ext cx="7670330" cy="1870305"/>
            <a:chOff x="1632010" y="908720"/>
            <a:chExt cx="6096000" cy="1354531"/>
          </a:xfrm>
        </p:grpSpPr>
        <p:sp>
          <p:nvSpPr>
            <p:cNvPr id="6" name="5 Conector recto"/>
            <p:cNvSpPr/>
            <p:nvPr/>
          </p:nvSpPr>
          <p:spPr>
            <a:xfrm>
              <a:off x="1632010" y="1325923"/>
              <a:ext cx="6096000" cy="0"/>
            </a:xfrm>
            <a:prstGeom prst="line">
              <a:avLst/>
            </a:prstGeom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3216970" y="908720"/>
              <a:ext cx="4511040" cy="1354531"/>
            </a:xfrm>
            <a:custGeom>
              <a:avLst/>
              <a:gdLst>
                <a:gd name="connsiteX0" fmla="*/ 0 w 4511040"/>
                <a:gd name="connsiteY0" fmla="*/ 0 h 1354531"/>
                <a:gd name="connsiteX1" fmla="*/ 4511040 w 4511040"/>
                <a:gd name="connsiteY1" fmla="*/ 0 h 1354531"/>
                <a:gd name="connsiteX2" fmla="*/ 4511040 w 4511040"/>
                <a:gd name="connsiteY2" fmla="*/ 1354531 h 1354531"/>
                <a:gd name="connsiteX3" fmla="*/ 0 w 4511040"/>
                <a:gd name="connsiteY3" fmla="*/ 1354531 h 1354531"/>
                <a:gd name="connsiteX4" fmla="*/ 0 w 4511040"/>
                <a:gd name="connsiteY4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0" h="1354531">
                  <a:moveTo>
                    <a:pt x="0" y="0"/>
                  </a:moveTo>
                  <a:lnTo>
                    <a:pt x="4511040" y="0"/>
                  </a:lnTo>
                  <a:lnTo>
                    <a:pt x="4511040" y="1354531"/>
                  </a:lnTo>
                  <a:lnTo>
                    <a:pt x="0" y="1354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36195" rIns="36195" bIns="36195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900" kern="120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632011" y="908721"/>
              <a:ext cx="1584960" cy="417202"/>
            </a:xfrm>
            <a:custGeom>
              <a:avLst/>
              <a:gdLst>
                <a:gd name="connsiteX0" fmla="*/ 225800 w 1584960"/>
                <a:gd name="connsiteY0" fmla="*/ 0 h 1354531"/>
                <a:gd name="connsiteX1" fmla="*/ 1359160 w 1584960"/>
                <a:gd name="connsiteY1" fmla="*/ 0 h 1354531"/>
                <a:gd name="connsiteX2" fmla="*/ 1584960 w 1584960"/>
                <a:gd name="connsiteY2" fmla="*/ 225800 h 1354531"/>
                <a:gd name="connsiteX3" fmla="*/ 1584960 w 1584960"/>
                <a:gd name="connsiteY3" fmla="*/ 1354531 h 1354531"/>
                <a:gd name="connsiteX4" fmla="*/ 1584960 w 1584960"/>
                <a:gd name="connsiteY4" fmla="*/ 1354531 h 1354531"/>
                <a:gd name="connsiteX5" fmla="*/ 0 w 1584960"/>
                <a:gd name="connsiteY5" fmla="*/ 1354531 h 1354531"/>
                <a:gd name="connsiteX6" fmla="*/ 0 w 1584960"/>
                <a:gd name="connsiteY6" fmla="*/ 1354531 h 1354531"/>
                <a:gd name="connsiteX7" fmla="*/ 0 w 1584960"/>
                <a:gd name="connsiteY7" fmla="*/ 225800 h 1354531"/>
                <a:gd name="connsiteX8" fmla="*/ 225800 w 1584960"/>
                <a:gd name="connsiteY8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354531">
                  <a:moveTo>
                    <a:pt x="225800" y="0"/>
                  </a:moveTo>
                  <a:lnTo>
                    <a:pt x="1359160" y="0"/>
                  </a:lnTo>
                  <a:cubicBezTo>
                    <a:pt x="1483866" y="0"/>
                    <a:pt x="1584960" y="101094"/>
                    <a:pt x="1584960" y="225800"/>
                  </a:cubicBezTo>
                  <a:lnTo>
                    <a:pt x="1584960" y="1354531"/>
                  </a:lnTo>
                  <a:lnTo>
                    <a:pt x="1584960" y="1354531"/>
                  </a:lnTo>
                  <a:lnTo>
                    <a:pt x="0" y="1354531"/>
                  </a:lnTo>
                  <a:lnTo>
                    <a:pt x="0" y="1354531"/>
                  </a:lnTo>
                  <a:lnTo>
                    <a:pt x="0" y="225800"/>
                  </a:lnTo>
                  <a:cubicBezTo>
                    <a:pt x="0" y="101094"/>
                    <a:pt x="101094" y="0"/>
                    <a:pt x="225800" y="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330" tIns="102330" rIns="10233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ASPECTOS ECONÓMICOS </a:t>
              </a:r>
              <a:endParaRPr lang="es-EC" kern="1200" dirty="0"/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2132856"/>
            <a:ext cx="43529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88024" y="1537628"/>
            <a:ext cx="3930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Cobertura de la Canasta Básica frente al Ingreso Mensual - Porcentaje</a:t>
            </a:r>
          </a:p>
        </p:txBody>
      </p:sp>
      <p:pic>
        <p:nvPicPr>
          <p:cNvPr id="10" name="9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262"/>
          <a:stretch/>
        </p:blipFill>
        <p:spPr bwMode="auto">
          <a:xfrm>
            <a:off x="428451" y="1811566"/>
            <a:ext cx="4159146" cy="34906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458167" y="1383739"/>
            <a:ext cx="3930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Tasas de Interés – Noviembre 2013</a:t>
            </a:r>
            <a:endParaRPr lang="es-EC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360898" y="5417592"/>
            <a:ext cx="24482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 smtClean="0"/>
              <a:t>Fuente:</a:t>
            </a:r>
            <a:r>
              <a:rPr lang="es-EC" sz="1100" dirty="0" smtClean="0"/>
              <a:t> Banco Central del Ecuador</a:t>
            </a:r>
            <a:endParaRPr lang="es-EC" sz="1100" b="1" dirty="0"/>
          </a:p>
        </p:txBody>
      </p:sp>
      <p:sp>
        <p:nvSpPr>
          <p:cNvPr id="15" name="14 Rectángulo"/>
          <p:cNvSpPr/>
          <p:nvPr/>
        </p:nvSpPr>
        <p:spPr>
          <a:xfrm>
            <a:off x="4788024" y="5040617"/>
            <a:ext cx="39304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 smtClean="0"/>
              <a:t>Fuente:</a:t>
            </a:r>
            <a:r>
              <a:rPr lang="es-EC" sz="1100" dirty="0" smtClean="0"/>
              <a:t> </a:t>
            </a:r>
            <a:r>
              <a:rPr lang="es-EC" sz="1100" dirty="0"/>
              <a:t>Ministerio Coordinador de  Política Económica 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38133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MACROAMBIENTE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91577" y="692697"/>
            <a:ext cx="7670330" cy="1870305"/>
            <a:chOff x="1632010" y="908720"/>
            <a:chExt cx="6096000" cy="1354531"/>
          </a:xfrm>
        </p:grpSpPr>
        <p:sp>
          <p:nvSpPr>
            <p:cNvPr id="6" name="5 Conector recto"/>
            <p:cNvSpPr/>
            <p:nvPr/>
          </p:nvSpPr>
          <p:spPr>
            <a:xfrm>
              <a:off x="1632010" y="1325923"/>
              <a:ext cx="6096000" cy="0"/>
            </a:xfrm>
            <a:prstGeom prst="line">
              <a:avLst/>
            </a:prstGeom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3216970" y="908720"/>
              <a:ext cx="4511040" cy="1354531"/>
            </a:xfrm>
            <a:custGeom>
              <a:avLst/>
              <a:gdLst>
                <a:gd name="connsiteX0" fmla="*/ 0 w 4511040"/>
                <a:gd name="connsiteY0" fmla="*/ 0 h 1354531"/>
                <a:gd name="connsiteX1" fmla="*/ 4511040 w 4511040"/>
                <a:gd name="connsiteY1" fmla="*/ 0 h 1354531"/>
                <a:gd name="connsiteX2" fmla="*/ 4511040 w 4511040"/>
                <a:gd name="connsiteY2" fmla="*/ 1354531 h 1354531"/>
                <a:gd name="connsiteX3" fmla="*/ 0 w 4511040"/>
                <a:gd name="connsiteY3" fmla="*/ 1354531 h 1354531"/>
                <a:gd name="connsiteX4" fmla="*/ 0 w 4511040"/>
                <a:gd name="connsiteY4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0" h="1354531">
                  <a:moveTo>
                    <a:pt x="0" y="0"/>
                  </a:moveTo>
                  <a:lnTo>
                    <a:pt x="4511040" y="0"/>
                  </a:lnTo>
                  <a:lnTo>
                    <a:pt x="4511040" y="1354531"/>
                  </a:lnTo>
                  <a:lnTo>
                    <a:pt x="0" y="1354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36195" rIns="36195" bIns="36195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900" kern="120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632011" y="908721"/>
              <a:ext cx="1584960" cy="417202"/>
            </a:xfrm>
            <a:custGeom>
              <a:avLst/>
              <a:gdLst>
                <a:gd name="connsiteX0" fmla="*/ 225800 w 1584960"/>
                <a:gd name="connsiteY0" fmla="*/ 0 h 1354531"/>
                <a:gd name="connsiteX1" fmla="*/ 1359160 w 1584960"/>
                <a:gd name="connsiteY1" fmla="*/ 0 h 1354531"/>
                <a:gd name="connsiteX2" fmla="*/ 1584960 w 1584960"/>
                <a:gd name="connsiteY2" fmla="*/ 225800 h 1354531"/>
                <a:gd name="connsiteX3" fmla="*/ 1584960 w 1584960"/>
                <a:gd name="connsiteY3" fmla="*/ 1354531 h 1354531"/>
                <a:gd name="connsiteX4" fmla="*/ 1584960 w 1584960"/>
                <a:gd name="connsiteY4" fmla="*/ 1354531 h 1354531"/>
                <a:gd name="connsiteX5" fmla="*/ 0 w 1584960"/>
                <a:gd name="connsiteY5" fmla="*/ 1354531 h 1354531"/>
                <a:gd name="connsiteX6" fmla="*/ 0 w 1584960"/>
                <a:gd name="connsiteY6" fmla="*/ 1354531 h 1354531"/>
                <a:gd name="connsiteX7" fmla="*/ 0 w 1584960"/>
                <a:gd name="connsiteY7" fmla="*/ 225800 h 1354531"/>
                <a:gd name="connsiteX8" fmla="*/ 225800 w 1584960"/>
                <a:gd name="connsiteY8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354531">
                  <a:moveTo>
                    <a:pt x="225800" y="0"/>
                  </a:moveTo>
                  <a:lnTo>
                    <a:pt x="1359160" y="0"/>
                  </a:lnTo>
                  <a:cubicBezTo>
                    <a:pt x="1483866" y="0"/>
                    <a:pt x="1584960" y="101094"/>
                    <a:pt x="1584960" y="225800"/>
                  </a:cubicBezTo>
                  <a:lnTo>
                    <a:pt x="1584960" y="1354531"/>
                  </a:lnTo>
                  <a:lnTo>
                    <a:pt x="1584960" y="1354531"/>
                  </a:lnTo>
                  <a:lnTo>
                    <a:pt x="0" y="1354531"/>
                  </a:lnTo>
                  <a:lnTo>
                    <a:pt x="0" y="1354531"/>
                  </a:lnTo>
                  <a:lnTo>
                    <a:pt x="0" y="225800"/>
                  </a:lnTo>
                  <a:cubicBezTo>
                    <a:pt x="0" y="101094"/>
                    <a:pt x="101094" y="0"/>
                    <a:pt x="225800" y="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330" tIns="102330" rIns="10233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ASPECTOS ECONÓMICOS </a:t>
              </a:r>
              <a:endParaRPr lang="es-EC" kern="1200" dirty="0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611561" y="1537380"/>
            <a:ext cx="3513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Contribución al PIB por </a:t>
            </a:r>
            <a:r>
              <a:rPr lang="es-EC" sz="1400" b="1" dirty="0" smtClean="0"/>
              <a:t>Industria-Segundo trimestre de 2013</a:t>
            </a:r>
            <a:endParaRPr lang="es-EC" sz="1400" b="1" dirty="0"/>
          </a:p>
        </p:txBody>
      </p:sp>
      <p:pic>
        <p:nvPicPr>
          <p:cNvPr id="11" name="1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t="25679" r="40471" b="14199"/>
          <a:stretch/>
        </p:blipFill>
        <p:spPr bwMode="auto">
          <a:xfrm>
            <a:off x="611560" y="2060600"/>
            <a:ext cx="3513723" cy="33604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7" t="36762" r="30868" b="22532"/>
          <a:stretch/>
        </p:blipFill>
        <p:spPr bwMode="auto">
          <a:xfrm>
            <a:off x="4457947" y="2380347"/>
            <a:ext cx="4434533" cy="2819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457947" y="1464205"/>
            <a:ext cx="4218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Sistema Financiero Nacional: Captaciones y colocaciones con relación al PIB a septiembre de 2013 en % PIB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60898" y="5417592"/>
            <a:ext cx="24482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 smtClean="0"/>
              <a:t>Fuente:</a:t>
            </a:r>
            <a:r>
              <a:rPr lang="es-EC" sz="1100" dirty="0" smtClean="0"/>
              <a:t> Banco Central del Ecuador</a:t>
            </a:r>
            <a:endParaRPr lang="es-EC" sz="1100" b="1" dirty="0"/>
          </a:p>
        </p:txBody>
      </p:sp>
      <p:sp>
        <p:nvSpPr>
          <p:cNvPr id="18" name="17 Rectángulo"/>
          <p:cNvSpPr/>
          <p:nvPr/>
        </p:nvSpPr>
        <p:spPr>
          <a:xfrm>
            <a:off x="4676563" y="5270454"/>
            <a:ext cx="39304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 smtClean="0"/>
              <a:t>Fuente:</a:t>
            </a:r>
            <a:r>
              <a:rPr lang="es-EC" sz="1100" dirty="0" smtClean="0"/>
              <a:t> </a:t>
            </a:r>
            <a:r>
              <a:rPr lang="es-EC" sz="1100" dirty="0"/>
              <a:t>Ministerio Coordinador de  Política Económica 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24987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MACROAMBIENTE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91577" y="692697"/>
            <a:ext cx="7670330" cy="1870305"/>
            <a:chOff x="1632010" y="908720"/>
            <a:chExt cx="6096000" cy="1354531"/>
          </a:xfrm>
        </p:grpSpPr>
        <p:sp>
          <p:nvSpPr>
            <p:cNvPr id="6" name="5 Conector recto"/>
            <p:cNvSpPr/>
            <p:nvPr/>
          </p:nvSpPr>
          <p:spPr>
            <a:xfrm>
              <a:off x="1632010" y="1325923"/>
              <a:ext cx="6096000" cy="0"/>
            </a:xfrm>
            <a:prstGeom prst="line">
              <a:avLst/>
            </a:prstGeom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3216970" y="908720"/>
              <a:ext cx="4511040" cy="1354531"/>
            </a:xfrm>
            <a:custGeom>
              <a:avLst/>
              <a:gdLst>
                <a:gd name="connsiteX0" fmla="*/ 0 w 4511040"/>
                <a:gd name="connsiteY0" fmla="*/ 0 h 1354531"/>
                <a:gd name="connsiteX1" fmla="*/ 4511040 w 4511040"/>
                <a:gd name="connsiteY1" fmla="*/ 0 h 1354531"/>
                <a:gd name="connsiteX2" fmla="*/ 4511040 w 4511040"/>
                <a:gd name="connsiteY2" fmla="*/ 1354531 h 1354531"/>
                <a:gd name="connsiteX3" fmla="*/ 0 w 4511040"/>
                <a:gd name="connsiteY3" fmla="*/ 1354531 h 1354531"/>
                <a:gd name="connsiteX4" fmla="*/ 0 w 4511040"/>
                <a:gd name="connsiteY4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0" h="1354531">
                  <a:moveTo>
                    <a:pt x="0" y="0"/>
                  </a:moveTo>
                  <a:lnTo>
                    <a:pt x="4511040" y="0"/>
                  </a:lnTo>
                  <a:lnTo>
                    <a:pt x="4511040" y="1354531"/>
                  </a:lnTo>
                  <a:lnTo>
                    <a:pt x="0" y="1354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36195" rIns="36195" bIns="36195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900" kern="120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632011" y="908721"/>
              <a:ext cx="1584960" cy="417202"/>
            </a:xfrm>
            <a:custGeom>
              <a:avLst/>
              <a:gdLst>
                <a:gd name="connsiteX0" fmla="*/ 225800 w 1584960"/>
                <a:gd name="connsiteY0" fmla="*/ 0 h 1354531"/>
                <a:gd name="connsiteX1" fmla="*/ 1359160 w 1584960"/>
                <a:gd name="connsiteY1" fmla="*/ 0 h 1354531"/>
                <a:gd name="connsiteX2" fmla="*/ 1584960 w 1584960"/>
                <a:gd name="connsiteY2" fmla="*/ 225800 h 1354531"/>
                <a:gd name="connsiteX3" fmla="*/ 1584960 w 1584960"/>
                <a:gd name="connsiteY3" fmla="*/ 1354531 h 1354531"/>
                <a:gd name="connsiteX4" fmla="*/ 1584960 w 1584960"/>
                <a:gd name="connsiteY4" fmla="*/ 1354531 h 1354531"/>
                <a:gd name="connsiteX5" fmla="*/ 0 w 1584960"/>
                <a:gd name="connsiteY5" fmla="*/ 1354531 h 1354531"/>
                <a:gd name="connsiteX6" fmla="*/ 0 w 1584960"/>
                <a:gd name="connsiteY6" fmla="*/ 1354531 h 1354531"/>
                <a:gd name="connsiteX7" fmla="*/ 0 w 1584960"/>
                <a:gd name="connsiteY7" fmla="*/ 225800 h 1354531"/>
                <a:gd name="connsiteX8" fmla="*/ 225800 w 1584960"/>
                <a:gd name="connsiteY8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354531">
                  <a:moveTo>
                    <a:pt x="225800" y="0"/>
                  </a:moveTo>
                  <a:lnTo>
                    <a:pt x="1359160" y="0"/>
                  </a:lnTo>
                  <a:cubicBezTo>
                    <a:pt x="1483866" y="0"/>
                    <a:pt x="1584960" y="101094"/>
                    <a:pt x="1584960" y="225800"/>
                  </a:cubicBezTo>
                  <a:lnTo>
                    <a:pt x="1584960" y="1354531"/>
                  </a:lnTo>
                  <a:lnTo>
                    <a:pt x="1584960" y="1354531"/>
                  </a:lnTo>
                  <a:lnTo>
                    <a:pt x="0" y="1354531"/>
                  </a:lnTo>
                  <a:lnTo>
                    <a:pt x="0" y="1354531"/>
                  </a:lnTo>
                  <a:lnTo>
                    <a:pt x="0" y="225800"/>
                  </a:lnTo>
                  <a:cubicBezTo>
                    <a:pt x="0" y="101094"/>
                    <a:pt x="101094" y="0"/>
                    <a:pt x="225800" y="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330" tIns="102330" rIns="10233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ASPECTOS SOCIALES</a:t>
              </a:r>
              <a:endParaRPr lang="es-EC" kern="1200" dirty="0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539456" y="1473960"/>
            <a:ext cx="6174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Población urbana en condiciones de pobreza</a:t>
            </a:r>
          </a:p>
        </p:txBody>
      </p:sp>
      <p:pic>
        <p:nvPicPr>
          <p:cNvPr id="16" name="1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t="27567" r="18298" b="21148"/>
          <a:stretch/>
        </p:blipFill>
        <p:spPr bwMode="auto">
          <a:xfrm>
            <a:off x="1209080" y="1937186"/>
            <a:ext cx="7056784" cy="372800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209080" y="5805264"/>
            <a:ext cx="24482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 smtClean="0"/>
              <a:t>Fuente:</a:t>
            </a:r>
            <a:r>
              <a:rPr lang="es-EC" sz="1100" dirty="0" smtClean="0"/>
              <a:t> Banco Central del Ecuador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21621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MACROAMBIENTE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55576" y="620689"/>
            <a:ext cx="7706331" cy="5472607"/>
            <a:chOff x="1603398" y="908720"/>
            <a:chExt cx="6124612" cy="3181171"/>
          </a:xfrm>
        </p:grpSpPr>
        <p:sp>
          <p:nvSpPr>
            <p:cNvPr id="6" name="5 Conector recto"/>
            <p:cNvSpPr/>
            <p:nvPr/>
          </p:nvSpPr>
          <p:spPr>
            <a:xfrm>
              <a:off x="1632010" y="1325923"/>
              <a:ext cx="6096000" cy="0"/>
            </a:xfrm>
            <a:prstGeom prst="line">
              <a:avLst/>
            </a:prstGeom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3216970" y="908720"/>
              <a:ext cx="4511040" cy="1354531"/>
            </a:xfrm>
            <a:custGeom>
              <a:avLst/>
              <a:gdLst>
                <a:gd name="connsiteX0" fmla="*/ 0 w 4511040"/>
                <a:gd name="connsiteY0" fmla="*/ 0 h 1354531"/>
                <a:gd name="connsiteX1" fmla="*/ 4511040 w 4511040"/>
                <a:gd name="connsiteY1" fmla="*/ 0 h 1354531"/>
                <a:gd name="connsiteX2" fmla="*/ 4511040 w 4511040"/>
                <a:gd name="connsiteY2" fmla="*/ 1354531 h 1354531"/>
                <a:gd name="connsiteX3" fmla="*/ 0 w 4511040"/>
                <a:gd name="connsiteY3" fmla="*/ 1354531 h 1354531"/>
                <a:gd name="connsiteX4" fmla="*/ 0 w 4511040"/>
                <a:gd name="connsiteY4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0" h="1354531">
                  <a:moveTo>
                    <a:pt x="0" y="0"/>
                  </a:moveTo>
                  <a:lnTo>
                    <a:pt x="4511040" y="0"/>
                  </a:lnTo>
                  <a:lnTo>
                    <a:pt x="4511040" y="1354531"/>
                  </a:lnTo>
                  <a:lnTo>
                    <a:pt x="0" y="1354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36195" rIns="36195" bIns="36195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900" kern="120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632011" y="908721"/>
              <a:ext cx="1584960" cy="417202"/>
            </a:xfrm>
            <a:custGeom>
              <a:avLst/>
              <a:gdLst>
                <a:gd name="connsiteX0" fmla="*/ 225800 w 1584960"/>
                <a:gd name="connsiteY0" fmla="*/ 0 h 1354531"/>
                <a:gd name="connsiteX1" fmla="*/ 1359160 w 1584960"/>
                <a:gd name="connsiteY1" fmla="*/ 0 h 1354531"/>
                <a:gd name="connsiteX2" fmla="*/ 1584960 w 1584960"/>
                <a:gd name="connsiteY2" fmla="*/ 225800 h 1354531"/>
                <a:gd name="connsiteX3" fmla="*/ 1584960 w 1584960"/>
                <a:gd name="connsiteY3" fmla="*/ 1354531 h 1354531"/>
                <a:gd name="connsiteX4" fmla="*/ 1584960 w 1584960"/>
                <a:gd name="connsiteY4" fmla="*/ 1354531 h 1354531"/>
                <a:gd name="connsiteX5" fmla="*/ 0 w 1584960"/>
                <a:gd name="connsiteY5" fmla="*/ 1354531 h 1354531"/>
                <a:gd name="connsiteX6" fmla="*/ 0 w 1584960"/>
                <a:gd name="connsiteY6" fmla="*/ 1354531 h 1354531"/>
                <a:gd name="connsiteX7" fmla="*/ 0 w 1584960"/>
                <a:gd name="connsiteY7" fmla="*/ 225800 h 1354531"/>
                <a:gd name="connsiteX8" fmla="*/ 225800 w 1584960"/>
                <a:gd name="connsiteY8" fmla="*/ 0 h 13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354531">
                  <a:moveTo>
                    <a:pt x="225800" y="0"/>
                  </a:moveTo>
                  <a:lnTo>
                    <a:pt x="1359160" y="0"/>
                  </a:lnTo>
                  <a:cubicBezTo>
                    <a:pt x="1483866" y="0"/>
                    <a:pt x="1584960" y="101094"/>
                    <a:pt x="1584960" y="225800"/>
                  </a:cubicBezTo>
                  <a:lnTo>
                    <a:pt x="1584960" y="1354531"/>
                  </a:lnTo>
                  <a:lnTo>
                    <a:pt x="1584960" y="1354531"/>
                  </a:lnTo>
                  <a:lnTo>
                    <a:pt x="0" y="1354531"/>
                  </a:lnTo>
                  <a:lnTo>
                    <a:pt x="0" y="1354531"/>
                  </a:lnTo>
                  <a:lnTo>
                    <a:pt x="0" y="225800"/>
                  </a:lnTo>
                  <a:cubicBezTo>
                    <a:pt x="0" y="101094"/>
                    <a:pt x="101094" y="0"/>
                    <a:pt x="225800" y="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330" tIns="102330" rIns="10233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/>
                <a:t>ASPECTOS TECNOLÓGICOS</a:t>
              </a:r>
              <a:endParaRPr lang="es-EC" sz="1600" b="1" kern="1200" dirty="0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1603398" y="1380423"/>
              <a:ext cx="6096001" cy="2709468"/>
            </a:xfrm>
            <a:custGeom>
              <a:avLst/>
              <a:gdLst>
                <a:gd name="connsiteX0" fmla="*/ 0 w 6096000"/>
                <a:gd name="connsiteY0" fmla="*/ 0 h 2709468"/>
                <a:gd name="connsiteX1" fmla="*/ 6096000 w 6096000"/>
                <a:gd name="connsiteY1" fmla="*/ 0 h 2709468"/>
                <a:gd name="connsiteX2" fmla="*/ 6096000 w 6096000"/>
                <a:gd name="connsiteY2" fmla="*/ 2709468 h 2709468"/>
                <a:gd name="connsiteX3" fmla="*/ 0 w 6096000"/>
                <a:gd name="connsiteY3" fmla="*/ 2709468 h 2709468"/>
                <a:gd name="connsiteX4" fmla="*/ 0 w 6096000"/>
                <a:gd name="connsiteY4" fmla="*/ 0 h 270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709468">
                  <a:moveTo>
                    <a:pt x="0" y="0"/>
                  </a:moveTo>
                  <a:lnTo>
                    <a:pt x="6096000" y="0"/>
                  </a:lnTo>
                  <a:lnTo>
                    <a:pt x="6096000" y="2709468"/>
                  </a:lnTo>
                  <a:lnTo>
                    <a:pt x="0" y="27094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36195" rIns="36195" bIns="3619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500" b="1" kern="1200" dirty="0" smtClean="0"/>
                <a:t>NUEVAS MEDIDAS DE SEGURIDAD ELECTRÓNICA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1500" b="1" dirty="0" smtClean="0"/>
                <a:t> </a:t>
              </a:r>
              <a:endParaRPr lang="es-EC" sz="1500" dirty="0" smtClean="0"/>
            </a:p>
            <a:p>
              <a:pPr marL="285750" lvl="1" indent="-2857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s-EC" sz="1500" dirty="0" smtClean="0"/>
                <a:t>Se intensifica el control y el seguimiento a las operaciones realizadas a través de medios electrónicos entre ellos: cajeros automáticos y canales electrónicos.  </a:t>
              </a:r>
            </a:p>
            <a:p>
              <a:pPr marL="285750" lvl="1" indent="-2857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endParaRPr lang="es-EC" sz="1500" dirty="0" smtClean="0"/>
            </a:p>
            <a:p>
              <a:pPr marL="285750" lvl="1" indent="-2857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s-EC" sz="1500" dirty="0" smtClean="0"/>
                <a:t>Se deberá realizar un seguimiento documentado de todas las transacciones realizadas a través de medios electrónicos y deberá ser entregado a la SEPS para su revisión y control.</a:t>
              </a:r>
            </a:p>
            <a:p>
              <a:pPr marL="285750" lvl="1" indent="-2857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endParaRPr lang="es-EC" sz="1500" dirty="0"/>
            </a:p>
            <a:p>
              <a:pPr marL="285750" lvl="1" indent="-2857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-"/>
              </a:pPr>
              <a:r>
                <a:rPr lang="es-EC" sz="1500" dirty="0" smtClean="0"/>
                <a:t>Los requerimientos mínimos de seguridad electrónica representan costos y gastos operativos adicionales, asumidos por la entidad financiera.    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C" sz="1500" b="1" dirty="0"/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C" sz="1500" b="1" dirty="0"/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52" y="4205684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3.bp.blogspot.com/-icLvL7y5jZc/Ub7FntSFLQI/AAAAAAAAFVY/kVZu1vuX6Pk/s1600/proteccion-de-da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09132"/>
            <a:ext cx="1843973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3112082"/>
              </p:ext>
            </p:extLst>
          </p:nvPr>
        </p:nvGraphicFramePr>
        <p:xfrm>
          <a:off x="492694" y="692696"/>
          <a:ext cx="825576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MICROAMBIENTE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7400786"/>
              </p:ext>
            </p:extLst>
          </p:nvPr>
        </p:nvGraphicFramePr>
        <p:xfrm>
          <a:off x="539552" y="836712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MICROAMBIENTE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1079601"/>
              </p:ext>
            </p:extLst>
          </p:nvPr>
        </p:nvGraphicFramePr>
        <p:xfrm>
          <a:off x="492694" y="692696"/>
          <a:ext cx="825576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ANÁLISIS INTERNO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2195514"/>
              </p:ext>
            </p:extLst>
          </p:nvPr>
        </p:nvGraphicFramePr>
        <p:xfrm>
          <a:off x="539552" y="836712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Subtítulo"/>
          <p:cNvSpPr txBox="1">
            <a:spLocks/>
          </p:cNvSpPr>
          <p:nvPr/>
        </p:nvSpPr>
        <p:spPr>
          <a:xfrm>
            <a:off x="467543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ANÁLISIS INTERNO</a:t>
            </a:r>
          </a:p>
          <a:p>
            <a:pPr marL="0" indent="0" algn="ctr">
              <a:buNone/>
            </a:pPr>
            <a:endParaRPr lang="es-EC" sz="16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1619672" y="516225"/>
            <a:ext cx="6771104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sz="20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200" b="1" kern="0" dirty="0" smtClean="0">
              <a:solidFill>
                <a:schemeClr val="tx1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702143" y="188640"/>
            <a:ext cx="6264696" cy="7254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OBJETIVO GENERAL: </a:t>
            </a:r>
            <a:r>
              <a:rPr lang="es-EC" sz="1400" kern="0" dirty="0">
                <a:solidFill>
                  <a:schemeClr val="tx1"/>
                </a:solidFill>
              </a:rPr>
              <a:t>Diseñar un Modelo de Scoring de Crédito para el otorgamiento de Microcréditos en la Cooperativa de Ahorro y Crédito Artesanos Ltda</a:t>
            </a:r>
            <a:r>
              <a:rPr lang="es-EC" sz="1400" b="1" kern="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s-EC" sz="1400" b="1" kern="0" dirty="0">
              <a:solidFill>
                <a:schemeClr val="tx1"/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971600" y="1124744"/>
            <a:ext cx="3155740" cy="37409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kern="0" dirty="0" smtClean="0">
                <a:solidFill>
                  <a:schemeClr val="tx1"/>
                </a:solidFill>
              </a:rPr>
              <a:t>OBJETIVOS ESPECÍFICOS:</a:t>
            </a:r>
            <a:endParaRPr lang="es-EC" sz="1600" b="1" kern="0" dirty="0">
              <a:solidFill>
                <a:schemeClr val="tx1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969249" y="1670766"/>
            <a:ext cx="7995239" cy="391847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just">
              <a:buAutoNum type="arabicPeriod"/>
            </a:pPr>
            <a:r>
              <a:rPr lang="es-EC" sz="1400" kern="0" dirty="0" smtClean="0">
                <a:solidFill>
                  <a:schemeClr val="tx1"/>
                </a:solidFill>
              </a:rPr>
              <a:t>Realizar </a:t>
            </a:r>
            <a:r>
              <a:rPr lang="es-EC" sz="1400" kern="0" dirty="0">
                <a:solidFill>
                  <a:schemeClr val="tx1"/>
                </a:solidFill>
              </a:rPr>
              <a:t>un análisis introductorio referente al Sistema Microfinanciero en el cual opera la Cooperativa de Ahorro y Crédito Artesanos Ltda., identificando los </a:t>
            </a:r>
            <a:r>
              <a:rPr lang="es-EC" sz="1400" kern="0" dirty="0" smtClean="0">
                <a:solidFill>
                  <a:schemeClr val="tx1"/>
                </a:solidFill>
              </a:rPr>
              <a:t>aspectos más sobresalientes </a:t>
            </a:r>
            <a:r>
              <a:rPr lang="es-EC" sz="1400" kern="0" dirty="0">
                <a:solidFill>
                  <a:schemeClr val="tx1"/>
                </a:solidFill>
              </a:rPr>
              <a:t>generados con la implementación de la Ley de la Economía Popular y Solidaria</a:t>
            </a:r>
            <a:r>
              <a:rPr lang="es-EC" sz="1400" kern="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AutoNum type="arabicPeriod"/>
            </a:pPr>
            <a:endParaRPr lang="es-EC" sz="900" kern="0" dirty="0" smtClean="0">
              <a:solidFill>
                <a:schemeClr val="tx1"/>
              </a:solidFill>
            </a:endParaRPr>
          </a:p>
          <a:p>
            <a:pPr algn="just">
              <a:buAutoNum type="arabicPeriod"/>
            </a:pPr>
            <a:r>
              <a:rPr lang="es-EC" sz="1400" kern="0" dirty="0" smtClean="0">
                <a:solidFill>
                  <a:schemeClr val="tx1"/>
                </a:solidFill>
              </a:rPr>
              <a:t>Identificar los tipos de modelos de Scoring de Crédito existentes y definir de esta manera las herramientas y medios necesarios para la construcción de un Modelo de Scoring de Crédito para el otorgamiento de Microcréditos.</a:t>
            </a:r>
          </a:p>
          <a:p>
            <a:pPr algn="just">
              <a:buAutoNum type="arabicPeriod"/>
            </a:pPr>
            <a:endParaRPr lang="es-EC" sz="900" kern="0" dirty="0" smtClean="0">
              <a:solidFill>
                <a:schemeClr val="tx1"/>
              </a:solidFill>
            </a:endParaRPr>
          </a:p>
          <a:p>
            <a:pPr algn="just">
              <a:buAutoNum type="arabicPeriod"/>
            </a:pPr>
            <a:r>
              <a:rPr lang="es-EC" sz="1400" kern="0" dirty="0" smtClean="0">
                <a:solidFill>
                  <a:schemeClr val="tx1"/>
                </a:solidFill>
              </a:rPr>
              <a:t>Realizar un Diagnóstico Situacional, que permita identificar las fortalezas, oportunidades, debilidades y amenazas que presenta la Institución.  </a:t>
            </a:r>
          </a:p>
          <a:p>
            <a:pPr algn="just">
              <a:buAutoNum type="arabicPeriod"/>
            </a:pPr>
            <a:endParaRPr lang="es-EC" sz="900" kern="0" dirty="0" smtClean="0">
              <a:solidFill>
                <a:schemeClr val="tx1"/>
              </a:solidFill>
            </a:endParaRPr>
          </a:p>
          <a:p>
            <a:pPr algn="just">
              <a:buAutoNum type="arabicPeriod"/>
            </a:pPr>
            <a:r>
              <a:rPr lang="es-EC" sz="1400" kern="0" dirty="0" smtClean="0">
                <a:solidFill>
                  <a:schemeClr val="tx1"/>
                </a:solidFill>
              </a:rPr>
              <a:t>Realizar un análisis de la Situación Económica y Financiera de la Cooperativa de Ahorro y Crédito Artesanos Ltda., a la fecha de la presente investigación.   </a:t>
            </a:r>
          </a:p>
          <a:p>
            <a:pPr algn="just">
              <a:buAutoNum type="arabicPeriod"/>
            </a:pPr>
            <a:endParaRPr lang="es-EC" sz="900" kern="0" dirty="0" smtClean="0">
              <a:solidFill>
                <a:schemeClr val="tx1"/>
              </a:solidFill>
            </a:endParaRPr>
          </a:p>
          <a:p>
            <a:pPr algn="just">
              <a:buAutoNum type="arabicPeriod"/>
            </a:pPr>
            <a:r>
              <a:rPr lang="es-EC" sz="1400" kern="0" dirty="0" smtClean="0">
                <a:solidFill>
                  <a:schemeClr val="tx1"/>
                </a:solidFill>
              </a:rPr>
              <a:t>Diseñar un Modelo de Scoring de Crédito en Excel, que permita al asesor de crédito evaluar de forma más confiable la capacidad de pago del solicitante del Microcrédito. </a:t>
            </a:r>
            <a:endParaRPr lang="es-EC" sz="1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14939" r="31869" b="8333"/>
          <a:stretch/>
        </p:blipFill>
        <p:spPr bwMode="auto">
          <a:xfrm>
            <a:off x="1979712" y="600074"/>
            <a:ext cx="4673600" cy="56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251520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dirty="0" smtClean="0">
                <a:solidFill>
                  <a:schemeClr val="tx1"/>
                </a:solidFill>
              </a:rPr>
              <a:t>DISEÑO DE ESTRATEGIAS</a:t>
            </a:r>
            <a:endParaRPr lang="es-EC" sz="16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CAPÍTULO IV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2339752" y="3244653"/>
            <a:ext cx="511256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dirty="0">
                <a:solidFill>
                  <a:schemeClr val="tx1"/>
                </a:solidFill>
              </a:rPr>
              <a:t>SITUACIÓN ECONÓMICA Y </a:t>
            </a:r>
            <a:r>
              <a:rPr lang="es-EC" b="1" dirty="0" smtClean="0">
                <a:solidFill>
                  <a:schemeClr val="tx1"/>
                </a:solidFill>
              </a:rPr>
              <a:t>FINANCIERA</a:t>
            </a: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7" y="4782670"/>
            <a:ext cx="1831032" cy="13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10" y="629672"/>
            <a:ext cx="3939852" cy="2636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0" r="13983"/>
          <a:stretch/>
        </p:blipFill>
        <p:spPr bwMode="auto">
          <a:xfrm>
            <a:off x="72802" y="4904508"/>
            <a:ext cx="1949962" cy="12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94" y="4582013"/>
            <a:ext cx="2299943" cy="151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1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RESULTADOS OPERATIVOS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31447" r="11317" b="18182"/>
          <a:stretch/>
        </p:blipFill>
        <p:spPr bwMode="auto">
          <a:xfrm>
            <a:off x="597012" y="1628800"/>
            <a:ext cx="8165995" cy="320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43808" y="839527"/>
            <a:ext cx="3930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Estado de Resultados – Dólares - 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9637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ACTIVOS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37518" r="22583" b="38257"/>
          <a:stretch/>
        </p:blipFill>
        <p:spPr bwMode="auto">
          <a:xfrm>
            <a:off x="2645335" y="1260849"/>
            <a:ext cx="3726865" cy="9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01763" y="888975"/>
            <a:ext cx="3930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Liquidez Estructural</a:t>
            </a:r>
            <a:endParaRPr lang="es-EC" sz="1400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9075" r="11873" b="15080"/>
          <a:stretch/>
        </p:blipFill>
        <p:spPr bwMode="auto">
          <a:xfrm>
            <a:off x="95257" y="2852936"/>
            <a:ext cx="564642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41523" y="2473151"/>
            <a:ext cx="3930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Composición de la Cartera Total Bruta</a:t>
            </a:r>
            <a:endParaRPr lang="es-EC" sz="1400" b="1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34386" r="24125" b="17516"/>
          <a:stretch/>
        </p:blipFill>
        <p:spPr bwMode="auto">
          <a:xfrm>
            <a:off x="5724128" y="3401826"/>
            <a:ext cx="3351795" cy="215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823363" y="2761764"/>
            <a:ext cx="3320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Morosidad Ampliada de la Cartera Total Bruta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9197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PASIVOS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39087" r="25594" b="24113"/>
          <a:stretch/>
        </p:blipFill>
        <p:spPr bwMode="auto">
          <a:xfrm>
            <a:off x="1403648" y="1121121"/>
            <a:ext cx="6066973" cy="269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627783" y="775614"/>
            <a:ext cx="3930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Obligaciones con el Público</a:t>
            </a:r>
            <a:endParaRPr lang="es-EC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2627784" y="3805842"/>
            <a:ext cx="3930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Obligaciones Financieras</a:t>
            </a:r>
            <a:endParaRPr lang="es-EC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98" y="4113619"/>
            <a:ext cx="5126328" cy="195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PATRIMONIO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96480" y="764704"/>
            <a:ext cx="3930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Composición del Patrimonio -Dólares-</a:t>
            </a:r>
            <a:endParaRPr lang="es-EC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5237299" y="3078841"/>
            <a:ext cx="2952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/>
              <a:t>Indicador de Solvencia - Rentabilidad</a:t>
            </a:r>
            <a:endParaRPr lang="es-EC" sz="1200" b="1" dirty="0"/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65" y="1096711"/>
            <a:ext cx="7632847" cy="167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04" y="3495492"/>
            <a:ext cx="379931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61" y="3764339"/>
            <a:ext cx="1838447" cy="110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76372" y="2966270"/>
            <a:ext cx="4120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/>
              <a:t>PARÁMETROS INTERNACIONALES</a:t>
            </a:r>
            <a:endParaRPr lang="es-EC" sz="1200" b="1" dirty="0"/>
          </a:p>
        </p:txBody>
      </p:sp>
      <p:sp>
        <p:nvSpPr>
          <p:cNvPr id="10" name="9 Rectángulo"/>
          <p:cNvSpPr/>
          <p:nvPr/>
        </p:nvSpPr>
        <p:spPr>
          <a:xfrm>
            <a:off x="2577692" y="3356993"/>
            <a:ext cx="22731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Calificación del </a:t>
            </a:r>
            <a:r>
              <a:rPr lang="es-EC" sz="1200" dirty="0" smtClean="0"/>
              <a:t>ROA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6" y="3752157"/>
            <a:ext cx="1993594" cy="112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00716" y="3356993"/>
            <a:ext cx="22731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Calificación del </a:t>
            </a:r>
            <a:r>
              <a:rPr lang="es-EC" sz="1200" dirty="0" smtClean="0"/>
              <a:t>ROE</a:t>
            </a:r>
          </a:p>
        </p:txBody>
      </p:sp>
    </p:spTree>
    <p:extLst>
      <p:ext uri="{BB962C8B-B14F-4D97-AF65-F5344CB8AC3E}">
        <p14:creationId xmlns:p14="http://schemas.microsoft.com/office/powerpoint/2010/main" val="19985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CAPÍTULO V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1979712" y="4915000"/>
            <a:ext cx="568863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es-EC" b="1" dirty="0">
                <a:solidFill>
                  <a:schemeClr val="tx1"/>
                </a:solidFill>
              </a:rPr>
              <a:t>DISEÑO DEL MODELO DE SCORING DE CRÉDITO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31" y="764704"/>
            <a:ext cx="493936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15675" r="32196" b="9920"/>
          <a:stretch/>
        </p:blipFill>
        <p:spPr bwMode="auto">
          <a:xfrm>
            <a:off x="251520" y="773967"/>
            <a:ext cx="4627418" cy="54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51520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dirty="0">
                <a:solidFill>
                  <a:schemeClr val="tx1"/>
                </a:solidFill>
              </a:rPr>
              <a:t>Requisitos mínimos para conformar el Expediente  de Crédito</a:t>
            </a:r>
            <a:endParaRPr lang="es-EC" sz="1600" b="1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47656"/>
              </p:ext>
            </p:extLst>
          </p:nvPr>
        </p:nvGraphicFramePr>
        <p:xfrm>
          <a:off x="5220072" y="1916832"/>
          <a:ext cx="3556129" cy="25412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6129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REQUISITOS PARA ACCEDER AL MICROCRÉDITO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C" sz="1100" dirty="0">
                          <a:effectLst/>
                        </a:rPr>
                        <a:t>El socio debe ser mayor de 18 años hasta los 65 años de edad con capacidad legal para contratar.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C" sz="1100" dirty="0">
                          <a:effectLst/>
                        </a:rPr>
                        <a:t>Se debe aperturar la libreta con mínimo 20,00 USD 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C" sz="1100" dirty="0">
                          <a:effectLst/>
                        </a:rPr>
                        <a:t>Para créditos de comercio, servicio y producción deberá tener seis meses como mínimo de antigüedad en el negocio o acreditar la experiencia en la actividad mínima de un año.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C" sz="1100" dirty="0">
                          <a:effectLst/>
                        </a:rPr>
                        <a:t>Para créditos agropecuarios tener una experiencia mínima de 3 años en la actividad a financiar.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0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10317" r="30837" b="9091"/>
          <a:stretch/>
        </p:blipFill>
        <p:spPr bwMode="auto">
          <a:xfrm>
            <a:off x="827584" y="620688"/>
            <a:ext cx="5472608" cy="619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251520" y="188640"/>
            <a:ext cx="8424937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600" b="1" dirty="0" smtClean="0">
                <a:solidFill>
                  <a:schemeClr val="tx1"/>
                </a:solidFill>
              </a:rPr>
              <a:t>Esquema Básico del Scoring de Crédito</a:t>
            </a:r>
            <a:endParaRPr lang="es-EC" sz="1600" b="1" kern="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81" y="1700808"/>
            <a:ext cx="24492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273971" y="1196752"/>
            <a:ext cx="2952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/>
              <a:t>SCORIGN DE CRÉDITO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2318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CAPÍTULO VI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1979712" y="4915000"/>
            <a:ext cx="568863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es-EC" b="1" dirty="0" smtClean="0">
                <a:solidFill>
                  <a:schemeClr val="tx1"/>
                </a:solidFill>
              </a:rPr>
              <a:t>CONCLUSIONES Y RECOMENDACIONES</a:t>
            </a:r>
            <a:endParaRPr lang="es-EC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21" y="908720"/>
            <a:ext cx="3805014" cy="38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3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6"/>
          <p:cNvSpPr>
            <a:spLocks noChangeArrowheads="1"/>
          </p:cNvSpPr>
          <p:nvPr/>
        </p:nvSpPr>
        <p:spPr bwMode="ltGray">
          <a:xfrm rot="5400000">
            <a:off x="-2439763" y="107972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ltGray">
          <a:xfrm rot="5400000" flipH="1">
            <a:off x="-2016918" y="1574477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6" name="AutoShape 48"/>
          <p:cNvSpPr>
            <a:spLocks noChangeArrowheads="1"/>
          </p:cNvSpPr>
          <p:nvPr/>
        </p:nvSpPr>
        <p:spPr bwMode="gray">
          <a:xfrm>
            <a:off x="1822450" y="4762971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s-EC" sz="1600" b="1" kern="0" dirty="0"/>
              <a:t>CAPITULO V: </a:t>
            </a:r>
            <a:r>
              <a:rPr lang="es-EC" sz="1600" dirty="0"/>
              <a:t>DISEÑO DEL MODELO DE SCORING DE CRÉDITO</a:t>
            </a:r>
            <a:endParaRPr lang="es-EC" sz="1600" b="1" kern="0" dirty="0"/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gray">
          <a:xfrm>
            <a:off x="2317750" y="3935884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s-EC" sz="1600" b="1" kern="0" dirty="0"/>
              <a:t>CAPITULO IV: </a:t>
            </a:r>
            <a:r>
              <a:rPr lang="es-EC" sz="1600" dirty="0"/>
              <a:t>SITUACIÓN ECONÓMICA Y FINANCIERA</a:t>
            </a: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gray">
          <a:xfrm>
            <a:off x="2438400" y="3123084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s-EC" sz="1600" b="1" kern="0" dirty="0"/>
              <a:t>CAPITULO III: </a:t>
            </a:r>
            <a:r>
              <a:rPr lang="es-EC" sz="1600" dirty="0"/>
              <a:t>DIAGNÓSTICO SITUACIONAL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gray">
          <a:xfrm>
            <a:off x="2286000" y="2254721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just"/>
            <a:r>
              <a:rPr lang="es-EC" sz="1600" b="1" dirty="0"/>
              <a:t>CAPITULO II:  </a:t>
            </a:r>
            <a:r>
              <a:rPr lang="es-EC" sz="1600" dirty="0"/>
              <a:t>SCORING DE CRÉDITO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gray">
          <a:xfrm>
            <a:off x="1808584" y="1484784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just"/>
            <a:r>
              <a:rPr lang="es-EC" sz="1600" b="1" kern="0" dirty="0"/>
              <a:t>CAPITULO I </a:t>
            </a:r>
            <a:r>
              <a:rPr lang="es-EC" sz="1600" kern="0" dirty="0"/>
              <a:t>: </a:t>
            </a:r>
            <a:r>
              <a:rPr lang="es-EC" sz="1600" dirty="0"/>
              <a:t>LA COOPERATIVA Y SU ENTORNO MICROFINANCIERO</a:t>
            </a: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1447800" y="1573684"/>
            <a:ext cx="381000" cy="381000"/>
            <a:chOff x="2078" y="1680"/>
            <a:chExt cx="1615" cy="1615"/>
          </a:xfrm>
        </p:grpSpPr>
        <p:sp>
          <p:nvSpPr>
            <p:cNvPr id="1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16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  <p:sp>
          <p:nvSpPr>
            <p:cNvPr id="1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1981200" y="2361084"/>
            <a:ext cx="381000" cy="381000"/>
            <a:chOff x="2078" y="1680"/>
            <a:chExt cx="1615" cy="1615"/>
          </a:xfrm>
        </p:grpSpPr>
        <p:sp>
          <p:nvSpPr>
            <p:cNvPr id="19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1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22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23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  <p:sp>
          <p:nvSpPr>
            <p:cNvPr id="24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25" name="Group 67"/>
          <p:cNvGrpSpPr>
            <a:grpSpLocks/>
          </p:cNvGrpSpPr>
          <p:nvPr/>
        </p:nvGrpSpPr>
        <p:grpSpPr bwMode="auto">
          <a:xfrm>
            <a:off x="2133600" y="3199284"/>
            <a:ext cx="381000" cy="381000"/>
            <a:chOff x="2078" y="1680"/>
            <a:chExt cx="1615" cy="1615"/>
          </a:xfrm>
        </p:grpSpPr>
        <p:sp>
          <p:nvSpPr>
            <p:cNvPr id="2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8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2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30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  <p:sp>
          <p:nvSpPr>
            <p:cNvPr id="3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32" name="Group 74"/>
          <p:cNvGrpSpPr>
            <a:grpSpLocks/>
          </p:cNvGrpSpPr>
          <p:nvPr/>
        </p:nvGrpSpPr>
        <p:grpSpPr bwMode="auto">
          <a:xfrm>
            <a:off x="1981200" y="4037484"/>
            <a:ext cx="381000" cy="381000"/>
            <a:chOff x="2078" y="1680"/>
            <a:chExt cx="1615" cy="1615"/>
          </a:xfrm>
        </p:grpSpPr>
        <p:sp>
          <p:nvSpPr>
            <p:cNvPr id="3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5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3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37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  <p:sp>
          <p:nvSpPr>
            <p:cNvPr id="38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grpSp>
        <p:nvGrpSpPr>
          <p:cNvPr id="39" name="Group 81"/>
          <p:cNvGrpSpPr>
            <a:grpSpLocks/>
          </p:cNvGrpSpPr>
          <p:nvPr/>
        </p:nvGrpSpPr>
        <p:grpSpPr bwMode="auto">
          <a:xfrm>
            <a:off x="1524000" y="4812184"/>
            <a:ext cx="355600" cy="381000"/>
            <a:chOff x="2078" y="1680"/>
            <a:chExt cx="1615" cy="1615"/>
          </a:xfrm>
        </p:grpSpPr>
        <p:sp>
          <p:nvSpPr>
            <p:cNvPr id="4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4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42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4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44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  <p:sp>
          <p:nvSpPr>
            <p:cNvPr id="4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sp>
        <p:nvSpPr>
          <p:cNvPr id="46" name="2 Subtítulo"/>
          <p:cNvSpPr txBox="1">
            <a:spLocks/>
          </p:cNvSpPr>
          <p:nvPr/>
        </p:nvSpPr>
        <p:spPr>
          <a:xfrm>
            <a:off x="539552" y="213507"/>
            <a:ext cx="8331991" cy="50405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800" b="1" kern="0" dirty="0" smtClean="0">
                <a:solidFill>
                  <a:schemeClr val="tx1"/>
                </a:solidFill>
              </a:rPr>
              <a:t>CAPÍTULOS DESARROLLADOS EN EL PROYECTO DE INVESTIGACIÓN</a:t>
            </a:r>
            <a:endParaRPr lang="es-EC" sz="1600" b="1" kern="0" dirty="0">
              <a:solidFill>
                <a:schemeClr val="tx1"/>
              </a:solidFill>
            </a:endParaRPr>
          </a:p>
        </p:txBody>
      </p:sp>
      <p:grpSp>
        <p:nvGrpSpPr>
          <p:cNvPr id="47" name="Group 81"/>
          <p:cNvGrpSpPr>
            <a:grpSpLocks/>
          </p:cNvGrpSpPr>
          <p:nvPr/>
        </p:nvGrpSpPr>
        <p:grpSpPr bwMode="auto">
          <a:xfrm>
            <a:off x="899592" y="5432697"/>
            <a:ext cx="355600" cy="358824"/>
            <a:chOff x="2078" y="1680"/>
            <a:chExt cx="1615" cy="1615"/>
          </a:xfrm>
        </p:grpSpPr>
        <p:sp>
          <p:nvSpPr>
            <p:cNvPr id="4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4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5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5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C"/>
            </a:p>
          </p:txBody>
        </p:sp>
        <p:sp>
          <p:nvSpPr>
            <p:cNvPr id="5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  <p:sp>
          <p:nvSpPr>
            <p:cNvPr id="53" name="Oval 87"/>
            <p:cNvSpPr>
              <a:spLocks noChangeArrowheads="1"/>
            </p:cNvSpPr>
            <p:nvPr/>
          </p:nvSpPr>
          <p:spPr bwMode="gray">
            <a:xfrm>
              <a:off x="2337" y="1935"/>
              <a:ext cx="1096" cy="10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C"/>
            </a:p>
          </p:txBody>
        </p:sp>
      </p:grpSp>
      <p:sp>
        <p:nvSpPr>
          <p:cNvPr id="54" name="AutoShape 48"/>
          <p:cNvSpPr>
            <a:spLocks noChangeArrowheads="1"/>
          </p:cNvSpPr>
          <p:nvPr/>
        </p:nvSpPr>
        <p:spPr bwMode="gray">
          <a:xfrm>
            <a:off x="1309775" y="544128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s-EC" sz="1600" b="1" kern="0" dirty="0"/>
              <a:t>CAPITULO </a:t>
            </a:r>
            <a:r>
              <a:rPr lang="es-EC" sz="1600" b="1" kern="0" dirty="0" smtClean="0"/>
              <a:t>VI: </a:t>
            </a:r>
            <a:r>
              <a:rPr lang="es-EC" sz="1600" dirty="0" smtClean="0"/>
              <a:t>CONCLUSIONES Y RECOMENDACIONES</a:t>
            </a:r>
            <a:endParaRPr lang="es-EC" sz="1600" b="1" kern="0" dirty="0"/>
          </a:p>
        </p:txBody>
      </p:sp>
    </p:spTree>
    <p:extLst>
      <p:ext uri="{BB962C8B-B14F-4D97-AF65-F5344CB8AC3E}">
        <p14:creationId xmlns:p14="http://schemas.microsoft.com/office/powerpoint/2010/main" val="9078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CONCLUSIONES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82390" y="620688"/>
            <a:ext cx="7995239" cy="58326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lvl="0" algn="just"/>
            <a:r>
              <a:rPr lang="es-EC" sz="1800" dirty="0">
                <a:solidFill>
                  <a:schemeClr val="tx1"/>
                </a:solidFill>
              </a:rPr>
              <a:t>A partir de enero de 2013 todas las Cooperativas de Ahorro y Crédito pasan a ser controladas por la Superindencia de la Economía Popular y Solidaria y forman parte del denominado Sector Financiero Popular y Solidario; la Cooperativa de Ahorro y Crédito Artesanos Ltda., está ubicada en el  3 segmento según la evaluación técnica realizada por el organismo técnico y de control.</a:t>
            </a:r>
          </a:p>
          <a:p>
            <a:pPr marL="0" indent="0" algn="just">
              <a:buNone/>
            </a:pPr>
            <a:r>
              <a:rPr lang="es-EC" sz="1800" b="1" dirty="0">
                <a:solidFill>
                  <a:schemeClr val="tx1"/>
                </a:solidFill>
              </a:rPr>
              <a:t> </a:t>
            </a:r>
            <a:endParaRPr lang="es-EC" sz="1800" dirty="0">
              <a:solidFill>
                <a:schemeClr val="tx1"/>
              </a:solidFill>
            </a:endParaRPr>
          </a:p>
          <a:p>
            <a:pPr lvl="0" algn="just"/>
            <a:r>
              <a:rPr lang="es-EC" sz="1800" dirty="0">
                <a:solidFill>
                  <a:schemeClr val="tx1"/>
                </a:solidFill>
              </a:rPr>
              <a:t>El modelo de Scoring de Crédito a utilizarse para el presente proyecto de investigación es el Modelo Tradicional de las 5C del Crédito, el cual sirve como una herramienta de referencia y de sustento técnico en la evaluación crediticia, la decisión de otorgar o no un crédito siempre dependerá del análisis subjetivo y personal que realiza el asesor de crédito.</a:t>
            </a:r>
          </a:p>
          <a:p>
            <a:pPr marL="0" indent="0" algn="just">
              <a:buNone/>
            </a:pPr>
            <a:r>
              <a:rPr lang="es-EC" sz="1800" dirty="0">
                <a:solidFill>
                  <a:schemeClr val="tx1"/>
                </a:solidFill>
              </a:rPr>
              <a:t> </a:t>
            </a:r>
          </a:p>
          <a:p>
            <a:pPr lvl="0" algn="just"/>
            <a:r>
              <a:rPr lang="es-EC" sz="1800" dirty="0">
                <a:solidFill>
                  <a:schemeClr val="tx1"/>
                </a:solidFill>
              </a:rPr>
              <a:t>El análisis situacional realizado a la Cooperativa de Ahorro y Crédito Artesanos Ltda., permitió identificar que existen grandes oportunidades de desarrollo institucional debido al crecimiento económico del país y gracias al apoyo técnico y financiero por parte del Gobierno Nacional a los sectores de la Economía Popular y Solidaria. </a:t>
            </a:r>
          </a:p>
        </p:txBody>
      </p:sp>
    </p:spTree>
    <p:extLst>
      <p:ext uri="{BB962C8B-B14F-4D97-AF65-F5344CB8AC3E}">
        <p14:creationId xmlns:p14="http://schemas.microsoft.com/office/powerpoint/2010/main" val="36925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CONCLUSIONES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82390" y="786733"/>
            <a:ext cx="7995239" cy="58326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lvl="0" algn="just"/>
            <a:r>
              <a:rPr lang="es-EC" sz="1800" dirty="0" smtClean="0">
                <a:solidFill>
                  <a:schemeClr val="tx1"/>
                </a:solidFill>
              </a:rPr>
              <a:t>La situación económica y financiera de la Cooperativa es estable, cubre las exigencias de liquidez de la primera y de la segunda línea, así como la liquidez mínima referente al 50% de los 100 mayores depositantes, presenta un nivel de solvencia de 12,09% valor que está 3,09 puntos por encima del mínimo requerido (9% de los activos ponderados por riesgo), finalmente posee un ROA de 0,27% y un ROE de 2,5% indicadores deficientes en relación a los parámetros internacionales. </a:t>
            </a:r>
          </a:p>
          <a:p>
            <a:pPr marL="0" lvl="0" indent="0" algn="just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 </a:t>
            </a:r>
          </a:p>
          <a:p>
            <a:pPr lvl="0" algn="just"/>
            <a:r>
              <a:rPr lang="es-EC" sz="1800" dirty="0" smtClean="0">
                <a:solidFill>
                  <a:schemeClr val="tx1"/>
                </a:solidFill>
              </a:rPr>
              <a:t>El Modelo de Scoring de Crédito, fue probado en base a una solicitud de crédito real y cumple con todos los parámetros descritos anteriormente, permitió calificar adecuadamente al sujeto de crédito, al cual se le otorgó el microcrédito. </a:t>
            </a:r>
            <a:endParaRPr lang="es-EC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RECOMENDACIONES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82390" y="786733"/>
            <a:ext cx="7995239" cy="58326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es-EC" sz="1800" dirty="0">
                <a:solidFill>
                  <a:schemeClr val="tx1"/>
                </a:solidFill>
              </a:rPr>
              <a:t>Implementar el Scoring de Crédito en las diferentes agencias de la Cooperativa, a fin de tener un referente técnico en la evaluación de las solicitudes de crédito y posteriormente poder contar con una base de datos que permita verificar el desempeño crediticio de los socios evaluados, determinando de esta manera el grado de eficacia y eficiente del modelo de evaluación. </a:t>
            </a:r>
          </a:p>
          <a:p>
            <a:pPr marL="0" lvl="0" indent="0" algn="just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Revisar y evaluar periódicamente los diversos aspectos relacionados con el Modelo de Scoring de Crédito, a fin de que este se ajuste a las nuevas exigencias y necesidades institucionales, se deberá examinar si los parámetros originales son los adecuados y en qué medida el criterio subjetivo del asesor de crédito está influyendo en  la calificación crediticia.</a:t>
            </a:r>
          </a:p>
          <a:p>
            <a:pPr lvl="0"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Desarrollar planes de capacitación para los diferentes asesores y encargados de  la evaluación del microcrédito, todo con la finalidad de mejorar sus habilidades de evaluación y calificación.</a:t>
            </a:r>
          </a:p>
          <a:p>
            <a:pPr lvl="0" algn="just"/>
            <a:endParaRPr lang="es-EC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RECOMENDACIONES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82390" y="786733"/>
            <a:ext cx="7995239" cy="58326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342900" lvl="6" indent="-342900" algn="just">
              <a:buFontTx/>
              <a:buChar char="•"/>
            </a:pPr>
            <a:r>
              <a:rPr lang="es-EC" sz="1800" dirty="0">
                <a:solidFill>
                  <a:schemeClr val="tx1"/>
                </a:solidFill>
              </a:rPr>
              <a:t>Realizar una evaluación integral del expediente de crédito, verificando que la información proporcionada por el socio sea verdadera y que se encuentre acorde con el informe proporcionado por el asesor de crédito al momento que realizó la inspección física del negocio</a:t>
            </a:r>
            <a:r>
              <a:rPr lang="es-EC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marL="342900" lvl="6" indent="-342900" algn="just">
              <a:buFontTx/>
              <a:buChar char="•"/>
            </a:pPr>
            <a:r>
              <a:rPr lang="es-EC" sz="1800" dirty="0">
                <a:solidFill>
                  <a:schemeClr val="tx1"/>
                </a:solidFill>
              </a:rPr>
              <a:t>Establecer nuevas alianzas y convenios estratégicos con entidades públicas y privadas que forman parte de los organismos de apoyo al Sector Financiero Popular Solidario.  </a:t>
            </a:r>
          </a:p>
          <a:p>
            <a:pPr algn="just"/>
            <a:endParaRPr lang="es-EC" sz="1800" dirty="0" smtClean="0">
              <a:solidFill>
                <a:schemeClr val="tx1"/>
              </a:solidFill>
            </a:endParaRPr>
          </a:p>
          <a:p>
            <a:pPr marL="342900" lvl="6" indent="-342900" algn="just">
              <a:buFontTx/>
              <a:buChar char="•"/>
            </a:pPr>
            <a:r>
              <a:rPr lang="es-EC" sz="1800" dirty="0"/>
              <a:t>Establecer nuevas alianzas y convenios estratégicos con entidades públicas y privadas que forman parte de los organismos de apoyo al Sector Financiero Popular Solidario.  </a:t>
            </a:r>
          </a:p>
        </p:txBody>
      </p:sp>
    </p:spTree>
    <p:extLst>
      <p:ext uri="{BB962C8B-B14F-4D97-AF65-F5344CB8AC3E}">
        <p14:creationId xmlns:p14="http://schemas.microsoft.com/office/powerpoint/2010/main" val="3881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2600" b="1" cap="all" dirty="0" smtClean="0">
                <a:ln w="9000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Gracias por su atención</a:t>
            </a:r>
            <a:endParaRPr lang="es-EC" sz="2600" b="1" cap="all" dirty="0">
              <a:ln w="9000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CAPÍTULO I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85184"/>
            <a:ext cx="341987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1223"/>
            <a:ext cx="1871661" cy="11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6712"/>
            <a:ext cx="2808313" cy="93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://www.centrocultural.coop/blogs/cooperativismo/wp-content/uploads/2012/06/portada-libro-9789942061287-ma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1"/>
          <a:stretch/>
        </p:blipFill>
        <p:spPr bwMode="auto">
          <a:xfrm>
            <a:off x="5210423" y="4739884"/>
            <a:ext cx="1412038" cy="14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48307"/>
            <a:ext cx="4464496" cy="3404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3200" y="2564904"/>
            <a:ext cx="4126752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LA </a:t>
            </a:r>
            <a:r>
              <a:rPr lang="es-EC" b="1" kern="0" dirty="0">
                <a:solidFill>
                  <a:schemeClr val="tx1"/>
                </a:solidFill>
              </a:rPr>
              <a:t>COOPERATIVA Y SU </a:t>
            </a:r>
            <a:r>
              <a:rPr lang="es-EC" b="1" kern="0" dirty="0" smtClean="0">
                <a:solidFill>
                  <a:schemeClr val="tx1"/>
                </a:solidFill>
              </a:rPr>
              <a:t>ENTORNO MICROFINANCIERO</a:t>
            </a: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44624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CAMBIOS EN LAS COOPERATIVAS DE AHORRO Y CRÉDITO CON LA IMPLEMENTACIÓN DE LA LEY ORGÁNICA DE LA ECONOMÍA POPULAR Y SOLIDARIA</a:t>
            </a: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619672" y="809417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Mediante Registro Oficial Suplemento No. 444 con fecha 10 de mayo de 2011, el Pleno de la Asamblea Nacional del Ecuador, expide la </a:t>
            </a:r>
            <a:r>
              <a:rPr lang="es-EC" sz="1400" dirty="0" smtClean="0"/>
              <a:t>LOEPS, </a:t>
            </a:r>
            <a:r>
              <a:rPr lang="es-EC" sz="1400" dirty="0"/>
              <a:t>la cual tiene por objetivo fomentar y fortalecer a esta rama de la economía en el país.</a:t>
            </a:r>
          </a:p>
        </p:txBody>
      </p:sp>
      <p:pic>
        <p:nvPicPr>
          <p:cNvPr id="15" name="Picture 9" descr="http://www.centrocultural.coop/blogs/cooperativismo/wp-content/uploads/2012/06/portada-libro-9789942061287-ma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1"/>
          <a:stretch/>
        </p:blipFill>
        <p:spPr bwMode="auto">
          <a:xfrm>
            <a:off x="207634" y="692696"/>
            <a:ext cx="1412038" cy="14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33681" r="29509" b="32792"/>
          <a:stretch/>
        </p:blipFill>
        <p:spPr bwMode="auto">
          <a:xfrm>
            <a:off x="4382628" y="3674682"/>
            <a:ext cx="3126105" cy="1457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21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30682" r="25942" b="25275"/>
          <a:stretch/>
        </p:blipFill>
        <p:spPr bwMode="auto">
          <a:xfrm>
            <a:off x="2026158" y="3674682"/>
            <a:ext cx="2552700" cy="172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905463" y="3141282"/>
            <a:ext cx="2838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dirty="0">
                <a:effectLst/>
                <a:latin typeface="Calibri"/>
                <a:ea typeface="Calibri"/>
                <a:cs typeface="Times New Roman"/>
              </a:rPr>
              <a:t>Distribución de cooperativas a nivel nacional, por grupo</a:t>
            </a:r>
            <a:endParaRPr lang="es-EC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Cuadro de texto 2"/>
          <p:cNvSpPr txBox="1">
            <a:spLocks noChangeArrowheads="1"/>
          </p:cNvSpPr>
          <p:nvPr/>
        </p:nvSpPr>
        <p:spPr bwMode="auto">
          <a:xfrm>
            <a:off x="4646239" y="3141282"/>
            <a:ext cx="2838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dirty="0">
                <a:effectLst/>
                <a:latin typeface="Calibri"/>
                <a:ea typeface="Calibri"/>
                <a:cs typeface="Times New Roman"/>
              </a:rPr>
              <a:t>Número de Cooperativas a nivel nacional</a:t>
            </a:r>
            <a:endParaRPr lang="es-EC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83446" y="2294670"/>
            <a:ext cx="7397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Sistema Cooperativo en el </a:t>
            </a:r>
            <a:r>
              <a:rPr lang="es-EC" b="1" dirty="0" smtClean="0"/>
              <a:t>Ecuador – Durante la implementación de la LOEPS</a:t>
            </a:r>
            <a:endParaRPr lang="es-EC" b="1" dirty="0"/>
          </a:p>
        </p:txBody>
      </p:sp>
      <p:sp>
        <p:nvSpPr>
          <p:cNvPr id="27" name="26 Rectángulo"/>
          <p:cNvSpPr/>
          <p:nvPr/>
        </p:nvSpPr>
        <p:spPr>
          <a:xfrm>
            <a:off x="2137425" y="5679202"/>
            <a:ext cx="30466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 smtClean="0"/>
              <a:t>Fuente:</a:t>
            </a:r>
            <a:r>
              <a:rPr lang="es-EC" sz="1100" dirty="0" smtClean="0"/>
              <a:t> SEPS - Boletín </a:t>
            </a:r>
            <a:r>
              <a:rPr lang="es-EC" sz="1100" dirty="0"/>
              <a:t>de Coyuntura No.01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42222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44624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CAMBIOS EN LAS COOPERATIVAS DE AHORRO Y CRÉDITO CON LA IMPLEMENTACIÓN DE LA LEY ORGÁNICA DE LA ECONOMÍA POPULAR Y SOLIDARIA</a:t>
            </a: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</p:txBody>
      </p:sp>
      <p:pic>
        <p:nvPicPr>
          <p:cNvPr id="6148" name="Imagen 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3481"/>
            <a:ext cx="5167630" cy="19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5491158" y="4899235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Criterios para la segmentación de las Cooperativas de Ahorro y Crédito </a:t>
            </a:r>
            <a:endParaRPr lang="es-EC" sz="1400" b="1" dirty="0"/>
          </a:p>
        </p:txBody>
      </p:sp>
      <p:pic>
        <p:nvPicPr>
          <p:cNvPr id="8" name="7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2314" r="12487" b="22195"/>
          <a:stretch/>
        </p:blipFill>
        <p:spPr bwMode="auto">
          <a:xfrm>
            <a:off x="323528" y="692696"/>
            <a:ext cx="5400600" cy="3371850"/>
          </a:xfrm>
          <a:prstGeom prst="rect">
            <a:avLst/>
          </a:prstGeom>
          <a:ln w="15875"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724128" y="2009289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Organización del Sector Económico Popular y Solidario</a:t>
            </a:r>
          </a:p>
        </p:txBody>
      </p:sp>
    </p:spTree>
    <p:extLst>
      <p:ext uri="{BB962C8B-B14F-4D97-AF65-F5344CB8AC3E}">
        <p14:creationId xmlns:p14="http://schemas.microsoft.com/office/powerpoint/2010/main" val="41286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44624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CAMBIOS EN LAS COOPERATIVAS DE AHORRO Y CRÉDITO CON LA IMPLEMENTACIÓN DE LA LEY ORGÁNICA DE LA ECONOMÍA POPULAR Y SOLIDARIA</a:t>
            </a: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8" y="1147657"/>
            <a:ext cx="6381415" cy="22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1392990" y="734723"/>
            <a:ext cx="6032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Cooperativas de Ahorro y Crédito registradas en el Sector Financiero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1130952" y="3573016"/>
            <a:ext cx="65561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kern="0" dirty="0" smtClean="0"/>
              <a:t>A Agosto </a:t>
            </a:r>
            <a:r>
              <a:rPr lang="es-EC" sz="1400" kern="0" dirty="0"/>
              <a:t>de 2013 se encuentran registradas en el sector financiero popular y solidario 947 Cooperativas de Ahorro y Crédito y 1 Caja </a:t>
            </a:r>
            <a:r>
              <a:rPr lang="es-EC" sz="1400" kern="0" dirty="0" smtClean="0"/>
              <a:t>Central.</a:t>
            </a:r>
          </a:p>
          <a:p>
            <a:pPr algn="just"/>
            <a:endParaRPr lang="es-EC" sz="1400" kern="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kern="0" dirty="0" smtClean="0"/>
              <a:t>Las </a:t>
            </a:r>
            <a:r>
              <a:rPr lang="es-EC" sz="1400" kern="0" dirty="0"/>
              <a:t>947 cooperativas se encuentran divididas en los 4 segmentos los cuales agrupan aproximadamente a 5 millones de socios.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kern="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kern="0" dirty="0"/>
              <a:t>El segmento 3 y 4 agrupan la mayor cantidad de socios ocupando el 84,48% del total. </a:t>
            </a:r>
            <a:endParaRPr lang="es-EC" sz="1400" kern="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EC" sz="1400" kern="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kern="0" dirty="0" smtClean="0"/>
              <a:t>La Cooperativa de Ahorro y Crédito Artesanos Ltda., forma parte del Segmento 3.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kern="0" dirty="0"/>
          </a:p>
        </p:txBody>
      </p:sp>
    </p:spTree>
    <p:extLst>
      <p:ext uri="{BB962C8B-B14F-4D97-AF65-F5344CB8AC3E}">
        <p14:creationId xmlns:p14="http://schemas.microsoft.com/office/powerpoint/2010/main" val="19844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3" y="116632"/>
            <a:ext cx="8424937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2000" b="1" kern="0" dirty="0" smtClean="0">
                <a:solidFill>
                  <a:schemeClr val="tx1"/>
                </a:solidFill>
              </a:rPr>
              <a:t>COOPERATIVA DE AHORRO Y CRÉDITO ARTESANOS LTDA.</a:t>
            </a:r>
            <a:endParaRPr lang="es-EC" sz="20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000" b="1" kern="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25" y="684754"/>
            <a:ext cx="2808313" cy="93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2" descr="data:image/jpeg;base64,/9j/4AAQSkZJRgABAQAAAQABAAD/2wCEAAkGBhQSEBUUExQWFRQWGBoaFxcXGBkXGBYYGRobGhcbGBgcHCYeHBojGhcYHy8gIycpLCwsHB4yNTAqNSYrLCkBCQoKDgwOGg8PGiwkHyQsLCwsLywpLCoqLCwpLCwsLCwsLCwsMCksLCwsLCksLCwsLCwsLCwsLCwsLCwsKSwsLP/AABEIAMQBAQMBIgACEQEDEQH/xAAcAAACAgMBAQAAAAAAAAAAAAAFBgQHAAIDAQj/xABJEAACAQIEAwUEBgcFBwQDAQABAhEAAwQSITEFQVEGEyJhcTKBkaEHFFKxweEVI0JiktHwJFNjcoIzQ6KywtLxFhdzk7PT4iX/xAAaAQACAwEBAAAAAAAAAAAAAAACAwABBAUG/8QANBEAAgECBAMFBgYDAQAAAAAAAAECAxEEEiExFEFSE1FhkcEicYGh4fAFFTJTsdEjQtLC/9oADAMBAAIRAxEAPwBn7T2rdm2uWwku0SttJAAJ3jQaDX3c6pri+MuZ2IYgSYAYjarS7W8YD3+5tOGfu3BQH9oHxA+cDQHcgVWOJwDXbpS2sACSTymCTTIVmoWb8b3D7FNpojcH43et30Zf1uU6o8srDmCDP5VfPDcPYu2kuCxbGdQ0G2kiRttVRcNtpbGVPEeZESTtr76Yl+lNbF9MOLLNatgI7rLPmAglFGhAPU6+XNLrTns35hyoxgr2LOs8JsZT+os7H/dp09KSuP4W2llyEQEDcKBzHlRrhfbWzeSQt1MwIHeWytA+293LhLsb6D4sKdGcrb/MzNRb0RXWFxfeFpdlKyx8XtAtACiRrH39KO4UOwCqnguDwuQ2hK5WIMnYqxAnfUUsYnhRRSwDZPANRqRAJI8p6+VEcRxO4thLIJaSNIkwkmJGsSdq0Rcmt/oInZPbyDHD+H25u5rpzAAIFZiCfGDAZdTnAWBH40Y7OcGS2Xa8xLgStu4PaGS4ScrCSNBtz9KC8O4jaFoXmZjezKfHmIMNoDpBGUdQZNMnBr9q4BczDPlugIJygZWgwQSSSzt7Q91aVOeV6v79DHNK62+/XwOfAbds4kd4ilRrlgNOmgj3+lHuz3DEcXGa1bJLHLmRTAE6Rtv0pUw2OyXfAJOWRvBAGvwinDgtzLhg6kMpUk684k+u22tZ6cpPmFPNFLTQVuG4MX8eRkLWlLaKMqyBpr0FLWC4ILsf2hlYk6MzAD0Iqwuw2DI7y8IgKyhdZbOfak6aQdBtr1qs04gXYINpggRBI5wP2qTXqyUd3udKeSMkorSx34n2duWTriQw6rcn8fwoPcVx/vH/AIm/nUviN27bfw2dPtTmHvqVieGFypDGCikkoLKhisuNNSAQRPPpSM81q5fMnsdwv3muj/eP/E3868s4p8wDXLgBIk5mMCdSBOulM69lQ6uFf9Yup0MNpqoPNpGh0BofiuA5JzHx7wI191VCu5OykD7ADv4xwxy3bhWdJYgx5gMQPjWgx1z+8f8Aib+dTjwZ9yMvqR929R1t5Qdj6b06TqR3uiounLSNmWnhbVtcFZzBS3dqWJALT3YJk7zmPOlvh+NRcdbzHNbzQRuuunPTelkccu5BbU5VE6DmSZJPUk0X7K8FuYq6VJACqXZjuAOQAjUnT49KrPJ82LlCME2yR23x7teS1aGTJmVgi5CXDFGzEb+xIB2B86jYXheIW7bLZ8pGstmExrOpG9MPa7AW7dtMoJuBg7nMc/jHtEnWCY2pr7H4BFsC4+97IgV5bKsAudds0Ejy150PaVMySZdOVOdJyas9hNx10KmwDHfTbrQfs4ha/JdmsFGdZJJDCAUaZ2LT7qtTtb2VtXMK9+0gRkObKNAyAw/oYkj086qPEYi2pm0mUZmUsHYywG/iA1iD+HOhxTqzUIwbu214a28RmFywU5SW1n/IaTCG7dMHKuvOBO8fChF7MweSyENljMQRy+MzRXhdxhZzLBbvJkqW5DkNZ86zjfBA7LeQ6XDPiMQ43WeQgHfpXFn2tCtKnKo9NE781v5+h2aCp1aMZqOr125ME4Lh9xiZdwSNizabxzorawZgSSD5mQfT31Os5e8EbkEQAeWo1iKKpgC96yyxC5y8qGEBQYy7md9Om2tYqmLrueWUmvj3D+HhFXy/IWMXYuoRlXN55gB86hcQwF3ZrgtExs5nXQQJG86GnTi2Iu2bqsLdi5lBl7VlQS4nwgk6EaTpvsRFKmIS7fxFq46uQWBYERlIHgX0BI2rdh8TUa/Vsu/VgSoQ5U7+YN/Qlz+8vf8A2NWU4folaytPEVet+Y7gqXQvmcPpI4X3eMS+CJaM4G6kbHz5TXHFY1cuZVVWMDTkI2EcqFdpuN9+dMynfxFXzR0YAfD5VG4ae8t6bjQjp+X3Vurxta2xlUIw2CnDEa5c0yqd9YOx5CRJ2pq4fwtcSLy2rGUplh0zMzkzJknKNQNCdJ16GsOK37iXNTtqh8juD1MVYP0fduXuWzYuXGzL7EmSV+yJ6fjQdknFMTVacdrsO8J7F3Ld0NcXMIMh7iiTBiFUEiDrJo5jMFhGtlcSiuc3sKXaCplTmkGdPKh7YpyIJP8AqP8A0iBUO7iFRZZgFG7GAB+FNjG3MwackQe1OEsuq93ZCkEBYPjbqGM66TEneKSu0M4ko7KLcNlck65iczEyBoAdiSRBpg4vxVXy92T4TOacs6bLIn3mKT8diWe+2acrQWI9nYACfIxWiOiuJeuxMxWAZMgUqw1YAiJEkCRsQYPPamnhfC7llrebKsq40IJB7lm2iNCR6Uv8FvIW7hMhztAc5T7SQZlTopk6QfCNpMsWExht3e7Z87sohycxSQTAVpOoiYI0I6VphNtW8PNehjqU43vbS/z9QZw/Bs1u6VAMtkzCWaBGgA2Wdz0J01NOtq3lwKBGB8JkkRlOoIOvSRI30pY4bbfMqI7CSS8CRuoB9MmpE6x12PY6FslQJG413OY6nXf8IrPSe5uxkkoRa3C3AivdNcRPENNSIYhTGXQRG+vSqkwWDWSJy94CGU+OCPZdSNjzg+WtWngbmTCkExAMDoY3PMmKUOyvDME9q6WzB8xGdrm8alV0gCegJ6xpS8SrU1cRTlKs3a90kacKuMUZMhvXV0UKp8YgQSRpA5nlzrLvA8Y9k3GKBVOqq6nL5tqFyjmc2m+u1MF/jVnD3Mnefq3tgx7Qk6QIiTAEaxqetcjeC2Gw6SltkMvfAzNmzAELpnUAxp061idW1omqFBtZpFf3eIqrMpIVwSJmWnnsNp6UwcEwOexl8e5yrlIJgbqYgsTPhOug5kUC4fwNZZLQW+yam6kZeUatASBJPPNpy0dOzuFwz5fC2LvKAxAnurfMAnQaf1FDWq5FdNpru3F1KSkrHDhHY031ZhctZR7XeZlyj9qY2IE6Egg7xQ7ifDQ6kJbXwaE29zrruRJp7v8ADr7lmt4e0txvafvCZHR9YaYpex3DxhgWv2rrg6zaIQISNRmEkj94Ry5wBmlipVLSlJ3++WwEaCivYRXr8FdAXZGAJ3ykCOWpG9MnYTiCWXu55AZDBifZB0j316nGkF49x3psZT3tvEXVuDUHxKdWCyBMnXnGlM/Zyxw+8oa0gXVgSWfwldIgsy6xzYaEddNXFZVdq3zGypXVpa94RxF3DXrcG4mbuFgsQIbQRr5ax+VdcTjUYWES4jBQ48J0kIUSOmh0pebhi2cRaayyXEfwuhILIZjQMPZJ1Hv5EGjOI4C6Xjdt2HWSAMqrohTM3iH7xy+k1uXKTW4iKjL9LO2M7Sj6piMM4PeBCgAGkFRBJPUGaqvEW/DBG4LCY8IJQek+HlyJpwxuGPeX7moRgBDe1nACsBqZEg86SWsjM+VSozTJ0dgZiRPOJMaaCKyq9TEUk3tP/k2uCpYao10/2MvALuS17YQtmyklVkiNJPWNOhidJqVg+Lq1zurjG4CfDlKG4GXXRAZaYggCelReGYE3bBt6BcjEsw0WGB9Rsduh60N4Zwq39athyjWc5kBwpyiTPiERoCRuRIGsVixNGM6lWb6pctdG+ZrwtWUKVJR6Y/NDViEDJp3wk+ApaY51MFJUqWV9YIka8hQ67jciWnQNrml3DLBVoYZRt4pEnNqABG9MWKtBLgdHKKIzgsWzqBo2YkjnyGsb1CW03fKxYFQh8Z0CZtdBMMxXnpoG615l4hN66/e23r8OR2rN6v8Asgd1cvWczKtt5YLnlHNttPEJ0ZomdNOciah4bFlLdy4GN8kqiAuoXMPE2rECQMum/lBolisJdbC3XAAW3bZmLEyyAchHMgQNBMdKRUw2NZcwyIupCli3y2nQa6cq7WBj/ibnZJvQwVnLtPYu2gp+nMV9j/l/769oJ+l8b/dJ8W/76yupePejJer3Mj8XNxT+sRQCfaSQJ9J0+VecExmW5/mGvqP5iflXbjVllbVnM8nmSOcGTI99BLN7K4I5Gt73Dq9wzcWRboMbwCvqCRHv2pbwt10ZSoYayp1E9IPP3Uz8I7hbpe/mZdGVAPCxEkhzvGgOm+1Mz9qBkhZXnmYgEaQoWNFUDQAfHaEymqdo2FwTleVzzB9osSltVvp+sgRm8JykbssAk6Ck3iXEr+IuS7l41VdlXX9lRoPvqf2g7Qy6GQWWSSWnfkT0gTS3axGobUa6GNNamZyVwZxipXQZw7uT4wfmv3EV5imI8IAUHYbDrRrstZuO427se04kj0X7TeXxim/D4exYZm7pXuE+EuFZgAZWdIBHlvznSAgm5XFzairFa8P4Q3f21YHxANOxCneBz3maIcFsf/6CoAWAuAZhMAKDmMDcRI+NNuJ434s1yHnwrAltdMq85PKNelGOy30fLaY4m/Ns6sLeYllmZztMEwfZA0PM7VpVSUHeT0t8zHKClsK+Ju+C342HjKgr4WCQYk+Z01/DXrieOEk24JkqiTCkSIMty59a04xhCLy2rIds15MjMsEiYB6HQ7jTSaO4b6PLy4gXWCXFNwEiYZVHkYk+h5VUZpfEZTpqb/ycjsigK9owxUDOcwaCBsI3AmCetA3wOHtMEyq5uIrDJPhYgE5hHiM7wNNPOmriNl7Lue6Bt3BmDeAG2okHnOXWB7q59mlRMLbt28lxmk3G0za6xqJgT8qvEyzQSvzJSgoVJSSEjEWFsEZSc2bT2mO/syeep08qdOG4tbv63ECXBAXOCGJ5BVMTMD7678Vg3BlyC5Y8arlDZzJAggzOUzoI9KhcS4Vedg3eG25uK6A6qMykNrAP+nlXNlHNI039n3h7H8DS8HVQMzBvFb02GguaddNjoaRxiEwwOGtXVLDxMFDFZnXOZGY6jSY0OmtObXXtuqXrqslxXDkqIgDUaGZk/d1pR4t2Caxce5h5bDrZzHM2qSZIXTUaTB18zR0OznaNXYRXhKKvAhYnj11/av3OkJlQDyjxH3VC/TbgFTdu3FIgq3iENp7ITWt7hX2s6AHIQc3IGaCYniNpQUNxmMCAq+z1EncHXp02271TB4amllUfjb1OLSr1qjd7/fuR0xGKVnn6tJAjMVCLEcyTBEeWvnRJbzBYEKDsFEDby/lQK5xtBotkbnUtrBM8gBTH2d7QWrjqLirqdQxCDLEESIHmCeYg8puFWjT0WvuVgp0atTVq3vdydwohcRads4QPmM+0ArTECNdOk0/8Y7QBABaLQyrBBGobQZYO50A2iT7knGdmluXA6kj7S21VhJ1hWzMo566gDltJluEKpzC6VJ1K6XdREREkQRzga7CsOIcqr00Wx0cNGFKPtavf6GnaTs4z4JLqyzLeUuqmBbtLmz6HczE0sdqOHmzdMtmVwNYiILZVHPRSJnmfi7txyz9Xu2UIgWWleYZTlcEdcwP9GkHtRi1uXmNvMLYICqWZupnxe/TlScPGDq0kltJ/wiVa050arfcHOzuHBw12VLAhCI1gA5mBE6ztXHGWxdCBcOygSxLBVgKdZU7yPPY1K4LxDurICiWYjfYLlXpvzoVjcbbSTcDm5vBB1B/en2f5eVcOrWjKTtveTfxbZ6XC4eUaSctrRS+CsNvEeza4jDWyLZTNmFyHOVChK6A6EEgmNBFB8Bb1yBXZEACGQFcLMGJ6/ZH2ddqL8H4q1zDoH00mAD4QZKgiZc6AefSheK4haDZSpciPCA6xLBo+ysZQCOct014+JkqtSUYKy93O3d4/UKN6S9t6+hnEMW4w2ITLGa2wObQ+HxH1yiYGvWdaT0sAoU7yRmGvigab7zlnzo32hxCvYKKVLqRsCcg3HiO51101oBbsNlKhGzzvByz16f8Amt2Ck+ySeliNpSb7zh3A/vvv/nWV3/Qd/oP4v/4rK1XXeDnXcNfa/sFiWwxYi3tIQEl1I21Aiff1qmxM69TX1Hwnii3rUXD5VVPaf6IsRcxjHCBWtXDmJYhRbJ1M9RMnQTyjnXdz5nc505SeshNW/wD2YQddI8wD+JA+BoVdxbPmWSADsNtDFWgn0Z2V8D3bguW9W1tQVA/ZQMT7RzakE66UoDsW31t7Vtu+M6C0JJGklz7Kc9JJ9KtyizNqmxZwuEZ2yqCx9KfezfZLLbm6VjmP2fQ82PkKP2OAW8J4MnjG4I+ZPOueJxrMTEEjfkiDzOw9KDfUpydrEm5jFtiE8I2Ggk+SgbegqLZzXbotIC1wicgk5R1uEaAeUgdTWnBuHXsa5XD6KNLmJYaAcxaHM/0TT9w3A4bh1k21K5mlmY+3cI3JJ1O4HICdAJipKeVWQFrgzg/C7OD/ALTdIZyIVn1I02srpkWATmIzHUnKo1m2Ma+OcMJWwPZXm/Rm6LzA5zyGhh2+EfWrme4sJoEttsFEQI5KSASvPnsAGHDcKtKWcko6gEspykTMTyMxsd6zvNLbcNOMdwxhMBAEj3Gvb+JRS2ghBLEHY7qvqRr5ada43se4W2tsh2ujwZhBCwCXYfZUEEjSSQNzSx2r4utte6VvCPaPN3OpJ6knU06EeQEnzA/H+Ld7dZ22gqBMDUaSd/d1o3d4DbvYW2bVsWr+RCjFCoZwuuYjTKftRPrVd8TxByM8jWQDuB9qPcDr/KrYTin9mtqueBbQEBN/CJE8qbidKSXiKoZnNy79hV4DiFw8HEtLmRmUf7TUjQmDG/L4VwHan+0Nn8VjUAMNVBPXnrqDpThj+FWsRbUHKLYhltuNnAIG+1JfEzes27ve2UhGMBPFm5eEgCdzrp57Vgjq7M3WW5LxHExdtSpW6bPiYNE+LIAF5EwCTzijPDOMpcQp4bd0uBl3AgzHpHSq94h21GIDCzhy157YtyJucoLFebZTAJ2AozwLGYhMJhxcItqoYHXxdATynWIGupoJU5LVIk6kIrXcEcZ4D9Zx2NZ7lq0LZUlwvhYsNNtSdGJgEzpSHjOEubwQQZGjCcrAHcSJ9xAPlVr3+Hi4jF1yLcYzChfFlBDGBBJCmZnVh5TD4J2fsXELK1xxmgqMum/MgGPMCa2KpDKo7Mwdo08zWjKnuggkHfb8K97woQwJBG0b09cV+ji42ILWCHst480jQMTpOx1Bgjly6q/aXs9ew7A3AArEgQQ0RyMbGDP9GiTvZjYyi0H+x3be6GyXbtwrHhghQPcBr+dT+JdssXYxEI/eWX1VWUHxSJGkEkGIqvsFhndgF3Gs9B1NG7Nxy6KwzgmF0O5ET7pnnQPMpXTDzQy5WtSbwPFM+IZyfbVs5nc3DrPvNHO1+AW1cRViIJDBswYEAghp13ph4BwnD28C4IUuqkrdACk6gqG0BmDIPTbeKg/SDg1+sKMMpe2FJlJcZifFqJMzvW7ATpxnGUmt5fwjFjo1HTmkn/r8dSNhn/WIh5KD8tTv9499H7tpGyllB5eIbHpQ7ApqRlKvIhip1gQBJG2p99STcJZRvruAMukxOoPvIPLrXjoRbWaOtz3MJRcVGXI6NdW2RGilj/ECdToDvpHKah2eJt+ssRBuQ8gT7E+Eztq2afWu2IvgAyNCfZGxgyNOnpSvxLvme2FV0zNE+MSI1EgbeulNpUNb8xGJqRZKxCASsan7+Q+YovctZVQADNlA1670qcXtfV3RxcYoCAxbWDpqPKRz2mjC8WW6Q6sHWYlZAERmMnc6jyHPcU3sLbGPM27Mi/Vrv9NWUQn90/B/5VlF2ZMr7znw/F3MFe+qXbneAKrd5qsEkgBZ1ZREZjtpp0b8F2nYSD4o84MCh/YjDDH4bvcVld0dkWD7YSBmeOZPIbxJ3rn2r4G6EtbBIO8GIrpznlnoYKc82kgPxPjS3cWbqzbE6iM0iI1EjXzmmrs5lzTbW0ApDkopBuBp8TGfakEQdo86UOG9m2uT3hK9OpPXWmbhyW8FblmJzGAAMz3G5KiDVj5D5Ulu4VSaashi49i8JkBxIAH22kRPIFdaSsH2UGMvBodOHzKKNGuCAZfYhCZAiSdeWtMdzhjX4uYlRlVgUwxIZFPJr5Gj3P3BKr+8SDXTjPaNMNbzOfEI0GwMbDrRxlJbGZpG/FeN2cHaFu0FUKui+yqr9p42XeBuTMTqQvcDe5fLYm9aY2yf1bMPFcgjxZP2UALEDluddSDwmFbF3u8u6JmzraJlmJ1D3J1JiIB0AjpFO/EOKogVLZZcuVV0GksAxzEncmdAKtu3vJYL4e4pTMkEeYqvrvG3t3sul+4z+LKCAYkW1RZ5Ej1nyWmHjPZ8Mha0SjD2SCQPOfKs7DdmRh1bG4iC7a2h0Gvj9SDA8teYjTFeyIe4VsW/qOF8UC+6wQDIRdSEB6CSSeZJO0AVb2j4s7PnWSgnMdCGGmYjn+Qo725461zOoPiYT6JIB9JHymq/TOisqsYO065Z3K9PTapnsx8KDnG4QN3vD4DoRpBGWI6e+nzEdq3QhArhYTKzAlSQgnKW6Hnr7qq+ygEKfD5rqPev4irk4Zwu1i8KgWQbazr7PeayANvXTWqrTbgrb3H4egoTbnsF7PHbORC7jYftTqZ6a6mANOtRsbhlGYhpkSQv2SZ1HISduvpQe12YF5gGt91cA1K+EEzqSo8PyqVw/DXlvEXEN4PMsCTpE6wYnc6/GsSrVGr2N0sLRi99e6619xJGEsC13YGQ3G0CgICTqZjfXc6/Oh+FCr4NCbZ8ZaIEnaTpJmiOE4hZbMxVPA5ylh4mIBAK6GDoNaCWeKPaxzSFKHaCwTUCDI3oJYmUld8gPy+MpZUraX9/gibxHhbQuUd4rGYE5ZmdANN+Y6eVSsHwjuHfugpLjxDMQoJ1Ou88j1+dD7/a8d6c/hQEeFDlJPm0TE1H/wDVtq4wlSqKYADHQaSdAZM89zFZ5TkvabNK/D4yiqagvhvf77tCZjeK4s3CLbhVBjKbf6rLoBzJVgZggw2vlMziOBs4mbWKtjK4UqUWDPslogkGT10BqLjb5uDNZvCRBlYtypMENIAHrpqKzhXae3evd0zLbYaAnxh+p7wMdTuI03rbGvLKrnm8XhqlKq0tl5i7xHsA2GVhhx31vRmWMl0TMb6XB/lg+Vedkro71bTFQjOc9t7ea4rZSCU0zBioyyp9RtVgWrOWV76y2oOQsdenn/4pO7d49FFrEW4+sW7mQshEnKMwOkzl0GbzAp2dvTmZ03e7JfDeELbwF0CbiKkguSr23URqp1AgFSNtNNzUfE3rocBEtNuWVTnKHchmDKAQCOtdL/EhjcGb9m4LbkziLQykMdAzbSrEAGJ1EnlUjg3C7KIzNlLeIZvtEnVmE6nUDntXOxORRjGcVLWW/wAPE7lGTvKSbSstvj4EPh/FnvZgio+X28pgJOni8eh0P9CuNrgt4ZrqvkmVGcz8lk77UX4D2dtYdbj2wZuuWeTCtvlgbgCT6zUywbQIVFGecx3MNuW12E7RWOcqdN2oQUU7c3e/8eBrp9o17UrvXuBPCOHuQTeQrfkqqkZUVftT0PXoNqk4zhjMDluKpAnxFgDA0E6jyk/KiFyy5JYNyjUafz5Uvpx26uJVTadktv8ArSqkhQQcpHXWGgaxS1GMp57agznWhJR5d5HtcHxBi53LnKZGwJE8hImRWi4+yxHeW2Vs2UZtDmGvmetPFrjKOJUgjqKX8bw9L143lkMJJyg+KOvKZX1q6jp1Hd8u4beZG+r2fsr8fyrypPdn/F+BrKT2cfHzJ/k8CveznaxcFib/AHJuG3Ki3aYrJ+0WYCAQJOnMxrrVxdn+0dnE2+9QB9NjupnWQdjXzbhkJeEguW8MRufM6e+nvAYLE4KLiuoYr+sRZgnrJ0kdfvFekqpLW+pylBtDhxftYr3xh8Jb76+SQ2aUW1GhLE8pjb3TMVrbwGIs4lWI71yhLXjEEnTubK692mxY7kCSeQCdj8MiE3lY3Ljk53b2pmSpHL8aNdpO2QtW1VZzsYCgSzeS/wA//NZ765URxaJfFe04w1mXIDxEDWDEBUH2uXl96mmAvYl+9vSp17u3PsTzbq5+X3deFcHuXX7++M1weygErZB/Hq1NeCwW1aNthQqYTg9wXs4DK+wgZv2csjaBHWp+O4deYopGbVZWSraHSWXY89Dyo/isS2HEW0zNoYXQgHn8JEflUzD3MRiLiWYyftXCYJtpEaiSAxnRTvz0Bqkm2rotvQjdn+zovXSXDCzZGVwWZldj4iksSSACM3oB1rr2u7RjWTFtenwA9TRPjnEks2xYs6Koj+jz11J5mql7ScW725kBlVPxbmfdt8a1N2RVKGeRwukvcNwurZiQYkEBvCND0kbTtUB0rFWut/Uz11+O/wA6SdBKzIuSrb4HbmxkskLcymCwJVSRoffrt+VVRl1p74f2kW0mRiGEqZg5xyK+KIA8gaRiJZad/H0NVCm6k2o72DPAsDdW3czuxa2GDLy8UNI01nXpv03kYvCzbWWdGMrcyNlBWIjUee8TXThnEgs3rKQklYY5i/r05agaUrYbjpTFH6xJJOoJgEbAg66VlzZUnz8P5HunKU3fu+13HXjPCLgtn6s4uj2mUkZp55WEA/fUTs/x9Lq93iQVuBoW4py+YDR5yJI+6nLA41VsE2guRmgZyCddNOvL00oPx7s7hWuLcQRcCjvYHhYjQnTTX5++rhUUV4P1KlFynZr7S+QH7YF882srZTsUQgoRIgR5a69KTrmKZm0hddhp8qbeMWWuAC1ZyW+cenNzAjyoHe7PXAQRlMAkjOrH1IBI+NNk3L3Bwioe/T70CmN4S9vD2bypcdG9sA+0I1ymDMemmtBcZfwxvqMOLloEAFX1KONzmAGk+lHlOJtMi3le0pUnMTDBSBog1OYzoPMnSJHG8gDZ/E7mfE+UlWOhiABJAEnXbShpSdtUc7HwUqvsyuvv0sOHAuF4p2XPPshSw0lRrDcusHXf0qL9K+CtW8MgygFLcqQCGU51XRhB/aAgzIHlR/s72vUIFueFtdzrAG8cjAOh6fGvfpQ7TDEM1tD7OUeolnbccvAIPOa6tOmoI4jXJCNwribriFC3DDkIxH7StuD1HrVpcP4DbFvN311s0kLK8+Z8PPpVOcLf+025+2v30/2u1oW4ttTAA0Gs9BXJ/Ek3GGVdX/k6eCScnGXh6jYvFu5TLcEZYAJgyAIG2x8q8sLeW8bjJlQoANRnmZ9np86BYXjOe6uVWcggmBOUdTRXFdpFUMXIEdeVcLWLt5HccI5sy5Ew8auXAe4UPlMMScoUjcSeflQXAcUvFrivbK3QxcgEaDZTm2IhfvonguLKcOrqRlIzSOZbU/fQP/1EvfvMewJHPUmKfSvdmXEhfhXFVZFU+EjUjqxPinzmakY3tRbsuJiWBkekfh91L/DuDNcDXhcyo/srlnbQtM6T08qE8d4WJW25lyZDDoDrHu5USUJSymbJUgs72Gv/ANxV/omspU/9Pp0Hx/KsouyXUwOJXchMKL7SBlPNTqB6H+dE+G8dvAZCCVHKDHoBy91Mv1Fup+Jr39HN1PxNelcKb/Vcw9vNbA3CcSKPmtk225iJU+R6++Iot2etI913xDxfJ8DEeAIR7K/ZMz1JB9a0HDW6n4mtxwputKdCHJvyLdZtapeY8cOu917LgHmVO/8AMVIxL27oAcRGzIQPeV9k+6KQRwg1IwfZ9rjhRufkOZ9wq1SSd8z8vqJc29LDUOD3DcXubtnKpzMWbKxgjwhY56kmSKZr+NtYWwe7dSzkszAiWJ3J+4DkAKW8TxTC8PsIptW7lw6KpVSXPNmJBgbT57DpBw3bbJLXcNhnUnQW7YVlHqZDe+KY8vf8vqRKT2RB47xQm3cafFl011EkAffSMJq5Tew2JsF7NtCGldFRXQncRGjR98ik7F8Cy3GAJPy5UTyvvDp1ZQVrCgDW7Xw23LTaNaZ24RXK7wrTnvVZYeIziJd3zFoDWinEMHYt3bIXOWy57uoyktqAoExAI1JOvIVN/Rm29anh1DOEZRy3Y2li5QldxT+P0C2MdEa0tu6SriSCwKLOgkSIPWelQO1uHN1rdxryNdLsuQNLaKIOWNE0idtRRDsxhFTE2pXMTdtBSSfCe8Ukgc5AjXqaucWV6D4Vnjg1FKTk38Pr4miX4rKXs5Pn9PAo2zxhRatLcKW8gEMqyXYarrvE6nT40xniKXcFfuXG8JdcmoVmfTYiCPan/wAVZ/dDoPhWdyvQfCr4aO99fAF/iUno46X5vxu+XMpfiN2xes2ygFtVOruc5dgBOVZLE/KTyqJi+0+ZEtKufJ7JeN+UgaR+7ryk1efdDoPhWd0Og+FUsLG95NsGp+IzkrRVl989yk8Bwhnbv8TdCgg+JjLN5Iu8fAedQ+N9pbVtSmHWI0Nw6sfQjb0X4mov0nYxrXE7j2yUZXBVl0IIUbGheD+lniFoz3+fQCLiI2gnnE8zzrdTlTp7R17zm1HOe70INzidxPGupcanXQHYRyPP+tQ2IxLMDMknfz61YWD+ne+FK3cPZec2q5rZ8U/5hzo3jfpuS7hbj28O1q6milmVlDOCJBABJAk7bxQ1Kik7sqKsU5wq031i1KmM41g9adLF9LSuAgltzGp8p6DpVe4vGO7FmYkknmedcM56n41lxFCNeKTbVr/O39GijWdKTaW5dvA7yWrWRRE6t5k9aB8V4cmMxdpGPgEl4MSBy950qrg56mrHwv0gWnwJt3p79rboSFJkgAIx0jxAnbYqdpFYPy5Qn2ik768vqauObWVx095YN0Wxb7tQoQCAogADpFKvDuCWbT3JUMzEnM2pynYA9BtStwIB8RaggguPuoDxsRiXH+IfuFBHBJ39p6j3jdU8qLPwnHBbTuh+xp7uVLnaPjAZ7RAIOYzptI5/KhicJbu1MHn+FcbnDm89vwq4YSnF3bbKqYqdSOXQNfWG6n4V7UT6uayup+Wrq+X1OPxHgHsHi5YCOXWiqLStZxgDWwD4tNwY1H50zYe7CAsRJGsDSjDO6IKj43GFCFVMxO+sAD+dd2uKNAZgzImTO4iNKGcRxPiBB8vgdPlUBZ2TjMB89vKU5AzJ6baHnUnC41tC6ZBupBmSPdI9RQZrhJJEDWeUmpuExQMKQSSCFgwcxI9fOrKTAXaTjXeYp2nRfAsifZ00Hm0n31zuY68UQwYMyFidDWmPm1dYFdzOomCefxmotriDRGdQFJICglh0M8uVJa1NUXoGeAcZuYe6A0hLvhZT5g5T/mB+RNOtjFq4GpJI576aa1WvD5u3QbkkAg6GNeXKmzFdo7eHdVu/qhklZVtRMnl50cdhUtxhuJXBk6+6oeC7Q2L3+zuKx6Awf4TrU3NRA3OfcjpXjJ5CurMKj4jFBR+YqXsWSeFW/wC02D/jWv8A8i1bgqmsLi2a7Z7pHRw6RmWVZ84ykxEaxpOvlT4vFsevtWrTeguDbfbMKPN7Ct3v0AatJ3+9xqrKXbXaK9+3h49Hj5Moo3g8QXQMVKzyJB+Y0oUyHesNZWGrIfN/0q3Z4he/zn+VITmnX6Tbk8Qv/wDyP/zMKSHoSwhwrhq3g8lgVyxABkmevpPuNb8dsdwqWhr4S7HqWJA8tAo+de8C4olnPnDeIrBWNCsmf6nnUzi1+1ibQFsk3V1giCVmSq6RoTMUttp+AxWy+IpmtamXuHsu4P8AXSuH1dulMzIDKzlXqtUm3hhEnXT4VENWncji0TOG8RazcW4jQymQYBHvB3rvdx3eXQ7Rq2Zo26GBQysBqNJlJtH0Z2awmHxGGRrbK6iASusNGoadQfI15xnsomWVGsx/XxqhODcevYS6Lti4UcdNQR0ZTow8jVvdnvpdsYm3kxUYe6N217p+eh1Kn90+48qTKFglI4/obyr2pH6dsf3yfGsrs2MFxfX6oWzZLmkRqdI/1UTXidiNQ8UGTDnpTV2b7HC+Je4n/wAaspcjz+z865RusQ7PErGwz68gpJJ8tCfhTBw3sQlyC6sg3AJOf4Hb30wcO4TYw+lu2EaN92P+o6+6pAxPi05f17qsoHnsNhAxJUsZknMw38gY2O0VGvcBs25izb0YDaeYHOY57USGJLtE6SB8zH4VpfM+9vvNWgkir+33CzbuB48B8JjkdSPx+FKYvfvEjkJ0q9eP8FS/bKMNHXfpIkEeYbX3VSmO4C9m81tx4lMeXkR5Ea0uQcQ72LtAs5yKxEGSSNCeQ25D40S412CtXSbt65cE886hVHIaiAKmdheCkWnc/tsFHoklj8WUe405W1BYJE9QdRl5z90UcdgWir8J2Iwtu4rpiWUqZE3LRH9ffTOotRpctk/6f+6gHbTskth89sTZY7b922+X06fDlqtmzV3YNh4u8MVnzfWI5QuXL8J/GuF/hJiBdG+5VT/1Ckw2vKvDbHSgaTLV0WHwKwUxFktdzRetnZR/vBOzE86tf60p5jn83/lXzt2bAGLsnQQ41q17GNEmGHLmKfGKUF736CKk2pfD+x3RxO/2vmw/Cpa0l2MeZEN86b8G021PkKFouMrnauGIuEbREEk9AI2HvrvUPG4xUYA7lSfcCs/fVBnzH26xOfHXz1u3N9/9o9K70d7X382MvH/EufO49AT/ACoSzwfj+FbIhYgKCTyAkn3Aa0Ss8OFsTenNuLQ0O29w7qP3R4v8vPocQxECEX7KjKPlv75oHNIZGm2aYqyUFsXGBJENBkWzJjMdp11iY16Vyu5QNGj10P51Iu8QWyhEBrh2B2XzP8q6dnsIl1bjXFVjnG42kGY6Utaq7GSll0QGfErr4SfPb5VBamrtPwIIouWlAVVGcD94sA3yj1K0rRv/AFvT423Qhtvc0rKysogTKyaysNQgz5qyvKyuwc8bsRihssx8DXfCXCNQTI2I0I9KHX15eVduHYnlXn76XOylZ2H7hnGmvWgWMsmjHmY1U/A71LvYr9S7bGINK/CMZ3THmG981P4hiEKnKdG3H86ZF3QqSsw7wC94S3ST8BP41OC8/ME+7/zQPgV4LZjmT+M/9NF7V8ff+FGi0gkpBEHlsfWgnaHsrbxGViwVxAkeIsvSAdxy99ERfgTyqPaxOc5uQ0X8TUaTIlbU9TDBEVLa5VUQv4meZJkk9a3t2xbHOYJY+4wK7C71rlf1EDc5vjlIHzirRTIWMwa3cLcU+IMI6QZEehBg1WlzgxFWNYvkJpB8IkLsTKxH+okD30A4nayOFMSy5h5jn8/wqmgBQbhda/o00xta8q0NmqIAbOEKsG6VNtX6k463CMfKhdt9vPUef9EGjf6F8fQB/qCNq+Z3Pxq6+yh/sVif7tfnVCjEEVdmAzfoqyVYqwsIZBI/ZHTWhCGG7eVRLEKOpMD4mlvH463fvr3NxLgCMhKupAdipA31MKTA5A1U3GeLSr3D42QMZcliTrl39KUB28xmgW6EgzKqqkHKVmYkHKxGnWo7oi12NOM8HuviLjFcqm4/jfwr7bT5n/SDXG1Fr/Ze1zuEeL/R9gf8XnyqI+LZj1j7RNcn4iY8Oh5nmPTp60p5maEox1ZKuQvtnU8t29/T31Gu8QP7Ay+e7fHl7qiZvvr0fyq1Bcxcqjexyu/18aZeyf8As7n+dfuNLV4f176Y+yjfq7n+cf8AKauf6QY7jrgMF3l20rRkKkssTn7t0ZVPlmaT1iOdKn0kdlVwjo9tYS6WiD9nKSMvI+IbaH1mrC7O+yKC/TLZH1bDPzD3B7iqfioqktmQqE1lZWU0EyvK9isNQgzVlZNZXYOeOlnFK+gRz/lQn/lNR8bhwhBGZTzVlZT6iRRwcUuRHePHQMQPgKG4t5Mk/HWvPuaOskzMJiMwijfDeBvdTMpUCSIzKCCPIsDQCwQvMVLs44B4+NUnYOSuhmwvC7yAAqDBOzIfuNS7ZZJlT99LwxANeNf6Gizg6oYHxObTapq3gBoPdSg+KbqfjXL9JXBsaJVEVqOy4iss4u2Lg7wsByKx859KTE7RsNGFTOF48vc12I0PXWjvcFseV4XhzbIS8Vnmwn3cpHvpK7d8MuohuLiLTopEAHK4mB4V1HPaaOuiqpYwABJO0Abk0hcd7RJfYLbzhUaWJMAgbEGdpPyqSelyoq7sKV7jFwNBY+/N+E1tb7Qv9sjzDfgaKDD4a9LXHysSdnjTzBUid9j0rF7OWCdL8++2fxFRMW1bRI5WONXHDKWDLBO2ogda2+snwz+ysD0mfvJotw7s4hZbauQbjBM5ggZjEwDynrTMn0RKd8X8LY//AGUUpJRV/H0BjF3EQvpV7YJsvCbP/wAFv5qtJ9v6ILXPFt/9YH/VTjc7OlrS2lxTqi20SFC/sACdeZiaBTQxIonHPPe6TObSJ01O1L/ZbjyYLGpfuWheRc4a2YAYMpXmCNJnblV54n6KsKgJfEuJB3NsTpruKoXtPw0WMTcRWzqCQHEROhI00kTB91W3dlRjZHlzH2mYki4VJnKCimNZAbWJnePdUHE3w7uyrkDMSFBLBZO0nU+tbYDh92+StpGeBJjkBuTOgG1OvAPo3t+F8djMPZsspJW3eR74MeEZQrL66mq0QTuxDitrZj5U/cW7P8HtA93fxt4+XdWx8Wtz8FNKOJt2Z8CPH77hj/wqoqsyLUGDbp00M0X4LcKIwg6kGegAjWokoNkA95P412GOMRpHpQyldWDUSyuy+MzAQdoqP9MNsthcPGwZyfggFV6vFLg9lyvoY+6uF7Es3tMW9ST99VdkyED6qfKiXCuCC5dZHzDLbZvDGhgZSZ5AsCfLpWuAwhu3UtiSXYLoCTqY2Gp91NFr9XxO/wCBhbuB0QlHAjwlf2Zg5I251bkyZUJ+O4TctalfCSQGBkGI943G/WoDCnO1xS3ravf7OfeCDpPPadflWmH4Ml60TCsybsm7L18yOh6iqVW24Lj3ESKyjP6OTr/wVldzOjm5Q4tputcruEMbk1PCVo4rzCSR2bsEAQYOhqZZGY6DkB/XuqR3QO4mpnDbSpKsCUbcc1I2ZT18uf3NU1zKNfq9bCxFTLuGKxzB1B5Ef1y5VzyUt2RCE6muLzRFrdR7tqon3EBrv1ryzfKGRt/W3nXa9brgbc6CjjN3BaRnGuMvbADXbhtPupaQV/aXXqPvpSwzE3Li9IJ9TrFTePcTW9et2rZByMBP7JIE++p3DOEBAZOZ2Ms3U+XlWwQDu7rMtHG4eK5tw6oQ07LiMZZj7Yq3kbqarDgeEy4m0f31++rNtml1f0r4+hcXqzsqyevry+X312WzOyL861t1LtetZ7DLkDFcCS6Iu27TAbSsx8ZoDjfo9w7EkJb15d2sfICnfOTua5XLQO4nr7/wqF3KuxX0YCDlZiOi5Fj0lKG3fo9QSDeuofNB94EmrigVGv2gdIqXZdynv/bgH2brN6ZZ+ET8q0XsPbtn9YZ8rmZB/wBH31ZmJ4Gh2kVzXCMumcketTMyXK1vdhLVzVWI/wAniHzLVxP0dp/fMPUCrBxHBrT6vaRj1Kif4hrQ+72Xt/7t71r/ACXWj4NIq80iaCWfo7HK8fgK5P8AR0f77/hpqxfZ3E/7vFtp9tFPxI3+FRD2exh9rF/BF/lV5pFWQJ4N2YfC3luqyOyzAcGASInQjWCfjTM3H8VzS0fQsP51BHZq/wA8Xc9wUfhWHsy37WIxDf64+4VT13Idr3GLje1YRv8AUD961GGOAMjDBT1UID6SIrY9mV5vePrdf+dansxa5qT6u5/6qliGn1n/AAz8v51lefopPs/M/wA69ru2OYbDGnoPhWHHHoPhWVldz8twv7a8jn8XW6mZ9cbyrZeJMOnwrKyp+W4T9teROLrdTOw49cAywsHy2PUa+6tf02/Rfh+dZWVPy7C/tryJxVbqZqeLOeS/D861PEW8vhWVlT8uwv7a8icVW6mc2xJPStGaVK/a0JG/xrKyrWAwy2gvInE1X/syBY7PWrbKygyohZOg6n186nLptWVlFwdDoQPb1Opm/fnyrO+PlWVlTg6HQidvU6mYl4ggjQgyCORFEx2vv/ufw/nXlZVPBYd7wXkTiKvUzovbbED7H8P510Hb/E9Lf8P51lZVcBhuheRfEVepnp+kLE9Lf8P51n/uFielv+E/zrKypwGG6F5E4mr1M8P0gYn/AA/4T/OtT28xH+H/AA/nWVlTgMN0LyJxNXqZqe2+IP2P4fzrQ9sr55J/D+dZWVOAw3QvInE1epmh7V3uifw/nXh7UXeifw/nWVlTgMN0LyJxNXqZ4e0l3934fnXh7Q3f3fh+deVlTgcN0LyJxNXqZ4ePXP3fh+defpy5+78Kysq+Bw/QvInE1epnh41c/d+H515+ln/d+H51lZU4HD9C8iuIq9TOP1s+VZWVlM7Cn0onaS7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 b="77998"/>
          <a:stretch/>
        </p:blipFill>
        <p:spPr bwMode="auto">
          <a:xfrm>
            <a:off x="185598" y="1738999"/>
            <a:ext cx="441056" cy="42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52"/>
          <p:cNvSpPr>
            <a:spLocks noChangeArrowheads="1"/>
          </p:cNvSpPr>
          <p:nvPr/>
        </p:nvSpPr>
        <p:spPr bwMode="gray">
          <a:xfrm>
            <a:off x="1115616" y="2541763"/>
            <a:ext cx="5040560" cy="5080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just"/>
            <a:endParaRPr lang="es-EC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681644"/>
            <a:ext cx="5309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400" kern="0" dirty="0" smtClean="0"/>
              <a:t>Legalmente </a:t>
            </a:r>
            <a:r>
              <a:rPr lang="es-EC" sz="1400" kern="0" dirty="0"/>
              <a:t>constituida  en la ciudad de Ibarra el 22 de Noviembre de 1991</a:t>
            </a:r>
            <a:r>
              <a:rPr lang="es-EC" sz="1400" kern="0" dirty="0" smtClean="0"/>
              <a:t>.</a:t>
            </a:r>
            <a:endParaRPr lang="es-EC" sz="1400" kern="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52654" y="2276872"/>
            <a:ext cx="5359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/>
              <a:t>Objetivo principal: </a:t>
            </a:r>
            <a:r>
              <a:rPr lang="es-EC" sz="1400" dirty="0" smtClean="0"/>
              <a:t>Promover </a:t>
            </a:r>
            <a:r>
              <a:rPr lang="es-EC" sz="1400" dirty="0"/>
              <a:t>la cooperación económica y social entre sus asociados, realizar operaciones de crédito y captar recursos de los mismos.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52654" y="3109524"/>
            <a:ext cx="5359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Procura mantener siguiente composición de la </a:t>
            </a:r>
            <a:r>
              <a:rPr lang="es-EC" sz="1400" dirty="0"/>
              <a:t>cartera de </a:t>
            </a:r>
            <a:r>
              <a:rPr lang="es-EC" sz="1400" dirty="0" smtClean="0"/>
              <a:t>crédito: Microcrédito 80%, Vivienda 10% y Consumo 10% </a:t>
            </a:r>
            <a:endParaRPr lang="es-EC" sz="1400" dirty="0"/>
          </a:p>
        </p:txBody>
      </p:sp>
      <p:pic>
        <p:nvPicPr>
          <p:cNvPr id="26" name="2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4805" r="17959" b="16845"/>
          <a:stretch/>
        </p:blipFill>
        <p:spPr bwMode="auto">
          <a:xfrm>
            <a:off x="6012160" y="634022"/>
            <a:ext cx="3131840" cy="2074897"/>
          </a:xfrm>
          <a:prstGeom prst="rect">
            <a:avLst/>
          </a:prstGeom>
          <a:ln w="15875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r="10258" b="50566"/>
          <a:stretch/>
        </p:blipFill>
        <p:spPr bwMode="auto">
          <a:xfrm>
            <a:off x="188553" y="2323550"/>
            <a:ext cx="399600" cy="4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 b="77998"/>
          <a:stretch/>
        </p:blipFill>
        <p:spPr bwMode="auto">
          <a:xfrm>
            <a:off x="170195" y="3169283"/>
            <a:ext cx="441056" cy="42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r="10258" b="50566"/>
          <a:stretch/>
        </p:blipFill>
        <p:spPr bwMode="auto">
          <a:xfrm>
            <a:off x="193835" y="3828715"/>
            <a:ext cx="399600" cy="4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70858" y="4651682"/>
            <a:ext cx="532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Su domicilio </a:t>
            </a:r>
            <a:r>
              <a:rPr lang="es-EC" sz="1400" dirty="0"/>
              <a:t>principal </a:t>
            </a:r>
            <a:r>
              <a:rPr lang="es-EC" sz="1400" dirty="0" smtClean="0"/>
              <a:t>es en </a:t>
            </a:r>
            <a:r>
              <a:rPr lang="es-EC" sz="1400" dirty="0"/>
              <a:t>la ciudad de Ibarra, </a:t>
            </a:r>
            <a:r>
              <a:rPr lang="es-EC" sz="1400" dirty="0" smtClean="0"/>
              <a:t>y </a:t>
            </a:r>
            <a:r>
              <a:rPr lang="es-EC" sz="1400" dirty="0"/>
              <a:t>realiza sus actividades a través de </a:t>
            </a:r>
            <a:r>
              <a:rPr lang="es-EC" sz="1400" dirty="0" smtClean="0"/>
              <a:t>nueve agencias. </a:t>
            </a:r>
            <a:endParaRPr lang="es-EC" sz="14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 b="77998"/>
          <a:stretch/>
        </p:blipFill>
        <p:spPr bwMode="auto">
          <a:xfrm>
            <a:off x="193835" y="4700723"/>
            <a:ext cx="441056" cy="42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84867" y="3745915"/>
            <a:ext cx="5295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Sus principales socios son microempresarios</a:t>
            </a:r>
            <a:r>
              <a:rPr lang="es-EC" sz="1400" dirty="0"/>
              <a:t>, comerciantes minoristas, artesanos, agricultores  y personas que ejercen alguna actividad económica.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156176" y="3183819"/>
            <a:ext cx="2880320" cy="954107"/>
          </a:xfrm>
          <a:prstGeom prst="rect">
            <a:avLst/>
          </a:prstGeom>
          <a:ln w="47625" cmpd="thinThick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b="1" i="1" dirty="0"/>
              <a:t>MISIÓN: </a:t>
            </a:r>
            <a:r>
              <a:rPr lang="es-EC" sz="1400" dirty="0"/>
              <a:t>“Garantizar  la seguridad de los recursos económicos de nuestros asociados  y ser sus asesores financieros.”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6186972" y="4543960"/>
            <a:ext cx="2880320" cy="738664"/>
          </a:xfrm>
          <a:prstGeom prst="rect">
            <a:avLst/>
          </a:prstGeom>
          <a:ln w="476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400" b="1" i="1" dirty="0" smtClean="0"/>
              <a:t>VISIÓN: </a:t>
            </a:r>
            <a:r>
              <a:rPr lang="es-EC" sz="1400" dirty="0" smtClean="0"/>
              <a:t>“</a:t>
            </a:r>
            <a:r>
              <a:rPr lang="es-EC" sz="1400" dirty="0"/>
              <a:t>Ser una entidad financieramente eficiente, competitiva y con enfoque social.”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r="10258" b="50566"/>
          <a:stretch/>
        </p:blipFill>
        <p:spPr bwMode="auto">
          <a:xfrm>
            <a:off x="183448" y="5282624"/>
            <a:ext cx="399600" cy="4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645443" y="5282624"/>
            <a:ext cx="532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/>
              <a:t>Actualmente se encuentra bajo el control de la Superintendencia de la Economía Popular y Solidaria.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93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</TotalTime>
  <Words>2298</Words>
  <Application>Microsoft Office PowerPoint</Application>
  <PresentationFormat>Presentación en pantalla (4:3)</PresentationFormat>
  <Paragraphs>318</Paragraphs>
  <Slides>44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HENRY</cp:lastModifiedBy>
  <cp:revision>222</cp:revision>
  <dcterms:created xsi:type="dcterms:W3CDTF">2013-04-13T15:30:01Z</dcterms:created>
  <dcterms:modified xsi:type="dcterms:W3CDTF">2014-07-18T07:07:50Z</dcterms:modified>
</cp:coreProperties>
</file>