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7" r:id="rId2"/>
    <p:sldId id="308" r:id="rId3"/>
    <p:sldId id="260" r:id="rId4"/>
    <p:sldId id="292" r:id="rId5"/>
    <p:sldId id="293" r:id="rId6"/>
    <p:sldId id="261" r:id="rId7"/>
    <p:sldId id="263" r:id="rId8"/>
    <p:sldId id="303" r:id="rId9"/>
    <p:sldId id="312" r:id="rId10"/>
    <p:sldId id="311" r:id="rId11"/>
    <p:sldId id="269" r:id="rId12"/>
    <p:sldId id="270" r:id="rId13"/>
    <p:sldId id="271" r:id="rId14"/>
    <p:sldId id="272" r:id="rId15"/>
    <p:sldId id="275" r:id="rId16"/>
    <p:sldId id="276" r:id="rId17"/>
    <p:sldId id="277" r:id="rId18"/>
    <p:sldId id="304" r:id="rId19"/>
    <p:sldId id="305" r:id="rId20"/>
    <p:sldId id="280" r:id="rId21"/>
    <p:sldId id="282" r:id="rId22"/>
    <p:sldId id="284" r:id="rId23"/>
    <p:sldId id="285" r:id="rId24"/>
    <p:sldId id="286" r:id="rId25"/>
    <p:sldId id="314" r:id="rId26"/>
    <p:sldId id="315" r:id="rId27"/>
    <p:sldId id="294" r:id="rId28"/>
    <p:sldId id="287" r:id="rId29"/>
    <p:sldId id="316" r:id="rId30"/>
    <p:sldId id="296" r:id="rId31"/>
    <p:sldId id="298" r:id="rId32"/>
    <p:sldId id="288" r:id="rId33"/>
    <p:sldId id="299" r:id="rId34"/>
    <p:sldId id="300" r:id="rId35"/>
    <p:sldId id="301" r:id="rId36"/>
    <p:sldId id="289" r:id="rId37"/>
    <p:sldId id="290" r:id="rId38"/>
    <p:sldId id="302"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63" autoAdjust="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60F45-05EE-4D0B-A56C-A63D6E55D48B}" type="doc">
      <dgm:prSet loTypeId="urn:microsoft.com/office/officeart/2008/layout/HorizontalMultiLevelHierarchy" loCatId="hierarchy" qsTypeId="urn:microsoft.com/office/officeart/2005/8/quickstyle/simple2" qsCatId="simple" csTypeId="urn:microsoft.com/office/officeart/2005/8/colors/colorful1" csCatId="colorful" phldr="1"/>
      <dgm:spPr/>
      <dgm:t>
        <a:bodyPr/>
        <a:lstStyle/>
        <a:p>
          <a:endParaRPr lang="es-EC"/>
        </a:p>
      </dgm:t>
    </dgm:pt>
    <dgm:pt modelId="{A01B2275-0227-4CD9-8F4D-931F6F0B98C1}">
      <dgm:prSet phldrT="[Texto]"/>
      <dgm:spPr/>
      <dgm:t>
        <a:bodyPr/>
        <a:lstStyle/>
        <a:p>
          <a:r>
            <a:rPr lang="es-EC" dirty="0" smtClean="0"/>
            <a:t>Presupuestos de Inversión</a:t>
          </a:r>
          <a:endParaRPr lang="es-EC" dirty="0"/>
        </a:p>
      </dgm:t>
    </dgm:pt>
    <dgm:pt modelId="{8D502509-3602-4445-AAD1-72F47396503D}" type="parTrans" cxnId="{EE07AA50-B80C-456C-A467-45C72E9F116A}">
      <dgm:prSet/>
      <dgm:spPr/>
      <dgm:t>
        <a:bodyPr/>
        <a:lstStyle/>
        <a:p>
          <a:endParaRPr lang="es-EC"/>
        </a:p>
      </dgm:t>
    </dgm:pt>
    <dgm:pt modelId="{04ABCC90-721E-4D49-96B7-81F8C78B5A7A}" type="sibTrans" cxnId="{EE07AA50-B80C-456C-A467-45C72E9F116A}">
      <dgm:prSet/>
      <dgm:spPr/>
      <dgm:t>
        <a:bodyPr/>
        <a:lstStyle/>
        <a:p>
          <a:endParaRPr lang="es-EC"/>
        </a:p>
      </dgm:t>
    </dgm:pt>
    <dgm:pt modelId="{C7F2B044-CF82-4A52-A6AE-27B5FC846FB6}">
      <dgm:prSet phldrT="[Texto]"/>
      <dgm:spPr/>
      <dgm:t>
        <a:bodyPr/>
        <a:lstStyle/>
        <a:p>
          <a:r>
            <a:rPr lang="es-EC" u="none" dirty="0" smtClean="0"/>
            <a:t>Activos fijos</a:t>
          </a:r>
          <a:endParaRPr lang="es-EC" u="none" dirty="0"/>
        </a:p>
      </dgm:t>
    </dgm:pt>
    <dgm:pt modelId="{A6F1459E-FB30-4926-A8FA-6DA99AE1012E}" type="parTrans" cxnId="{4B5F5B32-3A7C-408D-AF44-D843976DBB36}">
      <dgm:prSet/>
      <dgm:spPr/>
      <dgm:t>
        <a:bodyPr/>
        <a:lstStyle/>
        <a:p>
          <a:endParaRPr lang="es-EC"/>
        </a:p>
      </dgm:t>
    </dgm:pt>
    <dgm:pt modelId="{D1DC3B29-A30D-42D9-A24B-760FFBAAD779}" type="sibTrans" cxnId="{4B5F5B32-3A7C-408D-AF44-D843976DBB36}">
      <dgm:prSet/>
      <dgm:spPr/>
      <dgm:t>
        <a:bodyPr/>
        <a:lstStyle/>
        <a:p>
          <a:endParaRPr lang="es-EC"/>
        </a:p>
      </dgm:t>
    </dgm:pt>
    <dgm:pt modelId="{00EE16B2-3563-4475-98A1-CE00892B629D}">
      <dgm:prSet phldrT="[Texto]"/>
      <dgm:spPr/>
      <dgm:t>
        <a:bodyPr/>
        <a:lstStyle/>
        <a:p>
          <a:r>
            <a:rPr lang="es-EC" dirty="0" smtClean="0"/>
            <a:t>Activos diferidos</a:t>
          </a:r>
          <a:endParaRPr lang="es-EC" dirty="0"/>
        </a:p>
      </dgm:t>
    </dgm:pt>
    <dgm:pt modelId="{E4A35688-125E-41BE-900E-0C400BCF6CDF}" type="parTrans" cxnId="{C4D1BC9A-95AE-4358-8328-DCA2D3C99AF3}">
      <dgm:prSet/>
      <dgm:spPr/>
      <dgm:t>
        <a:bodyPr/>
        <a:lstStyle/>
        <a:p>
          <a:endParaRPr lang="es-EC"/>
        </a:p>
      </dgm:t>
    </dgm:pt>
    <dgm:pt modelId="{D4EA1DB0-DA69-4911-A238-79BCF0B6C186}" type="sibTrans" cxnId="{C4D1BC9A-95AE-4358-8328-DCA2D3C99AF3}">
      <dgm:prSet/>
      <dgm:spPr/>
      <dgm:t>
        <a:bodyPr/>
        <a:lstStyle/>
        <a:p>
          <a:endParaRPr lang="es-EC"/>
        </a:p>
      </dgm:t>
    </dgm:pt>
    <dgm:pt modelId="{8DCFF6B8-E741-4074-968A-7A3F40A25596}">
      <dgm:prSet phldrT="[Texto]"/>
      <dgm:spPr/>
      <dgm:t>
        <a:bodyPr/>
        <a:lstStyle/>
        <a:p>
          <a:r>
            <a:rPr lang="es-EC" dirty="0" smtClean="0"/>
            <a:t>Capital de trabajo</a:t>
          </a:r>
          <a:endParaRPr lang="es-EC" dirty="0"/>
        </a:p>
      </dgm:t>
    </dgm:pt>
    <dgm:pt modelId="{EC364FC5-699F-49D9-AD24-3C9118614291}" type="parTrans" cxnId="{59C88931-4439-4B8A-9DFF-AB6590712B54}">
      <dgm:prSet/>
      <dgm:spPr/>
      <dgm:t>
        <a:bodyPr/>
        <a:lstStyle/>
        <a:p>
          <a:endParaRPr lang="es-EC"/>
        </a:p>
      </dgm:t>
    </dgm:pt>
    <dgm:pt modelId="{FF440703-1782-4FFA-AACC-0D7D81064712}" type="sibTrans" cxnId="{59C88931-4439-4B8A-9DFF-AB6590712B54}">
      <dgm:prSet/>
      <dgm:spPr/>
      <dgm:t>
        <a:bodyPr/>
        <a:lstStyle/>
        <a:p>
          <a:endParaRPr lang="es-EC"/>
        </a:p>
      </dgm:t>
    </dgm:pt>
    <dgm:pt modelId="{681152F1-1351-4807-81B9-41916D343359}" type="pres">
      <dgm:prSet presAssocID="{A2160F45-05EE-4D0B-A56C-A63D6E55D48B}" presName="Name0" presStyleCnt="0">
        <dgm:presLayoutVars>
          <dgm:chPref val="1"/>
          <dgm:dir/>
          <dgm:animOne val="branch"/>
          <dgm:animLvl val="lvl"/>
          <dgm:resizeHandles val="exact"/>
        </dgm:presLayoutVars>
      </dgm:prSet>
      <dgm:spPr/>
      <dgm:t>
        <a:bodyPr/>
        <a:lstStyle/>
        <a:p>
          <a:endParaRPr lang="es-EC"/>
        </a:p>
      </dgm:t>
    </dgm:pt>
    <dgm:pt modelId="{207FB23E-7251-4881-B16C-33841973ED9D}" type="pres">
      <dgm:prSet presAssocID="{A01B2275-0227-4CD9-8F4D-931F6F0B98C1}" presName="root1" presStyleCnt="0"/>
      <dgm:spPr/>
      <dgm:t>
        <a:bodyPr/>
        <a:lstStyle/>
        <a:p>
          <a:endParaRPr lang="es-EC"/>
        </a:p>
      </dgm:t>
    </dgm:pt>
    <dgm:pt modelId="{78CE0B62-54B5-4E6E-99CA-4D19C275C117}" type="pres">
      <dgm:prSet presAssocID="{A01B2275-0227-4CD9-8F4D-931F6F0B98C1}" presName="LevelOneTextNode" presStyleLbl="node0" presStyleIdx="0" presStyleCnt="1">
        <dgm:presLayoutVars>
          <dgm:chPref val="3"/>
        </dgm:presLayoutVars>
      </dgm:prSet>
      <dgm:spPr/>
      <dgm:t>
        <a:bodyPr/>
        <a:lstStyle/>
        <a:p>
          <a:endParaRPr lang="es-EC"/>
        </a:p>
      </dgm:t>
    </dgm:pt>
    <dgm:pt modelId="{0369A8E0-745F-449B-9994-CD68AF998572}" type="pres">
      <dgm:prSet presAssocID="{A01B2275-0227-4CD9-8F4D-931F6F0B98C1}" presName="level2hierChild" presStyleCnt="0"/>
      <dgm:spPr/>
      <dgm:t>
        <a:bodyPr/>
        <a:lstStyle/>
        <a:p>
          <a:endParaRPr lang="es-EC"/>
        </a:p>
      </dgm:t>
    </dgm:pt>
    <dgm:pt modelId="{9A911B83-E6A1-4CE0-A5CA-42702F6E0AC9}" type="pres">
      <dgm:prSet presAssocID="{A6F1459E-FB30-4926-A8FA-6DA99AE1012E}" presName="conn2-1" presStyleLbl="parChTrans1D2" presStyleIdx="0" presStyleCnt="3"/>
      <dgm:spPr/>
      <dgm:t>
        <a:bodyPr/>
        <a:lstStyle/>
        <a:p>
          <a:endParaRPr lang="es-EC"/>
        </a:p>
      </dgm:t>
    </dgm:pt>
    <dgm:pt modelId="{52E5A253-052A-49BC-B660-66ECFC35EBD0}" type="pres">
      <dgm:prSet presAssocID="{A6F1459E-FB30-4926-A8FA-6DA99AE1012E}" presName="connTx" presStyleLbl="parChTrans1D2" presStyleIdx="0" presStyleCnt="3"/>
      <dgm:spPr/>
      <dgm:t>
        <a:bodyPr/>
        <a:lstStyle/>
        <a:p>
          <a:endParaRPr lang="es-EC"/>
        </a:p>
      </dgm:t>
    </dgm:pt>
    <dgm:pt modelId="{0C63936F-806D-4D03-8975-29DB8AFBEE40}" type="pres">
      <dgm:prSet presAssocID="{C7F2B044-CF82-4A52-A6AE-27B5FC846FB6}" presName="root2" presStyleCnt="0"/>
      <dgm:spPr/>
      <dgm:t>
        <a:bodyPr/>
        <a:lstStyle/>
        <a:p>
          <a:endParaRPr lang="es-EC"/>
        </a:p>
      </dgm:t>
    </dgm:pt>
    <dgm:pt modelId="{FD4725CA-9FFB-436E-8397-0B647344F315}" type="pres">
      <dgm:prSet presAssocID="{C7F2B044-CF82-4A52-A6AE-27B5FC846FB6}" presName="LevelTwoTextNode" presStyleLbl="node2" presStyleIdx="0" presStyleCnt="3" custLinFactNeighborX="459" custLinFactNeighborY="7998">
        <dgm:presLayoutVars>
          <dgm:chPref val="3"/>
        </dgm:presLayoutVars>
      </dgm:prSet>
      <dgm:spPr/>
      <dgm:t>
        <a:bodyPr/>
        <a:lstStyle/>
        <a:p>
          <a:endParaRPr lang="es-EC"/>
        </a:p>
      </dgm:t>
    </dgm:pt>
    <dgm:pt modelId="{8E9FD973-210C-422F-98C5-CD83126AD84C}" type="pres">
      <dgm:prSet presAssocID="{C7F2B044-CF82-4A52-A6AE-27B5FC846FB6}" presName="level3hierChild" presStyleCnt="0"/>
      <dgm:spPr/>
      <dgm:t>
        <a:bodyPr/>
        <a:lstStyle/>
        <a:p>
          <a:endParaRPr lang="es-EC"/>
        </a:p>
      </dgm:t>
    </dgm:pt>
    <dgm:pt modelId="{CC84C3B4-EA00-4286-AF70-5041C3672C07}" type="pres">
      <dgm:prSet presAssocID="{E4A35688-125E-41BE-900E-0C400BCF6CDF}" presName="conn2-1" presStyleLbl="parChTrans1D2" presStyleIdx="1" presStyleCnt="3"/>
      <dgm:spPr/>
      <dgm:t>
        <a:bodyPr/>
        <a:lstStyle/>
        <a:p>
          <a:endParaRPr lang="es-EC"/>
        </a:p>
      </dgm:t>
    </dgm:pt>
    <dgm:pt modelId="{998A8DA3-F113-4708-A8BE-051A7AEBEE81}" type="pres">
      <dgm:prSet presAssocID="{E4A35688-125E-41BE-900E-0C400BCF6CDF}" presName="connTx" presStyleLbl="parChTrans1D2" presStyleIdx="1" presStyleCnt="3"/>
      <dgm:spPr/>
      <dgm:t>
        <a:bodyPr/>
        <a:lstStyle/>
        <a:p>
          <a:endParaRPr lang="es-EC"/>
        </a:p>
      </dgm:t>
    </dgm:pt>
    <dgm:pt modelId="{C4A50C28-5200-4D75-AFAE-44874CF0CFBE}" type="pres">
      <dgm:prSet presAssocID="{00EE16B2-3563-4475-98A1-CE00892B629D}" presName="root2" presStyleCnt="0"/>
      <dgm:spPr/>
      <dgm:t>
        <a:bodyPr/>
        <a:lstStyle/>
        <a:p>
          <a:endParaRPr lang="es-EC"/>
        </a:p>
      </dgm:t>
    </dgm:pt>
    <dgm:pt modelId="{BB637598-5557-4AB1-BC14-306678D358E7}" type="pres">
      <dgm:prSet presAssocID="{00EE16B2-3563-4475-98A1-CE00892B629D}" presName="LevelTwoTextNode" presStyleLbl="node2" presStyleIdx="1" presStyleCnt="3">
        <dgm:presLayoutVars>
          <dgm:chPref val="3"/>
        </dgm:presLayoutVars>
      </dgm:prSet>
      <dgm:spPr/>
      <dgm:t>
        <a:bodyPr/>
        <a:lstStyle/>
        <a:p>
          <a:endParaRPr lang="es-EC"/>
        </a:p>
      </dgm:t>
    </dgm:pt>
    <dgm:pt modelId="{2BDB4976-8039-49F3-9BE8-C520412DD4DD}" type="pres">
      <dgm:prSet presAssocID="{00EE16B2-3563-4475-98A1-CE00892B629D}" presName="level3hierChild" presStyleCnt="0"/>
      <dgm:spPr/>
      <dgm:t>
        <a:bodyPr/>
        <a:lstStyle/>
        <a:p>
          <a:endParaRPr lang="es-EC"/>
        </a:p>
      </dgm:t>
    </dgm:pt>
    <dgm:pt modelId="{C4742E14-C8A4-498C-8651-EE4083370265}" type="pres">
      <dgm:prSet presAssocID="{EC364FC5-699F-49D9-AD24-3C9118614291}" presName="conn2-1" presStyleLbl="parChTrans1D2" presStyleIdx="2" presStyleCnt="3"/>
      <dgm:spPr/>
      <dgm:t>
        <a:bodyPr/>
        <a:lstStyle/>
        <a:p>
          <a:endParaRPr lang="es-EC"/>
        </a:p>
      </dgm:t>
    </dgm:pt>
    <dgm:pt modelId="{E9C55561-E0B9-472B-A2F2-2AEBDC62056F}" type="pres">
      <dgm:prSet presAssocID="{EC364FC5-699F-49D9-AD24-3C9118614291}" presName="connTx" presStyleLbl="parChTrans1D2" presStyleIdx="2" presStyleCnt="3"/>
      <dgm:spPr/>
      <dgm:t>
        <a:bodyPr/>
        <a:lstStyle/>
        <a:p>
          <a:endParaRPr lang="es-EC"/>
        </a:p>
      </dgm:t>
    </dgm:pt>
    <dgm:pt modelId="{A9056092-DF9D-4910-BE04-C4F6C81FB187}" type="pres">
      <dgm:prSet presAssocID="{8DCFF6B8-E741-4074-968A-7A3F40A25596}" presName="root2" presStyleCnt="0"/>
      <dgm:spPr/>
      <dgm:t>
        <a:bodyPr/>
        <a:lstStyle/>
        <a:p>
          <a:endParaRPr lang="es-EC"/>
        </a:p>
      </dgm:t>
    </dgm:pt>
    <dgm:pt modelId="{CA31ABFC-6F6C-4DF7-BDF5-495F21249742}" type="pres">
      <dgm:prSet presAssocID="{8DCFF6B8-E741-4074-968A-7A3F40A25596}" presName="LevelTwoTextNode" presStyleLbl="node2" presStyleIdx="2" presStyleCnt="3">
        <dgm:presLayoutVars>
          <dgm:chPref val="3"/>
        </dgm:presLayoutVars>
      </dgm:prSet>
      <dgm:spPr/>
      <dgm:t>
        <a:bodyPr/>
        <a:lstStyle/>
        <a:p>
          <a:endParaRPr lang="es-EC"/>
        </a:p>
      </dgm:t>
    </dgm:pt>
    <dgm:pt modelId="{F756B165-F4B9-448E-A83D-568EFAC8BFF6}" type="pres">
      <dgm:prSet presAssocID="{8DCFF6B8-E741-4074-968A-7A3F40A25596}" presName="level3hierChild" presStyleCnt="0"/>
      <dgm:spPr/>
      <dgm:t>
        <a:bodyPr/>
        <a:lstStyle/>
        <a:p>
          <a:endParaRPr lang="es-EC"/>
        </a:p>
      </dgm:t>
    </dgm:pt>
  </dgm:ptLst>
  <dgm:cxnLst>
    <dgm:cxn modelId="{DBD17EAA-BC65-4D96-A2C6-8A8E2CA512D8}" type="presOf" srcId="{8DCFF6B8-E741-4074-968A-7A3F40A25596}" destId="{CA31ABFC-6F6C-4DF7-BDF5-495F21249742}" srcOrd="0" destOrd="0" presId="urn:microsoft.com/office/officeart/2008/layout/HorizontalMultiLevelHierarchy"/>
    <dgm:cxn modelId="{59C88931-4439-4B8A-9DFF-AB6590712B54}" srcId="{A01B2275-0227-4CD9-8F4D-931F6F0B98C1}" destId="{8DCFF6B8-E741-4074-968A-7A3F40A25596}" srcOrd="2" destOrd="0" parTransId="{EC364FC5-699F-49D9-AD24-3C9118614291}" sibTransId="{FF440703-1782-4FFA-AACC-0D7D81064712}"/>
    <dgm:cxn modelId="{C213C05E-06BA-4B70-9250-E1FAD7174448}" type="presOf" srcId="{A6F1459E-FB30-4926-A8FA-6DA99AE1012E}" destId="{9A911B83-E6A1-4CE0-A5CA-42702F6E0AC9}" srcOrd="0" destOrd="0" presId="urn:microsoft.com/office/officeart/2008/layout/HorizontalMultiLevelHierarchy"/>
    <dgm:cxn modelId="{595B6CAA-D937-47F9-A00F-3BF01393434C}" type="presOf" srcId="{EC364FC5-699F-49D9-AD24-3C9118614291}" destId="{C4742E14-C8A4-498C-8651-EE4083370265}" srcOrd="0" destOrd="0" presId="urn:microsoft.com/office/officeart/2008/layout/HorizontalMultiLevelHierarchy"/>
    <dgm:cxn modelId="{EE07AA50-B80C-456C-A467-45C72E9F116A}" srcId="{A2160F45-05EE-4D0B-A56C-A63D6E55D48B}" destId="{A01B2275-0227-4CD9-8F4D-931F6F0B98C1}" srcOrd="0" destOrd="0" parTransId="{8D502509-3602-4445-AAD1-72F47396503D}" sibTransId="{04ABCC90-721E-4D49-96B7-81F8C78B5A7A}"/>
    <dgm:cxn modelId="{4B5F5B32-3A7C-408D-AF44-D843976DBB36}" srcId="{A01B2275-0227-4CD9-8F4D-931F6F0B98C1}" destId="{C7F2B044-CF82-4A52-A6AE-27B5FC846FB6}" srcOrd="0" destOrd="0" parTransId="{A6F1459E-FB30-4926-A8FA-6DA99AE1012E}" sibTransId="{D1DC3B29-A30D-42D9-A24B-760FFBAAD779}"/>
    <dgm:cxn modelId="{3D615440-1417-4CC1-8701-A0E7FF30AC0F}" type="presOf" srcId="{E4A35688-125E-41BE-900E-0C400BCF6CDF}" destId="{998A8DA3-F113-4708-A8BE-051A7AEBEE81}" srcOrd="1" destOrd="0" presId="urn:microsoft.com/office/officeart/2008/layout/HorizontalMultiLevelHierarchy"/>
    <dgm:cxn modelId="{4AB8DAEB-E107-41DF-A4BE-B8C048E115E6}" type="presOf" srcId="{EC364FC5-699F-49D9-AD24-3C9118614291}" destId="{E9C55561-E0B9-472B-A2F2-2AEBDC62056F}" srcOrd="1" destOrd="0" presId="urn:microsoft.com/office/officeart/2008/layout/HorizontalMultiLevelHierarchy"/>
    <dgm:cxn modelId="{E403B15B-D0D3-47D1-98CC-12BC9E4E0E89}" type="presOf" srcId="{E4A35688-125E-41BE-900E-0C400BCF6CDF}" destId="{CC84C3B4-EA00-4286-AF70-5041C3672C07}" srcOrd="0" destOrd="0" presId="urn:microsoft.com/office/officeart/2008/layout/HorizontalMultiLevelHierarchy"/>
    <dgm:cxn modelId="{C51F7664-0D79-46A9-87FB-5ECBDDFF94FC}" type="presOf" srcId="{00EE16B2-3563-4475-98A1-CE00892B629D}" destId="{BB637598-5557-4AB1-BC14-306678D358E7}" srcOrd="0" destOrd="0" presId="urn:microsoft.com/office/officeart/2008/layout/HorizontalMultiLevelHierarchy"/>
    <dgm:cxn modelId="{B50C2DC6-B467-4AD8-98F3-2A365AB2DD43}" type="presOf" srcId="{A01B2275-0227-4CD9-8F4D-931F6F0B98C1}" destId="{78CE0B62-54B5-4E6E-99CA-4D19C275C117}" srcOrd="0" destOrd="0" presId="urn:microsoft.com/office/officeart/2008/layout/HorizontalMultiLevelHierarchy"/>
    <dgm:cxn modelId="{F1AD53BA-FCA7-4FEC-866D-94F9EA52C5DA}" type="presOf" srcId="{A2160F45-05EE-4D0B-A56C-A63D6E55D48B}" destId="{681152F1-1351-4807-81B9-41916D343359}" srcOrd="0" destOrd="0" presId="urn:microsoft.com/office/officeart/2008/layout/HorizontalMultiLevelHierarchy"/>
    <dgm:cxn modelId="{8AAF11A3-E425-4308-9B7C-A499B7C79C13}" type="presOf" srcId="{A6F1459E-FB30-4926-A8FA-6DA99AE1012E}" destId="{52E5A253-052A-49BC-B660-66ECFC35EBD0}" srcOrd="1" destOrd="0" presId="urn:microsoft.com/office/officeart/2008/layout/HorizontalMultiLevelHierarchy"/>
    <dgm:cxn modelId="{C4D1BC9A-95AE-4358-8328-DCA2D3C99AF3}" srcId="{A01B2275-0227-4CD9-8F4D-931F6F0B98C1}" destId="{00EE16B2-3563-4475-98A1-CE00892B629D}" srcOrd="1" destOrd="0" parTransId="{E4A35688-125E-41BE-900E-0C400BCF6CDF}" sibTransId="{D4EA1DB0-DA69-4911-A238-79BCF0B6C186}"/>
    <dgm:cxn modelId="{F0F299C3-0A3D-4FA8-8131-F2ABD20678A3}" type="presOf" srcId="{C7F2B044-CF82-4A52-A6AE-27B5FC846FB6}" destId="{FD4725CA-9FFB-436E-8397-0B647344F315}" srcOrd="0" destOrd="0" presId="urn:microsoft.com/office/officeart/2008/layout/HorizontalMultiLevelHierarchy"/>
    <dgm:cxn modelId="{56C1B98B-B333-4893-96BB-35A5118CC89E}" type="presParOf" srcId="{681152F1-1351-4807-81B9-41916D343359}" destId="{207FB23E-7251-4881-B16C-33841973ED9D}" srcOrd="0" destOrd="0" presId="urn:microsoft.com/office/officeart/2008/layout/HorizontalMultiLevelHierarchy"/>
    <dgm:cxn modelId="{5952FFA4-1AFD-436F-B0ED-8EBC680C7C27}" type="presParOf" srcId="{207FB23E-7251-4881-B16C-33841973ED9D}" destId="{78CE0B62-54B5-4E6E-99CA-4D19C275C117}" srcOrd="0" destOrd="0" presId="urn:microsoft.com/office/officeart/2008/layout/HorizontalMultiLevelHierarchy"/>
    <dgm:cxn modelId="{491442E7-5B72-4CBC-B977-D4035C7515D4}" type="presParOf" srcId="{207FB23E-7251-4881-B16C-33841973ED9D}" destId="{0369A8E0-745F-449B-9994-CD68AF998572}" srcOrd="1" destOrd="0" presId="urn:microsoft.com/office/officeart/2008/layout/HorizontalMultiLevelHierarchy"/>
    <dgm:cxn modelId="{AA91C54A-71BA-45E0-9EFD-331E1BE532C3}" type="presParOf" srcId="{0369A8E0-745F-449B-9994-CD68AF998572}" destId="{9A911B83-E6A1-4CE0-A5CA-42702F6E0AC9}" srcOrd="0" destOrd="0" presId="urn:microsoft.com/office/officeart/2008/layout/HorizontalMultiLevelHierarchy"/>
    <dgm:cxn modelId="{40440DA2-F200-47E1-8162-EDC5CD5DA494}" type="presParOf" srcId="{9A911B83-E6A1-4CE0-A5CA-42702F6E0AC9}" destId="{52E5A253-052A-49BC-B660-66ECFC35EBD0}" srcOrd="0" destOrd="0" presId="urn:microsoft.com/office/officeart/2008/layout/HorizontalMultiLevelHierarchy"/>
    <dgm:cxn modelId="{CDFCCE71-D3F0-413D-8945-6A3AA97CAB86}" type="presParOf" srcId="{0369A8E0-745F-449B-9994-CD68AF998572}" destId="{0C63936F-806D-4D03-8975-29DB8AFBEE40}" srcOrd="1" destOrd="0" presId="urn:microsoft.com/office/officeart/2008/layout/HorizontalMultiLevelHierarchy"/>
    <dgm:cxn modelId="{88681226-8E97-4AC7-B2CD-20D98BA1DC95}" type="presParOf" srcId="{0C63936F-806D-4D03-8975-29DB8AFBEE40}" destId="{FD4725CA-9FFB-436E-8397-0B647344F315}" srcOrd="0" destOrd="0" presId="urn:microsoft.com/office/officeart/2008/layout/HorizontalMultiLevelHierarchy"/>
    <dgm:cxn modelId="{4F2C1DAE-8F25-404E-B571-A6082DFF6966}" type="presParOf" srcId="{0C63936F-806D-4D03-8975-29DB8AFBEE40}" destId="{8E9FD973-210C-422F-98C5-CD83126AD84C}" srcOrd="1" destOrd="0" presId="urn:microsoft.com/office/officeart/2008/layout/HorizontalMultiLevelHierarchy"/>
    <dgm:cxn modelId="{E362D8AC-06CA-42C9-B34D-A98F2E413142}" type="presParOf" srcId="{0369A8E0-745F-449B-9994-CD68AF998572}" destId="{CC84C3B4-EA00-4286-AF70-5041C3672C07}" srcOrd="2" destOrd="0" presId="urn:microsoft.com/office/officeart/2008/layout/HorizontalMultiLevelHierarchy"/>
    <dgm:cxn modelId="{AE248E05-C4AA-4491-B5E4-16236CEBAB0F}" type="presParOf" srcId="{CC84C3B4-EA00-4286-AF70-5041C3672C07}" destId="{998A8DA3-F113-4708-A8BE-051A7AEBEE81}" srcOrd="0" destOrd="0" presId="urn:microsoft.com/office/officeart/2008/layout/HorizontalMultiLevelHierarchy"/>
    <dgm:cxn modelId="{8497F758-E026-490F-A23E-DAE8BDEF9E7C}" type="presParOf" srcId="{0369A8E0-745F-449B-9994-CD68AF998572}" destId="{C4A50C28-5200-4D75-AFAE-44874CF0CFBE}" srcOrd="3" destOrd="0" presId="urn:microsoft.com/office/officeart/2008/layout/HorizontalMultiLevelHierarchy"/>
    <dgm:cxn modelId="{30BF2532-8287-47D8-913B-A2D1EA87D24C}" type="presParOf" srcId="{C4A50C28-5200-4D75-AFAE-44874CF0CFBE}" destId="{BB637598-5557-4AB1-BC14-306678D358E7}" srcOrd="0" destOrd="0" presId="urn:microsoft.com/office/officeart/2008/layout/HorizontalMultiLevelHierarchy"/>
    <dgm:cxn modelId="{B4337F52-15CC-4E00-8E2B-25C831DAFEBF}" type="presParOf" srcId="{C4A50C28-5200-4D75-AFAE-44874CF0CFBE}" destId="{2BDB4976-8039-49F3-9BE8-C520412DD4DD}" srcOrd="1" destOrd="0" presId="urn:microsoft.com/office/officeart/2008/layout/HorizontalMultiLevelHierarchy"/>
    <dgm:cxn modelId="{5A5FAF0D-73AB-48DF-967A-864D6D9A1E04}" type="presParOf" srcId="{0369A8E0-745F-449B-9994-CD68AF998572}" destId="{C4742E14-C8A4-498C-8651-EE4083370265}" srcOrd="4" destOrd="0" presId="urn:microsoft.com/office/officeart/2008/layout/HorizontalMultiLevelHierarchy"/>
    <dgm:cxn modelId="{1253ADB2-BA7D-4E0B-B3CA-D7BDD3BA6003}" type="presParOf" srcId="{C4742E14-C8A4-498C-8651-EE4083370265}" destId="{E9C55561-E0B9-472B-A2F2-2AEBDC62056F}" srcOrd="0" destOrd="0" presId="urn:microsoft.com/office/officeart/2008/layout/HorizontalMultiLevelHierarchy"/>
    <dgm:cxn modelId="{430DA5E2-A256-4456-BE3C-E0D407D9A7A8}" type="presParOf" srcId="{0369A8E0-745F-449B-9994-CD68AF998572}" destId="{A9056092-DF9D-4910-BE04-C4F6C81FB187}" srcOrd="5" destOrd="0" presId="urn:microsoft.com/office/officeart/2008/layout/HorizontalMultiLevelHierarchy"/>
    <dgm:cxn modelId="{F9DCC13B-D619-4444-95D0-C20136A790BC}" type="presParOf" srcId="{A9056092-DF9D-4910-BE04-C4F6C81FB187}" destId="{CA31ABFC-6F6C-4DF7-BDF5-495F21249742}" srcOrd="0" destOrd="0" presId="urn:microsoft.com/office/officeart/2008/layout/HorizontalMultiLevelHierarchy"/>
    <dgm:cxn modelId="{EB358EE1-B8D8-4C83-967E-120835F37F68}" type="presParOf" srcId="{A9056092-DF9D-4910-BE04-C4F6C81FB187}" destId="{F756B165-F4B9-448E-A83D-568EFAC8BFF6}"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BE697-9B7F-49CC-B225-439269CD9C7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0C059E1-FDB7-4ACF-97D0-7219E0C3A44C}">
      <dgm:prSet custT="1"/>
      <dgm:spPr/>
      <dgm:t>
        <a:bodyPr/>
        <a:lstStyle/>
        <a:p>
          <a:pPr algn="just"/>
          <a:r>
            <a:rPr lang="es-EC" sz="1400" dirty="0" smtClean="0"/>
            <a:t>El </a:t>
          </a:r>
          <a:r>
            <a:rPr lang="es-EC" sz="1400" dirty="0"/>
            <a:t>Estudio Técnico demostró una capacidad de prestación del servicio a 396 personas diariamente, un número promedio que se encuentran dentro de los registros de una sala de gimnasio en la actualidad (150-500 clientes al día y 300-1800 clientes al mes).</a:t>
          </a:r>
          <a:endParaRPr lang="es-EC" sz="1400" dirty="0"/>
        </a:p>
      </dgm:t>
    </dgm:pt>
    <dgm:pt modelId="{01D23F0A-14E0-4A6D-AA28-04D4FFD18DE9}" type="parTrans" cxnId="{D9667237-B38A-4BB8-9088-6208B4255FDA}">
      <dgm:prSet/>
      <dgm:spPr/>
      <dgm:t>
        <a:bodyPr/>
        <a:lstStyle/>
        <a:p>
          <a:endParaRPr lang="es-EC"/>
        </a:p>
      </dgm:t>
    </dgm:pt>
    <dgm:pt modelId="{0FD6BF99-61D4-4B87-99DE-CB1187E2C493}" type="sibTrans" cxnId="{D9667237-B38A-4BB8-9088-6208B4255FDA}">
      <dgm:prSet/>
      <dgm:spPr/>
      <dgm:t>
        <a:bodyPr/>
        <a:lstStyle/>
        <a:p>
          <a:endParaRPr lang="es-EC"/>
        </a:p>
      </dgm:t>
    </dgm:pt>
    <dgm:pt modelId="{3FDD4541-9F70-438A-9C8F-D90A1BA75ACB}">
      <dgm:prSet custT="1"/>
      <dgm:spPr/>
      <dgm:t>
        <a:bodyPr/>
        <a:lstStyle/>
        <a:p>
          <a:pPr algn="just"/>
          <a:r>
            <a:rPr lang="es-EC" sz="1400" dirty="0" smtClean="0"/>
            <a:t>El </a:t>
          </a:r>
          <a:r>
            <a:rPr lang="es-EC" sz="1400" dirty="0"/>
            <a:t>Gimnasio “Rock Gym” estará constituida como Persona Natural no obligada a llevar contabilidad de acuerdo a los parámetros establecidos por el SRI, bajo la razón social “Rock Gym” identificando el servicio o actividad económica que ejercerá mediante principios y valores que respalden una excelente calidad del servicio.</a:t>
          </a:r>
          <a:endParaRPr lang="es-EC" sz="1400" dirty="0"/>
        </a:p>
      </dgm:t>
    </dgm:pt>
    <dgm:pt modelId="{8706FDA0-2F1E-463A-B3C5-9825415367DC}" type="parTrans" cxnId="{7BE0827D-BF86-4D11-8CD6-5D824714B90D}">
      <dgm:prSet/>
      <dgm:spPr/>
      <dgm:t>
        <a:bodyPr/>
        <a:lstStyle/>
        <a:p>
          <a:endParaRPr lang="es-EC"/>
        </a:p>
      </dgm:t>
    </dgm:pt>
    <dgm:pt modelId="{C9E32E09-238E-4BE8-80C7-C32737AF69DA}" type="sibTrans" cxnId="{7BE0827D-BF86-4D11-8CD6-5D824714B90D}">
      <dgm:prSet/>
      <dgm:spPr/>
      <dgm:t>
        <a:bodyPr/>
        <a:lstStyle/>
        <a:p>
          <a:endParaRPr lang="es-EC"/>
        </a:p>
      </dgm:t>
    </dgm:pt>
    <dgm:pt modelId="{7B910E05-DFE6-4E50-8E0D-E943DDFE6A90}">
      <dgm:prSet custT="1"/>
      <dgm:spPr/>
      <dgm:t>
        <a:bodyPr/>
        <a:lstStyle/>
        <a:p>
          <a:pPr algn="just"/>
          <a:r>
            <a:rPr lang="es-EC" sz="1400" dirty="0" smtClean="0"/>
            <a:t>En </a:t>
          </a:r>
          <a:r>
            <a:rPr lang="es-EC" sz="1400" dirty="0"/>
            <a:t>el Estudio Financiero se determino que el proyecto es factible y rentable.</a:t>
          </a:r>
          <a:endParaRPr lang="es-EC" sz="1400" dirty="0"/>
        </a:p>
      </dgm:t>
    </dgm:pt>
    <dgm:pt modelId="{B795F8E7-B703-410D-8EEF-8F436B2B7A70}" type="parTrans" cxnId="{20C8603E-B449-4F33-9D27-30A1C11AD895}">
      <dgm:prSet/>
      <dgm:spPr/>
      <dgm:t>
        <a:bodyPr/>
        <a:lstStyle/>
        <a:p>
          <a:endParaRPr lang="es-EC"/>
        </a:p>
      </dgm:t>
    </dgm:pt>
    <dgm:pt modelId="{B5B98CC1-CE86-4AA6-BE8E-E1E1F1062E6F}" type="sibTrans" cxnId="{20C8603E-B449-4F33-9D27-30A1C11AD895}">
      <dgm:prSet/>
      <dgm:spPr/>
      <dgm:t>
        <a:bodyPr/>
        <a:lstStyle/>
        <a:p>
          <a:endParaRPr lang="es-EC"/>
        </a:p>
      </dgm:t>
    </dgm:pt>
    <dgm:pt modelId="{BA271738-1BD9-4B1F-A921-37935DAC68D0}">
      <dgm:prSet phldrT="[Texto]" custT="1"/>
      <dgm:spPr/>
      <dgm:t>
        <a:bodyPr/>
        <a:lstStyle/>
        <a:p>
          <a:pPr algn="just"/>
          <a:endParaRPr lang="es-EC" sz="1400" dirty="0"/>
        </a:p>
      </dgm:t>
    </dgm:pt>
    <dgm:pt modelId="{CA28C01F-5279-47B1-8B75-978EF3D7B416}" type="parTrans" cxnId="{3949F930-A950-4491-B50E-45525B4FBC41}">
      <dgm:prSet/>
      <dgm:spPr/>
      <dgm:t>
        <a:bodyPr/>
        <a:lstStyle/>
        <a:p>
          <a:endParaRPr lang="es-EC"/>
        </a:p>
      </dgm:t>
    </dgm:pt>
    <dgm:pt modelId="{0DF62D1E-79E2-49AB-B0DB-4B46CCFA2634}" type="sibTrans" cxnId="{3949F930-A950-4491-B50E-45525B4FBC41}">
      <dgm:prSet/>
      <dgm:spPr/>
      <dgm:t>
        <a:bodyPr/>
        <a:lstStyle/>
        <a:p>
          <a:endParaRPr lang="es-EC"/>
        </a:p>
      </dgm:t>
    </dgm:pt>
    <dgm:pt modelId="{52074482-668C-4007-B571-DAE86AFB8EC3}">
      <dgm:prSet phldrT="[Texto]" custT="1"/>
      <dgm:spPr/>
      <dgm:t>
        <a:bodyPr/>
        <a:lstStyle/>
        <a:p>
          <a:pPr algn="just"/>
          <a:endParaRPr lang="es-EC" sz="1400" dirty="0"/>
        </a:p>
      </dgm:t>
    </dgm:pt>
    <dgm:pt modelId="{3193F5C7-EA78-4CB7-A136-CD3FE5510C7A}" type="parTrans" cxnId="{43418845-7EB6-4812-A86D-AFC43E98AEB9}">
      <dgm:prSet/>
      <dgm:spPr/>
      <dgm:t>
        <a:bodyPr/>
        <a:lstStyle/>
        <a:p>
          <a:endParaRPr lang="es-EC"/>
        </a:p>
      </dgm:t>
    </dgm:pt>
    <dgm:pt modelId="{5F42A5EE-CB29-4F2E-A360-28FEA64441B2}" type="sibTrans" cxnId="{43418845-7EB6-4812-A86D-AFC43E98AEB9}">
      <dgm:prSet/>
      <dgm:spPr/>
      <dgm:t>
        <a:bodyPr/>
        <a:lstStyle/>
        <a:p>
          <a:endParaRPr lang="es-EC"/>
        </a:p>
      </dgm:t>
    </dgm:pt>
    <dgm:pt modelId="{0AF887CF-82DB-47A2-AAEC-EA432461B3E7}">
      <dgm:prSet custT="1"/>
      <dgm:spPr/>
      <dgm:t>
        <a:bodyPr/>
        <a:lstStyle/>
        <a:p>
          <a:pPr algn="just"/>
          <a:endParaRPr lang="es-EC" sz="1400" dirty="0"/>
        </a:p>
      </dgm:t>
    </dgm:pt>
    <dgm:pt modelId="{A11003D5-F199-4EC0-B3D2-DDFCC40F3225}" type="parTrans" cxnId="{213DF99C-D7FF-42CC-B6E3-9C8791DCCC2F}">
      <dgm:prSet/>
      <dgm:spPr/>
      <dgm:t>
        <a:bodyPr/>
        <a:lstStyle/>
        <a:p>
          <a:endParaRPr lang="es-EC"/>
        </a:p>
      </dgm:t>
    </dgm:pt>
    <dgm:pt modelId="{7BDEAD06-E980-4C6D-9016-E73C04E6B893}" type="sibTrans" cxnId="{213DF99C-D7FF-42CC-B6E3-9C8791DCCC2F}">
      <dgm:prSet/>
      <dgm:spPr/>
      <dgm:t>
        <a:bodyPr/>
        <a:lstStyle/>
        <a:p>
          <a:endParaRPr lang="es-EC"/>
        </a:p>
      </dgm:t>
    </dgm:pt>
    <dgm:pt modelId="{A9853A42-6D10-42CF-BC83-530863CA1A17}">
      <dgm:prSet custT="1"/>
      <dgm:spPr/>
      <dgm:t>
        <a:bodyPr/>
        <a:lstStyle/>
        <a:p>
          <a:pPr algn="just"/>
          <a:endParaRPr lang="es-EC" sz="1400" dirty="0"/>
        </a:p>
      </dgm:t>
    </dgm:pt>
    <dgm:pt modelId="{DF345B58-DF81-4C8B-B306-823CA750F8A5}" type="parTrans" cxnId="{942E8BEC-3F31-4D13-99EA-32DF60C999F1}">
      <dgm:prSet/>
      <dgm:spPr/>
      <dgm:t>
        <a:bodyPr/>
        <a:lstStyle/>
        <a:p>
          <a:endParaRPr lang="es-EC"/>
        </a:p>
      </dgm:t>
    </dgm:pt>
    <dgm:pt modelId="{22C91D44-E50C-4AE2-BCB8-182437F82ECF}" type="sibTrans" cxnId="{942E8BEC-3F31-4D13-99EA-32DF60C999F1}">
      <dgm:prSet/>
      <dgm:spPr/>
      <dgm:t>
        <a:bodyPr/>
        <a:lstStyle/>
        <a:p>
          <a:endParaRPr lang="es-EC"/>
        </a:p>
      </dgm:t>
    </dgm:pt>
    <dgm:pt modelId="{28E9F11A-AD88-4FD6-89FE-9744390ED6D6}">
      <dgm:prSet custT="1"/>
      <dgm:spPr/>
      <dgm:t>
        <a:bodyPr/>
        <a:lstStyle/>
        <a:p>
          <a:pPr algn="just"/>
          <a:endParaRPr lang="es-EC" sz="1400" dirty="0"/>
        </a:p>
      </dgm:t>
    </dgm:pt>
    <dgm:pt modelId="{057CDD7C-EF10-423B-ACAC-3D140AC681D1}" type="parTrans" cxnId="{828F46FF-9960-4EBD-9749-A0636F39C218}">
      <dgm:prSet/>
      <dgm:spPr/>
      <dgm:t>
        <a:bodyPr/>
        <a:lstStyle/>
        <a:p>
          <a:endParaRPr lang="es-EC"/>
        </a:p>
      </dgm:t>
    </dgm:pt>
    <dgm:pt modelId="{18864DAA-7AB3-4B35-884B-B8ED707823F3}" type="sibTrans" cxnId="{828F46FF-9960-4EBD-9749-A0636F39C218}">
      <dgm:prSet/>
      <dgm:spPr/>
      <dgm:t>
        <a:bodyPr/>
        <a:lstStyle/>
        <a:p>
          <a:endParaRPr lang="es-EC"/>
        </a:p>
      </dgm:t>
    </dgm:pt>
    <dgm:pt modelId="{04BBE07A-8D1D-44F2-9B02-64AB21E6E6EB}">
      <dgm:prSet custT="1"/>
      <dgm:spPr/>
      <dgm:t>
        <a:bodyPr/>
        <a:lstStyle/>
        <a:p>
          <a:pPr algn="just"/>
          <a:endParaRPr lang="es-EC" sz="1400" dirty="0"/>
        </a:p>
      </dgm:t>
    </dgm:pt>
    <dgm:pt modelId="{37B1F406-58FF-4F13-896D-38466A772F64}" type="parTrans" cxnId="{62A2DED5-EAB7-495D-B5C5-80B8C44C3E02}">
      <dgm:prSet/>
      <dgm:spPr/>
      <dgm:t>
        <a:bodyPr/>
        <a:lstStyle/>
        <a:p>
          <a:endParaRPr lang="es-EC"/>
        </a:p>
      </dgm:t>
    </dgm:pt>
    <dgm:pt modelId="{9D6184A3-96D1-41E7-93B1-9CAAC401E796}" type="sibTrans" cxnId="{62A2DED5-EAB7-495D-B5C5-80B8C44C3E02}">
      <dgm:prSet/>
      <dgm:spPr/>
      <dgm:t>
        <a:bodyPr/>
        <a:lstStyle/>
        <a:p>
          <a:endParaRPr lang="es-EC"/>
        </a:p>
      </dgm:t>
    </dgm:pt>
    <dgm:pt modelId="{F2BE7FE5-E3A3-47F4-AF22-CB4C32E73C1A}">
      <dgm:prSet phldrT="[Texto]" custT="1"/>
      <dgm:spPr/>
      <dgm:t>
        <a:bodyPr/>
        <a:lstStyle/>
        <a:p>
          <a:pPr algn="just"/>
          <a:r>
            <a:rPr lang="es-EC" sz="1400" dirty="0" smtClean="0"/>
            <a:t>El Estudio de Mercado determino determinó que existe una demanda insatisfecha en el Centro Histórico de Quito por lo cual el proyecto es viable porque tenemos un nicho de mercado muy amplio el cual se lo puede captar.</a:t>
          </a:r>
          <a:endParaRPr lang="es-EC" sz="1400" dirty="0"/>
        </a:p>
      </dgm:t>
    </dgm:pt>
    <dgm:pt modelId="{07437FB0-D0BC-440C-B0C4-8E9D5D0BD52C}" type="sibTrans" cxnId="{F7A87951-CB5F-467D-B146-ADC8324578BE}">
      <dgm:prSet/>
      <dgm:spPr/>
      <dgm:t>
        <a:bodyPr/>
        <a:lstStyle/>
        <a:p>
          <a:endParaRPr lang="es-EC"/>
        </a:p>
      </dgm:t>
    </dgm:pt>
    <dgm:pt modelId="{7D7174FC-B856-4004-AEFC-34B951A2F48B}" type="parTrans" cxnId="{F7A87951-CB5F-467D-B146-ADC8324578BE}">
      <dgm:prSet/>
      <dgm:spPr/>
      <dgm:t>
        <a:bodyPr/>
        <a:lstStyle/>
        <a:p>
          <a:endParaRPr lang="es-EC"/>
        </a:p>
      </dgm:t>
    </dgm:pt>
    <dgm:pt modelId="{1B106AF2-878D-46DE-BAF7-A280040B3972}">
      <dgm:prSet phldrT="[Texto]"/>
      <dgm:spPr/>
      <dgm:t>
        <a:bodyPr/>
        <a:lstStyle/>
        <a:p>
          <a:r>
            <a:rPr lang="es-EC" dirty="0" smtClean="0"/>
            <a:t>Conclusiones</a:t>
          </a:r>
          <a:endParaRPr lang="es-EC" dirty="0"/>
        </a:p>
      </dgm:t>
    </dgm:pt>
    <dgm:pt modelId="{D2898492-F8EB-41DB-92D9-D49349CDC649}" type="sibTrans" cxnId="{AA440EA8-2540-4391-A830-BAEF7B270CC4}">
      <dgm:prSet/>
      <dgm:spPr/>
      <dgm:t>
        <a:bodyPr/>
        <a:lstStyle/>
        <a:p>
          <a:endParaRPr lang="es-EC"/>
        </a:p>
      </dgm:t>
    </dgm:pt>
    <dgm:pt modelId="{C16E1139-16A8-4ACC-BAB8-7D9499F43C94}" type="parTrans" cxnId="{AA440EA8-2540-4391-A830-BAEF7B270CC4}">
      <dgm:prSet/>
      <dgm:spPr/>
      <dgm:t>
        <a:bodyPr/>
        <a:lstStyle/>
        <a:p>
          <a:endParaRPr lang="es-EC"/>
        </a:p>
      </dgm:t>
    </dgm:pt>
    <dgm:pt modelId="{D070809C-2B91-4989-8FCA-BF9258AA391E}" type="pres">
      <dgm:prSet presAssocID="{EDDBE697-9B7F-49CC-B225-439269CD9C72}" presName="linearFlow" presStyleCnt="0">
        <dgm:presLayoutVars>
          <dgm:dir/>
          <dgm:animLvl val="lvl"/>
          <dgm:resizeHandles val="exact"/>
        </dgm:presLayoutVars>
      </dgm:prSet>
      <dgm:spPr/>
      <dgm:t>
        <a:bodyPr/>
        <a:lstStyle/>
        <a:p>
          <a:endParaRPr lang="es-EC"/>
        </a:p>
      </dgm:t>
    </dgm:pt>
    <dgm:pt modelId="{73EA3371-EF74-4E55-885E-8EE6C4A80EB7}" type="pres">
      <dgm:prSet presAssocID="{1B106AF2-878D-46DE-BAF7-A280040B3972}" presName="composite" presStyleCnt="0"/>
      <dgm:spPr/>
    </dgm:pt>
    <dgm:pt modelId="{BA3E83AC-8EDF-4208-B1EF-43213B6CA1E3}" type="pres">
      <dgm:prSet presAssocID="{1B106AF2-878D-46DE-BAF7-A280040B3972}" presName="parentText" presStyleLbl="alignNode1" presStyleIdx="0" presStyleCnt="1" custLinFactNeighborY="-21678">
        <dgm:presLayoutVars>
          <dgm:chMax val="1"/>
          <dgm:bulletEnabled val="1"/>
        </dgm:presLayoutVars>
      </dgm:prSet>
      <dgm:spPr/>
      <dgm:t>
        <a:bodyPr/>
        <a:lstStyle/>
        <a:p>
          <a:endParaRPr lang="es-EC"/>
        </a:p>
      </dgm:t>
    </dgm:pt>
    <dgm:pt modelId="{4C57ED9D-D7AD-4FE5-93CD-5E6F8039829F}" type="pres">
      <dgm:prSet presAssocID="{1B106AF2-878D-46DE-BAF7-A280040B3972}" presName="descendantText" presStyleLbl="alignAcc1" presStyleIdx="0" presStyleCnt="1" custScaleY="205761">
        <dgm:presLayoutVars>
          <dgm:bulletEnabled val="1"/>
        </dgm:presLayoutVars>
      </dgm:prSet>
      <dgm:spPr/>
      <dgm:t>
        <a:bodyPr/>
        <a:lstStyle/>
        <a:p>
          <a:endParaRPr lang="es-EC"/>
        </a:p>
      </dgm:t>
    </dgm:pt>
  </dgm:ptLst>
  <dgm:cxnLst>
    <dgm:cxn modelId="{20C8603E-B449-4F33-9D27-30A1C11AD895}" srcId="{1B106AF2-878D-46DE-BAF7-A280040B3972}" destId="{7B910E05-DFE6-4E50-8E0D-E943DDFE6A90}" srcOrd="9" destOrd="0" parTransId="{B795F8E7-B703-410D-8EEF-8F436B2B7A70}" sibTransId="{B5B98CC1-CE86-4AA6-BE8E-E1E1F1062E6F}"/>
    <dgm:cxn modelId="{F79EDDFA-D149-4E21-9B6E-A408092B6E88}" type="presOf" srcId="{0AF887CF-82DB-47A2-AAEC-EA432461B3E7}" destId="{4C57ED9D-D7AD-4FE5-93CD-5E6F8039829F}" srcOrd="0" destOrd="5" presId="urn:microsoft.com/office/officeart/2005/8/layout/chevron2"/>
    <dgm:cxn modelId="{F7A87951-CB5F-467D-B146-ADC8324578BE}" srcId="{1B106AF2-878D-46DE-BAF7-A280040B3972}" destId="{F2BE7FE5-E3A3-47F4-AF22-CB4C32E73C1A}" srcOrd="0" destOrd="0" parTransId="{7D7174FC-B856-4004-AEFC-34B951A2F48B}" sibTransId="{07437FB0-D0BC-440C-B0C4-8E9D5D0BD52C}"/>
    <dgm:cxn modelId="{34EB2606-BDBA-491F-99C5-4C22038D453B}" type="presOf" srcId="{1B106AF2-878D-46DE-BAF7-A280040B3972}" destId="{BA3E83AC-8EDF-4208-B1EF-43213B6CA1E3}" srcOrd="0" destOrd="0" presId="urn:microsoft.com/office/officeart/2005/8/layout/chevron2"/>
    <dgm:cxn modelId="{43418845-7EB6-4812-A86D-AFC43E98AEB9}" srcId="{1B106AF2-878D-46DE-BAF7-A280040B3972}" destId="{52074482-668C-4007-B571-DAE86AFB8EC3}" srcOrd="1" destOrd="0" parTransId="{3193F5C7-EA78-4CB7-A136-CD3FE5510C7A}" sibTransId="{5F42A5EE-CB29-4F2E-A360-28FEA64441B2}"/>
    <dgm:cxn modelId="{D431040C-F8E1-4D33-821A-65082F0C435B}" type="presOf" srcId="{28E9F11A-AD88-4FD6-89FE-9744390ED6D6}" destId="{4C57ED9D-D7AD-4FE5-93CD-5E6F8039829F}" srcOrd="0" destOrd="8" presId="urn:microsoft.com/office/officeart/2005/8/layout/chevron2"/>
    <dgm:cxn modelId="{D2D32DD2-14AD-4649-9B5C-E107C18989CE}" type="presOf" srcId="{10C059E1-FDB7-4ACF-97D0-7219E0C3A44C}" destId="{4C57ED9D-D7AD-4FE5-93CD-5E6F8039829F}" srcOrd="0" destOrd="3" presId="urn:microsoft.com/office/officeart/2005/8/layout/chevron2"/>
    <dgm:cxn modelId="{AA440EA8-2540-4391-A830-BAEF7B270CC4}" srcId="{EDDBE697-9B7F-49CC-B225-439269CD9C72}" destId="{1B106AF2-878D-46DE-BAF7-A280040B3972}" srcOrd="0" destOrd="0" parTransId="{C16E1139-16A8-4ACC-BAB8-7D9499F43C94}" sibTransId="{D2898492-F8EB-41DB-92D9-D49349CDC649}"/>
    <dgm:cxn modelId="{62A2DED5-EAB7-495D-B5C5-80B8C44C3E02}" srcId="{1B106AF2-878D-46DE-BAF7-A280040B3972}" destId="{04BBE07A-8D1D-44F2-9B02-64AB21E6E6EB}" srcOrd="7" destOrd="0" parTransId="{37B1F406-58FF-4F13-896D-38466A772F64}" sibTransId="{9D6184A3-96D1-41E7-93B1-9CAAC401E796}"/>
    <dgm:cxn modelId="{7407DBEA-9EE8-4C8B-B37E-38A877376218}" type="presOf" srcId="{52074482-668C-4007-B571-DAE86AFB8EC3}" destId="{4C57ED9D-D7AD-4FE5-93CD-5E6F8039829F}" srcOrd="0" destOrd="1" presId="urn:microsoft.com/office/officeart/2005/8/layout/chevron2"/>
    <dgm:cxn modelId="{6C890AF7-BA16-46C4-AF44-A340B8223A1D}" type="presOf" srcId="{F2BE7FE5-E3A3-47F4-AF22-CB4C32E73C1A}" destId="{4C57ED9D-D7AD-4FE5-93CD-5E6F8039829F}" srcOrd="0" destOrd="0" presId="urn:microsoft.com/office/officeart/2005/8/layout/chevron2"/>
    <dgm:cxn modelId="{2CEE659C-1E61-4A03-8112-922693B9A5CA}" type="presOf" srcId="{EDDBE697-9B7F-49CC-B225-439269CD9C72}" destId="{D070809C-2B91-4989-8FCA-BF9258AA391E}" srcOrd="0" destOrd="0" presId="urn:microsoft.com/office/officeart/2005/8/layout/chevron2"/>
    <dgm:cxn modelId="{B6E1CD0D-533F-4E73-8AEB-398550573931}" type="presOf" srcId="{BA271738-1BD9-4B1F-A921-37935DAC68D0}" destId="{4C57ED9D-D7AD-4FE5-93CD-5E6F8039829F}" srcOrd="0" destOrd="2" presId="urn:microsoft.com/office/officeart/2005/8/layout/chevron2"/>
    <dgm:cxn modelId="{828F46FF-9960-4EBD-9749-A0636F39C218}" srcId="{1B106AF2-878D-46DE-BAF7-A280040B3972}" destId="{28E9F11A-AD88-4FD6-89FE-9744390ED6D6}" srcOrd="8" destOrd="0" parTransId="{057CDD7C-EF10-423B-ACAC-3D140AC681D1}" sibTransId="{18864DAA-7AB3-4B35-884B-B8ED707823F3}"/>
    <dgm:cxn modelId="{213DF99C-D7FF-42CC-B6E3-9C8791DCCC2F}" srcId="{1B106AF2-878D-46DE-BAF7-A280040B3972}" destId="{0AF887CF-82DB-47A2-AAEC-EA432461B3E7}" srcOrd="5" destOrd="0" parTransId="{A11003D5-F199-4EC0-B3D2-DDFCC40F3225}" sibTransId="{7BDEAD06-E980-4C6D-9016-E73C04E6B893}"/>
    <dgm:cxn modelId="{7BE0827D-BF86-4D11-8CD6-5D824714B90D}" srcId="{1B106AF2-878D-46DE-BAF7-A280040B3972}" destId="{3FDD4541-9F70-438A-9C8F-D90A1BA75ACB}" srcOrd="6" destOrd="0" parTransId="{8706FDA0-2F1E-463A-B3C5-9825415367DC}" sibTransId="{C9E32E09-238E-4BE8-80C7-C32737AF69DA}"/>
    <dgm:cxn modelId="{D9667237-B38A-4BB8-9088-6208B4255FDA}" srcId="{1B106AF2-878D-46DE-BAF7-A280040B3972}" destId="{10C059E1-FDB7-4ACF-97D0-7219E0C3A44C}" srcOrd="3" destOrd="0" parTransId="{01D23F0A-14E0-4A6D-AA28-04D4FFD18DE9}" sibTransId="{0FD6BF99-61D4-4B87-99DE-CB1187E2C493}"/>
    <dgm:cxn modelId="{D9F83FD3-7F21-45F9-A40F-9C081CB2EC0E}" type="presOf" srcId="{3FDD4541-9F70-438A-9C8F-D90A1BA75ACB}" destId="{4C57ED9D-D7AD-4FE5-93CD-5E6F8039829F}" srcOrd="0" destOrd="6" presId="urn:microsoft.com/office/officeart/2005/8/layout/chevron2"/>
    <dgm:cxn modelId="{942E8BEC-3F31-4D13-99EA-32DF60C999F1}" srcId="{1B106AF2-878D-46DE-BAF7-A280040B3972}" destId="{A9853A42-6D10-42CF-BC83-530863CA1A17}" srcOrd="4" destOrd="0" parTransId="{DF345B58-DF81-4C8B-B306-823CA750F8A5}" sibTransId="{22C91D44-E50C-4AE2-BCB8-182437F82ECF}"/>
    <dgm:cxn modelId="{0B3AA363-8FCD-4847-B056-F8017093DA50}" type="presOf" srcId="{A9853A42-6D10-42CF-BC83-530863CA1A17}" destId="{4C57ED9D-D7AD-4FE5-93CD-5E6F8039829F}" srcOrd="0" destOrd="4" presId="urn:microsoft.com/office/officeart/2005/8/layout/chevron2"/>
    <dgm:cxn modelId="{2C86F0F4-148F-40D1-879C-3AC427115774}" type="presOf" srcId="{04BBE07A-8D1D-44F2-9B02-64AB21E6E6EB}" destId="{4C57ED9D-D7AD-4FE5-93CD-5E6F8039829F}" srcOrd="0" destOrd="7" presId="urn:microsoft.com/office/officeart/2005/8/layout/chevron2"/>
    <dgm:cxn modelId="{0F6A0144-6601-4A32-A073-31A70120C7CF}" type="presOf" srcId="{7B910E05-DFE6-4E50-8E0D-E943DDFE6A90}" destId="{4C57ED9D-D7AD-4FE5-93CD-5E6F8039829F}" srcOrd="0" destOrd="9" presId="urn:microsoft.com/office/officeart/2005/8/layout/chevron2"/>
    <dgm:cxn modelId="{3949F930-A950-4491-B50E-45525B4FBC41}" srcId="{1B106AF2-878D-46DE-BAF7-A280040B3972}" destId="{BA271738-1BD9-4B1F-A921-37935DAC68D0}" srcOrd="2" destOrd="0" parTransId="{CA28C01F-5279-47B1-8B75-978EF3D7B416}" sibTransId="{0DF62D1E-79E2-49AB-B0DB-4B46CCFA2634}"/>
    <dgm:cxn modelId="{1BFA051F-F3BC-4E95-B26B-2D70B9716CA3}" type="presParOf" srcId="{D070809C-2B91-4989-8FCA-BF9258AA391E}" destId="{73EA3371-EF74-4E55-885E-8EE6C4A80EB7}" srcOrd="0" destOrd="0" presId="urn:microsoft.com/office/officeart/2005/8/layout/chevron2"/>
    <dgm:cxn modelId="{C6B3369F-DE16-4CB1-948D-EEBA2D514BBF}" type="presParOf" srcId="{73EA3371-EF74-4E55-885E-8EE6C4A80EB7}" destId="{BA3E83AC-8EDF-4208-B1EF-43213B6CA1E3}" srcOrd="0" destOrd="0" presId="urn:microsoft.com/office/officeart/2005/8/layout/chevron2"/>
    <dgm:cxn modelId="{F60E712E-C8B7-4D18-B53A-1A22204637BD}" type="presParOf" srcId="{73EA3371-EF74-4E55-885E-8EE6C4A80EB7}" destId="{4C57ED9D-D7AD-4FE5-93CD-5E6F8039829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742E14-C8A4-498C-8651-EE4083370265}">
      <dsp:nvSpPr>
        <dsp:cNvPr id="0" name=""/>
        <dsp:cNvSpPr/>
      </dsp:nvSpPr>
      <dsp:spPr>
        <a:xfrm>
          <a:off x="1290491" y="2140012"/>
          <a:ext cx="533462" cy="1016505"/>
        </a:xfrm>
        <a:custGeom>
          <a:avLst/>
          <a:gdLst/>
          <a:ahLst/>
          <a:cxnLst/>
          <a:rect l="0" t="0" r="0" b="0"/>
          <a:pathLst>
            <a:path>
              <a:moveTo>
                <a:pt x="0" y="0"/>
              </a:moveTo>
              <a:lnTo>
                <a:pt x="266731" y="0"/>
              </a:lnTo>
              <a:lnTo>
                <a:pt x="266731" y="1016505"/>
              </a:lnTo>
              <a:lnTo>
                <a:pt x="533462" y="1016505"/>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528523" y="2619565"/>
        <a:ext cx="57399" cy="57399"/>
      </dsp:txXfrm>
    </dsp:sp>
    <dsp:sp modelId="{CC84C3B4-EA00-4286-AF70-5041C3672C07}">
      <dsp:nvSpPr>
        <dsp:cNvPr id="0" name=""/>
        <dsp:cNvSpPr/>
      </dsp:nvSpPr>
      <dsp:spPr>
        <a:xfrm>
          <a:off x="1290491" y="2094292"/>
          <a:ext cx="533462" cy="91440"/>
        </a:xfrm>
        <a:custGeom>
          <a:avLst/>
          <a:gdLst/>
          <a:ahLst/>
          <a:cxnLst/>
          <a:rect l="0" t="0" r="0" b="0"/>
          <a:pathLst>
            <a:path>
              <a:moveTo>
                <a:pt x="0" y="45720"/>
              </a:moveTo>
              <a:lnTo>
                <a:pt x="533462" y="4572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543886" y="2126675"/>
        <a:ext cx="26673" cy="26673"/>
      </dsp:txXfrm>
    </dsp:sp>
    <dsp:sp modelId="{9A911B83-E6A1-4CE0-A5CA-42702F6E0AC9}">
      <dsp:nvSpPr>
        <dsp:cNvPr id="0" name=""/>
        <dsp:cNvSpPr/>
      </dsp:nvSpPr>
      <dsp:spPr>
        <a:xfrm>
          <a:off x="1290491" y="1188546"/>
          <a:ext cx="545705" cy="951465"/>
        </a:xfrm>
        <a:custGeom>
          <a:avLst/>
          <a:gdLst/>
          <a:ahLst/>
          <a:cxnLst/>
          <a:rect l="0" t="0" r="0" b="0"/>
          <a:pathLst>
            <a:path>
              <a:moveTo>
                <a:pt x="0" y="951465"/>
              </a:moveTo>
              <a:lnTo>
                <a:pt x="272852" y="951465"/>
              </a:lnTo>
              <a:lnTo>
                <a:pt x="272852" y="0"/>
              </a:lnTo>
              <a:lnTo>
                <a:pt x="545705"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535923" y="1636857"/>
        <a:ext cx="54842" cy="54842"/>
      </dsp:txXfrm>
    </dsp:sp>
    <dsp:sp modelId="{78CE0B62-54B5-4E6E-99CA-4D19C275C117}">
      <dsp:nvSpPr>
        <dsp:cNvPr id="0" name=""/>
        <dsp:cNvSpPr/>
      </dsp:nvSpPr>
      <dsp:spPr>
        <a:xfrm rot="16200000">
          <a:off x="-1256122" y="1733409"/>
          <a:ext cx="4280024" cy="813204"/>
        </a:xfrm>
        <a:prstGeom prst="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Presupuestos de Inversión</a:t>
          </a:r>
          <a:endParaRPr lang="es-EC" sz="2900" kern="1200" dirty="0"/>
        </a:p>
      </dsp:txBody>
      <dsp:txXfrm rot="16200000">
        <a:off x="-1256122" y="1733409"/>
        <a:ext cx="4280024" cy="813204"/>
      </dsp:txXfrm>
    </dsp:sp>
    <dsp:sp modelId="{FD4725CA-9FFB-436E-8397-0B647344F315}">
      <dsp:nvSpPr>
        <dsp:cNvPr id="0" name=""/>
        <dsp:cNvSpPr/>
      </dsp:nvSpPr>
      <dsp:spPr>
        <a:xfrm>
          <a:off x="1836196" y="781944"/>
          <a:ext cx="2667310" cy="813204"/>
        </a:xfrm>
        <a:prstGeom prst="rect">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u="none" kern="1200" dirty="0" smtClean="0"/>
            <a:t>Activos fijos</a:t>
          </a:r>
          <a:endParaRPr lang="es-EC" sz="2900" u="none" kern="1200" dirty="0"/>
        </a:p>
      </dsp:txBody>
      <dsp:txXfrm>
        <a:off x="1836196" y="781944"/>
        <a:ext cx="2667310" cy="813204"/>
      </dsp:txXfrm>
    </dsp:sp>
    <dsp:sp modelId="{BB637598-5557-4AB1-BC14-306678D358E7}">
      <dsp:nvSpPr>
        <dsp:cNvPr id="0" name=""/>
        <dsp:cNvSpPr/>
      </dsp:nvSpPr>
      <dsp:spPr>
        <a:xfrm>
          <a:off x="1823953" y="1733409"/>
          <a:ext cx="2667310" cy="813204"/>
        </a:xfrm>
        <a:prstGeom prst="rect">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Activos diferidos</a:t>
          </a:r>
          <a:endParaRPr lang="es-EC" sz="2900" kern="1200" dirty="0"/>
        </a:p>
      </dsp:txBody>
      <dsp:txXfrm>
        <a:off x="1823953" y="1733409"/>
        <a:ext cx="2667310" cy="813204"/>
      </dsp:txXfrm>
    </dsp:sp>
    <dsp:sp modelId="{CA31ABFC-6F6C-4DF7-BDF5-495F21249742}">
      <dsp:nvSpPr>
        <dsp:cNvPr id="0" name=""/>
        <dsp:cNvSpPr/>
      </dsp:nvSpPr>
      <dsp:spPr>
        <a:xfrm>
          <a:off x="1823953" y="2749915"/>
          <a:ext cx="2667310" cy="813204"/>
        </a:xfrm>
        <a:prstGeom prst="rect">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Capital de trabajo</a:t>
          </a:r>
          <a:endParaRPr lang="es-EC" sz="2900" kern="1200" dirty="0"/>
        </a:p>
      </dsp:txBody>
      <dsp:txXfrm>
        <a:off x="1823953" y="2749915"/>
        <a:ext cx="2667310" cy="8132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3E83AC-8EDF-4208-B1EF-43213B6CA1E3}">
      <dsp:nvSpPr>
        <dsp:cNvPr id="0" name=""/>
        <dsp:cNvSpPr/>
      </dsp:nvSpPr>
      <dsp:spPr>
        <a:xfrm rot="5400000">
          <a:off x="-634288" y="1498405"/>
          <a:ext cx="4228586" cy="2960010"/>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C" sz="3900" kern="1200" dirty="0" smtClean="0"/>
            <a:t>Conclusiones</a:t>
          </a:r>
          <a:endParaRPr lang="es-EC" sz="3900" kern="1200" dirty="0"/>
        </a:p>
      </dsp:txBody>
      <dsp:txXfrm rot="5400000">
        <a:off x="-634288" y="1498405"/>
        <a:ext cx="4228586" cy="2960010"/>
      </dsp:txXfrm>
    </dsp:sp>
    <dsp:sp modelId="{4C57ED9D-D7AD-4FE5-93CD-5E6F8039829F}">
      <dsp:nvSpPr>
        <dsp:cNvPr id="0" name=""/>
        <dsp:cNvSpPr/>
      </dsp:nvSpPr>
      <dsp:spPr>
        <a:xfrm rot="5400000">
          <a:off x="2972731" y="314606"/>
          <a:ext cx="5655508" cy="5680949"/>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El Estudio de Mercado determino determinó que existe una demanda insatisfecha en el Centro Histórico de Quito por lo cual el proyecto es viable porque tenemos un nicho de mercado muy amplio el cual se lo puede captar.</a:t>
          </a: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El </a:t>
          </a:r>
          <a:r>
            <a:rPr lang="es-EC" sz="1400" kern="1200" dirty="0"/>
            <a:t>Estudio Técnico demostró una capacidad de prestación del servicio a 396 personas diariamente, un número promedio que se encuentran dentro de los registros de una sala de gimnasio en la actualidad (150-500 clientes al día y 300-1800 clientes al mes).</a:t>
          </a: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El </a:t>
          </a:r>
          <a:r>
            <a:rPr lang="es-EC" sz="1400" kern="1200" dirty="0"/>
            <a:t>Gimnasio “Rock Gym” estará constituida como Persona Natural no obligada a llevar contabilidad de acuerdo a los parámetros establecidos por el SRI, bajo la razón social “Rock Gym” identificando el servicio o actividad económica que ejercerá mediante principios y valores que respalden una excelente calidad del servicio.</a:t>
          </a: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En </a:t>
          </a:r>
          <a:r>
            <a:rPr lang="es-EC" sz="1400" kern="1200" dirty="0"/>
            <a:t>el Estudio Financiero se determino que el proyecto es factible y rentable.</a:t>
          </a:r>
          <a:endParaRPr lang="es-EC" sz="1400" kern="1200" dirty="0"/>
        </a:p>
      </dsp:txBody>
      <dsp:txXfrm rot="5400000">
        <a:off x="2972731" y="314606"/>
        <a:ext cx="5655508" cy="568094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3C231-E6C1-46AA-BD25-708585B0DBE2}" type="datetimeFigureOut">
              <a:rPr lang="es-EC" smtClean="0"/>
              <a:pPr/>
              <a:t>07/08/2014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40BE7-F412-4CDB-9C5D-77D20A35E603}" type="slidenum">
              <a:rPr lang="es-EC" smtClean="0"/>
              <a:pPr/>
              <a:t>‹Nº›</a:t>
            </a:fld>
            <a:endParaRPr lang="es-EC"/>
          </a:p>
        </p:txBody>
      </p:sp>
    </p:spTree>
    <p:extLst>
      <p:ext uri="{BB962C8B-B14F-4D97-AF65-F5344CB8AC3E}">
        <p14:creationId xmlns:p14="http://schemas.microsoft.com/office/powerpoint/2010/main" xmlns="" val="376232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Además se agotan  en un solo uso, es decir se extinguen inmediatamente de satisfacer la necesidad, tales como los alimentos</a:t>
            </a:r>
            <a:endParaRPr lang="es-EC" dirty="0"/>
          </a:p>
        </p:txBody>
      </p:sp>
      <p:sp>
        <p:nvSpPr>
          <p:cNvPr id="4" name="3 Marcador de número de diapositiva"/>
          <p:cNvSpPr>
            <a:spLocks noGrp="1"/>
          </p:cNvSpPr>
          <p:nvPr>
            <p:ph type="sldNum" sz="quarter" idx="10"/>
          </p:nvPr>
        </p:nvSpPr>
        <p:spPr/>
        <p:txBody>
          <a:bodyPr/>
          <a:lstStyle/>
          <a:p>
            <a:fld id="{1D640BE7-F412-4CDB-9C5D-77D20A35E603}" type="slidenum">
              <a:rPr lang="es-EC" smtClean="0"/>
              <a:pPr/>
              <a:t>5</a:t>
            </a:fld>
            <a:endParaRPr lang="es-EC"/>
          </a:p>
        </p:txBody>
      </p:sp>
    </p:spTree>
    <p:extLst>
      <p:ext uri="{BB962C8B-B14F-4D97-AF65-F5344CB8AC3E}">
        <p14:creationId xmlns:p14="http://schemas.microsoft.com/office/powerpoint/2010/main" xmlns="" val="304306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método que se empleará en el siguiente proyecto es la investigación exploratoria y cuantitativa debido a que estos métodos permitirán recopilar información que ayudará a conocer el mercado actual y los gustos y preferencias de los turistas.</a:t>
            </a:r>
          </a:p>
          <a:p>
            <a:endParaRPr lang="es-EC" dirty="0"/>
          </a:p>
        </p:txBody>
      </p:sp>
      <p:sp>
        <p:nvSpPr>
          <p:cNvPr id="4" name="3 Marcador de número de diapositiva"/>
          <p:cNvSpPr>
            <a:spLocks noGrp="1"/>
          </p:cNvSpPr>
          <p:nvPr>
            <p:ph type="sldNum" sz="quarter" idx="10"/>
          </p:nvPr>
        </p:nvSpPr>
        <p:spPr/>
        <p:txBody>
          <a:bodyPr/>
          <a:lstStyle/>
          <a:p>
            <a:fld id="{1D640BE7-F412-4CDB-9C5D-77D20A35E603}" type="slidenum">
              <a:rPr lang="es-EC" smtClean="0"/>
              <a:pPr/>
              <a:t>6</a:t>
            </a:fld>
            <a:endParaRPr lang="es-EC"/>
          </a:p>
        </p:txBody>
      </p:sp>
    </p:spTree>
    <p:extLst>
      <p:ext uri="{BB962C8B-B14F-4D97-AF65-F5344CB8AC3E}">
        <p14:creationId xmlns:p14="http://schemas.microsoft.com/office/powerpoint/2010/main" xmlns="" val="232078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491D42-1263-4696-82CA-9782E8E2409E}"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491D42-1263-4696-82CA-9782E8E2409E}"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FC491D42-1263-4696-82CA-9782E8E2409E}"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FC491D42-1263-4696-82CA-9782E8E2409E}"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491D42-1263-4696-82CA-9782E8E2409E}"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6E774A94-20E7-472D-8A9B-FFBAADD4A327}" type="datetimeFigureOut">
              <a:rPr lang="es-EC" smtClean="0"/>
              <a:pPr/>
              <a:t>07/08/2014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491D42-1263-4696-82CA-9782E8E2409E}" type="slidenum">
              <a:rPr lang="es-EC" smtClean="0"/>
              <a:pPr/>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FC491D42-1263-4696-82CA-9782E8E2409E}"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FC491D42-1263-4696-82CA-9782E8E2409E}"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FC491D42-1263-4696-82CA-9782E8E2409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C491D42-1263-4696-82CA-9782E8E2409E}"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6E774A94-20E7-472D-8A9B-FFBAADD4A327}" type="datetimeFigureOut">
              <a:rPr lang="es-EC" smtClean="0"/>
              <a:pPr/>
              <a:t>07/08/2014</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FC491D42-1263-4696-82CA-9782E8E2409E}"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6E774A94-20E7-472D-8A9B-FFBAADD4A327}" type="datetimeFigureOut">
              <a:rPr lang="es-EC" smtClean="0"/>
              <a:pPr/>
              <a:t>07/08/2014</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74A94-20E7-472D-8A9B-FFBAADD4A327}" type="datetimeFigureOut">
              <a:rPr lang="es-EC" smtClean="0"/>
              <a:pPr/>
              <a:t>07/08/2014</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491D42-1263-4696-82CA-9782E8E2409E}"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hyperlink" Target="OFERTA%20Y%20DEMANDA.xls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Layout" Target="../diagrams/layout1.xml"/><Relationship Id="rId7" Type="http://schemas.openxmlformats.org/officeDocument/2006/relationships/image" Target="../media/image5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2.png"/><Relationship Id="rId4" Type="http://schemas.openxmlformats.org/officeDocument/2006/relationships/diagramQuickStyle" Target="../diagrams/quickStyle1.xml"/><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hyperlink" Target="OFERTA%20Y%20DEMANDA.xls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85239" y="1268760"/>
            <a:ext cx="7869465" cy="1152128"/>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s-ES" sz="2400" dirty="0" smtClean="0">
                <a:solidFill>
                  <a:schemeClr val="accent5">
                    <a:lumMod val="75000"/>
                  </a:schemeClr>
                </a:solidFill>
                <a:latin typeface="Bell MT" pitchFamily="18" charset="0"/>
              </a:rPr>
              <a:t>DEPARTAMENTO DE CIENCIAS ECONÓMICAS, ADMINISTRATIVAS Y DE COMERCIO</a:t>
            </a:r>
            <a:endParaRPr lang="es-ES" sz="2400" dirty="0">
              <a:solidFill>
                <a:schemeClr val="accent5">
                  <a:lumMod val="75000"/>
                </a:schemeClr>
              </a:solidFill>
              <a:latin typeface="Bell MT" pitchFamily="18" charset="0"/>
            </a:endParaRPr>
          </a:p>
        </p:txBody>
      </p:sp>
      <p:sp>
        <p:nvSpPr>
          <p:cNvPr id="3" name="4 Rectángulo"/>
          <p:cNvSpPr>
            <a:spLocks noChangeArrowheads="1"/>
          </p:cNvSpPr>
          <p:nvPr/>
        </p:nvSpPr>
        <p:spPr bwMode="auto">
          <a:xfrm>
            <a:off x="586050" y="2305957"/>
            <a:ext cx="7848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s-ES" sz="2400" b="1" dirty="0" smtClean="0">
                <a:solidFill>
                  <a:srgbClr val="7030A0"/>
                </a:solidFill>
                <a:latin typeface="Berlin Sans FB Demi" pitchFamily="34" charset="0"/>
              </a:rPr>
              <a:t>“ESTUDIO DE FACTIBILIDAD PARA LA CREACIÓN DE </a:t>
            </a:r>
            <a:r>
              <a:rPr lang="es-ES" sz="2400" b="1" dirty="0" smtClean="0">
                <a:solidFill>
                  <a:srgbClr val="7030A0"/>
                </a:solidFill>
                <a:latin typeface="Berlin Sans FB Demi" pitchFamily="34" charset="0"/>
              </a:rPr>
              <a:t>UN GIMNASIO EN EL CENTRO HISTÓRICO DE QUITO”</a:t>
            </a:r>
            <a:endParaRPr lang="es-ES" sz="2400" dirty="0">
              <a:solidFill>
                <a:srgbClr val="7030A0"/>
              </a:solidFill>
              <a:latin typeface="Berlin Sans FB Demi" pitchFamily="34" charset="0"/>
            </a:endParaRPr>
          </a:p>
        </p:txBody>
      </p:sp>
      <p:sp>
        <p:nvSpPr>
          <p:cNvPr id="4" name="5 Rectángulo"/>
          <p:cNvSpPr>
            <a:spLocks noChangeArrowheads="1"/>
          </p:cNvSpPr>
          <p:nvPr/>
        </p:nvSpPr>
        <p:spPr bwMode="auto">
          <a:xfrm>
            <a:off x="694000" y="3136954"/>
            <a:ext cx="76327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s-ES" sz="2800" b="1" dirty="0" smtClean="0">
                <a:latin typeface="Garamond" pitchFamily="18" charset="0"/>
              </a:rPr>
              <a:t> Autor:</a:t>
            </a:r>
            <a:r>
              <a:rPr lang="es-ES" sz="2800" dirty="0">
                <a:latin typeface="Garamond" pitchFamily="18" charset="0"/>
              </a:rPr>
              <a:t>		</a:t>
            </a:r>
            <a:r>
              <a:rPr lang="es-ES" sz="2800" b="1" dirty="0" smtClean="0">
                <a:latin typeface="Garamond" pitchFamily="18" charset="0"/>
              </a:rPr>
              <a:t>Omar Gualle</a:t>
            </a:r>
            <a:endParaRPr lang="es-ES" sz="2800" dirty="0">
              <a:latin typeface="Garamond" pitchFamily="18" charset="0"/>
            </a:endParaRPr>
          </a:p>
          <a:p>
            <a:endParaRPr lang="es-EC" sz="2800" b="1" dirty="0">
              <a:solidFill>
                <a:srgbClr val="0070C0"/>
              </a:solidFill>
              <a:latin typeface="Bodoni MT" pitchFamily="18" charset="0"/>
            </a:endParaRPr>
          </a:p>
          <a:p>
            <a:r>
              <a:rPr lang="es-ES" sz="2800" b="1" dirty="0">
                <a:latin typeface="Bodoni MT" pitchFamily="18" charset="0"/>
              </a:rPr>
              <a:t> Director:</a:t>
            </a:r>
            <a:r>
              <a:rPr lang="es-ES" sz="2800" dirty="0">
                <a:latin typeface="Bodoni MT" pitchFamily="18" charset="0"/>
              </a:rPr>
              <a:t>		</a:t>
            </a:r>
            <a:r>
              <a:rPr lang="es-ES" sz="2800" dirty="0" smtClean="0">
                <a:latin typeface="Bodoni MT" pitchFamily="18" charset="0"/>
              </a:rPr>
              <a:t>Eco. Galo Soria</a:t>
            </a:r>
            <a:endParaRPr lang="es-ES" sz="2800" dirty="0">
              <a:latin typeface="Bodoni MT" pitchFamily="18" charset="0"/>
            </a:endParaRPr>
          </a:p>
          <a:p>
            <a:r>
              <a:rPr lang="es-ES" sz="2800" dirty="0">
                <a:latin typeface="Bodoni MT" pitchFamily="18" charset="0"/>
              </a:rPr>
              <a:t> </a:t>
            </a:r>
            <a:r>
              <a:rPr lang="es-ES" sz="2800" b="1" dirty="0">
                <a:latin typeface="Bodoni MT" pitchFamily="18" charset="0"/>
              </a:rPr>
              <a:t>Codirector</a:t>
            </a:r>
            <a:r>
              <a:rPr lang="es-ES" sz="2800" b="1" dirty="0" smtClean="0">
                <a:latin typeface="Bodoni MT" pitchFamily="18" charset="0"/>
              </a:rPr>
              <a:t>: </a:t>
            </a:r>
            <a:r>
              <a:rPr lang="es-ES" sz="2800" b="1" dirty="0" smtClean="0">
                <a:latin typeface="Bodoni MT" pitchFamily="18" charset="0"/>
              </a:rPr>
              <a:t>           </a:t>
            </a:r>
            <a:r>
              <a:rPr lang="es-ES" sz="2800" dirty="0" smtClean="0">
                <a:latin typeface="Bodoni MT" pitchFamily="18" charset="0"/>
              </a:rPr>
              <a:t>Ing</a:t>
            </a:r>
            <a:r>
              <a:rPr lang="es-ES" sz="2800" dirty="0" smtClean="0">
                <a:latin typeface="Bodoni MT" pitchFamily="18" charset="0"/>
              </a:rPr>
              <a:t>. Juanita García </a:t>
            </a:r>
            <a:endParaRPr lang="es-ES" sz="2800" dirty="0">
              <a:latin typeface="Bodoni MT"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9418" y="254642"/>
            <a:ext cx="3600400" cy="930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0" name="AutoShape 2" descr="data:image/jpeg;base64,/9j/4AAQSkZJRgABAQAAAQABAAD/2wCEAAkGBxQTEhQTEhQWFhUXGBgaGRgXFBgXGBcXGBoaHBgYFxgYHCggGBslHBgcIjEhJSksLi4uHB8zODMsNygtLisBCgoKDg0OGxAQGy0mICU0MC80LC8sLCwsLCwsNCwsLC8sLCwsLCwsLCwsLCwsLCwsLCwsLCwsLCwsLCwsLCwsLP/AABEIAMQBAgMBIgACEQEDEQH/xAAcAAACAwEBAQEAAAAAAAAAAAAABgQFBwMCCAH/xABFEAACAAQDBAcEBwYEBgMAAAABAgADBBEFEiEGMUFRBxMiYXGBkTKhscEUI0JSYnLRgpKi4fDxCCRDsjM0U2N0whWT0v/EABsBAAIDAQEBAAAAAAAAAAAAAAADAQIEBQYH/8QAMhEAAgIBBAEBBgQFBQAAAAAAAAECAxEEEiExQRMFIjJRkbEjM2FxFKHR4fAGJIGCwf/aAAwDAQACEQMRAD8A3GCCCAAgjNNrekWbSYmKYS0MhVQvoesbMLnKcwAsN2m8GJVFt9MqbCRJYEsBYoT2CbFs98osNfIjWKuSXZojpbJR3JcGgwRlnRRjFQ9XWSJ055yqz2LuXsVe11J3Ag7hpoId9stoVoaSZUFcxFlRb2zOxsovy4nuBiUyllMoT2F5BCJsB0gfTFK1CpLnX0CZsrLxbtE5bGw38RDpLrJbOZaupdd6hgWF91xvEGSs65QeJI7wQQRJQIIIIACCCCAAggggAIIIIACCCCAAggggAIIIIACCCCAAggggAIIIIACCCCAAggggAIIIIAFfaDYamq6mVVTc4dAAQpAVwDcBri+lzutviRs/SqAAoAUFsoA0C30A7t0XGIz+rlTH+6rH0EV2zg+rT8g+ULl8SHxnLY1ngmUOEyJLO8qUiNMN3KqAWPM2jjtHgUmtkNInglCQdDYhl3EHnFnBDBO55yIabDyKS3VZsrr1bEsSwO9WB4ajhxtC1sDsvUpijTXWYJcov9a4t1uYEC33r3ubco1DHTaVm5Mh/iA+cSaBroO7+8L434Na1M1W8854JEEEEMMYQQQQAEEEEABBBBAAQQQQAEEfjMACToBvPIQgVPSzSLMKKk1t4VuwFe3EXa9jzt5QEpZNAgivwLGJdVKE6UeydCDvVhvB74sICAggjyrg7iDAB6ggggAIIIIACCCCAAggggAIIIIACCCCACn2uYijnW+6B6kD5x+7P+yPyj+vdHvaf/lJ9/uGOGzR7Opvdbjwv/OEy/MQ+K/CZY1+ISpC550xJa83YKPfH7QV8qcueTMSYv3kYMPURh+1Mk4jjU9J5bqKa0tQDYDsgtrwJNyfARoGzuz8iieU1KSoayuuYkTFbQE3OpBsQfHnFnYk8FVS9u4ZNp3tTt3sg/jH6R1wl7g+C/OIu1i5pIQGzM6geWp9wiTgyEAg8ABEP8wlL8IsYgV+LS5RCk3Y7lG/zifGfY0yNPDhxa9r3sDYndFrJOKygorVksMdqPEEmGw0bkflEuFLC6hDMlFGB3E94bS8NsRXNyXIX1KuWEEEEQp2JoCVHaI3gWi7kl2KUW+ibBEeirFmi630NiCLEGJECafKBrHDCPwmP2EjGKSZWVLq01pUqSQFVLXZras1xbfoPCIlJRWWWhByeEMW1UlplFVJLNmaRNCnvKGEnZrCqCTKPYlsyC7EgO9t+YrYkeQi12dnVUmt+iT5izZLyndGy5XBUqCG110bhFbMkfRqtJeVFPa7YU9pSOyCQOQ46XEKsllLBpohhuLL/ZNFE6c0tbSpypMXsle0Lq3Z4X7J84aYW8GrT1gDnfew5A7ge+GCemZWHMEeoi9bzETdHExSqcaM5zlPYBsBz7zHagNgbG1mb3m/zjI8I2rm09U1PWWUKSl7WyuD9ruPPwhvqdqpcmXMYupN+woIuxKra3d3xyLYWq3Eu30dRKqVea+kaZh1VnBvvG/5GJkIfRVPnzknT5zEhiqpcADs5i1gB+IQ+R2K4yjFKXZx5tOT29CZtxtRUSJiU1FJ6ye65yTayrci9iRxHHu5woUm1eLUsxXrEzSmYBl7DWB35Smqnx0jQMckMs7rZaoWKKpLE+yGY8N2+KDGJbzc6lkCDS2ubdoT5/CKSsalgfCpShkfpM0MoZTcMAQe46iPcVWy7k0skN7SqEJGlynZvbvtFrDjO1h4CCCCAgIIIIACCCCACm2wa1HP/KB6sBHPZ3cv5P0jttYR9EnX+6PeRChi20bUcqTMQZjmVSp4ra7Du0G/mRCLHiaNulpldH04dsqVlUoq6nIVnAzpjP2TcTNGyG41IJt6Q17NSVZpRKdpV3g3AFyQOXHdw0hBp6ZFmzZk+b1JqJ02cobssM7XXMN62XKNd8MuL7VCRTmXTzBMqJllDgr2FOmYW0J/W5ha/MNy0ts4Rgo8vj9Pr1x5GfEKjrKmw1WUtj+dj2h5AD1MXdCtkHfr6/yhD6P61p8vI/8AxFazH7wIuH8/fGgswUXJsBDa8ttsw6yp0S9F9o9xn+1EoSJtk+0GcDvcm9vO/rDRX4ocp6vTQ9r9BCljGBvNfOHN+8k+hi10W48C9LNRn7zwiz2aksWlAeyq3OhGoPf4w5QlbOU82Tcs2trWJv8A0IZpWKL9vs9/D+URTFqPJOqkpT4eTltLiHUU8yYN4Fl8TppCPs1VuTd0fMwJBvodL2HGJG32K9ZUJTA9lRdvzMBl9AR6xW7OzGLDMbdWChBNsrA6m3EGwMItlulj5GjTQxDnyO2DVZMzVSoZRoRY3uQflDBCTs/V9bOujZ1BCBuByE5yOYubX/DDtDdO8pmXUpKQQi4hLyVouZhdmbRT2Slr3I56iHlmA3m0J22FRlqJWTKTl1uL2uTb5xa7G3JOl+PHzJGDUKGbKZS95Yc9snNZtCNdcu6O23LyVkAzDlmFgsoj2s54Du5x+YDSFaiZOdrlpSLv5FibDhv+EJMhmqaqdVTjmCky5Q+yoU9rKOd9L9xgoSlHki9tTyvBYYG5GupPEsbm/eYXdvamslTBUpOcSxYDq3ZerP4gDrc8fKGUgDUKB5RCxKWJst5baqwIPnDq4KD4FWWOfZTV+BysQkLNnE/SWRS05QATusSosGsBa51tx3WtKfZUTh9GVJSoZctS8uQsp2aW/aZyLk6AW5XO+F/ZSsYKZDe1JJlseeU9k/ukRrGypF25kC3hx+UZ8vfhs0tJQ3JF3RUwly1lruUADyjvBBDzGQMXousTiCOUJtbLVXJGpItYbr8yOJ0h/drRRHDRmLHj3QqdTl8I+u9QWGT8DqVeSlrAgWI3WI3/AKxYRVyky7tLRJlVeoVuO4w/Y0jNvTZLgggipYIIIIACCCCACFjWHiokTZJJHWIVuN4J3EeB1jK9jayWawysSmDrpBKS0ZQJWcEDNm4vppcD13bDGL9MeANKqBWIPq5tlcjhMA0v4qPdENeTqezJKUnTJ43dPyn/AHFjHJ5epnsxuTNfX9o2HppHBFJFuEQ5ZJ14xLkZop5PoVOFBRXyNH6Kq9FmtKb2nUBT3Lc5feTDpj9YNEHO5jLNgqdmrpFjaxLHwAOnnuh+xiZmnMBwPpDEeG/1DVGGrzHyk39v/D8Sf2Sp5H15jxBBixUfOFuubI8sE6G9+4aX+NhF3RVQYXHOLM4ZK4+UQpVRKeb1TG2nO2bkLxInva57oUMAm56mYx5m3rC7J7I5G01eo8D1WYDImjWWoOnaAGbsiw7W82GkL9Vsq6sSgD3GW5Nrjhm7+F/CGbC6gsuvePQxPiJVxmsiq77KpNFdgeHJIQKFANgLjh3DuvFtESocKMxNgN8VOJ44FlOdxYZU53bQny3xLcYYQQU7G2L+2M56rNLRSyI9lIuBmGjOxB1Ua6cTbxBg+BlrAAKt7lrWue4cTqde+JYqAgCgaAW8h8YvaCqBUReWjl3Jl1rFGO2CKKrrStTk/wBNQBv3t9onmeEVeJqJM3KoCo12AAsLsSW3cbm/nHLbileVOlz0mHI7gMmlhcEEg++O2PU5mSEmDUy9/eptr8IyrfCz3vJpkoTqzHweRMHMR+sgtHPDJYIFh8/T9YtlpRbT+v1jYYDI5OMCXX1kltC0y6nmQoDL42HxjWNnMTyqjHkL/OMXOFmpxzqr3z1NiR90G7W7woPpGqUlHMp3MiZvB0I3MvAjxhF9e2WUa6Zpx2s06W4IBG4i/rHqIfXLJloDfcABvJNoq5O11OZrSWOVhbUkW14ePwi+V0Z8fItppjnaPwvfdHmY1oekIbPMx7WHOI9WdL8o/C4zAtz+UccRxKUoOYkfsk/CLOUYtJsIwlJZSGCW9wDzF49RwoHBloRuKg+6O8IY5BBBBEAEEEEABFZtJhC1dNNkNpnXQ8mGqn1AiziPiFWJUqZNb2ZaM58FBJ+EBaDkpJx7PmOSCrFW3qSp8jY++J6PyiBMm9ZMmTCAudmaw3DMSbDuF4nyhzhaPqGjcnD3hp6O6givkjnmH8DH5Q31oH0mYSNzGFLo8l3rpPcWP8DQ3YkhM2eu4628Ln5QrU52rB5v2xt/jf8Aqvuykmzi86YbEqCFXW40Fzpw1MMtP2co5QsSaXqytjcMc1+ZJ1i+p5uojTBYikeWtacm0SMXqMspz3GFzY4WBY8zE/aSZ2LCKfAqkyxlI37rmw84VqF7ho0TW9/sOGC4qLEW3Mw95i7TEAYWsJxRJa6FVBJ36Kx7gSSL/wA7RZf/ADstrgojeDX+UWjdBRSZmt0dzm2iXjxD07kH2bN+6RFFMofpUuUgNu2Lnu4+dosvp6FHQKAHFjd76HlpETCZXVzFCkEFwbDhc6xmunGU1g16aucKnu7Oe2CrSqjqCwY5bX3EDfeKbCscJAYqVB77/pDLt/hs2olypclMzZ777AC28k7hGf1DrQu1PUTszrYssqWXy3AYDMxUXsQfONUrr84gIqr0+3NnY3VwSreTIswzEknTQKpO6O1JTGW0ymc3yqBcj2lI0Py8QYUaHbenkz1nBZzZVZSCssXDcR2zY3A98MeF7TJXf5pZbS1y5BmIuQCddNLcoTb6jgnZ2Nq2Kxxq6OOEyyrZbepv/aGFJV4Xqepu4ZNVOotqLf3EMEiZcXjVHLSMU0lJpGX9GFEGxyc41CNUsPNyt/RrRurSwbXANt1xu8IxToXmFq+cx3vLmMfN1PzjbYvd8RERW2qnr10pZgbq9BopIYsSLG32dBfyhH24SSVmdTLKvJBfsplDZd9iNG3W8Y03HQ4CsnA2PhCRiVS5BlueyDy3g7za0YprEsnQoWYF9szXF5EktfMVF7772F7++LuZCxgVwqG1hqV7xuBHdvhnlMI3x+FM5dqxNpEDEGst7HQ8oq6iR1k2SvNxcdw1PuEXuITBa3OKzC1z1a23S1LHxPZA98ZNTiVkUa9M3GuTGuCCCGCQggggAIIIIACEjpixkU2GTde3NKylHPNq3lkVv6MO8YJ/iGxYtVSKYHsy5fWEc3mEgeir/EYlExk4vKM+k45bfLv+1/KO6bSf9v8AiH6RQrH6YNiOpH23rY9T/kv6Gk9G20YbEaZChUO5W+bcSjW0trc6ecapj0vLVseDKpHwPvEfPWyNTkraRhvE+V73UfOPpfbKR2UnDehsfytb5gesJ1MMw4FrW233qdry+hYpnFiji6307j3RNQAEWuYTMT2wSmqXkzJUw3swZCtiG7mI439I8t0i0yi/VVPpK8P+pGiuEpQTSMNrSm0NGLLeOGCgEzlYCxlgeN3X9IVKjpNpzukVHmJY+DmPGA7VrUzyZazJdgNLr2he51G7h6nlDI1tvDEzliLaHxdnixupHcG1A8OUdJuyRvmKLfmjlD52tfziEMQn5VKTnB1uCE56WuN1re+JlPjNRxmHzC/p8IvLQJ88C4a+6PGSXheBMXyOzhbbyVJ9bR1x/BXliSaYnN1ihidbaghjyAtEjBq5mmJmYtcnuGotu8vfDLOW6kDlGWzTRg8YNMNXZNZbIFTUPuU277XubbgIosf2Yk1iuJsvLN4TlXK4P2cwHtjx4DhFyp79deNjy/SOzVQVHaYbLbe1gBpqTyEXXBTwfMuM08yW7yCPrc5lWH375dPOHTF6v6FRy6aWe2VC+Fh2j/XGP3CqVaiuqMQdSJWd2kXGjAm3W/ujTxPdCxiFYZ85pp3HRe5Ru/WFyXq2JeEPg/Sqb8svqDa/6HIp0MjrbrMteZksVcm3sm+jg+cWkvpTIt/kxl/8jh/9UJ2MSLSKdmFrzXyc2VkXOwG8qCii+65i1osAlmkmVDsVWWQgsLs7aXsSbAaxolKEFllKNPZe2o/5kseiKdfERlBAKTeO5dLXPHW0bTMxOUDYtrusAYxvorqpUuuAN+1LcLx1Aza+Sn3Rpkqu+kzgoFkGvfpxPuhFtqk8xHy0dlMnG1Y8k2tresGRL2O8kfAcYUsfSXRyWnTQJjnRUJtc79TyFvhCtimJGnxoGoJAEw5S17KjKwlkfhuQPIwxbS4c1fMlymcy8uY5gNAON1+14Rmk8vk3xohRKG55i0m8fY97K7VfT82ZFR5IXsqTlKG9mAO7XS3hzhyp5gtCJsbs5LoWmGZPzzJoCLaWyoBe+9vtE232gpekSh6xZInFnZwgCo5uxNhra2/jG6qacOWczXVwVzdS91jPi0/LcjVjoPHgO6Ouyskqz5tWYXJ8OA7oUNpNs6WjqESaJjzGXdLCtkJawLZnFr68+MWOw23FJVTkly2dZj5wEdbElQWaxBI3AnfFIxTzN9irG44gujQ4IIIqQEEEEABBBBAAR8wdNSsMXqMxvcSivcvVqLfvBvWPp+PmTpwmhsXnW+ykpT45b/BhEoBGlmPMx9bR3w6labNlykF3mOqKO9iAPjHKtpzLmzJZ3o7KfFWIPwiwFrsimaupF5z5XucGPqXa97Urj7xUe+/yj5p6LqUzcWo1HCbnPhLUsfhG7dMOKfR6OW/OfLHfbW9vK8Eo7uETB4kmZxt/hGeVLql9uX2W70N7eYPuJjPsQqbWHgYfazaWRNp5yLNBzSzZGsr31HsnedQdOUZnVrmcjuJ8gL/KG6LdGlqS6G65QdqlF9kuaezDL0XSiZk1uAygeOpPyhSmv2R4RoXRbTjK55uL/uiNS5mjDPiDNFeVew5D+/vipk1OZ2A3KSPEjf74upWsLVGpWZMU7xMcH94xrj8jE15HfZxbuncT8Ibpr5VLHgCfSFnZGXc5uQPv0+UXuMNaTM/KffHL1LzZg30rEBJk7SzJbsWXOpJO+zC54HjEPaXFqOskLKEyZL6t1Z5eWYA663RrCzjjbXdAZIMRaDCtZsy2mdF8ypJ+XrFGiyfOTzR4hdArAsbWOVMoPgCTlFuFzaEjH8YWjm9VS0slWyg9ZNzT2BN9yt2R6RqciiGW9oQ+lzBxLaknAW6yWyt+ZGuD6P7hFYVqPA2y12d+BFesmTp3WTnaY7C9zyG4ADRVHIaRfUeIFUZNTLf2kvobbiOTae18YX6BPrOVgYtt0aIwTjyhaslCWYvBpPRngciXOFTmL3VghYABCdDmH3rXHnGn5FXRQB4C2/whD6NsJLUJmD2mcleRC6EeZvrDNhc0kspvdbaHeOYjDjZPb4Nlls9R+JN8k2rppTMrvLRmX2WZASv5SRcQp4lNMuYWHAkeRhpnrpvhQx5SCbxW9cE0vkodosb6uROmcUUka21+yPUiMX2axs0kxpglpMcqQjP/AKbH7Y77X/WHPpNnMlNKQFvrXYn7pVLZQTzubxm8nfaJqhiPJS6zM+PBPrKx5jtMdiXY3LHfeH7ofplfFpXaC5HmTFH3usktZB4C5/ZjNmaHbowrRLxKjdjYdgXPAnNIt4nP74f4EM+pIIIIWAQQQQAEEEEABHyf0nzs+K1p/wC8V/cVV/8AWPqivq1kypk1zZJaszHuUXPwj44xCrM6bMmtoZjs5G+xdi1vK8SgH/oIwQT8Q65hdaZM/wC291T07R8QIT9tJQXEKwDcKib73J+cbT/h4w/LRz59tZs3Lf8ADLUWH7zNGLbZ/wDP1n/kTf8AeYsuwH7/AA7YXnrJ9Qf9GUFH5pp3+SofWGD/ABE146ulpwdWZ3I7lACn1JiX/hzkAUFQ/wBpqkqfBZcu3+4xe9KuB09RJTrUBcMcrjRwLagNyvbSJ3qEtz8Exg5vavJ84U2ovxGhiXhlIJkmufjLloQeQM1A3u0h3wDo3WqnmUk9lUKWclAxAFgBvANyRGk4B0TUVOkxHMyeJqhXDvlBAZXGkuxHaRTv4Q96mE4+6VnTKuWJHzUx3RqXRYv1DN/3G9yrBt90eU1PPtIzhSAcrOWy9wJ1t4mLvY+iWTTqqiwBbzJtr74KL4ys2oL6JRp9R9DbhMrNMQfiHpC5UgGqnkcZsz/cYaMFNpqePyMJmFzbm53sxPmTG2H5j/Y57XuGlbKJaW3kPdf5xPxo/UTPCOOz0q0rxYnyAA+UetoB9SfFfjHMsebGbYLEBP6qL1qALQnnfOfG/wD+YrgNIZqqV/lip3iX8BBJ9BEoJS9nyhc6a6b/ACVK4+zMC+TSz81EMi+yPCK7pdS+EFvuvIPlmC/+0S3ygXRhNEbTB3g/CLi+kUiMQ6nkRFszBXuxAF+O/fy3w+MklyVabZ9E7G04l0UhRwTXxub++8WMymXN1lrNaxPMd/pGRYb0tJT08uUsgzGXNdmfKNWJFhYk74hVXTDVORkkywtxmUAsxXiASbA242jJJcj4p4NmmSr+EVOMYMJgBudOQ3jlCrW9JVFJW0t5jm3sqCQO4l9PSFSq6XXzXSnUDvnTNf3bWiWvmXjlFl0sYIrYe7NlBk5WQnQjUAgc7jh4RgQMbNiXSgk+meXU0ebOCthPNiCNT2kuo3bidfCMbmpYkcohlH2dZnOLLCppBlEGxV2W44Fx2D+8DbwiuUdkcj8v6EdqdezMUcQGHihuf4cx8u+LFT7SQ3Aj1Cp0Y44avD5Tsczr2GPE2AKk9+UrfvvDXCyQggggAIIIIAF/b630CoUi4dQhHc7BT7jGL0XRgk+dLRJror3vcB8tgTpujZ9vlvRTO4of41ik2Ll/Wp3Kx91vnCpSamsGmuMXU20MWx2zq0FJLpUYuEzEsQAWLsWJsPG3gBGSdI2yNPMr5uROrJyk5OyCzC7MRuuSbxusZ3tfT5axmO51Qjy7J+EWm2llFdOk5YZa9F2DS6Wi6uWN8xmYk3LMQoufIAeUcdupt5ktOAUn1/tF9stLtTr3kn3/AMopNs5P1yH8B9xhdrbrGUY9f6n70eUuUTW4nKPLUw4xQ7G0+WQT95j6AAfrF9F6liCF6iWbWzMOkVSar9lYgUClUl/imMB5KCYZekKi7cuZzGU+X94qmkWlUp/FNb/aPlFtGv8Ac/Uvqpp6Rf8ABcYM31yd2Y+ikwk4XMu9+bE25XMNlJOyie5+zKcjxIyj4wp4NL7S/mHxjtQXvNnEfwo2aiW0tB+EfCOGMLeS3l8REuWLADuEcMRF5T/lJ9NY5Hk6HgV8uvj8YY5c8NTlm07DX7rAgwvtuj3VVVqOao3lgo/bt/OGSWSkWcqV7i0QulEXwWb3GT7pyCJcn2F0GawufnHPpBlFsFnj8KN6TUb4CB9oInz9NqSgGXQkXJ4+A5DSID1BO8x1qzuHd8zH7gdGJk0IVzXtYXtxt84MZlgZnCPyiAYkteyi9hxvuHcI7TKgkb1RBy5+A1Jhq2swuTIkKJFjYqGcLbOxuTbjlG4eF4THS6i5sM4v4W1i9lThJRYujURug5R6Ta+h+PPTkx8SF9wv8Y5Gr5AA9wufK5Jh42f2DFQeyGb9qw8zDnT7Fy6b/TUHnbX1jXHQ84nJL7nNt9rxim4Qb/kvqZHQYFUzzfIVX7z3HpfUxevsDLe95xltzyl1J7wNR/WkaFPkheEQ2Mb4aGnbhrP6nCu9ual2ZWFjx/URpux8xcJqWbKXpahHDLqrSpqBHymwO9VOtrZTprCTSPkYNoQDr3jiPSN5mPLaW4tlSajSqhBuMthbrV5MpN/LvjCsUoHp50yQ47ctip8jvHcRqDyMcnUUOmWPB6XQ6xamGfPk2v8Aw+4iVaqoyb5QHXvUG1/PMPdG0R87dBk22JSz96nmyz4yyhH8FvTuj6JjJLs3BBBBEAEEEEAFXtPIz0k9fwE/u6/KKPYOWO03JQPU/wAoaqwAy3B3FW+EKGw7NL7LD2uz4EX48Yq4NyTGxsSg4sdYStv0+spzzDj0Kn5mHWEza2aJ08SAO1KAbQ9oh73sOAGUa94i2xzWEUhZGuSchlwNLU8ofgB9dfnFHtgDnl2BN1YaC+4j9Yu8EmEylB3r2bcsugv32iPi1eZbqBLd7geyAbAm19/DeYrKGVtZauzE96LChp+rlog4AevH3x3jlTTMygkWJ4XvaOsWRRvLKPavDzOlooYKQ17kX4Qr4nllCTIzZigYk2t7TaCJO2O1D09RlC3QIBqTlzMfaNhuEK1diitNZnI1O9fZte2ndpvjVo6k7NwnU2tVbC/eRmpao/gUerj9IXMDUh1DcCPiIZ5NQoo6hcwu4XLcjtKDrbmQL+sUdJKLFMhBIZTYe1YH+xjfB/H/AJ4McuomuCPM5Lqw5gj1EehH7HGOiJrkiIE+YScvC4PmL/r74tcSXI7KD9q47gdbfKKOROzTzKINyHKkHfYXIPKwsYf4FFvJ3RabRU3WYdPS2+nb1yXigdur7F9dOOmvK/HuhtxGcEppjkXCymJHOy7opLwWifJdadR4D3i8T9j0vUjuUn4RXVwINjvAA9ABFnsRMAqLc0PxEaNKk745+Zn17a002vkNW262plH4x8DCH9g/mHwb9Yf9vx9Qv5x8DGfMex+18oZ7QebvoZfYixpF+7N66L5jfRbqBuXf+WJ+JV5L9rhCtsHijS6VVUXuB8I71M8sbmOjXRum5v8AQ89qtXsj6cfDf3GPEp0gydLZrQoTTHtmMc2Ea6qvTWMnPuv9WSk0keKaZZhfcdD4HQxmXSBOJrWPEJKU95RAt/4Y1GllDML7hr6RnnSjhbyp8maykLUSRMB78zXHiAV9RHP9ptbV+53/AGDnfL5YLfoNnkYjLBtrmA85cy/wj6Xj5O6MajLiFJYgH6RK9GbIw/itbvj6xjiyPThBBBFQCCCCACDjduomBhcEWO+2umtuELlBWMpGYC6WDt7Csbb1udRw4ndDZVLdSIWKzZmXMYMTM0+yJrhfHLe0PrksYYiyLbyhplMCoINwRpCnjlKetLAOt3Ul0IF8osA+t8ttIZ8PphLlpLG5VA333d/GOFUna8YpCW2XBecdy5F6ix3q3HXMgZmC9WmpuTYNfNx00tH7tC6pViYXZDkW+tlbLmIGosd50HOLuVhcskNkW973yi8ecewdKhcr33dx9zAqfMQWSTfBNSaK3ZLaOTOZpKt9Z2ntcnS+vDTfuhohO2W2EkUk8z0LtMIYXdgdG32AAAhxhYxiptFs5JmzGd84JGuVjqByA+ULFZQhdLiwsADv7s2YX1ENuPYXMaeJsqxuoV0d2CMovYrYHKwudfdEao2fzqAxKag9lg9rG9hmTL55b98MqulW8opOtTWGJ9bhxEu4RmMvMcqjg2h0G/yix2dmSpKrNmEJlIa7IV0sDbU79eXrDbQ4QEuczMbW7WW28cFAjjXbMSJ5XrZYbKbgEnKDzy3teLTvnJv9SI1RisDHImhlDDcQCPAxW1E6aWyqyLp2gzDMvgAPfFjTyQiqqiwUAAcgI/WSFJ4JksidUURBYCYh43vr4nlHrBcJyP1xPWZtBk1AHG4Nt8MU+WTcG0QaLA5aNmV5oJ4LOcDzF7eXCG7uCmDjidDMmWtlllGUrY5g6n2swNrcbawqbRY9OdXkTAUA0KIjMDbhmW+YecaDNl23DXmdT5kwu4itSZjqol5L6e3u7yoveFzfCL1pI+b8esJ0wbu0d4t7o7bGUzTKyUibzmt5KT8o26q2YSa2Z0CniZYUZrbic32u+149rsdJFhJHVzDoJhsxBO65327gRFoScWmiLFGacX0zONvpzCRKRgc2c6flGvxEI7g9Xf8AF8o27bbYKbMkSl69Gmq5uzArdCLfZBOhtqe6M4m7HzxLY3l2Bubta2neIZferZ7hWj038PV6ec9jVsTU5ZKDgVHwi7msIVsG+pVUY2ZQAeHxi5NYDvIj0dUcxT/RHiNYpK2Sx5ZMmqttDrEVo4NVrzEeUdnNlVj32NoZ0uTNGqc3wi1wXDmqZyyVvlOsw8k4jxO6Of8AiMRPotIotnE1sq8eryWY+F8gh82Io+rltdQCSNeJ03m+sJHSZsZU1tcJgmKJQlooVmYEbyxXskAknlwEee1l3q2Y8I9r7N0q09PPbMl2HwyZMrJCp2WLoQ1r2KTEe9vBTH1uIy/ZTYOTTEHXObBnE1mYi+oByqqg8bC55xqEY5HSTCCCCKkhBBBABxqz2DHKiTS8EET4IJcQKr2/KCCBAyaBH48EEQwiehH7BBAScp4jkRBBB5J8HpBoY/FEEESBJgggiCDhM3xxQa3ggi/gofszfHaZJUgkgXtBBEMlFHPMeKL/AIinx+Bggi/gp5FvFsWmCa+bK5BsCwvYDgALD3RxpXWcOteXLzIQFstgNPlwj9gjNB+8arEtpPpsKlOc7IpY8wInphcn/pp+6III6kZy2rk5Mq47nwdloZY3Io8hHZZCjcBH5BEOTLRil4JtC1mFuMdcZ+z5/L9YIIzT+I0w+Eg0w7Q8R8YYYIIpIvEIIIIoX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2292" name="AutoShape 4" descr="data:image/jpeg;base64,/9j/4AAQSkZJRgABAQAAAQABAAD/2wCEAAkGBxQTEhQTEhQWFhUXGBgaGRgXFBgXGBcXGBoaHBgYFxgYHCggGBslHBgcIjEhJSksLi4uHB8zODMsNygtLisBCgoKDg0OGxAQGy0mICU0MC80LC8sLCwsLCwsNCwsLC8sLCwsLCwsLCwsLCwsLCwsLCwsLCwsLCwsLCwsLCwsLP/AABEIAMQBAgMBIgACEQEDEQH/xAAcAAACAwEBAQEAAAAAAAAAAAAABgQFBwMCCAH/xABFEAACAAQDBAcEBwYEBgMAAAABAgADBBEFEiEGMUFRBxMiYXGBkTKhscEUI0JSYnLRgpKi4fDxCCRDsjM0U2N0whWT0v/EABsBAAIDAQEBAAAAAAAAAAAAAAADAQIEBQYH/8QAMhEAAgIBBAEBBgQFBQAAAAAAAAECAxEEEiExQRMFIjJRkbEjM2FxFKHR4fAGJIGCwf/aAAwDAQACEQMRAD8A3GCCCAAgjNNrekWbSYmKYS0MhVQvoesbMLnKcwAsN2m8GJVFt9MqbCRJYEsBYoT2CbFs98osNfIjWKuSXZojpbJR3JcGgwRlnRRjFQ9XWSJ055yqz2LuXsVe11J3Ag7hpoId9stoVoaSZUFcxFlRb2zOxsovy4nuBiUyllMoT2F5BCJsB0gfTFK1CpLnX0CZsrLxbtE5bGw38RDpLrJbOZaupdd6hgWF91xvEGSs65QeJI7wQQRJQIIIIACCCCAAggggAIIIIACCCCAAggggAIIIIACCCCAAggggAIIIIACCCCAAggggAIIIIAFfaDYamq6mVVTc4dAAQpAVwDcBri+lzutviRs/SqAAoAUFsoA0C30A7t0XGIz+rlTH+6rH0EV2zg+rT8g+ULl8SHxnLY1ngmUOEyJLO8qUiNMN3KqAWPM2jjtHgUmtkNInglCQdDYhl3EHnFnBDBO55yIabDyKS3VZsrr1bEsSwO9WB4ajhxtC1sDsvUpijTXWYJcov9a4t1uYEC33r3ubco1DHTaVm5Mh/iA+cSaBroO7+8L434Na1M1W8854JEEEEMMYQQQQAEEEEABBBBAAQQQQAEEfjMACToBvPIQgVPSzSLMKKk1t4VuwFe3EXa9jzt5QEpZNAgivwLGJdVKE6UeydCDvVhvB74sICAggjyrg7iDAB6ggggAIIIIACCCCAAggggAIIIIACCCCACn2uYijnW+6B6kD5x+7P+yPyj+vdHvaf/lJ9/uGOGzR7Opvdbjwv/OEy/MQ+K/CZY1+ISpC550xJa83YKPfH7QV8qcueTMSYv3kYMPURh+1Mk4jjU9J5bqKa0tQDYDsgtrwJNyfARoGzuz8iieU1KSoayuuYkTFbQE3OpBsQfHnFnYk8FVS9u4ZNp3tTt3sg/jH6R1wl7g+C/OIu1i5pIQGzM6geWp9wiTgyEAg8ABEP8wlL8IsYgV+LS5RCk3Y7lG/zifGfY0yNPDhxa9r3sDYndFrJOKygorVksMdqPEEmGw0bkflEuFLC6hDMlFGB3E94bS8NsRXNyXIX1KuWEEEEQp2JoCVHaI3gWi7kl2KUW+ibBEeirFmi630NiCLEGJECafKBrHDCPwmP2EjGKSZWVLq01pUqSQFVLXZras1xbfoPCIlJRWWWhByeEMW1UlplFVJLNmaRNCnvKGEnZrCqCTKPYlsyC7EgO9t+YrYkeQi12dnVUmt+iT5izZLyndGy5XBUqCG110bhFbMkfRqtJeVFPa7YU9pSOyCQOQ46XEKsllLBpohhuLL/ZNFE6c0tbSpypMXsle0Lq3Z4X7J84aYW8GrT1gDnfew5A7ge+GCemZWHMEeoi9bzETdHExSqcaM5zlPYBsBz7zHagNgbG1mb3m/zjI8I2rm09U1PWWUKSl7WyuD9ruPPwhvqdqpcmXMYupN+woIuxKra3d3xyLYWq3Eu30dRKqVea+kaZh1VnBvvG/5GJkIfRVPnzknT5zEhiqpcADs5i1gB+IQ+R2K4yjFKXZx5tOT29CZtxtRUSJiU1FJ6ye65yTayrci9iRxHHu5woUm1eLUsxXrEzSmYBl7DWB35Smqnx0jQMckMs7rZaoWKKpLE+yGY8N2+KDGJbzc6lkCDS2ubdoT5/CKSsalgfCpShkfpM0MoZTcMAQe46iPcVWy7k0skN7SqEJGlynZvbvtFrDjO1h4CCCCAgIIIIACCCCACm2wa1HP/KB6sBHPZ3cv5P0jttYR9EnX+6PeRChi20bUcqTMQZjmVSp4ra7Du0G/mRCLHiaNulpldH04dsqVlUoq6nIVnAzpjP2TcTNGyG41IJt6Q17NSVZpRKdpV3g3AFyQOXHdw0hBp6ZFmzZk+b1JqJ02cobssM7XXMN62XKNd8MuL7VCRTmXTzBMqJllDgr2FOmYW0J/W5ha/MNy0ts4Rgo8vj9Pr1x5GfEKjrKmw1WUtj+dj2h5AD1MXdCtkHfr6/yhD6P61p8vI/8AxFazH7wIuH8/fGgswUXJsBDa8ttsw6yp0S9F9o9xn+1EoSJtk+0GcDvcm9vO/rDRX4ocp6vTQ9r9BCljGBvNfOHN+8k+hi10W48C9LNRn7zwiz2aksWlAeyq3OhGoPf4w5QlbOU82Tcs2trWJv8A0IZpWKL9vs9/D+URTFqPJOqkpT4eTltLiHUU8yYN4Fl8TppCPs1VuTd0fMwJBvodL2HGJG32K9ZUJTA9lRdvzMBl9AR6xW7OzGLDMbdWChBNsrA6m3EGwMItlulj5GjTQxDnyO2DVZMzVSoZRoRY3uQflDBCTs/V9bOujZ1BCBuByE5yOYubX/DDtDdO8pmXUpKQQi4hLyVouZhdmbRT2Slr3I56iHlmA3m0J22FRlqJWTKTl1uL2uTb5xa7G3JOl+PHzJGDUKGbKZS95Yc9snNZtCNdcu6O23LyVkAzDlmFgsoj2s54Du5x+YDSFaiZOdrlpSLv5FibDhv+EJMhmqaqdVTjmCky5Q+yoU9rKOd9L9xgoSlHki9tTyvBYYG5GupPEsbm/eYXdvamslTBUpOcSxYDq3ZerP4gDrc8fKGUgDUKB5RCxKWJst5baqwIPnDq4KD4FWWOfZTV+BysQkLNnE/SWRS05QATusSosGsBa51tx3WtKfZUTh9GVJSoZctS8uQsp2aW/aZyLk6AW5XO+F/ZSsYKZDe1JJlseeU9k/ukRrGypF25kC3hx+UZ8vfhs0tJQ3JF3RUwly1lruUADyjvBBDzGQMXousTiCOUJtbLVXJGpItYbr8yOJ0h/drRRHDRmLHj3QqdTl8I+u9QWGT8DqVeSlrAgWI3WI3/AKxYRVyky7tLRJlVeoVuO4w/Y0jNvTZLgggipYIIIIACCCCACFjWHiokTZJJHWIVuN4J3EeB1jK9jayWawysSmDrpBKS0ZQJWcEDNm4vppcD13bDGL9MeANKqBWIPq5tlcjhMA0v4qPdENeTqezJKUnTJ43dPyn/AHFjHJ5epnsxuTNfX9o2HppHBFJFuEQ5ZJ14xLkZop5PoVOFBRXyNH6Kq9FmtKb2nUBT3Lc5feTDpj9YNEHO5jLNgqdmrpFjaxLHwAOnnuh+xiZmnMBwPpDEeG/1DVGGrzHyk39v/D8Sf2Sp5H15jxBBixUfOFuubI8sE6G9+4aX+NhF3RVQYXHOLM4ZK4+UQpVRKeb1TG2nO2bkLxInva57oUMAm56mYx5m3rC7J7I5G01eo8D1WYDImjWWoOnaAGbsiw7W82GkL9Vsq6sSgD3GW5Nrjhm7+F/CGbC6gsuvePQxPiJVxmsiq77KpNFdgeHJIQKFANgLjh3DuvFtESocKMxNgN8VOJ44FlOdxYZU53bQny3xLcYYQQU7G2L+2M56rNLRSyI9lIuBmGjOxB1Ua6cTbxBg+BlrAAKt7lrWue4cTqde+JYqAgCgaAW8h8YvaCqBUReWjl3Jl1rFGO2CKKrrStTk/wBNQBv3t9onmeEVeJqJM3KoCo12AAsLsSW3cbm/nHLbileVOlz0mHI7gMmlhcEEg++O2PU5mSEmDUy9/eptr8IyrfCz3vJpkoTqzHweRMHMR+sgtHPDJYIFh8/T9YtlpRbT+v1jYYDI5OMCXX1kltC0y6nmQoDL42HxjWNnMTyqjHkL/OMXOFmpxzqr3z1NiR90G7W7woPpGqUlHMp3MiZvB0I3MvAjxhF9e2WUa6Zpx2s06W4IBG4i/rHqIfXLJloDfcABvJNoq5O11OZrSWOVhbUkW14ePwi+V0Z8fItppjnaPwvfdHmY1oekIbPMx7WHOI9WdL8o/C4zAtz+UccRxKUoOYkfsk/CLOUYtJsIwlJZSGCW9wDzF49RwoHBloRuKg+6O8IY5BBBBEAEEEEABFZtJhC1dNNkNpnXQ8mGqn1AiziPiFWJUqZNb2ZaM58FBJ+EBaDkpJx7PmOSCrFW3qSp8jY++J6PyiBMm9ZMmTCAudmaw3DMSbDuF4nyhzhaPqGjcnD3hp6O6givkjnmH8DH5Q31oH0mYSNzGFLo8l3rpPcWP8DQ3YkhM2eu4628Ln5QrU52rB5v2xt/jf8Aqvuykmzi86YbEqCFXW40Fzpw1MMtP2co5QsSaXqytjcMc1+ZJ1i+p5uojTBYikeWtacm0SMXqMspz3GFzY4WBY8zE/aSZ2LCKfAqkyxlI37rmw84VqF7ho0TW9/sOGC4qLEW3Mw95i7TEAYWsJxRJa6FVBJ36Kx7gSSL/wA7RZf/ADstrgojeDX+UWjdBRSZmt0dzm2iXjxD07kH2bN+6RFFMofpUuUgNu2Lnu4+dosvp6FHQKAHFjd76HlpETCZXVzFCkEFwbDhc6xmunGU1g16aucKnu7Oe2CrSqjqCwY5bX3EDfeKbCscJAYqVB77/pDLt/hs2olypclMzZ777AC28k7hGf1DrQu1PUTszrYssqWXy3AYDMxUXsQfONUrr84gIqr0+3NnY3VwSreTIswzEknTQKpO6O1JTGW0ymc3yqBcj2lI0Py8QYUaHbenkz1nBZzZVZSCssXDcR2zY3A98MeF7TJXf5pZbS1y5BmIuQCddNLcoTb6jgnZ2Nq2Kxxq6OOEyyrZbepv/aGFJV4Xqepu4ZNVOotqLf3EMEiZcXjVHLSMU0lJpGX9GFEGxyc41CNUsPNyt/RrRurSwbXANt1xu8IxToXmFq+cx3vLmMfN1PzjbYvd8RERW2qnr10pZgbq9BopIYsSLG32dBfyhH24SSVmdTLKvJBfsplDZd9iNG3W8Y03HQ4CsnA2PhCRiVS5BlueyDy3g7za0YprEsnQoWYF9szXF5EktfMVF7772F7++LuZCxgVwqG1hqV7xuBHdvhnlMI3x+FM5dqxNpEDEGst7HQ8oq6iR1k2SvNxcdw1PuEXuITBa3OKzC1z1a23S1LHxPZA98ZNTiVkUa9M3GuTGuCCCGCQggggAIIIIACEjpixkU2GTde3NKylHPNq3lkVv6MO8YJ/iGxYtVSKYHsy5fWEc3mEgeir/EYlExk4vKM+k45bfLv+1/KO6bSf9v8AiH6RQrH6YNiOpH23rY9T/kv6Gk9G20YbEaZChUO5W+bcSjW0trc6ecapj0vLVseDKpHwPvEfPWyNTkraRhvE+V73UfOPpfbKR2UnDehsfytb5gesJ1MMw4FrW233qdry+hYpnFiji6307j3RNQAEWuYTMT2wSmqXkzJUw3swZCtiG7mI439I8t0i0yi/VVPpK8P+pGiuEpQTSMNrSm0NGLLeOGCgEzlYCxlgeN3X9IVKjpNpzukVHmJY+DmPGA7VrUzyZazJdgNLr2he51G7h6nlDI1tvDEzliLaHxdnixupHcG1A8OUdJuyRvmKLfmjlD52tfziEMQn5VKTnB1uCE56WuN1re+JlPjNRxmHzC/p8IvLQJ88C4a+6PGSXheBMXyOzhbbyVJ9bR1x/BXliSaYnN1ihidbaghjyAtEjBq5mmJmYtcnuGotu8vfDLOW6kDlGWzTRg8YNMNXZNZbIFTUPuU277XubbgIosf2Yk1iuJsvLN4TlXK4P2cwHtjx4DhFyp79deNjy/SOzVQVHaYbLbe1gBpqTyEXXBTwfMuM08yW7yCPrc5lWH375dPOHTF6v6FRy6aWe2VC+Fh2j/XGP3CqVaiuqMQdSJWd2kXGjAm3W/ujTxPdCxiFYZ85pp3HRe5Ru/WFyXq2JeEPg/Sqb8svqDa/6HIp0MjrbrMteZksVcm3sm+jg+cWkvpTIt/kxl/8jh/9UJ2MSLSKdmFrzXyc2VkXOwG8qCii+65i1osAlmkmVDsVWWQgsLs7aXsSbAaxolKEFllKNPZe2o/5kseiKdfERlBAKTeO5dLXPHW0bTMxOUDYtrusAYxvorqpUuuAN+1LcLx1Aza+Sn3Rpkqu+kzgoFkGvfpxPuhFtqk8xHy0dlMnG1Y8k2tresGRL2O8kfAcYUsfSXRyWnTQJjnRUJtc79TyFvhCtimJGnxoGoJAEw5S17KjKwlkfhuQPIwxbS4c1fMlymcy8uY5gNAON1+14Rmk8vk3xohRKG55i0m8fY97K7VfT82ZFR5IXsqTlKG9mAO7XS3hzhyp5gtCJsbs5LoWmGZPzzJoCLaWyoBe+9vtE232gpekSh6xZInFnZwgCo5uxNhra2/jG6qacOWczXVwVzdS91jPi0/LcjVjoPHgO6Ouyskqz5tWYXJ8OA7oUNpNs6WjqESaJjzGXdLCtkJawLZnFr68+MWOw23FJVTkly2dZj5wEdbElQWaxBI3AnfFIxTzN9irG44gujQ4IIIqQEEEEABBBBAAR8wdNSsMXqMxvcSivcvVqLfvBvWPp+PmTpwmhsXnW+ykpT45b/BhEoBGlmPMx9bR3w6labNlykF3mOqKO9iAPjHKtpzLmzJZ3o7KfFWIPwiwFrsimaupF5z5XucGPqXa97Urj7xUe+/yj5p6LqUzcWo1HCbnPhLUsfhG7dMOKfR6OW/OfLHfbW9vK8Eo7uETB4kmZxt/hGeVLql9uX2W70N7eYPuJjPsQqbWHgYfazaWRNp5yLNBzSzZGsr31HsnedQdOUZnVrmcjuJ8gL/KG6LdGlqS6G65QdqlF9kuaezDL0XSiZk1uAygeOpPyhSmv2R4RoXRbTjK55uL/uiNS5mjDPiDNFeVew5D+/vipk1OZ2A3KSPEjf74upWsLVGpWZMU7xMcH94xrj8jE15HfZxbuncT8Ibpr5VLHgCfSFnZGXc5uQPv0+UXuMNaTM/KffHL1LzZg30rEBJk7SzJbsWXOpJO+zC54HjEPaXFqOskLKEyZL6t1Z5eWYA663RrCzjjbXdAZIMRaDCtZsy2mdF8ypJ+XrFGiyfOTzR4hdArAsbWOVMoPgCTlFuFzaEjH8YWjm9VS0slWyg9ZNzT2BN9yt2R6RqciiGW9oQ+lzBxLaknAW6yWyt+ZGuD6P7hFYVqPA2y12d+BFesmTp3WTnaY7C9zyG4ADRVHIaRfUeIFUZNTLf2kvobbiOTae18YX6BPrOVgYtt0aIwTjyhaslCWYvBpPRngciXOFTmL3VghYABCdDmH3rXHnGn5FXRQB4C2/whD6NsJLUJmD2mcleRC6EeZvrDNhc0kspvdbaHeOYjDjZPb4Nlls9R+JN8k2rppTMrvLRmX2WZASv5SRcQp4lNMuYWHAkeRhpnrpvhQx5SCbxW9cE0vkodosb6uROmcUUka21+yPUiMX2axs0kxpglpMcqQjP/AKbH7Y77X/WHPpNnMlNKQFvrXYn7pVLZQTzubxm8nfaJqhiPJS6zM+PBPrKx5jtMdiXY3LHfeH7ofplfFpXaC5HmTFH3usktZB4C5/ZjNmaHbowrRLxKjdjYdgXPAnNIt4nP74f4EM+pIIIIWAQQQQAEEEEABHyf0nzs+K1p/wC8V/cVV/8AWPqivq1kypk1zZJaszHuUXPwj44xCrM6bMmtoZjs5G+xdi1vK8SgH/oIwQT8Q65hdaZM/wC291T07R8QIT9tJQXEKwDcKib73J+cbT/h4w/LRz59tZs3Lf8ADLUWH7zNGLbZ/wDP1n/kTf8AeYsuwH7/AA7YXnrJ9Qf9GUFH5pp3+SofWGD/ABE146ulpwdWZ3I7lACn1JiX/hzkAUFQ/wBpqkqfBZcu3+4xe9KuB09RJTrUBcMcrjRwLagNyvbSJ3qEtz8Exg5vavJ84U2ovxGhiXhlIJkmufjLloQeQM1A3u0h3wDo3WqnmUk9lUKWclAxAFgBvANyRGk4B0TUVOkxHMyeJqhXDvlBAZXGkuxHaRTv4Q96mE4+6VnTKuWJHzUx3RqXRYv1DN/3G9yrBt90eU1PPtIzhSAcrOWy9wJ1t4mLvY+iWTTqqiwBbzJtr74KL4ys2oL6JRp9R9DbhMrNMQfiHpC5UgGqnkcZsz/cYaMFNpqePyMJmFzbm53sxPmTG2H5j/Y57XuGlbKJaW3kPdf5xPxo/UTPCOOz0q0rxYnyAA+UetoB9SfFfjHMsebGbYLEBP6qL1qALQnnfOfG/wD+YrgNIZqqV/lip3iX8BBJ9BEoJS9nyhc6a6b/ACVK4+zMC+TSz81EMi+yPCK7pdS+EFvuvIPlmC/+0S3ygXRhNEbTB3g/CLi+kUiMQ6nkRFszBXuxAF+O/fy3w+MklyVabZ9E7G04l0UhRwTXxub++8WMymXN1lrNaxPMd/pGRYb0tJT08uUsgzGXNdmfKNWJFhYk74hVXTDVORkkywtxmUAsxXiASbA242jJJcj4p4NmmSr+EVOMYMJgBudOQ3jlCrW9JVFJW0t5jm3sqCQO4l9PSFSq6XXzXSnUDvnTNf3bWiWvmXjlFl0sYIrYe7NlBk5WQnQjUAgc7jh4RgQMbNiXSgk+meXU0ebOCthPNiCNT2kuo3bidfCMbmpYkcohlH2dZnOLLCppBlEGxV2W44Fx2D+8DbwiuUdkcj8v6EdqdezMUcQGHihuf4cx8u+LFT7SQ3Aj1Cp0Y44avD5Tsczr2GPE2AKk9+UrfvvDXCyQggggAIIIIAF/b630CoUi4dQhHc7BT7jGL0XRgk+dLRJror3vcB8tgTpujZ9vlvRTO4of41ik2Ll/Wp3Kx91vnCpSamsGmuMXU20MWx2zq0FJLpUYuEzEsQAWLsWJsPG3gBGSdI2yNPMr5uROrJyk5OyCzC7MRuuSbxusZ3tfT5axmO51Qjy7J+EWm2llFdOk5YZa9F2DS6Wi6uWN8xmYk3LMQoufIAeUcdupt5ktOAUn1/tF9stLtTr3kn3/AMopNs5P1yH8B9xhdrbrGUY9f6n70eUuUTW4nKPLUw4xQ7G0+WQT95j6AAfrF9F6liCF6iWbWzMOkVSar9lYgUClUl/imMB5KCYZekKi7cuZzGU+X94qmkWlUp/FNb/aPlFtGv8Ac/Uvqpp6Rf8ABcYM31yd2Y+ikwk4XMu9+bE25XMNlJOyie5+zKcjxIyj4wp4NL7S/mHxjtQXvNnEfwo2aiW0tB+EfCOGMLeS3l8REuWLADuEcMRF5T/lJ9NY5Hk6HgV8uvj8YY5c8NTlm07DX7rAgwvtuj3VVVqOao3lgo/bt/OGSWSkWcqV7i0QulEXwWb3GT7pyCJcn2F0GawufnHPpBlFsFnj8KN6TUb4CB9oInz9NqSgGXQkXJ4+A5DSID1BO8x1qzuHd8zH7gdGJk0IVzXtYXtxt84MZlgZnCPyiAYkteyi9hxvuHcI7TKgkb1RBy5+A1Jhq2swuTIkKJFjYqGcLbOxuTbjlG4eF4THS6i5sM4v4W1i9lThJRYujURug5R6Ta+h+PPTkx8SF9wv8Y5Gr5AA9wufK5Jh42f2DFQeyGb9qw8zDnT7Fy6b/TUHnbX1jXHQ84nJL7nNt9rxim4Qb/kvqZHQYFUzzfIVX7z3HpfUxevsDLe95xltzyl1J7wNR/WkaFPkheEQ2Mb4aGnbhrP6nCu9ual2ZWFjx/URpux8xcJqWbKXpahHDLqrSpqBHymwO9VOtrZTprCTSPkYNoQDr3jiPSN5mPLaW4tlSajSqhBuMthbrV5MpN/LvjCsUoHp50yQ47ctip8jvHcRqDyMcnUUOmWPB6XQ6xamGfPk2v8Aw+4iVaqoyb5QHXvUG1/PMPdG0R87dBk22JSz96nmyz4yyhH8FvTuj6JjJLs3BBBBEAEEEEAFXtPIz0k9fwE/u6/KKPYOWO03JQPU/wAoaqwAy3B3FW+EKGw7NL7LD2uz4EX48Yq4NyTGxsSg4sdYStv0+spzzDj0Kn5mHWEza2aJ08SAO1KAbQ9oh73sOAGUa94i2xzWEUhZGuSchlwNLU8ofgB9dfnFHtgDnl2BN1YaC+4j9Yu8EmEylB3r2bcsugv32iPi1eZbqBLd7geyAbAm19/DeYrKGVtZauzE96LChp+rlog4AevH3x3jlTTMygkWJ4XvaOsWRRvLKPavDzOlooYKQ17kX4Qr4nllCTIzZigYk2t7TaCJO2O1D09RlC3QIBqTlzMfaNhuEK1diitNZnI1O9fZte2ndpvjVo6k7NwnU2tVbC/eRmpao/gUerj9IXMDUh1DcCPiIZ5NQoo6hcwu4XLcjtKDrbmQL+sUdJKLFMhBIZTYe1YH+xjfB/H/AJ4McuomuCPM5Lqw5gj1EehH7HGOiJrkiIE+YScvC4PmL/r74tcSXI7KD9q47gdbfKKOROzTzKINyHKkHfYXIPKwsYf4FFvJ3RabRU3WYdPS2+nb1yXigdur7F9dOOmvK/HuhtxGcEppjkXCymJHOy7opLwWifJdadR4D3i8T9j0vUjuUn4RXVwINjvAA9ABFnsRMAqLc0PxEaNKk745+Zn17a002vkNW262plH4x8DCH9g/mHwb9Yf9vx9Qv5x8DGfMex+18oZ7QebvoZfYixpF+7N66L5jfRbqBuXf+WJ+JV5L9rhCtsHijS6VVUXuB8I71M8sbmOjXRum5v8AQ89qtXsj6cfDf3GPEp0gydLZrQoTTHtmMc2Ea6qvTWMnPuv9WSk0keKaZZhfcdD4HQxmXSBOJrWPEJKU95RAt/4Y1GllDML7hr6RnnSjhbyp8maykLUSRMB78zXHiAV9RHP9ptbV+53/AGDnfL5YLfoNnkYjLBtrmA85cy/wj6Xj5O6MajLiFJYgH6RK9GbIw/itbvj6xjiyPThBBBFQCCCCACDjduomBhcEWO+2umtuELlBWMpGYC6WDt7Csbb1udRw4ndDZVLdSIWKzZmXMYMTM0+yJrhfHLe0PrksYYiyLbyhplMCoINwRpCnjlKetLAOt3Ul0IF8osA+t8ttIZ8PphLlpLG5VA333d/GOFUna8YpCW2XBecdy5F6ix3q3HXMgZmC9WmpuTYNfNx00tH7tC6pViYXZDkW+tlbLmIGosd50HOLuVhcskNkW973yi8ecewdKhcr33dx9zAqfMQWSTfBNSaK3ZLaOTOZpKt9Z2ntcnS+vDTfuhohO2W2EkUk8z0LtMIYXdgdG32AAAhxhYxiptFs5JmzGd84JGuVjqByA+ULFZQhdLiwsADv7s2YX1ENuPYXMaeJsqxuoV0d2CMovYrYHKwudfdEao2fzqAxKag9lg9rG9hmTL55b98MqulW8opOtTWGJ9bhxEu4RmMvMcqjg2h0G/yix2dmSpKrNmEJlIa7IV0sDbU79eXrDbQ4QEuczMbW7WW28cFAjjXbMSJ5XrZYbKbgEnKDzy3teLTvnJv9SI1RisDHImhlDDcQCPAxW1E6aWyqyLp2gzDMvgAPfFjTyQiqqiwUAAcgI/WSFJ4JksidUURBYCYh43vr4nlHrBcJyP1xPWZtBk1AHG4Nt8MU+WTcG0QaLA5aNmV5oJ4LOcDzF7eXCG7uCmDjidDMmWtlllGUrY5g6n2swNrcbawqbRY9OdXkTAUA0KIjMDbhmW+YecaDNl23DXmdT5kwu4itSZjqol5L6e3u7yoveFzfCL1pI+b8esJ0wbu0d4t7o7bGUzTKyUibzmt5KT8o26q2YSa2Z0CniZYUZrbic32u+149rsdJFhJHVzDoJhsxBO65327gRFoScWmiLFGacX0zONvpzCRKRgc2c6flGvxEI7g9Xf8AF8o27bbYKbMkSl69Gmq5uzArdCLfZBOhtqe6M4m7HzxLY3l2Bubta2neIZferZ7hWj038PV6ec9jVsTU5ZKDgVHwi7msIVsG+pVUY2ZQAeHxi5NYDvIj0dUcxT/RHiNYpK2Sx5ZMmqttDrEVo4NVrzEeUdnNlVj32NoZ0uTNGqc3wi1wXDmqZyyVvlOsw8k4jxO6Of8AiMRPotIotnE1sq8eryWY+F8gh82Io+rltdQCSNeJ03m+sJHSZsZU1tcJgmKJQlooVmYEbyxXskAknlwEee1l3q2Y8I9r7N0q09PPbMl2HwyZMrJCp2WLoQ1r2KTEe9vBTH1uIy/ZTYOTTEHXObBnE1mYi+oByqqg8bC55xqEY5HSTCCCCKkhBBBABxqz2DHKiTS8EET4IJcQKr2/KCCBAyaBH48EEQwiehH7BBAScp4jkRBBB5J8HpBoY/FEEESBJgggiCDhM3xxQa3ggi/gofszfHaZJUgkgXtBBEMlFHPMeKL/AIinx+Bggi/gp5FvFsWmCa+bK5BsCwvYDgALD3RxpXWcOteXLzIQFstgNPlwj9gjNB+8arEtpPpsKlOc7IpY8wInphcn/pp+6III6kZy2rk5Mq47nwdloZY3Io8hHZZCjcBH5BEOTLRil4JtC1mFuMdcZ+z5/L9YIIzT+I0w+Eg0w7Q8R8YYYIIpIvEIIIIoX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2294" name="Picture 6" descr="http://www.gimnasiopowercenter.com/wp-content/uploads/2012/01/ACTIVIDADES-Y-CLASES-GIMNASIO-POWER-CENTER-RONDA.jpg"/>
          <p:cNvPicPr>
            <a:picLocks noChangeAspect="1" noChangeArrowheads="1"/>
          </p:cNvPicPr>
          <p:nvPr/>
        </p:nvPicPr>
        <p:blipFill>
          <a:blip r:embed="rId3" cstate="print"/>
          <a:srcRect/>
          <a:stretch>
            <a:fillRect/>
          </a:stretch>
        </p:blipFill>
        <p:spPr bwMode="auto">
          <a:xfrm>
            <a:off x="251520" y="4869160"/>
            <a:ext cx="2952328" cy="1800200"/>
          </a:xfrm>
          <a:prstGeom prst="rect">
            <a:avLst/>
          </a:prstGeom>
          <a:noFill/>
        </p:spPr>
      </p:pic>
      <p:pic>
        <p:nvPicPr>
          <p:cNvPr id="12296" name="Picture 8" descr="https://static.groupon.es/44/59/1323796715944.jpg"/>
          <p:cNvPicPr>
            <a:picLocks noChangeAspect="1" noChangeArrowheads="1"/>
          </p:cNvPicPr>
          <p:nvPr/>
        </p:nvPicPr>
        <p:blipFill>
          <a:blip r:embed="rId4" cstate="print"/>
          <a:srcRect/>
          <a:stretch>
            <a:fillRect/>
          </a:stretch>
        </p:blipFill>
        <p:spPr bwMode="auto">
          <a:xfrm>
            <a:off x="3419872" y="4869160"/>
            <a:ext cx="2664296" cy="1800200"/>
          </a:xfrm>
          <a:prstGeom prst="rect">
            <a:avLst/>
          </a:prstGeom>
          <a:noFill/>
        </p:spPr>
      </p:pic>
      <p:pic>
        <p:nvPicPr>
          <p:cNvPr id="12298" name="Picture 10" descr="http://static.es.groupon-content.net/63/79/1326456557963.jpg"/>
          <p:cNvPicPr>
            <a:picLocks noChangeAspect="1" noChangeArrowheads="1"/>
          </p:cNvPicPr>
          <p:nvPr/>
        </p:nvPicPr>
        <p:blipFill>
          <a:blip r:embed="rId5" cstate="print"/>
          <a:srcRect/>
          <a:stretch>
            <a:fillRect/>
          </a:stretch>
        </p:blipFill>
        <p:spPr bwMode="auto">
          <a:xfrm>
            <a:off x="6300192" y="4963988"/>
            <a:ext cx="2520280" cy="1705372"/>
          </a:xfrm>
          <a:prstGeom prst="rect">
            <a:avLst/>
          </a:prstGeom>
          <a:noFill/>
        </p:spPr>
      </p:pic>
    </p:spTree>
    <p:extLst>
      <p:ext uri="{BB962C8B-B14F-4D97-AF65-F5344CB8AC3E}">
        <p14:creationId xmlns:p14="http://schemas.microsoft.com/office/powerpoint/2010/main" xmlns="" val="3390725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85244228"/>
              </p:ext>
            </p:extLst>
          </p:nvPr>
        </p:nvGraphicFramePr>
        <p:xfrm>
          <a:off x="724360" y="1484786"/>
          <a:ext cx="3775632" cy="4536502"/>
        </p:xfrm>
        <a:graphic>
          <a:graphicData uri="http://schemas.openxmlformats.org/drawingml/2006/table">
            <a:tbl>
              <a:tblPr firstRow="1" firstCol="1" bandRow="1"/>
              <a:tblGrid>
                <a:gridCol w="1315419"/>
                <a:gridCol w="1180523"/>
                <a:gridCol w="1279690"/>
              </a:tblGrid>
              <a:tr h="800560">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Nombre de Gimnasios</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Capacidad Instalada No. De Maquinas</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Registro al año por cada gimnasio</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Apolo's Gym</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18</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324</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Athletic Dance</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25</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480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Bear Gym</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22</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300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Bíceps Gym</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30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768</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Ciudad de Quito</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32</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468</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Cumandá</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68</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4680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Eugemar</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45</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1404</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Jezreel</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38</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1248</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Olimpho</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4380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Templo</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42</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3900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Universal Gym</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20</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204</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Sansón y Dalila</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39</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1872</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r>
              <a:tr h="266853">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Gimnasio Zeus</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29</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1092</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266853">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Total</a:t>
                      </a:r>
                      <a:endParaRPr lang="es-EC" sz="1100">
                        <a:solidFill>
                          <a:srgbClr val="365F91"/>
                        </a:solidFill>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 </a:t>
                      </a:r>
                      <a:endParaRPr lang="es-EC" sz="1100">
                        <a:solidFill>
                          <a:srgbClr val="365F91"/>
                        </a:solidFill>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21120</a:t>
                      </a:r>
                      <a:endParaRPr lang="es-EC" sz="1100" dirty="0">
                        <a:solidFill>
                          <a:srgbClr val="365F91"/>
                        </a:solidFill>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2693985399"/>
              </p:ext>
            </p:extLst>
          </p:nvPr>
        </p:nvGraphicFramePr>
        <p:xfrm>
          <a:off x="5292080" y="1521306"/>
          <a:ext cx="2821191" cy="1115606"/>
        </p:xfrm>
        <a:graphic>
          <a:graphicData uri="http://schemas.openxmlformats.org/drawingml/2006/table">
            <a:tbl>
              <a:tblPr firstRow="1" firstCol="1" bandRow="1"/>
              <a:tblGrid>
                <a:gridCol w="876975"/>
                <a:gridCol w="1242375"/>
                <a:gridCol w="701841"/>
              </a:tblGrid>
              <a:tr h="805762">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Oferta al año 2013 por los gimnasios</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Porcentaje de calificación del servicio como excelente</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endParaRPr lang="es-EC" sz="1200" b="1" dirty="0" smtClean="0">
                        <a:solidFill>
                          <a:srgbClr val="000000"/>
                        </a:solidFill>
                        <a:effectLst/>
                        <a:latin typeface="Times New Roman"/>
                        <a:ea typeface="Times New Roman"/>
                        <a:cs typeface="Times New Roman"/>
                      </a:endParaRPr>
                    </a:p>
                    <a:p>
                      <a:pPr algn="ctr">
                        <a:lnSpc>
                          <a:spcPct val="115000"/>
                        </a:lnSpc>
                        <a:spcAft>
                          <a:spcPts val="0"/>
                        </a:spcAft>
                      </a:pPr>
                      <a:r>
                        <a:rPr lang="es-EC" sz="1200" b="1" dirty="0" smtClean="0">
                          <a:solidFill>
                            <a:srgbClr val="000000"/>
                          </a:solidFill>
                          <a:effectLst/>
                          <a:latin typeface="Times New Roman"/>
                          <a:ea typeface="Times New Roman"/>
                          <a:cs typeface="Times New Roman"/>
                        </a:rPr>
                        <a:t>Oferta </a:t>
                      </a:r>
                      <a:r>
                        <a:rPr lang="es-EC" sz="1200" b="1" dirty="0">
                          <a:solidFill>
                            <a:srgbClr val="000000"/>
                          </a:solidFill>
                          <a:effectLst/>
                          <a:latin typeface="Times New Roman"/>
                          <a:ea typeface="Times New Roman"/>
                          <a:cs typeface="Times New Roman"/>
                        </a:rPr>
                        <a:t>Actual</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4358">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21120</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7,25%</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1531</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1 Título"/>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300" b="0" i="0" u="none" strike="noStrike" kern="1200" cap="none" spc="0" normalizeH="0" baseline="0" noProof="0" dirty="0" smtClean="0">
                <a:ln>
                  <a:noFill/>
                </a:ln>
                <a:solidFill>
                  <a:schemeClr val="accent3">
                    <a:shade val="75000"/>
                  </a:schemeClr>
                </a:solidFill>
                <a:effectLst/>
                <a:uLnTx/>
                <a:uFillTx/>
                <a:latin typeface="+mj-lt"/>
                <a:ea typeface="+mj-ea"/>
                <a:cs typeface="+mj-cs"/>
                <a:hlinkClick r:id="rId2" action="ppaction://hlinkfile"/>
              </a:rPr>
              <a:t>Oferta Actual del Servicio y Oferta Proyectada</a:t>
            </a:r>
            <a:endParaRPr kumimoji="0" lang="es-EC"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graphicFrame>
        <p:nvGraphicFramePr>
          <p:cNvPr id="6" name="5 Tabla"/>
          <p:cNvGraphicFramePr>
            <a:graphicFrameLocks noGrp="1"/>
          </p:cNvGraphicFramePr>
          <p:nvPr>
            <p:extLst>
              <p:ext uri="{D42A27DB-BD31-4B8C-83A1-F6EECF244321}">
                <p14:modId xmlns:p14="http://schemas.microsoft.com/office/powerpoint/2010/main" xmlns="" val="471834836"/>
              </p:ext>
            </p:extLst>
          </p:nvPr>
        </p:nvGraphicFramePr>
        <p:xfrm>
          <a:off x="5458420" y="3140968"/>
          <a:ext cx="2497956" cy="2592290"/>
        </p:xfrm>
        <a:graphic>
          <a:graphicData uri="http://schemas.openxmlformats.org/drawingml/2006/table">
            <a:tbl>
              <a:tblPr firstRow="1" firstCol="1" bandRow="1"/>
              <a:tblGrid>
                <a:gridCol w="1066007"/>
                <a:gridCol w="1431949"/>
              </a:tblGrid>
              <a:tr h="354692">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a:t>
                      </a:r>
                      <a:endParaRPr lang="es-EC" sz="1100" dirty="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Oferta Total</a:t>
                      </a:r>
                      <a:endParaRPr lang="es-EC" sz="110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72933">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2013</a:t>
                      </a:r>
                      <a:endParaRPr lang="es-EC" sz="1100" dirty="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1531</a:t>
                      </a:r>
                      <a:endParaRPr lang="es-EC" sz="110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372933">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2014</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1565</a:t>
                      </a:r>
                      <a:endParaRPr lang="es-EC" sz="1100">
                        <a:solidFill>
                          <a:srgbClr val="943634"/>
                        </a:solidFill>
                        <a:effectLst/>
                        <a:latin typeface="Calibri"/>
                        <a:ea typeface="Calibri"/>
                        <a:cs typeface="Times New Roman"/>
                      </a:endParaRPr>
                    </a:p>
                  </a:txBody>
                  <a:tcPr marL="68580" marR="68580" marT="0" marB="0">
                    <a:lnL>
                      <a:noFill/>
                    </a:lnL>
                    <a:lnR>
                      <a:noFill/>
                    </a:lnR>
                    <a:lnT>
                      <a:noFill/>
                    </a:lnT>
                    <a:lnB>
                      <a:noFill/>
                    </a:lnB>
                  </a:tcPr>
                </a:tc>
              </a:tr>
              <a:tr h="372933">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2015</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1599</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a:noFill/>
                    </a:lnB>
                    <a:solidFill>
                      <a:srgbClr val="EFD3D2"/>
                    </a:solidFill>
                  </a:tcPr>
                </a:tc>
              </a:tr>
              <a:tr h="372933">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2016</a:t>
                      </a:r>
                      <a:endParaRPr lang="es-EC" sz="1100">
                        <a:solidFill>
                          <a:srgbClr val="943634"/>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1634</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a:noFill/>
                    </a:lnB>
                  </a:tcPr>
                </a:tc>
              </a:tr>
              <a:tr h="372933">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2017</a:t>
                      </a:r>
                      <a:endParaRPr lang="es-EC" sz="1100">
                        <a:solidFill>
                          <a:srgbClr val="943634"/>
                        </a:solidFill>
                        <a:effectLst/>
                        <a:latin typeface="Calibri"/>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1669</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a:noFill/>
                    </a:lnB>
                    <a:solidFill>
                      <a:srgbClr val="EFD3D2"/>
                    </a:solidFill>
                  </a:tcPr>
                </a:tc>
              </a:tr>
              <a:tr h="372933">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2018</a:t>
                      </a:r>
                      <a:endParaRPr lang="es-EC" sz="1100">
                        <a:solidFill>
                          <a:srgbClr val="943634"/>
                        </a:solidFill>
                        <a:effectLst/>
                        <a:latin typeface="Calibri"/>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1706</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899593" y="620688"/>
            <a:ext cx="7560840" cy="116955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 sz="3500" b="1" dirty="0">
                <a:ln w="11430"/>
                <a:effectLst>
                  <a:outerShdw blurRad="50800" dist="39000" dir="5460000" algn="tl">
                    <a:srgbClr val="000000">
                      <a:alpha val="38000"/>
                    </a:srgbClr>
                  </a:outerShdw>
                </a:effectLst>
                <a:latin typeface="+mn-lt"/>
                <a:cs typeface="+mn-cs"/>
              </a:rPr>
              <a:t>Proyección de la Demanda Insatisfecha</a:t>
            </a:r>
          </a:p>
        </p:txBody>
      </p:sp>
      <p:graphicFrame>
        <p:nvGraphicFramePr>
          <p:cNvPr id="10" name="9 Tabla"/>
          <p:cNvGraphicFramePr>
            <a:graphicFrameLocks noGrp="1"/>
          </p:cNvGraphicFramePr>
          <p:nvPr>
            <p:extLst>
              <p:ext uri="{D42A27DB-BD31-4B8C-83A1-F6EECF244321}">
                <p14:modId xmlns:p14="http://schemas.microsoft.com/office/powerpoint/2010/main" xmlns="" val="304989197"/>
              </p:ext>
            </p:extLst>
          </p:nvPr>
        </p:nvGraphicFramePr>
        <p:xfrm>
          <a:off x="1331640" y="2120425"/>
          <a:ext cx="6408713" cy="3324799"/>
        </p:xfrm>
        <a:graphic>
          <a:graphicData uri="http://schemas.openxmlformats.org/drawingml/2006/table">
            <a:tbl>
              <a:tblPr firstRow="1" firstCol="1" bandRow="1"/>
              <a:tblGrid>
                <a:gridCol w="1462064"/>
                <a:gridCol w="1705740"/>
                <a:gridCol w="1657006"/>
                <a:gridCol w="1583903"/>
              </a:tblGrid>
              <a:tr h="1108267">
                <a:tc>
                  <a:txBody>
                    <a:bodyPr/>
                    <a:lstStyle/>
                    <a:p>
                      <a:pPr algn="ctr">
                        <a:lnSpc>
                          <a:spcPct val="115000"/>
                        </a:lnSpc>
                        <a:spcAft>
                          <a:spcPts val="0"/>
                        </a:spcAft>
                      </a:pPr>
                      <a:endParaRPr lang="es-EC" sz="2000" b="1" dirty="0" smtClean="0">
                        <a:solidFill>
                          <a:srgbClr val="000000"/>
                        </a:solidFill>
                        <a:effectLst/>
                        <a:latin typeface="Times New Roman"/>
                        <a:ea typeface="Times New Roman"/>
                        <a:cs typeface="Times New Roman"/>
                      </a:endParaRPr>
                    </a:p>
                    <a:p>
                      <a:pPr algn="ctr">
                        <a:lnSpc>
                          <a:spcPct val="115000"/>
                        </a:lnSpc>
                        <a:spcAft>
                          <a:spcPts val="0"/>
                        </a:spcAft>
                      </a:pPr>
                      <a:r>
                        <a:rPr lang="es-EC" sz="2000" b="1" dirty="0" smtClean="0">
                          <a:solidFill>
                            <a:srgbClr val="000000"/>
                          </a:solidFill>
                          <a:effectLst/>
                          <a:latin typeface="Times New Roman"/>
                          <a:ea typeface="Times New Roman"/>
                          <a:cs typeface="Times New Roman"/>
                        </a:rPr>
                        <a:t>Año </a:t>
                      </a:r>
                      <a:endParaRPr lang="es-EC" sz="18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tcPr>
                </a:tc>
                <a:tc>
                  <a:txBody>
                    <a:bodyPr/>
                    <a:lstStyle/>
                    <a:p>
                      <a:pPr algn="ctr">
                        <a:lnSpc>
                          <a:spcPct val="115000"/>
                        </a:lnSpc>
                        <a:spcAft>
                          <a:spcPts val="0"/>
                        </a:spcAft>
                      </a:pPr>
                      <a:r>
                        <a:rPr lang="es-EC" sz="2000" b="1" dirty="0" smtClean="0">
                          <a:solidFill>
                            <a:srgbClr val="000000"/>
                          </a:solidFill>
                          <a:effectLst/>
                          <a:latin typeface="Times New Roman"/>
                          <a:ea typeface="Times New Roman"/>
                          <a:cs typeface="Times New Roman"/>
                        </a:rPr>
                        <a:t>Demanda </a:t>
                      </a:r>
                      <a:r>
                        <a:rPr lang="es-EC" sz="2000" b="1" dirty="0">
                          <a:solidFill>
                            <a:srgbClr val="000000"/>
                          </a:solidFill>
                          <a:effectLst/>
                          <a:latin typeface="Times New Roman"/>
                          <a:ea typeface="Times New Roman"/>
                          <a:cs typeface="Times New Roman"/>
                        </a:rPr>
                        <a:t>Total</a:t>
                      </a:r>
                      <a:endParaRPr lang="es-EC" sz="18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tcPr>
                </a:tc>
                <a:tc>
                  <a:txBody>
                    <a:bodyPr/>
                    <a:lstStyle/>
                    <a:p>
                      <a:pPr algn="ctr">
                        <a:lnSpc>
                          <a:spcPct val="115000"/>
                        </a:lnSpc>
                        <a:spcAft>
                          <a:spcPts val="0"/>
                        </a:spcAft>
                      </a:pPr>
                      <a:endParaRPr lang="es-EC" sz="2000" b="1" dirty="0" smtClean="0">
                        <a:solidFill>
                          <a:srgbClr val="000000"/>
                        </a:solidFill>
                        <a:effectLst/>
                        <a:latin typeface="Times New Roman"/>
                        <a:ea typeface="Times New Roman"/>
                        <a:cs typeface="Times New Roman"/>
                      </a:endParaRPr>
                    </a:p>
                    <a:p>
                      <a:pPr algn="ctr">
                        <a:lnSpc>
                          <a:spcPct val="115000"/>
                        </a:lnSpc>
                        <a:spcAft>
                          <a:spcPts val="0"/>
                        </a:spcAft>
                      </a:pPr>
                      <a:r>
                        <a:rPr lang="es-EC" sz="2000" b="1" dirty="0" smtClean="0">
                          <a:solidFill>
                            <a:srgbClr val="000000"/>
                          </a:solidFill>
                          <a:effectLst/>
                          <a:latin typeface="Times New Roman"/>
                          <a:ea typeface="Times New Roman"/>
                          <a:cs typeface="Times New Roman"/>
                        </a:rPr>
                        <a:t>Oferta </a:t>
                      </a:r>
                      <a:r>
                        <a:rPr lang="es-EC" sz="2000" b="1" dirty="0">
                          <a:solidFill>
                            <a:srgbClr val="000000"/>
                          </a:solidFill>
                          <a:effectLst/>
                          <a:latin typeface="Times New Roman"/>
                          <a:ea typeface="Times New Roman"/>
                          <a:cs typeface="Times New Roman"/>
                        </a:rPr>
                        <a:t>Total</a:t>
                      </a:r>
                      <a:endParaRPr lang="es-EC" sz="18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tcPr>
                </a:tc>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Demanda Insatisfecha</a:t>
                      </a:r>
                      <a:endParaRPr lang="es-EC" sz="18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tcPr>
                </a:tc>
              </a:tr>
              <a:tr h="369422">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2013</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133.315</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1.531</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C" sz="2000" dirty="0">
                          <a:solidFill>
                            <a:srgbClr val="000000"/>
                          </a:solidFill>
                          <a:effectLst/>
                          <a:latin typeface="Times New Roman"/>
                          <a:ea typeface="Times New Roman"/>
                          <a:cs typeface="Times New Roman"/>
                        </a:rPr>
                        <a:t>131.784</a:t>
                      </a:r>
                      <a:endParaRPr lang="es-EC" sz="1800" dirty="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r>
              <a:tr h="369422">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2014</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136.221</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1.565</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2000">
                          <a:solidFill>
                            <a:srgbClr val="000000"/>
                          </a:solidFill>
                          <a:effectLst/>
                          <a:latin typeface="Times New Roman"/>
                          <a:ea typeface="Times New Roman"/>
                          <a:cs typeface="Times New Roman"/>
                        </a:rPr>
                        <a:t>134.657</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r>
              <a:tr h="369422">
                <a:tc>
                  <a:txBody>
                    <a:bodyPr/>
                    <a:lstStyle/>
                    <a:p>
                      <a:pPr algn="ctr">
                        <a:lnSpc>
                          <a:spcPct val="115000"/>
                        </a:lnSpc>
                        <a:spcAft>
                          <a:spcPts val="0"/>
                        </a:spcAft>
                      </a:pPr>
                      <a:r>
                        <a:rPr lang="es-EC" sz="2000" b="1" dirty="0">
                          <a:solidFill>
                            <a:srgbClr val="000000"/>
                          </a:solidFill>
                          <a:effectLst/>
                          <a:latin typeface="Times New Roman"/>
                          <a:ea typeface="Times New Roman"/>
                          <a:cs typeface="Times New Roman"/>
                        </a:rPr>
                        <a:t>2015</a:t>
                      </a:r>
                      <a:endParaRPr lang="es-EC" sz="1800" dirty="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139.191</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1.599</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C" sz="2000">
                          <a:solidFill>
                            <a:srgbClr val="000000"/>
                          </a:solidFill>
                          <a:effectLst/>
                          <a:latin typeface="Times New Roman"/>
                          <a:ea typeface="Times New Roman"/>
                          <a:cs typeface="Times New Roman"/>
                        </a:rPr>
                        <a:t>137.592</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r>
              <a:tr h="369422">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2016</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142.225</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1.634</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2000">
                          <a:solidFill>
                            <a:srgbClr val="000000"/>
                          </a:solidFill>
                          <a:effectLst/>
                          <a:latin typeface="Times New Roman"/>
                          <a:ea typeface="Times New Roman"/>
                          <a:cs typeface="Times New Roman"/>
                        </a:rPr>
                        <a:t>140.592</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tcPr>
                </a:tc>
              </a:tr>
              <a:tr h="369422">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2017</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145.326</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1.669</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C" sz="2000">
                          <a:solidFill>
                            <a:srgbClr val="000000"/>
                          </a:solidFill>
                          <a:effectLst/>
                          <a:latin typeface="Times New Roman"/>
                          <a:ea typeface="Times New Roman"/>
                          <a:cs typeface="Times New Roman"/>
                        </a:rPr>
                        <a:t>143.657</a:t>
                      </a:r>
                      <a:endParaRPr lang="es-EC" sz="18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r>
              <a:tr h="369422">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2018</a:t>
                      </a:r>
                      <a:endParaRPr lang="es-EC" sz="18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148.494</a:t>
                      </a:r>
                      <a:endParaRPr lang="es-EC" sz="18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a:ea typeface="Times New Roman"/>
                          <a:cs typeface="Times New Roman"/>
                        </a:rPr>
                        <a:t>1.706</a:t>
                      </a:r>
                      <a:endParaRPr lang="es-EC" sz="18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2000" dirty="0">
                          <a:solidFill>
                            <a:srgbClr val="000000"/>
                          </a:solidFill>
                          <a:effectLst/>
                          <a:latin typeface="Times New Roman"/>
                          <a:ea typeface="Times New Roman"/>
                          <a:cs typeface="Times New Roman"/>
                        </a:rPr>
                        <a:t>146.788</a:t>
                      </a:r>
                      <a:endParaRPr lang="es-EC" sz="1800" dirty="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9470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076370" y="2152081"/>
            <a:ext cx="2313617" cy="2313617"/>
            <a:chOff x="2975432" y="3258486"/>
            <a:chExt cx="2313617" cy="2313617"/>
          </a:xfrm>
          <a:scene3d>
            <a:camera prst="orthographicFront"/>
            <a:lightRig rig="flat" dir="t"/>
          </a:scene3d>
        </p:grpSpPr>
        <p:sp>
          <p:nvSpPr>
            <p:cNvPr id="5" name="4 Elipse"/>
            <p:cNvSpPr/>
            <p:nvPr/>
          </p:nvSpPr>
          <p:spPr>
            <a:xfrm>
              <a:off x="2975432" y="3258486"/>
              <a:ext cx="2313617" cy="2313617"/>
            </a:xfrm>
            <a:prstGeom prst="ellipse">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6" name="Elipse 4"/>
            <p:cNvSpPr/>
            <p:nvPr/>
          </p:nvSpPr>
          <p:spPr>
            <a:xfrm>
              <a:off x="3246927" y="3597307"/>
              <a:ext cx="1872208" cy="16359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latin typeface="Goudy Old Style" pitchFamily="18" charset="0"/>
                </a:rPr>
                <a:t>Comercialización</a:t>
              </a:r>
              <a:endParaRPr lang="es-ES" sz="2000" b="1" kern="1200" dirty="0">
                <a:latin typeface="Goudy Old Style" pitchFamily="18" charset="0"/>
              </a:endParaRPr>
            </a:p>
          </p:txBody>
        </p:sp>
      </p:grpSp>
      <p:grpSp>
        <p:nvGrpSpPr>
          <p:cNvPr id="7" name="6 Grupo"/>
          <p:cNvGrpSpPr/>
          <p:nvPr/>
        </p:nvGrpSpPr>
        <p:grpSpPr>
          <a:xfrm>
            <a:off x="276019" y="4797152"/>
            <a:ext cx="2197936" cy="1758348"/>
            <a:chOff x="-150795" y="2682952"/>
            <a:chExt cx="2197936" cy="1758348"/>
          </a:xfrm>
          <a:scene3d>
            <a:camera prst="orthographicFront"/>
            <a:lightRig rig="flat" dir="t"/>
          </a:scene3d>
        </p:grpSpPr>
        <p:sp>
          <p:nvSpPr>
            <p:cNvPr id="8" name="7 Rectángulo redondeado"/>
            <p:cNvSpPr/>
            <p:nvPr/>
          </p:nvSpPr>
          <p:spPr>
            <a:xfrm>
              <a:off x="-150795" y="2682952"/>
              <a:ext cx="2197936" cy="1758348"/>
            </a:xfrm>
            <a:prstGeom prst="roundRect">
              <a:avLst>
                <a:gd name="adj" fmla="val 1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9" name="8 Rectángulo"/>
            <p:cNvSpPr/>
            <p:nvPr/>
          </p:nvSpPr>
          <p:spPr>
            <a:xfrm>
              <a:off x="-99295" y="2734452"/>
              <a:ext cx="2094936" cy="16553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s-ES" sz="4000" b="1" kern="1200" dirty="0" smtClean="0">
                  <a:latin typeface="Goudy Old Style" pitchFamily="18" charset="0"/>
                </a:rPr>
                <a:t>Precio</a:t>
              </a:r>
              <a:endParaRPr lang="es-ES" sz="4000" kern="1200" dirty="0">
                <a:latin typeface="Goudy Old Style" pitchFamily="18" charset="0"/>
              </a:endParaRPr>
            </a:p>
          </p:txBody>
        </p:sp>
      </p:grpSp>
      <p:grpSp>
        <p:nvGrpSpPr>
          <p:cNvPr id="10" name="9 Grupo"/>
          <p:cNvGrpSpPr/>
          <p:nvPr/>
        </p:nvGrpSpPr>
        <p:grpSpPr>
          <a:xfrm>
            <a:off x="203768" y="260648"/>
            <a:ext cx="2197936" cy="1758348"/>
            <a:chOff x="1640158" y="548576"/>
            <a:chExt cx="2197936" cy="1758348"/>
          </a:xfrm>
          <a:scene3d>
            <a:camera prst="orthographicFront"/>
            <a:lightRig rig="flat" dir="t"/>
          </a:scene3d>
        </p:grpSpPr>
        <p:sp>
          <p:nvSpPr>
            <p:cNvPr id="11" name="10 Rectángulo redondeado"/>
            <p:cNvSpPr/>
            <p:nvPr/>
          </p:nvSpPr>
          <p:spPr>
            <a:xfrm>
              <a:off x="1640158" y="548576"/>
              <a:ext cx="2197936" cy="1758348"/>
            </a:xfrm>
            <a:prstGeom prst="roundRect">
              <a:avLst>
                <a:gd name="adj" fmla="val 1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2" name="11 Rectángulo"/>
            <p:cNvSpPr/>
            <p:nvPr/>
          </p:nvSpPr>
          <p:spPr>
            <a:xfrm>
              <a:off x="1691658" y="600076"/>
              <a:ext cx="2094936" cy="16553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s-ES" sz="4000" kern="1200" dirty="0" smtClean="0">
                  <a:latin typeface="Goudy Old Style" pitchFamily="18" charset="0"/>
                </a:rPr>
                <a:t>Plaza</a:t>
              </a:r>
              <a:endParaRPr lang="es-ES" sz="4000" kern="1200" dirty="0">
                <a:latin typeface="Goudy Old Style" pitchFamily="18" charset="0"/>
              </a:endParaRPr>
            </a:p>
          </p:txBody>
        </p:sp>
      </p:grpSp>
      <p:grpSp>
        <p:nvGrpSpPr>
          <p:cNvPr id="13" name="12 Grupo"/>
          <p:cNvGrpSpPr/>
          <p:nvPr/>
        </p:nvGrpSpPr>
        <p:grpSpPr>
          <a:xfrm>
            <a:off x="6364744" y="260648"/>
            <a:ext cx="2588516" cy="1706848"/>
            <a:chOff x="4426388" y="548576"/>
            <a:chExt cx="2300484" cy="1758348"/>
          </a:xfrm>
          <a:scene3d>
            <a:camera prst="orthographicFront"/>
            <a:lightRig rig="flat" dir="t"/>
          </a:scene3d>
        </p:grpSpPr>
        <p:sp>
          <p:nvSpPr>
            <p:cNvPr id="14" name="13 Rectángulo redondeado"/>
            <p:cNvSpPr/>
            <p:nvPr/>
          </p:nvSpPr>
          <p:spPr>
            <a:xfrm>
              <a:off x="4426388" y="548576"/>
              <a:ext cx="2197936" cy="1758348"/>
            </a:xfrm>
            <a:prstGeom prst="roundRect">
              <a:avLst>
                <a:gd name="adj" fmla="val 1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5" name="14 Rectángulo"/>
            <p:cNvSpPr/>
            <p:nvPr/>
          </p:nvSpPr>
          <p:spPr>
            <a:xfrm>
              <a:off x="4477888" y="600076"/>
              <a:ext cx="2248984" cy="16553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s-ES" sz="3200" kern="1200" dirty="0" smtClean="0">
                  <a:latin typeface="Goudy Old Style" pitchFamily="18" charset="0"/>
                </a:rPr>
                <a:t>Servicio</a:t>
              </a:r>
              <a:endParaRPr lang="es-ES" sz="3200" kern="1200" dirty="0">
                <a:latin typeface="Goudy Old Style" pitchFamily="18" charset="0"/>
              </a:endParaRPr>
            </a:p>
          </p:txBody>
        </p:sp>
      </p:grpSp>
      <p:grpSp>
        <p:nvGrpSpPr>
          <p:cNvPr id="16" name="15 Grupo"/>
          <p:cNvGrpSpPr/>
          <p:nvPr/>
        </p:nvGrpSpPr>
        <p:grpSpPr>
          <a:xfrm>
            <a:off x="5728808" y="4745652"/>
            <a:ext cx="2806874" cy="1758348"/>
            <a:chOff x="5912872" y="2682952"/>
            <a:chExt cx="2806874" cy="1758348"/>
          </a:xfrm>
          <a:scene3d>
            <a:camera prst="orthographicFront"/>
            <a:lightRig rig="flat" dir="t"/>
          </a:scene3d>
        </p:grpSpPr>
        <p:sp>
          <p:nvSpPr>
            <p:cNvPr id="17" name="16 Rectángulo redondeado"/>
            <p:cNvSpPr/>
            <p:nvPr/>
          </p:nvSpPr>
          <p:spPr>
            <a:xfrm>
              <a:off x="5912872" y="2682952"/>
              <a:ext cx="2806874" cy="1758348"/>
            </a:xfrm>
            <a:prstGeom prst="roundRect">
              <a:avLst>
                <a:gd name="adj" fmla="val 1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8" name="17 Rectángulo"/>
            <p:cNvSpPr/>
            <p:nvPr/>
          </p:nvSpPr>
          <p:spPr>
            <a:xfrm>
              <a:off x="5964372" y="2734452"/>
              <a:ext cx="2703874" cy="16553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s-EC" sz="4000" b="1" kern="1200" dirty="0" smtClean="0">
                  <a:latin typeface="Goudy Old Style" pitchFamily="18" charset="0"/>
                </a:rPr>
                <a:t>Promoción</a:t>
              </a:r>
              <a:endParaRPr lang="es-ES" sz="4000" kern="1200" dirty="0">
                <a:latin typeface="Goudy Old Style" pitchFamily="18" charset="0"/>
              </a:endParaRPr>
            </a:p>
          </p:txBody>
        </p:sp>
      </p:gr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2014" y="250543"/>
            <a:ext cx="2033588" cy="1716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028" y="1610966"/>
            <a:ext cx="2173675" cy="2000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81994" y="4797152"/>
            <a:ext cx="1765632" cy="1635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80308" y="3848570"/>
            <a:ext cx="2663008" cy="1003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16217" y="2152081"/>
            <a:ext cx="1988318" cy="1156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45279" y="4793383"/>
            <a:ext cx="1672721" cy="15578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4274" name="AutoShape 2" descr="data:image/jpeg;base64,/9j/4AAQSkZJRgABAQAAAQABAAD/2wCEAAkGBxQSEhUUExQWFRUWFBYXGBgXGBQXGBgXGBcWFxcYGBgdHCggGBwlHBgVITEhJSkrLi4uFx8zODMsNygtLisBCgoKDg0OGxAQGy4kICQ0LCwsLywtLCwsLCwsLCwsLCwsLCwsLCwsLCwsLCwsLCwsLCwsLCwsLCwsLCwwLCwsLP/AABEIAKkBKwMBIgACEQEDEQH/xAAcAAEAAgIDAQAAAAAAAAAAAAAABgcEBQECCAP/xABLEAABAwIDBAcEBQoEAgsAAAABAAIDBBESITEFBkFRBxMiYXGBkTJCobEUI1LB0hczU2JygpLR4fBDk8LTJIMIFjVFVGOisrPD8f/EABkBAQADAQEAAAAAAAAAAAAAAAABAgMEBf/EADARAAIBAwMCBAUCBwAAAAAAAAABAgMREgQhMUFRE2GBkQUUInHRMuEVI0JyobHB/9oADAMBAAIRAxEAPwC8UREAREQBERAEREAREQBERAEREAREQBERAEREAREQBERAFGN8N746EWt1kxF2sBsAOb3W7I9SpK82zVX71OEry57QSTllwGiyq1MEb6ej4srEcqek+vLsQMbR9nq7i3K5Nz6qebh9IDK53UytEU4BIAN2yAalt8webc/EqtNsNZhsGi/go3QVroKqCRntMnjt4FwaR5gkLnpVm2dNbTqKPU4XK4C5XaeeEREAREQBERAEREAREQBERAEREAREQBERAEREAREQBFxiS6A5REQBERAEREAREQGNtCMuje0EglpsQSDe2SqTasspIBGYb2sIuQ7v7vDmricqU2nLgqZL4gcT7Ai3E6my5NVskz0vh6u5I0e1WkDkbZ93ovrulsBlTWQAlxLZGSOAAwgM7efmAFj7ZqAfBN2t6X0MhmDBJ9W4YCSBmQdbG2i46W0lud1a2Mtrux6LC5VJ7O6c3yyNjFG0FxAH1p+PZVkQ74wYQXYmnK4ALgD4jVepKpGOzdjw40pyV4q5JEWLQ1zJm4o3Bze75EcFlKyd+CjTWzCIikgIiIAiIgCIiAIiIAiIgCIiAIiIDglamo3ghaS1pdK4GxETXPse8jIeZWxqqcSNLXaEWPC45LRT7TpmTNpA4NlI7LQOyOQ5B1r5dyhko70+3JHusYOrbnZzpGOPmxpPzSZsribzPz0a0MaLeNi6/fdddsdZDFiggFRJfJheGC3PP5KDneja8svV/RWUrB2nyPY5waxubiD75toAq7lvsdd7I5aOVkpLpYnXBa95Pato5zfUeCzthw7QkqYHtgjhgLg9z2SEgstexAfZwOQ09Frd4dvCrjFm2a4PBY9wD2uBGB7mD2TYG2ejrZr4brb21EAENw5sejHD3eQdqFz+LGMnczjp6lGqk/01Ltf3dV69C5guVHKDfSkkaCZMDrZtcDcHlfQrKk3ppQL9c0+FyfkuhVIW5NfBqXtizcoorUb907dBI7wAHzK6wdIFKfa6xh723+RKr41Pui3y1XnFksRR52+FPa7cbr8m2+a11TvyG6Rerv5I69NdS0dLVfESXySAC5NgFpqzeJjTZjS+3kFCdq73umJFrAaNvl/VaZ22DcXOZ9P6rlqaze0DspfD9r1CcbR3u+reA3q32Ia67X277Wz8CqRZvTI+XqZ7OlMha6bLtZ5EjJTqWEvF7qmdtG1TNhOkhse8G3zCUZyrNqZFeEdOlKHqTir2WL3Jc7xXzq6XE5oAytfyW32PUCohbJcEkdrmHDW6717WQNmmfoxmXpl6lckssrHoLHHLoVZs6o6moY8e5ID5B1j8FdrbEAjQ2I8DoqIdncnjn65qf7rbzf8ADYJD2oja54sv2fTRdmsptpSR52gq2bg+u5YOztpPpZBIw5e83g8eHPkVaOzq1k0bZGG7Xi4/ke9UhT7QEgyNwpHupvQ6kJY8F0JdfL2mk6kcxxssNNXweMuDfWabNZR5/wBlroseirGSsa+Nwc1wuCOKyF6p4wREQBERAEREAREQBERAEREAREQBRreOR0X1tPRdfUghrXWa2wdliL9bDuzyW8rq1kLC+R2Fo1KrXe3pNcwmOlZh5yPFz+6zh4n0VlFvgXSJmXOERfPOGEC7jZgYDyseA8bqIwVpqK36PHOyaKWJ8pLZHnDI1zAG4cXZZhzsNVUe8e256p+KeVzzwHujwYMgu24e1vodfBNezceCQ5ZxvyPhY2PkolTJUy5NrbmSlrpHSNeW+yyKFjSb5Zuy+9RCu2FMwdYYntLMyS06DUlXiwggEcUe0EEEXByK5paaLd0a16zrUXSmvs+Gn0aKOg2fLKzrY4y5t7G2dnDW44LFkikbq0jxCl7b7IruP0Wf0aL5ebCf4SrHfCx47TWuB5gFYfKKXWzLaT4rOUcai+pbP8+pQT3HlZfFg5lXrJu9TO1gj/hWM/dCjP8AgNHeLgqnyUu53/xGHVMq2jrQG5crLEqagk6/FWdL0f0x0Mje4Oy+IXDej6k49Yf3v6KPlKhb5+n5+xUUsxBAF3OOQA1J+9S7YfR1NUND6l3Ug6Mtif4ng35qxdlbt01ObxxAO+0c3ep0W4W1LRxW8jmra+UtobFU7U2U+hieH9prGOc1/wBpoHHk4Lz49xc4uOriXHzz+9equlXZUtTs2ZkBPWNs8AavDfaZ5i68u1EWE+GXpkt4UlBto5qlZ1Ek+hkbH2xJAHBhyNrjhlx8V02ptuacBr3dkG+EXtfmeZWDHqujxmrYRyytuU8WeOF9jsV1EpGh1Fj4FcvK+RVyl7cFhbjVuKLCR7JIvwPHXibKTVBJFl9eg/YjarZ9Wx+V52lruLXNYLEL4bwwy0knVStOInskey8faafu4LzdRRxk5LhntaTUKccXyjabj7yGknDHuPUyGzgdGuOjx55HxVzNOS84Ogc7MtsO/K/krX6M94zPEaeQ3lhaLEn2o9AfEaHyWulqNfQ/Q59dRX64+pOURF3HmBERAEREAREQBERAEREAREQGs3kojNTSxg2JYSPEZhedNstJeS7LhbwXp2yonpO2R1FS+ws1/bb56jyPzW9F8opNdSt6p93LlrLBdWtu5ZczMh4qbXTYPRfRrtn6Vs+B5N3tb1T+eJnZz8QAfNSpefOibeX6JViN7vqaizHX0bLl1b/A+yfFq9BXWDVmXNPvPsRtXA6J1gdWO+y8XsfDge5R7o72y6z6Kc2lhJDQdSwe732+VlOSFA+kPYr2FtdT5SxWL7cQNHW420PMHuWU1b6kcleLhLxo9OfNfsTwLla7Ye1W1MDJmaOGY5O95vkclsVodUWmroIiISEREBwV5x6Ydkti2hLYBnWNbKOAOIYXedxr3r0eqi/6QWyrw09UBnG8xP72SaX8HNHqgKFkZY5r5SOuVlTH3Tp7ru7kVhuFlAOriuEWbsjZz6iVkTBm468AOJPcAl7EpNuyLR6Cd5/o3XQysd1L/rBIASGyAWLSe8aKUb4b0Nqi1rW4WMNxisXE6X7hbgtG2BsETIYx2WC3idSfMqG7S2q7tYL3ufDLW64Z1J1XjBHrQ09KglOb3N3tDaTQLuNh3lSDoqLn1zHx5sEche4aAEAWvzvb0VRMe6R2KRxNtOQ8lu9i701FC8Pp34cwS33H24Pbx+avT02LUmzCrrMk4pbHrBFqd19sfTKWGowlnWxh+E52v38Qtsuw88IiIAiIgCIiAIiIAiIgCIiAKDdLOyOuo3SgdqG5/dOv3FTlfKpgbIxzHC7XNLSOYIsVMXZ3IaueS6WK7ie9ZtYzs3C3m9m7zqKofDbs3xMPNh09NPJad5BFuYXYlsZPk1l/7GR8QeBXpXo9259MoYZHOBkDAyW2oe3Ikjhe1/NeZ5Wm/epFuLvPNs+pbJe8RNpWa3ZfUDmNR/Vc0kao9OLpKwEEEAgixB0IPArrTzNe0PaQWuAcCNCDmCvqsySuKJ52RWGF1/olQbscdGO0zPdoe6x4KxQVqd59iNrIHROyOrHfZfnY/wA/FaXcLbuNv0Sfs1EAwkONy9rcsVzqQcj3WPFZr6XboctP+VPw3w+P+r8EyRcXXK0OoIiIAoD01iM7Nd1rnD6xmCwuC/Owd3am/cp8q66c5bbPaPtTs10yBKA86VTcrHyWE7vWRUtLcuGvgsW3DMqAcWU93BpTCx8z2kF/YZcZkAYjbx0UIkiw668uX9VONibUeYGmV5cRMWXdwJjAYL6ADJZV74bHXolHxdzfVdfZuI5dku8goFWvOrsusfn3DWy3+1aktZmbXjY0Dj7RJyUU2tV4sAbwz+NgqaWNk2a6+peSj2O07rWtxPy0Xzkde/iuj3HFb7IsuIjkt2cKPT3Q9VdZsqmv7gdH/A4hTVRbovgDNlUYta8LXHxdmT8VKVYh8hERCAiIgCIiAIiIAiIgCIiAIiICG9Je7n0qnxsF5YgSObm+8Pv8lRLo7GxXqdyo7pO3d+jTmRg+rkOIdx95vrn5rooy/pKTXUrudt8wF0cbC6yJL3sOKw65wZkc1aS6kJlkdGXSRJEYqOWPFEX4GyA9pmN1mi3FoJ+KvQLyJQ7VkhkZJFZr2ODmmwIuNLjQr0d0c75N2jTkkBs0ZDZWjTMdlzf1TY+YIXO1Y0JcVX++uwXOqo6inf1MzcJxEEtcQTy42uCOIsrAWp3jyhLuVsxwvksqivEmNOFSSjNXRrtlbwvJAnYxnAua4lt+YuAQPFSVpVcTDEFLN19ol8eB/tx5ftN90/csKNZyeMjt1OmUI5R9fyb1ERdRwnBVDdKW331UzomtxtY4sY05NbhPae48SbWVu777ZdR0cszBieAGsH67yGtv3XN/JeYNq0cuImSV7nEknM2xcclKQNVOAScRAzsTY8ODW6nzXGJoaSxtgPedmT/JdnUljbV3edPFfWCmxZk3A0A08ksDEhpyc9V96iuc2MwNf9WXB7hl2nj3r6j+iymxl8kcTPakcGD9p5DR816r2Pu3TwU8UIhjIjYG5sa4mwzNyM7m5UNEp2PIz55HgYnl+EWbc3IF7kBfSnbZwxD82CT3a2HqQvXg2DTNJc2ngDuYijBvw4LypvL2J52n2nSvL+7tHL++5LBu5pmuNneF/VOB8Cul8j3kfBd49DfTK/hxVQext3YsFLTtta0EQ9GNWxXwoiDGzD7OBtvC2XwX3ViAiIgCIiAIurngakDxXN0ByiIgCIiAIiIAiIgC0m+GxhV0skVu1bEzueMx66ea3a4KlO24PL7aMx3LxZwLrg6i3BRx7uskJ4K7elzdqwdUxC2MWfbg7g7z08VT8ETYxbV33rquppGS2ZhOIbfmtzuXvLNQVAnZoRhezg9pINieByyPBamNrC7tOxOJvYDTxXyneD7wPJrMysZI0R612HteKrgZNC67HjLmDxaeRGllnPaCCCLg8Oa83dHO+r9nS4XRu6iQtEozLm8MYHFwvnzA7gvRtNVMka17HBzXC4cCCCD3rIkg20YepqHMLOy4FzLcQCDZvLks1shilbM1uFoOEsFj2CADc8TcYvJbnehjeodKQCYbSA8RhOdvK6wQ4ObcZgi/kc1yTji9vuehTn4kd/sSSKQOAINwRcFfRROl2iYDzj4ji3vH8lJ4JQ4BzTcEXB7lvTqKZyVaTpvyNJv5AH0M98sLMY8W5j5LzjteUa88+/yXoTpLqsFC8cXuaz1Nz8AvO+1GNxXcez/eS2XBj1NU1mPO1mfFy+s8gYORtp9w7+9dKqtNwGix/wDaOfitXO+51v8A3qjdiT70sxxh4NiHtdcaixBFuVtVbfRn0lzfTG09VI6WKZ2Fj3kFzJDfCMXFpOWehIVPwPzA5kfNbOiAdNGLhuKRoDvsuxCx9bLK+5dI9hleXemXZJptpzG3YmtKw/tAB48nAr0/D7Lc75DPnlqqk6fGRkUpcAXAyEc9BlfleyvyUKFlbbCD4nzX0jb2T3rifN58VkytAACglHqzo+reu2bSScTBGD4taGn4hSFV/wBB1QX7KjB9ySRg8A42VgKSGEREB1LwFxjHNd1xZAQDpDjfI8ta62CEv55NxONhzNmhbLo1rzJQxCRxLwXgXOZaHkDxssjeCmBqGEjJ8MjP5/C6jO61JN9DaxpLCJXi5a65iD7ks5OOdiqt7l7XRZLZAeOi7YgoDu9vJK58l7SRmaQNeNWhuEdU5uocCTmb6HuX22f0mUro3ulDonMkezqyMT+z7xA0ClO5VqxOMS4xBRzZ+/VDMQGzhpOmMFg9Tl8VIGygi4IIPEEEKWrEHfGOYTGOYXXEO74L4VVfFGLySMYObnNb8ygMnGOYXOIc1Fqrf6hYSBJ1hGuBpI9dFoNodLUDbiKJzz+sQ0fC5VlCT6EXRZGJMSpHa3S7UluGKOJjudi4+QJstBJt2qmPWVNRJbUNxFoJ/ZFslZUm2Rkj0BtSCOWJ7JSOrc0h1yBlzvwXnjbO6rInPippxMDJcSkZtZxaeBIPEZLEdtIufZt3k+88kho7h/Ncz1ztMWXHhdawhYhu582bvxRjtOLuedgedzq7wXaQtY36qMd1gsOWc+i7MksLkq+3QqYj9mve7FKcAOjQAXH+Slu6e+EmzMcMTWGJ0g7MrpLlzQMbmkezcFo0tcaLQGXMX4ZknKw5rUPrDJKXgmwyb3C+qxlFIumXfsjfV1aJYJmBnWxvDQ21ha/PP2Rx4g6LZbuu6qJsTn9YG3DXEW7PAHM6aXVSbn1JZUQXcT2wM++4PzVm9cGRk8G4ifG5sPWyxqU4tm9Ko4m5qiBcLXRSyNFmudbgMTgB6LHp9o3tjydhBPL1WcDcZLzZZQlc9RYVIW5PlLI5zcLwJAdQ43aPI5qP7S3YoZxnGGkHWN5ZY+F7H0W+dJZyyomMd2ixt+dhf1WsNS+Gc9TSLmJQG9OwH0072MD3sIBEjgLWPDEMrgrD2XuxVVDOsiiLo8WHEbNaT3E6242XoTaNDFK0tewWIzyCiFc59AxsLLOgtZhcL4PFaPUKxmtLvvwQ7ZXR6/tdfJgOHshgxds6B19RzsvpRdG8xxEzxsw+z7Ti42zyFsPBTnZW1GYeYPHlzzWY3Q2HtOv8APuWPjzudq0dJrj/ACbHoy25VNP0OtLXkNvDKPeaNWO7wMx3eCyOmTdk1lFjjF5qd2NugxM0kb6Z/uqIV0ha+97EHI6WPMFSnb29b4tkCoD7PcWQk2LrEuLXEN4mwNvFbUKzn9L5OPV6VUrSi9medKeMXJLgL6Z52W+oN0q2paHwU00jXey4NAYfBxIC021nsxdnGOWIW+Fhbmr06D9svmoDG4WFPJ1bSLjECMefC4JK6DiRsehjd6tooZWVbQxjnNfGzEHPaTfHe2QB7PndWOtSZHcz6roZHfaPqhBuVxdaYTOHvH1XPXu+0VINyiIgNFvc8xxCYNLuqcHEDUsN2ut32N/JamunMlJK6MkO6h5Y4ZEdkuYRyKltVHia5vNpHqFE6eq+raJPeZgeOZza7wzDlVlokY3a2nJUbPE80YcRKWl7bNBaB+ceMge1ZptryVc1j3zS1E8cTizHc4QXBmVhiIHEAnzVi7xTiDZxbRjDFA5jLlrntzfmMR9rM6gmxUY3K2ZtOOL6VRuZIx5OOAubdwGV3NOWedrEFaQ23Et9iFRVrmu1uOHgt1TbSe0CznYRmAHOAv3gG11u9t1tFNJ/x9FNRzaF8WQJ43YQA7xFyuabY+xyP+0JR+1G4H/41op9yjj2NBNtp9j2nXP6zlgfSyc3OJPfcqaP2Dsc/wDeL/Nh/wBtdDuzsvhtP1jP4VbxCMSFPrHuGFvFZFJRHU/FTBtDsaLI1VRIRxZHYeRLV9f+sWx4fzdHLOR70r9f3S4j4Kc0ujIxIe4xRZmzn346DyWLL1sxuGvdf7LXH5BTN/STBGfqdnwM8cPyazNfP8pu0HfmYY2/swvcfiT8lV1G+hZRRpaLdyrw/V0sznH9QtHq6wWwi3A2lYONKdNOsg/GvvVbQ27VNvaowEe4yOL5AOWm2rtytpWhss1RGfsue8OPle9u9FNvqhZdmZbejzaTjc0x/wAyH8a2NJ0bVbjjqHQU0TeL5AT8Mvitbs3aJmiL27ZdE8e0yYyR5fqnEcXlfwCwN7dnVUDYnzVDp4pWY2ygvc1wIyAxXwH4qqk3tclpdjcbaFBQ2fHUCslF+yGjqQbZOfYdoA6NubrQ0e0dnSQyvmge2pIdg6kubEXEdhxYHWb2tRp3Js6HZJY11RUVJfYFwbG61+IGSyZqzYYa4Mhqy7CcLi8jtWyJGPS9uCzbu77luOxrdiz2qIc/8Rt/UK1Z5PZZwb2nd5PshUrsuq+tiOV+safTMqxm7WxuOE3J9PEnuSfJCJORcZ+J+4LmKR0YuCM8yD8Ao8zazG6WkdyHsD9o8V9INpXOJ7gSfQdwCq0mrMtGbi7okjKrGLkEf0yWUyTCtHDtuNrSDbiViN29HnZ/lyXm1IOMrHs0qinBO5I5akc1HN5alrm21Izy4LBrt5IwPazUYr9v54tALkcMTrHC0X4XzJSFOUmJ1YU43ubvZO0GNAaLAEgXsbZ93BSCmry27Tfs69nTiSDxCqRu1XsBuD4ggj/8XZu805BbjIaRYgW05X1W3gzRX5qg1Ymu3todY44fUHgs6vjfJsR2fs1kTx35EEeZIUR3ejfVStgiBc53oBxLjwAV17S3dDdmupGuFyG9oi934g4kjlcK9ODzucdeqnC3c881sDpTI92oyytqMipR0Wbfko5iCS2J18YdmzhmW63FtRwvqsraG7k9Pk+LG23tRhzhYcwMwVH6mJ7j7Lmjlgk+WG63bORLc9JQV4ccJGF2HEBkQ5uQxMcMnDMd+Yyzz+xcoX0XxuFEwvacd3AOd7Rjvdoz0HdYFS4kpcho+hcuMa6ArlSCQLlcBcqxU4KjtZsVrpXPucJN8F7NxcXXGedtL2UiKxVNrgxK+gjlp3wlo6tzS3Dawz/u6riLorcxxdFWTRkn3AGn1BzVnOXeLRWXAINTboVYaWyVxnYR7NTDHKPI5Eeqw5+jKF2vVMP/AJTZWDyaZCAO5WG9cKCblYP6JYzpO8eV18fySN/8Q4+StTguiXZBWkfRNENZCf4gsuDowp2+6x37ZmPyeFYCBQTciNPug+L8x9Di7xTXd6l9yu0271e4ZV4Z3sp4gfjdS0oosicmQRm49T23P2lVPeWnDZ2BrXcyG6juUXr+iCWV5fJUte86ucZCT4m2auSP7l0k1VoysVauUp+RV/6ZnrJ+FcydDtQWhhqxgbo0ukLR4DDYK6Wrq9Tm+y9iuJSQ6FZf07P/AF/hX0/Iu/8ATN9X/gVyvRTk+y9icSmm9DTwcpY/4pB/pWSOiea1uubbljmt8lbXFdzwTN9l7DFFRfkpn4TtH/MmH+ldT0V1P6dv+ZL+FW6dV2KnN+XsRiinx0VVHGoHlJJ+FdX9FFR+nb5vf+BXCFw5UdV9UvYlKxTbeiipH+LGf33j/wCtHdFExzcYneMkh/0K4URVfJewtcp/8lko9ynP/Md/trj8l836Gn/zD/tq4FwdFZVpeXsMEV1ulujVUM4cyOIMcQJAJL3bzHZyIVi19MCyw0uF1KypfYHiqTeT3JSsahtLbiV9G0l19yvtAq2LXFPBhFl9cK+gXBRkHyLVyI1yu4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54276" name="Picture 4" descr="http://static.consumer.es/revista/imgs/20080101/tema01.jpg"/>
          <p:cNvPicPr>
            <a:picLocks noChangeAspect="1" noChangeArrowheads="1"/>
          </p:cNvPicPr>
          <p:nvPr/>
        </p:nvPicPr>
        <p:blipFill>
          <a:blip r:embed="rId8" cstate="print"/>
          <a:srcRect/>
          <a:stretch>
            <a:fillRect/>
          </a:stretch>
        </p:blipFill>
        <p:spPr bwMode="auto">
          <a:xfrm>
            <a:off x="2555776" y="188640"/>
            <a:ext cx="2088232" cy="1800200"/>
          </a:xfrm>
          <a:prstGeom prst="rect">
            <a:avLst/>
          </a:prstGeom>
          <a:noFill/>
        </p:spPr>
      </p:pic>
    </p:spTree>
    <p:extLst>
      <p:ext uri="{BB962C8B-B14F-4D97-AF65-F5344CB8AC3E}">
        <p14:creationId xmlns:p14="http://schemas.microsoft.com/office/powerpoint/2010/main" xmlns="" val="2264989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1997" y="836712"/>
            <a:ext cx="4801314"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5400" b="1" dirty="0">
                <a:ln/>
                <a:solidFill>
                  <a:schemeClr val="accent3"/>
                </a:solidFill>
                <a:latin typeface="+mn-lt"/>
                <a:cs typeface="+mn-cs"/>
              </a:rPr>
              <a:t>CAPÍTULO  </a:t>
            </a:r>
            <a:r>
              <a:rPr lang="es-ES" sz="5400" b="1" dirty="0" smtClean="0">
                <a:ln/>
                <a:solidFill>
                  <a:schemeClr val="accent3"/>
                </a:solidFill>
                <a:latin typeface="+mn-lt"/>
                <a:cs typeface="+mn-cs"/>
              </a:rPr>
              <a:t>II</a:t>
            </a:r>
            <a:endParaRPr lang="es-ES" sz="5400" b="1" dirty="0">
              <a:ln/>
              <a:solidFill>
                <a:schemeClr val="accent3"/>
              </a:solidFill>
              <a:latin typeface="+mn-lt"/>
              <a:cs typeface="+mn-cs"/>
            </a:endParaRPr>
          </a:p>
        </p:txBody>
      </p:sp>
      <p:sp>
        <p:nvSpPr>
          <p:cNvPr id="3" name="2 Rectángulo"/>
          <p:cNvSpPr/>
          <p:nvPr/>
        </p:nvSpPr>
        <p:spPr>
          <a:xfrm>
            <a:off x="1840542" y="4618592"/>
            <a:ext cx="5121916" cy="784830"/>
          </a:xfrm>
          <a:prstGeom prst="rect">
            <a:avLst/>
          </a:prstGeom>
          <a:noFill/>
        </p:spPr>
        <p:txBody>
          <a:bodyPr wrap="none">
            <a:spAutoFit/>
          </a:bodyPr>
          <a:lstStyle/>
          <a:p>
            <a:pPr algn="ctr" fontAlgn="auto">
              <a:spcBef>
                <a:spcPts val="0"/>
              </a:spcBef>
              <a:spcAft>
                <a:spcPts val="0"/>
              </a:spcAft>
              <a:defRPr/>
            </a:pPr>
            <a:r>
              <a:rPr lang="es-ES" sz="4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ESTUDIO TÉCNICO</a:t>
            </a:r>
          </a:p>
        </p:txBody>
      </p:sp>
      <p:pic>
        <p:nvPicPr>
          <p:cNvPr id="53250" name="Picture 2" descr="http://mscjoseapacheco.files.wordpress.com/2013/01/estudio-tec.jpg"/>
          <p:cNvPicPr>
            <a:picLocks noChangeAspect="1" noChangeArrowheads="1"/>
          </p:cNvPicPr>
          <p:nvPr/>
        </p:nvPicPr>
        <p:blipFill>
          <a:blip r:embed="rId2" cstate="print"/>
          <a:srcRect/>
          <a:stretch>
            <a:fillRect/>
          </a:stretch>
        </p:blipFill>
        <p:spPr bwMode="auto">
          <a:xfrm>
            <a:off x="2555776" y="1844824"/>
            <a:ext cx="3888432" cy="2736304"/>
          </a:xfrm>
          <a:prstGeom prst="rect">
            <a:avLst/>
          </a:prstGeom>
          <a:noFill/>
        </p:spPr>
      </p:pic>
    </p:spTree>
    <p:extLst>
      <p:ext uri="{BB962C8B-B14F-4D97-AF65-F5344CB8AC3E}">
        <p14:creationId xmlns:p14="http://schemas.microsoft.com/office/powerpoint/2010/main" xmlns="" val="243286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08970" y="188640"/>
            <a:ext cx="4995278" cy="630942"/>
          </a:xfrm>
          <a:prstGeom prst="rect">
            <a:avLst/>
          </a:prstGeom>
          <a:noFill/>
        </p:spPr>
        <p:txBody>
          <a:bodyPr wrap="none">
            <a:spAutoFit/>
          </a:bodyPr>
          <a:lstStyle/>
          <a:p>
            <a:pPr algn="ctr" fontAlgn="auto">
              <a:spcBef>
                <a:spcPts val="0"/>
              </a:spcBef>
              <a:spcAft>
                <a:spcPts val="0"/>
              </a:spcAft>
              <a:defRPr/>
            </a:pPr>
            <a:r>
              <a:rPr lang="es-ES" sz="3500" b="1" dirty="0" smtClean="0">
                <a:ln w="10541" cmpd="sng">
                  <a:solidFill>
                    <a:schemeClr val="accent1">
                      <a:shade val="88000"/>
                      <a:satMod val="110000"/>
                    </a:schemeClr>
                  </a:solidFill>
                  <a:prstDash val="solid"/>
                </a:ln>
              </a:rPr>
              <a:t>Capacidad del proyecto</a:t>
            </a:r>
            <a:endParaRPr lang="es-ES" sz="3500" b="1" dirty="0">
              <a:ln w="10541" cmpd="sng">
                <a:solidFill>
                  <a:schemeClr val="accent1">
                    <a:shade val="88000"/>
                    <a:satMod val="110000"/>
                  </a:schemeClr>
                </a:solidFill>
                <a:prstDash val="solid"/>
              </a:ln>
              <a:latin typeface="+mn-lt"/>
              <a:cs typeface="+mn-cs"/>
            </a:endParaRPr>
          </a:p>
        </p:txBody>
      </p:sp>
      <p:sp>
        <p:nvSpPr>
          <p:cNvPr id="4" name="3 Rectángulo"/>
          <p:cNvSpPr/>
          <p:nvPr/>
        </p:nvSpPr>
        <p:spPr>
          <a:xfrm>
            <a:off x="1625847" y="3086090"/>
            <a:ext cx="5394425" cy="630942"/>
          </a:xfrm>
          <a:prstGeom prst="rect">
            <a:avLst/>
          </a:prstGeom>
          <a:noFill/>
        </p:spPr>
        <p:txBody>
          <a:bodyPr wrap="none">
            <a:spAutoFit/>
          </a:bodyPr>
          <a:lstStyle/>
          <a:p>
            <a:pPr algn="ctr" fontAlgn="auto">
              <a:spcBef>
                <a:spcPts val="0"/>
              </a:spcBef>
              <a:spcAft>
                <a:spcPts val="0"/>
              </a:spcAft>
              <a:defRPr/>
            </a:pPr>
            <a:r>
              <a:rPr lang="es-ES" sz="3500" b="1" dirty="0" smtClean="0">
                <a:ln w="10541" cmpd="sng">
                  <a:solidFill>
                    <a:schemeClr val="accent1">
                      <a:shade val="88000"/>
                      <a:satMod val="110000"/>
                    </a:schemeClr>
                  </a:solidFill>
                  <a:prstDash val="solid"/>
                </a:ln>
              </a:rPr>
              <a:t>Localización del proyecto</a:t>
            </a:r>
            <a:endParaRPr lang="es-ES" sz="3500" b="1" dirty="0">
              <a:ln w="10541" cmpd="sng">
                <a:solidFill>
                  <a:schemeClr val="accent1">
                    <a:shade val="88000"/>
                    <a:satMod val="110000"/>
                  </a:schemeClr>
                </a:solidFill>
                <a:prstDash val="solid"/>
              </a:ln>
              <a:latin typeface="+mn-lt"/>
              <a:cs typeface="+mn-cs"/>
            </a:endParaRPr>
          </a:p>
        </p:txBody>
      </p:sp>
      <p:pic>
        <p:nvPicPr>
          <p:cNvPr id="52225" name="Picture 1"/>
          <p:cNvPicPr>
            <a:picLocks noChangeAspect="1" noChangeArrowheads="1"/>
          </p:cNvPicPr>
          <p:nvPr/>
        </p:nvPicPr>
        <p:blipFill>
          <a:blip r:embed="rId2" cstate="print"/>
          <a:srcRect l="27680" t="40969" r="22118" b="32453"/>
          <a:stretch>
            <a:fillRect/>
          </a:stretch>
        </p:blipFill>
        <p:spPr bwMode="auto">
          <a:xfrm>
            <a:off x="251520" y="1196752"/>
            <a:ext cx="4104456" cy="1944216"/>
          </a:xfrm>
          <a:prstGeom prst="rect">
            <a:avLst/>
          </a:prstGeom>
          <a:noFill/>
          <a:ln w="9525">
            <a:noFill/>
            <a:miter lim="800000"/>
            <a:headEnd/>
            <a:tailEnd/>
          </a:ln>
        </p:spPr>
      </p:pic>
      <p:pic>
        <p:nvPicPr>
          <p:cNvPr id="52226" name="Picture 2"/>
          <p:cNvPicPr>
            <a:picLocks noChangeAspect="1" noChangeArrowheads="1"/>
          </p:cNvPicPr>
          <p:nvPr/>
        </p:nvPicPr>
        <p:blipFill>
          <a:blip r:embed="rId3" cstate="print"/>
          <a:srcRect l="27852" t="42125" r="21946" b="31297"/>
          <a:stretch>
            <a:fillRect/>
          </a:stretch>
        </p:blipFill>
        <p:spPr bwMode="auto">
          <a:xfrm>
            <a:off x="4572000" y="1124744"/>
            <a:ext cx="4176464" cy="1944216"/>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323528" y="4221088"/>
            <a:ext cx="4248472" cy="2102173"/>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4788024" y="4221088"/>
            <a:ext cx="4032448" cy="2088232"/>
          </a:xfrm>
          <a:prstGeom prst="rect">
            <a:avLst/>
          </a:prstGeom>
          <a:noFill/>
          <a:ln w="9525">
            <a:noFill/>
            <a:miter lim="800000"/>
            <a:headEnd/>
            <a:tailEnd/>
          </a:ln>
        </p:spPr>
      </p:pic>
      <p:sp>
        <p:nvSpPr>
          <p:cNvPr id="12" name="11 Rectángulo"/>
          <p:cNvSpPr/>
          <p:nvPr/>
        </p:nvSpPr>
        <p:spPr>
          <a:xfrm>
            <a:off x="1115616" y="836712"/>
            <a:ext cx="23042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Capacidad Instalada</a:t>
            </a:r>
            <a:endParaRPr lang="es-EC" dirty="0"/>
          </a:p>
        </p:txBody>
      </p:sp>
      <p:sp>
        <p:nvSpPr>
          <p:cNvPr id="13" name="12 Rectángulo"/>
          <p:cNvSpPr/>
          <p:nvPr/>
        </p:nvSpPr>
        <p:spPr>
          <a:xfrm>
            <a:off x="5292080" y="836712"/>
            <a:ext cx="23042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Capacidad  Óptima</a:t>
            </a:r>
            <a:endParaRPr lang="es-EC" dirty="0"/>
          </a:p>
        </p:txBody>
      </p:sp>
      <p:sp>
        <p:nvSpPr>
          <p:cNvPr id="14" name="13 Rectángulo"/>
          <p:cNvSpPr/>
          <p:nvPr/>
        </p:nvSpPr>
        <p:spPr>
          <a:xfrm>
            <a:off x="1259632" y="3789040"/>
            <a:ext cx="23042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smtClean="0"/>
              <a:t>Macrolocalización</a:t>
            </a:r>
            <a:endParaRPr lang="es-EC" dirty="0"/>
          </a:p>
        </p:txBody>
      </p:sp>
      <p:sp>
        <p:nvSpPr>
          <p:cNvPr id="15" name="14 Rectángulo"/>
          <p:cNvSpPr/>
          <p:nvPr/>
        </p:nvSpPr>
        <p:spPr>
          <a:xfrm>
            <a:off x="5364088" y="3789040"/>
            <a:ext cx="23042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smtClean="0"/>
              <a:t>Microlocalización</a:t>
            </a:r>
            <a:endParaRPr lang="es-EC" dirty="0"/>
          </a:p>
        </p:txBody>
      </p:sp>
    </p:spTree>
    <p:extLst>
      <p:ext uri="{BB962C8B-B14F-4D97-AF65-F5344CB8AC3E}">
        <p14:creationId xmlns:p14="http://schemas.microsoft.com/office/powerpoint/2010/main" xmlns="" val="3981114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2389" y="1372126"/>
            <a:ext cx="3514104" cy="369332"/>
          </a:xfrm>
          <a:prstGeom prst="rect">
            <a:avLst/>
          </a:prstGeom>
        </p:spPr>
        <p:txBody>
          <a:bodyPr wrap="none">
            <a:spAutoFit/>
          </a:bodyPr>
          <a:lstStyle/>
          <a:p>
            <a:r>
              <a:rPr lang="es-EC" dirty="0">
                <a:solidFill>
                  <a:srgbClr val="FF0000"/>
                </a:solidFill>
              </a:rPr>
              <a:t>Requerimiento </a:t>
            </a:r>
            <a:r>
              <a:rPr lang="es-EC" dirty="0" smtClean="0">
                <a:solidFill>
                  <a:srgbClr val="FF0000"/>
                </a:solidFill>
              </a:rPr>
              <a:t>Talento Humano</a:t>
            </a:r>
            <a:endParaRPr lang="es-EC" dirty="0">
              <a:solidFill>
                <a:srgbClr val="FF0000"/>
              </a:solidFill>
            </a:endParaRPr>
          </a:p>
        </p:txBody>
      </p:sp>
      <p:sp>
        <p:nvSpPr>
          <p:cNvPr id="7" name="6 Rectángulo"/>
          <p:cNvSpPr/>
          <p:nvPr/>
        </p:nvSpPr>
        <p:spPr>
          <a:xfrm>
            <a:off x="971600" y="332656"/>
            <a:ext cx="6912768" cy="1008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4000" dirty="0" smtClean="0"/>
              <a:t>Requerimiento de Recursos</a:t>
            </a:r>
            <a:endParaRPr lang="es-EC" sz="4000" dirty="0"/>
          </a:p>
        </p:txBody>
      </p:sp>
      <p:pic>
        <p:nvPicPr>
          <p:cNvPr id="51201" name="Picture 1"/>
          <p:cNvPicPr>
            <a:picLocks noChangeAspect="1" noChangeArrowheads="1"/>
          </p:cNvPicPr>
          <p:nvPr/>
        </p:nvPicPr>
        <p:blipFill>
          <a:blip r:embed="rId2" cstate="print"/>
          <a:srcRect l="29157" t="35063" r="21379" b="45250"/>
          <a:stretch>
            <a:fillRect/>
          </a:stretch>
        </p:blipFill>
        <p:spPr bwMode="auto">
          <a:xfrm>
            <a:off x="1259632" y="1916832"/>
            <a:ext cx="6840760" cy="2088232"/>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l="38754" t="33094" r="32453" b="49188"/>
          <a:stretch>
            <a:fillRect/>
          </a:stretch>
        </p:blipFill>
        <p:spPr bwMode="auto">
          <a:xfrm>
            <a:off x="2915816" y="4221088"/>
            <a:ext cx="3528392" cy="1656184"/>
          </a:xfrm>
          <a:prstGeom prst="rect">
            <a:avLst/>
          </a:prstGeom>
          <a:noFill/>
          <a:ln w="9525">
            <a:noFill/>
            <a:miter lim="800000"/>
            <a:headEnd/>
            <a:tailEnd/>
          </a:ln>
        </p:spPr>
      </p:pic>
    </p:spTree>
    <p:extLst>
      <p:ext uri="{BB962C8B-B14F-4D97-AF65-F5344CB8AC3E}">
        <p14:creationId xmlns:p14="http://schemas.microsoft.com/office/powerpoint/2010/main" xmlns="" val="2610520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51356"/>
            <a:ext cx="4309193"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Materiales de Trabajo</a:t>
            </a:r>
            <a:endParaRPr lang="es-EC" dirty="0">
              <a:solidFill>
                <a:srgbClr val="FF0000"/>
              </a:solidFill>
            </a:endParaRPr>
          </a:p>
        </p:txBody>
      </p:sp>
      <p:pic>
        <p:nvPicPr>
          <p:cNvPr id="50177" name="Picture 1"/>
          <p:cNvPicPr>
            <a:picLocks noChangeAspect="1" noChangeArrowheads="1"/>
          </p:cNvPicPr>
          <p:nvPr/>
        </p:nvPicPr>
        <p:blipFill>
          <a:blip r:embed="rId2" cstate="print"/>
          <a:srcRect l="30633" t="39000" r="24332" b="34422"/>
          <a:stretch>
            <a:fillRect/>
          </a:stretch>
        </p:blipFill>
        <p:spPr bwMode="auto">
          <a:xfrm>
            <a:off x="323528" y="692696"/>
            <a:ext cx="4392488" cy="1944216"/>
          </a:xfrm>
          <a:prstGeom prst="rect">
            <a:avLst/>
          </a:prstGeom>
          <a:noFill/>
          <a:ln w="9525">
            <a:noFill/>
            <a:miter lim="800000"/>
            <a:headEnd/>
            <a:tailEnd/>
          </a:ln>
        </p:spPr>
      </p:pic>
      <p:sp>
        <p:nvSpPr>
          <p:cNvPr id="6" name="5 Rectángulo"/>
          <p:cNvSpPr/>
          <p:nvPr/>
        </p:nvSpPr>
        <p:spPr>
          <a:xfrm>
            <a:off x="4788024" y="332656"/>
            <a:ext cx="4113627"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Equipo de Limpieza</a:t>
            </a:r>
            <a:endParaRPr lang="es-EC" dirty="0">
              <a:solidFill>
                <a:srgbClr val="FF0000"/>
              </a:solidFill>
            </a:endParaRPr>
          </a:p>
        </p:txBody>
      </p:sp>
      <p:pic>
        <p:nvPicPr>
          <p:cNvPr id="50178" name="Picture 2"/>
          <p:cNvPicPr>
            <a:picLocks noChangeAspect="1" noChangeArrowheads="1"/>
          </p:cNvPicPr>
          <p:nvPr/>
        </p:nvPicPr>
        <p:blipFill>
          <a:blip r:embed="rId3" cstate="print"/>
          <a:srcRect l="32281" t="34250" r="24899" b="53937"/>
          <a:stretch>
            <a:fillRect/>
          </a:stretch>
        </p:blipFill>
        <p:spPr bwMode="auto">
          <a:xfrm>
            <a:off x="4788024" y="764704"/>
            <a:ext cx="4176464" cy="1152128"/>
          </a:xfrm>
          <a:prstGeom prst="rect">
            <a:avLst/>
          </a:prstGeom>
          <a:noFill/>
          <a:ln w="9525">
            <a:noFill/>
            <a:miter lim="800000"/>
            <a:headEnd/>
            <a:tailEnd/>
          </a:ln>
        </p:spPr>
      </p:pic>
      <p:pic>
        <p:nvPicPr>
          <p:cNvPr id="50179" name="Picture 3"/>
          <p:cNvPicPr>
            <a:picLocks noChangeAspect="1" noChangeArrowheads="1"/>
          </p:cNvPicPr>
          <p:nvPr/>
        </p:nvPicPr>
        <p:blipFill>
          <a:blip r:embed="rId4" cstate="print"/>
          <a:srcRect l="29328" t="63781" r="22684" b="17516"/>
          <a:stretch>
            <a:fillRect/>
          </a:stretch>
        </p:blipFill>
        <p:spPr bwMode="auto">
          <a:xfrm>
            <a:off x="251520" y="3140968"/>
            <a:ext cx="4680520" cy="1368152"/>
          </a:xfrm>
          <a:prstGeom prst="rect">
            <a:avLst/>
          </a:prstGeom>
          <a:noFill/>
          <a:ln w="9525">
            <a:noFill/>
            <a:miter lim="800000"/>
            <a:headEnd/>
            <a:tailEnd/>
          </a:ln>
        </p:spPr>
      </p:pic>
      <p:sp>
        <p:nvSpPr>
          <p:cNvPr id="9" name="8 Rectángulo"/>
          <p:cNvSpPr/>
          <p:nvPr/>
        </p:nvSpPr>
        <p:spPr>
          <a:xfrm>
            <a:off x="1115616" y="2708920"/>
            <a:ext cx="2776722"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Ventas</a:t>
            </a:r>
            <a:endParaRPr lang="es-EC" dirty="0">
              <a:solidFill>
                <a:srgbClr val="FF0000"/>
              </a:solidFill>
            </a:endParaRPr>
          </a:p>
        </p:txBody>
      </p:sp>
      <p:pic>
        <p:nvPicPr>
          <p:cNvPr id="50180" name="Picture 4"/>
          <p:cNvPicPr>
            <a:picLocks noChangeAspect="1" noChangeArrowheads="1"/>
          </p:cNvPicPr>
          <p:nvPr/>
        </p:nvPicPr>
        <p:blipFill>
          <a:blip r:embed="rId5" cstate="print"/>
          <a:srcRect l="41879" t="58859" r="35235" b="30238"/>
          <a:stretch>
            <a:fillRect/>
          </a:stretch>
        </p:blipFill>
        <p:spPr bwMode="auto">
          <a:xfrm>
            <a:off x="5652120" y="2492896"/>
            <a:ext cx="2376264" cy="792088"/>
          </a:xfrm>
          <a:prstGeom prst="rect">
            <a:avLst/>
          </a:prstGeom>
          <a:noFill/>
          <a:ln w="9525">
            <a:noFill/>
            <a:miter lim="800000"/>
            <a:headEnd/>
            <a:tailEnd/>
          </a:ln>
        </p:spPr>
      </p:pic>
      <p:sp>
        <p:nvSpPr>
          <p:cNvPr id="11" name="10 Rectángulo"/>
          <p:cNvSpPr/>
          <p:nvPr/>
        </p:nvSpPr>
        <p:spPr>
          <a:xfrm>
            <a:off x="4716016" y="1844824"/>
            <a:ext cx="4176464" cy="646331"/>
          </a:xfrm>
          <a:prstGeom prst="rect">
            <a:avLst/>
          </a:prstGeom>
        </p:spPr>
        <p:txBody>
          <a:bodyPr wrap="square">
            <a:spAutoFit/>
          </a:bodyPr>
          <a:lstStyle/>
          <a:p>
            <a:pPr algn="ctr"/>
            <a:r>
              <a:rPr lang="es-EC" dirty="0">
                <a:solidFill>
                  <a:srgbClr val="FF0000"/>
                </a:solidFill>
              </a:rPr>
              <a:t>Requerimiento de </a:t>
            </a:r>
            <a:r>
              <a:rPr lang="es-EC" dirty="0" smtClean="0">
                <a:solidFill>
                  <a:srgbClr val="FF0000"/>
                </a:solidFill>
              </a:rPr>
              <a:t>Repuestos y Accesorios</a:t>
            </a:r>
            <a:endParaRPr lang="es-EC" dirty="0">
              <a:solidFill>
                <a:srgbClr val="FF0000"/>
              </a:solidFill>
            </a:endParaRPr>
          </a:p>
        </p:txBody>
      </p:sp>
      <p:pic>
        <p:nvPicPr>
          <p:cNvPr id="50181" name="Picture 5"/>
          <p:cNvPicPr>
            <a:picLocks noChangeAspect="1" noChangeArrowheads="1"/>
          </p:cNvPicPr>
          <p:nvPr/>
        </p:nvPicPr>
        <p:blipFill>
          <a:blip r:embed="rId6" cstate="print"/>
          <a:srcRect l="34496" t="39172" r="27114" b="43109"/>
          <a:stretch>
            <a:fillRect/>
          </a:stretch>
        </p:blipFill>
        <p:spPr bwMode="auto">
          <a:xfrm>
            <a:off x="611560" y="5085184"/>
            <a:ext cx="4320480" cy="1296144"/>
          </a:xfrm>
          <a:prstGeom prst="rect">
            <a:avLst/>
          </a:prstGeom>
          <a:noFill/>
          <a:ln w="9525">
            <a:noFill/>
            <a:miter lim="800000"/>
            <a:headEnd/>
            <a:tailEnd/>
          </a:ln>
        </p:spPr>
      </p:pic>
      <p:sp>
        <p:nvSpPr>
          <p:cNvPr id="13" name="12 Rectángulo"/>
          <p:cNvSpPr/>
          <p:nvPr/>
        </p:nvSpPr>
        <p:spPr>
          <a:xfrm>
            <a:off x="899592" y="4653136"/>
            <a:ext cx="3812262"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Servicios Básicos</a:t>
            </a:r>
            <a:endParaRPr lang="es-EC" dirty="0">
              <a:solidFill>
                <a:srgbClr val="FF0000"/>
              </a:solidFill>
            </a:endParaRPr>
          </a:p>
        </p:txBody>
      </p:sp>
      <p:pic>
        <p:nvPicPr>
          <p:cNvPr id="50182" name="Picture 6"/>
          <p:cNvPicPr>
            <a:picLocks noChangeAspect="1" noChangeArrowheads="1"/>
          </p:cNvPicPr>
          <p:nvPr/>
        </p:nvPicPr>
        <p:blipFill>
          <a:blip r:embed="rId7" cstate="print"/>
          <a:srcRect l="36711" t="51757" r="30067" b="38188"/>
          <a:stretch>
            <a:fillRect/>
          </a:stretch>
        </p:blipFill>
        <p:spPr bwMode="auto">
          <a:xfrm>
            <a:off x="5292080" y="3717032"/>
            <a:ext cx="3240360" cy="936104"/>
          </a:xfrm>
          <a:prstGeom prst="rect">
            <a:avLst/>
          </a:prstGeom>
          <a:noFill/>
          <a:ln w="9525">
            <a:noFill/>
            <a:miter lim="800000"/>
            <a:headEnd/>
            <a:tailEnd/>
          </a:ln>
        </p:spPr>
      </p:pic>
      <p:sp>
        <p:nvSpPr>
          <p:cNvPr id="15" name="14 Rectángulo"/>
          <p:cNvSpPr/>
          <p:nvPr/>
        </p:nvSpPr>
        <p:spPr>
          <a:xfrm>
            <a:off x="5364088" y="3356992"/>
            <a:ext cx="3052439"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Arriendo </a:t>
            </a:r>
            <a:endParaRPr lang="es-EC" dirty="0">
              <a:solidFill>
                <a:srgbClr val="FF0000"/>
              </a:solidFill>
            </a:endParaRPr>
          </a:p>
        </p:txBody>
      </p:sp>
      <p:pic>
        <p:nvPicPr>
          <p:cNvPr id="50183" name="Picture 7"/>
          <p:cNvPicPr>
            <a:picLocks noChangeAspect="1" noChangeArrowheads="1"/>
          </p:cNvPicPr>
          <p:nvPr/>
        </p:nvPicPr>
        <p:blipFill>
          <a:blip r:embed="rId8" cstate="print"/>
          <a:srcRect l="33020" t="61812" r="26375" b="20469"/>
          <a:stretch>
            <a:fillRect/>
          </a:stretch>
        </p:blipFill>
        <p:spPr bwMode="auto">
          <a:xfrm>
            <a:off x="5004048" y="5013176"/>
            <a:ext cx="3960440" cy="1296144"/>
          </a:xfrm>
          <a:prstGeom prst="rect">
            <a:avLst/>
          </a:prstGeom>
          <a:noFill/>
          <a:ln w="9525">
            <a:noFill/>
            <a:miter lim="800000"/>
            <a:headEnd/>
            <a:tailEnd/>
          </a:ln>
        </p:spPr>
      </p:pic>
      <p:sp>
        <p:nvSpPr>
          <p:cNvPr id="17" name="16 Rectángulo"/>
          <p:cNvSpPr/>
          <p:nvPr/>
        </p:nvSpPr>
        <p:spPr>
          <a:xfrm>
            <a:off x="5220072" y="4653136"/>
            <a:ext cx="3685624"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Activo Diferido </a:t>
            </a:r>
            <a:endParaRPr lang="es-EC" dirty="0">
              <a:solidFill>
                <a:srgbClr val="FF0000"/>
              </a:solidFill>
            </a:endParaRPr>
          </a:p>
        </p:txBody>
      </p:sp>
    </p:spTree>
    <p:extLst>
      <p:ext uri="{BB962C8B-B14F-4D97-AF65-F5344CB8AC3E}">
        <p14:creationId xmlns:p14="http://schemas.microsoft.com/office/powerpoint/2010/main" xmlns="" val="161934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9792" y="476672"/>
            <a:ext cx="3169457" cy="369332"/>
          </a:xfrm>
          <a:prstGeom prst="rect">
            <a:avLst/>
          </a:prstGeom>
        </p:spPr>
        <p:txBody>
          <a:bodyPr wrap="none">
            <a:spAutoFit/>
          </a:bodyPr>
          <a:lstStyle/>
          <a:p>
            <a:r>
              <a:rPr lang="es-EC" dirty="0">
                <a:solidFill>
                  <a:srgbClr val="FF0000"/>
                </a:solidFill>
              </a:rPr>
              <a:t>Requerimiento </a:t>
            </a:r>
            <a:r>
              <a:rPr lang="es-EC" dirty="0" smtClean="0">
                <a:solidFill>
                  <a:srgbClr val="FF0000"/>
                </a:solidFill>
              </a:rPr>
              <a:t>de Publicidad</a:t>
            </a:r>
            <a:endParaRPr lang="es-EC" dirty="0">
              <a:solidFill>
                <a:srgbClr val="FF0000"/>
              </a:solidFill>
            </a:endParaRPr>
          </a:p>
        </p:txBody>
      </p:sp>
      <p:pic>
        <p:nvPicPr>
          <p:cNvPr id="49153" name="Picture 1"/>
          <p:cNvPicPr>
            <a:picLocks noChangeAspect="1" noChangeArrowheads="1"/>
          </p:cNvPicPr>
          <p:nvPr/>
        </p:nvPicPr>
        <p:blipFill>
          <a:blip r:embed="rId2" cstate="print"/>
          <a:srcRect l="29156" t="61640" r="22118" b="20641"/>
          <a:stretch>
            <a:fillRect/>
          </a:stretch>
        </p:blipFill>
        <p:spPr bwMode="auto">
          <a:xfrm>
            <a:off x="2051720" y="908720"/>
            <a:ext cx="4968552" cy="1368152"/>
          </a:xfrm>
          <a:prstGeom prst="rect">
            <a:avLst/>
          </a:prstGeom>
          <a:noFill/>
          <a:ln w="9525">
            <a:noFill/>
            <a:miter lim="800000"/>
            <a:headEnd/>
            <a:tailEnd/>
          </a:ln>
        </p:spPr>
      </p:pic>
      <p:pic>
        <p:nvPicPr>
          <p:cNvPr id="49154" name="Picture 2"/>
          <p:cNvPicPr>
            <a:picLocks noChangeAspect="1" noChangeArrowheads="1"/>
          </p:cNvPicPr>
          <p:nvPr/>
        </p:nvPicPr>
        <p:blipFill>
          <a:blip r:embed="rId3" cstate="print"/>
          <a:srcRect l="37449" t="49016" r="30633" b="14563"/>
          <a:stretch>
            <a:fillRect/>
          </a:stretch>
        </p:blipFill>
        <p:spPr bwMode="auto">
          <a:xfrm>
            <a:off x="2483768" y="2996952"/>
            <a:ext cx="3888432" cy="2664296"/>
          </a:xfrm>
          <a:prstGeom prst="rect">
            <a:avLst/>
          </a:prstGeom>
          <a:noFill/>
          <a:ln w="9525">
            <a:noFill/>
            <a:miter lim="800000"/>
            <a:headEnd/>
            <a:tailEnd/>
          </a:ln>
        </p:spPr>
      </p:pic>
      <p:sp>
        <p:nvSpPr>
          <p:cNvPr id="6" name="5 Rectángulo"/>
          <p:cNvSpPr/>
          <p:nvPr/>
        </p:nvSpPr>
        <p:spPr>
          <a:xfrm>
            <a:off x="2411760" y="2420888"/>
            <a:ext cx="3954929" cy="369332"/>
          </a:xfrm>
          <a:prstGeom prst="rect">
            <a:avLst/>
          </a:prstGeom>
        </p:spPr>
        <p:txBody>
          <a:bodyPr wrap="none">
            <a:spAutoFit/>
          </a:bodyPr>
          <a:lstStyle/>
          <a:p>
            <a:r>
              <a:rPr lang="es-EC" dirty="0">
                <a:solidFill>
                  <a:srgbClr val="FF0000"/>
                </a:solidFill>
              </a:rPr>
              <a:t>Requerimiento </a:t>
            </a:r>
            <a:r>
              <a:rPr lang="es-EC" dirty="0" smtClean="0">
                <a:solidFill>
                  <a:srgbClr val="FF0000"/>
                </a:solidFill>
              </a:rPr>
              <a:t>de Capital de Trabajo</a:t>
            </a:r>
          </a:p>
        </p:txBody>
      </p:sp>
    </p:spTree>
    <p:extLst>
      <p:ext uri="{BB962C8B-B14F-4D97-AF65-F5344CB8AC3E}">
        <p14:creationId xmlns:p14="http://schemas.microsoft.com/office/powerpoint/2010/main" xmlns="" val="1672448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68793" y="260648"/>
            <a:ext cx="4235455" cy="369332"/>
          </a:xfrm>
          <a:prstGeom prst="rect">
            <a:avLst/>
          </a:prstGeom>
        </p:spPr>
        <p:txBody>
          <a:bodyPr wrap="none">
            <a:spAutoFit/>
          </a:bodyPr>
          <a:lstStyle/>
          <a:p>
            <a:r>
              <a:rPr lang="es-EC" dirty="0">
                <a:solidFill>
                  <a:srgbClr val="FF0000"/>
                </a:solidFill>
              </a:rPr>
              <a:t>Requerimiento de </a:t>
            </a:r>
            <a:r>
              <a:rPr lang="es-EC" dirty="0" smtClean="0">
                <a:solidFill>
                  <a:srgbClr val="FF0000"/>
                </a:solidFill>
              </a:rPr>
              <a:t>Maquinaria y Equipo</a:t>
            </a:r>
            <a:endParaRPr lang="es-EC" dirty="0">
              <a:solidFill>
                <a:srgbClr val="FF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xmlns="" val="1159563509"/>
              </p:ext>
            </p:extLst>
          </p:nvPr>
        </p:nvGraphicFramePr>
        <p:xfrm>
          <a:off x="1475656" y="704122"/>
          <a:ext cx="6408712" cy="5605198"/>
        </p:xfrm>
        <a:graphic>
          <a:graphicData uri="http://schemas.openxmlformats.org/drawingml/2006/table">
            <a:tbl>
              <a:tblPr/>
              <a:tblGrid>
                <a:gridCol w="2702934"/>
                <a:gridCol w="1153483"/>
                <a:gridCol w="1329947"/>
                <a:gridCol w="1222348"/>
              </a:tblGrid>
              <a:tr h="173094">
                <a:tc>
                  <a:txBody>
                    <a:bodyPr/>
                    <a:lstStyle/>
                    <a:p>
                      <a:pPr algn="ctr" fontAlgn="ctr"/>
                      <a:r>
                        <a:rPr lang="es-EC" sz="800" b="1" i="0" u="none" strike="noStrike" dirty="0" smtClean="0">
                          <a:solidFill>
                            <a:srgbClr val="000000"/>
                          </a:solidFill>
                          <a:latin typeface="Times New Roman"/>
                        </a:rPr>
                        <a:t>Descripción</a:t>
                      </a:r>
                      <a:endParaRPr lang="es-EC" sz="800" b="1" i="0" u="none" strike="noStrike" dirty="0">
                        <a:solidFill>
                          <a:srgbClr val="000000"/>
                        </a:solidFill>
                        <a:latin typeface="Times New Roman"/>
                      </a:endParaRPr>
                    </a:p>
                  </a:txBody>
                  <a:tcPr marL="4408" marR="4408" marT="44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s-EC" sz="800" b="1" i="0" u="none" strike="noStrike">
                          <a:solidFill>
                            <a:srgbClr val="000000"/>
                          </a:solidFill>
                          <a:latin typeface="Times New Roman"/>
                        </a:rPr>
                        <a:t>CANTIDAD</a:t>
                      </a:r>
                    </a:p>
                  </a:txBody>
                  <a:tcPr marL="4408" marR="4408" marT="44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s-EC" sz="800" b="1" i="0" u="none" strike="noStrike" dirty="0">
                          <a:solidFill>
                            <a:srgbClr val="000000"/>
                          </a:solidFill>
                          <a:latin typeface="Times New Roman"/>
                        </a:rPr>
                        <a:t>V. UNITARIO</a:t>
                      </a:r>
                    </a:p>
                  </a:txBody>
                  <a:tcPr marL="4408" marR="4408" marT="44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s-EC" sz="800" b="1" i="0" u="none" strike="noStrike">
                          <a:solidFill>
                            <a:srgbClr val="000000"/>
                          </a:solidFill>
                          <a:latin typeface="Times New Roman"/>
                        </a:rPr>
                        <a:t>V.TOTAL</a:t>
                      </a:r>
                    </a:p>
                  </a:txBody>
                  <a:tcPr marL="4408" marR="4408" marT="44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Jaca</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Prensa</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Extensiones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Femorales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dirty="0">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Abductores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Pantorrillera</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Glúteos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Femoral parado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Pectoral alto (banco simple)</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$ 242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$ 242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Pectoral medio (banco simple)</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$ 242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$ 242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Pectoral bajo (bancos simple)</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$ 242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$ 242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Máquina de peck deck</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Bancos de uso múltiple</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3</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$ 660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Maquina Hammer para hombros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$ 800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Maquina Hammer para espalda</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$ 350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Cruces de polea</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$ 4.400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Polea sencilla</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$ 600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Predicadores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$ 440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Una máquina para antebrazos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Maquina de Remo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$ 1.000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Una jaula simple</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Una jaula con ejes fijos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Una máquina de abdomen</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$ 1.400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Banco de hiperextensiones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$ 530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Maquina </a:t>
                      </a:r>
                      <a:r>
                        <a:rPr lang="es-EC" sz="800" b="0" i="0" u="none" strike="noStrike" dirty="0" err="1">
                          <a:solidFill>
                            <a:srgbClr val="000000"/>
                          </a:solidFill>
                          <a:latin typeface="Times New Roman"/>
                        </a:rPr>
                        <a:t>contractora</a:t>
                      </a:r>
                      <a:endParaRPr lang="es-EC" sz="800" b="0" i="0" u="none" strike="noStrike" dirty="0">
                        <a:solidFill>
                          <a:srgbClr val="000000"/>
                        </a:solidFill>
                        <a:latin typeface="Times New Roman"/>
                      </a:endParaRP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$ 700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30 discos de 5 kilos ($1 kilo)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30 discos de 10 kilos ($1 kilo)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20 discos de 20 kilos ($1 kilo)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30 discos de 25 kilos ($1 kilo)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$ 25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Juego de mancuernas con graduaciones hasta 50 kilos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dirty="0">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$ 215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$ 215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Bicicletas de spinning</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$ 392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$ 3.920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Trotadoras eléctricas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3</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$ 874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$ 2.622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Bicicletas elípticas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5</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$ 317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$ 1.585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Ab </a:t>
                      </a:r>
                      <a:r>
                        <a:rPr lang="es-EC" sz="800" b="0" i="0" u="none" strike="noStrike" dirty="0" err="1">
                          <a:solidFill>
                            <a:srgbClr val="000000"/>
                          </a:solidFill>
                          <a:latin typeface="Times New Roman"/>
                        </a:rPr>
                        <a:t>Coaster</a:t>
                      </a:r>
                      <a:endParaRPr lang="es-EC" sz="800" b="0" i="0" u="none" strike="noStrike" dirty="0">
                        <a:solidFill>
                          <a:srgbClr val="000000"/>
                        </a:solidFill>
                        <a:latin typeface="Times New Roman"/>
                      </a:endParaRP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$ 299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$ 598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Plataformas de vibración</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$ 800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Colchonetas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$ 16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$ 320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err="1">
                          <a:solidFill>
                            <a:srgbClr val="000000"/>
                          </a:solidFill>
                          <a:latin typeface="Times New Roman"/>
                        </a:rPr>
                        <a:t>Steps</a:t>
                      </a:r>
                      <a:endParaRPr lang="es-EC" sz="800" b="0" i="0" u="none" strike="noStrike" dirty="0">
                        <a:solidFill>
                          <a:srgbClr val="000000"/>
                        </a:solidFill>
                        <a:latin typeface="Times New Roman"/>
                      </a:endParaRP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30</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$ 35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$ 1.050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Mini componente  LG</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$ 289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$ 289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Amplificador de Audio Pionner</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$ 179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$ 358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Plasma 32 pulgadas</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2</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$ 499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$ 998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a:solidFill>
                            <a:srgbClr val="000000"/>
                          </a:solidFill>
                          <a:latin typeface="Times New Roman"/>
                        </a:rPr>
                        <a:t>Frigorífico</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$ 450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$ 450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0" i="0" u="none" strike="noStrike" dirty="0">
                          <a:solidFill>
                            <a:srgbClr val="000000"/>
                          </a:solidFill>
                          <a:latin typeface="Times New Roman"/>
                        </a:rPr>
                        <a:t>Teléfono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800" b="0" i="0" u="none" strike="noStrike">
                          <a:solidFill>
                            <a:srgbClr val="000000"/>
                          </a:solidFill>
                          <a:latin typeface="Times New Roman"/>
                        </a:rPr>
                        <a:t>1</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800" b="0" i="0" u="none" strike="noStrike">
                          <a:solidFill>
                            <a:srgbClr val="000000"/>
                          </a:solidFill>
                          <a:latin typeface="Times New Roman"/>
                        </a:rPr>
                        <a:t>$ 22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25343">
                <a:tc>
                  <a:txBody>
                    <a:bodyPr/>
                    <a:lstStyle/>
                    <a:p>
                      <a:pPr algn="ctr" fontAlgn="b"/>
                      <a:r>
                        <a:rPr lang="es-EC" sz="800" b="1" i="0" u="none" strike="noStrike">
                          <a:solidFill>
                            <a:srgbClr val="000000"/>
                          </a:solidFill>
                          <a:latin typeface="Times New Roman"/>
                        </a:rPr>
                        <a:t>TOTAL</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dirty="0">
                          <a:solidFill>
                            <a:srgbClr val="000000"/>
                          </a:solidFill>
                          <a:latin typeface="Times New Roman"/>
                        </a:rPr>
                        <a:t>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dirty="0">
                          <a:solidFill>
                            <a:srgbClr val="000000"/>
                          </a:solidFill>
                          <a:latin typeface="Times New Roman"/>
                        </a:rPr>
                        <a:t>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dirty="0">
                          <a:solidFill>
                            <a:srgbClr val="000000"/>
                          </a:solidFill>
                          <a:latin typeface="Times New Roman"/>
                        </a:rPr>
                        <a:t>$ 33.093,00 </a:t>
                      </a:r>
                    </a:p>
                  </a:txBody>
                  <a:tcPr marL="4408" marR="4408" marT="44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4858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9792" y="548680"/>
            <a:ext cx="4075155" cy="369332"/>
          </a:xfrm>
          <a:prstGeom prst="rect">
            <a:avLst/>
          </a:prstGeom>
        </p:spPr>
        <p:txBody>
          <a:bodyPr wrap="none">
            <a:spAutoFit/>
          </a:bodyPr>
          <a:lstStyle/>
          <a:p>
            <a:r>
              <a:rPr lang="es-EC" dirty="0">
                <a:solidFill>
                  <a:srgbClr val="FF0000"/>
                </a:solidFill>
              </a:rPr>
              <a:t>Requerimientos de </a:t>
            </a:r>
            <a:r>
              <a:rPr lang="es-EC" dirty="0" smtClean="0">
                <a:solidFill>
                  <a:srgbClr val="FF0000"/>
                </a:solidFill>
              </a:rPr>
              <a:t>Muebles y Enseres</a:t>
            </a:r>
            <a:endParaRPr lang="es-EC" dirty="0">
              <a:solidFill>
                <a:srgbClr val="FF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xmlns="" val="3993655595"/>
              </p:ext>
            </p:extLst>
          </p:nvPr>
        </p:nvGraphicFramePr>
        <p:xfrm>
          <a:off x="1835696" y="1628800"/>
          <a:ext cx="5688631" cy="2476056"/>
        </p:xfrm>
        <a:graphic>
          <a:graphicData uri="http://schemas.openxmlformats.org/drawingml/2006/table">
            <a:tbl>
              <a:tblPr/>
              <a:tblGrid>
                <a:gridCol w="2399235"/>
                <a:gridCol w="1117226"/>
                <a:gridCol w="1087165"/>
                <a:gridCol w="1085005"/>
              </a:tblGrid>
              <a:tr h="353722">
                <a:tc>
                  <a:txBody>
                    <a:bodyPr/>
                    <a:lstStyle/>
                    <a:p>
                      <a:pPr algn="ctr" fontAlgn="b"/>
                      <a:r>
                        <a:rPr lang="es-EC" sz="1800" b="0" i="0" u="none" strike="noStrike" dirty="0">
                          <a:solidFill>
                            <a:srgbClr val="000000"/>
                          </a:solidFill>
                          <a:latin typeface="Times New Roman"/>
                        </a:rPr>
                        <a:t>Espejos</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1800" b="0" i="0" u="none" strike="noStrike" dirty="0">
                          <a:solidFill>
                            <a:srgbClr val="000000"/>
                          </a:solidFill>
                          <a:latin typeface="Times New Roman"/>
                        </a:rPr>
                        <a:t>8</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dirty="0">
                          <a:solidFill>
                            <a:srgbClr val="000000"/>
                          </a:solidFill>
                          <a:latin typeface="Times New Roman"/>
                        </a:rPr>
                        <a:t>$ 80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$ 640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53722">
                <a:tc>
                  <a:txBody>
                    <a:bodyPr/>
                    <a:lstStyle/>
                    <a:p>
                      <a:pPr algn="ctr" fontAlgn="b"/>
                      <a:r>
                        <a:rPr lang="es-EC" sz="1800" b="0" i="0" u="none" strike="noStrike" dirty="0">
                          <a:solidFill>
                            <a:srgbClr val="000000"/>
                          </a:solidFill>
                          <a:latin typeface="Times New Roman"/>
                        </a:rPr>
                        <a:t>Escritorio</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1800" b="0" i="0" u="none" strike="noStrike">
                          <a:solidFill>
                            <a:srgbClr val="000000"/>
                          </a:solidFill>
                          <a:latin typeface="Times New Roman"/>
                        </a:rPr>
                        <a:t>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$ 179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$ 358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53722">
                <a:tc>
                  <a:txBody>
                    <a:bodyPr/>
                    <a:lstStyle/>
                    <a:p>
                      <a:pPr algn="ctr" fontAlgn="b"/>
                      <a:r>
                        <a:rPr lang="es-EC" sz="1800" b="0" i="0" u="none" strike="noStrike" dirty="0">
                          <a:solidFill>
                            <a:srgbClr val="000000"/>
                          </a:solidFill>
                          <a:latin typeface="Times New Roman"/>
                        </a:rPr>
                        <a:t>Casillero</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1800" b="0" i="0" u="none" strike="noStrike">
                          <a:solidFill>
                            <a:srgbClr val="000000"/>
                          </a:solidFill>
                          <a:latin typeface="Times New Roman"/>
                        </a:rPr>
                        <a:t>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dirty="0">
                          <a:solidFill>
                            <a:srgbClr val="000000"/>
                          </a:solidFill>
                          <a:latin typeface="Times New Roman"/>
                        </a:rPr>
                        <a:t>$ 300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$ 600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53722">
                <a:tc>
                  <a:txBody>
                    <a:bodyPr/>
                    <a:lstStyle/>
                    <a:p>
                      <a:pPr algn="ctr" fontAlgn="b"/>
                      <a:r>
                        <a:rPr lang="es-EC" sz="1800" b="0" i="0" u="none" strike="noStrike" dirty="0">
                          <a:solidFill>
                            <a:srgbClr val="000000"/>
                          </a:solidFill>
                          <a:latin typeface="Times New Roman"/>
                        </a:rPr>
                        <a:t>Sillas tipo gerenciales</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1800" b="0" i="0" u="none" strike="noStrike">
                          <a:solidFill>
                            <a:srgbClr val="000000"/>
                          </a:solidFill>
                          <a:latin typeface="Times New Roman"/>
                        </a:rPr>
                        <a:t>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$ 159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$ 318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707446">
                <a:tc>
                  <a:txBody>
                    <a:bodyPr/>
                    <a:lstStyle/>
                    <a:p>
                      <a:pPr algn="ctr" fontAlgn="b"/>
                      <a:r>
                        <a:rPr lang="es-EC" sz="1800" b="0" i="0" u="none" strike="noStrike" dirty="0">
                          <a:solidFill>
                            <a:srgbClr val="000000"/>
                          </a:solidFill>
                          <a:latin typeface="Times New Roman"/>
                        </a:rPr>
                        <a:t>Moqueta de plancha de caucho (Metros)</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s-EC" sz="1800" b="0" i="0" u="none" strike="noStrike" dirty="0">
                          <a:solidFill>
                            <a:srgbClr val="000000"/>
                          </a:solidFill>
                          <a:latin typeface="Times New Roman"/>
                        </a:rPr>
                        <a:t>80</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$ 10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0" i="0" u="none" strike="noStrike">
                          <a:solidFill>
                            <a:srgbClr val="000000"/>
                          </a:solidFill>
                          <a:latin typeface="Times New Roman"/>
                        </a:rPr>
                        <a:t>$ 800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53722">
                <a:tc>
                  <a:txBody>
                    <a:bodyPr/>
                    <a:lstStyle/>
                    <a:p>
                      <a:pPr algn="ctr" fontAlgn="b"/>
                      <a:r>
                        <a:rPr lang="es-EC" sz="1800" b="1" i="0" u="none" strike="noStrike" dirty="0">
                          <a:solidFill>
                            <a:srgbClr val="000000"/>
                          </a:solidFill>
                          <a:latin typeface="Times New Roman"/>
                        </a:rPr>
                        <a:t>TOTAL</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Times New Roman"/>
                        </a:rPr>
                        <a:t>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Times New Roman"/>
                        </a:rPr>
                        <a:t>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Times New Roman"/>
                        </a:rPr>
                        <a:t>$ 2.716,00 </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838130449"/>
              </p:ext>
            </p:extLst>
          </p:nvPr>
        </p:nvGraphicFramePr>
        <p:xfrm>
          <a:off x="1835697" y="1124744"/>
          <a:ext cx="5688632" cy="327804"/>
        </p:xfrm>
        <a:graphic>
          <a:graphicData uri="http://schemas.openxmlformats.org/drawingml/2006/table">
            <a:tbl>
              <a:tblPr/>
              <a:tblGrid>
                <a:gridCol w="2360338"/>
                <a:gridCol w="1093097"/>
                <a:gridCol w="1164715"/>
                <a:gridCol w="1070482"/>
              </a:tblGrid>
              <a:tr h="327804">
                <a:tc>
                  <a:txBody>
                    <a:bodyPr/>
                    <a:lstStyle/>
                    <a:p>
                      <a:pPr algn="ctr" fontAlgn="ctr"/>
                      <a:r>
                        <a:rPr lang="es-EC" sz="1400" b="1" i="0" u="none" strike="noStrike" dirty="0" smtClean="0">
                          <a:solidFill>
                            <a:srgbClr val="000000"/>
                          </a:solidFill>
                          <a:latin typeface="Times New Roman"/>
                        </a:rPr>
                        <a:t>DESCRIPCIÓN</a:t>
                      </a:r>
                      <a:endParaRPr lang="es-EC" sz="1400" b="1" i="0" u="none" strike="noStrike" dirty="0">
                        <a:solidFill>
                          <a:srgbClr val="000000"/>
                        </a:solidFill>
                        <a:latin typeface="Times New Roman"/>
                      </a:endParaRP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s-EC" sz="1400" b="1" i="0" u="none" strike="noStrike">
                          <a:solidFill>
                            <a:srgbClr val="000000"/>
                          </a:solidFill>
                          <a:latin typeface="Times New Roman"/>
                        </a:rPr>
                        <a:t>CANTIDAD</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s-EC" sz="1400" b="1" i="0" u="none" strike="noStrike" dirty="0">
                          <a:solidFill>
                            <a:srgbClr val="000000"/>
                          </a:solidFill>
                          <a:latin typeface="Times New Roman"/>
                        </a:rPr>
                        <a:t>V. UNITARIO</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s-EC" sz="1400" b="1" i="0" u="none" strike="noStrike" dirty="0">
                          <a:solidFill>
                            <a:srgbClr val="000000"/>
                          </a:solidFill>
                          <a:latin typeface="Times New Roman"/>
                        </a:rPr>
                        <a:t>V.TOTAL</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Tree>
    <p:extLst>
      <p:ext uri="{BB962C8B-B14F-4D97-AF65-F5344CB8AC3E}">
        <p14:creationId xmlns:p14="http://schemas.microsoft.com/office/powerpoint/2010/main" xmlns="" val="198223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39552" y="188640"/>
            <a:ext cx="8229600" cy="936104"/>
          </a:xfrm>
          <a:prstGeom prst="ellipse">
            <a:avLst/>
          </a:prstGeom>
        </p:spPr>
        <p:style>
          <a:lnRef idx="1">
            <a:schemeClr val="accent1"/>
          </a:lnRef>
          <a:fillRef idx="2">
            <a:schemeClr val="accent1"/>
          </a:fillRef>
          <a:effectRef idx="1">
            <a:schemeClr val="accent1"/>
          </a:effectRef>
          <a:fontRef idx="minor">
            <a:schemeClr val="dk1"/>
          </a:fontRef>
        </p:style>
        <p:txBody>
          <a:bodyPr anchor="ctr">
            <a:normAutofit fontScale="92500" lnSpcReduction="20000"/>
          </a:bodyPr>
          <a:lstStyle/>
          <a:p>
            <a:pPr algn="ctr">
              <a:defRPr/>
            </a:pPr>
            <a:r>
              <a:rPr lang="es-EC" sz="4800" b="1" dirty="0" smtClean="0">
                <a:solidFill>
                  <a:schemeClr val="tx1"/>
                </a:solidFill>
              </a:rPr>
              <a:t>Introducción</a:t>
            </a:r>
            <a:endParaRPr lang="es-EC" sz="4800" b="1" dirty="0">
              <a:solidFill>
                <a:schemeClr val="tx1"/>
              </a:solidFill>
            </a:endParaRPr>
          </a:p>
        </p:txBody>
      </p:sp>
      <p:sp>
        <p:nvSpPr>
          <p:cNvPr id="5" name="3 Marcador de contenido"/>
          <p:cNvSpPr txBox="1">
            <a:spLocks/>
          </p:cNvSpPr>
          <p:nvPr/>
        </p:nvSpPr>
        <p:spPr>
          <a:xfrm>
            <a:off x="251520" y="1340768"/>
            <a:ext cx="8661648" cy="5256584"/>
          </a:xfrm>
          <a:prstGeom prst="ellipse">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s-EC" sz="2000" b="1" i="0" u="none" strike="noStrike" kern="1200" cap="none" spc="0" normalizeH="0" baseline="0" noProof="0" dirty="0" smtClean="0">
                <a:ln>
                  <a:noFill/>
                </a:ln>
                <a:solidFill>
                  <a:schemeClr val="tx1"/>
                </a:solidFill>
                <a:effectLst/>
                <a:uLnTx/>
                <a:uFillTx/>
                <a:latin typeface="+mn-lt"/>
                <a:ea typeface="+mn-ea"/>
                <a:cs typeface="+mn-cs"/>
              </a:rPr>
              <a:t>Planteamiento</a:t>
            </a:r>
            <a:r>
              <a:rPr kumimoji="0" lang="es-EC" sz="2000" b="1" i="0" u="none" strike="noStrike" kern="1200" cap="none" spc="0" normalizeH="0" noProof="0" dirty="0" smtClean="0">
                <a:ln>
                  <a:noFill/>
                </a:ln>
                <a:solidFill>
                  <a:schemeClr val="tx1"/>
                </a:solidFill>
                <a:effectLst/>
                <a:uLnTx/>
                <a:uFillTx/>
                <a:latin typeface="+mn-lt"/>
                <a:ea typeface="+mn-ea"/>
                <a:cs typeface="+mn-cs"/>
              </a:rPr>
              <a:t> del </a:t>
            </a:r>
            <a:r>
              <a:rPr kumimoji="0" lang="es-EC" sz="2000" b="1" i="0" u="none" strike="noStrike" kern="1200" cap="none" spc="0" normalizeH="0" noProof="0" dirty="0" smtClean="0">
                <a:ln>
                  <a:noFill/>
                </a:ln>
                <a:solidFill>
                  <a:schemeClr val="tx1"/>
                </a:solidFill>
                <a:effectLst/>
                <a:uLnTx/>
                <a:uFillTx/>
                <a:latin typeface="+mn-lt"/>
                <a:ea typeface="+mn-ea"/>
                <a:cs typeface="+mn-cs"/>
              </a:rPr>
              <a:t>problema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2000" b="1" dirty="0" smtClean="0">
              <a:solidFill>
                <a:schemeClr val="tx1"/>
              </a:solidFill>
            </a:endParaRPr>
          </a:p>
          <a:p>
            <a:pPr marL="342900" marR="0" lvl="0" indent="-342900" defTabSz="914400" rtl="0" eaLnBrk="1" fontAlgn="auto" latinLnBrk="0" hangingPunct="1">
              <a:lnSpc>
                <a:spcPct val="100000"/>
              </a:lnSpc>
              <a:spcBef>
                <a:spcPct val="20000"/>
              </a:spcBef>
              <a:spcAft>
                <a:spcPts val="0"/>
              </a:spcAft>
              <a:buClrTx/>
              <a:buSzTx/>
              <a:tabLst/>
              <a:defRPr/>
            </a:pPr>
            <a:r>
              <a:rPr lang="es-EC" sz="2000" b="1" baseline="0" dirty="0" smtClean="0">
                <a:solidFill>
                  <a:schemeClr val="tx1"/>
                </a:solidFill>
              </a:rPr>
              <a:t>Justificación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2000" b="1" baseline="0" dirty="0" smtClean="0">
              <a:solidFill>
                <a:schemeClr val="tx1"/>
              </a:solidFill>
            </a:endParaRPr>
          </a:p>
          <a:p>
            <a:pPr marL="342900" marR="0" lvl="0" indent="-342900" defTabSz="914400" rtl="0" eaLnBrk="1" fontAlgn="auto" latinLnBrk="0" hangingPunct="1">
              <a:lnSpc>
                <a:spcPct val="100000"/>
              </a:lnSpc>
              <a:spcBef>
                <a:spcPct val="20000"/>
              </a:spcBef>
              <a:spcAft>
                <a:spcPts val="0"/>
              </a:spcAft>
              <a:buClrTx/>
              <a:buSzTx/>
              <a:tabLst/>
              <a:defRPr/>
            </a:pPr>
            <a:r>
              <a:rPr kumimoji="0" lang="es-EC" sz="2000" b="1" i="0" u="none" strike="noStrike" kern="1200" cap="none" spc="0" normalizeH="0" noProof="0" dirty="0" smtClean="0">
                <a:ln>
                  <a:noFill/>
                </a:ln>
                <a:solidFill>
                  <a:schemeClr val="tx1"/>
                </a:solidFill>
                <a:effectLst/>
                <a:uLnTx/>
                <a:uFillTx/>
                <a:latin typeface="+mn-lt"/>
                <a:ea typeface="+mn-ea"/>
                <a:cs typeface="+mn-cs"/>
              </a:rPr>
              <a:t>Importancia</a:t>
            </a:r>
            <a:endParaRPr kumimoji="0" lang="es-EC"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60418" name="AutoShape 2" descr="data:image/jpeg;base64,/9j/4AAQSkZJRgABAQAAAQABAAD/2wCEAAkGBxQSEhQUExQWFhQXFxgVFBcYGBgXHBccGBQXGBYXGBcYHCggGBolHBQYITIhJikrLi4uGB80ODMsNygtLisBCgoKDg0OGxAQGywkICY0LC8sLy0sLCwsLSwyLCwsLCwsNCwsLCwvLDQsLy8sLCwsLCwsLCwsLCwsLCwsLCwsLP/AABEIAIsBagMBIgACEQEDEQH/xAAcAAABBAMBAAAAAAAAAAAAAAAFAAQGBwECAwj/xABIEAACAQIEAwUEBwQHBwQDAAABAgMAEQQSITEFBkETIlFhcQcygZEUQlKhscHRI2KC8BUzcpKi4fEIQ2NzsrPCFiQlUzWj0v/EABoBAAIDAQEAAAAAAAAAAAAAAAMEAAECBQb/xAAxEQACAgEDAgMGBgIDAAAAAAABAgADEQQSITFBUWHwEyJxgZGxBTKhwdHhM1IUI/H/2gAMAwEAAhEDEQA/ALtFKlSqSTNKlSqSRUqVYqSRE1ydq2c03laqEkw8tN5MRTfEy0KxGKtRQs2FzDScQF7Gnkc4O1Qp8Zf1rvguLFTrVtVxCezk0DXrNDcHjQwuDT9XvSVi4mCuJiYaVH8fHYmpEaG8QhuKUu95YfTvtaR3OR6/mP1FOIpvlt8Dsfga4YiOx+74/VNaI3jtufQ6OPgdaQDETrEBhDEWIsQfgfUUXw81xUZhe/dO/un1+ofiNKIcLxPQ0dLcRK+nIyIZk2qOOvv/APKf8KkOagcq/wBZ/Yk/OiFs4g9PxmcW2+EH/cp5h/eX/my/lTRtv4YP+5TyD31/50v4Cqb+PvDv0+v2jiPZPT8zT9GsL+FV9zRzv9FKxwxCWQWDAvkAudAWIOuo/WpBwPmAYnDyEjI6Ah1zBgDbow3odeVO7t/UVdCY85X91j4n8zRygPKZ/Yj5fID9aOXpulsIBMan/K0zSvakKwhvr8v1oyeMBN1Hz61qzVq72oZj8fatmwCarrLmOMRigKajEXoO+JLak2Xx/Iedd4ZPhbp4evnQPa5MfGnCiHIZKeIaE4d/5/M0Th2phGzE7VxO9ZrApUWLzNKlSq5IqVKlVyRUqVKpJFSpUqkkxWaxWRUkipUqRqSTF6V6wa0NDZsSTZxTLEaU7zVzmjuKiuJoCAcW1AsYdx8x+YqR4yDf8P0oDjItNdR0PVaaRhGEEDyv56ePUetaCS5sdD0PQ/oa7Tx2O4BOx6N5HwNNiu4t/aTqPNaYENiE+H8QZDY1LuH44ONDUCjcWsxuv1X6r5NRDB4kxEXN72sQdCPG9AtrBlMoMsANetJVuKY8Nx4frRA1ybqyvwixBUyP47D6nwOn6GhuUjprc6eYHeX+Jb/KpTjMPmFAsVCb32JsL+DDVD8bWrnsmDOlRdkYjQWHXTRSf3W1jf4HT4U6ichg217hh4MPe/X41wyjr7tjceCMbMPVH1+NdYVPun3r5T/bUd0/xLcetZxDN69euwh6J7ih8g/rP7Mn4XrrhJNBWj/73+y33oKlb5YRNV2kxs238MH/AHKdwe+v/Ok/AU0Yd3+GD/uV3JsR/wA6T8BTT9Pp94Run1+0h7dkMWxeIsHXMTlJFwp/ZgnrlU6D862xEwXDs8amMTAEqQQUKYiG9wbalWFzbw8qccbj/bRmOz92zR3ysL58r3ykEd0gm19BruDrjHCYGYytmZiqoBc63Q3F/q3T/DWGUAcd4UHIB/SSflInsiCNL6HxBAo+KjPJD5oTrpdbf3Tf8qk/SjUrlRENX/maatrp8/SsSSWqPc5c4Yfh0JeVwXN8sYIzOegA8PPpVbw8xcRmAxOIxUGEQp20cFi3aR5h3nBJyqcyrcm/e0GlHwccQKrky0uI8QAoE7lu817E2UDdj4D9aHcA4n9Kj7RhdszIIwfeZTqb20TUa9elEj43uW7t13b/AIcQ6KOrUuc9516kVR7sxm6m2mmmoX91R9Z6cQH4W36hfX7T1wRet7W7t12X9yLxbxan+Gw9rXAFth0T18Wqsy3YAevXr6kMEn+n5mi6Ch+DXw2oitN0nicm45M3rNa3rINHzF5ms1relerzJNqVIGlW5IqVKlUkipUqVSSYvWC1aMa4u9XMlsTv2lLtaHyT03bFedXtzBG0CGc4rFBxjCPTxGv+ldI+IDxrLVGQXiEiK1OlcY8WDXUODSzVkQ6uDOM8d6E4vB323/H1o4y02lTxqltKxisyH4rBkXsLj6yH8RQyWMWvclRsw96PyPiKm2Iw4bf4HqKC43hxvdbK/j9V/I03VqAY0pBkfsc3QMdvsSj8mraGQC4Auv14j7yea/zY1vjYCscmRRcKzNC3iATmjPT0qIYjgrt+zMa/T7oUxH0grID2ZDkRAWCB9AulwR6EtuoVMZ7yFT0EnWEmMdnQ5oz18PIjoamPCseJF86r/gcsjRROQEneNS6kdyU2106G99Nx0o/wh9S0dww9+I7r5jxHnVWIGGYFsESZZPlQ7H4S9x46X8D0Pzp7gsQHHnQ3mziq4eBjmUSEEQhtnexKpv1ta56kVzbqBjiCrLB8CNFjGUnuhu8Tm2Tu2c2vre23x6aguGcYzzCKQp+0/q3FlJKbBftEWBtfY09OJOKwC4jsjd0zMmUhrgFWyXFxcXsw6etReGQ4mJ1H7Qoyuh/eXuHvdLZhrrsaVIAAHedOpdysT2/ST5VIOul9/Xr+vxrC6mT+yf8ApP6VuhJuDvqP4l//AKGtYgXvN5r+tKbf+zI6QGeDmcWjJFhvlh/7lRrikkuZw7MvecoNgTfS5BBtb56eFTEBVuX91Ywzei5j+lRJ5zLFDI4PfBKk75czZCfMrlNdfTojfmGYfTWZfBEB4Xh63LFQWvdLnMVJKlgqr0OXUEjXWjUXCy2d5DdnW1uijXQD43rvhI1B0ozhYQ2lMpSicgQ9toT8oxNeSsMY1dB7mYMPLu2t/n6UV4pCwRihsxBt5ab/AJ04wMIQZR01PxrbGTAKxPQUMBVOBOLc29yRKB5o5eJkLSuT4sSW0J19asHjmKifBrFEYy7JFGBYCR0YLlQrbUEWJvpYDw0ac5cryyAt2gzkXWIDU+C572BPodT1rniMVHMcHNAoWKFCtzfPEVjMRjbS5YFx8FLVm1hN0oc9IM5IxP8A7ziECHPEsilMpBucuVlMg0VBk1t4WFTVVvrcm/duuhk/4cQ+pGOrdahnsp4R2eGZ7XMzELH4iIlLyHotw2ml9KsGKK3eJvfQsNL/ALkY+qvnSdzAMcevXrzdrYqgz69evLSGC2ptcaXGyfuIOredPYEvYWsBt/n51rFFmtpYDYDYU9LJEuZ2VFG7MQo121OlLKd546QVtmI5hS1dr1yRwRcEEHUEa0y4xxMQQyykXEaM9tBfKpNrna9rU2LNoiXUx+z1r2tR7hfFGlsc8UgPvZO6yG5urRsSwtp6GjUZvUNrBsGR02nEcBq6qa4hbV2FNIcwRm4pE0hWsh0NGEkbcPxLSZiQAAzKPRWK6+elPKacO92/mT8yT+dO6iZxzNN1ipUqVamZxemWMeyk+Gp9Ov3U+YU2nS4IOx0NX2gjBs5pjK38712wJ0ZDujMvna/d/wAJWueIX0+On30WptwzE70KkiMzMQdN/I2NanGeNv4u6f7w0+d6xiF8dv3hcf3hTVr20vbytIPluKZCiIM5EfriCNQSPXUfBl/MChHMvOz4PIqQPPK4JVEOmUaMzOoIAF/9K3hGvd3/AOG2Vvijb0M5nntEVklkCOQkgSNVYgq/vEre18ouvl0vQr12oSIzoWFlyoxwDJJyXzxHxCHtFUoynJIjG5VrA6H6w10NhUmGIDda8/ch824PCrMsokXO4cMi3AFrWuD4+IO9WfwDi0eLjMmEl7RQbFWBRh6g6fHQUoaVcZ7x57LKnIxkQTDzuwxawGN85lVHD9yys2UstgbldD0FjvrU3OIU6EE+Vj91Vr7QOVWxM8U4Ihk0jcldHtfs2JG5uQlxe4K+FMpP6WjXs8qTR7XVlA8tGI1pWyl06DPznU0+oquHLAHwll47DKwsQ37rZTceRHUVA+OcYhTiETKpkyiMzshBAlRFAKm3eQWXMFPRtL0S5RwmJgh7TFZVYkhRdWNi2hJXTy+Bom2EgzZygzEkm/Uk3JI2J86aTSXW1gjHzi134nTVaa2ycDt5/OaYSABQoQ5SMxhPvDr2kLdR5CimGKnK5a9tEmGhH7sg6Gojz9x14Y0ZXIGYA2NjfdSLfH50V5W4sMVEsiMon1WQHRZCDtIv1WIsQf3qO7FbDWwx59jC0WjUVCxfPjwk6wkwvYgBvubzFB8dJBNK0uIy9jh7HvgFblWAuDvowIHjbwrrgvdYAEAA3jPvRm31fFagP09sVHiDFAZZWnP0dMuZRZRFmmv3UAUFu9bUiktTkEARjT1A7iTiTZeb4pUYxI+UWCu2UIdTsQxOmXa3hQmLGxtNmjABbMHXcNmte99LHW586iacGfhqDDTOGJ/agrfKS972vuQQR6AeNqcYLGGMliOhHzrk2XMHwZ2NPok9lvTuJOsfjZYZczqvYHL3xqRbQN724PltRhQMwIIKstwRsQddPnUJbDycQwsao+WSGUsma4V17JgFb90sV72tjY0X5K4urp9GdSk8OYMh30Oot5X6adRpRAoPK9+f6nPuqKqfFeDjw7H+Zz9pCyf0dieyJDCNWNtyqyBpB/dB+VMWxCYnC4aRG7pRMoBHdGUCx03FiPhU1xCrlbNta2uvwt19Kr3C4WNAq4UMIULk3BAXNIWUDTYZyoPUWvvTmkPvcmVo+XzH0OCFxcn52o/wyAhha58db/lQqKNutHeHNlVmaw0te+g8Tfawp9jgZhdTYdvWPsXPburqTTGSW6kbm4BPS9xZV8TTeDikOIBMMgddMxQ95swuoXwUj63WuU9yABbcKPsg3Hcj+0fFq5uTkkxStAVjPmLGFcVFGWteN5CvjlK5b+hN6gvGsVGHZ1JWRveZCVLHoWBBR/ip9ae42eXEcZbusyJBIgsD0yk287FdfOlxjlskMzK6nYAFL3O17qTanq6wyRfeUcwTynMyTlosRft2TMmUKGJKr3ghym/XbqR527BEW1P+nkPKqRwGBOFljlIKsJIVswtcSToAfdGwzaEeGpq/olsBXO16BWEKLvdx3iijtVcc0RxTcUZMXmdI4lbDxDOwtkZpWyKP6zQnxsBbarHaTwqC8yNnxEU0DsRHI0eIKLcaIygMx0st2Bt9o66aBoPMlXL5MI8sYMYdnESmPDyIjxxkZcjXbOQp1UsChI8R5mm/P/FjFB2SNaWbuAfWCHSRwOmml/3vKgXFOeFjGWGTtCqsTJe4AFwpHUkkMAfBTrsSB4MRjJ9GzuxBkbMCwUEBiTfSwI+YrTr727tDLQN29iMCTf2e4NVhL5VBLMAQoByiwtoNrgmphFJ/P870MwkSxoqIAqKLADb57uaI4Vb/AM/zarSslsmc6y7e5IjuGTNsb+lOAKCSYOeG5hKsu5jYW9crjqdNCLU1/wDVwU5ZInRvAjX/AE86dQ4HMsr4TrzHx9cPkXL2jyXypmynu7hfFrXsOuU+FdU4ujpdTqTYAX10vex1tYjXzqFc0z4mZxIqhUTVBmK6EgFmt4eH4b0R5CwyqZVLIXLmQZSTZXYnLtoB3RYbACg5c247R46dRTvHPjiTzBR5UA8q71qosK5vi0DhC6hyMwUkZrXtfLva5tenhwJzus7Uq5fSUzZMwz2vluL22vbe3nXWrzJNV2FaOgNbjQVTXDPai0+IxBBAjWS0GhOZBYL4G7ZWO2mcDprh7AgyZpKzY20SdSvk4g0d9JIle3QkFxf1slPMTHbf9RQTi07SYvBzKLHs0ZgbA5S4Lj1VW/xGphJCGFxU01o3MPP7zGqpyqny+3EjEsXhf+A/+J1odKuv1WPneN/npR/HcOJ2oRPhptrBwOjC/wAr/lXVSxTORbpj4RlMwGj3HgJkzD4SLY/GoL7TcYESEFjr2hUZmZNVVdGJ1GUtp51PdRpleO+ndOZdfFH/AFqMrgBjsTI0katBFGIYo8ypm7QCR3FxbYggae/0sKDqcOyIp8z8MQ+hqNIstYZwAB45JHT5DwlUzNhhMOzu0btqGGUxBlIy31DFS1837inqRVlYLFJF/RpgDiDSMm5TNn7lyfq99gb+IqF+0TlGPAlHidgrkjspBZ1sL3Ui4dOl9wSN76P1xby8HgXVDG8iqT/vB3iuU9MpO/ip8q51yGtl8jOzp3W9HGOqn5S5MQXysjSMqsCCJluPIiReo3BJrWB1dAzxMh1VnhOZcykq3d8Lg2sNrUB9nvGDi8HHIL9oP2cvZSAEsv1mhfunMCG08elGFOSaxsDIL65sM+dQAR9liy202/ZnxrpFQRmedDMhIPb135+mI8WJGjcB8673sQRYA2IOxqPTcUj67fhR/ES5FdpCygC5zhb7HYpo/wCNQTCqmlzcfG4+6n9Gg2mc/wDEbG3A+PWPV5Wixb2k1jYHS5FmKnKVPzI87edAcJw3EcLxPfXtIhcKwIBcNcLG43vex08NKlnBrAlSbrYlbdCDqtj63A3Go2AvjExPjsXFHvFA4MjX6rlYRnxOgB8AWF71yPxbPtc/DE9N+BbRpPmcyf4OG4U6kWGU/WX90+Ip9lP87H9Kxh0sPPqfHzrpOxCsRqQCQPMDSklsJHMYbkwBzPhkKoWAIvlsRrqLgDw2NQLF4RSTkAABsev41KuXOYu1d4pLPIpLrmK3K6glQfCx28a2wXN3DsVI0LCPMDbUKb+asN/hSdta2nfnE7NFlum9wqTjwP7R1ychCeKm+v8AlWYOH34lJMqgWRY2b7RyE/OzjXyFDeMo2FIbCylUY6CwdAeqvfWxB0N7jXwvRfknFTSxlpYynUE/WJvnt1I7o1O+nhTH/G2qvP0iDXkvY4GO3PnH/HiBBPrltC9j+8ysBbz0++g/L0R+iy5VDN2bBF2zNYlV+YHzp3zwl4LEZlzpnU9QWy/iy015axiwmRGNkA7S56Wtr8jWWKraolVbvYMR5SCYT2m4cACSCVPHKVcDx3ykfKnuO594fisNPh+3dGliZFuko1K2AYhSACdLk9d6qPmXHK2LxJT3GnlZR5GRj+dOuVcN2olcZSYjEzK1h3HZlLXNrAP2anUf1lO5yIu17kYMnHsw4kgxM6SSqLRxRKC4XtCXlksGJ8G18gasbiBkEZeGxddFYLm/ghT6xtf1Nr6VHfZ7yIiRSvisOjNI4y5gH7oW1wdQL5m23AFFMdyVh1U/R4xC+/ceSJTrqpEbA6i4+Ncy/UILMtkfKGqY7dsBRyTxYgZ4RPJJHKVvJHLmymISaoiAsoK93JfwLbCD8wYTDTK57FEkJNjGAlj1uNOvlUw4l28ThXkIZXZ0ZVRuzzCxUW3Fjl11PibaC8RwuTElnzR5wRmJR4i4yMwY2LIbCM3IsRcX6WZ91wGU8+EZoetQVuX3f9uf17QLg1VMDApdmkhmTEZHY27k6KFXMO7dXbQaG1yLi9Xnwjia4mJZFuL7r1U9QfC3jVFYPCI8ixG8hYp3IyuqEguV1Ulyu3he+9iLM4BjFwwCSNIthbPJDIgdfq9p3cgkA+sDY26bVjUVlgN3XmL2exORWfCTN2sL9PDxt/1fhVHcZ4lPg8HJKrZZcQ97qdUWTNIxBB0zMQoOh0erR4zxVZMNN2TXzRuFYHQ90j3vrG/1RbaqU5w4qJnECRkpGFjfW2ZkJvlHQC9rncihUplukultlT54zgfHvIlgOKsjMWJOYWJte1r2NvDU6Vfnsw5WTD4ISiztLGHU5cpKMC4WxPW/4eFed8TAUYqdfA+PnXrTlWWNsLhzCwaIRRqjA3BCoF+B01FdEordYqLGAxOXC4WkCsTe4FSKCG1MeFjKgVVvlut/dXum2ny2p6Iifeb4DQfqaEqhYui4m7TAabnwGprUxltwAPmf0H310RANALVmQmxtvbSiZEIAZDecuIYXDgNPOiCMMCndZmvbuhOp8vPpVJ4r2hTxPIvDyY1LEdoQsjst+6O+CFHWw1PUm1qjPNuHkjxk8cpvKrsJG2MjE5mkP9okt6EVYnsO5RgxbTSYiziNk/ZW7rXBILn6y6HujQ21uNKm0dYYWuFKA8HrId/694ozgjFzliNADp8EAy/G1bpgsYyviJMHiDKH7f6SySEKiqS39YClr631+6vWCoBawtYWH6VkrferIgwcStvZDys0Uf03EZ2xEwveQktY27zX1v0A2AHnVlUqVWFxITmanavIGJw+Jjx0oQMkwkcnYWuxJvfQjXbY169PqapP2m8oFMW2JRgyTI0brfvKxBN/MHT0+VCtbAzN1DcwWF+WsSiN2jsrHIvfsLXA3uNtzp5mpxwTjKzarexF79GH2h8x6jWq9l5PCYEJBJmmXV1LA5z1Rug16/AnrWvJ+PmJzHMADYg6XtcEAE3AJ/Adb0mma/hFb9Q7XEsPpLftWjRDwoHgeMQschbva2uxBOWwa2veCk5Sw0vcbg0RDodgT8zRjaucZhgT4SI86cxRxuMLGrtiJFbssqnKSNCC5GUEXzH7IFzYWu15SkwMOCbLioZmjzyTsGA72mYgHXILqobYixvrRDmP2f4XFyNOO0ixBFhIGJXQWs0T3RkI0ZbWYE+JqLQey6ZMOc5wryhnYJHCFVsxJCvLmVsovYWAKaZdqMpHUHmaZsqF7fvINznFBiJEmeYqpIGgLkqUD+7tEdQAnQG5A6huYcXiHXD3jaKBkK4VbWzKtlLC+rE6DN8qmfAOUsPPiVwU85D9irBo44ke6AEKZGUnRDuLXAF71NPaRwuEthncsWgiYKzEG4OUEuTue7uOpqiVXljmGBZzsrGMwN7B+HocPilfKXEwul+8oMa5W0NwCcwvtdT4VZeP4UTGQlyVs6K1mBZTcLrsGtlPkxqP+ynCouDE5RVknZnJAAJQMRECd7W1A/eNTJ5gNaxZYd3Bi3s17jmU7xzn7ClmhhBuGIbKxgAIJUrZyt9hsdzsKDx8XhBucPIDuQQHPrftrH1oV7VJ4/6QmjNgqBQQR1Ze0bUDMe9IT/FUBQ964sBe1wLgX8m9K6deqsQYESs0FVhyc/WWjxvmhHgYYZskmihrZCBfUXzkqbEgXAOum+ttcj4QDB4d8oUvFGzAW1JQEtcdSST8a87cJwSSuiutwWQFgANCwDaqTY2r0dwGbs8Lh0Ue5DGmpPRANzqdqQ19hfDHrHdHR7JfZp06yQoK1nxKoLswHqbUN/av9aw8tP8AOukXB1vdu8fPWl6y2OI0a1H5z9JXYRMLjxiAQQZGFid1JIUC/qDUL5qnwuExkyCLv5+0C3GWPtAJFUW1t3x6bVOPaLwU/TcMEUlXkjYgDwbK/wALKp+NcOL8pwnHPOx7TEylBGCBljyxImcj61sl7n4eJHWoXKueJ0nuPuvWMkjv4f8As04ZxAZYVnA7eRlEUeYksTouYHVVJO3WrcwsZVFB3AANvG2tqHYTlnCRusi4eLtlAtL2a9poLXL2zE+d6L06iBF2icq+43PvMDc1YfPh38RlPydW/wDGgGG4GuLR++yowVCyEAkKwJAJBtfKuu9r2tUn5hhL4WdRuYnA9cptQ/k+ww6a+9dh8/8ASlrEzePhC1vihseMoeb2X4hHZGmiUja+ckg7ZrDQ21trUr9nHJOIweLEriOSF4zG+RjdbujozK4FxmiGxNSnmmMjFOelkY+V1t+IqQcsEkEdMifexrKaiw2lT0hrdLWtAsHXiGybaWsPKmuNxIRGYnQC5vr+NPpGAGtVzzzzEY5REl8wAY9Br7uo3+FvXcUddO1z7R85zy20Zgbi3HmLOZcPG+32429xSBdGHj4da3wPMmFZFgCSIxhmlkyuJMmdAtjmW5JVk6i2xp3jOLIrsk8asCFuet8gB/AVHcDg8DL9I+jSCOeZDGe06C4JCnp7o+VErVEvbfx/ce1L7tLXtUjxOeDjj7wBgp8CmKR1xhR43UASYdlIy2B78TOPHWwr0LFGpA1uCL77+ZvvXmjH+zPHREFUEi9GQ3r0xwdD2EQb3hGgPrlF6HfWLGigPuQUOU8PnZyGKn/dmxQakmwtc6sdCSNTVcz4DGQFkeOMqGJOg71tBZdtR5VdHZDwpvNKo1JAtrckaAbnXYVQqVesrcxnmf2h4B1ki7TD9nI0YkOToGZwqsv2rKCfW1NOTuacRgH7hfsmN3j1AJAtnXpnt5EGwBvpaVe0X2jwS4u2HhinjRQjSv2iliGYnIY3XuC+hI1N+lrxgczYWQ9+CaO/WOVHH914wf8AHTC8CYJnoPkvmmHHxZ4W7wsJUK5GRrbMtzvbQgkGx10NSPWqN9k2IiXGM0Ez2aJsySRBNFdLG6SODYtpcDRj41cS8SP7p9GA+42pR1AY8zQJx0hEE1kNUP5x5zbCwsIYi+IIOS6uUX952QEabhbgttVTYP2ucUw7MswimOUaOoUgkXDfsyN8wuD4WGWtqp7GVkSXe3DlFJYxi41RZVyoxuFzXYBSdO+QLjU7DytQr/Z8ieKfFK+xRCLG4uGI/P7jUO5j9pWNxsDwYlIyjWKlUZChBuCpDajcEG+hqW/7OEBM2Mc3sEjXXa7M5+Yy/fRMOF6y8iXsJBW2YVpkFLshUBt8pXE6XpVz7Ol2fnWtz+H6yRm8hrz/AP0g+O4tisRmOWNuyhF7iwbIgF9s2W/q1XZzZxD6Lg8RP1jidl/tZSEHxYgfGqF5MwzRJgzbXEY3D38kEgIuPMRsfSlCG2nz4/mH05Afce3P8frAvGOTuIwSF3gkZixbtIu/cnUm8eq79bVvwzFcRSQMkM7SCwW6SkDS1snukHrca3N969ISNfpf5H8jTd5COgHz/MqKpdS56qIozjvPMuMGNw0okkWeGS/dYq0fnZdALeQ0q0ORfayHyw47utsJdcp/ti/d9bW9KnuKZHBV8hB0IIWx9bK16gPMfs4wswLYe8Mngqko3qpIy7fVA32NF3LYMOMTB1Ck8y2I8epFwwsdjoB8yF/Gor7SuKsMBJ2cmViUW6uQ3ecBcrIxt3it9R3c3pVM40cR4WyFnYID3SCWjJ8De2vkad8wc/vjsGsDplkzqWYMxVgFa1szd3vZTa3xqk05DA5zNEsenSTLhfEcLh3wuNLRjEHDRxSxjMpP7MANo25VB3t/Hye+0DiwxWEjkgIKvdCbi+VmUlCNSGzotwTspqsouaOwhMaAO5c3fbMo7o+FlWwppwyd5ZuxVyoke6KScod9Bptu1r+FMNWHOTNKWrYMp+Pw7/pLx5F4wHwUSqQphUQut9igA6yKLEWO3WjX0rMQucd4hdMvUgdEPj41BPZLw9pFxJyn+sS99LEx3IPgRVirwDQ3NtDt6eNLez5zM2IfaEDpPN3MUoxOLxGIdtJZncA9FLnKL+S2Hwo0nB0i4Y05TeVHDfujNGu46l2O/UUJxeAjfijYbDL+xOJ7KMC790SZd2uSLAnXpV8LyWk3DpOHSOQUyoZFABIVlkicDUagAHzDgU2zcQhBE89Nx23uLqNif0r05ykpaBWYanNoRtZ2FvurzRzFwBsFjZsK2uQkK5HvIVzK24GqkfGvTXJDXwiDe222zKrjbTZxQrgGXE2Nw57Q6grqK0Ara9ZrGBMmRL2hYrs1hyi7s4VR6um/UgaG2x0vtTDhkKz4vtFNz2jX8wGv/wCP3115itiMVCCWQxHNGu2dlKue9sCBrlvsp1G1dsAU/pGMxmwkid3TzSyiQaWs4PT7J86HbS5be3TInRotRa9o/Ng/z9pNKVK9KnJzYz4u9oZCN8pt0ubaC/ShvBMOESJIwbIxDZt9EbX0uVtp1p1zHNlw7m1xdQbeBYA9D0NM+ATnuqwYMV7TvWvZrdBfS48araCM95Nx/L2jbnFVVE070kir8FzN/PrXXlW9nJ2JGX+yotf5/hQP2hYt+3gjVbgDtL+pKn8vnUm5bA+jxHxQD7zf8a5+R7ckdp0myukGe8B888ziBCkZvKw0H2Afrnz8BUC4HiDI6pODIrN3ftKzdUPmd19076GxqzePcn4fFXZlKSH/AHiaH+IbNt1FR3hPI8sU4zFWjAtnGhsfeGXcM2gvsAD1NdnT6ilaiOh9dJyXRi3lGPN3Ah9GkxAPfZu6bkKELBVW17A7G9r72NqppcA4nfKdkkYkHoI2JNeneNYZOyZXAMeXvKdiBsCPW3pVJYTCQySY/Eq57KDDTK0ZH7RXdCgsbWkU6nNpbqBoTzN7M5YzsV2p/wAdUYdCceHT+YQ9nvM80YVSxYNYAeugq5u2b7P5V515FxBlxWEgjFyZFY/2U77k/wAKmvR0cBFasJzxESi4nFuIMNwaqT2x8xtIpw0T5V3nsTdjuIz5DcjqbeFWHz3xb6Hg5ZzbMAFjBAN3c5U36XNz5A15bxuNdmJZiSSSxJNySbkk+J3rVQYnJ6TBG0YBjRhrXSXDOgRmVlDjMhIIDC9rg9RcVOvZjyQcY30idGOHQ2A27Vh013QdfHbxqxOf+VFxeFKxplliGaAZSBoNYx37AMABoBqF8Kt9QqtthEoLKWlSch8aGGxkTtbI37KS4+q5Gu42YKd9gavwKp2tf91j+AZ/wry+VsSCCCNCCLG/UeVX57PePfTcKoLXliCxyqWcnQWV9SQcwF/d3uOlVeMe9D6O3GVzDpwSq5ky5XIAL93MQNgWdUJA9azFF3bCzDwaPP8Ahnp0IbbDL8l+8LGfvrkUJ3BJ9M35y0tuEewrdQILxPAcI/8AWYXDEncheyP+EprRPl/BQ4RCmHh7NSczZWLXO1yzXJ+JpZvO3zH3Ep+FdIo79L/I/gD+NWD5zDaer/WHcPj/ADPxFEIsVegMCfz/ACaIwKaOjGJ2UoOkKq963vTWKu1GBihGJFPaPwZsZg3wyX/aZTcEC2Vgy3BBzC4GgttuKhXL3IuLjlwQlaIx4eQSOQzAnKjBMoyAaXA1PTzq2zh7/wCZ/SsLgh1J+GlUUBlBiAQO8Hz4QH6330xfhKn6w+dSIYVfD8a2yqOg+VT2YgWqU9ZHo+DJ4inkXCkHT7jRXMegt6/pSMRO7H4af5/fWgglCpR0EF4zhcDoUlRWVhYqy3uPCxGteefa1yhBw6WL6P2gWYOcjm4XLkAyk963ePvX2r04kQGwtVDf7RPexeEX/hMfm9v/ABrQAE2FxKgVSCCRfXr18qKPIVijCe9Jc2W+ZXEvcK7tewFvJjWRZAb22tr18KXDcNiUkSWKGU2uVYx5x11GdSt/A20OoqpuX57KsPLDNi4p8vaSCLEPbSzvm7Vctz7pKi/X7qm/MOM7HDTS/wD1xs/rlUtb7qrb2VcyxRQSnFLJHO0p1eNmZlyr9ZUHdzFrC2l+u9SPnPmCDEcNx6wSZnTDszDK6kK11v3gNND8qwRgSwdzcyq/Y9hQ/GA72LBJZNrd5hqQOnvn51fWN/Zyxy9GtDJ/Ef2RPo5yAf8AGPhVQf7P/B882IxjfUHYJ6tZnPyC/M1dWLw4kRka9mBU20IuNwehG4PiKoA45hLiN3EqL2+cJRjhprAPcxk+I1YA+hv86lPsinJwTRsbtE4jPiAsUYUMOhygaUL9rcLy8NXEXAlwz5ZbDa57NyvhqVYHfK164ewSbNDi/ORG/wABU/8ASPnWMHJE2SDUJadNeK40QRPKQWyi4Vd2OyqPMkgfGndq4Y3BpMjRyoskbCzKwDA631B03APwq8eMBKs4NiZMViWWXN2i52Aha4XtL5mMlzlYX0y7eFgbDeSOJf8AyKG5JcKCfUiy+QANgKuDhvCocOuSCKOJfBFCj42GtVTyxwoRcXZfsTOoHTKGvH/hy0PWWFiuOBOnoSpWzjtLjBpXrWkKNmcuaYmASIyNswIPxppw7h3Zal2c2CgtluANh3VF6fUqoy5COe8LmmiYX0Vs1twAyZT8zUm4BDkgjUfZB/van7yajfMc+fETJ9mNR94bT+99wqTcCJ7CO/RbfK9JJhrmnQuyNMgMfWpWrNZtTQSIZkV9oExXDP02v6bn8K874XFSHDTPG7IfpPaEqSDovcFx4E3+Feh/aPCTg5LdBf8AL8686YcN9CCKLvLOVUDdj3QAPO5IrIGCflGhj2Y+f7SyPYVw1cTPLjmiCNGvY3WwSR2szOEH9W4UAEDuntBYCxvd1qB8lcAXA4OHDrui98/ac6u3xYn4Wo7RuvMUMacTwSzRPG4BVgQQRfcWqksRyRhZpSJF7MpusQCZiGsQ2lradBfXer4tUF5z4X2cqTqNGOV/W2jfdb5UG8MBuXtHNEVLGtx1+8lXCcNGIIxGgVAoCqBYKANAK7tg1PSmXK+IDQKOq90/DSi9EVVZQYs5ZGK+Eqzmf2PxYvGPiBKY0ZQWRVHek+1mvoCLXFr3ub6064RDHgwMK8Cxge4U2f8AeudWPmTfxqyqGcc4OmJTK241VhuD4iqtrJXiEotVG94cH6iB8BAHuFJBHgTTqXBG+9/UX/EULwObDvklIzDVSPrqN7D8ulSzDyCRQQd/SlqqlcY6GHusZDkcjtAQwhHT5XH/AE2rK4cdQPu/MUfMAP8AI/SuLYHwP3UYafHeCOqMZQ4f+f5NPI4a2GDI+t/PzrqsRHW/z/WjBMQTWkxKtbWpAfzc1mw8/vrUETMrtWawtZrckVIClSqSTNKkK1Y1JJAuO4LiyzSHDyAwlrx3eNSAdcuVozttub2FQrmLlbHY2RZMVG0jquRSskIsLk2ACr1J13q4sdMw0vTVTbXrVSsSrOE8vYnBi8fDjmA99lhkf++0mYfMCrCwPDe3jj+kxxNNlGey90G2uW+tvKjOIlOQa771jhw73wqZkxGC8i4C+Y4WMv1YAg/Ag6Vw47y5EmDxMGHjyvPGybsxJyELqxOg+VSqobzbxGSKeIRtlzsytoDcBVNhcabnUVMZljg5nD2NcO7DhwDC0jSymUHcOHyFT6ZLVObVDPZJKX4crsbs8szsfFnlZmPxJNTOs4lk5OZGObMCrR4iJv6vEwuvpLHGSp8SWRf/ANA8aivsWwjwJJG6FCxd1DCxZB2Ajex1sczfKpd7R/8A8ZjD1WF2U+BUXB/n0rPCBd8M597sCl/JhExFtt0Hp03NTHOZe73cSQ0qzWLVUzFVdcUmTD8UllNgLROWJsubIFKk9CQo+JHjViGqR5zkLYl0LEqZGFrn/wC7L+GlaTTi5sHtzD6e0oTjuCJcfCOJR4mFJojdHFx8yCD5ggj4U8ofwHCpFhoUjUKiotlGw0v+JohWeO0AZilWaVTEmZEuZYrYqI9JEKfEMPyP3VI+HJaNfifvoRzMP22EP77f9NHYB3RS1SgWt68I3c+aUHrqZ0pUqzamYpIx7RMdHDgZXkI1AVQTbMzEBQPO/wCBrzBPjSezCM0ZicsrAkZS0hYPcagjTUfZq8v9oU2wEZ6idCPLuPVFcOQOyFrkljfUi9rW29TUAGcxheVCz1xy9gexw8UZkaUqoBkdizOdyxYm5uSTRGoT7I8Y8mBAdriNzFHoBlRFUKug1sPGptVjpBWLtYiMuLcWhwqdpPIsaXsCx3NicqjdjYHQeFUp7UOfjilCQkLhVdWMik9o7BhkuLAxAWJ63+FW/wAy8IgxKos8SSqCWAdQ1ja1xfaouvLODjY5MLAOn9Umo8DpqKm4CYzIJ7D+Nf8AyMsYNxNDe/XNE2nntI+/gKv0Go/wDhcMRYxxRob2uqhdPDQUfWrzkyTNKlTTi8xSCZ1NmWN2U72IQkGx8xWpJVnt04oubDYaM/8AuLmUEHVNAi59bgMrOfG6A9NQfs851GGxXZM14pGCSE37sl8itr9o2B8gD0qGNiWkPbuc0rgMzkAsSdyTUz9kWBjlkmmdQ0sbjs2P1bjcDa/na9WwCiVnMvlTWaEYPEMSLsTReqlxUqVKpJFSpUqk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0420" name="AutoShape 4" descr="data:image/jpeg;base64,/9j/4AAQSkZJRgABAQAAAQABAAD/2wCEAAkGBxQSEhQUExQWFhQXFxgVFBcYGBgXHBccGBQXGBYXGBcYHCggGBolHBQYITIhJikrLi4uGB80ODMsNygtLisBCgoKDg0OGxAQGywkICY0LC8sLy0sLCwsLSwyLCwsLCwsNCwsLCwvLDQsLy8sLCwsLCwsLCwsLCwsLCwsLCwsLP/AABEIAIsBagMBIgACEQEDEQH/xAAcAAABBAMBAAAAAAAAAAAAAAAFAAQGBwECAwj/xABIEAACAQIEAwUEBwQHBwQDAAABAgMAEQQSITEFBkETIlFhcQcygZEUQlKhscHRI2KC8BUzcpKi4fEIQ2NzsrPCFiQlUzWj0v/EABoBAAIDAQEAAAAAAAAAAAAAAAMEAAECBQb/xAAxEQACAgEDAgMGBgIDAAAAAAABAgADEQQSITFBUWHwEyJxgZGxBTKhwdHhM1IUI/H/2gAMAwEAAhEDEQA/ALtFKlSqSTNKlSqSRUqVYqSRE1ydq2c03laqEkw8tN5MRTfEy0KxGKtRQs2FzDScQF7Gnkc4O1Qp8Zf1rvguLFTrVtVxCezk0DXrNDcHjQwuDT9XvSVi4mCuJiYaVH8fHYmpEaG8QhuKUu95YfTvtaR3OR6/mP1FOIpvlt8Dsfga4YiOx+74/VNaI3jtufQ6OPgdaQDETrEBhDEWIsQfgfUUXw81xUZhe/dO/un1+ofiNKIcLxPQ0dLcRK+nIyIZk2qOOvv/APKf8KkOagcq/wBZ/Yk/OiFs4g9PxmcW2+EH/cp5h/eX/my/lTRtv4YP+5TyD31/50v4Cqb+PvDv0+v2jiPZPT8zT9GsL+FV9zRzv9FKxwxCWQWDAvkAudAWIOuo/WpBwPmAYnDyEjI6Ah1zBgDbow3odeVO7t/UVdCY85X91j4n8zRygPKZ/Yj5fID9aOXpulsIBMan/K0zSvakKwhvr8v1oyeMBN1Hz61qzVq72oZj8fatmwCarrLmOMRigKajEXoO+JLak2Xx/Iedd4ZPhbp4evnQPa5MfGnCiHIZKeIaE4d/5/M0Th2phGzE7VxO9ZrApUWLzNKlSq5IqVKlVyRUqVKpJFSpUqkkxWaxWRUkipUqRqSTF6V6wa0NDZsSTZxTLEaU7zVzmjuKiuJoCAcW1AsYdx8x+YqR4yDf8P0oDjItNdR0PVaaRhGEEDyv56ePUetaCS5sdD0PQ/oa7Tx2O4BOx6N5HwNNiu4t/aTqPNaYENiE+H8QZDY1LuH44ONDUCjcWsxuv1X6r5NRDB4kxEXN72sQdCPG9AtrBlMoMsANetJVuKY8Nx4frRA1ybqyvwixBUyP47D6nwOn6GhuUjprc6eYHeX+Jb/KpTjMPmFAsVCb32JsL+DDVD8bWrnsmDOlRdkYjQWHXTRSf3W1jf4HT4U6ichg217hh4MPe/X41wyjr7tjceCMbMPVH1+NdYVPun3r5T/bUd0/xLcetZxDN69euwh6J7ih8g/rP7Mn4XrrhJNBWj/73+y33oKlb5YRNV2kxs238MH/AHKdwe+v/Ok/AU0Yd3+GD/uV3JsR/wA6T8BTT9Pp94Run1+0h7dkMWxeIsHXMTlJFwp/ZgnrlU6D862xEwXDs8amMTAEqQQUKYiG9wbalWFzbw8qccbj/bRmOz92zR3ysL58r3ykEd0gm19BruDrjHCYGYytmZiqoBc63Q3F/q3T/DWGUAcd4UHIB/SSflInsiCNL6HxBAo+KjPJD5oTrpdbf3Tf8qk/SjUrlRENX/maatrp8/SsSSWqPc5c4Yfh0JeVwXN8sYIzOegA8PPpVbw8xcRmAxOIxUGEQp20cFi3aR5h3nBJyqcyrcm/e0GlHwccQKrky0uI8QAoE7lu817E2UDdj4D9aHcA4n9Kj7RhdszIIwfeZTqb20TUa9elEj43uW7t13b/AIcQ6KOrUuc9516kVR7sxm6m2mmmoX91R9Z6cQH4W36hfX7T1wRet7W7t12X9yLxbxan+Gw9rXAFth0T18Wqsy3YAevXr6kMEn+n5mi6Ch+DXw2oitN0nicm45M3rNa3rINHzF5ms1relerzJNqVIGlW5IqVKlUkipUqVSSYvWC1aMa4u9XMlsTv2lLtaHyT03bFedXtzBG0CGc4rFBxjCPTxGv+ldI+IDxrLVGQXiEiK1OlcY8WDXUODSzVkQ6uDOM8d6E4vB323/H1o4y02lTxqltKxisyH4rBkXsLj6yH8RQyWMWvclRsw96PyPiKm2Iw4bf4HqKC43hxvdbK/j9V/I03VqAY0pBkfsc3QMdvsSj8mraGQC4Auv14j7yea/zY1vjYCscmRRcKzNC3iATmjPT0qIYjgrt+zMa/T7oUxH0grID2ZDkRAWCB9AulwR6EtuoVMZ7yFT0EnWEmMdnQ5oz18PIjoamPCseJF86r/gcsjRROQEneNS6kdyU2106G99Nx0o/wh9S0dww9+I7r5jxHnVWIGGYFsESZZPlQ7H4S9x46X8D0Pzp7gsQHHnQ3mziq4eBjmUSEEQhtnexKpv1ta56kVzbqBjiCrLB8CNFjGUnuhu8Tm2Tu2c2vre23x6aguGcYzzCKQp+0/q3FlJKbBftEWBtfY09OJOKwC4jsjd0zMmUhrgFWyXFxcXsw6etReGQ4mJ1H7Qoyuh/eXuHvdLZhrrsaVIAAHedOpdysT2/ST5VIOul9/Xr+vxrC6mT+yf8ApP6VuhJuDvqP4l//AKGtYgXvN5r+tKbf+zI6QGeDmcWjJFhvlh/7lRrikkuZw7MvecoNgTfS5BBtb56eFTEBVuX91Ywzei5j+lRJ5zLFDI4PfBKk75czZCfMrlNdfTojfmGYfTWZfBEB4Xh63LFQWvdLnMVJKlgqr0OXUEjXWjUXCy2d5DdnW1uijXQD43rvhI1B0ozhYQ2lMpSicgQ9toT8oxNeSsMY1dB7mYMPLu2t/n6UV4pCwRihsxBt5ab/AJ04wMIQZR01PxrbGTAKxPQUMBVOBOLc29yRKB5o5eJkLSuT4sSW0J19asHjmKifBrFEYy7JFGBYCR0YLlQrbUEWJvpYDw0ac5cryyAt2gzkXWIDU+C572BPodT1rniMVHMcHNAoWKFCtzfPEVjMRjbS5YFx8FLVm1hN0oc9IM5IxP8A7ziECHPEsilMpBucuVlMg0VBk1t4WFTVVvrcm/duuhk/4cQ+pGOrdahnsp4R2eGZ7XMzELH4iIlLyHotw2ml9KsGKK3eJvfQsNL/ALkY+qvnSdzAMcevXrzdrYqgz69evLSGC2ptcaXGyfuIOredPYEvYWsBt/n51rFFmtpYDYDYU9LJEuZ2VFG7MQo121OlLKd546QVtmI5hS1dr1yRwRcEEHUEa0y4xxMQQyykXEaM9tBfKpNrna9rU2LNoiXUx+z1r2tR7hfFGlsc8UgPvZO6yG5urRsSwtp6GjUZvUNrBsGR02nEcBq6qa4hbV2FNIcwRm4pE0hWsh0NGEkbcPxLSZiQAAzKPRWK6+elPKacO92/mT8yT+dO6iZxzNN1ipUqVamZxemWMeyk+Gp9Ov3U+YU2nS4IOx0NX2gjBs5pjK38712wJ0ZDujMvna/d/wAJWueIX0+On30WptwzE70KkiMzMQdN/I2NanGeNv4u6f7w0+d6xiF8dv3hcf3hTVr20vbytIPluKZCiIM5EfriCNQSPXUfBl/MChHMvOz4PIqQPPK4JVEOmUaMzOoIAF/9K3hGvd3/AOG2Vvijb0M5nntEVklkCOQkgSNVYgq/vEre18ouvl0vQr12oSIzoWFlyoxwDJJyXzxHxCHtFUoynJIjG5VrA6H6w10NhUmGIDda8/ch824PCrMsokXO4cMi3AFrWuD4+IO9WfwDi0eLjMmEl7RQbFWBRh6g6fHQUoaVcZ7x57LKnIxkQTDzuwxawGN85lVHD9yys2UstgbldD0FjvrU3OIU6EE+Vj91Vr7QOVWxM8U4Ihk0jcldHtfs2JG5uQlxe4K+FMpP6WjXs8qTR7XVlA8tGI1pWyl06DPznU0+oquHLAHwll47DKwsQ37rZTceRHUVA+OcYhTiETKpkyiMzshBAlRFAKm3eQWXMFPRtL0S5RwmJgh7TFZVYkhRdWNi2hJXTy+Bom2EgzZygzEkm/Uk3JI2J86aTSXW1gjHzi134nTVaa2ycDt5/OaYSABQoQ5SMxhPvDr2kLdR5CimGKnK5a9tEmGhH7sg6Gojz9x14Y0ZXIGYA2NjfdSLfH50V5W4sMVEsiMon1WQHRZCDtIv1WIsQf3qO7FbDWwx59jC0WjUVCxfPjwk6wkwvYgBvubzFB8dJBNK0uIy9jh7HvgFblWAuDvowIHjbwrrgvdYAEAA3jPvRm31fFagP09sVHiDFAZZWnP0dMuZRZRFmmv3UAUFu9bUiktTkEARjT1A7iTiTZeb4pUYxI+UWCu2UIdTsQxOmXa3hQmLGxtNmjABbMHXcNmte99LHW586iacGfhqDDTOGJ/agrfKS972vuQQR6AeNqcYLGGMliOhHzrk2XMHwZ2NPok9lvTuJOsfjZYZczqvYHL3xqRbQN724PltRhQMwIIKstwRsQddPnUJbDycQwsao+WSGUsma4V17JgFb90sV72tjY0X5K4urp9GdSk8OYMh30Oot5X6adRpRAoPK9+f6nPuqKqfFeDjw7H+Zz9pCyf0dieyJDCNWNtyqyBpB/dB+VMWxCYnC4aRG7pRMoBHdGUCx03FiPhU1xCrlbNta2uvwt19Kr3C4WNAq4UMIULk3BAXNIWUDTYZyoPUWvvTmkPvcmVo+XzH0OCFxcn52o/wyAhha58db/lQqKNutHeHNlVmaw0te+g8Tfawp9jgZhdTYdvWPsXPburqTTGSW6kbm4BPS9xZV8TTeDikOIBMMgddMxQ95swuoXwUj63WuU9yABbcKPsg3Hcj+0fFq5uTkkxStAVjPmLGFcVFGWteN5CvjlK5b+hN6gvGsVGHZ1JWRveZCVLHoWBBR/ip9ae42eXEcZbusyJBIgsD0yk287FdfOlxjlskMzK6nYAFL3O17qTanq6wyRfeUcwTynMyTlosRft2TMmUKGJKr3ghym/XbqR527BEW1P+nkPKqRwGBOFljlIKsJIVswtcSToAfdGwzaEeGpq/olsBXO16BWEKLvdx3iijtVcc0RxTcUZMXmdI4lbDxDOwtkZpWyKP6zQnxsBbarHaTwqC8yNnxEU0DsRHI0eIKLcaIygMx0st2Bt9o66aBoPMlXL5MI8sYMYdnESmPDyIjxxkZcjXbOQp1UsChI8R5mm/P/FjFB2SNaWbuAfWCHSRwOmml/3vKgXFOeFjGWGTtCqsTJe4AFwpHUkkMAfBTrsSB4MRjJ9GzuxBkbMCwUEBiTfSwI+YrTr727tDLQN29iMCTf2e4NVhL5VBLMAQoByiwtoNrgmphFJ/P870MwkSxoqIAqKLADb57uaI4Vb/AM/zarSslsmc6y7e5IjuGTNsb+lOAKCSYOeG5hKsu5jYW9crjqdNCLU1/wDVwU5ZInRvAjX/AE86dQ4HMsr4TrzHx9cPkXL2jyXypmynu7hfFrXsOuU+FdU4ujpdTqTYAX10vex1tYjXzqFc0z4mZxIqhUTVBmK6EgFmt4eH4b0R5CwyqZVLIXLmQZSTZXYnLtoB3RYbACg5c247R46dRTvHPjiTzBR5UA8q71qosK5vi0DhC6hyMwUkZrXtfLva5tenhwJzus7Uq5fSUzZMwz2vluL22vbe3nXWrzJNV2FaOgNbjQVTXDPai0+IxBBAjWS0GhOZBYL4G7ZWO2mcDprh7AgyZpKzY20SdSvk4g0d9JIle3QkFxf1slPMTHbf9RQTi07SYvBzKLHs0ZgbA5S4Lj1VW/xGphJCGFxU01o3MPP7zGqpyqny+3EjEsXhf+A/+J1odKuv1WPneN/npR/HcOJ2oRPhptrBwOjC/wAr/lXVSxTORbpj4RlMwGj3HgJkzD4SLY/GoL7TcYESEFjr2hUZmZNVVdGJ1GUtp51PdRpleO+ndOZdfFH/AFqMrgBjsTI0katBFGIYo8ypm7QCR3FxbYggae/0sKDqcOyIp8z8MQ+hqNIstYZwAB45JHT5DwlUzNhhMOzu0btqGGUxBlIy31DFS1837inqRVlYLFJF/RpgDiDSMm5TNn7lyfq99gb+IqF+0TlGPAlHidgrkjspBZ1sL3Ui4dOl9wSN76P1xby8HgXVDG8iqT/vB3iuU9MpO/ip8q51yGtl8jOzp3W9HGOqn5S5MQXysjSMqsCCJluPIiReo3BJrWB1dAzxMh1VnhOZcykq3d8Lg2sNrUB9nvGDi8HHIL9oP2cvZSAEsv1mhfunMCG08elGFOSaxsDIL65sM+dQAR9liy202/ZnxrpFQRmedDMhIPb135+mI8WJGjcB8673sQRYA2IOxqPTcUj67fhR/ES5FdpCygC5zhb7HYpo/wCNQTCqmlzcfG4+6n9Gg2mc/wDEbG3A+PWPV5Wixb2k1jYHS5FmKnKVPzI87edAcJw3EcLxPfXtIhcKwIBcNcLG43vex08NKlnBrAlSbrYlbdCDqtj63A3Go2AvjExPjsXFHvFA4MjX6rlYRnxOgB8AWF71yPxbPtc/DE9N+BbRpPmcyf4OG4U6kWGU/WX90+Ip9lP87H9Kxh0sPPqfHzrpOxCsRqQCQPMDSklsJHMYbkwBzPhkKoWAIvlsRrqLgDw2NQLF4RSTkAABsev41KuXOYu1d4pLPIpLrmK3K6glQfCx28a2wXN3DsVI0LCPMDbUKb+asN/hSdta2nfnE7NFlum9wqTjwP7R1ychCeKm+v8AlWYOH34lJMqgWRY2b7RyE/OzjXyFDeMo2FIbCylUY6CwdAeqvfWxB0N7jXwvRfknFTSxlpYynUE/WJvnt1I7o1O+nhTH/G2qvP0iDXkvY4GO3PnH/HiBBPrltC9j+8ysBbz0++g/L0R+iy5VDN2bBF2zNYlV+YHzp3zwl4LEZlzpnU9QWy/iy015axiwmRGNkA7S56Wtr8jWWKraolVbvYMR5SCYT2m4cACSCVPHKVcDx3ykfKnuO594fisNPh+3dGliZFuko1K2AYhSACdLk9d6qPmXHK2LxJT3GnlZR5GRj+dOuVcN2olcZSYjEzK1h3HZlLXNrAP2anUf1lO5yIu17kYMnHsw4kgxM6SSqLRxRKC4XtCXlksGJ8G18gasbiBkEZeGxddFYLm/ghT6xtf1Nr6VHfZ7yIiRSvisOjNI4y5gH7oW1wdQL5m23AFFMdyVh1U/R4xC+/ceSJTrqpEbA6i4+Ncy/UILMtkfKGqY7dsBRyTxYgZ4RPJJHKVvJHLmymISaoiAsoK93JfwLbCD8wYTDTK57FEkJNjGAlj1uNOvlUw4l28ThXkIZXZ0ZVRuzzCxUW3Fjl11PibaC8RwuTElnzR5wRmJR4i4yMwY2LIbCM3IsRcX6WZ91wGU8+EZoetQVuX3f9uf17QLg1VMDApdmkhmTEZHY27k6KFXMO7dXbQaG1yLi9Xnwjia4mJZFuL7r1U9QfC3jVFYPCI8ixG8hYp3IyuqEguV1Ulyu3he+9iLM4BjFwwCSNIthbPJDIgdfq9p3cgkA+sDY26bVjUVlgN3XmL2exORWfCTN2sL9PDxt/1fhVHcZ4lPg8HJKrZZcQ97qdUWTNIxBB0zMQoOh0erR4zxVZMNN2TXzRuFYHQ90j3vrG/1RbaqU5w4qJnECRkpGFjfW2ZkJvlHQC9rncihUplukultlT54zgfHvIlgOKsjMWJOYWJte1r2NvDU6Vfnsw5WTD4ISiztLGHU5cpKMC4WxPW/4eFed8TAUYqdfA+PnXrTlWWNsLhzCwaIRRqjA3BCoF+B01FdEordYqLGAxOXC4WkCsTe4FSKCG1MeFjKgVVvlut/dXum2ny2p6Iifeb4DQfqaEqhYui4m7TAabnwGprUxltwAPmf0H310RANALVmQmxtvbSiZEIAZDecuIYXDgNPOiCMMCndZmvbuhOp8vPpVJ4r2hTxPIvDyY1LEdoQsjst+6O+CFHWw1PUm1qjPNuHkjxk8cpvKrsJG2MjE5mkP9okt6EVYnsO5RgxbTSYiziNk/ZW7rXBILn6y6HujQ21uNKm0dYYWuFKA8HrId/694ozgjFzliNADp8EAy/G1bpgsYyviJMHiDKH7f6SySEKiqS39YClr631+6vWCoBawtYWH6VkrferIgwcStvZDys0Uf03EZ2xEwveQktY27zX1v0A2AHnVlUqVWFxITmanavIGJw+Jjx0oQMkwkcnYWuxJvfQjXbY169PqapP2m8oFMW2JRgyTI0brfvKxBN/MHT0+VCtbAzN1DcwWF+WsSiN2jsrHIvfsLXA3uNtzp5mpxwTjKzarexF79GH2h8x6jWq9l5PCYEJBJmmXV1LA5z1Rug16/AnrWvJ+PmJzHMADYg6XtcEAE3AJ/Adb0mma/hFb9Q7XEsPpLftWjRDwoHgeMQschbva2uxBOWwa2veCk5Sw0vcbg0RDodgT8zRjaucZhgT4SI86cxRxuMLGrtiJFbssqnKSNCC5GUEXzH7IFzYWu15SkwMOCbLioZmjzyTsGA72mYgHXILqobYixvrRDmP2f4XFyNOO0ixBFhIGJXQWs0T3RkI0ZbWYE+JqLQey6ZMOc5wryhnYJHCFVsxJCvLmVsovYWAKaZdqMpHUHmaZsqF7fvINznFBiJEmeYqpIGgLkqUD+7tEdQAnQG5A6huYcXiHXD3jaKBkK4VbWzKtlLC+rE6DN8qmfAOUsPPiVwU85D9irBo44ke6AEKZGUnRDuLXAF71NPaRwuEthncsWgiYKzEG4OUEuTue7uOpqiVXljmGBZzsrGMwN7B+HocPilfKXEwul+8oMa5W0NwCcwvtdT4VZeP4UTGQlyVs6K1mBZTcLrsGtlPkxqP+ynCouDE5RVknZnJAAJQMRECd7W1A/eNTJ5gNaxZYd3Bi3s17jmU7xzn7ClmhhBuGIbKxgAIJUrZyt9hsdzsKDx8XhBucPIDuQQHPrftrH1oV7VJ4/6QmjNgqBQQR1Ze0bUDMe9IT/FUBQ964sBe1wLgX8m9K6deqsQYESs0FVhyc/WWjxvmhHgYYZskmihrZCBfUXzkqbEgXAOum+ttcj4QDB4d8oUvFGzAW1JQEtcdSST8a87cJwSSuiutwWQFgANCwDaqTY2r0dwGbs8Lh0Ue5DGmpPRANzqdqQ19hfDHrHdHR7JfZp06yQoK1nxKoLswHqbUN/av9aw8tP8AOukXB1vdu8fPWl6y2OI0a1H5z9JXYRMLjxiAQQZGFid1JIUC/qDUL5qnwuExkyCLv5+0C3GWPtAJFUW1t3x6bVOPaLwU/TcMEUlXkjYgDwbK/wALKp+NcOL8pwnHPOx7TEylBGCBljyxImcj61sl7n4eJHWoXKueJ0nuPuvWMkjv4f8As04ZxAZYVnA7eRlEUeYksTouYHVVJO3WrcwsZVFB3AANvG2tqHYTlnCRusi4eLtlAtL2a9poLXL2zE+d6L06iBF2icq+43PvMDc1YfPh38RlPydW/wDGgGG4GuLR++yowVCyEAkKwJAJBtfKuu9r2tUn5hhL4WdRuYnA9cptQ/k+ww6a+9dh8/8ASlrEzePhC1vihseMoeb2X4hHZGmiUja+ckg7ZrDQ21trUr9nHJOIweLEriOSF4zG+RjdbujozK4FxmiGxNSnmmMjFOelkY+V1t+IqQcsEkEdMifexrKaiw2lT0hrdLWtAsHXiGybaWsPKmuNxIRGYnQC5vr+NPpGAGtVzzzzEY5REl8wAY9Br7uo3+FvXcUddO1z7R85zy20Zgbi3HmLOZcPG+32429xSBdGHj4da3wPMmFZFgCSIxhmlkyuJMmdAtjmW5JVk6i2xp3jOLIrsk8asCFuet8gB/AVHcDg8DL9I+jSCOeZDGe06C4JCnp7o+VErVEvbfx/ce1L7tLXtUjxOeDjj7wBgp8CmKR1xhR43UASYdlIy2B78TOPHWwr0LFGpA1uCL77+ZvvXmjH+zPHREFUEi9GQ3r0xwdD2EQb3hGgPrlF6HfWLGigPuQUOU8PnZyGKn/dmxQakmwtc6sdCSNTVcz4DGQFkeOMqGJOg71tBZdtR5VdHZDwpvNKo1JAtrckaAbnXYVQqVesrcxnmf2h4B1ki7TD9nI0YkOToGZwqsv2rKCfW1NOTuacRgH7hfsmN3j1AJAtnXpnt5EGwBvpaVe0X2jwS4u2HhinjRQjSv2iliGYnIY3XuC+hI1N+lrxgczYWQ9+CaO/WOVHH914wf8AHTC8CYJnoPkvmmHHxZ4W7wsJUK5GRrbMtzvbQgkGx10NSPWqN9k2IiXGM0Ez2aJsySRBNFdLG6SODYtpcDRj41cS8SP7p9GA+42pR1AY8zQJx0hEE1kNUP5x5zbCwsIYi+IIOS6uUX952QEabhbgttVTYP2ucUw7MswimOUaOoUgkXDfsyN8wuD4WGWtqp7GVkSXe3DlFJYxi41RZVyoxuFzXYBSdO+QLjU7DytQr/Z8ieKfFK+xRCLG4uGI/P7jUO5j9pWNxsDwYlIyjWKlUZChBuCpDajcEG+hqW/7OEBM2Mc3sEjXXa7M5+Yy/fRMOF6y8iXsJBW2YVpkFLshUBt8pXE6XpVz7Ol2fnWtz+H6yRm8hrz/AP0g+O4tisRmOWNuyhF7iwbIgF9s2W/q1XZzZxD6Lg8RP1jidl/tZSEHxYgfGqF5MwzRJgzbXEY3D38kEgIuPMRsfSlCG2nz4/mH05Afce3P8frAvGOTuIwSF3gkZixbtIu/cnUm8eq79bVvwzFcRSQMkM7SCwW6SkDS1snukHrca3N969ISNfpf5H8jTd5COgHz/MqKpdS56qIozjvPMuMGNw0okkWeGS/dYq0fnZdALeQ0q0ORfayHyw47utsJdcp/ti/d9bW9KnuKZHBV8hB0IIWx9bK16gPMfs4wswLYe8Mngqko3qpIy7fVA32NF3LYMOMTB1Ck8y2I8epFwwsdjoB8yF/Gor7SuKsMBJ2cmViUW6uQ3ecBcrIxt3it9R3c3pVM40cR4WyFnYID3SCWjJ8De2vkad8wc/vjsGsDplkzqWYMxVgFa1szd3vZTa3xqk05DA5zNEsenSTLhfEcLh3wuNLRjEHDRxSxjMpP7MANo25VB3t/Hye+0DiwxWEjkgIKvdCbi+VmUlCNSGzotwTspqsouaOwhMaAO5c3fbMo7o+FlWwppwyd5ZuxVyoke6KScod9Bptu1r+FMNWHOTNKWrYMp+Pw7/pLx5F4wHwUSqQphUQut9igA6yKLEWO3WjX0rMQucd4hdMvUgdEPj41BPZLw9pFxJyn+sS99LEx3IPgRVirwDQ3NtDt6eNLez5zM2IfaEDpPN3MUoxOLxGIdtJZncA9FLnKL+S2Hwo0nB0i4Y05TeVHDfujNGu46l2O/UUJxeAjfijYbDL+xOJ7KMC790SZd2uSLAnXpV8LyWk3DpOHSOQUyoZFABIVlkicDUagAHzDgU2zcQhBE89Nx23uLqNif0r05ykpaBWYanNoRtZ2FvurzRzFwBsFjZsK2uQkK5HvIVzK24GqkfGvTXJDXwiDe222zKrjbTZxQrgGXE2Nw57Q6grqK0Ara9ZrGBMmRL2hYrs1hyi7s4VR6um/UgaG2x0vtTDhkKz4vtFNz2jX8wGv/wCP3115itiMVCCWQxHNGu2dlKue9sCBrlvsp1G1dsAU/pGMxmwkid3TzSyiQaWs4PT7J86HbS5be3TInRotRa9o/Ng/z9pNKVK9KnJzYz4u9oZCN8pt0ubaC/ShvBMOESJIwbIxDZt9EbX0uVtp1p1zHNlw7m1xdQbeBYA9D0NM+ATnuqwYMV7TvWvZrdBfS48araCM95Nx/L2jbnFVVE070kir8FzN/PrXXlW9nJ2JGX+yotf5/hQP2hYt+3gjVbgDtL+pKn8vnUm5bA+jxHxQD7zf8a5+R7ckdp0myukGe8B888ziBCkZvKw0H2Afrnz8BUC4HiDI6pODIrN3ftKzdUPmd19076GxqzePcn4fFXZlKSH/AHiaH+IbNt1FR3hPI8sU4zFWjAtnGhsfeGXcM2gvsAD1NdnT6ilaiOh9dJyXRi3lGPN3Ah9GkxAPfZu6bkKELBVW17A7G9r72NqppcA4nfKdkkYkHoI2JNeneNYZOyZXAMeXvKdiBsCPW3pVJYTCQySY/Eq57KDDTK0ZH7RXdCgsbWkU6nNpbqBoTzN7M5YzsV2p/wAdUYdCceHT+YQ9nvM80YVSxYNYAeugq5u2b7P5V515FxBlxWEgjFyZFY/2U77k/wAKmvR0cBFasJzxESi4nFuIMNwaqT2x8xtIpw0T5V3nsTdjuIz5DcjqbeFWHz3xb6Hg5ZzbMAFjBAN3c5U36XNz5A15bxuNdmJZiSSSxJNySbkk+J3rVQYnJ6TBG0YBjRhrXSXDOgRmVlDjMhIIDC9rg9RcVOvZjyQcY30idGOHQ2A27Vh013QdfHbxqxOf+VFxeFKxplliGaAZSBoNYx37AMABoBqF8Kt9QqtthEoLKWlSch8aGGxkTtbI37KS4+q5Gu42YKd9gavwKp2tf91j+AZ/wry+VsSCCCNCCLG/UeVX57PePfTcKoLXliCxyqWcnQWV9SQcwF/d3uOlVeMe9D6O3GVzDpwSq5ky5XIAL93MQNgWdUJA9azFF3bCzDwaPP8Ahnp0IbbDL8l+8LGfvrkUJ3BJ9M35y0tuEewrdQILxPAcI/8AWYXDEncheyP+EprRPl/BQ4RCmHh7NSczZWLXO1yzXJ+JpZvO3zH3Ep+FdIo79L/I/gD+NWD5zDaer/WHcPj/ADPxFEIsVegMCfz/ACaIwKaOjGJ2UoOkKq963vTWKu1GBihGJFPaPwZsZg3wyX/aZTcEC2Vgy3BBzC4GgttuKhXL3IuLjlwQlaIx4eQSOQzAnKjBMoyAaXA1PTzq2zh7/wCZ/SsLgh1J+GlUUBlBiAQO8Hz4QH6330xfhKn6w+dSIYVfD8a2yqOg+VT2YgWqU9ZHo+DJ4inkXCkHT7jRXMegt6/pSMRO7H4af5/fWgglCpR0EF4zhcDoUlRWVhYqy3uPCxGteefa1yhBw6WL6P2gWYOcjm4XLkAyk963ePvX2r04kQGwtVDf7RPexeEX/hMfm9v/ABrQAE2FxKgVSCCRfXr18qKPIVijCe9Jc2W+ZXEvcK7tewFvJjWRZAb22tr18KXDcNiUkSWKGU2uVYx5x11GdSt/A20OoqpuX57KsPLDNi4p8vaSCLEPbSzvm7Vctz7pKi/X7qm/MOM7HDTS/wD1xs/rlUtb7qrb2VcyxRQSnFLJHO0p1eNmZlyr9ZUHdzFrC2l+u9SPnPmCDEcNx6wSZnTDszDK6kK11v3gNND8qwRgSwdzcyq/Y9hQ/GA72LBJZNrd5hqQOnvn51fWN/Zyxy9GtDJ/Ef2RPo5yAf8AGPhVQf7P/B882IxjfUHYJ6tZnPyC/M1dWLw4kRka9mBU20IuNwehG4PiKoA45hLiN3EqL2+cJRjhprAPcxk+I1YA+hv86lPsinJwTRsbtE4jPiAsUYUMOhygaUL9rcLy8NXEXAlwz5ZbDa57NyvhqVYHfK164ewSbNDi/ORG/wABU/8ASPnWMHJE2SDUJadNeK40QRPKQWyi4Vd2OyqPMkgfGndq4Y3BpMjRyoskbCzKwDA631B03APwq8eMBKs4NiZMViWWXN2i52Aha4XtL5mMlzlYX0y7eFgbDeSOJf8AyKG5JcKCfUiy+QANgKuDhvCocOuSCKOJfBFCj42GtVTyxwoRcXZfsTOoHTKGvH/hy0PWWFiuOBOnoSpWzjtLjBpXrWkKNmcuaYmASIyNswIPxppw7h3Zal2c2CgtluANh3VF6fUqoy5COe8LmmiYX0Vs1twAyZT8zUm4BDkgjUfZB/van7yajfMc+fETJ9mNR94bT+99wqTcCJ7CO/RbfK9JJhrmnQuyNMgMfWpWrNZtTQSIZkV9oExXDP02v6bn8K874XFSHDTPG7IfpPaEqSDovcFx4E3+Feh/aPCTg5LdBf8AL8686YcN9CCKLvLOVUDdj3QAPO5IrIGCflGhj2Y+f7SyPYVw1cTPLjmiCNGvY3WwSR2szOEH9W4UAEDuntBYCxvd1qB8lcAXA4OHDrui98/ac6u3xYn4Wo7RuvMUMacTwSzRPG4BVgQQRfcWqksRyRhZpSJF7MpusQCZiGsQ2lradBfXer4tUF5z4X2cqTqNGOV/W2jfdb5UG8MBuXtHNEVLGtx1+8lXCcNGIIxGgVAoCqBYKANAK7tg1PSmXK+IDQKOq90/DSi9EVVZQYs5ZGK+Eqzmf2PxYvGPiBKY0ZQWRVHek+1mvoCLXFr3ub6064RDHgwMK8Cxge4U2f8AeudWPmTfxqyqGcc4OmJTK241VhuD4iqtrJXiEotVG94cH6iB8BAHuFJBHgTTqXBG+9/UX/EULwObDvklIzDVSPrqN7D8ulSzDyCRQQd/SlqqlcY6GHusZDkcjtAQwhHT5XH/AE2rK4cdQPu/MUfMAP8AI/SuLYHwP3UYafHeCOqMZQ4f+f5NPI4a2GDI+t/PzrqsRHW/z/WjBMQTWkxKtbWpAfzc1mw8/vrUETMrtWawtZrckVIClSqSTNKkK1Y1JJAuO4LiyzSHDyAwlrx3eNSAdcuVozttub2FQrmLlbHY2RZMVG0jquRSskIsLk2ACr1J13q4sdMw0vTVTbXrVSsSrOE8vYnBi8fDjmA99lhkf++0mYfMCrCwPDe3jj+kxxNNlGey90G2uW+tvKjOIlOQa771jhw73wqZkxGC8i4C+Y4WMv1YAg/Ag6Vw47y5EmDxMGHjyvPGybsxJyELqxOg+VSqobzbxGSKeIRtlzsytoDcBVNhcabnUVMZljg5nD2NcO7DhwDC0jSymUHcOHyFT6ZLVObVDPZJKX4crsbs8szsfFnlZmPxJNTOs4lk5OZGObMCrR4iJv6vEwuvpLHGSp8SWRf/ANA8aivsWwjwJJG6FCxd1DCxZB2Ajex1sczfKpd7R/8A8ZjD1WF2U+BUXB/n0rPCBd8M597sCl/JhExFtt0Hp03NTHOZe73cSQ0qzWLVUzFVdcUmTD8UllNgLROWJsubIFKk9CQo+JHjViGqR5zkLYl0LEqZGFrn/wC7L+GlaTTi5sHtzD6e0oTjuCJcfCOJR4mFJojdHFx8yCD5ggj4U8ofwHCpFhoUjUKiotlGw0v+JohWeO0AZilWaVTEmZEuZYrYqI9JEKfEMPyP3VI+HJaNfifvoRzMP22EP77f9NHYB3RS1SgWt68I3c+aUHrqZ0pUqzamYpIx7RMdHDgZXkI1AVQTbMzEBQPO/wCBrzBPjSezCM0ZicsrAkZS0hYPcagjTUfZq8v9oU2wEZ6idCPLuPVFcOQOyFrkljfUi9rW29TUAGcxheVCz1xy9gexw8UZkaUqoBkdizOdyxYm5uSTRGoT7I8Y8mBAdriNzFHoBlRFUKug1sPGptVjpBWLtYiMuLcWhwqdpPIsaXsCx3NicqjdjYHQeFUp7UOfjilCQkLhVdWMik9o7BhkuLAxAWJ63+FW/wAy8IgxKos8SSqCWAdQ1ja1xfaouvLODjY5MLAOn9Umo8DpqKm4CYzIJ7D+Nf8AyMsYNxNDe/XNE2nntI+/gKv0Go/wDhcMRYxxRob2uqhdPDQUfWrzkyTNKlTTi8xSCZ1NmWN2U72IQkGx8xWpJVnt04oubDYaM/8AuLmUEHVNAi59bgMrOfG6A9NQfs851GGxXZM14pGCSE37sl8itr9o2B8gD0qGNiWkPbuc0rgMzkAsSdyTUz9kWBjlkmmdQ0sbjs2P1bjcDa/na9WwCiVnMvlTWaEYPEMSLsTReqlxUqVKpJFSpUqk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0424" name="Picture 8" descr="http://3.bp.blogspot.com/-7g3Z6m9Y630/UmaOOvyeifI/AAAAAAAAAjc/E6fXM2KV4a8/s1600/actividades_dirigidas.jpg"/>
          <p:cNvPicPr>
            <a:picLocks noChangeAspect="1" noChangeArrowheads="1"/>
          </p:cNvPicPr>
          <p:nvPr/>
        </p:nvPicPr>
        <p:blipFill>
          <a:blip r:embed="rId2" cstate="print"/>
          <a:srcRect/>
          <a:stretch>
            <a:fillRect/>
          </a:stretch>
        </p:blipFill>
        <p:spPr bwMode="auto">
          <a:xfrm>
            <a:off x="3563888" y="1844824"/>
            <a:ext cx="2160240" cy="1136968"/>
          </a:xfrm>
          <a:prstGeom prst="rect">
            <a:avLst/>
          </a:prstGeom>
          <a:noFill/>
        </p:spPr>
      </p:pic>
      <p:pic>
        <p:nvPicPr>
          <p:cNvPr id="60426" name="Picture 10" descr="http://odstatic.com/sanamente.com/sedentarism.jpg"/>
          <p:cNvPicPr>
            <a:picLocks noChangeAspect="1" noChangeArrowheads="1"/>
          </p:cNvPicPr>
          <p:nvPr/>
        </p:nvPicPr>
        <p:blipFill>
          <a:blip r:embed="rId3" cstate="print"/>
          <a:srcRect/>
          <a:stretch>
            <a:fillRect/>
          </a:stretch>
        </p:blipFill>
        <p:spPr bwMode="auto">
          <a:xfrm>
            <a:off x="5868144" y="2708920"/>
            <a:ext cx="2088232" cy="1368152"/>
          </a:xfrm>
          <a:prstGeom prst="rect">
            <a:avLst/>
          </a:prstGeom>
          <a:noFill/>
        </p:spPr>
      </p:pic>
      <p:pic>
        <p:nvPicPr>
          <p:cNvPr id="60428" name="Picture 12" descr="https://encrypted-tbn2.gstatic.com/images?q=tbn:ANd9GcR2-2B-iiKwcKWU-a13U515PsQa-yUMnPQrp17JyoPi_EWOixr69NOT2mQ"/>
          <p:cNvPicPr>
            <a:picLocks noChangeAspect="1" noChangeArrowheads="1"/>
          </p:cNvPicPr>
          <p:nvPr/>
        </p:nvPicPr>
        <p:blipFill>
          <a:blip r:embed="rId4" cstate="print"/>
          <a:srcRect/>
          <a:stretch>
            <a:fillRect/>
          </a:stretch>
        </p:blipFill>
        <p:spPr bwMode="auto">
          <a:xfrm>
            <a:off x="5818956" y="4293096"/>
            <a:ext cx="2209428" cy="720080"/>
          </a:xfrm>
          <a:prstGeom prst="rect">
            <a:avLst/>
          </a:prstGeom>
          <a:noFill/>
        </p:spPr>
      </p:pic>
      <p:pic>
        <p:nvPicPr>
          <p:cNvPr id="60430" name="Picture 14" descr="http://www.phisiquewellnessclub.com/images/logo10_Home.png"/>
          <p:cNvPicPr>
            <a:picLocks noChangeAspect="1" noChangeArrowheads="1"/>
          </p:cNvPicPr>
          <p:nvPr/>
        </p:nvPicPr>
        <p:blipFill>
          <a:blip r:embed="rId5" cstate="print"/>
          <a:srcRect/>
          <a:stretch>
            <a:fillRect/>
          </a:stretch>
        </p:blipFill>
        <p:spPr bwMode="auto">
          <a:xfrm>
            <a:off x="4572000" y="5085184"/>
            <a:ext cx="2124075" cy="1080120"/>
          </a:xfrm>
          <a:prstGeom prst="rect">
            <a:avLst/>
          </a:prstGeom>
          <a:noFill/>
        </p:spPr>
      </p:pic>
      <p:pic>
        <p:nvPicPr>
          <p:cNvPr id="60432" name="Picture 16" descr="https://encrypted-tbn2.gstatic.com/images?q=tbn:ANd9GcTlCa3KabdMcuT4iRPSZ8n4iEnVOStOkL87tL3CQv5eas8_IZ1czw"/>
          <p:cNvPicPr>
            <a:picLocks noChangeAspect="1" noChangeArrowheads="1"/>
          </p:cNvPicPr>
          <p:nvPr/>
        </p:nvPicPr>
        <p:blipFill>
          <a:blip r:embed="rId6" cstate="print"/>
          <a:srcRect/>
          <a:stretch>
            <a:fillRect/>
          </a:stretch>
        </p:blipFill>
        <p:spPr bwMode="auto">
          <a:xfrm>
            <a:off x="2123728" y="4869160"/>
            <a:ext cx="2232248" cy="1208534"/>
          </a:xfrm>
          <a:prstGeom prst="rect">
            <a:avLst/>
          </a:prstGeom>
          <a:noFill/>
        </p:spPr>
      </p:pic>
      <p:pic>
        <p:nvPicPr>
          <p:cNvPr id="60434" name="Picture 18" descr="http://comunidad.chileproveedores.cl/sites/default/files/imagecache/imagen_principal_articulo/20120509_logo_pacific_500x500.jpg"/>
          <p:cNvPicPr>
            <a:picLocks noChangeAspect="1" noChangeArrowheads="1"/>
          </p:cNvPicPr>
          <p:nvPr/>
        </p:nvPicPr>
        <p:blipFill>
          <a:blip r:embed="rId7" cstate="print"/>
          <a:srcRect/>
          <a:stretch>
            <a:fillRect/>
          </a:stretch>
        </p:blipFill>
        <p:spPr bwMode="auto">
          <a:xfrm>
            <a:off x="2051719" y="1844824"/>
            <a:ext cx="1440161" cy="11293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00290" y="832936"/>
            <a:ext cx="5614037" cy="1015663"/>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6000" b="1" dirty="0">
                <a:ln/>
                <a:solidFill>
                  <a:schemeClr val="accent3"/>
                </a:solidFill>
                <a:latin typeface="+mn-lt"/>
                <a:cs typeface="+mn-cs"/>
              </a:rPr>
              <a:t>CAPÍTULO  </a:t>
            </a:r>
            <a:r>
              <a:rPr lang="es-ES" sz="6000" b="1" dirty="0" smtClean="0">
                <a:ln/>
                <a:solidFill>
                  <a:schemeClr val="accent3"/>
                </a:solidFill>
                <a:latin typeface="+mn-lt"/>
                <a:cs typeface="+mn-cs"/>
              </a:rPr>
              <a:t>III</a:t>
            </a:r>
            <a:endParaRPr lang="es-ES" sz="6000" b="1" dirty="0">
              <a:ln/>
              <a:solidFill>
                <a:schemeClr val="accent3"/>
              </a:solidFill>
              <a:latin typeface="+mn-lt"/>
              <a:cs typeface="+mn-cs"/>
            </a:endParaRPr>
          </a:p>
        </p:txBody>
      </p:sp>
      <p:sp>
        <p:nvSpPr>
          <p:cNvPr id="3" name="2 Rectángulo"/>
          <p:cNvSpPr/>
          <p:nvPr/>
        </p:nvSpPr>
        <p:spPr>
          <a:xfrm>
            <a:off x="1006482" y="4581128"/>
            <a:ext cx="7201651" cy="1477328"/>
          </a:xfrm>
          <a:prstGeom prst="rect">
            <a:avLst/>
          </a:prstGeom>
          <a:noFill/>
        </p:spPr>
        <p:txBody>
          <a:bodyPr>
            <a:spAutoFit/>
          </a:bodyPr>
          <a:lstStyle/>
          <a:p>
            <a:pPr algn="ctr" fontAlgn="auto">
              <a:spcBef>
                <a:spcPts val="0"/>
              </a:spcBef>
              <a:spcAft>
                <a:spcPts val="0"/>
              </a:spcAft>
              <a:defRPr/>
            </a:pPr>
            <a:r>
              <a:rPr lang="es-ES" sz="4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LA EMPRESA Y SU ORGANIZACIÓN</a:t>
            </a:r>
          </a:p>
        </p:txBody>
      </p:sp>
      <p:pic>
        <p:nvPicPr>
          <p:cNvPr id="45058" name="Picture 2" descr="http://mujereshoy.info/wp-content/uploads/2012/02/estructura-Empresa.jpg"/>
          <p:cNvPicPr>
            <a:picLocks noChangeAspect="1" noChangeArrowheads="1"/>
          </p:cNvPicPr>
          <p:nvPr/>
        </p:nvPicPr>
        <p:blipFill>
          <a:blip r:embed="rId2" cstate="print"/>
          <a:srcRect/>
          <a:stretch>
            <a:fillRect/>
          </a:stretch>
        </p:blipFill>
        <p:spPr bwMode="auto">
          <a:xfrm>
            <a:off x="2555776" y="1700808"/>
            <a:ext cx="4032448" cy="2945904"/>
          </a:xfrm>
          <a:prstGeom prst="rect">
            <a:avLst/>
          </a:prstGeom>
          <a:noFill/>
        </p:spPr>
      </p:pic>
    </p:spTree>
    <p:extLst>
      <p:ext uri="{BB962C8B-B14F-4D97-AF65-F5344CB8AC3E}">
        <p14:creationId xmlns:p14="http://schemas.microsoft.com/office/powerpoint/2010/main" xmlns="" val="3145301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83568" y="3861048"/>
            <a:ext cx="1368152" cy="369332"/>
          </a:xfrm>
          <a:prstGeom prst="rect">
            <a:avLst/>
          </a:prstGeom>
          <a:noFill/>
        </p:spPr>
        <p:txBody>
          <a:bodyPr wrap="square" rtlCol="0">
            <a:spAutoFit/>
          </a:bodyPr>
          <a:lstStyle/>
          <a:p>
            <a:r>
              <a:rPr lang="es-EC" b="1" dirty="0" smtClean="0">
                <a:solidFill>
                  <a:schemeClr val="bg1"/>
                </a:solidFill>
              </a:rPr>
              <a:t>MISIÓN</a:t>
            </a:r>
            <a:endParaRPr lang="es-EC" b="1" dirty="0">
              <a:solidFill>
                <a:schemeClr val="bg1"/>
              </a:solidFill>
            </a:endParaRPr>
          </a:p>
        </p:txBody>
      </p:sp>
      <p:sp>
        <p:nvSpPr>
          <p:cNvPr id="11" name="10 CuadroTexto"/>
          <p:cNvSpPr txBox="1"/>
          <p:nvPr/>
        </p:nvSpPr>
        <p:spPr>
          <a:xfrm>
            <a:off x="1883847" y="1637939"/>
            <a:ext cx="1368152" cy="369332"/>
          </a:xfrm>
          <a:prstGeom prst="rect">
            <a:avLst/>
          </a:prstGeom>
          <a:noFill/>
        </p:spPr>
        <p:txBody>
          <a:bodyPr wrap="square" rtlCol="0">
            <a:spAutoFit/>
          </a:bodyPr>
          <a:lstStyle/>
          <a:p>
            <a:r>
              <a:rPr lang="es-EC" b="1" dirty="0" smtClean="0">
                <a:solidFill>
                  <a:schemeClr val="bg1"/>
                </a:solidFill>
              </a:rPr>
              <a:t>VISIÓN</a:t>
            </a:r>
            <a:endParaRPr lang="es-EC" b="1" dirty="0">
              <a:solidFill>
                <a:schemeClr val="bg1"/>
              </a:solidFill>
            </a:endParaRPr>
          </a:p>
        </p:txBody>
      </p:sp>
      <p:pic>
        <p:nvPicPr>
          <p:cNvPr id="44033" name="Picture 1"/>
          <p:cNvPicPr>
            <a:picLocks noChangeAspect="1" noChangeArrowheads="1"/>
          </p:cNvPicPr>
          <p:nvPr/>
        </p:nvPicPr>
        <p:blipFill>
          <a:blip r:embed="rId2" cstate="print"/>
          <a:srcRect/>
          <a:stretch>
            <a:fillRect/>
          </a:stretch>
        </p:blipFill>
        <p:spPr bwMode="auto">
          <a:xfrm>
            <a:off x="395536" y="1082228"/>
            <a:ext cx="8352928" cy="5371108"/>
          </a:xfrm>
          <a:prstGeom prst="rect">
            <a:avLst/>
          </a:prstGeom>
          <a:noFill/>
          <a:ln w="9525">
            <a:noFill/>
            <a:miter lim="800000"/>
            <a:headEnd/>
            <a:tailEnd/>
          </a:ln>
        </p:spPr>
      </p:pic>
      <p:pic>
        <p:nvPicPr>
          <p:cNvPr id="44034" name="Picture 2"/>
          <p:cNvPicPr>
            <a:picLocks noChangeAspect="1" noChangeArrowheads="1"/>
          </p:cNvPicPr>
          <p:nvPr/>
        </p:nvPicPr>
        <p:blipFill>
          <a:blip r:embed="rId3" cstate="print"/>
          <a:srcRect/>
          <a:stretch>
            <a:fillRect/>
          </a:stretch>
        </p:blipFill>
        <p:spPr bwMode="auto">
          <a:xfrm>
            <a:off x="611560" y="260648"/>
            <a:ext cx="3816424" cy="1656184"/>
          </a:xfrm>
          <a:prstGeom prst="rect">
            <a:avLst/>
          </a:prstGeom>
          <a:noFill/>
          <a:ln w="9525">
            <a:noFill/>
            <a:miter lim="800000"/>
            <a:headEnd/>
            <a:tailEnd/>
          </a:ln>
        </p:spPr>
      </p:pic>
    </p:spTree>
    <p:extLst>
      <p:ext uri="{BB962C8B-B14F-4D97-AF65-F5344CB8AC3E}">
        <p14:creationId xmlns:p14="http://schemas.microsoft.com/office/powerpoint/2010/main" xmlns="" val="796459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980728"/>
            <a:ext cx="5612435" cy="1015663"/>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6000" b="1" dirty="0">
                <a:ln/>
                <a:solidFill>
                  <a:schemeClr val="accent3"/>
                </a:solidFill>
                <a:latin typeface="+mn-lt"/>
                <a:cs typeface="+mn-cs"/>
              </a:rPr>
              <a:t>CAPÍTULO  </a:t>
            </a:r>
            <a:r>
              <a:rPr lang="es-ES" sz="6000" b="1" dirty="0" smtClean="0">
                <a:ln/>
                <a:solidFill>
                  <a:schemeClr val="accent3"/>
                </a:solidFill>
                <a:latin typeface="+mn-lt"/>
                <a:cs typeface="+mn-cs"/>
              </a:rPr>
              <a:t>IV</a:t>
            </a:r>
            <a:endParaRPr lang="es-ES" sz="6000" b="1" dirty="0">
              <a:ln/>
              <a:solidFill>
                <a:schemeClr val="accent3"/>
              </a:solidFill>
              <a:latin typeface="+mn-lt"/>
              <a:cs typeface="+mn-cs"/>
            </a:endParaRPr>
          </a:p>
        </p:txBody>
      </p:sp>
      <p:sp>
        <p:nvSpPr>
          <p:cNvPr id="4" name="3 Rectángulo"/>
          <p:cNvSpPr/>
          <p:nvPr/>
        </p:nvSpPr>
        <p:spPr>
          <a:xfrm>
            <a:off x="156805" y="4797152"/>
            <a:ext cx="8682184" cy="630942"/>
          </a:xfrm>
          <a:prstGeom prst="rect">
            <a:avLst/>
          </a:prstGeom>
          <a:noFill/>
        </p:spPr>
        <p:txBody>
          <a:bodyPr>
            <a:spAutoFit/>
          </a:bodyPr>
          <a:lstStyle/>
          <a:p>
            <a:pPr algn="ctr" fontAlgn="auto">
              <a:spcBef>
                <a:spcPts val="0"/>
              </a:spcBef>
              <a:spcAft>
                <a:spcPts val="0"/>
              </a:spcAft>
              <a:defRPr/>
            </a:pPr>
            <a:r>
              <a:rPr lang="es-EC" sz="3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ESTUDIO FINANCIERO</a:t>
            </a:r>
            <a:endParaRPr lang="es-ES" sz="3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endParaRPr>
          </a:p>
        </p:txBody>
      </p:sp>
      <p:pic>
        <p:nvPicPr>
          <p:cNvPr id="43010" name="Picture 2" descr="http://timerime.com/user_files/117/117875/media/Analisis-financiero.jpg"/>
          <p:cNvPicPr>
            <a:picLocks noChangeAspect="1" noChangeArrowheads="1"/>
          </p:cNvPicPr>
          <p:nvPr/>
        </p:nvPicPr>
        <p:blipFill>
          <a:blip r:embed="rId2" cstate="print"/>
          <a:srcRect/>
          <a:stretch>
            <a:fillRect/>
          </a:stretch>
        </p:blipFill>
        <p:spPr bwMode="auto">
          <a:xfrm>
            <a:off x="2339752" y="1916832"/>
            <a:ext cx="4286250" cy="2857500"/>
          </a:xfrm>
          <a:prstGeom prst="rect">
            <a:avLst/>
          </a:prstGeom>
          <a:noFill/>
        </p:spPr>
      </p:pic>
    </p:spTree>
    <p:extLst>
      <p:ext uri="{BB962C8B-B14F-4D97-AF65-F5344CB8AC3E}">
        <p14:creationId xmlns:p14="http://schemas.microsoft.com/office/powerpoint/2010/main" xmlns="" val="2677338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9655" y="260648"/>
            <a:ext cx="7960777" cy="769441"/>
          </a:xfrm>
          <a:prstGeom prst="rect">
            <a:avLst/>
          </a:prstGeom>
          <a:noFill/>
        </p:spPr>
        <p:txBody>
          <a:bodyPr wrap="square" lIns="91440" tIns="45720" rIns="91440" bIns="45720">
            <a:spAutoFit/>
          </a:bodyPr>
          <a:lstStyle/>
          <a:p>
            <a:pPr algn="ctr"/>
            <a:r>
              <a:rPr lang="es-E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Presupuestos de Inversión</a:t>
            </a:r>
            <a:endParaRPr lang="es-E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6" name="5 Diagrama"/>
          <p:cNvGraphicFramePr/>
          <p:nvPr>
            <p:extLst>
              <p:ext uri="{D42A27DB-BD31-4B8C-83A1-F6EECF244321}">
                <p14:modId xmlns:p14="http://schemas.microsoft.com/office/powerpoint/2010/main" xmlns="" val="4149179213"/>
              </p:ext>
            </p:extLst>
          </p:nvPr>
        </p:nvGraphicFramePr>
        <p:xfrm>
          <a:off x="251520" y="1052736"/>
          <a:ext cx="4968552"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5" name="Picture 1"/>
          <p:cNvPicPr>
            <a:picLocks noChangeAspect="1" noChangeArrowheads="1"/>
          </p:cNvPicPr>
          <p:nvPr/>
        </p:nvPicPr>
        <p:blipFill>
          <a:blip r:embed="rId7" cstate="print"/>
          <a:srcRect l="37277" t="30140" r="30977" b="13751"/>
          <a:stretch>
            <a:fillRect/>
          </a:stretch>
        </p:blipFill>
        <p:spPr bwMode="auto">
          <a:xfrm>
            <a:off x="5364088" y="980728"/>
            <a:ext cx="3096344" cy="3816424"/>
          </a:xfrm>
          <a:prstGeom prst="rect">
            <a:avLst/>
          </a:prstGeom>
          <a:noFill/>
          <a:ln w="9525">
            <a:noFill/>
            <a:miter lim="800000"/>
            <a:headEnd/>
            <a:tailEnd/>
          </a:ln>
        </p:spPr>
      </p:pic>
      <p:pic>
        <p:nvPicPr>
          <p:cNvPr id="41986" name="Picture 2"/>
          <p:cNvPicPr>
            <a:picLocks noChangeAspect="1" noChangeArrowheads="1"/>
          </p:cNvPicPr>
          <p:nvPr/>
        </p:nvPicPr>
        <p:blipFill>
          <a:blip r:embed="rId8" cstate="print"/>
          <a:srcRect/>
          <a:stretch>
            <a:fillRect/>
          </a:stretch>
        </p:blipFill>
        <p:spPr bwMode="auto">
          <a:xfrm>
            <a:off x="4330055" y="5445224"/>
            <a:ext cx="962025" cy="371475"/>
          </a:xfrm>
          <a:prstGeom prst="rect">
            <a:avLst/>
          </a:prstGeom>
          <a:noFill/>
          <a:ln w="9525">
            <a:noFill/>
            <a:miter lim="800000"/>
            <a:headEnd/>
            <a:tailEnd/>
          </a:ln>
        </p:spPr>
      </p:pic>
      <p:pic>
        <p:nvPicPr>
          <p:cNvPr id="41987" name="Picture 3"/>
          <p:cNvPicPr>
            <a:picLocks noChangeAspect="1" noChangeArrowheads="1"/>
          </p:cNvPicPr>
          <p:nvPr/>
        </p:nvPicPr>
        <p:blipFill>
          <a:blip r:embed="rId9" cstate="print"/>
          <a:srcRect l="38188" t="60828" r="31543" b="11610"/>
          <a:stretch>
            <a:fillRect/>
          </a:stretch>
        </p:blipFill>
        <p:spPr bwMode="auto">
          <a:xfrm>
            <a:off x="5436096" y="4725144"/>
            <a:ext cx="2952328" cy="1584176"/>
          </a:xfrm>
          <a:prstGeom prst="rect">
            <a:avLst/>
          </a:prstGeom>
          <a:noFill/>
          <a:ln w="9525">
            <a:noFill/>
            <a:miter lim="800000"/>
            <a:headEnd/>
            <a:tailEnd/>
          </a:ln>
        </p:spPr>
      </p:pic>
      <p:pic>
        <p:nvPicPr>
          <p:cNvPr id="41988" name="Picture 4"/>
          <p:cNvPicPr>
            <a:picLocks noChangeAspect="1" noChangeArrowheads="1"/>
          </p:cNvPicPr>
          <p:nvPr/>
        </p:nvPicPr>
        <p:blipFill>
          <a:blip r:embed="rId10" cstate="print"/>
          <a:srcRect l="44297" t="42125" r="40402" b="54922"/>
          <a:stretch>
            <a:fillRect/>
          </a:stretch>
        </p:blipFill>
        <p:spPr bwMode="auto">
          <a:xfrm>
            <a:off x="2647528" y="5517232"/>
            <a:ext cx="1492424" cy="216024"/>
          </a:xfrm>
          <a:prstGeom prst="rect">
            <a:avLst/>
          </a:prstGeom>
          <a:noFill/>
          <a:ln w="9525">
            <a:noFill/>
            <a:miter lim="800000"/>
            <a:headEnd/>
            <a:tailEnd/>
          </a:ln>
        </p:spPr>
      </p:pic>
    </p:spTree>
    <p:extLst>
      <p:ext uri="{BB962C8B-B14F-4D97-AF65-F5344CB8AC3E}">
        <p14:creationId xmlns:p14="http://schemas.microsoft.com/office/powerpoint/2010/main" xmlns="" val="2137397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27784" y="188640"/>
            <a:ext cx="4176464" cy="369332"/>
          </a:xfrm>
          <a:prstGeom prst="rect">
            <a:avLst/>
          </a:prstGeom>
          <a:noFill/>
        </p:spPr>
        <p:txBody>
          <a:bodyPr wrap="square" rtlCol="0">
            <a:spAutoFit/>
          </a:bodyPr>
          <a:lstStyle/>
          <a:p>
            <a:pPr algn="ctr"/>
            <a:r>
              <a:rPr lang="es-EC" b="1" dirty="0" smtClean="0"/>
              <a:t>Presupuesto de Ingresos</a:t>
            </a:r>
            <a:endParaRPr lang="es-EC" b="1" dirty="0"/>
          </a:p>
        </p:txBody>
      </p:sp>
      <p:pic>
        <p:nvPicPr>
          <p:cNvPr id="40961" name="Picture 1"/>
          <p:cNvPicPr>
            <a:picLocks noChangeAspect="1" noChangeArrowheads="1"/>
          </p:cNvPicPr>
          <p:nvPr/>
        </p:nvPicPr>
        <p:blipFill>
          <a:blip r:embed="rId2" cstate="print"/>
          <a:srcRect/>
          <a:stretch>
            <a:fillRect/>
          </a:stretch>
        </p:blipFill>
        <p:spPr bwMode="auto">
          <a:xfrm>
            <a:off x="251520" y="620688"/>
            <a:ext cx="4392488" cy="2703223"/>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4716016" y="620688"/>
            <a:ext cx="4104456" cy="2736304"/>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251520" y="3356992"/>
            <a:ext cx="4464496" cy="3024337"/>
          </a:xfrm>
          <a:prstGeom prst="rect">
            <a:avLst/>
          </a:prstGeom>
          <a:noFill/>
          <a:ln w="9525">
            <a:noFill/>
            <a:miter lim="800000"/>
            <a:headEnd/>
            <a:tailEnd/>
          </a:ln>
        </p:spPr>
      </p:pic>
      <p:pic>
        <p:nvPicPr>
          <p:cNvPr id="40964" name="Picture 4"/>
          <p:cNvPicPr>
            <a:picLocks noChangeAspect="1" noChangeArrowheads="1"/>
          </p:cNvPicPr>
          <p:nvPr/>
        </p:nvPicPr>
        <p:blipFill>
          <a:blip r:embed="rId5" cstate="print"/>
          <a:srcRect/>
          <a:stretch>
            <a:fillRect/>
          </a:stretch>
        </p:blipFill>
        <p:spPr bwMode="auto">
          <a:xfrm>
            <a:off x="4788024" y="3429000"/>
            <a:ext cx="4032448" cy="2970833"/>
          </a:xfrm>
          <a:prstGeom prst="rect">
            <a:avLst/>
          </a:prstGeom>
          <a:noFill/>
          <a:ln w="9525">
            <a:noFill/>
            <a:miter lim="800000"/>
            <a:headEnd/>
            <a:tailEnd/>
          </a:ln>
        </p:spPr>
      </p:pic>
    </p:spTree>
    <p:extLst>
      <p:ext uri="{BB962C8B-B14F-4D97-AF65-F5344CB8AC3E}">
        <p14:creationId xmlns:p14="http://schemas.microsoft.com/office/powerpoint/2010/main" xmlns="" val="1417804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27784" y="188640"/>
            <a:ext cx="4176464" cy="369332"/>
          </a:xfrm>
          <a:prstGeom prst="rect">
            <a:avLst/>
          </a:prstGeom>
          <a:noFill/>
        </p:spPr>
        <p:txBody>
          <a:bodyPr wrap="square" rtlCol="0">
            <a:spAutoFit/>
          </a:bodyPr>
          <a:lstStyle/>
          <a:p>
            <a:pPr algn="ctr"/>
            <a:r>
              <a:rPr lang="es-EC" b="1" dirty="0" smtClean="0"/>
              <a:t>Presupuesto de Ingresos</a:t>
            </a:r>
            <a:endParaRPr lang="es-EC" b="1" dirty="0"/>
          </a:p>
        </p:txBody>
      </p:sp>
      <p:pic>
        <p:nvPicPr>
          <p:cNvPr id="64514" name="Picture 2"/>
          <p:cNvPicPr>
            <a:picLocks noChangeAspect="1" noChangeArrowheads="1"/>
          </p:cNvPicPr>
          <p:nvPr/>
        </p:nvPicPr>
        <p:blipFill>
          <a:blip r:embed="rId2" cstate="print"/>
          <a:srcRect/>
          <a:stretch>
            <a:fillRect/>
          </a:stretch>
        </p:blipFill>
        <p:spPr bwMode="auto">
          <a:xfrm>
            <a:off x="1691680" y="476672"/>
            <a:ext cx="5904656" cy="2952327"/>
          </a:xfrm>
          <a:prstGeom prst="rect">
            <a:avLst/>
          </a:prstGeom>
          <a:noFill/>
          <a:ln w="9525">
            <a:noFill/>
            <a:miter lim="800000"/>
            <a:headEnd/>
            <a:tailEnd/>
          </a:ln>
        </p:spPr>
      </p:pic>
      <p:graphicFrame>
        <p:nvGraphicFramePr>
          <p:cNvPr id="9" name="8 Tabla"/>
          <p:cNvGraphicFramePr>
            <a:graphicFrameLocks noGrp="1"/>
          </p:cNvGraphicFramePr>
          <p:nvPr>
            <p:extLst>
              <p:ext uri="{D42A27DB-BD31-4B8C-83A1-F6EECF244321}">
                <p14:modId xmlns:p14="http://schemas.microsoft.com/office/powerpoint/2010/main" xmlns="" val="2226456555"/>
              </p:ext>
            </p:extLst>
          </p:nvPr>
        </p:nvGraphicFramePr>
        <p:xfrm>
          <a:off x="1763687" y="3645024"/>
          <a:ext cx="5832650" cy="841248"/>
        </p:xfrm>
        <a:graphic>
          <a:graphicData uri="http://schemas.openxmlformats.org/drawingml/2006/table">
            <a:tbl>
              <a:tblPr firstRow="1" firstCol="1" bandRow="1"/>
              <a:tblGrid>
                <a:gridCol w="1485845"/>
                <a:gridCol w="698285"/>
                <a:gridCol w="1245009"/>
                <a:gridCol w="1250546"/>
                <a:gridCol w="1152965"/>
              </a:tblGrid>
              <a:tr h="200025">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Articulo</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Unidad</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Precio Unitario</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Valor mensual</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Valor Anual</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0025">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Aguas personales</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96</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             0,50 </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           48,00 </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         576,00 </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00025">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Leche de Soya</a:t>
                      </a:r>
                      <a:endParaRPr lang="es-EC" sz="11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60</a:t>
                      </a:r>
                      <a:endParaRPr lang="es-EC" sz="11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             0,75 </a:t>
                      </a:r>
                      <a:endParaRPr lang="es-EC" sz="11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           45,00 </a:t>
                      </a:r>
                      <a:endParaRPr lang="es-EC" sz="11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         540,00 </a:t>
                      </a:r>
                      <a:endParaRPr lang="es-EC" sz="1100">
                        <a:solidFill>
                          <a:srgbClr val="76923C"/>
                        </a:solidFill>
                        <a:effectLst/>
                        <a:latin typeface="Calibri"/>
                        <a:ea typeface="Calibri"/>
                        <a:cs typeface="Times New Roman"/>
                      </a:endParaRPr>
                    </a:p>
                  </a:txBody>
                  <a:tcPr marL="68580" marR="68580" marT="0" marB="0">
                    <a:lnL>
                      <a:noFill/>
                    </a:lnL>
                    <a:lnR>
                      <a:noFill/>
                    </a:lnR>
                    <a:lnT>
                      <a:noFill/>
                    </a:lnT>
                    <a:lnB>
                      <a:noFill/>
                    </a:lnB>
                  </a:tcPr>
                </a:tc>
              </a:tr>
              <a:tr h="200025">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Total</a:t>
                      </a:r>
                      <a:endParaRPr lang="es-EC" sz="11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a:t>
                      </a:r>
                      <a:endParaRPr lang="es-EC" sz="11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a:t>
                      </a:r>
                      <a:endParaRPr lang="es-EC" sz="11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 </a:t>
                      </a:r>
                      <a:endParaRPr lang="es-EC" sz="11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 $      1.116,00 </a:t>
                      </a:r>
                      <a:endParaRPr lang="es-EC" sz="1100" dirty="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64515" name="Picture 3"/>
          <p:cNvPicPr>
            <a:picLocks noChangeAspect="1" noChangeArrowheads="1"/>
          </p:cNvPicPr>
          <p:nvPr/>
        </p:nvPicPr>
        <p:blipFill>
          <a:blip r:embed="rId3" cstate="print"/>
          <a:srcRect l="27852" t="52953" r="21946" b="35235"/>
          <a:stretch>
            <a:fillRect/>
          </a:stretch>
        </p:blipFill>
        <p:spPr bwMode="auto">
          <a:xfrm>
            <a:off x="1691680" y="4725144"/>
            <a:ext cx="5904656" cy="1152128"/>
          </a:xfrm>
          <a:prstGeom prst="rect">
            <a:avLst/>
          </a:prstGeom>
          <a:noFill/>
          <a:ln w="9525">
            <a:noFill/>
            <a:miter lim="800000"/>
            <a:headEnd/>
            <a:tailEnd/>
          </a:ln>
        </p:spPr>
      </p:pic>
    </p:spTree>
    <p:extLst>
      <p:ext uri="{BB962C8B-B14F-4D97-AF65-F5344CB8AC3E}">
        <p14:creationId xmlns:p14="http://schemas.microsoft.com/office/powerpoint/2010/main" xmlns="" val="1417804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404664"/>
            <a:ext cx="4176464" cy="369332"/>
          </a:xfrm>
          <a:prstGeom prst="rect">
            <a:avLst/>
          </a:prstGeom>
          <a:noFill/>
        </p:spPr>
        <p:txBody>
          <a:bodyPr wrap="square" rtlCol="0">
            <a:spAutoFit/>
          </a:bodyPr>
          <a:lstStyle/>
          <a:p>
            <a:pPr algn="ctr"/>
            <a:r>
              <a:rPr lang="es-EC" b="1" dirty="0" smtClean="0"/>
              <a:t>Presupuesto de </a:t>
            </a:r>
            <a:r>
              <a:rPr lang="es-EC" b="1" dirty="0" smtClean="0"/>
              <a:t>E</a:t>
            </a:r>
            <a:r>
              <a:rPr lang="es-EC" b="1" dirty="0" smtClean="0"/>
              <a:t>gresos</a:t>
            </a:r>
            <a:endParaRPr lang="es-EC" b="1" dirty="0"/>
          </a:p>
        </p:txBody>
      </p:sp>
      <p:pic>
        <p:nvPicPr>
          <p:cNvPr id="65538" name="Picture 2"/>
          <p:cNvPicPr>
            <a:picLocks noChangeAspect="1" noChangeArrowheads="1"/>
          </p:cNvPicPr>
          <p:nvPr/>
        </p:nvPicPr>
        <p:blipFill>
          <a:blip r:embed="rId2" cstate="print"/>
          <a:srcRect l="28418" t="35062" r="22118" b="32454"/>
          <a:stretch>
            <a:fillRect/>
          </a:stretch>
        </p:blipFill>
        <p:spPr bwMode="auto">
          <a:xfrm>
            <a:off x="611560" y="980728"/>
            <a:ext cx="7920880" cy="446449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89343" y="377837"/>
            <a:ext cx="4824536" cy="369332"/>
          </a:xfrm>
          <a:prstGeom prst="rect">
            <a:avLst/>
          </a:prstGeom>
          <a:noFill/>
        </p:spPr>
        <p:txBody>
          <a:bodyPr wrap="square" rtlCol="0">
            <a:spAutoFit/>
          </a:bodyPr>
          <a:lstStyle/>
          <a:p>
            <a:pPr algn="ctr"/>
            <a:r>
              <a:rPr lang="es-EC" b="1" dirty="0" smtClean="0"/>
              <a:t>Estructura de financiamiento</a:t>
            </a:r>
            <a:endParaRPr lang="es-EC" b="1" dirty="0"/>
          </a:p>
        </p:txBody>
      </p:sp>
      <p:pic>
        <p:nvPicPr>
          <p:cNvPr id="39937" name="Picture 1"/>
          <p:cNvPicPr>
            <a:picLocks noChangeAspect="1" noChangeArrowheads="1"/>
          </p:cNvPicPr>
          <p:nvPr/>
        </p:nvPicPr>
        <p:blipFill>
          <a:blip r:embed="rId2" cstate="print"/>
          <a:srcRect l="28418" t="39000" r="21379" b="47219"/>
          <a:stretch>
            <a:fillRect/>
          </a:stretch>
        </p:blipFill>
        <p:spPr bwMode="auto">
          <a:xfrm>
            <a:off x="1835696" y="836712"/>
            <a:ext cx="5688632" cy="1224136"/>
          </a:xfrm>
          <a:prstGeom prst="rect">
            <a:avLst/>
          </a:prstGeom>
          <a:noFill/>
          <a:ln w="9525">
            <a:noFill/>
            <a:miter lim="800000"/>
            <a:headEnd/>
            <a:tailEnd/>
          </a:ln>
        </p:spPr>
      </p:pic>
      <p:pic>
        <p:nvPicPr>
          <p:cNvPr id="39938" name="Picture 2"/>
          <p:cNvPicPr>
            <a:picLocks noChangeAspect="1" noChangeArrowheads="1"/>
          </p:cNvPicPr>
          <p:nvPr/>
        </p:nvPicPr>
        <p:blipFill>
          <a:blip r:embed="rId3" cstate="print"/>
          <a:srcRect l="31543" t="36219" r="24899" b="12594"/>
          <a:stretch>
            <a:fillRect/>
          </a:stretch>
        </p:blipFill>
        <p:spPr bwMode="auto">
          <a:xfrm>
            <a:off x="1979712" y="2204864"/>
            <a:ext cx="5400600" cy="3744416"/>
          </a:xfrm>
          <a:prstGeom prst="rect">
            <a:avLst/>
          </a:prstGeom>
          <a:noFill/>
          <a:ln w="9525">
            <a:noFill/>
            <a:miter lim="800000"/>
            <a:headEnd/>
            <a:tailEnd/>
          </a:ln>
        </p:spPr>
      </p:pic>
    </p:spTree>
    <p:extLst>
      <p:ext uri="{BB962C8B-B14F-4D97-AF65-F5344CB8AC3E}">
        <p14:creationId xmlns:p14="http://schemas.microsoft.com/office/powerpoint/2010/main" xmlns="" val="2442608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44624"/>
            <a:ext cx="8229600" cy="274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0" i="0" u="none" strike="noStrike" kern="1200" cap="none" spc="0" normalizeH="0" baseline="0" noProof="0" dirty="0" smtClean="0">
                <a:ln>
                  <a:noFill/>
                </a:ln>
                <a:solidFill>
                  <a:schemeClr val="accent3">
                    <a:shade val="75000"/>
                  </a:schemeClr>
                </a:solidFill>
                <a:effectLst/>
                <a:uLnTx/>
                <a:uFillTx/>
                <a:latin typeface="+mj-lt"/>
                <a:ea typeface="+mj-ea"/>
                <a:cs typeface="+mj-cs"/>
              </a:rPr>
              <a:t>Estado de Resultados del Proyecto sin financiamiento</a:t>
            </a:r>
            <a:endParaRPr kumimoji="0" lang="es-EC" sz="28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37890" name="Picture 2"/>
          <p:cNvPicPr>
            <a:picLocks noChangeAspect="1" noChangeArrowheads="1"/>
          </p:cNvPicPr>
          <p:nvPr/>
        </p:nvPicPr>
        <p:blipFill>
          <a:blip r:embed="rId2" cstate="print"/>
          <a:srcRect/>
          <a:stretch>
            <a:fillRect/>
          </a:stretch>
        </p:blipFill>
        <p:spPr bwMode="auto">
          <a:xfrm>
            <a:off x="1475656" y="908720"/>
            <a:ext cx="6192688" cy="5328592"/>
          </a:xfrm>
          <a:prstGeom prst="rect">
            <a:avLst/>
          </a:prstGeom>
          <a:noFill/>
          <a:ln w="9525">
            <a:noFill/>
            <a:miter lim="800000"/>
            <a:headEnd/>
            <a:tailEnd/>
          </a:ln>
        </p:spPr>
      </p:pic>
    </p:spTree>
    <p:extLst>
      <p:ext uri="{BB962C8B-B14F-4D97-AF65-F5344CB8AC3E}">
        <p14:creationId xmlns:p14="http://schemas.microsoft.com/office/powerpoint/2010/main" xmlns="" val="3680465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44624"/>
            <a:ext cx="8229600" cy="274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0" i="0" u="none" strike="noStrike" kern="1200" cap="none" spc="0" normalizeH="0" baseline="0" noProof="0" dirty="0" smtClean="0">
                <a:ln>
                  <a:noFill/>
                </a:ln>
                <a:solidFill>
                  <a:schemeClr val="accent3">
                    <a:shade val="75000"/>
                  </a:schemeClr>
                </a:solidFill>
                <a:effectLst/>
                <a:uLnTx/>
                <a:uFillTx/>
                <a:latin typeface="+mj-lt"/>
                <a:ea typeface="+mj-ea"/>
                <a:cs typeface="+mj-cs"/>
              </a:rPr>
              <a:t>Estado de Resultados del Proyecto con financiamiento</a:t>
            </a:r>
            <a:endParaRPr kumimoji="0" lang="es-EC" sz="28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66562" name="Picture 2"/>
          <p:cNvPicPr>
            <a:picLocks noChangeAspect="1" noChangeArrowheads="1"/>
          </p:cNvPicPr>
          <p:nvPr/>
        </p:nvPicPr>
        <p:blipFill>
          <a:blip r:embed="rId2" cstate="print"/>
          <a:srcRect/>
          <a:stretch>
            <a:fillRect/>
          </a:stretch>
        </p:blipFill>
        <p:spPr bwMode="auto">
          <a:xfrm>
            <a:off x="1619672" y="980729"/>
            <a:ext cx="5976664" cy="5184576"/>
          </a:xfrm>
          <a:prstGeom prst="rect">
            <a:avLst/>
          </a:prstGeom>
          <a:noFill/>
          <a:ln w="9525">
            <a:noFill/>
            <a:miter lim="800000"/>
            <a:headEnd/>
            <a:tailEnd/>
          </a:ln>
        </p:spPr>
      </p:pic>
    </p:spTree>
    <p:extLst>
      <p:ext uri="{BB962C8B-B14F-4D97-AF65-F5344CB8AC3E}">
        <p14:creationId xmlns:p14="http://schemas.microsoft.com/office/powerpoint/2010/main" xmlns="" val="3680465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6333" y="1047988"/>
            <a:ext cx="5874094" cy="830997"/>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4800" b="1" dirty="0">
                <a:ln/>
                <a:solidFill>
                  <a:schemeClr val="accent3"/>
                </a:solidFill>
                <a:latin typeface="+mn-lt"/>
                <a:cs typeface="+mn-cs"/>
              </a:rPr>
              <a:t>CAPÍTULO  </a:t>
            </a:r>
            <a:r>
              <a:rPr lang="es-ES" sz="4800" b="1" dirty="0" smtClean="0">
                <a:ln/>
                <a:solidFill>
                  <a:schemeClr val="accent3"/>
                </a:solidFill>
                <a:latin typeface="+mn-lt"/>
                <a:cs typeface="+mn-cs"/>
              </a:rPr>
              <a:t>I</a:t>
            </a:r>
            <a:endParaRPr lang="es-ES" sz="4800" b="1" dirty="0">
              <a:ln/>
              <a:solidFill>
                <a:schemeClr val="accent3"/>
              </a:solidFill>
              <a:latin typeface="+mn-lt"/>
              <a:cs typeface="+mn-cs"/>
            </a:endParaRPr>
          </a:p>
        </p:txBody>
      </p:sp>
      <p:sp>
        <p:nvSpPr>
          <p:cNvPr id="3" name="2 Rectángulo"/>
          <p:cNvSpPr/>
          <p:nvPr/>
        </p:nvSpPr>
        <p:spPr>
          <a:xfrm>
            <a:off x="1597519" y="4907950"/>
            <a:ext cx="6056466" cy="646331"/>
          </a:xfrm>
          <a:prstGeom prst="rect">
            <a:avLst/>
          </a:prstGeom>
          <a:noFill/>
        </p:spPr>
        <p:txBody>
          <a:bodyPr wrap="none">
            <a:spAutoFit/>
          </a:bodyPr>
          <a:lstStyle/>
          <a:p>
            <a:pPr algn="ctr" fontAlgn="auto">
              <a:spcBef>
                <a:spcPts val="0"/>
              </a:spcBef>
              <a:spcAft>
                <a:spcPts val="0"/>
              </a:spcAft>
              <a:defRPr/>
            </a:pPr>
            <a:r>
              <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ESTUDIO DE MERCADO</a:t>
            </a:r>
          </a:p>
        </p:txBody>
      </p:sp>
      <p:sp>
        <p:nvSpPr>
          <p:cNvPr id="11266" name="AutoShape 2" descr="data:image/jpeg;base64,/9j/4AAQSkZJRgABAQAAAQABAAD/2wCEAAkGBxQSEhQUExQVFRUVFhoYGBUYFxcXGxwXFxcXGBcXGRgdHCggGBsmHRQXIjEhJSkrLi4uFx8zODMsNygtLiwBCgoKDg0OGxAQGzcmICYvNDAvLSwuKywsLCwwLTQvLDEyLCwsLDcsNDEsLCwsLSwsLCwsLCw0LCwsLCwsLCwsLP/AABEIANMA3AMBIgACEQEDEQH/xAAcAAEAAgMBAQEAAAAAAAAAAAAABQYDBAcCAQj/xABFEAABAwEFBQUFBAkDAgcAAAABAAIDEQQFEiExBiJBUWETMnGBkQdCUqGxFCNywRVigpKistHw8TNT4UNzFiQ0NWPC0v/EABsBAQACAwEBAAAAAAAAAAAAAAADBAEFBgIH/8QAMhEAAgEDAgMFBwQDAQAAAAAAAAECAwQRITEFEkEiYXGh8BMyUYGRsdEGweHxFDNCI//aAAwDAQACEQMRAD8A7giIgCIiAIiIAiIgCIvhKA+pVac9p4D1WuFobnj1KlU5IR5vi84+nxJY0m0SiVUHeV8Ms0ZklfhY3nx6AcStbYXaf9IwyS4MGCVzAK1NAGkE9SHK7ZcRhd+7Frxxj7mJUnFZLKiItiRhERAEREAREQBERAEREAREQBERAEREAREQBERAF5e2opzXpCjWQVMWuRpIxE0NM89Fm/SpGrQfDJa9+ODJnA+9Rw81qGUEZFcHWhKnUcH0eNdTexpRnFSxuc59oVvklneHndYSGN4AH8+qsXsFtedsi/7cg88bXfRqg9vYKTB3xMB8xl+S9exi14Lxcz/dhcPNpDh+a6LhrSUcFW6jiODu6Ly9wAqcgFTr7vkynCwkMHEZFx5+C2N1dQt45lv0RUt7aVeWF9S5oqFBe8zdJCfHP6rNa9tXWeMvla1wHKrSTyGuaq0+K0ZaNNef2LMuGVl7uH67y7ovMZqAea9LZmuCIiAIiIAiIgCIiAIiIAiIgCIiAIhVevy8nFxiiLajvbwDs+AH5qC4rxow5pEtGk6suVGe9NoGxOwtGMjXOgHnQ5rzBtPEe81zfmPkqrJC5veBHiKLw4gAkmgGZPRaF8Ur82Vt8DdLh9DlS8zx7UryaGwTRHEAXMfhqSBkWkjgMjmqfdu1QJAJ1WptJtZ2tYoD93o5/wAfQcm/VUcbrvAqd0P8jM6kcNkbqOhiEHlHS9qZRLDHIPdcWn9oAj5tVY2QvX7NeEEtCWsccdPhLSCpSwv7SzStrwa4E6Ch/wCSsNjuYtFQMXMtId9FHRqKgmuq2NRxniCt/GS0R1u9Nr4JoD2LxjqNx7dRXMUOqg23uw96EeLHFp9DUKoRuwubXnT1U42FQVrh1Zc00Xv0vcK7tpuotVLplaYX8k5DJC/R72dHtr82n8lzLaW83TvdXJrahreVNT4miucdoINMslQ72ZSSUfrO+pS3UebODoXS5HufpSwOrFGebGn+ELOtC4ZMVmgPOJn8oW+uoWxxslhsIiLJgIiIAiIgCIiAIiIAiIgCIiAKge0ewUfHMBk4FjvEZt+VfRX9RG1Vg7azSNHeAxN8W5qteUva0XHqXeHV/Y3EZdNn4P1k5lZrzmj7sjgOROIehUJ7QL0lksw7rQHb+EYcQOWdOv1W+HLXvOx9rDI3m008RmFzdB4qRfedhc28JQlha43OaWabNZrRWugNR4LUEZBWzJJkOi6PkxJHITeYeBaNm5cTHNoRiYRnzoVhhfShBoeYyWtsja6SZnipWOxFznMa0uIJyAqaA6+ioV6PJNmo4xF1KdOSWXqvx+59F7PpRzi7xofnqrdFaWkCh1C5zebjGaOBb0IIPzX2y7QUoK8AFVnaOccxL36XnC3dSM9M48s/k6C85lU7aPKWTxr6hbMV9mmoUVtBK6aUBurwPLLMqa0s6kqnJjfY6q7u6ap80WfonYyTFYLKecLP5VNLiOzu0dqszGRslJYxoaGuAcKBW2x+0CQUEsLXdWuLT6EELsJ8HuKa0w/B/nBxzqpts6Cii9n77jtkZkjrQPLDWnebqMlKLXSi4txluj0ERF5AREQBERAEREAREQBERAF8K+qsbZbRizt7OM/fHSlN0c3f0UlKlOrJQgtTDeChX/ZmwWmSImgDqt/C7Mf08l4jkHCij3WbtnOMm85xxYjrXjmsX6He07j3DocwvNf9MVKbbpST8vX1Ojt+ORlFKpH5lF2ishjnkYNMRI8DmPqte72AvY143XEA+eWqk9p7S176ghxZuOcNDyI+YWK5LAXEPcPwj8yqTqSt2nVWsengaS+uadLmkn2XsSMWzDg8dk41Jyac103Z+5BZmEkh0r6F7uFfhHQKBuK0GzuxBrXVFKOrp0ocirNDf8Lu+x8Z5tIe30NCqHFeI0rpr2MORddc5/gscGhO5oe3Szq10eGv7NqezNeKPa1w5OAKq1/bH2DCXGHA/wB0xuLDXw0+StQt8BBLZo8hWjjgOXRyptrvdtodiY9jhwaHCoHgc6rVwlVhrDK8CLjl9/iUdI9t6LK272QM2zcJ7pew8w6vyK92G7ux4CXIDFiwOAHChBafkt+R5GoosE9qDGlx0H90Vy14jdUZqUJa9+pxFLiV4ly8+V8Hr/J7deUDHASSdk52YEgpl+JpIWHaK92wQY2OY9z6tYWua4VpmcjlTqqLtNMXlj3aku8hlktW7YQ6N/DeGngV3djxOvViva4y98HR0lJwTnv1xsfoj2Ff+1tPOWT+ZdDXLfY5ftngsDIHytD+0kNCQ3IuqNV0yK1sdo4HzWruHmrLxLK2MyIiiMhERAEREAREQBERAERaNrvSOOJ0rntEbRUuqCAPLj0QGntTer7NC+RrQQ1hOLEG0I0FCMya5dQuQwX5Z5iXGYtc7M9sKGp/XFQVe7PjvGVss1YoWGsMLhx4SSVyLzwbwXJ9vrk+x22SNv8Apv8AvIz+q45geDqrf8B9nOU6b0e6f3XrvIqudy4QQOFHgYm/Ewh49W1ooTa++8IMMRzPfcP5R+aptltL4nYo3OY7m0lp+Wq2LY0uaHDOufnxWy4jSlQhzZ30PMW2sIjLNIO0o4BwPDTMZhW+w2iGg7zD1GIeozVDneWuBIORVnuZzXCpIwhcBxWkm+Yo8QoucI92nrzLrGQYxRzT1B4cNV8eCMiKE6BSNw7Gz2toLvuIXDvObV7gfhYe6Op9FerFs/Y7KRUY5ODpD2jz4Dh5Ba2jwypPVvC8zd8AvJ2FGUJLKbyunTD/AGOM3pY5pCQyNzvAVVPtuz1qaSTZ5QAdcDvrRfqxtroN2J1P2WfIlY33mW6xO8nNP5raUbeNJYUiW/upXclJrGPmfk6G9LRCcON7ae67P5OUpFej7Q3fwjCfdFK5akL9EXiywWoYbRFGa/7jA30fp81R9oPZExgc+wPIrmYZDUH8D+GuhqpJW8XqlqamdvH3ktTkF7Q42t6E/RebuhwMfnq4fQrfvOxyRksfG9r2HebhNR1NNB10WrE8Fjqcx9Cr1hLtJeP7k9Nf+eTrOwF3RyXewyxteMT89csWfmpU7OMYKwyywOJyaHGlTwocjTwWn7Ns7BCKOoHPJI54zQfn6K0xnEScTSG5AH+I/lpwUdb/AGS8T2tiPsr7whcA2SOdutHAsNPEZfJWKx3+aUmhkjI1NMYr0Iz+S0IDhBeWkE8v4Rl/TipSzynCGB4JdkajPPNx+vDkvBk3rLeUUnckaTyrQ+hzW1VRdrsMbyGuiFBmaUOWgHr9Fgju/eIimewCgwk1z1OR8lkE4ihrNaZWBz5nMMTWudiAwmjeOtM1v3XM58Mb3gNc5ocQOFRWiA2kREARFF39eX2dhldh7JoJcS7CRyw/ETyQG1eV4RwRuklcGMaKkn6DmTwC51NdbryL3vBs8bhRkQo04Sa43kijnngOC+2W0OvO2Oxh7IoQ10UbhlV2r3A954yy4K9RtIGANBaNSNfCh4+awDBYIHtY1lAQ0UcRkTTUZ5E8yqR7XrmE9mZPGwtdZzpTvRvoHU4UBDT681fWhjsmnA0cO7WnIHLCPmvlqh7RjmyAOic0indJBFKkeeQVi0uHb1o1V0fl18jEllYPy8tmKbcLeRqPP/CkL0u58Er4X5mNxbRwzI9015kUKj5YRQ6srx7wHWnTWi7i9SubaUV1WV90V6b5ZJmXZ7Z99umLRuxMzlk4NGtK/EQD4DNdk2P2Fs4c20via1rW/cxkUyH/AFZAdTlkDoMzmcpLZe4LMyBkEBxRto6Q8X8d78R+Qot2+LSbTP8AZWH7tgBndzrm2L0zd5DivmdGq6zdaXu/8/n5+RsKjwuTGvU3mW19oP3RwRf7vvP/AO3yb+sdeHNb1nszIxkKV1OpPidSstniDQABQDQJPorUYuXvfQgbxsehTgvLgvFkFGhZCqleKWh6RFXld8cgo5o8RkVVZ5J7BvREywjvROOg44T7vll0V2tAULbW6qlC4nSej0+BahSjUWGY4nQWxrbRDQvALanJw0Lo38tB9Vyf2qSsMrQyMMwkg7oDi6gJxc+isctrN22kTtr2EhwzMHAfEBzFSR5hevbDcfawstMW85hAdTRzH0DXeWXkVuLWNOpXhXWn9NaleTlTUqbM3s5kpd8LQ4tcS/XTNxqc+XjyVy+xk0YWhwpU0+EePM9ear/s5u4x2WMZENBGeXElxrpmforlC1rWl5a5tc8uXuty4/1UlR5m33kaIqdoxUq5uHPPTEdBnlkPqvdkeS4khrgN0cPxHiP8LbtMTmsq1zXOP8zuo5eHBRs0QaAzCRXKo5DvHL+814BM2aYBpecTa5+Xujj/AGVivKR8cDiKPNDpriOtNQsMNoqWta4EDeIPTQZZ6/RZpZBI6mDuilR8TtK8chX1CAj7bPE6ykPbJGx7MWHKrmspVorpXIftK0MOQyplpy6KryWI2q0vo4CGAsjpSuIjfeAa5e4PJWlegF8JX1R9+2qKKF75n9mxoqXA0IPDDzPRAerzvaKzxulleGMaKkn6U4k8AqbZ4JrxlbPM3BEw1hgdXLlJJzkPAcFD3iy2W50MjmkQxyY2RuGN2Dh2gAzeeHKqv1ihbTDES06uoc215g5YvJYB5FkYCBgwkav71K60I4nnwWyyPEKRu3BkfeB6A6+Jqvu+N1oBaNSN0+ArkTzNV53HnDTCBl8JP6oPELAPTn4hvNBjHLMGnGnwheY8Lt4OLQMw3/7Fp+QXvC46EFg+LKtOo90eGa8Pka7ekbhaMwSMvxFw06IDmPtcuhzXxWogUf8AdvoCKEZsJ5Eivouervu0t0C1WWVpdkW1YDvAOGbTzqSPmvz880BqKEA1HEHiD1qux4Jce1ocj3jp8un4K9SOp3rY9/2a62TS6iIyO8GjdHoAE2Hgd2Qe/wD1JiZHnq7Mjwzp4BYtuT2d0Fo0LIY/JzmNKldmjut6NH5rkJRTn2VhavHrvLOW9WTwWGdZlrWly9RWp5ZmC8lYiaiq0prS5uhr4rU1KuXhk8Kblsbc6iLWvkt9Ad9pHUZqOvK9mYdw1P08VSlFst0YuO5B7SWcPje3mD68Fm2EtP2q7TE/MxYoDzoAHR/wuHooC2W4tdiJqM6rc9kMmVtbw7SI+ZY8H+ULZ8PylKLILzGUy67PQNEETS0tqKuIr3QdKjmcvVThq5wDXBzW5mvP3RUeZ05LUuZro4cRoRmeRABNADxWeoY0uewhxzNOZ0bUeQV4qiRoe8lzO5lUZ7x1zGeQ+qjjFic4tdWm6Ac9NeR1+ilAHMZuPDieee8eNRnx6rXvGLcDMFSd0Eb3iedaVKwwRUZrVzmgg51Ge6NNc+Z81o2CKVjrRaDM9kYZj7OmWKmQ3tRQAL3eVrYzC0yBjXODd40AAzzB00otyWzOljjj3XMklaZXgjDgbmG654iGinVASGzlqfL2j3UpVrQAKDEGgvPiS6n7KmlistmZG3Cxoa0VyAoM9VlWQeHyAECoBOgr9FTLdc09ptOO17sUbvuY2mrR/wDK8+8/kDorZeFhErMJyPBw1B5hQ3Z2uDSkzRyzP7pNfQlAbkbS3cZR3M6EdTwJ9F6c5hIZTCeJdkR4O4uPitOzXzE4kOBidx4Z8y0io9FvsbVlIy1zeJGZ6mnNeQOyd3Y3boyNc/IO1rzOa+PkxbpbRgyJAxN/CKcOZovHZ0oxmKPnyA6A6nqF77R3cAFBqWZeQBOvmUAbEH/6bqMHwkEE8qaUXoPc45gOYOLcsR50J0HjmvBayQ4W5UG9SrXU+Hn4r05rjutIc0a1yP4Q4fPLogMEhY81G7TMe6SfiPMcvVch2z2Sl7WSWKjmyVdQ5Gp1PLM5+a7FaHtk3XijRriG6T8IOlOfotG8rt7QHAThb+0CeQ6BWrS5qW9Tmg8HmSTWpGbagzXI9zRmIY5KdWYXEfJetjrxDmRuByc0fL/IUxcrRJDJA8AijmnkWuBBpXxIXMtkpn2OWWwSnfgduE+8zPA4dCMvEKLSM9fWT0tVg7K6TJaFplWnYLwDwBVebZaowSMZqOQqp40WpYI8m/BJVgWtaCsVgtALDQ1Acc/ReJ5Fzl4uWtJd5sbeOUmRt4MVbtW6SrBa5lXbykCrqZccSt3zLkVZfZJBgsk85/6sxI/DE0N+uJUa+HPle2CEYpZXYWjqeJ6DXyXULfaILsscMLngNaAwV1eRm6g1JJ+q3FnDlhzPqa25lmWEWi7Q1zIm1LSGhzuGdchQ9fot5+MvAqHBuZ4Gp7vQ8Tw4Kr7G7a2S1scwEiVtS6J4GKg4tHvN6hWWzhoYXYiDm4gGtOlDyyCskB8eWufvNLcHHTePUch9V7Y0ueS11Q0UFcxU5nMdKepX1jnxsq4Bx1NMjU8KHXlqtaeeOGMueMLgC46tqdTQ6HNAQ20F0NtTmtkbVoeAKGumbs8j08loXZYG/bTHCxzYmyCtA7B90Kk10rjIHkrHd8mJuKORkzgw0aCO+RXPoStrZ+y9lZ42VDiBV7hnV5JLz+9VYBIoiLICIiA17XYY5RSRgd4jPyOoUPLs8WnFBK5p+F2Y8nDMedVYEQFbdeU8OU8WJvxAYh+8Bl5gLast4QvG4/ATzoRU8a6VU0o22XHDJnhwu+Jm6fPgfMID7LCcIbhBHxd6g4u51XihFGROplo7eAHOuoJ8Vofou0w5xSdoOR3T/wDk/JGX7Q4Z4yx3gWnyrk7yKwCSdMW0YGluWZbvAN5njXxHNeTCw0bEcNRmWHRv0r49V6ssrHVMbwSTUh2R/qvjog0Fz2nGcy4ZVPAAjhwzQEfV0MgDQHU8jg68CeWmihPaLsmbY1lrshpaoQcI07Rmpjd1yyVhtcTmNx4g8k511JOgBHpmFis1tMQq6oqcwdCT8J0B4dVO1zxyYOcbO7UCXdd91M3JzHVBqOYOfmrBaJ3P3g0knUDME8wQpLavYey3l960mGcaSs18Ht4+Ko1puS9rEcmfaox70dSadRr8liFxWpLEMPx/JnsSfa8i+3c7s4wHd4kkjx4LFabWOa54dr5W5SWedp5Fh/ovP/iSSTJlnneeQY4/QLSVbevVm5y3bybCFelCOEWq3W4c1UL8vsN3W1c92Qa3Mk9AMypKz7NXlatWCysPvSHe8ma+tFa7i2Wst3feEmWc6yvoXdcDfdHX5qajY47UyKrdt6QI7YLZJ1lrarV/6mQUazXsmn3RzkdUA+i5ztdeL71t3ZM7zXmKIahrQ7eeT5Ek9AuywXkS9r3AUBBDa0I5k8CfouZ3vsfabtfJaIGGWGQucTQ9qxhNaFvvDPMtr1WwTWxTTIa/blwyYoiQGUDHDI7uQcCMwTr5q07Me0+RhbDeLe0jBFLQ0feCnxgd8aZih6FRd333HO3ULBeV0NcKhegd2slrZaGsfZ5myRu3sQONtBoK6g14dFlvA4tx7d2hc6m8KDIZeJ+S/ON1XjarvkL7PIWV7w1a6nxN0PjkV1nY/wBoUVtcI5i2GV5aC1xo1wGgjfoeO6aHPivLMkhf9n7FtnigiJk3pDgbVwa3w4FzgPJWu57L2UMbDq1or+LV3zqtS6oXOntEz2kVIiYCCNxlSSK8C5x9ApdAEREAREQBERAEREAXiaFrxRwDgeBAIXtEBB2nZphzic6M8u83906eRC18drg1b2rebau/h7w+asiICvQXvBLk4FhHLgeo4HxCz/Ya0cx4e0aDLXn1yW/bbtil77AT8Wh8iM1ESXBJGawSn8L9fJ4/MFeoycdgaM1id2wwh0Z4Fu7UnUngQPzW5PeUsegEoBAz3XVPUZH/AJWOS9JYxhtEZp8VMv3xu+tFp2iaorE7rhP9/QrzKTbyZWOqJA382pa5tCOBI15Coz8uawv2iFS0NIpzcAPkFT7ZbnNBa5pPMczxyUSbbQd4g6niK+BXmUpY0EUs6l1nv15NMmjjhzNOGZzVZve8GmQivIk1NacifH81DutMoFajmVF27tZd7DU5V504ZaqFKbfaZLmCXZLJZrxc9zWg4sR0OWVeY5/1XRReYdRrqtxHOumEd7PQcs+a5BssH4i/lkA4H/P+VfbnvDMucCK5A6ig8OZ/JTECMm1vs5stspJB/wCXtDjk+MDA7Kpxs0I6ihzXNL0gtd2vDLZGQ0mjZm1MbvB3A9DQrt91Fkji8GlN1rmnzceRzoPJbNosval7ZGsmjAw4XgZk96vA5U9SvSZk4ZijmGVFCXjdFK09OHmr1tP7N+ze593vLKUJs0p3au0bFJw/CeYoqjHeTmPMVoY6KRuRY8FpHkeHXRZzkwTGx3tFnsT8M+KaIhoIc442htaYHHXXQ+q7fcd8w2uISwPDmnI8CDxa4cDmvz1a7A14qKLpHsOu58cNqe6uB8jWsB5sacRH7wH7KMydNREWAEREAREQBERAEREAREQBERAfCFF2vZ+F+YBjdzZl6t0PopVEBULfs/KBo2ZvTdd6HL0IVZtlyRuNM2O+B4IPlXP0quqrFabMyQUe0OHIgFYwDjFtuaRnCo48R6jRR85OjmkV48hxzGi67admm6xPcz9V2+3+o9VA3hcjm/6kJI+OPe9aCo9CmAUTGR3Xa5CudPA+CmrJbsDdCKZDiK6DMLaNxxOzY4fIfMfmn6He0g6gfM+OnP1WATFgtTGtqPdHeaaE+Y4k/VTMFvfGzvNdxdXI1OZzGXyVPfHvNFCOJOmmgrxzNfJZbVO8ANrixHQ5GgzOenIacUBKXXfkxlla6DE1xx1rR1KAAcjRfLddVhvV+B8TnOfHjMtSHx4SGswOzpXE7oaKONqf2Ty0b8hEbB1ccI+ZJ8lctntnW2TEQ9zy5rW5gCgbXIU6lZQOeWL2STxzU+1tMFe9g+9py1w16/JdUu6wsgjbFGMLGCgH5k8SVsosgIiIAiIgCIiAIiIAiIgCIiAIiIAiIgCIiAIiIDRtt0xS5uYMXxN3XeoURPcErM4pMY+F+6794Ch8wrKiApE78O7PEWdSKA/td0/JYzdrHGrH0NMgctehyKvL2AihAI5HNRNq2cidmysR/V082nL0osYBX7ou+tsjjpu2dnaO/E7djB/iKvCirhuj7P2hc4PfI4EkAjJoo0UJPX1UqsgIiIAiIgCIiAIiIAiIgCIiAIiIAiIgCIiAIiIAiIgCIiAIiIAiIgCIiA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xQSEhQUExQVFRUVFhoYGBUYFxcXGxwXFxcXGBcXGRgdHCggGBsmHRQXIjEhJSkrLi4uFx8zODMsNygtLiwBCgoKDg0OGxAQGzcmICYvNDAvLSwuKywsLCwwLTQvLDEyLCwsLDcsNDEsLCwsLSwsLCwsLCw0LCwsLCwsLCwsLP/AABEIANMA3AMBIgACEQEDEQH/xAAcAAEAAgMBAQEAAAAAAAAAAAAABQYDBAcCAQj/xABFEAABAwEFBQUFBAkDAgcAAAABAAIDEQQFEiExBiJBUWETMnGBkQdCUqGxFCNywRVigpKistHw8TNT4UNzFiQ0NWPC0v/EABsBAQACAwEBAAAAAAAAAAAAAAADBAEFBgIH/8QAMhEAAgEDAgMFBwQDAQAAAAAAAAECAwQRITEFEkEiYXGh8BMyUYGRsdEGweHxFDNCI//aAAwDAQACEQMRAD8A7giIgCIiAIiIAiIgCIvhKA+pVac9p4D1WuFobnj1KlU5IR5vi84+nxJY0m0SiVUHeV8Ms0ZklfhY3nx6AcStbYXaf9IwyS4MGCVzAK1NAGkE9SHK7ZcRhd+7Frxxj7mJUnFZLKiItiRhERAEREAREQBERAEREAREQBERAEREAREQBERAF5e2opzXpCjWQVMWuRpIxE0NM89Fm/SpGrQfDJa9+ODJnA+9Rw81qGUEZFcHWhKnUcH0eNdTexpRnFSxuc59oVvklneHndYSGN4AH8+qsXsFtedsi/7cg88bXfRqg9vYKTB3xMB8xl+S9exi14Lxcz/dhcPNpDh+a6LhrSUcFW6jiODu6Ly9wAqcgFTr7vkynCwkMHEZFx5+C2N1dQt45lv0RUt7aVeWF9S5oqFBe8zdJCfHP6rNa9tXWeMvla1wHKrSTyGuaq0+K0ZaNNef2LMuGVl7uH67y7ovMZqAea9LZmuCIiAIiIAiIgCIiAIiIAiIgCIiAIhVevy8nFxiiLajvbwDs+AH5qC4rxow5pEtGk6suVGe9NoGxOwtGMjXOgHnQ5rzBtPEe81zfmPkqrJC5veBHiKLw4gAkmgGZPRaF8Ur82Vt8DdLh9DlS8zx7UryaGwTRHEAXMfhqSBkWkjgMjmqfdu1QJAJ1WptJtZ2tYoD93o5/wAfQcm/VUcbrvAqd0P8jM6kcNkbqOhiEHlHS9qZRLDHIPdcWn9oAj5tVY2QvX7NeEEtCWsccdPhLSCpSwv7SzStrwa4E6Ch/wCSsNjuYtFQMXMtId9FHRqKgmuq2NRxniCt/GS0R1u9Nr4JoD2LxjqNx7dRXMUOqg23uw96EeLHFp9DUKoRuwubXnT1U42FQVrh1Zc00Xv0vcK7tpuotVLplaYX8k5DJC/R72dHtr82n8lzLaW83TvdXJrahreVNT4miucdoINMslQ72ZSSUfrO+pS3UebODoXS5HufpSwOrFGebGn+ELOtC4ZMVmgPOJn8oW+uoWxxslhsIiLJgIiIAiIgCIiAIiIAiIgCIiAKge0ewUfHMBk4FjvEZt+VfRX9RG1Vg7azSNHeAxN8W5qteUva0XHqXeHV/Y3EZdNn4P1k5lZrzmj7sjgOROIehUJ7QL0lksw7rQHb+EYcQOWdOv1W+HLXvOx9rDI3m008RmFzdB4qRfedhc28JQlha43OaWabNZrRWugNR4LUEZBWzJJkOi6PkxJHITeYeBaNm5cTHNoRiYRnzoVhhfShBoeYyWtsja6SZnipWOxFznMa0uIJyAqaA6+ioV6PJNmo4xF1KdOSWXqvx+59F7PpRzi7xofnqrdFaWkCh1C5zebjGaOBb0IIPzX2y7QUoK8AFVnaOccxL36XnC3dSM9M48s/k6C85lU7aPKWTxr6hbMV9mmoUVtBK6aUBurwPLLMqa0s6kqnJjfY6q7u6ap80WfonYyTFYLKecLP5VNLiOzu0dqszGRslJYxoaGuAcKBW2x+0CQUEsLXdWuLT6EELsJ8HuKa0w/B/nBxzqpts6Cii9n77jtkZkjrQPLDWnebqMlKLXSi4txluj0ERF5AREQBERAEREAREQBERAF8K+qsbZbRizt7OM/fHSlN0c3f0UlKlOrJQgtTDeChX/ZmwWmSImgDqt/C7Mf08l4jkHCij3WbtnOMm85xxYjrXjmsX6He07j3DocwvNf9MVKbbpST8vX1Ojt+ORlFKpH5lF2ishjnkYNMRI8DmPqte72AvY143XEA+eWqk9p7S176ghxZuOcNDyI+YWK5LAXEPcPwj8yqTqSt2nVWsengaS+uadLmkn2XsSMWzDg8dk41Jyac103Z+5BZmEkh0r6F7uFfhHQKBuK0GzuxBrXVFKOrp0ocirNDf8Lu+x8Z5tIe30NCqHFeI0rpr2MORddc5/gscGhO5oe3Szq10eGv7NqezNeKPa1w5OAKq1/bH2DCXGHA/wB0xuLDXw0+StQt8BBLZo8hWjjgOXRyptrvdtodiY9jhwaHCoHgc6rVwlVhrDK8CLjl9/iUdI9t6LK272QM2zcJ7pew8w6vyK92G7ux4CXIDFiwOAHChBafkt+R5GoosE9qDGlx0H90Vy14jdUZqUJa9+pxFLiV4ly8+V8Hr/J7deUDHASSdk52YEgpl+JpIWHaK92wQY2OY9z6tYWua4VpmcjlTqqLtNMXlj3aku8hlktW7YQ6N/DeGngV3djxOvViva4y98HR0lJwTnv1xsfoj2Ff+1tPOWT+ZdDXLfY5ftngsDIHytD+0kNCQ3IuqNV0yK1sdo4HzWruHmrLxLK2MyIiiMhERAEREAREQBERAERaNrvSOOJ0rntEbRUuqCAPLj0QGntTer7NC+RrQQ1hOLEG0I0FCMya5dQuQwX5Z5iXGYtc7M9sKGp/XFQVe7PjvGVss1YoWGsMLhx4SSVyLzwbwXJ9vrk+x22SNv8Apv8AvIz+q45geDqrf8B9nOU6b0e6f3XrvIqudy4QQOFHgYm/Ewh49W1ooTa++8IMMRzPfcP5R+aptltL4nYo3OY7m0lp+Wq2LY0uaHDOufnxWy4jSlQhzZ30PMW2sIjLNIO0o4BwPDTMZhW+w2iGg7zD1GIeozVDneWuBIORVnuZzXCpIwhcBxWkm+Yo8QoucI92nrzLrGQYxRzT1B4cNV8eCMiKE6BSNw7Gz2toLvuIXDvObV7gfhYe6Op9FerFs/Y7KRUY5ODpD2jz4Dh5Ba2jwypPVvC8zd8AvJ2FGUJLKbyunTD/AGOM3pY5pCQyNzvAVVPtuz1qaSTZ5QAdcDvrRfqxtroN2J1P2WfIlY33mW6xO8nNP5raUbeNJYUiW/upXclJrGPmfk6G9LRCcON7ae67P5OUpFej7Q3fwjCfdFK5akL9EXiywWoYbRFGa/7jA30fp81R9oPZExgc+wPIrmYZDUH8D+GuhqpJW8XqlqamdvH3ktTkF7Q42t6E/RebuhwMfnq4fQrfvOxyRksfG9r2HebhNR1NNB10WrE8Fjqcx9Cr1hLtJeP7k9Nf+eTrOwF3RyXewyxteMT89csWfmpU7OMYKwyywOJyaHGlTwocjTwWn7Ns7BCKOoHPJI54zQfn6K0xnEScTSG5AH+I/lpwUdb/AGS8T2tiPsr7whcA2SOdutHAsNPEZfJWKx3+aUmhkjI1NMYr0Iz+S0IDhBeWkE8v4Rl/TipSzynCGB4JdkajPPNx+vDkvBk3rLeUUnckaTyrQ+hzW1VRdrsMbyGuiFBmaUOWgHr9Fgju/eIimewCgwk1z1OR8lkE4ihrNaZWBz5nMMTWudiAwmjeOtM1v3XM58Mb3gNc5ocQOFRWiA2kREARFF39eX2dhldh7JoJcS7CRyw/ETyQG1eV4RwRuklcGMaKkn6DmTwC51NdbryL3vBs8bhRkQo04Sa43kijnngOC+2W0OvO2Oxh7IoQ10UbhlV2r3A954yy4K9RtIGANBaNSNfCh4+awDBYIHtY1lAQ0UcRkTTUZ5E8yqR7XrmE9mZPGwtdZzpTvRvoHU4UBDT681fWhjsmnA0cO7WnIHLCPmvlqh7RjmyAOic0indJBFKkeeQVi0uHb1o1V0fl18jEllYPy8tmKbcLeRqPP/CkL0u58Er4X5mNxbRwzI9015kUKj5YRQ6srx7wHWnTWi7i9SubaUV1WV90V6b5ZJmXZ7Z99umLRuxMzlk4NGtK/EQD4DNdk2P2Fs4c20via1rW/cxkUyH/AFZAdTlkDoMzmcpLZe4LMyBkEBxRto6Q8X8d78R+Qot2+LSbTP8AZWH7tgBndzrm2L0zd5DivmdGq6zdaXu/8/n5+RsKjwuTGvU3mW19oP3RwRf7vvP/AO3yb+sdeHNb1nszIxkKV1OpPidSstniDQABQDQJPorUYuXvfQgbxsehTgvLgvFkFGhZCqleKWh6RFXld8cgo5o8RkVVZ5J7BvREywjvROOg44T7vll0V2tAULbW6qlC4nSej0+BahSjUWGY4nQWxrbRDQvALanJw0Lo38tB9Vyf2qSsMrQyMMwkg7oDi6gJxc+isctrN22kTtr2EhwzMHAfEBzFSR5hevbDcfawstMW85hAdTRzH0DXeWXkVuLWNOpXhXWn9NaleTlTUqbM3s5kpd8LQ4tcS/XTNxqc+XjyVy+xk0YWhwpU0+EePM9ear/s5u4x2WMZENBGeXElxrpmforlC1rWl5a5tc8uXuty4/1UlR5m33kaIqdoxUq5uHPPTEdBnlkPqvdkeS4khrgN0cPxHiP8LbtMTmsq1zXOP8zuo5eHBRs0QaAzCRXKo5DvHL+814BM2aYBpecTa5+Xujj/AGVivKR8cDiKPNDpriOtNQsMNoqWta4EDeIPTQZZ6/RZpZBI6mDuilR8TtK8chX1CAj7bPE6ykPbJGx7MWHKrmspVorpXIftK0MOQyplpy6KryWI2q0vo4CGAsjpSuIjfeAa5e4PJWlegF8JX1R9+2qKKF75n9mxoqXA0IPDDzPRAerzvaKzxulleGMaKkn6U4k8AqbZ4JrxlbPM3BEw1hgdXLlJJzkPAcFD3iy2W50MjmkQxyY2RuGN2Dh2gAzeeHKqv1ihbTDES06uoc215g5YvJYB5FkYCBgwkav71K60I4nnwWyyPEKRu3BkfeB6A6+Jqvu+N1oBaNSN0+ArkTzNV53HnDTCBl8JP6oPELAPTn4hvNBjHLMGnGnwheY8Lt4OLQMw3/7Fp+QXvC46EFg+LKtOo90eGa8Pka7ekbhaMwSMvxFw06IDmPtcuhzXxWogUf8AdvoCKEZsJ5Eivouervu0t0C1WWVpdkW1YDvAOGbTzqSPmvz880BqKEA1HEHiD1qux4Jce1ocj3jp8un4K9SOp3rY9/2a62TS6iIyO8GjdHoAE2Hgd2Qe/wD1JiZHnq7Mjwzp4BYtuT2d0Fo0LIY/JzmNKldmjut6NH5rkJRTn2VhavHrvLOW9WTwWGdZlrWly9RWp5ZmC8lYiaiq0prS5uhr4rU1KuXhk8Kblsbc6iLWvkt9Ad9pHUZqOvK9mYdw1P08VSlFst0YuO5B7SWcPje3mD68Fm2EtP2q7TE/MxYoDzoAHR/wuHooC2W4tdiJqM6rc9kMmVtbw7SI+ZY8H+ULZ8PylKLILzGUy67PQNEETS0tqKuIr3QdKjmcvVThq5wDXBzW5mvP3RUeZ05LUuZro4cRoRmeRABNADxWeoY0uewhxzNOZ0bUeQV4qiRoe8lzO5lUZ7x1zGeQ+qjjFic4tdWm6Ac9NeR1+ilAHMZuPDieee8eNRnx6rXvGLcDMFSd0Eb3iedaVKwwRUZrVzmgg51Ge6NNc+Z81o2CKVjrRaDM9kYZj7OmWKmQ3tRQAL3eVrYzC0yBjXODd40AAzzB00otyWzOljjj3XMklaZXgjDgbmG654iGinVASGzlqfL2j3UpVrQAKDEGgvPiS6n7KmlistmZG3Cxoa0VyAoM9VlWQeHyAECoBOgr9FTLdc09ptOO17sUbvuY2mrR/wDK8+8/kDorZeFhErMJyPBw1B5hQ3Z2uDSkzRyzP7pNfQlAbkbS3cZR3M6EdTwJ9F6c5hIZTCeJdkR4O4uPitOzXzE4kOBidx4Z8y0io9FvsbVlIy1zeJGZ6mnNeQOyd3Y3boyNc/IO1rzOa+PkxbpbRgyJAxN/CKcOZovHZ0oxmKPnyA6A6nqF77R3cAFBqWZeQBOvmUAbEH/6bqMHwkEE8qaUXoPc45gOYOLcsR50J0HjmvBayQ4W5UG9SrXU+Hn4r05rjutIc0a1yP4Q4fPLogMEhY81G7TMe6SfiPMcvVch2z2Sl7WSWKjmyVdQ5Gp1PLM5+a7FaHtk3XijRriG6T8IOlOfotG8rt7QHAThb+0CeQ6BWrS5qW9Tmg8HmSTWpGbagzXI9zRmIY5KdWYXEfJetjrxDmRuByc0fL/IUxcrRJDJA8AijmnkWuBBpXxIXMtkpn2OWWwSnfgduE+8zPA4dCMvEKLSM9fWT0tVg7K6TJaFplWnYLwDwBVebZaowSMZqOQqp40WpYI8m/BJVgWtaCsVgtALDQ1Acc/ReJ5Fzl4uWtJd5sbeOUmRt4MVbtW6SrBa5lXbykCrqZccSt3zLkVZfZJBgsk85/6sxI/DE0N+uJUa+HPle2CEYpZXYWjqeJ6DXyXULfaILsscMLngNaAwV1eRm6g1JJ+q3FnDlhzPqa25lmWEWi7Q1zIm1LSGhzuGdchQ9fot5+MvAqHBuZ4Gp7vQ8Tw4Kr7G7a2S1scwEiVtS6J4GKg4tHvN6hWWzhoYXYiDm4gGtOlDyyCskB8eWufvNLcHHTePUch9V7Y0ueS11Q0UFcxU5nMdKepX1jnxsq4Bx1NMjU8KHXlqtaeeOGMueMLgC46tqdTQ6HNAQ20F0NtTmtkbVoeAKGumbs8j08loXZYG/bTHCxzYmyCtA7B90Kk10rjIHkrHd8mJuKORkzgw0aCO+RXPoStrZ+y9lZ42VDiBV7hnV5JLz+9VYBIoiLICIiA17XYY5RSRgd4jPyOoUPLs8WnFBK5p+F2Y8nDMedVYEQFbdeU8OU8WJvxAYh+8Bl5gLast4QvG4/ATzoRU8a6VU0o22XHDJnhwu+Jm6fPgfMID7LCcIbhBHxd6g4u51XihFGROplo7eAHOuoJ8Vofou0w5xSdoOR3T/wDk/JGX7Q4Z4yx3gWnyrk7yKwCSdMW0YGluWZbvAN5njXxHNeTCw0bEcNRmWHRv0r49V6ssrHVMbwSTUh2R/qvjog0Fz2nGcy4ZVPAAjhwzQEfV0MgDQHU8jg68CeWmihPaLsmbY1lrshpaoQcI07Rmpjd1yyVhtcTmNx4g8k511JOgBHpmFis1tMQq6oqcwdCT8J0B4dVO1zxyYOcbO7UCXdd91M3JzHVBqOYOfmrBaJ3P3g0knUDME8wQpLavYey3l960mGcaSs18Ht4+Ko1puS9rEcmfaox70dSadRr8liFxWpLEMPx/JnsSfa8i+3c7s4wHd4kkjx4LFabWOa54dr5W5SWedp5Fh/ovP/iSSTJlnneeQY4/QLSVbevVm5y3bybCFelCOEWq3W4c1UL8vsN3W1c92Qa3Mk9AMypKz7NXlatWCysPvSHe8ma+tFa7i2Wst3feEmWc6yvoXdcDfdHX5qajY47UyKrdt6QI7YLZJ1lrarV/6mQUazXsmn3RzkdUA+i5ztdeL71t3ZM7zXmKIahrQ7eeT5Ek9AuywXkS9r3AUBBDa0I5k8CfouZ3vsfabtfJaIGGWGQucTQ9qxhNaFvvDPMtr1WwTWxTTIa/blwyYoiQGUDHDI7uQcCMwTr5q07Me0+RhbDeLe0jBFLQ0feCnxgd8aZih6FRd333HO3ULBeV0NcKhegd2slrZaGsfZ5myRu3sQONtBoK6g14dFlvA4tx7d2hc6m8KDIZeJ+S/ON1XjarvkL7PIWV7w1a6nxN0PjkV1nY/wBoUVtcI5i2GV5aC1xo1wGgjfoeO6aHPivLMkhf9n7FtnigiJk3pDgbVwa3w4FzgPJWu57L2UMbDq1or+LV3zqtS6oXOntEz2kVIiYCCNxlSSK8C5x9ApdAEREAREQBERAEREAXiaFrxRwDgeBAIXtEBB2nZphzic6M8u83906eRC18drg1b2rebau/h7w+asiICvQXvBLk4FhHLgeo4HxCz/Ya0cx4e0aDLXn1yW/bbtil77AT8Wh8iM1ESXBJGawSn8L9fJ4/MFeoycdgaM1id2wwh0Z4Fu7UnUngQPzW5PeUsegEoBAz3XVPUZH/AJWOS9JYxhtEZp8VMv3xu+tFp2iaorE7rhP9/QrzKTbyZWOqJA382pa5tCOBI15Coz8uawv2iFS0NIpzcAPkFT7ZbnNBa5pPMczxyUSbbQd4g6niK+BXmUpY0EUs6l1nv15NMmjjhzNOGZzVZve8GmQivIk1NacifH81DutMoFajmVF27tZd7DU5V504ZaqFKbfaZLmCXZLJZrxc9zWg4sR0OWVeY5/1XRReYdRrqtxHOumEd7PQcs+a5BssH4i/lkA4H/P+VfbnvDMucCK5A6ig8OZ/JTECMm1vs5stspJB/wCXtDjk+MDA7Kpxs0I6ihzXNL0gtd2vDLZGQ0mjZm1MbvB3A9DQrt91Fkji8GlN1rmnzceRzoPJbNosval7ZGsmjAw4XgZk96vA5U9SvSZk4ZijmGVFCXjdFK09OHmr1tP7N+ze593vLKUJs0p3au0bFJw/CeYoqjHeTmPMVoY6KRuRY8FpHkeHXRZzkwTGx3tFnsT8M+KaIhoIc442htaYHHXXQ+q7fcd8w2uISwPDmnI8CDxa4cDmvz1a7A14qKLpHsOu58cNqe6uB8jWsB5sacRH7wH7KMydNREWAEREAREQBERAEREAREQBERAfCFF2vZ+F+YBjdzZl6t0PopVEBULfs/KBo2ZvTdd6HL0IVZtlyRuNM2O+B4IPlXP0quqrFabMyQUe0OHIgFYwDjFtuaRnCo48R6jRR85OjmkV48hxzGi67admm6xPcz9V2+3+o9VA3hcjm/6kJI+OPe9aCo9CmAUTGR3Xa5CudPA+CmrJbsDdCKZDiK6DMLaNxxOzY4fIfMfmn6He0g6gfM+OnP1WATFgtTGtqPdHeaaE+Y4k/VTMFvfGzvNdxdXI1OZzGXyVPfHvNFCOJOmmgrxzNfJZbVO8ANrixHQ5GgzOenIacUBKXXfkxlla6DE1xx1rR1KAAcjRfLddVhvV+B8TnOfHjMtSHx4SGswOzpXE7oaKONqf2Ty0b8hEbB1ccI+ZJ8lctntnW2TEQ9zy5rW5gCgbXIU6lZQOeWL2STxzU+1tMFe9g+9py1w16/JdUu6wsgjbFGMLGCgH5k8SVsosgIiIAiIgCIiAIiIAiIgCIiAIiIAiIgCIiAIiIDRtt0xS5uYMXxN3XeoURPcErM4pMY+F+6794Ch8wrKiApE78O7PEWdSKA/td0/JYzdrHGrH0NMgctehyKvL2AihAI5HNRNq2cidmysR/V082nL0osYBX7ou+tsjjpu2dnaO/E7djB/iKvCirhuj7P2hc4PfI4EkAjJoo0UJPX1UqsgIiIAiIgCIiAIiIAiIgCIiAIiIAiIgCIiAIiIAiIgCIiAIiIAiIgCIiA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1270" name="Picture 6" descr="http://www.arthursen.com/imagenes/articulos/estudio_de_mercado.jpg"/>
          <p:cNvPicPr>
            <a:picLocks noChangeAspect="1" noChangeArrowheads="1"/>
          </p:cNvPicPr>
          <p:nvPr/>
        </p:nvPicPr>
        <p:blipFill>
          <a:blip r:embed="rId2" cstate="print"/>
          <a:srcRect/>
          <a:stretch>
            <a:fillRect/>
          </a:stretch>
        </p:blipFill>
        <p:spPr bwMode="auto">
          <a:xfrm>
            <a:off x="2123728" y="2060848"/>
            <a:ext cx="4536504" cy="2514600"/>
          </a:xfrm>
          <a:prstGeom prst="rect">
            <a:avLst/>
          </a:prstGeom>
          <a:noFill/>
        </p:spPr>
      </p:pic>
    </p:spTree>
    <p:extLst>
      <p:ext uri="{BB962C8B-B14F-4D97-AF65-F5344CB8AC3E}">
        <p14:creationId xmlns:p14="http://schemas.microsoft.com/office/powerpoint/2010/main" xmlns="" val="2376338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74848" y="260648"/>
            <a:ext cx="8229600" cy="274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dirty="0" smtClean="0">
                <a:solidFill>
                  <a:schemeClr val="accent3">
                    <a:shade val="75000"/>
                  </a:schemeClr>
                </a:solidFill>
                <a:latin typeface="+mj-lt"/>
                <a:ea typeface="+mj-ea"/>
                <a:cs typeface="+mj-cs"/>
              </a:rPr>
              <a:t>Flujo de Fondos</a:t>
            </a:r>
            <a:r>
              <a:rPr kumimoji="0" lang="es-EC" sz="2800" b="0" i="0" u="none" strike="noStrike" kern="1200" cap="none" spc="0" normalizeH="0" baseline="0" noProof="0" dirty="0" smtClean="0">
                <a:ln>
                  <a:noFill/>
                </a:ln>
                <a:solidFill>
                  <a:schemeClr val="accent3">
                    <a:shade val="75000"/>
                  </a:schemeClr>
                </a:solidFill>
                <a:effectLst/>
                <a:uLnTx/>
                <a:uFillTx/>
                <a:latin typeface="+mj-lt"/>
                <a:ea typeface="+mj-ea"/>
                <a:cs typeface="+mj-cs"/>
              </a:rPr>
              <a:t> sin financiamiento</a:t>
            </a:r>
            <a:endParaRPr kumimoji="0" lang="es-EC" sz="28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35841" name="Picture 1"/>
          <p:cNvPicPr>
            <a:picLocks noChangeAspect="1" noChangeArrowheads="1"/>
          </p:cNvPicPr>
          <p:nvPr/>
        </p:nvPicPr>
        <p:blipFill>
          <a:blip r:embed="rId2" cstate="print"/>
          <a:srcRect t="4876"/>
          <a:stretch>
            <a:fillRect/>
          </a:stretch>
        </p:blipFill>
        <p:spPr bwMode="auto">
          <a:xfrm>
            <a:off x="481013" y="764704"/>
            <a:ext cx="8181975" cy="2520280"/>
          </a:xfrm>
          <a:prstGeom prst="rect">
            <a:avLst/>
          </a:prstGeom>
          <a:noFill/>
          <a:ln w="9525">
            <a:noFill/>
            <a:miter lim="800000"/>
            <a:headEnd/>
            <a:tailEnd/>
          </a:ln>
        </p:spPr>
      </p:pic>
      <p:sp>
        <p:nvSpPr>
          <p:cNvPr id="7" name="1 Título"/>
          <p:cNvSpPr txBox="1">
            <a:spLocks/>
          </p:cNvSpPr>
          <p:nvPr/>
        </p:nvSpPr>
        <p:spPr>
          <a:xfrm>
            <a:off x="683568" y="3356992"/>
            <a:ext cx="8229600" cy="274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dirty="0" smtClean="0">
                <a:solidFill>
                  <a:schemeClr val="accent3">
                    <a:shade val="75000"/>
                  </a:schemeClr>
                </a:solidFill>
                <a:latin typeface="+mj-lt"/>
                <a:ea typeface="+mj-ea"/>
                <a:cs typeface="+mj-cs"/>
              </a:rPr>
              <a:t>Flujo de Fondos</a:t>
            </a:r>
            <a:r>
              <a:rPr kumimoji="0" lang="es-EC" sz="2800" b="0" i="0" u="none" strike="noStrike" kern="1200" cap="none" spc="0" normalizeH="0" baseline="0" noProof="0" dirty="0" smtClean="0">
                <a:ln>
                  <a:noFill/>
                </a:ln>
                <a:solidFill>
                  <a:schemeClr val="accent3">
                    <a:shade val="75000"/>
                  </a:schemeClr>
                </a:solidFill>
                <a:effectLst/>
                <a:uLnTx/>
                <a:uFillTx/>
                <a:latin typeface="+mj-lt"/>
                <a:ea typeface="+mj-ea"/>
                <a:cs typeface="+mj-cs"/>
              </a:rPr>
              <a:t> con financiamiento</a:t>
            </a:r>
            <a:endParaRPr kumimoji="0" lang="es-EC" sz="28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35842" name="Picture 2"/>
          <p:cNvPicPr>
            <a:picLocks noChangeAspect="1" noChangeArrowheads="1"/>
          </p:cNvPicPr>
          <p:nvPr/>
        </p:nvPicPr>
        <p:blipFill>
          <a:blip r:embed="rId3" cstate="print"/>
          <a:srcRect/>
          <a:stretch>
            <a:fillRect/>
          </a:stretch>
        </p:blipFill>
        <p:spPr bwMode="auto">
          <a:xfrm>
            <a:off x="519113" y="3819103"/>
            <a:ext cx="8105775" cy="2562225"/>
          </a:xfrm>
          <a:prstGeom prst="rect">
            <a:avLst/>
          </a:prstGeom>
          <a:noFill/>
          <a:ln w="9525">
            <a:noFill/>
            <a:miter lim="800000"/>
            <a:headEnd/>
            <a:tailEnd/>
          </a:ln>
        </p:spPr>
      </p:pic>
    </p:spTree>
    <p:extLst>
      <p:ext uri="{BB962C8B-B14F-4D97-AF65-F5344CB8AC3E}">
        <p14:creationId xmlns:p14="http://schemas.microsoft.com/office/powerpoint/2010/main" xmlns="" val="2610209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5013" y="1770995"/>
            <a:ext cx="5112568" cy="338554"/>
          </a:xfrm>
          <a:prstGeom prst="rect">
            <a:avLst/>
          </a:prstGeom>
          <a:noFill/>
        </p:spPr>
        <p:txBody>
          <a:bodyPr wrap="square" rtlCol="0">
            <a:spAutoFit/>
          </a:bodyPr>
          <a:lstStyle/>
          <a:p>
            <a:r>
              <a:rPr lang="es-EC" sz="1600" b="1" dirty="0" smtClean="0"/>
              <a:t>Determinación de la Tasa de descuento TMAR</a:t>
            </a:r>
            <a:endParaRPr lang="es-EC" sz="1600" b="1" dirty="0"/>
          </a:p>
        </p:txBody>
      </p:sp>
      <p:sp>
        <p:nvSpPr>
          <p:cNvPr id="3" name="2 Rectángulo"/>
          <p:cNvSpPr/>
          <p:nvPr/>
        </p:nvSpPr>
        <p:spPr>
          <a:xfrm>
            <a:off x="320080" y="319248"/>
            <a:ext cx="6264696" cy="830997"/>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Evaluación Financiera</a:t>
            </a:r>
            <a:r>
              <a:rPr lang="es-E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CuadroTexto"/>
          <p:cNvSpPr txBox="1"/>
          <p:nvPr/>
        </p:nvSpPr>
        <p:spPr>
          <a:xfrm>
            <a:off x="2123728" y="3068960"/>
            <a:ext cx="5112568" cy="338554"/>
          </a:xfrm>
          <a:prstGeom prst="rect">
            <a:avLst/>
          </a:prstGeom>
          <a:noFill/>
        </p:spPr>
        <p:txBody>
          <a:bodyPr wrap="square" rtlCol="0">
            <a:spAutoFit/>
          </a:bodyPr>
          <a:lstStyle/>
          <a:p>
            <a:r>
              <a:rPr lang="es-EC" sz="1600" b="1" dirty="0" smtClean="0"/>
              <a:t>Tasa de descuento TMAR ponderada</a:t>
            </a:r>
            <a:endParaRPr lang="es-EC" sz="1600" b="1" dirty="0"/>
          </a:p>
        </p:txBody>
      </p:sp>
      <p:pic>
        <p:nvPicPr>
          <p:cNvPr id="8" name="Imagen 4" descr="E(r_{i})=r_{f}+\beta _{{im}}(E(r_{m})-r_{f})\,"/>
          <p:cNvPicPr>
            <a:picLocks noChangeAspect="1" noChangeArrowheads="1"/>
          </p:cNvPicPr>
          <p:nvPr/>
        </p:nvPicPr>
        <p:blipFill>
          <a:blip r:embed="rId2" cstate="print"/>
          <a:srcRect/>
          <a:stretch>
            <a:fillRect/>
          </a:stretch>
        </p:blipFill>
        <p:spPr bwMode="auto">
          <a:xfrm>
            <a:off x="5292080" y="1442038"/>
            <a:ext cx="2952328" cy="258770"/>
          </a:xfrm>
          <a:prstGeom prst="rect">
            <a:avLst/>
          </a:prstGeom>
          <a:noFill/>
        </p:spPr>
      </p:pic>
      <p:pic>
        <p:nvPicPr>
          <p:cNvPr id="9"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5" y="1772816"/>
            <a:ext cx="3744416" cy="432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0"/>
          <p:cNvPicPr>
            <a:picLocks noChangeAspect="1" noChangeArrowheads="1"/>
          </p:cNvPicPr>
          <p:nvPr/>
        </p:nvPicPr>
        <p:blipFill>
          <a:blip r:embed="rId4" cstate="print">
            <a:extLst>
              <a:ext uri="{28A0092B-C50C-407E-A947-70E740481C1C}">
                <a14:useLocalDpi xmlns:a14="http://schemas.microsoft.com/office/drawing/2010/main" xmlns="" val="0"/>
              </a:ext>
            </a:extLst>
          </a:blip>
          <a:srcRect t="33434"/>
          <a:stretch>
            <a:fillRect/>
          </a:stretch>
        </p:blipFill>
        <p:spPr bwMode="auto">
          <a:xfrm>
            <a:off x="5148064" y="2206823"/>
            <a:ext cx="1835150" cy="430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 name="10 Tabla"/>
          <p:cNvGraphicFramePr>
            <a:graphicFrameLocks noGrp="1"/>
          </p:cNvGraphicFramePr>
          <p:nvPr>
            <p:extLst>
              <p:ext uri="{D42A27DB-BD31-4B8C-83A1-F6EECF244321}">
                <p14:modId xmlns:p14="http://schemas.microsoft.com/office/powerpoint/2010/main" xmlns="" val="401021678"/>
              </p:ext>
            </p:extLst>
          </p:nvPr>
        </p:nvGraphicFramePr>
        <p:xfrm>
          <a:off x="755576" y="3573016"/>
          <a:ext cx="7704855" cy="2158365"/>
        </p:xfrm>
        <a:graphic>
          <a:graphicData uri="http://schemas.openxmlformats.org/drawingml/2006/table">
            <a:tbl>
              <a:tblPr firstRow="1" firstCol="1" bandRow="1"/>
              <a:tblGrid>
                <a:gridCol w="1817485"/>
                <a:gridCol w="3191232"/>
                <a:gridCol w="899515"/>
                <a:gridCol w="320166"/>
                <a:gridCol w="1476457"/>
              </a:tblGrid>
              <a:tr h="200025">
                <a:tc gridSpan="5">
                  <a:txBody>
                    <a:bodyPr/>
                    <a:lstStyle/>
                    <a:p>
                      <a:pPr algn="ctr">
                        <a:lnSpc>
                          <a:spcPct val="115000"/>
                        </a:lnSpc>
                        <a:spcAft>
                          <a:spcPts val="0"/>
                        </a:spcAft>
                      </a:pPr>
                      <a:r>
                        <a:rPr lang="es-EC" sz="1600" dirty="0">
                          <a:solidFill>
                            <a:srgbClr val="000000"/>
                          </a:solidFill>
                          <a:effectLst/>
                          <a:latin typeface="Times New Roman"/>
                          <a:ea typeface="Times New Roman"/>
                          <a:cs typeface="Times New Roman"/>
                        </a:rPr>
                        <a:t>Costos Promedio Ponderado de Capital (TMAR)</a:t>
                      </a:r>
                      <a:endParaRPr lang="es-EC" sz="14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5765">
                <a:tc gridSpan="5">
                  <a:txBody>
                    <a:bodyPr/>
                    <a:lstStyle/>
                    <a:p>
                      <a:pPr algn="ctr">
                        <a:lnSpc>
                          <a:spcPct val="115000"/>
                        </a:lnSpc>
                        <a:spcAft>
                          <a:spcPts val="0"/>
                        </a:spcAft>
                      </a:pPr>
                      <a:endParaRPr lang="es-EC" sz="14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nSpc>
                          <a:spcPct val="115000"/>
                        </a:lnSpc>
                        <a:spcAft>
                          <a:spcPts val="0"/>
                        </a:spcAft>
                      </a:pPr>
                      <a:r>
                        <a:rPr lang="es-EC" sz="1400" b="1">
                          <a:solidFill>
                            <a:srgbClr val="000000"/>
                          </a:solidFill>
                          <a:effectLst/>
                          <a:latin typeface="Times New Roman"/>
                          <a:ea typeface="Times New Roman"/>
                          <a:cs typeface="Times New Roman"/>
                        </a:rPr>
                        <a:t>Financiamiento</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400" b="1" dirty="0">
                          <a:solidFill>
                            <a:srgbClr val="000000"/>
                          </a:solidFill>
                          <a:effectLst/>
                          <a:latin typeface="Times New Roman"/>
                          <a:ea typeface="Times New Roman"/>
                          <a:cs typeface="Times New Roman"/>
                        </a:rPr>
                        <a:t>Porcentaje de Participación</a:t>
                      </a:r>
                      <a:endParaRPr lang="es-EC" sz="1400" dirty="0">
                        <a:solidFill>
                          <a:srgbClr val="76923C"/>
                        </a:solidFill>
                        <a:effectLst/>
                        <a:latin typeface="Calibri"/>
                        <a:ea typeface="Calibri"/>
                        <a:cs typeface="Times New Roman"/>
                      </a:endParaRPr>
                    </a:p>
                  </a:txBody>
                  <a:tcPr marL="68580" marR="68580" marT="0" marB="0">
                    <a:lnL>
                      <a:noFill/>
                    </a:lnL>
                    <a:lnR>
                      <a:noFill/>
                    </a:lnR>
                    <a:lnT>
                      <a:noFill/>
                    </a:lnT>
                    <a:lnB>
                      <a:noFill/>
                    </a:lnB>
                  </a:tcPr>
                </a:tc>
                <a:tc gridSpan="2">
                  <a:txBody>
                    <a:bodyPr/>
                    <a:lstStyle/>
                    <a:p>
                      <a:pPr algn="ctr">
                        <a:lnSpc>
                          <a:spcPct val="115000"/>
                        </a:lnSpc>
                        <a:spcAft>
                          <a:spcPts val="0"/>
                        </a:spcAft>
                      </a:pPr>
                      <a:r>
                        <a:rPr lang="es-EC" sz="1400" b="1">
                          <a:solidFill>
                            <a:srgbClr val="000000"/>
                          </a:solidFill>
                          <a:effectLst/>
                          <a:latin typeface="Times New Roman"/>
                          <a:ea typeface="Times New Roman"/>
                          <a:cs typeface="Times New Roman"/>
                        </a:rPr>
                        <a:t>Tasa Individual</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c>
                  <a:txBody>
                    <a:bodyPr/>
                    <a:lstStyle/>
                    <a:p>
                      <a:pPr>
                        <a:lnSpc>
                          <a:spcPct val="115000"/>
                        </a:lnSpc>
                        <a:spcAft>
                          <a:spcPts val="0"/>
                        </a:spcAft>
                      </a:pPr>
                      <a:r>
                        <a:rPr lang="es-EC" sz="1400" b="1">
                          <a:solidFill>
                            <a:srgbClr val="000000"/>
                          </a:solidFill>
                          <a:effectLst/>
                          <a:latin typeface="Times New Roman"/>
                          <a:ea typeface="Times New Roman"/>
                          <a:cs typeface="Times New Roman"/>
                        </a:rPr>
                        <a:t>Ponderación</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1400">
                          <a:solidFill>
                            <a:srgbClr val="000000"/>
                          </a:solidFill>
                          <a:effectLst/>
                          <a:latin typeface="Times New Roman"/>
                          <a:ea typeface="Times New Roman"/>
                          <a:cs typeface="Times New Roman"/>
                        </a:rPr>
                        <a:t>Propio (CAA)</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40%</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44,80%</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ke</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C" sz="1400">
                          <a:solidFill>
                            <a:srgbClr val="000000"/>
                          </a:solidFill>
                          <a:effectLst/>
                          <a:latin typeface="Times New Roman"/>
                          <a:ea typeface="Times New Roman"/>
                          <a:cs typeface="Times New Roman"/>
                        </a:rPr>
                        <a:t>17,92%</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r>
              <a:tr h="190500">
                <a:tc>
                  <a:txBody>
                    <a:bodyPr/>
                    <a:lstStyle/>
                    <a:p>
                      <a:pPr>
                        <a:lnSpc>
                          <a:spcPct val="115000"/>
                        </a:lnSpc>
                        <a:spcAft>
                          <a:spcPts val="0"/>
                        </a:spcAft>
                      </a:pPr>
                      <a:r>
                        <a:rPr lang="es-EC" sz="1400">
                          <a:solidFill>
                            <a:srgbClr val="000000"/>
                          </a:solidFill>
                          <a:effectLst/>
                          <a:latin typeface="Times New Roman"/>
                          <a:ea typeface="Times New Roman"/>
                          <a:cs typeface="Times New Roman"/>
                        </a:rPr>
                        <a:t>Crédito (D)</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60%</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7,07%</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kd</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a:ea typeface="Times New Roman"/>
                          <a:cs typeface="Times New Roman"/>
                        </a:rPr>
                        <a:t>4,24%</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1400" b="1">
                          <a:solidFill>
                            <a:srgbClr val="000000"/>
                          </a:solidFill>
                          <a:effectLst/>
                          <a:latin typeface="Times New Roman"/>
                          <a:ea typeface="Times New Roman"/>
                          <a:cs typeface="Times New Roman"/>
                        </a:rPr>
                        <a:t>Total</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C" sz="1400">
                          <a:solidFill>
                            <a:srgbClr val="000000"/>
                          </a:solidFill>
                          <a:effectLst/>
                          <a:latin typeface="Times New Roman"/>
                          <a:ea typeface="Times New Roman"/>
                          <a:cs typeface="Times New Roman"/>
                        </a:rPr>
                        <a:t>100%</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C" sz="1400">
                          <a:solidFill>
                            <a:srgbClr val="000000"/>
                          </a:solidFill>
                          <a:effectLst/>
                          <a:latin typeface="Times New Roman"/>
                          <a:ea typeface="Times New Roman"/>
                          <a:cs typeface="Times New Roman"/>
                        </a:rPr>
                        <a:t> </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C" sz="1400">
                          <a:solidFill>
                            <a:srgbClr val="000000"/>
                          </a:solidFill>
                          <a:effectLst/>
                          <a:latin typeface="Times New Roman"/>
                          <a:ea typeface="Times New Roman"/>
                          <a:cs typeface="Times New Roman"/>
                        </a:rPr>
                        <a:t> </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C" sz="1400">
                          <a:solidFill>
                            <a:srgbClr val="000000"/>
                          </a:solidFill>
                          <a:effectLst/>
                          <a:latin typeface="Times New Roman"/>
                          <a:ea typeface="Times New Roman"/>
                          <a:cs typeface="Times New Roman"/>
                        </a:rPr>
                        <a:t> </a:t>
                      </a:r>
                      <a:endParaRPr lang="es-EC" sz="1400">
                        <a:solidFill>
                          <a:srgbClr val="76923C"/>
                        </a:solidFill>
                        <a:effectLst/>
                        <a:latin typeface="Calibri"/>
                        <a:ea typeface="Calibri"/>
                        <a:cs typeface="Times New Roman"/>
                      </a:endParaRPr>
                    </a:p>
                  </a:txBody>
                  <a:tcPr marL="68580" marR="68580" marT="0" marB="0">
                    <a:lnL>
                      <a:noFill/>
                    </a:lnL>
                    <a:lnR>
                      <a:noFill/>
                    </a:lnR>
                    <a:lnT>
                      <a:noFill/>
                    </a:lnT>
                    <a:lnB>
                      <a:noFill/>
                    </a:lnB>
                    <a:solidFill>
                      <a:srgbClr val="E6EED5"/>
                    </a:solidFill>
                  </a:tcPr>
                </a:tc>
              </a:tr>
              <a:tr h="190500">
                <a:tc gridSpan="4">
                  <a:txBody>
                    <a:bodyPr/>
                    <a:lstStyle/>
                    <a:p>
                      <a:pPr algn="ctr">
                        <a:lnSpc>
                          <a:spcPct val="115000"/>
                        </a:lnSpc>
                        <a:spcAft>
                          <a:spcPts val="0"/>
                        </a:spcAft>
                      </a:pPr>
                      <a:r>
                        <a:rPr lang="es-EC" sz="1400" b="1">
                          <a:solidFill>
                            <a:srgbClr val="000000"/>
                          </a:solidFill>
                          <a:effectLst/>
                          <a:latin typeface="Times New Roman"/>
                          <a:ea typeface="Times New Roman"/>
                          <a:cs typeface="Times New Roman"/>
                        </a:rPr>
                        <a:t>Costos Promedio Ponderado de Capital (TMAR)</a:t>
                      </a:r>
                      <a:endParaRPr lang="es-EC" sz="140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1400" dirty="0">
                          <a:solidFill>
                            <a:srgbClr val="000000"/>
                          </a:solidFill>
                          <a:effectLst/>
                          <a:latin typeface="Times New Roman"/>
                          <a:ea typeface="Times New Roman"/>
                          <a:cs typeface="Times New Roman"/>
                        </a:rPr>
                        <a:t>22,16%</a:t>
                      </a:r>
                      <a:endParaRPr lang="es-EC" sz="1400" dirty="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04396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34449" y="332656"/>
            <a:ext cx="5961888" cy="707886"/>
          </a:xfrm>
          <a:prstGeom prst="rect">
            <a:avLst/>
          </a:prstGeom>
          <a:noFill/>
        </p:spPr>
        <p:txBody>
          <a:bodyPr wrap="none" lIns="91440" tIns="45720" rIns="91440" bIns="45720">
            <a:spAutoFit/>
          </a:bodyPr>
          <a:lstStyle/>
          <a:p>
            <a:pPr algn="ctr"/>
            <a:r>
              <a:rPr lang="es-E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Evaluación financiera</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3 Rectángulo"/>
          <p:cNvSpPr/>
          <p:nvPr/>
        </p:nvSpPr>
        <p:spPr>
          <a:xfrm>
            <a:off x="1259632" y="1340768"/>
            <a:ext cx="256949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VAN </a:t>
            </a:r>
            <a:r>
              <a:rPr lang="es-EC" sz="1600" dirty="0" smtClean="0"/>
              <a:t>sin financiamiento</a:t>
            </a:r>
            <a:endParaRPr lang="es-EC" sz="1600" dirty="0"/>
          </a:p>
        </p:txBody>
      </p:sp>
      <p:sp>
        <p:nvSpPr>
          <p:cNvPr id="5" name="4 Rectángulo"/>
          <p:cNvSpPr/>
          <p:nvPr/>
        </p:nvSpPr>
        <p:spPr>
          <a:xfrm>
            <a:off x="5940152" y="1340768"/>
            <a:ext cx="265694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VAN con </a:t>
            </a:r>
            <a:r>
              <a:rPr lang="es-EC" sz="1600" dirty="0" smtClean="0"/>
              <a:t>financiamiento</a:t>
            </a:r>
            <a:endParaRPr lang="es-EC" sz="1600" dirty="0"/>
          </a:p>
        </p:txBody>
      </p:sp>
      <p:pic>
        <p:nvPicPr>
          <p:cNvPr id="32769" name="Picture 1"/>
          <p:cNvPicPr>
            <a:picLocks noChangeAspect="1" noChangeArrowheads="1"/>
          </p:cNvPicPr>
          <p:nvPr/>
        </p:nvPicPr>
        <p:blipFill>
          <a:blip r:embed="rId2" cstate="print"/>
          <a:srcRect l="36539" t="28172" r="30239" b="42297"/>
          <a:stretch>
            <a:fillRect/>
          </a:stretch>
        </p:blipFill>
        <p:spPr bwMode="auto">
          <a:xfrm>
            <a:off x="395536" y="2132856"/>
            <a:ext cx="4176464" cy="2664296"/>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l="36539" t="40358" r="30239" b="29126"/>
          <a:stretch>
            <a:fillRect/>
          </a:stretch>
        </p:blipFill>
        <p:spPr bwMode="auto">
          <a:xfrm>
            <a:off x="4644008" y="2132856"/>
            <a:ext cx="4104456" cy="2736304"/>
          </a:xfrm>
          <a:prstGeom prst="rect">
            <a:avLst/>
          </a:prstGeom>
          <a:noFill/>
          <a:ln w="9525">
            <a:noFill/>
            <a:miter lim="800000"/>
            <a:headEnd/>
            <a:tailEnd/>
          </a:ln>
        </p:spPr>
      </p:pic>
    </p:spTree>
    <p:extLst>
      <p:ext uri="{BB962C8B-B14F-4D97-AF65-F5344CB8AC3E}">
        <p14:creationId xmlns:p14="http://schemas.microsoft.com/office/powerpoint/2010/main" xmlns="" val="2856323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764704"/>
            <a:ext cx="2736304" cy="56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TIR </a:t>
            </a:r>
            <a:r>
              <a:rPr lang="es-EC" sz="1600" dirty="0" smtClean="0"/>
              <a:t>sin financiamiento</a:t>
            </a:r>
            <a:endParaRPr lang="es-EC" sz="1600" dirty="0"/>
          </a:p>
        </p:txBody>
      </p:sp>
      <p:sp>
        <p:nvSpPr>
          <p:cNvPr id="5" name="4 Rectángulo"/>
          <p:cNvSpPr/>
          <p:nvPr/>
        </p:nvSpPr>
        <p:spPr>
          <a:xfrm>
            <a:off x="5508104" y="836712"/>
            <a:ext cx="2656943"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TIR con </a:t>
            </a:r>
            <a:r>
              <a:rPr lang="es-EC" sz="1600" dirty="0" smtClean="0"/>
              <a:t>financiamiento</a:t>
            </a:r>
            <a:endParaRPr lang="es-EC" sz="1600" dirty="0"/>
          </a:p>
        </p:txBody>
      </p:sp>
      <p:pic>
        <p:nvPicPr>
          <p:cNvPr id="31745" name="Picture 1"/>
          <p:cNvPicPr>
            <a:picLocks noChangeAspect="1" noChangeArrowheads="1"/>
          </p:cNvPicPr>
          <p:nvPr/>
        </p:nvPicPr>
        <p:blipFill>
          <a:blip r:embed="rId2" cstate="print"/>
          <a:srcRect l="40969" t="41953" r="33930" b="25563"/>
          <a:stretch>
            <a:fillRect/>
          </a:stretch>
        </p:blipFill>
        <p:spPr bwMode="auto">
          <a:xfrm>
            <a:off x="755576" y="1916832"/>
            <a:ext cx="3096344" cy="2880320"/>
          </a:xfrm>
          <a:prstGeom prst="rect">
            <a:avLst/>
          </a:prstGeom>
          <a:noFill/>
          <a:ln w="9525">
            <a:noFill/>
            <a:miter lim="800000"/>
            <a:headEnd/>
            <a:tailEnd/>
          </a:ln>
        </p:spPr>
      </p:pic>
      <p:pic>
        <p:nvPicPr>
          <p:cNvPr id="31746" name="Picture 2"/>
          <p:cNvPicPr>
            <a:picLocks noChangeAspect="1" noChangeArrowheads="1"/>
          </p:cNvPicPr>
          <p:nvPr/>
        </p:nvPicPr>
        <p:blipFill>
          <a:blip r:embed="rId3" cstate="print"/>
          <a:srcRect l="40969" t="31125" r="34668" b="36391"/>
          <a:stretch>
            <a:fillRect/>
          </a:stretch>
        </p:blipFill>
        <p:spPr bwMode="auto">
          <a:xfrm>
            <a:off x="5292080" y="1916832"/>
            <a:ext cx="3024336" cy="2808312"/>
          </a:xfrm>
          <a:prstGeom prst="rect">
            <a:avLst/>
          </a:prstGeom>
          <a:noFill/>
          <a:ln w="9525">
            <a:noFill/>
            <a:miter lim="800000"/>
            <a:headEnd/>
            <a:tailEnd/>
          </a:ln>
        </p:spPr>
      </p:pic>
    </p:spTree>
    <p:extLst>
      <p:ext uri="{BB962C8B-B14F-4D97-AF65-F5344CB8AC3E}">
        <p14:creationId xmlns:p14="http://schemas.microsoft.com/office/powerpoint/2010/main" xmlns="" val="2066501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850660"/>
            <a:ext cx="3361587" cy="56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R B/C </a:t>
            </a:r>
            <a:r>
              <a:rPr lang="es-EC" sz="1600" dirty="0" smtClean="0"/>
              <a:t>sin financiamiento</a:t>
            </a:r>
            <a:endParaRPr lang="es-EC" sz="1600" dirty="0"/>
          </a:p>
        </p:txBody>
      </p:sp>
      <p:sp>
        <p:nvSpPr>
          <p:cNvPr id="5" name="4 Rectángulo"/>
          <p:cNvSpPr/>
          <p:nvPr/>
        </p:nvSpPr>
        <p:spPr>
          <a:xfrm>
            <a:off x="5292080" y="850660"/>
            <a:ext cx="3168352" cy="56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R B/C con </a:t>
            </a:r>
            <a:r>
              <a:rPr lang="es-EC" sz="1600" dirty="0" smtClean="0"/>
              <a:t>financiamiento</a:t>
            </a:r>
            <a:endParaRPr lang="es-EC" sz="1600" dirty="0"/>
          </a:p>
        </p:txBody>
      </p:sp>
      <p:pic>
        <p:nvPicPr>
          <p:cNvPr id="30721" name="Picture 1"/>
          <p:cNvPicPr>
            <a:picLocks noChangeAspect="1" noChangeArrowheads="1"/>
          </p:cNvPicPr>
          <p:nvPr/>
        </p:nvPicPr>
        <p:blipFill>
          <a:blip r:embed="rId2" cstate="print"/>
          <a:srcRect l="29895" t="34078" r="23594" b="35407"/>
          <a:stretch>
            <a:fillRect/>
          </a:stretch>
        </p:blipFill>
        <p:spPr bwMode="auto">
          <a:xfrm>
            <a:off x="395536" y="2060848"/>
            <a:ext cx="4104456" cy="2736304"/>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l="30633" t="47859" r="24332" b="21626"/>
          <a:stretch>
            <a:fillRect/>
          </a:stretch>
        </p:blipFill>
        <p:spPr bwMode="auto">
          <a:xfrm>
            <a:off x="4644008" y="2060848"/>
            <a:ext cx="4176464" cy="2664296"/>
          </a:xfrm>
          <a:prstGeom prst="rect">
            <a:avLst/>
          </a:prstGeom>
          <a:noFill/>
          <a:ln w="9525">
            <a:noFill/>
            <a:miter lim="800000"/>
            <a:headEnd/>
            <a:tailEnd/>
          </a:ln>
        </p:spPr>
      </p:pic>
    </p:spTree>
    <p:extLst>
      <p:ext uri="{BB962C8B-B14F-4D97-AF65-F5344CB8AC3E}">
        <p14:creationId xmlns:p14="http://schemas.microsoft.com/office/powerpoint/2010/main" xmlns="" val="3365708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25813" y="994676"/>
            <a:ext cx="3286147" cy="56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PR </a:t>
            </a:r>
            <a:r>
              <a:rPr lang="es-EC" sz="1600" dirty="0" smtClean="0"/>
              <a:t>sin financiamiento</a:t>
            </a:r>
            <a:endParaRPr lang="es-EC" sz="1600" dirty="0"/>
          </a:p>
        </p:txBody>
      </p:sp>
      <p:sp>
        <p:nvSpPr>
          <p:cNvPr id="5" name="4 Rectángulo"/>
          <p:cNvSpPr/>
          <p:nvPr/>
        </p:nvSpPr>
        <p:spPr>
          <a:xfrm>
            <a:off x="5076056" y="994676"/>
            <a:ext cx="3168352" cy="56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PR con </a:t>
            </a:r>
            <a:r>
              <a:rPr lang="es-EC" sz="1600" dirty="0" smtClean="0"/>
              <a:t>financiamiento</a:t>
            </a:r>
            <a:endParaRPr lang="es-EC" sz="1600" dirty="0"/>
          </a:p>
        </p:txBody>
      </p:sp>
      <p:pic>
        <p:nvPicPr>
          <p:cNvPr id="29697" name="Picture 1"/>
          <p:cNvPicPr>
            <a:picLocks noChangeAspect="1" noChangeArrowheads="1"/>
          </p:cNvPicPr>
          <p:nvPr/>
        </p:nvPicPr>
        <p:blipFill>
          <a:blip r:embed="rId2" cstate="print"/>
          <a:srcRect l="35063" t="20297" r="28762" b="49188"/>
          <a:stretch>
            <a:fillRect/>
          </a:stretch>
        </p:blipFill>
        <p:spPr bwMode="auto">
          <a:xfrm>
            <a:off x="395536" y="1916832"/>
            <a:ext cx="4104456" cy="2664296"/>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l="35063" t="42938" r="28024" b="27531"/>
          <a:stretch>
            <a:fillRect/>
          </a:stretch>
        </p:blipFill>
        <p:spPr bwMode="auto">
          <a:xfrm>
            <a:off x="4788024" y="1916832"/>
            <a:ext cx="3816424" cy="2592288"/>
          </a:xfrm>
          <a:prstGeom prst="rect">
            <a:avLst/>
          </a:prstGeom>
          <a:noFill/>
          <a:ln w="9525">
            <a:noFill/>
            <a:miter lim="800000"/>
            <a:headEnd/>
            <a:tailEnd/>
          </a:ln>
        </p:spPr>
      </p:pic>
    </p:spTree>
    <p:extLst>
      <p:ext uri="{BB962C8B-B14F-4D97-AF65-F5344CB8AC3E}">
        <p14:creationId xmlns:p14="http://schemas.microsoft.com/office/powerpoint/2010/main" xmlns="" val="1475494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4854" y="332656"/>
            <a:ext cx="6989414"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 sensibilidad</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344241" y="1991188"/>
            <a:ext cx="2787599" cy="584775"/>
          </a:xfrm>
          <a:prstGeom prst="rect">
            <a:avLst/>
          </a:prstGeom>
        </p:spPr>
        <p:txBody>
          <a:bodyPr wrap="square">
            <a:spAutoFit/>
          </a:bodyPr>
          <a:lstStyle/>
          <a:p>
            <a:pPr algn="ctr"/>
            <a:r>
              <a:rPr lang="es-EC" sz="1600" b="1" dirty="0"/>
              <a:t>Análisis de sensibilidad </a:t>
            </a:r>
            <a:r>
              <a:rPr lang="es-EC" sz="1600" b="1" dirty="0" smtClean="0"/>
              <a:t>sin financiamiento</a:t>
            </a:r>
            <a:endParaRPr lang="es-EC" sz="1600" b="1" dirty="0"/>
          </a:p>
        </p:txBody>
      </p:sp>
      <p:sp>
        <p:nvSpPr>
          <p:cNvPr id="5" name="4 Rectángulo"/>
          <p:cNvSpPr/>
          <p:nvPr/>
        </p:nvSpPr>
        <p:spPr>
          <a:xfrm>
            <a:off x="251520" y="4287610"/>
            <a:ext cx="2787599" cy="584775"/>
          </a:xfrm>
          <a:prstGeom prst="rect">
            <a:avLst/>
          </a:prstGeom>
        </p:spPr>
        <p:txBody>
          <a:bodyPr wrap="square">
            <a:spAutoFit/>
          </a:bodyPr>
          <a:lstStyle/>
          <a:p>
            <a:pPr algn="ctr"/>
            <a:r>
              <a:rPr lang="es-EC" sz="1600" b="1" dirty="0"/>
              <a:t>Análisis de sensibilidad con </a:t>
            </a:r>
            <a:r>
              <a:rPr lang="es-EC" sz="1600" b="1" dirty="0" smtClean="0"/>
              <a:t>financiamiento</a:t>
            </a:r>
            <a:endParaRPr lang="es-EC" sz="1600" b="1" dirty="0"/>
          </a:p>
        </p:txBody>
      </p:sp>
      <p:pic>
        <p:nvPicPr>
          <p:cNvPr id="28673" name="Picture 1"/>
          <p:cNvPicPr>
            <a:picLocks noChangeAspect="1" noChangeArrowheads="1"/>
          </p:cNvPicPr>
          <p:nvPr/>
        </p:nvPicPr>
        <p:blipFill>
          <a:blip r:embed="rId2" cstate="print"/>
          <a:srcRect l="28418" t="31125" r="22118" b="45250"/>
          <a:stretch>
            <a:fillRect/>
          </a:stretch>
        </p:blipFill>
        <p:spPr bwMode="auto">
          <a:xfrm>
            <a:off x="3275856" y="1628800"/>
            <a:ext cx="5400600" cy="2160240"/>
          </a:xfrm>
          <a:prstGeom prst="rect">
            <a:avLst/>
          </a:prstGeom>
          <a:noFill/>
          <a:ln w="9525">
            <a:noFill/>
            <a:miter lim="800000"/>
            <a:headEnd/>
            <a:tailEnd/>
          </a:ln>
        </p:spPr>
      </p:pic>
      <p:pic>
        <p:nvPicPr>
          <p:cNvPr id="28674" name="Picture 2"/>
          <p:cNvPicPr>
            <a:picLocks noChangeAspect="1" noChangeArrowheads="1"/>
          </p:cNvPicPr>
          <p:nvPr/>
        </p:nvPicPr>
        <p:blipFill>
          <a:blip r:embed="rId3" cstate="print"/>
          <a:srcRect l="28590" t="50984" r="21946" b="25391"/>
          <a:stretch>
            <a:fillRect/>
          </a:stretch>
        </p:blipFill>
        <p:spPr bwMode="auto">
          <a:xfrm>
            <a:off x="3347864" y="4077072"/>
            <a:ext cx="5328592" cy="1800200"/>
          </a:xfrm>
          <a:prstGeom prst="rect">
            <a:avLst/>
          </a:prstGeom>
          <a:noFill/>
          <a:ln w="9525">
            <a:noFill/>
            <a:miter lim="800000"/>
            <a:headEnd/>
            <a:tailEnd/>
          </a:ln>
        </p:spPr>
      </p:pic>
    </p:spTree>
    <p:extLst>
      <p:ext uri="{BB962C8B-B14F-4D97-AF65-F5344CB8AC3E}">
        <p14:creationId xmlns:p14="http://schemas.microsoft.com/office/powerpoint/2010/main" xmlns="" val="1588216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3090110277"/>
              </p:ext>
            </p:extLst>
          </p:nvPr>
        </p:nvGraphicFramePr>
        <p:xfrm>
          <a:off x="251520" y="188640"/>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54704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51520" y="548681"/>
            <a:ext cx="2664296" cy="5528840"/>
            <a:chOff x="0" y="2695946"/>
            <a:chExt cx="1893424" cy="2704890"/>
          </a:xfrm>
        </p:grpSpPr>
        <p:sp>
          <p:nvSpPr>
            <p:cNvPr id="6" name="5 Cheurón"/>
            <p:cNvSpPr/>
            <p:nvPr/>
          </p:nvSpPr>
          <p:spPr>
            <a:xfrm rot="5400000">
              <a:off x="-405733" y="3101679"/>
              <a:ext cx="2704890" cy="189342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urón 4"/>
            <p:cNvSpPr/>
            <p:nvPr/>
          </p:nvSpPr>
          <p:spPr>
            <a:xfrm>
              <a:off x="1" y="3642658"/>
              <a:ext cx="1893423" cy="8114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2400" kern="1200" dirty="0" smtClean="0"/>
                <a:t>Recomendaciones</a:t>
              </a:r>
              <a:endParaRPr lang="es-EC" sz="1800" kern="1200" dirty="0"/>
            </a:p>
          </p:txBody>
        </p:sp>
      </p:grpSp>
      <p:sp>
        <p:nvSpPr>
          <p:cNvPr id="5" name="Redondear rectángulo de esquina del mismo lado 6"/>
          <p:cNvSpPr/>
          <p:nvPr/>
        </p:nvSpPr>
        <p:spPr>
          <a:xfrm>
            <a:off x="2987825" y="404664"/>
            <a:ext cx="5829549" cy="56399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endParaRPr lang="es-EC" sz="1400" dirty="0" smtClean="0"/>
          </a:p>
          <a:p>
            <a:pPr>
              <a:buFont typeface="Arial" pitchFamily="34" charset="0"/>
              <a:buChar char="•"/>
            </a:pPr>
            <a:r>
              <a:rPr lang="es-EC" sz="1400" dirty="0" smtClean="0"/>
              <a:t> Implementar </a:t>
            </a:r>
            <a:r>
              <a:rPr lang="es-EC" sz="1400" dirty="0" smtClean="0"/>
              <a:t>el gimnasio con equipos modernos y fierreros, de alto grado de transitividad esto quiere decir que estén diseñados para soportar un alto número clientes y por ende tienen un índice menor de depreciación y daños. </a:t>
            </a:r>
            <a:endParaRPr lang="es-EC" sz="1400" dirty="0" smtClean="0"/>
          </a:p>
          <a:p>
            <a:endParaRPr lang="es-EC" sz="1400" dirty="0" smtClean="0"/>
          </a:p>
          <a:p>
            <a:pPr>
              <a:buFont typeface="Arial" pitchFamily="34" charset="0"/>
              <a:buChar char="•"/>
            </a:pPr>
            <a:r>
              <a:rPr lang="es-EC" sz="1400" dirty="0" smtClean="0"/>
              <a:t>Lanzar </a:t>
            </a:r>
            <a:r>
              <a:rPr lang="es-EC" sz="1400" dirty="0" smtClean="0"/>
              <a:t>una publicidad agresiva mediante el internet por el cual es un gran método para darnos a conocer antes de la inauguración y atraer clientes a un bajo costo. </a:t>
            </a:r>
            <a:endParaRPr lang="es-EC" sz="1400" dirty="0" smtClean="0"/>
          </a:p>
          <a:p>
            <a:endParaRPr lang="es-EC" sz="1400" dirty="0" smtClean="0"/>
          </a:p>
          <a:p>
            <a:pPr>
              <a:buFont typeface="Arial" pitchFamily="34" charset="0"/>
              <a:buChar char="•"/>
            </a:pPr>
            <a:r>
              <a:rPr lang="es-EC" sz="1400" dirty="0" smtClean="0"/>
              <a:t>Es </a:t>
            </a:r>
            <a:r>
              <a:rPr lang="es-EC" sz="1400" dirty="0" smtClean="0"/>
              <a:t>importante que el gimnasio tenga buena presencia, las instalaciones, su fachada y organización impresionen al usuario para que justifique el servicio que va a adquirir. </a:t>
            </a:r>
          </a:p>
          <a:p>
            <a:endParaRPr lang="es-EC" sz="1400" dirty="0" smtClean="0"/>
          </a:p>
          <a:p>
            <a:pPr>
              <a:buFont typeface="Arial" pitchFamily="34" charset="0"/>
              <a:buChar char="•"/>
            </a:pPr>
            <a:r>
              <a:rPr lang="es-EC" sz="1400" dirty="0" smtClean="0"/>
              <a:t>Trasmitir </a:t>
            </a:r>
            <a:r>
              <a:rPr lang="es-EC" sz="1400" dirty="0" smtClean="0"/>
              <a:t>confianza a los clientes mediante un trato amable y cordial desde el momento que ingresa al gimnasio, demostrando que nuestro objetivo es satisfacer las necesidades del usuario, dándoles atención personalizada. </a:t>
            </a:r>
            <a:endParaRPr lang="es-EC" sz="1400" dirty="0" smtClean="0"/>
          </a:p>
          <a:p>
            <a:pPr>
              <a:buFont typeface="Arial" pitchFamily="34" charset="0"/>
              <a:buChar char="•"/>
            </a:pPr>
            <a:endParaRPr lang="es-EC" sz="1400" dirty="0" smtClean="0"/>
          </a:p>
          <a:p>
            <a:pPr>
              <a:buFont typeface="Arial" pitchFamily="34" charset="0"/>
              <a:buChar char="•"/>
            </a:pPr>
            <a:r>
              <a:rPr lang="es-EC" sz="1400" dirty="0" smtClean="0"/>
              <a:t>Orientarse </a:t>
            </a:r>
            <a:r>
              <a:rPr lang="es-EC" sz="1400" dirty="0" smtClean="0"/>
              <a:t>hacia el desarrollo de nuevas actividades que se pueda ofrecer al público aprovechando la amplitud de las instalaciones, pero siempre haciéndolo mediante un sondeo para establecer si existe demanda por dicho servicio sino en vez de generar ganancias tendríamos pérdidas. </a:t>
            </a:r>
            <a:endParaRPr lang="es-EC" sz="1400" dirty="0" smtClean="0"/>
          </a:p>
          <a:p>
            <a:pPr>
              <a:buFont typeface="Arial" pitchFamily="34" charset="0"/>
              <a:buChar char="•"/>
            </a:pPr>
            <a:endParaRPr lang="es-EC" sz="1400" dirty="0" smtClean="0"/>
          </a:p>
          <a:p>
            <a:pPr>
              <a:buFont typeface="Arial" pitchFamily="34" charset="0"/>
              <a:buChar char="•"/>
            </a:pPr>
            <a:r>
              <a:rPr lang="es-EC" sz="1400" dirty="0" smtClean="0"/>
              <a:t>Implementar </a:t>
            </a:r>
            <a:r>
              <a:rPr lang="es-EC" sz="1400" dirty="0" smtClean="0"/>
              <a:t>estrategias para reducir costos sobretodo del talento humano, contratando estudiantes universitarios de últimos semestres de licenciatura en ciencias de la actividad física con lo cual obtendríamos un gran ahorro. </a:t>
            </a:r>
          </a:p>
          <a:p>
            <a:pPr marL="114300" lvl="1" indent="-114300" algn="just" defTabSz="622300">
              <a:lnSpc>
                <a:spcPct val="90000"/>
              </a:lnSpc>
              <a:spcBef>
                <a:spcPct val="0"/>
              </a:spcBef>
              <a:spcAft>
                <a:spcPct val="15000"/>
              </a:spcAft>
              <a:buChar char="••"/>
            </a:pPr>
            <a:endParaRPr lang="es-EC" sz="1200" kern="1200" dirty="0"/>
          </a:p>
        </p:txBody>
      </p:sp>
    </p:spTree>
    <p:extLst>
      <p:ext uri="{BB962C8B-B14F-4D97-AF65-F5344CB8AC3E}">
        <p14:creationId xmlns:p14="http://schemas.microsoft.com/office/powerpoint/2010/main" xmlns="" val="3002437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778414" y="277197"/>
            <a:ext cx="4168842" cy="830997"/>
          </a:xfrm>
          <a:prstGeom prst="rect">
            <a:avLst/>
          </a:prstGeom>
          <a:noFill/>
        </p:spPr>
        <p:txBody>
          <a:bodyPr wrap="square" lIns="91440" tIns="45720" rIns="91440" bIns="45720">
            <a:spAutoFit/>
          </a:bodyPr>
          <a:lstStyle/>
          <a:p>
            <a:pPr algn="ctr"/>
            <a:r>
              <a:rPr lang="es-E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 servicio</a:t>
            </a:r>
            <a:endParaRPr lang="es-E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6 Rectángulo redondeado"/>
          <p:cNvSpPr/>
          <p:nvPr/>
        </p:nvSpPr>
        <p:spPr>
          <a:xfrm>
            <a:off x="845582" y="3645023"/>
            <a:ext cx="2286258" cy="45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Body</a:t>
            </a:r>
            <a:r>
              <a:rPr lang="es-EC" dirty="0" smtClean="0"/>
              <a:t> </a:t>
            </a:r>
            <a:r>
              <a:rPr lang="es-EC" dirty="0" err="1" smtClean="0"/>
              <a:t>Pump</a:t>
            </a:r>
            <a:endParaRPr lang="es-EC" dirty="0"/>
          </a:p>
        </p:txBody>
      </p:sp>
      <p:sp>
        <p:nvSpPr>
          <p:cNvPr id="8" name="7 Rectángulo redondeado"/>
          <p:cNvSpPr/>
          <p:nvPr/>
        </p:nvSpPr>
        <p:spPr>
          <a:xfrm>
            <a:off x="3851920" y="3573016"/>
            <a:ext cx="22322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Bailoterapia/ Aerobicós</a:t>
            </a:r>
            <a:endParaRPr lang="es-EC" dirty="0"/>
          </a:p>
        </p:txBody>
      </p:sp>
      <p:pic>
        <p:nvPicPr>
          <p:cNvPr id="11" name="10 Imagen" descr="http://mujer.hispavista.com/imagenes/corazon/2007/10/10/C0000025885.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785520" y="1644020"/>
            <a:ext cx="2154631" cy="1784980"/>
          </a:xfrm>
          <a:prstGeom prst="rect">
            <a:avLst/>
          </a:prstGeom>
          <a:ln>
            <a:noFill/>
          </a:ln>
        </p:spPr>
      </p:pic>
      <p:sp>
        <p:nvSpPr>
          <p:cNvPr id="13" name="12 Rectángulo redondeado"/>
          <p:cNvSpPr/>
          <p:nvPr/>
        </p:nvSpPr>
        <p:spPr>
          <a:xfrm>
            <a:off x="6588224" y="3645024"/>
            <a:ext cx="2014307"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Multifuerza</a:t>
            </a:r>
            <a:endParaRPr lang="es-EC" dirty="0"/>
          </a:p>
        </p:txBody>
      </p:sp>
      <p:pic>
        <p:nvPicPr>
          <p:cNvPr id="15" name="Picture 4" descr="https://encrypted-tbn0.gstatic.com/images?q=tbn:ANd9GcTEaBy4W0tGld0YH2pDGuJDYZBWRtl1LoOfVZB3UB2_aIR5CMsUW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880" y="1689205"/>
            <a:ext cx="2466976" cy="173979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https://encrypted-tbn2.gstatic.com/images?q=tbn:ANd9GcRWagZHgr_uLCx3sR-GAFj962XfxST4F4q2QgtPgcGWyPbPl8U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42831" y="1700807"/>
            <a:ext cx="2333625" cy="165618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s://encrypted-tbn1.gstatic.com/images?q=tbn:ANd9GcRnD4sIeqtMHWRWkWDQ4bKeCIZxP7XN7Q_FJ8keEEJecNUP8sqjVw"/>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6496" y="4293096"/>
            <a:ext cx="2459360" cy="180019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17 Imagen" descr="https://encrypted-tbn0.gstatic.com/images?q=tbn:ANd9GcS-pHjMdbX9aQYiKnd8yGXPKtvU03OzDyzOMe7LLnMpF6CXu51H5w"/>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7904" y="4365104"/>
            <a:ext cx="2520280" cy="1719833"/>
          </a:xfrm>
          <a:prstGeom prst="rect">
            <a:avLst/>
          </a:prstGeom>
          <a:noFill/>
          <a:ln>
            <a:noFill/>
          </a:ln>
        </p:spPr>
      </p:pic>
      <p:pic>
        <p:nvPicPr>
          <p:cNvPr id="19" name="18 Imagen" descr="https://encrypted-tbn3.gstatic.com/images?q=tbn:ANd9GcTNrkn9kezx1o-HeVU8FM3w1gfO-PMMaeWVlBd5gszN5OPJGoZZ"/>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72200" y="4359746"/>
            <a:ext cx="2520280" cy="1733550"/>
          </a:xfrm>
          <a:prstGeom prst="rect">
            <a:avLst/>
          </a:prstGeom>
          <a:noFill/>
          <a:ln>
            <a:noFill/>
          </a:ln>
        </p:spPr>
      </p:pic>
      <p:sp>
        <p:nvSpPr>
          <p:cNvPr id="20" name="19 Rectángulo redondeado"/>
          <p:cNvSpPr/>
          <p:nvPr/>
        </p:nvSpPr>
        <p:spPr>
          <a:xfrm>
            <a:off x="899592" y="1025559"/>
            <a:ext cx="2286258" cy="45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Body</a:t>
            </a:r>
            <a:r>
              <a:rPr lang="es-EC" dirty="0" smtClean="0"/>
              <a:t> </a:t>
            </a:r>
            <a:r>
              <a:rPr lang="es-EC" dirty="0" err="1" smtClean="0"/>
              <a:t>Combat</a:t>
            </a:r>
            <a:endParaRPr lang="es-EC" dirty="0"/>
          </a:p>
        </p:txBody>
      </p:sp>
      <p:sp>
        <p:nvSpPr>
          <p:cNvPr id="21" name="20 Rectángulo redondeado"/>
          <p:cNvSpPr/>
          <p:nvPr/>
        </p:nvSpPr>
        <p:spPr>
          <a:xfrm>
            <a:off x="3635896" y="1052736"/>
            <a:ext cx="2286258" cy="45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a:t>
            </a:r>
            <a:r>
              <a:rPr lang="es-EC" dirty="0" smtClean="0"/>
              <a:t>utrición</a:t>
            </a:r>
            <a:endParaRPr lang="es-EC" dirty="0"/>
          </a:p>
        </p:txBody>
      </p:sp>
      <p:sp>
        <p:nvSpPr>
          <p:cNvPr id="22" name="21 Rectángulo redondeado"/>
          <p:cNvSpPr/>
          <p:nvPr/>
        </p:nvSpPr>
        <p:spPr>
          <a:xfrm>
            <a:off x="6372200" y="1097567"/>
            <a:ext cx="2286258" cy="45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Spinning: </a:t>
            </a:r>
            <a:r>
              <a:rPr lang="es-EC" dirty="0" err="1" smtClean="0"/>
              <a:t>Burn</a:t>
            </a:r>
            <a:r>
              <a:rPr lang="es-EC" dirty="0" smtClean="0"/>
              <a:t> </a:t>
            </a:r>
            <a:r>
              <a:rPr lang="es-EC" dirty="0" err="1" smtClean="0"/>
              <a:t>Fat</a:t>
            </a:r>
            <a:r>
              <a:rPr lang="es-EC" dirty="0" smtClean="0"/>
              <a:t> </a:t>
            </a:r>
            <a:r>
              <a:rPr lang="es-EC" dirty="0" err="1" smtClean="0"/>
              <a:t>Fast</a:t>
            </a:r>
            <a:r>
              <a:rPr lang="es-EC" dirty="0" smtClean="0"/>
              <a:t>/ </a:t>
            </a:r>
            <a:r>
              <a:rPr lang="es-EC" dirty="0" err="1" smtClean="0"/>
              <a:t>Indoor</a:t>
            </a:r>
            <a:endParaRPr lang="es-EC" dirty="0"/>
          </a:p>
        </p:txBody>
      </p:sp>
    </p:spTree>
    <p:extLst>
      <p:ext uri="{BB962C8B-B14F-4D97-AF65-F5344CB8AC3E}">
        <p14:creationId xmlns:p14="http://schemas.microsoft.com/office/powerpoint/2010/main" xmlns="" val="162481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de flecha"/>
          <p:cNvCxnSpPr/>
          <p:nvPr/>
        </p:nvCxnSpPr>
        <p:spPr>
          <a:xfrm flipV="1">
            <a:off x="2212060" y="2164798"/>
            <a:ext cx="559740"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4500413" y="2164797"/>
            <a:ext cx="50363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2771799" y="1544018"/>
            <a:ext cx="1" cy="73053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2240311" y="1035316"/>
            <a:ext cx="14958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Consumo </a:t>
            </a:r>
            <a:r>
              <a:rPr lang="es-EC" sz="1600" dirty="0" smtClean="0">
                <a:solidFill>
                  <a:schemeClr val="bg1"/>
                </a:solidFill>
              </a:rPr>
              <a:t>final</a:t>
            </a:r>
            <a:endParaRPr lang="es-EC" sz="1600" dirty="0">
              <a:solidFill>
                <a:schemeClr val="bg1"/>
              </a:solidFill>
            </a:endParaRPr>
          </a:p>
        </p:txBody>
      </p:sp>
      <p:sp>
        <p:nvSpPr>
          <p:cNvPr id="15" name="14 Rectángulo redondeado"/>
          <p:cNvSpPr/>
          <p:nvPr/>
        </p:nvSpPr>
        <p:spPr>
          <a:xfrm>
            <a:off x="2195736" y="3140968"/>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bg1"/>
                </a:solidFill>
              </a:rPr>
              <a:t>Generan fuentes de trabajo</a:t>
            </a:r>
            <a:endParaRPr lang="es-EC" sz="1400" dirty="0">
              <a:solidFill>
                <a:schemeClr val="bg1"/>
              </a:solidFill>
            </a:endParaRPr>
          </a:p>
        </p:txBody>
      </p:sp>
      <p:sp>
        <p:nvSpPr>
          <p:cNvPr id="16" name="15 Rectángulo redondeado"/>
          <p:cNvSpPr/>
          <p:nvPr/>
        </p:nvSpPr>
        <p:spPr>
          <a:xfrm>
            <a:off x="2240311" y="5157192"/>
            <a:ext cx="173701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Innovador</a:t>
            </a:r>
            <a:endParaRPr lang="es-EC" sz="1600" dirty="0">
              <a:solidFill>
                <a:schemeClr val="bg1"/>
              </a:solidFill>
            </a:endParaRPr>
          </a:p>
        </p:txBody>
      </p:sp>
      <p:cxnSp>
        <p:nvCxnSpPr>
          <p:cNvPr id="17" name="16 Conector recto de flecha"/>
          <p:cNvCxnSpPr/>
          <p:nvPr/>
        </p:nvCxnSpPr>
        <p:spPr>
          <a:xfrm flipV="1">
            <a:off x="1830541" y="6179489"/>
            <a:ext cx="559740"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4008058" y="6140424"/>
            <a:ext cx="559740"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6367750" y="6064538"/>
            <a:ext cx="559740"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187674" y="3193781"/>
            <a:ext cx="1642867" cy="369332"/>
          </a:xfrm>
          <a:prstGeom prst="rect">
            <a:avLst/>
          </a:prstGeom>
          <a:noFill/>
        </p:spPr>
        <p:txBody>
          <a:bodyPr wrap="square" rtlCol="0">
            <a:spAutoFit/>
          </a:bodyPr>
          <a:lstStyle/>
          <a:p>
            <a:r>
              <a:rPr lang="es-EC" dirty="0" smtClean="0"/>
              <a:t>Clasificación</a:t>
            </a:r>
            <a:endParaRPr lang="es-EC" dirty="0"/>
          </a:p>
        </p:txBody>
      </p:sp>
      <p:sp>
        <p:nvSpPr>
          <p:cNvPr id="6" name="5 Abrir llave"/>
          <p:cNvSpPr/>
          <p:nvPr/>
        </p:nvSpPr>
        <p:spPr>
          <a:xfrm>
            <a:off x="1607364" y="414126"/>
            <a:ext cx="832164" cy="577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8 Cerrar llave"/>
          <p:cNvSpPr/>
          <p:nvPr/>
        </p:nvSpPr>
        <p:spPr>
          <a:xfrm>
            <a:off x="7236296" y="376879"/>
            <a:ext cx="432048" cy="19649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CuadroTexto"/>
          <p:cNvSpPr txBox="1"/>
          <p:nvPr/>
        </p:nvSpPr>
        <p:spPr>
          <a:xfrm>
            <a:off x="7578374" y="1219631"/>
            <a:ext cx="1349508" cy="369332"/>
          </a:xfrm>
          <a:prstGeom prst="rect">
            <a:avLst/>
          </a:prstGeom>
          <a:noFill/>
        </p:spPr>
        <p:txBody>
          <a:bodyPr wrap="square" rtlCol="0">
            <a:spAutoFit/>
          </a:bodyPr>
          <a:lstStyle/>
          <a:p>
            <a:r>
              <a:rPr lang="es-EC" dirty="0" smtClean="0"/>
              <a:t>Por su uso</a:t>
            </a:r>
            <a:endParaRPr lang="es-EC" dirty="0"/>
          </a:p>
        </p:txBody>
      </p:sp>
      <p:sp>
        <p:nvSpPr>
          <p:cNvPr id="21" name="20 Cerrar llave"/>
          <p:cNvSpPr/>
          <p:nvPr/>
        </p:nvSpPr>
        <p:spPr>
          <a:xfrm>
            <a:off x="7361715" y="2575213"/>
            <a:ext cx="432048" cy="3489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21 CuadroTexto"/>
          <p:cNvSpPr txBox="1"/>
          <p:nvPr/>
        </p:nvSpPr>
        <p:spPr>
          <a:xfrm>
            <a:off x="7523653" y="3996709"/>
            <a:ext cx="1404229" cy="646331"/>
          </a:xfrm>
          <a:prstGeom prst="rect">
            <a:avLst/>
          </a:prstGeom>
          <a:noFill/>
        </p:spPr>
        <p:txBody>
          <a:bodyPr wrap="square" rtlCol="0">
            <a:spAutoFit/>
          </a:bodyPr>
          <a:lstStyle/>
          <a:p>
            <a:pPr algn="ctr"/>
            <a:r>
              <a:rPr lang="es-EC" dirty="0" smtClean="0"/>
              <a:t>Por su efecto</a:t>
            </a:r>
            <a:endParaRPr lang="es-EC" dirty="0"/>
          </a:p>
        </p:txBody>
      </p:sp>
      <p:pic>
        <p:nvPicPr>
          <p:cNvPr id="9218" name="Picture 2" descr="https://encrypted-tbn3.gstatic.com/images?q=tbn:ANd9GcQvl6TKFAzULWV-Fz3JN5lUWJs79p3mVSHi0YotV0nwZTLHS3tMOw"/>
          <p:cNvPicPr>
            <a:picLocks noChangeAspect="1" noChangeArrowheads="1"/>
          </p:cNvPicPr>
          <p:nvPr/>
        </p:nvPicPr>
        <p:blipFill>
          <a:blip r:embed="rId3" cstate="print"/>
          <a:srcRect/>
          <a:stretch>
            <a:fillRect/>
          </a:stretch>
        </p:blipFill>
        <p:spPr bwMode="auto">
          <a:xfrm>
            <a:off x="4355976" y="476672"/>
            <a:ext cx="2505075" cy="1828800"/>
          </a:xfrm>
          <a:prstGeom prst="rect">
            <a:avLst/>
          </a:prstGeom>
          <a:noFill/>
        </p:spPr>
      </p:pic>
      <p:pic>
        <p:nvPicPr>
          <p:cNvPr id="9220" name="Picture 4" descr="http://yofui.com/CLFotosFiles/Evento00003627/YoFui0000002440493252-6.JPG"/>
          <p:cNvPicPr>
            <a:picLocks noChangeAspect="1" noChangeArrowheads="1"/>
          </p:cNvPicPr>
          <p:nvPr/>
        </p:nvPicPr>
        <p:blipFill>
          <a:blip r:embed="rId4" cstate="print"/>
          <a:srcRect/>
          <a:stretch>
            <a:fillRect/>
          </a:stretch>
        </p:blipFill>
        <p:spPr bwMode="auto">
          <a:xfrm>
            <a:off x="4283968" y="2564904"/>
            <a:ext cx="2880319" cy="1728192"/>
          </a:xfrm>
          <a:prstGeom prst="rect">
            <a:avLst/>
          </a:prstGeom>
          <a:noFill/>
        </p:spPr>
      </p:pic>
      <p:pic>
        <p:nvPicPr>
          <p:cNvPr id="9222" name="Picture 6" descr="https://encrypted-tbn3.gstatic.com/images?q=tbn:ANd9GcRGOtwjHgs4Yjn_csNXFjdYZhGfn3xWiL4vR2G5lIvacKCUan7G"/>
          <p:cNvPicPr>
            <a:picLocks noChangeAspect="1" noChangeArrowheads="1"/>
          </p:cNvPicPr>
          <p:nvPr/>
        </p:nvPicPr>
        <p:blipFill>
          <a:blip r:embed="rId5" cstate="print"/>
          <a:srcRect/>
          <a:stretch>
            <a:fillRect/>
          </a:stretch>
        </p:blipFill>
        <p:spPr bwMode="auto">
          <a:xfrm>
            <a:off x="4499992" y="4653136"/>
            <a:ext cx="2592288" cy="1435225"/>
          </a:xfrm>
          <a:prstGeom prst="rect">
            <a:avLst/>
          </a:prstGeom>
          <a:noFill/>
        </p:spPr>
      </p:pic>
    </p:spTree>
    <p:extLst>
      <p:ext uri="{BB962C8B-B14F-4D97-AF65-F5344CB8AC3E}">
        <p14:creationId xmlns:p14="http://schemas.microsoft.com/office/powerpoint/2010/main" xmlns="" val="235662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015716" y="300068"/>
            <a:ext cx="4752528" cy="608652"/>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s-EC" sz="2400" dirty="0" smtClean="0">
                <a:solidFill>
                  <a:schemeClr val="tx1"/>
                </a:solidFill>
              </a:rPr>
              <a:t>TAMAÑO DE LA MUESTRA</a:t>
            </a:r>
            <a:endParaRPr lang="es-EC" sz="2400" dirty="0">
              <a:solidFill>
                <a:schemeClr val="tx1"/>
              </a:solidFill>
            </a:endParaRPr>
          </a:p>
        </p:txBody>
      </p:sp>
      <p:cxnSp>
        <p:nvCxnSpPr>
          <p:cNvPr id="4" name="3 Conector recto de flecha"/>
          <p:cNvCxnSpPr/>
          <p:nvPr/>
        </p:nvCxnSpPr>
        <p:spPr>
          <a:xfrm>
            <a:off x="4250076" y="2753143"/>
            <a:ext cx="720080" cy="20118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8100392" y="5877272"/>
            <a:ext cx="0" cy="33439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5467433"/>
            <a:ext cx="1781175"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10 Conector recto de flecha"/>
          <p:cNvCxnSpPr/>
          <p:nvPr/>
        </p:nvCxnSpPr>
        <p:spPr>
          <a:xfrm>
            <a:off x="2032695" y="5776995"/>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6264188" y="5774035"/>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071929" y="5582805"/>
            <a:ext cx="1289542" cy="461665"/>
          </a:xfrm>
          <a:prstGeom prst="rect">
            <a:avLst/>
          </a:prstGeom>
          <a:noFill/>
        </p:spPr>
        <p:txBody>
          <a:bodyPr wrap="square" rtlCol="0">
            <a:spAutoFit/>
          </a:bodyPr>
          <a:lstStyle/>
          <a:p>
            <a:r>
              <a:rPr lang="es-EC" sz="2400" dirty="0"/>
              <a:t>n</a:t>
            </a:r>
            <a:r>
              <a:rPr lang="es-EC" sz="2400" dirty="0" smtClean="0"/>
              <a:t>= 138</a:t>
            </a:r>
            <a:endParaRPr lang="es-EC" sz="2400" dirty="0"/>
          </a:p>
        </p:txBody>
      </p:sp>
      <p:sp>
        <p:nvSpPr>
          <p:cNvPr id="16" name="15 Rectángulo"/>
          <p:cNvSpPr/>
          <p:nvPr/>
        </p:nvSpPr>
        <p:spPr>
          <a:xfrm>
            <a:off x="1488031" y="4365104"/>
            <a:ext cx="5348452" cy="369332"/>
          </a:xfrm>
          <a:prstGeom prst="rect">
            <a:avLst/>
          </a:prstGeom>
        </p:spPr>
        <p:txBody>
          <a:bodyPr wrap="square">
            <a:spAutoFit/>
          </a:bodyPr>
          <a:lstStyle/>
          <a:p>
            <a:r>
              <a:rPr lang="es-EC" b="1" dirty="0"/>
              <a:t>Tamaño del universo: </a:t>
            </a:r>
            <a:r>
              <a:rPr lang="es-EC" b="1" dirty="0" smtClean="0"/>
              <a:t>    </a:t>
            </a:r>
            <a:r>
              <a:rPr lang="es-EC" dirty="0" smtClean="0"/>
              <a:t>227.611</a:t>
            </a:r>
            <a:r>
              <a:rPr lang="es-EC" dirty="0" smtClean="0"/>
              <a:t> </a:t>
            </a:r>
            <a:r>
              <a:rPr lang="es-EC" dirty="0"/>
              <a:t>habitantes</a:t>
            </a:r>
          </a:p>
        </p:txBody>
      </p:sp>
      <p:sp>
        <p:nvSpPr>
          <p:cNvPr id="1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Tabla"/>
          <p:cNvGraphicFramePr>
            <a:graphicFrameLocks noGrp="1"/>
          </p:cNvGraphicFramePr>
          <p:nvPr/>
        </p:nvGraphicFramePr>
        <p:xfrm>
          <a:off x="1979712" y="980728"/>
          <a:ext cx="4824536" cy="3213032"/>
        </p:xfrm>
        <a:graphic>
          <a:graphicData uri="http://schemas.openxmlformats.org/drawingml/2006/table">
            <a:tbl>
              <a:tblPr>
                <a:tableStyleId>{3C2FFA5D-87B4-456A-9821-1D502468CF0F}</a:tableStyleId>
              </a:tblPr>
              <a:tblGrid>
                <a:gridCol w="1337709"/>
                <a:gridCol w="1562012"/>
                <a:gridCol w="1924815"/>
              </a:tblGrid>
              <a:tr h="604867">
                <a:tc>
                  <a:txBody>
                    <a:bodyPr/>
                    <a:lstStyle/>
                    <a:p>
                      <a:pPr algn="ctr">
                        <a:lnSpc>
                          <a:spcPct val="150000"/>
                        </a:lnSpc>
                        <a:spcAft>
                          <a:spcPts val="0"/>
                        </a:spcAft>
                      </a:pPr>
                      <a:endParaRPr lang="es-EC" sz="1200" b="1" dirty="0" smtClean="0"/>
                    </a:p>
                    <a:p>
                      <a:pPr algn="ctr">
                        <a:lnSpc>
                          <a:spcPct val="150000"/>
                        </a:lnSpc>
                        <a:spcAft>
                          <a:spcPts val="0"/>
                        </a:spcAft>
                      </a:pPr>
                      <a:r>
                        <a:rPr lang="es-EC" sz="1200" b="1" dirty="0" smtClean="0"/>
                        <a:t>Parroquias</a:t>
                      </a:r>
                      <a:endParaRPr lang="es-EC" sz="1100" b="1" dirty="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b="1" dirty="0" smtClean="0"/>
                        <a:t>Población </a:t>
                      </a:r>
                      <a:r>
                        <a:rPr lang="es-EC" sz="1200" b="1" dirty="0"/>
                        <a:t>de las Parroquias</a:t>
                      </a:r>
                      <a:endParaRPr lang="es-EC" sz="1100" b="1" dirty="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b="1" dirty="0"/>
                        <a:t>Población Económicamente Activa</a:t>
                      </a:r>
                      <a:endParaRPr lang="es-EC" sz="1100" b="1" dirty="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San Juan</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54.027</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44.729</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Itchimbía</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31.616</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27.238</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Centro Histórico</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40.870</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33.694</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Libertad</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dirty="0"/>
                        <a:t>28.376</a:t>
                      </a:r>
                      <a:endParaRPr lang="es-EC" sz="1100" dirty="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22.712</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Chilibulo</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48.729</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39.770</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Magdalena</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30.288</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25.702</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a:t>Chimbacalle</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40.557</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33.766</a:t>
                      </a:r>
                      <a:endParaRPr lang="es-EC" sz="1100">
                        <a:solidFill>
                          <a:srgbClr val="365F91"/>
                        </a:solidFill>
                        <a:latin typeface="Calibri"/>
                        <a:ea typeface="Times New Roman"/>
                        <a:cs typeface="Times New Roman"/>
                      </a:endParaRPr>
                    </a:p>
                  </a:txBody>
                  <a:tcPr marL="68580" marR="68580" marT="0" marB="0"/>
                </a:tc>
              </a:tr>
              <a:tr h="302434">
                <a:tc>
                  <a:txBody>
                    <a:bodyPr/>
                    <a:lstStyle/>
                    <a:p>
                      <a:pPr algn="ctr">
                        <a:lnSpc>
                          <a:spcPct val="150000"/>
                        </a:lnSpc>
                        <a:spcAft>
                          <a:spcPts val="0"/>
                        </a:spcAft>
                      </a:pPr>
                      <a:r>
                        <a:rPr lang="es-EC" sz="1200" b="1" dirty="0"/>
                        <a:t>Total</a:t>
                      </a:r>
                      <a:endParaRPr lang="es-EC" sz="1100" b="1" dirty="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t>274.463</a:t>
                      </a:r>
                      <a:endParaRPr lang="es-EC" sz="1100">
                        <a:solidFill>
                          <a:srgbClr val="365F91"/>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dirty="0"/>
                        <a:t>227.611</a:t>
                      </a:r>
                      <a:endParaRPr lang="es-EC" sz="1100" dirty="0">
                        <a:solidFill>
                          <a:srgbClr val="365F91"/>
                        </a:solidFill>
                        <a:latin typeface="Calibri"/>
                        <a:ea typeface="Times New Roman"/>
                        <a:cs typeface="Times New Roman"/>
                      </a:endParaRPr>
                    </a:p>
                  </a:txBody>
                  <a:tcPr marL="68580" marR="68580" marT="0" marB="0"/>
                </a:tc>
              </a:tr>
            </a:tbl>
          </a:graphicData>
        </a:graphic>
      </p:graphicFrame>
      <p:sp>
        <p:nvSpPr>
          <p:cNvPr id="7199"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198" name="Picture 3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9792" y="5445224"/>
            <a:ext cx="3228975" cy="648072"/>
          </a:xfrm>
          <a:prstGeom prst="rect">
            <a:avLst/>
          </a:prstGeom>
          <a:noFill/>
        </p:spPr>
      </p:pic>
      <p:sp>
        <p:nvSpPr>
          <p:cNvPr id="7200" name="Rectangle 32"/>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3055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7190" y="188640"/>
            <a:ext cx="6751592" cy="707886"/>
          </a:xfrm>
          <a:prstGeom prst="rect">
            <a:avLst/>
          </a:prstGeom>
          <a:noFill/>
        </p:spPr>
        <p:txBody>
          <a:bodyPr wrap="none">
            <a:spAutoFit/>
          </a:bodyPr>
          <a:lstStyle/>
          <a:p>
            <a:pPr algn="ctr" fontAlgn="auto">
              <a:spcBef>
                <a:spcPts val="0"/>
              </a:spcBef>
              <a:spcAft>
                <a:spcPts val="0"/>
              </a:spcAft>
              <a:defRPr/>
            </a:pPr>
            <a:r>
              <a:rPr lang="es-ES" sz="4000" b="1" dirty="0">
                <a:ln w="10541" cmpd="sng">
                  <a:solidFill>
                    <a:schemeClr val="accent1">
                      <a:shade val="88000"/>
                      <a:satMod val="110000"/>
                    </a:schemeClr>
                  </a:solidFill>
                  <a:prstDash val="solid"/>
                </a:ln>
                <a:latin typeface="+mn-lt"/>
                <a:cs typeface="+mn-cs"/>
              </a:rPr>
              <a:t>Resultados de la Investigación</a:t>
            </a:r>
          </a:p>
        </p:txBody>
      </p:sp>
      <p:sp>
        <p:nvSpPr>
          <p:cNvPr id="17" name="16 Rectángulo"/>
          <p:cNvSpPr/>
          <p:nvPr/>
        </p:nvSpPr>
        <p:spPr>
          <a:xfrm>
            <a:off x="653238" y="1772816"/>
            <a:ext cx="4193881" cy="369332"/>
          </a:xfrm>
          <a:prstGeom prst="rect">
            <a:avLst/>
          </a:prstGeom>
        </p:spPr>
        <p:txBody>
          <a:bodyPr wrap="square">
            <a:spAutoFit/>
          </a:bodyPr>
          <a:lstStyle/>
          <a:p>
            <a:r>
              <a:rPr lang="es-EC" b="1" dirty="0" smtClean="0"/>
              <a:t>Asiste actualmente a un gimnasio</a:t>
            </a:r>
            <a:endParaRPr lang="es-EC" b="1" dirty="0"/>
          </a:p>
        </p:txBody>
      </p:sp>
      <p:cxnSp>
        <p:nvCxnSpPr>
          <p:cNvPr id="23" name="22 Conector recto de flecha"/>
          <p:cNvCxnSpPr/>
          <p:nvPr/>
        </p:nvCxnSpPr>
        <p:spPr>
          <a:xfrm>
            <a:off x="4211960" y="2708920"/>
            <a:ext cx="717493"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8370" name="Picture 2" descr="http://www.adelgazaconenriqueangel.com/wp-content/uploads/2013/10/gimnasio.jpg"/>
          <p:cNvPicPr>
            <a:picLocks noChangeAspect="1" noChangeArrowheads="1"/>
          </p:cNvPicPr>
          <p:nvPr/>
        </p:nvPicPr>
        <p:blipFill>
          <a:blip r:embed="rId2" cstate="print"/>
          <a:srcRect/>
          <a:stretch>
            <a:fillRect/>
          </a:stretch>
        </p:blipFill>
        <p:spPr bwMode="auto">
          <a:xfrm>
            <a:off x="539553" y="2564904"/>
            <a:ext cx="3312368" cy="2299097"/>
          </a:xfrm>
          <a:prstGeom prst="rect">
            <a:avLst/>
          </a:prstGeom>
          <a:noFill/>
        </p:spPr>
      </p:pic>
      <p:pic>
        <p:nvPicPr>
          <p:cNvPr id="58371" name="Picture 3"/>
          <p:cNvPicPr>
            <a:picLocks noChangeAspect="1" noChangeArrowheads="1"/>
          </p:cNvPicPr>
          <p:nvPr/>
        </p:nvPicPr>
        <p:blipFill>
          <a:blip r:embed="rId3" cstate="print"/>
          <a:srcRect r="9878"/>
          <a:stretch>
            <a:fillRect/>
          </a:stretch>
        </p:blipFill>
        <p:spPr bwMode="auto">
          <a:xfrm>
            <a:off x="5004048" y="2420888"/>
            <a:ext cx="3816424" cy="3168352"/>
          </a:xfrm>
          <a:prstGeom prst="rect">
            <a:avLst/>
          </a:prstGeom>
          <a:noFill/>
          <a:ln w="9525">
            <a:noFill/>
            <a:miter lim="800000"/>
            <a:headEnd/>
            <a:tailEnd/>
          </a:ln>
        </p:spPr>
      </p:pic>
    </p:spTree>
    <p:extLst>
      <p:ext uri="{BB962C8B-B14F-4D97-AF65-F5344CB8AC3E}">
        <p14:creationId xmlns:p14="http://schemas.microsoft.com/office/powerpoint/2010/main" xmlns="" val="785248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4070" y="514205"/>
            <a:ext cx="7688323" cy="369332"/>
          </a:xfrm>
          <a:prstGeom prst="rect">
            <a:avLst/>
          </a:prstGeom>
        </p:spPr>
        <p:txBody>
          <a:bodyPr wrap="none">
            <a:spAutoFit/>
          </a:bodyPr>
          <a:lstStyle/>
          <a:p>
            <a:r>
              <a:rPr lang="es-EC" b="1" dirty="0" smtClean="0"/>
              <a:t>Razones por las que asiste, ha asistido, o asistiría a un gimnasio</a:t>
            </a:r>
            <a:endParaRPr lang="es-EC" b="1" dirty="0"/>
          </a:p>
        </p:txBody>
      </p:sp>
      <p:pic>
        <p:nvPicPr>
          <p:cNvPr id="57345" name="Picture 1"/>
          <p:cNvPicPr>
            <a:picLocks noChangeAspect="1" noChangeArrowheads="1"/>
          </p:cNvPicPr>
          <p:nvPr/>
        </p:nvPicPr>
        <p:blipFill>
          <a:blip r:embed="rId2" cstate="print"/>
          <a:srcRect r="1408"/>
          <a:stretch>
            <a:fillRect/>
          </a:stretch>
        </p:blipFill>
        <p:spPr bwMode="auto">
          <a:xfrm>
            <a:off x="323528" y="1196752"/>
            <a:ext cx="5040560" cy="4086200"/>
          </a:xfrm>
          <a:prstGeom prst="rect">
            <a:avLst/>
          </a:prstGeom>
          <a:noFill/>
          <a:ln w="9525">
            <a:noFill/>
            <a:miter lim="800000"/>
            <a:headEnd/>
            <a:tailEnd/>
          </a:ln>
        </p:spPr>
      </p:pic>
      <p:pic>
        <p:nvPicPr>
          <p:cNvPr id="57347" name="Picture 3" descr="http://yucatan.com.mx/wp-content/uploads/2013/12/6CirugiasGraf.jpg"/>
          <p:cNvPicPr>
            <a:picLocks noChangeAspect="1" noChangeArrowheads="1"/>
          </p:cNvPicPr>
          <p:nvPr/>
        </p:nvPicPr>
        <p:blipFill>
          <a:blip r:embed="rId3" cstate="print"/>
          <a:srcRect/>
          <a:stretch>
            <a:fillRect/>
          </a:stretch>
        </p:blipFill>
        <p:spPr bwMode="auto">
          <a:xfrm>
            <a:off x="5508104" y="836712"/>
            <a:ext cx="3240360" cy="2160240"/>
          </a:xfrm>
          <a:prstGeom prst="rect">
            <a:avLst/>
          </a:prstGeom>
          <a:noFill/>
        </p:spPr>
      </p:pic>
      <p:pic>
        <p:nvPicPr>
          <p:cNvPr id="57349" name="Picture 5" descr="http://fotos.lahora.com.ec/cache/7/76/764/7648/cuidados-masculinos-antes-de-los-30-2013049052704-76485ed7198aebc8cab5a08cf6ee61d3.jpg"/>
          <p:cNvPicPr>
            <a:picLocks noChangeAspect="1" noChangeArrowheads="1"/>
          </p:cNvPicPr>
          <p:nvPr/>
        </p:nvPicPr>
        <p:blipFill>
          <a:blip r:embed="rId4" cstate="print"/>
          <a:srcRect/>
          <a:stretch>
            <a:fillRect/>
          </a:stretch>
        </p:blipFill>
        <p:spPr bwMode="auto">
          <a:xfrm>
            <a:off x="6143667" y="3068960"/>
            <a:ext cx="2592288" cy="1944216"/>
          </a:xfrm>
          <a:prstGeom prst="rect">
            <a:avLst/>
          </a:prstGeom>
          <a:noFill/>
        </p:spPr>
      </p:pic>
      <p:pic>
        <p:nvPicPr>
          <p:cNvPr id="57351" name="Picture 7" descr="https://encrypted-tbn0.gstatic.com/images?q=tbn:ANd9GcSkoT1ohuKCG-ArEj46RukSRmzUg8YTVQJvvejXHU3Z5bvfyeGv"/>
          <p:cNvPicPr>
            <a:picLocks noChangeAspect="1" noChangeArrowheads="1"/>
          </p:cNvPicPr>
          <p:nvPr/>
        </p:nvPicPr>
        <p:blipFill>
          <a:blip r:embed="rId5" cstate="print"/>
          <a:srcRect/>
          <a:stretch>
            <a:fillRect/>
          </a:stretch>
        </p:blipFill>
        <p:spPr bwMode="auto">
          <a:xfrm>
            <a:off x="4245843" y="2527150"/>
            <a:ext cx="1838325" cy="2486026"/>
          </a:xfrm>
          <a:prstGeom prst="rect">
            <a:avLst/>
          </a:prstGeom>
          <a:noFill/>
        </p:spPr>
      </p:pic>
      <p:sp>
        <p:nvSpPr>
          <p:cNvPr id="57353" name="AutoShape 9" descr="data:image/jpeg;base64,/9j/4AAQSkZJRgABAQAAAQABAAD/2wCEAAkGBxMTEBUSERMWEhMWFhcYFhUXFBYVGBccFBQXFxgUFRUZHCggGRslHRUWITEhJSkrLjAuGB8zODMsOCgtLisBCgoKDg0OGxAQGzQkICQ0LCwvLCwsLCwsLywsLCwsLTAsLCwsLCwsLCwsLCwsLCwsLCwsLCwsLCwsLCwsLCwsLP/AABEIAJoBRwMBEQACEQEDEQH/xAAcAAEAAgMBAQEAAAAAAAAAAAAABQYCAwQBBwj/xAA+EAACAQIDBAYHBgUEAwAAAAABAgADEQQSIQUxQVEGE2FxgaEVIjJTkbHRByNCUmLBJDOy4fAUcoKSQ3Oi/8QAGwEBAAMBAQEBAAAAAAAAAAAAAAECAwQFBgf/xAA1EQEAAgEDAgIJAgUEAwAAAAAAAQIRAxIhBDFBURMVIlJhcYGh0TKxBRQjkcE0QuHwM2Lx/9oADAMBAAIRAxEAPwD7jAQEBAQEBAQEBAQEBAQIPa/S7BYZilbEIrgaoLsw7CFBse+Vm0QtFJnsrWH+1agz64XFLR4Vsi5e+2a/7ynpatPQX8l12VtWjiaYqUKi1EPEbwfysp1U9h1mkTE9mUxMd3ZJQQEBAQEBAQEBAQEBAQEBAQEBAQEBAQEBAQEBAQEBAQEBAQEBAgOnu1Gw2zsRWpnLUCWRvys5ChgOJGa/hImcQmsZl8p+yjY1GrTbFVV6yozsFNT1yLH1mN/xFr6nWcGveZttejoViKbvGVy6U4mvST+HoGouU6BM+ZmNgpT8oAue8b7WNKxC85nLVsvo8tLqsRTAwuLyoaookrScgesj0MxDLqdOG8ayfS2rPsyr6Ktv1Q+g4KsXQMbA8QDcXndpX31y4NWmy2G+aMyAgICAgICAgICAgICAgICAgICAgICAgICAgICAgICAgICAgVH7U6ebZzg7syk+Fz87Smp2aaX6nyDoXtw4WtUpH2Td0XmbG4Hj85xdRXmLO/p7cTT6wuPRLbOIr1K+V2IokKcwHV1G3kJyFt3hMbRiImJ78tuJmYmO3Dvw+1alSolJ2FKrdXdFAqE5mLGmrNqtNVWxNgfXXtvNJrMTMummhWunNpjPfx7T4fOZnt8Injti2pizTZSNQT667zbUXHaCQfC3Ga6V9lvhLzNXT3wsE9BwEBAQEBAQEBAQEBAQEBAQEBAQEBAQEBAQEBAQEBAQEBAQEBAq/wBpi32XiD+VQ3wcTPVj2WmlOLPzVt46K4uCG0I0PFdD/wARIrGeFrzMYmE70Z6b1UUU2IsPZa4BPhuJ7pxa/S45q7+m6rfxdd16T0xUKnq1xAC59AKh9UFbke0LMLW5zktXUrGZh11ml52xb6LBsnF1mJdtx4RW1u6upWvZb9mbUJyqw00FzvW+6/MX0noaGvnFZebr6He0JmdjjLyR7AQEBAQEBAQEBAQEBAQEBAQEBAQEBAQEBAQEBAQEBAQECp/ahVy7MrsdwSw7XdlSmD3M4bvUSl+zTS/VD847SAamq8QPqb/5zlKT4tNSPBGvhfud2oN/gbHymmeWWOFj+zronVxNV6ofqxRy5T+ZifZP6coN+8c5zdTfEbPN09LT2t8+D7xsjZuWmDc3IGhFj3Tipp+Lrvqcu84YE8jwM0ivKm7hPUXuoPMT0qzmMvNtGLTDZLKkBAQEBAQEBAQEBAQEBAQEBAQEBAQEBAQEBAQEBAQEBAQIzpJstcThKtBxcOht2MvrKR3MAZW0ZiYWpbbaJflbZjZqgLcAT8N4P/UCZ4xGG082dQw56ux0zG3izXY/OTlGOH2b7MejwoYJSxs9X71weBdRlXwUKO+84rf1LzP0dcR6OkRELhe3G8jsYy9FIsfV3mMTaeEborHKWw1HIuW5O83PabnwnoUptrhw3vunLbLqPCYHsBAQEBA5Km0aY437gT5zKdekeLauhefBuw+IVxdTfnzHeJet627KXpandtllCAgICAgICAgICAgICAgICAgICAgICAgICB8w6RfZNTL1a+CfI7ln6lgMmZtSEYaoCddbgX5WAyvSZ7NqakRxL5fQ2HXGMWjWpVFvUXOjIdLtY3IsctswzDmNd0xtbEfFvWuZ+D7lQYBbDdwnDWXbaMuLae1VoKGcgAkDU21OgErNk1rlZNhXamKrCwYXUHfY/iPfwnf01Jxus8/qbxnbCVBnXEuQYwnDA6wNklBAQMalQKCzGwG8mRMxEZlMRMziFc2jtY1DlXRPNu/s7Jwa2vNuI7PR0eninM93mGrLxmdZhe1Z8GdSqUYPT4eY4gy8Wms5hXZFo22T2FxAqIGXcfI8QZ30tFozDzr0mk4ltllSAgICAgICAgICAgICAgICAgICAgICAgICBoxWFVx6ygkA5SQCVuLXB4StqxMLVtMTlTsO+k8Xs9uXo2TTxFakKtiqP1hU/jyqwC/FgT2KRxm2jSLX5Ya2pNKcfJcDU+HAcf7T0svMw9U/5374D5f5ukoZgf2lkMgZKHsBAh+lD2ojtcDyY/tObqv0Oro4/qfRWS1p5z03LiNoZSovqxAHeYytFfFN4V7rrNIljaHTgcV1T6+w3tdn6vrNtLU2W+DDW0/SV47wsk9B5pAQEBAQEBAQEBAQEBAQEBAQEBAQEBAQEBAQKZi6eWtUXkxt46j5zx9Wu28w9nRtu04lv2ahNUZTY2JHgVuPheadP+tn1P6OU7Qrm1mFrcDruH9jO6Lebz5r5N6tqLWNxz5b7S0KzD1a6lygZS6gErcZlDEhSV3gEq1jxseUsricZZ5v8H1kjKSh6IHsCvdNHtSpjnV+VN5y9XPsR83Z0Ue3Py/zCm7QxuRb34Tz3qRDKn0dq/6dcfVJDIQ6Ut1kYZS78c2Vr24Dfru6PQTGnN5/7Dn/AJmJ1Y047f5TGz8YCsyiV7VdrLmEt3U7JnYmKuvVtvXd2j+274Tt6fUzG2fBwdTp4ndHik50OYgICAgICAgICAgICAgICAgICAgICAgICAgVTpDTtiL/AJlU/MfsJ5nVxjUy9TpJzp4ebDq/xIXmj/sf2kdN/wCT6Snqo/p/WFkekDqRO+YedEojauJqUUSlSBLuQiEakWBzE+AHx7JlqTatcV7ttGtb2zftHKS2TgxTpgb2OrtvLMd5J48rngJrpU21+LLW1N9s+Hg7ZqyICAgVTp0tRhSWmpa2ZjYjsA3ntM4+rntD0OhjvKnbHwj1sZTSqjAB1JVlIBCm54Wt9Zho1i1odXUam2k4fW3UEEEXB0IO434Gem8V8+2/saphGNSkC2HvfTU0uxh+X9XDjzPm6+hNPar2/Z63T9RGpG23f93RszF5gJjWzW9UojFWDrvBv38xNq2ms5hhasWjbKx0qgZQw3EXnoxMTGYeZaJicSzkoICAgICAgICAgICAgICAgICAgICAgICAgQXSaholTkcp7m3H4/OcXV04izt6O+Jmrhw1NRUSqp9ZeHMEEEfAmc2nMVtFodWpm1ZrKxUMQrj1d/EHeJ6Fb1vHDzb6dqdyoOH+dssq3rpLqvZKHsBA8MDm2hRzJfiNfDjMdam6uW2hfbbHmgqlIHsnBth6MWlgzVR7NVx438jeW33jtJs0571hyV9sYukb3WsvFHUDwDLa3iD3S0dReO/KJ6XSt24Rt6YPW4f1U31KBtnofqA40u0aDu0XPUpX9dO3jHl/wvS1v0anfwnz/wCf+/OwYOqGWTWcs7RiUjs/EZDkPsk6dhP7H5986dG+2dsubW090bo7padbjICAgICAgICAgICAgICAgICAgICAgICAgYVqQZSrC6kWIlZiJjEpiZicwqeO2XVw5LJepS7NWXvHEdo8p52r09qc15h6Wl1NdTi3EtmCx6tYg2PAiZ0vicw0vp8YlMekVAu4tbeQLjdy3+FjO7T1Ynu4NTSmvZ2rUBF944ds3Y4bAZKMPQZKHsBA8ECr7XcUnsdx1Hd/bdPN1q7LYeroT6SuXCNpLffMdzbY3piUaWzEo2zDh2jswOQ6Eq66qw0I7j+3GT25hOcxiyN2VtB6NTqa2h/C1rBh2DcCOX+CkTiVrV3QtC4kNpNotlhtwm9nYrMMrH1huPMfWdmlqZ4lwa2ltnMdnbNmBAQEBAQEBAQEBAQEBAQEBAQEBAQEBAQEgeXgVnbeGoHFIhYUnqI7DKQrEqyDMR+IetY94mGroVtzh0aXUXpxlHbZr18LTVywaktaiKjgaim1QI2ZTutnBuNwBnPGnamfGG9tWl8eEpOhjCW9U+HDxEpXVtHZvfRrjljtPbZodVmI+9fILsqC9ibXbeSAdBrN41LsPRUmcfty9pdKaF8r11psDYgq1wRpqTYDzm1b+bC+lOfZhN01zpdazEGxDL1Z+HqkTXDBtIcDQq3fceYv8pHJw1NigCA4KEnQn2T3MNPA2kTaI7piPJA9MMCcTQ+6YGrTN1ynRgdGQ8tLHvUTHWrGpDp6fUnSt8JVHDbBZmCmtlJIBulwD/2Gk5Y0Mz3dc9Xjw+7qxnRjF0bkL1yjXNTY3FudM6+AvJt0169uU06zTt34Z7L2vwJvMonDa1cpKrs9MW6LuOYEkbwF1JHy8ZpSu+2GN7zpVmU4uw8h9Rrr+UjXwM6J6fHZyx1UW7wzSnyOo+IIkRXyWm3mkcNic2h0blz7ROml88T3cl9PbzHZ0S7MgICAgICAgICAgICAgICAgICAgICAgICQK90r6MriwrBjSr079VVA1GberAWJU2G4gi3eDEwtE4VPE9H9rupo1KyVKZ0INRMhHIjq8xHYRKYsvE17u/CbNr4PD5sQ6uFO9M7kDhmzAE2N9eR7py6ulj2oduhrRb2Zcj7YSqpLZCgsxpVHGSym/WUqp0BG/W1uY3HGLZ/7w6LUivP38WY6NriWzIr0UZsz13vmqk6nqKDewhJ9twDpopBDTu2cPMnUzM4a0oV8BiglB3em4BCPuf8AMEI0zjkbaEa8k3mpFdz6BszHLWpLUXcbgjiCpIZT3EGaxaJjLG1cThvqKCLEAg8DrInkhDYnZdHNdUBbkoGnfwEymkeDSLz4uHaOzCidZce0AQOAOntc724cYnTxGUxfM4WPBVc1NGO8qL99tfObROYZTGJQPSHomlYmpRIpVjqT+B/94G4/qHjeY6vTxfmO7p0Oqtp8TzCsYLF1sDiA+JovkAZSyjMtmt6ytu3gaGxtOakW0r5tDs1LU19PFZ5WsdMsLlzMxQfqAG/uJnTHU0lxT0t3Xh8fhsRrTqKW4EGzf3EvupdT26N1fAEjQ6jcdxEi2lleutGeW3CJVAGcjtG8+B+smkXjupqTpz+lvq1lW2ZgL7rm00m0R3ZxWZ7QzBkqvYCAgIFF9L1/et5fSfG+sOq9+ft+GO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U7snFu1IFmJNzr3GfTfwvUtq9NF7zmef3lO6XZ1zc56GIMy8NZucjbBulgazczIxCd0sTWbmZG2E7pRuI2dTeqtV0VnT2bgWBvfNa1iw4E7rm0jZXOcLektjGeHX1rczG2EbpQnSlWK0ql9Uc2/wCS3+aiRakTGFq3mJy7NjYxgXybmyvvtqwKsT4Km7nIpjHBqTOeZSDVHPtOT2DQfU/GW2R4q7pZrUI3G0tthG6WraRZqLi5vluO9fWHmBE1iYItOWGwsYWpaHQE28fW/cyKRGC8zlI9c3OXxCu6Trm5xiDMoHauzqbVg1RFqU6hs4YAgNbRxyJ5jl2zn1NKsXi0xxPEujT1r7NsTzHZyVehdEG9F6lE3vYHOt+eVtfgQZP8tTw4P5q8/q5SGHr4qgoVr4lfzJo471Y6/GWis1+LObRae+EVtvp01E9X1VRahGgdcviCdCO0ZpnfVmOMYbaeju5zlE4Pb1Znz1fxcT8hMO85l2RERGIWHZ20Ht6rEdnD4TSvHZjqRnuk02w49sG3NfoZrGp5w550s/pl1YbaOe+VibW1sRv4azWs1t2ZXrandm2LIYLc3N/gN5PxA8ZPGcK84yz69ucnEIzKkz89VIFWw22mp47GU6zu9OmKBpotMuwzoxay01va9tT2az0LdPFtDTtSIiZ3ZnOO08d5WxwmsLtihUpCqlQMhOUWBzFvyZLZs3Za85b9PqUtstHP+PPPbCMMsPtSk9VqIJFVQGKMpVsp0zrcest9Li+uki2jetYv4T4owY/atKiyLVbKahsnqsQSBe2YCw0EaejfUiZrGcdzDVgNu0KtRqSsy1FXMUqU3pNl/MFqKCR2y2p02pSsWmOJ8YmJ/ZOHr7aojIWYhKhCpUKsEYt7Pr2sAeBOh4GRHT6k5iI5jvHj/Yw1VekeHVnTM5amyq6rRqsVLi4uAt7W47tRzlo6TVmInHE9uY/JiXAm0zXxeIw+apTSmlIIyKysGqhiXY20tZbBtNDvm06MaWjTUxEzMznPlHh/85McO6ntenSpIatUsui9eUIRidAxZRlAJ/F7PbMp0L3vMUrjx255/P07mHXiNpU0LgksUF3CKz5Ra+uUb7a2324TKuja2Pj2zwjCPrdJqXWYdKeaouIDsrqpK5UQk2sLlr5Ra2mt5vXo77bzbjbjj5pwxfGVvSi0g38OcKXy5R7Yq5b3te9iNLyY09P+Vm2Pa3Y+mDwT040ECybE/kjvb+oz6/8Ag3+kr87fvKXdPUCB4RIGBEJYkSBjaQlwbcpXw7/ps3/VgT5XgRvR2r6+Um5GZfAbv6D8ZnTi0w11OaxKxgTVi9AgZASUIPo2+WpVon8JNu5WIv5iZ6feYaX7RKfmrMgasXQzoy7rjQ8jwPxlbV3RhNbbZyzpAhQGNzYXIFgTxIHCTHZE92Ukcu0sDTrUylVQ63BseFjvB4HulbViYxK1bTWcw4KXRfDr7IcDlnJH/wBXlPQ1afzF3tTZtNP/ADZP92T+0j0dY8Vo17T4N+Gw6tuqq4/Tl+pkxpxPiidaY8HW7JSQkkKqi5Jl+Kwy9q8/FqwALXqsCC9sqnQqg3AjgTck94HCRXPeS0x2h1y6qmz88QQK5hMO9LaGKqvTY06y0cjLZhemhVgwvcG55W7Z3XvW/T0rE81zn6ynwReJ2DXW+ISmrt/qmrnD5gLq9Pqyub2est63K5Optr0V6nTn+nacRtiu74xOf7JynNkor1OtGENBgpXPUFPOR+VcjE5d51I7jfTk1pmtdu/d8Izj74RLk6XvatgSFLfxB0Fr/wApt1zNOijNNWP/AF/zCY8WG29jti64ZQaSrh69PORYs1dcgGXflXU621Itzk6GvXQ08TzMzWcfLn+8kThp2fRZqS4fE4C7gBWc9U1A5dBU9rNra9st5fUtEWnU09Xjy53fLy+5Pnl3bFwrrjsY702VKppFGOWxyUgp3G41HETHXvWdDTrE8xnP1nKJ7NWEwNQ43GsyMiV6dJab+r+GmysbA3Fi3HlLX1K+g0oiczWZmY+uU54hxbKwrrRXC4jAdYyqEz3pNRcJYK7FjmG4G2Unsmutes3nV09XETzjndHw8vuT55dGCWvhMRXBw74ilWqdYj0yl1LKqlHV2WwGUWN90pf0evp09qKzWMTE5/vGIk7stq4Wr/qMFXWiStI1w6Uyt1FVVCe0QDu1sZGjeno9XTm3M7cTPjjv5keKYzE4lb0mH3R+9uuUXYE0yL3vpe+6cuP6U+149vH5q+CRmIQLJsT+SO9v6jPr/wCDf6Svzt+8pd09QICB4RIGJEDy0Dl2ng1q0alJlDBlIswuCbXFx3gHwkYSpuy2WkVKAIiWOVQALBiTYDmB5zmrad0TLptX2ZiF9tOpygEDICBW3PVbTHKqo8xl+aD4zKeNT5tI5p8llmzMgICAgIEPtrZVaop/0+JeifyaFD42zL4G3ZMr0me04aUvETzGWGwa6/yKtIUsQo1BAPWAf+RWOrA98adv9sxiU6lf90TmEpUwVJvapoe9R87TTEMsy512PSDhrO2U3VWqVHVTzCMxAPLlK7IzlbfbGHfLqkCmZhzn51ujzQZhzjdHmGYRujzDMOcbo8wzCN0eY4sfs6nVam73vSbMlmIsbWvYHXTnNdPqJpExExzxI7ARzmW6PMe5hG6PMMwjdHmGYRujzDMI3R5hmEbo8wzCN0eYZhG6PMMw5xujzDMOcbo8xZNhn7he9v6jPsf4N/pK/O37yO+eokgICAgeWgAIFCxCBKrIdwd18Pw+Sn4zivGJl11nMQuOxaufD0ydTlynvT1T5qZ11nMZctoxOHbLIIFY6YqVehWG9SR8LOP6WmWpHaV6T3hZlYEAjcdfjNVHsBAQEBAQObH4FKoAa4Km6upsynmp4Stqxbumtpr2dCCwAJubb9Ne3SWQ9gICBKzJsQEBAQEBAQEBAQEBAQEBAQEBAQEBAQEChdKqGXEVW3AqlTzWmbfEmcmtT2nTpW9nCZ6EYi9F0O9Xv4OoP9Qea6E+wz1f1ZWSbMiBW+nOJZKAKUhWYEtkYgABVYFrkjn8LyM4TEZT+FW1NRbLZRpy03SUNsBAQEBAQEBAQEBAQEBAQEBAQEBAQEBAQEBAQEBAQEBAQEBApHT4+uP/AFH5mY6nePr+zXT/AEz9P3bugp+8q/7F8qtW0roeKdbwXGdDEgQeLF8QgOoNVQQdbgU3YDuzAHvAMJhOQggICAgICAgICAg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7355" name="AutoShape 11" descr="data:image/jpeg;base64,/9j/4AAQSkZJRgABAQAAAQABAAD/2wCEAAkGBxMTEBUSERMWEhMWFhcYFhUXFBYVGBccFBQXFxgUFRUZHCggGRslHRUWITEhJSkrLjAuGB8zODMsOCgtLisBCgoKDg0OGxAQGzQkICQ0LCwvLCwsLCwsLywsLCwsLTAsLCwsLCwsLCwsLCwsLCwsLCwsLCwsLCwsLCwsLCwsLP/AABEIAJoBRwMBEQACEQEDEQH/xAAcAAEAAgMBAQEAAAAAAAAAAAAABQYCAwQBBwj/xAA+EAACAQIDBAYHBgUEAwAAAAABAgADEQQSIQUxQVEGE2FxgaEVIjJTkbHRByNCUmLBJDOy4fAUcoKSQ3Oi/8QAGwEBAAMBAQEBAAAAAAAAAAAAAAECAwQFBgf/xAA1EQEAAgEDAgIJAgUEAwAAAAAAAQIRAxIhBDFBURMVIlJhcYGh0TKxBRQjkcE0QuHwM2Lx/9oADAMBAAIRAxEAPwD7jAQEBAQEBAQEBAQEBAQIPa/S7BYZilbEIrgaoLsw7CFBse+Vm0QtFJnsrWH+1agz64XFLR4Vsi5e+2a/7ynpatPQX8l12VtWjiaYqUKi1EPEbwfysp1U9h1mkTE9mUxMd3ZJQQEBAQEBAQEBAQEBAQEBAQEBAQEBAQEBAQEBAQEBAQEBAQEBAgOnu1Gw2zsRWpnLUCWRvys5ChgOJGa/hImcQmsZl8p+yjY1GrTbFVV6yozsFNT1yLH1mN/xFr6nWcGveZttejoViKbvGVy6U4mvST+HoGouU6BM+ZmNgpT8oAue8b7WNKxC85nLVsvo8tLqsRTAwuLyoaookrScgesj0MxDLqdOG8ayfS2rPsyr6Ktv1Q+g4KsXQMbA8QDcXndpX31y4NWmy2G+aMyAgICAgICAgICAgICAgICAgICAgICAgICAgICAgICAgICAgVH7U6ebZzg7syk+Fz87Smp2aaX6nyDoXtw4WtUpH2Td0XmbG4Hj85xdRXmLO/p7cTT6wuPRLbOIr1K+V2IokKcwHV1G3kJyFt3hMbRiImJ78tuJmYmO3Dvw+1alSolJ2FKrdXdFAqE5mLGmrNqtNVWxNgfXXtvNJrMTMummhWunNpjPfx7T4fOZnt8Injti2pizTZSNQT667zbUXHaCQfC3Ga6V9lvhLzNXT3wsE9BwEBAQEBAQEBAQEBAQEBAQEBAQEBAQEBAQEBAQEBAQEBAQEBAq/wBpi32XiD+VQ3wcTPVj2WmlOLPzVt46K4uCG0I0PFdD/wARIrGeFrzMYmE70Z6b1UUU2IsPZa4BPhuJ7pxa/S45q7+m6rfxdd16T0xUKnq1xAC59AKh9UFbke0LMLW5zktXUrGZh11ml52xb6LBsnF1mJdtx4RW1u6upWvZb9mbUJyqw00FzvW+6/MX0noaGvnFZebr6He0JmdjjLyR7AQEBAQEBAQEBAQEBAQEBAQEBAQEBAQEBAQEBAQEBAQECp/ahVy7MrsdwSw7XdlSmD3M4bvUSl+zTS/VD847SAamq8QPqb/5zlKT4tNSPBGvhfud2oN/gbHymmeWWOFj+zronVxNV6ofqxRy5T+ZifZP6coN+8c5zdTfEbPN09LT2t8+D7xsjZuWmDc3IGhFj3Tipp+Lrvqcu84YE8jwM0ivKm7hPUXuoPMT0qzmMvNtGLTDZLKkBAQEBAQEBAQEBAQEBAQEBAQEBAQEBAQEBAQEBAQEBAQIzpJstcThKtBxcOht2MvrKR3MAZW0ZiYWpbbaJflbZjZqgLcAT8N4P/UCZ4xGG082dQw56ux0zG3izXY/OTlGOH2b7MejwoYJSxs9X71weBdRlXwUKO+84rf1LzP0dcR6OkRELhe3G8jsYy9FIsfV3mMTaeEborHKWw1HIuW5O83PabnwnoUptrhw3vunLbLqPCYHsBAQEBA5Km0aY437gT5zKdekeLauhefBuw+IVxdTfnzHeJet627KXpandtllCAgICAgICAgICAgICAgICAgICAgICAgICB8w6RfZNTL1a+CfI7ln6lgMmZtSEYaoCddbgX5WAyvSZ7NqakRxL5fQ2HXGMWjWpVFvUXOjIdLtY3IsctswzDmNd0xtbEfFvWuZ+D7lQYBbDdwnDWXbaMuLae1VoKGcgAkDU21OgErNk1rlZNhXamKrCwYXUHfY/iPfwnf01Jxus8/qbxnbCVBnXEuQYwnDA6wNklBAQMalQKCzGwG8mRMxEZlMRMziFc2jtY1DlXRPNu/s7Jwa2vNuI7PR0eninM93mGrLxmdZhe1Z8GdSqUYPT4eY4gy8Wms5hXZFo22T2FxAqIGXcfI8QZ30tFozDzr0mk4ltllSAgICAgICAgICAgICAgICAgICAgICAgICBoxWFVx6ygkA5SQCVuLXB4StqxMLVtMTlTsO+k8Xs9uXo2TTxFakKtiqP1hU/jyqwC/FgT2KRxm2jSLX5Ya2pNKcfJcDU+HAcf7T0svMw9U/5374D5f5ukoZgf2lkMgZKHsBAh+lD2ojtcDyY/tObqv0Oro4/qfRWS1p5z03LiNoZSovqxAHeYytFfFN4V7rrNIljaHTgcV1T6+w3tdn6vrNtLU2W+DDW0/SV47wsk9B5pAQEBAQEBAQEBAQEBAQEBAQEBAQEBAQEBAQKZi6eWtUXkxt46j5zx9Wu28w9nRtu04lv2ahNUZTY2JHgVuPheadP+tn1P6OU7Qrm1mFrcDruH9jO6Lebz5r5N6tqLWNxz5b7S0KzD1a6lygZS6gErcZlDEhSV3gEq1jxseUsricZZ5v8H1kjKSh6IHsCvdNHtSpjnV+VN5y9XPsR83Z0Ue3Py/zCm7QxuRb34Tz3qRDKn0dq/6dcfVJDIQ6Ut1kYZS78c2Vr24Dfru6PQTGnN5/7Dn/AJmJ1Y047f5TGz8YCsyiV7VdrLmEt3U7JnYmKuvVtvXd2j+274Tt6fUzG2fBwdTp4ndHik50OYgICAgICAgICAgICAgICAgICAgICAgICAgVTpDTtiL/AJlU/MfsJ5nVxjUy9TpJzp4ebDq/xIXmj/sf2kdN/wCT6Snqo/p/WFkekDqRO+YedEojauJqUUSlSBLuQiEakWBzE+AHx7JlqTatcV7ttGtb2zftHKS2TgxTpgb2OrtvLMd5J48rngJrpU21+LLW1N9s+Hg7ZqyICAgVTp0tRhSWmpa2ZjYjsA3ntM4+rntD0OhjvKnbHwj1sZTSqjAB1JVlIBCm54Wt9Zho1i1odXUam2k4fW3UEEEXB0IO434Gem8V8+2/saphGNSkC2HvfTU0uxh+X9XDjzPm6+hNPar2/Z63T9RGpG23f93RszF5gJjWzW9UojFWDrvBv38xNq2ms5hhasWjbKx0qgZQw3EXnoxMTGYeZaJicSzkoICAgICAgICAgICAgICAgICAgICAgICAgQXSaholTkcp7m3H4/OcXV04izt6O+Jmrhw1NRUSqp9ZeHMEEEfAmc2nMVtFodWpm1ZrKxUMQrj1d/EHeJ6Fb1vHDzb6dqdyoOH+dssq3rpLqvZKHsBA8MDm2hRzJfiNfDjMdam6uW2hfbbHmgqlIHsnBth6MWlgzVR7NVx438jeW33jtJs0571hyV9sYukb3WsvFHUDwDLa3iD3S0dReO/KJ6XSt24Rt6YPW4f1U31KBtnofqA40u0aDu0XPUpX9dO3jHl/wvS1v0anfwnz/wCf+/OwYOqGWTWcs7RiUjs/EZDkPsk6dhP7H5986dG+2dsubW090bo7padbjICAgICAgICAgICAgICAgICAgICAgICAgYVqQZSrC6kWIlZiJjEpiZicwqeO2XVw5LJepS7NWXvHEdo8p52r09qc15h6Wl1NdTi3EtmCx6tYg2PAiZ0vicw0vp8YlMekVAu4tbeQLjdy3+FjO7T1Ynu4NTSmvZ2rUBF944ds3Y4bAZKMPQZKHsBA8ECr7XcUnsdx1Hd/bdPN1q7LYeroT6SuXCNpLffMdzbY3piUaWzEo2zDh2jswOQ6Eq66qw0I7j+3GT25hOcxiyN2VtB6NTqa2h/C1rBh2DcCOX+CkTiVrV3QtC4kNpNotlhtwm9nYrMMrH1huPMfWdmlqZ4lwa2ltnMdnbNmBAQEBAQEBAQEBAQEBAQEBAQEBAQEBAQEgeXgVnbeGoHFIhYUnqI7DKQrEqyDMR+IetY94mGroVtzh0aXUXpxlHbZr18LTVywaktaiKjgaim1QI2ZTutnBuNwBnPGnamfGG9tWl8eEpOhjCW9U+HDxEpXVtHZvfRrjljtPbZodVmI+9fILsqC9ibXbeSAdBrN41LsPRUmcfty9pdKaF8r11psDYgq1wRpqTYDzm1b+bC+lOfZhN01zpdazEGxDL1Z+HqkTXDBtIcDQq3fceYv8pHJw1NigCA4KEnQn2T3MNPA2kTaI7piPJA9MMCcTQ+6YGrTN1ynRgdGQ8tLHvUTHWrGpDp6fUnSt8JVHDbBZmCmtlJIBulwD/2Gk5Y0Mz3dc9Xjw+7qxnRjF0bkL1yjXNTY3FudM6+AvJt0169uU06zTt34Z7L2vwJvMonDa1cpKrs9MW6LuOYEkbwF1JHy8ZpSu+2GN7zpVmU4uw8h9Rrr+UjXwM6J6fHZyx1UW7wzSnyOo+IIkRXyWm3mkcNic2h0blz7ROml88T3cl9PbzHZ0S7MgICAgICAgICAgICAgICAgICAgICAgICQK90r6MriwrBjSr079VVA1GberAWJU2G4gi3eDEwtE4VPE9H9rupo1KyVKZ0INRMhHIjq8xHYRKYsvE17u/CbNr4PD5sQ6uFO9M7kDhmzAE2N9eR7py6ulj2oduhrRb2Zcj7YSqpLZCgsxpVHGSym/WUqp0BG/W1uY3HGLZ/7w6LUivP38WY6NriWzIr0UZsz13vmqk6nqKDewhJ9twDpopBDTu2cPMnUzM4a0oV8BiglB3em4BCPuf8AMEI0zjkbaEa8k3mpFdz6BszHLWpLUXcbgjiCpIZT3EGaxaJjLG1cThvqKCLEAg8DrInkhDYnZdHNdUBbkoGnfwEymkeDSLz4uHaOzCidZce0AQOAOntc724cYnTxGUxfM4WPBVc1NGO8qL99tfObROYZTGJQPSHomlYmpRIpVjqT+B/94G4/qHjeY6vTxfmO7p0Oqtp8TzCsYLF1sDiA+JovkAZSyjMtmt6ytu3gaGxtOakW0r5tDs1LU19PFZ5WsdMsLlzMxQfqAG/uJnTHU0lxT0t3Xh8fhsRrTqKW4EGzf3EvupdT26N1fAEjQ6jcdxEi2lleutGeW3CJVAGcjtG8+B+smkXjupqTpz+lvq1lW2ZgL7rm00m0R3ZxWZ7QzBkqvYCAgIFF9L1/et5fSfG+sOq9+ft+GO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U7snFu1IFmJNzr3GfTfwvUtq9NF7zmef3lO6XZ1zc56GIMy8NZucjbBulgazczIxCd0sTWbmZG2E7pRuI2dTeqtV0VnT2bgWBvfNa1iw4E7rm0jZXOcLektjGeHX1rczG2EbpQnSlWK0ql9Uc2/wCS3+aiRakTGFq3mJy7NjYxgXybmyvvtqwKsT4Km7nIpjHBqTOeZSDVHPtOT2DQfU/GW2R4q7pZrUI3G0tthG6WraRZqLi5vluO9fWHmBE1iYItOWGwsYWpaHQE28fW/cyKRGC8zlI9c3OXxCu6Trm5xiDMoHauzqbVg1RFqU6hs4YAgNbRxyJ5jl2zn1NKsXi0xxPEujT1r7NsTzHZyVehdEG9F6lE3vYHOt+eVtfgQZP8tTw4P5q8/q5SGHr4qgoVr4lfzJo471Y6/GWis1+LObRae+EVtvp01E9X1VRahGgdcviCdCO0ZpnfVmOMYbaeju5zlE4Pb1Znz1fxcT8hMO85l2RERGIWHZ20Ht6rEdnD4TSvHZjqRnuk02w49sG3NfoZrGp5w550s/pl1YbaOe+VibW1sRv4azWs1t2ZXrandm2LIYLc3N/gN5PxA8ZPGcK84yz69ucnEIzKkz89VIFWw22mp47GU6zu9OmKBpotMuwzoxay01va9tT2az0LdPFtDTtSIiZ3ZnOO08d5WxwmsLtihUpCqlQMhOUWBzFvyZLZs3Za85b9PqUtstHP+PPPbCMMsPtSk9VqIJFVQGKMpVsp0zrcest9Li+uki2jetYv4T4owY/atKiyLVbKahsnqsQSBe2YCw0EaejfUiZrGcdzDVgNu0KtRqSsy1FXMUqU3pNl/MFqKCR2y2p02pSsWmOJ8YmJ/ZOHr7aojIWYhKhCpUKsEYt7Pr2sAeBOh4GRHT6k5iI5jvHj/Yw1VekeHVnTM5amyq6rRqsVLi4uAt7W47tRzlo6TVmInHE9uY/JiXAm0zXxeIw+apTSmlIIyKysGqhiXY20tZbBtNDvm06MaWjTUxEzMznPlHh/85McO6ntenSpIatUsui9eUIRidAxZRlAJ/F7PbMp0L3vMUrjx255/P07mHXiNpU0LgksUF3CKz5Ra+uUb7a2324TKuja2Pj2zwjCPrdJqXWYdKeaouIDsrqpK5UQk2sLlr5Ra2mt5vXo77bzbjbjj5pwxfGVvSi0g38OcKXy5R7Yq5b3te9iNLyY09P+Vm2Pa3Y+mDwT040ECybE/kjvb+oz6/8Ag3+kr87fvKXdPUCB4RIGBEJYkSBjaQlwbcpXw7/ps3/VgT5XgRvR2r6+Um5GZfAbv6D8ZnTi0w11OaxKxgTVi9AgZASUIPo2+WpVon8JNu5WIv5iZ6feYaX7RKfmrMgasXQzoy7rjQ8jwPxlbV3RhNbbZyzpAhQGNzYXIFgTxIHCTHZE92Ukcu0sDTrUylVQ63BseFjvB4HulbViYxK1bTWcw4KXRfDr7IcDlnJH/wBXlPQ1afzF3tTZtNP/ADZP92T+0j0dY8Vo17T4N+Gw6tuqq4/Tl+pkxpxPiidaY8HW7JSQkkKqi5Jl+Kwy9q8/FqwALXqsCC9sqnQqg3AjgTck94HCRXPeS0x2h1y6qmz88QQK5hMO9LaGKqvTY06y0cjLZhemhVgwvcG55W7Z3XvW/T0rE81zn6ynwReJ2DXW+ISmrt/qmrnD5gLq9Pqyub2est63K5Optr0V6nTn+nacRtiu74xOf7JynNkor1OtGENBgpXPUFPOR+VcjE5d51I7jfTk1pmtdu/d8Izj74RLk6XvatgSFLfxB0Fr/wApt1zNOijNNWP/AF/zCY8WG29jti64ZQaSrh69PORYs1dcgGXflXU621Itzk6GvXQ08TzMzWcfLn+8kThp2fRZqS4fE4C7gBWc9U1A5dBU9rNra9st5fUtEWnU09Xjy53fLy+5Pnl3bFwrrjsY702VKppFGOWxyUgp3G41HETHXvWdDTrE8xnP1nKJ7NWEwNQ43GsyMiV6dJab+r+GmysbA3Fi3HlLX1K+g0oiczWZmY+uU54hxbKwrrRXC4jAdYyqEz3pNRcJYK7FjmG4G2Unsmutes3nV09XETzjndHw8vuT55dGCWvhMRXBw74ilWqdYj0yl1LKqlHV2WwGUWN90pf0evp09qKzWMTE5/vGIk7stq4Wr/qMFXWiStI1w6Uyt1FVVCe0QDu1sZGjeno9XTm3M7cTPjjv5keKYzE4lb0mH3R+9uuUXYE0yL3vpe+6cuP6U+149vH5q+CRmIQLJsT+SO9v6jPr/wCDf6Svzt+8pd09QICB4RIGJEDy0Dl2ng1q0alJlDBlIswuCbXFx3gHwkYSpuy2WkVKAIiWOVQALBiTYDmB5zmrad0TLptX2ZiF9tOpygEDICBW3PVbTHKqo8xl+aD4zKeNT5tI5p8llmzMgICAgIEPtrZVaop/0+JeifyaFD42zL4G3ZMr0me04aUvETzGWGwa6/yKtIUsQo1BAPWAf+RWOrA98adv9sxiU6lf90TmEpUwVJvapoe9R87TTEMsy512PSDhrO2U3VWqVHVTzCMxAPLlK7IzlbfbGHfLqkCmZhzn51ujzQZhzjdHmGYRujzDMOcbo8wzCN0eY4sfs6nVam73vSbMlmIsbWvYHXTnNdPqJpExExzxI7ARzmW6PMe5hG6PMMwjdHmGYRujzDMI3R5hmEbo8wzCN0eYZhG6PMMw5xujzDMOcbo8xZNhn7he9v6jPsf4N/pK/O37yO+eokgICAgeWgAIFCxCBKrIdwd18Pw+Sn4zivGJl11nMQuOxaufD0ydTlynvT1T5qZ11nMZctoxOHbLIIFY6YqVehWG9SR8LOP6WmWpHaV6T3hZlYEAjcdfjNVHsBAQEBAQObH4FKoAa4Km6upsynmp4Stqxbumtpr2dCCwAJubb9Ne3SWQ9gICBKzJsQEBAQEBAQEBAQEBAQEBAQEBAQEBAQEChdKqGXEVW3AqlTzWmbfEmcmtT2nTpW9nCZ6EYi9F0O9Xv4OoP9Qea6E+wz1f1ZWSbMiBW+nOJZKAKUhWYEtkYgABVYFrkjn8LyM4TEZT+FW1NRbLZRpy03SUNsBAQEBAQEBAQEBAQEBAQEBAQEBAQEBAQEBAQEBAQEBAQEBApHT4+uP/AFH5mY6nePr+zXT/AEz9P3bugp+8q/7F8qtW0roeKdbwXGdDEgQeLF8QgOoNVQQdbgU3YDuzAHvAMJhOQggICAgICAgICAg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7357" name="AutoShape 13" descr="data:image/jpeg;base64,/9j/4AAQSkZJRgABAQAAAQABAAD/2wCEAAkGBxMTEBUSERMWEhMWFhcYFhUXFBYVGBccFBQXFxgUFRUZHCggGRslHRUWITEhJSkrLjAuGB8zODMsOCgtLisBCgoKDg0OGxAQGzQkICQ0LCwvLCwsLCwsLywsLCwsLTAsLCwsLCwsLCwsLCwsLCwsLCwsLCwsLCwsLCwsLCwsLP/AABEIAJoBRwMBEQACEQEDEQH/xAAcAAEAAgMBAQEAAAAAAAAAAAAABQYCAwQBBwj/xAA+EAACAQIDBAYHBgUEAwAAAAABAgADEQQSIQUxQVEGE2FxgaEVIjJTkbHRByNCUmLBJDOy4fAUcoKSQ3Oi/8QAGwEBAAMBAQEBAAAAAAAAAAAAAAECAwQFBgf/xAA1EQEAAgEDAgIJAgUEAwAAAAAAAQIRAxIhBDFBURMVIlJhcYGh0TKxBRQjkcE0QuHwM2Lx/9oADAMBAAIRAxEAPwD7jAQEBAQEBAQEBAQEBAQIPa/S7BYZilbEIrgaoLsw7CFBse+Vm0QtFJnsrWH+1agz64XFLR4Vsi5e+2a/7ynpatPQX8l12VtWjiaYqUKi1EPEbwfysp1U9h1mkTE9mUxMd3ZJQQEBAQEBAQEBAQEBAQEBAQEBAQEBAQEBAQEBAQEBAQEBAQEBAgOnu1Gw2zsRWpnLUCWRvys5ChgOJGa/hImcQmsZl8p+yjY1GrTbFVV6yozsFNT1yLH1mN/xFr6nWcGveZttejoViKbvGVy6U4mvST+HoGouU6BM+ZmNgpT8oAue8b7WNKxC85nLVsvo8tLqsRTAwuLyoaookrScgesj0MxDLqdOG8ayfS2rPsyr6Ktv1Q+g4KsXQMbA8QDcXndpX31y4NWmy2G+aMyAgICAgICAgICAgICAgICAgICAgICAgICAgICAgICAgICAgVH7U6ebZzg7syk+Fz87Smp2aaX6nyDoXtw4WtUpH2Td0XmbG4Hj85xdRXmLO/p7cTT6wuPRLbOIr1K+V2IokKcwHV1G3kJyFt3hMbRiImJ78tuJmYmO3Dvw+1alSolJ2FKrdXdFAqE5mLGmrNqtNVWxNgfXXtvNJrMTMummhWunNpjPfx7T4fOZnt8Injti2pizTZSNQT667zbUXHaCQfC3Ga6V9lvhLzNXT3wsE9BwEBAQEBAQEBAQEBAQEBAQEBAQEBAQEBAQEBAQEBAQEBAQEBAq/wBpi32XiD+VQ3wcTPVj2WmlOLPzVt46K4uCG0I0PFdD/wARIrGeFrzMYmE70Z6b1UUU2IsPZa4BPhuJ7pxa/S45q7+m6rfxdd16T0xUKnq1xAC59AKh9UFbke0LMLW5zktXUrGZh11ml52xb6LBsnF1mJdtx4RW1u6upWvZb9mbUJyqw00FzvW+6/MX0noaGvnFZebr6He0JmdjjLyR7AQEBAQEBAQEBAQEBAQEBAQEBAQEBAQEBAQEBAQEBAQECp/ahVy7MrsdwSw7XdlSmD3M4bvUSl+zTS/VD847SAamq8QPqb/5zlKT4tNSPBGvhfud2oN/gbHymmeWWOFj+zronVxNV6ofqxRy5T+ZifZP6coN+8c5zdTfEbPN09LT2t8+D7xsjZuWmDc3IGhFj3Tipp+Lrvqcu84YE8jwM0ivKm7hPUXuoPMT0qzmMvNtGLTDZLKkBAQEBAQEBAQEBAQEBAQEBAQEBAQEBAQEBAQEBAQEBAQIzpJstcThKtBxcOht2MvrKR3MAZW0ZiYWpbbaJflbZjZqgLcAT8N4P/UCZ4xGG082dQw56ux0zG3izXY/OTlGOH2b7MejwoYJSxs9X71weBdRlXwUKO+84rf1LzP0dcR6OkRELhe3G8jsYy9FIsfV3mMTaeEborHKWw1HIuW5O83PabnwnoUptrhw3vunLbLqPCYHsBAQEBA5Km0aY437gT5zKdekeLauhefBuw+IVxdTfnzHeJet627KXpandtllCAgICAgICAgICAgICAgICAgICAgICAgICB8w6RfZNTL1a+CfI7ln6lgMmZtSEYaoCddbgX5WAyvSZ7NqakRxL5fQ2HXGMWjWpVFvUXOjIdLtY3IsctswzDmNd0xtbEfFvWuZ+D7lQYBbDdwnDWXbaMuLae1VoKGcgAkDU21OgErNk1rlZNhXamKrCwYXUHfY/iPfwnf01Jxus8/qbxnbCVBnXEuQYwnDA6wNklBAQMalQKCzGwG8mRMxEZlMRMziFc2jtY1DlXRPNu/s7Jwa2vNuI7PR0eninM93mGrLxmdZhe1Z8GdSqUYPT4eY4gy8Wms5hXZFo22T2FxAqIGXcfI8QZ30tFozDzr0mk4ltllSAgICAgICAgICAgICAgICAgICAgICAgICBoxWFVx6ygkA5SQCVuLXB4StqxMLVtMTlTsO+k8Xs9uXo2TTxFakKtiqP1hU/jyqwC/FgT2KRxm2jSLX5Ya2pNKcfJcDU+HAcf7T0svMw9U/5374D5f5ukoZgf2lkMgZKHsBAh+lD2ojtcDyY/tObqv0Oro4/qfRWS1p5z03LiNoZSovqxAHeYytFfFN4V7rrNIljaHTgcV1T6+w3tdn6vrNtLU2W+DDW0/SV47wsk9B5pAQEBAQEBAQEBAQEBAQEBAQEBAQEBAQEBAQKZi6eWtUXkxt46j5zx9Wu28w9nRtu04lv2ahNUZTY2JHgVuPheadP+tn1P6OU7Qrm1mFrcDruH9jO6Lebz5r5N6tqLWNxz5b7S0KzD1a6lygZS6gErcZlDEhSV3gEq1jxseUsricZZ5v8H1kjKSh6IHsCvdNHtSpjnV+VN5y9XPsR83Z0Ue3Py/zCm7QxuRb34Tz3qRDKn0dq/6dcfVJDIQ6Ut1kYZS78c2Vr24Dfru6PQTGnN5/7Dn/AJmJ1Y047f5TGz8YCsyiV7VdrLmEt3U7JnYmKuvVtvXd2j+274Tt6fUzG2fBwdTp4ndHik50OYgICAgICAgICAgICAgICAgICAgICAgICAgVTpDTtiL/AJlU/MfsJ5nVxjUy9TpJzp4ebDq/xIXmj/sf2kdN/wCT6Snqo/p/WFkekDqRO+YedEojauJqUUSlSBLuQiEakWBzE+AHx7JlqTatcV7ttGtb2zftHKS2TgxTpgb2OrtvLMd5J48rngJrpU21+LLW1N9s+Hg7ZqyICAgVTp0tRhSWmpa2ZjYjsA3ntM4+rntD0OhjvKnbHwj1sZTSqjAB1JVlIBCm54Wt9Zho1i1odXUam2k4fW3UEEEXB0IO434Gem8V8+2/saphGNSkC2HvfTU0uxh+X9XDjzPm6+hNPar2/Z63T9RGpG23f93RszF5gJjWzW9UojFWDrvBv38xNq2ms5hhasWjbKx0qgZQw3EXnoxMTGYeZaJicSzkoICAgICAgICAgICAgICAgICAgICAgICAgQXSaholTkcp7m3H4/OcXV04izt6O+Jmrhw1NRUSqp9ZeHMEEEfAmc2nMVtFodWpm1ZrKxUMQrj1d/EHeJ6Fb1vHDzb6dqdyoOH+dssq3rpLqvZKHsBA8MDm2hRzJfiNfDjMdam6uW2hfbbHmgqlIHsnBth6MWlgzVR7NVx438jeW33jtJs0571hyV9sYukb3WsvFHUDwDLa3iD3S0dReO/KJ6XSt24Rt6YPW4f1U31KBtnofqA40u0aDu0XPUpX9dO3jHl/wvS1v0anfwnz/wCf+/OwYOqGWTWcs7RiUjs/EZDkPsk6dhP7H5986dG+2dsubW090bo7padbjICAgICAgICAgICAgICAgICAgICAgICAgYVqQZSrC6kWIlZiJjEpiZicwqeO2XVw5LJepS7NWXvHEdo8p52r09qc15h6Wl1NdTi3EtmCx6tYg2PAiZ0vicw0vp8YlMekVAu4tbeQLjdy3+FjO7T1Ynu4NTSmvZ2rUBF944ds3Y4bAZKMPQZKHsBA8ECr7XcUnsdx1Hd/bdPN1q7LYeroT6SuXCNpLffMdzbY3piUaWzEo2zDh2jswOQ6Eq66qw0I7j+3GT25hOcxiyN2VtB6NTqa2h/C1rBh2DcCOX+CkTiVrV3QtC4kNpNotlhtwm9nYrMMrH1huPMfWdmlqZ4lwa2ltnMdnbNmBAQEBAQEBAQEBAQEBAQEBAQEBAQEBAQEgeXgVnbeGoHFIhYUnqI7DKQrEqyDMR+IetY94mGroVtzh0aXUXpxlHbZr18LTVywaktaiKjgaim1QI2ZTutnBuNwBnPGnamfGG9tWl8eEpOhjCW9U+HDxEpXVtHZvfRrjljtPbZodVmI+9fILsqC9ibXbeSAdBrN41LsPRUmcfty9pdKaF8r11psDYgq1wRpqTYDzm1b+bC+lOfZhN01zpdazEGxDL1Z+HqkTXDBtIcDQq3fceYv8pHJw1NigCA4KEnQn2T3MNPA2kTaI7piPJA9MMCcTQ+6YGrTN1ynRgdGQ8tLHvUTHWrGpDp6fUnSt8JVHDbBZmCmtlJIBulwD/2Gk5Y0Mz3dc9Xjw+7qxnRjF0bkL1yjXNTY3FudM6+AvJt0169uU06zTt34Z7L2vwJvMonDa1cpKrs9MW6LuOYEkbwF1JHy8ZpSu+2GN7zpVmU4uw8h9Rrr+UjXwM6J6fHZyx1UW7wzSnyOo+IIkRXyWm3mkcNic2h0blz7ROml88T3cl9PbzHZ0S7MgICAgICAgICAgICAgICAgICAgICAgICQK90r6MriwrBjSr079VVA1GberAWJU2G4gi3eDEwtE4VPE9H9rupo1KyVKZ0INRMhHIjq8xHYRKYsvE17u/CbNr4PD5sQ6uFO9M7kDhmzAE2N9eR7py6ulj2oduhrRb2Zcj7YSqpLZCgsxpVHGSym/WUqp0BG/W1uY3HGLZ/7w6LUivP38WY6NriWzIr0UZsz13vmqk6nqKDewhJ9twDpopBDTu2cPMnUzM4a0oV8BiglB3em4BCPuf8AMEI0zjkbaEa8k3mpFdz6BszHLWpLUXcbgjiCpIZT3EGaxaJjLG1cThvqKCLEAg8DrInkhDYnZdHNdUBbkoGnfwEymkeDSLz4uHaOzCidZce0AQOAOntc724cYnTxGUxfM4WPBVc1NGO8qL99tfObROYZTGJQPSHomlYmpRIpVjqT+B/94G4/qHjeY6vTxfmO7p0Oqtp8TzCsYLF1sDiA+JovkAZSyjMtmt6ytu3gaGxtOakW0r5tDs1LU19PFZ5WsdMsLlzMxQfqAG/uJnTHU0lxT0t3Xh8fhsRrTqKW4EGzf3EvupdT26N1fAEjQ6jcdxEi2lleutGeW3CJVAGcjtG8+B+smkXjupqTpz+lvq1lW2ZgL7rm00m0R3ZxWZ7QzBkqvYCAgIFF9L1/et5fSfG+sOq9+ft+GO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U7snFu1IFmJNzr3GfTfwvUtq9NF7zmef3lO6XZ1zc56GIMy8NZucjbBulgazczIxCd0sTWbmZG2E7pRuI2dTeqtV0VnT2bgWBvfNa1iw4E7rm0jZXOcLektjGeHX1rczG2EbpQnSlWK0ql9Uc2/wCS3+aiRakTGFq3mJy7NjYxgXybmyvvtqwKsT4Km7nIpjHBqTOeZSDVHPtOT2DQfU/GW2R4q7pZrUI3G0tthG6WraRZqLi5vluO9fWHmBE1iYItOWGwsYWpaHQE28fW/cyKRGC8zlI9c3OXxCu6Trm5xiDMoHauzqbVg1RFqU6hs4YAgNbRxyJ5jl2zn1NKsXi0xxPEujT1r7NsTzHZyVehdEG9F6lE3vYHOt+eVtfgQZP8tTw4P5q8/q5SGHr4qgoVr4lfzJo471Y6/GWis1+LObRae+EVtvp01E9X1VRahGgdcviCdCO0ZpnfVmOMYbaeju5zlE4Pb1Znz1fxcT8hMO85l2RERGIWHZ20Ht6rEdnD4TSvHZjqRnuk02w49sG3NfoZrGp5w550s/pl1YbaOe+VibW1sRv4azWs1t2ZXrandm2LIYLc3N/gN5PxA8ZPGcK84yz69ucnEIzKkz89VIFWw22mp47GU6zu9OmKBpotMuwzoxay01va9tT2az0LdPFtDTtSIiZ3ZnOO08d5WxwmsLtihUpCqlQMhOUWBzFvyZLZs3Za85b9PqUtstHP+PPPbCMMsPtSk9VqIJFVQGKMpVsp0zrcest9Li+uki2jetYv4T4owY/atKiyLVbKahsnqsQSBe2YCw0EaejfUiZrGcdzDVgNu0KtRqSsy1FXMUqU3pNl/MFqKCR2y2p02pSsWmOJ8YmJ/ZOHr7aojIWYhKhCpUKsEYt7Pr2sAeBOh4GRHT6k5iI5jvHj/Yw1VekeHVnTM5amyq6rRqsVLi4uAt7W47tRzlo6TVmInHE9uY/JiXAm0zXxeIw+apTSmlIIyKysGqhiXY20tZbBtNDvm06MaWjTUxEzMznPlHh/85McO6ntenSpIatUsui9eUIRidAxZRlAJ/F7PbMp0L3vMUrjx255/P07mHXiNpU0LgksUF3CKz5Ra+uUb7a2324TKuja2Pj2zwjCPrdJqXWYdKeaouIDsrqpK5UQk2sLlr5Ra2mt5vXo77bzbjbjj5pwxfGVvSi0g38OcKXy5R7Yq5b3te9iNLyY09P+Vm2Pa3Y+mDwT040ECybE/kjvb+oz6/8Ag3+kr87fvKXdPUCB4RIGBEJYkSBjaQlwbcpXw7/ps3/VgT5XgRvR2r6+Um5GZfAbv6D8ZnTi0w11OaxKxgTVi9AgZASUIPo2+WpVon8JNu5WIv5iZ6feYaX7RKfmrMgasXQzoy7rjQ8jwPxlbV3RhNbbZyzpAhQGNzYXIFgTxIHCTHZE92Ukcu0sDTrUylVQ63BseFjvB4HulbViYxK1bTWcw4KXRfDr7IcDlnJH/wBXlPQ1afzF3tTZtNP/ADZP92T+0j0dY8Vo17T4N+Gw6tuqq4/Tl+pkxpxPiidaY8HW7JSQkkKqi5Jl+Kwy9q8/FqwALXqsCC9sqnQqg3AjgTck94HCRXPeS0x2h1y6qmz88QQK5hMO9LaGKqvTY06y0cjLZhemhVgwvcG55W7Z3XvW/T0rE81zn6ynwReJ2DXW+ISmrt/qmrnD5gLq9Pqyub2est63K5Optr0V6nTn+nacRtiu74xOf7JynNkor1OtGENBgpXPUFPOR+VcjE5d51I7jfTk1pmtdu/d8Izj74RLk6XvatgSFLfxB0Fr/wApt1zNOijNNWP/AF/zCY8WG29jti64ZQaSrh69PORYs1dcgGXflXU621Itzk6GvXQ08TzMzWcfLn+8kThp2fRZqS4fE4C7gBWc9U1A5dBU9rNra9st5fUtEWnU09Xjy53fLy+5Pnl3bFwrrjsY702VKppFGOWxyUgp3G41HETHXvWdDTrE8xnP1nKJ7NWEwNQ43GsyMiV6dJab+r+GmysbA3Fi3HlLX1K+g0oiczWZmY+uU54hxbKwrrRXC4jAdYyqEz3pNRcJYK7FjmG4G2Unsmutes3nV09XETzjndHw8vuT55dGCWvhMRXBw74ilWqdYj0yl1LKqlHV2WwGUWN90pf0evp09qKzWMTE5/vGIk7stq4Wr/qMFXWiStI1w6Uyt1FVVCe0QDu1sZGjeno9XTm3M7cTPjjv5keKYzE4lb0mH3R+9uuUXYE0yL3vpe+6cuP6U+149vH5q+CRmIQLJsT+SO9v6jPr/wCDf6Svzt+8pd09QICB4RIGJEDy0Dl2ng1q0alJlDBlIswuCbXFx3gHwkYSpuy2WkVKAIiWOVQALBiTYDmB5zmrad0TLptX2ZiF9tOpygEDICBW3PVbTHKqo8xl+aD4zKeNT5tI5p8llmzMgICAgIEPtrZVaop/0+JeifyaFD42zL4G3ZMr0me04aUvETzGWGwa6/yKtIUsQo1BAPWAf+RWOrA98adv9sxiU6lf90TmEpUwVJvapoe9R87TTEMsy512PSDhrO2U3VWqVHVTzCMxAPLlK7IzlbfbGHfLqkCmZhzn51ujzQZhzjdHmGYRujzDMOcbo8wzCN0eY4sfs6nVam73vSbMlmIsbWvYHXTnNdPqJpExExzxI7ARzmW6PMe5hG6PMMwjdHmGYRujzDMI3R5hmEbo8wzCN0eYZhG6PMMw5xujzDMOcbo8xZNhn7he9v6jPsf4N/pK/O37yO+eokgICAgeWgAIFCxCBKrIdwd18Pw+Sn4zivGJl11nMQuOxaufD0ydTlynvT1T5qZ11nMZctoxOHbLIIFY6YqVehWG9SR8LOP6WmWpHaV6T3hZlYEAjcdfjNVHsBAQEBAQObH4FKoAa4Km6upsynmp4Stqxbumtpr2dCCwAJubb9Ne3SWQ9gICBKzJsQEBAQEBAQEBAQEBAQEBAQEBAQEBAQEChdKqGXEVW3AqlTzWmbfEmcmtT2nTpW9nCZ6EYi9F0O9Xv4OoP9Qea6E+wz1f1ZWSbMiBW+nOJZKAKUhWYEtkYgABVYFrkjn8LyM4TEZT+FW1NRbLZRpy03SUNsBAQEBAQEBAQEBAQEBAQEBAQEBAQEBAQEBAQEBAQEBAQEBApHT4+uP/AFH5mY6nePr+zXT/AEz9P3bugp+8q/7F8qtW0roeKdbwXGdDEgQeLF8QgOoNVQQdbgU3YDuzAHvAMJhOQggICAgICAgICAg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7359" name="AutoShape 15" descr="data:image/jpeg;base64,/9j/4AAQSkZJRgABAQAAAQABAAD/2wCEAAkGBxMTEBUSERMWEhMWFhcYFhUXFBYVGBccFBQXFxgUFRUZHCggGRslHRUWITEhJSkrLjAuGB8zODMsOCgtLisBCgoKDg0OGxAQGzQkICQ0LCwvLCwsLCwsLywsLCwsLTAsLCwsLCwsLCwsLCwsLCwsLCwsLCwsLCwsLCwsLCwsLP/AABEIAJoBRwMBEQACEQEDEQH/xAAcAAEAAgMBAQEAAAAAAAAAAAAABQYCAwQBBwj/xAA+EAACAQIDBAYHBgUEAwAAAAABAgADEQQSIQUxQVEGE2FxgaEVIjJTkbHRByNCUmLBJDOy4fAUcoKSQ3Oi/8QAGwEBAAMBAQEBAAAAAAAAAAAAAAECAwQFBgf/xAA1EQEAAgEDAgIJAgUEAwAAAAAAAQIRAxIhBDFBURMVIlJhcYGh0TKxBRQjkcE0QuHwM2Lx/9oADAMBAAIRAxEAPwD7jAQEBAQEBAQEBAQEBAQIPa/S7BYZilbEIrgaoLsw7CFBse+Vm0QtFJnsrWH+1agz64XFLR4Vsi5e+2a/7ynpatPQX8l12VtWjiaYqUKi1EPEbwfysp1U9h1mkTE9mUxMd3ZJQQEBAQEBAQEBAQEBAQEBAQEBAQEBAQEBAQEBAQEBAQEBAQEBAgOnu1Gw2zsRWpnLUCWRvys5ChgOJGa/hImcQmsZl8p+yjY1GrTbFVV6yozsFNT1yLH1mN/xFr6nWcGveZttejoViKbvGVy6U4mvST+HoGouU6BM+ZmNgpT8oAue8b7WNKxC85nLVsvo8tLqsRTAwuLyoaookrScgesj0MxDLqdOG8ayfS2rPsyr6Ktv1Q+g4KsXQMbA8QDcXndpX31y4NWmy2G+aMyAgICAgICAgICAgICAgICAgICAgICAgICAgICAgICAgICAgVH7U6ebZzg7syk+Fz87Smp2aaX6nyDoXtw4WtUpH2Td0XmbG4Hj85xdRXmLO/p7cTT6wuPRLbOIr1K+V2IokKcwHV1G3kJyFt3hMbRiImJ78tuJmYmO3Dvw+1alSolJ2FKrdXdFAqE5mLGmrNqtNVWxNgfXXtvNJrMTMummhWunNpjPfx7T4fOZnt8Injti2pizTZSNQT667zbUXHaCQfC3Ga6V9lvhLzNXT3wsE9BwEBAQEBAQEBAQEBAQEBAQEBAQEBAQEBAQEBAQEBAQEBAQEBAq/wBpi32XiD+VQ3wcTPVj2WmlOLPzVt46K4uCG0I0PFdD/wARIrGeFrzMYmE70Z6b1UUU2IsPZa4BPhuJ7pxa/S45q7+m6rfxdd16T0xUKnq1xAC59AKh9UFbke0LMLW5zktXUrGZh11ml52xb6LBsnF1mJdtx4RW1u6upWvZb9mbUJyqw00FzvW+6/MX0noaGvnFZebr6He0JmdjjLyR7AQEBAQEBAQEBAQEBAQEBAQEBAQEBAQEBAQEBAQEBAQECp/ahVy7MrsdwSw7XdlSmD3M4bvUSl+zTS/VD847SAamq8QPqb/5zlKT4tNSPBGvhfud2oN/gbHymmeWWOFj+zronVxNV6ofqxRy5T+ZifZP6coN+8c5zdTfEbPN09LT2t8+D7xsjZuWmDc3IGhFj3Tipp+Lrvqcu84YE8jwM0ivKm7hPUXuoPMT0qzmMvNtGLTDZLKkBAQEBAQEBAQEBAQEBAQEBAQEBAQEBAQEBAQEBAQEBAQIzpJstcThKtBxcOht2MvrKR3MAZW0ZiYWpbbaJflbZjZqgLcAT8N4P/UCZ4xGG082dQw56ux0zG3izXY/OTlGOH2b7MejwoYJSxs9X71weBdRlXwUKO+84rf1LzP0dcR6OkRELhe3G8jsYy9FIsfV3mMTaeEborHKWw1HIuW5O83PabnwnoUptrhw3vunLbLqPCYHsBAQEBA5Km0aY437gT5zKdekeLauhefBuw+IVxdTfnzHeJet627KXpandtllCAgICAgICAgICAgICAgICAgICAgICAgICB8w6RfZNTL1a+CfI7ln6lgMmZtSEYaoCddbgX5WAyvSZ7NqakRxL5fQ2HXGMWjWpVFvUXOjIdLtY3IsctswzDmNd0xtbEfFvWuZ+D7lQYBbDdwnDWXbaMuLae1VoKGcgAkDU21OgErNk1rlZNhXamKrCwYXUHfY/iPfwnf01Jxus8/qbxnbCVBnXEuQYwnDA6wNklBAQMalQKCzGwG8mRMxEZlMRMziFc2jtY1DlXRPNu/s7Jwa2vNuI7PR0eninM93mGrLxmdZhe1Z8GdSqUYPT4eY4gy8Wms5hXZFo22T2FxAqIGXcfI8QZ30tFozDzr0mk4ltllSAgICAgICAgICAgICAgICAgICAgICAgICBoxWFVx6ygkA5SQCVuLXB4StqxMLVtMTlTsO+k8Xs9uXo2TTxFakKtiqP1hU/jyqwC/FgT2KRxm2jSLX5Ya2pNKcfJcDU+HAcf7T0svMw9U/5374D5f5ukoZgf2lkMgZKHsBAh+lD2ojtcDyY/tObqv0Oro4/qfRWS1p5z03LiNoZSovqxAHeYytFfFN4V7rrNIljaHTgcV1T6+w3tdn6vrNtLU2W+DDW0/SV47wsk9B5pAQEBAQEBAQEBAQEBAQEBAQEBAQEBAQEBAQKZi6eWtUXkxt46j5zx9Wu28w9nRtu04lv2ahNUZTY2JHgVuPheadP+tn1P6OU7Qrm1mFrcDruH9jO6Lebz5r5N6tqLWNxz5b7S0KzD1a6lygZS6gErcZlDEhSV3gEq1jxseUsricZZ5v8H1kjKSh6IHsCvdNHtSpjnV+VN5y9XPsR83Z0Ue3Py/zCm7QxuRb34Tz3qRDKn0dq/6dcfVJDIQ6Ut1kYZS78c2Vr24Dfru6PQTGnN5/7Dn/AJmJ1Y047f5TGz8YCsyiV7VdrLmEt3U7JnYmKuvVtvXd2j+274Tt6fUzG2fBwdTp4ndHik50OYgICAgICAgICAgICAgICAgICAgICAgICAgVTpDTtiL/AJlU/MfsJ5nVxjUy9TpJzp4ebDq/xIXmj/sf2kdN/wCT6Snqo/p/WFkekDqRO+YedEojauJqUUSlSBLuQiEakWBzE+AHx7JlqTatcV7ttGtb2zftHKS2TgxTpgb2OrtvLMd5J48rngJrpU21+LLW1N9s+Hg7ZqyICAgVTp0tRhSWmpa2ZjYjsA3ntM4+rntD0OhjvKnbHwj1sZTSqjAB1JVlIBCm54Wt9Zho1i1odXUam2k4fW3UEEEXB0IO434Gem8V8+2/saphGNSkC2HvfTU0uxh+X9XDjzPm6+hNPar2/Z63T9RGpG23f93RszF5gJjWzW9UojFWDrvBv38xNq2ms5hhasWjbKx0qgZQw3EXnoxMTGYeZaJicSzkoICAgICAgICAgICAgICAgICAgICAgICAgQXSaholTkcp7m3H4/OcXV04izt6O+Jmrhw1NRUSqp9ZeHMEEEfAmc2nMVtFodWpm1ZrKxUMQrj1d/EHeJ6Fb1vHDzb6dqdyoOH+dssq3rpLqvZKHsBA8MDm2hRzJfiNfDjMdam6uW2hfbbHmgqlIHsnBth6MWlgzVR7NVx438jeW33jtJs0571hyV9sYukb3WsvFHUDwDLa3iD3S0dReO/KJ6XSt24Rt6YPW4f1U31KBtnofqA40u0aDu0XPUpX9dO3jHl/wvS1v0anfwnz/wCf+/OwYOqGWTWcs7RiUjs/EZDkPsk6dhP7H5986dG+2dsubW090bo7padbjICAgICAgICAgICAgICAgICAgICAgICAgYVqQZSrC6kWIlZiJjEpiZicwqeO2XVw5LJepS7NWXvHEdo8p52r09qc15h6Wl1NdTi3EtmCx6tYg2PAiZ0vicw0vp8YlMekVAu4tbeQLjdy3+FjO7T1Ynu4NTSmvZ2rUBF944ds3Y4bAZKMPQZKHsBA8ECr7XcUnsdx1Hd/bdPN1q7LYeroT6SuXCNpLffMdzbY3piUaWzEo2zDh2jswOQ6Eq66qw0I7j+3GT25hOcxiyN2VtB6NTqa2h/C1rBh2DcCOX+CkTiVrV3QtC4kNpNotlhtwm9nYrMMrH1huPMfWdmlqZ4lwa2ltnMdnbNmBAQEBAQEBAQEBAQEBAQEBAQEBAQEBAQEgeXgVnbeGoHFIhYUnqI7DKQrEqyDMR+IetY94mGroVtzh0aXUXpxlHbZr18LTVywaktaiKjgaim1QI2ZTutnBuNwBnPGnamfGG9tWl8eEpOhjCW9U+HDxEpXVtHZvfRrjljtPbZodVmI+9fILsqC9ibXbeSAdBrN41LsPRUmcfty9pdKaF8r11psDYgq1wRpqTYDzm1b+bC+lOfZhN01zpdazEGxDL1Z+HqkTXDBtIcDQq3fceYv8pHJw1NigCA4KEnQn2T3MNPA2kTaI7piPJA9MMCcTQ+6YGrTN1ynRgdGQ8tLHvUTHWrGpDp6fUnSt8JVHDbBZmCmtlJIBulwD/2Gk5Y0Mz3dc9Xjw+7qxnRjF0bkL1yjXNTY3FudM6+AvJt0169uU06zTt34Z7L2vwJvMonDa1cpKrs9MW6LuOYEkbwF1JHy8ZpSu+2GN7zpVmU4uw8h9Rrr+UjXwM6J6fHZyx1UW7wzSnyOo+IIkRXyWm3mkcNic2h0blz7ROml88T3cl9PbzHZ0S7MgICAgICAgICAgICAgICAgICAgICAgICQK90r6MriwrBjSr079VVA1GberAWJU2G4gi3eDEwtE4VPE9H9rupo1KyVKZ0INRMhHIjq8xHYRKYsvE17u/CbNr4PD5sQ6uFO9M7kDhmzAE2N9eR7py6ulj2oduhrRb2Zcj7YSqpLZCgsxpVHGSym/WUqp0BG/W1uY3HGLZ/7w6LUivP38WY6NriWzIr0UZsz13vmqk6nqKDewhJ9twDpopBDTu2cPMnUzM4a0oV8BiglB3em4BCPuf8AMEI0zjkbaEa8k3mpFdz6BszHLWpLUXcbgjiCpIZT3EGaxaJjLG1cThvqKCLEAg8DrInkhDYnZdHNdUBbkoGnfwEymkeDSLz4uHaOzCidZce0AQOAOntc724cYnTxGUxfM4WPBVc1NGO8qL99tfObROYZTGJQPSHomlYmpRIpVjqT+B/94G4/qHjeY6vTxfmO7p0Oqtp8TzCsYLF1sDiA+JovkAZSyjMtmt6ytu3gaGxtOakW0r5tDs1LU19PFZ5WsdMsLlzMxQfqAG/uJnTHU0lxT0t3Xh8fhsRrTqKW4EGzf3EvupdT26N1fAEjQ6jcdxEi2lleutGeW3CJVAGcjtG8+B+smkXjupqTpz+lvq1lW2ZgL7rm00m0R3ZxWZ7QzBkqvYCAgIFF9L1/et5fSfG+sOq9+ft+GO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T0vX963l9I9YdV78/b8G6U7snFu1IFmJNzr3GfTfwvUtq9NF7zmef3lO6XZ1zc56GIMy8NZucjbBulgazczIxCd0sTWbmZG2E7pRuI2dTeqtV0VnT2bgWBvfNa1iw4E7rm0jZXOcLektjGeHX1rczG2EbpQnSlWK0ql9Uc2/wCS3+aiRakTGFq3mJy7NjYxgXybmyvvtqwKsT4Km7nIpjHBqTOeZSDVHPtOT2DQfU/GW2R4q7pZrUI3G0tthG6WraRZqLi5vluO9fWHmBE1iYItOWGwsYWpaHQE28fW/cyKRGC8zlI9c3OXxCu6Trm5xiDMoHauzqbVg1RFqU6hs4YAgNbRxyJ5jl2zn1NKsXi0xxPEujT1r7NsTzHZyVehdEG9F6lE3vYHOt+eVtfgQZP8tTw4P5q8/q5SGHr4qgoVr4lfzJo471Y6/GWis1+LObRae+EVtvp01E9X1VRahGgdcviCdCO0ZpnfVmOMYbaeju5zlE4Pb1Znz1fxcT8hMO85l2RERGIWHZ20Ht6rEdnD4TSvHZjqRnuk02w49sG3NfoZrGp5w550s/pl1YbaOe+VibW1sRv4azWs1t2ZXrandm2LIYLc3N/gN5PxA8ZPGcK84yz69ucnEIzKkz89VIFWw22mp47GU6zu9OmKBpotMuwzoxay01va9tT2az0LdPFtDTtSIiZ3ZnOO08d5WxwmsLtihUpCqlQMhOUWBzFvyZLZs3Za85b9PqUtstHP+PPPbCMMsPtSk9VqIJFVQGKMpVsp0zrcest9Li+uki2jetYv4T4owY/atKiyLVbKahsnqsQSBe2YCw0EaejfUiZrGcdzDVgNu0KtRqSsy1FXMUqU3pNl/MFqKCR2y2p02pSsWmOJ8YmJ/ZOHr7aojIWYhKhCpUKsEYt7Pr2sAeBOh4GRHT6k5iI5jvHj/Yw1VekeHVnTM5amyq6rRqsVLi4uAt7W47tRzlo6TVmInHE9uY/JiXAm0zXxeIw+apTSmlIIyKysGqhiXY20tZbBtNDvm06MaWjTUxEzMznPlHh/85McO6ntenSpIatUsui9eUIRidAxZRlAJ/F7PbMp0L3vMUrjx255/P07mHXiNpU0LgksUF3CKz5Ra+uUb7a2324TKuja2Pj2zwjCPrdJqXWYdKeaouIDsrqpK5UQk2sLlr5Ra2mt5vXo77bzbjbjj5pwxfGVvSi0g38OcKXy5R7Yq5b3te9iNLyY09P+Vm2Pa3Y+mDwT040ECybE/kjvb+oz6/8Ag3+kr87fvKXdPUCB4RIGBEJYkSBjaQlwbcpXw7/ps3/VgT5XgRvR2r6+Um5GZfAbv6D8ZnTi0w11OaxKxgTVi9AgZASUIPo2+WpVon8JNu5WIv5iZ6feYaX7RKfmrMgasXQzoy7rjQ8jwPxlbV3RhNbbZyzpAhQGNzYXIFgTxIHCTHZE92Ukcu0sDTrUylVQ63BseFjvB4HulbViYxK1bTWcw4KXRfDr7IcDlnJH/wBXlPQ1afzF3tTZtNP/ADZP92T+0j0dY8Vo17T4N+Gw6tuqq4/Tl+pkxpxPiidaY8HW7JSQkkKqi5Jl+Kwy9q8/FqwALXqsCC9sqnQqg3AjgTck94HCRXPeS0x2h1y6qmz88QQK5hMO9LaGKqvTY06y0cjLZhemhVgwvcG55W7Z3XvW/T0rE81zn6ynwReJ2DXW+ISmrt/qmrnD5gLq9Pqyub2est63K5Optr0V6nTn+nacRtiu74xOf7JynNkor1OtGENBgpXPUFPOR+VcjE5d51I7jfTk1pmtdu/d8Izj74RLk6XvatgSFLfxB0Fr/wApt1zNOijNNWP/AF/zCY8WG29jti64ZQaSrh69PORYs1dcgGXflXU621Itzk6GvXQ08TzMzWcfLn+8kThp2fRZqS4fE4C7gBWc9U1A5dBU9rNra9st5fUtEWnU09Xjy53fLy+5Pnl3bFwrrjsY702VKppFGOWxyUgp3G41HETHXvWdDTrE8xnP1nKJ7NWEwNQ43GsyMiV6dJab+r+GmysbA3Fi3HlLX1K+g0oiczWZmY+uU54hxbKwrrRXC4jAdYyqEz3pNRcJYK7FjmG4G2Unsmutes3nV09XETzjndHw8vuT55dGCWvhMRXBw74ilWqdYj0yl1LKqlHV2WwGUWN90pf0evp09qKzWMTE5/vGIk7stq4Wr/qMFXWiStI1w6Uyt1FVVCe0QDu1sZGjeno9XTm3M7cTPjjv5keKYzE4lb0mH3R+9uuUXYE0yL3vpe+6cuP6U+149vH5q+CRmIQLJsT+SO9v6jPr/wCDf6Svzt+8pd09QICB4RIGJEDy0Dl2ng1q0alJlDBlIswuCbXFx3gHwkYSpuy2WkVKAIiWOVQALBiTYDmB5zmrad0TLptX2ZiF9tOpygEDICBW3PVbTHKqo8xl+aD4zKeNT5tI5p8llmzMgICAgIEPtrZVaop/0+JeifyaFD42zL4G3ZMr0me04aUvETzGWGwa6/yKtIUsQo1BAPWAf+RWOrA98adv9sxiU6lf90TmEpUwVJvapoe9R87TTEMsy512PSDhrO2U3VWqVHVTzCMxAPLlK7IzlbfbGHfLqkCmZhzn51ujzQZhzjdHmGYRujzDMOcbo8wzCN0eY4sfs6nVam73vSbMlmIsbWvYHXTnNdPqJpExExzxI7ARzmW6PMe5hG6PMMwjdHmGYRujzDMI3R5hmEbo8wzCN0eYZhG6PMMw5xujzDMOcbo8xZNhn7he9v6jPsf4N/pK/O37yO+eokgICAgeWgAIFCxCBKrIdwd18Pw+Sn4zivGJl11nMQuOxaufD0ydTlynvT1T5qZ11nMZctoxOHbLIIFY6YqVehWG9SR8LOP6WmWpHaV6T3hZlYEAjcdfjNVHsBAQEBAQObH4FKoAa4Km6upsynmp4Stqxbumtpr2dCCwAJubb9Ne3SWQ9gICBKzJsQEBAQEBAQEBAQEBAQEBAQEBAQEBAQEChdKqGXEVW3AqlTzWmbfEmcmtT2nTpW9nCZ6EYi9F0O9Xv4OoP9Qea6E+wz1f1ZWSbMiBW+nOJZKAKUhWYEtkYgABVYFrkjn8LyM4TEZT+FW1NRbLZRpy03SUNsBAQEBAQEBAQEBAQEBAQEBAQEBAQEBAQEBAQEBAQEBAQEBApHT4+uP/AFH5mY6nePr+zXT/AEz9P3bugp+8q/7F8qtW0roeKdbwXGdDEgQeLF8QgOoNVQQdbgU3YDuzAHvAMJhOQggICAgICAgICAg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57361" name="Picture 17" descr="http://www.reduxclinica.com/images/banner2.jpg"/>
          <p:cNvPicPr>
            <a:picLocks noChangeAspect="1" noChangeArrowheads="1"/>
          </p:cNvPicPr>
          <p:nvPr/>
        </p:nvPicPr>
        <p:blipFill>
          <a:blip r:embed="rId6" cstate="print"/>
          <a:srcRect/>
          <a:stretch>
            <a:fillRect/>
          </a:stretch>
        </p:blipFill>
        <p:spPr bwMode="auto">
          <a:xfrm>
            <a:off x="4130147" y="5013176"/>
            <a:ext cx="4618317" cy="1368152"/>
          </a:xfrm>
          <a:prstGeom prst="rect">
            <a:avLst/>
          </a:prstGeom>
          <a:noFill/>
        </p:spPr>
      </p:pic>
    </p:spTree>
    <p:extLst>
      <p:ext uri="{BB962C8B-B14F-4D97-AF65-F5344CB8AC3E}">
        <p14:creationId xmlns:p14="http://schemas.microsoft.com/office/powerpoint/2010/main" xmlns="" val="208721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300" dirty="0" smtClean="0">
                <a:solidFill>
                  <a:schemeClr val="accent3">
                    <a:shade val="75000"/>
                  </a:schemeClr>
                </a:solidFill>
                <a:latin typeface="+mj-lt"/>
                <a:ea typeface="+mj-ea"/>
                <a:cs typeface="+mj-cs"/>
                <a:hlinkClick r:id="rId2" action="ppaction://hlinkfile"/>
              </a:rPr>
              <a:t>Demanda</a:t>
            </a:r>
            <a:r>
              <a:rPr kumimoji="0" lang="es-EC" sz="3300" b="0" i="0" u="none" strike="noStrike" kern="1200" cap="none" spc="0" normalizeH="0" baseline="0" noProof="0" dirty="0" smtClean="0">
                <a:ln>
                  <a:noFill/>
                </a:ln>
                <a:solidFill>
                  <a:schemeClr val="accent3">
                    <a:shade val="75000"/>
                  </a:schemeClr>
                </a:solidFill>
                <a:effectLst/>
                <a:uLnTx/>
                <a:uFillTx/>
                <a:latin typeface="+mj-lt"/>
                <a:ea typeface="+mj-ea"/>
                <a:cs typeface="+mj-cs"/>
                <a:hlinkClick r:id="rId2" action="ppaction://hlinkfile"/>
              </a:rPr>
              <a:t> Actual del Servicio y Demanda Proyectada</a:t>
            </a:r>
            <a:endParaRPr kumimoji="0" lang="es-EC"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graphicFrame>
        <p:nvGraphicFramePr>
          <p:cNvPr id="3" name="2 Tabla"/>
          <p:cNvGraphicFramePr>
            <a:graphicFrameLocks noGrp="1"/>
          </p:cNvGraphicFramePr>
          <p:nvPr>
            <p:extLst>
              <p:ext uri="{D42A27DB-BD31-4B8C-83A1-F6EECF244321}">
                <p14:modId xmlns:p14="http://schemas.microsoft.com/office/powerpoint/2010/main" xmlns="" val="2727382654"/>
              </p:ext>
            </p:extLst>
          </p:nvPr>
        </p:nvGraphicFramePr>
        <p:xfrm>
          <a:off x="611560" y="1729368"/>
          <a:ext cx="4320480" cy="1051560"/>
        </p:xfrm>
        <a:graphic>
          <a:graphicData uri="http://schemas.openxmlformats.org/drawingml/2006/table">
            <a:tbl>
              <a:tblPr firstRow="1" firstCol="1" bandRow="1"/>
              <a:tblGrid>
                <a:gridCol w="1859014"/>
                <a:gridCol w="2461466"/>
              </a:tblGrid>
              <a:tr h="369570">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Población Económicamente Activa</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  de personas que asiste actualmente a un gimnasio</a:t>
                      </a:r>
                      <a:endParaRPr lang="es-EC" sz="11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025">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227.611</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93%</a:t>
                      </a:r>
                      <a:endParaRPr lang="es-EC" sz="110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00025">
                <a:tc gridSpan="2">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Número de personas que asiste actualmente a un gimnasio</a:t>
                      </a:r>
                      <a:endParaRPr lang="es-EC" sz="1100">
                        <a:solidFill>
                          <a:srgbClr val="365F91"/>
                        </a:solidFill>
                        <a:effectLst/>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r>
              <a:tr h="200025">
                <a:tc gridSpan="2">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211.678</a:t>
                      </a:r>
                      <a:endParaRPr lang="es-EC" sz="1100" dirty="0">
                        <a:solidFill>
                          <a:srgbClr val="365F91"/>
                        </a:solidFill>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C"/>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552975651"/>
              </p:ext>
            </p:extLst>
          </p:nvPr>
        </p:nvGraphicFramePr>
        <p:xfrm>
          <a:off x="539552" y="3097520"/>
          <a:ext cx="4367530" cy="1051560"/>
        </p:xfrm>
        <a:graphic>
          <a:graphicData uri="http://schemas.openxmlformats.org/drawingml/2006/table">
            <a:tbl>
              <a:tblPr firstRow="1" firstCol="1" bandRow="1"/>
              <a:tblGrid>
                <a:gridCol w="2168525"/>
                <a:gridCol w="2199005"/>
              </a:tblGrid>
              <a:tr h="292735">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Número de personas que asiste actualmente a un gimnasio</a:t>
                      </a:r>
                      <a:endParaRPr lang="es-EC" sz="11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   de personas con ingresos superiores de $300 mensuales</a:t>
                      </a:r>
                      <a:endParaRPr lang="es-EC" sz="11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0025">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211.678</a:t>
                      </a:r>
                      <a:endParaRPr lang="es-EC" sz="110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67%</a:t>
                      </a:r>
                      <a:endParaRPr lang="es-EC" sz="1100" dirty="0">
                        <a:solidFill>
                          <a:srgbClr val="76923C"/>
                        </a:solidFill>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00025">
                <a:tc gridSpan="2">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Número de personas con ingresos superiores de $300 mensuales</a:t>
                      </a:r>
                      <a:endParaRPr lang="es-EC" sz="1100">
                        <a:solidFill>
                          <a:srgbClr val="76923C"/>
                        </a:solidFill>
                        <a:effectLst/>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r>
              <a:tr h="200025">
                <a:tc gridSpan="2">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141.824</a:t>
                      </a:r>
                      <a:endParaRPr lang="es-EC" sz="1100" dirty="0">
                        <a:solidFill>
                          <a:srgbClr val="76923C"/>
                        </a:solidFill>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C"/>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1791351144"/>
              </p:ext>
            </p:extLst>
          </p:nvPr>
        </p:nvGraphicFramePr>
        <p:xfrm>
          <a:off x="564510" y="4509120"/>
          <a:ext cx="4367530" cy="1261872"/>
        </p:xfrm>
        <a:graphic>
          <a:graphicData uri="http://schemas.openxmlformats.org/drawingml/2006/table">
            <a:tbl>
              <a:tblPr firstRow="1" firstCol="1" bandRow="1"/>
              <a:tblGrid>
                <a:gridCol w="2078990"/>
                <a:gridCol w="2288540"/>
              </a:tblGrid>
              <a:tr h="280035">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Número de personas que asiste actualmente a un gimnasio </a:t>
                      </a:r>
                      <a:endParaRPr lang="es-EC" sz="1100" dirty="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   de personas que les gustaría que hubiera un gimnasio en el Centro Histórico</a:t>
                      </a:r>
                      <a:endParaRPr lang="es-EC" sz="110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00025">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141.824</a:t>
                      </a:r>
                      <a:endParaRPr lang="es-EC" sz="110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94%</a:t>
                      </a:r>
                      <a:endParaRPr lang="es-EC" sz="1100">
                        <a:solidFill>
                          <a:srgbClr val="943634"/>
                        </a:solidFill>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200025">
                <a:tc gridSpan="2">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Número de personas con ingresos superiores a los $300</a:t>
                      </a:r>
                      <a:endParaRPr lang="es-EC" sz="1100">
                        <a:solidFill>
                          <a:srgbClr val="943634"/>
                        </a:solidFill>
                        <a:effectLst/>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r>
              <a:tr h="200025">
                <a:tc gridSpan="2">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133.315</a:t>
                      </a:r>
                      <a:endParaRPr lang="es-EC" sz="1100" dirty="0">
                        <a:solidFill>
                          <a:srgbClr val="943634"/>
                        </a:solidFill>
                        <a:effectLst/>
                        <a:latin typeface="Calibri"/>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hMerge="1">
                  <a:txBody>
                    <a:bodyPr/>
                    <a:lstStyle/>
                    <a:p>
                      <a:endParaRPr lang="es-EC"/>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xmlns="" val="3929202171"/>
              </p:ext>
            </p:extLst>
          </p:nvPr>
        </p:nvGraphicFramePr>
        <p:xfrm>
          <a:off x="5508104" y="2060848"/>
          <a:ext cx="3024336" cy="3115376"/>
        </p:xfrm>
        <a:graphic>
          <a:graphicData uri="http://schemas.openxmlformats.org/drawingml/2006/table">
            <a:tbl>
              <a:tblPr firstRow="1" firstCol="1" bandRow="1"/>
              <a:tblGrid>
                <a:gridCol w="1016878"/>
                <a:gridCol w="2007458"/>
              </a:tblGrid>
              <a:tr h="1012256">
                <a:tc>
                  <a:txBody>
                    <a:bodyPr/>
                    <a:lstStyle/>
                    <a:p>
                      <a:pPr algn="ctr">
                        <a:lnSpc>
                          <a:spcPct val="115000"/>
                        </a:lnSpc>
                        <a:spcAft>
                          <a:spcPts val="0"/>
                        </a:spcAft>
                      </a:pPr>
                      <a:r>
                        <a:rPr lang="es-EC" sz="2000" b="1" dirty="0">
                          <a:solidFill>
                            <a:srgbClr val="000000"/>
                          </a:solidFill>
                          <a:effectLst/>
                          <a:latin typeface="Times New Roman"/>
                          <a:ea typeface="Times New Roman"/>
                          <a:cs typeface="Times New Roman"/>
                        </a:rPr>
                        <a:t> </a:t>
                      </a:r>
                      <a:endParaRPr lang="es-EC" sz="1800" dirty="0">
                        <a:solidFill>
                          <a:srgbClr val="365F91"/>
                        </a:solidFill>
                        <a:effectLst/>
                        <a:latin typeface="Calibri"/>
                        <a:ea typeface="Calibri"/>
                        <a:cs typeface="Times New Roman"/>
                      </a:endParaRPr>
                    </a:p>
                    <a:p>
                      <a:pPr algn="ctr">
                        <a:lnSpc>
                          <a:spcPct val="115000"/>
                        </a:lnSpc>
                        <a:spcAft>
                          <a:spcPts val="0"/>
                        </a:spcAft>
                      </a:pPr>
                      <a:r>
                        <a:rPr lang="es-EC" sz="2000" b="1" dirty="0">
                          <a:solidFill>
                            <a:srgbClr val="000000"/>
                          </a:solidFill>
                          <a:effectLst/>
                          <a:latin typeface="Times New Roman"/>
                          <a:ea typeface="Times New Roman"/>
                          <a:cs typeface="Times New Roman"/>
                        </a:rPr>
                        <a:t>Año</a:t>
                      </a:r>
                      <a:endParaRPr lang="es-EC" sz="18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es-EC" sz="2000" b="1" dirty="0">
                          <a:solidFill>
                            <a:srgbClr val="000000"/>
                          </a:solidFill>
                          <a:effectLst/>
                          <a:latin typeface="Times New Roman"/>
                          <a:ea typeface="Times New Roman"/>
                          <a:cs typeface="Times New Roman"/>
                        </a:rPr>
                        <a:t> </a:t>
                      </a:r>
                      <a:endParaRPr lang="es-EC" sz="1800" dirty="0">
                        <a:solidFill>
                          <a:srgbClr val="365F91"/>
                        </a:solidFill>
                        <a:effectLst/>
                        <a:latin typeface="Calibri"/>
                        <a:ea typeface="Calibri"/>
                        <a:cs typeface="Times New Roman"/>
                      </a:endParaRPr>
                    </a:p>
                    <a:p>
                      <a:pPr algn="ctr">
                        <a:lnSpc>
                          <a:spcPct val="115000"/>
                        </a:lnSpc>
                        <a:spcAft>
                          <a:spcPts val="0"/>
                        </a:spcAft>
                      </a:pPr>
                      <a:r>
                        <a:rPr lang="es-EC" sz="2000" b="1" dirty="0">
                          <a:solidFill>
                            <a:srgbClr val="000000"/>
                          </a:solidFill>
                          <a:effectLst/>
                          <a:latin typeface="Times New Roman"/>
                          <a:ea typeface="Times New Roman"/>
                          <a:cs typeface="Times New Roman"/>
                        </a:rPr>
                        <a:t>Demanda Total</a:t>
                      </a:r>
                      <a:endParaRPr lang="es-EC" sz="1800" dirty="0">
                        <a:solidFill>
                          <a:srgbClr val="365F91"/>
                        </a:solidFill>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r>
              <a:tr h="337419">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2013</a:t>
                      </a:r>
                      <a:endParaRPr lang="es-EC" sz="18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2000" dirty="0">
                          <a:solidFill>
                            <a:srgbClr val="000000"/>
                          </a:solidFill>
                          <a:effectLst/>
                          <a:latin typeface="Times New Roman"/>
                          <a:ea typeface="Times New Roman"/>
                          <a:cs typeface="Times New Roman"/>
                        </a:rPr>
                        <a:t>133.315</a:t>
                      </a:r>
                      <a:endParaRPr lang="es-EC" sz="1800" dirty="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337419">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2014</a:t>
                      </a:r>
                      <a:endParaRPr lang="es-EC" sz="18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Times New Roman"/>
                          <a:ea typeface="Times New Roman"/>
                          <a:cs typeface="Times New Roman"/>
                        </a:rPr>
                        <a:t>136.221</a:t>
                      </a:r>
                      <a:endParaRPr lang="es-EC" sz="1800" dirty="0">
                        <a:solidFill>
                          <a:srgbClr val="365F91"/>
                        </a:solidFill>
                        <a:effectLst/>
                        <a:latin typeface="Calibri"/>
                        <a:ea typeface="Calibri"/>
                        <a:cs typeface="Times New Roman"/>
                      </a:endParaRPr>
                    </a:p>
                  </a:txBody>
                  <a:tcPr marL="68580" marR="68580" marT="0" marB="0">
                    <a:lnL>
                      <a:noFill/>
                    </a:lnL>
                    <a:lnR>
                      <a:noFill/>
                    </a:lnR>
                    <a:lnT>
                      <a:noFill/>
                    </a:lnT>
                    <a:lnB>
                      <a:noFill/>
                    </a:lnB>
                  </a:tcPr>
                </a:tc>
              </a:tr>
              <a:tr h="337419">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2015</a:t>
                      </a:r>
                      <a:endParaRPr lang="es-EC" sz="18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2000" dirty="0">
                          <a:solidFill>
                            <a:srgbClr val="000000"/>
                          </a:solidFill>
                          <a:effectLst/>
                          <a:latin typeface="Times New Roman"/>
                          <a:ea typeface="Times New Roman"/>
                          <a:cs typeface="Times New Roman"/>
                        </a:rPr>
                        <a:t>139.191</a:t>
                      </a:r>
                      <a:endParaRPr lang="es-EC" sz="1800" dirty="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337419">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2016</a:t>
                      </a:r>
                      <a:endParaRPr lang="es-EC" sz="1800">
                        <a:solidFill>
                          <a:srgbClr val="365F91"/>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Times New Roman"/>
                          <a:ea typeface="Times New Roman"/>
                          <a:cs typeface="Times New Roman"/>
                        </a:rPr>
                        <a:t>142.225</a:t>
                      </a:r>
                      <a:endParaRPr lang="es-EC" sz="1800" dirty="0">
                        <a:solidFill>
                          <a:srgbClr val="365F91"/>
                        </a:solidFill>
                        <a:effectLst/>
                        <a:latin typeface="Calibri"/>
                        <a:ea typeface="Calibri"/>
                        <a:cs typeface="Times New Roman"/>
                      </a:endParaRPr>
                    </a:p>
                  </a:txBody>
                  <a:tcPr marL="68580" marR="68580" marT="0" marB="0">
                    <a:lnL>
                      <a:noFill/>
                    </a:lnL>
                    <a:lnR>
                      <a:noFill/>
                    </a:lnR>
                    <a:lnT>
                      <a:noFill/>
                    </a:lnT>
                    <a:lnB>
                      <a:noFill/>
                    </a:lnB>
                  </a:tcPr>
                </a:tc>
              </a:tr>
              <a:tr h="337419">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2017</a:t>
                      </a:r>
                      <a:endParaRPr lang="es-EC" sz="180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2000" dirty="0">
                          <a:solidFill>
                            <a:srgbClr val="000000"/>
                          </a:solidFill>
                          <a:effectLst/>
                          <a:latin typeface="Times New Roman"/>
                          <a:ea typeface="Times New Roman"/>
                          <a:cs typeface="Times New Roman"/>
                        </a:rPr>
                        <a:t>145.326</a:t>
                      </a:r>
                      <a:endParaRPr lang="es-EC" sz="1800" dirty="0">
                        <a:solidFill>
                          <a:srgbClr val="365F91"/>
                        </a:solidFill>
                        <a:effectLst/>
                        <a:latin typeface="Calibri"/>
                        <a:ea typeface="Calibri"/>
                        <a:cs typeface="Times New Roman"/>
                      </a:endParaRPr>
                    </a:p>
                  </a:txBody>
                  <a:tcPr marL="68580" marR="68580" marT="0" marB="0">
                    <a:lnL>
                      <a:noFill/>
                    </a:lnL>
                    <a:lnR>
                      <a:noFill/>
                    </a:lnR>
                    <a:lnT>
                      <a:noFill/>
                    </a:lnT>
                    <a:lnB>
                      <a:noFill/>
                    </a:lnB>
                    <a:solidFill>
                      <a:srgbClr val="D3DFEE"/>
                    </a:solidFill>
                  </a:tcPr>
                </a:tc>
              </a:tr>
              <a:tr h="337419">
                <a:tc>
                  <a:txBody>
                    <a:bodyPr/>
                    <a:lstStyle/>
                    <a:p>
                      <a:pPr algn="ctr">
                        <a:lnSpc>
                          <a:spcPct val="115000"/>
                        </a:lnSpc>
                        <a:spcAft>
                          <a:spcPts val="0"/>
                        </a:spcAft>
                      </a:pPr>
                      <a:r>
                        <a:rPr lang="es-EC" sz="2000" b="1">
                          <a:solidFill>
                            <a:srgbClr val="000000"/>
                          </a:solidFill>
                          <a:effectLst/>
                          <a:latin typeface="Times New Roman"/>
                          <a:ea typeface="Times New Roman"/>
                          <a:cs typeface="Times New Roman"/>
                        </a:rPr>
                        <a:t>2018</a:t>
                      </a:r>
                      <a:endParaRPr lang="es-EC" sz="1800">
                        <a:solidFill>
                          <a:srgbClr val="365F91"/>
                        </a:solidFill>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a:ea typeface="Times New Roman"/>
                          <a:cs typeface="Times New Roman"/>
                        </a:rPr>
                        <a:t>148.494</a:t>
                      </a:r>
                      <a:endParaRPr lang="es-EC" sz="1800" dirty="0">
                        <a:solidFill>
                          <a:srgbClr val="365F91"/>
                        </a:solidFill>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1637</TotalTime>
  <Words>1511</Words>
  <Application>Microsoft Office PowerPoint</Application>
  <PresentationFormat>Presentación en pantalla (4:3)</PresentationFormat>
  <Paragraphs>522</Paragraphs>
  <Slides>38</Slides>
  <Notes>2</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Civil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Krohina</dc:creator>
  <cp:lastModifiedBy>intel</cp:lastModifiedBy>
  <cp:revision>114</cp:revision>
  <dcterms:created xsi:type="dcterms:W3CDTF">2014-03-24T15:25:58Z</dcterms:created>
  <dcterms:modified xsi:type="dcterms:W3CDTF">2014-08-08T08:12:35Z</dcterms:modified>
</cp:coreProperties>
</file>