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notesMasterIdLst>
    <p:notesMasterId r:id="rId44"/>
  </p:notesMasterIdLst>
  <p:sldIdLst>
    <p:sldId id="256" r:id="rId2"/>
    <p:sldId id="257" r:id="rId3"/>
    <p:sldId id="260" r:id="rId4"/>
    <p:sldId id="262" r:id="rId5"/>
    <p:sldId id="258" r:id="rId6"/>
    <p:sldId id="263" r:id="rId7"/>
    <p:sldId id="264" r:id="rId8"/>
    <p:sldId id="266" r:id="rId9"/>
    <p:sldId id="265" r:id="rId10"/>
    <p:sldId id="267" r:id="rId11"/>
    <p:sldId id="272" r:id="rId12"/>
    <p:sldId id="268" r:id="rId13"/>
    <p:sldId id="269" r:id="rId14"/>
    <p:sldId id="270" r:id="rId15"/>
    <p:sldId id="271" r:id="rId16"/>
    <p:sldId id="273" r:id="rId17"/>
    <p:sldId id="274" r:id="rId18"/>
    <p:sldId id="275" r:id="rId19"/>
    <p:sldId id="276" r:id="rId20"/>
    <p:sldId id="277" r:id="rId21"/>
    <p:sldId id="278" r:id="rId22"/>
    <p:sldId id="279" r:id="rId23"/>
    <p:sldId id="280" r:id="rId24"/>
    <p:sldId id="284" r:id="rId25"/>
    <p:sldId id="281" r:id="rId26"/>
    <p:sldId id="288" r:id="rId27"/>
    <p:sldId id="289" r:id="rId28"/>
    <p:sldId id="290" r:id="rId29"/>
    <p:sldId id="291" r:id="rId30"/>
    <p:sldId id="292" r:id="rId31"/>
    <p:sldId id="293" r:id="rId32"/>
    <p:sldId id="294" r:id="rId33"/>
    <p:sldId id="295" r:id="rId34"/>
    <p:sldId id="296" r:id="rId35"/>
    <p:sldId id="297" r:id="rId36"/>
    <p:sldId id="299" r:id="rId37"/>
    <p:sldId id="301" r:id="rId38"/>
    <p:sldId id="302" r:id="rId39"/>
    <p:sldId id="286" r:id="rId40"/>
    <p:sldId id="287" r:id="rId41"/>
    <p:sldId id="305" r:id="rId42"/>
    <p:sldId id="306"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73322" autoAdjust="0"/>
  </p:normalViewPr>
  <p:slideViewPr>
    <p:cSldViewPr snapToGrid="0">
      <p:cViewPr varScale="1">
        <p:scale>
          <a:sx n="58" d="100"/>
          <a:sy n="58" d="100"/>
        </p:scale>
        <p:origin x="118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055793-E31A-40D5-AA67-2F5327264BEB}" type="datetimeFigureOut">
              <a:rPr lang="es-ES" smtClean="0"/>
              <a:t>27/09/2014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8F888-41B2-4D88-A50B-5D57D024CFB5}" type="slidenum">
              <a:rPr lang="es-ES" smtClean="0"/>
              <a:t>‹Nº›</a:t>
            </a:fld>
            <a:endParaRPr lang="es-ES"/>
          </a:p>
        </p:txBody>
      </p:sp>
    </p:spTree>
    <p:extLst>
      <p:ext uri="{BB962C8B-B14F-4D97-AF65-F5344CB8AC3E}">
        <p14:creationId xmlns:p14="http://schemas.microsoft.com/office/powerpoint/2010/main" val="1172344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Con la digitalización de los documentos</a:t>
            </a:r>
            <a:r>
              <a:rPr lang="es-EC" sz="1200" kern="1200" baseline="0" dirty="0" smtClean="0">
                <a:solidFill>
                  <a:schemeClr val="tx1"/>
                </a:solidFill>
                <a:effectLst/>
                <a:latin typeface="+mn-lt"/>
                <a:ea typeface="+mn-ea"/>
                <a:cs typeface="+mn-cs"/>
              </a:rPr>
              <a:t> c</a:t>
            </a:r>
            <a:r>
              <a:rPr lang="es-EC" sz="1200" kern="1200" dirty="0" smtClean="0">
                <a:solidFill>
                  <a:schemeClr val="tx1"/>
                </a:solidFill>
                <a:effectLst/>
                <a:latin typeface="+mn-lt"/>
                <a:ea typeface="+mn-ea"/>
                <a:cs typeface="+mn-cs"/>
              </a:rPr>
              <a:t>ada día la búsqueda de la información en la empresa Gestor es más grande.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Se cuenta con un</a:t>
            </a:r>
            <a:r>
              <a:rPr lang="es-EC" sz="1200" kern="1200" baseline="0" dirty="0" smtClean="0">
                <a:solidFill>
                  <a:schemeClr val="tx1"/>
                </a:solidFill>
                <a:effectLst/>
                <a:latin typeface="+mn-lt"/>
                <a:ea typeface="+mn-ea"/>
                <a:cs typeface="+mn-cs"/>
              </a:rPr>
              <a:t> repositorio de base de datos en el cual los documentos se almacenan en una tabla mediante la aplicación de Gestor Fiducia Fondos JEE.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Por lo general las personas están acostumbradas a realizar las búsquedas con palabras claves o frases para obtener los documentos que coincidan con dicha búsqueda, un ejemplo son los buscadores más populares usados por todos como son Google o </a:t>
            </a:r>
            <a:r>
              <a:rPr lang="es-EC" sz="1200" kern="1200" dirty="0" err="1" smtClean="0">
                <a:solidFill>
                  <a:schemeClr val="tx1"/>
                </a:solidFill>
                <a:effectLst/>
                <a:latin typeface="+mn-lt"/>
                <a:ea typeface="+mn-ea"/>
                <a:cs typeface="+mn-cs"/>
              </a:rPr>
              <a:t>Yahoo</a:t>
            </a:r>
            <a:r>
              <a:rPr lang="es-EC"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Por esto se han creado </a:t>
            </a:r>
            <a:r>
              <a:rPr lang="es-EC" sz="1200" kern="1200" dirty="0" err="1" smtClean="0">
                <a:solidFill>
                  <a:schemeClr val="tx1"/>
                </a:solidFill>
                <a:effectLst/>
                <a:latin typeface="+mn-lt"/>
                <a:ea typeface="+mn-ea"/>
                <a:cs typeface="+mn-cs"/>
              </a:rPr>
              <a:t>frameworks</a:t>
            </a:r>
            <a:r>
              <a:rPr lang="es-EC" sz="1200" kern="1200" dirty="0" smtClean="0">
                <a:solidFill>
                  <a:schemeClr val="tx1"/>
                </a:solidFill>
                <a:effectLst/>
                <a:latin typeface="+mn-lt"/>
                <a:ea typeface="+mn-ea"/>
                <a:cs typeface="+mn-cs"/>
              </a:rPr>
              <a:t> de búsqueda global que tienen las mismas características solo con la mínima diferencia que se lo utilizará para búsquedas en intranet, siendo compatibles con los documentos más utilizados.</a:t>
            </a:r>
            <a:endParaRPr lang="es-ES" dirty="0" smtClean="0"/>
          </a:p>
        </p:txBody>
      </p:sp>
      <p:sp>
        <p:nvSpPr>
          <p:cNvPr id="4" name="Marcador de número de diapositiva 3"/>
          <p:cNvSpPr>
            <a:spLocks noGrp="1"/>
          </p:cNvSpPr>
          <p:nvPr>
            <p:ph type="sldNum" sz="quarter" idx="10"/>
          </p:nvPr>
        </p:nvSpPr>
        <p:spPr/>
        <p:txBody>
          <a:bodyPr/>
          <a:lstStyle/>
          <a:p>
            <a:fld id="{5C78F888-41B2-4D88-A50B-5D57D024CFB5}" type="slidenum">
              <a:rPr lang="es-ES" smtClean="0"/>
              <a:t>3</a:t>
            </a:fld>
            <a:endParaRPr lang="es-ES"/>
          </a:p>
        </p:txBody>
      </p:sp>
    </p:spTree>
    <p:extLst>
      <p:ext uri="{BB962C8B-B14F-4D97-AF65-F5344CB8AC3E}">
        <p14:creationId xmlns:p14="http://schemas.microsoft.com/office/powerpoint/2010/main" val="1829149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Por la cantidad de repositorios que se tiene guardada la</a:t>
            </a:r>
            <a:r>
              <a:rPr lang="es-ES" baseline="0" dirty="0" smtClean="0"/>
              <a:t> </a:t>
            </a:r>
            <a:r>
              <a:rPr lang="es-ES" baseline="0" dirty="0" err="1" smtClean="0"/>
              <a:t>informacion</a:t>
            </a:r>
            <a:r>
              <a:rPr lang="es-ES" baseline="0" dirty="0" smtClean="0"/>
              <a:t> hace</a:t>
            </a:r>
            <a:r>
              <a:rPr lang="es-EC" sz="1200" kern="1200" dirty="0" smtClean="0">
                <a:solidFill>
                  <a:schemeClr val="tx1"/>
                </a:solidFill>
                <a:effectLst/>
                <a:latin typeface="+mn-lt"/>
                <a:ea typeface="+mn-ea"/>
                <a:cs typeface="+mn-cs"/>
              </a:rPr>
              <a:t> que la búsqueda sea prolongada. </a:t>
            </a:r>
          </a:p>
          <a:p>
            <a:r>
              <a:rPr lang="es-EC" sz="1200" kern="1200" dirty="0" smtClean="0">
                <a:solidFill>
                  <a:schemeClr val="tx1"/>
                </a:solidFill>
                <a:effectLst/>
                <a:latin typeface="+mn-lt"/>
                <a:ea typeface="+mn-ea"/>
                <a:cs typeface="+mn-cs"/>
              </a:rPr>
              <a:t>El</a:t>
            </a:r>
            <a:r>
              <a:rPr lang="es-EC" sz="1200" kern="1200" baseline="0" dirty="0" smtClean="0">
                <a:solidFill>
                  <a:schemeClr val="tx1"/>
                </a:solidFill>
                <a:effectLst/>
                <a:latin typeface="+mn-lt"/>
                <a:ea typeface="+mn-ea"/>
                <a:cs typeface="+mn-cs"/>
              </a:rPr>
              <a:t> tiempo invertido por la persona que busca los documentos a la final es dinero q pierde la empresa ya que el inventario de Gestor son las horas que se vende.</a:t>
            </a:r>
            <a:endParaRPr lang="es-ES" dirty="0"/>
          </a:p>
        </p:txBody>
      </p:sp>
      <p:sp>
        <p:nvSpPr>
          <p:cNvPr id="4" name="Marcador de número de diapositiva 3"/>
          <p:cNvSpPr>
            <a:spLocks noGrp="1"/>
          </p:cNvSpPr>
          <p:nvPr>
            <p:ph type="sldNum" sz="quarter" idx="10"/>
          </p:nvPr>
        </p:nvSpPr>
        <p:spPr/>
        <p:txBody>
          <a:bodyPr/>
          <a:lstStyle/>
          <a:p>
            <a:fld id="{5C78F888-41B2-4D88-A50B-5D57D024CFB5}" type="slidenum">
              <a:rPr lang="es-ES" smtClean="0"/>
              <a:t>5</a:t>
            </a:fld>
            <a:endParaRPr lang="es-ES"/>
          </a:p>
        </p:txBody>
      </p:sp>
    </p:spTree>
    <p:extLst>
      <p:ext uri="{BB962C8B-B14F-4D97-AF65-F5344CB8AC3E}">
        <p14:creationId xmlns:p14="http://schemas.microsoft.com/office/powerpoint/2010/main" val="3969851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Facilidad de administración y mantenimiento aprovechando su experiencia en TI existentes.</a:t>
            </a: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Oracle SES busca en todos tus datos a través de la misma interfaz, está totalmente globalizado y trabaja con muchos idiomas, incluyendo chino, japonés, coreano, árabe y hebreo.</a:t>
            </a:r>
            <a:endParaRPr lang="es-ES" dirty="0"/>
          </a:p>
        </p:txBody>
      </p:sp>
      <p:sp>
        <p:nvSpPr>
          <p:cNvPr id="4" name="Marcador de número de diapositiva 3"/>
          <p:cNvSpPr>
            <a:spLocks noGrp="1"/>
          </p:cNvSpPr>
          <p:nvPr>
            <p:ph type="sldNum" sz="quarter" idx="10"/>
          </p:nvPr>
        </p:nvSpPr>
        <p:spPr/>
        <p:txBody>
          <a:bodyPr/>
          <a:lstStyle/>
          <a:p>
            <a:fld id="{5C78F888-41B2-4D88-A50B-5D57D024CFB5}" type="slidenum">
              <a:rPr lang="es-ES" smtClean="0"/>
              <a:t>16</a:t>
            </a:fld>
            <a:endParaRPr lang="es-ES"/>
          </a:p>
        </p:txBody>
      </p:sp>
    </p:spTree>
    <p:extLst>
      <p:ext uri="{BB962C8B-B14F-4D97-AF65-F5344CB8AC3E}">
        <p14:creationId xmlns:p14="http://schemas.microsoft.com/office/powerpoint/2010/main" val="1355680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La integración entre Oracle SES y la aplicación de Gestor Fiducia Fondos JEE se realiza mediante una funcionalidad la cual contiene la página de búsqueda de Oracle SES para esto primero se identificó cuáles son los repositorios donde se encuentra la información que se necesita para la búsqueda de archivos.</a:t>
            </a:r>
            <a:endParaRPr lang="es-ES" dirty="0"/>
          </a:p>
        </p:txBody>
      </p:sp>
      <p:sp>
        <p:nvSpPr>
          <p:cNvPr id="4" name="Marcador de número de diapositiva 3"/>
          <p:cNvSpPr>
            <a:spLocks noGrp="1"/>
          </p:cNvSpPr>
          <p:nvPr>
            <p:ph type="sldNum" sz="quarter" idx="10"/>
          </p:nvPr>
        </p:nvSpPr>
        <p:spPr/>
        <p:txBody>
          <a:bodyPr/>
          <a:lstStyle/>
          <a:p>
            <a:fld id="{5C78F888-41B2-4D88-A50B-5D57D024CFB5}" type="slidenum">
              <a:rPr lang="es-ES" smtClean="0"/>
              <a:t>25</a:t>
            </a:fld>
            <a:endParaRPr lang="es-ES"/>
          </a:p>
        </p:txBody>
      </p:sp>
    </p:spTree>
    <p:extLst>
      <p:ext uri="{BB962C8B-B14F-4D97-AF65-F5344CB8AC3E}">
        <p14:creationId xmlns:p14="http://schemas.microsoft.com/office/powerpoint/2010/main" val="4236061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B61BEF0D-F0BB-DE4B-95CE-6DB70DBA9567}" type="datetimeFigureOut">
              <a:rPr lang="en-US" smtClean="0"/>
              <a:pPr/>
              <a:t>9/27/2014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82489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smtClean="0"/>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9/27/2014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40453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9/27/2014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89407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9/27/2014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70032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9/27/2014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45324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B61BEF0D-F0BB-DE4B-95CE-6DB70DBA9567}" type="datetimeFigureOut">
              <a:rPr lang="en-US" smtClean="0"/>
              <a:pPr/>
              <a:t>9/27/2014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16953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B61BEF0D-F0BB-DE4B-95CE-6DB70DBA9567}" type="datetimeFigureOut">
              <a:rPr lang="en-US" smtClean="0"/>
              <a:pPr/>
              <a:t>9/27/2014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34712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62169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82330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54153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9/27/2014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40206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018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43107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92290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46827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9/27/2014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38204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9/27/2014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60080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1BEF0D-F0BB-DE4B-95CE-6DB70DBA9567}" type="datetimeFigureOut">
              <a:rPr lang="en-US" smtClean="0"/>
              <a:pPr/>
              <a:t>9/27/2014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4991342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6.emf"/></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03602" y="3516723"/>
            <a:ext cx="10630085" cy="1781299"/>
          </a:xfrm>
        </p:spPr>
        <p:txBody>
          <a:bodyPr>
            <a:noAutofit/>
          </a:bodyPr>
          <a:lstStyle/>
          <a:p>
            <a:pPr algn="r"/>
            <a:r>
              <a:rPr lang="es-EC" sz="3200" b="1" dirty="0">
                <a:latin typeface="Calibri" panose="020F0502020204030204" pitchFamily="34" charset="0"/>
              </a:rPr>
              <a:t>ANÁLISIS DE FACTIBILIDAD Y SELECCIÓN DE UN FRAMEWORK DE BÚSQUEDA GLOBAL PARA SU IMPLEMENTACIÓN EN EL SISTEMA GESTOR FIDUCIA FONDOS JEE DE LA EMPRESA </a:t>
            </a:r>
            <a:r>
              <a:rPr lang="es-EC" sz="3200" b="1" dirty="0" smtClean="0">
                <a:latin typeface="Calibri" panose="020F0502020204030204" pitchFamily="34" charset="0"/>
              </a:rPr>
              <a:t>GESTORINC</a:t>
            </a:r>
            <a:endParaRPr lang="es-ES" sz="3200" dirty="0">
              <a:latin typeface="Calibri" panose="020F0502020204030204" pitchFamily="34" charset="0"/>
            </a:endParaRPr>
          </a:p>
        </p:txBody>
      </p:sp>
      <p:sp>
        <p:nvSpPr>
          <p:cNvPr id="3" name="Subtítulo 2"/>
          <p:cNvSpPr>
            <a:spLocks noGrp="1"/>
          </p:cNvSpPr>
          <p:nvPr>
            <p:ph type="subTitle" idx="1"/>
          </p:nvPr>
        </p:nvSpPr>
        <p:spPr>
          <a:xfrm>
            <a:off x="3024373" y="5393272"/>
            <a:ext cx="8791575" cy="862303"/>
          </a:xfrm>
        </p:spPr>
        <p:txBody>
          <a:bodyPr>
            <a:normAutofit/>
          </a:bodyPr>
          <a:lstStyle/>
          <a:p>
            <a:pPr algn="r"/>
            <a:r>
              <a:rPr lang="es-ES" sz="2400" b="1" cap="none" dirty="0" smtClean="0">
                <a:solidFill>
                  <a:schemeClr val="tx1"/>
                </a:solidFill>
                <a:latin typeface="Calibri" panose="020F0502020204030204" pitchFamily="34" charset="0"/>
              </a:rPr>
              <a:t>Jessica Carolina Balarezo Galarza</a:t>
            </a:r>
            <a:endParaRPr lang="es-ES" sz="2400" b="1" cap="none" dirty="0">
              <a:solidFill>
                <a:schemeClr val="tx1"/>
              </a:solidFill>
              <a:latin typeface="Calibri" panose="020F0502020204030204" pitchFamily="34" charset="0"/>
            </a:endParaRPr>
          </a:p>
        </p:txBody>
      </p:sp>
      <p:pic>
        <p:nvPicPr>
          <p:cNvPr id="4" name="Picture 6" descr="http://www.espe.edu.ec/portal/images/section/DC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0508" y="83128"/>
            <a:ext cx="1555750"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Byron Bravo V\Downloads\Comunicado-2-1.jpg  794×563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6258" y="83128"/>
            <a:ext cx="5184775"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5"/>
          <p:cNvSpPr/>
          <p:nvPr/>
        </p:nvSpPr>
        <p:spPr>
          <a:xfrm>
            <a:off x="2050534" y="2077628"/>
            <a:ext cx="8636516" cy="1077218"/>
          </a:xfrm>
          <a:prstGeom prst="rect">
            <a:avLst/>
          </a:prstGeom>
        </p:spPr>
        <p:txBody>
          <a:bodyPr wrap="square">
            <a:spAutoFit/>
          </a:bodyPr>
          <a:lstStyle/>
          <a:p>
            <a:pPr algn="ctr"/>
            <a:r>
              <a:rPr lang="es-EC" sz="3200" b="1" dirty="0">
                <a:latin typeface="Calibri" panose="020F0502020204030204" pitchFamily="34" charset="0"/>
              </a:rPr>
              <a:t>PROYECTO DE GRADO PARA LA OBTENCIÓN DEL TÍTULO EN INGENIERÍA</a:t>
            </a:r>
            <a:endParaRPr lang="es-ES" sz="3200" b="1" dirty="0">
              <a:latin typeface="Calibri" panose="020F0502020204030204" pitchFamily="34" charset="0"/>
            </a:endParaRPr>
          </a:p>
        </p:txBody>
      </p:sp>
    </p:spTree>
    <p:extLst>
      <p:ext uri="{BB962C8B-B14F-4D97-AF65-F5344CB8AC3E}">
        <p14:creationId xmlns:p14="http://schemas.microsoft.com/office/powerpoint/2010/main" val="1146682136"/>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cap="none" dirty="0" smtClean="0">
                <a:solidFill>
                  <a:schemeClr val="tx2"/>
                </a:solidFill>
                <a:latin typeface="Calibri" panose="020F0502020204030204" pitchFamily="34" charset="0"/>
              </a:rPr>
              <a:t>Objetivos Específicos</a:t>
            </a:r>
            <a:endParaRPr lang="es-ES" b="1" cap="none" dirty="0">
              <a:solidFill>
                <a:schemeClr val="tx2"/>
              </a:solidFill>
              <a:latin typeface="Calibri" panose="020F0502020204030204" pitchFamily="34" charset="0"/>
            </a:endParaRPr>
          </a:p>
        </p:txBody>
      </p:sp>
      <p:sp>
        <p:nvSpPr>
          <p:cNvPr id="3" name="Marcador de contenido 2"/>
          <p:cNvSpPr>
            <a:spLocks noGrp="1"/>
          </p:cNvSpPr>
          <p:nvPr>
            <p:ph idx="1"/>
          </p:nvPr>
        </p:nvSpPr>
        <p:spPr>
          <a:xfrm>
            <a:off x="1141412" y="2097088"/>
            <a:ext cx="9905999" cy="4489449"/>
          </a:xfrm>
        </p:spPr>
        <p:txBody>
          <a:bodyPr>
            <a:noAutofit/>
          </a:bodyPr>
          <a:lstStyle/>
          <a:p>
            <a:pPr lvl="0" algn="just"/>
            <a:r>
              <a:rPr lang="es-EC" dirty="0">
                <a:latin typeface="Calibri" panose="020F0502020204030204" pitchFamily="34" charset="0"/>
              </a:rPr>
              <a:t>Facilitar las búsquedas de documentos en el sistema Gestor Fiducia Fondos.</a:t>
            </a:r>
            <a:endParaRPr lang="es-ES" dirty="0">
              <a:latin typeface="Calibri" panose="020F0502020204030204" pitchFamily="34" charset="0"/>
            </a:endParaRPr>
          </a:p>
          <a:p>
            <a:pPr lvl="0" algn="just"/>
            <a:r>
              <a:rPr lang="es-EC" dirty="0">
                <a:latin typeface="Calibri" panose="020F0502020204030204" pitchFamily="34" charset="0"/>
              </a:rPr>
              <a:t>Presentar un cuadro comparativo de los </a:t>
            </a:r>
            <a:r>
              <a:rPr lang="es-EC" dirty="0" err="1">
                <a:latin typeface="Calibri" panose="020F0502020204030204" pitchFamily="34" charset="0"/>
              </a:rPr>
              <a:t>frameworks</a:t>
            </a:r>
            <a:r>
              <a:rPr lang="es-EC" dirty="0">
                <a:latin typeface="Calibri" panose="020F0502020204030204" pitchFamily="34" charset="0"/>
              </a:rPr>
              <a:t> seleccionados y escoger el mejor según los resultados obtenidos.</a:t>
            </a:r>
            <a:endParaRPr lang="es-ES" dirty="0">
              <a:latin typeface="Calibri" panose="020F0502020204030204" pitchFamily="34" charset="0"/>
            </a:endParaRPr>
          </a:p>
          <a:p>
            <a:pPr lvl="0" algn="just"/>
            <a:r>
              <a:rPr lang="es-EC" dirty="0">
                <a:latin typeface="Calibri" panose="020F0502020204030204" pitchFamily="34" charset="0"/>
              </a:rPr>
              <a:t>Diseñar el proceso de solicitud, indexación, búsqueda y respuesta de los documentos almacenados en la base de datos de acuerdo al </a:t>
            </a:r>
            <a:r>
              <a:rPr lang="es-EC" dirty="0" err="1">
                <a:latin typeface="Calibri" panose="020F0502020204030204" pitchFamily="34" charset="0"/>
              </a:rPr>
              <a:t>framework</a:t>
            </a:r>
            <a:r>
              <a:rPr lang="es-EC" dirty="0">
                <a:latin typeface="Calibri" panose="020F0502020204030204" pitchFamily="34" charset="0"/>
              </a:rPr>
              <a:t> seleccionado.</a:t>
            </a:r>
            <a:endParaRPr lang="es-ES" dirty="0">
              <a:latin typeface="Calibri" panose="020F0502020204030204" pitchFamily="34" charset="0"/>
            </a:endParaRPr>
          </a:p>
          <a:p>
            <a:pPr lvl="0" algn="just"/>
            <a:r>
              <a:rPr lang="es-EC" dirty="0">
                <a:latin typeface="Calibri" panose="020F0502020204030204" pitchFamily="34" charset="0"/>
              </a:rPr>
              <a:t>Realizar un control de </a:t>
            </a:r>
            <a:r>
              <a:rPr lang="es-EC" dirty="0" err="1">
                <a:latin typeface="Calibri" panose="020F0502020204030204" pitchFamily="34" charset="0"/>
              </a:rPr>
              <a:t>versionamiento</a:t>
            </a:r>
            <a:r>
              <a:rPr lang="es-EC" dirty="0">
                <a:latin typeface="Calibri" panose="020F0502020204030204" pitchFamily="34" charset="0"/>
              </a:rPr>
              <a:t> del sistema de acuerdo al </a:t>
            </a:r>
            <a:r>
              <a:rPr lang="es-EC" dirty="0" err="1">
                <a:latin typeface="Calibri" panose="020F0502020204030204" pitchFamily="34" charset="0"/>
              </a:rPr>
              <a:t>framework</a:t>
            </a:r>
            <a:r>
              <a:rPr lang="es-EC" dirty="0">
                <a:latin typeface="Calibri" panose="020F0502020204030204" pitchFamily="34" charset="0"/>
              </a:rPr>
              <a:t> seleccionado</a:t>
            </a:r>
            <a:r>
              <a:rPr lang="es-EC" dirty="0" smtClean="0">
                <a:latin typeface="Calibri" panose="020F0502020204030204" pitchFamily="34" charset="0"/>
              </a:rPr>
              <a:t>.</a:t>
            </a:r>
            <a:endParaRPr lang="es-ES" dirty="0">
              <a:latin typeface="Calibri" panose="020F0502020204030204" pitchFamily="34" charset="0"/>
            </a:endParaRPr>
          </a:p>
        </p:txBody>
      </p:sp>
    </p:spTree>
    <p:extLst>
      <p:ext uri="{BB962C8B-B14F-4D97-AF65-F5344CB8AC3E}">
        <p14:creationId xmlns:p14="http://schemas.microsoft.com/office/powerpoint/2010/main" val="423015722"/>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4 CuadroTexto"/>
          <p:cNvSpPr txBox="1">
            <a:spLocks noChangeArrowheads="1"/>
          </p:cNvSpPr>
          <p:nvPr/>
        </p:nvSpPr>
        <p:spPr bwMode="auto">
          <a:xfrm>
            <a:off x="1285875" y="2143125"/>
            <a:ext cx="4786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C" altLang="es-EC" sz="2800" b="1" dirty="0">
                <a:solidFill>
                  <a:prstClr val="white"/>
                </a:solidFill>
              </a:rPr>
              <a:t>AGENDA</a:t>
            </a:r>
          </a:p>
        </p:txBody>
      </p:sp>
      <p:sp>
        <p:nvSpPr>
          <p:cNvPr id="5" name="3 Rectángulo"/>
          <p:cNvSpPr>
            <a:spLocks noChangeArrowheads="1"/>
          </p:cNvSpPr>
          <p:nvPr/>
        </p:nvSpPr>
        <p:spPr bwMode="auto">
          <a:xfrm>
            <a:off x="1285875" y="2928938"/>
            <a:ext cx="937260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s-EC" altLang="es-EC" sz="2400" dirty="0">
                <a:solidFill>
                  <a:prstClr val="white"/>
                </a:solidFill>
              </a:rPr>
              <a:t>Introducción</a:t>
            </a:r>
          </a:p>
          <a:p>
            <a:pPr>
              <a:spcBef>
                <a:spcPct val="0"/>
              </a:spcBef>
            </a:pPr>
            <a:r>
              <a:rPr lang="es-EC" altLang="es-EC" sz="2400" dirty="0">
                <a:solidFill>
                  <a:prstClr val="white"/>
                </a:solidFill>
              </a:rPr>
              <a:t>Planteamiento del Problema</a:t>
            </a:r>
          </a:p>
          <a:p>
            <a:pPr>
              <a:spcBef>
                <a:spcPct val="0"/>
              </a:spcBef>
            </a:pPr>
            <a:r>
              <a:rPr lang="es-EC" altLang="es-EC" sz="2400" dirty="0">
                <a:solidFill>
                  <a:prstClr val="white"/>
                </a:solidFill>
              </a:rPr>
              <a:t>Justificación e Importancia</a:t>
            </a:r>
          </a:p>
          <a:p>
            <a:pPr>
              <a:spcBef>
                <a:spcPct val="0"/>
              </a:spcBef>
            </a:pPr>
            <a:r>
              <a:rPr lang="es-EC" altLang="es-EC" sz="2400" dirty="0">
                <a:solidFill>
                  <a:prstClr val="white"/>
                </a:solidFill>
              </a:rPr>
              <a:t>Objetivos</a:t>
            </a:r>
          </a:p>
          <a:p>
            <a:pPr>
              <a:spcBef>
                <a:spcPct val="0"/>
              </a:spcBef>
            </a:pPr>
            <a:r>
              <a:rPr lang="es-EC" altLang="es-EC" sz="4000" b="1" u="sng" dirty="0">
                <a:solidFill>
                  <a:prstClr val="white"/>
                </a:solidFill>
              </a:rPr>
              <a:t>Marco Teórico</a:t>
            </a:r>
          </a:p>
          <a:p>
            <a:pPr>
              <a:spcBef>
                <a:spcPct val="0"/>
              </a:spcBef>
            </a:pPr>
            <a:r>
              <a:rPr lang="es-EC" altLang="es-EC" sz="2400" dirty="0">
                <a:solidFill>
                  <a:srgbClr val="FFFFFF"/>
                </a:solidFill>
              </a:rPr>
              <a:t>Implementación </a:t>
            </a:r>
            <a:endParaRPr lang="es-EC" altLang="es-EC" sz="2400" dirty="0" smtClean="0">
              <a:solidFill>
                <a:srgbClr val="FFFFFF"/>
              </a:solidFill>
            </a:endParaRPr>
          </a:p>
          <a:p>
            <a:pPr>
              <a:spcBef>
                <a:spcPct val="0"/>
              </a:spcBef>
            </a:pPr>
            <a:r>
              <a:rPr lang="es-EC" altLang="es-EC" sz="2400" dirty="0" smtClean="0">
                <a:solidFill>
                  <a:prstClr val="white"/>
                </a:solidFill>
              </a:rPr>
              <a:t>Conclusiones </a:t>
            </a:r>
            <a:r>
              <a:rPr lang="es-EC" altLang="es-EC" sz="2400" dirty="0">
                <a:solidFill>
                  <a:prstClr val="white"/>
                </a:solidFill>
              </a:rPr>
              <a:t>y Recomendaciones</a:t>
            </a:r>
          </a:p>
        </p:txBody>
      </p:sp>
    </p:spTree>
    <p:extLst>
      <p:ext uri="{BB962C8B-B14F-4D97-AF65-F5344CB8AC3E}">
        <p14:creationId xmlns:p14="http://schemas.microsoft.com/office/powerpoint/2010/main" val="4181957906"/>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2249487"/>
            <a:ext cx="9905999" cy="4365626"/>
          </a:xfrm>
        </p:spPr>
        <p:txBody>
          <a:bodyPr>
            <a:normAutofit/>
          </a:bodyPr>
          <a:lstStyle/>
          <a:p>
            <a:pPr algn="just"/>
            <a:r>
              <a:rPr lang="es-ES" dirty="0">
                <a:latin typeface="Calibri" panose="020F0502020204030204" pitchFamily="34" charset="0"/>
              </a:rPr>
              <a:t>La práctica de la gestión documental está dada por un conjunto definido de normas técnicas y algunas prácticas generales que son usadas </a:t>
            </a:r>
            <a:r>
              <a:rPr lang="es-ES" dirty="0" smtClean="0">
                <a:latin typeface="Calibri" panose="020F0502020204030204" pitchFamily="34" charset="0"/>
              </a:rPr>
              <a:t>para:</a:t>
            </a:r>
          </a:p>
          <a:p>
            <a:pPr lvl="1" algn="just"/>
            <a:r>
              <a:rPr lang="es-ES" dirty="0" smtClean="0">
                <a:latin typeface="Calibri" panose="020F0502020204030204" pitchFamily="34" charset="0"/>
              </a:rPr>
              <a:t>Especificar </a:t>
            </a:r>
            <a:r>
              <a:rPr lang="es-ES" dirty="0">
                <a:latin typeface="Calibri" panose="020F0502020204030204" pitchFamily="34" charset="0"/>
              </a:rPr>
              <a:t>en qué tiempo deben almacenarse los </a:t>
            </a:r>
            <a:r>
              <a:rPr lang="es-ES" dirty="0" smtClean="0">
                <a:latin typeface="Calibri" panose="020F0502020204030204" pitchFamily="34" charset="0"/>
              </a:rPr>
              <a:t>documentos</a:t>
            </a:r>
          </a:p>
          <a:p>
            <a:pPr lvl="1" algn="just"/>
            <a:r>
              <a:rPr lang="es-ES" dirty="0" smtClean="0">
                <a:latin typeface="Calibri" panose="020F0502020204030204" pitchFamily="34" charset="0"/>
              </a:rPr>
              <a:t>Administración </a:t>
            </a:r>
            <a:r>
              <a:rPr lang="es-ES" dirty="0">
                <a:latin typeface="Calibri" panose="020F0502020204030204" pitchFamily="34" charset="0"/>
              </a:rPr>
              <a:t>del flujo de documentos de todo tipo en una </a:t>
            </a:r>
            <a:r>
              <a:rPr lang="es-ES" dirty="0" smtClean="0">
                <a:latin typeface="Calibri" panose="020F0502020204030204" pitchFamily="34" charset="0"/>
              </a:rPr>
              <a:t>organización</a:t>
            </a:r>
          </a:p>
          <a:p>
            <a:pPr lvl="1" algn="just"/>
            <a:r>
              <a:rPr lang="es-ES" dirty="0" smtClean="0">
                <a:latin typeface="Calibri" panose="020F0502020204030204" pitchFamily="34" charset="0"/>
              </a:rPr>
              <a:t>Recuperación </a:t>
            </a:r>
            <a:r>
              <a:rPr lang="es-ES" dirty="0">
                <a:latin typeface="Calibri" panose="020F0502020204030204" pitchFamily="34" charset="0"/>
              </a:rPr>
              <a:t>de la </a:t>
            </a:r>
            <a:r>
              <a:rPr lang="es-ES" dirty="0" smtClean="0">
                <a:latin typeface="Calibri" panose="020F0502020204030204" pitchFamily="34" charset="0"/>
              </a:rPr>
              <a:t>información</a:t>
            </a:r>
          </a:p>
          <a:p>
            <a:pPr lvl="1" algn="just"/>
            <a:r>
              <a:rPr lang="es-ES" dirty="0" smtClean="0">
                <a:latin typeface="Calibri" panose="020F0502020204030204" pitchFamily="34" charset="0"/>
              </a:rPr>
              <a:t>Eliminación </a:t>
            </a:r>
            <a:r>
              <a:rPr lang="es-ES" dirty="0">
                <a:latin typeface="Calibri" panose="020F0502020204030204" pitchFamily="34" charset="0"/>
              </a:rPr>
              <a:t>de los documentos que ya no </a:t>
            </a:r>
            <a:r>
              <a:rPr lang="es-ES" dirty="0" smtClean="0">
                <a:latin typeface="Calibri" panose="020F0502020204030204" pitchFamily="34" charset="0"/>
              </a:rPr>
              <a:t>sirven</a:t>
            </a:r>
          </a:p>
          <a:p>
            <a:pPr lvl="1" algn="just"/>
            <a:r>
              <a:rPr lang="es-ES" dirty="0" smtClean="0">
                <a:latin typeface="Calibri" panose="020F0502020204030204" pitchFamily="34" charset="0"/>
              </a:rPr>
              <a:t>La </a:t>
            </a:r>
            <a:r>
              <a:rPr lang="es-ES" dirty="0">
                <a:latin typeface="Calibri" panose="020F0502020204030204" pitchFamily="34" charset="0"/>
              </a:rPr>
              <a:t>conservación de todos los documentos que se consideren valiosos indefinidamente</a:t>
            </a:r>
            <a:r>
              <a:rPr lang="es-ES" dirty="0" smtClean="0">
                <a:latin typeface="Calibri" panose="020F0502020204030204" pitchFamily="34" charset="0"/>
                <a:cs typeface="Arial" panose="020B0604020202020204" pitchFamily="34" charset="0"/>
              </a:rPr>
              <a:t>.</a:t>
            </a:r>
            <a:endParaRPr lang="es-ES" dirty="0">
              <a:latin typeface="Calibri" panose="020F0502020204030204" pitchFamily="34" charset="0"/>
              <a:cs typeface="Arial" panose="020B0604020202020204" pitchFamily="34" charset="0"/>
            </a:endParaRPr>
          </a:p>
        </p:txBody>
      </p:sp>
      <p:sp>
        <p:nvSpPr>
          <p:cNvPr id="5" name="Título 1"/>
          <p:cNvSpPr txBox="1">
            <a:spLocks/>
          </p:cNvSpPr>
          <p:nvPr/>
        </p:nvSpPr>
        <p:spPr>
          <a:xfrm>
            <a:off x="1141412" y="570893"/>
            <a:ext cx="990599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ES" b="1" cap="none" dirty="0" smtClean="0">
                <a:solidFill>
                  <a:schemeClr val="tx2"/>
                </a:solidFill>
                <a:latin typeface="Calibri" panose="020F0502020204030204" pitchFamily="34" charset="0"/>
              </a:rPr>
              <a:t>Gestión Documental</a:t>
            </a:r>
            <a:endParaRPr lang="es-ES" b="1" cap="none" dirty="0">
              <a:solidFill>
                <a:schemeClr val="tx2"/>
              </a:solidFill>
              <a:latin typeface="Calibri" panose="020F0502020204030204" pitchFamily="34" charset="0"/>
            </a:endParaRPr>
          </a:p>
        </p:txBody>
      </p:sp>
    </p:spTree>
    <p:extLst>
      <p:ext uri="{BB962C8B-B14F-4D97-AF65-F5344CB8AC3E}">
        <p14:creationId xmlns:p14="http://schemas.microsoft.com/office/powerpoint/2010/main" val="867447751"/>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algn="just"/>
            <a:r>
              <a:rPr lang="es-EC" dirty="0">
                <a:latin typeface="Calibri" panose="020F0502020204030204" pitchFamily="34" charset="0"/>
                <a:cs typeface="Arial" panose="020B0604020202020204" pitchFamily="34" charset="0"/>
              </a:rPr>
              <a:t>Un algoritmo de búsqueda es un algoritmo para encontrar un elemento con propiedades especificas entre una colección de elementos</a:t>
            </a:r>
            <a:r>
              <a:rPr lang="es-EC" dirty="0" smtClean="0">
                <a:latin typeface="Calibri" panose="020F0502020204030204" pitchFamily="34" charset="0"/>
                <a:cs typeface="Arial" panose="020B0604020202020204" pitchFamily="34" charset="0"/>
              </a:rPr>
              <a:t>.</a:t>
            </a:r>
          </a:p>
          <a:p>
            <a:pPr algn="just"/>
            <a:r>
              <a:rPr lang="es-EC" dirty="0">
                <a:latin typeface="Calibri" panose="020F0502020204030204" pitchFamily="34" charset="0"/>
                <a:cs typeface="Arial" panose="020B0604020202020204" pitchFamily="34" charset="0"/>
              </a:rPr>
              <a:t>Hay dos tipos de algoritmos de búsqueda: algoritmos que no hacen suposiciones sobre el orden de la lista y los algoritmos que a sumen que la lista ya está en orden</a:t>
            </a:r>
            <a:r>
              <a:rPr lang="es-EC" dirty="0" smtClean="0">
                <a:latin typeface="Calibri" panose="020F0502020204030204" pitchFamily="34" charset="0"/>
                <a:cs typeface="Arial" panose="020B0604020202020204" pitchFamily="34" charset="0"/>
              </a:rPr>
              <a:t>.</a:t>
            </a:r>
            <a:endParaRPr lang="es-ES" dirty="0">
              <a:latin typeface="Calibri" panose="020F0502020204030204" pitchFamily="34" charset="0"/>
              <a:cs typeface="Arial" panose="020B0604020202020204" pitchFamily="34" charset="0"/>
            </a:endParaRPr>
          </a:p>
        </p:txBody>
      </p:sp>
      <p:sp>
        <p:nvSpPr>
          <p:cNvPr id="4" name="Título 1"/>
          <p:cNvSpPr txBox="1">
            <a:spLocks/>
          </p:cNvSpPr>
          <p:nvPr/>
        </p:nvSpPr>
        <p:spPr>
          <a:xfrm>
            <a:off x="1141412" y="570893"/>
            <a:ext cx="990599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ES" b="1" cap="none" dirty="0" smtClean="0">
                <a:solidFill>
                  <a:schemeClr val="tx2"/>
                </a:solidFill>
                <a:latin typeface="Calibri" panose="020F0502020204030204" pitchFamily="34" charset="0"/>
              </a:rPr>
              <a:t>Algoritmos de Búsqueda</a:t>
            </a:r>
            <a:endParaRPr lang="es-ES" b="1" cap="none" dirty="0">
              <a:solidFill>
                <a:schemeClr val="tx2"/>
              </a:solidFill>
              <a:latin typeface="Calibri" panose="020F0502020204030204" pitchFamily="34" charset="0"/>
            </a:endParaRPr>
          </a:p>
        </p:txBody>
      </p:sp>
    </p:spTree>
    <p:extLst>
      <p:ext uri="{BB962C8B-B14F-4D97-AF65-F5344CB8AC3E}">
        <p14:creationId xmlns:p14="http://schemas.microsoft.com/office/powerpoint/2010/main" val="2997934819"/>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57251" y="1677987"/>
            <a:ext cx="10987088" cy="2451101"/>
          </a:xfrm>
        </p:spPr>
        <p:txBody>
          <a:bodyPr>
            <a:normAutofit/>
          </a:bodyPr>
          <a:lstStyle/>
          <a:p>
            <a:pPr algn="just"/>
            <a:r>
              <a:rPr lang="es-EC" dirty="0">
                <a:latin typeface="Calibri" panose="020F0502020204030204" pitchFamily="34" charset="0"/>
                <a:cs typeface="Arial" panose="020B0604020202020204" pitchFamily="34" charset="0"/>
              </a:rPr>
              <a:t>El proceso de indexación consiste en analizar y extraer de entre toda la información  disponible, la verdaderamente relevante. Posteriormente, con esa información se crea el índice a partir del cual se realizarán las búsquedas. </a:t>
            </a:r>
            <a:endParaRPr lang="es-EC" dirty="0" smtClean="0">
              <a:latin typeface="Calibri" panose="020F0502020204030204" pitchFamily="34" charset="0"/>
              <a:cs typeface="Arial" panose="020B0604020202020204" pitchFamily="34" charset="0"/>
            </a:endParaRPr>
          </a:p>
          <a:p>
            <a:pPr algn="just"/>
            <a:r>
              <a:rPr lang="es-EC" dirty="0" smtClean="0">
                <a:latin typeface="Calibri" panose="020F0502020204030204" pitchFamily="34" charset="0"/>
                <a:cs typeface="Arial" panose="020B0604020202020204" pitchFamily="34" charset="0"/>
              </a:rPr>
              <a:t>El </a:t>
            </a:r>
            <a:r>
              <a:rPr lang="es-EC" dirty="0">
                <a:latin typeface="Calibri" panose="020F0502020204030204" pitchFamily="34" charset="0"/>
                <a:cs typeface="Arial" panose="020B0604020202020204" pitchFamily="34" charset="0"/>
              </a:rPr>
              <a:t>índice es una estructura de datos que permite el acceso rápido a la información, algo similar semánticamente a lo que podría ser el índice de un libro</a:t>
            </a:r>
            <a:r>
              <a:rPr lang="es-EC" dirty="0" smtClean="0">
                <a:latin typeface="Calibri" panose="020F0502020204030204" pitchFamily="34" charset="0"/>
                <a:cs typeface="Arial" panose="020B0604020202020204" pitchFamily="34" charset="0"/>
              </a:rPr>
              <a:t>.</a:t>
            </a:r>
            <a:endParaRPr lang="es-ES" dirty="0">
              <a:latin typeface="Calibri" panose="020F0502020204030204" pitchFamily="34" charset="0"/>
              <a:cs typeface="Arial" panose="020B0604020202020204" pitchFamily="34" charset="0"/>
            </a:endParaRPr>
          </a:p>
        </p:txBody>
      </p:sp>
      <p:sp>
        <p:nvSpPr>
          <p:cNvPr id="4" name="Título 1"/>
          <p:cNvSpPr txBox="1">
            <a:spLocks/>
          </p:cNvSpPr>
          <p:nvPr/>
        </p:nvSpPr>
        <p:spPr>
          <a:xfrm>
            <a:off x="1141412" y="570893"/>
            <a:ext cx="990599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ES" b="1" cap="none" dirty="0" smtClean="0">
                <a:solidFill>
                  <a:schemeClr val="tx2"/>
                </a:solidFill>
                <a:latin typeface="Calibri" panose="020F0502020204030204" pitchFamily="34" charset="0"/>
              </a:rPr>
              <a:t>Indexación</a:t>
            </a:r>
            <a:endParaRPr lang="es-ES" b="1" cap="none" dirty="0">
              <a:solidFill>
                <a:schemeClr val="tx2"/>
              </a:solidFill>
              <a:latin typeface="Calibri" panose="020F0502020204030204" pitchFamily="34" charset="0"/>
            </a:endParaRPr>
          </a:p>
        </p:txBody>
      </p:sp>
      <p:pic>
        <p:nvPicPr>
          <p:cNvPr id="2" name="Imagen 1"/>
          <p:cNvPicPr>
            <a:picLocks noChangeAspect="1"/>
          </p:cNvPicPr>
          <p:nvPr/>
        </p:nvPicPr>
        <p:blipFill rotWithShape="1">
          <a:blip r:embed="rId2"/>
          <a:srcRect l="21815" t="42383" r="17679" b="31250"/>
          <a:stretch/>
        </p:blipFill>
        <p:spPr>
          <a:xfrm>
            <a:off x="706331" y="4129088"/>
            <a:ext cx="11138008" cy="27289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233778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lnSpcReduction="10000"/>
          </a:bodyPr>
          <a:lstStyle/>
          <a:p>
            <a:pPr algn="just"/>
            <a:r>
              <a:rPr lang="es-EC" dirty="0">
                <a:latin typeface="Calibri" panose="020F0502020204030204" pitchFamily="34" charset="0"/>
                <a:cs typeface="Arial" panose="020B0604020202020204" pitchFamily="34" charset="0"/>
              </a:rPr>
              <a:t>Oracle </a:t>
            </a:r>
            <a:r>
              <a:rPr lang="es-EC" dirty="0" err="1">
                <a:latin typeface="Calibri" panose="020F0502020204030204" pitchFamily="34" charset="0"/>
                <a:cs typeface="Arial" panose="020B0604020202020204" pitchFamily="34" charset="0"/>
              </a:rPr>
              <a:t>Secure</a:t>
            </a:r>
            <a:r>
              <a:rPr lang="es-EC" dirty="0">
                <a:latin typeface="Calibri" panose="020F0502020204030204" pitchFamily="34" charset="0"/>
                <a:cs typeface="Arial" panose="020B0604020202020204" pitchFamily="34" charset="0"/>
              </a:rPr>
              <a:t> Enterprise Search es una aplicación independiente de búsqueda integrada</a:t>
            </a:r>
            <a:r>
              <a:rPr lang="es-EC" dirty="0" smtClean="0">
                <a:latin typeface="Calibri" panose="020F0502020204030204" pitchFamily="34" charset="0"/>
                <a:cs typeface="Arial" panose="020B0604020202020204" pitchFamily="34" charset="0"/>
              </a:rPr>
              <a:t>.</a:t>
            </a:r>
          </a:p>
          <a:p>
            <a:pPr algn="just"/>
            <a:r>
              <a:rPr lang="es-EC" dirty="0" smtClean="0">
                <a:latin typeface="Calibri" panose="020F0502020204030204" pitchFamily="34" charset="0"/>
                <a:cs typeface="Arial" panose="020B0604020202020204" pitchFamily="34" charset="0"/>
              </a:rPr>
              <a:t>Oracle SES se </a:t>
            </a:r>
            <a:r>
              <a:rPr lang="es-EC" dirty="0">
                <a:latin typeface="Calibri" panose="020F0502020204030204" pitchFamily="34" charset="0"/>
                <a:cs typeface="Arial" panose="020B0604020202020204" pitchFamily="34" charset="0"/>
              </a:rPr>
              <a:t>integra con modelos de seguridad populares para mantener su contenido y la seguridad del índice de </a:t>
            </a:r>
            <a:r>
              <a:rPr lang="es-EC" dirty="0" smtClean="0">
                <a:latin typeface="Calibri" panose="020F0502020204030204" pitchFamily="34" charset="0"/>
                <a:cs typeface="Arial" panose="020B0604020202020204" pitchFamily="34" charset="0"/>
              </a:rPr>
              <a:t>búsqueda.</a:t>
            </a:r>
          </a:p>
          <a:p>
            <a:pPr algn="just"/>
            <a:r>
              <a:rPr lang="es-EC" dirty="0" smtClean="0">
                <a:latin typeface="Calibri" panose="020F0502020204030204" pitchFamily="34" charset="0"/>
                <a:cs typeface="Arial" panose="020B0604020202020204" pitchFamily="34" charset="0"/>
              </a:rPr>
              <a:t>Rastrea </a:t>
            </a:r>
            <a:r>
              <a:rPr lang="es-EC" dirty="0">
                <a:latin typeface="Calibri" panose="020F0502020204030204" pitchFamily="34" charset="0"/>
                <a:cs typeface="Arial" panose="020B0604020202020204" pitchFamily="34" charset="0"/>
              </a:rPr>
              <a:t>el contenido no estructurado y </a:t>
            </a:r>
            <a:r>
              <a:rPr lang="es-EC" dirty="0" smtClean="0">
                <a:latin typeface="Calibri" panose="020F0502020204030204" pitchFamily="34" charset="0"/>
                <a:cs typeface="Arial" panose="020B0604020202020204" pitchFamily="34" charset="0"/>
              </a:rPr>
              <a:t>estructurado.</a:t>
            </a:r>
          </a:p>
          <a:p>
            <a:pPr algn="just"/>
            <a:r>
              <a:rPr lang="es-EC" dirty="0" smtClean="0">
                <a:latin typeface="Calibri" panose="020F0502020204030204" pitchFamily="34" charset="0"/>
                <a:cs typeface="Arial" panose="020B0604020202020204" pitchFamily="34" charset="0"/>
              </a:rPr>
              <a:t>Devuelve </a:t>
            </a:r>
            <a:r>
              <a:rPr lang="es-EC" dirty="0">
                <a:latin typeface="Calibri" panose="020F0502020204030204" pitchFamily="34" charset="0"/>
                <a:cs typeface="Arial" panose="020B0604020202020204" pitchFamily="34" charset="0"/>
              </a:rPr>
              <a:t>resultados de alta calidad integrados desde los repositorios de intranet y extranet según su configuración.</a:t>
            </a:r>
            <a:endParaRPr lang="es-ES" dirty="0">
              <a:latin typeface="Calibri" panose="020F0502020204030204" pitchFamily="34" charset="0"/>
              <a:cs typeface="Arial" panose="020B0604020202020204" pitchFamily="34" charset="0"/>
            </a:endParaRPr>
          </a:p>
          <a:p>
            <a:pPr algn="just"/>
            <a:endParaRPr lang="es-ES" dirty="0">
              <a:latin typeface="Calibri" panose="020F0502020204030204" pitchFamily="34" charset="0"/>
              <a:cs typeface="Arial" panose="020B0604020202020204" pitchFamily="34" charset="0"/>
            </a:endParaRPr>
          </a:p>
        </p:txBody>
      </p:sp>
      <p:sp>
        <p:nvSpPr>
          <p:cNvPr id="4" name="Título 1"/>
          <p:cNvSpPr txBox="1">
            <a:spLocks/>
          </p:cNvSpPr>
          <p:nvPr/>
        </p:nvSpPr>
        <p:spPr>
          <a:xfrm>
            <a:off x="1141412" y="570893"/>
            <a:ext cx="990599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ES" b="1" cap="none" dirty="0" smtClean="0">
                <a:solidFill>
                  <a:schemeClr val="tx2"/>
                </a:solidFill>
                <a:latin typeface="Calibri" panose="020F0502020204030204" pitchFamily="34" charset="0"/>
              </a:rPr>
              <a:t>Oracle </a:t>
            </a:r>
            <a:r>
              <a:rPr lang="es-ES" b="1" cap="none" dirty="0" err="1" smtClean="0">
                <a:solidFill>
                  <a:schemeClr val="tx2"/>
                </a:solidFill>
                <a:latin typeface="Calibri" panose="020F0502020204030204" pitchFamily="34" charset="0"/>
              </a:rPr>
              <a:t>Secure</a:t>
            </a:r>
            <a:r>
              <a:rPr lang="es-ES" b="1" cap="none" dirty="0" smtClean="0">
                <a:solidFill>
                  <a:schemeClr val="tx2"/>
                </a:solidFill>
                <a:latin typeface="Calibri" panose="020F0502020204030204" pitchFamily="34" charset="0"/>
              </a:rPr>
              <a:t> Enterprise Search</a:t>
            </a:r>
            <a:endParaRPr lang="es-ES" b="1" cap="none" dirty="0">
              <a:solidFill>
                <a:schemeClr val="tx2"/>
              </a:solidFill>
              <a:latin typeface="Calibri" panose="020F0502020204030204" pitchFamily="34" charset="0"/>
            </a:endParaRPr>
          </a:p>
        </p:txBody>
      </p:sp>
    </p:spTree>
    <p:extLst>
      <p:ext uri="{BB962C8B-B14F-4D97-AF65-F5344CB8AC3E}">
        <p14:creationId xmlns:p14="http://schemas.microsoft.com/office/powerpoint/2010/main" val="3119327838"/>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2249487"/>
            <a:ext cx="9905999" cy="4194176"/>
          </a:xfrm>
        </p:spPr>
        <p:txBody>
          <a:bodyPr>
            <a:normAutofit/>
          </a:bodyPr>
          <a:lstStyle/>
          <a:p>
            <a:pPr lvl="0" algn="just"/>
            <a:r>
              <a:rPr lang="es-EC" dirty="0">
                <a:latin typeface="Calibri" panose="020F0502020204030204" pitchFamily="34" charset="0"/>
                <a:cs typeface="Arial" panose="020B0604020202020204" pitchFamily="34" charset="0"/>
              </a:rPr>
              <a:t>Capacidad para buscar y localizar contenidos públicos, privados y compartidos a través de Intranet servidores web, bases de datos, archivos en el disco local o en servidores de archivos, correo electrónico IMAP, sistemas de gestión de documentos, aplicaciones y portales.</a:t>
            </a:r>
            <a:endParaRPr lang="es-ES" dirty="0">
              <a:latin typeface="Calibri" panose="020F0502020204030204" pitchFamily="34" charset="0"/>
              <a:cs typeface="Arial" panose="020B0604020202020204" pitchFamily="34" charset="0"/>
            </a:endParaRPr>
          </a:p>
          <a:p>
            <a:pPr lvl="0" algn="just"/>
            <a:r>
              <a:rPr lang="es-EC" dirty="0">
                <a:latin typeface="Calibri" panose="020F0502020204030204" pitchFamily="34" charset="0"/>
                <a:cs typeface="Arial" panose="020B0604020202020204" pitchFamily="34" charset="0"/>
              </a:rPr>
              <a:t>Una interfaz simple, búsqueda intuitiva que lleva a una excelente experiencia de usuario.</a:t>
            </a:r>
            <a:endParaRPr lang="es-ES" dirty="0">
              <a:latin typeface="Calibri" panose="020F0502020204030204" pitchFamily="34" charset="0"/>
              <a:cs typeface="Arial" panose="020B0604020202020204" pitchFamily="34" charset="0"/>
            </a:endParaRPr>
          </a:p>
          <a:p>
            <a:pPr lvl="0" algn="just"/>
            <a:r>
              <a:rPr lang="es-EC" dirty="0">
                <a:latin typeface="Calibri" panose="020F0502020204030204" pitchFamily="34" charset="0"/>
                <a:cs typeface="Arial" panose="020B0604020202020204" pitchFamily="34" charset="0"/>
              </a:rPr>
              <a:t>Alta seguridad en el rastreo, indexación y búsqueda en los diferentes repositorios.</a:t>
            </a:r>
            <a:endParaRPr lang="es-ES" dirty="0">
              <a:latin typeface="Calibri" panose="020F0502020204030204" pitchFamily="34" charset="0"/>
              <a:cs typeface="Arial" panose="020B0604020202020204" pitchFamily="34" charset="0"/>
            </a:endParaRPr>
          </a:p>
          <a:p>
            <a:pPr algn="just"/>
            <a:endParaRPr lang="es-ES" dirty="0">
              <a:latin typeface="Calibri" panose="020F0502020204030204" pitchFamily="34" charset="0"/>
              <a:cs typeface="Arial" panose="020B0604020202020204" pitchFamily="34" charset="0"/>
            </a:endParaRPr>
          </a:p>
        </p:txBody>
      </p:sp>
      <p:sp>
        <p:nvSpPr>
          <p:cNvPr id="4" name="Título 1"/>
          <p:cNvSpPr txBox="1">
            <a:spLocks/>
          </p:cNvSpPr>
          <p:nvPr/>
        </p:nvSpPr>
        <p:spPr>
          <a:xfrm>
            <a:off x="1141412" y="570893"/>
            <a:ext cx="9905998" cy="9150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ES" b="1" cap="none" dirty="0" smtClean="0">
                <a:solidFill>
                  <a:srgbClr val="134770"/>
                </a:solidFill>
                <a:latin typeface="Calibri" panose="020F0502020204030204" pitchFamily="34" charset="0"/>
              </a:rPr>
              <a:t>Oracle </a:t>
            </a:r>
            <a:r>
              <a:rPr lang="es-ES" b="1" cap="none" dirty="0" err="1" smtClean="0">
                <a:solidFill>
                  <a:srgbClr val="134770"/>
                </a:solidFill>
                <a:latin typeface="Calibri" panose="020F0502020204030204" pitchFamily="34" charset="0"/>
              </a:rPr>
              <a:t>Secure</a:t>
            </a:r>
            <a:r>
              <a:rPr lang="es-ES" b="1" cap="none" dirty="0" smtClean="0">
                <a:solidFill>
                  <a:srgbClr val="134770"/>
                </a:solidFill>
                <a:latin typeface="Calibri" panose="020F0502020204030204" pitchFamily="34" charset="0"/>
              </a:rPr>
              <a:t> Enterprise Search</a:t>
            </a:r>
            <a:endParaRPr lang="es-ES" b="1" cap="none" dirty="0">
              <a:solidFill>
                <a:srgbClr val="134770"/>
              </a:solidFill>
              <a:latin typeface="Calibri" panose="020F0502020204030204" pitchFamily="34" charset="0"/>
            </a:endParaRPr>
          </a:p>
        </p:txBody>
      </p:sp>
      <p:sp>
        <p:nvSpPr>
          <p:cNvPr id="5" name="Título 1"/>
          <p:cNvSpPr txBox="1">
            <a:spLocks/>
          </p:cNvSpPr>
          <p:nvPr/>
        </p:nvSpPr>
        <p:spPr>
          <a:xfrm>
            <a:off x="1141412" y="1485899"/>
            <a:ext cx="9905998" cy="563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ES" sz="2800" b="1" cap="none" dirty="0" smtClean="0">
                <a:solidFill>
                  <a:srgbClr val="134770"/>
                </a:solidFill>
                <a:latin typeface="Calibri" panose="020F0502020204030204" pitchFamily="34" charset="0"/>
              </a:rPr>
              <a:t>Características</a:t>
            </a:r>
            <a:endParaRPr lang="es-ES" sz="2800" b="1" cap="none" dirty="0">
              <a:solidFill>
                <a:srgbClr val="134770"/>
              </a:solidFill>
              <a:latin typeface="Calibri" panose="020F0502020204030204" pitchFamily="34" charset="0"/>
            </a:endParaRPr>
          </a:p>
        </p:txBody>
      </p:sp>
    </p:spTree>
    <p:extLst>
      <p:ext uri="{BB962C8B-B14F-4D97-AF65-F5344CB8AC3E}">
        <p14:creationId xmlns:p14="http://schemas.microsoft.com/office/powerpoint/2010/main" val="667833617"/>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41300" y="2106611"/>
            <a:ext cx="5616575" cy="4622802"/>
          </a:xfrm>
        </p:spPr>
        <p:txBody>
          <a:bodyPr>
            <a:normAutofit/>
          </a:bodyPr>
          <a:lstStyle/>
          <a:p>
            <a:r>
              <a:rPr lang="es-ES" dirty="0" smtClean="0">
                <a:latin typeface="Calibri" panose="020F0502020204030204" pitchFamily="34" charset="0"/>
                <a:cs typeface="Arial" panose="020B0604020202020204" pitchFamily="34" charset="0"/>
              </a:rPr>
              <a:t>Software</a:t>
            </a:r>
          </a:p>
          <a:p>
            <a:pPr lvl="1"/>
            <a:r>
              <a:rPr lang="es-ES" dirty="0" smtClean="0">
                <a:latin typeface="Calibri" panose="020F0502020204030204" pitchFamily="34" charset="0"/>
                <a:cs typeface="Arial" panose="020B0604020202020204" pitchFamily="34" charset="0"/>
              </a:rPr>
              <a:t>Navegadores:</a:t>
            </a:r>
          </a:p>
          <a:p>
            <a:pPr lvl="2"/>
            <a:r>
              <a:rPr lang="es-EC" dirty="0">
                <a:latin typeface="Calibri" panose="020F0502020204030204" pitchFamily="34" charset="0"/>
                <a:cs typeface="Arial" panose="020B0604020202020204" pitchFamily="34" charset="0"/>
              </a:rPr>
              <a:t>Firefox 3.x</a:t>
            </a:r>
            <a:endParaRPr lang="es-ES" sz="1400" dirty="0">
              <a:latin typeface="Calibri" panose="020F0502020204030204" pitchFamily="34" charset="0"/>
              <a:cs typeface="Arial" panose="020B0604020202020204" pitchFamily="34" charset="0"/>
            </a:endParaRPr>
          </a:p>
          <a:p>
            <a:pPr lvl="2"/>
            <a:r>
              <a:rPr lang="es-EC" dirty="0">
                <a:latin typeface="Calibri" panose="020F0502020204030204" pitchFamily="34" charset="0"/>
                <a:cs typeface="Arial" panose="020B0604020202020204" pitchFamily="34" charset="0"/>
              </a:rPr>
              <a:t>Internet Explorer 7.x, 8.x</a:t>
            </a:r>
            <a:endParaRPr lang="es-ES" sz="1400" dirty="0">
              <a:latin typeface="Calibri" panose="020F0502020204030204" pitchFamily="34" charset="0"/>
              <a:cs typeface="Arial" panose="020B0604020202020204" pitchFamily="34" charset="0"/>
            </a:endParaRPr>
          </a:p>
          <a:p>
            <a:pPr lvl="2"/>
            <a:r>
              <a:rPr lang="es-EC" dirty="0">
                <a:latin typeface="Calibri" panose="020F0502020204030204" pitchFamily="34" charset="0"/>
                <a:cs typeface="Arial" panose="020B0604020202020204" pitchFamily="34" charset="0"/>
              </a:rPr>
              <a:t>Safari </a:t>
            </a:r>
            <a:r>
              <a:rPr lang="es-EC" dirty="0" smtClean="0">
                <a:latin typeface="Calibri" panose="020F0502020204030204" pitchFamily="34" charset="0"/>
                <a:cs typeface="Arial" panose="020B0604020202020204" pitchFamily="34" charset="0"/>
              </a:rPr>
              <a:t>4.x</a:t>
            </a:r>
          </a:p>
          <a:p>
            <a:pPr lvl="1"/>
            <a:r>
              <a:rPr lang="es-ES" dirty="0" smtClean="0">
                <a:latin typeface="Calibri" panose="020F0502020204030204" pitchFamily="34" charset="0"/>
                <a:cs typeface="Arial" panose="020B0604020202020204" pitchFamily="34" charset="0"/>
              </a:rPr>
              <a:t>Sistemas Operativos:</a:t>
            </a:r>
          </a:p>
          <a:p>
            <a:pPr lvl="2"/>
            <a:r>
              <a:rPr lang="es-ES" dirty="0" smtClean="0">
                <a:latin typeface="Calibri" panose="020F0502020204030204" pitchFamily="34" charset="0"/>
                <a:cs typeface="Arial" panose="020B0604020202020204" pitchFamily="34" charset="0"/>
              </a:rPr>
              <a:t>Windows </a:t>
            </a:r>
            <a:r>
              <a:rPr lang="es-ES" dirty="0">
                <a:latin typeface="Calibri" panose="020F0502020204030204" pitchFamily="34" charset="0"/>
                <a:cs typeface="Arial" panose="020B0604020202020204" pitchFamily="34" charset="0"/>
              </a:rPr>
              <a:t>Server 2003 (64-bit).</a:t>
            </a:r>
          </a:p>
          <a:p>
            <a:pPr lvl="2"/>
            <a:r>
              <a:rPr lang="es-ES" dirty="0">
                <a:latin typeface="Calibri" panose="020F0502020204030204" pitchFamily="34" charset="0"/>
                <a:cs typeface="Arial" panose="020B0604020202020204" pitchFamily="34" charset="0"/>
              </a:rPr>
              <a:t>Windows Server 2003 R2 (64-bit)</a:t>
            </a:r>
            <a:r>
              <a:rPr lang="en-US" dirty="0">
                <a:latin typeface="Calibri" panose="020F0502020204030204" pitchFamily="34" charset="0"/>
                <a:cs typeface="Arial" panose="020B0604020202020204" pitchFamily="34" charset="0"/>
              </a:rPr>
              <a:t>.</a:t>
            </a:r>
            <a:endParaRPr lang="es-ES" dirty="0">
              <a:latin typeface="Calibri" panose="020F0502020204030204" pitchFamily="34" charset="0"/>
              <a:cs typeface="Arial" panose="020B0604020202020204" pitchFamily="34" charset="0"/>
            </a:endParaRPr>
          </a:p>
          <a:p>
            <a:pPr lvl="2"/>
            <a:r>
              <a:rPr lang="es-ES" dirty="0">
                <a:latin typeface="Calibri" panose="020F0502020204030204" pitchFamily="34" charset="0"/>
                <a:cs typeface="Arial" panose="020B0604020202020204" pitchFamily="34" charset="0"/>
              </a:rPr>
              <a:t>Windows XP Profesional x64.</a:t>
            </a:r>
          </a:p>
          <a:p>
            <a:pPr lvl="2"/>
            <a:r>
              <a:rPr lang="es-ES" dirty="0">
                <a:latin typeface="Calibri" panose="020F0502020204030204" pitchFamily="34" charset="0"/>
                <a:cs typeface="Arial" panose="020B0604020202020204" pitchFamily="34" charset="0"/>
              </a:rPr>
              <a:t>Windows Server 2008 R1 SP1 o </a:t>
            </a:r>
            <a:r>
              <a:rPr lang="es-ES" dirty="0" err="1">
                <a:latin typeface="Calibri" panose="020F0502020204030204" pitchFamily="34" charset="0"/>
                <a:cs typeface="Arial" panose="020B0604020202020204" pitchFamily="34" charset="0"/>
              </a:rPr>
              <a:t>service</a:t>
            </a:r>
            <a:r>
              <a:rPr lang="es-ES" dirty="0">
                <a:latin typeface="Calibri" panose="020F0502020204030204" pitchFamily="34" charset="0"/>
                <a:cs typeface="Arial" panose="020B0604020202020204" pitchFamily="34" charset="0"/>
              </a:rPr>
              <a:t> pack más alto (64-bit).</a:t>
            </a:r>
          </a:p>
          <a:p>
            <a:pPr lvl="1"/>
            <a:endParaRPr lang="es-ES" dirty="0">
              <a:latin typeface="Calibri" panose="020F0502020204030204" pitchFamily="34" charset="0"/>
              <a:cs typeface="Arial" panose="020B0604020202020204" pitchFamily="34" charset="0"/>
            </a:endParaRPr>
          </a:p>
        </p:txBody>
      </p:sp>
      <p:sp>
        <p:nvSpPr>
          <p:cNvPr id="4" name="Título 1"/>
          <p:cNvSpPr txBox="1">
            <a:spLocks/>
          </p:cNvSpPr>
          <p:nvPr/>
        </p:nvSpPr>
        <p:spPr>
          <a:xfrm>
            <a:off x="1141412" y="570893"/>
            <a:ext cx="9905998" cy="8578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ES" b="1" cap="none" dirty="0" smtClean="0">
                <a:solidFill>
                  <a:srgbClr val="134770"/>
                </a:solidFill>
                <a:latin typeface="Calibri" panose="020F0502020204030204" pitchFamily="34" charset="0"/>
              </a:rPr>
              <a:t>Oracle </a:t>
            </a:r>
            <a:r>
              <a:rPr lang="es-ES" b="1" cap="none" dirty="0" err="1" smtClean="0">
                <a:solidFill>
                  <a:srgbClr val="134770"/>
                </a:solidFill>
                <a:latin typeface="Calibri" panose="020F0502020204030204" pitchFamily="34" charset="0"/>
              </a:rPr>
              <a:t>Secure</a:t>
            </a:r>
            <a:r>
              <a:rPr lang="es-ES" b="1" cap="none" dirty="0" smtClean="0">
                <a:solidFill>
                  <a:srgbClr val="134770"/>
                </a:solidFill>
                <a:latin typeface="Calibri" panose="020F0502020204030204" pitchFamily="34" charset="0"/>
              </a:rPr>
              <a:t> Enterprise Search</a:t>
            </a:r>
            <a:endParaRPr lang="es-ES" b="1" cap="none" dirty="0">
              <a:solidFill>
                <a:srgbClr val="134770"/>
              </a:solidFill>
              <a:latin typeface="Calibri" panose="020F0502020204030204" pitchFamily="34" charset="0"/>
            </a:endParaRPr>
          </a:p>
        </p:txBody>
      </p:sp>
      <p:sp>
        <p:nvSpPr>
          <p:cNvPr id="5" name="Título 1"/>
          <p:cNvSpPr txBox="1">
            <a:spLocks/>
          </p:cNvSpPr>
          <p:nvPr/>
        </p:nvSpPr>
        <p:spPr>
          <a:xfrm>
            <a:off x="1141412" y="1485899"/>
            <a:ext cx="9905998" cy="563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ES" sz="2800" b="1" cap="none" dirty="0" smtClean="0">
                <a:solidFill>
                  <a:srgbClr val="134770"/>
                </a:solidFill>
                <a:latin typeface="Calibri" panose="020F0502020204030204" pitchFamily="34" charset="0"/>
              </a:rPr>
              <a:t>Requisitos de Hardware y Software</a:t>
            </a:r>
            <a:endParaRPr lang="es-ES" sz="2800" b="1" cap="none" dirty="0">
              <a:solidFill>
                <a:srgbClr val="134770"/>
              </a:solidFill>
              <a:latin typeface="Calibri" panose="020F0502020204030204" pitchFamily="34" charset="0"/>
            </a:endParaRPr>
          </a:p>
        </p:txBody>
      </p:sp>
      <p:sp>
        <p:nvSpPr>
          <p:cNvPr id="6" name="Marcador de contenido 2"/>
          <p:cNvSpPr txBox="1">
            <a:spLocks/>
          </p:cNvSpPr>
          <p:nvPr/>
        </p:nvSpPr>
        <p:spPr>
          <a:xfrm>
            <a:off x="6072195" y="2106611"/>
            <a:ext cx="5616575" cy="462280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s-ES" dirty="0" smtClean="0">
                <a:latin typeface="Calibri" panose="020F0502020204030204" pitchFamily="34" charset="0"/>
                <a:cs typeface="Arial" panose="020B0604020202020204" pitchFamily="34" charset="0"/>
              </a:rPr>
              <a:t>Hardware</a:t>
            </a:r>
          </a:p>
          <a:p>
            <a:pPr lvl="1"/>
            <a:r>
              <a:rPr lang="es-ES" dirty="0" smtClean="0">
                <a:latin typeface="Calibri" panose="020F0502020204030204" pitchFamily="34" charset="0"/>
                <a:cs typeface="Arial" panose="020B0604020202020204" pitchFamily="34" charset="0"/>
              </a:rPr>
              <a:t>Mínimo 2GB de espacio en disco.</a:t>
            </a:r>
          </a:p>
          <a:p>
            <a:pPr lvl="2"/>
            <a:r>
              <a:rPr lang="es-EC" dirty="0" smtClean="0">
                <a:latin typeface="Calibri" panose="020F0502020204030204" pitchFamily="34" charset="0"/>
                <a:cs typeface="Arial" panose="020B0604020202020204" pitchFamily="34" charset="0"/>
              </a:rPr>
              <a:t>1 GB para la instalación.</a:t>
            </a:r>
            <a:endParaRPr lang="es-ES" sz="1400" dirty="0" smtClean="0">
              <a:latin typeface="Calibri" panose="020F0502020204030204" pitchFamily="34" charset="0"/>
              <a:cs typeface="Arial" panose="020B0604020202020204" pitchFamily="34" charset="0"/>
            </a:endParaRPr>
          </a:p>
          <a:p>
            <a:pPr lvl="2"/>
            <a:r>
              <a:rPr lang="es-ES" dirty="0" smtClean="0">
                <a:latin typeface="Calibri" panose="020F0502020204030204" pitchFamily="34" charset="0"/>
                <a:cs typeface="Arial" panose="020B0604020202020204" pitchFamily="34" charset="0"/>
              </a:rPr>
              <a:t>0,5 GB para crear el índice inicial de Oracle SES</a:t>
            </a:r>
            <a:endParaRPr lang="es-ES" sz="1400" dirty="0" smtClean="0">
              <a:latin typeface="Calibri" panose="020F0502020204030204" pitchFamily="34" charset="0"/>
              <a:cs typeface="Arial" panose="020B0604020202020204" pitchFamily="34" charset="0"/>
            </a:endParaRPr>
          </a:p>
          <a:p>
            <a:pPr lvl="1"/>
            <a:r>
              <a:rPr lang="es-ES" dirty="0" smtClean="0">
                <a:latin typeface="Calibri" panose="020F0502020204030204" pitchFamily="34" charset="0"/>
                <a:cs typeface="Arial" panose="020B0604020202020204" pitchFamily="34" charset="0"/>
              </a:rPr>
              <a:t>Para indexar </a:t>
            </a:r>
            <a:r>
              <a:rPr lang="es-EC" dirty="0">
                <a:latin typeface="Calibri" panose="020F0502020204030204" pitchFamily="34" charset="0"/>
                <a:cs typeface="Arial" panose="020B0604020202020204" pitchFamily="34" charset="0"/>
              </a:rPr>
              <a:t>100.000 </a:t>
            </a:r>
            <a:r>
              <a:rPr lang="es-EC" dirty="0" smtClean="0">
                <a:latin typeface="Calibri" panose="020F0502020204030204" pitchFamily="34" charset="0"/>
                <a:cs typeface="Arial" panose="020B0604020202020204" pitchFamily="34" charset="0"/>
              </a:rPr>
              <a:t>documentos:</a:t>
            </a:r>
            <a:endParaRPr lang="es-ES" dirty="0" smtClean="0">
              <a:latin typeface="Calibri" panose="020F0502020204030204" pitchFamily="34" charset="0"/>
              <a:cs typeface="Arial" panose="020B0604020202020204" pitchFamily="34" charset="0"/>
            </a:endParaRPr>
          </a:p>
          <a:p>
            <a:pPr lvl="2"/>
            <a:r>
              <a:rPr lang="es-ES" dirty="0">
                <a:latin typeface="Calibri" panose="020F0502020204030204" pitchFamily="34" charset="0"/>
                <a:cs typeface="Arial" panose="020B0604020202020204" pitchFamily="34" charset="0"/>
              </a:rPr>
              <a:t>4 GB de espacio en disco.</a:t>
            </a:r>
          </a:p>
          <a:p>
            <a:pPr lvl="2"/>
            <a:r>
              <a:rPr lang="es-ES" dirty="0">
                <a:latin typeface="Calibri" panose="020F0502020204030204" pitchFamily="34" charset="0"/>
                <a:cs typeface="Arial" panose="020B0604020202020204" pitchFamily="34" charset="0"/>
              </a:rPr>
              <a:t>2 GB de RAM</a:t>
            </a:r>
            <a:r>
              <a:rPr lang="es-ES" dirty="0" smtClean="0">
                <a:latin typeface="Calibri" panose="020F0502020204030204" pitchFamily="34" charset="0"/>
                <a:cs typeface="Arial" panose="020B0604020202020204" pitchFamily="34" charset="0"/>
              </a:rPr>
              <a:t>.</a:t>
            </a:r>
            <a:endParaRPr lang="es-ES" dirty="0">
              <a:latin typeface="Calibri" panose="020F0502020204030204" pitchFamily="34" charset="0"/>
              <a:cs typeface="Arial" panose="020B0604020202020204" pitchFamily="34" charset="0"/>
            </a:endParaRPr>
          </a:p>
          <a:p>
            <a:pPr lvl="1"/>
            <a:r>
              <a:rPr lang="es-ES" dirty="0">
                <a:latin typeface="Calibri" panose="020F0502020204030204" pitchFamily="34" charset="0"/>
                <a:cs typeface="Arial" panose="020B0604020202020204" pitchFamily="34" charset="0"/>
              </a:rPr>
              <a:t>Para indexar 1.000.000 documentos:</a:t>
            </a:r>
          </a:p>
          <a:p>
            <a:pPr lvl="2"/>
            <a:r>
              <a:rPr lang="es-ES" dirty="0">
                <a:latin typeface="Calibri" panose="020F0502020204030204" pitchFamily="34" charset="0"/>
                <a:cs typeface="Arial" panose="020B0604020202020204" pitchFamily="34" charset="0"/>
              </a:rPr>
              <a:t>20 GB de espacio en disco.</a:t>
            </a:r>
          </a:p>
          <a:p>
            <a:pPr lvl="2"/>
            <a:r>
              <a:rPr lang="es-ES" dirty="0">
                <a:latin typeface="Calibri" panose="020F0502020204030204" pitchFamily="34" charset="0"/>
                <a:cs typeface="Arial" panose="020B0604020202020204" pitchFamily="34" charset="0"/>
              </a:rPr>
              <a:t>6 GB de memoria RAM.</a:t>
            </a:r>
          </a:p>
          <a:p>
            <a:pPr lvl="1"/>
            <a:endParaRPr lang="es-ES"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76970683"/>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ES" b="1" dirty="0">
                <a:latin typeface="Calibri" panose="020F0502020204030204" pitchFamily="34" charset="0"/>
              </a:rPr>
              <a:t>Máximo nivel de seguridad</a:t>
            </a:r>
            <a:endParaRPr lang="es-ES" dirty="0">
              <a:latin typeface="Calibri" panose="020F0502020204030204" pitchFamily="34" charset="0"/>
            </a:endParaRPr>
          </a:p>
          <a:p>
            <a:r>
              <a:rPr lang="es-ES" b="1" dirty="0">
                <a:latin typeface="Calibri" panose="020F0502020204030204" pitchFamily="34" charset="0"/>
              </a:rPr>
              <a:t>La gama más amplia de fuentes de datos empresariales</a:t>
            </a:r>
            <a:endParaRPr lang="es-ES" dirty="0">
              <a:latin typeface="Calibri" panose="020F0502020204030204" pitchFamily="34" charset="0"/>
            </a:endParaRPr>
          </a:p>
          <a:p>
            <a:r>
              <a:rPr lang="es-ES" b="1" dirty="0">
                <a:latin typeface="Calibri" panose="020F0502020204030204" pitchFamily="34" charset="0"/>
              </a:rPr>
              <a:t>La rentabilización más rápida</a:t>
            </a:r>
            <a:endParaRPr lang="es-ES" dirty="0">
              <a:latin typeface="Calibri" panose="020F0502020204030204" pitchFamily="34" charset="0"/>
            </a:endParaRPr>
          </a:p>
          <a:p>
            <a:r>
              <a:rPr lang="es-ES" b="1" dirty="0">
                <a:latin typeface="Calibri" panose="020F0502020204030204" pitchFamily="34" charset="0"/>
              </a:rPr>
              <a:t>Buscar en todos los repositorios</a:t>
            </a:r>
            <a:endParaRPr lang="es-ES" dirty="0">
              <a:latin typeface="Calibri" panose="020F0502020204030204" pitchFamily="34" charset="0"/>
            </a:endParaRPr>
          </a:p>
          <a:p>
            <a:endParaRPr lang="es-ES" dirty="0">
              <a:latin typeface="Calibri" panose="020F0502020204030204" pitchFamily="34" charset="0"/>
            </a:endParaRPr>
          </a:p>
        </p:txBody>
      </p:sp>
      <p:sp>
        <p:nvSpPr>
          <p:cNvPr id="4" name="Título 1"/>
          <p:cNvSpPr txBox="1">
            <a:spLocks/>
          </p:cNvSpPr>
          <p:nvPr/>
        </p:nvSpPr>
        <p:spPr>
          <a:xfrm>
            <a:off x="1141412" y="570893"/>
            <a:ext cx="9905998" cy="8149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ES" b="1" cap="none" dirty="0" smtClean="0">
                <a:solidFill>
                  <a:srgbClr val="134770"/>
                </a:solidFill>
                <a:latin typeface="Calibri" panose="020F0502020204030204" pitchFamily="34" charset="0"/>
              </a:rPr>
              <a:t>Oracle </a:t>
            </a:r>
            <a:r>
              <a:rPr lang="es-ES" b="1" cap="none" dirty="0" err="1" smtClean="0">
                <a:solidFill>
                  <a:srgbClr val="134770"/>
                </a:solidFill>
                <a:latin typeface="Calibri" panose="020F0502020204030204" pitchFamily="34" charset="0"/>
              </a:rPr>
              <a:t>Secure</a:t>
            </a:r>
            <a:r>
              <a:rPr lang="es-ES" b="1" cap="none" dirty="0" smtClean="0">
                <a:solidFill>
                  <a:srgbClr val="134770"/>
                </a:solidFill>
                <a:latin typeface="Calibri" panose="020F0502020204030204" pitchFamily="34" charset="0"/>
              </a:rPr>
              <a:t> Enterprise Search</a:t>
            </a:r>
            <a:endParaRPr lang="es-ES" b="1" cap="none" dirty="0">
              <a:solidFill>
                <a:srgbClr val="134770"/>
              </a:solidFill>
              <a:latin typeface="Calibri" panose="020F0502020204030204" pitchFamily="34" charset="0"/>
            </a:endParaRPr>
          </a:p>
        </p:txBody>
      </p:sp>
      <p:sp>
        <p:nvSpPr>
          <p:cNvPr id="5" name="Título 1"/>
          <p:cNvSpPr txBox="1">
            <a:spLocks/>
          </p:cNvSpPr>
          <p:nvPr/>
        </p:nvSpPr>
        <p:spPr>
          <a:xfrm>
            <a:off x="1141412" y="1485899"/>
            <a:ext cx="9905998" cy="563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ES" sz="2800" b="1" cap="none" dirty="0" smtClean="0">
                <a:solidFill>
                  <a:srgbClr val="134770"/>
                </a:solidFill>
                <a:latin typeface="Calibri" panose="020F0502020204030204" pitchFamily="34" charset="0"/>
              </a:rPr>
              <a:t>Ventajas</a:t>
            </a:r>
            <a:endParaRPr lang="es-ES" sz="2800" b="1" cap="none" dirty="0">
              <a:solidFill>
                <a:srgbClr val="134770"/>
              </a:solidFill>
              <a:latin typeface="Calibri" panose="020F0502020204030204" pitchFamily="34" charset="0"/>
            </a:endParaRPr>
          </a:p>
        </p:txBody>
      </p:sp>
    </p:spTree>
    <p:extLst>
      <p:ext uri="{BB962C8B-B14F-4D97-AF65-F5344CB8AC3E}">
        <p14:creationId xmlns:p14="http://schemas.microsoft.com/office/powerpoint/2010/main" val="2593266559"/>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141412" y="570893"/>
            <a:ext cx="9905998" cy="55782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ES" b="1" cap="none" dirty="0" smtClean="0">
                <a:solidFill>
                  <a:srgbClr val="134770"/>
                </a:solidFill>
                <a:latin typeface="Calibri" panose="020F0502020204030204" pitchFamily="34" charset="0"/>
              </a:rPr>
              <a:t>Oracle </a:t>
            </a:r>
            <a:r>
              <a:rPr lang="es-ES" b="1" cap="none" dirty="0" err="1" smtClean="0">
                <a:solidFill>
                  <a:srgbClr val="134770"/>
                </a:solidFill>
                <a:latin typeface="Calibri" panose="020F0502020204030204" pitchFamily="34" charset="0"/>
              </a:rPr>
              <a:t>Secure</a:t>
            </a:r>
            <a:r>
              <a:rPr lang="es-ES" b="1" cap="none" dirty="0" smtClean="0">
                <a:solidFill>
                  <a:srgbClr val="134770"/>
                </a:solidFill>
                <a:latin typeface="Calibri" panose="020F0502020204030204" pitchFamily="34" charset="0"/>
              </a:rPr>
              <a:t> Enterprise Search</a:t>
            </a:r>
            <a:endParaRPr lang="es-ES" b="1" cap="none" dirty="0">
              <a:solidFill>
                <a:srgbClr val="134770"/>
              </a:solidFill>
              <a:latin typeface="Calibri" panose="020F0502020204030204" pitchFamily="34" charset="0"/>
            </a:endParaRPr>
          </a:p>
        </p:txBody>
      </p:sp>
      <p:pic>
        <p:nvPicPr>
          <p:cNvPr id="5" name="Marcador de contenido 4"/>
          <p:cNvPicPr>
            <a:picLocks noGrp="1"/>
          </p:cNvPicPr>
          <p:nvPr>
            <p:ph idx="1"/>
          </p:nvPr>
        </p:nvPicPr>
        <p:blipFill>
          <a:blip r:embed="rId2" cstate="screen"/>
          <a:srcRect/>
          <a:stretch>
            <a:fillRect/>
          </a:stretch>
        </p:blipFill>
        <p:spPr bwMode="auto">
          <a:xfrm>
            <a:off x="4057650" y="1128714"/>
            <a:ext cx="5243513" cy="5729286"/>
          </a:xfrm>
          <a:prstGeom prst="rect">
            <a:avLst/>
          </a:prstGeom>
          <a:noFill/>
          <a:ln w="9525">
            <a:noFill/>
            <a:miter lim="800000"/>
            <a:headEnd/>
            <a:tailEnd/>
          </a:ln>
        </p:spPr>
      </p:pic>
      <p:sp>
        <p:nvSpPr>
          <p:cNvPr id="6" name="Título 1"/>
          <p:cNvSpPr txBox="1">
            <a:spLocks/>
          </p:cNvSpPr>
          <p:nvPr/>
        </p:nvSpPr>
        <p:spPr>
          <a:xfrm>
            <a:off x="1141412" y="1485899"/>
            <a:ext cx="9905998" cy="563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ES" sz="2800" b="1" cap="none" dirty="0" smtClean="0">
                <a:solidFill>
                  <a:srgbClr val="134770"/>
                </a:solidFill>
                <a:latin typeface="Calibri" panose="020F0502020204030204" pitchFamily="34" charset="0"/>
              </a:rPr>
              <a:t>Estructura</a:t>
            </a:r>
            <a:endParaRPr lang="es-ES" sz="2800" b="1" cap="none" dirty="0">
              <a:solidFill>
                <a:srgbClr val="134770"/>
              </a:solidFill>
              <a:latin typeface="Calibri" panose="020F0502020204030204" pitchFamily="34" charset="0"/>
            </a:endParaRPr>
          </a:p>
        </p:txBody>
      </p:sp>
    </p:spTree>
    <p:extLst>
      <p:ext uri="{BB962C8B-B14F-4D97-AF65-F5344CB8AC3E}">
        <p14:creationId xmlns:p14="http://schemas.microsoft.com/office/powerpoint/2010/main" val="35229001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4 CuadroTexto"/>
          <p:cNvSpPr txBox="1">
            <a:spLocks noChangeArrowheads="1"/>
          </p:cNvSpPr>
          <p:nvPr/>
        </p:nvSpPr>
        <p:spPr bwMode="auto">
          <a:xfrm>
            <a:off x="1285875" y="2143125"/>
            <a:ext cx="4786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C" altLang="es-EC" sz="2800" b="1" dirty="0">
                <a:solidFill>
                  <a:schemeClr val="bg1"/>
                </a:solidFill>
              </a:rPr>
              <a:t>AGENDA</a:t>
            </a:r>
          </a:p>
        </p:txBody>
      </p:sp>
      <p:sp>
        <p:nvSpPr>
          <p:cNvPr id="5" name="3 Rectángulo"/>
          <p:cNvSpPr>
            <a:spLocks noChangeArrowheads="1"/>
          </p:cNvSpPr>
          <p:nvPr/>
        </p:nvSpPr>
        <p:spPr bwMode="auto">
          <a:xfrm>
            <a:off x="1285874" y="2928938"/>
            <a:ext cx="6772275"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s-EC" altLang="es-EC" sz="4000" b="1" u="sng" dirty="0">
                <a:solidFill>
                  <a:schemeClr val="bg1"/>
                </a:solidFill>
              </a:rPr>
              <a:t>Introducción</a:t>
            </a:r>
          </a:p>
          <a:p>
            <a:pPr eaLnBrk="1" hangingPunct="1">
              <a:spcBef>
                <a:spcPct val="0"/>
              </a:spcBef>
            </a:pPr>
            <a:r>
              <a:rPr lang="es-EC" altLang="es-EC" sz="2400" dirty="0">
                <a:solidFill>
                  <a:schemeClr val="bg1"/>
                </a:solidFill>
              </a:rPr>
              <a:t>Planteamiento del Problema</a:t>
            </a:r>
          </a:p>
          <a:p>
            <a:pPr eaLnBrk="1" hangingPunct="1">
              <a:spcBef>
                <a:spcPct val="0"/>
              </a:spcBef>
            </a:pPr>
            <a:r>
              <a:rPr lang="es-EC" altLang="es-EC" sz="2400" dirty="0">
                <a:solidFill>
                  <a:schemeClr val="bg1"/>
                </a:solidFill>
              </a:rPr>
              <a:t>Justificación e Importancia</a:t>
            </a:r>
          </a:p>
          <a:p>
            <a:pPr eaLnBrk="1" hangingPunct="1">
              <a:spcBef>
                <a:spcPct val="0"/>
              </a:spcBef>
            </a:pPr>
            <a:r>
              <a:rPr lang="es-EC" altLang="es-EC" sz="2400" dirty="0">
                <a:solidFill>
                  <a:schemeClr val="bg1"/>
                </a:solidFill>
              </a:rPr>
              <a:t>Objetivos</a:t>
            </a:r>
          </a:p>
          <a:p>
            <a:pPr eaLnBrk="1" hangingPunct="1">
              <a:spcBef>
                <a:spcPct val="0"/>
              </a:spcBef>
            </a:pPr>
            <a:r>
              <a:rPr lang="es-EC" altLang="es-EC" sz="2400" dirty="0">
                <a:solidFill>
                  <a:schemeClr val="bg1"/>
                </a:solidFill>
              </a:rPr>
              <a:t>Marco Teórico</a:t>
            </a:r>
          </a:p>
          <a:p>
            <a:pPr>
              <a:spcBef>
                <a:spcPct val="0"/>
              </a:spcBef>
            </a:pPr>
            <a:r>
              <a:rPr lang="es-EC" altLang="es-EC" sz="2400" dirty="0">
                <a:solidFill>
                  <a:srgbClr val="FFFFFF"/>
                </a:solidFill>
              </a:rPr>
              <a:t>Implementación </a:t>
            </a:r>
            <a:endParaRPr lang="es-EC" altLang="es-EC" sz="2400" dirty="0" smtClean="0">
              <a:solidFill>
                <a:srgbClr val="FFFFFF"/>
              </a:solidFill>
            </a:endParaRPr>
          </a:p>
          <a:p>
            <a:pPr eaLnBrk="1" hangingPunct="1">
              <a:spcBef>
                <a:spcPct val="0"/>
              </a:spcBef>
            </a:pPr>
            <a:r>
              <a:rPr lang="es-EC" altLang="es-EC" sz="2400" dirty="0" smtClean="0">
                <a:solidFill>
                  <a:schemeClr val="bg1"/>
                </a:solidFill>
              </a:rPr>
              <a:t>Conclusiones </a:t>
            </a:r>
            <a:r>
              <a:rPr lang="es-EC" altLang="es-EC" sz="2400" dirty="0">
                <a:solidFill>
                  <a:schemeClr val="bg1"/>
                </a:solidFill>
              </a:rPr>
              <a:t>y Recomendaciones</a:t>
            </a:r>
          </a:p>
        </p:txBody>
      </p:sp>
    </p:spTree>
    <p:extLst>
      <p:ext uri="{BB962C8B-B14F-4D97-AF65-F5344CB8AC3E}">
        <p14:creationId xmlns:p14="http://schemas.microsoft.com/office/powerpoint/2010/main" val="4286762026"/>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EC" dirty="0" err="1"/>
              <a:t>Lucene</a:t>
            </a:r>
            <a:r>
              <a:rPr lang="es-EC" dirty="0"/>
              <a:t> fue originalmente escrito por Doug </a:t>
            </a:r>
            <a:r>
              <a:rPr lang="es-EC" dirty="0" err="1" smtClean="0"/>
              <a:t>Cutting</a:t>
            </a:r>
            <a:r>
              <a:rPr lang="es-EC" dirty="0" smtClean="0"/>
              <a:t>.</a:t>
            </a:r>
          </a:p>
          <a:p>
            <a:r>
              <a:rPr lang="es-EC" dirty="0" smtClean="0"/>
              <a:t>En </a:t>
            </a:r>
            <a:r>
              <a:rPr lang="es-EC" dirty="0"/>
              <a:t>septiembre de </a:t>
            </a:r>
            <a:r>
              <a:rPr lang="es-EC" dirty="0" smtClean="0"/>
              <a:t>2001, se </a:t>
            </a:r>
            <a:r>
              <a:rPr lang="es-EC" dirty="0"/>
              <a:t>unió a la familia de </a:t>
            </a:r>
            <a:r>
              <a:rPr lang="es-EC" dirty="0" err="1"/>
              <a:t>Jakarta</a:t>
            </a:r>
            <a:r>
              <a:rPr lang="es-EC" dirty="0"/>
              <a:t> de Apache Software </a:t>
            </a:r>
            <a:r>
              <a:rPr lang="es-EC" dirty="0" err="1"/>
              <a:t>Foundation</a:t>
            </a:r>
            <a:r>
              <a:rPr lang="es-EC" dirty="0"/>
              <a:t> de los productos de Java de código abierto de alta </a:t>
            </a:r>
            <a:r>
              <a:rPr lang="es-EC" dirty="0" smtClean="0"/>
              <a:t>calidad.</a:t>
            </a:r>
          </a:p>
          <a:p>
            <a:r>
              <a:rPr lang="es-EC" dirty="0" smtClean="0"/>
              <a:t>La versión </a:t>
            </a:r>
            <a:r>
              <a:rPr lang="es-ES" dirty="0" smtClean="0"/>
              <a:t>4.8.1 de Apache </a:t>
            </a:r>
            <a:r>
              <a:rPr lang="es-ES" dirty="0" err="1" smtClean="0"/>
              <a:t>Lucene</a:t>
            </a:r>
            <a:r>
              <a:rPr lang="es-ES" dirty="0" smtClean="0"/>
              <a:t> </a:t>
            </a:r>
            <a:r>
              <a:rPr lang="es-ES" dirty="0" err="1" smtClean="0"/>
              <a:t>fué</a:t>
            </a:r>
            <a:r>
              <a:rPr lang="es-EC" dirty="0" smtClean="0"/>
              <a:t> liberada fue el 20 de Mayo del 2014.</a:t>
            </a:r>
          </a:p>
        </p:txBody>
      </p:sp>
      <p:sp>
        <p:nvSpPr>
          <p:cNvPr id="4" name="Título 1"/>
          <p:cNvSpPr txBox="1">
            <a:spLocks/>
          </p:cNvSpPr>
          <p:nvPr/>
        </p:nvSpPr>
        <p:spPr>
          <a:xfrm>
            <a:off x="1141412" y="570893"/>
            <a:ext cx="9905998" cy="720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ES" b="1" cap="none" dirty="0" smtClean="0">
                <a:solidFill>
                  <a:srgbClr val="134770"/>
                </a:solidFill>
                <a:latin typeface="Calibri" panose="020F0502020204030204" pitchFamily="34" charset="0"/>
              </a:rPr>
              <a:t>Apache </a:t>
            </a:r>
            <a:r>
              <a:rPr lang="es-ES" b="1" cap="none" dirty="0" err="1" smtClean="0">
                <a:solidFill>
                  <a:srgbClr val="134770"/>
                </a:solidFill>
                <a:latin typeface="Calibri" panose="020F0502020204030204" pitchFamily="34" charset="0"/>
              </a:rPr>
              <a:t>Lucene</a:t>
            </a:r>
            <a:endParaRPr lang="es-ES" b="1" cap="none" dirty="0">
              <a:solidFill>
                <a:srgbClr val="134770"/>
              </a:solidFill>
              <a:latin typeface="Calibri" panose="020F0502020204030204" pitchFamily="34" charset="0"/>
            </a:endParaRPr>
          </a:p>
        </p:txBody>
      </p:sp>
      <p:sp>
        <p:nvSpPr>
          <p:cNvPr id="5" name="Título 1"/>
          <p:cNvSpPr txBox="1">
            <a:spLocks/>
          </p:cNvSpPr>
          <p:nvPr/>
        </p:nvSpPr>
        <p:spPr>
          <a:xfrm>
            <a:off x="1141412" y="1485899"/>
            <a:ext cx="9905998" cy="563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ES" sz="2800" b="1" cap="none" dirty="0" smtClean="0">
                <a:solidFill>
                  <a:srgbClr val="134770"/>
                </a:solidFill>
                <a:latin typeface="Calibri" panose="020F0502020204030204" pitchFamily="34" charset="0"/>
              </a:rPr>
              <a:t>Historia</a:t>
            </a:r>
            <a:endParaRPr lang="es-ES" sz="2800" b="1" cap="none" dirty="0">
              <a:solidFill>
                <a:srgbClr val="134770"/>
              </a:solidFill>
              <a:latin typeface="Calibri" panose="020F0502020204030204" pitchFamily="34" charset="0"/>
            </a:endParaRPr>
          </a:p>
        </p:txBody>
      </p:sp>
    </p:spTree>
    <p:extLst>
      <p:ext uri="{BB962C8B-B14F-4D97-AF65-F5344CB8AC3E}">
        <p14:creationId xmlns:p14="http://schemas.microsoft.com/office/powerpoint/2010/main" val="655557506"/>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2249487"/>
            <a:ext cx="9905999" cy="4020684"/>
          </a:xfrm>
        </p:spPr>
        <p:txBody>
          <a:bodyPr>
            <a:normAutofit lnSpcReduction="10000"/>
          </a:bodyPr>
          <a:lstStyle/>
          <a:p>
            <a:pPr lvl="0" algn="just"/>
            <a:r>
              <a:rPr lang="es-EC" dirty="0">
                <a:latin typeface="Arial" panose="020B0604020202020204" pitchFamily="34" charset="0"/>
                <a:cs typeface="Arial" panose="020B0604020202020204" pitchFamily="34" charset="0"/>
              </a:rPr>
              <a:t>Potente, preciso y eficiente algoritmo de búsqueda.</a:t>
            </a:r>
            <a:endParaRPr lang="es-ES" dirty="0">
              <a:latin typeface="Arial" panose="020B0604020202020204" pitchFamily="34" charset="0"/>
              <a:cs typeface="Arial" panose="020B0604020202020204" pitchFamily="34" charset="0"/>
            </a:endParaRPr>
          </a:p>
          <a:p>
            <a:pPr lvl="0" algn="just"/>
            <a:r>
              <a:rPr lang="es-EC" dirty="0">
                <a:latin typeface="Arial" panose="020B0604020202020204" pitchFamily="34" charset="0"/>
                <a:cs typeface="Arial" panose="020B0604020202020204" pitchFamily="34" charset="0"/>
              </a:rPr>
              <a:t>Búsqueda por rangos de fecha.</a:t>
            </a:r>
            <a:endParaRPr lang="es-ES" dirty="0">
              <a:latin typeface="Arial" panose="020B0604020202020204" pitchFamily="34" charset="0"/>
              <a:cs typeface="Arial" panose="020B0604020202020204" pitchFamily="34" charset="0"/>
            </a:endParaRPr>
          </a:p>
          <a:p>
            <a:pPr lvl="0" algn="just"/>
            <a:r>
              <a:rPr lang="es-EC" dirty="0">
                <a:latin typeface="Arial" panose="020B0604020202020204" pitchFamily="34" charset="0"/>
                <a:cs typeface="Arial" panose="020B0604020202020204" pitchFamily="34" charset="0"/>
              </a:rPr>
              <a:t>Se puede ordenar por cualquier campo.</a:t>
            </a:r>
            <a:endParaRPr lang="es-ES" dirty="0">
              <a:latin typeface="Arial" panose="020B0604020202020204" pitchFamily="34" charset="0"/>
              <a:cs typeface="Arial" panose="020B0604020202020204" pitchFamily="34" charset="0"/>
            </a:endParaRPr>
          </a:p>
          <a:p>
            <a:pPr lvl="0" algn="just"/>
            <a:r>
              <a:rPr lang="es-EC" dirty="0">
                <a:latin typeface="Arial" panose="020B0604020202020204" pitchFamily="34" charset="0"/>
                <a:cs typeface="Arial" panose="020B0604020202020204" pitchFamily="34" charset="0"/>
              </a:rPr>
              <a:t>Múltiples índices de búsqueda con resultados combinados.</a:t>
            </a:r>
            <a:endParaRPr lang="es-ES" dirty="0">
              <a:latin typeface="Arial" panose="020B0604020202020204" pitchFamily="34" charset="0"/>
              <a:cs typeface="Arial" panose="020B0604020202020204" pitchFamily="34" charset="0"/>
            </a:endParaRPr>
          </a:p>
          <a:p>
            <a:pPr lvl="0" algn="just"/>
            <a:r>
              <a:rPr lang="es-EC" dirty="0">
                <a:latin typeface="Arial" panose="020B0604020202020204" pitchFamily="34" charset="0"/>
                <a:cs typeface="Arial" panose="020B0604020202020204" pitchFamily="34" charset="0"/>
              </a:rPr>
              <a:t>Permite la actualización y búsqueda simultánea.</a:t>
            </a:r>
            <a:endParaRPr lang="es-ES" dirty="0">
              <a:latin typeface="Arial" panose="020B0604020202020204" pitchFamily="34" charset="0"/>
              <a:cs typeface="Arial" panose="020B0604020202020204" pitchFamily="34" charset="0"/>
            </a:endParaRPr>
          </a:p>
          <a:p>
            <a:pPr algn="just"/>
            <a:r>
              <a:rPr lang="es-EC" dirty="0">
                <a:latin typeface="Arial" panose="020B0604020202020204" pitchFamily="34" charset="0"/>
                <a:cs typeface="Arial" panose="020B0604020202020204" pitchFamily="34" charset="0"/>
              </a:rPr>
              <a:t>Puede indexar y realizar búsquedas sobre cualquier dato que pueda ser convertido a texto desde páginas web hasta documentos Microsoft Word pasando por archivos PDF.</a:t>
            </a:r>
            <a:endParaRPr lang="es-ES" dirty="0">
              <a:latin typeface="Arial" panose="020B0604020202020204" pitchFamily="34" charset="0"/>
              <a:cs typeface="Arial" panose="020B0604020202020204" pitchFamily="34" charset="0"/>
            </a:endParaRPr>
          </a:p>
        </p:txBody>
      </p:sp>
      <p:sp>
        <p:nvSpPr>
          <p:cNvPr id="4" name="Título 1"/>
          <p:cNvSpPr txBox="1">
            <a:spLocks/>
          </p:cNvSpPr>
          <p:nvPr/>
        </p:nvSpPr>
        <p:spPr>
          <a:xfrm>
            <a:off x="1141412" y="570893"/>
            <a:ext cx="9905998" cy="6628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ES" b="1" cap="none" dirty="0">
                <a:solidFill>
                  <a:srgbClr val="134770"/>
                </a:solidFill>
                <a:latin typeface="Calibri" panose="020F0502020204030204" pitchFamily="34" charset="0"/>
              </a:rPr>
              <a:t>Apache </a:t>
            </a:r>
            <a:r>
              <a:rPr lang="es-ES" b="1" cap="none" dirty="0" err="1">
                <a:solidFill>
                  <a:srgbClr val="134770"/>
                </a:solidFill>
                <a:latin typeface="Calibri" panose="020F0502020204030204" pitchFamily="34" charset="0"/>
              </a:rPr>
              <a:t>Lucene</a:t>
            </a:r>
            <a:endParaRPr lang="es-ES" b="1" cap="none" dirty="0">
              <a:solidFill>
                <a:srgbClr val="134770"/>
              </a:solidFill>
              <a:latin typeface="Calibri" panose="020F0502020204030204" pitchFamily="34" charset="0"/>
            </a:endParaRPr>
          </a:p>
        </p:txBody>
      </p:sp>
      <p:sp>
        <p:nvSpPr>
          <p:cNvPr id="5" name="Título 1"/>
          <p:cNvSpPr txBox="1">
            <a:spLocks/>
          </p:cNvSpPr>
          <p:nvPr/>
        </p:nvSpPr>
        <p:spPr>
          <a:xfrm>
            <a:off x="1141412" y="1485899"/>
            <a:ext cx="9905998" cy="563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ES" sz="2800" b="1" cap="none" dirty="0" smtClean="0">
                <a:solidFill>
                  <a:srgbClr val="134770"/>
                </a:solidFill>
                <a:latin typeface="Calibri" panose="020F0502020204030204" pitchFamily="34" charset="0"/>
              </a:rPr>
              <a:t>Características</a:t>
            </a:r>
            <a:endParaRPr lang="es-ES" sz="2800" b="1" cap="none" dirty="0">
              <a:solidFill>
                <a:srgbClr val="134770"/>
              </a:solidFill>
              <a:latin typeface="Calibri" panose="020F0502020204030204" pitchFamily="34" charset="0"/>
            </a:endParaRPr>
          </a:p>
        </p:txBody>
      </p:sp>
    </p:spTree>
    <p:extLst>
      <p:ext uri="{BB962C8B-B14F-4D97-AF65-F5344CB8AC3E}">
        <p14:creationId xmlns:p14="http://schemas.microsoft.com/office/powerpoint/2010/main" val="2200636063"/>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algn="just"/>
            <a:r>
              <a:rPr lang="es-EC" dirty="0" smtClean="0"/>
              <a:t>Detecta </a:t>
            </a:r>
            <a:r>
              <a:rPr lang="es-EC" dirty="0"/>
              <a:t>y extrae los metadatos y el contenido de texto estructurado de documentos en diferentes formatos (Microsoft Word, Excel, </a:t>
            </a:r>
            <a:r>
              <a:rPr lang="es-EC" dirty="0" err="1"/>
              <a:t>Power</a:t>
            </a:r>
            <a:r>
              <a:rPr lang="es-EC" dirty="0"/>
              <a:t> Point, PDF, </a:t>
            </a:r>
            <a:r>
              <a:rPr lang="es-EC" dirty="0" err="1"/>
              <a:t>txt</a:t>
            </a:r>
            <a:r>
              <a:rPr lang="es-EC" dirty="0"/>
              <a:t>, </a:t>
            </a:r>
            <a:r>
              <a:rPr lang="es-EC" dirty="0" err="1"/>
              <a:t>etc</a:t>
            </a:r>
            <a:r>
              <a:rPr lang="es-EC" dirty="0"/>
              <a:t>) mediante bibliotecas analizadoras existentes.</a:t>
            </a:r>
            <a:endParaRPr lang="es-ES" dirty="0"/>
          </a:p>
        </p:txBody>
      </p:sp>
      <p:sp>
        <p:nvSpPr>
          <p:cNvPr id="4" name="Título 1"/>
          <p:cNvSpPr txBox="1">
            <a:spLocks/>
          </p:cNvSpPr>
          <p:nvPr/>
        </p:nvSpPr>
        <p:spPr>
          <a:xfrm>
            <a:off x="1141412" y="570893"/>
            <a:ext cx="9905998" cy="8515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ES" b="1" cap="none" dirty="0">
                <a:solidFill>
                  <a:srgbClr val="134770"/>
                </a:solidFill>
                <a:latin typeface="Calibri" panose="020F0502020204030204" pitchFamily="34" charset="0"/>
              </a:rPr>
              <a:t>Apache </a:t>
            </a:r>
            <a:r>
              <a:rPr lang="es-ES" b="1" cap="none" dirty="0" err="1" smtClean="0">
                <a:solidFill>
                  <a:srgbClr val="134770"/>
                </a:solidFill>
                <a:latin typeface="Calibri" panose="020F0502020204030204" pitchFamily="34" charset="0"/>
              </a:rPr>
              <a:t>Tika</a:t>
            </a:r>
            <a:endParaRPr lang="es-ES" b="1" cap="none" dirty="0">
              <a:solidFill>
                <a:srgbClr val="134770"/>
              </a:solidFill>
              <a:latin typeface="Calibri" panose="020F0502020204030204" pitchFamily="34" charset="0"/>
            </a:endParaRPr>
          </a:p>
        </p:txBody>
      </p:sp>
    </p:spTree>
    <p:extLst>
      <p:ext uri="{BB962C8B-B14F-4D97-AF65-F5344CB8AC3E}">
        <p14:creationId xmlns:p14="http://schemas.microsoft.com/office/powerpoint/2010/main" val="1876356662"/>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EC" dirty="0"/>
              <a:t>La idea de </a:t>
            </a:r>
            <a:r>
              <a:rPr lang="es-EC" dirty="0" err="1"/>
              <a:t>Tika</a:t>
            </a:r>
            <a:r>
              <a:rPr lang="es-EC" dirty="0"/>
              <a:t> fue originalmente propuesta en el proyecto de Apache </a:t>
            </a:r>
            <a:r>
              <a:rPr lang="es-EC" dirty="0" err="1"/>
              <a:t>Nutch</a:t>
            </a:r>
            <a:r>
              <a:rPr lang="es-EC" dirty="0"/>
              <a:t>. </a:t>
            </a:r>
            <a:r>
              <a:rPr lang="es-EC" dirty="0" err="1"/>
              <a:t>Nutch</a:t>
            </a:r>
            <a:r>
              <a:rPr lang="es-EC" dirty="0"/>
              <a:t> se describe mejor como un marco de código abierto para la búsqueda en la Web a gran escala</a:t>
            </a:r>
            <a:r>
              <a:rPr lang="es-EC" dirty="0" smtClean="0"/>
              <a:t>.</a:t>
            </a:r>
          </a:p>
          <a:p>
            <a:r>
              <a:rPr lang="es-EC" dirty="0"/>
              <a:t>El proyecto comenzó como una idea original de Doug </a:t>
            </a:r>
            <a:r>
              <a:rPr lang="es-EC" dirty="0" err="1"/>
              <a:t>Cutting</a:t>
            </a:r>
            <a:r>
              <a:rPr lang="es-EC" dirty="0"/>
              <a:t> </a:t>
            </a:r>
            <a:endParaRPr lang="es-ES" dirty="0"/>
          </a:p>
        </p:txBody>
      </p:sp>
      <p:sp>
        <p:nvSpPr>
          <p:cNvPr id="4" name="Título 1"/>
          <p:cNvSpPr txBox="1">
            <a:spLocks/>
          </p:cNvSpPr>
          <p:nvPr/>
        </p:nvSpPr>
        <p:spPr>
          <a:xfrm>
            <a:off x="1141412" y="570893"/>
            <a:ext cx="9905998" cy="720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ES" b="1" cap="none" dirty="0" smtClean="0">
                <a:solidFill>
                  <a:srgbClr val="134770"/>
                </a:solidFill>
                <a:latin typeface="Calibri" panose="020F0502020204030204" pitchFamily="34" charset="0"/>
              </a:rPr>
              <a:t>Apache </a:t>
            </a:r>
            <a:r>
              <a:rPr lang="es-ES" b="1" cap="none" dirty="0" err="1" smtClean="0">
                <a:solidFill>
                  <a:srgbClr val="134770"/>
                </a:solidFill>
                <a:latin typeface="Calibri" panose="020F0502020204030204" pitchFamily="34" charset="0"/>
              </a:rPr>
              <a:t>Tika</a:t>
            </a:r>
            <a:endParaRPr lang="es-ES" b="1" cap="none" dirty="0">
              <a:solidFill>
                <a:srgbClr val="134770"/>
              </a:solidFill>
              <a:latin typeface="Calibri" panose="020F0502020204030204" pitchFamily="34" charset="0"/>
            </a:endParaRPr>
          </a:p>
        </p:txBody>
      </p:sp>
      <p:sp>
        <p:nvSpPr>
          <p:cNvPr id="5" name="Título 1"/>
          <p:cNvSpPr txBox="1">
            <a:spLocks/>
          </p:cNvSpPr>
          <p:nvPr/>
        </p:nvSpPr>
        <p:spPr>
          <a:xfrm>
            <a:off x="1141412" y="1485899"/>
            <a:ext cx="9905998" cy="563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ES" sz="2800" b="1" cap="none" dirty="0" smtClean="0">
                <a:solidFill>
                  <a:srgbClr val="134770"/>
                </a:solidFill>
                <a:latin typeface="Calibri" panose="020F0502020204030204" pitchFamily="34" charset="0"/>
              </a:rPr>
              <a:t>Historia</a:t>
            </a:r>
            <a:endParaRPr lang="es-ES" sz="2800" b="1" cap="none" dirty="0">
              <a:solidFill>
                <a:srgbClr val="134770"/>
              </a:solidFill>
              <a:latin typeface="Calibri" panose="020F0502020204030204" pitchFamily="34" charset="0"/>
            </a:endParaRPr>
          </a:p>
        </p:txBody>
      </p:sp>
    </p:spTree>
    <p:extLst>
      <p:ext uri="{BB962C8B-B14F-4D97-AF65-F5344CB8AC3E}">
        <p14:creationId xmlns:p14="http://schemas.microsoft.com/office/powerpoint/2010/main" val="1355464234"/>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4 CuadroTexto"/>
          <p:cNvSpPr txBox="1">
            <a:spLocks noChangeArrowheads="1"/>
          </p:cNvSpPr>
          <p:nvPr/>
        </p:nvSpPr>
        <p:spPr bwMode="auto">
          <a:xfrm>
            <a:off x="1285875" y="2143125"/>
            <a:ext cx="4786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C" altLang="es-EC" sz="2800" b="1" dirty="0">
                <a:solidFill>
                  <a:prstClr val="white"/>
                </a:solidFill>
              </a:rPr>
              <a:t>AGENDA</a:t>
            </a:r>
          </a:p>
        </p:txBody>
      </p:sp>
      <p:sp>
        <p:nvSpPr>
          <p:cNvPr id="5" name="3 Rectángulo"/>
          <p:cNvSpPr>
            <a:spLocks noChangeArrowheads="1"/>
          </p:cNvSpPr>
          <p:nvPr/>
        </p:nvSpPr>
        <p:spPr bwMode="auto">
          <a:xfrm>
            <a:off x="1285875" y="2928938"/>
            <a:ext cx="937260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s-EC" altLang="es-EC" sz="2400" dirty="0">
                <a:solidFill>
                  <a:prstClr val="white"/>
                </a:solidFill>
              </a:rPr>
              <a:t>Introducción</a:t>
            </a:r>
          </a:p>
          <a:p>
            <a:pPr>
              <a:spcBef>
                <a:spcPct val="0"/>
              </a:spcBef>
            </a:pPr>
            <a:r>
              <a:rPr lang="es-EC" altLang="es-EC" sz="2400" dirty="0">
                <a:solidFill>
                  <a:prstClr val="white"/>
                </a:solidFill>
              </a:rPr>
              <a:t>Planteamiento del Problema</a:t>
            </a:r>
          </a:p>
          <a:p>
            <a:pPr>
              <a:spcBef>
                <a:spcPct val="0"/>
              </a:spcBef>
            </a:pPr>
            <a:r>
              <a:rPr lang="es-EC" altLang="es-EC" sz="2400" dirty="0">
                <a:solidFill>
                  <a:prstClr val="white"/>
                </a:solidFill>
              </a:rPr>
              <a:t>Justificación e Importancia</a:t>
            </a:r>
          </a:p>
          <a:p>
            <a:pPr>
              <a:spcBef>
                <a:spcPct val="0"/>
              </a:spcBef>
            </a:pPr>
            <a:r>
              <a:rPr lang="es-EC" altLang="es-EC" sz="2400" dirty="0">
                <a:solidFill>
                  <a:prstClr val="white"/>
                </a:solidFill>
              </a:rPr>
              <a:t>Objetivos</a:t>
            </a:r>
          </a:p>
          <a:p>
            <a:pPr>
              <a:spcBef>
                <a:spcPct val="0"/>
              </a:spcBef>
            </a:pPr>
            <a:r>
              <a:rPr lang="es-EC" altLang="es-EC" sz="2400" dirty="0">
                <a:solidFill>
                  <a:prstClr val="white"/>
                </a:solidFill>
              </a:rPr>
              <a:t>Marco Teórico</a:t>
            </a:r>
          </a:p>
          <a:p>
            <a:pPr>
              <a:spcBef>
                <a:spcPct val="0"/>
              </a:spcBef>
            </a:pPr>
            <a:r>
              <a:rPr lang="es-EC" altLang="es-EC" sz="4000" b="1" u="sng" dirty="0" smtClean="0">
                <a:solidFill>
                  <a:srgbClr val="FFFFFF"/>
                </a:solidFill>
              </a:rPr>
              <a:t>Implementación </a:t>
            </a:r>
          </a:p>
          <a:p>
            <a:pPr>
              <a:spcBef>
                <a:spcPct val="0"/>
              </a:spcBef>
            </a:pPr>
            <a:r>
              <a:rPr lang="es-EC" altLang="es-EC" sz="2400" dirty="0" smtClean="0">
                <a:solidFill>
                  <a:prstClr val="white"/>
                </a:solidFill>
              </a:rPr>
              <a:t>Conclusiones </a:t>
            </a:r>
            <a:r>
              <a:rPr lang="es-EC" altLang="es-EC" sz="2400" dirty="0">
                <a:solidFill>
                  <a:prstClr val="white"/>
                </a:solidFill>
              </a:rPr>
              <a:t>y Recomendaciones</a:t>
            </a:r>
          </a:p>
        </p:txBody>
      </p:sp>
    </p:spTree>
    <p:extLst>
      <p:ext uri="{BB962C8B-B14F-4D97-AF65-F5344CB8AC3E}">
        <p14:creationId xmlns:p14="http://schemas.microsoft.com/office/powerpoint/2010/main" val="1417831597"/>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141412" y="570893"/>
            <a:ext cx="990599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EC" b="1" cap="none" dirty="0" smtClean="0">
                <a:solidFill>
                  <a:schemeClr val="accent5">
                    <a:lumMod val="50000"/>
                  </a:schemeClr>
                </a:solidFill>
                <a:latin typeface="Calibri" panose="020F0502020204030204" pitchFamily="34" charset="0"/>
              </a:rPr>
              <a:t>Implementación de Oracle </a:t>
            </a:r>
            <a:r>
              <a:rPr lang="es-EC" b="1" cap="none" dirty="0" err="1" smtClean="0">
                <a:solidFill>
                  <a:schemeClr val="accent5">
                    <a:lumMod val="50000"/>
                  </a:schemeClr>
                </a:solidFill>
                <a:latin typeface="Calibri" panose="020F0502020204030204" pitchFamily="34" charset="0"/>
              </a:rPr>
              <a:t>Secure</a:t>
            </a:r>
            <a:r>
              <a:rPr lang="es-EC" b="1" cap="none" dirty="0" smtClean="0">
                <a:solidFill>
                  <a:schemeClr val="accent5">
                    <a:lumMod val="50000"/>
                  </a:schemeClr>
                </a:solidFill>
                <a:latin typeface="Calibri" panose="020F0502020204030204" pitchFamily="34" charset="0"/>
              </a:rPr>
              <a:t> </a:t>
            </a:r>
            <a:r>
              <a:rPr lang="es-EC" b="1" cap="none" dirty="0">
                <a:solidFill>
                  <a:schemeClr val="accent5">
                    <a:lumMod val="50000"/>
                  </a:schemeClr>
                </a:solidFill>
                <a:latin typeface="Calibri" panose="020F0502020204030204" pitchFamily="34" charset="0"/>
              </a:rPr>
              <a:t>E</a:t>
            </a:r>
            <a:r>
              <a:rPr lang="es-EC" b="1" cap="none" dirty="0" smtClean="0">
                <a:solidFill>
                  <a:schemeClr val="accent5">
                    <a:lumMod val="50000"/>
                  </a:schemeClr>
                </a:solidFill>
                <a:latin typeface="Calibri" panose="020F0502020204030204" pitchFamily="34" charset="0"/>
              </a:rPr>
              <a:t>nterprise </a:t>
            </a:r>
            <a:r>
              <a:rPr lang="es-EC" b="1" cap="none" dirty="0">
                <a:solidFill>
                  <a:schemeClr val="accent5">
                    <a:lumMod val="50000"/>
                  </a:schemeClr>
                </a:solidFill>
                <a:latin typeface="Calibri" panose="020F0502020204030204" pitchFamily="34" charset="0"/>
              </a:rPr>
              <a:t>S</a:t>
            </a:r>
            <a:r>
              <a:rPr lang="es-EC" b="1" cap="none" dirty="0" smtClean="0">
                <a:solidFill>
                  <a:schemeClr val="accent5">
                    <a:lumMod val="50000"/>
                  </a:schemeClr>
                </a:solidFill>
                <a:latin typeface="Calibri" panose="020F0502020204030204" pitchFamily="34" charset="0"/>
              </a:rPr>
              <a:t>earch (SES)</a:t>
            </a:r>
            <a:endParaRPr lang="es-ES" b="1" cap="none" dirty="0">
              <a:solidFill>
                <a:schemeClr val="accent5">
                  <a:lumMod val="50000"/>
                </a:schemeClr>
              </a:solidFill>
              <a:latin typeface="Calibri" panose="020F0502020204030204" pitchFamily="34" charset="0"/>
            </a:endParaRPr>
          </a:p>
        </p:txBody>
      </p:sp>
      <p:pic>
        <p:nvPicPr>
          <p:cNvPr id="5" name="Marcador de contenido 4" descr="estructura index"/>
          <p:cNvPicPr>
            <a:picLocks noGrp="1"/>
          </p:cNvPicPr>
          <p:nvPr>
            <p:ph idx="1"/>
          </p:nvPr>
        </p:nvPicPr>
        <p:blipFill>
          <a:blip r:embed="rId3">
            <a:extLst>
              <a:ext uri="{28A0092B-C50C-407E-A947-70E740481C1C}">
                <a14:useLocalDpi xmlns:a14="http://schemas.microsoft.com/office/drawing/2010/main" val="0"/>
              </a:ext>
            </a:extLst>
          </a:blip>
          <a:srcRect l="21805" t="28751" r="4510" b="3751"/>
          <a:stretch>
            <a:fillRect/>
          </a:stretch>
        </p:blipFill>
        <p:spPr bwMode="auto">
          <a:xfrm>
            <a:off x="1941511" y="2262665"/>
            <a:ext cx="7516813" cy="38952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10987953"/>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cap="none" dirty="0" smtClean="0">
                <a:solidFill>
                  <a:schemeClr val="accent5">
                    <a:lumMod val="50000"/>
                  </a:schemeClr>
                </a:solidFill>
                <a:latin typeface="Calibri" panose="020F0502020204030204" pitchFamily="34" charset="0"/>
              </a:rPr>
              <a:t>Creación del Origen</a:t>
            </a:r>
            <a:endParaRPr lang="es-ES" b="1" cap="none" dirty="0">
              <a:solidFill>
                <a:schemeClr val="accent5">
                  <a:lumMod val="50000"/>
                </a:schemeClr>
              </a:solidFill>
              <a:latin typeface="Calibri" panose="020F0502020204030204" pitchFamily="34" charset="0"/>
            </a:endParaRPr>
          </a:p>
        </p:txBody>
      </p:sp>
      <p:pic>
        <p:nvPicPr>
          <p:cNvPr id="4" name="Marcador de contenido 3"/>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597889" y="2097088"/>
            <a:ext cx="11375035" cy="3717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68494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a:blip r:embed="rId2" cstate="print">
            <a:extLst>
              <a:ext uri="{28A0092B-C50C-407E-A947-70E740481C1C}">
                <a14:useLocalDpi xmlns:a14="http://schemas.microsoft.com/office/drawing/2010/main"/>
              </a:ext>
            </a:extLst>
          </a:blip>
          <a:stretch>
            <a:fillRect/>
          </a:stretch>
        </p:blipFill>
        <p:spPr>
          <a:xfrm>
            <a:off x="263361" y="292100"/>
            <a:ext cx="11652413" cy="56086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172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47015"/>
            <a:ext cx="9905998" cy="1478570"/>
          </a:xfrm>
        </p:spPr>
        <p:txBody>
          <a:bodyPr>
            <a:normAutofit/>
          </a:bodyPr>
          <a:lstStyle/>
          <a:p>
            <a:pPr lvl="2" algn="l" rtl="0">
              <a:lnSpc>
                <a:spcPct val="90000"/>
              </a:lnSpc>
              <a:spcBef>
                <a:spcPct val="0"/>
              </a:spcBef>
            </a:pPr>
            <a:r>
              <a:rPr lang="es-EC" sz="3600" b="1" dirty="0" smtClean="0">
                <a:solidFill>
                  <a:schemeClr val="accent5">
                    <a:lumMod val="50000"/>
                  </a:schemeClr>
                </a:solidFill>
                <a:latin typeface="Calibri" panose="020F0502020204030204" pitchFamily="34" charset="0"/>
              </a:rPr>
              <a:t>Creación de la Calendarización</a:t>
            </a:r>
            <a:r>
              <a:rPr lang="es-ES" sz="3600" b="1" dirty="0" smtClean="0">
                <a:solidFill>
                  <a:schemeClr val="accent5">
                    <a:lumMod val="50000"/>
                  </a:schemeClr>
                </a:solidFill>
                <a:latin typeface="Calibri" panose="020F0502020204030204" pitchFamily="34" charset="0"/>
              </a:rPr>
              <a:t> </a:t>
            </a:r>
            <a:r>
              <a:rPr lang="es-EC" sz="3600" b="1" dirty="0" smtClean="0">
                <a:solidFill>
                  <a:schemeClr val="accent5">
                    <a:lumMod val="50000"/>
                  </a:schemeClr>
                </a:solidFill>
                <a:latin typeface="Calibri" panose="020F0502020204030204" pitchFamily="34" charset="0"/>
              </a:rPr>
              <a:t>(</a:t>
            </a:r>
            <a:r>
              <a:rPr lang="es-EC" sz="3600" b="1" dirty="0" err="1" smtClean="0">
                <a:solidFill>
                  <a:schemeClr val="accent5">
                    <a:lumMod val="50000"/>
                  </a:schemeClr>
                </a:solidFill>
                <a:latin typeface="Calibri" panose="020F0502020204030204" pitchFamily="34" charset="0"/>
              </a:rPr>
              <a:t>Schedules</a:t>
            </a:r>
            <a:r>
              <a:rPr lang="es-EC" sz="3600" b="1" dirty="0" smtClean="0">
                <a:solidFill>
                  <a:schemeClr val="accent5">
                    <a:lumMod val="50000"/>
                  </a:schemeClr>
                </a:solidFill>
                <a:latin typeface="Calibri" panose="020F0502020204030204" pitchFamily="34" charset="0"/>
              </a:rPr>
              <a:t>)</a:t>
            </a:r>
            <a:endParaRPr lang="es-ES" sz="3600" b="1" dirty="0">
              <a:solidFill>
                <a:schemeClr val="accent5">
                  <a:lumMod val="50000"/>
                </a:schemeClr>
              </a:solidFill>
              <a:latin typeface="Calibri" panose="020F0502020204030204" pitchFamily="34" charset="0"/>
            </a:endParaRPr>
          </a:p>
        </p:txBody>
      </p:sp>
      <p:pic>
        <p:nvPicPr>
          <p:cNvPr id="4" name="Marcador de contenido 3"/>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350711" y="1371664"/>
            <a:ext cx="11841289" cy="42718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5042114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89876"/>
            <a:ext cx="9905998" cy="1478570"/>
          </a:xfrm>
        </p:spPr>
        <p:txBody>
          <a:bodyPr/>
          <a:lstStyle/>
          <a:p>
            <a:r>
              <a:rPr lang="es-ES" b="1" cap="none" dirty="0" smtClean="0">
                <a:solidFill>
                  <a:schemeClr val="accent5">
                    <a:lumMod val="50000"/>
                  </a:schemeClr>
                </a:solidFill>
                <a:latin typeface="Calibri" panose="020F0502020204030204" pitchFamily="34" charset="0"/>
              </a:rPr>
              <a:t>Administración de la Calendarización</a:t>
            </a:r>
            <a:endParaRPr lang="es-ES" b="1" cap="none" dirty="0">
              <a:solidFill>
                <a:schemeClr val="accent5">
                  <a:lumMod val="50000"/>
                </a:schemeClr>
              </a:solidFill>
              <a:latin typeface="Calibri" panose="020F0502020204030204" pitchFamily="34" charset="0"/>
            </a:endParaRPr>
          </a:p>
        </p:txBody>
      </p:sp>
      <p:pic>
        <p:nvPicPr>
          <p:cNvPr id="4" name="Marcador de contenido 3"/>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222011" y="1857375"/>
            <a:ext cx="11684244" cy="46148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78989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7126" y="189893"/>
            <a:ext cx="9905998" cy="1478570"/>
          </a:xfrm>
        </p:spPr>
        <p:txBody>
          <a:bodyPr/>
          <a:lstStyle/>
          <a:p>
            <a:r>
              <a:rPr lang="es-ES" b="1" cap="none" dirty="0" smtClean="0">
                <a:solidFill>
                  <a:schemeClr val="tx2"/>
                </a:solidFill>
                <a:latin typeface="Calibri" panose="020F0502020204030204" pitchFamily="34" charset="0"/>
              </a:rPr>
              <a:t>Introducción</a:t>
            </a:r>
            <a:endParaRPr lang="es-ES" b="1" cap="none" dirty="0">
              <a:solidFill>
                <a:schemeClr val="tx2"/>
              </a:solidFill>
              <a:latin typeface="Calibri" panose="020F0502020204030204" pitchFamily="34" charset="0"/>
            </a:endParaRPr>
          </a:p>
        </p:txBody>
      </p:sp>
      <p:pic>
        <p:nvPicPr>
          <p:cNvPr id="5134" name="Picture 14" descr="http://chronicle.com/img/photos/biz/photo_5805_landscape_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913" y="1668463"/>
            <a:ext cx="5645150" cy="376343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addoc.com.ar/wp-content/uploads/2012/10/servicios-digitalizac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367" y="1500186"/>
            <a:ext cx="5734050" cy="4300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2289454" y="5843588"/>
            <a:ext cx="2740285" cy="369332"/>
          </a:xfrm>
          <a:prstGeom prst="rect">
            <a:avLst/>
          </a:prstGeom>
          <a:noFill/>
        </p:spPr>
        <p:txBody>
          <a:bodyPr wrap="square" rtlCol="0">
            <a:spAutoFit/>
          </a:bodyPr>
          <a:lstStyle/>
          <a:p>
            <a:r>
              <a:rPr lang="es-ES" dirty="0" smtClean="0">
                <a:latin typeface="Calibri" panose="020F0502020204030204" pitchFamily="34" charset="0"/>
              </a:rPr>
              <a:t>Repositorios de datos</a:t>
            </a:r>
            <a:endParaRPr lang="es-ES" dirty="0">
              <a:latin typeface="Calibri" panose="020F0502020204030204" pitchFamily="34" charset="0"/>
            </a:endParaRPr>
          </a:p>
        </p:txBody>
      </p:sp>
      <p:sp>
        <p:nvSpPr>
          <p:cNvPr id="6" name="CuadroTexto 5"/>
          <p:cNvSpPr txBox="1"/>
          <p:nvPr/>
        </p:nvSpPr>
        <p:spPr>
          <a:xfrm>
            <a:off x="6804027" y="5800724"/>
            <a:ext cx="4514904" cy="369332"/>
          </a:xfrm>
          <a:prstGeom prst="rect">
            <a:avLst/>
          </a:prstGeom>
          <a:noFill/>
        </p:spPr>
        <p:txBody>
          <a:bodyPr wrap="square" rtlCol="0">
            <a:spAutoFit/>
          </a:bodyPr>
          <a:lstStyle/>
          <a:p>
            <a:pPr algn="ctr"/>
            <a:r>
              <a:rPr lang="es-ES" dirty="0" smtClean="0">
                <a:latin typeface="Calibri" panose="020F0502020204030204" pitchFamily="34" charset="0"/>
              </a:rPr>
              <a:t>Rápido Acceso a la información</a:t>
            </a:r>
            <a:endParaRPr lang="es-ES" dirty="0">
              <a:latin typeface="Calibri" panose="020F0502020204030204" pitchFamily="34" charset="0"/>
            </a:endParaRPr>
          </a:p>
        </p:txBody>
      </p:sp>
      <p:pic>
        <p:nvPicPr>
          <p:cNvPr id="7" name="Picture 2" descr="http://toshibacenter.es/blog/wp-content/uploads/2013/09/b%C3%BAsqueda-con-gestion-documenta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9706" y="1668463"/>
            <a:ext cx="5234619" cy="4003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2" descr="http://findicons.com/files/icons/712/preview/microsoft_office_mac_full.png"/>
          <p:cNvPicPr>
            <a:picLocks noChangeAspect="1" noChangeArrowheads="1"/>
          </p:cNvPicPr>
          <p:nvPr/>
        </p:nvPicPr>
        <p:blipFill rotWithShape="1">
          <a:blip r:embed="rId6">
            <a:extLst>
              <a:ext uri="{28A0092B-C50C-407E-A947-70E740481C1C}">
                <a14:useLocalDpi xmlns:a14="http://schemas.microsoft.com/office/drawing/2010/main" val="0"/>
              </a:ext>
            </a:extLst>
          </a:blip>
          <a:srcRect l="38361" t="70259" r="37455" b="5417"/>
          <a:stretch/>
        </p:blipFill>
        <p:spPr bwMode="auto">
          <a:xfrm>
            <a:off x="6995023" y="2324968"/>
            <a:ext cx="684617" cy="5538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findicons.com/files/icons/712/preview/microsoft_office_mac_full.png"/>
          <p:cNvPicPr>
            <a:picLocks noChangeAspect="1" noChangeArrowheads="1"/>
          </p:cNvPicPr>
          <p:nvPr/>
        </p:nvPicPr>
        <p:blipFill rotWithShape="1">
          <a:blip r:embed="rId6">
            <a:extLst>
              <a:ext uri="{28A0092B-C50C-407E-A947-70E740481C1C}">
                <a14:useLocalDpi xmlns:a14="http://schemas.microsoft.com/office/drawing/2010/main" val="0"/>
              </a:ext>
            </a:extLst>
          </a:blip>
          <a:srcRect l="38760" t="38194" r="38686" b="37482"/>
          <a:stretch/>
        </p:blipFill>
        <p:spPr bwMode="auto">
          <a:xfrm>
            <a:off x="8202898" y="3064445"/>
            <a:ext cx="506991" cy="4397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findicons.com/files/icons/712/preview/microsoft_office_mac_full.png"/>
          <p:cNvPicPr>
            <a:picLocks noChangeAspect="1" noChangeArrowheads="1"/>
          </p:cNvPicPr>
          <p:nvPr/>
        </p:nvPicPr>
        <p:blipFill rotWithShape="1">
          <a:blip r:embed="rId6">
            <a:extLst>
              <a:ext uri="{28A0092B-C50C-407E-A947-70E740481C1C}">
                <a14:useLocalDpi xmlns:a14="http://schemas.microsoft.com/office/drawing/2010/main" val="0"/>
              </a:ext>
            </a:extLst>
          </a:blip>
          <a:srcRect l="66014" t="70187" r="11975" b="2786"/>
          <a:stretch/>
        </p:blipFill>
        <p:spPr bwMode="auto">
          <a:xfrm>
            <a:off x="7792181" y="2117585"/>
            <a:ext cx="503960" cy="4977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emersonknives.com/wp-content/uploads/2013/04/Adobe-PDF-Document-ico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01063" y="2247650"/>
            <a:ext cx="503376" cy="5033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http://www.iconshock.com/img_jpg/PLASTICXP/networking/jpg/256/txt_icon.jpg"/>
          <p:cNvPicPr>
            <a:picLocks noChangeAspect="1" noChangeArrowheads="1"/>
          </p:cNvPicPr>
          <p:nvPr/>
        </p:nvPicPr>
        <p:blipFill rotWithShape="1">
          <a:blip r:embed="rId8">
            <a:extLst>
              <a:ext uri="{28A0092B-C50C-407E-A947-70E740481C1C}">
                <a14:useLocalDpi xmlns:a14="http://schemas.microsoft.com/office/drawing/2010/main" val="0"/>
              </a:ext>
            </a:extLst>
          </a:blip>
          <a:srcRect l="19366" t="4100" r="18548" b="5115"/>
          <a:stretch/>
        </p:blipFill>
        <p:spPr bwMode="auto">
          <a:xfrm>
            <a:off x="7426071" y="3097947"/>
            <a:ext cx="373599" cy="546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17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34"/>
                                        </p:tgtEl>
                                        <p:attrNameLst>
                                          <p:attrName>style.visibility</p:attrName>
                                        </p:attrNameLst>
                                      </p:cBhvr>
                                      <p:to>
                                        <p:strVal val="visible"/>
                                      </p:to>
                                    </p:set>
                                    <p:anim calcmode="lin" valueType="num">
                                      <p:cBhvr additive="base">
                                        <p:cTn id="7" dur="500" fill="hold"/>
                                        <p:tgtEl>
                                          <p:spTgt spid="5134"/>
                                        </p:tgtEl>
                                        <p:attrNameLst>
                                          <p:attrName>ppt_x</p:attrName>
                                        </p:attrNameLst>
                                      </p:cBhvr>
                                      <p:tavLst>
                                        <p:tav tm="0">
                                          <p:val>
                                            <p:strVal val="#ppt_x"/>
                                          </p:val>
                                        </p:tav>
                                        <p:tav tm="100000">
                                          <p:val>
                                            <p:strVal val="#ppt_x"/>
                                          </p:val>
                                        </p:tav>
                                      </p:tavLst>
                                    </p:anim>
                                    <p:anim calcmode="lin" valueType="num">
                                      <p:cBhvr additive="base">
                                        <p:cTn id="8" dur="500" fill="hold"/>
                                        <p:tgtEl>
                                          <p:spTgt spid="51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xit" presetSubtype="32" fill="hold" nodeType="clickEffect">
                                  <p:stCondLst>
                                    <p:cond delay="0"/>
                                  </p:stCondLst>
                                  <p:childTnLst>
                                    <p:animEffect transition="out" filter="circle(out)">
                                      <p:cBhvr>
                                        <p:cTn id="12" dur="2000"/>
                                        <p:tgtEl>
                                          <p:spTgt spid="5134"/>
                                        </p:tgtEl>
                                      </p:cBhvr>
                                    </p:animEffect>
                                    <p:set>
                                      <p:cBhvr>
                                        <p:cTn id="13" dur="1" fill="hold">
                                          <p:stCondLst>
                                            <p:cond delay="1999"/>
                                          </p:stCondLst>
                                        </p:cTn>
                                        <p:tgtEl>
                                          <p:spTgt spid="5134"/>
                                        </p:tgtEl>
                                        <p:attrNameLst>
                                          <p:attrName>style.visibility</p:attrName>
                                        </p:attrNameLst>
                                      </p:cBhvr>
                                      <p:to>
                                        <p:strVal val="hidden"/>
                                      </p:to>
                                    </p:set>
                                  </p:childTnLst>
                                </p:cTn>
                              </p:par>
                              <p:par>
                                <p:cTn id="14" presetID="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750" fill="hold"/>
                                        <p:tgtEl>
                                          <p:spTgt spid="4"/>
                                        </p:tgtEl>
                                        <p:attrNameLst>
                                          <p:attrName>ppt_x</p:attrName>
                                        </p:attrNameLst>
                                      </p:cBhvr>
                                      <p:tavLst>
                                        <p:tav tm="0">
                                          <p:val>
                                            <p:strVal val="#ppt_x"/>
                                          </p:val>
                                        </p:tav>
                                        <p:tav tm="100000">
                                          <p:val>
                                            <p:strVal val="#ppt_x"/>
                                          </p:val>
                                        </p:tav>
                                      </p:tavLst>
                                    </p:anim>
                                    <p:anim calcmode="lin" valueType="num">
                                      <p:cBhvr additive="base">
                                        <p:cTn id="17" dur="750" fill="hold"/>
                                        <p:tgtEl>
                                          <p:spTgt spid="4"/>
                                        </p:tgtEl>
                                        <p:attrNameLst>
                                          <p:attrName>ppt_y</p:attrName>
                                        </p:attrNameLst>
                                      </p:cBhvr>
                                      <p:tavLst>
                                        <p:tav tm="0">
                                          <p:val>
                                            <p:strVal val="1+#ppt_h/2"/>
                                          </p:val>
                                        </p:tav>
                                        <p:tav tm="100000">
                                          <p:val>
                                            <p:strVal val="#ppt_y"/>
                                          </p:val>
                                        </p:tav>
                                      </p:tavLst>
                                    </p:anim>
                                  </p:childTnLst>
                                </p:cTn>
                              </p:par>
                              <p:par>
                                <p:cTn id="18" presetID="42" presetClass="entr" presetSubtype="0" fill="hold" grpId="0" nodeType="withEffect">
                                  <p:stCondLst>
                                    <p:cond delay="25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00"/>
                                        <p:tgtEl>
                                          <p:spTgt spid="8"/>
                                        </p:tgtEl>
                                      </p:cBhvr>
                                    </p:animEffect>
                                  </p:childTnLst>
                                </p:cTn>
                              </p:par>
                              <p:par>
                                <p:cTn id="39" presetID="22" presetClass="entr" presetSubtype="4"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par>
                                <p:cTn id="42" presetID="22" presetClass="entr" presetSubtype="4"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par>
                                <p:cTn id="45" presetID="22" presetClass="entr" presetSubtype="4"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par>
                                <p:cTn id="48" presetID="22" presetClass="entr" presetSubtype="4"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down)">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a:blip r:embed="rId2" cstate="print">
            <a:extLst>
              <a:ext uri="{28A0092B-C50C-407E-A947-70E740481C1C}">
                <a14:useLocalDpi xmlns:a14="http://schemas.microsoft.com/office/drawing/2010/main"/>
              </a:ext>
            </a:extLst>
          </a:blip>
          <a:stretch>
            <a:fillRect/>
          </a:stretch>
        </p:blipFill>
        <p:spPr>
          <a:xfrm>
            <a:off x="443841" y="835030"/>
            <a:ext cx="11457647" cy="5137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221104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232745"/>
            <a:ext cx="9905998" cy="1478570"/>
          </a:xfrm>
        </p:spPr>
        <p:txBody>
          <a:bodyPr>
            <a:normAutofit/>
          </a:bodyPr>
          <a:lstStyle/>
          <a:p>
            <a:pPr lvl="2" algn="l" rtl="0">
              <a:lnSpc>
                <a:spcPct val="90000"/>
              </a:lnSpc>
              <a:spcBef>
                <a:spcPct val="0"/>
              </a:spcBef>
            </a:pPr>
            <a:r>
              <a:rPr lang="es-EC" sz="3600" b="1" dirty="0">
                <a:solidFill>
                  <a:schemeClr val="accent5">
                    <a:lumMod val="50000"/>
                  </a:schemeClr>
                </a:solidFill>
                <a:latin typeface="Calibri" panose="020F0502020204030204" pitchFamily="34" charset="0"/>
              </a:rPr>
              <a:t>Creación de la funcionalidad para la búsqueda </a:t>
            </a:r>
            <a:r>
              <a:rPr lang="es-EC" sz="3600" b="1" dirty="0" smtClean="0">
                <a:solidFill>
                  <a:schemeClr val="accent5">
                    <a:lumMod val="50000"/>
                  </a:schemeClr>
                </a:solidFill>
                <a:latin typeface="Calibri" panose="020F0502020204030204" pitchFamily="34" charset="0"/>
              </a:rPr>
              <a:t>documental</a:t>
            </a:r>
            <a:endParaRPr lang="es-ES" sz="3600" dirty="0">
              <a:solidFill>
                <a:schemeClr val="accent5">
                  <a:lumMod val="50000"/>
                </a:schemeClr>
              </a:solidFill>
              <a:latin typeface="Calibri" panose="020F0502020204030204" pitchFamily="34" charset="0"/>
            </a:endParaRPr>
          </a:p>
        </p:txBody>
      </p:sp>
      <p:pic>
        <p:nvPicPr>
          <p:cNvPr id="4" name="Marcador de contenido 3"/>
          <p:cNvPicPr>
            <a:picLocks noGrp="1"/>
          </p:cNvPicPr>
          <p:nvPr>
            <p:ph idx="1"/>
          </p:nvPr>
        </p:nvPicPr>
        <p:blipFill>
          <a:blip r:embed="rId2" cstate="print">
            <a:extLst>
              <a:ext uri="{28A0092B-C50C-407E-A947-70E740481C1C}">
                <a14:useLocalDpi xmlns:a14="http://schemas.microsoft.com/office/drawing/2010/main"/>
              </a:ext>
            </a:extLst>
          </a:blip>
          <a:stretch>
            <a:fillRect/>
          </a:stretch>
        </p:blipFill>
        <p:spPr>
          <a:xfrm>
            <a:off x="1141413" y="1711314"/>
            <a:ext cx="9702800" cy="51466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601972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a:blip r:embed="rId2" cstate="print">
            <a:extLst>
              <a:ext uri="{28A0092B-C50C-407E-A947-70E740481C1C}">
                <a14:useLocalDpi xmlns:a14="http://schemas.microsoft.com/office/drawing/2010/main"/>
              </a:ext>
            </a:extLst>
          </a:blip>
          <a:stretch>
            <a:fillRect/>
          </a:stretch>
        </p:blipFill>
        <p:spPr>
          <a:xfrm>
            <a:off x="846905" y="382950"/>
            <a:ext cx="10554520" cy="60178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418826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a:blip r:embed="rId2" cstate="print">
            <a:extLst>
              <a:ext uri="{28A0092B-C50C-407E-A947-70E740481C1C}">
                <a14:useLocalDpi xmlns:a14="http://schemas.microsoft.com/office/drawing/2010/main"/>
              </a:ext>
            </a:extLst>
          </a:blip>
          <a:stretch>
            <a:fillRect/>
          </a:stretch>
        </p:blipFill>
        <p:spPr>
          <a:xfrm>
            <a:off x="815850" y="334962"/>
            <a:ext cx="10642725" cy="6194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201898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a:blip r:embed="rId2" cstate="print">
            <a:extLst>
              <a:ext uri="{28A0092B-C50C-407E-A947-70E740481C1C}">
                <a14:useLocalDpi xmlns:a14="http://schemas.microsoft.com/office/drawing/2010/main"/>
              </a:ext>
            </a:extLst>
          </a:blip>
          <a:stretch>
            <a:fillRect/>
          </a:stretch>
        </p:blipFill>
        <p:spPr>
          <a:xfrm>
            <a:off x="627393" y="504781"/>
            <a:ext cx="11188369" cy="56959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602131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1" algn="l" rtl="0">
              <a:lnSpc>
                <a:spcPct val="90000"/>
              </a:lnSpc>
              <a:spcBef>
                <a:spcPct val="0"/>
              </a:spcBef>
            </a:pPr>
            <a:r>
              <a:rPr lang="es-EC" sz="3600" b="1" dirty="0">
                <a:solidFill>
                  <a:schemeClr val="accent5">
                    <a:lumMod val="50000"/>
                  </a:schemeClr>
                </a:solidFill>
                <a:latin typeface="Calibri" panose="020F0502020204030204" pitchFamily="34" charset="0"/>
              </a:rPr>
              <a:t>Implementación de la Aplicación de </a:t>
            </a:r>
            <a:r>
              <a:rPr lang="es-EC" sz="3600" b="1" dirty="0" smtClean="0">
                <a:solidFill>
                  <a:schemeClr val="accent5">
                    <a:lumMod val="50000"/>
                  </a:schemeClr>
                </a:solidFill>
                <a:latin typeface="Calibri" panose="020F0502020204030204" pitchFamily="34" charset="0"/>
              </a:rPr>
              <a:t>Búsqueda Gestor Search</a:t>
            </a:r>
            <a:endParaRPr lang="es-ES" sz="3600" dirty="0">
              <a:solidFill>
                <a:schemeClr val="accent5">
                  <a:lumMod val="50000"/>
                </a:schemeClr>
              </a:solidFill>
              <a:latin typeface="Calibri" panose="020F0502020204030204" pitchFamily="34" charset="0"/>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 name="Objeto 4"/>
          <p:cNvGraphicFramePr>
            <a:graphicFrameLocks noChangeAspect="1"/>
          </p:cNvGraphicFramePr>
          <p:nvPr>
            <p:extLst>
              <p:ext uri="{D42A27DB-BD31-4B8C-83A1-F6EECF244321}">
                <p14:modId xmlns:p14="http://schemas.microsoft.com/office/powerpoint/2010/main" val="4083242539"/>
              </p:ext>
            </p:extLst>
          </p:nvPr>
        </p:nvGraphicFramePr>
        <p:xfrm>
          <a:off x="569913" y="2282826"/>
          <a:ext cx="10320006" cy="3403600"/>
        </p:xfrm>
        <a:graphic>
          <a:graphicData uri="http://schemas.openxmlformats.org/presentationml/2006/ole">
            <mc:AlternateContent xmlns:mc="http://schemas.openxmlformats.org/markup-compatibility/2006">
              <mc:Choice xmlns:v="urn:schemas-microsoft-com:vml" Requires="v">
                <p:oleObj spid="_x0000_s1037" r:id="rId3" imgW="6023191" imgH="1981312" progId="Visio.Drawing.11">
                  <p:embed/>
                </p:oleObj>
              </mc:Choice>
              <mc:Fallback>
                <p:oleObj r:id="rId3" imgW="6023191" imgH="1981312"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13" y="2282826"/>
                        <a:ext cx="10320006" cy="3403600"/>
                      </a:xfrm>
                      <a:prstGeom prst="rect">
                        <a:avLst/>
                      </a:prstGeom>
                      <a:noFill/>
                    </p:spPr>
                  </p:pic>
                </p:oleObj>
              </mc:Fallback>
            </mc:AlternateContent>
          </a:graphicData>
        </a:graphic>
      </p:graphicFrame>
    </p:spTree>
    <p:extLst>
      <p:ext uri="{BB962C8B-B14F-4D97-AF65-F5344CB8AC3E}">
        <p14:creationId xmlns:p14="http://schemas.microsoft.com/office/powerpoint/2010/main" val="40437570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a:blip r:embed="rId2"/>
          <a:stretch>
            <a:fillRect/>
          </a:stretch>
        </p:blipFill>
        <p:spPr>
          <a:xfrm>
            <a:off x="434259" y="263525"/>
            <a:ext cx="11152904" cy="6337299"/>
          </a:xfrm>
          <a:prstGeom prst="rect">
            <a:avLst/>
          </a:prstGeom>
        </p:spPr>
      </p:pic>
    </p:spTree>
    <p:extLst>
      <p:ext uri="{BB962C8B-B14F-4D97-AF65-F5344CB8AC3E}">
        <p14:creationId xmlns:p14="http://schemas.microsoft.com/office/powerpoint/2010/main" val="34336423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a:blip r:embed="rId2"/>
          <a:stretch>
            <a:fillRect/>
          </a:stretch>
        </p:blipFill>
        <p:spPr>
          <a:xfrm>
            <a:off x="471110" y="320676"/>
            <a:ext cx="10987465" cy="6251574"/>
          </a:xfrm>
          <a:prstGeom prst="rect">
            <a:avLst/>
          </a:prstGeom>
        </p:spPr>
      </p:pic>
    </p:spTree>
    <p:extLst>
      <p:ext uri="{BB962C8B-B14F-4D97-AF65-F5344CB8AC3E}">
        <p14:creationId xmlns:p14="http://schemas.microsoft.com/office/powerpoint/2010/main" val="22899397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a:blip r:embed="rId2"/>
          <a:stretch>
            <a:fillRect/>
          </a:stretch>
        </p:blipFill>
        <p:spPr>
          <a:xfrm>
            <a:off x="556835" y="349250"/>
            <a:ext cx="10716003" cy="6222999"/>
          </a:xfrm>
          <a:prstGeom prst="rect">
            <a:avLst/>
          </a:prstGeom>
        </p:spPr>
      </p:pic>
    </p:spTree>
    <p:extLst>
      <p:ext uri="{BB962C8B-B14F-4D97-AF65-F5344CB8AC3E}">
        <p14:creationId xmlns:p14="http://schemas.microsoft.com/office/powerpoint/2010/main" val="15355725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4 CuadroTexto"/>
          <p:cNvSpPr txBox="1">
            <a:spLocks noChangeArrowheads="1"/>
          </p:cNvSpPr>
          <p:nvPr/>
        </p:nvSpPr>
        <p:spPr bwMode="auto">
          <a:xfrm>
            <a:off x="1285875" y="2143125"/>
            <a:ext cx="4786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C" altLang="es-EC" sz="2800" b="1" dirty="0">
                <a:solidFill>
                  <a:prstClr val="white"/>
                </a:solidFill>
              </a:rPr>
              <a:t>AGENDA</a:t>
            </a:r>
          </a:p>
        </p:txBody>
      </p:sp>
      <p:sp>
        <p:nvSpPr>
          <p:cNvPr id="5" name="3 Rectángulo"/>
          <p:cNvSpPr>
            <a:spLocks noChangeArrowheads="1"/>
          </p:cNvSpPr>
          <p:nvPr/>
        </p:nvSpPr>
        <p:spPr bwMode="auto">
          <a:xfrm>
            <a:off x="1285875" y="2928938"/>
            <a:ext cx="937260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s-EC" altLang="es-EC" sz="2400" dirty="0">
                <a:solidFill>
                  <a:prstClr val="white"/>
                </a:solidFill>
              </a:rPr>
              <a:t>Introducción</a:t>
            </a:r>
          </a:p>
          <a:p>
            <a:pPr>
              <a:spcBef>
                <a:spcPct val="0"/>
              </a:spcBef>
            </a:pPr>
            <a:r>
              <a:rPr lang="es-EC" altLang="es-EC" sz="2400" dirty="0">
                <a:solidFill>
                  <a:prstClr val="white"/>
                </a:solidFill>
              </a:rPr>
              <a:t>Planteamiento del Problema</a:t>
            </a:r>
          </a:p>
          <a:p>
            <a:pPr>
              <a:spcBef>
                <a:spcPct val="0"/>
              </a:spcBef>
            </a:pPr>
            <a:r>
              <a:rPr lang="es-EC" altLang="es-EC" sz="2400" dirty="0">
                <a:solidFill>
                  <a:prstClr val="white"/>
                </a:solidFill>
              </a:rPr>
              <a:t>Justificación e Importancia</a:t>
            </a:r>
          </a:p>
          <a:p>
            <a:pPr>
              <a:spcBef>
                <a:spcPct val="0"/>
              </a:spcBef>
            </a:pPr>
            <a:r>
              <a:rPr lang="es-EC" altLang="es-EC" sz="2400" dirty="0">
                <a:solidFill>
                  <a:prstClr val="white"/>
                </a:solidFill>
              </a:rPr>
              <a:t>Objetivos</a:t>
            </a:r>
          </a:p>
          <a:p>
            <a:pPr>
              <a:spcBef>
                <a:spcPct val="0"/>
              </a:spcBef>
            </a:pPr>
            <a:r>
              <a:rPr lang="es-EC" altLang="es-EC" sz="2400" dirty="0">
                <a:solidFill>
                  <a:prstClr val="white"/>
                </a:solidFill>
              </a:rPr>
              <a:t>Marco Teórico</a:t>
            </a:r>
          </a:p>
          <a:p>
            <a:pPr>
              <a:spcBef>
                <a:spcPct val="0"/>
              </a:spcBef>
            </a:pPr>
            <a:r>
              <a:rPr lang="es-EC" altLang="es-EC" sz="2400" dirty="0">
                <a:solidFill>
                  <a:srgbClr val="FFFFFF"/>
                </a:solidFill>
              </a:rPr>
              <a:t>Implantación </a:t>
            </a:r>
            <a:endParaRPr lang="es-EC" altLang="es-EC" sz="2400" dirty="0" smtClean="0">
              <a:solidFill>
                <a:srgbClr val="FFFFFF"/>
              </a:solidFill>
            </a:endParaRPr>
          </a:p>
          <a:p>
            <a:pPr>
              <a:spcBef>
                <a:spcPct val="0"/>
              </a:spcBef>
            </a:pPr>
            <a:r>
              <a:rPr lang="es-EC" altLang="es-EC" sz="4000" b="1" u="sng" dirty="0" smtClean="0">
                <a:solidFill>
                  <a:prstClr val="white"/>
                </a:solidFill>
              </a:rPr>
              <a:t>Conclusiones </a:t>
            </a:r>
            <a:r>
              <a:rPr lang="es-EC" altLang="es-EC" sz="4000" b="1" u="sng" dirty="0">
                <a:solidFill>
                  <a:prstClr val="white"/>
                </a:solidFill>
              </a:rPr>
              <a:t>y Recomendaciones</a:t>
            </a:r>
          </a:p>
        </p:txBody>
      </p:sp>
    </p:spTree>
    <p:extLst>
      <p:ext uri="{BB962C8B-B14F-4D97-AF65-F5344CB8AC3E}">
        <p14:creationId xmlns:p14="http://schemas.microsoft.com/office/powerpoint/2010/main" val="83011496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4 CuadroTexto"/>
          <p:cNvSpPr txBox="1">
            <a:spLocks noChangeArrowheads="1"/>
          </p:cNvSpPr>
          <p:nvPr/>
        </p:nvSpPr>
        <p:spPr bwMode="auto">
          <a:xfrm>
            <a:off x="1285875" y="2143125"/>
            <a:ext cx="4786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C" altLang="es-EC" sz="2800" b="1" dirty="0">
                <a:solidFill>
                  <a:prstClr val="white"/>
                </a:solidFill>
              </a:rPr>
              <a:t>AGENDA</a:t>
            </a:r>
          </a:p>
        </p:txBody>
      </p:sp>
      <p:sp>
        <p:nvSpPr>
          <p:cNvPr id="5" name="3 Rectángulo"/>
          <p:cNvSpPr>
            <a:spLocks noChangeArrowheads="1"/>
          </p:cNvSpPr>
          <p:nvPr/>
        </p:nvSpPr>
        <p:spPr bwMode="auto">
          <a:xfrm>
            <a:off x="1285875" y="2928938"/>
            <a:ext cx="937260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s-EC" altLang="es-EC" sz="2400" dirty="0">
                <a:solidFill>
                  <a:prstClr val="white"/>
                </a:solidFill>
              </a:rPr>
              <a:t>Introducción</a:t>
            </a:r>
          </a:p>
          <a:p>
            <a:pPr>
              <a:spcBef>
                <a:spcPct val="0"/>
              </a:spcBef>
            </a:pPr>
            <a:r>
              <a:rPr lang="es-EC" altLang="es-EC" sz="4000" b="1" u="sng" dirty="0">
                <a:solidFill>
                  <a:prstClr val="white"/>
                </a:solidFill>
              </a:rPr>
              <a:t>Planteamiento del Problema</a:t>
            </a:r>
          </a:p>
          <a:p>
            <a:pPr>
              <a:spcBef>
                <a:spcPct val="0"/>
              </a:spcBef>
            </a:pPr>
            <a:r>
              <a:rPr lang="es-EC" altLang="es-EC" sz="2400" dirty="0">
                <a:solidFill>
                  <a:prstClr val="white"/>
                </a:solidFill>
              </a:rPr>
              <a:t>Justificación e Importancia</a:t>
            </a:r>
          </a:p>
          <a:p>
            <a:pPr>
              <a:spcBef>
                <a:spcPct val="0"/>
              </a:spcBef>
            </a:pPr>
            <a:r>
              <a:rPr lang="es-EC" altLang="es-EC" sz="2400" dirty="0">
                <a:solidFill>
                  <a:prstClr val="white"/>
                </a:solidFill>
              </a:rPr>
              <a:t>Objetivos</a:t>
            </a:r>
          </a:p>
          <a:p>
            <a:pPr>
              <a:spcBef>
                <a:spcPct val="0"/>
              </a:spcBef>
            </a:pPr>
            <a:r>
              <a:rPr lang="es-EC" altLang="es-EC" sz="2400" dirty="0">
                <a:solidFill>
                  <a:prstClr val="white"/>
                </a:solidFill>
              </a:rPr>
              <a:t>Marco Teórico</a:t>
            </a:r>
          </a:p>
          <a:p>
            <a:pPr>
              <a:spcBef>
                <a:spcPct val="0"/>
              </a:spcBef>
            </a:pPr>
            <a:r>
              <a:rPr lang="es-EC" altLang="es-EC" sz="2400" dirty="0">
                <a:solidFill>
                  <a:srgbClr val="FFFFFF"/>
                </a:solidFill>
              </a:rPr>
              <a:t>Implementación </a:t>
            </a:r>
            <a:endParaRPr lang="es-EC" altLang="es-EC" sz="2400" dirty="0" smtClean="0">
              <a:solidFill>
                <a:srgbClr val="FFFFFF"/>
              </a:solidFill>
            </a:endParaRPr>
          </a:p>
          <a:p>
            <a:pPr>
              <a:spcBef>
                <a:spcPct val="0"/>
              </a:spcBef>
            </a:pPr>
            <a:r>
              <a:rPr lang="es-EC" altLang="es-EC" sz="2400" dirty="0" smtClean="0">
                <a:solidFill>
                  <a:prstClr val="white"/>
                </a:solidFill>
              </a:rPr>
              <a:t>Conclusiones </a:t>
            </a:r>
            <a:r>
              <a:rPr lang="es-EC" altLang="es-EC" sz="2400" dirty="0">
                <a:solidFill>
                  <a:prstClr val="white"/>
                </a:solidFill>
              </a:rPr>
              <a:t>y Recomendaciones</a:t>
            </a:r>
          </a:p>
        </p:txBody>
      </p:sp>
    </p:spTree>
    <p:extLst>
      <p:ext uri="{BB962C8B-B14F-4D97-AF65-F5344CB8AC3E}">
        <p14:creationId xmlns:p14="http://schemas.microsoft.com/office/powerpoint/2010/main" val="342127089"/>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00064" y="1828800"/>
            <a:ext cx="11301412" cy="4686299"/>
          </a:xfrm>
        </p:spPr>
        <p:txBody>
          <a:bodyPr>
            <a:normAutofit fontScale="92500" lnSpcReduction="20000"/>
          </a:bodyPr>
          <a:lstStyle/>
          <a:p>
            <a:pPr lvl="0" algn="just"/>
            <a:r>
              <a:rPr lang="es-EC" dirty="0"/>
              <a:t>Terminado el desarrollo de la aplicación Gestor Search utilizando las librerías Apache </a:t>
            </a:r>
            <a:r>
              <a:rPr lang="es-EC" dirty="0" err="1"/>
              <a:t>Lucene</a:t>
            </a:r>
            <a:r>
              <a:rPr lang="es-EC" dirty="0"/>
              <a:t> y </a:t>
            </a:r>
            <a:r>
              <a:rPr lang="es-EC" dirty="0" err="1"/>
              <a:t>Tika</a:t>
            </a:r>
            <a:r>
              <a:rPr lang="es-EC" dirty="0"/>
              <a:t> y su integración con el sistema Gestor se ejecutaron pruebas en las que se obtuvo buenos resultados en tiempos de búsqueda, menores a 2 segundos utilizando un conjunto de 500 archivos los cuales aproximadamente representan 10GB de espacio en disco</a:t>
            </a:r>
            <a:r>
              <a:rPr lang="es-EC" dirty="0" smtClean="0"/>
              <a:t>.</a:t>
            </a:r>
            <a:endParaRPr lang="es-ES" dirty="0" smtClean="0"/>
          </a:p>
          <a:p>
            <a:pPr marL="0" indent="0" algn="just">
              <a:buNone/>
            </a:pPr>
            <a:r>
              <a:rPr lang="es-EC" dirty="0" smtClean="0"/>
              <a:t> </a:t>
            </a:r>
            <a:endParaRPr lang="es-ES" dirty="0" smtClean="0"/>
          </a:p>
          <a:p>
            <a:pPr lvl="0" algn="just"/>
            <a:r>
              <a:rPr lang="es-EC" dirty="0" smtClean="0"/>
              <a:t>Para </a:t>
            </a:r>
            <a:r>
              <a:rPr lang="es-EC" dirty="0"/>
              <a:t>la empresa </a:t>
            </a:r>
            <a:r>
              <a:rPr lang="es-EC" dirty="0" err="1"/>
              <a:t>GestorInc</a:t>
            </a:r>
            <a:r>
              <a:rPr lang="es-EC" dirty="0"/>
              <a:t>. S.A. fue una gran ayuda la implementación de esta aplicación ya que se consiguió facilitar el proceso de búsqueda que los clientes realizan sobre los documentos almacenados en el repositorio del sistema Gestor G5 Trust.</a:t>
            </a:r>
            <a:endParaRPr lang="es-ES" dirty="0"/>
          </a:p>
          <a:p>
            <a:pPr marL="0" indent="0" algn="just">
              <a:buNone/>
            </a:pPr>
            <a:endParaRPr lang="es-ES" dirty="0"/>
          </a:p>
          <a:p>
            <a:pPr algn="just"/>
            <a:r>
              <a:rPr lang="es-EC" dirty="0"/>
              <a:t>La ventaja de la implementación de la aplicación Gestor Search es su compatibilidad con el sistema Gestor tanto en requisitos de hardware y software, por esta razón los clientes no se ven en la obligación de incurrir en costos relacionados a la adquisición de una infraestructura</a:t>
            </a:r>
            <a:endParaRPr lang="es-ES" dirty="0"/>
          </a:p>
        </p:txBody>
      </p:sp>
      <p:sp>
        <p:nvSpPr>
          <p:cNvPr id="4" name="Título 1"/>
          <p:cNvSpPr txBox="1">
            <a:spLocks/>
          </p:cNvSpPr>
          <p:nvPr/>
        </p:nvSpPr>
        <p:spPr>
          <a:xfrm>
            <a:off x="1141412" y="570893"/>
            <a:ext cx="990599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ES" b="1" cap="none" dirty="0" smtClean="0">
                <a:solidFill>
                  <a:srgbClr val="134770"/>
                </a:solidFill>
                <a:latin typeface="Calibri" panose="020F0502020204030204" pitchFamily="34" charset="0"/>
              </a:rPr>
              <a:t>Conclusiones</a:t>
            </a:r>
            <a:endParaRPr lang="es-ES" b="1" cap="none" dirty="0">
              <a:solidFill>
                <a:srgbClr val="134770"/>
              </a:solidFill>
              <a:latin typeface="Calibri" panose="020F0502020204030204" pitchFamily="34" charset="0"/>
            </a:endParaRPr>
          </a:p>
        </p:txBody>
      </p:sp>
    </p:spTree>
    <p:extLst>
      <p:ext uri="{BB962C8B-B14F-4D97-AF65-F5344CB8AC3E}">
        <p14:creationId xmlns:p14="http://schemas.microsoft.com/office/powerpoint/2010/main" val="745041979"/>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cap="none" dirty="0" smtClean="0">
                <a:solidFill>
                  <a:srgbClr val="134770"/>
                </a:solidFill>
                <a:latin typeface="Calibri" panose="020F0502020204030204" pitchFamily="34" charset="0"/>
              </a:rPr>
              <a:t>Recomendaciones</a:t>
            </a:r>
            <a:endParaRPr lang="es-ES" dirty="0"/>
          </a:p>
        </p:txBody>
      </p:sp>
      <p:sp>
        <p:nvSpPr>
          <p:cNvPr id="3" name="Marcador de contenido 2"/>
          <p:cNvSpPr>
            <a:spLocks noGrp="1"/>
          </p:cNvSpPr>
          <p:nvPr>
            <p:ph idx="1"/>
          </p:nvPr>
        </p:nvSpPr>
        <p:spPr>
          <a:xfrm>
            <a:off x="542925" y="1943100"/>
            <a:ext cx="11301413" cy="4443413"/>
          </a:xfrm>
        </p:spPr>
        <p:txBody>
          <a:bodyPr>
            <a:normAutofit fontScale="92500"/>
          </a:bodyPr>
          <a:lstStyle/>
          <a:p>
            <a:pPr lvl="0"/>
            <a:r>
              <a:rPr lang="es-EC" dirty="0"/>
              <a:t>Para la implementación de Apache </a:t>
            </a:r>
            <a:r>
              <a:rPr lang="es-EC" dirty="0" err="1"/>
              <a:t>Lucene</a:t>
            </a:r>
            <a:r>
              <a:rPr lang="es-EC" dirty="0"/>
              <a:t> y </a:t>
            </a:r>
            <a:r>
              <a:rPr lang="es-EC" dirty="0" err="1"/>
              <a:t>Tika</a:t>
            </a:r>
            <a:r>
              <a:rPr lang="es-EC" dirty="0"/>
              <a:t> no se debe adquirir un equipo dedicado ya que estará integrado en el mismo sistema y así facilitará su manejo.</a:t>
            </a:r>
            <a:endParaRPr lang="es-ES" dirty="0"/>
          </a:p>
          <a:p>
            <a:pPr marL="0" indent="0">
              <a:buNone/>
            </a:pPr>
            <a:endParaRPr lang="es-ES" dirty="0"/>
          </a:p>
          <a:p>
            <a:pPr lvl="0"/>
            <a:r>
              <a:rPr lang="es-EC" dirty="0"/>
              <a:t>La indexación de los documentos no está diseñando para que realice automáticamente el proceso ya que si se lo hace puede llegar a saturar la base de datos por eso se debe realizar la indexación solo cuando se registre nuevos documentos</a:t>
            </a:r>
            <a:r>
              <a:rPr lang="es-EC" dirty="0" smtClean="0"/>
              <a:t>.</a:t>
            </a:r>
            <a:endParaRPr lang="es-ES" dirty="0" smtClean="0"/>
          </a:p>
          <a:p>
            <a:pPr marL="0" indent="0">
              <a:buNone/>
            </a:pPr>
            <a:r>
              <a:rPr lang="es-EC" dirty="0" smtClean="0"/>
              <a:t> </a:t>
            </a:r>
            <a:endParaRPr lang="es-ES" dirty="0" smtClean="0"/>
          </a:p>
          <a:p>
            <a:pPr lvl="0"/>
            <a:r>
              <a:rPr lang="es-EC" dirty="0" smtClean="0"/>
              <a:t>Se </a:t>
            </a:r>
            <a:r>
              <a:rPr lang="es-EC" dirty="0"/>
              <a:t>debe tener en cuenta las nuevas versiones de Apache </a:t>
            </a:r>
            <a:r>
              <a:rPr lang="es-EC" dirty="0" err="1"/>
              <a:t>Lucene</a:t>
            </a:r>
            <a:r>
              <a:rPr lang="es-EC" dirty="0"/>
              <a:t> y </a:t>
            </a:r>
            <a:r>
              <a:rPr lang="es-EC" dirty="0" err="1"/>
              <a:t>Tika</a:t>
            </a:r>
            <a:r>
              <a:rPr lang="es-EC" dirty="0"/>
              <a:t> para que la aplicación “Gestor Search” no quede obsoleta, esté actualizada y se pueda desarrollar nuevas cosas.</a:t>
            </a:r>
            <a:endParaRPr lang="es-ES" dirty="0"/>
          </a:p>
          <a:p>
            <a:endParaRPr lang="es-ES" dirty="0"/>
          </a:p>
        </p:txBody>
      </p:sp>
    </p:spTree>
    <p:extLst>
      <p:ext uri="{BB962C8B-B14F-4D97-AF65-F5344CB8AC3E}">
        <p14:creationId xmlns:p14="http://schemas.microsoft.com/office/powerpoint/2010/main" val="27483298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057587" y="1967210"/>
            <a:ext cx="6057837" cy="1323439"/>
          </a:xfrm>
          <a:prstGeom prst="rect">
            <a:avLst/>
          </a:prstGeom>
          <a:noFill/>
        </p:spPr>
        <p:txBody>
          <a:bodyPr wrap="square" lIns="91440" tIns="45720" rIns="91440" bIns="45720">
            <a:spAutoFit/>
          </a:bodyPr>
          <a:lstStyle/>
          <a:p>
            <a:pPr algn="ctr"/>
            <a:r>
              <a:rPr lang="es-ES" sz="80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ookman Old Style" panose="02050604050505020204" pitchFamily="18" charset="0"/>
              </a:rPr>
              <a:t>GRACIAS</a:t>
            </a:r>
            <a:endParaRPr lang="es-E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ookman Old Style" panose="02050604050505020204" pitchFamily="18" charset="0"/>
            </a:endParaRPr>
          </a:p>
        </p:txBody>
      </p:sp>
    </p:spTree>
    <p:extLst>
      <p:ext uri="{BB962C8B-B14F-4D97-AF65-F5344CB8AC3E}">
        <p14:creationId xmlns:p14="http://schemas.microsoft.com/office/powerpoint/2010/main" val="1389530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cap="none" dirty="0" smtClean="0">
                <a:solidFill>
                  <a:schemeClr val="tx2"/>
                </a:solidFill>
                <a:latin typeface="Calibri" panose="020F0502020204030204" pitchFamily="34" charset="0"/>
              </a:rPr>
              <a:t>Planteamiento del Problema</a:t>
            </a:r>
            <a:endParaRPr lang="es-ES" b="1" cap="none" dirty="0">
              <a:solidFill>
                <a:schemeClr val="tx2"/>
              </a:solidFill>
              <a:latin typeface="Calibri" panose="020F0502020204030204" pitchFamily="34" charset="0"/>
            </a:endParaRPr>
          </a:p>
        </p:txBody>
      </p:sp>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3732" t="6666" r="4861" b="20000"/>
          <a:stretch/>
        </p:blipFill>
        <p:spPr>
          <a:xfrm>
            <a:off x="2543175" y="2097086"/>
            <a:ext cx="1614487" cy="1619087"/>
          </a:xfrm>
          <a:prstGeom prst="rect">
            <a:avLst/>
          </a:prstGeom>
        </p:spPr>
      </p:pic>
      <p:pic>
        <p:nvPicPr>
          <p:cNvPr id="1036" name="Picture 12" descr="http://www.flaticon.com/png/256/11296.png"/>
          <p:cNvPicPr>
            <a:picLocks noChangeAspect="1" noChangeArrowheads="1"/>
          </p:cNvPicPr>
          <p:nvPr/>
        </p:nvPicPr>
        <p:blipFill rotWithShape="1">
          <a:blip r:embed="rId4">
            <a:extLst>
              <a:ext uri="{28A0092B-C50C-407E-A947-70E740481C1C}">
                <a14:useLocalDpi xmlns:a14="http://schemas.microsoft.com/office/drawing/2010/main" val="0"/>
              </a:ext>
            </a:extLst>
          </a:blip>
          <a:srcRect l="5289" t="6769" r="3846" b="5731"/>
          <a:stretch/>
        </p:blipFill>
        <p:spPr bwMode="auto">
          <a:xfrm>
            <a:off x="3671887" y="3871918"/>
            <a:ext cx="2700337" cy="2600325"/>
          </a:xfrm>
          <a:prstGeom prst="rect">
            <a:avLst/>
          </a:prstGeom>
          <a:noFill/>
          <a:extLst>
            <a:ext uri="{909E8E84-426E-40DD-AFC4-6F175D3DCCD1}">
              <a14:hiddenFill xmlns:a14="http://schemas.microsoft.com/office/drawing/2010/main">
                <a:solidFill>
                  <a:srgbClr val="FFFFFF"/>
                </a:solidFill>
              </a14:hiddenFill>
            </a:ext>
          </a:extLst>
        </p:spPr>
      </p:pic>
      <p:sp>
        <p:nvSpPr>
          <p:cNvPr id="6" name="Flecha derecha 5"/>
          <p:cNvSpPr/>
          <p:nvPr/>
        </p:nvSpPr>
        <p:spPr>
          <a:xfrm>
            <a:off x="4379116" y="2635168"/>
            <a:ext cx="1550195" cy="542925"/>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S"/>
          </a:p>
        </p:txBody>
      </p:sp>
      <p:grpSp>
        <p:nvGrpSpPr>
          <p:cNvPr id="9" name="Grupo 8"/>
          <p:cNvGrpSpPr/>
          <p:nvPr/>
        </p:nvGrpSpPr>
        <p:grpSpPr>
          <a:xfrm>
            <a:off x="6150765" y="2150982"/>
            <a:ext cx="1760928" cy="1643064"/>
            <a:chOff x="6150765" y="2150982"/>
            <a:chExt cx="1760928" cy="1643064"/>
          </a:xfrm>
        </p:grpSpPr>
        <p:pic>
          <p:nvPicPr>
            <p:cNvPr id="1038" name="Picture 14" descr="http://icongal.com/gallery/image/255870/money_cash_dollar_coins_bank_finance_business_shopping_oli_educati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0765" y="2150982"/>
              <a:ext cx="1643064" cy="1643064"/>
            </a:xfrm>
            <a:prstGeom prst="rect">
              <a:avLst/>
            </a:prstGeom>
            <a:noFill/>
            <a:extLst>
              <a:ext uri="{909E8E84-426E-40DD-AFC4-6F175D3DCCD1}">
                <a14:hiddenFill xmlns:a14="http://schemas.microsoft.com/office/drawing/2010/main">
                  <a:solidFill>
                    <a:srgbClr val="FFFFFF"/>
                  </a:solidFill>
                </a14:hiddenFill>
              </a:ext>
            </a:extLst>
          </p:spPr>
        </p:pic>
        <p:sp>
          <p:nvSpPr>
            <p:cNvPr id="8" name="Flecha abajo 7"/>
            <p:cNvSpPr/>
            <p:nvPr/>
          </p:nvSpPr>
          <p:spPr>
            <a:xfrm>
              <a:off x="7404483" y="2247108"/>
              <a:ext cx="507210" cy="1474789"/>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131221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1000"/>
                                        <p:tgtEl>
                                          <p:spTgt spid="1036"/>
                                        </p:tgtEl>
                                      </p:cBhvr>
                                    </p:animEffect>
                                    <p:anim calcmode="lin" valueType="num">
                                      <p:cBhvr>
                                        <p:cTn id="8" dur="1000" fill="hold"/>
                                        <p:tgtEl>
                                          <p:spTgt spid="1036"/>
                                        </p:tgtEl>
                                        <p:attrNameLst>
                                          <p:attrName>ppt_x</p:attrName>
                                        </p:attrNameLst>
                                      </p:cBhvr>
                                      <p:tavLst>
                                        <p:tav tm="0">
                                          <p:val>
                                            <p:strVal val="#ppt_x"/>
                                          </p:val>
                                        </p:tav>
                                        <p:tav tm="100000">
                                          <p:val>
                                            <p:strVal val="#ppt_x"/>
                                          </p:val>
                                        </p:tav>
                                      </p:tavLst>
                                    </p:anim>
                                    <p:anim calcmode="lin" valueType="num">
                                      <p:cBhvr>
                                        <p:cTn id="9" dur="1000" fill="hold"/>
                                        <p:tgtEl>
                                          <p:spTgt spid="10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4 CuadroTexto"/>
          <p:cNvSpPr txBox="1">
            <a:spLocks noChangeArrowheads="1"/>
          </p:cNvSpPr>
          <p:nvPr/>
        </p:nvSpPr>
        <p:spPr bwMode="auto">
          <a:xfrm>
            <a:off x="1285875" y="2143125"/>
            <a:ext cx="4786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C" altLang="es-EC" sz="2800" b="1" dirty="0">
                <a:solidFill>
                  <a:prstClr val="white"/>
                </a:solidFill>
              </a:rPr>
              <a:t>AGENDA</a:t>
            </a:r>
          </a:p>
        </p:txBody>
      </p:sp>
      <p:sp>
        <p:nvSpPr>
          <p:cNvPr id="5" name="3 Rectángulo"/>
          <p:cNvSpPr>
            <a:spLocks noChangeArrowheads="1"/>
          </p:cNvSpPr>
          <p:nvPr/>
        </p:nvSpPr>
        <p:spPr bwMode="auto">
          <a:xfrm>
            <a:off x="1285875" y="2928938"/>
            <a:ext cx="937260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s-EC" altLang="es-EC" sz="2400" dirty="0">
                <a:solidFill>
                  <a:prstClr val="white"/>
                </a:solidFill>
              </a:rPr>
              <a:t>Introducción</a:t>
            </a:r>
          </a:p>
          <a:p>
            <a:pPr>
              <a:spcBef>
                <a:spcPct val="0"/>
              </a:spcBef>
            </a:pPr>
            <a:r>
              <a:rPr lang="es-EC" altLang="es-EC" sz="2400" dirty="0">
                <a:solidFill>
                  <a:prstClr val="white"/>
                </a:solidFill>
              </a:rPr>
              <a:t>Planteamiento del Problema</a:t>
            </a:r>
          </a:p>
          <a:p>
            <a:pPr>
              <a:spcBef>
                <a:spcPct val="0"/>
              </a:spcBef>
            </a:pPr>
            <a:r>
              <a:rPr lang="es-EC" altLang="es-EC" sz="4000" b="1" u="sng" dirty="0">
                <a:solidFill>
                  <a:prstClr val="white"/>
                </a:solidFill>
              </a:rPr>
              <a:t>Justificación e Importancia</a:t>
            </a:r>
          </a:p>
          <a:p>
            <a:pPr>
              <a:spcBef>
                <a:spcPct val="0"/>
              </a:spcBef>
            </a:pPr>
            <a:r>
              <a:rPr lang="es-EC" altLang="es-EC" sz="2400" dirty="0">
                <a:solidFill>
                  <a:prstClr val="white"/>
                </a:solidFill>
              </a:rPr>
              <a:t>Objetivos</a:t>
            </a:r>
          </a:p>
          <a:p>
            <a:pPr>
              <a:spcBef>
                <a:spcPct val="0"/>
              </a:spcBef>
            </a:pPr>
            <a:r>
              <a:rPr lang="es-EC" altLang="es-EC" sz="2400" dirty="0">
                <a:solidFill>
                  <a:prstClr val="white"/>
                </a:solidFill>
              </a:rPr>
              <a:t>Marco Teórico</a:t>
            </a:r>
          </a:p>
          <a:p>
            <a:pPr>
              <a:spcBef>
                <a:spcPct val="0"/>
              </a:spcBef>
            </a:pPr>
            <a:r>
              <a:rPr lang="es-EC" altLang="es-EC" sz="2400" dirty="0">
                <a:solidFill>
                  <a:srgbClr val="FFFFFF"/>
                </a:solidFill>
              </a:rPr>
              <a:t>Implementación </a:t>
            </a:r>
            <a:endParaRPr lang="es-EC" altLang="es-EC" sz="2400" dirty="0" smtClean="0">
              <a:solidFill>
                <a:srgbClr val="FFFFFF"/>
              </a:solidFill>
            </a:endParaRPr>
          </a:p>
          <a:p>
            <a:pPr>
              <a:spcBef>
                <a:spcPct val="0"/>
              </a:spcBef>
            </a:pPr>
            <a:r>
              <a:rPr lang="es-EC" altLang="es-EC" sz="2400" dirty="0" smtClean="0">
                <a:solidFill>
                  <a:prstClr val="white"/>
                </a:solidFill>
              </a:rPr>
              <a:t>Conclusiones </a:t>
            </a:r>
            <a:r>
              <a:rPr lang="es-EC" altLang="es-EC" sz="2400" dirty="0">
                <a:solidFill>
                  <a:prstClr val="white"/>
                </a:solidFill>
              </a:rPr>
              <a:t>y Recomendaciones</a:t>
            </a:r>
          </a:p>
        </p:txBody>
      </p:sp>
    </p:spTree>
    <p:extLst>
      <p:ext uri="{BB962C8B-B14F-4D97-AF65-F5344CB8AC3E}">
        <p14:creationId xmlns:p14="http://schemas.microsoft.com/office/powerpoint/2010/main" val="1238092560"/>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cap="none" dirty="0" smtClean="0">
                <a:solidFill>
                  <a:schemeClr val="tx2"/>
                </a:solidFill>
                <a:latin typeface="Calibri" panose="020F0502020204030204" pitchFamily="34" charset="0"/>
              </a:rPr>
              <a:t>Justificación e Importancia</a:t>
            </a:r>
            <a:endParaRPr lang="es-ES" b="1" cap="none" dirty="0">
              <a:solidFill>
                <a:schemeClr val="tx2"/>
              </a:solidFill>
              <a:latin typeface="Calibri" panose="020F0502020204030204" pitchFamily="34" charset="0"/>
            </a:endParaRPr>
          </a:p>
        </p:txBody>
      </p:sp>
      <p:sp>
        <p:nvSpPr>
          <p:cNvPr id="3" name="Marcador de contenido 2"/>
          <p:cNvSpPr>
            <a:spLocks noGrp="1"/>
          </p:cNvSpPr>
          <p:nvPr>
            <p:ph idx="1"/>
          </p:nvPr>
        </p:nvSpPr>
        <p:spPr/>
        <p:txBody>
          <a:bodyPr/>
          <a:lstStyle/>
          <a:p>
            <a:r>
              <a:rPr lang="es-EC" dirty="0" smtClean="0">
                <a:latin typeface="Calibri" panose="020F0502020204030204" pitchFamily="34" charset="0"/>
              </a:rPr>
              <a:t>Investigación </a:t>
            </a:r>
            <a:r>
              <a:rPr lang="es-EC" dirty="0">
                <a:latin typeface="Calibri" panose="020F0502020204030204" pitchFamily="34" charset="0"/>
              </a:rPr>
              <a:t>de nuevas tecnologías, que sean fáciles, rápidas, confiables y seguras</a:t>
            </a:r>
            <a:r>
              <a:rPr lang="es-EC" dirty="0" smtClean="0">
                <a:latin typeface="Calibri" panose="020F0502020204030204" pitchFamily="34" charset="0"/>
              </a:rPr>
              <a:t>, para facilitar </a:t>
            </a:r>
            <a:r>
              <a:rPr lang="es-EC" dirty="0">
                <a:latin typeface="Calibri" panose="020F0502020204030204" pitchFamily="34" charset="0"/>
              </a:rPr>
              <a:t>el trabajo diario</a:t>
            </a:r>
            <a:r>
              <a:rPr lang="es-EC" dirty="0" smtClean="0">
                <a:latin typeface="Calibri" panose="020F0502020204030204" pitchFamily="34" charset="0"/>
              </a:rPr>
              <a:t>.</a:t>
            </a:r>
          </a:p>
          <a:p>
            <a:r>
              <a:rPr lang="es-ES" dirty="0" smtClean="0">
                <a:latin typeface="Calibri" panose="020F0502020204030204" pitchFamily="34" charset="0"/>
              </a:rPr>
              <a:t>Selección entre Oracle </a:t>
            </a:r>
            <a:r>
              <a:rPr lang="es-ES" dirty="0" err="1" smtClean="0">
                <a:latin typeface="Calibri" panose="020F0502020204030204" pitchFamily="34" charset="0"/>
              </a:rPr>
              <a:t>Secure</a:t>
            </a:r>
            <a:r>
              <a:rPr lang="es-ES" dirty="0" smtClean="0">
                <a:latin typeface="Calibri" panose="020F0502020204030204" pitchFamily="34" charset="0"/>
              </a:rPr>
              <a:t> Enterprise Search y </a:t>
            </a:r>
            <a:r>
              <a:rPr lang="es-ES" dirty="0" err="1" smtClean="0">
                <a:latin typeface="Calibri" panose="020F0502020204030204" pitchFamily="34" charset="0"/>
              </a:rPr>
              <a:t>ApacheLucene</a:t>
            </a:r>
            <a:r>
              <a:rPr lang="es-ES" dirty="0" smtClean="0">
                <a:latin typeface="Calibri" panose="020F0502020204030204" pitchFamily="34" charset="0"/>
              </a:rPr>
              <a:t> y Apache </a:t>
            </a:r>
            <a:r>
              <a:rPr lang="es-ES" dirty="0" err="1" smtClean="0">
                <a:latin typeface="Calibri" panose="020F0502020204030204" pitchFamily="34" charset="0"/>
              </a:rPr>
              <a:t>Tika</a:t>
            </a:r>
            <a:r>
              <a:rPr lang="es-ES" dirty="0" smtClean="0">
                <a:latin typeface="Calibri" panose="020F0502020204030204" pitchFamily="34" charset="0"/>
              </a:rPr>
              <a:t>.</a:t>
            </a:r>
            <a:endParaRPr lang="es-ES" dirty="0">
              <a:latin typeface="Calibri" panose="020F0502020204030204" pitchFamily="34" charset="0"/>
            </a:endParaRPr>
          </a:p>
        </p:txBody>
      </p:sp>
    </p:spTree>
    <p:extLst>
      <p:ext uri="{BB962C8B-B14F-4D97-AF65-F5344CB8AC3E}">
        <p14:creationId xmlns:p14="http://schemas.microsoft.com/office/powerpoint/2010/main" val="117839499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4 CuadroTexto"/>
          <p:cNvSpPr txBox="1">
            <a:spLocks noChangeArrowheads="1"/>
          </p:cNvSpPr>
          <p:nvPr/>
        </p:nvSpPr>
        <p:spPr bwMode="auto">
          <a:xfrm>
            <a:off x="1285875" y="2143125"/>
            <a:ext cx="4786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C" altLang="es-EC" sz="2800" b="1" dirty="0">
                <a:solidFill>
                  <a:prstClr val="white"/>
                </a:solidFill>
              </a:rPr>
              <a:t>AGENDA</a:t>
            </a:r>
          </a:p>
        </p:txBody>
      </p:sp>
      <p:sp>
        <p:nvSpPr>
          <p:cNvPr id="5" name="3 Rectángulo"/>
          <p:cNvSpPr>
            <a:spLocks noChangeArrowheads="1"/>
          </p:cNvSpPr>
          <p:nvPr/>
        </p:nvSpPr>
        <p:spPr bwMode="auto">
          <a:xfrm>
            <a:off x="1285875" y="2928938"/>
            <a:ext cx="937260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s-EC" altLang="es-EC" sz="2400" dirty="0">
                <a:solidFill>
                  <a:prstClr val="white"/>
                </a:solidFill>
              </a:rPr>
              <a:t>Introducción</a:t>
            </a:r>
          </a:p>
          <a:p>
            <a:pPr>
              <a:spcBef>
                <a:spcPct val="0"/>
              </a:spcBef>
            </a:pPr>
            <a:r>
              <a:rPr lang="es-EC" altLang="es-EC" sz="2400" dirty="0">
                <a:solidFill>
                  <a:prstClr val="white"/>
                </a:solidFill>
              </a:rPr>
              <a:t>Planteamiento del Problema</a:t>
            </a:r>
          </a:p>
          <a:p>
            <a:pPr>
              <a:spcBef>
                <a:spcPct val="0"/>
              </a:spcBef>
            </a:pPr>
            <a:r>
              <a:rPr lang="es-EC" altLang="es-EC" sz="2400" dirty="0">
                <a:solidFill>
                  <a:prstClr val="white"/>
                </a:solidFill>
              </a:rPr>
              <a:t>Justificación e Importancia</a:t>
            </a:r>
          </a:p>
          <a:p>
            <a:pPr>
              <a:spcBef>
                <a:spcPct val="0"/>
              </a:spcBef>
            </a:pPr>
            <a:r>
              <a:rPr lang="es-EC" altLang="es-EC" sz="4000" b="1" u="sng" dirty="0">
                <a:solidFill>
                  <a:prstClr val="white"/>
                </a:solidFill>
              </a:rPr>
              <a:t>Objetivos</a:t>
            </a:r>
          </a:p>
          <a:p>
            <a:pPr>
              <a:spcBef>
                <a:spcPct val="0"/>
              </a:spcBef>
            </a:pPr>
            <a:r>
              <a:rPr lang="es-EC" altLang="es-EC" sz="2400" dirty="0">
                <a:solidFill>
                  <a:prstClr val="white"/>
                </a:solidFill>
              </a:rPr>
              <a:t>Marco Teórico</a:t>
            </a:r>
          </a:p>
          <a:p>
            <a:pPr>
              <a:spcBef>
                <a:spcPct val="0"/>
              </a:spcBef>
            </a:pPr>
            <a:r>
              <a:rPr lang="es-EC" altLang="es-EC" sz="2400" dirty="0">
                <a:solidFill>
                  <a:srgbClr val="FFFFFF"/>
                </a:solidFill>
              </a:rPr>
              <a:t>Implementación </a:t>
            </a:r>
            <a:endParaRPr lang="es-EC" altLang="es-EC" sz="2400" dirty="0" smtClean="0">
              <a:solidFill>
                <a:srgbClr val="FFFFFF"/>
              </a:solidFill>
            </a:endParaRPr>
          </a:p>
          <a:p>
            <a:pPr>
              <a:spcBef>
                <a:spcPct val="0"/>
              </a:spcBef>
            </a:pPr>
            <a:r>
              <a:rPr lang="es-EC" altLang="es-EC" sz="2400" dirty="0" smtClean="0">
                <a:solidFill>
                  <a:prstClr val="white"/>
                </a:solidFill>
              </a:rPr>
              <a:t>Conclusiones </a:t>
            </a:r>
            <a:r>
              <a:rPr lang="es-EC" altLang="es-EC" sz="2400" dirty="0">
                <a:solidFill>
                  <a:prstClr val="white"/>
                </a:solidFill>
              </a:rPr>
              <a:t>y Recomendaciones</a:t>
            </a:r>
          </a:p>
        </p:txBody>
      </p:sp>
    </p:spTree>
    <p:extLst>
      <p:ext uri="{BB962C8B-B14F-4D97-AF65-F5344CB8AC3E}">
        <p14:creationId xmlns:p14="http://schemas.microsoft.com/office/powerpoint/2010/main" val="224285728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cap="none" dirty="0" smtClean="0">
                <a:solidFill>
                  <a:schemeClr val="tx2"/>
                </a:solidFill>
                <a:latin typeface="Calibri" panose="020F0502020204030204" pitchFamily="34" charset="0"/>
              </a:rPr>
              <a:t>Objetivo General</a:t>
            </a:r>
            <a:endParaRPr lang="es-ES" b="1" cap="none" dirty="0">
              <a:solidFill>
                <a:schemeClr val="tx2"/>
              </a:solidFill>
              <a:latin typeface="Calibri" panose="020F0502020204030204" pitchFamily="34" charset="0"/>
            </a:endParaRPr>
          </a:p>
        </p:txBody>
      </p:sp>
      <p:sp>
        <p:nvSpPr>
          <p:cNvPr id="3" name="Marcador de contenido 2"/>
          <p:cNvSpPr>
            <a:spLocks noGrp="1"/>
          </p:cNvSpPr>
          <p:nvPr>
            <p:ph idx="1"/>
          </p:nvPr>
        </p:nvSpPr>
        <p:spPr/>
        <p:txBody>
          <a:bodyPr>
            <a:normAutofit/>
          </a:bodyPr>
          <a:lstStyle/>
          <a:p>
            <a:pPr algn="just"/>
            <a:r>
              <a:rPr lang="es-EC" sz="3200" dirty="0">
                <a:latin typeface="Calibri" panose="020F0502020204030204" pitchFamily="34" charset="0"/>
              </a:rPr>
              <a:t>Analizar la factibilidad y selección de un </a:t>
            </a:r>
            <a:r>
              <a:rPr lang="es-EC" sz="3200" dirty="0" err="1">
                <a:latin typeface="Calibri" panose="020F0502020204030204" pitchFamily="34" charset="0"/>
              </a:rPr>
              <a:t>framework</a:t>
            </a:r>
            <a:r>
              <a:rPr lang="es-EC" sz="3200" dirty="0">
                <a:latin typeface="Calibri" panose="020F0502020204030204" pitchFamily="34" charset="0"/>
              </a:rPr>
              <a:t> de búsqueda global mediante la implementación en el Sistema Gestor Fiducia Fondos para mejorar su funcionamiento dentro de la empresa Gestor</a:t>
            </a:r>
            <a:r>
              <a:rPr lang="es-EC" sz="3200" dirty="0" smtClean="0">
                <a:latin typeface="Calibri" panose="020F0502020204030204" pitchFamily="34" charset="0"/>
              </a:rPr>
              <a:t>.</a:t>
            </a:r>
            <a:endParaRPr lang="es-ES" sz="3200" dirty="0">
              <a:latin typeface="Calibri" panose="020F0502020204030204" pitchFamily="34" charset="0"/>
            </a:endParaRPr>
          </a:p>
        </p:txBody>
      </p:sp>
    </p:spTree>
    <p:extLst>
      <p:ext uri="{BB962C8B-B14F-4D97-AF65-F5344CB8AC3E}">
        <p14:creationId xmlns:p14="http://schemas.microsoft.com/office/powerpoint/2010/main" val="3336842593"/>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TC104033919[[fn=Circuito]]</Template>
  <TotalTime>1830</TotalTime>
  <Words>1432</Words>
  <Application>Microsoft Office PowerPoint</Application>
  <PresentationFormat>Panorámica</PresentationFormat>
  <Paragraphs>177</Paragraphs>
  <Slides>42</Slides>
  <Notes>4</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42</vt:i4>
      </vt:variant>
    </vt:vector>
  </HeadingPairs>
  <TitlesOfParts>
    <vt:vector size="49" baseType="lpstr">
      <vt:lpstr>Arial</vt:lpstr>
      <vt:lpstr>Bookman Old Style</vt:lpstr>
      <vt:lpstr>Calibri</vt:lpstr>
      <vt:lpstr>Trebuchet MS</vt:lpstr>
      <vt:lpstr>Tw Cen MT</vt:lpstr>
      <vt:lpstr>Circuito</vt:lpstr>
      <vt:lpstr>Visio.Drawing.11</vt:lpstr>
      <vt:lpstr>ANÁLISIS DE FACTIBILIDAD Y SELECCIÓN DE UN FRAMEWORK DE BÚSQUEDA GLOBAL PARA SU IMPLEMENTACIÓN EN EL SISTEMA GESTOR FIDUCIA FONDOS JEE DE LA EMPRESA GESTORINC</vt:lpstr>
      <vt:lpstr>Presentación de PowerPoint</vt:lpstr>
      <vt:lpstr>Introducción</vt:lpstr>
      <vt:lpstr>Presentación de PowerPoint</vt:lpstr>
      <vt:lpstr>Planteamiento del Problema</vt:lpstr>
      <vt:lpstr>Presentación de PowerPoint</vt:lpstr>
      <vt:lpstr>Justificación e Importancia</vt:lpstr>
      <vt:lpstr>Presentación de PowerPoint</vt:lpstr>
      <vt:lpstr>Objetivo General</vt:lpstr>
      <vt:lpstr>Objetivos Específicos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Creación del Origen</vt:lpstr>
      <vt:lpstr>Presentación de PowerPoint</vt:lpstr>
      <vt:lpstr>Creación de la Calendarización (Schedules)</vt:lpstr>
      <vt:lpstr>Administración de la Calendarización</vt:lpstr>
      <vt:lpstr>Presentación de PowerPoint</vt:lpstr>
      <vt:lpstr>Creación de la funcionalidad para la búsqueda documental</vt:lpstr>
      <vt:lpstr>Presentación de PowerPoint</vt:lpstr>
      <vt:lpstr>Presentación de PowerPoint</vt:lpstr>
      <vt:lpstr>Presentación de PowerPoint</vt:lpstr>
      <vt:lpstr>Implementación de la Aplicación de Búsqueda Gestor Search</vt:lpstr>
      <vt:lpstr>Presentación de PowerPoint</vt:lpstr>
      <vt:lpstr>Presentación de PowerPoint</vt:lpstr>
      <vt:lpstr>Presentación de PowerPoint</vt:lpstr>
      <vt:lpstr>Presentación de PowerPoint</vt:lpstr>
      <vt:lpstr>Presentación de PowerPoint</vt:lpstr>
      <vt:lpstr>Recomendaciones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Carito</dc:creator>
  <cp:lastModifiedBy>Carito</cp:lastModifiedBy>
  <cp:revision>58</cp:revision>
  <dcterms:created xsi:type="dcterms:W3CDTF">2014-05-10T16:20:16Z</dcterms:created>
  <dcterms:modified xsi:type="dcterms:W3CDTF">2014-09-27T17:44:10Z</dcterms:modified>
</cp:coreProperties>
</file>