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2"/>
  </p:notesMasterIdLst>
  <p:sldIdLst>
    <p:sldId id="256" r:id="rId2"/>
    <p:sldId id="257" r:id="rId3"/>
    <p:sldId id="269" r:id="rId4"/>
    <p:sldId id="271" r:id="rId5"/>
    <p:sldId id="264" r:id="rId6"/>
    <p:sldId id="292" r:id="rId7"/>
    <p:sldId id="291" r:id="rId8"/>
    <p:sldId id="294" r:id="rId9"/>
    <p:sldId id="297" r:id="rId10"/>
    <p:sldId id="306" r:id="rId11"/>
    <p:sldId id="290" r:id="rId12"/>
    <p:sldId id="266" r:id="rId13"/>
    <p:sldId id="273" r:id="rId14"/>
    <p:sldId id="274" r:id="rId15"/>
    <p:sldId id="275" r:id="rId16"/>
    <p:sldId id="277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9" r:id="rId29"/>
    <p:sldId id="302" r:id="rId30"/>
    <p:sldId id="268" r:id="rId31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4A7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48" autoAdjust="0"/>
  </p:normalViewPr>
  <p:slideViewPr>
    <p:cSldViewPr>
      <p:cViewPr>
        <p:scale>
          <a:sx n="70" d="100"/>
          <a:sy n="70" d="100"/>
        </p:scale>
        <p:origin x="-137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0C6A3-BAB2-4008-9FB3-79E3E4F26B97}" type="datetimeFigureOut">
              <a:rPr lang="es-EC" smtClean="0"/>
              <a:t>28/07/2014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17243-747A-4925-8E3D-6FD41749CA0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84638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17243-747A-4925-8E3D-6FD41749CA06}" type="slidenum">
              <a:rPr lang="es-EC" smtClean="0"/>
              <a:t>30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87315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FEA6495-3B35-4B8C-B0FE-5FDF772D234D}" type="datetimeFigureOut">
              <a:rPr lang="es-ES_tradnl" smtClean="0"/>
              <a:pPr/>
              <a:t>28/07/2014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2D67481D-23A1-42B1-8AED-706BBB3F8F51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6495-3B35-4B8C-B0FE-5FDF772D234D}" type="datetimeFigureOut">
              <a:rPr lang="es-ES_tradnl" smtClean="0"/>
              <a:pPr/>
              <a:t>28/07/2014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481D-23A1-42B1-8AED-706BBB3F8F5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6495-3B35-4B8C-B0FE-5FDF772D234D}" type="datetimeFigureOut">
              <a:rPr lang="es-ES_tradnl" smtClean="0"/>
              <a:pPr/>
              <a:t>28/07/2014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2D67481D-23A1-42B1-8AED-706BBB3F8F5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6495-3B35-4B8C-B0FE-5FDF772D234D}" type="datetimeFigureOut">
              <a:rPr lang="es-ES_tradnl" smtClean="0"/>
              <a:pPr/>
              <a:t>28/07/2014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481D-23A1-42B1-8AED-706BBB3F8F5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9FEA6495-3B35-4B8C-B0FE-5FDF772D234D}" type="datetimeFigureOut">
              <a:rPr lang="es-ES_tradnl" smtClean="0"/>
              <a:pPr/>
              <a:t>28/07/2014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2D67481D-23A1-42B1-8AED-706BBB3F8F5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6495-3B35-4B8C-B0FE-5FDF772D234D}" type="datetimeFigureOut">
              <a:rPr lang="es-ES_tradnl" smtClean="0"/>
              <a:pPr/>
              <a:t>28/07/2014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481D-23A1-42B1-8AED-706BBB3F8F5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6495-3B35-4B8C-B0FE-5FDF772D234D}" type="datetimeFigureOut">
              <a:rPr lang="es-ES_tradnl" smtClean="0"/>
              <a:pPr/>
              <a:t>28/07/2014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481D-23A1-42B1-8AED-706BBB3F8F5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6495-3B35-4B8C-B0FE-5FDF772D234D}" type="datetimeFigureOut">
              <a:rPr lang="es-ES_tradnl" smtClean="0"/>
              <a:pPr/>
              <a:t>28/07/2014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481D-23A1-42B1-8AED-706BBB3F8F5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6495-3B35-4B8C-B0FE-5FDF772D234D}" type="datetimeFigureOut">
              <a:rPr lang="es-ES_tradnl" smtClean="0"/>
              <a:pPr/>
              <a:t>28/07/2014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481D-23A1-42B1-8AED-706BBB3F8F5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6495-3B35-4B8C-B0FE-5FDF772D234D}" type="datetimeFigureOut">
              <a:rPr lang="es-ES_tradnl" smtClean="0"/>
              <a:pPr/>
              <a:t>28/07/2014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481D-23A1-42B1-8AED-706BBB3F8F5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6495-3B35-4B8C-B0FE-5FDF772D234D}" type="datetimeFigureOut">
              <a:rPr lang="es-ES_tradnl" smtClean="0"/>
              <a:pPr/>
              <a:t>28/07/2014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481D-23A1-42B1-8AED-706BBB3F8F5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9FEA6495-3B35-4B8C-B0FE-5FDF772D234D}" type="datetimeFigureOut">
              <a:rPr lang="es-ES_tradnl" smtClean="0"/>
              <a:pPr/>
              <a:t>28/07/2014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2D67481D-23A1-42B1-8AED-706BBB3F8F5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14480" y="4673619"/>
            <a:ext cx="7286644" cy="1470025"/>
          </a:xfrm>
        </p:spPr>
        <p:txBody>
          <a:bodyPr>
            <a:noAutofit/>
          </a:bodyPr>
          <a:lstStyle/>
          <a:p>
            <a:pPr marL="0" indent="0" algn="ctr"/>
            <a:r>
              <a:rPr lang="es-EC" sz="2400" b="1" smtClean="0">
                <a:latin typeface="+mn-lt"/>
                <a:ea typeface="+mn-ea"/>
                <a:cs typeface="+mn-cs"/>
              </a:rPr>
              <a:t>Ing. Rafael Jaya</a:t>
            </a:r>
            <a:br>
              <a:rPr lang="es-EC" sz="2400" b="1" smtClean="0">
                <a:latin typeface="+mn-lt"/>
                <a:ea typeface="+mn-ea"/>
                <a:cs typeface="+mn-cs"/>
              </a:rPr>
            </a:br>
            <a:r>
              <a:rPr lang="es-EC" sz="2400" b="1" smtClean="0">
                <a:latin typeface="+mn-lt"/>
                <a:ea typeface="+mn-ea"/>
                <a:cs typeface="+mn-cs"/>
              </a:rPr>
              <a:t/>
            </a:r>
            <a:br>
              <a:rPr lang="es-EC" sz="2400" b="1" smtClean="0">
                <a:latin typeface="+mn-lt"/>
                <a:ea typeface="+mn-ea"/>
                <a:cs typeface="+mn-cs"/>
              </a:rPr>
            </a:br>
            <a:r>
              <a:rPr lang="es-EC" sz="2400" b="1" smtClean="0">
                <a:latin typeface="+mn-lt"/>
                <a:ea typeface="+mn-ea"/>
                <a:cs typeface="+mn-cs"/>
              </a:rPr>
              <a:t>29/07/2014</a:t>
            </a:r>
            <a:endParaRPr lang="es-EC" sz="2400" b="1" smtClean="0">
              <a:latin typeface="+mn-lt"/>
              <a:ea typeface="+mn-ea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00298" y="3286124"/>
            <a:ext cx="5643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smtClean="0"/>
              <a:t>Maestría en Redes de Información y Conectividad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500298" y="1500174"/>
            <a:ext cx="61436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Monitorización </a:t>
            </a:r>
            <a:r>
              <a:rPr lang="es-EC" sz="2400" b="1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de consumo energético en redes inalámbricas </a:t>
            </a:r>
            <a:r>
              <a:rPr lang="es-EC" sz="2400" b="1" err="1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Wi</a:t>
            </a:r>
            <a:r>
              <a:rPr lang="es-EC" sz="2400" b="1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-Fi </a:t>
            </a:r>
            <a:r>
              <a:rPr lang="es-EC" sz="2400" b="1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con diferentes estándares de comunicaciones y volúmenes de tráfico.</a:t>
            </a:r>
            <a:endParaRPr lang="es-ES" sz="2400" b="1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674" y="96247"/>
            <a:ext cx="5190915" cy="15001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71670" y="228600"/>
            <a:ext cx="6758006" cy="1143000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 smtClean="0">
                <a:latin typeface="Arial" pitchFamily="34" charset="0"/>
                <a:cs typeface="Arial" pitchFamily="34" charset="0"/>
              </a:rPr>
              <a:t>ANALIZADOR DE TRAFICO</a:t>
            </a:r>
            <a:endParaRPr lang="es-ES_tradnl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02" b="5287"/>
          <a:stretch/>
        </p:blipFill>
        <p:spPr bwMode="auto">
          <a:xfrm>
            <a:off x="251520" y="3356992"/>
            <a:ext cx="8703996" cy="172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7 Conector recto de flecha"/>
          <p:cNvCxnSpPr/>
          <p:nvPr/>
        </p:nvCxnSpPr>
        <p:spPr>
          <a:xfrm>
            <a:off x="1187624" y="2636912"/>
            <a:ext cx="72008" cy="864096"/>
          </a:xfrm>
          <a:prstGeom prst="straightConnector1">
            <a:avLst/>
          </a:prstGeom>
          <a:ln w="508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7812360" y="2636912"/>
            <a:ext cx="72008" cy="1376536"/>
          </a:xfrm>
          <a:prstGeom prst="straightConnector1">
            <a:avLst/>
          </a:prstGeom>
          <a:ln w="508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395536" y="213285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Vel. </a:t>
            </a:r>
            <a:r>
              <a:rPr lang="en-US" dirty="0" err="1" smtClean="0"/>
              <a:t>Trafico</a:t>
            </a:r>
            <a:endParaRPr lang="es-EC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804248" y="2267580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err="1" smtClean="0"/>
              <a:t>pruebas</a:t>
            </a:r>
            <a:endParaRPr lang="es-EC" dirty="0"/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4427984" y="2893132"/>
            <a:ext cx="72008" cy="864096"/>
          </a:xfrm>
          <a:prstGeom prst="straightConnector1">
            <a:avLst/>
          </a:prstGeom>
          <a:ln w="508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3059832" y="226758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Trafico</a:t>
            </a:r>
            <a:r>
              <a:rPr lang="en-US" dirty="0" smtClean="0"/>
              <a:t> </a:t>
            </a:r>
            <a:r>
              <a:rPr lang="en-US" dirty="0" err="1" smtClean="0"/>
              <a:t>UDP</a:t>
            </a:r>
            <a:r>
              <a:rPr lang="en-US" dirty="0" smtClean="0"/>
              <a:t>/TCP </a:t>
            </a:r>
            <a:r>
              <a:rPr lang="en-US" dirty="0" err="1" smtClean="0"/>
              <a:t>constante</a:t>
            </a:r>
            <a:endParaRPr lang="es-EC" dirty="0"/>
          </a:p>
        </p:txBody>
      </p:sp>
      <p:sp>
        <p:nvSpPr>
          <p:cNvPr id="17" name="16 Botón de acción: Inicio">
            <a:hlinkClick r:id="rId3" action="ppaction://hlinksldjump" highlightClick="1"/>
          </p:cNvPr>
          <p:cNvSpPr/>
          <p:nvPr/>
        </p:nvSpPr>
        <p:spPr>
          <a:xfrm>
            <a:off x="8172400" y="242490"/>
            <a:ext cx="792088" cy="66623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750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71670" y="228600"/>
            <a:ext cx="6758006" cy="1143000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 smtClean="0">
                <a:latin typeface="Arial" pitchFamily="34" charset="0"/>
                <a:cs typeface="Arial" pitchFamily="34" charset="0"/>
              </a:rPr>
              <a:t>ANÁLISIS</a:t>
            </a:r>
            <a:r>
              <a:rPr lang="es-ES_tradnl" sz="3200" b="1" dirty="0" smtClean="0">
                <a:latin typeface="Arial" pitchFamily="34" charset="0"/>
                <a:cs typeface="Arial" pitchFamily="34" charset="0"/>
              </a:rPr>
              <a:t> DE RESULTADOS</a:t>
            </a:r>
            <a:r>
              <a:rPr lang="es-ES_tradnl" sz="3200" b="1" dirty="0" smtClean="0">
                <a:latin typeface="Arial" pitchFamily="34" charset="0"/>
                <a:cs typeface="Arial" pitchFamily="34" charset="0"/>
              </a:rPr>
              <a:t>(1)</a:t>
            </a:r>
            <a:endParaRPr lang="es-ES_tradnl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4652451"/>
              </p:ext>
            </p:extLst>
          </p:nvPr>
        </p:nvGraphicFramePr>
        <p:xfrm>
          <a:off x="2267744" y="2420888"/>
          <a:ext cx="6408709" cy="34563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1913"/>
                <a:gridCol w="568507"/>
                <a:gridCol w="810363"/>
                <a:gridCol w="1252642"/>
                <a:gridCol w="1252642"/>
                <a:gridCol w="1252642"/>
              </a:tblGrid>
              <a:tr h="46834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Valores iniciales de corrientes medidas</a:t>
                      </a:r>
                      <a:endParaRPr lang="es-EC" sz="20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4570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SBC’s</a:t>
                      </a:r>
                      <a:endParaRPr lang="es-EC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Vin</a:t>
                      </a:r>
                      <a:endParaRPr lang="es-EC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Vin'</a:t>
                      </a:r>
                      <a:endParaRPr lang="es-EC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err="1">
                          <a:effectLst/>
                        </a:rPr>
                        <a:t>Io</a:t>
                      </a:r>
                      <a:r>
                        <a:rPr lang="es-EC" sz="1600">
                          <a:effectLst/>
                        </a:rPr>
                        <a:t>(SBC)</a:t>
                      </a:r>
                      <a:endParaRPr lang="es-EC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Io(SBC+Wi-Fi-Off+eth)</a:t>
                      </a:r>
                      <a:endParaRPr lang="es-EC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Io(SBC+Wi-Fi-On+eth)</a:t>
                      </a:r>
                      <a:endParaRPr lang="es-EC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</a:tr>
              <a:tr h="45093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[ V ]</a:t>
                      </a:r>
                      <a:endParaRPr lang="es-EC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[ V ]</a:t>
                      </a:r>
                      <a:endParaRPr lang="es-EC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[ mA ]</a:t>
                      </a:r>
                      <a:endParaRPr lang="es-EC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[ </a:t>
                      </a:r>
                      <a:r>
                        <a:rPr lang="es-EC" sz="1600" err="1">
                          <a:effectLst/>
                        </a:rPr>
                        <a:t>mA</a:t>
                      </a:r>
                      <a:r>
                        <a:rPr lang="es-EC" sz="1600">
                          <a:effectLst/>
                        </a:rPr>
                        <a:t> ]</a:t>
                      </a:r>
                      <a:endParaRPr lang="es-EC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[ mA ]</a:t>
                      </a:r>
                      <a:endParaRPr lang="es-EC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</a:tr>
              <a:tr h="845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RB433UAH</a:t>
                      </a:r>
                      <a:endParaRPr lang="es-EC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14,84</a:t>
                      </a:r>
                      <a:endParaRPr lang="es-EC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14,58</a:t>
                      </a:r>
                      <a:endParaRPr lang="es-EC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208</a:t>
                      </a:r>
                      <a:endParaRPr lang="es-EC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232</a:t>
                      </a:r>
                      <a:endParaRPr lang="es-EC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268</a:t>
                      </a:r>
                      <a:endParaRPr lang="es-EC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</a:tr>
              <a:tr h="845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RB411AH</a:t>
                      </a:r>
                      <a:endParaRPr lang="es-EC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14,84</a:t>
                      </a:r>
                      <a:endParaRPr lang="es-EC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14,7</a:t>
                      </a:r>
                      <a:endParaRPr lang="es-EC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144</a:t>
                      </a:r>
                      <a:endParaRPr lang="es-EC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144</a:t>
                      </a:r>
                      <a:endParaRPr lang="es-EC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178</a:t>
                      </a:r>
                      <a:endParaRPr lang="es-EC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184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71670" y="228600"/>
            <a:ext cx="6758006" cy="1143000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>
                <a:latin typeface="Arial" pitchFamily="34" charset="0"/>
                <a:cs typeface="Arial" pitchFamily="34" charset="0"/>
              </a:rPr>
              <a:t>ANÁLISIS DE </a:t>
            </a:r>
            <a:r>
              <a:rPr lang="es-ES_tradnl" sz="3200" b="1" dirty="0" smtClean="0">
                <a:latin typeface="Arial" pitchFamily="34" charset="0"/>
                <a:cs typeface="Arial" pitchFamily="34" charset="0"/>
              </a:rPr>
              <a:t>RESULTADOS(2)</a:t>
            </a:r>
            <a:endParaRPr lang="es-ES_tradnl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402979"/>
              </p:ext>
            </p:extLst>
          </p:nvPr>
        </p:nvGraphicFramePr>
        <p:xfrm>
          <a:off x="2339750" y="1844821"/>
          <a:ext cx="6336702" cy="46923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4078"/>
                <a:gridCol w="704078"/>
                <a:gridCol w="704078"/>
                <a:gridCol w="704078"/>
                <a:gridCol w="704078"/>
                <a:gridCol w="704078"/>
                <a:gridCol w="704078"/>
                <a:gridCol w="704078"/>
                <a:gridCol w="704078"/>
              </a:tblGrid>
              <a:tr h="245088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Estándar 802.11a y radio </a:t>
                      </a:r>
                      <a:r>
                        <a:rPr lang="es-EC" sz="1800" err="1">
                          <a:effectLst/>
                        </a:rPr>
                        <a:t>Wi</a:t>
                      </a:r>
                      <a:r>
                        <a:rPr lang="es-EC" sz="1800">
                          <a:effectLst/>
                        </a:rPr>
                        <a:t>-Fi R52Hn</a:t>
                      </a:r>
                      <a:endParaRPr lang="es-EC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8710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smtClean="0">
                          <a:effectLst/>
                        </a:rPr>
                        <a:t>Trafico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smtClean="0">
                          <a:effectLst/>
                        </a:rPr>
                        <a:t> </a:t>
                      </a:r>
                      <a:r>
                        <a:rPr lang="es-EC" sz="1400">
                          <a:effectLst/>
                        </a:rPr>
                        <a:t>[ bps ]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Corriente consumida en el transmisor [mA]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Corriente consumida en el receptor [mA]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Potencia consumida por el transmisor [W]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Potencia consumida por el receptor [W]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508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UDP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TCP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UDP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TCP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UDP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TCP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UDP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TCP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</a:tr>
              <a:tr h="245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512k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274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275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180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181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0,61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0,63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0,53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0,54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</a:tr>
              <a:tr h="245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1M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275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276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181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184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0,63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0,64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0,54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0,59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</a:tr>
              <a:tr h="245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2M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277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280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182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186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0,66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0,70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0,56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0,62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</a:tr>
              <a:tr h="245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4M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285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284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186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190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0,77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0,76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0,62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0,68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</a:tr>
              <a:tr h="245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6M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290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288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190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190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0,85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0,82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0,68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0,68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</a:tr>
              <a:tr h="245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8M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295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291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193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193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0,92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0,86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0,72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0,72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</a:tr>
              <a:tr h="245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10M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300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296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193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193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0,99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0,93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0,72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0,72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</a:tr>
              <a:tr h="245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12M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304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300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196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195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1,05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0,99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0,76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0,75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</a:tr>
              <a:tr h="245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16M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310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306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195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197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1,14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1,08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0,75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0,78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</a:tr>
              <a:tr h="245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20M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316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310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196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197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1,22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1,14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0,76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0,78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</a:tr>
              <a:tr h="245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24M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318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310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196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195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1,25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1,14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0,76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0,75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</a:tr>
              <a:tr h="245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28M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320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310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196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195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1,28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1,14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0,76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0,75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</a:tr>
              <a:tr h="245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32M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320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310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196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196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1,28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1,14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0,76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0,76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</a:tr>
              <a:tr h="245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36M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320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310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196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196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1,28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1,14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0,76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0,76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71670" y="228600"/>
            <a:ext cx="6758006" cy="1143000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>
                <a:latin typeface="Arial" pitchFamily="34" charset="0"/>
                <a:cs typeface="Arial" pitchFamily="34" charset="0"/>
              </a:rPr>
              <a:t>ANÁLISIS DE </a:t>
            </a:r>
            <a:r>
              <a:rPr lang="es-ES_tradnl" sz="3200" b="1" dirty="0" smtClean="0">
                <a:latin typeface="Arial" pitchFamily="34" charset="0"/>
                <a:cs typeface="Arial" pitchFamily="34" charset="0"/>
              </a:rPr>
              <a:t>RESULTADOS(3)</a:t>
            </a:r>
            <a:endParaRPr lang="es-ES_tradnl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674386"/>
              </p:ext>
            </p:extLst>
          </p:nvPr>
        </p:nvGraphicFramePr>
        <p:xfrm>
          <a:off x="2123724" y="1916845"/>
          <a:ext cx="6696747" cy="46923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4083"/>
                <a:gridCol w="744083"/>
                <a:gridCol w="744083"/>
                <a:gridCol w="744083"/>
                <a:gridCol w="744083"/>
                <a:gridCol w="744083"/>
                <a:gridCol w="744083"/>
                <a:gridCol w="744083"/>
                <a:gridCol w="744083"/>
              </a:tblGrid>
              <a:tr h="245087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Estándar 802.11a y radio </a:t>
                      </a:r>
                      <a:r>
                        <a:rPr lang="es-EC" sz="1800" err="1">
                          <a:effectLst/>
                        </a:rPr>
                        <a:t>Wi</a:t>
                      </a:r>
                      <a:r>
                        <a:rPr lang="es-EC" sz="1800">
                          <a:effectLst/>
                        </a:rPr>
                        <a:t>-Fi DCMA-82</a:t>
                      </a:r>
                      <a:endParaRPr lang="es-EC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8710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Trafico </a:t>
                      </a:r>
                      <a:endParaRPr lang="es-EC" sz="140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smtClean="0">
                          <a:effectLst/>
                        </a:rPr>
                        <a:t>[ </a:t>
                      </a:r>
                      <a:r>
                        <a:rPr lang="es-EC" sz="1400">
                          <a:effectLst/>
                        </a:rPr>
                        <a:t>bps ]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Corriente consumida en el transmisor [mA]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Corriente consumida en el receptor [mA]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Potencia consumida por el transmisor [W]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Potencia consumida por el receptor [W]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508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UDP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TCP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UDP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TCP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UDP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TCP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UDP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TCP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</a:tr>
              <a:tr h="245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512k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279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280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188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188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0,69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0,70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0,65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0,65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</a:tr>
              <a:tr h="245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1M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282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284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189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191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0,73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0,76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0,66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0,69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</a:tr>
              <a:tr h="245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2M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286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291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191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196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0,79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0,86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0,69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0,76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</a:tr>
              <a:tr h="245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4M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297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307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197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207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0,95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1,09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0,78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0,93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</a:tr>
              <a:tr h="245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6M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310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318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202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214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1,14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1,25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0,85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1,03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</a:tr>
              <a:tr h="245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8M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320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320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207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214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1,28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1,28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0,93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1,03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</a:tr>
              <a:tr h="245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10M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332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333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212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214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1,46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1,47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1,00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1,03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</a:tr>
              <a:tr h="245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12M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342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343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218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218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1,60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1,62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1,09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1,09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</a:tr>
              <a:tr h="245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16M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366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360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225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220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1,95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1,87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1,19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1,12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</a:tr>
              <a:tr h="245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20M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368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380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230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228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1,98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2,16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1,26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1,23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</a:tr>
              <a:tr h="245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24M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368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398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230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229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1,98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2,42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1,26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1,25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</a:tr>
              <a:tr h="245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28M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368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400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230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228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1,98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2,45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1,26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1,23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</a:tr>
              <a:tr h="245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32M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368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400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230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228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1,98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2,45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1,26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1,23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</a:tr>
              <a:tr h="245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36M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368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400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230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228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1,98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2,45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1,26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1,23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66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71670" y="228600"/>
            <a:ext cx="6758006" cy="1143000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>
                <a:latin typeface="Arial" pitchFamily="34" charset="0"/>
                <a:cs typeface="Arial" pitchFamily="34" charset="0"/>
              </a:rPr>
              <a:t>ANÁLISIS DE </a:t>
            </a:r>
            <a:r>
              <a:rPr lang="es-ES_tradnl" sz="3200" b="1" dirty="0" smtClean="0">
                <a:latin typeface="Arial" pitchFamily="34" charset="0"/>
                <a:cs typeface="Arial" pitchFamily="34" charset="0"/>
              </a:rPr>
              <a:t>RESULTADOS(4)</a:t>
            </a:r>
            <a:endParaRPr lang="es-ES_tradnl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0 Image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88840"/>
            <a:ext cx="6840760" cy="4680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849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71670" y="228600"/>
            <a:ext cx="6758006" cy="1143000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>
                <a:latin typeface="Arial" pitchFamily="34" charset="0"/>
                <a:cs typeface="Arial" pitchFamily="34" charset="0"/>
              </a:rPr>
              <a:t>ANÁLISIS DE </a:t>
            </a:r>
            <a:r>
              <a:rPr lang="es-ES_tradnl" sz="3200" b="1" dirty="0" smtClean="0">
                <a:latin typeface="Arial" pitchFamily="34" charset="0"/>
                <a:cs typeface="Arial" pitchFamily="34" charset="0"/>
              </a:rPr>
              <a:t>RESULTADOS(5)</a:t>
            </a:r>
            <a:endParaRPr lang="es-ES_tradnl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0 Image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88840"/>
            <a:ext cx="6480720" cy="4464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094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71670" y="228600"/>
            <a:ext cx="6758006" cy="1143000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>
                <a:latin typeface="Arial" pitchFamily="34" charset="0"/>
                <a:cs typeface="Arial" pitchFamily="34" charset="0"/>
              </a:rPr>
              <a:t>ANÁLISIS DE </a:t>
            </a:r>
            <a:r>
              <a:rPr lang="es-ES_tradnl" sz="3200" b="1" dirty="0" smtClean="0">
                <a:latin typeface="Arial" pitchFamily="34" charset="0"/>
                <a:cs typeface="Arial" pitchFamily="34" charset="0"/>
              </a:rPr>
              <a:t>RESULTADOS(6)</a:t>
            </a:r>
            <a:endParaRPr lang="es-ES_tradnl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0 Image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060848"/>
            <a:ext cx="6552728" cy="4392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316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71670" y="228600"/>
            <a:ext cx="6758006" cy="1143000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>
                <a:latin typeface="Arial" pitchFamily="34" charset="0"/>
                <a:cs typeface="Arial" pitchFamily="34" charset="0"/>
              </a:rPr>
              <a:t>ANÁLISIS DE </a:t>
            </a:r>
            <a:r>
              <a:rPr lang="es-ES_tradnl" sz="3200" b="1" dirty="0" smtClean="0">
                <a:latin typeface="Arial" pitchFamily="34" charset="0"/>
                <a:cs typeface="Arial" pitchFamily="34" charset="0"/>
              </a:rPr>
              <a:t>RESULTADOS(7)</a:t>
            </a:r>
            <a:endParaRPr lang="es-ES_tradnl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0 Image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060848"/>
            <a:ext cx="6624736" cy="4464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329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71670" y="228600"/>
            <a:ext cx="6758006" cy="1143000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>
                <a:latin typeface="Arial" pitchFamily="34" charset="0"/>
                <a:cs typeface="Arial" pitchFamily="34" charset="0"/>
              </a:rPr>
              <a:t>ANÁLISIS DE </a:t>
            </a:r>
            <a:r>
              <a:rPr lang="es-ES_tradnl" sz="3200" b="1" dirty="0" smtClean="0">
                <a:latin typeface="Arial" pitchFamily="34" charset="0"/>
                <a:cs typeface="Arial" pitchFamily="34" charset="0"/>
              </a:rPr>
              <a:t>RESULTADOS(8)</a:t>
            </a:r>
            <a:endParaRPr lang="es-ES_tradnl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0 Image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060848"/>
            <a:ext cx="6696744" cy="4536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946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71670" y="228600"/>
            <a:ext cx="6758006" cy="1143000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>
                <a:latin typeface="Arial" pitchFamily="34" charset="0"/>
                <a:cs typeface="Arial" pitchFamily="34" charset="0"/>
              </a:rPr>
              <a:t>ANÁLISIS DE </a:t>
            </a:r>
            <a:r>
              <a:rPr lang="es-ES_tradnl" sz="3200" b="1" dirty="0" smtClean="0">
                <a:latin typeface="Arial" pitchFamily="34" charset="0"/>
                <a:cs typeface="Arial" pitchFamily="34" charset="0"/>
              </a:rPr>
              <a:t>RESULTADOS(9)</a:t>
            </a:r>
            <a:endParaRPr lang="es-ES_tradnl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540522"/>
              </p:ext>
            </p:extLst>
          </p:nvPr>
        </p:nvGraphicFramePr>
        <p:xfrm>
          <a:off x="2051718" y="2060849"/>
          <a:ext cx="6840762" cy="4464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1188"/>
                <a:gridCol w="932869"/>
                <a:gridCol w="932869"/>
                <a:gridCol w="932869"/>
                <a:gridCol w="936989"/>
                <a:gridCol w="936989"/>
                <a:gridCol w="936989"/>
              </a:tblGrid>
              <a:tr h="328463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RESUMEN DE LAS COMPARATIVAS</a:t>
                      </a:r>
                      <a:endParaRPr lang="es-EC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71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Estándar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Consumos de potencia para TCP en el Tx cuando están saturados en [W]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Consumos de potencia para UDP en el Tx cuando están saturados en [W]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Consumos de potencia para UDP/TCP en el Rx cuando están saturados en [W]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Diferencia de potencia  entre </a:t>
                      </a:r>
                      <a:r>
                        <a:rPr lang="es-EC" sz="1400" dirty="0" err="1">
                          <a:effectLst/>
                        </a:rPr>
                        <a:t>UDP</a:t>
                      </a:r>
                      <a:r>
                        <a:rPr lang="es-EC" sz="1400" dirty="0">
                          <a:effectLst/>
                        </a:rPr>
                        <a:t> y </a:t>
                      </a:r>
                      <a:r>
                        <a:rPr lang="es-EC" sz="1400" dirty="0" err="1">
                          <a:effectLst/>
                        </a:rPr>
                        <a:t>TCP</a:t>
                      </a:r>
                      <a:r>
                        <a:rPr lang="es-EC" sz="1400" dirty="0">
                          <a:effectLst/>
                        </a:rPr>
                        <a:t> en el </a:t>
                      </a:r>
                      <a:r>
                        <a:rPr lang="es-EC" sz="1400" dirty="0" err="1">
                          <a:effectLst/>
                        </a:rPr>
                        <a:t>Tx</a:t>
                      </a:r>
                      <a:r>
                        <a:rPr lang="es-EC" sz="1400" dirty="0">
                          <a:effectLst/>
                        </a:rPr>
                        <a:t> en saturación en [%]</a:t>
                      </a:r>
                      <a:endParaRPr lang="es-EC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Consumo de potencia del Tx vs Rx para TCP en saturación en [%]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Consumo de potencia del Tx vs Rx para UDP en saturación en [%]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/>
                </a:tc>
              </a:tr>
              <a:tr h="312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802.11a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2,45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1,99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1,25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23,1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96,0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59,2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</a:tr>
              <a:tr h="312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802.11b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1,28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1,14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0,68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12,3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88,2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67,6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</a:tr>
              <a:tr h="312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802.11g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1,05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0,99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0,78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6,1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34,6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26,9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</a:tr>
              <a:tr h="312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802.11n/ 2 GHz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1,29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1,13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0,77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14,2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67,5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46,8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</a:tr>
              <a:tr h="312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802.11n/ 5 GHz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2,7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3,01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1,15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10,3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134,8</a:t>
                      </a:r>
                      <a:endParaRPr lang="es-EC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161,7</a:t>
                      </a:r>
                      <a:endParaRPr lang="es-EC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5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2800" b="1" smtClean="0">
                <a:latin typeface="Arial" pitchFamily="34" charset="0"/>
                <a:cs typeface="Arial" pitchFamily="34" charset="0"/>
              </a:rPr>
              <a:t>CONTENIDO</a:t>
            </a:r>
            <a:endParaRPr lang="es-ES_tradnl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71670" y="2071678"/>
            <a:ext cx="6786610" cy="452567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ES_tradnl" sz="2800" dirty="0" smtClean="0">
                <a:latin typeface="Arial" pitchFamily="34" charset="0"/>
                <a:cs typeface="Arial" pitchFamily="34" charset="0"/>
              </a:rPr>
              <a:t>	</a:t>
            </a:r>
            <a:endParaRPr lang="es-ES_tradnl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 redondeado">
            <a:hlinkClick r:id="rId2" action="ppaction://hlinksldjump"/>
          </p:cNvPr>
          <p:cNvSpPr/>
          <p:nvPr/>
        </p:nvSpPr>
        <p:spPr>
          <a:xfrm>
            <a:off x="2195736" y="2204864"/>
            <a:ext cx="2952328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Problematica</a:t>
            </a:r>
            <a:endParaRPr lang="es-EC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4 Rectángulo redondeado">
            <a:hlinkClick r:id="rId3" action="ppaction://hlinksldjump"/>
          </p:cNvPr>
          <p:cNvSpPr/>
          <p:nvPr/>
        </p:nvSpPr>
        <p:spPr>
          <a:xfrm>
            <a:off x="5652120" y="2204864"/>
            <a:ext cx="2952328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Objetivos</a:t>
            </a:r>
            <a:endParaRPr lang="es-EC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5 Rectángulo redondeado">
            <a:hlinkClick r:id="rId4" action="ppaction://hlinksldjump"/>
          </p:cNvPr>
          <p:cNvSpPr/>
          <p:nvPr/>
        </p:nvSpPr>
        <p:spPr>
          <a:xfrm>
            <a:off x="2195736" y="3645024"/>
            <a:ext cx="2952328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Metodologia</a:t>
            </a:r>
            <a:endParaRPr lang="es-EC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6 Rectángulo redondeado">
            <a:hlinkClick r:id="rId5" action="ppaction://hlinksldjump"/>
          </p:cNvPr>
          <p:cNvSpPr/>
          <p:nvPr/>
        </p:nvSpPr>
        <p:spPr>
          <a:xfrm>
            <a:off x="5623395" y="3645024"/>
            <a:ext cx="2952328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Analisis</a:t>
            </a:r>
            <a:r>
              <a:rPr lang="en-US" sz="3200" b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de </a:t>
            </a:r>
            <a:r>
              <a:rPr lang="en-US" sz="3200" b="1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Resultados</a:t>
            </a:r>
            <a:endParaRPr lang="es-EC" sz="3200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9 Rectángulo redondeado">
            <a:hlinkClick r:id="rId6" action="ppaction://hlinksldjump"/>
          </p:cNvPr>
          <p:cNvSpPr/>
          <p:nvPr/>
        </p:nvSpPr>
        <p:spPr>
          <a:xfrm>
            <a:off x="3851920" y="5011773"/>
            <a:ext cx="2952328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Conclusiones</a:t>
            </a:r>
            <a:endParaRPr lang="es-EC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71670" y="228600"/>
            <a:ext cx="6758006" cy="1143000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>
                <a:latin typeface="Arial" pitchFamily="34" charset="0"/>
                <a:cs typeface="Arial" pitchFamily="34" charset="0"/>
              </a:rPr>
              <a:t>ANÁLISIS DE </a:t>
            </a:r>
            <a:r>
              <a:rPr lang="es-ES_tradnl" sz="3200" b="1" dirty="0" smtClean="0">
                <a:latin typeface="Arial" pitchFamily="34" charset="0"/>
                <a:cs typeface="Arial" pitchFamily="34" charset="0"/>
              </a:rPr>
              <a:t>RESULTADOS(10)</a:t>
            </a:r>
            <a:endParaRPr lang="es-ES_tradnl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6962278" cy="418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97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71670" y="228600"/>
            <a:ext cx="6758006" cy="1143000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>
                <a:latin typeface="Arial" pitchFamily="34" charset="0"/>
                <a:cs typeface="Arial" pitchFamily="34" charset="0"/>
              </a:rPr>
              <a:t>ANÁLISIS DE </a:t>
            </a:r>
            <a:r>
              <a:rPr lang="es-ES_tradnl" sz="3200" b="1" dirty="0" smtClean="0">
                <a:latin typeface="Arial" pitchFamily="34" charset="0"/>
                <a:cs typeface="Arial" pitchFamily="34" charset="0"/>
              </a:rPr>
              <a:t>RESULTADOS(11)</a:t>
            </a:r>
            <a:endParaRPr lang="es-ES_tradnl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20888"/>
            <a:ext cx="670885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04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71670" y="228600"/>
            <a:ext cx="6758006" cy="1143000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>
                <a:latin typeface="Arial" pitchFamily="34" charset="0"/>
                <a:cs typeface="Arial" pitchFamily="34" charset="0"/>
              </a:rPr>
              <a:t>ANÁLISIS DE </a:t>
            </a:r>
            <a:r>
              <a:rPr lang="es-ES_tradnl" sz="3200" b="1" dirty="0" smtClean="0">
                <a:latin typeface="Arial" pitchFamily="34" charset="0"/>
                <a:cs typeface="Arial" pitchFamily="34" charset="0"/>
              </a:rPr>
              <a:t>RESULTADOS(12)</a:t>
            </a:r>
            <a:endParaRPr lang="es-ES_tradnl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20888"/>
            <a:ext cx="670885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04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71670" y="228600"/>
            <a:ext cx="6758006" cy="1143000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>
                <a:latin typeface="Arial" pitchFamily="34" charset="0"/>
                <a:cs typeface="Arial" pitchFamily="34" charset="0"/>
              </a:rPr>
              <a:t>ANÁLISIS DE </a:t>
            </a:r>
            <a:r>
              <a:rPr lang="es-ES_tradnl" sz="3200" b="1" dirty="0" smtClean="0">
                <a:latin typeface="Arial" pitchFamily="34" charset="0"/>
                <a:cs typeface="Arial" pitchFamily="34" charset="0"/>
              </a:rPr>
              <a:t>RESULTADOS(13)</a:t>
            </a:r>
            <a:endParaRPr lang="es-ES_tradnl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48880"/>
            <a:ext cx="6626453" cy="398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71670" y="228600"/>
            <a:ext cx="6758006" cy="1143000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>
                <a:latin typeface="Arial" pitchFamily="34" charset="0"/>
                <a:cs typeface="Arial" pitchFamily="34" charset="0"/>
              </a:rPr>
              <a:t>ANÁLISIS DE </a:t>
            </a:r>
            <a:r>
              <a:rPr lang="es-ES_tradnl" sz="3200" b="1" dirty="0" smtClean="0">
                <a:latin typeface="Arial" pitchFamily="34" charset="0"/>
                <a:cs typeface="Arial" pitchFamily="34" charset="0"/>
              </a:rPr>
              <a:t>RESULTADOS(14)</a:t>
            </a:r>
            <a:endParaRPr lang="es-ES_tradnl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0 Image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132856"/>
            <a:ext cx="6624735" cy="4464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915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71670" y="228600"/>
            <a:ext cx="6758006" cy="1143000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>
                <a:latin typeface="Arial" pitchFamily="34" charset="0"/>
                <a:cs typeface="Arial" pitchFamily="34" charset="0"/>
              </a:rPr>
              <a:t>ANÁLISIS DE </a:t>
            </a:r>
            <a:r>
              <a:rPr lang="es-ES_tradnl" sz="3200" b="1" dirty="0" smtClean="0">
                <a:latin typeface="Arial" pitchFamily="34" charset="0"/>
                <a:cs typeface="Arial" pitchFamily="34" charset="0"/>
              </a:rPr>
              <a:t>RESULTADOS(15)</a:t>
            </a:r>
            <a:endParaRPr lang="es-ES_tradnl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0 Image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04864"/>
            <a:ext cx="6696743" cy="4320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561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71670" y="228600"/>
            <a:ext cx="6758006" cy="1143000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>
                <a:latin typeface="Arial" pitchFamily="34" charset="0"/>
                <a:cs typeface="Arial" pitchFamily="34" charset="0"/>
              </a:rPr>
              <a:t>ANÁLISIS DE </a:t>
            </a:r>
            <a:r>
              <a:rPr lang="es-ES_tradnl" sz="3200" b="1" dirty="0" smtClean="0">
                <a:latin typeface="Arial" pitchFamily="34" charset="0"/>
                <a:cs typeface="Arial" pitchFamily="34" charset="0"/>
              </a:rPr>
              <a:t>RESULTADOS(16)</a:t>
            </a:r>
            <a:endParaRPr lang="es-ES_tradnl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0 Image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04864"/>
            <a:ext cx="6624736" cy="4392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369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71670" y="228600"/>
            <a:ext cx="6758006" cy="1143000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>
                <a:latin typeface="Arial" pitchFamily="34" charset="0"/>
                <a:cs typeface="Arial" pitchFamily="34" charset="0"/>
              </a:rPr>
              <a:t>ANÁLISIS DE </a:t>
            </a:r>
            <a:r>
              <a:rPr lang="es-ES_tradnl" sz="3200" b="1" dirty="0" smtClean="0">
                <a:latin typeface="Arial" pitchFamily="34" charset="0"/>
                <a:cs typeface="Arial" pitchFamily="34" charset="0"/>
              </a:rPr>
              <a:t>RESULTADOS(17)</a:t>
            </a:r>
            <a:endParaRPr lang="es-ES_tradnl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0 Image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132856"/>
            <a:ext cx="6768751" cy="4392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 Botón de acción: Inicio">
            <a:hlinkClick r:id="rId3" action="ppaction://hlinksldjump" highlightClick="1"/>
          </p:cNvPr>
          <p:cNvSpPr/>
          <p:nvPr/>
        </p:nvSpPr>
        <p:spPr>
          <a:xfrm>
            <a:off x="8172400" y="242490"/>
            <a:ext cx="792088" cy="66623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0668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71670" y="228600"/>
            <a:ext cx="6758006" cy="1143000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 smtClean="0">
                <a:latin typeface="Arial" pitchFamily="34" charset="0"/>
                <a:cs typeface="Arial" pitchFamily="34" charset="0"/>
              </a:rPr>
              <a:t>CONCLUSIONES(1)</a:t>
            </a:r>
            <a:endParaRPr lang="es-ES_tradnl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C" sz="1800" b="1" dirty="0"/>
              <a:t>Se constató que existe una marcada diferencia de consumos de potencia en dispositivos </a:t>
            </a:r>
            <a:r>
              <a:rPr lang="es-EC" sz="1800" b="1" dirty="0" err="1"/>
              <a:t>Wi</a:t>
            </a:r>
            <a:r>
              <a:rPr lang="es-EC" sz="1800" b="1" dirty="0"/>
              <a:t>-Fi transmisores frente a los receptores, </a:t>
            </a:r>
            <a:r>
              <a:rPr lang="es-EC" sz="1800" b="1" dirty="0" smtClean="0"/>
              <a:t>tanto para </a:t>
            </a:r>
            <a:r>
              <a:rPr lang="es-EC" sz="1800" b="1" dirty="0" err="1" smtClean="0"/>
              <a:t>UDP</a:t>
            </a:r>
            <a:r>
              <a:rPr lang="es-EC" sz="1800" b="1" dirty="0" smtClean="0"/>
              <a:t>/</a:t>
            </a:r>
            <a:r>
              <a:rPr lang="es-EC" sz="1800" b="1" dirty="0" err="1" smtClean="0"/>
              <a:t>TCP</a:t>
            </a:r>
            <a:r>
              <a:rPr lang="es-EC" sz="1800" b="1" dirty="0" smtClean="0"/>
              <a:t>.</a:t>
            </a:r>
          </a:p>
          <a:p>
            <a:r>
              <a:rPr lang="es-EC" sz="1800" b="1" dirty="0"/>
              <a:t>Cuando se tiene máximo </a:t>
            </a:r>
            <a:r>
              <a:rPr lang="es-EC" sz="1800" b="1" dirty="0" err="1"/>
              <a:t>throughput</a:t>
            </a:r>
            <a:r>
              <a:rPr lang="es-EC" sz="1800" b="1" dirty="0"/>
              <a:t> o canal saturado, el consumo de potencia con en los radios transmisores </a:t>
            </a:r>
            <a:r>
              <a:rPr lang="es-EC" sz="1800" b="1" dirty="0" err="1"/>
              <a:t>Wi</a:t>
            </a:r>
            <a:r>
              <a:rPr lang="es-EC" sz="1800" b="1" dirty="0"/>
              <a:t>-Fi es mayor cuando se transmite tráfico </a:t>
            </a:r>
            <a:r>
              <a:rPr lang="es-EC" sz="1800" b="1" dirty="0" err="1"/>
              <a:t>TCP</a:t>
            </a:r>
            <a:r>
              <a:rPr lang="es-EC" sz="1800" b="1" dirty="0"/>
              <a:t> frente al </a:t>
            </a:r>
            <a:r>
              <a:rPr lang="es-EC" sz="1800" b="1" dirty="0" err="1"/>
              <a:t>UDP</a:t>
            </a:r>
            <a:r>
              <a:rPr lang="es-EC" sz="1800" b="1" dirty="0"/>
              <a:t>, mientras que en los radios receptores </a:t>
            </a:r>
            <a:r>
              <a:rPr lang="es-EC" sz="1800" b="1" dirty="0" err="1"/>
              <a:t>Wi</a:t>
            </a:r>
            <a:r>
              <a:rPr lang="es-EC" sz="1800" b="1" dirty="0"/>
              <a:t>-Fi su diferencia porcentual es menor que el 1% entre tráfico </a:t>
            </a:r>
            <a:r>
              <a:rPr lang="es-EC" sz="1800" b="1" dirty="0" err="1"/>
              <a:t>UDP</a:t>
            </a:r>
            <a:r>
              <a:rPr lang="es-EC" sz="1800" b="1" dirty="0"/>
              <a:t> y </a:t>
            </a:r>
            <a:r>
              <a:rPr lang="es-EC" sz="1800" b="1" dirty="0" err="1" smtClean="0"/>
              <a:t>TCP</a:t>
            </a:r>
            <a:r>
              <a:rPr lang="es-EC" sz="1800" b="1" dirty="0" smtClean="0"/>
              <a:t>.</a:t>
            </a:r>
          </a:p>
          <a:p>
            <a:r>
              <a:rPr lang="es-EC" sz="1800" b="1" dirty="0" smtClean="0"/>
              <a:t>Se </a:t>
            </a:r>
            <a:r>
              <a:rPr lang="es-EC" sz="1800" b="1" dirty="0"/>
              <a:t>comprobó que el consumo de potencia en los dispositivos receptores </a:t>
            </a:r>
            <a:r>
              <a:rPr lang="es-EC" sz="1800" b="1" dirty="0" err="1"/>
              <a:t>Wi</a:t>
            </a:r>
            <a:r>
              <a:rPr lang="es-EC" sz="1800" b="1" dirty="0"/>
              <a:t>-Fi es el mismo independientemente de la marca de radio que se utilice, para cualquier tipo de tráfico.</a:t>
            </a:r>
          </a:p>
          <a:p>
            <a:endParaRPr lang="es-EC" sz="1800" b="1" dirty="0" smtClean="0"/>
          </a:p>
          <a:p>
            <a:endParaRPr lang="es-EC" sz="1800" b="1" dirty="0"/>
          </a:p>
        </p:txBody>
      </p:sp>
    </p:spTree>
    <p:extLst>
      <p:ext uri="{BB962C8B-B14F-4D97-AF65-F5344CB8AC3E}">
        <p14:creationId xmlns:p14="http://schemas.microsoft.com/office/powerpoint/2010/main" val="245560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71670" y="228600"/>
            <a:ext cx="6758006" cy="1143000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 smtClean="0">
                <a:latin typeface="Arial" pitchFamily="34" charset="0"/>
                <a:cs typeface="Arial" pitchFamily="34" charset="0"/>
              </a:rPr>
              <a:t>CONCLUSIONES(2)</a:t>
            </a:r>
            <a:endParaRPr lang="es-ES_tradnl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b="1" dirty="0" smtClean="0"/>
              <a:t>A mayor velocidad de transmisión, mayor consumo de energía.</a:t>
            </a:r>
          </a:p>
          <a:p>
            <a:r>
              <a:rPr lang="es-EC" b="1" dirty="0"/>
              <a:t>Se constató efectivamente que existe mayor consumo de energía cuando se transmite tráfico </a:t>
            </a:r>
            <a:r>
              <a:rPr lang="es-EC" b="1" dirty="0" err="1"/>
              <a:t>TCP</a:t>
            </a:r>
            <a:r>
              <a:rPr lang="es-EC" b="1" dirty="0"/>
              <a:t> frente a </a:t>
            </a:r>
            <a:r>
              <a:rPr lang="es-EC" b="1" dirty="0" err="1"/>
              <a:t>UDP</a:t>
            </a:r>
            <a:r>
              <a:rPr lang="es-EC" b="1" dirty="0"/>
              <a:t> debido a que el protocolo </a:t>
            </a:r>
            <a:r>
              <a:rPr lang="es-EC" b="1" dirty="0" err="1"/>
              <a:t>TCP</a:t>
            </a:r>
            <a:r>
              <a:rPr lang="es-EC" b="1" dirty="0"/>
              <a:t> posee o incorpora más bits en su trama para conexión segura y con confirmaciones frente al protocolo </a:t>
            </a:r>
            <a:r>
              <a:rPr lang="es-EC" b="1" dirty="0" err="1"/>
              <a:t>UDP</a:t>
            </a:r>
            <a:r>
              <a:rPr lang="es-EC" b="1" dirty="0"/>
              <a:t> que tiene una trama más simple.</a:t>
            </a:r>
          </a:p>
          <a:p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98454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2800" b="1" dirty="0" smtClean="0">
                <a:latin typeface="Arial" pitchFamily="34" charset="0"/>
                <a:cs typeface="Arial" pitchFamily="34" charset="0"/>
              </a:rPr>
              <a:t>PROBLEMÁTICA (1)</a:t>
            </a:r>
            <a:endParaRPr lang="es-ES_tradnl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71670" y="2071678"/>
            <a:ext cx="6892818" cy="45976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2400" b="1" smtClean="0"/>
          </a:p>
          <a:p>
            <a:pPr marL="342900" indent="-342900" algn="just">
              <a:buFont typeface="Wingdings" pitchFamily="2" charset="2"/>
              <a:buChar char="q"/>
            </a:pPr>
            <a:endParaRPr lang="en-US" sz="2400" b="1" smtClean="0"/>
          </a:p>
          <a:p>
            <a:pPr marL="342900" indent="-342900" algn="just">
              <a:buFont typeface="Wingdings" pitchFamily="2" charset="2"/>
              <a:buChar char="q"/>
            </a:pPr>
            <a:endParaRPr lang="es-EC" sz="2400" b="1" smtClean="0"/>
          </a:p>
          <a:p>
            <a:pPr algn="just">
              <a:buNone/>
            </a:pPr>
            <a:r>
              <a:rPr lang="es-ES_tradnl" sz="2800" smtClean="0">
                <a:latin typeface="Arial" pitchFamily="34" charset="0"/>
                <a:cs typeface="Arial" pitchFamily="34" charset="0"/>
              </a:rPr>
              <a:t>	</a:t>
            </a:r>
            <a:endParaRPr lang="es-ES_tradnl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2028"/>
            <a:ext cx="5616624" cy="479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887924" y="642297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Information Administration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631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071670" y="228600"/>
            <a:ext cx="6758006" cy="1143000"/>
          </a:xfrm>
        </p:spPr>
        <p:txBody>
          <a:bodyPr>
            <a:normAutofit/>
          </a:bodyPr>
          <a:lstStyle/>
          <a:p>
            <a:pPr algn="ctr"/>
            <a:endParaRPr lang="es-ES_tradnl" sz="3200" b="1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smtClean="0"/>
          </a:p>
          <a:p>
            <a:pPr marL="0" indent="0" algn="ctr">
              <a:buNone/>
            </a:pPr>
            <a:r>
              <a:rPr lang="es-EC" sz="6000" smtClean="0">
                <a:solidFill>
                  <a:srgbClr val="00B050"/>
                </a:solidFill>
              </a:rPr>
              <a:t>GRACIAS POR SU ATENCIÓN!!</a:t>
            </a:r>
            <a:endParaRPr lang="es-EC" sz="60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9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2800" b="1" dirty="0">
                <a:latin typeface="Arial" pitchFamily="34" charset="0"/>
                <a:cs typeface="Arial" pitchFamily="34" charset="0"/>
              </a:rPr>
              <a:t>PROBLEMÁTICA </a:t>
            </a:r>
            <a:r>
              <a:rPr lang="es-EC" sz="2800" b="1" dirty="0" smtClean="0">
                <a:latin typeface="Arial" pitchFamily="34" charset="0"/>
                <a:cs typeface="Arial" pitchFamily="34" charset="0"/>
              </a:rPr>
              <a:t>(2)</a:t>
            </a:r>
            <a:endParaRPr lang="es-ES_tradnl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71670" y="2071678"/>
            <a:ext cx="6892818" cy="45976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2400" b="1" smtClean="0"/>
          </a:p>
          <a:p>
            <a:pPr marL="342900" indent="-342900" algn="just">
              <a:buFont typeface="Wingdings" pitchFamily="2" charset="2"/>
              <a:buChar char="q"/>
            </a:pPr>
            <a:endParaRPr lang="en-US" sz="2400" b="1" smtClean="0"/>
          </a:p>
          <a:p>
            <a:pPr marL="342900" indent="-342900" algn="just">
              <a:buFont typeface="Wingdings" pitchFamily="2" charset="2"/>
              <a:buChar char="q"/>
            </a:pPr>
            <a:endParaRPr lang="es-EC" sz="2400" b="1" smtClean="0"/>
          </a:p>
          <a:p>
            <a:pPr algn="just">
              <a:buNone/>
            </a:pPr>
            <a:r>
              <a:rPr lang="es-ES_tradnl" sz="2800" smtClean="0">
                <a:latin typeface="Arial" pitchFamily="34" charset="0"/>
                <a:cs typeface="Arial" pitchFamily="34" charset="0"/>
              </a:rPr>
              <a:t>	</a:t>
            </a:r>
            <a:endParaRPr lang="es-ES_tradnl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691276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3717032"/>
            <a:ext cx="6912767" cy="3246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Botón de acción: Inicio">
            <a:hlinkClick r:id="rId4" action="ppaction://hlinksldjump" highlightClick="1"/>
          </p:cNvPr>
          <p:cNvSpPr/>
          <p:nvPr/>
        </p:nvSpPr>
        <p:spPr>
          <a:xfrm>
            <a:off x="8172400" y="242490"/>
            <a:ext cx="792088" cy="66623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0927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C" sz="2800" b="1" dirty="0" smtClean="0">
                <a:latin typeface="Arial" pitchFamily="34" charset="0"/>
                <a:cs typeface="Arial" pitchFamily="34" charset="0"/>
              </a:rPr>
              <a:t>OBJETIVOS</a:t>
            </a:r>
            <a:endParaRPr lang="es-ES_tradnl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71670" y="1928802"/>
            <a:ext cx="6715172" cy="4286280"/>
          </a:xfrm>
        </p:spPr>
        <p:txBody>
          <a:bodyPr>
            <a:noAutofit/>
          </a:bodyPr>
          <a:lstStyle/>
          <a:p>
            <a:pPr lvl="0"/>
            <a:r>
              <a:rPr lang="es-EC" sz="1800" dirty="0"/>
              <a:t>Analizar las tarjetas </a:t>
            </a:r>
            <a:r>
              <a:rPr lang="es-EC" sz="1800" dirty="0" err="1"/>
              <a:t>SBC’s</a:t>
            </a:r>
            <a:r>
              <a:rPr lang="es-EC" sz="1800" dirty="0"/>
              <a:t>, módulos de radio </a:t>
            </a:r>
            <a:r>
              <a:rPr lang="es-EC" sz="1800" dirty="0" err="1"/>
              <a:t>Wi</a:t>
            </a:r>
            <a:r>
              <a:rPr lang="es-EC" sz="1800" dirty="0"/>
              <a:t>-Fi e inyectores de tráfico de datos bajo la plataforma Linux.</a:t>
            </a:r>
          </a:p>
          <a:p>
            <a:pPr lvl="0"/>
            <a:r>
              <a:rPr lang="es-EC" sz="1800" dirty="0"/>
              <a:t>Implementar un radioenlace  </a:t>
            </a:r>
            <a:r>
              <a:rPr lang="es-EC" sz="1800" dirty="0" err="1"/>
              <a:t>Wi</a:t>
            </a:r>
            <a:r>
              <a:rPr lang="es-EC" sz="1800" dirty="0"/>
              <a:t>-Fi punto a punto con </a:t>
            </a:r>
            <a:r>
              <a:rPr lang="es-EC" sz="1800" dirty="0" smtClean="0"/>
              <a:t>los </a:t>
            </a:r>
            <a:r>
              <a:rPr lang="es-EC" sz="1800" dirty="0" err="1" smtClean="0"/>
              <a:t>SBC’s</a:t>
            </a:r>
            <a:r>
              <a:rPr lang="es-EC" sz="1800" dirty="0" smtClean="0"/>
              <a:t> y módulos de </a:t>
            </a:r>
            <a:r>
              <a:rPr lang="es-EC" sz="1800" dirty="0"/>
              <a:t>radio- frecuencia y sus respectivas </a:t>
            </a:r>
            <a:r>
              <a:rPr lang="es-EC" sz="1800" dirty="0" smtClean="0"/>
              <a:t>configuraciones. </a:t>
            </a:r>
          </a:p>
          <a:p>
            <a:pPr lvl="0"/>
            <a:r>
              <a:rPr lang="es-EC" sz="1800" dirty="0" smtClean="0"/>
              <a:t>Realizar </a:t>
            </a:r>
            <a:r>
              <a:rPr lang="es-EC" sz="1800" dirty="0"/>
              <a:t>mediciones del consumo energético </a:t>
            </a:r>
            <a:r>
              <a:rPr lang="es-EC" sz="1800" dirty="0" smtClean="0"/>
              <a:t>en </a:t>
            </a:r>
            <a:r>
              <a:rPr lang="es-EC" sz="1800" dirty="0"/>
              <a:t>los </a:t>
            </a:r>
            <a:r>
              <a:rPr lang="es-EC" sz="1800" dirty="0" smtClean="0"/>
              <a:t>módulos de </a:t>
            </a:r>
            <a:r>
              <a:rPr lang="es-EC" sz="1800" dirty="0"/>
              <a:t>radio- frecuencia bajo diferentes estándares de comunicaciones y volúmenes de tráfico.</a:t>
            </a:r>
          </a:p>
          <a:p>
            <a:pPr lvl="0"/>
            <a:r>
              <a:rPr lang="es-EC" sz="1800" dirty="0"/>
              <a:t>Analizar y evaluar los resultados obtenidos  con las diferentes técnicas de investigación y métodos estadísticos. </a:t>
            </a:r>
          </a:p>
          <a:p>
            <a:r>
              <a:rPr lang="es-EC" sz="1800" dirty="0"/>
              <a:t>Proponer alternativas de reducción de  consumo energético en las redes </a:t>
            </a:r>
            <a:r>
              <a:rPr lang="es-EC" sz="1800" dirty="0" err="1"/>
              <a:t>Wi</a:t>
            </a:r>
            <a:r>
              <a:rPr lang="es-EC" sz="1800" dirty="0"/>
              <a:t>-Fi.</a:t>
            </a:r>
            <a:endParaRPr lang="es-ES_tradnl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Botón de acción: Inicio">
            <a:hlinkClick r:id="rId2" action="ppaction://hlinksldjump" highlightClick="1"/>
          </p:cNvPr>
          <p:cNvSpPr/>
          <p:nvPr/>
        </p:nvSpPr>
        <p:spPr>
          <a:xfrm>
            <a:off x="8172400" y="242490"/>
            <a:ext cx="792088" cy="66623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71670" y="228600"/>
            <a:ext cx="6758006" cy="1143000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>
                <a:latin typeface="Arial" pitchFamily="34" charset="0"/>
                <a:cs typeface="Arial" pitchFamily="34" charset="0"/>
              </a:rPr>
              <a:t>ESCENARIO DE INVESTIGACIÓN </a:t>
            </a:r>
            <a:r>
              <a:rPr lang="es-ES_tradnl" sz="3200" b="1" dirty="0" smtClean="0">
                <a:latin typeface="Arial" pitchFamily="34" charset="0"/>
                <a:cs typeface="Arial" pitchFamily="34" charset="0"/>
              </a:rPr>
              <a:t>(1)</a:t>
            </a:r>
            <a:endParaRPr lang="es-ES_tradnl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6" y="2780928"/>
            <a:ext cx="904521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abajo"/>
          <p:cNvSpPr/>
          <p:nvPr/>
        </p:nvSpPr>
        <p:spPr>
          <a:xfrm rot="10800000">
            <a:off x="3415324" y="4161066"/>
            <a:ext cx="216025" cy="142817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Flecha abajo"/>
          <p:cNvSpPr/>
          <p:nvPr/>
        </p:nvSpPr>
        <p:spPr>
          <a:xfrm rot="10800000">
            <a:off x="1788259" y="4193162"/>
            <a:ext cx="216024" cy="1396077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Flecha abajo"/>
          <p:cNvSpPr/>
          <p:nvPr/>
        </p:nvSpPr>
        <p:spPr>
          <a:xfrm>
            <a:off x="3842694" y="1988840"/>
            <a:ext cx="216024" cy="104324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Flecha arriba"/>
          <p:cNvSpPr/>
          <p:nvPr/>
        </p:nvSpPr>
        <p:spPr>
          <a:xfrm>
            <a:off x="1187624" y="1771940"/>
            <a:ext cx="576064" cy="1153003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 redondeado"/>
          <p:cNvSpPr/>
          <p:nvPr/>
        </p:nvSpPr>
        <p:spPr>
          <a:xfrm>
            <a:off x="971600" y="2420888"/>
            <a:ext cx="3456384" cy="2208230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CuadroTexto"/>
          <p:cNvSpPr txBox="1"/>
          <p:nvPr/>
        </p:nvSpPr>
        <p:spPr>
          <a:xfrm>
            <a:off x="2983276" y="568189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UDP</a:t>
            </a:r>
            <a:r>
              <a:rPr lang="en-US" b="1" dirty="0"/>
              <a:t>/TCP</a:t>
            </a:r>
            <a:endParaRPr lang="es-EC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187624" y="5660947"/>
            <a:ext cx="153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VEL. </a:t>
            </a:r>
            <a:r>
              <a:rPr lang="en-US" b="1" dirty="0" err="1" smtClean="0"/>
              <a:t>TRAFICO</a:t>
            </a:r>
            <a:endParaRPr lang="es-EC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211960" y="197910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ESTANDAR</a:t>
            </a:r>
            <a:r>
              <a:rPr lang="en-US" b="1" dirty="0" smtClean="0"/>
              <a:t> 802.11x</a:t>
            </a:r>
            <a:endParaRPr lang="es-EC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896270" y="1804174"/>
            <a:ext cx="1235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POTENCIA</a:t>
            </a:r>
            <a:endParaRPr lang="es-EC" b="1" dirty="0"/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2720908" y="6381328"/>
            <a:ext cx="3723300" cy="0"/>
          </a:xfrm>
          <a:prstGeom prst="straightConnector1">
            <a:avLst/>
          </a:prstGeom>
          <a:ln w="635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3842694" y="6453336"/>
            <a:ext cx="1377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</a:t>
            </a:r>
            <a:r>
              <a:rPr lang="en-US" sz="2400" b="1" dirty="0" smtClean="0"/>
              <a:t> = 5 m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361711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7" grpId="0" animBg="1"/>
      <p:bldP spid="8" grpId="0" animBg="1"/>
      <p:bldP spid="9" grpId="0"/>
      <p:bldP spid="11" grpId="0"/>
      <p:bldP spid="12" grpId="0"/>
      <p:bldP spid="13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71670" y="228600"/>
            <a:ext cx="6758006" cy="1143000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>
                <a:latin typeface="Arial" pitchFamily="34" charset="0"/>
                <a:cs typeface="Arial" pitchFamily="34" charset="0"/>
              </a:rPr>
              <a:t>ESCENARIO DE INVESTIGACIÓN </a:t>
            </a:r>
            <a:r>
              <a:rPr lang="es-ES_tradnl" sz="3200" b="1" dirty="0" smtClean="0">
                <a:latin typeface="Arial" pitchFamily="34" charset="0"/>
                <a:cs typeface="Arial" pitchFamily="34" charset="0"/>
              </a:rPr>
              <a:t>(2)</a:t>
            </a:r>
            <a:endParaRPr lang="es-ES_tradnl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1764574"/>
            <a:ext cx="6547675" cy="348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6" t="12934" r="6013" b="43533"/>
          <a:stretch/>
        </p:blipFill>
        <p:spPr bwMode="auto">
          <a:xfrm>
            <a:off x="2555776" y="5229200"/>
            <a:ext cx="5827595" cy="135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6" t="19719" r="51850" b="36875"/>
          <a:stretch/>
        </p:blipFill>
        <p:spPr bwMode="auto">
          <a:xfrm>
            <a:off x="6516216" y="1916832"/>
            <a:ext cx="216999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32" t="25000" r="5965" b="50000"/>
          <a:stretch/>
        </p:blipFill>
        <p:spPr bwMode="auto">
          <a:xfrm>
            <a:off x="6760286" y="3861048"/>
            <a:ext cx="1681854" cy="105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3 Rectángulo"/>
              <p:cNvSpPr/>
              <p:nvPr/>
            </p:nvSpPr>
            <p:spPr>
              <a:xfrm>
                <a:off x="12094" y="1932589"/>
                <a:ext cx="3551794" cy="718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s-EC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𝒕𝒓𝒖𝒆</m:t>
                          </m:r>
                          <m:r>
                            <a:rPr lang="es-EC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s-EC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𝒓𝒎𝒔</m:t>
                          </m:r>
                        </m:sub>
                      </m:sSub>
                      <m:r>
                        <a:rPr lang="es-EC" sz="2000" b="1" i="1">
                          <a:solidFill>
                            <a:srgbClr val="C00000"/>
                          </a:solidFill>
                          <a:latin typeface="Cambria Math"/>
                        </a:rPr>
                        <m:t> =</m:t>
                      </m:r>
                      <m:rad>
                        <m:radPr>
                          <m:degHide m:val="on"/>
                          <m:ctrlPr>
                            <a:rPr lang="es-EC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EC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s-EC" sz="20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C" sz="20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es-EC" sz="20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s-EC" sz="20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𝑫𝑪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s-EC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s-EC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 </m:t>
                          </m:r>
                          <m:sSup>
                            <m:sSupPr>
                              <m:ctrlPr>
                                <a:rPr lang="es-EC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s-EC" sz="20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C" sz="20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es-EC" sz="20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s-EC" sz="20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𝑨𝑪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s-EC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s-EC" sz="2000" dirty="0"/>
              </a:p>
            </p:txBody>
          </p:sp>
        </mc:Choice>
        <mc:Fallback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4" y="1932589"/>
                <a:ext cx="3551794" cy="71865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4 Rectángulo"/>
              <p:cNvSpPr/>
              <p:nvPr/>
            </p:nvSpPr>
            <p:spPr>
              <a:xfrm>
                <a:off x="-31583" y="4019138"/>
                <a:ext cx="3201326" cy="7371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2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2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s-EC" sz="2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𝒎</m:t>
                          </m:r>
                        </m:sub>
                      </m:sSub>
                      <m:r>
                        <a:rPr lang="es-EC" sz="2200" b="1" i="1">
                          <a:solidFill>
                            <a:srgbClr val="C00000"/>
                          </a:solidFill>
                          <a:latin typeface="Cambria Math"/>
                        </a:rPr>
                        <m:t> =</m:t>
                      </m:r>
                      <m:sSub>
                        <m:sSubPr>
                          <m:ctrlPr>
                            <a:rPr lang="es-EC" sz="2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2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s-EC" sz="2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𝑺𝑩𝑪</m:t>
                          </m:r>
                        </m:sub>
                      </m:sSub>
                      <m:r>
                        <a:rPr lang="es-EC" sz="2200" b="1" i="1">
                          <a:solidFill>
                            <a:srgbClr val="C00000"/>
                          </a:solidFill>
                          <a:latin typeface="Cambria Math"/>
                        </a:rPr>
                        <m:t>∗(</m:t>
                      </m:r>
                      <m:f>
                        <m:fPr>
                          <m:ctrlPr>
                            <a:rPr lang="es-EC" sz="2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sz="2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s-EC" sz="2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𝑰</m:t>
                          </m:r>
                          <m:r>
                            <a:rPr lang="es-EC" sz="2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s-EC" sz="2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𝑰𝒐</m:t>
                          </m:r>
                          <m:r>
                            <a:rPr lang="es-EC" sz="2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s-EC" sz="2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𝟏𝟎𝟎𝟎</m:t>
                          </m:r>
                        </m:den>
                      </m:f>
                      <m:r>
                        <a:rPr lang="es-EC" sz="2200" b="1" i="1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  <m:r>
                        <a:rPr lang="es-EC" sz="22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583" y="4019138"/>
                <a:ext cx="3201326" cy="73712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6 Conector recto de flecha"/>
          <p:cNvCxnSpPr/>
          <p:nvPr/>
        </p:nvCxnSpPr>
        <p:spPr>
          <a:xfrm>
            <a:off x="3563888" y="2291918"/>
            <a:ext cx="3047076" cy="20097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2987824" y="4488190"/>
            <a:ext cx="1831773" cy="100489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H="1">
            <a:off x="4644008" y="3140968"/>
            <a:ext cx="2116278" cy="72008"/>
          </a:xfrm>
          <a:prstGeom prst="straightConnector1">
            <a:avLst/>
          </a:prstGeom>
          <a:ln w="38100">
            <a:solidFill>
              <a:srgbClr val="66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01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71670" y="228600"/>
            <a:ext cx="6758006" cy="1143000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>
                <a:latin typeface="Arial" pitchFamily="34" charset="0"/>
                <a:cs typeface="Arial" pitchFamily="34" charset="0"/>
              </a:rPr>
              <a:t>ESCENARIO DE INVESTIGACIÓN </a:t>
            </a:r>
            <a:r>
              <a:rPr lang="es-ES_tradnl" sz="3200" b="1" dirty="0" smtClean="0">
                <a:latin typeface="Arial" pitchFamily="34" charset="0"/>
                <a:cs typeface="Arial" pitchFamily="34" charset="0"/>
              </a:rPr>
              <a:t>(3)</a:t>
            </a:r>
            <a:endParaRPr lang="es-ES_tradnl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0 Imagen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31011" r="3735" b="30509"/>
          <a:stretch/>
        </p:blipFill>
        <p:spPr bwMode="auto">
          <a:xfrm>
            <a:off x="539552" y="1988840"/>
            <a:ext cx="8352928" cy="36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80928"/>
            <a:ext cx="5859463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781" y="1995116"/>
            <a:ext cx="7231063" cy="499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627784" y="24115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RB411AH</a:t>
            </a:r>
            <a:endParaRPr lang="es-EC" b="1" dirty="0">
              <a:solidFill>
                <a:srgbClr val="FFFF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148064" y="537321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RB433UAH</a:t>
            </a:r>
            <a:endParaRPr lang="es-EC" b="1" dirty="0">
              <a:solidFill>
                <a:srgbClr val="FFFF00"/>
              </a:solidFill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94" y="1465731"/>
            <a:ext cx="762635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372200" y="241159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DCMA-82</a:t>
            </a:r>
            <a:endParaRPr lang="es-EC" sz="2400" b="1" dirty="0">
              <a:solidFill>
                <a:srgbClr val="FFFF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627784" y="574254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R52Hn</a:t>
            </a:r>
            <a:endParaRPr lang="es-EC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1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5" y="2523530"/>
            <a:ext cx="8997681" cy="193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71670" y="228600"/>
            <a:ext cx="6758006" cy="1143000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smtClean="0">
                <a:latin typeface="Arial" pitchFamily="34" charset="0"/>
                <a:cs typeface="Arial" pitchFamily="34" charset="0"/>
              </a:rPr>
              <a:t>MEDICIONES</a:t>
            </a:r>
            <a:endParaRPr lang="es-ES_tradnl" sz="32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982" y="1751183"/>
            <a:ext cx="7177390" cy="5134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26119"/>
            <a:ext cx="6797675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7373739" cy="530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11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Contemporáneo</Template>
  <TotalTime>16266</TotalTime>
  <Words>992</Words>
  <Application>Microsoft Office PowerPoint</Application>
  <PresentationFormat>Presentación en pantalla (4:3)</PresentationFormat>
  <Paragraphs>422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Mod</vt:lpstr>
      <vt:lpstr>Ing. Rafael Jaya  29/07/2014</vt:lpstr>
      <vt:lpstr>CONTENIDO</vt:lpstr>
      <vt:lpstr>PROBLEMÁTICA (1)</vt:lpstr>
      <vt:lpstr>PROBLEMÁTICA (2)</vt:lpstr>
      <vt:lpstr>OBJETIVOS</vt:lpstr>
      <vt:lpstr>ESCENARIO DE INVESTIGACIÓN (1)</vt:lpstr>
      <vt:lpstr>ESCENARIO DE INVESTIGACIÓN (2)</vt:lpstr>
      <vt:lpstr>ESCENARIO DE INVESTIGACIÓN (3)</vt:lpstr>
      <vt:lpstr>MEDICIONES</vt:lpstr>
      <vt:lpstr>ANALIZADOR DE TRAFICO</vt:lpstr>
      <vt:lpstr>ANÁLISIS DE RESULTADOS(1)</vt:lpstr>
      <vt:lpstr>ANÁLISIS DE RESULTADOS(2)</vt:lpstr>
      <vt:lpstr>ANÁLISIS DE RESULTADOS(3)</vt:lpstr>
      <vt:lpstr>ANÁLISIS DE RESULTADOS(4)</vt:lpstr>
      <vt:lpstr>ANÁLISIS DE RESULTADOS(5)</vt:lpstr>
      <vt:lpstr>ANÁLISIS DE RESULTADOS(6)</vt:lpstr>
      <vt:lpstr>ANÁLISIS DE RESULTADOS(7)</vt:lpstr>
      <vt:lpstr>ANÁLISIS DE RESULTADOS(8)</vt:lpstr>
      <vt:lpstr>ANÁLISIS DE RESULTADOS(9)</vt:lpstr>
      <vt:lpstr>ANÁLISIS DE RESULTADOS(10)</vt:lpstr>
      <vt:lpstr>ANÁLISIS DE RESULTADOS(11)</vt:lpstr>
      <vt:lpstr>ANÁLISIS DE RESULTADOS(12)</vt:lpstr>
      <vt:lpstr>ANÁLISIS DE RESULTADOS(13)</vt:lpstr>
      <vt:lpstr>ANÁLISIS DE RESULTADOS(14)</vt:lpstr>
      <vt:lpstr>ANÁLISIS DE RESULTADOS(15)</vt:lpstr>
      <vt:lpstr>ANÁLISIS DE RESULTADOS(16)</vt:lpstr>
      <vt:lpstr>ANÁLISIS DE RESULTADOS(17)</vt:lpstr>
      <vt:lpstr>CONCLUSIONES(1)</vt:lpstr>
      <vt:lpstr>CONCLUSIONES(2)</vt:lpstr>
      <vt:lpstr>Presentación de PowerPoint</vt:lpstr>
    </vt:vector>
  </TitlesOfParts>
  <Company>Windows 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PAGO INDEBIDO</dc:title>
  <dc:creator>WinuE</dc:creator>
  <cp:lastModifiedBy>Pulguita</cp:lastModifiedBy>
  <cp:revision>85</cp:revision>
  <dcterms:created xsi:type="dcterms:W3CDTF">2012-04-22T21:17:16Z</dcterms:created>
  <dcterms:modified xsi:type="dcterms:W3CDTF">2014-08-08T12:24:18Z</dcterms:modified>
</cp:coreProperties>
</file>