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9" r:id="rId3"/>
    <p:sldId id="260" r:id="rId4"/>
    <p:sldId id="262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4" r:id="rId19"/>
    <p:sldId id="285" r:id="rId20"/>
    <p:sldId id="286" r:id="rId21"/>
    <p:sldId id="287" r:id="rId22"/>
    <p:sldId id="289" r:id="rId23"/>
    <p:sldId id="288" r:id="rId24"/>
    <p:sldId id="290" r:id="rId25"/>
    <p:sldId id="291" r:id="rId26"/>
    <p:sldId id="292" r:id="rId27"/>
    <p:sldId id="293" r:id="rId28"/>
    <p:sldId id="295" r:id="rId29"/>
    <p:sldId id="296" r:id="rId30"/>
    <p:sldId id="297" r:id="rId31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93969" autoAdjust="0"/>
  </p:normalViewPr>
  <p:slideViewPr>
    <p:cSldViewPr>
      <p:cViewPr>
        <p:scale>
          <a:sx n="71" d="100"/>
          <a:sy n="71" d="100"/>
        </p:scale>
        <p:origin x="-106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9D828-A19A-4FF3-B9FA-ED51BFCDE88D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A8D37D1A-63F1-454A-B5B1-E45DE4044639}">
      <dgm:prSet phldrT="[Texto]"/>
      <dgm:spPr/>
      <dgm:t>
        <a:bodyPr/>
        <a:lstStyle/>
        <a:p>
          <a:r>
            <a:rPr lang="es-EC" dirty="0" smtClean="0"/>
            <a:t>Identificación de Activos	</a:t>
          </a:r>
          <a:endParaRPr lang="es-EC" dirty="0"/>
        </a:p>
      </dgm:t>
    </dgm:pt>
    <dgm:pt modelId="{A12F6380-4FED-4084-AE5F-7FE90D898E58}" type="parTrans" cxnId="{433016AE-C192-4EDF-8F69-D5607AA3916B}">
      <dgm:prSet/>
      <dgm:spPr/>
      <dgm:t>
        <a:bodyPr/>
        <a:lstStyle/>
        <a:p>
          <a:endParaRPr lang="es-EC"/>
        </a:p>
      </dgm:t>
    </dgm:pt>
    <dgm:pt modelId="{23B68818-0EFF-4850-899D-3D3C98158A1F}" type="sibTrans" cxnId="{433016AE-C192-4EDF-8F69-D5607AA3916B}">
      <dgm:prSet/>
      <dgm:spPr/>
      <dgm:t>
        <a:bodyPr/>
        <a:lstStyle/>
        <a:p>
          <a:endParaRPr lang="es-EC"/>
        </a:p>
      </dgm:t>
    </dgm:pt>
    <dgm:pt modelId="{DA54FF4C-F4B4-40C4-B98C-F113568DC9BA}">
      <dgm:prSet phldrT="[Texto]"/>
      <dgm:spPr/>
      <dgm:t>
        <a:bodyPr/>
        <a:lstStyle/>
        <a:p>
          <a:r>
            <a:rPr lang="es-EC" dirty="0" smtClean="0"/>
            <a:t>Identificación de Amenazas</a:t>
          </a:r>
          <a:endParaRPr lang="es-EC" dirty="0"/>
        </a:p>
      </dgm:t>
    </dgm:pt>
    <dgm:pt modelId="{9F5D4B4A-84DD-46E5-992A-E994166EC098}" type="parTrans" cxnId="{25C2F5FA-04C9-4D9B-9F6E-54FC73043AB2}">
      <dgm:prSet/>
      <dgm:spPr/>
      <dgm:t>
        <a:bodyPr/>
        <a:lstStyle/>
        <a:p>
          <a:endParaRPr lang="es-EC"/>
        </a:p>
      </dgm:t>
    </dgm:pt>
    <dgm:pt modelId="{5E7FB44B-783B-4E8E-A858-9E504E309182}" type="sibTrans" cxnId="{25C2F5FA-04C9-4D9B-9F6E-54FC73043AB2}">
      <dgm:prSet/>
      <dgm:spPr/>
      <dgm:t>
        <a:bodyPr/>
        <a:lstStyle/>
        <a:p>
          <a:endParaRPr lang="es-EC"/>
        </a:p>
      </dgm:t>
    </dgm:pt>
    <dgm:pt modelId="{A606E832-737D-4219-900D-22510F6393B5}">
      <dgm:prSet phldrT="[Texto]"/>
      <dgm:spPr/>
      <dgm:t>
        <a:bodyPr/>
        <a:lstStyle/>
        <a:p>
          <a:r>
            <a:rPr lang="es-EC" dirty="0" smtClean="0"/>
            <a:t>Identificación de Salvaguardas</a:t>
          </a:r>
          <a:endParaRPr lang="es-EC" dirty="0"/>
        </a:p>
      </dgm:t>
    </dgm:pt>
    <dgm:pt modelId="{81FA8A6F-3327-4FDA-8D6D-D16C409AFF72}" type="parTrans" cxnId="{6925C6FF-AFEC-4221-AE9B-3A34E39F630A}">
      <dgm:prSet/>
      <dgm:spPr/>
      <dgm:t>
        <a:bodyPr/>
        <a:lstStyle/>
        <a:p>
          <a:endParaRPr lang="es-EC"/>
        </a:p>
      </dgm:t>
    </dgm:pt>
    <dgm:pt modelId="{01DA71AB-1E8F-442C-9B50-6B48A2955017}" type="sibTrans" cxnId="{6925C6FF-AFEC-4221-AE9B-3A34E39F630A}">
      <dgm:prSet/>
      <dgm:spPr/>
      <dgm:t>
        <a:bodyPr/>
        <a:lstStyle/>
        <a:p>
          <a:endParaRPr lang="es-EC"/>
        </a:p>
      </dgm:t>
    </dgm:pt>
    <dgm:pt modelId="{FCE058B7-5694-4E46-A131-749E6182FFC6}">
      <dgm:prSet custT="1"/>
      <dgm:spPr/>
      <dgm:t>
        <a:bodyPr/>
        <a:lstStyle/>
        <a:p>
          <a:pPr algn="l"/>
          <a:r>
            <a:rPr lang="es-EC" sz="1400" dirty="0" smtClean="0"/>
            <a:t>Dependencia de Activos</a:t>
          </a:r>
          <a:endParaRPr lang="es-EC" sz="1400" dirty="0"/>
        </a:p>
      </dgm:t>
    </dgm:pt>
    <dgm:pt modelId="{B0DA0741-980E-4C68-96C7-2252C35A5397}" type="parTrans" cxnId="{19F083AE-FFFD-468F-87FC-416872459019}">
      <dgm:prSet/>
      <dgm:spPr/>
      <dgm:t>
        <a:bodyPr/>
        <a:lstStyle/>
        <a:p>
          <a:endParaRPr lang="es-EC"/>
        </a:p>
      </dgm:t>
    </dgm:pt>
    <dgm:pt modelId="{39FC6FE4-569F-45EC-83DC-AD75835EEAC8}" type="sibTrans" cxnId="{19F083AE-FFFD-468F-87FC-416872459019}">
      <dgm:prSet/>
      <dgm:spPr/>
      <dgm:t>
        <a:bodyPr/>
        <a:lstStyle/>
        <a:p>
          <a:endParaRPr lang="es-EC"/>
        </a:p>
      </dgm:t>
    </dgm:pt>
    <dgm:pt modelId="{791C55B9-2A87-41A2-8392-3072D34DA0A4}">
      <dgm:prSet custT="1"/>
      <dgm:spPr/>
      <dgm:t>
        <a:bodyPr/>
        <a:lstStyle/>
        <a:p>
          <a:pPr algn="l"/>
          <a:r>
            <a:rPr lang="es-EC" sz="1400" dirty="0" smtClean="0"/>
            <a:t>Valoración de Activos</a:t>
          </a:r>
          <a:endParaRPr lang="es-EC" sz="1400" dirty="0"/>
        </a:p>
      </dgm:t>
    </dgm:pt>
    <dgm:pt modelId="{2ED7C0CA-C6CB-4B9F-871C-BDFC1659B730}" type="parTrans" cxnId="{543573F7-D34C-4A78-A989-7BFA1EADCC6D}">
      <dgm:prSet/>
      <dgm:spPr/>
      <dgm:t>
        <a:bodyPr/>
        <a:lstStyle/>
        <a:p>
          <a:endParaRPr lang="es-EC"/>
        </a:p>
      </dgm:t>
    </dgm:pt>
    <dgm:pt modelId="{316118BB-301E-4B3C-822E-D2DE096A34AC}" type="sibTrans" cxnId="{543573F7-D34C-4A78-A989-7BFA1EADCC6D}">
      <dgm:prSet/>
      <dgm:spPr/>
      <dgm:t>
        <a:bodyPr/>
        <a:lstStyle/>
        <a:p>
          <a:endParaRPr lang="es-EC"/>
        </a:p>
      </dgm:t>
    </dgm:pt>
    <dgm:pt modelId="{FDDD01A4-E1B2-40A3-8411-A24F233A33E5}">
      <dgm:prSet custT="1"/>
      <dgm:spPr/>
      <dgm:t>
        <a:bodyPr anchor="ctr"/>
        <a:lstStyle/>
        <a:p>
          <a:pPr algn="l"/>
          <a:r>
            <a:rPr lang="es-EC" sz="1400" dirty="0" smtClean="0"/>
            <a:t>Mapa de Riesgos</a:t>
          </a:r>
          <a:endParaRPr lang="es-EC" sz="1400" dirty="0"/>
        </a:p>
      </dgm:t>
    </dgm:pt>
    <dgm:pt modelId="{B3084D3E-DC55-4FF6-8A94-915C6300D645}" type="parTrans" cxnId="{C7CA48DF-22FE-43AF-905C-D3C5C2D448F3}">
      <dgm:prSet/>
      <dgm:spPr/>
      <dgm:t>
        <a:bodyPr/>
        <a:lstStyle/>
        <a:p>
          <a:endParaRPr lang="es-EC"/>
        </a:p>
      </dgm:t>
    </dgm:pt>
    <dgm:pt modelId="{9FB2A9C9-35A1-4E59-AF15-0A8458368EEC}" type="sibTrans" cxnId="{C7CA48DF-22FE-43AF-905C-D3C5C2D448F3}">
      <dgm:prSet/>
      <dgm:spPr/>
      <dgm:t>
        <a:bodyPr/>
        <a:lstStyle/>
        <a:p>
          <a:endParaRPr lang="es-EC"/>
        </a:p>
      </dgm:t>
    </dgm:pt>
    <dgm:pt modelId="{141EDEC1-6D0E-4912-A827-CA0CB798C78D}">
      <dgm:prSet custT="1"/>
      <dgm:spPr/>
      <dgm:t>
        <a:bodyPr anchor="ctr"/>
        <a:lstStyle/>
        <a:p>
          <a:pPr algn="l"/>
          <a:r>
            <a:rPr lang="es-EC" sz="1400" dirty="0" smtClean="0"/>
            <a:t>Eficacia de las Salvaguardas</a:t>
          </a:r>
          <a:endParaRPr lang="es-EC" sz="1400" dirty="0"/>
        </a:p>
      </dgm:t>
    </dgm:pt>
    <dgm:pt modelId="{F2647A8E-5D7D-42B7-9D07-EDBD313D2F97}" type="parTrans" cxnId="{09E7A454-5DC1-4D40-810C-2C95B475F9CC}">
      <dgm:prSet/>
      <dgm:spPr/>
      <dgm:t>
        <a:bodyPr/>
        <a:lstStyle/>
        <a:p>
          <a:endParaRPr lang="es-EC"/>
        </a:p>
      </dgm:t>
    </dgm:pt>
    <dgm:pt modelId="{5C3477CF-985F-4150-AC29-1BC2BA9A70AF}" type="sibTrans" cxnId="{09E7A454-5DC1-4D40-810C-2C95B475F9CC}">
      <dgm:prSet/>
      <dgm:spPr/>
      <dgm:t>
        <a:bodyPr/>
        <a:lstStyle/>
        <a:p>
          <a:endParaRPr lang="es-EC"/>
        </a:p>
      </dgm:t>
    </dgm:pt>
    <dgm:pt modelId="{ADC619C1-D8B7-4248-80D9-9302F274824B}">
      <dgm:prSet custT="1"/>
      <dgm:spPr/>
      <dgm:t>
        <a:bodyPr/>
        <a:lstStyle/>
        <a:p>
          <a:pPr algn="ctr"/>
          <a:r>
            <a:rPr lang="es-EC" sz="1400" b="1" dirty="0" smtClean="0">
              <a:solidFill>
                <a:srgbClr val="FF0000"/>
              </a:solidFill>
            </a:rPr>
            <a:t>1</a:t>
          </a:r>
          <a:endParaRPr lang="es-EC" sz="1400" b="1" dirty="0">
            <a:solidFill>
              <a:srgbClr val="FF0000"/>
            </a:solidFill>
          </a:endParaRPr>
        </a:p>
      </dgm:t>
    </dgm:pt>
    <dgm:pt modelId="{733FE863-2F3B-481D-9E90-484757451B9D}" type="parTrans" cxnId="{3CD042D0-82BE-4496-9364-EBC3A8040DD4}">
      <dgm:prSet/>
      <dgm:spPr/>
      <dgm:t>
        <a:bodyPr/>
        <a:lstStyle/>
        <a:p>
          <a:endParaRPr lang="es-EC"/>
        </a:p>
      </dgm:t>
    </dgm:pt>
    <dgm:pt modelId="{4A3E8DFD-457F-4E7B-A11D-ED922BDB16F5}" type="sibTrans" cxnId="{3CD042D0-82BE-4496-9364-EBC3A8040DD4}">
      <dgm:prSet/>
      <dgm:spPr/>
      <dgm:t>
        <a:bodyPr/>
        <a:lstStyle/>
        <a:p>
          <a:endParaRPr lang="es-EC"/>
        </a:p>
      </dgm:t>
    </dgm:pt>
    <dgm:pt modelId="{C69BB85C-34E5-4CA5-B39F-21780F7E72A7}">
      <dgm:prSet custT="1"/>
      <dgm:spPr/>
      <dgm:t>
        <a:bodyPr anchor="ctr"/>
        <a:lstStyle/>
        <a:p>
          <a:pPr algn="ctr"/>
          <a:r>
            <a:rPr lang="es-EC" sz="1400" b="1" dirty="0" smtClean="0">
              <a:solidFill>
                <a:srgbClr val="FF0000"/>
              </a:solidFill>
            </a:rPr>
            <a:t>2</a:t>
          </a:r>
          <a:endParaRPr lang="es-EC" sz="1400" b="1" dirty="0">
            <a:solidFill>
              <a:srgbClr val="FF0000"/>
            </a:solidFill>
          </a:endParaRPr>
        </a:p>
      </dgm:t>
    </dgm:pt>
    <dgm:pt modelId="{88D9832C-DD53-421C-8B07-4ED7501E6035}" type="parTrans" cxnId="{18395137-D0C6-46AD-8DEE-784BA333195C}">
      <dgm:prSet/>
      <dgm:spPr/>
      <dgm:t>
        <a:bodyPr/>
        <a:lstStyle/>
        <a:p>
          <a:endParaRPr lang="es-EC"/>
        </a:p>
      </dgm:t>
    </dgm:pt>
    <dgm:pt modelId="{40B65F06-B1CC-453C-9B36-18C625FEA981}" type="sibTrans" cxnId="{18395137-D0C6-46AD-8DEE-784BA333195C}">
      <dgm:prSet/>
      <dgm:spPr/>
      <dgm:t>
        <a:bodyPr/>
        <a:lstStyle/>
        <a:p>
          <a:endParaRPr lang="es-EC"/>
        </a:p>
      </dgm:t>
    </dgm:pt>
    <dgm:pt modelId="{F4FBE0FA-A276-4163-AA82-3DBDD2C5FD5C}">
      <dgm:prSet custT="1"/>
      <dgm:spPr/>
      <dgm:t>
        <a:bodyPr anchor="ctr"/>
        <a:lstStyle/>
        <a:p>
          <a:pPr algn="ctr"/>
          <a:r>
            <a:rPr lang="es-EC" sz="1400" b="1" dirty="0" smtClean="0">
              <a:solidFill>
                <a:srgbClr val="FF0000"/>
              </a:solidFill>
            </a:rPr>
            <a:t>3</a:t>
          </a:r>
          <a:endParaRPr lang="es-EC" sz="1400" b="1" dirty="0">
            <a:solidFill>
              <a:srgbClr val="FF0000"/>
            </a:solidFill>
          </a:endParaRPr>
        </a:p>
      </dgm:t>
    </dgm:pt>
    <dgm:pt modelId="{7BE42C03-3699-4AEF-97DD-C13DD3F67498}" type="parTrans" cxnId="{72C2712A-D44C-45A7-98C4-D4D658208810}">
      <dgm:prSet/>
      <dgm:spPr/>
      <dgm:t>
        <a:bodyPr/>
        <a:lstStyle/>
        <a:p>
          <a:endParaRPr lang="es-EC"/>
        </a:p>
      </dgm:t>
    </dgm:pt>
    <dgm:pt modelId="{AC8D7EB9-EB3D-4730-9BFE-0F5BC7483274}" type="sibTrans" cxnId="{72C2712A-D44C-45A7-98C4-D4D658208810}">
      <dgm:prSet/>
      <dgm:spPr/>
      <dgm:t>
        <a:bodyPr/>
        <a:lstStyle/>
        <a:p>
          <a:endParaRPr lang="es-EC"/>
        </a:p>
      </dgm:t>
    </dgm:pt>
    <dgm:pt modelId="{CDB77192-A6ED-4C93-AD49-714AE7F30801}" type="pres">
      <dgm:prSet presAssocID="{7CF9D828-A19A-4FF3-B9FA-ED51BFCDE88D}" presName="diagram" presStyleCnt="0">
        <dgm:presLayoutVars>
          <dgm:dir/>
          <dgm:animLvl val="lvl"/>
          <dgm:resizeHandles val="exact"/>
        </dgm:presLayoutVars>
      </dgm:prSet>
      <dgm:spPr/>
    </dgm:pt>
    <dgm:pt modelId="{0EA77E9D-58DC-4AA1-B60B-60BF55269FDC}" type="pres">
      <dgm:prSet presAssocID="{A8D37D1A-63F1-454A-B5B1-E45DE4044639}" presName="compNode" presStyleCnt="0"/>
      <dgm:spPr/>
    </dgm:pt>
    <dgm:pt modelId="{6B72CEE0-4205-41DF-AB14-4F25EF5ED4CA}" type="pres">
      <dgm:prSet presAssocID="{A8D37D1A-63F1-454A-B5B1-E45DE404463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6B0784-614A-4BEA-903F-8772794911D1}" type="pres">
      <dgm:prSet presAssocID="{A8D37D1A-63F1-454A-B5B1-E45DE40446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33EF9-BDB6-4117-A7ED-B43D6EE19F2F}" type="pres">
      <dgm:prSet presAssocID="{A8D37D1A-63F1-454A-B5B1-E45DE4044639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1D8CC4E6-3A71-40EA-B5FB-11B096E0B800}" type="pres">
      <dgm:prSet presAssocID="{A8D37D1A-63F1-454A-B5B1-E45DE4044639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E1F1802-7879-4850-A612-4BBF1020B5DB}" type="pres">
      <dgm:prSet presAssocID="{23B68818-0EFF-4850-899D-3D3C98158A1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72B6C6C-AAE9-4CE0-9D4F-F316A1DE590F}" type="pres">
      <dgm:prSet presAssocID="{DA54FF4C-F4B4-40C4-B98C-F113568DC9BA}" presName="compNode" presStyleCnt="0"/>
      <dgm:spPr/>
    </dgm:pt>
    <dgm:pt modelId="{BFEE8F08-9C30-4914-AFCC-2ABA3BA45A84}" type="pres">
      <dgm:prSet presAssocID="{DA54FF4C-F4B4-40C4-B98C-F113568DC9BA}" presName="childRect" presStyleLbl="bgAcc1" presStyleIdx="1" presStyleCnt="3" custLinFactNeighborX="-226" custLinFactNeighborY="-10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A4A0C2-F5D4-44F9-A379-797816B53F3F}" type="pres">
      <dgm:prSet presAssocID="{DA54FF4C-F4B4-40C4-B98C-F113568DC9B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CC2204-1360-4186-9C16-196567C41BB3}" type="pres">
      <dgm:prSet presAssocID="{DA54FF4C-F4B4-40C4-B98C-F113568DC9BA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A3037887-0CDC-494F-B6E8-A1BCF225FFED}" type="pres">
      <dgm:prSet presAssocID="{DA54FF4C-F4B4-40C4-B98C-F113568DC9BA}" presName="adorn" presStyleLbl="fgAccFollowNode1" presStyleIdx="1" presStyleCnt="3" custScaleX="82936" custScaleY="670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1F2CD781-5365-4644-BD5E-5DB7A2AE7AE3}" type="pres">
      <dgm:prSet presAssocID="{5E7FB44B-783B-4E8E-A858-9E504E30918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2FCD045-057D-41F2-9937-27C54BC1A26A}" type="pres">
      <dgm:prSet presAssocID="{A606E832-737D-4219-900D-22510F6393B5}" presName="compNode" presStyleCnt="0"/>
      <dgm:spPr/>
    </dgm:pt>
    <dgm:pt modelId="{81F6F8F9-19CB-4A16-9FB6-5B8A12317079}" type="pres">
      <dgm:prSet presAssocID="{A606E832-737D-4219-900D-22510F6393B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D826DD-69C0-46E7-ABDB-40DD24E02496}" type="pres">
      <dgm:prSet presAssocID="{A606E832-737D-4219-900D-22510F6393B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CE795B-F6E5-4E15-8B43-67BAC4C2A536}" type="pres">
      <dgm:prSet presAssocID="{A606E832-737D-4219-900D-22510F6393B5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13ED3064-DD54-42DE-B683-DA2E6E8DA661}" type="pres">
      <dgm:prSet presAssocID="{A606E832-737D-4219-900D-22510F6393B5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368E6229-1BA0-46EE-8ABC-79B08EAB2718}" type="presOf" srcId="{DA54FF4C-F4B4-40C4-B98C-F113568DC9BA}" destId="{CBCC2204-1360-4186-9C16-196567C41BB3}" srcOrd="1" destOrd="0" presId="urn:microsoft.com/office/officeart/2005/8/layout/bList2"/>
    <dgm:cxn modelId="{D2162BB7-59A5-48F1-8A04-F04D60EB4984}" type="presOf" srcId="{DA54FF4C-F4B4-40C4-B98C-F113568DC9BA}" destId="{7BA4A0C2-F5D4-44F9-A379-797816B53F3F}" srcOrd="0" destOrd="0" presId="urn:microsoft.com/office/officeart/2005/8/layout/bList2"/>
    <dgm:cxn modelId="{4EC9F996-979B-4430-8F97-B647ED44880B}" type="presOf" srcId="{A606E832-737D-4219-900D-22510F6393B5}" destId="{6AD826DD-69C0-46E7-ABDB-40DD24E02496}" srcOrd="0" destOrd="0" presId="urn:microsoft.com/office/officeart/2005/8/layout/bList2"/>
    <dgm:cxn modelId="{EBEEF2B9-F1BE-4200-8527-B30751971B47}" type="presOf" srcId="{7CF9D828-A19A-4FF3-B9FA-ED51BFCDE88D}" destId="{CDB77192-A6ED-4C93-AD49-714AE7F30801}" srcOrd="0" destOrd="0" presId="urn:microsoft.com/office/officeart/2005/8/layout/bList2"/>
    <dgm:cxn modelId="{25C2F5FA-04C9-4D9B-9F6E-54FC73043AB2}" srcId="{7CF9D828-A19A-4FF3-B9FA-ED51BFCDE88D}" destId="{DA54FF4C-F4B4-40C4-B98C-F113568DC9BA}" srcOrd="1" destOrd="0" parTransId="{9F5D4B4A-84DD-46E5-992A-E994166EC098}" sibTransId="{5E7FB44B-783B-4E8E-A858-9E504E309182}"/>
    <dgm:cxn modelId="{71B82AC7-D8B5-4707-A9F7-83BF9D9F9183}" type="presOf" srcId="{FDDD01A4-E1B2-40A3-8411-A24F233A33E5}" destId="{BFEE8F08-9C30-4914-AFCC-2ABA3BA45A84}" srcOrd="0" destOrd="1" presId="urn:microsoft.com/office/officeart/2005/8/layout/bList2"/>
    <dgm:cxn modelId="{82369E53-5471-42A6-BCEC-2246A243CBB5}" type="presOf" srcId="{5E7FB44B-783B-4E8E-A858-9E504E309182}" destId="{1F2CD781-5365-4644-BD5E-5DB7A2AE7AE3}" srcOrd="0" destOrd="0" presId="urn:microsoft.com/office/officeart/2005/8/layout/bList2"/>
    <dgm:cxn modelId="{72C2712A-D44C-45A7-98C4-D4D658208810}" srcId="{A606E832-737D-4219-900D-22510F6393B5}" destId="{F4FBE0FA-A276-4163-AA82-3DBDD2C5FD5C}" srcOrd="0" destOrd="0" parTransId="{7BE42C03-3699-4AEF-97DD-C13DD3F67498}" sibTransId="{AC8D7EB9-EB3D-4730-9BFE-0F5BC7483274}"/>
    <dgm:cxn modelId="{19F083AE-FFFD-468F-87FC-416872459019}" srcId="{A8D37D1A-63F1-454A-B5B1-E45DE4044639}" destId="{FCE058B7-5694-4E46-A131-749E6182FFC6}" srcOrd="1" destOrd="0" parTransId="{B0DA0741-980E-4C68-96C7-2252C35A5397}" sibTransId="{39FC6FE4-569F-45EC-83DC-AD75835EEAC8}"/>
    <dgm:cxn modelId="{B01F41CF-398A-49D1-AC8A-EBB6CBFCA09E}" type="presOf" srcId="{23B68818-0EFF-4850-899D-3D3C98158A1F}" destId="{3E1F1802-7879-4850-A612-4BBF1020B5DB}" srcOrd="0" destOrd="0" presId="urn:microsoft.com/office/officeart/2005/8/layout/bList2"/>
    <dgm:cxn modelId="{31147FBF-39BA-45F8-A12D-F06BF39325D6}" type="presOf" srcId="{791C55B9-2A87-41A2-8392-3072D34DA0A4}" destId="{6B72CEE0-4205-41DF-AB14-4F25EF5ED4CA}" srcOrd="0" destOrd="2" presId="urn:microsoft.com/office/officeart/2005/8/layout/bList2"/>
    <dgm:cxn modelId="{DCD717C4-9641-4464-A025-9C834AB98082}" type="presOf" srcId="{ADC619C1-D8B7-4248-80D9-9302F274824B}" destId="{6B72CEE0-4205-41DF-AB14-4F25EF5ED4CA}" srcOrd="0" destOrd="0" presId="urn:microsoft.com/office/officeart/2005/8/layout/bList2"/>
    <dgm:cxn modelId="{433016AE-C192-4EDF-8F69-D5607AA3916B}" srcId="{7CF9D828-A19A-4FF3-B9FA-ED51BFCDE88D}" destId="{A8D37D1A-63F1-454A-B5B1-E45DE4044639}" srcOrd="0" destOrd="0" parTransId="{A12F6380-4FED-4084-AE5F-7FE90D898E58}" sibTransId="{23B68818-0EFF-4850-899D-3D3C98158A1F}"/>
    <dgm:cxn modelId="{C88CDE80-5D84-469D-97F8-8175571409FF}" type="presOf" srcId="{F4FBE0FA-A276-4163-AA82-3DBDD2C5FD5C}" destId="{81F6F8F9-19CB-4A16-9FB6-5B8A12317079}" srcOrd="0" destOrd="0" presId="urn:microsoft.com/office/officeart/2005/8/layout/bList2"/>
    <dgm:cxn modelId="{CF1911E0-D3F8-41DE-BE71-B975ABEFF3DE}" type="presOf" srcId="{FCE058B7-5694-4E46-A131-749E6182FFC6}" destId="{6B72CEE0-4205-41DF-AB14-4F25EF5ED4CA}" srcOrd="0" destOrd="1" presId="urn:microsoft.com/office/officeart/2005/8/layout/bList2"/>
    <dgm:cxn modelId="{2E40AFED-14EE-4CD5-8AB9-876230189F75}" type="presOf" srcId="{A606E832-737D-4219-900D-22510F6393B5}" destId="{A5CE795B-F6E5-4E15-8B43-67BAC4C2A536}" srcOrd="1" destOrd="0" presId="urn:microsoft.com/office/officeart/2005/8/layout/bList2"/>
    <dgm:cxn modelId="{09E7A454-5DC1-4D40-810C-2C95B475F9CC}" srcId="{A606E832-737D-4219-900D-22510F6393B5}" destId="{141EDEC1-6D0E-4912-A827-CA0CB798C78D}" srcOrd="1" destOrd="0" parTransId="{F2647A8E-5D7D-42B7-9D07-EDBD313D2F97}" sibTransId="{5C3477CF-985F-4150-AC29-1BC2BA9A70AF}"/>
    <dgm:cxn modelId="{3CD042D0-82BE-4496-9364-EBC3A8040DD4}" srcId="{A8D37D1A-63F1-454A-B5B1-E45DE4044639}" destId="{ADC619C1-D8B7-4248-80D9-9302F274824B}" srcOrd="0" destOrd="0" parTransId="{733FE863-2F3B-481D-9E90-484757451B9D}" sibTransId="{4A3E8DFD-457F-4E7B-A11D-ED922BDB16F5}"/>
    <dgm:cxn modelId="{50474E52-616D-4F9B-9408-4C49D94CD4B3}" type="presOf" srcId="{A8D37D1A-63F1-454A-B5B1-E45DE4044639}" destId="{7C6B0784-614A-4BEA-903F-8772794911D1}" srcOrd="0" destOrd="0" presId="urn:microsoft.com/office/officeart/2005/8/layout/bList2"/>
    <dgm:cxn modelId="{914A5917-25EC-4B5F-9D84-857771D6A0E3}" type="presOf" srcId="{C69BB85C-34E5-4CA5-B39F-21780F7E72A7}" destId="{BFEE8F08-9C30-4914-AFCC-2ABA3BA45A84}" srcOrd="0" destOrd="0" presId="urn:microsoft.com/office/officeart/2005/8/layout/bList2"/>
    <dgm:cxn modelId="{18395137-D0C6-46AD-8DEE-784BA333195C}" srcId="{DA54FF4C-F4B4-40C4-B98C-F113568DC9BA}" destId="{C69BB85C-34E5-4CA5-B39F-21780F7E72A7}" srcOrd="0" destOrd="0" parTransId="{88D9832C-DD53-421C-8B07-4ED7501E6035}" sibTransId="{40B65F06-B1CC-453C-9B36-18C625FEA981}"/>
    <dgm:cxn modelId="{6925C6FF-AFEC-4221-AE9B-3A34E39F630A}" srcId="{7CF9D828-A19A-4FF3-B9FA-ED51BFCDE88D}" destId="{A606E832-737D-4219-900D-22510F6393B5}" srcOrd="2" destOrd="0" parTransId="{81FA8A6F-3327-4FDA-8D6D-D16C409AFF72}" sibTransId="{01DA71AB-1E8F-442C-9B50-6B48A2955017}"/>
    <dgm:cxn modelId="{C7CA48DF-22FE-43AF-905C-D3C5C2D448F3}" srcId="{DA54FF4C-F4B4-40C4-B98C-F113568DC9BA}" destId="{FDDD01A4-E1B2-40A3-8411-A24F233A33E5}" srcOrd="1" destOrd="0" parTransId="{B3084D3E-DC55-4FF6-8A94-915C6300D645}" sibTransId="{9FB2A9C9-35A1-4E59-AF15-0A8458368EEC}"/>
    <dgm:cxn modelId="{9370FFC1-93EF-4559-9770-F3EB2AA58CE1}" type="presOf" srcId="{141EDEC1-6D0E-4912-A827-CA0CB798C78D}" destId="{81F6F8F9-19CB-4A16-9FB6-5B8A12317079}" srcOrd="0" destOrd="1" presId="urn:microsoft.com/office/officeart/2005/8/layout/bList2"/>
    <dgm:cxn modelId="{4EC5C382-C864-4498-9E91-6FA55EE642EA}" type="presOf" srcId="{A8D37D1A-63F1-454A-B5B1-E45DE4044639}" destId="{C4B33EF9-BDB6-4117-A7ED-B43D6EE19F2F}" srcOrd="1" destOrd="0" presId="urn:microsoft.com/office/officeart/2005/8/layout/bList2"/>
    <dgm:cxn modelId="{543573F7-D34C-4A78-A989-7BFA1EADCC6D}" srcId="{A8D37D1A-63F1-454A-B5B1-E45DE4044639}" destId="{791C55B9-2A87-41A2-8392-3072D34DA0A4}" srcOrd="2" destOrd="0" parTransId="{2ED7C0CA-C6CB-4B9F-871C-BDFC1659B730}" sibTransId="{316118BB-301E-4B3C-822E-D2DE096A34AC}"/>
    <dgm:cxn modelId="{3AAFDF49-BB0E-458E-90DF-28CF6A41D214}" type="presParOf" srcId="{CDB77192-A6ED-4C93-AD49-714AE7F30801}" destId="{0EA77E9D-58DC-4AA1-B60B-60BF55269FDC}" srcOrd="0" destOrd="0" presId="urn:microsoft.com/office/officeart/2005/8/layout/bList2"/>
    <dgm:cxn modelId="{EF1A1A84-4DB9-4C8C-8246-631DDE56E4A9}" type="presParOf" srcId="{0EA77E9D-58DC-4AA1-B60B-60BF55269FDC}" destId="{6B72CEE0-4205-41DF-AB14-4F25EF5ED4CA}" srcOrd="0" destOrd="0" presId="urn:microsoft.com/office/officeart/2005/8/layout/bList2"/>
    <dgm:cxn modelId="{0E7AA4E4-4413-4357-B951-BD205B33F9C2}" type="presParOf" srcId="{0EA77E9D-58DC-4AA1-B60B-60BF55269FDC}" destId="{7C6B0784-614A-4BEA-903F-8772794911D1}" srcOrd="1" destOrd="0" presId="urn:microsoft.com/office/officeart/2005/8/layout/bList2"/>
    <dgm:cxn modelId="{2F8792D6-B9BB-4183-8994-C42CAE1B8483}" type="presParOf" srcId="{0EA77E9D-58DC-4AA1-B60B-60BF55269FDC}" destId="{C4B33EF9-BDB6-4117-A7ED-B43D6EE19F2F}" srcOrd="2" destOrd="0" presId="urn:microsoft.com/office/officeart/2005/8/layout/bList2"/>
    <dgm:cxn modelId="{219EC1BE-D89B-476D-AF97-9AA4DB9F06A3}" type="presParOf" srcId="{0EA77E9D-58DC-4AA1-B60B-60BF55269FDC}" destId="{1D8CC4E6-3A71-40EA-B5FB-11B096E0B800}" srcOrd="3" destOrd="0" presId="urn:microsoft.com/office/officeart/2005/8/layout/bList2"/>
    <dgm:cxn modelId="{E6BB9459-AB7F-487E-9766-CBDE895F2A8D}" type="presParOf" srcId="{CDB77192-A6ED-4C93-AD49-714AE7F30801}" destId="{3E1F1802-7879-4850-A612-4BBF1020B5DB}" srcOrd="1" destOrd="0" presId="urn:microsoft.com/office/officeart/2005/8/layout/bList2"/>
    <dgm:cxn modelId="{E3954779-79DA-4B20-94CE-EEEB74247C31}" type="presParOf" srcId="{CDB77192-A6ED-4C93-AD49-714AE7F30801}" destId="{F72B6C6C-AAE9-4CE0-9D4F-F316A1DE590F}" srcOrd="2" destOrd="0" presId="urn:microsoft.com/office/officeart/2005/8/layout/bList2"/>
    <dgm:cxn modelId="{2BB5C78A-F59F-48DC-A426-E470BC2E4E2B}" type="presParOf" srcId="{F72B6C6C-AAE9-4CE0-9D4F-F316A1DE590F}" destId="{BFEE8F08-9C30-4914-AFCC-2ABA3BA45A84}" srcOrd="0" destOrd="0" presId="urn:microsoft.com/office/officeart/2005/8/layout/bList2"/>
    <dgm:cxn modelId="{0CA01140-D049-43FF-BE8D-5064F3C36542}" type="presParOf" srcId="{F72B6C6C-AAE9-4CE0-9D4F-F316A1DE590F}" destId="{7BA4A0C2-F5D4-44F9-A379-797816B53F3F}" srcOrd="1" destOrd="0" presId="urn:microsoft.com/office/officeart/2005/8/layout/bList2"/>
    <dgm:cxn modelId="{3F8A0E9E-9F7D-4993-B106-B23B2C4ACEFF}" type="presParOf" srcId="{F72B6C6C-AAE9-4CE0-9D4F-F316A1DE590F}" destId="{CBCC2204-1360-4186-9C16-196567C41BB3}" srcOrd="2" destOrd="0" presId="urn:microsoft.com/office/officeart/2005/8/layout/bList2"/>
    <dgm:cxn modelId="{F82A63C7-3997-45A7-9787-EFB06269019D}" type="presParOf" srcId="{F72B6C6C-AAE9-4CE0-9D4F-F316A1DE590F}" destId="{A3037887-0CDC-494F-B6E8-A1BCF225FFED}" srcOrd="3" destOrd="0" presId="urn:microsoft.com/office/officeart/2005/8/layout/bList2"/>
    <dgm:cxn modelId="{9FB4F55A-1066-4569-ADED-F10AEA18D1E5}" type="presParOf" srcId="{CDB77192-A6ED-4C93-AD49-714AE7F30801}" destId="{1F2CD781-5365-4644-BD5E-5DB7A2AE7AE3}" srcOrd="3" destOrd="0" presId="urn:microsoft.com/office/officeart/2005/8/layout/bList2"/>
    <dgm:cxn modelId="{56429C33-48C6-4E37-8AA4-05C7A2954193}" type="presParOf" srcId="{CDB77192-A6ED-4C93-AD49-714AE7F30801}" destId="{B2FCD045-057D-41F2-9937-27C54BC1A26A}" srcOrd="4" destOrd="0" presId="urn:microsoft.com/office/officeart/2005/8/layout/bList2"/>
    <dgm:cxn modelId="{A717BAA0-D5B6-43EC-8940-C0B137BD2FD9}" type="presParOf" srcId="{B2FCD045-057D-41F2-9937-27C54BC1A26A}" destId="{81F6F8F9-19CB-4A16-9FB6-5B8A12317079}" srcOrd="0" destOrd="0" presId="urn:microsoft.com/office/officeart/2005/8/layout/bList2"/>
    <dgm:cxn modelId="{0BA64034-89C4-4027-A80A-39C726A9053B}" type="presParOf" srcId="{B2FCD045-057D-41F2-9937-27C54BC1A26A}" destId="{6AD826DD-69C0-46E7-ABDB-40DD24E02496}" srcOrd="1" destOrd="0" presId="urn:microsoft.com/office/officeart/2005/8/layout/bList2"/>
    <dgm:cxn modelId="{215BB80C-A841-46DB-9006-F48A11377CD7}" type="presParOf" srcId="{B2FCD045-057D-41F2-9937-27C54BC1A26A}" destId="{A5CE795B-F6E5-4E15-8B43-67BAC4C2A536}" srcOrd="2" destOrd="0" presId="urn:microsoft.com/office/officeart/2005/8/layout/bList2"/>
    <dgm:cxn modelId="{F372FB48-AE98-41FD-9C9F-2F42186D2FF0}" type="presParOf" srcId="{B2FCD045-057D-41F2-9937-27C54BC1A26A}" destId="{13ED3064-DD54-42DE-B683-DA2E6E8DA66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2CEE0-4205-41DF-AB14-4F25EF5ED4CA}">
      <dsp:nvSpPr>
        <dsp:cNvPr id="0" name=""/>
        <dsp:cNvSpPr/>
      </dsp:nvSpPr>
      <dsp:spPr>
        <a:xfrm>
          <a:off x="2340" y="687573"/>
          <a:ext cx="1527496" cy="11402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rgbClr val="FF0000"/>
              </a:solidFill>
            </a:rPr>
            <a:t>1</a:t>
          </a:r>
          <a:endParaRPr lang="es-EC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Dependencia de Activos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Valoración de Activos</a:t>
          </a:r>
          <a:endParaRPr lang="es-EC" sz="1400" kern="1200" dirty="0"/>
        </a:p>
      </dsp:txBody>
      <dsp:txXfrm>
        <a:off x="29057" y="714290"/>
        <a:ext cx="1474062" cy="1113527"/>
      </dsp:txXfrm>
    </dsp:sp>
    <dsp:sp modelId="{C4B33EF9-BDB6-4117-A7ED-B43D6EE19F2F}">
      <dsp:nvSpPr>
        <dsp:cNvPr id="0" name=""/>
        <dsp:cNvSpPr/>
      </dsp:nvSpPr>
      <dsp:spPr>
        <a:xfrm>
          <a:off x="2340" y="1827817"/>
          <a:ext cx="1527496" cy="490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Identificación de Activos	</a:t>
          </a:r>
          <a:endParaRPr lang="es-EC" sz="1200" kern="1200" dirty="0"/>
        </a:p>
      </dsp:txBody>
      <dsp:txXfrm>
        <a:off x="2340" y="1827817"/>
        <a:ext cx="1075701" cy="490304"/>
      </dsp:txXfrm>
    </dsp:sp>
    <dsp:sp modelId="{1D8CC4E6-3A71-40EA-B5FB-11B096E0B800}">
      <dsp:nvSpPr>
        <dsp:cNvPr id="0" name=""/>
        <dsp:cNvSpPr/>
      </dsp:nvSpPr>
      <dsp:spPr>
        <a:xfrm>
          <a:off x="1121253" y="1905698"/>
          <a:ext cx="534623" cy="5346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8F08-9C30-4914-AFCC-2ABA3BA45A84}">
      <dsp:nvSpPr>
        <dsp:cNvPr id="0" name=""/>
        <dsp:cNvSpPr/>
      </dsp:nvSpPr>
      <dsp:spPr>
        <a:xfrm>
          <a:off x="1784874" y="720086"/>
          <a:ext cx="1527496" cy="11402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rgbClr val="FF0000"/>
              </a:solidFill>
            </a:rPr>
            <a:t>2</a:t>
          </a:r>
          <a:endParaRPr lang="es-EC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Mapa de Riesgos</a:t>
          </a:r>
          <a:endParaRPr lang="es-EC" sz="1400" kern="1200" dirty="0"/>
        </a:p>
      </dsp:txBody>
      <dsp:txXfrm>
        <a:off x="1811591" y="746803"/>
        <a:ext cx="1474062" cy="1113527"/>
      </dsp:txXfrm>
    </dsp:sp>
    <dsp:sp modelId="{CBCC2204-1360-4186-9C16-196567C41BB3}">
      <dsp:nvSpPr>
        <dsp:cNvPr id="0" name=""/>
        <dsp:cNvSpPr/>
      </dsp:nvSpPr>
      <dsp:spPr>
        <a:xfrm>
          <a:off x="1788326" y="1871846"/>
          <a:ext cx="1527496" cy="490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Identificación de Amenazas</a:t>
          </a:r>
          <a:endParaRPr lang="es-EC" sz="1200" kern="1200" dirty="0"/>
        </a:p>
      </dsp:txBody>
      <dsp:txXfrm>
        <a:off x="1788326" y="1871846"/>
        <a:ext cx="1075701" cy="490304"/>
      </dsp:txXfrm>
    </dsp:sp>
    <dsp:sp modelId="{A3037887-0CDC-494F-B6E8-A1BCF225FFED}">
      <dsp:nvSpPr>
        <dsp:cNvPr id="0" name=""/>
        <dsp:cNvSpPr/>
      </dsp:nvSpPr>
      <dsp:spPr>
        <a:xfrm>
          <a:off x="2952853" y="2037785"/>
          <a:ext cx="443395" cy="3585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6F8F9-19CB-4A16-9FB6-5B8A12317079}">
      <dsp:nvSpPr>
        <dsp:cNvPr id="0" name=""/>
        <dsp:cNvSpPr/>
      </dsp:nvSpPr>
      <dsp:spPr>
        <a:xfrm>
          <a:off x="3528698" y="687573"/>
          <a:ext cx="1527496" cy="11402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rgbClr val="FF0000"/>
              </a:solidFill>
            </a:rPr>
            <a:t>3</a:t>
          </a:r>
          <a:endParaRPr lang="es-EC" sz="1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Eficacia de las Salvaguardas</a:t>
          </a:r>
          <a:endParaRPr lang="es-EC" sz="1400" kern="1200" dirty="0"/>
        </a:p>
      </dsp:txBody>
      <dsp:txXfrm>
        <a:off x="3555415" y="714290"/>
        <a:ext cx="1474062" cy="1113527"/>
      </dsp:txXfrm>
    </dsp:sp>
    <dsp:sp modelId="{A5CE795B-F6E5-4E15-8B43-67BAC4C2A536}">
      <dsp:nvSpPr>
        <dsp:cNvPr id="0" name=""/>
        <dsp:cNvSpPr/>
      </dsp:nvSpPr>
      <dsp:spPr>
        <a:xfrm>
          <a:off x="3528698" y="1827817"/>
          <a:ext cx="1527496" cy="490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Identificación de Salvaguardas</a:t>
          </a:r>
          <a:endParaRPr lang="es-EC" sz="1200" kern="1200" dirty="0"/>
        </a:p>
      </dsp:txBody>
      <dsp:txXfrm>
        <a:off x="3528698" y="1827817"/>
        <a:ext cx="1075701" cy="490304"/>
      </dsp:txXfrm>
    </dsp:sp>
    <dsp:sp modelId="{13ED3064-DD54-42DE-B683-DA2E6E8DA661}">
      <dsp:nvSpPr>
        <dsp:cNvPr id="0" name=""/>
        <dsp:cNvSpPr/>
      </dsp:nvSpPr>
      <dsp:spPr>
        <a:xfrm>
          <a:off x="4647611" y="1905698"/>
          <a:ext cx="534623" cy="5346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54D4857D-62A5-486B-9129-468003D7E020}" type="datetimeFigureOut">
              <a:rPr lang="es-ES" smtClean="0"/>
              <a:pPr/>
              <a:t>11/08/2014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2EBE4566-6F3A-4CC1-BD6C-9C510D05F1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36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2D2EF2CE-B28C-4ED4-8FD0-48BB3F48846A}" type="datetimeFigureOut">
              <a:pPr/>
              <a:t>11/08/2014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61807874-5299-41B2-A37A-6AA3547857F4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71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26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10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16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62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es-ES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es-ES" sz="1100"/>
              <a:pPr algn="r"/>
              <a:t>11/08/2014</a:t>
            </a:fld>
            <a:endParaRPr kumimoji="0" lang="es-E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es-ES" sz="1200"/>
              <a:pPr/>
              <a:t>‹Nº›</a:t>
            </a:fld>
            <a:endParaRPr kumimoji="0" lang="es-E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es-E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es-ES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s-ES"/>
              <a:t>Mostrar título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es-ES" sz="1100"/>
              <a:pPr algn="r"/>
              <a:t>11/08/2014</a:t>
            </a:fld>
            <a:endParaRPr kumimoji="0" lang="es-E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es-ES" sz="1200"/>
              <a:pPr/>
              <a:t>‹Nº›</a:t>
            </a:fld>
            <a:endParaRPr kumimoji="0" lang="es-E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es-E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es-ES" sz="1100"/>
              <a:pPr algn="r"/>
              <a:t>11/08/2014</a:t>
            </a:fld>
            <a:endParaRPr kumimoji="0" lang="es-E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es-E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es-ES" sz="1200"/>
              <a:pPr/>
              <a:t>‹Nº›</a:t>
            </a:fld>
            <a:endParaRPr kumimoji="0" lang="es-E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gunta y respuesta senc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es-ES"/>
            </a:lvl1pPr>
            <a:extLst/>
          </a:lstStyle>
          <a:p>
            <a:fld id="{1BEBB2CB-903D-46EF-8227-E770ED8FF514}" type="datetimeFigureOut">
              <a:pPr/>
              <a:t>11/08/2014</a:t>
            </a:fld>
            <a:endParaRPr kumimoji="0" lang="es-E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s-E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‹Nº›</a:t>
            </a:fld>
            <a:endParaRPr kumimoji="0" lang="es-E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es-ES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s-ES"/>
              <a:t>Haga clic para agregar una pregunta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s-ES"/>
              <a:t>Haga clic para agregar una respuesta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gunta y respuesta detall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es-ES"/>
            </a:lvl1pPr>
            <a:extLst/>
          </a:lstStyle>
          <a:p>
            <a:fld id="{1BEBB2CB-903D-46EF-8227-E770ED8FF514}" type="datetimeFigureOut">
              <a:pPr/>
              <a:t>11/08/2014</a:t>
            </a:fld>
            <a:endParaRPr kumimoji="0" lang="es-E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s-E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‹Nº›</a:t>
            </a:fld>
            <a:endParaRPr kumimoji="0" lang="es-E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es-ES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s-ES"/>
              <a:t>Haga clic para agregar una pregunta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s-ES"/>
              <a:t>Haga clic para agregar una respuesta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es-ES" i="1" baseline="0"/>
            </a:lvl1pPr>
            <a:extLst/>
          </a:lstStyle>
          <a:p>
            <a:pPr lvl="0"/>
            <a:r>
              <a:rPr kumimoji="0" lang="es-ES"/>
              <a:t>Haga clic para agregar detalles a la respuesta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gunta de verdadero o falso (respuesta: Verdade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es-ES"/>
            </a:lvl1pPr>
            <a:extLst/>
          </a:lstStyle>
          <a:p>
            <a:fld id="{1BEBB2CB-903D-46EF-8227-E770ED8FF514}" type="datetimeFigureOut">
              <a:pPr/>
              <a:t>11/08/2014</a:t>
            </a:fld>
            <a:endParaRPr kumimoji="0" lang="es-E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s-E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‹Nº›</a:t>
            </a:fld>
            <a:endParaRPr kumimoji="0" lang="es-E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es-ES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s-ES"/>
              <a:t>Haga clic para agregar una pregunta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es-ES" sz="7200">
                <a:solidFill>
                  <a:schemeClr val="tx1">
                    <a:alpha val="40000"/>
                  </a:schemeClr>
                </a:solidFill>
              </a:rPr>
              <a:t>¿VERDADERO</a:t>
            </a:r>
            <a:r>
              <a:rPr kumimoji="0" lang="es-ES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es-ES" sz="7200">
                <a:solidFill>
                  <a:schemeClr val="tx1">
                    <a:alpha val="40000"/>
                  </a:schemeClr>
                </a:solidFill>
              </a:rPr>
              <a:t>o FALSO?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es-ES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¿VERDADERO </a:t>
            </a:r>
            <a:r>
              <a:rPr kumimoji="0" lang="es-ES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 FALSO?</a:t>
            </a:r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gunta de verdadero o falso (respuesta: Fal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es-ES"/>
            </a:lvl1pPr>
            <a:extLst/>
          </a:lstStyle>
          <a:p>
            <a:fld id="{1BEBB2CB-903D-46EF-8227-E770ED8FF514}" type="datetimeFigureOut">
              <a:pPr/>
              <a:t>11/08/2014</a:t>
            </a:fld>
            <a:endParaRPr kumimoji="0" lang="es-E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s-E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‹Nº›</a:t>
            </a:fld>
            <a:endParaRPr kumimoji="0" lang="es-E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es-ES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s-ES"/>
              <a:t>Haga clic para agregar una pregunta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es-ES" sz="7200">
                <a:solidFill>
                  <a:schemeClr val="tx1">
                    <a:alpha val="40000"/>
                  </a:schemeClr>
                </a:solidFill>
              </a:rPr>
              <a:t>¿VERDADERO</a:t>
            </a:r>
            <a:r>
              <a:rPr kumimoji="0" lang="es-ES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es-ES" sz="7200">
                <a:solidFill>
                  <a:schemeClr val="tx1">
                    <a:alpha val="40000"/>
                  </a:schemeClr>
                </a:solidFill>
              </a:rPr>
              <a:t>o FALSO?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es-ES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¿VERDADERO o </a:t>
            </a:r>
            <a:r>
              <a:rPr kumimoji="0" lang="es-ES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FALSO</a:t>
            </a:r>
            <a:r>
              <a:rPr kumimoji="0" lang="es-ES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incidencia de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s-E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el elemento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el elemento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el elemento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el elemento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el elemento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es-ES"/>
            </a:lvl1pPr>
            <a:extLst/>
          </a:lstStyle>
          <a:p>
            <a:fld id="{1BEBB2CB-903D-46EF-8227-E770ED8FF514}" type="datetimeFigureOut">
              <a:pPr/>
              <a:t>11/08/2014</a:t>
            </a:fld>
            <a:endParaRPr kumimoji="0" lang="es-E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la coincidencia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la coincidencia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la coincidencia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la coincidencia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es-ES"/>
            </a:lvl1pPr>
            <a:lvl2pPr eaLnBrk="1" latinLnBrk="0" hangingPunct="1">
              <a:buFontTx/>
              <a:buChar char="•"/>
              <a:defRPr kumimoji="0" lang="es-ES"/>
            </a:lvl2pPr>
            <a:lvl3pPr eaLnBrk="1" latinLnBrk="0" hangingPunct="1">
              <a:buFontTx/>
              <a:buChar char="•"/>
              <a:defRPr kumimoji="0" lang="es-ES"/>
            </a:lvl3pPr>
            <a:lvl4pPr eaLnBrk="1" latinLnBrk="0" hangingPunct="1">
              <a:buFontTx/>
              <a:buChar char="•"/>
              <a:defRPr kumimoji="0" lang="es-ES"/>
            </a:lvl4pPr>
            <a:lvl5pPr eaLnBrk="1" latinLnBrk="0" hangingPunct="1">
              <a:buFontTx/>
              <a:buChar char="•"/>
              <a:defRPr kumimoji="0" lang="es-ES"/>
            </a:lvl5pPr>
            <a:extLst/>
          </a:lstStyle>
          <a:p>
            <a:pPr lvl="0"/>
            <a:r>
              <a:rPr kumimoji="0" lang="es-ES"/>
              <a:t>Haga clic para agregar la coincidencia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es-ES" i="1" baseline="0"/>
            </a:lvl1pPr>
            <a:extLst/>
          </a:lstStyle>
          <a:p>
            <a:r>
              <a:rPr kumimoji="0" lang="es-ES"/>
              <a:t>Haga clic para escribir una pregunta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‹Nº›</a:t>
            </a:fld>
            <a:endParaRPr kumimoji="0" lang="es-E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es-ES" sz="1100"/>
            </a:lvl1pPr>
            <a:extLst/>
          </a:lstStyle>
          <a:p>
            <a:pPr algn="r"/>
            <a:fld id="{8F67D422-08A8-451B-9A67-21962FC4B660}" type="datetimeFigureOut">
              <a:rPr kumimoji="0" lang="es-ES" sz="1100"/>
              <a:pPr algn="r"/>
              <a:t>11/08/2014</a:t>
            </a:fld>
            <a:endParaRPr kumimoji="0" lang="es-ES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es-ES" sz="1200"/>
            </a:lvl1pPr>
            <a:extLst/>
          </a:lstStyle>
          <a:p>
            <a:endParaRPr kumimoji="0" lang="es-E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es-ES" sz="1200"/>
            </a:lvl1pPr>
            <a:extLst/>
          </a:lstStyle>
          <a:p>
            <a:fld id="{169B2101-2E9F-420A-91A3-890890D84497}" type="slidenum">
              <a:rPr kumimoji="0" lang="es-ES" sz="1200"/>
              <a:pPr/>
              <a:t>‹Nº›</a:t>
            </a:fld>
            <a:endParaRPr kumimoji="0" lang="es-ES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s-E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s-ES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es-ES">
          <a:solidFill>
            <a:schemeClr val="tx2"/>
          </a:solidFill>
        </a:defRPr>
      </a:lvl2pPr>
      <a:lvl3pPr eaLnBrk="1" latinLnBrk="0" hangingPunct="1">
        <a:defRPr kumimoji="0" lang="es-ES">
          <a:solidFill>
            <a:schemeClr val="tx2"/>
          </a:solidFill>
        </a:defRPr>
      </a:lvl3pPr>
      <a:lvl4pPr eaLnBrk="1" latinLnBrk="0" hangingPunct="1">
        <a:defRPr kumimoji="0" lang="es-ES">
          <a:solidFill>
            <a:schemeClr val="tx2"/>
          </a:solidFill>
        </a:defRPr>
      </a:lvl4pPr>
      <a:lvl5pPr eaLnBrk="1" latinLnBrk="0" hangingPunct="1">
        <a:defRPr kumimoji="0" lang="es-ES">
          <a:solidFill>
            <a:schemeClr val="tx2"/>
          </a:solidFill>
        </a:defRPr>
      </a:lvl5pPr>
      <a:lvl6pPr eaLnBrk="1" latinLnBrk="0" hangingPunct="1">
        <a:defRPr kumimoji="0" lang="es-ES">
          <a:solidFill>
            <a:schemeClr val="tx2"/>
          </a:solidFill>
        </a:defRPr>
      </a:lvl6pPr>
      <a:lvl7pPr eaLnBrk="1" latinLnBrk="0" hangingPunct="1">
        <a:defRPr kumimoji="0" lang="es-ES">
          <a:solidFill>
            <a:schemeClr val="tx2"/>
          </a:solidFill>
        </a:defRPr>
      </a:lvl7pPr>
      <a:lvl8pPr eaLnBrk="1" latinLnBrk="0" hangingPunct="1">
        <a:defRPr kumimoji="0" lang="es-ES">
          <a:solidFill>
            <a:schemeClr val="tx2"/>
          </a:solidFill>
        </a:defRPr>
      </a:lvl8pPr>
      <a:lvl9pPr eaLnBrk="1" latinLnBrk="0" hangingPunct="1">
        <a:defRPr kumimoji="0" lang="es-ES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s-ES" sz="280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696200" cy="2160240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es-ES" sz="2500" dirty="0" smtClean="0"/>
              <a:t>TEMA:</a:t>
            </a:r>
            <a:br>
              <a:rPr lang="es-ES" sz="2500" dirty="0" smtClean="0"/>
            </a:br>
            <a:r>
              <a:rPr lang="es-ES" sz="2500" dirty="0"/>
              <a:t/>
            </a:r>
            <a:br>
              <a:rPr lang="es-ES" sz="2500" dirty="0"/>
            </a:br>
            <a:r>
              <a:rPr lang="es-ES" sz="2500" b="1" dirty="0" smtClean="0"/>
              <a:t>DISEÑO DE UN SISTEMA DE GESTIÓN EN CONTROL Y SEGURIDAD BASADO EN LA NORMA BASCA PARA LA EMPRESA TRANSPORTES Y SERVICIO ASOCIADOS SYTSA CÍA. LTDA.</a:t>
            </a:r>
            <a:endParaRPr lang="es-ES" sz="2500" b="1" dirty="0"/>
          </a:p>
        </p:txBody>
      </p:sp>
      <p:pic>
        <p:nvPicPr>
          <p:cNvPr id="5" name="Imagen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72" y="404664"/>
            <a:ext cx="2857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/>
          </p:cNvSpPr>
          <p:nvPr/>
        </p:nvSpPr>
        <p:spPr>
          <a:xfrm>
            <a:off x="838200" y="5730730"/>
            <a:ext cx="7696200" cy="584448"/>
          </a:xfrm>
          <a:prstGeom prst="rect">
            <a:avLst/>
          </a:prstGeom>
        </p:spPr>
        <p:txBody>
          <a:bodyPr vert="horz" rtlCol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pPr algn="r"/>
            <a:r>
              <a:rPr lang="es-EC" sz="2500" b="1" kern="0" dirty="0" smtClean="0"/>
              <a:t>Autor: Erika Moncayo Salas</a:t>
            </a:r>
            <a:endParaRPr lang="es-EC" sz="2500" b="1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323528" y="404664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56083" y="1270440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Puntos Iniciales del Análisis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899592" y="3501008"/>
            <a:ext cx="7086600" cy="2448272"/>
          </a:xfrm>
          <a:prstGeom prst="rect">
            <a:avLst/>
          </a:prstGeom>
          <a:ln w="19050">
            <a:solidFill>
              <a:srgbClr val="CC9900"/>
            </a:solidFill>
          </a:ln>
        </p:spPr>
        <p:txBody>
          <a:bodyPr>
            <a:normAutofit/>
          </a:bodyPr>
          <a:lstStyle>
            <a:extLst/>
          </a:lstStyle>
          <a:p>
            <a:pPr marL="457200" indent="-457200">
              <a:buAutoNum type="arabicPeriod"/>
            </a:pPr>
            <a:r>
              <a:rPr lang="es-ES" dirty="0" smtClean="0"/>
              <a:t>Delimitar el dominio del proyecto,</a:t>
            </a:r>
          </a:p>
          <a:p>
            <a:pPr marL="457200" indent="-457200">
              <a:buAutoNum type="arabicPeriod"/>
            </a:pPr>
            <a:r>
              <a:rPr lang="es-ES" dirty="0" smtClean="0"/>
              <a:t>Crear condiciones adecuadas. La colaboración del personal involucrado.</a:t>
            </a:r>
          </a:p>
          <a:p>
            <a:pPr marL="457200" indent="-457200">
              <a:buAutoNum type="arabicPeriod"/>
            </a:pPr>
            <a:r>
              <a:rPr lang="es-ES" dirty="0" smtClean="0"/>
              <a:t>Concientizar la importancia de realizar un análisis.</a:t>
            </a:r>
          </a:p>
          <a:p>
            <a:pPr marL="457200" indent="-457200">
              <a:buAutoNum type="arabicPeriod"/>
            </a:pPr>
            <a:r>
              <a:rPr lang="es-ES" dirty="0" smtClean="0"/>
              <a:t>Descubrir y planificar las medidas oportunas.</a:t>
            </a:r>
          </a:p>
          <a:p>
            <a:pPr marL="457200" indent="-457200">
              <a:buAutoNum type="arabicPeriod"/>
            </a:pPr>
            <a:r>
              <a:rPr lang="es-ES" dirty="0" smtClean="0"/>
              <a:t>Prepara para procesos de auditoría, certificación.</a:t>
            </a:r>
          </a:p>
          <a:p>
            <a:endParaRPr lang="es-ES" dirty="0"/>
          </a:p>
        </p:txBody>
      </p:sp>
      <p:sp>
        <p:nvSpPr>
          <p:cNvPr id="8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884566" y="2132856"/>
            <a:ext cx="7158608" cy="936104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 lnSpcReduction="10000"/>
          </a:bodyPr>
          <a:lstStyle>
            <a:extLst/>
          </a:lstStyle>
          <a:p>
            <a:r>
              <a:rPr lang="es-ES" b="1" dirty="0" smtClean="0"/>
              <a:t>Un análisis de riesgo es un proceso sistemático para estimar la magnitud de los riesgos al que esta expuesta una organización.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298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323528" y="404664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827584" y="1978546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Etapas del AGR</a:t>
            </a:r>
            <a:endParaRPr lang="es-EC" sz="2600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78883115"/>
              </p:ext>
            </p:extLst>
          </p:nvPr>
        </p:nvGraphicFramePr>
        <p:xfrm>
          <a:off x="1619672" y="2780928"/>
          <a:ext cx="518457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6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323528" y="404664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827584" y="1553584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Identificación de Activos</a:t>
            </a:r>
            <a:endParaRPr lang="es-EC" sz="2600" dirty="0"/>
          </a:p>
        </p:txBody>
      </p:sp>
      <p:sp>
        <p:nvSpPr>
          <p:cNvPr id="10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560648" y="2307998"/>
            <a:ext cx="7158608" cy="720080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 fontScale="85000" lnSpcReduction="20000"/>
          </a:bodyPr>
          <a:lstStyle>
            <a:extLst/>
          </a:lstStyle>
          <a:p>
            <a:r>
              <a:rPr lang="es-ES" dirty="0"/>
              <a:t>Corresponde a los recursos de los Sistemas de Información o que </a:t>
            </a:r>
            <a:r>
              <a:rPr lang="es-ES" dirty="0" smtClean="0"/>
              <a:t>tengan relación con este y </a:t>
            </a:r>
            <a:r>
              <a:rPr lang="es-ES" dirty="0"/>
              <a:t>que permite que la empresa funcione correctamente.</a:t>
            </a: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471593" y="3565232"/>
            <a:ext cx="2936838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 smtClean="0"/>
              <a:t>1. Servicios</a:t>
            </a:r>
            <a:endParaRPr lang="es-EC" kern="0" dirty="0"/>
          </a:p>
        </p:txBody>
      </p:sp>
      <p:sp>
        <p:nvSpPr>
          <p:cNvPr id="12" name="Rectangle 8"/>
          <p:cNvSpPr txBox="1">
            <a:spLocks/>
          </p:cNvSpPr>
          <p:nvPr/>
        </p:nvSpPr>
        <p:spPr>
          <a:xfrm>
            <a:off x="4560559" y="3112880"/>
            <a:ext cx="4376381" cy="733164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Portal web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Servidor de Correo Electrónico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Telefonía IP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Servicio de Backup</a:t>
            </a:r>
          </a:p>
          <a:p>
            <a:endParaRPr lang="es-EC" sz="1800" kern="0" dirty="0"/>
          </a:p>
        </p:txBody>
      </p:sp>
      <p:cxnSp>
        <p:nvCxnSpPr>
          <p:cNvPr id="14" name="13 Conector angular"/>
          <p:cNvCxnSpPr>
            <a:endCxn id="12" idx="1"/>
          </p:cNvCxnSpPr>
          <p:nvPr/>
        </p:nvCxnSpPr>
        <p:spPr>
          <a:xfrm flipV="1">
            <a:off x="3408431" y="3479462"/>
            <a:ext cx="1152128" cy="382958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endCxn id="18" idx="1"/>
          </p:cNvCxnSpPr>
          <p:nvPr/>
        </p:nvCxnSpPr>
        <p:spPr>
          <a:xfrm>
            <a:off x="3420009" y="3982373"/>
            <a:ext cx="1190883" cy="324584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8"/>
          <p:cNvSpPr txBox="1">
            <a:spLocks/>
          </p:cNvSpPr>
          <p:nvPr/>
        </p:nvSpPr>
        <p:spPr>
          <a:xfrm>
            <a:off x="4610892" y="3982921"/>
            <a:ext cx="4376381" cy="648072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>
                <a:solidFill>
                  <a:schemeClr val="bg1"/>
                </a:solidFill>
              </a:rPr>
              <a:t>Transporte de Carga</a:t>
            </a:r>
          </a:p>
          <a:p>
            <a:r>
              <a:rPr lang="es-EC" sz="1200" kern="0" dirty="0">
                <a:solidFill>
                  <a:schemeClr val="bg1"/>
                </a:solidFill>
              </a:rPr>
              <a:t>Alquiler de Contenedores</a:t>
            </a:r>
          </a:p>
          <a:p>
            <a:r>
              <a:rPr lang="es-EC" sz="1200" kern="0" dirty="0">
                <a:solidFill>
                  <a:schemeClr val="bg1"/>
                </a:solidFill>
              </a:rPr>
              <a:t>Servicio de Montaje y Desmontaje</a:t>
            </a:r>
          </a:p>
          <a:p>
            <a:endParaRPr lang="es-EC" sz="1800" kern="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471593" y="4797152"/>
            <a:ext cx="2936838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/>
              <a:t>2</a:t>
            </a:r>
            <a:r>
              <a:rPr lang="es-EC" kern="0" dirty="0" smtClean="0"/>
              <a:t>. Datos/información</a:t>
            </a:r>
            <a:endParaRPr lang="es-EC" kern="0" dirty="0"/>
          </a:p>
        </p:txBody>
      </p:sp>
      <p:sp>
        <p:nvSpPr>
          <p:cNvPr id="15" name="Rectangle 8"/>
          <p:cNvSpPr txBox="1">
            <a:spLocks/>
          </p:cNvSpPr>
          <p:nvPr/>
        </p:nvSpPr>
        <p:spPr>
          <a:xfrm>
            <a:off x="4560558" y="4749434"/>
            <a:ext cx="4376381" cy="552636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Información Logística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Información por Dpto</a:t>
            </a:r>
          </a:p>
          <a:p>
            <a:endParaRPr lang="es-EC" sz="1200" kern="0" dirty="0" smtClean="0">
              <a:solidFill>
                <a:schemeClr val="bg1"/>
              </a:solidFill>
            </a:endParaRPr>
          </a:p>
          <a:p>
            <a:r>
              <a:rPr lang="es-EC" sz="1200" kern="0" dirty="0" smtClean="0">
                <a:solidFill>
                  <a:schemeClr val="bg1"/>
                </a:solidFill>
              </a:rPr>
              <a:t>Información Logs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Información de c/d usr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cxnSp>
        <p:nvCxnSpPr>
          <p:cNvPr id="4" name="3 Conector recto de flecha"/>
          <p:cNvCxnSpPr>
            <a:stCxn id="13" idx="3"/>
            <a:endCxn id="15" idx="1"/>
          </p:cNvCxnSpPr>
          <p:nvPr/>
        </p:nvCxnSpPr>
        <p:spPr>
          <a:xfrm>
            <a:off x="3408431" y="5025752"/>
            <a:ext cx="1152127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2349"/>
            <a:ext cx="1584176" cy="1708775"/>
          </a:xfrm>
          <a:prstGeom prst="rect">
            <a:avLst/>
          </a:prstGeom>
        </p:spPr>
      </p:pic>
      <p:sp>
        <p:nvSpPr>
          <p:cNvPr id="19" name="Rectangle 3"/>
          <p:cNvSpPr txBox="1">
            <a:spLocks/>
          </p:cNvSpPr>
          <p:nvPr/>
        </p:nvSpPr>
        <p:spPr>
          <a:xfrm>
            <a:off x="471593" y="5818550"/>
            <a:ext cx="2936838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/>
              <a:t>3</a:t>
            </a:r>
            <a:r>
              <a:rPr lang="es-EC" kern="0" dirty="0" smtClean="0"/>
              <a:t>. </a:t>
            </a:r>
            <a:r>
              <a:rPr lang="es-EC" kern="0" dirty="0"/>
              <a:t>Aplicaciones de Sw</a:t>
            </a:r>
          </a:p>
        </p:txBody>
      </p:sp>
      <p:sp>
        <p:nvSpPr>
          <p:cNvPr id="20" name="Rectangle 8"/>
          <p:cNvSpPr txBox="1">
            <a:spLocks/>
          </p:cNvSpPr>
          <p:nvPr/>
        </p:nvSpPr>
        <p:spPr>
          <a:xfrm>
            <a:off x="4493894" y="5669249"/>
            <a:ext cx="4424798" cy="796153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Sistema Financiero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Ofimática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Antivirus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Otros Sw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Internet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cxnSp>
        <p:nvCxnSpPr>
          <p:cNvPr id="24" name="Conector recto de flecha 23"/>
          <p:cNvCxnSpPr>
            <a:stCxn id="19" idx="3"/>
            <a:endCxn id="20" idx="1"/>
          </p:cNvCxnSpPr>
          <p:nvPr/>
        </p:nvCxnSpPr>
        <p:spPr>
          <a:xfrm>
            <a:off x="3408431" y="6047150"/>
            <a:ext cx="1085463" cy="2017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341864" y="375857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971600" y="1346913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Identificación de Activos</a:t>
            </a:r>
            <a:endParaRPr lang="es-EC" sz="2600" dirty="0"/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352435" y="4362229"/>
            <a:ext cx="2936838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/>
              <a:t>5</a:t>
            </a:r>
            <a:r>
              <a:rPr lang="es-EC" kern="0" dirty="0" smtClean="0"/>
              <a:t>. Comunicaciones</a:t>
            </a:r>
            <a:endParaRPr lang="es-EC" kern="0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09972" y="2804850"/>
            <a:ext cx="2936838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/>
              <a:t>4</a:t>
            </a:r>
            <a:r>
              <a:rPr lang="es-EC" kern="0" dirty="0" smtClean="0"/>
              <a:t>. Equipos</a:t>
            </a:r>
            <a:endParaRPr lang="es-EC" kern="0" dirty="0"/>
          </a:p>
        </p:txBody>
      </p:sp>
      <p:sp>
        <p:nvSpPr>
          <p:cNvPr id="14" name="Rectangle 8"/>
          <p:cNvSpPr txBox="1">
            <a:spLocks/>
          </p:cNvSpPr>
          <p:nvPr/>
        </p:nvSpPr>
        <p:spPr>
          <a:xfrm>
            <a:off x="4149298" y="4270783"/>
            <a:ext cx="4376381" cy="640092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Red Telefónica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Red WIFI</a:t>
            </a:r>
          </a:p>
          <a:p>
            <a:endParaRPr lang="es-EC" sz="1200" kern="0" dirty="0" smtClean="0">
              <a:solidFill>
                <a:schemeClr val="bg1"/>
              </a:solidFill>
            </a:endParaRPr>
          </a:p>
          <a:p>
            <a:r>
              <a:rPr lang="es-EC" sz="1200" kern="0" dirty="0" smtClean="0">
                <a:solidFill>
                  <a:schemeClr val="bg1"/>
                </a:solidFill>
              </a:rPr>
              <a:t>Red Lan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Red WAN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sp>
        <p:nvSpPr>
          <p:cNvPr id="15" name="Rectangle 8"/>
          <p:cNvSpPr txBox="1">
            <a:spLocks/>
          </p:cNvSpPr>
          <p:nvPr/>
        </p:nvSpPr>
        <p:spPr>
          <a:xfrm>
            <a:off x="4137058" y="2132309"/>
            <a:ext cx="4376381" cy="1866420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Servidor de Datos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Firewall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Computadoras de Escritorio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Computadoras Portátiles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Scanner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Impresoras Matriciales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Impresora Laser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Switch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Router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Gateway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Wifi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Central Telefónica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395651" y="5619816"/>
            <a:ext cx="3354353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/>
              <a:t>6</a:t>
            </a:r>
            <a:r>
              <a:rPr lang="es-EC" kern="0" dirty="0" smtClean="0"/>
              <a:t>. Soportes de Información</a:t>
            </a:r>
            <a:endParaRPr lang="es-EC" kern="0" dirty="0"/>
          </a:p>
        </p:txBody>
      </p:sp>
      <p:sp>
        <p:nvSpPr>
          <p:cNvPr id="12" name="Rectangle 8"/>
          <p:cNvSpPr txBox="1">
            <a:spLocks/>
          </p:cNvSpPr>
          <p:nvPr/>
        </p:nvSpPr>
        <p:spPr>
          <a:xfrm>
            <a:off x="4355976" y="5649378"/>
            <a:ext cx="3672408" cy="398077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Discos</a:t>
            </a:r>
          </a:p>
          <a:p>
            <a:endParaRPr lang="es-EC" sz="1200" kern="0" dirty="0" smtClean="0">
              <a:solidFill>
                <a:schemeClr val="bg1"/>
              </a:solidFill>
            </a:endParaRPr>
          </a:p>
          <a:p>
            <a:r>
              <a:rPr lang="es-EC" sz="1200" kern="0" dirty="0" smtClean="0">
                <a:solidFill>
                  <a:schemeClr val="bg1"/>
                </a:solidFill>
              </a:rPr>
              <a:t>Dispositivos USB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cxnSp>
        <p:nvCxnSpPr>
          <p:cNvPr id="4" name="Conector recto de flecha 3"/>
          <p:cNvCxnSpPr>
            <a:stCxn id="9" idx="3"/>
            <a:endCxn id="14" idx="1"/>
          </p:cNvCxnSpPr>
          <p:nvPr/>
        </p:nvCxnSpPr>
        <p:spPr>
          <a:xfrm>
            <a:off x="3289273" y="4590829"/>
            <a:ext cx="860025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10" idx="3"/>
          </p:cNvCxnSpPr>
          <p:nvPr/>
        </p:nvCxnSpPr>
        <p:spPr>
          <a:xfrm>
            <a:off x="3346810" y="3033450"/>
            <a:ext cx="789241" cy="2689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11" idx="3"/>
            <a:endCxn id="12" idx="1"/>
          </p:cNvCxnSpPr>
          <p:nvPr/>
        </p:nvCxnSpPr>
        <p:spPr>
          <a:xfrm>
            <a:off x="3750004" y="5848416"/>
            <a:ext cx="605972" cy="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341864" y="375857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942013" y="1095937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Identificación de Activos</a:t>
            </a:r>
            <a:endParaRPr lang="es-EC" sz="2600" dirty="0"/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445316" y="2283255"/>
            <a:ext cx="3354352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/>
              <a:t>7</a:t>
            </a:r>
            <a:r>
              <a:rPr lang="es-EC" kern="0" dirty="0" smtClean="0"/>
              <a:t>. Elementos Auxiliares</a:t>
            </a:r>
            <a:endParaRPr lang="es-EC" kern="0" dirty="0"/>
          </a:p>
        </p:txBody>
      </p:sp>
      <p:sp>
        <p:nvSpPr>
          <p:cNvPr id="10" name="Rectangle 8"/>
          <p:cNvSpPr txBox="1">
            <a:spLocks/>
          </p:cNvSpPr>
          <p:nvPr/>
        </p:nvSpPr>
        <p:spPr>
          <a:xfrm>
            <a:off x="4444447" y="1999021"/>
            <a:ext cx="3816424" cy="1015751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Sistema de Alimentación Ininterrumpida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Circuito Cerrado de Televisión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Sistema de Rastreo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394490" y="3457984"/>
            <a:ext cx="3354353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 smtClean="0"/>
              <a:t>8. Servicios Subcontratados</a:t>
            </a:r>
            <a:endParaRPr lang="es-EC" kern="0" dirty="0"/>
          </a:p>
        </p:txBody>
      </p:sp>
      <p:sp>
        <p:nvSpPr>
          <p:cNvPr id="12" name="Rectangle 8"/>
          <p:cNvSpPr txBox="1">
            <a:spLocks/>
          </p:cNvSpPr>
          <p:nvPr/>
        </p:nvSpPr>
        <p:spPr>
          <a:xfrm>
            <a:off x="4444447" y="3471571"/>
            <a:ext cx="3672408" cy="468935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Internet Punto Net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NIC-EC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Telefonía Móvil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394489" y="4581128"/>
            <a:ext cx="3354353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/>
              <a:t>9</a:t>
            </a:r>
            <a:r>
              <a:rPr lang="es-EC" kern="0" dirty="0" smtClean="0"/>
              <a:t>. Instalaciones</a:t>
            </a:r>
            <a:endParaRPr lang="es-EC" kern="0" dirty="0"/>
          </a:p>
        </p:txBody>
      </p:sp>
      <p:sp>
        <p:nvSpPr>
          <p:cNvPr id="14" name="Rectangle 8"/>
          <p:cNvSpPr txBox="1">
            <a:spLocks/>
          </p:cNvSpPr>
          <p:nvPr/>
        </p:nvSpPr>
        <p:spPr>
          <a:xfrm>
            <a:off x="4588463" y="4581128"/>
            <a:ext cx="3672408" cy="468935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1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Unidad de Sistema de Redes y Comunicaciones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sp>
        <p:nvSpPr>
          <p:cNvPr id="15" name="Rectangle 3"/>
          <p:cNvSpPr txBox="1">
            <a:spLocks/>
          </p:cNvSpPr>
          <p:nvPr/>
        </p:nvSpPr>
        <p:spPr>
          <a:xfrm>
            <a:off x="445316" y="5780181"/>
            <a:ext cx="3354353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kern="0" dirty="0" smtClean="0"/>
              <a:t>10. Personal</a:t>
            </a:r>
            <a:endParaRPr lang="es-EC" kern="0" dirty="0"/>
          </a:p>
        </p:txBody>
      </p:sp>
      <p:sp>
        <p:nvSpPr>
          <p:cNvPr id="16" name="Rectangle 8"/>
          <p:cNvSpPr txBox="1">
            <a:spLocks/>
          </p:cNvSpPr>
          <p:nvPr/>
        </p:nvSpPr>
        <p:spPr>
          <a:xfrm>
            <a:off x="4544124" y="5505497"/>
            <a:ext cx="3778025" cy="1163863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2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200" kern="0" dirty="0" smtClean="0">
                <a:solidFill>
                  <a:schemeClr val="bg1"/>
                </a:solidFill>
              </a:rPr>
              <a:t>Responsable del Área de Sistemas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Soportes a Usuarios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Infraestructura y Telecomunicaciones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Administrador de Base de Datos</a:t>
            </a:r>
          </a:p>
          <a:p>
            <a:r>
              <a:rPr lang="es-EC" sz="1200" kern="0" dirty="0" smtClean="0">
                <a:solidFill>
                  <a:schemeClr val="bg1"/>
                </a:solidFill>
              </a:rPr>
              <a:t>Seguridad y Calidad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cxnSp>
        <p:nvCxnSpPr>
          <p:cNvPr id="20" name="19 Conector recto de flecha"/>
          <p:cNvCxnSpPr>
            <a:stCxn id="8" idx="3"/>
            <a:endCxn id="10" idx="1"/>
          </p:cNvCxnSpPr>
          <p:nvPr/>
        </p:nvCxnSpPr>
        <p:spPr>
          <a:xfrm flipV="1">
            <a:off x="3799668" y="2506897"/>
            <a:ext cx="644779" cy="495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1" idx="3"/>
            <a:endCxn id="12" idx="1"/>
          </p:cNvCxnSpPr>
          <p:nvPr/>
        </p:nvCxnSpPr>
        <p:spPr>
          <a:xfrm>
            <a:off x="3748843" y="3686584"/>
            <a:ext cx="695604" cy="1945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3" idx="3"/>
            <a:endCxn id="14" idx="1"/>
          </p:cNvCxnSpPr>
          <p:nvPr/>
        </p:nvCxnSpPr>
        <p:spPr>
          <a:xfrm>
            <a:off x="3748842" y="4809728"/>
            <a:ext cx="839621" cy="586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5" idx="3"/>
          </p:cNvCxnSpPr>
          <p:nvPr/>
        </p:nvCxnSpPr>
        <p:spPr>
          <a:xfrm>
            <a:off x="3799669" y="6008781"/>
            <a:ext cx="744455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341864" y="357819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955616" y="1172787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Dependencia de Activos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5364088" y="188640"/>
            <a:ext cx="3456384" cy="889259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 fontScale="62500" lnSpcReduction="20000"/>
          </a:bodyPr>
          <a:lstStyle>
            <a:extLst/>
          </a:lstStyle>
          <a:p>
            <a:r>
              <a:rPr lang="es-ES" dirty="0" smtClean="0"/>
              <a:t>Valoración del grado de dependencia que tiene un activo con otro. La dependencia de un activo puede provocar que los riesgos que posee un activo sean mucho más.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564904"/>
            <a:ext cx="5018713" cy="3734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73"/>
            <a:ext cx="2976044" cy="30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341864" y="260648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7504" y="836712"/>
            <a:ext cx="5400600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Modelo de Valor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5724128" y="630982"/>
            <a:ext cx="3240360" cy="792088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 fontScale="62500" lnSpcReduction="20000"/>
          </a:bodyPr>
          <a:lstStyle>
            <a:extLst/>
          </a:lstStyle>
          <a:p>
            <a:r>
              <a:rPr lang="es-ES" dirty="0" smtClean="0"/>
              <a:t>Son atributos que hacen valioso a un activo. Las dimensiones se utilizan para valorar (disponibilidad, Integridad y Confidencialidad)</a:t>
            </a:r>
            <a:endParaRPr lang="es-ES" dirty="0"/>
          </a:p>
        </p:txBody>
      </p:sp>
      <p:sp>
        <p:nvSpPr>
          <p:cNvPr id="10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41864" y="2132856"/>
            <a:ext cx="3744416" cy="2056362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>
            <a:extLst/>
          </a:lstStyle>
          <a:p>
            <a:r>
              <a:rPr lang="es-ES" sz="1200" b="1" dirty="0" smtClean="0"/>
              <a:t>Activo: Equipo</a:t>
            </a:r>
          </a:p>
          <a:p>
            <a:pPr lvl="1"/>
            <a:r>
              <a:rPr lang="es-EC" sz="1200" b="1" dirty="0" smtClean="0"/>
              <a:t>[SBD_SYT] Servidor de Datos</a:t>
            </a:r>
          </a:p>
          <a:p>
            <a:pPr lvl="2"/>
            <a:r>
              <a:rPr lang="es-EC" sz="1200" dirty="0" smtClean="0"/>
              <a:t>[D] Datos e Información</a:t>
            </a:r>
          </a:p>
          <a:p>
            <a:pPr lvl="2"/>
            <a:r>
              <a:rPr lang="es-EC" sz="1200" dirty="0" smtClean="0"/>
              <a:t>[D.INT] Datos de Gestión Interna</a:t>
            </a:r>
          </a:p>
          <a:p>
            <a:pPr lvl="2"/>
            <a:r>
              <a:rPr lang="es-EC" sz="1200" dirty="0" smtClean="0"/>
              <a:t>[SW] Aplicaciones (software)</a:t>
            </a:r>
          </a:p>
          <a:p>
            <a:pPr lvl="2"/>
            <a:r>
              <a:rPr lang="es-EC" sz="1200" dirty="0" smtClean="0"/>
              <a:t>[SW.STD.FILE] Servidor de Ficheros</a:t>
            </a:r>
          </a:p>
          <a:p>
            <a:pPr lvl="2"/>
            <a:r>
              <a:rPr lang="es-EC" sz="1200" dirty="0" smtClean="0"/>
              <a:t>[HW] Equipamiento Informático</a:t>
            </a:r>
          </a:p>
          <a:p>
            <a:pPr lvl="2"/>
            <a:r>
              <a:rPr lang="es-EC" sz="1200" dirty="0" smtClean="0"/>
              <a:t>[HW.HOST] Grandes Equipos</a:t>
            </a:r>
          </a:p>
          <a:p>
            <a:pPr lvl="2"/>
            <a:r>
              <a:rPr lang="es-EC" sz="1200" dirty="0" smtClean="0"/>
              <a:t>[HW.DATA] Que Almacena datos</a:t>
            </a:r>
            <a:endParaRPr lang="es-ES" sz="1200" dirty="0" smtClean="0"/>
          </a:p>
        </p:txBody>
      </p:sp>
      <p:sp>
        <p:nvSpPr>
          <p:cNvPr id="13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4355976" y="1700808"/>
            <a:ext cx="2448272" cy="360040"/>
          </a:xfrm>
          <a:prstGeom prst="rect">
            <a:avLst/>
          </a:prstGeom>
          <a:solidFill>
            <a:srgbClr val="002060"/>
          </a:solidFill>
          <a:ln w="22225">
            <a:solidFill>
              <a:schemeClr val="tx1"/>
            </a:solidFill>
          </a:ln>
        </p:spPr>
        <p:txBody>
          <a:bodyPr/>
          <a:lstStyle>
            <a:extLst/>
          </a:lstStyle>
          <a:p>
            <a:pPr marL="0" indent="0" algn="ctr">
              <a:buNone/>
            </a:pPr>
            <a:r>
              <a:rPr lang="es-ES" sz="1200" b="1" dirty="0" smtClean="0"/>
              <a:t>2. Dominio de Seguridad</a:t>
            </a:r>
            <a:endParaRPr lang="es-ES" sz="12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3400"/>
              </p:ext>
            </p:extLst>
          </p:nvPr>
        </p:nvGraphicFramePr>
        <p:xfrm>
          <a:off x="4355976" y="3861048"/>
          <a:ext cx="4536504" cy="1945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656184"/>
                <a:gridCol w="1728192"/>
              </a:tblGrid>
              <a:tr h="144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APLICACIÓN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SERVIDOR DE DATOS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3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PROCESADOR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XEON 2.4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SOCKET MICRO S 755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MODELO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HP DL 180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DISCO DURO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500 GIGAS + 500 GIGAS HOT SW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MEMORIA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 GIGAS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DIRECCIÓN IP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LAN: 192.168.30.1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WAN: 200.105.246.122/29 A 126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SISTEMA OPERATIVO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2008 SERVER ENTERPRISE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5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36362" y="5301208"/>
            <a:ext cx="3744416" cy="792088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extLst/>
          </a:lstStyle>
          <a:p>
            <a:pPr marL="0" indent="0">
              <a:buNone/>
            </a:pPr>
            <a:r>
              <a:rPr lang="es-EC" sz="1200" dirty="0" smtClean="0"/>
              <a:t>Servidor que se encarga de almacenar la información de todos los usuarios mediante el uso del Active Directory. También se encuentra instalado el Sistema Contable.</a:t>
            </a:r>
            <a:endParaRPr lang="es-ES" sz="1200" dirty="0" smtClean="0"/>
          </a:p>
        </p:txBody>
      </p:sp>
      <p:sp>
        <p:nvSpPr>
          <p:cNvPr id="1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48760" y="1700808"/>
            <a:ext cx="3719184" cy="288032"/>
          </a:xfrm>
          <a:prstGeom prst="rect">
            <a:avLst/>
          </a:prstGeom>
          <a:solidFill>
            <a:srgbClr val="002060"/>
          </a:solidFill>
          <a:ln w="22225">
            <a:solidFill>
              <a:schemeClr val="tx1"/>
            </a:solidFill>
          </a:ln>
        </p:spPr>
        <p:txBody>
          <a:bodyPr/>
          <a:lstStyle>
            <a:extLst/>
          </a:lstStyle>
          <a:p>
            <a:pPr marL="0" indent="0" algn="ctr">
              <a:buNone/>
            </a:pPr>
            <a:r>
              <a:rPr lang="es-ES" sz="1200" b="1" dirty="0" smtClean="0"/>
              <a:t>1. Tipo de Activo</a:t>
            </a:r>
            <a:endParaRPr lang="es-ES" sz="1200" b="1" dirty="0"/>
          </a:p>
        </p:txBody>
      </p:sp>
      <p:sp>
        <p:nvSpPr>
          <p:cNvPr id="18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4355976" y="3429000"/>
            <a:ext cx="4464496" cy="288032"/>
          </a:xfrm>
          <a:prstGeom prst="rect">
            <a:avLst/>
          </a:prstGeom>
          <a:solidFill>
            <a:srgbClr val="002060"/>
          </a:solidFill>
          <a:ln w="22225">
            <a:solidFill>
              <a:schemeClr val="tx1"/>
            </a:solidFill>
          </a:ln>
        </p:spPr>
        <p:txBody>
          <a:bodyPr/>
          <a:lstStyle>
            <a:extLst/>
          </a:lstStyle>
          <a:p>
            <a:pPr marL="0" indent="0" algn="ctr">
              <a:buNone/>
            </a:pPr>
            <a:r>
              <a:rPr lang="es-ES" sz="1200" b="1" dirty="0" smtClean="0"/>
              <a:t>3.Datos</a:t>
            </a:r>
            <a:endParaRPr lang="es-ES" sz="1200" b="1" dirty="0"/>
          </a:p>
        </p:txBody>
      </p:sp>
      <p:sp>
        <p:nvSpPr>
          <p:cNvPr id="1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41864" y="4869160"/>
            <a:ext cx="3726080" cy="288032"/>
          </a:xfrm>
          <a:prstGeom prst="rect">
            <a:avLst/>
          </a:prstGeom>
          <a:solidFill>
            <a:srgbClr val="002060"/>
          </a:solidFill>
          <a:ln w="22225">
            <a:solidFill>
              <a:schemeClr val="tx1"/>
            </a:solidFill>
          </a:ln>
        </p:spPr>
        <p:txBody>
          <a:bodyPr/>
          <a:lstStyle>
            <a:extLst/>
          </a:lstStyle>
          <a:p>
            <a:pPr marL="0" indent="0" algn="ctr">
              <a:buNone/>
            </a:pPr>
            <a:r>
              <a:rPr lang="es-ES" sz="1200" b="1" dirty="0" smtClean="0"/>
              <a:t>4. Descripción</a:t>
            </a:r>
            <a:endParaRPr lang="es-ES" sz="1200" b="1" dirty="0"/>
          </a:p>
        </p:txBody>
      </p:sp>
      <p:sp>
        <p:nvSpPr>
          <p:cNvPr id="23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4355976" y="2276872"/>
            <a:ext cx="2448272" cy="288032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200" dirty="0" smtClean="0"/>
              <a:t>[BASE] SYTSA</a:t>
            </a:r>
            <a:endParaRPr 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33662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1090108" y="903573"/>
            <a:ext cx="698477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Modelo de Valor</a:t>
            </a:r>
            <a:endParaRPr lang="es-EC" sz="2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50907"/>
              </p:ext>
            </p:extLst>
          </p:nvPr>
        </p:nvGraphicFramePr>
        <p:xfrm>
          <a:off x="323528" y="4293096"/>
          <a:ext cx="453650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435"/>
                <a:gridCol w="1122893"/>
                <a:gridCol w="1584176"/>
              </a:tblGrid>
              <a:tr h="2937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DIMENSIÓN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VALOR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VALOR ACUMULADO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23050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[D] DISPONIBILIDAD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[10]</a:t>
                      </a:r>
                      <a:r>
                        <a:rPr lang="es-EC" sz="1200" baseline="30000">
                          <a:effectLst/>
                        </a:rPr>
                        <a:t>(1)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[10]</a:t>
                      </a:r>
                      <a:r>
                        <a:rPr lang="es-EC" sz="1200" baseline="30000">
                          <a:effectLst/>
                        </a:rPr>
                        <a:t>(1)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50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[I] INTEGRIDAD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[10]</a:t>
                      </a:r>
                      <a:r>
                        <a:rPr lang="es-EC" sz="1200" baseline="30000" dirty="0">
                          <a:effectLst/>
                        </a:rPr>
                        <a:t>(2)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[10]</a:t>
                      </a:r>
                      <a:r>
                        <a:rPr lang="es-EC" sz="1200" baseline="30000" dirty="0">
                          <a:effectLst/>
                        </a:rPr>
                        <a:t>(2)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70493" y="3933056"/>
            <a:ext cx="4392488" cy="288032"/>
          </a:xfrm>
          <a:prstGeom prst="rect">
            <a:avLst/>
          </a:prstGeom>
          <a:solidFill>
            <a:srgbClr val="002060"/>
          </a:solidFill>
          <a:ln w="22225">
            <a:solidFill>
              <a:schemeClr val="tx1"/>
            </a:solidFill>
          </a:ln>
        </p:spPr>
        <p:txBody>
          <a:bodyPr/>
          <a:lstStyle>
            <a:extLst/>
          </a:lstStyle>
          <a:p>
            <a:pPr marL="0" indent="0" algn="ctr">
              <a:buNone/>
            </a:pPr>
            <a:r>
              <a:rPr lang="es-ES" sz="1200" b="1" dirty="0" smtClean="0"/>
              <a:t>6. Valoración</a:t>
            </a:r>
            <a:endParaRPr lang="es-ES" sz="1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323457" cy="1252371"/>
          </a:xfrm>
          <a:prstGeom prst="rect">
            <a:avLst/>
          </a:prstGeom>
          <a:noFill/>
          <a:ln w="222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5436096" y="3822392"/>
            <a:ext cx="3221066" cy="228036"/>
          </a:xfrm>
          <a:prstGeom prst="rect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extLst/>
          </a:lstStyle>
          <a:p>
            <a:pPr marL="0" indent="0" algn="ctr">
              <a:buNone/>
            </a:pPr>
            <a:r>
              <a:rPr lang="es-ES" sz="1200" b="1" dirty="0" smtClean="0"/>
              <a:t>Criterios de Valoración</a:t>
            </a:r>
            <a:endParaRPr lang="es-ES" sz="1200" b="1" dirty="0"/>
          </a:p>
        </p:txBody>
      </p:sp>
      <p:sp>
        <p:nvSpPr>
          <p:cNvPr id="11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2483768" y="1772816"/>
            <a:ext cx="3672408" cy="288032"/>
          </a:xfrm>
          <a:prstGeom prst="rect">
            <a:avLst/>
          </a:prstGeom>
          <a:solidFill>
            <a:srgbClr val="002060"/>
          </a:solidFill>
          <a:ln w="22225">
            <a:solidFill>
              <a:schemeClr val="tx1"/>
            </a:solidFill>
          </a:ln>
        </p:spPr>
        <p:txBody>
          <a:bodyPr/>
          <a:lstStyle>
            <a:extLst/>
          </a:lstStyle>
          <a:p>
            <a:pPr marL="0" indent="0" algn="ctr">
              <a:buNone/>
            </a:pPr>
            <a:r>
              <a:rPr lang="es-ES" sz="1200" b="1" dirty="0" smtClean="0"/>
              <a:t>5.Dependencia</a:t>
            </a:r>
            <a:endParaRPr lang="es-ES" sz="1200" b="1" dirty="0"/>
          </a:p>
        </p:txBody>
      </p:sp>
      <p:sp>
        <p:nvSpPr>
          <p:cNvPr id="12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2497836" y="2198186"/>
            <a:ext cx="3744416" cy="144016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2">
            <a:normAutofit/>
          </a:bodyPr>
          <a:lstStyle>
            <a:extLst/>
          </a:lstStyle>
          <a:p>
            <a:r>
              <a:rPr lang="es-ES" sz="1200" dirty="0" smtClean="0"/>
              <a:t>De los que depende</a:t>
            </a:r>
          </a:p>
          <a:p>
            <a:pPr lvl="1"/>
            <a:r>
              <a:rPr lang="es-ES" sz="1200" dirty="0" smtClean="0"/>
              <a:t>[Switch] Switch</a:t>
            </a:r>
          </a:p>
          <a:p>
            <a:pPr lvl="1"/>
            <a:r>
              <a:rPr lang="es-ES" sz="1200" dirty="0" smtClean="0"/>
              <a:t>[UPS_SYT] Sist. De Aliment. ininterrumpida</a:t>
            </a:r>
          </a:p>
          <a:p>
            <a:r>
              <a:rPr lang="es-ES" sz="1200" dirty="0" smtClean="0"/>
              <a:t>Que Dependen</a:t>
            </a:r>
          </a:p>
          <a:p>
            <a:pPr lvl="1"/>
            <a:r>
              <a:rPr lang="es-ES" sz="1200" dirty="0" smtClean="0"/>
              <a:t>[NIGISU_SYTS]</a:t>
            </a:r>
          </a:p>
          <a:p>
            <a:pPr lvl="1"/>
            <a:r>
              <a:rPr lang="es-ES" sz="1200" dirty="0" smtClean="0"/>
              <a:t>[LOG_SYT]</a:t>
            </a:r>
          </a:p>
          <a:p>
            <a:pPr lvl="1"/>
            <a:r>
              <a:rPr lang="es-ES" sz="1200" dirty="0" smtClean="0"/>
              <a:t>OFF_SYT]</a:t>
            </a:r>
          </a:p>
        </p:txBody>
      </p:sp>
      <p:sp>
        <p:nvSpPr>
          <p:cNvPr id="13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23528" y="5589240"/>
            <a:ext cx="7560840" cy="936104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>
            <a:extLst/>
          </a:lstStyle>
          <a:p>
            <a:pPr marL="0" lvl="0" indent="0">
              <a:buNone/>
            </a:pPr>
            <a:r>
              <a:rPr lang="es-EC" sz="1200" dirty="0" smtClean="0"/>
              <a:t>(1)   [10.olm</a:t>
            </a:r>
            <a:r>
              <a:rPr lang="es-EC" sz="1200" dirty="0"/>
              <a:t>] Probablemente cause un daño excepcionalmente serio a la eficacia o seguridad de la misión operativa </a:t>
            </a:r>
            <a:r>
              <a:rPr lang="es-EC" sz="1200" dirty="0" smtClean="0"/>
              <a:t> o </a:t>
            </a:r>
            <a:r>
              <a:rPr lang="es-EC" sz="1200" dirty="0"/>
              <a:t>logística.</a:t>
            </a:r>
          </a:p>
          <a:p>
            <a:pPr marL="0" indent="0">
              <a:buNone/>
            </a:pPr>
            <a:r>
              <a:rPr lang="es-EC" sz="1200" dirty="0"/>
              <a:t> </a:t>
            </a:r>
          </a:p>
          <a:p>
            <a:pPr marL="0" lvl="0" indent="0">
              <a:buNone/>
            </a:pPr>
            <a:r>
              <a:rPr lang="es-EC" sz="1200" dirty="0" smtClean="0"/>
              <a:t>(2)   [10.olm</a:t>
            </a:r>
            <a:r>
              <a:rPr lang="es-EC" sz="1200" dirty="0"/>
              <a:t>] Probablemente cause un daño excepcionalmente serio a la eficacia o seguridad de la misión operativa o logística.</a:t>
            </a:r>
            <a:endParaRPr lang="es-EC" sz="1200" dirty="0">
              <a:effectLst/>
            </a:endParaRPr>
          </a:p>
        </p:txBody>
      </p:sp>
      <p:sp>
        <p:nvSpPr>
          <p:cNvPr id="15" name="Rectangle 22"/>
          <p:cNvSpPr txBox="1">
            <a:spLocks/>
          </p:cNvSpPr>
          <p:nvPr/>
        </p:nvSpPr>
        <p:spPr>
          <a:xfrm>
            <a:off x="179512" y="183493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</p:spTree>
    <p:extLst>
      <p:ext uri="{BB962C8B-B14F-4D97-AF65-F5344CB8AC3E}">
        <p14:creationId xmlns:p14="http://schemas.microsoft.com/office/powerpoint/2010/main" val="23324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/>
          </p:cNvSpPr>
          <p:nvPr/>
        </p:nvSpPr>
        <p:spPr>
          <a:xfrm>
            <a:off x="1001927" y="805946"/>
            <a:ext cx="6624736" cy="46600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 lnSpcReduction="10000"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Valoración por cada Activo</a:t>
            </a:r>
            <a:endParaRPr lang="es-EC" sz="2600" dirty="0"/>
          </a:p>
        </p:txBody>
      </p:sp>
      <p:sp>
        <p:nvSpPr>
          <p:cNvPr id="6" name="Rectangle 22"/>
          <p:cNvSpPr txBox="1">
            <a:spLocks/>
          </p:cNvSpPr>
          <p:nvPr/>
        </p:nvSpPr>
        <p:spPr>
          <a:xfrm>
            <a:off x="210493" y="183493"/>
            <a:ext cx="4608512" cy="581211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65738"/>
              </p:ext>
            </p:extLst>
          </p:nvPr>
        </p:nvGraphicFramePr>
        <p:xfrm>
          <a:off x="305648" y="1916832"/>
          <a:ext cx="4012810" cy="4464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63"/>
                <a:gridCol w="2943594"/>
                <a:gridCol w="325251"/>
                <a:gridCol w="325251"/>
                <a:gridCol w="325251"/>
              </a:tblGrid>
              <a:tr h="1352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ACTIVO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C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>
                    <a:solidFill>
                      <a:srgbClr val="0070C0"/>
                    </a:solidFill>
                  </a:tcPr>
                </a:tc>
              </a:tr>
              <a:tr h="1352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[S] SERVICIOS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[TC] TRANSPORTE DE MERCADERÍA REFRIGERADA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[9]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[AC] ALQUILER DE CONTENEDORES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[6]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[SMD] SERVICIO DE MONTAJE Y DESMONTAJE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[4]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[WEB] PORTAL WEB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[1]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[ZM] SERVIDOR DE CORREO ELECTRÓNICO ZIMBRA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[10]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[10]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[IP] TELEFONÍA IP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[7]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[7]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[7]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[BACKUP] SERVICIO DE COPIAS DE RESPALDO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[3]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[3]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[3]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[I] INFORMACIÓN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[COM] INFORMACIÓN DE LOGÍSTICA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[10]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[10]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[10]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[INT] INFORMACIÓN POR CADA DEPARTAMENTO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[7]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[7]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[7]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[LOG] INFORMACIÓN DE REGISTROS DE ING/SAL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[9]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[9]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[9]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[PER_B] INFORMACIÓN PERSONAL DE USUARIOS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[SW] APLICACIONES/SOFTWARE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[NIGISU] SISTEMA FINANCIERO NIGISU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[OFF] OFIMÁTICA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[AV] ANTIVIRUS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[7]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[OTROS SOFTWARE] OTROS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[1]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[IEX] INTERNET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[HW] EQUIPOS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[SBD] SERVIDOR DE DATOS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[FIREWALL] FIREWALL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[DESKTOP] COMPUTADORAS DE ESCRITORIO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[LAPTOPS] COMPUTADORAS PORTÁTILES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[SCANNER] SCANNER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[PRINT1] IMPRESORAS MATRICIALES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[1]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[PRINT2] IMPRESORA LASER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[1]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[SWITCH] SWITCH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[ROUTER] ROUTER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[GTWY] GATEWAY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[WIFI] PUNTO DE ACCESO WIRELESS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  <a:tr h="13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[PABX] CENTRAL TELEFÓNICA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29493" marR="29493" marT="0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8484"/>
              </p:ext>
            </p:extLst>
          </p:nvPr>
        </p:nvGraphicFramePr>
        <p:xfrm>
          <a:off x="4642290" y="1916823"/>
          <a:ext cx="4257875" cy="4384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60"/>
                <a:gridCol w="3120290"/>
                <a:gridCol w="344775"/>
                <a:gridCol w="344775"/>
                <a:gridCol w="344775"/>
              </a:tblGrid>
              <a:tr h="21603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[C] COMUNICACIONES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700" dirty="0" smtClean="0">
                          <a:effectLst/>
                          <a:latin typeface="Calibri"/>
                        </a:rPr>
                        <a:t>D</a:t>
                      </a:r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700" dirty="0" smtClean="0">
                          <a:effectLst/>
                          <a:latin typeface="Calibri"/>
                        </a:rPr>
                        <a:t>I</a:t>
                      </a:r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700" dirty="0" smtClean="0">
                          <a:effectLst/>
                          <a:latin typeface="Calibri"/>
                        </a:rPr>
                        <a:t>C</a:t>
                      </a:r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ctr">
                    <a:solidFill>
                      <a:srgbClr val="0070C0"/>
                    </a:solidFill>
                  </a:tcPr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[PSTN] RED TELEFÓNICA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7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[RADIO] RED INHALÁMBRICA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1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[LAN] RED LAN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[WAN] RED WAN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[SI] SOPORTES DE INFORMACIÓN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[DISK] DISCOS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[3]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[USB] DISPOSITIVO USB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[3]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[AUX] ELEMENTOS AUXILIARES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[UPS] SISTEMA DE ALIMENTACIÓN ININTERRUMPIDA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[4]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[CCTV] CIRCUITO CERRADO DE TELEVISIÓN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[4]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[SIST_RASTREO] SISTEMA DE RASTREO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[4]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[SS] SERVICIO SUBCONTRATADOS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[SS01] PUNTO NET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[SS02] NIC EC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[SS03]TELEFONÍA MÓVIL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9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[L] INSTALACIONES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[L] UNIDAD DE SISTEMA DE REDES Y COMUNICACIONES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10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[P] PERSONAL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marL="449580" indent="-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[GER] RESPONSABLE DEL ÁREA DE SISTEMAS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[7]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[10]</a:t>
                      </a:r>
                      <a:endParaRPr lang="es-EC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[UI] SOPORTE DE USUARIOS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[2]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[ITL] INFRAESTRUCTURA Y TELECOMUNICACIONES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[2]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[DBA] ADMINISTRADOR DE LA BASE DE DATOS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[2]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[SEG] SEGURIDAD Y CALIDAD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[1]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  <a:tr h="1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 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[RASTREO] MONITOREO Y SOPORTE DE RASTREO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[1]</a:t>
                      </a:r>
                      <a:endParaRPr lang="es-EC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  <a:tc>
                  <a:txBody>
                    <a:bodyPr/>
                    <a:lstStyle/>
                    <a:p>
                      <a:endParaRPr lang="es-EC" sz="700" dirty="0">
                        <a:effectLst/>
                        <a:latin typeface="Calibri"/>
                      </a:endParaRPr>
                    </a:p>
                  </a:txBody>
                  <a:tcPr marL="38930" marR="3893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6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210493" y="183493"/>
            <a:ext cx="4608512" cy="581211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01927" y="759024"/>
            <a:ext cx="6624736" cy="46600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 lnSpcReduction="10000"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Valoración por Activo Acumulado</a:t>
            </a:r>
            <a:endParaRPr lang="es-EC" sz="26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2" y="1366636"/>
            <a:ext cx="4361114" cy="5420872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69" y="1366636"/>
            <a:ext cx="4414760" cy="5395436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2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611560" y="1591147"/>
            <a:ext cx="3759743" cy="1795636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s-ES" sz="4000" dirty="0" smtClean="0"/>
              <a:t>LA EMPRESA: 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dirty="0" smtClean="0"/>
              <a:t>SYTSA</a:t>
            </a:r>
            <a:endParaRPr lang="es-ES" sz="4000" dirty="0"/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1043608" y="5085184"/>
            <a:ext cx="7086600" cy="1295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s-ES"/>
            </a:pPr>
            <a:r>
              <a:rPr lang="es-ES" sz="2000" kern="0" dirty="0" smtClean="0"/>
              <a:t>Empresa localizada con su matriz principal en Quito, donde se desarrollan procesos logísticos, administrativos, contables, operaciones y abastecimiento.</a:t>
            </a:r>
            <a:endParaRPr kumimoji="0" lang="es-ES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s-ES"/>
            </a:pPr>
            <a:endParaRPr kumimoji="0" lang="es-ES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852181" y="1452408"/>
            <a:ext cx="3202599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kern="0" dirty="0" smtClean="0"/>
              <a:t>Transporte Pesado</a:t>
            </a:r>
            <a:endParaRPr lang="es-EC" kern="0" dirty="0"/>
          </a:p>
        </p:txBody>
      </p:sp>
      <p:sp>
        <p:nvSpPr>
          <p:cNvPr id="10" name="Rectangle 8"/>
          <p:cNvSpPr txBox="1">
            <a:spLocks/>
          </p:cNvSpPr>
          <p:nvPr/>
        </p:nvSpPr>
        <p:spPr>
          <a:xfrm>
            <a:off x="4878579" y="2498089"/>
            <a:ext cx="3176201" cy="457200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accent6"/>
              </a:gs>
              <a:gs pos="46000">
                <a:schemeClr val="accent3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92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1800" kern="0" dirty="0" smtClean="0"/>
              <a:t>Alquiler de Contenedores</a:t>
            </a:r>
            <a:endParaRPr lang="es-EC" sz="1800" kern="0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4825782" y="3573016"/>
            <a:ext cx="32026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kern="0" dirty="0" smtClean="0"/>
              <a:t>Servicio de Montaje</a:t>
            </a:r>
            <a:endParaRPr lang="es-EC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179512" y="188640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08256" y="1196752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Identificación de Amenazas</a:t>
            </a:r>
            <a:endParaRPr lang="es-EC" sz="2600" dirty="0"/>
          </a:p>
        </p:txBody>
      </p:sp>
      <p:sp>
        <p:nvSpPr>
          <p:cNvPr id="8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1043981" y="2185143"/>
            <a:ext cx="6658410" cy="576064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 fontScale="85000" lnSpcReduction="10000"/>
          </a:bodyPr>
          <a:lstStyle>
            <a:extLst/>
          </a:lstStyle>
          <a:p>
            <a:pPr marL="0" indent="0">
              <a:buNone/>
            </a:pPr>
            <a:r>
              <a:rPr lang="es-ES" dirty="0" smtClean="0"/>
              <a:t>Es un evento que puede desencadenar un incidente a una empresa produciendo como resultado pérdidas materiales o inmateriales</a:t>
            </a:r>
            <a:endParaRPr lang="es-ES" dirty="0"/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2195736" y="3140968"/>
            <a:ext cx="3354353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s-EC" kern="0" dirty="0" smtClean="0"/>
              <a:t>Mapa de Riesgos</a:t>
            </a:r>
            <a:endParaRPr lang="es-EC" kern="0" dirty="0"/>
          </a:p>
        </p:txBody>
      </p:sp>
      <p:sp>
        <p:nvSpPr>
          <p:cNvPr id="10" name="Rectangle 8"/>
          <p:cNvSpPr txBox="1">
            <a:spLocks/>
          </p:cNvSpPr>
          <p:nvPr/>
        </p:nvSpPr>
        <p:spPr>
          <a:xfrm>
            <a:off x="1187624" y="4123037"/>
            <a:ext cx="2016224" cy="398077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1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sz="1200" kern="0" dirty="0" smtClean="0">
                <a:solidFill>
                  <a:schemeClr val="bg1"/>
                </a:solidFill>
              </a:rPr>
              <a:t>Activos por cada Amenaza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sp>
        <p:nvSpPr>
          <p:cNvPr id="11" name="Rectangle 8"/>
          <p:cNvSpPr txBox="1">
            <a:spLocks/>
          </p:cNvSpPr>
          <p:nvPr/>
        </p:nvSpPr>
        <p:spPr>
          <a:xfrm>
            <a:off x="4254381" y="4123037"/>
            <a:ext cx="2016224" cy="398077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bg2">
                  <a:lumMod val="40000"/>
                  <a:lumOff val="60000"/>
                </a:schemeClr>
              </a:gs>
              <a:gs pos="46000">
                <a:schemeClr val="tx2">
                  <a:lumMod val="7500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  <a:gs pos="92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 numCol="1"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sz="1200" kern="0" dirty="0" smtClean="0">
                <a:solidFill>
                  <a:schemeClr val="bg1"/>
                </a:solidFill>
              </a:rPr>
              <a:t>Amenazas por cada Activo</a:t>
            </a:r>
            <a:endParaRPr lang="es-EC" sz="1200" kern="0" dirty="0">
              <a:solidFill>
                <a:schemeClr val="bg1"/>
              </a:solidFill>
            </a:endParaRPr>
          </a:p>
          <a:p>
            <a:endParaRPr lang="es-EC" sz="1800" kern="0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08750"/>
              </p:ext>
            </p:extLst>
          </p:nvPr>
        </p:nvGraphicFramePr>
        <p:xfrm>
          <a:off x="395536" y="5013176"/>
          <a:ext cx="2395205" cy="1463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311"/>
                <a:gridCol w="1368894"/>
              </a:tblGrid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NIVELES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400" b="1" u="sng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DEGRADACIÓN</a:t>
                      </a: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POCO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MEDIO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ALTO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MUY ALTO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20775"/>
              </p:ext>
            </p:extLst>
          </p:nvPr>
        </p:nvGraphicFramePr>
        <p:xfrm>
          <a:off x="3394365" y="4955573"/>
          <a:ext cx="2747218" cy="147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739"/>
                <a:gridCol w="1492479"/>
              </a:tblGrid>
              <a:tr h="217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PERIODICIDAD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sng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</a:tr>
              <a:tr h="171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360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 DIARIO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MENSUALMENTE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1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CUATRO VECES AL AÑO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1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DOS VECES AL AÑO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UNA VEZ AL AÑO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1/12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CADA VARIOS AÑOS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cxnSp>
        <p:nvCxnSpPr>
          <p:cNvPr id="18" name="17 Conector recto de flecha"/>
          <p:cNvCxnSpPr/>
          <p:nvPr/>
        </p:nvCxnSpPr>
        <p:spPr>
          <a:xfrm>
            <a:off x="3995936" y="1783110"/>
            <a:ext cx="0" cy="4217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995936" y="2780928"/>
            <a:ext cx="0" cy="3600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2051720" y="3598167"/>
            <a:ext cx="1342645" cy="5248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endCxn id="11" idx="0"/>
          </p:cNvCxnSpPr>
          <p:nvPr/>
        </p:nvCxnSpPr>
        <p:spPr>
          <a:xfrm>
            <a:off x="4139952" y="3598170"/>
            <a:ext cx="1122541" cy="52486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8"/>
          <p:cNvSpPr txBox="1">
            <a:spLocks/>
          </p:cNvSpPr>
          <p:nvPr/>
        </p:nvSpPr>
        <p:spPr>
          <a:xfrm>
            <a:off x="6595494" y="4091476"/>
            <a:ext cx="2232248" cy="1728194"/>
          </a:xfrm>
          <a:prstGeom prst="roundRect">
            <a:avLst>
              <a:gd name="adj" fmla="val 16667"/>
            </a:avLst>
          </a:prstGeom>
          <a:gradFill>
            <a:gsLst>
              <a:gs pos="52918">
                <a:schemeClr val="accent6"/>
              </a:gs>
              <a:gs pos="46000">
                <a:schemeClr val="accent3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92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1"/>
          </a:gradFill>
          <a:ln w="11430">
            <a:solidFill>
              <a:schemeClr val="accent4"/>
            </a:solidFill>
          </a:ln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C" sz="1200" kern="0" dirty="0" smtClean="0"/>
              <a:t>Tipos de Amenazas</a:t>
            </a:r>
          </a:p>
          <a:p>
            <a:pPr marL="0" indent="0">
              <a:buNone/>
            </a:pPr>
            <a:endParaRPr lang="es-EC" sz="1200" kern="0" dirty="0"/>
          </a:p>
          <a:p>
            <a:pPr marL="0" indent="0">
              <a:buNone/>
            </a:pPr>
            <a:r>
              <a:rPr lang="es-EC" sz="1200" kern="0" dirty="0" smtClean="0"/>
              <a:t>Desastres Naturales</a:t>
            </a:r>
          </a:p>
          <a:p>
            <a:pPr marL="0" indent="0">
              <a:buNone/>
            </a:pPr>
            <a:r>
              <a:rPr lang="es-EC" sz="1200" kern="0" dirty="0" smtClean="0"/>
              <a:t>De origen Industrial</a:t>
            </a:r>
          </a:p>
          <a:p>
            <a:pPr marL="0" indent="0">
              <a:buNone/>
            </a:pPr>
            <a:r>
              <a:rPr lang="es-EC" sz="1200" kern="0" dirty="0" smtClean="0"/>
              <a:t>Errores no intencionados</a:t>
            </a:r>
          </a:p>
          <a:p>
            <a:pPr marL="0" indent="0">
              <a:buNone/>
            </a:pPr>
            <a:r>
              <a:rPr lang="es-EC" sz="1200" kern="0" dirty="0" smtClean="0"/>
              <a:t>Errores Intencionados</a:t>
            </a:r>
            <a:endParaRPr lang="es-EC" sz="1200" kern="0" dirty="0"/>
          </a:p>
        </p:txBody>
      </p:sp>
    </p:spTree>
    <p:extLst>
      <p:ext uri="{BB962C8B-B14F-4D97-AF65-F5344CB8AC3E}">
        <p14:creationId xmlns:p14="http://schemas.microsoft.com/office/powerpoint/2010/main" val="35518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179512" y="188640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15795" y="908720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Amenazas por Activo</a:t>
            </a:r>
            <a:endParaRPr lang="es-EC" sz="26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79339"/>
              </p:ext>
            </p:extLst>
          </p:nvPr>
        </p:nvGraphicFramePr>
        <p:xfrm>
          <a:off x="1282385" y="2420888"/>
          <a:ext cx="6091555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4100"/>
                <a:gridCol w="1031662"/>
                <a:gridCol w="348193"/>
                <a:gridCol w="558800"/>
                <a:gridCol w="558800"/>
              </a:tblGrid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AMENAZA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[D]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[I]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[C]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[E1] Errores de los usuarios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[E3] Errores de monitorización (log)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[E15] Alteración de la información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[E16] Introducción de información incorrecta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[E18] Destrucción de información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[A11] Acceso no autorizado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[A15] Modificación de la información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0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1259632" y="2060848"/>
            <a:ext cx="6120679" cy="3600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600" b="1" dirty="0" smtClean="0"/>
              <a:t>[INF_SYT] INFORMACIÓN LOGÍSTICA</a:t>
            </a:r>
            <a:endParaRPr lang="es-ES" sz="1600" b="1" dirty="0" smtClean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27579"/>
              </p:ext>
            </p:extLst>
          </p:nvPr>
        </p:nvGraphicFramePr>
        <p:xfrm>
          <a:off x="1282385" y="4941168"/>
          <a:ext cx="609155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4100"/>
                <a:gridCol w="919651"/>
                <a:gridCol w="460204"/>
                <a:gridCol w="558800"/>
                <a:gridCol w="5588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AMENAZA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[D]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[I]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[C]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[I2] Daños por agua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[A7] Uso no previsto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[A11] Acceso no autorizado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50%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3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1267823" y="4581128"/>
            <a:ext cx="6120679" cy="3600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600" b="1" dirty="0" smtClean="0"/>
              <a:t>[L_SYT] UNIDAD DE SISTEMAS DE REDES Y COMUNICACIONES</a:t>
            </a:r>
            <a:endParaRPr lang="es-E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9015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179512" y="188640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4788024" y="322362"/>
            <a:ext cx="4176464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Activos por Amenaza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2949863" y="3789040"/>
            <a:ext cx="6014625" cy="3600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600" b="1" dirty="0" smtClean="0"/>
              <a:t>[I2] Daños por Agua</a:t>
            </a:r>
            <a:endParaRPr lang="es-ES" sz="1600" b="1" dirty="0" smtClean="0"/>
          </a:p>
        </p:txBody>
      </p:sp>
      <p:sp>
        <p:nvSpPr>
          <p:cNvPr id="13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539552" y="1052736"/>
            <a:ext cx="6014625" cy="3600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600" b="1" dirty="0" smtClean="0"/>
              <a:t>[I7] Condiciones inadecuadas de Temperatura y/o Humedad</a:t>
            </a:r>
            <a:endParaRPr lang="es-ES" sz="1600" b="1" dirty="0" smtClean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75295"/>
              </p:ext>
            </p:extLst>
          </p:nvPr>
        </p:nvGraphicFramePr>
        <p:xfrm>
          <a:off x="539552" y="1412776"/>
          <a:ext cx="6048672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2179"/>
                <a:gridCol w="1054324"/>
                <a:gridCol w="377237"/>
                <a:gridCol w="567466"/>
                <a:gridCol w="567466"/>
              </a:tblGrid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AMENAZA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[D]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[I]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[C]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[FIREWALL] FIREWALL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[LAPTOP] COMPUTADORAS LAPTOPS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[SWITCH] SWITCH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[GTWY] GATEWAY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[WIFI] PUNTOS DE ACCESO WIRELESS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[PABX] CENTRAL TELEFÓNICA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[LAN] RED LAN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2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[UPS] SISTEMA DE ALIMENTACIÓN ININTERRUMPIDA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[CCTV] CIRCUITO CERRADO DE TELEVISIÓN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[RASTREO] SISTEMA DE RASTREO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0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[SBD] SERVIDOR DE DATOS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45693"/>
              </p:ext>
            </p:extLst>
          </p:nvPr>
        </p:nvGraphicFramePr>
        <p:xfrm>
          <a:off x="2996991" y="4171315"/>
          <a:ext cx="6000115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6470"/>
                <a:gridCol w="929556"/>
                <a:gridCol w="449029"/>
                <a:gridCol w="557530"/>
                <a:gridCol w="55753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AMENAZA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[D]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[I]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[C]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[LAPTOPS] COMPUTADORAS PORTÁTILES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[DESKTOP] COMPUTADORAS DE ESCRITORIO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[SWITCH] SWITCH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[ROUTER] ROUTER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[RADIO] RED INHALÁMBRICA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[LAN] RED LAN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[WAN] RED WAN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[UPS] SISTEMA DE ALIMENTACIÓN ININTERRUMPIDA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[RASTREO] SISTEMA DE RASTREO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[L] UNIDAD DE SISTEMAS DE REDES Y COMUNICACIONES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[WIFI] PUNTOS DE ACCESO WIRELESS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[PSTN] RED TELEFÓNICA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1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179512" y="188640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15795" y="908720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Salvaguardas</a:t>
            </a:r>
            <a:endParaRPr lang="es-EC" sz="2600" dirty="0"/>
          </a:p>
        </p:txBody>
      </p:sp>
      <p:sp>
        <p:nvSpPr>
          <p:cNvPr id="8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1015795" y="1700808"/>
            <a:ext cx="6658410" cy="576064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 fontScale="85000" lnSpcReduction="10000"/>
          </a:bodyPr>
          <a:lstStyle>
            <a:extLst/>
          </a:lstStyle>
          <a:p>
            <a:pPr marL="0" indent="0">
              <a:buNone/>
            </a:pPr>
            <a:r>
              <a:rPr lang="es-ES" dirty="0" smtClean="0"/>
              <a:t>Permiten hacer frente a las amenazas, se trabajo bajo varios aspectos: políticas, procedimientos o soluciones técnicas.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76558"/>
              </p:ext>
            </p:extLst>
          </p:nvPr>
        </p:nvGraphicFramePr>
        <p:xfrm>
          <a:off x="2627784" y="2708920"/>
          <a:ext cx="3960440" cy="2443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  <a:gridCol w="1800200"/>
              </a:tblGrid>
              <a:tr h="258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SALVAGUARDAS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PRESENTE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2060"/>
                    </a:solidFill>
                  </a:tcPr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Marco de Gestión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Relaciones con terceros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47%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Servicios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41%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Datos/información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28%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Aplicaciones Informáticas (SW)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27%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Equipos Informáticos (HW)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39%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Comunicaciones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Elementos Auxiliares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Seguridad Física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8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Personal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48%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0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1780711" y="5229200"/>
            <a:ext cx="6014625" cy="3600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600" b="1" dirty="0" smtClean="0"/>
              <a:t>Resumen de la eficacia de Salvaguardas agrupadas por tipo</a:t>
            </a:r>
            <a:endParaRPr lang="es-E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1279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179512" y="188640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516544" y="980728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Impacto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6012160" y="156182"/>
            <a:ext cx="2980141" cy="720080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 fontScale="70000" lnSpcReduction="20000"/>
          </a:bodyPr>
          <a:lstStyle>
            <a:extLst/>
          </a:lstStyle>
          <a:p>
            <a:pPr marL="0" indent="0">
              <a:buNone/>
            </a:pPr>
            <a:r>
              <a:rPr lang="es-ES" b="1" dirty="0" smtClean="0"/>
              <a:t>Es la medida del daño sobre el activo derivado de la materialización de una amenaza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3368"/>
            <a:ext cx="8473314" cy="374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95536" y="1772816"/>
            <a:ext cx="7776864" cy="3600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600" b="1" dirty="0" smtClean="0"/>
              <a:t>IMPACTO ACUMULADO</a:t>
            </a:r>
            <a:endParaRPr lang="es-ES" sz="1600" b="1" dirty="0" smtClean="0"/>
          </a:p>
        </p:txBody>
      </p:sp>
      <p:sp>
        <p:nvSpPr>
          <p:cNvPr id="10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95536" y="2204864"/>
            <a:ext cx="7848872" cy="360040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 fontScale="70000" lnSpcReduction="20000"/>
          </a:bodyPr>
          <a:lstStyle>
            <a:extLst/>
          </a:lstStyle>
          <a:p>
            <a:pPr marL="0" indent="0">
              <a:buNone/>
            </a:pPr>
            <a:r>
              <a:rPr lang="es-ES" dirty="0" smtClean="0"/>
              <a:t>Se toma en cuenta el valor acumulado del activo y las amenazas a las que esta expuesto.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45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179512" y="188640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499520" y="1052736"/>
            <a:ext cx="7816896" cy="3600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600" b="1" dirty="0" smtClean="0"/>
              <a:t>IMPACTO REPERCUTIDO</a:t>
            </a:r>
            <a:endParaRPr lang="es-ES" sz="1600" b="1" dirty="0" smtClean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465597" y="1700808"/>
            <a:ext cx="7848872" cy="504056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 fontScale="77500" lnSpcReduction="20000"/>
          </a:bodyPr>
          <a:lstStyle>
            <a:extLst/>
          </a:lstStyle>
          <a:p>
            <a:pPr marL="0" indent="0">
              <a:buNone/>
            </a:pPr>
            <a:r>
              <a:rPr lang="es-ES" dirty="0" smtClean="0"/>
              <a:t>Se toma en cuenta su valor propio más las amenazas a las que están expuestos los activos de los que dependen.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0774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179512" y="188640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516544" y="980728"/>
            <a:ext cx="7583848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Riesgo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6012160" y="156182"/>
            <a:ext cx="2980141" cy="752538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Autofit/>
          </a:bodyPr>
          <a:lstStyle>
            <a:extLst/>
          </a:lstStyle>
          <a:p>
            <a:pPr marL="0" indent="0">
              <a:buNone/>
            </a:pPr>
            <a:r>
              <a:rPr lang="es-ES" sz="1200" b="1" dirty="0" smtClean="0"/>
              <a:t>Medida del daño probable de un sistema. Estimación del grado de exposición a que una amenaza se materialice.</a:t>
            </a:r>
            <a:endParaRPr lang="es-ES" sz="1200" b="1" dirty="0"/>
          </a:p>
        </p:txBody>
      </p:sp>
      <p:sp>
        <p:nvSpPr>
          <p:cNvPr id="8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95536" y="1772816"/>
            <a:ext cx="7776864" cy="3600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600" b="1" dirty="0" smtClean="0"/>
              <a:t>RIESGO ACUMULADO</a:t>
            </a:r>
            <a:endParaRPr lang="es-ES" sz="1600" b="1" dirty="0" smtClean="0"/>
          </a:p>
        </p:txBody>
      </p:sp>
      <p:sp>
        <p:nvSpPr>
          <p:cNvPr id="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95536" y="2276872"/>
            <a:ext cx="7848872" cy="504056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/>
          </a:bodyPr>
          <a:lstStyle>
            <a:extLst/>
          </a:lstStyle>
          <a:p>
            <a:pPr marL="0" indent="0">
              <a:buNone/>
            </a:pPr>
            <a:r>
              <a:rPr lang="es-ES" dirty="0" smtClean="0"/>
              <a:t>Impacto acumulado sobre un activo * la frecuencia de la amenaza</a:t>
            </a:r>
            <a:endParaRPr lang="es-E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8" y="2924944"/>
            <a:ext cx="7885009" cy="36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179512" y="188640"/>
            <a:ext cx="4608512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Análisis de Gestión de Riesgos</a:t>
            </a:r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467544" y="1124744"/>
            <a:ext cx="7776864" cy="3600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>
            <a:extLst/>
          </a:lstStyle>
          <a:p>
            <a:pPr marL="0" indent="0" algn="ctr">
              <a:buNone/>
            </a:pPr>
            <a:r>
              <a:rPr lang="es-EC" sz="1600" b="1" dirty="0" smtClean="0"/>
              <a:t>RIESGO REPERCUTIDO</a:t>
            </a:r>
            <a:endParaRPr lang="es-ES" sz="1600" b="1" dirty="0" smtClean="0"/>
          </a:p>
        </p:txBody>
      </p:sp>
      <p:sp>
        <p:nvSpPr>
          <p:cNvPr id="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95536" y="1772816"/>
            <a:ext cx="7848872" cy="504056"/>
          </a:xfrm>
          <a:prstGeom prst="rect">
            <a:avLst/>
          </a:prstGeom>
          <a:gradFill>
            <a:gsLst>
              <a:gs pos="0">
                <a:srgbClr val="FFFF66"/>
              </a:gs>
              <a:gs pos="50000">
                <a:srgbClr val="FFCC00"/>
              </a:gs>
              <a:gs pos="100000">
                <a:srgbClr val="CC9900"/>
              </a:gs>
            </a:gsLst>
            <a:lin ang="5400000" scaled="0"/>
          </a:gradFill>
          <a:ln w="19050">
            <a:solidFill>
              <a:srgbClr val="CC9900"/>
            </a:solidFill>
          </a:ln>
        </p:spPr>
        <p:txBody>
          <a:bodyPr>
            <a:normAutofit/>
          </a:bodyPr>
          <a:lstStyle>
            <a:extLst/>
          </a:lstStyle>
          <a:p>
            <a:pPr marL="0" indent="0">
              <a:buNone/>
            </a:pPr>
            <a:r>
              <a:rPr lang="es-ES" dirty="0"/>
              <a:t>Impacto </a:t>
            </a:r>
            <a:r>
              <a:rPr lang="es-ES" dirty="0" smtClean="0"/>
              <a:t>repercutido </a:t>
            </a:r>
            <a:r>
              <a:rPr lang="es-ES" dirty="0"/>
              <a:t>sobre un activo * la frecuencia de la amenaza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5"/>
            <a:ext cx="7992888" cy="380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341864" y="375857"/>
            <a:ext cx="5238248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Sistema de Gestión de Seguridad y Control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467544" y="1916832"/>
            <a:ext cx="7752544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Políticas y Controles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50656" y="3105019"/>
            <a:ext cx="4649062" cy="2620334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extLst/>
          </a:lstStyle>
          <a:p>
            <a:r>
              <a:rPr lang="es-ES" sz="1200" dirty="0" smtClean="0"/>
              <a:t>Aspectos Organizativos de la Seguridad de la Información</a:t>
            </a:r>
          </a:p>
          <a:p>
            <a:r>
              <a:rPr lang="es-ES" sz="1200" dirty="0" smtClean="0"/>
              <a:t>Gestión de Activos</a:t>
            </a:r>
          </a:p>
          <a:p>
            <a:r>
              <a:rPr lang="es-ES" sz="1200" dirty="0" smtClean="0"/>
              <a:t>Seguridad relacionada con los Recursos Humanos</a:t>
            </a:r>
          </a:p>
          <a:p>
            <a:r>
              <a:rPr lang="es-ES" sz="1200" dirty="0" smtClean="0"/>
              <a:t>Seguridad Física y Entorno</a:t>
            </a:r>
          </a:p>
          <a:p>
            <a:r>
              <a:rPr lang="es-ES" sz="1200" dirty="0" smtClean="0"/>
              <a:t>Gestión de Comunicaciones y Operaciones</a:t>
            </a:r>
          </a:p>
          <a:p>
            <a:r>
              <a:rPr lang="es-ES" sz="1200" dirty="0" smtClean="0"/>
              <a:t>Control de Acceso</a:t>
            </a:r>
          </a:p>
          <a:p>
            <a:r>
              <a:rPr lang="es-ES" sz="1200" dirty="0" smtClean="0"/>
              <a:t>Adquisición, desarrollo y mantenimiento de los Sistemas de información</a:t>
            </a:r>
          </a:p>
          <a:p>
            <a:r>
              <a:rPr lang="es-ES" sz="1200" dirty="0" smtClean="0"/>
              <a:t>Gestión de incidentes de seguridad de la información</a:t>
            </a:r>
          </a:p>
          <a:p>
            <a:r>
              <a:rPr lang="es-ES" sz="1200" dirty="0" smtClean="0"/>
              <a:t>Gestión de la continuidad del negocio</a:t>
            </a:r>
          </a:p>
          <a:p>
            <a:r>
              <a:rPr lang="es-ES" sz="1200" dirty="0" smtClean="0"/>
              <a:t>Cumplimiento.</a:t>
            </a:r>
          </a:p>
        </p:txBody>
      </p:sp>
      <p:sp>
        <p:nvSpPr>
          <p:cNvPr id="8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5652120" y="3078197"/>
            <a:ext cx="2848862" cy="2620334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extLst/>
          </a:lstStyle>
          <a:p>
            <a:r>
              <a:rPr lang="es-ES" sz="1400" dirty="0" smtClean="0"/>
              <a:t>Servicios</a:t>
            </a:r>
          </a:p>
          <a:p>
            <a:r>
              <a:rPr lang="es-ES" sz="1400" dirty="0" smtClean="0"/>
              <a:t>Datos/Información</a:t>
            </a:r>
          </a:p>
          <a:p>
            <a:r>
              <a:rPr lang="es-ES" sz="1400" dirty="0" smtClean="0"/>
              <a:t>Aplicaciones</a:t>
            </a:r>
          </a:p>
          <a:p>
            <a:r>
              <a:rPr lang="es-ES" sz="1400" dirty="0" smtClean="0"/>
              <a:t>Equipos Informáticos</a:t>
            </a:r>
          </a:p>
          <a:p>
            <a:r>
              <a:rPr lang="es-ES" sz="1400" dirty="0" smtClean="0"/>
              <a:t>Comunicaciones</a:t>
            </a:r>
          </a:p>
          <a:p>
            <a:r>
              <a:rPr lang="es-ES" sz="1400" dirty="0" smtClean="0"/>
              <a:t>Equipos Auxiliares</a:t>
            </a:r>
          </a:p>
          <a:p>
            <a:r>
              <a:rPr lang="es-ES" sz="1400" dirty="0" smtClean="0"/>
              <a:t>Instalaciones</a:t>
            </a:r>
          </a:p>
          <a:p>
            <a:r>
              <a:rPr lang="es-ES" sz="1400" dirty="0" smtClean="0"/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13782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 txBox="1">
            <a:spLocks/>
          </p:cNvSpPr>
          <p:nvPr/>
        </p:nvSpPr>
        <p:spPr>
          <a:xfrm>
            <a:off x="341864" y="375857"/>
            <a:ext cx="5238248" cy="72008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Conclusiones y Recomendaciones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899592" y="1139563"/>
            <a:ext cx="3354353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s-EC" kern="0" dirty="0" smtClean="0"/>
              <a:t>Conclusiones</a:t>
            </a:r>
            <a:endParaRPr lang="es-EC" kern="0" dirty="0"/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4787306" y="3864687"/>
            <a:ext cx="3354353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>
                  <a:tint val="74000"/>
                </a:schemeClr>
              </a:gs>
              <a:gs pos="49000">
                <a:schemeClr val="accent2">
                  <a:tint val="96000"/>
                  <a:shade val="84000"/>
                  <a:satMod val="110000"/>
                </a:schemeClr>
              </a:gs>
              <a:gs pos="49100">
                <a:schemeClr val="accent2">
                  <a:shade val="55000"/>
                  <a:satMod val="150000"/>
                </a:schemeClr>
              </a:gs>
              <a:gs pos="92000">
                <a:schemeClr val="accent2">
                  <a:tint val="98000"/>
                  <a:shade val="90000"/>
                  <a:satMod val="128000"/>
                </a:schemeClr>
              </a:gs>
              <a:gs pos="100000">
                <a:schemeClr val="accent2"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 w="1143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s-EC" kern="0" dirty="0" smtClean="0"/>
              <a:t>Recomendaciones</a:t>
            </a:r>
            <a:endParaRPr lang="es-EC" kern="0" dirty="0"/>
          </a:p>
        </p:txBody>
      </p:sp>
      <p:sp>
        <p:nvSpPr>
          <p:cNvPr id="5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4139952" y="4469544"/>
            <a:ext cx="4649062" cy="1764141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extLst/>
          </a:lstStyle>
          <a:p>
            <a:r>
              <a:rPr lang="es-ES" sz="1200" dirty="0" smtClean="0"/>
              <a:t>Realizar nuevos análisis dentro de ciertos periodos de tiempo. Mejora continua</a:t>
            </a:r>
          </a:p>
          <a:p>
            <a:r>
              <a:rPr lang="es-ES" sz="1200" dirty="0" smtClean="0"/>
              <a:t>Se recomienda que el presente trabajo sea una pauta de inicio para realizar todas las mejoras necesarias</a:t>
            </a:r>
          </a:p>
          <a:p>
            <a:r>
              <a:rPr lang="es-ES" sz="1200" dirty="0" smtClean="0"/>
              <a:t>Se recomienda documentar todos los procesos operativos de cualquier índole.</a:t>
            </a:r>
          </a:p>
          <a:p>
            <a:r>
              <a:rPr lang="es-ES" sz="1200" dirty="0" smtClean="0"/>
              <a:t>Reestructurar la infraestructura del lugar en vista de que se ha convertido en un punto muy vulnerable.</a:t>
            </a:r>
          </a:p>
          <a:p>
            <a:endParaRPr lang="es-ES" sz="1200" dirty="0" smtClean="0"/>
          </a:p>
        </p:txBody>
      </p:sp>
      <p:sp>
        <p:nvSpPr>
          <p:cNvPr id="6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467544" y="1848450"/>
            <a:ext cx="4680520" cy="1868581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extLst/>
          </a:lstStyle>
          <a:p>
            <a:r>
              <a:rPr lang="es-ES" sz="1200" dirty="0" smtClean="0"/>
              <a:t>Conocer la importancia de la seguridad dentro de una empresa, es necesario realizar un Análisis de Gestión de Riesgos.</a:t>
            </a:r>
          </a:p>
          <a:p>
            <a:r>
              <a:rPr lang="es-ES" sz="1200" dirty="0" smtClean="0"/>
              <a:t>La empresa después de la implementación de estos controles estará apta para obtener la Certificación Basc.</a:t>
            </a:r>
          </a:p>
          <a:p>
            <a:r>
              <a:rPr lang="es-ES" sz="1200" dirty="0" smtClean="0"/>
              <a:t>El activo de mayor riesgo son los Datos/Información, la Infraestructura del sitio.</a:t>
            </a:r>
          </a:p>
          <a:p>
            <a:r>
              <a:rPr lang="es-ES" sz="1200" dirty="0" smtClean="0"/>
              <a:t>Un adecuado uso de las políticas y normas de forma documentada colocando el respectivo compromiso es de gran ayuda para procesos de auditoría futuras.</a:t>
            </a:r>
          </a:p>
          <a:p>
            <a:endParaRPr 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5044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>
          <a:xfrm>
            <a:off x="251520" y="260648"/>
            <a:ext cx="2592288" cy="720080"/>
          </a:xfrm>
        </p:spPr>
        <p:txBody>
          <a:bodyPr>
            <a:normAutofit/>
          </a:bodyPr>
          <a:lstStyle>
            <a:extLst/>
          </a:lstStyle>
          <a:p>
            <a:r>
              <a:rPr lang="es-ES" b="1" dirty="0" smtClean="0"/>
              <a:t>Objetivos</a:t>
            </a:r>
            <a:endParaRPr lang="es-ES" b="1" dirty="0"/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426367" y="4437112"/>
            <a:ext cx="3713585" cy="159447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9000">
                <a:schemeClr val="accent6">
                  <a:lumMod val="75000"/>
                </a:schemeClr>
              </a:gs>
              <a:gs pos="51000">
                <a:schemeClr val="accent4"/>
              </a:gs>
              <a:gs pos="24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/>
            <a:r>
              <a:rPr lang="es-EC" sz="1800" kern="0" dirty="0" smtClean="0"/>
              <a:t>Diseñar un Sistema de Gestión en Control y Seguridad basado en la Norma BASC para la empresa Transportes y Servicios Asociados SYTSA Cía. Ltda.</a:t>
            </a:r>
            <a:endParaRPr lang="es-EC" sz="1800" kern="0" dirty="0"/>
          </a:p>
        </p:txBody>
      </p:sp>
      <p:sp>
        <p:nvSpPr>
          <p:cNvPr id="7" name="Rectangle 7"/>
          <p:cNvSpPr txBox="1">
            <a:spLocks/>
          </p:cNvSpPr>
          <p:nvPr/>
        </p:nvSpPr>
        <p:spPr>
          <a:xfrm>
            <a:off x="426367" y="3837037"/>
            <a:ext cx="3713585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Objetivo General</a:t>
            </a:r>
            <a:endParaRPr lang="es-EC" sz="2600" dirty="0"/>
          </a:p>
        </p:txBody>
      </p:sp>
      <p:sp>
        <p:nvSpPr>
          <p:cNvPr id="10" name="Rectangle 7"/>
          <p:cNvSpPr txBox="1">
            <a:spLocks/>
          </p:cNvSpPr>
          <p:nvPr/>
        </p:nvSpPr>
        <p:spPr>
          <a:xfrm>
            <a:off x="4420914" y="1279054"/>
            <a:ext cx="3906268" cy="2581994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9000">
                <a:schemeClr val="accent6">
                  <a:lumMod val="75000"/>
                </a:schemeClr>
              </a:gs>
              <a:gs pos="51000">
                <a:schemeClr val="accent4"/>
              </a:gs>
              <a:gs pos="24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/>
            <a:r>
              <a:rPr lang="es-EC" sz="1800" kern="0" dirty="0"/>
              <a:t> </a:t>
            </a:r>
            <a:r>
              <a:rPr lang="es-EC" sz="1800" kern="0" dirty="0" smtClean="0"/>
              <a:t>SYTSA, desea aplicar a la Certificación BASC, para promover una cultura de seguridad y porque sus clientes solicitan requerimiento de seguridad para sus productos. Uno de los puntos de la Norma BASC se enfoca en la Seguridad hacia los Recursos Informáticos.</a:t>
            </a:r>
            <a:endParaRPr lang="es-EC" sz="1800" kern="0" dirty="0"/>
          </a:p>
        </p:txBody>
      </p:sp>
      <p:sp>
        <p:nvSpPr>
          <p:cNvPr id="11" name="Rectangle 7"/>
          <p:cNvSpPr txBox="1">
            <a:spLocks/>
          </p:cNvSpPr>
          <p:nvPr/>
        </p:nvSpPr>
        <p:spPr>
          <a:xfrm>
            <a:off x="4420914" y="548680"/>
            <a:ext cx="3906268" cy="7303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 fontScale="85000" lnSpcReduction="20000"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3000" dirty="0" smtClean="0"/>
              <a:t>Planteamiento del Problema</a:t>
            </a:r>
            <a:endParaRPr lang="es-EC" sz="3000" dirty="0"/>
          </a:p>
        </p:txBody>
      </p:sp>
      <p:cxnSp>
        <p:nvCxnSpPr>
          <p:cNvPr id="4" name="3 Conector angular"/>
          <p:cNvCxnSpPr>
            <a:endCxn id="7" idx="0"/>
          </p:cNvCxnSpPr>
          <p:nvPr/>
        </p:nvCxnSpPr>
        <p:spPr>
          <a:xfrm rot="10800000" flipV="1">
            <a:off x="2283160" y="2204863"/>
            <a:ext cx="2112602" cy="163217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kpital.co/site/wp-content/uploads/2012/03/ingenieria_cic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23" y="1447387"/>
            <a:ext cx="1800200" cy="14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5796136" y="4423395"/>
            <a:ext cx="2808312" cy="1608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Basc es una Alianza Empresarial Internacional en cooperación con gobiernos y organismos internacionales q lograron fomentar procesos y controles seguros</a:t>
            </a:r>
            <a:endParaRPr lang="es-EC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971600" y="2060848"/>
            <a:ext cx="6696744" cy="2808312"/>
          </a:xfrm>
          <a:prstGeom prst="roundRect">
            <a:avLst>
              <a:gd name="adj" fmla="val 16667"/>
            </a:avLst>
          </a:prstGeom>
          <a:noFill/>
          <a:ln w="11430">
            <a:noFill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s-EC" sz="7200" kern="0" dirty="0" smtClean="0"/>
              <a:t>¡¡¡ GRACIAS !!!</a:t>
            </a:r>
            <a:endParaRPr lang="es-EC" sz="7200" kern="0" dirty="0"/>
          </a:p>
        </p:txBody>
      </p:sp>
    </p:spTree>
    <p:extLst>
      <p:ext uri="{BB962C8B-B14F-4D97-AF65-F5344CB8AC3E}">
        <p14:creationId xmlns:p14="http://schemas.microsoft.com/office/powerpoint/2010/main" val="20093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>
            <a:spLocks noGrp="1"/>
          </p:cNvSpPr>
          <p:nvPr>
            <p:ph type="title"/>
          </p:nvPr>
        </p:nvSpPr>
        <p:spPr>
          <a:xfrm>
            <a:off x="323528" y="404664"/>
            <a:ext cx="2592288" cy="720080"/>
          </a:xfrm>
        </p:spPr>
        <p:txBody>
          <a:bodyPr>
            <a:normAutofit/>
          </a:bodyPr>
          <a:lstStyle>
            <a:extLst/>
          </a:lstStyle>
          <a:p>
            <a:r>
              <a:rPr lang="es-ES" b="1" dirty="0" smtClean="0"/>
              <a:t>Objetivos</a:t>
            </a:r>
            <a:endParaRPr lang="es-ES" b="1" dirty="0"/>
          </a:p>
        </p:txBody>
      </p:sp>
      <p:sp>
        <p:nvSpPr>
          <p:cNvPr id="10" name="Rectangle 7"/>
          <p:cNvSpPr txBox="1">
            <a:spLocks/>
          </p:cNvSpPr>
          <p:nvPr/>
        </p:nvSpPr>
        <p:spPr>
          <a:xfrm>
            <a:off x="1085254" y="2635773"/>
            <a:ext cx="6624736" cy="792088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9000">
                <a:schemeClr val="accent6">
                  <a:lumMod val="75000"/>
                </a:schemeClr>
              </a:gs>
              <a:gs pos="51000">
                <a:schemeClr val="accent4"/>
              </a:gs>
              <a:gs pos="24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/>
            <a:r>
              <a:rPr lang="es-EC" kern="0" dirty="0" smtClean="0"/>
              <a:t>Realizar un Análisis de Gestión de Riesgos, clasificando activos, amenazas y salvaguardas.</a:t>
            </a:r>
          </a:p>
        </p:txBody>
      </p:sp>
      <p:sp>
        <p:nvSpPr>
          <p:cNvPr id="11" name="Rectangle 7"/>
          <p:cNvSpPr txBox="1">
            <a:spLocks/>
          </p:cNvSpPr>
          <p:nvPr/>
        </p:nvSpPr>
        <p:spPr>
          <a:xfrm>
            <a:off x="1085254" y="1484784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Objetivos Específicos</a:t>
            </a:r>
            <a:endParaRPr lang="es-EC" sz="2600" dirty="0"/>
          </a:p>
        </p:txBody>
      </p:sp>
      <p:sp>
        <p:nvSpPr>
          <p:cNvPr id="12" name="Rectangle 7"/>
          <p:cNvSpPr txBox="1">
            <a:spLocks/>
          </p:cNvSpPr>
          <p:nvPr/>
        </p:nvSpPr>
        <p:spPr>
          <a:xfrm>
            <a:off x="1085254" y="3427861"/>
            <a:ext cx="6624736" cy="697595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89000">
                <a:schemeClr val="accent1">
                  <a:lumMod val="75000"/>
                </a:schemeClr>
              </a:gs>
              <a:gs pos="51000">
                <a:schemeClr val="accent1">
                  <a:lumMod val="75000"/>
                </a:schemeClr>
              </a:gs>
              <a:gs pos="24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/>
            <a:r>
              <a:rPr lang="es-EC" kern="0" dirty="0" smtClean="0"/>
              <a:t>Establecer el Impacto y los Riesgos como resultado del análisis</a:t>
            </a:r>
          </a:p>
        </p:txBody>
      </p:sp>
      <p:sp>
        <p:nvSpPr>
          <p:cNvPr id="13" name="Rectangle 7"/>
          <p:cNvSpPr txBox="1">
            <a:spLocks/>
          </p:cNvSpPr>
          <p:nvPr/>
        </p:nvSpPr>
        <p:spPr>
          <a:xfrm>
            <a:off x="1058910" y="4068718"/>
            <a:ext cx="6624736" cy="697595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/>
            <a:endParaRPr lang="es-EC" kern="0" dirty="0" smtClean="0"/>
          </a:p>
        </p:txBody>
      </p:sp>
      <p:sp>
        <p:nvSpPr>
          <p:cNvPr id="15" name="Rectangle 7"/>
          <p:cNvSpPr txBox="1">
            <a:spLocks/>
          </p:cNvSpPr>
          <p:nvPr/>
        </p:nvSpPr>
        <p:spPr>
          <a:xfrm>
            <a:off x="1070371" y="4068718"/>
            <a:ext cx="6624736" cy="766378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9000">
                <a:schemeClr val="accent6">
                  <a:lumMod val="75000"/>
                </a:schemeClr>
              </a:gs>
              <a:gs pos="51000">
                <a:schemeClr val="accent4"/>
              </a:gs>
              <a:gs pos="24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/>
            <a:r>
              <a:rPr lang="es-EC" kern="0" dirty="0"/>
              <a:t>Evaluar políticas y procedimientos para proteger los recursos informáticos</a:t>
            </a:r>
          </a:p>
        </p:txBody>
      </p:sp>
      <p:sp>
        <p:nvSpPr>
          <p:cNvPr id="16" name="Rectangle 7"/>
          <p:cNvSpPr txBox="1">
            <a:spLocks/>
          </p:cNvSpPr>
          <p:nvPr/>
        </p:nvSpPr>
        <p:spPr>
          <a:xfrm>
            <a:off x="1092075" y="4859074"/>
            <a:ext cx="6624736" cy="697595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89000">
                <a:schemeClr val="accent1">
                  <a:lumMod val="75000"/>
                </a:schemeClr>
              </a:gs>
              <a:gs pos="51000">
                <a:schemeClr val="accent1">
                  <a:lumMod val="75000"/>
                </a:schemeClr>
              </a:gs>
              <a:gs pos="24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/>
            <a:r>
              <a:rPr lang="es-EC" kern="0" dirty="0"/>
              <a:t>Definir los controles necesarios para asegurar el uso aceptable de los recursos informáticos.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24336" cy="72008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s-ES" b="1" dirty="0" smtClean="0"/>
              <a:t>Marco Teórico</a:t>
            </a:r>
            <a:endParaRPr lang="es-ES" b="1" dirty="0"/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85254" y="1340768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Seguridad de la Información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854322" y="2204864"/>
            <a:ext cx="7086600" cy="1008112"/>
          </a:xfrm>
          <a:prstGeom prst="rect">
            <a:avLst/>
          </a:prstGeom>
          <a:ln>
            <a:solidFill>
              <a:srgbClr val="CC9900"/>
            </a:solidFill>
          </a:ln>
        </p:spPr>
        <p:txBody>
          <a:bodyPr/>
          <a:lstStyle>
            <a:extLst/>
          </a:lstStyle>
          <a:p>
            <a:r>
              <a:rPr lang="es-ES" dirty="0" smtClean="0"/>
              <a:t>Preservación de su confidencialidad, integridad y disponibilidad, así como los sistemas implicados en su tratamiento dentro de una organización.</a:t>
            </a:r>
            <a:endParaRPr lang="es-ES" dirty="0"/>
          </a:p>
        </p:txBody>
      </p:sp>
      <p:sp>
        <p:nvSpPr>
          <p:cNvPr id="8" name="Rectangle 7"/>
          <p:cNvSpPr txBox="1">
            <a:spLocks/>
          </p:cNvSpPr>
          <p:nvPr/>
        </p:nvSpPr>
        <p:spPr>
          <a:xfrm>
            <a:off x="323528" y="3427276"/>
            <a:ext cx="2736304" cy="586358"/>
          </a:xfrm>
          <a:prstGeom prst="rect">
            <a:avLst/>
          </a:prstGeom>
          <a:gradFill>
            <a:gsLst>
              <a:gs pos="0">
                <a:srgbClr val="FFFF66"/>
              </a:gs>
              <a:gs pos="89000">
                <a:schemeClr val="accent4">
                  <a:lumMod val="50000"/>
                </a:schemeClr>
              </a:gs>
              <a:gs pos="51000">
                <a:srgbClr val="CC9900"/>
              </a:gs>
              <a:gs pos="24000">
                <a:srgbClr val="FF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CC9900"/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000" dirty="0" smtClean="0">
                <a:solidFill>
                  <a:schemeClr val="bg1"/>
                </a:solidFill>
              </a:rPr>
              <a:t>Confidencialidad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23528" y="4149080"/>
            <a:ext cx="2737991" cy="2232248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extLst/>
          </a:lstStyle>
          <a:p>
            <a:r>
              <a:rPr lang="es-ES" sz="1700" dirty="0" smtClean="0"/>
              <a:t>Cuando el usuario garantice que la información que se está ingresando no sea divulgada a persona extrañas y ajenas a la empresa.</a:t>
            </a:r>
            <a:endParaRPr lang="es-ES" sz="1700" dirty="0"/>
          </a:p>
        </p:txBody>
      </p:sp>
      <p:sp>
        <p:nvSpPr>
          <p:cNvPr id="10" name="Rectangle 7"/>
          <p:cNvSpPr txBox="1">
            <a:spLocks/>
          </p:cNvSpPr>
          <p:nvPr/>
        </p:nvSpPr>
        <p:spPr>
          <a:xfrm>
            <a:off x="3275856" y="3427276"/>
            <a:ext cx="2736304" cy="586358"/>
          </a:xfrm>
          <a:prstGeom prst="rect">
            <a:avLst/>
          </a:prstGeom>
          <a:gradFill>
            <a:gsLst>
              <a:gs pos="0">
                <a:srgbClr val="FFFF66"/>
              </a:gs>
              <a:gs pos="89000">
                <a:schemeClr val="accent4">
                  <a:lumMod val="50000"/>
                </a:schemeClr>
              </a:gs>
              <a:gs pos="51000">
                <a:srgbClr val="CC9900"/>
              </a:gs>
              <a:gs pos="24000">
                <a:srgbClr val="FF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C9900"/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000" dirty="0" smtClean="0">
                <a:solidFill>
                  <a:schemeClr val="bg1"/>
                </a:solidFill>
              </a:rPr>
              <a:t>Integridad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1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274169" y="4149080"/>
            <a:ext cx="2737991" cy="2232248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extLst/>
          </a:lstStyle>
          <a:p>
            <a:r>
              <a:rPr lang="es-ES" sz="1700" dirty="0" smtClean="0"/>
              <a:t>Se refiere a la seguridad de que la información no ha sido borrada, reordenada o copiada. Sea durante el proceso de transmisión o el origen.</a:t>
            </a:r>
            <a:endParaRPr lang="es-ES" sz="1700" dirty="0"/>
          </a:p>
        </p:txBody>
      </p:sp>
      <p:sp>
        <p:nvSpPr>
          <p:cNvPr id="12" name="Rectangle 7"/>
          <p:cNvSpPr txBox="1">
            <a:spLocks/>
          </p:cNvSpPr>
          <p:nvPr/>
        </p:nvSpPr>
        <p:spPr>
          <a:xfrm>
            <a:off x="6228184" y="3427276"/>
            <a:ext cx="2736304" cy="586358"/>
          </a:xfrm>
          <a:prstGeom prst="rect">
            <a:avLst/>
          </a:prstGeom>
          <a:gradFill>
            <a:gsLst>
              <a:gs pos="0">
                <a:srgbClr val="FFFF66"/>
              </a:gs>
              <a:gs pos="89000">
                <a:schemeClr val="accent4">
                  <a:lumMod val="50000"/>
                </a:schemeClr>
              </a:gs>
              <a:gs pos="51000">
                <a:srgbClr val="CC9900"/>
              </a:gs>
              <a:gs pos="24000">
                <a:srgbClr val="FF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C9900"/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000" dirty="0" smtClean="0">
                <a:solidFill>
                  <a:schemeClr val="bg1"/>
                </a:solidFill>
              </a:rPr>
              <a:t>Disponibilidad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6226497" y="4149080"/>
            <a:ext cx="2737991" cy="2232248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extLst/>
          </a:lstStyle>
          <a:p>
            <a:r>
              <a:rPr lang="es-ES" sz="1700" dirty="0" smtClean="0"/>
              <a:t>Es el acceso a la información cuando esta se la requiera para que los usuarios puedan realizar las diferentes actividades de actualización, respaldos, etc.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944216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8" grpId="0" animBg="1"/>
      <p:bldP spid="9" grpId="0" build="p" animBg="1"/>
      <p:bldP spid="10" grpId="0" animBg="1"/>
      <p:bldP spid="11" grpId="0" build="p" animBg="1"/>
      <p:bldP spid="12" grpId="0" animBg="1"/>
      <p:bldP spid="1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24336" cy="72008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s-ES" b="1" dirty="0" smtClean="0"/>
              <a:t>Marco Teórico</a:t>
            </a:r>
            <a:endParaRPr lang="es-ES" b="1" dirty="0"/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85254" y="1340768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Como se realiza un SGSI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854322" y="2060848"/>
            <a:ext cx="7086600" cy="720080"/>
          </a:xfrm>
          <a:prstGeom prst="rect">
            <a:avLst/>
          </a:prstGeom>
          <a:ln w="19050">
            <a:solidFill>
              <a:srgbClr val="CC9900"/>
            </a:solidFill>
          </a:ln>
        </p:spPr>
        <p:txBody>
          <a:bodyPr/>
          <a:lstStyle>
            <a:extLst/>
          </a:lstStyle>
          <a:p>
            <a:r>
              <a:rPr lang="es-ES" dirty="0" smtClean="0"/>
              <a:t>Se toma en este caso como base la Norma ISO 27001 mediante el ciclo continuo PDCA</a:t>
            </a:r>
            <a:endParaRPr lang="es-ES" dirty="0"/>
          </a:p>
        </p:txBody>
      </p:sp>
      <p:pic>
        <p:nvPicPr>
          <p:cNvPr id="1026" name="Picture 2" descr="SGS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69056"/>
            <a:ext cx="2931765" cy="177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5364088" y="4365103"/>
            <a:ext cx="3600400" cy="60016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2">
            <a:normAutofit lnSpcReduction="10000"/>
          </a:bodyPr>
          <a:lstStyle>
            <a:extLst/>
          </a:lstStyle>
          <a:p>
            <a:r>
              <a:rPr lang="es-ES" sz="1200" dirty="0" smtClean="0"/>
              <a:t>Definir el Plan para el tratamiento de los riesgos.</a:t>
            </a:r>
          </a:p>
          <a:p>
            <a:r>
              <a:rPr lang="es-ES" sz="1200" dirty="0" smtClean="0"/>
              <a:t>Implementar los controles.</a:t>
            </a:r>
            <a:endParaRPr lang="es-ES" sz="1200" dirty="0"/>
          </a:p>
        </p:txBody>
      </p:sp>
      <p:sp>
        <p:nvSpPr>
          <p:cNvPr id="16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635896" y="3068960"/>
            <a:ext cx="5328592" cy="79209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2">
            <a:normAutofit/>
          </a:bodyPr>
          <a:lstStyle>
            <a:extLst/>
          </a:lstStyle>
          <a:p>
            <a:r>
              <a:rPr lang="es-ES" sz="1200" dirty="0" smtClean="0"/>
              <a:t>Definir el alcance y los límites del SGSI.</a:t>
            </a:r>
          </a:p>
          <a:p>
            <a:r>
              <a:rPr lang="es-ES" sz="1200" dirty="0" smtClean="0"/>
              <a:t>Establecer una metodología de evaluación.</a:t>
            </a:r>
          </a:p>
          <a:p>
            <a:r>
              <a:rPr lang="es-ES" sz="1200" dirty="0" smtClean="0"/>
              <a:t>Analizar y evaluar los riesgos.</a:t>
            </a:r>
          </a:p>
          <a:p>
            <a:r>
              <a:rPr lang="es-ES" sz="1200" dirty="0" smtClean="0"/>
              <a:t>Seleccionar objetivos de control</a:t>
            </a:r>
            <a:endParaRPr lang="es-ES" sz="1200" dirty="0"/>
          </a:p>
        </p:txBody>
      </p:sp>
      <p:sp>
        <p:nvSpPr>
          <p:cNvPr id="20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1570149" y="6093296"/>
            <a:ext cx="3600400" cy="60016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2">
            <a:normAutofit lnSpcReduction="10000"/>
          </a:bodyPr>
          <a:lstStyle>
            <a:extLst/>
          </a:lstStyle>
          <a:p>
            <a:r>
              <a:rPr lang="es-ES" sz="1200" dirty="0" smtClean="0"/>
              <a:t>Monitorizar y revisar. </a:t>
            </a:r>
          </a:p>
          <a:p>
            <a:r>
              <a:rPr lang="es-ES" sz="1200" dirty="0" smtClean="0"/>
              <a:t>Medir regularmente la efectividad del SGSI</a:t>
            </a:r>
            <a:endParaRPr lang="es-ES" sz="1200" dirty="0"/>
          </a:p>
        </p:txBody>
      </p:sp>
      <p:cxnSp>
        <p:nvCxnSpPr>
          <p:cNvPr id="21" name="20 Conector angular"/>
          <p:cNvCxnSpPr>
            <a:stCxn id="14" idx="1"/>
          </p:cNvCxnSpPr>
          <p:nvPr/>
        </p:nvCxnSpPr>
        <p:spPr>
          <a:xfrm rot="10800000" flipV="1">
            <a:off x="4572000" y="4665183"/>
            <a:ext cx="792088" cy="300080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/>
          <p:nvPr/>
        </p:nvCxnSpPr>
        <p:spPr>
          <a:xfrm rot="16200000" flipV="1">
            <a:off x="2568041" y="5648983"/>
            <a:ext cx="648072" cy="240554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251520" y="3344944"/>
            <a:ext cx="2640557" cy="444096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2">
            <a:normAutofit lnSpcReduction="10000"/>
          </a:bodyPr>
          <a:lstStyle>
            <a:extLst/>
          </a:lstStyle>
          <a:p>
            <a:r>
              <a:rPr lang="es-ES" sz="1200" dirty="0" smtClean="0"/>
              <a:t>Mantener y mejorar</a:t>
            </a:r>
          </a:p>
          <a:p>
            <a:r>
              <a:rPr lang="es-ES" sz="1200" dirty="0" smtClean="0"/>
              <a:t>Acciones Correctivas</a:t>
            </a:r>
            <a:endParaRPr lang="es-ES" sz="1200" dirty="0"/>
          </a:p>
        </p:txBody>
      </p:sp>
      <p:cxnSp>
        <p:nvCxnSpPr>
          <p:cNvPr id="30" name="29 Conector angular"/>
          <p:cNvCxnSpPr>
            <a:stCxn id="16" idx="1"/>
          </p:cNvCxnSpPr>
          <p:nvPr/>
        </p:nvCxnSpPr>
        <p:spPr>
          <a:xfrm rot="10800000" flipV="1">
            <a:off x="3203848" y="3465004"/>
            <a:ext cx="432048" cy="828091"/>
          </a:xfrm>
          <a:prstGeom prst="bent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angular"/>
          <p:cNvCxnSpPr/>
          <p:nvPr/>
        </p:nvCxnSpPr>
        <p:spPr>
          <a:xfrm rot="16200000" flipH="1">
            <a:off x="1106548" y="3853406"/>
            <a:ext cx="978198" cy="936104"/>
          </a:xfrm>
          <a:prstGeom prst="bent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18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4" grpId="0" build="p" animBg="1"/>
      <p:bldP spid="16" grpId="0" build="p" animBg="1"/>
      <p:bldP spid="20" grpId="0" build="p" animBg="1"/>
      <p:bldP spid="2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24336" cy="72008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s-ES" b="1" dirty="0" smtClean="0"/>
              <a:t>Marco Teórico</a:t>
            </a:r>
            <a:endParaRPr lang="es-ES" b="1" dirty="0"/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85254" y="1340768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Metodología Magerit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854322" y="2132856"/>
            <a:ext cx="7086600" cy="1296144"/>
          </a:xfrm>
          <a:prstGeom prst="rect">
            <a:avLst/>
          </a:prstGeom>
          <a:ln w="19050">
            <a:solidFill>
              <a:srgbClr val="CC9900"/>
            </a:solidFill>
          </a:ln>
        </p:spPr>
        <p:txBody>
          <a:bodyPr>
            <a:normAutofit fontScale="85000" lnSpcReduction="20000"/>
          </a:bodyPr>
          <a:lstStyle>
            <a:extLst/>
          </a:lstStyle>
          <a:p>
            <a:r>
              <a:rPr lang="es-ES" dirty="0" smtClean="0"/>
              <a:t>Ofrece un método sistemático para analizar riesgos.</a:t>
            </a:r>
          </a:p>
          <a:p>
            <a:r>
              <a:rPr lang="es-ES" dirty="0" smtClean="0"/>
              <a:t>Ayuda a descubrir y planificar medidas oportunas para mantener los riesgos bajo control.</a:t>
            </a:r>
          </a:p>
          <a:p>
            <a:r>
              <a:rPr lang="es-ES" dirty="0" smtClean="0"/>
              <a:t>Se puede conocer el nivel de riesgo</a:t>
            </a:r>
          </a:p>
          <a:p>
            <a:r>
              <a:rPr lang="es-ES" dirty="0" smtClean="0"/>
              <a:t>Prepara a una organización para procesos de evaluación y auditoría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453024" cy="237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  <p:sp>
        <p:nvSpPr>
          <p:cNvPr id="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251520" y="3720740"/>
            <a:ext cx="2084872" cy="568648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 fontScale="92500" lnSpcReduction="20000"/>
          </a:bodyPr>
          <a:lstStyle>
            <a:extLst/>
          </a:lstStyle>
          <a:p>
            <a:r>
              <a:rPr lang="es-ES" sz="1200" dirty="0" smtClean="0"/>
              <a:t>Identificación de  Amenazas</a:t>
            </a:r>
          </a:p>
          <a:p>
            <a:r>
              <a:rPr lang="es-ES" sz="1200" dirty="0" smtClean="0"/>
              <a:t>Mapa de Riesgos</a:t>
            </a:r>
            <a:endParaRPr lang="es-ES" sz="1200" dirty="0"/>
          </a:p>
        </p:txBody>
      </p:sp>
      <p:sp>
        <p:nvSpPr>
          <p:cNvPr id="10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6536183" y="3979341"/>
            <a:ext cx="2084872" cy="576064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 fontScale="92500" lnSpcReduction="20000"/>
          </a:bodyPr>
          <a:lstStyle>
            <a:extLst/>
          </a:lstStyle>
          <a:p>
            <a:r>
              <a:rPr lang="es-ES" sz="1200" dirty="0" smtClean="0"/>
              <a:t>Identificación de activos</a:t>
            </a:r>
          </a:p>
          <a:p>
            <a:r>
              <a:rPr lang="es-ES" sz="1200" dirty="0" smtClean="0"/>
              <a:t>Dependencia de Valor</a:t>
            </a:r>
          </a:p>
          <a:p>
            <a:r>
              <a:rPr lang="es-ES" sz="1200" dirty="0" smtClean="0"/>
              <a:t>Valoración de Activos</a:t>
            </a:r>
            <a:endParaRPr lang="es-ES" sz="1200" dirty="0"/>
          </a:p>
        </p:txBody>
      </p:sp>
      <p:sp>
        <p:nvSpPr>
          <p:cNvPr id="11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6444208" y="4932510"/>
            <a:ext cx="2084872" cy="4966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/>
          </a:bodyPr>
          <a:lstStyle>
            <a:extLst/>
          </a:lstStyle>
          <a:p>
            <a:r>
              <a:rPr lang="es-ES" sz="1200" dirty="0" smtClean="0"/>
              <a:t>determinación de  Impactos</a:t>
            </a:r>
            <a:endParaRPr lang="es-ES" sz="1200" dirty="0"/>
          </a:p>
        </p:txBody>
      </p:sp>
      <p:sp>
        <p:nvSpPr>
          <p:cNvPr id="12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6444209" y="5886424"/>
            <a:ext cx="2084872" cy="49664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/>
          </a:bodyPr>
          <a:lstStyle>
            <a:extLst/>
          </a:lstStyle>
          <a:p>
            <a:r>
              <a:rPr lang="es-ES" sz="1200" dirty="0" smtClean="0"/>
              <a:t>Determinación de Riesgos</a:t>
            </a:r>
            <a:endParaRPr lang="es-ES" sz="1200" dirty="0"/>
          </a:p>
        </p:txBody>
      </p:sp>
      <p:cxnSp>
        <p:nvCxnSpPr>
          <p:cNvPr id="16" name="15 Conector angular"/>
          <p:cNvCxnSpPr>
            <a:stCxn id="9" idx="2"/>
          </p:cNvCxnSpPr>
          <p:nvPr/>
        </p:nvCxnSpPr>
        <p:spPr>
          <a:xfrm rot="16200000" flipH="1">
            <a:off x="1742992" y="3840352"/>
            <a:ext cx="435756" cy="1333828"/>
          </a:xfrm>
          <a:prstGeom prst="bent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/>
          <p:nvPr/>
        </p:nvCxnSpPr>
        <p:spPr>
          <a:xfrm rot="10800000" flipV="1">
            <a:off x="5652122" y="4149079"/>
            <a:ext cx="884062" cy="140309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11" idx="1"/>
          </p:cNvCxnSpPr>
          <p:nvPr/>
        </p:nvCxnSpPr>
        <p:spPr>
          <a:xfrm rot="10800000" flipV="1">
            <a:off x="5652122" y="5180830"/>
            <a:ext cx="792087" cy="336402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12" idx="1"/>
          </p:cNvCxnSpPr>
          <p:nvPr/>
        </p:nvCxnSpPr>
        <p:spPr>
          <a:xfrm rot="10800000" flipV="1">
            <a:off x="5652121" y="6134744"/>
            <a:ext cx="792088" cy="102568"/>
          </a:xfrm>
          <a:prstGeom prst="bentConnector3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262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24336" cy="72008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s-ES" b="1" dirty="0" smtClean="0"/>
              <a:t>Marco Teórico</a:t>
            </a:r>
            <a:endParaRPr lang="es-ES" b="1" dirty="0"/>
          </a:p>
        </p:txBody>
      </p:sp>
      <p:sp>
        <p:nvSpPr>
          <p:cNvPr id="7" name="Rectangle 7"/>
          <p:cNvSpPr txBox="1">
            <a:spLocks/>
          </p:cNvSpPr>
          <p:nvPr/>
        </p:nvSpPr>
        <p:spPr>
          <a:xfrm>
            <a:off x="1085254" y="1340768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Pilar Basic</a:t>
            </a:r>
            <a:endParaRPr lang="es-EC" sz="2600" dirty="0"/>
          </a:p>
        </p:txBody>
      </p:sp>
      <p:sp>
        <p:nvSpPr>
          <p:cNvPr id="8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854322" y="2132856"/>
            <a:ext cx="7086600" cy="1296144"/>
          </a:xfrm>
          <a:prstGeom prst="rect">
            <a:avLst/>
          </a:prstGeom>
          <a:ln w="19050">
            <a:solidFill>
              <a:srgbClr val="CC9900"/>
            </a:solidFill>
          </a:ln>
        </p:spPr>
        <p:txBody>
          <a:bodyPr>
            <a:normAutofit fontScale="85000" lnSpcReduction="20000"/>
          </a:bodyPr>
          <a:lstStyle>
            <a:extLst/>
          </a:lstStyle>
          <a:p>
            <a:r>
              <a:rPr lang="es-ES" dirty="0" smtClean="0"/>
              <a:t>Son las siglas de Procedimiento Informático Lógico para el Análisis de Riesgos.</a:t>
            </a:r>
          </a:p>
          <a:p>
            <a:r>
              <a:rPr lang="es-ES" dirty="0" smtClean="0"/>
              <a:t>Sigue la Metodología Magerit.</a:t>
            </a:r>
          </a:p>
          <a:p>
            <a:r>
              <a:rPr lang="es-ES" dirty="0" smtClean="0"/>
              <a:t>Permite realizar un seguimiento continuo de la empresa para que enfrente riesgos actuales </a:t>
            </a:r>
            <a:r>
              <a:rPr lang="es-ES" dirty="0"/>
              <a:t>y</a:t>
            </a:r>
            <a:r>
              <a:rPr lang="es-ES" dirty="0" smtClean="0"/>
              <a:t> futuros</a:t>
            </a:r>
          </a:p>
          <a:p>
            <a:endParaRPr lang="es-ES" dirty="0"/>
          </a:p>
        </p:txBody>
      </p:sp>
      <p:sp>
        <p:nvSpPr>
          <p:cNvPr id="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203848" y="3789040"/>
            <a:ext cx="2664296" cy="755144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 lnSpcReduction="10000"/>
          </a:bodyPr>
          <a:lstStyle>
            <a:extLst/>
          </a:lstStyle>
          <a:p>
            <a:r>
              <a:rPr lang="es-ES" sz="1200" dirty="0" smtClean="0"/>
              <a:t>Pantalla inicial en nuestra investigación se realizó un análisis cualitativo o cuantitativo</a:t>
            </a:r>
            <a:endParaRPr lang="es-E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22122"/>
            <a:ext cx="2592288" cy="258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1967"/>
            <a:ext cx="2721471" cy="266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3203848" y="5014790"/>
            <a:ext cx="2664296" cy="755144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/>
          </a:bodyPr>
          <a:lstStyle>
            <a:extLst/>
          </a:lstStyle>
          <a:p>
            <a:r>
              <a:rPr lang="es-ES" sz="1200" dirty="0" smtClean="0"/>
              <a:t>Se desplega la pantalla donde se visualiza el análisis de riesgos</a:t>
            </a:r>
            <a:endParaRPr lang="es-ES" sz="1200" dirty="0"/>
          </a:p>
        </p:txBody>
      </p:sp>
      <p:cxnSp>
        <p:nvCxnSpPr>
          <p:cNvPr id="11" name="10 Conector recto de flecha"/>
          <p:cNvCxnSpPr>
            <a:stCxn id="9" idx="1"/>
          </p:cNvCxnSpPr>
          <p:nvPr/>
        </p:nvCxnSpPr>
        <p:spPr>
          <a:xfrm flipH="1">
            <a:off x="899592" y="4166612"/>
            <a:ext cx="2304256" cy="9905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/>
          <p:nvPr/>
        </p:nvCxnSpPr>
        <p:spPr>
          <a:xfrm flipV="1">
            <a:off x="5436096" y="4661902"/>
            <a:ext cx="1296144" cy="3528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/>
          </p:cNvSpPr>
          <p:nvPr/>
        </p:nvSpPr>
        <p:spPr>
          <a:xfrm>
            <a:off x="323528" y="404664"/>
            <a:ext cx="3024336" cy="720080"/>
          </a:xfrm>
          <a:prstGeom prst="rect">
            <a:avLst/>
          </a:prstGeom>
        </p:spPr>
        <p:txBody>
          <a:bodyPr vert="horz" rtlCol="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s-ES" sz="3600" i="1">
                <a:solidFill>
                  <a:schemeClr val="tx1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es-ES">
                <a:solidFill>
                  <a:schemeClr val="tx2"/>
                </a:solidFill>
              </a:defRPr>
            </a:lvl2pPr>
            <a:lvl3pPr eaLnBrk="1" latinLnBrk="0" hangingPunct="1">
              <a:defRPr kumimoji="0" lang="es-ES">
                <a:solidFill>
                  <a:schemeClr val="tx2"/>
                </a:solidFill>
              </a:defRPr>
            </a:lvl3pPr>
            <a:lvl4pPr eaLnBrk="1" latinLnBrk="0" hangingPunct="1">
              <a:defRPr kumimoji="0" lang="es-ES">
                <a:solidFill>
                  <a:schemeClr val="tx2"/>
                </a:solidFill>
              </a:defRPr>
            </a:lvl4pPr>
            <a:lvl5pPr eaLnBrk="1" latinLnBrk="0" hangingPunct="1">
              <a:defRPr kumimoji="0" lang="es-ES">
                <a:solidFill>
                  <a:schemeClr val="tx2"/>
                </a:solidFill>
              </a:defRPr>
            </a:lvl5pPr>
            <a:lvl6pPr eaLnBrk="1" latinLnBrk="0" hangingPunct="1">
              <a:defRPr kumimoji="0" lang="es-ES">
                <a:solidFill>
                  <a:schemeClr val="tx2"/>
                </a:solidFill>
              </a:defRPr>
            </a:lvl6pPr>
            <a:lvl7pPr eaLnBrk="1" latinLnBrk="0" hangingPunct="1">
              <a:defRPr kumimoji="0" lang="es-ES">
                <a:solidFill>
                  <a:schemeClr val="tx2"/>
                </a:solidFill>
              </a:defRPr>
            </a:lvl7pPr>
            <a:lvl8pPr eaLnBrk="1" latinLnBrk="0" hangingPunct="1">
              <a:defRPr kumimoji="0" lang="es-ES">
                <a:solidFill>
                  <a:schemeClr val="tx2"/>
                </a:solidFill>
              </a:defRPr>
            </a:lvl8pPr>
            <a:lvl9pPr eaLnBrk="1" latinLnBrk="0" hangingPunct="1">
              <a:defRPr kumimoji="0" lang="es-ES">
                <a:solidFill>
                  <a:schemeClr val="tx2"/>
                </a:solidFill>
              </a:defRPr>
            </a:lvl9pPr>
            <a:extLst/>
          </a:lstStyle>
          <a:p>
            <a:r>
              <a:rPr lang="es-EC" b="1" kern="0" dirty="0" smtClean="0"/>
              <a:t>Marco Teórico</a:t>
            </a:r>
            <a:endParaRPr lang="es-EC" b="1" kern="0" dirty="0"/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085254" y="1340768"/>
            <a:ext cx="6624736" cy="5863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9000">
                <a:schemeClr val="accent2">
                  <a:lumMod val="50000"/>
                </a:schemeClr>
              </a:gs>
              <a:gs pos="51000">
                <a:schemeClr val="accent2">
                  <a:lumMod val="75000"/>
                </a:schemeClr>
              </a:gs>
              <a:gs pos="24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vert="horz" rtlCol="0" anchor="ctr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es-E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C" sz="2600" dirty="0" smtClean="0"/>
              <a:t>Normas ISO 27000</a:t>
            </a:r>
            <a:endParaRPr lang="es-EC" sz="2600" dirty="0"/>
          </a:p>
        </p:txBody>
      </p:sp>
      <p:sp>
        <p:nvSpPr>
          <p:cNvPr id="7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854322" y="2132856"/>
            <a:ext cx="7086600" cy="1296144"/>
          </a:xfrm>
          <a:prstGeom prst="rect">
            <a:avLst/>
          </a:prstGeom>
          <a:ln w="19050">
            <a:solidFill>
              <a:srgbClr val="CC9900"/>
            </a:solidFill>
          </a:ln>
        </p:spPr>
        <p:txBody>
          <a:bodyPr>
            <a:normAutofit/>
          </a:bodyPr>
          <a:lstStyle>
            <a:extLst/>
          </a:lstStyle>
          <a:p>
            <a:r>
              <a:rPr lang="es-ES" dirty="0" smtClean="0"/>
              <a:t>La serie ISO27000 es una Familia de Estándares internacionales para Sistemas de Gestión de Seguridad de la Información (SGSI).</a:t>
            </a:r>
            <a:endParaRPr lang="es-ES" dirty="0"/>
          </a:p>
        </p:txBody>
      </p:sp>
      <p:sp>
        <p:nvSpPr>
          <p:cNvPr id="8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971600" y="4005064"/>
            <a:ext cx="2664296" cy="755144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 lnSpcReduction="10000"/>
          </a:bodyPr>
          <a:lstStyle>
            <a:extLst/>
          </a:lstStyle>
          <a:p>
            <a:r>
              <a:rPr lang="es-ES" sz="1200" dirty="0" smtClean="0"/>
              <a:t>Para el establecimiento de políticas y controles se tomará como base lo mencionado en la ISO27002-2005</a:t>
            </a:r>
            <a:endParaRPr lang="es-ES" sz="1200" dirty="0"/>
          </a:p>
        </p:txBody>
      </p:sp>
      <p:sp>
        <p:nvSpPr>
          <p:cNvPr id="9" name="Rectangle 15"/>
          <p:cNvSpPr>
            <a:spLocks noGrp="1"/>
          </p:cNvSpPr>
          <p:nvPr>
            <p:ph type="body" sz="quarter" idx="4294967295"/>
          </p:nvPr>
        </p:nvSpPr>
        <p:spPr>
          <a:xfrm>
            <a:off x="4572000" y="5013176"/>
            <a:ext cx="2664296" cy="755144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/>
          </a:bodyPr>
          <a:lstStyle>
            <a:extLst/>
          </a:lstStyle>
          <a:p>
            <a:r>
              <a:rPr lang="es-ES" sz="1200" dirty="0" smtClean="0"/>
              <a:t>Guía de Buenas Prácticas recomendable para la Seguridad de la Información</a:t>
            </a:r>
            <a:endParaRPr lang="es-ES" sz="1200" dirty="0"/>
          </a:p>
        </p:txBody>
      </p:sp>
      <p:cxnSp>
        <p:nvCxnSpPr>
          <p:cNvPr id="3" name="2 Conector angular"/>
          <p:cNvCxnSpPr>
            <a:stCxn id="8" idx="2"/>
            <a:endCxn id="9" idx="1"/>
          </p:cNvCxnSpPr>
          <p:nvPr/>
        </p:nvCxnSpPr>
        <p:spPr>
          <a:xfrm rot="16200000" flipH="1">
            <a:off x="3122604" y="3941352"/>
            <a:ext cx="630540" cy="226825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1.bp.blogspot.com/-3NK3M3r2IQk/UEeMNDULvUI/AAAAAAAAAtE/4fv02fDx1MM/s1600/Seguridad-informa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38" y="5075477"/>
            <a:ext cx="1049052" cy="7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35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2536</Words>
  <Application>Microsoft Office PowerPoint</Application>
  <PresentationFormat>Presentación en pantalla (4:3)</PresentationFormat>
  <Paragraphs>709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Concurso</vt:lpstr>
      <vt:lpstr>TEMA:  DISEÑO DE UN SISTEMA DE GESTIÓN EN CONTROL Y SEGURIDAD BASADO EN LA NORMA BASCA PARA LA EMPRESA TRANSPORTES Y SERVICIO ASOCIADOS SYTSA CÍA. LTDA.</vt:lpstr>
      <vt:lpstr>LA EMPRESA:  SYTSA</vt:lpstr>
      <vt:lpstr>Objetivos</vt:lpstr>
      <vt:lpstr>Objetivos</vt:lpstr>
      <vt:lpstr>Marco Teórico</vt:lpstr>
      <vt:lpstr>Marco Teórico</vt:lpstr>
      <vt:lpstr>Marco Teórico</vt:lpstr>
      <vt:lpstr>Marco Teórico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2014-08-06T00:55:02Z</dcterms:created>
  <dcterms:modified xsi:type="dcterms:W3CDTF">2014-08-12T01:58:55Z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