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59" r:id="rId3"/>
    <p:sldId id="261" r:id="rId4"/>
    <p:sldId id="263" r:id="rId5"/>
    <p:sldId id="265" r:id="rId6"/>
    <p:sldId id="267" r:id="rId7"/>
    <p:sldId id="269" r:id="rId8"/>
    <p:sldId id="271" r:id="rId9"/>
    <p:sldId id="273" r:id="rId10"/>
    <p:sldId id="275" r:id="rId11"/>
    <p:sldId id="277" r:id="rId12"/>
    <p:sldId id="279" r:id="rId13"/>
    <p:sldId id="281" r:id="rId14"/>
    <p:sldId id="283" r:id="rId15"/>
    <p:sldId id="285" r:id="rId16"/>
    <p:sldId id="287" r:id="rId17"/>
    <p:sldId id="289" r:id="rId18"/>
    <p:sldId id="291" r:id="rId19"/>
    <p:sldId id="293" r:id="rId20"/>
    <p:sldId id="295" r:id="rId21"/>
    <p:sldId id="297" r:id="rId22"/>
    <p:sldId id="299" r:id="rId23"/>
    <p:sldId id="301" r:id="rId24"/>
    <p:sldId id="303" r:id="rId25"/>
    <p:sldId id="305" r:id="rId26"/>
    <p:sldId id="307" r:id="rId27"/>
    <p:sldId id="309" r:id="rId28"/>
    <p:sldId id="311" r:id="rId29"/>
    <p:sldId id="313" r:id="rId30"/>
    <p:sldId id="315" r:id="rId31"/>
    <p:sldId id="317" r:id="rId32"/>
    <p:sldId id="319" r:id="rId33"/>
    <p:sldId id="321" r:id="rId34"/>
    <p:sldId id="323" r:id="rId35"/>
    <p:sldId id="325" r:id="rId36"/>
    <p:sldId id="327" r:id="rId37"/>
    <p:sldId id="329" r:id="rId38"/>
    <p:sldId id="331" r:id="rId39"/>
    <p:sldId id="333" r:id="rId4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Hoja_de_c_lculo_de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Hoja_de_c_lculo_de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Hoja_de_c_lculo_de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2.8633023034788853E-2"/>
          <c:y val="1.8749999999999999E-2"/>
          <c:w val="0.612399159197064"/>
          <c:h val="0.84093233267716538"/>
        </c:manualLayout>
      </c:layout>
      <c:bar3DChart>
        <c:barDir val="col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dLbls>
            <c:showVal val="1"/>
          </c:dLbls>
          <c:cat>
            <c:strRef>
              <c:f>Hoja1!$A$2:$A$5</c:f>
              <c:strCache>
                <c:ptCount val="4"/>
                <c:pt idx="0">
                  <c:v>Cumple con los objetivos para el cual fue creado</c:v>
                </c:pt>
                <c:pt idx="1">
                  <c:v>La información que da a los niños y niñas es:</c:v>
                </c:pt>
                <c:pt idx="2">
                  <c:v>El lenguaje del material para los niños es:</c:v>
                </c:pt>
                <c:pt idx="3">
                  <c:v>La claridad del sonido, la voz, los efectos, la musicalización son: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93.8</c:v>
                </c:pt>
                <c:pt idx="1">
                  <c:v>87.5</c:v>
                </c:pt>
                <c:pt idx="2">
                  <c:v>31.3</c:v>
                </c:pt>
                <c:pt idx="3">
                  <c:v>93.8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dLbls>
            <c:showVal val="1"/>
          </c:dLbls>
          <c:cat>
            <c:strRef>
              <c:f>Hoja1!$A$2:$A$5</c:f>
              <c:strCache>
                <c:ptCount val="4"/>
                <c:pt idx="0">
                  <c:v>Cumple con los objetivos para el cual fue creado</c:v>
                </c:pt>
                <c:pt idx="1">
                  <c:v>La información que da a los niños y niñas es:</c:v>
                </c:pt>
                <c:pt idx="2">
                  <c:v>El lenguaje del material para los niños es:</c:v>
                </c:pt>
                <c:pt idx="3">
                  <c:v>La claridad del sonido, la voz, los efectos, la musicalización son: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6.2</c:v>
                </c:pt>
                <c:pt idx="1">
                  <c:v>12.5</c:v>
                </c:pt>
                <c:pt idx="2">
                  <c:v>56.2</c:v>
                </c:pt>
                <c:pt idx="3">
                  <c:v>6.2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dLbls>
            <c:showVal val="1"/>
          </c:dLbls>
          <c:cat>
            <c:strRef>
              <c:f>Hoja1!$A$2:$A$5</c:f>
              <c:strCache>
                <c:ptCount val="4"/>
                <c:pt idx="0">
                  <c:v>Cumple con los objetivos para el cual fue creado</c:v>
                </c:pt>
                <c:pt idx="1">
                  <c:v>La información que da a los niños y niñas es:</c:v>
                </c:pt>
                <c:pt idx="2">
                  <c:v>El lenguaje del material para los niños es:</c:v>
                </c:pt>
                <c:pt idx="3">
                  <c:v>La claridad del sonido, la voz, los efectos, la musicalización son: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2">
                  <c:v>12.5</c:v>
                </c:pt>
              </c:numCache>
            </c:numRef>
          </c:val>
        </c:ser>
        <c:shape val="box"/>
        <c:axId val="42265984"/>
        <c:axId val="54330880"/>
        <c:axId val="0"/>
      </c:bar3DChart>
      <c:dateAx>
        <c:axId val="42265984"/>
        <c:scaling>
          <c:orientation val="minMax"/>
        </c:scaling>
        <c:axPos val="b"/>
        <c:majorGridlines/>
        <c:majorTickMark val="none"/>
        <c:tickLblPos val="nextTo"/>
        <c:crossAx val="54330880"/>
        <c:crosses val="autoZero"/>
        <c:lblOffset val="100"/>
        <c:baseTimeUnit val="days"/>
      </c:dateAx>
      <c:valAx>
        <c:axId val="54330880"/>
        <c:scaling>
          <c:orientation val="minMax"/>
        </c:scaling>
        <c:delete val="1"/>
        <c:axPos val="r"/>
        <c:majorGridlines/>
        <c:numFmt formatCode="General" sourceLinked="1"/>
        <c:majorTickMark val="none"/>
        <c:tickLblPos val="none"/>
        <c:crossAx val="42265984"/>
        <c:crosses val="max"/>
        <c:crossBetween val="between"/>
      </c:valAx>
    </c:plotArea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0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5.8170295801767663E-2"/>
          <c:y val="5.4881889763779446E-2"/>
          <c:w val="0.88563845144357456"/>
          <c:h val="0.65963763499676475"/>
        </c:manualLayout>
      </c:layout>
      <c:bar3DChart>
        <c:barDir val="col"/>
        <c:grouping val="percentStacked"/>
        <c:ser>
          <c:idx val="0"/>
          <c:order val="0"/>
          <c:tx>
            <c:strRef>
              <c:f>Hoja1!$B$1</c:f>
              <c:strCache>
                <c:ptCount val="1"/>
                <c:pt idx="0">
                  <c:v>Muy bueno</c:v>
                </c:pt>
              </c:strCache>
            </c:strRef>
          </c:tx>
          <c:dLbls>
            <c:showVal val="1"/>
          </c:dLbls>
          <c:cat>
            <c:strRef>
              <c:f>Hoja1!$A$2:$A$4</c:f>
              <c:strCache>
                <c:ptCount val="3"/>
                <c:pt idx="0">
                  <c:v>Uso de los equipos de audio y video de forma correcta</c:v>
                </c:pt>
                <c:pt idx="1">
                  <c:v>Uso de los materiales de forma adecuada (cuadernillos, maquetas, carteles)</c:v>
                </c:pt>
                <c:pt idx="2">
                  <c:v>Reporta inmediatamente algún fallo o novedad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hape val="box"/>
        <c:axId val="132760320"/>
        <c:axId val="132763008"/>
        <c:axId val="0"/>
      </c:bar3DChart>
      <c:catAx>
        <c:axId val="13276032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132763008"/>
        <c:crosses val="autoZero"/>
        <c:auto val="1"/>
        <c:lblAlgn val="ctr"/>
        <c:lblOffset val="100"/>
      </c:catAx>
      <c:valAx>
        <c:axId val="132763008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32760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14413537981665336"/>
          <c:w val="0.12631321084864389"/>
          <c:h val="0.11168084730273295"/>
        </c:manualLayout>
      </c:layout>
      <c:txPr>
        <a:bodyPr/>
        <a:lstStyle/>
        <a:p>
          <a:pPr>
            <a:defRPr sz="1400"/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¿QUÉ TE BRINDA EL AMBIENTE?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Hoja1!$A$2:$A$8</c:f>
              <c:strCache>
                <c:ptCount val="7"/>
                <c:pt idx="0">
                  <c:v>Paz</c:v>
                </c:pt>
                <c:pt idx="1">
                  <c:v>Paisaje</c:v>
                </c:pt>
                <c:pt idx="2">
                  <c:v>Alimento</c:v>
                </c:pt>
                <c:pt idx="3">
                  <c:v>Diferentes olores</c:v>
                </c:pt>
                <c:pt idx="4">
                  <c:v>No responde</c:v>
                </c:pt>
                <c:pt idx="5">
                  <c:v>Nada en especial</c:v>
                </c:pt>
                <c:pt idx="6">
                  <c:v>Aburrimiento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33.200000000000003</c:v>
                </c:pt>
                <c:pt idx="1">
                  <c:v>25.3</c:v>
                </c:pt>
                <c:pt idx="2">
                  <c:v>17.5</c:v>
                </c:pt>
                <c:pt idx="3">
                  <c:v>15.7</c:v>
                </c:pt>
                <c:pt idx="4">
                  <c:v>6.9</c:v>
                </c:pt>
                <c:pt idx="5">
                  <c:v>0.9</c:v>
                </c:pt>
                <c:pt idx="6">
                  <c:v>0.5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0"/>
  <c:chart>
    <c:view3D>
      <c:rAngAx val="1"/>
    </c:view3D>
    <c:plotArea>
      <c:layout>
        <c:manualLayout>
          <c:layoutTarget val="inner"/>
          <c:xMode val="edge"/>
          <c:yMode val="edge"/>
          <c:x val="0"/>
          <c:y val="5.7706739332003987E-2"/>
          <c:w val="0.88563845144357312"/>
          <c:h val="0.65963763499676475"/>
        </c:manualLayout>
      </c:layout>
      <c:bar3DChart>
        <c:barDir val="col"/>
        <c:grouping val="percentStacked"/>
        <c:ser>
          <c:idx val="0"/>
          <c:order val="0"/>
          <c:tx>
            <c:strRef>
              <c:f>Hoja1!$B$1</c:f>
              <c:strCache>
                <c:ptCount val="1"/>
                <c:pt idx="0">
                  <c:v>VERDADEO</c:v>
                </c:pt>
              </c:strCache>
            </c:strRef>
          </c:tx>
          <c:dLbls>
            <c:showVal val="1"/>
          </c:dLbls>
          <c:cat>
            <c:strRef>
              <c:f>Hoja1!$A$2:$A$6</c:f>
              <c:strCache>
                <c:ptCount val="5"/>
                <c:pt idx="0">
                  <c:v>El agua que llega a mi casa alguna vez estuvo en el páramo</c:v>
                </c:pt>
                <c:pt idx="1">
                  <c:v>Los árboles nativos son árboles de otros países</c:v>
                </c:pt>
                <c:pt idx="2">
                  <c:v>La sabiduría ambiental son las costumbre de nuestros antepasados</c:v>
                </c:pt>
                <c:pt idx="3">
                  <c:v>Si cortan los árboles el agua puede entrar mejor al suelo</c:v>
                </c:pt>
                <c:pt idx="4">
                  <c:v>La paja del páramo es útil porque se quema fácilmente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75.099999999999994</c:v>
                </c:pt>
                <c:pt idx="1">
                  <c:v>30.1</c:v>
                </c:pt>
                <c:pt idx="2">
                  <c:v>90.3</c:v>
                </c:pt>
                <c:pt idx="3">
                  <c:v>13</c:v>
                </c:pt>
                <c:pt idx="4">
                  <c:v>32.700000000000003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FALSO</c:v>
                </c:pt>
              </c:strCache>
            </c:strRef>
          </c:tx>
          <c:dLbls>
            <c:showVal val="1"/>
          </c:dLbls>
          <c:cat>
            <c:strRef>
              <c:f>Hoja1!$A$2:$A$6</c:f>
              <c:strCache>
                <c:ptCount val="5"/>
                <c:pt idx="0">
                  <c:v>El agua que llega a mi casa alguna vez estuvo en el páramo</c:v>
                </c:pt>
                <c:pt idx="1">
                  <c:v>Los árboles nativos son árboles de otros países</c:v>
                </c:pt>
                <c:pt idx="2">
                  <c:v>La sabiduría ambiental son las costumbre de nuestros antepasados</c:v>
                </c:pt>
                <c:pt idx="3">
                  <c:v>Si cortan los árboles el agua puede entrar mejor al suelo</c:v>
                </c:pt>
                <c:pt idx="4">
                  <c:v>La paja del páramo es útil porque se quema fácilmente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20.3</c:v>
                </c:pt>
                <c:pt idx="1">
                  <c:v>69.900000000000006</c:v>
                </c:pt>
                <c:pt idx="2">
                  <c:v>5</c:v>
                </c:pt>
                <c:pt idx="3">
                  <c:v>83.4</c:v>
                </c:pt>
                <c:pt idx="4">
                  <c:v>65.900000000000006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NO RESPONDE</c:v>
                </c:pt>
              </c:strCache>
            </c:strRef>
          </c:tx>
          <c:dLbls>
            <c:showVal val="1"/>
          </c:dLbls>
          <c:cat>
            <c:strRef>
              <c:f>Hoja1!$A$2:$A$6</c:f>
              <c:strCache>
                <c:ptCount val="5"/>
                <c:pt idx="0">
                  <c:v>El agua que llega a mi casa alguna vez estuvo en el páramo</c:v>
                </c:pt>
                <c:pt idx="1">
                  <c:v>Los árboles nativos son árboles de otros países</c:v>
                </c:pt>
                <c:pt idx="2">
                  <c:v>La sabiduría ambiental son las costumbre de nuestros antepasados</c:v>
                </c:pt>
                <c:pt idx="3">
                  <c:v>Si cortan los árboles el agua puede entrar mejor al suelo</c:v>
                </c:pt>
                <c:pt idx="4">
                  <c:v>La paja del páramo es útil porque se quema fácilmente</c:v>
                </c:pt>
              </c:strCache>
            </c:strRef>
          </c:cat>
          <c:val>
            <c:numRef>
              <c:f>Hoja1!$D$2:$D$6</c:f>
              <c:numCache>
                <c:formatCode>General</c:formatCode>
                <c:ptCount val="5"/>
                <c:pt idx="0">
                  <c:v>4.5999999999999996</c:v>
                </c:pt>
                <c:pt idx="2">
                  <c:v>4.7</c:v>
                </c:pt>
                <c:pt idx="3">
                  <c:v>3.6</c:v>
                </c:pt>
              </c:numCache>
            </c:numRef>
          </c:val>
        </c:ser>
        <c:shape val="box"/>
        <c:axId val="134750592"/>
        <c:axId val="135038848"/>
        <c:axId val="0"/>
      </c:bar3DChart>
      <c:catAx>
        <c:axId val="13475059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135038848"/>
        <c:crosses val="autoZero"/>
        <c:auto val="1"/>
        <c:lblAlgn val="ctr"/>
        <c:lblOffset val="100"/>
      </c:catAx>
      <c:valAx>
        <c:axId val="135038848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34750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788549868766404"/>
          <c:y val="0.22626091480945371"/>
          <c:w val="0.16211445531925331"/>
          <c:h val="0.17875016682236802"/>
        </c:manualLayout>
      </c:layout>
      <c:txPr>
        <a:bodyPr/>
        <a:lstStyle/>
        <a:p>
          <a:pPr>
            <a:defRPr sz="1400"/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view3D>
      <c:rAngAx val="1"/>
    </c:view3D>
    <c:plotArea>
      <c:layout>
        <c:manualLayout>
          <c:layoutTarget val="inner"/>
          <c:xMode val="edge"/>
          <c:yMode val="edge"/>
          <c:x val="0.1524720225173247"/>
          <c:y val="1.8358058503556617E-2"/>
          <c:w val="0.84752797748267583"/>
          <c:h val="0.57456483700407124"/>
        </c:manualLayout>
      </c:layout>
      <c:bar3DChart>
        <c:barDir val="col"/>
        <c:grouping val="percentStacked"/>
        <c:ser>
          <c:idx val="0"/>
          <c:order val="0"/>
          <c:tx>
            <c:strRef>
              <c:f>Hoja1!$B$1</c:f>
              <c:strCache>
                <c:ptCount val="1"/>
                <c:pt idx="0">
                  <c:v>Une correctamente</c:v>
                </c:pt>
              </c:strCache>
            </c:strRef>
          </c:tx>
          <c:dLbls>
            <c:showVal val="1"/>
          </c:dLbls>
          <c:cat>
            <c:strRef>
              <c:f>Hoja1!$A$2:$A$5</c:f>
              <c:strCache>
                <c:ptCount val="4"/>
                <c:pt idx="0">
                  <c:v>La fertilidad del suelo se pierde cuando se quema la paja</c:v>
                </c:pt>
                <c:pt idx="1">
                  <c:v>El bosque nos da beneficios como el aire puro y la medicina</c:v>
                </c:pt>
                <c:pt idx="2">
                  <c:v>Debido a nuestras malas acciones se extinguen plantas y animales</c:v>
                </c:pt>
                <c:pt idx="3">
                  <c:v>Basura orgánica en basurero orgánico, basura inorgáica en basurero inorgánico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82.5</c:v>
                </c:pt>
                <c:pt idx="1">
                  <c:v>53.9</c:v>
                </c:pt>
                <c:pt idx="2">
                  <c:v>53.9</c:v>
                </c:pt>
                <c:pt idx="3">
                  <c:v>47.5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Une incorrectamente</c:v>
                </c:pt>
              </c:strCache>
            </c:strRef>
          </c:tx>
          <c:dLbls>
            <c:showVal val="1"/>
          </c:dLbls>
          <c:cat>
            <c:strRef>
              <c:f>Hoja1!$A$2:$A$5</c:f>
              <c:strCache>
                <c:ptCount val="4"/>
                <c:pt idx="0">
                  <c:v>La fertilidad del suelo se pierde cuando se quema la paja</c:v>
                </c:pt>
                <c:pt idx="1">
                  <c:v>El bosque nos da beneficios como el aire puro y la medicina</c:v>
                </c:pt>
                <c:pt idx="2">
                  <c:v>Debido a nuestras malas acciones se extinguen plantas y animales</c:v>
                </c:pt>
                <c:pt idx="3">
                  <c:v>Basura orgánica en basurero orgánico, basura inorgáica en basurero inorgánico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17.5</c:v>
                </c:pt>
                <c:pt idx="1">
                  <c:v>46.1</c:v>
                </c:pt>
                <c:pt idx="2">
                  <c:v>46.1</c:v>
                </c:pt>
                <c:pt idx="3">
                  <c:v>45.1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No une</c:v>
                </c:pt>
              </c:strCache>
            </c:strRef>
          </c:tx>
          <c:dLbls>
            <c:showVal val="1"/>
          </c:dLbls>
          <c:cat>
            <c:strRef>
              <c:f>Hoja1!$A$2:$A$5</c:f>
              <c:strCache>
                <c:ptCount val="4"/>
                <c:pt idx="0">
                  <c:v>La fertilidad del suelo se pierde cuando se quema la paja</c:v>
                </c:pt>
                <c:pt idx="1">
                  <c:v>El bosque nos da beneficios como el aire puro y la medicina</c:v>
                </c:pt>
                <c:pt idx="2">
                  <c:v>Debido a nuestras malas acciones se extinguen plantas y animales</c:v>
                </c:pt>
                <c:pt idx="3">
                  <c:v>Basura orgánica en basurero orgánico, basura inorgáica en basurero inorgánico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3">
                  <c:v>7.4</c:v>
                </c:pt>
              </c:numCache>
            </c:numRef>
          </c:val>
        </c:ser>
        <c:shape val="box"/>
        <c:axId val="136089600"/>
        <c:axId val="136233344"/>
        <c:axId val="0"/>
      </c:bar3DChart>
      <c:catAx>
        <c:axId val="136089600"/>
        <c:scaling>
          <c:orientation val="minMax"/>
        </c:scaling>
        <c:axPos val="b"/>
        <c:tickLblPos val="nextTo"/>
        <c:crossAx val="136233344"/>
        <c:crosses val="autoZero"/>
        <c:auto val="1"/>
        <c:lblAlgn val="ctr"/>
        <c:lblOffset val="100"/>
      </c:catAx>
      <c:valAx>
        <c:axId val="136233344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36089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3445242352465417E-3"/>
          <c:y val="0.18575221575563924"/>
          <c:w val="0.23556321084864393"/>
          <c:h val="0.18405112404427706"/>
        </c:manualLayout>
      </c:layout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¿QUÉ TE BRINDA EL AMBIENTE?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Hoja1!$A$2:$A$10</c:f>
              <c:strCache>
                <c:ptCount val="9"/>
                <c:pt idx="0">
                  <c:v>Todos los temas</c:v>
                </c:pt>
                <c:pt idx="1">
                  <c:v>Buenas prácticas ambientales</c:v>
                </c:pt>
                <c:pt idx="2">
                  <c:v>Páramos</c:v>
                </c:pt>
                <c:pt idx="3">
                  <c:v>Bosques</c:v>
                </c:pt>
                <c:pt idx="4">
                  <c:v>Valores</c:v>
                </c:pt>
                <c:pt idx="5">
                  <c:v>Cuencas Hidrográficas</c:v>
                </c:pt>
                <c:pt idx="6">
                  <c:v>Sabiduría Ansestral</c:v>
                </c:pt>
                <c:pt idx="7">
                  <c:v>Soberanía Alimentaria</c:v>
                </c:pt>
                <c:pt idx="8">
                  <c:v>Nuestro Ambiente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25.8</c:v>
                </c:pt>
                <c:pt idx="1">
                  <c:v>16.2</c:v>
                </c:pt>
                <c:pt idx="2">
                  <c:v>14.3</c:v>
                </c:pt>
                <c:pt idx="3">
                  <c:v>12.4</c:v>
                </c:pt>
                <c:pt idx="4">
                  <c:v>10.1</c:v>
                </c:pt>
                <c:pt idx="5">
                  <c:v>6.5</c:v>
                </c:pt>
                <c:pt idx="6">
                  <c:v>6</c:v>
                </c:pt>
                <c:pt idx="7">
                  <c:v>4.5999999999999996</c:v>
                </c:pt>
                <c:pt idx="8">
                  <c:v>4.0999999999999996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view3D>
      <c:rotX val="60"/>
      <c:perspective val="30"/>
    </c:view3D>
    <c:plotArea>
      <c:layout>
        <c:manualLayout>
          <c:layoutTarget val="inner"/>
          <c:xMode val="edge"/>
          <c:yMode val="edge"/>
          <c:x val="0.11369566929133859"/>
          <c:y val="8.3742125984252291E-2"/>
          <c:w val="0.6895284776902898"/>
          <c:h val="0.77888312007874061"/>
        </c:manualLayout>
      </c:layout>
      <c:bar3DChart>
        <c:barDir val="col"/>
        <c:grouping val="percentStacked"/>
        <c:ser>
          <c:idx val="0"/>
          <c:order val="0"/>
          <c:tx>
            <c:strRef>
              <c:f>Hoja1!$B$1</c:f>
              <c:strCache>
                <c:ptCount val="1"/>
                <c:pt idx="0">
                  <c:v>Muy bueno</c:v>
                </c:pt>
              </c:strCache>
            </c:strRef>
          </c:tx>
          <c:dLbls>
            <c:showVal val="1"/>
          </c:dLbls>
          <c:cat>
            <c:strRef>
              <c:f>Hoja1!$A$2:$A$5</c:f>
              <c:strCache>
                <c:ptCount val="4"/>
                <c:pt idx="0">
                  <c:v>Rocío Guevara</c:v>
                </c:pt>
                <c:pt idx="1">
                  <c:v>Kléver Jinde</c:v>
                </c:pt>
                <c:pt idx="2">
                  <c:v>Edwin Sánchez</c:v>
                </c:pt>
                <c:pt idx="3">
                  <c:v>Olimpia Villares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80.2</c:v>
                </c:pt>
                <c:pt idx="1">
                  <c:v>77.400000000000006</c:v>
                </c:pt>
                <c:pt idx="2">
                  <c:v>78.8</c:v>
                </c:pt>
                <c:pt idx="3">
                  <c:v>82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Bueno</c:v>
                </c:pt>
              </c:strCache>
            </c:strRef>
          </c:tx>
          <c:dLbls>
            <c:showVal val="1"/>
          </c:dLbls>
          <c:cat>
            <c:strRef>
              <c:f>Hoja1!$A$2:$A$5</c:f>
              <c:strCache>
                <c:ptCount val="4"/>
                <c:pt idx="0">
                  <c:v>Rocío Guevara</c:v>
                </c:pt>
                <c:pt idx="1">
                  <c:v>Kléver Jinde</c:v>
                </c:pt>
                <c:pt idx="2">
                  <c:v>Edwin Sánchez</c:v>
                </c:pt>
                <c:pt idx="3">
                  <c:v>Olimpia Villares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17.5</c:v>
                </c:pt>
                <c:pt idx="1">
                  <c:v>19.8</c:v>
                </c:pt>
                <c:pt idx="2">
                  <c:v>18.399999999999999</c:v>
                </c:pt>
                <c:pt idx="3">
                  <c:v>15.2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Más o menos</c:v>
                </c:pt>
              </c:strCache>
            </c:strRef>
          </c:tx>
          <c:dLbls>
            <c:showVal val="1"/>
          </c:dLbls>
          <c:cat>
            <c:strRef>
              <c:f>Hoja1!$A$2:$A$5</c:f>
              <c:strCache>
                <c:ptCount val="4"/>
                <c:pt idx="0">
                  <c:v>Rocío Guevara</c:v>
                </c:pt>
                <c:pt idx="1">
                  <c:v>Kléver Jinde</c:v>
                </c:pt>
                <c:pt idx="2">
                  <c:v>Edwin Sánchez</c:v>
                </c:pt>
                <c:pt idx="3">
                  <c:v>Olimpia Villares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2.8</c:v>
                </c:pt>
                <c:pt idx="2">
                  <c:v>2.8</c:v>
                </c:pt>
                <c:pt idx="3">
                  <c:v>2.2999999999999998</c:v>
                </c:pt>
              </c:numCache>
            </c:numRef>
          </c:val>
        </c:ser>
        <c:shape val="cylinder"/>
        <c:axId val="134491520"/>
        <c:axId val="134640000"/>
        <c:axId val="0"/>
      </c:bar3DChart>
      <c:catAx>
        <c:axId val="134491520"/>
        <c:scaling>
          <c:orientation val="minMax"/>
        </c:scaling>
        <c:axPos val="b"/>
        <c:tickLblPos val="nextTo"/>
        <c:crossAx val="134640000"/>
        <c:crosses val="autoZero"/>
        <c:auto val="1"/>
        <c:lblAlgn val="ctr"/>
        <c:lblOffset val="100"/>
      </c:catAx>
      <c:valAx>
        <c:axId val="134640000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3449152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Si</c:v>
                </c:pt>
              </c:strCache>
            </c:strRef>
          </c:tx>
          <c:dLbls>
            <c:showVal val="1"/>
          </c:dLbls>
          <c:cat>
            <c:strRef>
              <c:f>Hoja1!$A$2:$A$4</c:f>
              <c:strCache>
                <c:ptCount val="3"/>
                <c:pt idx="0">
                  <c:v>¿Es fácil para ti comprender los temas de los cuadernillos?</c:v>
                </c:pt>
                <c:pt idx="1">
                  <c:v>Las actividades de los cuadernillos de trabajo son fáciles y entretenidas</c:v>
                </c:pt>
                <c:pt idx="2">
                  <c:v>Te gustan los temas que se tratan en el PEA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97.2</c:v>
                </c:pt>
                <c:pt idx="1">
                  <c:v>97.2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dLbls>
            <c:showVal val="1"/>
          </c:dLbls>
          <c:cat>
            <c:strRef>
              <c:f>Hoja1!$A$2:$A$4</c:f>
              <c:strCache>
                <c:ptCount val="3"/>
                <c:pt idx="0">
                  <c:v>¿Es fácil para ti comprender los temas de los cuadernillos?</c:v>
                </c:pt>
                <c:pt idx="1">
                  <c:v>Las actividades de los cuadernillos de trabajo son fáciles y entretenidas</c:v>
                </c:pt>
                <c:pt idx="2">
                  <c:v>Te gustan los temas que se tratan en el PEA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2.8</c:v>
                </c:pt>
                <c:pt idx="1">
                  <c:v>2.8</c:v>
                </c:pt>
              </c:numCache>
            </c:numRef>
          </c:val>
        </c:ser>
        <c:shape val="cylinder"/>
        <c:axId val="136176000"/>
        <c:axId val="136383872"/>
        <c:axId val="0"/>
      </c:bar3DChart>
      <c:catAx>
        <c:axId val="136176000"/>
        <c:scaling>
          <c:orientation val="minMax"/>
        </c:scaling>
        <c:axPos val="b"/>
        <c:tickLblPos val="nextTo"/>
        <c:crossAx val="136383872"/>
        <c:crosses val="autoZero"/>
        <c:auto val="1"/>
        <c:lblAlgn val="ctr"/>
        <c:lblOffset val="100"/>
      </c:catAx>
      <c:valAx>
        <c:axId val="136383872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3617600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Hoja1!$B$1</c:f>
              <c:strCache>
                <c:ptCount val="1"/>
                <c:pt idx="0">
                  <c:v>Muy bonitos</c:v>
                </c:pt>
              </c:strCache>
            </c:strRef>
          </c:tx>
          <c:dLbls>
            <c:showVal val="1"/>
          </c:dLbls>
          <c:cat>
            <c:strRef>
              <c:f>Hoja1!$A$2:$A$3</c:f>
              <c:strCache>
                <c:ptCount val="2"/>
                <c:pt idx="0">
                  <c:v>Cómo te parece el diseño de los cuadernillos</c:v>
                </c:pt>
                <c:pt idx="1">
                  <c:v>Los dibujos de los cuadernillos te parecen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13.8</c:v>
                </c:pt>
                <c:pt idx="1">
                  <c:v>24.9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Bonitos</c:v>
                </c:pt>
              </c:strCache>
            </c:strRef>
          </c:tx>
          <c:dLbls>
            <c:showVal val="1"/>
          </c:dLbls>
          <c:cat>
            <c:strRef>
              <c:f>Hoja1!$A$2:$A$3</c:f>
              <c:strCache>
                <c:ptCount val="2"/>
                <c:pt idx="0">
                  <c:v>Cómo te parece el diseño de los cuadernillos</c:v>
                </c:pt>
                <c:pt idx="1">
                  <c:v>Los dibujos de los cuadernillos te parecen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41</c:v>
                </c:pt>
                <c:pt idx="1">
                  <c:v>47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Feos</c:v>
                </c:pt>
              </c:strCache>
            </c:strRef>
          </c:tx>
          <c:dLbls>
            <c:showVal val="1"/>
          </c:dLbls>
          <c:cat>
            <c:strRef>
              <c:f>Hoja1!$A$2:$A$3</c:f>
              <c:strCache>
                <c:ptCount val="2"/>
                <c:pt idx="0">
                  <c:v>Cómo te parece el diseño de los cuadernillos</c:v>
                </c:pt>
                <c:pt idx="1">
                  <c:v>Los dibujos de los cuadernillos te parecen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45.2</c:v>
                </c:pt>
                <c:pt idx="1">
                  <c:v>28</c:v>
                </c:pt>
              </c:numCache>
            </c:numRef>
          </c:val>
        </c:ser>
        <c:shape val="box"/>
        <c:axId val="136177152"/>
        <c:axId val="136179072"/>
        <c:axId val="0"/>
      </c:bar3DChart>
      <c:catAx>
        <c:axId val="136177152"/>
        <c:scaling>
          <c:orientation val="minMax"/>
        </c:scaling>
        <c:axPos val="b"/>
        <c:tickLblPos val="nextTo"/>
        <c:crossAx val="136179072"/>
        <c:crosses val="autoZero"/>
        <c:auto val="1"/>
        <c:lblAlgn val="ctr"/>
        <c:lblOffset val="100"/>
      </c:catAx>
      <c:valAx>
        <c:axId val="136179072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3617715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layout/>
    </c:title>
    <c:view3D>
      <c:rAngAx val="1"/>
    </c:view3D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¿Si te pidieran que cambies algo de los cuadernillos que cambiarías?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Hoja1!$A$2:$A$5</c:f>
              <c:strCache>
                <c:ptCount val="4"/>
                <c:pt idx="0">
                  <c:v>Dibujos</c:v>
                </c:pt>
                <c:pt idx="1">
                  <c:v>Más juegos</c:v>
                </c:pt>
                <c:pt idx="2">
                  <c:v>Más historias</c:v>
                </c:pt>
                <c:pt idx="3">
                  <c:v>Menos letras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27.7</c:v>
                </c:pt>
                <c:pt idx="1">
                  <c:v>21.2</c:v>
                </c:pt>
                <c:pt idx="2">
                  <c:v>15.2</c:v>
                </c:pt>
                <c:pt idx="3">
                  <c:v>35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0"/>
  <c:chart>
    <c:view3D>
      <c:rAngAx val="1"/>
    </c:view3D>
    <c:plotArea>
      <c:layout>
        <c:manualLayout>
          <c:layoutTarget val="inner"/>
          <c:xMode val="edge"/>
          <c:yMode val="edge"/>
          <c:x val="0"/>
          <c:y val="5.7706739332003917E-2"/>
          <c:w val="0.88563845144357212"/>
          <c:h val="0.65963763499676475"/>
        </c:manualLayout>
      </c:layout>
      <c:bar3DChart>
        <c:barDir val="col"/>
        <c:grouping val="percentStacked"/>
        <c:ser>
          <c:idx val="0"/>
          <c:order val="0"/>
          <c:tx>
            <c:strRef>
              <c:f>Hoja1!$B$1</c:f>
              <c:strCache>
                <c:ptCount val="1"/>
                <c:pt idx="0">
                  <c:v>Casi siempre</c:v>
                </c:pt>
              </c:strCache>
            </c:strRef>
          </c:tx>
          <c:dLbls>
            <c:showVal val="1"/>
          </c:dLbls>
          <c:cat>
            <c:strRef>
              <c:f>Hoja1!$A$2:$A$5</c:f>
              <c:strCache>
                <c:ptCount val="4"/>
                <c:pt idx="0">
                  <c:v>Se escuchan mutuamente</c:v>
                </c:pt>
                <c:pt idx="1">
                  <c:v>Revisan que se haya entendido el trabajo a realizar</c:v>
                </c:pt>
                <c:pt idx="2">
                  <c:v>Se alientan y ayudan mutuamente</c:v>
                </c:pt>
                <c:pt idx="3">
                  <c:v>Comparten ideas e información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93.8</c:v>
                </c:pt>
                <c:pt idx="1">
                  <c:v>87.5</c:v>
                </c:pt>
                <c:pt idx="2">
                  <c:v>93.8</c:v>
                </c:pt>
                <c:pt idx="3">
                  <c:v>81.22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 veces</c:v>
                </c:pt>
              </c:strCache>
            </c:strRef>
          </c:tx>
          <c:dLbls>
            <c:showVal val="1"/>
          </c:dLbls>
          <c:cat>
            <c:strRef>
              <c:f>Hoja1!$A$2:$A$5</c:f>
              <c:strCache>
                <c:ptCount val="4"/>
                <c:pt idx="0">
                  <c:v>Se escuchan mutuamente</c:v>
                </c:pt>
                <c:pt idx="1">
                  <c:v>Revisan que se haya entendido el trabajo a realizar</c:v>
                </c:pt>
                <c:pt idx="2">
                  <c:v>Se alientan y ayudan mutuamente</c:v>
                </c:pt>
                <c:pt idx="3">
                  <c:v>Comparten ideas e información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6.2</c:v>
                </c:pt>
                <c:pt idx="1">
                  <c:v>12.5</c:v>
                </c:pt>
                <c:pt idx="2">
                  <c:v>6.2</c:v>
                </c:pt>
                <c:pt idx="3">
                  <c:v>18.79</c:v>
                </c:pt>
              </c:numCache>
            </c:numRef>
          </c:val>
        </c:ser>
        <c:shape val="box"/>
        <c:axId val="94676480"/>
        <c:axId val="110496768"/>
        <c:axId val="0"/>
      </c:bar3DChart>
      <c:catAx>
        <c:axId val="9467648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110496768"/>
        <c:crosses val="autoZero"/>
        <c:auto val="1"/>
        <c:lblAlgn val="ctr"/>
        <c:lblOffset val="100"/>
      </c:catAx>
      <c:valAx>
        <c:axId val="110496768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94676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260772090988803"/>
          <c:y val="0.22626091480945371"/>
          <c:w val="0.12631321084864389"/>
          <c:h val="0.11168084730273295"/>
        </c:manualLayout>
      </c:layout>
      <c:txPr>
        <a:bodyPr/>
        <a:lstStyle/>
        <a:p>
          <a:pPr>
            <a:defRPr sz="1400"/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/>
      <c:barChart>
        <c:barDir val="col"/>
        <c:grouping val="percentStacked"/>
        <c:ser>
          <c:idx val="0"/>
          <c:order val="0"/>
          <c:tx>
            <c:strRef>
              <c:f>Hoja1!$B$1</c:f>
              <c:strCache>
                <c:ptCount val="1"/>
                <c:pt idx="0">
                  <c:v>Casi siempre</c:v>
                </c:pt>
              </c:strCache>
            </c:strRef>
          </c:tx>
          <c:dLbls>
            <c:showVal val="1"/>
          </c:dLbls>
          <c:cat>
            <c:strRef>
              <c:f>Hoja1!$A$2:$A$6</c:f>
              <c:strCache>
                <c:ptCount val="5"/>
                <c:pt idx="0">
                  <c:v>Se concentran en la tarea y usan bien el tiempo</c:v>
                </c:pt>
                <c:pt idx="1">
                  <c:v>Comparten el material ofrecido</c:v>
                </c:pt>
                <c:pt idx="2">
                  <c:v>Ayudan a compañeros que no hayan entendido</c:v>
                </c:pt>
                <c:pt idx="3">
                  <c:v>Resaltan lo positivo de sus compañeros</c:v>
                </c:pt>
                <c:pt idx="4">
                  <c:v>Al final, el resultado del trabajo esta dentro de lo esperado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100</c:v>
                </c:pt>
                <c:pt idx="1">
                  <c:v>81.22</c:v>
                </c:pt>
                <c:pt idx="2">
                  <c:v>75</c:v>
                </c:pt>
                <c:pt idx="3">
                  <c:v>93.8</c:v>
                </c:pt>
                <c:pt idx="4">
                  <c:v>100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 veces</c:v>
                </c:pt>
              </c:strCache>
            </c:strRef>
          </c:tx>
          <c:dLbls>
            <c:showVal val="1"/>
          </c:dLbls>
          <c:cat>
            <c:strRef>
              <c:f>Hoja1!$A$2:$A$6</c:f>
              <c:strCache>
                <c:ptCount val="5"/>
                <c:pt idx="0">
                  <c:v>Se concentran en la tarea y usan bien el tiempo</c:v>
                </c:pt>
                <c:pt idx="1">
                  <c:v>Comparten el material ofrecido</c:v>
                </c:pt>
                <c:pt idx="2">
                  <c:v>Ayudan a compañeros que no hayan entendido</c:v>
                </c:pt>
                <c:pt idx="3">
                  <c:v>Resaltan lo positivo de sus compañeros</c:v>
                </c:pt>
                <c:pt idx="4">
                  <c:v>Al final, el resultado del trabajo esta dentro de lo esperado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1">
                  <c:v>18.79</c:v>
                </c:pt>
                <c:pt idx="2">
                  <c:v>25</c:v>
                </c:pt>
                <c:pt idx="3">
                  <c:v>6.2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cat>
            <c:strRef>
              <c:f>Hoja1!$A$2:$A$6</c:f>
              <c:strCache>
                <c:ptCount val="5"/>
                <c:pt idx="0">
                  <c:v>Se concentran en la tarea y usan bien el tiempo</c:v>
                </c:pt>
                <c:pt idx="1">
                  <c:v>Comparten el material ofrecido</c:v>
                </c:pt>
                <c:pt idx="2">
                  <c:v>Ayudan a compañeros que no hayan entendido</c:v>
                </c:pt>
                <c:pt idx="3">
                  <c:v>Resaltan lo positivo de sus compañeros</c:v>
                </c:pt>
                <c:pt idx="4">
                  <c:v>Al final, el resultado del trabajo esta dentro de lo esperado</c:v>
                </c:pt>
              </c:strCache>
            </c:strRef>
          </c:cat>
          <c:val>
            <c:numRef>
              <c:f>Hoja1!$D$2:$D$6</c:f>
              <c:numCache>
                <c:formatCode>General</c:formatCode>
                <c:ptCount val="5"/>
              </c:numCache>
            </c:numRef>
          </c:val>
        </c:ser>
        <c:overlap val="100"/>
        <c:axId val="73726208"/>
        <c:axId val="77567104"/>
      </c:barChart>
      <c:catAx>
        <c:axId val="73726208"/>
        <c:scaling>
          <c:orientation val="minMax"/>
        </c:scaling>
        <c:axPos val="b"/>
        <c:numFmt formatCode="General" sourceLinked="1"/>
        <c:tickLblPos val="nextTo"/>
        <c:crossAx val="77567104"/>
        <c:crosses val="autoZero"/>
        <c:auto val="1"/>
        <c:lblAlgn val="ctr"/>
        <c:lblOffset val="100"/>
      </c:catAx>
      <c:valAx>
        <c:axId val="77567104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73726208"/>
        <c:crosses val="autoZero"/>
        <c:crossBetween val="between"/>
      </c:valAx>
    </c:plotArea>
    <c:legend>
      <c:legendPos val="r"/>
      <c:legendEntry>
        <c:idx val="0"/>
        <c:delete val="1"/>
      </c:legendEntry>
      <c:layout/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0"/>
  <c:chart>
    <c:view3D>
      <c:rAngAx val="1"/>
    </c:view3D>
    <c:plotArea>
      <c:layout>
        <c:manualLayout>
          <c:layoutTarget val="inner"/>
          <c:xMode val="edge"/>
          <c:yMode val="edge"/>
          <c:x val="0"/>
          <c:y val="5.7706739332003952E-2"/>
          <c:w val="0.88563845144357256"/>
          <c:h val="0.65963763499676475"/>
        </c:manualLayout>
      </c:layout>
      <c:bar3DChart>
        <c:barDir val="col"/>
        <c:grouping val="percentStacked"/>
        <c:ser>
          <c:idx val="0"/>
          <c:order val="0"/>
          <c:tx>
            <c:strRef>
              <c:f>Hoja1!$B$1</c:f>
              <c:strCache>
                <c:ptCount val="1"/>
                <c:pt idx="0">
                  <c:v>Casi siempre</c:v>
                </c:pt>
              </c:strCache>
            </c:strRef>
          </c:tx>
          <c:dLbls>
            <c:showVal val="1"/>
          </c:dLbls>
          <c:cat>
            <c:strRef>
              <c:f>Hoja1!$A$2:$A$7</c:f>
              <c:strCache>
                <c:ptCount val="6"/>
                <c:pt idx="0">
                  <c:v>Ponen atención a sus compañeros cuando hablan </c:v>
                </c:pt>
                <c:pt idx="1">
                  <c:v>Resuelven los conflictos dialogando y sin agresión</c:v>
                </c:pt>
                <c:pt idx="2">
                  <c:v>Dan un trato equitativo a niños y niñas</c:v>
                </c:pt>
                <c:pt idx="3">
                  <c:v>Comparten el material cuando trabajan en grupo</c:v>
                </c:pt>
                <c:pt idx="4">
                  <c:v>Piden de favor y dan las gracias</c:v>
                </c:pt>
                <c:pt idx="5">
                  <c:v>Repetan los puntos de vista diferentes a los suyos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100</c:v>
                </c:pt>
                <c:pt idx="1">
                  <c:v>62.5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 veces</c:v>
                </c:pt>
              </c:strCache>
            </c:strRef>
          </c:tx>
          <c:dLbls>
            <c:showVal val="1"/>
          </c:dLbls>
          <c:cat>
            <c:strRef>
              <c:f>Hoja1!$A$2:$A$7</c:f>
              <c:strCache>
                <c:ptCount val="6"/>
                <c:pt idx="0">
                  <c:v>Ponen atención a sus compañeros cuando hablan </c:v>
                </c:pt>
                <c:pt idx="1">
                  <c:v>Resuelven los conflictos dialogando y sin agresión</c:v>
                </c:pt>
                <c:pt idx="2">
                  <c:v>Dan un trato equitativo a niños y niñas</c:v>
                </c:pt>
                <c:pt idx="3">
                  <c:v>Comparten el material cuando trabajan en grupo</c:v>
                </c:pt>
                <c:pt idx="4">
                  <c:v>Piden de favor y dan las gracias</c:v>
                </c:pt>
                <c:pt idx="5">
                  <c:v>Repetan los puntos de vista diferentes a los suyos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1">
                  <c:v>37.5</c:v>
                </c:pt>
              </c:numCache>
            </c:numRef>
          </c:val>
        </c:ser>
        <c:shape val="box"/>
        <c:axId val="76260480"/>
        <c:axId val="76270208"/>
        <c:axId val="0"/>
      </c:bar3DChart>
      <c:catAx>
        <c:axId val="7626048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76270208"/>
        <c:crosses val="autoZero"/>
        <c:auto val="1"/>
        <c:lblAlgn val="ctr"/>
        <c:lblOffset val="100"/>
      </c:catAx>
      <c:valAx>
        <c:axId val="76270208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76260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788549868766404"/>
          <c:y val="0.22626091480945371"/>
          <c:w val="0.12631321084864389"/>
          <c:h val="0.11168084730273295"/>
        </c:manualLayout>
      </c:layout>
      <c:txPr>
        <a:bodyPr/>
        <a:lstStyle/>
        <a:p>
          <a:pPr>
            <a:defRPr sz="1400"/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0"/>
  <c:chart>
    <c:view3D>
      <c:rAngAx val="1"/>
    </c:view3D>
    <c:plotArea>
      <c:layout>
        <c:manualLayout>
          <c:layoutTarget val="inner"/>
          <c:xMode val="edge"/>
          <c:yMode val="edge"/>
          <c:x val="0"/>
          <c:y val="5.7706739332003987E-2"/>
          <c:w val="0.88563845144357312"/>
          <c:h val="0.65963763499676475"/>
        </c:manualLayout>
      </c:layout>
      <c:bar3DChart>
        <c:barDir val="col"/>
        <c:grouping val="percentStacked"/>
        <c:ser>
          <c:idx val="0"/>
          <c:order val="0"/>
          <c:tx>
            <c:strRef>
              <c:f>Hoja1!$B$1</c:f>
              <c:strCache>
                <c:ptCount val="1"/>
                <c:pt idx="0">
                  <c:v>Casi siempre</c:v>
                </c:pt>
              </c:strCache>
            </c:strRef>
          </c:tx>
          <c:dLbls>
            <c:showVal val="1"/>
          </c:dLbls>
          <c:cat>
            <c:strRef>
              <c:f>Hoja1!$A$2:$A$6</c:f>
              <c:strCache>
                <c:ptCount val="5"/>
                <c:pt idx="0">
                  <c:v>Recogen la basura dentro del aula</c:v>
                </c:pt>
                <c:pt idx="1">
                  <c:v>Colocan la basura en el basurero</c:v>
                </c:pt>
                <c:pt idx="2">
                  <c:v>Cierran las llaves después de usarlas</c:v>
                </c:pt>
                <c:pt idx="3">
                  <c:v>Dice a sus compañeros que cierre las llaves</c:v>
                </c:pt>
                <c:pt idx="4">
                  <c:v>¿Qué calificación le pondría usted al cambio de actitud positiva frente al ambiente que se ha generado en los niños y niñas, luego de este año de trabajo?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56.3</c:v>
                </c:pt>
                <c:pt idx="1">
                  <c:v>62.5</c:v>
                </c:pt>
                <c:pt idx="2">
                  <c:v>100</c:v>
                </c:pt>
                <c:pt idx="3">
                  <c:v>81.3</c:v>
                </c:pt>
                <c:pt idx="4">
                  <c:v>75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 veces</c:v>
                </c:pt>
              </c:strCache>
            </c:strRef>
          </c:tx>
          <c:dLbls>
            <c:showVal val="1"/>
          </c:dLbls>
          <c:cat>
            <c:strRef>
              <c:f>Hoja1!$A$2:$A$6</c:f>
              <c:strCache>
                <c:ptCount val="5"/>
                <c:pt idx="0">
                  <c:v>Recogen la basura dentro del aula</c:v>
                </c:pt>
                <c:pt idx="1">
                  <c:v>Colocan la basura en el basurero</c:v>
                </c:pt>
                <c:pt idx="2">
                  <c:v>Cierran las llaves después de usarlas</c:v>
                </c:pt>
                <c:pt idx="3">
                  <c:v>Dice a sus compañeros que cierre las llaves</c:v>
                </c:pt>
                <c:pt idx="4">
                  <c:v>¿Qué calificación le pondría usted al cambio de actitud positiva frente al ambiente que se ha generado en los niños y niñas, luego de este año de trabajo?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43.7</c:v>
                </c:pt>
                <c:pt idx="1">
                  <c:v>37.5</c:v>
                </c:pt>
                <c:pt idx="3">
                  <c:v>18.7</c:v>
                </c:pt>
                <c:pt idx="4">
                  <c:v>25</c:v>
                </c:pt>
              </c:numCache>
            </c:numRef>
          </c:val>
        </c:ser>
        <c:shape val="box"/>
        <c:axId val="74431872"/>
        <c:axId val="76105984"/>
        <c:axId val="0"/>
      </c:bar3DChart>
      <c:catAx>
        <c:axId val="7443187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76105984"/>
        <c:crosses val="autoZero"/>
        <c:auto val="1"/>
        <c:lblAlgn val="ctr"/>
        <c:lblOffset val="100"/>
      </c:catAx>
      <c:valAx>
        <c:axId val="76105984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74431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14413537981665336"/>
          <c:w val="0.12631321084864389"/>
          <c:h val="0.11168084730273295"/>
        </c:manualLayout>
      </c:layout>
      <c:txPr>
        <a:bodyPr/>
        <a:lstStyle/>
        <a:p>
          <a:pPr>
            <a:defRPr sz="1400"/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TEMAS SUGERIDOS PARA EL PEA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Hoja1!$A$2:$A$4</c:f>
              <c:strCache>
                <c:ptCount val="3"/>
                <c:pt idx="0">
                  <c:v>Reforestación</c:v>
                </c:pt>
                <c:pt idx="1">
                  <c:v>Biodiversidad</c:v>
                </c:pt>
                <c:pt idx="2">
                  <c:v>Siembra de plantas ornamentales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68.8</c:v>
                </c:pt>
                <c:pt idx="1">
                  <c:v>25</c:v>
                </c:pt>
                <c:pt idx="2">
                  <c:v>6.2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0"/>
  <c:chart>
    <c:view3D>
      <c:rAngAx val="1"/>
    </c:view3D>
    <c:plotArea>
      <c:layout>
        <c:manualLayout>
          <c:layoutTarget val="inner"/>
          <c:xMode val="edge"/>
          <c:yMode val="edge"/>
          <c:x val="0"/>
          <c:y val="5.7706739332004021E-2"/>
          <c:w val="0.88563845144357356"/>
          <c:h val="0.65963763499676475"/>
        </c:manualLayout>
      </c:layout>
      <c:bar3DChart>
        <c:barDir val="col"/>
        <c:grouping val="percentStacked"/>
        <c:ser>
          <c:idx val="0"/>
          <c:order val="0"/>
          <c:tx>
            <c:strRef>
              <c:f>Hoja1!$B$1</c:f>
              <c:strCache>
                <c:ptCount val="1"/>
                <c:pt idx="0">
                  <c:v>Muy bueno</c:v>
                </c:pt>
              </c:strCache>
            </c:strRef>
          </c:tx>
          <c:dLbls>
            <c:showVal val="1"/>
          </c:dLbls>
          <c:cat>
            <c:strRef>
              <c:f>Hoja1!$A$2:$A$5</c:f>
              <c:strCache>
                <c:ptCount val="4"/>
                <c:pt idx="0">
                  <c:v>Conocimiento del tema</c:v>
                </c:pt>
                <c:pt idx="1">
                  <c:v>Claridad en instrucciones y contenido</c:v>
                </c:pt>
                <c:pt idx="2">
                  <c:v>Aplicación metodológica</c:v>
                </c:pt>
                <c:pt idx="3">
                  <c:v>Cumplimiento de la agenda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98.45</c:v>
                </c:pt>
                <c:pt idx="1">
                  <c:v>96.75</c:v>
                </c:pt>
                <c:pt idx="2">
                  <c:v>96.75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Bueno</c:v>
                </c:pt>
              </c:strCache>
            </c:strRef>
          </c:tx>
          <c:dLbls>
            <c:showVal val="1"/>
          </c:dLbls>
          <c:cat>
            <c:strRef>
              <c:f>Hoja1!$A$2:$A$5</c:f>
              <c:strCache>
                <c:ptCount val="4"/>
                <c:pt idx="0">
                  <c:v>Conocimiento del tema</c:v>
                </c:pt>
                <c:pt idx="1">
                  <c:v>Claridad en instrucciones y contenido</c:v>
                </c:pt>
                <c:pt idx="2">
                  <c:v>Aplicación metodológica</c:v>
                </c:pt>
                <c:pt idx="3">
                  <c:v>Cumplimiento de la agenda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1.55</c:v>
                </c:pt>
                <c:pt idx="1">
                  <c:v>6.25</c:v>
                </c:pt>
                <c:pt idx="2">
                  <c:v>6.25</c:v>
                </c:pt>
              </c:numCache>
            </c:numRef>
          </c:val>
        </c:ser>
        <c:shape val="box"/>
        <c:axId val="130583552"/>
        <c:axId val="130823296"/>
        <c:axId val="0"/>
      </c:bar3DChart>
      <c:catAx>
        <c:axId val="13058355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130823296"/>
        <c:crosses val="autoZero"/>
        <c:auto val="1"/>
        <c:lblAlgn val="ctr"/>
        <c:lblOffset val="100"/>
      </c:catAx>
      <c:valAx>
        <c:axId val="130823296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30583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14413537981665336"/>
          <c:w val="0.11318121172353462"/>
          <c:h val="0.10189623036250917"/>
        </c:manualLayout>
      </c:layout>
      <c:txPr>
        <a:bodyPr/>
        <a:lstStyle/>
        <a:p>
          <a:pPr>
            <a:defRPr sz="1400"/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0"/>
  <c:chart>
    <c:view3D>
      <c:rAngAx val="1"/>
    </c:view3D>
    <c:plotArea>
      <c:layout>
        <c:manualLayout>
          <c:layoutTarget val="inner"/>
          <c:xMode val="edge"/>
          <c:yMode val="edge"/>
          <c:x val="5.8170295801767663E-2"/>
          <c:y val="5.4881889763779446E-2"/>
          <c:w val="0.88563845144357356"/>
          <c:h val="0.65963763499676475"/>
        </c:manualLayout>
      </c:layout>
      <c:bar3DChart>
        <c:barDir val="col"/>
        <c:grouping val="percentStacked"/>
        <c:ser>
          <c:idx val="0"/>
          <c:order val="0"/>
          <c:tx>
            <c:strRef>
              <c:f>Hoja1!$B$1</c:f>
              <c:strCache>
                <c:ptCount val="1"/>
                <c:pt idx="0">
                  <c:v>Muybueno</c:v>
                </c:pt>
              </c:strCache>
            </c:strRef>
          </c:tx>
          <c:dLbls>
            <c:showVal val="1"/>
          </c:dLbls>
          <c:cat>
            <c:strRef>
              <c:f>Hoja1!$A$2:$A$5</c:f>
              <c:strCache>
                <c:ptCount val="4"/>
                <c:pt idx="0">
                  <c:v>VTS</c:v>
                </c:pt>
                <c:pt idx="1">
                  <c:v>Incentiva la participación individual</c:v>
                </c:pt>
                <c:pt idx="2">
                  <c:v>Aplicación de valores</c:v>
                </c:pt>
                <c:pt idx="3">
                  <c:v>Cumplimiento de agenda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98.45</c:v>
                </c:pt>
                <c:pt idx="1">
                  <c:v>96.75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Bueno</c:v>
                </c:pt>
              </c:strCache>
            </c:strRef>
          </c:tx>
          <c:dLbls>
            <c:showVal val="1"/>
          </c:dLbls>
          <c:cat>
            <c:strRef>
              <c:f>Hoja1!$A$2:$A$5</c:f>
              <c:strCache>
                <c:ptCount val="4"/>
                <c:pt idx="0">
                  <c:v>VTS</c:v>
                </c:pt>
                <c:pt idx="1">
                  <c:v>Incentiva la participación individual</c:v>
                </c:pt>
                <c:pt idx="2">
                  <c:v>Aplicación de valores</c:v>
                </c:pt>
                <c:pt idx="3">
                  <c:v>Cumplimiento de agenda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1.55</c:v>
                </c:pt>
                <c:pt idx="1">
                  <c:v>6.25</c:v>
                </c:pt>
              </c:numCache>
            </c:numRef>
          </c:val>
        </c:ser>
        <c:shape val="box"/>
        <c:axId val="131255296"/>
        <c:axId val="131658880"/>
        <c:axId val="0"/>
      </c:bar3DChart>
      <c:catAx>
        <c:axId val="13125529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131658880"/>
        <c:crosses val="autoZero"/>
        <c:auto val="1"/>
        <c:lblAlgn val="ctr"/>
        <c:lblOffset val="100"/>
      </c:catAx>
      <c:valAx>
        <c:axId val="131658880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31255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14413537981665336"/>
          <c:w val="0.12631321084864389"/>
          <c:h val="0.11168084730273295"/>
        </c:manualLayout>
      </c:layout>
      <c:txPr>
        <a:bodyPr/>
        <a:lstStyle/>
        <a:p>
          <a:pPr>
            <a:defRPr sz="1400"/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0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5.8170295801767663E-2"/>
          <c:y val="5.4881889763779446E-2"/>
          <c:w val="0.88563845144357412"/>
          <c:h val="0.65963763499676475"/>
        </c:manualLayout>
      </c:layout>
      <c:bar3DChart>
        <c:barDir val="col"/>
        <c:grouping val="percentStacked"/>
        <c:ser>
          <c:idx val="0"/>
          <c:order val="0"/>
          <c:tx>
            <c:strRef>
              <c:f>Hoja1!$B$1</c:f>
              <c:strCache>
                <c:ptCount val="1"/>
                <c:pt idx="0">
                  <c:v>Muy bueno</c:v>
                </c:pt>
              </c:strCache>
            </c:strRef>
          </c:tx>
          <c:dLbls>
            <c:showVal val="1"/>
          </c:dLbls>
          <c:cat>
            <c:strRef>
              <c:f>Hoja1!$A$2:$A$5</c:f>
              <c:strCache>
                <c:ptCount val="4"/>
                <c:pt idx="0">
                  <c:v>Empatía conexión grupal</c:v>
                </c:pt>
                <c:pt idx="1">
                  <c:v>Manejo de grupos</c:v>
                </c:pt>
                <c:pt idx="2">
                  <c:v>Manejo de conflictos</c:v>
                </c:pt>
                <c:pt idx="3">
                  <c:v>Trato respetuoso a los niños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shape val="box"/>
        <c:axId val="57988608"/>
        <c:axId val="131229952"/>
        <c:axId val="0"/>
      </c:bar3DChart>
      <c:catAx>
        <c:axId val="5798860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131229952"/>
        <c:crosses val="autoZero"/>
        <c:auto val="1"/>
        <c:lblAlgn val="ctr"/>
        <c:lblOffset val="100"/>
      </c:catAx>
      <c:valAx>
        <c:axId val="131229952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5798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14413537981665336"/>
          <c:w val="0.12631321084864389"/>
          <c:h val="0.11168084730273295"/>
        </c:manualLayout>
      </c:layout>
      <c:txPr>
        <a:bodyPr/>
        <a:lstStyle/>
        <a:p>
          <a:pPr>
            <a:defRPr sz="1400"/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6708FB-F5FC-4090-81B2-D0C21E42979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D2336AD-F35D-4E62-8790-621B621FF2B3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ANTECEDENTES</a:t>
          </a:r>
          <a:endParaRPr lang="es-ES" sz="1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DC2DE01-E899-4F5B-BC2C-D0E315588F7F}" type="parTrans" cxnId="{6EB9B794-1BA8-457E-8C35-0B90122CC474}">
      <dgm:prSet/>
      <dgm:spPr/>
      <dgm:t>
        <a:bodyPr/>
        <a:lstStyle/>
        <a:p>
          <a:endParaRPr lang="es-ES"/>
        </a:p>
      </dgm:t>
    </dgm:pt>
    <dgm:pt modelId="{883D9B6F-5706-4BDA-A922-8C7F7F64F4F2}" type="sibTrans" cxnId="{6EB9B794-1BA8-457E-8C35-0B90122CC474}">
      <dgm:prSet/>
      <dgm:spPr/>
      <dgm:t>
        <a:bodyPr/>
        <a:lstStyle/>
        <a:p>
          <a:endParaRPr lang="es-ES"/>
        </a:p>
      </dgm:t>
    </dgm:pt>
    <dgm:pt modelId="{23D8850C-F67D-495F-AE77-83969B7F2954}">
      <dgm:prSet phldrT="[Texto]"/>
      <dgm:spPr/>
      <dgm:t>
        <a:bodyPr/>
        <a:lstStyle/>
        <a:p>
          <a:pPr algn="just"/>
          <a:r>
            <a:rPr lang="es-ES" dirty="0" smtClean="0">
              <a:latin typeface="Cambria" pitchFamily="18" charset="0"/>
            </a:rPr>
            <a:t>En la década de los 80 inician los Programas de Educación Ambiental con actividades de forestación y reforestación, en la década del 90 se desarrolla PEAMCO. En la década del 2000 a la educación Ambiental se la propone como eje transversal para la educación básica y de bachillerato, aparecen PEAS.</a:t>
          </a:r>
          <a:endParaRPr lang="es-ES" dirty="0">
            <a:latin typeface="Cambria" pitchFamily="18" charset="0"/>
          </a:endParaRPr>
        </a:p>
      </dgm:t>
    </dgm:pt>
    <dgm:pt modelId="{853D52E6-9510-422D-9E57-8ADB6F34935E}" type="parTrans" cxnId="{AA2975AF-4A48-4145-BE0D-3BDF6820DC27}">
      <dgm:prSet/>
      <dgm:spPr/>
      <dgm:t>
        <a:bodyPr/>
        <a:lstStyle/>
        <a:p>
          <a:endParaRPr lang="es-ES"/>
        </a:p>
      </dgm:t>
    </dgm:pt>
    <dgm:pt modelId="{E31388F0-82E2-40A8-BFAB-97AA7BF34F54}" type="sibTrans" cxnId="{AA2975AF-4A48-4145-BE0D-3BDF6820DC27}">
      <dgm:prSet/>
      <dgm:spPr/>
      <dgm:t>
        <a:bodyPr/>
        <a:lstStyle/>
        <a:p>
          <a:endParaRPr lang="es-ES"/>
        </a:p>
      </dgm:t>
    </dgm:pt>
    <dgm:pt modelId="{305EE7BE-7268-4276-9284-0C09F1ECDFA3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S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ORIENTADO A:</a:t>
          </a:r>
          <a:endParaRPr lang="es-ES" sz="20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29967A4-6F24-4EE3-B1F6-DDC01EEA0492}" type="parTrans" cxnId="{3BAB0C46-3B6D-4B2F-AC3B-F422DFE3D044}">
      <dgm:prSet/>
      <dgm:spPr/>
      <dgm:t>
        <a:bodyPr/>
        <a:lstStyle/>
        <a:p>
          <a:endParaRPr lang="es-ES"/>
        </a:p>
      </dgm:t>
    </dgm:pt>
    <dgm:pt modelId="{9EE73FD4-AEF7-4D2D-96E1-83DE78D8FE4F}" type="sibTrans" cxnId="{3BAB0C46-3B6D-4B2F-AC3B-F422DFE3D044}">
      <dgm:prSet/>
      <dgm:spPr/>
      <dgm:t>
        <a:bodyPr/>
        <a:lstStyle/>
        <a:p>
          <a:endParaRPr lang="es-ES"/>
        </a:p>
      </dgm:t>
    </dgm:pt>
    <dgm:pt modelId="{C6BF28B0-78DA-41BA-A183-DE342B70F6E8}">
      <dgm:prSet phldrT="[Texto]"/>
      <dgm:spPr/>
      <dgm:t>
        <a:bodyPr/>
        <a:lstStyle/>
        <a:p>
          <a:pPr algn="just"/>
          <a:r>
            <a:rPr lang="es-EC" dirty="0" smtClean="0">
              <a:latin typeface="Cambria" pitchFamily="18" charset="0"/>
            </a:rPr>
            <a:t>Transformar la actitud de los niños con relación al ambiente y al recurso agua.</a:t>
          </a:r>
          <a:endParaRPr lang="es-ES" dirty="0">
            <a:latin typeface="Cambria" pitchFamily="18" charset="0"/>
          </a:endParaRPr>
        </a:p>
      </dgm:t>
    </dgm:pt>
    <dgm:pt modelId="{0935E7FD-D02D-40C8-B914-FCC96CACD307}" type="parTrans" cxnId="{57C40FCE-1BA1-4C2D-B225-12040E084156}">
      <dgm:prSet/>
      <dgm:spPr/>
      <dgm:t>
        <a:bodyPr/>
        <a:lstStyle/>
        <a:p>
          <a:endParaRPr lang="es-ES"/>
        </a:p>
      </dgm:t>
    </dgm:pt>
    <dgm:pt modelId="{30C6AD10-4AA7-46BC-848D-03F690BBA4CC}" type="sibTrans" cxnId="{57C40FCE-1BA1-4C2D-B225-12040E084156}">
      <dgm:prSet/>
      <dgm:spPr/>
      <dgm:t>
        <a:bodyPr/>
        <a:lstStyle/>
        <a:p>
          <a:endParaRPr lang="es-ES"/>
        </a:p>
      </dgm:t>
    </dgm:pt>
    <dgm:pt modelId="{41CC9CE0-FB8F-40F1-83B3-DA122E39A2E0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DIRIGIDO</a:t>
          </a:r>
          <a:endParaRPr lang="es-ES" sz="20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8EB6032-47BA-4704-91EB-16C91536101E}" type="parTrans" cxnId="{8B1D8218-1D3D-45F8-9981-5040EAD015D4}">
      <dgm:prSet/>
      <dgm:spPr/>
      <dgm:t>
        <a:bodyPr/>
        <a:lstStyle/>
        <a:p>
          <a:endParaRPr lang="es-ES"/>
        </a:p>
      </dgm:t>
    </dgm:pt>
    <dgm:pt modelId="{7BB8A28F-CB56-458B-80BD-3F00003EFC70}" type="sibTrans" cxnId="{8B1D8218-1D3D-45F8-9981-5040EAD015D4}">
      <dgm:prSet/>
      <dgm:spPr/>
      <dgm:t>
        <a:bodyPr/>
        <a:lstStyle/>
        <a:p>
          <a:endParaRPr lang="es-ES"/>
        </a:p>
      </dgm:t>
    </dgm:pt>
    <dgm:pt modelId="{4B9D874F-F79A-4756-9AA5-6AAF2EDD469C}">
      <dgm:prSet phldrT="[Texto]"/>
      <dgm:spPr/>
      <dgm:t>
        <a:bodyPr/>
        <a:lstStyle/>
        <a:p>
          <a:r>
            <a:rPr lang="es-EC" dirty="0" smtClean="0">
              <a:latin typeface="Cambria" pitchFamily="18" charset="0"/>
            </a:rPr>
            <a:t>A  niños y niñas de 10 a 12 años  de los sextos años de educación básica de las escuelas de la provincia de Tungurahua</a:t>
          </a:r>
          <a:endParaRPr lang="es-ES" dirty="0">
            <a:latin typeface="Cambria" pitchFamily="18" charset="0"/>
          </a:endParaRPr>
        </a:p>
      </dgm:t>
    </dgm:pt>
    <dgm:pt modelId="{A16B8891-F098-40FD-88DA-C0C9A43BCFC3}" type="parTrans" cxnId="{4A204D8D-B5C0-461A-9CCE-C88F9CA81891}">
      <dgm:prSet/>
      <dgm:spPr/>
      <dgm:t>
        <a:bodyPr/>
        <a:lstStyle/>
        <a:p>
          <a:endParaRPr lang="es-ES"/>
        </a:p>
      </dgm:t>
    </dgm:pt>
    <dgm:pt modelId="{95B85BB5-5492-4786-9CE2-5B2C70338F36}" type="sibTrans" cxnId="{4A204D8D-B5C0-461A-9CCE-C88F9CA81891}">
      <dgm:prSet/>
      <dgm:spPr/>
      <dgm:t>
        <a:bodyPr/>
        <a:lstStyle/>
        <a:p>
          <a:endParaRPr lang="es-ES"/>
        </a:p>
      </dgm:t>
    </dgm:pt>
    <dgm:pt modelId="{AA0DF0AA-7A22-417D-B1EC-5848E69E4EF3}" type="pres">
      <dgm:prSet presAssocID="{DD6708FB-F5FC-4090-81B2-D0C21E4297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F48C11A-8ECB-417B-8A2C-991DD103B032}" type="pres">
      <dgm:prSet presAssocID="{0D2336AD-F35D-4E62-8790-621B621FF2B3}" presName="composite" presStyleCnt="0"/>
      <dgm:spPr/>
    </dgm:pt>
    <dgm:pt modelId="{545632F8-26BD-4E85-970F-CCA501DCF2C6}" type="pres">
      <dgm:prSet presAssocID="{0D2336AD-F35D-4E62-8790-621B621FF2B3}" presName="parentText" presStyleLbl="alignNode1" presStyleIdx="0" presStyleCnt="3" custScaleX="16917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9AD283-0C2B-4BAF-9990-5D470C8F4D68}" type="pres">
      <dgm:prSet presAssocID="{0D2336AD-F35D-4E62-8790-621B621FF2B3}" presName="descendantText" presStyleLbl="alignAcc1" presStyleIdx="0" presStyleCnt="3" custScaleX="87869" custScaleY="1857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03C971-88C2-446E-A4F1-5D296A073081}" type="pres">
      <dgm:prSet presAssocID="{883D9B6F-5706-4BDA-A922-8C7F7F64F4F2}" presName="sp" presStyleCnt="0"/>
      <dgm:spPr/>
    </dgm:pt>
    <dgm:pt modelId="{D173B9A7-8274-45B4-BF12-3C4527C39F55}" type="pres">
      <dgm:prSet presAssocID="{305EE7BE-7268-4276-9284-0C09F1ECDFA3}" presName="composite" presStyleCnt="0"/>
      <dgm:spPr/>
    </dgm:pt>
    <dgm:pt modelId="{16B8357F-836F-427F-BBFE-32BABBEC5942}" type="pres">
      <dgm:prSet presAssocID="{305EE7BE-7268-4276-9284-0C09F1ECDFA3}" presName="parentText" presStyleLbl="alignNode1" presStyleIdx="1" presStyleCnt="3" custScaleX="14619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AB3378-31D1-49FD-BFE8-BFB75C97B628}" type="pres">
      <dgm:prSet presAssocID="{305EE7BE-7268-4276-9284-0C09F1ECDFA3}" presName="descendantText" presStyleLbl="alignAcc1" presStyleIdx="1" presStyleCnt="3" custScaleX="92353" custLinFactNeighborX="2838" custLinFactNeighborY="287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19BE8E-1076-4B4B-A28A-C788ABEBCD79}" type="pres">
      <dgm:prSet presAssocID="{9EE73FD4-AEF7-4D2D-96E1-83DE78D8FE4F}" presName="sp" presStyleCnt="0"/>
      <dgm:spPr/>
    </dgm:pt>
    <dgm:pt modelId="{520A1DE3-4F48-4FA1-B687-9D9C23EBADC9}" type="pres">
      <dgm:prSet presAssocID="{41CC9CE0-FB8F-40F1-83B3-DA122E39A2E0}" presName="composite" presStyleCnt="0"/>
      <dgm:spPr/>
    </dgm:pt>
    <dgm:pt modelId="{EB90AE0D-9901-49C0-A554-20E34284DDD0}" type="pres">
      <dgm:prSet presAssocID="{41CC9CE0-FB8F-40F1-83B3-DA122E39A2E0}" presName="parentText" presStyleLbl="alignNode1" presStyleIdx="2" presStyleCnt="3" custScaleX="14119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5C2111-9FA2-4757-8A39-2132B88D2BD5}" type="pres">
      <dgm:prSet presAssocID="{41CC9CE0-FB8F-40F1-83B3-DA122E39A2E0}" presName="descendantText" presStyleLbl="alignAcc1" presStyleIdx="2" presStyleCnt="3" custScaleX="92444" custLinFactNeighborX="3214" custLinFactNeighborY="145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BFB1488-CCCB-4D85-81D2-1641C9441F0B}" type="presOf" srcId="{41CC9CE0-FB8F-40F1-83B3-DA122E39A2E0}" destId="{EB90AE0D-9901-49C0-A554-20E34284DDD0}" srcOrd="0" destOrd="0" presId="urn:microsoft.com/office/officeart/2005/8/layout/chevron2"/>
    <dgm:cxn modelId="{7B15D3B5-9BBE-46B5-A7F1-1153CB13AC94}" type="presOf" srcId="{DD6708FB-F5FC-4090-81B2-D0C21E429799}" destId="{AA0DF0AA-7A22-417D-B1EC-5848E69E4EF3}" srcOrd="0" destOrd="0" presId="urn:microsoft.com/office/officeart/2005/8/layout/chevron2"/>
    <dgm:cxn modelId="{1449F496-C74E-4CCF-9C39-9C001E7339F2}" type="presOf" srcId="{0D2336AD-F35D-4E62-8790-621B621FF2B3}" destId="{545632F8-26BD-4E85-970F-CCA501DCF2C6}" srcOrd="0" destOrd="0" presId="urn:microsoft.com/office/officeart/2005/8/layout/chevron2"/>
    <dgm:cxn modelId="{AA2975AF-4A48-4145-BE0D-3BDF6820DC27}" srcId="{0D2336AD-F35D-4E62-8790-621B621FF2B3}" destId="{23D8850C-F67D-495F-AE77-83969B7F2954}" srcOrd="0" destOrd="0" parTransId="{853D52E6-9510-422D-9E57-8ADB6F34935E}" sibTransId="{E31388F0-82E2-40A8-BFAB-97AA7BF34F54}"/>
    <dgm:cxn modelId="{8B1D8218-1D3D-45F8-9981-5040EAD015D4}" srcId="{DD6708FB-F5FC-4090-81B2-D0C21E429799}" destId="{41CC9CE0-FB8F-40F1-83B3-DA122E39A2E0}" srcOrd="2" destOrd="0" parTransId="{48EB6032-47BA-4704-91EB-16C91536101E}" sibTransId="{7BB8A28F-CB56-458B-80BD-3F00003EFC70}"/>
    <dgm:cxn modelId="{4A204D8D-B5C0-461A-9CCE-C88F9CA81891}" srcId="{41CC9CE0-FB8F-40F1-83B3-DA122E39A2E0}" destId="{4B9D874F-F79A-4756-9AA5-6AAF2EDD469C}" srcOrd="0" destOrd="0" parTransId="{A16B8891-F098-40FD-88DA-C0C9A43BCFC3}" sibTransId="{95B85BB5-5492-4786-9CE2-5B2C70338F36}"/>
    <dgm:cxn modelId="{C1B38370-F34A-4C65-81BC-44AA06DA768D}" type="presOf" srcId="{23D8850C-F67D-495F-AE77-83969B7F2954}" destId="{B29AD283-0C2B-4BAF-9990-5D470C8F4D68}" srcOrd="0" destOrd="0" presId="urn:microsoft.com/office/officeart/2005/8/layout/chevron2"/>
    <dgm:cxn modelId="{AD7147BB-7A2A-4DD6-B824-330AAE41B45C}" type="presOf" srcId="{4B9D874F-F79A-4756-9AA5-6AAF2EDD469C}" destId="{D15C2111-9FA2-4757-8A39-2132B88D2BD5}" srcOrd="0" destOrd="0" presId="urn:microsoft.com/office/officeart/2005/8/layout/chevron2"/>
    <dgm:cxn modelId="{B5710CC2-8DCC-4A67-B8F0-45593F53A7B7}" type="presOf" srcId="{C6BF28B0-78DA-41BA-A183-DE342B70F6E8}" destId="{5DAB3378-31D1-49FD-BFE8-BFB75C97B628}" srcOrd="0" destOrd="0" presId="urn:microsoft.com/office/officeart/2005/8/layout/chevron2"/>
    <dgm:cxn modelId="{57C40FCE-1BA1-4C2D-B225-12040E084156}" srcId="{305EE7BE-7268-4276-9284-0C09F1ECDFA3}" destId="{C6BF28B0-78DA-41BA-A183-DE342B70F6E8}" srcOrd="0" destOrd="0" parTransId="{0935E7FD-D02D-40C8-B914-FCC96CACD307}" sibTransId="{30C6AD10-4AA7-46BC-848D-03F690BBA4CC}"/>
    <dgm:cxn modelId="{3BAB0C46-3B6D-4B2F-AC3B-F422DFE3D044}" srcId="{DD6708FB-F5FC-4090-81B2-D0C21E429799}" destId="{305EE7BE-7268-4276-9284-0C09F1ECDFA3}" srcOrd="1" destOrd="0" parTransId="{029967A4-6F24-4EE3-B1F6-DDC01EEA0492}" sibTransId="{9EE73FD4-AEF7-4D2D-96E1-83DE78D8FE4F}"/>
    <dgm:cxn modelId="{21D696F7-5849-4AAC-A987-1266848CCA54}" type="presOf" srcId="{305EE7BE-7268-4276-9284-0C09F1ECDFA3}" destId="{16B8357F-836F-427F-BBFE-32BABBEC5942}" srcOrd="0" destOrd="0" presId="urn:microsoft.com/office/officeart/2005/8/layout/chevron2"/>
    <dgm:cxn modelId="{6EB9B794-1BA8-457E-8C35-0B90122CC474}" srcId="{DD6708FB-F5FC-4090-81B2-D0C21E429799}" destId="{0D2336AD-F35D-4E62-8790-621B621FF2B3}" srcOrd="0" destOrd="0" parTransId="{2DC2DE01-E899-4F5B-BC2C-D0E315588F7F}" sibTransId="{883D9B6F-5706-4BDA-A922-8C7F7F64F4F2}"/>
    <dgm:cxn modelId="{F196108F-D263-40FA-B688-26CBCB59B66F}" type="presParOf" srcId="{AA0DF0AA-7A22-417D-B1EC-5848E69E4EF3}" destId="{8F48C11A-8ECB-417B-8A2C-991DD103B032}" srcOrd="0" destOrd="0" presId="urn:microsoft.com/office/officeart/2005/8/layout/chevron2"/>
    <dgm:cxn modelId="{FB6E1DEB-229B-4E4A-AE7B-1957C2929F22}" type="presParOf" srcId="{8F48C11A-8ECB-417B-8A2C-991DD103B032}" destId="{545632F8-26BD-4E85-970F-CCA501DCF2C6}" srcOrd="0" destOrd="0" presId="urn:microsoft.com/office/officeart/2005/8/layout/chevron2"/>
    <dgm:cxn modelId="{A2DBA3D1-46EB-4F42-A7A2-C120154DB404}" type="presParOf" srcId="{8F48C11A-8ECB-417B-8A2C-991DD103B032}" destId="{B29AD283-0C2B-4BAF-9990-5D470C8F4D68}" srcOrd="1" destOrd="0" presId="urn:microsoft.com/office/officeart/2005/8/layout/chevron2"/>
    <dgm:cxn modelId="{27FD8894-5EFC-4AFD-8426-DC4649B6D585}" type="presParOf" srcId="{AA0DF0AA-7A22-417D-B1EC-5848E69E4EF3}" destId="{3403C971-88C2-446E-A4F1-5D296A073081}" srcOrd="1" destOrd="0" presId="urn:microsoft.com/office/officeart/2005/8/layout/chevron2"/>
    <dgm:cxn modelId="{A11BA462-9768-4A04-96B1-DA1A9FF5E96C}" type="presParOf" srcId="{AA0DF0AA-7A22-417D-B1EC-5848E69E4EF3}" destId="{D173B9A7-8274-45B4-BF12-3C4527C39F55}" srcOrd="2" destOrd="0" presId="urn:microsoft.com/office/officeart/2005/8/layout/chevron2"/>
    <dgm:cxn modelId="{6B43FFD3-2668-414E-9CF3-81B4E743940A}" type="presParOf" srcId="{D173B9A7-8274-45B4-BF12-3C4527C39F55}" destId="{16B8357F-836F-427F-BBFE-32BABBEC5942}" srcOrd="0" destOrd="0" presId="urn:microsoft.com/office/officeart/2005/8/layout/chevron2"/>
    <dgm:cxn modelId="{1A3B3417-CEB5-4184-A6AE-4DCABB971CB0}" type="presParOf" srcId="{D173B9A7-8274-45B4-BF12-3C4527C39F55}" destId="{5DAB3378-31D1-49FD-BFE8-BFB75C97B628}" srcOrd="1" destOrd="0" presId="urn:microsoft.com/office/officeart/2005/8/layout/chevron2"/>
    <dgm:cxn modelId="{A191E266-3609-40F7-B3ED-3689E154E6E6}" type="presParOf" srcId="{AA0DF0AA-7A22-417D-B1EC-5848E69E4EF3}" destId="{0919BE8E-1076-4B4B-A28A-C788ABEBCD79}" srcOrd="3" destOrd="0" presId="urn:microsoft.com/office/officeart/2005/8/layout/chevron2"/>
    <dgm:cxn modelId="{63DAE7AD-A69D-436C-ADF2-3365D20D6D3B}" type="presParOf" srcId="{AA0DF0AA-7A22-417D-B1EC-5848E69E4EF3}" destId="{520A1DE3-4F48-4FA1-B687-9D9C23EBADC9}" srcOrd="4" destOrd="0" presId="urn:microsoft.com/office/officeart/2005/8/layout/chevron2"/>
    <dgm:cxn modelId="{4B6CDC19-D0D5-463F-AE61-1A549580BD1C}" type="presParOf" srcId="{520A1DE3-4F48-4FA1-B687-9D9C23EBADC9}" destId="{EB90AE0D-9901-49C0-A554-20E34284DDD0}" srcOrd="0" destOrd="0" presId="urn:microsoft.com/office/officeart/2005/8/layout/chevron2"/>
    <dgm:cxn modelId="{1A554A71-DC42-4C8D-A45E-8660162B4516}" type="presParOf" srcId="{520A1DE3-4F48-4FA1-B687-9D9C23EBADC9}" destId="{D15C2111-9FA2-4757-8A39-2132B88D2BD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63D962-0E43-4B64-91E5-28B40804B54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A56086E-64AD-43FB-961C-E0C38C8BCECB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 sz="2200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El PEA Móvil FUTURAHUA ha generado un impacto y crecimiento sostenido como lo demuestran el cambio de actitud frente al recurso agua,  y la cantidad de niños participantes. </a:t>
          </a:r>
          <a:endParaRPr lang="es-EC" sz="2200" dirty="0">
            <a:solidFill>
              <a:schemeClr val="accent1">
                <a:lumMod val="75000"/>
              </a:schemeClr>
            </a:solidFill>
            <a:latin typeface="Constantia" pitchFamily="18" charset="0"/>
          </a:endParaRPr>
        </a:p>
      </dgm:t>
    </dgm:pt>
    <dgm:pt modelId="{EB679BFA-B902-4511-B7B7-2FBD6380FBFF}" type="parTrans" cxnId="{86A58A8C-809C-4C63-9D01-086F9201496B}">
      <dgm:prSet/>
      <dgm:spPr/>
      <dgm:t>
        <a:bodyPr/>
        <a:lstStyle/>
        <a:p>
          <a:pPr algn="ctr"/>
          <a:endParaRPr lang="es-EC" sz="2200">
            <a:latin typeface="Constantia" pitchFamily="18" charset="0"/>
          </a:endParaRPr>
        </a:p>
      </dgm:t>
    </dgm:pt>
    <dgm:pt modelId="{039A7A9B-6521-440D-8C75-F90D1C47A434}" type="sibTrans" cxnId="{86A58A8C-809C-4C63-9D01-086F9201496B}">
      <dgm:prSet/>
      <dgm:spPr/>
      <dgm:t>
        <a:bodyPr/>
        <a:lstStyle/>
        <a:p>
          <a:pPr algn="ctr"/>
          <a:endParaRPr lang="es-EC" sz="2200">
            <a:latin typeface="Constantia" pitchFamily="18" charset="0"/>
          </a:endParaRPr>
        </a:p>
      </dgm:t>
    </dgm:pt>
    <dgm:pt modelId="{DF15E5AB-27AD-4A47-96C4-7C5FD7B2C0CA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EC" sz="2200" dirty="0" smtClean="0">
              <a:solidFill>
                <a:schemeClr val="tx1"/>
              </a:solidFill>
              <a:latin typeface="Constantia" pitchFamily="18" charset="0"/>
            </a:rPr>
            <a:t>El índice de aceptación de los profesores encuestados al PEA Móvil es del 80%,  porcentaje esperado para el cambio conductual de niños y niñas. </a:t>
          </a:r>
          <a:endParaRPr lang="es-EC" sz="2200" dirty="0">
            <a:solidFill>
              <a:schemeClr val="tx1"/>
            </a:solidFill>
            <a:latin typeface="Constantia" pitchFamily="18" charset="0"/>
          </a:endParaRPr>
        </a:p>
      </dgm:t>
    </dgm:pt>
    <dgm:pt modelId="{6003D327-6B45-4924-BC60-96AEFF955805}" type="parTrans" cxnId="{BEA8FAE2-B284-40C2-ABE2-46454C582469}">
      <dgm:prSet/>
      <dgm:spPr/>
      <dgm:t>
        <a:bodyPr/>
        <a:lstStyle/>
        <a:p>
          <a:pPr algn="ctr"/>
          <a:endParaRPr lang="es-EC" sz="2200">
            <a:latin typeface="Constantia" pitchFamily="18" charset="0"/>
          </a:endParaRPr>
        </a:p>
      </dgm:t>
    </dgm:pt>
    <dgm:pt modelId="{8A7C2B23-56E4-4FA6-9BFA-6AD3BF78C8CC}" type="sibTrans" cxnId="{BEA8FAE2-B284-40C2-ABE2-46454C582469}">
      <dgm:prSet/>
      <dgm:spPr/>
      <dgm:t>
        <a:bodyPr/>
        <a:lstStyle/>
        <a:p>
          <a:pPr algn="ctr"/>
          <a:endParaRPr lang="es-EC" sz="2200">
            <a:latin typeface="Constantia" pitchFamily="18" charset="0"/>
          </a:endParaRPr>
        </a:p>
      </dgm:t>
    </dgm:pt>
    <dgm:pt modelId="{7D866ECE-3F39-400D-91EB-BADAC1B32DBF}">
      <dgm:prSet phldrT="[Text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</dgm:spPr>
      <dgm:t>
        <a:bodyPr/>
        <a:lstStyle/>
        <a:p>
          <a:pPr algn="ctr"/>
          <a:r>
            <a:rPr lang="es-EC" sz="2200" dirty="0" smtClean="0">
              <a:solidFill>
                <a:schemeClr val="tx1"/>
              </a:solidFill>
              <a:latin typeface="Constantia" pitchFamily="18" charset="0"/>
            </a:rPr>
            <a:t>Los materiales didácticos y  proyectables son aceptados por los niños, porque les enseñan a cuidar la naturaleza, el agua, sus dibujos son bonitos y </a:t>
          </a:r>
          <a:r>
            <a:rPr lang="es-EC" sz="2200" dirty="0" err="1" smtClean="0">
              <a:solidFill>
                <a:schemeClr val="tx1"/>
              </a:solidFill>
              <a:latin typeface="Constantia" pitchFamily="18" charset="0"/>
            </a:rPr>
            <a:t>y</a:t>
          </a:r>
          <a:r>
            <a:rPr lang="es-EC" sz="2200" dirty="0" smtClean="0">
              <a:solidFill>
                <a:schemeClr val="tx1"/>
              </a:solidFill>
              <a:latin typeface="Constantia" pitchFamily="18" charset="0"/>
            </a:rPr>
            <a:t> las tareas que contienen son divertidas</a:t>
          </a:r>
          <a:endParaRPr lang="es-EC" sz="2200" dirty="0">
            <a:solidFill>
              <a:schemeClr val="tx1"/>
            </a:solidFill>
            <a:latin typeface="Constantia" pitchFamily="18" charset="0"/>
          </a:endParaRPr>
        </a:p>
      </dgm:t>
    </dgm:pt>
    <dgm:pt modelId="{12F99D3F-71AB-4097-954D-683E44E2C797}" type="parTrans" cxnId="{AAA39C7B-23B9-40EF-85CD-1EB870EDEBCE}">
      <dgm:prSet/>
      <dgm:spPr/>
      <dgm:t>
        <a:bodyPr/>
        <a:lstStyle/>
        <a:p>
          <a:pPr algn="ctr"/>
          <a:endParaRPr lang="es-EC" sz="2200">
            <a:latin typeface="Constantia" pitchFamily="18" charset="0"/>
          </a:endParaRPr>
        </a:p>
      </dgm:t>
    </dgm:pt>
    <dgm:pt modelId="{7F794616-8093-496F-8DE3-56A2DF29CD64}" type="sibTrans" cxnId="{AAA39C7B-23B9-40EF-85CD-1EB870EDEBCE}">
      <dgm:prSet/>
      <dgm:spPr/>
      <dgm:t>
        <a:bodyPr/>
        <a:lstStyle/>
        <a:p>
          <a:pPr algn="ctr"/>
          <a:endParaRPr lang="es-EC" sz="2200">
            <a:latin typeface="Constantia" pitchFamily="18" charset="0"/>
          </a:endParaRPr>
        </a:p>
      </dgm:t>
    </dgm:pt>
    <dgm:pt modelId="{20E42DF9-7652-42BF-B3E8-D8B3552521F2}" type="pres">
      <dgm:prSet presAssocID="{5463D962-0E43-4B64-91E5-28B40804B54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85B5545-38CD-40FA-9CA9-669707597B7D}" type="pres">
      <dgm:prSet presAssocID="{5A56086E-64AD-43FB-961C-E0C38C8BCECB}" presName="composite" presStyleCnt="0"/>
      <dgm:spPr/>
    </dgm:pt>
    <dgm:pt modelId="{F8E91F91-5E87-4607-8142-78CC03603A11}" type="pres">
      <dgm:prSet presAssocID="{5A56086E-64AD-43FB-961C-E0C38C8BCECB}" presName="imgShp" presStyleLbl="fgImgPlace1" presStyleIdx="0" presStyleCnt="3" custLinFactNeighborX="-76348" custLinFactNeighborY="-787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B2AAC1CA-C4C7-43B6-BB49-20A4AE604DAB}" type="pres">
      <dgm:prSet presAssocID="{5A56086E-64AD-43FB-961C-E0C38C8BCECB}" presName="txShp" presStyleLbl="node1" presStyleIdx="0" presStyleCnt="3" custScaleX="1326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214A40-97A0-400A-98FE-E7F0172FC5B5}" type="pres">
      <dgm:prSet presAssocID="{039A7A9B-6521-440D-8C75-F90D1C47A434}" presName="spacing" presStyleCnt="0"/>
      <dgm:spPr/>
    </dgm:pt>
    <dgm:pt modelId="{C8C3DE94-A982-4BEE-838C-538674C0CD31}" type="pres">
      <dgm:prSet presAssocID="{DF15E5AB-27AD-4A47-96C4-7C5FD7B2C0CA}" presName="composite" presStyleCnt="0"/>
      <dgm:spPr/>
    </dgm:pt>
    <dgm:pt modelId="{FC1519C0-3E4A-489A-9674-F5EC34B5818D}" type="pres">
      <dgm:prSet presAssocID="{DF15E5AB-27AD-4A47-96C4-7C5FD7B2C0CA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6AA753E3-52DC-43A0-ACD0-8883523C1B92}" type="pres">
      <dgm:prSet presAssocID="{DF15E5AB-27AD-4A47-96C4-7C5FD7B2C0CA}" presName="txShp" presStyleLbl="node1" presStyleIdx="1" presStyleCnt="3" custLinFactNeighborX="154" custLinFactNeighborY="623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3021F0-BB31-49FD-B58D-BFEBD38D9A22}" type="pres">
      <dgm:prSet presAssocID="{8A7C2B23-56E4-4FA6-9BFA-6AD3BF78C8CC}" presName="spacing" presStyleCnt="0"/>
      <dgm:spPr/>
    </dgm:pt>
    <dgm:pt modelId="{343E1CB0-DD83-4835-B101-2321078E8A37}" type="pres">
      <dgm:prSet presAssocID="{7D866ECE-3F39-400D-91EB-BADAC1B32DBF}" presName="composite" presStyleCnt="0"/>
      <dgm:spPr/>
    </dgm:pt>
    <dgm:pt modelId="{34AB2308-A3EE-467B-ADBF-DBC4FA2655AA}" type="pres">
      <dgm:prSet presAssocID="{7D866ECE-3F39-400D-91EB-BADAC1B32DBF}" presName="imgShp" presStyleLbl="fgImgPlace1" presStyleIdx="2" presStyleCnt="3" custLinFactNeighborX="-80458" custLinFactNeighborY="17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10330779-D852-4F5E-BC16-3857EAFA8F53}" type="pres">
      <dgm:prSet presAssocID="{7D866ECE-3F39-400D-91EB-BADAC1B32DBF}" presName="txShp" presStyleLbl="node1" presStyleIdx="2" presStyleCnt="3" custScaleX="1326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82A7913-131C-40C1-ACDA-D82059BFB896}" type="presOf" srcId="{DF15E5AB-27AD-4A47-96C4-7C5FD7B2C0CA}" destId="{6AA753E3-52DC-43A0-ACD0-8883523C1B92}" srcOrd="0" destOrd="0" presId="urn:microsoft.com/office/officeart/2005/8/layout/vList3"/>
    <dgm:cxn modelId="{AAA39C7B-23B9-40EF-85CD-1EB870EDEBCE}" srcId="{5463D962-0E43-4B64-91E5-28B40804B54E}" destId="{7D866ECE-3F39-400D-91EB-BADAC1B32DBF}" srcOrd="2" destOrd="0" parTransId="{12F99D3F-71AB-4097-954D-683E44E2C797}" sibTransId="{7F794616-8093-496F-8DE3-56A2DF29CD64}"/>
    <dgm:cxn modelId="{F58C2513-491F-4A13-BEB3-B2359C2613C6}" type="presOf" srcId="{5463D962-0E43-4B64-91E5-28B40804B54E}" destId="{20E42DF9-7652-42BF-B3E8-D8B3552521F2}" srcOrd="0" destOrd="0" presId="urn:microsoft.com/office/officeart/2005/8/layout/vList3"/>
    <dgm:cxn modelId="{B0FEB002-071A-4CEB-8BB5-810BBE9D8FA3}" type="presOf" srcId="{7D866ECE-3F39-400D-91EB-BADAC1B32DBF}" destId="{10330779-D852-4F5E-BC16-3857EAFA8F53}" srcOrd="0" destOrd="0" presId="urn:microsoft.com/office/officeart/2005/8/layout/vList3"/>
    <dgm:cxn modelId="{4F8EC7B6-F04D-4000-9296-F8B0534F1377}" type="presOf" srcId="{5A56086E-64AD-43FB-961C-E0C38C8BCECB}" destId="{B2AAC1CA-C4C7-43B6-BB49-20A4AE604DAB}" srcOrd="0" destOrd="0" presId="urn:microsoft.com/office/officeart/2005/8/layout/vList3"/>
    <dgm:cxn modelId="{BEA8FAE2-B284-40C2-ABE2-46454C582469}" srcId="{5463D962-0E43-4B64-91E5-28B40804B54E}" destId="{DF15E5AB-27AD-4A47-96C4-7C5FD7B2C0CA}" srcOrd="1" destOrd="0" parTransId="{6003D327-6B45-4924-BC60-96AEFF955805}" sibTransId="{8A7C2B23-56E4-4FA6-9BFA-6AD3BF78C8CC}"/>
    <dgm:cxn modelId="{86A58A8C-809C-4C63-9D01-086F9201496B}" srcId="{5463D962-0E43-4B64-91E5-28B40804B54E}" destId="{5A56086E-64AD-43FB-961C-E0C38C8BCECB}" srcOrd="0" destOrd="0" parTransId="{EB679BFA-B902-4511-B7B7-2FBD6380FBFF}" sibTransId="{039A7A9B-6521-440D-8C75-F90D1C47A434}"/>
    <dgm:cxn modelId="{6C69BE24-0EA0-4196-A2D4-EA56229002D5}" type="presParOf" srcId="{20E42DF9-7652-42BF-B3E8-D8B3552521F2}" destId="{585B5545-38CD-40FA-9CA9-669707597B7D}" srcOrd="0" destOrd="0" presId="urn:microsoft.com/office/officeart/2005/8/layout/vList3"/>
    <dgm:cxn modelId="{E9FA3275-6804-487B-876D-26B3F63492AF}" type="presParOf" srcId="{585B5545-38CD-40FA-9CA9-669707597B7D}" destId="{F8E91F91-5E87-4607-8142-78CC03603A11}" srcOrd="0" destOrd="0" presId="urn:microsoft.com/office/officeart/2005/8/layout/vList3"/>
    <dgm:cxn modelId="{035AD20F-D9F8-4E8F-B93C-FE8FED7B43EF}" type="presParOf" srcId="{585B5545-38CD-40FA-9CA9-669707597B7D}" destId="{B2AAC1CA-C4C7-43B6-BB49-20A4AE604DAB}" srcOrd="1" destOrd="0" presId="urn:microsoft.com/office/officeart/2005/8/layout/vList3"/>
    <dgm:cxn modelId="{DEC52F18-59B6-46B5-8E5D-B1DF862CF31B}" type="presParOf" srcId="{20E42DF9-7652-42BF-B3E8-D8B3552521F2}" destId="{E5214A40-97A0-400A-98FE-E7F0172FC5B5}" srcOrd="1" destOrd="0" presId="urn:microsoft.com/office/officeart/2005/8/layout/vList3"/>
    <dgm:cxn modelId="{44632107-D27F-4D15-92E8-274A3DE22852}" type="presParOf" srcId="{20E42DF9-7652-42BF-B3E8-D8B3552521F2}" destId="{C8C3DE94-A982-4BEE-838C-538674C0CD31}" srcOrd="2" destOrd="0" presId="urn:microsoft.com/office/officeart/2005/8/layout/vList3"/>
    <dgm:cxn modelId="{2169FDA5-3191-4621-9225-4FF3669B51E5}" type="presParOf" srcId="{C8C3DE94-A982-4BEE-838C-538674C0CD31}" destId="{FC1519C0-3E4A-489A-9674-F5EC34B5818D}" srcOrd="0" destOrd="0" presId="urn:microsoft.com/office/officeart/2005/8/layout/vList3"/>
    <dgm:cxn modelId="{F070EF91-224C-4F58-9008-4B83257C960E}" type="presParOf" srcId="{C8C3DE94-A982-4BEE-838C-538674C0CD31}" destId="{6AA753E3-52DC-43A0-ACD0-8883523C1B92}" srcOrd="1" destOrd="0" presId="urn:microsoft.com/office/officeart/2005/8/layout/vList3"/>
    <dgm:cxn modelId="{3EC7E6FD-2721-48FD-9C7E-502CE42C36E7}" type="presParOf" srcId="{20E42DF9-7652-42BF-B3E8-D8B3552521F2}" destId="{4C3021F0-BB31-49FD-B58D-BFEBD38D9A22}" srcOrd="3" destOrd="0" presId="urn:microsoft.com/office/officeart/2005/8/layout/vList3"/>
    <dgm:cxn modelId="{93A13C1D-5FCB-46F6-9423-0C4D49527917}" type="presParOf" srcId="{20E42DF9-7652-42BF-B3E8-D8B3552521F2}" destId="{343E1CB0-DD83-4835-B101-2321078E8A37}" srcOrd="4" destOrd="0" presId="urn:microsoft.com/office/officeart/2005/8/layout/vList3"/>
    <dgm:cxn modelId="{8F4CBC45-E431-4D2B-8C86-FBB930A6CC03}" type="presParOf" srcId="{343E1CB0-DD83-4835-B101-2321078E8A37}" destId="{34AB2308-A3EE-467B-ADBF-DBC4FA2655AA}" srcOrd="0" destOrd="0" presId="urn:microsoft.com/office/officeart/2005/8/layout/vList3"/>
    <dgm:cxn modelId="{16647879-0B45-456B-8448-979E4779353E}" type="presParOf" srcId="{343E1CB0-DD83-4835-B101-2321078E8A37}" destId="{10330779-D852-4F5E-BC16-3857EAFA8F5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5632F8-26BD-4E85-970F-CCA501DCF2C6}">
      <dsp:nvSpPr>
        <dsp:cNvPr id="0" name=""/>
        <dsp:cNvSpPr/>
      </dsp:nvSpPr>
      <dsp:spPr>
        <a:xfrm rot="5400000">
          <a:off x="163110" y="313099"/>
          <a:ext cx="1650285" cy="1954275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ANTECEDENTES</a:t>
          </a:r>
          <a:endParaRPr lang="es-ES" sz="1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5400000">
        <a:off x="163110" y="313099"/>
        <a:ext cx="1650285" cy="1954275"/>
      </dsp:txXfrm>
    </dsp:sp>
    <dsp:sp modelId="{B29AD283-0C2B-4BAF-9990-5D470C8F4D68}">
      <dsp:nvSpPr>
        <dsp:cNvPr id="0" name=""/>
        <dsp:cNvSpPr/>
      </dsp:nvSpPr>
      <dsp:spPr>
        <a:xfrm rot="5400000">
          <a:off x="4348981" y="-2319832"/>
          <a:ext cx="1993980" cy="66431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>
              <a:latin typeface="Cambria" pitchFamily="18" charset="0"/>
            </a:rPr>
            <a:t>En la década de los 80 inician los Programas de Educación Ambiental con actividades de forestación y reforestación, en la década del 90 se desarrolla PEAMCO. En la década del 2000 a la educación Ambiental se la propone como eje transversal para la educación básica y de bachillerato, aparecen PEAS.</a:t>
          </a:r>
          <a:endParaRPr lang="es-ES" sz="1700" kern="1200" dirty="0">
            <a:latin typeface="Cambria" pitchFamily="18" charset="0"/>
          </a:endParaRPr>
        </a:p>
      </dsp:txBody>
      <dsp:txXfrm rot="5400000">
        <a:off x="4348981" y="-2319832"/>
        <a:ext cx="1993980" cy="6643103"/>
      </dsp:txXfrm>
    </dsp:sp>
    <dsp:sp modelId="{16B8357F-836F-427F-BBFE-32BABBEC5942}">
      <dsp:nvSpPr>
        <dsp:cNvPr id="0" name=""/>
        <dsp:cNvSpPr/>
      </dsp:nvSpPr>
      <dsp:spPr>
        <a:xfrm rot="5400000">
          <a:off x="30406" y="1921797"/>
          <a:ext cx="1650285" cy="1688867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ORIENTADO A:</a:t>
          </a:r>
          <a:endParaRPr lang="es-ES" sz="20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5400000">
        <a:off x="30406" y="1921797"/>
        <a:ext cx="1650285" cy="1688867"/>
      </dsp:txXfrm>
    </dsp:sp>
    <dsp:sp modelId="{5DAB3378-31D1-49FD-BFE8-BFB75C97B628}">
      <dsp:nvSpPr>
        <dsp:cNvPr id="0" name=""/>
        <dsp:cNvSpPr/>
      </dsp:nvSpPr>
      <dsp:spPr>
        <a:xfrm rot="5400000">
          <a:off x="4688040" y="-705309"/>
          <a:ext cx="1072685" cy="69821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>
              <a:latin typeface="Cambria" pitchFamily="18" charset="0"/>
            </a:rPr>
            <a:t>Transformar la actitud de los niños con relación al ambiente y al recurso agua.</a:t>
          </a:r>
          <a:endParaRPr lang="es-ES" sz="1700" kern="1200" dirty="0">
            <a:latin typeface="Cambria" pitchFamily="18" charset="0"/>
          </a:endParaRPr>
        </a:p>
      </dsp:txBody>
      <dsp:txXfrm rot="5400000">
        <a:off x="4688040" y="-705309"/>
        <a:ext cx="1072685" cy="6982104"/>
      </dsp:txXfrm>
    </dsp:sp>
    <dsp:sp modelId="{EB90AE0D-9901-49C0-A554-20E34284DDD0}">
      <dsp:nvSpPr>
        <dsp:cNvPr id="0" name=""/>
        <dsp:cNvSpPr/>
      </dsp:nvSpPr>
      <dsp:spPr>
        <a:xfrm rot="5400000">
          <a:off x="1526" y="3426671"/>
          <a:ext cx="1650285" cy="1631107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DIRIGIDO</a:t>
          </a:r>
          <a:endParaRPr lang="es-ES" sz="20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5400000">
        <a:off x="1526" y="3426671"/>
        <a:ext cx="1650285" cy="1631107"/>
      </dsp:txXfrm>
    </dsp:sp>
    <dsp:sp modelId="{D15C2111-9FA2-4757-8A39-2132B88D2BD5}">
      <dsp:nvSpPr>
        <dsp:cNvPr id="0" name=""/>
        <dsp:cNvSpPr/>
      </dsp:nvSpPr>
      <dsp:spPr>
        <a:xfrm rot="5400000">
          <a:off x="4684600" y="614537"/>
          <a:ext cx="1072685" cy="69889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>
              <a:latin typeface="Cambria" pitchFamily="18" charset="0"/>
            </a:rPr>
            <a:t>A  niños y niñas de 10 a 12 años  de los sextos años de educación básica de las escuelas de la provincia de Tungurahua</a:t>
          </a:r>
          <a:endParaRPr lang="es-ES" sz="1700" kern="1200" dirty="0">
            <a:latin typeface="Cambria" pitchFamily="18" charset="0"/>
          </a:endParaRPr>
        </a:p>
      </dsp:txBody>
      <dsp:txXfrm rot="5400000">
        <a:off x="4684600" y="614537"/>
        <a:ext cx="1072685" cy="698898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AAC1CA-C4C7-43B6-BB49-20A4AE604DAB}">
      <dsp:nvSpPr>
        <dsp:cNvPr id="0" name=""/>
        <dsp:cNvSpPr/>
      </dsp:nvSpPr>
      <dsp:spPr>
        <a:xfrm rot="10800000">
          <a:off x="539544" y="2543"/>
          <a:ext cx="8064911" cy="1452346"/>
        </a:xfrm>
        <a:prstGeom prst="homePlat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0445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rPr>
            <a:t>El PEA Móvil FUTURAHUA ha generado un impacto y crecimiento sostenido como lo demuestran el cambio de actitud frente al recurso agua,  y la cantidad de niños participantes. </a:t>
          </a:r>
          <a:endParaRPr lang="es-EC" sz="2200" kern="1200" dirty="0">
            <a:solidFill>
              <a:schemeClr val="accent1">
                <a:lumMod val="75000"/>
              </a:schemeClr>
            </a:solidFill>
            <a:latin typeface="Constantia" pitchFamily="18" charset="0"/>
          </a:endParaRPr>
        </a:p>
      </dsp:txBody>
      <dsp:txXfrm rot="10800000">
        <a:off x="539544" y="2543"/>
        <a:ext cx="8064911" cy="1452346"/>
      </dsp:txXfrm>
    </dsp:sp>
    <dsp:sp modelId="{F8E91F91-5E87-4607-8142-78CC03603A11}">
      <dsp:nvSpPr>
        <dsp:cNvPr id="0" name=""/>
        <dsp:cNvSpPr/>
      </dsp:nvSpPr>
      <dsp:spPr>
        <a:xfrm>
          <a:off x="0" y="0"/>
          <a:ext cx="1452346" cy="145234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A753E3-52DC-43A0-ACD0-8883523C1B92}">
      <dsp:nvSpPr>
        <dsp:cNvPr id="0" name=""/>
        <dsp:cNvSpPr/>
      </dsp:nvSpPr>
      <dsp:spPr>
        <a:xfrm rot="10800000">
          <a:off x="1904071" y="1979038"/>
          <a:ext cx="6080760" cy="1452346"/>
        </a:xfrm>
        <a:prstGeom prst="homePlat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640445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chemeClr val="tx1"/>
              </a:solidFill>
              <a:latin typeface="Constantia" pitchFamily="18" charset="0"/>
            </a:rPr>
            <a:t>El índice de aceptación de los profesores encuestados al PEA Móvil es del 80%,  porcentaje esperado para el cambio conductual de niños y niñas. </a:t>
          </a:r>
          <a:endParaRPr lang="es-EC" sz="2200" kern="1200" dirty="0">
            <a:solidFill>
              <a:schemeClr val="tx1"/>
            </a:solidFill>
            <a:latin typeface="Constantia" pitchFamily="18" charset="0"/>
          </a:endParaRPr>
        </a:p>
      </dsp:txBody>
      <dsp:txXfrm rot="10800000">
        <a:off x="1904071" y="1979038"/>
        <a:ext cx="6080760" cy="1452346"/>
      </dsp:txXfrm>
    </dsp:sp>
    <dsp:sp modelId="{FC1519C0-3E4A-489A-9674-F5EC34B5818D}">
      <dsp:nvSpPr>
        <dsp:cNvPr id="0" name=""/>
        <dsp:cNvSpPr/>
      </dsp:nvSpPr>
      <dsp:spPr>
        <a:xfrm>
          <a:off x="1168533" y="1888426"/>
          <a:ext cx="1452346" cy="145234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30779-D852-4F5E-BC16-3857EAFA8F53}">
      <dsp:nvSpPr>
        <dsp:cNvPr id="0" name=""/>
        <dsp:cNvSpPr/>
      </dsp:nvSpPr>
      <dsp:spPr>
        <a:xfrm rot="10800000">
          <a:off x="539544" y="3774309"/>
          <a:ext cx="8064911" cy="1452346"/>
        </a:xfrm>
        <a:prstGeom prst="homePlat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445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chemeClr val="tx1"/>
              </a:solidFill>
              <a:latin typeface="Constantia" pitchFamily="18" charset="0"/>
            </a:rPr>
            <a:t>Los materiales didácticos y  proyectables son aceptados por los niños, porque les enseñan a cuidar la naturaleza, el agua, sus dibujos son bonitos y </a:t>
          </a:r>
          <a:r>
            <a:rPr lang="es-EC" sz="2200" kern="1200" dirty="0" err="1" smtClean="0">
              <a:solidFill>
                <a:schemeClr val="tx1"/>
              </a:solidFill>
              <a:latin typeface="Constantia" pitchFamily="18" charset="0"/>
            </a:rPr>
            <a:t>y</a:t>
          </a:r>
          <a:r>
            <a:rPr lang="es-EC" sz="2200" kern="1200" dirty="0" smtClean="0">
              <a:solidFill>
                <a:schemeClr val="tx1"/>
              </a:solidFill>
              <a:latin typeface="Constantia" pitchFamily="18" charset="0"/>
            </a:rPr>
            <a:t> las tareas que contienen son divertidas</a:t>
          </a:r>
          <a:endParaRPr lang="es-EC" sz="2200" kern="1200" dirty="0">
            <a:solidFill>
              <a:schemeClr val="tx1"/>
            </a:solidFill>
            <a:latin typeface="Constantia" pitchFamily="18" charset="0"/>
          </a:endParaRPr>
        </a:p>
      </dsp:txBody>
      <dsp:txXfrm rot="10800000">
        <a:off x="539544" y="3774309"/>
        <a:ext cx="8064911" cy="1452346"/>
      </dsp:txXfrm>
    </dsp:sp>
    <dsp:sp modelId="{34AB2308-A3EE-467B-ADBF-DBC4FA2655AA}">
      <dsp:nvSpPr>
        <dsp:cNvPr id="0" name=""/>
        <dsp:cNvSpPr/>
      </dsp:nvSpPr>
      <dsp:spPr>
        <a:xfrm>
          <a:off x="0" y="3776850"/>
          <a:ext cx="1452346" cy="145234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0.86224</cdr:x>
      <cdr:y>0.115</cdr:y>
    </cdr:from>
    <cdr:to>
      <cdr:x>0.96224</cdr:x>
      <cdr:y>0.16979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7884368" y="604664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" dirty="0" smtClean="0"/>
            <a:t>Algún cambio</a:t>
          </a:r>
          <a:endParaRPr lang="es-ES" sz="1100" dirty="0"/>
        </a:p>
      </cdr:txBody>
    </cdr:sp>
  </cdr:relSizeAnchor>
  <cdr:relSizeAnchor xmlns:cdr="http://schemas.openxmlformats.org/drawingml/2006/chartDrawing">
    <cdr:from>
      <cdr:x>0.86224</cdr:x>
      <cdr:y>0.23826</cdr:y>
    </cdr:from>
    <cdr:to>
      <cdr:x>0.96224</cdr:x>
      <cdr:y>0.29304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7884368" y="1252736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" sz="1100" dirty="0" smtClean="0"/>
            <a:t>Mucho cambio</a:t>
          </a:r>
          <a:endParaRPr lang="es-E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0.7835</cdr:x>
      <cdr:y>0.30674</cdr:y>
    </cdr:from>
    <cdr:to>
      <cdr:x>0.8835</cdr:x>
      <cdr:y>0.36152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7164288" y="1612776"/>
          <a:ext cx="914400" cy="288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" dirty="0" smtClean="0"/>
            <a:t>Siempre</a:t>
          </a:r>
          <a:endParaRPr lang="es-E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0.83724</cdr:x>
      <cdr:y>0.19856</cdr:y>
    </cdr:from>
    <cdr:to>
      <cdr:x>0.93724</cdr:x>
      <cdr:y>0.25335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7128792" y="892696"/>
          <a:ext cx="851466" cy="246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" sz="1100" dirty="0" smtClean="0"/>
            <a:t>Siempre</a:t>
          </a:r>
          <a:endParaRPr lang="es-E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0.81236</cdr:x>
      <cdr:y>0.29466</cdr:y>
    </cdr:from>
    <cdr:to>
      <cdr:x>0.92451</cdr:x>
      <cdr:y>0.37475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6623521" y="1324744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" sz="1100" dirty="0" smtClean="0"/>
            <a:t>Siempre</a:t>
          </a:r>
          <a:endParaRPr lang="es-E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3757D-9930-41CF-BBB6-4D34E1084A9C}" type="datetimeFigureOut">
              <a:rPr lang="es-ES" smtClean="0"/>
              <a:t>07/10/2012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BA0E2-37FD-4047-BC42-870FFCCBD48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F1225-BBA3-4624-82F6-40D25FE74EFD}" type="slidenum">
              <a:rPr lang="es-MX" smtClean="0"/>
              <a:pPr/>
              <a:t>8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AAEF-4D6F-4A32-BF05-CBE32B96D0C8}" type="datetimeFigureOut">
              <a:rPr lang="es-ES" smtClean="0"/>
              <a:pPr/>
              <a:t>07/10/2012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17F4-26F9-426A-81C3-4B006AAF47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AAEF-4D6F-4A32-BF05-CBE32B96D0C8}" type="datetimeFigureOut">
              <a:rPr lang="es-ES" smtClean="0"/>
              <a:pPr/>
              <a:t>07/10/2012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17F4-26F9-426A-81C3-4B006AAF47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AAEF-4D6F-4A32-BF05-CBE32B96D0C8}" type="datetimeFigureOut">
              <a:rPr lang="es-ES" smtClean="0"/>
              <a:pPr/>
              <a:t>07/10/2012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17F4-26F9-426A-81C3-4B006AAF47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AAEF-4D6F-4A32-BF05-CBE32B96D0C8}" type="datetimeFigureOut">
              <a:rPr lang="es-ES" smtClean="0"/>
              <a:pPr/>
              <a:t>07/10/2012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17F4-26F9-426A-81C3-4B006AAF47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AAEF-4D6F-4A32-BF05-CBE32B96D0C8}" type="datetimeFigureOut">
              <a:rPr lang="es-ES" smtClean="0"/>
              <a:pPr/>
              <a:t>07/10/2012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17F4-26F9-426A-81C3-4B006AAF47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AAEF-4D6F-4A32-BF05-CBE32B96D0C8}" type="datetimeFigureOut">
              <a:rPr lang="es-ES" smtClean="0"/>
              <a:pPr/>
              <a:t>07/10/2012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17F4-26F9-426A-81C3-4B006AAF47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AAEF-4D6F-4A32-BF05-CBE32B96D0C8}" type="datetimeFigureOut">
              <a:rPr lang="es-ES" smtClean="0"/>
              <a:pPr/>
              <a:t>07/10/2012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17F4-26F9-426A-81C3-4B006AAF47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AAEF-4D6F-4A32-BF05-CBE32B96D0C8}" type="datetimeFigureOut">
              <a:rPr lang="es-ES" smtClean="0"/>
              <a:pPr/>
              <a:t>07/10/2012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17F4-26F9-426A-81C3-4B006AAF47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AAEF-4D6F-4A32-BF05-CBE32B96D0C8}" type="datetimeFigureOut">
              <a:rPr lang="es-ES" smtClean="0"/>
              <a:pPr/>
              <a:t>07/10/2012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17F4-26F9-426A-81C3-4B006AAF47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AAEF-4D6F-4A32-BF05-CBE32B96D0C8}" type="datetimeFigureOut">
              <a:rPr lang="es-ES" smtClean="0"/>
              <a:pPr/>
              <a:t>07/10/2012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17F4-26F9-426A-81C3-4B006AAF47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AAEF-4D6F-4A32-BF05-CBE32B96D0C8}" type="datetimeFigureOut">
              <a:rPr lang="es-ES" smtClean="0"/>
              <a:pPr/>
              <a:t>07/10/2012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17F4-26F9-426A-81C3-4B006AAF47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AAAEF-4D6F-4A32-BF05-CBE32B96D0C8}" type="datetimeFigureOut">
              <a:rPr lang="es-ES" smtClean="0"/>
              <a:pPr/>
              <a:t>07/10/2012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A17F4-26F9-426A-81C3-4B006AAF47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ec/imgres?imgurl=http://www.elblogalternativo.com/wp-content/uploads/2009/05/dar-vueltas-a-las-cosas.gif&amp;imgrefurl=http://www.elblogalternativo.com/2009/05/09/aprenda-a-reinterpretar-el-pasado-simplifica-tu-vida-87/&amp;usg=__Bgp8ew0jZX3i91h9qHRG56jqu4g=&amp;h=350&amp;w=350&amp;sz=270&amp;hl=es&amp;start=5&amp;itbs=1&amp;tbnid=F3Updz9cWkRaGM:&amp;tbnh=120&amp;tbnw=120&amp;prev=/images?q=imagenes+de+personas+pensando&amp;hl=es&amp;gbv=2&amp;tbs=isch: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c/imgres?imgurl=http://wwwae.ciemat.es/~stolalla/shared/objetivos.gif&amp;imgrefurl=http://wwwae.ciemat.es/~stolalla/shared/&amp;usg=__2ijj4GNfk9gSh3vW2RonHSJMggo=&amp;h=300&amp;w=300&amp;sz=26&amp;hl=es&amp;start=1&amp;itbs=1&amp;tbnid=mL6GPxAsH1kQ9M:&amp;tbnh=116&amp;tbnw=116&amp;prev=/images?q=imagenes+de+objetivos&amp;hl=es&amp;gbv=2&amp;tbs=isch: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8178" y="1125538"/>
            <a:ext cx="6621463" cy="11604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ES" sz="4400" b="1" dirty="0" smtClean="0">
                <a:latin typeface="Garamond" pitchFamily="18" charset="0"/>
              </a:rPr>
              <a:t>ESCUELA POLITÉCNICA </a:t>
            </a:r>
            <a:r>
              <a:rPr lang="es-ES" b="1" dirty="0" smtClean="0">
                <a:latin typeface="Garamond" pitchFamily="18" charset="0"/>
              </a:rPr>
              <a:t>DEL EJÉRCITO</a:t>
            </a:r>
            <a:endParaRPr lang="es-ES" sz="4400" b="1" dirty="0" smtClean="0">
              <a:latin typeface="Garamond" pitchFamily="18" charset="0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95536" y="2852936"/>
            <a:ext cx="374491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s-ES" sz="2800" b="1" dirty="0"/>
              <a:t>FACULTAD DE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s-ES" sz="2800" b="1" dirty="0"/>
              <a:t>CIENCIAS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s-ES" sz="2800" b="1" dirty="0" smtClean="0"/>
              <a:t>DE LA EDUCACIÓN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s-ES" sz="2800" b="1" dirty="0" smtClean="0"/>
              <a:t>ESCUELA DE EDUCACIÓN AMBIENTAL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s-ES" sz="28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4714877" y="3143248"/>
            <a:ext cx="3929091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s-EC" sz="2200" dirty="0" smtClean="0">
                <a:solidFill>
                  <a:schemeClr val="tx2"/>
                </a:solidFill>
              </a:rPr>
              <a:t>.</a:t>
            </a:r>
            <a:endParaRPr lang="es-ES" sz="2200" dirty="0" smtClean="0">
              <a:solidFill>
                <a:schemeClr val="tx2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57423" y="5429264"/>
            <a:ext cx="4013200" cy="1057275"/>
          </a:xfrm>
        </p:spPr>
        <p:txBody>
          <a:bodyPr>
            <a:normAutofit/>
          </a:bodyPr>
          <a:lstStyle/>
          <a:p>
            <a:pPr algn="ctr"/>
            <a:endParaRPr lang="es-EC" sz="2800" b="1" dirty="0" smtClean="0">
              <a:solidFill>
                <a:schemeClr val="tx1"/>
              </a:solidFill>
            </a:endParaRPr>
          </a:p>
          <a:p>
            <a:pPr algn="ctr"/>
            <a:r>
              <a:rPr lang="es-EC" sz="2800" b="1" dirty="0" smtClean="0">
                <a:solidFill>
                  <a:schemeClr val="tx1"/>
                </a:solidFill>
              </a:rPr>
              <a:t>Rafael Loachamín Paucar</a:t>
            </a:r>
            <a:endParaRPr lang="es-EC" sz="2800" b="1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283968" y="256490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b="1" dirty="0" smtClean="0"/>
              <a:t>TEMA: </a:t>
            </a:r>
            <a:r>
              <a:rPr lang="es-EC" b="1" dirty="0" smtClean="0">
                <a:solidFill>
                  <a:schemeClr val="accent4">
                    <a:lumMod val="75000"/>
                  </a:schemeClr>
                </a:solidFill>
              </a:rPr>
              <a:t>EVALUACIÓN DE LA APLICACIÓN DEL PROGRAMA DE EDUCACIÓN AMBIENTAL MÓVIL “AGUA PARA EL FUTURO DE TUNGURAHUA: FUTURAHUA” DIRIGIDO A LOS ESTUDIANTES DEL SEXTO AÑO DE EDUCACIÓN BÁSICA DE LA PROVINCIA DE TUNGURAHUA Y ELABORACIÓN DE UNA PROPUESTA ALTERNATIVA  PARA FORTALECER AL PROGRAMA.</a:t>
            </a:r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dirty="0" smtClean="0"/>
              <a:t>METODOLOGÍA</a:t>
            </a:r>
            <a:endParaRPr lang="es-ES" sz="24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s-ES" dirty="0" smtClean="0"/>
              <a:t>VALORES</a:t>
            </a:r>
            <a:endParaRPr lang="es-ES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0" y="2060848"/>
          <a:ext cx="9144000" cy="47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ACTITUDES Y PRÁCTICAS</a:t>
            </a:r>
            <a:endParaRPr lang="es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 smtClean="0"/>
              <a:t>FICHA PARA EVALUACIÓN DE FACILITADORES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ES" sz="1800" dirty="0" smtClean="0"/>
              <a:t>1 Rocío Guevara                               3 Edwin Sánchez</a:t>
            </a:r>
          </a:p>
          <a:p>
            <a:pPr algn="ctr">
              <a:buNone/>
            </a:pPr>
            <a:r>
              <a:rPr lang="es-ES" sz="1800" dirty="0" smtClean="0"/>
              <a:t>   2 Kléver Jinde                                 4 Olimpia Villares</a:t>
            </a:r>
          </a:p>
          <a:p>
            <a:pPr algn="just">
              <a:buNone/>
            </a:pPr>
            <a:endParaRPr lang="es-ES" sz="1800" dirty="0"/>
          </a:p>
        </p:txBody>
      </p:sp>
      <p:graphicFrame>
        <p:nvGraphicFramePr>
          <p:cNvPr id="6" name="5 Marcador de contenido"/>
          <p:cNvGraphicFramePr>
            <a:graphicFrameLocks/>
          </p:cNvGraphicFramePr>
          <p:nvPr/>
        </p:nvGraphicFramePr>
        <p:xfrm>
          <a:off x="0" y="2276872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 smtClean="0"/>
              <a:t>TRABAJO CON RESPECTO AL APRENDIZAJE SIGNIFICATIVO</a:t>
            </a:r>
            <a:endParaRPr lang="es-ES" sz="2800" dirty="0"/>
          </a:p>
        </p:txBody>
      </p:sp>
      <p:graphicFrame>
        <p:nvGraphicFramePr>
          <p:cNvPr id="4" name="5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0" y="1988840"/>
          <a:ext cx="9144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 smtClean="0"/>
              <a:t>TRABAJO DE LOS MEDIADORES CON RESPECTO A LA ACTITUD DEL MEDIADOR</a:t>
            </a:r>
            <a:endParaRPr lang="es-ES" sz="2800" dirty="0"/>
          </a:p>
        </p:txBody>
      </p:sp>
      <p:graphicFrame>
        <p:nvGraphicFramePr>
          <p:cNvPr id="5" name="5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 smtClean="0"/>
              <a:t>CON RESPECTO AL USO DE EQUIPOS Y MATERIALEDS DISPUESTO PARA EL DESARROLLO DE LOS TEMAS</a:t>
            </a:r>
            <a:endParaRPr lang="es-ES" sz="2800" dirty="0"/>
          </a:p>
        </p:txBody>
      </p:sp>
      <p:graphicFrame>
        <p:nvGraphicFramePr>
          <p:cNvPr id="4" name="5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rgbClr val="92D050"/>
                </a:solidFill>
              </a:rPr>
              <a:t>ENCUESTA APLICADA A NIÑOS Y NIÑAS</a:t>
            </a:r>
            <a:endParaRPr lang="es-ES" dirty="0">
              <a:solidFill>
                <a:srgbClr val="92D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s-ES" dirty="0" smtClean="0"/>
              <a:t>SABERES</a:t>
            </a:r>
            <a:endParaRPr lang="es-ES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1547664" y="220486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 smtClean="0"/>
              <a:t>SEÑALE VERDADERO O FALSO</a:t>
            </a:r>
            <a:endParaRPr lang="es-ES" sz="28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/>
        </p:nvGraphicFramePr>
        <p:xfrm>
          <a:off x="214283" y="1643051"/>
          <a:ext cx="871543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00925" y="0"/>
            <a:ext cx="1743075" cy="145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" y="0"/>
            <a:ext cx="3238500" cy="128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 smtClean="0"/>
              <a:t>UNE CON LÍNEAS LO CORRECTO</a:t>
            </a:r>
            <a:endParaRPr lang="es-ES" sz="28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 smtClean="0"/>
              <a:t>LOS TEMAS QUE MÁS GUSTARON A LOS NIÑOS Y NIÑAS</a:t>
            </a:r>
            <a:endParaRPr lang="es-ES" sz="28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 smtClean="0"/>
              <a:t>¿CÓMO TE PARECIÓ EL TRABAJO DE LOS FACILITADORES?</a:t>
            </a:r>
            <a:endParaRPr lang="es-ES" sz="2800" dirty="0"/>
          </a:p>
        </p:txBody>
      </p:sp>
      <p:graphicFrame>
        <p:nvGraphicFramePr>
          <p:cNvPr id="3" name="2 Gráfico"/>
          <p:cNvGraphicFramePr/>
          <p:nvPr/>
        </p:nvGraphicFramePr>
        <p:xfrm>
          <a:off x="0" y="1397001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 smtClean="0"/>
              <a:t>EVALUACIÓN DE MATERIAL DIDACTICO IMPRESO</a:t>
            </a:r>
            <a:endParaRPr lang="es-ES" sz="2800" dirty="0"/>
          </a:p>
        </p:txBody>
      </p:sp>
      <p:graphicFrame>
        <p:nvGraphicFramePr>
          <p:cNvPr id="3" name="2 Gráfico"/>
          <p:cNvGraphicFramePr/>
          <p:nvPr/>
        </p:nvGraphicFramePr>
        <p:xfrm>
          <a:off x="251520" y="1916832"/>
          <a:ext cx="864096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3 Gráfico"/>
          <p:cNvGraphicFramePr/>
          <p:nvPr/>
        </p:nvGraphicFramePr>
        <p:xfrm>
          <a:off x="0" y="1772816"/>
          <a:ext cx="9144000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3" name="2 Gráfico"/>
          <p:cNvGraphicFramePr/>
          <p:nvPr/>
        </p:nvGraphicFramePr>
        <p:xfrm>
          <a:off x="1524000" y="139700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Cambria" pitchFamily="18" charset="0"/>
              </a:rPr>
              <a:t>CONCLUSIONES</a:t>
            </a:r>
            <a:endParaRPr lang="es-MX" dirty="0">
              <a:latin typeface="Cambria" pitchFamily="18" charset="0"/>
            </a:endParaRP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0" y="1628802"/>
          <a:ext cx="9144000" cy="522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latin typeface="Cambria" pitchFamily="18" charset="0"/>
              </a:rPr>
              <a:t>RECOMENDACIONES</a:t>
            </a:r>
            <a:endParaRPr lang="es-ES" dirty="0">
              <a:latin typeface="Cambria" pitchFamily="18" charset="0"/>
            </a:endParaRPr>
          </a:p>
        </p:txBody>
      </p:sp>
      <p:sp>
        <p:nvSpPr>
          <p:cNvPr id="11" name="10 Pergamino horizontal"/>
          <p:cNvSpPr/>
          <p:nvPr/>
        </p:nvSpPr>
        <p:spPr>
          <a:xfrm>
            <a:off x="1142978" y="1714488"/>
            <a:ext cx="6072231" cy="1500198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s-ES" sz="2000" dirty="0" smtClean="0">
                <a:solidFill>
                  <a:schemeClr val="tx1"/>
                </a:solidFill>
                <a:latin typeface="Cambria" pitchFamily="18" charset="0"/>
              </a:rPr>
              <a:t>Es necesario actualizar el material didáctico existente, para motivar la participación activa de niños, maestros y facilitadores</a:t>
            </a:r>
            <a:endParaRPr lang="es-ES" sz="20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2" name="11 Pergamino horizontal"/>
          <p:cNvSpPr/>
          <p:nvPr/>
        </p:nvSpPr>
        <p:spPr>
          <a:xfrm>
            <a:off x="611560" y="3214686"/>
            <a:ext cx="7920880" cy="1643074"/>
          </a:xfrm>
          <a:prstGeom prst="horizontalScrol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s-ES" sz="2000" dirty="0" smtClean="0">
                <a:solidFill>
                  <a:schemeClr val="tx1"/>
                </a:solidFill>
                <a:latin typeface="Cambria" pitchFamily="18" charset="0"/>
              </a:rPr>
              <a:t>Realizar talleres de capacitación para facilitadores y maestros, esto permitirá actualizar conocimientos sobre: herramientas didácticas, pedagógicas para el desarrollo y aprendizaje, dinámicas y técnicas grupales participativas</a:t>
            </a:r>
            <a:endParaRPr lang="es-ES" sz="20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3" name="12 Pergamino horizontal"/>
          <p:cNvSpPr/>
          <p:nvPr/>
        </p:nvSpPr>
        <p:spPr>
          <a:xfrm>
            <a:off x="611560" y="4929198"/>
            <a:ext cx="7920880" cy="1928802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s-ES" sz="2000" dirty="0" smtClean="0">
                <a:solidFill>
                  <a:schemeClr val="tx1"/>
                </a:solidFill>
                <a:latin typeface="Cambria" pitchFamily="18" charset="0"/>
              </a:rPr>
              <a:t>Poner más énfasis en los temas de enseñanza-aprendizaje como: manejos de desechos orgánicos e inorgánicas, cuencas hidrográficas, nuestro ambiente, ecosistema páramo y bosque puesto que son en estos temas que los niños tienen un  porcentaje  alto de desconocimiento.</a:t>
            </a:r>
            <a:endParaRPr lang="es-ES" sz="20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6" name="Picture 4" descr="cuadro_metodologia.jpg"/>
          <p:cNvPicPr>
            <a:picLocks noChangeAspect="1"/>
          </p:cNvPicPr>
          <p:nvPr/>
        </p:nvPicPr>
        <p:blipFill>
          <a:blip r:embed="rId2" cstate="print"/>
          <a:srcRect l="16538" t="20632"/>
          <a:stretch>
            <a:fillRect/>
          </a:stretch>
        </p:blipFill>
        <p:spPr>
          <a:xfrm>
            <a:off x="6500827" y="0"/>
            <a:ext cx="2643175" cy="171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323528" y="1571613"/>
            <a:ext cx="8496944" cy="4643470"/>
            <a:chOff x="1500198" y="1500174"/>
            <a:chExt cx="5786446" cy="519711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pic>
          <p:nvPicPr>
            <p:cNvPr id="5" name="Picture 6" descr="gracias_docu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00198" y="1500174"/>
              <a:ext cx="5786446" cy="5197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2928926" y="3429000"/>
              <a:ext cx="3571900" cy="2000264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7" name="Rectangle 5"/>
            <p:cNvSpPr/>
            <p:nvPr/>
          </p:nvSpPr>
          <p:spPr>
            <a:xfrm>
              <a:off x="2823862" y="3176052"/>
              <a:ext cx="3781586" cy="2417807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8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rgbClr val="5AB25E"/>
                  </a:solidFill>
                  <a:latin typeface="Constantia" pitchFamily="18" charset="0"/>
                </a:rPr>
                <a:t>PROPUESTA ALTERNATIVA PARA EL PROGRAMA DE EDUCACIÓN AMBIENTAL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 3"/>
          <p:cNvSpPr/>
          <p:nvPr/>
        </p:nvSpPr>
        <p:spPr>
          <a:xfrm>
            <a:off x="3000364" y="3071811"/>
            <a:ext cx="2857520" cy="1857388"/>
          </a:xfrm>
          <a:prstGeom prst="funnel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4 Elipse"/>
          <p:cNvSpPr/>
          <p:nvPr/>
        </p:nvSpPr>
        <p:spPr>
          <a:xfrm>
            <a:off x="3143242" y="3071810"/>
            <a:ext cx="2643207" cy="1297941"/>
          </a:xfrm>
          <a:prstGeom prst="ellipse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6 CuadroTexto"/>
          <p:cNvSpPr txBox="1"/>
          <p:nvPr/>
        </p:nvSpPr>
        <p:spPr>
          <a:xfrm>
            <a:off x="3357555" y="3357562"/>
            <a:ext cx="2071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latin typeface="Cambria" pitchFamily="18" charset="0"/>
              </a:rPr>
              <a:t>La propuesta</a:t>
            </a:r>
            <a:endParaRPr lang="es-MX" sz="2000" b="1" dirty="0">
              <a:latin typeface="Cambria" pitchFamily="18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755578" y="1124745"/>
            <a:ext cx="1785951" cy="10001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 smtClean="0">
                <a:solidFill>
                  <a:schemeClr val="tx1"/>
                </a:solidFill>
                <a:latin typeface="Cambria" pitchFamily="18" charset="0"/>
              </a:rPr>
              <a:t>Justificación</a:t>
            </a:r>
            <a:endParaRPr lang="es-MX" sz="20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83570" y="3068961"/>
            <a:ext cx="1785951" cy="100013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 smtClean="0">
                <a:solidFill>
                  <a:schemeClr val="tx1"/>
                </a:solidFill>
                <a:latin typeface="Cambria" pitchFamily="18" charset="0"/>
              </a:rPr>
              <a:t>Objetivo General</a:t>
            </a:r>
            <a:endParaRPr lang="es-MX" sz="20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6516216" y="5373216"/>
            <a:ext cx="1714512" cy="1000132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 smtClean="0">
                <a:solidFill>
                  <a:schemeClr val="tx1"/>
                </a:solidFill>
                <a:latin typeface="Cambria" pitchFamily="18" charset="0"/>
              </a:rPr>
              <a:t>Metodología</a:t>
            </a:r>
            <a:endParaRPr lang="es-MX" sz="20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588224" y="3645024"/>
            <a:ext cx="1714512" cy="14401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 smtClean="0">
                <a:solidFill>
                  <a:schemeClr val="tx1"/>
                </a:solidFill>
                <a:latin typeface="Cambria" pitchFamily="18" charset="0"/>
              </a:rPr>
              <a:t>Etapas de la propuesta</a:t>
            </a:r>
            <a:endParaRPr lang="es-MX" sz="20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2" name="11 Terminador"/>
          <p:cNvSpPr/>
          <p:nvPr/>
        </p:nvSpPr>
        <p:spPr>
          <a:xfrm>
            <a:off x="611562" y="4581128"/>
            <a:ext cx="1857388" cy="642942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 smtClean="0">
                <a:solidFill>
                  <a:schemeClr val="tx1"/>
                </a:solidFill>
                <a:latin typeface="Cambria" pitchFamily="18" charset="0"/>
              </a:rPr>
              <a:t>Objetivos específicos</a:t>
            </a:r>
            <a:endParaRPr lang="es-MX" sz="20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0" y="5733256"/>
            <a:ext cx="3024336" cy="857256"/>
          </a:xfrm>
          <a:prstGeom prst="ellipse">
            <a:avLst/>
          </a:prstGeom>
          <a:solidFill>
            <a:srgbClr val="5AB2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 smtClean="0">
                <a:solidFill>
                  <a:schemeClr val="tx1"/>
                </a:solidFill>
                <a:latin typeface="Cambria" pitchFamily="18" charset="0"/>
              </a:rPr>
              <a:t>Fundamentación</a:t>
            </a:r>
            <a:endParaRPr lang="es-MX" sz="20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5" name="14 Documento"/>
          <p:cNvSpPr/>
          <p:nvPr/>
        </p:nvSpPr>
        <p:spPr>
          <a:xfrm>
            <a:off x="3563890" y="5661250"/>
            <a:ext cx="2143140" cy="928694"/>
          </a:xfrm>
          <a:prstGeom prst="flowChartDocumen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 smtClean="0">
                <a:solidFill>
                  <a:schemeClr val="tx1"/>
                </a:solidFill>
                <a:latin typeface="Cambria" pitchFamily="18" charset="0"/>
              </a:rPr>
              <a:t>Proceso</a:t>
            </a:r>
            <a:endParaRPr lang="es-MX" sz="20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3203848" y="260648"/>
            <a:ext cx="2448272" cy="857256"/>
          </a:xfrm>
          <a:prstGeom prst="ellipse">
            <a:avLst/>
          </a:prstGeom>
          <a:solidFill>
            <a:srgbClr val="E3D6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 smtClean="0">
                <a:solidFill>
                  <a:schemeClr val="tx1"/>
                </a:solidFill>
                <a:latin typeface="Cambria" pitchFamily="18" charset="0"/>
              </a:rPr>
              <a:t>Antecedentes</a:t>
            </a:r>
            <a:endParaRPr lang="es-MX" sz="20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7" name="Down Arrow 45"/>
          <p:cNvSpPr/>
          <p:nvPr/>
        </p:nvSpPr>
        <p:spPr>
          <a:xfrm>
            <a:off x="1331642" y="2420889"/>
            <a:ext cx="642943" cy="571504"/>
          </a:xfrm>
          <a:prstGeom prst="downArrow">
            <a:avLst/>
          </a:prstGeom>
          <a:gradFill>
            <a:gsLst>
              <a:gs pos="0">
                <a:srgbClr val="3BADD1"/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Cambria" pitchFamily="18" charset="0"/>
            </a:endParaRPr>
          </a:p>
        </p:txBody>
      </p:sp>
      <p:sp>
        <p:nvSpPr>
          <p:cNvPr id="18" name="Down Arrow 46"/>
          <p:cNvSpPr/>
          <p:nvPr/>
        </p:nvSpPr>
        <p:spPr>
          <a:xfrm rot="16200000">
            <a:off x="2821769" y="4250539"/>
            <a:ext cx="642942" cy="714380"/>
          </a:xfrm>
          <a:prstGeom prst="downArrow">
            <a:avLst/>
          </a:prstGeom>
          <a:gradFill flip="none" rotWithShape="1">
            <a:gsLst>
              <a:gs pos="0">
                <a:srgbClr val="3BADD1"/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Down Arrow 46"/>
          <p:cNvSpPr/>
          <p:nvPr/>
        </p:nvSpPr>
        <p:spPr>
          <a:xfrm rot="16200000">
            <a:off x="5607850" y="4250539"/>
            <a:ext cx="642942" cy="714380"/>
          </a:xfrm>
          <a:prstGeom prst="downArrow">
            <a:avLst/>
          </a:prstGeom>
          <a:gradFill flip="none" rotWithShape="1">
            <a:gsLst>
              <a:gs pos="0">
                <a:srgbClr val="3BADD1"/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Down Arrow 48"/>
          <p:cNvSpPr/>
          <p:nvPr/>
        </p:nvSpPr>
        <p:spPr>
          <a:xfrm rot="10800000">
            <a:off x="7164290" y="2852937"/>
            <a:ext cx="642943" cy="571504"/>
          </a:xfrm>
          <a:prstGeom prst="downArrow">
            <a:avLst/>
          </a:prstGeom>
          <a:gradFill flip="none" rotWithShape="1">
            <a:gsLst>
              <a:gs pos="0">
                <a:srgbClr val="3BADD1"/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Cambria" pitchFamily="18" charset="0"/>
            </a:endParaRPr>
          </a:p>
        </p:txBody>
      </p:sp>
      <p:sp>
        <p:nvSpPr>
          <p:cNvPr id="21" name="Down Arrow 48"/>
          <p:cNvSpPr/>
          <p:nvPr/>
        </p:nvSpPr>
        <p:spPr>
          <a:xfrm rot="10800000">
            <a:off x="4143375" y="4929198"/>
            <a:ext cx="642943" cy="571504"/>
          </a:xfrm>
          <a:prstGeom prst="downArrow">
            <a:avLst/>
          </a:prstGeom>
          <a:gradFill flip="none" rotWithShape="1">
            <a:gsLst>
              <a:gs pos="0">
                <a:srgbClr val="3BADD1"/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Down Arrow 45"/>
          <p:cNvSpPr/>
          <p:nvPr/>
        </p:nvSpPr>
        <p:spPr>
          <a:xfrm>
            <a:off x="4067946" y="1196752"/>
            <a:ext cx="642943" cy="1800200"/>
          </a:xfrm>
          <a:prstGeom prst="downArrow">
            <a:avLst/>
          </a:prstGeom>
          <a:gradFill>
            <a:gsLst>
              <a:gs pos="0">
                <a:schemeClr val="accent5"/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23 Elipse"/>
          <p:cNvSpPr/>
          <p:nvPr/>
        </p:nvSpPr>
        <p:spPr>
          <a:xfrm>
            <a:off x="5868144" y="1196752"/>
            <a:ext cx="3024336" cy="1368152"/>
          </a:xfrm>
          <a:prstGeom prst="ellipse">
            <a:avLst/>
          </a:prstGeom>
          <a:solidFill>
            <a:srgbClr val="5AB2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 smtClean="0">
                <a:solidFill>
                  <a:schemeClr val="tx1"/>
                </a:solidFill>
                <a:latin typeface="Cambria" pitchFamily="18" charset="0"/>
              </a:rPr>
              <a:t>Planificación de temas jornada</a:t>
            </a:r>
            <a:endParaRPr lang="es-MX" sz="2000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t1.gstatic.com/images?q=tbn:F3Updz9cWkRaGM:http://www.elblogalternativo.com/wp-content/uploads/2009/05/dar-vueltas-a-las-cosas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9" y="2"/>
            <a:ext cx="1143000" cy="1143001"/>
          </a:xfrm>
          <a:prstGeom prst="rect">
            <a:avLst/>
          </a:prstGeom>
          <a:noFill/>
        </p:spPr>
      </p:pic>
      <p:pic>
        <p:nvPicPr>
          <p:cNvPr id="7" name="Picture 10" descr="http://www.cieautomotive.com/inversores/img/consejo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143242" y="3750473"/>
            <a:ext cx="3000396" cy="2250297"/>
          </a:xfrm>
          <a:prstGeom prst="rect">
            <a:avLst/>
          </a:prstGeom>
          <a:noFill/>
        </p:spPr>
      </p:pic>
      <p:sp>
        <p:nvSpPr>
          <p:cNvPr id="13" name="12 Elipse"/>
          <p:cNvSpPr/>
          <p:nvPr/>
        </p:nvSpPr>
        <p:spPr>
          <a:xfrm>
            <a:off x="1619672" y="3429001"/>
            <a:ext cx="6192688" cy="2664296"/>
          </a:xfrm>
          <a:prstGeom prst="ellips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accent2">
                    <a:lumMod val="75000"/>
                  </a:schemeClr>
                </a:solidFill>
              </a:rPr>
              <a:t>¿Cuáles son los resultados de la aplicación del programa Educación Ambiental Móvil: Agua para el futuro de Tungurahua FUTURAHUA, ejecutado en los cantones de la provincia de Tungurahua en el período lectivo 2010-2011?</a:t>
            </a:r>
            <a:endParaRPr lang="es-ES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323530" y="2132857"/>
            <a:ext cx="2143140" cy="928694"/>
          </a:xfrm>
          <a:prstGeom prst="roundRect">
            <a:avLst>
              <a:gd name="adj" fmla="val 10000"/>
            </a:avLst>
          </a:prstGeom>
          <a:solidFill>
            <a:srgbClr val="A4D995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50000"/>
              </a:spcBef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Incidencia de los materiales en el aprendizaje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6588226" y="2060849"/>
            <a:ext cx="1838295" cy="887673"/>
          </a:xfrm>
          <a:prstGeom prst="roundRect">
            <a:avLst>
              <a:gd name="adj" fmla="val 10000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Ausencia de propuestas de mejoramiento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3563890" y="1772816"/>
            <a:ext cx="1838295" cy="887673"/>
          </a:xfrm>
          <a:prstGeom prst="roundRect">
            <a:avLst>
              <a:gd name="adj" fmla="val 10000"/>
            </a:avLst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MX" sz="1600" dirty="0" smtClean="0">
                <a:latin typeface="Arial" pitchFamily="34" charset="0"/>
                <a:cs typeface="Arial" pitchFamily="34" charset="0"/>
              </a:rPr>
              <a:t>Nivel de  concienciación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6660234" y="5373216"/>
            <a:ext cx="1838295" cy="1071570"/>
          </a:xfrm>
          <a:prstGeom prst="roundRect">
            <a:avLst>
              <a:gd name="adj" fmla="val 10000"/>
            </a:avLst>
          </a:prstGeom>
          <a:solidFill>
            <a:srgbClr val="00B0F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Información insuficiente</a:t>
            </a:r>
          </a:p>
          <a:p>
            <a:pPr algn="ctr"/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sobre el PEA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251522" y="4941168"/>
            <a:ext cx="2103623" cy="1664734"/>
          </a:xfrm>
          <a:prstGeom prst="roundRect">
            <a:avLst>
              <a:gd name="adj" fmla="val 10000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50000"/>
              </a:spcBef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Nulo monitoreo y seguimiento de los procesos de enseñanza aprendizaje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Flecha a la derecha con muesca"/>
          <p:cNvSpPr/>
          <p:nvPr/>
        </p:nvSpPr>
        <p:spPr>
          <a:xfrm>
            <a:off x="2627785" y="5517232"/>
            <a:ext cx="785819" cy="50006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Flecha a la derecha con muesca"/>
          <p:cNvSpPr/>
          <p:nvPr/>
        </p:nvSpPr>
        <p:spPr>
          <a:xfrm rot="2056795">
            <a:off x="2268313" y="3102814"/>
            <a:ext cx="785819" cy="50006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Flecha a la derecha con muesca"/>
          <p:cNvSpPr/>
          <p:nvPr/>
        </p:nvSpPr>
        <p:spPr>
          <a:xfrm rot="5400000">
            <a:off x="4213100" y="2851796"/>
            <a:ext cx="785818" cy="50006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2 Flecha a la derecha con muesca"/>
          <p:cNvSpPr/>
          <p:nvPr/>
        </p:nvSpPr>
        <p:spPr>
          <a:xfrm rot="8622775">
            <a:off x="5867913" y="2964973"/>
            <a:ext cx="785819" cy="50006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24 Flecha a la derecha con muesca"/>
          <p:cNvSpPr/>
          <p:nvPr/>
        </p:nvSpPr>
        <p:spPr>
          <a:xfrm rot="10800000">
            <a:off x="5796137" y="5517232"/>
            <a:ext cx="785819" cy="50006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CuadroTexto"/>
          <p:cNvSpPr txBox="1"/>
          <p:nvPr/>
        </p:nvSpPr>
        <p:spPr>
          <a:xfrm>
            <a:off x="3085387" y="620688"/>
            <a:ext cx="2791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 smtClean="0"/>
              <a:t>EL PROBLEMA</a:t>
            </a:r>
            <a:endParaRPr lang="es-E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 smtClean="0"/>
              <a:t>ANTECEDENTES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s-ES" sz="2400" dirty="0" smtClean="0"/>
          </a:p>
          <a:p>
            <a:r>
              <a:rPr lang="es-ES_tradnl" sz="2400" dirty="0" smtClean="0"/>
              <a:t>La siguiente propuesta de programa es el resultado de la observación y aplicación de encuestas para la obtención de información sobre la investigación.</a:t>
            </a:r>
          </a:p>
          <a:p>
            <a:pPr lvl="0"/>
            <a:r>
              <a:rPr lang="es-ES_tradnl" sz="2400" dirty="0" smtClean="0"/>
              <a:t>El programa de educación ambiental FUTURAHUA, tiene un incremento sostenido en su demanda.</a:t>
            </a:r>
            <a:endParaRPr lang="es-ES" sz="2400" dirty="0" smtClean="0"/>
          </a:p>
          <a:p>
            <a:pPr lvl="0"/>
            <a:r>
              <a:rPr lang="es-ES_tradnl" sz="2400" dirty="0" smtClean="0"/>
              <a:t>La coordinadora y facilitadores son profesionales que no están relacionados en el ámbito pedagógico de la educación ambiental.</a:t>
            </a:r>
            <a:endParaRPr lang="es-ES" sz="2400" dirty="0" smtClean="0"/>
          </a:p>
          <a:p>
            <a:pPr lvl="0"/>
            <a:r>
              <a:rPr lang="es-ES_tradnl" sz="2400" dirty="0" smtClean="0"/>
              <a:t>El porcentaje de desconocimiento en temas como ecosistema páramo, bosque, nuestro ambiente, sobrepasa el 40%.</a:t>
            </a:r>
            <a:endParaRPr lang="es-ES" sz="2400" dirty="0" smtClean="0"/>
          </a:p>
          <a:p>
            <a:pPr lvl="0"/>
            <a:r>
              <a:rPr lang="es-ES_tradnl" sz="2400" dirty="0" smtClean="0"/>
              <a:t>Se considera que el cambio en la temática y actividades  ayudará a mejorar la calidad del programa y adquirir conocimientos prácticos, sobre el ambiente, su problemática y la búsqueda de soluciones.</a:t>
            </a:r>
            <a:endParaRPr lang="es-ES" sz="2400" dirty="0" smtClean="0"/>
          </a:p>
          <a:p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1020092.JPG"/>
          <p:cNvPicPr>
            <a:picLocks noChangeAspect="1"/>
          </p:cNvPicPr>
          <p:nvPr/>
        </p:nvPicPr>
        <p:blipFill>
          <a:blip r:embed="rId2" cstate="print">
            <a:lum bright="-20000" contras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JUSTIFICACIÓN Y OBJETIVOS</a:t>
            </a:r>
            <a:endParaRPr lang="es-E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980728"/>
            <a:ext cx="8892480" cy="587727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s-ES" sz="2400" dirty="0" smtClean="0"/>
              <a:t>    </a:t>
            </a:r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</a:rPr>
              <a:t>JUSTIFICACIÓN</a:t>
            </a:r>
            <a:r>
              <a:rPr lang="es-ES" sz="2400" dirty="0" smtClean="0"/>
              <a:t> </a:t>
            </a:r>
          </a:p>
          <a:p>
            <a:pPr algn="just">
              <a:buNone/>
            </a:pPr>
            <a:r>
              <a:rPr lang="es-ES" sz="2400" dirty="0" smtClean="0"/>
              <a:t>    </a:t>
            </a:r>
            <a:r>
              <a:rPr lang="es-ES" sz="2400" b="1" dirty="0" smtClean="0">
                <a:solidFill>
                  <a:srgbClr val="FFFF00"/>
                </a:solidFill>
              </a:rPr>
              <a:t>Por ser un programa de reciente creación, tiene deficiencia en el ámbito didáctico y pedagógico, por ello existe la necesidad de irlo mejorando, para de esta manera  mejorar el contenido del programa.</a:t>
            </a:r>
          </a:p>
          <a:p>
            <a:pPr algn="just">
              <a:buNone/>
            </a:pPr>
            <a:r>
              <a:rPr lang="es-ES" sz="2400" b="1" dirty="0" smtClean="0">
                <a:solidFill>
                  <a:srgbClr val="FFFF00"/>
                </a:solidFill>
              </a:rPr>
              <a:t>    OBJETIVO GENERAL</a:t>
            </a:r>
          </a:p>
          <a:p>
            <a:pPr algn="just">
              <a:buNone/>
            </a:pPr>
            <a:r>
              <a:rPr lang="es-ES_tradnl" sz="2400" b="1" dirty="0" smtClean="0">
                <a:solidFill>
                  <a:srgbClr val="FFFF00"/>
                </a:solidFill>
              </a:rPr>
              <a:t>    Contribuir a que el proceso de enseñanza-aprendizaje, tenga una propuesta alternativa que ayude al proceso de recuperación, cuidado y conservación de los recursos naturales de la provincia, a través de la sensibilización de los niños y niñas de los sextos años de educación básica.</a:t>
            </a:r>
          </a:p>
          <a:p>
            <a:pPr algn="just">
              <a:buNone/>
            </a:pPr>
            <a:r>
              <a:rPr lang="es-ES_tradnl" sz="2400" dirty="0" smtClean="0"/>
              <a:t>     </a:t>
            </a:r>
            <a:r>
              <a:rPr lang="es-ES_tradnl" sz="2400" dirty="0" smtClean="0">
                <a:solidFill>
                  <a:srgbClr val="FF0000"/>
                </a:solidFill>
              </a:rPr>
              <a:t>OBJETIVOS ESPECÍFICOS</a:t>
            </a:r>
          </a:p>
          <a:p>
            <a:pPr lvl="0"/>
            <a:r>
              <a:rPr lang="es-ES_tradnl" sz="2400" dirty="0" smtClean="0">
                <a:solidFill>
                  <a:schemeClr val="bg1"/>
                </a:solidFill>
              </a:rPr>
              <a:t>Utilizar la información contenida en la investigación que fundamenta y origina esta propuesta.</a:t>
            </a:r>
            <a:endParaRPr lang="es-ES" sz="2400" dirty="0" smtClean="0">
              <a:solidFill>
                <a:schemeClr val="bg1"/>
              </a:solidFill>
            </a:endParaRPr>
          </a:p>
          <a:p>
            <a:pPr lvl="0"/>
            <a:r>
              <a:rPr lang="es-ES_tradnl" sz="2400" dirty="0" smtClean="0">
                <a:solidFill>
                  <a:schemeClr val="bg1"/>
                </a:solidFill>
              </a:rPr>
              <a:t>Elaborar los temarios, materiales y actividades para los talleres</a:t>
            </a:r>
            <a:endParaRPr lang="es-ES" sz="2400" dirty="0" smtClean="0">
              <a:solidFill>
                <a:schemeClr val="bg1"/>
              </a:solidFill>
            </a:endParaRPr>
          </a:p>
          <a:p>
            <a:pPr lvl="0"/>
            <a:r>
              <a:rPr lang="es-ES_tradnl" sz="2400" dirty="0" smtClean="0">
                <a:solidFill>
                  <a:schemeClr val="bg1"/>
                </a:solidFill>
              </a:rPr>
              <a:t>Realizar la socialización de la propuesta a los directivos y facilitadores del Fondo para su implementación.</a:t>
            </a:r>
            <a:endParaRPr lang="es-ES" sz="2400" dirty="0" smtClean="0">
              <a:solidFill>
                <a:schemeClr val="bg1"/>
              </a:solidFill>
            </a:endParaRPr>
          </a:p>
          <a:p>
            <a:r>
              <a:rPr lang="es-ES_tradnl" sz="2400" dirty="0" smtClean="0">
                <a:solidFill>
                  <a:schemeClr val="bg1"/>
                </a:solidFill>
              </a:rPr>
              <a:t>Evaluar secuencialmente el desarrollo del programa</a:t>
            </a:r>
            <a:endParaRPr lang="es-ES" sz="2400" dirty="0" smtClean="0">
              <a:solidFill>
                <a:schemeClr val="bg1"/>
              </a:solidFill>
            </a:endParaRPr>
          </a:p>
          <a:p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1020158.JPG"/>
          <p:cNvPicPr>
            <a:picLocks noChangeAspect="1"/>
          </p:cNvPicPr>
          <p:nvPr/>
        </p:nvPicPr>
        <p:blipFill>
          <a:blip r:embed="rId2" cstate="print">
            <a:lum bright="-3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</a:rPr>
              <a:t>FUNDAMENTACIÓN Y PROCESOS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s-ES_tradnl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  FUNDAMENTACIÓN</a:t>
            </a:r>
          </a:p>
          <a:p>
            <a:pPr algn="just"/>
            <a:r>
              <a:rPr lang="es-ES_tradnl" sz="2400" b="1" dirty="0" smtClean="0">
                <a:solidFill>
                  <a:srgbClr val="FFFF00"/>
                </a:solidFill>
              </a:rPr>
              <a:t>    La educación ambiental, es fundamental  para lograr un cambio de actitud en los niños y niñas, además permite que la sociedad tome conciencia y se involucre en la búsqueda de soluciones a los problemas ambientales actuales.</a:t>
            </a:r>
            <a:r>
              <a:rPr lang="es-ES" sz="2400" b="1" dirty="0" smtClean="0">
                <a:solidFill>
                  <a:srgbClr val="FFFF00"/>
                </a:solidFill>
              </a:rPr>
              <a:t> </a:t>
            </a:r>
          </a:p>
          <a:p>
            <a:pPr algn="just"/>
            <a:r>
              <a:rPr lang="es-ES" sz="2400" b="1" dirty="0" smtClean="0">
                <a:solidFill>
                  <a:srgbClr val="FFFF00"/>
                </a:solidFill>
              </a:rPr>
              <a:t>    </a:t>
            </a:r>
            <a:r>
              <a:rPr lang="es-ES_tradnl" sz="2400" b="1" dirty="0" smtClean="0">
                <a:solidFill>
                  <a:srgbClr val="FFFF00"/>
                </a:solidFill>
              </a:rPr>
              <a:t>El involucramiento de niños, niñas, jóvenes y adultos, influirá cualitativa y cuantitativamente, en la relación de estos con su entorno natural del cual son parte fundamental.</a:t>
            </a:r>
          </a:p>
          <a:p>
            <a:pPr algn="just">
              <a:buNone/>
            </a:pPr>
            <a:r>
              <a:rPr lang="es-ES_tradnl" sz="2400" b="1" dirty="0" smtClean="0">
                <a:solidFill>
                  <a:schemeClr val="bg1"/>
                </a:solidFill>
              </a:rPr>
              <a:t>     PROCESO</a:t>
            </a:r>
            <a:endParaRPr lang="es-ES" sz="2400" b="1" dirty="0" smtClean="0">
              <a:solidFill>
                <a:schemeClr val="bg1"/>
              </a:solidFill>
            </a:endParaRPr>
          </a:p>
          <a:p>
            <a:pPr algn="just"/>
            <a:r>
              <a:rPr lang="es-ES_tradnl" sz="2400" b="1" dirty="0" smtClean="0">
                <a:solidFill>
                  <a:srgbClr val="FFFF00"/>
                </a:solidFill>
              </a:rPr>
              <a:t>     La temática y la metodología en los programas de educación ambiental varían constantemente de acuerdo a las necesidades y situaciones que se van presentando en el transcurso del trabajo de los facilitadores, es por ello que todas las actividades y materiales deben estar diseñadas para una adaptación inesperada. Puesto que las actividades con niños son variadas y no son las mismas en cada jornada-taller, entonces es necesario que los facilitadores conozcan algunos puntos esenciales que deben observarse para cada jornada.</a:t>
            </a:r>
            <a:endParaRPr lang="es-E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18102011_001.jpg"/>
          <p:cNvPicPr>
            <a:picLocks noChangeAspect="1"/>
          </p:cNvPicPr>
          <p:nvPr/>
        </p:nvPicPr>
        <p:blipFill>
          <a:blip r:embed="rId2" cstate="print">
            <a:lum bright="-30000"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METODOLOGÍA Y ETAPAS DE LA PROPUESTA</a:t>
            </a:r>
            <a:endParaRPr lang="es-ES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908720"/>
            <a:ext cx="8766048" cy="57618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_tradnl" sz="1800" dirty="0" smtClean="0"/>
              <a:t>     </a:t>
            </a:r>
          </a:p>
          <a:p>
            <a:pPr>
              <a:buNone/>
            </a:pPr>
            <a:r>
              <a:rPr lang="es-ES_tradnl" sz="1800" dirty="0" smtClean="0"/>
              <a:t>     </a:t>
            </a:r>
            <a:r>
              <a:rPr lang="es-ES_tradnl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METODOLOGÍA</a:t>
            </a:r>
          </a:p>
          <a:p>
            <a:pPr>
              <a:buNone/>
            </a:pPr>
            <a:r>
              <a:rPr lang="es-ES_tradnl" sz="1800" dirty="0" smtClean="0">
                <a:solidFill>
                  <a:srgbClr val="CCFF66"/>
                </a:solidFill>
              </a:rPr>
              <a:t>     Para la ejecución de la presente propuesta se desarrollará el siguiente proceso.</a:t>
            </a:r>
            <a:endParaRPr lang="es-ES" sz="1800" dirty="0" smtClean="0">
              <a:solidFill>
                <a:srgbClr val="CCFF66"/>
              </a:solidFill>
            </a:endParaRPr>
          </a:p>
          <a:p>
            <a:pPr lvl="0"/>
            <a:r>
              <a:rPr lang="es-ES_tradnl" sz="1800" dirty="0" smtClean="0">
                <a:solidFill>
                  <a:srgbClr val="CCFF66"/>
                </a:solidFill>
              </a:rPr>
              <a:t>Bienvenida y motivación.</a:t>
            </a:r>
            <a:endParaRPr lang="es-ES" sz="1800" dirty="0" smtClean="0">
              <a:solidFill>
                <a:srgbClr val="CCFF66"/>
              </a:solidFill>
            </a:endParaRPr>
          </a:p>
          <a:p>
            <a:pPr lvl="0"/>
            <a:r>
              <a:rPr lang="es-ES_tradnl" sz="1800" dirty="0" smtClean="0">
                <a:solidFill>
                  <a:srgbClr val="CCFF66"/>
                </a:solidFill>
              </a:rPr>
              <a:t>Establecimiento de tratos.</a:t>
            </a:r>
            <a:endParaRPr lang="es-ES" sz="1800" dirty="0" smtClean="0">
              <a:solidFill>
                <a:srgbClr val="CCFF66"/>
              </a:solidFill>
            </a:endParaRPr>
          </a:p>
          <a:p>
            <a:pPr lvl="0"/>
            <a:r>
              <a:rPr lang="es-ES_tradnl" sz="1800" dirty="0" smtClean="0">
                <a:solidFill>
                  <a:srgbClr val="FFFF00"/>
                </a:solidFill>
              </a:rPr>
              <a:t>Explicaciones, e información sobre el tema </a:t>
            </a:r>
            <a:r>
              <a:rPr lang="es-ES_tradnl" sz="1800" dirty="0" smtClean="0">
                <a:solidFill>
                  <a:srgbClr val="CCFF66"/>
                </a:solidFill>
              </a:rPr>
              <a:t>del taller.</a:t>
            </a:r>
            <a:endParaRPr lang="es-ES" sz="1800" dirty="0" smtClean="0">
              <a:solidFill>
                <a:srgbClr val="CCFF66"/>
              </a:solidFill>
            </a:endParaRPr>
          </a:p>
          <a:p>
            <a:pPr lvl="0"/>
            <a:r>
              <a:rPr lang="es-ES_tradnl" sz="1800" dirty="0" smtClean="0">
                <a:solidFill>
                  <a:srgbClr val="CCFF66"/>
                </a:solidFill>
              </a:rPr>
              <a:t>Actividades planificadas para el taller.</a:t>
            </a:r>
            <a:endParaRPr lang="es-ES" sz="1800" dirty="0" smtClean="0">
              <a:solidFill>
                <a:srgbClr val="CCFF66"/>
              </a:solidFill>
            </a:endParaRPr>
          </a:p>
          <a:p>
            <a:pPr lvl="0"/>
            <a:r>
              <a:rPr lang="es-ES_tradnl" sz="1800" dirty="0" smtClean="0">
                <a:solidFill>
                  <a:srgbClr val="CCFF66"/>
                </a:solidFill>
              </a:rPr>
              <a:t>Juego, o dinámica.</a:t>
            </a:r>
            <a:endParaRPr lang="es-ES" sz="1800" dirty="0" smtClean="0">
              <a:solidFill>
                <a:srgbClr val="CCFF66"/>
              </a:solidFill>
            </a:endParaRPr>
          </a:p>
          <a:p>
            <a:pPr lvl="0"/>
            <a:r>
              <a:rPr lang="es-ES_tradnl" sz="1800" dirty="0" smtClean="0">
                <a:solidFill>
                  <a:srgbClr val="CCFF66"/>
                </a:solidFill>
              </a:rPr>
              <a:t>Receso.</a:t>
            </a:r>
            <a:endParaRPr lang="es-ES" sz="1800" dirty="0" smtClean="0">
              <a:solidFill>
                <a:srgbClr val="CCFF66"/>
              </a:solidFill>
            </a:endParaRPr>
          </a:p>
          <a:p>
            <a:pPr lvl="0"/>
            <a:r>
              <a:rPr lang="es-ES_tradnl" sz="1800" dirty="0" smtClean="0">
                <a:solidFill>
                  <a:srgbClr val="CCFF66"/>
                </a:solidFill>
              </a:rPr>
              <a:t>Actividades planificadas para el taller.</a:t>
            </a:r>
            <a:endParaRPr lang="es-ES" sz="1800" dirty="0" smtClean="0">
              <a:solidFill>
                <a:srgbClr val="CCFF66"/>
              </a:solidFill>
            </a:endParaRPr>
          </a:p>
          <a:p>
            <a:pPr lvl="0"/>
            <a:r>
              <a:rPr lang="es-ES_tradnl" sz="1800" dirty="0" smtClean="0">
                <a:solidFill>
                  <a:srgbClr val="CCFF66"/>
                </a:solidFill>
              </a:rPr>
              <a:t>Evaluación.</a:t>
            </a:r>
            <a:endParaRPr lang="es-ES" sz="1800" dirty="0" smtClean="0">
              <a:solidFill>
                <a:srgbClr val="CCFF66"/>
              </a:solidFill>
            </a:endParaRPr>
          </a:p>
          <a:p>
            <a:r>
              <a:rPr lang="es-ES_tradnl" sz="1800" dirty="0" smtClean="0">
                <a:solidFill>
                  <a:srgbClr val="CCFF66"/>
                </a:solidFill>
              </a:rPr>
              <a:t>De</a:t>
            </a:r>
            <a:r>
              <a:rPr lang="es-ES_tradnl" sz="1800" dirty="0" smtClean="0">
                <a:solidFill>
                  <a:srgbClr val="FFFF00"/>
                </a:solidFill>
              </a:rPr>
              <a:t>spedi</a:t>
            </a:r>
            <a:r>
              <a:rPr lang="es-ES_tradnl" sz="1800" dirty="0" smtClean="0">
                <a:solidFill>
                  <a:srgbClr val="CCFF66"/>
                </a:solidFill>
              </a:rPr>
              <a:t>da.</a:t>
            </a:r>
          </a:p>
          <a:p>
            <a:pPr>
              <a:buNone/>
            </a:pPr>
            <a:r>
              <a:rPr lang="es-ES_tradnl" sz="1800" dirty="0" smtClean="0"/>
              <a:t>     </a:t>
            </a:r>
            <a:r>
              <a:rPr lang="es-ES_tradnl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ETAPAS DE LA PROPUESTA</a:t>
            </a:r>
            <a:endParaRPr lang="es-ES" sz="22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s-ES_tradnl" sz="1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Etapa 1.</a:t>
            </a:r>
            <a:r>
              <a:rPr lang="es-ES_tradnl" sz="1800" dirty="0" smtClean="0">
                <a:solidFill>
                  <a:srgbClr val="CCFF66"/>
                </a:solidFill>
              </a:rPr>
              <a:t> Capacitación a facilitadores del programa de educación ambiental FUTURAHUA, sobre elaboración de materiales didácticos, </a:t>
            </a:r>
            <a:r>
              <a:rPr lang="es-ES_tradnl" sz="1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y</a:t>
            </a:r>
            <a:r>
              <a:rPr lang="es-ES_tradnl" sz="1800" dirty="0" smtClean="0">
                <a:solidFill>
                  <a:srgbClr val="CCFF66"/>
                </a:solidFill>
              </a:rPr>
              <a:t> técnicas activas para la enseñanza de educación ambiental.</a:t>
            </a:r>
            <a:endParaRPr lang="es-ES" sz="1800" dirty="0" smtClean="0">
              <a:solidFill>
                <a:srgbClr val="CCFF66"/>
              </a:solidFill>
            </a:endParaRPr>
          </a:p>
          <a:p>
            <a:r>
              <a:rPr lang="es-ES_tradnl" sz="1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Etapa 2. </a:t>
            </a:r>
            <a:r>
              <a:rPr lang="es-ES_tradnl" sz="1800" dirty="0" smtClean="0">
                <a:solidFill>
                  <a:srgbClr val="CCFF66"/>
                </a:solidFill>
              </a:rPr>
              <a:t>Es el desarrollo de la propuesta, la cual dará inicio cada año lectivo. </a:t>
            </a:r>
            <a:endParaRPr lang="es-ES" sz="1800" dirty="0" smtClean="0">
              <a:solidFill>
                <a:srgbClr val="CCFF66"/>
              </a:solidFill>
            </a:endParaRPr>
          </a:p>
          <a:p>
            <a:r>
              <a:rPr lang="es-ES_tradnl" sz="1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Etapa 3. </a:t>
            </a:r>
            <a:r>
              <a:rPr lang="es-ES_tradnl" sz="1800" dirty="0" smtClean="0">
                <a:solidFill>
                  <a:srgbClr val="CCFF66"/>
                </a:solidFill>
              </a:rPr>
              <a:t>Se refiere a la evalu</a:t>
            </a:r>
            <a:r>
              <a:rPr lang="es-ES_tradnl" sz="1800" dirty="0" smtClean="0">
                <a:solidFill>
                  <a:srgbClr val="FFFF00"/>
                </a:solidFill>
              </a:rPr>
              <a:t>ación </a:t>
            </a:r>
            <a:r>
              <a:rPr lang="es-ES_tradnl" sz="1800" dirty="0" smtClean="0">
                <a:solidFill>
                  <a:srgbClr val="CCFF66"/>
                </a:solidFill>
              </a:rPr>
              <a:t>durante la ejecución de la propuesta.</a:t>
            </a:r>
            <a:endParaRPr lang="es-ES" sz="1800" dirty="0" smtClean="0">
              <a:solidFill>
                <a:srgbClr val="CCFF66"/>
              </a:solidFill>
            </a:endParaRPr>
          </a:p>
          <a:p>
            <a:pPr lvl="0"/>
            <a:endParaRPr lang="es-ES_tradnl" sz="2400" dirty="0" smtClean="0"/>
          </a:p>
          <a:p>
            <a:pPr lvl="0"/>
            <a:endParaRPr lang="es-ES" sz="2400" dirty="0" smtClean="0"/>
          </a:p>
          <a:p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 smtClean="0"/>
              <a:t>PLANIFICACIÓN TEMA JORNADA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s-ES_tradnl" b="1" dirty="0" smtClean="0"/>
              <a:t>EL PÁRAMO</a:t>
            </a:r>
            <a:endParaRPr lang="es-ES" dirty="0" smtClean="0"/>
          </a:p>
          <a:p>
            <a:pPr>
              <a:buNone/>
            </a:pPr>
            <a:r>
              <a:rPr lang="es-ES_tradnl" b="1" dirty="0" smtClean="0"/>
              <a:t>Objetivo</a:t>
            </a:r>
            <a:endParaRPr lang="es-ES" dirty="0" smtClean="0"/>
          </a:p>
          <a:p>
            <a:pPr algn="just">
              <a:buNone/>
            </a:pPr>
            <a:r>
              <a:rPr lang="es-ES_tradnl" dirty="0" smtClean="0"/>
              <a:t>	Fomentar  en los niños una actitud de respeto por su entorno, promoviendo la capacidad de análisis  para la adquisición de conocimientos necesarios que ayuden a comprender la importancia y cuidado del ecosistema páramo. </a:t>
            </a:r>
            <a:endParaRPr lang="es-ES" dirty="0" smtClean="0"/>
          </a:p>
          <a:p>
            <a:pPr>
              <a:buNone/>
            </a:pPr>
            <a:r>
              <a:rPr lang="es-ES_tradnl" dirty="0" smtClean="0"/>
              <a:t>	Introducción.</a:t>
            </a:r>
            <a:endParaRPr lang="es-ES" dirty="0" smtClean="0"/>
          </a:p>
          <a:p>
            <a:pPr>
              <a:buNone/>
            </a:pPr>
            <a:r>
              <a:rPr lang="es-ES_tradnl" dirty="0" smtClean="0"/>
              <a:t>	Ubicación.</a:t>
            </a:r>
            <a:endParaRPr lang="es-ES" dirty="0" smtClean="0"/>
          </a:p>
          <a:p>
            <a:pPr>
              <a:buNone/>
            </a:pPr>
            <a:r>
              <a:rPr lang="es-ES_tradnl" dirty="0" smtClean="0"/>
              <a:t>	Importancia.</a:t>
            </a:r>
            <a:endParaRPr lang="es-ES" dirty="0" smtClean="0"/>
          </a:p>
          <a:p>
            <a:pPr>
              <a:buNone/>
            </a:pPr>
            <a:r>
              <a:rPr lang="es-ES_tradnl" dirty="0" smtClean="0"/>
              <a:t>	Usos.</a:t>
            </a:r>
            <a:endParaRPr lang="es-ES" dirty="0" smtClean="0"/>
          </a:p>
          <a:p>
            <a:pPr>
              <a:buNone/>
            </a:pPr>
            <a:r>
              <a:rPr lang="es-ES_tradnl" dirty="0" smtClean="0"/>
              <a:t>	Alternativas para su cuidado.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-2" y="1988840"/>
          <a:ext cx="9144002" cy="3312415"/>
        </p:xfrm>
        <a:graphic>
          <a:graphicData uri="http://schemas.openxmlformats.org/drawingml/2006/table">
            <a:tbl>
              <a:tblPr/>
              <a:tblGrid>
                <a:gridCol w="2058479"/>
                <a:gridCol w="2801203"/>
                <a:gridCol w="2142160"/>
                <a:gridCol w="2142160"/>
              </a:tblGrid>
              <a:tr h="552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1" cap="all" dirty="0">
                          <a:latin typeface="Arial"/>
                          <a:ea typeface="Calibri"/>
                          <a:cs typeface="Times New Roman"/>
                        </a:rPr>
                        <a:t>Horario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23" marR="9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1" cap="all">
                          <a:latin typeface="Arial"/>
                          <a:ea typeface="Calibri"/>
                          <a:cs typeface="Times New Roman"/>
                        </a:rPr>
                        <a:t>Actividades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23" marR="9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1" cap="all">
                          <a:latin typeface="Arial"/>
                          <a:ea typeface="Calibri"/>
                          <a:cs typeface="Times New Roman"/>
                        </a:rPr>
                        <a:t>Materiales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23" marR="9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1" cap="all">
                          <a:latin typeface="Arial"/>
                          <a:ea typeface="Calibri"/>
                          <a:cs typeface="Times New Roman"/>
                        </a:rPr>
                        <a:t>Responsable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23" marR="9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28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latin typeface="Arial"/>
                          <a:ea typeface="Calibri"/>
                          <a:cs typeface="Times New Roman"/>
                        </a:rPr>
                        <a:t>08h00 – 08h30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23" marR="9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s-ES" sz="1600" dirty="0">
                          <a:latin typeface="Arial"/>
                          <a:ea typeface="Calibri"/>
                          <a:cs typeface="Times New Roman"/>
                        </a:rPr>
                        <a:t>Saludo 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s-ES" sz="1600" dirty="0">
                          <a:latin typeface="Arial"/>
                          <a:ea typeface="Calibri"/>
                          <a:cs typeface="Times New Roman"/>
                        </a:rPr>
                        <a:t>Canción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23" marR="9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Arial"/>
                          <a:ea typeface="Calibri"/>
                          <a:cs typeface="Times New Roman"/>
                        </a:rPr>
                        <a:t>Títeres, disfraces, megáfono 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23" marR="9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Arial"/>
                          <a:ea typeface="Calibri"/>
                          <a:cs typeface="Times New Roman"/>
                        </a:rPr>
                        <a:t>2 Mediadores/as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23" marR="9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32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10´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latin typeface="Arial"/>
                          <a:ea typeface="Calibri"/>
                          <a:cs typeface="Times New Roman"/>
                        </a:rPr>
                        <a:t>08h30 – 08h40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23" marR="9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143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latin typeface="Arial"/>
                          <a:ea typeface="Calibri"/>
                          <a:cs typeface="Times New Roman"/>
                        </a:rPr>
                        <a:t>ACTIVIDAD 1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600" dirty="0">
                          <a:latin typeface="Arial"/>
                          <a:ea typeface="Calibri"/>
                          <a:cs typeface="Times New Roman"/>
                        </a:rPr>
                        <a:t>Tratos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600" dirty="0">
                          <a:latin typeface="Arial"/>
                          <a:ea typeface="Calibri"/>
                          <a:cs typeface="Times New Roman"/>
                        </a:rPr>
                        <a:t>División por grupos (de ser necesario)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23" marR="9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600" dirty="0">
                          <a:latin typeface="Arial"/>
                          <a:ea typeface="Calibri"/>
                          <a:cs typeface="Times New Roman"/>
                        </a:rPr>
                        <a:t>Tarjetas de tratos (niños discutiendo-respeto)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600" dirty="0">
                          <a:latin typeface="Arial"/>
                          <a:ea typeface="Calibri"/>
                          <a:cs typeface="Times New Roman"/>
                        </a:rPr>
                        <a:t>Distintivos.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23" marR="9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latin typeface="Arial"/>
                          <a:ea typeface="Calibri"/>
                          <a:cs typeface="Times New Roman"/>
                        </a:rPr>
                        <a:t>2 Mediadores/as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23" marR="9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0" y="116632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b="1" dirty="0" smtClean="0"/>
              <a:t>Planificación</a:t>
            </a:r>
          </a:p>
          <a:p>
            <a:pPr algn="ctr"/>
            <a:endParaRPr lang="es-ES_tradnl" sz="2000" b="1" dirty="0" smtClean="0"/>
          </a:p>
          <a:p>
            <a:pPr algn="ctr"/>
            <a:r>
              <a:rPr lang="es-ES_tradnl" sz="2800" b="1" dirty="0" smtClean="0"/>
              <a:t> Tema: El páramo.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0" y="44624"/>
          <a:ext cx="9144002" cy="6696744"/>
        </p:xfrm>
        <a:graphic>
          <a:graphicData uri="http://schemas.openxmlformats.org/drawingml/2006/table">
            <a:tbl>
              <a:tblPr/>
              <a:tblGrid>
                <a:gridCol w="1655170"/>
                <a:gridCol w="4212974"/>
                <a:gridCol w="1728192"/>
                <a:gridCol w="1547666"/>
              </a:tblGrid>
              <a:tr h="6696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80´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latin typeface="Arial"/>
                          <a:ea typeface="Calibri"/>
                          <a:cs typeface="Times New Roman"/>
                        </a:rPr>
                        <a:t>08h40 -  10h00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23" marR="9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latin typeface="Arial"/>
                          <a:ea typeface="Calibri"/>
                          <a:cs typeface="Times New Roman"/>
                        </a:rPr>
                        <a:t>ACTIVIDAD 2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600" dirty="0">
                          <a:latin typeface="Arial"/>
                          <a:ea typeface="Calibri"/>
                          <a:cs typeface="Times New Roman"/>
                        </a:rPr>
                        <a:t>Introducción, video sobre páramos en el Ecuador.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600" dirty="0">
                          <a:latin typeface="Arial"/>
                          <a:ea typeface="Calibri"/>
                          <a:cs typeface="Times New Roman"/>
                        </a:rPr>
                        <a:t>Proyección de diapositivas (con imágenes referentes a los páramo incluyendo, elementos ajenos a este ecosistema, luego se les pide a los niños que identifiquen cuáles son y por qué no deben estar en el páramo)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600" dirty="0">
                          <a:latin typeface="Arial"/>
                          <a:ea typeface="Calibri"/>
                          <a:cs typeface="Times New Roman"/>
                        </a:rPr>
                        <a:t>Dinámica adivinando animales (un animal debe ser presentado en forma abstracta y debe ser identificado. Se asume el papel de un animal del páramo, se cuentan cosas interesantes como: hábitat, alimentación, interrelaciones con el ambiente: El estudiante que sabe el nombre del animal, coloca su dedo en su nariz y no lo menciona hasta que al final todos han adivinado y  dicen en voz alta el nombre del animal) Pág. 193 Un día de aventura en el bosque. 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600" dirty="0">
                          <a:latin typeface="Arial"/>
                          <a:ea typeface="Calibri"/>
                          <a:cs typeface="Times New Roman"/>
                        </a:rPr>
                        <a:t>Redactar una carta sobre lo que aprendieron del páramo.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23" marR="9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600" dirty="0">
                          <a:latin typeface="Arial"/>
                          <a:ea typeface="Calibri"/>
                          <a:cs typeface="Times New Roman"/>
                        </a:rPr>
                        <a:t>Afiches, peluches o fotografías de mamíferos,  aves, insectos, reptiles, 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42950" lvl="1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s-ES" sz="1600" dirty="0">
                          <a:latin typeface="Arial"/>
                          <a:ea typeface="Calibri"/>
                          <a:cs typeface="Times New Roman"/>
                        </a:rPr>
                        <a:t>Videos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600" dirty="0">
                          <a:latin typeface="Arial"/>
                          <a:ea typeface="Calibri"/>
                          <a:cs typeface="Times New Roman"/>
                        </a:rPr>
                        <a:t>Revistas, goma, tijeras, pinturas, lápices…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23" marR="9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6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latin typeface="Arial"/>
                          <a:ea typeface="Calibri"/>
                          <a:cs typeface="Times New Roman"/>
                        </a:rPr>
                        <a:t>2 Mediadores/as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23" marR="9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-2" y="44624"/>
          <a:ext cx="9144002" cy="6624736"/>
        </p:xfrm>
        <a:graphic>
          <a:graphicData uri="http://schemas.openxmlformats.org/drawingml/2006/table">
            <a:tbl>
              <a:tblPr/>
              <a:tblGrid>
                <a:gridCol w="2058479"/>
                <a:gridCol w="2801203"/>
                <a:gridCol w="2142160"/>
                <a:gridCol w="2142160"/>
              </a:tblGrid>
              <a:tr h="923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30´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latin typeface="Arial"/>
                          <a:ea typeface="Calibri"/>
                          <a:cs typeface="Times New Roman"/>
                        </a:rPr>
                        <a:t>10h00 – 10h30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23" marR="9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143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latin typeface="Arial"/>
                          <a:ea typeface="Calibri"/>
                          <a:cs typeface="Times New Roman"/>
                        </a:rPr>
                        <a:t>ACTIVIDAD </a:t>
                      </a:r>
                      <a:r>
                        <a:rPr lang="es-ES" sz="1600" b="1" dirty="0" smtClean="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s-ES" sz="16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-1143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 smtClean="0">
                          <a:latin typeface="Arial"/>
                          <a:ea typeface="Calibri"/>
                          <a:cs typeface="Times New Roman"/>
                        </a:rPr>
                        <a:t>RECESO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23" marR="9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23" marR="9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6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23" marR="9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01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90´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Arial"/>
                          <a:ea typeface="Calibri"/>
                          <a:cs typeface="Times New Roman"/>
                        </a:rPr>
                        <a:t>10h30 – 12h00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23" marR="9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cap="all" dirty="0">
                          <a:latin typeface="Arial"/>
                          <a:ea typeface="Calibri"/>
                          <a:cs typeface="Times New Roman"/>
                        </a:rPr>
                        <a:t>ACTIVIDAD 4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s-ES" sz="1600" dirty="0">
                          <a:latin typeface="Arial"/>
                          <a:ea typeface="Calibri"/>
                          <a:cs typeface="Times New Roman"/>
                        </a:rPr>
                        <a:t>Títeres  ¿por qué debemos cuidar los páramos? (El libreto trata de la despedida de los animales que viven en páramo, debido a la falta de alimento por la contaminación del agua,  quema y destrucción del páramo, entre otros, e invitan a los niños  a cuidar y limpiarlo) Pág. 163 Didáctica de la Educación Ambiental.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s-ES" sz="1600" dirty="0">
                          <a:latin typeface="Arial"/>
                          <a:ea typeface="Calibri"/>
                          <a:cs typeface="Times New Roman"/>
                        </a:rPr>
                        <a:t>Elaboración de un poema al páramo.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s-ES" sz="1600" dirty="0">
                          <a:latin typeface="Arial"/>
                          <a:ea typeface="Calibri"/>
                          <a:cs typeface="Times New Roman"/>
                        </a:rPr>
                        <a:t>Evaluación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23" marR="9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600" dirty="0">
                          <a:latin typeface="Arial"/>
                          <a:ea typeface="Calibri"/>
                          <a:cs typeface="Times New Roman"/>
                        </a:rPr>
                        <a:t>Títeres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600" dirty="0">
                          <a:latin typeface="Arial"/>
                          <a:ea typeface="Calibri"/>
                          <a:cs typeface="Times New Roman"/>
                        </a:rPr>
                        <a:t>Fichas de evaluación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23" marR="9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latin typeface="Arial"/>
                          <a:ea typeface="Calibri"/>
                          <a:cs typeface="Times New Roman"/>
                        </a:rPr>
                        <a:t>2  Facilitadores/as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23" marR="9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-2" y="2492896"/>
          <a:ext cx="9144002" cy="1475423"/>
        </p:xfrm>
        <a:graphic>
          <a:graphicData uri="http://schemas.openxmlformats.org/drawingml/2006/table">
            <a:tbl>
              <a:tblPr/>
              <a:tblGrid>
                <a:gridCol w="2058479"/>
                <a:gridCol w="2801203"/>
                <a:gridCol w="2142160"/>
                <a:gridCol w="2142160"/>
              </a:tblGrid>
              <a:tr h="1475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10´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latin typeface="Arial"/>
                          <a:ea typeface="Calibri"/>
                          <a:cs typeface="Times New Roman"/>
                        </a:rPr>
                        <a:t>12h00 – 12h10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23" marR="9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latin typeface="Arial"/>
                          <a:ea typeface="Calibri"/>
                          <a:cs typeface="Times New Roman"/>
                        </a:rPr>
                        <a:t>ACTIVIDAD 5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s-ES" sz="1600" dirty="0">
                          <a:latin typeface="Arial"/>
                          <a:ea typeface="Calibri"/>
                          <a:cs typeface="Times New Roman"/>
                        </a:rPr>
                        <a:t>Despedida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s-ES" sz="1600" dirty="0">
                          <a:latin typeface="Arial"/>
                          <a:ea typeface="Calibri"/>
                          <a:cs typeface="Times New Roman"/>
                        </a:rPr>
                        <a:t>Compromisos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23" marR="9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600" dirty="0">
                          <a:latin typeface="Arial"/>
                          <a:ea typeface="Calibri"/>
                          <a:cs typeface="Times New Roman"/>
                        </a:rPr>
                        <a:t>Carteles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Arial"/>
                          <a:ea typeface="Calibri"/>
                          <a:cs typeface="Times New Roman"/>
                        </a:rPr>
                        <a:t>Tarjetas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Arial"/>
                          <a:ea typeface="Calibri"/>
                          <a:cs typeface="Times New Roman"/>
                        </a:rPr>
                        <a:t>Títeres 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23" marR="9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6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latin typeface="Arial"/>
                          <a:ea typeface="Calibri"/>
                          <a:cs typeface="Times New Roman"/>
                        </a:rPr>
                        <a:t>2 Mediadores/as por comunidad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23" marR="9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P10104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2195736" y="2420888"/>
            <a:ext cx="446449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  <a:ea typeface="Kozuka Mincho Pro L" pitchFamily="18" charset="-128"/>
              </a:rPr>
              <a:t>Muchas</a:t>
            </a:r>
          </a:p>
          <a:p>
            <a:pPr algn="ctr"/>
            <a:r>
              <a:rPr lang="es-ES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  <a:ea typeface="Kozuka Mincho Pro L" pitchFamily="18" charset="-128"/>
              </a:rPr>
              <a:t>Gracias!</a:t>
            </a:r>
            <a:endParaRPr lang="es-ES" sz="8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rush Script MT" pitchFamily="66" charset="0"/>
              <a:ea typeface="Kozuka Mincho Pro L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>
                <a:latin typeface="Cambria" pitchFamily="18" charset="0"/>
              </a:rPr>
              <a:t>OBJETIVOS DEL PROYECTO</a:t>
            </a:r>
            <a:endParaRPr lang="es-ES" dirty="0">
              <a:latin typeface="Cambria" pitchFamily="18" charset="0"/>
            </a:endParaRPr>
          </a:p>
        </p:txBody>
      </p:sp>
      <p:pic>
        <p:nvPicPr>
          <p:cNvPr id="14338" name="Picture 2" descr="http://www.flotachia.com/home/images/stories/objeti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140970"/>
            <a:ext cx="2000264" cy="1938334"/>
          </a:xfrm>
          <a:prstGeom prst="rect">
            <a:avLst/>
          </a:prstGeom>
          <a:noFill/>
        </p:spPr>
      </p:pic>
      <p:pic>
        <p:nvPicPr>
          <p:cNvPr id="14340" name="Picture 4" descr="http://t2.gstatic.com/images?q=tbn:mL6GPxAsH1kQ9M:http://wwwae.ciemat.es/~stolalla/shared/objetivos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2" y="3214686"/>
            <a:ext cx="1285884" cy="1857388"/>
          </a:xfrm>
          <a:prstGeom prst="rect">
            <a:avLst/>
          </a:prstGeom>
          <a:noFill/>
        </p:spPr>
      </p:pic>
      <p:grpSp>
        <p:nvGrpSpPr>
          <p:cNvPr id="2" name="17 Grupo"/>
          <p:cNvGrpSpPr/>
          <p:nvPr/>
        </p:nvGrpSpPr>
        <p:grpSpPr>
          <a:xfrm>
            <a:off x="2555776" y="1772818"/>
            <a:ext cx="3672408" cy="1512167"/>
            <a:chOff x="4251307" y="3345800"/>
            <a:chExt cx="2312488" cy="1512167"/>
          </a:xfrm>
        </p:grpSpPr>
        <p:sp>
          <p:nvSpPr>
            <p:cNvPr id="19" name="18 Elipse"/>
            <p:cNvSpPr/>
            <p:nvPr/>
          </p:nvSpPr>
          <p:spPr>
            <a:xfrm>
              <a:off x="4251307" y="3358910"/>
              <a:ext cx="2312488" cy="135599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Elipse 4"/>
            <p:cNvSpPr/>
            <p:nvPr/>
          </p:nvSpPr>
          <p:spPr>
            <a:xfrm>
              <a:off x="4313055" y="3345800"/>
              <a:ext cx="2160240" cy="15121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dirty="0" smtClean="0">
                  <a:latin typeface="Constantia" pitchFamily="18" charset="0"/>
                </a:rPr>
                <a:t>Analizar el documento técnico de la planificación del programa de educación ambiental</a:t>
              </a:r>
              <a:endParaRPr lang="es-EC" sz="1800" kern="1200" dirty="0">
                <a:latin typeface="Constantia" pitchFamily="18" charset="0"/>
              </a:endParaRPr>
            </a:p>
          </p:txBody>
        </p:sp>
      </p:grpSp>
      <p:grpSp>
        <p:nvGrpSpPr>
          <p:cNvPr id="3" name="20 Grupo"/>
          <p:cNvGrpSpPr/>
          <p:nvPr/>
        </p:nvGrpSpPr>
        <p:grpSpPr>
          <a:xfrm>
            <a:off x="0" y="2996952"/>
            <a:ext cx="3779912" cy="2304256"/>
            <a:chOff x="4251307" y="3358910"/>
            <a:chExt cx="2312488" cy="1355996"/>
          </a:xfrm>
        </p:grpSpPr>
        <p:sp>
          <p:nvSpPr>
            <p:cNvPr id="22" name="21 Elipse"/>
            <p:cNvSpPr/>
            <p:nvPr/>
          </p:nvSpPr>
          <p:spPr>
            <a:xfrm>
              <a:off x="4251307" y="3358910"/>
              <a:ext cx="2312488" cy="1355996"/>
            </a:xfrm>
            <a:prstGeom prst="ellipse">
              <a:avLst/>
            </a:prstGeom>
            <a:solidFill>
              <a:srgbClr val="34CEDE">
                <a:alpha val="49804"/>
              </a:srgb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3" name="Elipse 4"/>
            <p:cNvSpPr/>
            <p:nvPr/>
          </p:nvSpPr>
          <p:spPr>
            <a:xfrm>
              <a:off x="4318437" y="3359480"/>
              <a:ext cx="2232248" cy="1296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s-EC" dirty="0" smtClean="0">
                  <a:latin typeface="Constantia" pitchFamily="18" charset="0"/>
                </a:rPr>
                <a:t>Verificar si los logros alcanzados en la ejecución del programa de educación Ambiental móvil se ajusta a los objetivos planteados</a:t>
              </a:r>
              <a:endParaRPr lang="es-EC" sz="1800" kern="1200" dirty="0">
                <a:latin typeface="Constantia" pitchFamily="18" charset="0"/>
              </a:endParaRPr>
            </a:p>
          </p:txBody>
        </p:sp>
      </p:grpSp>
      <p:grpSp>
        <p:nvGrpSpPr>
          <p:cNvPr id="4" name="23 Grupo"/>
          <p:cNvGrpSpPr/>
          <p:nvPr/>
        </p:nvGrpSpPr>
        <p:grpSpPr>
          <a:xfrm>
            <a:off x="2483768" y="5214952"/>
            <a:ext cx="3816424" cy="1355996"/>
            <a:chOff x="4251307" y="3358910"/>
            <a:chExt cx="2312488" cy="1355996"/>
          </a:xfrm>
        </p:grpSpPr>
        <p:sp>
          <p:nvSpPr>
            <p:cNvPr id="25" name="24 Elipse"/>
            <p:cNvSpPr/>
            <p:nvPr/>
          </p:nvSpPr>
          <p:spPr>
            <a:xfrm>
              <a:off x="4251307" y="3358910"/>
              <a:ext cx="2312488" cy="1355996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Elipse 4"/>
            <p:cNvSpPr/>
            <p:nvPr/>
          </p:nvSpPr>
          <p:spPr>
            <a:xfrm>
              <a:off x="4589963" y="3557491"/>
              <a:ext cx="1635176" cy="9588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s-EC" dirty="0" smtClean="0">
                  <a:latin typeface="Constantia" pitchFamily="18" charset="0"/>
                </a:rPr>
                <a:t>Diseñar una propuesta alternativa sobre las bases de los resultados obtenidos</a:t>
              </a:r>
              <a:endParaRPr lang="es-EC" sz="1800" kern="1200" dirty="0">
                <a:latin typeface="Constantia" pitchFamily="18" charset="0"/>
              </a:endParaRPr>
            </a:p>
          </p:txBody>
        </p:sp>
      </p:grpSp>
      <p:sp>
        <p:nvSpPr>
          <p:cNvPr id="27" name="26 Pergamino vertical"/>
          <p:cNvSpPr/>
          <p:nvPr/>
        </p:nvSpPr>
        <p:spPr>
          <a:xfrm>
            <a:off x="6429390" y="1556794"/>
            <a:ext cx="2714612" cy="504056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Evaluar la aplicación del Programa de Educación Ambiental Móvil “Agua para el Futuro de Tungurahua-FUTURAHUA” del Fondo de Páramos Tungurahua y Lucha contra la Pobreza, mediante análisis de resultados para afianzar y fortalecer el programa.</a:t>
            </a:r>
            <a:endParaRPr lang="es-ES" dirty="0" smtClean="0"/>
          </a:p>
          <a:p>
            <a:pPr algn="ctr"/>
            <a:endParaRPr lang="es-MX" b="1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Cambria" pitchFamily="18" charset="0"/>
              </a:rPr>
              <a:t>MARCO TEÓRICO</a:t>
            </a:r>
            <a:endParaRPr lang="es-MX" dirty="0">
              <a:latin typeface="Cambria" pitchFamily="18" charset="0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5327576" y="2348881"/>
            <a:ext cx="3816424" cy="20162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  <a:latin typeface="Cambria" pitchFamily="18" charset="0"/>
              </a:rPr>
              <a:t>Fundamentaciones</a:t>
            </a:r>
            <a:endParaRPr lang="es-EC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3131840" y="4581130"/>
            <a:ext cx="3240360" cy="201622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  <a:latin typeface="Cambria" pitchFamily="18" charset="0"/>
              </a:rPr>
              <a:t>Concienciación ambiental</a:t>
            </a:r>
            <a:endParaRPr lang="es-EC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0" y="2348881"/>
            <a:ext cx="3816424" cy="201622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  <a:latin typeface="Cambria" pitchFamily="18" charset="0"/>
              </a:rPr>
              <a:t>Conceptualizaciones generales E A.</a:t>
            </a:r>
            <a:endParaRPr lang="es-EC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9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algn="r"/>
            <a:fld id="{D4C49B74-5DB2-4B03-B1D2-7F6A3C51C318}" type="slidenum">
              <a:rPr lang="es-EC" smtClean="0">
                <a:latin typeface="Cambria" pitchFamily="18" charset="0"/>
              </a:rPr>
              <a:pPr algn="r"/>
              <a:t>5</a:t>
            </a:fld>
            <a:endParaRPr lang="es-EC" dirty="0">
              <a:latin typeface="Cambria" pitchFamily="18" charset="0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3275856" y="2535876"/>
            <a:ext cx="2880320" cy="2448272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600" dirty="0" smtClean="0">
                <a:latin typeface="Cambria" pitchFamily="18" charset="0"/>
              </a:rPr>
              <a:t>Marco Teórico</a:t>
            </a:r>
            <a:endParaRPr lang="es-EC" sz="36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AutoShape 2"/>
          <p:cNvSpPr>
            <a:spLocks noGrp="1" noChangeArrowheads="1"/>
          </p:cNvSpPr>
          <p:nvPr>
            <p:ph type="title"/>
          </p:nvPr>
        </p:nvSpPr>
        <p:spPr>
          <a:xfrm>
            <a:off x="214283" y="228600"/>
            <a:ext cx="8643999" cy="990600"/>
          </a:xfrm>
        </p:spPr>
        <p:txBody>
          <a:bodyPr>
            <a:normAutofit/>
          </a:bodyPr>
          <a:lstStyle/>
          <a:p>
            <a:pPr algn="ctr"/>
            <a:r>
              <a:rPr lang="es-EC" dirty="0" smtClean="0">
                <a:latin typeface="Cambria" pitchFamily="18" charset="0"/>
              </a:rPr>
              <a:t>METODOLOGÍA</a:t>
            </a:r>
            <a:endParaRPr lang="es-ES" dirty="0">
              <a:latin typeface="Cambria" pitchFamily="18" charset="0"/>
            </a:endParaRPr>
          </a:p>
        </p:txBody>
      </p:sp>
      <p:pic>
        <p:nvPicPr>
          <p:cNvPr id="13316" name="Picture 4" descr="http://www.ibopetime.com.ec/ibopetime/images/metodolog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2" y="2714622"/>
            <a:ext cx="2714644" cy="2150284"/>
          </a:xfrm>
          <a:prstGeom prst="rect">
            <a:avLst/>
          </a:prstGeom>
          <a:noFill/>
        </p:spPr>
      </p:pic>
      <p:sp>
        <p:nvSpPr>
          <p:cNvPr id="10" name="9 Rectángulo redondeado"/>
          <p:cNvSpPr/>
          <p:nvPr/>
        </p:nvSpPr>
        <p:spPr>
          <a:xfrm>
            <a:off x="783039" y="4143381"/>
            <a:ext cx="2003012" cy="78581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s-EC" b="1" dirty="0" smtClean="0">
                <a:solidFill>
                  <a:schemeClr val="tx1"/>
                </a:solidFill>
                <a:latin typeface="Cambria" pitchFamily="18" charset="0"/>
              </a:rPr>
              <a:t>Población y muestra</a:t>
            </a:r>
            <a:endParaRPr lang="es-ES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072199" y="2143116"/>
            <a:ext cx="2003012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s-EC" b="1" dirty="0" smtClean="0">
                <a:solidFill>
                  <a:schemeClr val="tx1"/>
                </a:solidFill>
                <a:latin typeface="Cambria" pitchFamily="18" charset="0"/>
              </a:rPr>
              <a:t>Investigación descriptiva</a:t>
            </a:r>
            <a:endParaRPr lang="es-ES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6286513" y="4214820"/>
            <a:ext cx="1928827" cy="78581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Cambria" pitchFamily="18" charset="0"/>
              </a:rPr>
              <a:t>Credibilidad y efectividad</a:t>
            </a:r>
            <a:endParaRPr lang="es-ES" b="1" dirty="0" smtClean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785787" y="2214554"/>
            <a:ext cx="2003012" cy="107043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s-EC" b="1" dirty="0" smtClean="0">
                <a:solidFill>
                  <a:schemeClr val="tx1"/>
                </a:solidFill>
                <a:latin typeface="Cambria" pitchFamily="18" charset="0"/>
              </a:rPr>
              <a:t>Modalidad Bibliográfica, Documental y de Campo</a:t>
            </a:r>
            <a:endParaRPr lang="es-ES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428993" y="5572140"/>
            <a:ext cx="1928827" cy="78581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s-EC" b="1" dirty="0" smtClean="0">
                <a:solidFill>
                  <a:schemeClr val="tx1"/>
                </a:solidFill>
                <a:latin typeface="Cambria" pitchFamily="18" charset="0"/>
              </a:rPr>
              <a:t>Procesamiento y análisis de resultados</a:t>
            </a:r>
            <a:endParaRPr lang="es-ES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4" name="13 Flecha abajo"/>
          <p:cNvSpPr/>
          <p:nvPr/>
        </p:nvSpPr>
        <p:spPr>
          <a:xfrm rot="2595371">
            <a:off x="5494649" y="2458926"/>
            <a:ext cx="336699" cy="6279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Flecha abajo"/>
          <p:cNvSpPr/>
          <p:nvPr/>
        </p:nvSpPr>
        <p:spPr>
          <a:xfrm rot="18402727">
            <a:off x="3184352" y="2601799"/>
            <a:ext cx="336698" cy="6279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Flecha abajo"/>
          <p:cNvSpPr/>
          <p:nvPr/>
        </p:nvSpPr>
        <p:spPr>
          <a:xfrm rot="10800000">
            <a:off x="4241348" y="4857762"/>
            <a:ext cx="336699" cy="6279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Flecha abajo"/>
          <p:cNvSpPr/>
          <p:nvPr/>
        </p:nvSpPr>
        <p:spPr>
          <a:xfrm rot="16359277">
            <a:off x="3010575" y="4226431"/>
            <a:ext cx="336698" cy="6279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Flecha abajo"/>
          <p:cNvSpPr/>
          <p:nvPr/>
        </p:nvSpPr>
        <p:spPr>
          <a:xfrm rot="5400000">
            <a:off x="5732752" y="4173436"/>
            <a:ext cx="336698" cy="6279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9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s-ES_tradnl" sz="4000" b="1" dirty="0" smtClean="0"/>
              <a:t>PROCESAMIENTO Y ANÁLISIS DE DATOS</a:t>
            </a:r>
            <a:endParaRPr lang="es-MX" sz="4000" b="1" dirty="0"/>
          </a:p>
        </p:txBody>
      </p:sp>
      <p:pic>
        <p:nvPicPr>
          <p:cNvPr id="41986" name="Picture 2" descr="http://www.educima.com/libro-t11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8" y="2357430"/>
            <a:ext cx="5090908" cy="421484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extrusionH="76200" prstMaterial="matte">
            <a:extrusionClr>
              <a:srgbClr val="A4D995"/>
            </a:extrusionClr>
          </a:sp3d>
        </p:spPr>
      </p:pic>
      <p:sp>
        <p:nvSpPr>
          <p:cNvPr id="6" name="5 Flecha curvada hacia arriba"/>
          <p:cNvSpPr/>
          <p:nvPr/>
        </p:nvSpPr>
        <p:spPr>
          <a:xfrm rot="13636833">
            <a:off x="1612046" y="2459488"/>
            <a:ext cx="2289924" cy="780584"/>
          </a:xfrm>
          <a:prstGeom prst="curvedUpArrow">
            <a:avLst>
              <a:gd name="adj1" fmla="val 72685"/>
              <a:gd name="adj2" fmla="val 148426"/>
              <a:gd name="adj3" fmla="val 62365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7" name="6 Flecha curvada hacia arriba"/>
          <p:cNvSpPr/>
          <p:nvPr/>
        </p:nvSpPr>
        <p:spPr>
          <a:xfrm rot="19412218" flipV="1">
            <a:off x="4162923" y="2337172"/>
            <a:ext cx="2286016" cy="578381"/>
          </a:xfrm>
          <a:prstGeom prst="curvedUpArrow">
            <a:avLst>
              <a:gd name="adj1" fmla="val 72685"/>
              <a:gd name="adj2" fmla="val 148426"/>
              <a:gd name="adj3" fmla="val 5047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300194" y="1700808"/>
            <a:ext cx="21431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Los conocimientos adquiridos por los niños y niñas en los talleres</a:t>
            </a:r>
            <a:endParaRPr lang="es-MX" sz="2000" b="1" dirty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000862" y="4869163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Material didáctico impreso y proyectable</a:t>
            </a:r>
            <a:endParaRPr lang="es-MX" sz="2000" b="1" dirty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13 Flecha curvada hacia arriba"/>
          <p:cNvSpPr/>
          <p:nvPr/>
        </p:nvSpPr>
        <p:spPr>
          <a:xfrm rot="21292487" flipV="1">
            <a:off x="5585117" y="3572002"/>
            <a:ext cx="2204025" cy="696722"/>
          </a:xfrm>
          <a:prstGeom prst="curvedUpArrow">
            <a:avLst>
              <a:gd name="adj1" fmla="val 72685"/>
              <a:gd name="adj2" fmla="val 148426"/>
              <a:gd name="adj3" fmla="val 50126"/>
            </a:avLst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5" name="14 Flecha curvada hacia arriba"/>
          <p:cNvSpPr/>
          <p:nvPr/>
        </p:nvSpPr>
        <p:spPr>
          <a:xfrm rot="8479622" flipV="1">
            <a:off x="2378393" y="5291133"/>
            <a:ext cx="2286016" cy="695392"/>
          </a:xfrm>
          <a:prstGeom prst="curvedUpArrow">
            <a:avLst>
              <a:gd name="adj1" fmla="val 72685"/>
              <a:gd name="adj2" fmla="val 148426"/>
              <a:gd name="adj3" fmla="val 50473"/>
            </a:avLst>
          </a:prstGeom>
          <a:solidFill>
            <a:srgbClr val="34CE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2928925" y="3357563"/>
            <a:ext cx="2500331" cy="1000132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rgbClr val="002060"/>
                </a:solidFill>
              </a:rPr>
              <a:t>¿QUÉ SE PROCESÓ Y ANALIZÓ?</a:t>
            </a:r>
            <a:endParaRPr lang="es-ES" b="1" dirty="0" smtClean="0">
              <a:solidFill>
                <a:srgbClr val="002060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0" y="1844824"/>
            <a:ext cx="2195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Metodología, valores, actitudes y prácticas, alcanzados por los niños</a:t>
            </a:r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0" y="4653136"/>
            <a:ext cx="2843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2060"/>
                </a:solidFill>
              </a:rPr>
              <a:t>El trabajo de los facilitadores, respecto al cumplimiento de objetivos, al aprendizaje significativo, a la actitud, al uso de materiales y equipos</a:t>
            </a:r>
            <a:endParaRPr lang="es-E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 smtClean="0"/>
              <a:t>ENCUESTAS APLICADAS A PROFESORES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s-ES" sz="2400" dirty="0" smtClean="0"/>
              <a:t>GUÍA DE OBSERVACIÓN PARA LA EVALUACIÓN DE MATERIAL DIDÁCTICO PROYECTABLE</a:t>
            </a:r>
          </a:p>
          <a:p>
            <a:pPr algn="ctr">
              <a:buNone/>
            </a:pPr>
            <a:endParaRPr lang="es-ES" sz="2400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323528" y="2492896"/>
          <a:ext cx="856895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2400" b="1" dirty="0" smtClean="0"/>
              <a:t>FICHA DE EVALUACIÓN FINAL PARA MAESTROS Y MAESTRAS QUE ASISTIERON CON LOS NIÑOS Y NIÑAS A LAS ACTIVIDADES REALIZADAS POR EL PEA MÓVIL FUTURAHUA</a:t>
            </a:r>
            <a:endParaRPr lang="es-ES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ES" sz="2400" b="1" dirty="0" smtClean="0"/>
              <a:t>METODOLOGÍA</a:t>
            </a:r>
            <a:endParaRPr lang="es-ES" sz="2400" b="1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0" y="2060848"/>
          <a:ext cx="9144000" cy="47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1685</Words>
  <Application>Microsoft Office PowerPoint</Application>
  <PresentationFormat>Presentación en pantalla (4:3)</PresentationFormat>
  <Paragraphs>206</Paragraphs>
  <Slides>39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Tema de Office</vt:lpstr>
      <vt:lpstr>ESCUELA POLITÉCNICA DEL EJÉRCITO</vt:lpstr>
      <vt:lpstr>Diapositiva 2</vt:lpstr>
      <vt:lpstr>Diapositiva 3</vt:lpstr>
      <vt:lpstr>OBJETIVOS DEL PROYECTO</vt:lpstr>
      <vt:lpstr>MARCO TEÓRICO</vt:lpstr>
      <vt:lpstr>METODOLOGÍA</vt:lpstr>
      <vt:lpstr>PROCESAMIENTO Y ANÁLISIS DE DATOS</vt:lpstr>
      <vt:lpstr>ENCUESTAS APLICADAS A PROFESORES</vt:lpstr>
      <vt:lpstr>FICHA DE EVALUACIÓN FINAL PARA MAESTROS Y MAESTRAS QUE ASISTIERON CON LOS NIÑOS Y NIÑAS A LAS ACTIVIDADES REALIZADAS POR EL PEA MÓVIL FUTURAHUA</vt:lpstr>
      <vt:lpstr>METODOLOGÍA</vt:lpstr>
      <vt:lpstr>Diapositiva 11</vt:lpstr>
      <vt:lpstr>ACTITUDES Y PRÁCTICAS</vt:lpstr>
      <vt:lpstr>Diapositiva 13</vt:lpstr>
      <vt:lpstr>FICHA PARA EVALUACIÓN DE FACILITADORES</vt:lpstr>
      <vt:lpstr>TRABAJO CON RESPECTO AL APRENDIZAJE SIGNIFICATIVO</vt:lpstr>
      <vt:lpstr>TRABAJO DE LOS MEDIADORES CON RESPECTO A LA ACTITUD DEL MEDIADOR</vt:lpstr>
      <vt:lpstr>CON RESPECTO AL USO DE EQUIPOS Y MATERIALEDS DISPUESTO PARA EL DESARROLLO DE LOS TEMAS</vt:lpstr>
      <vt:lpstr>ENCUESTA APLICADA A NIÑOS Y NIÑAS</vt:lpstr>
      <vt:lpstr>SEÑALE VERDADERO O FALSO</vt:lpstr>
      <vt:lpstr>UNE CON LÍNEAS LO CORRECTO</vt:lpstr>
      <vt:lpstr>LOS TEMAS QUE MÁS GUSTARON A LOS NIÑOS Y NIÑAS</vt:lpstr>
      <vt:lpstr>¿CÓMO TE PARECIÓ EL TRABAJO DE LOS FACILITADORES?</vt:lpstr>
      <vt:lpstr>EVALUACIÓN DE MATERIAL DIDACTICO IMPRESO</vt:lpstr>
      <vt:lpstr>Diapositiva 24</vt:lpstr>
      <vt:lpstr>Diapositiva 25</vt:lpstr>
      <vt:lpstr>CONCLUSIONES</vt:lpstr>
      <vt:lpstr>RECOMENDACIONES</vt:lpstr>
      <vt:lpstr>Diapositiva 28</vt:lpstr>
      <vt:lpstr>Diapositiva 29</vt:lpstr>
      <vt:lpstr>ANTECEDENTES</vt:lpstr>
      <vt:lpstr>JUSTIFICACIÓN Y OBJETIVOS</vt:lpstr>
      <vt:lpstr>FUNDAMENTACIÓN Y PROCESOS</vt:lpstr>
      <vt:lpstr>METODOLOGÍA Y ETAPAS DE LA PROPUESTA</vt:lpstr>
      <vt:lpstr>PLANIFICACIÓN TEMA JORNADA</vt:lpstr>
      <vt:lpstr>Diapositiva 35</vt:lpstr>
      <vt:lpstr>Diapositiva 36</vt:lpstr>
      <vt:lpstr>Diapositiva 37</vt:lpstr>
      <vt:lpstr>Diapositiva 38</vt:lpstr>
      <vt:lpstr>Diapositiva 39</vt:lpstr>
    </vt:vector>
  </TitlesOfParts>
  <Company>esmr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POLITÉCNICA DEL EJÉRCITO</dc:title>
  <dc:creator>esmr</dc:creator>
  <cp:lastModifiedBy>esmr</cp:lastModifiedBy>
  <cp:revision>4</cp:revision>
  <dcterms:created xsi:type="dcterms:W3CDTF">2012-10-07T23:59:21Z</dcterms:created>
  <dcterms:modified xsi:type="dcterms:W3CDTF">2012-10-08T00:28:56Z</dcterms:modified>
</cp:coreProperties>
</file>