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81" r:id="rId3"/>
    <p:sldId id="256" r:id="rId4"/>
    <p:sldId id="258" r:id="rId5"/>
    <p:sldId id="259" r:id="rId6"/>
    <p:sldId id="260" r:id="rId7"/>
    <p:sldId id="261" r:id="rId8"/>
    <p:sldId id="262" r:id="rId9"/>
    <p:sldId id="263" r:id="rId10"/>
    <p:sldId id="264" r:id="rId11"/>
    <p:sldId id="265" r:id="rId12"/>
    <p:sldId id="280" r:id="rId13"/>
    <p:sldId id="266" r:id="rId14"/>
    <p:sldId id="267" r:id="rId15"/>
    <p:sldId id="268" r:id="rId16"/>
    <p:sldId id="270" r:id="rId17"/>
    <p:sldId id="271" r:id="rId18"/>
    <p:sldId id="272" r:id="rId19"/>
    <p:sldId id="273" r:id="rId20"/>
    <p:sldId id="274" r:id="rId21"/>
    <p:sldId id="282" r:id="rId22"/>
    <p:sldId id="283" r:id="rId23"/>
    <p:sldId id="275" r:id="rId24"/>
    <p:sldId id="276" r:id="rId25"/>
    <p:sldId id="277" r:id="rId26"/>
    <p:sldId id="278" r:id="rId27"/>
    <p:sldId id="279" r:id="rId28"/>
  </p:sldIdLst>
  <p:sldSz cx="9144000" cy="6858000" type="screen4x3"/>
  <p:notesSz cx="6858000" cy="9144000"/>
  <p:custDataLst>
    <p:tags r:id="rId30"/>
  </p:custDataLst>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Inicio" id="{330D7E13-505F-42AC-A31D-A8409B272E04}">
          <p14:sldIdLst>
            <p14:sldId id="281"/>
            <p14:sldId id="256"/>
          </p14:sldIdLst>
        </p14:section>
        <p14:section name="Introducción" id="{80DAE143-11A6-4B8F-940C-9C9BDD2EF525}">
          <p14:sldIdLst>
            <p14:sldId id="258"/>
          </p14:sldIdLst>
        </p14:section>
        <p14:section name="Justificación" id="{17B81E87-3F8E-47C8-9F79-3CBB9C71BA1A}">
          <p14:sldIdLst>
            <p14:sldId id="259"/>
          </p14:sldIdLst>
        </p14:section>
        <p14:section name="Objetivos y Alcance" id="{2260EFD5-E7A2-499B-9447-FC0771CA81D7}">
          <p14:sldIdLst>
            <p14:sldId id="260"/>
            <p14:sldId id="261"/>
          </p14:sldIdLst>
        </p14:section>
        <p14:section name="Conceptos" id="{2EE6FFDC-4F36-4449-A20E-5227DC4DFEF9}">
          <p14:sldIdLst>
            <p14:sldId id="262"/>
            <p14:sldId id="263"/>
          </p14:sldIdLst>
        </p14:section>
        <p14:section name="Definición de la Investigación" id="{C3199C51-1B0A-43B7-A88A-F95E8F593FC0}">
          <p14:sldIdLst>
            <p14:sldId id="264"/>
            <p14:sldId id="265"/>
            <p14:sldId id="280"/>
            <p14:sldId id="266"/>
            <p14:sldId id="267"/>
            <p14:sldId id="268"/>
          </p14:sldIdLst>
        </p14:section>
        <p14:section name="Resultados" id="{A0BFA524-61EA-439E-BEA4-431202AB1AC2}">
          <p14:sldIdLst>
            <p14:sldId id="270"/>
            <p14:sldId id="271"/>
            <p14:sldId id="272"/>
            <p14:sldId id="273"/>
            <p14:sldId id="274"/>
            <p14:sldId id="282"/>
            <p14:sldId id="283"/>
          </p14:sldIdLst>
        </p14:section>
        <p14:section name="Conclusiones" id="{1CDC6065-7759-463E-9AD1-C277E9BE6FEE}">
          <p14:sldIdLst>
            <p14:sldId id="275"/>
            <p14:sldId id="276"/>
            <p14:sldId id="277"/>
          </p14:sldIdLst>
        </p14:section>
        <p14:section name="Recomendaciones" id="{BAE72326-7C60-432B-AEAC-D8C19317566F}">
          <p14:sldIdLst>
            <p14:sldId id="278"/>
            <p14:sldId id="27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dor" initials="A" lastIdx="1" clrIdx="0">
    <p:extLst>
      <p:ext uri="{19B8F6BF-5375-455C-9EA6-DF929625EA0E}">
        <p15:presenceInfo xmlns="" xmlns:p15="http://schemas.microsoft.com/office/powerpoint/2012/main" userId="Administrad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25198"/>
    <a:srgbClr val="000099"/>
    <a:srgbClr val="1C1C1C"/>
    <a:srgbClr val="3366FF"/>
    <a:srgbClr val="9900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4" autoAdjust="0"/>
    <p:restoredTop sz="94652" autoAdjust="0"/>
  </p:normalViewPr>
  <p:slideViewPr>
    <p:cSldViewPr>
      <p:cViewPr varScale="1">
        <p:scale>
          <a:sx n="78" d="100"/>
          <a:sy n="78" d="100"/>
        </p:scale>
        <p:origin x="-11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Libro2"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ntiago\Desktop\gra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C"/>
            </a:pPr>
            <a:r>
              <a:rPr lang="en-US" sz="1600" dirty="0" err="1"/>
              <a:t>Aplicación</a:t>
            </a:r>
            <a:r>
              <a:rPr lang="en-US" sz="1600" baseline="0" dirty="0"/>
              <a:t> de </a:t>
            </a:r>
            <a:r>
              <a:rPr lang="en-US" sz="1600" baseline="0" dirty="0" err="1"/>
              <a:t>Herramientas</a:t>
            </a:r>
            <a:r>
              <a:rPr lang="en-US" sz="1600" baseline="0" dirty="0"/>
              <a:t> BI en Sector </a:t>
            </a:r>
            <a:r>
              <a:rPr lang="en-US" sz="1600" baseline="0" dirty="0" err="1"/>
              <a:t>Público</a:t>
            </a:r>
            <a:r>
              <a:rPr lang="en-US" sz="1600" baseline="0" dirty="0"/>
              <a:t> y </a:t>
            </a:r>
            <a:r>
              <a:rPr lang="en-US" sz="1600" baseline="0" dirty="0" err="1"/>
              <a:t>Privado</a:t>
            </a:r>
            <a:endParaRPr lang="en-US" sz="160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Hoja1!$C$2</c:f>
              <c:strCache>
                <c:ptCount val="1"/>
                <c:pt idx="0">
                  <c:v>Porcentaje</c:v>
                </c:pt>
              </c:strCache>
            </c:strRef>
          </c:tx>
          <c:invertIfNegative val="0"/>
          <c:dPt>
            <c:idx val="1"/>
            <c:invertIfNegative val="0"/>
            <c:bubble3D val="0"/>
            <c:spPr>
              <a:solidFill>
                <a:schemeClr val="accent3">
                  <a:lumMod val="75000"/>
                </a:schemeClr>
              </a:solidFill>
            </c:spPr>
          </c:dPt>
          <c:dLbls>
            <c:dLbl>
              <c:idx val="0"/>
              <c:layout/>
              <c:tx>
                <c:rich>
                  <a:bodyPr/>
                  <a:lstStyle/>
                  <a:p>
                    <a:r>
                      <a:rPr lang="en-US">
                        <a:solidFill>
                          <a:schemeClr val="bg1"/>
                        </a:solidFill>
                      </a:rPr>
                      <a:t>75%</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tx>
                <c:rich>
                  <a:bodyPr/>
                  <a:lstStyle/>
                  <a:p>
                    <a:r>
                      <a:rPr lang="en-US">
                        <a:solidFill>
                          <a:schemeClr val="bg1"/>
                        </a:solidFill>
                      </a:rPr>
                      <a:t>69,6%</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C">
                    <a:solidFill>
                      <a:schemeClr val="bg1"/>
                    </a:solidFill>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Hoja1!$B$3:$B$4</c:f>
              <c:strCache>
                <c:ptCount val="2"/>
                <c:pt idx="0">
                  <c:v>Público</c:v>
                </c:pt>
                <c:pt idx="1">
                  <c:v>Privado</c:v>
                </c:pt>
              </c:strCache>
            </c:strRef>
          </c:cat>
          <c:val>
            <c:numRef>
              <c:f>Hoja1!$C$3:$C$4</c:f>
              <c:numCache>
                <c:formatCode>General</c:formatCode>
                <c:ptCount val="2"/>
                <c:pt idx="0">
                  <c:v>75</c:v>
                </c:pt>
                <c:pt idx="1">
                  <c:v>69.599999999999994</c:v>
                </c:pt>
              </c:numCache>
            </c:numRef>
          </c:val>
        </c:ser>
        <c:dLbls>
          <c:showLegendKey val="0"/>
          <c:showVal val="1"/>
          <c:showCatName val="0"/>
          <c:showSerName val="0"/>
          <c:showPercent val="0"/>
          <c:showBubbleSize val="0"/>
        </c:dLbls>
        <c:gapWidth val="150"/>
        <c:shape val="box"/>
        <c:axId val="37327360"/>
        <c:axId val="146938624"/>
        <c:axId val="0"/>
      </c:bar3DChart>
      <c:catAx>
        <c:axId val="37327360"/>
        <c:scaling>
          <c:orientation val="minMax"/>
        </c:scaling>
        <c:delete val="0"/>
        <c:axPos val="b"/>
        <c:numFmt formatCode="General" sourceLinked="0"/>
        <c:majorTickMark val="out"/>
        <c:minorTickMark val="none"/>
        <c:tickLblPos val="nextTo"/>
        <c:txPr>
          <a:bodyPr/>
          <a:lstStyle/>
          <a:p>
            <a:pPr>
              <a:defRPr lang="es-EC"/>
            </a:pPr>
            <a:endParaRPr lang="es-EC"/>
          </a:p>
        </c:txPr>
        <c:crossAx val="146938624"/>
        <c:crosses val="autoZero"/>
        <c:auto val="1"/>
        <c:lblAlgn val="ctr"/>
        <c:lblOffset val="100"/>
        <c:noMultiLvlLbl val="0"/>
      </c:catAx>
      <c:valAx>
        <c:axId val="146938624"/>
        <c:scaling>
          <c:orientation val="minMax"/>
        </c:scaling>
        <c:delete val="0"/>
        <c:axPos val="l"/>
        <c:majorGridlines/>
        <c:numFmt formatCode="General" sourceLinked="1"/>
        <c:majorTickMark val="out"/>
        <c:minorTickMark val="none"/>
        <c:tickLblPos val="nextTo"/>
        <c:txPr>
          <a:bodyPr/>
          <a:lstStyle/>
          <a:p>
            <a:pPr>
              <a:defRPr lang="es-EC"/>
            </a:pPr>
            <a:endParaRPr lang="es-EC"/>
          </a:p>
        </c:txPr>
        <c:crossAx val="37327360"/>
        <c:crosses val="autoZero"/>
        <c:crossBetween val="between"/>
      </c:valAx>
    </c:plotArea>
    <c:legend>
      <c:legendPos val="r"/>
      <c:layout/>
      <c:overlay val="0"/>
      <c:txPr>
        <a:bodyPr/>
        <a:lstStyle/>
        <a:p>
          <a:pPr>
            <a:defRPr lang="es-EC"/>
          </a:pPr>
          <a:endParaRPr lang="es-EC"/>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C"/>
            </a:pPr>
            <a:r>
              <a:rPr lang="es-EC" sz="1600"/>
              <a:t>Actividades</a:t>
            </a:r>
            <a:r>
              <a:rPr lang="es-EC" sz="1600" baseline="0"/>
              <a:t> Económicas Líderes</a:t>
            </a:r>
            <a:endParaRPr lang="es-EC" sz="160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Hoja2!$C$29</c:f>
              <c:strCache>
                <c:ptCount val="1"/>
                <c:pt idx="0">
                  <c:v>Porcentaje</c:v>
                </c:pt>
              </c:strCache>
            </c:strRef>
          </c:tx>
          <c:invertIfNegative val="0"/>
          <c:dPt>
            <c:idx val="1"/>
            <c:invertIfNegative val="0"/>
            <c:bubble3D val="0"/>
            <c:spPr>
              <a:solidFill>
                <a:schemeClr val="accent3">
                  <a:lumMod val="75000"/>
                </a:schemeClr>
              </a:solidFill>
            </c:spPr>
          </c:dPt>
          <c:dLbls>
            <c:dLbl>
              <c:idx val="0"/>
              <c:layout/>
              <c:tx>
                <c:rich>
                  <a:bodyPr/>
                  <a:lstStyle/>
                  <a:p>
                    <a:r>
                      <a:rPr lang="en-US">
                        <a:solidFill>
                          <a:schemeClr val="bg1"/>
                        </a:solidFill>
                      </a:rPr>
                      <a:t>23,1%</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tx>
                <c:rich>
                  <a:bodyPr/>
                  <a:lstStyle/>
                  <a:p>
                    <a:r>
                      <a:rPr lang="en-US">
                        <a:solidFill>
                          <a:schemeClr val="bg1"/>
                        </a:solidFill>
                      </a:rPr>
                      <a:t>22,2%</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C">
                    <a:solidFill>
                      <a:schemeClr val="bg1"/>
                    </a:solidFill>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Hoja2!$B$30:$B$31</c:f>
              <c:strCache>
                <c:ptCount val="2"/>
                <c:pt idx="0">
                  <c:v>Banca (Privado)</c:v>
                </c:pt>
                <c:pt idx="1">
                  <c:v>Energía (Público)</c:v>
                </c:pt>
              </c:strCache>
            </c:strRef>
          </c:cat>
          <c:val>
            <c:numRef>
              <c:f>Hoja2!$C$30:$C$31</c:f>
              <c:numCache>
                <c:formatCode>General</c:formatCode>
                <c:ptCount val="2"/>
                <c:pt idx="0">
                  <c:v>23.1</c:v>
                </c:pt>
                <c:pt idx="1">
                  <c:v>22.2</c:v>
                </c:pt>
              </c:numCache>
            </c:numRef>
          </c:val>
        </c:ser>
        <c:dLbls>
          <c:showLegendKey val="0"/>
          <c:showVal val="1"/>
          <c:showCatName val="0"/>
          <c:showSerName val="0"/>
          <c:showPercent val="0"/>
          <c:showBubbleSize val="0"/>
        </c:dLbls>
        <c:gapWidth val="150"/>
        <c:shape val="box"/>
        <c:axId val="37328384"/>
        <c:axId val="147375232"/>
        <c:axId val="0"/>
      </c:bar3DChart>
      <c:catAx>
        <c:axId val="37328384"/>
        <c:scaling>
          <c:orientation val="minMax"/>
        </c:scaling>
        <c:delete val="0"/>
        <c:axPos val="b"/>
        <c:numFmt formatCode="General" sourceLinked="0"/>
        <c:majorTickMark val="out"/>
        <c:minorTickMark val="none"/>
        <c:tickLblPos val="nextTo"/>
        <c:txPr>
          <a:bodyPr/>
          <a:lstStyle/>
          <a:p>
            <a:pPr>
              <a:defRPr lang="es-EC"/>
            </a:pPr>
            <a:endParaRPr lang="es-EC"/>
          </a:p>
        </c:txPr>
        <c:crossAx val="147375232"/>
        <c:crosses val="autoZero"/>
        <c:auto val="1"/>
        <c:lblAlgn val="ctr"/>
        <c:lblOffset val="100"/>
        <c:noMultiLvlLbl val="0"/>
      </c:catAx>
      <c:valAx>
        <c:axId val="147375232"/>
        <c:scaling>
          <c:orientation val="minMax"/>
        </c:scaling>
        <c:delete val="0"/>
        <c:axPos val="l"/>
        <c:majorGridlines/>
        <c:numFmt formatCode="General" sourceLinked="1"/>
        <c:majorTickMark val="out"/>
        <c:minorTickMark val="none"/>
        <c:tickLblPos val="nextTo"/>
        <c:txPr>
          <a:bodyPr/>
          <a:lstStyle/>
          <a:p>
            <a:pPr>
              <a:defRPr lang="es-EC"/>
            </a:pPr>
            <a:endParaRPr lang="es-EC"/>
          </a:p>
        </c:txPr>
        <c:crossAx val="37328384"/>
        <c:crosses val="autoZero"/>
        <c:crossBetween val="between"/>
      </c:valAx>
    </c:plotArea>
    <c:legend>
      <c:legendPos val="r"/>
      <c:layout/>
      <c:overlay val="0"/>
      <c:txPr>
        <a:bodyPr/>
        <a:lstStyle/>
        <a:p>
          <a:pPr>
            <a:defRPr lang="es-EC"/>
          </a:pPr>
          <a:endParaRPr lang="es-EC"/>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C"/>
            </a:pPr>
            <a:r>
              <a:rPr lang="es-MX" sz="1600"/>
              <a:t>Porcentajes de Herramientas Líderes</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Hoja3!$C$3</c:f>
              <c:strCache>
                <c:ptCount val="1"/>
                <c:pt idx="0">
                  <c:v>Procentajes</c:v>
                </c:pt>
              </c:strCache>
            </c:strRef>
          </c:tx>
          <c:invertIfNegative val="0"/>
          <c:dPt>
            <c:idx val="1"/>
            <c:invertIfNegative val="0"/>
            <c:bubble3D val="0"/>
            <c:spPr>
              <a:solidFill>
                <a:schemeClr val="accent3">
                  <a:lumMod val="75000"/>
                </a:schemeClr>
              </a:solidFill>
            </c:spPr>
          </c:dPt>
          <c:dLbls>
            <c:dLbl>
              <c:idx val="0"/>
              <c:layout/>
              <c:tx>
                <c:rich>
                  <a:bodyPr/>
                  <a:lstStyle/>
                  <a:p>
                    <a:r>
                      <a:rPr lang="en-US"/>
                      <a:t>33,3%</a:t>
                    </a:r>
                  </a:p>
                </c:rich>
              </c:tx>
              <c:showLegendKey val="0"/>
              <c:showVal val="1"/>
              <c:showCatName val="0"/>
              <c:showSerName val="0"/>
              <c:showPercent val="0"/>
              <c:showBubbleSize val="0"/>
              <c:extLst>
                <c:ext xmlns:c15="http://schemas.microsoft.com/office/drawing/2012/chart" uri="{CE6537A1-D6FC-4f65-9D91-7224C49458BB}"/>
              </c:extLst>
            </c:dLbl>
            <c:dLbl>
              <c:idx val="1"/>
              <c:layout/>
              <c:tx>
                <c:rich>
                  <a:bodyPr/>
                  <a:lstStyle/>
                  <a:p>
                    <a:r>
                      <a:rPr lang="en-US"/>
                      <a:t>44,4%</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C"/>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Hoja3!$B$4:$B$5</c:f>
              <c:strCache>
                <c:ptCount val="2"/>
                <c:pt idx="0">
                  <c:v>MicroStrategy</c:v>
                </c:pt>
                <c:pt idx="1">
                  <c:v>IBM Cognos</c:v>
                </c:pt>
              </c:strCache>
            </c:strRef>
          </c:cat>
          <c:val>
            <c:numRef>
              <c:f>Hoja3!$C$4:$C$5</c:f>
              <c:numCache>
                <c:formatCode>General</c:formatCode>
                <c:ptCount val="2"/>
                <c:pt idx="0">
                  <c:v>33.300000000000004</c:v>
                </c:pt>
                <c:pt idx="1">
                  <c:v>44.4</c:v>
                </c:pt>
              </c:numCache>
            </c:numRef>
          </c:val>
        </c:ser>
        <c:dLbls>
          <c:showLegendKey val="0"/>
          <c:showVal val="1"/>
          <c:showCatName val="0"/>
          <c:showSerName val="0"/>
          <c:showPercent val="0"/>
          <c:showBubbleSize val="0"/>
        </c:dLbls>
        <c:gapWidth val="150"/>
        <c:shape val="box"/>
        <c:axId val="37330432"/>
        <c:axId val="147377536"/>
        <c:axId val="0"/>
      </c:bar3DChart>
      <c:catAx>
        <c:axId val="37330432"/>
        <c:scaling>
          <c:orientation val="minMax"/>
        </c:scaling>
        <c:delete val="0"/>
        <c:axPos val="b"/>
        <c:numFmt formatCode="General" sourceLinked="0"/>
        <c:majorTickMark val="out"/>
        <c:minorTickMark val="none"/>
        <c:tickLblPos val="nextTo"/>
        <c:txPr>
          <a:bodyPr/>
          <a:lstStyle/>
          <a:p>
            <a:pPr>
              <a:defRPr lang="es-EC"/>
            </a:pPr>
            <a:endParaRPr lang="es-EC"/>
          </a:p>
        </c:txPr>
        <c:crossAx val="147377536"/>
        <c:crosses val="autoZero"/>
        <c:auto val="1"/>
        <c:lblAlgn val="ctr"/>
        <c:lblOffset val="100"/>
        <c:noMultiLvlLbl val="0"/>
      </c:catAx>
      <c:valAx>
        <c:axId val="147377536"/>
        <c:scaling>
          <c:orientation val="minMax"/>
        </c:scaling>
        <c:delete val="0"/>
        <c:axPos val="l"/>
        <c:majorGridlines/>
        <c:numFmt formatCode="General" sourceLinked="1"/>
        <c:majorTickMark val="out"/>
        <c:minorTickMark val="none"/>
        <c:tickLblPos val="nextTo"/>
        <c:txPr>
          <a:bodyPr/>
          <a:lstStyle/>
          <a:p>
            <a:pPr>
              <a:defRPr lang="es-EC"/>
            </a:pPr>
            <a:endParaRPr lang="es-EC"/>
          </a:p>
        </c:txPr>
        <c:crossAx val="37330432"/>
        <c:crosses val="autoZero"/>
        <c:crossBetween val="between"/>
      </c:valAx>
    </c:plotArea>
    <c:legend>
      <c:legendPos val="r"/>
      <c:layout/>
      <c:overlay val="0"/>
      <c:txPr>
        <a:bodyPr/>
        <a:lstStyle/>
        <a:p>
          <a:pPr>
            <a:defRPr lang="es-EC"/>
          </a:pPr>
          <a:endParaRPr lang="es-EC"/>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C"/>
            </a:pPr>
            <a:r>
              <a:rPr lang="es-MX" sz="1600"/>
              <a:t>Porcentaje en la Toma</a:t>
            </a:r>
            <a:r>
              <a:rPr lang="es-MX" sz="1600" baseline="0"/>
              <a:t> de Decisiones</a:t>
            </a:r>
            <a:endParaRPr lang="es-MX" sz="1600"/>
          </a:p>
        </c:rich>
      </c:tx>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Hoja4!$C$14</c:f>
              <c:strCache>
                <c:ptCount val="1"/>
                <c:pt idx="0">
                  <c:v>Porcentaje</c:v>
                </c:pt>
              </c:strCache>
            </c:strRef>
          </c:tx>
          <c:invertIfNegative val="0"/>
          <c:dPt>
            <c:idx val="1"/>
            <c:invertIfNegative val="0"/>
            <c:bubble3D val="0"/>
            <c:spPr>
              <a:solidFill>
                <a:schemeClr val="accent3">
                  <a:lumMod val="75000"/>
                </a:schemeClr>
              </a:solidFill>
            </c:spPr>
          </c:dPt>
          <c:dLbls>
            <c:dLbl>
              <c:idx val="0"/>
              <c:tx>
                <c:rich>
                  <a:bodyPr/>
                  <a:lstStyle/>
                  <a:p>
                    <a:r>
                      <a:rPr lang="en-US">
                        <a:solidFill>
                          <a:schemeClr val="bg1"/>
                        </a:solidFill>
                      </a:rPr>
                      <a:t>97,4%</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solidFill>
                          <a:schemeClr val="bg1"/>
                        </a:solidFill>
                      </a:rPr>
                      <a:t>100%</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s-EC">
                    <a:solidFill>
                      <a:schemeClr val="bg1"/>
                    </a:solidFill>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Hoja4!$B$15:$B$16</c:f>
              <c:strCache>
                <c:ptCount val="2"/>
                <c:pt idx="0">
                  <c:v>Públicas</c:v>
                </c:pt>
                <c:pt idx="1">
                  <c:v>Privadas</c:v>
                </c:pt>
              </c:strCache>
            </c:strRef>
          </c:cat>
          <c:val>
            <c:numRef>
              <c:f>Hoja4!$C$15:$C$16</c:f>
              <c:numCache>
                <c:formatCode>General</c:formatCode>
                <c:ptCount val="2"/>
                <c:pt idx="0">
                  <c:v>97.4</c:v>
                </c:pt>
                <c:pt idx="1">
                  <c:v>100</c:v>
                </c:pt>
              </c:numCache>
            </c:numRef>
          </c:val>
        </c:ser>
        <c:dLbls>
          <c:showLegendKey val="0"/>
          <c:showVal val="1"/>
          <c:showCatName val="0"/>
          <c:showSerName val="0"/>
          <c:showPercent val="0"/>
          <c:showBubbleSize val="0"/>
        </c:dLbls>
        <c:gapWidth val="150"/>
        <c:shape val="box"/>
        <c:axId val="37684736"/>
        <c:axId val="147379840"/>
        <c:axId val="0"/>
      </c:bar3DChart>
      <c:catAx>
        <c:axId val="37684736"/>
        <c:scaling>
          <c:orientation val="minMax"/>
        </c:scaling>
        <c:delete val="0"/>
        <c:axPos val="b"/>
        <c:numFmt formatCode="General" sourceLinked="0"/>
        <c:majorTickMark val="out"/>
        <c:minorTickMark val="none"/>
        <c:tickLblPos val="nextTo"/>
        <c:txPr>
          <a:bodyPr/>
          <a:lstStyle/>
          <a:p>
            <a:pPr>
              <a:defRPr lang="es-EC"/>
            </a:pPr>
            <a:endParaRPr lang="es-EC"/>
          </a:p>
        </c:txPr>
        <c:crossAx val="147379840"/>
        <c:crosses val="autoZero"/>
        <c:auto val="1"/>
        <c:lblAlgn val="ctr"/>
        <c:lblOffset val="100"/>
        <c:noMultiLvlLbl val="0"/>
      </c:catAx>
      <c:valAx>
        <c:axId val="147379840"/>
        <c:scaling>
          <c:orientation val="minMax"/>
        </c:scaling>
        <c:delete val="0"/>
        <c:axPos val="l"/>
        <c:majorGridlines/>
        <c:numFmt formatCode="General" sourceLinked="1"/>
        <c:majorTickMark val="out"/>
        <c:minorTickMark val="none"/>
        <c:tickLblPos val="nextTo"/>
        <c:txPr>
          <a:bodyPr/>
          <a:lstStyle/>
          <a:p>
            <a:pPr>
              <a:defRPr lang="es-EC"/>
            </a:pPr>
            <a:endParaRPr lang="es-EC"/>
          </a:p>
        </c:txPr>
        <c:crossAx val="37684736"/>
        <c:crosses val="autoZero"/>
        <c:crossBetween val="between"/>
      </c:valAx>
    </c:plotArea>
    <c:legend>
      <c:legendPos val="r"/>
      <c:overlay val="0"/>
      <c:txPr>
        <a:bodyPr/>
        <a:lstStyle/>
        <a:p>
          <a:pPr>
            <a:defRPr lang="es-EC"/>
          </a:pPr>
          <a:endParaRPr lang="es-EC"/>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a:t>Desafiadores                                                           Líderes</a:t>
            </a:r>
          </a:p>
        </c:rich>
      </c:tx>
      <c:layout/>
      <c:overlay val="0"/>
    </c:title>
    <c:autoTitleDeleted val="0"/>
    <c:plotArea>
      <c:layout>
        <c:manualLayout>
          <c:layoutTarget val="inner"/>
          <c:xMode val="edge"/>
          <c:yMode val="edge"/>
          <c:x val="8.0488401787614391E-2"/>
          <c:y val="9.240221429728887E-2"/>
          <c:w val="0.787915791776028"/>
          <c:h val="0.71468901862787948"/>
        </c:manualLayout>
      </c:layout>
      <c:bubbleChart>
        <c:varyColors val="0"/>
        <c:ser>
          <c:idx val="0"/>
          <c:order val="0"/>
          <c:tx>
            <c:strRef>
              <c:f>Hoja1!$B$3</c:f>
              <c:strCache>
                <c:ptCount val="1"/>
                <c:pt idx="0">
                  <c:v>MicroStrategy</c:v>
                </c:pt>
              </c:strCache>
            </c:strRef>
          </c:tx>
          <c:spPr>
            <a:solidFill>
              <a:srgbClr val="92D050"/>
            </a:solidFill>
          </c:spPr>
          <c:invertIfNegative val="0"/>
          <c:xVal>
            <c:numRef>
              <c:f>Hoja1!$C$3</c:f>
              <c:numCache>
                <c:formatCode>General</c:formatCode>
                <c:ptCount val="1"/>
                <c:pt idx="0">
                  <c:v>20</c:v>
                </c:pt>
              </c:numCache>
            </c:numRef>
          </c:xVal>
          <c:yVal>
            <c:numRef>
              <c:f>Hoja1!$D$3</c:f>
              <c:numCache>
                <c:formatCode>General</c:formatCode>
                <c:ptCount val="1"/>
                <c:pt idx="0">
                  <c:v>33.299999999999997</c:v>
                </c:pt>
              </c:numCache>
            </c:numRef>
          </c:yVal>
          <c:bubbleSize>
            <c:numLit>
              <c:formatCode>General</c:formatCode>
              <c:ptCount val="1"/>
              <c:pt idx="0">
                <c:v>1</c:v>
              </c:pt>
            </c:numLit>
          </c:bubbleSize>
          <c:bubble3D val="0"/>
        </c:ser>
        <c:ser>
          <c:idx val="1"/>
          <c:order val="1"/>
          <c:tx>
            <c:strRef>
              <c:f>Hoja1!$B$4</c:f>
              <c:strCache>
                <c:ptCount val="1"/>
                <c:pt idx="0">
                  <c:v>IBM</c:v>
                </c:pt>
              </c:strCache>
            </c:strRef>
          </c:tx>
          <c:invertIfNegative val="0"/>
          <c:xVal>
            <c:numRef>
              <c:f>Hoja1!$C$4</c:f>
              <c:numCache>
                <c:formatCode>General</c:formatCode>
                <c:ptCount val="1"/>
                <c:pt idx="0">
                  <c:v>25</c:v>
                </c:pt>
              </c:numCache>
            </c:numRef>
          </c:xVal>
          <c:yVal>
            <c:numRef>
              <c:f>Hoja1!$D$4</c:f>
              <c:numCache>
                <c:formatCode>General</c:formatCode>
                <c:ptCount val="1"/>
                <c:pt idx="0">
                  <c:v>17.899999999999999</c:v>
                </c:pt>
              </c:numCache>
            </c:numRef>
          </c:yVal>
          <c:bubbleSize>
            <c:numLit>
              <c:formatCode>General</c:formatCode>
              <c:ptCount val="1"/>
              <c:pt idx="0">
                <c:v>1</c:v>
              </c:pt>
            </c:numLit>
          </c:bubbleSize>
          <c:bubble3D val="0"/>
        </c:ser>
        <c:ser>
          <c:idx val="2"/>
          <c:order val="2"/>
          <c:tx>
            <c:strRef>
              <c:f>Hoja1!$B$5</c:f>
              <c:strCache>
                <c:ptCount val="1"/>
                <c:pt idx="0">
                  <c:v>QlikView</c:v>
                </c:pt>
              </c:strCache>
            </c:strRef>
          </c:tx>
          <c:spPr>
            <a:solidFill>
              <a:srgbClr val="0070C0"/>
            </a:solidFill>
          </c:spPr>
          <c:invertIfNegative val="0"/>
          <c:xVal>
            <c:numRef>
              <c:f>Hoja1!$C$5</c:f>
              <c:numCache>
                <c:formatCode>General</c:formatCode>
                <c:ptCount val="1"/>
                <c:pt idx="0">
                  <c:v>25</c:v>
                </c:pt>
              </c:numCache>
            </c:numRef>
          </c:xVal>
          <c:yVal>
            <c:numRef>
              <c:f>Hoja1!$D$5</c:f>
              <c:numCache>
                <c:formatCode>General</c:formatCode>
                <c:ptCount val="1"/>
                <c:pt idx="0">
                  <c:v>23.1</c:v>
                </c:pt>
              </c:numCache>
            </c:numRef>
          </c:yVal>
          <c:bubbleSize>
            <c:numLit>
              <c:formatCode>General</c:formatCode>
              <c:ptCount val="1"/>
              <c:pt idx="0">
                <c:v>1</c:v>
              </c:pt>
            </c:numLit>
          </c:bubbleSize>
          <c:bubble3D val="0"/>
        </c:ser>
        <c:ser>
          <c:idx val="3"/>
          <c:order val="3"/>
          <c:tx>
            <c:strRef>
              <c:f>Hoja1!$B$6</c:f>
              <c:strCache>
                <c:ptCount val="1"/>
                <c:pt idx="0">
                  <c:v>Oracle</c:v>
                </c:pt>
              </c:strCache>
            </c:strRef>
          </c:tx>
          <c:invertIfNegative val="0"/>
          <c:xVal>
            <c:numRef>
              <c:f>Hoja1!$C$6</c:f>
              <c:numCache>
                <c:formatCode>General</c:formatCode>
                <c:ptCount val="1"/>
                <c:pt idx="0">
                  <c:v>23</c:v>
                </c:pt>
              </c:numCache>
            </c:numRef>
          </c:xVal>
          <c:yVal>
            <c:numRef>
              <c:f>Hoja1!$D$6</c:f>
              <c:numCache>
                <c:formatCode>General</c:formatCode>
                <c:ptCount val="1"/>
                <c:pt idx="0">
                  <c:v>12.8</c:v>
                </c:pt>
              </c:numCache>
            </c:numRef>
          </c:yVal>
          <c:bubbleSize>
            <c:numLit>
              <c:formatCode>General</c:formatCode>
              <c:ptCount val="1"/>
              <c:pt idx="0">
                <c:v>1</c:v>
              </c:pt>
            </c:numLit>
          </c:bubbleSize>
          <c:bubble3D val="0"/>
        </c:ser>
        <c:ser>
          <c:idx val="4"/>
          <c:order val="4"/>
          <c:tx>
            <c:strRef>
              <c:f>Hoja1!$B$7</c:f>
              <c:strCache>
                <c:ptCount val="1"/>
                <c:pt idx="0">
                  <c:v>Pentaho</c:v>
                </c:pt>
              </c:strCache>
            </c:strRef>
          </c:tx>
          <c:spPr>
            <a:solidFill>
              <a:srgbClr val="FF0000"/>
            </a:solidFill>
            <a:ln w="25400">
              <a:noFill/>
            </a:ln>
          </c:spPr>
          <c:invertIfNegative val="0"/>
          <c:xVal>
            <c:numRef>
              <c:f>Hoja1!$C$7</c:f>
              <c:numCache>
                <c:formatCode>General</c:formatCode>
                <c:ptCount val="1"/>
                <c:pt idx="0">
                  <c:v>15</c:v>
                </c:pt>
              </c:numCache>
            </c:numRef>
          </c:xVal>
          <c:yVal>
            <c:numRef>
              <c:f>Hoja1!$D$7</c:f>
              <c:numCache>
                <c:formatCode>General</c:formatCode>
                <c:ptCount val="1"/>
                <c:pt idx="0">
                  <c:v>5.0999999999999996</c:v>
                </c:pt>
              </c:numCache>
            </c:numRef>
          </c:yVal>
          <c:bubbleSize>
            <c:numLit>
              <c:formatCode>General</c:formatCode>
              <c:ptCount val="1"/>
              <c:pt idx="0">
                <c:v>1</c:v>
              </c:pt>
            </c:numLit>
          </c:bubbleSize>
          <c:bubble3D val="0"/>
        </c:ser>
        <c:ser>
          <c:idx val="5"/>
          <c:order val="5"/>
          <c:tx>
            <c:strRef>
              <c:f>Hoja1!$B$8</c:f>
              <c:strCache>
                <c:ptCount val="1"/>
                <c:pt idx="0">
                  <c:v>SAP</c:v>
                </c:pt>
              </c:strCache>
            </c:strRef>
          </c:tx>
          <c:spPr>
            <a:ln w="25400">
              <a:noFill/>
            </a:ln>
          </c:spPr>
          <c:invertIfNegative val="0"/>
          <c:xVal>
            <c:numRef>
              <c:f>Hoja1!$C$8</c:f>
              <c:numCache>
                <c:formatCode>General</c:formatCode>
                <c:ptCount val="1"/>
                <c:pt idx="0">
                  <c:v>28</c:v>
                </c:pt>
              </c:numCache>
            </c:numRef>
          </c:xVal>
          <c:yVal>
            <c:numRef>
              <c:f>Hoja1!$D$8</c:f>
              <c:numCache>
                <c:formatCode>General</c:formatCode>
                <c:ptCount val="1"/>
                <c:pt idx="0">
                  <c:v>2.6</c:v>
                </c:pt>
              </c:numCache>
            </c:numRef>
          </c:yVal>
          <c:bubbleSize>
            <c:numLit>
              <c:formatCode>General</c:formatCode>
              <c:ptCount val="1"/>
              <c:pt idx="0">
                <c:v>1</c:v>
              </c:pt>
            </c:numLit>
          </c:bubbleSize>
          <c:bubble3D val="0"/>
        </c:ser>
        <c:ser>
          <c:idx val="6"/>
          <c:order val="6"/>
          <c:tx>
            <c:strRef>
              <c:f>Hoja1!$B$9</c:f>
              <c:strCache>
                <c:ptCount val="1"/>
                <c:pt idx="0">
                  <c:v>Microsoft</c:v>
                </c:pt>
              </c:strCache>
            </c:strRef>
          </c:tx>
          <c:spPr>
            <a:solidFill>
              <a:srgbClr val="FFFF00"/>
            </a:solidFill>
            <a:ln w="25400">
              <a:noFill/>
            </a:ln>
          </c:spPr>
          <c:invertIfNegative val="0"/>
          <c:xVal>
            <c:numRef>
              <c:f>Hoja1!$C$9</c:f>
              <c:numCache>
                <c:formatCode>General</c:formatCode>
                <c:ptCount val="1"/>
                <c:pt idx="0">
                  <c:v>29</c:v>
                </c:pt>
              </c:numCache>
            </c:numRef>
          </c:xVal>
          <c:yVal>
            <c:numRef>
              <c:f>Hoja1!$D$9</c:f>
              <c:numCache>
                <c:formatCode>General</c:formatCode>
                <c:ptCount val="1"/>
                <c:pt idx="0">
                  <c:v>2.6</c:v>
                </c:pt>
              </c:numCache>
            </c:numRef>
          </c:yVal>
          <c:bubbleSize>
            <c:numLit>
              <c:formatCode>General</c:formatCode>
              <c:ptCount val="1"/>
              <c:pt idx="0">
                <c:v>1</c:v>
              </c:pt>
            </c:numLit>
          </c:bubbleSize>
          <c:bubble3D val="0"/>
        </c:ser>
        <c:dLbls>
          <c:showLegendKey val="0"/>
          <c:showVal val="0"/>
          <c:showCatName val="0"/>
          <c:showSerName val="0"/>
          <c:showPercent val="0"/>
          <c:showBubbleSize val="0"/>
        </c:dLbls>
        <c:bubbleScale val="16"/>
        <c:showNegBubbles val="0"/>
        <c:axId val="37404672"/>
        <c:axId val="37405248"/>
      </c:bubbleChart>
      <c:valAx>
        <c:axId val="37404672"/>
        <c:scaling>
          <c:orientation val="minMax"/>
          <c:max val="34"/>
          <c:min val="0"/>
        </c:scaling>
        <c:delete val="0"/>
        <c:axPos val="b"/>
        <c:title>
          <c:tx>
            <c:rich>
              <a:bodyPr/>
              <a:lstStyle/>
              <a:p>
                <a:pPr>
                  <a:defRPr sz="1800"/>
                </a:pPr>
                <a:r>
                  <a:rPr lang="es-EC" sz="1800" dirty="0" smtClean="0"/>
                  <a:t>Jugadores de Nicho                                             Visionarios</a:t>
                </a:r>
                <a:endParaRPr lang="es-EC" sz="1800" dirty="0"/>
              </a:p>
            </c:rich>
          </c:tx>
          <c:layout>
            <c:manualLayout>
              <c:xMode val="edge"/>
              <c:yMode val="edge"/>
              <c:x val="8.7880342729950101E-2"/>
              <c:y val="0.84187929791533589"/>
            </c:manualLayout>
          </c:layout>
          <c:overlay val="0"/>
        </c:title>
        <c:numFmt formatCode="General" sourceLinked="1"/>
        <c:majorTickMark val="out"/>
        <c:minorTickMark val="none"/>
        <c:tickLblPos val="none"/>
        <c:crossAx val="37405248"/>
        <c:crossesAt val="17"/>
        <c:crossBetween val="midCat"/>
      </c:valAx>
      <c:valAx>
        <c:axId val="37405248"/>
        <c:scaling>
          <c:orientation val="minMax"/>
          <c:max val="34"/>
          <c:min val="1"/>
        </c:scaling>
        <c:delete val="0"/>
        <c:axPos val="l"/>
        <c:numFmt formatCode="General" sourceLinked="1"/>
        <c:majorTickMark val="out"/>
        <c:minorTickMark val="none"/>
        <c:tickLblPos val="none"/>
        <c:crossAx val="37404672"/>
        <c:crossesAt val="17"/>
        <c:crossBetween val="midCat"/>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a:t>Desafiadores                                                           Líderes</a:t>
            </a:r>
          </a:p>
        </c:rich>
      </c:tx>
      <c:layout/>
      <c:overlay val="0"/>
    </c:title>
    <c:autoTitleDeleted val="0"/>
    <c:plotArea>
      <c:layout>
        <c:manualLayout>
          <c:layoutTarget val="inner"/>
          <c:xMode val="edge"/>
          <c:yMode val="edge"/>
          <c:x val="8.0488401787614391E-2"/>
          <c:y val="9.240221429728887E-2"/>
          <c:w val="0.787915791776028"/>
          <c:h val="0.86016614311285478"/>
        </c:manualLayout>
      </c:layout>
      <c:bubbleChart>
        <c:varyColors val="0"/>
        <c:ser>
          <c:idx val="0"/>
          <c:order val="0"/>
          <c:tx>
            <c:strRef>
              <c:f>Hoja2!$B$3</c:f>
              <c:strCache>
                <c:ptCount val="1"/>
                <c:pt idx="0">
                  <c:v>MicroStrategy</c:v>
                </c:pt>
              </c:strCache>
            </c:strRef>
          </c:tx>
          <c:spPr>
            <a:solidFill>
              <a:srgbClr val="FFFF00"/>
            </a:solidFill>
          </c:spPr>
          <c:invertIfNegative val="0"/>
          <c:xVal>
            <c:numRef>
              <c:f>Hoja2!$C$3</c:f>
              <c:numCache>
                <c:formatCode>General</c:formatCode>
                <c:ptCount val="1"/>
                <c:pt idx="0">
                  <c:v>30</c:v>
                </c:pt>
              </c:numCache>
            </c:numRef>
          </c:xVal>
          <c:yVal>
            <c:numRef>
              <c:f>Hoja2!$D$3</c:f>
              <c:numCache>
                <c:formatCode>General</c:formatCode>
                <c:ptCount val="1"/>
                <c:pt idx="0">
                  <c:v>33.299999999999997</c:v>
                </c:pt>
              </c:numCache>
            </c:numRef>
          </c:yVal>
          <c:bubbleSize>
            <c:numLit>
              <c:formatCode>General</c:formatCode>
              <c:ptCount val="1"/>
              <c:pt idx="0">
                <c:v>1</c:v>
              </c:pt>
            </c:numLit>
          </c:bubbleSize>
          <c:bubble3D val="0"/>
        </c:ser>
        <c:ser>
          <c:idx val="1"/>
          <c:order val="1"/>
          <c:tx>
            <c:strRef>
              <c:f>Hoja2!$B$4</c:f>
              <c:strCache>
                <c:ptCount val="1"/>
                <c:pt idx="0">
                  <c:v>IBM</c:v>
                </c:pt>
              </c:strCache>
            </c:strRef>
          </c:tx>
          <c:invertIfNegative val="0"/>
          <c:xVal>
            <c:numRef>
              <c:f>Hoja2!$C$4</c:f>
              <c:numCache>
                <c:formatCode>General</c:formatCode>
                <c:ptCount val="1"/>
                <c:pt idx="0">
                  <c:v>35</c:v>
                </c:pt>
              </c:numCache>
            </c:numRef>
          </c:xVal>
          <c:yVal>
            <c:numRef>
              <c:f>Hoja2!$D$4</c:f>
              <c:numCache>
                <c:formatCode>General</c:formatCode>
                <c:ptCount val="1"/>
                <c:pt idx="0">
                  <c:v>44.4</c:v>
                </c:pt>
              </c:numCache>
            </c:numRef>
          </c:yVal>
          <c:bubbleSize>
            <c:numLit>
              <c:formatCode>General</c:formatCode>
              <c:ptCount val="1"/>
              <c:pt idx="0">
                <c:v>1</c:v>
              </c:pt>
            </c:numLit>
          </c:bubbleSize>
          <c:bubble3D val="0"/>
        </c:ser>
        <c:ser>
          <c:idx val="3"/>
          <c:order val="2"/>
          <c:tx>
            <c:strRef>
              <c:f>Hoja2!$B$5</c:f>
              <c:strCache>
                <c:ptCount val="1"/>
                <c:pt idx="0">
                  <c:v>Pentaho</c:v>
                </c:pt>
              </c:strCache>
            </c:strRef>
          </c:tx>
          <c:invertIfNegative val="0"/>
          <c:xVal>
            <c:numRef>
              <c:f>Hoja2!$C$5</c:f>
              <c:numCache>
                <c:formatCode>General</c:formatCode>
                <c:ptCount val="1"/>
                <c:pt idx="0">
                  <c:v>28</c:v>
                </c:pt>
              </c:numCache>
            </c:numRef>
          </c:xVal>
          <c:yVal>
            <c:numRef>
              <c:f>Hoja2!$D$5</c:f>
              <c:numCache>
                <c:formatCode>General</c:formatCode>
                <c:ptCount val="1"/>
                <c:pt idx="0">
                  <c:v>5.0999999999999996</c:v>
                </c:pt>
              </c:numCache>
            </c:numRef>
          </c:yVal>
          <c:bubbleSize>
            <c:numLit>
              <c:formatCode>General</c:formatCode>
              <c:ptCount val="1"/>
              <c:pt idx="0">
                <c:v>1</c:v>
              </c:pt>
            </c:numLit>
          </c:bubbleSize>
          <c:bubble3D val="0"/>
        </c:ser>
        <c:ser>
          <c:idx val="4"/>
          <c:order val="3"/>
          <c:tx>
            <c:strRef>
              <c:f>Hoja2!$B$6</c:f>
              <c:strCache>
                <c:ptCount val="1"/>
                <c:pt idx="0">
                  <c:v>Oracle</c:v>
                </c:pt>
              </c:strCache>
            </c:strRef>
          </c:tx>
          <c:spPr>
            <a:solidFill>
              <a:srgbClr val="FF0000"/>
            </a:solidFill>
            <a:ln w="25400">
              <a:noFill/>
            </a:ln>
          </c:spPr>
          <c:invertIfNegative val="0"/>
          <c:xVal>
            <c:numRef>
              <c:f>Hoja2!$C$6</c:f>
              <c:numCache>
                <c:formatCode>General</c:formatCode>
                <c:ptCount val="1"/>
                <c:pt idx="0">
                  <c:v>33</c:v>
                </c:pt>
              </c:numCache>
            </c:numRef>
          </c:xVal>
          <c:yVal>
            <c:numRef>
              <c:f>Hoja2!$D$6</c:f>
              <c:numCache>
                <c:formatCode>General</c:formatCode>
                <c:ptCount val="1"/>
                <c:pt idx="0">
                  <c:v>11.1</c:v>
                </c:pt>
              </c:numCache>
            </c:numRef>
          </c:yVal>
          <c:bubbleSize>
            <c:numLit>
              <c:formatCode>General</c:formatCode>
              <c:ptCount val="1"/>
              <c:pt idx="0">
                <c:v>1</c:v>
              </c:pt>
            </c:numLit>
          </c:bubbleSize>
          <c:bubble3D val="0"/>
        </c:ser>
        <c:dLbls>
          <c:showLegendKey val="0"/>
          <c:showVal val="0"/>
          <c:showCatName val="0"/>
          <c:showSerName val="0"/>
          <c:showPercent val="0"/>
          <c:showBubbleSize val="0"/>
        </c:dLbls>
        <c:bubbleScale val="16"/>
        <c:showNegBubbles val="0"/>
        <c:axId val="37407552"/>
        <c:axId val="37408128"/>
      </c:bubbleChart>
      <c:valAx>
        <c:axId val="37407552"/>
        <c:scaling>
          <c:orientation val="minMax"/>
          <c:max val="50"/>
          <c:min val="0"/>
        </c:scaling>
        <c:delete val="0"/>
        <c:axPos val="b"/>
        <c:title>
          <c:tx>
            <c:rich>
              <a:bodyPr/>
              <a:lstStyle/>
              <a:p>
                <a:pPr>
                  <a:defRPr/>
                </a:pPr>
                <a:r>
                  <a:rPr lang="es-EC" sz="1800" dirty="0"/>
                  <a:t>Jugadores</a:t>
                </a:r>
                <a:r>
                  <a:rPr lang="es-EC" sz="1800" baseline="0" dirty="0"/>
                  <a:t> de </a:t>
                </a:r>
                <a:r>
                  <a:rPr lang="es-EC" sz="1800" baseline="0" dirty="0" smtClean="0"/>
                  <a:t>Nicho                                                 </a:t>
                </a:r>
                <a:r>
                  <a:rPr lang="es-EC" sz="1800" baseline="0" dirty="0"/>
                  <a:t>Visionarios</a:t>
                </a:r>
                <a:endParaRPr lang="es-EC" sz="1800" dirty="0"/>
              </a:p>
            </c:rich>
          </c:tx>
          <c:layout/>
          <c:overlay val="0"/>
        </c:title>
        <c:numFmt formatCode="General" sourceLinked="1"/>
        <c:majorTickMark val="out"/>
        <c:minorTickMark val="none"/>
        <c:tickLblPos val="none"/>
        <c:crossAx val="37408128"/>
        <c:crossesAt val="25"/>
        <c:crossBetween val="midCat"/>
      </c:valAx>
      <c:valAx>
        <c:axId val="37408128"/>
        <c:scaling>
          <c:orientation val="minMax"/>
          <c:max val="50"/>
          <c:min val="1"/>
        </c:scaling>
        <c:delete val="0"/>
        <c:axPos val="l"/>
        <c:numFmt formatCode="General" sourceLinked="1"/>
        <c:majorTickMark val="out"/>
        <c:minorTickMark val="none"/>
        <c:tickLblPos val="none"/>
        <c:crossAx val="37407552"/>
        <c:crossesAt val="25"/>
        <c:crossBetween val="midCat"/>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E496E1-9AAE-47E9-ADB8-F337AFBCE256}" type="datetimeFigureOut">
              <a:rPr lang="es-EC" smtClean="0"/>
              <a:t>16/07/2014</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9EF9CF-99C8-4D38-83FC-15517ADC502A}" type="slidenum">
              <a:rPr lang="es-EC" smtClean="0"/>
              <a:t>‹Nº›</a:t>
            </a:fld>
            <a:endParaRPr lang="es-EC"/>
          </a:p>
        </p:txBody>
      </p:sp>
    </p:spTree>
    <p:extLst>
      <p:ext uri="{BB962C8B-B14F-4D97-AF65-F5344CB8AC3E}">
        <p14:creationId xmlns:p14="http://schemas.microsoft.com/office/powerpoint/2010/main" val="1650208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altLang="es-EC"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4F74E3-99B6-477A-A4DF-1AE0B83188AC}" type="slidenum">
              <a:rPr lang="en-US" altLang="es-EC"/>
              <a:pPr eaLnBrk="1" hangingPunct="1"/>
              <a:t>1</a:t>
            </a:fld>
            <a:endParaRPr lang="en-US" altLang="es-EC"/>
          </a:p>
        </p:txBody>
      </p:sp>
    </p:spTree>
    <p:extLst>
      <p:ext uri="{BB962C8B-B14F-4D97-AF65-F5344CB8AC3E}">
        <p14:creationId xmlns:p14="http://schemas.microsoft.com/office/powerpoint/2010/main" val="1553358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lvl1pPr>
              <a:defRPr/>
            </a:lvl1pPr>
          </a:lstStyle>
          <a:p>
            <a:endParaRPr lang="es-ES" altLang="es-EC"/>
          </a:p>
        </p:txBody>
      </p:sp>
      <p:sp>
        <p:nvSpPr>
          <p:cNvPr id="5" name="Marcador de pie de página 4"/>
          <p:cNvSpPr>
            <a:spLocks noGrp="1"/>
          </p:cNvSpPr>
          <p:nvPr>
            <p:ph type="ftr" sz="quarter" idx="11"/>
          </p:nvPr>
        </p:nvSpPr>
        <p:spPr/>
        <p:txBody>
          <a:bodyPr/>
          <a:lstStyle>
            <a:lvl1pPr>
              <a:defRPr/>
            </a:lvl1pPr>
          </a:lstStyle>
          <a:p>
            <a:endParaRPr lang="es-ES" altLang="es-EC"/>
          </a:p>
        </p:txBody>
      </p:sp>
      <p:sp>
        <p:nvSpPr>
          <p:cNvPr id="6" name="Marcador de número de diapositiva 5"/>
          <p:cNvSpPr>
            <a:spLocks noGrp="1"/>
          </p:cNvSpPr>
          <p:nvPr>
            <p:ph type="sldNum" sz="quarter" idx="12"/>
          </p:nvPr>
        </p:nvSpPr>
        <p:spPr/>
        <p:txBody>
          <a:bodyPr/>
          <a:lstStyle>
            <a:lvl1pPr>
              <a:defRPr/>
            </a:lvl1pPr>
          </a:lstStyle>
          <a:p>
            <a:fld id="{F4DF7753-0E3C-4AA8-99AD-22D3C1AAD804}" type="slidenum">
              <a:rPr lang="es-ES" altLang="es-EC"/>
              <a:pPr/>
              <a:t>‹Nº›</a:t>
            </a:fld>
            <a:endParaRPr lang="es-ES" altLang="es-EC"/>
          </a:p>
        </p:txBody>
      </p:sp>
    </p:spTree>
    <p:extLst>
      <p:ext uri="{BB962C8B-B14F-4D97-AF65-F5344CB8AC3E}">
        <p14:creationId xmlns:p14="http://schemas.microsoft.com/office/powerpoint/2010/main" val="10871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lvl1pPr>
              <a:defRPr/>
            </a:lvl1pPr>
          </a:lstStyle>
          <a:p>
            <a:endParaRPr lang="es-ES" altLang="es-EC"/>
          </a:p>
        </p:txBody>
      </p:sp>
      <p:sp>
        <p:nvSpPr>
          <p:cNvPr id="5" name="Marcador de pie de página 4"/>
          <p:cNvSpPr>
            <a:spLocks noGrp="1"/>
          </p:cNvSpPr>
          <p:nvPr>
            <p:ph type="ftr" sz="quarter" idx="11"/>
          </p:nvPr>
        </p:nvSpPr>
        <p:spPr/>
        <p:txBody>
          <a:bodyPr/>
          <a:lstStyle>
            <a:lvl1pPr>
              <a:defRPr/>
            </a:lvl1pPr>
          </a:lstStyle>
          <a:p>
            <a:endParaRPr lang="es-ES" altLang="es-EC"/>
          </a:p>
        </p:txBody>
      </p:sp>
      <p:sp>
        <p:nvSpPr>
          <p:cNvPr id="6" name="Marcador de número de diapositiva 5"/>
          <p:cNvSpPr>
            <a:spLocks noGrp="1"/>
          </p:cNvSpPr>
          <p:nvPr>
            <p:ph type="sldNum" sz="quarter" idx="12"/>
          </p:nvPr>
        </p:nvSpPr>
        <p:spPr/>
        <p:txBody>
          <a:bodyPr/>
          <a:lstStyle>
            <a:lvl1pPr>
              <a:defRPr/>
            </a:lvl1pPr>
          </a:lstStyle>
          <a:p>
            <a:fld id="{90044CC1-E5D0-44B9-BD73-4F560BD1AF01}" type="slidenum">
              <a:rPr lang="es-ES" altLang="es-EC"/>
              <a:pPr/>
              <a:t>‹Nº›</a:t>
            </a:fld>
            <a:endParaRPr lang="es-ES" altLang="es-EC"/>
          </a:p>
        </p:txBody>
      </p:sp>
    </p:spTree>
    <p:extLst>
      <p:ext uri="{BB962C8B-B14F-4D97-AF65-F5344CB8AC3E}">
        <p14:creationId xmlns:p14="http://schemas.microsoft.com/office/powerpoint/2010/main" val="180798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lvl1pPr>
              <a:defRPr/>
            </a:lvl1pPr>
          </a:lstStyle>
          <a:p>
            <a:endParaRPr lang="es-ES" altLang="es-EC"/>
          </a:p>
        </p:txBody>
      </p:sp>
      <p:sp>
        <p:nvSpPr>
          <p:cNvPr id="5" name="Marcador de pie de página 4"/>
          <p:cNvSpPr>
            <a:spLocks noGrp="1"/>
          </p:cNvSpPr>
          <p:nvPr>
            <p:ph type="ftr" sz="quarter" idx="11"/>
          </p:nvPr>
        </p:nvSpPr>
        <p:spPr/>
        <p:txBody>
          <a:bodyPr/>
          <a:lstStyle>
            <a:lvl1pPr>
              <a:defRPr/>
            </a:lvl1pPr>
          </a:lstStyle>
          <a:p>
            <a:endParaRPr lang="es-ES" altLang="es-EC"/>
          </a:p>
        </p:txBody>
      </p:sp>
      <p:sp>
        <p:nvSpPr>
          <p:cNvPr id="6" name="Marcador de número de diapositiva 5"/>
          <p:cNvSpPr>
            <a:spLocks noGrp="1"/>
          </p:cNvSpPr>
          <p:nvPr>
            <p:ph type="sldNum" sz="quarter" idx="12"/>
          </p:nvPr>
        </p:nvSpPr>
        <p:spPr/>
        <p:txBody>
          <a:bodyPr/>
          <a:lstStyle>
            <a:lvl1pPr>
              <a:defRPr/>
            </a:lvl1pPr>
          </a:lstStyle>
          <a:p>
            <a:fld id="{4AF64322-7949-478A-9639-F5858BC0B7BD}" type="slidenum">
              <a:rPr lang="es-ES" altLang="es-EC"/>
              <a:pPr/>
              <a:t>‹Nº›</a:t>
            </a:fld>
            <a:endParaRPr lang="es-ES" altLang="es-EC"/>
          </a:p>
        </p:txBody>
      </p:sp>
    </p:spTree>
    <p:extLst>
      <p:ext uri="{BB962C8B-B14F-4D97-AF65-F5344CB8AC3E}">
        <p14:creationId xmlns:p14="http://schemas.microsoft.com/office/powerpoint/2010/main" val="2161347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ltLang="es-EC"/>
          </a:p>
        </p:txBody>
      </p:sp>
      <p:sp>
        <p:nvSpPr>
          <p:cNvPr id="5" name="Footer Placeholder 4"/>
          <p:cNvSpPr>
            <a:spLocks noGrp="1"/>
          </p:cNvSpPr>
          <p:nvPr>
            <p:ph type="ftr" sz="quarter" idx="11"/>
          </p:nvPr>
        </p:nvSpPr>
        <p:spPr/>
        <p:txBody>
          <a:bodyPr/>
          <a:lstStyle>
            <a:lvl1pPr>
              <a:defRPr/>
            </a:lvl1pPr>
          </a:lstStyle>
          <a:p>
            <a:endParaRPr lang="es-ES" altLang="es-EC"/>
          </a:p>
        </p:txBody>
      </p:sp>
      <p:sp>
        <p:nvSpPr>
          <p:cNvPr id="6"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516048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s-EC"/>
          </a:p>
        </p:txBody>
      </p:sp>
      <p:sp>
        <p:nvSpPr>
          <p:cNvPr id="5" name="Footer Placeholder 4"/>
          <p:cNvSpPr>
            <a:spLocks noGrp="1"/>
          </p:cNvSpPr>
          <p:nvPr>
            <p:ph type="ftr" sz="quarter" idx="11"/>
          </p:nvPr>
        </p:nvSpPr>
        <p:spPr/>
        <p:txBody>
          <a:bodyPr/>
          <a:lstStyle>
            <a:lvl1pPr>
              <a:defRPr/>
            </a:lvl1pPr>
          </a:lstStyle>
          <a:p>
            <a:endParaRPr lang="es-ES" altLang="es-EC"/>
          </a:p>
        </p:txBody>
      </p:sp>
      <p:sp>
        <p:nvSpPr>
          <p:cNvPr id="6"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533132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ltLang="es-EC"/>
          </a:p>
        </p:txBody>
      </p:sp>
      <p:sp>
        <p:nvSpPr>
          <p:cNvPr id="5" name="Footer Placeholder 4"/>
          <p:cNvSpPr>
            <a:spLocks noGrp="1"/>
          </p:cNvSpPr>
          <p:nvPr>
            <p:ph type="ftr" sz="quarter" idx="11"/>
          </p:nvPr>
        </p:nvSpPr>
        <p:spPr/>
        <p:txBody>
          <a:bodyPr/>
          <a:lstStyle>
            <a:lvl1pPr>
              <a:defRPr/>
            </a:lvl1pPr>
          </a:lstStyle>
          <a:p>
            <a:endParaRPr lang="es-ES" altLang="es-EC"/>
          </a:p>
        </p:txBody>
      </p:sp>
      <p:sp>
        <p:nvSpPr>
          <p:cNvPr id="6"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87016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s-ES" altLang="es-EC"/>
          </a:p>
        </p:txBody>
      </p:sp>
      <p:sp>
        <p:nvSpPr>
          <p:cNvPr id="6" name="Footer Placeholder 4"/>
          <p:cNvSpPr>
            <a:spLocks noGrp="1"/>
          </p:cNvSpPr>
          <p:nvPr>
            <p:ph type="ftr" sz="quarter" idx="11"/>
          </p:nvPr>
        </p:nvSpPr>
        <p:spPr/>
        <p:txBody>
          <a:bodyPr/>
          <a:lstStyle>
            <a:lvl1pPr>
              <a:defRPr/>
            </a:lvl1pPr>
          </a:lstStyle>
          <a:p>
            <a:endParaRPr lang="es-ES" altLang="es-EC"/>
          </a:p>
        </p:txBody>
      </p:sp>
      <p:sp>
        <p:nvSpPr>
          <p:cNvPr id="7"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2147782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s-ES" altLang="es-EC"/>
          </a:p>
        </p:txBody>
      </p:sp>
      <p:sp>
        <p:nvSpPr>
          <p:cNvPr id="8" name="Footer Placeholder 4"/>
          <p:cNvSpPr>
            <a:spLocks noGrp="1"/>
          </p:cNvSpPr>
          <p:nvPr>
            <p:ph type="ftr" sz="quarter" idx="11"/>
          </p:nvPr>
        </p:nvSpPr>
        <p:spPr/>
        <p:txBody>
          <a:bodyPr/>
          <a:lstStyle>
            <a:lvl1pPr>
              <a:defRPr/>
            </a:lvl1pPr>
          </a:lstStyle>
          <a:p>
            <a:endParaRPr lang="es-ES" altLang="es-EC"/>
          </a:p>
        </p:txBody>
      </p:sp>
      <p:sp>
        <p:nvSpPr>
          <p:cNvPr id="9"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2598283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s-ES" altLang="es-EC"/>
          </a:p>
        </p:txBody>
      </p:sp>
      <p:sp>
        <p:nvSpPr>
          <p:cNvPr id="4" name="Footer Placeholder 4"/>
          <p:cNvSpPr>
            <a:spLocks noGrp="1"/>
          </p:cNvSpPr>
          <p:nvPr>
            <p:ph type="ftr" sz="quarter" idx="11"/>
          </p:nvPr>
        </p:nvSpPr>
        <p:spPr/>
        <p:txBody>
          <a:bodyPr/>
          <a:lstStyle>
            <a:lvl1pPr>
              <a:defRPr/>
            </a:lvl1pPr>
          </a:lstStyle>
          <a:p>
            <a:endParaRPr lang="es-ES" altLang="es-EC"/>
          </a:p>
        </p:txBody>
      </p:sp>
      <p:sp>
        <p:nvSpPr>
          <p:cNvPr id="5"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3681442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s-ES" altLang="es-EC"/>
          </a:p>
        </p:txBody>
      </p:sp>
      <p:sp>
        <p:nvSpPr>
          <p:cNvPr id="3" name="Footer Placeholder 4"/>
          <p:cNvSpPr>
            <a:spLocks noGrp="1"/>
          </p:cNvSpPr>
          <p:nvPr>
            <p:ph type="ftr" sz="quarter" idx="11"/>
          </p:nvPr>
        </p:nvSpPr>
        <p:spPr/>
        <p:txBody>
          <a:bodyPr/>
          <a:lstStyle>
            <a:lvl1pPr>
              <a:defRPr/>
            </a:lvl1pPr>
          </a:lstStyle>
          <a:p>
            <a:endParaRPr lang="es-ES" altLang="es-EC"/>
          </a:p>
        </p:txBody>
      </p:sp>
      <p:sp>
        <p:nvSpPr>
          <p:cNvPr id="4"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814670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s-ES" altLang="es-EC"/>
          </a:p>
        </p:txBody>
      </p:sp>
      <p:sp>
        <p:nvSpPr>
          <p:cNvPr id="6" name="Footer Placeholder 4"/>
          <p:cNvSpPr>
            <a:spLocks noGrp="1"/>
          </p:cNvSpPr>
          <p:nvPr>
            <p:ph type="ftr" sz="quarter" idx="11"/>
          </p:nvPr>
        </p:nvSpPr>
        <p:spPr/>
        <p:txBody>
          <a:bodyPr/>
          <a:lstStyle>
            <a:lvl1pPr>
              <a:defRPr/>
            </a:lvl1pPr>
          </a:lstStyle>
          <a:p>
            <a:endParaRPr lang="es-ES" altLang="es-EC"/>
          </a:p>
        </p:txBody>
      </p:sp>
      <p:sp>
        <p:nvSpPr>
          <p:cNvPr id="7"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56587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lvl1pPr>
              <a:defRPr/>
            </a:lvl1pPr>
          </a:lstStyle>
          <a:p>
            <a:endParaRPr lang="es-ES" altLang="es-EC"/>
          </a:p>
        </p:txBody>
      </p:sp>
      <p:sp>
        <p:nvSpPr>
          <p:cNvPr id="5" name="Marcador de pie de página 4"/>
          <p:cNvSpPr>
            <a:spLocks noGrp="1"/>
          </p:cNvSpPr>
          <p:nvPr>
            <p:ph type="ftr" sz="quarter" idx="11"/>
          </p:nvPr>
        </p:nvSpPr>
        <p:spPr/>
        <p:txBody>
          <a:bodyPr/>
          <a:lstStyle>
            <a:lvl1pPr>
              <a:defRPr/>
            </a:lvl1pPr>
          </a:lstStyle>
          <a:p>
            <a:endParaRPr lang="es-ES" altLang="es-EC"/>
          </a:p>
        </p:txBody>
      </p:sp>
      <p:sp>
        <p:nvSpPr>
          <p:cNvPr id="6" name="Marcador de número de diapositiva 5"/>
          <p:cNvSpPr>
            <a:spLocks noGrp="1"/>
          </p:cNvSpPr>
          <p:nvPr>
            <p:ph type="sldNum" sz="quarter" idx="12"/>
          </p:nvPr>
        </p:nvSpPr>
        <p:spPr/>
        <p:txBody>
          <a:bodyPr/>
          <a:lstStyle>
            <a:lvl1pPr>
              <a:defRPr/>
            </a:lvl1pPr>
          </a:lstStyle>
          <a:p>
            <a:fld id="{64B07EDF-09E1-4A3A-B29E-4C56482F6ADE}" type="slidenum">
              <a:rPr lang="es-ES" altLang="es-EC"/>
              <a:pPr/>
              <a:t>‹Nº›</a:t>
            </a:fld>
            <a:endParaRPr lang="es-ES" altLang="es-EC"/>
          </a:p>
        </p:txBody>
      </p:sp>
    </p:spTree>
    <p:extLst>
      <p:ext uri="{BB962C8B-B14F-4D97-AF65-F5344CB8AC3E}">
        <p14:creationId xmlns:p14="http://schemas.microsoft.com/office/powerpoint/2010/main" val="3219095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s-ES" altLang="es-EC"/>
          </a:p>
        </p:txBody>
      </p:sp>
      <p:sp>
        <p:nvSpPr>
          <p:cNvPr id="6" name="Footer Placeholder 4"/>
          <p:cNvSpPr>
            <a:spLocks noGrp="1"/>
          </p:cNvSpPr>
          <p:nvPr>
            <p:ph type="ftr" sz="quarter" idx="11"/>
          </p:nvPr>
        </p:nvSpPr>
        <p:spPr/>
        <p:txBody>
          <a:bodyPr/>
          <a:lstStyle>
            <a:lvl1pPr>
              <a:defRPr/>
            </a:lvl1pPr>
          </a:lstStyle>
          <a:p>
            <a:endParaRPr lang="es-ES" altLang="es-EC"/>
          </a:p>
        </p:txBody>
      </p:sp>
      <p:sp>
        <p:nvSpPr>
          <p:cNvPr id="7"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4130561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s-EC"/>
          </a:p>
        </p:txBody>
      </p:sp>
      <p:sp>
        <p:nvSpPr>
          <p:cNvPr id="5" name="Footer Placeholder 4"/>
          <p:cNvSpPr>
            <a:spLocks noGrp="1"/>
          </p:cNvSpPr>
          <p:nvPr>
            <p:ph type="ftr" sz="quarter" idx="11"/>
          </p:nvPr>
        </p:nvSpPr>
        <p:spPr/>
        <p:txBody>
          <a:bodyPr/>
          <a:lstStyle>
            <a:lvl1pPr>
              <a:defRPr/>
            </a:lvl1pPr>
          </a:lstStyle>
          <a:p>
            <a:endParaRPr lang="es-ES" altLang="es-EC"/>
          </a:p>
        </p:txBody>
      </p:sp>
      <p:sp>
        <p:nvSpPr>
          <p:cNvPr id="6"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3704027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s-EC"/>
          </a:p>
        </p:txBody>
      </p:sp>
      <p:sp>
        <p:nvSpPr>
          <p:cNvPr id="5" name="Footer Placeholder 4"/>
          <p:cNvSpPr>
            <a:spLocks noGrp="1"/>
          </p:cNvSpPr>
          <p:nvPr>
            <p:ph type="ftr" sz="quarter" idx="11"/>
          </p:nvPr>
        </p:nvSpPr>
        <p:spPr/>
        <p:txBody>
          <a:bodyPr/>
          <a:lstStyle>
            <a:lvl1pPr>
              <a:defRPr/>
            </a:lvl1pPr>
          </a:lstStyle>
          <a:p>
            <a:endParaRPr lang="es-ES" altLang="es-EC"/>
          </a:p>
        </p:txBody>
      </p:sp>
      <p:sp>
        <p:nvSpPr>
          <p:cNvPr id="6" name="Slide Number Placeholder 5"/>
          <p:cNvSpPr>
            <a:spLocks noGrp="1"/>
          </p:cNvSpPr>
          <p:nvPr>
            <p:ph type="sldNum" sz="quarter" idx="12"/>
          </p:nvPr>
        </p:nvSpPr>
        <p:spPr/>
        <p:txBody>
          <a:bodyPr/>
          <a:lstStyle>
            <a:lvl1pPr>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340041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ltLang="es-EC"/>
          </a:p>
        </p:txBody>
      </p:sp>
      <p:sp>
        <p:nvSpPr>
          <p:cNvPr id="5" name="Marcador de pie de página 4"/>
          <p:cNvSpPr>
            <a:spLocks noGrp="1"/>
          </p:cNvSpPr>
          <p:nvPr>
            <p:ph type="ftr" sz="quarter" idx="11"/>
          </p:nvPr>
        </p:nvSpPr>
        <p:spPr/>
        <p:txBody>
          <a:bodyPr/>
          <a:lstStyle>
            <a:lvl1pPr>
              <a:defRPr/>
            </a:lvl1pPr>
          </a:lstStyle>
          <a:p>
            <a:endParaRPr lang="es-ES" altLang="es-EC"/>
          </a:p>
        </p:txBody>
      </p:sp>
      <p:sp>
        <p:nvSpPr>
          <p:cNvPr id="6" name="Marcador de número de diapositiva 5"/>
          <p:cNvSpPr>
            <a:spLocks noGrp="1"/>
          </p:cNvSpPr>
          <p:nvPr>
            <p:ph type="sldNum" sz="quarter" idx="12"/>
          </p:nvPr>
        </p:nvSpPr>
        <p:spPr/>
        <p:txBody>
          <a:bodyPr/>
          <a:lstStyle>
            <a:lvl1pPr>
              <a:defRPr/>
            </a:lvl1pPr>
          </a:lstStyle>
          <a:p>
            <a:fld id="{BC82A930-6881-40E7-A240-7FAD5B724491}" type="slidenum">
              <a:rPr lang="es-ES" altLang="es-EC"/>
              <a:pPr/>
              <a:t>‹Nº›</a:t>
            </a:fld>
            <a:endParaRPr lang="es-ES" altLang="es-EC"/>
          </a:p>
        </p:txBody>
      </p:sp>
    </p:spTree>
    <p:extLst>
      <p:ext uri="{BB962C8B-B14F-4D97-AF65-F5344CB8AC3E}">
        <p14:creationId xmlns:p14="http://schemas.microsoft.com/office/powerpoint/2010/main" val="111258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lvl1pPr>
              <a:defRPr/>
            </a:lvl1pPr>
          </a:lstStyle>
          <a:p>
            <a:endParaRPr lang="es-ES" altLang="es-EC"/>
          </a:p>
        </p:txBody>
      </p:sp>
      <p:sp>
        <p:nvSpPr>
          <p:cNvPr id="6" name="Marcador de pie de página 5"/>
          <p:cNvSpPr>
            <a:spLocks noGrp="1"/>
          </p:cNvSpPr>
          <p:nvPr>
            <p:ph type="ftr" sz="quarter" idx="11"/>
          </p:nvPr>
        </p:nvSpPr>
        <p:spPr/>
        <p:txBody>
          <a:bodyPr/>
          <a:lstStyle>
            <a:lvl1pPr>
              <a:defRPr/>
            </a:lvl1pPr>
          </a:lstStyle>
          <a:p>
            <a:endParaRPr lang="es-ES" altLang="es-EC"/>
          </a:p>
        </p:txBody>
      </p:sp>
      <p:sp>
        <p:nvSpPr>
          <p:cNvPr id="7" name="Marcador de número de diapositiva 6"/>
          <p:cNvSpPr>
            <a:spLocks noGrp="1"/>
          </p:cNvSpPr>
          <p:nvPr>
            <p:ph type="sldNum" sz="quarter" idx="12"/>
          </p:nvPr>
        </p:nvSpPr>
        <p:spPr/>
        <p:txBody>
          <a:bodyPr/>
          <a:lstStyle>
            <a:lvl1pPr>
              <a:defRPr/>
            </a:lvl1pPr>
          </a:lstStyle>
          <a:p>
            <a:fld id="{9435E999-BED9-46D9-B440-B32F22B43D36}" type="slidenum">
              <a:rPr lang="es-ES" altLang="es-EC"/>
              <a:pPr/>
              <a:t>‹Nº›</a:t>
            </a:fld>
            <a:endParaRPr lang="es-ES" altLang="es-EC"/>
          </a:p>
        </p:txBody>
      </p:sp>
    </p:spTree>
    <p:extLst>
      <p:ext uri="{BB962C8B-B14F-4D97-AF65-F5344CB8AC3E}">
        <p14:creationId xmlns:p14="http://schemas.microsoft.com/office/powerpoint/2010/main" val="381193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lvl1pPr>
              <a:defRPr/>
            </a:lvl1pPr>
          </a:lstStyle>
          <a:p>
            <a:endParaRPr lang="es-ES" altLang="es-EC"/>
          </a:p>
        </p:txBody>
      </p:sp>
      <p:sp>
        <p:nvSpPr>
          <p:cNvPr id="8" name="Marcador de pie de página 7"/>
          <p:cNvSpPr>
            <a:spLocks noGrp="1"/>
          </p:cNvSpPr>
          <p:nvPr>
            <p:ph type="ftr" sz="quarter" idx="11"/>
          </p:nvPr>
        </p:nvSpPr>
        <p:spPr/>
        <p:txBody>
          <a:bodyPr/>
          <a:lstStyle>
            <a:lvl1pPr>
              <a:defRPr/>
            </a:lvl1pPr>
          </a:lstStyle>
          <a:p>
            <a:endParaRPr lang="es-ES" altLang="es-EC"/>
          </a:p>
        </p:txBody>
      </p:sp>
      <p:sp>
        <p:nvSpPr>
          <p:cNvPr id="9" name="Marcador de número de diapositiva 8"/>
          <p:cNvSpPr>
            <a:spLocks noGrp="1"/>
          </p:cNvSpPr>
          <p:nvPr>
            <p:ph type="sldNum" sz="quarter" idx="12"/>
          </p:nvPr>
        </p:nvSpPr>
        <p:spPr/>
        <p:txBody>
          <a:bodyPr/>
          <a:lstStyle>
            <a:lvl1pPr>
              <a:defRPr/>
            </a:lvl1pPr>
          </a:lstStyle>
          <a:p>
            <a:fld id="{074C09FE-AA75-43AC-BE77-0498268898F0}" type="slidenum">
              <a:rPr lang="es-ES" altLang="es-EC"/>
              <a:pPr/>
              <a:t>‹Nº›</a:t>
            </a:fld>
            <a:endParaRPr lang="es-ES" altLang="es-EC"/>
          </a:p>
        </p:txBody>
      </p:sp>
    </p:spTree>
    <p:extLst>
      <p:ext uri="{BB962C8B-B14F-4D97-AF65-F5344CB8AC3E}">
        <p14:creationId xmlns:p14="http://schemas.microsoft.com/office/powerpoint/2010/main" val="2935737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lvl1pPr>
              <a:defRPr/>
            </a:lvl1pPr>
          </a:lstStyle>
          <a:p>
            <a:endParaRPr lang="es-ES" altLang="es-EC"/>
          </a:p>
        </p:txBody>
      </p:sp>
      <p:sp>
        <p:nvSpPr>
          <p:cNvPr id="4" name="Marcador de pie de página 3"/>
          <p:cNvSpPr>
            <a:spLocks noGrp="1"/>
          </p:cNvSpPr>
          <p:nvPr>
            <p:ph type="ftr" sz="quarter" idx="11"/>
          </p:nvPr>
        </p:nvSpPr>
        <p:spPr/>
        <p:txBody>
          <a:bodyPr/>
          <a:lstStyle>
            <a:lvl1pPr>
              <a:defRPr/>
            </a:lvl1pPr>
          </a:lstStyle>
          <a:p>
            <a:endParaRPr lang="es-ES" altLang="es-EC"/>
          </a:p>
        </p:txBody>
      </p:sp>
      <p:sp>
        <p:nvSpPr>
          <p:cNvPr id="5" name="Marcador de número de diapositiva 4"/>
          <p:cNvSpPr>
            <a:spLocks noGrp="1"/>
          </p:cNvSpPr>
          <p:nvPr>
            <p:ph type="sldNum" sz="quarter" idx="12"/>
          </p:nvPr>
        </p:nvSpPr>
        <p:spPr/>
        <p:txBody>
          <a:bodyPr/>
          <a:lstStyle>
            <a:lvl1pPr>
              <a:defRPr/>
            </a:lvl1pPr>
          </a:lstStyle>
          <a:p>
            <a:fld id="{8537A073-4571-4F76-99A7-E5FE6234AF05}" type="slidenum">
              <a:rPr lang="es-ES" altLang="es-EC"/>
              <a:pPr/>
              <a:t>‹Nº›</a:t>
            </a:fld>
            <a:endParaRPr lang="es-ES" altLang="es-EC"/>
          </a:p>
        </p:txBody>
      </p:sp>
    </p:spTree>
    <p:extLst>
      <p:ext uri="{BB962C8B-B14F-4D97-AF65-F5344CB8AC3E}">
        <p14:creationId xmlns:p14="http://schemas.microsoft.com/office/powerpoint/2010/main" val="36311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ltLang="es-EC"/>
          </a:p>
        </p:txBody>
      </p:sp>
      <p:sp>
        <p:nvSpPr>
          <p:cNvPr id="3" name="Marcador de pie de página 2"/>
          <p:cNvSpPr>
            <a:spLocks noGrp="1"/>
          </p:cNvSpPr>
          <p:nvPr>
            <p:ph type="ftr" sz="quarter" idx="11"/>
          </p:nvPr>
        </p:nvSpPr>
        <p:spPr/>
        <p:txBody>
          <a:bodyPr/>
          <a:lstStyle>
            <a:lvl1pPr>
              <a:defRPr/>
            </a:lvl1pPr>
          </a:lstStyle>
          <a:p>
            <a:endParaRPr lang="es-ES" altLang="es-EC"/>
          </a:p>
        </p:txBody>
      </p:sp>
      <p:sp>
        <p:nvSpPr>
          <p:cNvPr id="4" name="Marcador de número de diapositiva 3"/>
          <p:cNvSpPr>
            <a:spLocks noGrp="1"/>
          </p:cNvSpPr>
          <p:nvPr>
            <p:ph type="sldNum" sz="quarter" idx="12"/>
          </p:nvPr>
        </p:nvSpPr>
        <p:spPr/>
        <p:txBody>
          <a:bodyPr/>
          <a:lstStyle>
            <a:lvl1pPr>
              <a:defRPr/>
            </a:lvl1pPr>
          </a:lstStyle>
          <a:p>
            <a:fld id="{DA713526-579E-467E-9E59-1DB6E7C57594}" type="slidenum">
              <a:rPr lang="es-ES" altLang="es-EC"/>
              <a:pPr/>
              <a:t>‹Nº›</a:t>
            </a:fld>
            <a:endParaRPr lang="es-ES" altLang="es-EC"/>
          </a:p>
        </p:txBody>
      </p:sp>
    </p:spTree>
    <p:extLst>
      <p:ext uri="{BB962C8B-B14F-4D97-AF65-F5344CB8AC3E}">
        <p14:creationId xmlns:p14="http://schemas.microsoft.com/office/powerpoint/2010/main" val="269381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EC"/>
          </a:p>
        </p:txBody>
      </p:sp>
      <p:sp>
        <p:nvSpPr>
          <p:cNvPr id="6" name="Marcador de pie de página 5"/>
          <p:cNvSpPr>
            <a:spLocks noGrp="1"/>
          </p:cNvSpPr>
          <p:nvPr>
            <p:ph type="ftr" sz="quarter" idx="11"/>
          </p:nvPr>
        </p:nvSpPr>
        <p:spPr/>
        <p:txBody>
          <a:bodyPr/>
          <a:lstStyle>
            <a:lvl1pPr>
              <a:defRPr/>
            </a:lvl1pPr>
          </a:lstStyle>
          <a:p>
            <a:endParaRPr lang="es-ES" altLang="es-EC"/>
          </a:p>
        </p:txBody>
      </p:sp>
      <p:sp>
        <p:nvSpPr>
          <p:cNvPr id="7" name="Marcador de número de diapositiva 6"/>
          <p:cNvSpPr>
            <a:spLocks noGrp="1"/>
          </p:cNvSpPr>
          <p:nvPr>
            <p:ph type="sldNum" sz="quarter" idx="12"/>
          </p:nvPr>
        </p:nvSpPr>
        <p:spPr/>
        <p:txBody>
          <a:bodyPr/>
          <a:lstStyle>
            <a:lvl1pPr>
              <a:defRPr/>
            </a:lvl1pPr>
          </a:lstStyle>
          <a:p>
            <a:fld id="{C087F4F2-658F-4938-9773-6F837E345E54}" type="slidenum">
              <a:rPr lang="es-ES" altLang="es-EC"/>
              <a:pPr/>
              <a:t>‹Nº›</a:t>
            </a:fld>
            <a:endParaRPr lang="es-ES" altLang="es-EC"/>
          </a:p>
        </p:txBody>
      </p:sp>
    </p:spTree>
    <p:extLst>
      <p:ext uri="{BB962C8B-B14F-4D97-AF65-F5344CB8AC3E}">
        <p14:creationId xmlns:p14="http://schemas.microsoft.com/office/powerpoint/2010/main" val="1105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EC"/>
          </a:p>
        </p:txBody>
      </p:sp>
      <p:sp>
        <p:nvSpPr>
          <p:cNvPr id="6" name="Marcador de pie de página 5"/>
          <p:cNvSpPr>
            <a:spLocks noGrp="1"/>
          </p:cNvSpPr>
          <p:nvPr>
            <p:ph type="ftr" sz="quarter" idx="11"/>
          </p:nvPr>
        </p:nvSpPr>
        <p:spPr/>
        <p:txBody>
          <a:bodyPr/>
          <a:lstStyle>
            <a:lvl1pPr>
              <a:defRPr/>
            </a:lvl1pPr>
          </a:lstStyle>
          <a:p>
            <a:endParaRPr lang="es-ES" altLang="es-EC"/>
          </a:p>
        </p:txBody>
      </p:sp>
      <p:sp>
        <p:nvSpPr>
          <p:cNvPr id="7" name="Marcador de número de diapositiva 6"/>
          <p:cNvSpPr>
            <a:spLocks noGrp="1"/>
          </p:cNvSpPr>
          <p:nvPr>
            <p:ph type="sldNum" sz="quarter" idx="12"/>
          </p:nvPr>
        </p:nvSpPr>
        <p:spPr/>
        <p:txBody>
          <a:bodyPr/>
          <a:lstStyle>
            <a:lvl1pPr>
              <a:defRPr/>
            </a:lvl1pPr>
          </a:lstStyle>
          <a:p>
            <a:fld id="{6F001614-2CD2-4CA4-8FD8-62AE541C2282}" type="slidenum">
              <a:rPr lang="es-ES" altLang="es-EC"/>
              <a:pPr/>
              <a:t>‹Nº›</a:t>
            </a:fld>
            <a:endParaRPr lang="es-ES" altLang="es-EC"/>
          </a:p>
        </p:txBody>
      </p:sp>
    </p:spTree>
    <p:extLst>
      <p:ext uri="{BB962C8B-B14F-4D97-AF65-F5344CB8AC3E}">
        <p14:creationId xmlns:p14="http://schemas.microsoft.com/office/powerpoint/2010/main" val="329248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C"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C" smtClean="0"/>
              <a:t>Haga clic para modificar el estilo de texto del patrón</a:t>
            </a:r>
          </a:p>
          <a:p>
            <a:pPr lvl="1"/>
            <a:r>
              <a:rPr lang="es-ES" altLang="es-EC" smtClean="0"/>
              <a:t>Segundo nivel</a:t>
            </a:r>
          </a:p>
          <a:p>
            <a:pPr lvl="2"/>
            <a:r>
              <a:rPr lang="es-ES" altLang="es-EC" smtClean="0"/>
              <a:t>Tercer nivel</a:t>
            </a:r>
          </a:p>
          <a:p>
            <a:pPr lvl="3"/>
            <a:r>
              <a:rPr lang="es-ES" altLang="es-EC" smtClean="0"/>
              <a:t>Cuarto nivel</a:t>
            </a:r>
          </a:p>
          <a:p>
            <a:pPr lvl="4"/>
            <a:r>
              <a:rPr lang="es-ES" altLang="es-EC"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s-EC"/>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s-EC"/>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5263578-CD05-45CB-8271-FBA86B68E31C}" type="slidenum">
              <a:rPr lang="es-ES" altLang="es-EC"/>
              <a:pPr/>
              <a:t>‹Nº›</a:t>
            </a:fld>
            <a:endParaRPr lang="es-ES" alt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C"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C" smtClean="0"/>
              <a:t>Click to edit Master text styles</a:t>
            </a:r>
          </a:p>
          <a:p>
            <a:pPr lvl="1"/>
            <a:r>
              <a:rPr lang="en-US" altLang="es-EC" smtClean="0"/>
              <a:t>Second level</a:t>
            </a:r>
          </a:p>
          <a:p>
            <a:pPr lvl="2"/>
            <a:r>
              <a:rPr lang="en-US" altLang="es-EC" smtClean="0"/>
              <a:t>Third level</a:t>
            </a:r>
          </a:p>
          <a:p>
            <a:pPr lvl="3"/>
            <a:r>
              <a:rPr lang="en-US" altLang="es-EC" smtClean="0"/>
              <a:t>Fourth level</a:t>
            </a:r>
          </a:p>
          <a:p>
            <a:pPr lvl="4"/>
            <a:r>
              <a:rPr lang="en-US" altLang="es-EC"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cs typeface="Arial" charset="0"/>
              </a:defRPr>
            </a:lvl1pPr>
          </a:lstStyle>
          <a:p>
            <a:endParaRPr lang="es-ES" altLang="es-EC"/>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cs typeface="Arial" charset="0"/>
              </a:defRPr>
            </a:lvl1pPr>
          </a:lstStyle>
          <a:p>
            <a:endParaRPr lang="es-ES" altLang="es-EC"/>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5263578-CD05-45CB-8271-FBA86B68E31C}" type="slidenum">
              <a:rPr lang="es-ES" altLang="es-EC" smtClean="0"/>
              <a:pPr/>
              <a:t>‹Nº›</a:t>
            </a:fld>
            <a:endParaRPr lang="es-ES" altLang="es-EC"/>
          </a:p>
        </p:txBody>
      </p:sp>
    </p:spTree>
    <p:extLst>
      <p:ext uri="{BB962C8B-B14F-4D97-AF65-F5344CB8AC3E}">
        <p14:creationId xmlns:p14="http://schemas.microsoft.com/office/powerpoint/2010/main" val="2477317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s://docs.google.com/spreadsheet/viewform?fromEmail=true&amp;formkey=dE51Vm1hMjJxU2ZwMmZfbTlUZHpQV0E6MQ"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cxnSp>
        <p:nvCxnSpPr>
          <p:cNvPr id="133" name="Straight Connector 132"/>
          <p:cNvCxnSpPr/>
          <p:nvPr/>
        </p:nvCxnSpPr>
        <p:spPr>
          <a:xfrm>
            <a:off x="0" y="457200"/>
            <a:ext cx="9144000" cy="2514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0800000" flipV="1">
            <a:off x="0" y="457200"/>
            <a:ext cx="9144000" cy="3505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0" y="914400"/>
            <a:ext cx="91440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152400" y="381000"/>
            <a:ext cx="6858000" cy="60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0" y="3276600"/>
            <a:ext cx="91440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10800000" flipV="1">
            <a:off x="0" y="3657600"/>
            <a:ext cx="914400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0" y="5791200"/>
            <a:ext cx="77724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1676400" y="1676400"/>
            <a:ext cx="6324600" cy="2971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2933700" y="2247900"/>
            <a:ext cx="685800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0" y="2438400"/>
            <a:ext cx="9144000" cy="266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4876800" y="2590800"/>
            <a:ext cx="525780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914400" y="0"/>
            <a:ext cx="73914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0800000" flipV="1">
            <a:off x="0" y="0"/>
            <a:ext cx="42672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10800000" flipV="1">
            <a:off x="3581400" y="4648200"/>
            <a:ext cx="5562600" cy="2209800"/>
          </a:xfrm>
          <a:prstGeom prst="line">
            <a:avLst/>
          </a:prstGeom>
        </p:spPr>
        <p:style>
          <a:lnRef idx="1">
            <a:schemeClr val="accent1"/>
          </a:lnRef>
          <a:fillRef idx="0">
            <a:schemeClr val="accent1"/>
          </a:fillRef>
          <a:effectRef idx="0">
            <a:schemeClr val="accent1"/>
          </a:effectRef>
          <a:fontRef idx="minor">
            <a:schemeClr val="tx1"/>
          </a:fontRef>
        </p:style>
      </p:cxnSp>
      <p:sp>
        <p:nvSpPr>
          <p:cNvPr id="147" name="Rectangle 146"/>
          <p:cNvSpPr/>
          <p:nvPr/>
        </p:nvSpPr>
        <p:spPr>
          <a:xfrm>
            <a:off x="457200" y="0"/>
            <a:ext cx="8839200" cy="1447800"/>
          </a:xfrm>
          <a:prstGeom prst="rect">
            <a:avLst/>
          </a:prstGeom>
          <a:ln>
            <a:noFill/>
          </a:ln>
          <a:scene3d>
            <a:camera prst="orthographicFront">
              <a:rot lat="0" lon="0" rev="3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356" name="TextBox 148"/>
          <p:cNvSpPr txBox="1">
            <a:spLocks noChangeArrowheads="1"/>
          </p:cNvSpPr>
          <p:nvPr/>
        </p:nvSpPr>
        <p:spPr bwMode="auto">
          <a:xfrm>
            <a:off x="685800" y="304800"/>
            <a:ext cx="6324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s-EC" sz="3600" dirty="0" smtClean="0">
                <a:solidFill>
                  <a:schemeClr val="bg1"/>
                </a:solidFill>
              </a:rPr>
              <a:t>Universidad de </a:t>
            </a:r>
            <a:r>
              <a:rPr lang="en-US" altLang="es-EC" sz="3600" dirty="0" err="1" smtClean="0">
                <a:solidFill>
                  <a:schemeClr val="bg1"/>
                </a:solidFill>
              </a:rPr>
              <a:t>las</a:t>
            </a:r>
            <a:r>
              <a:rPr lang="en-US" altLang="es-EC" sz="3600" dirty="0" smtClean="0">
                <a:solidFill>
                  <a:schemeClr val="bg1"/>
                </a:solidFill>
              </a:rPr>
              <a:t> </a:t>
            </a:r>
            <a:r>
              <a:rPr lang="en-US" altLang="es-EC" sz="3600" dirty="0" err="1" smtClean="0">
                <a:solidFill>
                  <a:schemeClr val="bg1"/>
                </a:solidFill>
              </a:rPr>
              <a:t>Fuerzas</a:t>
            </a:r>
            <a:r>
              <a:rPr lang="en-US" altLang="es-EC" sz="3600" dirty="0" smtClean="0">
                <a:solidFill>
                  <a:schemeClr val="bg1"/>
                </a:solidFill>
              </a:rPr>
              <a:t> Armadas - ESPE</a:t>
            </a:r>
            <a:endParaRPr lang="en-US" altLang="es-EC" sz="3600" dirty="0">
              <a:solidFill>
                <a:schemeClr val="bg1"/>
              </a:solidFill>
            </a:endParaRPr>
          </a:p>
        </p:txBody>
      </p:sp>
      <p:sp>
        <p:nvSpPr>
          <p:cNvPr id="2" name="ContentBox1" descr="1"/>
          <p:cNvSpPr/>
          <p:nvPr/>
        </p:nvSpPr>
        <p:spPr>
          <a:xfrm>
            <a:off x="304800" y="2133600"/>
            <a:ext cx="1857375" cy="1414463"/>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smtClean="0">
                <a:solidFill>
                  <a:srgbClr val="FFFFFF"/>
                </a:solidFill>
                <a:cs typeface="Arial" charset="0"/>
              </a:rPr>
              <a:t>Inicio</a:t>
            </a:r>
            <a:endParaRPr lang="en-US" sz="2400" dirty="0">
              <a:solidFill>
                <a:srgbClr val="FFFFFF"/>
              </a:solidFill>
              <a:cs typeface="Arial" charset="0"/>
            </a:endParaRPr>
          </a:p>
        </p:txBody>
      </p:sp>
      <p:sp>
        <p:nvSpPr>
          <p:cNvPr id="21" name="ContentBox2" descr="2"/>
          <p:cNvSpPr/>
          <p:nvPr/>
        </p:nvSpPr>
        <p:spPr>
          <a:xfrm>
            <a:off x="2195736" y="2133600"/>
            <a:ext cx="1857375" cy="1414463"/>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928" dirty="0" err="1" smtClean="0">
                <a:solidFill>
                  <a:srgbClr val="FFFFFF"/>
                </a:solidFill>
                <a:cs typeface="Arial" charset="0"/>
              </a:rPr>
              <a:t>Introducción</a:t>
            </a:r>
            <a:endParaRPr lang="en-US" sz="1928" dirty="0">
              <a:solidFill>
                <a:srgbClr val="FFFFFF"/>
              </a:solidFill>
              <a:cs typeface="Arial" charset="0"/>
            </a:endParaRPr>
          </a:p>
        </p:txBody>
      </p:sp>
      <p:sp>
        <p:nvSpPr>
          <p:cNvPr id="22" name="ContentBox5" descr="5"/>
          <p:cNvSpPr/>
          <p:nvPr/>
        </p:nvSpPr>
        <p:spPr>
          <a:xfrm>
            <a:off x="381000" y="5181600"/>
            <a:ext cx="1857375" cy="1414463"/>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smtClean="0">
                <a:solidFill>
                  <a:srgbClr val="FFFFFF"/>
                </a:solidFill>
                <a:cs typeface="Arial" charset="0"/>
              </a:rPr>
              <a:t>Conceptos</a:t>
            </a:r>
            <a:endParaRPr lang="en-US" sz="2400" dirty="0">
              <a:solidFill>
                <a:srgbClr val="FFFFFF"/>
              </a:solidFill>
              <a:cs typeface="Arial" charset="0"/>
            </a:endParaRPr>
          </a:p>
        </p:txBody>
      </p:sp>
      <p:sp>
        <p:nvSpPr>
          <p:cNvPr id="24" name="ContentBox6" descr="6"/>
          <p:cNvSpPr/>
          <p:nvPr/>
        </p:nvSpPr>
        <p:spPr>
          <a:xfrm>
            <a:off x="2498601" y="5187552"/>
            <a:ext cx="1857375" cy="1414463"/>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780" dirty="0" err="1" smtClean="0">
                <a:solidFill>
                  <a:srgbClr val="FFFFFF"/>
                </a:solidFill>
                <a:cs typeface="Arial" charset="0"/>
              </a:rPr>
              <a:t>Definición</a:t>
            </a:r>
            <a:r>
              <a:rPr lang="en-US" sz="1780" dirty="0" smtClean="0">
                <a:solidFill>
                  <a:srgbClr val="FFFFFF"/>
                </a:solidFill>
                <a:cs typeface="Arial" charset="0"/>
              </a:rPr>
              <a:t> de la </a:t>
            </a:r>
            <a:r>
              <a:rPr lang="en-US" sz="1780" dirty="0" err="1" smtClean="0">
                <a:solidFill>
                  <a:srgbClr val="FFFFFF"/>
                </a:solidFill>
                <a:cs typeface="Arial" charset="0"/>
              </a:rPr>
              <a:t>Investigación</a:t>
            </a:r>
            <a:endParaRPr lang="en-US" sz="1780" dirty="0">
              <a:solidFill>
                <a:srgbClr val="FFFFFF"/>
              </a:solidFill>
              <a:cs typeface="Arial" charset="0"/>
            </a:endParaRPr>
          </a:p>
        </p:txBody>
      </p:sp>
      <p:sp>
        <p:nvSpPr>
          <p:cNvPr id="25" name="ContentBox9" descr="9"/>
          <p:cNvSpPr/>
          <p:nvPr/>
        </p:nvSpPr>
        <p:spPr>
          <a:xfrm>
            <a:off x="7380312" y="5181601"/>
            <a:ext cx="1647824" cy="1143000"/>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2" dirty="0" err="1" smtClean="0">
                <a:solidFill>
                  <a:srgbClr val="FFFFFF"/>
                </a:solidFill>
                <a:cs typeface="Arial" charset="0"/>
              </a:rPr>
              <a:t>Recomendaciones</a:t>
            </a:r>
            <a:endParaRPr lang="en-US" sz="1352" dirty="0">
              <a:solidFill>
                <a:srgbClr val="FFFFFF"/>
              </a:solidFill>
              <a:cs typeface="Arial" charset="0"/>
            </a:endParaRPr>
          </a:p>
        </p:txBody>
      </p:sp>
      <p:sp>
        <p:nvSpPr>
          <p:cNvPr id="26" name="ContentBox7" descr="7"/>
          <p:cNvSpPr/>
          <p:nvPr/>
        </p:nvSpPr>
        <p:spPr>
          <a:xfrm>
            <a:off x="4427984" y="5181601"/>
            <a:ext cx="1295400" cy="1143000"/>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46" dirty="0" err="1" smtClean="0">
                <a:solidFill>
                  <a:srgbClr val="FFFFFF"/>
                </a:solidFill>
                <a:cs typeface="Arial" charset="0"/>
              </a:rPr>
              <a:t>Resultados</a:t>
            </a:r>
            <a:endParaRPr lang="en-US" sz="1546" dirty="0">
              <a:solidFill>
                <a:srgbClr val="FFFFFF"/>
              </a:solidFill>
              <a:cs typeface="Arial" charset="0"/>
            </a:endParaRPr>
          </a:p>
        </p:txBody>
      </p:sp>
      <p:sp>
        <p:nvSpPr>
          <p:cNvPr id="31" name="ContentBox8" descr="8"/>
          <p:cNvSpPr/>
          <p:nvPr/>
        </p:nvSpPr>
        <p:spPr>
          <a:xfrm>
            <a:off x="5796136" y="5181601"/>
            <a:ext cx="1462669" cy="1143000"/>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79" dirty="0" err="1" smtClean="0">
                <a:solidFill>
                  <a:srgbClr val="FFFFFF"/>
                </a:solidFill>
                <a:cs typeface="Arial" charset="0"/>
              </a:rPr>
              <a:t>Conclusiones</a:t>
            </a:r>
            <a:endParaRPr lang="en-US" sz="1479" dirty="0">
              <a:solidFill>
                <a:srgbClr val="FFFFFF"/>
              </a:solidFill>
              <a:cs typeface="Arial" charset="0"/>
            </a:endParaRPr>
          </a:p>
        </p:txBody>
      </p:sp>
      <p:sp>
        <p:nvSpPr>
          <p:cNvPr id="32" name="ContentBox3" descr="3"/>
          <p:cNvSpPr/>
          <p:nvPr/>
        </p:nvSpPr>
        <p:spPr>
          <a:xfrm>
            <a:off x="4427984" y="1552202"/>
            <a:ext cx="1570323" cy="1190998"/>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78" dirty="0" err="1" smtClean="0">
                <a:solidFill>
                  <a:srgbClr val="FFFFFF"/>
                </a:solidFill>
                <a:cs typeface="Arial" charset="0"/>
              </a:rPr>
              <a:t>Justificación</a:t>
            </a:r>
            <a:endParaRPr lang="en-US" sz="1478" dirty="0">
              <a:solidFill>
                <a:srgbClr val="FFFFFF"/>
              </a:solidFill>
              <a:cs typeface="Arial" charset="0"/>
            </a:endParaRPr>
          </a:p>
        </p:txBody>
      </p:sp>
      <p:sp>
        <p:nvSpPr>
          <p:cNvPr id="33" name="ContentBox4" descr="4"/>
          <p:cNvSpPr/>
          <p:nvPr/>
        </p:nvSpPr>
        <p:spPr>
          <a:xfrm>
            <a:off x="4427984" y="2876282"/>
            <a:ext cx="1583846" cy="1219200"/>
          </a:xfrm>
          <a:prstGeom prst="rect">
            <a:avLst/>
          </a:prstGeom>
          <a:solidFill>
            <a:srgbClr val="A6A6A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156" dirty="0" err="1" smtClean="0">
                <a:solidFill>
                  <a:srgbClr val="FFFFFF"/>
                </a:solidFill>
                <a:cs typeface="Arial" charset="0"/>
              </a:rPr>
              <a:t>Objetivos</a:t>
            </a:r>
            <a:r>
              <a:rPr lang="en-US" sz="2156" dirty="0" smtClean="0">
                <a:solidFill>
                  <a:srgbClr val="FFFFFF"/>
                </a:solidFill>
                <a:cs typeface="Arial" charset="0"/>
              </a:rPr>
              <a:t> y </a:t>
            </a:r>
            <a:r>
              <a:rPr lang="en-US" sz="2156" dirty="0" err="1" smtClean="0">
                <a:solidFill>
                  <a:srgbClr val="FFFFFF"/>
                </a:solidFill>
                <a:cs typeface="Arial" charset="0"/>
              </a:rPr>
              <a:t>Alcance</a:t>
            </a:r>
            <a:endParaRPr lang="en-US" sz="2156" dirty="0">
              <a:solidFill>
                <a:srgbClr val="FFFFFF"/>
              </a:solidFill>
              <a:cs typeface="Arial" charset="0"/>
            </a:endParaRPr>
          </a:p>
        </p:txBody>
      </p:sp>
      <p:sp>
        <p:nvSpPr>
          <p:cNvPr id="148" name="Left-Up Arrow 147"/>
          <p:cNvSpPr/>
          <p:nvPr/>
        </p:nvSpPr>
        <p:spPr>
          <a:xfrm>
            <a:off x="6300192" y="228600"/>
            <a:ext cx="2819400" cy="3429000"/>
          </a:xfrm>
          <a:prstGeom prst="leftUpArrow">
            <a:avLst/>
          </a:prstGeom>
          <a:solidFill>
            <a:schemeClr val="tx1">
              <a:lumMod val="95000"/>
              <a:lumOff val="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98" name="Left Arrow 197"/>
          <p:cNvSpPr/>
          <p:nvPr/>
        </p:nvSpPr>
        <p:spPr>
          <a:xfrm rot="10800000">
            <a:off x="1143000" y="3657600"/>
            <a:ext cx="3276600" cy="1447800"/>
          </a:xfrm>
          <a:prstGeom prst="leftArrow">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Tree>
    <p:custDataLst>
      <p:tags r:id="rId1"/>
    </p:custDataLst>
    <p:extLst>
      <p:ext uri="{BB962C8B-B14F-4D97-AF65-F5344CB8AC3E}">
        <p14:creationId xmlns:p14="http://schemas.microsoft.com/office/powerpoint/2010/main" val="512265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326587325"/>
              </p:ext>
            </p:extLst>
          </p:nvPr>
        </p:nvGraphicFramePr>
        <p:xfrm>
          <a:off x="683568" y="1772816"/>
          <a:ext cx="7704856" cy="4166795"/>
        </p:xfrm>
        <a:graphic>
          <a:graphicData uri="http://schemas.openxmlformats.org/drawingml/2006/table">
            <a:tbl>
              <a:tblPr firstRow="1" firstCol="1" bandRow="1">
                <a:tableStyleId>{7E9639D4-E3E2-4D34-9284-5A2195B3D0D7}</a:tableStyleId>
              </a:tblPr>
              <a:tblGrid>
                <a:gridCol w="3244686"/>
                <a:gridCol w="4460170"/>
              </a:tblGrid>
              <a:tr h="311075">
                <a:tc>
                  <a:txBody>
                    <a:bodyPr/>
                    <a:lstStyle/>
                    <a:p>
                      <a:pPr algn="ctr">
                        <a:spcAft>
                          <a:spcPts val="0"/>
                        </a:spcAft>
                      </a:pPr>
                      <a:r>
                        <a:rPr lang="es-ES" sz="1300" dirty="0">
                          <a:effectLst/>
                        </a:rPr>
                        <a:t>Variables</a:t>
                      </a:r>
                      <a:endParaRPr lang="es-MX" sz="1300" b="1" dirty="0">
                        <a:effectLst/>
                        <a:latin typeface="Times New Roman"/>
                        <a:ea typeface="Times New Roman"/>
                      </a:endParaRPr>
                    </a:p>
                  </a:txBody>
                  <a:tcPr marL="41286" marR="41286" marT="0" marB="0"/>
                </a:tc>
                <a:tc>
                  <a:txBody>
                    <a:bodyPr/>
                    <a:lstStyle/>
                    <a:p>
                      <a:pPr algn="ctr">
                        <a:spcAft>
                          <a:spcPts val="0"/>
                        </a:spcAft>
                      </a:pPr>
                      <a:r>
                        <a:rPr lang="es-ES" sz="1300" dirty="0">
                          <a:effectLst/>
                        </a:rPr>
                        <a:t>Indicadores</a:t>
                      </a:r>
                      <a:endParaRPr lang="es-MX" sz="1300" b="1" dirty="0">
                        <a:effectLst/>
                        <a:latin typeface="Times New Roman"/>
                        <a:ea typeface="Times New Roman"/>
                      </a:endParaRPr>
                    </a:p>
                  </a:txBody>
                  <a:tcPr marL="41286" marR="41286" marT="0" marB="0"/>
                </a:tc>
              </a:tr>
              <a:tr h="3577357">
                <a:tc>
                  <a:txBody>
                    <a:bodyPr/>
                    <a:lstStyle/>
                    <a:p>
                      <a:pPr>
                        <a:spcAft>
                          <a:spcPts val="0"/>
                        </a:spcAft>
                      </a:pPr>
                      <a:r>
                        <a:rPr lang="es-ES" sz="1800" dirty="0">
                          <a:effectLst/>
                        </a:rPr>
                        <a:t>Aplicación de BI en Empresas del Ecuador</a:t>
                      </a:r>
                      <a:endParaRPr lang="es-MX" sz="1800" b="1" dirty="0">
                        <a:effectLst/>
                        <a:latin typeface="Times New Roman"/>
                        <a:ea typeface="Times New Roman"/>
                      </a:endParaRPr>
                    </a:p>
                  </a:txBody>
                  <a:tcPr marL="41286" marR="41286" marT="0" marB="0" anchor="ctr"/>
                </a:tc>
                <a:tc>
                  <a:txBody>
                    <a:bodyPr/>
                    <a:lstStyle/>
                    <a:p>
                      <a:pPr marL="342900" lvl="0" indent="-342900" algn="l">
                        <a:lnSpc>
                          <a:spcPct val="115000"/>
                        </a:lnSpc>
                        <a:spcAft>
                          <a:spcPts val="0"/>
                        </a:spcAft>
                        <a:buSzPts val="1000"/>
                        <a:buFont typeface="Symbol"/>
                        <a:buChar char=""/>
                      </a:pPr>
                      <a:r>
                        <a:rPr lang="es-ES" sz="2000" dirty="0">
                          <a:effectLst/>
                        </a:rPr>
                        <a:t>Número empresas privadas grandes que utilizan </a:t>
                      </a:r>
                      <a:r>
                        <a:rPr lang="es-ES" sz="2000" dirty="0" smtClean="0">
                          <a:effectLst/>
                        </a:rPr>
                        <a:t>BI</a:t>
                      </a:r>
                    </a:p>
                    <a:p>
                      <a:pPr marL="342900" lvl="0" indent="-342900" algn="l">
                        <a:lnSpc>
                          <a:spcPct val="115000"/>
                        </a:lnSpc>
                        <a:spcAft>
                          <a:spcPts val="0"/>
                        </a:spcAft>
                        <a:buSzPts val="1000"/>
                        <a:buFont typeface="Symbol"/>
                        <a:buChar char=""/>
                      </a:pPr>
                      <a:endParaRPr lang="es-MX" sz="2000" dirty="0">
                        <a:effectLst/>
                      </a:endParaRPr>
                    </a:p>
                    <a:p>
                      <a:pPr marL="342900" lvl="0" indent="-342900" algn="l">
                        <a:lnSpc>
                          <a:spcPct val="115000"/>
                        </a:lnSpc>
                        <a:spcAft>
                          <a:spcPts val="0"/>
                        </a:spcAft>
                        <a:buSzPts val="1000"/>
                        <a:buFont typeface="Symbol"/>
                        <a:buChar char=""/>
                      </a:pPr>
                      <a:r>
                        <a:rPr lang="es-ES" sz="2000" dirty="0">
                          <a:effectLst/>
                        </a:rPr>
                        <a:t>Número empresas privadas que utilizan herramientas </a:t>
                      </a:r>
                      <a:r>
                        <a:rPr lang="es-ES" sz="2000" dirty="0" err="1" smtClean="0">
                          <a:effectLst/>
                        </a:rPr>
                        <a:t>OpenSource</a:t>
                      </a:r>
                      <a:endParaRPr lang="es-ES" sz="2000" dirty="0" smtClean="0">
                        <a:effectLst/>
                      </a:endParaRPr>
                    </a:p>
                    <a:p>
                      <a:pPr marL="342900" lvl="0" indent="-342900" algn="l">
                        <a:lnSpc>
                          <a:spcPct val="115000"/>
                        </a:lnSpc>
                        <a:spcAft>
                          <a:spcPts val="0"/>
                        </a:spcAft>
                        <a:buSzPts val="1000"/>
                        <a:buFont typeface="Symbol"/>
                        <a:buChar char=""/>
                      </a:pPr>
                      <a:endParaRPr lang="es-MX" sz="2000" dirty="0">
                        <a:effectLst/>
                      </a:endParaRPr>
                    </a:p>
                    <a:p>
                      <a:pPr marL="342900" lvl="0" indent="-342900" algn="l">
                        <a:lnSpc>
                          <a:spcPct val="115000"/>
                        </a:lnSpc>
                        <a:spcAft>
                          <a:spcPts val="0"/>
                        </a:spcAft>
                        <a:buSzPts val="1000"/>
                        <a:buFont typeface="Symbol"/>
                        <a:buChar char=""/>
                      </a:pPr>
                      <a:r>
                        <a:rPr lang="es-ES" sz="2000" dirty="0">
                          <a:effectLst/>
                        </a:rPr>
                        <a:t>Porcentaje de  herramientas </a:t>
                      </a:r>
                      <a:r>
                        <a:rPr lang="es-ES" sz="2000" dirty="0" err="1">
                          <a:effectLst/>
                        </a:rPr>
                        <a:t>OpenSource</a:t>
                      </a:r>
                      <a:r>
                        <a:rPr lang="es-ES" sz="2000" dirty="0">
                          <a:effectLst/>
                        </a:rPr>
                        <a:t> que brindan </a:t>
                      </a:r>
                      <a:r>
                        <a:rPr lang="es-ES" sz="2000" dirty="0" smtClean="0">
                          <a:effectLst/>
                        </a:rPr>
                        <a:t>soporte</a:t>
                      </a:r>
                    </a:p>
                    <a:p>
                      <a:pPr marL="342900" lvl="0" indent="-342900" algn="l">
                        <a:lnSpc>
                          <a:spcPct val="115000"/>
                        </a:lnSpc>
                        <a:spcAft>
                          <a:spcPts val="0"/>
                        </a:spcAft>
                        <a:buSzPts val="1000"/>
                        <a:buFont typeface="Symbol"/>
                        <a:buChar char=""/>
                      </a:pPr>
                      <a:endParaRPr lang="es-MX" sz="2000" dirty="0">
                        <a:effectLst/>
                      </a:endParaRPr>
                    </a:p>
                    <a:p>
                      <a:pPr marL="342900" lvl="0" indent="-342900" algn="l">
                        <a:lnSpc>
                          <a:spcPct val="115000"/>
                        </a:lnSpc>
                        <a:spcAft>
                          <a:spcPts val="0"/>
                        </a:spcAft>
                        <a:buSzPts val="1000"/>
                        <a:buFont typeface="Symbol"/>
                        <a:buChar char=""/>
                      </a:pPr>
                      <a:r>
                        <a:rPr lang="es-ES" sz="2000" dirty="0">
                          <a:effectLst/>
                        </a:rPr>
                        <a:t>Nivel de efectividad en la toma de decisiones utilizando BI</a:t>
                      </a:r>
                      <a:endParaRPr lang="es-MX" sz="2000" b="1" dirty="0">
                        <a:effectLst/>
                        <a:latin typeface="Calibri"/>
                        <a:ea typeface="Times New Roman"/>
                        <a:cs typeface="Times New Roman"/>
                      </a:endParaRPr>
                    </a:p>
                  </a:txBody>
                  <a:tcPr marL="41286" marR="41286" marT="0" marB="0"/>
                </a:tc>
              </a:tr>
            </a:tbl>
          </a:graphicData>
        </a:graphic>
      </p:graphicFrame>
      <p:sp>
        <p:nvSpPr>
          <p:cNvPr id="3" name="2 Título"/>
          <p:cNvSpPr txBox="1">
            <a:spLocks/>
          </p:cNvSpPr>
          <p:nvPr/>
        </p:nvSpPr>
        <p:spPr>
          <a:xfrm>
            <a:off x="457200" y="274638"/>
            <a:ext cx="8229600" cy="1143000"/>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r"/>
            <a:r>
              <a:rPr lang="es-MX" dirty="0" smtClean="0">
                <a:solidFill>
                  <a:schemeClr val="bg1"/>
                </a:solidFill>
              </a:rPr>
              <a:t>VARIABLE E INDICADORES</a:t>
            </a:r>
            <a:endParaRPr lang="es-MX" dirty="0">
              <a:solidFill>
                <a:schemeClr val="bg1"/>
              </a:solidFill>
            </a:endParaRPr>
          </a:p>
        </p:txBody>
      </p:sp>
    </p:spTree>
    <p:extLst>
      <p:ext uri="{BB962C8B-B14F-4D97-AF65-F5344CB8AC3E}">
        <p14:creationId xmlns:p14="http://schemas.microsoft.com/office/powerpoint/2010/main" val="1735353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457200" y="274638"/>
            <a:ext cx="8229600" cy="850106"/>
          </a:xfrm>
          <a:prstGeom prst="rect">
            <a:avLst/>
          </a:prstGeom>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r"/>
            <a:r>
              <a:rPr lang="es-MX" dirty="0" smtClean="0">
                <a:solidFill>
                  <a:schemeClr val="bg1"/>
                </a:solidFill>
              </a:rPr>
              <a:t>POBLACIÓN</a:t>
            </a:r>
            <a:endParaRPr lang="es-MX" dirty="0">
              <a:solidFill>
                <a:schemeClr val="bg1"/>
              </a:solidFill>
            </a:endParaRPr>
          </a:p>
        </p:txBody>
      </p:sp>
      <p:pic>
        <p:nvPicPr>
          <p:cNvPr id="1026" name="Picture 2" descr="http://icontable.com/sites/default/files/styles/large/public/field/image/logos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420888"/>
            <a:ext cx="2808312" cy="9478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w_03n51flzg/TicGdQIBg7I/AAAAAAAAAI0/1VNu5odVsZ8/s640/11%2528608%252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4241" y="3789040"/>
            <a:ext cx="1872208" cy="1243147"/>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755576" y="2711492"/>
            <a:ext cx="3384376" cy="1200329"/>
          </a:xfrm>
          <a:prstGeom prst="rect">
            <a:avLst/>
          </a:prstGeom>
          <a:noFill/>
        </p:spPr>
        <p:txBody>
          <a:bodyPr wrap="square" rtlCol="0">
            <a:spAutoFit/>
          </a:bodyPr>
          <a:lstStyle/>
          <a:p>
            <a:r>
              <a:rPr lang="es-ES" dirty="0" smtClean="0"/>
              <a:t>Empresas Privadas:</a:t>
            </a:r>
            <a:r>
              <a:rPr lang="es-EC" b="1" dirty="0" smtClean="0"/>
              <a:t>17.413 </a:t>
            </a:r>
            <a:r>
              <a:rPr lang="es-EC" dirty="0"/>
              <a:t>	</a:t>
            </a:r>
          </a:p>
          <a:p>
            <a:r>
              <a:rPr lang="es-EC" dirty="0" smtClean="0"/>
              <a:t> </a:t>
            </a:r>
            <a:r>
              <a:rPr lang="es-EC" dirty="0"/>
              <a:t>	</a:t>
            </a:r>
          </a:p>
          <a:p>
            <a:endParaRPr lang="es-EC" dirty="0"/>
          </a:p>
        </p:txBody>
      </p:sp>
      <p:sp>
        <p:nvSpPr>
          <p:cNvPr id="4" name="CuadroTexto 3"/>
          <p:cNvSpPr txBox="1"/>
          <p:nvPr/>
        </p:nvSpPr>
        <p:spPr>
          <a:xfrm>
            <a:off x="827584" y="3911821"/>
            <a:ext cx="2952328" cy="369332"/>
          </a:xfrm>
          <a:prstGeom prst="rect">
            <a:avLst/>
          </a:prstGeom>
          <a:noFill/>
        </p:spPr>
        <p:txBody>
          <a:bodyPr wrap="square" rtlCol="0">
            <a:spAutoFit/>
          </a:bodyPr>
          <a:lstStyle/>
          <a:p>
            <a:r>
              <a:rPr lang="es-ES" dirty="0" smtClean="0"/>
              <a:t>Empresas Públicas: </a:t>
            </a:r>
            <a:r>
              <a:rPr lang="es-EC" b="1" dirty="0" smtClean="0"/>
              <a:t>796</a:t>
            </a:r>
            <a:endParaRPr lang="es-EC" dirty="0"/>
          </a:p>
        </p:txBody>
      </p:sp>
    </p:spTree>
    <p:extLst>
      <p:ext uri="{BB962C8B-B14F-4D97-AF65-F5344CB8AC3E}">
        <p14:creationId xmlns:p14="http://schemas.microsoft.com/office/powerpoint/2010/main" val="29507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r"/>
            <a:r>
              <a:rPr lang="es-MX" dirty="0" smtClean="0">
                <a:solidFill>
                  <a:schemeClr val="bg1"/>
                </a:solidFill>
              </a:rPr>
              <a:t>CÁLCULO MUESTRA</a:t>
            </a:r>
            <a:endParaRPr lang="es-MX" dirty="0">
              <a:solidFill>
                <a:schemeClr val="bg1"/>
              </a:solidFill>
            </a:endParaRPr>
          </a:p>
        </p:txBody>
      </p:sp>
      <p:sp>
        <p:nvSpPr>
          <p:cNvPr id="8" name="CuadroTexto 7"/>
          <p:cNvSpPr txBox="1"/>
          <p:nvPr/>
        </p:nvSpPr>
        <p:spPr>
          <a:xfrm>
            <a:off x="457200" y="2852936"/>
            <a:ext cx="3456384" cy="2585323"/>
          </a:xfrm>
          <a:prstGeom prst="rect">
            <a:avLst/>
          </a:prstGeom>
          <a:noFill/>
        </p:spPr>
        <p:txBody>
          <a:bodyPr wrap="square" rtlCol="0">
            <a:spAutoFit/>
          </a:bodyPr>
          <a:lstStyle/>
          <a:p>
            <a:pPr marL="45720" indent="0" algn="just">
              <a:buNone/>
            </a:pPr>
            <a:r>
              <a:rPr lang="es-ES" dirty="0"/>
              <a:t>Una vez que </a:t>
            </a:r>
            <a:r>
              <a:rPr lang="es-ES" dirty="0" smtClean="0"/>
              <a:t>se ha obtenido la  </a:t>
            </a:r>
            <a:r>
              <a:rPr lang="es-ES" dirty="0"/>
              <a:t>población limpia de elementos repetidos de la base de información proporcionada por la entidad correspondiente se realiza el cálculo de la muestra y la ecuación que se seleccionó para realizar esta operación es la siguiente:</a:t>
            </a:r>
          </a:p>
        </p:txBody>
      </p:sp>
      <mc:AlternateContent xmlns:mc="http://schemas.openxmlformats.org/markup-compatibility/2006" xmlns:a14="http://schemas.microsoft.com/office/drawing/2010/main">
        <mc:Choice Requires="a14">
          <p:sp>
            <p:nvSpPr>
              <p:cNvPr id="9" name="CuadroTexto 8"/>
              <p:cNvSpPr txBox="1"/>
              <p:nvPr/>
            </p:nvSpPr>
            <p:spPr>
              <a:xfrm>
                <a:off x="5004048" y="2564904"/>
                <a:ext cx="3384376" cy="7018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b="1" i="1">
                          <a:latin typeface="Cambria Math" panose="02040503050406030204" pitchFamily="18" charset="0"/>
                        </a:rPr>
                        <m:t>𝐧</m:t>
                      </m:r>
                      <m:r>
                        <a:rPr lang="es-ES" b="1">
                          <a:latin typeface="Cambria Math" panose="02040503050406030204" pitchFamily="18" charset="0"/>
                        </a:rPr>
                        <m:t>=</m:t>
                      </m:r>
                      <m:f>
                        <m:fPr>
                          <m:ctrlPr>
                            <a:rPr lang="es-MX" i="1">
                              <a:latin typeface="Cambria Math"/>
                            </a:rPr>
                          </m:ctrlPr>
                        </m:fPr>
                        <m:num>
                          <m:r>
                            <a:rPr lang="es-ES" b="1" i="1">
                              <a:latin typeface="Cambria Math" panose="02040503050406030204" pitchFamily="18" charset="0"/>
                            </a:rPr>
                            <m:t>𝐍</m:t>
                          </m:r>
                          <m:r>
                            <a:rPr lang="es-ES" b="1">
                              <a:latin typeface="Cambria Math" panose="02040503050406030204" pitchFamily="18" charset="0"/>
                            </a:rPr>
                            <m:t>×</m:t>
                          </m:r>
                          <m:sSup>
                            <m:sSupPr>
                              <m:ctrlPr>
                                <a:rPr lang="es-MX" i="1">
                                  <a:latin typeface="Cambria Math"/>
                                </a:rPr>
                              </m:ctrlPr>
                            </m:sSupPr>
                            <m:e>
                              <m:r>
                                <a:rPr lang="es-ES" b="1" i="1">
                                  <a:latin typeface="Cambria Math" panose="02040503050406030204" pitchFamily="18" charset="0"/>
                                </a:rPr>
                                <m:t>𝐙</m:t>
                              </m:r>
                            </m:e>
                            <m:sup>
                              <m:r>
                                <a:rPr lang="es-ES" b="1" i="1">
                                  <a:latin typeface="Cambria Math" panose="02040503050406030204" pitchFamily="18" charset="0"/>
                                </a:rPr>
                                <m:t>𝟐</m:t>
                              </m:r>
                            </m:sup>
                          </m:sSup>
                          <m:r>
                            <a:rPr lang="es-ES" b="1" i="1">
                              <a:latin typeface="Cambria Math" panose="02040503050406030204" pitchFamily="18" charset="0"/>
                            </a:rPr>
                            <m:t>×</m:t>
                          </m:r>
                          <m:r>
                            <a:rPr lang="es-ES" b="1" i="1">
                              <a:latin typeface="Cambria Math" panose="02040503050406030204" pitchFamily="18" charset="0"/>
                            </a:rPr>
                            <m:t>𝐩𝐪</m:t>
                          </m:r>
                        </m:num>
                        <m:den>
                          <m:sSup>
                            <m:sSupPr>
                              <m:ctrlPr>
                                <a:rPr lang="es-MX" i="1">
                                  <a:latin typeface="Cambria Math"/>
                                </a:rPr>
                              </m:ctrlPr>
                            </m:sSupPr>
                            <m:e>
                              <m:r>
                                <a:rPr lang="es-ES" b="1" i="1">
                                  <a:latin typeface="Cambria Math" panose="02040503050406030204" pitchFamily="18" charset="0"/>
                                </a:rPr>
                                <m:t>𝐃</m:t>
                              </m:r>
                            </m:e>
                            <m:sup>
                              <m:r>
                                <a:rPr lang="es-ES" b="1" i="1">
                                  <a:latin typeface="Cambria Math" panose="02040503050406030204" pitchFamily="18" charset="0"/>
                                </a:rPr>
                                <m:t>𝟐</m:t>
                              </m:r>
                            </m:sup>
                          </m:sSup>
                          <m:r>
                            <a:rPr lang="es-ES" b="1">
                              <a:latin typeface="Cambria Math" panose="02040503050406030204" pitchFamily="18" charset="0"/>
                            </a:rPr>
                            <m:t>×</m:t>
                          </m:r>
                          <m:d>
                            <m:dPr>
                              <m:ctrlPr>
                                <a:rPr lang="es-MX" i="1">
                                  <a:latin typeface="Cambria Math"/>
                                </a:rPr>
                              </m:ctrlPr>
                            </m:dPr>
                            <m:e>
                              <m:r>
                                <a:rPr lang="es-ES" b="1" i="1">
                                  <a:latin typeface="Cambria Math" panose="02040503050406030204" pitchFamily="18" charset="0"/>
                                </a:rPr>
                                <m:t>𝐍</m:t>
                              </m:r>
                              <m:r>
                                <a:rPr lang="es-ES" b="1" i="1">
                                  <a:latin typeface="Cambria Math" panose="02040503050406030204" pitchFamily="18" charset="0"/>
                                </a:rPr>
                                <m:t>−</m:t>
                              </m:r>
                              <m:r>
                                <a:rPr lang="es-ES" b="1" i="1">
                                  <a:latin typeface="Cambria Math" panose="02040503050406030204" pitchFamily="18" charset="0"/>
                                </a:rPr>
                                <m:t>𝟏</m:t>
                              </m:r>
                            </m:e>
                          </m:d>
                          <m:r>
                            <a:rPr lang="es-ES" b="1">
                              <a:latin typeface="Cambria Math" panose="02040503050406030204" pitchFamily="18" charset="0"/>
                            </a:rPr>
                            <m:t>+</m:t>
                          </m:r>
                          <m:sSup>
                            <m:sSupPr>
                              <m:ctrlPr>
                                <a:rPr lang="es-MX" i="1">
                                  <a:latin typeface="Cambria Math"/>
                                </a:rPr>
                              </m:ctrlPr>
                            </m:sSupPr>
                            <m:e>
                              <m:r>
                                <a:rPr lang="es-ES" b="1" i="1">
                                  <a:latin typeface="Cambria Math" panose="02040503050406030204" pitchFamily="18" charset="0"/>
                                </a:rPr>
                                <m:t>𝐙</m:t>
                              </m:r>
                            </m:e>
                            <m:sup>
                              <m:r>
                                <a:rPr lang="es-ES" b="1" i="1">
                                  <a:latin typeface="Cambria Math" panose="02040503050406030204" pitchFamily="18" charset="0"/>
                                </a:rPr>
                                <m:t>𝟐</m:t>
                              </m:r>
                            </m:sup>
                          </m:sSup>
                          <m:r>
                            <a:rPr lang="es-ES" b="1">
                              <a:latin typeface="Cambria Math" panose="02040503050406030204" pitchFamily="18" charset="0"/>
                            </a:rPr>
                            <m:t>×</m:t>
                          </m:r>
                          <m:r>
                            <a:rPr lang="es-ES" b="1" i="1">
                              <a:latin typeface="Cambria Math" panose="02040503050406030204" pitchFamily="18" charset="0"/>
                            </a:rPr>
                            <m:t>𝐩𝐪</m:t>
                          </m:r>
                        </m:den>
                      </m:f>
                    </m:oMath>
                  </m:oMathPara>
                </a14:m>
                <a:endParaRPr lang="es-EC" dirty="0"/>
              </a:p>
            </p:txBody>
          </p:sp>
        </mc:Choice>
        <mc:Fallback xmlns="">
          <p:sp>
            <p:nvSpPr>
              <p:cNvPr id="9" name="CuadroTexto 8"/>
              <p:cNvSpPr txBox="1">
                <a:spLocks noRot="1" noChangeAspect="1" noMove="1" noResize="1" noEditPoints="1" noAdjustHandles="1" noChangeArrowheads="1" noChangeShapeType="1" noTextEdit="1"/>
              </p:cNvSpPr>
              <p:nvPr/>
            </p:nvSpPr>
            <p:spPr>
              <a:xfrm>
                <a:off x="5004048" y="2564904"/>
                <a:ext cx="3384376" cy="701859"/>
              </a:xfrm>
              <a:prstGeom prst="rect">
                <a:avLst/>
              </a:prstGeom>
              <a:blipFill rotWithShape="0">
                <a:blip r:embed="rId2"/>
                <a:stretch>
                  <a:fillRect/>
                </a:stretch>
              </a:blipFill>
            </p:spPr>
            <p:txBody>
              <a:bodyPr/>
              <a:lstStyle/>
              <a:p>
                <a:r>
                  <a:rPr lang="es-EC">
                    <a:noFill/>
                  </a:rPr>
                  <a:t> </a:t>
                </a:r>
              </a:p>
            </p:txBody>
          </p:sp>
        </mc:Fallback>
      </mc:AlternateContent>
      <p:graphicFrame>
        <p:nvGraphicFramePr>
          <p:cNvPr id="10" name="4 Tabla"/>
          <p:cNvGraphicFramePr>
            <a:graphicFrameLocks noGrp="1"/>
          </p:cNvGraphicFramePr>
          <p:nvPr>
            <p:extLst>
              <p:ext uri="{D42A27DB-BD31-4B8C-83A1-F6EECF244321}">
                <p14:modId xmlns:p14="http://schemas.microsoft.com/office/powerpoint/2010/main" val="346280958"/>
              </p:ext>
            </p:extLst>
          </p:nvPr>
        </p:nvGraphicFramePr>
        <p:xfrm>
          <a:off x="5472100" y="3506134"/>
          <a:ext cx="2448272" cy="1278925"/>
        </p:xfrm>
        <a:graphic>
          <a:graphicData uri="http://schemas.openxmlformats.org/drawingml/2006/table">
            <a:tbl>
              <a:tblPr firstRow="1" firstCol="1" bandRow="1">
                <a:tableStyleId>{9D7B26C5-4107-4FEC-AEDC-1716B250A1EF}</a:tableStyleId>
              </a:tblPr>
              <a:tblGrid>
                <a:gridCol w="576064"/>
                <a:gridCol w="1080120"/>
                <a:gridCol w="792088"/>
              </a:tblGrid>
              <a:tr h="547405">
                <a:tc>
                  <a:txBody>
                    <a:bodyPr/>
                    <a:lstStyle/>
                    <a:p>
                      <a:pPr algn="ctr">
                        <a:spcAft>
                          <a:spcPts val="0"/>
                        </a:spcAft>
                      </a:pPr>
                      <a:r>
                        <a:rPr lang="es-ES" sz="1200" dirty="0" smtClean="0">
                          <a:effectLst/>
                        </a:rPr>
                        <a:t>%</a:t>
                      </a:r>
                      <a:r>
                        <a:rPr lang="es-ES" sz="1200" baseline="0" dirty="0" smtClean="0">
                          <a:effectLst/>
                        </a:rPr>
                        <a:t> </a:t>
                      </a:r>
                      <a:r>
                        <a:rPr lang="es-ES" sz="1200" dirty="0" smtClean="0">
                          <a:effectLst/>
                        </a:rPr>
                        <a:t>Error</a:t>
                      </a:r>
                      <a:endParaRPr lang="es-MX" sz="1200" b="1" dirty="0">
                        <a:effectLst/>
                        <a:latin typeface="Times New Roman"/>
                        <a:ea typeface="Times New Roman"/>
                      </a:endParaRPr>
                    </a:p>
                  </a:txBody>
                  <a:tcPr marL="68426" marR="68426" marT="0" marB="0" anchor="ctr"/>
                </a:tc>
                <a:tc>
                  <a:txBody>
                    <a:bodyPr/>
                    <a:lstStyle/>
                    <a:p>
                      <a:pPr algn="ctr">
                        <a:spcAft>
                          <a:spcPts val="0"/>
                        </a:spcAft>
                      </a:pPr>
                      <a:r>
                        <a:rPr lang="es-ES" sz="1200">
                          <a:effectLst/>
                        </a:rPr>
                        <a:t>Nivel de Confianza</a:t>
                      </a:r>
                      <a:endParaRPr lang="es-MX" sz="1200" b="1">
                        <a:effectLst/>
                        <a:latin typeface="Times New Roman"/>
                        <a:ea typeface="Times New Roman"/>
                      </a:endParaRPr>
                    </a:p>
                  </a:txBody>
                  <a:tcPr marL="68426" marR="68426" marT="0" marB="0" anchor="ctr"/>
                </a:tc>
                <a:tc>
                  <a:txBody>
                    <a:bodyPr/>
                    <a:lstStyle/>
                    <a:p>
                      <a:pPr algn="ctr">
                        <a:spcAft>
                          <a:spcPts val="0"/>
                        </a:spcAft>
                      </a:pPr>
                      <a:r>
                        <a:rPr lang="es-ES" sz="1200" dirty="0">
                          <a:effectLst/>
                        </a:rPr>
                        <a:t>Valor de Z</a:t>
                      </a:r>
                      <a:endParaRPr lang="es-MX" sz="1200" b="1" dirty="0">
                        <a:effectLst/>
                        <a:latin typeface="Times New Roman"/>
                        <a:ea typeface="Times New Roman"/>
                      </a:endParaRPr>
                    </a:p>
                  </a:txBody>
                  <a:tcPr marL="68426" marR="68426" marT="0" marB="0" anchor="ctr"/>
                </a:tc>
              </a:tr>
              <a:tr h="182468">
                <a:tc>
                  <a:txBody>
                    <a:bodyPr/>
                    <a:lstStyle/>
                    <a:p>
                      <a:pPr algn="ctr">
                        <a:spcAft>
                          <a:spcPts val="0"/>
                        </a:spcAft>
                      </a:pPr>
                      <a:r>
                        <a:rPr lang="es-ES" sz="1200">
                          <a:effectLst/>
                        </a:rPr>
                        <a:t>1</a:t>
                      </a:r>
                      <a:endParaRPr lang="es-MX" sz="1200" b="1">
                        <a:effectLst/>
                        <a:latin typeface="Times New Roman"/>
                        <a:ea typeface="Times New Roman"/>
                      </a:endParaRPr>
                    </a:p>
                  </a:txBody>
                  <a:tcPr marL="68426" marR="68426" marT="0" marB="0"/>
                </a:tc>
                <a:tc>
                  <a:txBody>
                    <a:bodyPr/>
                    <a:lstStyle/>
                    <a:p>
                      <a:pPr algn="ctr">
                        <a:spcAft>
                          <a:spcPts val="0"/>
                        </a:spcAft>
                      </a:pPr>
                      <a:r>
                        <a:rPr lang="es-ES" sz="1200">
                          <a:effectLst/>
                        </a:rPr>
                        <a:t>99%</a:t>
                      </a:r>
                      <a:endParaRPr lang="es-MX" sz="1200" b="1">
                        <a:effectLst/>
                        <a:latin typeface="Times New Roman"/>
                        <a:ea typeface="Times New Roman"/>
                      </a:endParaRPr>
                    </a:p>
                  </a:txBody>
                  <a:tcPr marL="68426" marR="68426" marT="0" marB="0"/>
                </a:tc>
                <a:tc>
                  <a:txBody>
                    <a:bodyPr/>
                    <a:lstStyle/>
                    <a:p>
                      <a:pPr algn="ctr">
                        <a:spcAft>
                          <a:spcPts val="0"/>
                        </a:spcAft>
                      </a:pPr>
                      <a:r>
                        <a:rPr lang="es-ES" sz="1200">
                          <a:effectLst/>
                        </a:rPr>
                        <a:t>2.58</a:t>
                      </a:r>
                      <a:endParaRPr lang="es-MX" sz="1200" b="1">
                        <a:effectLst/>
                        <a:latin typeface="Times New Roman"/>
                        <a:ea typeface="Times New Roman"/>
                      </a:endParaRPr>
                    </a:p>
                  </a:txBody>
                  <a:tcPr marL="68426" marR="68426" marT="0" marB="0"/>
                </a:tc>
              </a:tr>
              <a:tr h="182468">
                <a:tc>
                  <a:txBody>
                    <a:bodyPr/>
                    <a:lstStyle/>
                    <a:p>
                      <a:pPr algn="ctr">
                        <a:spcAft>
                          <a:spcPts val="0"/>
                        </a:spcAft>
                      </a:pPr>
                      <a:r>
                        <a:rPr lang="es-ES" sz="1200">
                          <a:effectLst/>
                        </a:rPr>
                        <a:t>5</a:t>
                      </a:r>
                      <a:endParaRPr lang="es-MX" sz="1200" b="1">
                        <a:effectLst/>
                        <a:latin typeface="Times New Roman"/>
                        <a:ea typeface="Times New Roman"/>
                      </a:endParaRPr>
                    </a:p>
                  </a:txBody>
                  <a:tcPr marL="68426" marR="68426" marT="0" marB="0"/>
                </a:tc>
                <a:tc>
                  <a:txBody>
                    <a:bodyPr/>
                    <a:lstStyle/>
                    <a:p>
                      <a:pPr algn="ctr">
                        <a:spcAft>
                          <a:spcPts val="0"/>
                        </a:spcAft>
                      </a:pPr>
                      <a:r>
                        <a:rPr lang="es-ES" sz="1200">
                          <a:effectLst/>
                        </a:rPr>
                        <a:t>95%</a:t>
                      </a:r>
                      <a:endParaRPr lang="es-MX" sz="1200" b="1">
                        <a:effectLst/>
                        <a:latin typeface="Times New Roman"/>
                        <a:ea typeface="Times New Roman"/>
                      </a:endParaRPr>
                    </a:p>
                  </a:txBody>
                  <a:tcPr marL="68426" marR="68426" marT="0" marB="0"/>
                </a:tc>
                <a:tc>
                  <a:txBody>
                    <a:bodyPr/>
                    <a:lstStyle/>
                    <a:p>
                      <a:pPr algn="ctr">
                        <a:spcAft>
                          <a:spcPts val="0"/>
                        </a:spcAft>
                      </a:pPr>
                      <a:r>
                        <a:rPr lang="es-ES" sz="1200">
                          <a:effectLst/>
                        </a:rPr>
                        <a:t>1.69</a:t>
                      </a:r>
                      <a:endParaRPr lang="es-MX" sz="1200" b="1">
                        <a:effectLst/>
                        <a:latin typeface="Times New Roman"/>
                        <a:ea typeface="Times New Roman"/>
                      </a:endParaRPr>
                    </a:p>
                  </a:txBody>
                  <a:tcPr marL="68426" marR="68426" marT="0" marB="0"/>
                </a:tc>
              </a:tr>
              <a:tr h="182468">
                <a:tc>
                  <a:txBody>
                    <a:bodyPr/>
                    <a:lstStyle/>
                    <a:p>
                      <a:pPr algn="ctr">
                        <a:spcAft>
                          <a:spcPts val="0"/>
                        </a:spcAft>
                      </a:pPr>
                      <a:r>
                        <a:rPr lang="es-ES" sz="1200">
                          <a:effectLst/>
                        </a:rPr>
                        <a:t>10</a:t>
                      </a:r>
                      <a:endParaRPr lang="es-MX" sz="1200" b="1">
                        <a:effectLst/>
                        <a:latin typeface="Times New Roman"/>
                        <a:ea typeface="Times New Roman"/>
                      </a:endParaRPr>
                    </a:p>
                  </a:txBody>
                  <a:tcPr marL="68426" marR="68426" marT="0" marB="0"/>
                </a:tc>
                <a:tc>
                  <a:txBody>
                    <a:bodyPr/>
                    <a:lstStyle/>
                    <a:p>
                      <a:pPr algn="ctr">
                        <a:spcAft>
                          <a:spcPts val="0"/>
                        </a:spcAft>
                      </a:pPr>
                      <a:r>
                        <a:rPr lang="es-ES" sz="1200">
                          <a:effectLst/>
                        </a:rPr>
                        <a:t>90%</a:t>
                      </a:r>
                      <a:endParaRPr lang="es-MX" sz="1200" b="1">
                        <a:effectLst/>
                        <a:latin typeface="Times New Roman"/>
                        <a:ea typeface="Times New Roman"/>
                      </a:endParaRPr>
                    </a:p>
                  </a:txBody>
                  <a:tcPr marL="68426" marR="68426" marT="0" marB="0"/>
                </a:tc>
                <a:tc>
                  <a:txBody>
                    <a:bodyPr/>
                    <a:lstStyle/>
                    <a:p>
                      <a:pPr algn="ctr">
                        <a:spcAft>
                          <a:spcPts val="0"/>
                        </a:spcAft>
                      </a:pPr>
                      <a:r>
                        <a:rPr lang="es-ES" sz="1200">
                          <a:effectLst/>
                        </a:rPr>
                        <a:t>1.645</a:t>
                      </a:r>
                      <a:endParaRPr lang="es-MX" sz="1200" b="1">
                        <a:effectLst/>
                        <a:latin typeface="Times New Roman"/>
                        <a:ea typeface="Times New Roman"/>
                      </a:endParaRPr>
                    </a:p>
                  </a:txBody>
                  <a:tcPr marL="68426" marR="68426" marT="0" marB="0"/>
                </a:tc>
              </a:tr>
              <a:tr h="182468">
                <a:tc>
                  <a:txBody>
                    <a:bodyPr/>
                    <a:lstStyle/>
                    <a:p>
                      <a:pPr algn="ctr">
                        <a:spcAft>
                          <a:spcPts val="0"/>
                        </a:spcAft>
                      </a:pPr>
                      <a:r>
                        <a:rPr lang="es-ES" sz="1200">
                          <a:effectLst/>
                        </a:rPr>
                        <a:t>25</a:t>
                      </a:r>
                      <a:endParaRPr lang="es-MX" sz="1200" b="1">
                        <a:effectLst/>
                        <a:latin typeface="Times New Roman"/>
                        <a:ea typeface="Times New Roman"/>
                      </a:endParaRPr>
                    </a:p>
                  </a:txBody>
                  <a:tcPr marL="68426" marR="68426" marT="0" marB="0"/>
                </a:tc>
                <a:tc>
                  <a:txBody>
                    <a:bodyPr/>
                    <a:lstStyle/>
                    <a:p>
                      <a:pPr algn="ctr">
                        <a:spcAft>
                          <a:spcPts val="0"/>
                        </a:spcAft>
                      </a:pPr>
                      <a:r>
                        <a:rPr lang="es-ES" sz="1200">
                          <a:effectLst/>
                        </a:rPr>
                        <a:t>75%</a:t>
                      </a:r>
                      <a:endParaRPr lang="es-MX" sz="1200" b="1">
                        <a:effectLst/>
                        <a:latin typeface="Times New Roman"/>
                        <a:ea typeface="Times New Roman"/>
                      </a:endParaRPr>
                    </a:p>
                  </a:txBody>
                  <a:tcPr marL="68426" marR="68426" marT="0" marB="0"/>
                </a:tc>
                <a:tc>
                  <a:txBody>
                    <a:bodyPr/>
                    <a:lstStyle/>
                    <a:p>
                      <a:pPr algn="ctr">
                        <a:spcAft>
                          <a:spcPts val="0"/>
                        </a:spcAft>
                      </a:pPr>
                      <a:r>
                        <a:rPr lang="es-ES" sz="1200" dirty="0">
                          <a:effectLst/>
                        </a:rPr>
                        <a:t>1,15</a:t>
                      </a:r>
                      <a:endParaRPr lang="es-MX" sz="1200" b="1" dirty="0">
                        <a:effectLst/>
                        <a:latin typeface="Times New Roman"/>
                        <a:ea typeface="Times New Roman"/>
                      </a:endParaRPr>
                    </a:p>
                  </a:txBody>
                  <a:tcPr marL="68426" marR="68426" marT="0" marB="0"/>
                </a:tc>
              </a:tr>
            </a:tbl>
          </a:graphicData>
        </a:graphic>
      </p:graphicFrame>
      <p:graphicFrame>
        <p:nvGraphicFramePr>
          <p:cNvPr id="11" name="5 Tabla"/>
          <p:cNvGraphicFramePr>
            <a:graphicFrameLocks noGrp="1"/>
          </p:cNvGraphicFramePr>
          <p:nvPr>
            <p:extLst>
              <p:ext uri="{D42A27DB-BD31-4B8C-83A1-F6EECF244321}">
                <p14:modId xmlns:p14="http://schemas.microsoft.com/office/powerpoint/2010/main" val="122789461"/>
              </p:ext>
            </p:extLst>
          </p:nvPr>
        </p:nvGraphicFramePr>
        <p:xfrm>
          <a:off x="6120172" y="5229200"/>
          <a:ext cx="1152128" cy="731520"/>
        </p:xfrm>
        <a:graphic>
          <a:graphicData uri="http://schemas.openxmlformats.org/drawingml/2006/table">
            <a:tbl>
              <a:tblPr firstRow="1" firstCol="1" bandRow="1">
                <a:tableStyleId>{9D7B26C5-4107-4FEC-AEDC-1716B250A1EF}</a:tableStyleId>
              </a:tblPr>
              <a:tblGrid>
                <a:gridCol w="311282"/>
                <a:gridCol w="840846"/>
              </a:tblGrid>
              <a:tr h="0">
                <a:tc>
                  <a:txBody>
                    <a:bodyPr/>
                    <a:lstStyle/>
                    <a:p>
                      <a:pPr algn="ctr">
                        <a:spcAft>
                          <a:spcPts val="0"/>
                        </a:spcAft>
                      </a:pPr>
                      <a:r>
                        <a:rPr lang="es-ES" sz="1200" dirty="0" smtClean="0">
                          <a:effectLst/>
                        </a:rPr>
                        <a:t>%</a:t>
                      </a:r>
                      <a:endParaRPr lang="es-MX" sz="1200" b="1" dirty="0">
                        <a:effectLst/>
                        <a:latin typeface="Times New Roman"/>
                        <a:ea typeface="Times New Roman"/>
                      </a:endParaRPr>
                    </a:p>
                  </a:txBody>
                  <a:tcPr marL="68580" marR="68580" marT="0" marB="0"/>
                </a:tc>
                <a:tc>
                  <a:txBody>
                    <a:bodyPr/>
                    <a:lstStyle/>
                    <a:p>
                      <a:pPr algn="ctr">
                        <a:spcAft>
                          <a:spcPts val="0"/>
                        </a:spcAft>
                      </a:pPr>
                      <a:r>
                        <a:rPr lang="es-ES" sz="1200">
                          <a:effectLst/>
                        </a:rPr>
                        <a:t>Valor D</a:t>
                      </a:r>
                      <a:endParaRPr lang="es-MX" sz="1200" b="1">
                        <a:effectLst/>
                        <a:latin typeface="Times New Roman"/>
                        <a:ea typeface="Times New Roman"/>
                      </a:endParaRPr>
                    </a:p>
                  </a:txBody>
                  <a:tcPr marL="68580" marR="68580" marT="0" marB="0"/>
                </a:tc>
              </a:tr>
              <a:tr h="0">
                <a:tc>
                  <a:txBody>
                    <a:bodyPr/>
                    <a:lstStyle/>
                    <a:p>
                      <a:pPr algn="ctr">
                        <a:spcAft>
                          <a:spcPts val="0"/>
                        </a:spcAft>
                      </a:pPr>
                      <a:r>
                        <a:rPr lang="es-ES" sz="1200">
                          <a:effectLst/>
                        </a:rPr>
                        <a:t>90</a:t>
                      </a:r>
                      <a:endParaRPr lang="es-MX" sz="1200" b="1">
                        <a:effectLst/>
                        <a:latin typeface="Times New Roman"/>
                        <a:ea typeface="Times New Roman"/>
                      </a:endParaRPr>
                    </a:p>
                  </a:txBody>
                  <a:tcPr marL="68580" marR="68580" marT="0" marB="0"/>
                </a:tc>
                <a:tc>
                  <a:txBody>
                    <a:bodyPr/>
                    <a:lstStyle/>
                    <a:p>
                      <a:pPr algn="ctr">
                        <a:spcAft>
                          <a:spcPts val="0"/>
                        </a:spcAft>
                      </a:pPr>
                      <a:r>
                        <a:rPr lang="es-ES" sz="1200">
                          <a:effectLst/>
                        </a:rPr>
                        <a:t>0.1</a:t>
                      </a:r>
                      <a:endParaRPr lang="es-MX" sz="1200" b="1">
                        <a:effectLst/>
                        <a:latin typeface="Times New Roman"/>
                        <a:ea typeface="Times New Roman"/>
                      </a:endParaRPr>
                    </a:p>
                  </a:txBody>
                  <a:tcPr marL="68580" marR="68580" marT="0" marB="0"/>
                </a:tc>
              </a:tr>
              <a:tr h="0">
                <a:tc>
                  <a:txBody>
                    <a:bodyPr/>
                    <a:lstStyle/>
                    <a:p>
                      <a:pPr algn="ctr">
                        <a:spcAft>
                          <a:spcPts val="0"/>
                        </a:spcAft>
                      </a:pPr>
                      <a:r>
                        <a:rPr lang="es-ES" sz="1200">
                          <a:effectLst/>
                        </a:rPr>
                        <a:t>95</a:t>
                      </a:r>
                      <a:endParaRPr lang="es-MX" sz="1200" b="1">
                        <a:effectLst/>
                        <a:latin typeface="Times New Roman"/>
                        <a:ea typeface="Times New Roman"/>
                      </a:endParaRPr>
                    </a:p>
                  </a:txBody>
                  <a:tcPr marL="68580" marR="68580" marT="0" marB="0"/>
                </a:tc>
                <a:tc>
                  <a:txBody>
                    <a:bodyPr/>
                    <a:lstStyle/>
                    <a:p>
                      <a:pPr algn="ctr">
                        <a:spcAft>
                          <a:spcPts val="0"/>
                        </a:spcAft>
                      </a:pPr>
                      <a:r>
                        <a:rPr lang="es-ES" sz="1200">
                          <a:effectLst/>
                        </a:rPr>
                        <a:t>0.05</a:t>
                      </a:r>
                      <a:endParaRPr lang="es-MX" sz="1200" b="1">
                        <a:effectLst/>
                        <a:latin typeface="Times New Roman"/>
                        <a:ea typeface="Times New Roman"/>
                      </a:endParaRPr>
                    </a:p>
                  </a:txBody>
                  <a:tcPr marL="68580" marR="68580" marT="0" marB="0"/>
                </a:tc>
              </a:tr>
              <a:tr h="0">
                <a:tc>
                  <a:txBody>
                    <a:bodyPr/>
                    <a:lstStyle/>
                    <a:p>
                      <a:pPr algn="ctr">
                        <a:spcAft>
                          <a:spcPts val="0"/>
                        </a:spcAft>
                      </a:pPr>
                      <a:r>
                        <a:rPr lang="es-ES" sz="1200" dirty="0">
                          <a:effectLst/>
                        </a:rPr>
                        <a:t>99</a:t>
                      </a:r>
                      <a:endParaRPr lang="es-MX" sz="1200" b="1" dirty="0">
                        <a:effectLst/>
                        <a:latin typeface="Times New Roman"/>
                        <a:ea typeface="Times New Roman"/>
                      </a:endParaRPr>
                    </a:p>
                  </a:txBody>
                  <a:tcPr marL="68580" marR="68580" marT="0" marB="0"/>
                </a:tc>
                <a:tc>
                  <a:txBody>
                    <a:bodyPr/>
                    <a:lstStyle/>
                    <a:p>
                      <a:pPr algn="ctr">
                        <a:spcAft>
                          <a:spcPts val="0"/>
                        </a:spcAft>
                      </a:pPr>
                      <a:r>
                        <a:rPr lang="es-ES" sz="1200" dirty="0">
                          <a:effectLst/>
                        </a:rPr>
                        <a:t>0.001</a:t>
                      </a:r>
                      <a:endParaRPr lang="es-MX" sz="1200" b="1"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550095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492896"/>
            <a:ext cx="8229600" cy="3633267"/>
          </a:xfrm>
        </p:spPr>
        <p:txBody>
          <a:bodyPr/>
          <a:lstStyle/>
          <a:p>
            <a:pPr marL="0" indent="0">
              <a:buNone/>
            </a:pPr>
            <a:r>
              <a:rPr lang="es-MX" dirty="0" smtClean="0"/>
              <a:t>Número de Empresas Públicas: 3</a:t>
            </a:r>
          </a:p>
          <a:p>
            <a:pPr marL="0" indent="0">
              <a:buNone/>
            </a:pPr>
            <a:r>
              <a:rPr lang="es-MX" dirty="0" smtClean="0"/>
              <a:t>Número de Empresas Privadas: 65</a:t>
            </a:r>
          </a:p>
          <a:p>
            <a:pPr marL="0" indent="0">
              <a:buNone/>
            </a:pPr>
            <a:endParaRPr lang="es-MX" dirty="0"/>
          </a:p>
          <a:p>
            <a:pPr marL="0" indent="0">
              <a:buNone/>
            </a:pPr>
            <a:r>
              <a:rPr lang="es-MX" i="1" dirty="0" smtClean="0"/>
              <a:t>Total de la Muestra: 68</a:t>
            </a:r>
          </a:p>
          <a:p>
            <a:pPr marL="0" indent="0">
              <a:buNone/>
            </a:pPr>
            <a:endParaRPr lang="es-MX" dirty="0"/>
          </a:p>
        </p:txBody>
      </p:sp>
      <p:sp>
        <p:nvSpPr>
          <p:cNvPr id="3" name="2 Título"/>
          <p:cNvSpPr>
            <a:spLocks noGrp="1"/>
          </p:cNvSpPr>
          <p:nvPr>
            <p:ph type="title"/>
          </p:nvPr>
        </p:nvSpPr>
        <p:spPr/>
        <p:txBody>
          <a:bodyPr/>
          <a:lstStyle/>
          <a:p>
            <a:pPr algn="r"/>
            <a:r>
              <a:rPr lang="es-MX" dirty="0" smtClean="0">
                <a:solidFill>
                  <a:schemeClr val="bg1"/>
                </a:solidFill>
              </a:rPr>
              <a:t>MUESTRA</a:t>
            </a:r>
            <a:endParaRPr lang="es-MX" dirty="0">
              <a:solidFill>
                <a:schemeClr val="bg1"/>
              </a:solidFill>
            </a:endParaRPr>
          </a:p>
        </p:txBody>
      </p:sp>
    </p:spTree>
    <p:extLst>
      <p:ext uri="{BB962C8B-B14F-4D97-AF65-F5344CB8AC3E}">
        <p14:creationId xmlns:p14="http://schemas.microsoft.com/office/powerpoint/2010/main" val="1670242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r"/>
            <a:r>
              <a:rPr lang="es-MX" dirty="0" smtClean="0">
                <a:solidFill>
                  <a:schemeClr val="bg1"/>
                </a:solidFill>
              </a:rPr>
              <a:t>ENCUESTA</a:t>
            </a:r>
            <a:endParaRPr lang="es-MX" dirty="0">
              <a:solidFill>
                <a:schemeClr val="bg1"/>
              </a:solidFill>
            </a:endParaRPr>
          </a:p>
        </p:txBody>
      </p:sp>
      <p:pic>
        <p:nvPicPr>
          <p:cNvPr id="7" name="Imagen 6">
            <a:hlinkClick r:id="rId2"/>
          </p:cNvPr>
          <p:cNvPicPr>
            <a:picLocks noChangeAspect="1"/>
          </p:cNvPicPr>
          <p:nvPr/>
        </p:nvPicPr>
        <p:blipFill>
          <a:blip r:embed="rId3"/>
          <a:stretch>
            <a:fillRect/>
          </a:stretch>
        </p:blipFill>
        <p:spPr>
          <a:xfrm>
            <a:off x="2267744" y="1700808"/>
            <a:ext cx="5182736" cy="4881999"/>
          </a:xfrm>
          <a:prstGeom prst="rect">
            <a:avLst/>
          </a:prstGeom>
        </p:spPr>
      </p:pic>
    </p:spTree>
    <p:extLst>
      <p:ext uri="{BB962C8B-B14F-4D97-AF65-F5344CB8AC3E}">
        <p14:creationId xmlns:p14="http://schemas.microsoft.com/office/powerpoint/2010/main" val="3614421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322549"/>
            <a:ext cx="7886700" cy="2511350"/>
          </a:xfrm>
        </p:spPr>
        <p:txBody>
          <a:bodyPr/>
          <a:lstStyle/>
          <a:p>
            <a:r>
              <a:rPr lang="es-MX" dirty="0" smtClean="0"/>
              <a:t>RESULTADOS OBTENIDOS</a:t>
            </a:r>
            <a:endParaRPr lang="es-MX" dirty="0"/>
          </a:p>
        </p:txBody>
      </p:sp>
      <p:sp>
        <p:nvSpPr>
          <p:cNvPr id="3" name="2 Marcador de texto"/>
          <p:cNvSpPr>
            <a:spLocks noGrp="1"/>
          </p:cNvSpPr>
          <p:nvPr>
            <p:ph type="body" sz="quarter" idx="4294967295"/>
          </p:nvPr>
        </p:nvSpPr>
        <p:spPr>
          <a:xfrm>
            <a:off x="2627784" y="404664"/>
            <a:ext cx="6264696" cy="720080"/>
          </a:xfrm>
          <a:prstGeom prst="rect">
            <a:avLst/>
          </a:prstGeom>
        </p:spPr>
        <p:txBody>
          <a:bodyPr/>
          <a:lstStyle/>
          <a:p>
            <a:pPr marL="0" indent="0" algn="r">
              <a:buNone/>
            </a:pPr>
            <a:r>
              <a:rPr lang="es-MX" sz="4400" dirty="0" smtClean="0">
                <a:solidFill>
                  <a:schemeClr val="bg1"/>
                </a:solidFill>
              </a:rPr>
              <a:t>RESULTADOS</a:t>
            </a:r>
            <a:endParaRPr lang="es-MX" sz="4400" dirty="0">
              <a:solidFill>
                <a:schemeClr val="bg1"/>
              </a:solidFill>
            </a:endParaRPr>
          </a:p>
        </p:txBody>
      </p:sp>
    </p:spTree>
    <p:extLst>
      <p:ext uri="{BB962C8B-B14F-4D97-AF65-F5344CB8AC3E}">
        <p14:creationId xmlns:p14="http://schemas.microsoft.com/office/powerpoint/2010/main" val="4273634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772816"/>
            <a:ext cx="7632848" cy="4418855"/>
          </a:xfrm>
        </p:spPr>
        <p:txBody>
          <a:bodyPr/>
          <a:lstStyle/>
          <a:p>
            <a:pPr marL="0" indent="0">
              <a:buNone/>
            </a:pPr>
            <a:endParaRPr lang="es-ES" dirty="0" smtClean="0"/>
          </a:p>
          <a:p>
            <a:pPr marL="0" indent="0">
              <a:buNone/>
            </a:pPr>
            <a:endParaRPr lang="es-ES" dirty="0"/>
          </a:p>
          <a:p>
            <a:pPr marL="0" indent="0">
              <a:buNone/>
            </a:pPr>
            <a:endParaRPr lang="es-ES" dirty="0" smtClean="0"/>
          </a:p>
          <a:p>
            <a:pPr marL="0" indent="0">
              <a:buNone/>
            </a:pPr>
            <a:endParaRPr lang="es-ES" dirty="0"/>
          </a:p>
          <a:p>
            <a:pPr marL="0" indent="0">
              <a:buNone/>
            </a:pPr>
            <a:endParaRPr lang="es-ES" dirty="0" smtClean="0"/>
          </a:p>
          <a:p>
            <a:pPr marL="0" indent="0">
              <a:buNone/>
            </a:pPr>
            <a:endParaRPr lang="es-ES" dirty="0"/>
          </a:p>
          <a:p>
            <a:pPr marL="0" indent="0">
              <a:buNone/>
            </a:pPr>
            <a:endParaRPr lang="es-ES" dirty="0" smtClean="0"/>
          </a:p>
          <a:p>
            <a:pPr marL="0" indent="0">
              <a:buNone/>
            </a:pPr>
            <a:endParaRPr lang="es-ES" dirty="0"/>
          </a:p>
          <a:p>
            <a:pPr marL="0" indent="0">
              <a:buNone/>
            </a:pPr>
            <a:endParaRPr lang="es-ES" dirty="0" smtClean="0"/>
          </a:p>
          <a:p>
            <a:pPr marL="0" indent="0">
              <a:buNone/>
            </a:pPr>
            <a:endParaRPr lang="es-ES" dirty="0"/>
          </a:p>
          <a:p>
            <a:pPr marL="0" indent="0">
              <a:buNone/>
            </a:pPr>
            <a:endParaRPr lang="es-ES" dirty="0" smtClean="0"/>
          </a:p>
          <a:p>
            <a:pPr marL="0" indent="0">
              <a:buNone/>
            </a:pPr>
            <a:endParaRPr lang="es-ES" dirty="0"/>
          </a:p>
          <a:p>
            <a:pPr marL="0" indent="0">
              <a:buNone/>
            </a:pPr>
            <a:endParaRPr lang="es-ES" dirty="0" smtClean="0"/>
          </a:p>
          <a:p>
            <a:pPr marL="0" indent="0">
              <a:buNone/>
            </a:pPr>
            <a:endParaRPr lang="es-MX" dirty="0"/>
          </a:p>
        </p:txBody>
      </p:sp>
      <p:graphicFrame>
        <p:nvGraphicFramePr>
          <p:cNvPr id="6" name="5 Gráfico"/>
          <p:cNvGraphicFramePr/>
          <p:nvPr>
            <p:extLst/>
          </p:nvPr>
        </p:nvGraphicFramePr>
        <p:xfrm>
          <a:off x="2339752" y="1772816"/>
          <a:ext cx="440055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1331640" y="548680"/>
            <a:ext cx="7488832" cy="861774"/>
          </a:xfrm>
          <a:prstGeom prst="rect">
            <a:avLst/>
          </a:prstGeom>
          <a:noFill/>
        </p:spPr>
        <p:txBody>
          <a:bodyPr wrap="square" rtlCol="0">
            <a:spAutoFit/>
          </a:bodyPr>
          <a:lstStyle/>
          <a:p>
            <a:pPr algn="r"/>
            <a:r>
              <a:rPr lang="es-ES" sz="3200" b="1" dirty="0" smtClean="0">
                <a:solidFill>
                  <a:schemeClr val="bg1"/>
                </a:solidFill>
              </a:rPr>
              <a:t>USO DE BUSINESS</a:t>
            </a:r>
            <a:r>
              <a:rPr lang="es-ES" sz="3200" b="1" i="1" dirty="0" smtClean="0">
                <a:solidFill>
                  <a:schemeClr val="bg1"/>
                </a:solidFill>
              </a:rPr>
              <a:t> </a:t>
            </a:r>
            <a:r>
              <a:rPr lang="es-ES" sz="3200" b="1" dirty="0" smtClean="0">
                <a:solidFill>
                  <a:schemeClr val="bg1"/>
                </a:solidFill>
              </a:rPr>
              <a:t>INTELLIGENCE</a:t>
            </a:r>
          </a:p>
          <a:p>
            <a:endParaRPr lang="es-EC" dirty="0"/>
          </a:p>
        </p:txBody>
      </p:sp>
    </p:spTree>
    <p:extLst>
      <p:ext uri="{BB962C8B-B14F-4D97-AF65-F5344CB8AC3E}">
        <p14:creationId xmlns:p14="http://schemas.microsoft.com/office/powerpoint/2010/main" val="1944654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txBox="1">
            <a:spLocks/>
          </p:cNvSpPr>
          <p:nvPr/>
        </p:nvSpPr>
        <p:spPr>
          <a:xfrm>
            <a:off x="539552" y="1916832"/>
            <a:ext cx="7632848" cy="4274839"/>
          </a:xfrm>
          <a:prstGeom prst="rect">
            <a:avLst/>
          </a:prstGeom>
        </p:spPr>
        <p:txBody>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lgn="just">
              <a:buFont typeface="Wingdings" pitchFamily="2" charset="2"/>
              <a:buNone/>
            </a:pPr>
            <a:endParaRPr lang="es-ES" b="1" i="1" dirty="0" smtClean="0"/>
          </a:p>
          <a:p>
            <a:pPr marL="0" indent="0" algn="just">
              <a:buFont typeface="Wingdings" pitchFamily="2" charset="2"/>
              <a:buNone/>
            </a:pPr>
            <a:endParaRPr lang="es-ES" b="1" i="1"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ES" dirty="0" smtClean="0"/>
          </a:p>
          <a:p>
            <a:pPr marL="0" indent="0">
              <a:buFont typeface="Wingdings" pitchFamily="2" charset="2"/>
              <a:buNone/>
            </a:pPr>
            <a:endParaRPr lang="es-MX" dirty="0"/>
          </a:p>
        </p:txBody>
      </p:sp>
      <p:graphicFrame>
        <p:nvGraphicFramePr>
          <p:cNvPr id="3" name="2 Gráfico"/>
          <p:cNvGraphicFramePr/>
          <p:nvPr>
            <p:extLst/>
          </p:nvPr>
        </p:nvGraphicFramePr>
        <p:xfrm>
          <a:off x="2339752" y="2132856"/>
          <a:ext cx="4438650" cy="3286125"/>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539552" y="332656"/>
            <a:ext cx="8064896" cy="1354217"/>
          </a:xfrm>
          <a:prstGeom prst="rect">
            <a:avLst/>
          </a:prstGeom>
          <a:noFill/>
        </p:spPr>
        <p:txBody>
          <a:bodyPr wrap="square" rtlCol="0">
            <a:spAutoFit/>
          </a:bodyPr>
          <a:lstStyle/>
          <a:p>
            <a:pPr algn="r"/>
            <a:r>
              <a:rPr lang="es-ES" sz="3200" b="1" dirty="0" smtClean="0">
                <a:solidFill>
                  <a:schemeClr val="bg1"/>
                </a:solidFill>
              </a:rPr>
              <a:t>ACTIVIDADES ECONÓMICAS QUE LIDERAN EL USO DE BI</a:t>
            </a:r>
            <a:endParaRPr lang="es-MX" sz="3200" b="1" dirty="0" smtClean="0">
              <a:solidFill>
                <a:schemeClr val="bg1"/>
              </a:solidFill>
            </a:endParaRPr>
          </a:p>
          <a:p>
            <a:endParaRPr lang="es-EC" dirty="0"/>
          </a:p>
        </p:txBody>
      </p:sp>
    </p:spTree>
    <p:extLst>
      <p:ext uri="{BB962C8B-B14F-4D97-AF65-F5344CB8AC3E}">
        <p14:creationId xmlns:p14="http://schemas.microsoft.com/office/powerpoint/2010/main" val="920236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88840"/>
            <a:ext cx="7571184" cy="4183360"/>
          </a:xfrm>
        </p:spPr>
        <p:txBody>
          <a:bodyPr/>
          <a:lstStyle/>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p:txBody>
      </p:sp>
      <p:graphicFrame>
        <p:nvGraphicFramePr>
          <p:cNvPr id="5" name="4 Gráfico"/>
          <p:cNvGraphicFramePr/>
          <p:nvPr>
            <p:extLst>
              <p:ext uri="{D42A27DB-BD31-4B8C-83A1-F6EECF244321}">
                <p14:modId xmlns:p14="http://schemas.microsoft.com/office/powerpoint/2010/main" val="2243502293"/>
              </p:ext>
            </p:extLst>
          </p:nvPr>
        </p:nvGraphicFramePr>
        <p:xfrm>
          <a:off x="2339752" y="2233387"/>
          <a:ext cx="4572000" cy="3905250"/>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611560" y="332656"/>
            <a:ext cx="8280920" cy="1354217"/>
          </a:xfrm>
          <a:prstGeom prst="rect">
            <a:avLst/>
          </a:prstGeom>
          <a:noFill/>
        </p:spPr>
        <p:txBody>
          <a:bodyPr wrap="square" rtlCol="0">
            <a:spAutoFit/>
          </a:bodyPr>
          <a:lstStyle/>
          <a:p>
            <a:pPr algn="r"/>
            <a:r>
              <a:rPr lang="es-MX" sz="3200" b="1" dirty="0" smtClean="0">
                <a:solidFill>
                  <a:schemeClr val="bg1"/>
                </a:solidFill>
              </a:rPr>
              <a:t>HERRAMIENTAS QUE LIDERAN EL MERCADO</a:t>
            </a:r>
          </a:p>
          <a:p>
            <a:endParaRPr lang="es-EC" dirty="0"/>
          </a:p>
        </p:txBody>
      </p:sp>
    </p:spTree>
    <p:extLst>
      <p:ext uri="{BB962C8B-B14F-4D97-AF65-F5344CB8AC3E}">
        <p14:creationId xmlns:p14="http://schemas.microsoft.com/office/powerpoint/2010/main" val="3776245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2060848"/>
            <a:ext cx="7211144" cy="4255367"/>
          </a:xfrm>
        </p:spPr>
        <p:txBody>
          <a:bodyPr/>
          <a:lstStyle/>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a:p>
            <a:pPr marL="0" indent="0">
              <a:buNone/>
            </a:pPr>
            <a:endParaRPr lang="es-MX" b="1" i="1" dirty="0" smtClean="0"/>
          </a:p>
          <a:p>
            <a:pPr marL="0" indent="0">
              <a:buNone/>
            </a:pPr>
            <a:endParaRPr lang="es-MX" b="1" i="1" dirty="0"/>
          </a:p>
        </p:txBody>
      </p:sp>
      <p:graphicFrame>
        <p:nvGraphicFramePr>
          <p:cNvPr id="4" name="3 Gráfico"/>
          <p:cNvGraphicFramePr/>
          <p:nvPr>
            <p:extLst/>
          </p:nvPr>
        </p:nvGraphicFramePr>
        <p:xfrm>
          <a:off x="2267744" y="1916832"/>
          <a:ext cx="4572000" cy="3552825"/>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827584" y="548680"/>
            <a:ext cx="8136904" cy="861774"/>
          </a:xfrm>
          <a:prstGeom prst="rect">
            <a:avLst/>
          </a:prstGeom>
          <a:noFill/>
        </p:spPr>
        <p:txBody>
          <a:bodyPr wrap="square" rtlCol="0">
            <a:spAutoFit/>
          </a:bodyPr>
          <a:lstStyle/>
          <a:p>
            <a:pPr algn="r"/>
            <a:r>
              <a:rPr lang="es-MX" sz="3200" b="1" dirty="0" smtClean="0">
                <a:solidFill>
                  <a:schemeClr val="bg1"/>
                </a:solidFill>
              </a:rPr>
              <a:t>MEJORA EN LA TOMA DE DECISIONES</a:t>
            </a:r>
          </a:p>
          <a:p>
            <a:endParaRPr lang="es-EC" dirty="0"/>
          </a:p>
        </p:txBody>
      </p:sp>
    </p:spTree>
    <p:extLst>
      <p:ext uri="{BB962C8B-B14F-4D97-AF65-F5344CB8AC3E}">
        <p14:creationId xmlns:p14="http://schemas.microsoft.com/office/powerpoint/2010/main" val="198880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4587292" y="2132856"/>
            <a:ext cx="4537075" cy="2654777"/>
          </a:xfrm>
          <a:noFill/>
          <a:ln/>
        </p:spPr>
        <p:txBody>
          <a:bodyPr anchor="ctr"/>
          <a:lstStyle/>
          <a:p>
            <a:pPr algn="r"/>
            <a:r>
              <a:rPr lang="es-ES" sz="1800" b="1" dirty="0" smtClean="0">
                <a:solidFill>
                  <a:schemeClr val="bg1"/>
                </a:solidFill>
              </a:rPr>
              <a:t>“</a:t>
            </a:r>
            <a:r>
              <a:rPr lang="es-ES" sz="1800" b="1" dirty="0">
                <a:solidFill>
                  <a:schemeClr val="bg1"/>
                </a:solidFill>
              </a:rPr>
              <a:t>DETERMINACIÓN DE LA LÍNEA BASE PARA LA APLICACIÓN DE SISTEMAS DE BI (BUSINESS INTELLIGENCE) EN EL ECUADOR, DENTRO DE UN PROGRAMA PARA EL USO DE TECNOLOGÍA DE AVANZADA EN LA ADMINISTRACIÓN PÚBLICA Y PRIVADA.”</a:t>
            </a:r>
            <a:endParaRPr lang="es-ES" altLang="es-EC" sz="1800" b="1" dirty="0">
              <a:solidFill>
                <a:schemeClr val="bg1"/>
              </a:solidFill>
            </a:endParaRPr>
          </a:p>
        </p:txBody>
      </p:sp>
      <p:sp>
        <p:nvSpPr>
          <p:cNvPr id="2163" name="Rectangle 115"/>
          <p:cNvSpPr>
            <a:spLocks noGrp="1" noChangeArrowheads="1"/>
          </p:cNvSpPr>
          <p:nvPr>
            <p:ph type="subTitle" idx="1"/>
          </p:nvPr>
        </p:nvSpPr>
        <p:spPr>
          <a:xfrm>
            <a:off x="4860032" y="4725144"/>
            <a:ext cx="4176712" cy="1728192"/>
          </a:xfrm>
        </p:spPr>
        <p:txBody>
          <a:bodyPr/>
          <a:lstStyle/>
          <a:p>
            <a:pPr algn="l"/>
            <a:r>
              <a:rPr lang="es-MX" sz="1800" dirty="0" smtClean="0">
                <a:solidFill>
                  <a:schemeClr val="bg1"/>
                </a:solidFill>
              </a:rPr>
              <a:t>Cecilia </a:t>
            </a:r>
            <a:r>
              <a:rPr lang="es-MX" sz="1800" dirty="0">
                <a:solidFill>
                  <a:schemeClr val="bg1"/>
                </a:solidFill>
              </a:rPr>
              <a:t>Cueva </a:t>
            </a:r>
            <a:r>
              <a:rPr lang="es-MX" sz="1800" dirty="0" smtClean="0">
                <a:solidFill>
                  <a:schemeClr val="bg1"/>
                </a:solidFill>
              </a:rPr>
              <a:t>Andrade</a:t>
            </a:r>
          </a:p>
          <a:p>
            <a:pPr algn="l"/>
            <a:r>
              <a:rPr lang="es-MX" sz="1800" dirty="0" smtClean="0">
                <a:solidFill>
                  <a:schemeClr val="bg1"/>
                </a:solidFill>
              </a:rPr>
              <a:t>Santiago </a:t>
            </a:r>
            <a:r>
              <a:rPr lang="es-MX" sz="1800" dirty="0">
                <a:solidFill>
                  <a:schemeClr val="bg1"/>
                </a:solidFill>
              </a:rPr>
              <a:t>Jerez </a:t>
            </a:r>
            <a:r>
              <a:rPr lang="es-MX" sz="1800" dirty="0" smtClean="0">
                <a:solidFill>
                  <a:schemeClr val="bg1"/>
                </a:solidFill>
              </a:rPr>
              <a:t>Cevallos</a:t>
            </a:r>
          </a:p>
          <a:p>
            <a:pPr algn="l"/>
            <a:endParaRPr lang="es-MX" sz="1800" dirty="0" smtClean="0">
              <a:solidFill>
                <a:schemeClr val="bg1"/>
              </a:solidFill>
            </a:endParaRPr>
          </a:p>
          <a:p>
            <a:pPr algn="l"/>
            <a:r>
              <a:rPr lang="es-MX" sz="1800" dirty="0" smtClean="0">
                <a:solidFill>
                  <a:schemeClr val="bg1"/>
                </a:solidFill>
              </a:rPr>
              <a:t>Director: Ing. Paúl  Díaz</a:t>
            </a:r>
            <a:endParaRPr lang="es-MX" sz="1800" dirty="0">
              <a:solidFill>
                <a:schemeClr val="bg1"/>
              </a:solidFill>
            </a:endParaRPr>
          </a:p>
          <a:p>
            <a:pPr algn="l"/>
            <a:r>
              <a:rPr lang="en-US" altLang="es-EC" sz="1800" dirty="0" smtClean="0">
                <a:solidFill>
                  <a:schemeClr val="bg1"/>
                </a:solidFill>
              </a:rPr>
              <a:t>Co- Director: Ing. Mario Ron</a:t>
            </a:r>
          </a:p>
          <a:p>
            <a:pPr algn="r"/>
            <a:endParaRPr lang="en-US" altLang="es-EC" sz="1800" dirty="0" smtClean="0">
              <a:solidFill>
                <a:schemeClr val="bg1"/>
              </a:solidFill>
            </a:endParaRPr>
          </a:p>
          <a:p>
            <a:pPr algn="r"/>
            <a:endParaRPr lang="es-ES" altLang="es-EC" sz="1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áfico"/>
          <p:cNvGraphicFramePr>
            <a:graphicFrameLocks/>
          </p:cNvGraphicFramePr>
          <p:nvPr>
            <p:extLst>
              <p:ext uri="{D42A27DB-BD31-4B8C-83A1-F6EECF244321}">
                <p14:modId xmlns:p14="http://schemas.microsoft.com/office/powerpoint/2010/main" val="2062070059"/>
              </p:ext>
            </p:extLst>
          </p:nvPr>
        </p:nvGraphicFramePr>
        <p:xfrm>
          <a:off x="395536" y="1988840"/>
          <a:ext cx="8208912" cy="4015755"/>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2"/>
          <p:cNvSpPr txBox="1"/>
          <p:nvPr/>
        </p:nvSpPr>
        <p:spPr>
          <a:xfrm>
            <a:off x="827584" y="548680"/>
            <a:ext cx="8136904" cy="1354217"/>
          </a:xfrm>
          <a:prstGeom prst="rect">
            <a:avLst/>
          </a:prstGeom>
          <a:noFill/>
        </p:spPr>
        <p:txBody>
          <a:bodyPr wrap="square" rtlCol="0">
            <a:spAutoFit/>
          </a:bodyPr>
          <a:lstStyle/>
          <a:p>
            <a:pPr algn="r"/>
            <a:r>
              <a:rPr lang="es-MX" sz="3200" b="1" dirty="0" smtClean="0">
                <a:solidFill>
                  <a:schemeClr val="bg1"/>
                </a:solidFill>
              </a:rPr>
              <a:t>Cuadrante de </a:t>
            </a:r>
            <a:r>
              <a:rPr lang="es-MX" sz="3200" b="1" dirty="0" err="1" smtClean="0">
                <a:solidFill>
                  <a:schemeClr val="bg1"/>
                </a:solidFill>
              </a:rPr>
              <a:t>Gartner</a:t>
            </a:r>
            <a:r>
              <a:rPr lang="es-MX" sz="3200" b="1" dirty="0" smtClean="0">
                <a:solidFill>
                  <a:schemeClr val="bg1"/>
                </a:solidFill>
              </a:rPr>
              <a:t> Empresas Privadas Ecuador</a:t>
            </a:r>
          </a:p>
          <a:p>
            <a:endParaRPr lang="es-EC" dirty="0"/>
          </a:p>
        </p:txBody>
      </p:sp>
    </p:spTree>
    <p:extLst>
      <p:ext uri="{BB962C8B-B14F-4D97-AF65-F5344CB8AC3E}">
        <p14:creationId xmlns:p14="http://schemas.microsoft.com/office/powerpoint/2010/main" val="977532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260648"/>
            <a:ext cx="6203032" cy="1156990"/>
          </a:xfrm>
        </p:spPr>
        <p:txBody>
          <a:bodyPr/>
          <a:lstStyle/>
          <a:p>
            <a:pPr algn="r"/>
            <a:r>
              <a:rPr lang="es-MX" sz="3200" b="1" dirty="0">
                <a:solidFill>
                  <a:schemeClr val="bg1"/>
                </a:solidFill>
              </a:rPr>
              <a:t>Cuadrante de </a:t>
            </a:r>
            <a:r>
              <a:rPr lang="es-MX" sz="3200" b="1" dirty="0" err="1">
                <a:solidFill>
                  <a:schemeClr val="bg1"/>
                </a:solidFill>
              </a:rPr>
              <a:t>Gartner</a:t>
            </a:r>
            <a:r>
              <a:rPr lang="es-MX" sz="3200" b="1" dirty="0">
                <a:solidFill>
                  <a:schemeClr val="bg1"/>
                </a:solidFill>
              </a:rPr>
              <a:t> Empresas Privadas </a:t>
            </a:r>
            <a:r>
              <a:rPr lang="es-MX" sz="3200" b="1" dirty="0" smtClean="0">
                <a:solidFill>
                  <a:schemeClr val="bg1"/>
                </a:solidFill>
              </a:rPr>
              <a:t>Ecuador</a:t>
            </a:r>
            <a:endParaRPr lang="es-EC" sz="3200" dirty="0"/>
          </a:p>
        </p:txBody>
      </p:sp>
      <p:graphicFrame>
        <p:nvGraphicFramePr>
          <p:cNvPr id="5" name="1 Gráfico"/>
          <p:cNvGraphicFramePr>
            <a:graphicFrameLocks/>
          </p:cNvGraphicFramePr>
          <p:nvPr>
            <p:extLst>
              <p:ext uri="{D42A27DB-BD31-4B8C-83A1-F6EECF244321}">
                <p14:modId xmlns:p14="http://schemas.microsoft.com/office/powerpoint/2010/main" val="3279717773"/>
              </p:ext>
            </p:extLst>
          </p:nvPr>
        </p:nvGraphicFramePr>
        <p:xfrm>
          <a:off x="251520" y="1844824"/>
          <a:ext cx="8712968" cy="4132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7160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32856"/>
            <a:ext cx="8229600" cy="3993307"/>
          </a:xfrm>
        </p:spPr>
        <p:txBody>
          <a:bodyPr>
            <a:noAutofit/>
          </a:bodyPr>
          <a:lstStyle/>
          <a:p>
            <a:pPr lvl="0" algn="just"/>
            <a:r>
              <a:rPr lang="es-ES" sz="2000" dirty="0"/>
              <a:t>Luego del estudio realizado se concluyó que tanto en empresas públicas como en empresas privadas de gran tamaño el uso de herramientas Business </a:t>
            </a:r>
            <a:r>
              <a:rPr lang="es-ES" sz="2000" dirty="0" err="1"/>
              <a:t>Intelligence</a:t>
            </a:r>
            <a:r>
              <a:rPr lang="es-ES" sz="2000" dirty="0"/>
              <a:t> para mejorar sustantivamente la toma de decisiones gerenciales es alto.</a:t>
            </a:r>
            <a:endParaRPr lang="es-MX" sz="2000" b="1" dirty="0"/>
          </a:p>
          <a:p>
            <a:pPr algn="just"/>
            <a:endParaRPr lang="es-MX" sz="2000" b="1" dirty="0"/>
          </a:p>
          <a:p>
            <a:pPr lvl="0" algn="just"/>
            <a:r>
              <a:rPr lang="es-ES" sz="2000" dirty="0"/>
              <a:t>La razón por la cual empresas ecuatorianas de gran tamaño no utilizan herramientas Business </a:t>
            </a:r>
            <a:r>
              <a:rPr lang="es-ES" sz="2000" dirty="0" err="1"/>
              <a:t>Intelligence</a:t>
            </a:r>
            <a:r>
              <a:rPr lang="es-ES" sz="2000" dirty="0"/>
              <a:t> es por el costo elevado de implantación y funcionamiento periódico. También debemos tomar en cuenta que algunas empresas no acceden a este tipo de herramientas debido a que no desean confiar su información a empresas que brindan este tipo de servicio, ya que los datos administrados son confidenciales y no desean que sean de dominio público</a:t>
            </a:r>
            <a:r>
              <a:rPr lang="es-ES" sz="2000" dirty="0" smtClean="0"/>
              <a:t>.</a:t>
            </a:r>
            <a:endParaRPr lang="es-MX" sz="2000" b="1" dirty="0"/>
          </a:p>
        </p:txBody>
      </p:sp>
      <p:sp>
        <p:nvSpPr>
          <p:cNvPr id="3" name="2 Título"/>
          <p:cNvSpPr>
            <a:spLocks noGrp="1"/>
          </p:cNvSpPr>
          <p:nvPr>
            <p:ph type="title"/>
          </p:nvPr>
        </p:nvSpPr>
        <p:spPr/>
        <p:txBody>
          <a:bodyPr/>
          <a:lstStyle/>
          <a:p>
            <a:pPr algn="r"/>
            <a:r>
              <a:rPr lang="es-MX" dirty="0" smtClean="0">
                <a:solidFill>
                  <a:schemeClr val="bg1"/>
                </a:solidFill>
              </a:rPr>
              <a:t>CONCLUSIONES</a:t>
            </a:r>
            <a:endParaRPr lang="es-MX" dirty="0">
              <a:solidFill>
                <a:schemeClr val="bg1"/>
              </a:solidFill>
            </a:endParaRPr>
          </a:p>
        </p:txBody>
      </p:sp>
    </p:spTree>
    <p:extLst>
      <p:ext uri="{BB962C8B-B14F-4D97-AF65-F5344CB8AC3E}">
        <p14:creationId xmlns:p14="http://schemas.microsoft.com/office/powerpoint/2010/main" val="2971091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32856"/>
            <a:ext cx="8229600" cy="3993307"/>
          </a:xfrm>
        </p:spPr>
        <p:txBody>
          <a:bodyPr>
            <a:normAutofit fontScale="62500" lnSpcReduction="20000"/>
          </a:bodyPr>
          <a:lstStyle/>
          <a:p>
            <a:pPr algn="just"/>
            <a:r>
              <a:rPr lang="es-ES" dirty="0"/>
              <a:t>De acuerdo al estudio realizado las actividades económicas con más uso de herramientas Business </a:t>
            </a:r>
            <a:r>
              <a:rPr lang="es-ES" dirty="0" err="1"/>
              <a:t>Intelligence</a:t>
            </a:r>
            <a:r>
              <a:rPr lang="es-ES" dirty="0"/>
              <a:t> son en empresas públicas el sector energético y en empresas privadas el sector bancario.</a:t>
            </a:r>
            <a:endParaRPr lang="es-MX" dirty="0"/>
          </a:p>
          <a:p>
            <a:pPr algn="just"/>
            <a:endParaRPr lang="es-MX" dirty="0" smtClean="0"/>
          </a:p>
          <a:p>
            <a:pPr lvl="0" algn="just"/>
            <a:r>
              <a:rPr lang="es-ES" dirty="0"/>
              <a:t>El numero promedio de expertos relacionados a Business </a:t>
            </a:r>
            <a:r>
              <a:rPr lang="es-ES" dirty="0" err="1"/>
              <a:t>Intelligence</a:t>
            </a:r>
            <a:r>
              <a:rPr lang="es-ES" dirty="0"/>
              <a:t> en empresas públicas es de 3 mientras que en las privadas ascienden a 4 expertos, esto se debe a que la contratación de empleados en las empresas privadas es un poco más limitado que en las públicas.</a:t>
            </a:r>
            <a:endParaRPr lang="es-MX" b="1" dirty="0"/>
          </a:p>
          <a:p>
            <a:pPr algn="just"/>
            <a:endParaRPr lang="es-MX" b="1" dirty="0"/>
          </a:p>
          <a:p>
            <a:pPr algn="just"/>
            <a:r>
              <a:rPr lang="es-ES" dirty="0"/>
              <a:t>La herramienta líder en las empresas públicas es IBM </a:t>
            </a:r>
            <a:r>
              <a:rPr lang="es-ES" dirty="0" err="1"/>
              <a:t>Cognos</a:t>
            </a:r>
            <a:r>
              <a:rPr lang="es-ES" dirty="0"/>
              <a:t> mientras que en empresas privadas la herramienta líder es </a:t>
            </a:r>
            <a:r>
              <a:rPr lang="es-ES" dirty="0" err="1"/>
              <a:t>MicroStrategy</a:t>
            </a:r>
            <a:r>
              <a:rPr lang="es-ES" dirty="0"/>
              <a:t>, esto es en base a los resultados obtenidos en la muestra mediante el proceso de selección.</a:t>
            </a:r>
            <a:endParaRPr lang="es-MX" dirty="0"/>
          </a:p>
        </p:txBody>
      </p:sp>
      <p:sp>
        <p:nvSpPr>
          <p:cNvPr id="4" name="2 Título"/>
          <p:cNvSpPr>
            <a:spLocks noGrp="1"/>
          </p:cNvSpPr>
          <p:nvPr>
            <p:ph type="title"/>
          </p:nvPr>
        </p:nvSpPr>
        <p:spPr>
          <a:xfrm>
            <a:off x="457200" y="274638"/>
            <a:ext cx="8229600" cy="1143000"/>
          </a:xfrm>
        </p:spPr>
        <p:txBody>
          <a:bodyPr/>
          <a:lstStyle/>
          <a:p>
            <a:pPr algn="r"/>
            <a:r>
              <a:rPr lang="es-MX" dirty="0" smtClean="0">
                <a:solidFill>
                  <a:schemeClr val="bg1"/>
                </a:solidFill>
              </a:rPr>
              <a:t>CONCLUSIONES</a:t>
            </a:r>
            <a:endParaRPr lang="es-MX" dirty="0">
              <a:solidFill>
                <a:schemeClr val="bg1"/>
              </a:solidFill>
            </a:endParaRPr>
          </a:p>
        </p:txBody>
      </p:sp>
    </p:spTree>
    <p:extLst>
      <p:ext uri="{BB962C8B-B14F-4D97-AF65-F5344CB8AC3E}">
        <p14:creationId xmlns:p14="http://schemas.microsoft.com/office/powerpoint/2010/main" val="4181726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060848"/>
            <a:ext cx="8229600" cy="4065315"/>
          </a:xfrm>
        </p:spPr>
        <p:txBody>
          <a:bodyPr>
            <a:normAutofit/>
          </a:bodyPr>
          <a:lstStyle/>
          <a:p>
            <a:pPr lvl="0" algn="just"/>
            <a:r>
              <a:rPr lang="es-ES" sz="2000" dirty="0"/>
              <a:t>Mediante el uso apropiado de herramientas BI se puede realizar una mejor toma de decisiones y tanto en empresas públicas como privadas se ha observado un crecimiento favorable en el área al que pertenece su negocio.</a:t>
            </a:r>
            <a:endParaRPr lang="es-MX" sz="2000" b="1" dirty="0"/>
          </a:p>
          <a:p>
            <a:pPr algn="just"/>
            <a:endParaRPr lang="es-MX" sz="2000" b="1" dirty="0"/>
          </a:p>
          <a:p>
            <a:pPr lvl="0" algn="just"/>
            <a:r>
              <a:rPr lang="es-ES" sz="2000" dirty="0"/>
              <a:t>En empresas de pequeño tamaño se puede implementar herramientas de BI pero estas pueden ser de uso libre, ya que no se necesita un gran conocimiento en el manejo de estas ni un software tan grande como el que lo manejan las grandes empresas y de esta manera el negocio puede empezar a mejorar para una acción pronta y obtener resultados que satisfagan las necesidades de la compañía.</a:t>
            </a:r>
            <a:endParaRPr lang="es-MX" sz="2000" b="1" dirty="0"/>
          </a:p>
          <a:p>
            <a:endParaRPr lang="es-MX" sz="2000" dirty="0"/>
          </a:p>
        </p:txBody>
      </p:sp>
      <p:sp>
        <p:nvSpPr>
          <p:cNvPr id="4" name="2 Título"/>
          <p:cNvSpPr>
            <a:spLocks noGrp="1"/>
          </p:cNvSpPr>
          <p:nvPr>
            <p:ph type="title"/>
          </p:nvPr>
        </p:nvSpPr>
        <p:spPr>
          <a:xfrm>
            <a:off x="457200" y="274638"/>
            <a:ext cx="8229600" cy="1143000"/>
          </a:xfrm>
        </p:spPr>
        <p:txBody>
          <a:bodyPr/>
          <a:lstStyle/>
          <a:p>
            <a:pPr algn="r"/>
            <a:r>
              <a:rPr lang="es-MX" dirty="0" smtClean="0">
                <a:solidFill>
                  <a:schemeClr val="bg1"/>
                </a:solidFill>
              </a:rPr>
              <a:t>CONCLUSIONES</a:t>
            </a:r>
            <a:endParaRPr lang="es-MX" dirty="0">
              <a:solidFill>
                <a:schemeClr val="bg1"/>
              </a:solidFill>
            </a:endParaRPr>
          </a:p>
        </p:txBody>
      </p:sp>
    </p:spTree>
    <p:extLst>
      <p:ext uri="{BB962C8B-B14F-4D97-AF65-F5344CB8AC3E}">
        <p14:creationId xmlns:p14="http://schemas.microsoft.com/office/powerpoint/2010/main" val="3324623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16832"/>
            <a:ext cx="8229600" cy="4209331"/>
          </a:xfrm>
        </p:spPr>
        <p:txBody>
          <a:bodyPr>
            <a:normAutofit fontScale="62500" lnSpcReduction="20000"/>
          </a:bodyPr>
          <a:lstStyle/>
          <a:p>
            <a:pPr lvl="0" algn="just"/>
            <a:r>
              <a:rPr lang="es-ES" dirty="0"/>
              <a:t>Debido a que el uso de BI en Ecuador es alto se recomienda que los futuros profesionales se capaciten en el uso de BI ya que hoy en día existen muchas plazas de empleo.</a:t>
            </a:r>
            <a:endParaRPr lang="es-MX" b="1" dirty="0"/>
          </a:p>
          <a:p>
            <a:pPr algn="just"/>
            <a:endParaRPr lang="es-MX" b="1" dirty="0"/>
          </a:p>
          <a:p>
            <a:pPr lvl="0" algn="just"/>
            <a:r>
              <a:rPr lang="es-ES" dirty="0"/>
              <a:t>Celebrar contratos de confidencialidad con las empresas a las que se les va a prestar el servicio de BI.</a:t>
            </a:r>
            <a:endParaRPr lang="es-MX" b="1" dirty="0"/>
          </a:p>
          <a:p>
            <a:pPr algn="just"/>
            <a:endParaRPr lang="es-MX" b="1" dirty="0"/>
          </a:p>
          <a:p>
            <a:pPr lvl="0" algn="just"/>
            <a:r>
              <a:rPr lang="es-ES" dirty="0"/>
              <a:t>Promover el uso de herramientas </a:t>
            </a:r>
            <a:r>
              <a:rPr lang="es-ES" dirty="0" err="1"/>
              <a:t>OpenSource</a:t>
            </a:r>
            <a:r>
              <a:rPr lang="es-ES" dirty="0"/>
              <a:t> para que de esta forma se reduzcan los costos en licencias e implantación de Business </a:t>
            </a:r>
            <a:r>
              <a:rPr lang="es-ES" dirty="0" err="1"/>
              <a:t>Intelligence</a:t>
            </a:r>
            <a:r>
              <a:rPr lang="es-ES" dirty="0"/>
              <a:t>.</a:t>
            </a:r>
            <a:endParaRPr lang="es-MX" b="1" dirty="0"/>
          </a:p>
          <a:p>
            <a:pPr algn="just"/>
            <a:endParaRPr lang="es-MX" b="1" dirty="0"/>
          </a:p>
          <a:p>
            <a:pPr algn="just"/>
            <a:r>
              <a:rPr lang="es-ES" dirty="0"/>
              <a:t>Se recomienda explotar el uso de Business </a:t>
            </a:r>
            <a:r>
              <a:rPr lang="es-ES" dirty="0" err="1"/>
              <a:t>Intelligence</a:t>
            </a:r>
            <a:r>
              <a:rPr lang="es-ES" dirty="0"/>
              <a:t> en sectores no desarrollados como Agricultura, energía, sanidad lo cual permitirá llevar a las empresas ecuatorianas a tomar decisiones con calidad.</a:t>
            </a:r>
            <a:endParaRPr lang="es-MX" dirty="0"/>
          </a:p>
        </p:txBody>
      </p:sp>
      <p:sp>
        <p:nvSpPr>
          <p:cNvPr id="3" name="2 Título"/>
          <p:cNvSpPr>
            <a:spLocks noGrp="1"/>
          </p:cNvSpPr>
          <p:nvPr>
            <p:ph type="title"/>
          </p:nvPr>
        </p:nvSpPr>
        <p:spPr>
          <a:xfrm>
            <a:off x="1979712" y="332656"/>
            <a:ext cx="6984776" cy="1087016"/>
          </a:xfrm>
        </p:spPr>
        <p:txBody>
          <a:bodyPr/>
          <a:lstStyle/>
          <a:p>
            <a:pPr algn="r"/>
            <a:r>
              <a:rPr lang="es-MX" dirty="0" smtClean="0">
                <a:solidFill>
                  <a:schemeClr val="bg1"/>
                </a:solidFill>
              </a:rPr>
              <a:t>RECOMENDACIONES</a:t>
            </a:r>
            <a:endParaRPr lang="es-MX" dirty="0">
              <a:solidFill>
                <a:schemeClr val="bg1"/>
              </a:solidFill>
            </a:endParaRPr>
          </a:p>
        </p:txBody>
      </p:sp>
    </p:spTree>
    <p:extLst>
      <p:ext uri="{BB962C8B-B14F-4D97-AF65-F5344CB8AC3E}">
        <p14:creationId xmlns:p14="http://schemas.microsoft.com/office/powerpoint/2010/main" val="763347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32856"/>
            <a:ext cx="8229600" cy="3993307"/>
          </a:xfrm>
        </p:spPr>
        <p:txBody>
          <a:bodyPr>
            <a:normAutofit fontScale="62500" lnSpcReduction="20000"/>
          </a:bodyPr>
          <a:lstStyle/>
          <a:p>
            <a:pPr lvl="0" algn="just"/>
            <a:r>
              <a:rPr lang="es-ES" dirty="0"/>
              <a:t>Se recomienda que las empresas tengan un departamento propio de Business </a:t>
            </a:r>
            <a:r>
              <a:rPr lang="es-ES" dirty="0" err="1"/>
              <a:t>Intelligence</a:t>
            </a:r>
            <a:r>
              <a:rPr lang="es-ES" dirty="0"/>
              <a:t> debido a que la toma de decisiones empresariales se las realiza periódicamente y tener un experto involucrado con el negocio de la empresa ayudaría sustancialmente a </a:t>
            </a:r>
            <a:r>
              <a:rPr lang="es-ES" dirty="0" smtClean="0"/>
              <a:t>la generación </a:t>
            </a:r>
            <a:r>
              <a:rPr lang="es-ES" smtClean="0"/>
              <a:t>de conocimiento.</a:t>
            </a:r>
            <a:endParaRPr lang="es-MX" b="1" dirty="0"/>
          </a:p>
          <a:p>
            <a:pPr algn="just"/>
            <a:endParaRPr lang="es-MX" b="1" dirty="0"/>
          </a:p>
          <a:p>
            <a:pPr lvl="0" algn="just"/>
            <a:r>
              <a:rPr lang="es-ES" dirty="0"/>
              <a:t>Se recomienda tomar este estudio como punto de partida para realizar un análisis de oferta-demanda en empresas que no están dispuestas a gastar entre 20.000 y 60.000 dólares en la implantación de BI.</a:t>
            </a:r>
            <a:endParaRPr lang="es-MX" b="1" dirty="0"/>
          </a:p>
          <a:p>
            <a:pPr algn="just"/>
            <a:endParaRPr lang="es-MX" b="1" dirty="0"/>
          </a:p>
          <a:p>
            <a:pPr algn="just"/>
            <a:r>
              <a:rPr lang="es-ES" dirty="0"/>
              <a:t>Se evidencia que existe desconfianza por parte de las empresas el encargar a una empresa externa el manejo de la información y para evitar este inconveniente se pueden realizar  contratos de confidencialidad para evitar la fuga de información.</a:t>
            </a:r>
            <a:endParaRPr lang="es-MX" dirty="0"/>
          </a:p>
        </p:txBody>
      </p:sp>
      <p:sp>
        <p:nvSpPr>
          <p:cNvPr id="4" name="2 Título"/>
          <p:cNvSpPr>
            <a:spLocks noGrp="1"/>
          </p:cNvSpPr>
          <p:nvPr>
            <p:ph type="title"/>
          </p:nvPr>
        </p:nvSpPr>
        <p:spPr>
          <a:xfrm>
            <a:off x="1979712" y="332656"/>
            <a:ext cx="6984776" cy="1087016"/>
          </a:xfrm>
        </p:spPr>
        <p:txBody>
          <a:bodyPr/>
          <a:lstStyle/>
          <a:p>
            <a:pPr algn="r"/>
            <a:r>
              <a:rPr lang="es-MX" dirty="0" smtClean="0">
                <a:solidFill>
                  <a:schemeClr val="bg1"/>
                </a:solidFill>
              </a:rPr>
              <a:t>RECOMENDACIONES</a:t>
            </a:r>
            <a:endParaRPr lang="es-MX" dirty="0">
              <a:solidFill>
                <a:schemeClr val="bg1"/>
              </a:solidFill>
            </a:endParaRPr>
          </a:p>
        </p:txBody>
      </p:sp>
    </p:spTree>
    <p:extLst>
      <p:ext uri="{BB962C8B-B14F-4D97-AF65-F5344CB8AC3E}">
        <p14:creationId xmlns:p14="http://schemas.microsoft.com/office/powerpoint/2010/main" val="39211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44824"/>
            <a:ext cx="8229600" cy="4525963"/>
          </a:xfrm>
        </p:spPr>
        <p:txBody>
          <a:bodyPr/>
          <a:lstStyle/>
          <a:p>
            <a:r>
              <a:rPr lang="es-ES" sz="2400" dirty="0" err="1"/>
              <a:t>Businnes</a:t>
            </a:r>
            <a:r>
              <a:rPr lang="es-ES" sz="2400" dirty="0"/>
              <a:t> </a:t>
            </a:r>
            <a:r>
              <a:rPr lang="es-ES" sz="2400" dirty="0" err="1"/>
              <a:t>Intelligence</a:t>
            </a:r>
            <a:r>
              <a:rPr lang="es-ES" sz="2400" dirty="0"/>
              <a:t> ha llevado al éxito a la gran mayoría de empresas a nivel mundial que lo ha utilizado gracias a la gran cantidad de conocimiento que estas herramientas generan para que la toma de decisiones empresarial sea la correcta, por este motivo y desde hace algunos años en Ecuador las empresas con grandes ingresos anuales han optado por el uso de estas herramientas para incrementar sus ganancias y </a:t>
            </a:r>
            <a:r>
              <a:rPr lang="es-ES" sz="2400" dirty="0" smtClean="0"/>
              <a:t>acertar </a:t>
            </a:r>
            <a:r>
              <a:rPr lang="es-ES" sz="2400" dirty="0"/>
              <a:t>en sus </a:t>
            </a:r>
            <a:r>
              <a:rPr lang="es-ES" sz="2400" dirty="0" smtClean="0"/>
              <a:t>iniciativas.</a:t>
            </a:r>
            <a:endParaRPr lang="es-EC" sz="2400" dirty="0"/>
          </a:p>
        </p:txBody>
      </p:sp>
      <p:sp>
        <p:nvSpPr>
          <p:cNvPr id="2" name="1 Título"/>
          <p:cNvSpPr>
            <a:spLocks noGrp="1"/>
          </p:cNvSpPr>
          <p:nvPr>
            <p:ph type="title"/>
          </p:nvPr>
        </p:nvSpPr>
        <p:spPr/>
        <p:txBody>
          <a:bodyPr/>
          <a:lstStyle/>
          <a:p>
            <a:pPr algn="r"/>
            <a:r>
              <a:rPr lang="es-MX" dirty="0" smtClean="0">
                <a:solidFill>
                  <a:schemeClr val="bg1"/>
                </a:solidFill>
              </a:rPr>
              <a:t>INTRODUCCIÓN</a:t>
            </a:r>
            <a:endParaRPr lang="es-MX" dirty="0">
              <a:solidFill>
                <a:schemeClr val="bg1"/>
              </a:solidFill>
            </a:endParaRPr>
          </a:p>
        </p:txBody>
      </p:sp>
    </p:spTree>
    <p:extLst>
      <p:ext uri="{BB962C8B-B14F-4D97-AF65-F5344CB8AC3E}">
        <p14:creationId xmlns:p14="http://schemas.microsoft.com/office/powerpoint/2010/main" val="68882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204864"/>
            <a:ext cx="8229600" cy="3744416"/>
          </a:xfrm>
        </p:spPr>
        <p:txBody>
          <a:bodyPr/>
          <a:lstStyle/>
          <a:p>
            <a:pPr marL="0" indent="0" algn="just">
              <a:buNone/>
            </a:pPr>
            <a:r>
              <a:rPr lang="es-ES" sz="2400" dirty="0" smtClean="0"/>
              <a:t>No </a:t>
            </a:r>
            <a:r>
              <a:rPr lang="es-ES" sz="2400" dirty="0"/>
              <a:t>se tiene un dato exacto sobre la aplicación de </a:t>
            </a:r>
            <a:r>
              <a:rPr lang="es-ES" sz="2400" dirty="0" err="1" smtClean="0"/>
              <a:t>business</a:t>
            </a:r>
            <a:r>
              <a:rPr lang="es-ES" sz="2400" dirty="0" smtClean="0"/>
              <a:t> </a:t>
            </a:r>
            <a:r>
              <a:rPr lang="es-ES" sz="2400" dirty="0" err="1"/>
              <a:t>intelligence</a:t>
            </a:r>
            <a:r>
              <a:rPr lang="es-ES" sz="2400" dirty="0"/>
              <a:t> en empresas ecuatorianas, </a:t>
            </a:r>
            <a:r>
              <a:rPr lang="es-ES" sz="2400" dirty="0" smtClean="0"/>
              <a:t>del uso de herramientas, de la capacitación de los usuarios, nivel de éxito de quienes las utilizan y detalles relevantes que sirven para que estas herramientas coadyuven al desarrollo armónico de las empresas ecuatorianas en relación a sus pares internacionales, para mejorar de esta manera la competitividad</a:t>
            </a:r>
            <a:endParaRPr lang="es-MX" sz="2400" dirty="0"/>
          </a:p>
        </p:txBody>
      </p:sp>
      <p:sp>
        <p:nvSpPr>
          <p:cNvPr id="3" name="2 Título"/>
          <p:cNvSpPr>
            <a:spLocks noGrp="1"/>
          </p:cNvSpPr>
          <p:nvPr>
            <p:ph type="title"/>
          </p:nvPr>
        </p:nvSpPr>
        <p:spPr>
          <a:xfrm>
            <a:off x="914400" y="332656"/>
            <a:ext cx="8229600" cy="1143000"/>
          </a:xfrm>
        </p:spPr>
        <p:txBody>
          <a:bodyPr/>
          <a:lstStyle/>
          <a:p>
            <a:pPr algn="r"/>
            <a:r>
              <a:rPr lang="es-MX" dirty="0" smtClean="0">
                <a:solidFill>
                  <a:schemeClr val="bg1"/>
                </a:solidFill>
              </a:rPr>
              <a:t>JUSTIFICACIÓN</a:t>
            </a:r>
            <a:endParaRPr lang="es-MX" dirty="0">
              <a:solidFill>
                <a:schemeClr val="bg1"/>
              </a:solidFill>
            </a:endParaRPr>
          </a:p>
        </p:txBody>
      </p:sp>
    </p:spTree>
    <p:extLst>
      <p:ext uri="{BB962C8B-B14F-4D97-AF65-F5344CB8AC3E}">
        <p14:creationId xmlns:p14="http://schemas.microsoft.com/office/powerpoint/2010/main" val="1829376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2"/>
          </p:nvPr>
        </p:nvSpPr>
        <p:spPr>
          <a:xfrm>
            <a:off x="251520" y="1988840"/>
            <a:ext cx="8496944" cy="4176464"/>
          </a:xfrm>
        </p:spPr>
        <p:txBody>
          <a:bodyPr>
            <a:noAutofit/>
          </a:bodyPr>
          <a:lstStyle/>
          <a:p>
            <a:pPr marL="45720" indent="0" algn="just">
              <a:buNone/>
            </a:pPr>
            <a:r>
              <a:rPr lang="es-ES" sz="3600" dirty="0"/>
              <a:t>Determinar la línea base para la aplicación de Sistemas de BI </a:t>
            </a:r>
            <a:r>
              <a:rPr lang="es-ES" sz="3600" dirty="0" smtClean="0"/>
              <a:t>en </a:t>
            </a:r>
            <a:r>
              <a:rPr lang="es-ES" sz="3600" dirty="0"/>
              <a:t>el Ecuador, dentro de un programa para el uso de tecnología avanzada en la administración Pública y Privada.</a:t>
            </a:r>
            <a:endParaRPr lang="es-MX" sz="3600" dirty="0"/>
          </a:p>
        </p:txBody>
      </p:sp>
      <p:sp>
        <p:nvSpPr>
          <p:cNvPr id="4" name="3 Título"/>
          <p:cNvSpPr>
            <a:spLocks noGrp="1"/>
          </p:cNvSpPr>
          <p:nvPr>
            <p:ph type="title"/>
          </p:nvPr>
        </p:nvSpPr>
        <p:spPr>
          <a:xfrm>
            <a:off x="4860032" y="33834"/>
            <a:ext cx="4087688" cy="1440160"/>
          </a:xfrm>
        </p:spPr>
        <p:txBody>
          <a:bodyPr/>
          <a:lstStyle/>
          <a:p>
            <a:r>
              <a:rPr lang="es-MX" dirty="0" smtClean="0">
                <a:solidFill>
                  <a:schemeClr val="bg1"/>
                </a:solidFill>
              </a:rPr>
              <a:t>OBJETIVO</a:t>
            </a:r>
            <a:endParaRPr lang="es-MX" dirty="0">
              <a:solidFill>
                <a:schemeClr val="bg1"/>
              </a:solidFill>
            </a:endParaRPr>
          </a:p>
        </p:txBody>
      </p:sp>
    </p:spTree>
    <p:extLst>
      <p:ext uri="{BB962C8B-B14F-4D97-AF65-F5344CB8AC3E}">
        <p14:creationId xmlns:p14="http://schemas.microsoft.com/office/powerpoint/2010/main" val="333998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492896"/>
            <a:ext cx="8229600" cy="3412976"/>
          </a:xfrm>
        </p:spPr>
        <p:txBody>
          <a:bodyPr/>
          <a:lstStyle/>
          <a:p>
            <a:pPr lvl="0" algn="just"/>
            <a:r>
              <a:rPr lang="es-ES" sz="2400" dirty="0"/>
              <a:t>Herramientas más utilizadas dentro del mercado ecuatoriano.</a:t>
            </a:r>
            <a:endParaRPr lang="es-MX" sz="2400" b="1" dirty="0"/>
          </a:p>
          <a:p>
            <a:pPr lvl="0" algn="just"/>
            <a:r>
              <a:rPr lang="es-ES" sz="2400" dirty="0"/>
              <a:t>Porcentaje de empresas públicas que utilizan sistemas de BI.</a:t>
            </a:r>
            <a:endParaRPr lang="es-MX" sz="2400" b="1" dirty="0"/>
          </a:p>
          <a:p>
            <a:pPr lvl="0" algn="just"/>
            <a:r>
              <a:rPr lang="es-ES" sz="2400" dirty="0"/>
              <a:t>Porcentaje de empresas privadas que utilizan sistemas de BI.</a:t>
            </a:r>
            <a:endParaRPr lang="es-MX" sz="2400" b="1" dirty="0"/>
          </a:p>
          <a:p>
            <a:pPr lvl="0" algn="just"/>
            <a:r>
              <a:rPr lang="es-ES" sz="2400" dirty="0"/>
              <a:t>Determinar la situación actual de BI en Ecuador.</a:t>
            </a:r>
            <a:endParaRPr lang="es-MX" sz="2400" b="1" dirty="0"/>
          </a:p>
          <a:p>
            <a:pPr algn="just"/>
            <a:r>
              <a:rPr lang="es-ES" sz="2400" dirty="0"/>
              <a:t>Nivel de éxito en la toma de decisiones aplicando de BI.</a:t>
            </a:r>
            <a:endParaRPr lang="es-MX" sz="2400" dirty="0"/>
          </a:p>
        </p:txBody>
      </p:sp>
      <p:sp>
        <p:nvSpPr>
          <p:cNvPr id="3" name="2 Título"/>
          <p:cNvSpPr>
            <a:spLocks noGrp="1"/>
          </p:cNvSpPr>
          <p:nvPr>
            <p:ph type="title"/>
          </p:nvPr>
        </p:nvSpPr>
        <p:spPr/>
        <p:txBody>
          <a:bodyPr/>
          <a:lstStyle/>
          <a:p>
            <a:pPr algn="r"/>
            <a:r>
              <a:rPr lang="es-MX" dirty="0" smtClean="0">
                <a:solidFill>
                  <a:schemeClr val="bg1"/>
                </a:solidFill>
              </a:rPr>
              <a:t>ALCANCE</a:t>
            </a:r>
            <a:endParaRPr lang="es-MX" dirty="0">
              <a:solidFill>
                <a:schemeClr val="bg1"/>
              </a:solidFill>
            </a:endParaRPr>
          </a:p>
        </p:txBody>
      </p:sp>
    </p:spTree>
    <p:extLst>
      <p:ext uri="{BB962C8B-B14F-4D97-AF65-F5344CB8AC3E}">
        <p14:creationId xmlns:p14="http://schemas.microsoft.com/office/powerpoint/2010/main" val="1725430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half" idx="2"/>
          </p:nvPr>
        </p:nvSpPr>
        <p:spPr>
          <a:xfrm>
            <a:off x="3851920" y="2276872"/>
            <a:ext cx="4758680" cy="3312368"/>
          </a:xfrm>
        </p:spPr>
        <p:txBody>
          <a:bodyPr>
            <a:normAutofit/>
          </a:bodyPr>
          <a:lstStyle/>
          <a:p>
            <a:pPr marL="45720" indent="0" algn="just">
              <a:buNone/>
            </a:pPr>
            <a:r>
              <a:rPr lang="es-ES" sz="1800" dirty="0" smtClean="0"/>
              <a:t>BI es un </a:t>
            </a:r>
            <a:r>
              <a:rPr lang="es-ES" sz="1800" dirty="0"/>
              <a:t>conjunto de herramientas que permite gestionar de una mejor </a:t>
            </a:r>
            <a:r>
              <a:rPr lang="es-ES" sz="1800" dirty="0" smtClean="0"/>
              <a:t>manera los </a:t>
            </a:r>
            <a:r>
              <a:rPr lang="es-ES" sz="1800" dirty="0"/>
              <a:t>datos </a:t>
            </a:r>
            <a:r>
              <a:rPr lang="es-ES" sz="1800" dirty="0" smtClean="0"/>
              <a:t>existentes y convertirlos </a:t>
            </a:r>
            <a:r>
              <a:rPr lang="es-ES" sz="1800" dirty="0"/>
              <a:t>en información óptima para la toma de decisiones dentro de una </a:t>
            </a:r>
            <a:r>
              <a:rPr lang="es-ES" sz="1800" dirty="0" smtClean="0"/>
              <a:t>organización.</a:t>
            </a:r>
            <a:endParaRPr lang="es-MX" sz="1800" b="1" dirty="0"/>
          </a:p>
        </p:txBody>
      </p:sp>
      <p:sp>
        <p:nvSpPr>
          <p:cNvPr id="4" name="3 Título"/>
          <p:cNvSpPr>
            <a:spLocks noGrp="1"/>
          </p:cNvSpPr>
          <p:nvPr>
            <p:ph type="title"/>
          </p:nvPr>
        </p:nvSpPr>
        <p:spPr/>
        <p:txBody>
          <a:bodyPr/>
          <a:lstStyle/>
          <a:p>
            <a:pPr algn="r"/>
            <a:r>
              <a:rPr lang="es-MX" dirty="0" smtClean="0">
                <a:solidFill>
                  <a:schemeClr val="bg1"/>
                </a:solidFill>
              </a:rPr>
              <a:t>CONCEPTOS BÁSICOS</a:t>
            </a:r>
            <a:endParaRPr lang="es-MX" dirty="0">
              <a:solidFill>
                <a:schemeClr val="bg1"/>
              </a:solidFill>
            </a:endParaRPr>
          </a:p>
        </p:txBody>
      </p:sp>
      <p:pic>
        <p:nvPicPr>
          <p:cNvPr id="7" name="13 Imagen" descr="gfx-bi_diagram.gif"/>
          <p:cNvPicPr>
            <a:picLocks noGrp="1"/>
          </p:cNvPicPr>
          <p:nvPr>
            <p:ph sz="half" idx="1"/>
          </p:nvPr>
        </p:nvPicPr>
        <p:blipFill>
          <a:blip r:embed="rId2" cstate="print"/>
          <a:stretch>
            <a:fillRect/>
          </a:stretch>
        </p:blipFill>
        <p:spPr>
          <a:xfrm>
            <a:off x="683568" y="2348880"/>
            <a:ext cx="2952328" cy="3240360"/>
          </a:xfrm>
          <a:prstGeom prst="rect">
            <a:avLst/>
          </a:prstGeom>
        </p:spPr>
      </p:pic>
    </p:spTree>
    <p:extLst>
      <p:ext uri="{BB962C8B-B14F-4D97-AF65-F5344CB8AC3E}">
        <p14:creationId xmlns:p14="http://schemas.microsoft.com/office/powerpoint/2010/main" val="1107483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204864"/>
            <a:ext cx="8229600" cy="3921299"/>
          </a:xfrm>
        </p:spPr>
        <p:txBody>
          <a:bodyPr>
            <a:normAutofit fontScale="55000" lnSpcReduction="20000"/>
          </a:bodyPr>
          <a:lstStyle/>
          <a:p>
            <a:pPr algn="just"/>
            <a:r>
              <a:rPr lang="es-ES" dirty="0" smtClean="0"/>
              <a:t>Acceso a </a:t>
            </a:r>
            <a:r>
              <a:rPr lang="es-ES" dirty="0"/>
              <a:t>la información de forma rápida y </a:t>
            </a:r>
            <a:r>
              <a:rPr lang="es-ES" dirty="0" smtClean="0"/>
              <a:t>segura,  garantizando </a:t>
            </a:r>
            <a:r>
              <a:rPr lang="es-ES" dirty="0"/>
              <a:t>su confidencialidad.</a:t>
            </a:r>
            <a:endParaRPr lang="es-MX" b="1" dirty="0"/>
          </a:p>
          <a:p>
            <a:pPr marL="0" indent="0">
              <a:buNone/>
            </a:pPr>
            <a:endParaRPr lang="es-MX" b="1" dirty="0"/>
          </a:p>
          <a:p>
            <a:pPr algn="just"/>
            <a:r>
              <a:rPr lang="es-ES" dirty="0"/>
              <a:t>Mejora la toma de decisiones en el negocio con la ayuda de métodos </a:t>
            </a:r>
            <a:r>
              <a:rPr lang="es-ES" dirty="0" smtClean="0"/>
              <a:t>visuales, obteniendo resultados </a:t>
            </a:r>
            <a:r>
              <a:rPr lang="es-ES" dirty="0"/>
              <a:t>más favorables para el negocio</a:t>
            </a:r>
            <a:r>
              <a:rPr lang="es-ES" dirty="0" smtClean="0"/>
              <a:t>.</a:t>
            </a:r>
            <a:endParaRPr lang="es-MX" b="1" dirty="0"/>
          </a:p>
          <a:p>
            <a:pPr marL="0" indent="0" algn="just">
              <a:buNone/>
            </a:pPr>
            <a:r>
              <a:rPr lang="es-ES" dirty="0"/>
              <a:t> </a:t>
            </a:r>
            <a:endParaRPr lang="es-MX" b="1" dirty="0"/>
          </a:p>
          <a:p>
            <a:pPr algn="just"/>
            <a:r>
              <a:rPr lang="es-ES" dirty="0"/>
              <a:t>Fácil manejo y entendimiento para el usuario </a:t>
            </a:r>
            <a:r>
              <a:rPr lang="es-ES" dirty="0" smtClean="0"/>
              <a:t>final de las aplicaciones.</a:t>
            </a:r>
            <a:endParaRPr lang="es-MX" b="1" dirty="0"/>
          </a:p>
          <a:p>
            <a:pPr marL="0" indent="0">
              <a:buNone/>
            </a:pPr>
            <a:r>
              <a:rPr lang="es-ES" dirty="0"/>
              <a:t> </a:t>
            </a:r>
            <a:endParaRPr lang="es-MX" b="1" dirty="0"/>
          </a:p>
          <a:p>
            <a:pPr algn="just"/>
            <a:r>
              <a:rPr lang="es-ES" dirty="0"/>
              <a:t>Permite una navegabilidad profundizada para llegar a la información de acuerdo a los parámetros que sean solicitados por el </a:t>
            </a:r>
            <a:r>
              <a:rPr lang="es-ES" dirty="0" smtClean="0"/>
              <a:t>usuario en menos tiempo y con mejores resultados.</a:t>
            </a:r>
            <a:endParaRPr lang="es-MX" b="1" dirty="0"/>
          </a:p>
          <a:p>
            <a:pPr marL="0" indent="0">
              <a:buNone/>
            </a:pPr>
            <a:endParaRPr lang="es-MX" b="1" dirty="0"/>
          </a:p>
          <a:p>
            <a:pPr algn="just"/>
            <a:r>
              <a:rPr lang="es-ES" dirty="0"/>
              <a:t>Se pueden modificar la estructura de acuerdo a las necesidades del negocio, para ampliar, detallar y poder mejorar a </a:t>
            </a:r>
            <a:r>
              <a:rPr lang="es-ES" dirty="0" smtClean="0"/>
              <a:t>mediano </a:t>
            </a:r>
            <a:r>
              <a:rPr lang="es-ES" dirty="0"/>
              <a:t>y largo plazo los objetivos del </a:t>
            </a:r>
            <a:r>
              <a:rPr lang="es-ES" dirty="0" smtClean="0"/>
              <a:t>negocio.</a:t>
            </a:r>
            <a:endParaRPr lang="es-MX" dirty="0"/>
          </a:p>
        </p:txBody>
      </p:sp>
      <p:sp>
        <p:nvSpPr>
          <p:cNvPr id="3" name="2 Título"/>
          <p:cNvSpPr>
            <a:spLocks noGrp="1"/>
          </p:cNvSpPr>
          <p:nvPr>
            <p:ph type="title"/>
          </p:nvPr>
        </p:nvSpPr>
        <p:spPr/>
        <p:txBody>
          <a:bodyPr/>
          <a:lstStyle/>
          <a:p>
            <a:pPr algn="r"/>
            <a:r>
              <a:rPr lang="es-MX" dirty="0" smtClean="0">
                <a:solidFill>
                  <a:schemeClr val="bg1"/>
                </a:solidFill>
              </a:rPr>
              <a:t>CARACTERÍSTICAS</a:t>
            </a:r>
            <a:endParaRPr lang="es-MX" dirty="0">
              <a:solidFill>
                <a:schemeClr val="bg1"/>
              </a:solidFill>
            </a:endParaRPr>
          </a:p>
        </p:txBody>
      </p:sp>
    </p:spTree>
    <p:extLst>
      <p:ext uri="{BB962C8B-B14F-4D97-AF65-F5344CB8AC3E}">
        <p14:creationId xmlns:p14="http://schemas.microsoft.com/office/powerpoint/2010/main" val="1181812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82389" y="3140968"/>
            <a:ext cx="8229600" cy="1728192"/>
          </a:xfrm>
        </p:spPr>
        <p:txBody>
          <a:bodyPr/>
          <a:lstStyle/>
          <a:p>
            <a:pPr marL="0" indent="0">
              <a:buNone/>
            </a:pPr>
            <a:r>
              <a:rPr lang="es-ES" sz="4000" dirty="0"/>
              <a:t>El uso de Sistemas de BI  en las empresas medianas y grandes del Ecuador es alto.</a:t>
            </a:r>
            <a:endParaRPr lang="es-EC" sz="4000" b="1" dirty="0"/>
          </a:p>
        </p:txBody>
      </p:sp>
      <p:sp>
        <p:nvSpPr>
          <p:cNvPr id="3" name="2 Título"/>
          <p:cNvSpPr>
            <a:spLocks noGrp="1"/>
          </p:cNvSpPr>
          <p:nvPr>
            <p:ph type="title"/>
          </p:nvPr>
        </p:nvSpPr>
        <p:spPr/>
        <p:txBody>
          <a:bodyPr/>
          <a:lstStyle/>
          <a:p>
            <a:pPr algn="r"/>
            <a:r>
              <a:rPr lang="es-MX" dirty="0" smtClean="0">
                <a:solidFill>
                  <a:schemeClr val="bg1"/>
                </a:solidFill>
              </a:rPr>
              <a:t>HIPÓTESIS</a:t>
            </a:r>
            <a:endParaRPr lang="es-MX" dirty="0">
              <a:solidFill>
                <a:schemeClr val="bg1"/>
              </a:solidFill>
            </a:endParaRPr>
          </a:p>
        </p:txBody>
      </p:sp>
    </p:spTree>
    <p:extLst>
      <p:ext uri="{BB962C8B-B14F-4D97-AF65-F5344CB8AC3E}">
        <p14:creationId xmlns:p14="http://schemas.microsoft.com/office/powerpoint/2010/main" val="18406660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EXMETADATA" val="&lt;?xml version=&quot;1.0&quot; encoding=&quot;utf-16&quot;?&gt;&#10;&lt;PresentationMetadata xmlns:xsi=&quot;http://www.w3.org/2001/XMLSchema-instance&quot; xmlns:xsd=&quot;http://www.w3.org/2001/XMLSchema&quot;&gt;&#10;  &lt;TransitionType&gt;Direct&lt;/TransitionType&gt;&#10;  &lt;UniqueID&gt;0&lt;/UniqueID&gt;&#10;  &lt;ShowPreviews&gt;true&lt;/ShowPreviews&gt;&#10;  &lt;ShowReviews&gt;true&lt;/ShowReviews&gt;&#10;  &lt;ShowHeaderTitle&gt;true&lt;/ShowHeaderTitle&gt;&#10;  &lt;ShowHeaderNumber&gt;false&lt;/ShowHeaderNumber&gt;&#10;  &lt;SectionTemplate&gt;Template2&lt;/SectionTemplate&gt;&#10;  &lt;SectionTemplateColor&gt;&#10;    &lt;A&gt;255&lt;/A&gt;&#10;    &lt;R&gt;128&lt;/R&gt;&#10;    &lt;G&gt;128&lt;/G&gt;&#10;    &lt;B&gt;128&lt;/B&gt;&#10;    &lt;ScA&gt;1&lt;/ScA&gt;&#10;    &lt;ScR&gt;0.215860531&lt;/ScR&gt;&#10;    &lt;ScG&gt;0.215860531&lt;/ScG&gt;&#10;    &lt;ScB&gt;0.215860531&lt;/ScB&gt;&#10;  &lt;/SectionTemplateColor&gt;&#10;  &lt;SectionArrangement&gt;Simple&lt;/SectionArrangement&gt;&#10;&lt;/PresentationMetadata&gt;"/>
</p:tagLst>
</file>

<file path=ppt/tags/tag2.xml><?xml version="1.0" encoding="utf-8"?>
<p:tagLst xmlns:a="http://schemas.openxmlformats.org/drawingml/2006/main" xmlns:r="http://schemas.openxmlformats.org/officeDocument/2006/relationships" xmlns:p="http://schemas.openxmlformats.org/presentationml/2006/main">
  <p:tag name="PLEXMETADATA" val="&lt;?xml version=&quot;1.0&quot; encoding=&quot;utf-16&quot;?&gt;&#10;&lt;Metadata xmlns:xsi=&quot;http://www.w3.org/2001/XMLSchema-instance&quot; xmlns:xsd=&quot;http://www.w3.org/2001/XMLSchema&quot; xsi:type=&quot;BackgroundMetadata&quot;&gt;&#10;  &lt;SectionOptions&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StartMetadata&gt;&#10;      &lt;SectionTemplate&gt;Template2&lt;/SectionTemplate&gt;&#10;      &lt;SectionTemplateColor&gt;&#10;        &lt;A&gt;255&lt;/A&gt;&#10;        &lt;R&gt;128&lt;/R&gt;&#10;        &lt;G&gt;128&lt;/G&gt;&#10;        &lt;B&gt;128&lt;/B&gt;&#10;        &lt;ScA&gt;1&lt;/ScA&gt;&#10;        &lt;ScR&gt;0.215860531&lt;/ScR&gt;&#10;        &lt;ScG&gt;0.215860531&lt;/ScG&gt;&#10;        &lt;ScB&gt;0.215860531&lt;/ScB&gt;&#10;      &lt;/SectionTemplateColor&gt;&#10;      &lt;ShowPreviews&gt;true&lt;/ShowPreviews&gt;&#10;      &lt;ShowReviews&gt;true&lt;/ShowReviews&gt;&#10;      &lt;ShowHeaderTitle&gt;true&lt;/ShowHeaderTitle&gt;&#10;      &lt;ShowHeaderNumber&gt;false&lt;/ShowHeaderNumber&gt;&#10;      &lt;SectionArrangement&gt;Simple&lt;/SectionArrangement&gt;&#10;    &lt;/SectionStartMetadata&gt;&#10;  &lt;/SectionOptions&gt;&#10;  &lt;GalleryItemID&gt;BackgroundGalleryItem8&lt;/GalleryItemID&gt;&#10;&lt;/Metadata&gt;"/>
</p:tagLst>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4399</TotalTime>
  <Words>1224</Words>
  <Application>Microsoft Office PowerPoint</Application>
  <PresentationFormat>Presentación en pantalla (4:3)</PresentationFormat>
  <Paragraphs>188</Paragraphs>
  <Slides>26</Slides>
  <Notes>1</Notes>
  <HiddenSlides>0</HiddenSlides>
  <MMClips>0</MMClips>
  <ScaleCrop>false</ScaleCrop>
  <HeadingPairs>
    <vt:vector size="4" baseType="variant">
      <vt:variant>
        <vt:lpstr>Tema</vt:lpstr>
      </vt:variant>
      <vt:variant>
        <vt:i4>2</vt:i4>
      </vt:variant>
      <vt:variant>
        <vt:lpstr>Títulos de diapositiva</vt:lpstr>
      </vt:variant>
      <vt:variant>
        <vt:i4>26</vt:i4>
      </vt:variant>
    </vt:vector>
  </HeadingPairs>
  <TitlesOfParts>
    <vt:vector size="28" baseType="lpstr">
      <vt:lpstr>Diseño predeterminado</vt:lpstr>
      <vt:lpstr>2_Office Theme</vt:lpstr>
      <vt:lpstr>Presentación de PowerPoint</vt:lpstr>
      <vt:lpstr>“DETERMINACIÓN DE LA LÍNEA BASE PARA LA APLICACIÓN DE SISTEMAS DE BI (BUSINESS INTELLIGENCE) EN EL ECUADOR, DENTRO DE UN PROGRAMA PARA EL USO DE TECNOLOGÍA DE AVANZADA EN LA ADMINISTRACIÓN PÚBLICA Y PRIVADA.”</vt:lpstr>
      <vt:lpstr>INTRODUCCIÓN</vt:lpstr>
      <vt:lpstr>JUSTIFICACIÓN</vt:lpstr>
      <vt:lpstr>OBJETIVO</vt:lpstr>
      <vt:lpstr>ALCANCE</vt:lpstr>
      <vt:lpstr>CONCEPTOS BÁSICOS</vt:lpstr>
      <vt:lpstr>CARACTERÍSTICAS</vt:lpstr>
      <vt:lpstr>HIPÓTESIS</vt:lpstr>
      <vt:lpstr>Presentación de PowerPoint</vt:lpstr>
      <vt:lpstr>Presentación de PowerPoint</vt:lpstr>
      <vt:lpstr>CÁLCULO MUESTRA</vt:lpstr>
      <vt:lpstr>MUESTRA</vt:lpstr>
      <vt:lpstr>ENCUESTA</vt:lpstr>
      <vt:lpstr>RESULTADOS OBTENIDOS</vt:lpstr>
      <vt:lpstr>Presentación de PowerPoint</vt:lpstr>
      <vt:lpstr>Presentación de PowerPoint</vt:lpstr>
      <vt:lpstr>Presentación de PowerPoint</vt:lpstr>
      <vt:lpstr>Presentación de PowerPoint</vt:lpstr>
      <vt:lpstr>Presentación de PowerPoint</vt:lpstr>
      <vt:lpstr>Cuadrante de Gartner Empresas Privadas Ecuador</vt:lpstr>
      <vt:lpstr>CONCLUSIONES</vt:lpstr>
      <vt:lpstr>CONCLUSIONES</vt:lpstr>
      <vt:lpstr>CONCLUSIONES</vt:lpstr>
      <vt:lpstr>RECOMENDACIONES</vt:lpstr>
      <vt:lpstr>RECOMENDACIONES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Santiago</cp:lastModifiedBy>
  <cp:revision>605</cp:revision>
  <dcterms:created xsi:type="dcterms:W3CDTF">2010-05-23T14:28:12Z</dcterms:created>
  <dcterms:modified xsi:type="dcterms:W3CDTF">2014-07-16T19:24:10Z</dcterms:modified>
</cp:coreProperties>
</file>