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75" r:id="rId2"/>
    <p:sldId id="324" r:id="rId3"/>
    <p:sldId id="287" r:id="rId4"/>
    <p:sldId id="321" r:id="rId5"/>
    <p:sldId id="289" r:id="rId6"/>
    <p:sldId id="288" r:id="rId7"/>
    <p:sldId id="295" r:id="rId8"/>
    <p:sldId id="297" r:id="rId9"/>
    <p:sldId id="326" r:id="rId10"/>
    <p:sldId id="299" r:id="rId11"/>
    <p:sldId id="300" r:id="rId12"/>
    <p:sldId id="301" r:id="rId13"/>
    <p:sldId id="303" r:id="rId14"/>
    <p:sldId id="302" r:id="rId15"/>
    <p:sldId id="304" r:id="rId16"/>
    <p:sldId id="305" r:id="rId17"/>
    <p:sldId id="307" r:id="rId18"/>
    <p:sldId id="308" r:id="rId19"/>
    <p:sldId id="309" r:id="rId20"/>
    <p:sldId id="310" r:id="rId21"/>
    <p:sldId id="311" r:id="rId22"/>
    <p:sldId id="312" r:id="rId23"/>
    <p:sldId id="313" r:id="rId24"/>
    <p:sldId id="314" r:id="rId25"/>
    <p:sldId id="328" r:id="rId26"/>
    <p:sldId id="315" r:id="rId27"/>
    <p:sldId id="316" r:id="rId28"/>
    <p:sldId id="317" r:id="rId29"/>
    <p:sldId id="318" r:id="rId30"/>
    <p:sldId id="329" r:id="rId31"/>
    <p:sldId id="330" r:id="rId32"/>
    <p:sldId id="331" r:id="rId33"/>
    <p:sldId id="332" r:id="rId34"/>
    <p:sldId id="333" r:id="rId35"/>
    <p:sldId id="334" r:id="rId36"/>
    <p:sldId id="335" r:id="rId37"/>
    <p:sldId id="338" r:id="rId38"/>
    <p:sldId id="336" r:id="rId39"/>
    <p:sldId id="339" r:id="rId40"/>
    <p:sldId id="340" r:id="rId41"/>
    <p:sldId id="341" r:id="rId42"/>
    <p:sldId id="342" r:id="rId43"/>
    <p:sldId id="343" r:id="rId44"/>
    <p:sldId id="344" r:id="rId45"/>
    <p:sldId id="345" r:id="rId46"/>
    <p:sldId id="346" r:id="rId47"/>
    <p:sldId id="347" r:id="rId48"/>
    <p:sldId id="348" r:id="rId49"/>
    <p:sldId id="350" r:id="rId50"/>
    <p:sldId id="352" r:id="rId51"/>
    <p:sldId id="353" r:id="rId52"/>
    <p:sldId id="355" r:id="rId53"/>
    <p:sldId id="354" r:id="rId54"/>
    <p:sldId id="356" r:id="rId55"/>
    <p:sldId id="357" r:id="rId56"/>
    <p:sldId id="358" r:id="rId57"/>
    <p:sldId id="319" r:id="rId58"/>
    <p:sldId id="320" r:id="rId59"/>
    <p:sldId id="322" r:id="rId60"/>
    <p:sldId id="279" r:id="rId61"/>
    <p:sldId id="281" r:id="rId62"/>
    <p:sldId id="283" r:id="rId63"/>
    <p:sldId id="323" r:id="rId64"/>
  </p:sldIdLst>
  <p:sldSz cx="9144000" cy="6858000" type="screen4x3"/>
  <p:notesSz cx="6858000" cy="9144000"/>
  <p:defaultTextStyle>
    <a:defPPr>
      <a:defRPr lang="es-E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icwarrior" initials="V"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4" d="100"/>
          <a:sy n="84" d="100"/>
        </p:scale>
        <p:origin x="1402" y="6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4-03-18T16:56:34.705" idx="1">
    <p:pos x="10" y="10"/>
    <p:text/>
  </p:cm>
</p: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1122363"/>
            <a:ext cx="6858000" cy="2387600"/>
          </a:xfrm>
        </p:spPr>
        <p:txBody>
          <a:bodyPr anchor="b"/>
          <a:lstStyle>
            <a:lvl1pPr algn="ctr">
              <a:defRPr sz="4500"/>
            </a:lvl1pPr>
          </a:lstStyle>
          <a:p>
            <a:r>
              <a:rPr lang="es-ES" smtClean="0"/>
              <a:t>Haga clic para modificar el estilo de título del patrón</a:t>
            </a:r>
            <a:endParaRPr lang="es-EC"/>
          </a:p>
        </p:txBody>
      </p:sp>
      <p:sp>
        <p:nvSpPr>
          <p:cNvPr id="3" name="Subtítulo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smtClean="0"/>
              <a:t>Haga clic para modificar el estilo de subtítulo del patrón</a:t>
            </a:r>
            <a:endParaRPr lang="es-EC"/>
          </a:p>
        </p:txBody>
      </p:sp>
      <p:sp>
        <p:nvSpPr>
          <p:cNvPr id="4" name="Marcador de fecha 3"/>
          <p:cNvSpPr>
            <a:spLocks noGrp="1"/>
          </p:cNvSpPr>
          <p:nvPr>
            <p:ph type="dt" sz="half" idx="10"/>
          </p:nvPr>
        </p:nvSpPr>
        <p:spPr/>
        <p:txBody>
          <a:bodyPr/>
          <a:lstStyle>
            <a:lvl1pPr>
              <a:defRPr/>
            </a:lvl1pPr>
          </a:lstStyle>
          <a:p>
            <a:pPr>
              <a:defRPr/>
            </a:pPr>
            <a:fld id="{0F7177D1-5044-4942-97ED-9A38EA054764}" type="datetimeFigureOut">
              <a:rPr lang="es-EC"/>
              <a:pPr>
                <a:defRPr/>
              </a:pPr>
              <a:t>26/05/2014</a:t>
            </a:fld>
            <a:endParaRPr lang="es-EC" dirty="0"/>
          </a:p>
        </p:txBody>
      </p:sp>
      <p:sp>
        <p:nvSpPr>
          <p:cNvPr id="5" name="Marcador de pie de página 4"/>
          <p:cNvSpPr>
            <a:spLocks noGrp="1"/>
          </p:cNvSpPr>
          <p:nvPr>
            <p:ph type="ftr" sz="quarter" idx="11"/>
          </p:nvPr>
        </p:nvSpPr>
        <p:spPr/>
        <p:txBody>
          <a:bodyPr/>
          <a:lstStyle>
            <a:lvl1pPr>
              <a:defRPr/>
            </a:lvl1pPr>
          </a:lstStyle>
          <a:p>
            <a:pPr>
              <a:defRPr/>
            </a:pPr>
            <a:endParaRPr lang="es-EC" dirty="0"/>
          </a:p>
        </p:txBody>
      </p:sp>
      <p:sp>
        <p:nvSpPr>
          <p:cNvPr id="6" name="Marcador de número de diapositiva 5"/>
          <p:cNvSpPr>
            <a:spLocks noGrp="1"/>
          </p:cNvSpPr>
          <p:nvPr>
            <p:ph type="sldNum" sz="quarter" idx="12"/>
          </p:nvPr>
        </p:nvSpPr>
        <p:spPr/>
        <p:txBody>
          <a:bodyPr/>
          <a:lstStyle>
            <a:lvl1pPr>
              <a:defRPr/>
            </a:lvl1pPr>
          </a:lstStyle>
          <a:p>
            <a:pPr>
              <a:defRPr/>
            </a:pPr>
            <a:fld id="{F49FCF72-51A6-4CB4-A500-30E181894E17}" type="slidenum">
              <a:rPr lang="es-EC"/>
              <a:pPr>
                <a:defRPr/>
              </a:pPr>
              <a:t>‹Nº›</a:t>
            </a:fld>
            <a:endParaRPr lang="es-EC" dirty="0"/>
          </a:p>
        </p:txBody>
      </p:sp>
    </p:spTree>
    <p:extLst>
      <p:ext uri="{BB962C8B-B14F-4D97-AF65-F5344CB8AC3E}">
        <p14:creationId xmlns:p14="http://schemas.microsoft.com/office/powerpoint/2010/main" val="33583788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lvl1pPr>
              <a:defRPr/>
            </a:lvl1pPr>
          </a:lstStyle>
          <a:p>
            <a:pPr>
              <a:defRPr/>
            </a:pPr>
            <a:fld id="{DE843EDC-604D-4E41-A9C2-55929EFEE0CF}" type="datetimeFigureOut">
              <a:rPr lang="es-EC"/>
              <a:pPr>
                <a:defRPr/>
              </a:pPr>
              <a:t>26/05/2014</a:t>
            </a:fld>
            <a:endParaRPr lang="es-EC" dirty="0"/>
          </a:p>
        </p:txBody>
      </p:sp>
      <p:sp>
        <p:nvSpPr>
          <p:cNvPr id="5" name="Marcador de pie de página 4"/>
          <p:cNvSpPr>
            <a:spLocks noGrp="1"/>
          </p:cNvSpPr>
          <p:nvPr>
            <p:ph type="ftr" sz="quarter" idx="11"/>
          </p:nvPr>
        </p:nvSpPr>
        <p:spPr/>
        <p:txBody>
          <a:bodyPr/>
          <a:lstStyle>
            <a:lvl1pPr>
              <a:defRPr/>
            </a:lvl1pPr>
          </a:lstStyle>
          <a:p>
            <a:pPr>
              <a:defRPr/>
            </a:pPr>
            <a:endParaRPr lang="es-EC" dirty="0"/>
          </a:p>
        </p:txBody>
      </p:sp>
      <p:sp>
        <p:nvSpPr>
          <p:cNvPr id="6" name="Marcador de número de diapositiva 5"/>
          <p:cNvSpPr>
            <a:spLocks noGrp="1"/>
          </p:cNvSpPr>
          <p:nvPr>
            <p:ph type="sldNum" sz="quarter" idx="12"/>
          </p:nvPr>
        </p:nvSpPr>
        <p:spPr/>
        <p:txBody>
          <a:bodyPr/>
          <a:lstStyle>
            <a:lvl1pPr>
              <a:defRPr/>
            </a:lvl1pPr>
          </a:lstStyle>
          <a:p>
            <a:pPr>
              <a:defRPr/>
            </a:pPr>
            <a:fld id="{AA6E700B-5BD1-4F90-AE0F-18171F5D5AF4}" type="slidenum">
              <a:rPr lang="es-EC"/>
              <a:pPr>
                <a:defRPr/>
              </a:pPr>
              <a:t>‹Nº›</a:t>
            </a:fld>
            <a:endParaRPr lang="es-EC" dirty="0"/>
          </a:p>
        </p:txBody>
      </p:sp>
    </p:spTree>
    <p:extLst>
      <p:ext uri="{BB962C8B-B14F-4D97-AF65-F5344CB8AC3E}">
        <p14:creationId xmlns:p14="http://schemas.microsoft.com/office/powerpoint/2010/main" val="1168843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43675" y="365125"/>
            <a:ext cx="1971675" cy="5811838"/>
          </a:xfrm>
        </p:spPr>
        <p:txBody>
          <a:bodyPr vert="eaVert"/>
          <a:lstStyle/>
          <a:p>
            <a:r>
              <a:rPr lang="es-ES" smtClean="0"/>
              <a:t>Haga clic para modificar el estilo de título del patrón</a:t>
            </a:r>
            <a:endParaRPr lang="es-EC"/>
          </a:p>
        </p:txBody>
      </p:sp>
      <p:sp>
        <p:nvSpPr>
          <p:cNvPr id="3" name="Marcador de texto vertical 2"/>
          <p:cNvSpPr>
            <a:spLocks noGrp="1"/>
          </p:cNvSpPr>
          <p:nvPr>
            <p:ph type="body" orient="vert" idx="1"/>
          </p:nvPr>
        </p:nvSpPr>
        <p:spPr>
          <a:xfrm>
            <a:off x="628650" y="365125"/>
            <a:ext cx="5800725"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lvl1pPr>
              <a:defRPr/>
            </a:lvl1pPr>
          </a:lstStyle>
          <a:p>
            <a:pPr>
              <a:defRPr/>
            </a:pPr>
            <a:fld id="{F62D8497-197D-432C-88A9-3A0EF6F1629D}" type="datetimeFigureOut">
              <a:rPr lang="es-EC"/>
              <a:pPr>
                <a:defRPr/>
              </a:pPr>
              <a:t>26/05/2014</a:t>
            </a:fld>
            <a:endParaRPr lang="es-EC" dirty="0"/>
          </a:p>
        </p:txBody>
      </p:sp>
      <p:sp>
        <p:nvSpPr>
          <p:cNvPr id="5" name="Marcador de pie de página 4"/>
          <p:cNvSpPr>
            <a:spLocks noGrp="1"/>
          </p:cNvSpPr>
          <p:nvPr>
            <p:ph type="ftr" sz="quarter" idx="11"/>
          </p:nvPr>
        </p:nvSpPr>
        <p:spPr/>
        <p:txBody>
          <a:bodyPr/>
          <a:lstStyle>
            <a:lvl1pPr>
              <a:defRPr/>
            </a:lvl1pPr>
          </a:lstStyle>
          <a:p>
            <a:pPr>
              <a:defRPr/>
            </a:pPr>
            <a:endParaRPr lang="es-EC" dirty="0"/>
          </a:p>
        </p:txBody>
      </p:sp>
      <p:sp>
        <p:nvSpPr>
          <p:cNvPr id="6" name="Marcador de número de diapositiva 5"/>
          <p:cNvSpPr>
            <a:spLocks noGrp="1"/>
          </p:cNvSpPr>
          <p:nvPr>
            <p:ph type="sldNum" sz="quarter" idx="12"/>
          </p:nvPr>
        </p:nvSpPr>
        <p:spPr/>
        <p:txBody>
          <a:bodyPr/>
          <a:lstStyle>
            <a:lvl1pPr>
              <a:defRPr/>
            </a:lvl1pPr>
          </a:lstStyle>
          <a:p>
            <a:pPr>
              <a:defRPr/>
            </a:pPr>
            <a:fld id="{397EE616-A94E-4368-8008-8A16C26FB981}" type="slidenum">
              <a:rPr lang="es-EC"/>
              <a:pPr>
                <a:defRPr/>
              </a:pPr>
              <a:t>‹Nº›</a:t>
            </a:fld>
            <a:endParaRPr lang="es-EC" dirty="0"/>
          </a:p>
        </p:txBody>
      </p:sp>
    </p:spTree>
    <p:extLst>
      <p:ext uri="{BB962C8B-B14F-4D97-AF65-F5344CB8AC3E}">
        <p14:creationId xmlns:p14="http://schemas.microsoft.com/office/powerpoint/2010/main" val="3116954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lvl1pPr>
              <a:defRPr/>
            </a:lvl1pPr>
          </a:lstStyle>
          <a:p>
            <a:pPr>
              <a:defRPr/>
            </a:pPr>
            <a:fld id="{8B6E9502-9832-4DAD-9E87-15379DB85457}" type="datetimeFigureOut">
              <a:rPr lang="es-EC"/>
              <a:pPr>
                <a:defRPr/>
              </a:pPr>
              <a:t>26/05/2014</a:t>
            </a:fld>
            <a:endParaRPr lang="es-EC" dirty="0"/>
          </a:p>
        </p:txBody>
      </p:sp>
      <p:sp>
        <p:nvSpPr>
          <p:cNvPr id="5" name="Marcador de pie de página 4"/>
          <p:cNvSpPr>
            <a:spLocks noGrp="1"/>
          </p:cNvSpPr>
          <p:nvPr>
            <p:ph type="ftr" sz="quarter" idx="11"/>
          </p:nvPr>
        </p:nvSpPr>
        <p:spPr/>
        <p:txBody>
          <a:bodyPr/>
          <a:lstStyle>
            <a:lvl1pPr>
              <a:defRPr/>
            </a:lvl1pPr>
          </a:lstStyle>
          <a:p>
            <a:pPr>
              <a:defRPr/>
            </a:pPr>
            <a:endParaRPr lang="es-EC" dirty="0"/>
          </a:p>
        </p:txBody>
      </p:sp>
      <p:sp>
        <p:nvSpPr>
          <p:cNvPr id="6" name="Marcador de número de diapositiva 5"/>
          <p:cNvSpPr>
            <a:spLocks noGrp="1"/>
          </p:cNvSpPr>
          <p:nvPr>
            <p:ph type="sldNum" sz="quarter" idx="12"/>
          </p:nvPr>
        </p:nvSpPr>
        <p:spPr/>
        <p:txBody>
          <a:bodyPr/>
          <a:lstStyle>
            <a:lvl1pPr>
              <a:defRPr/>
            </a:lvl1pPr>
          </a:lstStyle>
          <a:p>
            <a:pPr>
              <a:defRPr/>
            </a:pPr>
            <a:fld id="{708A0A31-0446-4120-9A77-BF388BC57BB0}" type="slidenum">
              <a:rPr lang="es-EC"/>
              <a:pPr>
                <a:defRPr/>
              </a:pPr>
              <a:t>‹Nº›</a:t>
            </a:fld>
            <a:endParaRPr lang="es-EC" dirty="0"/>
          </a:p>
        </p:txBody>
      </p:sp>
    </p:spTree>
    <p:extLst>
      <p:ext uri="{BB962C8B-B14F-4D97-AF65-F5344CB8AC3E}">
        <p14:creationId xmlns:p14="http://schemas.microsoft.com/office/powerpoint/2010/main" val="16533674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623888" y="1709739"/>
            <a:ext cx="7886700" cy="2852737"/>
          </a:xfrm>
        </p:spPr>
        <p:txBody>
          <a:bodyPr anchor="b"/>
          <a:lstStyle>
            <a:lvl1pPr>
              <a:defRPr sz="4500"/>
            </a:lvl1p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lvl1pPr>
              <a:defRPr/>
            </a:lvl1pPr>
          </a:lstStyle>
          <a:p>
            <a:pPr>
              <a:defRPr/>
            </a:pPr>
            <a:fld id="{DE4882ED-DE64-44AB-B90D-986C4473C9C8}" type="datetimeFigureOut">
              <a:rPr lang="es-EC"/>
              <a:pPr>
                <a:defRPr/>
              </a:pPr>
              <a:t>26/05/2014</a:t>
            </a:fld>
            <a:endParaRPr lang="es-EC" dirty="0"/>
          </a:p>
        </p:txBody>
      </p:sp>
      <p:sp>
        <p:nvSpPr>
          <p:cNvPr id="5" name="Marcador de pie de página 4"/>
          <p:cNvSpPr>
            <a:spLocks noGrp="1"/>
          </p:cNvSpPr>
          <p:nvPr>
            <p:ph type="ftr" sz="quarter" idx="11"/>
          </p:nvPr>
        </p:nvSpPr>
        <p:spPr/>
        <p:txBody>
          <a:bodyPr/>
          <a:lstStyle>
            <a:lvl1pPr>
              <a:defRPr/>
            </a:lvl1pPr>
          </a:lstStyle>
          <a:p>
            <a:pPr>
              <a:defRPr/>
            </a:pPr>
            <a:endParaRPr lang="es-EC" dirty="0"/>
          </a:p>
        </p:txBody>
      </p:sp>
      <p:sp>
        <p:nvSpPr>
          <p:cNvPr id="6" name="Marcador de número de diapositiva 5"/>
          <p:cNvSpPr>
            <a:spLocks noGrp="1"/>
          </p:cNvSpPr>
          <p:nvPr>
            <p:ph type="sldNum" sz="quarter" idx="12"/>
          </p:nvPr>
        </p:nvSpPr>
        <p:spPr/>
        <p:txBody>
          <a:bodyPr/>
          <a:lstStyle>
            <a:lvl1pPr>
              <a:defRPr/>
            </a:lvl1pPr>
          </a:lstStyle>
          <a:p>
            <a:pPr>
              <a:defRPr/>
            </a:pPr>
            <a:fld id="{52002114-6197-4F5E-B53C-313E926294AC}" type="slidenum">
              <a:rPr lang="es-EC"/>
              <a:pPr>
                <a:defRPr/>
              </a:pPr>
              <a:t>‹Nº›</a:t>
            </a:fld>
            <a:endParaRPr lang="es-EC" dirty="0"/>
          </a:p>
        </p:txBody>
      </p:sp>
    </p:spTree>
    <p:extLst>
      <p:ext uri="{BB962C8B-B14F-4D97-AF65-F5344CB8AC3E}">
        <p14:creationId xmlns:p14="http://schemas.microsoft.com/office/powerpoint/2010/main" val="18283246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contenido 2"/>
          <p:cNvSpPr>
            <a:spLocks noGrp="1"/>
          </p:cNvSpPr>
          <p:nvPr>
            <p:ph sz="half" idx="1"/>
          </p:nvPr>
        </p:nvSpPr>
        <p:spPr>
          <a:xfrm>
            <a:off x="628650" y="1825625"/>
            <a:ext cx="38862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contenido 3"/>
          <p:cNvSpPr>
            <a:spLocks noGrp="1"/>
          </p:cNvSpPr>
          <p:nvPr>
            <p:ph sz="half" idx="2"/>
          </p:nvPr>
        </p:nvSpPr>
        <p:spPr>
          <a:xfrm>
            <a:off x="4629150" y="1825625"/>
            <a:ext cx="38862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Marcador de fecha 3"/>
          <p:cNvSpPr>
            <a:spLocks noGrp="1"/>
          </p:cNvSpPr>
          <p:nvPr>
            <p:ph type="dt" sz="half" idx="10"/>
          </p:nvPr>
        </p:nvSpPr>
        <p:spPr/>
        <p:txBody>
          <a:bodyPr/>
          <a:lstStyle>
            <a:lvl1pPr>
              <a:defRPr/>
            </a:lvl1pPr>
          </a:lstStyle>
          <a:p>
            <a:pPr>
              <a:defRPr/>
            </a:pPr>
            <a:fld id="{D23B6D89-BD8A-4BCF-9BC6-B87141C667A8}" type="datetimeFigureOut">
              <a:rPr lang="es-EC"/>
              <a:pPr>
                <a:defRPr/>
              </a:pPr>
              <a:t>26/05/2014</a:t>
            </a:fld>
            <a:endParaRPr lang="es-EC" dirty="0"/>
          </a:p>
        </p:txBody>
      </p:sp>
      <p:sp>
        <p:nvSpPr>
          <p:cNvPr id="6" name="Marcador de pie de página 4"/>
          <p:cNvSpPr>
            <a:spLocks noGrp="1"/>
          </p:cNvSpPr>
          <p:nvPr>
            <p:ph type="ftr" sz="quarter" idx="11"/>
          </p:nvPr>
        </p:nvSpPr>
        <p:spPr/>
        <p:txBody>
          <a:bodyPr/>
          <a:lstStyle>
            <a:lvl1pPr>
              <a:defRPr/>
            </a:lvl1pPr>
          </a:lstStyle>
          <a:p>
            <a:pPr>
              <a:defRPr/>
            </a:pPr>
            <a:endParaRPr lang="es-EC" dirty="0"/>
          </a:p>
        </p:txBody>
      </p:sp>
      <p:sp>
        <p:nvSpPr>
          <p:cNvPr id="7" name="Marcador de número de diapositiva 5"/>
          <p:cNvSpPr>
            <a:spLocks noGrp="1"/>
          </p:cNvSpPr>
          <p:nvPr>
            <p:ph type="sldNum" sz="quarter" idx="12"/>
          </p:nvPr>
        </p:nvSpPr>
        <p:spPr/>
        <p:txBody>
          <a:bodyPr/>
          <a:lstStyle>
            <a:lvl1pPr>
              <a:defRPr/>
            </a:lvl1pPr>
          </a:lstStyle>
          <a:p>
            <a:pPr>
              <a:defRPr/>
            </a:pPr>
            <a:fld id="{0773DB47-260F-44A3-AB58-21823A54E6A9}" type="slidenum">
              <a:rPr lang="es-EC"/>
              <a:pPr>
                <a:defRPr/>
              </a:pPr>
              <a:t>‹Nº›</a:t>
            </a:fld>
            <a:endParaRPr lang="es-EC" dirty="0"/>
          </a:p>
        </p:txBody>
      </p:sp>
    </p:spTree>
    <p:extLst>
      <p:ext uri="{BB962C8B-B14F-4D97-AF65-F5344CB8AC3E}">
        <p14:creationId xmlns:p14="http://schemas.microsoft.com/office/powerpoint/2010/main" val="1162402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29841" y="365126"/>
            <a:ext cx="7886700" cy="1325563"/>
          </a:xfrm>
        </p:spPr>
        <p:txBody>
          <a:body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629842" y="2505075"/>
            <a:ext cx="3868340"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Marcador de texto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4629150" y="2505075"/>
            <a:ext cx="3887391"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7" name="Marcador de fecha 3"/>
          <p:cNvSpPr>
            <a:spLocks noGrp="1"/>
          </p:cNvSpPr>
          <p:nvPr>
            <p:ph type="dt" sz="half" idx="10"/>
          </p:nvPr>
        </p:nvSpPr>
        <p:spPr/>
        <p:txBody>
          <a:bodyPr/>
          <a:lstStyle>
            <a:lvl1pPr>
              <a:defRPr/>
            </a:lvl1pPr>
          </a:lstStyle>
          <a:p>
            <a:pPr>
              <a:defRPr/>
            </a:pPr>
            <a:fld id="{6F28CFE0-7044-4D8B-9609-2899E593E5D1}" type="datetimeFigureOut">
              <a:rPr lang="es-EC"/>
              <a:pPr>
                <a:defRPr/>
              </a:pPr>
              <a:t>26/05/2014</a:t>
            </a:fld>
            <a:endParaRPr lang="es-EC" dirty="0"/>
          </a:p>
        </p:txBody>
      </p:sp>
      <p:sp>
        <p:nvSpPr>
          <p:cNvPr id="8" name="Marcador de pie de página 4"/>
          <p:cNvSpPr>
            <a:spLocks noGrp="1"/>
          </p:cNvSpPr>
          <p:nvPr>
            <p:ph type="ftr" sz="quarter" idx="11"/>
          </p:nvPr>
        </p:nvSpPr>
        <p:spPr/>
        <p:txBody>
          <a:bodyPr/>
          <a:lstStyle>
            <a:lvl1pPr>
              <a:defRPr/>
            </a:lvl1pPr>
          </a:lstStyle>
          <a:p>
            <a:pPr>
              <a:defRPr/>
            </a:pPr>
            <a:endParaRPr lang="es-EC" dirty="0"/>
          </a:p>
        </p:txBody>
      </p:sp>
      <p:sp>
        <p:nvSpPr>
          <p:cNvPr id="9" name="Marcador de número de diapositiva 5"/>
          <p:cNvSpPr>
            <a:spLocks noGrp="1"/>
          </p:cNvSpPr>
          <p:nvPr>
            <p:ph type="sldNum" sz="quarter" idx="12"/>
          </p:nvPr>
        </p:nvSpPr>
        <p:spPr/>
        <p:txBody>
          <a:bodyPr/>
          <a:lstStyle>
            <a:lvl1pPr>
              <a:defRPr/>
            </a:lvl1pPr>
          </a:lstStyle>
          <a:p>
            <a:pPr>
              <a:defRPr/>
            </a:pPr>
            <a:fld id="{57CE2354-4FE5-409E-B3D6-34D5AAAE2A08}" type="slidenum">
              <a:rPr lang="es-EC"/>
              <a:pPr>
                <a:defRPr/>
              </a:pPr>
              <a:t>‹Nº›</a:t>
            </a:fld>
            <a:endParaRPr lang="es-EC" dirty="0"/>
          </a:p>
        </p:txBody>
      </p:sp>
    </p:spTree>
    <p:extLst>
      <p:ext uri="{BB962C8B-B14F-4D97-AF65-F5344CB8AC3E}">
        <p14:creationId xmlns:p14="http://schemas.microsoft.com/office/powerpoint/2010/main" val="3455105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fecha 3"/>
          <p:cNvSpPr>
            <a:spLocks noGrp="1"/>
          </p:cNvSpPr>
          <p:nvPr>
            <p:ph type="dt" sz="half" idx="10"/>
          </p:nvPr>
        </p:nvSpPr>
        <p:spPr/>
        <p:txBody>
          <a:bodyPr/>
          <a:lstStyle>
            <a:lvl1pPr>
              <a:defRPr/>
            </a:lvl1pPr>
          </a:lstStyle>
          <a:p>
            <a:pPr>
              <a:defRPr/>
            </a:pPr>
            <a:fld id="{01142E00-3177-4D7B-A6EB-34FDA9A653F8}" type="datetimeFigureOut">
              <a:rPr lang="es-EC"/>
              <a:pPr>
                <a:defRPr/>
              </a:pPr>
              <a:t>26/05/2014</a:t>
            </a:fld>
            <a:endParaRPr lang="es-EC" dirty="0"/>
          </a:p>
        </p:txBody>
      </p:sp>
      <p:sp>
        <p:nvSpPr>
          <p:cNvPr id="4" name="Marcador de pie de página 4"/>
          <p:cNvSpPr>
            <a:spLocks noGrp="1"/>
          </p:cNvSpPr>
          <p:nvPr>
            <p:ph type="ftr" sz="quarter" idx="11"/>
          </p:nvPr>
        </p:nvSpPr>
        <p:spPr/>
        <p:txBody>
          <a:bodyPr/>
          <a:lstStyle>
            <a:lvl1pPr>
              <a:defRPr/>
            </a:lvl1pPr>
          </a:lstStyle>
          <a:p>
            <a:pPr>
              <a:defRPr/>
            </a:pPr>
            <a:endParaRPr lang="es-EC" dirty="0"/>
          </a:p>
        </p:txBody>
      </p:sp>
      <p:sp>
        <p:nvSpPr>
          <p:cNvPr id="5" name="Marcador de número de diapositiva 5"/>
          <p:cNvSpPr>
            <a:spLocks noGrp="1"/>
          </p:cNvSpPr>
          <p:nvPr>
            <p:ph type="sldNum" sz="quarter" idx="12"/>
          </p:nvPr>
        </p:nvSpPr>
        <p:spPr/>
        <p:txBody>
          <a:bodyPr/>
          <a:lstStyle>
            <a:lvl1pPr>
              <a:defRPr/>
            </a:lvl1pPr>
          </a:lstStyle>
          <a:p>
            <a:pPr>
              <a:defRPr/>
            </a:pPr>
            <a:fld id="{D6BCA9FC-8A54-4341-9A5F-B705E85F6BDF}" type="slidenum">
              <a:rPr lang="es-EC"/>
              <a:pPr>
                <a:defRPr/>
              </a:pPr>
              <a:t>‹Nº›</a:t>
            </a:fld>
            <a:endParaRPr lang="es-EC" dirty="0"/>
          </a:p>
        </p:txBody>
      </p:sp>
    </p:spTree>
    <p:extLst>
      <p:ext uri="{BB962C8B-B14F-4D97-AF65-F5344CB8AC3E}">
        <p14:creationId xmlns:p14="http://schemas.microsoft.com/office/powerpoint/2010/main" val="8127058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3"/>
          <p:cNvSpPr>
            <a:spLocks noGrp="1"/>
          </p:cNvSpPr>
          <p:nvPr>
            <p:ph type="dt" sz="half" idx="10"/>
          </p:nvPr>
        </p:nvSpPr>
        <p:spPr/>
        <p:txBody>
          <a:bodyPr/>
          <a:lstStyle>
            <a:lvl1pPr>
              <a:defRPr/>
            </a:lvl1pPr>
          </a:lstStyle>
          <a:p>
            <a:pPr>
              <a:defRPr/>
            </a:pPr>
            <a:fld id="{0EF692B3-6BF0-445D-9F62-B6F584C53E63}" type="datetimeFigureOut">
              <a:rPr lang="es-EC"/>
              <a:pPr>
                <a:defRPr/>
              </a:pPr>
              <a:t>26/05/2014</a:t>
            </a:fld>
            <a:endParaRPr lang="es-EC" dirty="0"/>
          </a:p>
        </p:txBody>
      </p:sp>
      <p:sp>
        <p:nvSpPr>
          <p:cNvPr id="3" name="Marcador de pie de página 4"/>
          <p:cNvSpPr>
            <a:spLocks noGrp="1"/>
          </p:cNvSpPr>
          <p:nvPr>
            <p:ph type="ftr" sz="quarter" idx="11"/>
          </p:nvPr>
        </p:nvSpPr>
        <p:spPr/>
        <p:txBody>
          <a:bodyPr/>
          <a:lstStyle>
            <a:lvl1pPr>
              <a:defRPr/>
            </a:lvl1pPr>
          </a:lstStyle>
          <a:p>
            <a:pPr>
              <a:defRPr/>
            </a:pPr>
            <a:endParaRPr lang="es-EC" dirty="0"/>
          </a:p>
        </p:txBody>
      </p:sp>
      <p:sp>
        <p:nvSpPr>
          <p:cNvPr id="4" name="Marcador de número de diapositiva 5"/>
          <p:cNvSpPr>
            <a:spLocks noGrp="1"/>
          </p:cNvSpPr>
          <p:nvPr>
            <p:ph type="sldNum" sz="quarter" idx="12"/>
          </p:nvPr>
        </p:nvSpPr>
        <p:spPr/>
        <p:txBody>
          <a:bodyPr/>
          <a:lstStyle>
            <a:lvl1pPr>
              <a:defRPr/>
            </a:lvl1pPr>
          </a:lstStyle>
          <a:p>
            <a:pPr>
              <a:defRPr/>
            </a:pPr>
            <a:fld id="{2A2E69AD-FDCA-49FC-BA89-4C3E089F115A}" type="slidenum">
              <a:rPr lang="es-EC"/>
              <a:pPr>
                <a:defRPr/>
              </a:pPr>
              <a:t>‹Nº›</a:t>
            </a:fld>
            <a:endParaRPr lang="es-EC" dirty="0"/>
          </a:p>
        </p:txBody>
      </p:sp>
    </p:spTree>
    <p:extLst>
      <p:ext uri="{BB962C8B-B14F-4D97-AF65-F5344CB8AC3E}">
        <p14:creationId xmlns:p14="http://schemas.microsoft.com/office/powerpoint/2010/main" val="17745246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457200"/>
            <a:ext cx="2949178" cy="1600200"/>
          </a:xfrm>
        </p:spPr>
        <p:txBody>
          <a:bodyPr anchor="b"/>
          <a:lstStyle>
            <a:lvl1pPr>
              <a:defRPr sz="2400"/>
            </a:lvl1pPr>
          </a:lstStyle>
          <a:p>
            <a:r>
              <a:rPr lang="es-ES" smtClean="0"/>
              <a:t>Haga clic para modificar el estilo de título del patrón</a:t>
            </a:r>
            <a:endParaRPr lang="es-EC"/>
          </a:p>
        </p:txBody>
      </p:sp>
      <p:sp>
        <p:nvSpPr>
          <p:cNvPr id="3" name="Marcador de contenido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texto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smtClean="0"/>
              <a:t>Haga clic para modificar el estilo de texto del patrón</a:t>
            </a:r>
          </a:p>
        </p:txBody>
      </p:sp>
      <p:sp>
        <p:nvSpPr>
          <p:cNvPr id="5" name="Marcador de fecha 3"/>
          <p:cNvSpPr>
            <a:spLocks noGrp="1"/>
          </p:cNvSpPr>
          <p:nvPr>
            <p:ph type="dt" sz="half" idx="10"/>
          </p:nvPr>
        </p:nvSpPr>
        <p:spPr/>
        <p:txBody>
          <a:bodyPr/>
          <a:lstStyle>
            <a:lvl1pPr>
              <a:defRPr/>
            </a:lvl1pPr>
          </a:lstStyle>
          <a:p>
            <a:pPr>
              <a:defRPr/>
            </a:pPr>
            <a:fld id="{0643543F-BEFF-42E2-BB10-1E722DB4FB2E}" type="datetimeFigureOut">
              <a:rPr lang="es-EC"/>
              <a:pPr>
                <a:defRPr/>
              </a:pPr>
              <a:t>26/05/2014</a:t>
            </a:fld>
            <a:endParaRPr lang="es-EC" dirty="0"/>
          </a:p>
        </p:txBody>
      </p:sp>
      <p:sp>
        <p:nvSpPr>
          <p:cNvPr id="6" name="Marcador de pie de página 4"/>
          <p:cNvSpPr>
            <a:spLocks noGrp="1"/>
          </p:cNvSpPr>
          <p:nvPr>
            <p:ph type="ftr" sz="quarter" idx="11"/>
          </p:nvPr>
        </p:nvSpPr>
        <p:spPr/>
        <p:txBody>
          <a:bodyPr/>
          <a:lstStyle>
            <a:lvl1pPr>
              <a:defRPr/>
            </a:lvl1pPr>
          </a:lstStyle>
          <a:p>
            <a:pPr>
              <a:defRPr/>
            </a:pPr>
            <a:endParaRPr lang="es-EC" dirty="0"/>
          </a:p>
        </p:txBody>
      </p:sp>
      <p:sp>
        <p:nvSpPr>
          <p:cNvPr id="7" name="Marcador de número de diapositiva 5"/>
          <p:cNvSpPr>
            <a:spLocks noGrp="1"/>
          </p:cNvSpPr>
          <p:nvPr>
            <p:ph type="sldNum" sz="quarter" idx="12"/>
          </p:nvPr>
        </p:nvSpPr>
        <p:spPr/>
        <p:txBody>
          <a:bodyPr/>
          <a:lstStyle>
            <a:lvl1pPr>
              <a:defRPr/>
            </a:lvl1pPr>
          </a:lstStyle>
          <a:p>
            <a:pPr>
              <a:defRPr/>
            </a:pPr>
            <a:fld id="{D2111660-561D-4A53-BCFC-317CDCDE544A}" type="slidenum">
              <a:rPr lang="es-EC"/>
              <a:pPr>
                <a:defRPr/>
              </a:pPr>
              <a:t>‹Nº›</a:t>
            </a:fld>
            <a:endParaRPr lang="es-EC" dirty="0"/>
          </a:p>
        </p:txBody>
      </p:sp>
    </p:spTree>
    <p:extLst>
      <p:ext uri="{BB962C8B-B14F-4D97-AF65-F5344CB8AC3E}">
        <p14:creationId xmlns:p14="http://schemas.microsoft.com/office/powerpoint/2010/main" val="1486432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457200"/>
            <a:ext cx="2949178" cy="1600200"/>
          </a:xfrm>
        </p:spPr>
        <p:txBody>
          <a:bodyPr anchor="b"/>
          <a:lstStyle>
            <a:lvl1pPr>
              <a:defRPr sz="2400"/>
            </a:lvl1pPr>
          </a:lstStyle>
          <a:p>
            <a:r>
              <a:rPr lang="es-ES" smtClean="0"/>
              <a:t>Haga clic para modificar el estilo de título del patrón</a:t>
            </a:r>
            <a:endParaRPr lang="es-EC"/>
          </a:p>
        </p:txBody>
      </p:sp>
      <p:sp>
        <p:nvSpPr>
          <p:cNvPr id="3" name="Marcador de posición de imagen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s-EC" noProof="0" dirty="0"/>
          </a:p>
        </p:txBody>
      </p:sp>
      <p:sp>
        <p:nvSpPr>
          <p:cNvPr id="4" name="Marcador de texto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smtClean="0"/>
              <a:t>Haga clic para modificar el estilo de texto del patrón</a:t>
            </a:r>
          </a:p>
        </p:txBody>
      </p:sp>
      <p:sp>
        <p:nvSpPr>
          <p:cNvPr id="5" name="Marcador de fecha 3"/>
          <p:cNvSpPr>
            <a:spLocks noGrp="1"/>
          </p:cNvSpPr>
          <p:nvPr>
            <p:ph type="dt" sz="half" idx="10"/>
          </p:nvPr>
        </p:nvSpPr>
        <p:spPr/>
        <p:txBody>
          <a:bodyPr/>
          <a:lstStyle>
            <a:lvl1pPr>
              <a:defRPr/>
            </a:lvl1pPr>
          </a:lstStyle>
          <a:p>
            <a:pPr>
              <a:defRPr/>
            </a:pPr>
            <a:fld id="{CB66DE0D-7295-4213-BA26-DEA935849BB6}" type="datetimeFigureOut">
              <a:rPr lang="es-EC"/>
              <a:pPr>
                <a:defRPr/>
              </a:pPr>
              <a:t>26/05/2014</a:t>
            </a:fld>
            <a:endParaRPr lang="es-EC" dirty="0"/>
          </a:p>
        </p:txBody>
      </p:sp>
      <p:sp>
        <p:nvSpPr>
          <p:cNvPr id="6" name="Marcador de pie de página 4"/>
          <p:cNvSpPr>
            <a:spLocks noGrp="1"/>
          </p:cNvSpPr>
          <p:nvPr>
            <p:ph type="ftr" sz="quarter" idx="11"/>
          </p:nvPr>
        </p:nvSpPr>
        <p:spPr/>
        <p:txBody>
          <a:bodyPr/>
          <a:lstStyle>
            <a:lvl1pPr>
              <a:defRPr/>
            </a:lvl1pPr>
          </a:lstStyle>
          <a:p>
            <a:pPr>
              <a:defRPr/>
            </a:pPr>
            <a:endParaRPr lang="es-EC" dirty="0"/>
          </a:p>
        </p:txBody>
      </p:sp>
      <p:sp>
        <p:nvSpPr>
          <p:cNvPr id="7" name="Marcador de número de diapositiva 5"/>
          <p:cNvSpPr>
            <a:spLocks noGrp="1"/>
          </p:cNvSpPr>
          <p:nvPr>
            <p:ph type="sldNum" sz="quarter" idx="12"/>
          </p:nvPr>
        </p:nvSpPr>
        <p:spPr/>
        <p:txBody>
          <a:bodyPr/>
          <a:lstStyle>
            <a:lvl1pPr>
              <a:defRPr/>
            </a:lvl1pPr>
          </a:lstStyle>
          <a:p>
            <a:pPr>
              <a:defRPr/>
            </a:pPr>
            <a:fld id="{DFDE7E00-2E29-4DB3-82C7-8E106ABB0C59}" type="slidenum">
              <a:rPr lang="es-EC"/>
              <a:pPr>
                <a:defRPr/>
              </a:pPr>
              <a:t>‹Nº›</a:t>
            </a:fld>
            <a:endParaRPr lang="es-EC" dirty="0"/>
          </a:p>
        </p:txBody>
      </p:sp>
    </p:spTree>
    <p:extLst>
      <p:ext uri="{BB962C8B-B14F-4D97-AF65-F5344CB8AC3E}">
        <p14:creationId xmlns:p14="http://schemas.microsoft.com/office/powerpoint/2010/main" val="40811537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Marcador de título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smtClean="0"/>
              <a:t>Haga clic para modificar el estilo de título del patrón</a:t>
            </a:r>
            <a:endParaRPr lang="es-EC" smtClean="0"/>
          </a:p>
        </p:txBody>
      </p:sp>
      <p:sp>
        <p:nvSpPr>
          <p:cNvPr id="1027" name="Marcador de texto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smtClean="0"/>
          </a:p>
        </p:txBody>
      </p:sp>
      <p:sp>
        <p:nvSpPr>
          <p:cNvPr id="4" name="Marcador de fecha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rgbClr val="04617B">
                    <a:shade val="90000"/>
                  </a:srgbClr>
                </a:solidFill>
                <a:latin typeface="+mn-lt"/>
              </a:defRPr>
            </a:lvl1pPr>
          </a:lstStyle>
          <a:p>
            <a:pPr>
              <a:defRPr/>
            </a:pPr>
            <a:fld id="{56BAC1A9-7A9B-4019-9B25-2C2FCCEB9C5E}" type="datetimeFigureOut">
              <a:rPr lang="es-EC"/>
              <a:pPr>
                <a:defRPr/>
              </a:pPr>
              <a:t>26/05/2014</a:t>
            </a:fld>
            <a:endParaRPr lang="es-EC" dirty="0"/>
          </a:p>
        </p:txBody>
      </p:sp>
      <p:sp>
        <p:nvSpPr>
          <p:cNvPr id="5" name="Marcador de pie de página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rgbClr val="04617B">
                    <a:shade val="90000"/>
                  </a:srgbClr>
                </a:solidFill>
                <a:latin typeface="+mn-lt"/>
              </a:defRPr>
            </a:lvl1pPr>
          </a:lstStyle>
          <a:p>
            <a:pPr>
              <a:defRPr/>
            </a:pPr>
            <a:endParaRPr lang="es-EC" dirty="0"/>
          </a:p>
        </p:txBody>
      </p:sp>
      <p:sp>
        <p:nvSpPr>
          <p:cNvPr id="6" name="Marcador de número de diapositiva 5"/>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045C75"/>
                </a:solidFill>
              </a:defRPr>
            </a:lvl1pPr>
          </a:lstStyle>
          <a:p>
            <a:pPr>
              <a:defRPr/>
            </a:pPr>
            <a:fld id="{2C672C26-BCDF-4FBE-946E-40703AC5A3FD}" type="slidenum">
              <a:rPr lang="es-EC"/>
              <a:pPr>
                <a:defRPr/>
              </a:pPr>
              <a:t>‹Nº›</a:t>
            </a:fld>
            <a:endParaRPr lang="es-EC" dirty="0"/>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EC"/>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hyperlink" Target="defensa/cap1/diagrama%20causa%20efecto%20ishikawa.pdf"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defensa/cap6/Presentaci&#243;n%20Proyecto%20Maximo_13%20de%20Mayo%20de%202013_v3_RS.ppt" TargetMode="External"/><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hyperlink" Target="defensa/cap2/introduccion%20al%20mantenimiento.pdf"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defensa/API%20PUBL%202015.PDF" TargetMode="Externa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defensa/SCOR%20P-05-ESPACIOS%20CONFINADOS%20REPSOL.pdf" TargetMode="Externa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hyperlink" Target="defensa/API%20STD653_01-Add%2003%20Tank%20Inspection%20Repair%20Alteration%20and%20Reconstruction.pdf" TargetMode="Externa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defensa/cap1/DIAGRAMA%20DE%20FLUJO%20DE%20DATOS.pdf" TargetMode="External"/><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comments" Target="../comments/comment1.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hyperlink" Target="defensa/FICHA%20TANQUES%20SOTE.xlsx" TargetMode="Externa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alphaModFix amt="0"/>
            <a:duotone>
              <a:schemeClr val="bg2">
                <a:shade val="90000"/>
                <a:satMod val="150000"/>
              </a:schemeClr>
              <a:schemeClr val="bg2">
                <a:tint val="88000"/>
                <a:satMod val="150000"/>
              </a:schemeClr>
            </a:duotone>
            <a:lum/>
          </a:blip>
          <a:srcRect/>
          <a:tile tx="0" ty="0" sx="65000" sy="65000" flip="none" algn="tl"/>
        </a:blipFill>
        <a:effectLst/>
      </p:bgPr>
    </p:bg>
    <p:spTree>
      <p:nvGrpSpPr>
        <p:cNvPr id="1" name=""/>
        <p:cNvGrpSpPr/>
        <p:nvPr/>
      </p:nvGrpSpPr>
      <p:grpSpPr>
        <a:xfrm>
          <a:off x="0" y="0"/>
          <a:ext cx="0" cy="0"/>
          <a:chOff x="0" y="0"/>
          <a:chExt cx="0" cy="0"/>
        </a:xfrm>
      </p:grpSpPr>
      <p:pic>
        <p:nvPicPr>
          <p:cNvPr id="2050" name="Picture 2" descr="https://fbcdn-sphotos-h-a.akamaihd.net/hphotos-ak-prn2/1235466_577467498966695_2124287376_n.jpg"/>
          <p:cNvPicPr>
            <a:picLocks noChangeAspect="1" noChangeArrowheads="1"/>
          </p:cNvPicPr>
          <p:nvPr/>
        </p:nvPicPr>
        <p:blipFill>
          <a:blip r:embed="rId3">
            <a:extLst>
              <a:ext uri="{28A0092B-C50C-407E-A947-70E740481C1C}">
                <a14:useLocalDpi xmlns:a14="http://schemas.microsoft.com/office/drawing/2010/main" val="0"/>
              </a:ext>
            </a:extLst>
          </a:blip>
          <a:srcRect l="11279" t="13589" r="10938" b="12564"/>
          <a:stretch>
            <a:fillRect/>
          </a:stretch>
        </p:blipFill>
        <p:spPr bwMode="auto">
          <a:xfrm>
            <a:off x="34925" y="115888"/>
            <a:ext cx="2849563"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5 Imagen"/>
          <p:cNvPicPr>
            <a:picLocks noChangeAspect="1" noChangeArrowheads="1"/>
          </p:cNvPicPr>
          <p:nvPr/>
        </p:nvPicPr>
        <p:blipFill>
          <a:blip r:embed="rId4">
            <a:extLst>
              <a:ext uri="{28A0092B-C50C-407E-A947-70E740481C1C}">
                <a14:useLocalDpi xmlns:a14="http://schemas.microsoft.com/office/drawing/2010/main" val="0"/>
              </a:ext>
            </a:extLst>
          </a:blip>
          <a:srcRect l="1962" r="1962"/>
          <a:stretch>
            <a:fillRect/>
          </a:stretch>
        </p:blipFill>
        <p:spPr bwMode="auto">
          <a:xfrm>
            <a:off x="-20638" y="3644900"/>
            <a:ext cx="9144001"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3 Subtítulo"/>
          <p:cNvSpPr txBox="1">
            <a:spLocks/>
          </p:cNvSpPr>
          <p:nvPr/>
        </p:nvSpPr>
        <p:spPr bwMode="auto">
          <a:xfrm>
            <a:off x="755650" y="1125538"/>
            <a:ext cx="72390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s-ES" altLang="en-US" sz="1600" b="1" dirty="0">
                <a:latin typeface="Arial" panose="020B0604020202020204" pitchFamily="34" charset="0"/>
              </a:rPr>
              <a:t>DEPARTAMENTO DE ENERGÍA Y MECÁNICA</a:t>
            </a:r>
            <a:endParaRPr lang="es-EC" altLang="en-US" sz="1600" dirty="0">
              <a:latin typeface="Arial" panose="020B0604020202020204" pitchFamily="34" charset="0"/>
            </a:endParaRPr>
          </a:p>
          <a:p>
            <a:pPr algn="ctr" eaLnBrk="1" hangingPunct="1"/>
            <a:r>
              <a:rPr lang="es-ES" altLang="en-US" sz="1600" b="1" dirty="0">
                <a:latin typeface="Arial" panose="020B0604020202020204" pitchFamily="34" charset="0"/>
              </a:rPr>
              <a:t> </a:t>
            </a:r>
            <a:endParaRPr lang="es-EC" altLang="en-US" sz="1600" dirty="0">
              <a:latin typeface="Arial" panose="020B0604020202020204" pitchFamily="34" charset="0"/>
            </a:endParaRPr>
          </a:p>
          <a:p>
            <a:pPr algn="ctr" eaLnBrk="1" hangingPunct="1"/>
            <a:r>
              <a:rPr lang="es-ES" altLang="en-US" sz="1600" b="1" dirty="0">
                <a:latin typeface="Arial" panose="020B0604020202020204" pitchFamily="34" charset="0"/>
              </a:rPr>
              <a:t>Carrera de Ingeniería Mecánica</a:t>
            </a:r>
            <a:endParaRPr lang="es-EC" altLang="en-US" sz="1600" dirty="0">
              <a:latin typeface="Arial" panose="020B0604020202020204" pitchFamily="34" charset="0"/>
            </a:endParaRPr>
          </a:p>
          <a:p>
            <a:pPr algn="ctr" eaLnBrk="1" hangingPunct="1"/>
            <a:r>
              <a:rPr lang="es-ES" altLang="en-US" sz="1600" b="1" dirty="0">
                <a:latin typeface="Arial" panose="020B0604020202020204" pitchFamily="34" charset="0"/>
              </a:rPr>
              <a:t> </a:t>
            </a:r>
            <a:endParaRPr lang="es-EC" altLang="en-US" sz="1600" dirty="0">
              <a:latin typeface="Arial" panose="020B0604020202020204" pitchFamily="34" charset="0"/>
            </a:endParaRPr>
          </a:p>
          <a:p>
            <a:pPr algn="ctr" eaLnBrk="1" hangingPunct="1"/>
            <a:r>
              <a:rPr lang="es-ES" altLang="en-US" sz="1600" b="1" dirty="0">
                <a:latin typeface="Arial" panose="020B0604020202020204" pitchFamily="34" charset="0"/>
              </a:rPr>
              <a:t>TITULO DEL PROYECTO</a:t>
            </a:r>
            <a:endParaRPr lang="es-EC" altLang="en-US" sz="1600" dirty="0">
              <a:latin typeface="Arial" panose="020B0604020202020204" pitchFamily="34" charset="0"/>
            </a:endParaRPr>
          </a:p>
          <a:p>
            <a:pPr algn="ctr" eaLnBrk="1" hangingPunct="1"/>
            <a:r>
              <a:rPr lang="es-ES" altLang="en-US" sz="1600" b="1" dirty="0">
                <a:latin typeface="Arial" panose="020B0604020202020204" pitchFamily="34" charset="0"/>
              </a:rPr>
              <a:t> </a:t>
            </a:r>
            <a:endParaRPr lang="es-EC" altLang="en-US" sz="1600" dirty="0">
              <a:latin typeface="Arial" panose="020B0604020202020204" pitchFamily="34" charset="0"/>
            </a:endParaRPr>
          </a:p>
          <a:p>
            <a:pPr algn="ctr" eaLnBrk="1" hangingPunct="1"/>
            <a:r>
              <a:rPr lang="es-EC" altLang="en-US" sz="1600" b="1" dirty="0">
                <a:latin typeface="Arial" panose="020B0604020202020204" pitchFamily="34" charset="0"/>
              </a:rPr>
              <a:t>“DISEÑO E IMPLEMENTACION DE UN PLAN DE MANTENIMIENTO, MODIFICATIVO A LOS TANQUES DE ALMACENAMIENTO DE PETROLEO PARA EP-PETROECUADOR, ESTACION DE BOMBEO N.-1 LAGO AGRIO, SEGÚN NORMA API 653”.</a:t>
            </a:r>
            <a:endParaRPr lang="en-US" altLang="en-US" sz="1600" dirty="0">
              <a:latin typeface="Arial" panose="020B0604020202020204" pitchFamily="34" charset="0"/>
            </a:endParaRPr>
          </a:p>
          <a:p>
            <a:pPr algn="ctr" eaLnBrk="1" hangingPunct="1"/>
            <a:r>
              <a:rPr lang="es-ES" altLang="en-US" sz="1600" dirty="0">
                <a:latin typeface="Arial" panose="020B0604020202020204" pitchFamily="34" charset="0"/>
              </a:rPr>
              <a:t> </a:t>
            </a:r>
            <a:endParaRPr lang="es-EC" altLang="en-US" sz="1600" dirty="0">
              <a:latin typeface="Arial" panose="020B0604020202020204" pitchFamily="34" charset="0"/>
            </a:endParaRPr>
          </a:p>
          <a:p>
            <a:pPr algn="ctr" eaLnBrk="1" hangingPunct="1"/>
            <a:r>
              <a:rPr lang="es-EC" altLang="en-US" sz="1600" b="1" dirty="0">
                <a:latin typeface="Arial" panose="020B0604020202020204" pitchFamily="34" charset="0"/>
              </a:rPr>
              <a:t>VICENTE ALEJANDRO GRANDA GARCIA</a:t>
            </a:r>
            <a:endParaRPr lang="es-ES" altLang="en-US" sz="1600" b="1" dirty="0">
              <a:latin typeface="Arial" panose="020B0604020202020204" pitchFamily="34" charset="0"/>
            </a:endParaRPr>
          </a:p>
          <a:p>
            <a:pPr algn="ctr" eaLnBrk="1" hangingPunct="1"/>
            <a:r>
              <a:rPr lang="es-ES" altLang="en-US" sz="1600" b="1" dirty="0">
                <a:latin typeface="Arial" panose="020B0604020202020204" pitchFamily="34" charset="0"/>
              </a:rPr>
              <a:t> </a:t>
            </a:r>
            <a:endParaRPr lang="es-EC" altLang="en-US" sz="1600" dirty="0">
              <a:latin typeface="Arial" panose="020B0604020202020204" pitchFamily="34" charset="0"/>
            </a:endParaRPr>
          </a:p>
          <a:p>
            <a:pPr algn="ctr" eaLnBrk="1" hangingPunct="1"/>
            <a:r>
              <a:rPr lang="es-ES" altLang="en-US" sz="1600" b="1" dirty="0">
                <a:latin typeface="Arial" panose="020B0604020202020204" pitchFamily="34" charset="0"/>
              </a:rPr>
              <a:t>DIRECTOR: ING. JUAN DIAZ  </a:t>
            </a:r>
            <a:endParaRPr lang="en-US" altLang="en-US" sz="1600" dirty="0">
              <a:latin typeface="Arial" panose="020B0604020202020204" pitchFamily="34" charset="0"/>
            </a:endParaRPr>
          </a:p>
          <a:p>
            <a:pPr algn="ctr" eaLnBrk="1" hangingPunct="1"/>
            <a:r>
              <a:rPr lang="es-ES" altLang="en-US" sz="1600" b="1" dirty="0">
                <a:latin typeface="Arial" panose="020B0604020202020204" pitchFamily="34" charset="0"/>
              </a:rPr>
              <a:t>CODIRECTOR: ING. ANGELO VILLAVICENCIO</a:t>
            </a:r>
            <a:endParaRPr lang="en-US" altLang="en-US" sz="1600" dirty="0">
              <a:latin typeface="Arial" panose="020B0604020202020204" pitchFamily="34" charset="0"/>
            </a:endParaRPr>
          </a:p>
        </p:txBody>
      </p:sp>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0"/>
            <a:ext cx="9156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1 CuadroTexto"/>
          <p:cNvSpPr txBox="1">
            <a:spLocks noChangeArrowheads="1"/>
          </p:cNvSpPr>
          <p:nvPr/>
        </p:nvSpPr>
        <p:spPr bwMode="auto">
          <a:xfrm>
            <a:off x="304800" y="228600"/>
            <a:ext cx="8610600" cy="2078038"/>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endParaRPr lang="en-US" altLang="en-US" sz="2400" b="1" dirty="0" smtClean="0"/>
          </a:p>
          <a:p>
            <a:pPr algn="just" fontAlgn="auto">
              <a:lnSpc>
                <a:spcPct val="150000"/>
              </a:lnSpc>
              <a:spcBef>
                <a:spcPts val="0"/>
              </a:spcBef>
              <a:spcAft>
                <a:spcPts val="0"/>
              </a:spcAft>
              <a:defRPr/>
            </a:pPr>
            <a:endParaRPr lang="es-EC" dirty="0" smtClean="0"/>
          </a:p>
          <a:p>
            <a:pPr marL="342900" indent="-342900" algn="just" fontAlgn="auto">
              <a:lnSpc>
                <a:spcPct val="150000"/>
              </a:lnSpc>
              <a:spcBef>
                <a:spcPts val="0"/>
              </a:spcBef>
              <a:spcAft>
                <a:spcPts val="0"/>
              </a:spcAft>
              <a:buFontTx/>
              <a:buChar char="-"/>
              <a:defRPr/>
            </a:pPr>
            <a:endParaRPr lang="es-EC" dirty="0" smtClean="0"/>
          </a:p>
          <a:p>
            <a:pPr marL="342900" indent="-342900" algn="just" fontAlgn="auto">
              <a:lnSpc>
                <a:spcPct val="150000"/>
              </a:lnSpc>
              <a:spcBef>
                <a:spcPts val="0"/>
              </a:spcBef>
              <a:spcAft>
                <a:spcPts val="0"/>
              </a:spcAft>
              <a:buFontTx/>
              <a:buChar char="-"/>
              <a:defRPr/>
            </a:pPr>
            <a:endParaRPr lang="es-EC" dirty="0"/>
          </a:p>
          <a:p>
            <a:pPr algn="ctr" eaLnBrk="1" fontAlgn="auto" hangingPunct="1">
              <a:spcBef>
                <a:spcPts val="0"/>
              </a:spcBef>
              <a:spcAft>
                <a:spcPts val="0"/>
              </a:spcAft>
              <a:defRPr/>
            </a:pPr>
            <a:endParaRPr lang="en-US" altLang="en-US" sz="2400" b="1" dirty="0" smtClean="0"/>
          </a:p>
        </p:txBody>
      </p:sp>
      <p:pic>
        <p:nvPicPr>
          <p:cNvPr id="1229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900" y="1052513"/>
            <a:ext cx="8529638" cy="442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ángulo 1"/>
          <p:cNvSpPr/>
          <p:nvPr/>
        </p:nvSpPr>
        <p:spPr>
          <a:xfrm>
            <a:off x="468313" y="5332413"/>
            <a:ext cx="7920037" cy="830262"/>
          </a:xfrm>
          <a:prstGeom prst="rect">
            <a:avLst/>
          </a:prstGeom>
        </p:spPr>
        <p:txBody>
          <a:bodyPr>
            <a:spAutoFit/>
          </a:bodyPr>
          <a:lstStyle/>
          <a:p>
            <a:pPr algn="ctr" eaLnBrk="1" fontAlgn="auto" hangingPunct="1">
              <a:lnSpc>
                <a:spcPct val="200000"/>
              </a:lnSpc>
              <a:spcBef>
                <a:spcPts val="1200"/>
              </a:spcBef>
              <a:spcAft>
                <a:spcPts val="800"/>
              </a:spcAft>
              <a:defRPr/>
            </a:pPr>
            <a:r>
              <a:rPr lang="es-EC" b="1" kern="1600" dirty="0">
                <a:latin typeface="Arial" panose="020B0604020202020204" pitchFamily="34" charset="0"/>
                <a:ea typeface="Times New Roman" panose="02020603050405020304" pitchFamily="18" charset="0"/>
                <a:hlinkClick r:id="rId4" action="ppaction://hlinkfile"/>
              </a:rPr>
              <a:t>Figura 1.6</a:t>
            </a:r>
            <a:r>
              <a:rPr lang="es-EC" b="1" kern="1600" dirty="0">
                <a:latin typeface="Arial" panose="020B0604020202020204" pitchFamily="34" charset="0"/>
                <a:ea typeface="Times New Roman" panose="02020603050405020304" pitchFamily="18" charset="0"/>
              </a:rPr>
              <a:t>. Diagrama Causa – Efecto (Espina de Pescado)</a:t>
            </a:r>
            <a:r>
              <a:rPr lang="es-EC" b="1" kern="1600" baseline="30000" dirty="0">
                <a:latin typeface="Arial" panose="020B0604020202020204" pitchFamily="34" charset="0"/>
                <a:ea typeface="Times New Roman" panose="02020603050405020304" pitchFamily="18" charset="0"/>
              </a:rPr>
              <a:t>[6]</a:t>
            </a:r>
            <a:endParaRPr lang="es-EC" sz="2400" b="1" kern="1600" dirty="0">
              <a:latin typeface="Calibri Light" panose="020F0302020204030204" pitchFamily="34" charset="0"/>
              <a:ea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0"/>
            <a:ext cx="9156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1 CuadroTexto"/>
          <p:cNvSpPr txBox="1">
            <a:spLocks noChangeArrowheads="1"/>
          </p:cNvSpPr>
          <p:nvPr/>
        </p:nvSpPr>
        <p:spPr bwMode="auto">
          <a:xfrm>
            <a:off x="304800" y="228600"/>
            <a:ext cx="8610600" cy="5401479"/>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endParaRPr lang="en-US" altLang="en-US" sz="2400" b="1" dirty="0" smtClean="0"/>
          </a:p>
          <a:p>
            <a:pPr marL="342900" indent="-342900" algn="just" fontAlgn="auto">
              <a:lnSpc>
                <a:spcPct val="150000"/>
              </a:lnSpc>
              <a:spcBef>
                <a:spcPts val="0"/>
              </a:spcBef>
              <a:spcAft>
                <a:spcPts val="0"/>
              </a:spcAft>
              <a:buFontTx/>
              <a:buChar char="-"/>
              <a:defRPr/>
            </a:pPr>
            <a:r>
              <a:rPr lang="es-EC" dirty="0" smtClean="0"/>
              <a:t>La norma API 653 se basa en el conocimiento y experiencia de propietarios, operadores, fabricantes, y reparadores de tanques de acero; nos da las guías para la inspección, reparación, alteraciones y reconstrucción de tanques de acero en la industria petrolera y química.</a:t>
            </a:r>
          </a:p>
          <a:p>
            <a:pPr algn="just" fontAlgn="auto">
              <a:lnSpc>
                <a:spcPct val="150000"/>
              </a:lnSpc>
              <a:spcBef>
                <a:spcPts val="0"/>
              </a:spcBef>
              <a:spcAft>
                <a:spcPts val="0"/>
              </a:spcAft>
              <a:defRPr/>
            </a:pPr>
            <a:endParaRPr lang="es-EC" dirty="0" smtClean="0"/>
          </a:p>
          <a:p>
            <a:pPr marL="342900" indent="-342900" algn="just" fontAlgn="auto">
              <a:lnSpc>
                <a:spcPct val="150000"/>
              </a:lnSpc>
              <a:spcBef>
                <a:spcPts val="0"/>
              </a:spcBef>
              <a:spcAft>
                <a:spcPts val="0"/>
              </a:spcAft>
              <a:buFontTx/>
              <a:buChar char="-"/>
              <a:defRPr/>
            </a:pPr>
            <a:r>
              <a:rPr lang="es-EC" dirty="0" smtClean="0"/>
              <a:t>Esta norma API 653 busca dar los requisitos mínimos  para mantener la integridad del tanque antes y después de ponerlo en servicio.</a:t>
            </a:r>
          </a:p>
          <a:p>
            <a:pPr marL="342900" indent="-342900" algn="just" fontAlgn="auto">
              <a:lnSpc>
                <a:spcPct val="150000"/>
              </a:lnSpc>
              <a:spcBef>
                <a:spcPts val="0"/>
              </a:spcBef>
              <a:spcAft>
                <a:spcPts val="0"/>
              </a:spcAft>
              <a:buFontTx/>
              <a:buChar char="-"/>
              <a:defRPr/>
            </a:pPr>
            <a:endParaRPr lang="es-EC" dirty="0"/>
          </a:p>
          <a:p>
            <a:pPr marL="342900" indent="-342900" algn="just" fontAlgn="auto">
              <a:lnSpc>
                <a:spcPct val="150000"/>
              </a:lnSpc>
              <a:spcBef>
                <a:spcPts val="0"/>
              </a:spcBef>
              <a:spcAft>
                <a:spcPts val="0"/>
              </a:spcAft>
              <a:buFontTx/>
              <a:buChar char="-"/>
              <a:defRPr/>
            </a:pPr>
            <a:r>
              <a:rPr lang="es-EC" dirty="0" smtClean="0"/>
              <a:t>En caso de conflicto entre procedimientos de mantenimiento de la norma API 650 con la API 653; será siempre mandataria la API 653.</a:t>
            </a:r>
          </a:p>
          <a:p>
            <a:pPr marL="342900" indent="-342900" algn="just" fontAlgn="auto">
              <a:lnSpc>
                <a:spcPct val="150000"/>
              </a:lnSpc>
              <a:spcBef>
                <a:spcPts val="0"/>
              </a:spcBef>
              <a:spcAft>
                <a:spcPts val="0"/>
              </a:spcAft>
              <a:buFontTx/>
              <a:buChar char="-"/>
              <a:defRPr/>
            </a:pPr>
            <a:endParaRPr lang="es-EC" dirty="0"/>
          </a:p>
          <a:p>
            <a:pPr algn="ctr" eaLnBrk="1" fontAlgn="auto" hangingPunct="1">
              <a:spcBef>
                <a:spcPts val="0"/>
              </a:spcBef>
              <a:spcAft>
                <a:spcPts val="0"/>
              </a:spcAft>
              <a:defRPr/>
            </a:pPr>
            <a:endParaRPr lang="en-US" altLang="en-US" sz="2400" b="1" dirty="0" smtClean="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0"/>
            <a:ext cx="9156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1 CuadroTexto"/>
          <p:cNvSpPr txBox="1">
            <a:spLocks noChangeArrowheads="1"/>
          </p:cNvSpPr>
          <p:nvPr/>
        </p:nvSpPr>
        <p:spPr bwMode="auto">
          <a:xfrm>
            <a:off x="266700" y="260350"/>
            <a:ext cx="8610600" cy="2538413"/>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fontAlgn="auto">
              <a:lnSpc>
                <a:spcPct val="150000"/>
              </a:lnSpc>
              <a:spcBef>
                <a:spcPts val="0"/>
              </a:spcBef>
              <a:spcAft>
                <a:spcPts val="0"/>
              </a:spcAft>
              <a:defRPr/>
            </a:pPr>
            <a:endParaRPr lang="es-EC" b="1" dirty="0" smtClean="0"/>
          </a:p>
          <a:p>
            <a:pPr algn="ctr" fontAlgn="auto">
              <a:lnSpc>
                <a:spcPct val="150000"/>
              </a:lnSpc>
              <a:spcBef>
                <a:spcPts val="0"/>
              </a:spcBef>
              <a:spcAft>
                <a:spcPts val="0"/>
              </a:spcAft>
              <a:defRPr/>
            </a:pPr>
            <a:r>
              <a:rPr lang="es-EC" b="1" i="1" dirty="0" smtClean="0"/>
              <a:t>Tabla.- Fases de Ejecución de Mantenimiento al Tanque</a:t>
            </a:r>
            <a:endParaRPr lang="es-EC" b="1" i="1" dirty="0"/>
          </a:p>
          <a:p>
            <a:pPr algn="just" fontAlgn="auto">
              <a:lnSpc>
                <a:spcPct val="150000"/>
              </a:lnSpc>
              <a:spcBef>
                <a:spcPts val="0"/>
              </a:spcBef>
              <a:spcAft>
                <a:spcPts val="0"/>
              </a:spcAft>
              <a:defRPr/>
            </a:pPr>
            <a:endParaRPr lang="es-EC" dirty="0" smtClean="0"/>
          </a:p>
          <a:p>
            <a:pPr marL="342900" indent="-342900" algn="just" fontAlgn="auto">
              <a:lnSpc>
                <a:spcPct val="150000"/>
              </a:lnSpc>
              <a:spcBef>
                <a:spcPts val="0"/>
              </a:spcBef>
              <a:spcAft>
                <a:spcPts val="0"/>
              </a:spcAft>
              <a:buFontTx/>
              <a:buChar char="-"/>
              <a:defRPr/>
            </a:pPr>
            <a:endParaRPr lang="es-EC" dirty="0" smtClean="0"/>
          </a:p>
          <a:p>
            <a:pPr marL="342900" indent="-342900" algn="just" fontAlgn="auto">
              <a:lnSpc>
                <a:spcPct val="150000"/>
              </a:lnSpc>
              <a:spcBef>
                <a:spcPts val="0"/>
              </a:spcBef>
              <a:spcAft>
                <a:spcPts val="0"/>
              </a:spcAft>
              <a:buFontTx/>
              <a:buChar char="-"/>
              <a:defRPr/>
            </a:pPr>
            <a:endParaRPr lang="es-EC" dirty="0"/>
          </a:p>
          <a:p>
            <a:pPr algn="ctr" eaLnBrk="1" fontAlgn="auto" hangingPunct="1">
              <a:spcBef>
                <a:spcPts val="0"/>
              </a:spcBef>
              <a:spcAft>
                <a:spcPts val="0"/>
              </a:spcAft>
              <a:defRPr/>
            </a:pPr>
            <a:endParaRPr lang="en-US" altLang="en-US" sz="2400" b="1" dirty="0" smtClean="0"/>
          </a:p>
        </p:txBody>
      </p:sp>
      <p:pic>
        <p:nvPicPr>
          <p:cNvPr id="1434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550" y="1752600"/>
            <a:ext cx="8677275" cy="290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0"/>
            <a:ext cx="9156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1 CuadroTexto"/>
          <p:cNvSpPr txBox="1">
            <a:spLocks noChangeArrowheads="1"/>
          </p:cNvSpPr>
          <p:nvPr/>
        </p:nvSpPr>
        <p:spPr bwMode="auto">
          <a:xfrm>
            <a:off x="266700" y="115888"/>
            <a:ext cx="8610600" cy="8372475"/>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altLang="en-US" sz="2800" b="1" dirty="0" smtClean="0"/>
              <a:t>1. PLANIFICACION</a:t>
            </a:r>
          </a:p>
          <a:p>
            <a:pPr marL="342900" indent="-342900" algn="just" fontAlgn="auto">
              <a:lnSpc>
                <a:spcPct val="150000"/>
              </a:lnSpc>
              <a:spcBef>
                <a:spcPts val="0"/>
              </a:spcBef>
              <a:spcAft>
                <a:spcPts val="0"/>
              </a:spcAft>
              <a:buFontTx/>
              <a:buChar char="-"/>
              <a:defRPr/>
            </a:pPr>
            <a:r>
              <a:rPr lang="es-EC" dirty="0" smtClean="0"/>
              <a:t>El SOTE posee la herramienta informática </a:t>
            </a:r>
            <a:r>
              <a:rPr lang="es-EC" dirty="0" smtClean="0">
                <a:hlinkClick r:id="rId3" action="ppaction://hlinkpres?slideindex=1&amp;slidetitle="/>
              </a:rPr>
              <a:t>MAXIMO</a:t>
            </a:r>
            <a:r>
              <a:rPr lang="es-EC" dirty="0" smtClean="0"/>
              <a:t>, que permite gestionar eficientemente los procesos de mantenimiento, optimizar el uso de los recursos y mejorar la productividad de los activos de la Empresa.</a:t>
            </a:r>
          </a:p>
          <a:p>
            <a:pPr marL="342900" indent="-342900" algn="just" fontAlgn="auto">
              <a:lnSpc>
                <a:spcPct val="150000"/>
              </a:lnSpc>
              <a:spcBef>
                <a:spcPts val="0"/>
              </a:spcBef>
              <a:spcAft>
                <a:spcPts val="0"/>
              </a:spcAft>
              <a:buFontTx/>
              <a:buChar char="-"/>
              <a:defRPr/>
            </a:pPr>
            <a:r>
              <a:rPr lang="es-EC" dirty="0" smtClean="0"/>
              <a:t>Los sistemas de mantenimiento aplicados en las diferentes actividades del Tanque N.-3:</a:t>
            </a:r>
          </a:p>
          <a:p>
            <a:pPr algn="ctr" fontAlgn="auto">
              <a:lnSpc>
                <a:spcPct val="150000"/>
              </a:lnSpc>
              <a:spcBef>
                <a:spcPts val="0"/>
              </a:spcBef>
              <a:spcAft>
                <a:spcPts val="0"/>
              </a:spcAft>
              <a:defRPr/>
            </a:pPr>
            <a:r>
              <a:rPr lang="es-EC" b="1" i="1" dirty="0" smtClean="0"/>
              <a:t>Tabla</a:t>
            </a:r>
            <a:r>
              <a:rPr lang="es-EC" b="1" i="1" dirty="0"/>
              <a:t>.- Sistemas de mantenimiento</a:t>
            </a:r>
          </a:p>
          <a:p>
            <a:pPr marL="342900" indent="-342900" algn="just" fontAlgn="auto">
              <a:lnSpc>
                <a:spcPct val="150000"/>
              </a:lnSpc>
              <a:spcBef>
                <a:spcPts val="0"/>
              </a:spcBef>
              <a:spcAft>
                <a:spcPts val="0"/>
              </a:spcAft>
              <a:buFontTx/>
              <a:buChar char="-"/>
              <a:defRPr/>
            </a:pPr>
            <a:endParaRPr lang="es-EC" dirty="0" smtClean="0"/>
          </a:p>
          <a:p>
            <a:pPr marL="342900" indent="-342900" algn="just" fontAlgn="auto">
              <a:lnSpc>
                <a:spcPct val="150000"/>
              </a:lnSpc>
              <a:spcBef>
                <a:spcPts val="0"/>
              </a:spcBef>
              <a:spcAft>
                <a:spcPts val="0"/>
              </a:spcAft>
              <a:buFontTx/>
              <a:buChar char="-"/>
              <a:defRPr/>
            </a:pPr>
            <a:endParaRPr lang="es-EC" dirty="0"/>
          </a:p>
          <a:p>
            <a:pPr marL="342900" indent="-342900" algn="just" fontAlgn="auto">
              <a:lnSpc>
                <a:spcPct val="150000"/>
              </a:lnSpc>
              <a:spcBef>
                <a:spcPts val="0"/>
              </a:spcBef>
              <a:spcAft>
                <a:spcPts val="0"/>
              </a:spcAft>
              <a:buFontTx/>
              <a:buChar char="-"/>
              <a:defRPr/>
            </a:pPr>
            <a:endParaRPr lang="es-EC" dirty="0" smtClean="0"/>
          </a:p>
          <a:p>
            <a:pPr marL="342900" indent="-342900" algn="just" fontAlgn="auto">
              <a:lnSpc>
                <a:spcPct val="150000"/>
              </a:lnSpc>
              <a:spcBef>
                <a:spcPts val="0"/>
              </a:spcBef>
              <a:spcAft>
                <a:spcPts val="0"/>
              </a:spcAft>
              <a:buFontTx/>
              <a:buChar char="-"/>
              <a:defRPr/>
            </a:pPr>
            <a:endParaRPr lang="es-EC" dirty="0"/>
          </a:p>
          <a:p>
            <a:pPr marL="342900" indent="-342900" algn="just" fontAlgn="auto">
              <a:lnSpc>
                <a:spcPct val="150000"/>
              </a:lnSpc>
              <a:spcBef>
                <a:spcPts val="0"/>
              </a:spcBef>
              <a:spcAft>
                <a:spcPts val="0"/>
              </a:spcAft>
              <a:buFontTx/>
              <a:buChar char="-"/>
              <a:defRPr/>
            </a:pPr>
            <a:endParaRPr lang="es-EC" dirty="0" smtClean="0"/>
          </a:p>
          <a:p>
            <a:pPr marL="342900" indent="-342900" algn="just" fontAlgn="auto">
              <a:lnSpc>
                <a:spcPct val="150000"/>
              </a:lnSpc>
              <a:spcBef>
                <a:spcPts val="0"/>
              </a:spcBef>
              <a:spcAft>
                <a:spcPts val="0"/>
              </a:spcAft>
              <a:buFontTx/>
              <a:buChar char="-"/>
              <a:defRPr/>
            </a:pPr>
            <a:endParaRPr lang="es-EC" dirty="0"/>
          </a:p>
          <a:p>
            <a:pPr algn="just" fontAlgn="auto">
              <a:lnSpc>
                <a:spcPct val="150000"/>
              </a:lnSpc>
              <a:spcBef>
                <a:spcPts val="0"/>
              </a:spcBef>
              <a:spcAft>
                <a:spcPts val="0"/>
              </a:spcAft>
              <a:defRPr/>
            </a:pPr>
            <a:r>
              <a:rPr lang="es-EC" dirty="0"/>
              <a:t>	</a:t>
            </a:r>
            <a:r>
              <a:rPr lang="es-EC" dirty="0" smtClean="0"/>
              <a:t>	</a:t>
            </a:r>
          </a:p>
          <a:p>
            <a:pPr algn="just" fontAlgn="auto">
              <a:lnSpc>
                <a:spcPct val="150000"/>
              </a:lnSpc>
              <a:spcBef>
                <a:spcPts val="0"/>
              </a:spcBef>
              <a:spcAft>
                <a:spcPts val="0"/>
              </a:spcAft>
              <a:defRPr/>
            </a:pPr>
            <a:endParaRPr lang="es-EC" dirty="0"/>
          </a:p>
          <a:p>
            <a:pPr algn="just" fontAlgn="auto">
              <a:lnSpc>
                <a:spcPct val="150000"/>
              </a:lnSpc>
              <a:spcBef>
                <a:spcPts val="0"/>
              </a:spcBef>
              <a:spcAft>
                <a:spcPts val="0"/>
              </a:spcAft>
              <a:defRPr/>
            </a:pPr>
            <a:r>
              <a:rPr lang="es-EC" dirty="0" smtClean="0"/>
              <a:t>			</a:t>
            </a:r>
          </a:p>
          <a:p>
            <a:pPr marL="342900" indent="-342900" algn="just" fontAlgn="auto">
              <a:lnSpc>
                <a:spcPct val="150000"/>
              </a:lnSpc>
              <a:spcBef>
                <a:spcPts val="0"/>
              </a:spcBef>
              <a:spcAft>
                <a:spcPts val="0"/>
              </a:spcAft>
              <a:buFontTx/>
              <a:buChar char="-"/>
              <a:defRPr/>
            </a:pPr>
            <a:endParaRPr lang="es-EC" dirty="0" smtClean="0"/>
          </a:p>
          <a:p>
            <a:pPr marL="342900" indent="-342900" algn="just" fontAlgn="auto">
              <a:lnSpc>
                <a:spcPct val="150000"/>
              </a:lnSpc>
              <a:spcBef>
                <a:spcPts val="0"/>
              </a:spcBef>
              <a:spcAft>
                <a:spcPts val="0"/>
              </a:spcAft>
              <a:buFontTx/>
              <a:buChar char="-"/>
              <a:defRPr/>
            </a:pPr>
            <a:endParaRPr lang="es-EC" dirty="0" smtClean="0"/>
          </a:p>
          <a:p>
            <a:pPr marL="342900" indent="-342900" algn="just" fontAlgn="auto">
              <a:lnSpc>
                <a:spcPct val="150000"/>
              </a:lnSpc>
              <a:spcBef>
                <a:spcPts val="0"/>
              </a:spcBef>
              <a:spcAft>
                <a:spcPts val="0"/>
              </a:spcAft>
              <a:buFontTx/>
              <a:buChar char="-"/>
              <a:defRPr/>
            </a:pPr>
            <a:endParaRPr lang="es-EC" dirty="0"/>
          </a:p>
          <a:p>
            <a:pPr algn="ctr" eaLnBrk="1" fontAlgn="auto" hangingPunct="1">
              <a:spcBef>
                <a:spcPts val="0"/>
              </a:spcBef>
              <a:spcAft>
                <a:spcPts val="0"/>
              </a:spcAft>
              <a:defRPr/>
            </a:pPr>
            <a:endParaRPr lang="en-US" altLang="en-US" sz="2400" b="1" dirty="0" smtClean="0"/>
          </a:p>
        </p:txBody>
      </p:sp>
      <p:graphicFrame>
        <p:nvGraphicFramePr>
          <p:cNvPr id="3" name="Tabla 2"/>
          <p:cNvGraphicFramePr>
            <a:graphicFrameLocks noGrp="1"/>
          </p:cNvGraphicFramePr>
          <p:nvPr>
            <p:extLst>
              <p:ext uri="{D42A27DB-BD31-4B8C-83A1-F6EECF244321}">
                <p14:modId xmlns:p14="http://schemas.microsoft.com/office/powerpoint/2010/main" val="3500938237"/>
              </p:ext>
            </p:extLst>
          </p:nvPr>
        </p:nvGraphicFramePr>
        <p:xfrm>
          <a:off x="900113" y="3068638"/>
          <a:ext cx="8064500" cy="3200400"/>
        </p:xfrm>
        <a:graphic>
          <a:graphicData uri="http://schemas.openxmlformats.org/drawingml/2006/table">
            <a:tbl>
              <a:tblPr firstRow="1" bandRow="1">
                <a:tableStyleId>{00A15C55-8517-42AA-B614-E9B94910E393}</a:tableStyleId>
              </a:tblPr>
              <a:tblGrid>
                <a:gridCol w="4032250"/>
                <a:gridCol w="4032250"/>
              </a:tblGrid>
              <a:tr h="640080">
                <a:tc>
                  <a:txBody>
                    <a:bodyPr/>
                    <a:lstStyle/>
                    <a:p>
                      <a:pPr algn="ctr"/>
                      <a:r>
                        <a:rPr lang="es-EC" sz="1800" dirty="0" smtClean="0">
                          <a:solidFill>
                            <a:schemeClr val="tx1"/>
                          </a:solidFill>
                          <a:latin typeface="Arial" panose="020B0604020202020204" pitchFamily="34" charset="0"/>
                          <a:cs typeface="Arial" panose="020B0604020202020204" pitchFamily="34" charset="0"/>
                        </a:rPr>
                        <a:t>TIPO</a:t>
                      </a:r>
                      <a:r>
                        <a:rPr lang="es-EC" sz="1800" baseline="0" dirty="0" smtClean="0">
                          <a:solidFill>
                            <a:schemeClr val="tx1"/>
                          </a:solidFill>
                          <a:latin typeface="Arial" panose="020B0604020202020204" pitchFamily="34" charset="0"/>
                          <a:cs typeface="Arial" panose="020B0604020202020204" pitchFamily="34" charset="0"/>
                        </a:rPr>
                        <a:t> DE MANTENIMIENTO</a:t>
                      </a:r>
                      <a:endParaRPr lang="es-EC" sz="1800" dirty="0">
                        <a:solidFill>
                          <a:schemeClr val="tx1"/>
                        </a:solidFill>
                        <a:latin typeface="Arial" panose="020B0604020202020204" pitchFamily="34" charset="0"/>
                        <a:cs typeface="Arial" panose="020B0604020202020204" pitchFamily="34" charset="0"/>
                      </a:endParaRPr>
                    </a:p>
                  </a:txBody>
                  <a:tcPr marL="91436" marR="91436" marT="45711" marB="45711"/>
                </a:tc>
                <a:tc>
                  <a:txBody>
                    <a:bodyPr/>
                    <a:lstStyle/>
                    <a:p>
                      <a:pPr algn="ctr"/>
                      <a:r>
                        <a:rPr lang="es-EC" sz="1800" dirty="0" smtClean="0">
                          <a:solidFill>
                            <a:schemeClr val="tx1"/>
                          </a:solidFill>
                          <a:latin typeface="Arial" panose="020B0604020202020204" pitchFamily="34" charset="0"/>
                          <a:cs typeface="Arial" panose="020B0604020202020204" pitchFamily="34" charset="0"/>
                        </a:rPr>
                        <a:t>ACTIVIDAD PROGRAMADA INTERVENCION</a:t>
                      </a:r>
                      <a:r>
                        <a:rPr lang="es-EC" sz="1800" baseline="0" dirty="0" smtClean="0">
                          <a:solidFill>
                            <a:schemeClr val="tx1"/>
                          </a:solidFill>
                          <a:latin typeface="Arial" panose="020B0604020202020204" pitchFamily="34" charset="0"/>
                          <a:cs typeface="Arial" panose="020B0604020202020204" pitchFamily="34" charset="0"/>
                        </a:rPr>
                        <a:t> DE </a:t>
                      </a:r>
                      <a:r>
                        <a:rPr lang="es-EC" sz="1800" dirty="0" smtClean="0">
                          <a:solidFill>
                            <a:schemeClr val="tx1"/>
                          </a:solidFill>
                          <a:latin typeface="Arial" panose="020B0604020202020204" pitchFamily="34" charset="0"/>
                          <a:cs typeface="Arial" panose="020B0604020202020204" pitchFamily="34" charset="0"/>
                        </a:rPr>
                        <a:t>FALLO</a:t>
                      </a:r>
                      <a:endParaRPr lang="es-EC" sz="1800" dirty="0">
                        <a:solidFill>
                          <a:schemeClr val="tx1"/>
                        </a:solidFill>
                        <a:latin typeface="Arial" panose="020B0604020202020204" pitchFamily="34" charset="0"/>
                        <a:cs typeface="Arial" panose="020B0604020202020204" pitchFamily="34" charset="0"/>
                      </a:endParaRPr>
                    </a:p>
                  </a:txBody>
                  <a:tcPr marL="91436" marR="91436" marT="45711" marB="45711"/>
                </a:tc>
              </a:tr>
              <a:tr h="640080">
                <a:tc>
                  <a:txBody>
                    <a:bodyPr/>
                    <a:lstStyle/>
                    <a:p>
                      <a:pPr algn="ctr"/>
                      <a:r>
                        <a:rPr lang="es-EC" sz="1800" dirty="0" smtClean="0">
                          <a:solidFill>
                            <a:schemeClr val="tx1"/>
                          </a:solidFill>
                          <a:latin typeface="Arial" panose="020B0604020202020204" pitchFamily="34" charset="0"/>
                          <a:cs typeface="Arial" panose="020B0604020202020204" pitchFamily="34" charset="0"/>
                          <a:hlinkClick r:id="rId4" action="ppaction://hlinkfile"/>
                        </a:rPr>
                        <a:t>Predictivo</a:t>
                      </a:r>
                      <a:endParaRPr lang="es-EC" sz="1800" dirty="0">
                        <a:solidFill>
                          <a:schemeClr val="tx1"/>
                        </a:solidFill>
                        <a:latin typeface="Arial" panose="020B0604020202020204" pitchFamily="34" charset="0"/>
                        <a:cs typeface="Arial" panose="020B0604020202020204" pitchFamily="34" charset="0"/>
                      </a:endParaRPr>
                    </a:p>
                  </a:txBody>
                  <a:tcPr marL="91436" marR="91436" marT="45711" marB="45711"/>
                </a:tc>
                <a:tc>
                  <a:txBody>
                    <a:bodyPr/>
                    <a:lstStyle/>
                    <a:p>
                      <a:r>
                        <a:rPr lang="es-EC" sz="1800" dirty="0" smtClean="0">
                          <a:solidFill>
                            <a:schemeClr val="tx1"/>
                          </a:solidFill>
                          <a:latin typeface="Arial" panose="020B0604020202020204" pitchFamily="34" charset="0"/>
                          <a:cs typeface="Arial" panose="020B0604020202020204" pitchFamily="34" charset="0"/>
                        </a:rPr>
                        <a:t>Seguimiento</a:t>
                      </a:r>
                      <a:r>
                        <a:rPr lang="es-EC" sz="1800" baseline="0" dirty="0" smtClean="0">
                          <a:solidFill>
                            <a:schemeClr val="tx1"/>
                          </a:solidFill>
                          <a:latin typeface="Arial" panose="020B0604020202020204" pitchFamily="34" charset="0"/>
                          <a:cs typeface="Arial" panose="020B0604020202020204" pitchFamily="34" charset="0"/>
                        </a:rPr>
                        <a:t> y diagnostico continuo (monitoreo). Síntoma de fallo</a:t>
                      </a:r>
                      <a:endParaRPr lang="es-EC" sz="1800" dirty="0">
                        <a:solidFill>
                          <a:schemeClr val="tx1"/>
                        </a:solidFill>
                        <a:latin typeface="Arial" panose="020B0604020202020204" pitchFamily="34" charset="0"/>
                        <a:cs typeface="Arial" panose="020B0604020202020204" pitchFamily="34" charset="0"/>
                      </a:endParaRPr>
                    </a:p>
                  </a:txBody>
                  <a:tcPr marL="91436" marR="91436" marT="45711" marB="45711"/>
                </a:tc>
              </a:tr>
              <a:tr h="640080">
                <a:tc>
                  <a:txBody>
                    <a:bodyPr/>
                    <a:lstStyle/>
                    <a:p>
                      <a:pPr algn="ctr"/>
                      <a:r>
                        <a:rPr lang="es-EC" sz="1800" dirty="0" smtClean="0">
                          <a:solidFill>
                            <a:schemeClr val="tx1"/>
                          </a:solidFill>
                          <a:latin typeface="Arial" panose="020B0604020202020204" pitchFamily="34" charset="0"/>
                          <a:cs typeface="Arial" panose="020B0604020202020204" pitchFamily="34" charset="0"/>
                        </a:rPr>
                        <a:t>Preventivo</a:t>
                      </a:r>
                      <a:endParaRPr lang="es-EC" sz="1800" dirty="0">
                        <a:solidFill>
                          <a:schemeClr val="tx1"/>
                        </a:solidFill>
                        <a:latin typeface="Arial" panose="020B0604020202020204" pitchFamily="34" charset="0"/>
                        <a:cs typeface="Arial" panose="020B0604020202020204" pitchFamily="34" charset="0"/>
                      </a:endParaRPr>
                    </a:p>
                  </a:txBody>
                  <a:tcPr marL="91436" marR="91436" marT="45711" marB="45711"/>
                </a:tc>
                <a:tc>
                  <a:txBody>
                    <a:bodyPr/>
                    <a:lstStyle/>
                    <a:p>
                      <a:r>
                        <a:rPr lang="es-EC" sz="1800" dirty="0" smtClean="0">
                          <a:solidFill>
                            <a:schemeClr val="tx1"/>
                          </a:solidFill>
                          <a:latin typeface="Arial" panose="020B0604020202020204" pitchFamily="34" charset="0"/>
                          <a:cs typeface="Arial" panose="020B0604020202020204" pitchFamily="34" charset="0"/>
                        </a:rPr>
                        <a:t>Reducir</a:t>
                      </a:r>
                      <a:r>
                        <a:rPr lang="es-EC" sz="1800" baseline="0" dirty="0" smtClean="0">
                          <a:solidFill>
                            <a:schemeClr val="tx1"/>
                          </a:solidFill>
                          <a:latin typeface="Arial" panose="020B0604020202020204" pitchFamily="34" charset="0"/>
                          <a:cs typeface="Arial" panose="020B0604020202020204" pitchFamily="34" charset="0"/>
                        </a:rPr>
                        <a:t> la frecuencia y el impacto de los fallos de un sistema.</a:t>
                      </a:r>
                      <a:endParaRPr lang="es-EC" sz="1800" dirty="0">
                        <a:solidFill>
                          <a:schemeClr val="tx1"/>
                        </a:solidFill>
                        <a:latin typeface="Arial" panose="020B0604020202020204" pitchFamily="34" charset="0"/>
                        <a:cs typeface="Arial" panose="020B0604020202020204" pitchFamily="34" charset="0"/>
                      </a:endParaRPr>
                    </a:p>
                  </a:txBody>
                  <a:tcPr marL="91436" marR="91436" marT="45711" marB="45711"/>
                </a:tc>
              </a:tr>
              <a:tr h="640080">
                <a:tc>
                  <a:txBody>
                    <a:bodyPr/>
                    <a:lstStyle/>
                    <a:p>
                      <a:pPr algn="ctr"/>
                      <a:r>
                        <a:rPr lang="es-EC" sz="1800" dirty="0" smtClean="0">
                          <a:solidFill>
                            <a:schemeClr val="tx1"/>
                          </a:solidFill>
                          <a:latin typeface="Arial" panose="020B0604020202020204" pitchFamily="34" charset="0"/>
                          <a:cs typeface="Arial" panose="020B0604020202020204" pitchFamily="34" charset="0"/>
                        </a:rPr>
                        <a:t>Correctivo</a:t>
                      </a:r>
                      <a:endParaRPr lang="es-EC" sz="1800" dirty="0">
                        <a:solidFill>
                          <a:schemeClr val="tx1"/>
                        </a:solidFill>
                        <a:latin typeface="Arial" panose="020B0604020202020204" pitchFamily="34" charset="0"/>
                        <a:cs typeface="Arial" panose="020B0604020202020204" pitchFamily="34" charset="0"/>
                      </a:endParaRPr>
                    </a:p>
                  </a:txBody>
                  <a:tcPr marL="91436" marR="91436" marT="45711" marB="45711"/>
                </a:tc>
                <a:tc>
                  <a:txBody>
                    <a:bodyPr/>
                    <a:lstStyle/>
                    <a:p>
                      <a:r>
                        <a:rPr lang="es-EC" sz="1800" dirty="0" smtClean="0">
                          <a:solidFill>
                            <a:schemeClr val="tx1"/>
                          </a:solidFill>
                          <a:latin typeface="Arial" panose="020B0604020202020204" pitchFamily="34" charset="0"/>
                          <a:cs typeface="Arial" panose="020B0604020202020204" pitchFamily="34" charset="0"/>
                        </a:rPr>
                        <a:t>Reparación y sustitución.(aparece el fallo)</a:t>
                      </a:r>
                      <a:endParaRPr lang="es-EC" sz="1800" dirty="0">
                        <a:solidFill>
                          <a:schemeClr val="tx1"/>
                        </a:solidFill>
                        <a:latin typeface="Arial" panose="020B0604020202020204" pitchFamily="34" charset="0"/>
                        <a:cs typeface="Arial" panose="020B0604020202020204" pitchFamily="34" charset="0"/>
                      </a:endParaRPr>
                    </a:p>
                  </a:txBody>
                  <a:tcPr marL="91436" marR="91436" marT="45711" marB="45711"/>
                </a:tc>
              </a:tr>
              <a:tr h="640080">
                <a:tc>
                  <a:txBody>
                    <a:bodyPr/>
                    <a:lstStyle/>
                    <a:p>
                      <a:pPr algn="ctr"/>
                      <a:r>
                        <a:rPr lang="es-EC" sz="1800" dirty="0" smtClean="0">
                          <a:solidFill>
                            <a:schemeClr val="tx1"/>
                          </a:solidFill>
                          <a:latin typeface="Arial" panose="020B0604020202020204" pitchFamily="34" charset="0"/>
                          <a:cs typeface="Arial" panose="020B0604020202020204" pitchFamily="34" charset="0"/>
                        </a:rPr>
                        <a:t>Modificativo</a:t>
                      </a:r>
                      <a:endParaRPr lang="es-EC" sz="1800" dirty="0">
                        <a:solidFill>
                          <a:schemeClr val="tx1"/>
                        </a:solidFill>
                        <a:latin typeface="Arial" panose="020B0604020202020204" pitchFamily="34" charset="0"/>
                        <a:cs typeface="Arial" panose="020B0604020202020204" pitchFamily="34" charset="0"/>
                      </a:endParaRPr>
                    </a:p>
                  </a:txBody>
                  <a:tcPr marL="91436" marR="91436" marT="45711" marB="45711"/>
                </a:tc>
                <a:tc>
                  <a:txBody>
                    <a:bodyPr/>
                    <a:lstStyle/>
                    <a:p>
                      <a:r>
                        <a:rPr lang="es-EC" sz="1800" dirty="0" smtClean="0">
                          <a:solidFill>
                            <a:schemeClr val="tx1"/>
                          </a:solidFill>
                          <a:latin typeface="Arial" panose="020B0604020202020204" pitchFamily="34" charset="0"/>
                          <a:cs typeface="Arial" panose="020B0604020202020204" pitchFamily="34" charset="0"/>
                        </a:rPr>
                        <a:t>Cambiar o variar parámetros estructurales.(aumente calidad)</a:t>
                      </a:r>
                      <a:endParaRPr lang="es-EC" sz="1800" dirty="0">
                        <a:solidFill>
                          <a:schemeClr val="tx1"/>
                        </a:solidFill>
                        <a:latin typeface="Arial" panose="020B0604020202020204" pitchFamily="34" charset="0"/>
                        <a:cs typeface="Arial" panose="020B0604020202020204" pitchFamily="34" charset="0"/>
                      </a:endParaRPr>
                    </a:p>
                  </a:txBody>
                  <a:tcPr marL="91436" marR="91436" marT="45711" marB="45711"/>
                </a:tc>
              </a:tr>
            </a:tbl>
          </a:graphicData>
        </a:graphic>
      </p:graphicFrame>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56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1 CuadroTexto"/>
          <p:cNvSpPr txBox="1">
            <a:spLocks noChangeArrowheads="1"/>
          </p:cNvSpPr>
          <p:nvPr/>
        </p:nvSpPr>
        <p:spPr bwMode="auto">
          <a:xfrm>
            <a:off x="273050" y="404813"/>
            <a:ext cx="8610600" cy="1292225"/>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auto">
              <a:lnSpc>
                <a:spcPct val="150000"/>
              </a:lnSpc>
              <a:spcBef>
                <a:spcPts val="0"/>
              </a:spcBef>
              <a:spcAft>
                <a:spcPts val="0"/>
              </a:spcAft>
              <a:defRPr/>
            </a:pPr>
            <a:r>
              <a:rPr lang="es-EC" b="1" i="1" dirty="0" smtClean="0"/>
              <a:t>Tabla 2.1.- Por el alcance de las acciones de mantenimiento</a:t>
            </a:r>
          </a:p>
          <a:p>
            <a:pPr marL="342900" indent="-342900" algn="just" fontAlgn="auto">
              <a:lnSpc>
                <a:spcPct val="150000"/>
              </a:lnSpc>
              <a:spcBef>
                <a:spcPts val="0"/>
              </a:spcBef>
              <a:spcAft>
                <a:spcPts val="0"/>
              </a:spcAft>
              <a:buFontTx/>
              <a:buChar char="-"/>
              <a:defRPr/>
            </a:pPr>
            <a:endParaRPr lang="es-EC" dirty="0"/>
          </a:p>
          <a:p>
            <a:pPr algn="ctr" eaLnBrk="1" fontAlgn="auto" hangingPunct="1">
              <a:spcBef>
                <a:spcPts val="0"/>
              </a:spcBef>
              <a:spcAft>
                <a:spcPts val="0"/>
              </a:spcAft>
              <a:defRPr/>
            </a:pPr>
            <a:endParaRPr lang="en-US" altLang="en-US" sz="2400" b="1" dirty="0" smtClean="0"/>
          </a:p>
        </p:txBody>
      </p:sp>
      <p:graphicFrame>
        <p:nvGraphicFramePr>
          <p:cNvPr id="4" name="Tabla 3"/>
          <p:cNvGraphicFramePr>
            <a:graphicFrameLocks noGrp="1"/>
          </p:cNvGraphicFramePr>
          <p:nvPr/>
        </p:nvGraphicFramePr>
        <p:xfrm>
          <a:off x="273050" y="836613"/>
          <a:ext cx="8747125" cy="5230812"/>
        </p:xfrm>
        <a:graphic>
          <a:graphicData uri="http://schemas.openxmlformats.org/drawingml/2006/table">
            <a:tbl>
              <a:tblPr firstRow="1" firstCol="1" bandRow="1">
                <a:tableStyleId>{5C22544A-7EE6-4342-B048-85BDC9FD1C3A}</a:tableStyleId>
              </a:tblPr>
              <a:tblGrid>
                <a:gridCol w="2507732"/>
                <a:gridCol w="1071063"/>
                <a:gridCol w="5168330"/>
              </a:tblGrid>
              <a:tr h="1628635">
                <a:tc>
                  <a:txBody>
                    <a:bodyPr/>
                    <a:lstStyle/>
                    <a:p>
                      <a:pPr algn="just">
                        <a:lnSpc>
                          <a:spcPct val="107000"/>
                        </a:lnSpc>
                        <a:spcAft>
                          <a:spcPts val="800"/>
                        </a:spcAft>
                      </a:pPr>
                      <a:r>
                        <a:rPr lang="es-EC" sz="1400" dirty="0">
                          <a:solidFill>
                            <a:schemeClr val="tx1"/>
                          </a:solidFill>
                          <a:effectLst/>
                          <a:latin typeface="Arial" panose="020B0604020202020204" pitchFamily="34" charset="0"/>
                          <a:cs typeface="Arial" panose="020B0604020202020204" pitchFamily="34" charset="0"/>
                        </a:rPr>
                        <a:t> </a:t>
                      </a:r>
                    </a:p>
                    <a:p>
                      <a:pPr algn="ctr">
                        <a:lnSpc>
                          <a:spcPct val="107000"/>
                        </a:lnSpc>
                        <a:spcAft>
                          <a:spcPts val="800"/>
                        </a:spcAft>
                      </a:pPr>
                      <a:r>
                        <a:rPr lang="es-EC" sz="1400" dirty="0">
                          <a:solidFill>
                            <a:schemeClr val="tx1"/>
                          </a:solidFill>
                          <a:effectLst/>
                          <a:latin typeface="Arial" panose="020B0604020202020204" pitchFamily="34" charset="0"/>
                          <a:cs typeface="Arial" panose="020B0604020202020204" pitchFamily="34" charset="0"/>
                        </a:rPr>
                        <a:t> </a:t>
                      </a:r>
                    </a:p>
                    <a:p>
                      <a:pPr algn="ctr">
                        <a:lnSpc>
                          <a:spcPct val="107000"/>
                        </a:lnSpc>
                        <a:spcAft>
                          <a:spcPts val="800"/>
                        </a:spcAft>
                      </a:pPr>
                      <a:r>
                        <a:rPr lang="es-EC" sz="1400" dirty="0" smtClean="0">
                          <a:solidFill>
                            <a:schemeClr val="tx1"/>
                          </a:solidFill>
                          <a:effectLst/>
                          <a:latin typeface="Arial" panose="020B0604020202020204" pitchFamily="34" charset="0"/>
                          <a:cs typeface="Arial" panose="020B0604020202020204" pitchFamily="34" charset="0"/>
                        </a:rPr>
                        <a:t>1.Nivel </a:t>
                      </a:r>
                      <a:r>
                        <a:rPr lang="es-EC" sz="1400" dirty="0">
                          <a:solidFill>
                            <a:schemeClr val="tx1"/>
                          </a:solidFill>
                          <a:effectLst/>
                          <a:latin typeface="Arial" panose="020B0604020202020204" pitchFamily="34" charset="0"/>
                          <a:cs typeface="Arial" panose="020B0604020202020204" pitchFamily="34" charset="0"/>
                        </a:rPr>
                        <a:t>de mantenimiento organizativo</a:t>
                      </a:r>
                      <a:endParaRPr lang="es-EC" sz="1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1320" marR="41320" marT="0" marB="0"/>
                </a:tc>
                <a:tc>
                  <a:txBody>
                    <a:bodyPr/>
                    <a:lstStyle/>
                    <a:p>
                      <a:pPr algn="just">
                        <a:lnSpc>
                          <a:spcPct val="107000"/>
                        </a:lnSpc>
                        <a:spcAft>
                          <a:spcPts val="800"/>
                        </a:spcAft>
                      </a:pPr>
                      <a:r>
                        <a:rPr lang="es-EC" sz="1400" dirty="0">
                          <a:solidFill>
                            <a:schemeClr val="tx1"/>
                          </a:solidFill>
                          <a:effectLst/>
                          <a:latin typeface="Arial" panose="020B0604020202020204" pitchFamily="34" charset="0"/>
                          <a:cs typeface="Arial" panose="020B0604020202020204" pitchFamily="34" charset="0"/>
                        </a:rPr>
                        <a:t> </a:t>
                      </a:r>
                    </a:p>
                    <a:p>
                      <a:pPr algn="ctr">
                        <a:lnSpc>
                          <a:spcPct val="107000"/>
                        </a:lnSpc>
                        <a:spcAft>
                          <a:spcPts val="800"/>
                        </a:spcAft>
                      </a:pPr>
                      <a:r>
                        <a:rPr lang="es-EC" sz="1400" dirty="0">
                          <a:solidFill>
                            <a:schemeClr val="tx1"/>
                          </a:solidFill>
                          <a:effectLst/>
                          <a:latin typeface="Arial" panose="020B0604020202020204" pitchFamily="34" charset="0"/>
                          <a:cs typeface="Arial" panose="020B0604020202020204" pitchFamily="34" charset="0"/>
                        </a:rPr>
                        <a:t> </a:t>
                      </a:r>
                    </a:p>
                    <a:p>
                      <a:pPr algn="ctr">
                        <a:lnSpc>
                          <a:spcPct val="107000"/>
                        </a:lnSpc>
                        <a:spcAft>
                          <a:spcPts val="800"/>
                        </a:spcAft>
                      </a:pPr>
                      <a:r>
                        <a:rPr lang="es-EC" sz="1400" dirty="0" smtClean="0">
                          <a:solidFill>
                            <a:schemeClr val="tx1"/>
                          </a:solidFill>
                          <a:effectLst/>
                          <a:latin typeface="Arial" panose="020B0604020202020204" pitchFamily="34" charset="0"/>
                          <a:cs typeface="Arial" panose="020B0604020202020204" pitchFamily="34" charset="0"/>
                        </a:rPr>
                        <a:t>Primer </a:t>
                      </a:r>
                      <a:r>
                        <a:rPr lang="es-EC" sz="1400" dirty="0">
                          <a:solidFill>
                            <a:schemeClr val="tx1"/>
                          </a:solidFill>
                          <a:effectLst/>
                          <a:latin typeface="Arial" panose="020B0604020202020204" pitchFamily="34" charset="0"/>
                          <a:cs typeface="Arial" panose="020B0604020202020204" pitchFamily="34" charset="0"/>
                        </a:rPr>
                        <a:t>escalón</a:t>
                      </a:r>
                      <a:endParaRPr lang="es-EC" sz="1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1320" marR="41320" marT="0" marB="0"/>
                </a:tc>
                <a:tc>
                  <a:txBody>
                    <a:bodyPr/>
                    <a:lstStyle/>
                    <a:p>
                      <a:pPr algn="just">
                        <a:lnSpc>
                          <a:spcPct val="107000"/>
                        </a:lnSpc>
                        <a:spcAft>
                          <a:spcPts val="800"/>
                        </a:spcAft>
                      </a:pPr>
                      <a:r>
                        <a:rPr lang="es-EC" sz="1400">
                          <a:solidFill>
                            <a:schemeClr val="tx1"/>
                          </a:solidFill>
                          <a:effectLst/>
                          <a:latin typeface="Arial" panose="020B0604020202020204" pitchFamily="34" charset="0"/>
                          <a:cs typeface="Arial" panose="020B0604020202020204" pitchFamily="34" charset="0"/>
                        </a:rPr>
                        <a:t> </a:t>
                      </a:r>
                    </a:p>
                    <a:p>
                      <a:pPr algn="just">
                        <a:lnSpc>
                          <a:spcPct val="107000"/>
                        </a:lnSpc>
                        <a:spcAft>
                          <a:spcPts val="800"/>
                        </a:spcAft>
                      </a:pPr>
                      <a:r>
                        <a:rPr lang="es-EC" sz="1400">
                          <a:solidFill>
                            <a:schemeClr val="tx1"/>
                          </a:solidFill>
                          <a:effectLst/>
                          <a:latin typeface="Arial" panose="020B0604020202020204" pitchFamily="34" charset="0"/>
                          <a:cs typeface="Arial" panose="020B0604020202020204" pitchFamily="34" charset="0"/>
                        </a:rPr>
                        <a:t>El mantenimiento en este nivel se limita normalmente a comprobaciones periódicas de las prestaciones del equipo, inspecciones visuales, limpieza de los equipos, pequeñas operaciones de servicio, ajustes externos y el desmontaje y sustitución de algunos componentes.</a:t>
                      </a:r>
                      <a:endParaRPr lang="es-EC" sz="1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1320" marR="41320" marT="0" marB="0"/>
                </a:tc>
              </a:tr>
              <a:tr h="2044146">
                <a:tc>
                  <a:txBody>
                    <a:bodyPr/>
                    <a:lstStyle/>
                    <a:p>
                      <a:pPr algn="just">
                        <a:lnSpc>
                          <a:spcPct val="107000"/>
                        </a:lnSpc>
                        <a:spcAft>
                          <a:spcPts val="800"/>
                        </a:spcAft>
                      </a:pPr>
                      <a:r>
                        <a:rPr lang="es-EC" sz="1400" dirty="0">
                          <a:solidFill>
                            <a:schemeClr val="tx1"/>
                          </a:solidFill>
                          <a:effectLst/>
                          <a:latin typeface="Arial" panose="020B0604020202020204" pitchFamily="34" charset="0"/>
                          <a:cs typeface="Arial" panose="020B0604020202020204" pitchFamily="34" charset="0"/>
                        </a:rPr>
                        <a:t> </a:t>
                      </a:r>
                    </a:p>
                    <a:p>
                      <a:pPr algn="just">
                        <a:lnSpc>
                          <a:spcPct val="107000"/>
                        </a:lnSpc>
                        <a:spcAft>
                          <a:spcPts val="800"/>
                        </a:spcAft>
                      </a:pPr>
                      <a:r>
                        <a:rPr lang="es-EC" sz="1400" dirty="0">
                          <a:solidFill>
                            <a:schemeClr val="tx1"/>
                          </a:solidFill>
                          <a:effectLst/>
                          <a:latin typeface="Arial" panose="020B0604020202020204" pitchFamily="34" charset="0"/>
                          <a:cs typeface="Arial" panose="020B0604020202020204" pitchFamily="34" charset="0"/>
                        </a:rPr>
                        <a:t> </a:t>
                      </a:r>
                    </a:p>
                    <a:p>
                      <a:pPr algn="just">
                        <a:lnSpc>
                          <a:spcPct val="107000"/>
                        </a:lnSpc>
                        <a:spcAft>
                          <a:spcPts val="800"/>
                        </a:spcAft>
                      </a:pPr>
                      <a:r>
                        <a:rPr lang="es-EC" sz="1400" dirty="0">
                          <a:solidFill>
                            <a:schemeClr val="tx1"/>
                          </a:solidFill>
                          <a:effectLst/>
                          <a:latin typeface="Arial" panose="020B0604020202020204" pitchFamily="34" charset="0"/>
                          <a:cs typeface="Arial" panose="020B0604020202020204" pitchFamily="34" charset="0"/>
                        </a:rPr>
                        <a:t> </a:t>
                      </a:r>
                      <a:r>
                        <a:rPr lang="es-EC" sz="1400" dirty="0" smtClean="0">
                          <a:solidFill>
                            <a:schemeClr val="tx1"/>
                          </a:solidFill>
                          <a:effectLst/>
                          <a:latin typeface="Arial" panose="020B0604020202020204" pitchFamily="34" charset="0"/>
                          <a:cs typeface="Arial" panose="020B0604020202020204" pitchFamily="34" charset="0"/>
                        </a:rPr>
                        <a:t>2.Nivel </a:t>
                      </a:r>
                      <a:r>
                        <a:rPr lang="es-EC" sz="1400" dirty="0">
                          <a:solidFill>
                            <a:schemeClr val="tx1"/>
                          </a:solidFill>
                          <a:effectLst/>
                          <a:latin typeface="Arial" panose="020B0604020202020204" pitchFamily="34" charset="0"/>
                          <a:cs typeface="Arial" panose="020B0604020202020204" pitchFamily="34" charset="0"/>
                        </a:rPr>
                        <a:t>de mantenimiento intermedio</a:t>
                      </a:r>
                    </a:p>
                    <a:p>
                      <a:pPr algn="just">
                        <a:lnSpc>
                          <a:spcPct val="107000"/>
                        </a:lnSpc>
                        <a:spcAft>
                          <a:spcPts val="800"/>
                        </a:spcAft>
                      </a:pPr>
                      <a:r>
                        <a:rPr lang="es-EC" sz="1400" dirty="0">
                          <a:solidFill>
                            <a:schemeClr val="tx1"/>
                          </a:solidFill>
                          <a:effectLst/>
                          <a:latin typeface="Arial" panose="020B0604020202020204" pitchFamily="34" charset="0"/>
                          <a:cs typeface="Arial" panose="020B0604020202020204" pitchFamily="34" charset="0"/>
                        </a:rPr>
                        <a:t> </a:t>
                      </a:r>
                      <a:endParaRPr lang="es-EC" sz="1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1320" marR="41320" marT="0" marB="0"/>
                </a:tc>
                <a:tc>
                  <a:txBody>
                    <a:bodyPr/>
                    <a:lstStyle/>
                    <a:p>
                      <a:pPr algn="just">
                        <a:lnSpc>
                          <a:spcPct val="107000"/>
                        </a:lnSpc>
                        <a:spcAft>
                          <a:spcPts val="800"/>
                        </a:spcAft>
                      </a:pPr>
                      <a:r>
                        <a:rPr lang="es-EC" sz="1400" b="1" dirty="0">
                          <a:solidFill>
                            <a:schemeClr val="tx1"/>
                          </a:solidFill>
                          <a:effectLst/>
                          <a:latin typeface="Arial" panose="020B0604020202020204" pitchFamily="34" charset="0"/>
                          <a:cs typeface="Arial" panose="020B0604020202020204" pitchFamily="34" charset="0"/>
                        </a:rPr>
                        <a:t> </a:t>
                      </a:r>
                    </a:p>
                    <a:p>
                      <a:pPr algn="just">
                        <a:lnSpc>
                          <a:spcPct val="107000"/>
                        </a:lnSpc>
                        <a:spcAft>
                          <a:spcPts val="800"/>
                        </a:spcAft>
                      </a:pPr>
                      <a:r>
                        <a:rPr lang="es-EC" sz="1400" b="1" dirty="0">
                          <a:solidFill>
                            <a:schemeClr val="tx1"/>
                          </a:solidFill>
                          <a:effectLst/>
                          <a:latin typeface="Arial" panose="020B0604020202020204" pitchFamily="34" charset="0"/>
                          <a:cs typeface="Arial" panose="020B0604020202020204" pitchFamily="34" charset="0"/>
                        </a:rPr>
                        <a:t> </a:t>
                      </a:r>
                    </a:p>
                    <a:p>
                      <a:pPr algn="ctr">
                        <a:lnSpc>
                          <a:spcPct val="107000"/>
                        </a:lnSpc>
                        <a:spcAft>
                          <a:spcPts val="800"/>
                        </a:spcAft>
                      </a:pPr>
                      <a:r>
                        <a:rPr lang="es-EC" sz="1400" b="1" dirty="0" smtClean="0">
                          <a:solidFill>
                            <a:schemeClr val="tx1"/>
                          </a:solidFill>
                          <a:effectLst/>
                          <a:latin typeface="Arial" panose="020B0604020202020204" pitchFamily="34" charset="0"/>
                          <a:cs typeface="Arial" panose="020B0604020202020204" pitchFamily="34" charset="0"/>
                        </a:rPr>
                        <a:t>Segundo </a:t>
                      </a:r>
                      <a:r>
                        <a:rPr lang="es-EC" sz="1400" b="1" dirty="0">
                          <a:solidFill>
                            <a:schemeClr val="tx1"/>
                          </a:solidFill>
                          <a:effectLst/>
                          <a:latin typeface="Arial" panose="020B0604020202020204" pitchFamily="34" charset="0"/>
                          <a:cs typeface="Arial" panose="020B0604020202020204" pitchFamily="34" charset="0"/>
                        </a:rPr>
                        <a:t>escalón</a:t>
                      </a:r>
                      <a:endParaRPr lang="es-EC" sz="1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1320" marR="41320" marT="0" marB="0"/>
                </a:tc>
                <a:tc>
                  <a:txBody>
                    <a:bodyPr/>
                    <a:lstStyle/>
                    <a:p>
                      <a:pPr algn="just">
                        <a:lnSpc>
                          <a:spcPct val="107000"/>
                        </a:lnSpc>
                        <a:spcAft>
                          <a:spcPts val="800"/>
                        </a:spcAft>
                      </a:pPr>
                      <a:r>
                        <a:rPr lang="es-EC" sz="1400" b="1" dirty="0">
                          <a:solidFill>
                            <a:schemeClr val="tx1"/>
                          </a:solidFill>
                          <a:effectLst/>
                          <a:latin typeface="Arial" panose="020B0604020202020204" pitchFamily="34" charset="0"/>
                          <a:cs typeface="Arial" panose="020B0604020202020204" pitchFamily="34" charset="0"/>
                        </a:rPr>
                        <a:t> </a:t>
                      </a:r>
                      <a:endParaRPr lang="es-EC" sz="1400" b="1" dirty="0" smtClean="0">
                        <a:solidFill>
                          <a:schemeClr val="tx1"/>
                        </a:solidFill>
                        <a:effectLst/>
                        <a:latin typeface="Arial" panose="020B0604020202020204" pitchFamily="34" charset="0"/>
                        <a:cs typeface="Arial" panose="020B0604020202020204" pitchFamily="34" charset="0"/>
                      </a:endParaRPr>
                    </a:p>
                    <a:p>
                      <a:pPr algn="just">
                        <a:lnSpc>
                          <a:spcPct val="107000"/>
                        </a:lnSpc>
                        <a:spcAft>
                          <a:spcPts val="800"/>
                        </a:spcAft>
                      </a:pPr>
                      <a:r>
                        <a:rPr lang="es-EC" sz="1400" b="1" dirty="0" smtClean="0">
                          <a:solidFill>
                            <a:schemeClr val="tx1"/>
                          </a:solidFill>
                          <a:effectLst/>
                          <a:latin typeface="Arial" panose="020B0604020202020204" pitchFamily="34" charset="0"/>
                          <a:cs typeface="Arial" panose="020B0604020202020204" pitchFamily="34" charset="0"/>
                        </a:rPr>
                        <a:t>La misión es asegurar el mantenimiento en el lugar de operación (aparte del realizado por el personal del primer escalón), para facilitar de forma rápida la devolución del sistema a su estado de total operatividad. Al disponer de personal mas calificado, mas equipos de prueba y apoyo, mas repuestos y mejores instalaciones se puede llegar a la reparación de equipos a nivel de modulo y pieza.</a:t>
                      </a:r>
                      <a:endParaRPr lang="es-EC" sz="1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1320" marR="41320" marT="0" marB="0"/>
                </a:tc>
              </a:tr>
              <a:tr h="1558031">
                <a:tc>
                  <a:txBody>
                    <a:bodyPr/>
                    <a:lstStyle/>
                    <a:p>
                      <a:pPr algn="just">
                        <a:lnSpc>
                          <a:spcPct val="107000"/>
                        </a:lnSpc>
                        <a:spcAft>
                          <a:spcPts val="800"/>
                        </a:spcAft>
                      </a:pPr>
                      <a:r>
                        <a:rPr lang="es-EC" sz="1400" dirty="0">
                          <a:solidFill>
                            <a:schemeClr val="tx1"/>
                          </a:solidFill>
                          <a:effectLst/>
                          <a:latin typeface="Arial" panose="020B0604020202020204" pitchFamily="34" charset="0"/>
                          <a:cs typeface="Arial" panose="020B0604020202020204" pitchFamily="34" charset="0"/>
                        </a:rPr>
                        <a:t> </a:t>
                      </a:r>
                    </a:p>
                    <a:p>
                      <a:pPr algn="just">
                        <a:lnSpc>
                          <a:spcPct val="107000"/>
                        </a:lnSpc>
                        <a:spcAft>
                          <a:spcPts val="800"/>
                        </a:spcAft>
                      </a:pPr>
                      <a:r>
                        <a:rPr lang="es-EC" sz="1400" dirty="0">
                          <a:solidFill>
                            <a:schemeClr val="tx1"/>
                          </a:solidFill>
                          <a:effectLst/>
                          <a:latin typeface="Arial" panose="020B0604020202020204" pitchFamily="34" charset="0"/>
                          <a:cs typeface="Arial" panose="020B0604020202020204" pitchFamily="34" charset="0"/>
                        </a:rPr>
                        <a:t> </a:t>
                      </a:r>
                    </a:p>
                    <a:p>
                      <a:pPr algn="just">
                        <a:lnSpc>
                          <a:spcPct val="107000"/>
                        </a:lnSpc>
                        <a:spcAft>
                          <a:spcPts val="800"/>
                        </a:spcAft>
                      </a:pPr>
                      <a:r>
                        <a:rPr lang="es-EC" sz="1400" dirty="0">
                          <a:solidFill>
                            <a:schemeClr val="tx1"/>
                          </a:solidFill>
                          <a:effectLst/>
                          <a:latin typeface="Arial" panose="020B0604020202020204" pitchFamily="34" charset="0"/>
                          <a:cs typeface="Arial" panose="020B0604020202020204" pitchFamily="34" charset="0"/>
                        </a:rPr>
                        <a:t> </a:t>
                      </a:r>
                      <a:r>
                        <a:rPr lang="es-EC" sz="1400" dirty="0" smtClean="0">
                          <a:solidFill>
                            <a:schemeClr val="tx1"/>
                          </a:solidFill>
                          <a:effectLst/>
                          <a:latin typeface="Arial" panose="020B0604020202020204" pitchFamily="34" charset="0"/>
                          <a:cs typeface="Arial" panose="020B0604020202020204" pitchFamily="34" charset="0"/>
                        </a:rPr>
                        <a:t>3.Nivel </a:t>
                      </a:r>
                      <a:r>
                        <a:rPr lang="es-EC" sz="1400" dirty="0">
                          <a:solidFill>
                            <a:schemeClr val="tx1"/>
                          </a:solidFill>
                          <a:effectLst/>
                          <a:latin typeface="Arial" panose="020B0604020202020204" pitchFamily="34" charset="0"/>
                          <a:cs typeface="Arial" panose="020B0604020202020204" pitchFamily="34" charset="0"/>
                        </a:rPr>
                        <a:t>de mantenimiento del deposito</a:t>
                      </a:r>
                      <a:endParaRPr lang="es-EC" sz="1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1320" marR="41320" marT="0" marB="0"/>
                </a:tc>
                <a:tc>
                  <a:txBody>
                    <a:bodyPr/>
                    <a:lstStyle/>
                    <a:p>
                      <a:pPr algn="just">
                        <a:lnSpc>
                          <a:spcPct val="107000"/>
                        </a:lnSpc>
                        <a:spcAft>
                          <a:spcPts val="800"/>
                        </a:spcAft>
                      </a:pPr>
                      <a:r>
                        <a:rPr lang="es-EC" sz="1400" b="1" dirty="0">
                          <a:solidFill>
                            <a:schemeClr val="tx1"/>
                          </a:solidFill>
                          <a:effectLst/>
                          <a:latin typeface="Arial" panose="020B0604020202020204" pitchFamily="34" charset="0"/>
                          <a:cs typeface="Arial" panose="020B0604020202020204" pitchFamily="34" charset="0"/>
                        </a:rPr>
                        <a:t> </a:t>
                      </a:r>
                    </a:p>
                    <a:p>
                      <a:pPr algn="just">
                        <a:lnSpc>
                          <a:spcPct val="107000"/>
                        </a:lnSpc>
                        <a:spcAft>
                          <a:spcPts val="800"/>
                        </a:spcAft>
                      </a:pPr>
                      <a:r>
                        <a:rPr lang="es-EC" sz="1400" b="1" dirty="0">
                          <a:solidFill>
                            <a:schemeClr val="tx1"/>
                          </a:solidFill>
                          <a:effectLst/>
                          <a:latin typeface="Arial" panose="020B0604020202020204" pitchFamily="34" charset="0"/>
                          <a:cs typeface="Arial" panose="020B0604020202020204" pitchFamily="34" charset="0"/>
                        </a:rPr>
                        <a:t>  </a:t>
                      </a:r>
                    </a:p>
                    <a:p>
                      <a:pPr algn="ctr">
                        <a:lnSpc>
                          <a:spcPct val="107000"/>
                        </a:lnSpc>
                        <a:spcAft>
                          <a:spcPts val="800"/>
                        </a:spcAft>
                      </a:pPr>
                      <a:r>
                        <a:rPr lang="es-EC" sz="1400" b="1" dirty="0">
                          <a:solidFill>
                            <a:schemeClr val="tx1"/>
                          </a:solidFill>
                          <a:effectLst/>
                          <a:latin typeface="Arial" panose="020B0604020202020204" pitchFamily="34" charset="0"/>
                          <a:cs typeface="Arial" panose="020B0604020202020204" pitchFamily="34" charset="0"/>
                        </a:rPr>
                        <a:t>Tercer escalón</a:t>
                      </a:r>
                      <a:endParaRPr lang="es-EC" sz="1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1320" marR="41320" marT="0" marB="0"/>
                </a:tc>
                <a:tc>
                  <a:txBody>
                    <a:bodyPr/>
                    <a:lstStyle/>
                    <a:p>
                      <a:pPr algn="just">
                        <a:lnSpc>
                          <a:spcPct val="107000"/>
                        </a:lnSpc>
                        <a:spcAft>
                          <a:spcPts val="800"/>
                        </a:spcAft>
                      </a:pPr>
                      <a:r>
                        <a:rPr lang="es-EC" sz="1400" b="1" dirty="0">
                          <a:solidFill>
                            <a:schemeClr val="tx1"/>
                          </a:solidFill>
                          <a:effectLst/>
                          <a:latin typeface="Arial" panose="020B0604020202020204" pitchFamily="34" charset="0"/>
                          <a:cs typeface="Arial" panose="020B0604020202020204" pitchFamily="34" charset="0"/>
                        </a:rPr>
                        <a:t> </a:t>
                      </a:r>
                    </a:p>
                    <a:p>
                      <a:pPr algn="just">
                        <a:spcAft>
                          <a:spcPts val="800"/>
                        </a:spcAft>
                      </a:pPr>
                      <a:r>
                        <a:rPr lang="es-EC" sz="1400" b="1" dirty="0">
                          <a:solidFill>
                            <a:schemeClr val="tx1"/>
                          </a:solidFill>
                          <a:effectLst/>
                          <a:latin typeface="Arial" panose="020B0604020202020204" pitchFamily="34" charset="0"/>
                          <a:cs typeface="Arial" panose="020B0604020202020204" pitchFamily="34" charset="0"/>
                        </a:rPr>
                        <a:t>Constituye el tipo más alto de mantenimiento y realiza las tareas de mantenimiento que incluye el despiece y reconstrucción consiguiente a una revisión general y la calibración completa de los equipos, así como la realización de tarea de mantenimiento de alta complejidad.</a:t>
                      </a:r>
                      <a:endParaRPr lang="es-EC" sz="1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1320" marR="41320" marT="0" marB="0"/>
                </a:tc>
              </a:tr>
            </a:tbl>
          </a:graphicData>
        </a:graphic>
      </p:graphicFrame>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0"/>
            <a:ext cx="9156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1 CuadroTexto"/>
          <p:cNvSpPr txBox="1">
            <a:spLocks noChangeArrowheads="1"/>
          </p:cNvSpPr>
          <p:nvPr/>
        </p:nvSpPr>
        <p:spPr bwMode="auto">
          <a:xfrm>
            <a:off x="304800" y="228600"/>
            <a:ext cx="8610600" cy="2970213"/>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endParaRPr lang="en-US" altLang="en-US" sz="2800" b="1" dirty="0" smtClean="0"/>
          </a:p>
          <a:p>
            <a:pPr algn="just" fontAlgn="auto">
              <a:lnSpc>
                <a:spcPct val="150000"/>
              </a:lnSpc>
              <a:spcBef>
                <a:spcPts val="0"/>
              </a:spcBef>
              <a:spcAft>
                <a:spcPts val="0"/>
              </a:spcAft>
              <a:defRPr/>
            </a:pPr>
            <a:r>
              <a:rPr lang="es-EC" dirty="0" smtClean="0"/>
              <a:t>- La falla es una alteración que impide al objeto cumplir la función para la cual fue diseñado. La confiabilidad se puede evaluar y analizar en base a la tasa de fallas.</a:t>
            </a:r>
          </a:p>
          <a:p>
            <a:pPr algn="ctr" fontAlgn="auto">
              <a:lnSpc>
                <a:spcPct val="150000"/>
              </a:lnSpc>
              <a:spcBef>
                <a:spcPts val="0"/>
              </a:spcBef>
              <a:spcAft>
                <a:spcPts val="0"/>
              </a:spcAft>
              <a:defRPr/>
            </a:pPr>
            <a:endParaRPr lang="es-EC" b="1" i="1" dirty="0" smtClean="0"/>
          </a:p>
          <a:p>
            <a:pPr algn="ctr" fontAlgn="auto">
              <a:lnSpc>
                <a:spcPct val="150000"/>
              </a:lnSpc>
              <a:spcBef>
                <a:spcPts val="0"/>
              </a:spcBef>
              <a:spcAft>
                <a:spcPts val="0"/>
              </a:spcAft>
              <a:defRPr/>
            </a:pPr>
            <a:r>
              <a:rPr lang="es-EC" b="1" i="1" dirty="0" smtClean="0"/>
              <a:t>Tabla .- Principales causas de falla</a:t>
            </a:r>
          </a:p>
          <a:p>
            <a:pPr marL="342900" indent="-342900" algn="just" fontAlgn="auto">
              <a:lnSpc>
                <a:spcPct val="150000"/>
              </a:lnSpc>
              <a:spcBef>
                <a:spcPts val="0"/>
              </a:spcBef>
              <a:spcAft>
                <a:spcPts val="0"/>
              </a:spcAft>
              <a:buFontTx/>
              <a:buChar char="-"/>
              <a:defRPr/>
            </a:pPr>
            <a:endParaRPr lang="es-EC" dirty="0"/>
          </a:p>
          <a:p>
            <a:pPr algn="ctr" eaLnBrk="1" fontAlgn="auto" hangingPunct="1">
              <a:spcBef>
                <a:spcPts val="0"/>
              </a:spcBef>
              <a:spcAft>
                <a:spcPts val="0"/>
              </a:spcAft>
              <a:defRPr/>
            </a:pPr>
            <a:endParaRPr lang="en-US" altLang="en-US" sz="2400" b="1" dirty="0" smtClean="0"/>
          </a:p>
        </p:txBody>
      </p:sp>
      <p:graphicFrame>
        <p:nvGraphicFramePr>
          <p:cNvPr id="2" name="Tabla 1"/>
          <p:cNvGraphicFramePr>
            <a:graphicFrameLocks noGrp="1"/>
          </p:cNvGraphicFramePr>
          <p:nvPr/>
        </p:nvGraphicFramePr>
        <p:xfrm>
          <a:off x="827088" y="2420938"/>
          <a:ext cx="7705725" cy="3505228"/>
        </p:xfrm>
        <a:graphic>
          <a:graphicData uri="http://schemas.openxmlformats.org/drawingml/2006/table">
            <a:tbl>
              <a:tblPr firstRow="1" bandRow="1">
                <a:tableStyleId>{5C22544A-7EE6-4342-B048-85BDC9FD1C3A}</a:tableStyleId>
              </a:tblPr>
              <a:tblGrid>
                <a:gridCol w="2736613"/>
                <a:gridCol w="4969112"/>
              </a:tblGrid>
              <a:tr h="370844">
                <a:tc>
                  <a:txBody>
                    <a:bodyPr/>
                    <a:lstStyle/>
                    <a:p>
                      <a:pPr algn="ctr"/>
                      <a:r>
                        <a:rPr lang="es-EC" sz="1800" dirty="0" smtClean="0">
                          <a:solidFill>
                            <a:schemeClr val="tx1"/>
                          </a:solidFill>
                          <a:latin typeface="Arial" panose="020B0604020202020204" pitchFamily="34" charset="0"/>
                          <a:cs typeface="Arial" panose="020B0604020202020204" pitchFamily="34" charset="0"/>
                        </a:rPr>
                        <a:t>CAUSA</a:t>
                      </a:r>
                      <a:endParaRPr lang="es-EC" sz="1800" dirty="0">
                        <a:solidFill>
                          <a:schemeClr val="tx1"/>
                        </a:solidFill>
                        <a:latin typeface="Arial" panose="020B0604020202020204" pitchFamily="34" charset="0"/>
                        <a:cs typeface="Arial" panose="020B0604020202020204" pitchFamily="34" charset="0"/>
                      </a:endParaRPr>
                    </a:p>
                  </a:txBody>
                  <a:tcPr marL="91450" marR="91450" marT="45721" marB="45721"/>
                </a:tc>
                <a:tc>
                  <a:txBody>
                    <a:bodyPr/>
                    <a:lstStyle/>
                    <a:p>
                      <a:pPr algn="ctr"/>
                      <a:r>
                        <a:rPr lang="es-EC" sz="1800" dirty="0" smtClean="0">
                          <a:solidFill>
                            <a:schemeClr val="tx1"/>
                          </a:solidFill>
                          <a:latin typeface="Arial" panose="020B0604020202020204" pitchFamily="34" charset="0"/>
                          <a:cs typeface="Arial" panose="020B0604020202020204" pitchFamily="34" charset="0"/>
                        </a:rPr>
                        <a:t>MOTIVO</a:t>
                      </a:r>
                      <a:endParaRPr lang="es-EC" sz="1800" dirty="0">
                        <a:solidFill>
                          <a:schemeClr val="tx1"/>
                        </a:solidFill>
                        <a:latin typeface="Arial" panose="020B0604020202020204" pitchFamily="34" charset="0"/>
                        <a:cs typeface="Arial" panose="020B0604020202020204" pitchFamily="34" charset="0"/>
                      </a:endParaRPr>
                    </a:p>
                  </a:txBody>
                  <a:tcPr marL="91450" marR="91450" marT="45721" marB="45721"/>
                </a:tc>
              </a:tr>
              <a:tr h="370844">
                <a:tc>
                  <a:txBody>
                    <a:bodyPr/>
                    <a:lstStyle/>
                    <a:p>
                      <a:pPr algn="ctr"/>
                      <a:r>
                        <a:rPr lang="es-EC" sz="1800" dirty="0" smtClean="0">
                          <a:solidFill>
                            <a:schemeClr val="tx1"/>
                          </a:solidFill>
                          <a:latin typeface="Arial" panose="020B0604020202020204" pitchFamily="34" charset="0"/>
                          <a:cs typeface="Arial" panose="020B0604020202020204" pitchFamily="34" charset="0"/>
                        </a:rPr>
                        <a:t>Problemas de Operario</a:t>
                      </a:r>
                      <a:endParaRPr lang="es-EC" sz="1800" dirty="0">
                        <a:solidFill>
                          <a:schemeClr val="tx1"/>
                        </a:solidFill>
                        <a:latin typeface="Arial" panose="020B0604020202020204" pitchFamily="34" charset="0"/>
                        <a:cs typeface="Arial" panose="020B0604020202020204" pitchFamily="34" charset="0"/>
                      </a:endParaRPr>
                    </a:p>
                  </a:txBody>
                  <a:tcPr marL="91450" marR="91450" marT="45721" marB="45721"/>
                </a:tc>
                <a:tc>
                  <a:txBody>
                    <a:bodyPr/>
                    <a:lstStyle/>
                    <a:p>
                      <a:pPr algn="ctr"/>
                      <a:r>
                        <a:rPr lang="es-EC" sz="1800" smtClean="0">
                          <a:solidFill>
                            <a:schemeClr val="tx1"/>
                          </a:solidFill>
                          <a:latin typeface="Arial" panose="020B0604020202020204" pitchFamily="34" charset="0"/>
                          <a:cs typeface="Arial" panose="020B0604020202020204" pitchFamily="34" charset="0"/>
                        </a:rPr>
                        <a:t>Falta</a:t>
                      </a:r>
                      <a:r>
                        <a:rPr lang="es-EC" sz="1800" baseline="0" smtClean="0">
                          <a:solidFill>
                            <a:schemeClr val="tx1"/>
                          </a:solidFill>
                          <a:latin typeface="Arial" panose="020B0604020202020204" pitchFamily="34" charset="0"/>
                          <a:cs typeface="Arial" panose="020B0604020202020204" pitchFamily="34" charset="0"/>
                        </a:rPr>
                        <a:t> de conocimiento en operación</a:t>
                      </a:r>
                      <a:endParaRPr lang="es-EC" sz="1800">
                        <a:solidFill>
                          <a:schemeClr val="tx1"/>
                        </a:solidFill>
                        <a:latin typeface="Arial" panose="020B0604020202020204" pitchFamily="34" charset="0"/>
                        <a:cs typeface="Arial" panose="020B0604020202020204" pitchFamily="34" charset="0"/>
                      </a:endParaRPr>
                    </a:p>
                  </a:txBody>
                  <a:tcPr marL="91450" marR="91450" marT="45721" marB="45721"/>
                </a:tc>
              </a:tr>
              <a:tr h="640069">
                <a:tc>
                  <a:txBody>
                    <a:bodyPr/>
                    <a:lstStyle/>
                    <a:p>
                      <a:pPr algn="ctr"/>
                      <a:r>
                        <a:rPr lang="es-EC" sz="1800" dirty="0" smtClean="0">
                          <a:solidFill>
                            <a:schemeClr val="tx1"/>
                          </a:solidFill>
                          <a:latin typeface="Arial" panose="020B0604020202020204" pitchFamily="34" charset="0"/>
                          <a:cs typeface="Arial" panose="020B0604020202020204" pitchFamily="34" charset="0"/>
                        </a:rPr>
                        <a:t>Diseño y Construcción</a:t>
                      </a:r>
                      <a:endParaRPr lang="es-EC" sz="1800" dirty="0">
                        <a:solidFill>
                          <a:schemeClr val="tx1"/>
                        </a:solidFill>
                        <a:latin typeface="Arial" panose="020B0604020202020204" pitchFamily="34" charset="0"/>
                        <a:cs typeface="Arial" panose="020B0604020202020204" pitchFamily="34" charset="0"/>
                      </a:endParaRPr>
                    </a:p>
                  </a:txBody>
                  <a:tcPr marL="91450" marR="91450" marT="45721" marB="45721"/>
                </a:tc>
                <a:tc>
                  <a:txBody>
                    <a:bodyPr/>
                    <a:lstStyle/>
                    <a:p>
                      <a:pPr algn="ctr"/>
                      <a:r>
                        <a:rPr lang="es-EC" sz="1800" dirty="0" smtClean="0">
                          <a:solidFill>
                            <a:schemeClr val="tx1"/>
                          </a:solidFill>
                          <a:latin typeface="Arial" panose="020B0604020202020204" pitchFamily="34" charset="0"/>
                          <a:cs typeface="Arial" panose="020B0604020202020204" pitchFamily="34" charset="0"/>
                        </a:rPr>
                        <a:t>Falta de conocimiento</a:t>
                      </a:r>
                      <a:r>
                        <a:rPr lang="es-EC" sz="1800" baseline="0" dirty="0" smtClean="0">
                          <a:solidFill>
                            <a:schemeClr val="tx1"/>
                          </a:solidFill>
                          <a:latin typeface="Arial" panose="020B0604020202020204" pitchFamily="34" charset="0"/>
                          <a:cs typeface="Arial" panose="020B0604020202020204" pitchFamily="34" charset="0"/>
                        </a:rPr>
                        <a:t> de las normativas (API 650)</a:t>
                      </a:r>
                      <a:endParaRPr lang="es-EC" sz="1800" dirty="0">
                        <a:solidFill>
                          <a:schemeClr val="tx1"/>
                        </a:solidFill>
                        <a:latin typeface="Arial" panose="020B0604020202020204" pitchFamily="34" charset="0"/>
                        <a:cs typeface="Arial" panose="020B0604020202020204" pitchFamily="34" charset="0"/>
                      </a:endParaRPr>
                    </a:p>
                  </a:txBody>
                  <a:tcPr marL="91450" marR="91450" marT="45721" marB="45721"/>
                </a:tc>
              </a:tr>
              <a:tr h="370844">
                <a:tc>
                  <a:txBody>
                    <a:bodyPr/>
                    <a:lstStyle/>
                    <a:p>
                      <a:pPr algn="ctr"/>
                      <a:r>
                        <a:rPr lang="es-EC" sz="1800" dirty="0" smtClean="0">
                          <a:solidFill>
                            <a:schemeClr val="tx1"/>
                          </a:solidFill>
                          <a:latin typeface="Arial" panose="020B0604020202020204" pitchFamily="34" charset="0"/>
                          <a:cs typeface="Arial" panose="020B0604020202020204" pitchFamily="34" charset="0"/>
                        </a:rPr>
                        <a:t>Suministro de Potencia</a:t>
                      </a:r>
                      <a:endParaRPr lang="es-EC" sz="1800" dirty="0">
                        <a:solidFill>
                          <a:schemeClr val="tx1"/>
                        </a:solidFill>
                        <a:latin typeface="Arial" panose="020B0604020202020204" pitchFamily="34" charset="0"/>
                        <a:cs typeface="Arial" panose="020B0604020202020204" pitchFamily="34" charset="0"/>
                      </a:endParaRPr>
                    </a:p>
                  </a:txBody>
                  <a:tcPr marL="91450" marR="91450" marT="45721" marB="45721"/>
                </a:tc>
                <a:tc>
                  <a:txBody>
                    <a:bodyPr/>
                    <a:lstStyle/>
                    <a:p>
                      <a:pPr algn="ctr"/>
                      <a:r>
                        <a:rPr lang="es-EC" sz="1800" dirty="0" smtClean="0">
                          <a:solidFill>
                            <a:schemeClr val="tx1"/>
                          </a:solidFill>
                          <a:latin typeface="Arial" panose="020B0604020202020204" pitchFamily="34" charset="0"/>
                          <a:cs typeface="Arial" panose="020B0604020202020204" pitchFamily="34" charset="0"/>
                        </a:rPr>
                        <a:t>Falta de energía eléctrica</a:t>
                      </a:r>
                      <a:endParaRPr lang="es-EC" sz="1800" dirty="0">
                        <a:solidFill>
                          <a:schemeClr val="tx1"/>
                        </a:solidFill>
                        <a:latin typeface="Arial" panose="020B0604020202020204" pitchFamily="34" charset="0"/>
                        <a:cs typeface="Arial" panose="020B0604020202020204" pitchFamily="34" charset="0"/>
                      </a:endParaRPr>
                    </a:p>
                  </a:txBody>
                  <a:tcPr marL="91450" marR="91450" marT="45721" marB="45721"/>
                </a:tc>
              </a:tr>
              <a:tr h="370844">
                <a:tc>
                  <a:txBody>
                    <a:bodyPr/>
                    <a:lstStyle/>
                    <a:p>
                      <a:pPr algn="ctr"/>
                      <a:r>
                        <a:rPr lang="es-EC" sz="1800" dirty="0" smtClean="0">
                          <a:solidFill>
                            <a:schemeClr val="tx1"/>
                          </a:solidFill>
                          <a:latin typeface="Arial" panose="020B0604020202020204" pitchFamily="34" charset="0"/>
                          <a:cs typeface="Arial" panose="020B0604020202020204" pitchFamily="34" charset="0"/>
                        </a:rPr>
                        <a:t>Efectos</a:t>
                      </a:r>
                      <a:r>
                        <a:rPr lang="es-EC" sz="1800" baseline="0" dirty="0" smtClean="0">
                          <a:solidFill>
                            <a:schemeClr val="tx1"/>
                          </a:solidFill>
                          <a:latin typeface="Arial" panose="020B0604020202020204" pitchFamily="34" charset="0"/>
                          <a:cs typeface="Arial" panose="020B0604020202020204" pitchFamily="34" charset="0"/>
                        </a:rPr>
                        <a:t> Ambientales</a:t>
                      </a:r>
                      <a:endParaRPr lang="es-EC" sz="1800" dirty="0">
                        <a:solidFill>
                          <a:schemeClr val="tx1"/>
                        </a:solidFill>
                        <a:latin typeface="Arial" panose="020B0604020202020204" pitchFamily="34" charset="0"/>
                        <a:cs typeface="Arial" panose="020B0604020202020204" pitchFamily="34" charset="0"/>
                      </a:endParaRPr>
                    </a:p>
                  </a:txBody>
                  <a:tcPr marL="91450" marR="91450" marT="45721" marB="45721"/>
                </a:tc>
                <a:tc>
                  <a:txBody>
                    <a:bodyPr/>
                    <a:lstStyle/>
                    <a:p>
                      <a:pPr algn="ctr"/>
                      <a:r>
                        <a:rPr lang="es-EC" sz="1800" dirty="0" smtClean="0">
                          <a:solidFill>
                            <a:schemeClr val="tx1"/>
                          </a:solidFill>
                          <a:latin typeface="Arial" panose="020B0604020202020204" pitchFamily="34" charset="0"/>
                          <a:cs typeface="Arial" panose="020B0604020202020204" pitchFamily="34" charset="0"/>
                        </a:rPr>
                        <a:t>Defectos por corrosión</a:t>
                      </a:r>
                      <a:r>
                        <a:rPr lang="es-EC" sz="1800" baseline="0" dirty="0" smtClean="0">
                          <a:solidFill>
                            <a:schemeClr val="tx1"/>
                          </a:solidFill>
                          <a:latin typeface="Arial" panose="020B0604020202020204" pitchFamily="34" charset="0"/>
                          <a:cs typeface="Arial" panose="020B0604020202020204" pitchFamily="34" charset="0"/>
                        </a:rPr>
                        <a:t> en partes del tanque</a:t>
                      </a:r>
                      <a:endParaRPr lang="es-EC" sz="1800" dirty="0">
                        <a:solidFill>
                          <a:schemeClr val="tx1"/>
                        </a:solidFill>
                        <a:latin typeface="Arial" panose="020B0604020202020204" pitchFamily="34" charset="0"/>
                        <a:cs typeface="Arial" panose="020B0604020202020204" pitchFamily="34" charset="0"/>
                      </a:endParaRPr>
                    </a:p>
                  </a:txBody>
                  <a:tcPr marL="91450" marR="91450" marT="45721" marB="45721"/>
                </a:tc>
              </a:tr>
              <a:tr h="370844">
                <a:tc>
                  <a:txBody>
                    <a:bodyPr/>
                    <a:lstStyle/>
                    <a:p>
                      <a:pPr algn="ctr"/>
                      <a:r>
                        <a:rPr lang="es-EC" sz="1800" dirty="0" smtClean="0">
                          <a:solidFill>
                            <a:schemeClr val="tx1"/>
                          </a:solidFill>
                          <a:latin typeface="Arial" panose="020B0604020202020204" pitchFamily="34" charset="0"/>
                          <a:cs typeface="Arial" panose="020B0604020202020204" pitchFamily="34" charset="0"/>
                        </a:rPr>
                        <a:t>Problemas Mecánicos</a:t>
                      </a:r>
                      <a:endParaRPr lang="es-EC" sz="1800" dirty="0">
                        <a:solidFill>
                          <a:schemeClr val="tx1"/>
                        </a:solidFill>
                        <a:latin typeface="Arial" panose="020B0604020202020204" pitchFamily="34" charset="0"/>
                        <a:cs typeface="Arial" panose="020B0604020202020204" pitchFamily="34" charset="0"/>
                      </a:endParaRPr>
                    </a:p>
                  </a:txBody>
                  <a:tcPr marL="91450" marR="91450" marT="45721" marB="45721"/>
                </a:tc>
                <a:tc>
                  <a:txBody>
                    <a:bodyPr/>
                    <a:lstStyle/>
                    <a:p>
                      <a:pPr algn="ctr"/>
                      <a:r>
                        <a:rPr lang="es-EC" sz="1800" dirty="0" smtClean="0">
                          <a:solidFill>
                            <a:schemeClr val="tx1"/>
                          </a:solidFill>
                          <a:latin typeface="Arial" panose="020B0604020202020204" pitchFamily="34" charset="0"/>
                          <a:cs typeface="Arial" panose="020B0604020202020204" pitchFamily="34" charset="0"/>
                        </a:rPr>
                        <a:t>Falla de bombas, mezcladores, sellos, etc.</a:t>
                      </a:r>
                      <a:endParaRPr lang="es-EC" sz="1800" dirty="0">
                        <a:solidFill>
                          <a:schemeClr val="tx1"/>
                        </a:solidFill>
                        <a:latin typeface="Arial" panose="020B0604020202020204" pitchFamily="34" charset="0"/>
                        <a:cs typeface="Arial" panose="020B0604020202020204" pitchFamily="34" charset="0"/>
                      </a:endParaRPr>
                    </a:p>
                  </a:txBody>
                  <a:tcPr marL="91450" marR="91450" marT="45721" marB="45721"/>
                </a:tc>
              </a:tr>
              <a:tr h="640069">
                <a:tc>
                  <a:txBody>
                    <a:bodyPr/>
                    <a:lstStyle/>
                    <a:p>
                      <a:pPr algn="ctr"/>
                      <a:r>
                        <a:rPr lang="es-EC" sz="1800" dirty="0" smtClean="0">
                          <a:solidFill>
                            <a:schemeClr val="tx1"/>
                          </a:solidFill>
                          <a:latin typeface="Arial" panose="020B0604020202020204" pitchFamily="34" charset="0"/>
                          <a:cs typeface="Arial" panose="020B0604020202020204" pitchFamily="34" charset="0"/>
                        </a:rPr>
                        <a:t>Problemas</a:t>
                      </a:r>
                      <a:r>
                        <a:rPr lang="es-EC" sz="1800" baseline="0" dirty="0" smtClean="0">
                          <a:solidFill>
                            <a:schemeClr val="tx1"/>
                          </a:solidFill>
                          <a:latin typeface="Arial" panose="020B0604020202020204" pitchFamily="34" charset="0"/>
                          <a:cs typeface="Arial" panose="020B0604020202020204" pitchFamily="34" charset="0"/>
                        </a:rPr>
                        <a:t> Eléctricos</a:t>
                      </a:r>
                      <a:endParaRPr lang="es-EC" sz="1800" dirty="0">
                        <a:solidFill>
                          <a:schemeClr val="tx1"/>
                        </a:solidFill>
                        <a:latin typeface="Arial" panose="020B0604020202020204" pitchFamily="34" charset="0"/>
                        <a:cs typeface="Arial" panose="020B0604020202020204" pitchFamily="34" charset="0"/>
                      </a:endParaRPr>
                    </a:p>
                  </a:txBody>
                  <a:tcPr marL="91450" marR="91450" marT="45721" marB="45721"/>
                </a:tc>
                <a:tc>
                  <a:txBody>
                    <a:bodyPr/>
                    <a:lstStyle/>
                    <a:p>
                      <a:pPr algn="ctr"/>
                      <a:r>
                        <a:rPr lang="es-EC" sz="1800" dirty="0" smtClean="0">
                          <a:solidFill>
                            <a:schemeClr val="tx1"/>
                          </a:solidFill>
                          <a:latin typeface="Arial" panose="020B0604020202020204" pitchFamily="34" charset="0"/>
                          <a:cs typeface="Arial" panose="020B0604020202020204" pitchFamily="34" charset="0"/>
                        </a:rPr>
                        <a:t>(interruptores, conectores, relés) y Ocasiona fuego o explosiones (electricidad estática).</a:t>
                      </a:r>
                      <a:endParaRPr lang="es-EC" sz="1800" dirty="0">
                        <a:solidFill>
                          <a:schemeClr val="tx1"/>
                        </a:solidFill>
                        <a:latin typeface="Arial" panose="020B0604020202020204" pitchFamily="34" charset="0"/>
                        <a:cs typeface="Arial" panose="020B0604020202020204" pitchFamily="34" charset="0"/>
                      </a:endParaRPr>
                    </a:p>
                  </a:txBody>
                  <a:tcPr marL="91450" marR="91450" marT="45721" marB="45721"/>
                </a:tc>
              </a:tr>
              <a:tr h="370844">
                <a:tc>
                  <a:txBody>
                    <a:bodyPr/>
                    <a:lstStyle/>
                    <a:p>
                      <a:pPr algn="ctr"/>
                      <a:r>
                        <a:rPr lang="es-EC" sz="1800" dirty="0" smtClean="0">
                          <a:solidFill>
                            <a:schemeClr val="tx1"/>
                          </a:solidFill>
                          <a:latin typeface="Arial" panose="020B0604020202020204" pitchFamily="34" charset="0"/>
                          <a:cs typeface="Arial" panose="020B0604020202020204" pitchFamily="34" charset="0"/>
                        </a:rPr>
                        <a:t>Lubricación</a:t>
                      </a:r>
                      <a:endParaRPr lang="es-EC" sz="1800" dirty="0">
                        <a:solidFill>
                          <a:schemeClr val="tx1"/>
                        </a:solidFill>
                        <a:latin typeface="Arial" panose="020B0604020202020204" pitchFamily="34" charset="0"/>
                        <a:cs typeface="Arial" panose="020B0604020202020204" pitchFamily="34" charset="0"/>
                      </a:endParaRPr>
                    </a:p>
                  </a:txBody>
                  <a:tcPr marL="91450" marR="91450" marT="45721" marB="45721"/>
                </a:tc>
                <a:tc>
                  <a:txBody>
                    <a:bodyPr/>
                    <a:lstStyle/>
                    <a:p>
                      <a:pPr algn="ctr"/>
                      <a:r>
                        <a:rPr lang="es-EC" sz="1800" dirty="0" smtClean="0">
                          <a:solidFill>
                            <a:schemeClr val="tx1"/>
                          </a:solidFill>
                          <a:latin typeface="Arial" panose="020B0604020202020204" pitchFamily="34" charset="0"/>
                          <a:cs typeface="Arial" panose="020B0604020202020204" pitchFamily="34" charset="0"/>
                        </a:rPr>
                        <a:t>Falla</a:t>
                      </a:r>
                      <a:r>
                        <a:rPr lang="es-EC" sz="1800" baseline="0" dirty="0" smtClean="0">
                          <a:solidFill>
                            <a:schemeClr val="tx1"/>
                          </a:solidFill>
                          <a:latin typeface="Arial" panose="020B0604020202020204" pitchFamily="34" charset="0"/>
                          <a:cs typeface="Arial" panose="020B0604020202020204" pitchFamily="34" charset="0"/>
                        </a:rPr>
                        <a:t> por fricción y desgaste. (Tribología)</a:t>
                      </a:r>
                      <a:endParaRPr lang="es-EC" sz="1800" dirty="0">
                        <a:solidFill>
                          <a:schemeClr val="tx1"/>
                        </a:solidFill>
                        <a:latin typeface="Arial" panose="020B0604020202020204" pitchFamily="34" charset="0"/>
                        <a:cs typeface="Arial" panose="020B0604020202020204" pitchFamily="34" charset="0"/>
                      </a:endParaRPr>
                    </a:p>
                  </a:txBody>
                  <a:tcPr marL="91450" marR="91450" marT="45721" marB="45721"/>
                </a:tc>
              </a:tr>
            </a:tbl>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0"/>
            <a:ext cx="9156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1 CuadroTexto"/>
          <p:cNvSpPr txBox="1">
            <a:spLocks noChangeArrowheads="1"/>
          </p:cNvSpPr>
          <p:nvPr/>
        </p:nvSpPr>
        <p:spPr bwMode="auto">
          <a:xfrm>
            <a:off x="409575" y="257175"/>
            <a:ext cx="8610600" cy="7478713"/>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endParaRPr lang="en-US" altLang="en-US" sz="2400" b="1" dirty="0" smtClean="0"/>
          </a:p>
          <a:p>
            <a:pPr marL="285750" indent="-285750" algn="just" fontAlgn="auto">
              <a:lnSpc>
                <a:spcPct val="150000"/>
              </a:lnSpc>
              <a:spcBef>
                <a:spcPts val="0"/>
              </a:spcBef>
              <a:spcAft>
                <a:spcPts val="0"/>
              </a:spcAft>
              <a:buFontTx/>
              <a:buChar char="-"/>
              <a:defRPr/>
            </a:pPr>
            <a:r>
              <a:rPr lang="es-EC" dirty="0" smtClean="0"/>
              <a:t>El código de fallas, es el procedimiento para codificar un elemento mecánico, eléctrico o electrónico.</a:t>
            </a:r>
          </a:p>
          <a:p>
            <a:pPr marL="285750" indent="-285750" algn="just" fontAlgn="auto">
              <a:lnSpc>
                <a:spcPct val="150000"/>
              </a:lnSpc>
              <a:spcBef>
                <a:spcPts val="0"/>
              </a:spcBef>
              <a:spcAft>
                <a:spcPts val="0"/>
              </a:spcAft>
              <a:buFontTx/>
              <a:buChar char="-"/>
              <a:defRPr/>
            </a:pPr>
            <a:endParaRPr lang="es-EC" dirty="0"/>
          </a:p>
          <a:p>
            <a:pPr marL="285750" indent="-285750" algn="just" fontAlgn="auto">
              <a:lnSpc>
                <a:spcPct val="150000"/>
              </a:lnSpc>
              <a:spcBef>
                <a:spcPts val="0"/>
              </a:spcBef>
              <a:spcAft>
                <a:spcPts val="0"/>
              </a:spcAft>
              <a:buFontTx/>
              <a:buChar char="-"/>
              <a:defRPr/>
            </a:pPr>
            <a:endParaRPr lang="es-EC" dirty="0" smtClean="0"/>
          </a:p>
          <a:p>
            <a:pPr marL="285750" indent="-285750" algn="just" fontAlgn="auto">
              <a:lnSpc>
                <a:spcPct val="150000"/>
              </a:lnSpc>
              <a:spcBef>
                <a:spcPts val="0"/>
              </a:spcBef>
              <a:spcAft>
                <a:spcPts val="0"/>
              </a:spcAft>
              <a:buFontTx/>
              <a:buChar char="-"/>
              <a:defRPr/>
            </a:pPr>
            <a:endParaRPr lang="es-EC" dirty="0"/>
          </a:p>
          <a:p>
            <a:pPr marL="285750" indent="-285750" algn="just" fontAlgn="auto">
              <a:lnSpc>
                <a:spcPct val="150000"/>
              </a:lnSpc>
              <a:spcBef>
                <a:spcPts val="0"/>
              </a:spcBef>
              <a:spcAft>
                <a:spcPts val="0"/>
              </a:spcAft>
              <a:buFontTx/>
              <a:buChar char="-"/>
              <a:defRPr/>
            </a:pPr>
            <a:endParaRPr lang="es-EC" dirty="0" smtClean="0"/>
          </a:p>
          <a:p>
            <a:pPr marL="285750" indent="-285750" algn="just" fontAlgn="auto">
              <a:lnSpc>
                <a:spcPct val="150000"/>
              </a:lnSpc>
              <a:spcBef>
                <a:spcPts val="0"/>
              </a:spcBef>
              <a:spcAft>
                <a:spcPts val="0"/>
              </a:spcAft>
              <a:buFontTx/>
              <a:buChar char="-"/>
              <a:defRPr/>
            </a:pPr>
            <a:endParaRPr lang="es-EC" dirty="0"/>
          </a:p>
          <a:p>
            <a:pPr marL="285750" indent="-285750" algn="just" fontAlgn="auto">
              <a:lnSpc>
                <a:spcPct val="150000"/>
              </a:lnSpc>
              <a:spcBef>
                <a:spcPts val="0"/>
              </a:spcBef>
              <a:spcAft>
                <a:spcPts val="0"/>
              </a:spcAft>
              <a:buFontTx/>
              <a:buChar char="-"/>
              <a:defRPr/>
            </a:pPr>
            <a:endParaRPr lang="es-EC" dirty="0" smtClean="0"/>
          </a:p>
          <a:p>
            <a:pPr marL="285750" indent="-285750" algn="just" fontAlgn="auto">
              <a:lnSpc>
                <a:spcPct val="150000"/>
              </a:lnSpc>
              <a:spcBef>
                <a:spcPts val="0"/>
              </a:spcBef>
              <a:spcAft>
                <a:spcPts val="0"/>
              </a:spcAft>
              <a:buFontTx/>
              <a:buChar char="-"/>
              <a:defRPr/>
            </a:pPr>
            <a:endParaRPr lang="es-EC" dirty="0"/>
          </a:p>
          <a:p>
            <a:pPr marL="285750" indent="-285750" algn="just" fontAlgn="auto">
              <a:lnSpc>
                <a:spcPct val="150000"/>
              </a:lnSpc>
              <a:spcBef>
                <a:spcPts val="0"/>
              </a:spcBef>
              <a:spcAft>
                <a:spcPts val="0"/>
              </a:spcAft>
              <a:buFontTx/>
              <a:buChar char="-"/>
              <a:defRPr/>
            </a:pPr>
            <a:endParaRPr lang="es-EC" dirty="0" smtClean="0"/>
          </a:p>
          <a:p>
            <a:pPr algn="just" fontAlgn="auto">
              <a:lnSpc>
                <a:spcPct val="150000"/>
              </a:lnSpc>
              <a:spcBef>
                <a:spcPts val="0"/>
              </a:spcBef>
              <a:spcAft>
                <a:spcPts val="0"/>
              </a:spcAft>
              <a:defRPr/>
            </a:pPr>
            <a:r>
              <a:rPr lang="es-EC" b="1" dirty="0" smtClean="0"/>
              <a:t>   Figura </a:t>
            </a:r>
            <a:r>
              <a:rPr lang="es-EC" b="1" dirty="0"/>
              <a:t>2.28.- Codificación fondo del tanque</a:t>
            </a:r>
            <a:r>
              <a:rPr lang="es-EC" b="1" baseline="30000" dirty="0"/>
              <a:t> [34]</a:t>
            </a:r>
            <a:endParaRPr lang="es-EC" b="1" dirty="0"/>
          </a:p>
          <a:p>
            <a:pPr marL="285750" indent="-285750" algn="just" fontAlgn="auto">
              <a:lnSpc>
                <a:spcPct val="150000"/>
              </a:lnSpc>
              <a:spcBef>
                <a:spcPts val="0"/>
              </a:spcBef>
              <a:spcAft>
                <a:spcPts val="0"/>
              </a:spcAft>
              <a:buFontTx/>
              <a:buChar char="-"/>
              <a:defRPr/>
            </a:pPr>
            <a:endParaRPr lang="es-EC" dirty="0" smtClean="0"/>
          </a:p>
          <a:p>
            <a:pPr marL="285750" indent="-285750" algn="just" fontAlgn="auto">
              <a:lnSpc>
                <a:spcPct val="150000"/>
              </a:lnSpc>
              <a:spcBef>
                <a:spcPts val="0"/>
              </a:spcBef>
              <a:spcAft>
                <a:spcPts val="0"/>
              </a:spcAft>
              <a:buFontTx/>
              <a:buChar char="-"/>
              <a:defRPr/>
            </a:pPr>
            <a:endParaRPr lang="es-EC" dirty="0"/>
          </a:p>
          <a:p>
            <a:pPr marL="285750" indent="-285750" algn="just" fontAlgn="auto">
              <a:lnSpc>
                <a:spcPct val="150000"/>
              </a:lnSpc>
              <a:spcBef>
                <a:spcPts val="0"/>
              </a:spcBef>
              <a:spcAft>
                <a:spcPts val="0"/>
              </a:spcAft>
              <a:buFontTx/>
              <a:buChar char="-"/>
              <a:defRPr/>
            </a:pPr>
            <a:endParaRPr lang="es-EC" dirty="0" smtClean="0"/>
          </a:p>
          <a:p>
            <a:pPr marL="342900" indent="-342900" algn="just" fontAlgn="auto">
              <a:lnSpc>
                <a:spcPct val="150000"/>
              </a:lnSpc>
              <a:spcBef>
                <a:spcPts val="0"/>
              </a:spcBef>
              <a:spcAft>
                <a:spcPts val="0"/>
              </a:spcAft>
              <a:buFontTx/>
              <a:buChar char="-"/>
              <a:defRPr/>
            </a:pPr>
            <a:endParaRPr lang="es-EC" dirty="0" smtClean="0"/>
          </a:p>
          <a:p>
            <a:pPr marL="342900" indent="-342900" algn="just" fontAlgn="auto">
              <a:lnSpc>
                <a:spcPct val="150000"/>
              </a:lnSpc>
              <a:spcBef>
                <a:spcPts val="0"/>
              </a:spcBef>
              <a:spcAft>
                <a:spcPts val="0"/>
              </a:spcAft>
              <a:buFontTx/>
              <a:buChar char="-"/>
              <a:defRPr/>
            </a:pPr>
            <a:endParaRPr lang="es-EC" dirty="0"/>
          </a:p>
          <a:p>
            <a:pPr algn="ctr" eaLnBrk="1" fontAlgn="auto" hangingPunct="1">
              <a:spcBef>
                <a:spcPts val="0"/>
              </a:spcBef>
              <a:spcAft>
                <a:spcPts val="0"/>
              </a:spcAft>
              <a:defRPr/>
            </a:pPr>
            <a:endParaRPr lang="en-US" altLang="en-US" sz="2400" b="1" dirty="0" smtClean="0"/>
          </a:p>
        </p:txBody>
      </p:sp>
      <p:pic>
        <p:nvPicPr>
          <p:cNvPr id="1843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1628775"/>
            <a:ext cx="4608512"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CuadroTexto 1"/>
          <p:cNvSpPr txBox="1">
            <a:spLocks noChangeArrowheads="1"/>
          </p:cNvSpPr>
          <p:nvPr/>
        </p:nvSpPr>
        <p:spPr bwMode="auto">
          <a:xfrm>
            <a:off x="5724525" y="1773238"/>
            <a:ext cx="3024188"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s-EC" b="1" i="1" u="sng">
                <a:latin typeface="Arial" panose="020B0604020202020204" pitchFamily="34" charset="0"/>
                <a:cs typeface="Arial" panose="020B0604020202020204" pitchFamily="34" charset="0"/>
              </a:rPr>
              <a:t>Agujero N.- 1(corrosión)</a:t>
            </a:r>
          </a:p>
          <a:p>
            <a:pPr eaLnBrk="1" hangingPunct="1"/>
            <a:endParaRPr lang="es-EC">
              <a:latin typeface="Arial" panose="020B0604020202020204" pitchFamily="34" charset="0"/>
              <a:cs typeface="Arial" panose="020B0604020202020204" pitchFamily="34" charset="0"/>
            </a:endParaRPr>
          </a:p>
          <a:p>
            <a:pPr eaLnBrk="1" hangingPunct="1"/>
            <a:r>
              <a:rPr lang="es-EC">
                <a:latin typeface="Arial" panose="020B0604020202020204" pitchFamily="34" charset="0"/>
                <a:cs typeface="Arial" panose="020B0604020202020204" pitchFamily="34" charset="0"/>
              </a:rPr>
              <a:t>F2P4A1: Codificación</a:t>
            </a:r>
          </a:p>
          <a:p>
            <a:pPr eaLnBrk="1" hangingPunct="1"/>
            <a:endParaRPr lang="es-EC">
              <a:latin typeface="Arial" panose="020B0604020202020204" pitchFamily="34" charset="0"/>
              <a:cs typeface="Arial" panose="020B0604020202020204" pitchFamily="34" charset="0"/>
            </a:endParaRPr>
          </a:p>
          <a:p>
            <a:pPr eaLnBrk="1" hangingPunct="1"/>
            <a:r>
              <a:rPr lang="es-EC">
                <a:latin typeface="Arial" panose="020B0604020202020204" pitchFamily="34" charset="0"/>
                <a:cs typeface="Arial" panose="020B0604020202020204" pitchFamily="34" charset="0"/>
              </a:rPr>
              <a:t>F2: Fila N.-2</a:t>
            </a:r>
          </a:p>
          <a:p>
            <a:pPr eaLnBrk="1" hangingPunct="1"/>
            <a:r>
              <a:rPr lang="es-EC">
                <a:latin typeface="Arial" panose="020B0604020202020204" pitchFamily="34" charset="0"/>
                <a:cs typeface="Arial" panose="020B0604020202020204" pitchFamily="34" charset="0"/>
              </a:rPr>
              <a:t>P4: Plancha N.-4</a:t>
            </a:r>
          </a:p>
          <a:p>
            <a:pPr eaLnBrk="1" hangingPunct="1"/>
            <a:r>
              <a:rPr lang="es-EC">
                <a:latin typeface="Arial" panose="020B0604020202020204" pitchFamily="34" charset="0"/>
                <a:cs typeface="Arial" panose="020B0604020202020204" pitchFamily="34" charset="0"/>
              </a:rPr>
              <a:t>A1: Agujero N.-1</a:t>
            </a:r>
          </a:p>
          <a:p>
            <a:pPr eaLnBrk="1" hangingPunct="1"/>
            <a:endParaRPr lang="es-EC"/>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0"/>
            <a:ext cx="9156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1 CuadroTexto"/>
          <p:cNvSpPr txBox="1">
            <a:spLocks noChangeArrowheads="1"/>
          </p:cNvSpPr>
          <p:nvPr/>
        </p:nvSpPr>
        <p:spPr bwMode="auto">
          <a:xfrm>
            <a:off x="304800" y="228600"/>
            <a:ext cx="8610600" cy="1984375"/>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r>
              <a:rPr lang="en-US" altLang="en-US" b="1" dirty="0" smtClean="0"/>
              <a:t> </a:t>
            </a:r>
          </a:p>
          <a:p>
            <a:pPr algn="just" fontAlgn="auto">
              <a:lnSpc>
                <a:spcPct val="150000"/>
              </a:lnSpc>
              <a:spcBef>
                <a:spcPts val="0"/>
              </a:spcBef>
              <a:spcAft>
                <a:spcPts val="0"/>
              </a:spcAft>
              <a:defRPr/>
            </a:pPr>
            <a:endParaRPr lang="es-EC" dirty="0" smtClean="0"/>
          </a:p>
          <a:p>
            <a:pPr marL="342900" indent="-342900" algn="just" fontAlgn="auto">
              <a:lnSpc>
                <a:spcPct val="150000"/>
              </a:lnSpc>
              <a:spcBef>
                <a:spcPts val="0"/>
              </a:spcBef>
              <a:spcAft>
                <a:spcPts val="0"/>
              </a:spcAft>
              <a:buFontTx/>
              <a:buChar char="-"/>
              <a:defRPr/>
            </a:pPr>
            <a:endParaRPr lang="es-EC" dirty="0" smtClean="0"/>
          </a:p>
          <a:p>
            <a:pPr marL="342900" indent="-342900" algn="just" fontAlgn="auto">
              <a:lnSpc>
                <a:spcPct val="150000"/>
              </a:lnSpc>
              <a:spcBef>
                <a:spcPts val="0"/>
              </a:spcBef>
              <a:spcAft>
                <a:spcPts val="0"/>
              </a:spcAft>
              <a:buFontTx/>
              <a:buChar char="-"/>
              <a:defRPr/>
            </a:pPr>
            <a:endParaRPr lang="es-EC" dirty="0"/>
          </a:p>
          <a:p>
            <a:pPr algn="ctr" eaLnBrk="1" fontAlgn="auto" hangingPunct="1">
              <a:spcBef>
                <a:spcPts val="0"/>
              </a:spcBef>
              <a:spcAft>
                <a:spcPts val="0"/>
              </a:spcAft>
              <a:defRPr/>
            </a:pPr>
            <a:endParaRPr lang="en-US" altLang="en-US" sz="2400" b="1" dirty="0" smtClean="0"/>
          </a:p>
        </p:txBody>
      </p:sp>
      <p:sp>
        <p:nvSpPr>
          <p:cNvPr id="20484" name="5 Rectángulo"/>
          <p:cNvSpPr>
            <a:spLocks noChangeArrowheads="1"/>
          </p:cNvSpPr>
          <p:nvPr/>
        </p:nvSpPr>
        <p:spPr bwMode="auto">
          <a:xfrm>
            <a:off x="468313" y="549275"/>
            <a:ext cx="8424862"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a:lnSpc>
                <a:spcPct val="150000"/>
              </a:lnSpc>
              <a:buFontTx/>
              <a:buChar char="-"/>
            </a:pPr>
            <a:r>
              <a:rPr lang="es-EC">
                <a:latin typeface="Arial" panose="020B0604020202020204" pitchFamily="34" charset="0"/>
                <a:cs typeface="Arial" panose="020B0604020202020204" pitchFamily="34" charset="0"/>
              </a:rPr>
              <a:t>En conclusión; la fase de planeacion va desde la identificación de la necesidad de la intervención del tanque hasta el inicio del aislamiento para su intervención.</a:t>
            </a:r>
          </a:p>
          <a:p>
            <a:pPr algn="just">
              <a:lnSpc>
                <a:spcPct val="150000"/>
              </a:lnSpc>
              <a:buFontTx/>
              <a:buChar char="-"/>
            </a:pPr>
            <a:endParaRPr lang="es-EC">
              <a:latin typeface="Arial" panose="020B0604020202020204" pitchFamily="34" charset="0"/>
              <a:cs typeface="Arial" panose="020B0604020202020204" pitchFamily="34" charset="0"/>
            </a:endParaRPr>
          </a:p>
          <a:p>
            <a:pPr algn="just">
              <a:lnSpc>
                <a:spcPct val="150000"/>
              </a:lnSpc>
              <a:buFontTx/>
              <a:buChar char="-"/>
            </a:pPr>
            <a:r>
              <a:rPr lang="es-EC">
                <a:latin typeface="Arial" panose="020B0604020202020204" pitchFamily="34" charset="0"/>
                <a:cs typeface="Arial" panose="020B0604020202020204" pitchFamily="34" charset="0"/>
              </a:rPr>
              <a:t>Compra de materiales, estimación de recursos, mano de obra, plan de descontaminación, identificación de competencia de personal, plan de gestión de riesgos, plan de manejo ambiental, plan de inspección;  son algunas de las actividades a desarrollar en la fase de planificación.</a:t>
            </a:r>
          </a:p>
          <a:p>
            <a:pPr algn="just">
              <a:lnSpc>
                <a:spcPct val="150000"/>
              </a:lnSpc>
              <a:buFontTx/>
              <a:buChar char="-"/>
            </a:pPr>
            <a:endParaRPr lang="es-EC">
              <a:latin typeface="Arial" panose="020B0604020202020204" pitchFamily="34" charset="0"/>
              <a:cs typeface="Arial" panose="020B0604020202020204" pitchFamily="34" charset="0"/>
            </a:endParaRPr>
          </a:p>
          <a:p>
            <a:pPr algn="just">
              <a:lnSpc>
                <a:spcPct val="150000"/>
              </a:lnSpc>
              <a:buFontTx/>
              <a:buChar char="-"/>
            </a:pPr>
            <a:r>
              <a:rPr lang="es-EC">
                <a:latin typeface="Arial" panose="020B0604020202020204" pitchFamily="34" charset="0"/>
                <a:cs typeface="Arial" panose="020B0604020202020204" pitchFamily="34" charset="0"/>
              </a:rPr>
              <a:t>Evaluar todos los riesgos inmersos, considerando los recursos; es la responsabilidad de los Ingenieros encargados en el mantenimiento del tanque, de todos los departamentos de la Empresa.</a:t>
            </a:r>
          </a:p>
          <a:p>
            <a:pPr algn="just">
              <a:lnSpc>
                <a:spcPct val="150000"/>
              </a:lnSpc>
              <a:buFontTx/>
              <a:buChar char="-"/>
            </a:pPr>
            <a:endParaRPr lang="es-EC">
              <a:latin typeface="Arial" panose="020B0604020202020204" pitchFamily="34" charset="0"/>
              <a:cs typeface="Arial" panose="020B0604020202020204" pitchFamily="34" charset="0"/>
            </a:endParaRPr>
          </a:p>
          <a:p>
            <a:pPr algn="just">
              <a:lnSpc>
                <a:spcPct val="150000"/>
              </a:lnSpc>
              <a:buFontTx/>
              <a:buChar char="-"/>
            </a:pPr>
            <a:endParaRPr lang="es-EC">
              <a:latin typeface="Arial" panose="020B0604020202020204" pitchFamily="34" charset="0"/>
              <a:cs typeface="Arial" panose="020B0604020202020204" pitchFamily="34" charset="0"/>
            </a:endParaRPr>
          </a:p>
          <a:p>
            <a:pPr algn="just">
              <a:lnSpc>
                <a:spcPct val="150000"/>
              </a:lnSpc>
              <a:buFontTx/>
              <a:buChar char="-"/>
            </a:pPr>
            <a:endParaRPr lang="es-EC">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0"/>
            <a:ext cx="9156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1 CuadroTexto"/>
          <p:cNvSpPr txBox="1">
            <a:spLocks noChangeArrowheads="1"/>
          </p:cNvSpPr>
          <p:nvPr/>
        </p:nvSpPr>
        <p:spPr bwMode="auto">
          <a:xfrm>
            <a:off x="539750" y="52388"/>
            <a:ext cx="8610600" cy="7078662"/>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altLang="en-US" sz="2800" b="1" dirty="0" smtClean="0"/>
              <a:t>2. APERTURA, VENTILACION Y LIMPIEZA</a:t>
            </a:r>
          </a:p>
          <a:p>
            <a:pPr algn="ctr" eaLnBrk="1" fontAlgn="auto" hangingPunct="1">
              <a:spcBef>
                <a:spcPts val="0"/>
              </a:spcBef>
              <a:spcAft>
                <a:spcPts val="0"/>
              </a:spcAft>
              <a:defRPr/>
            </a:pPr>
            <a:endParaRPr lang="en-US" altLang="en-US" sz="2400" b="1" dirty="0" smtClean="0"/>
          </a:p>
          <a:p>
            <a:pPr marL="285750" indent="-285750" algn="just" fontAlgn="auto">
              <a:lnSpc>
                <a:spcPct val="150000"/>
              </a:lnSpc>
              <a:spcBef>
                <a:spcPts val="0"/>
              </a:spcBef>
              <a:spcAft>
                <a:spcPts val="0"/>
              </a:spcAft>
              <a:buFontTx/>
              <a:buChar char="-"/>
              <a:defRPr/>
            </a:pPr>
            <a:r>
              <a:rPr lang="es-EC" dirty="0" smtClean="0"/>
              <a:t>Se realiza un reunión con el Ingeniero de SSA, donde abrirá un permiso de trabajo y estarán detallados varios puntos de seguridad para los involucrados en el mantenimiento y la infraestructura.</a:t>
            </a:r>
          </a:p>
          <a:p>
            <a:pPr algn="just" fontAlgn="auto">
              <a:lnSpc>
                <a:spcPct val="150000"/>
              </a:lnSpc>
              <a:spcBef>
                <a:spcPts val="0"/>
              </a:spcBef>
              <a:spcAft>
                <a:spcPts val="0"/>
              </a:spcAft>
              <a:defRPr/>
            </a:pPr>
            <a:endParaRPr lang="es-EC" dirty="0" smtClean="0"/>
          </a:p>
          <a:p>
            <a:pPr marL="285750" indent="-285750" algn="just" fontAlgn="auto">
              <a:lnSpc>
                <a:spcPct val="150000"/>
              </a:lnSpc>
              <a:spcBef>
                <a:spcPts val="0"/>
              </a:spcBef>
              <a:spcAft>
                <a:spcPts val="0"/>
              </a:spcAft>
              <a:buFontTx/>
              <a:buChar char="-"/>
              <a:defRPr/>
            </a:pPr>
            <a:r>
              <a:rPr lang="es-EC" dirty="0" smtClean="0"/>
              <a:t>Utilizar la norma </a:t>
            </a:r>
            <a:r>
              <a:rPr lang="es-EC" dirty="0" smtClean="0">
                <a:hlinkClick r:id="rId3" action="ppaction://hlinkfile"/>
              </a:rPr>
              <a:t>API 2015</a:t>
            </a:r>
            <a:r>
              <a:rPr lang="es-EC" dirty="0" smtClean="0"/>
              <a:t>, requerimientos de seguridad para la entrada y limpieza de tanques de almacenamiento de petróleo.</a:t>
            </a:r>
          </a:p>
          <a:p>
            <a:pPr algn="just" fontAlgn="auto">
              <a:lnSpc>
                <a:spcPct val="150000"/>
              </a:lnSpc>
              <a:spcBef>
                <a:spcPts val="0"/>
              </a:spcBef>
              <a:spcAft>
                <a:spcPts val="0"/>
              </a:spcAft>
              <a:defRPr/>
            </a:pPr>
            <a:endParaRPr lang="es-EC" dirty="0" smtClean="0"/>
          </a:p>
          <a:p>
            <a:pPr marL="285750" indent="-285750" algn="just" fontAlgn="auto">
              <a:lnSpc>
                <a:spcPct val="150000"/>
              </a:lnSpc>
              <a:spcBef>
                <a:spcPts val="0"/>
              </a:spcBef>
              <a:spcAft>
                <a:spcPts val="0"/>
              </a:spcAft>
              <a:buFontTx/>
              <a:buChar char="-"/>
              <a:defRPr/>
            </a:pPr>
            <a:r>
              <a:rPr lang="es-EC" dirty="0" smtClean="0"/>
              <a:t>Empieza la fase de movilización de la logística; herramientas, equipos, contenedores, instalación de facilidades temporales, instalación y operación de bombas portátiles.</a:t>
            </a:r>
          </a:p>
          <a:p>
            <a:pPr marL="285750" indent="-285750" algn="just" fontAlgn="auto">
              <a:lnSpc>
                <a:spcPct val="150000"/>
              </a:lnSpc>
              <a:spcBef>
                <a:spcPts val="0"/>
              </a:spcBef>
              <a:spcAft>
                <a:spcPts val="0"/>
              </a:spcAft>
              <a:buFontTx/>
              <a:buChar char="-"/>
              <a:defRPr/>
            </a:pPr>
            <a:endParaRPr lang="es-EC" dirty="0" smtClean="0"/>
          </a:p>
          <a:p>
            <a:pPr algn="just" fontAlgn="auto">
              <a:lnSpc>
                <a:spcPct val="150000"/>
              </a:lnSpc>
              <a:spcBef>
                <a:spcPts val="0"/>
              </a:spcBef>
              <a:spcAft>
                <a:spcPts val="0"/>
              </a:spcAft>
              <a:defRPr/>
            </a:pPr>
            <a:endParaRPr lang="es-EC" dirty="0" smtClean="0"/>
          </a:p>
          <a:p>
            <a:pPr marL="342900" indent="-342900" algn="just" fontAlgn="auto">
              <a:lnSpc>
                <a:spcPct val="150000"/>
              </a:lnSpc>
              <a:spcBef>
                <a:spcPts val="0"/>
              </a:spcBef>
              <a:spcAft>
                <a:spcPts val="0"/>
              </a:spcAft>
              <a:buFontTx/>
              <a:buChar char="-"/>
              <a:defRPr/>
            </a:pPr>
            <a:endParaRPr lang="es-EC" dirty="0" smtClean="0"/>
          </a:p>
          <a:p>
            <a:pPr marL="342900" indent="-342900" algn="just" fontAlgn="auto">
              <a:lnSpc>
                <a:spcPct val="150000"/>
              </a:lnSpc>
              <a:spcBef>
                <a:spcPts val="0"/>
              </a:spcBef>
              <a:spcAft>
                <a:spcPts val="0"/>
              </a:spcAft>
              <a:buFontTx/>
              <a:buChar char="-"/>
              <a:defRPr/>
            </a:pPr>
            <a:endParaRPr lang="es-EC" dirty="0"/>
          </a:p>
          <a:p>
            <a:pPr algn="ctr" eaLnBrk="1" fontAlgn="auto" hangingPunct="1">
              <a:spcBef>
                <a:spcPts val="0"/>
              </a:spcBef>
              <a:spcAft>
                <a:spcPts val="0"/>
              </a:spcAft>
              <a:defRPr/>
            </a:pPr>
            <a:endParaRPr lang="en-US" altLang="en-US" sz="2400" b="1" dirty="0" smtClean="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0"/>
            <a:ext cx="9156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1 CuadroTexto"/>
          <p:cNvSpPr txBox="1">
            <a:spLocks noChangeArrowheads="1"/>
          </p:cNvSpPr>
          <p:nvPr/>
        </p:nvSpPr>
        <p:spPr bwMode="auto">
          <a:xfrm>
            <a:off x="304800" y="228600"/>
            <a:ext cx="8610600" cy="4570413"/>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endParaRPr lang="en-US" altLang="en-US" sz="2400" b="1" dirty="0" smtClean="0"/>
          </a:p>
          <a:p>
            <a:pPr marL="285750" indent="-285750" algn="just" fontAlgn="auto">
              <a:lnSpc>
                <a:spcPct val="150000"/>
              </a:lnSpc>
              <a:spcBef>
                <a:spcPts val="0"/>
              </a:spcBef>
              <a:spcAft>
                <a:spcPts val="0"/>
              </a:spcAft>
              <a:buFontTx/>
              <a:buChar char="-"/>
              <a:defRPr/>
            </a:pPr>
            <a:r>
              <a:rPr lang="es-EC" dirty="0" smtClean="0"/>
              <a:t>Al estar el tanque en su interior con un remanente mínimo de producto, ya cerrada la válvula principal; iniciamos la fase de aislamiento seguro en el tanque; colocando la brida ciega en </a:t>
            </a:r>
            <a:r>
              <a:rPr lang="es-EC" dirty="0"/>
              <a:t>la tubería principal de carga y descarga de crudo; y se coloca una tarjeta azul de seguridad indicando que se procederá a realizar un trabajo en frio.</a:t>
            </a:r>
          </a:p>
          <a:p>
            <a:pPr marL="285750" indent="-285750" algn="just" fontAlgn="auto">
              <a:lnSpc>
                <a:spcPct val="150000"/>
              </a:lnSpc>
              <a:spcBef>
                <a:spcPts val="0"/>
              </a:spcBef>
              <a:spcAft>
                <a:spcPts val="0"/>
              </a:spcAft>
              <a:buFontTx/>
              <a:buChar char="-"/>
              <a:defRPr/>
            </a:pPr>
            <a:endParaRPr lang="es-EC" dirty="0" smtClean="0"/>
          </a:p>
          <a:p>
            <a:pPr marL="285750" indent="-285750" algn="just" fontAlgn="auto">
              <a:lnSpc>
                <a:spcPct val="150000"/>
              </a:lnSpc>
              <a:spcBef>
                <a:spcPts val="0"/>
              </a:spcBef>
              <a:spcAft>
                <a:spcPts val="0"/>
              </a:spcAft>
              <a:buFontTx/>
              <a:buChar char="-"/>
              <a:defRPr/>
            </a:pPr>
            <a:endParaRPr lang="es-EC" dirty="0" smtClean="0"/>
          </a:p>
          <a:p>
            <a:pPr marL="342900" indent="-342900" algn="just" fontAlgn="auto">
              <a:lnSpc>
                <a:spcPct val="150000"/>
              </a:lnSpc>
              <a:spcBef>
                <a:spcPts val="0"/>
              </a:spcBef>
              <a:spcAft>
                <a:spcPts val="0"/>
              </a:spcAft>
              <a:buFontTx/>
              <a:buChar char="-"/>
              <a:defRPr/>
            </a:pPr>
            <a:endParaRPr lang="es-EC" dirty="0" smtClean="0"/>
          </a:p>
          <a:p>
            <a:pPr marL="342900" indent="-342900" algn="just" fontAlgn="auto">
              <a:lnSpc>
                <a:spcPct val="150000"/>
              </a:lnSpc>
              <a:spcBef>
                <a:spcPts val="0"/>
              </a:spcBef>
              <a:spcAft>
                <a:spcPts val="0"/>
              </a:spcAft>
              <a:buFontTx/>
              <a:buChar char="-"/>
              <a:defRPr/>
            </a:pPr>
            <a:endParaRPr lang="es-EC" dirty="0"/>
          </a:p>
          <a:p>
            <a:pPr algn="ctr" eaLnBrk="1" fontAlgn="auto" hangingPunct="1">
              <a:spcBef>
                <a:spcPts val="0"/>
              </a:spcBef>
              <a:spcAft>
                <a:spcPts val="0"/>
              </a:spcAft>
              <a:defRPr/>
            </a:pPr>
            <a:endParaRPr lang="en-US" altLang="en-US" sz="2400" b="1" dirty="0" smtClean="0"/>
          </a:p>
        </p:txBody>
      </p:sp>
      <p:pic>
        <p:nvPicPr>
          <p:cNvPr id="2253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8263" y="2781300"/>
            <a:ext cx="3978275"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Rectángulo 1"/>
          <p:cNvSpPr>
            <a:spLocks noChangeArrowheads="1"/>
          </p:cNvSpPr>
          <p:nvPr/>
        </p:nvSpPr>
        <p:spPr bwMode="auto">
          <a:xfrm>
            <a:off x="2608263" y="5275263"/>
            <a:ext cx="39592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s-ES" b="1">
                <a:latin typeface="Arial" panose="020B0604020202020204" pitchFamily="34" charset="0"/>
                <a:cs typeface="Times New Roman" panose="02020603050405020304" pitchFamily="18" charset="0"/>
              </a:rPr>
              <a:t>Figura 4.2 Aislamiento del sistema</a:t>
            </a:r>
            <a:endParaRPr lang="es-EC">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0"/>
            <a:ext cx="9156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1 CuadroTexto"/>
          <p:cNvSpPr txBox="1">
            <a:spLocks noChangeArrowheads="1"/>
          </p:cNvSpPr>
          <p:nvPr/>
        </p:nvSpPr>
        <p:spPr bwMode="auto">
          <a:xfrm>
            <a:off x="304800" y="228600"/>
            <a:ext cx="8610600" cy="7540526"/>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altLang="en-US" sz="2800" b="1" dirty="0" smtClean="0"/>
              <a:t>CONTENIDO</a:t>
            </a:r>
          </a:p>
          <a:p>
            <a:pPr marL="285750" indent="-285750" algn="just" fontAlgn="auto">
              <a:lnSpc>
                <a:spcPct val="150000"/>
              </a:lnSpc>
              <a:spcBef>
                <a:spcPts val="0"/>
              </a:spcBef>
              <a:spcAft>
                <a:spcPts val="0"/>
              </a:spcAft>
              <a:buFontTx/>
              <a:buChar char="-"/>
              <a:defRPr/>
            </a:pPr>
            <a:r>
              <a:rPr lang="es-EC" dirty="0" smtClean="0"/>
              <a:t>INTRODUCCION</a:t>
            </a:r>
          </a:p>
          <a:p>
            <a:pPr marL="285750" indent="-285750" algn="just" fontAlgn="auto">
              <a:lnSpc>
                <a:spcPct val="150000"/>
              </a:lnSpc>
              <a:spcBef>
                <a:spcPts val="0"/>
              </a:spcBef>
              <a:spcAft>
                <a:spcPts val="0"/>
              </a:spcAft>
              <a:buFontTx/>
              <a:buChar char="-"/>
              <a:defRPr/>
            </a:pPr>
            <a:r>
              <a:rPr lang="es-EC" dirty="0" smtClean="0"/>
              <a:t>PLANTEAMIENTO DEL PROBLEMA</a:t>
            </a:r>
          </a:p>
          <a:p>
            <a:pPr marL="285750" indent="-285750" algn="just" fontAlgn="auto">
              <a:lnSpc>
                <a:spcPct val="150000"/>
              </a:lnSpc>
              <a:spcBef>
                <a:spcPts val="0"/>
              </a:spcBef>
              <a:spcAft>
                <a:spcPts val="0"/>
              </a:spcAft>
              <a:buFontTx/>
              <a:buChar char="-"/>
              <a:defRPr/>
            </a:pPr>
            <a:r>
              <a:rPr lang="es-EC" dirty="0" smtClean="0"/>
              <a:t>OBJETIVOS: GENERAL Y ESPECIFICOS</a:t>
            </a:r>
          </a:p>
          <a:p>
            <a:pPr marL="285750" indent="-285750" algn="just" fontAlgn="auto">
              <a:lnSpc>
                <a:spcPct val="150000"/>
              </a:lnSpc>
              <a:spcBef>
                <a:spcPts val="0"/>
              </a:spcBef>
              <a:spcAft>
                <a:spcPts val="0"/>
              </a:spcAft>
              <a:buFontTx/>
              <a:buChar char="-"/>
              <a:defRPr/>
            </a:pPr>
            <a:r>
              <a:rPr lang="es-EC" dirty="0" smtClean="0"/>
              <a:t>ANTECEDENTES</a:t>
            </a:r>
          </a:p>
          <a:p>
            <a:pPr marL="285750" indent="-285750" algn="just" fontAlgn="auto">
              <a:lnSpc>
                <a:spcPct val="150000"/>
              </a:lnSpc>
              <a:spcBef>
                <a:spcPts val="0"/>
              </a:spcBef>
              <a:spcAft>
                <a:spcPts val="0"/>
              </a:spcAft>
              <a:buFontTx/>
              <a:buChar char="-"/>
              <a:defRPr/>
            </a:pPr>
            <a:r>
              <a:rPr lang="es-EC" dirty="0" smtClean="0"/>
              <a:t>PLANIFICACION</a:t>
            </a:r>
          </a:p>
          <a:p>
            <a:pPr marL="285750" indent="-285750" algn="just" fontAlgn="auto">
              <a:lnSpc>
                <a:spcPct val="150000"/>
              </a:lnSpc>
              <a:spcBef>
                <a:spcPts val="0"/>
              </a:spcBef>
              <a:spcAft>
                <a:spcPts val="0"/>
              </a:spcAft>
              <a:buFontTx/>
              <a:buChar char="-"/>
              <a:defRPr/>
            </a:pPr>
            <a:r>
              <a:rPr lang="es-EC" dirty="0" smtClean="0"/>
              <a:t>APERTURA, VENTILACION Y LIMPIEZA</a:t>
            </a:r>
          </a:p>
          <a:p>
            <a:pPr marL="285750" indent="-285750" algn="just" fontAlgn="auto">
              <a:lnSpc>
                <a:spcPct val="150000"/>
              </a:lnSpc>
              <a:spcBef>
                <a:spcPts val="0"/>
              </a:spcBef>
              <a:spcAft>
                <a:spcPts val="0"/>
              </a:spcAft>
              <a:buFontTx/>
              <a:buChar char="-"/>
              <a:defRPr/>
            </a:pPr>
            <a:r>
              <a:rPr lang="es-EC" dirty="0" smtClean="0"/>
              <a:t>INSPECCION TECNICA, REPARACION Y ALTERACION</a:t>
            </a:r>
          </a:p>
          <a:p>
            <a:pPr marL="285750" indent="-285750" algn="just" fontAlgn="auto">
              <a:lnSpc>
                <a:spcPct val="150000"/>
              </a:lnSpc>
              <a:spcBef>
                <a:spcPts val="0"/>
              </a:spcBef>
              <a:spcAft>
                <a:spcPts val="0"/>
              </a:spcAft>
              <a:buFontTx/>
              <a:buChar char="-"/>
              <a:defRPr/>
            </a:pPr>
            <a:r>
              <a:rPr lang="es-EC" dirty="0" smtClean="0"/>
              <a:t>ENSAYOS NO DESTRUCTIVOS (END)</a:t>
            </a:r>
          </a:p>
          <a:p>
            <a:pPr marL="285750" indent="-285750" algn="just" fontAlgn="auto">
              <a:lnSpc>
                <a:spcPct val="150000"/>
              </a:lnSpc>
              <a:spcBef>
                <a:spcPts val="0"/>
              </a:spcBef>
              <a:spcAft>
                <a:spcPts val="0"/>
              </a:spcAft>
              <a:buFontTx/>
              <a:buChar char="-"/>
              <a:defRPr/>
            </a:pPr>
            <a:r>
              <a:rPr lang="es-EC" dirty="0" smtClean="0"/>
              <a:t>RECUBRIMIENTO Y SANDBLASTING</a:t>
            </a:r>
          </a:p>
          <a:p>
            <a:pPr marL="285750" indent="-285750" algn="just" fontAlgn="auto">
              <a:lnSpc>
                <a:spcPct val="150000"/>
              </a:lnSpc>
              <a:spcBef>
                <a:spcPts val="0"/>
              </a:spcBef>
              <a:spcAft>
                <a:spcPts val="0"/>
              </a:spcAft>
              <a:buFontTx/>
              <a:buChar char="-"/>
              <a:defRPr/>
            </a:pPr>
            <a:r>
              <a:rPr lang="es-EC" dirty="0" smtClean="0"/>
              <a:t>PROTECCION CATODICA Y SISTEMAS CONTRA INCENDIOS</a:t>
            </a:r>
          </a:p>
          <a:p>
            <a:pPr marL="285750" indent="-285750" algn="just" fontAlgn="auto">
              <a:lnSpc>
                <a:spcPct val="150000"/>
              </a:lnSpc>
              <a:spcBef>
                <a:spcPts val="0"/>
              </a:spcBef>
              <a:spcAft>
                <a:spcPts val="0"/>
              </a:spcAft>
              <a:buFontTx/>
              <a:buChar char="-"/>
              <a:defRPr/>
            </a:pPr>
            <a:r>
              <a:rPr lang="es-EC" dirty="0" smtClean="0"/>
              <a:t>RESULTADOS MANTENIMIENTO MODIFICATIVO</a:t>
            </a:r>
          </a:p>
          <a:p>
            <a:pPr marL="285750" indent="-285750" algn="just" fontAlgn="auto">
              <a:lnSpc>
                <a:spcPct val="150000"/>
              </a:lnSpc>
              <a:spcBef>
                <a:spcPts val="0"/>
              </a:spcBef>
              <a:spcAft>
                <a:spcPts val="0"/>
              </a:spcAft>
              <a:buFontTx/>
              <a:buChar char="-"/>
              <a:defRPr/>
            </a:pPr>
            <a:r>
              <a:rPr lang="es-EC" dirty="0" smtClean="0"/>
              <a:t>ANALISIS ECONOMICO Y FINANCIERO</a:t>
            </a:r>
          </a:p>
          <a:p>
            <a:pPr marL="285750" indent="-285750" algn="just" fontAlgn="auto">
              <a:lnSpc>
                <a:spcPct val="150000"/>
              </a:lnSpc>
              <a:spcBef>
                <a:spcPts val="0"/>
              </a:spcBef>
              <a:spcAft>
                <a:spcPts val="0"/>
              </a:spcAft>
              <a:buFontTx/>
              <a:buChar char="-"/>
              <a:defRPr/>
            </a:pPr>
            <a:r>
              <a:rPr lang="es-EC" dirty="0" smtClean="0"/>
              <a:t>CONCLUSIONES Y RECOMENDACIONES</a:t>
            </a:r>
          </a:p>
          <a:p>
            <a:pPr marL="285750" indent="-285750" algn="just" fontAlgn="auto">
              <a:lnSpc>
                <a:spcPct val="150000"/>
              </a:lnSpc>
              <a:spcBef>
                <a:spcPts val="0"/>
              </a:spcBef>
              <a:spcAft>
                <a:spcPts val="0"/>
              </a:spcAft>
              <a:buFontTx/>
              <a:buChar char="-"/>
              <a:defRPr/>
            </a:pPr>
            <a:endParaRPr lang="es-EC" dirty="0" smtClean="0"/>
          </a:p>
          <a:p>
            <a:pPr marL="342900" indent="-342900" algn="just" fontAlgn="auto">
              <a:lnSpc>
                <a:spcPct val="150000"/>
              </a:lnSpc>
              <a:spcBef>
                <a:spcPts val="0"/>
              </a:spcBef>
              <a:spcAft>
                <a:spcPts val="0"/>
              </a:spcAft>
              <a:buFontTx/>
              <a:buChar char="-"/>
              <a:defRPr/>
            </a:pPr>
            <a:endParaRPr lang="es-EC" dirty="0" smtClean="0"/>
          </a:p>
          <a:p>
            <a:pPr marL="342900" indent="-342900" algn="just" fontAlgn="auto">
              <a:lnSpc>
                <a:spcPct val="150000"/>
              </a:lnSpc>
              <a:spcBef>
                <a:spcPts val="0"/>
              </a:spcBef>
              <a:spcAft>
                <a:spcPts val="0"/>
              </a:spcAft>
              <a:buFontTx/>
              <a:buChar char="-"/>
              <a:defRPr/>
            </a:pPr>
            <a:endParaRPr lang="es-EC" dirty="0"/>
          </a:p>
          <a:p>
            <a:pPr algn="ctr" eaLnBrk="1" fontAlgn="auto" hangingPunct="1">
              <a:spcBef>
                <a:spcPts val="0"/>
              </a:spcBef>
              <a:spcAft>
                <a:spcPts val="0"/>
              </a:spcAft>
              <a:defRPr/>
            </a:pPr>
            <a:endParaRPr lang="en-US" altLang="en-US" sz="2400" b="1"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0"/>
            <a:ext cx="9156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1 CuadroTexto"/>
          <p:cNvSpPr txBox="1">
            <a:spLocks noChangeArrowheads="1"/>
          </p:cNvSpPr>
          <p:nvPr/>
        </p:nvSpPr>
        <p:spPr bwMode="auto">
          <a:xfrm>
            <a:off x="266700" y="188913"/>
            <a:ext cx="8610600" cy="3324225"/>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endParaRPr lang="en-US" altLang="en-US" sz="2400" b="1" dirty="0" smtClean="0"/>
          </a:p>
          <a:p>
            <a:pPr algn="just" fontAlgn="auto">
              <a:lnSpc>
                <a:spcPct val="150000"/>
              </a:lnSpc>
              <a:spcBef>
                <a:spcPts val="0"/>
              </a:spcBef>
              <a:spcAft>
                <a:spcPts val="0"/>
              </a:spcAft>
              <a:defRPr/>
            </a:pPr>
            <a:r>
              <a:rPr lang="es-EC" dirty="0" smtClean="0"/>
              <a:t>- Esta fase de aislamiento seguro, termina con la apertura de manholes de casco y techo; ventilación natural del tanque; instalación de extractores y ventiladores; retiro de válvulas de compuerta y actuadores; retiro de válvulas de presión y vacío; retiro de motores y agitadores.</a:t>
            </a:r>
          </a:p>
          <a:p>
            <a:pPr marL="342900" indent="-342900" algn="just" fontAlgn="auto">
              <a:lnSpc>
                <a:spcPct val="150000"/>
              </a:lnSpc>
              <a:spcBef>
                <a:spcPts val="0"/>
              </a:spcBef>
              <a:spcAft>
                <a:spcPts val="0"/>
              </a:spcAft>
              <a:buFontTx/>
              <a:buChar char="-"/>
              <a:defRPr/>
            </a:pPr>
            <a:endParaRPr lang="es-EC" dirty="0" smtClean="0"/>
          </a:p>
          <a:p>
            <a:pPr marL="342900" indent="-342900" algn="just" fontAlgn="auto">
              <a:lnSpc>
                <a:spcPct val="150000"/>
              </a:lnSpc>
              <a:spcBef>
                <a:spcPts val="0"/>
              </a:spcBef>
              <a:spcAft>
                <a:spcPts val="0"/>
              </a:spcAft>
              <a:buFontTx/>
              <a:buChar char="-"/>
              <a:defRPr/>
            </a:pPr>
            <a:endParaRPr lang="es-EC" dirty="0"/>
          </a:p>
          <a:p>
            <a:pPr algn="ctr" eaLnBrk="1" fontAlgn="auto" hangingPunct="1">
              <a:spcBef>
                <a:spcPts val="0"/>
              </a:spcBef>
              <a:spcAft>
                <a:spcPts val="0"/>
              </a:spcAft>
              <a:defRPr/>
            </a:pPr>
            <a:endParaRPr lang="en-US" altLang="en-US" sz="2400" b="1" dirty="0" smtClean="0"/>
          </a:p>
        </p:txBody>
      </p:sp>
      <p:pic>
        <p:nvPicPr>
          <p:cNvPr id="23556" name="Imagen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975" y="2636838"/>
            <a:ext cx="3097213"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Imagen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87900" y="2636838"/>
            <a:ext cx="3317875"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0"/>
            <a:ext cx="9156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1 CuadroTexto"/>
          <p:cNvSpPr txBox="1">
            <a:spLocks noChangeArrowheads="1"/>
          </p:cNvSpPr>
          <p:nvPr/>
        </p:nvSpPr>
        <p:spPr bwMode="auto">
          <a:xfrm>
            <a:off x="304800" y="228600"/>
            <a:ext cx="8610600" cy="2078038"/>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endParaRPr lang="en-US" altLang="en-US" sz="2400" b="1" dirty="0" smtClean="0"/>
          </a:p>
          <a:p>
            <a:pPr algn="just" fontAlgn="auto">
              <a:lnSpc>
                <a:spcPct val="150000"/>
              </a:lnSpc>
              <a:spcBef>
                <a:spcPts val="0"/>
              </a:spcBef>
              <a:spcAft>
                <a:spcPts val="0"/>
              </a:spcAft>
              <a:defRPr/>
            </a:pPr>
            <a:endParaRPr lang="es-EC" dirty="0" smtClean="0"/>
          </a:p>
          <a:p>
            <a:pPr marL="342900" indent="-342900" algn="just" fontAlgn="auto">
              <a:lnSpc>
                <a:spcPct val="150000"/>
              </a:lnSpc>
              <a:spcBef>
                <a:spcPts val="0"/>
              </a:spcBef>
              <a:spcAft>
                <a:spcPts val="0"/>
              </a:spcAft>
              <a:buFontTx/>
              <a:buChar char="-"/>
              <a:defRPr/>
            </a:pPr>
            <a:endParaRPr lang="es-EC" dirty="0" smtClean="0"/>
          </a:p>
          <a:p>
            <a:pPr marL="342900" indent="-342900" algn="just" fontAlgn="auto">
              <a:lnSpc>
                <a:spcPct val="150000"/>
              </a:lnSpc>
              <a:spcBef>
                <a:spcPts val="0"/>
              </a:spcBef>
              <a:spcAft>
                <a:spcPts val="0"/>
              </a:spcAft>
              <a:buFontTx/>
              <a:buChar char="-"/>
              <a:defRPr/>
            </a:pPr>
            <a:endParaRPr lang="es-EC" dirty="0"/>
          </a:p>
          <a:p>
            <a:pPr algn="ctr" eaLnBrk="1" fontAlgn="auto" hangingPunct="1">
              <a:spcBef>
                <a:spcPts val="0"/>
              </a:spcBef>
              <a:spcAft>
                <a:spcPts val="0"/>
              </a:spcAft>
              <a:defRPr/>
            </a:pPr>
            <a:endParaRPr lang="en-US" altLang="en-US" sz="2400" b="1" dirty="0" smtClean="0"/>
          </a:p>
        </p:txBody>
      </p:sp>
      <p:pic>
        <p:nvPicPr>
          <p:cNvPr id="24580" name="Imagen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95513" y="4076700"/>
            <a:ext cx="2925762" cy="204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Imagen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188" y="1268413"/>
            <a:ext cx="2851150" cy="231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Imagen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70363" y="1266825"/>
            <a:ext cx="4862512" cy="264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0"/>
            <a:ext cx="9156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1 CuadroTexto"/>
          <p:cNvSpPr txBox="1">
            <a:spLocks noChangeArrowheads="1"/>
          </p:cNvSpPr>
          <p:nvPr/>
        </p:nvSpPr>
        <p:spPr bwMode="auto">
          <a:xfrm>
            <a:off x="304800" y="228600"/>
            <a:ext cx="8610600" cy="3740150"/>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endParaRPr lang="en-US" altLang="en-US" sz="2400" b="1" dirty="0" smtClean="0"/>
          </a:p>
          <a:p>
            <a:pPr marL="285750" indent="-285750" algn="just" fontAlgn="auto">
              <a:lnSpc>
                <a:spcPct val="150000"/>
              </a:lnSpc>
              <a:spcBef>
                <a:spcPts val="0"/>
              </a:spcBef>
              <a:spcAft>
                <a:spcPts val="0"/>
              </a:spcAft>
              <a:buFontTx/>
              <a:buChar char="-"/>
              <a:defRPr/>
            </a:pPr>
            <a:r>
              <a:rPr lang="es-EC" dirty="0" smtClean="0"/>
              <a:t>El tiempo de ventilación natural al tanque 3 que se impuso fue de 48 horas, antes del ingreso del personal para su limpieza y extracción del producto remanente.</a:t>
            </a:r>
          </a:p>
          <a:p>
            <a:pPr marL="285750" indent="-285750" algn="just" fontAlgn="auto">
              <a:lnSpc>
                <a:spcPct val="150000"/>
              </a:lnSpc>
              <a:spcBef>
                <a:spcPts val="0"/>
              </a:spcBef>
              <a:spcAft>
                <a:spcPts val="0"/>
              </a:spcAft>
              <a:buFontTx/>
              <a:buChar char="-"/>
              <a:defRPr/>
            </a:pPr>
            <a:r>
              <a:rPr lang="es-EC" dirty="0" smtClean="0"/>
              <a:t>Utilizar la guía y procedimientos para la entrada y limpieza de tanques de almacenamiento de petróleo; API 2016.</a:t>
            </a:r>
          </a:p>
          <a:p>
            <a:pPr marL="342900" indent="-342900" algn="just" fontAlgn="auto">
              <a:lnSpc>
                <a:spcPct val="150000"/>
              </a:lnSpc>
              <a:spcBef>
                <a:spcPts val="0"/>
              </a:spcBef>
              <a:spcAft>
                <a:spcPts val="0"/>
              </a:spcAft>
              <a:buFontTx/>
              <a:buChar char="-"/>
              <a:defRPr/>
            </a:pPr>
            <a:endParaRPr lang="es-EC" dirty="0" smtClean="0"/>
          </a:p>
          <a:p>
            <a:pPr marL="342900" indent="-342900" algn="just" fontAlgn="auto">
              <a:lnSpc>
                <a:spcPct val="150000"/>
              </a:lnSpc>
              <a:spcBef>
                <a:spcPts val="0"/>
              </a:spcBef>
              <a:spcAft>
                <a:spcPts val="0"/>
              </a:spcAft>
              <a:buFontTx/>
              <a:buChar char="-"/>
              <a:defRPr/>
            </a:pPr>
            <a:endParaRPr lang="es-EC" dirty="0"/>
          </a:p>
          <a:p>
            <a:pPr algn="ctr" eaLnBrk="1" fontAlgn="auto" hangingPunct="1">
              <a:spcBef>
                <a:spcPts val="0"/>
              </a:spcBef>
              <a:spcAft>
                <a:spcPts val="0"/>
              </a:spcAft>
              <a:defRPr/>
            </a:pPr>
            <a:endParaRPr lang="en-US" altLang="en-US" sz="2400" b="1" dirty="0" smtClean="0"/>
          </a:p>
        </p:txBody>
      </p:sp>
      <p:pic>
        <p:nvPicPr>
          <p:cNvPr id="25604" name="Imagen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5163" y="2792413"/>
            <a:ext cx="4889500" cy="322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uadroTexto 3"/>
          <p:cNvSpPr txBox="1"/>
          <p:nvPr/>
        </p:nvSpPr>
        <p:spPr>
          <a:xfrm>
            <a:off x="5578475" y="2903538"/>
            <a:ext cx="3384550" cy="2862262"/>
          </a:xfrm>
          <a:prstGeom prst="rect">
            <a:avLst/>
          </a:prstGeom>
          <a:noFill/>
        </p:spPr>
        <p:txBody>
          <a:bodyPr>
            <a:spAutoFit/>
          </a:bodyPr>
          <a:lstStyle/>
          <a:p>
            <a:pPr marL="285750" indent="-285750">
              <a:buFont typeface="Arial" panose="020B0604020202020204" pitchFamily="34" charset="0"/>
              <a:buChar char="•"/>
              <a:defRPr/>
            </a:pPr>
            <a:r>
              <a:rPr lang="es-EC" dirty="0"/>
              <a:t>Sección 7 de la Norma API 2015</a:t>
            </a:r>
          </a:p>
          <a:p>
            <a:pPr>
              <a:defRPr/>
            </a:pPr>
            <a:endParaRPr lang="es-EC" dirty="0"/>
          </a:p>
          <a:p>
            <a:pPr marL="285750" indent="-285750">
              <a:buFontTx/>
              <a:buChar char="-"/>
              <a:defRPr/>
            </a:pPr>
            <a:r>
              <a:rPr lang="es-EC" dirty="0"/>
              <a:t>Utilización de botas, guantes, gafas, mascaras protección respiratoria, </a:t>
            </a:r>
            <a:r>
              <a:rPr lang="es-EC" dirty="0" err="1"/>
              <a:t>overaull</a:t>
            </a:r>
            <a:r>
              <a:rPr lang="es-EC" dirty="0"/>
              <a:t> de color claro, resistente al fuego y que tenga la propiedad de descarga estática.</a:t>
            </a:r>
          </a:p>
          <a:p>
            <a:pPr marL="285750" indent="-285750">
              <a:buFontTx/>
              <a:buChar char="-"/>
              <a:defRPr/>
            </a:pPr>
            <a:r>
              <a:rPr lang="es-EC" dirty="0"/>
              <a:t>Tiempo menor a 15 minutos.</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0"/>
            <a:ext cx="9156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1 CuadroTexto"/>
          <p:cNvSpPr txBox="1">
            <a:spLocks noChangeArrowheads="1"/>
          </p:cNvSpPr>
          <p:nvPr/>
        </p:nvSpPr>
        <p:spPr bwMode="auto">
          <a:xfrm>
            <a:off x="304800" y="228600"/>
            <a:ext cx="8610600" cy="6232525"/>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endParaRPr lang="en-US" altLang="en-US" sz="2400" b="1" dirty="0" smtClean="0"/>
          </a:p>
          <a:p>
            <a:pPr marL="285750" indent="-285750" algn="just" fontAlgn="auto">
              <a:lnSpc>
                <a:spcPct val="150000"/>
              </a:lnSpc>
              <a:spcBef>
                <a:spcPts val="0"/>
              </a:spcBef>
              <a:spcAft>
                <a:spcPts val="0"/>
              </a:spcAft>
              <a:buFontTx/>
              <a:buChar char="-"/>
              <a:defRPr/>
            </a:pPr>
            <a:r>
              <a:rPr lang="es-EC" dirty="0" smtClean="0"/>
              <a:t>El tanque de almacenamiento de petróleo lo consideramos un espacio confinado porque, es un área que tiene ingresos y/o salidas restringidas, ventilación natural desfavorable, no esta diseñado para que los trabajadores lo ocupen de manera permanente, existe el peligro de gases inflamables, tóxicos o que desplacen el aire respirable, temperaturas elevadas, constituyéndose un peligro para la salud y seguridad del personal que ingrese. </a:t>
            </a:r>
          </a:p>
          <a:p>
            <a:pPr marL="285750" indent="-285750" algn="just" fontAlgn="auto">
              <a:lnSpc>
                <a:spcPct val="150000"/>
              </a:lnSpc>
              <a:spcBef>
                <a:spcPts val="0"/>
              </a:spcBef>
              <a:spcAft>
                <a:spcPts val="0"/>
              </a:spcAft>
              <a:buFontTx/>
              <a:buChar char="-"/>
              <a:defRPr/>
            </a:pPr>
            <a:endParaRPr lang="es-EC" dirty="0"/>
          </a:p>
          <a:p>
            <a:pPr marL="285750" indent="-285750" algn="just" fontAlgn="auto">
              <a:lnSpc>
                <a:spcPct val="150000"/>
              </a:lnSpc>
              <a:spcBef>
                <a:spcPts val="0"/>
              </a:spcBef>
              <a:spcAft>
                <a:spcPts val="0"/>
              </a:spcAft>
              <a:buFontTx/>
              <a:buChar char="-"/>
              <a:defRPr/>
            </a:pPr>
            <a:r>
              <a:rPr lang="es-EC" dirty="0"/>
              <a:t>Utilizar la guía y procedimientos </a:t>
            </a:r>
            <a:r>
              <a:rPr lang="es-EC" dirty="0" smtClean="0"/>
              <a:t>para el trabajo seguro en espacios confinados en las industrias petroquímicas y de petróleo; </a:t>
            </a:r>
            <a:r>
              <a:rPr lang="es-EC" dirty="0">
                <a:hlinkClick r:id="rId3" action="ppaction://hlinkfile"/>
              </a:rPr>
              <a:t>API </a:t>
            </a:r>
            <a:r>
              <a:rPr lang="es-EC" dirty="0" smtClean="0">
                <a:hlinkClick r:id="rId3" action="ppaction://hlinkfile"/>
              </a:rPr>
              <a:t>2217</a:t>
            </a:r>
            <a:endParaRPr lang="es-EC" dirty="0"/>
          </a:p>
          <a:p>
            <a:pPr algn="just" fontAlgn="auto">
              <a:lnSpc>
                <a:spcPct val="150000"/>
              </a:lnSpc>
              <a:spcBef>
                <a:spcPts val="0"/>
              </a:spcBef>
              <a:spcAft>
                <a:spcPts val="0"/>
              </a:spcAft>
              <a:defRPr/>
            </a:pPr>
            <a:endParaRPr lang="es-EC" dirty="0" smtClean="0"/>
          </a:p>
          <a:p>
            <a:pPr algn="just" fontAlgn="auto">
              <a:lnSpc>
                <a:spcPct val="150000"/>
              </a:lnSpc>
              <a:spcBef>
                <a:spcPts val="0"/>
              </a:spcBef>
              <a:spcAft>
                <a:spcPts val="0"/>
              </a:spcAft>
              <a:defRPr/>
            </a:pPr>
            <a:r>
              <a:rPr lang="es-EC" dirty="0" smtClean="0"/>
              <a:t> </a:t>
            </a:r>
          </a:p>
          <a:p>
            <a:pPr marL="342900" indent="-342900" algn="just" fontAlgn="auto">
              <a:lnSpc>
                <a:spcPct val="150000"/>
              </a:lnSpc>
              <a:spcBef>
                <a:spcPts val="0"/>
              </a:spcBef>
              <a:spcAft>
                <a:spcPts val="0"/>
              </a:spcAft>
              <a:buFontTx/>
              <a:buChar char="-"/>
              <a:defRPr/>
            </a:pPr>
            <a:endParaRPr lang="es-EC" dirty="0" smtClean="0"/>
          </a:p>
          <a:p>
            <a:pPr marL="342900" indent="-342900" algn="just" fontAlgn="auto">
              <a:lnSpc>
                <a:spcPct val="150000"/>
              </a:lnSpc>
              <a:spcBef>
                <a:spcPts val="0"/>
              </a:spcBef>
              <a:spcAft>
                <a:spcPts val="0"/>
              </a:spcAft>
              <a:buFontTx/>
              <a:buChar char="-"/>
              <a:defRPr/>
            </a:pPr>
            <a:endParaRPr lang="es-EC" dirty="0"/>
          </a:p>
          <a:p>
            <a:pPr algn="ctr" eaLnBrk="1" fontAlgn="auto" hangingPunct="1">
              <a:spcBef>
                <a:spcPts val="0"/>
              </a:spcBef>
              <a:spcAft>
                <a:spcPts val="0"/>
              </a:spcAft>
              <a:defRPr/>
            </a:pPr>
            <a:endParaRPr lang="en-US" altLang="en-US" sz="2400" b="1" dirty="0" smtClean="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0"/>
            <a:ext cx="9156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1 CuadroTexto"/>
          <p:cNvSpPr txBox="1">
            <a:spLocks noChangeArrowheads="1"/>
          </p:cNvSpPr>
          <p:nvPr/>
        </p:nvSpPr>
        <p:spPr bwMode="auto">
          <a:xfrm>
            <a:off x="304800" y="228600"/>
            <a:ext cx="8610600" cy="5832366"/>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endParaRPr lang="en-US" altLang="en-US" sz="2800" b="1" dirty="0" smtClean="0"/>
          </a:p>
          <a:p>
            <a:pPr algn="ctr" eaLnBrk="1" fontAlgn="auto" hangingPunct="1">
              <a:spcBef>
                <a:spcPts val="0"/>
              </a:spcBef>
              <a:spcAft>
                <a:spcPts val="0"/>
              </a:spcAft>
              <a:defRPr/>
            </a:pPr>
            <a:endParaRPr lang="en-US" altLang="en-US" sz="2400" b="1" dirty="0" smtClean="0"/>
          </a:p>
          <a:p>
            <a:pPr marL="342900" indent="-342900" algn="just" fontAlgn="auto">
              <a:lnSpc>
                <a:spcPct val="150000"/>
              </a:lnSpc>
              <a:spcBef>
                <a:spcPts val="0"/>
              </a:spcBef>
              <a:spcAft>
                <a:spcPts val="0"/>
              </a:spcAft>
              <a:buFontTx/>
              <a:buChar char="-"/>
              <a:defRPr/>
            </a:pPr>
            <a:r>
              <a:rPr lang="es-EC" dirty="0" smtClean="0"/>
              <a:t>Las medidas de seguridad son importantes antes de ingresar a un espacio confinado; es por esto tener en cuenta lo siguiente:</a:t>
            </a:r>
          </a:p>
          <a:p>
            <a:pPr algn="just" fontAlgn="auto">
              <a:lnSpc>
                <a:spcPct val="150000"/>
              </a:lnSpc>
              <a:spcBef>
                <a:spcPts val="0"/>
              </a:spcBef>
              <a:spcAft>
                <a:spcPts val="0"/>
              </a:spcAft>
              <a:defRPr/>
            </a:pPr>
            <a:endParaRPr lang="es-EC" dirty="0"/>
          </a:p>
          <a:p>
            <a:pPr algn="just" fontAlgn="auto">
              <a:lnSpc>
                <a:spcPct val="150000"/>
              </a:lnSpc>
              <a:spcBef>
                <a:spcPts val="0"/>
              </a:spcBef>
              <a:spcAft>
                <a:spcPts val="0"/>
              </a:spcAft>
              <a:defRPr/>
            </a:pPr>
            <a:r>
              <a:rPr lang="es-EC" dirty="0" smtClean="0"/>
              <a:t>1. Disponer de un certificado medico de los trabajadores, donde avale el buen estado de salud entregado mínimo 48 horas antes del ingreso al espacio confinado.</a:t>
            </a:r>
          </a:p>
          <a:p>
            <a:pPr algn="just" fontAlgn="auto">
              <a:lnSpc>
                <a:spcPct val="150000"/>
              </a:lnSpc>
              <a:spcBef>
                <a:spcPts val="0"/>
              </a:spcBef>
              <a:spcAft>
                <a:spcPts val="0"/>
              </a:spcAft>
              <a:defRPr/>
            </a:pPr>
            <a:endParaRPr lang="es-EC" dirty="0"/>
          </a:p>
          <a:p>
            <a:pPr algn="just" fontAlgn="auto">
              <a:lnSpc>
                <a:spcPct val="150000"/>
              </a:lnSpc>
              <a:spcBef>
                <a:spcPts val="0"/>
              </a:spcBef>
              <a:spcAft>
                <a:spcPts val="0"/>
              </a:spcAft>
              <a:defRPr/>
            </a:pPr>
            <a:r>
              <a:rPr lang="es-EC" dirty="0" smtClean="0"/>
              <a:t>2. Asignar un vigía externo cuya única actividad es la de verificar y observar constante y permanentemente las condiciones de seguridad del personal que se encuentre en el interior.  </a:t>
            </a:r>
          </a:p>
          <a:p>
            <a:pPr marL="342900" indent="-342900" algn="just" fontAlgn="auto">
              <a:lnSpc>
                <a:spcPct val="150000"/>
              </a:lnSpc>
              <a:spcBef>
                <a:spcPts val="0"/>
              </a:spcBef>
              <a:spcAft>
                <a:spcPts val="0"/>
              </a:spcAft>
              <a:buFontTx/>
              <a:buChar char="-"/>
              <a:defRPr/>
            </a:pPr>
            <a:endParaRPr lang="es-EC" dirty="0"/>
          </a:p>
          <a:p>
            <a:pPr algn="ctr" eaLnBrk="1" fontAlgn="auto" hangingPunct="1">
              <a:spcBef>
                <a:spcPts val="0"/>
              </a:spcBef>
              <a:spcAft>
                <a:spcPts val="0"/>
              </a:spcAft>
              <a:defRPr/>
            </a:pPr>
            <a:endParaRPr lang="en-US" altLang="en-US" sz="2400" b="1" dirty="0" smtClean="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045" y="-34100"/>
            <a:ext cx="9156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1 CuadroTexto"/>
          <p:cNvSpPr txBox="1">
            <a:spLocks noChangeArrowheads="1"/>
          </p:cNvSpPr>
          <p:nvPr/>
        </p:nvSpPr>
        <p:spPr bwMode="auto">
          <a:xfrm>
            <a:off x="304800" y="228600"/>
            <a:ext cx="8610600" cy="3801041"/>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endParaRPr lang="en-US" altLang="en-US" sz="2800" b="1" dirty="0" smtClean="0"/>
          </a:p>
          <a:p>
            <a:pPr eaLnBrk="1" fontAlgn="auto" hangingPunct="1">
              <a:spcBef>
                <a:spcPts val="0"/>
              </a:spcBef>
              <a:spcAft>
                <a:spcPts val="0"/>
              </a:spcAft>
              <a:defRPr/>
            </a:pPr>
            <a:r>
              <a:rPr lang="en-US" altLang="en-US" dirty="0"/>
              <a:t>3. </a:t>
            </a:r>
            <a:r>
              <a:rPr lang="en-US" altLang="en-US" dirty="0" smtClean="0"/>
              <a:t>Ser informado y entrenado en caso de ser necesario, cuando exista un cambio en las condiciones de trabajo donde exista un nuevo riesgo para el trabajador.</a:t>
            </a:r>
            <a:endParaRPr lang="en-US" alt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4. Los trabajadores </a:t>
            </a:r>
            <a:r>
              <a:rPr lang="en-US" dirty="0" smtClean="0"/>
              <a:t>deben estar </a:t>
            </a:r>
            <a:r>
              <a:rPr lang="en-US" dirty="0"/>
              <a:t>bien capacitados en el trabajo que van a </a:t>
            </a:r>
            <a:r>
              <a:rPr lang="en-US" dirty="0" smtClean="0"/>
              <a:t>realizar </a:t>
            </a:r>
            <a:r>
              <a:rPr lang="en-US" dirty="0"/>
              <a:t>dentro del espacio confinado</a:t>
            </a:r>
            <a:r>
              <a:rPr lang="en-US" dirty="0" smtClean="0"/>
              <a:t>.</a:t>
            </a:r>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smtClean="0"/>
              <a:t>5. Realizar el monitoreo de gases de la atmosfera en el espacio confinado.</a:t>
            </a:r>
          </a:p>
          <a:p>
            <a:pPr eaLnBrk="1" fontAlgn="auto" hangingPunct="1">
              <a:spcBef>
                <a:spcPts val="0"/>
              </a:spcBef>
              <a:spcAft>
                <a:spcPts val="0"/>
              </a:spcAft>
              <a:defRPr/>
            </a:pPr>
            <a:endParaRPr lang="en-US" dirty="0"/>
          </a:p>
          <a:p>
            <a:pPr eaLnBrk="1" fontAlgn="auto" hangingPunct="1">
              <a:spcBef>
                <a:spcPts val="0"/>
              </a:spcBef>
              <a:spcAft>
                <a:spcPts val="0"/>
              </a:spcAft>
              <a:defRPr/>
            </a:pPr>
            <a:endParaRPr lang="en-US" dirty="0"/>
          </a:p>
          <a:p>
            <a:pPr marL="342900" indent="-342900" algn="just" fontAlgn="auto">
              <a:lnSpc>
                <a:spcPct val="150000"/>
              </a:lnSpc>
              <a:spcBef>
                <a:spcPts val="0"/>
              </a:spcBef>
              <a:spcAft>
                <a:spcPts val="0"/>
              </a:spcAft>
              <a:buFontTx/>
              <a:buChar char="-"/>
              <a:defRPr/>
            </a:pPr>
            <a:endParaRPr lang="es-EC" dirty="0"/>
          </a:p>
          <a:p>
            <a:pPr algn="ctr" eaLnBrk="1" fontAlgn="auto" hangingPunct="1">
              <a:spcBef>
                <a:spcPts val="0"/>
              </a:spcBef>
              <a:spcAft>
                <a:spcPts val="0"/>
              </a:spcAft>
              <a:defRPr/>
            </a:pPr>
            <a:endParaRPr lang="en-US" altLang="en-US" sz="2400" b="1" dirty="0" smtClean="0"/>
          </a:p>
        </p:txBody>
      </p:sp>
      <p:pic>
        <p:nvPicPr>
          <p:cNvPr id="532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2235" y="3394900"/>
            <a:ext cx="6008641" cy="2520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2"/>
          <p:cNvSpPr txBox="1"/>
          <p:nvPr/>
        </p:nvSpPr>
        <p:spPr>
          <a:xfrm>
            <a:off x="2555776" y="2996952"/>
            <a:ext cx="1512168" cy="369332"/>
          </a:xfrm>
          <a:prstGeom prst="rect">
            <a:avLst/>
          </a:prstGeom>
          <a:noFill/>
        </p:spPr>
        <p:txBody>
          <a:bodyPr wrap="square" rtlCol="0">
            <a:spAutoFit/>
          </a:bodyPr>
          <a:lstStyle/>
          <a:p>
            <a:r>
              <a:rPr lang="es-EC" dirty="0" smtClean="0"/>
              <a:t>CATEGORIA 3</a:t>
            </a:r>
            <a:endParaRPr lang="es-EC" dirty="0"/>
          </a:p>
        </p:txBody>
      </p:sp>
      <p:sp>
        <p:nvSpPr>
          <p:cNvPr id="7" name="CuadroTexto 6"/>
          <p:cNvSpPr txBox="1"/>
          <p:nvPr/>
        </p:nvSpPr>
        <p:spPr>
          <a:xfrm>
            <a:off x="4116149" y="2995720"/>
            <a:ext cx="1512168" cy="369332"/>
          </a:xfrm>
          <a:prstGeom prst="rect">
            <a:avLst/>
          </a:prstGeom>
          <a:noFill/>
        </p:spPr>
        <p:txBody>
          <a:bodyPr wrap="square" rtlCol="0">
            <a:spAutoFit/>
          </a:bodyPr>
          <a:lstStyle/>
          <a:p>
            <a:r>
              <a:rPr lang="es-EC" dirty="0" smtClean="0"/>
              <a:t>CATEGORIA 2</a:t>
            </a:r>
            <a:endParaRPr lang="es-EC" dirty="0"/>
          </a:p>
        </p:txBody>
      </p:sp>
      <p:sp>
        <p:nvSpPr>
          <p:cNvPr id="8" name="CuadroTexto 7"/>
          <p:cNvSpPr txBox="1"/>
          <p:nvPr/>
        </p:nvSpPr>
        <p:spPr>
          <a:xfrm>
            <a:off x="5735588" y="3025568"/>
            <a:ext cx="1512168" cy="369332"/>
          </a:xfrm>
          <a:prstGeom prst="rect">
            <a:avLst/>
          </a:prstGeom>
          <a:noFill/>
        </p:spPr>
        <p:txBody>
          <a:bodyPr wrap="square" rtlCol="0">
            <a:spAutoFit/>
          </a:bodyPr>
          <a:lstStyle/>
          <a:p>
            <a:r>
              <a:rPr lang="es-EC" dirty="0" smtClean="0"/>
              <a:t>CATEGORIA 1</a:t>
            </a:r>
            <a:endParaRPr lang="es-EC" dirty="0"/>
          </a:p>
        </p:txBody>
      </p:sp>
    </p:spTree>
    <p:extLst>
      <p:ext uri="{BB962C8B-B14F-4D97-AF65-F5344CB8AC3E}">
        <p14:creationId xmlns:p14="http://schemas.microsoft.com/office/powerpoint/2010/main" val="426783863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0"/>
            <a:ext cx="9156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1 CuadroTexto"/>
          <p:cNvSpPr txBox="1">
            <a:spLocks noChangeArrowheads="1"/>
          </p:cNvSpPr>
          <p:nvPr/>
        </p:nvSpPr>
        <p:spPr bwMode="auto">
          <a:xfrm>
            <a:off x="304800" y="228600"/>
            <a:ext cx="8610600" cy="6509474"/>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endParaRPr lang="en-US" altLang="en-US" sz="2400" b="1" dirty="0" smtClean="0"/>
          </a:p>
          <a:p>
            <a:pPr eaLnBrk="1" fontAlgn="auto" hangingPunct="1">
              <a:spcBef>
                <a:spcPts val="0"/>
              </a:spcBef>
              <a:spcAft>
                <a:spcPts val="0"/>
              </a:spcAft>
              <a:defRPr/>
            </a:pPr>
            <a:endParaRPr lang="en-US" altLang="en-US" dirty="0" smtClean="0"/>
          </a:p>
          <a:p>
            <a:pPr marL="342900" indent="-342900" algn="just" fontAlgn="auto">
              <a:lnSpc>
                <a:spcPct val="150000"/>
              </a:lnSpc>
              <a:spcBef>
                <a:spcPts val="0"/>
              </a:spcBef>
              <a:spcAft>
                <a:spcPts val="0"/>
              </a:spcAft>
              <a:buFontTx/>
              <a:buChar char="-"/>
              <a:defRPr/>
            </a:pPr>
            <a:r>
              <a:rPr lang="es-EC" dirty="0" smtClean="0"/>
              <a:t>El objeto de la fase de limpieza es retirar el remanente liquido y solido en el fondo del tanque, limpiar las paredes y techo; para dejarlo libre de residuos a fin de preparar el tanque para trabajos en caliente en su interior.</a:t>
            </a:r>
          </a:p>
          <a:p>
            <a:pPr marL="342900" indent="-342900" algn="just" fontAlgn="auto">
              <a:lnSpc>
                <a:spcPct val="150000"/>
              </a:lnSpc>
              <a:spcBef>
                <a:spcPts val="0"/>
              </a:spcBef>
              <a:spcAft>
                <a:spcPts val="0"/>
              </a:spcAft>
              <a:buFontTx/>
              <a:buChar char="-"/>
              <a:defRPr/>
            </a:pPr>
            <a:endParaRPr lang="es-EC" dirty="0"/>
          </a:p>
          <a:p>
            <a:pPr marL="342900" indent="-342900" algn="just" fontAlgn="auto">
              <a:lnSpc>
                <a:spcPct val="150000"/>
              </a:lnSpc>
              <a:spcBef>
                <a:spcPts val="0"/>
              </a:spcBef>
              <a:spcAft>
                <a:spcPts val="0"/>
              </a:spcAft>
              <a:buFontTx/>
              <a:buChar char="-"/>
              <a:defRPr/>
            </a:pPr>
            <a:r>
              <a:rPr lang="es-EC" dirty="0" smtClean="0"/>
              <a:t>La extracción de sedimento solido, serán depositados o entregado a una Empresa contratista para su respectivo procesamiento, con el aval del departamento Ambiental de EP. Petroecuador.</a:t>
            </a:r>
          </a:p>
          <a:p>
            <a:pPr marL="342900" indent="-342900" algn="just" fontAlgn="auto">
              <a:lnSpc>
                <a:spcPct val="150000"/>
              </a:lnSpc>
              <a:spcBef>
                <a:spcPts val="0"/>
              </a:spcBef>
              <a:spcAft>
                <a:spcPts val="0"/>
              </a:spcAft>
              <a:buFontTx/>
              <a:buChar char="-"/>
              <a:defRPr/>
            </a:pPr>
            <a:endParaRPr lang="es-EC" dirty="0"/>
          </a:p>
          <a:p>
            <a:pPr marL="342900" indent="-342900" algn="just" fontAlgn="auto">
              <a:lnSpc>
                <a:spcPct val="150000"/>
              </a:lnSpc>
              <a:spcBef>
                <a:spcPts val="0"/>
              </a:spcBef>
              <a:spcAft>
                <a:spcPts val="0"/>
              </a:spcAft>
              <a:buFontTx/>
              <a:buChar char="-"/>
              <a:defRPr/>
            </a:pPr>
            <a:r>
              <a:rPr lang="es-EC" dirty="0" smtClean="0"/>
              <a:t>El transporte del remanente liquido,  será enviado a las piscinas API que se encuentran en la Estación de Producción Lago Norte de Petroamazonas EP, donde mediante la mezcla con químicos se obtendrá petróleo de calidad para ser inyectado de nuevo al oleoducto.</a:t>
            </a:r>
          </a:p>
          <a:p>
            <a:pPr marL="342900" indent="-342900" algn="just" fontAlgn="auto">
              <a:lnSpc>
                <a:spcPct val="150000"/>
              </a:lnSpc>
              <a:spcBef>
                <a:spcPts val="0"/>
              </a:spcBef>
              <a:spcAft>
                <a:spcPts val="0"/>
              </a:spcAft>
              <a:buFontTx/>
              <a:buChar char="-"/>
              <a:defRPr/>
            </a:pPr>
            <a:endParaRPr lang="es-EC" dirty="0"/>
          </a:p>
          <a:p>
            <a:pPr algn="ctr" eaLnBrk="1" fontAlgn="auto" hangingPunct="1">
              <a:spcBef>
                <a:spcPts val="0"/>
              </a:spcBef>
              <a:spcAft>
                <a:spcPts val="0"/>
              </a:spcAft>
              <a:defRPr/>
            </a:pPr>
            <a:endParaRPr lang="en-US" altLang="en-US" sz="2400" b="1" dirty="0" smtClean="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0"/>
            <a:ext cx="9156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1 CuadroTexto"/>
          <p:cNvSpPr txBox="1">
            <a:spLocks noChangeArrowheads="1"/>
          </p:cNvSpPr>
          <p:nvPr/>
        </p:nvSpPr>
        <p:spPr bwMode="auto">
          <a:xfrm>
            <a:off x="304800" y="228600"/>
            <a:ext cx="8610600" cy="7956024"/>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altLang="en-US" sz="2800" b="1" dirty="0" smtClean="0"/>
              <a:t>3. INSPECCION TECNICA</a:t>
            </a:r>
            <a:endParaRPr lang="en-US" altLang="en-US" sz="2400" b="1" dirty="0" smtClean="0"/>
          </a:p>
          <a:p>
            <a:pPr marL="285750" indent="-285750" algn="just" fontAlgn="auto">
              <a:lnSpc>
                <a:spcPct val="150000"/>
              </a:lnSpc>
              <a:spcBef>
                <a:spcPts val="0"/>
              </a:spcBef>
              <a:spcAft>
                <a:spcPts val="0"/>
              </a:spcAft>
              <a:buFontTx/>
              <a:buChar char="-"/>
              <a:defRPr/>
            </a:pPr>
            <a:r>
              <a:rPr lang="es-EC" dirty="0" smtClean="0"/>
              <a:t>La corrosión es la mayor causa para que el material del tanque se deteriore y necesite ser reparado.</a:t>
            </a:r>
          </a:p>
          <a:p>
            <a:pPr algn="just" fontAlgn="auto">
              <a:lnSpc>
                <a:spcPct val="150000"/>
              </a:lnSpc>
              <a:spcBef>
                <a:spcPts val="0"/>
              </a:spcBef>
              <a:spcAft>
                <a:spcPts val="0"/>
              </a:spcAft>
              <a:defRPr/>
            </a:pPr>
            <a:endParaRPr lang="es-EC" dirty="0" smtClean="0"/>
          </a:p>
          <a:p>
            <a:pPr marL="285750" indent="-285750" algn="just" fontAlgn="auto">
              <a:lnSpc>
                <a:spcPct val="150000"/>
              </a:lnSpc>
              <a:spcBef>
                <a:spcPts val="0"/>
              </a:spcBef>
              <a:spcAft>
                <a:spcPts val="0"/>
              </a:spcAft>
              <a:buFontTx/>
              <a:buChar char="-"/>
              <a:defRPr/>
            </a:pPr>
            <a:r>
              <a:rPr lang="es-EC" dirty="0" smtClean="0"/>
              <a:t>Se debe considerar varios factores que imposibilitan dar el servicio a un tanque según API 653 Capitulo 4:</a:t>
            </a:r>
          </a:p>
          <a:p>
            <a:pPr algn="just" fontAlgn="auto">
              <a:lnSpc>
                <a:spcPct val="150000"/>
              </a:lnSpc>
              <a:spcBef>
                <a:spcPts val="0"/>
              </a:spcBef>
              <a:spcAft>
                <a:spcPts val="0"/>
              </a:spcAft>
              <a:defRPr/>
            </a:pPr>
            <a:endParaRPr lang="es-EC" dirty="0" smtClean="0"/>
          </a:p>
          <a:p>
            <a:pPr marL="342900" indent="-342900" algn="just" fontAlgn="auto">
              <a:lnSpc>
                <a:spcPct val="150000"/>
              </a:lnSpc>
              <a:spcBef>
                <a:spcPts val="0"/>
              </a:spcBef>
              <a:spcAft>
                <a:spcPts val="0"/>
              </a:spcAft>
              <a:buAutoNum type="arabicPeriod"/>
              <a:defRPr/>
            </a:pPr>
            <a:r>
              <a:rPr lang="es-EC" dirty="0" smtClean="0"/>
              <a:t>Corrosión interna debido al producto almacenado en el fondo del tanque.</a:t>
            </a:r>
          </a:p>
          <a:p>
            <a:pPr marL="342900" indent="-342900" algn="just" fontAlgn="auto">
              <a:lnSpc>
                <a:spcPct val="150000"/>
              </a:lnSpc>
              <a:spcBef>
                <a:spcPts val="0"/>
              </a:spcBef>
              <a:spcAft>
                <a:spcPts val="0"/>
              </a:spcAft>
              <a:buAutoNum type="arabicPeriod"/>
              <a:defRPr/>
            </a:pPr>
            <a:r>
              <a:rPr lang="es-EC" dirty="0" smtClean="0"/>
              <a:t>Corrosión externa debido a las condiciones ambientales.</a:t>
            </a:r>
          </a:p>
          <a:p>
            <a:pPr marL="342900" indent="-342900" algn="just" fontAlgn="auto">
              <a:lnSpc>
                <a:spcPct val="150000"/>
              </a:lnSpc>
              <a:spcBef>
                <a:spcPts val="0"/>
              </a:spcBef>
              <a:spcAft>
                <a:spcPts val="0"/>
              </a:spcAft>
              <a:buAutoNum type="arabicPeriod"/>
              <a:defRPr/>
            </a:pPr>
            <a:r>
              <a:rPr lang="es-EC" dirty="0" smtClean="0"/>
              <a:t>Niveles de esfuerzo y niveles permisibles de esfuerzo.</a:t>
            </a:r>
          </a:p>
          <a:p>
            <a:pPr marL="342900" indent="-342900" algn="just" fontAlgn="auto">
              <a:lnSpc>
                <a:spcPct val="150000"/>
              </a:lnSpc>
              <a:spcBef>
                <a:spcPts val="0"/>
              </a:spcBef>
              <a:spcAft>
                <a:spcPts val="0"/>
              </a:spcAft>
              <a:buAutoNum type="arabicPeriod"/>
              <a:defRPr/>
            </a:pPr>
            <a:r>
              <a:rPr lang="es-EC" dirty="0" smtClean="0"/>
              <a:t>Propiedades del producto almacenado tales como gravedad específica, temperatura y corrosividad.</a:t>
            </a:r>
          </a:p>
          <a:p>
            <a:pPr marL="342900" indent="-342900" algn="just" fontAlgn="auto">
              <a:lnSpc>
                <a:spcPct val="150000"/>
              </a:lnSpc>
              <a:spcBef>
                <a:spcPts val="0"/>
              </a:spcBef>
              <a:spcAft>
                <a:spcPts val="0"/>
              </a:spcAft>
              <a:buAutoNum type="arabicPeriod"/>
              <a:defRPr/>
            </a:pPr>
            <a:r>
              <a:rPr lang="es-EC" dirty="0" smtClean="0"/>
              <a:t>Temperatura de diseño en el sitio de operación del tanque.</a:t>
            </a:r>
          </a:p>
          <a:p>
            <a:pPr algn="just" fontAlgn="auto">
              <a:lnSpc>
                <a:spcPct val="150000"/>
              </a:lnSpc>
              <a:spcBef>
                <a:spcPts val="0"/>
              </a:spcBef>
              <a:spcAft>
                <a:spcPts val="0"/>
              </a:spcAft>
              <a:defRPr/>
            </a:pPr>
            <a:endParaRPr lang="es-EC" dirty="0" smtClean="0"/>
          </a:p>
          <a:p>
            <a:pPr marL="342900" indent="-342900" algn="just" fontAlgn="auto">
              <a:lnSpc>
                <a:spcPct val="150000"/>
              </a:lnSpc>
              <a:spcBef>
                <a:spcPts val="0"/>
              </a:spcBef>
              <a:spcAft>
                <a:spcPts val="0"/>
              </a:spcAft>
              <a:buAutoNum type="arabicPeriod"/>
              <a:defRPr/>
            </a:pPr>
            <a:endParaRPr lang="es-EC" dirty="0"/>
          </a:p>
          <a:p>
            <a:pPr marL="285750" indent="-285750" algn="just" fontAlgn="auto">
              <a:lnSpc>
                <a:spcPct val="150000"/>
              </a:lnSpc>
              <a:spcBef>
                <a:spcPts val="0"/>
              </a:spcBef>
              <a:spcAft>
                <a:spcPts val="0"/>
              </a:spcAft>
              <a:buFontTx/>
              <a:buChar char="-"/>
              <a:defRPr/>
            </a:pPr>
            <a:endParaRPr lang="es-EC" dirty="0" smtClean="0"/>
          </a:p>
          <a:p>
            <a:pPr marL="342900" indent="-342900" algn="just" fontAlgn="auto">
              <a:lnSpc>
                <a:spcPct val="150000"/>
              </a:lnSpc>
              <a:spcBef>
                <a:spcPts val="0"/>
              </a:spcBef>
              <a:spcAft>
                <a:spcPts val="0"/>
              </a:spcAft>
              <a:buFontTx/>
              <a:buChar char="-"/>
              <a:defRPr/>
            </a:pPr>
            <a:endParaRPr lang="es-EC" dirty="0" smtClean="0"/>
          </a:p>
          <a:p>
            <a:pPr marL="342900" indent="-342900" algn="just" fontAlgn="auto">
              <a:lnSpc>
                <a:spcPct val="150000"/>
              </a:lnSpc>
              <a:spcBef>
                <a:spcPts val="0"/>
              </a:spcBef>
              <a:spcAft>
                <a:spcPts val="0"/>
              </a:spcAft>
              <a:buFontTx/>
              <a:buChar char="-"/>
              <a:defRPr/>
            </a:pPr>
            <a:endParaRPr lang="es-EC" dirty="0"/>
          </a:p>
          <a:p>
            <a:pPr algn="ctr" eaLnBrk="1" fontAlgn="auto" hangingPunct="1">
              <a:spcBef>
                <a:spcPts val="0"/>
              </a:spcBef>
              <a:spcAft>
                <a:spcPts val="0"/>
              </a:spcAft>
              <a:defRPr/>
            </a:pPr>
            <a:endParaRPr lang="en-US" altLang="en-US" sz="2400" b="1" dirty="0" smtClean="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0"/>
            <a:ext cx="9156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1 CuadroTexto"/>
          <p:cNvSpPr txBox="1">
            <a:spLocks noChangeArrowheads="1"/>
          </p:cNvSpPr>
          <p:nvPr/>
        </p:nvSpPr>
        <p:spPr bwMode="auto">
          <a:xfrm>
            <a:off x="304800" y="228600"/>
            <a:ext cx="8610600" cy="6647974"/>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endParaRPr lang="en-US" altLang="en-US" sz="2400" b="1" dirty="0" smtClean="0"/>
          </a:p>
          <a:p>
            <a:pPr algn="just" fontAlgn="auto">
              <a:lnSpc>
                <a:spcPct val="150000"/>
              </a:lnSpc>
              <a:spcBef>
                <a:spcPts val="0"/>
              </a:spcBef>
              <a:spcAft>
                <a:spcPts val="0"/>
              </a:spcAft>
              <a:defRPr/>
            </a:pPr>
            <a:r>
              <a:rPr lang="es-EC" dirty="0" smtClean="0"/>
              <a:t>6. Cargas </a:t>
            </a:r>
            <a:r>
              <a:rPr lang="es-EC" dirty="0"/>
              <a:t>vivas sobre el techo, vientos y cargas </a:t>
            </a:r>
            <a:r>
              <a:rPr lang="es-EC" dirty="0" smtClean="0"/>
              <a:t>sísmicas.</a:t>
            </a:r>
          </a:p>
          <a:p>
            <a:pPr algn="just" fontAlgn="auto">
              <a:lnSpc>
                <a:spcPct val="150000"/>
              </a:lnSpc>
              <a:spcBef>
                <a:spcPts val="0"/>
              </a:spcBef>
              <a:spcAft>
                <a:spcPts val="0"/>
              </a:spcAft>
              <a:defRPr/>
            </a:pPr>
            <a:r>
              <a:rPr lang="es-EC" dirty="0" smtClean="0"/>
              <a:t>7. Terreno de la fundación del tanque, condiciones de asentamiento.</a:t>
            </a:r>
          </a:p>
          <a:p>
            <a:pPr algn="just" fontAlgn="auto">
              <a:lnSpc>
                <a:spcPct val="150000"/>
              </a:lnSpc>
              <a:spcBef>
                <a:spcPts val="0"/>
              </a:spcBef>
              <a:spcAft>
                <a:spcPts val="0"/>
              </a:spcAft>
              <a:defRPr/>
            </a:pPr>
            <a:r>
              <a:rPr lang="es-EC" dirty="0" smtClean="0"/>
              <a:t>8. Análisis químico y propiedades mecánicas de los materiales.</a:t>
            </a:r>
          </a:p>
          <a:p>
            <a:pPr algn="just" fontAlgn="auto">
              <a:lnSpc>
                <a:spcPct val="150000"/>
              </a:lnSpc>
              <a:spcBef>
                <a:spcPts val="0"/>
              </a:spcBef>
              <a:spcAft>
                <a:spcPts val="0"/>
              </a:spcAft>
              <a:defRPr/>
            </a:pPr>
            <a:r>
              <a:rPr lang="es-EC" dirty="0" smtClean="0"/>
              <a:t>9. Distorsiones en los tanques existentes.</a:t>
            </a:r>
          </a:p>
          <a:p>
            <a:pPr algn="just" fontAlgn="auto">
              <a:lnSpc>
                <a:spcPct val="150000"/>
              </a:lnSpc>
              <a:spcBef>
                <a:spcPts val="0"/>
              </a:spcBef>
              <a:spcAft>
                <a:spcPts val="0"/>
              </a:spcAft>
              <a:defRPr/>
            </a:pPr>
            <a:r>
              <a:rPr lang="es-EC" dirty="0" smtClean="0"/>
              <a:t>10.Condiciones de operación, tales como las ratas de llenado/vaciado y frecuencias.</a:t>
            </a:r>
          </a:p>
          <a:p>
            <a:pPr algn="just" fontAlgn="auto">
              <a:lnSpc>
                <a:spcPct val="150000"/>
              </a:lnSpc>
              <a:spcBef>
                <a:spcPts val="0"/>
              </a:spcBef>
              <a:spcAft>
                <a:spcPts val="0"/>
              </a:spcAft>
              <a:defRPr/>
            </a:pPr>
            <a:endParaRPr lang="es-EC" dirty="0"/>
          </a:p>
          <a:p>
            <a:pPr marL="285750" indent="-285750" algn="just" fontAlgn="auto">
              <a:lnSpc>
                <a:spcPct val="150000"/>
              </a:lnSpc>
              <a:spcBef>
                <a:spcPts val="0"/>
              </a:spcBef>
              <a:spcAft>
                <a:spcPts val="0"/>
              </a:spcAft>
              <a:buFontTx/>
              <a:buChar char="-"/>
              <a:defRPr/>
            </a:pPr>
            <a:r>
              <a:rPr lang="es-EC" dirty="0" smtClean="0"/>
              <a:t>Toda esta evaluación inicial nos indicara rápidamente si un tanque necesita salir fuera de servicio o seguir operando.</a:t>
            </a:r>
          </a:p>
          <a:p>
            <a:pPr marL="285750" indent="-285750" algn="just" fontAlgn="auto">
              <a:lnSpc>
                <a:spcPct val="150000"/>
              </a:lnSpc>
              <a:spcBef>
                <a:spcPts val="0"/>
              </a:spcBef>
              <a:spcAft>
                <a:spcPts val="0"/>
              </a:spcAft>
              <a:buFontTx/>
              <a:buChar char="-"/>
              <a:defRPr/>
            </a:pPr>
            <a:endParaRPr lang="es-EC" dirty="0"/>
          </a:p>
          <a:p>
            <a:pPr algn="just" fontAlgn="auto">
              <a:lnSpc>
                <a:spcPct val="150000"/>
              </a:lnSpc>
              <a:spcBef>
                <a:spcPts val="0"/>
              </a:spcBef>
              <a:spcAft>
                <a:spcPts val="0"/>
              </a:spcAft>
              <a:defRPr/>
            </a:pPr>
            <a:endParaRPr lang="es-EC" dirty="0"/>
          </a:p>
          <a:p>
            <a:pPr algn="just" fontAlgn="auto">
              <a:lnSpc>
                <a:spcPct val="150000"/>
              </a:lnSpc>
              <a:spcBef>
                <a:spcPts val="0"/>
              </a:spcBef>
              <a:spcAft>
                <a:spcPts val="0"/>
              </a:spcAft>
              <a:defRPr/>
            </a:pPr>
            <a:endParaRPr lang="es-EC" dirty="0" smtClean="0"/>
          </a:p>
          <a:p>
            <a:pPr marL="342900" indent="-342900" algn="just" fontAlgn="auto">
              <a:lnSpc>
                <a:spcPct val="150000"/>
              </a:lnSpc>
              <a:spcBef>
                <a:spcPts val="0"/>
              </a:spcBef>
              <a:spcAft>
                <a:spcPts val="0"/>
              </a:spcAft>
              <a:buFontTx/>
              <a:buChar char="-"/>
              <a:defRPr/>
            </a:pPr>
            <a:endParaRPr lang="es-EC" dirty="0" smtClean="0"/>
          </a:p>
          <a:p>
            <a:pPr marL="342900" indent="-342900" algn="just" fontAlgn="auto">
              <a:lnSpc>
                <a:spcPct val="150000"/>
              </a:lnSpc>
              <a:spcBef>
                <a:spcPts val="0"/>
              </a:spcBef>
              <a:spcAft>
                <a:spcPts val="0"/>
              </a:spcAft>
              <a:buFontTx/>
              <a:buChar char="-"/>
              <a:defRPr/>
            </a:pPr>
            <a:endParaRPr lang="es-EC" dirty="0"/>
          </a:p>
          <a:p>
            <a:pPr algn="ctr" eaLnBrk="1" fontAlgn="auto" hangingPunct="1">
              <a:spcBef>
                <a:spcPts val="0"/>
              </a:spcBef>
              <a:spcAft>
                <a:spcPts val="0"/>
              </a:spcAft>
              <a:defRPr/>
            </a:pPr>
            <a:endParaRPr lang="en-US" altLang="en-US" sz="2400" b="1" dirty="0" smtClean="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0"/>
            <a:ext cx="9156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1 CuadroTexto"/>
          <p:cNvSpPr txBox="1">
            <a:spLocks noChangeArrowheads="1"/>
          </p:cNvSpPr>
          <p:nvPr/>
        </p:nvSpPr>
        <p:spPr bwMode="auto">
          <a:xfrm>
            <a:off x="304800" y="228600"/>
            <a:ext cx="8610600" cy="5324535"/>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altLang="en-US" sz="2800" b="1" dirty="0" smtClean="0"/>
              <a:t>INSPECCION DEL CUERPO</a:t>
            </a:r>
            <a:endParaRPr lang="en-US" altLang="en-US" sz="2800" b="1" dirty="0"/>
          </a:p>
          <a:p>
            <a:pPr eaLnBrk="1" fontAlgn="auto" hangingPunct="1">
              <a:spcBef>
                <a:spcPts val="0"/>
              </a:spcBef>
              <a:spcAft>
                <a:spcPts val="0"/>
              </a:spcAft>
              <a:defRPr/>
            </a:pPr>
            <a:endParaRPr lang="en-US" altLang="en-US" dirty="0"/>
          </a:p>
          <a:p>
            <a:pPr algn="just" eaLnBrk="1" fontAlgn="auto" hangingPunct="1">
              <a:lnSpc>
                <a:spcPct val="150000"/>
              </a:lnSpc>
              <a:spcBef>
                <a:spcPts val="0"/>
              </a:spcBef>
              <a:spcAft>
                <a:spcPts val="0"/>
              </a:spcAft>
              <a:defRPr/>
            </a:pPr>
            <a:r>
              <a:rPr lang="en-US" altLang="en-US" dirty="0" smtClean="0"/>
              <a:t>- </a:t>
            </a:r>
            <a:r>
              <a:rPr lang="es-EC" altLang="en-US" dirty="0"/>
              <a:t>El espesor de la pared del cuerpo requerido para resistir la carga hidrostática será mayor que el calculado por condiciones de diseño o por condiciones de prueba hidrostática, pero en ningún caso será menor a lo que se muestra en la </a:t>
            </a:r>
            <a:r>
              <a:rPr lang="es-EC" altLang="en-US" dirty="0" smtClean="0"/>
              <a:t>tabla.</a:t>
            </a:r>
            <a:endParaRPr lang="en-US" altLang="en-US" dirty="0" smtClean="0"/>
          </a:p>
          <a:p>
            <a:pPr algn="just" fontAlgn="auto">
              <a:lnSpc>
                <a:spcPct val="150000"/>
              </a:lnSpc>
              <a:spcBef>
                <a:spcPts val="0"/>
              </a:spcBef>
              <a:spcAft>
                <a:spcPts val="0"/>
              </a:spcAft>
              <a:defRPr/>
            </a:pPr>
            <a:endParaRPr lang="es-EC" dirty="0" smtClean="0"/>
          </a:p>
          <a:p>
            <a:pPr algn="just" fontAlgn="auto">
              <a:lnSpc>
                <a:spcPct val="150000"/>
              </a:lnSpc>
              <a:spcBef>
                <a:spcPts val="0"/>
              </a:spcBef>
              <a:spcAft>
                <a:spcPts val="0"/>
              </a:spcAft>
              <a:defRPr/>
            </a:pPr>
            <a:endParaRPr lang="es-EC" dirty="0"/>
          </a:p>
          <a:p>
            <a:pPr algn="just" fontAlgn="auto">
              <a:lnSpc>
                <a:spcPct val="150000"/>
              </a:lnSpc>
              <a:spcBef>
                <a:spcPts val="0"/>
              </a:spcBef>
              <a:spcAft>
                <a:spcPts val="0"/>
              </a:spcAft>
              <a:defRPr/>
            </a:pPr>
            <a:endParaRPr lang="es-EC" dirty="0" smtClean="0"/>
          </a:p>
          <a:p>
            <a:pPr algn="just" fontAlgn="auto">
              <a:lnSpc>
                <a:spcPct val="150000"/>
              </a:lnSpc>
              <a:spcBef>
                <a:spcPts val="0"/>
              </a:spcBef>
              <a:spcAft>
                <a:spcPts val="0"/>
              </a:spcAft>
              <a:defRPr/>
            </a:pPr>
            <a:endParaRPr lang="es-EC" dirty="0"/>
          </a:p>
          <a:p>
            <a:pPr algn="just" fontAlgn="auto">
              <a:lnSpc>
                <a:spcPct val="150000"/>
              </a:lnSpc>
              <a:spcBef>
                <a:spcPts val="0"/>
              </a:spcBef>
              <a:spcAft>
                <a:spcPts val="0"/>
              </a:spcAft>
              <a:defRPr/>
            </a:pPr>
            <a:endParaRPr lang="es-EC" dirty="0" smtClean="0"/>
          </a:p>
          <a:p>
            <a:pPr marL="342900" indent="-342900" algn="just" fontAlgn="auto">
              <a:lnSpc>
                <a:spcPct val="150000"/>
              </a:lnSpc>
              <a:spcBef>
                <a:spcPts val="0"/>
              </a:spcBef>
              <a:spcAft>
                <a:spcPts val="0"/>
              </a:spcAft>
              <a:buFontTx/>
              <a:buChar char="-"/>
              <a:defRPr/>
            </a:pPr>
            <a:endParaRPr lang="es-EC" dirty="0"/>
          </a:p>
          <a:p>
            <a:pPr algn="ctr" eaLnBrk="1" fontAlgn="auto" hangingPunct="1">
              <a:spcBef>
                <a:spcPts val="0"/>
              </a:spcBef>
              <a:spcAft>
                <a:spcPts val="0"/>
              </a:spcAft>
              <a:defRPr/>
            </a:pPr>
            <a:endParaRPr lang="en-US" altLang="en-US" sz="2400" b="1" dirty="0" smtClean="0"/>
          </a:p>
        </p:txBody>
      </p:sp>
      <p:pic>
        <p:nvPicPr>
          <p:cNvPr id="3" name="Imagen 2"/>
          <p:cNvPicPr>
            <a:picLocks noChangeAspect="1"/>
          </p:cNvPicPr>
          <p:nvPr/>
        </p:nvPicPr>
        <p:blipFill>
          <a:blip r:embed="rId3"/>
          <a:stretch>
            <a:fillRect/>
          </a:stretch>
        </p:blipFill>
        <p:spPr>
          <a:xfrm>
            <a:off x="611560" y="2636912"/>
            <a:ext cx="7920880" cy="1361701"/>
          </a:xfrm>
          <a:prstGeom prst="rect">
            <a:avLst/>
          </a:prstGeom>
        </p:spPr>
      </p:pic>
      <p:pic>
        <p:nvPicPr>
          <p:cNvPr id="2" name="Imagen 1"/>
          <p:cNvPicPr>
            <a:picLocks noChangeAspect="1"/>
          </p:cNvPicPr>
          <p:nvPr/>
        </p:nvPicPr>
        <p:blipFill>
          <a:blip r:embed="rId4"/>
          <a:stretch>
            <a:fillRect/>
          </a:stretch>
        </p:blipFill>
        <p:spPr>
          <a:xfrm>
            <a:off x="1566862" y="4160508"/>
            <a:ext cx="6010275" cy="981075"/>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0"/>
            <a:ext cx="9156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1 CuadroTexto"/>
          <p:cNvSpPr txBox="1">
            <a:spLocks noChangeArrowheads="1"/>
          </p:cNvSpPr>
          <p:nvPr/>
        </p:nvSpPr>
        <p:spPr bwMode="auto">
          <a:xfrm>
            <a:off x="304800" y="228600"/>
            <a:ext cx="8610600" cy="6248400"/>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altLang="en-US" sz="2800" b="1" dirty="0" smtClean="0"/>
              <a:t>INTRODUCCION</a:t>
            </a:r>
          </a:p>
          <a:p>
            <a:pPr algn="ctr" eaLnBrk="1" fontAlgn="auto" hangingPunct="1">
              <a:spcBef>
                <a:spcPts val="0"/>
              </a:spcBef>
              <a:spcAft>
                <a:spcPts val="0"/>
              </a:spcAft>
              <a:defRPr/>
            </a:pPr>
            <a:endParaRPr lang="en-US" altLang="en-US" sz="2400" b="1" dirty="0" smtClean="0"/>
          </a:p>
          <a:p>
            <a:pPr algn="just" fontAlgn="auto">
              <a:lnSpc>
                <a:spcPct val="150000"/>
              </a:lnSpc>
              <a:spcBef>
                <a:spcPts val="0"/>
              </a:spcBef>
              <a:spcAft>
                <a:spcPts val="0"/>
              </a:spcAft>
              <a:defRPr/>
            </a:pPr>
            <a:r>
              <a:rPr lang="es-EC" dirty="0" smtClean="0"/>
              <a:t>El mantenimiento y sobre todo la reparación de un tanque, son trabajos necesarios para conservar dispositivos de almacenamiento de grandes dimensiones en condiciones de operación segura y la importancia que se busca; es mantener el mayor tiempo de vida útil del tanque.</a:t>
            </a:r>
          </a:p>
          <a:p>
            <a:pPr algn="just" fontAlgn="auto">
              <a:lnSpc>
                <a:spcPct val="150000"/>
              </a:lnSpc>
              <a:spcBef>
                <a:spcPts val="0"/>
              </a:spcBef>
              <a:spcAft>
                <a:spcPts val="0"/>
              </a:spcAft>
              <a:defRPr/>
            </a:pPr>
            <a:r>
              <a:rPr lang="es-EC" dirty="0" smtClean="0"/>
              <a:t>El mantenimiento modificativo comprende las operaciones recomendadas de corrección, sustitución, reforma, ampliación y modificación del conjunto a mantener, para su adaptación a nuevas necesidades o mejora de las condiciones de funcionamiento.</a:t>
            </a:r>
          </a:p>
          <a:p>
            <a:pPr algn="just" fontAlgn="auto">
              <a:lnSpc>
                <a:spcPct val="150000"/>
              </a:lnSpc>
              <a:spcBef>
                <a:spcPts val="0"/>
              </a:spcBef>
              <a:spcAft>
                <a:spcPts val="0"/>
              </a:spcAft>
              <a:defRPr/>
            </a:pPr>
            <a:r>
              <a:rPr lang="es-EC" dirty="0" smtClean="0"/>
              <a:t>La normativa internacional principal utilizada en el proyecto de tesis es la norma </a:t>
            </a:r>
            <a:r>
              <a:rPr lang="es-EC" dirty="0" smtClean="0">
                <a:hlinkClick r:id="rId3" action="ppaction://hlinkfile"/>
              </a:rPr>
              <a:t>API 653</a:t>
            </a:r>
            <a:r>
              <a:rPr lang="es-EC" dirty="0" smtClean="0"/>
              <a:t>.</a:t>
            </a:r>
          </a:p>
          <a:p>
            <a:pPr marL="342900" indent="-342900" algn="just" fontAlgn="auto">
              <a:lnSpc>
                <a:spcPct val="150000"/>
              </a:lnSpc>
              <a:spcBef>
                <a:spcPts val="0"/>
              </a:spcBef>
              <a:spcAft>
                <a:spcPts val="0"/>
              </a:spcAft>
              <a:buFontTx/>
              <a:buChar char="-"/>
              <a:defRPr/>
            </a:pPr>
            <a:endParaRPr lang="es-EC" dirty="0" smtClean="0"/>
          </a:p>
          <a:p>
            <a:pPr marL="342900" indent="-342900" algn="just" fontAlgn="auto">
              <a:lnSpc>
                <a:spcPct val="150000"/>
              </a:lnSpc>
              <a:spcBef>
                <a:spcPts val="0"/>
              </a:spcBef>
              <a:spcAft>
                <a:spcPts val="0"/>
              </a:spcAft>
              <a:buFontTx/>
              <a:buChar char="-"/>
              <a:defRPr/>
            </a:pPr>
            <a:endParaRPr lang="es-EC" dirty="0"/>
          </a:p>
          <a:p>
            <a:pPr algn="ctr" eaLnBrk="1" fontAlgn="auto" hangingPunct="1">
              <a:spcBef>
                <a:spcPts val="0"/>
              </a:spcBef>
              <a:spcAft>
                <a:spcPts val="0"/>
              </a:spcAft>
              <a:defRPr/>
            </a:pPr>
            <a:endParaRPr lang="en-US" altLang="en-US" sz="2400" b="1" dirty="0" smtClean="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0"/>
            <a:ext cx="9156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1 CuadroTexto"/>
          <p:cNvSpPr txBox="1">
            <a:spLocks noChangeArrowheads="1"/>
          </p:cNvSpPr>
          <p:nvPr/>
        </p:nvSpPr>
        <p:spPr bwMode="auto">
          <a:xfrm>
            <a:off x="304800" y="228600"/>
            <a:ext cx="8610600" cy="7078861"/>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altLang="en-US" sz="2800" b="1" dirty="0" smtClean="0"/>
              <a:t>INSPECCION DEL CUERPO</a:t>
            </a:r>
          </a:p>
          <a:p>
            <a:pPr algn="ctr" eaLnBrk="1" fontAlgn="auto" hangingPunct="1">
              <a:spcBef>
                <a:spcPts val="0"/>
              </a:spcBef>
              <a:spcAft>
                <a:spcPts val="0"/>
              </a:spcAft>
              <a:defRPr/>
            </a:pPr>
            <a:endParaRPr lang="en-US" altLang="en-US" sz="2400" b="1" dirty="0" smtClean="0"/>
          </a:p>
          <a:p>
            <a:pPr marL="285750" indent="-285750" algn="just" fontAlgn="auto">
              <a:lnSpc>
                <a:spcPct val="150000"/>
              </a:lnSpc>
              <a:spcBef>
                <a:spcPts val="0"/>
              </a:spcBef>
              <a:spcAft>
                <a:spcPts val="0"/>
              </a:spcAft>
              <a:buFontTx/>
              <a:buChar char="-"/>
              <a:defRPr/>
            </a:pPr>
            <a:r>
              <a:rPr lang="es-EC" dirty="0" smtClean="0"/>
              <a:t>Procedemos al armado de andamios por la perimetral del tanque.</a:t>
            </a:r>
          </a:p>
          <a:p>
            <a:pPr algn="just" fontAlgn="auto">
              <a:lnSpc>
                <a:spcPct val="150000"/>
              </a:lnSpc>
              <a:spcBef>
                <a:spcPts val="0"/>
              </a:spcBef>
              <a:spcAft>
                <a:spcPts val="0"/>
              </a:spcAft>
              <a:defRPr/>
            </a:pPr>
            <a:endParaRPr lang="es-EC" dirty="0"/>
          </a:p>
          <a:p>
            <a:pPr marL="285750" indent="-285750" algn="just" fontAlgn="auto">
              <a:lnSpc>
                <a:spcPct val="150000"/>
              </a:lnSpc>
              <a:spcBef>
                <a:spcPts val="0"/>
              </a:spcBef>
              <a:spcAft>
                <a:spcPts val="0"/>
              </a:spcAft>
              <a:buFontTx/>
              <a:buChar char="-"/>
              <a:defRPr/>
            </a:pPr>
            <a:r>
              <a:rPr lang="es-EC" dirty="0" smtClean="0"/>
              <a:t>Realizamos la medición de espesores </a:t>
            </a:r>
            <a:r>
              <a:rPr lang="es-EC" dirty="0"/>
              <a:t>por ultrasonido </a:t>
            </a:r>
            <a:r>
              <a:rPr lang="es-EC" dirty="0" smtClean="0"/>
              <a:t>antes </a:t>
            </a:r>
            <a:r>
              <a:rPr lang="es-EC" dirty="0"/>
              <a:t>y después de cada cordón de soldadura </a:t>
            </a:r>
            <a:r>
              <a:rPr lang="es-EC" dirty="0" smtClean="0"/>
              <a:t>de cada anillo, </a:t>
            </a:r>
            <a:r>
              <a:rPr lang="es-EC" dirty="0"/>
              <a:t>ya </a:t>
            </a:r>
            <a:r>
              <a:rPr lang="es-EC" dirty="0" smtClean="0"/>
              <a:t>sea </a:t>
            </a:r>
            <a:r>
              <a:rPr lang="es-EC" dirty="0"/>
              <a:t>horizontal o vertical, a distancias no menores de 50 </a:t>
            </a:r>
            <a:r>
              <a:rPr lang="es-EC" dirty="0" err="1" smtClean="0"/>
              <a:t>mm.</a:t>
            </a:r>
            <a:r>
              <a:rPr lang="es-EC" dirty="0" smtClean="0"/>
              <a:t> en la periferia </a:t>
            </a:r>
            <a:r>
              <a:rPr lang="es-EC" dirty="0"/>
              <a:t>del recipiente y en el </a:t>
            </a:r>
            <a:r>
              <a:rPr lang="es-EC" dirty="0" smtClean="0"/>
              <a:t>sentido de las manecillas </a:t>
            </a:r>
            <a:r>
              <a:rPr lang="es-EC" dirty="0"/>
              <a:t>del </a:t>
            </a:r>
            <a:r>
              <a:rPr lang="es-EC" dirty="0" smtClean="0"/>
              <a:t>reloj.(</a:t>
            </a:r>
            <a:r>
              <a:rPr lang="es-EC" dirty="0" err="1" smtClean="0"/>
              <a:t>Olimpus</a:t>
            </a:r>
            <a:r>
              <a:rPr lang="es-EC" dirty="0" smtClean="0"/>
              <a:t>)</a:t>
            </a:r>
          </a:p>
          <a:p>
            <a:pPr algn="just" fontAlgn="auto">
              <a:lnSpc>
                <a:spcPct val="150000"/>
              </a:lnSpc>
              <a:spcBef>
                <a:spcPts val="0"/>
              </a:spcBef>
              <a:spcAft>
                <a:spcPts val="0"/>
              </a:spcAft>
              <a:defRPr/>
            </a:pPr>
            <a:endParaRPr lang="es-EC" dirty="0"/>
          </a:p>
          <a:p>
            <a:pPr marL="285750" indent="-285750" algn="just" fontAlgn="auto">
              <a:lnSpc>
                <a:spcPct val="150000"/>
              </a:lnSpc>
              <a:spcBef>
                <a:spcPts val="0"/>
              </a:spcBef>
              <a:spcAft>
                <a:spcPts val="0"/>
              </a:spcAft>
              <a:buFontTx/>
              <a:buChar char="-"/>
              <a:defRPr/>
            </a:pPr>
            <a:r>
              <a:rPr lang="es-EC" dirty="0" smtClean="0"/>
              <a:t>Defectos, deterioro, corrosión que pueda afectar el rendimiento o integridad estructural del cuerpo del tanque; basados en la medición de espesores, se deberá reparar y el nivel de liquido admisible del tanque reducirse.</a:t>
            </a:r>
          </a:p>
          <a:p>
            <a:pPr algn="just" fontAlgn="auto">
              <a:lnSpc>
                <a:spcPct val="150000"/>
              </a:lnSpc>
              <a:spcBef>
                <a:spcPts val="0"/>
              </a:spcBef>
              <a:spcAft>
                <a:spcPts val="0"/>
              </a:spcAft>
              <a:defRPr/>
            </a:pPr>
            <a:endParaRPr lang="es-EC" dirty="0"/>
          </a:p>
          <a:p>
            <a:pPr algn="just" fontAlgn="auto">
              <a:lnSpc>
                <a:spcPct val="150000"/>
              </a:lnSpc>
              <a:spcBef>
                <a:spcPts val="0"/>
              </a:spcBef>
              <a:spcAft>
                <a:spcPts val="0"/>
              </a:spcAft>
              <a:defRPr/>
            </a:pPr>
            <a:endParaRPr lang="es-EC" dirty="0" smtClean="0"/>
          </a:p>
          <a:p>
            <a:pPr marL="342900" indent="-342900" algn="just" fontAlgn="auto">
              <a:lnSpc>
                <a:spcPct val="150000"/>
              </a:lnSpc>
              <a:spcBef>
                <a:spcPts val="0"/>
              </a:spcBef>
              <a:spcAft>
                <a:spcPts val="0"/>
              </a:spcAft>
              <a:buFontTx/>
              <a:buChar char="-"/>
              <a:defRPr/>
            </a:pPr>
            <a:endParaRPr lang="es-EC" dirty="0" smtClean="0"/>
          </a:p>
          <a:p>
            <a:pPr marL="342900" indent="-342900" algn="just" fontAlgn="auto">
              <a:lnSpc>
                <a:spcPct val="150000"/>
              </a:lnSpc>
              <a:spcBef>
                <a:spcPts val="0"/>
              </a:spcBef>
              <a:spcAft>
                <a:spcPts val="0"/>
              </a:spcAft>
              <a:buFontTx/>
              <a:buChar char="-"/>
              <a:defRPr/>
            </a:pPr>
            <a:endParaRPr lang="es-EC" dirty="0"/>
          </a:p>
          <a:p>
            <a:pPr algn="ctr" eaLnBrk="1" fontAlgn="auto" hangingPunct="1">
              <a:spcBef>
                <a:spcPts val="0"/>
              </a:spcBef>
              <a:spcAft>
                <a:spcPts val="0"/>
              </a:spcAft>
              <a:defRPr/>
            </a:pPr>
            <a:endParaRPr lang="en-US" altLang="en-US" sz="2400" b="1" dirty="0" smtClean="0"/>
          </a:p>
        </p:txBody>
      </p:sp>
    </p:spTree>
    <p:extLst>
      <p:ext uri="{BB962C8B-B14F-4D97-AF65-F5344CB8AC3E}">
        <p14:creationId xmlns:p14="http://schemas.microsoft.com/office/powerpoint/2010/main" val="307475185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0"/>
            <a:ext cx="9156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1 CuadroTexto"/>
          <p:cNvSpPr txBox="1">
            <a:spLocks noChangeArrowheads="1"/>
          </p:cNvSpPr>
          <p:nvPr/>
        </p:nvSpPr>
        <p:spPr bwMode="auto">
          <a:xfrm>
            <a:off x="304800" y="228600"/>
            <a:ext cx="8610600" cy="6247864"/>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altLang="en-US" sz="2800" b="1" dirty="0" smtClean="0"/>
              <a:t>INSPECCION DEL TECHO</a:t>
            </a:r>
          </a:p>
          <a:p>
            <a:pPr algn="ctr" eaLnBrk="1" fontAlgn="auto" hangingPunct="1">
              <a:spcBef>
                <a:spcPts val="0"/>
              </a:spcBef>
              <a:spcAft>
                <a:spcPts val="0"/>
              </a:spcAft>
              <a:defRPr/>
            </a:pPr>
            <a:endParaRPr lang="en-US" altLang="en-US" sz="2400" b="1" dirty="0" smtClean="0"/>
          </a:p>
          <a:p>
            <a:pPr marL="285750" indent="-285750" algn="just" fontAlgn="auto">
              <a:lnSpc>
                <a:spcPct val="150000"/>
              </a:lnSpc>
              <a:spcBef>
                <a:spcPts val="0"/>
              </a:spcBef>
              <a:spcAft>
                <a:spcPts val="0"/>
              </a:spcAft>
              <a:buFontTx/>
              <a:buChar char="-"/>
              <a:defRPr/>
            </a:pPr>
            <a:r>
              <a:rPr lang="es-EC" dirty="0" smtClean="0"/>
              <a:t>Los </a:t>
            </a:r>
            <a:r>
              <a:rPr lang="es-EC" dirty="0"/>
              <a:t>techos son diseñados para soportar una carga viva de por lo </a:t>
            </a:r>
            <a:r>
              <a:rPr lang="es-EC" dirty="0" smtClean="0"/>
              <a:t>menos 25 psi, </a:t>
            </a:r>
            <a:r>
              <a:rPr lang="es-EC" dirty="0"/>
              <a:t>más la carga muerta ocasionada por el mismo. </a:t>
            </a:r>
            <a:endParaRPr lang="es-EC" dirty="0" smtClean="0"/>
          </a:p>
          <a:p>
            <a:pPr algn="just" fontAlgn="auto">
              <a:lnSpc>
                <a:spcPct val="150000"/>
              </a:lnSpc>
              <a:spcBef>
                <a:spcPts val="0"/>
              </a:spcBef>
              <a:spcAft>
                <a:spcPts val="0"/>
              </a:spcAft>
              <a:defRPr/>
            </a:pPr>
            <a:endParaRPr lang="es-EC" dirty="0"/>
          </a:p>
          <a:p>
            <a:pPr marL="285750" indent="-285750" algn="just" fontAlgn="auto">
              <a:lnSpc>
                <a:spcPct val="150000"/>
              </a:lnSpc>
              <a:spcBef>
                <a:spcPts val="0"/>
              </a:spcBef>
              <a:spcAft>
                <a:spcPts val="0"/>
              </a:spcAft>
              <a:buFontTx/>
              <a:buChar char="-"/>
              <a:defRPr/>
            </a:pPr>
            <a:r>
              <a:rPr lang="es-EC" dirty="0" smtClean="0"/>
              <a:t>Las </a:t>
            </a:r>
            <a:r>
              <a:rPr lang="es-EC" dirty="0"/>
              <a:t>placas del techo tendrán un espesor mínimo nominal de 4.7 </a:t>
            </a:r>
            <a:r>
              <a:rPr lang="es-EC" dirty="0" err="1"/>
              <a:t>mm.</a:t>
            </a:r>
            <a:r>
              <a:rPr lang="es-EC" dirty="0"/>
              <a:t> (3/16 </a:t>
            </a:r>
            <a:r>
              <a:rPr lang="es-EC" dirty="0" err="1"/>
              <a:t>pulg</a:t>
            </a:r>
            <a:r>
              <a:rPr lang="es-EC" dirty="0"/>
              <a:t>.) </a:t>
            </a:r>
          </a:p>
          <a:p>
            <a:pPr algn="just" fontAlgn="auto">
              <a:lnSpc>
                <a:spcPct val="150000"/>
              </a:lnSpc>
              <a:spcBef>
                <a:spcPts val="0"/>
              </a:spcBef>
              <a:spcAft>
                <a:spcPts val="0"/>
              </a:spcAft>
              <a:defRPr/>
            </a:pPr>
            <a:endParaRPr lang="es-EC" dirty="0" smtClean="0"/>
          </a:p>
          <a:p>
            <a:pPr marL="285750" indent="-285750" algn="just" fontAlgn="auto">
              <a:lnSpc>
                <a:spcPct val="150000"/>
              </a:lnSpc>
              <a:spcBef>
                <a:spcPts val="0"/>
              </a:spcBef>
              <a:spcAft>
                <a:spcPts val="0"/>
              </a:spcAft>
              <a:buFontTx/>
              <a:buChar char="-"/>
              <a:defRPr/>
            </a:pPr>
            <a:r>
              <a:rPr lang="es-EC" dirty="0" smtClean="0"/>
              <a:t>Las planchas corroídas con espesor promedio menor a 0,09 pulgadas en un área de 100 pulgadas cuadradas deben ser reparadas o reemplazadas. (API 653, Sec. 4.2.1.2).</a:t>
            </a:r>
          </a:p>
          <a:p>
            <a:pPr marL="285750" indent="-285750" algn="just" fontAlgn="auto">
              <a:lnSpc>
                <a:spcPct val="150000"/>
              </a:lnSpc>
              <a:spcBef>
                <a:spcPts val="0"/>
              </a:spcBef>
              <a:spcAft>
                <a:spcPts val="0"/>
              </a:spcAft>
              <a:buFontTx/>
              <a:buChar char="-"/>
              <a:defRPr/>
            </a:pPr>
            <a:endParaRPr lang="es-EC" dirty="0" smtClean="0"/>
          </a:p>
          <a:p>
            <a:pPr marL="342900" indent="-342900" algn="just" fontAlgn="auto">
              <a:lnSpc>
                <a:spcPct val="150000"/>
              </a:lnSpc>
              <a:spcBef>
                <a:spcPts val="0"/>
              </a:spcBef>
              <a:spcAft>
                <a:spcPts val="0"/>
              </a:spcAft>
              <a:buFontTx/>
              <a:buChar char="-"/>
              <a:defRPr/>
            </a:pPr>
            <a:endParaRPr lang="es-EC" dirty="0" smtClean="0"/>
          </a:p>
          <a:p>
            <a:pPr marL="342900" indent="-342900" algn="just" fontAlgn="auto">
              <a:lnSpc>
                <a:spcPct val="150000"/>
              </a:lnSpc>
              <a:spcBef>
                <a:spcPts val="0"/>
              </a:spcBef>
              <a:spcAft>
                <a:spcPts val="0"/>
              </a:spcAft>
              <a:buFontTx/>
              <a:buChar char="-"/>
              <a:defRPr/>
            </a:pPr>
            <a:endParaRPr lang="es-EC" dirty="0"/>
          </a:p>
          <a:p>
            <a:pPr algn="ctr" eaLnBrk="1" fontAlgn="auto" hangingPunct="1">
              <a:spcBef>
                <a:spcPts val="0"/>
              </a:spcBef>
              <a:spcAft>
                <a:spcPts val="0"/>
              </a:spcAft>
              <a:defRPr/>
            </a:pPr>
            <a:endParaRPr lang="en-US" altLang="en-US" sz="2400" b="1" dirty="0" smtClean="0"/>
          </a:p>
        </p:txBody>
      </p:sp>
    </p:spTree>
    <p:extLst>
      <p:ext uri="{BB962C8B-B14F-4D97-AF65-F5344CB8AC3E}">
        <p14:creationId xmlns:p14="http://schemas.microsoft.com/office/powerpoint/2010/main" val="226684685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0"/>
            <a:ext cx="9156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1 CuadroTexto"/>
          <p:cNvSpPr txBox="1">
            <a:spLocks noChangeArrowheads="1"/>
          </p:cNvSpPr>
          <p:nvPr/>
        </p:nvSpPr>
        <p:spPr bwMode="auto">
          <a:xfrm>
            <a:off x="304800" y="228600"/>
            <a:ext cx="8610600" cy="2508379"/>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altLang="en-US" sz="2800" b="1" dirty="0"/>
              <a:t>INSPECCION DEL </a:t>
            </a:r>
            <a:r>
              <a:rPr lang="en-US" altLang="en-US" sz="2800" b="1" dirty="0" smtClean="0"/>
              <a:t>TECHO</a:t>
            </a:r>
          </a:p>
          <a:p>
            <a:pPr algn="ctr" eaLnBrk="1" fontAlgn="auto" hangingPunct="1">
              <a:spcBef>
                <a:spcPts val="0"/>
              </a:spcBef>
              <a:spcAft>
                <a:spcPts val="0"/>
              </a:spcAft>
              <a:defRPr/>
            </a:pPr>
            <a:endParaRPr lang="en-US" altLang="en-US" sz="2400" b="1" dirty="0" smtClean="0"/>
          </a:p>
          <a:p>
            <a:pPr algn="just" fontAlgn="auto">
              <a:lnSpc>
                <a:spcPct val="150000"/>
              </a:lnSpc>
              <a:spcBef>
                <a:spcPts val="0"/>
              </a:spcBef>
              <a:spcAft>
                <a:spcPts val="0"/>
              </a:spcAft>
              <a:defRPr/>
            </a:pPr>
            <a:endParaRPr lang="es-EC" b="1" dirty="0" smtClean="0"/>
          </a:p>
          <a:p>
            <a:pPr marL="342900" indent="-342900" algn="just" fontAlgn="auto">
              <a:lnSpc>
                <a:spcPct val="150000"/>
              </a:lnSpc>
              <a:spcBef>
                <a:spcPts val="0"/>
              </a:spcBef>
              <a:spcAft>
                <a:spcPts val="0"/>
              </a:spcAft>
              <a:buFontTx/>
              <a:buChar char="-"/>
              <a:defRPr/>
            </a:pPr>
            <a:endParaRPr lang="es-EC" dirty="0" smtClean="0"/>
          </a:p>
          <a:p>
            <a:pPr marL="342900" indent="-342900" algn="just" fontAlgn="auto">
              <a:lnSpc>
                <a:spcPct val="150000"/>
              </a:lnSpc>
              <a:spcBef>
                <a:spcPts val="0"/>
              </a:spcBef>
              <a:spcAft>
                <a:spcPts val="0"/>
              </a:spcAft>
              <a:buFontTx/>
              <a:buChar char="-"/>
              <a:defRPr/>
            </a:pPr>
            <a:endParaRPr lang="es-EC" dirty="0"/>
          </a:p>
          <a:p>
            <a:pPr algn="ctr" eaLnBrk="1" fontAlgn="auto" hangingPunct="1">
              <a:spcBef>
                <a:spcPts val="0"/>
              </a:spcBef>
              <a:spcAft>
                <a:spcPts val="0"/>
              </a:spcAft>
              <a:defRPr/>
            </a:pPr>
            <a:endParaRPr lang="en-US" altLang="en-US" sz="2400" b="1" dirty="0" smtClean="0"/>
          </a:p>
        </p:txBody>
      </p:sp>
      <p:pic>
        <p:nvPicPr>
          <p:cNvPr id="2" name="Imagen 1"/>
          <p:cNvPicPr>
            <a:picLocks noChangeAspect="1"/>
          </p:cNvPicPr>
          <p:nvPr/>
        </p:nvPicPr>
        <p:blipFill>
          <a:blip r:embed="rId3"/>
          <a:stretch>
            <a:fillRect/>
          </a:stretch>
        </p:blipFill>
        <p:spPr>
          <a:xfrm>
            <a:off x="1187624" y="836712"/>
            <a:ext cx="6920781" cy="5238526"/>
          </a:xfrm>
          <a:prstGeom prst="rect">
            <a:avLst/>
          </a:prstGeom>
        </p:spPr>
      </p:pic>
    </p:spTree>
    <p:extLst>
      <p:ext uri="{BB962C8B-B14F-4D97-AF65-F5344CB8AC3E}">
        <p14:creationId xmlns:p14="http://schemas.microsoft.com/office/powerpoint/2010/main" val="231746295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0"/>
            <a:ext cx="9156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1 CuadroTexto"/>
          <p:cNvSpPr txBox="1">
            <a:spLocks noChangeArrowheads="1"/>
          </p:cNvSpPr>
          <p:nvPr/>
        </p:nvSpPr>
        <p:spPr bwMode="auto">
          <a:xfrm>
            <a:off x="304800" y="228600"/>
            <a:ext cx="8610600" cy="5740033"/>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altLang="en-US" sz="2800" b="1" dirty="0"/>
              <a:t>INSPECCION DEL </a:t>
            </a:r>
            <a:r>
              <a:rPr lang="en-US" altLang="en-US" sz="2800" b="1" dirty="0" smtClean="0"/>
              <a:t>TECHO</a:t>
            </a:r>
          </a:p>
          <a:p>
            <a:pPr eaLnBrk="1" fontAlgn="auto" hangingPunct="1">
              <a:spcBef>
                <a:spcPts val="0"/>
              </a:spcBef>
              <a:spcAft>
                <a:spcPts val="0"/>
              </a:spcAft>
              <a:defRPr/>
            </a:pPr>
            <a:endParaRPr lang="en-US" altLang="en-US" dirty="0" smtClean="0"/>
          </a:p>
          <a:p>
            <a:pPr marL="285750" indent="-285750" algn="just" fontAlgn="auto">
              <a:lnSpc>
                <a:spcPct val="150000"/>
              </a:lnSpc>
              <a:spcBef>
                <a:spcPts val="0"/>
              </a:spcBef>
              <a:spcAft>
                <a:spcPts val="0"/>
              </a:spcAft>
              <a:buFontTx/>
              <a:buChar char="-"/>
              <a:defRPr/>
            </a:pPr>
            <a:r>
              <a:rPr lang="es-EC" dirty="0" smtClean="0"/>
              <a:t>Los tanques de almacenamiento del Oleoducto que poseen techos flotantes externos, son diseñados para minimizar las perdidas de llenado o evaporación.</a:t>
            </a:r>
          </a:p>
          <a:p>
            <a:pPr marL="285750" indent="-285750" algn="just" fontAlgn="auto">
              <a:lnSpc>
                <a:spcPct val="150000"/>
              </a:lnSpc>
              <a:spcBef>
                <a:spcPts val="0"/>
              </a:spcBef>
              <a:spcAft>
                <a:spcPts val="0"/>
              </a:spcAft>
              <a:buFontTx/>
              <a:buChar char="-"/>
              <a:defRPr/>
            </a:pPr>
            <a:endParaRPr lang="es-EC" dirty="0"/>
          </a:p>
          <a:p>
            <a:pPr marL="285750" indent="-285750" algn="just" fontAlgn="auto">
              <a:lnSpc>
                <a:spcPct val="150000"/>
              </a:lnSpc>
              <a:spcBef>
                <a:spcPts val="0"/>
              </a:spcBef>
              <a:spcAft>
                <a:spcPts val="0"/>
              </a:spcAft>
              <a:buFontTx/>
              <a:buChar char="-"/>
              <a:defRPr/>
            </a:pPr>
            <a:r>
              <a:rPr lang="es-EC" dirty="0" smtClean="0"/>
              <a:t>Los miembros estructurales deben ser inspeccionados; todos los elementos torcidos, corroídos, deformados; deben ser reemplazados o reparados.(API 650, Apéndice C.</a:t>
            </a:r>
          </a:p>
          <a:p>
            <a:pPr algn="just" fontAlgn="auto">
              <a:lnSpc>
                <a:spcPct val="150000"/>
              </a:lnSpc>
              <a:spcBef>
                <a:spcPts val="0"/>
              </a:spcBef>
              <a:spcAft>
                <a:spcPts val="0"/>
              </a:spcAft>
              <a:defRPr/>
            </a:pPr>
            <a:endParaRPr lang="es-EC" dirty="0"/>
          </a:p>
          <a:p>
            <a:pPr marL="285750" indent="-285750" algn="just" fontAlgn="auto">
              <a:lnSpc>
                <a:spcPct val="150000"/>
              </a:lnSpc>
              <a:spcBef>
                <a:spcPts val="0"/>
              </a:spcBef>
              <a:spcAft>
                <a:spcPts val="0"/>
              </a:spcAft>
              <a:buFontTx/>
              <a:buChar char="-"/>
              <a:defRPr/>
            </a:pPr>
            <a:r>
              <a:rPr lang="es-EC" dirty="0" smtClean="0"/>
              <a:t>El deterioro del material del sello; es el resultante de su desgaste por fricción  y la corrosión por estar expuesto al clima.</a:t>
            </a:r>
          </a:p>
          <a:p>
            <a:pPr marL="342900" indent="-342900" algn="just" fontAlgn="auto">
              <a:lnSpc>
                <a:spcPct val="150000"/>
              </a:lnSpc>
              <a:spcBef>
                <a:spcPts val="0"/>
              </a:spcBef>
              <a:spcAft>
                <a:spcPts val="0"/>
              </a:spcAft>
              <a:buFontTx/>
              <a:buChar char="-"/>
              <a:defRPr/>
            </a:pPr>
            <a:endParaRPr lang="es-EC" dirty="0" smtClean="0"/>
          </a:p>
          <a:p>
            <a:pPr marL="342900" indent="-342900" algn="just" fontAlgn="auto">
              <a:lnSpc>
                <a:spcPct val="150000"/>
              </a:lnSpc>
              <a:spcBef>
                <a:spcPts val="0"/>
              </a:spcBef>
              <a:spcAft>
                <a:spcPts val="0"/>
              </a:spcAft>
              <a:buFontTx/>
              <a:buChar char="-"/>
              <a:defRPr/>
            </a:pPr>
            <a:endParaRPr lang="es-EC" dirty="0"/>
          </a:p>
          <a:p>
            <a:pPr algn="ctr" eaLnBrk="1" fontAlgn="auto" hangingPunct="1">
              <a:spcBef>
                <a:spcPts val="0"/>
              </a:spcBef>
              <a:spcAft>
                <a:spcPts val="0"/>
              </a:spcAft>
              <a:defRPr/>
            </a:pPr>
            <a:endParaRPr lang="en-US" altLang="en-US" sz="2400" b="1" dirty="0" smtClean="0"/>
          </a:p>
        </p:txBody>
      </p:sp>
    </p:spTree>
    <p:extLst>
      <p:ext uri="{BB962C8B-B14F-4D97-AF65-F5344CB8AC3E}">
        <p14:creationId xmlns:p14="http://schemas.microsoft.com/office/powerpoint/2010/main" val="253587847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0"/>
            <a:ext cx="9156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1 CuadroTexto"/>
          <p:cNvSpPr txBox="1">
            <a:spLocks noChangeArrowheads="1"/>
          </p:cNvSpPr>
          <p:nvPr/>
        </p:nvSpPr>
        <p:spPr bwMode="auto">
          <a:xfrm>
            <a:off x="304800" y="228600"/>
            <a:ext cx="8610600" cy="2508250"/>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altLang="en-US" sz="2800" b="1" dirty="0" smtClean="0"/>
              <a:t>INSPECCION DEL TECHO</a:t>
            </a:r>
          </a:p>
          <a:p>
            <a:pPr algn="ctr" eaLnBrk="1" fontAlgn="auto" hangingPunct="1">
              <a:spcBef>
                <a:spcPts val="0"/>
              </a:spcBef>
              <a:spcAft>
                <a:spcPts val="0"/>
              </a:spcAft>
              <a:defRPr/>
            </a:pPr>
            <a:endParaRPr lang="en-US" altLang="en-US" sz="2400" b="1" dirty="0" smtClean="0"/>
          </a:p>
          <a:p>
            <a:pPr algn="just" fontAlgn="auto">
              <a:lnSpc>
                <a:spcPct val="150000"/>
              </a:lnSpc>
              <a:spcBef>
                <a:spcPts val="0"/>
              </a:spcBef>
              <a:spcAft>
                <a:spcPts val="0"/>
              </a:spcAft>
              <a:defRPr/>
            </a:pPr>
            <a:endParaRPr lang="es-EC" dirty="0" smtClean="0"/>
          </a:p>
          <a:p>
            <a:pPr marL="342900" indent="-342900" algn="just" fontAlgn="auto">
              <a:lnSpc>
                <a:spcPct val="150000"/>
              </a:lnSpc>
              <a:spcBef>
                <a:spcPts val="0"/>
              </a:spcBef>
              <a:spcAft>
                <a:spcPts val="0"/>
              </a:spcAft>
              <a:buFontTx/>
              <a:buChar char="-"/>
              <a:defRPr/>
            </a:pPr>
            <a:endParaRPr lang="es-EC" dirty="0" smtClean="0"/>
          </a:p>
          <a:p>
            <a:pPr marL="342900" indent="-342900" algn="just" fontAlgn="auto">
              <a:lnSpc>
                <a:spcPct val="150000"/>
              </a:lnSpc>
              <a:spcBef>
                <a:spcPts val="0"/>
              </a:spcBef>
              <a:spcAft>
                <a:spcPts val="0"/>
              </a:spcAft>
              <a:buFontTx/>
              <a:buChar char="-"/>
              <a:defRPr/>
            </a:pPr>
            <a:endParaRPr lang="es-EC" dirty="0"/>
          </a:p>
          <a:p>
            <a:pPr algn="ctr" eaLnBrk="1" fontAlgn="auto" hangingPunct="1">
              <a:spcBef>
                <a:spcPts val="0"/>
              </a:spcBef>
              <a:spcAft>
                <a:spcPts val="0"/>
              </a:spcAft>
              <a:defRPr/>
            </a:pPr>
            <a:endParaRPr lang="en-US" altLang="en-US" sz="2400" b="1" dirty="0" smtClean="0"/>
          </a:p>
        </p:txBody>
      </p:sp>
      <p:pic>
        <p:nvPicPr>
          <p:cNvPr id="2" name="Imagen 1"/>
          <p:cNvPicPr>
            <a:picLocks noChangeAspect="1"/>
          </p:cNvPicPr>
          <p:nvPr/>
        </p:nvPicPr>
        <p:blipFill>
          <a:blip r:embed="rId3"/>
          <a:stretch>
            <a:fillRect/>
          </a:stretch>
        </p:blipFill>
        <p:spPr>
          <a:xfrm>
            <a:off x="2699792" y="706299"/>
            <a:ext cx="3574531" cy="3030228"/>
          </a:xfrm>
          <a:prstGeom prst="rect">
            <a:avLst/>
          </a:prstGeom>
        </p:spPr>
      </p:pic>
      <p:pic>
        <p:nvPicPr>
          <p:cNvPr id="3" name="Imagen 2"/>
          <p:cNvPicPr>
            <a:picLocks noChangeAspect="1"/>
          </p:cNvPicPr>
          <p:nvPr/>
        </p:nvPicPr>
        <p:blipFill>
          <a:blip r:embed="rId4"/>
          <a:stretch>
            <a:fillRect/>
          </a:stretch>
        </p:blipFill>
        <p:spPr>
          <a:xfrm>
            <a:off x="1403648" y="3933056"/>
            <a:ext cx="6548016" cy="1965263"/>
          </a:xfrm>
          <a:prstGeom prst="rect">
            <a:avLst/>
          </a:prstGeom>
        </p:spPr>
      </p:pic>
    </p:spTree>
    <p:extLst>
      <p:ext uri="{BB962C8B-B14F-4D97-AF65-F5344CB8AC3E}">
        <p14:creationId xmlns:p14="http://schemas.microsoft.com/office/powerpoint/2010/main" val="290051163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93" y="0"/>
            <a:ext cx="9156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1 CuadroTexto"/>
          <p:cNvSpPr txBox="1">
            <a:spLocks noChangeArrowheads="1"/>
          </p:cNvSpPr>
          <p:nvPr/>
        </p:nvSpPr>
        <p:spPr bwMode="auto">
          <a:xfrm>
            <a:off x="304800" y="228600"/>
            <a:ext cx="8610600" cy="5463034"/>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altLang="en-US" sz="2800" b="1" dirty="0" smtClean="0"/>
              <a:t>INSPECCION DE LA BASE</a:t>
            </a:r>
          </a:p>
          <a:p>
            <a:pPr eaLnBrk="1" fontAlgn="auto" hangingPunct="1">
              <a:spcBef>
                <a:spcPts val="0"/>
              </a:spcBef>
              <a:spcAft>
                <a:spcPts val="0"/>
              </a:spcAft>
              <a:defRPr/>
            </a:pPr>
            <a:endParaRPr lang="en-US" altLang="en-US" dirty="0" smtClean="0"/>
          </a:p>
          <a:p>
            <a:pPr marL="285750" indent="-285750" eaLnBrk="1" fontAlgn="auto" hangingPunct="1">
              <a:lnSpc>
                <a:spcPct val="150000"/>
              </a:lnSpc>
              <a:spcBef>
                <a:spcPts val="0"/>
              </a:spcBef>
              <a:spcAft>
                <a:spcPts val="0"/>
              </a:spcAft>
              <a:buFontTx/>
              <a:buChar char="-"/>
              <a:defRPr/>
            </a:pPr>
            <a:r>
              <a:rPr lang="en-US" altLang="en-US" dirty="0" smtClean="0"/>
              <a:t>Las causas que deterioran la fundación del tanque son: asentamiento, erosion, agrientamiento y deterioro del concreto.(ingreso de agua, alcalinos, acidos)</a:t>
            </a:r>
          </a:p>
          <a:p>
            <a:pPr marL="285750" indent="-285750" eaLnBrk="1" fontAlgn="auto" hangingPunct="1">
              <a:lnSpc>
                <a:spcPct val="150000"/>
              </a:lnSpc>
              <a:spcBef>
                <a:spcPts val="0"/>
              </a:spcBef>
              <a:spcAft>
                <a:spcPts val="0"/>
              </a:spcAft>
              <a:buFontTx/>
              <a:buChar char="-"/>
              <a:defRPr/>
            </a:pPr>
            <a:endParaRPr lang="en-US" altLang="en-US" dirty="0"/>
          </a:p>
          <a:p>
            <a:pPr eaLnBrk="1" fontAlgn="auto" hangingPunct="1">
              <a:lnSpc>
                <a:spcPct val="150000"/>
              </a:lnSpc>
              <a:spcBef>
                <a:spcPts val="0"/>
              </a:spcBef>
              <a:spcAft>
                <a:spcPts val="0"/>
              </a:spcAft>
              <a:defRPr/>
            </a:pPr>
            <a:endParaRPr lang="en-US" altLang="en-US" dirty="0" smtClean="0"/>
          </a:p>
          <a:p>
            <a:pPr marL="285750" indent="-285750" eaLnBrk="1" fontAlgn="auto" hangingPunct="1">
              <a:lnSpc>
                <a:spcPct val="150000"/>
              </a:lnSpc>
              <a:spcBef>
                <a:spcPts val="0"/>
              </a:spcBef>
              <a:spcAft>
                <a:spcPts val="0"/>
              </a:spcAft>
              <a:buFontTx/>
              <a:buChar char="-"/>
              <a:defRPr/>
            </a:pPr>
            <a:endParaRPr lang="en-US" altLang="en-US" dirty="0"/>
          </a:p>
          <a:p>
            <a:pPr marL="285750" indent="-285750" eaLnBrk="1" fontAlgn="auto" hangingPunct="1">
              <a:lnSpc>
                <a:spcPct val="150000"/>
              </a:lnSpc>
              <a:spcBef>
                <a:spcPts val="0"/>
              </a:spcBef>
              <a:spcAft>
                <a:spcPts val="0"/>
              </a:spcAft>
              <a:buFontTx/>
              <a:buChar char="-"/>
              <a:defRPr/>
            </a:pPr>
            <a:endParaRPr lang="en-US" altLang="en-US" dirty="0" smtClean="0"/>
          </a:p>
          <a:p>
            <a:pPr marL="285750" indent="-285750" eaLnBrk="1" fontAlgn="auto" hangingPunct="1">
              <a:spcBef>
                <a:spcPts val="0"/>
              </a:spcBef>
              <a:spcAft>
                <a:spcPts val="0"/>
              </a:spcAft>
              <a:buFontTx/>
              <a:buChar char="-"/>
              <a:defRPr/>
            </a:pPr>
            <a:endParaRPr lang="en-US" altLang="en-US" dirty="0"/>
          </a:p>
          <a:p>
            <a:pPr marL="285750" indent="-285750" eaLnBrk="1" fontAlgn="auto" hangingPunct="1">
              <a:spcBef>
                <a:spcPts val="0"/>
              </a:spcBef>
              <a:spcAft>
                <a:spcPts val="0"/>
              </a:spcAft>
              <a:buFontTx/>
              <a:buChar char="-"/>
              <a:defRPr/>
            </a:pPr>
            <a:endParaRPr lang="en-US" altLang="en-US" dirty="0" smtClean="0"/>
          </a:p>
          <a:p>
            <a:pPr algn="just" fontAlgn="auto">
              <a:lnSpc>
                <a:spcPct val="150000"/>
              </a:lnSpc>
              <a:spcBef>
                <a:spcPts val="0"/>
              </a:spcBef>
              <a:spcAft>
                <a:spcPts val="0"/>
              </a:spcAft>
              <a:defRPr/>
            </a:pPr>
            <a:endParaRPr lang="es-EC" dirty="0" smtClean="0"/>
          </a:p>
          <a:p>
            <a:pPr marL="342900" indent="-342900" algn="just" fontAlgn="auto">
              <a:lnSpc>
                <a:spcPct val="150000"/>
              </a:lnSpc>
              <a:spcBef>
                <a:spcPts val="0"/>
              </a:spcBef>
              <a:spcAft>
                <a:spcPts val="0"/>
              </a:spcAft>
              <a:buFontTx/>
              <a:buChar char="-"/>
              <a:defRPr/>
            </a:pPr>
            <a:endParaRPr lang="es-EC" dirty="0" smtClean="0"/>
          </a:p>
          <a:p>
            <a:pPr marL="342900" indent="-342900" algn="just" fontAlgn="auto">
              <a:lnSpc>
                <a:spcPct val="150000"/>
              </a:lnSpc>
              <a:spcBef>
                <a:spcPts val="0"/>
              </a:spcBef>
              <a:spcAft>
                <a:spcPts val="0"/>
              </a:spcAft>
              <a:buFontTx/>
              <a:buChar char="-"/>
              <a:defRPr/>
            </a:pPr>
            <a:endParaRPr lang="es-EC" dirty="0"/>
          </a:p>
          <a:p>
            <a:pPr algn="ctr" eaLnBrk="1" fontAlgn="auto" hangingPunct="1">
              <a:spcBef>
                <a:spcPts val="0"/>
              </a:spcBef>
              <a:spcAft>
                <a:spcPts val="0"/>
              </a:spcAft>
              <a:defRPr/>
            </a:pPr>
            <a:endParaRPr lang="en-US" altLang="en-US" sz="2400" b="1" dirty="0" smtClean="0"/>
          </a:p>
        </p:txBody>
      </p:sp>
      <p:pic>
        <p:nvPicPr>
          <p:cNvPr id="2" name="Imagen 1"/>
          <p:cNvPicPr>
            <a:picLocks noChangeAspect="1"/>
          </p:cNvPicPr>
          <p:nvPr/>
        </p:nvPicPr>
        <p:blipFill>
          <a:blip r:embed="rId3"/>
          <a:stretch>
            <a:fillRect/>
          </a:stretch>
        </p:blipFill>
        <p:spPr>
          <a:xfrm>
            <a:off x="683568" y="2420888"/>
            <a:ext cx="3783762" cy="2571900"/>
          </a:xfrm>
          <a:prstGeom prst="rect">
            <a:avLst/>
          </a:prstGeom>
        </p:spPr>
      </p:pic>
      <p:pic>
        <p:nvPicPr>
          <p:cNvPr id="3" name="Imagen 2"/>
          <p:cNvPicPr>
            <a:picLocks noChangeAspect="1"/>
          </p:cNvPicPr>
          <p:nvPr/>
        </p:nvPicPr>
        <p:blipFill>
          <a:blip r:embed="rId4"/>
          <a:stretch>
            <a:fillRect/>
          </a:stretch>
        </p:blipFill>
        <p:spPr>
          <a:xfrm>
            <a:off x="4932040" y="2420888"/>
            <a:ext cx="3294593" cy="2754408"/>
          </a:xfrm>
          <a:prstGeom prst="rect">
            <a:avLst/>
          </a:prstGeom>
        </p:spPr>
      </p:pic>
    </p:spTree>
    <p:extLst>
      <p:ext uri="{BB962C8B-B14F-4D97-AF65-F5344CB8AC3E}">
        <p14:creationId xmlns:p14="http://schemas.microsoft.com/office/powerpoint/2010/main" val="99335900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0"/>
            <a:ext cx="9156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1 CuadroTexto"/>
          <p:cNvSpPr txBox="1">
            <a:spLocks noChangeArrowheads="1"/>
          </p:cNvSpPr>
          <p:nvPr/>
        </p:nvSpPr>
        <p:spPr bwMode="auto">
          <a:xfrm>
            <a:off x="304800" y="228600"/>
            <a:ext cx="8610600" cy="4170372"/>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altLang="en-US" sz="2800" b="1" dirty="0" smtClean="0"/>
              <a:t>INSPECCION DE LA BASE</a:t>
            </a:r>
          </a:p>
          <a:p>
            <a:pPr algn="ctr" eaLnBrk="1" fontAlgn="auto" hangingPunct="1">
              <a:spcBef>
                <a:spcPts val="0"/>
              </a:spcBef>
              <a:spcAft>
                <a:spcPts val="0"/>
              </a:spcAft>
              <a:defRPr/>
            </a:pPr>
            <a:endParaRPr lang="en-US" altLang="en-US" sz="2400" b="1" dirty="0" smtClean="0"/>
          </a:p>
          <a:p>
            <a:pPr marL="285750" indent="-285750" algn="just" fontAlgn="auto">
              <a:lnSpc>
                <a:spcPct val="150000"/>
              </a:lnSpc>
              <a:spcBef>
                <a:spcPts val="0"/>
              </a:spcBef>
              <a:spcAft>
                <a:spcPts val="0"/>
              </a:spcAft>
              <a:buFontTx/>
              <a:buChar char="-"/>
              <a:defRPr/>
            </a:pPr>
            <a:r>
              <a:rPr lang="es-EC" dirty="0" smtClean="0"/>
              <a:t>La placa anular del tanque se encuentra entre la fundación y el fondo del tanque; el espesor no debe ser menor a 0,1 pulgadas y depende su elección mediante la siguiente tabla:</a:t>
            </a:r>
          </a:p>
          <a:p>
            <a:pPr fontAlgn="auto">
              <a:lnSpc>
                <a:spcPct val="150000"/>
              </a:lnSpc>
              <a:spcBef>
                <a:spcPts val="0"/>
              </a:spcBef>
              <a:spcAft>
                <a:spcPts val="0"/>
              </a:spcAft>
              <a:defRPr/>
            </a:pPr>
            <a:endParaRPr lang="es-EC" dirty="0"/>
          </a:p>
          <a:p>
            <a:pPr fontAlgn="auto">
              <a:lnSpc>
                <a:spcPct val="150000"/>
              </a:lnSpc>
              <a:spcBef>
                <a:spcPts val="0"/>
              </a:spcBef>
              <a:spcAft>
                <a:spcPts val="0"/>
              </a:spcAft>
              <a:defRPr/>
            </a:pPr>
            <a:r>
              <a:rPr lang="es-EC" dirty="0" smtClean="0"/>
              <a:t> </a:t>
            </a:r>
          </a:p>
          <a:p>
            <a:pPr marL="342900" indent="-342900" algn="just" fontAlgn="auto">
              <a:lnSpc>
                <a:spcPct val="150000"/>
              </a:lnSpc>
              <a:spcBef>
                <a:spcPts val="0"/>
              </a:spcBef>
              <a:spcAft>
                <a:spcPts val="0"/>
              </a:spcAft>
              <a:buFontTx/>
              <a:buChar char="-"/>
              <a:defRPr/>
            </a:pPr>
            <a:endParaRPr lang="es-EC" dirty="0" smtClean="0"/>
          </a:p>
          <a:p>
            <a:pPr marL="342900" indent="-342900" algn="just" fontAlgn="auto">
              <a:lnSpc>
                <a:spcPct val="150000"/>
              </a:lnSpc>
              <a:spcBef>
                <a:spcPts val="0"/>
              </a:spcBef>
              <a:spcAft>
                <a:spcPts val="0"/>
              </a:spcAft>
              <a:buFontTx/>
              <a:buChar char="-"/>
              <a:defRPr/>
            </a:pPr>
            <a:endParaRPr lang="es-EC" dirty="0"/>
          </a:p>
          <a:p>
            <a:pPr algn="ctr" eaLnBrk="1" fontAlgn="auto" hangingPunct="1">
              <a:spcBef>
                <a:spcPts val="0"/>
              </a:spcBef>
              <a:spcAft>
                <a:spcPts val="0"/>
              </a:spcAft>
              <a:defRPr/>
            </a:pPr>
            <a:endParaRPr lang="en-US" altLang="en-US" sz="2400" b="1" dirty="0" smtClean="0"/>
          </a:p>
        </p:txBody>
      </p:sp>
      <p:graphicFrame>
        <p:nvGraphicFramePr>
          <p:cNvPr id="3" name="Tabla 2"/>
          <p:cNvGraphicFramePr>
            <a:graphicFrameLocks noGrp="1"/>
          </p:cNvGraphicFramePr>
          <p:nvPr>
            <p:extLst>
              <p:ext uri="{D42A27DB-BD31-4B8C-83A1-F6EECF244321}">
                <p14:modId xmlns:p14="http://schemas.microsoft.com/office/powerpoint/2010/main" val="3698263412"/>
              </p:ext>
            </p:extLst>
          </p:nvPr>
        </p:nvGraphicFramePr>
        <p:xfrm>
          <a:off x="1475656" y="2564904"/>
          <a:ext cx="6210672" cy="2778806"/>
        </p:xfrm>
        <a:graphic>
          <a:graphicData uri="http://schemas.openxmlformats.org/drawingml/2006/table">
            <a:tbl>
              <a:tblPr firstRow="1" firstCol="1" bandRow="1">
                <a:tableStyleId>{5C22544A-7EE6-4342-B048-85BDC9FD1C3A}</a:tableStyleId>
              </a:tblPr>
              <a:tblGrid>
                <a:gridCol w="2807564"/>
                <a:gridCol w="850777"/>
                <a:gridCol w="850777"/>
                <a:gridCol w="850777"/>
                <a:gridCol w="850777"/>
              </a:tblGrid>
              <a:tr h="300401">
                <a:tc>
                  <a:txBody>
                    <a:bodyPr/>
                    <a:lstStyle/>
                    <a:p>
                      <a:pPr algn="ctr">
                        <a:lnSpc>
                          <a:spcPct val="115000"/>
                        </a:lnSpc>
                        <a:spcAft>
                          <a:spcPts val="0"/>
                        </a:spcAft>
                      </a:pPr>
                      <a:r>
                        <a:rPr lang="es-ES" sz="1800" b="1" dirty="0">
                          <a:effectLst/>
                        </a:rPr>
                        <a:t>ESPESOR DE LAMINA DEL PRIMER ANILLO</a:t>
                      </a:r>
                      <a:endParaRPr lang="es-EC" sz="2000" b="1" dirty="0">
                        <a:effectLst/>
                        <a:latin typeface="Times New Roman" panose="02020603050405020304" pitchFamily="18" charset="0"/>
                        <a:ea typeface="Times New Roman" panose="02020603050405020304" pitchFamily="18" charset="0"/>
                      </a:endParaRPr>
                    </a:p>
                  </a:txBody>
                  <a:tcPr marL="44450" marR="44450" marT="0" marB="0" anchor="b"/>
                </a:tc>
                <a:tc gridSpan="4">
                  <a:txBody>
                    <a:bodyPr/>
                    <a:lstStyle/>
                    <a:p>
                      <a:pPr algn="ctr">
                        <a:lnSpc>
                          <a:spcPct val="115000"/>
                        </a:lnSpc>
                        <a:spcAft>
                          <a:spcPts val="0"/>
                        </a:spcAft>
                      </a:pPr>
                      <a:r>
                        <a:rPr lang="es-ES" sz="1800" dirty="0" smtClean="0">
                          <a:effectLst/>
                        </a:rPr>
                        <a:t>ESFUERZOS </a:t>
                      </a:r>
                      <a:r>
                        <a:rPr lang="es-ES" sz="1800" dirty="0">
                          <a:effectLst/>
                        </a:rPr>
                        <a:t>EN EL PRIMER </a:t>
                      </a:r>
                      <a:r>
                        <a:rPr lang="es-ES" sz="1800" dirty="0" smtClean="0">
                          <a:effectLst/>
                        </a:rPr>
                        <a:t>ANILLO (2,34D (H — 1)]/t.</a:t>
                      </a:r>
                      <a:endParaRPr lang="es-EC" sz="2000" dirty="0">
                        <a:effectLst/>
                        <a:latin typeface="Times New Roman" panose="02020603050405020304" pitchFamily="18" charset="0"/>
                        <a:ea typeface="Times New Roman" panose="02020603050405020304" pitchFamily="18" charset="0"/>
                      </a:endParaRPr>
                    </a:p>
                  </a:txBody>
                  <a:tcPr marL="44450" marR="44450" marT="0" marB="0"/>
                </a:tc>
                <a:tc hMerge="1">
                  <a:txBody>
                    <a:bodyPr/>
                    <a:lstStyle/>
                    <a:p>
                      <a:endParaRPr lang="es-EC"/>
                    </a:p>
                  </a:txBody>
                  <a:tcPr/>
                </a:tc>
                <a:tc hMerge="1">
                  <a:txBody>
                    <a:bodyPr/>
                    <a:lstStyle/>
                    <a:p>
                      <a:endParaRPr lang="es-EC"/>
                    </a:p>
                  </a:txBody>
                  <a:tcPr/>
                </a:tc>
                <a:tc hMerge="1">
                  <a:txBody>
                    <a:bodyPr/>
                    <a:lstStyle/>
                    <a:p>
                      <a:endParaRPr lang="es-EC"/>
                    </a:p>
                  </a:txBody>
                  <a:tcPr/>
                </a:tc>
              </a:tr>
              <a:tr h="315422">
                <a:tc>
                  <a:txBody>
                    <a:bodyPr/>
                    <a:lstStyle/>
                    <a:p>
                      <a:pPr algn="ctr">
                        <a:lnSpc>
                          <a:spcPct val="115000"/>
                        </a:lnSpc>
                        <a:spcAft>
                          <a:spcPts val="0"/>
                        </a:spcAft>
                      </a:pPr>
                      <a:r>
                        <a:rPr lang="es-ES" sz="1600" dirty="0">
                          <a:effectLst/>
                        </a:rPr>
                        <a:t>(in)</a:t>
                      </a:r>
                      <a:endParaRPr lang="es-EC" sz="1800" dirty="0">
                        <a:effectLst/>
                        <a:latin typeface="Times New Roman" panose="02020603050405020304" pitchFamily="18" charset="0"/>
                        <a:ea typeface="Times New Roman" panose="02020603050405020304" pitchFamily="18" charset="0"/>
                      </a:endParaRPr>
                    </a:p>
                  </a:txBody>
                  <a:tcPr marL="44450" marR="44450" marT="0" marB="0" anchor="b"/>
                </a:tc>
                <a:tc gridSpan="4">
                  <a:txBody>
                    <a:bodyPr/>
                    <a:lstStyle/>
                    <a:p>
                      <a:pPr algn="ctr">
                        <a:lnSpc>
                          <a:spcPct val="115000"/>
                        </a:lnSpc>
                        <a:spcAft>
                          <a:spcPts val="0"/>
                        </a:spcAft>
                      </a:pPr>
                      <a:r>
                        <a:rPr lang="es-ES" sz="1600" b="1" dirty="0" smtClean="0">
                          <a:effectLst/>
                        </a:rPr>
                        <a:t>(</a:t>
                      </a:r>
                      <a:r>
                        <a:rPr lang="es-ES" sz="1600" b="1" dirty="0" err="1" smtClean="0">
                          <a:effectLst/>
                        </a:rPr>
                        <a:t>lbf</a:t>
                      </a:r>
                      <a:r>
                        <a:rPr lang="es-ES" sz="1600" b="1" dirty="0" smtClean="0">
                          <a:effectLst/>
                        </a:rPr>
                        <a:t>/in2</a:t>
                      </a:r>
                      <a:r>
                        <a:rPr lang="es-ES" sz="1600" b="1" dirty="0">
                          <a:effectLst/>
                        </a:rPr>
                        <a:t>)</a:t>
                      </a:r>
                      <a:endParaRPr lang="es-EC" sz="1800" b="1" dirty="0">
                        <a:effectLst/>
                        <a:latin typeface="Times New Roman" panose="02020603050405020304" pitchFamily="18" charset="0"/>
                        <a:ea typeface="Times New Roman" panose="02020603050405020304" pitchFamily="18" charset="0"/>
                      </a:endParaRPr>
                    </a:p>
                  </a:txBody>
                  <a:tcPr marL="44450" marR="44450" marT="0" marB="0"/>
                </a:tc>
                <a:tc hMerge="1">
                  <a:txBody>
                    <a:bodyPr/>
                    <a:lstStyle/>
                    <a:p>
                      <a:endParaRPr lang="es-EC"/>
                    </a:p>
                  </a:txBody>
                  <a:tcPr/>
                </a:tc>
                <a:tc hMerge="1">
                  <a:txBody>
                    <a:bodyPr/>
                    <a:lstStyle/>
                    <a:p>
                      <a:endParaRPr lang="es-EC"/>
                    </a:p>
                  </a:txBody>
                  <a:tcPr/>
                </a:tc>
                <a:tc hMerge="1">
                  <a:txBody>
                    <a:bodyPr/>
                    <a:lstStyle/>
                    <a:p>
                      <a:endParaRPr lang="es-EC"/>
                    </a:p>
                  </a:txBody>
                  <a:tcPr/>
                </a:tc>
              </a:tr>
              <a:tr h="315422">
                <a:tc>
                  <a:txBody>
                    <a:bodyPr/>
                    <a:lstStyle/>
                    <a:p>
                      <a:pPr algn="just">
                        <a:lnSpc>
                          <a:spcPct val="115000"/>
                        </a:lnSpc>
                        <a:spcAft>
                          <a:spcPts val="0"/>
                        </a:spcAft>
                      </a:pPr>
                      <a:r>
                        <a:rPr lang="es-ES" sz="1400">
                          <a:effectLst/>
                        </a:rPr>
                        <a:t> </a:t>
                      </a:r>
                      <a:endParaRPr lang="es-EC" sz="16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ctr">
                        <a:lnSpc>
                          <a:spcPct val="115000"/>
                        </a:lnSpc>
                        <a:spcAft>
                          <a:spcPts val="0"/>
                        </a:spcAft>
                      </a:pPr>
                      <a:r>
                        <a:rPr lang="es-ES" sz="1400">
                          <a:effectLst/>
                        </a:rPr>
                        <a:t>&lt;24000</a:t>
                      </a:r>
                      <a:endParaRPr lang="es-EC" sz="16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15000"/>
                        </a:lnSpc>
                        <a:spcAft>
                          <a:spcPts val="0"/>
                        </a:spcAft>
                      </a:pPr>
                      <a:r>
                        <a:rPr lang="es-ES" sz="1400">
                          <a:effectLst/>
                        </a:rPr>
                        <a:t>&lt;27000</a:t>
                      </a:r>
                      <a:endParaRPr lang="es-EC" sz="16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15000"/>
                        </a:lnSpc>
                        <a:spcAft>
                          <a:spcPts val="0"/>
                        </a:spcAft>
                      </a:pPr>
                      <a:r>
                        <a:rPr lang="es-ES" sz="1400">
                          <a:effectLst/>
                        </a:rPr>
                        <a:t>&lt;29700</a:t>
                      </a:r>
                      <a:endParaRPr lang="es-EC" sz="16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15000"/>
                        </a:lnSpc>
                        <a:spcAft>
                          <a:spcPts val="0"/>
                        </a:spcAft>
                      </a:pPr>
                      <a:r>
                        <a:rPr lang="es-ES" sz="1400">
                          <a:effectLst/>
                        </a:rPr>
                        <a:t>&lt;32400</a:t>
                      </a:r>
                      <a:endParaRPr lang="es-EC" sz="1600">
                        <a:effectLst/>
                        <a:latin typeface="Times New Roman" panose="02020603050405020304" pitchFamily="18" charset="0"/>
                        <a:ea typeface="Times New Roman" panose="02020603050405020304" pitchFamily="18" charset="0"/>
                      </a:endParaRPr>
                    </a:p>
                  </a:txBody>
                  <a:tcPr marL="44450" marR="44450" marT="0" marB="0" anchor="ctr"/>
                </a:tc>
              </a:tr>
              <a:tr h="300401">
                <a:tc>
                  <a:txBody>
                    <a:bodyPr/>
                    <a:lstStyle/>
                    <a:p>
                      <a:pPr algn="ctr">
                        <a:lnSpc>
                          <a:spcPct val="115000"/>
                        </a:lnSpc>
                        <a:spcAft>
                          <a:spcPts val="0"/>
                        </a:spcAft>
                      </a:pPr>
                      <a:r>
                        <a:rPr lang="es-ES" sz="1400" dirty="0">
                          <a:effectLst/>
                        </a:rPr>
                        <a:t>t≤0,75</a:t>
                      </a:r>
                      <a:endParaRPr lang="es-EC" sz="160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15000"/>
                        </a:lnSpc>
                        <a:spcAft>
                          <a:spcPts val="0"/>
                        </a:spcAft>
                      </a:pPr>
                      <a:r>
                        <a:rPr lang="es-ES" sz="1400">
                          <a:effectLst/>
                        </a:rPr>
                        <a:t>0,17</a:t>
                      </a:r>
                      <a:endParaRPr lang="es-EC" sz="16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15000"/>
                        </a:lnSpc>
                        <a:spcAft>
                          <a:spcPts val="0"/>
                        </a:spcAft>
                      </a:pPr>
                      <a:r>
                        <a:rPr lang="es-ES" sz="1400">
                          <a:effectLst/>
                        </a:rPr>
                        <a:t>0,2</a:t>
                      </a:r>
                      <a:endParaRPr lang="es-EC" sz="16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15000"/>
                        </a:lnSpc>
                        <a:spcAft>
                          <a:spcPts val="0"/>
                        </a:spcAft>
                      </a:pPr>
                      <a:r>
                        <a:rPr lang="es-ES" sz="1400">
                          <a:effectLst/>
                        </a:rPr>
                        <a:t>0,23</a:t>
                      </a:r>
                      <a:endParaRPr lang="es-EC" sz="16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15000"/>
                        </a:lnSpc>
                        <a:spcAft>
                          <a:spcPts val="0"/>
                        </a:spcAft>
                      </a:pPr>
                      <a:r>
                        <a:rPr lang="es-ES" sz="1400">
                          <a:effectLst/>
                        </a:rPr>
                        <a:t>0,3</a:t>
                      </a:r>
                      <a:endParaRPr lang="es-EC" sz="1600">
                        <a:effectLst/>
                        <a:latin typeface="Times New Roman" panose="02020603050405020304" pitchFamily="18" charset="0"/>
                        <a:ea typeface="Times New Roman" panose="02020603050405020304" pitchFamily="18" charset="0"/>
                      </a:endParaRPr>
                    </a:p>
                  </a:txBody>
                  <a:tcPr marL="44450" marR="44450" marT="0" marB="0" anchor="ctr"/>
                </a:tc>
              </a:tr>
              <a:tr h="300401">
                <a:tc>
                  <a:txBody>
                    <a:bodyPr/>
                    <a:lstStyle/>
                    <a:p>
                      <a:pPr algn="ctr">
                        <a:lnSpc>
                          <a:spcPct val="115000"/>
                        </a:lnSpc>
                        <a:spcAft>
                          <a:spcPts val="0"/>
                        </a:spcAft>
                      </a:pPr>
                      <a:r>
                        <a:rPr lang="es-ES" sz="1400">
                          <a:effectLst/>
                        </a:rPr>
                        <a:t>0,75&lt;t≤1</a:t>
                      </a:r>
                      <a:endParaRPr lang="es-EC" sz="16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15000"/>
                        </a:lnSpc>
                        <a:spcAft>
                          <a:spcPts val="0"/>
                        </a:spcAft>
                      </a:pPr>
                      <a:r>
                        <a:rPr lang="es-ES" sz="1400">
                          <a:effectLst/>
                        </a:rPr>
                        <a:t>0,17</a:t>
                      </a:r>
                      <a:endParaRPr lang="es-EC" sz="16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15000"/>
                        </a:lnSpc>
                        <a:spcAft>
                          <a:spcPts val="0"/>
                        </a:spcAft>
                      </a:pPr>
                      <a:r>
                        <a:rPr lang="es-ES" sz="1400">
                          <a:effectLst/>
                        </a:rPr>
                        <a:t>0,22</a:t>
                      </a:r>
                      <a:endParaRPr lang="es-EC" sz="16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15000"/>
                        </a:lnSpc>
                        <a:spcAft>
                          <a:spcPts val="0"/>
                        </a:spcAft>
                      </a:pPr>
                      <a:r>
                        <a:rPr lang="es-ES" sz="1400">
                          <a:effectLst/>
                        </a:rPr>
                        <a:t>0,31</a:t>
                      </a:r>
                      <a:endParaRPr lang="es-EC" sz="16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15000"/>
                        </a:lnSpc>
                        <a:spcAft>
                          <a:spcPts val="0"/>
                        </a:spcAft>
                      </a:pPr>
                      <a:r>
                        <a:rPr lang="es-ES" sz="1400">
                          <a:effectLst/>
                        </a:rPr>
                        <a:t>0,38</a:t>
                      </a:r>
                      <a:endParaRPr lang="es-EC" sz="1600">
                        <a:effectLst/>
                        <a:latin typeface="Times New Roman" panose="02020603050405020304" pitchFamily="18" charset="0"/>
                        <a:ea typeface="Times New Roman" panose="02020603050405020304" pitchFamily="18" charset="0"/>
                      </a:endParaRPr>
                    </a:p>
                  </a:txBody>
                  <a:tcPr marL="44450" marR="44450" marT="0" marB="0" anchor="ctr"/>
                </a:tc>
              </a:tr>
              <a:tr h="300401">
                <a:tc>
                  <a:txBody>
                    <a:bodyPr/>
                    <a:lstStyle/>
                    <a:p>
                      <a:pPr algn="ctr">
                        <a:lnSpc>
                          <a:spcPct val="115000"/>
                        </a:lnSpc>
                        <a:spcAft>
                          <a:spcPts val="0"/>
                        </a:spcAft>
                      </a:pPr>
                      <a:r>
                        <a:rPr lang="es-ES" sz="1400">
                          <a:effectLst/>
                        </a:rPr>
                        <a:t>1&lt;t≤1,25</a:t>
                      </a:r>
                      <a:endParaRPr lang="es-EC" sz="16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15000"/>
                        </a:lnSpc>
                        <a:spcAft>
                          <a:spcPts val="0"/>
                        </a:spcAft>
                      </a:pPr>
                      <a:r>
                        <a:rPr lang="es-ES" sz="1400">
                          <a:effectLst/>
                        </a:rPr>
                        <a:t>0,17</a:t>
                      </a:r>
                      <a:endParaRPr lang="es-EC" sz="16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15000"/>
                        </a:lnSpc>
                        <a:spcAft>
                          <a:spcPts val="0"/>
                        </a:spcAft>
                      </a:pPr>
                      <a:r>
                        <a:rPr lang="es-ES" sz="1400">
                          <a:effectLst/>
                        </a:rPr>
                        <a:t>0,26</a:t>
                      </a:r>
                      <a:endParaRPr lang="es-EC" sz="16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15000"/>
                        </a:lnSpc>
                        <a:spcAft>
                          <a:spcPts val="0"/>
                        </a:spcAft>
                      </a:pPr>
                      <a:r>
                        <a:rPr lang="es-ES" sz="1400">
                          <a:effectLst/>
                        </a:rPr>
                        <a:t>0,38</a:t>
                      </a:r>
                      <a:endParaRPr lang="es-EC" sz="16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15000"/>
                        </a:lnSpc>
                        <a:spcAft>
                          <a:spcPts val="0"/>
                        </a:spcAft>
                      </a:pPr>
                      <a:r>
                        <a:rPr lang="es-ES" sz="1400">
                          <a:effectLst/>
                        </a:rPr>
                        <a:t>0,48</a:t>
                      </a:r>
                      <a:endParaRPr lang="es-EC" sz="1600">
                        <a:effectLst/>
                        <a:latin typeface="Times New Roman" panose="02020603050405020304" pitchFamily="18" charset="0"/>
                        <a:ea typeface="Times New Roman" panose="02020603050405020304" pitchFamily="18" charset="0"/>
                      </a:endParaRPr>
                    </a:p>
                  </a:txBody>
                  <a:tcPr marL="44450" marR="44450" marT="0" marB="0" anchor="ctr"/>
                </a:tc>
              </a:tr>
              <a:tr h="300401">
                <a:tc>
                  <a:txBody>
                    <a:bodyPr/>
                    <a:lstStyle/>
                    <a:p>
                      <a:pPr algn="ctr">
                        <a:lnSpc>
                          <a:spcPct val="115000"/>
                        </a:lnSpc>
                        <a:spcAft>
                          <a:spcPts val="0"/>
                        </a:spcAft>
                      </a:pPr>
                      <a:r>
                        <a:rPr lang="es-ES" sz="1400">
                          <a:effectLst/>
                        </a:rPr>
                        <a:t>1,25&lt;t≤1,5</a:t>
                      </a:r>
                      <a:endParaRPr lang="es-EC" sz="16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15000"/>
                        </a:lnSpc>
                        <a:spcAft>
                          <a:spcPts val="0"/>
                        </a:spcAft>
                      </a:pPr>
                      <a:r>
                        <a:rPr lang="es-ES" sz="1400">
                          <a:effectLst/>
                        </a:rPr>
                        <a:t>0,22</a:t>
                      </a:r>
                      <a:endParaRPr lang="es-EC" sz="16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15000"/>
                        </a:lnSpc>
                        <a:spcAft>
                          <a:spcPts val="0"/>
                        </a:spcAft>
                      </a:pPr>
                      <a:r>
                        <a:rPr lang="es-ES" sz="1400">
                          <a:effectLst/>
                        </a:rPr>
                        <a:t>0,34</a:t>
                      </a:r>
                      <a:endParaRPr lang="es-EC" sz="16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15000"/>
                        </a:lnSpc>
                        <a:spcAft>
                          <a:spcPts val="0"/>
                        </a:spcAft>
                      </a:pPr>
                      <a:r>
                        <a:rPr lang="es-ES" sz="1400">
                          <a:effectLst/>
                        </a:rPr>
                        <a:t>0,47</a:t>
                      </a:r>
                      <a:endParaRPr lang="es-EC" sz="16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15000"/>
                        </a:lnSpc>
                        <a:spcAft>
                          <a:spcPts val="0"/>
                        </a:spcAft>
                      </a:pPr>
                      <a:r>
                        <a:rPr lang="es-ES" sz="1400">
                          <a:effectLst/>
                        </a:rPr>
                        <a:t>0,59</a:t>
                      </a:r>
                      <a:endParaRPr lang="es-EC" sz="1600">
                        <a:effectLst/>
                        <a:latin typeface="Times New Roman" panose="02020603050405020304" pitchFamily="18" charset="0"/>
                        <a:ea typeface="Times New Roman" panose="02020603050405020304" pitchFamily="18" charset="0"/>
                      </a:endParaRPr>
                    </a:p>
                  </a:txBody>
                  <a:tcPr marL="44450" marR="44450" marT="0" marB="0" anchor="ctr"/>
                </a:tc>
              </a:tr>
              <a:tr h="315422">
                <a:tc>
                  <a:txBody>
                    <a:bodyPr/>
                    <a:lstStyle/>
                    <a:p>
                      <a:pPr algn="ctr">
                        <a:lnSpc>
                          <a:spcPct val="115000"/>
                        </a:lnSpc>
                        <a:spcAft>
                          <a:spcPts val="0"/>
                        </a:spcAft>
                      </a:pPr>
                      <a:r>
                        <a:rPr lang="es-ES" sz="1400" dirty="0">
                          <a:effectLst/>
                        </a:rPr>
                        <a:t>t&gt;1,5</a:t>
                      </a:r>
                      <a:endParaRPr lang="es-EC" sz="160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15000"/>
                        </a:lnSpc>
                        <a:spcAft>
                          <a:spcPts val="0"/>
                        </a:spcAft>
                      </a:pPr>
                      <a:r>
                        <a:rPr lang="es-ES" sz="1400" dirty="0">
                          <a:effectLst/>
                        </a:rPr>
                        <a:t>0,27</a:t>
                      </a:r>
                      <a:endParaRPr lang="es-EC" sz="160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15000"/>
                        </a:lnSpc>
                        <a:spcAft>
                          <a:spcPts val="0"/>
                        </a:spcAft>
                      </a:pPr>
                      <a:r>
                        <a:rPr lang="es-ES" sz="1400" dirty="0">
                          <a:effectLst/>
                        </a:rPr>
                        <a:t>0,4</a:t>
                      </a:r>
                      <a:endParaRPr lang="es-EC" sz="160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15000"/>
                        </a:lnSpc>
                        <a:spcAft>
                          <a:spcPts val="0"/>
                        </a:spcAft>
                      </a:pPr>
                      <a:r>
                        <a:rPr lang="es-ES" sz="1400" dirty="0">
                          <a:effectLst/>
                        </a:rPr>
                        <a:t>0,53</a:t>
                      </a:r>
                      <a:endParaRPr lang="es-EC" sz="160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lnSpc>
                          <a:spcPct val="115000"/>
                        </a:lnSpc>
                        <a:spcAft>
                          <a:spcPts val="0"/>
                        </a:spcAft>
                      </a:pPr>
                      <a:r>
                        <a:rPr lang="es-ES" sz="1400" dirty="0">
                          <a:effectLst/>
                        </a:rPr>
                        <a:t>0,68</a:t>
                      </a:r>
                      <a:endParaRPr lang="es-EC" sz="1600" dirty="0">
                        <a:effectLst/>
                        <a:latin typeface="Times New Roman" panose="02020603050405020304" pitchFamily="18" charset="0"/>
                        <a:ea typeface="Times New Roman" panose="02020603050405020304" pitchFamily="18" charset="0"/>
                      </a:endParaRPr>
                    </a:p>
                  </a:txBody>
                  <a:tcPr marL="44450" marR="44450" marT="0" marB="0" anchor="ctr"/>
                </a:tc>
              </a:tr>
            </a:tbl>
          </a:graphicData>
        </a:graphic>
      </p:graphicFrame>
    </p:spTree>
    <p:extLst>
      <p:ext uri="{BB962C8B-B14F-4D97-AF65-F5344CB8AC3E}">
        <p14:creationId xmlns:p14="http://schemas.microsoft.com/office/powerpoint/2010/main" val="41381397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sp>
        <p:nvSpPr>
          <p:cNvPr id="3" name="Marcador de contenido 2"/>
          <p:cNvSpPr>
            <a:spLocks noGrp="1"/>
          </p:cNvSpPr>
          <p:nvPr>
            <p:ph idx="1"/>
          </p:nvPr>
        </p:nvSpPr>
        <p:spPr/>
        <p:txBody>
          <a:bodyPr/>
          <a:lstStyle/>
          <a:p>
            <a:endParaRPr lang="es-EC"/>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0"/>
            <a:ext cx="9156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n 4"/>
          <p:cNvPicPr>
            <a:picLocks noChangeAspect="1"/>
          </p:cNvPicPr>
          <p:nvPr/>
        </p:nvPicPr>
        <p:blipFill>
          <a:blip r:embed="rId3"/>
          <a:stretch>
            <a:fillRect/>
          </a:stretch>
        </p:blipFill>
        <p:spPr>
          <a:xfrm>
            <a:off x="628650" y="1027906"/>
            <a:ext cx="8337002" cy="3215919"/>
          </a:xfrm>
          <a:prstGeom prst="rect">
            <a:avLst/>
          </a:prstGeom>
        </p:spPr>
      </p:pic>
      <p:sp>
        <p:nvSpPr>
          <p:cNvPr id="6" name="Rectángulo 5"/>
          <p:cNvSpPr/>
          <p:nvPr/>
        </p:nvSpPr>
        <p:spPr>
          <a:xfrm>
            <a:off x="2040036" y="180459"/>
            <a:ext cx="4677371" cy="954107"/>
          </a:xfrm>
          <a:prstGeom prst="rect">
            <a:avLst/>
          </a:prstGeom>
        </p:spPr>
        <p:txBody>
          <a:bodyPr wrap="none">
            <a:spAutoFit/>
          </a:bodyPr>
          <a:lstStyle/>
          <a:p>
            <a:pPr algn="ctr" eaLnBrk="1" fontAlgn="auto" hangingPunct="1">
              <a:spcBef>
                <a:spcPts val="0"/>
              </a:spcBef>
              <a:spcAft>
                <a:spcPts val="0"/>
              </a:spcAft>
              <a:defRPr/>
            </a:pPr>
            <a:r>
              <a:rPr lang="en-US" altLang="en-US" sz="2800" b="1" dirty="0">
                <a:latin typeface="Arial" panose="020B0604020202020204" pitchFamily="34" charset="0"/>
                <a:cs typeface="Arial" panose="020B0604020202020204" pitchFamily="34" charset="0"/>
              </a:rPr>
              <a:t>INSPECCION DE LA </a:t>
            </a:r>
            <a:r>
              <a:rPr lang="en-US" altLang="en-US" sz="2800" b="1" dirty="0" smtClean="0">
                <a:latin typeface="Arial" panose="020B0604020202020204" pitchFamily="34" charset="0"/>
                <a:cs typeface="Arial" panose="020B0604020202020204" pitchFamily="34" charset="0"/>
              </a:rPr>
              <a:t>BASE</a:t>
            </a:r>
          </a:p>
          <a:p>
            <a:pPr algn="ctr" eaLnBrk="1" fontAlgn="auto" hangingPunct="1">
              <a:spcBef>
                <a:spcPts val="0"/>
              </a:spcBef>
              <a:spcAft>
                <a:spcPts val="0"/>
              </a:spcAft>
              <a:defRPr/>
            </a:pPr>
            <a:endParaRPr lang="en-US" altLang="en-US" sz="2800" b="1" dirty="0">
              <a:latin typeface="Arial" panose="020B0604020202020204" pitchFamily="34" charset="0"/>
              <a:cs typeface="Arial" panose="020B0604020202020204" pitchFamily="34" charset="0"/>
            </a:endParaRPr>
          </a:p>
        </p:txBody>
      </p:sp>
      <p:sp>
        <p:nvSpPr>
          <p:cNvPr id="7" name="CuadroTexto 6"/>
          <p:cNvSpPr txBox="1"/>
          <p:nvPr/>
        </p:nvSpPr>
        <p:spPr>
          <a:xfrm>
            <a:off x="827584" y="4725144"/>
            <a:ext cx="7687766" cy="646331"/>
          </a:xfrm>
          <a:prstGeom prst="rect">
            <a:avLst/>
          </a:prstGeom>
          <a:noFill/>
        </p:spPr>
        <p:txBody>
          <a:bodyPr wrap="square" rtlCol="0">
            <a:spAutoFit/>
          </a:bodyPr>
          <a:lstStyle/>
          <a:p>
            <a:pPr algn="just"/>
            <a:r>
              <a:rPr lang="es-EC" dirty="0" smtClean="0"/>
              <a:t>- </a:t>
            </a:r>
            <a:r>
              <a:rPr lang="es-EC" dirty="0" smtClean="0">
                <a:latin typeface="Arial" panose="020B0604020202020204" pitchFamily="34" charset="0"/>
                <a:cs typeface="Arial" panose="020B0604020202020204" pitchFamily="34" charset="0"/>
              </a:rPr>
              <a:t>Se considera un mantenimiento mayor cuando la placa anular sufre alguna reparación.</a:t>
            </a:r>
            <a:endParaRPr lang="es-EC"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52144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0"/>
            <a:ext cx="9156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1 CuadroTexto"/>
          <p:cNvSpPr txBox="1">
            <a:spLocks noChangeArrowheads="1"/>
          </p:cNvSpPr>
          <p:nvPr/>
        </p:nvSpPr>
        <p:spPr bwMode="auto">
          <a:xfrm>
            <a:off x="304800" y="228600"/>
            <a:ext cx="8610600" cy="7078861"/>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altLang="en-US" sz="2800" b="1" dirty="0" smtClean="0"/>
              <a:t>INSPECCION DEL FONDO</a:t>
            </a:r>
          </a:p>
          <a:p>
            <a:pPr algn="ctr" eaLnBrk="1" fontAlgn="auto" hangingPunct="1">
              <a:spcBef>
                <a:spcPts val="0"/>
              </a:spcBef>
              <a:spcAft>
                <a:spcPts val="0"/>
              </a:spcAft>
              <a:defRPr/>
            </a:pPr>
            <a:endParaRPr lang="en-US" altLang="en-US" sz="2400" b="1" dirty="0" smtClean="0"/>
          </a:p>
          <a:p>
            <a:pPr marL="285750" indent="-285750" algn="just" fontAlgn="auto">
              <a:lnSpc>
                <a:spcPct val="150000"/>
              </a:lnSpc>
              <a:spcBef>
                <a:spcPts val="0"/>
              </a:spcBef>
              <a:spcAft>
                <a:spcPts val="0"/>
              </a:spcAft>
              <a:buFontTx/>
              <a:buChar char="-"/>
              <a:defRPr/>
            </a:pPr>
            <a:r>
              <a:rPr lang="es-EC" dirty="0" smtClean="0"/>
              <a:t>Los </a:t>
            </a:r>
            <a:r>
              <a:rPr lang="es-EC" dirty="0"/>
              <a:t>cimientos usados para soportar el tanque, el método que se utilizará para desalojar el producto almacenado, el grado de sedimentación de sólidos en suspensión, la corrosión del fondo y el tamaño del </a:t>
            </a:r>
            <a:r>
              <a:rPr lang="es-EC" dirty="0" smtClean="0"/>
              <a:t>tanque; son causas para que el fondo falle.</a:t>
            </a:r>
          </a:p>
          <a:p>
            <a:pPr marL="285750" indent="-285750" algn="just" fontAlgn="auto">
              <a:lnSpc>
                <a:spcPct val="150000"/>
              </a:lnSpc>
              <a:spcBef>
                <a:spcPts val="0"/>
              </a:spcBef>
              <a:spcAft>
                <a:spcPts val="0"/>
              </a:spcAft>
              <a:buFontTx/>
              <a:buChar char="-"/>
              <a:defRPr/>
            </a:pPr>
            <a:endParaRPr lang="es-EC" dirty="0"/>
          </a:p>
          <a:p>
            <a:pPr marL="285750" indent="-285750" algn="just" fontAlgn="auto">
              <a:lnSpc>
                <a:spcPct val="150000"/>
              </a:lnSpc>
              <a:spcBef>
                <a:spcPts val="0"/>
              </a:spcBef>
              <a:spcAft>
                <a:spcPts val="0"/>
              </a:spcAft>
              <a:buFontTx/>
              <a:buChar char="-"/>
              <a:defRPr/>
            </a:pPr>
            <a:r>
              <a:rPr lang="es-EC" dirty="0" smtClean="0"/>
              <a:t>El fondo debe soportar un esfuerzo permisible de 3000 psi; el diámetro del fondo debe sobrepasar en 2 pulgadas al diámetro del tanque; el espesor de la lamina debe ser mínimo de 0,25 pulgadas. (API 650).</a:t>
            </a:r>
          </a:p>
          <a:p>
            <a:pPr marL="285750" indent="-285750" algn="just" fontAlgn="auto">
              <a:lnSpc>
                <a:spcPct val="150000"/>
              </a:lnSpc>
              <a:spcBef>
                <a:spcPts val="0"/>
              </a:spcBef>
              <a:spcAft>
                <a:spcPts val="0"/>
              </a:spcAft>
              <a:buFontTx/>
              <a:buChar char="-"/>
              <a:defRPr/>
            </a:pPr>
            <a:endParaRPr lang="es-EC" dirty="0"/>
          </a:p>
          <a:p>
            <a:pPr marL="285750" indent="-285750" algn="just" fontAlgn="auto">
              <a:lnSpc>
                <a:spcPct val="150000"/>
              </a:lnSpc>
              <a:spcBef>
                <a:spcPts val="0"/>
              </a:spcBef>
              <a:spcAft>
                <a:spcPts val="0"/>
              </a:spcAft>
              <a:buFontTx/>
              <a:buChar char="-"/>
              <a:defRPr/>
            </a:pPr>
            <a:endParaRPr lang="es-EC" dirty="0" smtClean="0"/>
          </a:p>
          <a:p>
            <a:pPr marL="285750" indent="-285750" algn="just" fontAlgn="auto">
              <a:lnSpc>
                <a:spcPct val="150000"/>
              </a:lnSpc>
              <a:spcBef>
                <a:spcPts val="0"/>
              </a:spcBef>
              <a:spcAft>
                <a:spcPts val="0"/>
              </a:spcAft>
              <a:buFontTx/>
              <a:buChar char="-"/>
              <a:defRPr/>
            </a:pPr>
            <a:endParaRPr lang="es-EC" dirty="0"/>
          </a:p>
          <a:p>
            <a:pPr marL="285750" indent="-285750" algn="just" fontAlgn="auto">
              <a:lnSpc>
                <a:spcPct val="150000"/>
              </a:lnSpc>
              <a:spcBef>
                <a:spcPts val="0"/>
              </a:spcBef>
              <a:spcAft>
                <a:spcPts val="0"/>
              </a:spcAft>
              <a:buFontTx/>
              <a:buChar char="-"/>
              <a:defRPr/>
            </a:pPr>
            <a:endParaRPr lang="es-EC" dirty="0" smtClean="0"/>
          </a:p>
          <a:p>
            <a:pPr marL="342900" indent="-342900" algn="just" fontAlgn="auto">
              <a:lnSpc>
                <a:spcPct val="150000"/>
              </a:lnSpc>
              <a:spcBef>
                <a:spcPts val="0"/>
              </a:spcBef>
              <a:spcAft>
                <a:spcPts val="0"/>
              </a:spcAft>
              <a:buFontTx/>
              <a:buChar char="-"/>
              <a:defRPr/>
            </a:pPr>
            <a:endParaRPr lang="es-EC" dirty="0" smtClean="0"/>
          </a:p>
          <a:p>
            <a:pPr marL="342900" indent="-342900" algn="just" fontAlgn="auto">
              <a:lnSpc>
                <a:spcPct val="150000"/>
              </a:lnSpc>
              <a:spcBef>
                <a:spcPts val="0"/>
              </a:spcBef>
              <a:spcAft>
                <a:spcPts val="0"/>
              </a:spcAft>
              <a:buFontTx/>
              <a:buChar char="-"/>
              <a:defRPr/>
            </a:pPr>
            <a:endParaRPr lang="es-EC" dirty="0"/>
          </a:p>
          <a:p>
            <a:pPr algn="ctr" eaLnBrk="1" fontAlgn="auto" hangingPunct="1">
              <a:spcBef>
                <a:spcPts val="0"/>
              </a:spcBef>
              <a:spcAft>
                <a:spcPts val="0"/>
              </a:spcAft>
              <a:defRPr/>
            </a:pPr>
            <a:endParaRPr lang="en-US" altLang="en-US" sz="2400" b="1" dirty="0" smtClean="0"/>
          </a:p>
        </p:txBody>
      </p:sp>
    </p:spTree>
    <p:extLst>
      <p:ext uri="{BB962C8B-B14F-4D97-AF65-F5344CB8AC3E}">
        <p14:creationId xmlns:p14="http://schemas.microsoft.com/office/powerpoint/2010/main" val="85754535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sp>
        <p:nvSpPr>
          <p:cNvPr id="3" name="Marcador de contenido 2"/>
          <p:cNvSpPr>
            <a:spLocks noGrp="1"/>
          </p:cNvSpPr>
          <p:nvPr>
            <p:ph idx="1"/>
          </p:nvPr>
        </p:nvSpPr>
        <p:spPr/>
        <p:txBody>
          <a:bodyPr/>
          <a:lstStyle/>
          <a:p>
            <a:endParaRPr lang="es-EC"/>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0"/>
            <a:ext cx="9156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1 CuadroTexto"/>
          <p:cNvSpPr txBox="1">
            <a:spLocks noChangeArrowheads="1"/>
          </p:cNvSpPr>
          <p:nvPr/>
        </p:nvSpPr>
        <p:spPr bwMode="auto">
          <a:xfrm>
            <a:off x="304800" y="228600"/>
            <a:ext cx="8610600" cy="2923877"/>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altLang="en-US" sz="2800" b="1" dirty="0" smtClean="0"/>
              <a:t>INSPECCION DEL FONDO</a:t>
            </a:r>
          </a:p>
          <a:p>
            <a:pPr algn="ctr" eaLnBrk="1" fontAlgn="auto" hangingPunct="1">
              <a:spcBef>
                <a:spcPts val="0"/>
              </a:spcBef>
              <a:spcAft>
                <a:spcPts val="0"/>
              </a:spcAft>
              <a:defRPr/>
            </a:pPr>
            <a:endParaRPr lang="en-US" altLang="en-US" sz="2400" b="1" dirty="0" smtClean="0"/>
          </a:p>
          <a:p>
            <a:pPr algn="just" fontAlgn="auto">
              <a:lnSpc>
                <a:spcPct val="150000"/>
              </a:lnSpc>
              <a:spcBef>
                <a:spcPts val="0"/>
              </a:spcBef>
              <a:spcAft>
                <a:spcPts val="0"/>
              </a:spcAft>
              <a:defRPr/>
            </a:pPr>
            <a:r>
              <a:rPr lang="es-EC" dirty="0" smtClean="0"/>
              <a:t>- La inspección cualitativa con el equipo de flujo magnético FALCON, nos indica el área que ha sido afectada por corrosión.</a:t>
            </a:r>
          </a:p>
          <a:p>
            <a:pPr marL="342900" indent="-342900" algn="just" fontAlgn="auto">
              <a:lnSpc>
                <a:spcPct val="150000"/>
              </a:lnSpc>
              <a:spcBef>
                <a:spcPts val="0"/>
              </a:spcBef>
              <a:spcAft>
                <a:spcPts val="0"/>
              </a:spcAft>
              <a:buFontTx/>
              <a:buChar char="-"/>
              <a:defRPr/>
            </a:pPr>
            <a:endParaRPr lang="es-EC" dirty="0" smtClean="0"/>
          </a:p>
          <a:p>
            <a:pPr marL="342900" indent="-342900" algn="just" fontAlgn="auto">
              <a:lnSpc>
                <a:spcPct val="150000"/>
              </a:lnSpc>
              <a:spcBef>
                <a:spcPts val="0"/>
              </a:spcBef>
              <a:spcAft>
                <a:spcPts val="0"/>
              </a:spcAft>
              <a:buFontTx/>
              <a:buChar char="-"/>
              <a:defRPr/>
            </a:pPr>
            <a:endParaRPr lang="es-EC" dirty="0"/>
          </a:p>
          <a:p>
            <a:pPr algn="ctr" eaLnBrk="1" fontAlgn="auto" hangingPunct="1">
              <a:spcBef>
                <a:spcPts val="0"/>
              </a:spcBef>
              <a:spcAft>
                <a:spcPts val="0"/>
              </a:spcAft>
              <a:defRPr/>
            </a:pPr>
            <a:endParaRPr lang="en-US" altLang="en-US" sz="2400" b="1" dirty="0" smtClean="0"/>
          </a:p>
        </p:txBody>
      </p:sp>
      <p:pic>
        <p:nvPicPr>
          <p:cNvPr id="6" name="Imagen 5"/>
          <p:cNvPicPr>
            <a:picLocks noChangeAspect="1"/>
          </p:cNvPicPr>
          <p:nvPr/>
        </p:nvPicPr>
        <p:blipFill>
          <a:blip r:embed="rId3"/>
          <a:stretch>
            <a:fillRect/>
          </a:stretch>
        </p:blipFill>
        <p:spPr>
          <a:xfrm>
            <a:off x="2068613" y="2256163"/>
            <a:ext cx="5006774" cy="3490262"/>
          </a:xfrm>
          <a:prstGeom prst="rect">
            <a:avLst/>
          </a:prstGeom>
        </p:spPr>
      </p:pic>
    </p:spTree>
    <p:extLst>
      <p:ext uri="{BB962C8B-B14F-4D97-AF65-F5344CB8AC3E}">
        <p14:creationId xmlns:p14="http://schemas.microsoft.com/office/powerpoint/2010/main" val="1331258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0"/>
            <a:ext cx="9156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1 CuadroTexto"/>
          <p:cNvSpPr txBox="1">
            <a:spLocks noChangeArrowheads="1"/>
          </p:cNvSpPr>
          <p:nvPr/>
        </p:nvSpPr>
        <p:spPr bwMode="auto">
          <a:xfrm>
            <a:off x="539750" y="0"/>
            <a:ext cx="8610600" cy="8140700"/>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altLang="en-US" sz="2800" b="1" dirty="0" smtClean="0"/>
              <a:t>PLANTEAMIENTO DEL PROBLEMA</a:t>
            </a:r>
          </a:p>
          <a:p>
            <a:pPr algn="ctr" eaLnBrk="1" fontAlgn="auto" hangingPunct="1">
              <a:spcBef>
                <a:spcPts val="0"/>
              </a:spcBef>
              <a:spcAft>
                <a:spcPts val="0"/>
              </a:spcAft>
              <a:defRPr/>
            </a:pPr>
            <a:endParaRPr lang="en-US" altLang="en-US" sz="2400" b="1" dirty="0" smtClean="0"/>
          </a:p>
          <a:p>
            <a:pPr algn="ctr" eaLnBrk="1" fontAlgn="auto" hangingPunct="1">
              <a:spcBef>
                <a:spcPts val="0"/>
              </a:spcBef>
              <a:spcAft>
                <a:spcPts val="0"/>
              </a:spcAft>
              <a:defRPr/>
            </a:pPr>
            <a:endParaRPr lang="en-US" altLang="en-US" sz="2400" b="1" dirty="0"/>
          </a:p>
          <a:p>
            <a:pPr algn="ctr" eaLnBrk="1" fontAlgn="auto" hangingPunct="1">
              <a:spcBef>
                <a:spcPts val="0"/>
              </a:spcBef>
              <a:spcAft>
                <a:spcPts val="0"/>
              </a:spcAft>
              <a:defRPr/>
            </a:pPr>
            <a:endParaRPr lang="en-US" altLang="en-US" sz="2400" b="1" dirty="0" smtClean="0"/>
          </a:p>
          <a:p>
            <a:pPr algn="ctr" eaLnBrk="1" fontAlgn="auto" hangingPunct="1">
              <a:spcBef>
                <a:spcPts val="0"/>
              </a:spcBef>
              <a:spcAft>
                <a:spcPts val="0"/>
              </a:spcAft>
              <a:defRPr/>
            </a:pPr>
            <a:endParaRPr lang="en-US" altLang="en-US" sz="2400" b="1" dirty="0"/>
          </a:p>
          <a:p>
            <a:pPr algn="ctr" eaLnBrk="1" fontAlgn="auto" hangingPunct="1">
              <a:spcBef>
                <a:spcPts val="0"/>
              </a:spcBef>
              <a:spcAft>
                <a:spcPts val="0"/>
              </a:spcAft>
              <a:defRPr/>
            </a:pPr>
            <a:endParaRPr lang="en-US" altLang="en-US" sz="2400" b="1" dirty="0" smtClean="0"/>
          </a:p>
          <a:p>
            <a:pPr algn="ctr" eaLnBrk="1" fontAlgn="auto" hangingPunct="1">
              <a:spcBef>
                <a:spcPts val="0"/>
              </a:spcBef>
              <a:spcAft>
                <a:spcPts val="0"/>
              </a:spcAft>
              <a:defRPr/>
            </a:pPr>
            <a:endParaRPr lang="en-US" altLang="en-US" sz="2400" b="1" dirty="0"/>
          </a:p>
          <a:p>
            <a:pPr algn="ctr" eaLnBrk="1" fontAlgn="auto" hangingPunct="1">
              <a:spcBef>
                <a:spcPts val="0"/>
              </a:spcBef>
              <a:spcAft>
                <a:spcPts val="0"/>
              </a:spcAft>
              <a:defRPr/>
            </a:pPr>
            <a:endParaRPr lang="en-US" altLang="en-US" sz="2400" b="1" dirty="0" smtClean="0"/>
          </a:p>
          <a:p>
            <a:pPr algn="ctr" eaLnBrk="1" fontAlgn="auto" hangingPunct="1">
              <a:spcBef>
                <a:spcPts val="0"/>
              </a:spcBef>
              <a:spcAft>
                <a:spcPts val="0"/>
              </a:spcAft>
              <a:defRPr/>
            </a:pPr>
            <a:endParaRPr lang="en-US" altLang="en-US" sz="2400" b="1" dirty="0"/>
          </a:p>
          <a:p>
            <a:pPr algn="ctr" eaLnBrk="1" fontAlgn="auto" hangingPunct="1">
              <a:spcBef>
                <a:spcPts val="0"/>
              </a:spcBef>
              <a:spcAft>
                <a:spcPts val="0"/>
              </a:spcAft>
              <a:defRPr/>
            </a:pPr>
            <a:endParaRPr lang="en-US" altLang="en-US" sz="2400" b="1" dirty="0" smtClean="0"/>
          </a:p>
          <a:p>
            <a:pPr algn="ctr" eaLnBrk="1" fontAlgn="auto" hangingPunct="1">
              <a:spcBef>
                <a:spcPts val="0"/>
              </a:spcBef>
              <a:spcAft>
                <a:spcPts val="0"/>
              </a:spcAft>
              <a:defRPr/>
            </a:pPr>
            <a:endParaRPr lang="en-US" altLang="en-US" sz="2400" b="1" dirty="0"/>
          </a:p>
          <a:p>
            <a:pPr algn="ctr" eaLnBrk="1" fontAlgn="auto" hangingPunct="1">
              <a:spcBef>
                <a:spcPts val="0"/>
              </a:spcBef>
              <a:spcAft>
                <a:spcPts val="0"/>
              </a:spcAft>
              <a:defRPr/>
            </a:pPr>
            <a:endParaRPr lang="en-US" altLang="en-US" sz="2400" b="1" dirty="0" smtClean="0"/>
          </a:p>
          <a:p>
            <a:pPr algn="ctr" eaLnBrk="1" fontAlgn="auto" hangingPunct="1">
              <a:spcBef>
                <a:spcPts val="0"/>
              </a:spcBef>
              <a:spcAft>
                <a:spcPts val="0"/>
              </a:spcAft>
              <a:defRPr/>
            </a:pPr>
            <a:endParaRPr lang="en-US" altLang="en-US" sz="2400" b="1" dirty="0"/>
          </a:p>
          <a:p>
            <a:pPr algn="ctr" eaLnBrk="1" fontAlgn="auto" hangingPunct="1">
              <a:spcBef>
                <a:spcPts val="0"/>
              </a:spcBef>
              <a:spcAft>
                <a:spcPts val="0"/>
              </a:spcAft>
              <a:defRPr/>
            </a:pPr>
            <a:endParaRPr lang="en-US" altLang="en-US" sz="2400" b="1" dirty="0" smtClean="0"/>
          </a:p>
          <a:p>
            <a:pPr algn="ctr" eaLnBrk="1" fontAlgn="auto" hangingPunct="1">
              <a:spcBef>
                <a:spcPts val="0"/>
              </a:spcBef>
              <a:spcAft>
                <a:spcPts val="0"/>
              </a:spcAft>
              <a:defRPr/>
            </a:pPr>
            <a:endParaRPr lang="en-US" altLang="en-US" sz="2400" b="1" dirty="0"/>
          </a:p>
          <a:p>
            <a:pPr algn="ctr" eaLnBrk="1" fontAlgn="auto" hangingPunct="1">
              <a:spcBef>
                <a:spcPts val="0"/>
              </a:spcBef>
              <a:spcAft>
                <a:spcPts val="0"/>
              </a:spcAft>
              <a:defRPr/>
            </a:pPr>
            <a:endParaRPr lang="es-EC" b="1" dirty="0"/>
          </a:p>
          <a:p>
            <a:pPr algn="ctr" eaLnBrk="1" fontAlgn="auto" hangingPunct="1">
              <a:spcBef>
                <a:spcPts val="0"/>
              </a:spcBef>
              <a:spcAft>
                <a:spcPts val="0"/>
              </a:spcAft>
              <a:defRPr/>
            </a:pPr>
            <a:r>
              <a:rPr lang="es-EC" b="1" dirty="0" smtClean="0">
                <a:hlinkClick r:id="rId3" action="ppaction://hlinkfile"/>
              </a:rPr>
              <a:t>Figura </a:t>
            </a:r>
            <a:r>
              <a:rPr lang="es-EC" b="1" dirty="0">
                <a:hlinkClick r:id="rId3" action="ppaction://hlinkfile"/>
              </a:rPr>
              <a:t>1.5</a:t>
            </a:r>
            <a:r>
              <a:rPr lang="es-EC" b="1" dirty="0"/>
              <a:t>. Diagrama Entrada – Salida (BLACK BOX)</a:t>
            </a:r>
            <a:r>
              <a:rPr lang="es-EC" b="1" baseline="30000" dirty="0"/>
              <a:t>[5]</a:t>
            </a:r>
            <a:endParaRPr lang="es-EC" b="1" dirty="0"/>
          </a:p>
          <a:p>
            <a:pPr algn="ctr" eaLnBrk="1" fontAlgn="auto" hangingPunct="1">
              <a:spcBef>
                <a:spcPts val="0"/>
              </a:spcBef>
              <a:spcAft>
                <a:spcPts val="0"/>
              </a:spcAft>
              <a:defRPr/>
            </a:pPr>
            <a:endParaRPr lang="en-US" altLang="en-US" b="1" dirty="0" smtClean="0"/>
          </a:p>
          <a:p>
            <a:pPr algn="just" fontAlgn="auto">
              <a:lnSpc>
                <a:spcPct val="150000"/>
              </a:lnSpc>
              <a:spcBef>
                <a:spcPts val="0"/>
              </a:spcBef>
              <a:spcAft>
                <a:spcPts val="0"/>
              </a:spcAft>
              <a:defRPr/>
            </a:pPr>
            <a:endParaRPr lang="es-EC" dirty="0" smtClean="0"/>
          </a:p>
          <a:p>
            <a:pPr marL="342900" indent="-342900" algn="just" fontAlgn="auto">
              <a:lnSpc>
                <a:spcPct val="150000"/>
              </a:lnSpc>
              <a:spcBef>
                <a:spcPts val="0"/>
              </a:spcBef>
              <a:spcAft>
                <a:spcPts val="0"/>
              </a:spcAft>
              <a:buFontTx/>
              <a:buChar char="-"/>
              <a:defRPr/>
            </a:pPr>
            <a:endParaRPr lang="es-EC" dirty="0" smtClean="0"/>
          </a:p>
          <a:p>
            <a:pPr marL="342900" indent="-342900" algn="just" fontAlgn="auto">
              <a:lnSpc>
                <a:spcPct val="150000"/>
              </a:lnSpc>
              <a:spcBef>
                <a:spcPts val="0"/>
              </a:spcBef>
              <a:spcAft>
                <a:spcPts val="0"/>
              </a:spcAft>
              <a:buFontTx/>
              <a:buChar char="-"/>
              <a:defRPr/>
            </a:pPr>
            <a:endParaRPr lang="es-EC" dirty="0"/>
          </a:p>
          <a:p>
            <a:pPr algn="ctr" eaLnBrk="1" fontAlgn="auto" hangingPunct="1">
              <a:spcBef>
                <a:spcPts val="0"/>
              </a:spcBef>
              <a:spcAft>
                <a:spcPts val="0"/>
              </a:spcAft>
              <a:defRPr/>
            </a:pPr>
            <a:endParaRPr lang="en-US" altLang="en-US" sz="2400" b="1" dirty="0" smtClean="0"/>
          </a:p>
        </p:txBody>
      </p:sp>
      <p:pic>
        <p:nvPicPr>
          <p:cNvPr id="5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76250"/>
            <a:ext cx="8896350"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sp>
        <p:nvSpPr>
          <p:cNvPr id="3" name="Marcador de contenido 2"/>
          <p:cNvSpPr>
            <a:spLocks noGrp="1"/>
          </p:cNvSpPr>
          <p:nvPr>
            <p:ph idx="1"/>
          </p:nvPr>
        </p:nvSpPr>
        <p:spPr/>
        <p:txBody>
          <a:bodyPr/>
          <a:lstStyle/>
          <a:p>
            <a:endParaRPr lang="es-EC"/>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0"/>
            <a:ext cx="9156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1 CuadroTexto"/>
          <p:cNvSpPr txBox="1">
            <a:spLocks noChangeArrowheads="1"/>
          </p:cNvSpPr>
          <p:nvPr/>
        </p:nvSpPr>
        <p:spPr bwMode="auto">
          <a:xfrm>
            <a:off x="304800" y="228600"/>
            <a:ext cx="8610600" cy="2508250"/>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altLang="en-US" sz="2800" b="1" dirty="0" smtClean="0"/>
              <a:t>INSPECCION DEL FONDO</a:t>
            </a:r>
          </a:p>
          <a:p>
            <a:pPr algn="ctr" eaLnBrk="1" fontAlgn="auto" hangingPunct="1">
              <a:spcBef>
                <a:spcPts val="0"/>
              </a:spcBef>
              <a:spcAft>
                <a:spcPts val="0"/>
              </a:spcAft>
              <a:defRPr/>
            </a:pPr>
            <a:endParaRPr lang="en-US" altLang="en-US" sz="2400" b="1" dirty="0" smtClean="0"/>
          </a:p>
          <a:p>
            <a:pPr algn="just" fontAlgn="auto">
              <a:lnSpc>
                <a:spcPct val="150000"/>
              </a:lnSpc>
              <a:spcBef>
                <a:spcPts val="0"/>
              </a:spcBef>
              <a:spcAft>
                <a:spcPts val="0"/>
              </a:spcAft>
              <a:defRPr/>
            </a:pPr>
            <a:endParaRPr lang="es-EC" dirty="0" smtClean="0"/>
          </a:p>
          <a:p>
            <a:pPr marL="342900" indent="-342900" algn="just" fontAlgn="auto">
              <a:lnSpc>
                <a:spcPct val="150000"/>
              </a:lnSpc>
              <a:spcBef>
                <a:spcPts val="0"/>
              </a:spcBef>
              <a:spcAft>
                <a:spcPts val="0"/>
              </a:spcAft>
              <a:buFontTx/>
              <a:buChar char="-"/>
              <a:defRPr/>
            </a:pPr>
            <a:endParaRPr lang="es-EC" dirty="0" smtClean="0"/>
          </a:p>
          <a:p>
            <a:pPr marL="342900" indent="-342900" algn="just" fontAlgn="auto">
              <a:lnSpc>
                <a:spcPct val="150000"/>
              </a:lnSpc>
              <a:spcBef>
                <a:spcPts val="0"/>
              </a:spcBef>
              <a:spcAft>
                <a:spcPts val="0"/>
              </a:spcAft>
              <a:buFontTx/>
              <a:buChar char="-"/>
              <a:defRPr/>
            </a:pPr>
            <a:endParaRPr lang="es-EC" dirty="0"/>
          </a:p>
          <a:p>
            <a:pPr algn="ctr" eaLnBrk="1" fontAlgn="auto" hangingPunct="1">
              <a:spcBef>
                <a:spcPts val="0"/>
              </a:spcBef>
              <a:spcAft>
                <a:spcPts val="0"/>
              </a:spcAft>
              <a:defRPr/>
            </a:pPr>
            <a:endParaRPr lang="en-US" altLang="en-US" sz="2400" b="1" dirty="0" smtClean="0"/>
          </a:p>
        </p:txBody>
      </p:sp>
      <p:pic>
        <p:nvPicPr>
          <p:cNvPr id="6" name="Imagen 5"/>
          <p:cNvPicPr>
            <a:picLocks noChangeAspect="1"/>
          </p:cNvPicPr>
          <p:nvPr/>
        </p:nvPicPr>
        <p:blipFill>
          <a:blip r:embed="rId3"/>
          <a:stretch>
            <a:fillRect/>
          </a:stretch>
        </p:blipFill>
        <p:spPr>
          <a:xfrm>
            <a:off x="899592" y="1120154"/>
            <a:ext cx="3214789" cy="2405440"/>
          </a:xfrm>
          <a:prstGeom prst="rect">
            <a:avLst/>
          </a:prstGeom>
        </p:spPr>
      </p:pic>
      <p:pic>
        <p:nvPicPr>
          <p:cNvPr id="8" name="Imagen 7"/>
          <p:cNvPicPr>
            <a:picLocks noChangeAspect="1"/>
          </p:cNvPicPr>
          <p:nvPr/>
        </p:nvPicPr>
        <p:blipFill>
          <a:blip r:embed="rId4"/>
          <a:stretch>
            <a:fillRect/>
          </a:stretch>
        </p:blipFill>
        <p:spPr>
          <a:xfrm>
            <a:off x="4610100" y="1120154"/>
            <a:ext cx="3213441" cy="2405440"/>
          </a:xfrm>
          <a:prstGeom prst="rect">
            <a:avLst/>
          </a:prstGeom>
        </p:spPr>
      </p:pic>
      <p:pic>
        <p:nvPicPr>
          <p:cNvPr id="9" name="Imagen 8"/>
          <p:cNvPicPr>
            <a:picLocks noChangeAspect="1"/>
          </p:cNvPicPr>
          <p:nvPr/>
        </p:nvPicPr>
        <p:blipFill>
          <a:blip r:embed="rId5"/>
          <a:stretch>
            <a:fillRect/>
          </a:stretch>
        </p:blipFill>
        <p:spPr>
          <a:xfrm>
            <a:off x="1115616" y="3708765"/>
            <a:ext cx="6210838" cy="2362405"/>
          </a:xfrm>
          <a:prstGeom prst="rect">
            <a:avLst/>
          </a:prstGeom>
        </p:spPr>
      </p:pic>
    </p:spTree>
    <p:extLst>
      <p:ext uri="{BB962C8B-B14F-4D97-AF65-F5344CB8AC3E}">
        <p14:creationId xmlns:p14="http://schemas.microsoft.com/office/powerpoint/2010/main" val="3697517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sp>
        <p:nvSpPr>
          <p:cNvPr id="3" name="Marcador de contenido 2"/>
          <p:cNvSpPr>
            <a:spLocks noGrp="1"/>
          </p:cNvSpPr>
          <p:nvPr>
            <p:ph idx="1"/>
          </p:nvPr>
        </p:nvSpPr>
        <p:spPr/>
        <p:txBody>
          <a:bodyPr/>
          <a:lstStyle/>
          <a:p>
            <a:endParaRPr lang="es-EC"/>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0"/>
            <a:ext cx="9156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1 CuadroTexto"/>
          <p:cNvSpPr txBox="1">
            <a:spLocks noChangeArrowheads="1"/>
          </p:cNvSpPr>
          <p:nvPr/>
        </p:nvSpPr>
        <p:spPr bwMode="auto">
          <a:xfrm>
            <a:off x="304800" y="228600"/>
            <a:ext cx="8610600" cy="3754874"/>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altLang="en-US" sz="2800" b="1" dirty="0" smtClean="0"/>
              <a:t>INSPECCION DEL FONDO</a:t>
            </a:r>
          </a:p>
          <a:p>
            <a:pPr algn="ctr" eaLnBrk="1" fontAlgn="auto" hangingPunct="1">
              <a:spcBef>
                <a:spcPts val="0"/>
              </a:spcBef>
              <a:spcAft>
                <a:spcPts val="0"/>
              </a:spcAft>
              <a:defRPr/>
            </a:pPr>
            <a:endParaRPr lang="en-US" altLang="en-US" sz="2400" b="1" dirty="0" smtClean="0"/>
          </a:p>
          <a:p>
            <a:pPr marL="285750" indent="-285750" fontAlgn="auto">
              <a:lnSpc>
                <a:spcPct val="150000"/>
              </a:lnSpc>
              <a:spcBef>
                <a:spcPts val="0"/>
              </a:spcBef>
              <a:spcAft>
                <a:spcPts val="0"/>
              </a:spcAft>
              <a:buFontTx/>
              <a:buChar char="-"/>
              <a:defRPr/>
            </a:pPr>
            <a:r>
              <a:rPr lang="es-EC" dirty="0" smtClean="0"/>
              <a:t>Se realiza la medición de espesores con el equipo de ultrasonido OLIMPUS y se compara con el espesor mínimo de la lamina de fondo.</a:t>
            </a:r>
          </a:p>
          <a:p>
            <a:pPr marL="285750" indent="-285750" fontAlgn="auto">
              <a:lnSpc>
                <a:spcPct val="150000"/>
              </a:lnSpc>
              <a:spcBef>
                <a:spcPts val="0"/>
              </a:spcBef>
              <a:spcAft>
                <a:spcPts val="0"/>
              </a:spcAft>
              <a:buFontTx/>
              <a:buChar char="-"/>
              <a:defRPr/>
            </a:pPr>
            <a:endParaRPr lang="es-EC" dirty="0"/>
          </a:p>
          <a:p>
            <a:pPr marL="285750" indent="-285750" fontAlgn="auto">
              <a:lnSpc>
                <a:spcPct val="150000"/>
              </a:lnSpc>
              <a:spcBef>
                <a:spcPts val="0"/>
              </a:spcBef>
              <a:spcAft>
                <a:spcPts val="0"/>
              </a:spcAft>
              <a:buFontTx/>
              <a:buChar char="-"/>
              <a:defRPr/>
            </a:pPr>
            <a:endParaRPr lang="es-EC" dirty="0" smtClean="0"/>
          </a:p>
          <a:p>
            <a:pPr marL="342900" indent="-342900" algn="just" fontAlgn="auto">
              <a:lnSpc>
                <a:spcPct val="150000"/>
              </a:lnSpc>
              <a:spcBef>
                <a:spcPts val="0"/>
              </a:spcBef>
              <a:spcAft>
                <a:spcPts val="0"/>
              </a:spcAft>
              <a:buFontTx/>
              <a:buChar char="-"/>
              <a:defRPr/>
            </a:pPr>
            <a:endParaRPr lang="es-EC" dirty="0" smtClean="0"/>
          </a:p>
          <a:p>
            <a:pPr marL="342900" indent="-342900" algn="just" fontAlgn="auto">
              <a:lnSpc>
                <a:spcPct val="150000"/>
              </a:lnSpc>
              <a:spcBef>
                <a:spcPts val="0"/>
              </a:spcBef>
              <a:spcAft>
                <a:spcPts val="0"/>
              </a:spcAft>
              <a:buFontTx/>
              <a:buChar char="-"/>
              <a:defRPr/>
            </a:pPr>
            <a:endParaRPr lang="es-EC" dirty="0"/>
          </a:p>
          <a:p>
            <a:pPr algn="ctr" eaLnBrk="1" fontAlgn="auto" hangingPunct="1">
              <a:spcBef>
                <a:spcPts val="0"/>
              </a:spcBef>
              <a:spcAft>
                <a:spcPts val="0"/>
              </a:spcAft>
              <a:defRPr/>
            </a:pPr>
            <a:endParaRPr lang="en-US" altLang="en-US" sz="2400" b="1" dirty="0" smtClean="0"/>
          </a:p>
        </p:txBody>
      </p:sp>
      <p:pic>
        <p:nvPicPr>
          <p:cNvPr id="6" name="Imagen 5"/>
          <p:cNvPicPr>
            <a:picLocks noChangeAspect="1"/>
          </p:cNvPicPr>
          <p:nvPr/>
        </p:nvPicPr>
        <p:blipFill>
          <a:blip r:embed="rId3"/>
          <a:stretch>
            <a:fillRect/>
          </a:stretch>
        </p:blipFill>
        <p:spPr>
          <a:xfrm>
            <a:off x="738076" y="2083568"/>
            <a:ext cx="5328592" cy="3657917"/>
          </a:xfrm>
          <a:prstGeom prst="rect">
            <a:avLst/>
          </a:prstGeom>
        </p:spPr>
      </p:pic>
      <p:pic>
        <p:nvPicPr>
          <p:cNvPr id="7" name="Imagen 6"/>
          <p:cNvPicPr>
            <a:picLocks noChangeAspect="1"/>
          </p:cNvPicPr>
          <p:nvPr/>
        </p:nvPicPr>
        <p:blipFill>
          <a:blip r:embed="rId4"/>
          <a:stretch>
            <a:fillRect/>
          </a:stretch>
        </p:blipFill>
        <p:spPr>
          <a:xfrm>
            <a:off x="5615606" y="1870065"/>
            <a:ext cx="3409220" cy="4026319"/>
          </a:xfrm>
          <a:prstGeom prst="rect">
            <a:avLst/>
          </a:prstGeom>
        </p:spPr>
      </p:pic>
    </p:spTree>
    <p:extLst>
      <p:ext uri="{BB962C8B-B14F-4D97-AF65-F5344CB8AC3E}">
        <p14:creationId xmlns:p14="http://schemas.microsoft.com/office/powerpoint/2010/main" val="35985320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sp>
        <p:nvSpPr>
          <p:cNvPr id="3" name="Marcador de contenido 2"/>
          <p:cNvSpPr>
            <a:spLocks noGrp="1"/>
          </p:cNvSpPr>
          <p:nvPr>
            <p:ph idx="1"/>
          </p:nvPr>
        </p:nvSpPr>
        <p:spPr/>
        <p:txBody>
          <a:bodyPr/>
          <a:lstStyle/>
          <a:p>
            <a:endParaRPr lang="es-EC"/>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66" y="0"/>
            <a:ext cx="9156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1 CuadroTexto"/>
          <p:cNvSpPr txBox="1">
            <a:spLocks noChangeArrowheads="1"/>
          </p:cNvSpPr>
          <p:nvPr/>
        </p:nvSpPr>
        <p:spPr bwMode="auto">
          <a:xfrm>
            <a:off x="304800" y="228600"/>
            <a:ext cx="8610600" cy="6571030"/>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altLang="en-US" sz="2800" b="1" dirty="0" smtClean="0"/>
              <a:t>4. REPARACIÓN Y ALTERACIÓN</a:t>
            </a:r>
          </a:p>
          <a:p>
            <a:pPr eaLnBrk="1" fontAlgn="auto" hangingPunct="1">
              <a:spcBef>
                <a:spcPts val="0"/>
              </a:spcBef>
              <a:spcAft>
                <a:spcPts val="0"/>
              </a:spcAft>
              <a:defRPr/>
            </a:pPr>
            <a:endParaRPr lang="en-US" altLang="en-US" dirty="0" smtClean="0"/>
          </a:p>
          <a:p>
            <a:pPr marL="285750" indent="-285750" algn="just" fontAlgn="auto">
              <a:lnSpc>
                <a:spcPct val="150000"/>
              </a:lnSpc>
              <a:spcBef>
                <a:spcPts val="0"/>
              </a:spcBef>
              <a:spcAft>
                <a:spcPts val="0"/>
              </a:spcAft>
              <a:buFontTx/>
              <a:buChar char="-"/>
              <a:defRPr/>
            </a:pPr>
            <a:r>
              <a:rPr lang="es-EC" dirty="0" smtClean="0"/>
              <a:t>Al proceder las inspecciones del cuerpo, fondo, pared, base y accesorios se debe reparar todas las fallas encontradas; para esto, se debe emitir un nuevo permiso de trabajo en caliente.</a:t>
            </a:r>
          </a:p>
          <a:p>
            <a:pPr marL="285750" indent="-285750" algn="just" fontAlgn="auto">
              <a:lnSpc>
                <a:spcPct val="150000"/>
              </a:lnSpc>
              <a:spcBef>
                <a:spcPts val="0"/>
              </a:spcBef>
              <a:spcAft>
                <a:spcPts val="0"/>
              </a:spcAft>
              <a:buFontTx/>
              <a:buChar char="-"/>
              <a:defRPr/>
            </a:pPr>
            <a:endParaRPr lang="es-EC" dirty="0"/>
          </a:p>
          <a:p>
            <a:pPr marL="285750" indent="-285750" algn="just" fontAlgn="auto">
              <a:lnSpc>
                <a:spcPct val="150000"/>
              </a:lnSpc>
              <a:spcBef>
                <a:spcPts val="0"/>
              </a:spcBef>
              <a:spcAft>
                <a:spcPts val="0"/>
              </a:spcAft>
              <a:buFontTx/>
              <a:buChar char="-"/>
              <a:defRPr/>
            </a:pPr>
            <a:r>
              <a:rPr lang="es-EC" dirty="0" smtClean="0"/>
              <a:t>Todas las reparaciones y alteraciones deberán ser hechas con base a lo establecido en el Código API 650.</a:t>
            </a:r>
          </a:p>
          <a:p>
            <a:pPr marL="285750" indent="-285750" algn="just" fontAlgn="auto">
              <a:lnSpc>
                <a:spcPct val="150000"/>
              </a:lnSpc>
              <a:spcBef>
                <a:spcPts val="0"/>
              </a:spcBef>
              <a:spcAft>
                <a:spcPts val="0"/>
              </a:spcAft>
              <a:buFontTx/>
              <a:buChar char="-"/>
              <a:defRPr/>
            </a:pPr>
            <a:endParaRPr lang="es-EC" dirty="0"/>
          </a:p>
          <a:p>
            <a:pPr marL="285750" indent="-285750" algn="just" fontAlgn="auto">
              <a:lnSpc>
                <a:spcPct val="150000"/>
              </a:lnSpc>
              <a:spcBef>
                <a:spcPts val="0"/>
              </a:spcBef>
              <a:spcAft>
                <a:spcPts val="0"/>
              </a:spcAft>
              <a:buFontTx/>
              <a:buChar char="-"/>
              <a:defRPr/>
            </a:pPr>
            <a:r>
              <a:rPr lang="es-EC" dirty="0" smtClean="0"/>
              <a:t>El espesor de las planchas de repuesto no podrán ser menor que la plancha adjunta en el mismo anillo, fondo o techo.</a:t>
            </a:r>
          </a:p>
          <a:p>
            <a:pPr marL="285750" indent="-285750" algn="just" fontAlgn="auto">
              <a:lnSpc>
                <a:spcPct val="150000"/>
              </a:lnSpc>
              <a:spcBef>
                <a:spcPts val="0"/>
              </a:spcBef>
              <a:spcAft>
                <a:spcPts val="0"/>
              </a:spcAft>
              <a:buFontTx/>
              <a:buChar char="-"/>
              <a:defRPr/>
            </a:pPr>
            <a:endParaRPr lang="es-EC" dirty="0"/>
          </a:p>
          <a:p>
            <a:pPr algn="just" fontAlgn="auto">
              <a:lnSpc>
                <a:spcPct val="150000"/>
              </a:lnSpc>
              <a:spcBef>
                <a:spcPts val="0"/>
              </a:spcBef>
              <a:spcAft>
                <a:spcPts val="0"/>
              </a:spcAft>
              <a:defRPr/>
            </a:pPr>
            <a:endParaRPr lang="es-EC" dirty="0" smtClean="0"/>
          </a:p>
          <a:p>
            <a:pPr marL="342900" indent="-342900" algn="just" fontAlgn="auto">
              <a:lnSpc>
                <a:spcPct val="150000"/>
              </a:lnSpc>
              <a:spcBef>
                <a:spcPts val="0"/>
              </a:spcBef>
              <a:spcAft>
                <a:spcPts val="0"/>
              </a:spcAft>
              <a:buFontTx/>
              <a:buChar char="-"/>
              <a:defRPr/>
            </a:pPr>
            <a:endParaRPr lang="es-EC" dirty="0" smtClean="0"/>
          </a:p>
          <a:p>
            <a:pPr marL="342900" indent="-342900" algn="just" fontAlgn="auto">
              <a:lnSpc>
                <a:spcPct val="150000"/>
              </a:lnSpc>
              <a:spcBef>
                <a:spcPts val="0"/>
              </a:spcBef>
              <a:spcAft>
                <a:spcPts val="0"/>
              </a:spcAft>
              <a:buFontTx/>
              <a:buChar char="-"/>
              <a:defRPr/>
            </a:pPr>
            <a:endParaRPr lang="es-EC" dirty="0"/>
          </a:p>
          <a:p>
            <a:pPr algn="ctr" eaLnBrk="1" fontAlgn="auto" hangingPunct="1">
              <a:spcBef>
                <a:spcPts val="0"/>
              </a:spcBef>
              <a:spcAft>
                <a:spcPts val="0"/>
              </a:spcAft>
              <a:defRPr/>
            </a:pPr>
            <a:endParaRPr lang="en-US" altLang="en-US" sz="2400" b="1" dirty="0" smtClean="0"/>
          </a:p>
        </p:txBody>
      </p:sp>
    </p:spTree>
    <p:extLst>
      <p:ext uri="{BB962C8B-B14F-4D97-AF65-F5344CB8AC3E}">
        <p14:creationId xmlns:p14="http://schemas.microsoft.com/office/powerpoint/2010/main" val="8684454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sp>
        <p:nvSpPr>
          <p:cNvPr id="3" name="Marcador de contenido 2"/>
          <p:cNvSpPr>
            <a:spLocks noGrp="1"/>
          </p:cNvSpPr>
          <p:nvPr>
            <p:ph idx="1"/>
          </p:nvPr>
        </p:nvSpPr>
        <p:spPr/>
        <p:txBody>
          <a:bodyPr/>
          <a:lstStyle/>
          <a:p>
            <a:endParaRPr lang="es-EC"/>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0"/>
            <a:ext cx="9156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1 CuadroTexto"/>
          <p:cNvSpPr txBox="1">
            <a:spLocks noChangeArrowheads="1"/>
          </p:cNvSpPr>
          <p:nvPr/>
        </p:nvSpPr>
        <p:spPr bwMode="auto">
          <a:xfrm>
            <a:off x="304800" y="228600"/>
            <a:ext cx="8610600" cy="6755696"/>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altLang="en-US" sz="2800" b="1" dirty="0"/>
              <a:t>4. REPARACION Y ALTERACION</a:t>
            </a:r>
          </a:p>
          <a:p>
            <a:pPr algn="ctr" eaLnBrk="1" fontAlgn="auto" hangingPunct="1">
              <a:spcBef>
                <a:spcPts val="0"/>
              </a:spcBef>
              <a:spcAft>
                <a:spcPts val="0"/>
              </a:spcAft>
              <a:defRPr/>
            </a:pPr>
            <a:endParaRPr lang="en-US" altLang="en-US" sz="2400" b="1" dirty="0" smtClean="0"/>
          </a:p>
          <a:p>
            <a:pPr algn="ctr" eaLnBrk="1" fontAlgn="auto" hangingPunct="1">
              <a:spcBef>
                <a:spcPts val="0"/>
              </a:spcBef>
              <a:spcAft>
                <a:spcPts val="0"/>
              </a:spcAft>
              <a:defRPr/>
            </a:pPr>
            <a:endParaRPr lang="en-US" altLang="en-US" sz="2400" b="1" dirty="0"/>
          </a:p>
          <a:p>
            <a:pPr algn="ctr" eaLnBrk="1" fontAlgn="auto" hangingPunct="1">
              <a:spcBef>
                <a:spcPts val="0"/>
              </a:spcBef>
              <a:spcAft>
                <a:spcPts val="0"/>
              </a:spcAft>
              <a:defRPr/>
            </a:pPr>
            <a:endParaRPr lang="en-US" altLang="en-US" sz="2400" b="1" dirty="0" smtClean="0"/>
          </a:p>
          <a:p>
            <a:pPr algn="ctr" eaLnBrk="1" fontAlgn="auto" hangingPunct="1">
              <a:spcBef>
                <a:spcPts val="0"/>
              </a:spcBef>
              <a:spcAft>
                <a:spcPts val="0"/>
              </a:spcAft>
              <a:defRPr/>
            </a:pPr>
            <a:endParaRPr lang="en-US" altLang="en-US" sz="2400" b="1" dirty="0"/>
          </a:p>
          <a:p>
            <a:pPr algn="ctr" eaLnBrk="1" fontAlgn="auto" hangingPunct="1">
              <a:spcBef>
                <a:spcPts val="0"/>
              </a:spcBef>
              <a:spcAft>
                <a:spcPts val="0"/>
              </a:spcAft>
              <a:defRPr/>
            </a:pPr>
            <a:endParaRPr lang="en-US" altLang="en-US" sz="2400" b="1" dirty="0" smtClean="0"/>
          </a:p>
          <a:p>
            <a:pPr algn="ctr" eaLnBrk="1" fontAlgn="auto" hangingPunct="1">
              <a:spcBef>
                <a:spcPts val="0"/>
              </a:spcBef>
              <a:spcAft>
                <a:spcPts val="0"/>
              </a:spcAft>
              <a:defRPr/>
            </a:pPr>
            <a:endParaRPr lang="en-US" altLang="en-US" sz="2400" b="1" dirty="0"/>
          </a:p>
          <a:p>
            <a:pPr algn="ctr" eaLnBrk="1" fontAlgn="auto" hangingPunct="1">
              <a:spcBef>
                <a:spcPts val="0"/>
              </a:spcBef>
              <a:spcAft>
                <a:spcPts val="0"/>
              </a:spcAft>
              <a:defRPr/>
            </a:pPr>
            <a:endParaRPr lang="en-US" altLang="en-US" sz="2400" b="1" dirty="0" smtClean="0"/>
          </a:p>
          <a:p>
            <a:pPr algn="ctr" eaLnBrk="1" fontAlgn="auto" hangingPunct="1">
              <a:spcBef>
                <a:spcPts val="0"/>
              </a:spcBef>
              <a:spcAft>
                <a:spcPts val="0"/>
              </a:spcAft>
              <a:defRPr/>
            </a:pPr>
            <a:endParaRPr lang="en-US" altLang="en-US" sz="2400" b="1" dirty="0"/>
          </a:p>
          <a:p>
            <a:pPr algn="ctr" eaLnBrk="1" fontAlgn="auto" hangingPunct="1">
              <a:spcBef>
                <a:spcPts val="0"/>
              </a:spcBef>
              <a:spcAft>
                <a:spcPts val="0"/>
              </a:spcAft>
              <a:defRPr/>
            </a:pPr>
            <a:endParaRPr lang="en-US" altLang="en-US" sz="2400" b="1" dirty="0" smtClean="0"/>
          </a:p>
          <a:p>
            <a:pPr algn="ctr" eaLnBrk="1" fontAlgn="auto" hangingPunct="1">
              <a:spcBef>
                <a:spcPts val="0"/>
              </a:spcBef>
              <a:spcAft>
                <a:spcPts val="0"/>
              </a:spcAft>
              <a:defRPr/>
            </a:pPr>
            <a:endParaRPr lang="en-US" altLang="en-US" sz="2400" b="1" dirty="0"/>
          </a:p>
          <a:p>
            <a:pPr algn="ctr" eaLnBrk="1" fontAlgn="auto" hangingPunct="1">
              <a:spcBef>
                <a:spcPts val="0"/>
              </a:spcBef>
              <a:spcAft>
                <a:spcPts val="0"/>
              </a:spcAft>
              <a:defRPr/>
            </a:pPr>
            <a:endParaRPr lang="en-US" altLang="en-US" sz="2400" b="1" dirty="0" smtClean="0"/>
          </a:p>
          <a:p>
            <a:pPr eaLnBrk="1" fontAlgn="auto" hangingPunct="1">
              <a:spcBef>
                <a:spcPts val="0"/>
              </a:spcBef>
              <a:spcAft>
                <a:spcPts val="0"/>
              </a:spcAft>
              <a:defRPr/>
            </a:pPr>
            <a:r>
              <a:rPr lang="en-US" altLang="en-US" dirty="0" smtClean="0"/>
              <a:t>- Las soldaduras verticales deben soldarse antes de soldar las juntas horizontales. (API 653, Seccion 9.3)</a:t>
            </a:r>
          </a:p>
          <a:p>
            <a:pPr algn="just" fontAlgn="auto">
              <a:lnSpc>
                <a:spcPct val="150000"/>
              </a:lnSpc>
              <a:spcBef>
                <a:spcPts val="0"/>
              </a:spcBef>
              <a:spcAft>
                <a:spcPts val="0"/>
              </a:spcAft>
              <a:defRPr/>
            </a:pPr>
            <a:endParaRPr lang="es-EC" dirty="0" smtClean="0"/>
          </a:p>
          <a:p>
            <a:pPr marL="342900" indent="-342900" algn="just" fontAlgn="auto">
              <a:lnSpc>
                <a:spcPct val="150000"/>
              </a:lnSpc>
              <a:spcBef>
                <a:spcPts val="0"/>
              </a:spcBef>
              <a:spcAft>
                <a:spcPts val="0"/>
              </a:spcAft>
              <a:buFontTx/>
              <a:buChar char="-"/>
              <a:defRPr/>
            </a:pPr>
            <a:endParaRPr lang="es-EC" dirty="0" smtClean="0"/>
          </a:p>
          <a:p>
            <a:pPr marL="342900" indent="-342900" algn="just" fontAlgn="auto">
              <a:lnSpc>
                <a:spcPct val="150000"/>
              </a:lnSpc>
              <a:spcBef>
                <a:spcPts val="0"/>
              </a:spcBef>
              <a:spcAft>
                <a:spcPts val="0"/>
              </a:spcAft>
              <a:buFontTx/>
              <a:buChar char="-"/>
              <a:defRPr/>
            </a:pPr>
            <a:endParaRPr lang="es-EC" dirty="0"/>
          </a:p>
          <a:p>
            <a:pPr algn="ctr" eaLnBrk="1" fontAlgn="auto" hangingPunct="1">
              <a:spcBef>
                <a:spcPts val="0"/>
              </a:spcBef>
              <a:spcAft>
                <a:spcPts val="0"/>
              </a:spcAft>
              <a:defRPr/>
            </a:pPr>
            <a:endParaRPr lang="en-US" altLang="en-US" sz="2400" b="1" dirty="0" smtClean="0"/>
          </a:p>
        </p:txBody>
      </p:sp>
      <p:pic>
        <p:nvPicPr>
          <p:cNvPr id="7" name="Imagen 6"/>
          <p:cNvPicPr>
            <a:picLocks noChangeAspect="1"/>
          </p:cNvPicPr>
          <p:nvPr/>
        </p:nvPicPr>
        <p:blipFill>
          <a:blip r:embed="rId3"/>
          <a:stretch>
            <a:fillRect/>
          </a:stretch>
        </p:blipFill>
        <p:spPr>
          <a:xfrm>
            <a:off x="428625" y="908720"/>
            <a:ext cx="8286750" cy="3657600"/>
          </a:xfrm>
          <a:prstGeom prst="rect">
            <a:avLst/>
          </a:prstGeom>
        </p:spPr>
      </p:pic>
    </p:spTree>
    <p:extLst>
      <p:ext uri="{BB962C8B-B14F-4D97-AF65-F5344CB8AC3E}">
        <p14:creationId xmlns:p14="http://schemas.microsoft.com/office/powerpoint/2010/main" val="8393292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sp>
        <p:nvSpPr>
          <p:cNvPr id="3" name="Marcador de contenido 2"/>
          <p:cNvSpPr>
            <a:spLocks noGrp="1"/>
          </p:cNvSpPr>
          <p:nvPr>
            <p:ph idx="1"/>
          </p:nvPr>
        </p:nvSpPr>
        <p:spPr/>
        <p:txBody>
          <a:bodyPr/>
          <a:lstStyle/>
          <a:p>
            <a:endParaRPr lang="es-EC"/>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0"/>
            <a:ext cx="9156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1 CuadroTexto"/>
          <p:cNvSpPr txBox="1">
            <a:spLocks noChangeArrowheads="1"/>
          </p:cNvSpPr>
          <p:nvPr/>
        </p:nvSpPr>
        <p:spPr bwMode="auto">
          <a:xfrm>
            <a:off x="304800" y="228600"/>
            <a:ext cx="8610600" cy="2508379"/>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altLang="en-US" sz="2800" b="1" dirty="0"/>
              <a:t>4. REPARACION Y </a:t>
            </a:r>
            <a:r>
              <a:rPr lang="en-US" altLang="en-US" sz="2800" b="1" dirty="0" smtClean="0"/>
              <a:t>ALTERACION</a:t>
            </a:r>
          </a:p>
          <a:p>
            <a:pPr eaLnBrk="1" fontAlgn="auto" hangingPunct="1">
              <a:spcBef>
                <a:spcPts val="0"/>
              </a:spcBef>
              <a:spcAft>
                <a:spcPts val="0"/>
              </a:spcAft>
              <a:defRPr/>
            </a:pPr>
            <a:r>
              <a:rPr lang="en-US" altLang="en-US" dirty="0" smtClean="0"/>
              <a:t>- API 653, Seccion 9.5 (Parches)</a:t>
            </a:r>
          </a:p>
          <a:p>
            <a:pPr algn="just" fontAlgn="auto">
              <a:lnSpc>
                <a:spcPct val="150000"/>
              </a:lnSpc>
              <a:spcBef>
                <a:spcPts val="0"/>
              </a:spcBef>
              <a:spcAft>
                <a:spcPts val="0"/>
              </a:spcAft>
              <a:defRPr/>
            </a:pPr>
            <a:endParaRPr lang="es-EC" dirty="0" smtClean="0"/>
          </a:p>
          <a:p>
            <a:pPr marL="342900" indent="-342900" algn="just" fontAlgn="auto">
              <a:lnSpc>
                <a:spcPct val="150000"/>
              </a:lnSpc>
              <a:spcBef>
                <a:spcPts val="0"/>
              </a:spcBef>
              <a:spcAft>
                <a:spcPts val="0"/>
              </a:spcAft>
              <a:buFontTx/>
              <a:buChar char="-"/>
              <a:defRPr/>
            </a:pPr>
            <a:endParaRPr lang="es-EC" dirty="0" smtClean="0"/>
          </a:p>
          <a:p>
            <a:pPr marL="342900" indent="-342900" algn="just" fontAlgn="auto">
              <a:lnSpc>
                <a:spcPct val="150000"/>
              </a:lnSpc>
              <a:spcBef>
                <a:spcPts val="0"/>
              </a:spcBef>
              <a:spcAft>
                <a:spcPts val="0"/>
              </a:spcAft>
              <a:buFontTx/>
              <a:buChar char="-"/>
              <a:defRPr/>
            </a:pPr>
            <a:endParaRPr lang="es-EC" dirty="0"/>
          </a:p>
          <a:p>
            <a:pPr algn="ctr" eaLnBrk="1" fontAlgn="auto" hangingPunct="1">
              <a:spcBef>
                <a:spcPts val="0"/>
              </a:spcBef>
              <a:spcAft>
                <a:spcPts val="0"/>
              </a:spcAft>
              <a:defRPr/>
            </a:pPr>
            <a:endParaRPr lang="en-US" altLang="en-US" sz="2400" b="1" dirty="0" smtClean="0"/>
          </a:p>
        </p:txBody>
      </p:sp>
      <p:pic>
        <p:nvPicPr>
          <p:cNvPr id="6" name="Imagen 5"/>
          <p:cNvPicPr>
            <a:picLocks noChangeAspect="1"/>
          </p:cNvPicPr>
          <p:nvPr/>
        </p:nvPicPr>
        <p:blipFill>
          <a:blip r:embed="rId3"/>
          <a:stretch>
            <a:fillRect/>
          </a:stretch>
        </p:blipFill>
        <p:spPr>
          <a:xfrm>
            <a:off x="497596" y="908720"/>
            <a:ext cx="8535279" cy="4968552"/>
          </a:xfrm>
          <a:prstGeom prst="rect">
            <a:avLst/>
          </a:prstGeom>
        </p:spPr>
      </p:pic>
    </p:spTree>
    <p:extLst>
      <p:ext uri="{BB962C8B-B14F-4D97-AF65-F5344CB8AC3E}">
        <p14:creationId xmlns:p14="http://schemas.microsoft.com/office/powerpoint/2010/main" val="4382249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sp>
        <p:nvSpPr>
          <p:cNvPr id="3" name="Marcador de contenido 2"/>
          <p:cNvSpPr>
            <a:spLocks noGrp="1"/>
          </p:cNvSpPr>
          <p:nvPr>
            <p:ph idx="1"/>
          </p:nvPr>
        </p:nvSpPr>
        <p:spPr/>
        <p:txBody>
          <a:bodyPr/>
          <a:lstStyle/>
          <a:p>
            <a:endParaRPr lang="es-EC"/>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0"/>
            <a:ext cx="9156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1 CuadroTexto"/>
          <p:cNvSpPr txBox="1">
            <a:spLocks noChangeArrowheads="1"/>
          </p:cNvSpPr>
          <p:nvPr/>
        </p:nvSpPr>
        <p:spPr bwMode="auto">
          <a:xfrm>
            <a:off x="304800" y="228600"/>
            <a:ext cx="8610600" cy="2508250"/>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altLang="en-US" sz="2800" b="1" dirty="0"/>
              <a:t>4. REPARACION Y ALTERACION</a:t>
            </a:r>
          </a:p>
          <a:p>
            <a:pPr algn="ctr" eaLnBrk="1" fontAlgn="auto" hangingPunct="1">
              <a:spcBef>
                <a:spcPts val="0"/>
              </a:spcBef>
              <a:spcAft>
                <a:spcPts val="0"/>
              </a:spcAft>
              <a:defRPr/>
            </a:pPr>
            <a:endParaRPr lang="en-US" altLang="en-US" sz="2400" b="1" dirty="0" smtClean="0"/>
          </a:p>
          <a:p>
            <a:pPr algn="just" fontAlgn="auto">
              <a:lnSpc>
                <a:spcPct val="150000"/>
              </a:lnSpc>
              <a:spcBef>
                <a:spcPts val="0"/>
              </a:spcBef>
              <a:spcAft>
                <a:spcPts val="0"/>
              </a:spcAft>
              <a:defRPr/>
            </a:pPr>
            <a:endParaRPr lang="es-EC" dirty="0" smtClean="0"/>
          </a:p>
          <a:p>
            <a:pPr marL="342900" indent="-342900" algn="just" fontAlgn="auto">
              <a:lnSpc>
                <a:spcPct val="150000"/>
              </a:lnSpc>
              <a:spcBef>
                <a:spcPts val="0"/>
              </a:spcBef>
              <a:spcAft>
                <a:spcPts val="0"/>
              </a:spcAft>
              <a:buFontTx/>
              <a:buChar char="-"/>
              <a:defRPr/>
            </a:pPr>
            <a:endParaRPr lang="es-EC" dirty="0" smtClean="0"/>
          </a:p>
          <a:p>
            <a:pPr marL="342900" indent="-342900" algn="just" fontAlgn="auto">
              <a:lnSpc>
                <a:spcPct val="150000"/>
              </a:lnSpc>
              <a:spcBef>
                <a:spcPts val="0"/>
              </a:spcBef>
              <a:spcAft>
                <a:spcPts val="0"/>
              </a:spcAft>
              <a:buFontTx/>
              <a:buChar char="-"/>
              <a:defRPr/>
            </a:pPr>
            <a:endParaRPr lang="es-EC" dirty="0"/>
          </a:p>
          <a:p>
            <a:pPr algn="ctr" eaLnBrk="1" fontAlgn="auto" hangingPunct="1">
              <a:spcBef>
                <a:spcPts val="0"/>
              </a:spcBef>
              <a:spcAft>
                <a:spcPts val="0"/>
              </a:spcAft>
              <a:defRPr/>
            </a:pPr>
            <a:endParaRPr lang="en-US" altLang="en-US" sz="2400" b="1" dirty="0" smtClean="0"/>
          </a:p>
        </p:txBody>
      </p:sp>
      <p:pic>
        <p:nvPicPr>
          <p:cNvPr id="6" name="Imagen 5"/>
          <p:cNvPicPr>
            <a:picLocks noChangeAspect="1"/>
          </p:cNvPicPr>
          <p:nvPr/>
        </p:nvPicPr>
        <p:blipFill>
          <a:blip r:embed="rId3"/>
          <a:stretch>
            <a:fillRect/>
          </a:stretch>
        </p:blipFill>
        <p:spPr>
          <a:xfrm>
            <a:off x="797415" y="698882"/>
            <a:ext cx="7951049" cy="5478082"/>
          </a:xfrm>
          <a:prstGeom prst="rect">
            <a:avLst/>
          </a:prstGeom>
        </p:spPr>
      </p:pic>
      <p:sp>
        <p:nvSpPr>
          <p:cNvPr id="7" name="CuadroTexto 6"/>
          <p:cNvSpPr txBox="1"/>
          <p:nvPr/>
        </p:nvSpPr>
        <p:spPr>
          <a:xfrm>
            <a:off x="6512024" y="3856742"/>
            <a:ext cx="2327176" cy="1200329"/>
          </a:xfrm>
          <a:prstGeom prst="rect">
            <a:avLst/>
          </a:prstGeom>
          <a:noFill/>
        </p:spPr>
        <p:txBody>
          <a:bodyPr wrap="square" rtlCol="0">
            <a:spAutoFit/>
          </a:bodyPr>
          <a:lstStyle/>
          <a:p>
            <a:pPr algn="just"/>
            <a:r>
              <a:rPr lang="es-EC" dirty="0" smtClean="0"/>
              <a:t>Se coloca arena, grava o concreto entre el fondo dañado y el nuevo.</a:t>
            </a:r>
            <a:endParaRPr lang="es-EC" dirty="0"/>
          </a:p>
        </p:txBody>
      </p:sp>
    </p:spTree>
    <p:extLst>
      <p:ext uri="{BB962C8B-B14F-4D97-AF65-F5344CB8AC3E}">
        <p14:creationId xmlns:p14="http://schemas.microsoft.com/office/powerpoint/2010/main" val="36156723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sp>
        <p:nvSpPr>
          <p:cNvPr id="3" name="Marcador de contenido 2"/>
          <p:cNvSpPr>
            <a:spLocks noGrp="1"/>
          </p:cNvSpPr>
          <p:nvPr>
            <p:ph idx="1"/>
          </p:nvPr>
        </p:nvSpPr>
        <p:spPr/>
        <p:txBody>
          <a:bodyPr/>
          <a:lstStyle/>
          <a:p>
            <a:endParaRPr lang="es-EC"/>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0"/>
            <a:ext cx="9156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1 CuadroTexto"/>
          <p:cNvSpPr txBox="1">
            <a:spLocks noChangeArrowheads="1"/>
          </p:cNvSpPr>
          <p:nvPr/>
        </p:nvSpPr>
        <p:spPr bwMode="auto">
          <a:xfrm>
            <a:off x="304800" y="228600"/>
            <a:ext cx="8610600" cy="6786473"/>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altLang="en-US" sz="2800" b="1" dirty="0"/>
              <a:t>4. REPARACION Y </a:t>
            </a:r>
            <a:r>
              <a:rPr lang="en-US" altLang="en-US" sz="2800" b="1" dirty="0" smtClean="0"/>
              <a:t>ALTERACION</a:t>
            </a:r>
          </a:p>
          <a:p>
            <a:pPr algn="ctr" eaLnBrk="1" fontAlgn="auto" hangingPunct="1">
              <a:spcBef>
                <a:spcPts val="0"/>
              </a:spcBef>
              <a:spcAft>
                <a:spcPts val="0"/>
              </a:spcAft>
              <a:defRPr/>
            </a:pPr>
            <a:endParaRPr lang="en-US" altLang="en-US" sz="2800" b="1" dirty="0"/>
          </a:p>
          <a:p>
            <a:pPr algn="ctr" eaLnBrk="1" fontAlgn="auto" hangingPunct="1">
              <a:spcBef>
                <a:spcPts val="0"/>
              </a:spcBef>
              <a:spcAft>
                <a:spcPts val="0"/>
              </a:spcAft>
              <a:defRPr/>
            </a:pPr>
            <a:endParaRPr lang="en-US" altLang="en-US" sz="2800" b="1" dirty="0" smtClean="0"/>
          </a:p>
          <a:p>
            <a:pPr algn="ctr" eaLnBrk="1" fontAlgn="auto" hangingPunct="1">
              <a:spcBef>
                <a:spcPts val="0"/>
              </a:spcBef>
              <a:spcAft>
                <a:spcPts val="0"/>
              </a:spcAft>
              <a:defRPr/>
            </a:pPr>
            <a:endParaRPr lang="en-US" altLang="en-US" sz="2800" b="1" dirty="0"/>
          </a:p>
          <a:p>
            <a:pPr algn="ctr" eaLnBrk="1" fontAlgn="auto" hangingPunct="1">
              <a:spcBef>
                <a:spcPts val="0"/>
              </a:spcBef>
              <a:spcAft>
                <a:spcPts val="0"/>
              </a:spcAft>
              <a:defRPr/>
            </a:pPr>
            <a:endParaRPr lang="en-US" altLang="en-US" sz="2800" b="1" dirty="0" smtClean="0"/>
          </a:p>
          <a:p>
            <a:pPr algn="ctr" eaLnBrk="1" fontAlgn="auto" hangingPunct="1">
              <a:spcBef>
                <a:spcPts val="0"/>
              </a:spcBef>
              <a:spcAft>
                <a:spcPts val="0"/>
              </a:spcAft>
              <a:defRPr/>
            </a:pPr>
            <a:endParaRPr lang="en-US" altLang="en-US" sz="2800" b="1" dirty="0"/>
          </a:p>
          <a:p>
            <a:pPr algn="ctr" eaLnBrk="1" fontAlgn="auto" hangingPunct="1">
              <a:spcBef>
                <a:spcPts val="0"/>
              </a:spcBef>
              <a:spcAft>
                <a:spcPts val="0"/>
              </a:spcAft>
              <a:defRPr/>
            </a:pPr>
            <a:endParaRPr lang="en-US" altLang="en-US" sz="2800" b="1" dirty="0" smtClean="0"/>
          </a:p>
          <a:p>
            <a:pPr algn="ctr" eaLnBrk="1" fontAlgn="auto" hangingPunct="1">
              <a:spcBef>
                <a:spcPts val="0"/>
              </a:spcBef>
              <a:spcAft>
                <a:spcPts val="0"/>
              </a:spcAft>
              <a:defRPr/>
            </a:pPr>
            <a:endParaRPr lang="en-US" altLang="en-US" sz="2800" b="1" dirty="0" smtClean="0"/>
          </a:p>
          <a:p>
            <a:pPr eaLnBrk="1" fontAlgn="auto" hangingPunct="1">
              <a:spcBef>
                <a:spcPts val="0"/>
              </a:spcBef>
              <a:spcAft>
                <a:spcPts val="0"/>
              </a:spcAft>
              <a:defRPr/>
            </a:pPr>
            <a:endParaRPr lang="en-US" altLang="en-US" sz="2800" b="1" dirty="0"/>
          </a:p>
          <a:p>
            <a:pPr algn="just" eaLnBrk="1" fontAlgn="auto" hangingPunct="1">
              <a:spcBef>
                <a:spcPts val="0"/>
              </a:spcBef>
              <a:spcAft>
                <a:spcPts val="0"/>
              </a:spcAft>
              <a:defRPr/>
            </a:pPr>
            <a:r>
              <a:rPr lang="en-US" altLang="en-US" dirty="0" smtClean="0"/>
              <a:t>- Toda la remoción de planchas se debe proceder con equipo de plasma o herramientas como la amoladora; por motivos, que si realizamos con soldadura autógena o eléctrica fundimos demasiado el material.</a:t>
            </a:r>
            <a:endParaRPr lang="en-US" altLang="en-US" dirty="0"/>
          </a:p>
          <a:p>
            <a:pPr algn="ctr" eaLnBrk="1" fontAlgn="auto" hangingPunct="1">
              <a:spcBef>
                <a:spcPts val="0"/>
              </a:spcBef>
              <a:spcAft>
                <a:spcPts val="0"/>
              </a:spcAft>
              <a:defRPr/>
            </a:pPr>
            <a:endParaRPr lang="en-US" altLang="en-US" sz="2400" b="1" dirty="0" smtClean="0"/>
          </a:p>
          <a:p>
            <a:pPr algn="just" fontAlgn="auto">
              <a:lnSpc>
                <a:spcPct val="150000"/>
              </a:lnSpc>
              <a:spcBef>
                <a:spcPts val="0"/>
              </a:spcBef>
              <a:spcAft>
                <a:spcPts val="0"/>
              </a:spcAft>
              <a:defRPr/>
            </a:pPr>
            <a:endParaRPr lang="es-EC" dirty="0" smtClean="0"/>
          </a:p>
          <a:p>
            <a:pPr marL="342900" indent="-342900" algn="just" fontAlgn="auto">
              <a:lnSpc>
                <a:spcPct val="150000"/>
              </a:lnSpc>
              <a:spcBef>
                <a:spcPts val="0"/>
              </a:spcBef>
              <a:spcAft>
                <a:spcPts val="0"/>
              </a:spcAft>
              <a:buFontTx/>
              <a:buChar char="-"/>
              <a:defRPr/>
            </a:pPr>
            <a:endParaRPr lang="es-EC" dirty="0" smtClean="0"/>
          </a:p>
          <a:p>
            <a:pPr marL="342900" indent="-342900" algn="just" fontAlgn="auto">
              <a:lnSpc>
                <a:spcPct val="150000"/>
              </a:lnSpc>
              <a:spcBef>
                <a:spcPts val="0"/>
              </a:spcBef>
              <a:spcAft>
                <a:spcPts val="0"/>
              </a:spcAft>
              <a:buFontTx/>
              <a:buChar char="-"/>
              <a:defRPr/>
            </a:pPr>
            <a:endParaRPr lang="es-EC" dirty="0"/>
          </a:p>
          <a:p>
            <a:pPr algn="ctr" eaLnBrk="1" fontAlgn="auto" hangingPunct="1">
              <a:spcBef>
                <a:spcPts val="0"/>
              </a:spcBef>
              <a:spcAft>
                <a:spcPts val="0"/>
              </a:spcAft>
              <a:defRPr/>
            </a:pPr>
            <a:endParaRPr lang="en-US" altLang="en-US" sz="2400" b="1" dirty="0" smtClean="0"/>
          </a:p>
        </p:txBody>
      </p:sp>
      <p:pic>
        <p:nvPicPr>
          <p:cNvPr id="6" name="Imagen 5"/>
          <p:cNvPicPr>
            <a:picLocks noChangeAspect="1"/>
          </p:cNvPicPr>
          <p:nvPr/>
        </p:nvPicPr>
        <p:blipFill>
          <a:blip r:embed="rId3"/>
          <a:stretch>
            <a:fillRect/>
          </a:stretch>
        </p:blipFill>
        <p:spPr>
          <a:xfrm>
            <a:off x="932270" y="908720"/>
            <a:ext cx="3610232" cy="2672587"/>
          </a:xfrm>
          <a:prstGeom prst="rect">
            <a:avLst/>
          </a:prstGeom>
        </p:spPr>
      </p:pic>
      <p:pic>
        <p:nvPicPr>
          <p:cNvPr id="7" name="Imagen 6"/>
          <p:cNvPicPr>
            <a:picLocks noChangeAspect="1"/>
          </p:cNvPicPr>
          <p:nvPr/>
        </p:nvPicPr>
        <p:blipFill>
          <a:blip r:embed="rId4"/>
          <a:stretch>
            <a:fillRect/>
          </a:stretch>
        </p:blipFill>
        <p:spPr>
          <a:xfrm>
            <a:off x="4942240" y="908950"/>
            <a:ext cx="3604814" cy="2672587"/>
          </a:xfrm>
          <a:prstGeom prst="rect">
            <a:avLst/>
          </a:prstGeom>
        </p:spPr>
      </p:pic>
    </p:spTree>
    <p:extLst>
      <p:ext uri="{BB962C8B-B14F-4D97-AF65-F5344CB8AC3E}">
        <p14:creationId xmlns:p14="http://schemas.microsoft.com/office/powerpoint/2010/main" val="32347371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sp>
        <p:nvSpPr>
          <p:cNvPr id="3" name="Marcador de contenido 2"/>
          <p:cNvSpPr>
            <a:spLocks noGrp="1"/>
          </p:cNvSpPr>
          <p:nvPr>
            <p:ph idx="1"/>
          </p:nvPr>
        </p:nvSpPr>
        <p:spPr/>
        <p:txBody>
          <a:bodyPr/>
          <a:lstStyle/>
          <a:p>
            <a:endParaRPr lang="es-EC"/>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0"/>
            <a:ext cx="9156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1 CuadroTexto"/>
          <p:cNvSpPr txBox="1">
            <a:spLocks noChangeArrowheads="1"/>
          </p:cNvSpPr>
          <p:nvPr/>
        </p:nvSpPr>
        <p:spPr bwMode="auto">
          <a:xfrm>
            <a:off x="266700" y="143485"/>
            <a:ext cx="8610600" cy="4493538"/>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altLang="en-US" sz="2800" b="1" dirty="0" smtClean="0"/>
              <a:t>4. REPARACION Y ALTERACION</a:t>
            </a:r>
          </a:p>
          <a:p>
            <a:pPr eaLnBrk="1" fontAlgn="auto" hangingPunct="1">
              <a:spcBef>
                <a:spcPts val="0"/>
              </a:spcBef>
              <a:spcAft>
                <a:spcPts val="0"/>
              </a:spcAft>
              <a:defRPr/>
            </a:pPr>
            <a:endParaRPr lang="en-US" altLang="en-US" dirty="0" smtClean="0"/>
          </a:p>
          <a:p>
            <a:pPr marL="285750" indent="-285750" algn="just" fontAlgn="auto">
              <a:lnSpc>
                <a:spcPct val="150000"/>
              </a:lnSpc>
              <a:spcBef>
                <a:spcPts val="0"/>
              </a:spcBef>
              <a:spcAft>
                <a:spcPts val="0"/>
              </a:spcAft>
              <a:buFontTx/>
              <a:buChar char="-"/>
              <a:defRPr/>
            </a:pPr>
            <a:r>
              <a:rPr lang="es-EC" dirty="0" smtClean="0"/>
              <a:t>En la zona critica del fondo-cuerpo del tanque, no permitir la instalación de un parche soldado a tope con otro existente, las sueldas deben tener dos pasos como mínimo, el espesor máximo del parche debe ser 0,25 pulgadas y cumplir con las dimensiones de parches de refuerzo. (API 653 Sección 9.5)</a:t>
            </a:r>
          </a:p>
          <a:p>
            <a:pPr marL="285750" indent="-285750" algn="just" fontAlgn="auto">
              <a:lnSpc>
                <a:spcPct val="150000"/>
              </a:lnSpc>
              <a:spcBef>
                <a:spcPts val="0"/>
              </a:spcBef>
              <a:spcAft>
                <a:spcPts val="0"/>
              </a:spcAft>
              <a:buFontTx/>
              <a:buChar char="-"/>
              <a:defRPr/>
            </a:pPr>
            <a:endParaRPr lang="es-EC" dirty="0"/>
          </a:p>
          <a:p>
            <a:pPr algn="just" fontAlgn="auto">
              <a:lnSpc>
                <a:spcPct val="150000"/>
              </a:lnSpc>
              <a:spcBef>
                <a:spcPts val="0"/>
              </a:spcBef>
              <a:spcAft>
                <a:spcPts val="0"/>
              </a:spcAft>
              <a:defRPr/>
            </a:pPr>
            <a:endParaRPr lang="es-EC" dirty="0" smtClean="0"/>
          </a:p>
          <a:p>
            <a:pPr marL="342900" indent="-342900" algn="just" fontAlgn="auto">
              <a:lnSpc>
                <a:spcPct val="150000"/>
              </a:lnSpc>
              <a:spcBef>
                <a:spcPts val="0"/>
              </a:spcBef>
              <a:spcAft>
                <a:spcPts val="0"/>
              </a:spcAft>
              <a:buFontTx/>
              <a:buChar char="-"/>
              <a:defRPr/>
            </a:pPr>
            <a:endParaRPr lang="es-EC" dirty="0" smtClean="0"/>
          </a:p>
          <a:p>
            <a:pPr marL="342900" indent="-342900" algn="just" fontAlgn="auto">
              <a:lnSpc>
                <a:spcPct val="150000"/>
              </a:lnSpc>
              <a:spcBef>
                <a:spcPts val="0"/>
              </a:spcBef>
              <a:spcAft>
                <a:spcPts val="0"/>
              </a:spcAft>
              <a:buFontTx/>
              <a:buChar char="-"/>
              <a:defRPr/>
            </a:pPr>
            <a:endParaRPr lang="es-EC" dirty="0"/>
          </a:p>
          <a:p>
            <a:pPr algn="ctr" eaLnBrk="1" fontAlgn="auto" hangingPunct="1">
              <a:spcBef>
                <a:spcPts val="0"/>
              </a:spcBef>
              <a:spcAft>
                <a:spcPts val="0"/>
              </a:spcAft>
              <a:defRPr/>
            </a:pPr>
            <a:endParaRPr lang="en-US" altLang="en-US" sz="2400" b="1" dirty="0" smtClean="0"/>
          </a:p>
        </p:txBody>
      </p:sp>
      <p:pic>
        <p:nvPicPr>
          <p:cNvPr id="8" name="Imagen 7"/>
          <p:cNvPicPr>
            <a:picLocks noChangeAspect="1"/>
          </p:cNvPicPr>
          <p:nvPr/>
        </p:nvPicPr>
        <p:blipFill>
          <a:blip r:embed="rId3"/>
          <a:stretch>
            <a:fillRect/>
          </a:stretch>
        </p:blipFill>
        <p:spPr>
          <a:xfrm>
            <a:off x="1691680" y="2636912"/>
            <a:ext cx="5616624" cy="3305256"/>
          </a:xfrm>
          <a:prstGeom prst="rect">
            <a:avLst/>
          </a:prstGeom>
        </p:spPr>
      </p:pic>
    </p:spTree>
    <p:extLst>
      <p:ext uri="{BB962C8B-B14F-4D97-AF65-F5344CB8AC3E}">
        <p14:creationId xmlns:p14="http://schemas.microsoft.com/office/powerpoint/2010/main" val="15345082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sp>
        <p:nvSpPr>
          <p:cNvPr id="3" name="Marcador de contenido 2"/>
          <p:cNvSpPr>
            <a:spLocks noGrp="1"/>
          </p:cNvSpPr>
          <p:nvPr>
            <p:ph idx="1"/>
          </p:nvPr>
        </p:nvSpPr>
        <p:spPr/>
        <p:txBody>
          <a:bodyPr/>
          <a:lstStyle/>
          <a:p>
            <a:endParaRPr lang="es-EC"/>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0"/>
            <a:ext cx="9156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4"/>
          <p:cNvSpPr/>
          <p:nvPr/>
        </p:nvSpPr>
        <p:spPr>
          <a:xfrm>
            <a:off x="539552" y="180459"/>
            <a:ext cx="8352928" cy="2400657"/>
          </a:xfrm>
          <a:prstGeom prst="rect">
            <a:avLst/>
          </a:prstGeom>
        </p:spPr>
        <p:txBody>
          <a:bodyPr wrap="square">
            <a:spAutoFit/>
          </a:bodyPr>
          <a:lstStyle/>
          <a:p>
            <a:pPr algn="ctr" eaLnBrk="1" fontAlgn="auto" hangingPunct="1">
              <a:spcBef>
                <a:spcPts val="0"/>
              </a:spcBef>
              <a:spcAft>
                <a:spcPts val="0"/>
              </a:spcAft>
              <a:defRPr/>
            </a:pPr>
            <a:r>
              <a:rPr lang="en-US" altLang="en-US" sz="2400" b="1" dirty="0">
                <a:latin typeface="Arial" panose="020B0604020202020204" pitchFamily="34" charset="0"/>
                <a:cs typeface="Arial" panose="020B0604020202020204" pitchFamily="34" charset="0"/>
              </a:rPr>
              <a:t>4. REPARACION Y </a:t>
            </a:r>
            <a:r>
              <a:rPr lang="en-US" altLang="en-US" sz="2400" b="1" dirty="0" smtClean="0">
                <a:latin typeface="Arial" panose="020B0604020202020204" pitchFamily="34" charset="0"/>
                <a:cs typeface="Arial" panose="020B0604020202020204" pitchFamily="34" charset="0"/>
              </a:rPr>
              <a:t>ALTERACION</a:t>
            </a:r>
          </a:p>
          <a:p>
            <a:pPr eaLnBrk="1" fontAlgn="auto" hangingPunct="1">
              <a:spcBef>
                <a:spcPts val="0"/>
              </a:spcBef>
              <a:spcAft>
                <a:spcPts val="0"/>
              </a:spcAft>
              <a:defRPr/>
            </a:pPr>
            <a:endParaRPr lang="en-US" altLang="en-US" dirty="0" smtClean="0">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Tx/>
              <a:buChar char="-"/>
              <a:defRPr/>
            </a:pPr>
            <a:r>
              <a:rPr lang="en-US" altLang="en-US" dirty="0" smtClean="0">
                <a:latin typeface="Arial" panose="020B0604020202020204" pitchFamily="34" charset="0"/>
                <a:cs typeface="Arial" panose="020B0604020202020204" pitchFamily="34" charset="0"/>
              </a:rPr>
              <a:t>El capítulo 10 de la norma API 653,  detalla los procedimientos para realizar esta actividad en los tanques de almacenamiento de petroleo; bajo la supervision de un Ingeniero especialista en la norma API 650.</a:t>
            </a:r>
          </a:p>
          <a:p>
            <a:pPr marL="285750" indent="-285750" eaLnBrk="1" fontAlgn="auto" hangingPunct="1">
              <a:spcBef>
                <a:spcPts val="0"/>
              </a:spcBef>
              <a:spcAft>
                <a:spcPts val="0"/>
              </a:spcAft>
              <a:buFontTx/>
              <a:buChar char="-"/>
              <a:defRPr/>
            </a:pPr>
            <a:endParaRPr lang="en-US" altLang="en-US" dirty="0">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Tx/>
              <a:buChar char="-"/>
              <a:defRPr/>
            </a:pPr>
            <a:endParaRPr lang="en-US" altLang="en-US" dirty="0" smtClean="0">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Tx/>
              <a:buChar char="-"/>
              <a:defRPr/>
            </a:pPr>
            <a:endParaRPr lang="en-US" altLang="en-US" dirty="0">
              <a:latin typeface="Arial" panose="020B0604020202020204" pitchFamily="34" charset="0"/>
              <a:cs typeface="Arial" panose="020B0604020202020204" pitchFamily="34" charset="0"/>
            </a:endParaRPr>
          </a:p>
        </p:txBody>
      </p:sp>
      <p:pic>
        <p:nvPicPr>
          <p:cNvPr id="7" name="Imagen 6"/>
          <p:cNvPicPr>
            <a:picLocks noChangeAspect="1"/>
          </p:cNvPicPr>
          <p:nvPr/>
        </p:nvPicPr>
        <p:blipFill>
          <a:blip r:embed="rId3"/>
          <a:stretch>
            <a:fillRect/>
          </a:stretch>
        </p:blipFill>
        <p:spPr>
          <a:xfrm>
            <a:off x="617259" y="2240153"/>
            <a:ext cx="4840049" cy="2856359"/>
          </a:xfrm>
          <a:prstGeom prst="rect">
            <a:avLst/>
          </a:prstGeom>
        </p:spPr>
      </p:pic>
      <p:pic>
        <p:nvPicPr>
          <p:cNvPr id="8" name="Imagen 7"/>
          <p:cNvPicPr>
            <a:picLocks noChangeAspect="1"/>
          </p:cNvPicPr>
          <p:nvPr/>
        </p:nvPicPr>
        <p:blipFill>
          <a:blip r:embed="rId4"/>
          <a:stretch>
            <a:fillRect/>
          </a:stretch>
        </p:blipFill>
        <p:spPr>
          <a:xfrm>
            <a:off x="5557797" y="1875354"/>
            <a:ext cx="3255956" cy="3311613"/>
          </a:xfrm>
          <a:prstGeom prst="rect">
            <a:avLst/>
          </a:prstGeom>
        </p:spPr>
      </p:pic>
    </p:spTree>
    <p:extLst>
      <p:ext uri="{BB962C8B-B14F-4D97-AF65-F5344CB8AC3E}">
        <p14:creationId xmlns:p14="http://schemas.microsoft.com/office/powerpoint/2010/main" val="5277568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graphicFrame>
        <p:nvGraphicFramePr>
          <p:cNvPr id="6" name="Marcador de contenido 5"/>
          <p:cNvGraphicFramePr>
            <a:graphicFrameLocks noGrp="1"/>
          </p:cNvGraphicFramePr>
          <p:nvPr>
            <p:ph idx="1"/>
            <p:extLst>
              <p:ext uri="{D42A27DB-BD31-4B8C-83A1-F6EECF244321}">
                <p14:modId xmlns:p14="http://schemas.microsoft.com/office/powerpoint/2010/main" val="3617832415"/>
              </p:ext>
            </p:extLst>
          </p:nvPr>
        </p:nvGraphicFramePr>
        <p:xfrm>
          <a:off x="628650" y="1825625"/>
          <a:ext cx="7886700" cy="2225040"/>
        </p:xfrm>
        <a:graphic>
          <a:graphicData uri="http://schemas.openxmlformats.org/drawingml/2006/table">
            <a:tbl>
              <a:tblPr firstRow="1" bandRow="1">
                <a:tableStyleId>{7DF18680-E054-41AD-8BC1-D1AEF772440D}</a:tableStyleId>
              </a:tblPr>
              <a:tblGrid>
                <a:gridCol w="3943350"/>
                <a:gridCol w="3943350"/>
              </a:tblGrid>
              <a:tr h="370840">
                <a:tc>
                  <a:txBody>
                    <a:bodyPr/>
                    <a:lstStyle/>
                    <a:p>
                      <a:endParaRPr lang="es-EC" dirty="0"/>
                    </a:p>
                  </a:txBody>
                  <a:tcPr/>
                </a:tc>
                <a:tc>
                  <a:txBody>
                    <a:bodyPr/>
                    <a:lstStyle/>
                    <a:p>
                      <a:endParaRPr lang="es-EC"/>
                    </a:p>
                  </a:txBody>
                  <a:tcPr/>
                </a:tc>
              </a:tr>
              <a:tr h="370840">
                <a:tc>
                  <a:txBody>
                    <a:bodyPr/>
                    <a:lstStyle/>
                    <a:p>
                      <a:endParaRPr lang="es-EC"/>
                    </a:p>
                  </a:txBody>
                  <a:tcPr/>
                </a:tc>
                <a:tc>
                  <a:txBody>
                    <a:bodyPr/>
                    <a:lstStyle/>
                    <a:p>
                      <a:endParaRPr lang="es-EC"/>
                    </a:p>
                  </a:txBody>
                  <a:tcPr/>
                </a:tc>
              </a:tr>
              <a:tr h="370840">
                <a:tc>
                  <a:txBody>
                    <a:bodyPr/>
                    <a:lstStyle/>
                    <a:p>
                      <a:endParaRPr lang="es-EC"/>
                    </a:p>
                  </a:txBody>
                  <a:tcPr/>
                </a:tc>
                <a:tc>
                  <a:txBody>
                    <a:bodyPr/>
                    <a:lstStyle/>
                    <a:p>
                      <a:endParaRPr lang="es-EC"/>
                    </a:p>
                  </a:txBody>
                  <a:tcPr/>
                </a:tc>
              </a:tr>
              <a:tr h="370840">
                <a:tc>
                  <a:txBody>
                    <a:bodyPr/>
                    <a:lstStyle/>
                    <a:p>
                      <a:endParaRPr lang="es-EC"/>
                    </a:p>
                  </a:txBody>
                  <a:tcPr/>
                </a:tc>
                <a:tc>
                  <a:txBody>
                    <a:bodyPr/>
                    <a:lstStyle/>
                    <a:p>
                      <a:endParaRPr lang="es-EC"/>
                    </a:p>
                  </a:txBody>
                  <a:tcPr/>
                </a:tc>
              </a:tr>
              <a:tr h="370840">
                <a:tc>
                  <a:txBody>
                    <a:bodyPr/>
                    <a:lstStyle/>
                    <a:p>
                      <a:endParaRPr lang="es-EC"/>
                    </a:p>
                  </a:txBody>
                  <a:tcPr/>
                </a:tc>
                <a:tc>
                  <a:txBody>
                    <a:bodyPr/>
                    <a:lstStyle/>
                    <a:p>
                      <a:endParaRPr lang="es-EC"/>
                    </a:p>
                  </a:txBody>
                  <a:tcPr/>
                </a:tc>
              </a:tr>
              <a:tr h="370840">
                <a:tc>
                  <a:txBody>
                    <a:bodyPr/>
                    <a:lstStyle/>
                    <a:p>
                      <a:endParaRPr lang="es-EC"/>
                    </a:p>
                  </a:txBody>
                  <a:tcPr/>
                </a:tc>
                <a:tc>
                  <a:txBody>
                    <a:bodyPr/>
                    <a:lstStyle/>
                    <a:p>
                      <a:endParaRPr lang="es-EC"/>
                    </a:p>
                  </a:txBody>
                  <a:tcPr/>
                </a:tc>
              </a:tr>
            </a:tbl>
          </a:graphicData>
        </a:graphic>
      </p:graphicFrame>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0"/>
            <a:ext cx="9156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4"/>
          <p:cNvSpPr/>
          <p:nvPr/>
        </p:nvSpPr>
        <p:spPr>
          <a:xfrm>
            <a:off x="107504" y="44624"/>
            <a:ext cx="9036496" cy="2400657"/>
          </a:xfrm>
          <a:prstGeom prst="rect">
            <a:avLst/>
          </a:prstGeom>
        </p:spPr>
        <p:txBody>
          <a:bodyPr wrap="square">
            <a:spAutoFit/>
          </a:bodyPr>
          <a:lstStyle/>
          <a:p>
            <a:pPr algn="ctr" eaLnBrk="1" fontAlgn="auto" hangingPunct="1">
              <a:spcBef>
                <a:spcPts val="0"/>
              </a:spcBef>
              <a:spcAft>
                <a:spcPts val="0"/>
              </a:spcAft>
              <a:defRPr/>
            </a:pPr>
            <a:r>
              <a:rPr lang="en-US" altLang="en-US" sz="2400" b="1" dirty="0" smtClean="0">
                <a:latin typeface="Arial" panose="020B0604020202020204" pitchFamily="34" charset="0"/>
                <a:cs typeface="Arial" panose="020B0604020202020204" pitchFamily="34" charset="0"/>
              </a:rPr>
              <a:t>ENSAYOS NO-DESTRUCTIVOS (END)</a:t>
            </a:r>
            <a:endParaRPr lang="en-US" altLang="en-US" sz="2400" b="1" dirty="0">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en-US" altLang="en-US" dirty="0">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Tx/>
              <a:buChar char="-"/>
              <a:defRPr/>
            </a:pPr>
            <a:r>
              <a:rPr lang="en-US" altLang="en-US" dirty="0">
                <a:latin typeface="Arial" panose="020B0604020202020204" pitchFamily="34" charset="0"/>
                <a:cs typeface="Arial" panose="020B0604020202020204" pitchFamily="34" charset="0"/>
              </a:rPr>
              <a:t>El capítulo </a:t>
            </a:r>
            <a:r>
              <a:rPr lang="en-US" altLang="en-US" dirty="0" smtClean="0">
                <a:latin typeface="Arial" panose="020B0604020202020204" pitchFamily="34" charset="0"/>
                <a:cs typeface="Arial" panose="020B0604020202020204" pitchFamily="34" charset="0"/>
              </a:rPr>
              <a:t>12 </a:t>
            </a:r>
            <a:r>
              <a:rPr lang="en-US" altLang="en-US" dirty="0">
                <a:latin typeface="Arial" panose="020B0604020202020204" pitchFamily="34" charset="0"/>
                <a:cs typeface="Arial" panose="020B0604020202020204" pitchFamily="34" charset="0"/>
              </a:rPr>
              <a:t>de la norma API 653,  detalla los procedimientos para realizar esta actividad en los tanques de almacenamiento de petroleo; bajo la supervision de un Ingeniero especialista en la norma API </a:t>
            </a:r>
            <a:r>
              <a:rPr lang="en-US" altLang="en-US" dirty="0" smtClean="0">
                <a:latin typeface="Arial" panose="020B0604020202020204" pitchFamily="34" charset="0"/>
                <a:cs typeface="Arial" panose="020B0604020202020204" pitchFamily="34" charset="0"/>
              </a:rPr>
              <a:t>650.</a:t>
            </a:r>
          </a:p>
          <a:p>
            <a:pPr marL="285750" indent="-285750" eaLnBrk="1" fontAlgn="auto" hangingPunct="1">
              <a:spcBef>
                <a:spcPts val="0"/>
              </a:spcBef>
              <a:spcAft>
                <a:spcPts val="0"/>
              </a:spcAft>
              <a:buFontTx/>
              <a:buChar char="-"/>
              <a:defRPr/>
            </a:pPr>
            <a:endParaRPr lang="en-US" altLang="en-US" dirty="0">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en-US" altLang="en-US" dirty="0">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Tx/>
              <a:buChar char="-"/>
              <a:defRPr/>
            </a:pPr>
            <a:endParaRPr lang="en-US" altLang="en-US" dirty="0">
              <a:latin typeface="Arial" panose="020B0604020202020204" pitchFamily="34" charset="0"/>
              <a:cs typeface="Arial" panose="020B0604020202020204" pitchFamily="34" charset="0"/>
            </a:endParaRPr>
          </a:p>
        </p:txBody>
      </p:sp>
      <p:graphicFrame>
        <p:nvGraphicFramePr>
          <p:cNvPr id="7" name="Tabla 6"/>
          <p:cNvGraphicFramePr>
            <a:graphicFrameLocks noGrp="1"/>
          </p:cNvGraphicFramePr>
          <p:nvPr>
            <p:extLst>
              <p:ext uri="{D42A27DB-BD31-4B8C-83A1-F6EECF244321}">
                <p14:modId xmlns:p14="http://schemas.microsoft.com/office/powerpoint/2010/main" val="3469633367"/>
              </p:ext>
            </p:extLst>
          </p:nvPr>
        </p:nvGraphicFramePr>
        <p:xfrm>
          <a:off x="1403648" y="2204864"/>
          <a:ext cx="6096000" cy="2494280"/>
        </p:xfrm>
        <a:graphic>
          <a:graphicData uri="http://schemas.openxmlformats.org/drawingml/2006/table">
            <a:tbl>
              <a:tblPr firstRow="1" bandRow="1">
                <a:tableStyleId>{5C22544A-7EE6-4342-B048-85BDC9FD1C3A}</a:tableStyleId>
              </a:tblPr>
              <a:tblGrid>
                <a:gridCol w="3048000"/>
                <a:gridCol w="3048000"/>
              </a:tblGrid>
              <a:tr h="370840">
                <a:tc>
                  <a:txBody>
                    <a:bodyPr/>
                    <a:lstStyle/>
                    <a:p>
                      <a:pPr algn="ctr"/>
                      <a:r>
                        <a:rPr lang="es-EC" sz="1800" dirty="0" smtClean="0">
                          <a:latin typeface="Arial" panose="020B0604020202020204" pitchFamily="34" charset="0"/>
                          <a:cs typeface="Arial" panose="020B0604020202020204" pitchFamily="34" charset="0"/>
                        </a:rPr>
                        <a:t>END</a:t>
                      </a:r>
                      <a:endParaRPr lang="es-EC" sz="1800" dirty="0">
                        <a:latin typeface="Arial" panose="020B0604020202020204" pitchFamily="34" charset="0"/>
                        <a:cs typeface="Arial" panose="020B0604020202020204" pitchFamily="34" charset="0"/>
                      </a:endParaRPr>
                    </a:p>
                  </a:txBody>
                  <a:tcPr/>
                </a:tc>
                <a:tc>
                  <a:txBody>
                    <a:bodyPr/>
                    <a:lstStyle/>
                    <a:p>
                      <a:pPr algn="ctr"/>
                      <a:r>
                        <a:rPr lang="es-EC" sz="1800" dirty="0" smtClean="0">
                          <a:latin typeface="Arial" panose="020B0604020202020204" pitchFamily="34" charset="0"/>
                          <a:cs typeface="Arial" panose="020B0604020202020204" pitchFamily="34" charset="0"/>
                        </a:rPr>
                        <a:t>SOLDADURAS</a:t>
                      </a:r>
                      <a:endParaRPr lang="es-EC" sz="1800" dirty="0">
                        <a:latin typeface="Arial" panose="020B0604020202020204" pitchFamily="34" charset="0"/>
                        <a:cs typeface="Arial" panose="020B0604020202020204" pitchFamily="34" charset="0"/>
                      </a:endParaRPr>
                    </a:p>
                  </a:txBody>
                  <a:tcPr/>
                </a:tc>
              </a:tr>
              <a:tr h="370840">
                <a:tc>
                  <a:txBody>
                    <a:bodyPr/>
                    <a:lstStyle/>
                    <a:p>
                      <a:pPr algn="ctr"/>
                      <a:r>
                        <a:rPr lang="es-EC" sz="1800" dirty="0" smtClean="0">
                          <a:latin typeface="Arial" panose="020B0604020202020204" pitchFamily="34" charset="0"/>
                          <a:cs typeface="Arial" panose="020B0604020202020204" pitchFamily="34" charset="0"/>
                        </a:rPr>
                        <a:t>Inspección visual</a:t>
                      </a:r>
                      <a:endParaRPr lang="es-EC" sz="1800" dirty="0">
                        <a:latin typeface="Arial" panose="020B0604020202020204" pitchFamily="34" charset="0"/>
                        <a:cs typeface="Arial" panose="020B0604020202020204" pitchFamily="34" charset="0"/>
                      </a:endParaRPr>
                    </a:p>
                  </a:txBody>
                  <a:tcPr/>
                </a:tc>
                <a:tc>
                  <a:txBody>
                    <a:bodyPr/>
                    <a:lstStyle/>
                    <a:p>
                      <a:pPr algn="ctr"/>
                      <a:r>
                        <a:rPr lang="es-EC" sz="1800" dirty="0" smtClean="0">
                          <a:latin typeface="Arial" panose="020B0604020202020204" pitchFamily="34" charset="0"/>
                          <a:cs typeface="Arial" panose="020B0604020202020204" pitchFamily="34" charset="0"/>
                        </a:rPr>
                        <a:t>Fondo, cuerpo, techo</a:t>
                      </a:r>
                      <a:endParaRPr lang="es-EC" sz="1800" dirty="0">
                        <a:latin typeface="Arial" panose="020B0604020202020204" pitchFamily="34" charset="0"/>
                        <a:cs typeface="Arial" panose="020B0604020202020204" pitchFamily="34" charset="0"/>
                      </a:endParaRPr>
                    </a:p>
                  </a:txBody>
                  <a:tcPr/>
                </a:tc>
              </a:tr>
              <a:tr h="370840">
                <a:tc>
                  <a:txBody>
                    <a:bodyPr/>
                    <a:lstStyle/>
                    <a:p>
                      <a:pPr algn="ctr"/>
                      <a:r>
                        <a:rPr lang="es-EC" sz="1800" dirty="0" smtClean="0">
                          <a:latin typeface="Arial" panose="020B0604020202020204" pitchFamily="34" charset="0"/>
                          <a:cs typeface="Arial" panose="020B0604020202020204" pitchFamily="34" charset="0"/>
                        </a:rPr>
                        <a:t>Inspección líquidos penetrantes</a:t>
                      </a:r>
                      <a:endParaRPr lang="es-EC" sz="1800" dirty="0">
                        <a:latin typeface="Arial" panose="020B0604020202020204" pitchFamily="34" charset="0"/>
                        <a:cs typeface="Arial" panose="020B0604020202020204" pitchFamily="34" charset="0"/>
                      </a:endParaRPr>
                    </a:p>
                  </a:txBody>
                  <a:tcPr/>
                </a:tc>
                <a:tc>
                  <a:txBody>
                    <a:bodyPr/>
                    <a:lstStyle/>
                    <a:p>
                      <a:pPr algn="ctr"/>
                      <a:r>
                        <a:rPr lang="es-EC" sz="1800" dirty="0" smtClean="0">
                          <a:latin typeface="Arial" panose="020B0604020202020204" pitchFamily="34" charset="0"/>
                          <a:cs typeface="Arial" panose="020B0604020202020204" pitchFamily="34" charset="0"/>
                        </a:rPr>
                        <a:t>Periferia del tanque</a:t>
                      </a:r>
                      <a:r>
                        <a:rPr lang="es-EC" sz="1800" baseline="0" dirty="0" smtClean="0">
                          <a:latin typeface="Arial" panose="020B0604020202020204" pitchFamily="34" charset="0"/>
                          <a:cs typeface="Arial" panose="020B0604020202020204" pitchFamily="34" charset="0"/>
                        </a:rPr>
                        <a:t> (fondo-cuerpo, techo); cuerpo</a:t>
                      </a:r>
                      <a:endParaRPr lang="es-EC" sz="1800" dirty="0">
                        <a:latin typeface="Arial" panose="020B0604020202020204" pitchFamily="34" charset="0"/>
                        <a:cs typeface="Arial" panose="020B0604020202020204" pitchFamily="34" charset="0"/>
                      </a:endParaRPr>
                    </a:p>
                  </a:txBody>
                  <a:tcPr/>
                </a:tc>
              </a:tr>
              <a:tr h="370840">
                <a:tc>
                  <a:txBody>
                    <a:bodyPr/>
                    <a:lstStyle/>
                    <a:p>
                      <a:pPr algn="ctr"/>
                      <a:r>
                        <a:rPr lang="es-EC" sz="1800" dirty="0" smtClean="0">
                          <a:latin typeface="Arial" panose="020B0604020202020204" pitchFamily="34" charset="0"/>
                          <a:cs typeface="Arial" panose="020B0604020202020204" pitchFamily="34" charset="0"/>
                        </a:rPr>
                        <a:t>Prueba de vacio</a:t>
                      </a:r>
                      <a:endParaRPr lang="es-EC" sz="1800" dirty="0">
                        <a:latin typeface="Arial" panose="020B0604020202020204" pitchFamily="34" charset="0"/>
                        <a:cs typeface="Arial" panose="020B0604020202020204" pitchFamily="34" charset="0"/>
                      </a:endParaRPr>
                    </a:p>
                  </a:txBody>
                  <a:tcPr/>
                </a:tc>
                <a:tc>
                  <a:txBody>
                    <a:bodyPr/>
                    <a:lstStyle/>
                    <a:p>
                      <a:pPr algn="ctr"/>
                      <a:r>
                        <a:rPr lang="es-EC" sz="1800" dirty="0" smtClean="0">
                          <a:latin typeface="Arial" panose="020B0604020202020204" pitchFamily="34" charset="0"/>
                          <a:cs typeface="Arial" panose="020B0604020202020204" pitchFamily="34" charset="0"/>
                        </a:rPr>
                        <a:t>Fondo</a:t>
                      </a:r>
                      <a:endParaRPr lang="es-EC" sz="1800" dirty="0">
                        <a:latin typeface="Arial" panose="020B0604020202020204" pitchFamily="34" charset="0"/>
                        <a:cs typeface="Arial" panose="020B0604020202020204" pitchFamily="34" charset="0"/>
                      </a:endParaRPr>
                    </a:p>
                  </a:txBody>
                  <a:tcPr/>
                </a:tc>
              </a:tr>
              <a:tr h="370840">
                <a:tc>
                  <a:txBody>
                    <a:bodyPr/>
                    <a:lstStyle/>
                    <a:p>
                      <a:pPr algn="ctr"/>
                      <a:endParaRPr lang="es-EC" sz="1800" dirty="0">
                        <a:latin typeface="Arial" panose="020B0604020202020204" pitchFamily="34" charset="0"/>
                        <a:cs typeface="Arial" panose="020B0604020202020204" pitchFamily="34" charset="0"/>
                      </a:endParaRPr>
                    </a:p>
                  </a:txBody>
                  <a:tcPr/>
                </a:tc>
                <a:tc>
                  <a:txBody>
                    <a:bodyPr/>
                    <a:lstStyle/>
                    <a:p>
                      <a:pPr algn="ctr"/>
                      <a:endParaRPr lang="es-EC" sz="1800" dirty="0">
                        <a:latin typeface="Arial" panose="020B0604020202020204" pitchFamily="34" charset="0"/>
                        <a:cs typeface="Arial" panose="020B0604020202020204" pitchFamily="34" charset="0"/>
                      </a:endParaRPr>
                    </a:p>
                  </a:txBody>
                  <a:tcPr/>
                </a:tc>
              </a:tr>
              <a:tr h="370840">
                <a:tc>
                  <a:txBody>
                    <a:bodyPr/>
                    <a:lstStyle/>
                    <a:p>
                      <a:pPr algn="ctr"/>
                      <a:endParaRPr lang="es-EC" sz="1800" dirty="0">
                        <a:latin typeface="Arial" panose="020B0604020202020204" pitchFamily="34" charset="0"/>
                        <a:cs typeface="Arial" panose="020B0604020202020204" pitchFamily="34" charset="0"/>
                      </a:endParaRPr>
                    </a:p>
                  </a:txBody>
                  <a:tcPr/>
                </a:tc>
                <a:tc>
                  <a:txBody>
                    <a:bodyPr/>
                    <a:lstStyle/>
                    <a:p>
                      <a:pPr algn="ctr"/>
                      <a:endParaRPr lang="es-EC" sz="1800" dirty="0">
                        <a:latin typeface="Arial" panose="020B0604020202020204" pitchFamily="34" charset="0"/>
                        <a:cs typeface="Arial" panose="020B0604020202020204" pitchFamily="34" charset="0"/>
                      </a:endParaRPr>
                    </a:p>
                  </a:txBody>
                  <a:tcPr/>
                </a:tc>
              </a:tr>
            </a:tbl>
          </a:graphicData>
        </a:graphic>
      </p:graphicFrame>
    </p:spTree>
    <p:extLst>
      <p:ext uri="{BB962C8B-B14F-4D97-AF65-F5344CB8AC3E}">
        <p14:creationId xmlns:p14="http://schemas.microsoft.com/office/powerpoint/2010/main" val="34944027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0"/>
            <a:ext cx="9156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1 CuadroTexto"/>
          <p:cNvSpPr txBox="1">
            <a:spLocks noChangeArrowheads="1"/>
          </p:cNvSpPr>
          <p:nvPr/>
        </p:nvSpPr>
        <p:spPr bwMode="auto">
          <a:xfrm>
            <a:off x="304800" y="228600"/>
            <a:ext cx="8610600" cy="4586288"/>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altLang="en-US" sz="2800" b="1" dirty="0" smtClean="0"/>
              <a:t>OBJETIVO GENERAL</a:t>
            </a:r>
          </a:p>
          <a:p>
            <a:pPr algn="ctr" eaLnBrk="1" fontAlgn="auto" hangingPunct="1">
              <a:spcBef>
                <a:spcPts val="0"/>
              </a:spcBef>
              <a:spcAft>
                <a:spcPts val="0"/>
              </a:spcAft>
              <a:defRPr/>
            </a:pPr>
            <a:endParaRPr lang="en-US" altLang="en-US" sz="2400" b="1" dirty="0" smtClean="0"/>
          </a:p>
          <a:p>
            <a:pPr algn="just" fontAlgn="auto">
              <a:lnSpc>
                <a:spcPct val="150000"/>
              </a:lnSpc>
              <a:spcBef>
                <a:spcPts val="0"/>
              </a:spcBef>
              <a:spcAft>
                <a:spcPts val="0"/>
              </a:spcAft>
              <a:defRPr/>
            </a:pPr>
            <a:endParaRPr lang="es-EC" dirty="0" smtClean="0"/>
          </a:p>
          <a:p>
            <a:pPr algn="just" fontAlgn="auto">
              <a:lnSpc>
                <a:spcPct val="150000"/>
              </a:lnSpc>
              <a:spcBef>
                <a:spcPts val="0"/>
              </a:spcBef>
              <a:spcAft>
                <a:spcPts val="0"/>
              </a:spcAft>
              <a:defRPr/>
            </a:pPr>
            <a:endParaRPr lang="es-EC" dirty="0"/>
          </a:p>
          <a:p>
            <a:pPr algn="just" fontAlgn="auto">
              <a:lnSpc>
                <a:spcPct val="150000"/>
              </a:lnSpc>
              <a:spcBef>
                <a:spcPts val="0"/>
              </a:spcBef>
              <a:spcAft>
                <a:spcPts val="0"/>
              </a:spcAft>
              <a:defRPr/>
            </a:pPr>
            <a:endParaRPr lang="es-EC" dirty="0" smtClean="0"/>
          </a:p>
          <a:p>
            <a:pPr algn="just" fontAlgn="auto">
              <a:lnSpc>
                <a:spcPct val="150000"/>
              </a:lnSpc>
              <a:spcBef>
                <a:spcPts val="0"/>
              </a:spcBef>
              <a:spcAft>
                <a:spcPts val="0"/>
              </a:spcAft>
              <a:defRPr/>
            </a:pPr>
            <a:r>
              <a:rPr lang="es-EC" dirty="0" smtClean="0"/>
              <a:t>Diseñar e implementar un plan de mantenimiento modificativo a los tanques de almacenamiento de petróleo para EP-PETROECUADOR en la Estación de Bombeo N.-1 Lago Agrio, según la norma API 653.</a:t>
            </a:r>
          </a:p>
          <a:p>
            <a:pPr marL="342900" indent="-342900" algn="just" fontAlgn="auto">
              <a:lnSpc>
                <a:spcPct val="150000"/>
              </a:lnSpc>
              <a:spcBef>
                <a:spcPts val="0"/>
              </a:spcBef>
              <a:spcAft>
                <a:spcPts val="0"/>
              </a:spcAft>
              <a:buFontTx/>
              <a:buChar char="-"/>
              <a:defRPr/>
            </a:pPr>
            <a:endParaRPr lang="es-EC" dirty="0" smtClean="0"/>
          </a:p>
          <a:p>
            <a:pPr marL="342900" indent="-342900" algn="just" fontAlgn="auto">
              <a:lnSpc>
                <a:spcPct val="150000"/>
              </a:lnSpc>
              <a:spcBef>
                <a:spcPts val="0"/>
              </a:spcBef>
              <a:spcAft>
                <a:spcPts val="0"/>
              </a:spcAft>
              <a:buFontTx/>
              <a:buChar char="-"/>
              <a:defRPr/>
            </a:pPr>
            <a:endParaRPr lang="es-EC" dirty="0"/>
          </a:p>
          <a:p>
            <a:pPr algn="ctr" eaLnBrk="1" fontAlgn="auto" hangingPunct="1">
              <a:spcBef>
                <a:spcPts val="0"/>
              </a:spcBef>
              <a:spcAft>
                <a:spcPts val="0"/>
              </a:spcAft>
              <a:defRPr/>
            </a:pPr>
            <a:endParaRPr lang="en-US" altLang="en-US" sz="2400" b="1" dirty="0" smtClean="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sp>
        <p:nvSpPr>
          <p:cNvPr id="3" name="Marcador de contenido 2"/>
          <p:cNvSpPr>
            <a:spLocks noGrp="1"/>
          </p:cNvSpPr>
          <p:nvPr>
            <p:ph idx="1"/>
          </p:nvPr>
        </p:nvSpPr>
        <p:spPr/>
        <p:txBody>
          <a:bodyPr/>
          <a:lstStyle/>
          <a:p>
            <a:endParaRPr lang="es-EC"/>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0"/>
            <a:ext cx="9156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ángulo 6"/>
          <p:cNvSpPr/>
          <p:nvPr/>
        </p:nvSpPr>
        <p:spPr>
          <a:xfrm>
            <a:off x="107504" y="44624"/>
            <a:ext cx="9036496" cy="1569660"/>
          </a:xfrm>
          <a:prstGeom prst="rect">
            <a:avLst/>
          </a:prstGeom>
        </p:spPr>
        <p:txBody>
          <a:bodyPr wrap="square">
            <a:spAutoFit/>
          </a:bodyPr>
          <a:lstStyle/>
          <a:p>
            <a:pPr algn="ctr" eaLnBrk="1" fontAlgn="auto" hangingPunct="1">
              <a:spcBef>
                <a:spcPts val="0"/>
              </a:spcBef>
              <a:spcAft>
                <a:spcPts val="0"/>
              </a:spcAft>
              <a:defRPr/>
            </a:pPr>
            <a:r>
              <a:rPr lang="en-US" altLang="en-US" sz="2400" b="1" dirty="0" smtClean="0">
                <a:latin typeface="Arial" panose="020B0604020202020204" pitchFamily="34" charset="0"/>
                <a:cs typeface="Arial" panose="020B0604020202020204" pitchFamily="34" charset="0"/>
              </a:rPr>
              <a:t>ENSAYOS NO-DESTRUCTIVOS (END)</a:t>
            </a:r>
            <a:endParaRPr lang="en-US" altLang="en-US" sz="2400" b="1" dirty="0">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en-US" altLang="en-US" dirty="0">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en-US" altLang="en-US" dirty="0">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en-US" altLang="en-US" dirty="0">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Tx/>
              <a:buChar char="-"/>
              <a:defRPr/>
            </a:pPr>
            <a:endParaRPr lang="en-US" altLang="en-US" dirty="0">
              <a:latin typeface="Arial" panose="020B0604020202020204" pitchFamily="34" charset="0"/>
              <a:cs typeface="Arial" panose="020B0604020202020204" pitchFamily="34" charset="0"/>
            </a:endParaRPr>
          </a:p>
        </p:txBody>
      </p:sp>
      <p:pic>
        <p:nvPicPr>
          <p:cNvPr id="11" name="Imagen 10"/>
          <p:cNvPicPr>
            <a:picLocks noChangeAspect="1"/>
          </p:cNvPicPr>
          <p:nvPr/>
        </p:nvPicPr>
        <p:blipFill>
          <a:blip r:embed="rId3"/>
          <a:stretch>
            <a:fillRect/>
          </a:stretch>
        </p:blipFill>
        <p:spPr>
          <a:xfrm>
            <a:off x="1835696" y="829454"/>
            <a:ext cx="6070455" cy="5124995"/>
          </a:xfrm>
          <a:prstGeom prst="rect">
            <a:avLst/>
          </a:prstGeom>
        </p:spPr>
      </p:pic>
    </p:spTree>
    <p:extLst>
      <p:ext uri="{BB962C8B-B14F-4D97-AF65-F5344CB8AC3E}">
        <p14:creationId xmlns:p14="http://schemas.microsoft.com/office/powerpoint/2010/main" val="10012564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sp>
        <p:nvSpPr>
          <p:cNvPr id="3" name="Marcador de contenido 2"/>
          <p:cNvSpPr>
            <a:spLocks noGrp="1"/>
          </p:cNvSpPr>
          <p:nvPr>
            <p:ph idx="1"/>
          </p:nvPr>
        </p:nvSpPr>
        <p:spPr/>
        <p:txBody>
          <a:bodyPr/>
          <a:lstStyle/>
          <a:p>
            <a:endParaRPr lang="es-EC" dirty="0"/>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0"/>
            <a:ext cx="9156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4"/>
          <p:cNvSpPr/>
          <p:nvPr/>
        </p:nvSpPr>
        <p:spPr>
          <a:xfrm>
            <a:off x="539552" y="180459"/>
            <a:ext cx="8352928" cy="5447645"/>
          </a:xfrm>
          <a:prstGeom prst="rect">
            <a:avLst/>
          </a:prstGeom>
        </p:spPr>
        <p:txBody>
          <a:bodyPr wrap="square">
            <a:spAutoFit/>
          </a:bodyPr>
          <a:lstStyle/>
          <a:p>
            <a:pPr algn="ctr" eaLnBrk="1" fontAlgn="auto" hangingPunct="1">
              <a:spcBef>
                <a:spcPts val="0"/>
              </a:spcBef>
              <a:spcAft>
                <a:spcPts val="0"/>
              </a:spcAft>
              <a:defRPr/>
            </a:pPr>
            <a:r>
              <a:rPr lang="en-US" altLang="en-US" sz="2400" b="1" dirty="0" smtClean="0">
                <a:latin typeface="Arial" panose="020B0604020202020204" pitchFamily="34" charset="0"/>
                <a:cs typeface="Arial" panose="020B0604020202020204" pitchFamily="34" charset="0"/>
              </a:rPr>
              <a:t>RECUBRIMIENTO Y SAND BLASTING</a:t>
            </a:r>
          </a:p>
          <a:p>
            <a:pPr eaLnBrk="1" fontAlgn="auto" hangingPunct="1">
              <a:spcBef>
                <a:spcPts val="0"/>
              </a:spcBef>
              <a:spcAft>
                <a:spcPts val="0"/>
              </a:spcAft>
              <a:defRPr/>
            </a:pPr>
            <a:endParaRPr lang="en-US" altLang="en-US" dirty="0" smtClean="0">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Tx/>
              <a:buChar char="-"/>
              <a:defRPr/>
            </a:pPr>
            <a:endParaRPr lang="en-US" altLang="en-US" dirty="0">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Tx/>
              <a:buChar char="-"/>
              <a:defRPr/>
            </a:pPr>
            <a:r>
              <a:rPr lang="en-US" altLang="en-US" dirty="0" smtClean="0">
                <a:latin typeface="Arial" panose="020B0604020202020204" pitchFamily="34" charset="0"/>
                <a:cs typeface="Arial" panose="020B0604020202020204" pitchFamily="34" charset="0"/>
              </a:rPr>
              <a:t>El sandblasting es un metodo de limpieza con abrasivo, lanzado a traves de una manguera con boquilla tipo Venturi a una presion de 80 a 125 psi.</a:t>
            </a:r>
          </a:p>
          <a:p>
            <a:pPr marL="285750" indent="-285750" eaLnBrk="1" fontAlgn="auto" hangingPunct="1">
              <a:spcBef>
                <a:spcPts val="0"/>
              </a:spcBef>
              <a:spcAft>
                <a:spcPts val="0"/>
              </a:spcAft>
              <a:buFontTx/>
              <a:buChar char="-"/>
              <a:defRPr/>
            </a:pPr>
            <a:endParaRPr lang="en-US" altLang="en-US" dirty="0">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Tx/>
              <a:buChar char="-"/>
              <a:defRPr/>
            </a:pPr>
            <a:endParaRPr lang="en-US" altLang="en-US" dirty="0" smtClean="0">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Tx/>
              <a:buChar char="-"/>
              <a:defRPr/>
            </a:pPr>
            <a:r>
              <a:rPr lang="en-US" altLang="en-US" dirty="0" smtClean="0">
                <a:latin typeface="Arial" panose="020B0604020202020204" pitchFamily="34" charset="0"/>
                <a:cs typeface="Arial" panose="020B0604020202020204" pitchFamily="34" charset="0"/>
              </a:rPr>
              <a:t>El tipo de abrasivo (tamaño, forma y dureza)  utilizado, determinara el perfil de anclaje que debera ser entre el 20 a 25% del espesor total del recubrimiento.</a:t>
            </a:r>
          </a:p>
          <a:p>
            <a:pPr marL="285750" indent="-285750" eaLnBrk="1" fontAlgn="auto" hangingPunct="1">
              <a:spcBef>
                <a:spcPts val="0"/>
              </a:spcBef>
              <a:spcAft>
                <a:spcPts val="0"/>
              </a:spcAft>
              <a:buFontTx/>
              <a:buChar char="-"/>
              <a:defRPr/>
            </a:pPr>
            <a:endParaRPr lang="en-US" altLang="en-US" dirty="0">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Tx/>
              <a:buChar char="-"/>
              <a:defRPr/>
            </a:pPr>
            <a:r>
              <a:rPr lang="en-US" altLang="en-US" dirty="0" smtClean="0">
                <a:latin typeface="Arial" panose="020B0604020202020204" pitchFamily="34" charset="0"/>
                <a:cs typeface="Arial" panose="020B0604020202020204" pitchFamily="34" charset="0"/>
              </a:rPr>
              <a:t>A mayor rugosidad del perfil, mayor area de contacto metal-</a:t>
            </a:r>
            <a:r>
              <a:rPr lang="en-US" altLang="en-US" dirty="0" err="1" smtClean="0">
                <a:latin typeface="Arial" panose="020B0604020202020204" pitchFamily="34" charset="0"/>
                <a:cs typeface="Arial" panose="020B0604020202020204" pitchFamily="34" charset="0"/>
              </a:rPr>
              <a:t>pintura</a:t>
            </a:r>
            <a:r>
              <a:rPr lang="en-US" altLang="en-US" dirty="0" smtClean="0">
                <a:latin typeface="Arial" panose="020B0604020202020204" pitchFamily="34" charset="0"/>
                <a:cs typeface="Arial" panose="020B0604020202020204" pitchFamily="34" charset="0"/>
              </a:rPr>
              <a:t> Habra disponible para la adhesion.</a:t>
            </a:r>
          </a:p>
          <a:p>
            <a:pPr marL="285750" indent="-285750" eaLnBrk="1" fontAlgn="auto" hangingPunct="1">
              <a:spcBef>
                <a:spcPts val="0"/>
              </a:spcBef>
              <a:spcAft>
                <a:spcPts val="0"/>
              </a:spcAft>
              <a:buFontTx/>
              <a:buChar char="-"/>
              <a:defRPr/>
            </a:pPr>
            <a:endParaRPr lang="en-US" altLang="en-US" dirty="0">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Tx/>
              <a:buChar char="-"/>
              <a:defRPr/>
            </a:pPr>
            <a:r>
              <a:rPr lang="en-US" altLang="en-US" dirty="0" smtClean="0">
                <a:latin typeface="Arial" panose="020B0604020202020204" pitchFamily="34" charset="0"/>
                <a:cs typeface="Arial" panose="020B0604020202020204" pitchFamily="34" charset="0"/>
              </a:rPr>
              <a:t>El recubrimiento utilizado en el fondo (20 mils) y </a:t>
            </a:r>
            <a:r>
              <a:rPr lang="en-US" altLang="en-US" dirty="0" err="1" smtClean="0">
                <a:latin typeface="Arial" panose="020B0604020202020204" pitchFamily="34" charset="0"/>
                <a:cs typeface="Arial" panose="020B0604020202020204" pitchFamily="34" charset="0"/>
              </a:rPr>
              <a:t>techo</a:t>
            </a:r>
            <a:r>
              <a:rPr lang="en-US" altLang="en-US" dirty="0" smtClean="0">
                <a:latin typeface="Arial" panose="020B0604020202020204" pitchFamily="34" charset="0"/>
                <a:cs typeface="Arial" panose="020B0604020202020204" pitchFamily="34" charset="0"/>
              </a:rPr>
              <a:t> (10 mils); BELZONA 5811.</a:t>
            </a:r>
          </a:p>
          <a:p>
            <a:pPr marL="285750" indent="-285750" eaLnBrk="1" fontAlgn="auto" hangingPunct="1">
              <a:spcBef>
                <a:spcPts val="0"/>
              </a:spcBef>
              <a:spcAft>
                <a:spcPts val="0"/>
              </a:spcAft>
              <a:buFontTx/>
              <a:buChar char="-"/>
              <a:defRPr/>
            </a:pPr>
            <a:endParaRPr lang="en-US" altLang="en-US" dirty="0">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Tx/>
              <a:buChar char="-"/>
              <a:defRPr/>
            </a:pPr>
            <a:endParaRPr lang="en-US" altLang="en-US" dirty="0" smtClean="0">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Tx/>
              <a:buChar char="-"/>
              <a:defRPr/>
            </a:pPr>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298599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sp>
        <p:nvSpPr>
          <p:cNvPr id="3" name="Marcador de contenido 2"/>
          <p:cNvSpPr>
            <a:spLocks noGrp="1"/>
          </p:cNvSpPr>
          <p:nvPr>
            <p:ph idx="1"/>
          </p:nvPr>
        </p:nvSpPr>
        <p:spPr/>
        <p:txBody>
          <a:bodyPr/>
          <a:lstStyle/>
          <a:p>
            <a:endParaRPr lang="es-EC"/>
          </a:p>
        </p:txBody>
      </p:sp>
      <p:pic>
        <p:nvPicPr>
          <p:cNvPr id="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0"/>
            <a:ext cx="9156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ángulo 6"/>
          <p:cNvSpPr/>
          <p:nvPr/>
        </p:nvSpPr>
        <p:spPr>
          <a:xfrm>
            <a:off x="539552" y="180459"/>
            <a:ext cx="8352928" cy="7201972"/>
          </a:xfrm>
          <a:prstGeom prst="rect">
            <a:avLst/>
          </a:prstGeom>
        </p:spPr>
        <p:txBody>
          <a:bodyPr wrap="square">
            <a:spAutoFit/>
          </a:bodyPr>
          <a:lstStyle/>
          <a:p>
            <a:pPr algn="ctr" eaLnBrk="1" fontAlgn="auto" hangingPunct="1">
              <a:spcBef>
                <a:spcPts val="0"/>
              </a:spcBef>
              <a:spcAft>
                <a:spcPts val="0"/>
              </a:spcAft>
              <a:defRPr/>
            </a:pPr>
            <a:r>
              <a:rPr lang="en-US" altLang="en-US" sz="2400" b="1" dirty="0" smtClean="0">
                <a:latin typeface="Arial" panose="020B0604020202020204" pitchFamily="34" charset="0"/>
                <a:cs typeface="Arial" panose="020B0604020202020204" pitchFamily="34" charset="0"/>
              </a:rPr>
              <a:t>RECUBRIMIENTO Y SAND BLASTING</a:t>
            </a:r>
          </a:p>
          <a:p>
            <a:pPr algn="ctr" eaLnBrk="1" fontAlgn="auto" hangingPunct="1">
              <a:spcBef>
                <a:spcPts val="0"/>
              </a:spcBef>
              <a:spcAft>
                <a:spcPts val="0"/>
              </a:spcAft>
              <a:defRPr/>
            </a:pPr>
            <a:endParaRPr lang="en-US" altLang="en-US" sz="2400" b="1" dirty="0">
              <a:latin typeface="Arial" panose="020B0604020202020204" pitchFamily="34" charset="0"/>
              <a:cs typeface="Arial" panose="020B0604020202020204" pitchFamily="34" charset="0"/>
            </a:endParaRPr>
          </a:p>
          <a:p>
            <a:pPr algn="ctr" eaLnBrk="1" fontAlgn="auto" hangingPunct="1">
              <a:spcBef>
                <a:spcPts val="0"/>
              </a:spcBef>
              <a:spcAft>
                <a:spcPts val="0"/>
              </a:spcAft>
              <a:defRPr/>
            </a:pPr>
            <a:endParaRPr lang="en-US" altLang="en-US" sz="2400" b="1" dirty="0" smtClean="0">
              <a:latin typeface="Arial" panose="020B0604020202020204" pitchFamily="34" charset="0"/>
              <a:cs typeface="Arial" panose="020B0604020202020204" pitchFamily="34" charset="0"/>
            </a:endParaRPr>
          </a:p>
          <a:p>
            <a:pPr algn="ctr" eaLnBrk="1" fontAlgn="auto" hangingPunct="1">
              <a:spcBef>
                <a:spcPts val="0"/>
              </a:spcBef>
              <a:spcAft>
                <a:spcPts val="0"/>
              </a:spcAft>
              <a:defRPr/>
            </a:pPr>
            <a:endParaRPr lang="en-US" altLang="en-US" sz="2400" b="1" dirty="0">
              <a:latin typeface="Arial" panose="020B0604020202020204" pitchFamily="34" charset="0"/>
              <a:cs typeface="Arial" panose="020B0604020202020204" pitchFamily="34" charset="0"/>
            </a:endParaRPr>
          </a:p>
          <a:p>
            <a:pPr algn="ctr" eaLnBrk="1" fontAlgn="auto" hangingPunct="1">
              <a:spcBef>
                <a:spcPts val="0"/>
              </a:spcBef>
              <a:spcAft>
                <a:spcPts val="0"/>
              </a:spcAft>
              <a:defRPr/>
            </a:pPr>
            <a:endParaRPr lang="en-US" altLang="en-US" sz="2400" b="1" dirty="0" smtClean="0">
              <a:latin typeface="Arial" panose="020B0604020202020204" pitchFamily="34" charset="0"/>
              <a:cs typeface="Arial" panose="020B0604020202020204" pitchFamily="34" charset="0"/>
            </a:endParaRPr>
          </a:p>
          <a:p>
            <a:pPr algn="ctr" eaLnBrk="1" fontAlgn="auto" hangingPunct="1">
              <a:spcBef>
                <a:spcPts val="0"/>
              </a:spcBef>
              <a:spcAft>
                <a:spcPts val="0"/>
              </a:spcAft>
              <a:defRPr/>
            </a:pPr>
            <a:endParaRPr lang="en-US" altLang="en-US" sz="2400" b="1" dirty="0">
              <a:latin typeface="Arial" panose="020B0604020202020204" pitchFamily="34" charset="0"/>
              <a:cs typeface="Arial" panose="020B0604020202020204" pitchFamily="34" charset="0"/>
            </a:endParaRPr>
          </a:p>
          <a:p>
            <a:pPr algn="ctr" eaLnBrk="1" fontAlgn="auto" hangingPunct="1">
              <a:spcBef>
                <a:spcPts val="0"/>
              </a:spcBef>
              <a:spcAft>
                <a:spcPts val="0"/>
              </a:spcAft>
              <a:defRPr/>
            </a:pPr>
            <a:endParaRPr lang="en-US" altLang="en-US" sz="2400" b="1" dirty="0" smtClean="0">
              <a:latin typeface="Arial" panose="020B0604020202020204" pitchFamily="34" charset="0"/>
              <a:cs typeface="Arial" panose="020B0604020202020204" pitchFamily="34" charset="0"/>
            </a:endParaRPr>
          </a:p>
          <a:p>
            <a:pPr algn="ctr" eaLnBrk="1" fontAlgn="auto" hangingPunct="1">
              <a:spcBef>
                <a:spcPts val="0"/>
              </a:spcBef>
              <a:spcAft>
                <a:spcPts val="0"/>
              </a:spcAft>
              <a:defRPr/>
            </a:pPr>
            <a:endParaRPr lang="en-US" altLang="en-US" sz="2400" b="1" dirty="0">
              <a:latin typeface="Arial" panose="020B0604020202020204" pitchFamily="34" charset="0"/>
              <a:cs typeface="Arial" panose="020B0604020202020204" pitchFamily="34" charset="0"/>
            </a:endParaRPr>
          </a:p>
          <a:p>
            <a:pPr algn="ctr" eaLnBrk="1" fontAlgn="auto" hangingPunct="1">
              <a:spcBef>
                <a:spcPts val="0"/>
              </a:spcBef>
              <a:spcAft>
                <a:spcPts val="0"/>
              </a:spcAft>
              <a:defRPr/>
            </a:pPr>
            <a:endParaRPr lang="en-US" altLang="en-US" sz="2400" b="1" dirty="0" smtClean="0">
              <a:latin typeface="Arial" panose="020B0604020202020204" pitchFamily="34" charset="0"/>
              <a:cs typeface="Arial" panose="020B0604020202020204" pitchFamily="34" charset="0"/>
            </a:endParaRPr>
          </a:p>
          <a:p>
            <a:pPr algn="ctr" eaLnBrk="1" fontAlgn="auto" hangingPunct="1">
              <a:spcBef>
                <a:spcPts val="0"/>
              </a:spcBef>
              <a:spcAft>
                <a:spcPts val="0"/>
              </a:spcAft>
              <a:defRPr/>
            </a:pPr>
            <a:endParaRPr lang="en-US" altLang="en-US" sz="2400" b="1" dirty="0">
              <a:latin typeface="Arial" panose="020B0604020202020204" pitchFamily="34" charset="0"/>
              <a:cs typeface="Arial" panose="020B0604020202020204" pitchFamily="34" charset="0"/>
            </a:endParaRPr>
          </a:p>
          <a:p>
            <a:pPr algn="ctr" eaLnBrk="1" fontAlgn="auto" hangingPunct="1">
              <a:spcBef>
                <a:spcPts val="0"/>
              </a:spcBef>
              <a:spcAft>
                <a:spcPts val="0"/>
              </a:spcAft>
              <a:defRPr/>
            </a:pPr>
            <a:endParaRPr lang="en-US" altLang="en-US" sz="2400" b="1" dirty="0" smtClean="0">
              <a:latin typeface="Arial" panose="020B0604020202020204" pitchFamily="34" charset="0"/>
              <a:cs typeface="Arial" panose="020B0604020202020204" pitchFamily="34" charset="0"/>
            </a:endParaRPr>
          </a:p>
          <a:p>
            <a:pPr algn="ctr" eaLnBrk="1" fontAlgn="auto" hangingPunct="1">
              <a:spcBef>
                <a:spcPts val="0"/>
              </a:spcBef>
              <a:spcAft>
                <a:spcPts val="0"/>
              </a:spcAft>
              <a:defRPr/>
            </a:pPr>
            <a:endParaRPr lang="en-US" altLang="en-US" sz="2400" b="1" dirty="0">
              <a:latin typeface="Arial" panose="020B0604020202020204" pitchFamily="34" charset="0"/>
              <a:cs typeface="Arial" panose="020B0604020202020204" pitchFamily="34" charset="0"/>
            </a:endParaRPr>
          </a:p>
          <a:p>
            <a:pPr algn="ctr" eaLnBrk="1" fontAlgn="auto" hangingPunct="1">
              <a:spcBef>
                <a:spcPts val="0"/>
              </a:spcBef>
              <a:spcAft>
                <a:spcPts val="0"/>
              </a:spcAft>
              <a:defRPr/>
            </a:pPr>
            <a:endParaRPr lang="en-US" altLang="en-US" sz="2400" b="1" dirty="0" smtClean="0">
              <a:latin typeface="Arial" panose="020B0604020202020204" pitchFamily="34" charset="0"/>
              <a:cs typeface="Arial" panose="020B0604020202020204" pitchFamily="34" charset="0"/>
            </a:endParaRPr>
          </a:p>
          <a:p>
            <a:pPr algn="just" eaLnBrk="1" fontAlgn="auto" hangingPunct="1">
              <a:spcBef>
                <a:spcPts val="0"/>
              </a:spcBef>
              <a:spcAft>
                <a:spcPts val="0"/>
              </a:spcAft>
              <a:defRPr/>
            </a:pPr>
            <a:endParaRPr lang="en-US" altLang="en-US" sz="2400" b="1" dirty="0">
              <a:latin typeface="Arial" panose="020B0604020202020204" pitchFamily="34" charset="0"/>
              <a:cs typeface="Arial" panose="020B0604020202020204" pitchFamily="34" charset="0"/>
            </a:endParaRPr>
          </a:p>
          <a:p>
            <a:pPr algn="just" eaLnBrk="1" fontAlgn="auto" hangingPunct="1">
              <a:spcBef>
                <a:spcPts val="0"/>
              </a:spcBef>
              <a:spcAft>
                <a:spcPts val="0"/>
              </a:spcAft>
              <a:defRPr/>
            </a:pPr>
            <a:r>
              <a:rPr lang="en-US" altLang="en-US" dirty="0" smtClean="0">
                <a:latin typeface="Arial" panose="020B0604020202020204" pitchFamily="34" charset="0"/>
                <a:cs typeface="Arial" panose="020B0604020202020204" pitchFamily="34" charset="0"/>
              </a:rPr>
              <a:t>- Retiro de pintura antigua y </a:t>
            </a:r>
            <a:r>
              <a:rPr lang="en-US" altLang="en-US" dirty="0">
                <a:latin typeface="Arial" panose="020B0604020202020204" pitchFamily="34" charset="0"/>
                <a:cs typeface="Arial" panose="020B0604020202020204" pitchFamily="34" charset="0"/>
              </a:rPr>
              <a:t>ó</a:t>
            </a:r>
            <a:r>
              <a:rPr lang="en-US" altLang="en-US" dirty="0" smtClean="0">
                <a:latin typeface="Arial" panose="020B0604020202020204" pitchFamily="34" charset="0"/>
                <a:cs typeface="Arial" panose="020B0604020202020204" pitchFamily="34" charset="0"/>
              </a:rPr>
              <a:t>xido en general (40 a 50 grados); cascarilla de laminación y avanzado proceso de picadura por oxidación (90 grados).</a:t>
            </a:r>
          </a:p>
          <a:p>
            <a:pPr eaLnBrk="1" fontAlgn="auto" hangingPunct="1">
              <a:spcBef>
                <a:spcPts val="0"/>
              </a:spcBef>
              <a:spcAft>
                <a:spcPts val="0"/>
              </a:spcAft>
              <a:defRPr/>
            </a:pPr>
            <a:endParaRPr lang="en-US" altLang="en-US" dirty="0" smtClean="0">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Tx/>
              <a:buChar char="-"/>
              <a:defRPr/>
            </a:pPr>
            <a:endParaRPr lang="en-US" altLang="en-US" dirty="0">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Tx/>
              <a:buChar char="-"/>
              <a:defRPr/>
            </a:pPr>
            <a:endParaRPr lang="en-US" altLang="en-US" dirty="0">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Tx/>
              <a:buChar char="-"/>
              <a:defRPr/>
            </a:pPr>
            <a:endParaRPr lang="en-US" altLang="en-US" dirty="0" smtClean="0">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Tx/>
              <a:buChar char="-"/>
              <a:defRPr/>
            </a:pPr>
            <a:endParaRPr lang="en-US" altLang="en-US" dirty="0">
              <a:latin typeface="Arial" panose="020B0604020202020204" pitchFamily="34" charset="0"/>
              <a:cs typeface="Arial" panose="020B0604020202020204" pitchFamily="34" charset="0"/>
            </a:endParaRPr>
          </a:p>
        </p:txBody>
      </p:sp>
      <p:pic>
        <p:nvPicPr>
          <p:cNvPr id="8" name="Imagen 7"/>
          <p:cNvPicPr>
            <a:picLocks noChangeAspect="1"/>
          </p:cNvPicPr>
          <p:nvPr/>
        </p:nvPicPr>
        <p:blipFill>
          <a:blip r:embed="rId3"/>
          <a:stretch>
            <a:fillRect/>
          </a:stretch>
        </p:blipFill>
        <p:spPr>
          <a:xfrm>
            <a:off x="1835696" y="836712"/>
            <a:ext cx="5577607" cy="4392488"/>
          </a:xfrm>
          <a:prstGeom prst="rect">
            <a:avLst/>
          </a:prstGeom>
        </p:spPr>
      </p:pic>
    </p:spTree>
    <p:extLst>
      <p:ext uri="{BB962C8B-B14F-4D97-AF65-F5344CB8AC3E}">
        <p14:creationId xmlns:p14="http://schemas.microsoft.com/office/powerpoint/2010/main" val="26762020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sp>
        <p:nvSpPr>
          <p:cNvPr id="3" name="Marcador de contenido 2"/>
          <p:cNvSpPr>
            <a:spLocks noGrp="1"/>
          </p:cNvSpPr>
          <p:nvPr>
            <p:ph idx="1"/>
          </p:nvPr>
        </p:nvSpPr>
        <p:spPr/>
        <p:txBody>
          <a:bodyPr/>
          <a:lstStyle/>
          <a:p>
            <a:endParaRPr lang="es-EC"/>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0"/>
            <a:ext cx="9156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4"/>
          <p:cNvSpPr/>
          <p:nvPr/>
        </p:nvSpPr>
        <p:spPr>
          <a:xfrm>
            <a:off x="539552" y="180459"/>
            <a:ext cx="8352928" cy="6924973"/>
          </a:xfrm>
          <a:prstGeom prst="rect">
            <a:avLst/>
          </a:prstGeom>
        </p:spPr>
        <p:txBody>
          <a:bodyPr wrap="square">
            <a:spAutoFit/>
          </a:bodyPr>
          <a:lstStyle/>
          <a:p>
            <a:pPr algn="ctr" eaLnBrk="1" fontAlgn="auto" hangingPunct="1">
              <a:spcBef>
                <a:spcPts val="0"/>
              </a:spcBef>
              <a:spcAft>
                <a:spcPts val="0"/>
              </a:spcAft>
              <a:defRPr/>
            </a:pPr>
            <a:r>
              <a:rPr lang="en-US" altLang="en-US" sz="2400" b="1" dirty="0" smtClean="0">
                <a:latin typeface="Arial" panose="020B0604020202020204" pitchFamily="34" charset="0"/>
                <a:cs typeface="Arial" panose="020B0604020202020204" pitchFamily="34" charset="0"/>
              </a:rPr>
              <a:t>PROTECCION CATODICA Y SISTEMA CONTRA INCENDIOS</a:t>
            </a:r>
          </a:p>
          <a:p>
            <a:pPr eaLnBrk="1" fontAlgn="auto" hangingPunct="1">
              <a:spcBef>
                <a:spcPts val="0"/>
              </a:spcBef>
              <a:spcAft>
                <a:spcPts val="0"/>
              </a:spcAft>
              <a:defRPr/>
            </a:pPr>
            <a:endParaRPr lang="en-US" altLang="en-US" dirty="0" smtClean="0">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Tx/>
              <a:buChar char="-"/>
              <a:defRPr/>
            </a:pPr>
            <a:endParaRPr lang="en-US" altLang="en-US" dirty="0">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Tx/>
              <a:buChar char="-"/>
              <a:defRPr/>
            </a:pPr>
            <a:r>
              <a:rPr lang="en-US" altLang="en-US" dirty="0" smtClean="0">
                <a:latin typeface="Arial" panose="020B0604020202020204" pitchFamily="34" charset="0"/>
                <a:cs typeface="Arial" panose="020B0604020202020204" pitchFamily="34" charset="0"/>
              </a:rPr>
              <a:t>Prácticas Recomendadas API 651; Protección catódica en fondos de tanques de almacenamiento.</a:t>
            </a:r>
          </a:p>
          <a:p>
            <a:pPr marL="285750" indent="-285750" eaLnBrk="1" fontAlgn="auto" hangingPunct="1">
              <a:spcBef>
                <a:spcPts val="0"/>
              </a:spcBef>
              <a:spcAft>
                <a:spcPts val="0"/>
              </a:spcAft>
              <a:buFontTx/>
              <a:buChar char="-"/>
              <a:defRPr/>
            </a:pPr>
            <a:endParaRPr lang="en-US" altLang="en-US" dirty="0" smtClean="0">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Tx/>
              <a:buChar char="-"/>
              <a:defRPr/>
            </a:pPr>
            <a:endParaRPr lang="en-US" altLang="en-US" dirty="0">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Tx/>
              <a:buChar char="-"/>
              <a:defRPr/>
            </a:pPr>
            <a:r>
              <a:rPr lang="en-US" altLang="en-US" dirty="0">
                <a:latin typeface="Arial" panose="020B0604020202020204" pitchFamily="34" charset="0"/>
                <a:cs typeface="Arial" panose="020B0604020202020204" pitchFamily="34" charset="0"/>
              </a:rPr>
              <a:t>Prácticas Recomendadas API </a:t>
            </a:r>
            <a:r>
              <a:rPr lang="en-US" altLang="en-US" dirty="0" smtClean="0">
                <a:latin typeface="Arial" panose="020B0604020202020204" pitchFamily="34" charset="0"/>
                <a:cs typeface="Arial" panose="020B0604020202020204" pitchFamily="34" charset="0"/>
              </a:rPr>
              <a:t>2003; Sistema Contra </a:t>
            </a:r>
            <a:r>
              <a:rPr lang="en-US" altLang="en-US" dirty="0">
                <a:latin typeface="Arial" panose="020B0604020202020204" pitchFamily="34" charset="0"/>
                <a:cs typeface="Arial" panose="020B0604020202020204" pitchFamily="34" charset="0"/>
              </a:rPr>
              <a:t>I</a:t>
            </a:r>
            <a:r>
              <a:rPr lang="en-US" altLang="en-US" dirty="0" smtClean="0">
                <a:latin typeface="Arial" panose="020B0604020202020204" pitchFamily="34" charset="0"/>
                <a:cs typeface="Arial" panose="020B0604020202020204" pitchFamily="34" charset="0"/>
              </a:rPr>
              <a:t>ncendios.</a:t>
            </a:r>
          </a:p>
          <a:p>
            <a:pPr marL="285750" indent="-285750" eaLnBrk="1" fontAlgn="auto" hangingPunct="1">
              <a:spcBef>
                <a:spcPts val="0"/>
              </a:spcBef>
              <a:spcAft>
                <a:spcPts val="0"/>
              </a:spcAft>
              <a:buFontTx/>
              <a:buChar char="-"/>
              <a:defRPr/>
            </a:pPr>
            <a:endParaRPr lang="en-US" altLang="en-US" dirty="0" smtClean="0">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Tx/>
              <a:buChar char="-"/>
              <a:defRPr/>
            </a:pPr>
            <a:endParaRPr lang="en-US" altLang="en-US" dirty="0">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Tx/>
              <a:buChar char="-"/>
              <a:defRPr/>
            </a:pPr>
            <a:r>
              <a:rPr lang="en-US" altLang="en-US" dirty="0" smtClean="0">
                <a:latin typeface="Arial" panose="020B0604020202020204" pitchFamily="34" charset="0"/>
                <a:cs typeface="Arial" panose="020B0604020202020204" pitchFamily="34" charset="0"/>
              </a:rPr>
              <a:t>NACE SP 0169-2007; Control de Corrosión Externa en Sistemas de Tuberias Metálicas Sumergidas.</a:t>
            </a:r>
          </a:p>
          <a:p>
            <a:pPr marL="285750" indent="-285750" eaLnBrk="1" fontAlgn="auto" hangingPunct="1">
              <a:spcBef>
                <a:spcPts val="0"/>
              </a:spcBef>
              <a:spcAft>
                <a:spcPts val="0"/>
              </a:spcAft>
              <a:buFontTx/>
              <a:buChar char="-"/>
              <a:defRPr/>
            </a:pPr>
            <a:endParaRPr lang="en-US" altLang="en-US" dirty="0" smtClean="0">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Tx/>
              <a:buChar char="-"/>
              <a:defRPr/>
            </a:pPr>
            <a:endParaRPr lang="en-US" altLang="en-US" dirty="0">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Tx/>
              <a:buChar char="-"/>
              <a:defRPr/>
            </a:pPr>
            <a:r>
              <a:rPr lang="en-US" altLang="en-US" dirty="0">
                <a:latin typeface="Arial" panose="020B0604020202020204" pitchFamily="34" charset="0"/>
                <a:cs typeface="Arial" panose="020B0604020202020204" pitchFamily="34" charset="0"/>
              </a:rPr>
              <a:t>NACE </a:t>
            </a:r>
            <a:r>
              <a:rPr lang="en-US" altLang="en-US" dirty="0" smtClean="0">
                <a:latin typeface="Arial" panose="020B0604020202020204" pitchFamily="34" charset="0"/>
                <a:cs typeface="Arial" panose="020B0604020202020204" pitchFamily="34" charset="0"/>
              </a:rPr>
              <a:t>RP0193-2001; Protección Catódica de Acero al Carbono en Tanques de almacenamiento.</a:t>
            </a:r>
          </a:p>
          <a:p>
            <a:pPr marL="285750" indent="-285750" eaLnBrk="1" fontAlgn="auto" hangingPunct="1">
              <a:spcBef>
                <a:spcPts val="0"/>
              </a:spcBef>
              <a:spcAft>
                <a:spcPts val="0"/>
              </a:spcAft>
              <a:buFontTx/>
              <a:buChar char="-"/>
              <a:defRPr/>
            </a:pPr>
            <a:endParaRPr lang="en-US" altLang="en-US" dirty="0">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en-US" altLang="en-US" dirty="0">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Tx/>
              <a:buChar char="-"/>
              <a:defRPr/>
            </a:pPr>
            <a:endParaRPr lang="en-US" altLang="en-US" dirty="0" smtClean="0">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en-US" altLang="en-US" dirty="0">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Tx/>
              <a:buChar char="-"/>
              <a:defRPr/>
            </a:pPr>
            <a:endParaRPr lang="en-US" altLang="en-US" dirty="0">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Tx/>
              <a:buChar char="-"/>
              <a:defRPr/>
            </a:pPr>
            <a:endParaRPr lang="en-US" altLang="en-US" dirty="0" smtClean="0">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Tx/>
              <a:buChar char="-"/>
              <a:defRPr/>
            </a:pPr>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292229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sp>
        <p:nvSpPr>
          <p:cNvPr id="3" name="Marcador de contenido 2"/>
          <p:cNvSpPr>
            <a:spLocks noGrp="1"/>
          </p:cNvSpPr>
          <p:nvPr>
            <p:ph idx="1"/>
          </p:nvPr>
        </p:nvSpPr>
        <p:spPr/>
        <p:txBody>
          <a:bodyPr/>
          <a:lstStyle/>
          <a:p>
            <a:endParaRPr lang="es-EC"/>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0"/>
            <a:ext cx="9156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n 4"/>
          <p:cNvPicPr>
            <a:picLocks noChangeAspect="1"/>
          </p:cNvPicPr>
          <p:nvPr/>
        </p:nvPicPr>
        <p:blipFill>
          <a:blip r:embed="rId3"/>
          <a:stretch>
            <a:fillRect/>
          </a:stretch>
        </p:blipFill>
        <p:spPr>
          <a:xfrm>
            <a:off x="1979712" y="967060"/>
            <a:ext cx="5616624" cy="4923879"/>
          </a:xfrm>
          <a:prstGeom prst="rect">
            <a:avLst/>
          </a:prstGeom>
        </p:spPr>
      </p:pic>
      <p:sp>
        <p:nvSpPr>
          <p:cNvPr id="6" name="Rectángulo 5"/>
          <p:cNvSpPr/>
          <p:nvPr/>
        </p:nvSpPr>
        <p:spPr>
          <a:xfrm>
            <a:off x="539552" y="180459"/>
            <a:ext cx="8352928" cy="2769989"/>
          </a:xfrm>
          <a:prstGeom prst="rect">
            <a:avLst/>
          </a:prstGeom>
        </p:spPr>
        <p:txBody>
          <a:bodyPr wrap="square">
            <a:spAutoFit/>
          </a:bodyPr>
          <a:lstStyle/>
          <a:p>
            <a:pPr algn="ctr" eaLnBrk="1" fontAlgn="auto" hangingPunct="1">
              <a:spcBef>
                <a:spcPts val="0"/>
              </a:spcBef>
              <a:spcAft>
                <a:spcPts val="0"/>
              </a:spcAft>
              <a:defRPr/>
            </a:pPr>
            <a:r>
              <a:rPr lang="en-US" altLang="en-US" sz="2400" b="1" dirty="0" smtClean="0">
                <a:latin typeface="Arial" panose="020B0604020202020204" pitchFamily="34" charset="0"/>
                <a:cs typeface="Arial" panose="020B0604020202020204" pitchFamily="34" charset="0"/>
              </a:rPr>
              <a:t>PROTECCION CATODICA Y SISTEMA CONTRA INCENDIOS</a:t>
            </a:r>
          </a:p>
          <a:p>
            <a:pPr eaLnBrk="1" fontAlgn="auto" hangingPunct="1">
              <a:spcBef>
                <a:spcPts val="0"/>
              </a:spcBef>
              <a:spcAft>
                <a:spcPts val="0"/>
              </a:spcAft>
              <a:defRPr/>
            </a:pPr>
            <a:endParaRPr lang="en-US" altLang="en-US" dirty="0" smtClean="0">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en-US" altLang="en-US" dirty="0">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Tx/>
              <a:buChar char="-"/>
              <a:defRPr/>
            </a:pPr>
            <a:endParaRPr lang="en-US" altLang="en-US" dirty="0" smtClean="0">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en-US" altLang="en-US" dirty="0">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Tx/>
              <a:buChar char="-"/>
              <a:defRPr/>
            </a:pPr>
            <a:endParaRPr lang="en-US" altLang="en-US" dirty="0">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Tx/>
              <a:buChar char="-"/>
              <a:defRPr/>
            </a:pPr>
            <a:endParaRPr lang="en-US" altLang="en-US" dirty="0" smtClean="0">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Tx/>
              <a:buChar char="-"/>
              <a:defRPr/>
            </a:pPr>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995348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sp>
        <p:nvSpPr>
          <p:cNvPr id="3" name="Marcador de contenido 2"/>
          <p:cNvSpPr>
            <a:spLocks noGrp="1"/>
          </p:cNvSpPr>
          <p:nvPr>
            <p:ph idx="1"/>
          </p:nvPr>
        </p:nvSpPr>
        <p:spPr/>
        <p:txBody>
          <a:bodyPr/>
          <a:lstStyle/>
          <a:p>
            <a:endParaRPr lang="es-EC"/>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0"/>
            <a:ext cx="9156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4"/>
          <p:cNvSpPr/>
          <p:nvPr/>
        </p:nvSpPr>
        <p:spPr>
          <a:xfrm>
            <a:off x="738486" y="116632"/>
            <a:ext cx="7776864" cy="6924973"/>
          </a:xfrm>
          <a:prstGeom prst="rect">
            <a:avLst/>
          </a:prstGeom>
        </p:spPr>
        <p:txBody>
          <a:bodyPr wrap="square">
            <a:spAutoFit/>
          </a:bodyPr>
          <a:lstStyle/>
          <a:p>
            <a:pPr algn="ctr" eaLnBrk="1" fontAlgn="auto" hangingPunct="1">
              <a:spcBef>
                <a:spcPts val="0"/>
              </a:spcBef>
              <a:spcAft>
                <a:spcPts val="0"/>
              </a:spcAft>
              <a:defRPr/>
            </a:pPr>
            <a:r>
              <a:rPr lang="en-US" altLang="en-US" sz="2400" b="1" dirty="0">
                <a:latin typeface="Arial" panose="020B0604020202020204" pitchFamily="34" charset="0"/>
                <a:cs typeface="Arial" panose="020B0604020202020204" pitchFamily="34" charset="0"/>
              </a:rPr>
              <a:t>PROTECCION CATODICA Y SISTEMA CONTRA </a:t>
            </a:r>
            <a:r>
              <a:rPr lang="en-US" altLang="en-US" sz="2400" b="1" dirty="0" smtClean="0">
                <a:latin typeface="Arial" panose="020B0604020202020204" pitchFamily="34" charset="0"/>
                <a:cs typeface="Arial" panose="020B0604020202020204" pitchFamily="34" charset="0"/>
              </a:rPr>
              <a:t>INCENDIOS</a:t>
            </a:r>
          </a:p>
          <a:p>
            <a:pPr eaLnBrk="1" fontAlgn="auto" hangingPunct="1">
              <a:spcBef>
                <a:spcPts val="0"/>
              </a:spcBef>
              <a:spcAft>
                <a:spcPts val="0"/>
              </a:spcAft>
              <a:defRPr/>
            </a:pPr>
            <a:endParaRPr lang="en-US" altLang="en-US" dirty="0" smtClean="0">
              <a:latin typeface="Arial" panose="020B0604020202020204" pitchFamily="34" charset="0"/>
              <a:cs typeface="Arial" panose="020B0604020202020204" pitchFamily="34" charset="0"/>
            </a:endParaRPr>
          </a:p>
          <a:p>
            <a:pPr algn="just" eaLnBrk="1" fontAlgn="auto" hangingPunct="1">
              <a:spcBef>
                <a:spcPts val="0"/>
              </a:spcBef>
              <a:spcAft>
                <a:spcPts val="0"/>
              </a:spcAft>
              <a:defRPr/>
            </a:pPr>
            <a:r>
              <a:rPr lang="en-US" altLang="en-US" dirty="0" smtClean="0">
                <a:latin typeface="Arial" panose="020B0604020202020204" pitchFamily="34" charset="0"/>
                <a:cs typeface="Arial" panose="020B0604020202020204" pitchFamily="34" charset="0"/>
              </a:rPr>
              <a:t>- </a:t>
            </a:r>
            <a:r>
              <a:rPr lang="es-EC" altLang="en-US" dirty="0">
                <a:latin typeface="Arial" panose="020B0604020202020204" pitchFamily="34" charset="0"/>
                <a:cs typeface="Arial" panose="020B0604020202020204" pitchFamily="34" charset="0"/>
              </a:rPr>
              <a:t>La corrosión galvánica se produce cuando dos metales con diferentes composiciones (por lo tanto diferentes potenciales electrolíticos) están conectados en un electrolito (por lo general suelo</a:t>
            </a:r>
            <a:r>
              <a:rPr lang="es-EC" altLang="en-US" dirty="0" smtClean="0">
                <a:latin typeface="Arial" panose="020B0604020202020204" pitchFamily="34" charset="0"/>
                <a:cs typeface="Arial" panose="020B0604020202020204" pitchFamily="34" charset="0"/>
              </a:rPr>
              <a:t>).</a:t>
            </a:r>
            <a:endParaRPr lang="en-US" altLang="en-US" sz="2400" b="1" dirty="0" smtClean="0">
              <a:latin typeface="Arial" panose="020B0604020202020204" pitchFamily="34" charset="0"/>
              <a:cs typeface="Arial" panose="020B0604020202020204" pitchFamily="34" charset="0"/>
            </a:endParaRPr>
          </a:p>
          <a:p>
            <a:pPr algn="ctr" eaLnBrk="1" fontAlgn="auto" hangingPunct="1">
              <a:spcBef>
                <a:spcPts val="0"/>
              </a:spcBef>
              <a:spcAft>
                <a:spcPts val="0"/>
              </a:spcAft>
              <a:defRPr/>
            </a:pPr>
            <a:endParaRPr lang="en-US" altLang="en-US" sz="2400" b="1" dirty="0">
              <a:latin typeface="Arial" panose="020B0604020202020204" pitchFamily="34" charset="0"/>
              <a:cs typeface="Arial" panose="020B0604020202020204" pitchFamily="34" charset="0"/>
            </a:endParaRPr>
          </a:p>
          <a:p>
            <a:pPr algn="ctr" eaLnBrk="1" fontAlgn="auto" hangingPunct="1">
              <a:spcBef>
                <a:spcPts val="0"/>
              </a:spcBef>
              <a:spcAft>
                <a:spcPts val="0"/>
              </a:spcAft>
              <a:defRPr/>
            </a:pPr>
            <a:endParaRPr lang="en-US" altLang="en-US" sz="2400" b="1" dirty="0" smtClean="0">
              <a:latin typeface="Arial" panose="020B0604020202020204" pitchFamily="34" charset="0"/>
              <a:cs typeface="Arial" panose="020B0604020202020204" pitchFamily="34" charset="0"/>
            </a:endParaRPr>
          </a:p>
          <a:p>
            <a:pPr algn="ctr" eaLnBrk="1" fontAlgn="auto" hangingPunct="1">
              <a:spcBef>
                <a:spcPts val="0"/>
              </a:spcBef>
              <a:spcAft>
                <a:spcPts val="0"/>
              </a:spcAft>
              <a:defRPr/>
            </a:pPr>
            <a:endParaRPr lang="en-US" altLang="en-US" sz="2400" b="1" dirty="0">
              <a:latin typeface="Arial" panose="020B0604020202020204" pitchFamily="34" charset="0"/>
              <a:cs typeface="Arial" panose="020B0604020202020204" pitchFamily="34" charset="0"/>
            </a:endParaRPr>
          </a:p>
          <a:p>
            <a:pPr algn="ctr" eaLnBrk="1" fontAlgn="auto" hangingPunct="1">
              <a:spcBef>
                <a:spcPts val="0"/>
              </a:spcBef>
              <a:spcAft>
                <a:spcPts val="0"/>
              </a:spcAft>
              <a:defRPr/>
            </a:pPr>
            <a:endParaRPr lang="en-US" altLang="en-US" sz="2400" b="1" dirty="0" smtClean="0">
              <a:latin typeface="Arial" panose="020B0604020202020204" pitchFamily="34" charset="0"/>
              <a:cs typeface="Arial" panose="020B0604020202020204" pitchFamily="34" charset="0"/>
            </a:endParaRPr>
          </a:p>
          <a:p>
            <a:pPr algn="ctr" eaLnBrk="1" fontAlgn="auto" hangingPunct="1">
              <a:spcBef>
                <a:spcPts val="0"/>
              </a:spcBef>
              <a:spcAft>
                <a:spcPts val="0"/>
              </a:spcAft>
              <a:defRPr/>
            </a:pPr>
            <a:endParaRPr lang="en-US" altLang="en-US" sz="2400" b="1" dirty="0">
              <a:latin typeface="Arial" panose="020B0604020202020204" pitchFamily="34" charset="0"/>
              <a:cs typeface="Arial" panose="020B0604020202020204" pitchFamily="34" charset="0"/>
            </a:endParaRPr>
          </a:p>
          <a:p>
            <a:pPr algn="ctr" eaLnBrk="1" fontAlgn="auto" hangingPunct="1">
              <a:spcBef>
                <a:spcPts val="0"/>
              </a:spcBef>
              <a:spcAft>
                <a:spcPts val="0"/>
              </a:spcAft>
              <a:defRPr/>
            </a:pPr>
            <a:endParaRPr lang="en-US" altLang="en-US" sz="2400" b="1" dirty="0" smtClean="0">
              <a:latin typeface="Arial" panose="020B0604020202020204" pitchFamily="34" charset="0"/>
              <a:cs typeface="Arial" panose="020B0604020202020204" pitchFamily="34" charset="0"/>
            </a:endParaRPr>
          </a:p>
          <a:p>
            <a:pPr algn="ctr" eaLnBrk="1" fontAlgn="auto" hangingPunct="1">
              <a:spcBef>
                <a:spcPts val="0"/>
              </a:spcBef>
              <a:spcAft>
                <a:spcPts val="0"/>
              </a:spcAft>
              <a:defRPr/>
            </a:pPr>
            <a:endParaRPr lang="en-US" altLang="en-US" sz="2400" b="1" dirty="0">
              <a:latin typeface="Arial" panose="020B0604020202020204" pitchFamily="34" charset="0"/>
              <a:cs typeface="Arial" panose="020B0604020202020204" pitchFamily="34" charset="0"/>
            </a:endParaRPr>
          </a:p>
          <a:p>
            <a:pPr algn="ctr" eaLnBrk="1" fontAlgn="auto" hangingPunct="1">
              <a:spcBef>
                <a:spcPts val="0"/>
              </a:spcBef>
              <a:spcAft>
                <a:spcPts val="0"/>
              </a:spcAft>
              <a:defRPr/>
            </a:pPr>
            <a:endParaRPr lang="en-US" altLang="en-US" sz="2400" b="1" dirty="0" smtClean="0">
              <a:latin typeface="Arial" panose="020B0604020202020204" pitchFamily="34" charset="0"/>
              <a:cs typeface="Arial" panose="020B0604020202020204" pitchFamily="34" charset="0"/>
            </a:endParaRPr>
          </a:p>
          <a:p>
            <a:pPr algn="ctr" eaLnBrk="1" fontAlgn="auto" hangingPunct="1">
              <a:spcBef>
                <a:spcPts val="0"/>
              </a:spcBef>
              <a:spcAft>
                <a:spcPts val="0"/>
              </a:spcAft>
              <a:defRPr/>
            </a:pPr>
            <a:endParaRPr lang="en-US" altLang="en-US" sz="2400" b="1" dirty="0" smtClean="0">
              <a:latin typeface="Arial" panose="020B0604020202020204" pitchFamily="34" charset="0"/>
              <a:cs typeface="Arial" panose="020B0604020202020204" pitchFamily="34" charset="0"/>
            </a:endParaRPr>
          </a:p>
          <a:p>
            <a:pPr algn="just" eaLnBrk="1" fontAlgn="auto" hangingPunct="1">
              <a:spcBef>
                <a:spcPts val="0"/>
              </a:spcBef>
              <a:spcAft>
                <a:spcPts val="0"/>
              </a:spcAft>
              <a:defRPr/>
            </a:pPr>
            <a:r>
              <a:rPr lang="es-EC" altLang="en-US" dirty="0" smtClean="0">
                <a:latin typeface="Arial" panose="020B0604020202020204" pitchFamily="34" charset="0"/>
                <a:cs typeface="Arial" panose="020B0604020202020204" pitchFamily="34" charset="0"/>
              </a:rPr>
              <a:t>- Corriente con menor resistencia va desde metal </a:t>
            </a:r>
            <a:r>
              <a:rPr lang="es-EC" altLang="en-US" dirty="0">
                <a:latin typeface="Arial" panose="020B0604020202020204" pitchFamily="34" charset="0"/>
                <a:cs typeface="Arial" panose="020B0604020202020204" pitchFamily="34" charset="0"/>
              </a:rPr>
              <a:t>más activo (ánodo) al metal menos activo (cátodo) con el ataque acelerado en el ánodo.</a:t>
            </a:r>
            <a:endParaRPr lang="en-US" altLang="en-US" dirty="0">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en-US" altLang="en-US" dirty="0">
              <a:latin typeface="Arial" panose="020B0604020202020204" pitchFamily="34" charset="0"/>
              <a:cs typeface="Arial" panose="020B0604020202020204" pitchFamily="34" charset="0"/>
            </a:endParaRPr>
          </a:p>
          <a:p>
            <a:pPr algn="ctr" eaLnBrk="1" fontAlgn="auto" hangingPunct="1">
              <a:spcBef>
                <a:spcPts val="0"/>
              </a:spcBef>
              <a:spcAft>
                <a:spcPts val="0"/>
              </a:spcAft>
              <a:defRPr/>
            </a:pPr>
            <a:endParaRPr lang="en-US" altLang="en-US" sz="2400" b="1" dirty="0" smtClean="0">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en-US" altLang="en-US" sz="2400" b="1" dirty="0">
              <a:latin typeface="Arial" panose="020B0604020202020204" pitchFamily="34" charset="0"/>
              <a:cs typeface="Arial" panose="020B0604020202020204" pitchFamily="34" charset="0"/>
            </a:endParaRPr>
          </a:p>
        </p:txBody>
      </p:sp>
      <p:pic>
        <p:nvPicPr>
          <p:cNvPr id="6" name="Imagen 5"/>
          <p:cNvPicPr>
            <a:picLocks noChangeAspect="1"/>
          </p:cNvPicPr>
          <p:nvPr/>
        </p:nvPicPr>
        <p:blipFill>
          <a:blip r:embed="rId3"/>
          <a:stretch>
            <a:fillRect/>
          </a:stretch>
        </p:blipFill>
        <p:spPr>
          <a:xfrm>
            <a:off x="638688" y="2361828"/>
            <a:ext cx="3710144" cy="2434580"/>
          </a:xfrm>
          <a:prstGeom prst="rect">
            <a:avLst/>
          </a:prstGeom>
        </p:spPr>
      </p:pic>
      <p:pic>
        <p:nvPicPr>
          <p:cNvPr id="7" name="Imagen 6"/>
          <p:cNvPicPr>
            <a:picLocks noChangeAspect="1"/>
          </p:cNvPicPr>
          <p:nvPr/>
        </p:nvPicPr>
        <p:blipFill>
          <a:blip r:embed="rId4"/>
          <a:stretch>
            <a:fillRect/>
          </a:stretch>
        </p:blipFill>
        <p:spPr>
          <a:xfrm>
            <a:off x="4315631" y="2183234"/>
            <a:ext cx="4415468" cy="3045965"/>
          </a:xfrm>
          <a:prstGeom prst="rect">
            <a:avLst/>
          </a:prstGeom>
        </p:spPr>
      </p:pic>
    </p:spTree>
    <p:extLst>
      <p:ext uri="{BB962C8B-B14F-4D97-AF65-F5344CB8AC3E}">
        <p14:creationId xmlns:p14="http://schemas.microsoft.com/office/powerpoint/2010/main" val="29871921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sp>
        <p:nvSpPr>
          <p:cNvPr id="3" name="Marcador de contenido 2"/>
          <p:cNvSpPr>
            <a:spLocks noGrp="1"/>
          </p:cNvSpPr>
          <p:nvPr>
            <p:ph idx="1"/>
          </p:nvPr>
        </p:nvSpPr>
        <p:spPr/>
        <p:txBody>
          <a:bodyPr/>
          <a:lstStyle/>
          <a:p>
            <a:endParaRPr lang="es-EC"/>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0"/>
            <a:ext cx="9156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4"/>
          <p:cNvSpPr/>
          <p:nvPr/>
        </p:nvSpPr>
        <p:spPr>
          <a:xfrm>
            <a:off x="179512" y="116632"/>
            <a:ext cx="8335838" cy="6555641"/>
          </a:xfrm>
          <a:prstGeom prst="rect">
            <a:avLst/>
          </a:prstGeom>
        </p:spPr>
        <p:txBody>
          <a:bodyPr wrap="square">
            <a:spAutoFit/>
          </a:bodyPr>
          <a:lstStyle/>
          <a:p>
            <a:pPr algn="ctr" eaLnBrk="1" fontAlgn="auto" hangingPunct="1">
              <a:spcBef>
                <a:spcPts val="0"/>
              </a:spcBef>
              <a:spcAft>
                <a:spcPts val="0"/>
              </a:spcAft>
              <a:defRPr/>
            </a:pPr>
            <a:r>
              <a:rPr lang="en-US" altLang="en-US" sz="2400" b="1" dirty="0" smtClean="0">
                <a:latin typeface="Arial" panose="020B0604020202020204" pitchFamily="34" charset="0"/>
                <a:cs typeface="Arial" panose="020B0604020202020204" pitchFamily="34" charset="0"/>
              </a:rPr>
              <a:t>RESULTADOS MANTENIMIENTO MODIFICATIVO</a:t>
            </a:r>
          </a:p>
          <a:p>
            <a:pPr eaLnBrk="1" fontAlgn="auto" hangingPunct="1">
              <a:spcBef>
                <a:spcPts val="0"/>
              </a:spcBef>
              <a:spcAft>
                <a:spcPts val="0"/>
              </a:spcAft>
              <a:defRPr/>
            </a:pPr>
            <a:endParaRPr lang="en-US" altLang="en-US" dirty="0" smtClean="0">
              <a:latin typeface="Arial" panose="020B0604020202020204" pitchFamily="34" charset="0"/>
              <a:cs typeface="Arial" panose="020B0604020202020204" pitchFamily="34" charset="0"/>
            </a:endParaRPr>
          </a:p>
          <a:p>
            <a:pPr marL="285750" indent="-285750" algn="just" eaLnBrk="1" fontAlgn="auto" hangingPunct="1">
              <a:spcBef>
                <a:spcPts val="0"/>
              </a:spcBef>
              <a:spcAft>
                <a:spcPts val="0"/>
              </a:spcAft>
              <a:buFontTx/>
              <a:buChar char="-"/>
              <a:defRPr/>
            </a:pPr>
            <a:endParaRPr lang="en-US" altLang="en-US" dirty="0" smtClean="0">
              <a:latin typeface="Arial" panose="020B0604020202020204" pitchFamily="34" charset="0"/>
              <a:cs typeface="Arial" panose="020B0604020202020204" pitchFamily="34" charset="0"/>
            </a:endParaRPr>
          </a:p>
          <a:p>
            <a:pPr marL="285750" indent="-285750" algn="just" eaLnBrk="1" fontAlgn="auto" hangingPunct="1">
              <a:spcBef>
                <a:spcPts val="0"/>
              </a:spcBef>
              <a:spcAft>
                <a:spcPts val="0"/>
              </a:spcAft>
              <a:buFontTx/>
              <a:buChar char="-"/>
              <a:defRPr/>
            </a:pPr>
            <a:r>
              <a:rPr lang="en-US" altLang="en-US" dirty="0" smtClean="0">
                <a:latin typeface="Arial" panose="020B0604020202020204" pitchFamily="34" charset="0"/>
                <a:cs typeface="Arial" panose="020B0604020202020204" pitchFamily="34" charset="0"/>
              </a:rPr>
              <a:t>Tanque de almacenamiento de petroleo N.-3, Estación de Bombeo Lago Agrio; libre de corrosion y con recubrimiento en planchas metálicas.</a:t>
            </a:r>
          </a:p>
          <a:p>
            <a:pPr marL="285750" indent="-285750" algn="just" eaLnBrk="1" fontAlgn="auto" hangingPunct="1">
              <a:spcBef>
                <a:spcPts val="0"/>
              </a:spcBef>
              <a:spcAft>
                <a:spcPts val="0"/>
              </a:spcAft>
              <a:buFontTx/>
              <a:buChar char="-"/>
              <a:defRPr/>
            </a:pPr>
            <a:endParaRPr lang="en-US" altLang="en-US" dirty="0">
              <a:latin typeface="Arial" panose="020B0604020202020204" pitchFamily="34" charset="0"/>
              <a:cs typeface="Arial" panose="020B0604020202020204" pitchFamily="34" charset="0"/>
            </a:endParaRPr>
          </a:p>
          <a:p>
            <a:pPr marL="285750" indent="-285750" algn="just" eaLnBrk="1" fontAlgn="auto" hangingPunct="1">
              <a:spcBef>
                <a:spcPts val="0"/>
              </a:spcBef>
              <a:spcAft>
                <a:spcPts val="0"/>
              </a:spcAft>
              <a:buFontTx/>
              <a:buChar char="-"/>
              <a:defRPr/>
            </a:pPr>
            <a:endParaRPr lang="en-US" altLang="en-US" dirty="0" smtClean="0">
              <a:latin typeface="Arial" panose="020B0604020202020204" pitchFamily="34" charset="0"/>
              <a:cs typeface="Arial" panose="020B0604020202020204" pitchFamily="34" charset="0"/>
            </a:endParaRPr>
          </a:p>
          <a:p>
            <a:pPr marL="285750" indent="-285750" algn="just" eaLnBrk="1" fontAlgn="auto" hangingPunct="1">
              <a:spcBef>
                <a:spcPts val="0"/>
              </a:spcBef>
              <a:spcAft>
                <a:spcPts val="0"/>
              </a:spcAft>
              <a:buFontTx/>
              <a:buChar char="-"/>
              <a:defRPr/>
            </a:pPr>
            <a:r>
              <a:rPr lang="en-US" altLang="en-US" dirty="0" smtClean="0">
                <a:latin typeface="Arial" panose="020B0604020202020204" pitchFamily="34" charset="0"/>
                <a:cs typeface="Arial" panose="020B0604020202020204" pitchFamily="34" charset="0"/>
              </a:rPr>
              <a:t>Modificación del </a:t>
            </a:r>
            <a:r>
              <a:rPr lang="en-US" altLang="en-US" dirty="0">
                <a:latin typeface="Arial" panose="020B0604020202020204" pitchFamily="34" charset="0"/>
                <a:cs typeface="Arial" panose="020B0604020202020204" pitchFamily="34" charset="0"/>
              </a:rPr>
              <a:t>á</a:t>
            </a:r>
            <a:r>
              <a:rPr lang="en-US" altLang="en-US" dirty="0" smtClean="0">
                <a:latin typeface="Arial" panose="020B0604020202020204" pitchFamily="34" charset="0"/>
                <a:cs typeface="Arial" panose="020B0604020202020204" pitchFamily="34" charset="0"/>
              </a:rPr>
              <a:t>ngulo del fondo del tanque</a:t>
            </a:r>
          </a:p>
          <a:p>
            <a:pPr marL="285750" indent="-285750" algn="just" eaLnBrk="1" fontAlgn="auto" hangingPunct="1">
              <a:spcBef>
                <a:spcPts val="0"/>
              </a:spcBef>
              <a:spcAft>
                <a:spcPts val="0"/>
              </a:spcAft>
              <a:buFontTx/>
              <a:buChar char="-"/>
              <a:defRPr/>
            </a:pPr>
            <a:endParaRPr lang="en-US" altLang="en-US" dirty="0">
              <a:latin typeface="Arial" panose="020B0604020202020204" pitchFamily="34" charset="0"/>
              <a:cs typeface="Arial" panose="020B0604020202020204" pitchFamily="34" charset="0"/>
            </a:endParaRPr>
          </a:p>
          <a:p>
            <a:pPr marL="285750" indent="-285750" algn="just" eaLnBrk="1" fontAlgn="auto" hangingPunct="1">
              <a:spcBef>
                <a:spcPts val="0"/>
              </a:spcBef>
              <a:spcAft>
                <a:spcPts val="0"/>
              </a:spcAft>
              <a:buFontTx/>
              <a:buChar char="-"/>
              <a:defRPr/>
            </a:pPr>
            <a:endParaRPr lang="en-US" altLang="en-US" dirty="0" smtClean="0">
              <a:latin typeface="Arial" panose="020B0604020202020204" pitchFamily="34" charset="0"/>
              <a:cs typeface="Arial" panose="020B0604020202020204" pitchFamily="34" charset="0"/>
            </a:endParaRPr>
          </a:p>
          <a:p>
            <a:pPr marL="285750" indent="-285750" algn="just" eaLnBrk="1" fontAlgn="auto" hangingPunct="1">
              <a:spcBef>
                <a:spcPts val="0"/>
              </a:spcBef>
              <a:spcAft>
                <a:spcPts val="0"/>
              </a:spcAft>
              <a:buFontTx/>
              <a:buChar char="-"/>
              <a:defRPr/>
            </a:pPr>
            <a:r>
              <a:rPr lang="en-US" altLang="en-US" dirty="0" smtClean="0">
                <a:latin typeface="Arial" panose="020B0604020202020204" pitchFamily="34" charset="0"/>
                <a:cs typeface="Arial" panose="020B0604020202020204" pitchFamily="34" charset="0"/>
              </a:rPr>
              <a:t>Implementación de espuma en el Sistema Contra </a:t>
            </a:r>
            <a:r>
              <a:rPr lang="en-US" altLang="en-US" dirty="0">
                <a:latin typeface="Arial" panose="020B0604020202020204" pitchFamily="34" charset="0"/>
                <a:cs typeface="Arial" panose="020B0604020202020204" pitchFamily="34" charset="0"/>
              </a:rPr>
              <a:t>I</a:t>
            </a:r>
            <a:r>
              <a:rPr lang="en-US" altLang="en-US" dirty="0" smtClean="0">
                <a:latin typeface="Arial" panose="020B0604020202020204" pitchFamily="34" charset="0"/>
                <a:cs typeface="Arial" panose="020B0604020202020204" pitchFamily="34" charset="0"/>
              </a:rPr>
              <a:t>ncendios.</a:t>
            </a:r>
          </a:p>
          <a:p>
            <a:pPr marL="285750" indent="-285750" algn="just" eaLnBrk="1" fontAlgn="auto" hangingPunct="1">
              <a:spcBef>
                <a:spcPts val="0"/>
              </a:spcBef>
              <a:spcAft>
                <a:spcPts val="0"/>
              </a:spcAft>
              <a:buFontTx/>
              <a:buChar char="-"/>
              <a:defRPr/>
            </a:pPr>
            <a:endParaRPr lang="en-US" altLang="en-US" dirty="0">
              <a:latin typeface="Arial" panose="020B0604020202020204" pitchFamily="34" charset="0"/>
              <a:cs typeface="Arial" panose="020B0604020202020204" pitchFamily="34" charset="0"/>
            </a:endParaRPr>
          </a:p>
          <a:p>
            <a:pPr marL="285750" indent="-285750" algn="just" eaLnBrk="1" fontAlgn="auto" hangingPunct="1">
              <a:spcBef>
                <a:spcPts val="0"/>
              </a:spcBef>
              <a:spcAft>
                <a:spcPts val="0"/>
              </a:spcAft>
              <a:buFontTx/>
              <a:buChar char="-"/>
              <a:defRPr/>
            </a:pPr>
            <a:endParaRPr lang="en-US" altLang="en-US" dirty="0" smtClean="0">
              <a:latin typeface="Arial" panose="020B0604020202020204" pitchFamily="34" charset="0"/>
              <a:cs typeface="Arial" panose="020B0604020202020204" pitchFamily="34" charset="0"/>
            </a:endParaRPr>
          </a:p>
          <a:p>
            <a:pPr marL="285750" indent="-285750" algn="just" eaLnBrk="1" fontAlgn="auto" hangingPunct="1">
              <a:spcBef>
                <a:spcPts val="0"/>
              </a:spcBef>
              <a:spcAft>
                <a:spcPts val="0"/>
              </a:spcAft>
              <a:buFontTx/>
              <a:buChar char="-"/>
              <a:defRPr/>
            </a:pPr>
            <a:r>
              <a:rPr lang="en-US" altLang="en-US" dirty="0" smtClean="0">
                <a:latin typeface="Arial" panose="020B0604020202020204" pitchFamily="34" charset="0"/>
                <a:cs typeface="Arial" panose="020B0604020202020204" pitchFamily="34" charset="0"/>
              </a:rPr>
              <a:t>Revisar programa en excel para la certificación del tanque.</a:t>
            </a:r>
          </a:p>
          <a:p>
            <a:pPr marL="285750" indent="-285750" algn="just" eaLnBrk="1" fontAlgn="auto" hangingPunct="1">
              <a:spcBef>
                <a:spcPts val="0"/>
              </a:spcBef>
              <a:spcAft>
                <a:spcPts val="0"/>
              </a:spcAft>
              <a:buFontTx/>
              <a:buChar char="-"/>
              <a:defRPr/>
            </a:pPr>
            <a:endParaRPr lang="en-US" altLang="en-US" dirty="0">
              <a:latin typeface="Arial" panose="020B0604020202020204" pitchFamily="34" charset="0"/>
              <a:cs typeface="Arial" panose="020B0604020202020204" pitchFamily="34" charset="0"/>
            </a:endParaRPr>
          </a:p>
          <a:p>
            <a:pPr marL="285750" indent="-285750" algn="just" eaLnBrk="1" fontAlgn="auto" hangingPunct="1">
              <a:spcBef>
                <a:spcPts val="0"/>
              </a:spcBef>
              <a:spcAft>
                <a:spcPts val="0"/>
              </a:spcAft>
              <a:buFontTx/>
              <a:buChar char="-"/>
              <a:defRPr/>
            </a:pPr>
            <a:endParaRPr lang="en-US" altLang="en-US" dirty="0" smtClean="0">
              <a:latin typeface="Arial" panose="020B0604020202020204" pitchFamily="34" charset="0"/>
              <a:cs typeface="Arial" panose="020B0604020202020204" pitchFamily="34" charset="0"/>
            </a:endParaRPr>
          </a:p>
          <a:p>
            <a:pPr algn="just" eaLnBrk="1" fontAlgn="auto" hangingPunct="1">
              <a:spcBef>
                <a:spcPts val="0"/>
              </a:spcBef>
              <a:spcAft>
                <a:spcPts val="0"/>
              </a:spcAft>
              <a:defRPr/>
            </a:pPr>
            <a:endParaRPr lang="en-US" altLang="en-US" dirty="0" smtClean="0">
              <a:latin typeface="Arial" panose="020B0604020202020204" pitchFamily="34" charset="0"/>
              <a:cs typeface="Arial" panose="020B0604020202020204" pitchFamily="34" charset="0"/>
            </a:endParaRPr>
          </a:p>
          <a:p>
            <a:pPr marL="285750" indent="-285750" algn="just" eaLnBrk="1" fontAlgn="auto" hangingPunct="1">
              <a:spcBef>
                <a:spcPts val="0"/>
              </a:spcBef>
              <a:spcAft>
                <a:spcPts val="0"/>
              </a:spcAft>
              <a:buFontTx/>
              <a:buChar char="-"/>
              <a:defRPr/>
            </a:pPr>
            <a:endParaRPr lang="en-US" altLang="en-US" dirty="0">
              <a:latin typeface="Arial" panose="020B0604020202020204" pitchFamily="34" charset="0"/>
              <a:cs typeface="Arial" panose="020B0604020202020204" pitchFamily="34" charset="0"/>
            </a:endParaRPr>
          </a:p>
          <a:p>
            <a:pPr marL="285750" indent="-285750" algn="just" eaLnBrk="1" fontAlgn="auto" hangingPunct="1">
              <a:spcBef>
                <a:spcPts val="0"/>
              </a:spcBef>
              <a:spcAft>
                <a:spcPts val="0"/>
              </a:spcAft>
              <a:buFontTx/>
              <a:buChar char="-"/>
              <a:defRPr/>
            </a:pPr>
            <a:endParaRPr lang="en-US" altLang="en-US" dirty="0" smtClean="0">
              <a:latin typeface="Arial" panose="020B0604020202020204" pitchFamily="34" charset="0"/>
              <a:cs typeface="Arial" panose="020B0604020202020204" pitchFamily="34" charset="0"/>
            </a:endParaRPr>
          </a:p>
          <a:p>
            <a:pPr marL="342900" indent="-342900" algn="just" eaLnBrk="1" fontAlgn="auto" hangingPunct="1">
              <a:spcBef>
                <a:spcPts val="0"/>
              </a:spcBef>
              <a:spcAft>
                <a:spcPts val="0"/>
              </a:spcAft>
              <a:buFontTx/>
              <a:buChar char="-"/>
              <a:defRPr/>
            </a:pPr>
            <a:endParaRPr lang="en-US" altLang="en-US" sz="2400" b="1" dirty="0">
              <a:latin typeface="Arial" panose="020B0604020202020204" pitchFamily="34" charset="0"/>
              <a:cs typeface="Arial" panose="020B0604020202020204" pitchFamily="34" charset="0"/>
            </a:endParaRPr>
          </a:p>
          <a:p>
            <a:pPr marL="342900" indent="-342900" algn="just" eaLnBrk="1" fontAlgn="auto" hangingPunct="1">
              <a:spcBef>
                <a:spcPts val="0"/>
              </a:spcBef>
              <a:spcAft>
                <a:spcPts val="0"/>
              </a:spcAft>
              <a:buFontTx/>
              <a:buChar char="-"/>
              <a:defRPr/>
            </a:pPr>
            <a:endParaRPr lang="en-US" altLang="en-US" sz="2400" b="1" dirty="0" smtClean="0">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en-US" alt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643110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0"/>
            <a:ext cx="9156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1 CuadroTexto"/>
          <p:cNvSpPr txBox="1">
            <a:spLocks noChangeArrowheads="1"/>
          </p:cNvSpPr>
          <p:nvPr/>
        </p:nvSpPr>
        <p:spPr bwMode="auto">
          <a:xfrm>
            <a:off x="304800" y="228600"/>
            <a:ext cx="8610600" cy="4170363"/>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altLang="en-US" sz="2400" b="1" dirty="0" smtClean="0"/>
              <a:t>ANALISIS</a:t>
            </a:r>
            <a:r>
              <a:rPr lang="en-US" altLang="en-US" sz="2800" b="1" dirty="0" smtClean="0"/>
              <a:t> </a:t>
            </a:r>
            <a:r>
              <a:rPr lang="en-US" altLang="en-US" sz="2400" b="1" dirty="0" smtClean="0"/>
              <a:t>ECONOMICO</a:t>
            </a:r>
            <a:r>
              <a:rPr lang="en-US" altLang="en-US" sz="2800" b="1" dirty="0" smtClean="0"/>
              <a:t> Y FINANCIERO</a:t>
            </a:r>
          </a:p>
          <a:p>
            <a:pPr algn="ctr" eaLnBrk="1" fontAlgn="auto" hangingPunct="1">
              <a:spcBef>
                <a:spcPts val="0"/>
              </a:spcBef>
              <a:spcAft>
                <a:spcPts val="0"/>
              </a:spcAft>
              <a:defRPr/>
            </a:pPr>
            <a:endParaRPr lang="en-US" altLang="en-US" sz="2400" b="1" dirty="0" smtClean="0"/>
          </a:p>
          <a:p>
            <a:pPr algn="just" fontAlgn="auto">
              <a:lnSpc>
                <a:spcPct val="150000"/>
              </a:lnSpc>
              <a:spcBef>
                <a:spcPts val="0"/>
              </a:spcBef>
              <a:spcAft>
                <a:spcPts val="0"/>
              </a:spcAft>
              <a:defRPr/>
            </a:pPr>
            <a:r>
              <a:rPr lang="es-EC" dirty="0" smtClean="0"/>
              <a:t>- </a:t>
            </a:r>
            <a:r>
              <a:rPr lang="es-ES" dirty="0" smtClean="0"/>
              <a:t>La elaboración del análisis económico permitirá, establecer la factibilidad y rentabilidad del mantenimiento del tanque 3 de almacenamiento de petróleo de la Estación de Bombeo N.-1 Lago Agrio SOTE, respecto; a la construcción de un nuevo tanque de 250000 barriles.</a:t>
            </a:r>
          </a:p>
          <a:p>
            <a:pPr algn="just" fontAlgn="auto">
              <a:lnSpc>
                <a:spcPct val="150000"/>
              </a:lnSpc>
              <a:spcBef>
                <a:spcPts val="0"/>
              </a:spcBef>
              <a:spcAft>
                <a:spcPts val="0"/>
              </a:spcAft>
              <a:defRPr/>
            </a:pPr>
            <a:endParaRPr lang="es-EC" dirty="0" smtClean="0"/>
          </a:p>
          <a:p>
            <a:pPr marL="342900" indent="-342900" algn="just" fontAlgn="auto">
              <a:lnSpc>
                <a:spcPct val="150000"/>
              </a:lnSpc>
              <a:spcBef>
                <a:spcPts val="0"/>
              </a:spcBef>
              <a:spcAft>
                <a:spcPts val="0"/>
              </a:spcAft>
              <a:buFontTx/>
              <a:buChar char="-"/>
              <a:defRPr/>
            </a:pPr>
            <a:endParaRPr lang="es-EC" dirty="0" smtClean="0"/>
          </a:p>
          <a:p>
            <a:pPr marL="342900" indent="-342900" algn="just" fontAlgn="auto">
              <a:lnSpc>
                <a:spcPct val="150000"/>
              </a:lnSpc>
              <a:spcBef>
                <a:spcPts val="0"/>
              </a:spcBef>
              <a:spcAft>
                <a:spcPts val="0"/>
              </a:spcAft>
              <a:buFontTx/>
              <a:buChar char="-"/>
              <a:defRPr/>
            </a:pPr>
            <a:endParaRPr lang="es-EC" dirty="0"/>
          </a:p>
          <a:p>
            <a:pPr algn="ctr" eaLnBrk="1" fontAlgn="auto" hangingPunct="1">
              <a:spcBef>
                <a:spcPts val="0"/>
              </a:spcBef>
              <a:spcAft>
                <a:spcPts val="0"/>
              </a:spcAft>
              <a:defRPr/>
            </a:pPr>
            <a:endParaRPr lang="en-US" altLang="en-US" sz="2400" b="1" dirty="0" smtClean="0"/>
          </a:p>
        </p:txBody>
      </p:sp>
      <p:graphicFrame>
        <p:nvGraphicFramePr>
          <p:cNvPr id="4" name="3 Tabla"/>
          <p:cNvGraphicFramePr>
            <a:graphicFrameLocks noGrp="1"/>
          </p:cNvGraphicFramePr>
          <p:nvPr>
            <p:extLst>
              <p:ext uri="{D42A27DB-BD31-4B8C-83A1-F6EECF244321}">
                <p14:modId xmlns:p14="http://schemas.microsoft.com/office/powerpoint/2010/main" val="4199356205"/>
              </p:ext>
            </p:extLst>
          </p:nvPr>
        </p:nvGraphicFramePr>
        <p:xfrm>
          <a:off x="755650" y="2924175"/>
          <a:ext cx="3240286" cy="2161011"/>
        </p:xfrm>
        <a:graphic>
          <a:graphicData uri="http://schemas.openxmlformats.org/drawingml/2006/table">
            <a:tbl>
              <a:tblPr/>
              <a:tblGrid>
                <a:gridCol w="1982453"/>
                <a:gridCol w="1257833"/>
              </a:tblGrid>
              <a:tr h="330272">
                <a:tc gridSpan="2">
                  <a:txBody>
                    <a:bodyPr/>
                    <a:lstStyle/>
                    <a:p>
                      <a:pPr algn="ctr">
                        <a:spcAft>
                          <a:spcPts val="0"/>
                        </a:spcAft>
                      </a:pPr>
                      <a:r>
                        <a:rPr lang="es-EC" sz="1600" b="1" dirty="0" smtClean="0">
                          <a:solidFill>
                            <a:srgbClr val="000000"/>
                          </a:solidFill>
                          <a:latin typeface="Calibri"/>
                          <a:ea typeface="Times New Roman"/>
                          <a:cs typeface="Times New Roman"/>
                        </a:rPr>
                        <a:t>Tabla 7.1 </a:t>
                      </a:r>
                      <a:r>
                        <a:rPr lang="es-EC" sz="1600" b="1" dirty="0">
                          <a:solidFill>
                            <a:srgbClr val="000000"/>
                          </a:solidFill>
                          <a:latin typeface="Calibri"/>
                          <a:ea typeface="Times New Roman"/>
                          <a:cs typeface="Times New Roman"/>
                        </a:rPr>
                        <a:t>ANALISIS ECONOMICO</a:t>
                      </a:r>
                      <a:endParaRPr lang="es-ES" sz="1200" dirty="0">
                        <a:latin typeface="Times New Roman"/>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s-ES"/>
                    </a:p>
                  </a:txBody>
                  <a:tcPr/>
                </a:tc>
              </a:tr>
              <a:tr h="235908">
                <a:tc>
                  <a:txBody>
                    <a:bodyPr/>
                    <a:lstStyle/>
                    <a:p>
                      <a:pPr algn="ctr">
                        <a:spcAft>
                          <a:spcPts val="0"/>
                        </a:spcAft>
                      </a:pPr>
                      <a:r>
                        <a:rPr lang="es-EC" sz="1100" b="1" dirty="0">
                          <a:solidFill>
                            <a:srgbClr val="000000"/>
                          </a:solidFill>
                          <a:latin typeface="Calibri"/>
                          <a:ea typeface="Times New Roman"/>
                          <a:cs typeface="Times New Roman"/>
                        </a:rPr>
                        <a:t>7.1 .1 COSTOS DIRECTOS</a:t>
                      </a:r>
                      <a:endParaRPr lang="es-ES" sz="1200" dirty="0">
                        <a:latin typeface="Times New Roman"/>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8B7"/>
                    </a:solidFill>
                  </a:tcPr>
                </a:tc>
                <a:tc>
                  <a:txBody>
                    <a:bodyPr/>
                    <a:lstStyle/>
                    <a:p>
                      <a:pPr algn="ctr">
                        <a:spcAft>
                          <a:spcPts val="0"/>
                        </a:spcAft>
                      </a:pPr>
                      <a:r>
                        <a:rPr lang="es-EC" sz="1100" b="1" dirty="0">
                          <a:solidFill>
                            <a:srgbClr val="000000"/>
                          </a:solidFill>
                          <a:latin typeface="Calibri"/>
                          <a:ea typeface="Times New Roman"/>
                          <a:cs typeface="Times New Roman"/>
                        </a:rPr>
                        <a:t>1152451,45</a:t>
                      </a:r>
                      <a:endParaRPr lang="es-ES" sz="1200" dirty="0">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8B7"/>
                    </a:solidFill>
                  </a:tcPr>
                </a:tc>
              </a:tr>
              <a:tr h="235908">
                <a:tc>
                  <a:txBody>
                    <a:bodyPr/>
                    <a:lstStyle/>
                    <a:p>
                      <a:pPr>
                        <a:spcAft>
                          <a:spcPts val="0"/>
                        </a:spcAft>
                      </a:pPr>
                      <a:r>
                        <a:rPr lang="es-EC" sz="1100" dirty="0">
                          <a:solidFill>
                            <a:srgbClr val="000000"/>
                          </a:solidFill>
                          <a:latin typeface="Calibri"/>
                          <a:ea typeface="Times New Roman"/>
                          <a:cs typeface="Times New Roman"/>
                        </a:rPr>
                        <a:t>A. EQUIPOS</a:t>
                      </a:r>
                      <a:endParaRPr lang="es-ES" sz="1200" dirty="0">
                        <a:latin typeface="Times New Roman"/>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C" sz="1100" dirty="0">
                          <a:solidFill>
                            <a:srgbClr val="000000"/>
                          </a:solidFill>
                          <a:latin typeface="Calibri"/>
                          <a:ea typeface="Times New Roman"/>
                          <a:cs typeface="Times New Roman"/>
                        </a:rPr>
                        <a:t>9855,00</a:t>
                      </a:r>
                      <a:endParaRPr lang="es-ES" sz="1200" dirty="0">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5908">
                <a:tc>
                  <a:txBody>
                    <a:bodyPr/>
                    <a:lstStyle/>
                    <a:p>
                      <a:pPr>
                        <a:spcAft>
                          <a:spcPts val="0"/>
                        </a:spcAft>
                      </a:pPr>
                      <a:r>
                        <a:rPr lang="es-EC" sz="1100" dirty="0">
                          <a:solidFill>
                            <a:srgbClr val="000000"/>
                          </a:solidFill>
                          <a:latin typeface="Calibri"/>
                          <a:ea typeface="Times New Roman"/>
                          <a:cs typeface="Times New Roman"/>
                        </a:rPr>
                        <a:t>B. MANO DE OBRA</a:t>
                      </a:r>
                      <a:endParaRPr lang="es-ES" sz="1200" dirty="0">
                        <a:latin typeface="Times New Roman"/>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C" sz="1100" dirty="0">
                          <a:solidFill>
                            <a:srgbClr val="000000"/>
                          </a:solidFill>
                          <a:latin typeface="Calibri"/>
                          <a:ea typeface="Times New Roman"/>
                          <a:cs typeface="Times New Roman"/>
                        </a:rPr>
                        <a:t>448486,00</a:t>
                      </a:r>
                      <a:endParaRPr lang="es-ES" sz="1200" dirty="0">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5908">
                <a:tc>
                  <a:txBody>
                    <a:bodyPr/>
                    <a:lstStyle/>
                    <a:p>
                      <a:pPr>
                        <a:spcAft>
                          <a:spcPts val="0"/>
                        </a:spcAft>
                      </a:pPr>
                      <a:r>
                        <a:rPr lang="es-EC" sz="1100" dirty="0">
                          <a:solidFill>
                            <a:srgbClr val="000000"/>
                          </a:solidFill>
                          <a:latin typeface="Calibri"/>
                          <a:ea typeface="Times New Roman"/>
                          <a:cs typeface="Times New Roman"/>
                        </a:rPr>
                        <a:t>C. MATERIALES</a:t>
                      </a:r>
                      <a:endParaRPr lang="es-ES" sz="1200" dirty="0">
                        <a:latin typeface="Times New Roman"/>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C" sz="1100" dirty="0">
                          <a:solidFill>
                            <a:srgbClr val="000000"/>
                          </a:solidFill>
                          <a:latin typeface="Calibri"/>
                          <a:ea typeface="Times New Roman"/>
                          <a:cs typeface="Times New Roman"/>
                        </a:rPr>
                        <a:t>662.310,45</a:t>
                      </a:r>
                      <a:endParaRPr lang="es-ES" sz="1200" dirty="0">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5291">
                <a:tc>
                  <a:txBody>
                    <a:bodyPr/>
                    <a:lstStyle/>
                    <a:p>
                      <a:pPr>
                        <a:spcAft>
                          <a:spcPts val="0"/>
                        </a:spcAft>
                      </a:pPr>
                      <a:r>
                        <a:rPr lang="es-EC" sz="1100" dirty="0">
                          <a:solidFill>
                            <a:srgbClr val="000000"/>
                          </a:solidFill>
                          <a:latin typeface="Calibri"/>
                          <a:ea typeface="Times New Roman"/>
                          <a:cs typeface="Times New Roman"/>
                        </a:rPr>
                        <a:t>D. TRANSPORTE, HOSPEDAJE, ALIMENTACION</a:t>
                      </a:r>
                      <a:endParaRPr lang="es-ES" sz="1200" dirty="0">
                        <a:latin typeface="Times New Roman"/>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C" sz="1100" dirty="0">
                          <a:solidFill>
                            <a:srgbClr val="000000"/>
                          </a:solidFill>
                          <a:latin typeface="Calibri"/>
                          <a:ea typeface="Times New Roman"/>
                          <a:cs typeface="Times New Roman"/>
                        </a:rPr>
                        <a:t>31800,00</a:t>
                      </a:r>
                      <a:endParaRPr lang="es-ES" sz="1200" dirty="0">
                        <a:latin typeface="Times New Roman"/>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5908">
                <a:tc>
                  <a:txBody>
                    <a:bodyPr/>
                    <a:lstStyle/>
                    <a:p>
                      <a:pPr algn="ctr">
                        <a:spcAft>
                          <a:spcPts val="0"/>
                        </a:spcAft>
                      </a:pPr>
                      <a:r>
                        <a:rPr lang="es-EC" sz="1100" b="1" dirty="0">
                          <a:solidFill>
                            <a:srgbClr val="000000"/>
                          </a:solidFill>
                          <a:latin typeface="Calibri"/>
                          <a:ea typeface="Times New Roman"/>
                          <a:cs typeface="Times New Roman"/>
                        </a:rPr>
                        <a:t>7.1.2 COSTOS INDIRECTOS</a:t>
                      </a:r>
                      <a:endParaRPr lang="es-ES" sz="1200" dirty="0">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a:spcAft>
                          <a:spcPts val="0"/>
                        </a:spcAft>
                      </a:pPr>
                      <a:r>
                        <a:rPr lang="es-EC" sz="1100" b="1" dirty="0">
                          <a:solidFill>
                            <a:srgbClr val="000000"/>
                          </a:solidFill>
                          <a:latin typeface="Calibri"/>
                          <a:ea typeface="Times New Roman"/>
                          <a:cs typeface="Times New Roman"/>
                        </a:rPr>
                        <a:t>18895,50</a:t>
                      </a:r>
                      <a:endParaRPr lang="es-ES" sz="1200" dirty="0">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r>
              <a:tr h="235908">
                <a:tc>
                  <a:txBody>
                    <a:bodyPr/>
                    <a:lstStyle/>
                    <a:p>
                      <a:pPr algn="ctr">
                        <a:spcAft>
                          <a:spcPts val="0"/>
                        </a:spcAft>
                      </a:pPr>
                      <a:r>
                        <a:rPr lang="es-EC" sz="1100" b="1" dirty="0">
                          <a:solidFill>
                            <a:srgbClr val="000000"/>
                          </a:solidFill>
                          <a:latin typeface="Calibri"/>
                          <a:ea typeface="Times New Roman"/>
                          <a:cs typeface="Times New Roman"/>
                        </a:rPr>
                        <a:t>7.1.3 COSTO UNITARIO TOTAL</a:t>
                      </a:r>
                      <a:endParaRPr lang="es-ES" sz="1200" dirty="0">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a:spcAft>
                          <a:spcPts val="0"/>
                        </a:spcAft>
                      </a:pPr>
                      <a:r>
                        <a:rPr lang="es-EC" sz="1100" b="1" dirty="0">
                          <a:solidFill>
                            <a:srgbClr val="000000"/>
                          </a:solidFill>
                          <a:latin typeface="Calibri"/>
                          <a:ea typeface="Times New Roman"/>
                          <a:cs typeface="Times New Roman"/>
                        </a:rPr>
                        <a:t>1171346,95</a:t>
                      </a:r>
                      <a:endParaRPr lang="es-ES" sz="1200" dirty="0">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r>
            </a:tbl>
          </a:graphicData>
        </a:graphic>
      </p:graphicFrame>
      <p:graphicFrame>
        <p:nvGraphicFramePr>
          <p:cNvPr id="6" name="5 Tabla"/>
          <p:cNvGraphicFramePr>
            <a:graphicFrameLocks noGrp="1"/>
          </p:cNvGraphicFramePr>
          <p:nvPr/>
        </p:nvGraphicFramePr>
        <p:xfrm>
          <a:off x="4932363" y="3068638"/>
          <a:ext cx="3009900" cy="647700"/>
        </p:xfrm>
        <a:graphic>
          <a:graphicData uri="http://schemas.openxmlformats.org/drawingml/2006/table">
            <a:tbl>
              <a:tblPr/>
              <a:tblGrid>
                <a:gridCol w="2099310"/>
                <a:gridCol w="910590"/>
              </a:tblGrid>
              <a:tr h="266700">
                <a:tc gridSpan="2">
                  <a:txBody>
                    <a:bodyPr/>
                    <a:lstStyle/>
                    <a:p>
                      <a:pPr algn="ctr">
                        <a:spcAft>
                          <a:spcPts val="0"/>
                        </a:spcAft>
                      </a:pPr>
                      <a:r>
                        <a:rPr lang="es-EC" sz="1600" b="1" dirty="0" smtClean="0">
                          <a:solidFill>
                            <a:srgbClr val="000000"/>
                          </a:solidFill>
                          <a:latin typeface="Calibri"/>
                          <a:ea typeface="Times New Roman"/>
                          <a:cs typeface="Times New Roman"/>
                        </a:rPr>
                        <a:t>Tabla 7.2 </a:t>
                      </a:r>
                      <a:r>
                        <a:rPr lang="es-EC" sz="1600" b="1" dirty="0">
                          <a:solidFill>
                            <a:srgbClr val="000000"/>
                          </a:solidFill>
                          <a:latin typeface="Calibri"/>
                          <a:ea typeface="Times New Roman"/>
                          <a:cs typeface="Times New Roman"/>
                        </a:rPr>
                        <a:t>ANALISIS FINANCIERO</a:t>
                      </a:r>
                      <a:endParaRPr lang="es-ES" sz="1200" dirty="0">
                        <a:latin typeface="Times New Roman"/>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s-ES"/>
                    </a:p>
                  </a:txBody>
                  <a:tcPr/>
                </a:tc>
              </a:tr>
              <a:tr h="190500">
                <a:tc>
                  <a:txBody>
                    <a:bodyPr/>
                    <a:lstStyle/>
                    <a:p>
                      <a:pPr>
                        <a:spcAft>
                          <a:spcPts val="0"/>
                        </a:spcAft>
                      </a:pPr>
                      <a:r>
                        <a:rPr lang="es-EC" sz="1100" dirty="0">
                          <a:solidFill>
                            <a:srgbClr val="000000"/>
                          </a:solidFill>
                          <a:latin typeface="Calibri"/>
                          <a:ea typeface="Times New Roman"/>
                          <a:cs typeface="Times New Roman"/>
                        </a:rPr>
                        <a:t>PETROECUADOR EP. (SOTE)</a:t>
                      </a:r>
                      <a:endParaRPr lang="es-ES" sz="1200" dirty="0">
                        <a:latin typeface="Times New Roman"/>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C" sz="1100" dirty="0">
                          <a:solidFill>
                            <a:srgbClr val="000000"/>
                          </a:solidFill>
                          <a:latin typeface="Calibri"/>
                          <a:ea typeface="Times New Roman"/>
                          <a:cs typeface="Times New Roman"/>
                        </a:rPr>
                        <a:t>1171346,95</a:t>
                      </a:r>
                      <a:endParaRPr lang="es-ES" sz="1200" dirty="0">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a:txBody>
                    <a:bodyPr/>
                    <a:lstStyle/>
                    <a:p>
                      <a:pPr algn="ctr">
                        <a:spcAft>
                          <a:spcPts val="0"/>
                        </a:spcAft>
                      </a:pPr>
                      <a:r>
                        <a:rPr lang="es-EC" sz="1100" b="1" dirty="0">
                          <a:solidFill>
                            <a:srgbClr val="000000"/>
                          </a:solidFill>
                          <a:latin typeface="Calibri"/>
                          <a:ea typeface="Times New Roman"/>
                          <a:cs typeface="Times New Roman"/>
                        </a:rPr>
                        <a:t>TOTAL</a:t>
                      </a:r>
                      <a:endParaRPr lang="es-ES" sz="1200" dirty="0">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a:spcAft>
                          <a:spcPts val="0"/>
                        </a:spcAft>
                      </a:pPr>
                      <a:r>
                        <a:rPr lang="es-EC" sz="1100" b="1" dirty="0">
                          <a:solidFill>
                            <a:srgbClr val="000000"/>
                          </a:solidFill>
                          <a:latin typeface="Calibri"/>
                          <a:ea typeface="Times New Roman"/>
                          <a:cs typeface="Times New Roman"/>
                        </a:rPr>
                        <a:t>1171346,95</a:t>
                      </a:r>
                      <a:endParaRPr lang="es-ES" sz="1200" dirty="0">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r>
            </a:tbl>
          </a:graphicData>
        </a:graphic>
      </p:graphicFrame>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0"/>
            <a:ext cx="9156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1 CuadroTexto"/>
          <p:cNvSpPr txBox="1">
            <a:spLocks noChangeArrowheads="1"/>
          </p:cNvSpPr>
          <p:nvPr/>
        </p:nvSpPr>
        <p:spPr bwMode="auto">
          <a:xfrm>
            <a:off x="304800" y="228600"/>
            <a:ext cx="8610600" cy="3662363"/>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altLang="en-US" sz="2800" b="1" dirty="0" smtClean="0"/>
              <a:t>ANALISIS ECONOMICO Y FINANCIERO</a:t>
            </a:r>
          </a:p>
          <a:p>
            <a:pPr>
              <a:defRPr/>
            </a:pPr>
            <a:endParaRPr lang="es-ES" dirty="0" smtClean="0"/>
          </a:p>
          <a:p>
            <a:pPr marL="342900" indent="-342900" algn="just" fontAlgn="auto">
              <a:lnSpc>
                <a:spcPct val="150000"/>
              </a:lnSpc>
              <a:spcBef>
                <a:spcPts val="0"/>
              </a:spcBef>
              <a:spcAft>
                <a:spcPts val="0"/>
              </a:spcAft>
              <a:buFontTx/>
              <a:buChar char="-"/>
              <a:defRPr/>
            </a:pPr>
            <a:r>
              <a:rPr lang="es-ES" dirty="0" smtClean="0"/>
              <a:t>El análisis de sensibilidad muestra cuan sensible es, el presupuesto de caja a determinados cambios, como la disminución de ingresos o el aumento de costos.</a:t>
            </a:r>
          </a:p>
          <a:p>
            <a:pPr marL="342900" indent="-342900" algn="just" fontAlgn="auto">
              <a:lnSpc>
                <a:spcPct val="150000"/>
              </a:lnSpc>
              <a:spcBef>
                <a:spcPts val="0"/>
              </a:spcBef>
              <a:spcAft>
                <a:spcPts val="0"/>
              </a:spcAft>
              <a:defRPr/>
            </a:pPr>
            <a:r>
              <a:rPr lang="es-ES" b="1" dirty="0" smtClean="0"/>
              <a:t>			Tabla. 7.2 Análisis de Sensibilidad</a:t>
            </a:r>
            <a:endParaRPr lang="es-ES" dirty="0" smtClean="0"/>
          </a:p>
          <a:p>
            <a:pPr marL="342900" indent="-342900" algn="just" fontAlgn="auto">
              <a:lnSpc>
                <a:spcPct val="150000"/>
              </a:lnSpc>
              <a:spcBef>
                <a:spcPts val="0"/>
              </a:spcBef>
              <a:spcAft>
                <a:spcPts val="0"/>
              </a:spcAft>
              <a:buFontTx/>
              <a:buChar char="-"/>
              <a:defRPr/>
            </a:pPr>
            <a:endParaRPr lang="es-EC" dirty="0" smtClean="0"/>
          </a:p>
          <a:p>
            <a:pPr marL="342900" indent="-342900" algn="just" fontAlgn="auto">
              <a:lnSpc>
                <a:spcPct val="150000"/>
              </a:lnSpc>
              <a:spcBef>
                <a:spcPts val="0"/>
              </a:spcBef>
              <a:spcAft>
                <a:spcPts val="0"/>
              </a:spcAft>
              <a:buFontTx/>
              <a:buChar char="-"/>
              <a:defRPr/>
            </a:pPr>
            <a:endParaRPr lang="es-EC" dirty="0"/>
          </a:p>
          <a:p>
            <a:pPr algn="ctr" eaLnBrk="1" fontAlgn="auto" hangingPunct="1">
              <a:spcBef>
                <a:spcPts val="0"/>
              </a:spcBef>
              <a:spcAft>
                <a:spcPts val="0"/>
              </a:spcAft>
              <a:defRPr/>
            </a:pPr>
            <a:endParaRPr lang="en-US" altLang="en-US" sz="2400" b="1" dirty="0" smtClean="0"/>
          </a:p>
        </p:txBody>
      </p:sp>
      <p:graphicFrame>
        <p:nvGraphicFramePr>
          <p:cNvPr id="6" name="5 Tabla"/>
          <p:cNvGraphicFramePr>
            <a:graphicFrameLocks noGrp="1"/>
          </p:cNvGraphicFramePr>
          <p:nvPr/>
        </p:nvGraphicFramePr>
        <p:xfrm>
          <a:off x="827584" y="2636912"/>
          <a:ext cx="5581016" cy="3379087"/>
        </p:xfrm>
        <a:graphic>
          <a:graphicData uri="http://schemas.openxmlformats.org/drawingml/2006/table">
            <a:tbl>
              <a:tblPr/>
              <a:tblGrid>
                <a:gridCol w="1461152"/>
                <a:gridCol w="1461152"/>
                <a:gridCol w="1414395"/>
                <a:gridCol w="1244317"/>
              </a:tblGrid>
              <a:tr h="342580">
                <a:tc>
                  <a:txBody>
                    <a:bodyPr/>
                    <a:lstStyle/>
                    <a:p>
                      <a:endParaRPr lang="es-ES" sz="1100" dirty="0">
                        <a:latin typeface="Calibri"/>
                        <a:ea typeface="Times New Roman"/>
                        <a:cs typeface="Times New Roman"/>
                      </a:endParaRPr>
                    </a:p>
                  </a:txBody>
                  <a:tcPr marL="44450" marR="4445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100" b="1" dirty="0">
                          <a:solidFill>
                            <a:srgbClr val="000000"/>
                          </a:solidFill>
                          <a:latin typeface="Calibri"/>
                          <a:ea typeface="Times New Roman"/>
                          <a:cs typeface="Times New Roman"/>
                        </a:rPr>
                        <a:t>PERIODO</a:t>
                      </a:r>
                      <a:endParaRPr lang="es-ES" sz="1200" dirty="0">
                        <a:latin typeface="Times New Roman"/>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795"/>
                    </a:solidFill>
                  </a:tcPr>
                </a:tc>
                <a:tc>
                  <a:txBody>
                    <a:bodyPr/>
                    <a:lstStyle/>
                    <a:p>
                      <a:pPr algn="ctr">
                        <a:spcAft>
                          <a:spcPts val="0"/>
                        </a:spcAft>
                      </a:pPr>
                      <a:r>
                        <a:rPr lang="es-ES" sz="1100" b="1" dirty="0">
                          <a:solidFill>
                            <a:srgbClr val="000000"/>
                          </a:solidFill>
                          <a:latin typeface="Calibri"/>
                          <a:ea typeface="Times New Roman"/>
                          <a:cs typeface="Times New Roman"/>
                        </a:rPr>
                        <a:t>BOMBEO SOTE BLS./AÑO</a:t>
                      </a:r>
                      <a:endParaRPr lang="es-ES" sz="1200" dirty="0">
                        <a:latin typeface="Times New Roman"/>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A"/>
                    </a:solidFill>
                  </a:tcPr>
                </a:tc>
                <a:tc>
                  <a:txBody>
                    <a:bodyPr/>
                    <a:lstStyle/>
                    <a:p>
                      <a:pPr algn="ctr">
                        <a:spcAft>
                          <a:spcPts val="0"/>
                        </a:spcAft>
                      </a:pPr>
                      <a:r>
                        <a:rPr lang="es-ES" sz="1100" b="1" dirty="0">
                          <a:solidFill>
                            <a:srgbClr val="000000"/>
                          </a:solidFill>
                          <a:latin typeface="Calibri"/>
                          <a:ea typeface="Times New Roman"/>
                          <a:cs typeface="Times New Roman"/>
                        </a:rPr>
                        <a:t>FLUJO DE FONDOS</a:t>
                      </a:r>
                      <a:endParaRPr lang="es-ES" sz="1200" dirty="0">
                        <a:latin typeface="Times New Roman"/>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3CDDD"/>
                    </a:solidFill>
                  </a:tcPr>
                </a:tc>
              </a:tr>
              <a:tr h="204380">
                <a:tc>
                  <a:txBody>
                    <a:bodyPr/>
                    <a:lstStyle/>
                    <a:p>
                      <a:pPr algn="ctr">
                        <a:spcAft>
                          <a:spcPts val="0"/>
                        </a:spcAft>
                      </a:pPr>
                      <a:r>
                        <a:rPr lang="es-ES" sz="1100" b="1" dirty="0">
                          <a:solidFill>
                            <a:srgbClr val="000000"/>
                          </a:solidFill>
                          <a:latin typeface="Calibri"/>
                          <a:ea typeface="Times New Roman"/>
                          <a:cs typeface="Times New Roman"/>
                        </a:rPr>
                        <a:t>DESEMBOLSO</a:t>
                      </a:r>
                      <a:endParaRPr lang="es-ES" sz="1200" dirty="0">
                        <a:latin typeface="Times New Roman"/>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4BC"/>
                    </a:solidFill>
                  </a:tcPr>
                </a:tc>
                <a:tc>
                  <a:txBody>
                    <a:bodyPr/>
                    <a:lstStyle/>
                    <a:p>
                      <a:pPr algn="ctr">
                        <a:spcAft>
                          <a:spcPts val="0"/>
                        </a:spcAft>
                      </a:pPr>
                      <a:r>
                        <a:rPr lang="es-ES" sz="1100" dirty="0">
                          <a:solidFill>
                            <a:srgbClr val="000000"/>
                          </a:solidFill>
                          <a:latin typeface="Calibri"/>
                          <a:ea typeface="Times New Roman"/>
                          <a:cs typeface="Times New Roman"/>
                        </a:rPr>
                        <a:t>0</a:t>
                      </a:r>
                      <a:endParaRPr lang="es-ES" sz="1200" dirty="0">
                        <a:latin typeface="Times New Roman"/>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4BC"/>
                    </a:solidFill>
                  </a:tcPr>
                </a:tc>
                <a:tc>
                  <a:txBody>
                    <a:bodyPr/>
                    <a:lstStyle/>
                    <a:p>
                      <a:pPr algn="ctr">
                        <a:spcAft>
                          <a:spcPts val="0"/>
                        </a:spcAft>
                      </a:pPr>
                      <a:r>
                        <a:rPr lang="es-ES" sz="1100" dirty="0">
                          <a:solidFill>
                            <a:srgbClr val="000000"/>
                          </a:solidFill>
                          <a:latin typeface="Calibri"/>
                          <a:ea typeface="Times New Roman"/>
                          <a:cs typeface="Times New Roman"/>
                        </a:rPr>
                        <a:t>0</a:t>
                      </a:r>
                      <a:endParaRPr lang="es-ES" sz="1200" dirty="0">
                        <a:latin typeface="Times New Roman"/>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4BC"/>
                    </a:solidFill>
                  </a:tcPr>
                </a:tc>
                <a:tc>
                  <a:txBody>
                    <a:bodyPr/>
                    <a:lstStyle/>
                    <a:p>
                      <a:pPr algn="ctr">
                        <a:spcAft>
                          <a:spcPts val="0"/>
                        </a:spcAft>
                      </a:pPr>
                      <a:r>
                        <a:rPr lang="es-ES" sz="1100" dirty="0">
                          <a:solidFill>
                            <a:srgbClr val="000000"/>
                          </a:solidFill>
                          <a:latin typeface="Calibri"/>
                          <a:ea typeface="Times New Roman"/>
                          <a:cs typeface="Times New Roman"/>
                        </a:rPr>
                        <a:t>-$1.171.346,95</a:t>
                      </a:r>
                      <a:endParaRPr lang="es-ES" sz="1200" dirty="0">
                        <a:latin typeface="Times New Roman"/>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4BC"/>
                    </a:solidFill>
                  </a:tcPr>
                </a:tc>
              </a:tr>
              <a:tr h="194648">
                <a:tc rowSpan="10">
                  <a:txBody>
                    <a:bodyPr/>
                    <a:lstStyle/>
                    <a:p>
                      <a:pPr algn="ctr">
                        <a:spcAft>
                          <a:spcPts val="0"/>
                        </a:spcAft>
                      </a:pPr>
                      <a:r>
                        <a:rPr lang="es-ES" sz="1100" b="1" dirty="0">
                          <a:solidFill>
                            <a:srgbClr val="000000"/>
                          </a:solidFill>
                          <a:latin typeface="Calibri"/>
                          <a:ea typeface="Times New Roman"/>
                          <a:cs typeface="Times New Roman"/>
                        </a:rPr>
                        <a:t>FLUJO DE CAJA</a:t>
                      </a:r>
                      <a:endParaRPr lang="es-ES" sz="1200" dirty="0">
                        <a:latin typeface="Times New Roman"/>
                        <a:ea typeface="Times New Roman"/>
                        <a:cs typeface="Times New Roman"/>
                      </a:endParaRPr>
                    </a:p>
                  </a:txBody>
                  <a:tcPr marL="44450" marR="44450" marT="0" marB="0" vert="wordArtVert"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a:spcAft>
                          <a:spcPts val="0"/>
                        </a:spcAft>
                      </a:pPr>
                      <a:r>
                        <a:rPr lang="es-ES" sz="1100" dirty="0">
                          <a:solidFill>
                            <a:srgbClr val="000000"/>
                          </a:solidFill>
                          <a:latin typeface="Calibri"/>
                          <a:ea typeface="Times New Roman"/>
                          <a:cs typeface="Times New Roman"/>
                        </a:rPr>
                        <a:t>1</a:t>
                      </a:r>
                      <a:endParaRPr lang="es-ES" sz="1200" dirty="0">
                        <a:latin typeface="Times New Roman"/>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100" dirty="0">
                          <a:solidFill>
                            <a:srgbClr val="000000"/>
                          </a:solidFill>
                          <a:latin typeface="Calibri"/>
                          <a:ea typeface="Times New Roman"/>
                          <a:cs typeface="Times New Roman"/>
                        </a:rPr>
                        <a:t>108000000</a:t>
                      </a:r>
                      <a:endParaRPr lang="es-ES" sz="1200" dirty="0">
                        <a:latin typeface="Times New Roman"/>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100" dirty="0">
                          <a:solidFill>
                            <a:srgbClr val="000000"/>
                          </a:solidFill>
                          <a:latin typeface="Calibri"/>
                          <a:ea typeface="Times New Roman"/>
                          <a:cs typeface="Times New Roman"/>
                        </a:rPr>
                        <a:t>$1.080.000,00</a:t>
                      </a:r>
                      <a:endParaRPr lang="es-ES" sz="1200" dirty="0">
                        <a:latin typeface="Times New Roman"/>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4648">
                <a:tc vMerge="1">
                  <a:txBody>
                    <a:bodyPr/>
                    <a:lstStyle/>
                    <a:p>
                      <a:endParaRPr lang="es-ES"/>
                    </a:p>
                  </a:txBody>
                  <a:tcPr/>
                </a:tc>
                <a:tc>
                  <a:txBody>
                    <a:bodyPr/>
                    <a:lstStyle/>
                    <a:p>
                      <a:pPr algn="ctr">
                        <a:spcAft>
                          <a:spcPts val="0"/>
                        </a:spcAft>
                      </a:pPr>
                      <a:r>
                        <a:rPr lang="es-ES" sz="1100" dirty="0">
                          <a:solidFill>
                            <a:srgbClr val="000000"/>
                          </a:solidFill>
                          <a:latin typeface="Calibri"/>
                          <a:ea typeface="Times New Roman"/>
                          <a:cs typeface="Times New Roman"/>
                        </a:rPr>
                        <a:t>2</a:t>
                      </a:r>
                      <a:endParaRPr lang="es-ES" sz="1200" dirty="0">
                        <a:latin typeface="Times New Roman"/>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100" dirty="0">
                          <a:solidFill>
                            <a:srgbClr val="000000"/>
                          </a:solidFill>
                          <a:latin typeface="Calibri"/>
                          <a:ea typeface="Times New Roman"/>
                          <a:cs typeface="Times New Roman"/>
                        </a:rPr>
                        <a:t>122400000</a:t>
                      </a:r>
                      <a:endParaRPr lang="es-ES" sz="1200" dirty="0">
                        <a:latin typeface="Times New Roman"/>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100" dirty="0">
                          <a:solidFill>
                            <a:srgbClr val="000000"/>
                          </a:solidFill>
                          <a:latin typeface="Calibri"/>
                          <a:ea typeface="Times New Roman"/>
                          <a:cs typeface="Times New Roman"/>
                        </a:rPr>
                        <a:t>$1.224.000,00</a:t>
                      </a:r>
                      <a:endParaRPr lang="es-ES" sz="1200" dirty="0">
                        <a:latin typeface="Times New Roman"/>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4648">
                <a:tc vMerge="1">
                  <a:txBody>
                    <a:bodyPr/>
                    <a:lstStyle/>
                    <a:p>
                      <a:endParaRPr lang="es-ES"/>
                    </a:p>
                  </a:txBody>
                  <a:tcPr/>
                </a:tc>
                <a:tc>
                  <a:txBody>
                    <a:bodyPr/>
                    <a:lstStyle/>
                    <a:p>
                      <a:pPr algn="ctr">
                        <a:spcAft>
                          <a:spcPts val="0"/>
                        </a:spcAft>
                      </a:pPr>
                      <a:r>
                        <a:rPr lang="es-ES" sz="1100" dirty="0">
                          <a:solidFill>
                            <a:srgbClr val="000000"/>
                          </a:solidFill>
                          <a:latin typeface="Calibri"/>
                          <a:ea typeface="Times New Roman"/>
                          <a:cs typeface="Times New Roman"/>
                        </a:rPr>
                        <a:t>3</a:t>
                      </a:r>
                      <a:endParaRPr lang="es-ES" sz="1200" dirty="0">
                        <a:latin typeface="Times New Roman"/>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100" dirty="0">
                          <a:solidFill>
                            <a:srgbClr val="000000"/>
                          </a:solidFill>
                          <a:latin typeface="Calibri"/>
                          <a:ea typeface="Times New Roman"/>
                          <a:cs typeface="Times New Roman"/>
                        </a:rPr>
                        <a:t>115200000</a:t>
                      </a:r>
                      <a:endParaRPr lang="es-ES" sz="1200" dirty="0">
                        <a:latin typeface="Times New Roman"/>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100" dirty="0">
                          <a:solidFill>
                            <a:srgbClr val="000000"/>
                          </a:solidFill>
                          <a:latin typeface="Calibri"/>
                          <a:ea typeface="Times New Roman"/>
                          <a:cs typeface="Times New Roman"/>
                        </a:rPr>
                        <a:t>$1.152.000,00</a:t>
                      </a:r>
                      <a:endParaRPr lang="es-ES" sz="1200" dirty="0">
                        <a:latin typeface="Times New Roman"/>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4648">
                <a:tc vMerge="1">
                  <a:txBody>
                    <a:bodyPr/>
                    <a:lstStyle/>
                    <a:p>
                      <a:endParaRPr lang="es-ES"/>
                    </a:p>
                  </a:txBody>
                  <a:tcPr/>
                </a:tc>
                <a:tc>
                  <a:txBody>
                    <a:bodyPr/>
                    <a:lstStyle/>
                    <a:p>
                      <a:pPr algn="ctr">
                        <a:spcAft>
                          <a:spcPts val="0"/>
                        </a:spcAft>
                      </a:pPr>
                      <a:r>
                        <a:rPr lang="es-ES" sz="1100" dirty="0">
                          <a:solidFill>
                            <a:srgbClr val="000000"/>
                          </a:solidFill>
                          <a:latin typeface="Calibri"/>
                          <a:ea typeface="Times New Roman"/>
                          <a:cs typeface="Times New Roman"/>
                        </a:rPr>
                        <a:t>4</a:t>
                      </a:r>
                      <a:endParaRPr lang="es-ES" sz="1200" dirty="0">
                        <a:latin typeface="Times New Roman"/>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100" dirty="0">
                          <a:solidFill>
                            <a:srgbClr val="000000"/>
                          </a:solidFill>
                          <a:latin typeface="Calibri"/>
                          <a:ea typeface="Times New Roman"/>
                          <a:cs typeface="Times New Roman"/>
                        </a:rPr>
                        <a:t>111600000</a:t>
                      </a:r>
                      <a:endParaRPr lang="es-ES" sz="1200" dirty="0">
                        <a:latin typeface="Times New Roman"/>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100" dirty="0">
                          <a:solidFill>
                            <a:srgbClr val="000000"/>
                          </a:solidFill>
                          <a:latin typeface="Calibri"/>
                          <a:ea typeface="Times New Roman"/>
                          <a:cs typeface="Times New Roman"/>
                        </a:rPr>
                        <a:t>$1.116.000,00</a:t>
                      </a:r>
                      <a:endParaRPr lang="es-ES" sz="1200" dirty="0">
                        <a:latin typeface="Times New Roman"/>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4648">
                <a:tc vMerge="1">
                  <a:txBody>
                    <a:bodyPr/>
                    <a:lstStyle/>
                    <a:p>
                      <a:endParaRPr lang="es-ES"/>
                    </a:p>
                  </a:txBody>
                  <a:tcPr/>
                </a:tc>
                <a:tc>
                  <a:txBody>
                    <a:bodyPr/>
                    <a:lstStyle/>
                    <a:p>
                      <a:pPr algn="ctr">
                        <a:spcAft>
                          <a:spcPts val="0"/>
                        </a:spcAft>
                      </a:pPr>
                      <a:r>
                        <a:rPr lang="es-ES" sz="1100" dirty="0">
                          <a:solidFill>
                            <a:srgbClr val="000000"/>
                          </a:solidFill>
                          <a:latin typeface="Calibri"/>
                          <a:ea typeface="Times New Roman"/>
                          <a:cs typeface="Times New Roman"/>
                        </a:rPr>
                        <a:t>5</a:t>
                      </a:r>
                      <a:endParaRPr lang="es-ES" sz="1200" dirty="0">
                        <a:latin typeface="Times New Roman"/>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100" dirty="0">
                          <a:solidFill>
                            <a:srgbClr val="000000"/>
                          </a:solidFill>
                          <a:latin typeface="Calibri"/>
                          <a:ea typeface="Times New Roman"/>
                          <a:cs typeface="Times New Roman"/>
                        </a:rPr>
                        <a:t>118800000</a:t>
                      </a:r>
                      <a:endParaRPr lang="es-ES" sz="1200" dirty="0">
                        <a:latin typeface="Times New Roman"/>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100" dirty="0">
                          <a:solidFill>
                            <a:srgbClr val="000000"/>
                          </a:solidFill>
                          <a:latin typeface="Calibri"/>
                          <a:ea typeface="Times New Roman"/>
                          <a:cs typeface="Times New Roman"/>
                        </a:rPr>
                        <a:t>$1.188.000,00</a:t>
                      </a:r>
                      <a:endParaRPr lang="es-ES" sz="1200" dirty="0">
                        <a:latin typeface="Times New Roman"/>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4648">
                <a:tc vMerge="1">
                  <a:txBody>
                    <a:bodyPr/>
                    <a:lstStyle/>
                    <a:p>
                      <a:endParaRPr lang="es-ES"/>
                    </a:p>
                  </a:txBody>
                  <a:tcPr/>
                </a:tc>
                <a:tc>
                  <a:txBody>
                    <a:bodyPr/>
                    <a:lstStyle/>
                    <a:p>
                      <a:pPr algn="ctr">
                        <a:spcAft>
                          <a:spcPts val="0"/>
                        </a:spcAft>
                      </a:pPr>
                      <a:r>
                        <a:rPr lang="es-ES" sz="1100" dirty="0">
                          <a:solidFill>
                            <a:srgbClr val="000000"/>
                          </a:solidFill>
                          <a:latin typeface="Calibri"/>
                          <a:ea typeface="Times New Roman"/>
                          <a:cs typeface="Times New Roman"/>
                        </a:rPr>
                        <a:t>6</a:t>
                      </a:r>
                      <a:endParaRPr lang="es-ES" sz="1200" dirty="0">
                        <a:latin typeface="Times New Roman"/>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100" dirty="0">
                          <a:solidFill>
                            <a:srgbClr val="000000"/>
                          </a:solidFill>
                          <a:latin typeface="Calibri"/>
                          <a:ea typeface="Times New Roman"/>
                          <a:cs typeface="Times New Roman"/>
                        </a:rPr>
                        <a:t>109800000</a:t>
                      </a:r>
                      <a:endParaRPr lang="es-ES" sz="1200" dirty="0">
                        <a:latin typeface="Times New Roman"/>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100" dirty="0">
                          <a:solidFill>
                            <a:srgbClr val="000000"/>
                          </a:solidFill>
                          <a:latin typeface="Calibri"/>
                          <a:ea typeface="Times New Roman"/>
                          <a:cs typeface="Times New Roman"/>
                        </a:rPr>
                        <a:t>$1.098.000,00</a:t>
                      </a:r>
                      <a:endParaRPr lang="es-ES" sz="1200" dirty="0">
                        <a:latin typeface="Times New Roman"/>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4648">
                <a:tc vMerge="1">
                  <a:txBody>
                    <a:bodyPr/>
                    <a:lstStyle/>
                    <a:p>
                      <a:endParaRPr lang="es-ES"/>
                    </a:p>
                  </a:txBody>
                  <a:tcPr/>
                </a:tc>
                <a:tc>
                  <a:txBody>
                    <a:bodyPr/>
                    <a:lstStyle/>
                    <a:p>
                      <a:pPr algn="ctr">
                        <a:spcAft>
                          <a:spcPts val="0"/>
                        </a:spcAft>
                      </a:pPr>
                      <a:r>
                        <a:rPr lang="es-ES" sz="1100" dirty="0">
                          <a:solidFill>
                            <a:srgbClr val="000000"/>
                          </a:solidFill>
                          <a:latin typeface="Calibri"/>
                          <a:ea typeface="Times New Roman"/>
                          <a:cs typeface="Times New Roman"/>
                        </a:rPr>
                        <a:t>7</a:t>
                      </a:r>
                      <a:endParaRPr lang="es-ES" sz="1200" dirty="0">
                        <a:latin typeface="Times New Roman"/>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100" dirty="0">
                          <a:solidFill>
                            <a:srgbClr val="000000"/>
                          </a:solidFill>
                          <a:latin typeface="Calibri"/>
                          <a:ea typeface="Times New Roman"/>
                          <a:cs typeface="Times New Roman"/>
                        </a:rPr>
                        <a:t>113400000</a:t>
                      </a:r>
                      <a:endParaRPr lang="es-ES" sz="1200" dirty="0">
                        <a:latin typeface="Times New Roman"/>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100" dirty="0">
                          <a:solidFill>
                            <a:srgbClr val="000000"/>
                          </a:solidFill>
                          <a:latin typeface="Calibri"/>
                          <a:ea typeface="Times New Roman"/>
                          <a:cs typeface="Times New Roman"/>
                        </a:rPr>
                        <a:t>$1.134.000,00</a:t>
                      </a:r>
                      <a:endParaRPr lang="es-ES" sz="1200" dirty="0">
                        <a:latin typeface="Times New Roman"/>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4648">
                <a:tc vMerge="1">
                  <a:txBody>
                    <a:bodyPr/>
                    <a:lstStyle/>
                    <a:p>
                      <a:endParaRPr lang="es-ES"/>
                    </a:p>
                  </a:txBody>
                  <a:tcPr/>
                </a:tc>
                <a:tc>
                  <a:txBody>
                    <a:bodyPr/>
                    <a:lstStyle/>
                    <a:p>
                      <a:pPr algn="ctr">
                        <a:spcAft>
                          <a:spcPts val="0"/>
                        </a:spcAft>
                      </a:pPr>
                      <a:r>
                        <a:rPr lang="es-ES" sz="1100" dirty="0">
                          <a:solidFill>
                            <a:srgbClr val="000000"/>
                          </a:solidFill>
                          <a:latin typeface="Calibri"/>
                          <a:ea typeface="Times New Roman"/>
                          <a:cs typeface="Times New Roman"/>
                        </a:rPr>
                        <a:t>8</a:t>
                      </a:r>
                      <a:endParaRPr lang="es-ES" sz="1200" dirty="0">
                        <a:latin typeface="Times New Roman"/>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100" dirty="0">
                          <a:solidFill>
                            <a:srgbClr val="000000"/>
                          </a:solidFill>
                          <a:latin typeface="Calibri"/>
                          <a:ea typeface="Times New Roman"/>
                          <a:cs typeface="Times New Roman"/>
                        </a:rPr>
                        <a:t>117000000</a:t>
                      </a:r>
                      <a:endParaRPr lang="es-ES" sz="1200" dirty="0">
                        <a:latin typeface="Times New Roman"/>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100" dirty="0">
                          <a:solidFill>
                            <a:srgbClr val="000000"/>
                          </a:solidFill>
                          <a:latin typeface="Calibri"/>
                          <a:ea typeface="Times New Roman"/>
                          <a:cs typeface="Times New Roman"/>
                        </a:rPr>
                        <a:t>$1.170.000,00</a:t>
                      </a:r>
                      <a:endParaRPr lang="es-ES" sz="1200" dirty="0">
                        <a:latin typeface="Times New Roman"/>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4648">
                <a:tc vMerge="1">
                  <a:txBody>
                    <a:bodyPr/>
                    <a:lstStyle/>
                    <a:p>
                      <a:endParaRPr lang="es-ES"/>
                    </a:p>
                  </a:txBody>
                  <a:tcPr/>
                </a:tc>
                <a:tc>
                  <a:txBody>
                    <a:bodyPr/>
                    <a:lstStyle/>
                    <a:p>
                      <a:pPr algn="ctr">
                        <a:spcAft>
                          <a:spcPts val="0"/>
                        </a:spcAft>
                      </a:pPr>
                      <a:r>
                        <a:rPr lang="es-ES" sz="1100" dirty="0">
                          <a:solidFill>
                            <a:srgbClr val="000000"/>
                          </a:solidFill>
                          <a:latin typeface="Calibri"/>
                          <a:ea typeface="Times New Roman"/>
                          <a:cs typeface="Times New Roman"/>
                        </a:rPr>
                        <a:t>9</a:t>
                      </a:r>
                      <a:endParaRPr lang="es-ES" sz="1200" dirty="0">
                        <a:latin typeface="Times New Roman"/>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100" dirty="0">
                          <a:solidFill>
                            <a:srgbClr val="000000"/>
                          </a:solidFill>
                          <a:latin typeface="Calibri"/>
                          <a:ea typeface="Times New Roman"/>
                          <a:cs typeface="Times New Roman"/>
                        </a:rPr>
                        <a:t>120600000</a:t>
                      </a:r>
                      <a:endParaRPr lang="es-ES" sz="1200" dirty="0">
                        <a:latin typeface="Times New Roman"/>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100" dirty="0">
                          <a:solidFill>
                            <a:srgbClr val="000000"/>
                          </a:solidFill>
                          <a:latin typeface="Calibri"/>
                          <a:ea typeface="Times New Roman"/>
                          <a:cs typeface="Times New Roman"/>
                        </a:rPr>
                        <a:t>$1.206.000,00</a:t>
                      </a:r>
                      <a:endParaRPr lang="es-ES" sz="1200" dirty="0">
                        <a:latin typeface="Times New Roman"/>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2507">
                <a:tc vMerge="1">
                  <a:txBody>
                    <a:bodyPr/>
                    <a:lstStyle/>
                    <a:p>
                      <a:endParaRPr lang="es-ES"/>
                    </a:p>
                  </a:txBody>
                  <a:tcPr/>
                </a:tc>
                <a:tc>
                  <a:txBody>
                    <a:bodyPr/>
                    <a:lstStyle/>
                    <a:p>
                      <a:pPr algn="ctr">
                        <a:spcAft>
                          <a:spcPts val="0"/>
                        </a:spcAft>
                      </a:pPr>
                      <a:r>
                        <a:rPr lang="es-ES" sz="1100" dirty="0">
                          <a:solidFill>
                            <a:srgbClr val="000000"/>
                          </a:solidFill>
                          <a:latin typeface="Calibri"/>
                          <a:ea typeface="Times New Roman"/>
                          <a:cs typeface="Times New Roman"/>
                        </a:rPr>
                        <a:t>10</a:t>
                      </a:r>
                      <a:endParaRPr lang="es-ES" sz="1200" dirty="0">
                        <a:latin typeface="Times New Roman"/>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100" dirty="0">
                          <a:solidFill>
                            <a:srgbClr val="000000"/>
                          </a:solidFill>
                          <a:latin typeface="Calibri"/>
                          <a:ea typeface="Times New Roman"/>
                          <a:cs typeface="Times New Roman"/>
                        </a:rPr>
                        <a:t>124200000</a:t>
                      </a:r>
                      <a:endParaRPr lang="es-ES" sz="1200" dirty="0">
                        <a:latin typeface="Times New Roman"/>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100" dirty="0">
                          <a:solidFill>
                            <a:srgbClr val="000000"/>
                          </a:solidFill>
                          <a:latin typeface="Calibri"/>
                          <a:ea typeface="Times New Roman"/>
                          <a:cs typeface="Times New Roman"/>
                        </a:rPr>
                        <a:t>$1.242.000,00</a:t>
                      </a:r>
                      <a:endParaRPr lang="es-ES" sz="1200" dirty="0">
                        <a:latin typeface="Times New Roman"/>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4648">
                <a:tc>
                  <a:txBody>
                    <a:bodyPr/>
                    <a:lstStyle/>
                    <a:p>
                      <a:endParaRPr lang="es-ES" sz="1100" dirty="0">
                        <a:latin typeface="Calibri"/>
                        <a:ea typeface="Times New Roman"/>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es-ES" sz="1100" dirty="0">
                        <a:latin typeface="Calibri"/>
                        <a:ea typeface="Times New Roman"/>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es-ES" sz="1100" dirty="0">
                        <a:latin typeface="Calibri"/>
                        <a:ea typeface="Times New Roman"/>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es-ES" sz="1100" dirty="0">
                        <a:latin typeface="Calibri"/>
                        <a:ea typeface="Times New Roman"/>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r>
              <a:tr h="204380">
                <a:tc>
                  <a:txBody>
                    <a:bodyPr/>
                    <a:lstStyle/>
                    <a:p>
                      <a:endParaRPr lang="es-ES" sz="1100" dirty="0">
                        <a:latin typeface="Calibri"/>
                        <a:ea typeface="Times New Roman"/>
                        <a:cs typeface="Times New Roman"/>
                      </a:endParaRPr>
                    </a:p>
                  </a:txBody>
                  <a:tcPr marL="44450" marR="44450" marT="0" marB="0" anchor="b">
                    <a:lnL>
                      <a:noFill/>
                    </a:lnL>
                    <a:lnR>
                      <a:noFill/>
                    </a:lnR>
                    <a:lnT>
                      <a:noFill/>
                    </a:lnT>
                    <a:lnB>
                      <a:noFill/>
                    </a:lnB>
                  </a:tcPr>
                </a:tc>
                <a:tc>
                  <a:txBody>
                    <a:bodyPr/>
                    <a:lstStyle/>
                    <a:p>
                      <a:endParaRPr lang="es-ES" sz="1100" dirty="0">
                        <a:latin typeface="Calibri"/>
                        <a:ea typeface="Times New Roman"/>
                        <a:cs typeface="Times New Roman"/>
                      </a:endParaRPr>
                    </a:p>
                  </a:txBody>
                  <a:tcPr marL="44450" marR="44450" marT="0" marB="0" anchor="b">
                    <a:lnL>
                      <a:noFill/>
                    </a:lnL>
                    <a:lnR>
                      <a:noFill/>
                    </a:lnR>
                    <a:lnT>
                      <a:noFill/>
                    </a:lnT>
                    <a:lnB>
                      <a:noFill/>
                    </a:lnB>
                  </a:tcPr>
                </a:tc>
                <a:tc>
                  <a:txBody>
                    <a:bodyPr/>
                    <a:lstStyle/>
                    <a:p>
                      <a:endParaRPr lang="es-ES" sz="1100" dirty="0">
                        <a:latin typeface="Calibri"/>
                        <a:ea typeface="Times New Roman"/>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endParaRPr lang="es-ES" sz="1100" dirty="0">
                        <a:latin typeface="Calibri"/>
                        <a:ea typeface="Times New Roman"/>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r>
              <a:tr h="204380">
                <a:tc>
                  <a:txBody>
                    <a:bodyPr/>
                    <a:lstStyle/>
                    <a:p>
                      <a:endParaRPr lang="es-ES" sz="1100" dirty="0">
                        <a:latin typeface="Calibri"/>
                        <a:ea typeface="Times New Roman"/>
                        <a:cs typeface="Times New Roman"/>
                      </a:endParaRPr>
                    </a:p>
                  </a:txBody>
                  <a:tcPr marL="44450" marR="44450" marT="0" marB="0" anchor="b">
                    <a:lnL>
                      <a:noFill/>
                    </a:lnL>
                    <a:lnR>
                      <a:noFill/>
                    </a:lnR>
                    <a:lnT>
                      <a:noFill/>
                    </a:lnT>
                    <a:lnB>
                      <a:noFill/>
                    </a:lnB>
                  </a:tcPr>
                </a:tc>
                <a:tc>
                  <a:txBody>
                    <a:bodyPr/>
                    <a:lstStyle/>
                    <a:p>
                      <a:endParaRPr lang="es-ES" sz="1100" dirty="0">
                        <a:latin typeface="Calibri"/>
                        <a:ea typeface="Times New Roman"/>
                        <a:cs typeface="Times New Roman"/>
                      </a:endParaRPr>
                    </a:p>
                  </a:txBody>
                  <a:tcPr marL="44450" marR="4445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a:spcAft>
                          <a:spcPts val="0"/>
                        </a:spcAft>
                      </a:pPr>
                      <a:r>
                        <a:rPr lang="es-ES" sz="1100" b="1" dirty="0">
                          <a:solidFill>
                            <a:srgbClr val="000000"/>
                          </a:solidFill>
                          <a:latin typeface="Calibri"/>
                          <a:ea typeface="Times New Roman"/>
                          <a:cs typeface="Times New Roman"/>
                        </a:rPr>
                        <a:t>TIR=</a:t>
                      </a:r>
                      <a:endParaRPr lang="es-ES" sz="1200" dirty="0">
                        <a:latin typeface="Times New Roman"/>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BACC6"/>
                    </a:solidFill>
                  </a:tcPr>
                </a:tc>
                <a:tc>
                  <a:txBody>
                    <a:bodyPr/>
                    <a:lstStyle/>
                    <a:p>
                      <a:pPr algn="ctr">
                        <a:spcAft>
                          <a:spcPts val="0"/>
                        </a:spcAft>
                      </a:pPr>
                      <a:r>
                        <a:rPr lang="es-ES" sz="1100" dirty="0">
                          <a:solidFill>
                            <a:srgbClr val="000000"/>
                          </a:solidFill>
                          <a:latin typeface="Calibri"/>
                          <a:ea typeface="Times New Roman"/>
                          <a:cs typeface="Times New Roman"/>
                        </a:rPr>
                        <a:t>97%</a:t>
                      </a:r>
                      <a:endParaRPr lang="es-ES" sz="1200" dirty="0">
                        <a:latin typeface="Times New Roman"/>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4380">
                <a:tc>
                  <a:txBody>
                    <a:bodyPr/>
                    <a:lstStyle/>
                    <a:p>
                      <a:endParaRPr lang="es-ES" sz="1100" dirty="0">
                        <a:latin typeface="Calibri"/>
                        <a:ea typeface="Times New Roman"/>
                        <a:cs typeface="Times New Roman"/>
                      </a:endParaRPr>
                    </a:p>
                  </a:txBody>
                  <a:tcPr marL="44450" marR="44450" marT="0" marB="0" anchor="b">
                    <a:lnL>
                      <a:noFill/>
                    </a:lnL>
                    <a:lnR>
                      <a:noFill/>
                    </a:lnR>
                    <a:lnT>
                      <a:noFill/>
                    </a:lnT>
                    <a:lnB>
                      <a:noFill/>
                    </a:lnB>
                  </a:tcPr>
                </a:tc>
                <a:tc>
                  <a:txBody>
                    <a:bodyPr/>
                    <a:lstStyle/>
                    <a:p>
                      <a:endParaRPr lang="es-ES" sz="1100" dirty="0">
                        <a:latin typeface="Calibri"/>
                        <a:ea typeface="Times New Roman"/>
                        <a:cs typeface="Times New Roman"/>
                      </a:endParaRPr>
                    </a:p>
                  </a:txBody>
                  <a:tcPr marL="44450" marR="4445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a:spcAft>
                          <a:spcPts val="0"/>
                        </a:spcAft>
                      </a:pPr>
                      <a:r>
                        <a:rPr lang="es-ES" sz="1100" b="1" dirty="0">
                          <a:solidFill>
                            <a:srgbClr val="000000"/>
                          </a:solidFill>
                          <a:latin typeface="Calibri"/>
                          <a:ea typeface="Times New Roman"/>
                          <a:cs typeface="Times New Roman"/>
                        </a:rPr>
                        <a:t>VAN=</a:t>
                      </a:r>
                      <a:endParaRPr lang="es-ES" sz="1200" dirty="0">
                        <a:latin typeface="Times New Roman"/>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Aft>
                          <a:spcPts val="0"/>
                        </a:spcAft>
                      </a:pPr>
                      <a:r>
                        <a:rPr lang="es-ES" sz="1100" dirty="0">
                          <a:solidFill>
                            <a:srgbClr val="000000"/>
                          </a:solidFill>
                          <a:latin typeface="Calibri"/>
                          <a:ea typeface="Times New Roman"/>
                          <a:cs typeface="Times New Roman"/>
                        </a:rPr>
                        <a:t> $         5.925.287,49 </a:t>
                      </a:r>
                      <a:endParaRPr lang="es-ES" sz="1200" dirty="0">
                        <a:latin typeface="Times New Roman"/>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0"/>
            <a:ext cx="9156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1 CuadroTexto"/>
          <p:cNvSpPr txBox="1">
            <a:spLocks noChangeArrowheads="1"/>
          </p:cNvSpPr>
          <p:nvPr/>
        </p:nvSpPr>
        <p:spPr bwMode="auto">
          <a:xfrm>
            <a:off x="304800" y="228600"/>
            <a:ext cx="8610600" cy="6663363"/>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altLang="en-US" sz="2800" b="1" dirty="0" smtClean="0"/>
              <a:t>CONCLUSIONES</a:t>
            </a:r>
          </a:p>
          <a:p>
            <a:pPr algn="ctr" eaLnBrk="1" fontAlgn="auto" hangingPunct="1">
              <a:spcBef>
                <a:spcPts val="0"/>
              </a:spcBef>
              <a:spcAft>
                <a:spcPts val="0"/>
              </a:spcAft>
              <a:defRPr/>
            </a:pPr>
            <a:endParaRPr lang="en-US" altLang="en-US" sz="2400" b="1" dirty="0" smtClean="0"/>
          </a:p>
          <a:p>
            <a:pPr marL="342900" indent="-342900" algn="just" fontAlgn="auto">
              <a:lnSpc>
                <a:spcPct val="150000"/>
              </a:lnSpc>
              <a:spcBef>
                <a:spcPts val="0"/>
              </a:spcBef>
              <a:spcAft>
                <a:spcPts val="0"/>
              </a:spcAft>
              <a:buFontTx/>
              <a:buChar char="-"/>
              <a:defRPr/>
            </a:pPr>
            <a:r>
              <a:rPr lang="es-EC" dirty="0"/>
              <a:t>Toda la evaluación e identificación de las fallas potenciales en el fondo, techo, </a:t>
            </a:r>
            <a:r>
              <a:rPr lang="es-EC" dirty="0" smtClean="0"/>
              <a:t>cuerpo </a:t>
            </a:r>
            <a:r>
              <a:rPr lang="es-EC" dirty="0"/>
              <a:t>y soldaduras existentes; fueron </a:t>
            </a:r>
            <a:r>
              <a:rPr lang="es-EC" dirty="0" smtClean="0"/>
              <a:t>corregidas </a:t>
            </a:r>
            <a:r>
              <a:rPr lang="es-EC" dirty="0"/>
              <a:t>según la inspección técnica </a:t>
            </a:r>
            <a:r>
              <a:rPr lang="es-EC" dirty="0" smtClean="0"/>
              <a:t>visual </a:t>
            </a:r>
            <a:r>
              <a:rPr lang="es-EC" dirty="0"/>
              <a:t>y documentadas en los diferentes formatos de checklist, inspección interna e </a:t>
            </a:r>
            <a:r>
              <a:rPr lang="es-EC" dirty="0" smtClean="0"/>
              <a:t>inspección </a:t>
            </a:r>
            <a:r>
              <a:rPr lang="es-EC" dirty="0"/>
              <a:t>externa del tanque;  dando como resultado,  una planificación y </a:t>
            </a:r>
            <a:r>
              <a:rPr lang="es-EC" dirty="0" smtClean="0"/>
              <a:t>elaboración </a:t>
            </a:r>
            <a:r>
              <a:rPr lang="es-EC" dirty="0"/>
              <a:t>de un cronograma de mantenimiento correctivo – modificativo. </a:t>
            </a:r>
            <a:endParaRPr lang="es-EC" dirty="0" smtClean="0"/>
          </a:p>
          <a:p>
            <a:pPr marL="342900" indent="-342900" algn="just" fontAlgn="auto">
              <a:lnSpc>
                <a:spcPct val="150000"/>
              </a:lnSpc>
              <a:spcBef>
                <a:spcPts val="0"/>
              </a:spcBef>
              <a:spcAft>
                <a:spcPts val="0"/>
              </a:spcAft>
              <a:buFontTx/>
              <a:buChar char="-"/>
              <a:defRPr/>
            </a:pPr>
            <a:r>
              <a:rPr lang="es-EC" dirty="0" smtClean="0"/>
              <a:t>La metodología de las normas API 653, ASTM, ASME y AWS resultaron ser bastante útiles como una guía, para los procedimientos de mantenimiento correctivo-modificativos aplicados en el Tanque N.-3 de la Estación de Bombeo N.-1 Lago Agrio (SOTE).</a:t>
            </a:r>
          </a:p>
          <a:p>
            <a:pPr algn="just" fontAlgn="auto">
              <a:lnSpc>
                <a:spcPct val="150000"/>
              </a:lnSpc>
              <a:spcBef>
                <a:spcPts val="0"/>
              </a:spcBef>
              <a:spcAft>
                <a:spcPts val="0"/>
              </a:spcAft>
              <a:defRPr/>
            </a:pPr>
            <a:endParaRPr lang="es-EC" dirty="0" smtClean="0"/>
          </a:p>
          <a:p>
            <a:pPr marL="342900" indent="-342900" algn="just" fontAlgn="auto">
              <a:lnSpc>
                <a:spcPct val="150000"/>
              </a:lnSpc>
              <a:spcBef>
                <a:spcPts val="0"/>
              </a:spcBef>
              <a:spcAft>
                <a:spcPts val="0"/>
              </a:spcAft>
              <a:buFontTx/>
              <a:buChar char="-"/>
              <a:defRPr/>
            </a:pPr>
            <a:endParaRPr lang="es-EC" dirty="0" smtClean="0"/>
          </a:p>
          <a:p>
            <a:pPr marL="342900" indent="-342900" algn="just" fontAlgn="auto">
              <a:lnSpc>
                <a:spcPct val="150000"/>
              </a:lnSpc>
              <a:spcBef>
                <a:spcPts val="0"/>
              </a:spcBef>
              <a:spcAft>
                <a:spcPts val="0"/>
              </a:spcAft>
              <a:buFontTx/>
              <a:buChar char="-"/>
              <a:defRPr/>
            </a:pPr>
            <a:endParaRPr lang="es-EC" dirty="0"/>
          </a:p>
          <a:p>
            <a:pPr algn="ctr" eaLnBrk="1" fontAlgn="auto" hangingPunct="1">
              <a:spcBef>
                <a:spcPts val="0"/>
              </a:spcBef>
              <a:spcAft>
                <a:spcPts val="0"/>
              </a:spcAft>
              <a:defRPr/>
            </a:pPr>
            <a:endParaRPr lang="en-US" altLang="en-US" sz="2400" b="1" dirty="0" smtClean="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0"/>
            <a:ext cx="9156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1 CuadroTexto"/>
          <p:cNvSpPr txBox="1">
            <a:spLocks noChangeArrowheads="1"/>
          </p:cNvSpPr>
          <p:nvPr/>
        </p:nvSpPr>
        <p:spPr bwMode="auto">
          <a:xfrm>
            <a:off x="179388" y="115888"/>
            <a:ext cx="8610600" cy="5416868"/>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altLang="en-US" sz="2800" b="1" dirty="0" smtClean="0"/>
              <a:t>OBJETIVOS ESPECIFICOS</a:t>
            </a:r>
          </a:p>
          <a:p>
            <a:pPr algn="ctr" eaLnBrk="1" fontAlgn="auto" hangingPunct="1">
              <a:spcBef>
                <a:spcPts val="0"/>
              </a:spcBef>
              <a:spcAft>
                <a:spcPts val="0"/>
              </a:spcAft>
              <a:defRPr/>
            </a:pPr>
            <a:endParaRPr lang="en-US" altLang="en-US" sz="2400" b="1" dirty="0" smtClean="0"/>
          </a:p>
          <a:p>
            <a:pPr marL="285750" indent="-285750" algn="just" fontAlgn="auto">
              <a:lnSpc>
                <a:spcPct val="150000"/>
              </a:lnSpc>
              <a:spcBef>
                <a:spcPts val="0"/>
              </a:spcBef>
              <a:spcAft>
                <a:spcPts val="0"/>
              </a:spcAft>
              <a:buFontTx/>
              <a:buChar char="-"/>
              <a:defRPr/>
            </a:pPr>
            <a:r>
              <a:rPr lang="es-EC" dirty="0" smtClean="0"/>
              <a:t>Aplicar la metodología de la norma API 653 y otras normas API, ASTM, ASME y </a:t>
            </a:r>
            <a:r>
              <a:rPr lang="es-EC" dirty="0" smtClean="0"/>
              <a:t>AWS, NACE, NFPA </a:t>
            </a:r>
            <a:r>
              <a:rPr lang="es-EC" dirty="0" smtClean="0"/>
              <a:t>según se requiera para el mantenimiento modificativo.</a:t>
            </a:r>
          </a:p>
          <a:p>
            <a:pPr marL="285750" indent="-285750" algn="just" fontAlgn="auto">
              <a:lnSpc>
                <a:spcPct val="150000"/>
              </a:lnSpc>
              <a:spcBef>
                <a:spcPts val="0"/>
              </a:spcBef>
              <a:spcAft>
                <a:spcPts val="0"/>
              </a:spcAft>
              <a:buFontTx/>
              <a:buChar char="-"/>
              <a:defRPr/>
            </a:pPr>
            <a:endParaRPr lang="es-EC" dirty="0" smtClean="0"/>
          </a:p>
          <a:p>
            <a:pPr marL="285750" indent="-285750" algn="just" fontAlgn="auto">
              <a:lnSpc>
                <a:spcPct val="150000"/>
              </a:lnSpc>
              <a:spcBef>
                <a:spcPts val="0"/>
              </a:spcBef>
              <a:spcAft>
                <a:spcPts val="0"/>
              </a:spcAft>
              <a:buFontTx/>
              <a:buChar char="-"/>
              <a:defRPr/>
            </a:pPr>
            <a:r>
              <a:rPr lang="es-EC" dirty="0" smtClean="0"/>
              <a:t>Elaborar un plan de mantenimiento Industrial eficiente relacionado con el mantenimiento preventivo y correctivo del mismo.</a:t>
            </a:r>
          </a:p>
          <a:p>
            <a:pPr marL="285750" indent="-285750" algn="just" fontAlgn="auto">
              <a:lnSpc>
                <a:spcPct val="150000"/>
              </a:lnSpc>
              <a:spcBef>
                <a:spcPts val="0"/>
              </a:spcBef>
              <a:spcAft>
                <a:spcPts val="0"/>
              </a:spcAft>
              <a:buFontTx/>
              <a:buChar char="-"/>
              <a:defRPr/>
            </a:pPr>
            <a:endParaRPr lang="es-EC" dirty="0" smtClean="0"/>
          </a:p>
          <a:p>
            <a:pPr marL="285750" indent="-285750" algn="just" fontAlgn="auto">
              <a:lnSpc>
                <a:spcPct val="150000"/>
              </a:lnSpc>
              <a:spcBef>
                <a:spcPts val="0"/>
              </a:spcBef>
              <a:spcAft>
                <a:spcPts val="0"/>
              </a:spcAft>
              <a:buFontTx/>
              <a:buChar char="-"/>
              <a:defRPr/>
            </a:pPr>
            <a:r>
              <a:rPr lang="es-EC" dirty="0" smtClean="0"/>
              <a:t>Determinar los costos de planeación e implementación del sistema de mantenimiento y su impacto en los resultados de la Empresa.</a:t>
            </a:r>
          </a:p>
          <a:p>
            <a:pPr algn="just" fontAlgn="auto">
              <a:lnSpc>
                <a:spcPct val="150000"/>
              </a:lnSpc>
              <a:spcBef>
                <a:spcPts val="0"/>
              </a:spcBef>
              <a:spcAft>
                <a:spcPts val="0"/>
              </a:spcAft>
              <a:defRPr/>
            </a:pPr>
            <a:endParaRPr lang="es-EC" dirty="0" smtClean="0"/>
          </a:p>
          <a:p>
            <a:pPr marL="342900" indent="-342900" algn="just" fontAlgn="auto">
              <a:lnSpc>
                <a:spcPct val="150000"/>
              </a:lnSpc>
              <a:spcBef>
                <a:spcPts val="0"/>
              </a:spcBef>
              <a:spcAft>
                <a:spcPts val="0"/>
              </a:spcAft>
              <a:buFontTx/>
              <a:buChar char="-"/>
              <a:defRPr/>
            </a:pPr>
            <a:endParaRPr lang="es-EC" dirty="0"/>
          </a:p>
          <a:p>
            <a:pPr algn="ctr" eaLnBrk="1" fontAlgn="auto" hangingPunct="1">
              <a:spcBef>
                <a:spcPts val="0"/>
              </a:spcBef>
              <a:spcAft>
                <a:spcPts val="0"/>
              </a:spcAft>
              <a:defRPr/>
            </a:pPr>
            <a:endParaRPr lang="en-US" altLang="en-US" sz="2400" b="1" dirty="0" smtClean="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0"/>
            <a:ext cx="9156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1 CuadroTexto"/>
          <p:cNvSpPr txBox="1">
            <a:spLocks noChangeArrowheads="1"/>
          </p:cNvSpPr>
          <p:nvPr/>
        </p:nvSpPr>
        <p:spPr bwMode="auto">
          <a:xfrm>
            <a:off x="323850" y="476250"/>
            <a:ext cx="8610600" cy="4570482"/>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endParaRPr lang="en-US" altLang="en-US" sz="2400" b="1" dirty="0" smtClean="0"/>
          </a:p>
          <a:p>
            <a:pPr marL="342900" indent="-342900" algn="just" fontAlgn="auto">
              <a:lnSpc>
                <a:spcPct val="150000"/>
              </a:lnSpc>
              <a:spcBef>
                <a:spcPts val="0"/>
              </a:spcBef>
              <a:spcAft>
                <a:spcPts val="0"/>
              </a:spcAft>
              <a:buFontTx/>
              <a:buChar char="-"/>
              <a:defRPr/>
            </a:pPr>
            <a:r>
              <a:rPr lang="es-EC" dirty="0" smtClean="0"/>
              <a:t>La obtención de los parámetros TIR y VAN, del análisis de sensibilidad del proyecto, arrojaron valores mayores a cero; por lo que el proyecto es viable y se recuperara la inversión hasta los siguientes 10 años, donde la norma API 653 sugiere abrir de nuevo el tanque de almacenamiento de petróleo para observar en qué condiciones se encuentra y planificar un nuevo mantenimiento mayor o menor. </a:t>
            </a:r>
          </a:p>
          <a:p>
            <a:pPr marL="342900" indent="-342900" algn="just" fontAlgn="auto">
              <a:lnSpc>
                <a:spcPct val="150000"/>
              </a:lnSpc>
              <a:spcBef>
                <a:spcPts val="0"/>
              </a:spcBef>
              <a:spcAft>
                <a:spcPts val="0"/>
              </a:spcAft>
              <a:buFontTx/>
              <a:buChar char="-"/>
              <a:defRPr/>
            </a:pPr>
            <a:endParaRPr lang="es-EC" dirty="0" smtClean="0"/>
          </a:p>
          <a:p>
            <a:pPr marL="342900" indent="-342900" algn="just" fontAlgn="auto">
              <a:lnSpc>
                <a:spcPct val="150000"/>
              </a:lnSpc>
              <a:spcBef>
                <a:spcPts val="0"/>
              </a:spcBef>
              <a:spcAft>
                <a:spcPts val="0"/>
              </a:spcAft>
              <a:buFontTx/>
              <a:buChar char="-"/>
              <a:defRPr/>
            </a:pPr>
            <a:endParaRPr lang="es-EC" dirty="0" smtClean="0"/>
          </a:p>
          <a:p>
            <a:pPr algn="just" fontAlgn="auto">
              <a:lnSpc>
                <a:spcPct val="150000"/>
              </a:lnSpc>
              <a:spcBef>
                <a:spcPts val="0"/>
              </a:spcBef>
              <a:spcAft>
                <a:spcPts val="0"/>
              </a:spcAft>
              <a:defRPr/>
            </a:pPr>
            <a:endParaRPr lang="es-EC" dirty="0"/>
          </a:p>
          <a:p>
            <a:pPr algn="ctr" eaLnBrk="1" fontAlgn="auto" hangingPunct="1">
              <a:spcBef>
                <a:spcPts val="0"/>
              </a:spcBef>
              <a:spcAft>
                <a:spcPts val="0"/>
              </a:spcAft>
              <a:defRPr/>
            </a:pPr>
            <a:endParaRPr lang="en-US" altLang="en-US" sz="2400" b="1" dirty="0" smtClean="0"/>
          </a:p>
        </p:txBody>
      </p:sp>
      <p:sp>
        <p:nvSpPr>
          <p:cNvPr id="2" name="CuadroTexto 1"/>
          <p:cNvSpPr txBox="1"/>
          <p:nvPr/>
        </p:nvSpPr>
        <p:spPr>
          <a:xfrm>
            <a:off x="3347864" y="116632"/>
            <a:ext cx="3096344" cy="461665"/>
          </a:xfrm>
          <a:prstGeom prst="rect">
            <a:avLst/>
          </a:prstGeom>
          <a:noFill/>
        </p:spPr>
        <p:txBody>
          <a:bodyPr wrap="square" rtlCol="0">
            <a:spAutoFit/>
          </a:bodyPr>
          <a:lstStyle/>
          <a:p>
            <a:r>
              <a:rPr lang="es-EC" sz="2400" b="1" dirty="0" smtClean="0">
                <a:latin typeface="Arial" panose="020B0604020202020204" pitchFamily="34" charset="0"/>
                <a:cs typeface="Arial" panose="020B0604020202020204" pitchFamily="34" charset="0"/>
              </a:rPr>
              <a:t>CONCLUSIONES</a:t>
            </a:r>
            <a:endParaRPr lang="es-EC" sz="2400"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0"/>
            <a:ext cx="9156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1 CuadroTexto"/>
          <p:cNvSpPr txBox="1">
            <a:spLocks noChangeArrowheads="1"/>
          </p:cNvSpPr>
          <p:nvPr/>
        </p:nvSpPr>
        <p:spPr bwMode="auto">
          <a:xfrm>
            <a:off x="304800" y="228600"/>
            <a:ext cx="8610600" cy="5401479"/>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altLang="en-US" sz="2400" b="1" dirty="0" smtClean="0"/>
              <a:t>RECOMENDACIONES</a:t>
            </a:r>
          </a:p>
          <a:p>
            <a:pPr marL="342900" indent="-342900" algn="just" fontAlgn="auto">
              <a:lnSpc>
                <a:spcPct val="150000"/>
              </a:lnSpc>
              <a:spcBef>
                <a:spcPts val="0"/>
              </a:spcBef>
              <a:spcAft>
                <a:spcPts val="0"/>
              </a:spcAft>
              <a:buFontTx/>
              <a:buChar char="-"/>
              <a:defRPr/>
            </a:pPr>
            <a:endParaRPr lang="es-EC" dirty="0" smtClean="0"/>
          </a:p>
          <a:p>
            <a:pPr marL="342900" indent="-342900" algn="just" fontAlgn="auto">
              <a:lnSpc>
                <a:spcPct val="150000"/>
              </a:lnSpc>
              <a:spcBef>
                <a:spcPts val="0"/>
              </a:spcBef>
              <a:spcAft>
                <a:spcPts val="0"/>
              </a:spcAft>
              <a:buFontTx/>
              <a:buChar char="-"/>
              <a:defRPr/>
            </a:pPr>
            <a:r>
              <a:rPr lang="es-EC" dirty="0" smtClean="0"/>
              <a:t>Utilizar el diagrama de entrada y salida (blackbox) en todo proyecto, porque nos ayuda a evaluar e identificar las fallas potenciales como situación inicial y resultado como situación final al solucionar el problema del proyecto.</a:t>
            </a:r>
          </a:p>
          <a:p>
            <a:pPr marL="342900" indent="-342900" algn="just" fontAlgn="auto">
              <a:lnSpc>
                <a:spcPct val="150000"/>
              </a:lnSpc>
              <a:spcBef>
                <a:spcPts val="0"/>
              </a:spcBef>
              <a:spcAft>
                <a:spcPts val="0"/>
              </a:spcAft>
              <a:buFontTx/>
              <a:buChar char="-"/>
              <a:defRPr/>
            </a:pPr>
            <a:endParaRPr lang="es-EC" dirty="0" smtClean="0"/>
          </a:p>
          <a:p>
            <a:pPr marL="342900" indent="-342900" algn="just" fontAlgn="auto">
              <a:lnSpc>
                <a:spcPct val="150000"/>
              </a:lnSpc>
              <a:spcBef>
                <a:spcPts val="0"/>
              </a:spcBef>
              <a:spcAft>
                <a:spcPts val="0"/>
              </a:spcAft>
              <a:buFontTx/>
              <a:buChar char="-"/>
              <a:defRPr/>
            </a:pPr>
            <a:r>
              <a:rPr lang="es-EC" dirty="0" smtClean="0"/>
              <a:t>Mantenerse siempre informado y actualizado en las normativas técnicas, ya que estas; nos brindaran información importante cuando necesitemos exponer un criterio técnico en la resolución de los problemas que se susciten.</a:t>
            </a:r>
          </a:p>
          <a:p>
            <a:pPr algn="just" fontAlgn="auto">
              <a:lnSpc>
                <a:spcPct val="150000"/>
              </a:lnSpc>
              <a:spcBef>
                <a:spcPts val="0"/>
              </a:spcBef>
              <a:spcAft>
                <a:spcPts val="0"/>
              </a:spcAft>
              <a:defRPr/>
            </a:pPr>
            <a:endParaRPr lang="es-EC" dirty="0" smtClean="0"/>
          </a:p>
          <a:p>
            <a:pPr marL="342900" indent="-342900" algn="just" fontAlgn="auto">
              <a:lnSpc>
                <a:spcPct val="150000"/>
              </a:lnSpc>
              <a:spcBef>
                <a:spcPts val="0"/>
              </a:spcBef>
              <a:spcAft>
                <a:spcPts val="0"/>
              </a:spcAft>
              <a:buFontTx/>
              <a:buChar char="-"/>
              <a:defRPr/>
            </a:pPr>
            <a:endParaRPr lang="es-EC" dirty="0" smtClean="0"/>
          </a:p>
          <a:p>
            <a:pPr marL="342900" indent="-342900" algn="just" fontAlgn="auto">
              <a:lnSpc>
                <a:spcPct val="150000"/>
              </a:lnSpc>
              <a:spcBef>
                <a:spcPts val="0"/>
              </a:spcBef>
              <a:spcAft>
                <a:spcPts val="0"/>
              </a:spcAft>
              <a:buFontTx/>
              <a:buChar char="-"/>
              <a:defRPr/>
            </a:pPr>
            <a:endParaRPr lang="es-EC" dirty="0"/>
          </a:p>
          <a:p>
            <a:pPr algn="ctr" eaLnBrk="1" fontAlgn="auto" hangingPunct="1">
              <a:spcBef>
                <a:spcPts val="0"/>
              </a:spcBef>
              <a:spcAft>
                <a:spcPts val="0"/>
              </a:spcAft>
              <a:defRPr/>
            </a:pPr>
            <a:endParaRPr lang="en-US" altLang="en-US" sz="2400" b="1" dirty="0" smtClean="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0"/>
            <a:ext cx="9156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1 CuadroTexto"/>
          <p:cNvSpPr txBox="1">
            <a:spLocks noChangeArrowheads="1"/>
          </p:cNvSpPr>
          <p:nvPr/>
        </p:nvSpPr>
        <p:spPr bwMode="auto">
          <a:xfrm>
            <a:off x="323850" y="476250"/>
            <a:ext cx="8610600" cy="5401479"/>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endParaRPr lang="en-US" altLang="en-US" sz="2400" b="1" dirty="0" smtClean="0"/>
          </a:p>
          <a:p>
            <a:pPr marL="342900" indent="-342900" algn="just" fontAlgn="auto">
              <a:lnSpc>
                <a:spcPct val="150000"/>
              </a:lnSpc>
              <a:spcBef>
                <a:spcPts val="0"/>
              </a:spcBef>
              <a:spcAft>
                <a:spcPts val="0"/>
              </a:spcAft>
              <a:buFontTx/>
              <a:buChar char="-"/>
              <a:defRPr/>
            </a:pPr>
            <a:r>
              <a:rPr lang="es-EC" dirty="0" smtClean="0"/>
              <a:t>Instalar sistemas de protección catódica según normativa NACE para medir sus potenciales periódicamente, mantener lubricados los tanques elaborando un procedimiento de trabajo con tiempos programados de carga y descarga del petróleo hacia la Estación Balao (Esmeraldas), evitar por parte de las autoridades que el petróleo se almacene fuera de especificaciones según la ley de hidrocarburos y de esta manera; se puede minimizar los problemas internos del tanque y que la viabilidad el proyecto se mantenga durante los 10 años siguientes según normativa API 653.</a:t>
            </a:r>
            <a:endParaRPr lang="es-EC" dirty="0"/>
          </a:p>
          <a:p>
            <a:pPr marL="342900" indent="-342900" algn="just" fontAlgn="auto">
              <a:lnSpc>
                <a:spcPct val="150000"/>
              </a:lnSpc>
              <a:spcBef>
                <a:spcPts val="0"/>
              </a:spcBef>
              <a:spcAft>
                <a:spcPts val="0"/>
              </a:spcAft>
              <a:buFontTx/>
              <a:buChar char="-"/>
              <a:defRPr/>
            </a:pPr>
            <a:endParaRPr lang="es-EC" dirty="0" smtClean="0"/>
          </a:p>
          <a:p>
            <a:pPr marL="342900" indent="-342900" algn="just" fontAlgn="auto">
              <a:lnSpc>
                <a:spcPct val="150000"/>
              </a:lnSpc>
              <a:spcBef>
                <a:spcPts val="0"/>
              </a:spcBef>
              <a:spcAft>
                <a:spcPts val="0"/>
              </a:spcAft>
              <a:buFontTx/>
              <a:buChar char="-"/>
              <a:defRPr/>
            </a:pPr>
            <a:endParaRPr lang="es-EC" dirty="0" smtClean="0"/>
          </a:p>
          <a:p>
            <a:pPr algn="just" fontAlgn="auto">
              <a:lnSpc>
                <a:spcPct val="150000"/>
              </a:lnSpc>
              <a:spcBef>
                <a:spcPts val="0"/>
              </a:spcBef>
              <a:spcAft>
                <a:spcPts val="0"/>
              </a:spcAft>
              <a:defRPr/>
            </a:pPr>
            <a:endParaRPr lang="es-EC" dirty="0"/>
          </a:p>
          <a:p>
            <a:pPr algn="ctr" eaLnBrk="1" fontAlgn="auto" hangingPunct="1">
              <a:spcBef>
                <a:spcPts val="0"/>
              </a:spcBef>
              <a:spcAft>
                <a:spcPts val="0"/>
              </a:spcAft>
              <a:defRPr/>
            </a:pPr>
            <a:endParaRPr lang="en-US" altLang="en-US" sz="2400" b="1" dirty="0" smtClean="0"/>
          </a:p>
        </p:txBody>
      </p:sp>
      <p:sp>
        <p:nvSpPr>
          <p:cNvPr id="4" name="CuadroTexto 3"/>
          <p:cNvSpPr txBox="1"/>
          <p:nvPr/>
        </p:nvSpPr>
        <p:spPr>
          <a:xfrm>
            <a:off x="3419872" y="116632"/>
            <a:ext cx="3744416" cy="461665"/>
          </a:xfrm>
          <a:prstGeom prst="rect">
            <a:avLst/>
          </a:prstGeom>
          <a:noFill/>
        </p:spPr>
        <p:txBody>
          <a:bodyPr wrap="square" rtlCol="0">
            <a:spAutoFit/>
          </a:bodyPr>
          <a:lstStyle/>
          <a:p>
            <a:r>
              <a:rPr lang="es-EC" sz="2400" b="1" dirty="0" smtClean="0">
                <a:latin typeface="Arial" panose="020B0604020202020204" pitchFamily="34" charset="0"/>
                <a:cs typeface="Arial" panose="020B0604020202020204" pitchFamily="34" charset="0"/>
              </a:rPr>
              <a:t>RECOMENDACIONES</a:t>
            </a:r>
            <a:endParaRPr lang="es-EC" sz="2400"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56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1 CuadroTexto"/>
          <p:cNvSpPr txBox="1">
            <a:spLocks noChangeArrowheads="1"/>
          </p:cNvSpPr>
          <p:nvPr/>
        </p:nvSpPr>
        <p:spPr bwMode="auto">
          <a:xfrm>
            <a:off x="0" y="188913"/>
            <a:ext cx="8610600" cy="5001369"/>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altLang="en-US" sz="2800" b="1" dirty="0" smtClean="0"/>
              <a:t>MUCHAS GRACIAS</a:t>
            </a:r>
          </a:p>
          <a:p>
            <a:pPr algn="ctr" eaLnBrk="1" fontAlgn="auto" hangingPunct="1">
              <a:spcBef>
                <a:spcPts val="0"/>
              </a:spcBef>
              <a:spcAft>
                <a:spcPts val="0"/>
              </a:spcAft>
              <a:defRPr/>
            </a:pPr>
            <a:endParaRPr lang="en-US" altLang="en-US" sz="2400" b="1" dirty="0" smtClean="0"/>
          </a:p>
          <a:p>
            <a:pPr algn="just" fontAlgn="auto">
              <a:lnSpc>
                <a:spcPct val="150000"/>
              </a:lnSpc>
              <a:spcBef>
                <a:spcPts val="0"/>
              </a:spcBef>
              <a:spcAft>
                <a:spcPts val="0"/>
              </a:spcAft>
              <a:defRPr/>
            </a:pPr>
            <a:endParaRPr lang="es-EC" dirty="0" smtClean="0"/>
          </a:p>
          <a:p>
            <a:pPr marL="342900" indent="-342900" algn="just" fontAlgn="auto">
              <a:lnSpc>
                <a:spcPct val="150000"/>
              </a:lnSpc>
              <a:spcBef>
                <a:spcPts val="0"/>
              </a:spcBef>
              <a:spcAft>
                <a:spcPts val="0"/>
              </a:spcAft>
              <a:buFontTx/>
              <a:buChar char="-"/>
              <a:defRPr/>
            </a:pPr>
            <a:r>
              <a:rPr lang="es-EC" dirty="0" smtClean="0"/>
              <a:t>No </a:t>
            </a:r>
            <a:r>
              <a:rPr lang="es-EC" dirty="0"/>
              <a:t>se sale adelante celebrando éxitos sino superando fracasos</a:t>
            </a:r>
            <a:r>
              <a:rPr lang="es-EC" dirty="0" smtClean="0"/>
              <a:t>.</a:t>
            </a:r>
          </a:p>
          <a:p>
            <a:pPr marL="342900" indent="-342900" algn="just" fontAlgn="auto">
              <a:lnSpc>
                <a:spcPct val="150000"/>
              </a:lnSpc>
              <a:spcBef>
                <a:spcPts val="0"/>
              </a:spcBef>
              <a:spcAft>
                <a:spcPts val="0"/>
              </a:spcAft>
              <a:buFontTx/>
              <a:buChar char="-"/>
              <a:defRPr/>
            </a:pPr>
            <a:endParaRPr lang="es-EC" dirty="0" smtClean="0"/>
          </a:p>
          <a:p>
            <a:pPr marL="342900" indent="-342900" algn="just" fontAlgn="auto">
              <a:lnSpc>
                <a:spcPct val="150000"/>
              </a:lnSpc>
              <a:spcBef>
                <a:spcPts val="0"/>
              </a:spcBef>
              <a:spcAft>
                <a:spcPts val="0"/>
              </a:spcAft>
              <a:buFontTx/>
              <a:buChar char="-"/>
              <a:defRPr/>
            </a:pPr>
            <a:r>
              <a:rPr lang="es-EC" dirty="0" smtClean="0"/>
              <a:t>Cuando </a:t>
            </a:r>
            <a:r>
              <a:rPr lang="es-EC" dirty="0"/>
              <a:t>creas que la vida está por terminar porque agobiado te sientas ya, lucha aun más por lo que quieras alcanzar</a:t>
            </a:r>
            <a:r>
              <a:rPr lang="es-EC" dirty="0" smtClean="0"/>
              <a:t>.</a:t>
            </a:r>
          </a:p>
          <a:p>
            <a:pPr marL="342900" indent="-342900" algn="just" fontAlgn="auto">
              <a:lnSpc>
                <a:spcPct val="150000"/>
              </a:lnSpc>
              <a:spcBef>
                <a:spcPts val="0"/>
              </a:spcBef>
              <a:spcAft>
                <a:spcPts val="0"/>
              </a:spcAft>
              <a:buFontTx/>
              <a:buChar char="-"/>
              <a:defRPr/>
            </a:pPr>
            <a:endParaRPr lang="es-EC" dirty="0" smtClean="0"/>
          </a:p>
          <a:p>
            <a:pPr marL="342900" indent="-342900" algn="just" fontAlgn="auto">
              <a:lnSpc>
                <a:spcPct val="150000"/>
              </a:lnSpc>
              <a:spcBef>
                <a:spcPts val="0"/>
              </a:spcBef>
              <a:spcAft>
                <a:spcPts val="0"/>
              </a:spcAft>
              <a:buFontTx/>
              <a:buChar char="-"/>
              <a:defRPr/>
            </a:pPr>
            <a:r>
              <a:rPr lang="es-EC" dirty="0" smtClean="0"/>
              <a:t>Un </a:t>
            </a:r>
            <a:r>
              <a:rPr lang="es-EC" dirty="0"/>
              <a:t>ingeniero no es una copia, es original y se atreve a cambiar una realidad, no importa el tiempo o el espacio, todo es posible mientras crea que es así.</a:t>
            </a:r>
            <a:endParaRPr lang="es-EC" dirty="0" smtClean="0"/>
          </a:p>
          <a:p>
            <a:pPr marL="342900" indent="-342900" algn="just" fontAlgn="auto">
              <a:lnSpc>
                <a:spcPct val="150000"/>
              </a:lnSpc>
              <a:spcBef>
                <a:spcPts val="0"/>
              </a:spcBef>
              <a:spcAft>
                <a:spcPts val="0"/>
              </a:spcAft>
              <a:buFontTx/>
              <a:buChar char="-"/>
              <a:defRPr/>
            </a:pPr>
            <a:endParaRPr lang="es-EC" dirty="0"/>
          </a:p>
          <a:p>
            <a:pPr algn="ctr" eaLnBrk="1" fontAlgn="auto" hangingPunct="1">
              <a:spcBef>
                <a:spcPts val="0"/>
              </a:spcBef>
              <a:spcAft>
                <a:spcPts val="0"/>
              </a:spcAft>
              <a:defRPr/>
            </a:pPr>
            <a:endParaRPr lang="en-US" altLang="en-US" sz="2400" b="1" dirty="0" smtClean="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0"/>
            <a:ext cx="9156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1 CuadroTexto"/>
          <p:cNvSpPr txBox="1">
            <a:spLocks noChangeArrowheads="1"/>
          </p:cNvSpPr>
          <p:nvPr/>
        </p:nvSpPr>
        <p:spPr bwMode="auto">
          <a:xfrm>
            <a:off x="304800" y="228600"/>
            <a:ext cx="8610600" cy="6663363"/>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altLang="en-US" sz="2800" b="1" dirty="0" smtClean="0"/>
              <a:t>ANTECEDENTES</a:t>
            </a:r>
          </a:p>
          <a:p>
            <a:pPr algn="ctr" eaLnBrk="1" fontAlgn="auto" hangingPunct="1">
              <a:spcBef>
                <a:spcPts val="0"/>
              </a:spcBef>
              <a:spcAft>
                <a:spcPts val="0"/>
              </a:spcAft>
              <a:defRPr/>
            </a:pPr>
            <a:endParaRPr lang="en-US" altLang="en-US" sz="2400" b="1" dirty="0" smtClean="0"/>
          </a:p>
          <a:p>
            <a:pPr marL="285750" indent="-285750" algn="just" fontAlgn="auto">
              <a:lnSpc>
                <a:spcPct val="150000"/>
              </a:lnSpc>
              <a:spcBef>
                <a:spcPts val="0"/>
              </a:spcBef>
              <a:spcAft>
                <a:spcPts val="0"/>
              </a:spcAft>
              <a:buFontTx/>
              <a:buChar char="-"/>
              <a:defRPr/>
            </a:pPr>
            <a:r>
              <a:rPr lang="es-EC" dirty="0" smtClean="0"/>
              <a:t>El petróleo es una sustancia aceitosa de color oscuro formada por carbono e hidrogeno (ocasionalmente también azufre y nitrógeno), es un recurso natural no renovable, en estado liquido denominado crudo y estado gaseoso gas natural.</a:t>
            </a:r>
          </a:p>
          <a:p>
            <a:pPr algn="just" fontAlgn="auto">
              <a:lnSpc>
                <a:spcPct val="150000"/>
              </a:lnSpc>
              <a:spcBef>
                <a:spcPts val="0"/>
              </a:spcBef>
              <a:spcAft>
                <a:spcPts val="0"/>
              </a:spcAft>
              <a:defRPr/>
            </a:pPr>
            <a:endParaRPr lang="es-EC" dirty="0" smtClean="0"/>
          </a:p>
          <a:p>
            <a:pPr marL="285750" indent="-285750" algn="just" fontAlgn="auto">
              <a:lnSpc>
                <a:spcPct val="150000"/>
              </a:lnSpc>
              <a:spcBef>
                <a:spcPts val="0"/>
              </a:spcBef>
              <a:spcAft>
                <a:spcPts val="0"/>
              </a:spcAft>
              <a:buFontTx/>
              <a:buChar char="-"/>
              <a:defRPr/>
            </a:pPr>
            <a:r>
              <a:rPr lang="es-EC" dirty="0" smtClean="0"/>
              <a:t>El petróleo es obtenido de los pozos petroleros (a presiones altas), llega al manifold de la Estaciones de Producción (trasladándose a tanques de lavado y surgencia), crudo pasa por los medidores de desplazamiento positivo (puntos de fiscalización de cantidad y calidad), se almacena a presión atmosférica en tanques de almacenamiento de grandes cantidades. </a:t>
            </a:r>
          </a:p>
          <a:p>
            <a:pPr algn="just" fontAlgn="auto">
              <a:lnSpc>
                <a:spcPct val="150000"/>
              </a:lnSpc>
              <a:spcBef>
                <a:spcPts val="0"/>
              </a:spcBef>
              <a:spcAft>
                <a:spcPts val="0"/>
              </a:spcAft>
              <a:defRPr/>
            </a:pPr>
            <a:endParaRPr lang="es-EC" dirty="0" smtClean="0"/>
          </a:p>
          <a:p>
            <a:pPr marL="342900" indent="-342900" algn="just" fontAlgn="auto">
              <a:lnSpc>
                <a:spcPct val="150000"/>
              </a:lnSpc>
              <a:spcBef>
                <a:spcPts val="0"/>
              </a:spcBef>
              <a:spcAft>
                <a:spcPts val="0"/>
              </a:spcAft>
              <a:buFontTx/>
              <a:buChar char="-"/>
              <a:defRPr/>
            </a:pPr>
            <a:endParaRPr lang="es-EC" dirty="0" smtClean="0"/>
          </a:p>
          <a:p>
            <a:pPr marL="342900" indent="-342900" algn="just" fontAlgn="auto">
              <a:lnSpc>
                <a:spcPct val="150000"/>
              </a:lnSpc>
              <a:spcBef>
                <a:spcPts val="0"/>
              </a:spcBef>
              <a:spcAft>
                <a:spcPts val="0"/>
              </a:spcAft>
              <a:buFontTx/>
              <a:buChar char="-"/>
              <a:defRPr/>
            </a:pPr>
            <a:endParaRPr lang="es-EC" dirty="0"/>
          </a:p>
          <a:p>
            <a:pPr algn="ctr" eaLnBrk="1" fontAlgn="auto" hangingPunct="1">
              <a:spcBef>
                <a:spcPts val="0"/>
              </a:spcBef>
              <a:spcAft>
                <a:spcPts val="0"/>
              </a:spcAft>
              <a:defRPr/>
            </a:pPr>
            <a:endParaRPr lang="en-US" altLang="en-US" sz="2400" b="1" dirty="0" smtClean="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0"/>
            <a:ext cx="9156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1 CuadroTexto"/>
          <p:cNvSpPr txBox="1">
            <a:spLocks noChangeArrowheads="1"/>
          </p:cNvSpPr>
          <p:nvPr/>
        </p:nvSpPr>
        <p:spPr bwMode="auto">
          <a:xfrm>
            <a:off x="-6350" y="549275"/>
            <a:ext cx="8610600" cy="4201150"/>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285750" indent="-285750" eaLnBrk="1" fontAlgn="auto" hangingPunct="1">
              <a:lnSpc>
                <a:spcPct val="150000"/>
              </a:lnSpc>
              <a:spcBef>
                <a:spcPts val="0"/>
              </a:spcBef>
              <a:spcAft>
                <a:spcPts val="0"/>
              </a:spcAft>
              <a:buFontTx/>
              <a:buChar char="-"/>
              <a:defRPr/>
            </a:pPr>
            <a:r>
              <a:rPr lang="en-US" altLang="en-US" dirty="0" smtClean="0"/>
              <a:t>La Empresa Estatal de </a:t>
            </a:r>
            <a:r>
              <a:rPr lang="en-US" altLang="en-US" dirty="0"/>
              <a:t>P</a:t>
            </a:r>
            <a:r>
              <a:rPr lang="en-US" altLang="en-US" dirty="0" smtClean="0"/>
              <a:t>etroleos del Ecuador (PETROECUADOR) se crea el 26 de septiembre de 1989; constituida por una matriz, tres filiales permantentes: (PETROINDUSTRIAL, PETROCOMERCIAL(</a:t>
            </a:r>
            <a:r>
              <a:rPr lang="en-US" altLang="en-US" dirty="0" err="1" smtClean="0"/>
              <a:t>comercialización</a:t>
            </a:r>
            <a:r>
              <a:rPr lang="en-US" altLang="en-US" dirty="0" smtClean="0"/>
              <a:t>), PETROPRODUCCION) y tres filiales </a:t>
            </a:r>
            <a:r>
              <a:rPr lang="en-US" altLang="en-US" dirty="0" err="1" smtClean="0"/>
              <a:t>temporales</a:t>
            </a:r>
            <a:r>
              <a:rPr lang="en-US" altLang="en-US" dirty="0" smtClean="0"/>
              <a:t> (PETROTRASPORTE, PETROCOMERCIAL(</a:t>
            </a:r>
            <a:r>
              <a:rPr lang="en-US" altLang="en-US" dirty="0" err="1" smtClean="0"/>
              <a:t>transporte</a:t>
            </a:r>
            <a:r>
              <a:rPr lang="en-US" altLang="en-US" dirty="0" smtClean="0"/>
              <a:t>) Y PETROPENINSULA).</a:t>
            </a:r>
          </a:p>
          <a:p>
            <a:pPr eaLnBrk="1" fontAlgn="auto" hangingPunct="1">
              <a:lnSpc>
                <a:spcPct val="150000"/>
              </a:lnSpc>
              <a:spcBef>
                <a:spcPts val="0"/>
              </a:spcBef>
              <a:spcAft>
                <a:spcPts val="0"/>
              </a:spcAft>
              <a:defRPr/>
            </a:pPr>
            <a:r>
              <a:rPr lang="en-US" altLang="en-US" dirty="0" smtClean="0"/>
              <a:t> </a:t>
            </a:r>
          </a:p>
          <a:p>
            <a:pPr algn="just" fontAlgn="auto">
              <a:lnSpc>
                <a:spcPct val="150000"/>
              </a:lnSpc>
              <a:spcBef>
                <a:spcPts val="0"/>
              </a:spcBef>
              <a:spcAft>
                <a:spcPts val="0"/>
              </a:spcAft>
              <a:defRPr/>
            </a:pPr>
            <a:endParaRPr lang="es-EC" dirty="0" smtClean="0"/>
          </a:p>
          <a:p>
            <a:pPr marL="342900" indent="-342900" algn="just" fontAlgn="auto">
              <a:lnSpc>
                <a:spcPct val="150000"/>
              </a:lnSpc>
              <a:spcBef>
                <a:spcPts val="0"/>
              </a:spcBef>
              <a:spcAft>
                <a:spcPts val="0"/>
              </a:spcAft>
              <a:buFontTx/>
              <a:buChar char="-"/>
              <a:defRPr/>
            </a:pPr>
            <a:endParaRPr lang="es-EC" dirty="0" smtClean="0"/>
          </a:p>
          <a:p>
            <a:pPr marL="342900" indent="-342900" algn="just" fontAlgn="auto">
              <a:lnSpc>
                <a:spcPct val="150000"/>
              </a:lnSpc>
              <a:spcBef>
                <a:spcPts val="0"/>
              </a:spcBef>
              <a:spcAft>
                <a:spcPts val="0"/>
              </a:spcAft>
              <a:buFontTx/>
              <a:buChar char="-"/>
              <a:defRPr/>
            </a:pPr>
            <a:endParaRPr lang="es-EC" dirty="0"/>
          </a:p>
          <a:p>
            <a:pPr algn="ctr" eaLnBrk="1" fontAlgn="auto" hangingPunct="1">
              <a:spcBef>
                <a:spcPts val="0"/>
              </a:spcBef>
              <a:spcAft>
                <a:spcPts val="0"/>
              </a:spcAft>
              <a:defRPr/>
            </a:pPr>
            <a:endParaRPr lang="en-US" altLang="en-US" sz="2400" b="1" dirty="0" smtClean="0"/>
          </a:p>
        </p:txBody>
      </p:sp>
      <p:pic>
        <p:nvPicPr>
          <p:cNvPr id="92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975" y="2649537"/>
            <a:ext cx="8569325" cy="345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0"/>
            <a:ext cx="9156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1 CuadroTexto"/>
          <p:cNvSpPr txBox="1">
            <a:spLocks noChangeArrowheads="1"/>
          </p:cNvSpPr>
          <p:nvPr/>
        </p:nvSpPr>
        <p:spPr bwMode="auto">
          <a:xfrm>
            <a:off x="-6350" y="549275"/>
            <a:ext cx="8610600" cy="2124075"/>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lnSpc>
                <a:spcPct val="150000"/>
              </a:lnSpc>
              <a:spcBef>
                <a:spcPts val="0"/>
              </a:spcBef>
              <a:spcAft>
                <a:spcPts val="0"/>
              </a:spcAft>
              <a:defRPr/>
            </a:pPr>
            <a:r>
              <a:rPr lang="en-US" altLang="en-US" dirty="0" smtClean="0"/>
              <a:t> </a:t>
            </a:r>
          </a:p>
          <a:p>
            <a:pPr algn="just" fontAlgn="auto">
              <a:lnSpc>
                <a:spcPct val="150000"/>
              </a:lnSpc>
              <a:spcBef>
                <a:spcPts val="0"/>
              </a:spcBef>
              <a:spcAft>
                <a:spcPts val="0"/>
              </a:spcAft>
              <a:defRPr/>
            </a:pPr>
            <a:endParaRPr lang="es-EC" dirty="0" smtClean="0"/>
          </a:p>
          <a:p>
            <a:pPr marL="342900" indent="-342900" algn="just" fontAlgn="auto">
              <a:lnSpc>
                <a:spcPct val="150000"/>
              </a:lnSpc>
              <a:spcBef>
                <a:spcPts val="0"/>
              </a:spcBef>
              <a:spcAft>
                <a:spcPts val="0"/>
              </a:spcAft>
              <a:buFontTx/>
              <a:buChar char="-"/>
              <a:defRPr/>
            </a:pPr>
            <a:endParaRPr lang="es-EC" dirty="0" smtClean="0"/>
          </a:p>
          <a:p>
            <a:pPr marL="342900" indent="-342900" algn="just" fontAlgn="auto">
              <a:lnSpc>
                <a:spcPct val="150000"/>
              </a:lnSpc>
              <a:spcBef>
                <a:spcPts val="0"/>
              </a:spcBef>
              <a:spcAft>
                <a:spcPts val="0"/>
              </a:spcAft>
              <a:buFontTx/>
              <a:buChar char="-"/>
              <a:defRPr/>
            </a:pPr>
            <a:endParaRPr lang="es-EC" dirty="0"/>
          </a:p>
          <a:p>
            <a:pPr algn="ctr" eaLnBrk="1" fontAlgn="auto" hangingPunct="1">
              <a:spcBef>
                <a:spcPts val="0"/>
              </a:spcBef>
              <a:spcAft>
                <a:spcPts val="0"/>
              </a:spcAft>
              <a:defRPr/>
            </a:pPr>
            <a:endParaRPr lang="en-US" altLang="en-US" sz="2400" b="1" dirty="0" smtClean="0"/>
          </a:p>
        </p:txBody>
      </p:sp>
      <p:pic>
        <p:nvPicPr>
          <p:cNvPr id="10244" name="Imagen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3188" y="620713"/>
            <a:ext cx="8937625" cy="482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CuadroTexto 2"/>
          <p:cNvSpPr txBox="1">
            <a:spLocks noChangeArrowheads="1"/>
          </p:cNvSpPr>
          <p:nvPr/>
        </p:nvSpPr>
        <p:spPr bwMode="auto">
          <a:xfrm>
            <a:off x="179388" y="5661025"/>
            <a:ext cx="4968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s-EC" dirty="0">
                <a:hlinkClick r:id="rId4" action="ppaction://hlinkfile"/>
              </a:rPr>
              <a:t>Ver ficha tanque SOTE</a:t>
            </a:r>
            <a:r>
              <a:rPr lang="es-EC" dirty="0"/>
              <a:t>.</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1603</TotalTime>
  <Words>3698</Words>
  <Application>Microsoft Office PowerPoint</Application>
  <PresentationFormat>Presentación en pantalla (4:3)</PresentationFormat>
  <Paragraphs>670</Paragraphs>
  <Slides>63</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63</vt:i4>
      </vt:variant>
    </vt:vector>
  </HeadingPairs>
  <TitlesOfParts>
    <vt:vector size="68" baseType="lpstr">
      <vt:lpstr>Arial</vt:lpstr>
      <vt:lpstr>Calibri</vt:lpstr>
      <vt:lpstr>Calibri Light</vt:lpstr>
      <vt:lpstr>Times New Roman</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Cesar Emilio  Tumipamba Tituasan</dc:creator>
  <cp:lastModifiedBy>Vicwarrior</cp:lastModifiedBy>
  <cp:revision>197</cp:revision>
  <dcterms:created xsi:type="dcterms:W3CDTF">2014-01-09T14:36:20Z</dcterms:created>
  <dcterms:modified xsi:type="dcterms:W3CDTF">2014-05-27T04:08:05Z</dcterms:modified>
</cp:coreProperties>
</file>