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306" r:id="rId5"/>
    <p:sldId id="260" r:id="rId6"/>
    <p:sldId id="307" r:id="rId7"/>
    <p:sldId id="258" r:id="rId8"/>
    <p:sldId id="308" r:id="rId9"/>
    <p:sldId id="309" r:id="rId10"/>
    <p:sldId id="261" r:id="rId11"/>
    <p:sldId id="323" r:id="rId12"/>
    <p:sldId id="263" r:id="rId13"/>
    <p:sldId id="267" r:id="rId14"/>
    <p:sldId id="310" r:id="rId15"/>
    <p:sldId id="324" r:id="rId16"/>
    <p:sldId id="325" r:id="rId17"/>
    <p:sldId id="339" r:id="rId18"/>
    <p:sldId id="340" r:id="rId19"/>
    <p:sldId id="341" r:id="rId20"/>
    <p:sldId id="342" r:id="rId21"/>
    <p:sldId id="343" r:id="rId22"/>
    <p:sldId id="344" r:id="rId23"/>
    <p:sldId id="345" r:id="rId24"/>
    <p:sldId id="313" r:id="rId25"/>
    <p:sldId id="330" r:id="rId26"/>
    <p:sldId id="331" r:id="rId27"/>
    <p:sldId id="332" r:id="rId28"/>
    <p:sldId id="333" r:id="rId29"/>
    <p:sldId id="334" r:id="rId30"/>
    <p:sldId id="314" r:id="rId31"/>
    <p:sldId id="315" r:id="rId32"/>
    <p:sldId id="316" r:id="rId33"/>
    <p:sldId id="317" r:id="rId34"/>
    <p:sldId id="336" r:id="rId35"/>
    <p:sldId id="318" r:id="rId36"/>
    <p:sldId id="338" r:id="rId37"/>
    <p:sldId id="337" r:id="rId38"/>
    <p:sldId id="319" r:id="rId39"/>
    <p:sldId id="346" r:id="rId40"/>
    <p:sldId id="347"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274A441-7282-4397-8776-6B9A1111C199}">
          <p14:sldIdLst>
            <p14:sldId id="256"/>
            <p14:sldId id="257"/>
            <p14:sldId id="259"/>
            <p14:sldId id="306"/>
            <p14:sldId id="260"/>
            <p14:sldId id="307"/>
            <p14:sldId id="258"/>
            <p14:sldId id="308"/>
            <p14:sldId id="309"/>
            <p14:sldId id="261"/>
            <p14:sldId id="323"/>
            <p14:sldId id="263"/>
            <p14:sldId id="267"/>
            <p14:sldId id="310"/>
            <p14:sldId id="324"/>
            <p14:sldId id="325"/>
            <p14:sldId id="339"/>
            <p14:sldId id="340"/>
            <p14:sldId id="341"/>
            <p14:sldId id="342"/>
            <p14:sldId id="343"/>
            <p14:sldId id="344"/>
            <p14:sldId id="345"/>
            <p14:sldId id="313"/>
            <p14:sldId id="330"/>
            <p14:sldId id="331"/>
            <p14:sldId id="332"/>
            <p14:sldId id="333"/>
            <p14:sldId id="334"/>
            <p14:sldId id="314"/>
            <p14:sldId id="315"/>
            <p14:sldId id="316"/>
            <p14:sldId id="317"/>
            <p14:sldId id="336"/>
            <p14:sldId id="318"/>
            <p14:sldId id="338"/>
            <p14:sldId id="337"/>
            <p14:sldId id="319"/>
            <p14:sldId id="346"/>
            <p14:sldId id="347"/>
          </p14:sldIdLst>
        </p14:section>
        <p14:section name="Sección sin título" id="{F8D399C3-14F0-4B68-A42A-860E330CB9A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rimario\Desktop\tesis%20cortez\CORTEZ\Resultados%20comparativos%20Cort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rimario\Desktop\tesis%20cortez\CORTEZ\Resultados%20comparativos%20Cort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rimario\Desktop\tesis%20cortez\CORTEZ\Resultados%20comparativos%20Cort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rimario\Desktop\tesis%20cortez\CORTEZ\Resultados%20comparativos%20Cort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Primario\Desktop\tesis%20cortez\CORTEZ\Resultados%20comparativos%20Cort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Primario\Desktop\tesis%20cortez\CORTEZ\Resultados%20comparativos%20Cor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Hoja1!$C$67:$C$68</c:f>
              <c:strCache>
                <c:ptCount val="1"/>
                <c:pt idx="0">
                  <c:v>Test 6 Medición 1</c:v>
                </c:pt>
              </c:strCache>
            </c:strRef>
          </c:tx>
          <c:spPr>
            <a:solidFill>
              <a:schemeClr val="accent1"/>
            </a:solidFill>
          </c:spPr>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Hoja1!$B$69:$B$75</c:f>
              <c:strCache>
                <c:ptCount val="7"/>
                <c:pt idx="0">
                  <c:v>Mal</c:v>
                </c:pt>
                <c:pt idx="1">
                  <c:v>Regular</c:v>
                </c:pt>
                <c:pt idx="2">
                  <c:v>Bien</c:v>
                </c:pt>
                <c:pt idx="3">
                  <c:v>Muy Bien</c:v>
                </c:pt>
                <c:pt idx="4">
                  <c:v>Excelente</c:v>
                </c:pt>
                <c:pt idx="5">
                  <c:v>Óptimo</c:v>
                </c:pt>
                <c:pt idx="6">
                  <c:v>D X</c:v>
                </c:pt>
              </c:strCache>
            </c:strRef>
          </c:cat>
          <c:val>
            <c:numRef>
              <c:f>Hoja1!$C$69:$C$75</c:f>
              <c:numCache>
                <c:formatCode>0</c:formatCode>
                <c:ptCount val="7"/>
                <c:pt idx="0" formatCode="General">
                  <c:v>0</c:v>
                </c:pt>
                <c:pt idx="1">
                  <c:v>50</c:v>
                </c:pt>
                <c:pt idx="2">
                  <c:v>35</c:v>
                </c:pt>
                <c:pt idx="3">
                  <c:v>15</c:v>
                </c:pt>
                <c:pt idx="4">
                  <c:v>0</c:v>
                </c:pt>
                <c:pt idx="5">
                  <c:v>50</c:v>
                </c:pt>
                <c:pt idx="6" formatCode="General">
                  <c:v>23</c:v>
                </c:pt>
              </c:numCache>
            </c:numRef>
          </c:val>
        </c:ser>
        <c:ser>
          <c:idx val="1"/>
          <c:order val="1"/>
          <c:tx>
            <c:strRef>
              <c:f>Hoja1!$D$67:$D$68</c:f>
              <c:strCache>
                <c:ptCount val="1"/>
                <c:pt idx="0">
                  <c:v>Test 6 Medición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Hoja1!$B$69:$B$75</c:f>
              <c:strCache>
                <c:ptCount val="7"/>
                <c:pt idx="0">
                  <c:v>Mal</c:v>
                </c:pt>
                <c:pt idx="1">
                  <c:v>Regular</c:v>
                </c:pt>
                <c:pt idx="2">
                  <c:v>Bien</c:v>
                </c:pt>
                <c:pt idx="3">
                  <c:v>Muy Bien</c:v>
                </c:pt>
                <c:pt idx="4">
                  <c:v>Excelente</c:v>
                </c:pt>
                <c:pt idx="5">
                  <c:v>Óptimo</c:v>
                </c:pt>
                <c:pt idx="6">
                  <c:v>D X</c:v>
                </c:pt>
              </c:strCache>
            </c:strRef>
          </c:cat>
          <c:val>
            <c:numRef>
              <c:f>Hoja1!$D$69:$D$75</c:f>
              <c:numCache>
                <c:formatCode>0</c:formatCode>
                <c:ptCount val="7"/>
                <c:pt idx="0" formatCode="General">
                  <c:v>0</c:v>
                </c:pt>
                <c:pt idx="1">
                  <c:v>27.500000000000004</c:v>
                </c:pt>
                <c:pt idx="2">
                  <c:v>37.5</c:v>
                </c:pt>
                <c:pt idx="3">
                  <c:v>20</c:v>
                </c:pt>
                <c:pt idx="4">
                  <c:v>15</c:v>
                </c:pt>
                <c:pt idx="5">
                  <c:v>72.5</c:v>
                </c:pt>
              </c:numCache>
            </c:numRef>
          </c:val>
        </c:ser>
        <c:dLbls>
          <c:showLegendKey val="0"/>
          <c:showVal val="0"/>
          <c:showCatName val="0"/>
          <c:showSerName val="0"/>
          <c:showPercent val="0"/>
          <c:showBubbleSize val="0"/>
        </c:dLbls>
        <c:gapWidth val="150"/>
        <c:axId val="313543488"/>
        <c:axId val="313538392"/>
      </c:barChart>
      <c:catAx>
        <c:axId val="313543488"/>
        <c:scaling>
          <c:orientation val="minMax"/>
        </c:scaling>
        <c:delete val="0"/>
        <c:axPos val="b"/>
        <c:numFmt formatCode="General" sourceLinked="0"/>
        <c:majorTickMark val="out"/>
        <c:minorTickMark val="none"/>
        <c:tickLblPos val="nextTo"/>
        <c:crossAx val="313538392"/>
        <c:crosses val="autoZero"/>
        <c:auto val="1"/>
        <c:lblAlgn val="ctr"/>
        <c:lblOffset val="100"/>
        <c:noMultiLvlLbl val="0"/>
      </c:catAx>
      <c:valAx>
        <c:axId val="313538392"/>
        <c:scaling>
          <c:orientation val="minMax"/>
        </c:scaling>
        <c:delete val="0"/>
        <c:axPos val="l"/>
        <c:majorGridlines>
          <c:spPr>
            <a:ln>
              <a:noFill/>
            </a:ln>
          </c:spPr>
        </c:majorGridlines>
        <c:numFmt formatCode="General" sourceLinked="1"/>
        <c:majorTickMark val="out"/>
        <c:minorTickMark val="none"/>
        <c:tickLblPos val="nextTo"/>
        <c:crossAx val="313543488"/>
        <c:crosses val="autoZero"/>
        <c:crossBetween val="between"/>
      </c:valAx>
    </c:plotArea>
    <c:legend>
      <c:legendPos val="r"/>
      <c:layout/>
      <c:overlay val="0"/>
      <c:txPr>
        <a:bodyPr/>
        <a:lstStyle/>
        <a:p>
          <a:pPr>
            <a:defRPr sz="1400"/>
          </a:pPr>
          <a:endParaRPr lang="es-EC"/>
        </a:p>
      </c:txPr>
    </c:legend>
    <c:plotVisOnly val="1"/>
    <c:dispBlanksAs val="gap"/>
    <c:showDLblsOverMax val="0"/>
  </c:chart>
  <c:spPr>
    <a:solidFill>
      <a:schemeClr val="bg2"/>
    </a:solidFill>
  </c:spPr>
  <c:txPr>
    <a:bodyPr/>
    <a:lstStyle/>
    <a:p>
      <a:pPr>
        <a:defRPr sz="12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Hoja1!$C$166</c:f>
              <c:strCache>
                <c:ptCount val="1"/>
                <c:pt idx="0">
                  <c:v>Medición 1</c:v>
                </c:pt>
              </c:strCache>
            </c:strRef>
          </c:tx>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Hoja1!$B$167:$B$173</c:f>
              <c:strCache>
                <c:ptCount val="7"/>
                <c:pt idx="0">
                  <c:v>Mal</c:v>
                </c:pt>
                <c:pt idx="1">
                  <c:v>Regular</c:v>
                </c:pt>
                <c:pt idx="2">
                  <c:v>Bien</c:v>
                </c:pt>
                <c:pt idx="3">
                  <c:v>Muy Bien</c:v>
                </c:pt>
                <c:pt idx="4">
                  <c:v>Excelente</c:v>
                </c:pt>
                <c:pt idx="5">
                  <c:v>Óptimo</c:v>
                </c:pt>
                <c:pt idx="6">
                  <c:v>D X</c:v>
                </c:pt>
              </c:strCache>
            </c:strRef>
          </c:cat>
          <c:val>
            <c:numRef>
              <c:f>Hoja1!$C$167:$C$173</c:f>
              <c:numCache>
                <c:formatCode>0</c:formatCode>
                <c:ptCount val="7"/>
                <c:pt idx="0" formatCode="General">
                  <c:v>5</c:v>
                </c:pt>
                <c:pt idx="1">
                  <c:v>50</c:v>
                </c:pt>
                <c:pt idx="2">
                  <c:v>35</c:v>
                </c:pt>
                <c:pt idx="3">
                  <c:v>10</c:v>
                </c:pt>
                <c:pt idx="4">
                  <c:v>0</c:v>
                </c:pt>
                <c:pt idx="5">
                  <c:v>45</c:v>
                </c:pt>
                <c:pt idx="6" formatCode="General">
                  <c:v>50</c:v>
                </c:pt>
              </c:numCache>
            </c:numRef>
          </c:val>
        </c:ser>
        <c:ser>
          <c:idx val="1"/>
          <c:order val="1"/>
          <c:tx>
            <c:strRef>
              <c:f>Hoja1!$D$166</c:f>
              <c:strCache>
                <c:ptCount val="1"/>
                <c:pt idx="0">
                  <c:v>Medición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Hoja1!$B$167:$B$173</c:f>
              <c:strCache>
                <c:ptCount val="7"/>
                <c:pt idx="0">
                  <c:v>Mal</c:v>
                </c:pt>
                <c:pt idx="1">
                  <c:v>Regular</c:v>
                </c:pt>
                <c:pt idx="2">
                  <c:v>Bien</c:v>
                </c:pt>
                <c:pt idx="3">
                  <c:v>Muy Bien</c:v>
                </c:pt>
                <c:pt idx="4">
                  <c:v>Excelente</c:v>
                </c:pt>
                <c:pt idx="5">
                  <c:v>Óptimo</c:v>
                </c:pt>
                <c:pt idx="6">
                  <c:v>D X</c:v>
                </c:pt>
              </c:strCache>
            </c:strRef>
          </c:cat>
          <c:val>
            <c:numRef>
              <c:f>Hoja1!$D$167:$D$173</c:f>
              <c:numCache>
                <c:formatCode>0</c:formatCode>
                <c:ptCount val="7"/>
                <c:pt idx="0" formatCode="General">
                  <c:v>0</c:v>
                </c:pt>
                <c:pt idx="1">
                  <c:v>5</c:v>
                </c:pt>
                <c:pt idx="2">
                  <c:v>50</c:v>
                </c:pt>
                <c:pt idx="3">
                  <c:v>42.5</c:v>
                </c:pt>
                <c:pt idx="4">
                  <c:v>2.5</c:v>
                </c:pt>
                <c:pt idx="5">
                  <c:v>95</c:v>
                </c:pt>
              </c:numCache>
            </c:numRef>
          </c:val>
        </c:ser>
        <c:dLbls>
          <c:showLegendKey val="0"/>
          <c:showVal val="0"/>
          <c:showCatName val="0"/>
          <c:showSerName val="0"/>
          <c:showPercent val="0"/>
          <c:showBubbleSize val="0"/>
        </c:dLbls>
        <c:gapWidth val="150"/>
        <c:axId val="314580928"/>
        <c:axId val="314582496"/>
      </c:barChart>
      <c:catAx>
        <c:axId val="314580928"/>
        <c:scaling>
          <c:orientation val="minMax"/>
        </c:scaling>
        <c:delete val="0"/>
        <c:axPos val="b"/>
        <c:numFmt formatCode="General" sourceLinked="0"/>
        <c:majorTickMark val="out"/>
        <c:minorTickMark val="none"/>
        <c:tickLblPos val="nextTo"/>
        <c:crossAx val="314582496"/>
        <c:crosses val="autoZero"/>
        <c:auto val="1"/>
        <c:lblAlgn val="ctr"/>
        <c:lblOffset val="100"/>
        <c:noMultiLvlLbl val="0"/>
      </c:catAx>
      <c:valAx>
        <c:axId val="314582496"/>
        <c:scaling>
          <c:orientation val="minMax"/>
        </c:scaling>
        <c:delete val="0"/>
        <c:axPos val="l"/>
        <c:majorGridlines>
          <c:spPr>
            <a:ln>
              <a:noFill/>
            </a:ln>
          </c:spPr>
        </c:majorGridlines>
        <c:numFmt formatCode="General" sourceLinked="1"/>
        <c:majorTickMark val="out"/>
        <c:minorTickMark val="none"/>
        <c:tickLblPos val="nextTo"/>
        <c:spPr>
          <a:ln>
            <a:solidFill>
              <a:schemeClr val="accent1"/>
            </a:solidFill>
          </a:ln>
        </c:spPr>
        <c:crossAx val="314580928"/>
        <c:crosses val="autoZero"/>
        <c:crossBetween val="between"/>
      </c:valAx>
      <c:spPr>
        <a:noFill/>
        <a:ln w="25400">
          <a:noFill/>
        </a:ln>
      </c:spPr>
    </c:plotArea>
    <c:legend>
      <c:legendPos val="r"/>
      <c:layout/>
      <c:overlay val="0"/>
      <c:txPr>
        <a:bodyPr/>
        <a:lstStyle/>
        <a:p>
          <a:pPr>
            <a:defRPr sz="1800"/>
          </a:pPr>
          <a:endParaRPr lang="es-EC"/>
        </a:p>
      </c:txPr>
    </c:legend>
    <c:plotVisOnly val="1"/>
    <c:dispBlanksAs val="gap"/>
    <c:showDLblsOverMax val="0"/>
  </c:chart>
  <c:spPr>
    <a:solidFill>
      <a:schemeClr val="bg2"/>
    </a:solidFill>
  </c:spPr>
  <c:txPr>
    <a:bodyPr/>
    <a:lstStyle/>
    <a:p>
      <a:pPr>
        <a:defRPr sz="14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Hoja1!$B$178:$B$184</c:f>
              <c:strCache>
                <c:ptCount val="7"/>
                <c:pt idx="0">
                  <c:v>Mal</c:v>
                </c:pt>
                <c:pt idx="1">
                  <c:v>Regular</c:v>
                </c:pt>
                <c:pt idx="2">
                  <c:v>Bien</c:v>
                </c:pt>
                <c:pt idx="3">
                  <c:v>Muy Bien</c:v>
                </c:pt>
                <c:pt idx="4">
                  <c:v>Excelente</c:v>
                </c:pt>
                <c:pt idx="5">
                  <c:v>Óptimo</c:v>
                </c:pt>
                <c:pt idx="6">
                  <c:v>D X</c:v>
                </c:pt>
              </c:strCache>
            </c:strRef>
          </c:cat>
          <c:val>
            <c:numRef>
              <c:f>Hoja1!$C$178:$C$184</c:f>
              <c:numCache>
                <c:formatCode>0</c:formatCode>
                <c:ptCount val="7"/>
                <c:pt idx="0" formatCode="General">
                  <c:v>0</c:v>
                </c:pt>
                <c:pt idx="1">
                  <c:v>52.5</c:v>
                </c:pt>
                <c:pt idx="2">
                  <c:v>42.5</c:v>
                </c:pt>
                <c:pt idx="3">
                  <c:v>5</c:v>
                </c:pt>
                <c:pt idx="4">
                  <c:v>0</c:v>
                </c:pt>
                <c:pt idx="5">
                  <c:v>47.5</c:v>
                </c:pt>
                <c:pt idx="6" formatCode="General">
                  <c:v>35</c:v>
                </c:pt>
              </c:numCache>
            </c:numRef>
          </c:val>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Hoja1!$B$178:$B$184</c:f>
              <c:strCache>
                <c:ptCount val="7"/>
                <c:pt idx="0">
                  <c:v>Mal</c:v>
                </c:pt>
                <c:pt idx="1">
                  <c:v>Regular</c:v>
                </c:pt>
                <c:pt idx="2">
                  <c:v>Bien</c:v>
                </c:pt>
                <c:pt idx="3">
                  <c:v>Muy Bien</c:v>
                </c:pt>
                <c:pt idx="4">
                  <c:v>Excelente</c:v>
                </c:pt>
                <c:pt idx="5">
                  <c:v>Óptimo</c:v>
                </c:pt>
                <c:pt idx="6">
                  <c:v>D X</c:v>
                </c:pt>
              </c:strCache>
            </c:strRef>
          </c:cat>
          <c:val>
            <c:numRef>
              <c:f>Hoja1!$D$178:$D$184</c:f>
              <c:numCache>
                <c:formatCode>0</c:formatCode>
                <c:ptCount val="7"/>
                <c:pt idx="0" formatCode="General">
                  <c:v>0</c:v>
                </c:pt>
                <c:pt idx="1">
                  <c:v>17.5</c:v>
                </c:pt>
                <c:pt idx="2">
                  <c:v>52.5</c:v>
                </c:pt>
                <c:pt idx="3">
                  <c:v>30</c:v>
                </c:pt>
                <c:pt idx="4">
                  <c:v>0</c:v>
                </c:pt>
                <c:pt idx="5">
                  <c:v>82.5</c:v>
                </c:pt>
              </c:numCache>
            </c:numRef>
          </c:val>
        </c:ser>
        <c:dLbls>
          <c:showLegendKey val="0"/>
          <c:showVal val="0"/>
          <c:showCatName val="0"/>
          <c:showSerName val="0"/>
          <c:showPercent val="0"/>
          <c:showBubbleSize val="0"/>
        </c:dLbls>
        <c:gapWidth val="150"/>
        <c:axId val="314587200"/>
        <c:axId val="314585632"/>
      </c:barChart>
      <c:catAx>
        <c:axId val="314587200"/>
        <c:scaling>
          <c:orientation val="minMax"/>
        </c:scaling>
        <c:delete val="0"/>
        <c:axPos val="b"/>
        <c:numFmt formatCode="General" sourceLinked="0"/>
        <c:majorTickMark val="out"/>
        <c:minorTickMark val="none"/>
        <c:tickLblPos val="nextTo"/>
        <c:crossAx val="314585632"/>
        <c:crosses val="autoZero"/>
        <c:auto val="1"/>
        <c:lblAlgn val="ctr"/>
        <c:lblOffset val="100"/>
        <c:noMultiLvlLbl val="0"/>
      </c:catAx>
      <c:valAx>
        <c:axId val="314585632"/>
        <c:scaling>
          <c:orientation val="minMax"/>
        </c:scaling>
        <c:delete val="0"/>
        <c:axPos val="l"/>
        <c:majorGridlines>
          <c:spPr>
            <a:ln>
              <a:noFill/>
            </a:ln>
          </c:spPr>
        </c:majorGridlines>
        <c:numFmt formatCode="General" sourceLinked="1"/>
        <c:majorTickMark val="out"/>
        <c:minorTickMark val="none"/>
        <c:tickLblPos val="nextTo"/>
        <c:crossAx val="314587200"/>
        <c:crosses val="autoZero"/>
        <c:crossBetween val="between"/>
      </c:valAx>
    </c:plotArea>
    <c:legend>
      <c:legendPos val="r"/>
      <c:layout/>
      <c:overlay val="0"/>
      <c:txPr>
        <a:bodyPr/>
        <a:lstStyle/>
        <a:p>
          <a:pPr>
            <a:defRPr sz="1800"/>
          </a:pPr>
          <a:endParaRPr lang="es-EC"/>
        </a:p>
      </c:txPr>
    </c:legend>
    <c:plotVisOnly val="1"/>
    <c:dispBlanksAs val="gap"/>
    <c:showDLblsOverMax val="0"/>
  </c:chart>
  <c:spPr>
    <a:solidFill>
      <a:schemeClr val="bg2"/>
    </a:solidFill>
  </c:spPr>
  <c:txPr>
    <a:bodyPr/>
    <a:lstStyle/>
    <a:p>
      <a:pPr>
        <a:defRPr sz="14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Hoja1!$C$190</c:f>
              <c:strCache>
                <c:ptCount val="1"/>
                <c:pt idx="0">
                  <c:v>Medición 1</c:v>
                </c:pt>
              </c:strCache>
            </c:strRef>
          </c:tx>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Hoja1!$B$191:$B$197</c:f>
              <c:strCache>
                <c:ptCount val="7"/>
                <c:pt idx="0">
                  <c:v>Mal</c:v>
                </c:pt>
                <c:pt idx="1">
                  <c:v>Regular</c:v>
                </c:pt>
                <c:pt idx="2">
                  <c:v>Bien</c:v>
                </c:pt>
                <c:pt idx="3">
                  <c:v>Muy Bien</c:v>
                </c:pt>
                <c:pt idx="4">
                  <c:v>Excelente</c:v>
                </c:pt>
                <c:pt idx="5">
                  <c:v>Óptimo</c:v>
                </c:pt>
                <c:pt idx="6">
                  <c:v>D X</c:v>
                </c:pt>
              </c:strCache>
            </c:strRef>
          </c:cat>
          <c:val>
            <c:numRef>
              <c:f>Hoja1!$C$191:$C$197</c:f>
              <c:numCache>
                <c:formatCode>0</c:formatCode>
                <c:ptCount val="7"/>
                <c:pt idx="0" formatCode="General">
                  <c:v>0</c:v>
                </c:pt>
                <c:pt idx="1">
                  <c:v>35</c:v>
                </c:pt>
                <c:pt idx="2">
                  <c:v>47.5</c:v>
                </c:pt>
                <c:pt idx="3">
                  <c:v>17.5</c:v>
                </c:pt>
                <c:pt idx="4">
                  <c:v>0</c:v>
                </c:pt>
                <c:pt idx="5">
                  <c:v>65</c:v>
                </c:pt>
                <c:pt idx="6" formatCode="General">
                  <c:v>35</c:v>
                </c:pt>
              </c:numCache>
            </c:numRef>
          </c:val>
        </c:ser>
        <c:ser>
          <c:idx val="1"/>
          <c:order val="1"/>
          <c:tx>
            <c:strRef>
              <c:f>Hoja1!$D$190</c:f>
              <c:strCache>
                <c:ptCount val="1"/>
                <c:pt idx="0">
                  <c:v>Medición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Hoja1!$B$191:$B$197</c:f>
              <c:strCache>
                <c:ptCount val="7"/>
                <c:pt idx="0">
                  <c:v>Mal</c:v>
                </c:pt>
                <c:pt idx="1">
                  <c:v>Regular</c:v>
                </c:pt>
                <c:pt idx="2">
                  <c:v>Bien</c:v>
                </c:pt>
                <c:pt idx="3">
                  <c:v>Muy Bien</c:v>
                </c:pt>
                <c:pt idx="4">
                  <c:v>Excelente</c:v>
                </c:pt>
                <c:pt idx="5">
                  <c:v>Óptimo</c:v>
                </c:pt>
                <c:pt idx="6">
                  <c:v>D X</c:v>
                </c:pt>
              </c:strCache>
            </c:strRef>
          </c:cat>
          <c:val>
            <c:numRef>
              <c:f>Hoja1!$D$191:$D$197</c:f>
              <c:numCache>
                <c:formatCode>0</c:formatCode>
                <c:ptCount val="7"/>
                <c:pt idx="0" formatCode="General">
                  <c:v>0</c:v>
                </c:pt>
                <c:pt idx="1">
                  <c:v>0</c:v>
                </c:pt>
                <c:pt idx="2">
                  <c:v>35</c:v>
                </c:pt>
                <c:pt idx="3">
                  <c:v>47.5</c:v>
                </c:pt>
                <c:pt idx="4">
                  <c:v>17.5</c:v>
                </c:pt>
                <c:pt idx="5">
                  <c:v>100</c:v>
                </c:pt>
              </c:numCache>
            </c:numRef>
          </c:val>
        </c:ser>
        <c:dLbls>
          <c:showLegendKey val="0"/>
          <c:showVal val="0"/>
          <c:showCatName val="0"/>
          <c:showSerName val="0"/>
          <c:showPercent val="0"/>
          <c:showBubbleSize val="0"/>
        </c:dLbls>
        <c:gapWidth val="150"/>
        <c:axId val="314761064"/>
        <c:axId val="314761456"/>
      </c:barChart>
      <c:catAx>
        <c:axId val="314761064"/>
        <c:scaling>
          <c:orientation val="minMax"/>
        </c:scaling>
        <c:delete val="0"/>
        <c:axPos val="b"/>
        <c:numFmt formatCode="General" sourceLinked="0"/>
        <c:majorTickMark val="out"/>
        <c:minorTickMark val="none"/>
        <c:tickLblPos val="nextTo"/>
        <c:crossAx val="314761456"/>
        <c:crosses val="autoZero"/>
        <c:auto val="1"/>
        <c:lblAlgn val="ctr"/>
        <c:lblOffset val="100"/>
        <c:noMultiLvlLbl val="0"/>
      </c:catAx>
      <c:valAx>
        <c:axId val="314761456"/>
        <c:scaling>
          <c:orientation val="minMax"/>
        </c:scaling>
        <c:delete val="0"/>
        <c:axPos val="l"/>
        <c:majorGridlines>
          <c:spPr>
            <a:ln>
              <a:noFill/>
            </a:ln>
          </c:spPr>
        </c:majorGridlines>
        <c:numFmt formatCode="General" sourceLinked="1"/>
        <c:majorTickMark val="out"/>
        <c:minorTickMark val="none"/>
        <c:tickLblPos val="nextTo"/>
        <c:crossAx val="314761064"/>
        <c:crosses val="autoZero"/>
        <c:crossBetween val="between"/>
      </c:valAx>
    </c:plotArea>
    <c:legend>
      <c:legendPos val="r"/>
      <c:layout/>
      <c:overlay val="0"/>
      <c:txPr>
        <a:bodyPr/>
        <a:lstStyle/>
        <a:p>
          <a:pPr>
            <a:defRPr sz="1800"/>
          </a:pPr>
          <a:endParaRPr lang="es-EC"/>
        </a:p>
      </c:txPr>
    </c:legend>
    <c:plotVisOnly val="1"/>
    <c:dispBlanksAs val="gap"/>
    <c:showDLblsOverMax val="0"/>
  </c:chart>
  <c:spPr>
    <a:solidFill>
      <a:schemeClr val="bg2"/>
    </a:solidFill>
  </c:spPr>
  <c:txPr>
    <a:bodyPr/>
    <a:lstStyle/>
    <a:p>
      <a:pPr>
        <a:defRPr sz="14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Hoja1!$C$201</c:f>
              <c:strCache>
                <c:ptCount val="1"/>
                <c:pt idx="0">
                  <c:v>Medición 1</c:v>
                </c:pt>
              </c:strCache>
            </c:strRef>
          </c:tx>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Hoja1!$B$202:$B$208</c:f>
              <c:strCache>
                <c:ptCount val="7"/>
                <c:pt idx="0">
                  <c:v>Mal</c:v>
                </c:pt>
                <c:pt idx="1">
                  <c:v>Regular</c:v>
                </c:pt>
                <c:pt idx="2">
                  <c:v>Bien</c:v>
                </c:pt>
                <c:pt idx="3">
                  <c:v>Muy Bien</c:v>
                </c:pt>
                <c:pt idx="4">
                  <c:v>Excelente</c:v>
                </c:pt>
                <c:pt idx="5">
                  <c:v>Óptimo</c:v>
                </c:pt>
                <c:pt idx="6">
                  <c:v>D X</c:v>
                </c:pt>
              </c:strCache>
            </c:strRef>
          </c:cat>
          <c:val>
            <c:numRef>
              <c:f>Hoja1!$C$202:$C$208</c:f>
              <c:numCache>
                <c:formatCode>0</c:formatCode>
                <c:ptCount val="7"/>
                <c:pt idx="0" formatCode="General">
                  <c:v>2.5</c:v>
                </c:pt>
                <c:pt idx="1">
                  <c:v>30</c:v>
                </c:pt>
                <c:pt idx="2">
                  <c:v>52.5</c:v>
                </c:pt>
                <c:pt idx="3">
                  <c:v>15</c:v>
                </c:pt>
                <c:pt idx="4">
                  <c:v>0</c:v>
                </c:pt>
                <c:pt idx="5">
                  <c:v>67.5</c:v>
                </c:pt>
                <c:pt idx="6" formatCode="General">
                  <c:v>27</c:v>
                </c:pt>
              </c:numCache>
            </c:numRef>
          </c:val>
        </c:ser>
        <c:ser>
          <c:idx val="1"/>
          <c:order val="1"/>
          <c:tx>
            <c:strRef>
              <c:f>Hoja1!$D$201</c:f>
              <c:strCache>
                <c:ptCount val="1"/>
                <c:pt idx="0">
                  <c:v>Medición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Hoja1!$B$202:$B$208</c:f>
              <c:strCache>
                <c:ptCount val="7"/>
                <c:pt idx="0">
                  <c:v>Mal</c:v>
                </c:pt>
                <c:pt idx="1">
                  <c:v>Regular</c:v>
                </c:pt>
                <c:pt idx="2">
                  <c:v>Bien</c:v>
                </c:pt>
                <c:pt idx="3">
                  <c:v>Muy Bien</c:v>
                </c:pt>
                <c:pt idx="4">
                  <c:v>Excelente</c:v>
                </c:pt>
                <c:pt idx="5">
                  <c:v>Óptimo</c:v>
                </c:pt>
                <c:pt idx="6">
                  <c:v>D X</c:v>
                </c:pt>
              </c:strCache>
            </c:strRef>
          </c:cat>
          <c:val>
            <c:numRef>
              <c:f>Hoja1!$D$202:$D$208</c:f>
              <c:numCache>
                <c:formatCode>0</c:formatCode>
                <c:ptCount val="7"/>
                <c:pt idx="0" formatCode="General">
                  <c:v>0</c:v>
                </c:pt>
                <c:pt idx="1">
                  <c:v>5</c:v>
                </c:pt>
                <c:pt idx="2">
                  <c:v>42.5</c:v>
                </c:pt>
                <c:pt idx="3">
                  <c:v>40</c:v>
                </c:pt>
                <c:pt idx="4">
                  <c:v>12.5</c:v>
                </c:pt>
                <c:pt idx="5">
                  <c:v>95</c:v>
                </c:pt>
              </c:numCache>
            </c:numRef>
          </c:val>
        </c:ser>
        <c:dLbls>
          <c:showLegendKey val="0"/>
          <c:showVal val="0"/>
          <c:showCatName val="0"/>
          <c:showSerName val="0"/>
          <c:showPercent val="0"/>
          <c:showBubbleSize val="0"/>
        </c:dLbls>
        <c:gapWidth val="150"/>
        <c:axId val="372044360"/>
        <c:axId val="372044752"/>
      </c:barChart>
      <c:catAx>
        <c:axId val="372044360"/>
        <c:scaling>
          <c:orientation val="minMax"/>
        </c:scaling>
        <c:delete val="0"/>
        <c:axPos val="b"/>
        <c:numFmt formatCode="General" sourceLinked="0"/>
        <c:majorTickMark val="out"/>
        <c:minorTickMark val="none"/>
        <c:tickLblPos val="nextTo"/>
        <c:crossAx val="372044752"/>
        <c:crosses val="autoZero"/>
        <c:auto val="1"/>
        <c:lblAlgn val="ctr"/>
        <c:lblOffset val="100"/>
        <c:noMultiLvlLbl val="0"/>
      </c:catAx>
      <c:valAx>
        <c:axId val="372044752"/>
        <c:scaling>
          <c:orientation val="minMax"/>
        </c:scaling>
        <c:delete val="0"/>
        <c:axPos val="l"/>
        <c:majorGridlines>
          <c:spPr>
            <a:ln>
              <a:noFill/>
            </a:ln>
          </c:spPr>
        </c:majorGridlines>
        <c:numFmt formatCode="General" sourceLinked="1"/>
        <c:majorTickMark val="out"/>
        <c:minorTickMark val="none"/>
        <c:tickLblPos val="nextTo"/>
        <c:crossAx val="372044360"/>
        <c:crosses val="autoZero"/>
        <c:crossBetween val="between"/>
      </c:valAx>
    </c:plotArea>
    <c:legend>
      <c:legendPos val="r"/>
      <c:layout/>
      <c:overlay val="0"/>
      <c:txPr>
        <a:bodyPr/>
        <a:lstStyle/>
        <a:p>
          <a:pPr>
            <a:defRPr sz="1600"/>
          </a:pPr>
          <a:endParaRPr lang="es-EC"/>
        </a:p>
      </c:txPr>
    </c:legend>
    <c:plotVisOnly val="1"/>
    <c:dispBlanksAs val="gap"/>
    <c:showDLblsOverMax val="0"/>
  </c:chart>
  <c:spPr>
    <a:solidFill>
      <a:schemeClr val="bg2"/>
    </a:solidFill>
  </c:spPr>
  <c:txPr>
    <a:bodyPr/>
    <a:lstStyle/>
    <a:p>
      <a:pPr>
        <a:defRPr sz="16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Hoja1!$C$211</c:f>
              <c:strCache>
                <c:ptCount val="1"/>
                <c:pt idx="0">
                  <c:v>Medición 1</c:v>
                </c:pt>
              </c:strCache>
            </c:strRef>
          </c:tx>
          <c:invertIfNegative val="0"/>
          <c:dPt>
            <c:idx val="6"/>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Hoja1!$B$212:$B$218</c:f>
              <c:strCache>
                <c:ptCount val="7"/>
                <c:pt idx="0">
                  <c:v>Mal</c:v>
                </c:pt>
                <c:pt idx="1">
                  <c:v>Regular</c:v>
                </c:pt>
                <c:pt idx="2">
                  <c:v>Bien</c:v>
                </c:pt>
                <c:pt idx="3">
                  <c:v>Muy Bien</c:v>
                </c:pt>
                <c:pt idx="4">
                  <c:v>Excelente</c:v>
                </c:pt>
                <c:pt idx="5">
                  <c:v>Óptimo</c:v>
                </c:pt>
                <c:pt idx="6">
                  <c:v>D X</c:v>
                </c:pt>
              </c:strCache>
            </c:strRef>
          </c:cat>
          <c:val>
            <c:numRef>
              <c:f>Hoja1!$C$212:$C$218</c:f>
              <c:numCache>
                <c:formatCode>0</c:formatCode>
                <c:ptCount val="7"/>
                <c:pt idx="0" formatCode="General">
                  <c:v>2.5</c:v>
                </c:pt>
                <c:pt idx="1">
                  <c:v>35</c:v>
                </c:pt>
                <c:pt idx="2">
                  <c:v>47.5</c:v>
                </c:pt>
                <c:pt idx="3">
                  <c:v>15</c:v>
                </c:pt>
                <c:pt idx="4">
                  <c:v>0</c:v>
                </c:pt>
                <c:pt idx="5">
                  <c:v>62.5</c:v>
                </c:pt>
                <c:pt idx="6" formatCode="General">
                  <c:v>15</c:v>
                </c:pt>
              </c:numCache>
            </c:numRef>
          </c:val>
        </c:ser>
        <c:ser>
          <c:idx val="1"/>
          <c:order val="1"/>
          <c:tx>
            <c:strRef>
              <c:f>Hoja1!$D$211</c:f>
              <c:strCache>
                <c:ptCount val="1"/>
                <c:pt idx="0">
                  <c:v>Medición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Hoja1!$B$212:$B$218</c:f>
              <c:strCache>
                <c:ptCount val="7"/>
                <c:pt idx="0">
                  <c:v>Mal</c:v>
                </c:pt>
                <c:pt idx="1">
                  <c:v>Regular</c:v>
                </c:pt>
                <c:pt idx="2">
                  <c:v>Bien</c:v>
                </c:pt>
                <c:pt idx="3">
                  <c:v>Muy Bien</c:v>
                </c:pt>
                <c:pt idx="4">
                  <c:v>Excelente</c:v>
                </c:pt>
                <c:pt idx="5">
                  <c:v>Óptimo</c:v>
                </c:pt>
                <c:pt idx="6">
                  <c:v>D X</c:v>
                </c:pt>
              </c:strCache>
            </c:strRef>
          </c:cat>
          <c:val>
            <c:numRef>
              <c:f>Hoja1!$D$212:$D$218</c:f>
              <c:numCache>
                <c:formatCode>0</c:formatCode>
                <c:ptCount val="7"/>
                <c:pt idx="0" formatCode="General">
                  <c:v>2.5</c:v>
                </c:pt>
                <c:pt idx="1">
                  <c:v>20</c:v>
                </c:pt>
                <c:pt idx="2">
                  <c:v>45</c:v>
                </c:pt>
                <c:pt idx="3">
                  <c:v>25</c:v>
                </c:pt>
                <c:pt idx="4">
                  <c:v>7.5</c:v>
                </c:pt>
                <c:pt idx="5">
                  <c:v>77.5</c:v>
                </c:pt>
              </c:numCache>
            </c:numRef>
          </c:val>
        </c:ser>
        <c:dLbls>
          <c:showLegendKey val="0"/>
          <c:showVal val="0"/>
          <c:showCatName val="0"/>
          <c:showSerName val="0"/>
          <c:showPercent val="0"/>
          <c:showBubbleSize val="0"/>
        </c:dLbls>
        <c:gapWidth val="150"/>
        <c:axId val="276329416"/>
        <c:axId val="276330200"/>
      </c:barChart>
      <c:catAx>
        <c:axId val="276329416"/>
        <c:scaling>
          <c:orientation val="minMax"/>
        </c:scaling>
        <c:delete val="0"/>
        <c:axPos val="b"/>
        <c:numFmt formatCode="General" sourceLinked="0"/>
        <c:majorTickMark val="out"/>
        <c:minorTickMark val="none"/>
        <c:tickLblPos val="nextTo"/>
        <c:crossAx val="276330200"/>
        <c:crosses val="autoZero"/>
        <c:auto val="1"/>
        <c:lblAlgn val="ctr"/>
        <c:lblOffset val="100"/>
        <c:noMultiLvlLbl val="0"/>
      </c:catAx>
      <c:valAx>
        <c:axId val="276330200"/>
        <c:scaling>
          <c:orientation val="minMax"/>
        </c:scaling>
        <c:delete val="0"/>
        <c:axPos val="l"/>
        <c:majorGridlines>
          <c:spPr>
            <a:ln>
              <a:noFill/>
            </a:ln>
          </c:spPr>
        </c:majorGridlines>
        <c:numFmt formatCode="General" sourceLinked="1"/>
        <c:majorTickMark val="out"/>
        <c:minorTickMark val="none"/>
        <c:tickLblPos val="nextTo"/>
        <c:crossAx val="276329416"/>
        <c:crosses val="autoZero"/>
        <c:crossBetween val="between"/>
      </c:valAx>
    </c:plotArea>
    <c:legend>
      <c:legendPos val="r"/>
      <c:layout/>
      <c:overlay val="0"/>
    </c:legend>
    <c:plotVisOnly val="1"/>
    <c:dispBlanksAs val="gap"/>
    <c:showDLblsOverMax val="0"/>
  </c:chart>
  <c:spPr>
    <a:solidFill>
      <a:schemeClr val="bg2"/>
    </a:solidFill>
  </c:spPr>
  <c:txPr>
    <a:bodyPr/>
    <a:lstStyle/>
    <a:p>
      <a:pPr>
        <a:defRPr sz="16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AF0CE-DE27-4B16-9E55-AFF7DA00C7B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C"/>
        </a:p>
      </dgm:t>
    </dgm:pt>
    <dgm:pt modelId="{7E38DE7E-565C-491B-80B9-E7286CBBDBAB}">
      <dgm:prSet phldrT="[Texto]" custT="1">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dgm:spPr>
      <dgm:t>
        <a:bodyPr/>
        <a:lstStyle/>
        <a:p>
          <a:pPr marL="0" indent="0">
            <a:lnSpc>
              <a:spcPct val="150000"/>
            </a:lnSpc>
            <a:buNone/>
          </a:pPr>
          <a:r>
            <a:rPr lang="es-ES" sz="2400" dirty="0" smtClean="0">
              <a:solidFill>
                <a:schemeClr val="tx1"/>
              </a:solidFill>
            </a:rPr>
            <a:t>Desarrollo de la Técnica .</a:t>
          </a:r>
          <a:endParaRPr lang="es-EC" sz="2400" dirty="0">
            <a:solidFill>
              <a:schemeClr val="tx1"/>
            </a:solidFill>
          </a:endParaRPr>
        </a:p>
      </dgm:t>
    </dgm:pt>
    <dgm:pt modelId="{226A4241-7856-4960-BE5C-976B0FDD2617}" type="parTrans" cxnId="{5BE72CFF-0FB0-4385-BFE2-3026161EAB4F}">
      <dgm:prSet/>
      <dgm:spPr/>
      <dgm:t>
        <a:bodyPr/>
        <a:lstStyle/>
        <a:p>
          <a:endParaRPr lang="es-EC"/>
        </a:p>
      </dgm:t>
    </dgm:pt>
    <dgm:pt modelId="{FBC5F631-3BB8-4C23-8BC7-ED861B1416A9}" type="sibTrans" cxnId="{5BE72CFF-0FB0-4385-BFE2-3026161EAB4F}">
      <dgm:prSet/>
      <dgm:spPr/>
      <dgm:t>
        <a:bodyPr/>
        <a:lstStyle/>
        <a:p>
          <a:endParaRPr lang="es-EC"/>
        </a:p>
      </dgm:t>
    </dgm:pt>
    <dgm:pt modelId="{1EE1FC80-68E5-4540-956E-02D07944B527}">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chemeClr val="bg2">
            <a:lumMod val="75000"/>
          </a:schemeClr>
        </a:solidFill>
      </dgm:spPr>
      <dgm:t>
        <a:bodyPr/>
        <a:lstStyle/>
        <a:p>
          <a:r>
            <a:rPr lang="es-EC" sz="2800" dirty="0" smtClean="0">
              <a:solidFill>
                <a:schemeClr val="tx1"/>
              </a:solidFill>
            </a:rPr>
            <a:t>Preparación Física </a:t>
          </a:r>
          <a:endParaRPr lang="es-EC" sz="2800" dirty="0">
            <a:solidFill>
              <a:schemeClr val="tx1"/>
            </a:solidFill>
          </a:endParaRPr>
        </a:p>
      </dgm:t>
    </dgm:pt>
    <dgm:pt modelId="{30FD77A3-1EB2-40AA-A0AD-AEE3FCD00E67}" type="sibTrans" cxnId="{CD218F02-C288-4DD5-A2A3-52CE86D3815B}">
      <dgm:prSet/>
      <dgm:spPr/>
      <dgm:t>
        <a:bodyPr/>
        <a:lstStyle/>
        <a:p>
          <a:endParaRPr lang="es-EC"/>
        </a:p>
      </dgm:t>
    </dgm:pt>
    <dgm:pt modelId="{6C2DA347-AABE-41F4-BC2D-4F2D0C4A0D01}" type="parTrans" cxnId="{CD218F02-C288-4DD5-A2A3-52CE86D3815B}">
      <dgm:prSet/>
      <dgm:spPr/>
      <dgm:t>
        <a:bodyPr/>
        <a:lstStyle/>
        <a:p>
          <a:endParaRPr lang="es-EC"/>
        </a:p>
      </dgm:t>
    </dgm:pt>
    <dgm:pt modelId="{3A5A0237-B2AB-404D-ADCE-593A9B25D69E}" type="pres">
      <dgm:prSet presAssocID="{AA7AF0CE-DE27-4B16-9E55-AFF7DA00C7B0}" presName="diagram" presStyleCnt="0">
        <dgm:presLayoutVars>
          <dgm:dir/>
          <dgm:resizeHandles val="exact"/>
        </dgm:presLayoutVars>
      </dgm:prSet>
      <dgm:spPr/>
      <dgm:t>
        <a:bodyPr/>
        <a:lstStyle/>
        <a:p>
          <a:endParaRPr lang="en-US"/>
        </a:p>
      </dgm:t>
    </dgm:pt>
    <dgm:pt modelId="{67A745A1-3AC0-4B5C-A2F1-056673909DE6}" type="pres">
      <dgm:prSet presAssocID="{1EE1FC80-68E5-4540-956E-02D07944B527}" presName="arrow" presStyleLbl="node1" presStyleIdx="0" presStyleCnt="2" custScaleY="100024" custRadScaleRad="95797" custRadScaleInc="6">
        <dgm:presLayoutVars>
          <dgm:bulletEnabled val="1"/>
        </dgm:presLayoutVars>
      </dgm:prSet>
      <dgm:spPr/>
      <dgm:t>
        <a:bodyPr/>
        <a:lstStyle/>
        <a:p>
          <a:endParaRPr lang="en-US"/>
        </a:p>
      </dgm:t>
    </dgm:pt>
    <dgm:pt modelId="{30D69359-B907-440F-B078-CF497BA64AEF}" type="pres">
      <dgm:prSet presAssocID="{7E38DE7E-565C-491B-80B9-E7286CBBDBAB}" presName="arrow" presStyleLbl="node1" presStyleIdx="1" presStyleCnt="2" custScaleY="100024" custRadScaleRad="96288">
        <dgm:presLayoutVars>
          <dgm:bulletEnabled val="1"/>
        </dgm:presLayoutVars>
      </dgm:prSet>
      <dgm:spPr/>
      <dgm:t>
        <a:bodyPr/>
        <a:lstStyle/>
        <a:p>
          <a:endParaRPr lang="en-US"/>
        </a:p>
      </dgm:t>
    </dgm:pt>
  </dgm:ptLst>
  <dgm:cxnLst>
    <dgm:cxn modelId="{CDF35BE4-16EE-41F2-A664-3AE8148D3506}" type="presOf" srcId="{1EE1FC80-68E5-4540-956E-02D07944B527}" destId="{67A745A1-3AC0-4B5C-A2F1-056673909DE6}" srcOrd="0" destOrd="0" presId="urn:microsoft.com/office/officeart/2005/8/layout/arrow5"/>
    <dgm:cxn modelId="{5BE72CFF-0FB0-4385-BFE2-3026161EAB4F}" srcId="{AA7AF0CE-DE27-4B16-9E55-AFF7DA00C7B0}" destId="{7E38DE7E-565C-491B-80B9-E7286CBBDBAB}" srcOrd="1" destOrd="0" parTransId="{226A4241-7856-4960-BE5C-976B0FDD2617}" sibTransId="{FBC5F631-3BB8-4C23-8BC7-ED861B1416A9}"/>
    <dgm:cxn modelId="{AFC50CD6-9470-4468-8339-705F44867D27}" type="presOf" srcId="{7E38DE7E-565C-491B-80B9-E7286CBBDBAB}" destId="{30D69359-B907-440F-B078-CF497BA64AEF}" srcOrd="0" destOrd="0" presId="urn:microsoft.com/office/officeart/2005/8/layout/arrow5"/>
    <dgm:cxn modelId="{CD218F02-C288-4DD5-A2A3-52CE86D3815B}" srcId="{AA7AF0CE-DE27-4B16-9E55-AFF7DA00C7B0}" destId="{1EE1FC80-68E5-4540-956E-02D07944B527}" srcOrd="0" destOrd="0" parTransId="{6C2DA347-AABE-41F4-BC2D-4F2D0C4A0D01}" sibTransId="{30FD77A3-1EB2-40AA-A0AD-AEE3FCD00E67}"/>
    <dgm:cxn modelId="{345F93E2-BEB7-4B08-B501-1A63B88417AF}" type="presOf" srcId="{AA7AF0CE-DE27-4B16-9E55-AFF7DA00C7B0}" destId="{3A5A0237-B2AB-404D-ADCE-593A9B25D69E}" srcOrd="0" destOrd="0" presId="urn:microsoft.com/office/officeart/2005/8/layout/arrow5"/>
    <dgm:cxn modelId="{3C888457-A827-4C53-8A2B-604CBF89BD4C}" type="presParOf" srcId="{3A5A0237-B2AB-404D-ADCE-593A9B25D69E}" destId="{67A745A1-3AC0-4B5C-A2F1-056673909DE6}" srcOrd="0" destOrd="0" presId="urn:microsoft.com/office/officeart/2005/8/layout/arrow5"/>
    <dgm:cxn modelId="{002EE457-CB47-4667-9E85-48C6BA15FF61}" type="presParOf" srcId="{3A5A0237-B2AB-404D-ADCE-593A9B25D69E}" destId="{30D69359-B907-440F-B078-CF497BA64AE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745A1-3AC0-4B5C-A2F1-056673909DE6}">
      <dsp:nvSpPr>
        <dsp:cNvPr id="0" name=""/>
        <dsp:cNvSpPr/>
      </dsp:nvSpPr>
      <dsp:spPr>
        <a:xfrm rot="16200000">
          <a:off x="98410" y="-412"/>
          <a:ext cx="3543299" cy="3544150"/>
        </a:xfrm>
        <a:prstGeom prst="downArrow">
          <a:avLst>
            <a:gd name="adj1" fmla="val 50000"/>
            <a:gd name="adj2" fmla="val 35000"/>
          </a:avLst>
        </a:prstGeom>
        <a:solidFill>
          <a:schemeClr val="bg2">
            <a:lumMod val="75000"/>
          </a:schemeClr>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Preparación Física </a:t>
          </a:r>
          <a:endParaRPr lang="es-EC" sz="2800" kern="1200" dirty="0">
            <a:solidFill>
              <a:schemeClr val="tx1"/>
            </a:solidFill>
          </a:endParaRPr>
        </a:p>
      </dsp:txBody>
      <dsp:txXfrm rot="5400000">
        <a:off x="97985" y="885838"/>
        <a:ext cx="2924073" cy="1771649"/>
      </dsp:txXfrm>
    </dsp:sp>
    <dsp:sp modelId="{30D69359-B907-440F-B078-CF497BA64AEF}">
      <dsp:nvSpPr>
        <dsp:cNvPr id="0" name=""/>
        <dsp:cNvSpPr/>
      </dsp:nvSpPr>
      <dsp:spPr>
        <a:xfrm rot="5400000">
          <a:off x="4578653" y="8"/>
          <a:ext cx="3543299" cy="3544150"/>
        </a:xfrm>
        <a:prstGeom prst="downArrow">
          <a:avLst>
            <a:gd name="adj1" fmla="val 50000"/>
            <a:gd name="adj2" fmla="val 35000"/>
          </a:avLst>
        </a:prstGeom>
        <a:solidFill>
          <a:schemeClr val="bg2">
            <a:lumMod val="75000"/>
          </a:schemeClr>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150000"/>
            </a:lnSpc>
            <a:spcBef>
              <a:spcPct val="0"/>
            </a:spcBef>
            <a:spcAft>
              <a:spcPct val="35000"/>
            </a:spcAft>
            <a:buNone/>
          </a:pPr>
          <a:r>
            <a:rPr lang="es-ES" sz="2400" kern="1200" dirty="0" smtClean="0">
              <a:solidFill>
                <a:schemeClr val="tx1"/>
              </a:solidFill>
            </a:rPr>
            <a:t>Desarrollo de la Técnica .</a:t>
          </a:r>
          <a:endParaRPr lang="es-EC" sz="2400" kern="1200" dirty="0">
            <a:solidFill>
              <a:schemeClr val="tx1"/>
            </a:solidFill>
          </a:endParaRPr>
        </a:p>
      </dsp:txBody>
      <dsp:txXfrm rot="-5400000">
        <a:off x="5198305" y="886259"/>
        <a:ext cx="2924073" cy="177164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0.0582</cdr:x>
      <cdr:y>0.051</cdr:y>
    </cdr:from>
    <cdr:to>
      <cdr:x>0.5832</cdr:x>
      <cdr:y>0.24242</cdr:y>
    </cdr:to>
    <cdr:sp macro="" textlink="">
      <cdr:nvSpPr>
        <cdr:cNvPr id="2" name="1 CuadroTexto"/>
        <cdr:cNvSpPr txBox="1"/>
      </cdr:nvSpPr>
      <cdr:spPr>
        <a:xfrm xmlns:a="http://schemas.openxmlformats.org/drawingml/2006/main">
          <a:off x="477759" y="315827"/>
          <a:ext cx="4309678" cy="1185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600" dirty="0">
              <a:latin typeface="Arial" panose="020B0604020202020204" pitchFamily="34" charset="0"/>
              <a:cs typeface="Arial" panose="020B0604020202020204" pitchFamily="34" charset="0"/>
            </a:rPr>
            <a:t>Gráfico 1. Resultados porcentuales obtenidos en la primera y segunda medición en el  </a:t>
          </a:r>
          <a:r>
            <a:rPr lang="es-EC" sz="1600" b="1" dirty="0">
              <a:latin typeface="Arial" panose="020B0604020202020204" pitchFamily="34" charset="0"/>
              <a:cs typeface="Arial" panose="020B0604020202020204" pitchFamily="34" charset="0"/>
            </a:rPr>
            <a:t>test de preparación física</a:t>
          </a:r>
          <a:r>
            <a:rPr lang="es-EC" sz="1400" b="1" dirty="0">
              <a:latin typeface="Arial" panose="020B0604020202020204" pitchFamily="34" charset="0"/>
              <a:cs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0.09311</cdr:x>
      <cdr:y>0.02558</cdr:y>
    </cdr:from>
    <cdr:to>
      <cdr:x>0.64565</cdr:x>
      <cdr:y>0.26835</cdr:y>
    </cdr:to>
    <cdr:sp macro="" textlink="">
      <cdr:nvSpPr>
        <cdr:cNvPr id="2" name="1 CuadroTexto"/>
        <cdr:cNvSpPr txBox="1"/>
      </cdr:nvSpPr>
      <cdr:spPr>
        <a:xfrm xmlns:a="http://schemas.openxmlformats.org/drawingml/2006/main">
          <a:off x="502835" y="87862"/>
          <a:ext cx="2984089" cy="834000"/>
        </a:xfrm>
        <a:prstGeom xmlns:a="http://schemas.openxmlformats.org/drawingml/2006/main" prst="rect">
          <a:avLst/>
        </a:prstGeom>
      </cdr:spPr>
    </cdr:sp>
  </cdr:relSizeAnchor>
  <cdr:relSizeAnchor xmlns:cdr="http://schemas.openxmlformats.org/drawingml/2006/chartDrawing">
    <cdr:from>
      <cdr:x>0.11427</cdr:x>
      <cdr:y>0.10321</cdr:y>
    </cdr:from>
    <cdr:to>
      <cdr:x>0.66681</cdr:x>
      <cdr:y>0.34598</cdr:y>
    </cdr:to>
    <cdr:sp macro="" textlink="">
      <cdr:nvSpPr>
        <cdr:cNvPr id="3" name="1 CuadroTexto"/>
        <cdr:cNvSpPr txBox="1"/>
      </cdr:nvSpPr>
      <cdr:spPr>
        <a:xfrm xmlns:a="http://schemas.openxmlformats.org/drawingml/2006/main">
          <a:off x="643255" y="283123"/>
          <a:ext cx="3110389" cy="665983"/>
        </a:xfrm>
        <a:prstGeom xmlns:a="http://schemas.openxmlformats.org/drawingml/2006/main" prst="rect">
          <a:avLst/>
        </a:prstGeom>
      </cdr:spPr>
    </cdr:sp>
  </cdr:relSizeAnchor>
  <cdr:relSizeAnchor xmlns:cdr="http://schemas.openxmlformats.org/drawingml/2006/chartDrawing">
    <cdr:from>
      <cdr:x>0.11111</cdr:x>
      <cdr:y>0.07209</cdr:y>
    </cdr:from>
    <cdr:to>
      <cdr:x>0.63668</cdr:x>
      <cdr:y>0.27726</cdr:y>
    </cdr:to>
    <cdr:sp macro="" textlink="">
      <cdr:nvSpPr>
        <cdr:cNvPr id="4" name="3 Cuadro de texto"/>
        <cdr:cNvSpPr txBox="1"/>
      </cdr:nvSpPr>
      <cdr:spPr>
        <a:xfrm xmlns:a="http://schemas.openxmlformats.org/drawingml/2006/main">
          <a:off x="600075" y="247650"/>
          <a:ext cx="2838450" cy="704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0.10053</cdr:x>
      <cdr:y>0</cdr:y>
    </cdr:from>
    <cdr:to>
      <cdr:x>0.64198</cdr:x>
      <cdr:y>0.22181</cdr:y>
    </cdr:to>
    <cdr:sp macro="" textlink="">
      <cdr:nvSpPr>
        <cdr:cNvPr id="6" name="5 Cuadro de texto"/>
        <cdr:cNvSpPr txBox="1"/>
      </cdr:nvSpPr>
      <cdr:spPr>
        <a:xfrm xmlns:a="http://schemas.openxmlformats.org/drawingml/2006/main">
          <a:off x="542925" y="0"/>
          <a:ext cx="2924175"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1600" dirty="0">
              <a:effectLst/>
              <a:latin typeface="Arial" panose="020B0604020202020204" pitchFamily="34" charset="0"/>
              <a:cs typeface="Arial" panose="020B0604020202020204" pitchFamily="34" charset="0"/>
            </a:rPr>
            <a:t>Gráfico 2. Resultados obtenidos en la primera y segunda medición en el test de </a:t>
          </a:r>
          <a:r>
            <a:rPr lang="es-EC" sz="1600" b="1" dirty="0">
              <a:effectLst/>
              <a:latin typeface="Arial" panose="020B0604020202020204" pitchFamily="34" charset="0"/>
              <a:cs typeface="Arial" panose="020B0604020202020204" pitchFamily="34" charset="0"/>
            </a:rPr>
            <a:t>Test de coordinación motriz – zigzag con balón</a:t>
          </a:r>
          <a:endParaRPr lang="es-EC" sz="1600" dirty="0">
            <a:effectLst/>
            <a:latin typeface="Arial" panose="020B0604020202020204" pitchFamily="34" charset="0"/>
            <a:cs typeface="Arial" panose="020B0604020202020204" pitchFamily="34" charset="0"/>
          </a:endParaRPr>
        </a:p>
        <a:p xmlns:a="http://schemas.openxmlformats.org/drawingml/2006/main">
          <a:endParaRPr lang="es-EC"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0.28483</cdr:x>
      <cdr:y>0.39769</cdr:y>
    </cdr:from>
    <cdr:to>
      <cdr:x>0.83734</cdr:x>
      <cdr:y>0.64028</cdr:y>
    </cdr:to>
    <cdr:sp macro="" textlink="">
      <cdr:nvSpPr>
        <cdr:cNvPr id="2" name="1 CuadroTexto"/>
        <cdr:cNvSpPr txBox="1"/>
      </cdr:nvSpPr>
      <cdr:spPr>
        <a:xfrm xmlns:a="http://schemas.openxmlformats.org/drawingml/2006/main">
          <a:off x="1603375" y="1090930"/>
          <a:ext cx="3110230" cy="665480"/>
        </a:xfrm>
        <a:prstGeom xmlns:a="http://schemas.openxmlformats.org/drawingml/2006/main" prst="rect">
          <a:avLst/>
        </a:prstGeom>
      </cdr:spPr>
    </cdr:sp>
  </cdr:relSizeAnchor>
</c:userShapes>
</file>

<file path=ppt/drawings/drawing4.xml><?xml version="1.0" encoding="utf-8"?>
<c:userShapes xmlns:c="http://schemas.openxmlformats.org/drawingml/2006/chart">
  <cdr:relSizeAnchor xmlns:cdr="http://schemas.openxmlformats.org/drawingml/2006/chartDrawing">
    <cdr:from>
      <cdr:x>0.31972</cdr:x>
      <cdr:y>0.75741</cdr:y>
    </cdr:from>
    <cdr:to>
      <cdr:x>1</cdr:x>
      <cdr:y>1</cdr:y>
    </cdr:to>
    <cdr:sp macro="" textlink="">
      <cdr:nvSpPr>
        <cdr:cNvPr id="2" name="1 CuadroTexto"/>
        <cdr:cNvSpPr txBox="1"/>
      </cdr:nvSpPr>
      <cdr:spPr>
        <a:xfrm xmlns:a="http://schemas.openxmlformats.org/drawingml/2006/main">
          <a:off x="1603375" y="5472430"/>
          <a:ext cx="3110230" cy="665480"/>
        </a:xfrm>
        <a:prstGeom xmlns:a="http://schemas.openxmlformats.org/drawingml/2006/main" prst="rect">
          <a:avLst/>
        </a:prstGeom>
      </cdr:spPr>
    </cdr:sp>
  </cdr:relSizeAnchor>
  <cdr:relSizeAnchor xmlns:cdr="http://schemas.openxmlformats.org/drawingml/2006/chartDrawing">
    <cdr:from>
      <cdr:x>0.31972</cdr:x>
      <cdr:y>0.75741</cdr:y>
    </cdr:from>
    <cdr:to>
      <cdr:x>1</cdr:x>
      <cdr:y>1</cdr:y>
    </cdr:to>
    <cdr:sp macro="" textlink="">
      <cdr:nvSpPr>
        <cdr:cNvPr id="3" name="1 CuadroTexto"/>
        <cdr:cNvSpPr txBox="1"/>
      </cdr:nvSpPr>
      <cdr:spPr>
        <a:xfrm xmlns:a="http://schemas.openxmlformats.org/drawingml/2006/main">
          <a:off x="1603375" y="5472430"/>
          <a:ext cx="3110230" cy="665480"/>
        </a:xfrm>
        <a:prstGeom xmlns:a="http://schemas.openxmlformats.org/drawingml/2006/main" prst="rect">
          <a:avLst/>
        </a:prstGeom>
      </cdr:spPr>
    </cdr:sp>
  </cdr:relSizeAnchor>
  <cdr:relSizeAnchor xmlns:cdr="http://schemas.openxmlformats.org/drawingml/2006/chartDrawing">
    <cdr:from>
      <cdr:x>0.11042</cdr:x>
      <cdr:y>0.01902</cdr:y>
    </cdr:from>
    <cdr:to>
      <cdr:x>0.60208</cdr:x>
      <cdr:y>0.25272</cdr:y>
    </cdr:to>
    <cdr:sp macro="" textlink="">
      <cdr:nvSpPr>
        <cdr:cNvPr id="6" name="5 Cuadro de texto"/>
        <cdr:cNvSpPr txBox="1"/>
      </cdr:nvSpPr>
      <cdr:spPr>
        <a:xfrm xmlns:a="http://schemas.openxmlformats.org/drawingml/2006/main">
          <a:off x="504825" y="66675"/>
          <a:ext cx="2247900" cy="819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600" b="0" dirty="0">
              <a:effectLst/>
              <a:latin typeface="Arial" panose="020B0604020202020204" pitchFamily="34" charset="0"/>
              <a:cs typeface="Arial" panose="020B0604020202020204" pitchFamily="34" charset="0"/>
            </a:rPr>
            <a:t>Gráfico 4. Resultados obtenidos en la primera y segunda medición en el test de  </a:t>
          </a:r>
          <a:r>
            <a:rPr lang="es-EC" sz="1600" b="1" dirty="0">
              <a:effectLst/>
              <a:latin typeface="Arial" panose="020B0604020202020204" pitchFamily="34" charset="0"/>
              <a:cs typeface="Arial" panose="020B0604020202020204" pitchFamily="34" charset="0"/>
            </a:rPr>
            <a:t>Dominio de balón</a:t>
          </a:r>
          <a:r>
            <a:rPr lang="es-EC" sz="1400" b="1" dirty="0">
              <a:effectLst/>
            </a:rPr>
            <a:t>.</a:t>
          </a:r>
          <a:endParaRPr lang="es-EC" sz="1400" dirty="0">
            <a:effectLst/>
          </a:endParaRPr>
        </a:p>
        <a:p xmlns:a="http://schemas.openxmlformats.org/drawingml/2006/main">
          <a:endParaRPr lang="es-EC" sz="1400" b="0" dirty="0"/>
        </a:p>
      </cdr:txBody>
    </cdr:sp>
  </cdr:relSizeAnchor>
</c:userShapes>
</file>

<file path=ppt/drawings/drawing5.xml><?xml version="1.0" encoding="utf-8"?>
<c:userShapes xmlns:c="http://schemas.openxmlformats.org/drawingml/2006/chart">
  <cdr:relSizeAnchor xmlns:cdr="http://schemas.openxmlformats.org/drawingml/2006/chartDrawing">
    <cdr:from>
      <cdr:x>0.11165</cdr:x>
      <cdr:y>0.05615</cdr:y>
    </cdr:from>
    <cdr:to>
      <cdr:x>0.63754</cdr:x>
      <cdr:y>0.31475</cdr:y>
    </cdr:to>
    <cdr:sp macro="" textlink="">
      <cdr:nvSpPr>
        <cdr:cNvPr id="2" name="1 Cuadro de texto"/>
        <cdr:cNvSpPr txBox="1"/>
      </cdr:nvSpPr>
      <cdr:spPr>
        <a:xfrm xmlns:a="http://schemas.openxmlformats.org/drawingml/2006/main">
          <a:off x="602985" y="183518"/>
          <a:ext cx="2840161" cy="845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1600" b="0" dirty="0">
              <a:effectLst/>
            </a:rPr>
            <a:t>Gráfico  5. Resultados obtenidos en la primera y segunda medición en el test de  </a:t>
          </a:r>
          <a:r>
            <a:rPr lang="es-EC" sz="1600" b="1" dirty="0">
              <a:effectLst/>
            </a:rPr>
            <a:t>Conducción y tiro de precisión</a:t>
          </a:r>
          <a:endParaRPr lang="es-EC" sz="1600" dirty="0"/>
        </a:p>
      </cdr:txBody>
    </cdr:sp>
  </cdr:relSizeAnchor>
</c:userShapes>
</file>

<file path=ppt/drawings/drawing6.xml><?xml version="1.0" encoding="utf-8"?>
<c:userShapes xmlns:c="http://schemas.openxmlformats.org/drawingml/2006/chart">
  <cdr:relSizeAnchor xmlns:cdr="http://schemas.openxmlformats.org/drawingml/2006/chartDrawing">
    <cdr:from>
      <cdr:x>0.0655</cdr:x>
      <cdr:y>0.07769</cdr:y>
    </cdr:from>
    <cdr:to>
      <cdr:x>0.60703</cdr:x>
      <cdr:y>0.38346</cdr:y>
    </cdr:to>
    <cdr:sp macro="" textlink="">
      <cdr:nvSpPr>
        <cdr:cNvPr id="2" name="1 Cuadro de texto"/>
        <cdr:cNvSpPr txBox="1"/>
      </cdr:nvSpPr>
      <cdr:spPr>
        <a:xfrm xmlns:a="http://schemas.openxmlformats.org/drawingml/2006/main">
          <a:off x="390525" y="295275"/>
          <a:ext cx="3228975" cy="1162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0.09585</cdr:x>
      <cdr:y>0.05764</cdr:y>
    </cdr:from>
    <cdr:to>
      <cdr:x>0.60543</cdr:x>
      <cdr:y>0.28571</cdr:y>
    </cdr:to>
    <cdr:sp macro="" textlink="">
      <cdr:nvSpPr>
        <cdr:cNvPr id="3" name="2 Cuadro de texto"/>
        <cdr:cNvSpPr txBox="1"/>
      </cdr:nvSpPr>
      <cdr:spPr>
        <a:xfrm xmlns:a="http://schemas.openxmlformats.org/drawingml/2006/main">
          <a:off x="571500" y="219075"/>
          <a:ext cx="3038475" cy="866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0.07348</cdr:x>
      <cdr:y>0.06516</cdr:y>
    </cdr:from>
    <cdr:to>
      <cdr:x>0.66613</cdr:x>
      <cdr:y>0.28229</cdr:y>
    </cdr:to>
    <cdr:sp macro="" textlink="">
      <cdr:nvSpPr>
        <cdr:cNvPr id="4" name="3 Cuadro de texto"/>
        <cdr:cNvSpPr txBox="1"/>
      </cdr:nvSpPr>
      <cdr:spPr>
        <a:xfrm xmlns:a="http://schemas.openxmlformats.org/drawingml/2006/main">
          <a:off x="396842" y="224261"/>
          <a:ext cx="3200710" cy="747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1600" b="0" dirty="0">
              <a:effectLst/>
              <a:latin typeface="+mn-lt"/>
              <a:ea typeface="+mn-ea"/>
              <a:cs typeface="+mn-cs"/>
            </a:rPr>
            <a:t>Gráfico 6. Resultados obtenidos en la primera y segunda medición en el test de  </a:t>
          </a:r>
          <a:r>
            <a:rPr lang="es-EC" sz="1600" b="1" dirty="0">
              <a:effectLst/>
              <a:latin typeface="+mn-lt"/>
              <a:ea typeface="+mn-ea"/>
              <a:cs typeface="+mn-cs"/>
            </a:rPr>
            <a:t>Conducción en círculo</a:t>
          </a:r>
          <a:r>
            <a:rPr lang="es-EC" sz="1100" b="1" dirty="0">
              <a:effectLst/>
              <a:latin typeface="+mn-lt"/>
              <a:ea typeface="+mn-ea"/>
              <a:cs typeface="+mn-cs"/>
            </a:rPr>
            <a:t>.</a:t>
          </a:r>
          <a:endParaRPr lang="es-EC" sz="1100" dirty="0"/>
        </a:p>
        <a:p xmlns:a="http://schemas.openxmlformats.org/drawingml/2006/main">
          <a:endParaRPr lang="es-EC"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6B4504E-2C6C-4F15-8332-A537A874414E}" type="datetimeFigureOut">
              <a:rPr lang="es-EC" smtClean="0"/>
              <a:pPr/>
              <a:t>17/07/2014</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6FF708-BB80-46F5-B0AE-57D9170AD2CF}"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36FF708-BB80-46F5-B0AE-57D9170AD2CF}"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7" name="Slide Number Placeholder 6"/>
          <p:cNvSpPr>
            <a:spLocks noGrp="1"/>
          </p:cNvSpPr>
          <p:nvPr>
            <p:ph type="sldNum" sz="quarter" idx="12"/>
          </p:nvPr>
        </p:nvSpPr>
        <p:spPr/>
        <p:txBody>
          <a:bodyPr/>
          <a:lstStyle/>
          <a:p>
            <a:fld id="{F36FF708-BB80-46F5-B0AE-57D9170AD2CF}"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B4504E-2C6C-4F15-8332-A537A874414E}" type="datetimeFigureOut">
              <a:rPr lang="es-EC" smtClean="0"/>
              <a:pPr/>
              <a:t>17/07/2014</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6B4504E-2C6C-4F15-8332-A537A874414E}" type="datetimeFigureOut">
              <a:rPr lang="es-EC" smtClean="0"/>
              <a:pPr/>
              <a:t>17/07/2014</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6FF708-BB80-46F5-B0AE-57D9170AD2C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343" y="260648"/>
            <a:ext cx="5167313"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220072" y="5805264"/>
            <a:ext cx="3893651" cy="1080120"/>
          </a:xfrm>
        </p:spPr>
        <p:txBody>
          <a:bodyPr>
            <a:noAutofit/>
          </a:bodyPr>
          <a:lstStyle/>
          <a:p>
            <a:pPr algn="ctr"/>
            <a:r>
              <a:rPr lang="es-EC" sz="2000" dirty="0" smtClean="0">
                <a:solidFill>
                  <a:schemeClr val="accent2"/>
                </a:solidFill>
              </a:rPr>
              <a:t>MAESTRIA EN ENTRENAMIENTO DEPORTIVO</a:t>
            </a:r>
            <a:endParaRPr lang="es-EC" sz="2000" dirty="0">
              <a:solidFill>
                <a:schemeClr val="accent2"/>
              </a:solidFill>
            </a:endParaRPr>
          </a:p>
        </p:txBody>
      </p:sp>
      <p:sp>
        <p:nvSpPr>
          <p:cNvPr id="3" name="2 Subtítulo"/>
          <p:cNvSpPr>
            <a:spLocks noGrp="1"/>
          </p:cNvSpPr>
          <p:nvPr>
            <p:ph type="subTitle" idx="1"/>
          </p:nvPr>
        </p:nvSpPr>
        <p:spPr>
          <a:xfrm>
            <a:off x="0" y="1772816"/>
            <a:ext cx="9144000" cy="4608512"/>
          </a:xfrm>
        </p:spPr>
        <p:txBody>
          <a:bodyPr>
            <a:normAutofit/>
          </a:bodyPr>
          <a:lstStyle/>
          <a:p>
            <a:pPr algn="ctr"/>
            <a:r>
              <a:rPr lang="es-ES" sz="2800" dirty="0" smtClean="0">
                <a:solidFill>
                  <a:schemeClr val="tx1"/>
                </a:solidFill>
                <a:latin typeface="Arial" panose="020B0604020202020204" pitchFamily="34" charset="0"/>
                <a:cs typeface="Arial" panose="020B0604020202020204" pitchFamily="34" charset="0"/>
              </a:rPr>
              <a:t>El </a:t>
            </a:r>
            <a:r>
              <a:rPr lang="es-ES" sz="2800" dirty="0">
                <a:solidFill>
                  <a:schemeClr val="tx1"/>
                </a:solidFill>
                <a:latin typeface="Arial" panose="020B0604020202020204" pitchFamily="34" charset="0"/>
                <a:cs typeface="Arial" panose="020B0604020202020204" pitchFamily="34" charset="0"/>
              </a:rPr>
              <a:t>dominio de la técnica y la preparación física </a:t>
            </a:r>
            <a:r>
              <a:rPr lang="es-ES" sz="2800" dirty="0" smtClean="0">
                <a:solidFill>
                  <a:schemeClr val="tx1"/>
                </a:solidFill>
                <a:latin typeface="Arial" panose="020B0604020202020204" pitchFamily="34" charset="0"/>
                <a:cs typeface="Arial" panose="020B0604020202020204" pitchFamily="34" charset="0"/>
              </a:rPr>
              <a:t>de </a:t>
            </a:r>
            <a:r>
              <a:rPr lang="es-ES" sz="2800" dirty="0">
                <a:solidFill>
                  <a:schemeClr val="tx1"/>
                </a:solidFill>
                <a:latin typeface="Arial" panose="020B0604020202020204" pitchFamily="34" charset="0"/>
                <a:cs typeface="Arial" panose="020B0604020202020204" pitchFamily="34" charset="0"/>
              </a:rPr>
              <a:t>futbolista de 18 años y la reserva </a:t>
            </a:r>
            <a:r>
              <a:rPr lang="es-ES" sz="2800" dirty="0" smtClean="0">
                <a:solidFill>
                  <a:schemeClr val="tx1"/>
                </a:solidFill>
                <a:latin typeface="Arial" panose="020B0604020202020204" pitchFamily="34" charset="0"/>
                <a:cs typeface="Arial" panose="020B0604020202020204" pitchFamily="34" charset="0"/>
              </a:rPr>
              <a:t>del  </a:t>
            </a:r>
            <a:r>
              <a:rPr lang="es-ES" sz="2800" dirty="0">
                <a:solidFill>
                  <a:schemeClr val="tx1"/>
                </a:solidFill>
                <a:latin typeface="Arial" panose="020B0604020202020204" pitchFamily="34" charset="0"/>
                <a:cs typeface="Arial" panose="020B0604020202020204" pitchFamily="34" charset="0"/>
              </a:rPr>
              <a:t>C</a:t>
            </a:r>
            <a:r>
              <a:rPr lang="es-ES" sz="2800" dirty="0" smtClean="0">
                <a:solidFill>
                  <a:schemeClr val="tx1"/>
                </a:solidFill>
                <a:latin typeface="Arial" panose="020B0604020202020204" pitchFamily="34" charset="0"/>
                <a:cs typeface="Arial" panose="020B0604020202020204" pitchFamily="34" charset="0"/>
              </a:rPr>
              <a:t>lub Deportivo “EL NACIONAL”</a:t>
            </a:r>
            <a:endParaRPr lang="es-EC"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C"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 </a:t>
            </a:r>
            <a:r>
              <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Lic. Pablo Aníbal Cortez Navas .</a:t>
            </a:r>
          </a:p>
          <a:p>
            <a:pPr algn="ctr"/>
            <a:endPar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DIRECTOR:PHD. Edgardo Romero </a:t>
            </a:r>
            <a:r>
              <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Frómeta</a:t>
            </a:r>
          </a:p>
          <a:p>
            <a:pPr algn="ctr"/>
            <a:endPar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Júlio 17 de 2014 </a:t>
            </a:r>
          </a:p>
          <a:p>
            <a:pPr algn="ctr"/>
            <a:endParaRPr lang="pt-BR"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C" sz="2800" b="1" dirty="0" smtClean="0">
              <a:latin typeface="Arial" panose="020B0604020202020204" pitchFamily="34" charset="0"/>
              <a:cs typeface="Arial" panose="020B0604020202020204" pitchFamily="34" charset="0"/>
            </a:endParaRPr>
          </a:p>
          <a:p>
            <a:pPr algn="ctr"/>
            <a:endParaRPr lang="es-EC" sz="2800" b="1" dirty="0" smtClean="0">
              <a:latin typeface="Arial" panose="020B0604020202020204" pitchFamily="34" charset="0"/>
              <a:cs typeface="Arial" panose="020B0604020202020204" pitchFamily="34" charset="0"/>
            </a:endParaRPr>
          </a:p>
          <a:p>
            <a:pPr algn="ctr"/>
            <a:endParaRPr lang="es-EC" sz="2800" b="1" dirty="0">
              <a:latin typeface="Arial" panose="020B0604020202020204" pitchFamily="34" charset="0"/>
              <a:cs typeface="Arial" panose="020B0604020202020204" pitchFamily="34" charset="0"/>
            </a:endParaRPr>
          </a:p>
          <a:p>
            <a:pPr algn="ctr"/>
            <a:endParaRPr lang="es-EC" sz="2800" b="1" dirty="0" smtClean="0">
              <a:latin typeface="Arial" panose="020B0604020202020204" pitchFamily="34" charset="0"/>
              <a:cs typeface="Arial" panose="020B0604020202020204" pitchFamily="34" charset="0"/>
            </a:endParaRPr>
          </a:p>
          <a:p>
            <a:pPr algn="ct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9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10800000" flipV="1">
            <a:off x="0" y="-8247"/>
            <a:ext cx="9144000" cy="1349015"/>
          </a:xfrm>
          <a:solidFill>
            <a:srgbClr val="00B050"/>
          </a:solidFill>
          <a:effectLst>
            <a:innerShdw blurRad="63500" dist="50800" dir="16200000">
              <a:prstClr val="black">
                <a:alpha val="50000"/>
              </a:prstClr>
            </a:innerShdw>
          </a:effectLst>
        </p:spPr>
        <p:txBody>
          <a:bodyPr>
            <a:normAutofit/>
          </a:bodyPr>
          <a:lstStyle/>
          <a:p>
            <a:pPr marL="0" indent="0" algn="ctr">
              <a:buNone/>
            </a:pPr>
            <a:r>
              <a:rPr lang="es-EC" sz="3600" b="1" dirty="0" smtClean="0"/>
              <a:t> </a:t>
            </a:r>
            <a:r>
              <a:rPr lang="es-EC" sz="4400" b="1" dirty="0" smtClean="0"/>
              <a:t>Técnica </a:t>
            </a:r>
            <a:endParaRPr lang="es-EC" sz="4400" b="1" dirty="0"/>
          </a:p>
          <a:p>
            <a:pPr marL="0" indent="0" algn="ctr">
              <a:buNone/>
            </a:pPr>
            <a:endParaRPr lang="es-EC" b="1" dirty="0"/>
          </a:p>
        </p:txBody>
      </p:sp>
      <p:sp>
        <p:nvSpPr>
          <p:cNvPr id="15" name="14 Rectángulo"/>
          <p:cNvSpPr/>
          <p:nvPr/>
        </p:nvSpPr>
        <p:spPr>
          <a:xfrm>
            <a:off x="697207" y="3140968"/>
            <a:ext cx="7560840" cy="12024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a:t>
            </a:r>
            <a:r>
              <a:rPr lang="es-ES" sz="2000" dirty="0">
                <a:latin typeface="Arial" panose="020B0604020202020204" pitchFamily="34" charset="0"/>
                <a:cs typeface="Arial" panose="020B0604020202020204" pitchFamily="34" charset="0"/>
              </a:rPr>
              <a:t>Toda aquella acción muscular o movimiento del cuerpo, requerido para la ejecución con éxito de un acto deseado”. Delgado (1988): "Es la facultad de poder hacer algo eficientemente"</a:t>
            </a:r>
            <a:endParaRPr lang="es-EC" sz="2000" dirty="0">
              <a:latin typeface="Arial" panose="020B0604020202020204" pitchFamily="34" charset="0"/>
              <a:cs typeface="Arial" panose="020B0604020202020204" pitchFamily="34" charset="0"/>
            </a:endParaRPr>
          </a:p>
        </p:txBody>
      </p:sp>
      <p:sp>
        <p:nvSpPr>
          <p:cNvPr id="2" name="Llamada rectangular redondeada 1"/>
          <p:cNvSpPr/>
          <p:nvPr/>
        </p:nvSpPr>
        <p:spPr>
          <a:xfrm rot="10800000">
            <a:off x="1043608" y="5050676"/>
            <a:ext cx="2448272" cy="682580"/>
          </a:xfrm>
          <a:prstGeom prst="wedgeRoundRectCallout">
            <a:avLst>
              <a:gd name="adj1" fmla="val -21390"/>
              <a:gd name="adj2" fmla="val 1224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latin typeface="Arial" panose="020B0604020202020204" pitchFamily="34" charset="0"/>
              <a:cs typeface="Arial" panose="020B0604020202020204" pitchFamily="34" charset="0"/>
            </a:endParaRPr>
          </a:p>
          <a:p>
            <a:pPr algn="ctr"/>
            <a:endParaRPr lang="es-EC" dirty="0"/>
          </a:p>
        </p:txBody>
      </p:sp>
      <p:sp>
        <p:nvSpPr>
          <p:cNvPr id="4" name="Llamada rectangular redondeada 3"/>
          <p:cNvSpPr/>
          <p:nvPr/>
        </p:nvSpPr>
        <p:spPr>
          <a:xfrm rot="10800000">
            <a:off x="4355976" y="5050676"/>
            <a:ext cx="2448272" cy="682580"/>
          </a:xfrm>
          <a:prstGeom prst="wedgeRoundRectCallout">
            <a:avLst>
              <a:gd name="adj1" fmla="val -20276"/>
              <a:gd name="adj2" fmla="val 1204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latin typeface="Arial" panose="020B0604020202020204" pitchFamily="34" charset="0"/>
              <a:cs typeface="Arial" panose="020B0604020202020204" pitchFamily="34" charset="0"/>
            </a:endParaRPr>
          </a:p>
          <a:p>
            <a:pPr algn="ctr"/>
            <a:endParaRPr lang="es-EC" dirty="0"/>
          </a:p>
        </p:txBody>
      </p:sp>
      <p:sp>
        <p:nvSpPr>
          <p:cNvPr id="11" name="Llamada rectangular redondeada 10"/>
          <p:cNvSpPr/>
          <p:nvPr/>
        </p:nvSpPr>
        <p:spPr>
          <a:xfrm>
            <a:off x="1059989" y="1899578"/>
            <a:ext cx="2448272" cy="682580"/>
          </a:xfrm>
          <a:prstGeom prst="wedgeRoundRectCallout">
            <a:avLst>
              <a:gd name="adj1" fmla="val -19718"/>
              <a:gd name="adj2" fmla="val 1124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latin typeface="Arial" panose="020B0604020202020204" pitchFamily="34" charset="0"/>
              <a:cs typeface="Arial" panose="020B0604020202020204" pitchFamily="34" charset="0"/>
            </a:endParaRPr>
          </a:p>
          <a:p>
            <a:pPr algn="ctr"/>
            <a:r>
              <a:rPr lang="es-EC" dirty="0" err="1">
                <a:solidFill>
                  <a:schemeClr val="tx1"/>
                </a:solidFill>
                <a:latin typeface="Arial" panose="020B0604020202020204" pitchFamily="34" charset="0"/>
                <a:cs typeface="Arial" panose="020B0604020202020204" pitchFamily="34" charset="0"/>
              </a:rPr>
              <a:t>Cratty</a:t>
            </a:r>
            <a:r>
              <a:rPr lang="es-EC" dirty="0">
                <a:solidFill>
                  <a:schemeClr val="tx1"/>
                </a:solidFill>
                <a:latin typeface="Arial" panose="020B0604020202020204" pitchFamily="34" charset="0"/>
                <a:cs typeface="Arial" panose="020B0604020202020204" pitchFamily="34" charset="0"/>
              </a:rPr>
              <a:t> (1983) </a:t>
            </a:r>
          </a:p>
          <a:p>
            <a:pPr algn="ctr"/>
            <a:endParaRPr lang="es-EC" dirty="0">
              <a:solidFill>
                <a:schemeClr val="tx1"/>
              </a:solidFill>
            </a:endParaRPr>
          </a:p>
        </p:txBody>
      </p:sp>
      <p:sp>
        <p:nvSpPr>
          <p:cNvPr id="16" name="Llamada rectangular redondeada 15"/>
          <p:cNvSpPr/>
          <p:nvPr/>
        </p:nvSpPr>
        <p:spPr>
          <a:xfrm>
            <a:off x="4355976" y="1918328"/>
            <a:ext cx="2448272" cy="682580"/>
          </a:xfrm>
          <a:prstGeom prst="wedgeRoundRectCallout">
            <a:avLst>
              <a:gd name="adj1" fmla="val -20276"/>
              <a:gd name="adj2" fmla="val 1064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latin typeface="Arial" panose="020B0604020202020204" pitchFamily="34" charset="0"/>
              <a:cs typeface="Arial" panose="020B0604020202020204" pitchFamily="34" charset="0"/>
            </a:endParaRPr>
          </a:p>
          <a:p>
            <a:pPr algn="ctr"/>
            <a:r>
              <a:rPr lang="es-EC" dirty="0">
                <a:solidFill>
                  <a:schemeClr val="tx1"/>
                </a:solidFill>
                <a:latin typeface="Arial" panose="020B0604020202020204" pitchFamily="34" charset="0"/>
                <a:cs typeface="Arial" panose="020B0604020202020204" pitchFamily="34" charset="0"/>
              </a:rPr>
              <a:t>Delgado (1988)</a:t>
            </a:r>
          </a:p>
          <a:p>
            <a:pPr algn="ctr"/>
            <a:endParaRPr lang="es-EC" dirty="0">
              <a:solidFill>
                <a:schemeClr val="tx1"/>
              </a:solidFill>
            </a:endParaRPr>
          </a:p>
        </p:txBody>
      </p:sp>
      <p:sp>
        <p:nvSpPr>
          <p:cNvPr id="7" name="Rectángulo 6"/>
          <p:cNvSpPr/>
          <p:nvPr/>
        </p:nvSpPr>
        <p:spPr>
          <a:xfrm>
            <a:off x="4602154" y="5207300"/>
            <a:ext cx="1531188" cy="369332"/>
          </a:xfrm>
          <a:prstGeom prst="rect">
            <a:avLst/>
          </a:prstGeom>
        </p:spPr>
        <p:txBody>
          <a:bodyPr wrap="none">
            <a:spAutoFit/>
          </a:bodyPr>
          <a:lstStyle/>
          <a:p>
            <a:pPr algn="ctr"/>
            <a:r>
              <a:rPr lang="es-EC" dirty="0">
                <a:latin typeface="Arial" panose="020B0604020202020204" pitchFamily="34" charset="0"/>
                <a:cs typeface="Arial" panose="020B0604020202020204" pitchFamily="34" charset="0"/>
              </a:rPr>
              <a:t>Riera (2005) </a:t>
            </a:r>
          </a:p>
        </p:txBody>
      </p:sp>
      <p:sp>
        <p:nvSpPr>
          <p:cNvPr id="8" name="Rectángulo 7"/>
          <p:cNvSpPr/>
          <p:nvPr/>
        </p:nvSpPr>
        <p:spPr>
          <a:xfrm>
            <a:off x="1653537" y="5204603"/>
            <a:ext cx="1685077" cy="369332"/>
          </a:xfrm>
          <a:prstGeom prst="rect">
            <a:avLst/>
          </a:prstGeom>
        </p:spPr>
        <p:txBody>
          <a:bodyPr wrap="none">
            <a:spAutoFit/>
          </a:bodyPr>
          <a:lstStyle/>
          <a:p>
            <a:pPr algn="ctr"/>
            <a:r>
              <a:rPr lang="es-EC" dirty="0">
                <a:latin typeface="Arial" panose="020B0604020202020204" pitchFamily="34" charset="0"/>
                <a:cs typeface="Arial" panose="020B0604020202020204" pitchFamily="34" charset="0"/>
              </a:rPr>
              <a:t>Batalla (2001) </a:t>
            </a:r>
          </a:p>
        </p:txBody>
      </p:sp>
    </p:spTree>
    <p:extLst>
      <p:ext uri="{BB962C8B-B14F-4D97-AF65-F5344CB8AC3E}">
        <p14:creationId xmlns:p14="http://schemas.microsoft.com/office/powerpoint/2010/main" val="422517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340768"/>
          </a:xfrm>
          <a:solidFill>
            <a:srgbClr val="00B050"/>
          </a:solidFill>
        </p:spPr>
        <p:txBody>
          <a:bodyPr>
            <a:normAutofit/>
          </a:bodyPr>
          <a:lstStyle/>
          <a:p>
            <a:pPr lvl="0" algn="ctr">
              <a:spcBef>
                <a:spcPct val="20000"/>
              </a:spcBef>
            </a:pPr>
            <a:r>
              <a:rPr lang="es-EC" sz="5400" b="1" dirty="0" smtClean="0">
                <a:solidFill>
                  <a:prstClr val="black"/>
                </a:solidFill>
                <a:latin typeface="Arial" panose="020B0604020202020204" pitchFamily="34" charset="0"/>
                <a:ea typeface="+mn-ea"/>
                <a:cs typeface="Arial" panose="020B0604020202020204" pitchFamily="34" charset="0"/>
              </a:rPr>
              <a:t>PREPARACIÓN  FÍSICA </a:t>
            </a:r>
            <a:endParaRPr lang="es-EC" sz="5400" b="1" dirty="0">
              <a:solidFill>
                <a:prstClr val="black"/>
              </a:solidFill>
              <a:latin typeface="Arial" panose="020B0604020202020204" pitchFamily="34" charset="0"/>
              <a:ea typeface="+mn-ea"/>
              <a:cs typeface="Arial" panose="020B0604020202020204" pitchFamily="34" charset="0"/>
            </a:endParaRPr>
          </a:p>
        </p:txBody>
      </p:sp>
      <p:sp>
        <p:nvSpPr>
          <p:cNvPr id="3" name="2 Marcador de contenido"/>
          <p:cNvSpPr>
            <a:spLocks noGrp="1"/>
          </p:cNvSpPr>
          <p:nvPr>
            <p:ph idx="1"/>
          </p:nvPr>
        </p:nvSpPr>
        <p:spPr>
          <a:xfrm>
            <a:off x="457200" y="1600200"/>
            <a:ext cx="8229600" cy="5257800"/>
          </a:xfrm>
        </p:spPr>
        <p:txBody>
          <a:bodyPr/>
          <a:lstStyle/>
          <a:p>
            <a:endParaRPr lang="es-ES" dirty="0" smtClean="0"/>
          </a:p>
          <a:p>
            <a:endParaRPr lang="es-ES" dirty="0"/>
          </a:p>
          <a:p>
            <a:endParaRPr lang="es-ES" dirty="0" smtClean="0"/>
          </a:p>
          <a:p>
            <a:endParaRPr lang="es-ES" dirty="0"/>
          </a:p>
          <a:p>
            <a:endParaRPr lang="es-ES" dirty="0" smtClean="0"/>
          </a:p>
          <a:p>
            <a:endParaRPr lang="es-ES" dirty="0"/>
          </a:p>
          <a:p>
            <a:pPr marL="0" indent="0">
              <a:buNone/>
            </a:pPr>
            <a:r>
              <a:rPr lang="es-ES" dirty="0" smtClean="0"/>
              <a:t>            </a:t>
            </a:r>
            <a:endParaRPr lang="es-ES" dirty="0"/>
          </a:p>
        </p:txBody>
      </p:sp>
      <p:sp>
        <p:nvSpPr>
          <p:cNvPr id="8" name="7 Rectángulo"/>
          <p:cNvSpPr/>
          <p:nvPr/>
        </p:nvSpPr>
        <p:spPr>
          <a:xfrm>
            <a:off x="1043608" y="3356992"/>
            <a:ext cx="73803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755576" y="3356992"/>
            <a:ext cx="7802830"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preparación física (PF) es el conjunto organizado y jerarquizado de los procedimientos de entrenamiento cuyo objetivo es el desarrollo y la utilización de las cualidades físicas del deportista.</a:t>
            </a:r>
          </a:p>
        </p:txBody>
      </p:sp>
      <p:sp>
        <p:nvSpPr>
          <p:cNvPr id="10" name="Llamada ovalada 9"/>
          <p:cNvSpPr/>
          <p:nvPr/>
        </p:nvSpPr>
        <p:spPr>
          <a:xfrm>
            <a:off x="1187624" y="1956046"/>
            <a:ext cx="2592288" cy="812450"/>
          </a:xfrm>
          <a:prstGeom prst="wedgeEllipseCallout">
            <a:avLst>
              <a:gd name="adj1" fmla="val 5985"/>
              <a:gd name="adj2" fmla="val 110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(Díaz. I.J. 1999) </a:t>
            </a:r>
          </a:p>
          <a:p>
            <a:pPr algn="ctr"/>
            <a:endParaRPr lang="es-EC" dirty="0"/>
          </a:p>
        </p:txBody>
      </p:sp>
      <p:sp>
        <p:nvSpPr>
          <p:cNvPr id="11" name="Llamada ovalada 10"/>
          <p:cNvSpPr/>
          <p:nvPr/>
        </p:nvSpPr>
        <p:spPr>
          <a:xfrm>
            <a:off x="5574678" y="1956046"/>
            <a:ext cx="2592288" cy="896890"/>
          </a:xfrm>
          <a:prstGeom prst="wedgeEllipseCallout">
            <a:avLst>
              <a:gd name="adj1" fmla="val -9777"/>
              <a:gd name="adj2" fmla="val 97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(Alvares d sayas 2000</a:t>
            </a:r>
            <a:r>
              <a:rPr lang="es-ES" b="1" dirty="0" smtClean="0">
                <a:solidFill>
                  <a:schemeClr val="tx1"/>
                </a:solidFill>
                <a:latin typeface="Arial" panose="020B0604020202020204" pitchFamily="34" charset="0"/>
                <a:cs typeface="Arial" panose="020B0604020202020204" pitchFamily="34" charset="0"/>
              </a:rPr>
              <a:t>) </a:t>
            </a:r>
            <a:endParaRPr lang="es-ES"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12" name="Llamada ovalada 11"/>
          <p:cNvSpPr/>
          <p:nvPr/>
        </p:nvSpPr>
        <p:spPr>
          <a:xfrm rot="10800000">
            <a:off x="1043608" y="5521948"/>
            <a:ext cx="2592288" cy="707648"/>
          </a:xfrm>
          <a:prstGeom prst="wedgeEllipseCallout">
            <a:avLst>
              <a:gd name="adj1" fmla="val -9137"/>
              <a:gd name="adj2" fmla="val 114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Llamada ovalada 12"/>
          <p:cNvSpPr/>
          <p:nvPr/>
        </p:nvSpPr>
        <p:spPr>
          <a:xfrm rot="10800000">
            <a:off x="5580112" y="5556446"/>
            <a:ext cx="2592288" cy="707648"/>
          </a:xfrm>
          <a:prstGeom prst="wedgeEllipseCallout">
            <a:avLst>
              <a:gd name="adj1" fmla="val 7580"/>
              <a:gd name="adj2" fmla="val 118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547664" y="5656282"/>
            <a:ext cx="1744837" cy="369332"/>
          </a:xfrm>
          <a:prstGeom prst="rect">
            <a:avLst/>
          </a:prstGeom>
        </p:spPr>
        <p:txBody>
          <a:bodyPr wrap="none">
            <a:spAutoFit/>
          </a:bodyPr>
          <a:lstStyle/>
          <a:p>
            <a:pPr algn="ctr"/>
            <a:r>
              <a:rPr lang="es-ES" b="1" dirty="0">
                <a:latin typeface="Arial" panose="020B0604020202020204" pitchFamily="34" charset="0"/>
                <a:cs typeface="Arial" panose="020B0604020202020204" pitchFamily="34" charset="0"/>
              </a:rPr>
              <a:t>(Ruiz. A 2002) </a:t>
            </a:r>
          </a:p>
        </p:txBody>
      </p:sp>
      <p:sp>
        <p:nvSpPr>
          <p:cNvPr id="15" name="Rectángulo 14"/>
          <p:cNvSpPr/>
          <p:nvPr/>
        </p:nvSpPr>
        <p:spPr>
          <a:xfrm>
            <a:off x="5771803" y="5656282"/>
            <a:ext cx="2198038" cy="369332"/>
          </a:xfrm>
          <a:prstGeom prst="rect">
            <a:avLst/>
          </a:prstGeom>
        </p:spPr>
        <p:txBody>
          <a:bodyPr wrap="none">
            <a:spAutoFit/>
          </a:bodyPr>
          <a:lstStyle/>
          <a:p>
            <a:pPr algn="ctr"/>
            <a:r>
              <a:rPr lang="es-ES" b="1" dirty="0">
                <a:latin typeface="Arial" panose="020B0604020202020204" pitchFamily="34" charset="0"/>
                <a:cs typeface="Arial" panose="020B0604020202020204" pitchFamily="34" charset="0"/>
              </a:rPr>
              <a:t>(Dora Sosco 2003)</a:t>
            </a:r>
          </a:p>
        </p:txBody>
      </p:sp>
    </p:spTree>
    <p:extLst>
      <p:ext uri="{BB962C8B-B14F-4D97-AF65-F5344CB8AC3E}">
        <p14:creationId xmlns:p14="http://schemas.microsoft.com/office/powerpoint/2010/main" val="1486480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0" y="-27384"/>
            <a:ext cx="9144000" cy="1484783"/>
          </a:xfrm>
          <a:solidFill>
            <a:srgbClr val="00B050"/>
          </a:solidFill>
        </p:spPr>
        <p:txBody>
          <a:bodyPr>
            <a:normAutofit/>
          </a:bodyPr>
          <a:lstStyle/>
          <a:p>
            <a:pPr algn="ctr"/>
            <a:r>
              <a:rPr lang="es-EC" b="1" dirty="0">
                <a:solidFill>
                  <a:schemeClr val="tx1"/>
                </a:solidFill>
                <a:latin typeface="Arial" panose="020B0604020202020204" pitchFamily="34" charset="0"/>
                <a:cs typeface="Arial" panose="020B0604020202020204" pitchFamily="34" charset="0"/>
              </a:rPr>
              <a:t>METODOLOGÍA DE </a:t>
            </a:r>
            <a:r>
              <a:rPr lang="es-EC" b="1" dirty="0" smtClean="0">
                <a:solidFill>
                  <a:schemeClr val="tx1"/>
                </a:solidFill>
                <a:latin typeface="Arial" panose="020B0604020202020204" pitchFamily="34" charset="0"/>
                <a:cs typeface="Arial" panose="020B0604020202020204" pitchFamily="34" charset="0"/>
              </a:rPr>
              <a:t>INVESTIGACIÓN</a:t>
            </a:r>
            <a:br>
              <a:rPr lang="es-EC" b="1" dirty="0" smtClean="0">
                <a:solidFill>
                  <a:schemeClr val="tx1"/>
                </a:solidFill>
                <a:latin typeface="Arial" panose="020B0604020202020204" pitchFamily="34" charset="0"/>
                <a:cs typeface="Arial" panose="020B0604020202020204" pitchFamily="34" charset="0"/>
              </a:rPr>
            </a:br>
            <a:endParaRPr lang="es-EC" b="1" dirty="0">
              <a:solidFill>
                <a:schemeClr val="tx1"/>
              </a:solidFill>
              <a:latin typeface="Arial" panose="020B0604020202020204" pitchFamily="34" charset="0"/>
              <a:cs typeface="Arial" panose="020B0604020202020204" pitchFamily="34" charset="0"/>
            </a:endParaRPr>
          </a:p>
        </p:txBody>
      </p:sp>
      <p:sp>
        <p:nvSpPr>
          <p:cNvPr id="6" name="5 Subtítulo"/>
          <p:cNvSpPr>
            <a:spLocks noGrp="1"/>
          </p:cNvSpPr>
          <p:nvPr>
            <p:ph type="subTitle" idx="1"/>
          </p:nvPr>
        </p:nvSpPr>
        <p:spPr>
          <a:xfrm>
            <a:off x="0" y="1412776"/>
            <a:ext cx="9144000" cy="5445224"/>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r>
              <a:rPr lang="es-EC" sz="2400" dirty="0">
                <a:solidFill>
                  <a:schemeClr val="dk1"/>
                </a:solidFill>
                <a:latin typeface="Arial" panose="020B0604020202020204" pitchFamily="34" charset="0"/>
                <a:cs typeface="Arial" panose="020B0604020202020204" pitchFamily="34" charset="0"/>
              </a:rPr>
              <a:t>La investigación es</a:t>
            </a:r>
            <a:r>
              <a:rPr lang="es-ES" sz="2400" dirty="0">
                <a:solidFill>
                  <a:schemeClr val="dk1"/>
                </a:solidFill>
                <a:latin typeface="Arial" panose="020B0604020202020204" pitchFamily="34" charset="0"/>
                <a:cs typeface="Arial" panose="020B0604020202020204" pitchFamily="34" charset="0"/>
              </a:rPr>
              <a:t> de tipo cuasi experimental, de diseño de pre-prueba y post-prueba, tiene como finalidad aplicar un programa de entrenamiento, donde al finalizarlo se analizará el desarrollo de la influencia de la preparación física en la técnica deportiva</a:t>
            </a:r>
            <a:r>
              <a:rPr lang="es-ES" sz="2400" dirty="0" smtClean="0">
                <a:solidFill>
                  <a:schemeClr val="dk1"/>
                </a:solidFill>
                <a:latin typeface="Arial" panose="020B0604020202020204" pitchFamily="34" charset="0"/>
                <a:cs typeface="Arial" panose="020B0604020202020204" pitchFamily="34" charset="0"/>
              </a:rPr>
              <a:t>.</a:t>
            </a:r>
            <a:endParaRPr lang="es-EC" sz="24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C" sz="24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400" dirty="0">
                <a:solidFill>
                  <a:schemeClr val="dk1"/>
                </a:solidFill>
                <a:latin typeface="Arial" panose="020B0604020202020204" pitchFamily="34" charset="0"/>
                <a:cs typeface="Arial" panose="020B0604020202020204" pitchFamily="34" charset="0"/>
              </a:rPr>
              <a:t>Se determinó la problemática</a:t>
            </a:r>
            <a:r>
              <a:rPr lang="es-EC" sz="2400" dirty="0" smtClean="0">
                <a:solidFill>
                  <a:schemeClr val="dk1"/>
                </a:solidFill>
                <a:latin typeface="Arial" panose="020B0604020202020204" pitchFamily="34" charset="0"/>
                <a:cs typeface="Arial" panose="020B0604020202020204" pitchFamily="34" charset="0"/>
              </a:rPr>
              <a:t>.</a:t>
            </a:r>
          </a:p>
          <a:p>
            <a:pPr marL="571500" indent="-571500" algn="just">
              <a:buFont typeface="Arial" panose="020B0604020202020204" pitchFamily="34" charset="0"/>
              <a:buChar char="•"/>
            </a:pPr>
            <a:endParaRPr lang="es-EC" sz="14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400" dirty="0">
                <a:solidFill>
                  <a:schemeClr val="dk1"/>
                </a:solidFill>
                <a:latin typeface="Arial" panose="020B0604020202020204" pitchFamily="34" charset="0"/>
                <a:cs typeface="Arial" panose="020B0604020202020204" pitchFamily="34" charset="0"/>
              </a:rPr>
              <a:t>Formulación del </a:t>
            </a:r>
            <a:r>
              <a:rPr lang="es-EC" sz="2400" dirty="0" smtClean="0">
                <a:solidFill>
                  <a:schemeClr val="dk1"/>
                </a:solidFill>
                <a:latin typeface="Arial" panose="020B0604020202020204" pitchFamily="34" charset="0"/>
                <a:cs typeface="Arial" panose="020B0604020202020204" pitchFamily="34" charset="0"/>
              </a:rPr>
              <a:t>problema</a:t>
            </a:r>
          </a:p>
          <a:p>
            <a:pPr marL="571500" indent="-571500" algn="just">
              <a:buFont typeface="Arial" panose="020B0604020202020204" pitchFamily="34" charset="0"/>
              <a:buChar char="•"/>
            </a:pPr>
            <a:endParaRPr lang="es-EC" sz="14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400" dirty="0">
                <a:solidFill>
                  <a:schemeClr val="dk1"/>
                </a:solidFill>
                <a:latin typeface="Arial" panose="020B0604020202020204" pitchFamily="34" charset="0"/>
                <a:cs typeface="Arial" panose="020B0604020202020204" pitchFamily="34" charset="0"/>
              </a:rPr>
              <a:t>Se realizaran 6 test pedagógicos todos con el mismo objetivo.</a:t>
            </a:r>
          </a:p>
          <a:p>
            <a:pPr marL="571500" indent="-571500" algn="just">
              <a:buFont typeface="Arial" panose="020B0604020202020204" pitchFamily="34" charset="0"/>
              <a:buChar char="•"/>
            </a:pPr>
            <a:endParaRPr lang="es-EC" sz="24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C"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69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1440160"/>
          </a:xfr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EC" sz="3600" b="1" dirty="0" smtClean="0">
                <a:solidFill>
                  <a:schemeClr val="tx1"/>
                </a:solidFill>
                <a:latin typeface="Arial" panose="020B0604020202020204" pitchFamily="34" charset="0"/>
                <a:cs typeface="Arial" panose="020B0604020202020204" pitchFamily="34" charset="0"/>
              </a:rPr>
              <a:t/>
            </a:r>
            <a:br>
              <a:rPr lang="es-EC" sz="3600"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POBLACIÓN </a:t>
            </a:r>
            <a:r>
              <a:rPr lang="es-EC" b="1" dirty="0">
                <a:solidFill>
                  <a:schemeClr val="tx1"/>
                </a:solidFill>
                <a:latin typeface="Arial" panose="020B0604020202020204" pitchFamily="34" charset="0"/>
                <a:cs typeface="Arial" panose="020B0604020202020204" pitchFamily="34" charset="0"/>
              </a:rPr>
              <a:t>Y </a:t>
            </a:r>
            <a:r>
              <a:rPr lang="es-EC" b="1" dirty="0" smtClean="0">
                <a:solidFill>
                  <a:schemeClr val="tx1"/>
                </a:solidFill>
                <a:latin typeface="Arial" panose="020B0604020202020204" pitchFamily="34" charset="0"/>
                <a:cs typeface="Arial" panose="020B0604020202020204" pitchFamily="34" charset="0"/>
              </a:rPr>
              <a:t>MUESTRA</a:t>
            </a:r>
            <a:r>
              <a:rPr lang="es-EC" sz="3600" b="1" dirty="0" smtClean="0">
                <a:solidFill>
                  <a:schemeClr val="tx1"/>
                </a:solidFill>
                <a:latin typeface="Arial" panose="020B0604020202020204" pitchFamily="34" charset="0"/>
                <a:cs typeface="Arial" panose="020B0604020202020204" pitchFamily="34" charset="0"/>
              </a:rPr>
              <a:t/>
            </a:r>
            <a:br>
              <a:rPr lang="es-EC" sz="3600" b="1" dirty="0" smtClean="0">
                <a:solidFill>
                  <a:schemeClr val="tx1"/>
                </a:solidFill>
                <a:latin typeface="Arial" panose="020B0604020202020204" pitchFamily="34" charset="0"/>
                <a:cs typeface="Arial" panose="020B0604020202020204" pitchFamily="34" charset="0"/>
              </a:rPr>
            </a:br>
            <a:endParaRPr lang="es-EC" sz="3600" b="1" dirty="0">
              <a:solidFill>
                <a:schemeClr val="tx1"/>
              </a:solidFill>
              <a:latin typeface="Arial" panose="020B0604020202020204" pitchFamily="34" charset="0"/>
              <a:cs typeface="Arial" panose="020B0604020202020204" pitchFamily="34" charset="0"/>
            </a:endParaRPr>
          </a:p>
        </p:txBody>
      </p:sp>
      <p:sp>
        <p:nvSpPr>
          <p:cNvPr id="4" name="3 Marcador de contenido"/>
          <p:cNvSpPr>
            <a:spLocks noGrp="1"/>
          </p:cNvSpPr>
          <p:nvPr>
            <p:ph idx="1"/>
          </p:nvPr>
        </p:nvSpPr>
        <p:spPr>
          <a:xfrm>
            <a:off x="0" y="1412776"/>
            <a:ext cx="9144000" cy="54006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800" dirty="0" smtClean="0">
                <a:solidFill>
                  <a:schemeClr val="dk1"/>
                </a:solidFill>
                <a:latin typeface="Arial" panose="020B0604020202020204" pitchFamily="34" charset="0"/>
                <a:cs typeface="Arial" panose="020B0604020202020204" pitchFamily="34" charset="0"/>
              </a:rPr>
              <a:t>La </a:t>
            </a:r>
            <a:r>
              <a:rPr lang="es-EC" sz="2800" dirty="0">
                <a:solidFill>
                  <a:schemeClr val="dk1"/>
                </a:solidFill>
                <a:latin typeface="Arial" panose="020B0604020202020204" pitchFamily="34" charset="0"/>
                <a:cs typeface="Arial" panose="020B0604020202020204" pitchFamily="34" charset="0"/>
              </a:rPr>
              <a:t>población objeto de estudio de la investigación está compuesta por   </a:t>
            </a:r>
            <a:r>
              <a:rPr lang="es-ES" sz="2800" dirty="0">
                <a:solidFill>
                  <a:schemeClr val="dk1"/>
                </a:solidFill>
                <a:latin typeface="Arial" panose="020B0604020202020204" pitchFamily="34" charset="0"/>
                <a:cs typeface="Arial" panose="020B0604020202020204" pitchFamily="34" charset="0"/>
              </a:rPr>
              <a:t>40 futbolistas de la categoría </a:t>
            </a:r>
            <a:r>
              <a:rPr lang="es-ES" sz="2800" dirty="0" smtClean="0">
                <a:latin typeface="Arial" panose="020B0604020202020204" pitchFamily="34" charset="0"/>
                <a:cs typeface="Arial" panose="020B0604020202020204" pitchFamily="34" charset="0"/>
              </a:rPr>
              <a:t>sub-</a:t>
            </a:r>
            <a:r>
              <a:rPr lang="es-ES" sz="2800" dirty="0" smtClean="0">
                <a:solidFill>
                  <a:schemeClr val="dk1"/>
                </a:solidFill>
                <a:latin typeface="Arial" panose="020B0604020202020204" pitchFamily="34" charset="0"/>
                <a:cs typeface="Arial" panose="020B0604020202020204" pitchFamily="34" charset="0"/>
              </a:rPr>
              <a:t>18 y </a:t>
            </a:r>
            <a:r>
              <a:rPr lang="es-ES" sz="2800" dirty="0">
                <a:solidFill>
                  <a:schemeClr val="dk1"/>
                </a:solidFill>
                <a:latin typeface="Arial" panose="020B0604020202020204" pitchFamily="34" charset="0"/>
                <a:cs typeface="Arial" panose="020B0604020202020204" pitchFamily="34" charset="0"/>
              </a:rPr>
              <a:t>la reserva del </a:t>
            </a:r>
            <a:r>
              <a:rPr lang="es-ES" sz="2800" dirty="0" smtClean="0">
                <a:solidFill>
                  <a:schemeClr val="dk1"/>
                </a:solidFill>
                <a:latin typeface="Arial" panose="020B0604020202020204" pitchFamily="34" charset="0"/>
                <a:cs typeface="Arial" panose="020B0604020202020204" pitchFamily="34" charset="0"/>
              </a:rPr>
              <a:t>Club Deportivo “El Nacional”</a:t>
            </a:r>
            <a:endParaRPr lang="es-EC" sz="2800" dirty="0">
              <a:solidFill>
                <a:schemeClr val="dk1"/>
              </a:solidFill>
              <a:latin typeface="Arial" panose="020B0604020202020204" pitchFamily="34" charset="0"/>
              <a:cs typeface="Arial" panose="020B0604020202020204" pitchFamily="34" charset="0"/>
            </a:endParaRPr>
          </a:p>
        </p:txBody>
      </p:sp>
      <p:pic>
        <p:nvPicPr>
          <p:cNvPr id="1026" name="Picture 2" descr="http://deportiva993.com/web/wp-content/uploads/2013/01/El-Nacional-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3429000"/>
            <a:ext cx="683895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9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1440160"/>
          </a:xfrm>
          <a:solidFill>
            <a:schemeClr val="bg1"/>
          </a:solidFill>
        </p:spPr>
        <p:txBody>
          <a:bodyPr>
            <a:normAutofit fontScale="90000"/>
          </a:bodyPr>
          <a:lstStyle/>
          <a:p>
            <a:pPr algn="ct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METODOS DE INVESTIGACION </a:t>
            </a:r>
            <a:br>
              <a:rPr lang="es-EC" b="1" dirty="0" smtClean="0">
                <a:solidFill>
                  <a:schemeClr val="tx1"/>
                </a:solidFill>
                <a:latin typeface="Arial" panose="020B0604020202020204" pitchFamily="34" charset="0"/>
                <a:cs typeface="Arial" panose="020B0604020202020204" pitchFamily="34" charset="0"/>
              </a:rPr>
            </a:br>
            <a:endParaRPr lang="es-EC" b="1" dirty="0">
              <a:solidFill>
                <a:schemeClr val="tx1"/>
              </a:solidFill>
              <a:latin typeface="Arial" panose="020B0604020202020204" pitchFamily="34" charset="0"/>
              <a:cs typeface="Arial" panose="020B0604020202020204" pitchFamily="34" charset="0"/>
            </a:endParaRPr>
          </a:p>
        </p:txBody>
      </p:sp>
      <p:sp>
        <p:nvSpPr>
          <p:cNvPr id="5" name="4 Flecha a la derecha con muesca"/>
          <p:cNvSpPr/>
          <p:nvPr/>
        </p:nvSpPr>
        <p:spPr>
          <a:xfrm>
            <a:off x="1259632" y="2204864"/>
            <a:ext cx="3960440" cy="1152128"/>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DEL NIVEL TEORICO </a:t>
            </a:r>
            <a:endParaRPr lang="es-EC" dirty="0"/>
          </a:p>
        </p:txBody>
      </p:sp>
      <p:sp>
        <p:nvSpPr>
          <p:cNvPr id="6" name="5 Flecha a la derecha con muesca"/>
          <p:cNvSpPr/>
          <p:nvPr/>
        </p:nvSpPr>
        <p:spPr>
          <a:xfrm>
            <a:off x="1043608" y="4005064"/>
            <a:ext cx="4176464" cy="1440160"/>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DEL NIVEL EMPIRICO </a:t>
            </a:r>
            <a:endParaRPr lang="es-EC" dirty="0"/>
          </a:p>
        </p:txBody>
      </p:sp>
      <p:sp>
        <p:nvSpPr>
          <p:cNvPr id="7" name="6 Flecha izquierda"/>
          <p:cNvSpPr/>
          <p:nvPr/>
        </p:nvSpPr>
        <p:spPr>
          <a:xfrm>
            <a:off x="5076056" y="2996952"/>
            <a:ext cx="3600400" cy="149274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ESTADISTICOS MATEMATICOS</a:t>
            </a:r>
            <a:endParaRPr lang="es-EC" dirty="0"/>
          </a:p>
        </p:txBody>
      </p:sp>
    </p:spTree>
    <p:extLst>
      <p:ext uri="{BB962C8B-B14F-4D97-AF65-F5344CB8AC3E}">
        <p14:creationId xmlns:p14="http://schemas.microsoft.com/office/powerpoint/2010/main" val="14550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548665052"/>
              </p:ext>
            </p:extLst>
          </p:nvPr>
        </p:nvGraphicFramePr>
        <p:xfrm>
          <a:off x="35496" y="1195561"/>
          <a:ext cx="9108502" cy="5619005"/>
        </p:xfrm>
        <a:graphic>
          <a:graphicData uri="http://schemas.openxmlformats.org/drawingml/2006/table">
            <a:tbl>
              <a:tblPr firstRow="1" firstCol="1" bandRow="1">
                <a:tableStyleId>{5C22544A-7EE6-4342-B048-85BDC9FD1C3A}</a:tableStyleId>
              </a:tblPr>
              <a:tblGrid>
                <a:gridCol w="1300676"/>
                <a:gridCol w="641404"/>
                <a:gridCol w="641404"/>
                <a:gridCol w="640464"/>
                <a:gridCol w="640464"/>
                <a:gridCol w="640464"/>
                <a:gridCol w="640464"/>
                <a:gridCol w="700653"/>
                <a:gridCol w="700653"/>
                <a:gridCol w="640464"/>
                <a:gridCol w="640464"/>
                <a:gridCol w="640464"/>
                <a:gridCol w="640464"/>
              </a:tblGrid>
              <a:tr h="540602">
                <a:tc rowSpan="2">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 Evaluación</a:t>
                      </a:r>
                      <a:endParaRPr lang="es-ES" sz="1400" dirty="0">
                        <a:solidFill>
                          <a:schemeClr val="tx1"/>
                        </a:solidFill>
                        <a:effectLst/>
                        <a:latin typeface="Arial" panose="020B0604020202020204" pitchFamily="34" charset="0"/>
                        <a:cs typeface="Arial" panose="020B0604020202020204" pitchFamily="34" charset="0"/>
                      </a:endParaRPr>
                    </a:p>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gridSpan="2">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Test 6</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c gridSpan="2">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Test 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c gridSpan="2">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Test 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c gridSpan="2">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Test 3</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c gridSpan="2">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Test 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c gridSpan="2">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Test 5</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hMerge="1">
                  <a:txBody>
                    <a:bodyPr/>
                    <a:lstStyle/>
                    <a:p>
                      <a:endParaRPr lang="es-ES"/>
                    </a:p>
                  </a:txBody>
                  <a:tcPr/>
                </a:tc>
              </a:tr>
              <a:tr h="1143471">
                <a:tc vMerge="1">
                  <a:txBody>
                    <a:bodyPr/>
                    <a:lstStyle/>
                    <a:p>
                      <a:endParaRPr lang="es-ES"/>
                    </a:p>
                  </a:txBody>
                  <a:tcP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 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II </a:t>
                      </a:r>
                      <a:endParaRPr lang="es-ES" sz="1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med.</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r>
              <a:tr h="540602">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Mal</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0</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1</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5406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Regular</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5406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Bien</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15</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5406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Muy Bien</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12</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5406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Excelente</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5</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5406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Óptimo</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38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19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33</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26</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40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27</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38</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25</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31</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b"/>
                </a:tc>
              </a:tr>
              <a:tr h="691320">
                <a:tc>
                  <a:txBody>
                    <a:bodyPr/>
                    <a:lstStyle/>
                    <a:p>
                      <a:pPr algn="ctr">
                        <a:lnSpc>
                          <a:spcPct val="200000"/>
                        </a:lnSpc>
                        <a:spcBef>
                          <a:spcPts val="1200"/>
                        </a:spcBef>
                        <a:spcAft>
                          <a:spcPts val="0"/>
                        </a:spcAft>
                      </a:pPr>
                      <a:r>
                        <a:rPr lang="es-EC" sz="1400">
                          <a:solidFill>
                            <a:schemeClr val="tx1"/>
                          </a:solidFill>
                          <a:effectLst/>
                          <a:latin typeface="Arial" panose="020B0604020202020204" pitchFamily="34" charset="0"/>
                          <a:cs typeface="Arial" panose="020B0604020202020204" pitchFamily="34" charset="0"/>
                        </a:rPr>
                        <a:t>DX óptimo</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gridSpan="2">
                  <a:txBody>
                    <a:bodyPr/>
                    <a:lstStyle/>
                    <a:p>
                      <a:pPr algn="ctr">
                        <a:lnSpc>
                          <a:spcPct val="200000"/>
                        </a:lnSpc>
                        <a:spcBef>
                          <a:spcPts val="1200"/>
                        </a:spcBef>
                        <a:spcAft>
                          <a:spcPts val="0"/>
                        </a:spcAft>
                      </a:pPr>
                      <a:r>
                        <a:rPr lang="es-EC" sz="1400">
                          <a:solidFill>
                            <a:schemeClr val="tx1"/>
                          </a:solidFill>
                          <a:effectLst/>
                          <a:latin typeface="Arial" panose="020B0604020202020204" pitchFamily="34" charset="0"/>
                          <a:cs typeface="Arial" panose="020B0604020202020204" pitchFamily="34" charset="0"/>
                        </a:rPr>
                        <a:t>9</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c gridSpan="2">
                  <a:txBody>
                    <a:bodyPr/>
                    <a:lstStyle/>
                    <a:p>
                      <a:pPr algn="ctr">
                        <a:lnSpc>
                          <a:spcPct val="200000"/>
                        </a:lnSpc>
                        <a:spcBef>
                          <a:spcPts val="1200"/>
                        </a:spcBef>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c gridSpan="2">
                  <a:txBody>
                    <a:bodyPr/>
                    <a:lstStyle/>
                    <a:p>
                      <a:pPr algn="ctr">
                        <a:lnSpc>
                          <a:spcPct val="200000"/>
                        </a:lnSpc>
                        <a:spcBef>
                          <a:spcPts val="1200"/>
                        </a:spcBef>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c gridSpan="2">
                  <a:txBody>
                    <a:bodyPr/>
                    <a:lstStyle/>
                    <a:p>
                      <a:pPr algn="ctr">
                        <a:lnSpc>
                          <a:spcPct val="200000"/>
                        </a:lnSpc>
                        <a:spcBef>
                          <a:spcPts val="1200"/>
                        </a:spcBef>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S" sz="140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c gridSpan="2">
                  <a:txBody>
                    <a:bodyPr/>
                    <a:lstStyle/>
                    <a:p>
                      <a:pPr algn="ctr">
                        <a:lnSpc>
                          <a:spcPct val="200000"/>
                        </a:lnSpc>
                        <a:spcBef>
                          <a:spcPts val="1200"/>
                        </a:spcBef>
                        <a:spcAft>
                          <a:spcPts val="0"/>
                        </a:spcAft>
                      </a:pPr>
                      <a:r>
                        <a:rPr lang="es-EC" sz="1400" dirty="0">
                          <a:solidFill>
                            <a:schemeClr val="tx1"/>
                          </a:solidFill>
                          <a:effectLst/>
                          <a:latin typeface="Arial" panose="020B0604020202020204" pitchFamily="34" charset="0"/>
                          <a:cs typeface="Arial" panose="020B0604020202020204" pitchFamily="34" charset="0"/>
                        </a:rPr>
                        <a:t>11</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c gridSpan="2">
                  <a:txBody>
                    <a:bodyPr/>
                    <a:lstStyle/>
                    <a:p>
                      <a:pPr algn="ctr">
                        <a:lnSpc>
                          <a:spcPct val="200000"/>
                        </a:lnSpc>
                        <a:spcBef>
                          <a:spcPts val="1200"/>
                        </a:spcBef>
                        <a:spcAft>
                          <a:spcPts val="0"/>
                        </a:spcAft>
                      </a:pPr>
                      <a:r>
                        <a:rPr lang="es-EC" sz="1400" dirty="0">
                          <a:solidFill>
                            <a:schemeClr val="tx1"/>
                          </a:solidFill>
                          <a:effectLst/>
                          <a:latin typeface="Arial" panose="020B0604020202020204" pitchFamily="34" charset="0"/>
                          <a:cs typeface="Arial" panose="020B0604020202020204" pitchFamily="34" charset="0"/>
                        </a:rPr>
                        <a:t>6</a:t>
                      </a:r>
                      <a:endParaRPr lang="es-ES" sz="1400" dirty="0">
                        <a:solidFill>
                          <a:schemeClr val="tx1"/>
                        </a:solidFill>
                        <a:effectLst/>
                        <a:latin typeface="Arial" panose="020B0604020202020204" pitchFamily="34" charset="0"/>
                        <a:ea typeface="Calibri"/>
                        <a:cs typeface="Arial" panose="020B0604020202020204" pitchFamily="34" charset="0"/>
                      </a:endParaRPr>
                    </a:p>
                  </a:txBody>
                  <a:tcPr marL="33338" marR="33338" marT="0" marB="0" anchor="ctr"/>
                </a:tc>
                <a:tc hMerge="1">
                  <a:txBody>
                    <a:bodyPr/>
                    <a:lstStyle/>
                    <a:p>
                      <a:endParaRPr lang="es-ES"/>
                    </a:p>
                  </a:txBody>
                  <a:tcPr/>
                </a:tc>
              </a:tr>
            </a:tbl>
          </a:graphicData>
        </a:graphic>
      </p:graphicFrame>
      <p:sp>
        <p:nvSpPr>
          <p:cNvPr id="4" name="Rectángulo 3"/>
          <p:cNvSpPr/>
          <p:nvPr/>
        </p:nvSpPr>
        <p:spPr>
          <a:xfrm>
            <a:off x="16898" y="-4769"/>
            <a:ext cx="9127101" cy="1200329"/>
          </a:xfrm>
          <a:prstGeom prst="rect">
            <a:avLst/>
          </a:prstGeom>
          <a:solidFill>
            <a:schemeClr val="accent1"/>
          </a:solidFill>
          <a:ln>
            <a:solidFill>
              <a:schemeClr val="accent1"/>
            </a:solidFill>
          </a:ln>
        </p:spPr>
        <p:txBody>
          <a:bodyPr wrap="square">
            <a:spAutoFit/>
          </a:bodyPr>
          <a:lstStyle/>
          <a:p>
            <a:pPr algn="ctr"/>
            <a:r>
              <a:rPr lang="es-ES" sz="2400" dirty="0">
                <a:latin typeface="Arial" panose="020B0604020202020204" pitchFamily="34" charset="0"/>
                <a:cs typeface="Arial" panose="020B0604020202020204" pitchFamily="34" charset="0"/>
              </a:rPr>
              <a:t>RESULTADOS DE LOS VALORES ABSOLUTOS OBTENIDOS POR LOS FUTBOLISTAS  EN LOS DIFERENTES TEST APLICADOS</a:t>
            </a:r>
            <a:endParaRPr lang="es-EC" sz="2400" dirty="0"/>
          </a:p>
        </p:txBody>
      </p:sp>
    </p:spTree>
    <p:extLst>
      <p:ext uri="{BB962C8B-B14F-4D97-AF65-F5344CB8AC3E}">
        <p14:creationId xmlns:p14="http://schemas.microsoft.com/office/powerpoint/2010/main" val="2156113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4294967295"/>
            <p:extLst>
              <p:ext uri="{D42A27DB-BD31-4B8C-83A1-F6EECF244321}">
                <p14:modId xmlns:p14="http://schemas.microsoft.com/office/powerpoint/2010/main" val="3077514655"/>
              </p:ext>
            </p:extLst>
          </p:nvPr>
        </p:nvGraphicFramePr>
        <p:xfrm>
          <a:off x="0" y="1185864"/>
          <a:ext cx="9144005" cy="5672135"/>
        </p:xfrm>
        <a:graphic>
          <a:graphicData uri="http://schemas.openxmlformats.org/drawingml/2006/table">
            <a:tbl>
              <a:tblPr firstRow="1" firstCol="1" bandRow="1">
                <a:tableStyleId>{5C22544A-7EE6-4342-B048-85BDC9FD1C3A}</a:tableStyleId>
              </a:tblPr>
              <a:tblGrid>
                <a:gridCol w="1281137"/>
                <a:gridCol w="655239"/>
                <a:gridCol w="655239"/>
                <a:gridCol w="655239"/>
                <a:gridCol w="655239"/>
                <a:gridCol w="655239"/>
                <a:gridCol w="655239"/>
                <a:gridCol w="655239"/>
                <a:gridCol w="655239"/>
                <a:gridCol w="655239"/>
                <a:gridCol w="655239"/>
                <a:gridCol w="655239"/>
                <a:gridCol w="655239"/>
              </a:tblGrid>
              <a:tr h="554685">
                <a:tc rowSpan="2">
                  <a:txBody>
                    <a:bodyPr/>
                    <a:lstStyle/>
                    <a:p>
                      <a:pP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 </a:t>
                      </a:r>
                      <a:endParaRPr lang="es-ES" sz="1400" b="1"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 </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6</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1</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2</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4</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ct val="115000"/>
                        </a:lnSpc>
                        <a:spcAft>
                          <a:spcPts val="0"/>
                        </a:spcAft>
                      </a:pPr>
                      <a:r>
                        <a:rPr lang="es-EC" sz="1400" b="1">
                          <a:solidFill>
                            <a:schemeClr val="tx1"/>
                          </a:solidFill>
                          <a:effectLst/>
                          <a:latin typeface="Arial" panose="020B0604020202020204" pitchFamily="34" charset="0"/>
                          <a:cs typeface="Arial" panose="020B0604020202020204" pitchFamily="34" charset="0"/>
                        </a:rPr>
                        <a:t>Test 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b"/>
                </a:tc>
                <a:tc hMerge="1">
                  <a:txBody>
                    <a:bodyPr/>
                    <a:lstStyle/>
                    <a:p>
                      <a:endParaRPr lang="es-ES"/>
                    </a:p>
                  </a:txBody>
                  <a:tcPr/>
                </a:tc>
              </a:tr>
              <a:tr h="1234655">
                <a:tc vMerge="1">
                  <a:txBody>
                    <a:bodyPr/>
                    <a:lstStyle/>
                    <a:p>
                      <a:endParaRPr lang="es-ES"/>
                    </a:p>
                  </a:txBody>
                  <a:tcP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II </a:t>
                      </a:r>
                      <a:endParaRPr lang="es-ES" sz="1400" b="1"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400" b="1" dirty="0">
                          <a:solidFill>
                            <a:schemeClr val="tx1"/>
                          </a:solidFill>
                          <a:effectLst/>
                          <a:latin typeface="Arial" panose="020B0604020202020204" pitchFamily="34" charset="0"/>
                          <a:cs typeface="Arial" panose="020B0604020202020204" pitchFamily="34" charset="0"/>
                        </a:rPr>
                        <a:t>med.</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Mal</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dirty="0">
                          <a:solidFill>
                            <a:schemeClr val="tx1"/>
                          </a:solidFill>
                          <a:effectLst/>
                          <a:latin typeface="Arial" panose="020B0604020202020204" pitchFamily="34" charset="0"/>
                          <a:cs typeface="Arial" panose="020B0604020202020204" pitchFamily="34" charset="0"/>
                        </a:rPr>
                        <a:t>0</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Regular</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Bien</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Muy Bien</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Excelente</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Óptimo</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73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95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48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83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65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100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68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95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63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78</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554685">
                <a:tc>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DX</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gridSpan="2">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23</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50</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35</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0"/>
                        </a:spcAft>
                      </a:pPr>
                      <a:r>
                        <a:rPr lang="es-EC" sz="1400" b="1">
                          <a:solidFill>
                            <a:schemeClr val="tx1"/>
                          </a:solidFill>
                          <a:effectLst/>
                          <a:latin typeface="Arial" panose="020B0604020202020204" pitchFamily="34" charset="0"/>
                          <a:cs typeface="Arial" panose="020B0604020202020204" pitchFamily="34" charset="0"/>
                        </a:rPr>
                        <a:t>27</a:t>
                      </a:r>
                      <a:endParaRPr lang="es-ES" sz="1400" b="1">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c gridSpan="2">
                  <a:txBody>
                    <a:bodyPr/>
                    <a:lstStyle/>
                    <a:p>
                      <a:pPr algn="ctr">
                        <a:lnSpc>
                          <a:spcPct val="115000"/>
                        </a:lnSpc>
                        <a:spcBef>
                          <a:spcPts val="1200"/>
                        </a:spcBef>
                        <a:spcAft>
                          <a:spcPts val="0"/>
                        </a:spcAft>
                      </a:pPr>
                      <a:r>
                        <a:rPr lang="es-EC" sz="1400" b="1" dirty="0">
                          <a:solidFill>
                            <a:schemeClr val="tx1"/>
                          </a:solidFill>
                          <a:effectLst/>
                          <a:latin typeface="Arial" panose="020B0604020202020204" pitchFamily="34" charset="0"/>
                          <a:cs typeface="Arial" panose="020B0604020202020204" pitchFamily="34" charset="0"/>
                        </a:rPr>
                        <a:t>15</a:t>
                      </a:r>
                      <a:endParaRPr lang="es-ES" sz="14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S"/>
                    </a:p>
                  </a:txBody>
                  <a:tcPr/>
                </a:tc>
              </a:tr>
            </a:tbl>
          </a:graphicData>
        </a:graphic>
      </p:graphicFrame>
      <p:sp>
        <p:nvSpPr>
          <p:cNvPr id="7" name="1 Título"/>
          <p:cNvSpPr txBox="1">
            <a:spLocks/>
          </p:cNvSpPr>
          <p:nvPr/>
        </p:nvSpPr>
        <p:spPr>
          <a:xfrm>
            <a:off x="0" y="-188243"/>
            <a:ext cx="9144000" cy="1384995"/>
          </a:xfrm>
          <a:prstGeom prst="rect">
            <a:avLst/>
          </a:prstGeom>
          <a:solidFill>
            <a:schemeClr val="accent1"/>
          </a:solidFill>
          <a:ln>
            <a:solidFill>
              <a:schemeClr val="accent1"/>
            </a:solidFill>
          </a:ln>
        </p:spPr>
        <p:txBody>
          <a:bodyPr vert="horz" wrap="square" lIns="91440" tIns="45720" rIns="91440" bIns="45720" rtlCol="0" anchor="ctr">
            <a:sp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S" sz="2800" smtClean="0">
                <a:solidFill>
                  <a:schemeClr val="tx1"/>
                </a:solidFill>
                <a:latin typeface="Arial" panose="020B0604020202020204" pitchFamily="34" charset="0"/>
                <a:ea typeface="+mn-ea"/>
                <a:cs typeface="Arial" panose="020B0604020202020204" pitchFamily="34" charset="0"/>
              </a:rPr>
              <a:t>RESULTADOS DE LOS VALORES PORCENTUALES OBTENIDOS POR LOS FUTBOLISTAS  EN LOS DIFERENTES TEST APLICADOS</a:t>
            </a:r>
            <a:endParaRPr lang="es-ES" sz="28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4838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343752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877171040"/>
              </p:ext>
            </p:extLst>
          </p:nvPr>
        </p:nvGraphicFramePr>
        <p:xfrm>
          <a:off x="467544" y="332656"/>
          <a:ext cx="820891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20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560431099"/>
              </p:ext>
            </p:extLst>
          </p:nvPr>
        </p:nvGraphicFramePr>
        <p:xfrm>
          <a:off x="467544" y="332656"/>
          <a:ext cx="8280920"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598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1124744"/>
          </a:xfr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C" sz="4400" b="1" dirty="0" smtClean="0">
                <a:solidFill>
                  <a:schemeClr val="tx1"/>
                </a:solidFill>
                <a:latin typeface="Arial" panose="020B0604020202020204" pitchFamily="34" charset="0"/>
                <a:cs typeface="Arial" panose="020B0604020202020204" pitchFamily="34" charset="0"/>
              </a:rPr>
              <a:t>IDENTIFICACIÓN DEL PROBLEMA </a:t>
            </a:r>
            <a:endParaRPr lang="es-EC" sz="4400"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1052736"/>
            <a:ext cx="9144000" cy="5805264"/>
          </a:xfrm>
          <a:ln/>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endParaRPr lang="es-EC" sz="4000" dirty="0" smtClean="0">
              <a:latin typeface="Arial" panose="020B0604020202020204" pitchFamily="34" charset="0"/>
              <a:cs typeface="Arial" panose="020B0604020202020204" pitchFamily="34" charset="0"/>
            </a:endParaRPr>
          </a:p>
          <a:p>
            <a:pPr marL="0" indent="0" algn="just">
              <a:buNone/>
            </a:pPr>
            <a:r>
              <a:rPr lang="es-EC" sz="3600" dirty="0" smtClean="0">
                <a:latin typeface="Arial" panose="020B0604020202020204" pitchFamily="34" charset="0"/>
                <a:cs typeface="Arial" panose="020B0604020202020204" pitchFamily="34" charset="0"/>
              </a:rPr>
              <a:t>La falta de un programa para la utilización  de ejercicios específicos  en </a:t>
            </a:r>
            <a:r>
              <a:rPr lang="es-ES" sz="3600" dirty="0" smtClean="0">
                <a:latin typeface="Arial" panose="020B0604020202020204" pitchFamily="34" charset="0"/>
                <a:cs typeface="Arial" panose="020B0604020202020204" pitchFamily="34" charset="0"/>
              </a:rPr>
              <a:t>el dominio </a:t>
            </a:r>
            <a:r>
              <a:rPr lang="es-ES" sz="3600" dirty="0">
                <a:latin typeface="Arial" panose="020B0604020202020204" pitchFamily="34" charset="0"/>
                <a:cs typeface="Arial" panose="020B0604020202020204" pitchFamily="34" charset="0"/>
              </a:rPr>
              <a:t>de la técnica y la preparación física </a:t>
            </a:r>
            <a:r>
              <a:rPr lang="es-ES" sz="3600" dirty="0" smtClean="0">
                <a:latin typeface="Arial" panose="020B0604020202020204" pitchFamily="34" charset="0"/>
                <a:cs typeface="Arial" panose="020B0604020202020204" pitchFamily="34" charset="0"/>
              </a:rPr>
              <a:t>de </a:t>
            </a:r>
            <a:r>
              <a:rPr lang="es-ES" sz="3600" dirty="0">
                <a:latin typeface="Arial" panose="020B0604020202020204" pitchFamily="34" charset="0"/>
                <a:cs typeface="Arial" panose="020B0604020202020204" pitchFamily="34" charset="0"/>
              </a:rPr>
              <a:t>futbolista de 18 años y la reserva </a:t>
            </a:r>
            <a:r>
              <a:rPr lang="es-ES" sz="3600" dirty="0" smtClean="0">
                <a:latin typeface="Arial" panose="020B0604020202020204" pitchFamily="34" charset="0"/>
                <a:cs typeface="Arial" panose="020B0604020202020204" pitchFamily="34" charset="0"/>
              </a:rPr>
              <a:t>del  Club Deportivo “El Nacional</a:t>
            </a:r>
            <a:r>
              <a:rPr lang="es-EC" sz="3600" dirty="0" smtClean="0">
                <a:latin typeface="Arial" panose="020B0604020202020204" pitchFamily="34" charset="0"/>
                <a:cs typeface="Arial" panose="020B0604020202020204" pitchFamily="34" charset="0"/>
              </a:rPr>
              <a:t>”</a:t>
            </a:r>
            <a:endParaRPr lang="es-EC"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58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630217247"/>
              </p:ext>
            </p:extLst>
          </p:nvPr>
        </p:nvGraphicFramePr>
        <p:xfrm>
          <a:off x="467544" y="332656"/>
          <a:ext cx="8208912" cy="626469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115616" y="332657"/>
            <a:ext cx="4464496" cy="1200329"/>
          </a:xfrm>
          <a:prstGeom prst="rect">
            <a:avLst/>
          </a:prstGeom>
        </p:spPr>
        <p:txBody>
          <a:bodyPr wrap="square">
            <a:spAutoFit/>
          </a:bodyPr>
          <a:lstStyle/>
          <a:p>
            <a:pPr algn="just">
              <a:spcBef>
                <a:spcPts val="1200"/>
              </a:spcBef>
              <a:spcAft>
                <a:spcPts val="0"/>
              </a:spcAft>
            </a:pPr>
            <a:r>
              <a:rPr lang="es-EC" dirty="0">
                <a:latin typeface="Calibri" panose="020F0502020204030204" pitchFamily="34" charset="0"/>
                <a:ea typeface="Times New Roman" panose="02020603050405020304" pitchFamily="18" charset="0"/>
                <a:cs typeface="Times New Roman" panose="02020603050405020304" pitchFamily="18" charset="0"/>
              </a:rPr>
              <a:t>Gráfico 3. Resultados obtenidos en la primera y segunda medición en el </a:t>
            </a:r>
            <a:r>
              <a:rPr lang="es-EC" b="1" dirty="0">
                <a:latin typeface="Calibri" panose="020F0502020204030204" pitchFamily="34" charset="0"/>
                <a:ea typeface="Times New Roman" panose="02020603050405020304" pitchFamily="18" charset="0"/>
                <a:cs typeface="Times New Roman" panose="02020603050405020304" pitchFamily="18" charset="0"/>
              </a:rPr>
              <a:t>test de  agilidad sin obstáculo. </a:t>
            </a:r>
            <a:endParaRPr lang="es-EC" sz="2000" b="1"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dirty="0">
                <a:latin typeface="Calibri" panose="020F0502020204030204" pitchFamily="34" charset="0"/>
                <a:ea typeface="Times New Roman" panose="02020603050405020304" pitchFamily="18" charset="0"/>
              </a:rPr>
              <a:t> </a:t>
            </a:r>
            <a:endParaRPr lang="es-EC"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361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337846627"/>
              </p:ext>
            </p:extLst>
          </p:nvPr>
        </p:nvGraphicFramePr>
        <p:xfrm>
          <a:off x="467544" y="332656"/>
          <a:ext cx="820891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06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346103471"/>
              </p:ext>
            </p:extLst>
          </p:nvPr>
        </p:nvGraphicFramePr>
        <p:xfrm>
          <a:off x="467544" y="332656"/>
          <a:ext cx="8280920"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572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001083504"/>
              </p:ext>
            </p:extLst>
          </p:nvPr>
        </p:nvGraphicFramePr>
        <p:xfrm>
          <a:off x="395536" y="332656"/>
          <a:ext cx="8352928"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48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340768"/>
          </a:xfrm>
          <a:solidFill>
            <a:srgbClr val="00B050"/>
          </a:solidFill>
        </p:spPr>
        <p:txBody>
          <a:bodyPr>
            <a:normAutofit fontScale="90000"/>
          </a:bodyPr>
          <a:lstStyle/>
          <a:p>
            <a:pPr algn="ct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CONCLUSIONES</a:t>
            </a:r>
            <a:br>
              <a:rPr lang="es-EC" b="1" dirty="0" smtClean="0">
                <a:solidFill>
                  <a:schemeClr val="tx1"/>
                </a:solidFill>
                <a:latin typeface="Arial" panose="020B0604020202020204" pitchFamily="34" charset="0"/>
                <a:cs typeface="Arial" panose="020B0604020202020204" pitchFamily="34" charset="0"/>
              </a:rPr>
            </a:br>
            <a:endParaRPr lang="es-EC"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1340768"/>
            <a:ext cx="9144000" cy="5517232"/>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r>
              <a:rPr lang="es-ES" sz="3200" dirty="0" smtClean="0">
                <a:solidFill>
                  <a:schemeClr val="dk1"/>
                </a:solidFill>
                <a:latin typeface="Arial" panose="020B0604020202020204" pitchFamily="34" charset="0"/>
                <a:cs typeface="Arial" panose="020B0604020202020204" pitchFamily="34" charset="0"/>
              </a:rPr>
              <a:t>En </a:t>
            </a:r>
            <a:r>
              <a:rPr lang="es-ES" sz="3200" dirty="0">
                <a:solidFill>
                  <a:schemeClr val="dk1"/>
                </a:solidFill>
                <a:latin typeface="Arial" panose="020B0604020202020204" pitchFamily="34" charset="0"/>
                <a:cs typeface="Arial" panose="020B0604020202020204" pitchFamily="34" charset="0"/>
              </a:rPr>
              <a:t>la investigación se confirma la hipótesis y se logran los objetivos formulados, en tanto se logran las siguientes conclusiones.</a:t>
            </a:r>
          </a:p>
          <a:p>
            <a:pPr marL="571500" indent="-571500" algn="just">
              <a:buFont typeface="Arial" panose="020B0604020202020204" pitchFamily="34" charset="0"/>
              <a:buChar char="•"/>
            </a:pPr>
            <a:endParaRPr lang="es-ES" sz="32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C" sz="3200" dirty="0">
              <a:solidFill>
                <a:schemeClr val="dk1"/>
              </a:solidFill>
              <a:latin typeface="Arial" panose="020B0604020202020204" pitchFamily="34" charset="0"/>
              <a:cs typeface="Arial" panose="020B0604020202020204" pitchFamily="34" charset="0"/>
            </a:endParaRPr>
          </a:p>
        </p:txBody>
      </p:sp>
      <p:pic>
        <p:nvPicPr>
          <p:cNvPr id="2052" name="Picture 4" descr="http://www.vivedeporte.com/wp-content/uploads/2013/07/chucho-ni%C3%B1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3888432" cy="35742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gurusdeportivos.com/wp-content/uploads/2013/07/chu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732" y="3068960"/>
            <a:ext cx="4464495" cy="357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6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S" sz="28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2800" dirty="0" smtClean="0">
                <a:solidFill>
                  <a:schemeClr val="dk1"/>
                </a:solidFill>
                <a:latin typeface="Arial" panose="020B0604020202020204" pitchFamily="34" charset="0"/>
                <a:cs typeface="Arial" panose="020B0604020202020204" pitchFamily="34" charset="0"/>
              </a:rPr>
              <a:t>El  </a:t>
            </a:r>
            <a:r>
              <a:rPr lang="es-ES" sz="2800" dirty="0">
                <a:solidFill>
                  <a:schemeClr val="dk1"/>
                </a:solidFill>
                <a:latin typeface="Arial" panose="020B0604020202020204" pitchFamily="34" charset="0"/>
                <a:cs typeface="Arial" panose="020B0604020202020204" pitchFamily="34" charset="0"/>
              </a:rPr>
              <a:t>programa de ejercicios   dirigido al mejoramiento del nivel de preparación física de los futbolistas del grupo etario </a:t>
            </a:r>
            <a:r>
              <a:rPr lang="es-ES" sz="2800" dirty="0" smtClean="0">
                <a:solidFill>
                  <a:schemeClr val="dk1"/>
                </a:solidFill>
                <a:latin typeface="Arial" panose="020B0604020202020204" pitchFamily="34" charset="0"/>
                <a:cs typeface="Arial" panose="020B0604020202020204" pitchFamily="34" charset="0"/>
              </a:rPr>
              <a:t>de las categorías sub-18 y </a:t>
            </a:r>
            <a:r>
              <a:rPr lang="es-ES" sz="2800" dirty="0">
                <a:solidFill>
                  <a:schemeClr val="dk1"/>
                </a:solidFill>
                <a:latin typeface="Arial" panose="020B0604020202020204" pitchFamily="34" charset="0"/>
                <a:cs typeface="Arial" panose="020B0604020202020204" pitchFamily="34" charset="0"/>
              </a:rPr>
              <a:t>reserva del </a:t>
            </a:r>
            <a:r>
              <a:rPr lang="es-ES" sz="2800" dirty="0" smtClean="0">
                <a:solidFill>
                  <a:schemeClr val="dk1"/>
                </a:solidFill>
                <a:latin typeface="Arial" panose="020B0604020202020204" pitchFamily="34" charset="0"/>
                <a:cs typeface="Arial" panose="020B0604020202020204" pitchFamily="34" charset="0"/>
              </a:rPr>
              <a:t>Club Deportivo “El Nacional” contribuyó </a:t>
            </a:r>
            <a:r>
              <a:rPr lang="es-ES" sz="2800" dirty="0">
                <a:solidFill>
                  <a:schemeClr val="dk1"/>
                </a:solidFill>
                <a:latin typeface="Arial" panose="020B0604020202020204" pitchFamily="34" charset="0"/>
                <a:cs typeface="Arial" panose="020B0604020202020204" pitchFamily="34" charset="0"/>
              </a:rPr>
              <a:t>de forma muy significativa al dominio de la  técnica y de las habilidades motrices futbolísticas evaluadas, por lo que puede concluirse que la implementación y evaluación del  programa de ejercicios en los futbolistas </a:t>
            </a:r>
            <a:r>
              <a:rPr lang="es-ES" sz="2800" dirty="0" smtClean="0">
                <a:solidFill>
                  <a:schemeClr val="dk1"/>
                </a:solidFill>
                <a:latin typeface="Arial" panose="020B0604020202020204" pitchFamily="34" charset="0"/>
                <a:cs typeface="Arial" panose="020B0604020202020204" pitchFamily="34" charset="0"/>
              </a:rPr>
              <a:t>de ésta institución deportiva, </a:t>
            </a:r>
            <a:r>
              <a:rPr lang="es-ES" sz="2800" dirty="0">
                <a:solidFill>
                  <a:schemeClr val="dk1"/>
                </a:solidFill>
                <a:latin typeface="Arial" panose="020B0604020202020204" pitchFamily="34" charset="0"/>
                <a:cs typeface="Arial" panose="020B0604020202020204" pitchFamily="34" charset="0"/>
              </a:rPr>
              <a:t>dirigido al desarrollo  de la preparación física, demostró la efectividad de la propuesta.</a:t>
            </a:r>
          </a:p>
        </p:txBody>
      </p:sp>
    </p:spTree>
    <p:extLst>
      <p:ext uri="{BB962C8B-B14F-4D97-AF65-F5344CB8AC3E}">
        <p14:creationId xmlns:p14="http://schemas.microsoft.com/office/powerpoint/2010/main" val="1125541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S" sz="32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S" sz="32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3200" dirty="0" smtClean="0">
                <a:solidFill>
                  <a:schemeClr val="dk1"/>
                </a:solidFill>
                <a:latin typeface="Arial" panose="020B0604020202020204" pitchFamily="34" charset="0"/>
                <a:cs typeface="Arial" panose="020B0604020202020204" pitchFamily="34" charset="0"/>
              </a:rPr>
              <a:t>Los </a:t>
            </a:r>
            <a:r>
              <a:rPr lang="es-ES" sz="3200" dirty="0">
                <a:solidFill>
                  <a:schemeClr val="dk1"/>
                </a:solidFill>
                <a:latin typeface="Arial" panose="020B0604020202020204" pitchFamily="34" charset="0"/>
                <a:cs typeface="Arial" panose="020B0604020202020204" pitchFamily="34" charset="0"/>
              </a:rPr>
              <a:t>resultados de la dispersión grupal explican que  el programa de entrenamiento aplicado  no solamente influyó de forma muy significativa en el domino técnico de los futbolistas investigados, sino también en la homogeneidad grupal, aunque los futbolistas muestran una tendencia a  una dispersión promedio, probablemente asociada con la duración del propio programa. </a:t>
            </a:r>
          </a:p>
        </p:txBody>
      </p:sp>
    </p:spTree>
    <p:extLst>
      <p:ext uri="{BB962C8B-B14F-4D97-AF65-F5344CB8AC3E}">
        <p14:creationId xmlns:p14="http://schemas.microsoft.com/office/powerpoint/2010/main" val="4139314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S" sz="32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S" sz="32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3200" dirty="0" smtClean="0">
                <a:solidFill>
                  <a:schemeClr val="dk1"/>
                </a:solidFill>
                <a:latin typeface="Arial" panose="020B0604020202020204" pitchFamily="34" charset="0"/>
                <a:cs typeface="Arial" panose="020B0604020202020204" pitchFamily="34" charset="0"/>
              </a:rPr>
              <a:t>El </a:t>
            </a:r>
            <a:r>
              <a:rPr lang="es-ES" sz="3200" dirty="0">
                <a:solidFill>
                  <a:schemeClr val="dk1"/>
                </a:solidFill>
                <a:latin typeface="Arial" panose="020B0604020202020204" pitchFamily="34" charset="0"/>
                <a:cs typeface="Arial" panose="020B0604020202020204" pitchFamily="34" charset="0"/>
              </a:rPr>
              <a:t>programa aplicado permitió la obtención de evaluaciones  óptimas en el dominio de la técnica, representado por aquellos que lograron valores de Bien, Muy bien y Excelente,  que se inscribieron en datos que oscilaron entre el 73 y el 100 %, indicativas de las bondades de ese programa.</a:t>
            </a:r>
          </a:p>
        </p:txBody>
      </p:sp>
    </p:spTree>
    <p:extLst>
      <p:ext uri="{BB962C8B-B14F-4D97-AF65-F5344CB8AC3E}">
        <p14:creationId xmlns:p14="http://schemas.microsoft.com/office/powerpoint/2010/main" val="3705142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S" sz="28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2800" dirty="0" smtClean="0">
                <a:solidFill>
                  <a:schemeClr val="dk1"/>
                </a:solidFill>
                <a:latin typeface="Arial" panose="020B0604020202020204" pitchFamily="34" charset="0"/>
                <a:cs typeface="Arial" panose="020B0604020202020204" pitchFamily="34" charset="0"/>
              </a:rPr>
              <a:t>El </a:t>
            </a:r>
            <a:r>
              <a:rPr lang="es-ES" sz="2800" dirty="0">
                <a:solidFill>
                  <a:schemeClr val="dk1"/>
                </a:solidFill>
                <a:latin typeface="Arial" panose="020B0604020202020204" pitchFamily="34" charset="0"/>
                <a:cs typeface="Arial" panose="020B0604020202020204" pitchFamily="34" charset="0"/>
              </a:rPr>
              <a:t>perfeccionamiento del proceso de enseñanza aprendizaje de la técnica en el fútbol debe concebirse a partir de los fundamentos teóricos metodológicos que parten desde su surgimiento hasta la actualidad, basándose en las leyes, categorías y principios del entrenamiento deportivo, las que permiten abordar la preparación que requieren los  futbolistas de la categoría </a:t>
            </a:r>
            <a:r>
              <a:rPr lang="es-ES" sz="2800" dirty="0" smtClean="0">
                <a:solidFill>
                  <a:schemeClr val="dk1"/>
                </a:solidFill>
                <a:latin typeface="Arial" panose="020B0604020202020204" pitchFamily="34" charset="0"/>
                <a:cs typeface="Arial" panose="020B0604020202020204" pitchFamily="34" charset="0"/>
              </a:rPr>
              <a:t>sub-18  y </a:t>
            </a:r>
            <a:r>
              <a:rPr lang="es-ES" sz="2800" dirty="0">
                <a:solidFill>
                  <a:schemeClr val="dk1"/>
                </a:solidFill>
                <a:latin typeface="Arial" panose="020B0604020202020204" pitchFamily="34" charset="0"/>
                <a:cs typeface="Arial" panose="020B0604020202020204" pitchFamily="34" charset="0"/>
              </a:rPr>
              <a:t>reserva  para la influencia de la preparación física en el dominio técnico </a:t>
            </a:r>
            <a:r>
              <a:rPr lang="es-ES" sz="2800" dirty="0" smtClean="0">
                <a:solidFill>
                  <a:schemeClr val="dk1"/>
                </a:solidFill>
                <a:latin typeface="Arial" panose="020B0604020202020204" pitchFamily="34" charset="0"/>
                <a:cs typeface="Arial" panose="020B0604020202020204" pitchFamily="34" charset="0"/>
              </a:rPr>
              <a:t>de los futbolistas.</a:t>
            </a:r>
            <a:endParaRPr lang="es-ES" sz="2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06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r>
              <a:rPr lang="es-ES" sz="2800" dirty="0" smtClean="0">
                <a:solidFill>
                  <a:schemeClr val="dk1"/>
                </a:solidFill>
                <a:latin typeface="Arial" panose="020B0604020202020204" pitchFamily="34" charset="0"/>
                <a:cs typeface="Arial" panose="020B0604020202020204" pitchFamily="34" charset="0"/>
              </a:rPr>
              <a:t>Los </a:t>
            </a:r>
            <a:r>
              <a:rPr lang="es-ES" sz="2800" dirty="0">
                <a:solidFill>
                  <a:schemeClr val="dk1"/>
                </a:solidFill>
                <a:latin typeface="Arial" panose="020B0604020202020204" pitchFamily="34" charset="0"/>
                <a:cs typeface="Arial" panose="020B0604020202020204" pitchFamily="34" charset="0"/>
              </a:rPr>
              <a:t>resultados también revelaron que es necesario seguir investigando el proceso de la preparación física y la preparación técnica en estos futbolistas a fin de lograr resultados aún superiores y la implementación del control y evaluación de la preparación física desde una </a:t>
            </a:r>
            <a:r>
              <a:rPr lang="es-ES" sz="2800" dirty="0" smtClean="0">
                <a:solidFill>
                  <a:schemeClr val="dk1"/>
                </a:solidFill>
                <a:latin typeface="Arial" panose="020B0604020202020204" pitchFamily="34" charset="0"/>
                <a:cs typeface="Arial" panose="020B0604020202020204" pitchFamily="34" charset="0"/>
              </a:rPr>
              <a:t>óptica </a:t>
            </a:r>
            <a:r>
              <a:rPr lang="es-ES" sz="2800" dirty="0">
                <a:solidFill>
                  <a:schemeClr val="dk1"/>
                </a:solidFill>
                <a:latin typeface="Arial" panose="020B0604020202020204" pitchFamily="34" charset="0"/>
                <a:cs typeface="Arial" panose="020B0604020202020204" pitchFamily="34" charset="0"/>
              </a:rPr>
              <a:t>más amplia y abarcadora. </a:t>
            </a:r>
          </a:p>
        </p:txBody>
      </p:sp>
      <p:pic>
        <p:nvPicPr>
          <p:cNvPr id="4098" name="Picture 2" descr="https://encrypted-tbn1.gstatic.com/images?q=tbn:ANd9GcSLxVhYrScd5L4nV_2SqQhyuVmaXms-s3SNcpCjtRYh8F1Pnvg_"/>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05181" y="3395756"/>
            <a:ext cx="5933637" cy="3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35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a:solidFill>
            <a:srgbClr val="92D050"/>
          </a:solidFill>
        </p:spPr>
        <p:txBody>
          <a:bodyPr>
            <a:noAutofit/>
          </a:bodyPr>
          <a:lstStyle/>
          <a:p>
            <a:pPr algn="ctr"/>
            <a:r>
              <a:rPr lang="es-MX" b="1" dirty="0" smtClean="0">
                <a:solidFill>
                  <a:schemeClr val="tx1"/>
                </a:solidFill>
                <a:latin typeface="Arial" panose="020B0604020202020204" pitchFamily="34" charset="0"/>
                <a:cs typeface="Arial" panose="020B0604020202020204" pitchFamily="34" charset="0"/>
              </a:rPr>
              <a:t>PROBLEMA CIENTIFICO</a:t>
            </a:r>
            <a:endParaRPr lang="es-EC"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980728"/>
            <a:ext cx="9144000" cy="5877272"/>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indent="0" algn="just">
              <a:buNone/>
            </a:pPr>
            <a:endParaRPr lang="es-ES" sz="4000" dirty="0">
              <a:latin typeface="Arial" panose="020B0604020202020204" pitchFamily="34" charset="0"/>
              <a:cs typeface="Arial" panose="020B0604020202020204" pitchFamily="34" charset="0"/>
            </a:endParaRPr>
          </a:p>
          <a:p>
            <a:pPr marL="0" indent="0" algn="just">
              <a:buNone/>
            </a:pPr>
            <a:r>
              <a:rPr lang="es-ES" sz="4000" dirty="0">
                <a:latin typeface="Arial" panose="020B0604020202020204" pitchFamily="34" charset="0"/>
                <a:cs typeface="Arial" panose="020B0604020202020204" pitchFamily="34" charset="0"/>
              </a:rPr>
              <a:t>¿Cómo influye la preparación física en el dominio de la técnica en futbolistas </a:t>
            </a:r>
            <a:r>
              <a:rPr lang="es-ES" sz="4000" dirty="0" smtClean="0">
                <a:latin typeface="Arial" panose="020B0604020202020204" pitchFamily="34" charset="0"/>
                <a:cs typeface="Arial" panose="020B0604020202020204" pitchFamily="34" charset="0"/>
              </a:rPr>
              <a:t>de la categoría sub-18 y </a:t>
            </a:r>
            <a:r>
              <a:rPr lang="es-ES" sz="4000" dirty="0">
                <a:latin typeface="Arial" panose="020B0604020202020204" pitchFamily="34" charset="0"/>
                <a:cs typeface="Arial" panose="020B0604020202020204" pitchFamily="34" charset="0"/>
              </a:rPr>
              <a:t>la reserva del </a:t>
            </a:r>
            <a:r>
              <a:rPr lang="es-ES" sz="4000" dirty="0" smtClean="0">
                <a:latin typeface="Arial" panose="020B0604020202020204" pitchFamily="34" charset="0"/>
                <a:cs typeface="Arial" panose="020B0604020202020204" pitchFamily="34" charset="0"/>
              </a:rPr>
              <a:t>Club Deportivo </a:t>
            </a:r>
            <a:r>
              <a:rPr lang="es-ES" sz="4000" dirty="0">
                <a:latin typeface="Arial" panose="020B0604020202020204" pitchFamily="34" charset="0"/>
                <a:cs typeface="Arial" panose="020B0604020202020204" pitchFamily="34" charset="0"/>
              </a:rPr>
              <a:t>“El  Nacional”?</a:t>
            </a:r>
          </a:p>
          <a:p>
            <a:pPr marL="0" indent="0" algn="just">
              <a:buNone/>
            </a:pPr>
            <a:endParaRPr lang="es-ES" sz="4000" dirty="0">
              <a:latin typeface="Arial" panose="020B0604020202020204" pitchFamily="34" charset="0"/>
              <a:cs typeface="Arial" panose="020B0604020202020204" pitchFamily="34" charset="0"/>
            </a:endParaRPr>
          </a:p>
          <a:p>
            <a:pPr marL="0" indent="0" algn="just">
              <a:buNone/>
            </a:pPr>
            <a:endParaRPr lang="es-EC"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7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68760"/>
          </a:xfrm>
          <a:solidFill>
            <a:srgbClr val="00B050"/>
          </a:solidFill>
        </p:spPr>
        <p:txBody>
          <a:bodyPr>
            <a:normAutofit fontScale="90000"/>
          </a:bodyPr>
          <a:lstStyle/>
          <a:p>
            <a:pPr algn="ct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RECOMENDACIONES</a:t>
            </a:r>
            <a:br>
              <a:rPr lang="es-EC" b="1" dirty="0" smtClean="0">
                <a:solidFill>
                  <a:schemeClr val="tx1"/>
                </a:solidFill>
                <a:latin typeface="Arial" panose="020B0604020202020204" pitchFamily="34" charset="0"/>
                <a:cs typeface="Arial" panose="020B0604020202020204" pitchFamily="34" charset="0"/>
              </a:rPr>
            </a:br>
            <a:endParaRPr lang="es-EC"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1152128"/>
            <a:ext cx="9144000" cy="558924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r>
              <a:rPr lang="es-ES" sz="2800" dirty="0" smtClean="0">
                <a:solidFill>
                  <a:schemeClr val="dk1"/>
                </a:solidFill>
                <a:latin typeface="Arial" panose="020B0604020202020204" pitchFamily="34" charset="0"/>
                <a:cs typeface="Arial" panose="020B0604020202020204" pitchFamily="34" charset="0"/>
              </a:rPr>
              <a:t>Se  </a:t>
            </a:r>
            <a:r>
              <a:rPr lang="es-ES" sz="2800" dirty="0">
                <a:solidFill>
                  <a:schemeClr val="dk1"/>
                </a:solidFill>
                <a:latin typeface="Arial" panose="020B0604020202020204" pitchFamily="34" charset="0"/>
                <a:cs typeface="Arial" panose="020B0604020202020204" pitchFamily="34" charset="0"/>
              </a:rPr>
              <a:t>recomienda a la Federación Ecuatoriana de Fútbol que sugiera a otros clubes la aplicación de este programa por la influencia positiva que representa para el dominio técnico del fútbol en este grupo etario</a:t>
            </a:r>
            <a:r>
              <a:rPr lang="es-ES" sz="2800" dirty="0" smtClean="0">
                <a:solidFill>
                  <a:schemeClr val="dk1"/>
                </a:solidFill>
                <a:latin typeface="Arial" panose="020B0604020202020204" pitchFamily="34" charset="0"/>
                <a:cs typeface="Arial" panose="020B0604020202020204" pitchFamily="34" charset="0"/>
              </a:rPr>
              <a:t>.</a:t>
            </a:r>
          </a:p>
          <a:p>
            <a:pPr marL="571500" indent="-571500" algn="just">
              <a:buFont typeface="Arial" panose="020B0604020202020204" pitchFamily="34" charset="0"/>
              <a:buChar char="•"/>
            </a:pPr>
            <a:endParaRPr lang="es-ES" sz="28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2800" dirty="0">
                <a:solidFill>
                  <a:schemeClr val="dk1"/>
                </a:solidFill>
                <a:latin typeface="Arial" panose="020B0604020202020204" pitchFamily="34" charset="0"/>
                <a:cs typeface="Arial" panose="020B0604020202020204" pitchFamily="34" charset="0"/>
              </a:rPr>
              <a:t>Es imprescindible dirigir las investigaciones hacia la aplicación de un programa de mayor duración, en el intento de lograr una dispersión grupal menor, que facilite una mayor homogeneidad grupal tanto en la preparación física como en la preparación técnica.</a:t>
            </a:r>
          </a:p>
          <a:p>
            <a:pPr marL="571500" indent="-571500" algn="just">
              <a:buFont typeface="Arial" panose="020B0604020202020204" pitchFamily="34" charset="0"/>
              <a:buChar char="•"/>
            </a:pPr>
            <a:endParaRPr lang="es-EC" sz="2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657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68760"/>
          </a:xfrm>
          <a:solidFill>
            <a:srgbClr val="00B050"/>
          </a:solidFill>
        </p:spPr>
        <p:txBody>
          <a:bodyPr>
            <a:normAutofit fontScale="90000"/>
          </a:bodyPr>
          <a:lstStyle/>
          <a:p>
            <a:pPr algn="ct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
            </a:r>
            <a:br>
              <a:rPr lang="es-EC" b="1" dirty="0" smtClean="0">
                <a:solidFill>
                  <a:schemeClr val="tx1"/>
                </a:solidFill>
                <a:latin typeface="Arial" panose="020B0604020202020204" pitchFamily="34" charset="0"/>
                <a:cs typeface="Arial" panose="020B0604020202020204" pitchFamily="34" charset="0"/>
              </a:rPr>
            </a:br>
            <a:r>
              <a:rPr lang="es-EC" b="1" dirty="0" smtClean="0">
                <a:solidFill>
                  <a:schemeClr val="tx1"/>
                </a:solidFill>
                <a:latin typeface="Arial" panose="020B0604020202020204" pitchFamily="34" charset="0"/>
                <a:cs typeface="Arial" panose="020B0604020202020204" pitchFamily="34" charset="0"/>
              </a:rPr>
              <a:t>PROGRAMA </a:t>
            </a:r>
            <a:r>
              <a:rPr lang="es-EC" b="1" dirty="0">
                <a:solidFill>
                  <a:schemeClr val="tx1"/>
                </a:solidFill>
                <a:latin typeface="Arial" panose="020B0604020202020204" pitchFamily="34" charset="0"/>
                <a:cs typeface="Arial" panose="020B0604020202020204" pitchFamily="34" charset="0"/>
              </a:rPr>
              <a:t>DE ENSEÑANZA</a:t>
            </a:r>
            <a:r>
              <a:rPr lang="es-EC" dirty="0"/>
              <a:t>	</a:t>
            </a:r>
            <a:r>
              <a:rPr lang="es-EC" dirty="0" smtClean="0"/>
              <a:t/>
            </a:r>
            <a:br>
              <a:rPr lang="es-EC" dirty="0" smtClean="0"/>
            </a:br>
            <a:endParaRPr lang="es-EC" dirty="0"/>
          </a:p>
        </p:txBody>
      </p:sp>
      <p:sp>
        <p:nvSpPr>
          <p:cNvPr id="3" name="2 Marcador de contenido"/>
          <p:cNvSpPr>
            <a:spLocks noGrp="1"/>
          </p:cNvSpPr>
          <p:nvPr>
            <p:ph idx="1"/>
          </p:nvPr>
        </p:nvSpPr>
        <p:spPr>
          <a:xfrm>
            <a:off x="0" y="1268760"/>
            <a:ext cx="9144000" cy="558924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r>
              <a:rPr lang="es-EC" sz="2800" dirty="0" smtClean="0">
                <a:solidFill>
                  <a:schemeClr val="dk1"/>
                </a:solidFill>
                <a:latin typeface="Arial" panose="020B0604020202020204" pitchFamily="34" charset="0"/>
                <a:cs typeface="Arial" panose="020B0604020202020204" pitchFamily="34" charset="0"/>
              </a:rPr>
              <a:t>UBICACIÓN</a:t>
            </a:r>
            <a:endParaRPr lang="es-EC" sz="28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800" dirty="0" smtClean="0">
                <a:solidFill>
                  <a:schemeClr val="dk1"/>
                </a:solidFill>
                <a:latin typeface="Arial" panose="020B0604020202020204" pitchFamily="34" charset="0"/>
                <a:cs typeface="Arial" panose="020B0604020202020204" pitchFamily="34" charset="0"/>
              </a:rPr>
              <a:t>El </a:t>
            </a:r>
            <a:r>
              <a:rPr lang="es-EC" sz="2800" dirty="0">
                <a:latin typeface="Arial" panose="020B0604020202020204" pitchFamily="34" charset="0"/>
                <a:cs typeface="Arial" panose="020B0604020202020204" pitchFamily="34" charset="0"/>
              </a:rPr>
              <a:t>C</a:t>
            </a:r>
            <a:r>
              <a:rPr lang="es-EC" sz="2800" dirty="0" smtClean="0">
                <a:solidFill>
                  <a:schemeClr val="dk1"/>
                </a:solidFill>
                <a:latin typeface="Arial" panose="020B0604020202020204" pitchFamily="34" charset="0"/>
                <a:cs typeface="Arial" panose="020B0604020202020204" pitchFamily="34" charset="0"/>
              </a:rPr>
              <a:t>lub Deportivo “El Nacional” </a:t>
            </a:r>
            <a:r>
              <a:rPr lang="es-EC" sz="2800" dirty="0">
                <a:solidFill>
                  <a:schemeClr val="dk1"/>
                </a:solidFill>
                <a:latin typeface="Arial" panose="020B0604020202020204" pitchFamily="34" charset="0"/>
                <a:cs typeface="Arial" panose="020B0604020202020204" pitchFamily="34" charset="0"/>
              </a:rPr>
              <a:t>se encuentra ubicado </a:t>
            </a:r>
            <a:r>
              <a:rPr lang="es-EC" sz="2800" dirty="0" smtClean="0">
                <a:solidFill>
                  <a:schemeClr val="dk1"/>
                </a:solidFill>
                <a:latin typeface="Arial" panose="020B0604020202020204" pitchFamily="34" charset="0"/>
                <a:cs typeface="Arial" panose="020B0604020202020204" pitchFamily="34" charset="0"/>
              </a:rPr>
              <a:t>en la Provincia de Pichincha, cantón Quito, parroquia Tumbaco, a los 16 km de la vía interoceánica, tiene un universo de 300 jugadores </a:t>
            </a:r>
            <a:r>
              <a:rPr lang="es-EC" sz="2800" dirty="0">
                <a:solidFill>
                  <a:schemeClr val="dk1"/>
                </a:solidFill>
                <a:latin typeface="Arial" panose="020B0604020202020204" pitchFamily="34" charset="0"/>
                <a:cs typeface="Arial" panose="020B0604020202020204" pitchFamily="34" charset="0"/>
              </a:rPr>
              <a:t>aproximadamente, </a:t>
            </a:r>
            <a:r>
              <a:rPr lang="es-EC" sz="2800" dirty="0" smtClean="0">
                <a:solidFill>
                  <a:schemeClr val="dk1"/>
                </a:solidFill>
                <a:latin typeface="Arial" panose="020B0604020202020204" pitchFamily="34" charset="0"/>
                <a:cs typeface="Arial" panose="020B0604020202020204" pitchFamily="34" charset="0"/>
              </a:rPr>
              <a:t>tomando en cuenta al equipo de primera categoría como de las divisiones formativas.</a:t>
            </a:r>
            <a:endParaRPr lang="es-EC" sz="28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es-EC" sz="2800" dirty="0">
              <a:solidFill>
                <a:schemeClr val="dk1"/>
              </a:solidFill>
              <a:latin typeface="Arial" panose="020B0604020202020204" pitchFamily="34" charset="0"/>
              <a:cs typeface="Arial" panose="020B0604020202020204" pitchFamily="34" charset="0"/>
            </a:endParaRPr>
          </a:p>
        </p:txBody>
      </p:sp>
      <p:pic>
        <p:nvPicPr>
          <p:cNvPr id="3076" name="Picture 4" descr="http://pbs.twimg.com/media/BQpGjAFCMAAZ36e.jpg"/>
          <p:cNvPicPr>
            <a:picLocks noChangeAspect="1" noChangeArrowheads="1"/>
          </p:cNvPicPr>
          <p:nvPr/>
        </p:nvPicPr>
        <p:blipFill rotWithShape="1">
          <a:blip r:embed="rId2">
            <a:extLst>
              <a:ext uri="{28A0092B-C50C-407E-A947-70E740481C1C}">
                <a14:useLocalDpi xmlns:a14="http://schemas.microsoft.com/office/drawing/2010/main" val="0"/>
              </a:ext>
            </a:extLst>
          </a:blip>
          <a:srcRect t="28687" b="24064"/>
          <a:stretch/>
        </p:blipFill>
        <p:spPr bwMode="auto">
          <a:xfrm>
            <a:off x="1719262" y="4581128"/>
            <a:ext cx="570547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59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2776"/>
          </a:xfrm>
          <a:solidFill>
            <a:srgbClr val="00B050"/>
          </a:solidFill>
        </p:spPr>
        <p:txBody>
          <a:bodyPr/>
          <a:lstStyle/>
          <a:p>
            <a:r>
              <a:rPr lang="es-EC" dirty="0"/>
              <a:t>	</a:t>
            </a:r>
            <a:r>
              <a:rPr lang="es-EC" b="1" dirty="0">
                <a:solidFill>
                  <a:schemeClr val="tx1"/>
                </a:solidFill>
                <a:latin typeface="Arial" panose="020B0604020202020204" pitchFamily="34" charset="0"/>
                <a:cs typeface="Arial" panose="020B0604020202020204" pitchFamily="34" charset="0"/>
              </a:rPr>
              <a:t>NATURALEZA DEL </a:t>
            </a:r>
            <a:r>
              <a:rPr lang="es-EC" b="1" dirty="0" smtClean="0">
                <a:solidFill>
                  <a:schemeClr val="tx1"/>
                </a:solidFill>
                <a:latin typeface="Arial" panose="020B0604020202020204" pitchFamily="34" charset="0"/>
                <a:cs typeface="Arial" panose="020B0604020202020204" pitchFamily="34" charset="0"/>
              </a:rPr>
              <a:t>PROYECTO</a:t>
            </a:r>
            <a:br>
              <a:rPr lang="es-EC" b="1" dirty="0" smtClean="0">
                <a:solidFill>
                  <a:schemeClr val="tx1"/>
                </a:solidFill>
                <a:latin typeface="Arial" panose="020B0604020202020204" pitchFamily="34" charset="0"/>
                <a:cs typeface="Arial" panose="020B0604020202020204" pitchFamily="34" charset="0"/>
              </a:rPr>
            </a:br>
            <a:endParaRPr lang="es-EC"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1440160"/>
            <a:ext cx="9144000" cy="5373216"/>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571500" indent="-571500" algn="just">
              <a:buFont typeface="Arial" panose="020B0604020202020204" pitchFamily="34" charset="0"/>
              <a:buChar char="•"/>
            </a:pPr>
            <a:endParaRPr lang="es-EC" sz="28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800" dirty="0" smtClean="0">
                <a:solidFill>
                  <a:schemeClr val="dk1"/>
                </a:solidFill>
                <a:latin typeface="Arial" panose="020B0604020202020204" pitchFamily="34" charset="0"/>
                <a:cs typeface="Arial" panose="020B0604020202020204" pitchFamily="34" charset="0"/>
              </a:rPr>
              <a:t>DESCRIPCIÓN</a:t>
            </a:r>
          </a:p>
          <a:p>
            <a:pPr marL="571500" indent="-571500" algn="just">
              <a:buFont typeface="Arial" panose="020B0604020202020204" pitchFamily="34" charset="0"/>
              <a:buChar char="•"/>
            </a:pPr>
            <a:endParaRPr lang="es-EC" sz="28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C" sz="2800" dirty="0" smtClean="0">
                <a:solidFill>
                  <a:schemeClr val="dk1"/>
                </a:solidFill>
                <a:latin typeface="Arial" panose="020B0604020202020204" pitchFamily="34" charset="0"/>
                <a:cs typeface="Arial" panose="020B0604020202020204" pitchFamily="34" charset="0"/>
              </a:rPr>
              <a:t>El </a:t>
            </a:r>
            <a:r>
              <a:rPr lang="es-EC" sz="2800" dirty="0">
                <a:solidFill>
                  <a:schemeClr val="dk1"/>
                </a:solidFill>
                <a:latin typeface="Arial" panose="020B0604020202020204" pitchFamily="34" charset="0"/>
                <a:cs typeface="Arial" panose="020B0604020202020204" pitchFamily="34" charset="0"/>
              </a:rPr>
              <a:t>presente proyecto busca brindar las herramientas necesarias para que los futbolistas y entrenadores utilicen  ejercicios específicos para </a:t>
            </a:r>
            <a:r>
              <a:rPr lang="es-ES" sz="2800" dirty="0">
                <a:solidFill>
                  <a:schemeClr val="dk1"/>
                </a:solidFill>
                <a:latin typeface="Arial" panose="020B0604020202020204" pitchFamily="34" charset="0"/>
                <a:cs typeface="Arial" panose="020B0604020202020204" pitchFamily="34" charset="0"/>
              </a:rPr>
              <a:t>el dominio de la técnica y la preparación física de futbolista </a:t>
            </a:r>
            <a:r>
              <a:rPr lang="es-ES" sz="2800" dirty="0" smtClean="0">
                <a:solidFill>
                  <a:schemeClr val="dk1"/>
                </a:solidFill>
                <a:latin typeface="Arial" panose="020B0604020202020204" pitchFamily="34" charset="0"/>
                <a:cs typeface="Arial" panose="020B0604020202020204" pitchFamily="34" charset="0"/>
              </a:rPr>
              <a:t>de la categoría sub-18 y </a:t>
            </a:r>
            <a:r>
              <a:rPr lang="es-ES" sz="2800" dirty="0">
                <a:solidFill>
                  <a:schemeClr val="dk1"/>
                </a:solidFill>
                <a:latin typeface="Arial" panose="020B0604020202020204" pitchFamily="34" charset="0"/>
                <a:cs typeface="Arial" panose="020B0604020202020204" pitchFamily="34" charset="0"/>
              </a:rPr>
              <a:t>la reserva </a:t>
            </a:r>
            <a:r>
              <a:rPr lang="es-ES" sz="2800" dirty="0" smtClean="0">
                <a:solidFill>
                  <a:schemeClr val="dk1"/>
                </a:solidFill>
                <a:latin typeface="Arial" panose="020B0604020202020204" pitchFamily="34" charset="0"/>
                <a:cs typeface="Arial" panose="020B0604020202020204" pitchFamily="34" charset="0"/>
              </a:rPr>
              <a:t>del  Club Deportivo “El Nacional”</a:t>
            </a:r>
            <a:endParaRPr lang="es-EC" sz="2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64704"/>
          </a:xfrm>
          <a:solidFill>
            <a:srgbClr val="00B050"/>
          </a:solidFill>
        </p:spPr>
        <p:txBody>
          <a:bodyPr/>
          <a:lstStyle/>
          <a:p>
            <a:pPr algn="ctr"/>
            <a:r>
              <a:rPr lang="es-EC" b="1" dirty="0">
                <a:solidFill>
                  <a:schemeClr val="tx1"/>
                </a:solidFill>
                <a:latin typeface="Arial" panose="020B0604020202020204" pitchFamily="34" charset="0"/>
                <a:cs typeface="Arial" panose="020B0604020202020204" pitchFamily="34" charset="0"/>
              </a:rPr>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56444939"/>
              </p:ext>
            </p:extLst>
          </p:nvPr>
        </p:nvGraphicFramePr>
        <p:xfrm>
          <a:off x="0" y="764702"/>
          <a:ext cx="9144000" cy="5760641"/>
        </p:xfrm>
        <a:graphic>
          <a:graphicData uri="http://schemas.openxmlformats.org/drawingml/2006/table">
            <a:tbl>
              <a:tblPr firstRow="1" firstCol="1" bandRow="1">
                <a:tableStyleId>{5C22544A-7EE6-4342-B048-85BDC9FD1C3A}</a:tableStyleId>
              </a:tblPr>
              <a:tblGrid>
                <a:gridCol w="2606387"/>
                <a:gridCol w="6537613"/>
              </a:tblGrid>
              <a:tr h="1328966">
                <a:tc gridSpan="2">
                  <a:txBody>
                    <a:bodyPr/>
                    <a:lstStyle/>
                    <a:p>
                      <a:pPr algn="ctr">
                        <a:lnSpc>
                          <a:spcPct val="115000"/>
                        </a:lnSpc>
                        <a:spcAft>
                          <a:spcPts val="1000"/>
                        </a:spcAft>
                      </a:pPr>
                      <a:endParaRPr lang="es-EC" sz="14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r>
                        <a:rPr lang="es-EC" sz="2800" dirty="0" smtClean="0">
                          <a:solidFill>
                            <a:schemeClr val="tx1"/>
                          </a:solidFill>
                          <a:effectLst/>
                          <a:latin typeface="Arial" panose="020B0604020202020204" pitchFamily="34" charset="0"/>
                          <a:cs typeface="Arial" panose="020B0604020202020204" pitchFamily="34" charset="0"/>
                        </a:rPr>
                        <a:t>OBJETIVO </a:t>
                      </a:r>
                      <a:r>
                        <a:rPr lang="es-EC" sz="2800" dirty="0">
                          <a:solidFill>
                            <a:schemeClr val="tx1"/>
                          </a:solidFill>
                          <a:effectLst/>
                          <a:latin typeface="Arial" panose="020B0604020202020204" pitchFamily="34" charset="0"/>
                          <a:cs typeface="Arial" panose="020B0604020202020204" pitchFamily="34" charset="0"/>
                        </a:rPr>
                        <a:t>INSTRUCTIVO </a:t>
                      </a:r>
                      <a:r>
                        <a:rPr lang="es-EC" sz="2800" dirty="0" smtClean="0">
                          <a:solidFill>
                            <a:schemeClr val="tx1"/>
                          </a:solidFill>
                          <a:effectLst/>
                          <a:latin typeface="Arial" panose="020B0604020202020204" pitchFamily="34" charset="0"/>
                          <a:cs typeface="Arial" panose="020B0604020202020204" pitchFamily="34" charset="0"/>
                        </a:rPr>
                        <a:t>PARTICULAR</a:t>
                      </a:r>
                    </a:p>
                  </a:txBody>
                  <a:tcPr marL="57642" marR="57642" marT="0" marB="0">
                    <a:solidFill>
                      <a:schemeClr val="accent1">
                        <a:lumMod val="20000"/>
                        <a:lumOff val="80000"/>
                      </a:schemeClr>
                    </a:solidFill>
                  </a:tcPr>
                </a:tc>
                <a:tc hMerge="1">
                  <a:txBody>
                    <a:bodyPr/>
                    <a:lstStyle/>
                    <a:p>
                      <a:endParaRPr lang="es-ES"/>
                    </a:p>
                  </a:txBody>
                  <a:tcPr/>
                </a:tc>
              </a:tr>
              <a:tr h="1133868">
                <a:tc>
                  <a:txBody>
                    <a:bodyPr/>
                    <a:lstStyle/>
                    <a:p>
                      <a:pPr algn="l">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2000" dirty="0" smtClean="0">
                          <a:solidFill>
                            <a:schemeClr val="tx1"/>
                          </a:solidFill>
                          <a:effectLst/>
                          <a:latin typeface="Arial" panose="020B0604020202020204" pitchFamily="34" charset="0"/>
                          <a:cs typeface="Arial" panose="020B0604020202020204" pitchFamily="34" charset="0"/>
                        </a:rPr>
                        <a:t>TEÓRICO</a:t>
                      </a:r>
                      <a:endParaRPr lang="es-ES" sz="20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c>
                  <a:txBody>
                    <a:bodyPr/>
                    <a:lstStyle/>
                    <a:p>
                      <a:pPr algn="l">
                        <a:lnSpc>
                          <a:spcPct val="115000"/>
                        </a:lnSpc>
                        <a:spcAft>
                          <a:spcPts val="1000"/>
                        </a:spcAft>
                      </a:pPr>
                      <a:endParaRPr lang="es-EC" sz="1800" dirty="0" smtClean="0">
                        <a:effectLst/>
                        <a:latin typeface="Arial" panose="020B0604020202020204" pitchFamily="34" charset="0"/>
                        <a:cs typeface="Arial" panose="020B0604020202020204" pitchFamily="34" charset="0"/>
                      </a:endParaRPr>
                    </a:p>
                    <a:p>
                      <a:pPr algn="l">
                        <a:lnSpc>
                          <a:spcPct val="115000"/>
                        </a:lnSpc>
                        <a:spcAft>
                          <a:spcPts val="1000"/>
                        </a:spcAft>
                      </a:pPr>
                      <a:r>
                        <a:rPr lang="es-EC" sz="1800" dirty="0" smtClean="0">
                          <a:effectLst/>
                          <a:latin typeface="Arial" panose="020B0604020202020204" pitchFamily="34" charset="0"/>
                          <a:cs typeface="Arial" panose="020B0604020202020204" pitchFamily="34" charset="0"/>
                        </a:rPr>
                        <a:t>Enseñar </a:t>
                      </a:r>
                      <a:r>
                        <a:rPr lang="es-EC" sz="1800" dirty="0">
                          <a:effectLst/>
                          <a:latin typeface="Arial" panose="020B0604020202020204" pitchFamily="34" charset="0"/>
                          <a:cs typeface="Arial" panose="020B0604020202020204" pitchFamily="34" charset="0"/>
                        </a:rPr>
                        <a:t>a los niños en forma progresiva, en función de la edad los aspectos básicos para jugar fútbol</a:t>
                      </a:r>
                      <a:endParaRPr lang="es-ES" sz="1800" dirty="0">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r>
              <a:tr h="1884463">
                <a:tc>
                  <a:txBody>
                    <a:bodyPr/>
                    <a:lstStyle/>
                    <a:p>
                      <a:pPr algn="l">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2000" dirty="0" smtClean="0">
                          <a:solidFill>
                            <a:schemeClr val="tx1"/>
                          </a:solidFill>
                          <a:effectLst/>
                          <a:latin typeface="Arial" panose="020B0604020202020204" pitchFamily="34" charset="0"/>
                          <a:cs typeface="Arial" panose="020B0604020202020204" pitchFamily="34" charset="0"/>
                        </a:rPr>
                        <a:t>FÍSICO</a:t>
                      </a:r>
                      <a:endParaRPr lang="es-ES" sz="20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c>
                  <a:txBody>
                    <a:bodyPr/>
                    <a:lstStyle/>
                    <a:p>
                      <a:pPr algn="just">
                        <a:lnSpc>
                          <a:spcPct val="115000"/>
                        </a:lnSpc>
                        <a:spcAft>
                          <a:spcPts val="1000"/>
                        </a:spcAft>
                      </a:pPr>
                      <a:endParaRPr lang="es-EC" sz="1800" dirty="0" smtClean="0">
                        <a:effectLst/>
                        <a:latin typeface="Arial" panose="020B0604020202020204" pitchFamily="34" charset="0"/>
                        <a:cs typeface="Arial" panose="020B0604020202020204" pitchFamily="34" charset="0"/>
                      </a:endParaRPr>
                    </a:p>
                    <a:p>
                      <a:pPr algn="just">
                        <a:lnSpc>
                          <a:spcPct val="115000"/>
                        </a:lnSpc>
                        <a:spcAft>
                          <a:spcPts val="1000"/>
                        </a:spcAft>
                      </a:pPr>
                      <a:r>
                        <a:rPr lang="es-EC" sz="1800" dirty="0" smtClean="0">
                          <a:effectLst/>
                          <a:latin typeface="Arial" panose="020B0604020202020204" pitchFamily="34" charset="0"/>
                          <a:cs typeface="Arial" panose="020B0604020202020204" pitchFamily="34" charset="0"/>
                        </a:rPr>
                        <a:t>En </a:t>
                      </a:r>
                      <a:r>
                        <a:rPr lang="es-EC" sz="1800" dirty="0">
                          <a:effectLst/>
                          <a:latin typeface="Arial" panose="020B0604020202020204" pitchFamily="34" charset="0"/>
                          <a:cs typeface="Arial" panose="020B0604020202020204" pitchFamily="34" charset="0"/>
                        </a:rPr>
                        <a:t>estas edades al componente físico no se le dará mucha importancia, su desarrollo se realizará en base al juego estimulando el desarrollo de la flexibilidad, agilidad, velocidad y habilidad.</a:t>
                      </a:r>
                      <a:endParaRPr lang="es-ES" sz="1800" dirty="0">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r>
              <a:tr h="1413344">
                <a:tc>
                  <a:txBody>
                    <a:bodyPr/>
                    <a:lstStyle/>
                    <a:p>
                      <a:pPr algn="l">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2000" dirty="0" smtClean="0">
                          <a:solidFill>
                            <a:schemeClr val="tx1"/>
                          </a:solidFill>
                          <a:effectLst/>
                          <a:latin typeface="Arial" panose="020B0604020202020204" pitchFamily="34" charset="0"/>
                          <a:cs typeface="Arial" panose="020B0604020202020204" pitchFamily="34" charset="0"/>
                        </a:rPr>
                        <a:t>TÉCNICO</a:t>
                      </a:r>
                      <a:endParaRPr lang="es-ES" sz="20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c>
                  <a:txBody>
                    <a:bodyPr/>
                    <a:lstStyle/>
                    <a:p>
                      <a:pPr algn="just">
                        <a:lnSpc>
                          <a:spcPct val="115000"/>
                        </a:lnSpc>
                        <a:spcAft>
                          <a:spcPts val="1000"/>
                        </a:spcAft>
                      </a:pPr>
                      <a:endParaRPr lang="es-EC" sz="1800" dirty="0" smtClean="0">
                        <a:effectLst/>
                        <a:latin typeface="Arial" panose="020B0604020202020204" pitchFamily="34" charset="0"/>
                        <a:cs typeface="Arial" panose="020B0604020202020204" pitchFamily="34" charset="0"/>
                      </a:endParaRPr>
                    </a:p>
                    <a:p>
                      <a:pPr algn="just">
                        <a:lnSpc>
                          <a:spcPct val="115000"/>
                        </a:lnSpc>
                        <a:spcAft>
                          <a:spcPts val="1000"/>
                        </a:spcAft>
                      </a:pPr>
                      <a:r>
                        <a:rPr lang="es-EC" sz="1800" dirty="0" smtClean="0">
                          <a:effectLst/>
                          <a:latin typeface="Arial" panose="020B0604020202020204" pitchFamily="34" charset="0"/>
                          <a:cs typeface="Arial" panose="020B0604020202020204" pitchFamily="34" charset="0"/>
                        </a:rPr>
                        <a:t>Enseñar </a:t>
                      </a:r>
                      <a:r>
                        <a:rPr lang="es-EC" sz="1800" dirty="0">
                          <a:effectLst/>
                          <a:latin typeface="Arial" panose="020B0604020202020204" pitchFamily="34" charset="0"/>
                          <a:cs typeface="Arial" panose="020B0604020202020204" pitchFamily="34" charset="0"/>
                        </a:rPr>
                        <a:t>a los niños las habilidades técnicas correspondientes a su edad y la importancia de la preparación física </a:t>
                      </a:r>
                      <a:endParaRPr lang="es-ES" sz="1800" dirty="0">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2627784" y="16522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Calibri" pitchFamily="34" charset="0"/>
              </a:rPr>
              <a:t/>
            </a:r>
            <a:br>
              <a:rPr kumimoji="0" lang="es-EC" sz="1200" b="0" i="0" u="none" strike="noStrike" cap="none" normalizeH="0" baseline="0" smtClean="0">
                <a:ln>
                  <a:noFill/>
                </a:ln>
                <a:solidFill>
                  <a:schemeClr val="tx1"/>
                </a:solidFill>
                <a:effectLst/>
                <a:latin typeface="Arial" pitchFamily="34" charset="0"/>
                <a:ea typeface="Calibri" pitchFamily="34" charset="0"/>
              </a:rPr>
            </a:br>
            <a:endParaRPr kumimoji="0" lang="es-ES"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7589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08972390"/>
              </p:ext>
            </p:extLst>
          </p:nvPr>
        </p:nvGraphicFramePr>
        <p:xfrm>
          <a:off x="0" y="1826158"/>
          <a:ext cx="9144000" cy="4987218"/>
        </p:xfrm>
        <a:graphic>
          <a:graphicData uri="http://schemas.openxmlformats.org/drawingml/2006/table">
            <a:tbl>
              <a:tblPr firstRow="1" firstCol="1" bandRow="1">
                <a:tableStyleId>{5C22544A-7EE6-4342-B048-85BDC9FD1C3A}</a:tableStyleId>
              </a:tblPr>
              <a:tblGrid>
                <a:gridCol w="2606387"/>
                <a:gridCol w="6537613"/>
              </a:tblGrid>
              <a:tr h="1724153">
                <a:tc>
                  <a:txBody>
                    <a:bodyPr/>
                    <a:lstStyle/>
                    <a:p>
                      <a:pPr algn="l">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2000" dirty="0" smtClean="0">
                          <a:solidFill>
                            <a:schemeClr val="tx1"/>
                          </a:solidFill>
                          <a:effectLst/>
                          <a:latin typeface="Arial" panose="020B0604020202020204" pitchFamily="34" charset="0"/>
                          <a:cs typeface="Arial" panose="020B0604020202020204" pitchFamily="34" charset="0"/>
                        </a:rPr>
                        <a:t>TÁCTICO</a:t>
                      </a:r>
                    </a:p>
                    <a:p>
                      <a:pPr algn="l">
                        <a:lnSpc>
                          <a:spcPct val="115000"/>
                        </a:lnSpc>
                        <a:spcAft>
                          <a:spcPts val="1000"/>
                        </a:spcAft>
                      </a:pPr>
                      <a:endParaRPr lang="es-ES" sz="20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c>
                  <a:txBody>
                    <a:bodyPr/>
                    <a:lstStyle/>
                    <a:p>
                      <a:pPr algn="l">
                        <a:lnSpc>
                          <a:spcPct val="115000"/>
                        </a:lnSpc>
                        <a:spcAft>
                          <a:spcPts val="1000"/>
                        </a:spcAft>
                      </a:pPr>
                      <a:endParaRPr lang="es-EC" sz="1800" b="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1800" b="0" dirty="0" smtClean="0">
                          <a:solidFill>
                            <a:schemeClr val="tx1"/>
                          </a:solidFill>
                          <a:effectLst/>
                          <a:latin typeface="Arial" panose="020B0604020202020204" pitchFamily="34" charset="0"/>
                          <a:cs typeface="Arial" panose="020B0604020202020204" pitchFamily="34" charset="0"/>
                        </a:rPr>
                        <a:t>Enseñar </a:t>
                      </a:r>
                      <a:r>
                        <a:rPr lang="es-EC" sz="1800" b="0" dirty="0">
                          <a:solidFill>
                            <a:schemeClr val="tx1"/>
                          </a:solidFill>
                          <a:effectLst/>
                          <a:latin typeface="Arial" panose="020B0604020202020204" pitchFamily="34" charset="0"/>
                          <a:cs typeface="Arial" panose="020B0604020202020204" pitchFamily="34" charset="0"/>
                        </a:rPr>
                        <a:t>a los niños a colocarse en el terreno de juego y ayudar a sus compañeros, tanto en la defensa como en el </a:t>
                      </a:r>
                      <a:r>
                        <a:rPr lang="es-EC" sz="1800" b="0" dirty="0" smtClean="0">
                          <a:solidFill>
                            <a:schemeClr val="tx1"/>
                          </a:solidFill>
                          <a:effectLst/>
                          <a:latin typeface="Arial" panose="020B0604020202020204" pitchFamily="34" charset="0"/>
                          <a:cs typeface="Arial" panose="020B0604020202020204" pitchFamily="34" charset="0"/>
                        </a:rPr>
                        <a:t>ataque</a:t>
                      </a:r>
                      <a:endParaRPr lang="es-ES" sz="1800" b="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r>
              <a:tr h="3263065">
                <a:tc>
                  <a:txBody>
                    <a:bodyPr/>
                    <a:lstStyle/>
                    <a:p>
                      <a:pPr algn="ctr">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endParaRPr lang="es-EC" sz="20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2000" dirty="0" smtClean="0">
                          <a:solidFill>
                            <a:schemeClr val="tx1"/>
                          </a:solidFill>
                          <a:effectLst/>
                          <a:latin typeface="Arial" panose="020B0604020202020204" pitchFamily="34" charset="0"/>
                          <a:cs typeface="Arial" panose="020B0604020202020204" pitchFamily="34" charset="0"/>
                        </a:rPr>
                        <a:t>PSICOLÓGICO</a:t>
                      </a:r>
                      <a:endParaRPr lang="es-ES" sz="20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c>
                  <a:txBody>
                    <a:bodyPr/>
                    <a:lstStyle/>
                    <a:p>
                      <a:pPr algn="l">
                        <a:lnSpc>
                          <a:spcPct val="115000"/>
                        </a:lnSpc>
                        <a:spcAft>
                          <a:spcPts val="1000"/>
                        </a:spcAft>
                      </a:pPr>
                      <a:r>
                        <a:rPr lang="es-EC" sz="1600" dirty="0" smtClean="0">
                          <a:solidFill>
                            <a:schemeClr val="tx1"/>
                          </a:solidFill>
                          <a:effectLst/>
                          <a:latin typeface="Arial" panose="020B0604020202020204" pitchFamily="34" charset="0"/>
                          <a:cs typeface="Arial" panose="020B0604020202020204" pitchFamily="34" charset="0"/>
                        </a:rPr>
                        <a:t>Los </a:t>
                      </a:r>
                      <a:r>
                        <a:rPr lang="es-EC" sz="1600" dirty="0">
                          <a:solidFill>
                            <a:schemeClr val="tx1"/>
                          </a:solidFill>
                          <a:effectLst/>
                          <a:latin typeface="Arial" panose="020B0604020202020204" pitchFamily="34" charset="0"/>
                          <a:cs typeface="Arial" panose="020B0604020202020204" pitchFamily="34" charset="0"/>
                        </a:rPr>
                        <a:t>niños en estas edades no pueden realizar los movimientos con rapidez y precisión a un mismo tiempo. Si lo hacen con rapidez, es insuficiente la precisión, si hay precisión se hace más lento el tiempo de la ejecución. Por ello, se debe </a:t>
                      </a:r>
                      <a:r>
                        <a:rPr lang="es-EC" sz="1600" u="sng" dirty="0">
                          <a:solidFill>
                            <a:schemeClr val="tx1"/>
                          </a:solidFill>
                          <a:effectLst/>
                          <a:latin typeface="Arial" panose="020B0604020202020204" pitchFamily="34" charset="0"/>
                          <a:cs typeface="Arial" panose="020B0604020202020204" pitchFamily="34" charset="0"/>
                        </a:rPr>
                        <a:t>aumentar el tiempo de la ejecución de los ejercicios tan solo después que se ha alcanzado la precisión de los movimientos.</a:t>
                      </a:r>
                      <a:endParaRPr lang="es-ES" sz="16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1000"/>
                        </a:spcAft>
                      </a:pPr>
                      <a:r>
                        <a:rPr lang="es-EC" sz="1600" dirty="0">
                          <a:solidFill>
                            <a:schemeClr val="tx1"/>
                          </a:solidFill>
                          <a:effectLst/>
                          <a:latin typeface="Arial" panose="020B0604020202020204" pitchFamily="34" charset="0"/>
                          <a:cs typeface="Arial" panose="020B0604020202020204" pitchFamily="34" charset="0"/>
                        </a:rPr>
                        <a:t>Desarrollar en los niños la concentración especial de la atención en la ejecución de los ejercicios relacionados con el mantenimiento del equilibrio, saltos de longitud, de altura, carreras, y de ejercicios de coordinación compleja</a:t>
                      </a:r>
                      <a:endParaRPr lang="es-ES" sz="1600" dirty="0">
                        <a:solidFill>
                          <a:schemeClr val="tx1"/>
                        </a:solidFill>
                        <a:effectLst/>
                        <a:latin typeface="Arial" panose="020B0604020202020204" pitchFamily="34" charset="0"/>
                        <a:ea typeface="Calibri"/>
                        <a:cs typeface="Arial" panose="020B0604020202020204" pitchFamily="34" charset="0"/>
                      </a:endParaRPr>
                    </a:p>
                  </a:txBody>
                  <a:tcPr marL="57642" marR="57642" marT="0" marB="0">
                    <a:solidFill>
                      <a:schemeClr val="accent1">
                        <a:lumMod val="20000"/>
                        <a:lumOff val="80000"/>
                      </a:schemeClr>
                    </a:solidFill>
                  </a:tcPr>
                </a:tc>
              </a:tr>
            </a:tbl>
          </a:graphicData>
        </a:graphic>
      </p:graphicFrame>
      <p:sp>
        <p:nvSpPr>
          <p:cNvPr id="5" name="1 Título"/>
          <p:cNvSpPr>
            <a:spLocks noGrp="1"/>
          </p:cNvSpPr>
          <p:nvPr>
            <p:ph type="title"/>
          </p:nvPr>
        </p:nvSpPr>
        <p:spPr>
          <a:xfrm>
            <a:off x="0" y="0"/>
            <a:ext cx="9144000" cy="764704"/>
          </a:xfrm>
          <a:solidFill>
            <a:srgbClr val="00B050"/>
          </a:solidFill>
        </p:spPr>
        <p:txBody>
          <a:bodyPr/>
          <a:lstStyle/>
          <a:p>
            <a:pPr algn="ctr"/>
            <a:r>
              <a:rPr lang="es-EC" b="1" dirty="0">
                <a:solidFill>
                  <a:schemeClr val="tx1"/>
                </a:solidFill>
                <a:latin typeface="Arial" panose="020B0604020202020204" pitchFamily="34" charset="0"/>
                <a:cs typeface="Arial" panose="020B0604020202020204" pitchFamily="34" charset="0"/>
              </a:rPr>
              <a:t>OBJETIVOS</a:t>
            </a:r>
          </a:p>
        </p:txBody>
      </p:sp>
      <p:sp>
        <p:nvSpPr>
          <p:cNvPr id="7" name="Rectángulo 6"/>
          <p:cNvSpPr/>
          <p:nvPr/>
        </p:nvSpPr>
        <p:spPr>
          <a:xfrm>
            <a:off x="0" y="764704"/>
            <a:ext cx="9144000" cy="1552220"/>
          </a:xfrm>
          <a:prstGeom prst="rect">
            <a:avLst/>
          </a:prstGeom>
          <a:solidFill>
            <a:schemeClr val="accent1">
              <a:lumMod val="20000"/>
              <a:lumOff val="80000"/>
            </a:schemeClr>
          </a:solidFill>
        </p:spPr>
        <p:txBody>
          <a:bodyPr wrap="square">
            <a:spAutoFit/>
          </a:bodyPr>
          <a:lstStyle/>
          <a:p>
            <a:pPr algn="ctr">
              <a:lnSpc>
                <a:spcPct val="115000"/>
              </a:lnSpc>
              <a:spcAft>
                <a:spcPts val="1000"/>
              </a:spcAft>
            </a:pPr>
            <a:endParaRPr lang="es-EC" sz="1200" dirty="0">
              <a:latin typeface="Arial" panose="020B0604020202020204" pitchFamily="34" charset="0"/>
              <a:cs typeface="Arial" panose="020B0604020202020204" pitchFamily="34" charset="0"/>
            </a:endParaRPr>
          </a:p>
          <a:p>
            <a:pPr algn="ctr">
              <a:lnSpc>
                <a:spcPct val="115000"/>
              </a:lnSpc>
              <a:spcAft>
                <a:spcPts val="1000"/>
              </a:spcAft>
            </a:pPr>
            <a:r>
              <a:rPr lang="es-EC" sz="2800" b="1" dirty="0">
                <a:latin typeface="Arial" panose="020B0604020202020204" pitchFamily="34" charset="0"/>
                <a:cs typeface="Arial" panose="020B0604020202020204" pitchFamily="34" charset="0"/>
              </a:rPr>
              <a:t>OBJETIVO INSTRUCTIVO </a:t>
            </a:r>
            <a:r>
              <a:rPr lang="es-EC" sz="2800" b="1" dirty="0" smtClean="0">
                <a:latin typeface="Arial" panose="020B0604020202020204" pitchFamily="34" charset="0"/>
                <a:cs typeface="Arial" panose="020B0604020202020204" pitchFamily="34" charset="0"/>
              </a:rPr>
              <a:t>PARTICULAR</a:t>
            </a:r>
            <a:endParaRPr lang="es-EC" sz="2800" b="1" dirty="0">
              <a:latin typeface="Arial" panose="020B0604020202020204" pitchFamily="34" charset="0"/>
              <a:cs typeface="Arial" panose="020B0604020202020204" pitchFamily="34" charset="0"/>
            </a:endParaRPr>
          </a:p>
          <a:p>
            <a:pPr algn="ctr">
              <a:lnSpc>
                <a:spcPct val="115000"/>
              </a:lnSpc>
              <a:spcAft>
                <a:spcPts val="1000"/>
              </a:spcAft>
            </a:pP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747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a:solidFill>
            <a:srgbClr val="00B050"/>
          </a:solidFill>
        </p:spPr>
        <p:txBody>
          <a:bodyPr>
            <a:normAutofit/>
          </a:bodyPr>
          <a:lstStyle/>
          <a:p>
            <a:pPr algn="ctr"/>
            <a:r>
              <a:rPr lang="es-EC" sz="2800" b="1" dirty="0" smtClean="0">
                <a:solidFill>
                  <a:schemeClr val="tx1"/>
                </a:solidFill>
                <a:latin typeface="Arial" panose="020B0604020202020204" pitchFamily="34" charset="0"/>
                <a:cs typeface="Arial" panose="020B0604020202020204" pitchFamily="34" charset="0"/>
              </a:rPr>
              <a:t>EJEMPLO DE ACTIVIDADES DEL PROGRAMA </a:t>
            </a:r>
            <a:br>
              <a:rPr lang="es-EC" sz="2800" b="1" dirty="0" smtClean="0">
                <a:solidFill>
                  <a:schemeClr val="tx1"/>
                </a:solidFill>
                <a:latin typeface="Arial" panose="020B0604020202020204" pitchFamily="34" charset="0"/>
                <a:cs typeface="Arial" panose="020B0604020202020204" pitchFamily="34" charset="0"/>
              </a:rPr>
            </a:br>
            <a:endParaRPr lang="es-EC" sz="2800" b="1" dirty="0">
              <a:solidFill>
                <a:schemeClr val="tx1"/>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855166578"/>
              </p:ext>
            </p:extLst>
          </p:nvPr>
        </p:nvGraphicFramePr>
        <p:xfrm>
          <a:off x="0" y="1145260"/>
          <a:ext cx="9144000" cy="5596108"/>
        </p:xfrm>
        <a:graphic>
          <a:graphicData uri="http://schemas.openxmlformats.org/drawingml/2006/table">
            <a:tbl>
              <a:tblPr firstRow="1" firstCol="1" bandRow="1">
                <a:tableStyleId>{5C22544A-7EE6-4342-B048-85BDC9FD1C3A}</a:tableStyleId>
              </a:tblPr>
              <a:tblGrid>
                <a:gridCol w="2225974"/>
                <a:gridCol w="6918026"/>
              </a:tblGrid>
              <a:tr h="404291">
                <a:tc gridSpan="2">
                  <a:txBody>
                    <a:bodyPr/>
                    <a:lstStyle/>
                    <a:p>
                      <a:pPr algn="just">
                        <a:lnSpc>
                          <a:spcPct val="115000"/>
                        </a:lnSpc>
                        <a:spcAft>
                          <a:spcPts val="1000"/>
                        </a:spcAft>
                      </a:pPr>
                      <a:r>
                        <a:rPr lang="es-EC" sz="1600" b="1" dirty="0">
                          <a:solidFill>
                            <a:schemeClr val="tx1"/>
                          </a:solidFill>
                          <a:effectLst/>
                          <a:latin typeface="Arial" panose="020B0604020202020204" pitchFamily="34" charset="0"/>
                          <a:cs typeface="Arial" panose="020B0604020202020204" pitchFamily="34" charset="0"/>
                        </a:rPr>
                        <a:t>DESARROLLO TÉCNICO</a:t>
                      </a:r>
                      <a:endParaRPr lang="es-ES" sz="1600" b="1"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hMerge="1">
                  <a:txBody>
                    <a:bodyPr/>
                    <a:lstStyle/>
                    <a:p>
                      <a:endParaRPr lang="es-ES"/>
                    </a:p>
                  </a:txBody>
                  <a:tcPr/>
                </a:tc>
              </a:tr>
              <a:tr h="672624">
                <a:tc gridSpan="2">
                  <a:txBody>
                    <a:bodyPr/>
                    <a:lstStyle/>
                    <a:p>
                      <a:pPr algn="just">
                        <a:lnSpc>
                          <a:spcPct val="115000"/>
                        </a:lnSpc>
                        <a:spcAft>
                          <a:spcPts val="1000"/>
                        </a:spcAft>
                      </a:pPr>
                      <a:r>
                        <a:rPr lang="es-EC" sz="1800" b="0" dirty="0">
                          <a:solidFill>
                            <a:schemeClr val="tx1"/>
                          </a:solidFill>
                          <a:effectLst/>
                          <a:latin typeface="Arial" panose="020B0604020202020204" pitchFamily="34" charset="0"/>
                          <a:cs typeface="Arial" panose="020B0604020202020204" pitchFamily="34" charset="0"/>
                        </a:rPr>
                        <a:t>Todas estas acciones técnicas las seguiremos trabajando  con mayor exigencia y emplearemos el movimiento, y siempre se trabajará con ambas </a:t>
                      </a:r>
                      <a:r>
                        <a:rPr lang="es-EC" sz="1800" b="0" dirty="0" smtClean="0">
                          <a:solidFill>
                            <a:schemeClr val="tx1"/>
                          </a:solidFill>
                          <a:effectLst/>
                          <a:latin typeface="Arial" panose="020B0604020202020204" pitchFamily="34" charset="0"/>
                          <a:cs typeface="Arial" panose="020B0604020202020204" pitchFamily="34" charset="0"/>
                        </a:rPr>
                        <a:t>piernas.</a:t>
                      </a:r>
                      <a:endParaRPr lang="es-ES" sz="1800" b="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hMerge="1">
                  <a:txBody>
                    <a:bodyPr/>
                    <a:lstStyle/>
                    <a:p>
                      <a:endParaRPr lang="es-ES"/>
                    </a:p>
                  </a:txBody>
                  <a:tcPr/>
                </a:tc>
              </a:tr>
              <a:tr h="324923">
                <a:tc gridSpan="2">
                  <a:txBody>
                    <a:bodyPr/>
                    <a:lstStyle/>
                    <a:p>
                      <a:pPr algn="just">
                        <a:lnSpc>
                          <a:spcPct val="115000"/>
                        </a:lnSpc>
                        <a:spcAft>
                          <a:spcPts val="1000"/>
                        </a:spcAft>
                      </a:pPr>
                      <a:r>
                        <a:rPr lang="es-EC" sz="1600" dirty="0">
                          <a:solidFill>
                            <a:schemeClr val="tx1"/>
                          </a:solidFill>
                          <a:effectLst/>
                          <a:latin typeface="Arial" panose="020B0604020202020204" pitchFamily="34" charset="0"/>
                          <a:cs typeface="Arial" panose="020B0604020202020204" pitchFamily="34" charset="0"/>
                        </a:rPr>
                        <a:t>ACCIONES TÉCNICAS</a:t>
                      </a:r>
                      <a:endParaRPr lang="es-ES" sz="160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hMerge="1">
                  <a:txBody>
                    <a:bodyPr/>
                    <a:lstStyle/>
                    <a:p>
                      <a:endParaRPr lang="es-ES"/>
                    </a:p>
                  </a:txBody>
                  <a:tcPr/>
                </a:tc>
              </a:tr>
              <a:tr h="2104358">
                <a:tc>
                  <a:txBody>
                    <a:bodyPr/>
                    <a:lstStyle/>
                    <a:p>
                      <a:pPr algn="ctr">
                        <a:lnSpc>
                          <a:spcPct val="115000"/>
                        </a:lnSpc>
                        <a:spcAft>
                          <a:spcPts val="1000"/>
                        </a:spcAft>
                      </a:pPr>
                      <a:r>
                        <a:rPr lang="es-EC" sz="1600" dirty="0" smtClean="0">
                          <a:solidFill>
                            <a:schemeClr val="tx1"/>
                          </a:solidFill>
                          <a:effectLst/>
                          <a:latin typeface="Arial" panose="020B0604020202020204" pitchFamily="34" charset="0"/>
                          <a:cs typeface="Arial" panose="020B0604020202020204" pitchFamily="34" charset="0"/>
                        </a:rPr>
                        <a:t>GOLPEOS </a:t>
                      </a:r>
                      <a:r>
                        <a:rPr lang="es-EC" sz="1600" dirty="0">
                          <a:solidFill>
                            <a:schemeClr val="tx1"/>
                          </a:solidFill>
                          <a:effectLst/>
                          <a:latin typeface="Arial" panose="020B0604020202020204" pitchFamily="34" charset="0"/>
                          <a:cs typeface="Arial" panose="020B0604020202020204" pitchFamily="34" charset="0"/>
                        </a:rPr>
                        <a:t>CON DIFERENTES </a:t>
                      </a:r>
                      <a:endParaRPr lang="es-ES" sz="16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endParaRPr lang="es-EC" sz="16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r>
                        <a:rPr lang="es-EC" sz="1600" dirty="0" smtClean="0">
                          <a:solidFill>
                            <a:schemeClr val="tx1"/>
                          </a:solidFill>
                          <a:effectLst/>
                          <a:latin typeface="Arial" panose="020B0604020202020204" pitchFamily="34" charset="0"/>
                          <a:cs typeface="Arial" panose="020B0604020202020204" pitchFamily="34" charset="0"/>
                        </a:rPr>
                        <a:t>PARTES </a:t>
                      </a:r>
                      <a:r>
                        <a:rPr lang="es-EC" sz="1600" dirty="0">
                          <a:solidFill>
                            <a:schemeClr val="tx1"/>
                          </a:solidFill>
                          <a:effectLst/>
                          <a:latin typeface="Arial" panose="020B0604020202020204" pitchFamily="34" charset="0"/>
                          <a:cs typeface="Arial" panose="020B0604020202020204" pitchFamily="34" charset="0"/>
                        </a:rPr>
                        <a:t>DEL PIÉ</a:t>
                      </a:r>
                      <a:endParaRPr lang="es-ES" sz="160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a:txBody>
                    <a:bodyPr/>
                    <a:lstStyle/>
                    <a:p>
                      <a:pPr algn="just">
                        <a:lnSpc>
                          <a:spcPct val="115000"/>
                        </a:lnSpc>
                        <a:spcAft>
                          <a:spcPts val="1000"/>
                        </a:spcAft>
                      </a:pPr>
                      <a:r>
                        <a:rPr lang="es-EC" sz="1600" dirty="0" smtClean="0">
                          <a:effectLst/>
                          <a:latin typeface="Arial" panose="020B0604020202020204" pitchFamily="34" charset="0"/>
                          <a:cs typeface="Arial" panose="020B0604020202020204" pitchFamily="34" charset="0"/>
                        </a:rPr>
                        <a:t>En </a:t>
                      </a:r>
                      <a:r>
                        <a:rPr lang="es-EC" sz="1600" dirty="0">
                          <a:effectLst/>
                          <a:latin typeface="Arial" panose="020B0604020202020204" pitchFamily="34" charset="0"/>
                          <a:cs typeface="Arial" panose="020B0604020202020204" pitchFamily="34" charset="0"/>
                        </a:rPr>
                        <a:t>esta edad se realizará consolidación de los golpeos, con la diferencia que ya se pueden trabajar con los movimientos y se le puede aumentar el grado de dificultad o exigencia.</a:t>
                      </a:r>
                      <a:endParaRPr lang="es-ES" sz="1600" dirty="0">
                        <a:effectLst/>
                        <a:latin typeface="Arial" panose="020B0604020202020204" pitchFamily="34" charset="0"/>
                        <a:cs typeface="Arial" panose="020B0604020202020204" pitchFamily="34" charset="0"/>
                      </a:endParaRPr>
                    </a:p>
                    <a:p>
                      <a:pPr algn="just">
                        <a:lnSpc>
                          <a:spcPct val="115000"/>
                        </a:lnSpc>
                        <a:spcAft>
                          <a:spcPts val="1000"/>
                        </a:spcAft>
                      </a:pPr>
                      <a:r>
                        <a:rPr lang="es-EC" sz="1600" dirty="0" smtClean="0">
                          <a:effectLst/>
                          <a:latin typeface="Arial" panose="020B0604020202020204" pitchFamily="34" charset="0"/>
                          <a:cs typeface="Arial" panose="020B0604020202020204" pitchFamily="34" charset="0"/>
                        </a:rPr>
                        <a:t>Utilizaremos </a:t>
                      </a:r>
                      <a:r>
                        <a:rPr lang="es-EC" sz="1600" dirty="0">
                          <a:effectLst/>
                          <a:latin typeface="Arial" panose="020B0604020202020204" pitchFamily="34" charset="0"/>
                          <a:cs typeface="Arial" panose="020B0604020202020204" pitchFamily="34" charset="0"/>
                        </a:rPr>
                        <a:t>las siguientes superficies de contacto: INTERIOR DEL PIÉ,EMPEINE INTERIOR,EMPEINE TOTAL,EMPEINE EXTERIOR , EXTERIOR DEL PIÉ</a:t>
                      </a:r>
                      <a:endParaRPr lang="es-ES" sz="1600" dirty="0">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r>
              <a:tr h="1925908">
                <a:tc>
                  <a:txBody>
                    <a:bodyPr/>
                    <a:lstStyle/>
                    <a:p>
                      <a:pPr algn="ctr">
                        <a:lnSpc>
                          <a:spcPct val="115000"/>
                        </a:lnSpc>
                        <a:spcAft>
                          <a:spcPts val="1000"/>
                        </a:spcAft>
                      </a:pPr>
                      <a:r>
                        <a:rPr lang="es-EC" sz="1600" dirty="0">
                          <a:solidFill>
                            <a:schemeClr val="tx1"/>
                          </a:solidFill>
                          <a:effectLst/>
                          <a:latin typeface="Arial" panose="020B0604020202020204" pitchFamily="34" charset="0"/>
                          <a:cs typeface="Arial" panose="020B0604020202020204" pitchFamily="34" charset="0"/>
                        </a:rPr>
                        <a:t>PASES CORTOS Y MEDIOS</a:t>
                      </a:r>
                      <a:endParaRPr lang="es-ES" sz="160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a:txBody>
                    <a:bodyPr/>
                    <a:lstStyle/>
                    <a:p>
                      <a:pPr algn="just">
                        <a:lnSpc>
                          <a:spcPct val="115000"/>
                        </a:lnSpc>
                        <a:spcAft>
                          <a:spcPts val="1000"/>
                        </a:spcAft>
                      </a:pPr>
                      <a:r>
                        <a:rPr lang="es-EC" sz="1600" dirty="0">
                          <a:effectLst/>
                          <a:latin typeface="Arial" panose="020B0604020202020204" pitchFamily="34" charset="0"/>
                          <a:cs typeface="Arial" panose="020B0604020202020204" pitchFamily="34" charset="0"/>
                        </a:rPr>
                        <a:t>CORTOS: Se hacen para iniciar el juego de ataque o para mantener la posesión del balón, la idea es que se realicen al pie y mejoren la dirección del balón al realizar un pase ya sea que el compañero este parado o viene en movimiento.</a:t>
                      </a:r>
                      <a:endParaRPr lang="es-ES" sz="1600" dirty="0">
                        <a:effectLst/>
                        <a:latin typeface="Arial" panose="020B0604020202020204" pitchFamily="34" charset="0"/>
                        <a:cs typeface="Arial" panose="020B0604020202020204" pitchFamily="34" charset="0"/>
                      </a:endParaRPr>
                    </a:p>
                    <a:p>
                      <a:pPr algn="just">
                        <a:lnSpc>
                          <a:spcPct val="115000"/>
                        </a:lnSpc>
                        <a:spcAft>
                          <a:spcPts val="1000"/>
                        </a:spcAft>
                      </a:pPr>
                      <a:r>
                        <a:rPr lang="es-EC" sz="1600" dirty="0">
                          <a:effectLst/>
                          <a:latin typeface="Arial" panose="020B0604020202020204" pitchFamily="34" charset="0"/>
                          <a:cs typeface="Arial" panose="020B0604020202020204" pitchFamily="34" charset="0"/>
                        </a:rPr>
                        <a:t>MEDIOS: Se pretende enviar la pelota a zonas más despejadas de rivales, bien hacia un lado como cambio de orientación o hacia adelante para iniciar o finalizar  el ataque</a:t>
                      </a:r>
                      <a:endParaRPr lang="es-ES" sz="1600" dirty="0">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755545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hfnMBQXWNvM/UQLbuY1uVLI/AAAAAAAAfGg/WMqhtoFFyq8/s1600/ecuatoriano+nacional+1973+goleada+a+barcelona+ron+escalante+perez+campoverde+mendez+perdomo+paz+y+mi%25C3%25B1o+ron+estupi%25C3%25B1an+cabeza+torres+ga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 y="0"/>
            <a:ext cx="43540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ifutbolecuador.files.wordpress.com/2011/09/el-nacional-campec3b3n-19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429000"/>
            <a:ext cx="478802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1.bp.blogspot.com/-h_DlEhDLj9Y/UQLyGNmAIYI/AAAAAAAAfQw/rAQZtCMTh68/s1600/ecuatoriano+nacional+antonio+valenc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 y="3429000"/>
            <a:ext cx="21938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especiales.elcomercio.com/2013/07/chucho-benitez/img/slider/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0"/>
            <a:ext cx="478802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deportiva993.com/web/wp-content/uploads/2012/06/Marvin-Pita-0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1328" y="3429000"/>
            <a:ext cx="21546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76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90119791"/>
              </p:ext>
            </p:extLst>
          </p:nvPr>
        </p:nvGraphicFramePr>
        <p:xfrm>
          <a:off x="0" y="1124744"/>
          <a:ext cx="9144000" cy="5733256"/>
        </p:xfrm>
        <a:graphic>
          <a:graphicData uri="http://schemas.openxmlformats.org/drawingml/2006/table">
            <a:tbl>
              <a:tblPr firstRow="1" firstCol="1" bandRow="1">
                <a:tableStyleId>{5C22544A-7EE6-4342-B048-85BDC9FD1C3A}</a:tableStyleId>
              </a:tblPr>
              <a:tblGrid>
                <a:gridCol w="2225974"/>
                <a:gridCol w="6918026"/>
              </a:tblGrid>
              <a:tr h="3657773">
                <a:tc>
                  <a:txBody>
                    <a:bodyPr/>
                    <a:lstStyle/>
                    <a:p>
                      <a:pPr algn="ctr">
                        <a:lnSpc>
                          <a:spcPct val="115000"/>
                        </a:lnSpc>
                        <a:spcAft>
                          <a:spcPts val="1000"/>
                        </a:spcAft>
                      </a:pPr>
                      <a:endParaRPr lang="es-EC" sz="2000" b="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endParaRPr lang="es-EC" sz="2000" b="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1000"/>
                        </a:spcAft>
                      </a:pPr>
                      <a:r>
                        <a:rPr lang="es-EC" sz="2000" b="0" dirty="0" smtClean="0">
                          <a:solidFill>
                            <a:schemeClr val="tx1"/>
                          </a:solidFill>
                          <a:effectLst/>
                          <a:latin typeface="Arial" panose="020B0604020202020204" pitchFamily="34" charset="0"/>
                          <a:cs typeface="Arial" panose="020B0604020202020204" pitchFamily="34" charset="0"/>
                        </a:rPr>
                        <a:t>CONTROLES </a:t>
                      </a:r>
                      <a:r>
                        <a:rPr lang="es-EC" sz="2000" b="0" dirty="0">
                          <a:solidFill>
                            <a:schemeClr val="tx1"/>
                          </a:solidFill>
                          <a:effectLst/>
                          <a:latin typeface="Arial" panose="020B0604020202020204" pitchFamily="34" charset="0"/>
                          <a:cs typeface="Arial" panose="020B0604020202020204" pitchFamily="34" charset="0"/>
                        </a:rPr>
                        <a:t>(RECEPCIONES)</a:t>
                      </a:r>
                      <a:endParaRPr lang="es-ES" sz="2000" b="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a:txBody>
                    <a:bodyPr/>
                    <a:lstStyle/>
                    <a:p>
                      <a:pPr algn="just">
                        <a:lnSpc>
                          <a:spcPct val="115000"/>
                        </a:lnSpc>
                        <a:spcAft>
                          <a:spcPts val="1000"/>
                        </a:spcAft>
                      </a:pPr>
                      <a:r>
                        <a:rPr lang="es-EC" sz="1800" b="0" dirty="0" smtClean="0">
                          <a:solidFill>
                            <a:schemeClr val="tx1"/>
                          </a:solidFill>
                          <a:effectLst/>
                          <a:latin typeface="Arial" panose="020B0604020202020204" pitchFamily="34" charset="0"/>
                          <a:cs typeface="Arial" panose="020B0604020202020204" pitchFamily="34" charset="0"/>
                        </a:rPr>
                        <a:t>No </a:t>
                      </a:r>
                      <a:r>
                        <a:rPr lang="es-EC" sz="1800" b="0" dirty="0">
                          <a:solidFill>
                            <a:schemeClr val="tx1"/>
                          </a:solidFill>
                          <a:effectLst/>
                          <a:latin typeface="Arial" panose="020B0604020202020204" pitchFamily="34" charset="0"/>
                          <a:cs typeface="Arial" panose="020B0604020202020204" pitchFamily="34" charset="0"/>
                        </a:rPr>
                        <a:t>podemos olvidar el concepto de recepción ya que es muy importante en la preparación de los futbolistas, es la posesión del balón, la parada del balón y en general su control y dominio (a partir de estas edades se incluye la recepción de balones altos), y seguiremos trabajando estas mismas recepciones con el INTERIOR DEL PIÉ, LA PLANTA DEL PIÉ, EMPEINE TOTAL, MUSLO, ABDOMÉN,PECHO, también enseñaremos la recepción del balón con la CABEZA. En estas edades buscaremos perfeccionar los gestos técnicos trabajando estático y dinámico en movimiento.</a:t>
                      </a:r>
                      <a:endParaRPr lang="es-ES" sz="1800" b="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r>
              <a:tr h="2075483">
                <a:tc>
                  <a:txBody>
                    <a:bodyPr/>
                    <a:lstStyle/>
                    <a:p>
                      <a:pPr algn="ctr">
                        <a:lnSpc>
                          <a:spcPct val="115000"/>
                        </a:lnSpc>
                        <a:spcAft>
                          <a:spcPts val="1000"/>
                        </a:spcAft>
                      </a:pPr>
                      <a:r>
                        <a:rPr lang="es-EC" sz="2000" b="0" dirty="0" smtClean="0">
                          <a:solidFill>
                            <a:schemeClr val="tx1"/>
                          </a:solidFill>
                          <a:effectLst/>
                          <a:latin typeface="Arial" panose="020B0604020202020204" pitchFamily="34" charset="0"/>
                          <a:cs typeface="Arial" panose="020B0604020202020204" pitchFamily="34" charset="0"/>
                        </a:rPr>
                        <a:t>CONDUCCIÓN </a:t>
                      </a:r>
                      <a:r>
                        <a:rPr lang="es-EC" sz="2000" b="0" dirty="0">
                          <a:solidFill>
                            <a:schemeClr val="tx1"/>
                          </a:solidFill>
                          <a:effectLst/>
                          <a:latin typeface="Arial" panose="020B0604020202020204" pitchFamily="34" charset="0"/>
                          <a:cs typeface="Arial" panose="020B0604020202020204" pitchFamily="34" charset="0"/>
                        </a:rPr>
                        <a:t>DEL BALÓN</a:t>
                      </a:r>
                      <a:endParaRPr lang="es-ES" sz="2000" b="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c>
                  <a:txBody>
                    <a:bodyPr/>
                    <a:lstStyle/>
                    <a:p>
                      <a:pPr algn="just">
                        <a:lnSpc>
                          <a:spcPct val="115000"/>
                        </a:lnSpc>
                        <a:spcAft>
                          <a:spcPts val="1000"/>
                        </a:spcAft>
                      </a:pPr>
                      <a:r>
                        <a:rPr lang="es-EC" sz="1800" b="0" dirty="0" smtClean="0">
                          <a:solidFill>
                            <a:schemeClr val="tx1"/>
                          </a:solidFill>
                          <a:effectLst/>
                          <a:latin typeface="Arial" panose="020B0604020202020204" pitchFamily="34" charset="0"/>
                          <a:cs typeface="Arial" panose="020B0604020202020204" pitchFamily="34" charset="0"/>
                        </a:rPr>
                        <a:t>Se </a:t>
                      </a:r>
                      <a:r>
                        <a:rPr lang="es-EC" sz="1800" b="0" dirty="0">
                          <a:solidFill>
                            <a:schemeClr val="tx1"/>
                          </a:solidFill>
                          <a:effectLst/>
                          <a:latin typeface="Arial" panose="020B0604020202020204" pitchFamily="34" charset="0"/>
                          <a:cs typeface="Arial" panose="020B0604020202020204" pitchFamily="34" charset="0"/>
                        </a:rPr>
                        <a:t>sigue el trabajo con ambas piernas, pero aquí ya se le puede poner un jugador contrario pasivo para que perfeccione la conducción teniendo un oponente, y también se le pueden poner obstáculos y recordarles siempre que deben levantar la vista para observar  todo lo que los rodea</a:t>
                      </a:r>
                      <a:endParaRPr lang="es-ES" sz="1800" b="0" dirty="0">
                        <a:solidFill>
                          <a:schemeClr val="tx1"/>
                        </a:solidFill>
                        <a:effectLst/>
                        <a:latin typeface="Arial" panose="020B0604020202020204" pitchFamily="34" charset="0"/>
                        <a:ea typeface="Calibri"/>
                        <a:cs typeface="Arial" panose="020B0604020202020204" pitchFamily="34" charset="0"/>
                      </a:endParaRPr>
                    </a:p>
                  </a:txBody>
                  <a:tcPr marL="40092" marR="40092" marT="0" marB="0">
                    <a:solidFill>
                      <a:schemeClr val="accent1">
                        <a:lumMod val="20000"/>
                        <a:lumOff val="80000"/>
                      </a:schemeClr>
                    </a:solidFill>
                  </a:tcPr>
                </a:tc>
              </a:tr>
            </a:tbl>
          </a:graphicData>
        </a:graphic>
      </p:graphicFrame>
      <p:sp>
        <p:nvSpPr>
          <p:cNvPr id="5" name="1 Título"/>
          <p:cNvSpPr>
            <a:spLocks noGrp="1"/>
          </p:cNvSpPr>
          <p:nvPr>
            <p:ph type="title"/>
          </p:nvPr>
        </p:nvSpPr>
        <p:spPr>
          <a:xfrm>
            <a:off x="0" y="0"/>
            <a:ext cx="9144000" cy="1124744"/>
          </a:xfrm>
          <a:solidFill>
            <a:srgbClr val="00B050"/>
          </a:solidFill>
        </p:spPr>
        <p:txBody>
          <a:bodyPr>
            <a:normAutofit/>
          </a:bodyPr>
          <a:lstStyle/>
          <a:p>
            <a:pPr algn="ctr"/>
            <a:r>
              <a:rPr lang="es-EC" sz="2800" b="1" dirty="0" smtClean="0">
                <a:solidFill>
                  <a:schemeClr val="tx1"/>
                </a:solidFill>
                <a:latin typeface="Arial" panose="020B0604020202020204" pitchFamily="34" charset="0"/>
                <a:cs typeface="Arial" panose="020B0604020202020204" pitchFamily="34" charset="0"/>
              </a:rPr>
              <a:t>EJEMPLO DE ACTIVIDADES DEL PROGRAMA </a:t>
            </a:r>
            <a:br>
              <a:rPr lang="es-EC" sz="2800" b="1" dirty="0" smtClean="0">
                <a:solidFill>
                  <a:schemeClr val="tx1"/>
                </a:solidFill>
                <a:latin typeface="Arial" panose="020B0604020202020204" pitchFamily="34" charset="0"/>
                <a:cs typeface="Arial" panose="020B0604020202020204" pitchFamily="34" charset="0"/>
              </a:rPr>
            </a:br>
            <a:endParaRPr lang="es-EC"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2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3417845"/>
              </p:ext>
            </p:extLst>
          </p:nvPr>
        </p:nvGraphicFramePr>
        <p:xfrm>
          <a:off x="0" y="0"/>
          <a:ext cx="9144000" cy="6849268"/>
        </p:xfrm>
        <a:graphic>
          <a:graphicData uri="http://schemas.openxmlformats.org/drawingml/2006/table">
            <a:tbl>
              <a:tblPr firstRow="1" firstCol="1" bandRow="1">
                <a:tableStyleId>{5C22544A-7EE6-4342-B048-85BDC9FD1C3A}</a:tableStyleId>
              </a:tblPr>
              <a:tblGrid>
                <a:gridCol w="1887170"/>
                <a:gridCol w="2087813"/>
                <a:gridCol w="1889974"/>
                <a:gridCol w="1589010"/>
                <a:gridCol w="1690033"/>
              </a:tblGrid>
              <a:tr h="2050569">
                <a:tc gridSpan="5">
                  <a:txBody>
                    <a:bodyPr/>
                    <a:lstStyle/>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AÑO: 2013MES: ENERO-FEBREROCATEGORÍA: 12-14 -AÑOSSEXO: MASCULINOEQUIPO: …………………………</a:t>
                      </a:r>
                      <a:endParaRPr lang="es-E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CIUDAD: QUITO PROVINCIA: PICHINCHA ENTRENADOR: Prof.: ……………………………………………………….</a:t>
                      </a:r>
                      <a:endParaRPr lang="es-E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a:lnSpc>
                          <a:spcPct val="100000"/>
                        </a:lnSpc>
                        <a:spcAft>
                          <a:spcPts val="0"/>
                        </a:spcAft>
                      </a:pPr>
                      <a:r>
                        <a:rPr lang="es-EC" sz="1400" dirty="0">
                          <a:solidFill>
                            <a:schemeClr val="tx1"/>
                          </a:solidFill>
                          <a:effectLst/>
                          <a:latin typeface="Arial" panose="020B0604020202020204" pitchFamily="34" charset="0"/>
                          <a:cs typeface="Arial" panose="020B0604020202020204" pitchFamily="34" charset="0"/>
                        </a:rPr>
                        <a:t>OBJETIVOS: Contribuir a la formación y desarrollo de futbolistas por medio de un proceso escalonado metodológicamente planificado y orientado</a:t>
                      </a:r>
                      <a:endParaRPr lang="es-ES" sz="12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5043">
                <a:tc>
                  <a:txBody>
                    <a:bodyPr/>
                    <a:lstStyle/>
                    <a:p>
                      <a:pPr algn="ct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COMPONENTE</a:t>
                      </a:r>
                      <a:endParaRPr lang="es-ES" sz="1200">
                        <a:solidFill>
                          <a:schemeClr val="tx1"/>
                        </a:solidFill>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SEMANA 1</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SEMANA 2</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SEMANA 3</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SEMANA 4</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r h="918400">
                <a:tc>
                  <a:txBody>
                    <a:bodyPr/>
                    <a:lstStyle/>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PARTE  TÉCNICA</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ea typeface="Calibri"/>
                        <a:cs typeface="Arial" panose="020B0604020202020204" pitchFamily="34" charset="0"/>
                      </a:endParaRPr>
                    </a:p>
                  </a:txBody>
                  <a:tcPr marL="56764" marR="56764" marT="0" marB="0" anchor="ctr">
                    <a:solidFill>
                      <a:schemeClr val="accent1">
                        <a:lumMod val="20000"/>
                        <a:lumOff val="80000"/>
                      </a:schemeClr>
                    </a:solidFill>
                  </a:tcP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EVALUACIONES</a:t>
                      </a:r>
                      <a:endParaRPr lang="es-ES" sz="1200" dirty="0">
                        <a:effectLst/>
                        <a:latin typeface="Arial" panose="020B0604020202020204" pitchFamily="34" charset="0"/>
                        <a:cs typeface="Arial" panose="020B0604020202020204" pitchFamily="34" charset="0"/>
                      </a:endParaRPr>
                    </a:p>
                    <a:p>
                      <a:pPr algn="ctr">
                        <a:lnSpc>
                          <a:spcPct val="115000"/>
                        </a:lnSpc>
                        <a:spcAft>
                          <a:spcPts val="0"/>
                        </a:spcAft>
                      </a:pPr>
                      <a:r>
                        <a:rPr lang="es-EC" sz="1400" dirty="0">
                          <a:effectLst/>
                          <a:latin typeface="Arial" panose="020B0604020202020204" pitchFamily="34" charset="0"/>
                          <a:cs typeface="Arial" panose="020B0604020202020204" pitchFamily="34" charset="0"/>
                        </a:rPr>
                        <a:t>PRE-TEST</a:t>
                      </a:r>
                      <a:endParaRPr lang="es-ES" sz="1200" dirty="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dirty="0">
                          <a:effectLst/>
                          <a:latin typeface="Arial" panose="020B0604020202020204" pitchFamily="34" charset="0"/>
                          <a:cs typeface="Arial" panose="020B0604020202020204" pitchFamily="34" charset="0"/>
                        </a:rPr>
                        <a:t>Dominio</a:t>
                      </a:r>
                      <a:endParaRPr lang="es-ES" sz="1200" dirty="0">
                        <a:effectLst/>
                        <a:latin typeface="Arial" panose="020B0604020202020204" pitchFamily="34" charset="0"/>
                        <a:cs typeface="Arial" panose="020B0604020202020204" pitchFamily="34" charset="0"/>
                      </a:endParaRPr>
                    </a:p>
                    <a:p>
                      <a:pPr>
                        <a:lnSpc>
                          <a:spcPct val="115000"/>
                        </a:lnSpc>
                        <a:spcAft>
                          <a:spcPts val="0"/>
                        </a:spcAft>
                      </a:pPr>
                      <a:r>
                        <a:rPr lang="es-EC" sz="1400" dirty="0">
                          <a:effectLst/>
                          <a:latin typeface="Arial" panose="020B0604020202020204" pitchFamily="34" charset="0"/>
                          <a:cs typeface="Arial" panose="020B0604020202020204" pitchFamily="34" charset="0"/>
                        </a:rPr>
                        <a:t>Conducción</a:t>
                      </a:r>
                      <a:endParaRPr lang="es-ES" sz="1200" dirty="0">
                        <a:effectLst/>
                        <a:latin typeface="Arial" panose="020B0604020202020204" pitchFamily="34" charset="0"/>
                        <a:cs typeface="Arial" panose="020B0604020202020204" pitchFamily="34" charset="0"/>
                      </a:endParaRPr>
                    </a:p>
                    <a:p>
                      <a:pPr>
                        <a:lnSpc>
                          <a:spcPct val="115000"/>
                        </a:lnSpc>
                        <a:spcAft>
                          <a:spcPts val="0"/>
                        </a:spcAft>
                      </a:pPr>
                      <a:r>
                        <a:rPr lang="es-EC" sz="1400" dirty="0">
                          <a:effectLst/>
                          <a:latin typeface="Arial" panose="020B0604020202020204" pitchFamily="34" charset="0"/>
                          <a:cs typeface="Arial" panose="020B0604020202020204" pitchFamily="34" charset="0"/>
                        </a:rPr>
                        <a:t>Golpeos</a:t>
                      </a:r>
                      <a:endParaRPr lang="es-ES" sz="1200" dirty="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Formas de golpeo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Recepción</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Amortiguamientos</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Controles</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Conducción</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Cambios de ritmo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Tiro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r h="825129">
                <a:tc>
                  <a:txBody>
                    <a:bodyPr/>
                    <a:lstStyle/>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PARTE  TÁCTICA</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ea typeface="Calibri"/>
                        <a:cs typeface="Arial" panose="020B0604020202020204" pitchFamily="34" charset="0"/>
                      </a:endParaRPr>
                    </a:p>
                  </a:txBody>
                  <a:tcPr marL="56764" marR="56764" marT="0" marB="0" anchor="ctr">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EVALUACIONES</a:t>
                      </a:r>
                      <a:endParaRPr lang="es-ES" sz="1200">
                        <a:effectLst/>
                        <a:latin typeface="Arial" panose="020B0604020202020204" pitchFamily="34" charset="0"/>
                        <a:cs typeface="Arial" panose="020B0604020202020204" pitchFamily="34" charset="0"/>
                      </a:endParaRPr>
                    </a:p>
                    <a:p>
                      <a:pPr algn="ctr">
                        <a:lnSpc>
                          <a:spcPct val="115000"/>
                        </a:lnSpc>
                        <a:spcAft>
                          <a:spcPts val="0"/>
                        </a:spcAft>
                      </a:pPr>
                      <a:r>
                        <a:rPr lang="es-EC" sz="1400">
                          <a:effectLst/>
                          <a:latin typeface="Arial" panose="020B0604020202020204" pitchFamily="34" charset="0"/>
                          <a:cs typeface="Arial" panose="020B0604020202020204" pitchFamily="34" charset="0"/>
                        </a:rPr>
                        <a:t>PRE-TEST</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dirty="0">
                          <a:effectLst/>
                          <a:latin typeface="Arial" panose="020B0604020202020204" pitchFamily="34" charset="0"/>
                          <a:cs typeface="Arial" panose="020B0604020202020204" pitchFamily="34" charset="0"/>
                        </a:rPr>
                        <a:t>Organización del juego</a:t>
                      </a:r>
                      <a:endParaRPr lang="es-ES" sz="1200" dirty="0">
                        <a:effectLst/>
                        <a:latin typeface="Arial" panose="020B0604020202020204" pitchFamily="34" charset="0"/>
                        <a:cs typeface="Arial" panose="020B0604020202020204" pitchFamily="34" charset="0"/>
                      </a:endParaRPr>
                    </a:p>
                    <a:p>
                      <a:pPr>
                        <a:lnSpc>
                          <a:spcPct val="115000"/>
                        </a:lnSpc>
                        <a:spcAft>
                          <a:spcPts val="0"/>
                        </a:spcAft>
                      </a:pPr>
                      <a:r>
                        <a:rPr lang="es-EC" sz="1400" dirty="0">
                          <a:effectLst/>
                          <a:latin typeface="Arial" panose="020B0604020202020204" pitchFamily="34" charset="0"/>
                          <a:cs typeface="Arial" panose="020B0604020202020204" pitchFamily="34" charset="0"/>
                        </a:rPr>
                        <a:t>Criterio de juego</a:t>
                      </a:r>
                      <a:endParaRPr lang="es-ES" sz="1200" dirty="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Creación de espacios</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Contraataques</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Creación de espacios libres</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r h="825129">
                <a:tc>
                  <a:txBody>
                    <a:bodyPr/>
                    <a:lstStyle/>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PARTE  FÍSICA</a:t>
                      </a:r>
                      <a:endParaRPr lang="es-ES" sz="12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56764" marR="56764" marT="0" marB="0" anchor="ctr">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EVALUACIONES</a:t>
                      </a:r>
                      <a:endParaRPr lang="es-ES" sz="1200">
                        <a:effectLst/>
                        <a:latin typeface="Arial" panose="020B0604020202020204" pitchFamily="34" charset="0"/>
                        <a:cs typeface="Arial" panose="020B0604020202020204" pitchFamily="34" charset="0"/>
                      </a:endParaRPr>
                    </a:p>
                    <a:p>
                      <a:pPr algn="ctr">
                        <a:lnSpc>
                          <a:spcPct val="115000"/>
                        </a:lnSpc>
                        <a:spcAft>
                          <a:spcPts val="0"/>
                        </a:spcAft>
                      </a:pPr>
                      <a:r>
                        <a:rPr lang="es-EC" sz="1400">
                          <a:effectLst/>
                          <a:latin typeface="Arial" panose="020B0604020202020204" pitchFamily="34" charset="0"/>
                          <a:cs typeface="Arial" panose="020B0604020202020204" pitchFamily="34" charset="0"/>
                        </a:rPr>
                        <a:t>PRE-TEST</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dirty="0">
                          <a:effectLst/>
                          <a:latin typeface="Arial" panose="020B0604020202020204" pitchFamily="34" charset="0"/>
                          <a:cs typeface="Arial" panose="020B0604020202020204" pitchFamily="34" charset="0"/>
                        </a:rPr>
                        <a:t>Velocidad</a:t>
                      </a:r>
                      <a:endParaRPr lang="es-ES" sz="1200" dirty="0">
                        <a:effectLst/>
                        <a:latin typeface="Arial" panose="020B0604020202020204" pitchFamily="34" charset="0"/>
                        <a:cs typeface="Arial" panose="020B0604020202020204" pitchFamily="34" charset="0"/>
                      </a:endParaRPr>
                    </a:p>
                    <a:p>
                      <a:pPr>
                        <a:lnSpc>
                          <a:spcPct val="115000"/>
                        </a:lnSpc>
                        <a:spcAft>
                          <a:spcPts val="0"/>
                        </a:spcAft>
                      </a:pPr>
                      <a:r>
                        <a:rPr lang="es-EC" sz="1400" dirty="0">
                          <a:effectLst/>
                          <a:latin typeface="Arial" panose="020B0604020202020204" pitchFamily="34" charset="0"/>
                          <a:cs typeface="Arial" panose="020B0604020202020204" pitchFamily="34" charset="0"/>
                        </a:rPr>
                        <a:t>Coordinación</a:t>
                      </a:r>
                      <a:endParaRPr lang="es-ES" sz="1200" dirty="0">
                        <a:effectLst/>
                        <a:latin typeface="Arial" panose="020B0604020202020204" pitchFamily="34" charset="0"/>
                        <a:cs typeface="Arial" panose="020B0604020202020204" pitchFamily="34" charset="0"/>
                      </a:endParaRPr>
                    </a:p>
                    <a:p>
                      <a:pPr>
                        <a:lnSpc>
                          <a:spcPct val="115000"/>
                        </a:lnSpc>
                        <a:spcAft>
                          <a:spcPts val="0"/>
                        </a:spcAft>
                      </a:pPr>
                      <a:r>
                        <a:rPr lang="es-EC" sz="1400" dirty="0">
                          <a:effectLst/>
                          <a:latin typeface="Arial" panose="020B0604020202020204" pitchFamily="34" charset="0"/>
                          <a:cs typeface="Arial" panose="020B0604020202020204" pitchFamily="34" charset="0"/>
                        </a:rPr>
                        <a:t>Flexibilidad</a:t>
                      </a:r>
                      <a:endParaRPr lang="es-ES" sz="1200" dirty="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Agilidad</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Velocidad</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Flexibilidad</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Velocidad</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Flexibilidad</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r h="1152994">
                <a:tc>
                  <a:txBody>
                    <a:bodyPr/>
                    <a:lstStyle/>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PARTE  TEÓRICA </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REGLAMENTACIÓN</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ea typeface="Calibri"/>
                        <a:cs typeface="Arial" panose="020B0604020202020204" pitchFamily="34" charset="0"/>
                      </a:endParaRPr>
                    </a:p>
                  </a:txBody>
                  <a:tcPr marL="56764" marR="56764" marT="0" marB="0" anchor="ctr">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EVALUACIONES</a:t>
                      </a:r>
                      <a:endParaRPr lang="es-ES" sz="1200">
                        <a:effectLst/>
                        <a:latin typeface="Arial" panose="020B0604020202020204" pitchFamily="34" charset="0"/>
                        <a:cs typeface="Arial" panose="020B0604020202020204" pitchFamily="34" charset="0"/>
                      </a:endParaRPr>
                    </a:p>
                    <a:p>
                      <a:pPr algn="ctr">
                        <a:lnSpc>
                          <a:spcPct val="115000"/>
                        </a:lnSpc>
                        <a:spcAft>
                          <a:spcPts val="0"/>
                        </a:spcAft>
                      </a:pPr>
                      <a:r>
                        <a:rPr lang="es-EC" sz="1400">
                          <a:effectLst/>
                          <a:latin typeface="Arial" panose="020B0604020202020204" pitchFamily="34" charset="0"/>
                          <a:cs typeface="Arial" panose="020B0604020202020204" pitchFamily="34" charset="0"/>
                        </a:rPr>
                        <a:t>PRE-TEST</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Terreno de juego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El balón</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Los jugadores</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El equipamiento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 </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El arbitro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Árbitros asistentes</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Duración del partido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Saque de salida</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Balón en juego </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Tanto marcado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Fuera de juego</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r h="550087">
                <a:tc>
                  <a:txBody>
                    <a:bodyPr/>
                    <a:lstStyle/>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COMPETENCIA</a:t>
                      </a:r>
                      <a:endParaRPr lang="es-ES" sz="12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56764" marR="56764" marT="0" marB="0" anchor="ctr">
                    <a:solidFill>
                      <a:schemeClr val="accent1">
                        <a:lumMod val="20000"/>
                        <a:lumOff val="80000"/>
                      </a:schemeClr>
                    </a:solidFill>
                  </a:tcP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EVALUACIONES</a:t>
                      </a:r>
                      <a:endParaRPr lang="es-ES" sz="1200">
                        <a:effectLst/>
                        <a:latin typeface="Arial" panose="020B0604020202020204" pitchFamily="34" charset="0"/>
                        <a:cs typeface="Arial" panose="020B0604020202020204" pitchFamily="34" charset="0"/>
                      </a:endParaRPr>
                    </a:p>
                    <a:p>
                      <a:pPr algn="ctr">
                        <a:lnSpc>
                          <a:spcPct val="115000"/>
                        </a:lnSpc>
                        <a:spcAft>
                          <a:spcPts val="0"/>
                        </a:spcAft>
                      </a:pPr>
                      <a:r>
                        <a:rPr lang="es-EC" sz="1400">
                          <a:effectLst/>
                          <a:latin typeface="Arial" panose="020B0604020202020204" pitchFamily="34" charset="0"/>
                          <a:cs typeface="Arial" panose="020B0604020202020204" pitchFamily="34" charset="0"/>
                        </a:rPr>
                        <a:t>PRE-TEST</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Fútbol recreativo</a:t>
                      </a:r>
                      <a:endParaRPr lang="es-ES" sz="1200">
                        <a:effectLst/>
                        <a:latin typeface="Arial" panose="020B0604020202020204" pitchFamily="34" charset="0"/>
                        <a:cs typeface="Arial" panose="020B0604020202020204" pitchFamily="34" charset="0"/>
                      </a:endParaRPr>
                    </a:p>
                    <a:p>
                      <a:pPr>
                        <a:lnSpc>
                          <a:spcPct val="115000"/>
                        </a:lnSpc>
                        <a:spcAft>
                          <a:spcPts val="0"/>
                        </a:spcAft>
                      </a:pPr>
                      <a:r>
                        <a:rPr lang="es-EC" sz="1400">
                          <a:effectLst/>
                          <a:latin typeface="Arial" panose="020B0604020202020204" pitchFamily="34" charset="0"/>
                          <a:cs typeface="Arial" panose="020B0604020202020204" pitchFamily="34" charset="0"/>
                        </a:rPr>
                        <a:t>futbol</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a:effectLst/>
                          <a:latin typeface="Arial" panose="020B0604020202020204" pitchFamily="34" charset="0"/>
                          <a:cs typeface="Arial" panose="020B0604020202020204" pitchFamily="34" charset="0"/>
                        </a:rPr>
                        <a:t>Fútbol espacios reducidos</a:t>
                      </a:r>
                      <a:endParaRPr lang="es-ES" sz="120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c>
                  <a:txBody>
                    <a:bodyPr/>
                    <a:lstStyle/>
                    <a:p>
                      <a:pPr>
                        <a:lnSpc>
                          <a:spcPct val="115000"/>
                        </a:lnSpc>
                        <a:spcAft>
                          <a:spcPts val="0"/>
                        </a:spcAft>
                      </a:pPr>
                      <a:r>
                        <a:rPr lang="es-EC" sz="1400" dirty="0">
                          <a:effectLst/>
                          <a:latin typeface="Arial" panose="020B0604020202020204" pitchFamily="34" charset="0"/>
                          <a:cs typeface="Arial" panose="020B0604020202020204" pitchFamily="34" charset="0"/>
                        </a:rPr>
                        <a:t>Fútbol con variantes</a:t>
                      </a:r>
                      <a:endParaRPr lang="es-ES" sz="1200" dirty="0">
                        <a:effectLst/>
                        <a:latin typeface="Arial" panose="020B0604020202020204" pitchFamily="34" charset="0"/>
                        <a:ea typeface="Calibri"/>
                        <a:cs typeface="Arial" panose="020B0604020202020204" pitchFamily="34" charset="0"/>
                      </a:endParaRPr>
                    </a:p>
                  </a:txBody>
                  <a:tcPr marL="56764" marR="56764"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251520" y="1078726"/>
            <a:ext cx="85689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lang="es-EC" sz="1200" b="1" dirty="0">
                <a:latin typeface="Arial" pitchFamily="34" charset="0"/>
                <a:ea typeface="Calibri" pitchFamily="34" charset="0"/>
                <a:cs typeface="Arial" pitchFamily="34" charset="0"/>
              </a:rPr>
              <a:t> </a:t>
            </a:r>
            <a:r>
              <a:rPr lang="es-EC" sz="1200" b="1" dirty="0" smtClean="0">
                <a:latin typeface="Arial" pitchFamily="34" charset="0"/>
                <a:ea typeface="Calibri" pitchFamily="34" charset="0"/>
                <a:cs typeface="Arial" pitchFamily="34" charset="0"/>
              </a:rPr>
              <a:t>                    </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FORMATO PROGRAMA DE ENSEÑANZA PLAN MENSUAL</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57120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endParaRPr lang="es-EC"/>
          </a:p>
        </p:txBody>
      </p:sp>
      <p:sp>
        <p:nvSpPr>
          <p:cNvPr id="6" name="Subtítulo 5"/>
          <p:cNvSpPr>
            <a:spLocks noGrp="1"/>
          </p:cNvSpPr>
          <p:nvPr>
            <p:ph type="subTitle" idx="1"/>
          </p:nvPr>
        </p:nvSpPr>
        <p:spPr/>
        <p:txBody>
          <a:bodyPr/>
          <a:lstStyle/>
          <a:p>
            <a:endParaRPr lang="es-EC"/>
          </a:p>
        </p:txBody>
      </p:sp>
      <p:sp>
        <p:nvSpPr>
          <p:cNvPr id="7" name="Rectángulo 6"/>
          <p:cNvSpPr/>
          <p:nvPr/>
        </p:nvSpPr>
        <p:spPr>
          <a:xfrm>
            <a:off x="4355976" y="0"/>
            <a:ext cx="4032448" cy="63813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descr="http://lh5.ggpht.com/-Z30-kZjdIZo/Ud2POhTO28I/AAAAAAAABEs/nou-hcAe_tk/s9000/Lionel-Messi-Frases-Fut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9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a:solidFill>
            <a:srgbClr val="92D050"/>
          </a:solidFill>
        </p:spPr>
        <p:txBody>
          <a:bodyPr/>
          <a:lstStyle/>
          <a:p>
            <a:pPr algn="ctr"/>
            <a:r>
              <a:rPr lang="es-EC" b="1" dirty="0" smtClean="0">
                <a:solidFill>
                  <a:schemeClr val="tx1"/>
                </a:solidFill>
                <a:latin typeface="Arial" panose="020B0604020202020204" pitchFamily="34" charset="0"/>
                <a:cs typeface="Arial" panose="020B0604020202020204" pitchFamily="34" charset="0"/>
              </a:rPr>
              <a:t>OBJETIVO GENERAL</a:t>
            </a:r>
            <a:endParaRPr lang="es-EC"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1124744"/>
            <a:ext cx="9144000" cy="5733256"/>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indent="0" algn="just">
              <a:buNone/>
            </a:pPr>
            <a:endParaRPr lang="es-ES" sz="4000" dirty="0" smtClean="0">
              <a:solidFill>
                <a:schemeClr val="dk1"/>
              </a:solidFill>
              <a:latin typeface="Arial" panose="020B0604020202020204" pitchFamily="34" charset="0"/>
              <a:cs typeface="Arial" panose="020B0604020202020204" pitchFamily="34" charset="0"/>
            </a:endParaRPr>
          </a:p>
          <a:p>
            <a:pPr marL="0" indent="0" algn="just">
              <a:buNone/>
            </a:pPr>
            <a:r>
              <a:rPr lang="es-ES" sz="4000" dirty="0" smtClean="0">
                <a:solidFill>
                  <a:schemeClr val="dk1"/>
                </a:solidFill>
                <a:latin typeface="Arial" panose="020B0604020202020204" pitchFamily="34" charset="0"/>
                <a:cs typeface="Arial" panose="020B0604020202020204" pitchFamily="34" charset="0"/>
              </a:rPr>
              <a:t>Proponer </a:t>
            </a:r>
            <a:r>
              <a:rPr lang="es-ES" sz="4000" dirty="0">
                <a:solidFill>
                  <a:schemeClr val="dk1"/>
                </a:solidFill>
                <a:latin typeface="Arial" panose="020B0604020202020204" pitchFamily="34" charset="0"/>
                <a:cs typeface="Arial" panose="020B0604020202020204" pitchFamily="34" charset="0"/>
              </a:rPr>
              <a:t>un  programa de ejercicios  para la influencia de la preparación física en el dominio de la técnica  en </a:t>
            </a:r>
            <a:r>
              <a:rPr lang="es-ES" sz="4000" dirty="0" smtClean="0">
                <a:solidFill>
                  <a:schemeClr val="dk1"/>
                </a:solidFill>
                <a:latin typeface="Arial" panose="020B0604020202020204" pitchFamily="34" charset="0"/>
                <a:cs typeface="Arial" panose="020B0604020202020204" pitchFamily="34" charset="0"/>
              </a:rPr>
              <a:t>futbolistas de la categoría sub-18 y </a:t>
            </a:r>
            <a:r>
              <a:rPr lang="es-ES" sz="4000" dirty="0">
                <a:solidFill>
                  <a:schemeClr val="dk1"/>
                </a:solidFill>
                <a:latin typeface="Arial" panose="020B0604020202020204" pitchFamily="34" charset="0"/>
                <a:cs typeface="Arial" panose="020B0604020202020204" pitchFamily="34" charset="0"/>
              </a:rPr>
              <a:t>reserva  del </a:t>
            </a:r>
            <a:r>
              <a:rPr lang="es-ES" sz="4000" dirty="0" smtClean="0">
                <a:solidFill>
                  <a:schemeClr val="dk1"/>
                </a:solidFill>
                <a:latin typeface="Arial" panose="020B0604020202020204" pitchFamily="34" charset="0"/>
                <a:cs typeface="Arial" panose="020B0604020202020204" pitchFamily="34" charset="0"/>
              </a:rPr>
              <a:t>Club Deportivo “El Nacional</a:t>
            </a:r>
            <a:r>
              <a:rPr lang="es-ES" sz="4000" dirty="0" smtClean="0">
                <a:latin typeface="Arial" panose="020B0604020202020204" pitchFamily="34" charset="0"/>
                <a:cs typeface="Arial" panose="020B0604020202020204" pitchFamily="34" charset="0"/>
              </a:rPr>
              <a:t>”</a:t>
            </a:r>
            <a:endParaRPr lang="es-ES" sz="4000" dirty="0">
              <a:solidFill>
                <a:schemeClr val="dk1"/>
              </a:solidFill>
              <a:latin typeface="Arial" panose="020B0604020202020204" pitchFamily="34" charset="0"/>
              <a:cs typeface="Arial" panose="020B0604020202020204" pitchFamily="34" charset="0"/>
            </a:endParaRPr>
          </a:p>
          <a:p>
            <a:pPr marL="0" indent="0" algn="just">
              <a:buNone/>
            </a:pPr>
            <a:endParaRPr lang="es-EC" sz="40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976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55976" y="0"/>
            <a:ext cx="4032448" cy="63813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216024" y="2132856"/>
            <a:ext cx="9144000" cy="2123658"/>
          </a:xfrm>
          <a:prstGeom prst="rect">
            <a:avLst/>
          </a:prstGeom>
          <a:noFill/>
        </p:spPr>
        <p:txBody>
          <a:bodyPr wrap="square" lIns="91440" tIns="45720" rIns="91440" bIns="45720">
            <a:spAutoFit/>
          </a:bodyPr>
          <a:lstStyle/>
          <a:p>
            <a:pPr algn="ctr"/>
            <a:r>
              <a:rPr lang="es-ES" sz="6600" b="1" cap="none" spc="0" dirty="0" smtClean="0">
                <a:ln w="0"/>
                <a:solidFill>
                  <a:srgbClr val="FFFF00"/>
                </a:solidFill>
                <a:effectLst>
                  <a:outerShdw blurRad="38100" dist="38100" dir="2700000" algn="tl">
                    <a:srgbClr val="000000">
                      <a:alpha val="43137"/>
                    </a:srgbClr>
                  </a:outerShdw>
                </a:effectLst>
              </a:rPr>
              <a:t>GRACIAS POR SU ATENCIÓN</a:t>
            </a:r>
          </a:p>
        </p:txBody>
      </p:sp>
    </p:spTree>
    <p:extLst>
      <p:ext uri="{BB962C8B-B14F-4D97-AF65-F5344CB8AC3E}">
        <p14:creationId xmlns:p14="http://schemas.microsoft.com/office/powerpoint/2010/main" val="69145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80728"/>
          </a:xfrm>
          <a:solidFill>
            <a:srgbClr val="92D050"/>
          </a:solidFill>
        </p:spPr>
        <p:txBody>
          <a:bodyPr>
            <a:noAutofit/>
          </a:bodyPr>
          <a:lstStyle/>
          <a:p>
            <a:pPr algn="ctr"/>
            <a:r>
              <a:rPr lang="es-MX" sz="2400" b="1" dirty="0" smtClean="0"/>
              <a:t/>
            </a:r>
            <a:br>
              <a:rPr lang="es-MX" sz="2400" b="1" dirty="0" smtClean="0"/>
            </a:br>
            <a:r>
              <a:rPr lang="es-MX" sz="2400" b="1" dirty="0" smtClean="0"/>
              <a:t/>
            </a:r>
            <a:br>
              <a:rPr lang="es-MX" sz="2400" b="1" dirty="0" smtClean="0"/>
            </a:br>
            <a:r>
              <a:rPr lang="es-MX" sz="2400" b="1" dirty="0"/>
              <a:t/>
            </a:r>
            <a:br>
              <a:rPr lang="es-MX" sz="2400" b="1" dirty="0"/>
            </a:br>
            <a:r>
              <a:rPr lang="es-MX" sz="2400" b="1" dirty="0" smtClean="0"/>
              <a:t/>
            </a:r>
            <a:br>
              <a:rPr lang="es-MX" sz="2400" b="1" dirty="0" smtClean="0"/>
            </a:br>
            <a:r>
              <a:rPr lang="es-MX" b="1" dirty="0" smtClean="0">
                <a:solidFill>
                  <a:schemeClr val="tx1"/>
                </a:solidFill>
                <a:latin typeface="Arial" panose="020B0604020202020204" pitchFamily="34" charset="0"/>
                <a:cs typeface="Arial" panose="020B0604020202020204" pitchFamily="34" charset="0"/>
              </a:rPr>
              <a:t>OBJETIVOS ESPECÍFICOS </a:t>
            </a:r>
            <a:r>
              <a:rPr lang="es-EC" sz="2400" dirty="0" smtClean="0"/>
              <a:t/>
            </a:r>
            <a:br>
              <a:rPr lang="es-EC" sz="2400" dirty="0" smtClean="0"/>
            </a:br>
            <a:endParaRPr lang="es-EC" sz="2400" dirty="0"/>
          </a:p>
        </p:txBody>
      </p:sp>
      <p:sp>
        <p:nvSpPr>
          <p:cNvPr id="5" name="2 Marcador de contenido"/>
          <p:cNvSpPr txBox="1">
            <a:spLocks/>
          </p:cNvSpPr>
          <p:nvPr/>
        </p:nvSpPr>
        <p:spPr>
          <a:xfrm>
            <a:off x="0" y="980728"/>
            <a:ext cx="9144000" cy="5877272"/>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62500" lnSpcReduction="20000"/>
          </a:bodyPr>
          <a:lstStyle>
            <a:lvl1pPr indent="0" algn="just">
              <a:spcBef>
                <a:spcPct val="20000"/>
              </a:spcBef>
              <a:buClr>
                <a:schemeClr val="accent1"/>
              </a:buClr>
              <a:buSzPct val="76000"/>
              <a:buFont typeface="Wingdings 2" pitchFamily="18" charset="2"/>
              <a:buNone/>
              <a:defRPr sz="4000">
                <a:solidFill>
                  <a:schemeClr val="dk1"/>
                </a:solidFill>
                <a:latin typeface="Arial" panose="020B0604020202020204" pitchFamily="34" charset="0"/>
                <a:ea typeface="+mn-ea"/>
                <a:cs typeface="Arial" panose="020B0604020202020204" pitchFamily="34" charset="0"/>
              </a:defRPr>
            </a:lvl1pPr>
            <a:lvl2pPr marL="640080" indent="-274320">
              <a:spcBef>
                <a:spcPct val="20000"/>
              </a:spcBef>
              <a:buClr>
                <a:schemeClr val="accent1"/>
              </a:buClr>
              <a:buSzPct val="76000"/>
              <a:buFont typeface="Wingdings 2" pitchFamily="18" charset="2"/>
              <a:buChar char=""/>
              <a:defRPr sz="2200">
                <a:solidFill>
                  <a:schemeClr val="dk1"/>
                </a:solidFill>
                <a:latin typeface="+mn-lt"/>
                <a:ea typeface="+mn-ea"/>
                <a:cs typeface="+mn-cs"/>
              </a:defRPr>
            </a:lvl2pPr>
            <a:lvl3pPr indent="-228600">
              <a:spcBef>
                <a:spcPct val="20000"/>
              </a:spcBef>
              <a:buClr>
                <a:schemeClr val="accent1"/>
              </a:buClr>
              <a:buSzPct val="76000"/>
              <a:buFont typeface="Wingdings 2" pitchFamily="18" charset="2"/>
              <a:buChar char=""/>
              <a:defRPr sz="2000">
                <a:solidFill>
                  <a:schemeClr val="dk1"/>
                </a:solidFill>
                <a:latin typeface="+mn-lt"/>
                <a:ea typeface="+mn-ea"/>
                <a:cs typeface="+mn-cs"/>
              </a:defRPr>
            </a:lvl3pPr>
            <a:lvl4pPr marL="1124712" indent="-228600">
              <a:spcBef>
                <a:spcPct val="20000"/>
              </a:spcBef>
              <a:buClr>
                <a:schemeClr val="accent1"/>
              </a:buClr>
              <a:buSzPct val="76000"/>
              <a:buFont typeface="Wingdings 2" pitchFamily="18" charset="2"/>
              <a:buChar char=""/>
              <a:defRPr>
                <a:solidFill>
                  <a:schemeClr val="dk1"/>
                </a:solidFill>
                <a:latin typeface="+mn-lt"/>
                <a:ea typeface="+mn-ea"/>
                <a:cs typeface="+mn-cs"/>
              </a:defRPr>
            </a:lvl4pPr>
            <a:lvl5pPr marL="1325880" indent="-228600">
              <a:spcBef>
                <a:spcPct val="20000"/>
              </a:spcBef>
              <a:buClr>
                <a:schemeClr val="accent1"/>
              </a:buClr>
              <a:buSzPct val="76000"/>
              <a:buFont typeface="Wingdings 2" pitchFamily="18" charset="2"/>
              <a:buChar char=""/>
              <a:defRPr sz="1600" baseline="0">
                <a:solidFill>
                  <a:schemeClr val="dk1"/>
                </a:solidFill>
                <a:latin typeface="+mn-lt"/>
                <a:ea typeface="+mn-ea"/>
                <a:cs typeface="+mn-cs"/>
              </a:defRPr>
            </a:lvl5pPr>
            <a:lvl6pPr marL="1517904" indent="-228600">
              <a:spcBef>
                <a:spcPct val="20000"/>
              </a:spcBef>
              <a:buClr>
                <a:schemeClr val="accent1"/>
              </a:buClr>
              <a:buSzPct val="76000"/>
              <a:buFont typeface="Wingdings 2" pitchFamily="18" charset="2"/>
              <a:buChar char=""/>
              <a:defRPr sz="1400">
                <a:solidFill>
                  <a:schemeClr val="dk1"/>
                </a:solidFill>
                <a:latin typeface="+mn-lt"/>
                <a:ea typeface="+mn-ea"/>
                <a:cs typeface="+mn-cs"/>
              </a:defRPr>
            </a:lvl6pPr>
            <a:lvl7pPr marL="1719072" indent="-228600">
              <a:spcBef>
                <a:spcPct val="20000"/>
              </a:spcBef>
              <a:buClr>
                <a:schemeClr val="accent1"/>
              </a:buClr>
              <a:buSzPct val="76000"/>
              <a:buFont typeface="Wingdings 2" pitchFamily="18" charset="2"/>
              <a:buChar char=""/>
              <a:defRPr sz="1400">
                <a:solidFill>
                  <a:schemeClr val="dk1"/>
                </a:solidFill>
                <a:latin typeface="+mn-lt"/>
                <a:ea typeface="+mn-ea"/>
                <a:cs typeface="+mn-cs"/>
              </a:defRPr>
            </a:lvl7pPr>
            <a:lvl8pPr marL="1920240" indent="-228600">
              <a:spcBef>
                <a:spcPct val="20000"/>
              </a:spcBef>
              <a:buClr>
                <a:schemeClr val="accent1"/>
              </a:buClr>
              <a:buSzPct val="76000"/>
              <a:buFont typeface="Wingdings 2" pitchFamily="18" charset="2"/>
              <a:buChar char=""/>
              <a:defRPr sz="1400">
                <a:solidFill>
                  <a:schemeClr val="dk1"/>
                </a:solidFill>
                <a:latin typeface="+mn-lt"/>
                <a:ea typeface="+mn-ea"/>
                <a:cs typeface="+mn-cs"/>
              </a:defRPr>
            </a:lvl8pPr>
            <a:lvl9pPr marL="2121408" indent="-228600">
              <a:spcBef>
                <a:spcPct val="20000"/>
              </a:spcBef>
              <a:buClr>
                <a:schemeClr val="accent1"/>
              </a:buClr>
              <a:buSzPct val="76000"/>
              <a:buFont typeface="Wingdings 2" pitchFamily="18" charset="2"/>
              <a:buChar char=""/>
              <a:defRPr sz="1400">
                <a:solidFill>
                  <a:schemeClr val="dk1"/>
                </a:solidFill>
                <a:latin typeface="+mn-lt"/>
                <a:ea typeface="+mn-ea"/>
                <a:cs typeface="+mn-cs"/>
              </a:defRPr>
            </a:lvl9pPr>
          </a:lstStyle>
          <a:p>
            <a:pPr marL="571500" indent="-571500">
              <a:lnSpc>
                <a:spcPct val="120000"/>
              </a:lnSpc>
              <a:buFont typeface="Arial" panose="020B0604020202020204" pitchFamily="34" charset="0"/>
              <a:buChar char="•"/>
            </a:pPr>
            <a:r>
              <a:rPr lang="es-ES" dirty="0" smtClean="0"/>
              <a:t>Diagnosticar </a:t>
            </a:r>
            <a:r>
              <a:rPr lang="es-ES" dirty="0"/>
              <a:t>el estado del problema en el contexto bibliográfico</a:t>
            </a:r>
            <a:r>
              <a:rPr lang="es-ES" dirty="0" smtClean="0"/>
              <a:t>.</a:t>
            </a:r>
          </a:p>
          <a:p>
            <a:pPr>
              <a:lnSpc>
                <a:spcPct val="120000"/>
              </a:lnSpc>
            </a:pPr>
            <a:endParaRPr lang="es-ES" dirty="0"/>
          </a:p>
          <a:p>
            <a:pPr marL="571500" indent="-571500">
              <a:lnSpc>
                <a:spcPct val="120000"/>
              </a:lnSpc>
              <a:buFont typeface="Arial" panose="020B0604020202020204" pitchFamily="34" charset="0"/>
              <a:buChar char="•"/>
            </a:pPr>
            <a:r>
              <a:rPr lang="es-ES" dirty="0" smtClean="0"/>
              <a:t>Elaborar </a:t>
            </a:r>
            <a:r>
              <a:rPr lang="es-ES" dirty="0"/>
              <a:t>un programa de ejercicios dirigidos a la  influencia de la preparación física en el dominio de la técnica  en </a:t>
            </a:r>
            <a:r>
              <a:rPr lang="es-ES" dirty="0" smtClean="0"/>
              <a:t>futbolistas de las categorías sub-18 y reserva </a:t>
            </a:r>
            <a:r>
              <a:rPr lang="es-ES" dirty="0"/>
              <a:t>del </a:t>
            </a:r>
            <a:r>
              <a:rPr lang="es-ES" dirty="0" smtClean="0"/>
              <a:t>Club Deportivo “El Nacional”.</a:t>
            </a:r>
          </a:p>
          <a:p>
            <a:pPr marL="571500" indent="-571500">
              <a:lnSpc>
                <a:spcPct val="120000"/>
              </a:lnSpc>
              <a:buFont typeface="Arial" panose="020B0604020202020204" pitchFamily="34" charset="0"/>
              <a:buChar char="•"/>
            </a:pPr>
            <a:endParaRPr lang="es-ES" dirty="0"/>
          </a:p>
          <a:p>
            <a:pPr marL="571500" indent="-571500">
              <a:lnSpc>
                <a:spcPct val="120000"/>
              </a:lnSpc>
              <a:buFont typeface="Arial" panose="020B0604020202020204" pitchFamily="34" charset="0"/>
              <a:buChar char="•"/>
            </a:pPr>
            <a:r>
              <a:rPr lang="es-ES" dirty="0" smtClean="0"/>
              <a:t>Determinar </a:t>
            </a:r>
            <a:r>
              <a:rPr lang="es-ES" dirty="0"/>
              <a:t>el nivel de aprendizaje logrado por los  </a:t>
            </a:r>
            <a:r>
              <a:rPr lang="es-ES" dirty="0" smtClean="0"/>
              <a:t>deportistas, luego </a:t>
            </a:r>
            <a:r>
              <a:rPr lang="es-ES" dirty="0"/>
              <a:t>de la aplicación de un programa dirigido a la utilización de ejercicios </a:t>
            </a:r>
            <a:r>
              <a:rPr lang="es-ES" dirty="0" smtClean="0"/>
              <a:t>específicos, </a:t>
            </a:r>
            <a:r>
              <a:rPr lang="es-ES" dirty="0"/>
              <a:t>la influencia de la preparación física en el desarrollo de </a:t>
            </a:r>
            <a:r>
              <a:rPr lang="es-ES" dirty="0" smtClean="0"/>
              <a:t>las técnicas  </a:t>
            </a:r>
            <a:r>
              <a:rPr lang="es-ES" dirty="0"/>
              <a:t>en </a:t>
            </a:r>
            <a:r>
              <a:rPr lang="es-ES" dirty="0" smtClean="0"/>
              <a:t>futbolistas de las categorías sub-18  </a:t>
            </a:r>
            <a:r>
              <a:rPr lang="es-ES" dirty="0"/>
              <a:t>y </a:t>
            </a:r>
            <a:r>
              <a:rPr lang="es-ES" dirty="0" smtClean="0"/>
              <a:t>reserva </a:t>
            </a:r>
            <a:r>
              <a:rPr lang="es-ES" dirty="0"/>
              <a:t>del </a:t>
            </a:r>
            <a:r>
              <a:rPr lang="es-ES" dirty="0" smtClean="0"/>
              <a:t>Club  Deportivo “El Nacional”</a:t>
            </a:r>
            <a:endParaRPr lang="es-ES" dirty="0"/>
          </a:p>
        </p:txBody>
      </p:sp>
    </p:spTree>
    <p:extLst>
      <p:ext uri="{BB962C8B-B14F-4D97-AF65-F5344CB8AC3E}">
        <p14:creationId xmlns:p14="http://schemas.microsoft.com/office/powerpoint/2010/main" val="18575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a:solidFill>
            <a:srgbClr val="00B050"/>
          </a:solidFill>
        </p:spPr>
        <p:txBody>
          <a:bodyPr/>
          <a:lstStyle/>
          <a:p>
            <a:pPr algn="ctr"/>
            <a:r>
              <a:rPr lang="es-EC" b="1" dirty="0" smtClean="0">
                <a:solidFill>
                  <a:schemeClr val="tx1"/>
                </a:solidFill>
                <a:latin typeface="Arial" panose="020B0604020202020204" pitchFamily="34" charset="0"/>
                <a:cs typeface="Arial" panose="020B0604020202020204" pitchFamily="34" charset="0"/>
              </a:rPr>
              <a:t>HIPOTESIS DE LA INVESTIGACION </a:t>
            </a:r>
            <a:endParaRPr lang="es-EC" b="1" dirty="0">
              <a:solidFill>
                <a:schemeClr val="tx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980728"/>
            <a:ext cx="9144000" cy="5877272"/>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571500" indent="-571500" algn="just">
              <a:buFont typeface="Arial" panose="020B0604020202020204" pitchFamily="34" charset="0"/>
              <a:buChar char="•"/>
            </a:pPr>
            <a:endParaRPr lang="es-ES" sz="2800" dirty="0" smtClean="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2800" dirty="0" smtClean="0">
                <a:solidFill>
                  <a:schemeClr val="dk1"/>
                </a:solidFill>
                <a:latin typeface="Arial" panose="020B0604020202020204" pitchFamily="34" charset="0"/>
                <a:cs typeface="Arial" panose="020B0604020202020204" pitchFamily="34" charset="0"/>
              </a:rPr>
              <a:t>Hi</a:t>
            </a:r>
            <a:r>
              <a:rPr lang="es-ES" sz="2800" dirty="0">
                <a:solidFill>
                  <a:schemeClr val="dk1"/>
                </a:solidFill>
                <a:latin typeface="Arial" panose="020B0604020202020204" pitchFamily="34" charset="0"/>
                <a:cs typeface="Arial" panose="020B0604020202020204" pitchFamily="34" charset="0"/>
              </a:rPr>
              <a:t>: Si se aplica en futbolistas  de la categoría  </a:t>
            </a:r>
            <a:r>
              <a:rPr lang="es-ES" sz="2800" dirty="0" smtClean="0">
                <a:solidFill>
                  <a:schemeClr val="dk1"/>
                </a:solidFill>
                <a:latin typeface="Arial" panose="020B0604020202020204" pitchFamily="34" charset="0"/>
                <a:cs typeface="Arial" panose="020B0604020202020204" pitchFamily="34" charset="0"/>
              </a:rPr>
              <a:t>sub-18 y  </a:t>
            </a:r>
            <a:r>
              <a:rPr lang="es-ES" sz="2800" dirty="0">
                <a:solidFill>
                  <a:schemeClr val="dk1"/>
                </a:solidFill>
                <a:latin typeface="Arial" panose="020B0604020202020204" pitchFamily="34" charset="0"/>
                <a:cs typeface="Arial" panose="020B0604020202020204" pitchFamily="34" charset="0"/>
              </a:rPr>
              <a:t>la reserva del Club </a:t>
            </a:r>
            <a:r>
              <a:rPr lang="es-ES" sz="2800" dirty="0" smtClean="0">
                <a:solidFill>
                  <a:schemeClr val="dk1"/>
                </a:solidFill>
                <a:latin typeface="Arial" panose="020B0604020202020204" pitchFamily="34" charset="0"/>
                <a:cs typeface="Arial" panose="020B0604020202020204" pitchFamily="34" charset="0"/>
              </a:rPr>
              <a:t>Deportivo “El Nacional”, </a:t>
            </a:r>
            <a:r>
              <a:rPr lang="es-ES" sz="2800" dirty="0">
                <a:solidFill>
                  <a:schemeClr val="dk1"/>
                </a:solidFill>
                <a:latin typeface="Arial" panose="020B0604020202020204" pitchFamily="34" charset="0"/>
                <a:cs typeface="Arial" panose="020B0604020202020204" pitchFamily="34" charset="0"/>
              </a:rPr>
              <a:t>un programa de ejercicios dirigido al desarrollo de  la preparación física, entonces se obtendrá un mayor nivel del dominio de la técnica de las habilidades motrices deportivas</a:t>
            </a:r>
            <a:r>
              <a:rPr lang="es-ES" sz="2800" dirty="0" smtClean="0">
                <a:solidFill>
                  <a:schemeClr val="dk1"/>
                </a:solidFill>
                <a:latin typeface="Arial" panose="020B0604020202020204" pitchFamily="34" charset="0"/>
                <a:cs typeface="Arial" panose="020B0604020202020204" pitchFamily="34" charset="0"/>
              </a:rPr>
              <a:t>.</a:t>
            </a:r>
          </a:p>
          <a:p>
            <a:pPr marL="571500" indent="-571500" algn="just">
              <a:buFont typeface="Arial" panose="020B0604020202020204" pitchFamily="34" charset="0"/>
              <a:buChar char="•"/>
            </a:pPr>
            <a:endParaRPr lang="es-ES" sz="2800" dirty="0">
              <a:solidFill>
                <a:schemeClr val="dk1"/>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s-ES" sz="2800" dirty="0">
                <a:solidFill>
                  <a:schemeClr val="dk1"/>
                </a:solidFill>
                <a:latin typeface="Arial" panose="020B0604020202020204" pitchFamily="34" charset="0"/>
                <a:cs typeface="Arial" panose="020B0604020202020204" pitchFamily="34" charset="0"/>
              </a:rPr>
              <a:t>Ho: </a:t>
            </a:r>
            <a:r>
              <a:rPr lang="es-ES" sz="2800" dirty="0" smtClean="0">
                <a:solidFill>
                  <a:schemeClr val="dk1"/>
                </a:solidFill>
                <a:latin typeface="Arial" panose="020B0604020202020204" pitchFamily="34" charset="0"/>
                <a:cs typeface="Arial" panose="020B0604020202020204" pitchFamily="34" charset="0"/>
              </a:rPr>
              <a:t>El  </a:t>
            </a:r>
            <a:r>
              <a:rPr lang="es-ES" sz="2800" dirty="0">
                <a:solidFill>
                  <a:schemeClr val="dk1"/>
                </a:solidFill>
                <a:latin typeface="Arial" panose="020B0604020202020204" pitchFamily="34" charset="0"/>
                <a:cs typeface="Arial" panose="020B0604020202020204" pitchFamily="34" charset="0"/>
              </a:rPr>
              <a:t>desarrollo de la preparación física  futbolística no tiene una incidencia significativa en el dominio de la técnica de las habilidades motrices deportivas</a:t>
            </a:r>
            <a:r>
              <a:rPr lang="es-ES" sz="2800" dirty="0" smtClean="0">
                <a:solidFill>
                  <a:schemeClr val="dk1"/>
                </a:solidFill>
                <a:latin typeface="Arial" panose="020B0604020202020204" pitchFamily="34" charset="0"/>
                <a:cs typeface="Arial" panose="020B0604020202020204" pitchFamily="34" charset="0"/>
              </a:rPr>
              <a:t>.</a:t>
            </a:r>
            <a:endParaRPr lang="es-EC" sz="40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6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a:solidFill>
            <a:srgbClr val="00B050"/>
          </a:solidFill>
        </p:spPr>
        <p:txBody>
          <a:bodyPr>
            <a:normAutofit/>
          </a:bodyPr>
          <a:lstStyle/>
          <a:p>
            <a:pPr algn="ctr"/>
            <a:r>
              <a:rPr lang="es-MX" sz="3200" b="1" dirty="0" smtClean="0">
                <a:solidFill>
                  <a:schemeClr val="tx1"/>
                </a:solidFill>
              </a:rPr>
              <a:t>VARIABLES DE INVESTIGACIÓN</a:t>
            </a:r>
            <a:endParaRPr lang="es-EC" sz="3200" dirty="0">
              <a:solidFill>
                <a:schemeClr val="tx1"/>
              </a:solidFill>
            </a:endParaRPr>
          </a:p>
        </p:txBody>
      </p:sp>
      <p:sp>
        <p:nvSpPr>
          <p:cNvPr id="3" name="2 Marcador de contenido"/>
          <p:cNvSpPr>
            <a:spLocks noGrp="1"/>
          </p:cNvSpPr>
          <p:nvPr>
            <p:ph idx="1"/>
          </p:nvPr>
        </p:nvSpPr>
        <p:spPr>
          <a:xfrm>
            <a:off x="467544" y="3717032"/>
            <a:ext cx="8229600" cy="2908920"/>
          </a:xfrm>
        </p:spPr>
        <p:txBody>
          <a:bodyPr>
            <a:normAutofit/>
          </a:bodyPr>
          <a:lstStyle/>
          <a:p>
            <a:pPr marL="0" indent="0">
              <a:lnSpc>
                <a:spcPct val="150000"/>
              </a:lnSpc>
              <a:buNone/>
            </a:pPr>
            <a:endParaRPr lang="es-MX" dirty="0" smtClean="0"/>
          </a:p>
          <a:p>
            <a:endParaRPr lang="es-EC" dirty="0"/>
          </a:p>
        </p:txBody>
      </p:sp>
      <p:graphicFrame>
        <p:nvGraphicFramePr>
          <p:cNvPr id="4" name="3 Diagrama"/>
          <p:cNvGraphicFramePr/>
          <p:nvPr>
            <p:extLst>
              <p:ext uri="{D42A27DB-BD31-4B8C-83A1-F6EECF244321}">
                <p14:modId xmlns:p14="http://schemas.microsoft.com/office/powerpoint/2010/main" val="3975892764"/>
              </p:ext>
            </p:extLst>
          </p:nvPr>
        </p:nvGraphicFramePr>
        <p:xfrm>
          <a:off x="497822" y="1412776"/>
          <a:ext cx="820891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83801" y="1687254"/>
            <a:ext cx="2055114" cy="589072"/>
          </a:xfrm>
          <a:prstGeom prst="rect">
            <a:avLst/>
          </a:prstGeom>
        </p:spPr>
        <p:txBody>
          <a:bodyPr wrap="none">
            <a:spAutoFit/>
          </a:bodyPr>
          <a:lstStyle/>
          <a:p>
            <a:pPr>
              <a:lnSpc>
                <a:spcPct val="150000"/>
              </a:lnSpc>
            </a:pPr>
            <a:r>
              <a:rPr lang="es-MX" sz="2400" b="1" dirty="0"/>
              <a:t>I</a:t>
            </a:r>
            <a:r>
              <a:rPr lang="es-MX" sz="2400" b="1" dirty="0" smtClean="0"/>
              <a:t>ndependiente</a:t>
            </a:r>
          </a:p>
        </p:txBody>
      </p:sp>
      <p:sp>
        <p:nvSpPr>
          <p:cNvPr id="6" name="5 Rectángulo"/>
          <p:cNvSpPr/>
          <p:nvPr/>
        </p:nvSpPr>
        <p:spPr>
          <a:xfrm>
            <a:off x="6588224" y="1738552"/>
            <a:ext cx="1906035" cy="646331"/>
          </a:xfrm>
          <a:prstGeom prst="rect">
            <a:avLst/>
          </a:prstGeom>
        </p:spPr>
        <p:txBody>
          <a:bodyPr wrap="none">
            <a:spAutoFit/>
          </a:bodyPr>
          <a:lstStyle/>
          <a:p>
            <a:pPr>
              <a:lnSpc>
                <a:spcPct val="150000"/>
              </a:lnSpc>
            </a:pPr>
            <a:r>
              <a:rPr lang="es-MX" sz="2400" b="1" dirty="0" smtClean="0"/>
              <a:t>Dependiente</a:t>
            </a:r>
            <a:r>
              <a:rPr lang="es-MX" sz="2400" b="1" dirty="0" smtClean="0">
                <a:solidFill>
                  <a:schemeClr val="tx2"/>
                </a:solidFill>
              </a:rPr>
              <a:t> </a:t>
            </a:r>
          </a:p>
        </p:txBody>
      </p:sp>
      <p:pic>
        <p:nvPicPr>
          <p:cNvPr id="1026" name="Picture 2" descr="http://tecnicasparafutbol.files.wordpress.com/2010/10/cabece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8509" y="4136098"/>
            <a:ext cx="2359717" cy="2317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udiofutbol.com.ec/wp-content/uploads/2014/06/ecuador-viama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788" y="4136096"/>
            <a:ext cx="2421020" cy="231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6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96752"/>
          </a:xfrm>
          <a:solidFill>
            <a:schemeClr val="accent1">
              <a:lumMod val="20000"/>
              <a:lumOff val="80000"/>
            </a:schemeClr>
          </a:solidFill>
        </p:spPr>
        <p:txBody>
          <a:bodyPr>
            <a:normAutofit/>
          </a:bodyPr>
          <a:lstStyle/>
          <a:p>
            <a:pPr algn="ctr"/>
            <a:r>
              <a:rPr lang="es-EC" sz="3200" dirty="0">
                <a:solidFill>
                  <a:schemeClr val="tx1"/>
                </a:solidFill>
                <a:latin typeface="Arial" panose="020B0604020202020204" pitchFamily="34" charset="0"/>
                <a:cs typeface="Arial" panose="020B0604020202020204" pitchFamily="34" charset="0"/>
              </a:rPr>
              <a:t>OPERACIONALIZACIÓN DE LAS </a:t>
            </a:r>
            <a:r>
              <a:rPr lang="es-EC" sz="3200" dirty="0" smtClean="0">
                <a:solidFill>
                  <a:schemeClr val="tx1"/>
                </a:solidFill>
                <a:latin typeface="Arial" panose="020B0604020202020204" pitchFamily="34" charset="0"/>
                <a:cs typeface="Arial" panose="020B0604020202020204" pitchFamily="34" charset="0"/>
              </a:rPr>
              <a:t>VARIABLES (Independiente )</a:t>
            </a:r>
            <a:endParaRPr lang="es-EC" sz="3200" dirty="0">
              <a:solidFill>
                <a:schemeClr val="tx1"/>
              </a:solidFill>
              <a:latin typeface="Arial" panose="020B0604020202020204" pitchFamily="34" charset="0"/>
              <a:cs typeface="Arial" panose="020B0604020202020204" pitchFamily="34" charset="0"/>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261161977"/>
              </p:ext>
            </p:extLst>
          </p:nvPr>
        </p:nvGraphicFramePr>
        <p:xfrm>
          <a:off x="-2" y="1196752"/>
          <a:ext cx="9144000" cy="5722466"/>
        </p:xfrm>
        <a:graphic>
          <a:graphicData uri="http://schemas.openxmlformats.org/drawingml/2006/table">
            <a:tbl>
              <a:tblPr firstRow="1" firstCol="1" bandRow="1">
                <a:tableStyleId>{5C22544A-7EE6-4342-B048-85BDC9FD1C3A}</a:tableStyleId>
              </a:tblPr>
              <a:tblGrid>
                <a:gridCol w="3098031"/>
                <a:gridCol w="3022460"/>
                <a:gridCol w="3023509"/>
              </a:tblGrid>
              <a:tr h="1393888">
                <a:tc>
                  <a:txBody>
                    <a:bodyPr/>
                    <a:lstStyle/>
                    <a:p>
                      <a:pPr algn="just">
                        <a:lnSpc>
                          <a:spcPct val="150000"/>
                        </a:lnSpc>
                        <a:spcAft>
                          <a:spcPts val="1000"/>
                        </a:spcAft>
                      </a:pPr>
                      <a:r>
                        <a:rPr lang="es-ES" sz="2400" dirty="0">
                          <a:effectLst/>
                          <a:latin typeface="Arial" panose="020B0604020202020204" pitchFamily="34" charset="0"/>
                          <a:cs typeface="Arial" panose="020B0604020202020204" pitchFamily="34" charset="0"/>
                        </a:rPr>
                        <a:t>Variables </a:t>
                      </a:r>
                    </a:p>
                    <a:p>
                      <a:pPr algn="just">
                        <a:lnSpc>
                          <a:spcPct val="115000"/>
                        </a:lnSpc>
                        <a:spcAft>
                          <a:spcPts val="1000"/>
                        </a:spcAft>
                      </a:pPr>
                      <a:r>
                        <a:rPr lang="es-ES" sz="2400" dirty="0">
                          <a:effectLst/>
                          <a:latin typeface="Arial" panose="020B0604020202020204" pitchFamily="34" charset="0"/>
                          <a:cs typeface="Arial" panose="020B0604020202020204" pitchFamily="34" charset="0"/>
                        </a:rPr>
                        <a:t> </a:t>
                      </a:r>
                      <a:endParaRPr lang="es-ES" sz="2400" dirty="0">
                        <a:effectLst/>
                        <a:latin typeface="Arial" panose="020B0604020202020204" pitchFamily="34" charset="0"/>
                        <a:ea typeface="Calibri"/>
                        <a:cs typeface="Arial" panose="020B0604020202020204" pitchFamily="34" charset="0"/>
                      </a:endParaRPr>
                    </a:p>
                  </a:txBody>
                  <a:tcPr marL="68580" marR="68580" marT="0" marB="0">
                    <a:solidFill>
                      <a:srgbClr val="00B050"/>
                    </a:solidFill>
                  </a:tcPr>
                </a:tc>
                <a:tc>
                  <a:txBody>
                    <a:bodyPr/>
                    <a:lstStyle/>
                    <a:p>
                      <a:pPr algn="just">
                        <a:lnSpc>
                          <a:spcPct val="150000"/>
                        </a:lnSpc>
                        <a:spcAft>
                          <a:spcPts val="1000"/>
                        </a:spcAft>
                      </a:pPr>
                      <a:r>
                        <a:rPr lang="es-ES" sz="2400" dirty="0">
                          <a:effectLst/>
                          <a:latin typeface="Arial" panose="020B0604020202020204" pitchFamily="34" charset="0"/>
                          <a:cs typeface="Arial" panose="020B0604020202020204" pitchFamily="34" charset="0"/>
                        </a:rPr>
                        <a:t>Definición Conceptual</a:t>
                      </a:r>
                      <a:endParaRPr lang="es-ES" sz="2400" dirty="0">
                        <a:effectLst/>
                        <a:latin typeface="Arial" panose="020B0604020202020204" pitchFamily="34" charset="0"/>
                        <a:ea typeface="Calibri"/>
                        <a:cs typeface="Arial" panose="020B0604020202020204" pitchFamily="34" charset="0"/>
                      </a:endParaRPr>
                    </a:p>
                  </a:txBody>
                  <a:tcPr marL="68580" marR="68580" marT="0" marB="0">
                    <a:solidFill>
                      <a:srgbClr val="00B050"/>
                    </a:solidFill>
                  </a:tcPr>
                </a:tc>
                <a:tc>
                  <a:txBody>
                    <a:bodyPr/>
                    <a:lstStyle/>
                    <a:p>
                      <a:pPr algn="just">
                        <a:lnSpc>
                          <a:spcPct val="150000"/>
                        </a:lnSpc>
                        <a:spcAft>
                          <a:spcPts val="1000"/>
                        </a:spcAft>
                      </a:pPr>
                      <a:r>
                        <a:rPr lang="es-ES" sz="2000" dirty="0">
                          <a:effectLst/>
                          <a:latin typeface="Arial" panose="020B0604020202020204" pitchFamily="34" charset="0"/>
                          <a:cs typeface="Arial" panose="020B0604020202020204" pitchFamily="34" charset="0"/>
                        </a:rPr>
                        <a:t>Operacionalización de las Variables – indicadores </a:t>
                      </a:r>
                      <a:endParaRPr lang="es-ES" sz="2000" dirty="0">
                        <a:effectLst/>
                        <a:latin typeface="Arial" panose="020B0604020202020204" pitchFamily="34" charset="0"/>
                        <a:ea typeface="Calibri"/>
                        <a:cs typeface="Arial" panose="020B0604020202020204" pitchFamily="34" charset="0"/>
                      </a:endParaRPr>
                    </a:p>
                  </a:txBody>
                  <a:tcPr marL="68580" marR="68580" marT="0" marB="0">
                    <a:solidFill>
                      <a:srgbClr val="00B050"/>
                    </a:solidFill>
                  </a:tcPr>
                </a:tc>
              </a:tr>
              <a:tr h="4328578">
                <a:tc>
                  <a:txBody>
                    <a:bodyPr/>
                    <a:lstStyle/>
                    <a:p>
                      <a:pPr algn="ctr">
                        <a:lnSpc>
                          <a:spcPct val="150000"/>
                        </a:lnSpc>
                        <a:spcAft>
                          <a:spcPts val="1000"/>
                        </a:spcAft>
                      </a:pPr>
                      <a:r>
                        <a:rPr lang="es-ES" sz="4000" dirty="0" smtClean="0">
                          <a:effectLst/>
                          <a:latin typeface="Arial" panose="020B0604020202020204" pitchFamily="34" charset="0"/>
                          <a:cs typeface="Arial" panose="020B0604020202020204" pitchFamily="34" charset="0"/>
                        </a:rPr>
                        <a:t>Preparación Física </a:t>
                      </a:r>
                      <a:endParaRPr lang="es-ES" sz="4000" dirty="0">
                        <a:effectLst/>
                        <a:latin typeface="Arial" panose="020B0604020202020204" pitchFamily="34" charset="0"/>
                        <a:ea typeface="Calibri"/>
                        <a:cs typeface="Arial" panose="020B0604020202020204" pitchFamily="34" charset="0"/>
                      </a:endParaRPr>
                    </a:p>
                  </a:txBody>
                  <a:tcPr marL="68580" marR="68580" marT="0" marB="0">
                    <a:solidFill>
                      <a:srgbClr val="00B050"/>
                    </a:solidFill>
                  </a:tcPr>
                </a:tc>
                <a:tc>
                  <a:txBody>
                    <a:bodyPr/>
                    <a:lstStyle/>
                    <a:p>
                      <a:pPr algn="just">
                        <a:lnSpc>
                          <a:spcPct val="150000"/>
                        </a:lnSpc>
                        <a:spcAft>
                          <a:spcPts val="1000"/>
                        </a:spcAft>
                      </a:pPr>
                      <a:r>
                        <a:rPr lang="es-ES" sz="2000" dirty="0">
                          <a:effectLst/>
                          <a:latin typeface="Arial" panose="020B0604020202020204" pitchFamily="34" charset="0"/>
                          <a:cs typeface="Arial" panose="020B0604020202020204" pitchFamily="34" charset="0"/>
                        </a:rPr>
                        <a:t>Es la aplicación de un conjunto de ejercicios corporales, dirigidos racionalmente a  desarrollar y perfeccionar las cualidades perceptivo </a:t>
                      </a:r>
                      <a:r>
                        <a:rPr lang="es-ES" sz="2000" dirty="0" smtClean="0">
                          <a:effectLst/>
                          <a:latin typeface="Arial" panose="020B0604020202020204" pitchFamily="34" charset="0"/>
                          <a:cs typeface="Arial" panose="020B0604020202020204" pitchFamily="34" charset="0"/>
                        </a:rPr>
                        <a:t>– motrices </a:t>
                      </a:r>
                      <a:r>
                        <a:rPr lang="es-ES" sz="2000" dirty="0">
                          <a:effectLst/>
                          <a:latin typeface="Arial" panose="020B0604020202020204" pitchFamily="34" charset="0"/>
                          <a:cs typeface="Arial" panose="020B0604020202020204" pitchFamily="34" charset="0"/>
                        </a:rPr>
                        <a:t>de la persona para obtener un mayor rendimiento físico.</a:t>
                      </a:r>
                      <a:endParaRPr lang="es-E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2000" dirty="0">
                          <a:effectLst/>
                          <a:latin typeface="Arial" panose="020B0604020202020204" pitchFamily="34" charset="0"/>
                          <a:cs typeface="Arial" panose="020B0604020202020204" pitchFamily="34" charset="0"/>
                        </a:rPr>
                        <a:t>Ejercicios  para el desarrollo de capacidades físicas.</a:t>
                      </a:r>
                    </a:p>
                    <a:p>
                      <a:pPr algn="just">
                        <a:lnSpc>
                          <a:spcPct val="150000"/>
                        </a:lnSpc>
                        <a:spcAft>
                          <a:spcPts val="1000"/>
                        </a:spcAft>
                      </a:pPr>
                      <a:r>
                        <a:rPr lang="es-ES" sz="2000" dirty="0">
                          <a:effectLst/>
                          <a:latin typeface="Arial" panose="020B0604020202020204" pitchFamily="34" charset="0"/>
                          <a:cs typeface="Arial" panose="020B0604020202020204" pitchFamily="34" charset="0"/>
                        </a:rPr>
                        <a:t>Ejercicios específicos para una capacidad.</a:t>
                      </a:r>
                    </a:p>
                    <a:p>
                      <a:pPr algn="just">
                        <a:lnSpc>
                          <a:spcPct val="150000"/>
                        </a:lnSpc>
                        <a:spcAft>
                          <a:spcPts val="1000"/>
                        </a:spcAft>
                      </a:pPr>
                      <a:r>
                        <a:rPr lang="es-ES" sz="2000" dirty="0">
                          <a:effectLst/>
                          <a:latin typeface="Arial" panose="020B0604020202020204" pitchFamily="34" charset="0"/>
                          <a:cs typeface="Arial" panose="020B0604020202020204" pitchFamily="34" charset="0"/>
                        </a:rPr>
                        <a:t>Ejercicios dirigidos </a:t>
                      </a:r>
                    </a:p>
                    <a:p>
                      <a:pPr algn="just">
                        <a:lnSpc>
                          <a:spcPct val="150000"/>
                        </a:lnSpc>
                        <a:spcAft>
                          <a:spcPts val="1000"/>
                        </a:spcAft>
                      </a:pPr>
                      <a:r>
                        <a:rPr lang="es-ES" sz="2000" dirty="0">
                          <a:effectLst/>
                          <a:latin typeface="Arial" panose="020B0604020202020204" pitchFamily="34" charset="0"/>
                          <a:cs typeface="Arial" panose="020B0604020202020204" pitchFamily="34" charset="0"/>
                        </a:rPr>
                        <a:t> </a:t>
                      </a:r>
                      <a:endParaRPr lang="es-ES"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7" name="Rectangle 3"/>
          <p:cNvSpPr>
            <a:spLocks noChangeArrowheads="1"/>
          </p:cNvSpPr>
          <p:nvPr/>
        </p:nvSpPr>
        <p:spPr bwMode="auto">
          <a:xfrm>
            <a:off x="457200" y="2233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1827213" y="2043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2052" name="Picture 4" descr="http://imagenes.futbolargentino.interlatin.com/sdi/2014/05/23/eabed50bbc8343fe9a23335f38aafa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81128"/>
            <a:ext cx="3131839" cy="230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a:solidFill>
            <a:schemeClr val="accent1">
              <a:lumMod val="20000"/>
              <a:lumOff val="80000"/>
            </a:schemeClr>
          </a:solidFill>
        </p:spPr>
        <p:txBody>
          <a:bodyPr>
            <a:normAutofit/>
          </a:bodyPr>
          <a:lstStyle/>
          <a:p>
            <a:pPr algn="ctr"/>
            <a:r>
              <a:rPr lang="es-EC" sz="2800" b="1" dirty="0">
                <a:solidFill>
                  <a:schemeClr val="tx1"/>
                </a:solidFill>
                <a:latin typeface="Arial" panose="020B0604020202020204" pitchFamily="34" charset="0"/>
                <a:cs typeface="Arial" panose="020B0604020202020204" pitchFamily="34" charset="0"/>
              </a:rPr>
              <a:t>OPERACIONALIZACIÓN DE LAS VARIABLES </a:t>
            </a:r>
            <a:r>
              <a:rPr lang="es-EC" sz="2800" b="1" dirty="0" smtClean="0">
                <a:solidFill>
                  <a:schemeClr val="tx1"/>
                </a:solidFill>
                <a:latin typeface="Arial" panose="020B0604020202020204" pitchFamily="34" charset="0"/>
                <a:cs typeface="Arial" panose="020B0604020202020204" pitchFamily="34" charset="0"/>
              </a:rPr>
              <a:t> (DEPENDIENTE )</a:t>
            </a:r>
            <a:endParaRPr lang="es-EC" sz="2800" b="1" dirty="0">
              <a:solidFill>
                <a:schemeClr val="tx1"/>
              </a:solidFill>
              <a:latin typeface="Arial" panose="020B0604020202020204" pitchFamily="34" charset="0"/>
              <a:cs typeface="Arial" panose="020B0604020202020204"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85097211"/>
              </p:ext>
            </p:extLst>
          </p:nvPr>
        </p:nvGraphicFramePr>
        <p:xfrm>
          <a:off x="1" y="1124744"/>
          <a:ext cx="9143998" cy="5963101"/>
        </p:xfrm>
        <a:graphic>
          <a:graphicData uri="http://schemas.openxmlformats.org/drawingml/2006/table">
            <a:tbl>
              <a:tblPr firstRow="1" firstCol="1" bandRow="1">
                <a:tableStyleId>{5C22544A-7EE6-4342-B048-85BDC9FD1C3A}</a:tableStyleId>
              </a:tblPr>
              <a:tblGrid>
                <a:gridCol w="3047647"/>
                <a:gridCol w="3047647"/>
                <a:gridCol w="3048704"/>
              </a:tblGrid>
              <a:tr h="1141755">
                <a:tc>
                  <a:txBody>
                    <a:bodyPr/>
                    <a:lstStyle/>
                    <a:p>
                      <a:pPr algn="ctr">
                        <a:lnSpc>
                          <a:spcPct val="150000"/>
                        </a:lnSpc>
                        <a:spcAft>
                          <a:spcPts val="1000"/>
                        </a:spcAft>
                      </a:pPr>
                      <a:endParaRPr lang="es-ES" sz="1000" dirty="0" smtClean="0">
                        <a:effectLst/>
                        <a:latin typeface="Arial" panose="020B0604020202020204" pitchFamily="34" charset="0"/>
                        <a:cs typeface="Arial" panose="020B0604020202020204" pitchFamily="34" charset="0"/>
                      </a:endParaRPr>
                    </a:p>
                    <a:p>
                      <a:pPr algn="ctr">
                        <a:lnSpc>
                          <a:spcPct val="150000"/>
                        </a:lnSpc>
                        <a:spcAft>
                          <a:spcPts val="1000"/>
                        </a:spcAft>
                      </a:pPr>
                      <a:r>
                        <a:rPr lang="es-ES" sz="2000" dirty="0" smtClean="0">
                          <a:effectLst/>
                          <a:latin typeface="Arial" panose="020B0604020202020204" pitchFamily="34" charset="0"/>
                          <a:cs typeface="Arial" panose="020B0604020202020204" pitchFamily="34" charset="0"/>
                        </a:rPr>
                        <a:t>Variables </a:t>
                      </a:r>
                      <a:endParaRPr lang="es-ES" sz="2000" dirty="0">
                        <a:effectLst/>
                        <a:latin typeface="Arial" panose="020B0604020202020204" pitchFamily="34" charset="0"/>
                        <a:ea typeface="Calibri"/>
                        <a:cs typeface="Arial" panose="020B0604020202020204" pitchFamily="34" charset="0"/>
                      </a:endParaRPr>
                    </a:p>
                  </a:txBody>
                  <a:tcPr marL="68580" marR="68580" marT="0" marB="0">
                    <a:solidFill>
                      <a:srgbClr val="92D050"/>
                    </a:solidFill>
                  </a:tcPr>
                </a:tc>
                <a:tc>
                  <a:txBody>
                    <a:bodyPr/>
                    <a:lstStyle/>
                    <a:p>
                      <a:pPr>
                        <a:lnSpc>
                          <a:spcPct val="150000"/>
                        </a:lnSpc>
                        <a:spcAft>
                          <a:spcPts val="1000"/>
                        </a:spcAft>
                      </a:pPr>
                      <a:endParaRPr lang="es-ES" sz="1100" dirty="0" smtClean="0">
                        <a:effectLst/>
                        <a:latin typeface="Arial" panose="020B0604020202020204" pitchFamily="34" charset="0"/>
                        <a:cs typeface="Arial" panose="020B0604020202020204" pitchFamily="34" charset="0"/>
                      </a:endParaRPr>
                    </a:p>
                    <a:p>
                      <a:pPr>
                        <a:lnSpc>
                          <a:spcPct val="150000"/>
                        </a:lnSpc>
                        <a:spcAft>
                          <a:spcPts val="1000"/>
                        </a:spcAft>
                      </a:pPr>
                      <a:r>
                        <a:rPr lang="es-ES" sz="2000" dirty="0" smtClean="0">
                          <a:effectLst/>
                          <a:latin typeface="Arial" panose="020B0604020202020204" pitchFamily="34" charset="0"/>
                          <a:cs typeface="Arial" panose="020B0604020202020204" pitchFamily="34" charset="0"/>
                        </a:rPr>
                        <a:t>Definición </a:t>
                      </a:r>
                      <a:r>
                        <a:rPr lang="es-ES" sz="2000" dirty="0">
                          <a:effectLst/>
                          <a:latin typeface="Arial" panose="020B0604020202020204" pitchFamily="34" charset="0"/>
                          <a:cs typeface="Arial" panose="020B0604020202020204" pitchFamily="34" charset="0"/>
                        </a:rPr>
                        <a:t>Conceptual</a:t>
                      </a:r>
                      <a:endParaRPr lang="es-ES" sz="2000" dirty="0">
                        <a:effectLst/>
                        <a:latin typeface="Arial" panose="020B0604020202020204" pitchFamily="34" charset="0"/>
                        <a:ea typeface="Calibri"/>
                        <a:cs typeface="Arial" panose="020B0604020202020204" pitchFamily="34" charset="0"/>
                      </a:endParaRPr>
                    </a:p>
                  </a:txBody>
                  <a:tcPr marL="68580" marR="68580" marT="0" marB="0">
                    <a:solidFill>
                      <a:srgbClr val="92D050"/>
                    </a:solidFill>
                  </a:tcPr>
                </a:tc>
                <a:tc>
                  <a:txBody>
                    <a:bodyPr/>
                    <a:lstStyle/>
                    <a:p>
                      <a:pPr algn="ctr">
                        <a:lnSpc>
                          <a:spcPct val="150000"/>
                        </a:lnSpc>
                        <a:spcAft>
                          <a:spcPts val="1000"/>
                        </a:spcAft>
                      </a:pPr>
                      <a:r>
                        <a:rPr lang="es-ES" sz="2000" dirty="0">
                          <a:effectLst/>
                          <a:latin typeface="Arial" panose="020B0604020202020204" pitchFamily="34" charset="0"/>
                          <a:cs typeface="Arial" panose="020B0604020202020204" pitchFamily="34" charset="0"/>
                        </a:rPr>
                        <a:t>Operacionalización de las Variables – indicadores </a:t>
                      </a:r>
                      <a:endParaRPr lang="es-ES" sz="2000" dirty="0">
                        <a:effectLst/>
                        <a:latin typeface="Arial" panose="020B0604020202020204" pitchFamily="34" charset="0"/>
                        <a:ea typeface="Calibri"/>
                        <a:cs typeface="Arial" panose="020B0604020202020204" pitchFamily="34" charset="0"/>
                      </a:endParaRPr>
                    </a:p>
                  </a:txBody>
                  <a:tcPr marL="68580" marR="68580" marT="0" marB="0">
                    <a:solidFill>
                      <a:srgbClr val="92D050"/>
                    </a:solidFill>
                  </a:tcPr>
                </a:tc>
              </a:tr>
              <a:tr h="4591501">
                <a:tc>
                  <a:txBody>
                    <a:bodyPr/>
                    <a:lstStyle/>
                    <a:p>
                      <a:pPr algn="ctr">
                        <a:lnSpc>
                          <a:spcPct val="150000"/>
                        </a:lnSpc>
                        <a:spcAft>
                          <a:spcPts val="1000"/>
                        </a:spcAft>
                      </a:pPr>
                      <a:r>
                        <a:rPr lang="es-ES" sz="2800" dirty="0" smtClean="0">
                          <a:effectLst/>
                          <a:latin typeface="Arial" panose="020B0604020202020204" pitchFamily="34" charset="0"/>
                          <a:cs typeface="Arial" panose="020B0604020202020204" pitchFamily="34" charset="0"/>
                        </a:rPr>
                        <a:t>Desarrollo </a:t>
                      </a:r>
                      <a:r>
                        <a:rPr lang="es-ES" sz="2800" dirty="0">
                          <a:effectLst/>
                          <a:latin typeface="Arial" panose="020B0604020202020204" pitchFamily="34" charset="0"/>
                          <a:cs typeface="Arial" panose="020B0604020202020204" pitchFamily="34" charset="0"/>
                        </a:rPr>
                        <a:t>de la técnica en el </a:t>
                      </a:r>
                      <a:r>
                        <a:rPr lang="es-ES" sz="2800" dirty="0" smtClean="0">
                          <a:effectLst/>
                          <a:latin typeface="Arial" panose="020B0604020202020204" pitchFamily="34" charset="0"/>
                          <a:cs typeface="Arial" panose="020B0604020202020204" pitchFamily="34" charset="0"/>
                        </a:rPr>
                        <a:t>fútbol </a:t>
                      </a:r>
                      <a:endParaRPr lang="es-ES" sz="2800" dirty="0">
                        <a:effectLst/>
                        <a:latin typeface="Arial" panose="020B0604020202020204" pitchFamily="34" charset="0"/>
                        <a:ea typeface="Calibri"/>
                        <a:cs typeface="Arial" panose="020B0604020202020204" pitchFamily="34" charset="0"/>
                      </a:endParaRPr>
                    </a:p>
                  </a:txBody>
                  <a:tcPr marL="68580" marR="68580" marT="0" marB="0">
                    <a:solidFill>
                      <a:srgbClr val="92D050"/>
                    </a:solidFill>
                  </a:tcPr>
                </a:tc>
                <a:tc>
                  <a:txBody>
                    <a:bodyPr/>
                    <a:lstStyle/>
                    <a:p>
                      <a:pPr algn="just">
                        <a:lnSpc>
                          <a:spcPct val="150000"/>
                        </a:lnSpc>
                        <a:spcAft>
                          <a:spcPts val="1000"/>
                        </a:spcAft>
                      </a:pPr>
                      <a:endParaRPr lang="es-ES" sz="1800" dirty="0" smtClean="0">
                        <a:effectLst/>
                        <a:latin typeface="Arial" panose="020B0604020202020204" pitchFamily="34" charset="0"/>
                        <a:cs typeface="Arial" panose="020B0604020202020204" pitchFamily="34" charset="0"/>
                      </a:endParaRPr>
                    </a:p>
                    <a:p>
                      <a:pPr algn="just">
                        <a:lnSpc>
                          <a:spcPct val="150000"/>
                        </a:lnSpc>
                        <a:spcAft>
                          <a:spcPts val="1000"/>
                        </a:spcAft>
                      </a:pPr>
                      <a:r>
                        <a:rPr lang="es-ES" sz="1800" dirty="0" smtClean="0">
                          <a:effectLst/>
                          <a:latin typeface="Arial" panose="020B0604020202020204" pitchFamily="34" charset="0"/>
                          <a:cs typeface="Arial" panose="020B0604020202020204" pitchFamily="34" charset="0"/>
                        </a:rPr>
                        <a:t>Son </a:t>
                      </a:r>
                      <a:r>
                        <a:rPr lang="es-ES" sz="1800" dirty="0">
                          <a:effectLst/>
                          <a:latin typeface="Arial" panose="020B0604020202020204" pitchFamily="34" charset="0"/>
                          <a:cs typeface="Arial" panose="020B0604020202020204" pitchFamily="34" charset="0"/>
                        </a:rPr>
                        <a:t>todas aquellas acciones que es capaz de desarrollar un jugador de fútbol dominando y dirigiendo el balón con todas las superficies de contacto que permite el reglamento.</a:t>
                      </a:r>
                      <a:endParaRPr lang="es-ES"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1800" dirty="0">
                          <a:effectLst/>
                          <a:latin typeface="Arial" panose="020B0604020202020204" pitchFamily="34" charset="0"/>
                          <a:cs typeface="Arial" panose="020B0604020202020204" pitchFamily="34" charset="0"/>
                        </a:rPr>
                        <a:t>Gestos técnicos en el </a:t>
                      </a:r>
                      <a:r>
                        <a:rPr lang="es-ES" sz="1800" dirty="0" smtClean="0">
                          <a:effectLst/>
                          <a:latin typeface="Arial" panose="020B0604020202020204" pitchFamily="34" charset="0"/>
                          <a:cs typeface="Arial" panose="020B0604020202020204" pitchFamily="34" charset="0"/>
                        </a:rPr>
                        <a:t>Fútbol.</a:t>
                      </a:r>
                    </a:p>
                    <a:p>
                      <a:pPr algn="just">
                        <a:lnSpc>
                          <a:spcPct val="150000"/>
                        </a:lnSpc>
                        <a:spcAft>
                          <a:spcPts val="1000"/>
                        </a:spcAft>
                      </a:pPr>
                      <a:endParaRPr lang="es-ES" sz="1800" dirty="0">
                        <a:effectLst/>
                        <a:latin typeface="Arial" panose="020B0604020202020204" pitchFamily="34" charset="0"/>
                        <a:cs typeface="Arial" panose="020B0604020202020204" pitchFamily="34" charset="0"/>
                      </a:endParaRPr>
                    </a:p>
                    <a:p>
                      <a:pPr algn="just">
                        <a:lnSpc>
                          <a:spcPct val="150000"/>
                        </a:lnSpc>
                        <a:spcAft>
                          <a:spcPts val="1000"/>
                        </a:spcAft>
                      </a:pPr>
                      <a:r>
                        <a:rPr lang="es-ES" sz="1800" dirty="0">
                          <a:effectLst/>
                          <a:latin typeface="Arial" panose="020B0604020202020204" pitchFamily="34" charset="0"/>
                          <a:cs typeface="Arial" panose="020B0604020202020204" pitchFamily="34" charset="0"/>
                        </a:rPr>
                        <a:t>Dinámica estructural y funcional de los elementos técnicos.</a:t>
                      </a:r>
                      <a:endParaRPr lang="es-ES" sz="18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Rectangle 2"/>
          <p:cNvSpPr>
            <a:spLocks noChangeArrowheads="1"/>
          </p:cNvSpPr>
          <p:nvPr/>
        </p:nvSpPr>
        <p:spPr bwMode="auto">
          <a:xfrm>
            <a:off x="457200" y="2333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Text Box 177"/>
          <p:cNvSpPr txBox="1">
            <a:spLocks noChangeArrowheads="1"/>
          </p:cNvSpPr>
          <p:nvPr/>
        </p:nvSpPr>
        <p:spPr bwMode="auto">
          <a:xfrm>
            <a:off x="9845675" y="3441700"/>
            <a:ext cx="615950" cy="638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1143000" algn="l"/>
              </a:tabLst>
            </a:pPr>
            <a:r>
              <a:rPr lang="es-EC" sz="1200">
                <a:effectLst/>
                <a:latin typeface="Arial"/>
                <a:ea typeface="Arial Unicode MS"/>
              </a:rPr>
              <a:t> </a:t>
            </a:r>
          </a:p>
        </p:txBody>
      </p:sp>
      <p:pic>
        <p:nvPicPr>
          <p:cNvPr id="3074" name="Picture 2" descr="http://www.eluniverso.com/sites/default/files/styles/nota_ampliada_normal_foto/public/fotos/2013/11/tricolor.jpg?itok=IFhGvk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 y="4437112"/>
            <a:ext cx="3001702" cy="257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06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1211</TotalTime>
  <Words>2269</Words>
  <Application>Microsoft Office PowerPoint</Application>
  <PresentationFormat>Presentación en pantalla (4:3)</PresentationFormat>
  <Paragraphs>492</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 Unicode MS</vt:lpstr>
      <vt:lpstr>Arial</vt:lpstr>
      <vt:lpstr>Calibri</vt:lpstr>
      <vt:lpstr>Century Gothic</vt:lpstr>
      <vt:lpstr>Times New Roman</vt:lpstr>
      <vt:lpstr>Wingdings 2</vt:lpstr>
      <vt:lpstr>Austin</vt:lpstr>
      <vt:lpstr>MAESTRIA EN ENTRENAMIENTO DEPORTIVO</vt:lpstr>
      <vt:lpstr>IDENTIFICACIÓN DEL PROBLEMA </vt:lpstr>
      <vt:lpstr>PROBLEMA CIENTIFICO</vt:lpstr>
      <vt:lpstr>OBJETIVO GENERAL</vt:lpstr>
      <vt:lpstr>    OBJETIVOS ESPECÍFICOS  </vt:lpstr>
      <vt:lpstr>HIPOTESIS DE LA INVESTIGACION </vt:lpstr>
      <vt:lpstr>VARIABLES DE INVESTIGACIÓN</vt:lpstr>
      <vt:lpstr>OPERACIONALIZACIÓN DE LAS VARIABLES (Independiente )</vt:lpstr>
      <vt:lpstr>OPERACIONALIZACIÓN DE LAS VARIABLES  (DEPENDIENTE )</vt:lpstr>
      <vt:lpstr>Presentación de PowerPoint</vt:lpstr>
      <vt:lpstr>PREPARACIÓN  FÍSICA </vt:lpstr>
      <vt:lpstr>METODOLOGÍA DE INVESTIGACIÓN </vt:lpstr>
      <vt:lpstr> POBLACIÓN Y MUESTRA </vt:lpstr>
      <vt:lpstr> METODOS DE INVESTIGACION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CONCLUSIONES </vt:lpstr>
      <vt:lpstr>Presentación de PowerPoint</vt:lpstr>
      <vt:lpstr>Presentación de PowerPoint</vt:lpstr>
      <vt:lpstr>Presentación de PowerPoint</vt:lpstr>
      <vt:lpstr>Presentación de PowerPoint</vt:lpstr>
      <vt:lpstr>Presentación de PowerPoint</vt:lpstr>
      <vt:lpstr>          RECOMENDACIONES </vt:lpstr>
      <vt:lpstr>             PROGRAMA DE ENSEÑANZA  </vt:lpstr>
      <vt:lpstr> NATURALEZA DEL PROYECTO </vt:lpstr>
      <vt:lpstr>OBJETIVOS</vt:lpstr>
      <vt:lpstr>OBJETIVOS</vt:lpstr>
      <vt:lpstr>EJEMPLO DE ACTIVIDADES DEL PROGRAMA  </vt:lpstr>
      <vt:lpstr>Presentación de PowerPoint</vt:lpstr>
      <vt:lpstr>EJEMPLO DE ACTIVIDADES DEL PROGRAMA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PERSONAL-PC</dc:creator>
  <cp:lastModifiedBy>compu</cp:lastModifiedBy>
  <cp:revision>137</cp:revision>
  <dcterms:created xsi:type="dcterms:W3CDTF">2014-05-19T17:54:49Z</dcterms:created>
  <dcterms:modified xsi:type="dcterms:W3CDTF">2014-07-17T06:30:53Z</dcterms:modified>
</cp:coreProperties>
</file>