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57" r:id="rId3"/>
    <p:sldId id="258" r:id="rId4"/>
    <p:sldId id="303" r:id="rId5"/>
    <p:sldId id="260" r:id="rId6"/>
    <p:sldId id="261" r:id="rId7"/>
    <p:sldId id="304" r:id="rId8"/>
    <p:sldId id="263" r:id="rId9"/>
    <p:sldId id="305" r:id="rId10"/>
    <p:sldId id="265" r:id="rId11"/>
    <p:sldId id="266" r:id="rId12"/>
    <p:sldId id="268" r:id="rId13"/>
    <p:sldId id="269" r:id="rId14"/>
    <p:sldId id="270" r:id="rId15"/>
    <p:sldId id="306" r:id="rId16"/>
    <p:sldId id="272" r:id="rId17"/>
    <p:sldId id="273" r:id="rId18"/>
    <p:sldId id="274" r:id="rId19"/>
    <p:sldId id="275" r:id="rId20"/>
    <p:sldId id="293" r:id="rId21"/>
    <p:sldId id="296" r:id="rId22"/>
    <p:sldId id="307" r:id="rId23"/>
    <p:sldId id="298" r:id="rId24"/>
    <p:sldId id="299" r:id="rId25"/>
    <p:sldId id="300" r:id="rId26"/>
    <p:sldId id="308" r:id="rId27"/>
    <p:sldId id="302" r:id="rId28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38" autoAdjust="0"/>
    <p:restoredTop sz="80817" autoAdjust="0"/>
  </p:normalViewPr>
  <p:slideViewPr>
    <p:cSldViewPr>
      <p:cViewPr>
        <p:scale>
          <a:sx n="71" d="100"/>
          <a:sy n="71" d="100"/>
        </p:scale>
        <p:origin x="-1194" y="21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8C016-F322-4ABF-8D3E-DC6D94660B06}" type="datetimeFigureOut">
              <a:rPr lang="es-EC" smtClean="0"/>
              <a:t>04/08/2014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90219-A39A-4459-99BA-8599BB2B1D2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82996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90219-A39A-4459-99BA-8599BB2B1D26}" type="slidenum">
              <a:rPr lang="es-EC" smtClean="0"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371941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s-EC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A1C9-1848-4B28-9DB5-4BF13EA15D46}" type="slidenum">
              <a:rPr lang="es-EC" smtClean="0"/>
              <a:t>17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94456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A1C9-1848-4B28-9DB5-4BF13EA15D46}" type="slidenum">
              <a:rPr lang="es-EC" smtClean="0"/>
              <a:t>19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418364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90219-A39A-4459-99BA-8599BB2B1D26}" type="slidenum">
              <a:rPr lang="es-EC" smtClean="0"/>
              <a:t>20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588298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90219-A39A-4459-99BA-8599BB2B1D26}" type="slidenum">
              <a:rPr lang="es-EC" smtClean="0"/>
              <a:t>23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707099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 smtClean="0"/>
          </a:p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90219-A39A-4459-99BA-8599BB2B1D26}" type="slidenum">
              <a:rPr lang="es-EC" smtClean="0"/>
              <a:t>25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449256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 smtClean="0"/>
          </a:p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90219-A39A-4459-99BA-8599BB2B1D26}" type="slidenum">
              <a:rPr lang="es-EC" smtClean="0"/>
              <a:t>26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93351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90219-A39A-4459-99BA-8599BB2B1D26}" type="slidenum">
              <a:rPr lang="es-EC" smtClean="0"/>
              <a:t>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42392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 smtClean="0"/>
          </a:p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90219-A39A-4459-99BA-8599BB2B1D26}" type="slidenum">
              <a:rPr lang="es-EC" smtClean="0"/>
              <a:t>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46015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2A1C9-1848-4B28-9DB5-4BF13EA15D46}" type="slidenum">
              <a:rPr lang="es-EC" smtClean="0"/>
              <a:t>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14950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90219-A39A-4459-99BA-8599BB2B1D26}" type="slidenum">
              <a:rPr lang="es-EC" smtClean="0"/>
              <a:t>8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61083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90219-A39A-4459-99BA-8599BB2B1D26}" type="slidenum">
              <a:rPr lang="es-EC" smtClean="0"/>
              <a:t>10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84037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90219-A39A-4459-99BA-8599BB2B1D26}" type="slidenum">
              <a:rPr lang="es-EC" smtClean="0"/>
              <a:t>11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006405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90219-A39A-4459-99BA-8599BB2B1D26}" type="slidenum">
              <a:rPr lang="es-EC" smtClean="0"/>
              <a:t>12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90533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90219-A39A-4459-99BA-8599BB2B1D26}" type="slidenum">
              <a:rPr lang="es-EC" smtClean="0"/>
              <a:t>14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69404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EBF4-CAF1-4D4A-858A-C43C45FF52A1}" type="datetimeFigureOut">
              <a:rPr lang="es-EC" smtClean="0"/>
              <a:t>04/08/2014</a:t>
            </a:fld>
            <a:endParaRPr lang="es-EC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DB54-9B68-4F00-A69C-E2F64DF034A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EBF4-CAF1-4D4A-858A-C43C45FF52A1}" type="datetimeFigureOut">
              <a:rPr lang="es-EC" smtClean="0"/>
              <a:t>04/08/2014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DB54-9B68-4F00-A69C-E2F64DF034A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EBF4-CAF1-4D4A-858A-C43C45FF52A1}" type="datetimeFigureOut">
              <a:rPr lang="es-EC" smtClean="0"/>
              <a:t>04/08/2014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DB54-9B68-4F00-A69C-E2F64DF034A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EBF4-CAF1-4D4A-858A-C43C45FF52A1}" type="datetimeFigureOut">
              <a:rPr lang="es-EC" smtClean="0"/>
              <a:t>04/08/2014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DB54-9B68-4F00-A69C-E2F64DF034A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EBF4-CAF1-4D4A-858A-C43C45FF52A1}" type="datetimeFigureOut">
              <a:rPr lang="es-EC" smtClean="0"/>
              <a:t>04/08/2014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DB54-9B68-4F00-A69C-E2F64DF034A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EBF4-CAF1-4D4A-858A-C43C45FF52A1}" type="datetimeFigureOut">
              <a:rPr lang="es-EC" smtClean="0"/>
              <a:t>04/08/2014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DB54-9B68-4F00-A69C-E2F64DF034A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EBF4-CAF1-4D4A-858A-C43C45FF52A1}" type="datetimeFigureOut">
              <a:rPr lang="es-EC" smtClean="0"/>
              <a:t>04/08/2014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DB54-9B68-4F00-A69C-E2F64DF034A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EBF4-CAF1-4D4A-858A-C43C45FF52A1}" type="datetimeFigureOut">
              <a:rPr lang="es-EC" smtClean="0"/>
              <a:t>04/08/2014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DB54-9B68-4F00-A69C-E2F64DF034A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EBF4-CAF1-4D4A-858A-C43C45FF52A1}" type="datetimeFigureOut">
              <a:rPr lang="es-EC" smtClean="0"/>
              <a:t>04/08/2014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DB54-9B68-4F00-A69C-E2F64DF034A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EBF4-CAF1-4D4A-858A-C43C45FF52A1}" type="datetimeFigureOut">
              <a:rPr lang="es-EC" smtClean="0"/>
              <a:t>04/08/2014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DB54-9B68-4F00-A69C-E2F64DF034A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EBF4-CAF1-4D4A-858A-C43C45FF52A1}" type="datetimeFigureOut">
              <a:rPr lang="es-EC" smtClean="0"/>
              <a:t>04/08/2014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5ADB54-9B68-4F00-A69C-E2F64DF034A8}" type="slidenum">
              <a:rPr lang="es-EC" smtClean="0"/>
              <a:t>‹Nº›</a:t>
            </a:fld>
            <a:endParaRPr lang="es-EC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4EEBF4-CAF1-4D4A-858A-C43C45FF52A1}" type="datetimeFigureOut">
              <a:rPr lang="es-EC" smtClean="0"/>
              <a:t>04/08/2014</a:t>
            </a:fld>
            <a:endParaRPr lang="es-EC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5ADB54-9B68-4F00-A69C-E2F64DF034A8}" type="slidenum">
              <a:rPr lang="es-EC" smtClean="0"/>
              <a:t>‹Nº›</a:t>
            </a:fld>
            <a:endParaRPr lang="es-EC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Laberinto%20Randomico.mp4" TargetMode="Externa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 algn="ctr">
              <a:defRPr/>
            </a:pPr>
            <a:r>
              <a:rPr lang="es-ES" sz="2200" dirty="0">
                <a:latin typeface="Arial" pitchFamily="34" charset="0"/>
                <a:cs typeface="Arial" pitchFamily="34" charset="0"/>
              </a:rPr>
              <a:t>UNIVERSIDAD DE LAS FUERZAS ARMADAS – ESPE</a:t>
            </a:r>
            <a:br>
              <a:rPr lang="es-ES" sz="2200" dirty="0">
                <a:latin typeface="Arial" pitchFamily="34" charset="0"/>
                <a:cs typeface="Arial" pitchFamily="34" charset="0"/>
              </a:rPr>
            </a:br>
            <a:r>
              <a:rPr lang="es-ES" sz="22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DEPARTAMENTO DE CIENCIAS DE LA COMPUTACIÓN</a:t>
            </a:r>
            <a:br>
              <a:rPr lang="es-ES" sz="22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s-ES" sz="22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s-ES" sz="22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s-ES" sz="2200" dirty="0">
                <a:latin typeface="Arial" pitchFamily="34" charset="0"/>
                <a:cs typeface="Arial" pitchFamily="34" charset="0"/>
              </a:rPr>
              <a:t>CARRERA DE INGENIERÍA DE SISTEMAS</a:t>
            </a:r>
            <a:r>
              <a:rPr lang="es-EC" sz="2400" b="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s-EC" sz="2400" b="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s-EC" sz="2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3212976"/>
            <a:ext cx="7854696" cy="17526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s-EC" b="1" dirty="0"/>
              <a:t>PROYECTO DE TESIS</a:t>
            </a:r>
            <a:r>
              <a:rPr lang="es-EC" b="1" dirty="0" smtClean="0"/>
              <a:t>:</a:t>
            </a:r>
          </a:p>
          <a:p>
            <a:pPr algn="ctr"/>
            <a:r>
              <a:rPr lang="es-EC" b="1" dirty="0"/>
              <a:t/>
            </a:r>
            <a:br>
              <a:rPr lang="es-EC" b="1" dirty="0"/>
            </a:br>
            <a:r>
              <a:rPr lang="es-EC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+mj-ea"/>
                <a:cs typeface="Arial" pitchFamily="34" charset="0"/>
              </a:rPr>
              <a:t>DISEÑO Y DESARROLLO DE UN VIDEOJUEGO EDUCATIVO CON TÉCNICAS DE INTELIGENCIA ARTIFICIAL PARA LA PLATAFORMA ANDROID APLICANDO LA METODOLOGÍA OOHDM. CASO DE ESTUDIO: </a:t>
            </a:r>
            <a:r>
              <a:rPr lang="es-EC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+mj-ea"/>
                <a:cs typeface="Arial" pitchFamily="34" charset="0"/>
              </a:rPr>
              <a:t>LABERINTO </a:t>
            </a:r>
            <a:r>
              <a:rPr lang="es-EC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+mj-ea"/>
                <a:cs typeface="Arial" pitchFamily="34" charset="0"/>
              </a:rPr>
              <a:t>EN 3D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115616" y="4941168"/>
            <a:ext cx="7056784" cy="1994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s-EC" sz="1600" b="1" dirty="0">
                <a:latin typeface="Arial" pitchFamily="34" charset="0"/>
                <a:ea typeface="+mj-ea"/>
                <a:cs typeface="Arial" pitchFamily="34" charset="0"/>
              </a:rPr>
              <a:t>Director: Ing. Margarita Zambrano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s-EC" sz="1600" b="1" dirty="0">
                <a:latin typeface="Arial" pitchFamily="34" charset="0"/>
                <a:ea typeface="+mj-ea"/>
                <a:cs typeface="Arial" pitchFamily="34" charset="0"/>
              </a:rPr>
              <a:t>Codirector: Ing. Carlos </a:t>
            </a:r>
            <a:r>
              <a:rPr lang="es-EC" sz="1600" b="1" dirty="0" smtClean="0">
                <a:latin typeface="Arial" pitchFamily="34" charset="0"/>
                <a:ea typeface="+mj-ea"/>
                <a:cs typeface="Arial" pitchFamily="34" charset="0"/>
              </a:rPr>
              <a:t>Prócel</a:t>
            </a:r>
          </a:p>
          <a:p>
            <a:pPr lvl="0" algn="ctr">
              <a:spcBef>
                <a:spcPct val="20000"/>
              </a:spcBef>
              <a:defRPr/>
            </a:pPr>
            <a:endParaRPr lang="es-EC" sz="1600" b="1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/>
            <a:r>
              <a:rPr lang="es-EC" sz="1600" b="1" dirty="0" err="1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Tesista</a:t>
            </a:r>
            <a:r>
              <a:rPr lang="es-EC" sz="16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:</a:t>
            </a:r>
          </a:p>
          <a:p>
            <a:pPr algn="ctr"/>
            <a:r>
              <a:rPr lang="es-EC" sz="16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Sra</a:t>
            </a:r>
            <a:r>
              <a:rPr lang="es-EC" sz="16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. Soledad González</a:t>
            </a:r>
          </a:p>
          <a:p>
            <a:pPr lvl="0" algn="ctr">
              <a:spcBef>
                <a:spcPct val="20000"/>
              </a:spcBef>
              <a:defRPr/>
            </a:pPr>
            <a:endParaRPr lang="es-EC" sz="1600" b="1" dirty="0">
              <a:latin typeface="Arial" pitchFamily="34" charset="0"/>
              <a:ea typeface="+mj-ea"/>
              <a:cs typeface="Arial" pitchFamily="34" charset="0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46322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40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Arial" pitchFamily="34" charset="0"/>
              </a:rPr>
              <a:t>Marco teórico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Juego</a:t>
            </a:r>
          </a:p>
          <a:p>
            <a:r>
              <a:rPr lang="es-EC" dirty="0" smtClean="0"/>
              <a:t>Videojuego</a:t>
            </a:r>
          </a:p>
          <a:p>
            <a:r>
              <a:rPr lang="es-EC" dirty="0" smtClean="0"/>
              <a:t>Tipos de Videojuegos</a:t>
            </a:r>
          </a:p>
          <a:p>
            <a:r>
              <a:rPr lang="es-EC" dirty="0" smtClean="0"/>
              <a:t>Partidarios y detractores de los videojuegos</a:t>
            </a:r>
          </a:p>
          <a:p>
            <a:endParaRPr lang="es-EC" dirty="0" smtClean="0"/>
          </a:p>
          <a:p>
            <a:endParaRPr lang="es-EC" dirty="0" smtClean="0"/>
          </a:p>
          <a:p>
            <a:endParaRPr lang="es-EC" dirty="0" smtClean="0"/>
          </a:p>
        </p:txBody>
      </p:sp>
    </p:spTree>
    <p:extLst>
      <p:ext uri="{BB962C8B-B14F-4D97-AF65-F5344CB8AC3E}">
        <p14:creationId xmlns:p14="http://schemas.microsoft.com/office/powerpoint/2010/main" val="167404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1571636" cy="714380"/>
          </a:xfrm>
        </p:spPr>
        <p:txBody>
          <a:bodyPr>
            <a:normAutofit/>
          </a:bodyPr>
          <a:lstStyle/>
          <a:p>
            <a:r>
              <a:rPr lang="es-EC" sz="40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+mj-ea"/>
                <a:cs typeface="Arial" pitchFamily="34" charset="0"/>
              </a:rPr>
              <a:t>Juego</a:t>
            </a: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500034" y="1142984"/>
            <a:ext cx="8001056" cy="17145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lvl="0" algn="just">
              <a:spcBef>
                <a:spcPct val="20000"/>
              </a:spcBef>
            </a:pPr>
            <a:r>
              <a:rPr lang="es-EC" sz="2800" dirty="0" err="1" smtClean="0"/>
              <a:t>Huizinga</a:t>
            </a:r>
            <a:r>
              <a:rPr lang="es-EC" sz="2800" dirty="0" smtClean="0"/>
              <a:t> </a:t>
            </a:r>
            <a:r>
              <a:rPr lang="es-EC" sz="2800" dirty="0"/>
              <a:t>define el juego como “una acción u ocupación libre, que se desarrolla dentro de unos límites </a:t>
            </a:r>
            <a:r>
              <a:rPr lang="es-EC" sz="2800" dirty="0" smtClean="0"/>
              <a:t>temporales y </a:t>
            </a:r>
            <a:r>
              <a:rPr lang="es-EC" sz="2800" dirty="0"/>
              <a:t>espaciales determinados, según reglas absolutamente obligatorias, aunque libremente aceptadas</a:t>
            </a:r>
            <a:r>
              <a:rPr lang="es-EC" sz="2800" dirty="0" smtClean="0"/>
              <a:t>, acción </a:t>
            </a:r>
            <a:r>
              <a:rPr lang="es-EC" sz="2800" dirty="0"/>
              <a:t>que tiene su fin en sí misma y va acompañada de un sentimiento de tensión y alegría y de la </a:t>
            </a:r>
            <a:r>
              <a:rPr lang="es-EC" sz="2800" dirty="0" smtClean="0"/>
              <a:t>conciencia de </a:t>
            </a:r>
            <a:r>
              <a:rPr lang="es-EC" sz="2800" dirty="0"/>
              <a:t>“ser de otro modo” que en la vida corriente ”.</a:t>
            </a:r>
            <a:endParaRPr kumimoji="0" lang="es-EC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5057" name="Picture 1" descr="C:\Users\Cesar\Desktop\MH9002321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286124"/>
            <a:ext cx="3095625" cy="3095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4007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285728"/>
            <a:ext cx="2714644" cy="714380"/>
          </a:xfrm>
        </p:spPr>
        <p:txBody>
          <a:bodyPr>
            <a:noAutofit/>
          </a:bodyPr>
          <a:lstStyle/>
          <a:p>
            <a:pPr marR="0" algn="just">
              <a:spcBef>
                <a:spcPct val="0"/>
              </a:spcBef>
              <a:buClrTx/>
              <a:buSzTx/>
              <a:defRPr/>
            </a:pPr>
            <a:r>
              <a:rPr lang="es-EC" sz="40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+mj-ea"/>
                <a:cs typeface="Arial" pitchFamily="34" charset="0"/>
              </a:rPr>
              <a:t>Videojuego</a:t>
            </a: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785786" y="1142984"/>
            <a:ext cx="8001056" cy="207170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just">
              <a:spcBef>
                <a:spcPct val="20000"/>
              </a:spcBef>
            </a:pPr>
            <a:r>
              <a:rPr lang="es-EC" sz="2800" dirty="0" smtClean="0"/>
              <a:t>Un </a:t>
            </a:r>
            <a:r>
              <a:rPr lang="es-EC" sz="2800" b="1" dirty="0" smtClean="0"/>
              <a:t>videojuego</a:t>
            </a:r>
            <a:r>
              <a:rPr lang="es-EC" sz="2800" dirty="0" smtClean="0"/>
              <a:t> es un </a:t>
            </a:r>
            <a:r>
              <a:rPr lang="es-EC" sz="2800" b="1" dirty="0" smtClean="0"/>
              <a:t>dispositivo electrónico (HW + SW)</a:t>
            </a:r>
            <a:r>
              <a:rPr lang="es-EC" sz="2800" dirty="0" smtClean="0"/>
              <a:t> que, a través de ciertos mandos o controles, permite simular </a:t>
            </a:r>
            <a:r>
              <a:rPr lang="es-EC" sz="2800" b="1" dirty="0" smtClean="0"/>
              <a:t>juegos</a:t>
            </a:r>
            <a:r>
              <a:rPr lang="es-EC" sz="2800" dirty="0" smtClean="0"/>
              <a:t> en la </a:t>
            </a:r>
            <a:r>
              <a:rPr lang="es-EC" sz="2800" b="1" dirty="0" smtClean="0"/>
              <a:t>pantalla</a:t>
            </a:r>
            <a:r>
              <a:rPr lang="es-EC" sz="2800" dirty="0" smtClean="0"/>
              <a:t> de un </a:t>
            </a:r>
            <a:r>
              <a:rPr lang="es-EC" sz="2800" b="1" dirty="0" smtClean="0"/>
              <a:t>televisor</a:t>
            </a:r>
            <a:r>
              <a:rPr lang="es-EC" sz="2800" dirty="0" smtClean="0"/>
              <a:t>, una </a:t>
            </a:r>
            <a:r>
              <a:rPr lang="es-EC" sz="2800" b="1" dirty="0" smtClean="0"/>
              <a:t>computadora</a:t>
            </a:r>
            <a:r>
              <a:rPr lang="es-EC" sz="2800" dirty="0" smtClean="0"/>
              <a:t> u otro dispositivo electrónico.</a:t>
            </a:r>
            <a:endParaRPr kumimoji="0" lang="es-EC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3009" name="Picture 1" descr="C:\Users\Cesar\Desktop\lego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3500438"/>
            <a:ext cx="5005403" cy="31091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737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628800"/>
            <a:ext cx="2500330" cy="4286280"/>
          </a:xfrm>
        </p:spPr>
        <p:txBody>
          <a:bodyPr>
            <a:normAutofit fontScale="85000" lnSpcReduction="20000"/>
          </a:bodyPr>
          <a:lstStyle/>
          <a:p>
            <a:r>
              <a:rPr lang="es-EC" b="1" dirty="0" err="1" smtClean="0"/>
              <a:t>Arcade</a:t>
            </a:r>
            <a:r>
              <a:rPr lang="es-EC" b="1" dirty="0" smtClean="0"/>
              <a:t>.</a:t>
            </a:r>
          </a:p>
          <a:p>
            <a:r>
              <a:rPr lang="es-EC" b="1" dirty="0" smtClean="0"/>
              <a:t>Deporte.</a:t>
            </a:r>
          </a:p>
          <a:p>
            <a:r>
              <a:rPr lang="es-EC" b="1" dirty="0"/>
              <a:t>A</a:t>
            </a:r>
            <a:r>
              <a:rPr lang="es-EC" b="1" dirty="0" smtClean="0"/>
              <a:t>ventura </a:t>
            </a:r>
            <a:r>
              <a:rPr lang="es-EC" b="1" dirty="0"/>
              <a:t>y de rol</a:t>
            </a:r>
            <a:r>
              <a:rPr lang="es-EC" b="1" dirty="0" smtClean="0"/>
              <a:t>.</a:t>
            </a:r>
          </a:p>
          <a:p>
            <a:r>
              <a:rPr lang="es-EC" b="1" dirty="0"/>
              <a:t>Simuladores y constructores</a:t>
            </a:r>
            <a:r>
              <a:rPr lang="es-EC" b="1" dirty="0" smtClean="0"/>
              <a:t>.</a:t>
            </a:r>
          </a:p>
          <a:p>
            <a:r>
              <a:rPr lang="es-EC" b="1" dirty="0"/>
              <a:t>Juegos de estrategia</a:t>
            </a:r>
            <a:r>
              <a:rPr lang="es-EC" b="1" dirty="0" smtClean="0"/>
              <a:t>.</a:t>
            </a:r>
          </a:p>
          <a:p>
            <a:r>
              <a:rPr lang="es-EC" b="1" dirty="0" err="1" smtClean="0">
                <a:solidFill>
                  <a:srgbClr val="FFFF00"/>
                </a:solidFill>
              </a:rPr>
              <a:t>Puzzles</a:t>
            </a:r>
            <a:r>
              <a:rPr lang="es-EC" b="1" dirty="0" smtClean="0">
                <a:solidFill>
                  <a:srgbClr val="FFFF00"/>
                </a:solidFill>
              </a:rPr>
              <a:t> y juegos de lógica.</a:t>
            </a:r>
          </a:p>
          <a:p>
            <a:r>
              <a:rPr lang="es-EC" b="1" dirty="0"/>
              <a:t>Juegos de preguntas</a:t>
            </a:r>
            <a:endParaRPr lang="es-EC" b="1" dirty="0" smtClean="0">
              <a:solidFill>
                <a:srgbClr val="FFFF00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214282" y="620688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es-EC" sz="2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+mj-ea"/>
                <a:cs typeface="Arial" pitchFamily="34" charset="0"/>
              </a:rPr>
              <a:t>Tipos de Videojuegos (Pere </a:t>
            </a:r>
            <a:r>
              <a:rPr lang="es-EC" sz="24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+mj-ea"/>
                <a:cs typeface="Arial" pitchFamily="34" charset="0"/>
              </a:rPr>
              <a:t>Marqués </a:t>
            </a:r>
            <a:r>
              <a:rPr lang="es-EC" sz="2400" b="1" dirty="0" err="1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+mj-ea"/>
                <a:cs typeface="Arial" pitchFamily="34" charset="0"/>
              </a:rPr>
              <a:t>Graells</a:t>
            </a:r>
            <a:r>
              <a:rPr lang="es-EC" sz="24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+mj-ea"/>
                <a:cs typeface="Arial" pitchFamily="34" charset="0"/>
              </a:rPr>
              <a:t>, 2001)</a:t>
            </a:r>
          </a:p>
        </p:txBody>
      </p:sp>
      <p:pic>
        <p:nvPicPr>
          <p:cNvPr id="7" name="6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2970817" y="1615272"/>
            <a:ext cx="5851728" cy="460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23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1410306"/>
              </p:ext>
            </p:extLst>
          </p:nvPr>
        </p:nvGraphicFramePr>
        <p:xfrm>
          <a:off x="500034" y="2500306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s-EC" dirty="0" smtClean="0"/>
                        <a:t>A FAVOR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 smtClean="0"/>
                        <a:t>EN CONTRA</a:t>
                      </a:r>
                      <a:endParaRPr lang="es-EC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Entretienen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Provocan adicción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Ejercitan la coordinación óculo-manual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Promueven conductas violentas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Estimulan la capacidad de lógica y reflexión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Aíslan socialmente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Ayudan a concentrar la atención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Limitan la imaginación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Son una introducción a la informática</a:t>
                      </a:r>
                      <a:endParaRPr lang="es-EC" sz="140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Restan tiempo a otras actividades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Son un potencial muy adecuado para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distintas aplicaciones sociales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Afectan de manera </a:t>
                      </a:r>
                      <a:r>
                        <a:rPr lang="es-EC" sz="1400" b="1" dirty="0" smtClean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negativa al </a:t>
                      </a:r>
                      <a:r>
                        <a:rPr lang="es-EC" sz="1400" b="1" dirty="0">
                          <a:solidFill>
                            <a:srgbClr val="365F91"/>
                          </a:solidFill>
                          <a:latin typeface="Arial"/>
                          <a:ea typeface="Calibri"/>
                          <a:cs typeface="Times New Roman"/>
                        </a:rPr>
                        <a:t>rendimiento académico</a:t>
                      </a:r>
                      <a:endParaRPr lang="es-EC" sz="1400" dirty="0">
                        <a:solidFill>
                          <a:srgbClr val="365F9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1 Título"/>
          <p:cNvSpPr txBox="1">
            <a:spLocks/>
          </p:cNvSpPr>
          <p:nvPr/>
        </p:nvSpPr>
        <p:spPr>
          <a:xfrm>
            <a:off x="214282" y="857232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s-EC" sz="36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+mj-ea"/>
                <a:cs typeface="Arial" pitchFamily="34" charset="0"/>
              </a:rPr>
              <a:t>La Polémica: Partidarios y Detractores</a:t>
            </a:r>
          </a:p>
        </p:txBody>
      </p:sp>
    </p:spTree>
    <p:extLst>
      <p:ext uri="{BB962C8B-B14F-4D97-AF65-F5344CB8AC3E}">
        <p14:creationId xmlns:p14="http://schemas.microsoft.com/office/powerpoint/2010/main" val="187719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40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Arial" pitchFamily="34" charset="0"/>
              </a:rPr>
              <a:t>Agenda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437736"/>
          </a:xfrm>
        </p:spPr>
        <p:txBody>
          <a:bodyPr/>
          <a:lstStyle/>
          <a:p>
            <a:r>
              <a:rPr lang="es-EC" dirty="0"/>
              <a:t>Introducción</a:t>
            </a:r>
          </a:p>
          <a:p>
            <a:r>
              <a:rPr lang="es-EC" dirty="0" smtClean="0"/>
              <a:t>Objetivos</a:t>
            </a:r>
          </a:p>
          <a:p>
            <a:r>
              <a:rPr lang="es-EC" dirty="0" smtClean="0"/>
              <a:t>Alcance</a:t>
            </a:r>
          </a:p>
          <a:p>
            <a:r>
              <a:rPr lang="es-EC" dirty="0" smtClean="0"/>
              <a:t>Marco Teórico</a:t>
            </a:r>
          </a:p>
          <a:p>
            <a:r>
              <a:rPr lang="es-EC" dirty="0" smtClean="0"/>
              <a:t>Marco de Trabajo</a:t>
            </a:r>
          </a:p>
          <a:p>
            <a:r>
              <a:rPr lang="es-EC" dirty="0" smtClean="0"/>
              <a:t>Conclusiones y Recomendaciones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4473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r>
              <a:rPr lang="es-EC" sz="40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Arial" pitchFamily="34" charset="0"/>
              </a:rPr>
              <a:t>Marco de </a:t>
            </a:r>
            <a:r>
              <a:rPr lang="es-EC" sz="40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Arial" pitchFamily="34" charset="0"/>
              </a:rPr>
              <a:t>trabajo</a:t>
            </a:r>
            <a:endParaRPr lang="es-EC" sz="40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r>
              <a:rPr lang="es-EC" dirty="0" smtClean="0">
                <a:hlinkClick r:id="rId2" action="ppaction://hlinksldjump"/>
              </a:rPr>
              <a:t>Ingeniería de Software</a:t>
            </a:r>
            <a:endParaRPr lang="es-EC" dirty="0" smtClean="0"/>
          </a:p>
          <a:p>
            <a:r>
              <a:rPr lang="es-EC" dirty="0" smtClean="0">
                <a:hlinkClick r:id="" action="ppaction://noaction"/>
              </a:rPr>
              <a:t>Metodología OOHDM</a:t>
            </a:r>
            <a:endParaRPr lang="es-EC" dirty="0" smtClean="0"/>
          </a:p>
          <a:p>
            <a:r>
              <a:rPr lang="es-EC" dirty="0" smtClean="0">
                <a:hlinkClick r:id="rId3" action="ppaction://hlinksldjump"/>
              </a:rPr>
              <a:t>UML</a:t>
            </a:r>
            <a:endParaRPr lang="es-EC" dirty="0" smtClean="0"/>
          </a:p>
          <a:p>
            <a:r>
              <a:rPr lang="es-EC" dirty="0" smtClean="0"/>
              <a:t>Herramientas</a:t>
            </a:r>
          </a:p>
          <a:p>
            <a:r>
              <a:rPr lang="es-EC" dirty="0" smtClean="0"/>
              <a:t>Funcionamiento</a:t>
            </a:r>
          </a:p>
          <a:p>
            <a:endParaRPr lang="es-EC" dirty="0" smtClean="0"/>
          </a:p>
          <a:p>
            <a:endParaRPr lang="es-EC" dirty="0" smtClean="0"/>
          </a:p>
          <a:p>
            <a:endParaRPr lang="es-EC" dirty="0" smtClean="0"/>
          </a:p>
          <a:p>
            <a:endParaRPr lang="es-EC" dirty="0" smtClean="0"/>
          </a:p>
          <a:p>
            <a:endParaRPr lang="es-EC" dirty="0" smtClean="0"/>
          </a:p>
        </p:txBody>
      </p:sp>
    </p:spTree>
    <p:extLst>
      <p:ext uri="{BB962C8B-B14F-4D97-AF65-F5344CB8AC3E}">
        <p14:creationId xmlns:p14="http://schemas.microsoft.com/office/powerpoint/2010/main" val="218032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Subtítulo"/>
          <p:cNvSpPr txBox="1">
            <a:spLocks/>
          </p:cNvSpPr>
          <p:nvPr/>
        </p:nvSpPr>
        <p:spPr>
          <a:xfrm>
            <a:off x="571472" y="2143116"/>
            <a:ext cx="8001056" cy="928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endParaRPr kumimoji="0" lang="es-EC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214282" y="357166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s-EC" sz="40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+mj-ea"/>
                <a:cs typeface="Arial" pitchFamily="34" charset="0"/>
              </a:rPr>
              <a:t>Ingeniería de Software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97" name="Group 1"/>
          <p:cNvGrpSpPr>
            <a:grpSpLocks noChangeAspect="1"/>
          </p:cNvGrpSpPr>
          <p:nvPr/>
        </p:nvGrpSpPr>
        <p:grpSpPr bwMode="auto">
          <a:xfrm>
            <a:off x="571472" y="2143117"/>
            <a:ext cx="7384904" cy="3286360"/>
            <a:chOff x="1701" y="10121"/>
            <a:chExt cx="9000" cy="2082"/>
          </a:xfrm>
        </p:grpSpPr>
        <p:sp>
          <p:nvSpPr>
            <p:cNvPr id="4102" name="AutoShape 6"/>
            <p:cNvSpPr>
              <a:spLocks noChangeAspect="1" noChangeArrowheads="1" noTextEdit="1"/>
            </p:cNvSpPr>
            <p:nvPr/>
          </p:nvSpPr>
          <p:spPr bwMode="auto">
            <a:xfrm>
              <a:off x="1701" y="10121"/>
              <a:ext cx="9000" cy="201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C"/>
            </a:p>
          </p:txBody>
        </p:sp>
        <p:sp>
          <p:nvSpPr>
            <p:cNvPr id="4101" name="Oval 5"/>
            <p:cNvSpPr>
              <a:spLocks noChangeArrowheads="1"/>
            </p:cNvSpPr>
            <p:nvPr/>
          </p:nvSpPr>
          <p:spPr bwMode="auto">
            <a:xfrm>
              <a:off x="3864" y="11557"/>
              <a:ext cx="5220" cy="646"/>
            </a:xfrm>
            <a:prstGeom prst="ellipse">
              <a:avLst/>
            </a:prstGeom>
            <a:solidFill>
              <a:srgbClr val="FFCC66">
                <a:alpha val="7400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Un Enfoque de calidad</a:t>
              </a:r>
              <a:endParaRPr kumimoji="0" lang="es-E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0" name="Oval 4"/>
            <p:cNvSpPr>
              <a:spLocks noChangeArrowheads="1"/>
            </p:cNvSpPr>
            <p:nvPr/>
          </p:nvSpPr>
          <p:spPr bwMode="auto">
            <a:xfrm>
              <a:off x="4373" y="10982"/>
              <a:ext cx="4320" cy="660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Proceso</a:t>
              </a:r>
              <a:endParaRPr kumimoji="0" lang="es-E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9" name="Oval 3"/>
            <p:cNvSpPr>
              <a:spLocks noChangeArrowheads="1"/>
            </p:cNvSpPr>
            <p:nvPr/>
          </p:nvSpPr>
          <p:spPr bwMode="auto">
            <a:xfrm>
              <a:off x="4795" y="10552"/>
              <a:ext cx="3420" cy="540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Métodos</a:t>
              </a:r>
              <a:endParaRPr kumimoji="0" lang="es-E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" name="Oval 2"/>
            <p:cNvSpPr>
              <a:spLocks noChangeArrowheads="1"/>
            </p:cNvSpPr>
            <p:nvPr/>
          </p:nvSpPr>
          <p:spPr bwMode="auto">
            <a:xfrm>
              <a:off x="5121" y="10121"/>
              <a:ext cx="2700" cy="540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Herramientas</a:t>
              </a:r>
              <a:endParaRPr kumimoji="0" lang="es-ES" sz="1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2428860" y="5643578"/>
            <a:ext cx="49215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1600" b="0" i="0" u="none" strike="noStrike" cap="none" normalizeH="0" baseline="0" dirty="0" smtClean="0" bmk="_Toc328335394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Estratos de la Ingeniería de Software. (</a:t>
            </a:r>
            <a:r>
              <a:rPr kumimoji="0" lang="es-EC" sz="1600" b="0" i="0" u="none" strike="noStrike" cap="none" normalizeH="0" baseline="0" dirty="0" err="1" smtClean="0" bmk="_Toc328335394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Pressman</a:t>
            </a:r>
            <a:r>
              <a:rPr kumimoji="0" lang="es-EC" sz="1600" b="0" i="0" u="none" strike="noStrike" cap="none" normalizeH="0" baseline="0" dirty="0" smtClean="0" bmk="_Toc328335394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s-EC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49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928794" y="4214818"/>
            <a:ext cx="5572164" cy="2339973"/>
          </a:xfrm>
        </p:spPr>
        <p:txBody>
          <a:bodyPr>
            <a:normAutofit/>
          </a:bodyPr>
          <a:lstStyle/>
          <a:p>
            <a:r>
              <a:rPr lang="es-EC" dirty="0" smtClean="0"/>
              <a:t>Diseño Conceptual</a:t>
            </a:r>
          </a:p>
          <a:p>
            <a:r>
              <a:rPr lang="es-EC" dirty="0" smtClean="0"/>
              <a:t>Diseño </a:t>
            </a:r>
            <a:r>
              <a:rPr lang="es-EC" dirty="0" err="1" smtClean="0"/>
              <a:t>Navegacional</a:t>
            </a:r>
            <a:endParaRPr lang="es-EC" dirty="0" smtClean="0"/>
          </a:p>
          <a:p>
            <a:r>
              <a:rPr lang="es-EC" dirty="0" smtClean="0"/>
              <a:t>Diseño Abstracto de la </a:t>
            </a:r>
            <a:r>
              <a:rPr lang="es-EC" dirty="0" err="1" smtClean="0"/>
              <a:t>Interfase</a:t>
            </a:r>
            <a:endParaRPr lang="es-EC" dirty="0" smtClean="0"/>
          </a:p>
          <a:p>
            <a:r>
              <a:rPr lang="es-EC" dirty="0" smtClean="0"/>
              <a:t>Implementación</a:t>
            </a:r>
          </a:p>
          <a:p>
            <a:endParaRPr lang="es-EC" dirty="0" smtClean="0"/>
          </a:p>
          <a:p>
            <a:endParaRPr lang="es-EC" dirty="0"/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571472" y="1714488"/>
            <a:ext cx="8001056" cy="250033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just">
              <a:spcBef>
                <a:spcPct val="20000"/>
              </a:spcBef>
            </a:pPr>
            <a:r>
              <a:rPr lang="es-EC" sz="2800" dirty="0" smtClean="0"/>
              <a:t>Para el desarrollo de esta Aplicación Multimedia se adoptará la Metodología de Diseño de Hipermedia Orientado a Objetos (OOHDM), desarrollado por Daniel </a:t>
            </a:r>
            <a:r>
              <a:rPr lang="es-EC" sz="2800" dirty="0" err="1" smtClean="0"/>
              <a:t>Schwabe</a:t>
            </a:r>
            <a:r>
              <a:rPr lang="es-EC" sz="2800" dirty="0" smtClean="0"/>
              <a:t> y Gustavo </a:t>
            </a:r>
            <a:r>
              <a:rPr lang="es-EC" sz="2800" dirty="0" err="1" smtClean="0"/>
              <a:t>Rossi</a:t>
            </a:r>
            <a:r>
              <a:rPr lang="es-EC" sz="2800" dirty="0" smtClean="0"/>
              <a:t>. Esta metodología básicamente consta de cuatro etapas y además se considera la Especificación de Requerimientos:</a:t>
            </a:r>
            <a:endParaRPr kumimoji="0" lang="es-EC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214282" y="500042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s-EC" sz="40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+mj-ea"/>
                <a:cs typeface="Arial" pitchFamily="34" charset="0"/>
              </a:rPr>
              <a:t>Metodología OOHDM</a:t>
            </a:r>
          </a:p>
        </p:txBody>
      </p:sp>
    </p:spTree>
    <p:extLst>
      <p:ext uri="{BB962C8B-B14F-4D97-AF65-F5344CB8AC3E}">
        <p14:creationId xmlns:p14="http://schemas.microsoft.com/office/powerpoint/2010/main" val="149496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457200" y="-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sz="40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+mj-ea"/>
                <a:cs typeface="Arial" pitchFamily="34" charset="0"/>
              </a:rPr>
              <a:t>Marco de </a:t>
            </a:r>
            <a:r>
              <a:rPr lang="es-EC" sz="40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+mj-ea"/>
                <a:cs typeface="Arial" pitchFamily="34" charset="0"/>
              </a:rPr>
              <a:t>trabajo</a:t>
            </a:r>
            <a:endParaRPr lang="es-EC" sz="40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ea typeface="+mj-ea"/>
              <a:cs typeface="Arial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214282" y="1000108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just">
              <a:spcBef>
                <a:spcPct val="0"/>
              </a:spcBef>
            </a:pPr>
            <a:r>
              <a:rPr lang="es-EC" sz="3600" b="1" dirty="0" smtClean="0"/>
              <a:t>UML</a:t>
            </a:r>
            <a:endParaRPr kumimoji="0" lang="es-EC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3 Marcador de contenido"/>
          <p:cNvSpPr>
            <a:spLocks noGrp="1"/>
          </p:cNvSpPr>
          <p:nvPr>
            <p:ph sz="half" idx="2"/>
          </p:nvPr>
        </p:nvSpPr>
        <p:spPr>
          <a:xfrm>
            <a:off x="1543000" y="3356992"/>
            <a:ext cx="5572164" cy="2339973"/>
          </a:xfrm>
        </p:spPr>
        <p:txBody>
          <a:bodyPr>
            <a:normAutofit lnSpcReduction="10000"/>
          </a:bodyPr>
          <a:lstStyle/>
          <a:p>
            <a:pPr lvl="0"/>
            <a:r>
              <a:rPr lang="es-EC" dirty="0" smtClean="0"/>
              <a:t>Diagramas de Casos de Uso</a:t>
            </a:r>
          </a:p>
          <a:p>
            <a:pPr lvl="0"/>
            <a:r>
              <a:rPr lang="es-EC" dirty="0" smtClean="0"/>
              <a:t>Diagrama de Secuencia</a:t>
            </a:r>
          </a:p>
          <a:p>
            <a:pPr lvl="0"/>
            <a:r>
              <a:rPr lang="es-EC" dirty="0" smtClean="0"/>
              <a:t>Diagrama de Clase</a:t>
            </a:r>
          </a:p>
          <a:p>
            <a:pPr lvl="0"/>
            <a:r>
              <a:rPr lang="es-EC" dirty="0" smtClean="0"/>
              <a:t>Diagrama de Despliegue</a:t>
            </a:r>
          </a:p>
          <a:p>
            <a:pPr lvl="0"/>
            <a:r>
              <a:rPr lang="es-EC" dirty="0" smtClean="0"/>
              <a:t>Diagrama de Componente</a:t>
            </a:r>
          </a:p>
          <a:p>
            <a:endParaRPr lang="es-EC" dirty="0"/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442826" y="1857364"/>
            <a:ext cx="8001056" cy="2500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lang="es-EC" sz="2800" dirty="0" smtClean="0"/>
              <a:t>UML (</a:t>
            </a:r>
            <a:r>
              <a:rPr lang="es-EC" sz="2800" dirty="0" err="1" smtClean="0"/>
              <a:t>Unified</a:t>
            </a:r>
            <a:r>
              <a:rPr lang="es-EC" sz="2800" dirty="0" smtClean="0"/>
              <a:t> </a:t>
            </a:r>
            <a:r>
              <a:rPr lang="es-EC" sz="2800" dirty="0" err="1" smtClean="0"/>
              <a:t>Modeling</a:t>
            </a:r>
            <a:r>
              <a:rPr lang="es-EC" sz="2800" dirty="0" smtClean="0"/>
              <a:t> </a:t>
            </a:r>
            <a:r>
              <a:rPr lang="es-EC" sz="2800" dirty="0" err="1" smtClean="0"/>
              <a:t>Language</a:t>
            </a:r>
            <a:r>
              <a:rPr lang="es-EC" sz="2800" dirty="0" smtClean="0"/>
              <a:t>) Los diagramas utilizados en el presente proyecto son:</a:t>
            </a:r>
            <a:endParaRPr kumimoji="0" lang="es-EC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369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4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Agenda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437736"/>
          </a:xfrm>
        </p:spPr>
        <p:txBody>
          <a:bodyPr/>
          <a:lstStyle/>
          <a:p>
            <a:r>
              <a:rPr lang="es-EC" dirty="0">
                <a:hlinkClick r:id="rId2" action="ppaction://hlinksldjump"/>
              </a:rPr>
              <a:t>Introducción</a:t>
            </a:r>
            <a:endParaRPr lang="es-EC" dirty="0"/>
          </a:p>
          <a:p>
            <a:r>
              <a:rPr lang="es-EC" dirty="0" smtClean="0"/>
              <a:t>Objetivos</a:t>
            </a:r>
          </a:p>
          <a:p>
            <a:r>
              <a:rPr lang="es-EC" dirty="0" smtClean="0"/>
              <a:t>Alcance</a:t>
            </a:r>
          </a:p>
          <a:p>
            <a:r>
              <a:rPr lang="es-EC" dirty="0" smtClean="0"/>
              <a:t>Marco Teórico</a:t>
            </a:r>
          </a:p>
          <a:p>
            <a:r>
              <a:rPr lang="es-EC" dirty="0" smtClean="0"/>
              <a:t>Marco de Trabajo</a:t>
            </a:r>
          </a:p>
          <a:p>
            <a:r>
              <a:rPr lang="es-EC" dirty="0" smtClean="0"/>
              <a:t>Conclusiones y Recomendaciones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0500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85786" y="2000240"/>
            <a:ext cx="6786610" cy="4500594"/>
          </a:xfrm>
        </p:spPr>
        <p:txBody>
          <a:bodyPr>
            <a:normAutofit/>
          </a:bodyPr>
          <a:lstStyle/>
          <a:p>
            <a:r>
              <a:rPr lang="es-EC" dirty="0" smtClean="0"/>
              <a:t>Sistema Operativo </a:t>
            </a:r>
            <a:r>
              <a:rPr lang="es-EC" dirty="0" err="1" smtClean="0"/>
              <a:t>Android</a:t>
            </a:r>
            <a:r>
              <a:rPr lang="es-EC" dirty="0" smtClean="0"/>
              <a:t> y Windows </a:t>
            </a:r>
            <a:r>
              <a:rPr lang="es-EC" dirty="0"/>
              <a:t>7</a:t>
            </a:r>
            <a:r>
              <a:rPr lang="es-EC" dirty="0" smtClean="0"/>
              <a:t>.</a:t>
            </a:r>
          </a:p>
          <a:p>
            <a:r>
              <a:rPr lang="es-EC" dirty="0" smtClean="0"/>
              <a:t>Lenguaje de Programación C# .NET.</a:t>
            </a:r>
          </a:p>
          <a:p>
            <a:r>
              <a:rPr lang="es-EC" dirty="0" smtClean="0"/>
              <a:t>Motor de Juegos Unity.</a:t>
            </a:r>
          </a:p>
          <a:p>
            <a:r>
              <a:rPr lang="es-EC" dirty="0" smtClean="0"/>
              <a:t>Software de Modelado y Animación 3D Maya.</a:t>
            </a:r>
          </a:p>
          <a:p>
            <a:r>
              <a:rPr lang="es-EC" dirty="0" smtClean="0"/>
              <a:t>XML para el Manejo de Archivos Planos.</a:t>
            </a:r>
          </a:p>
          <a:p>
            <a:endParaRPr lang="es-EC" dirty="0" smtClean="0"/>
          </a:p>
          <a:p>
            <a:endParaRPr lang="es-EC" dirty="0" smtClean="0"/>
          </a:p>
          <a:p>
            <a:endParaRPr lang="es-EC" dirty="0" smtClean="0"/>
          </a:p>
          <a:p>
            <a:endParaRPr lang="es-EC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0" y="214290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s-EC" sz="4400" b="1" dirty="0" smtClean="0"/>
              <a:t>Herramientas</a:t>
            </a:r>
            <a:endParaRPr lang="es-EC" sz="4400" dirty="0" smtClean="0"/>
          </a:p>
        </p:txBody>
      </p:sp>
      <p:pic>
        <p:nvPicPr>
          <p:cNvPr id="9" name="8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285728"/>
            <a:ext cx="1190625" cy="99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6577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500034" y="2214554"/>
            <a:ext cx="8229600" cy="1928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C" sz="6000" dirty="0" smtClean="0">
                <a:hlinkClick r:id="rId2" action="ppaction://hlinkfile"/>
              </a:rPr>
              <a:t>LABERINTO3D</a:t>
            </a:r>
            <a:endParaRPr kumimoji="0" lang="es-EC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7623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4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Agenda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437736"/>
          </a:xfrm>
        </p:spPr>
        <p:txBody>
          <a:bodyPr/>
          <a:lstStyle/>
          <a:p>
            <a:r>
              <a:rPr lang="es-EC" dirty="0"/>
              <a:t>Introducción</a:t>
            </a:r>
          </a:p>
          <a:p>
            <a:r>
              <a:rPr lang="es-EC" dirty="0" smtClean="0"/>
              <a:t>Objetivos</a:t>
            </a:r>
          </a:p>
          <a:p>
            <a:r>
              <a:rPr lang="es-EC" dirty="0" smtClean="0"/>
              <a:t>Alcance</a:t>
            </a:r>
          </a:p>
          <a:p>
            <a:r>
              <a:rPr lang="es-EC" dirty="0" smtClean="0"/>
              <a:t>Marco Teórico</a:t>
            </a:r>
          </a:p>
          <a:p>
            <a:r>
              <a:rPr lang="es-EC" dirty="0" smtClean="0"/>
              <a:t>Marco de Trabajo</a:t>
            </a:r>
          </a:p>
          <a:p>
            <a:r>
              <a:rPr lang="es-EC" dirty="0" smtClean="0">
                <a:hlinkClick r:id="rId2" action="ppaction://hlinksldjump"/>
              </a:rPr>
              <a:t>Conclusiones y Recomendaciones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4473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85786" y="1214422"/>
            <a:ext cx="6786610" cy="5286412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es-EC" dirty="0" err="1" smtClean="0"/>
              <a:t>Game</a:t>
            </a:r>
            <a:r>
              <a:rPr lang="es-EC" dirty="0" smtClean="0"/>
              <a:t> </a:t>
            </a:r>
            <a:r>
              <a:rPr lang="es-EC" dirty="0" err="1"/>
              <a:t>engine</a:t>
            </a:r>
            <a:r>
              <a:rPr lang="es-EC" dirty="0"/>
              <a:t> </a:t>
            </a:r>
            <a:r>
              <a:rPr lang="es-EC" dirty="0" err="1"/>
              <a:t>Unity</a:t>
            </a:r>
            <a:r>
              <a:rPr lang="es-EC" dirty="0"/>
              <a:t> </a:t>
            </a:r>
            <a:r>
              <a:rPr lang="es-EC" dirty="0" smtClean="0"/>
              <a:t>provee un amplio conjunto </a:t>
            </a:r>
            <a:r>
              <a:rPr lang="es-EC" dirty="0"/>
              <a:t>de componentes para manejo de gráficos y </a:t>
            </a:r>
            <a:r>
              <a:rPr lang="es-EC" dirty="0" smtClean="0"/>
              <a:t> </a:t>
            </a:r>
            <a:r>
              <a:rPr lang="es-EC" dirty="0"/>
              <a:t>objetos en tres dimensiones</a:t>
            </a:r>
            <a:r>
              <a:rPr lang="es-EC" dirty="0" smtClean="0"/>
              <a:t>.</a:t>
            </a:r>
          </a:p>
          <a:p>
            <a:pPr algn="just"/>
            <a:endParaRPr lang="es-EC" dirty="0" smtClean="0"/>
          </a:p>
          <a:p>
            <a:pPr lvl="0" algn="just"/>
            <a:r>
              <a:rPr lang="es-EC" dirty="0"/>
              <a:t>Las pruebas de contenido, función, estructura, facilidad de uso, </a:t>
            </a:r>
            <a:r>
              <a:rPr lang="es-EC" dirty="0" smtClean="0"/>
              <a:t>navegabilidad </a:t>
            </a:r>
            <a:r>
              <a:rPr lang="es-EC" dirty="0"/>
              <a:t>y desempeño; ayudaron a detectar y corregir los errores antes de la </a:t>
            </a:r>
            <a:r>
              <a:rPr lang="es-EC" dirty="0" smtClean="0"/>
              <a:t>liberación del  software </a:t>
            </a:r>
            <a:r>
              <a:rPr lang="es-EC" dirty="0"/>
              <a:t>en 3D</a:t>
            </a:r>
            <a:r>
              <a:rPr lang="es-EC" dirty="0" smtClean="0"/>
              <a:t>.</a:t>
            </a:r>
          </a:p>
          <a:p>
            <a:pPr algn="just"/>
            <a:endParaRPr lang="es-EC" dirty="0" smtClean="0"/>
          </a:p>
          <a:p>
            <a:pPr lvl="0" algn="just"/>
            <a:r>
              <a:rPr lang="es-EC" dirty="0" smtClean="0"/>
              <a:t>Para la implementación de este software el </a:t>
            </a:r>
            <a:r>
              <a:rPr lang="es-EC" dirty="0" err="1"/>
              <a:t>game</a:t>
            </a:r>
            <a:r>
              <a:rPr lang="es-EC" dirty="0"/>
              <a:t> </a:t>
            </a:r>
            <a:r>
              <a:rPr lang="es-EC" dirty="0" err="1"/>
              <a:t>engine</a:t>
            </a:r>
            <a:r>
              <a:rPr lang="es-EC" dirty="0"/>
              <a:t> Unity cubrió por sí solo el 65%, el 35% fue adaptación y desarrollo propio. En esta conclusión se considera como medida del software el número de </a:t>
            </a:r>
            <a:r>
              <a:rPr lang="es-EC" dirty="0" smtClean="0"/>
              <a:t>componentes </a:t>
            </a:r>
            <a:r>
              <a:rPr lang="es-EC" dirty="0"/>
              <a:t>se utilizaron para desarrollar esta aplicación. Unity aportó con 3 componentes (</a:t>
            </a:r>
            <a:r>
              <a:rPr lang="es-EC" dirty="0" err="1"/>
              <a:t>CoreUnity</a:t>
            </a:r>
            <a:r>
              <a:rPr lang="es-EC" dirty="0"/>
              <a:t>, </a:t>
            </a:r>
            <a:r>
              <a:rPr lang="es-EC" dirty="0" err="1"/>
              <a:t>MonoBehaviour</a:t>
            </a:r>
            <a:r>
              <a:rPr lang="es-EC" dirty="0"/>
              <a:t>, GUI). Se adaptó y se creó un componente (</a:t>
            </a:r>
            <a:r>
              <a:rPr lang="es-EC" dirty="0" err="1"/>
              <a:t>GameApp</a:t>
            </a:r>
            <a:r>
              <a:rPr lang="es-EC" dirty="0"/>
              <a:t>)</a:t>
            </a:r>
            <a:r>
              <a:rPr lang="es-EC" dirty="0" smtClean="0"/>
              <a:t>.</a:t>
            </a:r>
          </a:p>
          <a:p>
            <a:endParaRPr lang="es-EC" dirty="0" smtClean="0"/>
          </a:p>
          <a:p>
            <a:endParaRPr lang="es-EC" dirty="0" smtClean="0"/>
          </a:p>
          <a:p>
            <a:endParaRPr lang="es-EC" dirty="0" smtClean="0"/>
          </a:p>
          <a:p>
            <a:endParaRPr lang="es-EC" dirty="0" smtClean="0"/>
          </a:p>
          <a:p>
            <a:endParaRPr lang="es-EC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0" y="214290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s-EC" sz="4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Conclusiones</a:t>
            </a:r>
          </a:p>
        </p:txBody>
      </p:sp>
    </p:spTree>
    <p:extLst>
      <p:ext uri="{BB962C8B-B14F-4D97-AF65-F5344CB8AC3E}">
        <p14:creationId xmlns:p14="http://schemas.microsoft.com/office/powerpoint/2010/main" val="4426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85786" y="1214422"/>
            <a:ext cx="6786610" cy="5286412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es-EC" dirty="0"/>
              <a:t>La técnica de inteligencia artificial de planificación permitió generar automáticamente los laberintos según el nivel de dificultad y la técnica de inteligencia artificial de los sistemas de acción y reacción basados en el algoritmo de la mano </a:t>
            </a:r>
            <a:r>
              <a:rPr lang="es-EC" dirty="0" smtClean="0"/>
              <a:t>izquierda </a:t>
            </a:r>
            <a:r>
              <a:rPr lang="es-EC" dirty="0"/>
              <a:t>cuya aplicación permitió resolver los laberintos de forma automática por el avatar de la computadora</a:t>
            </a:r>
            <a:r>
              <a:rPr lang="es-EC" dirty="0" smtClean="0"/>
              <a:t>.</a:t>
            </a:r>
          </a:p>
          <a:p>
            <a:pPr algn="just"/>
            <a:endParaRPr lang="es-EC" dirty="0" smtClean="0"/>
          </a:p>
          <a:p>
            <a:pPr lvl="0" algn="just"/>
            <a:r>
              <a:rPr lang="es-EC" dirty="0"/>
              <a:t>El videojuego fue implementado tanto sobre la plataforma </a:t>
            </a:r>
            <a:r>
              <a:rPr lang="es-EC" dirty="0" err="1"/>
              <a:t>Android</a:t>
            </a:r>
            <a:r>
              <a:rPr lang="es-EC" dirty="0"/>
              <a:t> como sobre la plataforma Windows. En la plataforma </a:t>
            </a:r>
            <a:r>
              <a:rPr lang="es-EC" dirty="0" err="1"/>
              <a:t>Android</a:t>
            </a:r>
            <a:r>
              <a:rPr lang="es-EC" dirty="0"/>
              <a:t> el tiempo de carga de los laberintos generados con IA es mucho mayor que en la plataforma Windows en una proporción de 10 a 1 y esto se debe a que la capacidad de procesamiento de una tableta es mucho menor que la de una PC</a:t>
            </a:r>
            <a:r>
              <a:rPr lang="es-EC" dirty="0" smtClean="0"/>
              <a:t>.</a:t>
            </a:r>
          </a:p>
          <a:p>
            <a:pPr algn="just"/>
            <a:endParaRPr lang="es-EC" dirty="0" smtClean="0"/>
          </a:p>
          <a:p>
            <a:pPr lvl="0" algn="just"/>
            <a:r>
              <a:rPr lang="es-EC" dirty="0"/>
              <a:t>En la presente aplicación de un videojuego en 3D se utilizó la metodología OOHDM con UML, debido a que es una metodología orientada al diseño y desarrollo de aplicaciones multimedia tipo desktop, web y móviles, aportando con diagramas útiles y prácticos que permiten llevar un proceso de desarrollo organizado y eficiente</a:t>
            </a:r>
            <a:r>
              <a:rPr lang="es-EC" dirty="0" smtClean="0"/>
              <a:t>.</a:t>
            </a:r>
          </a:p>
          <a:p>
            <a:endParaRPr lang="es-EC" dirty="0" smtClean="0"/>
          </a:p>
          <a:p>
            <a:endParaRPr lang="es-EC" dirty="0" smtClean="0"/>
          </a:p>
          <a:p>
            <a:endParaRPr lang="es-EC" dirty="0" smtClean="0"/>
          </a:p>
          <a:p>
            <a:endParaRPr lang="es-EC" dirty="0" smtClean="0"/>
          </a:p>
          <a:p>
            <a:endParaRPr lang="es-EC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0" y="214290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s-EC" sz="4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Conclusiones</a:t>
            </a:r>
          </a:p>
        </p:txBody>
      </p:sp>
    </p:spTree>
    <p:extLst>
      <p:ext uri="{BB962C8B-B14F-4D97-AF65-F5344CB8AC3E}">
        <p14:creationId xmlns:p14="http://schemas.microsoft.com/office/powerpoint/2010/main" val="365279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85786" y="1214422"/>
            <a:ext cx="6786610" cy="5286412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s-EC" dirty="0" smtClean="0"/>
              <a:t>Recomendar la selección de componentes adicionales a para el motor de juegos </a:t>
            </a:r>
            <a:r>
              <a:rPr lang="es-EC" dirty="0" err="1" smtClean="0"/>
              <a:t>Unity</a:t>
            </a:r>
            <a:r>
              <a:rPr lang="es-EC" dirty="0" smtClean="0"/>
              <a:t>, los más </a:t>
            </a:r>
            <a:r>
              <a:rPr lang="es-EC" dirty="0"/>
              <a:t>calificados para implementar nuevas funcionalidades a los juegos en 3D como la física y el movimiento de objetos utilizando inteligencia artificial y redes neuronales entre algunos de los módulos que se pueden encontrar en el mercado para </a:t>
            </a:r>
            <a:r>
              <a:rPr lang="es-EC" dirty="0" err="1" smtClean="0"/>
              <a:t>Unity</a:t>
            </a:r>
            <a:r>
              <a:rPr lang="es-ES" dirty="0"/>
              <a:t>.</a:t>
            </a:r>
            <a:endParaRPr lang="es-ES" dirty="0" smtClean="0"/>
          </a:p>
          <a:p>
            <a:pPr marL="0" lvl="0" indent="0" algn="just">
              <a:buNone/>
            </a:pPr>
            <a:endParaRPr lang="es-EC" dirty="0" smtClean="0"/>
          </a:p>
          <a:p>
            <a:pPr lvl="0" algn="just"/>
            <a:r>
              <a:rPr lang="es-EC" dirty="0" smtClean="0"/>
              <a:t>En todo proyecto desktop, Web o móvil, se debería definir una fase de pruebas integrada al desarrollo de productos de software desde sus inicios de creación</a:t>
            </a:r>
            <a:r>
              <a:rPr lang="es-ES" dirty="0"/>
              <a:t> </a:t>
            </a:r>
            <a:r>
              <a:rPr lang="es-ES" dirty="0" smtClean="0"/>
              <a:t>documentando cada una de sus etapas.</a:t>
            </a:r>
            <a:endParaRPr lang="es-EC" dirty="0" smtClean="0"/>
          </a:p>
          <a:p>
            <a:endParaRPr lang="es-EC" dirty="0" smtClean="0"/>
          </a:p>
          <a:p>
            <a:endParaRPr lang="es-EC" dirty="0" smtClean="0"/>
          </a:p>
          <a:p>
            <a:endParaRPr lang="es-EC" dirty="0" smtClean="0"/>
          </a:p>
          <a:p>
            <a:endParaRPr lang="es-EC" dirty="0" smtClean="0"/>
          </a:p>
          <a:p>
            <a:endParaRPr lang="es-EC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0" y="214290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s-EC" sz="4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Recomendaciones</a:t>
            </a:r>
          </a:p>
        </p:txBody>
      </p:sp>
    </p:spTree>
    <p:extLst>
      <p:ext uri="{BB962C8B-B14F-4D97-AF65-F5344CB8AC3E}">
        <p14:creationId xmlns:p14="http://schemas.microsoft.com/office/powerpoint/2010/main" val="330128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85786" y="1214422"/>
            <a:ext cx="6786610" cy="5286412"/>
          </a:xfrm>
        </p:spPr>
        <p:txBody>
          <a:bodyPr>
            <a:normAutofit/>
          </a:bodyPr>
          <a:lstStyle/>
          <a:p>
            <a:endParaRPr lang="es-EC" dirty="0" smtClean="0"/>
          </a:p>
          <a:p>
            <a:endParaRPr lang="es-EC" dirty="0" smtClean="0"/>
          </a:p>
          <a:p>
            <a:endParaRPr lang="es-EC" dirty="0" smtClean="0"/>
          </a:p>
          <a:p>
            <a:endParaRPr lang="es-EC" dirty="0" smtClean="0"/>
          </a:p>
          <a:p>
            <a:endParaRPr lang="es-EC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0" y="214290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s-EC" sz="4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Recomendaciones</a:t>
            </a:r>
          </a:p>
        </p:txBody>
      </p:sp>
      <p:sp>
        <p:nvSpPr>
          <p:cNvPr id="2" name="1 Rectángulo"/>
          <p:cNvSpPr/>
          <p:nvPr/>
        </p:nvSpPr>
        <p:spPr>
          <a:xfrm>
            <a:off x="755576" y="1268760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C" sz="2400" dirty="0"/>
              <a:t>Utilizar </a:t>
            </a:r>
            <a:r>
              <a:rPr lang="es-EC" sz="2400" dirty="0" err="1"/>
              <a:t>Unity</a:t>
            </a:r>
            <a:r>
              <a:rPr lang="es-EC" sz="2400" dirty="0"/>
              <a:t> para </a:t>
            </a:r>
            <a:r>
              <a:rPr lang="es-ES" sz="2400" dirty="0"/>
              <a:t>adaptar y crear nuevas funcionalidades adicionales a las contenidas </a:t>
            </a:r>
            <a:r>
              <a:rPr lang="es-ES" sz="2400" dirty="0" smtClean="0"/>
              <a:t>en el alcance de este proyecto, como por ejemplo, el algoritmo del camino más corto .</a:t>
            </a:r>
          </a:p>
          <a:p>
            <a:pPr lvl="0" algn="just"/>
            <a:endParaRPr lang="es-EC" sz="24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C" sz="2400" dirty="0" smtClean="0"/>
              <a:t>Recomendar la conformación de grupos  </a:t>
            </a:r>
            <a:r>
              <a:rPr lang="es-EC" sz="2400" dirty="0"/>
              <a:t>de trabajo con dos personas o  equipos de pares, para que uno de ellos se centre al diseño y modelado en </a:t>
            </a:r>
            <a:r>
              <a:rPr lang="es-EC" sz="2400" dirty="0" smtClean="0"/>
              <a:t>3D;  </a:t>
            </a:r>
            <a:r>
              <a:rPr lang="es-EC" sz="2400" dirty="0"/>
              <a:t>y el </a:t>
            </a:r>
            <a:r>
              <a:rPr lang="es-EC" sz="2400" dirty="0" smtClean="0"/>
              <a:t>otro, </a:t>
            </a:r>
            <a:r>
              <a:rPr lang="es-EC" sz="2400" dirty="0"/>
              <a:t>se dedique al proceso de programación para acortar los tiempos  hasta la liberación de la aplicación.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s-EC" sz="24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EC" sz="2400" dirty="0"/>
              <a:t>Utilizar </a:t>
            </a:r>
            <a:r>
              <a:rPr lang="es-ES" sz="2400" dirty="0"/>
              <a:t>el motor de juegos </a:t>
            </a:r>
            <a:r>
              <a:rPr lang="es-ES" sz="2400" dirty="0" err="1"/>
              <a:t>Unity</a:t>
            </a:r>
            <a:r>
              <a:rPr lang="es-ES" sz="2400" dirty="0"/>
              <a:t> para: expandir y mejorar la estética, navegabilidad y servicios de entretenimiento </a:t>
            </a:r>
            <a:r>
              <a:rPr lang="es-ES" sz="2400" dirty="0" smtClean="0"/>
              <a:t>de videojuegos enfocados a la parte educativa con IA</a:t>
            </a:r>
            <a:r>
              <a:rPr lang="es-ES" dirty="0" smtClean="0"/>
              <a:t>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47490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500034" y="2214554"/>
            <a:ext cx="8229600" cy="1928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EC" sz="6000" b="1" noProof="0" dirty="0" smtClean="0">
                <a:latin typeface="+mj-lt"/>
                <a:ea typeface="+mj-ea"/>
                <a:cs typeface="+mj-cs"/>
              </a:rPr>
              <a:t>FIN</a:t>
            </a:r>
            <a:endParaRPr kumimoji="0" lang="es-EC" sz="6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8089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35138" y="692696"/>
            <a:ext cx="3400420" cy="708688"/>
          </a:xfrm>
        </p:spPr>
        <p:txBody>
          <a:bodyPr>
            <a:noAutofit/>
          </a:bodyPr>
          <a:lstStyle/>
          <a:p>
            <a:pPr algn="ctr"/>
            <a:r>
              <a:rPr lang="es-EC" sz="4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Introducción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857488" y="3214686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 smtClean="0"/>
              <a:t>Usuarios y Tecnologías Emergentes</a:t>
            </a:r>
            <a:endParaRPr lang="es-EC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28596" y="2571744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 smtClean="0"/>
              <a:t>Internet y Redes Sociales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643042" y="1639661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 smtClean="0"/>
              <a:t>Multimedia y Animación 3D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211129" y="1579356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 smtClean="0"/>
              <a:t>Realidad Virtual y Realidad Aumentada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00034" y="4000504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 smtClean="0"/>
              <a:t>Herramientas Web 2.0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643042" y="535782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 smtClean="0"/>
              <a:t>Videojuegos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6424728" y="3803218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 smtClean="0"/>
              <a:t>Dispositivos Móviles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4857752" y="528638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 smtClean="0"/>
              <a:t>Aulas Virtuales</a:t>
            </a:r>
          </a:p>
        </p:txBody>
      </p:sp>
      <p:sp>
        <p:nvSpPr>
          <p:cNvPr id="18" name="17 Flecha abajo"/>
          <p:cNvSpPr/>
          <p:nvPr/>
        </p:nvSpPr>
        <p:spPr>
          <a:xfrm rot="7080196">
            <a:off x="2485100" y="2826131"/>
            <a:ext cx="107157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9" name="18 Flecha abajo"/>
          <p:cNvSpPr/>
          <p:nvPr/>
        </p:nvSpPr>
        <p:spPr>
          <a:xfrm rot="13761209">
            <a:off x="5118023" y="2799672"/>
            <a:ext cx="107157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0" name="19 Flecha abajo"/>
          <p:cNvSpPr/>
          <p:nvPr/>
        </p:nvSpPr>
        <p:spPr>
          <a:xfrm rot="10800000">
            <a:off x="3857620" y="2143116"/>
            <a:ext cx="107157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1" name="20 Flecha abajo"/>
          <p:cNvSpPr/>
          <p:nvPr/>
        </p:nvSpPr>
        <p:spPr>
          <a:xfrm rot="4501872">
            <a:off x="2383806" y="3983508"/>
            <a:ext cx="107157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2" name="21 Flecha abajo"/>
          <p:cNvSpPr/>
          <p:nvPr/>
        </p:nvSpPr>
        <p:spPr>
          <a:xfrm rot="17673391">
            <a:off x="5317529" y="3904265"/>
            <a:ext cx="107157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3" name="22 Flecha abajo"/>
          <p:cNvSpPr/>
          <p:nvPr/>
        </p:nvSpPr>
        <p:spPr>
          <a:xfrm rot="1145660">
            <a:off x="3160499" y="4882291"/>
            <a:ext cx="107157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4" name="23 Flecha abajo"/>
          <p:cNvSpPr/>
          <p:nvPr/>
        </p:nvSpPr>
        <p:spPr>
          <a:xfrm rot="19943064">
            <a:off x="4587971" y="4823150"/>
            <a:ext cx="107157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6" name="25 CuadroTexto"/>
          <p:cNvSpPr txBox="1"/>
          <p:nvPr/>
        </p:nvSpPr>
        <p:spPr>
          <a:xfrm>
            <a:off x="6304579" y="291565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 smtClean="0"/>
              <a:t>Mundos Virtuales</a:t>
            </a:r>
          </a:p>
        </p:txBody>
      </p:sp>
    </p:spTree>
    <p:extLst>
      <p:ext uri="{BB962C8B-B14F-4D97-AF65-F5344CB8AC3E}">
        <p14:creationId xmlns:p14="http://schemas.microsoft.com/office/powerpoint/2010/main" val="393537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40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Arial" pitchFamily="34" charset="0"/>
              </a:rPr>
              <a:t>Agenda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437736"/>
          </a:xfrm>
        </p:spPr>
        <p:txBody>
          <a:bodyPr/>
          <a:lstStyle/>
          <a:p>
            <a:r>
              <a:rPr lang="es-EC" dirty="0"/>
              <a:t>Introducción</a:t>
            </a:r>
          </a:p>
          <a:p>
            <a:r>
              <a:rPr lang="es-EC" dirty="0" smtClean="0">
                <a:hlinkClick r:id="rId2" action="ppaction://hlinksldjump"/>
              </a:rPr>
              <a:t>Objetivos</a:t>
            </a:r>
            <a:endParaRPr lang="es-EC" dirty="0" smtClean="0"/>
          </a:p>
          <a:p>
            <a:r>
              <a:rPr lang="es-EC" dirty="0" smtClean="0"/>
              <a:t>Alcance</a:t>
            </a:r>
          </a:p>
          <a:p>
            <a:r>
              <a:rPr lang="es-EC" dirty="0" smtClean="0"/>
              <a:t>Marco Teórico</a:t>
            </a:r>
          </a:p>
          <a:p>
            <a:r>
              <a:rPr lang="es-EC" dirty="0" smtClean="0"/>
              <a:t>Marco de Trabajo</a:t>
            </a:r>
          </a:p>
          <a:p>
            <a:r>
              <a:rPr lang="es-EC" dirty="0" smtClean="0"/>
              <a:t>Herramientas</a:t>
            </a:r>
          </a:p>
          <a:p>
            <a:r>
              <a:rPr lang="es-EC" dirty="0" smtClean="0"/>
              <a:t>Conclusiones y Recomendaciones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65429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00" y="141277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EC" sz="3200" b="1" dirty="0" smtClean="0">
                <a:latin typeface="+mn-lt"/>
              </a:rPr>
              <a:t>Objetivo General</a:t>
            </a:r>
            <a:endParaRPr lang="es-EC" sz="3200" b="1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/>
          <a:p>
            <a:pPr algn="just"/>
            <a:r>
              <a:rPr lang="es-EC" dirty="0"/>
              <a:t>Desarrollar un videojuego educativo con técnicas de inteligencia artificial para la plataforma </a:t>
            </a:r>
            <a:r>
              <a:rPr lang="es-EC" dirty="0" err="1"/>
              <a:t>Android</a:t>
            </a:r>
            <a:r>
              <a:rPr lang="es-EC" dirty="0"/>
              <a:t> </a:t>
            </a:r>
            <a:r>
              <a:rPr lang="es-EC" dirty="0" smtClean="0"/>
              <a:t>aplicando </a:t>
            </a:r>
            <a:r>
              <a:rPr lang="es-EC" dirty="0"/>
              <a:t>la Metodología OOHDM. Caso de Estudio: Laberinto en 3D</a:t>
            </a:r>
            <a:r>
              <a:rPr lang="es-EC" dirty="0" smtClean="0"/>
              <a:t>.</a:t>
            </a:r>
          </a:p>
          <a:p>
            <a:endParaRPr lang="es-EC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52434" y="6926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Objetivos</a:t>
            </a:r>
            <a:endParaRPr kumimoji="0" lang="es-EC" sz="4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0003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07155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EC" sz="3200" b="1" dirty="0" smtClean="0">
                <a:latin typeface="+mn-lt"/>
              </a:rPr>
              <a:t>Objetivos Específicos</a:t>
            </a:r>
            <a:endParaRPr lang="es-EC" sz="3200" b="1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76464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s-EC" dirty="0"/>
              <a:t>Fundamentar el marco teórico acerca de aplicativos de software 3D, juegos didácticos y motores de juegos.</a:t>
            </a:r>
          </a:p>
          <a:p>
            <a:pPr lvl="0"/>
            <a:r>
              <a:rPr lang="es-EC" dirty="0"/>
              <a:t>Documentar las distintas fases de la metodología OOHDM.</a:t>
            </a:r>
          </a:p>
          <a:p>
            <a:pPr lvl="0"/>
            <a:r>
              <a:rPr lang="es-EC" dirty="0"/>
              <a:t>Realizar el análisis y el diseño de la aplicación 3D utilizando la metodología OOHDM con UML.</a:t>
            </a:r>
          </a:p>
          <a:p>
            <a:pPr lvl="0"/>
            <a:r>
              <a:rPr lang="es-EC" dirty="0"/>
              <a:t>Construir </a:t>
            </a:r>
            <a:r>
              <a:rPr lang="es-EC" dirty="0" smtClean="0"/>
              <a:t>y animar el avatar del juego con </a:t>
            </a:r>
            <a:r>
              <a:rPr lang="es-EC" dirty="0"/>
              <a:t>una herramienta de diseño 3D.</a:t>
            </a:r>
          </a:p>
          <a:p>
            <a:r>
              <a:rPr lang="es-EC" dirty="0"/>
              <a:t>Desarrollar la aplicación 3D utilizando la metodología OOHDM con UML</a:t>
            </a:r>
            <a:r>
              <a:rPr lang="es-ES" dirty="0" smtClean="0"/>
              <a:t>.</a:t>
            </a:r>
            <a:endParaRPr lang="es-EC" dirty="0" smtClean="0"/>
          </a:p>
          <a:p>
            <a:pPr lvl="0"/>
            <a:r>
              <a:rPr lang="es-EC" dirty="0"/>
              <a:t>Utilizar las técnicas de inteligencia artificial de planificación para construir </a:t>
            </a:r>
            <a:r>
              <a:rPr lang="es-EC" dirty="0" smtClean="0"/>
              <a:t>el laberinto en 3D y un sistema </a:t>
            </a:r>
            <a:r>
              <a:rPr lang="es-EC" dirty="0"/>
              <a:t>de reacción </a:t>
            </a:r>
            <a:r>
              <a:rPr lang="es-EC" dirty="0" smtClean="0"/>
              <a:t>basado </a:t>
            </a:r>
            <a:r>
              <a:rPr lang="es-EC" dirty="0"/>
              <a:t>en </a:t>
            </a:r>
            <a:r>
              <a:rPr lang="es-EC" dirty="0" smtClean="0"/>
              <a:t>la regla de la mano izquierda </a:t>
            </a:r>
            <a:r>
              <a:rPr lang="es-EC" dirty="0"/>
              <a:t>para </a:t>
            </a:r>
            <a:r>
              <a:rPr lang="es-EC" dirty="0" smtClean="0"/>
              <a:t>resolver el mismo</a:t>
            </a:r>
            <a:r>
              <a:rPr lang="es-ES" dirty="0" smtClean="0"/>
              <a:t>.</a:t>
            </a:r>
            <a:endParaRPr lang="es-EC" dirty="0" smtClean="0"/>
          </a:p>
          <a:p>
            <a:endParaRPr lang="es-EC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67544" y="6926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C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Objetivos</a:t>
            </a:r>
            <a:endParaRPr kumimoji="0" lang="es-EC" sz="4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4946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40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Arial" pitchFamily="34" charset="0"/>
              </a:rPr>
              <a:t>Agenda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437736"/>
          </a:xfrm>
        </p:spPr>
        <p:txBody>
          <a:bodyPr/>
          <a:lstStyle/>
          <a:p>
            <a:r>
              <a:rPr lang="es-EC" dirty="0"/>
              <a:t>Introducción</a:t>
            </a:r>
          </a:p>
          <a:p>
            <a:r>
              <a:rPr lang="es-EC" dirty="0" smtClean="0"/>
              <a:t>Objetivos</a:t>
            </a:r>
          </a:p>
          <a:p>
            <a:r>
              <a:rPr lang="es-EC" dirty="0" smtClean="0">
                <a:hlinkClick r:id="rId2" action="ppaction://hlinksldjump"/>
              </a:rPr>
              <a:t>Alcance</a:t>
            </a:r>
            <a:endParaRPr lang="es-EC" dirty="0" smtClean="0"/>
          </a:p>
          <a:p>
            <a:r>
              <a:rPr lang="es-EC" dirty="0" smtClean="0"/>
              <a:t>Marco Teórico</a:t>
            </a:r>
          </a:p>
          <a:p>
            <a:r>
              <a:rPr lang="es-EC" dirty="0" smtClean="0"/>
              <a:t>Marco de Trabajo</a:t>
            </a:r>
          </a:p>
          <a:p>
            <a:r>
              <a:rPr lang="es-EC" dirty="0" smtClean="0"/>
              <a:t>Conclusiones y Recomendaciones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65945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484785"/>
            <a:ext cx="8229600" cy="4824535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es-EC" dirty="0"/>
              <a:t>El juego didáctico a desarrollarse se orienta en el proceso de enseñanza – aprendizaje del razonamiento </a:t>
            </a:r>
            <a:r>
              <a:rPr lang="es-EC" dirty="0" smtClean="0"/>
              <a:t>lógico y espacial </a:t>
            </a:r>
            <a:r>
              <a:rPr lang="es-EC" dirty="0"/>
              <a:t>de </a:t>
            </a:r>
            <a:r>
              <a:rPr lang="es-EC" dirty="0" smtClean="0"/>
              <a:t>niños </a:t>
            </a:r>
            <a:r>
              <a:rPr lang="es-EC" dirty="0"/>
              <a:t>y </a:t>
            </a:r>
            <a:r>
              <a:rPr lang="es-EC" dirty="0" smtClean="0"/>
              <a:t>niñas </a:t>
            </a:r>
            <a:r>
              <a:rPr lang="es-EC" dirty="0"/>
              <a:t>entre 7 </a:t>
            </a:r>
            <a:r>
              <a:rPr lang="es-EC" dirty="0" smtClean="0"/>
              <a:t> a 11 </a:t>
            </a:r>
            <a:r>
              <a:rPr lang="es-EC" dirty="0"/>
              <a:t>años</a:t>
            </a:r>
            <a:r>
              <a:rPr lang="es-EC" dirty="0" smtClean="0"/>
              <a:t>.</a:t>
            </a:r>
          </a:p>
          <a:p>
            <a:pPr lvl="0" algn="just"/>
            <a:r>
              <a:rPr lang="es-EC" dirty="0"/>
              <a:t>La temática del juego a desarrollarse, estará acorde al contenido de la materia de Desarrollo del Pensamiento; dicha temática estará expresada mediante la utilización de elementos de multimedia como: texto, imagen, </a:t>
            </a:r>
            <a:r>
              <a:rPr lang="es-EC" dirty="0" smtClean="0"/>
              <a:t>sonido </a:t>
            </a:r>
            <a:r>
              <a:rPr lang="es-EC" dirty="0"/>
              <a:t>y animación </a:t>
            </a:r>
            <a:r>
              <a:rPr lang="es-EC" dirty="0" smtClean="0"/>
              <a:t>3D.</a:t>
            </a:r>
          </a:p>
          <a:p>
            <a:pPr lvl="0" algn="just"/>
            <a:r>
              <a:rPr lang="es-EC" dirty="0"/>
              <a:t>El juego didáctico de razonamiento </a:t>
            </a:r>
            <a:r>
              <a:rPr lang="es-EC" dirty="0" smtClean="0"/>
              <a:t>lógico y espacial </a:t>
            </a:r>
            <a:r>
              <a:rPr lang="es-EC" dirty="0"/>
              <a:t>será un juego de laberintos con tres niveles de dificultad (básico, intermedio y avanzado)</a:t>
            </a:r>
            <a:r>
              <a:rPr lang="es-EC" dirty="0" smtClean="0"/>
              <a:t>. </a:t>
            </a:r>
          </a:p>
          <a:p>
            <a:pPr lvl="0" algn="just"/>
            <a:r>
              <a:rPr lang="es-EC" dirty="0"/>
              <a:t>El juego </a:t>
            </a:r>
            <a:r>
              <a:rPr lang="es-EC" dirty="0" smtClean="0"/>
              <a:t>contempla </a:t>
            </a:r>
            <a:r>
              <a:rPr lang="es-EC" dirty="0"/>
              <a:t>el manejo de registro de usuarios y de los tiempos que el usuario se demora en salir del laberinto, los mismos que serán registrados en archivos planos</a:t>
            </a:r>
            <a:r>
              <a:rPr lang="es-EC" dirty="0" smtClean="0"/>
              <a:t>.</a:t>
            </a:r>
          </a:p>
          <a:p>
            <a:pPr lvl="0" algn="just"/>
            <a:r>
              <a:rPr lang="es-EC" dirty="0"/>
              <a:t>El juego </a:t>
            </a:r>
            <a:r>
              <a:rPr lang="es-EC" dirty="0" smtClean="0"/>
              <a:t>podrá </a:t>
            </a:r>
            <a:r>
              <a:rPr lang="es-EC" dirty="0"/>
              <a:t>mediante inteligencia artificial, generar automáticamente los laberintos según un nivel de dificultad y tendrá una opción de resolver automáticamente el </a:t>
            </a:r>
            <a:r>
              <a:rPr lang="es-EC" dirty="0" smtClean="0"/>
              <a:t>mismo.</a:t>
            </a:r>
          </a:p>
          <a:p>
            <a:pPr algn="just"/>
            <a:r>
              <a:rPr lang="es-EC" dirty="0"/>
              <a:t>El juego didáctico de razonamiento lógico y espacial será diseñado para correr en plataforma Android y podrá ser manipulado en una </a:t>
            </a:r>
            <a:r>
              <a:rPr lang="es-EC" dirty="0" smtClean="0"/>
              <a:t>tableta. </a:t>
            </a:r>
          </a:p>
          <a:p>
            <a:pPr algn="just"/>
            <a:r>
              <a:rPr lang="es-EC" dirty="0" smtClean="0"/>
              <a:t>Junto al aplicativo de software se entregará un manual de usuario que permitirá entender el manejo del mismo.</a:t>
            </a:r>
          </a:p>
          <a:p>
            <a:pPr lvl="0"/>
            <a:endParaRPr lang="es-EC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5243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sz="40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+mj-ea"/>
                <a:cs typeface="Arial" pitchFamily="34" charset="0"/>
              </a:rPr>
              <a:t>Alcance</a:t>
            </a:r>
          </a:p>
        </p:txBody>
      </p:sp>
    </p:spTree>
    <p:extLst>
      <p:ext uri="{BB962C8B-B14F-4D97-AF65-F5344CB8AC3E}">
        <p14:creationId xmlns:p14="http://schemas.microsoft.com/office/powerpoint/2010/main" val="319566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40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Arial" pitchFamily="34" charset="0"/>
              </a:rPr>
              <a:t>Agenda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437736"/>
          </a:xfrm>
        </p:spPr>
        <p:txBody>
          <a:bodyPr/>
          <a:lstStyle/>
          <a:p>
            <a:r>
              <a:rPr lang="es-EC" dirty="0"/>
              <a:t>Introducción</a:t>
            </a:r>
          </a:p>
          <a:p>
            <a:r>
              <a:rPr lang="es-EC" dirty="0" smtClean="0"/>
              <a:t>Objetivos</a:t>
            </a:r>
          </a:p>
          <a:p>
            <a:r>
              <a:rPr lang="es-EC" dirty="0" smtClean="0"/>
              <a:t>Alcance</a:t>
            </a:r>
          </a:p>
          <a:p>
            <a:r>
              <a:rPr lang="es-EC" dirty="0" smtClean="0"/>
              <a:t>Marco Teórico</a:t>
            </a:r>
          </a:p>
          <a:p>
            <a:r>
              <a:rPr lang="es-EC" dirty="0" smtClean="0"/>
              <a:t>Marco de Trabajo</a:t>
            </a:r>
          </a:p>
          <a:p>
            <a:r>
              <a:rPr lang="es-EC" dirty="0" smtClean="0"/>
              <a:t>Conclusiones y Recomendaciones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8443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623</TotalTime>
  <Words>1337</Words>
  <Application>Microsoft Office PowerPoint</Application>
  <PresentationFormat>Presentación en pantalla (4:3)</PresentationFormat>
  <Paragraphs>202</Paragraphs>
  <Slides>27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Flujo</vt:lpstr>
      <vt:lpstr>UNIVERSIDAD DE LAS FUERZAS ARMADAS – ESPE DEPARTAMENTO DE CIENCIAS DE LA COMPUTACIÓN  CARRERA DE INGENIERÍA DE SISTEMAS </vt:lpstr>
      <vt:lpstr>Agenda</vt:lpstr>
      <vt:lpstr>Introducción</vt:lpstr>
      <vt:lpstr>Agenda</vt:lpstr>
      <vt:lpstr>Objetivo General</vt:lpstr>
      <vt:lpstr>Objetivos Específicos</vt:lpstr>
      <vt:lpstr>Agenda</vt:lpstr>
      <vt:lpstr>Presentación de PowerPoint</vt:lpstr>
      <vt:lpstr>Agenda</vt:lpstr>
      <vt:lpstr>Marco teórico</vt:lpstr>
      <vt:lpstr>Presentación de PowerPoint</vt:lpstr>
      <vt:lpstr>Presentación de PowerPoint</vt:lpstr>
      <vt:lpstr>Presentación de PowerPoint</vt:lpstr>
      <vt:lpstr>Presentación de PowerPoint</vt:lpstr>
      <vt:lpstr>Agenda</vt:lpstr>
      <vt:lpstr>Marco de trabajo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Agenda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DE LAS FUERZAS ARMADAS – ESPE DEPARTAMENTO DE CIENCIAS DE LA COMPUTACIÓN  CARRERA DE INGENIERÍA DE SISTEMAS</dc:title>
  <dc:creator>SGO</dc:creator>
  <cp:lastModifiedBy>Soledad González</cp:lastModifiedBy>
  <cp:revision>53</cp:revision>
  <dcterms:created xsi:type="dcterms:W3CDTF">2014-07-15T17:31:32Z</dcterms:created>
  <dcterms:modified xsi:type="dcterms:W3CDTF">2014-08-04T12:03:38Z</dcterms:modified>
</cp:coreProperties>
</file>