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139"/>
  </p:notesMasterIdLst>
  <p:sldIdLst>
    <p:sldId id="256" r:id="rId2"/>
    <p:sldId id="263" r:id="rId3"/>
    <p:sldId id="388" r:id="rId4"/>
    <p:sldId id="265" r:id="rId5"/>
    <p:sldId id="267" r:id="rId6"/>
    <p:sldId id="268" r:id="rId7"/>
    <p:sldId id="269" r:id="rId8"/>
    <p:sldId id="271" r:id="rId9"/>
    <p:sldId id="274" r:id="rId10"/>
    <p:sldId id="278" r:id="rId11"/>
    <p:sldId id="279" r:id="rId12"/>
    <p:sldId id="280" r:id="rId13"/>
    <p:sldId id="284" r:id="rId14"/>
    <p:sldId id="285" r:id="rId15"/>
    <p:sldId id="286" r:id="rId16"/>
    <p:sldId id="282" r:id="rId17"/>
    <p:sldId id="283" r:id="rId18"/>
    <p:sldId id="287" r:id="rId19"/>
    <p:sldId id="389" r:id="rId20"/>
    <p:sldId id="390" r:id="rId21"/>
    <p:sldId id="391" r:id="rId22"/>
    <p:sldId id="392" r:id="rId23"/>
    <p:sldId id="393" r:id="rId24"/>
    <p:sldId id="394" r:id="rId25"/>
    <p:sldId id="395" r:id="rId26"/>
    <p:sldId id="396" r:id="rId27"/>
    <p:sldId id="397" r:id="rId28"/>
    <p:sldId id="398" r:id="rId29"/>
    <p:sldId id="399" r:id="rId30"/>
    <p:sldId id="401" r:id="rId31"/>
    <p:sldId id="400" r:id="rId32"/>
    <p:sldId id="402" r:id="rId33"/>
    <p:sldId id="403" r:id="rId34"/>
    <p:sldId id="404"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294" r:id="rId48"/>
    <p:sldId id="312" r:id="rId49"/>
    <p:sldId id="313" r:id="rId50"/>
    <p:sldId id="314" r:id="rId51"/>
    <p:sldId id="311" r:id="rId52"/>
    <p:sldId id="306" r:id="rId53"/>
    <p:sldId id="307" r:id="rId54"/>
    <p:sldId id="308" r:id="rId55"/>
    <p:sldId id="300" r:id="rId56"/>
    <p:sldId id="301" r:id="rId57"/>
    <p:sldId id="302" r:id="rId58"/>
    <p:sldId id="303" r:id="rId59"/>
    <p:sldId id="304" r:id="rId60"/>
    <p:sldId id="305" r:id="rId61"/>
    <p:sldId id="297" r:id="rId62"/>
    <p:sldId id="315" r:id="rId63"/>
    <p:sldId id="316" r:id="rId64"/>
    <p:sldId id="317" r:id="rId65"/>
    <p:sldId id="318" r:id="rId66"/>
    <p:sldId id="319" r:id="rId67"/>
    <p:sldId id="320" r:id="rId68"/>
    <p:sldId id="321" r:id="rId69"/>
    <p:sldId id="322" r:id="rId70"/>
    <p:sldId id="323" r:id="rId71"/>
    <p:sldId id="324" r:id="rId72"/>
    <p:sldId id="325" r:id="rId73"/>
    <p:sldId id="327" r:id="rId74"/>
    <p:sldId id="328" r:id="rId75"/>
    <p:sldId id="329" r:id="rId76"/>
    <p:sldId id="330" r:id="rId77"/>
    <p:sldId id="331" r:id="rId78"/>
    <p:sldId id="332" r:id="rId79"/>
    <p:sldId id="326"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420" r:id="rId97"/>
    <p:sldId id="421" r:id="rId98"/>
    <p:sldId id="422" r:id="rId99"/>
    <p:sldId id="423" r:id="rId100"/>
    <p:sldId id="424" r:id="rId101"/>
    <p:sldId id="425" r:id="rId102"/>
    <p:sldId id="426" r:id="rId103"/>
    <p:sldId id="427" r:id="rId104"/>
    <p:sldId id="350" r:id="rId105"/>
    <p:sldId id="351" r:id="rId106"/>
    <p:sldId id="352" r:id="rId107"/>
    <p:sldId id="353" r:id="rId108"/>
    <p:sldId id="354" r:id="rId109"/>
    <p:sldId id="355" r:id="rId110"/>
    <p:sldId id="356" r:id="rId111"/>
    <p:sldId id="448" r:id="rId112"/>
    <p:sldId id="429" r:id="rId113"/>
    <p:sldId id="430" r:id="rId114"/>
    <p:sldId id="431" r:id="rId115"/>
    <p:sldId id="432" r:id="rId116"/>
    <p:sldId id="433" r:id="rId117"/>
    <p:sldId id="434" r:id="rId118"/>
    <p:sldId id="435" r:id="rId119"/>
    <p:sldId id="436" r:id="rId120"/>
    <p:sldId id="437" r:id="rId121"/>
    <p:sldId id="438" r:id="rId122"/>
    <p:sldId id="439" r:id="rId123"/>
    <p:sldId id="441" r:id="rId124"/>
    <p:sldId id="442" r:id="rId125"/>
    <p:sldId id="443" r:id="rId126"/>
    <p:sldId id="444" r:id="rId127"/>
    <p:sldId id="358" r:id="rId128"/>
    <p:sldId id="359" r:id="rId129"/>
    <p:sldId id="360" r:id="rId130"/>
    <p:sldId id="361" r:id="rId131"/>
    <p:sldId id="362" r:id="rId132"/>
    <p:sldId id="363" r:id="rId133"/>
    <p:sldId id="365" r:id="rId134"/>
    <p:sldId id="366" r:id="rId135"/>
    <p:sldId id="367" r:id="rId136"/>
    <p:sldId id="368" r:id="rId137"/>
    <p:sldId id="446" r:id="rId13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88983" autoAdjust="0"/>
  </p:normalViewPr>
  <p:slideViewPr>
    <p:cSldViewPr>
      <p:cViewPr>
        <p:scale>
          <a:sx n="70" d="100"/>
          <a:sy n="70" d="100"/>
        </p:scale>
        <p:origin x="-116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13E4B8-B8DA-4FEE-975E-C34FCDCAEF1D}" type="datetimeFigureOut">
              <a:rPr lang="es-EC" smtClean="0"/>
              <a:pPr/>
              <a:t>03/08/2014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45A8F-1540-47B3-A29F-75D3EB4FDDB6}"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4</a:t>
            </a:fld>
            <a:endParaRPr lang="es-E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La conexión de los elementos necesarios para que el microcontrolador 18f2550 funcione correctamente básicamente son: un cristal de 20 MHz, capacitores de 15pF, y resistencias</a:t>
            </a:r>
            <a:r>
              <a:rPr lang="es-EC" sz="1200" kern="1200" baseline="0" dirty="0" smtClean="0">
                <a:solidFill>
                  <a:schemeClr val="tx1"/>
                </a:solidFill>
                <a:latin typeface="+mn-lt"/>
                <a:ea typeface="+mn-ea"/>
                <a:cs typeface="+mn-cs"/>
              </a:rPr>
              <a:t> para el </a:t>
            </a:r>
            <a:r>
              <a:rPr lang="es-EC" sz="1200" kern="1200" baseline="0" dirty="0" err="1" smtClean="0">
                <a:solidFill>
                  <a:schemeClr val="tx1"/>
                </a:solidFill>
                <a:latin typeface="+mn-lt"/>
                <a:ea typeface="+mn-ea"/>
                <a:cs typeface="+mn-cs"/>
              </a:rPr>
              <a:t>master</a:t>
            </a:r>
            <a:r>
              <a:rPr lang="es-EC" sz="1200" kern="1200" baseline="0" dirty="0" smtClean="0">
                <a:solidFill>
                  <a:schemeClr val="tx1"/>
                </a:solidFill>
                <a:latin typeface="+mn-lt"/>
                <a:ea typeface="+mn-ea"/>
                <a:cs typeface="+mn-cs"/>
              </a:rPr>
              <a:t> </a:t>
            </a:r>
            <a:r>
              <a:rPr lang="es-EC" sz="1200" kern="1200" baseline="0" dirty="0" err="1" smtClean="0">
                <a:solidFill>
                  <a:schemeClr val="tx1"/>
                </a:solidFill>
                <a:latin typeface="+mn-lt"/>
                <a:ea typeface="+mn-ea"/>
                <a:cs typeface="+mn-cs"/>
              </a:rPr>
              <a:t>clear</a:t>
            </a:r>
            <a:r>
              <a:rPr lang="es-EC" sz="1200" kern="1200" baseline="0" dirty="0" smtClean="0">
                <a:solidFill>
                  <a:schemeClr val="tx1"/>
                </a:solidFill>
                <a:latin typeface="+mn-lt"/>
                <a:ea typeface="+mn-ea"/>
                <a:cs typeface="+mn-cs"/>
              </a:rPr>
              <a:t>, capacitor de 0.47uF de desacoplo pin 14, los D+. D-</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Se debe conectar un capacitor de 0.1 </a:t>
            </a:r>
            <a:r>
              <a:rPr lang="es-EC" sz="1200" kern="1200" dirty="0" err="1" smtClean="0">
                <a:solidFill>
                  <a:schemeClr val="tx1"/>
                </a:solidFill>
                <a:latin typeface="+mn-lt"/>
                <a:ea typeface="+mn-ea"/>
                <a:cs typeface="+mn-cs"/>
              </a:rPr>
              <a:t>uF</a:t>
            </a:r>
            <a:r>
              <a:rPr lang="es-EC" sz="1200" kern="1200" dirty="0" smtClean="0">
                <a:solidFill>
                  <a:schemeClr val="tx1"/>
                </a:solidFill>
                <a:latin typeface="+mn-lt"/>
                <a:ea typeface="+mn-ea"/>
                <a:cs typeface="+mn-cs"/>
              </a:rPr>
              <a:t> de desacoplo entre los pines 19 y 20 para que almacene energía y estabilice la tensión de alimentación. Los pines 8 y 19 van a tierra y el pin 20 a </a:t>
            </a:r>
            <a:r>
              <a:rPr lang="es-EC" sz="1200" kern="1200" dirty="0" err="1" smtClean="0">
                <a:solidFill>
                  <a:schemeClr val="tx1"/>
                </a:solidFill>
                <a:latin typeface="+mn-lt"/>
                <a:ea typeface="+mn-ea"/>
                <a:cs typeface="+mn-cs"/>
              </a:rPr>
              <a:t>Vcc</a:t>
            </a:r>
            <a:r>
              <a:rPr lang="es-EC" sz="1200" kern="1200" dirty="0" smtClean="0">
                <a:solidFill>
                  <a:schemeClr val="tx1"/>
                </a:solidFill>
                <a:latin typeface="+mn-lt"/>
                <a:ea typeface="+mn-ea"/>
                <a:cs typeface="+mn-cs"/>
              </a:rPr>
              <a:t> del USB. </a:t>
            </a:r>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40</a:t>
            </a:fld>
            <a:endParaRPr lang="es-EC"/>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10000"/>
          </a:bodyPr>
          <a:lstStyle/>
          <a:p>
            <a:r>
              <a:rPr lang="es-EC" sz="1200" dirty="0" smtClean="0"/>
              <a:t>VALORES MAXIMOS DE TRABAJO</a:t>
            </a:r>
          </a:p>
          <a:p>
            <a:r>
              <a:rPr lang="es-EC" sz="1200" dirty="0" err="1" smtClean="0"/>
              <a:t>Vce</a:t>
            </a:r>
            <a:r>
              <a:rPr lang="es-EC" sz="1200" dirty="0" smtClean="0"/>
              <a:t> y </a:t>
            </a:r>
            <a:r>
              <a:rPr lang="es-EC" sz="1200" dirty="0" err="1" smtClean="0"/>
              <a:t>Vcb</a:t>
            </a:r>
            <a:r>
              <a:rPr lang="es-EC" sz="1200" dirty="0" smtClean="0"/>
              <a:t> </a:t>
            </a:r>
            <a:r>
              <a:rPr lang="es-EC" sz="1200" dirty="0" err="1" smtClean="0"/>
              <a:t>máx</a:t>
            </a:r>
            <a:r>
              <a:rPr lang="es-EC" sz="1200" dirty="0" smtClean="0"/>
              <a:t> 100[V] </a:t>
            </a:r>
            <a:r>
              <a:rPr lang="es-EC" sz="1200" dirty="0" smtClean="0">
                <a:sym typeface="Wingdings" pitchFamily="2" charset="2"/>
              </a:rPr>
              <a:t>y en el circuito consume 12[V]</a:t>
            </a:r>
            <a:r>
              <a:rPr lang="es-EC" sz="1200" dirty="0" smtClean="0"/>
              <a:t> de los</a:t>
            </a:r>
            <a:r>
              <a:rPr lang="es-EC" sz="1200" baseline="0" dirty="0" smtClean="0"/>
              <a:t> actuadores</a:t>
            </a:r>
            <a:endParaRPr lang="es-EC" sz="1200" dirty="0" smtClean="0"/>
          </a:p>
          <a:p>
            <a:r>
              <a:rPr lang="es-EC" sz="1200" dirty="0" err="1" smtClean="0"/>
              <a:t>Ic</a:t>
            </a:r>
            <a:r>
              <a:rPr lang="es-EC" sz="1200" dirty="0" smtClean="0"/>
              <a:t> </a:t>
            </a:r>
            <a:r>
              <a:rPr lang="es-EC" sz="1200" dirty="0" err="1" smtClean="0"/>
              <a:t>máx</a:t>
            </a:r>
            <a:r>
              <a:rPr lang="es-EC" sz="1200" dirty="0" smtClean="0"/>
              <a:t> 5[A] </a:t>
            </a:r>
            <a:r>
              <a:rPr lang="es-EC" sz="1200" dirty="0" smtClean="0">
                <a:sym typeface="Wingdings" pitchFamily="2" charset="2"/>
              </a:rPr>
              <a:t> </a:t>
            </a:r>
            <a:r>
              <a:rPr lang="es-EC" sz="1200" dirty="0" smtClean="0"/>
              <a:t>actuadores lineales consumen una corriente de 2.5[A]</a:t>
            </a:r>
          </a:p>
          <a:p>
            <a:r>
              <a:rPr lang="en-US" sz="1200" dirty="0" err="1" smtClean="0"/>
              <a:t>Todos</a:t>
            </a:r>
            <a:r>
              <a:rPr lang="en-US" sz="1200" dirty="0" smtClean="0"/>
              <a:t> los </a:t>
            </a:r>
            <a:r>
              <a:rPr lang="en-US" sz="1200" dirty="0" err="1" smtClean="0"/>
              <a:t>valores</a:t>
            </a:r>
            <a:r>
              <a:rPr lang="en-US" sz="1200" dirty="0" smtClean="0"/>
              <a:t> se </a:t>
            </a:r>
            <a:r>
              <a:rPr lang="en-US" sz="1200" dirty="0" err="1" smtClean="0"/>
              <a:t>encuentran</a:t>
            </a:r>
            <a:r>
              <a:rPr lang="en-US" sz="1200" dirty="0" smtClean="0"/>
              <a:t> </a:t>
            </a:r>
            <a:r>
              <a:rPr lang="en-US" sz="1200" dirty="0" err="1" smtClean="0"/>
              <a:t>dentro</a:t>
            </a:r>
            <a:r>
              <a:rPr lang="en-US" sz="1200" dirty="0" smtClean="0"/>
              <a:t> del </a:t>
            </a:r>
            <a:r>
              <a:rPr lang="en-US" sz="1200" dirty="0" err="1" smtClean="0"/>
              <a:t>rango</a:t>
            </a:r>
            <a:r>
              <a:rPr lang="en-US" sz="1200" dirty="0" smtClean="0"/>
              <a:t> de </a:t>
            </a:r>
            <a:r>
              <a:rPr lang="en-US" sz="1200" dirty="0" err="1" smtClean="0"/>
              <a:t>trabajo</a:t>
            </a:r>
            <a:r>
              <a:rPr lang="en-US" sz="1200" baseline="0" dirty="0" smtClean="0"/>
              <a:t> </a:t>
            </a:r>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41</a:t>
            </a:fld>
            <a:endParaRPr lang="es-EC"/>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CARACTERISTICAS</a:t>
            </a:r>
            <a:r>
              <a:rPr lang="en-US" baseline="0" dirty="0" smtClean="0"/>
              <a:t> ELECTRICAS</a:t>
            </a:r>
          </a:p>
          <a:p>
            <a:r>
              <a:rPr lang="es-EC" sz="1200" kern="1200" dirty="0" smtClean="0">
                <a:solidFill>
                  <a:schemeClr val="tx1"/>
                </a:solidFill>
                <a:latin typeface="+mn-lt"/>
                <a:ea typeface="+mn-ea"/>
                <a:cs typeface="+mn-cs"/>
              </a:rPr>
              <a:t>Es</a:t>
            </a:r>
            <a:r>
              <a:rPr lang="es-EC" sz="1200" kern="1200" baseline="0" dirty="0" smtClean="0">
                <a:solidFill>
                  <a:schemeClr val="tx1"/>
                </a:solidFill>
                <a:latin typeface="+mn-lt"/>
                <a:ea typeface="+mn-ea"/>
                <a:cs typeface="+mn-cs"/>
              </a:rPr>
              <a:t> importante saber estos valores para hacer que el </a:t>
            </a:r>
            <a:r>
              <a:rPr lang="es-EC" sz="1200" kern="1200" baseline="0" dirty="0" err="1" smtClean="0">
                <a:solidFill>
                  <a:schemeClr val="tx1"/>
                </a:solidFill>
                <a:latin typeface="+mn-lt"/>
                <a:ea typeface="+mn-ea"/>
                <a:cs typeface="+mn-cs"/>
              </a:rPr>
              <a:t>transistpr</a:t>
            </a:r>
            <a:r>
              <a:rPr lang="es-EC" sz="1200" kern="1200" baseline="0" dirty="0" smtClean="0">
                <a:solidFill>
                  <a:schemeClr val="tx1"/>
                </a:solidFill>
                <a:latin typeface="+mn-lt"/>
                <a:ea typeface="+mn-ea"/>
                <a:cs typeface="+mn-cs"/>
              </a:rPr>
              <a:t> trabaje como interruptor o </a:t>
            </a:r>
            <a:r>
              <a:rPr lang="es-EC" sz="1200" kern="1200" baseline="0" dirty="0" err="1" smtClean="0">
                <a:solidFill>
                  <a:schemeClr val="tx1"/>
                </a:solidFill>
                <a:latin typeface="+mn-lt"/>
                <a:ea typeface="+mn-ea"/>
                <a:cs typeface="+mn-cs"/>
              </a:rPr>
              <a:t>switch</a:t>
            </a:r>
            <a:r>
              <a:rPr lang="es-EC" sz="1200" kern="1200" baseline="0" dirty="0" smtClean="0">
                <a:solidFill>
                  <a:schemeClr val="tx1"/>
                </a:solidFill>
                <a:latin typeface="+mn-lt"/>
                <a:ea typeface="+mn-ea"/>
                <a:cs typeface="+mn-cs"/>
              </a:rPr>
              <a:t> </a:t>
            </a:r>
          </a:p>
          <a:p>
            <a:pPr>
              <a:buFont typeface="Wingdings"/>
              <a:buChar char="à"/>
            </a:pPr>
            <a:r>
              <a:rPr lang="es-EC" sz="1200" kern="1200" baseline="0" dirty="0" smtClean="0">
                <a:solidFill>
                  <a:schemeClr val="tx1"/>
                </a:solidFill>
                <a:latin typeface="+mn-lt"/>
                <a:ea typeface="+mn-ea"/>
                <a:cs typeface="+mn-cs"/>
                <a:sym typeface="Wingdings" pitchFamily="2" charset="2"/>
              </a:rPr>
              <a:t>interruptor: </a:t>
            </a:r>
            <a:r>
              <a:rPr lang="es-EC" sz="1200" kern="1200" dirty="0" smtClean="0">
                <a:solidFill>
                  <a:schemeClr val="tx1"/>
                </a:solidFill>
                <a:latin typeface="+mn-lt"/>
                <a:ea typeface="+mn-ea"/>
                <a:cs typeface="+mn-cs"/>
              </a:rPr>
              <a:t>transistor capaz de pasar rápidamente de corte a saturación y viceversa, </a:t>
            </a:r>
          </a:p>
          <a:p>
            <a:pPr>
              <a:buFont typeface="Wingdings"/>
              <a:buChar char="à"/>
            </a:pPr>
            <a:r>
              <a:rPr lang="es-EC" sz="1200" kern="1200" dirty="0" smtClean="0">
                <a:solidFill>
                  <a:schemeClr val="tx1"/>
                </a:solidFill>
                <a:latin typeface="+mn-lt"/>
                <a:ea typeface="+mn-ea"/>
                <a:cs typeface="+mn-cs"/>
              </a:rPr>
              <a:t>corte es un interruptor abierto </a:t>
            </a:r>
          </a:p>
          <a:p>
            <a:pPr>
              <a:buFont typeface="Wingdings"/>
              <a:buChar char="à"/>
            </a:pPr>
            <a:r>
              <a:rPr lang="es-EC" sz="1200" kern="1200" dirty="0" smtClean="0">
                <a:solidFill>
                  <a:schemeClr val="tx1"/>
                </a:solidFill>
                <a:latin typeface="+mn-lt"/>
                <a:ea typeface="+mn-ea"/>
                <a:cs typeface="+mn-cs"/>
              </a:rPr>
              <a:t>saturación es un interruptor cerrado. </a:t>
            </a:r>
          </a:p>
          <a:p>
            <a:pPr>
              <a:buFont typeface="Wingdings"/>
              <a:buChar char="à"/>
            </a:pPr>
            <a:r>
              <a:rPr lang="es-EC" sz="1200" b="0" i="0" kern="1200" dirty="0" smtClean="0">
                <a:solidFill>
                  <a:schemeClr val="tx1"/>
                </a:solidFill>
                <a:latin typeface="+mn-lt"/>
                <a:ea typeface="+mn-ea"/>
                <a:cs typeface="+mn-cs"/>
              </a:rPr>
              <a:t>Cuando un </a:t>
            </a:r>
            <a:r>
              <a:rPr lang="es-EC" sz="1200" b="1" i="0" kern="1200" dirty="0" smtClean="0">
                <a:solidFill>
                  <a:schemeClr val="tx1"/>
                </a:solidFill>
                <a:latin typeface="+mn-lt"/>
                <a:ea typeface="+mn-ea"/>
                <a:cs typeface="+mn-cs"/>
              </a:rPr>
              <a:t>transistor</a:t>
            </a:r>
            <a:r>
              <a:rPr lang="es-EC" sz="1200" b="0" i="0" kern="1200" dirty="0" smtClean="0">
                <a:solidFill>
                  <a:schemeClr val="tx1"/>
                </a:solidFill>
                <a:latin typeface="+mn-lt"/>
                <a:ea typeface="+mn-ea"/>
                <a:cs typeface="+mn-cs"/>
              </a:rPr>
              <a:t> se utiliza como interruptor o </a:t>
            </a:r>
            <a:r>
              <a:rPr lang="es-EC" sz="1200" b="0" i="0" u="sng" kern="1200" dirty="0" err="1" smtClean="0">
                <a:solidFill>
                  <a:schemeClr val="tx1"/>
                </a:solidFill>
                <a:latin typeface="+mn-lt"/>
                <a:ea typeface="+mn-ea"/>
                <a:cs typeface="+mn-cs"/>
              </a:rPr>
              <a:t>switch</a:t>
            </a:r>
            <a:r>
              <a:rPr lang="es-EC" sz="1200" b="0" i="0" kern="1200" dirty="0" smtClean="0">
                <a:solidFill>
                  <a:schemeClr val="tx1"/>
                </a:solidFill>
                <a:latin typeface="+mn-lt"/>
                <a:ea typeface="+mn-ea"/>
                <a:cs typeface="+mn-cs"/>
              </a:rPr>
              <a:t>, la corriente de base debe tener un valor para lograr que el </a:t>
            </a:r>
            <a:r>
              <a:rPr lang="es-EC" sz="1200" b="1" i="0" kern="1200" dirty="0" smtClean="0">
                <a:solidFill>
                  <a:schemeClr val="tx1"/>
                </a:solidFill>
                <a:latin typeface="+mn-lt"/>
                <a:ea typeface="+mn-ea"/>
                <a:cs typeface="+mn-cs"/>
              </a:rPr>
              <a:t>transistor</a:t>
            </a:r>
            <a:r>
              <a:rPr lang="es-EC" sz="1200" b="0" i="0" kern="1200" dirty="0" smtClean="0">
                <a:solidFill>
                  <a:schemeClr val="tx1"/>
                </a:solidFill>
                <a:latin typeface="+mn-lt"/>
                <a:ea typeface="+mn-ea"/>
                <a:cs typeface="+mn-cs"/>
              </a:rPr>
              <a:t> entre en corte y otro para que entre en saturación</a:t>
            </a:r>
          </a:p>
          <a:p>
            <a:r>
              <a:rPr lang="es-EC" sz="1200" b="0" i="0" kern="1200" dirty="0" smtClean="0">
                <a:solidFill>
                  <a:schemeClr val="tx1"/>
                </a:solidFill>
                <a:latin typeface="+mn-lt"/>
                <a:ea typeface="+mn-ea"/>
                <a:cs typeface="+mn-cs"/>
              </a:rPr>
              <a:t>- Un </a:t>
            </a:r>
            <a:r>
              <a:rPr lang="es-EC" sz="1200" b="1" i="0" kern="1200" dirty="0" smtClean="0">
                <a:solidFill>
                  <a:schemeClr val="tx1"/>
                </a:solidFill>
                <a:latin typeface="+mn-lt"/>
                <a:ea typeface="+mn-ea"/>
                <a:cs typeface="+mn-cs"/>
              </a:rPr>
              <a:t>transistor en corte</a:t>
            </a:r>
            <a:r>
              <a:rPr lang="es-EC" sz="1200" b="0" i="0" kern="1200" dirty="0" smtClean="0">
                <a:solidFill>
                  <a:schemeClr val="tx1"/>
                </a:solidFill>
                <a:latin typeface="+mn-lt"/>
                <a:ea typeface="+mn-ea"/>
                <a:cs typeface="+mn-cs"/>
              </a:rPr>
              <a:t> tiene una corriente de colector (</a:t>
            </a:r>
            <a:r>
              <a:rPr lang="es-EC" sz="1200" b="0" i="0" kern="1200" dirty="0" err="1" smtClean="0">
                <a:solidFill>
                  <a:schemeClr val="tx1"/>
                </a:solidFill>
                <a:latin typeface="+mn-lt"/>
                <a:ea typeface="+mn-ea"/>
                <a:cs typeface="+mn-cs"/>
              </a:rPr>
              <a:t>Ic</a:t>
            </a:r>
            <a:r>
              <a:rPr lang="es-EC" sz="1200" b="0" i="0" kern="1200" dirty="0" smtClean="0">
                <a:solidFill>
                  <a:schemeClr val="tx1"/>
                </a:solidFill>
                <a:latin typeface="+mn-lt"/>
                <a:ea typeface="+mn-ea"/>
                <a:cs typeface="+mn-cs"/>
              </a:rPr>
              <a:t>) mínima (prácticamente igual a cero) y un </a:t>
            </a:r>
            <a:r>
              <a:rPr lang="es-EC" sz="1200" b="0" i="0" u="sng" kern="1200" dirty="0" smtClean="0">
                <a:solidFill>
                  <a:schemeClr val="tx1"/>
                </a:solidFill>
                <a:latin typeface="+mn-lt"/>
                <a:ea typeface="+mn-ea"/>
                <a:cs typeface="+mn-cs"/>
              </a:rPr>
              <a:t>voltaje</a:t>
            </a:r>
            <a:r>
              <a:rPr lang="es-EC" sz="1200" b="0" i="0" kern="1200" dirty="0" smtClean="0">
                <a:solidFill>
                  <a:schemeClr val="tx1"/>
                </a:solidFill>
                <a:latin typeface="+mn-lt"/>
                <a:ea typeface="+mn-ea"/>
                <a:cs typeface="+mn-cs"/>
              </a:rPr>
              <a:t> colector emisor VCE) máximo (casi igual al voltaje de alimentación).</a:t>
            </a:r>
          </a:p>
          <a:p>
            <a:r>
              <a:rPr lang="es-EC" sz="1200" b="0" i="0" kern="1200" dirty="0" smtClean="0">
                <a:solidFill>
                  <a:schemeClr val="tx1"/>
                </a:solidFill>
                <a:latin typeface="+mn-lt"/>
                <a:ea typeface="+mn-ea"/>
                <a:cs typeface="+mn-cs"/>
              </a:rPr>
              <a:t>- Un </a:t>
            </a:r>
            <a:r>
              <a:rPr lang="es-EC" sz="1200" b="1" i="0" kern="1200" dirty="0" smtClean="0">
                <a:solidFill>
                  <a:schemeClr val="tx1"/>
                </a:solidFill>
                <a:latin typeface="+mn-lt"/>
                <a:ea typeface="+mn-ea"/>
                <a:cs typeface="+mn-cs"/>
              </a:rPr>
              <a:t>transistor en saturación</a:t>
            </a:r>
            <a:r>
              <a:rPr lang="es-EC" sz="1200" b="0" i="0" kern="1200" dirty="0" smtClean="0">
                <a:solidFill>
                  <a:schemeClr val="tx1"/>
                </a:solidFill>
                <a:latin typeface="+mn-lt"/>
                <a:ea typeface="+mn-ea"/>
                <a:cs typeface="+mn-cs"/>
              </a:rPr>
              <a:t> tiene una corriente de colector (</a:t>
            </a:r>
            <a:r>
              <a:rPr lang="es-EC" sz="1200" b="0" i="0" kern="1200" dirty="0" err="1" smtClean="0">
                <a:solidFill>
                  <a:schemeClr val="tx1"/>
                </a:solidFill>
                <a:latin typeface="+mn-lt"/>
                <a:ea typeface="+mn-ea"/>
                <a:cs typeface="+mn-cs"/>
              </a:rPr>
              <a:t>Ic</a:t>
            </a:r>
            <a:r>
              <a:rPr lang="es-EC" sz="1200" b="0" i="0" kern="1200" dirty="0" smtClean="0">
                <a:solidFill>
                  <a:schemeClr val="tx1"/>
                </a:solidFill>
                <a:latin typeface="+mn-lt"/>
                <a:ea typeface="+mn-ea"/>
                <a:cs typeface="+mn-cs"/>
              </a:rPr>
              <a:t>) máxima y un voltaje colector emisor (VCE) casi nulo (cero </a:t>
            </a:r>
            <a:r>
              <a:rPr lang="es-EC" sz="1200" b="0" i="0" u="sng" kern="1200" dirty="0" smtClean="0">
                <a:solidFill>
                  <a:schemeClr val="tx1"/>
                </a:solidFill>
                <a:latin typeface="+mn-lt"/>
                <a:ea typeface="+mn-ea"/>
                <a:cs typeface="+mn-cs"/>
              </a:rPr>
              <a:t>voltios</a:t>
            </a:r>
            <a:r>
              <a:rPr lang="es-EC" sz="1200" b="0" i="0" kern="1200" dirty="0" smtClean="0">
                <a:solidFill>
                  <a:schemeClr val="tx1"/>
                </a:solidFill>
                <a:latin typeface="+mn-lt"/>
                <a:ea typeface="+mn-ea"/>
                <a:cs typeface="+mn-cs"/>
              </a:rPr>
              <a:t>). </a:t>
            </a:r>
          </a:p>
          <a:p>
            <a:r>
              <a:rPr lang="es-EC" sz="1200" b="0" i="0" kern="1200" dirty="0" smtClean="0">
                <a:solidFill>
                  <a:schemeClr val="tx1"/>
                </a:solidFill>
                <a:latin typeface="+mn-lt"/>
                <a:ea typeface="+mn-ea"/>
                <a:cs typeface="+mn-cs"/>
              </a:rPr>
              <a:t>Para lograr que el </a:t>
            </a:r>
            <a:r>
              <a:rPr lang="es-EC" sz="1200" b="1" i="0" kern="1200" dirty="0" smtClean="0">
                <a:solidFill>
                  <a:schemeClr val="tx1"/>
                </a:solidFill>
                <a:latin typeface="+mn-lt"/>
                <a:ea typeface="+mn-ea"/>
                <a:cs typeface="+mn-cs"/>
              </a:rPr>
              <a:t>transistor</a:t>
            </a:r>
            <a:r>
              <a:rPr lang="es-EC" sz="1200" b="0" i="0" kern="1200" dirty="0" smtClean="0">
                <a:solidFill>
                  <a:schemeClr val="tx1"/>
                </a:solidFill>
                <a:latin typeface="+mn-lt"/>
                <a:ea typeface="+mn-ea"/>
                <a:cs typeface="+mn-cs"/>
              </a:rPr>
              <a:t> entre en corte, el valor de la corriente de base debe ser bajo o mejor aún, cero</a:t>
            </a:r>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42</a:t>
            </a:fld>
            <a:endParaRPr lang="es-EC"/>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43</a:t>
            </a:fld>
            <a:endParaRPr lang="es-EC"/>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kern="1200" dirty="0" smtClean="0">
                <a:solidFill>
                  <a:schemeClr val="tx1"/>
                </a:solidFill>
                <a:latin typeface="+mn-lt"/>
                <a:ea typeface="+mn-ea"/>
                <a:cs typeface="+mn-cs"/>
              </a:rPr>
              <a:t>Valor de resistencia de base máximo que garantice que el transistor trabaje como interruptor =</a:t>
            </a:r>
            <a:r>
              <a:rPr lang="es-EC" sz="1200" kern="1200" baseline="0" dirty="0" smtClean="0">
                <a:solidFill>
                  <a:schemeClr val="tx1"/>
                </a:solidFill>
                <a:latin typeface="+mn-lt"/>
                <a:ea typeface="+mn-ea"/>
                <a:cs typeface="+mn-cs"/>
              </a:rPr>
              <a:t> 4,8 </a:t>
            </a:r>
            <a:r>
              <a:rPr lang="es-EC" sz="1200" kern="1200" baseline="0" dirty="0" err="1" smtClean="0">
                <a:solidFill>
                  <a:schemeClr val="tx1"/>
                </a:solidFill>
                <a:latin typeface="+mn-lt"/>
                <a:ea typeface="+mn-ea"/>
                <a:cs typeface="+mn-cs"/>
              </a:rPr>
              <a:t>kohm</a:t>
            </a:r>
            <a:r>
              <a:rPr lang="es-EC" sz="1200" kern="1200" baseline="0" dirty="0" smtClean="0">
                <a:solidFill>
                  <a:schemeClr val="tx1"/>
                </a:solidFill>
                <a:latin typeface="+mn-lt"/>
                <a:ea typeface="+mn-ea"/>
                <a:cs typeface="+mn-cs"/>
              </a:rPr>
              <a:t> </a:t>
            </a:r>
            <a:r>
              <a:rPr lang="es-EC" sz="1200" kern="1200" baseline="0" dirty="0" smtClean="0">
                <a:solidFill>
                  <a:schemeClr val="tx1"/>
                </a:solidFill>
                <a:latin typeface="+mn-lt"/>
                <a:ea typeface="+mn-ea"/>
                <a:cs typeface="+mn-cs"/>
                <a:sym typeface="Wingdings" pitchFamily="2" charset="2"/>
              </a:rPr>
              <a:t> </a:t>
            </a:r>
            <a:r>
              <a:rPr lang="es-EC" sz="1200" kern="1200" dirty="0" smtClean="0">
                <a:solidFill>
                  <a:schemeClr val="tx1"/>
                </a:solidFill>
                <a:latin typeface="+mn-lt"/>
                <a:ea typeface="+mn-ea"/>
                <a:cs typeface="+mn-cs"/>
              </a:rPr>
              <a:t>resistencia en la base debe ser de por lo menos 4 veces menor que </a:t>
            </a:r>
            <a:r>
              <a:rPr lang="es-EC" sz="1200" kern="1200" dirty="0" err="1" smtClean="0">
                <a:solidFill>
                  <a:schemeClr val="tx1"/>
                </a:solidFill>
                <a:latin typeface="+mn-lt"/>
                <a:ea typeface="+mn-ea"/>
                <a:cs typeface="+mn-cs"/>
              </a:rPr>
              <a:t>R</a:t>
            </a:r>
            <a:r>
              <a:rPr lang="es-EC" sz="1200" kern="1200" baseline="-25000" dirty="0" err="1" smtClean="0">
                <a:solidFill>
                  <a:schemeClr val="tx1"/>
                </a:solidFill>
                <a:latin typeface="+mn-lt"/>
                <a:ea typeface="+mn-ea"/>
                <a:cs typeface="+mn-cs"/>
              </a:rPr>
              <a:t>Bmax</a:t>
            </a:r>
            <a:r>
              <a:rPr lang="es-EC" sz="1200" kern="1200" baseline="-25000" dirty="0" smtClean="0">
                <a:solidFill>
                  <a:schemeClr val="tx1"/>
                </a:solidFill>
                <a:latin typeface="+mn-lt"/>
                <a:ea typeface="+mn-ea"/>
                <a:cs typeface="+mn-cs"/>
              </a:rPr>
              <a:t>,  </a:t>
            </a:r>
            <a:r>
              <a:rPr lang="es-EC" sz="1200" kern="1200" dirty="0" smtClean="0">
                <a:solidFill>
                  <a:schemeClr val="tx1"/>
                </a:solidFill>
                <a:latin typeface="+mn-lt"/>
                <a:ea typeface="+mn-ea"/>
                <a:cs typeface="+mn-cs"/>
              </a:rPr>
              <a:t>1k&lt;&lt;&lt;&lt;4k , con este valor el transistor trabaja como interruptor sin problema, de esta manera cuando el microcontrolador 18f2550 envía la señal de control hacia la base, el transistor empieza a trabajar como interruptor lo que activa a los actuadores lineales de manera independiente con el valor de voltaje con el que trabajan.</a:t>
            </a:r>
            <a:endParaRPr lang="es-EC"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44</a:t>
            </a:fld>
            <a:endParaRPr lang="es-EC"/>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sym typeface="Wingdings" pitchFamily="2" charset="2"/>
              </a:rPr>
              <a:t></a:t>
            </a:r>
            <a:r>
              <a:rPr lang="es-ES" sz="1200" kern="1200" dirty="0" smtClean="0">
                <a:solidFill>
                  <a:schemeClr val="tx1"/>
                </a:solidFill>
                <a:latin typeface="+mn-lt"/>
                <a:ea typeface="+mn-ea"/>
                <a:cs typeface="+mn-cs"/>
              </a:rPr>
              <a:t>Difiere de la conexión de</a:t>
            </a:r>
            <a:r>
              <a:rPr lang="es-ES" sz="1200" kern="1200" baseline="0" dirty="0" smtClean="0">
                <a:solidFill>
                  <a:schemeClr val="tx1"/>
                </a:solidFill>
                <a:latin typeface="+mn-lt"/>
                <a:ea typeface="+mn-ea"/>
                <a:cs typeface="+mn-cs"/>
              </a:rPr>
              <a:t> los actuadores de las teclas debido a que éstos solo necesitan un pulso para activarse y por </a:t>
            </a:r>
            <a:r>
              <a:rPr lang="es-ES" sz="1200" kern="1200" dirty="0" smtClean="0">
                <a:solidFill>
                  <a:schemeClr val="tx1"/>
                </a:solidFill>
                <a:latin typeface="+mn-lt"/>
                <a:ea typeface="+mn-ea"/>
                <a:cs typeface="+mn-cs"/>
              </a:rPr>
              <a:t>su estructura mecánica el pistón regresa a su posición normal al desconectar la alimentación</a:t>
            </a:r>
          </a:p>
          <a:p>
            <a:r>
              <a:rPr lang="es-ES" sz="1200" kern="1200" dirty="0" smtClean="0">
                <a:solidFill>
                  <a:schemeClr val="tx1"/>
                </a:solidFill>
                <a:latin typeface="+mn-lt"/>
                <a:ea typeface="+mn-ea"/>
                <a:cs typeface="+mn-cs"/>
                <a:sym typeface="Wingdings" pitchFamily="2" charset="2"/>
              </a:rPr>
              <a:t>L</a:t>
            </a:r>
            <a:r>
              <a:rPr lang="es-ES" sz="1200" kern="1200" dirty="0" smtClean="0">
                <a:solidFill>
                  <a:schemeClr val="tx1"/>
                </a:solidFill>
                <a:latin typeface="+mn-lt"/>
                <a:ea typeface="+mn-ea"/>
                <a:cs typeface="+mn-cs"/>
              </a:rPr>
              <a:t>os</a:t>
            </a:r>
            <a:r>
              <a:rPr lang="es-ES" sz="1200" kern="1200" baseline="0" dirty="0" smtClean="0">
                <a:solidFill>
                  <a:schemeClr val="tx1"/>
                </a:solidFill>
                <a:latin typeface="+mn-lt"/>
                <a:ea typeface="+mn-ea"/>
                <a:cs typeface="+mn-cs"/>
              </a:rPr>
              <a:t> </a:t>
            </a:r>
            <a:r>
              <a:rPr lang="es-ES" sz="1200" kern="1200" dirty="0" smtClean="0">
                <a:solidFill>
                  <a:schemeClr val="tx1"/>
                </a:solidFill>
                <a:latin typeface="+mn-lt"/>
                <a:ea typeface="+mn-ea"/>
                <a:cs typeface="+mn-cs"/>
              </a:rPr>
              <a:t>actuadores lineales eléctricos que activan al salto de línea y al movimiento del carrito, necesitan regresar a su posición inicial mediante las líneas  programación del microcontrolador 18f2550, es decir, es necesario que estos dos actuadores lineales tengan un movimiento bidireccional y esto se lo hace mediante el uso del integrado L293D que controla motores de corriente continua. </a:t>
            </a:r>
            <a:endParaRPr lang="es-EC"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45</a:t>
            </a:fld>
            <a:endParaRPr lang="es-EC"/>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46</a:t>
            </a:fld>
            <a:endParaRPr lang="es-EC"/>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A </a:t>
            </a:r>
            <a:r>
              <a:rPr lang="en-US" dirty="0" err="1" smtClean="0"/>
              <a:t>cada</a:t>
            </a:r>
            <a:r>
              <a:rPr lang="en-US" dirty="0" smtClean="0"/>
              <a:t> </a:t>
            </a:r>
            <a:r>
              <a:rPr lang="en-US" dirty="0" err="1" smtClean="0"/>
              <a:t>punto</a:t>
            </a:r>
            <a:r>
              <a:rPr lang="en-US" dirty="0" smtClean="0"/>
              <a:t> del </a:t>
            </a:r>
            <a:r>
              <a:rPr lang="en-US" dirty="0" err="1" smtClean="0"/>
              <a:t>signo</a:t>
            </a:r>
            <a:r>
              <a:rPr lang="en-US" dirty="0" smtClean="0"/>
              <a:t> </a:t>
            </a:r>
            <a:r>
              <a:rPr lang="en-US" dirty="0" err="1" smtClean="0"/>
              <a:t>generador</a:t>
            </a:r>
            <a:r>
              <a:rPr lang="en-US" dirty="0" smtClean="0"/>
              <a:t> se le ha </a:t>
            </a:r>
            <a:r>
              <a:rPr lang="en-US" dirty="0" err="1" smtClean="0"/>
              <a:t>asignado</a:t>
            </a:r>
            <a:r>
              <a:rPr lang="en-US" dirty="0" smtClean="0"/>
              <a:t> un valor en </a:t>
            </a:r>
            <a:r>
              <a:rPr lang="en-US" dirty="0" err="1" smtClean="0"/>
              <a:t>binario</a:t>
            </a:r>
            <a:r>
              <a:rPr lang="en-US" dirty="0" smtClean="0"/>
              <a:t>, </a:t>
            </a:r>
            <a:r>
              <a:rPr lang="en-US" dirty="0" err="1" smtClean="0"/>
              <a:t>para</a:t>
            </a:r>
            <a:r>
              <a:rPr lang="en-US" dirty="0" smtClean="0"/>
              <a:t> </a:t>
            </a:r>
            <a:r>
              <a:rPr lang="en-US" dirty="0" err="1" smtClean="0"/>
              <a:t>luego</a:t>
            </a:r>
            <a:r>
              <a:rPr lang="en-US" baseline="0" dirty="0" smtClean="0"/>
              <a:t> </a:t>
            </a:r>
            <a:r>
              <a:rPr lang="en-US" baseline="0" dirty="0" err="1" smtClean="0"/>
              <a:t>hacer</a:t>
            </a:r>
            <a:r>
              <a:rPr lang="en-US" baseline="0" dirty="0" smtClean="0"/>
              <a:t> </a:t>
            </a:r>
            <a:r>
              <a:rPr lang="en-US" baseline="0" dirty="0" err="1" smtClean="0"/>
              <a:t>una</a:t>
            </a:r>
            <a:r>
              <a:rPr lang="en-US" baseline="0" dirty="0" smtClean="0"/>
              <a:t> conversion de la </a:t>
            </a:r>
            <a:r>
              <a:rPr lang="en-US" baseline="0" dirty="0" err="1" smtClean="0"/>
              <a:t>letra</a:t>
            </a:r>
            <a:r>
              <a:rPr lang="en-US" baseline="0" dirty="0" smtClean="0"/>
              <a:t> </a:t>
            </a:r>
            <a:r>
              <a:rPr lang="en-US" baseline="0" dirty="0" err="1" smtClean="0"/>
              <a:t>que</a:t>
            </a:r>
            <a:r>
              <a:rPr lang="en-US" baseline="0" dirty="0" smtClean="0"/>
              <a:t> </a:t>
            </a:r>
            <a:r>
              <a:rPr lang="en-US" baseline="0" dirty="0" err="1" smtClean="0"/>
              <a:t>esta</a:t>
            </a:r>
            <a:r>
              <a:rPr lang="en-US" baseline="0" dirty="0" smtClean="0"/>
              <a:t> en </a:t>
            </a:r>
            <a:r>
              <a:rPr lang="en-US" baseline="0" dirty="0" err="1" smtClean="0"/>
              <a:t>braille</a:t>
            </a:r>
            <a:r>
              <a:rPr lang="en-US" baseline="0" dirty="0" smtClean="0"/>
              <a:t> </a:t>
            </a:r>
            <a:r>
              <a:rPr lang="en-US" baseline="0" dirty="0" err="1" smtClean="0"/>
              <a:t>hacia</a:t>
            </a:r>
            <a:r>
              <a:rPr lang="en-US" baseline="0" dirty="0" smtClean="0"/>
              <a:t> </a:t>
            </a:r>
            <a:r>
              <a:rPr lang="en-US" baseline="0" dirty="0" err="1" smtClean="0"/>
              <a:t>binario</a:t>
            </a:r>
            <a:r>
              <a:rPr lang="en-US" baseline="0" dirty="0" smtClean="0"/>
              <a:t>, </a:t>
            </a:r>
            <a:r>
              <a:rPr lang="en-US" baseline="0" dirty="0" err="1" smtClean="0"/>
              <a:t>primero</a:t>
            </a:r>
            <a:r>
              <a:rPr lang="en-US" baseline="0" dirty="0" smtClean="0"/>
              <a:t> a </a:t>
            </a:r>
            <a:r>
              <a:rPr lang="en-US" baseline="0" dirty="0" err="1" smtClean="0"/>
              <a:t>cada</a:t>
            </a:r>
            <a:r>
              <a:rPr lang="en-US" baseline="0" dirty="0" smtClean="0"/>
              <a:t> </a:t>
            </a:r>
            <a:r>
              <a:rPr lang="en-US" baseline="0" dirty="0" err="1" smtClean="0"/>
              <a:t>letra</a:t>
            </a:r>
            <a:r>
              <a:rPr lang="en-US" baseline="0" dirty="0" smtClean="0"/>
              <a:t> se le </a:t>
            </a:r>
            <a:r>
              <a:rPr lang="en-US" baseline="0" dirty="0" err="1" smtClean="0"/>
              <a:t>asigno</a:t>
            </a:r>
            <a:r>
              <a:rPr lang="en-US" baseline="0" dirty="0" smtClean="0"/>
              <a:t> un </a:t>
            </a:r>
            <a:r>
              <a:rPr lang="en-US" baseline="0" dirty="0" err="1" smtClean="0"/>
              <a:t>nuero</a:t>
            </a:r>
            <a:r>
              <a:rPr lang="en-US" baseline="0" dirty="0" smtClean="0"/>
              <a:t> </a:t>
            </a:r>
            <a:r>
              <a:rPr lang="en-US" baseline="0" dirty="0" err="1" smtClean="0"/>
              <a:t>entero</a:t>
            </a:r>
            <a:r>
              <a:rPr lang="en-US" baseline="0" dirty="0" smtClean="0"/>
              <a:t>, </a:t>
            </a:r>
            <a:r>
              <a:rPr lang="en-US" baseline="0" dirty="0" err="1" smtClean="0"/>
              <a:t>ese</a:t>
            </a:r>
            <a:r>
              <a:rPr lang="en-US" baseline="0" dirty="0" smtClean="0"/>
              <a:t> </a:t>
            </a:r>
            <a:r>
              <a:rPr lang="en-US" baseline="0" dirty="0" err="1" smtClean="0"/>
              <a:t>entero</a:t>
            </a:r>
            <a:r>
              <a:rPr lang="en-US" baseline="0" dirty="0" smtClean="0"/>
              <a:t> se </a:t>
            </a:r>
            <a:r>
              <a:rPr lang="en-US" baseline="0" dirty="0" err="1" smtClean="0"/>
              <a:t>trabformo</a:t>
            </a:r>
            <a:r>
              <a:rPr lang="en-US" baseline="0" dirty="0" smtClean="0"/>
              <a:t> en </a:t>
            </a:r>
            <a:r>
              <a:rPr lang="en-US" baseline="0" dirty="0" err="1" smtClean="0"/>
              <a:t>binario</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48</a:t>
            </a:fld>
            <a:endParaRPr lang="es-EC"/>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Conversion de</a:t>
            </a:r>
            <a:r>
              <a:rPr lang="en-US" baseline="0" dirty="0" smtClean="0"/>
              <a:t> </a:t>
            </a:r>
            <a:r>
              <a:rPr lang="en-US" baseline="0" dirty="0" err="1" smtClean="0"/>
              <a:t>cada</a:t>
            </a:r>
            <a:r>
              <a:rPr lang="en-US" baseline="0" dirty="0" smtClean="0"/>
              <a:t> </a:t>
            </a:r>
            <a:r>
              <a:rPr lang="en-US" baseline="0" dirty="0" err="1" smtClean="0"/>
              <a:t>letra</a:t>
            </a:r>
            <a:r>
              <a:rPr lang="en-US" baseline="0" dirty="0" smtClean="0"/>
              <a:t> en </a:t>
            </a:r>
            <a:r>
              <a:rPr lang="en-US" baseline="0" dirty="0" err="1" smtClean="0"/>
              <a:t>numero</a:t>
            </a:r>
            <a:r>
              <a:rPr lang="en-US" baseline="0" dirty="0" smtClean="0"/>
              <a:t> decimal y en </a:t>
            </a:r>
            <a:r>
              <a:rPr lang="en-US" baseline="0" dirty="0" err="1" smtClean="0"/>
              <a:t>binario</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49</a:t>
            </a:fld>
            <a:endParaRPr lang="es-EC"/>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API:</a:t>
            </a:r>
            <a:r>
              <a:rPr lang="en-US" baseline="0" dirty="0" smtClean="0"/>
              <a:t> </a:t>
            </a:r>
            <a:r>
              <a:rPr lang="en-US" baseline="0" dirty="0" err="1" smtClean="0"/>
              <a:t>conjunto</a:t>
            </a:r>
            <a:r>
              <a:rPr lang="en-US" baseline="0" dirty="0" smtClean="0"/>
              <a:t> de </a:t>
            </a:r>
            <a:r>
              <a:rPr lang="en-US" baseline="0" dirty="0" err="1" smtClean="0"/>
              <a:t>todas</a:t>
            </a:r>
            <a:r>
              <a:rPr lang="en-US" baseline="0" dirty="0" smtClean="0"/>
              <a:t> la </a:t>
            </a:r>
            <a:r>
              <a:rPr lang="en-US" baseline="0" dirty="0" err="1" smtClean="0"/>
              <a:t>librerias</a:t>
            </a:r>
            <a:r>
              <a:rPr lang="en-US" baseline="0" dirty="0" smtClean="0"/>
              <a:t>, JPICUSB </a:t>
            </a:r>
            <a:r>
              <a:rPr lang="en-US" baseline="0" dirty="0" err="1" smtClean="0"/>
              <a:t>engloba</a:t>
            </a:r>
            <a:r>
              <a:rPr lang="en-US" baseline="0" dirty="0" smtClean="0"/>
              <a:t> </a:t>
            </a:r>
            <a:r>
              <a:rPr lang="en-US" baseline="0" dirty="0" err="1" smtClean="0"/>
              <a:t>todas</a:t>
            </a:r>
            <a:r>
              <a:rPr lang="en-US" baseline="0" dirty="0" smtClean="0"/>
              <a:t> </a:t>
            </a:r>
            <a:r>
              <a:rPr lang="en-US" baseline="0" dirty="0" err="1" smtClean="0"/>
              <a:t>las</a:t>
            </a:r>
            <a:r>
              <a:rPr lang="en-US" baseline="0" dirty="0" smtClean="0"/>
              <a:t> </a:t>
            </a:r>
            <a:r>
              <a:rPr lang="en-US" baseline="0" dirty="0" err="1" smtClean="0"/>
              <a:t>librerias</a:t>
            </a:r>
            <a:r>
              <a:rPr lang="en-US" baseline="0" dirty="0" smtClean="0"/>
              <a:t> </a:t>
            </a:r>
            <a:r>
              <a:rPr lang="en-US" baseline="0" dirty="0" err="1" smtClean="0"/>
              <a:t>que</a:t>
            </a:r>
            <a:r>
              <a:rPr lang="en-US" baseline="0" dirty="0" smtClean="0"/>
              <a:t> </a:t>
            </a:r>
            <a:r>
              <a:rPr lang="en-US" baseline="0" dirty="0" err="1" smtClean="0"/>
              <a:t>tiene</a:t>
            </a:r>
            <a:r>
              <a:rPr lang="en-US" baseline="0" dirty="0" smtClean="0"/>
              <a:t> java con el micro</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56</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1era </a:t>
            </a:r>
            <a:r>
              <a:rPr lang="en-US" dirty="0" err="1" smtClean="0"/>
              <a:t>guerra</a:t>
            </a:r>
            <a:r>
              <a:rPr lang="en-US" baseline="0" dirty="0" smtClean="0"/>
              <a:t> </a:t>
            </a:r>
            <a:r>
              <a:rPr lang="en-US" baseline="0" dirty="0" err="1" smtClean="0"/>
              <a:t>mundial</a:t>
            </a:r>
            <a:r>
              <a:rPr lang="en-US" baseline="0" dirty="0" smtClean="0"/>
              <a:t>: los </a:t>
            </a:r>
            <a:r>
              <a:rPr lang="en-US" baseline="0" dirty="0" err="1" smtClean="0"/>
              <a:t>soldados</a:t>
            </a:r>
            <a:r>
              <a:rPr lang="en-US" baseline="0" dirty="0" smtClean="0"/>
              <a:t> </a:t>
            </a:r>
            <a:r>
              <a:rPr lang="en-US" baseline="0" dirty="0" err="1" smtClean="0"/>
              <a:t>necesitaban</a:t>
            </a:r>
            <a:r>
              <a:rPr lang="en-US" baseline="0" dirty="0" smtClean="0"/>
              <a:t> </a:t>
            </a:r>
            <a:r>
              <a:rPr lang="en-US" baseline="0" dirty="0" err="1" smtClean="0"/>
              <a:t>comunicarse</a:t>
            </a:r>
            <a:r>
              <a:rPr lang="en-US" baseline="0" dirty="0" smtClean="0"/>
              <a:t> entre </a:t>
            </a:r>
            <a:r>
              <a:rPr lang="en-US" baseline="0" dirty="0" err="1" smtClean="0"/>
              <a:t>si</a:t>
            </a:r>
            <a:r>
              <a:rPr lang="en-US" baseline="0" dirty="0" smtClean="0"/>
              <a:t> en la </a:t>
            </a:r>
            <a:r>
              <a:rPr lang="en-US" baseline="0" dirty="0" err="1" smtClean="0"/>
              <a:t>noche</a:t>
            </a:r>
            <a:r>
              <a:rPr lang="en-US" baseline="0" dirty="0" smtClean="0"/>
              <a:t> y </a:t>
            </a:r>
            <a:r>
              <a:rPr lang="en-US" baseline="0" dirty="0" err="1" smtClean="0"/>
              <a:t>oscuridad</a:t>
            </a:r>
            <a:r>
              <a:rPr lang="en-US" baseline="0" dirty="0" smtClean="0"/>
              <a:t>, no </a:t>
            </a:r>
            <a:r>
              <a:rPr lang="en-US" baseline="0" dirty="0" err="1" smtClean="0"/>
              <a:t>tenian</a:t>
            </a:r>
            <a:r>
              <a:rPr lang="en-US" baseline="0" dirty="0" smtClean="0"/>
              <a:t> </a:t>
            </a:r>
            <a:r>
              <a:rPr lang="en-US" baseline="0" dirty="0" err="1" smtClean="0"/>
              <a:t>oportunidad</a:t>
            </a:r>
            <a:r>
              <a:rPr lang="en-US" baseline="0" dirty="0" smtClean="0"/>
              <a:t> de </a:t>
            </a:r>
            <a:r>
              <a:rPr lang="en-US" baseline="0" dirty="0" err="1" smtClean="0"/>
              <a:t>prender</a:t>
            </a:r>
            <a:r>
              <a:rPr lang="en-US" baseline="0" dirty="0" smtClean="0"/>
              <a:t> </a:t>
            </a:r>
            <a:r>
              <a:rPr lang="en-US" baseline="0" dirty="0" err="1" smtClean="0"/>
              <a:t>una</a:t>
            </a:r>
            <a:r>
              <a:rPr lang="en-US" baseline="0" dirty="0" smtClean="0"/>
              <a:t> vela o </a:t>
            </a:r>
            <a:r>
              <a:rPr lang="en-US" baseline="0" dirty="0" err="1" smtClean="0"/>
              <a:t>algo</a:t>
            </a:r>
            <a:r>
              <a:rPr lang="en-US" baseline="0" dirty="0" smtClean="0"/>
              <a:t> </a:t>
            </a:r>
            <a:r>
              <a:rPr lang="en-US" baseline="0" dirty="0" err="1" smtClean="0"/>
              <a:t>por</a:t>
            </a:r>
            <a:r>
              <a:rPr lang="en-US" baseline="0" dirty="0" smtClean="0"/>
              <a:t> </a:t>
            </a:r>
            <a:r>
              <a:rPr lang="en-US" baseline="0" dirty="0" err="1" smtClean="0"/>
              <a:t>eso</a:t>
            </a:r>
            <a:r>
              <a:rPr lang="en-US" baseline="0" dirty="0" smtClean="0"/>
              <a:t> era </a:t>
            </a:r>
            <a:r>
              <a:rPr lang="en-US" baseline="0" dirty="0" err="1" smtClean="0"/>
              <a:t>escritura</a:t>
            </a:r>
            <a:r>
              <a:rPr lang="en-US" baseline="0" dirty="0" smtClean="0"/>
              <a:t> </a:t>
            </a:r>
            <a:r>
              <a:rPr lang="en-US" baseline="0" dirty="0" err="1" smtClean="0"/>
              <a:t>nocturna</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6</a:t>
            </a:fld>
            <a:endParaRPr lang="es-EC"/>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dirty="0" smtClean="0"/>
              <a:t>* La lógica de programación es la misma para cada uno de éstos casos ya que se empieza comparando a cada letra con el correspondiente número </a:t>
            </a:r>
            <a:r>
              <a:rPr lang="es-EC" sz="1200" dirty="0" err="1" smtClean="0"/>
              <a:t>ascii</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60</a:t>
            </a:fld>
            <a:endParaRPr lang="es-EC"/>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err="1" smtClean="0"/>
              <a:t>Hilos</a:t>
            </a:r>
            <a:r>
              <a:rPr lang="en-US" dirty="0" smtClean="0"/>
              <a:t>: </a:t>
            </a:r>
            <a:r>
              <a:rPr lang="en-US" dirty="0" err="1" smtClean="0"/>
              <a:t>recepcion</a:t>
            </a:r>
            <a:r>
              <a:rPr lang="en-US" dirty="0" smtClean="0"/>
              <a:t> y </a:t>
            </a:r>
            <a:r>
              <a:rPr lang="en-US" dirty="0" err="1" smtClean="0"/>
              <a:t>transmision</a:t>
            </a:r>
            <a:r>
              <a:rPr lang="en-US" dirty="0" smtClean="0"/>
              <a:t> de </a:t>
            </a:r>
            <a:r>
              <a:rPr lang="en-US" dirty="0" err="1" smtClean="0"/>
              <a:t>datos</a:t>
            </a:r>
            <a:r>
              <a:rPr lang="en-US" dirty="0" smtClean="0"/>
              <a:t> </a:t>
            </a:r>
            <a:r>
              <a:rPr lang="en-US" dirty="0" err="1" smtClean="0"/>
              <a:t>constantemente</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65</a:t>
            </a:fld>
            <a:endParaRPr lang="es-EC"/>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Trabaja bajo hilos enviará y recibirá datos constantemente, si existiese algún error informará al usuario la falla</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68</a:t>
            </a:fld>
            <a:endParaRPr lang="es-EC"/>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dirty="0" smtClean="0"/>
              <a:t>En toda interfaz grafica es muy importante tener una barra menú que permitirá que el usuario acceda a las opciones que sean de mayor importancia dentro del proyecto, en este caso se ha incorporado tres menús: Archivo, Editar y Ayuda.</a:t>
            </a:r>
            <a:endParaRPr lang="es-EC" sz="1100" dirty="0" smtClean="0"/>
          </a:p>
          <a:p>
            <a:pPr>
              <a:buFont typeface="Arial" pitchFamily="34" charset="0"/>
              <a:buChar char="•"/>
            </a:pP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79</a:t>
            </a:fld>
            <a:endParaRPr lang="es-EC"/>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Ventana de dialogo permite explorar para seleccionar el archivo que se desea abrir </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80</a:t>
            </a:fld>
            <a:endParaRPr lang="es-EC"/>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Función principal del proyecto: imprimir</a:t>
            </a:r>
            <a:r>
              <a:rPr lang="es-EC" i="1" dirty="0" smtClean="0"/>
              <a:t>.</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88</a:t>
            </a:fld>
            <a:endParaRPr lang="es-EC"/>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Solo </a:t>
            </a:r>
            <a:r>
              <a:rPr lang="en-US" dirty="0" err="1" smtClean="0"/>
              <a:t>texto</a:t>
            </a:r>
            <a:r>
              <a:rPr lang="en-US" dirty="0" smtClean="0"/>
              <a:t> *txt</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92</a:t>
            </a:fld>
            <a:endParaRPr lang="es-EC"/>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s-ES" dirty="0" smtClean="0"/>
              <a:t>Es importante que cada cierto tiempo, a pesar de no haber ocurrido cualquier tipo de emergencia, presione el botón home como medida de seguridad para el sistema.</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93</a:t>
            </a:fld>
            <a:endParaRPr lang="es-EC"/>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s-EC" dirty="0" smtClean="0"/>
              <a:t>Por lo general la primera letra del nombre de cada acción, es la letra del mnemónico correspondiente, tal como lo indica el siguiente cuadro.</a:t>
            </a:r>
            <a:endParaRPr lang="es-EC" sz="2000" dirty="0" smtClean="0"/>
          </a:p>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94</a:t>
            </a:fld>
            <a:endParaRPr lang="es-EC"/>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s-EC" dirty="0" smtClean="0"/>
              <a:t>En cada</a:t>
            </a:r>
            <a:r>
              <a:rPr lang="es-EC" baseline="0" dirty="0" smtClean="0"/>
              <a:t> </a:t>
            </a:r>
            <a:r>
              <a:rPr lang="es-EC" baseline="0" dirty="0" err="1" smtClean="0"/>
              <a:t>accion</a:t>
            </a:r>
            <a:r>
              <a:rPr lang="es-EC" baseline="0" dirty="0" smtClean="0"/>
              <a:t> </a:t>
            </a:r>
            <a:r>
              <a:rPr lang="es-EC" dirty="0" smtClean="0"/>
              <a:t>se agrega el sonido especifico de cada uno. </a:t>
            </a:r>
          </a:p>
          <a:p>
            <a:pPr marL="0" marR="0" lvl="3" indent="0" algn="l" defTabSz="914400" rtl="0" eaLnBrk="1" fontAlgn="auto" latinLnBrk="0" hangingPunct="1">
              <a:lnSpc>
                <a:spcPct val="100000"/>
              </a:lnSpc>
              <a:spcBef>
                <a:spcPts val="0"/>
              </a:spcBef>
              <a:spcAft>
                <a:spcPts val="0"/>
              </a:spcAft>
              <a:buClrTx/>
              <a:buSzTx/>
              <a:buFontTx/>
              <a:buNone/>
              <a:tabLst/>
              <a:defRPr/>
            </a:pPr>
            <a:r>
              <a:rPr lang="es-EC" dirty="0" smtClean="0"/>
              <a:t>Las instrucciones de programación son las mismas para todos los casos, lo único que cambia es el archivo.wav  específico.</a:t>
            </a:r>
            <a:endParaRPr lang="es-EC" sz="1600" dirty="0" smtClean="0"/>
          </a:p>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95</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Son 5 series </a:t>
            </a:r>
            <a:r>
              <a:rPr lang="en-US" dirty="0" err="1" smtClean="0"/>
              <a:t>que</a:t>
            </a:r>
            <a:r>
              <a:rPr lang="en-US" dirty="0" smtClean="0"/>
              <a:t> </a:t>
            </a:r>
            <a:r>
              <a:rPr lang="en-US" dirty="0" err="1" smtClean="0"/>
              <a:t>combinadas</a:t>
            </a:r>
            <a:r>
              <a:rPr lang="en-US" baseline="0" dirty="0" smtClean="0"/>
              <a:t> entre </a:t>
            </a:r>
            <a:r>
              <a:rPr lang="en-US" baseline="0" dirty="0" err="1" smtClean="0"/>
              <a:t>si</a:t>
            </a:r>
            <a:r>
              <a:rPr lang="en-US" baseline="0" dirty="0" smtClean="0"/>
              <a:t> y con los </a:t>
            </a:r>
            <a:r>
              <a:rPr lang="en-US" baseline="0" dirty="0" err="1" smtClean="0"/>
              <a:t>puntos</a:t>
            </a:r>
            <a:r>
              <a:rPr lang="en-US" baseline="0" dirty="0" smtClean="0"/>
              <a:t> </a:t>
            </a:r>
            <a:r>
              <a:rPr lang="en-US" baseline="0" dirty="0" err="1" smtClean="0"/>
              <a:t>forman</a:t>
            </a:r>
            <a:r>
              <a:rPr lang="en-US" baseline="0" dirty="0" smtClean="0"/>
              <a:t> el </a:t>
            </a:r>
            <a:r>
              <a:rPr lang="en-US" baseline="0" dirty="0" err="1" smtClean="0"/>
              <a:t>alfabeto</a:t>
            </a:r>
            <a:r>
              <a:rPr lang="en-US" baseline="0" dirty="0" smtClean="0"/>
              <a:t>, </a:t>
            </a:r>
            <a:r>
              <a:rPr lang="en-US" baseline="0" dirty="0" err="1" smtClean="0"/>
              <a:t>numeros</a:t>
            </a:r>
            <a:r>
              <a:rPr lang="en-US" baseline="0" dirty="0" smtClean="0"/>
              <a:t>, </a:t>
            </a:r>
            <a:r>
              <a:rPr lang="en-US" baseline="0" dirty="0" err="1" smtClean="0"/>
              <a:t>caracteres</a:t>
            </a:r>
            <a:r>
              <a:rPr lang="en-US" baseline="0" dirty="0" smtClean="0"/>
              <a:t> </a:t>
            </a:r>
            <a:r>
              <a:rPr lang="en-US" baseline="0" dirty="0" err="1" smtClean="0"/>
              <a:t>especiales</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10</a:t>
            </a:fld>
            <a:endParaRPr lang="es-EC"/>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96</a:t>
            </a:fld>
            <a:endParaRPr lang="es-EC"/>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97</a:t>
            </a:fld>
            <a:endParaRPr lang="es-EC"/>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98</a:t>
            </a:fld>
            <a:endParaRPr lang="es-EC"/>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99</a:t>
            </a:fld>
            <a:endParaRPr lang="es-EC"/>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100</a:t>
            </a:fld>
            <a:endParaRPr lang="es-EC"/>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C" sz="1200" dirty="0" smtClean="0"/>
              <a:t>Fundamental para el funcionamiento del sistema</a:t>
            </a:r>
          </a:p>
          <a:p>
            <a:pPr algn="just"/>
            <a:r>
              <a:rPr lang="es-EC" sz="1200" dirty="0" smtClean="0"/>
              <a:t>Sin la conexión del cable USB se pierde la transmisión de datos</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101</a:t>
            </a:fld>
            <a:endParaRPr lang="es-EC"/>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b="1" dirty="0" smtClean="0"/>
              <a:t>Capacitor</a:t>
            </a:r>
            <a:r>
              <a:rPr lang="en-US" b="1" baseline="0" dirty="0" smtClean="0"/>
              <a:t> de </a:t>
            </a:r>
            <a:r>
              <a:rPr lang="en-US" b="1" baseline="0" dirty="0" err="1" smtClean="0"/>
              <a:t>desacople</a:t>
            </a:r>
            <a:r>
              <a:rPr lang="en-US" b="1" baseline="0" dirty="0" smtClean="0"/>
              <a:t>: </a:t>
            </a:r>
            <a:r>
              <a:rPr lang="es-EC" sz="1200" dirty="0" smtClean="0">
                <a:sym typeface="Wingdings" pitchFamily="2" charset="2"/>
              </a:rPr>
              <a:t> </a:t>
            </a:r>
            <a:r>
              <a:rPr lang="es-EC" sz="1200" dirty="0" smtClean="0"/>
              <a:t>debido a que los circuitos integrados conmutan a muy altas velocidades y al conmutar producen pequeño cortocircuitos en la línea de alimentación que pueden afectar a otros circuitos ya que el voltaje</a:t>
            </a:r>
            <a:r>
              <a:rPr lang="es-EC" sz="1200" baseline="0" dirty="0" smtClean="0"/>
              <a:t> de la fuente baja a cero por pocos microsegundos</a:t>
            </a:r>
            <a:r>
              <a:rPr lang="es-EC" sz="1200" dirty="0" smtClean="0"/>
              <a:t>, es por eso que se añaden capacitores de desacoplo que evitan que caiga el voltaje en la línea durante algunos microsegundos</a:t>
            </a:r>
          </a:p>
          <a:p>
            <a:r>
              <a:rPr lang="es-EC" sz="1200" b="0" i="0" kern="1200" dirty="0" smtClean="0">
                <a:solidFill>
                  <a:schemeClr val="tx1"/>
                </a:solidFill>
                <a:latin typeface="+mn-lt"/>
                <a:ea typeface="+mn-ea"/>
                <a:cs typeface="+mn-cs"/>
                <a:sym typeface="Wingdings" pitchFamily="2" charset="2"/>
              </a:rPr>
              <a:t></a:t>
            </a:r>
            <a:r>
              <a:rPr lang="es-EC" sz="1200" b="0" i="0" kern="1200" dirty="0" smtClean="0">
                <a:solidFill>
                  <a:schemeClr val="tx1"/>
                </a:solidFill>
                <a:latin typeface="+mn-lt"/>
                <a:ea typeface="+mn-ea"/>
                <a:cs typeface="+mn-cs"/>
              </a:rPr>
              <a:t>Los capacitores</a:t>
            </a:r>
            <a:r>
              <a:rPr lang="es-EC" sz="1200" b="0" i="0" kern="1200" baseline="0" dirty="0" smtClean="0">
                <a:solidFill>
                  <a:schemeClr val="tx1"/>
                </a:solidFill>
                <a:latin typeface="+mn-lt"/>
                <a:ea typeface="+mn-ea"/>
                <a:cs typeface="+mn-cs"/>
              </a:rPr>
              <a:t> almacenan</a:t>
            </a:r>
            <a:r>
              <a:rPr lang="es-EC" sz="1200" b="0" i="0" kern="1200" dirty="0" smtClean="0">
                <a:solidFill>
                  <a:schemeClr val="tx1"/>
                </a:solidFill>
                <a:latin typeface="+mn-lt"/>
                <a:ea typeface="+mn-ea"/>
                <a:cs typeface="+mn-cs"/>
              </a:rPr>
              <a:t> energía</a:t>
            </a:r>
            <a:r>
              <a:rPr lang="es-EC" sz="1200" b="0" i="0" kern="1200" baseline="0" dirty="0" smtClean="0">
                <a:solidFill>
                  <a:schemeClr val="tx1"/>
                </a:solidFill>
                <a:latin typeface="+mn-lt"/>
                <a:ea typeface="+mn-ea"/>
                <a:cs typeface="+mn-cs"/>
              </a:rPr>
              <a:t>, </a:t>
            </a:r>
            <a:r>
              <a:rPr lang="es-EC" sz="1200" b="0" i="0" kern="1200" dirty="0" smtClean="0">
                <a:solidFill>
                  <a:schemeClr val="tx1"/>
                </a:solidFill>
                <a:latin typeface="+mn-lt"/>
                <a:ea typeface="+mn-ea"/>
                <a:cs typeface="+mn-cs"/>
              </a:rPr>
              <a:t>si por una línea les llegara un pico o baja de tensión generado por una interferencia estos tratarán de contrarrestar ese efecto oponiéndose al cambio, si es un pico lo absorberán y si es una baja de tensión, otorgarán a la línea parte de la energía almacenada por ellos, tratando siempre que la línea se encuentre a la misma tensión.</a:t>
            </a:r>
            <a:endParaRPr lang="es-EC" b="1"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102</a:t>
            </a:fld>
            <a:endParaRPr lang="es-EC"/>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b="0" i="0" kern="1200" dirty="0" smtClean="0">
                <a:solidFill>
                  <a:schemeClr val="tx1"/>
                </a:solidFill>
                <a:latin typeface="+mn-lt"/>
                <a:ea typeface="+mn-ea"/>
                <a:cs typeface="+mn-cs"/>
              </a:rPr>
              <a:t>Las cargas inductivas generan un campo magnético cuando por ella circula una corriente,</a:t>
            </a:r>
            <a:r>
              <a:rPr lang="es-EC" sz="1200" b="0" i="0" kern="1200" baseline="0" dirty="0" smtClean="0">
                <a:solidFill>
                  <a:schemeClr val="tx1"/>
                </a:solidFill>
                <a:latin typeface="+mn-lt"/>
                <a:ea typeface="+mn-ea"/>
                <a:cs typeface="+mn-cs"/>
              </a:rPr>
              <a:t> cuando se suspende el suministro de corriente de golpe </a:t>
            </a:r>
            <a:r>
              <a:rPr lang="es-EC" sz="1200" b="0" i="0" kern="1200" dirty="0" smtClean="0">
                <a:solidFill>
                  <a:schemeClr val="tx1"/>
                </a:solidFill>
                <a:latin typeface="+mn-lt"/>
                <a:ea typeface="+mn-ea"/>
                <a:cs typeface="+mn-cs"/>
              </a:rPr>
              <a:t>reaccionan produciendo un </a:t>
            </a:r>
            <a:r>
              <a:rPr lang="es-EC" sz="1200" b="0" i="0" kern="1200" dirty="0" err="1" smtClean="0">
                <a:solidFill>
                  <a:schemeClr val="tx1"/>
                </a:solidFill>
                <a:latin typeface="+mn-lt"/>
                <a:ea typeface="+mn-ea"/>
                <a:cs typeface="+mn-cs"/>
              </a:rPr>
              <a:t>sobrevoltaje</a:t>
            </a:r>
            <a:r>
              <a:rPr lang="es-EC" sz="1200" b="0" i="0" kern="1200" dirty="0" smtClean="0">
                <a:solidFill>
                  <a:schemeClr val="tx1"/>
                </a:solidFill>
                <a:latin typeface="+mn-lt"/>
                <a:ea typeface="+mn-ea"/>
                <a:cs typeface="+mn-cs"/>
              </a:rPr>
              <a:t>, en ocasiones muy alto,</a:t>
            </a:r>
            <a:r>
              <a:rPr lang="es-EC" sz="1200" b="0" i="0" kern="1200" baseline="0" dirty="0" smtClean="0">
                <a:solidFill>
                  <a:schemeClr val="tx1"/>
                </a:solidFill>
                <a:latin typeface="+mn-lt"/>
                <a:ea typeface="+mn-ea"/>
                <a:cs typeface="+mn-cs"/>
              </a:rPr>
              <a:t> esto ocasiona que el transistor se queme.</a:t>
            </a:r>
          </a:p>
          <a:p>
            <a:endParaRPr lang="en-US" dirty="0" smtClean="0"/>
          </a:p>
          <a:p>
            <a:r>
              <a:rPr lang="es-EC" sz="1200" b="0" i="0" kern="1200" dirty="0" smtClean="0">
                <a:solidFill>
                  <a:schemeClr val="tx1"/>
                </a:solidFill>
                <a:latin typeface="+mn-lt"/>
                <a:ea typeface="+mn-ea"/>
                <a:cs typeface="+mn-cs"/>
              </a:rPr>
              <a:t>El diodo </a:t>
            </a:r>
            <a:r>
              <a:rPr lang="es-EC" sz="1200" b="0" i="0" kern="1200" dirty="0" err="1" smtClean="0">
                <a:solidFill>
                  <a:schemeClr val="tx1"/>
                </a:solidFill>
                <a:latin typeface="+mn-lt"/>
                <a:ea typeface="+mn-ea"/>
                <a:cs typeface="+mn-cs"/>
              </a:rPr>
              <a:t>freewheeling</a:t>
            </a:r>
            <a:r>
              <a:rPr lang="es-EC" sz="1200" b="0" i="0" kern="1200" dirty="0" smtClean="0">
                <a:solidFill>
                  <a:schemeClr val="tx1"/>
                </a:solidFill>
                <a:latin typeface="+mn-lt"/>
                <a:ea typeface="+mn-ea"/>
                <a:cs typeface="+mn-cs"/>
              </a:rPr>
              <a:t> (volante) que se conecta en paralelo con la carga inductiva evita este </a:t>
            </a:r>
            <a:r>
              <a:rPr lang="es-EC" sz="1200" b="0" i="0" kern="1200" dirty="0" err="1" smtClean="0">
                <a:solidFill>
                  <a:schemeClr val="tx1"/>
                </a:solidFill>
                <a:latin typeface="+mn-lt"/>
                <a:ea typeface="+mn-ea"/>
                <a:cs typeface="+mn-cs"/>
              </a:rPr>
              <a:t>sobrevoltaje</a:t>
            </a:r>
            <a:r>
              <a:rPr lang="es-EC" sz="1200" b="0" i="0" kern="1200" dirty="0" smtClean="0">
                <a:solidFill>
                  <a:schemeClr val="tx1"/>
                </a:solidFill>
                <a:latin typeface="+mn-lt"/>
                <a:ea typeface="+mn-ea"/>
                <a:cs typeface="+mn-cs"/>
              </a:rPr>
              <a:t>, permitiendo que, cuando el transistor se abra, la corriente que venía circulando por la bobina continúe ahora su paso por el diodo, con lo cual la bobina siente que su corriente disminuye suavemente a medida que circula por el diodo. Cuando el transistor conduce, la corriente fluye por el motor (inductancia) desde la fuente de 12V hacia tierra y por el diodo no circula corriente alguna por estar polarizado inversamente.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 </a:t>
            </a:r>
            <a:r>
              <a:rPr lang="en-US" sz="1200" b="0" i="0" kern="1200" dirty="0" err="1" smtClean="0">
                <a:solidFill>
                  <a:schemeClr val="tx1"/>
                </a:solidFill>
                <a:latin typeface="+mn-lt"/>
                <a:ea typeface="+mn-ea"/>
                <a:cs typeface="+mn-cs"/>
              </a:rPr>
              <a:t>consecuencia</a:t>
            </a:r>
            <a:r>
              <a:rPr lang="en-US" sz="1200" b="0" i="0" kern="1200" dirty="0" smtClean="0">
                <a:solidFill>
                  <a:schemeClr val="tx1"/>
                </a:solidFill>
                <a:latin typeface="+mn-lt"/>
                <a:ea typeface="+mn-ea"/>
                <a:cs typeface="+mn-cs"/>
              </a:rPr>
              <a:t> de los </a:t>
            </a:r>
            <a:r>
              <a:rPr lang="en-US" sz="1200" b="0" i="0" kern="1200" dirty="0" err="1" smtClean="0">
                <a:solidFill>
                  <a:schemeClr val="tx1"/>
                </a:solidFill>
                <a:latin typeface="+mn-lt"/>
                <a:ea typeface="+mn-ea"/>
                <a:cs typeface="+mn-cs"/>
              </a:rPr>
              <a:t>sobrevoltaje</a:t>
            </a:r>
            <a:r>
              <a:rPr lang="en-US" sz="1200" b="0" i="0" kern="1200" dirty="0" smtClean="0">
                <a:solidFill>
                  <a:schemeClr val="tx1"/>
                </a:solidFill>
                <a:latin typeface="+mn-lt"/>
                <a:ea typeface="+mn-ea"/>
                <a:cs typeface="+mn-cs"/>
              </a:rPr>
              <a:t> se </a:t>
            </a:r>
            <a:r>
              <a:rPr lang="en-US" sz="1200" b="0" i="0" kern="1200" dirty="0" err="1" smtClean="0">
                <a:solidFill>
                  <a:schemeClr val="tx1"/>
                </a:solidFill>
                <a:latin typeface="+mn-lt"/>
                <a:ea typeface="+mn-ea"/>
                <a:cs typeface="+mn-cs"/>
              </a:rPr>
              <a:t>coloca</a:t>
            </a:r>
            <a:r>
              <a:rPr lang="en-US" sz="1200" b="0" i="0" kern="1200" dirty="0" smtClean="0">
                <a:solidFill>
                  <a:schemeClr val="tx1"/>
                </a:solidFill>
                <a:latin typeface="+mn-lt"/>
                <a:ea typeface="+mn-ea"/>
                <a:cs typeface="+mn-cs"/>
              </a:rPr>
              <a:t> el capacitor de 1 </a:t>
            </a:r>
            <a:r>
              <a:rPr lang="en-US" sz="1200" b="0" i="0" kern="1200" dirty="0" err="1" smtClean="0">
                <a:solidFill>
                  <a:schemeClr val="tx1"/>
                </a:solidFill>
                <a:latin typeface="+mn-lt"/>
                <a:ea typeface="+mn-ea"/>
                <a:cs typeface="+mn-cs"/>
              </a:rPr>
              <a:t>uF</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para</a:t>
            </a:r>
            <a:r>
              <a:rPr lang="en-US" sz="1200" b="0" i="0" kern="1200" dirty="0" smtClean="0">
                <a:solidFill>
                  <a:schemeClr val="tx1"/>
                </a:solidFill>
                <a:latin typeface="+mn-lt"/>
                <a:ea typeface="+mn-ea"/>
                <a:cs typeface="+mn-cs"/>
              </a:rPr>
              <a:t> q </a:t>
            </a:r>
            <a:r>
              <a:rPr lang="en-US" sz="1200" b="0" i="0" kern="1200" dirty="0" err="1" smtClean="0">
                <a:solidFill>
                  <a:schemeClr val="tx1"/>
                </a:solidFill>
                <a:latin typeface="+mn-lt"/>
                <a:ea typeface="+mn-ea"/>
                <a:cs typeface="+mn-cs"/>
              </a:rPr>
              <a:t>cumpla</a:t>
            </a:r>
            <a:r>
              <a:rPr lang="en-US" sz="1200" b="0" i="0" kern="1200" dirty="0" smtClean="0">
                <a:solidFill>
                  <a:schemeClr val="tx1"/>
                </a:solidFill>
                <a:latin typeface="+mn-lt"/>
                <a:ea typeface="+mn-ea"/>
                <a:cs typeface="+mn-cs"/>
              </a:rPr>
              <a:t> la </a:t>
            </a:r>
            <a:r>
              <a:rPr lang="en-US" sz="1200" b="0" i="0" kern="1200" dirty="0" err="1" smtClean="0">
                <a:solidFill>
                  <a:schemeClr val="tx1"/>
                </a:solidFill>
                <a:latin typeface="+mn-lt"/>
                <a:ea typeface="+mn-ea"/>
                <a:cs typeface="+mn-cs"/>
              </a:rPr>
              <a:t>funcion</a:t>
            </a:r>
            <a:r>
              <a:rPr lang="en-US" sz="1200" b="0" i="0" kern="1200" baseline="0" dirty="0" smtClean="0">
                <a:solidFill>
                  <a:schemeClr val="tx1"/>
                </a:solidFill>
                <a:latin typeface="+mn-lt"/>
                <a:ea typeface="+mn-ea"/>
                <a:cs typeface="+mn-cs"/>
              </a:rPr>
              <a:t> de capacitor de </a:t>
            </a:r>
            <a:r>
              <a:rPr lang="en-US" sz="1200" b="0" i="0" kern="1200" baseline="0" dirty="0" err="1" smtClean="0">
                <a:solidFill>
                  <a:schemeClr val="tx1"/>
                </a:solidFill>
                <a:latin typeface="+mn-lt"/>
                <a:ea typeface="+mn-ea"/>
                <a:cs typeface="+mn-cs"/>
              </a:rPr>
              <a:t>desacople</a:t>
            </a:r>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103</a:t>
            </a:fld>
            <a:endParaRPr lang="es-EC"/>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cada tecla tiene acoplado un sistema de pivote hecho de nylon, para que  al momento en que el actuador se active, éste pivote mediante un movimiento angular, aplique la misma fuerza que está aplicando el actuador sobre cada tecla. </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104</a:t>
            </a:fld>
            <a:endParaRPr lang="es-EC"/>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El </a:t>
            </a:r>
            <a:r>
              <a:rPr lang="en-US" dirty="0" err="1" smtClean="0"/>
              <a:t>eje</a:t>
            </a:r>
            <a:r>
              <a:rPr lang="en-US" dirty="0" smtClean="0"/>
              <a:t> del primer</a:t>
            </a:r>
            <a:r>
              <a:rPr lang="en-US" baseline="0" dirty="0" smtClean="0"/>
              <a:t> motor era </a:t>
            </a:r>
            <a:r>
              <a:rPr lang="en-US" baseline="0" dirty="0" err="1" smtClean="0"/>
              <a:t>muy</a:t>
            </a:r>
            <a:r>
              <a:rPr lang="en-US" baseline="0" dirty="0" smtClean="0"/>
              <a:t> </a:t>
            </a:r>
            <a:r>
              <a:rPr lang="en-US" baseline="0" dirty="0" err="1" smtClean="0"/>
              <a:t>pequeno</a:t>
            </a:r>
            <a:r>
              <a:rPr lang="en-US" baseline="0" dirty="0" smtClean="0"/>
              <a:t> lo </a:t>
            </a:r>
            <a:r>
              <a:rPr lang="en-US" baseline="0" dirty="0" err="1" smtClean="0"/>
              <a:t>que</a:t>
            </a:r>
            <a:r>
              <a:rPr lang="en-US" baseline="0" dirty="0" smtClean="0"/>
              <a:t> </a:t>
            </a:r>
            <a:r>
              <a:rPr lang="en-US" baseline="0" dirty="0" err="1" smtClean="0"/>
              <a:t>ocacionaba</a:t>
            </a:r>
            <a:r>
              <a:rPr lang="en-US" baseline="0" dirty="0" smtClean="0"/>
              <a:t> </a:t>
            </a:r>
            <a:r>
              <a:rPr lang="en-US" baseline="0" dirty="0" err="1" smtClean="0"/>
              <a:t>problemas</a:t>
            </a:r>
            <a:r>
              <a:rPr lang="en-US" baseline="0" dirty="0" smtClean="0"/>
              <a:t> con el </a:t>
            </a:r>
            <a:r>
              <a:rPr lang="en-US" baseline="0" dirty="0" err="1" smtClean="0"/>
              <a:t>mecanismo</a:t>
            </a:r>
            <a:r>
              <a:rPr lang="en-US" baseline="0" dirty="0" smtClean="0"/>
              <a:t> de la </a:t>
            </a:r>
            <a:r>
              <a:rPr lang="en-US" baseline="0" dirty="0" err="1" smtClean="0"/>
              <a:t>banda</a:t>
            </a:r>
            <a:r>
              <a:rPr lang="en-US" baseline="0" dirty="0" smtClean="0"/>
              <a:t> y los </a:t>
            </a:r>
            <a:r>
              <a:rPr lang="en-US" baseline="0" dirty="0" err="1" smtClean="0"/>
              <a:t>engranes</a:t>
            </a:r>
            <a:r>
              <a:rPr lang="en-US" baseline="0" dirty="0" smtClean="0"/>
              <a:t>, se </a:t>
            </a:r>
            <a:r>
              <a:rPr lang="en-US" baseline="0" dirty="0" err="1" smtClean="0"/>
              <a:t>salia</a:t>
            </a:r>
            <a:r>
              <a:rPr lang="en-US" baseline="0" dirty="0" smtClean="0"/>
              <a:t> la </a:t>
            </a:r>
            <a:r>
              <a:rPr lang="en-US" baseline="0" dirty="0" err="1" smtClean="0"/>
              <a:t>banda</a:t>
            </a:r>
            <a:r>
              <a:rPr lang="en-US" baseline="0" dirty="0" smtClean="0"/>
              <a:t>, los </a:t>
            </a:r>
            <a:r>
              <a:rPr lang="en-US" baseline="0" dirty="0" err="1" smtClean="0"/>
              <a:t>engranes</a:t>
            </a:r>
            <a:r>
              <a:rPr lang="en-US" baseline="0" dirty="0" smtClean="0"/>
              <a:t> se </a:t>
            </a:r>
            <a:r>
              <a:rPr lang="en-US" baseline="0" dirty="0" err="1" smtClean="0"/>
              <a:t>salian</a:t>
            </a:r>
            <a:r>
              <a:rPr lang="en-US" baseline="0" dirty="0" smtClean="0"/>
              <a:t>, el motor </a:t>
            </a:r>
            <a:r>
              <a:rPr lang="en-US" baseline="0" dirty="0" err="1" smtClean="0"/>
              <a:t>sgui</a:t>
            </a:r>
            <a:r>
              <a:rPr lang="en-US" baseline="0" dirty="0" smtClean="0"/>
              <a:t> </a:t>
            </a:r>
            <a:r>
              <a:rPr lang="en-US" baseline="0" dirty="0" err="1" smtClean="0"/>
              <a:t>girando</a:t>
            </a:r>
            <a:r>
              <a:rPr lang="en-US" baseline="0" dirty="0" smtClean="0"/>
              <a:t> y los </a:t>
            </a:r>
            <a:r>
              <a:rPr lang="en-US" baseline="0" dirty="0" err="1" smtClean="0"/>
              <a:t>actuadores</a:t>
            </a:r>
            <a:r>
              <a:rPr lang="en-US" baseline="0" dirty="0" smtClean="0"/>
              <a:t> </a:t>
            </a:r>
            <a:r>
              <a:rPr lang="en-US" baseline="0" dirty="0" err="1" smtClean="0"/>
              <a:t>estaban</a:t>
            </a:r>
            <a:r>
              <a:rPr lang="en-US" baseline="0" dirty="0" smtClean="0"/>
              <a:t> </a:t>
            </a:r>
            <a:r>
              <a:rPr lang="en-US" baseline="0" dirty="0" err="1" smtClean="0"/>
              <a:t>aislados</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106</a:t>
            </a:fld>
            <a:endParaRPr lang="es-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21</a:t>
            </a:fld>
            <a:endParaRPr lang="es-EC"/>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107</a:t>
            </a:fld>
            <a:endParaRPr lang="es-EC"/>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mientras se presionaban las teclas, la máquina de escribir era inestable</a:t>
            </a:r>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108</a:t>
            </a:fld>
            <a:endParaRPr lang="es-EC"/>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112</a:t>
            </a:fld>
            <a:endParaRPr lang="es-EC"/>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113</a:t>
            </a:fld>
            <a:endParaRPr lang="es-EC"/>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114</a:t>
            </a:fld>
            <a:endParaRPr lang="es-EC"/>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115</a:t>
            </a:fld>
            <a:endParaRPr lang="es-EC"/>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116</a:t>
            </a:fld>
            <a:endParaRPr lang="es-EC"/>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117</a:t>
            </a:fld>
            <a:endParaRPr lang="es-EC"/>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118</a:t>
            </a:fld>
            <a:endParaRPr lang="es-EC"/>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119</a:t>
            </a:fld>
            <a:endParaRPr lang="es-EC"/>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22</a:t>
            </a:fld>
            <a:endParaRPr lang="es-EC"/>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120</a:t>
            </a:fld>
            <a:endParaRPr lang="es-EC"/>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121</a:t>
            </a:fld>
            <a:endParaRPr lang="es-EC"/>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122</a:t>
            </a:fld>
            <a:endParaRPr lang="es-EC"/>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123</a:t>
            </a:fld>
            <a:endParaRPr lang="es-EC"/>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124</a:t>
            </a:fld>
            <a:endParaRPr lang="es-EC"/>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125</a:t>
            </a:fld>
            <a:endParaRPr lang="es-EC"/>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126</a:t>
            </a:fld>
            <a:endParaRPr lang="es-EC"/>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Actuador Eléctrico es más optimo debido a todas las ventajas que lleva a favor comparándolas con los otros actuadores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sym typeface="Wingdings" pitchFamily="2" charset="2"/>
              </a:rPr>
              <a:t></a:t>
            </a:r>
            <a:r>
              <a:rPr lang="es-ES" sz="1200" kern="1200" dirty="0" smtClean="0">
                <a:solidFill>
                  <a:schemeClr val="tx1"/>
                </a:solidFill>
                <a:latin typeface="+mn-lt"/>
                <a:ea typeface="+mn-ea"/>
                <a:cs typeface="+mn-cs"/>
              </a:rPr>
              <a:t>espacio en la instalación es muy pequeña, su costo es accesible, no es ruidoso, tiene la potencia necesaria para trabajar en el sistema de automatización, y sobre todo la fuente de alimentación es pequeña no necesita de un sistema de funcionamiento muy grande.</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23</a:t>
            </a:fld>
            <a:endParaRPr lang="es-EC"/>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pPr/>
              <a:t>29</a:t>
            </a:fld>
            <a:endParaRPr lang="es-EC"/>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30</a:t>
            </a:fld>
            <a:endParaRPr lang="es-EC"/>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Se </a:t>
            </a:r>
            <a:r>
              <a:rPr lang="en-US" dirty="0" err="1" smtClean="0"/>
              <a:t>compone</a:t>
            </a:r>
            <a:r>
              <a:rPr lang="en-US" dirty="0" smtClean="0"/>
              <a:t> de dos </a:t>
            </a:r>
            <a:r>
              <a:rPr lang="en-US" dirty="0" err="1" smtClean="0"/>
              <a:t>partes</a:t>
            </a:r>
            <a:endParaRPr lang="en-US" dirty="0" smtClean="0"/>
          </a:p>
          <a:p>
            <a:r>
              <a:rPr lang="en-US" dirty="0" err="1" smtClean="0"/>
              <a:t>Circuito</a:t>
            </a:r>
            <a:r>
              <a:rPr lang="en-US" dirty="0" smtClean="0"/>
              <a:t> digital: </a:t>
            </a:r>
            <a:r>
              <a:rPr lang="en-US" dirty="0" err="1" smtClean="0"/>
              <a:t>conexion</a:t>
            </a:r>
            <a:r>
              <a:rPr lang="en-US" dirty="0" smtClean="0"/>
              <a:t> del microcontrolador, </a:t>
            </a:r>
            <a:r>
              <a:rPr lang="en-US" dirty="0" err="1" smtClean="0"/>
              <a:t>usb</a:t>
            </a:r>
            <a:r>
              <a:rPr lang="en-US" baseline="0" dirty="0" smtClean="0"/>
              <a:t> (5[V], 200[</a:t>
            </a:r>
            <a:r>
              <a:rPr lang="en-US" baseline="0" dirty="0" err="1" smtClean="0"/>
              <a:t>mA</a:t>
            </a:r>
            <a:r>
              <a:rPr lang="en-US" baseline="0" dirty="0" smtClean="0"/>
              <a:t>])</a:t>
            </a:r>
            <a:endParaRPr lang="en-US" dirty="0" smtClean="0"/>
          </a:p>
          <a:p>
            <a:r>
              <a:rPr lang="en-US" dirty="0" err="1" smtClean="0"/>
              <a:t>Circuito</a:t>
            </a:r>
            <a:r>
              <a:rPr lang="en-US" dirty="0" smtClean="0"/>
              <a:t> de</a:t>
            </a:r>
            <a:r>
              <a:rPr lang="en-US" baseline="0" dirty="0" smtClean="0"/>
              <a:t> </a:t>
            </a:r>
            <a:r>
              <a:rPr lang="en-US" baseline="0" dirty="0" err="1" smtClean="0"/>
              <a:t>potencia</a:t>
            </a:r>
            <a:r>
              <a:rPr lang="en-US" baseline="0" dirty="0" smtClean="0"/>
              <a:t>: </a:t>
            </a:r>
            <a:r>
              <a:rPr lang="en-US" baseline="0" dirty="0" err="1" smtClean="0"/>
              <a:t>conexion</a:t>
            </a:r>
            <a:r>
              <a:rPr lang="en-US" baseline="0" dirty="0" smtClean="0"/>
              <a:t> de los </a:t>
            </a:r>
            <a:r>
              <a:rPr lang="en-US" baseline="0" dirty="0" err="1" smtClean="0"/>
              <a:t>motores</a:t>
            </a:r>
            <a:r>
              <a:rPr lang="en-US" baseline="0" dirty="0" smtClean="0"/>
              <a:t> (12 [V], </a:t>
            </a:r>
            <a:r>
              <a:rPr lang="en-US" baseline="0" dirty="0" err="1" smtClean="0"/>
              <a:t>hasta</a:t>
            </a:r>
            <a:r>
              <a:rPr lang="en-US" baseline="0" dirty="0" smtClean="0"/>
              <a:t> 15[A])</a:t>
            </a:r>
            <a:endParaRPr lang="es-EC" dirty="0"/>
          </a:p>
        </p:txBody>
      </p:sp>
      <p:sp>
        <p:nvSpPr>
          <p:cNvPr id="4" name="3 Marcador de número de diapositiva"/>
          <p:cNvSpPr>
            <a:spLocks noGrp="1"/>
          </p:cNvSpPr>
          <p:nvPr>
            <p:ph type="sldNum" sz="quarter" idx="10"/>
          </p:nvPr>
        </p:nvSpPr>
        <p:spPr/>
        <p:txBody>
          <a:bodyPr/>
          <a:lstStyle/>
          <a:p>
            <a:fld id="{0443C6CD-EA1C-4B38-8980-2447AA42660E}" type="slidenum">
              <a:rPr lang="es-EC" smtClean="0"/>
              <a:pPr/>
              <a:t>39</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11879A-99B3-4A9F-9795-84B75E4AD72E}" type="datetimeFigureOut">
              <a:rPr lang="es-EC" smtClean="0"/>
              <a:pPr/>
              <a:t>03/08/2014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88230B5-31D1-4A4F-8829-F4B28907C2AA}"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1879A-99B3-4A9F-9795-84B75E4AD72E}" type="datetimeFigureOut">
              <a:rPr lang="es-EC" smtClean="0"/>
              <a:pPr/>
              <a:t>03/08/2014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230B5-31D1-4A4F-8829-F4B28907C2AA}"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29.jpeg"/></Relationships>
</file>

<file path=ppt/slides/_rels/slide111.xml.rels><?xml version="1.0" encoding="UTF-8" standalone="yes"?>
<Relationships xmlns="http://schemas.openxmlformats.org/package/2006/relationships"><Relationship Id="rId3" Type="http://schemas.openxmlformats.org/officeDocument/2006/relationships/hyperlink" Target="Automatizacion%20Maquina%20de%20Escribir%20Braille/Ejecutable/Automatizacion_Braille_1.0.ex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hyperlink" Target="EXPOSICION/FINAL_PIC/final.c"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hyperlink" Target="EXPOSICION/FINAL_PIC/final.c"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hyperlink" Target="EXPOSICION/FINAL_PIC/final.c"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slide" Target="slide49.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NetBeans%20IDE%207.3.1.lnk" TargetMode="Externa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NetBeans%20IDE%207.3.1.lnk"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EXPOSICION/AYUDA/Ayuda.html" TargetMode="External"/><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NetBeans%20IDE%207.3.1.lnk"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ctrTitle"/>
          </p:nvPr>
        </p:nvSpPr>
        <p:spPr/>
        <p:txBody>
          <a:bodyPr>
            <a:normAutofit fontScale="90000"/>
          </a:bodyPr>
          <a:lstStyle/>
          <a:p>
            <a:r>
              <a:rPr lang="es-EC" b="1" dirty="0" smtClean="0">
                <a:effectLst>
                  <a:outerShdw blurRad="38100" dist="38100" dir="2700000" algn="tl">
                    <a:srgbClr val="000000">
                      <a:alpha val="43137"/>
                    </a:srgbClr>
                  </a:outerShdw>
                </a:effectLst>
              </a:rPr>
              <a:t>DISEÑO E IMPLEMENTACIÓN DE UN SISTEMA ELECTRÓNICO CON INTERFACE A PC PARA AUTOMATIZAR UNA MÁQUINA      DE ESCRIBIR BRAILLE</a:t>
            </a:r>
            <a:endParaRPr lang="es-EC" b="1" dirty="0">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1619672" y="4653136"/>
            <a:ext cx="6400800" cy="1752600"/>
          </a:xfrm>
        </p:spPr>
        <p:txBody>
          <a:bodyPr/>
          <a:lstStyle/>
          <a:p>
            <a:pPr algn="r"/>
            <a:r>
              <a:rPr lang="en-US" dirty="0" smtClean="0">
                <a:solidFill>
                  <a:schemeClr val="tx1">
                    <a:lumMod val="95000"/>
                    <a:lumOff val="5000"/>
                  </a:schemeClr>
                </a:solidFill>
              </a:rPr>
              <a:t>Andrea </a:t>
            </a:r>
            <a:r>
              <a:rPr lang="en-US" dirty="0" err="1" smtClean="0">
                <a:solidFill>
                  <a:schemeClr val="tx1">
                    <a:lumMod val="95000"/>
                    <a:lumOff val="5000"/>
                  </a:schemeClr>
                </a:solidFill>
              </a:rPr>
              <a:t>Noboa</a:t>
            </a:r>
            <a:r>
              <a:rPr lang="en-US" dirty="0" smtClean="0">
                <a:solidFill>
                  <a:schemeClr val="tx1">
                    <a:lumMod val="95000"/>
                    <a:lumOff val="5000"/>
                  </a:schemeClr>
                </a:solidFill>
              </a:rPr>
              <a:t> Montenegro</a:t>
            </a:r>
          </a:p>
          <a:p>
            <a:pPr algn="r"/>
            <a:r>
              <a:rPr lang="en-US" dirty="0" smtClean="0">
                <a:solidFill>
                  <a:schemeClr val="tx1">
                    <a:lumMod val="95000"/>
                    <a:lumOff val="5000"/>
                  </a:schemeClr>
                </a:solidFill>
              </a:rPr>
              <a:t>Diana </a:t>
            </a:r>
            <a:r>
              <a:rPr lang="en-US" dirty="0" err="1" smtClean="0">
                <a:solidFill>
                  <a:schemeClr val="tx1">
                    <a:lumMod val="95000"/>
                    <a:lumOff val="5000"/>
                  </a:schemeClr>
                </a:solidFill>
              </a:rPr>
              <a:t>Noboa</a:t>
            </a:r>
            <a:r>
              <a:rPr lang="en-US" dirty="0" smtClean="0">
                <a:solidFill>
                  <a:schemeClr val="tx1">
                    <a:lumMod val="95000"/>
                    <a:lumOff val="5000"/>
                  </a:schemeClr>
                </a:solidFill>
              </a:rPr>
              <a:t> Montenegro</a:t>
            </a:r>
            <a:endParaRPr lang="es-EC"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DISEÑO DEL CODIGO BRAILLE</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noAutofit/>
          </a:bodyPr>
          <a:lstStyle/>
          <a:p>
            <a:pPr algn="just"/>
            <a:r>
              <a:rPr lang="es-EC" sz="2400" dirty="0" smtClean="0"/>
              <a:t>Serie 1: utiliza los cuatro puntos superiores, puntos 1, 2, 4, y 5, forma las diez primeras letras del alfabeto.</a:t>
            </a:r>
          </a:p>
          <a:p>
            <a:pPr algn="just"/>
            <a:endParaRPr lang="en-US" sz="2400" dirty="0" smtClean="0"/>
          </a:p>
          <a:p>
            <a:pPr algn="just"/>
            <a:endParaRPr lang="en-US" sz="2400" dirty="0" smtClean="0"/>
          </a:p>
          <a:p>
            <a:pPr algn="just"/>
            <a:r>
              <a:rPr lang="es-EC" sz="2400" dirty="0" smtClean="0"/>
              <a:t>Serie 2: añade el punto 3 a los puntos ya formados de la serie 1, la letra Ñ es una excepción. Existe la letra Ñ en el Alfabeto Braille en español</a:t>
            </a:r>
            <a:endParaRPr lang="es-EC" sz="2400" dirty="0"/>
          </a:p>
        </p:txBody>
      </p:sp>
      <p:pic>
        <p:nvPicPr>
          <p:cNvPr id="5" name="4 Imagen"/>
          <p:cNvPicPr/>
          <p:nvPr/>
        </p:nvPicPr>
        <p:blipFill>
          <a:blip r:embed="rId4" cstate="print"/>
          <a:srcRect/>
          <a:stretch>
            <a:fillRect/>
          </a:stretch>
        </p:blipFill>
        <p:spPr bwMode="auto">
          <a:xfrm>
            <a:off x="2412000" y="3074069"/>
            <a:ext cx="5040000" cy="720000"/>
          </a:xfrm>
          <a:prstGeom prst="rect">
            <a:avLst/>
          </a:prstGeom>
          <a:noFill/>
          <a:ln w="9525">
            <a:noFill/>
            <a:miter lim="800000"/>
            <a:headEnd/>
            <a:tailEnd/>
          </a:ln>
        </p:spPr>
      </p:pic>
      <p:pic>
        <p:nvPicPr>
          <p:cNvPr id="6" name="5 Imagen"/>
          <p:cNvPicPr/>
          <p:nvPr/>
        </p:nvPicPr>
        <p:blipFill>
          <a:blip r:embed="rId5" cstate="print"/>
          <a:srcRect b="14634"/>
          <a:stretch>
            <a:fillRect/>
          </a:stretch>
        </p:blipFill>
        <p:spPr bwMode="auto">
          <a:xfrm>
            <a:off x="2339752" y="5517231"/>
            <a:ext cx="5040000" cy="7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917848"/>
            <a:ext cx="8229600" cy="1143000"/>
          </a:xfrm>
        </p:spPr>
        <p:txBody>
          <a:bodyPr>
            <a:normAutofit/>
          </a:bodyPr>
          <a:lstStyle/>
          <a:p>
            <a:r>
              <a:rPr lang="es-EC" sz="4000" b="1" dirty="0" smtClean="0">
                <a:effectLst>
                  <a:outerShdw blurRad="38100" dist="38100" dir="2700000" algn="tl">
                    <a:srgbClr val="000000">
                      <a:alpha val="43137"/>
                    </a:srgbClr>
                  </a:outerShdw>
                </a:effectLst>
              </a:rPr>
              <a:t>DESHABILITAR LA PANTALLA</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971600" y="1999381"/>
            <a:ext cx="7632848" cy="3805883"/>
          </a:xfrm>
        </p:spPr>
        <p:txBody>
          <a:bodyPr>
            <a:noAutofit/>
          </a:bodyPr>
          <a:lstStyle/>
          <a:p>
            <a:pPr algn="just"/>
            <a:r>
              <a:rPr lang="es-EC" sz="2800" b="1" dirty="0" smtClean="0"/>
              <a:t>Problema:</a:t>
            </a:r>
            <a:r>
              <a:rPr lang="es-EC" sz="2800" dirty="0" smtClean="0"/>
              <a:t> mientras se esta imprimiendo se debería deshabilitar el área de texto para  que no se puede escribir nada hasta que la impresión termine</a:t>
            </a:r>
          </a:p>
          <a:p>
            <a:pPr algn="just"/>
            <a:r>
              <a:rPr lang="es-EC" sz="2800" b="1" dirty="0" smtClean="0"/>
              <a:t>Solución:</a:t>
            </a:r>
            <a:r>
              <a:rPr lang="es-EC" sz="2800" dirty="0" smtClean="0"/>
              <a:t> se deshabilito la pantalla hasta que la impresión de todo el texto termine, de esta manera no se pierden datos </a:t>
            </a:r>
            <a:endParaRPr lang="es-EC" sz="28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dirty="0" smtClean="0">
                <a:effectLst>
                  <a:outerShdw blurRad="38100" dist="38100" dir="2700000" algn="tl">
                    <a:srgbClr val="000000">
                      <a:alpha val="43137"/>
                    </a:srgbClr>
                  </a:outerShdw>
                </a:effectLst>
              </a:rPr>
              <a:t>CONEXIÓN</a:t>
            </a:r>
            <a:r>
              <a:rPr lang="en-US" sz="4000" b="1" dirty="0" smtClean="0">
                <a:effectLst>
                  <a:outerShdw blurRad="38100" dist="38100" dir="2700000" algn="tl">
                    <a:srgbClr val="000000">
                      <a:alpha val="43137"/>
                    </a:srgbClr>
                  </a:outerShdw>
                </a:effectLst>
              </a:rPr>
              <a:t> USB</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855365"/>
            <a:ext cx="7704856" cy="3805883"/>
          </a:xfrm>
        </p:spPr>
        <p:txBody>
          <a:bodyPr>
            <a:noAutofit/>
          </a:bodyPr>
          <a:lstStyle/>
          <a:p>
            <a:pPr algn="just"/>
            <a:r>
              <a:rPr lang="es-EC" sz="3000" b="1" dirty="0" smtClean="0"/>
              <a:t>Problema: </a:t>
            </a:r>
            <a:r>
              <a:rPr lang="es-EC" sz="3000" dirty="0" smtClean="0"/>
              <a:t>Cómo saber si el cable USB se encuentra desconectado o conectado</a:t>
            </a:r>
          </a:p>
          <a:p>
            <a:pPr algn="just"/>
            <a:r>
              <a:rPr lang="es-EC" sz="3000" b="1" dirty="0" smtClean="0"/>
              <a:t>Solución: </a:t>
            </a:r>
            <a:r>
              <a:rPr lang="es-EC" sz="3000" dirty="0" smtClean="0"/>
              <a:t>Clase </a:t>
            </a:r>
            <a:r>
              <a:rPr lang="es-EC" sz="3000" dirty="0" err="1" smtClean="0"/>
              <a:t>envio_usb</a:t>
            </a:r>
            <a:r>
              <a:rPr lang="es-EC" sz="3000" dirty="0" smtClean="0"/>
              <a:t> en NetBeans que recibe un dato lógico que ingresa en el pin A0 del microcontrolador cada vez que se conecta o desconecta el cable </a:t>
            </a:r>
          </a:p>
          <a:p>
            <a:endParaRPr lang="es-EC" sz="3000" dirty="0" smtClean="0"/>
          </a:p>
          <a:p>
            <a:endParaRPr lang="es-EC" sz="30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908720"/>
            <a:ext cx="8229600" cy="1143000"/>
          </a:xfrm>
        </p:spPr>
        <p:txBody>
          <a:bodyPr>
            <a:normAutofit/>
          </a:bodyPr>
          <a:lstStyle/>
          <a:p>
            <a:r>
              <a:rPr lang="en-US" sz="4000" b="1" dirty="0" smtClean="0">
                <a:effectLst>
                  <a:outerShdw blurRad="38100" dist="38100" dir="2700000" algn="tl">
                    <a:srgbClr val="000000">
                      <a:alpha val="43137"/>
                    </a:srgbClr>
                  </a:outerShdw>
                </a:effectLst>
              </a:rPr>
              <a:t>MICROCONTROLADOR</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844825"/>
            <a:ext cx="7632848" cy="3888432"/>
          </a:xfrm>
        </p:spPr>
        <p:txBody>
          <a:bodyPr>
            <a:noAutofit/>
          </a:bodyPr>
          <a:lstStyle/>
          <a:p>
            <a:pPr algn="just"/>
            <a:r>
              <a:rPr lang="es-EC" sz="2400" b="1" dirty="0" smtClean="0"/>
              <a:t>Problema: </a:t>
            </a:r>
            <a:r>
              <a:rPr lang="es-EC" sz="2400" dirty="0" smtClean="0"/>
              <a:t>se mostraba en consola el mensaje de “cable USB desconectado” a pesar de que estaba conectado cuando se ejecutaba el programa. </a:t>
            </a:r>
          </a:p>
          <a:p>
            <a:pPr algn="just"/>
            <a:r>
              <a:rPr lang="es-EC" sz="2400" b="1" dirty="0" smtClean="0"/>
              <a:t>Solución: </a:t>
            </a:r>
            <a:r>
              <a:rPr lang="es-EC" sz="2400" dirty="0" smtClean="0"/>
              <a:t>se uso un capacitor de desacople en los pines de alimentación del microcontrolador </a:t>
            </a:r>
          </a:p>
          <a:p>
            <a:pPr lvl="1" algn="just"/>
            <a:r>
              <a:rPr lang="es-EC" sz="2400" dirty="0" smtClean="0"/>
              <a:t>0,1uF (100nF)/ 10-50V</a:t>
            </a:r>
          </a:p>
          <a:p>
            <a:pPr lvl="1"/>
            <a:r>
              <a:rPr lang="es-EC" sz="2400" dirty="0" smtClean="0"/>
              <a:t>Van lo mas cerca de los                                               terminales del                                               microcontrolador</a:t>
            </a:r>
          </a:p>
          <a:p>
            <a:pPr lvl="1" algn="just"/>
            <a:endParaRPr lang="es-EC" sz="2400" dirty="0" smtClean="0"/>
          </a:p>
          <a:p>
            <a:pPr lvl="1" algn="just"/>
            <a:endParaRPr lang="es-EC" sz="2400" dirty="0" smtClean="0"/>
          </a:p>
          <a:p>
            <a:pPr lvl="1" algn="just"/>
            <a:endParaRPr lang="es-EC" sz="2400" b="1" dirty="0" smtClean="0"/>
          </a:p>
          <a:p>
            <a:pPr lvl="1" algn="just"/>
            <a:endParaRPr lang="es-EC" sz="2400" b="1" dirty="0"/>
          </a:p>
        </p:txBody>
      </p:sp>
      <p:pic>
        <p:nvPicPr>
          <p:cNvPr id="4099" name="Picture 3"/>
          <p:cNvPicPr>
            <a:picLocks noChangeAspect="1" noChangeArrowheads="1"/>
          </p:cNvPicPr>
          <p:nvPr/>
        </p:nvPicPr>
        <p:blipFill>
          <a:blip r:embed="rId4" cstate="print"/>
          <a:srcRect/>
          <a:stretch>
            <a:fillRect/>
          </a:stretch>
        </p:blipFill>
        <p:spPr bwMode="auto">
          <a:xfrm>
            <a:off x="5436096" y="4005064"/>
            <a:ext cx="3339455" cy="24772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smtClean="0">
                <a:effectLst>
                  <a:outerShdw blurRad="38100" dist="38100" dir="2700000" algn="tl">
                    <a:srgbClr val="000000">
                      <a:alpha val="43137"/>
                    </a:srgbClr>
                  </a:outerShdw>
                </a:effectLst>
              </a:rPr>
              <a:t>TRANSISTOR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99592" y="1495325"/>
            <a:ext cx="7632848" cy="3805883"/>
          </a:xfrm>
        </p:spPr>
        <p:txBody>
          <a:bodyPr>
            <a:noAutofit/>
          </a:bodyPr>
          <a:lstStyle/>
          <a:p>
            <a:pPr algn="just"/>
            <a:r>
              <a:rPr lang="es-EC" sz="2800" b="1" dirty="0" smtClean="0"/>
              <a:t>Problema: </a:t>
            </a:r>
            <a:r>
              <a:rPr lang="es-EC" sz="2800" dirty="0" smtClean="0"/>
              <a:t>cada vez que el actuador se activaba, se mostraba en consola de Java el mensaje de “USB desconectado”</a:t>
            </a:r>
            <a:r>
              <a:rPr lang="es-EC" sz="2800" b="1" dirty="0" smtClean="0"/>
              <a:t> </a:t>
            </a:r>
          </a:p>
          <a:p>
            <a:pPr algn="just"/>
            <a:r>
              <a:rPr lang="es-EC" sz="2800" b="1" dirty="0" smtClean="0"/>
              <a:t>Solución: </a:t>
            </a:r>
            <a:r>
              <a:rPr lang="es-EC" sz="2800" dirty="0" smtClean="0"/>
              <a:t>se conecto un capacitor y un diodo polarizado inversamente en paralelo al actuador (diodo volante).</a:t>
            </a:r>
          </a:p>
        </p:txBody>
      </p:sp>
      <p:pic>
        <p:nvPicPr>
          <p:cNvPr id="2049" name="Picture 1"/>
          <p:cNvPicPr>
            <a:picLocks noChangeAspect="1" noChangeArrowheads="1"/>
          </p:cNvPicPr>
          <p:nvPr/>
        </p:nvPicPr>
        <p:blipFill>
          <a:blip r:embed="rId4" cstate="print"/>
          <a:srcRect/>
          <a:stretch>
            <a:fillRect/>
          </a:stretch>
        </p:blipFill>
        <p:spPr bwMode="auto">
          <a:xfrm>
            <a:off x="3347864" y="4293096"/>
            <a:ext cx="5571025" cy="2363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normAutofit/>
          </a:bodyPr>
          <a:lstStyle/>
          <a:p>
            <a:r>
              <a:rPr lang="en-US" b="1" dirty="0" smtClean="0">
                <a:effectLst>
                  <a:outerShdw blurRad="38100" dist="38100" dir="2700000" algn="tl">
                    <a:srgbClr val="000000">
                      <a:alpha val="43137"/>
                    </a:srgbClr>
                  </a:outerShdw>
                </a:effectLst>
              </a:rPr>
              <a:t>ACTUADORES LINEALES</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988840"/>
            <a:ext cx="7859216" cy="1152128"/>
          </a:xfrm>
        </p:spPr>
        <p:txBody>
          <a:bodyPr>
            <a:normAutofit/>
          </a:bodyPr>
          <a:lstStyle/>
          <a:p>
            <a:pPr algn="just"/>
            <a:r>
              <a:rPr lang="en-US" sz="2000" b="1" dirty="0" err="1" smtClean="0"/>
              <a:t>Problema</a:t>
            </a:r>
            <a:r>
              <a:rPr lang="en-US" sz="2000" b="1" dirty="0" smtClean="0"/>
              <a:t>: </a:t>
            </a:r>
            <a:r>
              <a:rPr lang="en-US" sz="2000" dirty="0" err="1" smtClean="0"/>
              <a:t>carrera</a:t>
            </a:r>
            <a:r>
              <a:rPr lang="en-US" sz="2000" dirty="0" smtClean="0"/>
              <a:t> y </a:t>
            </a:r>
            <a:r>
              <a:rPr lang="en-US" sz="2000" dirty="0" err="1" smtClean="0"/>
              <a:t>ubicación</a:t>
            </a:r>
            <a:r>
              <a:rPr lang="en-US" sz="2000" dirty="0" smtClean="0"/>
              <a:t> de </a:t>
            </a:r>
            <a:r>
              <a:rPr lang="en-US" sz="2000" dirty="0" err="1" smtClean="0"/>
              <a:t>actuadores</a:t>
            </a:r>
            <a:r>
              <a:rPr lang="en-US" sz="2000" dirty="0" smtClean="0"/>
              <a:t> </a:t>
            </a:r>
            <a:r>
              <a:rPr lang="en-US" sz="2000" dirty="0" err="1" smtClean="0"/>
              <a:t>lineales</a:t>
            </a:r>
            <a:r>
              <a:rPr lang="en-US" sz="2000" dirty="0" smtClean="0"/>
              <a:t>, </a:t>
            </a:r>
            <a:r>
              <a:rPr lang="en-US" sz="2000" dirty="0" err="1" smtClean="0"/>
              <a:t>cristal</a:t>
            </a:r>
            <a:r>
              <a:rPr lang="en-US" sz="2000" dirty="0" smtClean="0"/>
              <a:t> 20MHz</a:t>
            </a:r>
          </a:p>
          <a:p>
            <a:pPr algn="just"/>
            <a:r>
              <a:rPr lang="en-US" sz="2000" b="1" dirty="0" err="1" smtClean="0"/>
              <a:t>Solución</a:t>
            </a:r>
            <a:r>
              <a:rPr lang="en-US" sz="2000" b="1" dirty="0" smtClean="0"/>
              <a:t>:  </a:t>
            </a:r>
            <a:r>
              <a:rPr lang="en-US" sz="2000" dirty="0" err="1" smtClean="0"/>
              <a:t>actuadores</a:t>
            </a:r>
            <a:r>
              <a:rPr lang="en-US" sz="2000" dirty="0" smtClean="0"/>
              <a:t> </a:t>
            </a:r>
            <a:r>
              <a:rPr lang="en-US" sz="2000" dirty="0" err="1" smtClean="0"/>
              <a:t>lineales</a:t>
            </a:r>
            <a:r>
              <a:rPr lang="en-US" sz="2000" dirty="0" smtClean="0"/>
              <a:t> </a:t>
            </a:r>
            <a:r>
              <a:rPr lang="en-US" sz="2000" dirty="0" err="1" smtClean="0"/>
              <a:t>intercalados</a:t>
            </a:r>
            <a:r>
              <a:rPr lang="en-US" sz="2000" dirty="0" smtClean="0"/>
              <a:t> y </a:t>
            </a:r>
            <a:r>
              <a:rPr lang="en-US" sz="2000" dirty="0" err="1" smtClean="0"/>
              <a:t>acople</a:t>
            </a:r>
            <a:r>
              <a:rPr lang="en-US" sz="2000" dirty="0" smtClean="0"/>
              <a:t> de nylon </a:t>
            </a:r>
            <a:r>
              <a:rPr lang="en-US" sz="2000" dirty="0" err="1" smtClean="0"/>
              <a:t>para</a:t>
            </a:r>
            <a:r>
              <a:rPr lang="en-US" sz="2000" dirty="0" smtClean="0"/>
              <a:t> no </a:t>
            </a:r>
            <a:r>
              <a:rPr lang="en-US" sz="2000" dirty="0" err="1" smtClean="0"/>
              <a:t>interferir</a:t>
            </a:r>
            <a:r>
              <a:rPr lang="en-US" sz="2000" dirty="0" smtClean="0"/>
              <a:t> en la </a:t>
            </a:r>
            <a:r>
              <a:rPr lang="en-US" sz="2000" dirty="0" err="1" smtClean="0"/>
              <a:t>carrera</a:t>
            </a:r>
            <a:r>
              <a:rPr lang="en-US" sz="2000" dirty="0" smtClean="0"/>
              <a:t> </a:t>
            </a:r>
            <a:endParaRPr lang="es-EC" sz="2000" b="1" dirty="0"/>
          </a:p>
        </p:txBody>
      </p:sp>
      <p:pic>
        <p:nvPicPr>
          <p:cNvPr id="5" name="4 Imagen" descr="C:\Users\Andrea\Documents\TESIS\fotos\IMG05242-20140717-1024.jpg"/>
          <p:cNvPicPr/>
          <p:nvPr/>
        </p:nvPicPr>
        <p:blipFill>
          <a:blip r:embed="rId4" cstate="print"/>
          <a:srcRect t="33504" b="20042"/>
          <a:stretch>
            <a:fillRect/>
          </a:stretch>
        </p:blipFill>
        <p:spPr bwMode="auto">
          <a:xfrm>
            <a:off x="2483768" y="3068960"/>
            <a:ext cx="4464496" cy="1649216"/>
          </a:xfrm>
          <a:prstGeom prst="rect">
            <a:avLst/>
          </a:prstGeom>
          <a:noFill/>
          <a:ln w="9525">
            <a:noFill/>
            <a:miter lim="800000"/>
            <a:headEnd/>
            <a:tailEnd/>
          </a:ln>
        </p:spPr>
      </p:pic>
      <p:pic>
        <p:nvPicPr>
          <p:cNvPr id="6" name="5 Imagen" descr="C:\Users\Andrea\Documents\TESIS\fotos\IMG05259-20140717-1037.jpg"/>
          <p:cNvPicPr/>
          <p:nvPr/>
        </p:nvPicPr>
        <p:blipFill>
          <a:blip r:embed="rId5" cstate="print"/>
          <a:srcRect l="1619" t="16268" r="15024" b="31726"/>
          <a:stretch>
            <a:fillRect/>
          </a:stretch>
        </p:blipFill>
        <p:spPr bwMode="auto">
          <a:xfrm>
            <a:off x="2915816" y="4869160"/>
            <a:ext cx="3888432" cy="16477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412777"/>
            <a:ext cx="7859216" cy="1800199"/>
          </a:xfrm>
        </p:spPr>
        <p:txBody>
          <a:bodyPr>
            <a:normAutofit fontScale="92500" lnSpcReduction="20000"/>
          </a:bodyPr>
          <a:lstStyle/>
          <a:p>
            <a:pPr algn="just"/>
            <a:r>
              <a:rPr lang="en-US" b="1" dirty="0" err="1" smtClean="0"/>
              <a:t>Problema</a:t>
            </a:r>
            <a:r>
              <a:rPr lang="en-US" b="1" dirty="0" smtClean="0"/>
              <a:t> : </a:t>
            </a:r>
            <a:r>
              <a:rPr lang="en-US" dirty="0" smtClean="0"/>
              <a:t>motor de </a:t>
            </a:r>
            <a:r>
              <a:rPr lang="en-US" dirty="0" err="1" smtClean="0"/>
              <a:t>actuador</a:t>
            </a:r>
            <a:r>
              <a:rPr lang="en-US" dirty="0" smtClean="0"/>
              <a:t> lineal se </a:t>
            </a:r>
            <a:r>
              <a:rPr lang="en-US" dirty="0" err="1" smtClean="0"/>
              <a:t>quemó</a:t>
            </a:r>
            <a:endParaRPr lang="en-US" dirty="0" smtClean="0"/>
          </a:p>
          <a:p>
            <a:pPr algn="just"/>
            <a:r>
              <a:rPr lang="en-US" b="1" dirty="0" err="1" smtClean="0"/>
              <a:t>Solucion</a:t>
            </a:r>
            <a:r>
              <a:rPr lang="en-US" b="1" dirty="0" smtClean="0"/>
              <a:t>: </a:t>
            </a:r>
            <a:r>
              <a:rPr lang="en-US" dirty="0" err="1" smtClean="0"/>
              <a:t>cambiar</a:t>
            </a:r>
            <a:r>
              <a:rPr lang="en-US" dirty="0" smtClean="0"/>
              <a:t> </a:t>
            </a:r>
            <a:r>
              <a:rPr lang="en-US" dirty="0" err="1" smtClean="0"/>
              <a:t>cristal</a:t>
            </a:r>
            <a:r>
              <a:rPr lang="en-US" dirty="0" smtClean="0"/>
              <a:t> de </a:t>
            </a:r>
            <a:r>
              <a:rPr lang="en-US" dirty="0" err="1" smtClean="0"/>
              <a:t>oscilación</a:t>
            </a:r>
            <a:r>
              <a:rPr lang="en-US" dirty="0" smtClean="0"/>
              <a:t>  de 4MHz a </a:t>
            </a:r>
            <a:r>
              <a:rPr lang="en-US" dirty="0" err="1" smtClean="0"/>
              <a:t>a</a:t>
            </a:r>
            <a:r>
              <a:rPr lang="en-US" dirty="0" smtClean="0"/>
              <a:t> 20 MHz y </a:t>
            </a:r>
            <a:r>
              <a:rPr lang="en-US" dirty="0" err="1" smtClean="0"/>
              <a:t>cambiar</a:t>
            </a:r>
            <a:r>
              <a:rPr lang="en-US" dirty="0" smtClean="0"/>
              <a:t> en </a:t>
            </a:r>
            <a:r>
              <a:rPr lang="en-US" dirty="0" err="1" smtClean="0"/>
              <a:t>programación</a:t>
            </a:r>
            <a:r>
              <a:rPr lang="en-US" dirty="0" smtClean="0"/>
              <a:t> los fuses </a:t>
            </a:r>
            <a:r>
              <a:rPr lang="en-US" dirty="0" err="1" smtClean="0"/>
              <a:t>correspondientes</a:t>
            </a:r>
            <a:r>
              <a:rPr lang="en-US" dirty="0" smtClean="0"/>
              <a:t> </a:t>
            </a:r>
            <a:endParaRPr lang="es-EC" dirty="0"/>
          </a:p>
        </p:txBody>
      </p:sp>
      <p:pic>
        <p:nvPicPr>
          <p:cNvPr id="2050" name="Picture 2"/>
          <p:cNvPicPr>
            <a:picLocks noChangeAspect="1" noChangeArrowheads="1"/>
          </p:cNvPicPr>
          <p:nvPr/>
        </p:nvPicPr>
        <p:blipFill>
          <a:blip r:embed="rId3" cstate="print"/>
          <a:srcRect l="26869" t="40275" r="15841" b="26650"/>
          <a:stretch>
            <a:fillRect/>
          </a:stretch>
        </p:blipFill>
        <p:spPr bwMode="auto">
          <a:xfrm>
            <a:off x="1187624" y="3284984"/>
            <a:ext cx="7560840" cy="2728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MOTOR - REDUCTOR</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060848"/>
            <a:ext cx="7859216" cy="1152128"/>
          </a:xfrm>
        </p:spPr>
        <p:txBody>
          <a:bodyPr>
            <a:normAutofit fontScale="77500" lnSpcReduction="20000"/>
          </a:bodyPr>
          <a:lstStyle/>
          <a:p>
            <a:pPr algn="just"/>
            <a:r>
              <a:rPr lang="en-US" b="1" dirty="0" err="1" smtClean="0"/>
              <a:t>Problema</a:t>
            </a:r>
            <a:r>
              <a:rPr lang="en-US" b="1" dirty="0" smtClean="0"/>
              <a:t>: </a:t>
            </a:r>
            <a:r>
              <a:rPr lang="en-US" dirty="0" smtClean="0"/>
              <a:t>motor </a:t>
            </a:r>
            <a:r>
              <a:rPr lang="en-US" dirty="0" err="1" smtClean="0"/>
              <a:t>muy</a:t>
            </a:r>
            <a:r>
              <a:rPr lang="en-US" dirty="0" smtClean="0"/>
              <a:t> </a:t>
            </a:r>
            <a:r>
              <a:rPr lang="en-US" dirty="0" err="1" smtClean="0"/>
              <a:t>pequeño</a:t>
            </a:r>
            <a:r>
              <a:rPr lang="en-US" dirty="0" smtClean="0"/>
              <a:t> </a:t>
            </a:r>
            <a:r>
              <a:rPr lang="en-US" dirty="0" err="1" smtClean="0"/>
              <a:t>fisicamente</a:t>
            </a:r>
            <a:endParaRPr lang="en-US" b="1" dirty="0" smtClean="0"/>
          </a:p>
          <a:p>
            <a:pPr algn="just"/>
            <a:r>
              <a:rPr lang="en-US" b="1" dirty="0" err="1" smtClean="0"/>
              <a:t>Solución</a:t>
            </a:r>
            <a:r>
              <a:rPr lang="en-US" b="1" dirty="0" smtClean="0"/>
              <a:t>: </a:t>
            </a:r>
            <a:r>
              <a:rPr lang="en-US" dirty="0" err="1" smtClean="0"/>
              <a:t>cambiar</a:t>
            </a:r>
            <a:r>
              <a:rPr lang="en-US" dirty="0" smtClean="0"/>
              <a:t> motor – </a:t>
            </a:r>
            <a:r>
              <a:rPr lang="en-US" dirty="0" err="1" smtClean="0"/>
              <a:t>reductor</a:t>
            </a:r>
            <a:r>
              <a:rPr lang="en-US" dirty="0" smtClean="0"/>
              <a:t> con un </a:t>
            </a:r>
            <a:r>
              <a:rPr lang="en-US" dirty="0" err="1" smtClean="0"/>
              <a:t>eje</a:t>
            </a:r>
            <a:r>
              <a:rPr lang="en-US" dirty="0" smtClean="0"/>
              <a:t> </a:t>
            </a:r>
            <a:r>
              <a:rPr lang="en-US" dirty="0" err="1" smtClean="0"/>
              <a:t>más</a:t>
            </a:r>
            <a:r>
              <a:rPr lang="en-US" dirty="0" smtClean="0"/>
              <a:t> </a:t>
            </a:r>
            <a:r>
              <a:rPr lang="en-US" dirty="0" err="1" smtClean="0"/>
              <a:t>grande</a:t>
            </a:r>
            <a:endParaRPr lang="es-EC" dirty="0"/>
          </a:p>
        </p:txBody>
      </p:sp>
      <p:pic>
        <p:nvPicPr>
          <p:cNvPr id="3074" name="Picture 2" descr="C:\Users\Andrea\Documents\TESIS\fotos\IMG05195-20140630-1324.jpg"/>
          <p:cNvPicPr>
            <a:picLocks noChangeAspect="1" noChangeArrowheads="1"/>
          </p:cNvPicPr>
          <p:nvPr/>
        </p:nvPicPr>
        <p:blipFill>
          <a:blip r:embed="rId4" cstate="print"/>
          <a:srcRect l="12988" r="20863" b="10101"/>
          <a:stretch>
            <a:fillRect/>
          </a:stretch>
        </p:blipFill>
        <p:spPr bwMode="auto">
          <a:xfrm>
            <a:off x="5004048" y="2996952"/>
            <a:ext cx="3096344" cy="3156048"/>
          </a:xfrm>
          <a:prstGeom prst="rect">
            <a:avLst/>
          </a:prstGeom>
          <a:noFill/>
        </p:spPr>
      </p:pic>
      <p:sp>
        <p:nvSpPr>
          <p:cNvPr id="6" name="5 CuadroTexto"/>
          <p:cNvSpPr txBox="1"/>
          <p:nvPr/>
        </p:nvSpPr>
        <p:spPr>
          <a:xfrm>
            <a:off x="1331640" y="3573016"/>
            <a:ext cx="2808312" cy="1477328"/>
          </a:xfrm>
          <a:prstGeom prst="rect">
            <a:avLst/>
          </a:prstGeom>
          <a:noFill/>
        </p:spPr>
        <p:txBody>
          <a:bodyPr wrap="square" rtlCol="0">
            <a:spAutoFit/>
          </a:bodyPr>
          <a:lstStyle/>
          <a:p>
            <a:r>
              <a:rPr lang="en-US" dirty="0" smtClean="0"/>
              <a:t>MOTOR 1: 60 RPM / 12 V / 20 Kg*cm</a:t>
            </a:r>
          </a:p>
          <a:p>
            <a:endParaRPr lang="en-US" dirty="0" smtClean="0"/>
          </a:p>
          <a:p>
            <a:r>
              <a:rPr lang="en-US" dirty="0" smtClean="0"/>
              <a:t>MOTOR 2: 80 RPM / 12 V /  18Kg*cm</a:t>
            </a:r>
            <a:endParaRPr lang="es-EC"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PLACA ELECTRÓNICA</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916832"/>
            <a:ext cx="7859216" cy="3849291"/>
          </a:xfrm>
        </p:spPr>
        <p:txBody>
          <a:bodyPr>
            <a:normAutofit fontScale="85000" lnSpcReduction="20000"/>
          </a:bodyPr>
          <a:lstStyle/>
          <a:p>
            <a:pPr algn="just"/>
            <a:r>
              <a:rPr lang="es-EC" b="1" dirty="0" smtClean="0"/>
              <a:t>Problema: </a:t>
            </a:r>
          </a:p>
          <a:p>
            <a:pPr lvl="1" algn="just"/>
            <a:r>
              <a:rPr lang="es-EC" dirty="0" smtClean="0"/>
              <a:t>No existe comunicación </a:t>
            </a:r>
            <a:r>
              <a:rPr lang="es-EC" dirty="0" smtClean="0">
                <a:sym typeface="Wingdings" pitchFamily="2" charset="2"/>
              </a:rPr>
              <a:t></a:t>
            </a:r>
            <a:r>
              <a:rPr lang="es-EC" dirty="0" smtClean="0"/>
              <a:t>  PC y Microcontrolador, </a:t>
            </a:r>
          </a:p>
          <a:p>
            <a:pPr lvl="1" algn="just"/>
            <a:r>
              <a:rPr lang="es-EC" dirty="0" smtClean="0"/>
              <a:t>Pistas de etapa de potencia se desoldó </a:t>
            </a:r>
          </a:p>
          <a:p>
            <a:pPr algn="just"/>
            <a:r>
              <a:rPr lang="es-EC" b="1" dirty="0" smtClean="0"/>
              <a:t>Solución: </a:t>
            </a:r>
          </a:p>
          <a:p>
            <a:pPr lvl="1" algn="just"/>
            <a:r>
              <a:rPr lang="es-EC" dirty="0" smtClean="0"/>
              <a:t>Conexiones de diferentes pines de la placa electrónica deben tener continuidad entre si, se trabaja con USB </a:t>
            </a:r>
            <a:r>
              <a:rPr lang="es-EC" dirty="0" smtClean="0">
                <a:sym typeface="Wingdings" pitchFamily="2" charset="2"/>
              </a:rPr>
              <a:t> </a:t>
            </a:r>
            <a:r>
              <a:rPr lang="es-EC" dirty="0" err="1" smtClean="0">
                <a:sym typeface="Wingdings" pitchFamily="2" charset="2"/>
              </a:rPr>
              <a:t>Tx</a:t>
            </a:r>
            <a:r>
              <a:rPr lang="es-EC" dirty="0" smtClean="0">
                <a:sym typeface="Wingdings" pitchFamily="2" charset="2"/>
              </a:rPr>
              <a:t> y </a:t>
            </a:r>
            <a:r>
              <a:rPr lang="es-EC" dirty="0" err="1" smtClean="0">
                <a:sym typeface="Wingdings" pitchFamily="2" charset="2"/>
              </a:rPr>
              <a:t>Rx</a:t>
            </a:r>
            <a:r>
              <a:rPr lang="es-EC" dirty="0" smtClean="0">
                <a:sym typeface="Wingdings" pitchFamily="2" charset="2"/>
              </a:rPr>
              <a:t> rápida de datos (alimentación, tierra, control, </a:t>
            </a:r>
            <a:r>
              <a:rPr lang="es-EC" dirty="0" err="1" smtClean="0">
                <a:sym typeface="Wingdings" pitchFamily="2" charset="2"/>
              </a:rPr>
              <a:t>etc</a:t>
            </a:r>
            <a:r>
              <a:rPr lang="es-EC" dirty="0" smtClean="0">
                <a:sym typeface="Wingdings" pitchFamily="2" charset="2"/>
              </a:rPr>
              <a:t>)</a:t>
            </a:r>
          </a:p>
          <a:p>
            <a:pPr lvl="1" algn="just"/>
            <a:r>
              <a:rPr lang="es-EC" dirty="0" smtClean="0">
                <a:sym typeface="Wingdings" pitchFamily="2" charset="2"/>
              </a:rPr>
              <a:t>Las pistas de la etapa de potencia deben ser gruesas, porque  pasa  un aproximado de 10 [A] cuando trabajan los actuadores</a:t>
            </a:r>
            <a:endParaRPr lang="es-EC" b="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908720"/>
            <a:ext cx="7859216" cy="998984"/>
          </a:xfrm>
        </p:spPr>
        <p:txBody>
          <a:bodyPr>
            <a:normAutofit/>
          </a:bodyPr>
          <a:lstStyle/>
          <a:p>
            <a:r>
              <a:rPr lang="en-US" sz="4000" b="1" dirty="0" smtClean="0">
                <a:effectLst>
                  <a:outerShdw blurRad="38100" dist="38100" dir="2700000" algn="tl">
                    <a:srgbClr val="000000">
                      <a:alpha val="43137"/>
                    </a:srgbClr>
                  </a:outerShdw>
                </a:effectLst>
              </a:rPr>
              <a:t>ACOPLES MECÁNICOS</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844825"/>
            <a:ext cx="7859216" cy="1152127"/>
          </a:xfrm>
        </p:spPr>
        <p:txBody>
          <a:bodyPr>
            <a:normAutofit fontScale="62500" lnSpcReduction="20000"/>
          </a:bodyPr>
          <a:lstStyle/>
          <a:p>
            <a:pPr algn="just"/>
            <a:r>
              <a:rPr lang="es-EC" b="1" dirty="0" smtClean="0"/>
              <a:t>Problema: </a:t>
            </a:r>
            <a:r>
              <a:rPr lang="es-EC" dirty="0" smtClean="0"/>
              <a:t>máquina de escribir  Braille y actuadores inestables </a:t>
            </a:r>
            <a:endParaRPr lang="es-EC" b="1" dirty="0" smtClean="0"/>
          </a:p>
          <a:p>
            <a:pPr algn="just"/>
            <a:r>
              <a:rPr lang="es-EC" b="1" dirty="0" smtClean="0"/>
              <a:t>Solución:</a:t>
            </a:r>
            <a:r>
              <a:rPr lang="es-EC" dirty="0" smtClean="0"/>
              <a:t> se colocó bandas de nylon y caucho para tener mayor estabilidad, se colocó una platina de sujeción para que los actuadores este sujetos y estables cuando están trabajando</a:t>
            </a:r>
            <a:endParaRPr lang="es-EC" dirty="0"/>
          </a:p>
        </p:txBody>
      </p:sp>
      <p:pic>
        <p:nvPicPr>
          <p:cNvPr id="4098" name="Picture 2" descr="C:\Users\Andrea\Documents\TESIS\fotos\IMG05315-20140727-1313.jpg"/>
          <p:cNvPicPr>
            <a:picLocks noChangeAspect="1" noChangeArrowheads="1"/>
          </p:cNvPicPr>
          <p:nvPr/>
        </p:nvPicPr>
        <p:blipFill>
          <a:blip r:embed="rId4" cstate="print"/>
          <a:srcRect/>
          <a:stretch>
            <a:fillRect/>
          </a:stretch>
        </p:blipFill>
        <p:spPr bwMode="auto">
          <a:xfrm>
            <a:off x="5076055" y="3429000"/>
            <a:ext cx="3840000" cy="2880000"/>
          </a:xfrm>
          <a:prstGeom prst="rect">
            <a:avLst/>
          </a:prstGeom>
          <a:noFill/>
        </p:spPr>
      </p:pic>
      <p:pic>
        <p:nvPicPr>
          <p:cNvPr id="4100" name="Picture 4" descr="C:\Users\Andrea\Documents\TESIS\fotos\IMG05318-20140727-1316.jpg"/>
          <p:cNvPicPr>
            <a:picLocks noChangeAspect="1" noChangeArrowheads="1"/>
          </p:cNvPicPr>
          <p:nvPr/>
        </p:nvPicPr>
        <p:blipFill>
          <a:blip r:embed="rId5" cstate="print"/>
          <a:srcRect/>
          <a:stretch>
            <a:fillRect/>
          </a:stretch>
        </p:blipFill>
        <p:spPr bwMode="auto">
          <a:xfrm>
            <a:off x="1020032" y="3429000"/>
            <a:ext cx="3840000" cy="288000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980728"/>
            <a:ext cx="7859216" cy="1143000"/>
          </a:xfrm>
        </p:spPr>
        <p:txBody>
          <a:bodyPr>
            <a:normAutofit/>
          </a:bodyPr>
          <a:lstStyle/>
          <a:p>
            <a:r>
              <a:rPr lang="en-US" sz="4000" b="1" dirty="0" smtClean="0">
                <a:effectLst>
                  <a:outerShdw blurRad="38100" dist="38100" dir="2700000" algn="tl">
                    <a:srgbClr val="000000">
                      <a:alpha val="43137"/>
                    </a:srgbClr>
                  </a:outerShdw>
                </a:effectLst>
              </a:rPr>
              <a:t>ALIMENTACIÓN DE ACTUADORES</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988840"/>
            <a:ext cx="7859216" cy="1224136"/>
          </a:xfrm>
        </p:spPr>
        <p:txBody>
          <a:bodyPr>
            <a:normAutofit fontScale="62500" lnSpcReduction="20000"/>
          </a:bodyPr>
          <a:lstStyle/>
          <a:p>
            <a:pPr algn="just"/>
            <a:r>
              <a:rPr lang="es-EC" b="1" dirty="0" smtClean="0"/>
              <a:t>Problema: </a:t>
            </a:r>
            <a:r>
              <a:rPr lang="es-EC" dirty="0" smtClean="0"/>
              <a:t>con 5 </a:t>
            </a:r>
            <a:r>
              <a:rPr lang="es-EC" dirty="0" err="1" smtClean="0"/>
              <a:t>Vdc</a:t>
            </a:r>
            <a:r>
              <a:rPr lang="es-EC" dirty="0" smtClean="0"/>
              <a:t> de alimentación los actuadores no presionaban el papel</a:t>
            </a:r>
            <a:endParaRPr lang="es-EC" b="1" dirty="0" smtClean="0"/>
          </a:p>
          <a:p>
            <a:pPr algn="just"/>
            <a:r>
              <a:rPr lang="es-EC" b="1" dirty="0" smtClean="0"/>
              <a:t>Solución: </a:t>
            </a:r>
            <a:r>
              <a:rPr lang="es-EC" dirty="0" smtClean="0"/>
              <a:t>se alimentó con 12 </a:t>
            </a:r>
            <a:r>
              <a:rPr lang="es-EC" dirty="0" err="1" smtClean="0"/>
              <a:t>Vdc</a:t>
            </a:r>
            <a:r>
              <a:rPr lang="es-EC" dirty="0" smtClean="0"/>
              <a:t> los actuadores y marcaron el papel correctamente</a:t>
            </a:r>
            <a:endParaRPr lang="es-EC" b="1" dirty="0" smtClean="0"/>
          </a:p>
        </p:txBody>
      </p:sp>
      <p:pic>
        <p:nvPicPr>
          <p:cNvPr id="5" name="4 Imagen" descr="C:\Users\Andrea\Documents\TESIS\fotos\IMG04592-20140311-1425.jpg"/>
          <p:cNvPicPr/>
          <p:nvPr/>
        </p:nvPicPr>
        <p:blipFill>
          <a:blip r:embed="rId3" cstate="print"/>
          <a:srcRect l="9880" t="13281" r="14930" b="8978"/>
          <a:stretch>
            <a:fillRect/>
          </a:stretch>
        </p:blipFill>
        <p:spPr bwMode="auto">
          <a:xfrm>
            <a:off x="1043608" y="3429000"/>
            <a:ext cx="2736304" cy="1872208"/>
          </a:xfrm>
          <a:prstGeom prst="rect">
            <a:avLst/>
          </a:prstGeom>
          <a:noFill/>
          <a:ln w="9525">
            <a:noFill/>
            <a:miter lim="800000"/>
            <a:headEnd/>
            <a:tailEnd/>
          </a:ln>
        </p:spPr>
      </p:pic>
      <p:sp>
        <p:nvSpPr>
          <p:cNvPr id="6" name="5 CuadroTexto"/>
          <p:cNvSpPr txBox="1"/>
          <p:nvPr/>
        </p:nvSpPr>
        <p:spPr>
          <a:xfrm>
            <a:off x="2123728" y="5661248"/>
            <a:ext cx="1008112" cy="369332"/>
          </a:xfrm>
          <a:prstGeom prst="rect">
            <a:avLst/>
          </a:prstGeom>
          <a:noFill/>
        </p:spPr>
        <p:txBody>
          <a:bodyPr wrap="square" rtlCol="0">
            <a:spAutoFit/>
          </a:bodyPr>
          <a:lstStyle/>
          <a:p>
            <a:r>
              <a:rPr lang="en-US" dirty="0" smtClean="0"/>
              <a:t>5 </a:t>
            </a:r>
            <a:r>
              <a:rPr lang="en-US" dirty="0" err="1" smtClean="0"/>
              <a:t>Vdc</a:t>
            </a:r>
            <a:endParaRPr lang="es-EC" dirty="0"/>
          </a:p>
        </p:txBody>
      </p:sp>
      <p:pic>
        <p:nvPicPr>
          <p:cNvPr id="7" name="6 Imagen"/>
          <p:cNvPicPr/>
          <p:nvPr/>
        </p:nvPicPr>
        <p:blipFill>
          <a:blip r:embed="rId4" cstate="print"/>
          <a:srcRect r="16210"/>
          <a:stretch>
            <a:fillRect/>
          </a:stretch>
        </p:blipFill>
        <p:spPr bwMode="auto">
          <a:xfrm>
            <a:off x="6228464" y="3429000"/>
            <a:ext cx="2592008" cy="1872208"/>
          </a:xfrm>
          <a:prstGeom prst="rect">
            <a:avLst/>
          </a:prstGeom>
          <a:noFill/>
          <a:ln w="9525">
            <a:noFill/>
            <a:miter lim="800000"/>
            <a:headEnd/>
            <a:tailEnd/>
          </a:ln>
        </p:spPr>
      </p:pic>
      <p:pic>
        <p:nvPicPr>
          <p:cNvPr id="8" name="7 Imagen" descr="C:\Users\Andrea\Documents\TESIS\fotos\IMG04613-20140311-1434.jpg"/>
          <p:cNvPicPr/>
          <p:nvPr/>
        </p:nvPicPr>
        <p:blipFill>
          <a:blip r:embed="rId5" cstate="print"/>
          <a:srcRect l="21593" t="9180" r="6583" b="4883"/>
          <a:stretch>
            <a:fillRect/>
          </a:stretch>
        </p:blipFill>
        <p:spPr bwMode="auto">
          <a:xfrm>
            <a:off x="4068184" y="3429000"/>
            <a:ext cx="2160000" cy="1872208"/>
          </a:xfrm>
          <a:prstGeom prst="rect">
            <a:avLst/>
          </a:prstGeom>
          <a:noFill/>
          <a:ln w="9525">
            <a:noFill/>
            <a:miter lim="800000"/>
            <a:headEnd/>
            <a:tailEnd/>
          </a:ln>
        </p:spPr>
      </p:pic>
      <p:sp>
        <p:nvSpPr>
          <p:cNvPr id="9" name="8 CuadroTexto"/>
          <p:cNvSpPr txBox="1"/>
          <p:nvPr/>
        </p:nvSpPr>
        <p:spPr>
          <a:xfrm>
            <a:off x="6084168" y="5661248"/>
            <a:ext cx="1008112" cy="369332"/>
          </a:xfrm>
          <a:prstGeom prst="rect">
            <a:avLst/>
          </a:prstGeom>
          <a:noFill/>
        </p:spPr>
        <p:txBody>
          <a:bodyPr wrap="square" rtlCol="0">
            <a:spAutoFit/>
          </a:bodyPr>
          <a:lstStyle/>
          <a:p>
            <a:r>
              <a:rPr lang="en-US" dirty="0" smtClean="0"/>
              <a:t>12 </a:t>
            </a:r>
            <a:r>
              <a:rPr lang="en-US" dirty="0" err="1" smtClean="0"/>
              <a:t>Vdc</a:t>
            </a:r>
            <a:endParaRPr lang="es-EC"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a:bodyPr>
          <a:lstStyle/>
          <a:p>
            <a:pPr algn="just"/>
            <a:r>
              <a:rPr lang="es-EC" sz="2600" dirty="0" smtClean="0"/>
              <a:t>Serie 3: se forma a partir de los puntos de la Serie 2, añadiéndole el punto 6.</a:t>
            </a:r>
          </a:p>
          <a:p>
            <a:pPr algn="just"/>
            <a:endParaRPr lang="en-US" sz="2600" dirty="0" smtClean="0"/>
          </a:p>
          <a:p>
            <a:pPr algn="just"/>
            <a:endParaRPr lang="es-EC" sz="2600" dirty="0" smtClean="0"/>
          </a:p>
          <a:p>
            <a:pPr algn="just"/>
            <a:r>
              <a:rPr lang="es-EC" sz="2600" dirty="0" smtClean="0"/>
              <a:t>Serie 4: se forman a partir de la serie 1 y añadiéndole el punto 6. </a:t>
            </a:r>
          </a:p>
          <a:p>
            <a:pPr algn="just"/>
            <a:endParaRPr lang="en-US" sz="2600" dirty="0" smtClean="0"/>
          </a:p>
          <a:p>
            <a:pPr algn="just"/>
            <a:r>
              <a:rPr lang="es-EC" sz="2600" dirty="0" smtClean="0"/>
              <a:t>Serie 5: define los puntos de puntuación, se utiliza los puntos de la serie 1 omitiendo los puntos de la mitad superior de la matriz.</a:t>
            </a:r>
          </a:p>
          <a:p>
            <a:pPr algn="just"/>
            <a:endParaRPr lang="es-EC" dirty="0"/>
          </a:p>
        </p:txBody>
      </p:sp>
      <p:pic>
        <p:nvPicPr>
          <p:cNvPr id="5" name="4 Imagen"/>
          <p:cNvPicPr/>
          <p:nvPr/>
        </p:nvPicPr>
        <p:blipFill>
          <a:blip r:embed="rId3" cstate="print"/>
          <a:srcRect b="7317"/>
          <a:stretch>
            <a:fillRect/>
          </a:stretch>
        </p:blipFill>
        <p:spPr bwMode="auto">
          <a:xfrm>
            <a:off x="2411760" y="1988840"/>
            <a:ext cx="4680000" cy="900000"/>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3491880" y="3501008"/>
            <a:ext cx="1800000" cy="900000"/>
          </a:xfrm>
          <a:prstGeom prst="rect">
            <a:avLst/>
          </a:prstGeom>
          <a:noFill/>
          <a:ln w="9525">
            <a:noFill/>
            <a:miter lim="800000"/>
            <a:headEnd/>
            <a:tailEnd/>
          </a:ln>
        </p:spPr>
      </p:pic>
      <p:pic>
        <p:nvPicPr>
          <p:cNvPr id="7" name="6 Imagen"/>
          <p:cNvPicPr/>
          <p:nvPr/>
        </p:nvPicPr>
        <p:blipFill>
          <a:blip r:embed="rId5" cstate="print"/>
          <a:srcRect r="20057"/>
          <a:stretch>
            <a:fillRect/>
          </a:stretch>
        </p:blipFill>
        <p:spPr bwMode="auto">
          <a:xfrm>
            <a:off x="2483768" y="5589240"/>
            <a:ext cx="4320000" cy="90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692696"/>
            <a:ext cx="7859216" cy="1143000"/>
          </a:xfrm>
        </p:spPr>
        <p:txBody>
          <a:bodyPr>
            <a:normAutofit/>
          </a:bodyPr>
          <a:lstStyle/>
          <a:p>
            <a:r>
              <a:rPr lang="en-US" sz="4000" b="1" dirty="0" smtClean="0">
                <a:effectLst>
                  <a:outerShdw blurRad="38100" dist="38100" dir="2700000" algn="tl">
                    <a:srgbClr val="000000">
                      <a:alpha val="43137"/>
                    </a:srgbClr>
                  </a:outerShdw>
                </a:effectLst>
              </a:rPr>
              <a:t>ESTRUCTURA METÁLICA</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628800"/>
            <a:ext cx="7859216" cy="1800200"/>
          </a:xfrm>
        </p:spPr>
        <p:txBody>
          <a:bodyPr>
            <a:normAutofit fontScale="62500" lnSpcReduction="20000"/>
          </a:bodyPr>
          <a:lstStyle/>
          <a:p>
            <a:pPr algn="just"/>
            <a:r>
              <a:rPr lang="es-EC" b="1" dirty="0" smtClean="0"/>
              <a:t>Problema: </a:t>
            </a:r>
            <a:r>
              <a:rPr lang="es-EC" dirty="0" smtClean="0"/>
              <a:t>estructura muy grande, pesada, no portátil</a:t>
            </a:r>
            <a:endParaRPr lang="es-EC" b="1" dirty="0" smtClean="0"/>
          </a:p>
          <a:p>
            <a:pPr algn="just"/>
            <a:r>
              <a:rPr lang="es-EC" b="1" dirty="0" smtClean="0"/>
              <a:t>Solución: </a:t>
            </a:r>
            <a:endParaRPr lang="es-EC" dirty="0" smtClean="0"/>
          </a:p>
          <a:p>
            <a:pPr lvl="1" algn="just"/>
            <a:r>
              <a:rPr lang="es-EC" dirty="0" smtClean="0"/>
              <a:t>Inestabilidad de la estructura mientras máquina trabaja, la banda de retorno de carro se salía por tener soportes muy livianos, actuadores lineales no tenían soporte robusto, por esto, se opto en hacer una estructura robusta, grande, pesada, con tapas y platinas de soporte internas, ayudaron a reducir la inestabilidad</a:t>
            </a:r>
            <a:endParaRPr lang="es-EC" dirty="0"/>
          </a:p>
        </p:txBody>
      </p:sp>
      <p:pic>
        <p:nvPicPr>
          <p:cNvPr id="5" name="4 Imagen" descr="C:\Users\Andrea\Documents\TESIS\fotos\IMG05029-20140519-2046.jpg"/>
          <p:cNvPicPr/>
          <p:nvPr/>
        </p:nvPicPr>
        <p:blipFill>
          <a:blip r:embed="rId3" cstate="print"/>
          <a:srcRect l="9875" r="7677"/>
          <a:stretch>
            <a:fillRect/>
          </a:stretch>
        </p:blipFill>
        <p:spPr bwMode="auto">
          <a:xfrm>
            <a:off x="1331640" y="3501008"/>
            <a:ext cx="2880000" cy="2618182"/>
          </a:xfrm>
          <a:prstGeom prst="rect">
            <a:avLst/>
          </a:prstGeom>
          <a:noFill/>
          <a:ln w="9525">
            <a:noFill/>
            <a:miter lim="800000"/>
            <a:headEnd/>
            <a:tailEnd/>
          </a:ln>
        </p:spPr>
      </p:pic>
      <p:pic>
        <p:nvPicPr>
          <p:cNvPr id="6" name="5 Imagen" descr="C:\Users\Andrea\Documents\TESIS\fotos\IMG04963-20140514-1652.jpg"/>
          <p:cNvPicPr/>
          <p:nvPr/>
        </p:nvPicPr>
        <p:blipFill>
          <a:blip r:embed="rId4" cstate="print"/>
          <a:srcRect t="12706"/>
          <a:stretch>
            <a:fillRect/>
          </a:stretch>
        </p:blipFill>
        <p:spPr bwMode="auto">
          <a:xfrm>
            <a:off x="5292080" y="4365104"/>
            <a:ext cx="2880000" cy="1898182"/>
          </a:xfrm>
          <a:prstGeom prst="rect">
            <a:avLst/>
          </a:prstGeom>
          <a:noFill/>
          <a:ln w="9525">
            <a:noFill/>
            <a:miter lim="800000"/>
            <a:headEnd/>
            <a:tailEnd/>
          </a:ln>
        </p:spPr>
      </p:pic>
      <p:pic>
        <p:nvPicPr>
          <p:cNvPr id="8" name="7 Imagen" descr="C:\Users\Andrea\Documents\TESIS\fotos\IMG05026-20140520-1824.jpg"/>
          <p:cNvPicPr/>
          <p:nvPr/>
        </p:nvPicPr>
        <p:blipFill>
          <a:blip r:embed="rId5" cstate="print"/>
          <a:srcRect t="52683" b="9756"/>
          <a:stretch>
            <a:fillRect/>
          </a:stretch>
        </p:blipFill>
        <p:spPr bwMode="auto">
          <a:xfrm>
            <a:off x="4932040" y="3429000"/>
            <a:ext cx="3312368" cy="858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412776"/>
            <a:ext cx="7859216" cy="1143000"/>
          </a:xfrm>
        </p:spPr>
        <p:txBody>
          <a:bodyPr>
            <a:normAutofit/>
          </a:bodyPr>
          <a:lstStyle/>
          <a:p>
            <a:r>
              <a:rPr lang="en-US" sz="4000" b="1" dirty="0" smtClean="0">
                <a:effectLst>
                  <a:outerShdw blurRad="38100" dist="38100" dir="2700000" algn="tl">
                    <a:srgbClr val="000000">
                      <a:alpha val="43137"/>
                    </a:srgbClr>
                  </a:outerShdw>
                </a:effectLst>
              </a:rPr>
              <a:t>PRUEBA GLOBAL DEL SISTEMA</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63688" y="2924944"/>
            <a:ext cx="6408712" cy="1800200"/>
          </a:xfrm>
        </p:spPr>
        <p:txBody>
          <a:bodyPr>
            <a:normAutofit/>
          </a:bodyPr>
          <a:lstStyle/>
          <a:p>
            <a:pPr algn="just"/>
            <a:r>
              <a:rPr lang="es-EC" dirty="0" smtClean="0"/>
              <a:t>A continuación se hará una demostración del sistema.</a:t>
            </a:r>
            <a:endParaRPr lang="es-EC" dirty="0"/>
          </a:p>
        </p:txBody>
      </p:sp>
      <p:pic>
        <p:nvPicPr>
          <p:cNvPr id="3074" name="Picture 2">
            <a:hlinkClick r:id="rId3" action="ppaction://hlinkfile"/>
          </p:cNvPr>
          <p:cNvPicPr>
            <a:picLocks noChangeAspect="1" noChangeArrowheads="1"/>
          </p:cNvPicPr>
          <p:nvPr/>
        </p:nvPicPr>
        <p:blipFill>
          <a:blip r:embed="rId4" cstate="print"/>
          <a:srcRect/>
          <a:stretch>
            <a:fillRect/>
          </a:stretch>
        </p:blipFill>
        <p:spPr bwMode="auto">
          <a:xfrm>
            <a:off x="6228184" y="5301208"/>
            <a:ext cx="2400300" cy="77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smtClean="0">
                <a:effectLst>
                  <a:outerShdw blurRad="38100" dist="38100" dir="2700000" algn="tl">
                    <a:srgbClr val="000000">
                      <a:alpha val="43137"/>
                    </a:srgbClr>
                  </a:outerShdw>
                </a:effectLst>
              </a:rPr>
              <a:t>ANÁLISIS DE RESULTADOS</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7848872" cy="3805883"/>
          </a:xfrm>
        </p:spPr>
        <p:txBody>
          <a:bodyPr>
            <a:noAutofit/>
          </a:bodyPr>
          <a:lstStyle/>
          <a:p>
            <a:pPr algn="just"/>
            <a:r>
              <a:rPr lang="es-ES" sz="2800" dirty="0" smtClean="0"/>
              <a:t>Varios errores </a:t>
            </a:r>
            <a:r>
              <a:rPr lang="es-ES" sz="2800" dirty="0" smtClean="0">
                <a:sym typeface="Wingdings" pitchFamily="2" charset="2"/>
              </a:rPr>
              <a:t> </a:t>
            </a:r>
            <a:r>
              <a:rPr lang="es-ES" sz="2800" dirty="0" smtClean="0"/>
              <a:t>software y hardware</a:t>
            </a:r>
          </a:p>
          <a:p>
            <a:pPr lvl="1" algn="just"/>
            <a:r>
              <a:rPr lang="es-ES" sz="2400" dirty="0" smtClean="0"/>
              <a:t>Solucionados a lo largo del proceso de la automatización, </a:t>
            </a:r>
            <a:r>
              <a:rPr lang="es-ES" sz="2400" dirty="0" smtClean="0">
                <a:sym typeface="Wingdings" pitchFamily="2" charset="2"/>
              </a:rPr>
              <a:t> </a:t>
            </a:r>
            <a:r>
              <a:rPr lang="es-ES" sz="2400" dirty="0" smtClean="0"/>
              <a:t>tener un trabajo optimo y eficiente, causando el menos riesgo de problemas de ejecución.</a:t>
            </a:r>
            <a:r>
              <a:rPr lang="es-ES" sz="2000" dirty="0" smtClean="0"/>
              <a:t> </a:t>
            </a:r>
            <a:endParaRPr lang="es-EC" sz="2000" dirty="0" smtClean="0"/>
          </a:p>
          <a:p>
            <a:pPr algn="just"/>
            <a:r>
              <a:rPr lang="es-ES" sz="2800" dirty="0" smtClean="0"/>
              <a:t>Errores de software iniciales </a:t>
            </a:r>
            <a:r>
              <a:rPr lang="es-ES" sz="2800" dirty="0" smtClean="0">
                <a:sym typeface="Wingdings" pitchFamily="2" charset="2"/>
              </a:rPr>
              <a:t> </a:t>
            </a:r>
            <a:r>
              <a:rPr lang="es-ES" sz="2800" dirty="0" smtClean="0"/>
              <a:t>importación de las librerías </a:t>
            </a:r>
            <a:r>
              <a:rPr lang="es-ES" sz="2800" dirty="0" err="1" smtClean="0"/>
              <a:t>JpicUSb</a:t>
            </a:r>
            <a:r>
              <a:rPr lang="es-ES" sz="2800" dirty="0" smtClean="0"/>
              <a:t> de Java</a:t>
            </a:r>
          </a:p>
          <a:p>
            <a:pPr lvl="1" algn="just"/>
            <a:r>
              <a:rPr lang="es-ES" sz="2400" dirty="0" smtClean="0"/>
              <a:t>Versión que se instaló fue la </a:t>
            </a:r>
            <a:r>
              <a:rPr lang="es-ES" sz="2400" dirty="0" err="1" smtClean="0"/>
              <a:t>JPicUsb</a:t>
            </a:r>
            <a:r>
              <a:rPr lang="es-ES" sz="2400" dirty="0" smtClean="0"/>
              <a:t> 1.0, y la versión actualizada de NetBeans es compatible con la JPisUsb1.1.1, ésta versión actualizada se la puede descargar de la pagina web de Java.</a:t>
            </a:r>
            <a:endParaRPr lang="es-EC" sz="2400" dirty="0" smtClean="0"/>
          </a:p>
          <a:p>
            <a:pPr algn="just">
              <a:buNone/>
            </a:pPr>
            <a:endParaRPr lang="es-EC" sz="2800" dirty="0" smtClean="0"/>
          </a:p>
          <a:p>
            <a:pPr algn="just"/>
            <a:endParaRPr lang="es-EC" sz="24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smtClean="0">
                <a:effectLst>
                  <a:outerShdw blurRad="38100" dist="38100" dir="2700000" algn="tl">
                    <a:srgbClr val="000000">
                      <a:alpha val="43137"/>
                    </a:srgbClr>
                  </a:outerShdw>
                </a:effectLst>
              </a:rPr>
              <a:t> </a:t>
            </a:r>
            <a:endParaRPr lang="es-EC" sz="4000" b="1">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196753"/>
            <a:ext cx="7848872" cy="4104456"/>
          </a:xfrm>
        </p:spPr>
        <p:txBody>
          <a:bodyPr>
            <a:noAutofit/>
          </a:bodyPr>
          <a:lstStyle/>
          <a:p>
            <a:pPr algn="just"/>
            <a:r>
              <a:rPr lang="es-ES" sz="2400" dirty="0" smtClean="0"/>
              <a:t>Error comunicación USB pues se debe tener la configuración del circuito correctamente conectado, con esto se evita errores de conexión.</a:t>
            </a:r>
            <a:r>
              <a:rPr lang="es-ES" sz="3400" dirty="0" smtClean="0"/>
              <a:t> </a:t>
            </a:r>
          </a:p>
          <a:p>
            <a:pPr lvl="1" algn="just"/>
            <a:r>
              <a:rPr lang="es-ES" sz="2000" dirty="0" smtClean="0"/>
              <a:t>Pin 14 </a:t>
            </a:r>
            <a:r>
              <a:rPr lang="es-ES" sz="2000" dirty="0" smtClean="0">
                <a:sym typeface="Wingdings" pitchFamily="2" charset="2"/>
              </a:rPr>
              <a:t> </a:t>
            </a:r>
            <a:r>
              <a:rPr lang="es-ES" sz="2000" dirty="0" smtClean="0"/>
              <a:t>conectar capacitor de 4,7 </a:t>
            </a:r>
            <a:r>
              <a:rPr lang="es-ES" sz="2000" dirty="0" err="1" smtClean="0"/>
              <a:t>uF</a:t>
            </a:r>
            <a:r>
              <a:rPr lang="es-ES" sz="2000" dirty="0" smtClean="0"/>
              <a:t> </a:t>
            </a:r>
            <a:r>
              <a:rPr lang="es-ES" sz="2000" dirty="0" smtClean="0">
                <a:sym typeface="Wingdings" pitchFamily="2" charset="2"/>
              </a:rPr>
              <a:t> </a:t>
            </a:r>
            <a:r>
              <a:rPr lang="es-ES" sz="2000" dirty="0" smtClean="0"/>
              <a:t> regula el voltaje y provee de 3.3 V constantes</a:t>
            </a:r>
          </a:p>
          <a:p>
            <a:pPr lvl="1" algn="just"/>
            <a:r>
              <a:rPr lang="es-ES" sz="2000" dirty="0" smtClean="0"/>
              <a:t>Pin 19 y 20 </a:t>
            </a:r>
            <a:r>
              <a:rPr lang="es-ES" sz="2000" dirty="0" smtClean="0">
                <a:sym typeface="Wingdings" pitchFamily="2" charset="2"/>
              </a:rPr>
              <a:t> conectar c</a:t>
            </a:r>
            <a:r>
              <a:rPr lang="es-ES" sz="2000" dirty="0" smtClean="0"/>
              <a:t>apacitor de 0.1 </a:t>
            </a:r>
            <a:r>
              <a:rPr lang="es-ES" sz="2000" dirty="0" err="1" smtClean="0"/>
              <a:t>uF</a:t>
            </a:r>
            <a:r>
              <a:rPr lang="es-ES" sz="2000" dirty="0" smtClean="0"/>
              <a:t> de desacople</a:t>
            </a:r>
          </a:p>
          <a:p>
            <a:pPr algn="just"/>
            <a:r>
              <a:rPr lang="es-ES" sz="2400" dirty="0" smtClean="0"/>
              <a:t>Datos de envío y recepción de NetBeans deben estar sincronizados con los datos de envío y recepción del microcontrolador y viceversa </a:t>
            </a:r>
            <a:r>
              <a:rPr lang="es-ES" sz="2400" dirty="0" smtClean="0">
                <a:sym typeface="Wingdings" pitchFamily="2" charset="2"/>
              </a:rPr>
              <a:t> se pierden datos por falta de sincronización. </a:t>
            </a:r>
          </a:p>
          <a:p>
            <a:pPr algn="just"/>
            <a:endParaRPr lang="es-EC" sz="24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8064896" cy="4320480"/>
          </a:xfrm>
        </p:spPr>
        <p:txBody>
          <a:bodyPr>
            <a:noAutofit/>
          </a:bodyPr>
          <a:lstStyle/>
          <a:p>
            <a:pPr algn="just"/>
            <a:r>
              <a:rPr lang="es-ES" sz="2400" dirty="0" smtClean="0"/>
              <a:t>Instalar correctamente el driver MCHUSB (driver USB de microchip) para que la computadora detecte al microcontrolador </a:t>
            </a:r>
            <a:r>
              <a:rPr lang="es-ES" sz="2400" dirty="0" smtClean="0">
                <a:sym typeface="Wingdings" pitchFamily="2" charset="2"/>
              </a:rPr>
              <a:t> comunicación USB – PC</a:t>
            </a:r>
          </a:p>
          <a:p>
            <a:pPr algn="just"/>
            <a:r>
              <a:rPr lang="es-ES" sz="2400" dirty="0" smtClean="0"/>
              <a:t>Cable y puertos USB </a:t>
            </a:r>
            <a:r>
              <a:rPr lang="es-ES" sz="2400" dirty="0" smtClean="0">
                <a:sym typeface="Wingdings" pitchFamily="2" charset="2"/>
              </a:rPr>
              <a:t> </a:t>
            </a:r>
            <a:r>
              <a:rPr lang="es-ES" sz="2400" dirty="0" smtClean="0"/>
              <a:t>perfecto estado </a:t>
            </a:r>
            <a:r>
              <a:rPr lang="es-ES" sz="2400" dirty="0" smtClean="0">
                <a:sym typeface="Wingdings" pitchFamily="2" charset="2"/>
              </a:rPr>
              <a:t> </a:t>
            </a:r>
            <a:r>
              <a:rPr lang="es-ES" sz="2400" dirty="0" smtClean="0"/>
              <a:t>problemas de conexión y desconexión constantes mientras se esta realizando cualquier envío y recepción de datos.</a:t>
            </a:r>
            <a:endParaRPr lang="es-EC" sz="2400" dirty="0" smtClean="0"/>
          </a:p>
          <a:p>
            <a:pPr algn="just"/>
            <a:r>
              <a:rPr lang="es-ES" sz="2400" dirty="0" smtClean="0"/>
              <a:t>Estructura metálica </a:t>
            </a:r>
            <a:r>
              <a:rPr lang="es-ES" sz="2400" dirty="0" smtClean="0">
                <a:sym typeface="Wingdings" pitchFamily="2" charset="2"/>
              </a:rPr>
              <a:t> </a:t>
            </a:r>
            <a:r>
              <a:rPr lang="es-ES" sz="2400" dirty="0" smtClean="0"/>
              <a:t>fácil de introducir la máquina de escribir Braille, debido a sus características físicas, la máquina queda muy estable, esto evita desperfectos de las teclas y de los actuadores.</a:t>
            </a:r>
            <a:endParaRPr lang="es-EC" sz="2400" dirty="0"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052736"/>
            <a:ext cx="7992888" cy="4104456"/>
          </a:xfrm>
        </p:spPr>
        <p:txBody>
          <a:bodyPr>
            <a:noAutofit/>
          </a:bodyPr>
          <a:lstStyle/>
          <a:p>
            <a:pPr algn="just"/>
            <a:r>
              <a:rPr lang="es-ES" sz="2600" dirty="0" smtClean="0"/>
              <a:t>El software es capaz de imprimir cada una de las letras, números y caracteres especiales</a:t>
            </a:r>
          </a:p>
          <a:p>
            <a:pPr lvl="1" algn="just"/>
            <a:r>
              <a:rPr lang="es-ES" sz="2200" dirty="0" smtClean="0"/>
              <a:t>Reglas gramaticales que tiene el alfabeto Braille</a:t>
            </a:r>
          </a:p>
          <a:p>
            <a:pPr algn="just"/>
            <a:r>
              <a:rPr lang="es-ES" sz="2600" dirty="0" smtClean="0"/>
              <a:t>Limitante que tiene el software es la escritura en español </a:t>
            </a:r>
            <a:r>
              <a:rPr lang="es-ES" sz="2600" dirty="0" smtClean="0">
                <a:sym typeface="Wingdings" pitchFamily="2" charset="2"/>
              </a:rPr>
              <a:t> </a:t>
            </a:r>
            <a:r>
              <a:rPr lang="es-ES" sz="2600" dirty="0" smtClean="0"/>
              <a:t>programación fue desarrollada en la plataforma Java en ingles, no reconoce las vocales tildadas y la letra Ñ y ñ </a:t>
            </a:r>
            <a:r>
              <a:rPr lang="es-ES" sz="2600" dirty="0" smtClean="0">
                <a:sym typeface="Wingdings" pitchFamily="2" charset="2"/>
              </a:rPr>
              <a:t> borrar manualmente las </a:t>
            </a:r>
            <a:r>
              <a:rPr lang="es-ES" sz="2600" dirty="0" smtClean="0"/>
              <a:t>vocales tildadas y la letra “eñe”, para evitar errores, se las debe reemplazar por la letra “ene” y por vocales sin tilde.</a:t>
            </a:r>
            <a:endParaRPr lang="es-EC" sz="2600" dirty="0" smtClean="0"/>
          </a:p>
          <a:p>
            <a:pPr algn="just"/>
            <a:r>
              <a:rPr lang="es-ES" sz="2600" dirty="0" smtClean="0"/>
              <a:t>Actuador del salto de línea </a:t>
            </a:r>
            <a:r>
              <a:rPr lang="es-ES" sz="2600" dirty="0" smtClean="0">
                <a:sym typeface="Wingdings" pitchFamily="2" charset="2"/>
              </a:rPr>
              <a:t> v</a:t>
            </a:r>
            <a:r>
              <a:rPr lang="es-ES" sz="2600" dirty="0" smtClean="0"/>
              <a:t>arias pruebas</a:t>
            </a:r>
          </a:p>
          <a:p>
            <a:pPr lvl="1" algn="just"/>
            <a:r>
              <a:rPr lang="es-ES" sz="2200" dirty="0" smtClean="0"/>
              <a:t>Carrera muy corta no hace el salto de línea</a:t>
            </a:r>
          </a:p>
          <a:p>
            <a:pPr lvl="1" algn="just"/>
            <a:r>
              <a:rPr lang="es-ES" sz="2200" dirty="0" smtClean="0"/>
              <a:t>Carrera muy larga puede ocasionar problemas en la tecla</a:t>
            </a:r>
            <a:endParaRPr lang="es-EC" sz="2200" dirty="0" smtClean="0"/>
          </a:p>
          <a:p>
            <a:pPr algn="just"/>
            <a:endParaRPr lang="es-EC" sz="24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24744"/>
            <a:ext cx="7632848" cy="3805883"/>
          </a:xfrm>
        </p:spPr>
        <p:txBody>
          <a:bodyPr>
            <a:noAutofit/>
          </a:bodyPr>
          <a:lstStyle/>
          <a:p>
            <a:pPr algn="just"/>
            <a:r>
              <a:rPr lang="es-ES" sz="2600" dirty="0" smtClean="0"/>
              <a:t>Cristal  de oscilación </a:t>
            </a:r>
            <a:r>
              <a:rPr lang="es-ES" sz="2600" dirty="0" smtClean="0">
                <a:sym typeface="Wingdings" pitchFamily="2" charset="2"/>
              </a:rPr>
              <a:t> </a:t>
            </a:r>
            <a:r>
              <a:rPr lang="es-ES" sz="2600" dirty="0" smtClean="0"/>
              <a:t>20MHz </a:t>
            </a:r>
            <a:r>
              <a:rPr lang="es-ES" sz="2600" dirty="0" smtClean="0">
                <a:sym typeface="Wingdings" pitchFamily="2" charset="2"/>
              </a:rPr>
              <a:t> </a:t>
            </a:r>
            <a:r>
              <a:rPr lang="es-ES" sz="2600" dirty="0" smtClean="0"/>
              <a:t>sincronización de datos de transmisión y recepción son constantes </a:t>
            </a:r>
            <a:r>
              <a:rPr lang="es-ES" sz="2600" dirty="0" smtClean="0">
                <a:sym typeface="Wingdings" pitchFamily="2" charset="2"/>
              </a:rPr>
              <a:t> </a:t>
            </a:r>
            <a:r>
              <a:rPr lang="es-ES" sz="2600" dirty="0" smtClean="0"/>
              <a:t>sin perder ningún dato.</a:t>
            </a:r>
            <a:endParaRPr lang="es-EC" sz="2600" dirty="0" smtClean="0"/>
          </a:p>
          <a:p>
            <a:pPr algn="just"/>
            <a:r>
              <a:rPr lang="es-ES" sz="2600" dirty="0" smtClean="0"/>
              <a:t>Incompatibilidad entre </a:t>
            </a:r>
            <a:r>
              <a:rPr lang="es-ES" sz="2600" dirty="0" err="1" smtClean="0"/>
              <a:t>Jaws</a:t>
            </a:r>
            <a:r>
              <a:rPr lang="es-ES" sz="2600" dirty="0" smtClean="0"/>
              <a:t> y Java </a:t>
            </a:r>
            <a:r>
              <a:rPr lang="es-ES" sz="2600" dirty="0" smtClean="0">
                <a:sym typeface="Wingdings" pitchFamily="2" charset="2"/>
              </a:rPr>
              <a:t> </a:t>
            </a:r>
            <a:r>
              <a:rPr lang="es-ES" sz="2600" dirty="0" smtClean="0"/>
              <a:t>agregó a cada ventana emergente y funciones de la barra menú  audio </a:t>
            </a:r>
            <a:r>
              <a:rPr lang="es-ES" sz="2600" dirty="0" smtClean="0">
                <a:sym typeface="Wingdings" pitchFamily="2" charset="2"/>
              </a:rPr>
              <a:t>para q</a:t>
            </a:r>
            <a:r>
              <a:rPr lang="es-ES" sz="2600" dirty="0" smtClean="0"/>
              <a:t>ue las personas no videntes puedan saber en qué lugar del software se encuentran, conocer lo que va a realizar </a:t>
            </a:r>
            <a:endParaRPr lang="es-EC" sz="2600" dirty="0" smtClean="0"/>
          </a:p>
          <a:p>
            <a:pPr algn="just"/>
            <a:r>
              <a:rPr lang="es-ES" sz="2600" dirty="0" smtClean="0"/>
              <a:t> Es necesario escuchar los mensajes de audio que el software proporciona, para saber que acción se debe realizar, los mensajes indican también los mnemónicos que puede presionar para ejecutar dicho trabajo. </a:t>
            </a:r>
            <a:endParaRPr lang="es-EC" sz="2600" dirty="0" smtClean="0"/>
          </a:p>
          <a:p>
            <a:pPr algn="just">
              <a:buNone/>
            </a:pPr>
            <a:endParaRPr lang="es-EC" sz="26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smtClean="0">
                <a:effectLst>
                  <a:outerShdw blurRad="38100" dist="38100" dir="2700000" algn="tl">
                    <a:srgbClr val="000000">
                      <a:alpha val="43137"/>
                    </a:srgbClr>
                  </a:outerShdw>
                </a:effectLst>
              </a:rPr>
              <a:t>COSTOS</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7848872" cy="3805883"/>
          </a:xfrm>
        </p:spPr>
        <p:txBody>
          <a:bodyPr>
            <a:noAutofit/>
          </a:bodyPr>
          <a:lstStyle/>
          <a:p>
            <a:pPr algn="just"/>
            <a:r>
              <a:rPr lang="es-EC" sz="2400" dirty="0" smtClean="0"/>
              <a:t>Costos directos:</a:t>
            </a:r>
          </a:p>
          <a:p>
            <a:pPr lvl="1" algn="just"/>
            <a:r>
              <a:rPr lang="es-EC" sz="2400" dirty="0" smtClean="0"/>
              <a:t>Elementos electrónicos</a:t>
            </a:r>
          </a:p>
          <a:p>
            <a:pPr lvl="1" algn="just"/>
            <a:r>
              <a:rPr lang="es-EC" sz="2400" dirty="0" smtClean="0"/>
              <a:t>Actuadores  y motores</a:t>
            </a:r>
          </a:p>
          <a:p>
            <a:pPr lvl="1" algn="just"/>
            <a:r>
              <a:rPr lang="es-EC" sz="2400" dirty="0" smtClean="0"/>
              <a:t>Estructura metálica</a:t>
            </a:r>
          </a:p>
          <a:p>
            <a:pPr algn="just"/>
            <a:r>
              <a:rPr lang="es-EC" sz="2400" dirty="0" smtClean="0"/>
              <a:t>Costos indirectos</a:t>
            </a:r>
          </a:p>
          <a:p>
            <a:pPr lvl="1" algn="just"/>
            <a:r>
              <a:rPr lang="es-EC" sz="2400" dirty="0" smtClean="0"/>
              <a:t>Copias bibliográficas</a:t>
            </a:r>
          </a:p>
          <a:p>
            <a:pPr lvl="1" algn="just"/>
            <a:r>
              <a:rPr lang="es-EC" sz="2400" dirty="0" smtClean="0"/>
              <a:t>Impresiones B/N, color</a:t>
            </a:r>
          </a:p>
          <a:p>
            <a:pPr lvl="1" algn="just"/>
            <a:r>
              <a:rPr lang="es-EC" sz="2400" dirty="0" smtClean="0"/>
              <a:t>Útiles de oficina</a:t>
            </a:r>
          </a:p>
          <a:p>
            <a:pPr lvl="1" algn="just"/>
            <a:r>
              <a:rPr lang="es-EC" sz="2400" dirty="0" smtClean="0"/>
              <a:t>Movilidad</a:t>
            </a:r>
          </a:p>
          <a:p>
            <a:pPr lvl="1" algn="just"/>
            <a:r>
              <a:rPr lang="es-EC" sz="2400" dirty="0" smtClean="0"/>
              <a:t>Gastos varios</a:t>
            </a:r>
          </a:p>
          <a:p>
            <a:pPr algn="just"/>
            <a:endParaRPr lang="es-EC" dirty="0" smtClean="0"/>
          </a:p>
          <a:p>
            <a:pPr algn="just">
              <a:buNone/>
            </a:pPr>
            <a:endParaRPr lang="es-EC" sz="2800" dirty="0" smtClean="0"/>
          </a:p>
          <a:p>
            <a:pPr algn="just"/>
            <a:endParaRPr lang="es-EC" sz="24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950912" y="701824"/>
            <a:ext cx="8229600" cy="1143000"/>
          </a:xfrm>
        </p:spPr>
        <p:txBody>
          <a:bodyPr>
            <a:normAutofit/>
          </a:bodyPr>
          <a:lstStyle/>
          <a:p>
            <a:pPr algn="l"/>
            <a:r>
              <a:rPr lang="es-EC" sz="3200" b="1" smtClean="0"/>
              <a:t>Costos directos: actuadores y fuente</a:t>
            </a:r>
            <a:endParaRPr lang="es-EC" sz="3200" b="1"/>
          </a:p>
        </p:txBody>
      </p:sp>
      <p:sp>
        <p:nvSpPr>
          <p:cNvPr id="3" name="2 Marcador de contenido"/>
          <p:cNvSpPr>
            <a:spLocks noGrp="1"/>
          </p:cNvSpPr>
          <p:nvPr>
            <p:ph idx="1"/>
          </p:nvPr>
        </p:nvSpPr>
        <p:spPr>
          <a:xfrm>
            <a:off x="827584" y="1495325"/>
            <a:ext cx="7848872" cy="3805883"/>
          </a:xfrm>
        </p:spPr>
        <p:txBody>
          <a:bodyPr>
            <a:noAutofit/>
          </a:bodyPr>
          <a:lstStyle/>
          <a:p>
            <a:pPr algn="just"/>
            <a:endParaRPr lang="es-EC" dirty="0" smtClean="0"/>
          </a:p>
          <a:p>
            <a:pPr algn="just"/>
            <a:endParaRPr lang="es-EC" dirty="0" smtClean="0"/>
          </a:p>
          <a:p>
            <a:pPr algn="just">
              <a:buNone/>
            </a:pPr>
            <a:endParaRPr lang="es-EC" sz="2800" dirty="0" smtClean="0"/>
          </a:p>
          <a:p>
            <a:pPr algn="just"/>
            <a:endParaRPr lang="es-EC" sz="2400" dirty="0"/>
          </a:p>
        </p:txBody>
      </p:sp>
      <p:graphicFrame>
        <p:nvGraphicFramePr>
          <p:cNvPr id="5" name="4 Tabla"/>
          <p:cNvGraphicFramePr>
            <a:graphicFrameLocks noGrp="1"/>
          </p:cNvGraphicFramePr>
          <p:nvPr/>
        </p:nvGraphicFramePr>
        <p:xfrm>
          <a:off x="1763688" y="1844823"/>
          <a:ext cx="6336703" cy="4267200"/>
        </p:xfrm>
        <a:graphic>
          <a:graphicData uri="http://schemas.openxmlformats.org/drawingml/2006/table">
            <a:tbl>
              <a:tblPr/>
              <a:tblGrid>
                <a:gridCol w="740796"/>
                <a:gridCol w="2283539"/>
                <a:gridCol w="1296144"/>
                <a:gridCol w="1182447"/>
                <a:gridCol w="833777"/>
              </a:tblGrid>
              <a:tr h="579327">
                <a:tc>
                  <a:txBody>
                    <a:bodyPr/>
                    <a:lstStyle/>
                    <a:p>
                      <a:pPr algn="l">
                        <a:lnSpc>
                          <a:spcPct val="100000"/>
                        </a:lnSpc>
                      </a:pPr>
                      <a:r>
                        <a:rPr lang="es-EC" sz="2000" b="1" dirty="0">
                          <a:solidFill>
                            <a:srgbClr val="000000"/>
                          </a:solidFill>
                          <a:latin typeface="Times New Roman"/>
                          <a:ea typeface="Calibri"/>
                          <a:cs typeface="Times New Roman"/>
                        </a:rPr>
                        <a:t>No.</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dirty="0">
                          <a:solidFill>
                            <a:srgbClr val="000000"/>
                          </a:solidFill>
                          <a:latin typeface="Times New Roman"/>
                          <a:ea typeface="Calibri"/>
                          <a:cs typeface="Times New Roman"/>
                        </a:rPr>
                        <a:t>Descripción</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a:solidFill>
                            <a:srgbClr val="000000"/>
                          </a:solidFill>
                          <a:latin typeface="Times New Roman"/>
                          <a:ea typeface="Calibri"/>
                          <a:cs typeface="Times New Roman"/>
                        </a:rPr>
                        <a:t>Cantidad</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a:solidFill>
                            <a:srgbClr val="000000"/>
                          </a:solidFill>
                          <a:latin typeface="Times New Roman"/>
                          <a:ea typeface="Calibri"/>
                          <a:cs typeface="Times New Roman"/>
                        </a:rPr>
                        <a:t>Valor unitario</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a:solidFill>
                            <a:srgbClr val="000000"/>
                          </a:solidFill>
                          <a:latin typeface="Times New Roman"/>
                          <a:ea typeface="Calibri"/>
                          <a:cs typeface="Times New Roman"/>
                        </a:rPr>
                        <a:t>Valor total</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327">
                <a:tc>
                  <a:txBody>
                    <a:bodyPr/>
                    <a:lstStyle/>
                    <a:p>
                      <a:pPr algn="l">
                        <a:lnSpc>
                          <a:spcPct val="100000"/>
                        </a:lnSpc>
                      </a:pPr>
                      <a:r>
                        <a:rPr lang="es-EC" sz="2000" b="1">
                          <a:solidFill>
                            <a:srgbClr val="000000"/>
                          </a:solidFill>
                          <a:latin typeface="Times New Roman"/>
                          <a:ea typeface="Calibri"/>
                          <a:cs typeface="Times New Roman"/>
                        </a:rPr>
                        <a:t>1</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00000"/>
                        </a:lnSpc>
                      </a:pPr>
                      <a:r>
                        <a:rPr lang="es-EC" sz="2000" dirty="0">
                          <a:solidFill>
                            <a:srgbClr val="000000"/>
                          </a:solidFill>
                          <a:latin typeface="Times New Roman"/>
                          <a:ea typeface="Calibri"/>
                          <a:cs typeface="Times New Roman"/>
                        </a:rPr>
                        <a:t>Actuador lineal carrera 2[mm], 12[V]</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7</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6</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42</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579327">
                <a:tc>
                  <a:txBody>
                    <a:bodyPr/>
                    <a:lstStyle/>
                    <a:p>
                      <a:pPr algn="l">
                        <a:lnSpc>
                          <a:spcPct val="100000"/>
                        </a:lnSpc>
                      </a:pPr>
                      <a:r>
                        <a:rPr lang="es-EC" sz="2000" b="1">
                          <a:solidFill>
                            <a:srgbClr val="000000"/>
                          </a:solidFill>
                          <a:latin typeface="Times New Roman"/>
                          <a:ea typeface="Calibri"/>
                          <a:cs typeface="Times New Roman"/>
                        </a:rPr>
                        <a:t>2</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l">
                        <a:lnSpc>
                          <a:spcPct val="100000"/>
                        </a:lnSpc>
                      </a:pPr>
                      <a:r>
                        <a:rPr lang="es-EC" sz="2000">
                          <a:solidFill>
                            <a:srgbClr val="000000"/>
                          </a:solidFill>
                          <a:latin typeface="Times New Roman"/>
                          <a:ea typeface="Calibri"/>
                          <a:cs typeface="Times New Roman"/>
                        </a:rPr>
                        <a:t>Actuador lineal carrera 5[mm], 12[V]</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95</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95</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r>
              <a:tr h="579327">
                <a:tc>
                  <a:txBody>
                    <a:bodyPr/>
                    <a:lstStyle/>
                    <a:p>
                      <a:pPr algn="l">
                        <a:lnSpc>
                          <a:spcPct val="100000"/>
                        </a:lnSpc>
                      </a:pPr>
                      <a:r>
                        <a:rPr lang="es-EC" sz="2000" b="1">
                          <a:solidFill>
                            <a:srgbClr val="000000"/>
                          </a:solidFill>
                          <a:latin typeface="Times New Roman"/>
                          <a:ea typeface="Calibri"/>
                          <a:cs typeface="Times New Roman"/>
                        </a:rPr>
                        <a:t>3</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pPr>
                      <a:r>
                        <a:rPr lang="es-EC" sz="2000">
                          <a:solidFill>
                            <a:srgbClr val="000000"/>
                          </a:solidFill>
                          <a:latin typeface="Times New Roman"/>
                          <a:ea typeface="Calibri"/>
                          <a:cs typeface="Times New Roman"/>
                        </a:rPr>
                        <a:t>Motor reductor 80[rpm], 12[V], 18Kgcm</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40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40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579327">
                <a:tc>
                  <a:txBody>
                    <a:bodyPr/>
                    <a:lstStyle/>
                    <a:p>
                      <a:pPr algn="l">
                        <a:lnSpc>
                          <a:spcPct val="100000"/>
                        </a:lnSpc>
                      </a:pPr>
                      <a:r>
                        <a:rPr lang="es-EC" sz="2000" b="1">
                          <a:solidFill>
                            <a:srgbClr val="000000"/>
                          </a:solidFill>
                          <a:latin typeface="Times New Roman"/>
                          <a:ea typeface="Calibri"/>
                          <a:cs typeface="Times New Roman"/>
                        </a:rPr>
                        <a:t>4</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l">
                        <a:lnSpc>
                          <a:spcPct val="100000"/>
                        </a:lnSpc>
                      </a:pPr>
                      <a:r>
                        <a:rPr lang="es-EC" sz="2000">
                          <a:solidFill>
                            <a:srgbClr val="000000"/>
                          </a:solidFill>
                          <a:latin typeface="Times New Roman"/>
                          <a:ea typeface="Calibri"/>
                          <a:cs typeface="Times New Roman"/>
                        </a:rPr>
                        <a:t>Fuente de poder 12[V], 20[A]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35</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35</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r>
              <a:tr h="289663">
                <a:tc gridSpan="4">
                  <a:txBody>
                    <a:bodyPr/>
                    <a:lstStyle/>
                    <a:p>
                      <a:pPr algn="l">
                        <a:lnSpc>
                          <a:spcPct val="100000"/>
                        </a:lnSpc>
                      </a:pPr>
                      <a:r>
                        <a:rPr lang="es-EC" sz="2000" b="1">
                          <a:solidFill>
                            <a:srgbClr val="000000"/>
                          </a:solidFill>
                          <a:latin typeface="Times New Roman"/>
                          <a:ea typeface="Calibri"/>
                          <a:cs typeface="Times New Roman"/>
                        </a:rPr>
                        <a:t>TOTAL</a:t>
                      </a:r>
                      <a:endParaRPr lang="es-EC" sz="20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0000"/>
                        </a:lnSpc>
                      </a:pPr>
                      <a:r>
                        <a:rPr lang="es-EC" sz="2000" dirty="0">
                          <a:solidFill>
                            <a:srgbClr val="000000"/>
                          </a:solidFill>
                          <a:latin typeface="Times New Roman"/>
                          <a:ea typeface="Calibri"/>
                          <a:cs typeface="Times New Roman"/>
                        </a:rPr>
                        <a:t>212</a:t>
                      </a:r>
                      <a:endParaRPr lang="es-EC" sz="20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950912" y="701824"/>
            <a:ext cx="8229600" cy="1143000"/>
          </a:xfrm>
        </p:spPr>
        <p:txBody>
          <a:bodyPr>
            <a:normAutofit/>
          </a:bodyPr>
          <a:lstStyle/>
          <a:p>
            <a:pPr algn="l"/>
            <a:r>
              <a:rPr lang="es-EC" sz="3200" b="1" dirty="0" smtClean="0"/>
              <a:t>Costos directos: estructura Máquina Braille</a:t>
            </a:r>
            <a:endParaRPr lang="es-EC" sz="3200" b="1" dirty="0"/>
          </a:p>
        </p:txBody>
      </p:sp>
      <p:sp>
        <p:nvSpPr>
          <p:cNvPr id="3" name="2 Marcador de contenido"/>
          <p:cNvSpPr>
            <a:spLocks noGrp="1"/>
          </p:cNvSpPr>
          <p:nvPr>
            <p:ph idx="1"/>
          </p:nvPr>
        </p:nvSpPr>
        <p:spPr>
          <a:xfrm>
            <a:off x="827584" y="1495325"/>
            <a:ext cx="7848872" cy="3805883"/>
          </a:xfrm>
        </p:spPr>
        <p:txBody>
          <a:bodyPr>
            <a:noAutofit/>
          </a:bodyPr>
          <a:lstStyle/>
          <a:p>
            <a:pPr algn="just"/>
            <a:endParaRPr lang="es-EC" dirty="0" smtClean="0"/>
          </a:p>
          <a:p>
            <a:pPr algn="just"/>
            <a:endParaRPr lang="es-EC" dirty="0" smtClean="0"/>
          </a:p>
          <a:p>
            <a:pPr algn="just">
              <a:buNone/>
            </a:pPr>
            <a:endParaRPr lang="es-EC" sz="2800" dirty="0" smtClean="0"/>
          </a:p>
          <a:p>
            <a:pPr algn="just"/>
            <a:endParaRPr lang="es-EC" sz="2400" dirty="0"/>
          </a:p>
        </p:txBody>
      </p:sp>
      <p:graphicFrame>
        <p:nvGraphicFramePr>
          <p:cNvPr id="6" name="5 Tabla"/>
          <p:cNvGraphicFramePr>
            <a:graphicFrameLocks noGrp="1"/>
          </p:cNvGraphicFramePr>
          <p:nvPr/>
        </p:nvGraphicFramePr>
        <p:xfrm>
          <a:off x="1187624" y="1914872"/>
          <a:ext cx="7272808" cy="3962400"/>
        </p:xfrm>
        <a:graphic>
          <a:graphicData uri="http://schemas.openxmlformats.org/drawingml/2006/table">
            <a:tbl>
              <a:tblPr/>
              <a:tblGrid>
                <a:gridCol w="516345"/>
                <a:gridCol w="3611543"/>
                <a:gridCol w="1176118"/>
                <a:gridCol w="1008783"/>
                <a:gridCol w="960019"/>
              </a:tblGrid>
              <a:tr h="0">
                <a:tc>
                  <a:txBody>
                    <a:bodyPr/>
                    <a:lstStyle/>
                    <a:p>
                      <a:pPr algn="l">
                        <a:lnSpc>
                          <a:spcPct val="100000"/>
                        </a:lnSpc>
                      </a:pPr>
                      <a:r>
                        <a:rPr lang="es-EC" sz="2000" b="1" dirty="0">
                          <a:solidFill>
                            <a:srgbClr val="000000"/>
                          </a:solidFill>
                          <a:latin typeface="Times New Roman"/>
                          <a:ea typeface="Calibri"/>
                          <a:cs typeface="Times New Roman"/>
                        </a:rPr>
                        <a:t>No.</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dirty="0">
                          <a:solidFill>
                            <a:srgbClr val="000000"/>
                          </a:solidFill>
                          <a:latin typeface="Times New Roman"/>
                          <a:ea typeface="Calibri"/>
                          <a:cs typeface="Times New Roman"/>
                        </a:rPr>
                        <a:t>Descripción</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a:solidFill>
                            <a:srgbClr val="000000"/>
                          </a:solidFill>
                          <a:latin typeface="Times New Roman"/>
                          <a:ea typeface="Calibri"/>
                          <a:cs typeface="Times New Roman"/>
                        </a:rPr>
                        <a:t>Cantidad</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a:solidFill>
                            <a:srgbClr val="000000"/>
                          </a:solidFill>
                          <a:latin typeface="Times New Roman"/>
                          <a:ea typeface="Calibri"/>
                          <a:cs typeface="Times New Roman"/>
                        </a:rPr>
                        <a:t>Valor unitario</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s-EC" sz="2000" b="1">
                          <a:solidFill>
                            <a:srgbClr val="000000"/>
                          </a:solidFill>
                          <a:latin typeface="Times New Roman"/>
                          <a:ea typeface="Calibri"/>
                          <a:cs typeface="Times New Roman"/>
                        </a:rPr>
                        <a:t>Valor total</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00000"/>
                        </a:lnSpc>
                      </a:pPr>
                      <a:r>
                        <a:rPr lang="es-EC" sz="2000" b="1">
                          <a:solidFill>
                            <a:srgbClr val="000000"/>
                          </a:solidFill>
                          <a:latin typeface="Times New Roman"/>
                          <a:ea typeface="Calibri"/>
                          <a:cs typeface="Times New Roman"/>
                        </a:rPr>
                        <a:t>1</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00000"/>
                        </a:lnSpc>
                      </a:pPr>
                      <a:r>
                        <a:rPr lang="es-EC" sz="2000">
                          <a:solidFill>
                            <a:srgbClr val="000000"/>
                          </a:solidFill>
                          <a:latin typeface="Times New Roman"/>
                          <a:ea typeface="Calibri"/>
                          <a:cs typeface="Times New Roman"/>
                        </a:rPr>
                        <a:t>Caja de acero estructural</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250</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150</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0">
                <a:tc>
                  <a:txBody>
                    <a:bodyPr/>
                    <a:lstStyle/>
                    <a:p>
                      <a:pPr algn="l">
                        <a:lnSpc>
                          <a:spcPct val="100000"/>
                        </a:lnSpc>
                      </a:pPr>
                      <a:r>
                        <a:rPr lang="es-EC" sz="2000" b="1">
                          <a:solidFill>
                            <a:srgbClr val="000000"/>
                          </a:solidFill>
                          <a:latin typeface="Times New Roman"/>
                          <a:ea typeface="Calibri"/>
                          <a:cs typeface="Times New Roman"/>
                        </a:rPr>
                        <a:t>2</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l">
                        <a:lnSpc>
                          <a:spcPct val="100000"/>
                        </a:lnSpc>
                      </a:pPr>
                      <a:r>
                        <a:rPr lang="es-EC" sz="2000" dirty="0">
                          <a:solidFill>
                            <a:srgbClr val="000000"/>
                          </a:solidFill>
                          <a:latin typeface="Times New Roman"/>
                          <a:ea typeface="Calibri"/>
                          <a:cs typeface="Times New Roman"/>
                        </a:rPr>
                        <a:t>Accesorios de nylon para pulsar teclas</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100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100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r>
              <a:tr h="0">
                <a:tc>
                  <a:txBody>
                    <a:bodyPr/>
                    <a:lstStyle/>
                    <a:p>
                      <a:pPr algn="l">
                        <a:lnSpc>
                          <a:spcPct val="100000"/>
                        </a:lnSpc>
                      </a:pPr>
                      <a:r>
                        <a:rPr lang="es-EC" sz="2000" b="1">
                          <a:solidFill>
                            <a:srgbClr val="000000"/>
                          </a:solidFill>
                          <a:latin typeface="Times New Roman"/>
                          <a:ea typeface="Calibri"/>
                          <a:cs typeface="Times New Roman"/>
                        </a:rPr>
                        <a:t>3</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pPr>
                      <a:r>
                        <a:rPr lang="es-EC" sz="2000" dirty="0">
                          <a:solidFill>
                            <a:srgbClr val="000000"/>
                          </a:solidFill>
                          <a:latin typeface="Times New Roman"/>
                          <a:ea typeface="Calibri"/>
                          <a:cs typeface="Times New Roman"/>
                        </a:rPr>
                        <a:t>Sistema de recorrido lineal con rodamientos lineales auto entrantes, poleas dentadas, y banda </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300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150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0">
                <a:tc>
                  <a:txBody>
                    <a:bodyPr/>
                    <a:lstStyle/>
                    <a:p>
                      <a:pPr algn="l">
                        <a:lnSpc>
                          <a:spcPct val="100000"/>
                        </a:lnSpc>
                      </a:pPr>
                      <a:r>
                        <a:rPr lang="es-EC" sz="2000" b="1">
                          <a:solidFill>
                            <a:srgbClr val="000000"/>
                          </a:solidFill>
                          <a:latin typeface="Times New Roman"/>
                          <a:ea typeface="Calibri"/>
                          <a:cs typeface="Times New Roman"/>
                        </a:rPr>
                        <a:t>4</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l">
                        <a:lnSpc>
                          <a:spcPct val="100000"/>
                        </a:lnSpc>
                      </a:pPr>
                      <a:r>
                        <a:rPr lang="es-EC" sz="2000">
                          <a:solidFill>
                            <a:srgbClr val="000000"/>
                          </a:solidFill>
                          <a:latin typeface="Times New Roman"/>
                          <a:ea typeface="Calibri"/>
                          <a:cs typeface="Times New Roman"/>
                        </a:rPr>
                        <a:t>Mano de obra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300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000" dirty="0">
                          <a:solidFill>
                            <a:srgbClr val="000000"/>
                          </a:solidFill>
                          <a:latin typeface="Times New Roman"/>
                          <a:ea typeface="Calibri"/>
                          <a:cs typeface="Times New Roman"/>
                        </a:rPr>
                        <a:t>300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r>
              <a:tr h="0">
                <a:tc>
                  <a:txBody>
                    <a:bodyPr/>
                    <a:lstStyle/>
                    <a:p>
                      <a:pPr algn="l">
                        <a:lnSpc>
                          <a:spcPct val="100000"/>
                        </a:lnSpc>
                      </a:pPr>
                      <a:r>
                        <a:rPr lang="es-EC" sz="2000" b="1">
                          <a:solidFill>
                            <a:srgbClr val="000000"/>
                          </a:solidFill>
                          <a:latin typeface="Times New Roman"/>
                          <a:ea typeface="Calibri"/>
                          <a:cs typeface="Times New Roman"/>
                        </a:rPr>
                        <a:t>5</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pPr>
                      <a:r>
                        <a:rPr lang="es-EC" sz="2000">
                          <a:solidFill>
                            <a:srgbClr val="000000"/>
                          </a:solidFill>
                          <a:latin typeface="Times New Roman"/>
                          <a:ea typeface="Calibri"/>
                          <a:cs typeface="Times New Roman"/>
                        </a:rPr>
                        <a:t>Gastos Extras</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1</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50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2000" dirty="0">
                          <a:solidFill>
                            <a:srgbClr val="000000"/>
                          </a:solidFill>
                          <a:latin typeface="Times New Roman"/>
                          <a:ea typeface="Calibri"/>
                          <a:cs typeface="Times New Roman"/>
                        </a:rPr>
                        <a:t>50</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0">
                <a:tc gridSpan="4">
                  <a:txBody>
                    <a:bodyPr/>
                    <a:lstStyle/>
                    <a:p>
                      <a:pPr algn="l">
                        <a:lnSpc>
                          <a:spcPct val="100000"/>
                        </a:lnSpc>
                      </a:pPr>
                      <a:r>
                        <a:rPr lang="es-EC" sz="2000" b="1">
                          <a:solidFill>
                            <a:srgbClr val="000000"/>
                          </a:solidFill>
                          <a:latin typeface="Times New Roman"/>
                          <a:ea typeface="Calibri"/>
                          <a:cs typeface="Times New Roman"/>
                        </a:rPr>
                        <a:t>TOTAL</a:t>
                      </a:r>
                      <a:endParaRPr lang="es-EC" sz="20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0000"/>
                        </a:lnSpc>
                      </a:pPr>
                      <a:r>
                        <a:rPr lang="es-EC" sz="2000" dirty="0">
                          <a:solidFill>
                            <a:srgbClr val="000000"/>
                          </a:solidFill>
                          <a:latin typeface="Times New Roman"/>
                          <a:ea typeface="Calibri"/>
                          <a:cs typeface="Times New Roman"/>
                        </a:rPr>
                        <a:t>750</a:t>
                      </a:r>
                      <a:endParaRPr lang="es-EC" sz="20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36512"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52736"/>
            <a:ext cx="7859216" cy="1143000"/>
          </a:xfrm>
        </p:spPr>
        <p:txBody>
          <a:bodyPr>
            <a:noAutofit/>
          </a:bodyPr>
          <a:lstStyle/>
          <a:p>
            <a:r>
              <a:rPr lang="es-EC" sz="3600" b="1" dirty="0" smtClean="0">
                <a:effectLst>
                  <a:outerShdw blurRad="38100" dist="38100" dir="2700000" algn="tl">
                    <a:srgbClr val="000000">
                      <a:alpha val="43137"/>
                    </a:srgbClr>
                  </a:outerShdw>
                </a:effectLst>
              </a:rPr>
              <a:t>Prefijos letras mayúsculas</a:t>
            </a:r>
            <a:br>
              <a:rPr lang="es-EC" sz="3600" b="1" dirty="0" smtClean="0">
                <a:effectLst>
                  <a:outerShdw blurRad="38100" dist="38100" dir="2700000" algn="tl">
                    <a:srgbClr val="000000">
                      <a:alpha val="43137"/>
                    </a:srgbClr>
                  </a:outerShdw>
                </a:effectLst>
              </a:rPr>
            </a:br>
            <a:r>
              <a:rPr lang="es-EC" sz="3600" b="1" dirty="0" smtClean="0">
                <a:effectLst>
                  <a:outerShdw blurRad="38100" dist="38100" dir="2700000" algn="tl">
                    <a:srgbClr val="000000">
                      <a:alpha val="43137"/>
                    </a:srgbClr>
                  </a:outerShdw>
                </a:effectLst>
              </a:rPr>
              <a:t> y números</a:t>
            </a:r>
            <a:endParaRPr lang="es-EC" sz="3600"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normAutofit/>
          </a:bodyPr>
          <a:lstStyle/>
          <a:p>
            <a:pPr algn="just"/>
            <a:r>
              <a:rPr lang="en-US" sz="1800" dirty="0" smtClean="0"/>
              <a:t>Los </a:t>
            </a:r>
            <a:r>
              <a:rPr lang="es-EC" sz="1800" dirty="0" smtClean="0"/>
              <a:t>signos</a:t>
            </a:r>
            <a:r>
              <a:rPr lang="en-US" sz="1800" dirty="0" smtClean="0"/>
              <a:t> </a:t>
            </a:r>
            <a:r>
              <a:rPr lang="es-EC" sz="1800" dirty="0" smtClean="0"/>
              <a:t>complementarios usados como prefijos:</a:t>
            </a:r>
          </a:p>
          <a:p>
            <a:pPr algn="just">
              <a:buNone/>
            </a:pPr>
            <a:r>
              <a:rPr lang="en-US" sz="1800" dirty="0" smtClean="0"/>
              <a:t> </a:t>
            </a:r>
          </a:p>
          <a:p>
            <a:pPr algn="just">
              <a:buNone/>
            </a:pPr>
            <a:endParaRPr lang="en-US" sz="1800" dirty="0" smtClean="0"/>
          </a:p>
          <a:p>
            <a:pPr algn="just">
              <a:buNone/>
            </a:pPr>
            <a:endParaRPr lang="en-US" sz="1800" dirty="0" smtClean="0"/>
          </a:p>
          <a:p>
            <a:pPr algn="just"/>
            <a:endParaRPr lang="en-US" sz="1800" dirty="0" smtClean="0"/>
          </a:p>
          <a:p>
            <a:pPr algn="just"/>
            <a:r>
              <a:rPr lang="en-US" sz="1800" dirty="0" smtClean="0"/>
              <a:t>Las </a:t>
            </a:r>
            <a:r>
              <a:rPr lang="en-US" sz="1800" dirty="0" err="1" smtClean="0"/>
              <a:t>letras</a:t>
            </a:r>
            <a:r>
              <a:rPr lang="en-US" sz="1800" dirty="0" smtClean="0"/>
              <a:t> </a:t>
            </a:r>
            <a:r>
              <a:rPr lang="en-US" sz="1800" dirty="0" err="1" smtClean="0"/>
              <a:t>mayúsculas</a:t>
            </a:r>
            <a:r>
              <a:rPr lang="en-US" sz="1800" dirty="0" smtClean="0"/>
              <a:t> se </a:t>
            </a:r>
            <a:r>
              <a:rPr lang="en-US" sz="1800" dirty="0" err="1" smtClean="0"/>
              <a:t>leen</a:t>
            </a:r>
            <a:r>
              <a:rPr lang="en-US" sz="1800" dirty="0" smtClean="0"/>
              <a:t> </a:t>
            </a:r>
            <a:r>
              <a:rPr lang="en-US" sz="1800" dirty="0" err="1" smtClean="0"/>
              <a:t>así</a:t>
            </a:r>
            <a:r>
              <a:rPr lang="en-US" sz="1800" dirty="0" smtClean="0"/>
              <a:t>:</a:t>
            </a:r>
          </a:p>
          <a:p>
            <a:pPr algn="just"/>
            <a:endParaRPr lang="en-US" sz="1800" dirty="0" smtClean="0"/>
          </a:p>
          <a:p>
            <a:pPr algn="just"/>
            <a:endParaRPr lang="en-US" sz="1800" dirty="0" smtClean="0"/>
          </a:p>
          <a:p>
            <a:pPr algn="just"/>
            <a:r>
              <a:rPr lang="en-US" sz="1800" dirty="0" smtClean="0"/>
              <a:t>Los </a:t>
            </a:r>
            <a:r>
              <a:rPr lang="en-US" sz="1800" dirty="0" err="1" smtClean="0"/>
              <a:t>numeros</a:t>
            </a:r>
            <a:r>
              <a:rPr lang="en-US" sz="1800" dirty="0" smtClean="0"/>
              <a:t> se </a:t>
            </a:r>
            <a:r>
              <a:rPr lang="en-US" sz="1800" dirty="0" err="1" smtClean="0"/>
              <a:t>leen</a:t>
            </a:r>
            <a:r>
              <a:rPr lang="en-US" sz="1800" dirty="0" smtClean="0"/>
              <a:t> </a:t>
            </a:r>
            <a:r>
              <a:rPr lang="en-US" sz="1800" dirty="0" err="1" smtClean="0"/>
              <a:t>asi</a:t>
            </a:r>
            <a:r>
              <a:rPr lang="en-US" sz="1800" dirty="0" smtClean="0"/>
              <a:t>: </a:t>
            </a:r>
          </a:p>
          <a:p>
            <a:pPr algn="just"/>
            <a:endParaRPr lang="en-US" sz="2400" dirty="0" smtClean="0"/>
          </a:p>
          <a:p>
            <a:pPr algn="just"/>
            <a:endParaRPr lang="en-US" sz="2400" dirty="0" smtClean="0"/>
          </a:p>
          <a:p>
            <a:pPr algn="just"/>
            <a:endParaRPr lang="es-EC" sz="2400" dirty="0"/>
          </a:p>
        </p:txBody>
      </p:sp>
      <p:pic>
        <p:nvPicPr>
          <p:cNvPr id="5" name="4 Imagen"/>
          <p:cNvPicPr/>
          <p:nvPr/>
        </p:nvPicPr>
        <p:blipFill>
          <a:blip r:embed="rId3" cstate="print"/>
          <a:srcRect/>
          <a:stretch>
            <a:fillRect/>
          </a:stretch>
        </p:blipFill>
        <p:spPr bwMode="auto">
          <a:xfrm>
            <a:off x="3563888" y="2636912"/>
            <a:ext cx="2160240" cy="1296144"/>
          </a:xfrm>
          <a:prstGeom prst="rect">
            <a:avLst/>
          </a:prstGeom>
          <a:noFill/>
          <a:ln w="9525">
            <a:noFill/>
            <a:miter lim="800000"/>
            <a:headEnd/>
            <a:tailEnd/>
          </a:ln>
        </p:spPr>
      </p:pic>
      <p:pic>
        <p:nvPicPr>
          <p:cNvPr id="6" name="5 Imagen"/>
          <p:cNvPicPr/>
          <p:nvPr/>
        </p:nvPicPr>
        <p:blipFill>
          <a:blip r:embed="rId4" cstate="print"/>
          <a:srcRect r="41299" b="52090"/>
          <a:stretch>
            <a:fillRect/>
          </a:stretch>
        </p:blipFill>
        <p:spPr bwMode="auto">
          <a:xfrm>
            <a:off x="4067944" y="4293096"/>
            <a:ext cx="2668612" cy="819150"/>
          </a:xfrm>
          <a:prstGeom prst="rect">
            <a:avLst/>
          </a:prstGeom>
          <a:noFill/>
          <a:ln w="9525">
            <a:noFill/>
            <a:miter lim="800000"/>
            <a:headEnd/>
            <a:tailEnd/>
          </a:ln>
        </p:spPr>
      </p:pic>
      <p:pic>
        <p:nvPicPr>
          <p:cNvPr id="7" name="6 Imagen"/>
          <p:cNvPicPr/>
          <p:nvPr/>
        </p:nvPicPr>
        <p:blipFill>
          <a:blip r:embed="rId5" cstate="print"/>
          <a:srcRect r="39966" b="49467"/>
          <a:stretch>
            <a:fillRect/>
          </a:stretch>
        </p:blipFill>
        <p:spPr bwMode="auto">
          <a:xfrm>
            <a:off x="4067944" y="5301208"/>
            <a:ext cx="2808312" cy="9147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950912" y="701824"/>
            <a:ext cx="8229600" cy="1143000"/>
          </a:xfrm>
        </p:spPr>
        <p:txBody>
          <a:bodyPr>
            <a:normAutofit/>
          </a:bodyPr>
          <a:lstStyle/>
          <a:p>
            <a:pPr algn="l"/>
            <a:r>
              <a:rPr lang="es-EC" sz="3200" b="1" dirty="0" smtClean="0"/>
              <a:t>Costos directos: placa y elementos electrónicos</a:t>
            </a:r>
            <a:endParaRPr lang="es-EC" sz="3200" b="1" dirty="0"/>
          </a:p>
        </p:txBody>
      </p:sp>
      <p:sp>
        <p:nvSpPr>
          <p:cNvPr id="3" name="2 Marcador de contenido"/>
          <p:cNvSpPr>
            <a:spLocks noGrp="1"/>
          </p:cNvSpPr>
          <p:nvPr>
            <p:ph idx="1"/>
          </p:nvPr>
        </p:nvSpPr>
        <p:spPr>
          <a:xfrm>
            <a:off x="827584" y="1495325"/>
            <a:ext cx="7848872" cy="3805883"/>
          </a:xfrm>
        </p:spPr>
        <p:txBody>
          <a:bodyPr>
            <a:noAutofit/>
          </a:bodyPr>
          <a:lstStyle/>
          <a:p>
            <a:pPr algn="just"/>
            <a:endParaRPr lang="es-EC" dirty="0" smtClean="0"/>
          </a:p>
          <a:p>
            <a:pPr algn="just"/>
            <a:endParaRPr lang="es-EC" dirty="0" smtClean="0"/>
          </a:p>
          <a:p>
            <a:pPr algn="just">
              <a:buNone/>
            </a:pPr>
            <a:endParaRPr lang="es-EC" sz="2800" dirty="0" smtClean="0"/>
          </a:p>
          <a:p>
            <a:pPr algn="just"/>
            <a:endParaRPr lang="es-EC" sz="2400" dirty="0"/>
          </a:p>
        </p:txBody>
      </p:sp>
      <p:graphicFrame>
        <p:nvGraphicFramePr>
          <p:cNvPr id="7" name="6 Tabla"/>
          <p:cNvGraphicFramePr>
            <a:graphicFrameLocks noGrp="1"/>
          </p:cNvGraphicFramePr>
          <p:nvPr/>
        </p:nvGraphicFramePr>
        <p:xfrm>
          <a:off x="1043607" y="1556792"/>
          <a:ext cx="7488832" cy="5060816"/>
        </p:xfrm>
        <a:graphic>
          <a:graphicData uri="http://schemas.openxmlformats.org/drawingml/2006/table">
            <a:tbl>
              <a:tblPr/>
              <a:tblGrid>
                <a:gridCol w="531683"/>
                <a:gridCol w="3413591"/>
                <a:gridCol w="1194314"/>
                <a:gridCol w="1392216"/>
                <a:gridCol w="957028"/>
              </a:tblGrid>
              <a:tr h="301037">
                <a:tc>
                  <a:txBody>
                    <a:bodyPr/>
                    <a:lstStyle/>
                    <a:p>
                      <a:pPr algn="just">
                        <a:lnSpc>
                          <a:spcPct val="100000"/>
                        </a:lnSpc>
                      </a:pPr>
                      <a:r>
                        <a:rPr lang="es-EC" sz="1300" b="1" dirty="0">
                          <a:solidFill>
                            <a:srgbClr val="000000"/>
                          </a:solidFill>
                          <a:latin typeface="Times New Roman"/>
                          <a:ea typeface="Calibri"/>
                          <a:cs typeface="Times New Roman"/>
                        </a:rPr>
                        <a:t>No.</a:t>
                      </a:r>
                      <a:endParaRPr lang="es-EC" sz="1300" dirty="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300" b="1">
                          <a:solidFill>
                            <a:srgbClr val="000000"/>
                          </a:solidFill>
                          <a:latin typeface="Times New Roman"/>
                          <a:ea typeface="Calibri"/>
                          <a:cs typeface="Times New Roman"/>
                        </a:rPr>
                        <a:t>Descripción</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300" b="1">
                          <a:solidFill>
                            <a:srgbClr val="000000"/>
                          </a:solidFill>
                          <a:latin typeface="Times New Roman"/>
                          <a:ea typeface="Calibri"/>
                          <a:cs typeface="Times New Roman"/>
                        </a:rPr>
                        <a:t>Cantidad</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300" b="1">
                          <a:solidFill>
                            <a:srgbClr val="000000"/>
                          </a:solidFill>
                          <a:latin typeface="Times New Roman"/>
                          <a:ea typeface="Calibri"/>
                          <a:cs typeface="Times New Roman"/>
                        </a:rPr>
                        <a:t>Valor unitario</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300" b="1">
                          <a:solidFill>
                            <a:srgbClr val="000000"/>
                          </a:solidFill>
                          <a:latin typeface="Times New Roman"/>
                          <a:ea typeface="Calibri"/>
                          <a:cs typeface="Times New Roman"/>
                        </a:rPr>
                        <a:t>Valor total</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019">
                <a:tc>
                  <a:txBody>
                    <a:bodyPr/>
                    <a:lstStyle/>
                    <a:p>
                      <a:pPr algn="just">
                        <a:lnSpc>
                          <a:spcPct val="100000"/>
                        </a:lnSpc>
                      </a:pPr>
                      <a:r>
                        <a:rPr lang="es-EC" sz="1300" b="1">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Ruteado, perforación y soldadura de la placa</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40</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40</a:t>
                      </a:r>
                      <a:endParaRPr lang="es-EC" sz="1300">
                        <a:solidFill>
                          <a:srgbClr val="000000"/>
                        </a:solidFill>
                        <a:latin typeface="Calibri"/>
                        <a:ea typeface="Calibri"/>
                        <a:cs typeface="Times New Roman"/>
                      </a:endParaRPr>
                    </a:p>
                  </a:txBody>
                  <a:tcPr marL="41051" marR="41051"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Resistencia 10k ohm</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11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0.02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0.20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3</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Capacitor electrolítico 4.7uF/25V</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4</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Capacitor 15 pF</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0.14</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Capacitor 100 nF</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8</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0.57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6</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Zocalo 28 pines</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0.13</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0.13</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Zocalo 16 pines</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0.09</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0.09</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8</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Transistor Tip122 NPN</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0.45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3.12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9</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Led 5V</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0.14</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10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Diodo 1N4007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0.07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0.50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11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Bornera 2 pines</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10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0.22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2.23</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12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dirty="0" err="1">
                          <a:solidFill>
                            <a:srgbClr val="000000"/>
                          </a:solidFill>
                          <a:latin typeface="Times New Roman"/>
                          <a:ea typeface="Calibri"/>
                          <a:cs typeface="Times New Roman"/>
                        </a:rPr>
                        <a:t>Switch</a:t>
                      </a:r>
                      <a:r>
                        <a:rPr lang="es-EC" sz="1300" dirty="0">
                          <a:solidFill>
                            <a:srgbClr val="000000"/>
                          </a:solidFill>
                          <a:latin typeface="Times New Roman"/>
                          <a:ea typeface="Calibri"/>
                          <a:cs typeface="Times New Roman"/>
                        </a:rPr>
                        <a:t> 2 posiciones</a:t>
                      </a:r>
                      <a:endParaRPr lang="es-EC" sz="1300" dirty="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0.27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0.27</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13</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Conector USB tipo B</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0.58</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0.58</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14</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Cristal 20MHz</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0.49</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0.49</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15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Baquelita</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10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10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16</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Cable USB</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4</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4</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17 </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Bornera de cable</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0.25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1.25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18</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Cable </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2 [m]</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2.50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19</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Espagueti Termico</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5 [m]</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0.40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2</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r>
                        <a:rPr lang="es-EC" sz="1300" b="1">
                          <a:solidFill>
                            <a:srgbClr val="000000"/>
                          </a:solidFill>
                          <a:latin typeface="Times New Roman"/>
                          <a:ea typeface="Calibri"/>
                          <a:cs typeface="Times New Roman"/>
                        </a:rPr>
                        <a:t>20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Enchufe blindado 3 terminales</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ctr">
                        <a:lnSpc>
                          <a:spcPct val="100000"/>
                        </a:lnSpc>
                      </a:pPr>
                      <a:r>
                        <a:rPr lang="es-EC" sz="1300">
                          <a:solidFill>
                            <a:srgbClr val="000000"/>
                          </a:solidFill>
                          <a:latin typeface="Times New Roman"/>
                          <a:ea typeface="Calibri"/>
                          <a:cs typeface="Times New Roman"/>
                        </a:rPr>
                        <a:t>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0.60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0.60</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r>
                        <a:rPr lang="es-EC" sz="1300" b="1">
                          <a:solidFill>
                            <a:srgbClr val="000000"/>
                          </a:solidFill>
                          <a:latin typeface="Times New Roman"/>
                          <a:ea typeface="Calibri"/>
                          <a:cs typeface="Times New Roman"/>
                        </a:rPr>
                        <a:t>21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Cable Sucre 3x18 AWG</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r>
                        <a:rPr lang="es-EC" sz="1300">
                          <a:solidFill>
                            <a:srgbClr val="000000"/>
                          </a:solidFill>
                          <a:latin typeface="Times New Roman"/>
                          <a:ea typeface="Calibri"/>
                          <a:cs typeface="Times New Roman"/>
                        </a:rPr>
                        <a:t>3 [m]</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1.25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3.75</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endParaRPr lang="es-EC" sz="1300">
                        <a:solidFill>
                          <a:srgbClr val="000000"/>
                        </a:solidFill>
                        <a:latin typeface="Times New Roman"/>
                        <a:ea typeface="Calibri"/>
                        <a:cs typeface="Times New Roman"/>
                      </a:endParaRPr>
                    </a:p>
                  </a:txBody>
                  <a:tcPr marL="41051" marR="41051" marT="0" marB="0">
                    <a:lnL>
                      <a:noFill/>
                    </a:lnL>
                    <a:lnR>
                      <a:noFill/>
                    </a:lnR>
                    <a:lnT>
                      <a:noFill/>
                    </a:lnT>
                    <a:lnB>
                      <a:noFill/>
                    </a:lnB>
                  </a:tcPr>
                </a:tc>
                <a:tc>
                  <a:txBody>
                    <a:bodyPr/>
                    <a:lstStyle/>
                    <a:p>
                      <a:pPr algn="ctr">
                        <a:lnSpc>
                          <a:spcPct val="100000"/>
                        </a:lnSpc>
                      </a:pPr>
                      <a:endParaRPr lang="es-EC" sz="1300">
                        <a:solidFill>
                          <a:srgbClr val="000000"/>
                        </a:solidFill>
                        <a:latin typeface="Times New Roman"/>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Subtotal:</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c>
                  <a:txBody>
                    <a:bodyPr/>
                    <a:lstStyle/>
                    <a:p>
                      <a:pPr algn="just">
                        <a:lnSpc>
                          <a:spcPct val="100000"/>
                        </a:lnSpc>
                      </a:pPr>
                      <a:r>
                        <a:rPr lang="es-EC" sz="1300">
                          <a:solidFill>
                            <a:srgbClr val="000000"/>
                          </a:solidFill>
                          <a:latin typeface="Times New Roman"/>
                          <a:ea typeface="Calibri"/>
                          <a:cs typeface="Times New Roman"/>
                        </a:rPr>
                        <a:t>75.13</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tcPr>
                </a:tc>
              </a:tr>
              <a:tr h="150519">
                <a:tc>
                  <a:txBody>
                    <a:bodyPr/>
                    <a:lstStyle/>
                    <a:p>
                      <a:pPr algn="just">
                        <a:lnSpc>
                          <a:spcPct val="100000"/>
                        </a:lnSpc>
                      </a:pP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endParaRPr lang="es-EC" sz="1300">
                        <a:solidFill>
                          <a:srgbClr val="000000"/>
                        </a:solidFill>
                        <a:latin typeface="Times New Roman"/>
                        <a:ea typeface="Calibri"/>
                        <a:cs typeface="Times New Roman"/>
                      </a:endParaRPr>
                    </a:p>
                  </a:txBody>
                  <a:tcPr marL="41051" marR="41051" marT="0" marB="0">
                    <a:lnL>
                      <a:noFill/>
                    </a:lnL>
                    <a:lnR>
                      <a:noFill/>
                    </a:lnR>
                    <a:lnT>
                      <a:noFill/>
                    </a:lnT>
                    <a:lnB>
                      <a:noFill/>
                    </a:lnB>
                    <a:solidFill>
                      <a:srgbClr val="C0C0C0"/>
                    </a:solidFill>
                  </a:tcPr>
                </a:tc>
                <a:tc>
                  <a:txBody>
                    <a:bodyPr/>
                    <a:lstStyle/>
                    <a:p>
                      <a:pPr algn="ctr">
                        <a:lnSpc>
                          <a:spcPct val="100000"/>
                        </a:lnSpc>
                      </a:pPr>
                      <a:endParaRPr lang="es-EC" sz="1300">
                        <a:solidFill>
                          <a:srgbClr val="000000"/>
                        </a:solidFill>
                        <a:latin typeface="Times New Roman"/>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IVA:</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c>
                  <a:txBody>
                    <a:bodyPr/>
                    <a:lstStyle/>
                    <a:p>
                      <a:pPr algn="just">
                        <a:lnSpc>
                          <a:spcPct val="100000"/>
                        </a:lnSpc>
                      </a:pPr>
                      <a:r>
                        <a:rPr lang="es-EC" sz="1300">
                          <a:solidFill>
                            <a:srgbClr val="000000"/>
                          </a:solidFill>
                          <a:latin typeface="Times New Roman"/>
                          <a:ea typeface="Calibri"/>
                          <a:cs typeface="Times New Roman"/>
                        </a:rPr>
                        <a:t>9.01</a:t>
                      </a:r>
                      <a:endParaRPr lang="es-EC" sz="1300">
                        <a:solidFill>
                          <a:srgbClr val="000000"/>
                        </a:solidFill>
                        <a:latin typeface="Calibri"/>
                        <a:ea typeface="Calibri"/>
                        <a:cs typeface="Times New Roman"/>
                      </a:endParaRPr>
                    </a:p>
                  </a:txBody>
                  <a:tcPr marL="41051" marR="41051" marT="0" marB="0">
                    <a:lnL>
                      <a:noFill/>
                    </a:lnL>
                    <a:lnR>
                      <a:noFill/>
                    </a:lnR>
                    <a:lnT>
                      <a:noFill/>
                    </a:lnT>
                    <a:lnB>
                      <a:noFill/>
                    </a:lnB>
                    <a:solidFill>
                      <a:srgbClr val="C0C0C0"/>
                    </a:solidFill>
                  </a:tcPr>
                </a:tc>
              </a:tr>
              <a:tr h="150519">
                <a:tc>
                  <a:txBody>
                    <a:bodyPr/>
                    <a:lstStyle/>
                    <a:p>
                      <a:pPr algn="just">
                        <a:lnSpc>
                          <a:spcPct val="100000"/>
                        </a:lnSpc>
                      </a:pPr>
                      <a:endParaRPr lang="es-EC" sz="1300">
                        <a:solidFill>
                          <a:srgbClr val="000000"/>
                        </a:solidFill>
                        <a:latin typeface="Calibri"/>
                        <a:ea typeface="Calibri"/>
                        <a:cs typeface="Times New Roman"/>
                      </a:endParaRPr>
                    </a:p>
                  </a:txBody>
                  <a:tcPr marL="41051" marR="4105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s-EC" sz="1300">
                        <a:solidFill>
                          <a:srgbClr val="000000"/>
                        </a:solidFill>
                        <a:latin typeface="Times New Roman"/>
                        <a:ea typeface="Calibri"/>
                        <a:cs typeface="Times New Roman"/>
                      </a:endParaRPr>
                    </a:p>
                  </a:txBody>
                  <a:tcPr marL="41051" marR="4105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endParaRPr lang="es-EC" sz="1300">
                        <a:solidFill>
                          <a:srgbClr val="000000"/>
                        </a:solidFill>
                        <a:latin typeface="Times New Roman"/>
                        <a:ea typeface="Calibri"/>
                        <a:cs typeface="Times New Roman"/>
                      </a:endParaRPr>
                    </a:p>
                  </a:txBody>
                  <a:tcPr marL="41051" marR="4105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300" b="1">
                          <a:solidFill>
                            <a:srgbClr val="000000"/>
                          </a:solidFill>
                          <a:latin typeface="Times New Roman"/>
                          <a:ea typeface="Calibri"/>
                          <a:cs typeface="Times New Roman"/>
                        </a:rPr>
                        <a:t>Total:</a:t>
                      </a:r>
                      <a:endParaRPr lang="es-EC" sz="1300">
                        <a:solidFill>
                          <a:srgbClr val="000000"/>
                        </a:solidFill>
                        <a:latin typeface="Calibri"/>
                        <a:ea typeface="Calibri"/>
                        <a:cs typeface="Times New Roman"/>
                      </a:endParaRPr>
                    </a:p>
                  </a:txBody>
                  <a:tcPr marL="41051" marR="4105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300" b="1" dirty="0">
                          <a:solidFill>
                            <a:srgbClr val="000000"/>
                          </a:solidFill>
                          <a:latin typeface="Times New Roman"/>
                          <a:ea typeface="Calibri"/>
                          <a:cs typeface="Times New Roman"/>
                        </a:rPr>
                        <a:t>84.15</a:t>
                      </a:r>
                      <a:endParaRPr lang="es-EC" sz="1300" dirty="0">
                        <a:solidFill>
                          <a:srgbClr val="000000"/>
                        </a:solidFill>
                        <a:latin typeface="Calibri"/>
                        <a:ea typeface="Calibri"/>
                        <a:cs typeface="Times New Roman"/>
                      </a:endParaRPr>
                    </a:p>
                  </a:txBody>
                  <a:tcPr marL="41051" marR="41051"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950912" y="701824"/>
            <a:ext cx="8229600" cy="1143000"/>
          </a:xfrm>
        </p:spPr>
        <p:txBody>
          <a:bodyPr>
            <a:normAutofit/>
          </a:bodyPr>
          <a:lstStyle/>
          <a:p>
            <a:pPr algn="l"/>
            <a:r>
              <a:rPr lang="es-EC" sz="3200" b="1" dirty="0" smtClean="0"/>
              <a:t>Costos indirectos: costos varios</a:t>
            </a:r>
            <a:endParaRPr lang="es-EC" sz="3200" b="1" dirty="0"/>
          </a:p>
        </p:txBody>
      </p:sp>
      <p:sp>
        <p:nvSpPr>
          <p:cNvPr id="3" name="2 Marcador de contenido"/>
          <p:cNvSpPr>
            <a:spLocks noGrp="1"/>
          </p:cNvSpPr>
          <p:nvPr>
            <p:ph idx="1"/>
          </p:nvPr>
        </p:nvSpPr>
        <p:spPr>
          <a:xfrm>
            <a:off x="827584" y="1495325"/>
            <a:ext cx="7848872" cy="3805883"/>
          </a:xfrm>
        </p:spPr>
        <p:txBody>
          <a:bodyPr>
            <a:noAutofit/>
          </a:bodyPr>
          <a:lstStyle/>
          <a:p>
            <a:pPr algn="just"/>
            <a:endParaRPr lang="es-EC" dirty="0" smtClean="0"/>
          </a:p>
          <a:p>
            <a:pPr algn="just"/>
            <a:endParaRPr lang="es-EC" dirty="0" smtClean="0"/>
          </a:p>
          <a:p>
            <a:pPr algn="just">
              <a:buNone/>
            </a:pPr>
            <a:endParaRPr lang="es-EC" sz="2800" dirty="0" smtClean="0"/>
          </a:p>
          <a:p>
            <a:pPr algn="just"/>
            <a:endParaRPr lang="es-EC" sz="2400" dirty="0"/>
          </a:p>
        </p:txBody>
      </p:sp>
      <p:graphicFrame>
        <p:nvGraphicFramePr>
          <p:cNvPr id="6" name="5 Tabla"/>
          <p:cNvGraphicFramePr>
            <a:graphicFrameLocks noGrp="1"/>
          </p:cNvGraphicFramePr>
          <p:nvPr/>
        </p:nvGraphicFramePr>
        <p:xfrm>
          <a:off x="1331640" y="1698456"/>
          <a:ext cx="6984775" cy="4206240"/>
        </p:xfrm>
        <a:graphic>
          <a:graphicData uri="http://schemas.openxmlformats.org/drawingml/2006/table">
            <a:tbl>
              <a:tblPr/>
              <a:tblGrid>
                <a:gridCol w="524363"/>
                <a:gridCol w="2788005"/>
                <a:gridCol w="1584176"/>
                <a:gridCol w="1168989"/>
                <a:gridCol w="919242"/>
              </a:tblGrid>
              <a:tr h="0">
                <a:tc>
                  <a:txBody>
                    <a:bodyPr/>
                    <a:lstStyle/>
                    <a:p>
                      <a:pPr algn="just">
                        <a:lnSpc>
                          <a:spcPct val="100000"/>
                        </a:lnSpc>
                      </a:pPr>
                      <a:r>
                        <a:rPr lang="es-EC" sz="2300" b="1" dirty="0" smtClean="0">
                          <a:solidFill>
                            <a:srgbClr val="000000"/>
                          </a:solidFill>
                          <a:latin typeface="Times New Roman"/>
                          <a:ea typeface="Calibri"/>
                          <a:cs typeface="Times New Roman"/>
                        </a:rPr>
                        <a:t>No</a:t>
                      </a:r>
                      <a:endParaRPr lang="es-EC" sz="23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2300" b="1">
                          <a:solidFill>
                            <a:srgbClr val="000000"/>
                          </a:solidFill>
                          <a:latin typeface="Times New Roman"/>
                          <a:ea typeface="Calibri"/>
                          <a:cs typeface="Times New Roman"/>
                        </a:rPr>
                        <a:t>Descripción</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2300" b="1">
                          <a:solidFill>
                            <a:srgbClr val="000000"/>
                          </a:solidFill>
                          <a:latin typeface="Times New Roman"/>
                          <a:ea typeface="Calibri"/>
                          <a:cs typeface="Times New Roman"/>
                        </a:rPr>
                        <a:t>Cantidad</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2300" b="1">
                          <a:solidFill>
                            <a:srgbClr val="000000"/>
                          </a:solidFill>
                          <a:latin typeface="Times New Roman"/>
                          <a:ea typeface="Calibri"/>
                          <a:cs typeface="Times New Roman"/>
                        </a:rPr>
                        <a:t>Valor unitario</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2300" b="1">
                          <a:solidFill>
                            <a:srgbClr val="000000"/>
                          </a:solidFill>
                          <a:latin typeface="Times New Roman"/>
                          <a:ea typeface="Calibri"/>
                          <a:cs typeface="Times New Roman"/>
                        </a:rPr>
                        <a:t>Valor total</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pPr>
                      <a:r>
                        <a:rPr lang="es-EC" sz="2300" b="1">
                          <a:solidFill>
                            <a:srgbClr val="000000"/>
                          </a:solidFill>
                          <a:latin typeface="Times New Roman"/>
                          <a:ea typeface="Calibri"/>
                          <a:cs typeface="Times New Roman"/>
                        </a:rPr>
                        <a:t>1</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2300">
                          <a:solidFill>
                            <a:srgbClr val="000000"/>
                          </a:solidFill>
                          <a:latin typeface="Times New Roman"/>
                          <a:ea typeface="Calibri"/>
                          <a:cs typeface="Times New Roman"/>
                        </a:rPr>
                        <a:t>Copias bibliográficas</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2300">
                          <a:solidFill>
                            <a:srgbClr val="000000"/>
                          </a:solidFill>
                          <a:latin typeface="Times New Roman"/>
                          <a:ea typeface="Calibri"/>
                          <a:cs typeface="Times New Roman"/>
                        </a:rPr>
                        <a:t>100</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2300">
                          <a:solidFill>
                            <a:srgbClr val="000000"/>
                          </a:solidFill>
                          <a:latin typeface="Times New Roman"/>
                          <a:ea typeface="Calibri"/>
                          <a:cs typeface="Times New Roman"/>
                        </a:rPr>
                        <a:t>0.03</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2300">
                          <a:solidFill>
                            <a:srgbClr val="000000"/>
                          </a:solidFill>
                          <a:latin typeface="Times New Roman"/>
                          <a:ea typeface="Calibri"/>
                          <a:cs typeface="Times New Roman"/>
                        </a:rPr>
                        <a:t>3</a:t>
                      </a:r>
                      <a:endParaRPr lang="es-EC" sz="23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0">
                <a:tc>
                  <a:txBody>
                    <a:bodyPr/>
                    <a:lstStyle/>
                    <a:p>
                      <a:pPr algn="just">
                        <a:lnSpc>
                          <a:spcPct val="100000"/>
                        </a:lnSpc>
                      </a:pPr>
                      <a:r>
                        <a:rPr lang="es-EC" sz="2300" b="1">
                          <a:solidFill>
                            <a:srgbClr val="000000"/>
                          </a:solidFill>
                          <a:latin typeface="Times New Roman"/>
                          <a:ea typeface="Calibri"/>
                          <a:cs typeface="Times New Roman"/>
                        </a:rPr>
                        <a:t>2</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Impresiones blanco y negro</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300">
                          <a:solidFill>
                            <a:srgbClr val="000000"/>
                          </a:solidFill>
                          <a:latin typeface="Times New Roman"/>
                          <a:ea typeface="Calibri"/>
                          <a:cs typeface="Times New Roman"/>
                        </a:rPr>
                        <a:t>700</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0.05</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35</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r>
              <a:tr h="0">
                <a:tc>
                  <a:txBody>
                    <a:bodyPr/>
                    <a:lstStyle/>
                    <a:p>
                      <a:pPr algn="l">
                        <a:lnSpc>
                          <a:spcPct val="100000"/>
                        </a:lnSpc>
                        <a:spcAft>
                          <a:spcPts val="0"/>
                        </a:spcAft>
                      </a:pPr>
                      <a:r>
                        <a:rPr lang="es-EC" sz="2300" b="1">
                          <a:solidFill>
                            <a:srgbClr val="000000"/>
                          </a:solidFill>
                          <a:latin typeface="Times New Roman"/>
                          <a:ea typeface="Calibri"/>
                          <a:cs typeface="Times New Roman"/>
                        </a:rPr>
                        <a:t>3</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spcAft>
                          <a:spcPts val="0"/>
                        </a:spcAft>
                      </a:pPr>
                      <a:r>
                        <a:rPr lang="es-EC" sz="2300">
                          <a:solidFill>
                            <a:srgbClr val="000000"/>
                          </a:solidFill>
                          <a:latin typeface="Times New Roman"/>
                          <a:ea typeface="Calibri"/>
                          <a:cs typeface="Times New Roman"/>
                        </a:rPr>
                        <a:t>Impresiones a color</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spcAft>
                          <a:spcPts val="0"/>
                        </a:spcAft>
                      </a:pPr>
                      <a:r>
                        <a:rPr lang="es-EC" sz="2300">
                          <a:solidFill>
                            <a:srgbClr val="000000"/>
                          </a:solidFill>
                          <a:latin typeface="Times New Roman"/>
                          <a:ea typeface="Calibri"/>
                          <a:cs typeface="Times New Roman"/>
                        </a:rPr>
                        <a:t>80</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spcAft>
                          <a:spcPts val="0"/>
                        </a:spcAft>
                      </a:pPr>
                      <a:r>
                        <a:rPr lang="es-EC" sz="2300">
                          <a:solidFill>
                            <a:srgbClr val="000000"/>
                          </a:solidFill>
                          <a:latin typeface="Times New Roman"/>
                          <a:ea typeface="Calibri"/>
                          <a:cs typeface="Times New Roman"/>
                        </a:rPr>
                        <a:t>0.30</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spcAft>
                          <a:spcPts val="0"/>
                        </a:spcAft>
                      </a:pPr>
                      <a:r>
                        <a:rPr lang="es-EC" sz="2300" dirty="0">
                          <a:solidFill>
                            <a:srgbClr val="000000"/>
                          </a:solidFill>
                          <a:latin typeface="Times New Roman"/>
                          <a:ea typeface="Calibri"/>
                          <a:cs typeface="Times New Roman"/>
                        </a:rPr>
                        <a:t>24</a:t>
                      </a:r>
                      <a:endParaRPr lang="es-EC" sz="23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0">
                <a:tc>
                  <a:txBody>
                    <a:bodyPr/>
                    <a:lstStyle/>
                    <a:p>
                      <a:pPr algn="just">
                        <a:lnSpc>
                          <a:spcPct val="100000"/>
                        </a:lnSpc>
                      </a:pPr>
                      <a:r>
                        <a:rPr lang="es-EC" sz="2300" b="1">
                          <a:solidFill>
                            <a:srgbClr val="000000"/>
                          </a:solidFill>
                          <a:latin typeface="Times New Roman"/>
                          <a:ea typeface="Calibri"/>
                          <a:cs typeface="Times New Roman"/>
                        </a:rPr>
                        <a:t>3</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Anillados</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2300">
                          <a:solidFill>
                            <a:srgbClr val="000000"/>
                          </a:solidFill>
                          <a:latin typeface="Times New Roman"/>
                          <a:ea typeface="Calibri"/>
                          <a:cs typeface="Times New Roman"/>
                        </a:rPr>
                        <a:t>4</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3.50</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14</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r>
              <a:tr h="0">
                <a:tc>
                  <a:txBody>
                    <a:bodyPr/>
                    <a:lstStyle/>
                    <a:p>
                      <a:pPr algn="l">
                        <a:lnSpc>
                          <a:spcPct val="100000"/>
                        </a:lnSpc>
                        <a:spcAft>
                          <a:spcPts val="0"/>
                        </a:spcAft>
                      </a:pPr>
                      <a:r>
                        <a:rPr lang="es-EC" sz="2300" b="1">
                          <a:solidFill>
                            <a:srgbClr val="000000"/>
                          </a:solidFill>
                          <a:latin typeface="Times New Roman"/>
                          <a:ea typeface="Calibri"/>
                          <a:cs typeface="Times New Roman"/>
                        </a:rPr>
                        <a:t>4</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300">
                          <a:solidFill>
                            <a:srgbClr val="000000"/>
                          </a:solidFill>
                          <a:latin typeface="Times New Roman"/>
                          <a:ea typeface="Calibri"/>
                          <a:cs typeface="Times New Roman"/>
                        </a:rPr>
                        <a:t>Empastado de tomos de tesis</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spcAft>
                          <a:spcPts val="0"/>
                        </a:spcAft>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spcAft>
                          <a:spcPts val="0"/>
                        </a:spcAft>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solidFill>
                      <a:srgbClr val="C0C0C0"/>
                    </a:solidFill>
                  </a:tcPr>
                </a:tc>
                <a:tc>
                  <a:txBody>
                    <a:bodyPr/>
                    <a:lstStyle/>
                    <a:p>
                      <a:pPr algn="l">
                        <a:lnSpc>
                          <a:spcPct val="100000"/>
                        </a:lnSpc>
                        <a:spcAft>
                          <a:spcPts val="0"/>
                        </a:spcAft>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solidFill>
                      <a:srgbClr val="C0C0C0"/>
                    </a:solidFill>
                  </a:tcPr>
                </a:tc>
              </a:tr>
              <a:tr h="0">
                <a:tc>
                  <a:txBody>
                    <a:bodyPr/>
                    <a:lstStyle/>
                    <a:p>
                      <a:pPr algn="just">
                        <a:lnSpc>
                          <a:spcPct val="100000"/>
                        </a:lnSpc>
                      </a:pPr>
                      <a:r>
                        <a:rPr lang="es-EC" sz="2300" b="1">
                          <a:solidFill>
                            <a:srgbClr val="000000"/>
                          </a:solidFill>
                          <a:latin typeface="Times New Roman"/>
                          <a:ea typeface="Calibri"/>
                          <a:cs typeface="Times New Roman"/>
                        </a:rPr>
                        <a:t>5</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Útiles de oficina</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tcPr>
                </a:tc>
                <a:tc>
                  <a:txBody>
                    <a:bodyPr/>
                    <a:lstStyle/>
                    <a:p>
                      <a:pPr algn="just">
                        <a:lnSpc>
                          <a:spcPct val="100000"/>
                        </a:lnSpc>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300">
                          <a:solidFill>
                            <a:srgbClr val="000000"/>
                          </a:solidFill>
                          <a:latin typeface="Times New Roman"/>
                          <a:ea typeface="Calibri"/>
                          <a:cs typeface="Times New Roman"/>
                        </a:rPr>
                        <a:t>50</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tcPr>
                </a:tc>
              </a:tr>
              <a:tr h="0">
                <a:tc>
                  <a:txBody>
                    <a:bodyPr/>
                    <a:lstStyle/>
                    <a:p>
                      <a:pPr algn="just">
                        <a:lnSpc>
                          <a:spcPct val="100000"/>
                        </a:lnSpc>
                      </a:pPr>
                      <a:r>
                        <a:rPr lang="es-EC" sz="2300" b="1">
                          <a:solidFill>
                            <a:srgbClr val="000000"/>
                          </a:solidFill>
                          <a:latin typeface="Times New Roman"/>
                          <a:ea typeface="Calibri"/>
                          <a:cs typeface="Times New Roman"/>
                        </a:rPr>
                        <a:t>6</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300">
                          <a:solidFill>
                            <a:srgbClr val="000000"/>
                          </a:solidFill>
                          <a:latin typeface="Times New Roman"/>
                          <a:ea typeface="Calibri"/>
                          <a:cs typeface="Times New Roman"/>
                        </a:rPr>
                        <a:t>Movilización </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endParaRPr lang="es-EC" sz="2300">
                        <a:solidFill>
                          <a:srgbClr val="000000"/>
                        </a:solidFill>
                        <a:latin typeface="Times New Roman"/>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300">
                          <a:solidFill>
                            <a:srgbClr val="000000"/>
                          </a:solidFill>
                          <a:latin typeface="Times New Roman"/>
                          <a:ea typeface="Calibri"/>
                          <a:cs typeface="Times New Roman"/>
                        </a:rPr>
                        <a:t>100</a:t>
                      </a:r>
                      <a:endParaRPr lang="es-EC" sz="23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0">
                <a:tc gridSpan="4">
                  <a:txBody>
                    <a:bodyPr/>
                    <a:lstStyle/>
                    <a:p>
                      <a:pPr algn="ctr">
                        <a:lnSpc>
                          <a:spcPct val="100000"/>
                        </a:lnSpc>
                      </a:pPr>
                      <a:r>
                        <a:rPr lang="es-EC" sz="2300" b="1">
                          <a:solidFill>
                            <a:srgbClr val="000000"/>
                          </a:solidFill>
                          <a:latin typeface="Times New Roman"/>
                          <a:ea typeface="Calibri"/>
                          <a:cs typeface="Times New Roman"/>
                        </a:rPr>
                        <a:t>TOTAL</a:t>
                      </a:r>
                      <a:endParaRPr lang="es-EC" sz="23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just">
                        <a:lnSpc>
                          <a:spcPct val="100000"/>
                        </a:lnSpc>
                      </a:pPr>
                      <a:r>
                        <a:rPr lang="es-EC" sz="2300" b="1" dirty="0">
                          <a:solidFill>
                            <a:srgbClr val="000000"/>
                          </a:solidFill>
                          <a:latin typeface="Times New Roman"/>
                          <a:ea typeface="Calibri"/>
                          <a:cs typeface="Times New Roman"/>
                        </a:rPr>
                        <a:t>226</a:t>
                      </a:r>
                      <a:endParaRPr lang="es-EC" sz="23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950912" y="701824"/>
            <a:ext cx="8229600" cy="1143000"/>
          </a:xfrm>
        </p:spPr>
        <p:txBody>
          <a:bodyPr>
            <a:normAutofit/>
          </a:bodyPr>
          <a:lstStyle/>
          <a:p>
            <a:pPr algn="l"/>
            <a:r>
              <a:rPr lang="es-EC" sz="3200" b="1" dirty="0" smtClean="0"/>
              <a:t>Resumen de costos </a:t>
            </a:r>
            <a:endParaRPr lang="es-EC" sz="3200" b="1" dirty="0"/>
          </a:p>
        </p:txBody>
      </p:sp>
      <p:sp>
        <p:nvSpPr>
          <p:cNvPr id="3" name="2 Marcador de contenido"/>
          <p:cNvSpPr>
            <a:spLocks noGrp="1"/>
          </p:cNvSpPr>
          <p:nvPr>
            <p:ph idx="1"/>
          </p:nvPr>
        </p:nvSpPr>
        <p:spPr>
          <a:xfrm>
            <a:off x="827584" y="1495325"/>
            <a:ext cx="7848872" cy="3805883"/>
          </a:xfrm>
        </p:spPr>
        <p:txBody>
          <a:bodyPr>
            <a:noAutofit/>
          </a:bodyPr>
          <a:lstStyle/>
          <a:p>
            <a:pPr algn="just"/>
            <a:endParaRPr lang="es-EC" dirty="0" smtClean="0"/>
          </a:p>
          <a:p>
            <a:pPr algn="just"/>
            <a:endParaRPr lang="es-EC" dirty="0" smtClean="0"/>
          </a:p>
          <a:p>
            <a:pPr algn="just">
              <a:buNone/>
            </a:pPr>
            <a:endParaRPr lang="es-EC" sz="2800" dirty="0" smtClean="0"/>
          </a:p>
          <a:p>
            <a:pPr algn="just"/>
            <a:endParaRPr lang="es-EC" sz="2400" dirty="0"/>
          </a:p>
        </p:txBody>
      </p:sp>
      <p:graphicFrame>
        <p:nvGraphicFramePr>
          <p:cNvPr id="7" name="6 Tabla"/>
          <p:cNvGraphicFramePr>
            <a:graphicFrameLocks noGrp="1"/>
          </p:cNvGraphicFramePr>
          <p:nvPr/>
        </p:nvGraphicFramePr>
        <p:xfrm>
          <a:off x="1979712" y="2031856"/>
          <a:ext cx="5616624" cy="2621280"/>
        </p:xfrm>
        <a:graphic>
          <a:graphicData uri="http://schemas.openxmlformats.org/drawingml/2006/table">
            <a:tbl>
              <a:tblPr/>
              <a:tblGrid>
                <a:gridCol w="3821310"/>
                <a:gridCol w="1795314"/>
              </a:tblGrid>
              <a:tr h="0">
                <a:tc>
                  <a:txBody>
                    <a:bodyPr/>
                    <a:lstStyle/>
                    <a:p>
                      <a:pPr algn="just">
                        <a:lnSpc>
                          <a:spcPct val="100000"/>
                        </a:lnSpc>
                      </a:pPr>
                      <a:r>
                        <a:rPr lang="es-EC" sz="2800" b="1">
                          <a:solidFill>
                            <a:srgbClr val="000000"/>
                          </a:solidFill>
                          <a:latin typeface="Times New Roman"/>
                          <a:ea typeface="Calibri"/>
                          <a:cs typeface="Times New Roman"/>
                        </a:rPr>
                        <a:t>Descripción</a:t>
                      </a:r>
                      <a:endParaRPr lang="es-EC" sz="2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2800" b="1">
                          <a:solidFill>
                            <a:srgbClr val="000000"/>
                          </a:solidFill>
                          <a:latin typeface="Times New Roman"/>
                          <a:ea typeface="Calibri"/>
                          <a:cs typeface="Times New Roman"/>
                        </a:rPr>
                        <a:t>Valor total</a:t>
                      </a:r>
                      <a:endParaRPr lang="es-EC" sz="2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pPr>
                      <a:r>
                        <a:rPr lang="es-EC" sz="2800" b="1">
                          <a:solidFill>
                            <a:srgbClr val="000000"/>
                          </a:solidFill>
                          <a:latin typeface="Times New Roman"/>
                          <a:ea typeface="Calibri"/>
                          <a:cs typeface="Times New Roman"/>
                        </a:rPr>
                        <a:t>Costos directos</a:t>
                      </a:r>
                      <a:endParaRPr lang="es-EC" sz="2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3200">
                          <a:solidFill>
                            <a:srgbClr val="000000"/>
                          </a:solidFill>
                          <a:latin typeface="Times New Roman"/>
                          <a:ea typeface="Calibri"/>
                          <a:cs typeface="Times New Roman"/>
                        </a:rPr>
                        <a:t>1046.15</a:t>
                      </a:r>
                      <a:endParaRPr lang="es-EC" sz="2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0">
                <a:tc>
                  <a:txBody>
                    <a:bodyPr/>
                    <a:lstStyle/>
                    <a:p>
                      <a:pPr algn="just">
                        <a:lnSpc>
                          <a:spcPct val="100000"/>
                        </a:lnSpc>
                      </a:pPr>
                      <a:r>
                        <a:rPr lang="es-EC" sz="2800" b="1">
                          <a:solidFill>
                            <a:srgbClr val="000000"/>
                          </a:solidFill>
                          <a:latin typeface="Times New Roman"/>
                          <a:ea typeface="Calibri"/>
                          <a:cs typeface="Times New Roman"/>
                        </a:rPr>
                        <a:t>Costos indirectos </a:t>
                      </a:r>
                      <a:endParaRPr lang="es-EC" sz="28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800">
                          <a:solidFill>
                            <a:srgbClr val="000000"/>
                          </a:solidFill>
                          <a:latin typeface="Times New Roman"/>
                          <a:ea typeface="Calibri"/>
                          <a:cs typeface="Times New Roman"/>
                        </a:rPr>
                        <a:t>226</a:t>
                      </a:r>
                      <a:endParaRPr lang="es-EC" sz="2800">
                        <a:solidFill>
                          <a:srgbClr val="000000"/>
                        </a:solidFill>
                        <a:latin typeface="Calibri"/>
                        <a:ea typeface="Calibri"/>
                        <a:cs typeface="Times New Roman"/>
                      </a:endParaRPr>
                    </a:p>
                  </a:txBody>
                  <a:tcPr marL="68580" marR="68580" marT="0" marB="0">
                    <a:lnL>
                      <a:noFill/>
                    </a:lnL>
                    <a:lnR>
                      <a:noFill/>
                    </a:lnR>
                    <a:lnT>
                      <a:noFill/>
                    </a:lnT>
                    <a:lnB>
                      <a:noFill/>
                    </a:lnB>
                  </a:tcPr>
                </a:tc>
              </a:tr>
              <a:tr h="0">
                <a:tc>
                  <a:txBody>
                    <a:bodyPr/>
                    <a:lstStyle/>
                    <a:p>
                      <a:pPr algn="just">
                        <a:lnSpc>
                          <a:spcPct val="100000"/>
                        </a:lnSpc>
                      </a:pPr>
                      <a:r>
                        <a:rPr lang="es-EC" sz="2800" b="1">
                          <a:solidFill>
                            <a:srgbClr val="000000"/>
                          </a:solidFill>
                          <a:latin typeface="Times New Roman"/>
                          <a:ea typeface="Calibri"/>
                          <a:cs typeface="Times New Roman"/>
                        </a:rPr>
                        <a:t>Imprevistos </a:t>
                      </a:r>
                      <a:endParaRPr lang="es-EC" sz="28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800">
                          <a:solidFill>
                            <a:srgbClr val="000000"/>
                          </a:solidFill>
                          <a:latin typeface="Times New Roman"/>
                          <a:ea typeface="Calibri"/>
                          <a:cs typeface="Times New Roman"/>
                        </a:rPr>
                        <a:t>250</a:t>
                      </a:r>
                      <a:endParaRPr lang="es-EC" sz="28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0">
                <a:tc>
                  <a:txBody>
                    <a:bodyPr/>
                    <a:lstStyle/>
                    <a:p>
                      <a:pPr algn="just">
                        <a:lnSpc>
                          <a:spcPct val="100000"/>
                        </a:lnSpc>
                      </a:pPr>
                      <a:endParaRPr lang="es-EC" sz="28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endParaRPr lang="es-EC" sz="2800">
                        <a:solidFill>
                          <a:srgbClr val="000000"/>
                        </a:solidFill>
                        <a:latin typeface="Times New Roman"/>
                        <a:ea typeface="Calibri"/>
                        <a:cs typeface="Times New Roman"/>
                      </a:endParaRPr>
                    </a:p>
                  </a:txBody>
                  <a:tcPr marL="68580" marR="68580" marT="0" marB="0">
                    <a:lnL>
                      <a:noFill/>
                    </a:lnL>
                    <a:lnR>
                      <a:noFill/>
                    </a:lnR>
                    <a:lnT>
                      <a:noFill/>
                    </a:lnT>
                    <a:lnB>
                      <a:noFill/>
                    </a:lnB>
                  </a:tcPr>
                </a:tc>
              </a:tr>
              <a:tr h="0">
                <a:tc>
                  <a:txBody>
                    <a:bodyPr/>
                    <a:lstStyle/>
                    <a:p>
                      <a:pPr algn="just">
                        <a:lnSpc>
                          <a:spcPct val="100000"/>
                        </a:lnSpc>
                      </a:pPr>
                      <a:r>
                        <a:rPr lang="es-EC" sz="2800" b="1">
                          <a:solidFill>
                            <a:srgbClr val="000000"/>
                          </a:solidFill>
                          <a:latin typeface="Times New Roman"/>
                          <a:ea typeface="Calibri"/>
                          <a:cs typeface="Times New Roman"/>
                        </a:rPr>
                        <a:t>TOTAL </a:t>
                      </a:r>
                      <a:endParaRPr lang="es-EC" sz="28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just">
                        <a:lnSpc>
                          <a:spcPct val="100000"/>
                        </a:lnSpc>
                      </a:pPr>
                      <a:r>
                        <a:rPr lang="es-EC" sz="2800" dirty="0">
                          <a:solidFill>
                            <a:srgbClr val="000000"/>
                          </a:solidFill>
                          <a:latin typeface="Times New Roman"/>
                          <a:ea typeface="Calibri"/>
                          <a:cs typeface="Times New Roman"/>
                        </a:rPr>
                        <a:t>1522,14</a:t>
                      </a:r>
                      <a:endParaRPr lang="es-EC" sz="28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dirty="0" smtClean="0">
                <a:effectLst>
                  <a:outerShdw blurRad="38100" dist="38100" dir="2700000" algn="tl">
                    <a:srgbClr val="000000">
                      <a:alpha val="43137"/>
                    </a:srgbClr>
                  </a:outerShdw>
                </a:effectLst>
              </a:rPr>
              <a:t>ANALISIS ECONÓMICO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700808"/>
            <a:ext cx="7848872" cy="3805883"/>
          </a:xfrm>
        </p:spPr>
        <p:txBody>
          <a:bodyPr>
            <a:noAutofit/>
          </a:bodyPr>
          <a:lstStyle/>
          <a:p>
            <a:pPr algn="just"/>
            <a:r>
              <a:rPr lang="es-EC" sz="2400" dirty="0" smtClean="0"/>
              <a:t>Costos directos </a:t>
            </a:r>
            <a:r>
              <a:rPr lang="es-EC" sz="2400" dirty="0" smtClean="0">
                <a:sym typeface="Wingdings" pitchFamily="2" charset="2"/>
              </a:rPr>
              <a:t> </a:t>
            </a:r>
            <a:r>
              <a:rPr lang="es-EC" sz="2400" dirty="0" smtClean="0"/>
              <a:t>influyen netamente en los gastos de construcción e implementación del sistema  </a:t>
            </a:r>
          </a:p>
          <a:p>
            <a:pPr lvl="1" algn="just"/>
            <a:r>
              <a:rPr lang="es-EC" sz="2400" dirty="0" smtClean="0"/>
              <a:t>Importancia de realizar este proyecto comparándolo con sistemas de automatización o impresora Braille que existe en el mercado actualmente. </a:t>
            </a:r>
          </a:p>
          <a:p>
            <a:r>
              <a:rPr lang="es-EC" sz="2400" dirty="0" smtClean="0"/>
              <a:t>Costos directos </a:t>
            </a:r>
            <a:r>
              <a:rPr lang="es-EC" sz="2400" dirty="0" smtClean="0">
                <a:sym typeface="Wingdings" pitchFamily="2" charset="2"/>
              </a:rPr>
              <a:t> </a:t>
            </a:r>
            <a:r>
              <a:rPr lang="es-EC" sz="2400" dirty="0" smtClean="0"/>
              <a:t>1046.15 dólares americanos. </a:t>
            </a:r>
          </a:p>
          <a:p>
            <a:pPr>
              <a:buNone/>
            </a:pPr>
            <a:r>
              <a:rPr lang="es-EC" sz="2400" dirty="0" smtClean="0"/>
              <a:t>     Se considera que es un valor accesible tomando en cuenta la dificultad y trabajo del sistema, tanto de diseño como de construcción.  </a:t>
            </a:r>
          </a:p>
          <a:p>
            <a:r>
              <a:rPr lang="es-EC" sz="2400" dirty="0" smtClean="0"/>
              <a:t>Costos indirectos mas imprevistos </a:t>
            </a:r>
            <a:r>
              <a:rPr lang="es-EC" sz="2400" dirty="0" smtClean="0">
                <a:sym typeface="Wingdings" pitchFamily="2" charset="2"/>
              </a:rPr>
              <a:t> 474 dólares americanos</a:t>
            </a:r>
          </a:p>
          <a:p>
            <a:r>
              <a:rPr lang="en-US" sz="2400" dirty="0" smtClean="0">
                <a:sym typeface="Wingdings" pitchFamily="2" charset="2"/>
              </a:rPr>
              <a:t>Total  1600 </a:t>
            </a:r>
            <a:r>
              <a:rPr lang="en-US" sz="2400" dirty="0" err="1" smtClean="0">
                <a:sym typeface="Wingdings" pitchFamily="2" charset="2"/>
              </a:rPr>
              <a:t>dólares</a:t>
            </a:r>
            <a:r>
              <a:rPr lang="en-US" sz="2400" dirty="0" smtClean="0">
                <a:sym typeface="Wingdings" pitchFamily="2" charset="2"/>
              </a:rPr>
              <a:t> </a:t>
            </a:r>
            <a:r>
              <a:rPr lang="en-US" sz="2400" dirty="0" err="1" smtClean="0">
                <a:sym typeface="Wingdings" pitchFamily="2" charset="2"/>
              </a:rPr>
              <a:t>americanos</a:t>
            </a:r>
            <a:endParaRPr lang="es-EC" sz="2400" dirty="0" smtClean="0"/>
          </a:p>
          <a:p>
            <a:pPr algn="just"/>
            <a:endParaRPr lang="es-EC" sz="2400" dirty="0" smtClean="0"/>
          </a:p>
          <a:p>
            <a:pPr algn="just">
              <a:buNone/>
            </a:pPr>
            <a:endParaRPr lang="es-EC" sz="2400" dirty="0" smtClean="0"/>
          </a:p>
          <a:p>
            <a:pPr algn="just"/>
            <a:endParaRPr lang="es-EC" sz="24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980728"/>
            <a:ext cx="8229600" cy="1143000"/>
          </a:xfrm>
        </p:spPr>
        <p:txBody>
          <a:bodyPr>
            <a:normAutofit/>
          </a:bodyPr>
          <a:lstStyle/>
          <a:p>
            <a:r>
              <a:rPr lang="es-EC" sz="4000" b="1" dirty="0" smtClean="0">
                <a:effectLst>
                  <a:outerShdw blurRad="38100" dist="38100" dir="2700000" algn="tl">
                    <a:srgbClr val="000000">
                      <a:alpha val="43137"/>
                    </a:srgbClr>
                  </a:outerShdw>
                </a:effectLst>
              </a:rPr>
              <a:t>ANALISIS ECONÓMICO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988840"/>
            <a:ext cx="7848872" cy="3805883"/>
          </a:xfrm>
        </p:spPr>
        <p:txBody>
          <a:bodyPr>
            <a:noAutofit/>
          </a:bodyPr>
          <a:lstStyle/>
          <a:p>
            <a:pPr algn="just"/>
            <a:r>
              <a:rPr lang="es-EC" sz="2800" dirty="0" smtClean="0"/>
              <a:t>Importación de elementos por internet (actuador lineal y fuente de poder) abarato costos</a:t>
            </a:r>
          </a:p>
          <a:p>
            <a:pPr lvl="1" algn="just"/>
            <a:r>
              <a:rPr lang="es-EC" sz="2400" dirty="0" smtClean="0"/>
              <a:t>En Ecuador fue difícil encontrar un actuador lineal con las características requeridas, </a:t>
            </a:r>
          </a:p>
          <a:p>
            <a:pPr lvl="1" algn="just"/>
            <a:r>
              <a:rPr lang="es-EC" sz="2400" dirty="0" smtClean="0"/>
              <a:t>La fuente de poder tenía un precio elevado que sobrepasaba el presupuesto general para el proyecto.</a:t>
            </a:r>
            <a:endParaRPr lang="es-EC" sz="20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73832"/>
            <a:ext cx="8229600" cy="1143000"/>
          </a:xfrm>
        </p:spPr>
        <p:txBody>
          <a:bodyPr>
            <a:normAutofit/>
          </a:bodyPr>
          <a:lstStyle/>
          <a:p>
            <a:r>
              <a:rPr lang="es-EC" sz="4000" b="1" dirty="0" smtClean="0">
                <a:effectLst>
                  <a:outerShdw blurRad="38100" dist="38100" dir="2700000" algn="tl">
                    <a:srgbClr val="000000">
                      <a:alpha val="43137"/>
                    </a:srgbClr>
                  </a:outerShdw>
                </a:effectLst>
              </a:rPr>
              <a:t>COSTO BENEFICIO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639341"/>
            <a:ext cx="7848872" cy="3805883"/>
          </a:xfrm>
        </p:spPr>
        <p:txBody>
          <a:bodyPr>
            <a:noAutofit/>
          </a:bodyPr>
          <a:lstStyle/>
          <a:p>
            <a:pPr algn="just"/>
            <a:r>
              <a:rPr lang="es-EC" sz="2400" dirty="0" smtClean="0"/>
              <a:t>La necesidad de diseñar e implementar este proyecto </a:t>
            </a:r>
            <a:r>
              <a:rPr lang="es-EC" sz="2400" dirty="0" smtClean="0">
                <a:sym typeface="Wingdings" pitchFamily="2" charset="2"/>
              </a:rPr>
              <a:t> </a:t>
            </a:r>
            <a:r>
              <a:rPr lang="es-EC" sz="2400" dirty="0" smtClean="0"/>
              <a:t>proyecto que sea de un costo bajo y accesible</a:t>
            </a:r>
          </a:p>
          <a:p>
            <a:pPr algn="just"/>
            <a:r>
              <a:rPr lang="es-EC" sz="2400" dirty="0" smtClean="0"/>
              <a:t>Si se compara con el presupuesto que se necesitaría para adquirir una impresora Braille comercial, la diferencia es muy notable</a:t>
            </a:r>
          </a:p>
          <a:p>
            <a:pPr algn="just"/>
            <a:r>
              <a:rPr lang="es-EC" sz="2400" dirty="0" smtClean="0"/>
              <a:t>Investigando en portales web de fundaciones, instituciones y organizaciones orientadas a la ayuda social de personas no videntes ubicadas en Argentina, México y España </a:t>
            </a:r>
            <a:r>
              <a:rPr lang="es-EC" sz="2400" dirty="0" smtClean="0">
                <a:sym typeface="Wingdings" pitchFamily="2" charset="2"/>
              </a:rPr>
              <a:t> im</a:t>
            </a:r>
            <a:r>
              <a:rPr lang="es-EC" sz="2400" dirty="0" smtClean="0"/>
              <a:t>presoras Braille </a:t>
            </a:r>
            <a:r>
              <a:rPr lang="es-EC" sz="2400" dirty="0" smtClean="0">
                <a:sym typeface="Wingdings" pitchFamily="2" charset="2"/>
              </a:rPr>
              <a:t> </a:t>
            </a:r>
            <a:r>
              <a:rPr lang="es-EC" sz="2400" dirty="0" smtClean="0"/>
              <a:t> 3500 a 7000 dólares americanos (bajo impresoras usadas y con tecnología desactualizada, alto impresoras nuevas, con tecnología actualizada, con alimentación directa de papel, de tamaño pequeño, entre otras características.)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73832"/>
            <a:ext cx="8229600" cy="1143000"/>
          </a:xfrm>
        </p:spPr>
        <p:txBody>
          <a:bodyPr>
            <a:normAutofit/>
          </a:bodyPr>
          <a:lstStyle/>
          <a:p>
            <a:r>
              <a:rPr lang="es-EC" sz="4000" b="1" dirty="0" smtClean="0">
                <a:effectLst>
                  <a:outerShdw blurRad="38100" dist="38100" dir="2700000" algn="tl">
                    <a:srgbClr val="000000">
                      <a:alpha val="43137"/>
                    </a:srgbClr>
                  </a:outerShdw>
                </a:effectLst>
              </a:rPr>
              <a:t>COSTO BENEFICIO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700808"/>
            <a:ext cx="7848872" cy="4464496"/>
          </a:xfrm>
        </p:spPr>
        <p:txBody>
          <a:bodyPr>
            <a:noAutofit/>
          </a:bodyPr>
          <a:lstStyle/>
          <a:p>
            <a:pPr algn="just"/>
            <a:r>
              <a:rPr lang="es-EC" sz="2000" dirty="0" smtClean="0"/>
              <a:t>Ecuador </a:t>
            </a:r>
            <a:r>
              <a:rPr lang="es-EC" sz="2000" dirty="0" smtClean="0">
                <a:sym typeface="Wingdings" pitchFamily="2" charset="2"/>
              </a:rPr>
              <a:t> difícil y costoso </a:t>
            </a:r>
            <a:r>
              <a:rPr lang="es-EC" sz="2000" dirty="0" smtClean="0"/>
              <a:t>acceder a una máquina de escribir </a:t>
            </a:r>
            <a:r>
              <a:rPr lang="es-EC" sz="2000" dirty="0" err="1" smtClean="0"/>
              <a:t>Perkins</a:t>
            </a:r>
            <a:r>
              <a:rPr lang="es-EC" sz="2000" dirty="0" smtClean="0"/>
              <a:t> estándar, aún más difícil una impresora Braille. </a:t>
            </a:r>
          </a:p>
          <a:p>
            <a:pPr algn="just"/>
            <a:r>
              <a:rPr lang="es-EC" sz="2000" dirty="0" smtClean="0"/>
              <a:t>Máquina de escribir Braille </a:t>
            </a:r>
            <a:r>
              <a:rPr lang="es-EC" sz="2000" dirty="0" smtClean="0">
                <a:sym typeface="Wingdings" pitchFamily="2" charset="2"/>
              </a:rPr>
              <a:t> </a:t>
            </a:r>
            <a:r>
              <a:rPr lang="es-EC" sz="2000" dirty="0" smtClean="0"/>
              <a:t>directamente en el portal de </a:t>
            </a:r>
            <a:r>
              <a:rPr lang="es-EC" sz="2000" dirty="0" err="1" smtClean="0"/>
              <a:t>Perkins</a:t>
            </a:r>
            <a:r>
              <a:rPr lang="es-EC" sz="2000" dirty="0" smtClean="0"/>
              <a:t> en EEUU,  o por medio de la FENCE </a:t>
            </a:r>
            <a:r>
              <a:rPr lang="es-EC" sz="2000" dirty="0" smtClean="0">
                <a:sym typeface="Wingdings" pitchFamily="2" charset="2"/>
              </a:rPr>
              <a:t> </a:t>
            </a:r>
            <a:r>
              <a:rPr lang="es-EC" sz="2000" dirty="0" smtClean="0"/>
              <a:t>1000 dólares americanos aquí en el país.</a:t>
            </a:r>
          </a:p>
          <a:p>
            <a:pPr algn="just"/>
            <a:r>
              <a:rPr lang="es-EC" sz="2000" dirty="0" smtClean="0"/>
              <a:t>Si ya se tiene una máquina de escribir Braille estándar</a:t>
            </a:r>
          </a:p>
          <a:p>
            <a:pPr lvl="1" algn="just"/>
            <a:r>
              <a:rPr lang="es-EC" sz="2000" dirty="0" smtClean="0"/>
              <a:t>Fácil y económico adquirir el sistema de automatización</a:t>
            </a:r>
          </a:p>
          <a:p>
            <a:pPr lvl="1" algn="just"/>
            <a:r>
              <a:rPr lang="es-EC" sz="2000" dirty="0" smtClean="0"/>
              <a:t>Máximo se pagarían 2000 dólares americanos para acceder al sistema de automatización </a:t>
            </a:r>
            <a:r>
              <a:rPr lang="es-EC" sz="2000" dirty="0" smtClean="0">
                <a:sym typeface="Wingdings" pitchFamily="2" charset="2"/>
              </a:rPr>
              <a:t> económico  </a:t>
            </a:r>
            <a:r>
              <a:rPr lang="es-EC" sz="2000" dirty="0" smtClean="0"/>
              <a:t>comparando el valor con el costo más bajo de una impresora Braille comercial.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CONCLUSIONES</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988840"/>
            <a:ext cx="7859216" cy="4137323"/>
          </a:xfrm>
        </p:spPr>
        <p:txBody>
          <a:bodyPr>
            <a:noAutofit/>
          </a:bodyPr>
          <a:lstStyle/>
          <a:p>
            <a:pPr lvl="0" algn="just"/>
            <a:r>
              <a:rPr lang="es-ES" sz="1800" dirty="0" smtClean="0"/>
              <a:t>Se diseño e implemento un sistema capaz de automatizar a una máquina de escribir Braille, que está dirigido tanto a personas no videntes como videntes, pues la interfaz contiene funciones básicas y necesarias para imprimir cualquier documento que se encuentre en formato digital hacia Braille, este sistema ayuda a disminuir el tiempo de transcripción de un texto digital en alfabeto latino hacia alfabeto Braille, con la orden de ejecución en el software que lo hará el usuario.   </a:t>
            </a:r>
            <a:endParaRPr lang="es-EC" sz="1800" dirty="0" smtClean="0"/>
          </a:p>
          <a:p>
            <a:pPr algn="just">
              <a:buNone/>
            </a:pPr>
            <a:r>
              <a:rPr lang="es-ES" sz="1800" dirty="0" smtClean="0"/>
              <a:t> </a:t>
            </a:r>
            <a:endParaRPr lang="es-EC" sz="1800" dirty="0" smtClean="0"/>
          </a:p>
          <a:p>
            <a:pPr lvl="0" algn="just"/>
            <a:r>
              <a:rPr lang="es-ES" sz="1800" dirty="0" smtClean="0"/>
              <a:t>La interfaz a PC desarrollada en el presente proyecto es una interfaz gráfica que contiene las operaciones básicas para el manejo del sistema, su implementación es sencilla debido a que está dirigido a personas no videntes por esta razón es una interfaz más funcional que llamativa, presenta mnemónicos dentro de la programación para un fácil acceso a las funciones del sistema y contiene audio que le permite al usuario conocer en que lugar de la interfaz se encuentra y que esta realizando el programa en tiempo real.</a:t>
            </a:r>
            <a:endParaRPr lang="es-EC" sz="18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Autofit/>
          </a:bodyPr>
          <a:lstStyle/>
          <a:p>
            <a:pPr lvl="0" algn="just"/>
            <a:r>
              <a:rPr lang="es-EC" sz="1800" dirty="0" smtClean="0"/>
              <a:t>El Sistema Braille es un código de lectura diseñado para que las personas no videntes puedan leerlo mediante el tacto ya que son signos en alto relieve basado principalmente en la combinación de 6 puntos que se encuentran dispuestos en una matriz de dos columnas y tres filas. </a:t>
            </a:r>
          </a:p>
          <a:p>
            <a:pPr lvl="0" algn="just"/>
            <a:endParaRPr lang="es-EC" sz="1800" dirty="0" smtClean="0"/>
          </a:p>
          <a:p>
            <a:pPr lvl="0" algn="just"/>
            <a:r>
              <a:rPr lang="es-EC" sz="1800" dirty="0" smtClean="0"/>
              <a:t>El Sistema Braille es un código pues todos sus signos se adaptan al idioma en el que la persona no vidente lo escribe y/o lee y como tal se debe respetar las particularidades y la sintaxis que componen a este código, de la misma manera se considera la distribución y el tamaño en el que deben estar ubicados en el Signo Generador (código Braille) debido a que éste signo es estándar, Louis Braille llego a determinar que las yemas de los dedos son capaces de captar este tamaño y distribución en cada signo.</a:t>
            </a:r>
          </a:p>
          <a:p>
            <a:pPr algn="just">
              <a:buNone/>
            </a:pPr>
            <a:r>
              <a:rPr lang="es-EC" sz="1800" dirty="0" smtClean="0"/>
              <a:t> </a:t>
            </a:r>
          </a:p>
          <a:p>
            <a:pPr algn="just"/>
            <a:r>
              <a:rPr lang="es-EC" sz="1800" dirty="0" smtClean="0"/>
              <a:t>Debido a que el código Braille se basa en la composición de 6 puntos, se tiene un número limitado de signos que no representan a todas las letras del alfabeto, por esta razón existen signos diferenciadores especiales utilizados como prefijos para representar caracteres como: letras en mayúscula, números, signos de puntuación, símbolos matemáticos, caracteres especiales, signos musicales, entre otros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091877"/>
            <a:ext cx="7859216" cy="4929411"/>
          </a:xfrm>
        </p:spPr>
        <p:txBody>
          <a:bodyPr>
            <a:noAutofit/>
          </a:bodyPr>
          <a:lstStyle/>
          <a:p>
            <a:pPr lvl="0" algn="just"/>
            <a:r>
              <a:rPr lang="es-ES" sz="1800" dirty="0" smtClean="0"/>
              <a:t>Los actuadores lineales ideales para la automatización del presente proyecto son aquellos actuadores lineales eléctricos que tengan como características técnicas 20[mm] de carrera para las teclas de los puntos y 30[mm] de carrera para la tecla del salto de línea, fuerza máxima de 1[N], pues se comprobó que ésta es la fuerza necesaria para que el papel se marque sin que se rompa y que el signo Braille sea legible.</a:t>
            </a:r>
            <a:endParaRPr lang="es-EC" sz="1800" dirty="0" smtClean="0"/>
          </a:p>
          <a:p>
            <a:pPr algn="just">
              <a:buNone/>
            </a:pPr>
            <a:endParaRPr lang="es-EC" sz="1800" dirty="0" smtClean="0"/>
          </a:p>
          <a:p>
            <a:pPr lvl="0" algn="just"/>
            <a:r>
              <a:rPr lang="es-ES" sz="1800" dirty="0" smtClean="0"/>
              <a:t>El microcontrolador 18f2550 utilizado en el presente proyecto desarrolla una alta y veloz comunicación con el USB, la transmisión y recepción de datos se la realiza byte a byte entre el PC y el microcontrolador, además el driver de este microcontrolador que establece la comunicación, es de fácil acceso y no tiene costo, lo que no implica un gasto extra al momento de adquirirlo.</a:t>
            </a:r>
            <a:endParaRPr lang="es-EC" sz="1800" dirty="0" smtClean="0"/>
          </a:p>
          <a:p>
            <a:pPr algn="just">
              <a:buNone/>
            </a:pPr>
            <a:endParaRPr lang="es-EC" sz="1800" dirty="0" smtClean="0"/>
          </a:p>
          <a:p>
            <a:pPr lvl="0" algn="just"/>
            <a:r>
              <a:rPr lang="es-ES" sz="1800" dirty="0" smtClean="0"/>
              <a:t>Tanto el entorno de programación del microcontrolador (PIC C Compiler) como el de la interfaz grafica (Java – NetBeans) proveen al programador las librerías necesarias que establecen y facilitan el desarrollo de prototipos como el que se implemento debido a la comunicación USB que permite al usuario interactuar con el software y mediante la ejecución de la orden envía a imprimir en Braille lo que necesita automatizando al sistema.</a:t>
            </a:r>
            <a:endParaRPr lang="es-EC" sz="1800" dirty="0" smtClean="0"/>
          </a:p>
          <a:p>
            <a:pPr algn="just"/>
            <a:endParaRPr lang="es-EC"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normAutofit/>
          </a:bodyPr>
          <a:lstStyle/>
          <a:p>
            <a:r>
              <a:rPr lang="es-EC" b="1" dirty="0" smtClean="0">
                <a:effectLst>
                  <a:outerShdw blurRad="38100" dist="38100" dir="2700000" algn="tl">
                    <a:srgbClr val="000000">
                      <a:alpha val="43137"/>
                    </a:srgbClr>
                  </a:outerShdw>
                </a:effectLst>
              </a:rPr>
              <a:t>Alfabeto y números</a:t>
            </a:r>
            <a:endParaRPr lang="es-EC"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lstStyle/>
          <a:p>
            <a:endParaRPr lang="es-EC" dirty="0"/>
          </a:p>
        </p:txBody>
      </p:sp>
      <p:pic>
        <p:nvPicPr>
          <p:cNvPr id="3074" name="Picture 2"/>
          <p:cNvPicPr>
            <a:picLocks noChangeAspect="1" noChangeArrowheads="1"/>
          </p:cNvPicPr>
          <p:nvPr/>
        </p:nvPicPr>
        <p:blipFill>
          <a:blip r:embed="rId3" cstate="print"/>
          <a:srcRect l="12103" t="21375" r="5210" b="14366"/>
          <a:stretch>
            <a:fillRect/>
          </a:stretch>
        </p:blipFill>
        <p:spPr bwMode="auto">
          <a:xfrm>
            <a:off x="891120" y="2060848"/>
            <a:ext cx="8005595"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523925"/>
            <a:ext cx="7859216" cy="5001419"/>
          </a:xfrm>
        </p:spPr>
        <p:txBody>
          <a:bodyPr>
            <a:normAutofit fontScale="62500" lnSpcReduction="20000"/>
          </a:bodyPr>
          <a:lstStyle/>
          <a:p>
            <a:pPr lvl="0" algn="just"/>
            <a:r>
              <a:rPr lang="es-ES" dirty="0" smtClean="0"/>
              <a:t>Se construyó una estructura metálica que acopla los actuadores lineales eléctricos en el lugar exacto para que presionen a cada una de las teclas de la Máquina de Escribir Braille de tal manera que se controlan mediante el microcontrolador y el circuito electrónico diseñado para tal objetivo. </a:t>
            </a:r>
            <a:endParaRPr lang="es-EC" dirty="0" smtClean="0"/>
          </a:p>
          <a:p>
            <a:pPr algn="just">
              <a:buNone/>
            </a:pPr>
            <a:endParaRPr lang="es-EC" dirty="0" smtClean="0"/>
          </a:p>
          <a:p>
            <a:pPr lvl="0" algn="just"/>
            <a:r>
              <a:rPr lang="es-ES" dirty="0" smtClean="0"/>
              <a:t>El lenguaje de desarrollo del código para la conversión del alfabeto latino al alfabeto Braille es una plataforma de distribución gratuita que se encuentra en inglés, por lo que el sistema no reconoce los caracteres especiales de la lengua en español como son las vocales tildadas y la letra eñe.</a:t>
            </a:r>
            <a:endParaRPr lang="es-EC" dirty="0" smtClean="0"/>
          </a:p>
          <a:p>
            <a:pPr algn="just">
              <a:buNone/>
            </a:pPr>
            <a:endParaRPr lang="es-EC" dirty="0" smtClean="0"/>
          </a:p>
          <a:p>
            <a:pPr algn="just"/>
            <a:r>
              <a:rPr lang="es-ES" dirty="0" smtClean="0"/>
              <a:t>Los datos de transmisión y recepción de la aplicación de NetBeans deben estar sincronizados con los datos de transmisión y recepción programados en el microcontrolador 18f2550, ya que si esta sincronización no existe se corre el riesgo de perder datos produciendo que la ejecución del sistema no sea óptima ni exacta</a:t>
            </a:r>
            <a:endParaRPr lang="es-EC"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Autofit/>
          </a:bodyPr>
          <a:lstStyle/>
          <a:p>
            <a:pPr lvl="0" algn="just"/>
            <a:r>
              <a:rPr lang="es-ES" sz="1600" dirty="0" smtClean="0"/>
              <a:t>El costo de la construcción e implementación del sistema tiene un valor accesible para la población ecuatoriana tomando en cuenta la aplicación a la que se le va adaptar y sobre todo a la dificultad y trabajo del sistema, tanto de diseño como de construcción comparado con el alto precio actual de una impresora Braille comercial, este sistema de automatización es económico.</a:t>
            </a:r>
            <a:endParaRPr lang="es-EC" sz="1600" dirty="0" smtClean="0"/>
          </a:p>
          <a:p>
            <a:pPr lvl="0" algn="just"/>
            <a:endParaRPr lang="es-EC" sz="1600" dirty="0" smtClean="0"/>
          </a:p>
          <a:p>
            <a:pPr lvl="0" algn="just"/>
            <a:r>
              <a:rPr lang="es-ES" sz="1600" dirty="0" smtClean="0"/>
              <a:t>El proyecto desarrollado presenta una gran ventaja, pues al ser un programado  en Java que es una multiplataforma, el archivo ejecutable del software puede ser instalado en cualquier sistema operativo independientemente de la versión, solo se necesita instalar las librerías y drivers que permiten la comunicación USB entre el computador y el microcontrolador y además se necesita instalar el JRE de java que es el que permite que el ejecutable corra en cualquier plataforma.</a:t>
            </a:r>
          </a:p>
          <a:p>
            <a:pPr lvl="0" algn="just"/>
            <a:endParaRPr lang="es-ES" sz="1600" dirty="0" smtClean="0"/>
          </a:p>
          <a:p>
            <a:pPr lvl="0" algn="just"/>
            <a:r>
              <a:rPr lang="es-EC" sz="1600" dirty="0" smtClean="0"/>
              <a:t>Hay que recordar que éste diseño es un prototipo, por lo que a medida que trabaje, tal vez irán surgiendo algunos desperfectos en su funcionamiento, es por esto que este proceso de automatización queda abierto para que se pueda ir mejorando su desempeño en diferentes aspectos, pueden ser estos: incluir el lenguaje en español, realizar una estructura metálica mas optima, utilizar otro tipo de actuadores lineales, entre otros y también ampliar nuevas aplicaciones de conversión Braille tales como signos matemáticos, signos musicales, entre otras aplicaciones</a:t>
            </a:r>
          </a:p>
          <a:p>
            <a:pPr algn="just"/>
            <a:endParaRPr lang="es-EC" sz="16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dirty="0" smtClean="0">
                <a:effectLst>
                  <a:outerShdw blurRad="38100" dist="38100" dir="2700000" algn="tl">
                    <a:srgbClr val="000000">
                      <a:alpha val="43137"/>
                    </a:srgbClr>
                  </a:outerShdw>
                </a:effectLst>
              </a:rPr>
              <a:t>RECOMENDACIONES</a:t>
            </a:r>
            <a:endParaRPr lang="es-EC"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060848"/>
            <a:ext cx="7859216" cy="4065315"/>
          </a:xfrm>
        </p:spPr>
        <p:txBody>
          <a:bodyPr>
            <a:noAutofit/>
          </a:bodyPr>
          <a:lstStyle/>
          <a:p>
            <a:pPr lvl="0" algn="just"/>
            <a:r>
              <a:rPr lang="es-ES" sz="2000" dirty="0" smtClean="0"/>
              <a:t>Previo el desarrollo de un proyecto como éste, es importante investigar sobre las posibles soluciones al problema planteado, tales como los elementos electrónicos y eléctricos que se desean usar, pues deben ser elementos de fácil acceso comercial, que no representen un mayor gasto que el presupuestado y que el tiempo que toma en adquirirlos no sea demasiado largo, pues provocará la pérdida de tiempo en la elaboración del proyecto.</a:t>
            </a:r>
            <a:endParaRPr lang="es-EC" sz="2000" dirty="0" smtClean="0"/>
          </a:p>
          <a:p>
            <a:pPr algn="just">
              <a:buNone/>
            </a:pPr>
            <a:endParaRPr lang="es-EC" sz="2000" dirty="0" smtClean="0"/>
          </a:p>
          <a:p>
            <a:pPr lvl="0" algn="just"/>
            <a:r>
              <a:rPr lang="es-ES" sz="2000" dirty="0" smtClean="0"/>
              <a:t>Se recomienda ocupar una fuente de poder que suministre el voltaje y la corriente necesarios para que todos los actuadores lineales eléctricos y el motor que se encuentran implementados en la estructura mecánica funcionen correctamente y cumplan con el objetivo específico designad evitando así cualquier daño en el sistema.</a:t>
            </a:r>
            <a:endParaRPr lang="es-EC" sz="20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99592" y="1484784"/>
            <a:ext cx="7859216" cy="4857403"/>
          </a:xfrm>
        </p:spPr>
        <p:txBody>
          <a:bodyPr>
            <a:normAutofit/>
          </a:bodyPr>
          <a:lstStyle/>
          <a:p>
            <a:pPr lvl="0" algn="just"/>
            <a:r>
              <a:rPr lang="es-ES" sz="2000" dirty="0" smtClean="0"/>
              <a:t>Es recomendable que antes de realizar el circuito electrónico impreso y transferirlo a la placa electrónica, se realicen pruebas de funcionamiento tanto en el simulador como en un circuito implementado en el </a:t>
            </a:r>
            <a:r>
              <a:rPr lang="es-ES" sz="2000" dirty="0" err="1" smtClean="0"/>
              <a:t>protoboard</a:t>
            </a:r>
            <a:r>
              <a:rPr lang="es-ES" sz="2000" dirty="0" smtClean="0"/>
              <a:t> para que justifiquen y comprueben que el circuito diseñado esta en óptimas condiciones de uso y sin errores.</a:t>
            </a:r>
            <a:endParaRPr lang="es-EC" sz="2000" dirty="0" smtClean="0"/>
          </a:p>
          <a:p>
            <a:pPr lvl="0" algn="just"/>
            <a:endParaRPr lang="es-EC" sz="2000" dirty="0" smtClean="0"/>
          </a:p>
          <a:p>
            <a:pPr lvl="0" algn="just"/>
            <a:r>
              <a:rPr lang="es-ES" sz="2000" dirty="0" smtClean="0"/>
              <a:t>Es de suma importancia usar lenguajes desarrolladores de código que sean de alto nivel ya que éstos cuentan con las librerías y drivers necesarios que permiten establecer una correcta transmisión y recepción de datos entre el PC y el microcontrolador18f2550 mediante el cable USB con alta confiabilidad en lo que se refiere a la comunicación. </a:t>
            </a:r>
            <a:endParaRPr lang="es-EC" sz="2000" dirty="0" smtClean="0"/>
          </a:p>
          <a:p>
            <a:pPr algn="just"/>
            <a:endParaRPr lang="es-EC" sz="20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a:bodyPr>
          <a:lstStyle/>
          <a:p>
            <a:pPr lvl="0" algn="just"/>
            <a:r>
              <a:rPr lang="es-ES" sz="2400" dirty="0" smtClean="0"/>
              <a:t>Al momento de trabajar con el sistema, se recomienda colocar a la estructura metálica sobre una mesa que sea estable, de esta manera tanto la estructura como la máquina de escribir Braille no sufrirán daños al momento en que se encuentra en funcionamiento.</a:t>
            </a:r>
            <a:endParaRPr lang="es-EC" sz="2400" dirty="0" smtClean="0"/>
          </a:p>
          <a:p>
            <a:pPr algn="just"/>
            <a:endParaRPr lang="en-US" sz="2400" dirty="0" smtClean="0"/>
          </a:p>
          <a:p>
            <a:pPr lvl="0" algn="just"/>
            <a:r>
              <a:rPr lang="es-ES" sz="2400" dirty="0" smtClean="0"/>
              <a:t>Se recomienda realizar una limpieza de polvo y partículas del medio ambiente de la estructura metálica y de la Máquina de Escribir Braille cada cierto tiempo de uso  para que todos los mecanismos funcionen sin problema.</a:t>
            </a:r>
            <a:endParaRPr lang="es-EC" sz="2400" dirty="0" smtClean="0"/>
          </a:p>
          <a:p>
            <a:pPr algn="just"/>
            <a:endParaRPr lang="es-EC" sz="24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Autofit/>
          </a:bodyPr>
          <a:lstStyle/>
          <a:p>
            <a:pPr lvl="0" algn="just"/>
            <a:r>
              <a:rPr lang="es-ES" sz="2000" dirty="0" smtClean="0"/>
              <a:t>Como se utilizó un lenguaje de desarrollo del código para la conversión del alfabeto latino al alfabeto Braille en una plataforma en ingles, los caracteres especiales de la lengua en español como son las vocales tildadas y la letra eñe no serán reconocidas, por este motivo se recomienda que el usuario borre y reemplace las vocales tildadas por vocales no tildadas y de la misma manera la letra eñe la reemplace por la letra ene en el área de texto de la interfaz gráfica antes de ejecutar la orden de impresión, pues estos caracteres no se van a imprimir y se presentaran inconvenientes gramaticales al momento de leer el texto en Braille.</a:t>
            </a:r>
          </a:p>
          <a:p>
            <a:pPr lvl="0" algn="just"/>
            <a:endParaRPr lang="es-ES" sz="2000" dirty="0" smtClean="0"/>
          </a:p>
          <a:p>
            <a:pPr algn="just"/>
            <a:r>
              <a:rPr lang="es-ES" sz="2000" dirty="0" smtClean="0"/>
              <a:t>Al finalizar la impresión, el sistema le indicará que ya acabo de imprimir y le preguntará si desea imprimir un nuevo documento o no, indiferentemente de cuál sea la opción que escoja, deberá sacar la hoja de la máquina de escribir manualmente, e ingresar una nueva hoja para poder continuar con un nuevo proceso de impresión</a:t>
            </a:r>
            <a:endParaRPr lang="es-EC" sz="2000" dirty="0" smtClean="0"/>
          </a:p>
          <a:p>
            <a:pPr lvl="0" algn="just"/>
            <a:endParaRPr lang="es-ES" sz="2000" dirty="0" smtClean="0"/>
          </a:p>
          <a:p>
            <a:pPr algn="just"/>
            <a:endParaRPr lang="es-EC" sz="2000" dirty="0" smtClean="0"/>
          </a:p>
          <a:p>
            <a:pPr algn="just"/>
            <a:endParaRPr lang="es-EC" sz="20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a:bodyPr>
          <a:lstStyle/>
          <a:p>
            <a:pPr lvl="0" algn="just"/>
            <a:r>
              <a:rPr lang="es-ES" sz="2000" dirty="0" smtClean="0"/>
              <a:t>Cuando ocurra algún tipo de emergencia como por ejemplo, falta de energía mientras está trabajando el sistema, o perdida de datos porque la computadora se apago, o el cable USB se desconecto en la mitad del proceso, entre otros, y los actuadores del retorno del carro y del salto de línea se quedaron activados en la mitad del camino, es importante presionar el “Botón Home” para que éstos actuadores regresen a sus posiciones originales, y de esta manera el sistema trabaje correctamente y no exista ningún daño físico de la estructura, así como también de los actuadores.</a:t>
            </a:r>
            <a:endParaRPr lang="es-EC" sz="2000" dirty="0" smtClean="0"/>
          </a:p>
          <a:p>
            <a:pPr algn="just">
              <a:buNone/>
            </a:pPr>
            <a:endParaRPr lang="es-EC" sz="2000" dirty="0"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normAutofit/>
          </a:bodyPr>
          <a:lstStyle/>
          <a:p>
            <a:r>
              <a:rPr lang="en-US" b="1" dirty="0" smtClean="0">
                <a:effectLst>
                  <a:outerShdw blurRad="38100" dist="38100" dir="2700000" algn="tl">
                    <a:srgbClr val="000000">
                      <a:alpha val="43137"/>
                    </a:srgbClr>
                  </a:outerShdw>
                </a:effectLst>
              </a:rPr>
              <a:t> </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lstStyle/>
          <a:p>
            <a:pPr algn="ctr">
              <a:buNone/>
            </a:pPr>
            <a:r>
              <a:rPr lang="es-EC" i="1" dirty="0" smtClean="0">
                <a:effectLst>
                  <a:outerShdw blurRad="38100" dist="38100" dir="2700000" algn="tl">
                    <a:srgbClr val="000000">
                      <a:alpha val="43137"/>
                    </a:srgbClr>
                  </a:outerShdw>
                </a:effectLst>
              </a:rPr>
              <a:t>“Si todos pudiéramos mirar con los ojos </a:t>
            </a:r>
          </a:p>
          <a:p>
            <a:pPr algn="ctr">
              <a:buNone/>
            </a:pPr>
            <a:r>
              <a:rPr lang="es-EC" i="1" dirty="0" smtClean="0">
                <a:effectLst>
                  <a:outerShdw blurRad="38100" dist="38100" dir="2700000" algn="tl">
                    <a:srgbClr val="000000">
                      <a:alpha val="43137"/>
                    </a:srgbClr>
                  </a:outerShdw>
                </a:effectLst>
              </a:rPr>
              <a:t>del alma, aprenderíamos a querer lo que realmente somos”</a:t>
            </a:r>
          </a:p>
          <a:p>
            <a:pPr algn="ctr">
              <a:buNone/>
            </a:pPr>
            <a:endParaRPr lang="en-US" i="1" dirty="0" smtClean="0">
              <a:effectLst>
                <a:outerShdw blurRad="38100" dist="38100" dir="2700000" algn="tl">
                  <a:srgbClr val="000000">
                    <a:alpha val="43137"/>
                  </a:srgbClr>
                </a:outerShdw>
              </a:effectLst>
            </a:endParaRPr>
          </a:p>
          <a:p>
            <a:pPr algn="ctr">
              <a:buNone/>
            </a:pPr>
            <a:r>
              <a:rPr lang="en-US" sz="6600" b="1" dirty="0" smtClean="0">
                <a:effectLst>
                  <a:outerShdw blurRad="38100" dist="38100" dir="2700000" algn="tl">
                    <a:srgbClr val="000000">
                      <a:alpha val="43137"/>
                    </a:srgbClr>
                  </a:outerShdw>
                </a:effectLst>
              </a:rPr>
              <a:t>GRACIAS</a:t>
            </a:r>
            <a:endParaRPr lang="es-EC" sz="6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err="1" smtClean="0">
                <a:effectLst>
                  <a:outerShdw blurRad="38100" dist="38100" dir="2700000" algn="tl">
                    <a:srgbClr val="000000">
                      <a:alpha val="43137"/>
                    </a:srgbClr>
                  </a:outerShdw>
                </a:effectLst>
              </a:rPr>
              <a:t>Vocales</a:t>
            </a:r>
            <a:r>
              <a:rPr lang="en-US" b="1" dirty="0" smtClean="0">
                <a:effectLst>
                  <a:outerShdw blurRad="38100" dist="38100" dir="2700000" algn="tl">
                    <a:srgbClr val="000000">
                      <a:alpha val="43137"/>
                    </a:srgbClr>
                  </a:outerShdw>
                </a:effectLst>
              </a:rPr>
              <a:t> con </a:t>
            </a:r>
            <a:r>
              <a:rPr lang="en-US" b="1" dirty="0" err="1" smtClean="0">
                <a:effectLst>
                  <a:outerShdw blurRad="38100" dist="38100" dir="2700000" algn="tl">
                    <a:srgbClr val="000000">
                      <a:alpha val="43137"/>
                    </a:srgbClr>
                  </a:outerShdw>
                </a:effectLst>
              </a:rPr>
              <a:t>acento</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normAutofit/>
          </a:bodyPr>
          <a:lstStyle/>
          <a:p>
            <a:pPr algn="ctr">
              <a:buNone/>
            </a:pPr>
            <a:endParaRPr lang="en-US" sz="4400" b="1" dirty="0" smtClean="0"/>
          </a:p>
          <a:p>
            <a:pPr algn="ctr">
              <a:buNone/>
            </a:pPr>
            <a:endParaRPr lang="en-US" sz="4400" b="1" dirty="0" smtClean="0"/>
          </a:p>
          <a:p>
            <a:pPr algn="ctr">
              <a:buNone/>
            </a:pPr>
            <a:r>
              <a:rPr lang="en-US" sz="4400" b="1" dirty="0" err="1" smtClean="0">
                <a:effectLst>
                  <a:outerShdw blurRad="38100" dist="38100" dir="2700000" algn="tl">
                    <a:srgbClr val="000000">
                      <a:alpha val="43137"/>
                    </a:srgbClr>
                  </a:outerShdw>
                </a:effectLst>
              </a:rPr>
              <a:t>Signos</a:t>
            </a:r>
            <a:r>
              <a:rPr lang="en-US" sz="4400" b="1" dirty="0" smtClean="0">
                <a:effectLst>
                  <a:outerShdw blurRad="38100" dist="38100" dir="2700000" algn="tl">
                    <a:srgbClr val="000000">
                      <a:alpha val="43137"/>
                    </a:srgbClr>
                  </a:outerShdw>
                </a:effectLst>
              </a:rPr>
              <a:t> </a:t>
            </a:r>
            <a:r>
              <a:rPr lang="en-US" sz="4400" b="1" dirty="0" err="1" smtClean="0">
                <a:effectLst>
                  <a:outerShdw blurRad="38100" dist="38100" dir="2700000" algn="tl">
                    <a:srgbClr val="000000">
                      <a:alpha val="43137"/>
                    </a:srgbClr>
                  </a:outerShdw>
                </a:effectLst>
              </a:rPr>
              <a:t>matemáticos</a:t>
            </a:r>
            <a:endParaRPr lang="es-EC" sz="4400"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cstate="print"/>
          <a:srcRect l="24506" t="64845" r="28835" b="20035"/>
          <a:stretch>
            <a:fillRect/>
          </a:stretch>
        </p:blipFill>
        <p:spPr bwMode="auto">
          <a:xfrm>
            <a:off x="1835696" y="2060848"/>
            <a:ext cx="5688632" cy="115212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15647" t="39330" r="19385" b="42715"/>
          <a:stretch>
            <a:fillRect/>
          </a:stretch>
        </p:blipFill>
        <p:spPr bwMode="auto">
          <a:xfrm>
            <a:off x="971600" y="4797152"/>
            <a:ext cx="7920880"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err="1" smtClean="0">
                <a:effectLst>
                  <a:outerShdw blurRad="38100" dist="38100" dir="2700000" algn="tl">
                    <a:srgbClr val="000000">
                      <a:alpha val="43137"/>
                    </a:srgbClr>
                  </a:outerShdw>
                </a:effectLst>
              </a:rPr>
              <a:t>Signos</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especiales</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lstStyle/>
          <a:p>
            <a:pPr>
              <a:buNone/>
            </a:pPr>
            <a:endParaRPr lang="es-EC" dirty="0"/>
          </a:p>
        </p:txBody>
      </p:sp>
      <p:pic>
        <p:nvPicPr>
          <p:cNvPr id="5122" name="Picture 2"/>
          <p:cNvPicPr>
            <a:picLocks noChangeAspect="1" noChangeArrowheads="1"/>
          </p:cNvPicPr>
          <p:nvPr/>
        </p:nvPicPr>
        <p:blipFill>
          <a:blip r:embed="rId3" cstate="print"/>
          <a:srcRect l="15056" t="36495" r="18504" b="21925"/>
          <a:stretch>
            <a:fillRect/>
          </a:stretch>
        </p:blipFill>
        <p:spPr bwMode="auto">
          <a:xfrm>
            <a:off x="1187624" y="2204864"/>
            <a:ext cx="7416824" cy="2900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normAutofit/>
          </a:bodyPr>
          <a:lstStyle/>
          <a:p>
            <a:r>
              <a:rPr lang="en-US" sz="3600" b="1" dirty="0" smtClean="0">
                <a:effectLst>
                  <a:outerShdw blurRad="38100" dist="38100" dir="2700000" algn="tl">
                    <a:srgbClr val="000000">
                      <a:alpha val="43137"/>
                    </a:srgbClr>
                  </a:outerShdw>
                </a:effectLst>
              </a:rPr>
              <a:t>ESCRITURA EN BRAILLE</a:t>
            </a:r>
            <a:endParaRPr lang="es-EC"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772816"/>
            <a:ext cx="7859216" cy="4065315"/>
          </a:xfrm>
        </p:spPr>
        <p:txBody>
          <a:bodyPr>
            <a:normAutofit/>
          </a:bodyPr>
          <a:lstStyle/>
          <a:p>
            <a:pPr algn="just"/>
            <a:r>
              <a:rPr lang="es-EC" sz="2000" dirty="0" smtClean="0"/>
              <a:t>Escritura a mano: utiliza punzón, regleta y papel especial (papel grueso). </a:t>
            </a:r>
          </a:p>
          <a:p>
            <a:pPr lvl="1" algn="just"/>
            <a:r>
              <a:rPr lang="es-EC" sz="2000" dirty="0" smtClean="0"/>
              <a:t>Se escribe de derecha a izquierda, invirtiendo la numeración de los puntos del signo generador, así los puntos marcados al escribir quedaran como puntos en relieve al momento de dar la vuelta al papel  y de ésta manera poder leer.</a:t>
            </a:r>
          </a:p>
          <a:p>
            <a:pPr lvl="1" algn="just"/>
            <a:r>
              <a:rPr lang="es-EC" sz="2000" dirty="0" smtClean="0"/>
              <a:t>Se necesita alta precisión mecánica en el punteado y practica.</a:t>
            </a:r>
          </a:p>
          <a:p>
            <a:pPr lvl="1" algn="just"/>
            <a:r>
              <a:rPr lang="es-EC" sz="2000" dirty="0" smtClean="0"/>
              <a:t>Todos los puntos deben tener el mismo relieve. </a:t>
            </a:r>
          </a:p>
          <a:p>
            <a:pPr lvl="1"/>
            <a:endParaRPr lang="en-US" sz="3200" dirty="0" smtClean="0"/>
          </a:p>
          <a:p>
            <a:pPr lvl="1"/>
            <a:endParaRPr lang="en-US" sz="3200" dirty="0" smtClean="0"/>
          </a:p>
          <a:p>
            <a:pPr lvl="1"/>
            <a:endParaRPr lang="es-EC" sz="3200" dirty="0" smtClean="0"/>
          </a:p>
        </p:txBody>
      </p:sp>
      <p:pic>
        <p:nvPicPr>
          <p:cNvPr id="5" name="4 Imagen" descr="Pizarra Braille"/>
          <p:cNvPicPr/>
          <p:nvPr/>
        </p:nvPicPr>
        <p:blipFill>
          <a:blip r:embed="rId3" cstate="print"/>
          <a:srcRect/>
          <a:stretch>
            <a:fillRect/>
          </a:stretch>
        </p:blipFill>
        <p:spPr bwMode="auto">
          <a:xfrm>
            <a:off x="3635896" y="4509120"/>
            <a:ext cx="2880040"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fontScale="92500" lnSpcReduction="20000"/>
          </a:bodyPr>
          <a:lstStyle/>
          <a:p>
            <a:pPr algn="just"/>
            <a:r>
              <a:rPr lang="es-EC" sz="2600" dirty="0" smtClean="0"/>
              <a:t>Escritura a máquina: </a:t>
            </a:r>
          </a:p>
          <a:p>
            <a:pPr lvl="1" algn="just"/>
            <a:r>
              <a:rPr lang="es-EC" sz="2200" dirty="0" smtClean="0"/>
              <a:t>Fácil</a:t>
            </a:r>
          </a:p>
          <a:p>
            <a:pPr lvl="1" algn="just"/>
            <a:r>
              <a:rPr lang="es-EC" sz="2200" dirty="0" smtClean="0"/>
              <a:t>Tiene 6 teclas </a:t>
            </a:r>
            <a:r>
              <a:rPr lang="es-EC" sz="2200" dirty="0" smtClean="0">
                <a:sym typeface="Wingdings" pitchFamily="2" charset="2"/>
              </a:rPr>
              <a:t> </a:t>
            </a:r>
            <a:r>
              <a:rPr lang="es-EC" sz="2200" dirty="0" smtClean="0"/>
              <a:t> una para cada uno de los puntos del signo generador. Tiene tecla de espacio ,tecla de retroceso y tecla para salto de línea.</a:t>
            </a:r>
          </a:p>
          <a:p>
            <a:pPr algn="just"/>
            <a:endParaRPr lang="es-EC" sz="2600" dirty="0" smtClean="0"/>
          </a:p>
          <a:p>
            <a:pPr algn="just"/>
            <a:r>
              <a:rPr lang="es-EC" sz="2600" dirty="0" smtClean="0"/>
              <a:t>Se pueden pulsar las teclas por separado o simultáneamente, construyendo la combinación de los códigos Braille, tomando en cuenta que a cada tecla le corresponde un dedo en especifico para ser pulsada de esta manera las manos están en una posición cómoda</a:t>
            </a:r>
          </a:p>
          <a:p>
            <a:pPr algn="just"/>
            <a:endParaRPr lang="en-US" sz="2600" dirty="0" smtClean="0"/>
          </a:p>
          <a:p>
            <a:pPr algn="just"/>
            <a:r>
              <a:rPr lang="es-EC" sz="2600" dirty="0" smtClean="0"/>
              <a:t>La máquina de escribir Braille más común es la Perkins, ésta fue fabricada por la Perkins </a:t>
            </a:r>
            <a:r>
              <a:rPr lang="es-EC" sz="2600" dirty="0" err="1" smtClean="0"/>
              <a:t>School</a:t>
            </a:r>
            <a:r>
              <a:rPr lang="es-EC" sz="2600" dirty="0" smtClean="0"/>
              <a:t> of </a:t>
            </a:r>
            <a:r>
              <a:rPr lang="es-EC" sz="2600" dirty="0" err="1" smtClean="0"/>
              <a:t>the</a:t>
            </a:r>
            <a:r>
              <a:rPr lang="es-EC" sz="2600" dirty="0" smtClean="0"/>
              <a:t> </a:t>
            </a:r>
            <a:r>
              <a:rPr lang="es-EC" sz="2600" dirty="0" err="1" smtClean="0"/>
              <a:t>Blinds</a:t>
            </a:r>
            <a:r>
              <a:rPr lang="es-EC" sz="2600" dirty="0" smtClean="0"/>
              <a:t> en Massachusetts, USA. </a:t>
            </a:r>
          </a:p>
          <a:p>
            <a:pPr algn="just"/>
            <a:endParaRPr lang="en-US" dirty="0" smtClean="0"/>
          </a:p>
          <a:p>
            <a:pPr algn="just"/>
            <a:endParaRPr lang="es-EC" dirty="0" smtClean="0"/>
          </a:p>
          <a:p>
            <a:pPr algn="just"/>
            <a:endParaRPr lang="es-EC"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pic>
        <p:nvPicPr>
          <p:cNvPr id="7" name="6 Imagen"/>
          <p:cNvPicPr/>
          <p:nvPr/>
        </p:nvPicPr>
        <p:blipFill>
          <a:blip r:embed="rId3" cstate="print"/>
          <a:srcRect/>
          <a:stretch>
            <a:fillRect/>
          </a:stretch>
        </p:blipFill>
        <p:spPr bwMode="auto">
          <a:xfrm>
            <a:off x="2051720" y="1268760"/>
            <a:ext cx="6480720" cy="4271821"/>
          </a:xfrm>
          <a:prstGeom prst="rect">
            <a:avLst/>
          </a:prstGeom>
          <a:noFill/>
          <a:ln w="9525">
            <a:noFill/>
            <a:miter lim="800000"/>
            <a:headEnd/>
            <a:tailEnd/>
          </a:ln>
        </p:spPr>
      </p:pic>
      <p:sp>
        <p:nvSpPr>
          <p:cNvPr id="5" name="4 Marcador de contenido"/>
          <p:cNvSpPr>
            <a:spLocks noGrp="1"/>
          </p:cNvSpPr>
          <p:nvPr>
            <p:ph idx="1"/>
          </p:nvPr>
        </p:nvSpPr>
        <p:spPr>
          <a:xfrm>
            <a:off x="755576" y="5229200"/>
            <a:ext cx="7488832" cy="1296145"/>
          </a:xfrm>
        </p:spPr>
        <p:txBody>
          <a:bodyPr>
            <a:normAutofit fontScale="25000" lnSpcReduction="20000"/>
          </a:bodyPr>
          <a:lstStyle/>
          <a:p>
            <a:pPr lvl="0"/>
            <a:r>
              <a:rPr lang="es-EC" sz="4800" b="1" dirty="0" smtClean="0"/>
              <a:t>La tecla 1 con el índice izquierdo.</a:t>
            </a:r>
          </a:p>
          <a:p>
            <a:pPr lvl="0"/>
            <a:r>
              <a:rPr lang="es-EC" sz="4800" b="1" dirty="0" smtClean="0"/>
              <a:t>La tecla 2 con el corazón izquierdo.</a:t>
            </a:r>
          </a:p>
          <a:p>
            <a:pPr lvl="0"/>
            <a:r>
              <a:rPr lang="es-EC" sz="4800" b="1" dirty="0" smtClean="0"/>
              <a:t>La tecla 3 con el anular izquierdo.</a:t>
            </a:r>
          </a:p>
          <a:p>
            <a:pPr lvl="0"/>
            <a:r>
              <a:rPr lang="es-EC" sz="4800" b="1" dirty="0" smtClean="0"/>
              <a:t>La tecla 4 con el índice derecho.</a:t>
            </a:r>
          </a:p>
          <a:p>
            <a:pPr lvl="0"/>
            <a:r>
              <a:rPr lang="es-EC" sz="4800" b="1" dirty="0" smtClean="0"/>
              <a:t>La tecla 5 con el corazón derecho.</a:t>
            </a:r>
          </a:p>
          <a:p>
            <a:pPr lvl="0"/>
            <a:r>
              <a:rPr lang="es-EC" sz="4800" b="1" dirty="0" smtClean="0"/>
              <a:t>La tecla 6 con el anular derecho.</a:t>
            </a:r>
          </a:p>
          <a:p>
            <a:r>
              <a:rPr lang="es-EC" sz="4800" b="1" dirty="0" smtClean="0"/>
              <a:t>La tecla espaciadora con el pulgar</a:t>
            </a:r>
            <a:endParaRPr lang="en-US" sz="4800" b="1" dirty="0" smtClean="0"/>
          </a:p>
          <a:p>
            <a:pPr lvl="0" algn="just"/>
            <a:endParaRPr lang="es-EC" dirty="0" smtClean="0"/>
          </a:p>
          <a:p>
            <a:pPr lvl="0" algn="just"/>
            <a:endParaRPr lang="es-EC" dirty="0" smtClean="0"/>
          </a:p>
          <a:p>
            <a:pPr algn="just"/>
            <a:endParaRPr lang="es-EC"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989856"/>
            <a:ext cx="8229600" cy="1143000"/>
          </a:xfrm>
        </p:spPr>
        <p:txBody>
          <a:bodyPr/>
          <a:lstStyle/>
          <a:p>
            <a:r>
              <a:rPr lang="es-EC" b="1" dirty="0" smtClean="0">
                <a:effectLst>
                  <a:outerShdw blurRad="38100" dist="38100" dir="2700000" algn="tl">
                    <a:srgbClr val="000000">
                      <a:alpha val="43137"/>
                    </a:srgbClr>
                  </a:outerShdw>
                </a:effectLst>
              </a:rPr>
              <a:t>HARDWARE</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143397"/>
            <a:ext cx="7776864" cy="4093915"/>
          </a:xfrm>
        </p:spPr>
        <p:txBody>
          <a:bodyPr>
            <a:normAutofit/>
          </a:bodyPr>
          <a:lstStyle/>
          <a:p>
            <a:pPr algn="just"/>
            <a:r>
              <a:rPr lang="es-EC" sz="2800" dirty="0" smtClean="0"/>
              <a:t>Requisitos del sistema</a:t>
            </a:r>
          </a:p>
          <a:p>
            <a:pPr lvl="1" algn="just"/>
            <a:r>
              <a:rPr lang="es-EC" sz="2400" dirty="0" smtClean="0"/>
              <a:t>Actuador lineal eléctrico, neumático, hidráulico</a:t>
            </a:r>
          </a:p>
          <a:p>
            <a:pPr lvl="1" algn="just"/>
            <a:r>
              <a:rPr lang="es-EC" sz="2400" dirty="0" smtClean="0"/>
              <a:t>Carrera 20[mm] </a:t>
            </a:r>
            <a:r>
              <a:rPr lang="es-EC" sz="2400" dirty="0" smtClean="0">
                <a:sym typeface="Wingdings" pitchFamily="2" charset="2"/>
              </a:rPr>
              <a:t> </a:t>
            </a:r>
            <a:r>
              <a:rPr lang="es-EC" sz="2400" dirty="0" smtClean="0"/>
              <a:t>teclas , Carrera 30[mm] </a:t>
            </a:r>
            <a:r>
              <a:rPr lang="es-EC" sz="2400" dirty="0" smtClean="0">
                <a:sym typeface="Wingdings" pitchFamily="2" charset="2"/>
              </a:rPr>
              <a:t> </a:t>
            </a:r>
            <a:r>
              <a:rPr lang="es-EC" sz="2400" dirty="0" smtClean="0"/>
              <a:t>tecla del salto de línea.</a:t>
            </a:r>
          </a:p>
          <a:p>
            <a:pPr lvl="1" algn="just"/>
            <a:r>
              <a:rPr lang="es-EC" sz="2400" dirty="0" smtClean="0"/>
              <a:t>Fuerza necesaria para presionar y marcar el papel</a:t>
            </a:r>
          </a:p>
          <a:p>
            <a:pPr lvl="1" algn="just"/>
            <a:r>
              <a:rPr lang="es-EC" sz="2400" dirty="0" smtClean="0"/>
              <a:t>Longitud a recorrer el mecanismo del retroceso de carro y motores.</a:t>
            </a:r>
          </a:p>
          <a:p>
            <a:pPr lvl="1" algn="just"/>
            <a:r>
              <a:rPr lang="es-EC" sz="2400" dirty="0" smtClean="0"/>
              <a:t>Microcontrolador </a:t>
            </a:r>
            <a:r>
              <a:rPr lang="es-EC" sz="2400" dirty="0" smtClean="0">
                <a:sym typeface="Wingdings" pitchFamily="2" charset="2"/>
              </a:rPr>
              <a:t> conexión USB</a:t>
            </a:r>
          </a:p>
          <a:p>
            <a:pPr lvl="1" algn="just"/>
            <a:r>
              <a:rPr lang="es-EC" sz="2400" dirty="0" smtClean="0">
                <a:sym typeface="Wingdings" pitchFamily="2" charset="2"/>
              </a:rPr>
              <a:t>Fuente de alimentación</a:t>
            </a:r>
            <a:endParaRPr lang="es-EC" sz="2400" dirty="0" smtClean="0"/>
          </a:p>
          <a:p>
            <a:pPr lvl="1" algn="just">
              <a:buNone/>
            </a:pPr>
            <a:endParaRPr lang="es-EC"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0"/>
            <a:ext cx="9144000" cy="6871165"/>
          </a:xfrm>
          <a:prstGeom prst="rect">
            <a:avLst/>
          </a:prstGeom>
          <a:noFill/>
          <a:ln w="9525">
            <a:noFill/>
            <a:miter lim="800000"/>
            <a:headEnd/>
            <a:tailEnd/>
          </a:ln>
        </p:spPr>
      </p:pic>
      <p:sp>
        <p:nvSpPr>
          <p:cNvPr id="2" name="1 Título"/>
          <p:cNvSpPr>
            <a:spLocks noGrp="1"/>
          </p:cNvSpPr>
          <p:nvPr>
            <p:ph type="title"/>
          </p:nvPr>
        </p:nvSpPr>
        <p:spPr>
          <a:xfrm>
            <a:off x="662880" y="1493912"/>
            <a:ext cx="8229600" cy="1143000"/>
          </a:xfrm>
        </p:spPr>
        <p:txBody>
          <a:bodyPr>
            <a:normAutofit fontScale="90000"/>
          </a:bodyPr>
          <a:lstStyle/>
          <a:p>
            <a:r>
              <a:rPr lang="es-EC" sz="2700" b="1" dirty="0" smtClean="0">
                <a:effectLst>
                  <a:outerShdw blurRad="38100" dist="38100" dir="2700000" algn="tl">
                    <a:srgbClr val="000000">
                      <a:alpha val="43137"/>
                    </a:srgbClr>
                  </a:outerShdw>
                </a:effectLst>
              </a:rPr>
              <a:t>“DISEÑO E IMPLEMENTACIÓN DE UN SISTEMA ELECTRÓNICO CON  INTERFACE A PC PARA AUTOMATIZAR UNA MÁQUINA </a:t>
            </a:r>
            <a:br>
              <a:rPr lang="es-EC" sz="2700" b="1" dirty="0" smtClean="0">
                <a:effectLst>
                  <a:outerShdw blurRad="38100" dist="38100" dir="2700000" algn="tl">
                    <a:srgbClr val="000000">
                      <a:alpha val="43137"/>
                    </a:srgbClr>
                  </a:outerShdw>
                </a:effectLst>
              </a:rPr>
            </a:br>
            <a:r>
              <a:rPr lang="es-EC" sz="2700" b="1" dirty="0" smtClean="0">
                <a:effectLst>
                  <a:outerShdw blurRad="38100" dist="38100" dir="2700000" algn="tl">
                    <a:srgbClr val="000000">
                      <a:alpha val="43137"/>
                    </a:srgbClr>
                  </a:outerShdw>
                </a:effectLst>
              </a:rPr>
              <a:t>DE ESCRIBIR BRAILLE”</a:t>
            </a:r>
            <a:r>
              <a:rPr lang="es-EC" sz="2000" b="1" dirty="0" smtClean="0">
                <a:effectLst>
                  <a:outerShdw blurRad="38100" dist="38100" dir="2700000" algn="tl">
                    <a:srgbClr val="000000">
                      <a:alpha val="43137"/>
                    </a:srgbClr>
                  </a:outerShdw>
                </a:effectLst>
              </a:rPr>
              <a:t/>
            </a:r>
            <a:br>
              <a:rPr lang="es-EC" sz="2000" b="1" dirty="0" smtClean="0">
                <a:effectLst>
                  <a:outerShdw blurRad="38100" dist="38100" dir="2700000" algn="tl">
                    <a:srgbClr val="000000">
                      <a:alpha val="43137"/>
                    </a:srgbClr>
                  </a:outerShdw>
                </a:effectLst>
              </a:rPr>
            </a:br>
            <a:endParaRPr lang="es-EC" sz="2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3212976"/>
            <a:ext cx="7859216" cy="648070"/>
          </a:xfrm>
        </p:spPr>
        <p:txBody>
          <a:bodyPr>
            <a:normAutofit/>
          </a:bodyPr>
          <a:lstStyle/>
          <a:p>
            <a:pPr algn="just"/>
            <a:r>
              <a:rPr lang="es-EC" sz="2400" dirty="0" smtClean="0"/>
              <a:t>De qué se trata?</a:t>
            </a:r>
          </a:p>
        </p:txBody>
      </p:sp>
      <p:sp>
        <p:nvSpPr>
          <p:cNvPr id="5" name="4 CuadroTexto"/>
          <p:cNvSpPr txBox="1"/>
          <p:nvPr/>
        </p:nvSpPr>
        <p:spPr>
          <a:xfrm>
            <a:off x="1403648" y="4077072"/>
            <a:ext cx="2304256" cy="369332"/>
          </a:xfrm>
          <a:prstGeom prst="rect">
            <a:avLst/>
          </a:prstGeom>
          <a:noFill/>
        </p:spPr>
        <p:txBody>
          <a:bodyPr wrap="square" rtlCol="0">
            <a:spAutoFit/>
          </a:bodyPr>
          <a:lstStyle/>
          <a:p>
            <a:r>
              <a:rPr lang="es-EC" dirty="0" smtClean="0"/>
              <a:t>Documento en digital</a:t>
            </a:r>
            <a:endParaRPr lang="es-EC" dirty="0"/>
          </a:p>
        </p:txBody>
      </p:sp>
      <p:sp>
        <p:nvSpPr>
          <p:cNvPr id="7" name="6 CuadroTexto"/>
          <p:cNvSpPr txBox="1"/>
          <p:nvPr/>
        </p:nvSpPr>
        <p:spPr>
          <a:xfrm>
            <a:off x="5076056" y="4077072"/>
            <a:ext cx="2304256" cy="369332"/>
          </a:xfrm>
          <a:prstGeom prst="rect">
            <a:avLst/>
          </a:prstGeom>
          <a:noFill/>
        </p:spPr>
        <p:txBody>
          <a:bodyPr wrap="square" rtlCol="0">
            <a:spAutoFit/>
          </a:bodyPr>
          <a:lstStyle/>
          <a:p>
            <a:pPr algn="ctr"/>
            <a:r>
              <a:rPr lang="es-EC" dirty="0" smtClean="0"/>
              <a:t>Imprimir en Braille</a:t>
            </a:r>
            <a:endParaRPr lang="es-EC" dirty="0"/>
          </a:p>
        </p:txBody>
      </p:sp>
      <p:sp>
        <p:nvSpPr>
          <p:cNvPr id="8" name="7 Flecha derecha"/>
          <p:cNvSpPr/>
          <p:nvPr/>
        </p:nvSpPr>
        <p:spPr>
          <a:xfrm>
            <a:off x="3995936" y="4077072"/>
            <a:ext cx="792088" cy="36004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pic>
        <p:nvPicPr>
          <p:cNvPr id="1029" name="Picture 5" descr="C:\Users\Andrea\AppData\Local\Microsoft\Windows\Temporary Internet Files\Content.IE5\IFJQ1CDB\MP900427668[1].jpg"/>
          <p:cNvPicPr>
            <a:picLocks noChangeAspect="1" noChangeArrowheads="1"/>
          </p:cNvPicPr>
          <p:nvPr/>
        </p:nvPicPr>
        <p:blipFill>
          <a:blip r:embed="rId3" cstate="print"/>
          <a:srcRect/>
          <a:stretch>
            <a:fillRect/>
          </a:stretch>
        </p:blipFill>
        <p:spPr bwMode="auto">
          <a:xfrm>
            <a:off x="5076056" y="4725144"/>
            <a:ext cx="2194807" cy="1462633"/>
          </a:xfrm>
          <a:prstGeom prst="rect">
            <a:avLst/>
          </a:prstGeom>
          <a:noFill/>
        </p:spPr>
      </p:pic>
      <p:pic>
        <p:nvPicPr>
          <p:cNvPr id="1032" name="Picture 8" descr="C:\Users\Andrea\AppData\Local\Microsoft\Windows\Temporary Internet Files\Content.IE5\YNHVFU92\MC900433847[1].png"/>
          <p:cNvPicPr>
            <a:picLocks noChangeAspect="1" noChangeArrowheads="1"/>
          </p:cNvPicPr>
          <p:nvPr/>
        </p:nvPicPr>
        <p:blipFill>
          <a:blip r:embed="rId4" cstate="print"/>
          <a:srcRect/>
          <a:stretch>
            <a:fillRect/>
          </a:stretch>
        </p:blipFill>
        <p:spPr bwMode="auto">
          <a:xfrm>
            <a:off x="1907704" y="4509120"/>
            <a:ext cx="1828572" cy="182857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1061864"/>
            <a:ext cx="8229600" cy="1143000"/>
          </a:xfrm>
        </p:spPr>
        <p:txBody>
          <a:bodyPr/>
          <a:lstStyle/>
          <a:p>
            <a:r>
              <a:rPr lang="es-EC" b="1" dirty="0" smtClean="0">
                <a:effectLst>
                  <a:outerShdw blurRad="38100" dist="38100" dir="2700000" algn="tl">
                    <a:srgbClr val="000000">
                      <a:alpha val="43137"/>
                    </a:srgbClr>
                  </a:outerShdw>
                </a:effectLst>
              </a:rPr>
              <a:t>Fuerza para presionar las teclas</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57200" y="2276872"/>
            <a:ext cx="8229600" cy="3805883"/>
          </a:xfrm>
        </p:spPr>
        <p:txBody>
          <a:bodyPr/>
          <a:lstStyle/>
          <a:p>
            <a:pPr>
              <a:buNone/>
            </a:pPr>
            <a:endParaRPr lang="es-EC" dirty="0" smtClean="0"/>
          </a:p>
          <a:p>
            <a:pPr>
              <a:buNone/>
            </a:pPr>
            <a:r>
              <a:rPr lang="es-EC" dirty="0" smtClean="0"/>
              <a:t>    </a:t>
            </a:r>
            <a:endParaRPr lang="es-EC" dirty="0"/>
          </a:p>
        </p:txBody>
      </p:sp>
      <p:sp>
        <p:nvSpPr>
          <p:cNvPr id="81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196" name="Picture 4"/>
          <p:cNvPicPr>
            <a:picLocks noChangeAspect="1" noChangeArrowheads="1"/>
          </p:cNvPicPr>
          <p:nvPr/>
        </p:nvPicPr>
        <p:blipFill>
          <a:blip r:embed="rId3" cstate="print"/>
          <a:srcRect l="19879" t="67955" r="69651" b="25430"/>
          <a:stretch>
            <a:fillRect/>
          </a:stretch>
        </p:blipFill>
        <p:spPr bwMode="auto">
          <a:xfrm>
            <a:off x="1259632" y="2060848"/>
            <a:ext cx="2005937" cy="792088"/>
          </a:xfrm>
          <a:prstGeom prst="rect">
            <a:avLst/>
          </a:prstGeom>
          <a:noFill/>
          <a:ln w="9525">
            <a:noFill/>
            <a:miter lim="800000"/>
            <a:headEnd/>
            <a:tailEnd/>
          </a:ln>
        </p:spPr>
      </p:pic>
      <p:graphicFrame>
        <p:nvGraphicFramePr>
          <p:cNvPr id="10" name="9 Tabla"/>
          <p:cNvGraphicFramePr>
            <a:graphicFrameLocks noGrp="1"/>
          </p:cNvGraphicFramePr>
          <p:nvPr/>
        </p:nvGraphicFramePr>
        <p:xfrm>
          <a:off x="5220072" y="2492896"/>
          <a:ext cx="3428231" cy="3383280"/>
        </p:xfrm>
        <a:graphic>
          <a:graphicData uri="http://schemas.openxmlformats.org/drawingml/2006/table">
            <a:tbl>
              <a:tblPr/>
              <a:tblGrid>
                <a:gridCol w="768506"/>
                <a:gridCol w="1637427"/>
                <a:gridCol w="1022298"/>
              </a:tblGrid>
              <a:tr h="317500">
                <a:tc>
                  <a:txBody>
                    <a:bodyPr/>
                    <a:lstStyle/>
                    <a:p>
                      <a:pPr algn="ctr">
                        <a:lnSpc>
                          <a:spcPct val="100000"/>
                        </a:lnSpc>
                      </a:pPr>
                      <a:r>
                        <a:rPr lang="es-EC" sz="1500" b="1" dirty="0">
                          <a:solidFill>
                            <a:srgbClr val="000000"/>
                          </a:solidFill>
                          <a:latin typeface="Times New Roman"/>
                          <a:ea typeface="Times New Roman"/>
                          <a:cs typeface="Times New Roman"/>
                        </a:rPr>
                        <a:t>MASA [KG]</a:t>
                      </a:r>
                      <a:endParaRPr lang="es-EC" sz="15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500" b="1" dirty="0">
                          <a:solidFill>
                            <a:srgbClr val="000000"/>
                          </a:solidFill>
                          <a:latin typeface="Times New Roman"/>
                          <a:ea typeface="Times New Roman"/>
                          <a:cs typeface="Times New Roman"/>
                        </a:rPr>
                        <a:t>ACELERACIÓN </a:t>
                      </a:r>
                      <a:endParaRPr lang="es-EC" sz="15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500" b="1" dirty="0">
                          <a:solidFill>
                            <a:srgbClr val="000000"/>
                          </a:solidFill>
                          <a:latin typeface="Times New Roman"/>
                          <a:ea typeface="Times New Roman"/>
                          <a:cs typeface="Times New Roman"/>
                        </a:rPr>
                        <a:t>FUERZA [N]</a:t>
                      </a:r>
                      <a:endParaRPr lang="es-EC" sz="15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210">
                <a:tc>
                  <a:txBody>
                    <a:bodyPr/>
                    <a:lstStyle/>
                    <a:p>
                      <a:pPr algn="ctr">
                        <a:lnSpc>
                          <a:spcPct val="100000"/>
                        </a:lnSpc>
                      </a:pPr>
                      <a:r>
                        <a:rPr lang="es-EC" sz="1600" b="1" dirty="0">
                          <a:solidFill>
                            <a:srgbClr val="000000"/>
                          </a:solidFill>
                          <a:latin typeface="Times New Roman"/>
                          <a:ea typeface="Times New Roman"/>
                          <a:cs typeface="Times New Roman"/>
                        </a:rPr>
                        <a:t>0.45</a:t>
                      </a:r>
                      <a:endParaRPr lang="es-EC" sz="16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600" b="1">
                          <a:solidFill>
                            <a:srgbClr val="000000"/>
                          </a:solidFill>
                          <a:latin typeface="Times New Roman"/>
                          <a:ea typeface="Times New Roman"/>
                          <a:cs typeface="Times New Roman"/>
                        </a:rPr>
                        <a:t>4.45</a:t>
                      </a:r>
                      <a:endParaRPr lang="es-EC" sz="1600" b="1">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146050">
                <a:tc>
                  <a:txBody>
                    <a:bodyPr/>
                    <a:lstStyle/>
                    <a:p>
                      <a:pPr algn="ctr">
                        <a:lnSpc>
                          <a:spcPct val="100000"/>
                        </a:lnSpc>
                      </a:pPr>
                      <a:r>
                        <a:rPr lang="es-EC" sz="1600" b="1">
                          <a:solidFill>
                            <a:srgbClr val="000000"/>
                          </a:solidFill>
                          <a:latin typeface="Times New Roman"/>
                          <a:ea typeface="Times New Roman"/>
                          <a:cs typeface="Times New Roman"/>
                        </a:rPr>
                        <a:t>0.5</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a:solidFill>
                            <a:srgbClr val="000000"/>
                          </a:solidFill>
                          <a:latin typeface="Times New Roman"/>
                          <a:ea typeface="Times New Roman"/>
                          <a:cs typeface="Times New Roman"/>
                        </a:rPr>
                        <a:t>4.9</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r>
              <a:tr h="156210">
                <a:tc>
                  <a:txBody>
                    <a:bodyPr/>
                    <a:lstStyle/>
                    <a:p>
                      <a:pPr algn="ctr">
                        <a:lnSpc>
                          <a:spcPct val="100000"/>
                        </a:lnSpc>
                      </a:pPr>
                      <a:r>
                        <a:rPr lang="es-EC" sz="1600" b="1">
                          <a:solidFill>
                            <a:srgbClr val="000000"/>
                          </a:solidFill>
                          <a:latin typeface="Times New Roman"/>
                          <a:ea typeface="Times New Roman"/>
                          <a:cs typeface="Times New Roman"/>
                        </a:rPr>
                        <a:t>0.54</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a:solidFill>
                            <a:srgbClr val="000000"/>
                          </a:solidFill>
                          <a:latin typeface="Times New Roman"/>
                          <a:ea typeface="Times New Roman"/>
                          <a:cs typeface="Times New Roman"/>
                        </a:rPr>
                        <a:t>5.34</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46050">
                <a:tc>
                  <a:txBody>
                    <a:bodyPr/>
                    <a:lstStyle/>
                    <a:p>
                      <a:pPr algn="ctr">
                        <a:lnSpc>
                          <a:spcPct val="100000"/>
                        </a:lnSpc>
                      </a:pPr>
                      <a:r>
                        <a:rPr lang="es-EC" sz="1600" b="1">
                          <a:solidFill>
                            <a:srgbClr val="000000"/>
                          </a:solidFill>
                          <a:latin typeface="Times New Roman"/>
                          <a:ea typeface="Times New Roman"/>
                          <a:cs typeface="Times New Roman"/>
                        </a:rPr>
                        <a:t>0.59</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a:solidFill>
                            <a:srgbClr val="000000"/>
                          </a:solidFill>
                          <a:latin typeface="Times New Roman"/>
                          <a:ea typeface="Times New Roman"/>
                          <a:cs typeface="Times New Roman"/>
                        </a:rPr>
                        <a:t>5.79</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r>
              <a:tr h="156210">
                <a:tc>
                  <a:txBody>
                    <a:bodyPr/>
                    <a:lstStyle/>
                    <a:p>
                      <a:pPr algn="ctr">
                        <a:lnSpc>
                          <a:spcPct val="100000"/>
                        </a:lnSpc>
                      </a:pPr>
                      <a:r>
                        <a:rPr lang="es-EC" sz="1600" b="1">
                          <a:solidFill>
                            <a:srgbClr val="000000"/>
                          </a:solidFill>
                          <a:latin typeface="Times New Roman"/>
                          <a:ea typeface="Times New Roman"/>
                          <a:cs typeface="Times New Roman"/>
                        </a:rPr>
                        <a:t>0.63</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a:solidFill>
                            <a:srgbClr val="000000"/>
                          </a:solidFill>
                          <a:latin typeface="Times New Roman"/>
                          <a:ea typeface="Times New Roman"/>
                          <a:cs typeface="Times New Roman"/>
                        </a:rPr>
                        <a:t>6.23</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56210">
                <a:tc>
                  <a:txBody>
                    <a:bodyPr/>
                    <a:lstStyle/>
                    <a:p>
                      <a:pPr algn="ctr">
                        <a:lnSpc>
                          <a:spcPct val="100000"/>
                        </a:lnSpc>
                      </a:pPr>
                      <a:r>
                        <a:rPr lang="es-EC" sz="1600" b="1">
                          <a:solidFill>
                            <a:srgbClr val="000000"/>
                          </a:solidFill>
                          <a:latin typeface="Times New Roman"/>
                          <a:ea typeface="Times New Roman"/>
                          <a:cs typeface="Times New Roman"/>
                        </a:rPr>
                        <a:t>0.68</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a:solidFill>
                            <a:srgbClr val="000000"/>
                          </a:solidFill>
                          <a:latin typeface="Times New Roman"/>
                          <a:ea typeface="Times New Roman"/>
                          <a:cs typeface="Times New Roman"/>
                        </a:rPr>
                        <a:t>6.68</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r>
              <a:tr h="156210">
                <a:tc>
                  <a:txBody>
                    <a:bodyPr/>
                    <a:lstStyle/>
                    <a:p>
                      <a:pPr algn="ctr">
                        <a:lnSpc>
                          <a:spcPct val="100000"/>
                        </a:lnSpc>
                      </a:pPr>
                      <a:r>
                        <a:rPr lang="es-EC" sz="1600" b="1">
                          <a:solidFill>
                            <a:srgbClr val="000000"/>
                          </a:solidFill>
                          <a:latin typeface="Times New Roman"/>
                          <a:ea typeface="Times New Roman"/>
                          <a:cs typeface="Times New Roman"/>
                        </a:rPr>
                        <a:t>0.72</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a:solidFill>
                            <a:srgbClr val="000000"/>
                          </a:solidFill>
                          <a:latin typeface="Times New Roman"/>
                          <a:ea typeface="Times New Roman"/>
                          <a:cs typeface="Times New Roman"/>
                        </a:rPr>
                        <a:t>7.12</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56210">
                <a:tc>
                  <a:txBody>
                    <a:bodyPr/>
                    <a:lstStyle/>
                    <a:p>
                      <a:pPr algn="ctr">
                        <a:lnSpc>
                          <a:spcPct val="100000"/>
                        </a:lnSpc>
                      </a:pPr>
                      <a:r>
                        <a:rPr lang="es-EC" sz="1600" b="1">
                          <a:solidFill>
                            <a:srgbClr val="000000"/>
                          </a:solidFill>
                          <a:latin typeface="Times New Roman"/>
                          <a:ea typeface="Times New Roman"/>
                          <a:cs typeface="Times New Roman"/>
                        </a:rPr>
                        <a:t>0.77</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a:solidFill>
                            <a:srgbClr val="000000"/>
                          </a:solidFill>
                          <a:latin typeface="Times New Roman"/>
                          <a:ea typeface="Times New Roman"/>
                          <a:cs typeface="Times New Roman"/>
                        </a:rPr>
                        <a:t>7.57</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r>
              <a:tr h="156210">
                <a:tc>
                  <a:txBody>
                    <a:bodyPr/>
                    <a:lstStyle/>
                    <a:p>
                      <a:pPr algn="ctr">
                        <a:lnSpc>
                          <a:spcPct val="100000"/>
                        </a:lnSpc>
                      </a:pPr>
                      <a:r>
                        <a:rPr lang="es-EC" sz="1600" b="1">
                          <a:solidFill>
                            <a:srgbClr val="000000"/>
                          </a:solidFill>
                          <a:latin typeface="Times New Roman"/>
                          <a:ea typeface="Times New Roman"/>
                          <a:cs typeface="Times New Roman"/>
                        </a:rPr>
                        <a:t>0.81</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8.01</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56210">
                <a:tc>
                  <a:txBody>
                    <a:bodyPr/>
                    <a:lstStyle/>
                    <a:p>
                      <a:pPr algn="ctr">
                        <a:lnSpc>
                          <a:spcPct val="100000"/>
                        </a:lnSpc>
                      </a:pPr>
                      <a:r>
                        <a:rPr lang="es-EC" sz="1600" b="1">
                          <a:solidFill>
                            <a:srgbClr val="000000"/>
                          </a:solidFill>
                          <a:latin typeface="Times New Roman"/>
                          <a:ea typeface="Times New Roman"/>
                          <a:cs typeface="Times New Roman"/>
                        </a:rPr>
                        <a:t>0.86</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a:solidFill>
                            <a:srgbClr val="000000"/>
                          </a:solidFill>
                          <a:latin typeface="Times New Roman"/>
                          <a:ea typeface="Times New Roman"/>
                          <a:cs typeface="Times New Roman"/>
                        </a:rPr>
                        <a:t>9.8</a:t>
                      </a:r>
                      <a:endParaRPr lang="es-EC" sz="1600" b="1">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00000"/>
                        </a:lnSpc>
                      </a:pPr>
                      <a:r>
                        <a:rPr lang="es-EC" sz="1600" b="1" dirty="0">
                          <a:solidFill>
                            <a:srgbClr val="000000"/>
                          </a:solidFill>
                          <a:latin typeface="Times New Roman"/>
                          <a:ea typeface="Times New Roman"/>
                          <a:cs typeface="Times New Roman"/>
                        </a:rPr>
                        <a:t>8.46</a:t>
                      </a:r>
                      <a:endParaRPr lang="es-EC" sz="1600" b="1" dirty="0">
                        <a:solidFill>
                          <a:srgbClr val="000000"/>
                        </a:solidFill>
                        <a:latin typeface="Calibri"/>
                        <a:ea typeface="Calibri"/>
                        <a:cs typeface="Times New Roman"/>
                      </a:endParaRPr>
                    </a:p>
                  </a:txBody>
                  <a:tcPr marL="68580" marR="68580" marT="0" marB="0">
                    <a:lnL>
                      <a:noFill/>
                    </a:lnL>
                    <a:lnR>
                      <a:noFill/>
                    </a:lnR>
                    <a:lnT>
                      <a:noFill/>
                    </a:lnT>
                    <a:lnB>
                      <a:noFill/>
                    </a:lnB>
                  </a:tcPr>
                </a:tc>
              </a:tr>
              <a:tr h="156210">
                <a:tc>
                  <a:txBody>
                    <a:bodyPr/>
                    <a:lstStyle/>
                    <a:p>
                      <a:pPr algn="ctr">
                        <a:lnSpc>
                          <a:spcPct val="100000"/>
                        </a:lnSpc>
                      </a:pPr>
                      <a:r>
                        <a:rPr lang="es-EC" sz="1600" b="1">
                          <a:solidFill>
                            <a:srgbClr val="000000"/>
                          </a:solidFill>
                          <a:latin typeface="Times New Roman"/>
                          <a:ea typeface="Times New Roman"/>
                          <a:cs typeface="Times New Roman"/>
                        </a:rPr>
                        <a:t>0.90</a:t>
                      </a:r>
                      <a:endParaRPr lang="es-EC" sz="1600" b="1">
                        <a:solidFill>
                          <a:srgbClr val="000000"/>
                        </a:solidFill>
                        <a:latin typeface="Calibri"/>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solidFill>
                      <a:srgbClr val="C0C0C0"/>
                    </a:solidFill>
                  </a:tcPr>
                </a:tc>
                <a:tc>
                  <a:txBody>
                    <a:bodyPr/>
                    <a:lstStyle/>
                    <a:p>
                      <a:pPr algn="ctr">
                        <a:lnSpc>
                          <a:spcPct val="100000"/>
                        </a:lnSpc>
                      </a:pPr>
                      <a:r>
                        <a:rPr lang="es-EC" sz="1600" b="1">
                          <a:solidFill>
                            <a:srgbClr val="000000"/>
                          </a:solidFill>
                          <a:latin typeface="Times New Roman"/>
                          <a:ea typeface="Times New Roman"/>
                          <a:cs typeface="Times New Roman"/>
                        </a:rPr>
                        <a:t>9.8</a:t>
                      </a:r>
                      <a:endParaRPr lang="es-EC" sz="1600" b="1">
                        <a:solidFill>
                          <a:srgbClr val="000000"/>
                        </a:solidFill>
                        <a:latin typeface="Calibri"/>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solidFill>
                      <a:srgbClr val="C0C0C0"/>
                    </a:solidFill>
                  </a:tcPr>
                </a:tc>
                <a:tc>
                  <a:txBody>
                    <a:bodyPr/>
                    <a:lstStyle/>
                    <a:p>
                      <a:pPr algn="ctr">
                        <a:lnSpc>
                          <a:spcPct val="100000"/>
                        </a:lnSpc>
                      </a:pPr>
                      <a:r>
                        <a:rPr lang="es-EC" sz="1600" b="1" dirty="0">
                          <a:solidFill>
                            <a:srgbClr val="000000"/>
                          </a:solidFill>
                          <a:latin typeface="Times New Roman"/>
                          <a:ea typeface="Times New Roman"/>
                          <a:cs typeface="Times New Roman"/>
                        </a:rPr>
                        <a:t>8.90</a:t>
                      </a:r>
                      <a:endParaRPr lang="es-EC" sz="1600" b="1" dirty="0">
                        <a:solidFill>
                          <a:srgbClr val="000000"/>
                        </a:solidFill>
                        <a:latin typeface="Calibri"/>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solidFill>
                      <a:srgbClr val="C0C0C0"/>
                    </a:solidFill>
                  </a:tcPr>
                </a:tc>
              </a:tr>
              <a:tr h="156210">
                <a:tc>
                  <a:txBody>
                    <a:bodyPr/>
                    <a:lstStyle/>
                    <a:p>
                      <a:pPr algn="ctr">
                        <a:lnSpc>
                          <a:spcPct val="100000"/>
                        </a:lnSpc>
                      </a:pPr>
                      <a:r>
                        <a:rPr lang="en-US" sz="1600" b="1" dirty="0" smtClean="0">
                          <a:solidFill>
                            <a:srgbClr val="000000"/>
                          </a:solidFill>
                          <a:latin typeface="Calibri"/>
                          <a:ea typeface="Calibri"/>
                          <a:cs typeface="Times New Roman"/>
                        </a:rPr>
                        <a:t>1</a:t>
                      </a:r>
                      <a:endParaRPr lang="es-EC" sz="1600" b="1"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0000"/>
                        </a:lnSpc>
                      </a:pPr>
                      <a:r>
                        <a:rPr lang="en-US" sz="1600" b="1" dirty="0" smtClean="0">
                          <a:solidFill>
                            <a:srgbClr val="000000"/>
                          </a:solidFill>
                          <a:latin typeface="Calibri"/>
                          <a:ea typeface="Calibri"/>
                          <a:cs typeface="Times New Roman"/>
                        </a:rPr>
                        <a:t>9.8</a:t>
                      </a:r>
                      <a:endParaRPr lang="es-EC" sz="1600" b="1"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0000"/>
                        </a:lnSpc>
                      </a:pPr>
                      <a:r>
                        <a:rPr lang="en-US" sz="1600" b="1" dirty="0" smtClean="0">
                          <a:solidFill>
                            <a:srgbClr val="000000"/>
                          </a:solidFill>
                          <a:latin typeface="Calibri"/>
                          <a:ea typeface="Calibri"/>
                          <a:cs typeface="Times New Roman"/>
                        </a:rPr>
                        <a:t>9.80</a:t>
                      </a:r>
                      <a:endParaRPr lang="es-EC" sz="1600" b="1"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pic>
        <p:nvPicPr>
          <p:cNvPr id="12" name="Picture 4"/>
          <p:cNvPicPr>
            <a:picLocks noChangeAspect="1" noChangeArrowheads="1"/>
          </p:cNvPicPr>
          <p:nvPr/>
        </p:nvPicPr>
        <p:blipFill>
          <a:blip r:embed="rId3" cstate="print"/>
          <a:srcRect l="37168" t="67955" r="44094" b="25430"/>
          <a:stretch>
            <a:fillRect/>
          </a:stretch>
        </p:blipFill>
        <p:spPr bwMode="auto">
          <a:xfrm>
            <a:off x="1331640" y="2780928"/>
            <a:ext cx="3590113" cy="792088"/>
          </a:xfrm>
          <a:prstGeom prst="rect">
            <a:avLst/>
          </a:prstGeom>
          <a:noFill/>
          <a:ln w="9525">
            <a:noFill/>
            <a:miter lim="800000"/>
            <a:headEnd/>
            <a:tailEnd/>
          </a:ln>
        </p:spPr>
      </p:pic>
      <p:pic>
        <p:nvPicPr>
          <p:cNvPr id="14" name="13 Imagen" descr="C:\Users\Andrea\Documents\TESIS\fotos\IMG04768-20140407-1424.jpg"/>
          <p:cNvPicPr/>
          <p:nvPr/>
        </p:nvPicPr>
        <p:blipFill>
          <a:blip r:embed="rId4" cstate="print"/>
          <a:srcRect t="6280" r="5876" b="8937"/>
          <a:stretch>
            <a:fillRect/>
          </a:stretch>
        </p:blipFill>
        <p:spPr bwMode="auto">
          <a:xfrm>
            <a:off x="1403648" y="3861048"/>
            <a:ext cx="3312368" cy="23149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1061864"/>
            <a:ext cx="8229600" cy="1143000"/>
          </a:xfrm>
        </p:spPr>
        <p:txBody>
          <a:bodyPr/>
          <a:lstStyle/>
          <a:p>
            <a:endParaRPr lang="es-EC" dirty="0"/>
          </a:p>
        </p:txBody>
      </p:sp>
      <p:sp>
        <p:nvSpPr>
          <p:cNvPr id="3" name="2 Marcador de contenido"/>
          <p:cNvSpPr>
            <a:spLocks noGrp="1"/>
          </p:cNvSpPr>
          <p:nvPr>
            <p:ph idx="1"/>
          </p:nvPr>
        </p:nvSpPr>
        <p:spPr>
          <a:xfrm>
            <a:off x="457200" y="2276872"/>
            <a:ext cx="8229600" cy="3805883"/>
          </a:xfrm>
        </p:spPr>
        <p:txBody>
          <a:bodyPr/>
          <a:lstStyle/>
          <a:p>
            <a:endParaRPr lang="es-EC" dirty="0"/>
          </a:p>
        </p:txBody>
      </p:sp>
      <p:pic>
        <p:nvPicPr>
          <p:cNvPr id="6" name="5 Imagen" descr="C:\Users\Andrea\Documents\TESIS\fotos\IMG04762-20140407-1422.jpg"/>
          <p:cNvPicPr/>
          <p:nvPr/>
        </p:nvPicPr>
        <p:blipFill>
          <a:blip r:embed="rId4" cstate="print"/>
          <a:srcRect t="20290" r="12223" b="8937"/>
          <a:stretch>
            <a:fillRect/>
          </a:stretch>
        </p:blipFill>
        <p:spPr bwMode="auto">
          <a:xfrm>
            <a:off x="1043608" y="1700808"/>
            <a:ext cx="3886923" cy="2671544"/>
          </a:xfrm>
          <a:prstGeom prst="rect">
            <a:avLst/>
          </a:prstGeom>
          <a:noFill/>
          <a:ln w="9525">
            <a:noFill/>
            <a:miter lim="800000"/>
            <a:headEnd/>
            <a:tailEnd/>
          </a:ln>
        </p:spPr>
      </p:pic>
      <p:pic>
        <p:nvPicPr>
          <p:cNvPr id="7" name="Picture 1"/>
          <p:cNvPicPr>
            <a:picLocks noChangeAspect="1" noChangeArrowheads="1"/>
          </p:cNvPicPr>
          <p:nvPr/>
        </p:nvPicPr>
        <p:blipFill>
          <a:blip r:embed="rId5" cstate="print"/>
          <a:srcRect l="20372" t="39330" r="58435" b="52275"/>
          <a:stretch>
            <a:fillRect/>
          </a:stretch>
        </p:blipFill>
        <p:spPr bwMode="auto">
          <a:xfrm>
            <a:off x="5148064" y="1772816"/>
            <a:ext cx="3490360" cy="86409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l="45178" t="42165" r="40647" b="37990"/>
          <a:stretch>
            <a:fillRect/>
          </a:stretch>
        </p:blipFill>
        <p:spPr bwMode="auto">
          <a:xfrm>
            <a:off x="5364088" y="2996952"/>
            <a:ext cx="2952328" cy="2583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graphicFrame>
        <p:nvGraphicFramePr>
          <p:cNvPr id="5" name="4 Marcador de contenido"/>
          <p:cNvGraphicFramePr>
            <a:graphicFrameLocks noGrp="1"/>
          </p:cNvGraphicFramePr>
          <p:nvPr>
            <p:ph idx="1"/>
          </p:nvPr>
        </p:nvGraphicFramePr>
        <p:xfrm>
          <a:off x="1043607" y="1172376"/>
          <a:ext cx="7776864" cy="5568992"/>
        </p:xfrm>
        <a:graphic>
          <a:graphicData uri="http://schemas.openxmlformats.org/drawingml/2006/table">
            <a:tbl>
              <a:tblPr/>
              <a:tblGrid>
                <a:gridCol w="1584177"/>
                <a:gridCol w="1759147"/>
                <a:gridCol w="2253110"/>
                <a:gridCol w="2180430"/>
              </a:tblGrid>
              <a:tr h="428965">
                <a:tc>
                  <a:txBody>
                    <a:bodyPr/>
                    <a:lstStyle/>
                    <a:p>
                      <a:pPr algn="just">
                        <a:spcAft>
                          <a:spcPts val="0"/>
                        </a:spcAft>
                      </a:pPr>
                      <a:r>
                        <a:rPr lang="es-ES" sz="1600" b="1" dirty="0" smtClean="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ACTUADORES</a:t>
                      </a:r>
                      <a:endPar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ELÉCTRICOS</a:t>
                      </a:r>
                      <a:endParaRPr lang="es-EC"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HIDRÁULICOS</a:t>
                      </a:r>
                      <a:endParaRPr lang="es-EC"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NEUMÁTICOS</a:t>
                      </a:r>
                      <a:endParaRPr lang="es-EC"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0742">
                <a:tc>
                  <a:txBody>
                    <a:bodyPr/>
                    <a:lstStyle/>
                    <a:p>
                      <a:pPr>
                        <a:spcAft>
                          <a:spcPts val="0"/>
                        </a:spcAft>
                      </a:pPr>
                      <a:r>
                        <a:rPr lang="es-ES" sz="1800" dirty="0">
                          <a:solidFill>
                            <a:srgbClr val="000000"/>
                          </a:solidFill>
                          <a:effectLst/>
                          <a:latin typeface="Arial" pitchFamily="34" charset="0"/>
                          <a:ea typeface="Times New Roman"/>
                          <a:cs typeface="Arial" pitchFamily="34" charset="0"/>
                        </a:rPr>
                        <a:t>Fuente de energía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Electricidad</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Fluido </a:t>
                      </a:r>
                      <a:r>
                        <a:rPr lang="es-ES" sz="1800" baseline="0" dirty="0" smtClean="0">
                          <a:solidFill>
                            <a:srgbClr val="000000"/>
                          </a:solidFill>
                          <a:effectLst/>
                          <a:latin typeface="Arial" pitchFamily="34" charset="0"/>
                          <a:ea typeface="Times New Roman"/>
                          <a:cs typeface="Arial" pitchFamily="34" charset="0"/>
                        </a:rPr>
                        <a:t> </a:t>
                      </a:r>
                      <a:r>
                        <a:rPr lang="es-ES" sz="1800" dirty="0" smtClean="0">
                          <a:solidFill>
                            <a:srgbClr val="000000"/>
                          </a:solidFill>
                          <a:effectLst/>
                          <a:latin typeface="Arial" pitchFamily="34" charset="0"/>
                          <a:ea typeface="Times New Roman"/>
                          <a:cs typeface="Arial" pitchFamily="34" charset="0"/>
                        </a:rPr>
                        <a:t>aceite mineral                     (500 bar)</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spcAft>
                          <a:spcPts val="0"/>
                        </a:spcAft>
                      </a:pPr>
                      <a:r>
                        <a:rPr lang="es-ES" sz="1800" dirty="0">
                          <a:solidFill>
                            <a:srgbClr val="000000"/>
                          </a:solidFill>
                          <a:effectLst/>
                          <a:latin typeface="Arial" pitchFamily="34" charset="0"/>
                          <a:ea typeface="Times New Roman"/>
                          <a:cs typeface="Arial" pitchFamily="34" charset="0"/>
                        </a:rPr>
                        <a:t>Aire a </a:t>
                      </a:r>
                      <a:r>
                        <a:rPr lang="es-ES" sz="1800" dirty="0" smtClean="0">
                          <a:solidFill>
                            <a:srgbClr val="000000"/>
                          </a:solidFill>
                          <a:effectLst/>
                          <a:latin typeface="Arial" pitchFamily="34" charset="0"/>
                          <a:ea typeface="Times New Roman"/>
                          <a:cs typeface="Arial" pitchFamily="34" charset="0"/>
                        </a:rPr>
                        <a:t>presión          (</a:t>
                      </a:r>
                      <a:r>
                        <a:rPr lang="es-ES" sz="1800" dirty="0">
                          <a:solidFill>
                            <a:srgbClr val="000000"/>
                          </a:solidFill>
                          <a:effectLst/>
                          <a:latin typeface="Arial" pitchFamily="34" charset="0"/>
                          <a:ea typeface="Times New Roman"/>
                          <a:cs typeface="Arial" pitchFamily="34" charset="0"/>
                        </a:rPr>
                        <a:t>5 – 10 bar)</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1621485">
                <a:tc>
                  <a:txBody>
                    <a:bodyPr/>
                    <a:lstStyle/>
                    <a:p>
                      <a:pPr>
                        <a:spcAft>
                          <a:spcPts val="0"/>
                        </a:spcAft>
                      </a:pPr>
                      <a:r>
                        <a:rPr lang="es-ES" sz="1800" dirty="0">
                          <a:solidFill>
                            <a:srgbClr val="000000"/>
                          </a:solidFill>
                          <a:effectLst/>
                          <a:latin typeface="Arial" pitchFamily="34" charset="0"/>
                          <a:ea typeface="Times New Roman"/>
                          <a:cs typeface="Arial" pitchFamily="34" charset="0"/>
                        </a:rPr>
                        <a:t>Opciones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DC,</a:t>
                      </a:r>
                      <a:r>
                        <a:rPr lang="es-ES" sz="1800" baseline="0" dirty="0" smtClean="0">
                          <a:solidFill>
                            <a:srgbClr val="000000"/>
                          </a:solidFill>
                          <a:effectLst/>
                          <a:latin typeface="Arial" pitchFamily="34" charset="0"/>
                          <a:ea typeface="Times New Roman"/>
                          <a:cs typeface="Arial" pitchFamily="34" charset="0"/>
                        </a:rPr>
                        <a:t> AC, </a:t>
                      </a:r>
                      <a:r>
                        <a:rPr lang="es-ES" sz="1800" dirty="0" smtClean="0">
                          <a:solidFill>
                            <a:srgbClr val="000000"/>
                          </a:solidFill>
                          <a:effectLst/>
                          <a:latin typeface="Arial" pitchFamily="34" charset="0"/>
                          <a:ea typeface="Times New Roman"/>
                          <a:cs typeface="Arial" pitchFamily="34" charset="0"/>
                        </a:rPr>
                        <a:t>Motor </a:t>
                      </a:r>
                      <a:r>
                        <a:rPr lang="es-ES" sz="1800" dirty="0">
                          <a:solidFill>
                            <a:srgbClr val="000000"/>
                          </a:solidFill>
                          <a:effectLst/>
                          <a:latin typeface="Arial" pitchFamily="34" charset="0"/>
                          <a:ea typeface="Times New Roman"/>
                          <a:cs typeface="Arial" pitchFamily="34" charset="0"/>
                        </a:rPr>
                        <a:t>paso a paso </a:t>
                      </a:r>
                      <a:r>
                        <a:rPr lang="es-ES" sz="1800" dirty="0" smtClean="0">
                          <a:solidFill>
                            <a:srgbClr val="000000"/>
                          </a:solidFill>
                          <a:effectLst/>
                          <a:latin typeface="Arial" pitchFamily="34" charset="0"/>
                          <a:ea typeface="Times New Roman"/>
                          <a:cs typeface="Arial" pitchFamily="34" charset="0"/>
                        </a:rPr>
                        <a:t>Servomotor, </a:t>
                      </a:r>
                      <a:r>
                        <a:rPr lang="es-ES" sz="1800" dirty="0">
                          <a:solidFill>
                            <a:srgbClr val="000000"/>
                          </a:solidFill>
                          <a:effectLst/>
                          <a:latin typeface="Arial" pitchFamily="34" charset="0"/>
                          <a:ea typeface="Times New Roman"/>
                          <a:cs typeface="Arial" pitchFamily="34" charset="0"/>
                        </a:rPr>
                        <a:t>Actuadores </a:t>
                      </a:r>
                      <a:r>
                        <a:rPr lang="es-ES" sz="1800" dirty="0" smtClean="0">
                          <a:solidFill>
                            <a:srgbClr val="000000"/>
                          </a:solidFill>
                          <a:effectLst/>
                          <a:latin typeface="Arial" pitchFamily="34" charset="0"/>
                          <a:ea typeface="Times New Roman"/>
                          <a:cs typeface="Arial" pitchFamily="34" charset="0"/>
                        </a:rPr>
                        <a:t>Lineales, motor reductor</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lgn="l">
                        <a:spcAft>
                          <a:spcPts val="0"/>
                        </a:spcAft>
                      </a:pPr>
                      <a:r>
                        <a:rPr lang="es-ES" sz="1800" dirty="0" smtClean="0">
                          <a:solidFill>
                            <a:srgbClr val="000000"/>
                          </a:solidFill>
                          <a:effectLst/>
                          <a:latin typeface="Arial" pitchFamily="34" charset="0"/>
                          <a:ea typeface="Times New Roman"/>
                          <a:cs typeface="Arial" pitchFamily="34" charset="0"/>
                        </a:rPr>
                        <a:t>Cilindros</a:t>
                      </a:r>
                      <a:r>
                        <a:rPr lang="es-ES" sz="1800" baseline="0" dirty="0" smtClean="0">
                          <a:solidFill>
                            <a:srgbClr val="000000"/>
                          </a:solidFill>
                          <a:effectLst/>
                          <a:latin typeface="Arial" pitchFamily="34" charset="0"/>
                          <a:ea typeface="Times New Roman"/>
                          <a:cs typeface="Arial" pitchFamily="34" charset="0"/>
                        </a:rPr>
                        <a:t>, </a:t>
                      </a:r>
                    </a:p>
                    <a:p>
                      <a:pPr algn="l">
                        <a:spcAft>
                          <a:spcPts val="0"/>
                        </a:spcAft>
                      </a:pPr>
                      <a:r>
                        <a:rPr lang="es-ES" sz="1800" baseline="0" dirty="0" smtClean="0">
                          <a:solidFill>
                            <a:srgbClr val="000000"/>
                          </a:solidFill>
                          <a:effectLst/>
                          <a:latin typeface="Arial" pitchFamily="34" charset="0"/>
                          <a:ea typeface="Times New Roman"/>
                          <a:cs typeface="Arial" pitchFamily="34" charset="0"/>
                        </a:rPr>
                        <a:t>M</a:t>
                      </a:r>
                      <a:r>
                        <a:rPr lang="es-ES" sz="1800" dirty="0" smtClean="0">
                          <a:solidFill>
                            <a:srgbClr val="000000"/>
                          </a:solidFill>
                          <a:effectLst/>
                          <a:latin typeface="Arial" pitchFamily="34" charset="0"/>
                          <a:ea typeface="Times New Roman"/>
                          <a:cs typeface="Arial" pitchFamily="34" charset="0"/>
                        </a:rPr>
                        <a:t>otor </a:t>
                      </a:r>
                      <a:r>
                        <a:rPr lang="es-ES" sz="1800" dirty="0">
                          <a:solidFill>
                            <a:srgbClr val="000000"/>
                          </a:solidFill>
                          <a:effectLst/>
                          <a:latin typeface="Arial" pitchFamily="34" charset="0"/>
                          <a:ea typeface="Times New Roman"/>
                          <a:cs typeface="Arial" pitchFamily="34" charset="0"/>
                        </a:rPr>
                        <a:t>de </a:t>
                      </a:r>
                      <a:r>
                        <a:rPr lang="es-ES" sz="1800" dirty="0" smtClean="0">
                          <a:solidFill>
                            <a:srgbClr val="000000"/>
                          </a:solidFill>
                          <a:effectLst/>
                          <a:latin typeface="Arial" pitchFamily="34" charset="0"/>
                          <a:ea typeface="Times New Roman"/>
                          <a:cs typeface="Arial" pitchFamily="34" charset="0"/>
                        </a:rPr>
                        <a:t>paletas,</a:t>
                      </a:r>
                      <a:r>
                        <a:rPr lang="es-ES" sz="1800" baseline="0" dirty="0" smtClean="0">
                          <a:solidFill>
                            <a:srgbClr val="000000"/>
                          </a:solidFill>
                          <a:effectLst/>
                          <a:latin typeface="Arial" pitchFamily="34" charset="0"/>
                          <a:ea typeface="Times New Roman"/>
                          <a:cs typeface="Arial" pitchFamily="34" charset="0"/>
                        </a:rPr>
                        <a:t> </a:t>
                      </a:r>
                    </a:p>
                    <a:p>
                      <a:pPr algn="l">
                        <a:spcAft>
                          <a:spcPts val="0"/>
                        </a:spcAft>
                      </a:pPr>
                      <a:r>
                        <a:rPr lang="es-ES" sz="1800" dirty="0" smtClean="0">
                          <a:solidFill>
                            <a:srgbClr val="000000"/>
                          </a:solidFill>
                          <a:effectLst/>
                          <a:latin typeface="Arial" pitchFamily="34" charset="0"/>
                          <a:ea typeface="Times New Roman"/>
                          <a:cs typeface="Arial" pitchFamily="34" charset="0"/>
                        </a:rPr>
                        <a:t>Motor </a:t>
                      </a:r>
                      <a:r>
                        <a:rPr lang="es-ES" sz="1800" dirty="0">
                          <a:solidFill>
                            <a:srgbClr val="000000"/>
                          </a:solidFill>
                          <a:effectLst/>
                          <a:latin typeface="Arial" pitchFamily="34" charset="0"/>
                          <a:ea typeface="Times New Roman"/>
                          <a:cs typeface="Arial" pitchFamily="34" charset="0"/>
                        </a:rPr>
                        <a:t>de pistones axiales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Cilindros           Motor de paletas  Motor de pistón</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r>
              <a:tr h="1126031">
                <a:tc>
                  <a:txBody>
                    <a:bodyPr/>
                    <a:lstStyle/>
                    <a:p>
                      <a:pPr>
                        <a:spcAft>
                          <a:spcPts val="0"/>
                        </a:spcAft>
                      </a:pPr>
                      <a:r>
                        <a:rPr lang="es-ES" sz="1800" dirty="0">
                          <a:solidFill>
                            <a:srgbClr val="000000"/>
                          </a:solidFill>
                          <a:effectLst/>
                          <a:latin typeface="Arial" pitchFamily="34" charset="0"/>
                          <a:ea typeface="Times New Roman"/>
                          <a:cs typeface="Arial" pitchFamily="34" charset="0"/>
                        </a:rPr>
                        <a:t>Tamaño del sistema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Pequeño </a:t>
                      </a:r>
                      <a:r>
                        <a:rPr lang="es-ES" sz="1800" dirty="0" smtClean="0">
                          <a:solidFill>
                            <a:srgbClr val="000000"/>
                          </a:solidFill>
                          <a:effectLst/>
                          <a:latin typeface="Arial" pitchFamily="34" charset="0"/>
                          <a:ea typeface="Times New Roman"/>
                          <a:cs typeface="Arial" pitchFamily="34" charset="0"/>
                          <a:sym typeface="Wingdings" pitchFamily="2" charset="2"/>
                        </a:rPr>
                        <a:t> </a:t>
                      </a:r>
                      <a:r>
                        <a:rPr lang="es-ES" sz="1800" dirty="0" smtClean="0">
                          <a:solidFill>
                            <a:srgbClr val="000000"/>
                          </a:solidFill>
                          <a:effectLst/>
                          <a:latin typeface="Arial" pitchFamily="34" charset="0"/>
                          <a:ea typeface="Times New Roman"/>
                          <a:cs typeface="Arial" pitchFamily="34" charset="0"/>
                        </a:rPr>
                        <a:t>cables eléctricos,</a:t>
                      </a:r>
                      <a:r>
                        <a:rPr lang="es-ES" sz="1800" baseline="0" dirty="0" smtClean="0">
                          <a:solidFill>
                            <a:srgbClr val="000000"/>
                          </a:solidFill>
                          <a:effectLst/>
                          <a:latin typeface="Arial" pitchFamily="34" charset="0"/>
                          <a:ea typeface="Times New Roman"/>
                          <a:cs typeface="Arial" pitchFamily="34" charset="0"/>
                        </a:rPr>
                        <a:t> </a:t>
                      </a:r>
                      <a:r>
                        <a:rPr lang="es-ES" sz="1800" dirty="0" smtClean="0">
                          <a:solidFill>
                            <a:srgbClr val="000000"/>
                          </a:solidFill>
                          <a:effectLst/>
                          <a:latin typeface="Arial" pitchFamily="34" charset="0"/>
                          <a:ea typeface="Times New Roman"/>
                          <a:cs typeface="Arial" pitchFamily="34" charset="0"/>
                        </a:rPr>
                        <a:t>fuente </a:t>
                      </a:r>
                      <a:r>
                        <a:rPr lang="es-ES" sz="1800" dirty="0">
                          <a:solidFill>
                            <a:srgbClr val="000000"/>
                          </a:solidFill>
                          <a:effectLst/>
                          <a:latin typeface="Arial" pitchFamily="34" charset="0"/>
                          <a:ea typeface="Times New Roman"/>
                          <a:cs typeface="Arial" pitchFamily="34" charset="0"/>
                        </a:rPr>
                        <a:t>eléctrica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Grande </a:t>
                      </a:r>
                      <a:r>
                        <a:rPr lang="es-ES" sz="1800" dirty="0" smtClean="0">
                          <a:solidFill>
                            <a:srgbClr val="000000"/>
                          </a:solidFill>
                          <a:effectLst/>
                          <a:latin typeface="Arial" pitchFamily="34" charset="0"/>
                          <a:ea typeface="Times New Roman"/>
                          <a:cs typeface="Arial" pitchFamily="34" charset="0"/>
                          <a:sym typeface="Wingdings" pitchFamily="2" charset="2"/>
                        </a:rPr>
                        <a:t> </a:t>
                      </a:r>
                      <a:r>
                        <a:rPr lang="es-ES" sz="1800" dirty="0" smtClean="0">
                          <a:solidFill>
                            <a:srgbClr val="000000"/>
                          </a:solidFill>
                          <a:effectLst/>
                          <a:latin typeface="Arial" pitchFamily="34" charset="0"/>
                          <a:ea typeface="Times New Roman"/>
                          <a:cs typeface="Arial" pitchFamily="34" charset="0"/>
                        </a:rPr>
                        <a:t>mangueras</a:t>
                      </a:r>
                      <a:r>
                        <a:rPr lang="es-ES" sz="1800" dirty="0">
                          <a:solidFill>
                            <a:srgbClr val="000000"/>
                          </a:solidFill>
                          <a:effectLst/>
                          <a:latin typeface="Arial" pitchFamily="34" charset="0"/>
                          <a:ea typeface="Times New Roman"/>
                          <a:cs typeface="Arial" pitchFamily="34" charset="0"/>
                        </a:rPr>
                        <a:t>, bomba y caja de aceite</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Mediano</a:t>
                      </a:r>
                      <a:r>
                        <a:rPr lang="es-ES" sz="1800" baseline="0" dirty="0" smtClean="0">
                          <a:solidFill>
                            <a:srgbClr val="000000"/>
                          </a:solidFill>
                          <a:effectLst/>
                          <a:latin typeface="Arial" pitchFamily="34" charset="0"/>
                          <a:ea typeface="Times New Roman"/>
                          <a:cs typeface="Arial" pitchFamily="34" charset="0"/>
                        </a:rPr>
                        <a:t> </a:t>
                      </a:r>
                      <a:r>
                        <a:rPr lang="es-ES" sz="1800" baseline="0" dirty="0" smtClean="0">
                          <a:solidFill>
                            <a:srgbClr val="000000"/>
                          </a:solidFill>
                          <a:effectLst/>
                          <a:latin typeface="Arial" pitchFamily="34" charset="0"/>
                          <a:ea typeface="Times New Roman"/>
                          <a:cs typeface="Arial" pitchFamily="34" charset="0"/>
                          <a:sym typeface="Wingdings" pitchFamily="2" charset="2"/>
                        </a:rPr>
                        <a:t> </a:t>
                      </a:r>
                      <a:r>
                        <a:rPr lang="es-ES" sz="1800" dirty="0" smtClean="0">
                          <a:solidFill>
                            <a:srgbClr val="000000"/>
                          </a:solidFill>
                          <a:effectLst/>
                          <a:latin typeface="Arial" pitchFamily="34" charset="0"/>
                          <a:ea typeface="Times New Roman"/>
                          <a:cs typeface="Arial" pitchFamily="34" charset="0"/>
                        </a:rPr>
                        <a:t>mangueras </a:t>
                      </a:r>
                      <a:r>
                        <a:rPr lang="es-ES" sz="1800" dirty="0">
                          <a:solidFill>
                            <a:srgbClr val="000000"/>
                          </a:solidFill>
                          <a:effectLst/>
                          <a:latin typeface="Arial" pitchFamily="34" charset="0"/>
                          <a:ea typeface="Times New Roman"/>
                          <a:cs typeface="Arial" pitchFamily="34" charset="0"/>
                        </a:rPr>
                        <a:t>y el compresor</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r>
              <a:tr h="375344">
                <a:tc>
                  <a:txBody>
                    <a:bodyPr/>
                    <a:lstStyle/>
                    <a:p>
                      <a:pPr>
                        <a:spcAft>
                          <a:spcPts val="0"/>
                        </a:spcAft>
                      </a:pPr>
                      <a:r>
                        <a:rPr lang="es-ES" sz="1800" dirty="0">
                          <a:solidFill>
                            <a:srgbClr val="000000"/>
                          </a:solidFill>
                          <a:effectLst/>
                          <a:latin typeface="Arial" pitchFamily="34" charset="0"/>
                          <a:ea typeface="Times New Roman"/>
                          <a:cs typeface="Arial" pitchFamily="34" charset="0"/>
                        </a:rPr>
                        <a:t>Costo</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a:solidFill>
                            <a:srgbClr val="000000"/>
                          </a:solidFill>
                          <a:effectLst/>
                          <a:latin typeface="Arial" pitchFamily="34" charset="0"/>
                          <a:ea typeface="Times New Roman"/>
                          <a:cs typeface="Arial" pitchFamily="34" charset="0"/>
                        </a:rPr>
                        <a:t>Bajo </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a:solidFill>
                            <a:srgbClr val="000000"/>
                          </a:solidFill>
                          <a:effectLst/>
                          <a:latin typeface="Arial" pitchFamily="34" charset="0"/>
                          <a:ea typeface="Times New Roman"/>
                          <a:cs typeface="Arial" pitchFamily="34" charset="0"/>
                        </a:rPr>
                        <a:t>Alto </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Bajo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r>
              <a:tr h="1169772">
                <a:tc>
                  <a:txBody>
                    <a:bodyPr/>
                    <a:lstStyle/>
                    <a:p>
                      <a:pPr>
                        <a:spcAft>
                          <a:spcPts val="0"/>
                        </a:spcAft>
                      </a:pPr>
                      <a:r>
                        <a:rPr lang="es-ES" sz="1800" dirty="0">
                          <a:solidFill>
                            <a:srgbClr val="000000"/>
                          </a:solidFill>
                          <a:effectLst/>
                          <a:latin typeface="Arial" pitchFamily="34" charset="0"/>
                          <a:ea typeface="Times New Roman"/>
                          <a:cs typeface="Arial" pitchFamily="34" charset="0"/>
                        </a:rPr>
                        <a:t>Potencia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a:solidFill>
                            <a:srgbClr val="000000"/>
                          </a:solidFill>
                          <a:effectLst/>
                          <a:latin typeface="Arial" pitchFamily="34" charset="0"/>
                          <a:ea typeface="Times New Roman"/>
                          <a:cs typeface="Arial" pitchFamily="34" charset="0"/>
                        </a:rPr>
                        <a:t>Potencia alta</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Alta relación potencia – peso, desarrolla grandes fuerzas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Alta relación potencia – peso, desarrolla grandes fuerzas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30413" t="20430" r="16141" b="15311"/>
          <a:stretch>
            <a:fillRect/>
          </a:stretch>
        </p:blipFill>
        <p:spPr bwMode="auto">
          <a:xfrm>
            <a:off x="0" y="-27384"/>
            <a:ext cx="9144000" cy="6871165"/>
          </a:xfrm>
          <a:prstGeom prst="rect">
            <a:avLst/>
          </a:prstGeom>
          <a:noFill/>
          <a:ln w="9525">
            <a:noFill/>
            <a:miter lim="800000"/>
            <a:headEnd/>
            <a:tailEnd/>
          </a:ln>
        </p:spPr>
      </p:pic>
      <p:graphicFrame>
        <p:nvGraphicFramePr>
          <p:cNvPr id="4" name="4 Marcador de contenido"/>
          <p:cNvGraphicFramePr>
            <a:graphicFrameLocks/>
          </p:cNvGraphicFramePr>
          <p:nvPr/>
        </p:nvGraphicFramePr>
        <p:xfrm>
          <a:off x="1043608" y="1340768"/>
          <a:ext cx="7776864" cy="4612043"/>
        </p:xfrm>
        <a:graphic>
          <a:graphicData uri="http://schemas.openxmlformats.org/drawingml/2006/table">
            <a:tbl>
              <a:tblPr/>
              <a:tblGrid>
                <a:gridCol w="1656185"/>
                <a:gridCol w="1687139"/>
                <a:gridCol w="2253110"/>
                <a:gridCol w="2180430"/>
              </a:tblGrid>
              <a:tr h="167679">
                <a:tc>
                  <a:txBody>
                    <a:bodyPr/>
                    <a:lstStyle/>
                    <a:p>
                      <a:pPr algn="just">
                        <a:spcAft>
                          <a:spcPts val="0"/>
                        </a:spcAft>
                      </a:pPr>
                      <a:r>
                        <a:rPr lang="es-ES" sz="1600" b="1" dirty="0" smtClean="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ACTUADORES</a:t>
                      </a:r>
                      <a:endPar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ELÉCTRICOS</a:t>
                      </a:r>
                      <a:endParaRPr lang="es-EC"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HIDRÁULICOS</a:t>
                      </a:r>
                      <a:endParaRPr lang="es-EC"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rPr>
                        <a:t>NEUMÁTICOS</a:t>
                      </a:r>
                      <a:endParaRPr lang="es-EC" sz="1600" b="1" dirty="0">
                        <a:solidFill>
                          <a:srgbClr val="0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358">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Instalación</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Corriente</a:t>
                      </a:r>
                      <a:r>
                        <a:rPr lang="es-ES" sz="1800" dirty="0">
                          <a:solidFill>
                            <a:srgbClr val="000000"/>
                          </a:solidFill>
                          <a:effectLst/>
                          <a:latin typeface="Arial" pitchFamily="34" charset="0"/>
                          <a:ea typeface="Times New Roman"/>
                          <a:cs typeface="Arial" pitchFamily="34" charset="0"/>
                        </a:rPr>
                        <a:t>, voltaje, </a:t>
                      </a:r>
                      <a:r>
                        <a:rPr lang="es-ES" sz="1800" dirty="0" smtClean="0">
                          <a:solidFill>
                            <a:srgbClr val="000000"/>
                          </a:solidFill>
                          <a:effectLst/>
                          <a:latin typeface="Arial" pitchFamily="34" charset="0"/>
                          <a:ea typeface="Times New Roman"/>
                          <a:cs typeface="Arial" pitchFamily="34" charset="0"/>
                        </a:rPr>
                        <a:t>cables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Bomba</a:t>
                      </a:r>
                      <a:r>
                        <a:rPr lang="es-ES" sz="1800" dirty="0">
                          <a:solidFill>
                            <a:srgbClr val="000000"/>
                          </a:solidFill>
                          <a:effectLst/>
                          <a:latin typeface="Arial" pitchFamily="34" charset="0"/>
                          <a:ea typeface="Times New Roman"/>
                          <a:cs typeface="Arial" pitchFamily="34" charset="0"/>
                        </a:rPr>
                        <a:t>, caja de aceite, </a:t>
                      </a:r>
                      <a:r>
                        <a:rPr lang="es-ES" sz="1800" dirty="0" smtClean="0">
                          <a:solidFill>
                            <a:srgbClr val="000000"/>
                          </a:solidFill>
                          <a:effectLst/>
                          <a:latin typeface="Arial" pitchFamily="34" charset="0"/>
                          <a:ea typeface="Times New Roman"/>
                          <a:cs typeface="Arial" pitchFamily="34" charset="0"/>
                        </a:rPr>
                        <a:t>mangueras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Compresor</a:t>
                      </a:r>
                      <a:r>
                        <a:rPr lang="es-ES" sz="1800" dirty="0">
                          <a:solidFill>
                            <a:srgbClr val="000000"/>
                          </a:solidFill>
                          <a:effectLst/>
                          <a:latin typeface="Arial" pitchFamily="34" charset="0"/>
                          <a:ea typeface="Times New Roman"/>
                          <a:cs typeface="Arial" pitchFamily="34" charset="0"/>
                        </a:rPr>
                        <a:t>, filtros, </a:t>
                      </a:r>
                      <a:r>
                        <a:rPr lang="es-ES" sz="1800" dirty="0" smtClean="0">
                          <a:solidFill>
                            <a:srgbClr val="000000"/>
                          </a:solidFill>
                          <a:effectLst/>
                          <a:latin typeface="Arial" pitchFamily="34" charset="0"/>
                          <a:ea typeface="Times New Roman"/>
                          <a:cs typeface="Arial" pitchFamily="34" charset="0"/>
                        </a:rPr>
                        <a:t>mangueras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335358">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Velocidad de respuesta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noFill/>
                      <a:prstDash val="solid"/>
                      <a:round/>
                      <a:headEnd type="none" w="med" len="med"/>
                      <a:tailEnd type="none" w="med" len="med"/>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Rápida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noFill/>
                      <a:prstDash val="solid"/>
                      <a:round/>
                      <a:headEnd type="none" w="med" len="med"/>
                      <a:tailEnd type="none" w="med" len="med"/>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Lenta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noFill/>
                      <a:prstDash val="solid"/>
                      <a:round/>
                      <a:headEnd type="none" w="med" len="med"/>
                      <a:tailEnd type="none" w="med" len="med"/>
                    </a:lnT>
                    <a:lnB>
                      <a:noFill/>
                    </a:lnB>
                    <a:solidFill>
                      <a:srgbClr val="C0C0C0"/>
                    </a:solidFill>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Rápida</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w="12700" cap="flat" cmpd="sng" algn="ctr">
                      <a:noFill/>
                      <a:prstDash val="solid"/>
                      <a:round/>
                      <a:headEnd type="none" w="med" len="med"/>
                      <a:tailEnd type="none" w="med" len="med"/>
                    </a:lnT>
                    <a:lnB>
                      <a:noFill/>
                    </a:lnB>
                    <a:solidFill>
                      <a:srgbClr val="C0C0C0"/>
                    </a:solidFill>
                  </a:tcPr>
                </a:tc>
              </a:tr>
              <a:tr h="748258">
                <a:tc>
                  <a:txBody>
                    <a:bodyPr/>
                    <a:lstStyle/>
                    <a:p>
                      <a:pPr>
                        <a:spcAft>
                          <a:spcPts val="0"/>
                        </a:spcAft>
                      </a:pPr>
                      <a:r>
                        <a:rPr lang="es-ES" sz="1800" dirty="0">
                          <a:solidFill>
                            <a:srgbClr val="000000"/>
                          </a:solidFill>
                          <a:effectLst/>
                          <a:latin typeface="Arial" pitchFamily="34" charset="0"/>
                          <a:ea typeface="Times New Roman"/>
                          <a:cs typeface="Arial" pitchFamily="34" charset="0"/>
                        </a:rPr>
                        <a:t>Mantenimiento</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Fácil</a:t>
                      </a:r>
                      <a:r>
                        <a:rPr lang="es-ES" sz="1800" baseline="0" dirty="0" smtClean="0">
                          <a:solidFill>
                            <a:srgbClr val="000000"/>
                          </a:solidFill>
                          <a:effectLst/>
                          <a:latin typeface="Arial" pitchFamily="34" charset="0"/>
                          <a:ea typeface="Times New Roman"/>
                          <a:cs typeface="Arial" pitchFamily="34" charset="0"/>
                        </a:rPr>
                        <a:t> </a:t>
                      </a:r>
                      <a:r>
                        <a:rPr lang="es-ES" sz="1800" baseline="0" dirty="0" smtClean="0">
                          <a:solidFill>
                            <a:srgbClr val="000000"/>
                          </a:solidFill>
                          <a:effectLst/>
                          <a:latin typeface="Arial" pitchFamily="34" charset="0"/>
                          <a:ea typeface="Times New Roman"/>
                          <a:cs typeface="Arial" pitchFamily="34" charset="0"/>
                          <a:sym typeface="Wingdings" pitchFamily="2" charset="2"/>
                        </a:rPr>
                        <a:t> </a:t>
                      </a:r>
                      <a:r>
                        <a:rPr lang="es-ES" sz="1800" dirty="0" smtClean="0">
                          <a:solidFill>
                            <a:srgbClr val="000000"/>
                          </a:solidFill>
                          <a:effectLst/>
                          <a:latin typeface="Arial" pitchFamily="34" charset="0"/>
                          <a:ea typeface="Times New Roman"/>
                          <a:cs typeface="Arial" pitchFamily="34" charset="0"/>
                        </a:rPr>
                        <a:t>acceso de</a:t>
                      </a:r>
                      <a:r>
                        <a:rPr lang="es-ES" sz="1800" baseline="0" dirty="0" smtClean="0">
                          <a:solidFill>
                            <a:srgbClr val="000000"/>
                          </a:solidFill>
                          <a:effectLst/>
                          <a:latin typeface="Arial" pitchFamily="34" charset="0"/>
                          <a:ea typeface="Times New Roman"/>
                          <a:cs typeface="Arial" pitchFamily="34" charset="0"/>
                        </a:rPr>
                        <a:t> </a:t>
                      </a:r>
                      <a:r>
                        <a:rPr lang="es-ES" sz="1800" dirty="0" smtClean="0">
                          <a:solidFill>
                            <a:srgbClr val="000000"/>
                          </a:solidFill>
                          <a:effectLst/>
                          <a:latin typeface="Arial" pitchFamily="34" charset="0"/>
                          <a:ea typeface="Times New Roman"/>
                          <a:cs typeface="Arial" pitchFamily="34" charset="0"/>
                        </a:rPr>
                        <a:t>diferentes </a:t>
                      </a:r>
                      <a:r>
                        <a:rPr lang="es-ES" sz="1800" dirty="0">
                          <a:solidFill>
                            <a:srgbClr val="000000"/>
                          </a:solidFill>
                          <a:effectLst/>
                          <a:latin typeface="Arial" pitchFamily="34" charset="0"/>
                          <a:ea typeface="Times New Roman"/>
                          <a:cs typeface="Arial" pitchFamily="34" charset="0"/>
                        </a:rPr>
                        <a:t>elementos utilizados en el proceso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Complicado </a:t>
                      </a:r>
                      <a:r>
                        <a:rPr lang="es-ES" sz="1800" dirty="0" smtClean="0">
                          <a:solidFill>
                            <a:srgbClr val="000000"/>
                          </a:solidFill>
                          <a:effectLst/>
                          <a:latin typeface="Arial" pitchFamily="34" charset="0"/>
                          <a:ea typeface="Times New Roman"/>
                          <a:cs typeface="Arial" pitchFamily="34" charset="0"/>
                          <a:sym typeface="Wingdings" pitchFamily="2" charset="2"/>
                        </a:rPr>
                        <a:t> </a:t>
                      </a:r>
                      <a:r>
                        <a:rPr lang="es-ES" sz="1800" dirty="0" smtClean="0">
                          <a:solidFill>
                            <a:srgbClr val="000000"/>
                          </a:solidFill>
                          <a:effectLst/>
                          <a:latin typeface="Arial" pitchFamily="34" charset="0"/>
                          <a:ea typeface="Times New Roman"/>
                          <a:cs typeface="Arial" pitchFamily="34" charset="0"/>
                        </a:rPr>
                        <a:t>acceso </a:t>
                      </a:r>
                      <a:r>
                        <a:rPr lang="es-ES" sz="1800" dirty="0">
                          <a:solidFill>
                            <a:srgbClr val="000000"/>
                          </a:solidFill>
                          <a:effectLst/>
                          <a:latin typeface="Arial" pitchFamily="34" charset="0"/>
                          <a:ea typeface="Times New Roman"/>
                          <a:cs typeface="Arial" pitchFamily="34" charset="0"/>
                        </a:rPr>
                        <a:t>de los diferentes elementos utilizados en el proceso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smtClean="0">
                          <a:solidFill>
                            <a:srgbClr val="000000"/>
                          </a:solidFill>
                          <a:effectLst/>
                          <a:latin typeface="Arial" pitchFamily="34" charset="0"/>
                          <a:ea typeface="Times New Roman"/>
                          <a:cs typeface="Arial" pitchFamily="34" charset="0"/>
                        </a:rPr>
                        <a:t>Complicado </a:t>
                      </a:r>
                      <a:r>
                        <a:rPr lang="es-ES" sz="1800" dirty="0" smtClean="0">
                          <a:solidFill>
                            <a:srgbClr val="000000"/>
                          </a:solidFill>
                          <a:effectLst/>
                          <a:latin typeface="Arial" pitchFamily="34" charset="0"/>
                          <a:ea typeface="Times New Roman"/>
                          <a:cs typeface="Arial" pitchFamily="34" charset="0"/>
                          <a:sym typeface="Wingdings" pitchFamily="2" charset="2"/>
                        </a:rPr>
                        <a:t> </a:t>
                      </a:r>
                      <a:r>
                        <a:rPr lang="es-ES" sz="1800" dirty="0" smtClean="0">
                          <a:solidFill>
                            <a:srgbClr val="000000"/>
                          </a:solidFill>
                          <a:effectLst/>
                          <a:latin typeface="Arial" pitchFamily="34" charset="0"/>
                          <a:ea typeface="Times New Roman"/>
                          <a:cs typeface="Arial" pitchFamily="34" charset="0"/>
                        </a:rPr>
                        <a:t>acceso </a:t>
                      </a:r>
                      <a:r>
                        <a:rPr lang="es-ES" sz="1800" dirty="0">
                          <a:solidFill>
                            <a:srgbClr val="000000"/>
                          </a:solidFill>
                          <a:effectLst/>
                          <a:latin typeface="Arial" pitchFamily="34" charset="0"/>
                          <a:ea typeface="Times New Roman"/>
                          <a:cs typeface="Arial" pitchFamily="34" charset="0"/>
                        </a:rPr>
                        <a:t>de los diferentes elementos utilizados en el proceso</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r>
              <a:tr h="598606">
                <a:tc>
                  <a:txBody>
                    <a:bodyPr/>
                    <a:lstStyle/>
                    <a:p>
                      <a:pPr>
                        <a:spcAft>
                          <a:spcPts val="0"/>
                        </a:spcAft>
                      </a:pPr>
                      <a:r>
                        <a:rPr lang="es-ES" sz="1800" dirty="0">
                          <a:solidFill>
                            <a:srgbClr val="000000"/>
                          </a:solidFill>
                          <a:effectLst/>
                          <a:latin typeface="Arial" pitchFamily="34" charset="0"/>
                          <a:ea typeface="Times New Roman"/>
                          <a:cs typeface="Arial" pitchFamily="34" charset="0"/>
                        </a:rPr>
                        <a:t>Ruido</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a:solidFill>
                            <a:srgbClr val="000000"/>
                          </a:solidFill>
                          <a:effectLst/>
                          <a:latin typeface="Arial" pitchFamily="34" charset="0"/>
                          <a:ea typeface="Times New Roman"/>
                          <a:cs typeface="Arial" pitchFamily="34" charset="0"/>
                        </a:rPr>
                        <a:t>Silencioso</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a:solidFill>
                            <a:srgbClr val="000000"/>
                          </a:solidFill>
                          <a:effectLst/>
                          <a:latin typeface="Arial" pitchFamily="34" charset="0"/>
                          <a:ea typeface="Times New Roman"/>
                          <a:cs typeface="Arial" pitchFamily="34" charset="0"/>
                        </a:rPr>
                        <a:t>Ruidoso </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Ruidoso</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r>
              <a:tr h="167679">
                <a:tc>
                  <a:txBody>
                    <a:bodyPr/>
                    <a:lstStyle/>
                    <a:p>
                      <a:pPr>
                        <a:spcAft>
                          <a:spcPts val="0"/>
                        </a:spcAft>
                      </a:pPr>
                      <a:r>
                        <a:rPr lang="es-ES" sz="1800" dirty="0">
                          <a:solidFill>
                            <a:srgbClr val="000000"/>
                          </a:solidFill>
                          <a:effectLst/>
                          <a:latin typeface="Arial" pitchFamily="34" charset="0"/>
                          <a:ea typeface="Times New Roman"/>
                          <a:cs typeface="Arial" pitchFamily="34" charset="0"/>
                        </a:rPr>
                        <a:t>Robustez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a:solidFill>
                            <a:srgbClr val="000000"/>
                          </a:solidFill>
                          <a:effectLst/>
                          <a:latin typeface="Arial" pitchFamily="34" charset="0"/>
                          <a:ea typeface="Times New Roman"/>
                          <a:cs typeface="Arial" pitchFamily="34" charset="0"/>
                        </a:rPr>
                        <a:t>Medianamente robusto</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a:solidFill>
                            <a:srgbClr val="000000"/>
                          </a:solidFill>
                          <a:effectLst/>
                          <a:latin typeface="Arial" pitchFamily="34" charset="0"/>
                          <a:ea typeface="Times New Roman"/>
                          <a:cs typeface="Arial" pitchFamily="34" charset="0"/>
                        </a:rPr>
                        <a:t>Altamente robusto </a:t>
                      </a:r>
                      <a:endParaRPr lang="es-EC" sz="180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Robustos y duraderos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tcPr>
                </a:tc>
              </a:tr>
              <a:tr h="752077">
                <a:tc>
                  <a:txBody>
                    <a:bodyPr/>
                    <a:lstStyle/>
                    <a:p>
                      <a:pPr>
                        <a:spcAft>
                          <a:spcPts val="0"/>
                        </a:spcAft>
                      </a:pPr>
                      <a:r>
                        <a:rPr lang="es-ES" sz="1800" dirty="0">
                          <a:solidFill>
                            <a:srgbClr val="000000"/>
                          </a:solidFill>
                          <a:effectLst/>
                          <a:latin typeface="Arial" pitchFamily="34" charset="0"/>
                          <a:ea typeface="Times New Roman"/>
                          <a:cs typeface="Arial" pitchFamily="34" charset="0"/>
                        </a:rPr>
                        <a:t>Precisión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Muy preciso y fiables</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Preciso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c>
                  <a:txBody>
                    <a:bodyPr/>
                    <a:lstStyle/>
                    <a:p>
                      <a:pPr>
                        <a:spcAft>
                          <a:spcPts val="0"/>
                        </a:spcAft>
                      </a:pPr>
                      <a:r>
                        <a:rPr lang="es-ES" sz="1800" dirty="0">
                          <a:solidFill>
                            <a:srgbClr val="000000"/>
                          </a:solidFill>
                          <a:effectLst/>
                          <a:latin typeface="Arial" pitchFamily="34" charset="0"/>
                          <a:ea typeface="Times New Roman"/>
                          <a:cs typeface="Arial" pitchFamily="34" charset="0"/>
                        </a:rPr>
                        <a:t>Preciso </a:t>
                      </a:r>
                      <a:endParaRPr lang="es-EC" sz="1800" dirty="0">
                        <a:solidFill>
                          <a:srgbClr val="000000"/>
                        </a:solidFill>
                        <a:effectLst/>
                        <a:latin typeface="Arial" pitchFamily="34" charset="0"/>
                        <a:ea typeface="Times New Roman"/>
                        <a:cs typeface="Arial" pitchFamily="34" charset="0"/>
                      </a:endParaRPr>
                    </a:p>
                  </a:txBody>
                  <a:tcPr marL="47585" marR="47585" marT="0" marB="0">
                    <a:lnL>
                      <a:noFill/>
                    </a:lnL>
                    <a:lnR>
                      <a:noFill/>
                    </a:lnR>
                    <a:lnT>
                      <a:noFill/>
                    </a:lnT>
                    <a:lnB>
                      <a:noFill/>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836712"/>
            <a:ext cx="8229600" cy="1143000"/>
          </a:xfrm>
        </p:spPr>
        <p:txBody>
          <a:bodyPr>
            <a:normAutofit/>
          </a:bodyPr>
          <a:lstStyle/>
          <a:p>
            <a:r>
              <a:rPr lang="es-EC" sz="3600" b="1" dirty="0" smtClean="0">
                <a:effectLst>
                  <a:outerShdw blurRad="38100" dist="38100" dir="2700000" algn="tl">
                    <a:srgbClr val="000000">
                      <a:alpha val="43137"/>
                    </a:srgbClr>
                  </a:outerShdw>
                </a:effectLst>
              </a:rPr>
              <a:t>ACTUADORES ELÉCTRICOS</a:t>
            </a:r>
            <a:endParaRPr lang="es-EC" sz="3600" b="1" dirty="0">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755576" y="1892384"/>
          <a:ext cx="8136905" cy="3391091"/>
        </p:xfrm>
        <a:graphic>
          <a:graphicData uri="http://schemas.openxmlformats.org/drawingml/2006/table">
            <a:tbl>
              <a:tblPr/>
              <a:tblGrid>
                <a:gridCol w="1593703"/>
                <a:gridCol w="3158825"/>
                <a:gridCol w="3384377"/>
              </a:tblGrid>
              <a:tr h="189565">
                <a:tc>
                  <a:txBody>
                    <a:bodyPr/>
                    <a:lstStyle/>
                    <a:p>
                      <a:pPr algn="just">
                        <a:spcAft>
                          <a:spcPts val="0"/>
                        </a:spcAft>
                      </a:pPr>
                      <a:endParaRPr lang="es-ES" sz="16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Times New Roman"/>
                          <a:ea typeface="Times New Roman"/>
                          <a:cs typeface="Times New Roman"/>
                        </a:rPr>
                        <a:t>VENTAJAS</a:t>
                      </a:r>
                      <a:endParaRPr lang="es-EC" sz="16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600" b="1" dirty="0">
                          <a:solidFill>
                            <a:srgbClr val="000000"/>
                          </a:solidFill>
                          <a:effectLst>
                            <a:outerShdw blurRad="38100" dist="38100" dir="2700000" algn="tl">
                              <a:srgbClr val="000000">
                                <a:alpha val="43137"/>
                              </a:srgbClr>
                            </a:outerShdw>
                          </a:effectLst>
                          <a:latin typeface="Times New Roman"/>
                          <a:ea typeface="Times New Roman"/>
                          <a:cs typeface="Times New Roman"/>
                        </a:rPr>
                        <a:t>DESVENTAJAS</a:t>
                      </a:r>
                      <a:endParaRPr lang="es-EC" sz="16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7251">
                <a:tc>
                  <a:txBody>
                    <a:bodyPr/>
                    <a:lstStyle/>
                    <a:p>
                      <a:pPr algn="just">
                        <a:spcAft>
                          <a:spcPts val="0"/>
                        </a:spcAft>
                      </a:pPr>
                      <a:endParaRPr lang="es-ES" sz="16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6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6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6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6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ctr">
                        <a:spcAft>
                          <a:spcPts val="0"/>
                        </a:spcAft>
                      </a:pPr>
                      <a:r>
                        <a:rPr lang="es-ES" sz="16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rPr>
                        <a:t>Motor </a:t>
                      </a:r>
                      <a:r>
                        <a:rPr lang="es-ES" sz="1600" b="1" dirty="0">
                          <a:solidFill>
                            <a:srgbClr val="000000"/>
                          </a:solidFill>
                          <a:effectLst>
                            <a:outerShdw blurRad="38100" dist="38100" dir="2700000" algn="tl">
                              <a:srgbClr val="000000">
                                <a:alpha val="43137"/>
                              </a:srgbClr>
                            </a:outerShdw>
                          </a:effectLst>
                          <a:latin typeface="Times New Roman"/>
                          <a:ea typeface="Times New Roman"/>
                          <a:cs typeface="Times New Roman"/>
                        </a:rPr>
                        <a:t>DC</a:t>
                      </a:r>
                      <a:endParaRPr lang="es-EC" sz="16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Rango amplio variación velocidad</a:t>
                      </a:r>
                    </a:p>
                    <a:p>
                      <a:pPr algn="l">
                        <a:spcAft>
                          <a:spcPts val="0"/>
                        </a:spcAft>
                        <a:buFont typeface="Arial" pitchFamily="34" charset="0"/>
                        <a:buNone/>
                      </a:pPr>
                      <a:endParaRPr lang="es-ES" sz="1600" b="0" dirty="0" smtClean="0">
                        <a:solidFill>
                          <a:srgbClr val="000000"/>
                        </a:solidFill>
                        <a:effectLst/>
                        <a:latin typeface="Times New Roman"/>
                        <a:ea typeface="Times New Roman"/>
                        <a:cs typeface="Times New Roman"/>
                      </a:endParaRPr>
                    </a:p>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Facilidad </a:t>
                      </a:r>
                      <a:r>
                        <a:rPr lang="es-ES" sz="1600" b="0" dirty="0">
                          <a:solidFill>
                            <a:srgbClr val="000000"/>
                          </a:solidFill>
                          <a:effectLst/>
                          <a:latin typeface="Times New Roman"/>
                          <a:ea typeface="Times New Roman"/>
                          <a:cs typeface="Times New Roman"/>
                        </a:rPr>
                        <a:t>de control de </a:t>
                      </a:r>
                      <a:r>
                        <a:rPr lang="es-ES" sz="1600" b="0" dirty="0" smtClean="0">
                          <a:solidFill>
                            <a:srgbClr val="000000"/>
                          </a:solidFill>
                          <a:effectLst/>
                          <a:latin typeface="Times New Roman"/>
                          <a:ea typeface="Times New Roman"/>
                          <a:cs typeface="Times New Roman"/>
                        </a:rPr>
                        <a:t>posición, velocidad, arranque, paro.</a:t>
                      </a:r>
                    </a:p>
                    <a:p>
                      <a:pPr algn="l">
                        <a:spcAft>
                          <a:spcPts val="0"/>
                        </a:spcAft>
                        <a:buFont typeface="Arial" pitchFamily="34" charset="0"/>
                        <a:buNone/>
                      </a:pPr>
                      <a:endParaRPr lang="es-ES" sz="1600" b="0" dirty="0" smtClean="0">
                        <a:solidFill>
                          <a:srgbClr val="000000"/>
                        </a:solidFill>
                        <a:effectLst/>
                        <a:latin typeface="Times New Roman"/>
                        <a:ea typeface="Times New Roman"/>
                        <a:cs typeface="Times New Roman"/>
                      </a:endParaRPr>
                    </a:p>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Alta </a:t>
                      </a:r>
                      <a:r>
                        <a:rPr lang="es-ES" sz="1600" b="0" dirty="0">
                          <a:solidFill>
                            <a:srgbClr val="000000"/>
                          </a:solidFill>
                          <a:effectLst/>
                          <a:latin typeface="Times New Roman"/>
                          <a:ea typeface="Times New Roman"/>
                          <a:cs typeface="Times New Roman"/>
                        </a:rPr>
                        <a:t>eficiencia, silenciosos, </a:t>
                      </a:r>
                      <a:r>
                        <a:rPr lang="es-ES" sz="1600" b="0" dirty="0" smtClean="0">
                          <a:solidFill>
                            <a:srgbClr val="000000"/>
                          </a:solidFill>
                          <a:effectLst/>
                          <a:latin typeface="Times New Roman"/>
                          <a:ea typeface="Times New Roman"/>
                          <a:cs typeface="Times New Roman"/>
                        </a:rPr>
                        <a:t>limpios. </a:t>
                      </a:r>
                    </a:p>
                    <a:p>
                      <a:pPr algn="l">
                        <a:spcAft>
                          <a:spcPts val="0"/>
                        </a:spcAft>
                        <a:buFont typeface="Arial" pitchFamily="34" charset="0"/>
                        <a:buNone/>
                      </a:pPr>
                      <a:endParaRPr lang="es-ES" sz="1600" b="0" dirty="0" smtClean="0">
                        <a:solidFill>
                          <a:srgbClr val="000000"/>
                        </a:solidFill>
                        <a:effectLst/>
                        <a:latin typeface="Times New Roman"/>
                        <a:ea typeface="Times New Roman"/>
                        <a:cs typeface="Times New Roman"/>
                      </a:endParaRPr>
                    </a:p>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Fácil </a:t>
                      </a:r>
                      <a:r>
                        <a:rPr lang="es-ES" sz="1600" b="0" dirty="0">
                          <a:solidFill>
                            <a:srgbClr val="000000"/>
                          </a:solidFill>
                          <a:effectLst/>
                          <a:latin typeface="Times New Roman"/>
                          <a:ea typeface="Times New Roman"/>
                          <a:cs typeface="Times New Roman"/>
                        </a:rPr>
                        <a:t>de </a:t>
                      </a:r>
                      <a:r>
                        <a:rPr lang="es-ES" sz="1600" b="0" dirty="0" smtClean="0">
                          <a:solidFill>
                            <a:srgbClr val="000000"/>
                          </a:solidFill>
                          <a:effectLst/>
                          <a:latin typeface="Times New Roman"/>
                          <a:ea typeface="Times New Roman"/>
                          <a:cs typeface="Times New Roman"/>
                        </a:rPr>
                        <a:t>manipular</a:t>
                      </a:r>
                    </a:p>
                    <a:p>
                      <a:pPr algn="l">
                        <a:spcAft>
                          <a:spcPts val="0"/>
                        </a:spcAft>
                        <a:buFont typeface="Arial" pitchFamily="34" charset="0"/>
                        <a:buNone/>
                      </a:pPr>
                      <a:endParaRPr lang="es-ES" sz="1600" b="0" dirty="0" smtClean="0">
                        <a:solidFill>
                          <a:srgbClr val="000000"/>
                        </a:solidFill>
                        <a:effectLst/>
                        <a:latin typeface="Times New Roman"/>
                        <a:ea typeface="Times New Roman"/>
                        <a:cs typeface="Times New Roman"/>
                      </a:endParaRPr>
                    </a:p>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Ofrece </a:t>
                      </a:r>
                      <a:r>
                        <a:rPr lang="es-ES" sz="1600" b="0" dirty="0">
                          <a:solidFill>
                            <a:srgbClr val="000000"/>
                          </a:solidFill>
                          <a:effectLst/>
                          <a:latin typeface="Times New Roman"/>
                          <a:ea typeface="Times New Roman"/>
                          <a:cs typeface="Times New Roman"/>
                        </a:rPr>
                        <a:t>gran potencia por tiempos cortos</a:t>
                      </a:r>
                      <a:endParaRPr lang="es-EC" sz="1600" b="0" dirty="0">
                        <a:solidFill>
                          <a:srgbClr val="000000"/>
                        </a:solidFill>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Problemas </a:t>
                      </a:r>
                      <a:r>
                        <a:rPr lang="es-ES" sz="1600" b="0" dirty="0">
                          <a:solidFill>
                            <a:srgbClr val="000000"/>
                          </a:solidFill>
                          <a:effectLst/>
                          <a:latin typeface="Times New Roman"/>
                          <a:ea typeface="Times New Roman"/>
                          <a:cs typeface="Times New Roman"/>
                        </a:rPr>
                        <a:t>de mantenimiento </a:t>
                      </a:r>
                      <a:r>
                        <a:rPr lang="es-ES" sz="1600" b="0" dirty="0" smtClean="0">
                          <a:solidFill>
                            <a:srgbClr val="000000"/>
                          </a:solidFill>
                          <a:effectLst/>
                          <a:latin typeface="Times New Roman"/>
                          <a:ea typeface="Times New Roman"/>
                          <a:cs typeface="Times New Roman"/>
                          <a:sym typeface="Wingdings" pitchFamily="2" charset="2"/>
                        </a:rPr>
                        <a:t> </a:t>
                      </a:r>
                      <a:r>
                        <a:rPr lang="es-ES" sz="1600" b="0" dirty="0" smtClean="0">
                          <a:solidFill>
                            <a:srgbClr val="000000"/>
                          </a:solidFill>
                          <a:effectLst/>
                          <a:latin typeface="Times New Roman"/>
                          <a:ea typeface="Times New Roman"/>
                          <a:cs typeface="Times New Roman"/>
                        </a:rPr>
                        <a:t> </a:t>
                      </a:r>
                      <a:r>
                        <a:rPr lang="es-ES" sz="1600" b="0" dirty="0">
                          <a:solidFill>
                            <a:srgbClr val="000000"/>
                          </a:solidFill>
                          <a:effectLst/>
                          <a:latin typeface="Times New Roman"/>
                          <a:ea typeface="Times New Roman"/>
                          <a:cs typeface="Times New Roman"/>
                        </a:rPr>
                        <a:t>desgaste de algunas de las </a:t>
                      </a:r>
                      <a:r>
                        <a:rPr lang="es-ES" sz="1600" b="0" dirty="0" smtClean="0">
                          <a:solidFill>
                            <a:srgbClr val="000000"/>
                          </a:solidFill>
                          <a:effectLst/>
                          <a:latin typeface="Times New Roman"/>
                          <a:ea typeface="Times New Roman"/>
                          <a:cs typeface="Times New Roman"/>
                        </a:rPr>
                        <a:t>piezas</a:t>
                      </a:r>
                    </a:p>
                    <a:p>
                      <a:pPr algn="l">
                        <a:spcAft>
                          <a:spcPts val="0"/>
                        </a:spcAft>
                        <a:buFont typeface="Arial" pitchFamily="34" charset="0"/>
                        <a:buNone/>
                      </a:pPr>
                      <a:endParaRPr lang="es-ES" sz="1600" b="0" dirty="0" smtClean="0">
                        <a:solidFill>
                          <a:srgbClr val="000000"/>
                        </a:solidFill>
                        <a:effectLst/>
                        <a:latin typeface="Times New Roman"/>
                        <a:ea typeface="Times New Roman"/>
                        <a:cs typeface="Times New Roman"/>
                      </a:endParaRPr>
                    </a:p>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Baja </a:t>
                      </a:r>
                      <a:r>
                        <a:rPr lang="es-ES" sz="1600" b="0" dirty="0">
                          <a:solidFill>
                            <a:srgbClr val="000000"/>
                          </a:solidFill>
                          <a:effectLst/>
                          <a:latin typeface="Times New Roman"/>
                          <a:ea typeface="Times New Roman"/>
                          <a:cs typeface="Times New Roman"/>
                        </a:rPr>
                        <a:t>relación peso / potencia, ya que si se desea mayor potencia, el motor debe ser grande.</a:t>
                      </a:r>
                      <a:endParaRPr lang="es-EC" sz="1600" b="0" dirty="0">
                        <a:solidFill>
                          <a:srgbClr val="000000"/>
                        </a:solidFill>
                        <a:effectLst/>
                        <a:latin typeface="Calibri"/>
                        <a:ea typeface="Times New Roman"/>
                        <a:cs typeface="Times New Roman"/>
                      </a:endParaRPr>
                    </a:p>
                    <a:p>
                      <a:pPr algn="l">
                        <a:spcAft>
                          <a:spcPts val="0"/>
                        </a:spcAft>
                        <a:buFont typeface="Arial" pitchFamily="34" charset="0"/>
                        <a:buNone/>
                      </a:pPr>
                      <a:endParaRPr lang="es-ES" sz="1600" b="0" dirty="0" smtClean="0">
                        <a:solidFill>
                          <a:srgbClr val="000000"/>
                        </a:solidFill>
                        <a:effectLst/>
                        <a:latin typeface="Times New Roman"/>
                        <a:ea typeface="Times New Roman"/>
                        <a:cs typeface="Times New Roman"/>
                      </a:endParaRPr>
                    </a:p>
                    <a:p>
                      <a:pPr algn="l">
                        <a:spcAft>
                          <a:spcPts val="0"/>
                        </a:spcAft>
                        <a:buFont typeface="Arial" pitchFamily="34" charset="0"/>
                        <a:buNone/>
                      </a:pPr>
                      <a:r>
                        <a:rPr lang="es-ES" sz="1600" b="0" dirty="0" smtClean="0">
                          <a:solidFill>
                            <a:srgbClr val="000000"/>
                          </a:solidFill>
                          <a:effectLst/>
                          <a:latin typeface="Times New Roman"/>
                          <a:ea typeface="Times New Roman"/>
                          <a:cs typeface="Times New Roman"/>
                        </a:rPr>
                        <a:t>El </a:t>
                      </a:r>
                      <a:r>
                        <a:rPr lang="es-ES" sz="1600" b="0" dirty="0">
                          <a:solidFill>
                            <a:srgbClr val="000000"/>
                          </a:solidFill>
                          <a:effectLst/>
                          <a:latin typeface="Times New Roman"/>
                          <a:ea typeface="Times New Roman"/>
                          <a:cs typeface="Times New Roman"/>
                        </a:rPr>
                        <a:t>problema del torque y la velocidad se soluciona empleando cajas reductoras, permitiendo la disminución de la velocidad de giro y aumentar el torque del motor</a:t>
                      </a:r>
                      <a:r>
                        <a:rPr lang="es-ES" sz="1600" b="0" dirty="0" smtClean="0">
                          <a:solidFill>
                            <a:srgbClr val="000000"/>
                          </a:solidFill>
                          <a:effectLst/>
                          <a:latin typeface="Times New Roman"/>
                          <a:ea typeface="Times New Roman"/>
                          <a:cs typeface="Times New Roman"/>
                        </a:rPr>
                        <a:t>. Son ruidosos</a:t>
                      </a:r>
                      <a:endParaRPr lang="es-EC" sz="1600" b="0" dirty="0">
                        <a:solidFill>
                          <a:srgbClr val="000000"/>
                        </a:solidFill>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bl>
          </a:graphicData>
        </a:graphic>
      </p:graphicFrame>
      <p:sp>
        <p:nvSpPr>
          <p:cNvPr id="5124" name="AutoShape 4" descr="data:image/jpeg;base64,/9j/4AAQSkZJRgABAQAAAQABAAD/2wCEAAkGBhQSERUUEhIUFBQVFBUVFRUUFBQVFhcVFBQVFBQUFRUXHCYeFxkjGRQUHy8gJCcpLCwsFR4xNTAqNSYrLCkBCQoKDgwOFA8PFCkYFBgpKSkpKSkpKSkpKSwpKSkpKSkpKSkpKSkpKSkpKSkpKSkpKSkpKSkpKSkpKSkpKSkpKf/AABEIAOEA4QMBIgACEQEDEQH/xAAbAAEAAgMBAQAAAAAAAAAAAAAABAUCAwYBB//EADoQAAIBAgQEAwYEBAYDAAAAAAABAgMRBAUhMRJBUWEGInETgZGhsdEyUsHwFGKC4SNCY3KSsgcVM//EABcBAQEBAQAAAAAAAAAAAAAAAAABAgP/xAAbEQEBAQEAAwEAAAAAAAAAAAAAARExEiFhAv/aAAwDAQACEQMRAD8A+4gAAAAAAAAAAAAAAAAAAAAAAAAAAAAAAAAAAAAAAAAAAAAAAAHkpW1bsivx+bKGkdX15L7lLWzepKMoytJSundLZ8kXE1dV8+pR/wA1/wDarmmHiak3bzL1X9zmOAKh10GJruaGJjNXi0zacXhZypu6k9DoMBnClpPR9eT+wxdWgFwRQAAAAAAAAAAAAAAAAAAAAAAAAA8bA9NGIlpa9iPiswSdlqlv3fQxoTvrLfkgK/FYYr6lA6ThTvf6EetgOaXxKmOd4A0rk3E4axCnEqMkep2NaRkios8BnLjpLWPzRfUMTGavF3/fM4ycWZ4fGzpu6djNa12oK3Ls6jU0ekvk/QsiKAAAAAAAAAAAAAAAAAAAAABQeJMW4uKva+q72/F+nxL5s+V574gdbESkn5F5Yf7Vz9+r94zU3HRYXFX1exY0cScbhMz7lxhcdfmVJXUYafuJnHy+Zz9DHFjh8URpJq4W6KnE4Kxcxq37EPGT102fICjlTCRKrxI0rmkeSRhKB67mPEwy0tOL0LnLM+a8s9V80VFfEqKvJpFViM4/Kve/shi6+mUqykrxd0bD5XT8TV4fhnb0iv1LPAeO6ydqnDLvZL6ExdfQQVuV53Ctazs+n2LIigAAAAAAAAAAAAAAAKLxnmPscJNr8U/8OP8AVu/+PEfJXPl1Po3j9cShHkry970X0Pn9fDNM1Ga8p1GWOGx7RVJ2MlUKy6vCYxFzh8b3OEo4pot8LmXUmLK7OONujGpiLvqUuHx+hvWJ1DWrK9zGdI00avyJKqARZ0iux+L4NI6vryX3JmMxF/LH3v8AREb+F01Gjn6zk35nc0ygXWIwdiFUolRXygapRJk4ENyknqgJOAx0qbTTZ3GS+LVJKNT/AJc/ecIqZ6pNbGaa+wU6ikrp3T5oyPnWS+Jp03ZvTmnszuMvzWFVeV2fT97kaTQAAAAAAAAAAMWzI11GBzPi6rFpRs+JWd+zvpc5Krg7v3HU+JF578nFfJlO4asI53F4CxAkjqsThr6roVeKwFyypYqVOxLpVTRUw/CeQjYrK3wuJ5FnTxJz9OrYkwxWpYrpIYxJXeyV37iPhfEUa0L0uKzbV2nHbe1/qV2Omnh3d2TdpWdpNW8sV2b3ImDx9kklb0BrpKJNUtCjw2MuWEMQZrSTUgmQ6uH7EuE7iquxBT18OiDOBcVaRCq0DURCSPJUze6Rg10FEaUCTgcwnTd03YwcF1v2X6srcxzrgU1TjGcoJuScnG/DFylGErO8lGL6JczNsnVk19LyXxTGaSm9ev3OijK+q1PkVGaklJXV0nu09Vctss8VSoTUPaKXP2cpXduq5oK+kAiZbmUK8FOD7Nc0+jJYAAAAAAZpqs3EeuBUZzh+ON+n0ZQSp6nTVZFRicNZ3j8AK6cLkOtSLGZHlG4FRiKK6FfVw1mXlenYh1qQRVSuhSlqS6mF5kLFS4It9F8+RqM2ImZ5hxS4b6R+vP5afE1UsYVPtW3qZ06xtHV4DGbdS2w+L7nHU8ZYnUMxZmxddlQxXcmQxN0clSx3Il0Mx7szi6v6mpHq0zXRxj9TKriEk23ZJa/vr2KI1VJavRfvbqyopZrTqTlTjJNx/Elr6py29yfrczzOtOpCfC+GXBJU/wCVtOzfV/td6Xw94djQ8y4k2nxJvyp/y83te77EtF/bp7iko5Y6yi6lBUHwRhUakpObindx4fwqV5Xk3dqVrcy6k3ytbr/Y10pSV7vivs9mueljnZL1qVv22XLT6I5zI8gkqrrVZS9o5XnfVN2aunyWu3K5aVK9Smk35lfVfZ8mT8PVUoqUXo1dfZ9zSLjw3mXsq8dfLN8Mvfs/c/1PoSPlNj6jgqvFThL80Yv4pMpG4ABQAADXVjdGw8YFTiaZWVWdFXoXKrF4UopcRFb7MixrJ6czdj4uJxuZ4mcZcUW00B0+IWhBnDUh5T4ojPyVbRlyfJ+hZ1Kd9UMRo9loynz2leKXX9C+iiqzalr7iDjqtFpmhovq+EK+vgzpKzYiwqEinXtzI06dj2Eyou6GJJCr678ynpVDY8RqQdFQxlufzPauJc7flWy69/h+9WVGCvN9l9ehaWJVjfCQqK7/AH8jWnrbkjONTkYrTNntOK3XwPJvsY7Ig8xseKFvn2ImRTs6kOSakv6t/miTOpaLduT0IWRR8832iiwXaPpeVK1Ckv8ATh/1R80wlWM5cEWm27addF+p9TpQskuiS+CsCMwAFAAAAAHjRGr0bkoxlEDnsdg7rY47OslerR9IrUblRjcDfkUfHMdgWnsSsp8SzpWjUvKHXdr7o7DN8hvdpHF5jlTi9ipjscPXjUjxQaafQi5hDX3HFYPH1MPK8Hpzi9n9jq8DnEMStLKaXmi9/Xuu5MNRKtM0zw9yzqYcw/hWNFDiMF0IM8K09jqp4ch1cImPJMc/HQ16uWmt3Ze8sMVhLGGW01GUpzslBbva72+X1LKzV1hMOoRSXJfPmb9o367ehowtdVFFxeknbXTttyJ+KcJQeqXDolzfYKgfxFnqTKUJtXUeBW3lu/dyXqKWXqjBVa2s3+CHS3Xvtd8vUqsRmk6krK79Pw79efzJaq1m5X24vel8rHrvJ2V0VuFzBp2qK3e9/iXGHnZ66rkZVGxTtCXV6Jd2RqWDm8PVUHwzmmk+miTfzZIrS46jttDW/wDM9vkybQhayKjf4B8M+yrxbk52Sbb1twrRJ81e2p9QizmvC2F4YOb3nt6L+/6HRwKrYACKAAAAAAAA1ziR6tK5LaNcogU+Kwdznc0yVST0OznAhYnDXKPkmbZI4t6FHh3KjVjOO6e3VPRr3o+s5jlnEtUcXm+R2eiLExMw+KhVSlB69Oa7M31YW5HG+znSlxRbTXz9S+ybxFGp5amkvk+6JYJt7kWcfPYsa9JaNEV0/Pfp9iCFiYK5AxGTe2hGPFwx4+Kavw8S2SvrtZPZ+hcez3NFVWsUQMPhlQtCEnKKbalLd9zZg6yV5yvaOq7swxsfrb46FbjuJQa27en9ysOtynNqWIfs6u75326Jfvq/WRmvh32K4qPmhvpq1d/3PnWDryUtzrcn8Vyh5ZPii9NyYaxaVTS15PRWLKhkWIpx14UndKMpPiWm9le372LPMK+HhThUou85azcUmktuFPk99vsR8P4gu1Fx4U7WfJ9Ly3MtK6vF4aMVJXcpLW+jb04m+ivtvrY2eGqlSvOUZ2aTg4yUeHyzgpNSjd2lG9t+hbZwpToWShfjinxxclb0T3ulz5Fr4Yyb2cespPik3u29W2Zm+Xxr1josDSsklslZFlBGjD0rElHQegAgAAAAAAAAHjR6ANUommdMlNGDiBV4jDXKPH5dd7HVzpkWthrlHzHOMmavocjjcC4vQ+y4zLk+RyeceHr3aQHHZV4jlSdqr4o8nzXqdXhsRCouKEk0+hyOY5W4t6FdhcZUoSvB6c1yYZd3VotbFXj6NR2dOVNeZq03bitHiab4WoqzjrKy1SuScqz+nXVn5Z21T39e5rr5RB1HNpttJSjxS4JcP4eKCdpadUY/UtjUqryWjKClJXUZVJTprpF9OierS6MxzCbk23rdq+1vxLkWOaYuME5Te7S7tvZIiVaSnDtKKfRq+3o+fuLyMolXLOK7i9eaMMoyao6rvF2XPktLt/D6kvB+WS4uu66e87qjTi8I3HdqW29+GxZbPaWOFy/xFKhWSmlKmt4yV4u/7+h0accU5PDWjBK8lK3Elpd9d3svTUr8PlsHNKtG9OXPo2kvdsZyymtl05VKadahJLia/wDpTSbeiW672+BepmOgoWpcMJSlUSknJNRvF27Pf+XX46HcZa4OClBprqv16HzrDVI1fPTnGpDk47elt79nqXeV1pwd4Oz59H2a2Liyu6ijNFdgczU9JLhl0vo/Rk9MjbMHiPSAAAAAAAAAAAB40egDCUTXKBvMXECHVo3K3FYG5dyiap0wOFzbIVK+hw+bZA430PsuIwdykzDKFJbFHxKthXF3V01s1oXOV+JHpCs7clPl/V9zos48MPVxRyeLyiSewRPzfKnWrU5OPHBJ6cVlrvJNc7W/bJawvBHhWy+yS37JFBhZ16WlNyt+W118GW+EpY6s7RpR9XFr9SYNGJlYtPDXiWUL0XCVSLd1w24ovrrpb1JVH/x9WnrXqf0wVl8dy4wOQKiuGEUl9fVgxCeUzlJtzSi+zb19S+wCcUoptpddzyOFaPYpplVWZl4Xak6uDkqVV/ig1/h1O0o7K/VG/JfEcZz9jWj7DEKydN/hlpvTlz56b+pc0a6ej36kbOshpYmHDVj3jOOkovk013Gs4tI0FbYm4THyT4XeS6rdevX6nMeH44unN0a0lVpJJwrPSpZuyhJc3bXi+tzpMNu0lpstd3zFWLqLMjXBGwigAAAEXFVZRa4Vdb7fl1a96ugJVwQHXqXt6cvzrT4NO/qjKnXnxWa011t+XR/FtfBlwTbi5A/iZa685J+V+VKfCn30v8Dz20r31Sa34W9nKzt30GCwFyB/ESV9Hd6pWb83l0+bNtWs76dNFwt8T1vry2XxGCUCA687OzvZN34eaje1vXQlUG9b62dr2tpZEGxoxcTMAaJQNFXDpk2x44AUtfK7lbX8Mxlul8DqnSMXSA5ih4XpR/y3LShgVHZJFl7IezAivDpmH8AuhN4DJQArp5cuSIOJy7sX/CY1KKYHI1MO0bKOJto9i7xWBKjEYNoCTQkt18y0wqW/M5yndPQusHPQotYmw00mbiAAAAAAAADxRS2/d9WegABYAAAAAAAAAAAAB5Y9AHljyxkAMT2x6AMJRItbCXJp5YCq/wDW9iRRwliZwntgMYRMw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620688"/>
            <a:ext cx="8229600" cy="1143000"/>
          </a:xfrm>
        </p:spPr>
        <p:txBody>
          <a:bodyPr>
            <a:normAutofit/>
          </a:bodyPr>
          <a:lstStyle/>
          <a:p>
            <a:r>
              <a:rPr lang="es-EC" sz="3600" b="1" dirty="0" smtClean="0">
                <a:effectLst>
                  <a:outerShdw blurRad="38100" dist="38100" dir="2700000" algn="tl">
                    <a:srgbClr val="000000">
                      <a:alpha val="43137"/>
                    </a:srgbClr>
                  </a:outerShdw>
                </a:effectLst>
              </a:rPr>
              <a:t>Actuadores Eléctricos</a:t>
            </a:r>
            <a:endParaRPr lang="es-EC" sz="3600" b="1" dirty="0">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755576" y="1484784"/>
          <a:ext cx="8136905" cy="4322670"/>
        </p:xfrm>
        <a:graphic>
          <a:graphicData uri="http://schemas.openxmlformats.org/drawingml/2006/table">
            <a:tbl>
              <a:tblPr/>
              <a:tblGrid>
                <a:gridCol w="1593703"/>
                <a:gridCol w="3014809"/>
                <a:gridCol w="3528393"/>
              </a:tblGrid>
              <a:tr h="77086">
                <a:tc>
                  <a:txBody>
                    <a:bodyPr/>
                    <a:lstStyle/>
                    <a:p>
                      <a:pPr algn="just">
                        <a:spcAft>
                          <a:spcPts val="0"/>
                        </a:spcAft>
                      </a:pPr>
                      <a:endPar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rPr>
                        <a:t>VENTAJAS</a:t>
                      </a:r>
                      <a:endParaRPr lang="es-EC" sz="18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rPr>
                        <a:t>DESVENTAJAS</a:t>
                      </a:r>
                      <a:endParaRPr lang="es-EC" sz="18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8350">
                <a:tc>
                  <a:txBody>
                    <a:bodyPr/>
                    <a:lstStyle/>
                    <a:p>
                      <a:pPr algn="just">
                        <a:spcAft>
                          <a:spcPts val="0"/>
                        </a:spcAft>
                      </a:pPr>
                      <a:endPar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a:ea typeface="Times New Roman"/>
                        <a:cs typeface="Times New Roman"/>
                      </a:endParaRPr>
                    </a:p>
                    <a:p>
                      <a:pPr algn="just">
                        <a:spcAft>
                          <a:spcPts val="0"/>
                        </a:spcAft>
                      </a:pPr>
                      <a:r>
                        <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Motor a pasos</a:t>
                      </a:r>
                      <a:endParaRPr lang="es-EC" sz="1800" b="1" dirty="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Es comercial </a:t>
                      </a:r>
                    </a:p>
                    <a:p>
                      <a:pPr algn="just">
                        <a:spcAft>
                          <a:spcPts val="0"/>
                        </a:spcAft>
                        <a:buFont typeface="Arial" pitchFamily="34" charset="0"/>
                        <a:buNone/>
                      </a:pPr>
                      <a:endParaRPr lang="es-EC" sz="18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a:solidFill>
                            <a:srgbClr val="000000"/>
                          </a:solidFill>
                          <a:latin typeface="Times New Roman" pitchFamily="18" charset="0"/>
                          <a:ea typeface="Times New Roman"/>
                          <a:cs typeface="Times New Roman" pitchFamily="18" charset="0"/>
                        </a:rPr>
                        <a:t>Fácil de trabajar </a:t>
                      </a:r>
                      <a:r>
                        <a:rPr lang="es-ES" sz="1800" dirty="0" smtClean="0">
                          <a:solidFill>
                            <a:srgbClr val="000000"/>
                          </a:solidFill>
                          <a:latin typeface="Times New Roman" pitchFamily="18" charset="0"/>
                          <a:ea typeface="Times New Roman"/>
                          <a:cs typeface="Times New Roman" pitchFamily="18" charset="0"/>
                          <a:sym typeface="Wingdings" pitchFamily="2" charset="2"/>
                        </a:rPr>
                        <a:t></a:t>
                      </a:r>
                      <a:r>
                        <a:rPr lang="es-ES" sz="1800" dirty="0" smtClean="0">
                          <a:solidFill>
                            <a:srgbClr val="000000"/>
                          </a:solidFill>
                          <a:latin typeface="Times New Roman" pitchFamily="18" charset="0"/>
                          <a:ea typeface="Times New Roman"/>
                          <a:cs typeface="Times New Roman" pitchFamily="18" charset="0"/>
                        </a:rPr>
                        <a:t> </a:t>
                      </a:r>
                      <a:r>
                        <a:rPr lang="es-ES" sz="1800" dirty="0">
                          <a:solidFill>
                            <a:srgbClr val="000000"/>
                          </a:solidFill>
                          <a:latin typeface="Times New Roman" pitchFamily="18" charset="0"/>
                          <a:ea typeface="Times New Roman"/>
                          <a:cs typeface="Times New Roman" pitchFamily="18" charset="0"/>
                        </a:rPr>
                        <a:t>secuencia binaria de programación, por lo tanto el ángulo de rotación es proporcional a los pulsos de entrada</a:t>
                      </a:r>
                      <a:r>
                        <a:rPr lang="es-ES" sz="1800" dirty="0" smtClean="0">
                          <a:solidFill>
                            <a:srgbClr val="000000"/>
                          </a:solidFill>
                          <a:latin typeface="Times New Roman" pitchFamily="18" charset="0"/>
                          <a:ea typeface="Times New Roman"/>
                          <a:cs typeface="Times New Roman" pitchFamily="18" charset="0"/>
                        </a:rPr>
                        <a:t>.</a:t>
                      </a:r>
                    </a:p>
                    <a:p>
                      <a:pPr algn="just">
                        <a:spcAft>
                          <a:spcPts val="0"/>
                        </a:spcAft>
                        <a:buFont typeface="Arial" pitchFamily="34" charset="0"/>
                        <a:buNone/>
                      </a:pPr>
                      <a:endParaRPr lang="es-ES"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Exactitud en la posición y repetición de movimientos </a:t>
                      </a:r>
                    </a:p>
                    <a:p>
                      <a:pPr algn="just">
                        <a:spcAft>
                          <a:spcPts val="0"/>
                        </a:spcAft>
                        <a:buFont typeface="Arial" pitchFamily="34" charset="0"/>
                        <a:buNone/>
                      </a:pPr>
                      <a:endParaRPr lang="es-ES"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Tiene una respuesta rápida frente al arranque, parada y reversa. </a:t>
                      </a: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800" dirty="0">
                          <a:solidFill>
                            <a:srgbClr val="000000"/>
                          </a:solidFill>
                          <a:latin typeface="Times New Roman" pitchFamily="18" charset="0"/>
                          <a:ea typeface="Times New Roman"/>
                          <a:cs typeface="Times New Roman" pitchFamily="18" charset="0"/>
                        </a:rPr>
                        <a:t>Se sobrecalienta de manera continua.</a:t>
                      </a:r>
                      <a:endParaRPr lang="es-EC" sz="1800" dirty="0">
                        <a:solidFill>
                          <a:srgbClr val="000000"/>
                        </a:solidFill>
                        <a:latin typeface="Times New Roman" pitchFamily="18" charset="0"/>
                        <a:ea typeface="Times New Roman"/>
                        <a:cs typeface="Times New Roman" pitchFamily="18" charset="0"/>
                      </a:endParaRPr>
                    </a:p>
                    <a:p>
                      <a:pPr algn="just">
                        <a:spcAft>
                          <a:spcPts val="0"/>
                        </a:spcAft>
                        <a:buFont typeface="Arial" pitchFamily="34" charset="0"/>
                        <a:buNone/>
                      </a:pPr>
                      <a:endParaRPr lang="es-ES"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Muy </a:t>
                      </a:r>
                      <a:r>
                        <a:rPr lang="es-ES" sz="1800" dirty="0">
                          <a:solidFill>
                            <a:srgbClr val="000000"/>
                          </a:solidFill>
                          <a:latin typeface="Times New Roman" pitchFamily="18" charset="0"/>
                          <a:ea typeface="Times New Roman"/>
                          <a:cs typeface="Times New Roman" pitchFamily="18" charset="0"/>
                        </a:rPr>
                        <a:t>difícil de controlar con altas velocidades y altas frecuencias, pierde pasos</a:t>
                      </a:r>
                      <a:r>
                        <a:rPr lang="es-ES" sz="1800" dirty="0" smtClean="0">
                          <a:solidFill>
                            <a:srgbClr val="000000"/>
                          </a:solidFill>
                          <a:latin typeface="Times New Roman" pitchFamily="18" charset="0"/>
                          <a:ea typeface="Times New Roman"/>
                          <a:cs typeface="Times New Roman" pitchFamily="18" charset="0"/>
                        </a:rPr>
                        <a:t>.</a:t>
                      </a:r>
                    </a:p>
                    <a:p>
                      <a:pPr algn="just">
                        <a:spcAft>
                          <a:spcPts val="0"/>
                        </a:spcAft>
                        <a:buFont typeface="Arial" pitchFamily="34" charset="0"/>
                        <a:buNone/>
                      </a:pPr>
                      <a:endParaRPr lang="es-EC"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C" sz="1800" dirty="0" smtClean="0">
                          <a:solidFill>
                            <a:srgbClr val="000000"/>
                          </a:solidFill>
                          <a:latin typeface="Times New Roman" pitchFamily="18" charset="0"/>
                          <a:ea typeface="Times New Roman"/>
                          <a:cs typeface="Times New Roman" pitchFamily="18" charset="0"/>
                        </a:rPr>
                        <a:t> </a:t>
                      </a:r>
                      <a:r>
                        <a:rPr lang="es-ES" sz="1800" dirty="0" smtClean="0">
                          <a:solidFill>
                            <a:srgbClr val="000000"/>
                          </a:solidFill>
                          <a:latin typeface="Times New Roman" pitchFamily="18" charset="0"/>
                          <a:ea typeface="Times New Roman"/>
                          <a:cs typeface="Times New Roman" pitchFamily="18" charset="0"/>
                        </a:rPr>
                        <a:t>Si se desea trabajar con una potencia elevada, el tamaño del motor aumenta y el costo también.</a:t>
                      </a:r>
                      <a:endParaRPr lang="es-EC" sz="1800" dirty="0" smtClean="0">
                        <a:solidFill>
                          <a:srgbClr val="000000"/>
                        </a:solidFill>
                        <a:latin typeface="Times New Roman" pitchFamily="18" charset="0"/>
                        <a:ea typeface="Times New Roman"/>
                        <a:cs typeface="Times New Roman" pitchFamily="18" charset="0"/>
                      </a:endParaRPr>
                    </a:p>
                    <a:p>
                      <a:pPr algn="just">
                        <a:spcAft>
                          <a:spcPts val="0"/>
                        </a:spcAft>
                        <a:buFont typeface="Arial" pitchFamily="34" charset="0"/>
                        <a:buNone/>
                      </a:pPr>
                      <a:endParaRPr lang="es-ES"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No se puede conseguir motores de alta potencia con facilidad.</a:t>
                      </a:r>
                      <a:endParaRPr lang="es-EC" sz="1800" dirty="0" smtClean="0">
                        <a:solidFill>
                          <a:srgbClr val="000000"/>
                        </a:solidFill>
                        <a:latin typeface="Times New Roman" pitchFamily="18" charset="0"/>
                        <a:ea typeface="Times New Roman"/>
                        <a:cs typeface="Times New Roman" pitchFamily="18" charset="0"/>
                      </a:endParaRPr>
                    </a:p>
                    <a:p>
                      <a:pPr algn="just">
                        <a:spcAft>
                          <a:spcPts val="0"/>
                        </a:spcAft>
                        <a:buFont typeface="Arial" pitchFamily="34" charset="0"/>
                        <a:buNone/>
                      </a:pPr>
                      <a:endParaRPr lang="es-EC" sz="18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bl>
          </a:graphicData>
        </a:graphic>
      </p:graphicFrame>
      <p:sp>
        <p:nvSpPr>
          <p:cNvPr id="5124" name="AutoShape 4" descr="data:image/jpeg;base64,/9j/4AAQSkZJRgABAQAAAQABAAD/2wCEAAkGBhQSERUUEhIUFBQVFBUVFRUUFBQVFhcVFBQVFBQUFRUXHCYeFxkjGRQUHy8gJCcpLCwsFR4xNTAqNSYrLCkBCQoKDgwOFA8PFCkYFBgpKSkpKSkpKSkpKSwpKSkpKSkpKSkpKSkpKSkpKSkpKSkpKSkpKSkpKSkpKSkpKSkpKf/AABEIAOEA4QMBIgACEQEDEQH/xAAbAAEAAgMBAQAAAAAAAAAAAAAABAUCAwYBB//EADoQAAIBAgQEAwYEBAYDAAAAAAABAgMRBAUhMRJBUWEGInETgZGhsdEyUsHwFGKC4SNCY3KSsgcVM//EABcBAQEBAQAAAAAAAAAAAAAAAAABAgP/xAAbEQEBAQEAAwEAAAAAAAAAAAAAARExEiFhAv/aAAwDAQACEQMRAD8A+4gAAAAAAAAAAAAAAAAAAAAAAAAAAAAAAAAAAAAAAAAAAAAAAAHkpW1bsivx+bKGkdX15L7lLWzepKMoytJSundLZ8kXE1dV8+pR/wA1/wDarmmHiak3bzL1X9zmOAKh10GJruaGJjNXi0zacXhZypu6k9DoMBnClpPR9eT+wxdWgFwRQAAAAAAAAAAAAAAAAAAAAAAAAA8bA9NGIlpa9iPiswSdlqlv3fQxoTvrLfkgK/FYYr6lA6ThTvf6EetgOaXxKmOd4A0rk3E4axCnEqMkep2NaRkios8BnLjpLWPzRfUMTGavF3/fM4ycWZ4fGzpu6djNa12oK3Ls6jU0ekvk/QsiKAAAAAAAAAAAAAAAAAAAAABQeJMW4uKva+q72/F+nxL5s+V574gdbESkn5F5Yf7Vz9+r94zU3HRYXFX1exY0cScbhMz7lxhcdfmVJXUYafuJnHy+Zz9DHFjh8URpJq4W6KnE4Kxcxq37EPGT102fICjlTCRKrxI0rmkeSRhKB67mPEwy0tOL0LnLM+a8s9V80VFfEqKvJpFViM4/Kve/shi6+mUqykrxd0bD5XT8TV4fhnb0iv1LPAeO6ydqnDLvZL6ExdfQQVuV53Ctazs+n2LIigAAAAAAAAAAAAAAAKLxnmPscJNr8U/8OP8AVu/+PEfJXPl1Po3j9cShHkry970X0Pn9fDNM1Ga8p1GWOGx7RVJ2MlUKy6vCYxFzh8b3OEo4pot8LmXUmLK7OONujGpiLvqUuHx+hvWJ1DWrK9zGdI00avyJKqARZ0iux+L4NI6vryX3JmMxF/LH3v8AREb+F01Gjn6zk35nc0ygXWIwdiFUolRXygapRJk4ENyknqgJOAx0qbTTZ3GS+LVJKNT/AJc/ecIqZ6pNbGaa+wU6ikrp3T5oyPnWS+Jp03ZvTmnszuMvzWFVeV2fT97kaTQAAAAAAAAAAMWzI11GBzPi6rFpRs+JWd+zvpc5Krg7v3HU+JF578nFfJlO4asI53F4CxAkjqsThr6roVeKwFyypYqVOxLpVTRUw/CeQjYrK3wuJ5FnTxJz9OrYkwxWpYrpIYxJXeyV37iPhfEUa0L0uKzbV2nHbe1/qV2Omnh3d2TdpWdpNW8sV2b3ImDx9kklb0BrpKJNUtCjw2MuWEMQZrSTUgmQ6uH7EuE7iquxBT18OiDOBcVaRCq0DURCSPJUze6Rg10FEaUCTgcwnTd03YwcF1v2X6srcxzrgU1TjGcoJuScnG/DFylGErO8lGL6JczNsnVk19LyXxTGaSm9ev3OijK+q1PkVGaklJXV0nu09Vctss8VSoTUPaKXP2cpXduq5oK+kAiZbmUK8FOD7Nc0+jJYAAAAAAZpqs3EeuBUZzh+ON+n0ZQSp6nTVZFRicNZ3j8AK6cLkOtSLGZHlG4FRiKK6FfVw1mXlenYh1qQRVSuhSlqS6mF5kLFS4It9F8+RqM2ImZ5hxS4b6R+vP5afE1UsYVPtW3qZ06xtHV4DGbdS2w+L7nHU8ZYnUMxZmxddlQxXcmQxN0clSx3Il0Mx7szi6v6mpHq0zXRxj9TKriEk23ZJa/vr2KI1VJavRfvbqyopZrTqTlTjJNx/Elr6py29yfrczzOtOpCfC+GXBJU/wCVtOzfV/td6Xw94djQ8y4k2nxJvyp/y83te77EtF/bp7iko5Y6yi6lBUHwRhUakpObindx4fwqV5Xk3dqVrcy6k3ytbr/Y10pSV7vivs9mueljnZL1qVv22XLT6I5zI8gkqrrVZS9o5XnfVN2aunyWu3K5aVK9Smk35lfVfZ8mT8PVUoqUXo1dfZ9zSLjw3mXsq8dfLN8Mvfs/c/1PoSPlNj6jgqvFThL80Yv4pMpG4ABQAADXVjdGw8YFTiaZWVWdFXoXKrF4UopcRFb7MixrJ6czdj4uJxuZ4mcZcUW00B0+IWhBnDUh5T4ojPyVbRlyfJ+hZ1Kd9UMRo9loynz2leKXX9C+iiqzalr7iDjqtFpmhovq+EK+vgzpKzYiwqEinXtzI06dj2Eyou6GJJCr678ynpVDY8RqQdFQxlufzPauJc7flWy69/h+9WVGCvN9l9ehaWJVjfCQqK7/AH8jWnrbkjONTkYrTNntOK3XwPJvsY7Ig8xseKFvn2ImRTs6kOSakv6t/miTOpaLduT0IWRR8832iiwXaPpeVK1Ckv8ATh/1R80wlWM5cEWm27addF+p9TpQskuiS+CsCMwAFAAAAAHjRGr0bkoxlEDnsdg7rY47OslerR9IrUblRjcDfkUfHMdgWnsSsp8SzpWjUvKHXdr7o7DN8hvdpHF5jlTi9ipjscPXjUjxQaafQi5hDX3HFYPH1MPK8Hpzi9n9jq8DnEMStLKaXmi9/Xuu5MNRKtM0zw9yzqYcw/hWNFDiMF0IM8K09jqp4ch1cImPJMc/HQ16uWmt3Ze8sMVhLGGW01GUpzslBbva72+X1LKzV1hMOoRSXJfPmb9o367ehowtdVFFxeknbXTttyJ+KcJQeqXDolzfYKgfxFnqTKUJtXUeBW3lu/dyXqKWXqjBVa2s3+CHS3Xvtd8vUqsRmk6krK79Pw79efzJaq1m5X24vel8rHrvJ2V0VuFzBp2qK3e9/iXGHnZ66rkZVGxTtCXV6Jd2RqWDm8PVUHwzmmk+miTfzZIrS46jttDW/wDM9vkybQhayKjf4B8M+yrxbk52Sbb1twrRJ81e2p9QizmvC2F4YOb3nt6L+/6HRwKrYACKAAAAAAAA1ziR6tK5LaNcogU+Kwdznc0yVST0OznAhYnDXKPkmbZI4t6FHh3KjVjOO6e3VPRr3o+s5jlnEtUcXm+R2eiLExMw+KhVSlB69Oa7M31YW5HG+znSlxRbTXz9S+ybxFGp5amkvk+6JYJt7kWcfPYsa9JaNEV0/Pfp9iCFiYK5AxGTe2hGPFwx4+Kavw8S2SvrtZPZ+hcez3NFVWsUQMPhlQtCEnKKbalLd9zZg6yV5yvaOq7swxsfrb46FbjuJQa27en9ysOtynNqWIfs6u75326Jfvq/WRmvh32K4qPmhvpq1d/3PnWDryUtzrcn8Vyh5ZPii9NyYaxaVTS15PRWLKhkWIpx14UndKMpPiWm9le372LPMK+HhThUou85azcUmktuFPk99vsR8P4gu1Fx4U7WfJ9Ly3MtK6vF4aMVJXcpLW+jb04m+ivtvrY2eGqlSvOUZ2aTg4yUeHyzgpNSjd2lG9t+hbZwpToWShfjinxxclb0T3ulz5Fr4Yyb2cespPik3u29W2Zm+Xxr1josDSsklslZFlBGjD0rElHQegAgAAAAAAAAHjR6ANUommdMlNGDiBV4jDXKPH5dd7HVzpkWthrlHzHOMmavocjjcC4vQ+y4zLk+RyeceHr3aQHHZV4jlSdqr4o8nzXqdXhsRCouKEk0+hyOY5W4t6FdhcZUoSvB6c1yYZd3VotbFXj6NR2dOVNeZq03bitHiab4WoqzjrKy1SuScqz+nXVn5Z21T39e5rr5RB1HNpttJSjxS4JcP4eKCdpadUY/UtjUqryWjKClJXUZVJTprpF9OierS6MxzCbk23rdq+1vxLkWOaYuME5Te7S7tvZIiVaSnDtKKfRq+3o+fuLyMolXLOK7i9eaMMoyao6rvF2XPktLt/D6kvB+WS4uu66e87qjTi8I3HdqW29+GxZbPaWOFy/xFKhWSmlKmt4yV4u/7+h0accU5PDWjBK8lK3Elpd9d3svTUr8PlsHNKtG9OXPo2kvdsZyymtl05VKadahJLia/wDpTSbeiW672+BepmOgoWpcMJSlUSknJNRvF27Pf+XX46HcZa4OClBprqv16HzrDVI1fPTnGpDk47elt79nqXeV1pwd4Oz59H2a2Liyu6ijNFdgczU9JLhl0vo/Rk9MjbMHiPSAAAAAAAAAAAB40egDCUTXKBvMXECHVo3K3FYG5dyiap0wOFzbIVK+hw+bZA430PsuIwdykzDKFJbFHxKthXF3V01s1oXOV+JHpCs7clPl/V9zos48MPVxRyeLyiSewRPzfKnWrU5OPHBJ6cVlrvJNc7W/bJawvBHhWy+yS37JFBhZ16WlNyt+W118GW+EpY6s7RpR9XFr9SYNGJlYtPDXiWUL0XCVSLd1w24ovrrpb1JVH/x9WnrXqf0wVl8dy4wOQKiuGEUl9fVgxCeUzlJtzSi+zb19S+wCcUoptpddzyOFaPYpplVWZl4Xak6uDkqVV/ig1/h1O0o7K/VG/JfEcZz9jWj7DEKydN/hlpvTlz56b+pc0a6ej36kbOshpYmHDVj3jOOkovk013Gs4tI0FbYm4THyT4XeS6rdevX6nMeH44unN0a0lVpJJwrPSpZuyhJc3bXi+tzpMNu0lpstd3zFWLqLMjXBGwigAAAEXFVZRa4Vdb7fl1a96ugJVwQHXqXt6cvzrT4NO/qjKnXnxWa011t+XR/FtfBlwTbi5A/iZa685J+V+VKfCn30v8Dz20r31Sa34W9nKzt30GCwFyB/ESV9Hd6pWb83l0+bNtWs76dNFwt8T1vry2XxGCUCA687OzvZN34eaje1vXQlUG9b62dr2tpZEGxoxcTMAaJQNFXDpk2x44AUtfK7lbX8Mxlul8DqnSMXSA5ih4XpR/y3LShgVHZJFl7IezAivDpmH8AuhN4DJQArp5cuSIOJy7sX/CY1KKYHI1MO0bKOJto9i7xWBKjEYNoCTQkt18y0wqW/M5yndPQusHPQotYmw00mbiAAAAAAAADxRS2/d9WegABYAAAAAAAAAAAAB5Y9AHljyxkAMT2x6AMJRItbCXJp5YCq/wDW9iRRwliZwntgMYRMw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701824"/>
            <a:ext cx="8229600" cy="1143000"/>
          </a:xfrm>
        </p:spPr>
        <p:txBody>
          <a:bodyPr>
            <a:normAutofit/>
          </a:bodyPr>
          <a:lstStyle/>
          <a:p>
            <a:r>
              <a:rPr lang="es-EC" sz="3600" b="1" dirty="0" smtClean="0">
                <a:effectLst>
                  <a:outerShdw blurRad="38100" dist="38100" dir="2700000" algn="tl">
                    <a:srgbClr val="000000">
                      <a:alpha val="43137"/>
                    </a:srgbClr>
                  </a:outerShdw>
                </a:effectLst>
              </a:rPr>
              <a:t>Actuadores Eléctricos</a:t>
            </a:r>
            <a:endParaRPr lang="es-EC" sz="3600" b="1" dirty="0">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755576" y="1628800"/>
          <a:ext cx="8136905" cy="3174168"/>
        </p:xfrm>
        <a:graphic>
          <a:graphicData uri="http://schemas.openxmlformats.org/drawingml/2006/table">
            <a:tbl>
              <a:tblPr/>
              <a:tblGrid>
                <a:gridCol w="1593703"/>
                <a:gridCol w="3014809"/>
                <a:gridCol w="3528393"/>
              </a:tblGrid>
              <a:tr h="196496">
                <a:tc>
                  <a:txBody>
                    <a:bodyPr/>
                    <a:lstStyle/>
                    <a:p>
                      <a:pPr algn="just">
                        <a:spcAft>
                          <a:spcPts val="0"/>
                        </a:spcAft>
                      </a:pPr>
                      <a:endPar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rPr>
                        <a:t>VENTAJAS</a:t>
                      </a:r>
                      <a:endParaRPr lang="es-EC" sz="18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rPr>
                        <a:t>DESVENTAJAS</a:t>
                      </a:r>
                      <a:endParaRPr lang="es-EC" sz="18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848">
                <a:tc>
                  <a:txBody>
                    <a:bodyPr/>
                    <a:lstStyle/>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r>
                        <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Servomotor</a:t>
                      </a:r>
                      <a:endParaRPr lang="es-EC" sz="1800" b="1" dirty="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Control </a:t>
                      </a:r>
                      <a:r>
                        <a:rPr lang="es-ES" sz="1800" dirty="0" smtClean="0">
                          <a:solidFill>
                            <a:srgbClr val="000000"/>
                          </a:solidFill>
                          <a:latin typeface="Times New Roman" pitchFamily="18" charset="0"/>
                          <a:ea typeface="Times New Roman"/>
                          <a:cs typeface="Times New Roman" pitchFamily="18" charset="0"/>
                          <a:sym typeface="Wingdings" pitchFamily="2" charset="2"/>
                        </a:rPr>
                        <a:t> </a:t>
                      </a:r>
                      <a:r>
                        <a:rPr lang="es-ES" sz="1800" dirty="0" smtClean="0">
                          <a:solidFill>
                            <a:srgbClr val="000000"/>
                          </a:solidFill>
                          <a:latin typeface="Times New Roman" pitchFamily="18" charset="0"/>
                          <a:ea typeface="Times New Roman"/>
                          <a:cs typeface="Times New Roman" pitchFamily="18" charset="0"/>
                        </a:rPr>
                        <a:t>PWM </a:t>
                      </a:r>
                      <a:r>
                        <a:rPr lang="es-ES" sz="1800" dirty="0">
                          <a:solidFill>
                            <a:srgbClr val="000000"/>
                          </a:solidFill>
                          <a:latin typeface="Times New Roman" pitchFamily="18" charset="0"/>
                          <a:ea typeface="Times New Roman"/>
                          <a:cs typeface="Times New Roman" pitchFamily="18" charset="0"/>
                        </a:rPr>
                        <a:t>con pulsos entre 0.5[ms] a 2.5[ms</a:t>
                      </a:r>
                      <a:r>
                        <a:rPr lang="es-ES" sz="1800" dirty="0" smtClean="0">
                          <a:solidFill>
                            <a:srgbClr val="000000"/>
                          </a:solidFill>
                          <a:latin typeface="Times New Roman" pitchFamily="18" charset="0"/>
                          <a:ea typeface="Times New Roman"/>
                          <a:cs typeface="Times New Roman" pitchFamily="18" charset="0"/>
                        </a:rPr>
                        <a:t>]</a:t>
                      </a:r>
                    </a:p>
                    <a:p>
                      <a:pPr algn="l">
                        <a:spcAft>
                          <a:spcPts val="0"/>
                        </a:spcAft>
                        <a:buFont typeface="Arial" pitchFamily="34" charset="0"/>
                        <a:buNone/>
                      </a:pPr>
                      <a:endParaRPr lang="es-EC" sz="18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a:solidFill>
                            <a:srgbClr val="000000"/>
                          </a:solidFill>
                          <a:latin typeface="Times New Roman" pitchFamily="18" charset="0"/>
                          <a:ea typeface="Times New Roman"/>
                          <a:cs typeface="Times New Roman" pitchFamily="18" charset="0"/>
                        </a:rPr>
                        <a:t>Motor </a:t>
                      </a:r>
                      <a:r>
                        <a:rPr lang="es-ES" sz="1800" dirty="0" smtClean="0">
                          <a:solidFill>
                            <a:srgbClr val="000000"/>
                          </a:solidFill>
                          <a:latin typeface="Times New Roman" pitchFamily="18" charset="0"/>
                          <a:ea typeface="Times New Roman"/>
                          <a:cs typeface="Times New Roman" pitchFamily="18" charset="0"/>
                        </a:rPr>
                        <a:t>DC</a:t>
                      </a:r>
                      <a:r>
                        <a:rPr lang="es-ES" sz="1800" baseline="0" dirty="0" smtClean="0">
                          <a:solidFill>
                            <a:srgbClr val="000000"/>
                          </a:solidFill>
                          <a:latin typeface="Times New Roman" pitchFamily="18" charset="0"/>
                          <a:ea typeface="Times New Roman"/>
                          <a:cs typeface="Times New Roman" pitchFamily="18" charset="0"/>
                        </a:rPr>
                        <a:t> </a:t>
                      </a:r>
                      <a:r>
                        <a:rPr lang="es-ES" sz="1800" dirty="0" smtClean="0">
                          <a:solidFill>
                            <a:srgbClr val="000000"/>
                          </a:solidFill>
                          <a:latin typeface="Times New Roman" pitchFamily="18" charset="0"/>
                          <a:ea typeface="Times New Roman"/>
                          <a:cs typeface="Times New Roman" pitchFamily="18" charset="0"/>
                        </a:rPr>
                        <a:t>con </a:t>
                      </a:r>
                      <a:r>
                        <a:rPr lang="es-ES" sz="1800" dirty="0">
                          <a:solidFill>
                            <a:srgbClr val="000000"/>
                          </a:solidFill>
                          <a:latin typeface="Times New Roman" pitchFamily="18" charset="0"/>
                          <a:ea typeface="Times New Roman"/>
                          <a:cs typeface="Times New Roman" pitchFamily="18" charset="0"/>
                        </a:rPr>
                        <a:t>etapa reductora y sensor de posicionamiento </a:t>
                      </a:r>
                      <a:endParaRPr lang="es-ES"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endParaRPr lang="es-EC" sz="18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Son </a:t>
                      </a:r>
                      <a:r>
                        <a:rPr lang="es-ES" sz="1800" dirty="0">
                          <a:solidFill>
                            <a:srgbClr val="000000"/>
                          </a:solidFill>
                          <a:latin typeface="Times New Roman" pitchFamily="18" charset="0"/>
                          <a:ea typeface="Times New Roman"/>
                          <a:cs typeface="Times New Roman" pitchFamily="18" charset="0"/>
                        </a:rPr>
                        <a:t>precisos y sumamente poderosos a pesar de su tamaño. </a:t>
                      </a:r>
                      <a:endParaRPr lang="es-ES" sz="1800" dirty="0" smtClean="0">
                        <a:solidFill>
                          <a:srgbClr val="000000"/>
                        </a:solidFill>
                        <a:latin typeface="Times New Roman" pitchFamily="18" charset="0"/>
                        <a:ea typeface="Times New Roman"/>
                        <a:cs typeface="Times New Roman" pitchFamily="18" charset="0"/>
                      </a:endParaRPr>
                    </a:p>
                    <a:p>
                      <a:pPr algn="just">
                        <a:spcAft>
                          <a:spcPts val="0"/>
                        </a:spcAft>
                        <a:buFont typeface="Arial" pitchFamily="34" charset="0"/>
                        <a:buNone/>
                      </a:pPr>
                      <a:endParaRPr lang="es-ES" sz="1800" dirty="0" smtClean="0">
                        <a:solidFill>
                          <a:srgbClr val="000000"/>
                        </a:solidFill>
                        <a:latin typeface="Times New Roman" pitchFamily="18" charset="0"/>
                        <a:ea typeface="Times New Roman"/>
                        <a:cs typeface="Times New Roman" pitchFamily="18" charset="0"/>
                      </a:endParaRPr>
                    </a:p>
                    <a:p>
                      <a:pPr algn="just">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No </a:t>
                      </a:r>
                      <a:r>
                        <a:rPr lang="es-ES" sz="1800" dirty="0">
                          <a:solidFill>
                            <a:srgbClr val="000000"/>
                          </a:solidFill>
                          <a:latin typeface="Times New Roman" pitchFamily="18" charset="0"/>
                          <a:ea typeface="Times New Roman"/>
                          <a:cs typeface="Times New Roman" pitchFamily="18" charset="0"/>
                        </a:rPr>
                        <a:t>consume mucha energía</a:t>
                      </a:r>
                      <a:endParaRPr lang="es-EC" sz="18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800" dirty="0">
                          <a:solidFill>
                            <a:srgbClr val="000000"/>
                          </a:solidFill>
                          <a:latin typeface="Times New Roman" pitchFamily="18" charset="0"/>
                          <a:ea typeface="Times New Roman"/>
                          <a:cs typeface="Times New Roman" pitchFamily="18" charset="0"/>
                        </a:rPr>
                        <a:t>Resolución máxima de 180 grados,  limitado por el circuito de control</a:t>
                      </a:r>
                      <a:r>
                        <a:rPr lang="es-ES" sz="1800" dirty="0" smtClean="0">
                          <a:solidFill>
                            <a:srgbClr val="000000"/>
                          </a:solidFill>
                          <a:latin typeface="Times New Roman" pitchFamily="18" charset="0"/>
                          <a:ea typeface="Times New Roman"/>
                          <a:cs typeface="Times New Roman" pitchFamily="18" charset="0"/>
                        </a:rPr>
                        <a:t>.</a:t>
                      </a:r>
                    </a:p>
                    <a:p>
                      <a:pPr algn="l">
                        <a:spcAft>
                          <a:spcPts val="0"/>
                        </a:spcAft>
                        <a:buFont typeface="Arial" pitchFamily="34" charset="0"/>
                        <a:buNone/>
                      </a:pPr>
                      <a:endParaRPr lang="es-EC" sz="18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smtClean="0">
                          <a:solidFill>
                            <a:srgbClr val="000000"/>
                          </a:solidFill>
                          <a:latin typeface="Times New Roman" pitchFamily="18" charset="0"/>
                          <a:ea typeface="Times New Roman"/>
                          <a:cs typeface="Times New Roman" pitchFamily="18" charset="0"/>
                        </a:rPr>
                        <a:t>Necesita de un </a:t>
                      </a:r>
                      <a:r>
                        <a:rPr lang="es-ES" sz="1800" dirty="0">
                          <a:solidFill>
                            <a:srgbClr val="000000"/>
                          </a:solidFill>
                          <a:latin typeface="Times New Roman" pitchFamily="18" charset="0"/>
                          <a:ea typeface="Times New Roman"/>
                          <a:cs typeface="Times New Roman" pitchFamily="18" charset="0"/>
                        </a:rPr>
                        <a:t>circuito driver para poder controlarlo con mayor precisión. </a:t>
                      </a:r>
                      <a:endParaRPr lang="es-ES" sz="18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endParaRPr lang="es-EC" sz="18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800" dirty="0">
                          <a:solidFill>
                            <a:srgbClr val="000000"/>
                          </a:solidFill>
                          <a:latin typeface="Times New Roman" pitchFamily="18" charset="0"/>
                          <a:ea typeface="Times New Roman"/>
                          <a:cs typeface="Times New Roman" pitchFamily="18" charset="0"/>
                        </a:rPr>
                        <a:t>Si se desea trabajar con un torque elevado el tamaño del motor y el costo aumentan</a:t>
                      </a:r>
                      <a:endParaRPr lang="es-EC" sz="18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bl>
          </a:graphicData>
        </a:graphic>
      </p:graphicFrame>
      <p:sp>
        <p:nvSpPr>
          <p:cNvPr id="5124" name="AutoShape 4" descr="data:image/jpeg;base64,/9j/4AAQSkZJRgABAQAAAQABAAD/2wCEAAkGBhQSERUUEhIUFBQVFBUVFRUUFBQVFhcVFBQVFBQUFRUXHCYeFxkjGRQUHy8gJCcpLCwsFR4xNTAqNSYrLCkBCQoKDgwOFA8PFCkYFBgpKSkpKSkpKSkpKSwpKSkpKSkpKSkpKSkpKSkpKSkpKSkpKSkpKSkpKSkpKSkpKSkpKf/AABEIAOEA4QMBIgACEQEDEQH/xAAbAAEAAgMBAQAAAAAAAAAAAAAABAUCAwYBB//EADoQAAIBAgQEAwYEBAYDAAAAAAABAgMRBAUhMRJBUWEGInETgZGhsdEyUsHwFGKC4SNCY3KSsgcVM//EABcBAQEBAQAAAAAAAAAAAAAAAAABAgP/xAAbEQEBAQEAAwEAAAAAAAAAAAAAARExEiFhAv/aAAwDAQACEQMRAD8A+4gAAAAAAAAAAAAAAAAAAAAAAAAAAAAAAAAAAAAAAAAAAAAAAAHkpW1bsivx+bKGkdX15L7lLWzepKMoytJSundLZ8kXE1dV8+pR/wA1/wDarmmHiak3bzL1X9zmOAKh10GJruaGJjNXi0zacXhZypu6k9DoMBnClpPR9eT+wxdWgFwRQAAAAAAAAAAAAAAAAAAAAAAAAA8bA9NGIlpa9iPiswSdlqlv3fQxoTvrLfkgK/FYYr6lA6ThTvf6EetgOaXxKmOd4A0rk3E4axCnEqMkep2NaRkios8BnLjpLWPzRfUMTGavF3/fM4ycWZ4fGzpu6djNa12oK3Ls6jU0ekvk/QsiKAAAAAAAAAAAAAAAAAAAAABQeJMW4uKva+q72/F+nxL5s+V574gdbESkn5F5Yf7Vz9+r94zU3HRYXFX1exY0cScbhMz7lxhcdfmVJXUYafuJnHy+Zz9DHFjh8URpJq4W6KnE4Kxcxq37EPGT102fICjlTCRKrxI0rmkeSRhKB67mPEwy0tOL0LnLM+a8s9V80VFfEqKvJpFViM4/Kve/shi6+mUqykrxd0bD5XT8TV4fhnb0iv1LPAeO6ydqnDLvZL6ExdfQQVuV53Ctazs+n2LIigAAAAAAAAAAAAAAAKLxnmPscJNr8U/8OP8AVu/+PEfJXPl1Po3j9cShHkry970X0Pn9fDNM1Ga8p1GWOGx7RVJ2MlUKy6vCYxFzh8b3OEo4pot8LmXUmLK7OONujGpiLvqUuHx+hvWJ1DWrK9zGdI00avyJKqARZ0iux+L4NI6vryX3JmMxF/LH3v8AREb+F01Gjn6zk35nc0ygXWIwdiFUolRXygapRJk4ENyknqgJOAx0qbTTZ3GS+LVJKNT/AJc/ecIqZ6pNbGaa+wU6ikrp3T5oyPnWS+Jp03ZvTmnszuMvzWFVeV2fT97kaTQAAAAAAAAAAMWzI11GBzPi6rFpRs+JWd+zvpc5Krg7v3HU+JF578nFfJlO4asI53F4CxAkjqsThr6roVeKwFyypYqVOxLpVTRUw/CeQjYrK3wuJ5FnTxJz9OrYkwxWpYrpIYxJXeyV37iPhfEUa0L0uKzbV2nHbe1/qV2Omnh3d2TdpWdpNW8sV2b3ImDx9kklb0BrpKJNUtCjw2MuWEMQZrSTUgmQ6uH7EuE7iquxBT18OiDOBcVaRCq0DURCSPJUze6Rg10FEaUCTgcwnTd03YwcF1v2X6srcxzrgU1TjGcoJuScnG/DFylGErO8lGL6JczNsnVk19LyXxTGaSm9ev3OijK+q1PkVGaklJXV0nu09Vctss8VSoTUPaKXP2cpXduq5oK+kAiZbmUK8FOD7Nc0+jJYAAAAAAZpqs3EeuBUZzh+ON+n0ZQSp6nTVZFRicNZ3j8AK6cLkOtSLGZHlG4FRiKK6FfVw1mXlenYh1qQRVSuhSlqS6mF5kLFS4It9F8+RqM2ImZ5hxS4b6R+vP5afE1UsYVPtW3qZ06xtHV4DGbdS2w+L7nHU8ZYnUMxZmxddlQxXcmQxN0clSx3Il0Mx7szi6v6mpHq0zXRxj9TKriEk23ZJa/vr2KI1VJavRfvbqyopZrTqTlTjJNx/Elr6py29yfrczzOtOpCfC+GXBJU/wCVtOzfV/td6Xw94djQ8y4k2nxJvyp/y83te77EtF/bp7iko5Y6yi6lBUHwRhUakpObindx4fwqV5Xk3dqVrcy6k3ytbr/Y10pSV7vivs9mueljnZL1qVv22XLT6I5zI8gkqrrVZS9o5XnfVN2aunyWu3K5aVK9Smk35lfVfZ8mT8PVUoqUXo1dfZ9zSLjw3mXsq8dfLN8Mvfs/c/1PoSPlNj6jgqvFThL80Yv4pMpG4ABQAADXVjdGw8YFTiaZWVWdFXoXKrF4UopcRFb7MixrJ6czdj4uJxuZ4mcZcUW00B0+IWhBnDUh5T4ojPyVbRlyfJ+hZ1Kd9UMRo9loynz2leKXX9C+iiqzalr7iDjqtFpmhovq+EK+vgzpKzYiwqEinXtzI06dj2Eyou6GJJCr678ynpVDY8RqQdFQxlufzPauJc7flWy69/h+9WVGCvN9l9ehaWJVjfCQqK7/AH8jWnrbkjONTkYrTNntOK3XwPJvsY7Ig8xseKFvn2ImRTs6kOSakv6t/miTOpaLduT0IWRR8832iiwXaPpeVK1Ckv8ATh/1R80wlWM5cEWm27addF+p9TpQskuiS+CsCMwAFAAAAAHjRGr0bkoxlEDnsdg7rY47OslerR9IrUblRjcDfkUfHMdgWnsSsp8SzpWjUvKHXdr7o7DN8hvdpHF5jlTi9ipjscPXjUjxQaafQi5hDX3HFYPH1MPK8Hpzi9n9jq8DnEMStLKaXmi9/Xuu5MNRKtM0zw9yzqYcw/hWNFDiMF0IM8K09jqp4ch1cImPJMc/HQ16uWmt3Ze8sMVhLGGW01GUpzslBbva72+X1LKzV1hMOoRSXJfPmb9o367ehowtdVFFxeknbXTttyJ+KcJQeqXDolzfYKgfxFnqTKUJtXUeBW3lu/dyXqKWXqjBVa2s3+CHS3Xvtd8vUqsRmk6krK79Pw79efzJaq1m5X24vel8rHrvJ2V0VuFzBp2qK3e9/iXGHnZ66rkZVGxTtCXV6Jd2RqWDm8PVUHwzmmk+miTfzZIrS46jttDW/wDM9vkybQhayKjf4B8M+yrxbk52Sbb1twrRJ81e2p9QizmvC2F4YOb3nt6L+/6HRwKrYACKAAAAAAAA1ziR6tK5LaNcogU+Kwdznc0yVST0OznAhYnDXKPkmbZI4t6FHh3KjVjOO6e3VPRr3o+s5jlnEtUcXm+R2eiLExMw+KhVSlB69Oa7M31YW5HG+znSlxRbTXz9S+ybxFGp5amkvk+6JYJt7kWcfPYsa9JaNEV0/Pfp9iCFiYK5AxGTe2hGPFwx4+Kavw8S2SvrtZPZ+hcez3NFVWsUQMPhlQtCEnKKbalLd9zZg6yV5yvaOq7swxsfrb46FbjuJQa27en9ysOtynNqWIfs6u75326Jfvq/WRmvh32K4qPmhvpq1d/3PnWDryUtzrcn8Vyh5ZPii9NyYaxaVTS15PRWLKhkWIpx14UndKMpPiWm9le372LPMK+HhThUou85azcUmktuFPk99vsR8P4gu1Fx4U7WfJ9Ly3MtK6vF4aMVJXcpLW+jb04m+ivtvrY2eGqlSvOUZ2aTg4yUeHyzgpNSjd2lG9t+hbZwpToWShfjinxxclb0T3ulz5Fr4Yyb2cespPik3u29W2Zm+Xxr1josDSsklslZFlBGjD0rElHQegAgAAAAAAAAHjR6ANUommdMlNGDiBV4jDXKPH5dd7HVzpkWthrlHzHOMmavocjjcC4vQ+y4zLk+RyeceHr3aQHHZV4jlSdqr4o8nzXqdXhsRCouKEk0+hyOY5W4t6FdhcZUoSvB6c1yYZd3VotbFXj6NR2dOVNeZq03bitHiab4WoqzjrKy1SuScqz+nXVn5Z21T39e5rr5RB1HNpttJSjxS4JcP4eKCdpadUY/UtjUqryWjKClJXUZVJTprpF9OierS6MxzCbk23rdq+1vxLkWOaYuME5Te7S7tvZIiVaSnDtKKfRq+3o+fuLyMolXLOK7i9eaMMoyao6rvF2XPktLt/D6kvB+WS4uu66e87qjTi8I3HdqW29+GxZbPaWOFy/xFKhWSmlKmt4yV4u/7+h0accU5PDWjBK8lK3Elpd9d3svTUr8PlsHNKtG9OXPo2kvdsZyymtl05VKadahJLia/wDpTSbeiW672+BepmOgoWpcMJSlUSknJNRvF27Pf+XX46HcZa4OClBprqv16HzrDVI1fPTnGpDk47elt79nqXeV1pwd4Oz59H2a2Liyu6ijNFdgczU9JLhl0vo/Rk9MjbMHiPSAAAAAAAAAAAB40egDCUTXKBvMXECHVo3K3FYG5dyiap0wOFzbIVK+hw+bZA430PsuIwdykzDKFJbFHxKthXF3V01s1oXOV+JHpCs7clPl/V9zos48MPVxRyeLyiSewRPzfKnWrU5OPHBJ6cVlrvJNc7W/bJawvBHhWy+yS37JFBhZ16WlNyt+W118GW+EpY6s7RpR9XFr9SYNGJlYtPDXiWUL0XCVSLd1w24ovrrpb1JVH/x9WnrXqf0wVl8dy4wOQKiuGEUl9fVgxCeUzlJtzSi+zb19S+wCcUoptpddzyOFaPYpplVWZl4Xak6uDkqVV/ig1/h1O0o7K/VG/JfEcZz9jWj7DEKydN/hlpvTlz56b+pc0a6ej36kbOshpYmHDVj3jOOkovk013Gs4tI0FbYm4THyT4XeS6rdevX6nMeH44unN0a0lVpJJwrPSpZuyhJc3bXi+tzpMNu0lpstd3zFWLqLMjXBGwigAAAEXFVZRa4Vdb7fl1a96ugJVwQHXqXt6cvzrT4NO/qjKnXnxWa011t+XR/FtfBlwTbi5A/iZa685J+V+VKfCn30v8Dz20r31Sa34W9nKzt30GCwFyB/ESV9Hd6pWb83l0+bNtWs76dNFwt8T1vry2XxGCUCA687OzvZN34eaje1vXQlUG9b62dr2tpZEGxoxcTMAaJQNFXDpk2x44AUtfK7lbX8Mxlul8DqnSMXSA5ih4XpR/y3LShgVHZJFl7IezAivDpmH8AuhN4DJQArp5cuSIOJy7sX/CY1KKYHI1MO0bKOJto9i7xWBKjEYNoCTQkt18y0wqW/M5yndPQusHPQotYmw00mbiAAAAAAAADxRS2/d9WegABYAAAAAAAAAAAAB5Y9AHljyxkAMT2x6AMJRItbCXJp5YCq/wDW9iRRwliZwntgMYRMw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701824"/>
            <a:ext cx="8229600" cy="1143000"/>
          </a:xfrm>
        </p:spPr>
        <p:txBody>
          <a:bodyPr>
            <a:normAutofit/>
          </a:bodyPr>
          <a:lstStyle/>
          <a:p>
            <a:r>
              <a:rPr lang="es-EC" sz="3600" b="1" dirty="0" smtClean="0">
                <a:effectLst>
                  <a:outerShdw blurRad="38100" dist="38100" dir="2700000" algn="tl">
                    <a:srgbClr val="000000">
                      <a:alpha val="43137"/>
                    </a:srgbClr>
                  </a:outerShdw>
                </a:effectLst>
              </a:rPr>
              <a:t>Actuadores Eléctricos</a:t>
            </a:r>
            <a:endParaRPr lang="es-EC" sz="3600" b="1" dirty="0">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755576" y="1772816"/>
          <a:ext cx="8136905" cy="3507572"/>
        </p:xfrm>
        <a:graphic>
          <a:graphicData uri="http://schemas.openxmlformats.org/drawingml/2006/table">
            <a:tbl>
              <a:tblPr/>
              <a:tblGrid>
                <a:gridCol w="1593703"/>
                <a:gridCol w="3014809"/>
                <a:gridCol w="3528393"/>
              </a:tblGrid>
              <a:tr h="207892">
                <a:tc>
                  <a:txBody>
                    <a:bodyPr/>
                    <a:lstStyle/>
                    <a:p>
                      <a:pPr algn="just">
                        <a:spcAft>
                          <a:spcPts val="0"/>
                        </a:spcAft>
                      </a:pPr>
                      <a:endParaRPr lang="es-ES" sz="17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700" b="1" dirty="0">
                          <a:solidFill>
                            <a:srgbClr val="000000"/>
                          </a:solidFill>
                          <a:effectLst>
                            <a:outerShdw blurRad="38100" dist="38100" dir="2700000" algn="tl">
                              <a:srgbClr val="000000">
                                <a:alpha val="43137"/>
                              </a:srgbClr>
                            </a:outerShdw>
                          </a:effectLst>
                          <a:latin typeface="Times New Roman"/>
                          <a:ea typeface="Times New Roman"/>
                          <a:cs typeface="Times New Roman"/>
                        </a:rPr>
                        <a:t>VENTAJAS</a:t>
                      </a:r>
                      <a:endParaRPr lang="es-EC" sz="17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700" b="1" dirty="0">
                          <a:solidFill>
                            <a:srgbClr val="000000"/>
                          </a:solidFill>
                          <a:effectLst>
                            <a:outerShdw blurRad="38100" dist="38100" dir="2700000" algn="tl">
                              <a:srgbClr val="000000">
                                <a:alpha val="43137"/>
                              </a:srgbClr>
                            </a:outerShdw>
                          </a:effectLst>
                          <a:latin typeface="Times New Roman"/>
                          <a:ea typeface="Times New Roman"/>
                          <a:cs typeface="Times New Roman"/>
                        </a:rPr>
                        <a:t>DESVENTAJAS</a:t>
                      </a:r>
                      <a:endParaRPr lang="es-EC" sz="17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8492">
                <a:tc>
                  <a:txBody>
                    <a:bodyPr/>
                    <a:lstStyle/>
                    <a:p>
                      <a:pPr algn="just">
                        <a:spcAft>
                          <a:spcPts val="0"/>
                        </a:spcAft>
                      </a:pPr>
                      <a:endPar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r>
                        <a:rPr lang="es-ES" sz="17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Solenoide </a:t>
                      </a:r>
                      <a:endParaRPr lang="es-EC" sz="1700" b="1" dirty="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700" dirty="0">
                          <a:solidFill>
                            <a:srgbClr val="000000"/>
                          </a:solidFill>
                          <a:latin typeface="Times New Roman" pitchFamily="18" charset="0"/>
                          <a:ea typeface="Times New Roman"/>
                          <a:cs typeface="Times New Roman" pitchFamily="18" charset="0"/>
                        </a:rPr>
                        <a:t>Trabaja por un campo magnético uniforme e intenso. </a:t>
                      </a:r>
                      <a:r>
                        <a:rPr lang="es-ES" sz="1700" dirty="0" smtClean="0">
                          <a:solidFill>
                            <a:srgbClr val="000000"/>
                          </a:solidFill>
                          <a:latin typeface="Times New Roman" pitchFamily="18" charset="0"/>
                          <a:ea typeface="Times New Roman"/>
                          <a:cs typeface="Times New Roman" pitchFamily="18" charset="0"/>
                        </a:rPr>
                        <a:t> Alta </a:t>
                      </a:r>
                      <a:r>
                        <a:rPr lang="es-ES" sz="1700" dirty="0">
                          <a:solidFill>
                            <a:srgbClr val="000000"/>
                          </a:solidFill>
                          <a:latin typeface="Times New Roman" pitchFamily="18" charset="0"/>
                          <a:ea typeface="Times New Roman"/>
                          <a:cs typeface="Times New Roman" pitchFamily="18" charset="0"/>
                        </a:rPr>
                        <a:t>fuerza y </a:t>
                      </a:r>
                      <a:r>
                        <a:rPr lang="es-ES" sz="1700" dirty="0" smtClean="0">
                          <a:solidFill>
                            <a:srgbClr val="000000"/>
                          </a:solidFill>
                          <a:latin typeface="Times New Roman" pitchFamily="18" charset="0"/>
                          <a:ea typeface="Times New Roman"/>
                          <a:cs typeface="Times New Roman" pitchFamily="18" charset="0"/>
                        </a:rPr>
                        <a:t>potencia</a:t>
                      </a:r>
                    </a:p>
                    <a:p>
                      <a:pPr algn="l">
                        <a:spcAft>
                          <a:spcPts val="0"/>
                        </a:spcAft>
                        <a:buFont typeface="Arial" pitchFamily="34" charset="0"/>
                        <a:buNone/>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700" dirty="0" smtClean="0">
                          <a:solidFill>
                            <a:srgbClr val="000000"/>
                          </a:solidFill>
                          <a:latin typeface="Times New Roman" pitchFamily="18" charset="0"/>
                          <a:ea typeface="Times New Roman"/>
                          <a:cs typeface="Times New Roman" pitchFamily="18" charset="0"/>
                        </a:rPr>
                        <a:t> </a:t>
                      </a:r>
                      <a:r>
                        <a:rPr lang="es-ES" sz="1700" dirty="0">
                          <a:solidFill>
                            <a:srgbClr val="000000"/>
                          </a:solidFill>
                          <a:latin typeface="Times New Roman" pitchFamily="18" charset="0"/>
                          <a:ea typeface="Times New Roman"/>
                          <a:cs typeface="Times New Roman" pitchFamily="18" charset="0"/>
                        </a:rPr>
                        <a:t>Fácil </a:t>
                      </a:r>
                      <a:r>
                        <a:rPr lang="es-ES" sz="1700" dirty="0" smtClean="0">
                          <a:solidFill>
                            <a:srgbClr val="000000"/>
                          </a:solidFill>
                          <a:latin typeface="Times New Roman" pitchFamily="18" charset="0"/>
                          <a:ea typeface="Times New Roman"/>
                          <a:cs typeface="Times New Roman" pitchFamily="18" charset="0"/>
                        </a:rPr>
                        <a:t>mantenimiento,</a:t>
                      </a:r>
                      <a:r>
                        <a:rPr lang="es-ES" sz="1700" baseline="0" dirty="0" smtClean="0">
                          <a:solidFill>
                            <a:srgbClr val="000000"/>
                          </a:solidFill>
                          <a:latin typeface="Times New Roman" pitchFamily="18" charset="0"/>
                          <a:ea typeface="Times New Roman"/>
                          <a:cs typeface="Times New Roman" pitchFamily="18" charset="0"/>
                        </a:rPr>
                        <a:t> s</a:t>
                      </a:r>
                      <a:r>
                        <a:rPr lang="es-ES" sz="1700" dirty="0" smtClean="0">
                          <a:solidFill>
                            <a:srgbClr val="000000"/>
                          </a:solidFill>
                          <a:latin typeface="Times New Roman" pitchFamily="18" charset="0"/>
                          <a:ea typeface="Times New Roman"/>
                          <a:cs typeface="Times New Roman" pitchFamily="18" charset="0"/>
                        </a:rPr>
                        <a:t>ilencioso</a:t>
                      </a:r>
                      <a:endParaRPr lang="es-EC" sz="17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700" dirty="0" smtClean="0">
                          <a:solidFill>
                            <a:srgbClr val="000000"/>
                          </a:solidFill>
                          <a:latin typeface="Times New Roman" pitchFamily="18" charset="0"/>
                          <a:ea typeface="Times New Roman"/>
                          <a:cs typeface="Times New Roman" pitchFamily="18" charset="0"/>
                        </a:rPr>
                        <a:t>Presenta </a:t>
                      </a:r>
                      <a:r>
                        <a:rPr lang="es-ES" sz="1700" dirty="0">
                          <a:solidFill>
                            <a:srgbClr val="000000"/>
                          </a:solidFill>
                          <a:latin typeface="Times New Roman" pitchFamily="18" charset="0"/>
                          <a:ea typeface="Times New Roman"/>
                          <a:cs typeface="Times New Roman" pitchFamily="18" charset="0"/>
                        </a:rPr>
                        <a:t>un núcleo móvil que puede ser de tipo “</a:t>
                      </a:r>
                      <a:r>
                        <a:rPr lang="es-ES" sz="1700" dirty="0" err="1">
                          <a:solidFill>
                            <a:srgbClr val="000000"/>
                          </a:solidFill>
                          <a:latin typeface="Times New Roman" pitchFamily="18" charset="0"/>
                          <a:ea typeface="Times New Roman"/>
                          <a:cs typeface="Times New Roman" pitchFamily="18" charset="0"/>
                        </a:rPr>
                        <a:t>pull</a:t>
                      </a:r>
                      <a:r>
                        <a:rPr lang="es-ES" sz="1700" dirty="0">
                          <a:solidFill>
                            <a:srgbClr val="000000"/>
                          </a:solidFill>
                          <a:latin typeface="Times New Roman" pitchFamily="18" charset="0"/>
                          <a:ea typeface="Times New Roman"/>
                          <a:cs typeface="Times New Roman" pitchFamily="18" charset="0"/>
                        </a:rPr>
                        <a:t>” (arrastre) o de tipo “</a:t>
                      </a:r>
                      <a:r>
                        <a:rPr lang="es-ES" sz="1700" dirty="0" err="1">
                          <a:solidFill>
                            <a:srgbClr val="000000"/>
                          </a:solidFill>
                          <a:latin typeface="Times New Roman" pitchFamily="18" charset="0"/>
                          <a:ea typeface="Times New Roman"/>
                          <a:cs typeface="Times New Roman" pitchFamily="18" charset="0"/>
                        </a:rPr>
                        <a:t>push</a:t>
                      </a:r>
                      <a:r>
                        <a:rPr lang="es-ES" sz="1700" dirty="0">
                          <a:solidFill>
                            <a:srgbClr val="000000"/>
                          </a:solidFill>
                          <a:latin typeface="Times New Roman" pitchFamily="18" charset="0"/>
                          <a:ea typeface="Times New Roman"/>
                          <a:cs typeface="Times New Roman" pitchFamily="18" charset="0"/>
                        </a:rPr>
                        <a:t>” (empuje) que presenta fuerza muy alta en carreras cortas</a:t>
                      </a:r>
                      <a:endParaRPr lang="es-EC" sz="17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buFont typeface="Arial" pitchFamily="34" charset="0"/>
                        <a:buNone/>
                      </a:pPr>
                      <a:r>
                        <a:rPr lang="es-ES" sz="1700" dirty="0">
                          <a:solidFill>
                            <a:srgbClr val="000000"/>
                          </a:solidFill>
                          <a:latin typeface="Times New Roman" pitchFamily="18" charset="0"/>
                          <a:ea typeface="Times New Roman"/>
                          <a:cs typeface="Times New Roman" pitchFamily="18" charset="0"/>
                        </a:rPr>
                        <a:t>El costo es </a:t>
                      </a:r>
                      <a:r>
                        <a:rPr lang="es-ES" sz="1700" dirty="0" smtClean="0">
                          <a:solidFill>
                            <a:srgbClr val="000000"/>
                          </a:solidFill>
                          <a:latin typeface="Times New Roman" pitchFamily="18" charset="0"/>
                          <a:ea typeface="Times New Roman"/>
                          <a:cs typeface="Times New Roman" pitchFamily="18" charset="0"/>
                        </a:rPr>
                        <a:t>alto, Consumo </a:t>
                      </a:r>
                      <a:r>
                        <a:rPr lang="es-ES" sz="1700" dirty="0">
                          <a:solidFill>
                            <a:srgbClr val="000000"/>
                          </a:solidFill>
                          <a:latin typeface="Times New Roman" pitchFamily="18" charset="0"/>
                          <a:ea typeface="Times New Roman"/>
                          <a:cs typeface="Times New Roman" pitchFamily="18" charset="0"/>
                        </a:rPr>
                        <a:t>de corriente elevado</a:t>
                      </a:r>
                      <a:endParaRPr lang="es-EC" sz="17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700" dirty="0" smtClean="0">
                          <a:solidFill>
                            <a:srgbClr val="000000"/>
                          </a:solidFill>
                          <a:latin typeface="Times New Roman" pitchFamily="18" charset="0"/>
                          <a:ea typeface="Times New Roman"/>
                          <a:cs typeface="Times New Roman" pitchFamily="18" charset="0"/>
                        </a:rPr>
                        <a:t>Al </a:t>
                      </a:r>
                      <a:r>
                        <a:rPr lang="es-ES" sz="1700" dirty="0">
                          <a:solidFill>
                            <a:srgbClr val="000000"/>
                          </a:solidFill>
                          <a:latin typeface="Times New Roman" pitchFamily="18" charset="0"/>
                          <a:ea typeface="Times New Roman"/>
                          <a:cs typeface="Times New Roman" pitchFamily="18" charset="0"/>
                        </a:rPr>
                        <a:t>consumir una alta corriente, se eleva la temperatura, lo que provoca  pérdida del aislamiento del alambre de cobre causando un corto circuito. </a:t>
                      </a:r>
                      <a:endParaRPr lang="es-EC" sz="1700" dirty="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buFont typeface="Arial" pitchFamily="34" charset="0"/>
                        <a:buNone/>
                      </a:pPr>
                      <a:r>
                        <a:rPr lang="es-ES" sz="1700" dirty="0" smtClean="0">
                          <a:solidFill>
                            <a:srgbClr val="000000"/>
                          </a:solidFill>
                          <a:latin typeface="Times New Roman" pitchFamily="18" charset="0"/>
                          <a:ea typeface="Times New Roman"/>
                          <a:cs typeface="Times New Roman" pitchFamily="18" charset="0"/>
                        </a:rPr>
                        <a:t>Si </a:t>
                      </a:r>
                      <a:r>
                        <a:rPr lang="es-ES" sz="1700" dirty="0">
                          <a:solidFill>
                            <a:srgbClr val="000000"/>
                          </a:solidFill>
                          <a:latin typeface="Times New Roman" pitchFamily="18" charset="0"/>
                          <a:ea typeface="Times New Roman"/>
                          <a:cs typeface="Times New Roman" pitchFamily="18" charset="0"/>
                        </a:rPr>
                        <a:t>se necesita tener una fuerza elevada de accionamiento, se debe tener un devanado grande, esto hace que la solenoide sea pesada</a:t>
                      </a:r>
                      <a:endParaRPr lang="es-EC" sz="17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bl>
          </a:graphicData>
        </a:graphic>
      </p:graphicFrame>
      <p:sp>
        <p:nvSpPr>
          <p:cNvPr id="5124" name="AutoShape 4" descr="data:image/jpeg;base64,/9j/4AAQSkZJRgABAQAAAQABAAD/2wCEAAkGBhQSERUUEhIUFBQVFBUVFRUUFBQVFhcVFBQVFBQUFRUXHCYeFxkjGRQUHy8gJCcpLCwsFR4xNTAqNSYrLCkBCQoKDgwOFA8PFCkYFBgpKSkpKSkpKSkpKSwpKSkpKSkpKSkpKSkpKSkpKSkpKSkpKSkpKSkpKSkpKSkpKSkpKf/AABEIAOEA4QMBIgACEQEDEQH/xAAbAAEAAgMBAQAAAAAAAAAAAAAABAUCAwYBB//EADoQAAIBAgQEAwYEBAYDAAAAAAABAgMRBAUhMRJBUWEGInETgZGhsdEyUsHwFGKC4SNCY3KSsgcVM//EABcBAQEBAQAAAAAAAAAAAAAAAAABAgP/xAAbEQEBAQEAAwEAAAAAAAAAAAAAARExEiFhAv/aAAwDAQACEQMRAD8A+4gAAAAAAAAAAAAAAAAAAAAAAAAAAAAAAAAAAAAAAAAAAAAAAAHkpW1bsivx+bKGkdX15L7lLWzepKMoytJSundLZ8kXE1dV8+pR/wA1/wDarmmHiak3bzL1X9zmOAKh10GJruaGJjNXi0zacXhZypu6k9DoMBnClpPR9eT+wxdWgFwRQAAAAAAAAAAAAAAAAAAAAAAAAA8bA9NGIlpa9iPiswSdlqlv3fQxoTvrLfkgK/FYYr6lA6ThTvf6EetgOaXxKmOd4A0rk3E4axCnEqMkep2NaRkios8BnLjpLWPzRfUMTGavF3/fM4ycWZ4fGzpu6djNa12oK3Ls6jU0ekvk/QsiKAAAAAAAAAAAAAAAAAAAAABQeJMW4uKva+q72/F+nxL5s+V574gdbESkn5F5Yf7Vz9+r94zU3HRYXFX1exY0cScbhMz7lxhcdfmVJXUYafuJnHy+Zz9DHFjh8URpJq4W6KnE4Kxcxq37EPGT102fICjlTCRKrxI0rmkeSRhKB67mPEwy0tOL0LnLM+a8s9V80VFfEqKvJpFViM4/Kve/shi6+mUqykrxd0bD5XT8TV4fhnb0iv1LPAeO6ydqnDLvZL6ExdfQQVuV53Ctazs+n2LIigAAAAAAAAAAAAAAAKLxnmPscJNr8U/8OP8AVu/+PEfJXPl1Po3j9cShHkry970X0Pn9fDNM1Ga8p1GWOGx7RVJ2MlUKy6vCYxFzh8b3OEo4pot8LmXUmLK7OONujGpiLvqUuHx+hvWJ1DWrK9zGdI00avyJKqARZ0iux+L4NI6vryX3JmMxF/LH3v8AREb+F01Gjn6zk35nc0ygXWIwdiFUolRXygapRJk4ENyknqgJOAx0qbTTZ3GS+LVJKNT/AJc/ecIqZ6pNbGaa+wU6ikrp3T5oyPnWS+Jp03ZvTmnszuMvzWFVeV2fT97kaTQAAAAAAAAAAMWzI11GBzPi6rFpRs+JWd+zvpc5Krg7v3HU+JF578nFfJlO4asI53F4CxAkjqsThr6roVeKwFyypYqVOxLpVTRUw/CeQjYrK3wuJ5FnTxJz9OrYkwxWpYrpIYxJXeyV37iPhfEUa0L0uKzbV2nHbe1/qV2Omnh3d2TdpWdpNW8sV2b3ImDx9kklb0BrpKJNUtCjw2MuWEMQZrSTUgmQ6uH7EuE7iquxBT18OiDOBcVaRCq0DURCSPJUze6Rg10FEaUCTgcwnTd03YwcF1v2X6srcxzrgU1TjGcoJuScnG/DFylGErO8lGL6JczNsnVk19LyXxTGaSm9ev3OijK+q1PkVGaklJXV0nu09Vctss8VSoTUPaKXP2cpXduq5oK+kAiZbmUK8FOD7Nc0+jJYAAAAAAZpqs3EeuBUZzh+ON+n0ZQSp6nTVZFRicNZ3j8AK6cLkOtSLGZHlG4FRiKK6FfVw1mXlenYh1qQRVSuhSlqS6mF5kLFS4It9F8+RqM2ImZ5hxS4b6R+vP5afE1UsYVPtW3qZ06xtHV4DGbdS2w+L7nHU8ZYnUMxZmxddlQxXcmQxN0clSx3Il0Mx7szi6v6mpHq0zXRxj9TKriEk23ZJa/vr2KI1VJavRfvbqyopZrTqTlTjJNx/Elr6py29yfrczzOtOpCfC+GXBJU/wCVtOzfV/td6Xw94djQ8y4k2nxJvyp/y83te77EtF/bp7iko5Y6yi6lBUHwRhUakpObindx4fwqV5Xk3dqVrcy6k3ytbr/Y10pSV7vivs9mueljnZL1qVv22XLT6I5zI8gkqrrVZS9o5XnfVN2aunyWu3K5aVK9Smk35lfVfZ8mT8PVUoqUXo1dfZ9zSLjw3mXsq8dfLN8Mvfs/c/1PoSPlNj6jgqvFThL80Yv4pMpG4ABQAADXVjdGw8YFTiaZWVWdFXoXKrF4UopcRFb7MixrJ6czdj4uJxuZ4mcZcUW00B0+IWhBnDUh5T4ojPyVbRlyfJ+hZ1Kd9UMRo9loynz2leKXX9C+iiqzalr7iDjqtFpmhovq+EK+vgzpKzYiwqEinXtzI06dj2Eyou6GJJCr678ynpVDY8RqQdFQxlufzPauJc7flWy69/h+9WVGCvN9l9ehaWJVjfCQqK7/AH8jWnrbkjONTkYrTNntOK3XwPJvsY7Ig8xseKFvn2ImRTs6kOSakv6t/miTOpaLduT0IWRR8832iiwXaPpeVK1Ckv8ATh/1R80wlWM5cEWm27addF+p9TpQskuiS+CsCMwAFAAAAAHjRGr0bkoxlEDnsdg7rY47OslerR9IrUblRjcDfkUfHMdgWnsSsp8SzpWjUvKHXdr7o7DN8hvdpHF5jlTi9ipjscPXjUjxQaafQi5hDX3HFYPH1MPK8Hpzi9n9jq8DnEMStLKaXmi9/Xuu5MNRKtM0zw9yzqYcw/hWNFDiMF0IM8K09jqp4ch1cImPJMc/HQ16uWmt3Ze8sMVhLGGW01GUpzslBbva72+X1LKzV1hMOoRSXJfPmb9o367ehowtdVFFxeknbXTttyJ+KcJQeqXDolzfYKgfxFnqTKUJtXUeBW3lu/dyXqKWXqjBVa2s3+CHS3Xvtd8vUqsRmk6krK79Pw79efzJaq1m5X24vel8rHrvJ2V0VuFzBp2qK3e9/iXGHnZ66rkZVGxTtCXV6Jd2RqWDm8PVUHwzmmk+miTfzZIrS46jttDW/wDM9vkybQhayKjf4B8M+yrxbk52Sbb1twrRJ81e2p9QizmvC2F4YOb3nt6L+/6HRwKrYACKAAAAAAAA1ziR6tK5LaNcogU+Kwdznc0yVST0OznAhYnDXKPkmbZI4t6FHh3KjVjOO6e3VPRr3o+s5jlnEtUcXm+R2eiLExMw+KhVSlB69Oa7M31YW5HG+znSlxRbTXz9S+ybxFGp5amkvk+6JYJt7kWcfPYsa9JaNEV0/Pfp9iCFiYK5AxGTe2hGPFwx4+Kavw8S2SvrtZPZ+hcez3NFVWsUQMPhlQtCEnKKbalLd9zZg6yV5yvaOq7swxsfrb46FbjuJQa27en9ysOtynNqWIfs6u75326Jfvq/WRmvh32K4qPmhvpq1d/3PnWDryUtzrcn8Vyh5ZPii9NyYaxaVTS15PRWLKhkWIpx14UndKMpPiWm9le372LPMK+HhThUou85azcUmktuFPk99vsR8P4gu1Fx4U7WfJ9Ly3MtK6vF4aMVJXcpLW+jb04m+ivtvrY2eGqlSvOUZ2aTg4yUeHyzgpNSjd2lG9t+hbZwpToWShfjinxxclb0T3ulz5Fr4Yyb2cespPik3u29W2Zm+Xxr1josDSsklslZFlBGjD0rElHQegAgAAAAAAAAHjR6ANUommdMlNGDiBV4jDXKPH5dd7HVzpkWthrlHzHOMmavocjjcC4vQ+y4zLk+RyeceHr3aQHHZV4jlSdqr4o8nzXqdXhsRCouKEk0+hyOY5W4t6FdhcZUoSvB6c1yYZd3VotbFXj6NR2dOVNeZq03bitHiab4WoqzjrKy1SuScqz+nXVn5Z21T39e5rr5RB1HNpttJSjxS4JcP4eKCdpadUY/UtjUqryWjKClJXUZVJTprpF9OierS6MxzCbk23rdq+1vxLkWOaYuME5Te7S7tvZIiVaSnDtKKfRq+3o+fuLyMolXLOK7i9eaMMoyao6rvF2XPktLt/D6kvB+WS4uu66e87qjTi8I3HdqW29+GxZbPaWOFy/xFKhWSmlKmt4yV4u/7+h0accU5PDWjBK8lK3Elpd9d3svTUr8PlsHNKtG9OXPo2kvdsZyymtl05VKadahJLia/wDpTSbeiW672+BepmOgoWpcMJSlUSknJNRvF27Pf+XX46HcZa4OClBprqv16HzrDVI1fPTnGpDk47elt79nqXeV1pwd4Oz59H2a2Liyu6ijNFdgczU9JLhl0vo/Rk9MjbMHiPSAAAAAAAAAAAB40egDCUTXKBvMXECHVo3K3FYG5dyiap0wOFzbIVK+hw+bZA430PsuIwdykzDKFJbFHxKthXF3V01s1oXOV+JHpCs7clPl/V9zos48MPVxRyeLyiSewRPzfKnWrU5OPHBJ6cVlrvJNc7W/bJawvBHhWy+yS37JFBhZ16WlNyt+W118GW+EpY6s7RpR9XFr9SYNGJlYtPDXiWUL0XCVSLd1w24ovrrpb1JVH/x9WnrXqf0wVl8dy4wOQKiuGEUl9fVgxCeUzlJtzSi+zb19S+wCcUoptpddzyOFaPYpplVWZl4Xak6uDkqVV/ig1/h1O0o7K/VG/JfEcZz9jWj7DEKydN/hlpvTlz56b+pc0a6ej36kbOshpYmHDVj3jOOkovk013Gs4tI0FbYm4THyT4XeS6rdevX6nMeH44unN0a0lVpJJwrPSpZuyhJc3bXi+tzpMNu0lpstd3zFWLqLMjXBGwigAAAEXFVZRa4Vdb7fl1a96ugJVwQHXqXt6cvzrT4NO/qjKnXnxWa011t+XR/FtfBlwTbi5A/iZa685J+V+VKfCn30v8Dz20r31Sa34W9nKzt30GCwFyB/ESV9Hd6pWb83l0+bNtWs76dNFwt8T1vry2XxGCUCA687OzvZN34eaje1vXQlUG9b62dr2tpZEGxoxcTMAaJQNFXDpk2x44AUtfK7lbX8Mxlul8DqnSMXSA5ih4XpR/y3LShgVHZJFl7IezAivDpmH8AuhN4DJQArp5cuSIOJy7sX/CY1KKYHI1MO0bKOJto9i7xWBKjEYNoCTQkt18y0wqW/M5yndPQusHPQotYmw00mbiAAAAAAAADxRS2/d9WegABYAAAAAAAAAAAAB5Y9AHljyxkAMT2x6AMJRItbCXJp5YCq/wDW9iRRwliZwntgMYRMw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701824"/>
            <a:ext cx="8229600" cy="1143000"/>
          </a:xfrm>
        </p:spPr>
        <p:txBody>
          <a:bodyPr>
            <a:normAutofit/>
          </a:bodyPr>
          <a:lstStyle/>
          <a:p>
            <a:r>
              <a:rPr lang="es-EC" sz="3600" b="1" dirty="0" smtClean="0">
                <a:effectLst>
                  <a:outerShdw blurRad="38100" dist="38100" dir="2700000" algn="tl">
                    <a:srgbClr val="000000">
                      <a:alpha val="43137"/>
                    </a:srgbClr>
                  </a:outerShdw>
                </a:effectLst>
              </a:rPr>
              <a:t>Actuadores Eléctricos</a:t>
            </a:r>
            <a:endParaRPr lang="es-EC" sz="3600" b="1" dirty="0">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755576" y="1556792"/>
          <a:ext cx="8136905" cy="4937760"/>
        </p:xfrm>
        <a:graphic>
          <a:graphicData uri="http://schemas.openxmlformats.org/drawingml/2006/table">
            <a:tbl>
              <a:tblPr/>
              <a:tblGrid>
                <a:gridCol w="1593703"/>
                <a:gridCol w="3014809"/>
                <a:gridCol w="3528393"/>
              </a:tblGrid>
              <a:tr h="77086">
                <a:tc>
                  <a:txBody>
                    <a:bodyPr/>
                    <a:lstStyle/>
                    <a:p>
                      <a:pPr algn="just">
                        <a:spcAft>
                          <a:spcPts val="0"/>
                        </a:spcAft>
                      </a:pPr>
                      <a:endPar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rPr>
                        <a:t>VENTAJAS</a:t>
                      </a:r>
                      <a:endParaRPr lang="es-EC" sz="18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800" b="1" dirty="0">
                          <a:solidFill>
                            <a:srgbClr val="000000"/>
                          </a:solidFill>
                          <a:effectLst>
                            <a:outerShdw blurRad="38100" dist="38100" dir="2700000" algn="tl">
                              <a:srgbClr val="000000">
                                <a:alpha val="43137"/>
                              </a:srgbClr>
                            </a:outerShdw>
                          </a:effectLst>
                          <a:latin typeface="Times New Roman"/>
                          <a:ea typeface="Times New Roman"/>
                          <a:cs typeface="Times New Roman"/>
                        </a:rPr>
                        <a:t>DESVENTAJAS</a:t>
                      </a:r>
                      <a:endParaRPr lang="es-EC" sz="1800" b="1" dirty="0">
                        <a:solidFill>
                          <a:srgbClr val="000000"/>
                        </a:solidFill>
                        <a:effectLst>
                          <a:outerShdw blurRad="38100" dist="38100" dir="2700000" algn="tl">
                            <a:srgbClr val="000000">
                              <a:alpha val="43137"/>
                            </a:srgbClr>
                          </a:outerShdw>
                        </a:effectLst>
                        <a:latin typeface="Calibri"/>
                        <a:ea typeface="Times New Roman"/>
                        <a:cs typeface="Times New Roman"/>
                      </a:endParaRPr>
                    </a:p>
                  </a:txBody>
                  <a:tcPr marL="20790" marR="2079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8350">
                <a:tc>
                  <a:txBody>
                    <a:bodyPr/>
                    <a:lstStyle/>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endPar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algn="just">
                        <a:spcAft>
                          <a:spcPts val="0"/>
                        </a:spcAft>
                      </a:pPr>
                      <a:r>
                        <a:rPr lang="es-ES" sz="1800" b="1" dirty="0" smtClean="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Actuador </a:t>
                      </a:r>
                      <a:r>
                        <a:rPr lang="es-ES" sz="1800" b="1" dirty="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lineal</a:t>
                      </a:r>
                      <a:endParaRPr lang="es-EC" sz="1800" b="1" dirty="0">
                        <a:solidFill>
                          <a:srgbClr val="0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pPr>
                      <a:r>
                        <a:rPr lang="es-ES" sz="1700" dirty="0" smtClean="0">
                          <a:solidFill>
                            <a:srgbClr val="000000"/>
                          </a:solidFill>
                          <a:latin typeface="Times New Roman" pitchFamily="18" charset="0"/>
                          <a:ea typeface="Times New Roman"/>
                          <a:cs typeface="Times New Roman" pitchFamily="18" charset="0"/>
                        </a:rPr>
                        <a:t>Movimiento </a:t>
                      </a:r>
                      <a:r>
                        <a:rPr lang="es-ES" sz="1700" dirty="0">
                          <a:solidFill>
                            <a:srgbClr val="000000"/>
                          </a:solidFill>
                          <a:latin typeface="Times New Roman" pitchFamily="18" charset="0"/>
                          <a:ea typeface="Times New Roman"/>
                          <a:cs typeface="Times New Roman" pitchFamily="18" charset="0"/>
                        </a:rPr>
                        <a:t>lineal simple, seguro y limpio con un control de movimiento preciso y suave</a:t>
                      </a:r>
                      <a:r>
                        <a:rPr lang="es-ES" sz="1700" dirty="0" smtClean="0">
                          <a:solidFill>
                            <a:srgbClr val="000000"/>
                          </a:solidFill>
                          <a:latin typeface="Times New Roman" pitchFamily="18" charset="0"/>
                          <a:ea typeface="Times New Roman"/>
                          <a:cs typeface="Times New Roman" pitchFamily="18" charset="0"/>
                        </a:rPr>
                        <a:t>.</a:t>
                      </a:r>
                    </a:p>
                    <a:p>
                      <a:pPr algn="l">
                        <a:spcAft>
                          <a:spcPts val="0"/>
                        </a:spcAft>
                      </a:pPr>
                      <a:endParaRPr lang="es-EC" sz="1700" dirty="0">
                        <a:solidFill>
                          <a:srgbClr val="000000"/>
                        </a:solidFill>
                        <a:latin typeface="Times New Roman" pitchFamily="18" charset="0"/>
                        <a:ea typeface="Times New Roman"/>
                        <a:cs typeface="Times New Roman" pitchFamily="18" charset="0"/>
                      </a:endParaRPr>
                    </a:p>
                    <a:p>
                      <a:pPr algn="l">
                        <a:spcAft>
                          <a:spcPts val="0"/>
                        </a:spcAft>
                      </a:pPr>
                      <a:r>
                        <a:rPr lang="es-ES" sz="1700" dirty="0">
                          <a:solidFill>
                            <a:srgbClr val="000000"/>
                          </a:solidFill>
                          <a:latin typeface="Times New Roman" pitchFamily="18" charset="0"/>
                          <a:ea typeface="Times New Roman"/>
                          <a:cs typeface="Times New Roman" pitchFamily="18" charset="0"/>
                        </a:rPr>
                        <a:t>Fácil instalación  y necesita de menos espacio.</a:t>
                      </a:r>
                      <a:endParaRPr lang="es-EC" sz="1700" dirty="0">
                        <a:solidFill>
                          <a:srgbClr val="000000"/>
                        </a:solidFill>
                        <a:latin typeface="Times New Roman" pitchFamily="18" charset="0"/>
                        <a:ea typeface="Times New Roman"/>
                        <a:cs typeface="Times New Roman" pitchFamily="18" charset="0"/>
                      </a:endParaRPr>
                    </a:p>
                    <a:p>
                      <a:pPr algn="l">
                        <a:spcAft>
                          <a:spcPts val="0"/>
                        </a:spcAft>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pPr>
                      <a:r>
                        <a:rPr lang="es-ES" sz="1700" dirty="0" smtClean="0">
                          <a:solidFill>
                            <a:srgbClr val="000000"/>
                          </a:solidFill>
                          <a:latin typeface="Times New Roman" pitchFamily="18" charset="0"/>
                          <a:ea typeface="Times New Roman"/>
                          <a:cs typeface="Times New Roman" pitchFamily="18" charset="0"/>
                        </a:rPr>
                        <a:t>Tiene </a:t>
                      </a:r>
                      <a:r>
                        <a:rPr lang="es-ES" sz="1700" dirty="0">
                          <a:solidFill>
                            <a:srgbClr val="000000"/>
                          </a:solidFill>
                          <a:latin typeface="Times New Roman" pitchFamily="18" charset="0"/>
                          <a:ea typeface="Times New Roman"/>
                          <a:cs typeface="Times New Roman" pitchFamily="18" charset="0"/>
                        </a:rPr>
                        <a:t>una larga vida útil con un mantenimiento prácticamente nulo, asegurando el costo total de operación muy bajo en comparación con otros </a:t>
                      </a:r>
                      <a:r>
                        <a:rPr lang="es-ES" sz="1700" dirty="0" smtClean="0">
                          <a:solidFill>
                            <a:srgbClr val="000000"/>
                          </a:solidFill>
                          <a:latin typeface="Times New Roman" pitchFamily="18" charset="0"/>
                          <a:ea typeface="Times New Roman"/>
                          <a:cs typeface="Times New Roman" pitchFamily="18" charset="0"/>
                        </a:rPr>
                        <a:t>sistemas</a:t>
                      </a:r>
                    </a:p>
                    <a:p>
                      <a:pPr algn="l">
                        <a:spcAft>
                          <a:spcPts val="0"/>
                        </a:spcAft>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pPr>
                      <a:r>
                        <a:rPr lang="es-ES" sz="1700" dirty="0" smtClean="0">
                          <a:solidFill>
                            <a:srgbClr val="000000"/>
                          </a:solidFill>
                          <a:latin typeface="Times New Roman" pitchFamily="18" charset="0"/>
                          <a:ea typeface="Times New Roman"/>
                          <a:cs typeface="Times New Roman" pitchFamily="18" charset="0"/>
                        </a:rPr>
                        <a:t>Sistema silencioso, limpio, no tóxico.</a:t>
                      </a:r>
                    </a:p>
                    <a:p>
                      <a:pPr algn="l">
                        <a:spcAft>
                          <a:spcPts val="0"/>
                        </a:spcAft>
                      </a:pPr>
                      <a:r>
                        <a:rPr lang="es-ES" sz="1700" dirty="0" smtClean="0">
                          <a:solidFill>
                            <a:srgbClr val="000000"/>
                          </a:solidFill>
                          <a:latin typeface="Times New Roman" pitchFamily="18" charset="0"/>
                          <a:ea typeface="Times New Roman"/>
                          <a:cs typeface="Times New Roman" pitchFamily="18" charset="0"/>
                        </a:rPr>
                        <a:t>Trabajan con energía eléctrica, permite un movimiento suave sin</a:t>
                      </a:r>
                      <a:r>
                        <a:rPr lang="es-ES" sz="1700" baseline="0" dirty="0" smtClean="0">
                          <a:solidFill>
                            <a:srgbClr val="000000"/>
                          </a:solidFill>
                          <a:latin typeface="Times New Roman" pitchFamily="18" charset="0"/>
                          <a:ea typeface="Times New Roman"/>
                          <a:cs typeface="Times New Roman" pitchFamily="18" charset="0"/>
                        </a:rPr>
                        <a:t> lubricación por </a:t>
                      </a:r>
                      <a:r>
                        <a:rPr lang="es-ES" sz="1700" dirty="0" smtClean="0">
                          <a:solidFill>
                            <a:srgbClr val="000000"/>
                          </a:solidFill>
                          <a:latin typeface="Times New Roman" pitchFamily="18" charset="0"/>
                          <a:ea typeface="Times New Roman"/>
                          <a:cs typeface="Times New Roman" pitchFamily="18" charset="0"/>
                        </a:rPr>
                        <a:t>parte del sistema</a:t>
                      </a:r>
                      <a:endParaRPr lang="es-EC" sz="17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spcAft>
                          <a:spcPts val="0"/>
                        </a:spcAft>
                      </a:pPr>
                      <a:r>
                        <a:rPr lang="es-ES" sz="1700" dirty="0">
                          <a:solidFill>
                            <a:srgbClr val="000000"/>
                          </a:solidFill>
                          <a:latin typeface="Times New Roman" pitchFamily="18" charset="0"/>
                          <a:ea typeface="Times New Roman"/>
                          <a:cs typeface="Times New Roman" pitchFamily="18" charset="0"/>
                        </a:rPr>
                        <a:t>En el mercado existen actuadores con carreras limitadas y estándares. </a:t>
                      </a:r>
                      <a:endParaRPr lang="es-EC" sz="1700" dirty="0">
                        <a:solidFill>
                          <a:srgbClr val="000000"/>
                        </a:solidFill>
                        <a:latin typeface="Times New Roman" pitchFamily="18" charset="0"/>
                        <a:ea typeface="Times New Roman"/>
                        <a:cs typeface="Times New Roman" pitchFamily="18" charset="0"/>
                      </a:endParaRPr>
                    </a:p>
                    <a:p>
                      <a:pPr algn="l">
                        <a:spcAft>
                          <a:spcPts val="0"/>
                        </a:spcAft>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pPr>
                      <a:r>
                        <a:rPr lang="es-ES" sz="1700" dirty="0" smtClean="0">
                          <a:solidFill>
                            <a:srgbClr val="000000"/>
                          </a:solidFill>
                          <a:latin typeface="Times New Roman" pitchFamily="18" charset="0"/>
                          <a:ea typeface="Times New Roman"/>
                          <a:cs typeface="Times New Roman" pitchFamily="18" charset="0"/>
                        </a:rPr>
                        <a:t>Al </a:t>
                      </a:r>
                      <a:r>
                        <a:rPr lang="es-ES" sz="1700" dirty="0">
                          <a:solidFill>
                            <a:srgbClr val="000000"/>
                          </a:solidFill>
                          <a:latin typeface="Times New Roman" pitchFamily="18" charset="0"/>
                          <a:ea typeface="Times New Roman"/>
                          <a:cs typeface="Times New Roman" pitchFamily="18" charset="0"/>
                        </a:rPr>
                        <a:t>tener carreras estándares se debe acoplar a las necesidades de la aplicación para que trabaje correctamente.</a:t>
                      </a:r>
                      <a:endParaRPr lang="es-EC" sz="1700" dirty="0">
                        <a:solidFill>
                          <a:srgbClr val="000000"/>
                        </a:solidFill>
                        <a:latin typeface="Times New Roman" pitchFamily="18" charset="0"/>
                        <a:ea typeface="Times New Roman"/>
                        <a:cs typeface="Times New Roman" pitchFamily="18" charset="0"/>
                      </a:endParaRPr>
                    </a:p>
                    <a:p>
                      <a:pPr algn="l">
                        <a:spcAft>
                          <a:spcPts val="0"/>
                        </a:spcAft>
                      </a:pPr>
                      <a:endParaRPr lang="es-ES" sz="1700" dirty="0" smtClean="0">
                        <a:solidFill>
                          <a:srgbClr val="000000"/>
                        </a:solidFill>
                        <a:latin typeface="Times New Roman" pitchFamily="18" charset="0"/>
                        <a:ea typeface="Times New Roman"/>
                        <a:cs typeface="Times New Roman" pitchFamily="18" charset="0"/>
                      </a:endParaRPr>
                    </a:p>
                    <a:p>
                      <a:pPr algn="l">
                        <a:spcAft>
                          <a:spcPts val="0"/>
                        </a:spcAft>
                      </a:pPr>
                      <a:r>
                        <a:rPr lang="es-ES" sz="1700" dirty="0" smtClean="0">
                          <a:solidFill>
                            <a:srgbClr val="000000"/>
                          </a:solidFill>
                          <a:latin typeface="Times New Roman" pitchFamily="18" charset="0"/>
                          <a:ea typeface="Times New Roman"/>
                          <a:cs typeface="Times New Roman" pitchFamily="18" charset="0"/>
                        </a:rPr>
                        <a:t>Cuando </a:t>
                      </a:r>
                      <a:r>
                        <a:rPr lang="es-ES" sz="1700" dirty="0">
                          <a:solidFill>
                            <a:srgbClr val="000000"/>
                          </a:solidFill>
                          <a:latin typeface="Times New Roman" pitchFamily="18" charset="0"/>
                          <a:ea typeface="Times New Roman"/>
                          <a:cs typeface="Times New Roman" pitchFamily="18" charset="0"/>
                        </a:rPr>
                        <a:t>se tiene un actuador pequeño, los engranes del conjunto de la caja reductora es de plástico, limitando la vida útil</a:t>
                      </a:r>
                      <a:r>
                        <a:rPr lang="es-ES" sz="1700" dirty="0" smtClean="0">
                          <a:solidFill>
                            <a:srgbClr val="000000"/>
                          </a:solidFill>
                          <a:latin typeface="Times New Roman" pitchFamily="18" charset="0"/>
                          <a:ea typeface="Times New Roman"/>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700" dirty="0" smtClean="0">
                        <a:solidFill>
                          <a:srgbClr val="000000"/>
                        </a:solidFill>
                        <a:latin typeface="Times New Roman" pitchFamily="18" charset="0"/>
                        <a:ea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700" dirty="0" smtClean="0">
                          <a:solidFill>
                            <a:srgbClr val="000000"/>
                          </a:solidFill>
                          <a:latin typeface="Times New Roman" pitchFamily="18" charset="0"/>
                          <a:ea typeface="Times New Roman"/>
                          <a:cs typeface="Times New Roman" pitchFamily="18" charset="0"/>
                        </a:rPr>
                        <a:t>Mientras más fuerza debe emplear más corriente debe consumir</a:t>
                      </a:r>
                      <a:endParaRPr lang="es-EC" sz="1700" dirty="0" smtClean="0">
                        <a:solidFill>
                          <a:srgbClr val="000000"/>
                        </a:solidFill>
                        <a:latin typeface="Times New Roman" pitchFamily="18" charset="0"/>
                        <a:ea typeface="Times New Roman"/>
                        <a:cs typeface="Times New Roman" pitchFamily="18" charset="0"/>
                      </a:endParaRPr>
                    </a:p>
                    <a:p>
                      <a:pPr algn="l">
                        <a:spcAft>
                          <a:spcPts val="0"/>
                        </a:spcAft>
                      </a:pPr>
                      <a:endParaRPr lang="es-EC" sz="1700" dirty="0">
                        <a:solidFill>
                          <a:srgbClr val="000000"/>
                        </a:solidFill>
                        <a:latin typeface="Times New Roman" pitchFamily="18" charset="0"/>
                        <a:ea typeface="Times New Roman"/>
                        <a:cs typeface="Times New Roman" pitchFamily="18" charset="0"/>
                      </a:endParaRPr>
                    </a:p>
                  </a:txBody>
                  <a:tcPr marL="20790" marR="2079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bl>
          </a:graphicData>
        </a:graphic>
      </p:graphicFrame>
      <p:sp>
        <p:nvSpPr>
          <p:cNvPr id="5124" name="AutoShape 4" descr="data:image/jpeg;base64,/9j/4AAQSkZJRgABAQAAAQABAAD/2wCEAAkGBhQSERUUEhIUFBQVFBUVFRUUFBQVFhcVFBQVFBQUFRUXHCYeFxkjGRQUHy8gJCcpLCwsFR4xNTAqNSYrLCkBCQoKDgwOFA8PFCkYFBgpKSkpKSkpKSkpKSwpKSkpKSkpKSkpKSkpKSkpKSkpKSkpKSkpKSkpKSkpKSkpKSkpKf/AABEIAOEA4QMBIgACEQEDEQH/xAAbAAEAAgMBAQAAAAAAAAAAAAAABAUCAwYBB//EADoQAAIBAgQEAwYEBAYDAAAAAAABAgMRBAUhMRJBUWEGInETgZGhsdEyUsHwFGKC4SNCY3KSsgcVM//EABcBAQEBAQAAAAAAAAAAAAAAAAABAgP/xAAbEQEBAQEAAwEAAAAAAAAAAAAAARExEiFhAv/aAAwDAQACEQMRAD8A+4gAAAAAAAAAAAAAAAAAAAAAAAAAAAAAAAAAAAAAAAAAAAAAAAHkpW1bsivx+bKGkdX15L7lLWzepKMoytJSundLZ8kXE1dV8+pR/wA1/wDarmmHiak3bzL1X9zmOAKh10GJruaGJjNXi0zacXhZypu6k9DoMBnClpPR9eT+wxdWgFwRQAAAAAAAAAAAAAAAAAAAAAAAAA8bA9NGIlpa9iPiswSdlqlv3fQxoTvrLfkgK/FYYr6lA6ThTvf6EetgOaXxKmOd4A0rk3E4axCnEqMkep2NaRkios8BnLjpLWPzRfUMTGavF3/fM4ycWZ4fGzpu6djNa12oK3Ls6jU0ekvk/QsiKAAAAAAAAAAAAAAAAAAAAABQeJMW4uKva+q72/F+nxL5s+V574gdbESkn5F5Yf7Vz9+r94zU3HRYXFX1exY0cScbhMz7lxhcdfmVJXUYafuJnHy+Zz9DHFjh8URpJq4W6KnE4Kxcxq37EPGT102fICjlTCRKrxI0rmkeSRhKB67mPEwy0tOL0LnLM+a8s9V80VFfEqKvJpFViM4/Kve/shi6+mUqykrxd0bD5XT8TV4fhnb0iv1LPAeO6ydqnDLvZL6ExdfQQVuV53Ctazs+n2LIigAAAAAAAAAAAAAAAKLxnmPscJNr8U/8OP8AVu/+PEfJXPl1Po3j9cShHkry970X0Pn9fDNM1Ga8p1GWOGx7RVJ2MlUKy6vCYxFzh8b3OEo4pot8LmXUmLK7OONujGpiLvqUuHx+hvWJ1DWrK9zGdI00avyJKqARZ0iux+L4NI6vryX3JmMxF/LH3v8AREb+F01Gjn6zk35nc0ygXWIwdiFUolRXygapRJk4ENyknqgJOAx0qbTTZ3GS+LVJKNT/AJc/ecIqZ6pNbGaa+wU6ikrp3T5oyPnWS+Jp03ZvTmnszuMvzWFVeV2fT97kaTQAAAAAAAAAAMWzI11GBzPi6rFpRs+JWd+zvpc5Krg7v3HU+JF578nFfJlO4asI53F4CxAkjqsThr6roVeKwFyypYqVOxLpVTRUw/CeQjYrK3wuJ5FnTxJz9OrYkwxWpYrpIYxJXeyV37iPhfEUa0L0uKzbV2nHbe1/qV2Omnh3d2TdpWdpNW8sV2b3ImDx9kklb0BrpKJNUtCjw2MuWEMQZrSTUgmQ6uH7EuE7iquxBT18OiDOBcVaRCq0DURCSPJUze6Rg10FEaUCTgcwnTd03YwcF1v2X6srcxzrgU1TjGcoJuScnG/DFylGErO8lGL6JczNsnVk19LyXxTGaSm9ev3OijK+q1PkVGaklJXV0nu09Vctss8VSoTUPaKXP2cpXduq5oK+kAiZbmUK8FOD7Nc0+jJYAAAAAAZpqs3EeuBUZzh+ON+n0ZQSp6nTVZFRicNZ3j8AK6cLkOtSLGZHlG4FRiKK6FfVw1mXlenYh1qQRVSuhSlqS6mF5kLFS4It9F8+RqM2ImZ5hxS4b6R+vP5afE1UsYVPtW3qZ06xtHV4DGbdS2w+L7nHU8ZYnUMxZmxddlQxXcmQxN0clSx3Il0Mx7szi6v6mpHq0zXRxj9TKriEk23ZJa/vr2KI1VJavRfvbqyopZrTqTlTjJNx/Elr6py29yfrczzOtOpCfC+GXBJU/wCVtOzfV/td6Xw94djQ8y4k2nxJvyp/y83te77EtF/bp7iko5Y6yi6lBUHwRhUakpObindx4fwqV5Xk3dqVrcy6k3ytbr/Y10pSV7vivs9mueljnZL1qVv22XLT6I5zI8gkqrrVZS9o5XnfVN2aunyWu3K5aVK9Smk35lfVfZ8mT8PVUoqUXo1dfZ9zSLjw3mXsq8dfLN8Mvfs/c/1PoSPlNj6jgqvFThL80Yv4pMpG4ABQAADXVjdGw8YFTiaZWVWdFXoXKrF4UopcRFb7MixrJ6czdj4uJxuZ4mcZcUW00B0+IWhBnDUh5T4ojPyVbRlyfJ+hZ1Kd9UMRo9loynz2leKXX9C+iiqzalr7iDjqtFpmhovq+EK+vgzpKzYiwqEinXtzI06dj2Eyou6GJJCr678ynpVDY8RqQdFQxlufzPauJc7flWy69/h+9WVGCvN9l9ehaWJVjfCQqK7/AH8jWnrbkjONTkYrTNntOK3XwPJvsY7Ig8xseKFvn2ImRTs6kOSakv6t/miTOpaLduT0IWRR8832iiwXaPpeVK1Ckv8ATh/1R80wlWM5cEWm27addF+p9TpQskuiS+CsCMwAFAAAAAHjRGr0bkoxlEDnsdg7rY47OslerR9IrUblRjcDfkUfHMdgWnsSsp8SzpWjUvKHXdr7o7DN8hvdpHF5jlTi9ipjscPXjUjxQaafQi5hDX3HFYPH1MPK8Hpzi9n9jq8DnEMStLKaXmi9/Xuu5MNRKtM0zw9yzqYcw/hWNFDiMF0IM8K09jqp4ch1cImPJMc/HQ16uWmt3Ze8sMVhLGGW01GUpzslBbva72+X1LKzV1hMOoRSXJfPmb9o367ehowtdVFFxeknbXTttyJ+KcJQeqXDolzfYKgfxFnqTKUJtXUeBW3lu/dyXqKWXqjBVa2s3+CHS3Xvtd8vUqsRmk6krK79Pw79efzJaq1m5X24vel8rHrvJ2V0VuFzBp2qK3e9/iXGHnZ66rkZVGxTtCXV6Jd2RqWDm8PVUHwzmmk+miTfzZIrS46jttDW/wDM9vkybQhayKjf4B8M+yrxbk52Sbb1twrRJ81e2p9QizmvC2F4YOb3nt6L+/6HRwKrYACKAAAAAAAA1ziR6tK5LaNcogU+Kwdznc0yVST0OznAhYnDXKPkmbZI4t6FHh3KjVjOO6e3VPRr3o+s5jlnEtUcXm+R2eiLExMw+KhVSlB69Oa7M31YW5HG+znSlxRbTXz9S+ybxFGp5amkvk+6JYJt7kWcfPYsa9JaNEV0/Pfp9iCFiYK5AxGTe2hGPFwx4+Kavw8S2SvrtZPZ+hcez3NFVWsUQMPhlQtCEnKKbalLd9zZg6yV5yvaOq7swxsfrb46FbjuJQa27en9ysOtynNqWIfs6u75326Jfvq/WRmvh32K4qPmhvpq1d/3PnWDryUtzrcn8Vyh5ZPii9NyYaxaVTS15PRWLKhkWIpx14UndKMpPiWm9le372LPMK+HhThUou85azcUmktuFPk99vsR8P4gu1Fx4U7WfJ9Ly3MtK6vF4aMVJXcpLW+jb04m+ivtvrY2eGqlSvOUZ2aTg4yUeHyzgpNSjd2lG9t+hbZwpToWShfjinxxclb0T3ulz5Fr4Yyb2cespPik3u29W2Zm+Xxr1josDSsklslZFlBGjD0rElHQegAgAAAAAAAAHjR6ANUommdMlNGDiBV4jDXKPH5dd7HVzpkWthrlHzHOMmavocjjcC4vQ+y4zLk+RyeceHr3aQHHZV4jlSdqr4o8nzXqdXhsRCouKEk0+hyOY5W4t6FdhcZUoSvB6c1yYZd3VotbFXj6NR2dOVNeZq03bitHiab4WoqzjrKy1SuScqz+nXVn5Z21T39e5rr5RB1HNpttJSjxS4JcP4eKCdpadUY/UtjUqryWjKClJXUZVJTprpF9OierS6MxzCbk23rdq+1vxLkWOaYuME5Te7S7tvZIiVaSnDtKKfRq+3o+fuLyMolXLOK7i9eaMMoyao6rvF2XPktLt/D6kvB+WS4uu66e87qjTi8I3HdqW29+GxZbPaWOFy/xFKhWSmlKmt4yV4u/7+h0accU5PDWjBK8lK3Elpd9d3svTUr8PlsHNKtG9OXPo2kvdsZyymtl05VKadahJLia/wDpTSbeiW672+BepmOgoWpcMJSlUSknJNRvF27Pf+XX46HcZa4OClBprqv16HzrDVI1fPTnGpDk47elt79nqXeV1pwd4Oz59H2a2Liyu6ijNFdgczU9JLhl0vo/Rk9MjbMHiPSAAAAAAAAAAAB40egDCUTXKBvMXECHVo3K3FYG5dyiap0wOFzbIVK+hw+bZA430PsuIwdykzDKFJbFHxKthXF3V01s1oXOV+JHpCs7clPl/V9zos48MPVxRyeLyiSewRPzfKnWrU5OPHBJ6cVlrvJNc7W/bJawvBHhWy+yS37JFBhZ16WlNyt+W118GW+EpY6s7RpR9XFr9SYNGJlYtPDXiWUL0XCVSLd1w24ovrrpb1JVH/x9WnrXqf0wVl8dy4wOQKiuGEUl9fVgxCeUzlJtzSi+zb19S+wCcUoptpddzyOFaPYpplVWZl4Xak6uDkqVV/ig1/h1O0o7K/VG/JfEcZz9jWj7DEKydN/hlpvTlz56b+pc0a6ej36kbOshpYmHDVj3jOOkovk013Gs4tI0FbYm4THyT4XeS6rdevX6nMeH44unN0a0lVpJJwrPSpZuyhJc3bXi+tzpMNu0lpstd3zFWLqLMjXBGwigAAAEXFVZRa4Vdb7fl1a96ugJVwQHXqXt6cvzrT4NO/qjKnXnxWa011t+XR/FtfBlwTbi5A/iZa685J+V+VKfCn30v8Dz20r31Sa34W9nKzt30GCwFyB/ESV9Hd6pWb83l0+bNtWs76dNFwt8T1vry2XxGCUCA687OzvZN34eaje1vXQlUG9b62dr2tpZEGxoxcTMAaJQNFXDpk2x44AUtfK7lbX8Mxlul8DqnSMXSA5ih4XpR/y3LShgVHZJFl7IezAivDpmH8AuhN4DJQArp5cuSIOJy7sX/CY1KKYHI1MO0bKOJto9i7xWBKjEYNoCTQkt18y0wqW/M5yndPQusHPQotYmw00mbiAAAAAAAADxRS2/d9WegABYAAAAAAAAAAAAB5Y9AHljyxkAMT2x6AMJRItbCXJp5YCq/wDW9iRRwliZwntgMYRMw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764704"/>
            <a:ext cx="8229600" cy="1143000"/>
          </a:xfrm>
        </p:spPr>
        <p:txBody>
          <a:bodyPr>
            <a:normAutofit/>
          </a:bodyPr>
          <a:lstStyle/>
          <a:p>
            <a:r>
              <a:rPr lang="es-EC" sz="4000" b="1" dirty="0" smtClean="0">
                <a:effectLst>
                  <a:outerShdw blurRad="38100" dist="38100" dir="2700000" algn="tl">
                    <a:srgbClr val="000000">
                      <a:alpha val="43137"/>
                    </a:srgbClr>
                  </a:outerShdw>
                </a:effectLst>
              </a:rPr>
              <a:t>ACTUADOR LINEAL ELÉCTRICO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772816"/>
            <a:ext cx="8064896" cy="4309939"/>
          </a:xfrm>
        </p:spPr>
        <p:txBody>
          <a:bodyPr>
            <a:normAutofit fontScale="92500" lnSpcReduction="20000"/>
          </a:bodyPr>
          <a:lstStyle/>
          <a:p>
            <a:pPr algn="just"/>
            <a:r>
              <a:rPr lang="es-EC" dirty="0" smtClean="0"/>
              <a:t>Gran precisión de trabajo</a:t>
            </a:r>
          </a:p>
          <a:p>
            <a:pPr algn="just"/>
            <a:r>
              <a:rPr lang="es-EC" dirty="0" smtClean="0"/>
              <a:t>Movimiento lineal </a:t>
            </a:r>
            <a:r>
              <a:rPr lang="es-EC" dirty="0" smtClean="0">
                <a:sym typeface="Wingdings" pitchFamily="2" charset="2"/>
              </a:rPr>
              <a:t> </a:t>
            </a:r>
            <a:r>
              <a:rPr lang="es-EC" dirty="0" smtClean="0"/>
              <a:t>simulan un dedo presionando la tecla de forma puntual</a:t>
            </a:r>
          </a:p>
          <a:p>
            <a:pPr algn="just"/>
            <a:r>
              <a:rPr lang="es-EC" dirty="0" smtClean="0"/>
              <a:t>Tamaño idóneo para implementar sobre la máquina</a:t>
            </a:r>
          </a:p>
          <a:p>
            <a:pPr algn="just"/>
            <a:r>
              <a:rPr lang="es-EC" dirty="0" smtClean="0"/>
              <a:t>Fuerza de trabajo necesario para marcar el papel</a:t>
            </a:r>
          </a:p>
          <a:p>
            <a:pPr algn="just"/>
            <a:r>
              <a:rPr lang="es-EC" dirty="0" smtClean="0"/>
              <a:t>Bajo costo </a:t>
            </a:r>
            <a:r>
              <a:rPr lang="es-EC" dirty="0" smtClean="0">
                <a:sym typeface="Wingdings" pitchFamily="2" charset="2"/>
              </a:rPr>
              <a:t> </a:t>
            </a:r>
            <a:r>
              <a:rPr lang="es-EC" dirty="0" smtClean="0"/>
              <a:t>accesibles </a:t>
            </a:r>
          </a:p>
          <a:p>
            <a:pPr algn="just"/>
            <a:r>
              <a:rPr lang="es-EC" dirty="0" smtClean="0"/>
              <a:t>Carrera </a:t>
            </a:r>
            <a:r>
              <a:rPr lang="es-EC" dirty="0" smtClean="0">
                <a:sym typeface="Wingdings" pitchFamily="2" charset="2"/>
              </a:rPr>
              <a:t> l</a:t>
            </a:r>
            <a:r>
              <a:rPr lang="es-EC" dirty="0" smtClean="0"/>
              <a:t>ongitud exacta que necesitan las teclas para ser presionadas </a:t>
            </a:r>
          </a:p>
          <a:p>
            <a:pPr algn="just"/>
            <a:r>
              <a:rPr lang="es-EC" dirty="0" smtClean="0"/>
              <a:t>Energía de alimentación es limpia</a:t>
            </a:r>
            <a:endParaRPr lang="es-EC"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1061864"/>
            <a:ext cx="8229600" cy="1143000"/>
          </a:xfrm>
        </p:spPr>
        <p:txBody>
          <a:bodyPr/>
          <a:lstStyle/>
          <a:p>
            <a:pPr algn="l"/>
            <a:r>
              <a:rPr lang="es-EC" b="1" dirty="0" smtClean="0">
                <a:effectLst>
                  <a:outerShdw blurRad="38100" dist="38100" dir="2700000" algn="tl">
                    <a:srgbClr val="000000">
                      <a:alpha val="43137"/>
                    </a:srgbClr>
                  </a:outerShdw>
                </a:effectLst>
              </a:rPr>
              <a:t>    Solución:</a:t>
            </a:r>
            <a:endParaRPr lang="es-EC" b="1" dirty="0">
              <a:effectLst>
                <a:outerShdw blurRad="38100" dist="38100" dir="2700000" algn="tl">
                  <a:srgbClr val="000000">
                    <a:alpha val="43137"/>
                  </a:srgbClr>
                </a:outerShdw>
              </a:effectLst>
            </a:endParaRPr>
          </a:p>
        </p:txBody>
      </p:sp>
      <p:sp>
        <p:nvSpPr>
          <p:cNvPr id="8" name="7 CuadroTexto"/>
          <p:cNvSpPr txBox="1"/>
          <p:nvPr/>
        </p:nvSpPr>
        <p:spPr>
          <a:xfrm>
            <a:off x="1259632" y="2204864"/>
            <a:ext cx="108012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000" smtClean="0"/>
              <a:t>Texto digital</a:t>
            </a:r>
            <a:endParaRPr lang="es-EC" sz="2000"/>
          </a:p>
        </p:txBody>
      </p:sp>
      <p:sp>
        <p:nvSpPr>
          <p:cNvPr id="9" name="8 CuadroTexto"/>
          <p:cNvSpPr txBox="1"/>
          <p:nvPr/>
        </p:nvSpPr>
        <p:spPr>
          <a:xfrm>
            <a:off x="3419872" y="2204864"/>
            <a:ext cx="147289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000" smtClean="0"/>
              <a:t>Botón Imprimir</a:t>
            </a:r>
            <a:endParaRPr lang="es-EC" sz="2000"/>
          </a:p>
        </p:txBody>
      </p:sp>
      <p:sp>
        <p:nvSpPr>
          <p:cNvPr id="10" name="9 CuadroTexto"/>
          <p:cNvSpPr txBox="1"/>
          <p:nvPr/>
        </p:nvSpPr>
        <p:spPr>
          <a:xfrm>
            <a:off x="5940152" y="1988840"/>
            <a:ext cx="255301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000" smtClean="0"/>
              <a:t>Conversión de alfabeto latino a alfabeto Braille</a:t>
            </a:r>
            <a:endParaRPr lang="es-EC" sz="2000"/>
          </a:p>
        </p:txBody>
      </p:sp>
      <p:sp>
        <p:nvSpPr>
          <p:cNvPr id="11" name="10 CuadroTexto"/>
          <p:cNvSpPr txBox="1"/>
          <p:nvPr/>
        </p:nvSpPr>
        <p:spPr>
          <a:xfrm>
            <a:off x="6300192" y="3925505"/>
            <a:ext cx="2016224"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000" dirty="0" smtClean="0"/>
              <a:t>Envió de bytes desde Java hacia microcontrolador</a:t>
            </a:r>
            <a:endParaRPr lang="es-EC" sz="2000" dirty="0"/>
          </a:p>
        </p:txBody>
      </p:sp>
      <p:sp>
        <p:nvSpPr>
          <p:cNvPr id="12" name="11 CuadroTexto"/>
          <p:cNvSpPr txBox="1"/>
          <p:nvPr/>
        </p:nvSpPr>
        <p:spPr>
          <a:xfrm>
            <a:off x="3491880" y="3933056"/>
            <a:ext cx="2088232"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2000" dirty="0" smtClean="0"/>
              <a:t>Recepción de datos en el microcontrolador</a:t>
            </a:r>
            <a:endParaRPr lang="es-EC" sz="2000" dirty="0"/>
          </a:p>
        </p:txBody>
      </p:sp>
      <p:sp>
        <p:nvSpPr>
          <p:cNvPr id="13" name="12 CuadroTexto"/>
          <p:cNvSpPr txBox="1"/>
          <p:nvPr/>
        </p:nvSpPr>
        <p:spPr>
          <a:xfrm>
            <a:off x="1043608" y="3789040"/>
            <a:ext cx="183293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2000" smtClean="0"/>
              <a:t>Programación para activar motores</a:t>
            </a:r>
            <a:endParaRPr lang="es-EC" sz="2000"/>
          </a:p>
        </p:txBody>
      </p:sp>
      <p:sp>
        <p:nvSpPr>
          <p:cNvPr id="14" name="13 Flecha derecha"/>
          <p:cNvSpPr/>
          <p:nvPr/>
        </p:nvSpPr>
        <p:spPr>
          <a:xfrm>
            <a:off x="2627784" y="2420888"/>
            <a:ext cx="504056" cy="2880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5" name="14 Flecha derecha"/>
          <p:cNvSpPr/>
          <p:nvPr/>
        </p:nvSpPr>
        <p:spPr>
          <a:xfrm>
            <a:off x="5292080" y="2420888"/>
            <a:ext cx="504056" cy="2880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8" name="17 Flecha abajo"/>
          <p:cNvSpPr/>
          <p:nvPr/>
        </p:nvSpPr>
        <p:spPr>
          <a:xfrm rot="1557114">
            <a:off x="8311805" y="3255450"/>
            <a:ext cx="360040" cy="720080"/>
          </a:xfrm>
          <a:prstGeom prst="downArrow">
            <a:avLst>
              <a:gd name="adj1" fmla="val 38575"/>
              <a:gd name="adj2"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20" name="19 CuadroTexto"/>
          <p:cNvSpPr txBox="1"/>
          <p:nvPr/>
        </p:nvSpPr>
        <p:spPr>
          <a:xfrm>
            <a:off x="3203848" y="5445224"/>
            <a:ext cx="255301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2000" dirty="0" smtClean="0"/>
              <a:t>Automatización de Máquina de Escribir Braille</a:t>
            </a:r>
            <a:endParaRPr lang="es-EC" sz="2000" dirty="0"/>
          </a:p>
        </p:txBody>
      </p:sp>
      <p:sp>
        <p:nvSpPr>
          <p:cNvPr id="22" name="21 Flecha derecha"/>
          <p:cNvSpPr/>
          <p:nvPr/>
        </p:nvSpPr>
        <p:spPr>
          <a:xfrm rot="10800000">
            <a:off x="5580112" y="4149080"/>
            <a:ext cx="504056" cy="2880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23" name="22 Flecha derecha"/>
          <p:cNvSpPr/>
          <p:nvPr/>
        </p:nvSpPr>
        <p:spPr>
          <a:xfrm rot="10800000">
            <a:off x="2987824" y="4149080"/>
            <a:ext cx="504056" cy="2880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24" name="23 Flecha abajo"/>
          <p:cNvSpPr/>
          <p:nvPr/>
        </p:nvSpPr>
        <p:spPr>
          <a:xfrm rot="19587619">
            <a:off x="2580715" y="4980687"/>
            <a:ext cx="360040" cy="720080"/>
          </a:xfrm>
          <a:prstGeom prst="downArrow">
            <a:avLst>
              <a:gd name="adj1" fmla="val 38575"/>
              <a:gd name="adj2"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457200" y="2276872"/>
            <a:ext cx="8229600" cy="3805883"/>
          </a:xfrm>
        </p:spPr>
        <p:txBody>
          <a:bodyPr/>
          <a:lstStyle/>
          <a:p>
            <a:endParaRPr lang="es-EC" dirty="0"/>
          </a:p>
        </p:txBody>
      </p:sp>
      <p:pic>
        <p:nvPicPr>
          <p:cNvPr id="5" name="4 Imagen"/>
          <p:cNvPicPr/>
          <p:nvPr/>
        </p:nvPicPr>
        <p:blipFill>
          <a:blip r:embed="rId4" cstate="print"/>
          <a:srcRect/>
          <a:stretch>
            <a:fillRect/>
          </a:stretch>
        </p:blipFill>
        <p:spPr bwMode="auto">
          <a:xfrm>
            <a:off x="1043608" y="2276872"/>
            <a:ext cx="3312368" cy="1584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http://i00.i.aliimg.com/wsphoto/v3/624884874_1/LM-P6-24V-100mm-4-inch-stroke-font-b-linear-b-font-actuator-600N-60KG-132LBS.jpg"/>
          <p:cNvPicPr/>
          <p:nvPr/>
        </p:nvPicPr>
        <p:blipFill>
          <a:blip r:embed="rId5" cstate="print"/>
          <a:srcRect l="9249" t="18161" r="11135" b="25287"/>
          <a:stretch>
            <a:fillRect/>
          </a:stretch>
        </p:blipFill>
        <p:spPr bwMode="auto">
          <a:xfrm>
            <a:off x="5292080" y="2011500"/>
            <a:ext cx="3168352" cy="2209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pic>
      <p:sp>
        <p:nvSpPr>
          <p:cNvPr id="7" name="6 Rectángulo"/>
          <p:cNvSpPr/>
          <p:nvPr/>
        </p:nvSpPr>
        <p:spPr>
          <a:xfrm>
            <a:off x="1259632" y="4077072"/>
            <a:ext cx="2808312" cy="136815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 Actuador Lineal Eléctrico usado en las teclas que formaran el Signo Generador </a:t>
            </a:r>
          </a:p>
          <a:p>
            <a:pPr algn="ctr"/>
            <a:r>
              <a:rPr lang="es-EC" dirty="0" smtClean="0"/>
              <a:t>20 [mm] carrera</a:t>
            </a:r>
            <a:endParaRPr lang="es-EC" dirty="0"/>
          </a:p>
        </p:txBody>
      </p:sp>
      <p:sp>
        <p:nvSpPr>
          <p:cNvPr id="8" name="7 Rectángulo"/>
          <p:cNvSpPr/>
          <p:nvPr/>
        </p:nvSpPr>
        <p:spPr>
          <a:xfrm>
            <a:off x="5508104" y="4365104"/>
            <a:ext cx="2808312" cy="11521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 </a:t>
            </a:r>
            <a:r>
              <a:rPr lang="es-EC" dirty="0" smtClean="0"/>
              <a:t>Actuador Lineal Eléctrico usado en la tecla del salto de línea.</a:t>
            </a:r>
          </a:p>
          <a:p>
            <a:pPr algn="ctr"/>
            <a:r>
              <a:rPr lang="es-EC" dirty="0" smtClean="0"/>
              <a:t>30 [mm] carrera</a:t>
            </a:r>
            <a:endParaRPr lang="es-EC" dirty="0"/>
          </a:p>
        </p:txBody>
      </p:sp>
      <p:sp>
        <p:nvSpPr>
          <p:cNvPr id="9" name="8 Título"/>
          <p:cNvSpPr>
            <a:spLocks noGrp="1"/>
          </p:cNvSpPr>
          <p:nvPr>
            <p:ph type="title"/>
          </p:nvPr>
        </p:nvSpPr>
        <p:spPr>
          <a:xfrm>
            <a:off x="457200" y="845840"/>
            <a:ext cx="8229600" cy="1143000"/>
          </a:xfrm>
        </p:spPr>
        <p:txBody>
          <a:bodyPr/>
          <a:lstStyle/>
          <a:p>
            <a:r>
              <a:rPr lang="en-US" b="1" dirty="0" err="1" smtClean="0">
                <a:effectLst>
                  <a:outerShdw blurRad="38100" dist="38100" dir="2700000" algn="tl">
                    <a:srgbClr val="000000">
                      <a:alpha val="43137"/>
                    </a:srgbClr>
                  </a:outerShdw>
                </a:effectLst>
              </a:rPr>
              <a:t>Actuadores</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lineales</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usados</a:t>
            </a:r>
            <a:r>
              <a:rPr lang="en-US" b="1" dirty="0" smtClean="0">
                <a:effectLst>
                  <a:outerShdw blurRad="38100" dist="38100" dir="2700000" algn="tl">
                    <a:srgbClr val="000000">
                      <a:alpha val="43137"/>
                    </a:srgbClr>
                  </a:outerShdw>
                </a:effectLst>
              </a:rPr>
              <a:t> </a:t>
            </a:r>
            <a:endParaRPr lang="es-EC"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1061864"/>
            <a:ext cx="8229600" cy="1143000"/>
          </a:xfrm>
        </p:spPr>
        <p:txBody>
          <a:bodyPr>
            <a:noAutofit/>
          </a:bodyPr>
          <a:lstStyle/>
          <a:p>
            <a:r>
              <a:rPr lang="es-EC" sz="3200" b="1" dirty="0" smtClean="0">
                <a:effectLst>
                  <a:outerShdw blurRad="38100" dist="38100" dir="2700000" algn="tl">
                    <a:srgbClr val="000000">
                      <a:alpha val="43137"/>
                    </a:srgbClr>
                  </a:outerShdw>
                </a:effectLst>
              </a:rPr>
              <a:t>Especificaciones técnicas del actuador lineal eléctrico a usar</a:t>
            </a:r>
            <a:endParaRPr lang="es-EC" sz="3200" b="1" dirty="0">
              <a:effectLst>
                <a:outerShdw blurRad="38100" dist="38100" dir="2700000" algn="tl">
                  <a:srgbClr val="000000">
                    <a:alpha val="43137"/>
                  </a:srgbClr>
                </a:outerShdw>
              </a:effectLst>
            </a:endParaRPr>
          </a:p>
        </p:txBody>
      </p:sp>
      <p:graphicFrame>
        <p:nvGraphicFramePr>
          <p:cNvPr id="6" name="5 Marcador de contenido"/>
          <p:cNvGraphicFramePr>
            <a:graphicFrameLocks noGrp="1"/>
          </p:cNvGraphicFramePr>
          <p:nvPr>
            <p:ph idx="1"/>
          </p:nvPr>
        </p:nvGraphicFramePr>
        <p:xfrm>
          <a:off x="1331640" y="2354415"/>
          <a:ext cx="6840760" cy="3493314"/>
        </p:xfrm>
        <a:graphic>
          <a:graphicData uri="http://schemas.openxmlformats.org/drawingml/2006/table">
            <a:tbl>
              <a:tblPr/>
              <a:tblGrid>
                <a:gridCol w="3287525"/>
                <a:gridCol w="3553235"/>
              </a:tblGrid>
              <a:tr h="317574">
                <a:tc gridSpan="2">
                  <a:txBody>
                    <a:bodyPr/>
                    <a:lstStyle/>
                    <a:p>
                      <a:pPr algn="ctr">
                        <a:lnSpc>
                          <a:spcPct val="100000"/>
                        </a:lnSpc>
                      </a:pPr>
                      <a:r>
                        <a:rPr lang="es-EC" sz="1800" b="1" dirty="0">
                          <a:solidFill>
                            <a:srgbClr val="000000"/>
                          </a:solidFill>
                          <a:latin typeface="Times New Roman"/>
                          <a:ea typeface="Calibri"/>
                          <a:cs typeface="Times New Roman"/>
                        </a:rPr>
                        <a:t>Especificaciones técnicas</a:t>
                      </a:r>
                      <a:endParaRPr lang="es-EC" sz="18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317574">
                <a:tc>
                  <a:txBody>
                    <a:bodyPr/>
                    <a:lstStyle/>
                    <a:p>
                      <a:pPr algn="just">
                        <a:lnSpc>
                          <a:spcPct val="100000"/>
                        </a:lnSpc>
                      </a:pPr>
                      <a:r>
                        <a:rPr lang="es-EC" sz="2000" dirty="0">
                          <a:solidFill>
                            <a:srgbClr val="000000"/>
                          </a:solidFill>
                          <a:latin typeface="Times New Roman"/>
                          <a:ea typeface="Calibri"/>
                          <a:cs typeface="Times New Roman"/>
                        </a:rPr>
                        <a:t>Voltaje de funcionamiento</a:t>
                      </a:r>
                      <a:endParaRPr lang="es-EC" sz="20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12 [V] DC ±2[V]</a:t>
                      </a:r>
                      <a:endParaRPr lang="es-EC" sz="20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317574">
                <a:tc>
                  <a:txBody>
                    <a:bodyPr/>
                    <a:lstStyle/>
                    <a:p>
                      <a:pPr algn="just">
                        <a:lnSpc>
                          <a:spcPct val="100000"/>
                        </a:lnSpc>
                      </a:pPr>
                      <a:r>
                        <a:rPr lang="es-EC" sz="2000" dirty="0">
                          <a:solidFill>
                            <a:srgbClr val="000000"/>
                          </a:solidFill>
                          <a:latin typeface="Times New Roman"/>
                          <a:ea typeface="Calibri"/>
                          <a:cs typeface="Times New Roman"/>
                        </a:rPr>
                        <a:t>Máxima corriente</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2.3 [A]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317574">
                <a:tc>
                  <a:txBody>
                    <a:bodyPr/>
                    <a:lstStyle/>
                    <a:p>
                      <a:pPr algn="just">
                        <a:lnSpc>
                          <a:spcPct val="100000"/>
                        </a:lnSpc>
                      </a:pPr>
                      <a:r>
                        <a:rPr lang="es-EC" sz="2000" dirty="0">
                          <a:solidFill>
                            <a:srgbClr val="000000"/>
                          </a:solidFill>
                          <a:latin typeface="Times New Roman"/>
                          <a:ea typeface="Calibri"/>
                          <a:cs typeface="Times New Roman"/>
                        </a:rPr>
                        <a:t>Mínimo de corriente</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0.15 [A]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317574">
                <a:tc>
                  <a:txBody>
                    <a:bodyPr/>
                    <a:lstStyle/>
                    <a:p>
                      <a:pPr algn="just">
                        <a:lnSpc>
                          <a:spcPct val="100000"/>
                        </a:lnSpc>
                      </a:pPr>
                      <a:r>
                        <a:rPr lang="es-EC" sz="2000" dirty="0">
                          <a:solidFill>
                            <a:srgbClr val="000000"/>
                          </a:solidFill>
                          <a:latin typeface="Times New Roman"/>
                          <a:ea typeface="Calibri"/>
                          <a:cs typeface="Times New Roman"/>
                        </a:rPr>
                        <a:t>Fuerza máxima de carga </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4.5 – 5.5 [Kg]</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317574">
                <a:tc>
                  <a:txBody>
                    <a:bodyPr/>
                    <a:lstStyle/>
                    <a:p>
                      <a:pPr algn="just">
                        <a:lnSpc>
                          <a:spcPct val="100000"/>
                        </a:lnSpc>
                      </a:pPr>
                      <a:r>
                        <a:rPr lang="es-EC" sz="2000" dirty="0">
                          <a:solidFill>
                            <a:srgbClr val="000000"/>
                          </a:solidFill>
                          <a:latin typeface="Times New Roman"/>
                          <a:ea typeface="Calibri"/>
                          <a:cs typeface="Times New Roman"/>
                        </a:rPr>
                        <a:t>Carrera</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20 [mm]</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317574">
                <a:tc>
                  <a:txBody>
                    <a:bodyPr/>
                    <a:lstStyle/>
                    <a:p>
                      <a:pPr algn="just">
                        <a:lnSpc>
                          <a:spcPct val="100000"/>
                        </a:lnSpc>
                      </a:pPr>
                      <a:r>
                        <a:rPr lang="es-EC" sz="2000" dirty="0">
                          <a:solidFill>
                            <a:srgbClr val="000000"/>
                          </a:solidFill>
                          <a:latin typeface="Times New Roman"/>
                          <a:ea typeface="Calibri"/>
                          <a:cs typeface="Times New Roman"/>
                        </a:rPr>
                        <a:t>Control de tiempo</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0.2 [seg]</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317574">
                <a:tc>
                  <a:txBody>
                    <a:bodyPr/>
                    <a:lstStyle/>
                    <a:p>
                      <a:pPr algn="just">
                        <a:lnSpc>
                          <a:spcPct val="100000"/>
                        </a:lnSpc>
                      </a:pPr>
                      <a:r>
                        <a:rPr lang="es-EC" sz="2000" dirty="0">
                          <a:solidFill>
                            <a:srgbClr val="000000"/>
                          </a:solidFill>
                          <a:latin typeface="Times New Roman"/>
                          <a:ea typeface="Calibri"/>
                          <a:cs typeface="Times New Roman"/>
                        </a:rPr>
                        <a:t>Temperatura de trabajo</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-30 [°C] - +70 [°C]</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317574">
                <a:tc>
                  <a:txBody>
                    <a:bodyPr/>
                    <a:lstStyle/>
                    <a:p>
                      <a:pPr algn="just">
                        <a:lnSpc>
                          <a:spcPct val="100000"/>
                        </a:lnSpc>
                      </a:pPr>
                      <a:r>
                        <a:rPr lang="es-EC" sz="2000" dirty="0">
                          <a:solidFill>
                            <a:srgbClr val="000000"/>
                          </a:solidFill>
                          <a:latin typeface="Times New Roman"/>
                          <a:ea typeface="Calibri"/>
                          <a:cs typeface="Times New Roman"/>
                        </a:rPr>
                        <a:t>Tiempo de vida útil</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100000 veces</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317574">
                <a:tc>
                  <a:txBody>
                    <a:bodyPr/>
                    <a:lstStyle/>
                    <a:p>
                      <a:pPr algn="just">
                        <a:lnSpc>
                          <a:spcPct val="100000"/>
                        </a:lnSpc>
                      </a:pPr>
                      <a:r>
                        <a:rPr lang="es-EC" sz="2000" dirty="0">
                          <a:solidFill>
                            <a:srgbClr val="000000"/>
                          </a:solidFill>
                          <a:latin typeface="Times New Roman"/>
                          <a:ea typeface="Calibri"/>
                          <a:cs typeface="Times New Roman"/>
                        </a:rPr>
                        <a:t>Peso </a:t>
                      </a:r>
                      <a:endParaRPr lang="es-EC" sz="2000" dirty="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0.11 [Kg]</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317574">
                <a:tc>
                  <a:txBody>
                    <a:bodyPr/>
                    <a:lstStyle/>
                    <a:p>
                      <a:pPr algn="just">
                        <a:lnSpc>
                          <a:spcPct val="100000"/>
                        </a:lnSpc>
                      </a:pPr>
                      <a:r>
                        <a:rPr lang="es-EC" sz="2000" dirty="0" smtClean="0">
                          <a:solidFill>
                            <a:srgbClr val="000000"/>
                          </a:solidFill>
                          <a:latin typeface="Times New Roman"/>
                          <a:ea typeface="Calibri"/>
                          <a:cs typeface="Times New Roman"/>
                        </a:rPr>
                        <a:t>Motor </a:t>
                      </a:r>
                      <a:endParaRPr lang="es-EC" sz="2000" dirty="0">
                        <a:solidFill>
                          <a:srgbClr val="000000"/>
                        </a:solidFill>
                        <a:latin typeface="+mn-lt"/>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dirty="0" smtClean="0">
                          <a:solidFill>
                            <a:srgbClr val="000000"/>
                          </a:solidFill>
                          <a:latin typeface="Times New Roman"/>
                          <a:ea typeface="Calibri"/>
                          <a:cs typeface="Times New Roman"/>
                        </a:rPr>
                        <a:t>Motor de corriente continua</a:t>
                      </a:r>
                      <a:endParaRPr lang="es-EC" sz="2000" dirty="0">
                        <a:solidFill>
                          <a:srgbClr val="000000"/>
                        </a:solidFill>
                        <a:latin typeface="+mn-lt"/>
                        <a:ea typeface="Calibri"/>
                        <a:cs typeface="Times New Roman"/>
                      </a:endParaRPr>
                    </a:p>
                  </a:txBody>
                  <a:tcPr marL="68580" marR="68580" marT="0" marB="0">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3200" b="1" dirty="0" smtClean="0">
                <a:effectLst>
                  <a:outerShdw blurRad="38100" dist="38100" dir="2700000" algn="tl">
                    <a:srgbClr val="000000">
                      <a:alpha val="43137"/>
                    </a:srgbClr>
                  </a:outerShdw>
                </a:effectLst>
              </a:rPr>
              <a:t>MICROCONTROLADOR 18F2550</a:t>
            </a:r>
            <a:endParaRPr lang="es-EC" sz="32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755576" y="1772816"/>
            <a:ext cx="8229600" cy="3805883"/>
          </a:xfrm>
        </p:spPr>
        <p:txBody>
          <a:bodyPr>
            <a:noAutofit/>
          </a:bodyPr>
          <a:lstStyle/>
          <a:p>
            <a:pPr algn="just"/>
            <a:r>
              <a:rPr lang="es-EC" sz="2000" dirty="0" smtClean="0">
                <a:sym typeface="Wingdings" pitchFamily="2" charset="2"/>
              </a:rPr>
              <a:t>T</a:t>
            </a:r>
            <a:r>
              <a:rPr lang="es-EC" sz="2000" dirty="0" smtClean="0"/>
              <a:t>rabaja baja velocidad </a:t>
            </a:r>
            <a:r>
              <a:rPr lang="es-EC" sz="2000" dirty="0" smtClean="0">
                <a:sym typeface="Wingdings" pitchFamily="2" charset="2"/>
              </a:rPr>
              <a:t> </a:t>
            </a:r>
            <a:r>
              <a:rPr lang="es-EC" sz="2000" dirty="0" smtClean="0"/>
              <a:t>1.5Mbps, con un reloj de 6 </a:t>
            </a:r>
            <a:r>
              <a:rPr lang="es-EC" sz="2000" dirty="0" err="1" smtClean="0"/>
              <a:t>Mhz</a:t>
            </a:r>
            <a:endParaRPr lang="es-EC" sz="2000" dirty="0" smtClean="0"/>
          </a:p>
          <a:p>
            <a:pPr algn="just"/>
            <a:r>
              <a:rPr lang="es-EC" sz="2000" dirty="0" smtClean="0"/>
              <a:t>Trabaja alta velocidad </a:t>
            </a:r>
            <a:r>
              <a:rPr lang="es-EC" sz="2000" dirty="0" smtClean="0">
                <a:sym typeface="Wingdings" pitchFamily="2" charset="2"/>
              </a:rPr>
              <a:t> </a:t>
            </a:r>
            <a:r>
              <a:rPr lang="es-EC" sz="2000" dirty="0" smtClean="0"/>
              <a:t>12 Mbps con un reloj de 48 </a:t>
            </a:r>
            <a:r>
              <a:rPr lang="es-EC" sz="2000" dirty="0" err="1" smtClean="0"/>
              <a:t>Mhz</a:t>
            </a:r>
            <a:endParaRPr lang="es-EC" sz="2000" dirty="0" smtClean="0"/>
          </a:p>
          <a:p>
            <a:pPr algn="just"/>
            <a:r>
              <a:rPr lang="es-EC" sz="2000" dirty="0" smtClean="0"/>
              <a:t>Posee comunicación a alta velocidad con un dispositivo USB y el microcontrolador.</a:t>
            </a:r>
          </a:p>
          <a:p>
            <a:pPr algn="just"/>
            <a:r>
              <a:rPr lang="es-EC" sz="2000" dirty="0" smtClean="0"/>
              <a:t>La operación de borrado y programación es muy sencilla, presenta memoria Flash. </a:t>
            </a:r>
            <a:r>
              <a:rPr lang="es-EC" sz="2000" dirty="0" smtClean="0">
                <a:sym typeface="Wingdings" pitchFamily="2" charset="2"/>
              </a:rPr>
              <a:t> g</a:t>
            </a:r>
            <a:r>
              <a:rPr lang="es-EC" sz="2000" dirty="0" smtClean="0"/>
              <a:t>rabar y borrar tantas veces como se quiera.</a:t>
            </a:r>
          </a:p>
          <a:p>
            <a:pPr algn="just"/>
            <a:r>
              <a:rPr lang="es-EC" sz="2000" dirty="0" smtClean="0"/>
              <a:t>Trabajar con un oscilador interno como con externo y trabaja con los dos perfectamente</a:t>
            </a:r>
          </a:p>
          <a:p>
            <a:pPr algn="just"/>
            <a:r>
              <a:rPr lang="es-EC" sz="2000" dirty="0" smtClean="0"/>
              <a:t>Tiene un circuito multiplicador de frecuencia  </a:t>
            </a:r>
            <a:r>
              <a:rPr lang="es-EC" sz="2000" dirty="0" err="1" smtClean="0"/>
              <a:t>Phase</a:t>
            </a:r>
            <a:r>
              <a:rPr lang="es-EC" sz="2000" dirty="0" smtClean="0"/>
              <a:t> </a:t>
            </a:r>
            <a:r>
              <a:rPr lang="es-EC" sz="2000" dirty="0" err="1" smtClean="0"/>
              <a:t>Locked</a:t>
            </a:r>
            <a:r>
              <a:rPr lang="es-EC" sz="2000" dirty="0" smtClean="0"/>
              <a:t> </a:t>
            </a:r>
            <a:r>
              <a:rPr lang="es-EC" sz="2000" dirty="0" err="1" smtClean="0"/>
              <a:t>Loop</a:t>
            </a:r>
            <a:r>
              <a:rPr lang="es-EC" sz="2000" dirty="0" smtClean="0"/>
              <a:t> (PLL) </a:t>
            </a:r>
            <a:r>
              <a:rPr lang="es-EC" sz="2000" dirty="0" smtClean="0">
                <a:sym typeface="Wingdings" pitchFamily="2" charset="2"/>
              </a:rPr>
              <a:t> </a:t>
            </a:r>
            <a:r>
              <a:rPr lang="es-EC" sz="2000" dirty="0" smtClean="0"/>
              <a:t>circuito encargado de controlar la velocidad de operación del microcontrolador,  oscilador interno o externo determina la frecuencia y la configuración del PLL la multiplica según los requerimientos de operación. </a:t>
            </a:r>
          </a:p>
          <a:p>
            <a:pPr algn="just"/>
            <a:endParaRPr lang="es-EC"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78904" y="1711349"/>
            <a:ext cx="7869560" cy="3805883"/>
          </a:xfrm>
        </p:spPr>
        <p:txBody>
          <a:bodyPr>
            <a:noAutofit/>
          </a:bodyPr>
          <a:lstStyle/>
          <a:p>
            <a:pPr algn="just"/>
            <a:r>
              <a:rPr lang="es-EC" sz="2400" dirty="0" smtClean="0"/>
              <a:t>Longitud de palabra es de 8 bits (alto rendimiento arquitectónico)</a:t>
            </a:r>
          </a:p>
          <a:p>
            <a:pPr algn="just"/>
            <a:r>
              <a:rPr lang="es-EC" sz="2400" dirty="0" smtClean="0"/>
              <a:t>Memoria ROM de datos </a:t>
            </a:r>
            <a:r>
              <a:rPr lang="es-EC" sz="2400" dirty="0" smtClean="0">
                <a:sym typeface="Wingdings" pitchFamily="2" charset="2"/>
              </a:rPr>
              <a:t> </a:t>
            </a:r>
            <a:r>
              <a:rPr lang="es-EC" sz="2400" dirty="0" smtClean="0"/>
              <a:t>guardan los datos adquiridos a través de actuadores, los mismos que serán enviados al computador dependiendo de la programación requerida del microcontrolador. </a:t>
            </a:r>
          </a:p>
          <a:p>
            <a:pPr algn="just"/>
            <a:r>
              <a:rPr lang="es-EC" sz="2400" dirty="0" smtClean="0"/>
              <a:t>Tiene un consumo bajo de potencia</a:t>
            </a:r>
          </a:p>
          <a:p>
            <a:pPr algn="just"/>
            <a:r>
              <a:rPr lang="es-EC" sz="2400" dirty="0" smtClean="0"/>
              <a:t>Microcontrolador </a:t>
            </a:r>
            <a:r>
              <a:rPr lang="es-EC" sz="2400" dirty="0" smtClean="0">
                <a:sym typeface="Wingdings" pitchFamily="2" charset="2"/>
              </a:rPr>
              <a:t> comunicación </a:t>
            </a:r>
            <a:r>
              <a:rPr lang="es-EC" sz="2400" dirty="0" smtClean="0"/>
              <a:t> 32 bits con puerto USV V2.0</a:t>
            </a:r>
          </a:p>
          <a:p>
            <a:pPr algn="just"/>
            <a:r>
              <a:rPr lang="es-EC" sz="2400" dirty="0" smtClean="0"/>
              <a:t>Circuito integrado rectangular con 28 pines.</a:t>
            </a:r>
          </a:p>
          <a:p>
            <a:pPr algn="just"/>
            <a:endParaRPr lang="es-EC" sz="2400" dirty="0"/>
          </a:p>
        </p:txBody>
      </p:sp>
      <p:sp>
        <p:nvSpPr>
          <p:cNvPr id="5" name="4 Título"/>
          <p:cNvSpPr>
            <a:spLocks noGrp="1"/>
          </p:cNvSpPr>
          <p:nvPr>
            <p:ph type="title"/>
          </p:nvPr>
        </p:nvSpPr>
        <p:spPr/>
        <p:txBody>
          <a:bodyPr/>
          <a:lstStyle/>
          <a:p>
            <a:endParaRPr lang="es-EC"/>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836712"/>
            <a:ext cx="8229600" cy="1143000"/>
          </a:xfrm>
        </p:spPr>
        <p:txBody>
          <a:bodyPr>
            <a:noAutofit/>
          </a:bodyPr>
          <a:lstStyle/>
          <a:p>
            <a:r>
              <a:rPr lang="es-EC" sz="3200" b="1" dirty="0" smtClean="0"/>
              <a:t>Características eléctricas principales del microcontrolador 18f2550</a:t>
            </a:r>
            <a:endParaRPr lang="es-EC" sz="3200" b="1" dirty="0"/>
          </a:p>
        </p:txBody>
      </p:sp>
      <p:graphicFrame>
        <p:nvGraphicFramePr>
          <p:cNvPr id="5" name="4 Marcador de contenido"/>
          <p:cNvGraphicFramePr>
            <a:graphicFrameLocks noGrp="1"/>
          </p:cNvGraphicFramePr>
          <p:nvPr>
            <p:ph idx="1"/>
          </p:nvPr>
        </p:nvGraphicFramePr>
        <p:xfrm>
          <a:off x="1043608" y="1844824"/>
          <a:ext cx="7056784" cy="4937760"/>
        </p:xfrm>
        <a:graphic>
          <a:graphicData uri="http://schemas.openxmlformats.org/drawingml/2006/table">
            <a:tbl>
              <a:tblPr/>
              <a:tblGrid>
                <a:gridCol w="4354614"/>
                <a:gridCol w="2702170"/>
              </a:tblGrid>
              <a:tr h="231470">
                <a:tc>
                  <a:txBody>
                    <a:bodyPr/>
                    <a:lstStyle/>
                    <a:p>
                      <a:pPr algn="just">
                        <a:lnSpc>
                          <a:spcPct val="100000"/>
                        </a:lnSpc>
                      </a:pPr>
                      <a:r>
                        <a:rPr lang="es-EC" sz="1800" b="1" dirty="0">
                          <a:solidFill>
                            <a:srgbClr val="000000"/>
                          </a:solidFill>
                          <a:effectLst>
                            <a:outerShdw blurRad="38100" dist="38100" dir="2700000" algn="tl">
                              <a:srgbClr val="000000">
                                <a:alpha val="43137"/>
                              </a:srgbClr>
                            </a:outerShdw>
                          </a:effectLst>
                          <a:latin typeface="+mn-lt"/>
                          <a:ea typeface="Calibri"/>
                          <a:cs typeface="Times New Roman"/>
                        </a:rPr>
                        <a:t>PARAMETROS PIC 18F2550</a:t>
                      </a:r>
                    </a:p>
                  </a:txBody>
                  <a:tcPr marL="57679" marR="5767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800" b="1" dirty="0">
                          <a:solidFill>
                            <a:srgbClr val="000000"/>
                          </a:solidFill>
                          <a:effectLst>
                            <a:outerShdw blurRad="38100" dist="38100" dir="2700000" algn="tl">
                              <a:srgbClr val="000000">
                                <a:alpha val="43137"/>
                              </a:srgbClr>
                            </a:outerShdw>
                          </a:effectLst>
                          <a:latin typeface="+mn-lt"/>
                          <a:ea typeface="Calibri"/>
                          <a:cs typeface="Times New Roman"/>
                        </a:rPr>
                        <a:t>ESPECIFICACIÓN</a:t>
                      </a:r>
                    </a:p>
                  </a:txBody>
                  <a:tcPr marL="57679" marR="5767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470">
                <a:tc>
                  <a:txBody>
                    <a:bodyPr/>
                    <a:lstStyle/>
                    <a:p>
                      <a:pPr algn="just">
                        <a:lnSpc>
                          <a:spcPct val="100000"/>
                        </a:lnSpc>
                      </a:pPr>
                      <a:r>
                        <a:rPr lang="es-EC" sz="1800">
                          <a:solidFill>
                            <a:srgbClr val="000000"/>
                          </a:solidFill>
                          <a:latin typeface="+mn-lt"/>
                          <a:ea typeface="Calibri"/>
                          <a:cs typeface="Times New Roman"/>
                        </a:rPr>
                        <a:t>Voltaje de Alimentación</a:t>
                      </a:r>
                    </a:p>
                  </a:txBody>
                  <a:tcPr marL="57679" marR="5767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pPr>
                      <a:r>
                        <a:rPr lang="es-EC" sz="1800" dirty="0">
                          <a:solidFill>
                            <a:srgbClr val="000000"/>
                          </a:solidFill>
                          <a:latin typeface="+mn-lt"/>
                          <a:ea typeface="Calibri"/>
                          <a:cs typeface="Times New Roman"/>
                        </a:rPr>
                        <a:t>5 V</a:t>
                      </a:r>
                    </a:p>
                  </a:txBody>
                  <a:tcPr marL="57679" marR="5767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462942">
                <a:tc>
                  <a:txBody>
                    <a:bodyPr/>
                    <a:lstStyle/>
                    <a:p>
                      <a:pPr algn="l">
                        <a:lnSpc>
                          <a:spcPct val="100000"/>
                        </a:lnSpc>
                      </a:pPr>
                      <a:r>
                        <a:rPr lang="es-EC" sz="1800" dirty="0">
                          <a:solidFill>
                            <a:srgbClr val="000000"/>
                          </a:solidFill>
                          <a:latin typeface="+mn-lt"/>
                          <a:ea typeface="Calibri"/>
                          <a:cs typeface="Times New Roman"/>
                        </a:rPr>
                        <a:t>Voltaje en cualquier pin con respecto a VSS (excepto VDD, MCLR y A4)</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0.3V a (VDD + 0.3V)</a:t>
                      </a:r>
                    </a:p>
                  </a:txBody>
                  <a:tcPr marL="57679" marR="57679" marT="0" marB="0">
                    <a:lnL>
                      <a:noFill/>
                    </a:lnL>
                    <a:lnR>
                      <a:noFill/>
                    </a:lnR>
                    <a:lnT>
                      <a:noFill/>
                    </a:lnT>
                    <a:lnB>
                      <a:noFill/>
                    </a:lnB>
                  </a:tcPr>
                </a:tc>
              </a:tr>
              <a:tr h="231470">
                <a:tc>
                  <a:txBody>
                    <a:bodyPr/>
                    <a:lstStyle/>
                    <a:p>
                      <a:pPr algn="just">
                        <a:lnSpc>
                          <a:spcPct val="100000"/>
                        </a:lnSpc>
                      </a:pPr>
                      <a:r>
                        <a:rPr lang="es-EC" sz="1800">
                          <a:solidFill>
                            <a:srgbClr val="000000"/>
                          </a:solidFill>
                          <a:latin typeface="+mn-lt"/>
                          <a:ea typeface="Calibri"/>
                          <a:cs typeface="Times New Roman"/>
                        </a:rPr>
                        <a:t>Voltaje en MCLR con respecto a VSS</a:t>
                      </a:r>
                    </a:p>
                  </a:txBody>
                  <a:tcPr marL="57679" marR="57679" marT="0" marB="0">
                    <a:lnL>
                      <a:noFill/>
                    </a:lnL>
                    <a:lnR>
                      <a:noFill/>
                    </a:lnR>
                    <a:lnT>
                      <a:noFill/>
                    </a:lnT>
                    <a:lnB>
                      <a:noFill/>
                    </a:lnB>
                    <a:solidFill>
                      <a:srgbClr val="C0C0C0"/>
                    </a:solidFill>
                  </a:tcPr>
                </a:tc>
                <a:tc>
                  <a:txBody>
                    <a:bodyPr/>
                    <a:lstStyle/>
                    <a:p>
                      <a:pPr algn="just">
                        <a:lnSpc>
                          <a:spcPct val="100000"/>
                        </a:lnSpc>
                      </a:pPr>
                      <a:r>
                        <a:rPr lang="es-EC" sz="1800">
                          <a:solidFill>
                            <a:srgbClr val="000000"/>
                          </a:solidFill>
                          <a:latin typeface="+mn-lt"/>
                          <a:ea typeface="Calibri"/>
                          <a:cs typeface="Times New Roman"/>
                        </a:rPr>
                        <a:t>0 V a 13,25 V</a:t>
                      </a: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a:solidFill>
                            <a:srgbClr val="000000"/>
                          </a:solidFill>
                          <a:latin typeface="+mn-lt"/>
                          <a:ea typeface="Calibri"/>
                          <a:cs typeface="Times New Roman"/>
                        </a:rPr>
                        <a:t>Voltaje en VDD con respecto a VSS</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-0.3V a 7.5 V</a:t>
                      </a:r>
                    </a:p>
                  </a:txBody>
                  <a:tcPr marL="57679" marR="57679" marT="0" marB="0">
                    <a:lnL>
                      <a:noFill/>
                    </a:lnL>
                    <a:lnR>
                      <a:noFill/>
                    </a:lnR>
                    <a:lnT>
                      <a:noFill/>
                    </a:lnT>
                    <a:lnB>
                      <a:noFill/>
                    </a:lnB>
                  </a:tcPr>
                </a:tc>
              </a:tr>
              <a:tr h="231470">
                <a:tc>
                  <a:txBody>
                    <a:bodyPr/>
                    <a:lstStyle/>
                    <a:p>
                      <a:pPr algn="just">
                        <a:lnSpc>
                          <a:spcPct val="100000"/>
                        </a:lnSpc>
                      </a:pPr>
                      <a:r>
                        <a:rPr lang="es-EC" sz="1800">
                          <a:solidFill>
                            <a:srgbClr val="000000"/>
                          </a:solidFill>
                          <a:latin typeface="+mn-lt"/>
                          <a:ea typeface="Calibri"/>
                          <a:cs typeface="Times New Roman"/>
                        </a:rPr>
                        <a:t>Corriente máxima de salida</a:t>
                      </a:r>
                    </a:p>
                  </a:txBody>
                  <a:tcPr marL="57679" marR="57679" marT="0" marB="0">
                    <a:lnL>
                      <a:noFill/>
                    </a:lnL>
                    <a:lnR>
                      <a:noFill/>
                    </a:lnR>
                    <a:lnT>
                      <a:noFill/>
                    </a:lnT>
                    <a:lnB>
                      <a:noFill/>
                    </a:lnB>
                    <a:solidFill>
                      <a:srgbClr val="C0C0C0"/>
                    </a:solidFill>
                  </a:tcPr>
                </a:tc>
                <a:tc>
                  <a:txBody>
                    <a:bodyPr/>
                    <a:lstStyle/>
                    <a:p>
                      <a:pPr algn="just">
                        <a:lnSpc>
                          <a:spcPct val="100000"/>
                        </a:lnSpc>
                      </a:pPr>
                      <a:r>
                        <a:rPr lang="en-US" sz="1800">
                          <a:solidFill>
                            <a:srgbClr val="000000"/>
                          </a:solidFill>
                          <a:latin typeface="+mn-lt"/>
                          <a:ea typeface="Calibri"/>
                          <a:cs typeface="Times New Roman"/>
                        </a:rPr>
                        <a:t>300 mA</a:t>
                      </a:r>
                      <a:endParaRPr lang="es-EC" sz="1800">
                        <a:solidFill>
                          <a:srgbClr val="000000"/>
                        </a:solidFill>
                        <a:latin typeface="+mn-lt"/>
                        <a:ea typeface="Calibri"/>
                        <a:cs typeface="Times New Roman"/>
                      </a:endParaRP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a:solidFill>
                            <a:srgbClr val="000000"/>
                          </a:solidFill>
                          <a:latin typeface="+mn-lt"/>
                          <a:ea typeface="Calibri"/>
                          <a:cs typeface="Times New Roman"/>
                        </a:rPr>
                        <a:t>Corriente máxima de entrada</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250 mA</a:t>
                      </a:r>
                    </a:p>
                  </a:txBody>
                  <a:tcPr marL="57679" marR="57679" marT="0" marB="0">
                    <a:lnL>
                      <a:noFill/>
                    </a:lnL>
                    <a:lnR>
                      <a:noFill/>
                    </a:lnR>
                    <a:lnT>
                      <a:noFill/>
                    </a:lnT>
                    <a:lnB>
                      <a:noFill/>
                    </a:lnB>
                  </a:tcPr>
                </a:tc>
              </a:tr>
              <a:tr h="231470">
                <a:tc>
                  <a:txBody>
                    <a:bodyPr/>
                    <a:lstStyle/>
                    <a:p>
                      <a:pPr algn="just">
                        <a:lnSpc>
                          <a:spcPct val="100000"/>
                        </a:lnSpc>
                      </a:pPr>
                      <a:r>
                        <a:rPr lang="es-EC" sz="1800">
                          <a:solidFill>
                            <a:srgbClr val="000000"/>
                          </a:solidFill>
                          <a:latin typeface="+mn-lt"/>
                          <a:ea typeface="Calibri"/>
                          <a:cs typeface="Times New Roman"/>
                        </a:rPr>
                        <a:t>Corriente máxima de E/S de puertos</a:t>
                      </a:r>
                    </a:p>
                  </a:txBody>
                  <a:tcPr marL="57679" marR="57679" marT="0" marB="0">
                    <a:lnL>
                      <a:noFill/>
                    </a:lnL>
                    <a:lnR>
                      <a:noFill/>
                    </a:lnR>
                    <a:lnT>
                      <a:noFill/>
                    </a:lnT>
                    <a:lnB>
                      <a:noFill/>
                    </a:lnB>
                    <a:solidFill>
                      <a:srgbClr val="C0C0C0"/>
                    </a:solidFill>
                  </a:tcPr>
                </a:tc>
                <a:tc>
                  <a:txBody>
                    <a:bodyPr/>
                    <a:lstStyle/>
                    <a:p>
                      <a:pPr algn="just">
                        <a:lnSpc>
                          <a:spcPct val="100000"/>
                        </a:lnSpc>
                      </a:pPr>
                      <a:r>
                        <a:rPr lang="es-EC" sz="1800">
                          <a:solidFill>
                            <a:srgbClr val="000000"/>
                          </a:solidFill>
                          <a:latin typeface="+mn-lt"/>
                          <a:ea typeface="Calibri"/>
                          <a:cs typeface="Times New Roman"/>
                        </a:rPr>
                        <a:t>25 mA</a:t>
                      </a: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a:solidFill>
                            <a:srgbClr val="000000"/>
                          </a:solidFill>
                          <a:latin typeface="+mn-lt"/>
                          <a:ea typeface="Calibri"/>
                          <a:cs typeface="Times New Roman"/>
                        </a:rPr>
                        <a:t>Corriente máxima de E/S de puertos</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200 mA</a:t>
                      </a:r>
                    </a:p>
                  </a:txBody>
                  <a:tcPr marL="57679" marR="57679" marT="0" marB="0">
                    <a:lnL>
                      <a:noFill/>
                    </a:lnL>
                    <a:lnR>
                      <a:noFill/>
                    </a:lnR>
                    <a:lnT>
                      <a:noFill/>
                    </a:lnT>
                    <a:lnB>
                      <a:noFill/>
                    </a:lnB>
                  </a:tcPr>
                </a:tc>
              </a:tr>
              <a:tr h="231470">
                <a:tc>
                  <a:txBody>
                    <a:bodyPr/>
                    <a:lstStyle/>
                    <a:p>
                      <a:pPr algn="just">
                        <a:lnSpc>
                          <a:spcPct val="100000"/>
                        </a:lnSpc>
                      </a:pPr>
                      <a:r>
                        <a:rPr lang="en-US" sz="1800">
                          <a:solidFill>
                            <a:srgbClr val="000000"/>
                          </a:solidFill>
                          <a:latin typeface="+mn-lt"/>
                          <a:ea typeface="Calibri"/>
                          <a:cs typeface="Times New Roman"/>
                        </a:rPr>
                        <a:t>Potencia de disipación total</a:t>
                      </a:r>
                      <a:endParaRPr lang="es-EC" sz="1800">
                        <a:solidFill>
                          <a:srgbClr val="000000"/>
                        </a:solidFill>
                        <a:latin typeface="+mn-lt"/>
                        <a:ea typeface="Calibri"/>
                        <a:cs typeface="Times New Roman"/>
                      </a:endParaRPr>
                    </a:p>
                  </a:txBody>
                  <a:tcPr marL="57679" marR="57679" marT="0" marB="0">
                    <a:lnL>
                      <a:noFill/>
                    </a:lnL>
                    <a:lnR>
                      <a:noFill/>
                    </a:lnR>
                    <a:lnT>
                      <a:noFill/>
                    </a:lnT>
                    <a:lnB>
                      <a:noFill/>
                    </a:lnB>
                    <a:solidFill>
                      <a:srgbClr val="C0C0C0"/>
                    </a:solidFill>
                  </a:tcPr>
                </a:tc>
                <a:tc>
                  <a:txBody>
                    <a:bodyPr/>
                    <a:lstStyle/>
                    <a:p>
                      <a:pPr algn="just">
                        <a:lnSpc>
                          <a:spcPct val="100000"/>
                        </a:lnSpc>
                      </a:pPr>
                      <a:r>
                        <a:rPr lang="en-US" sz="1800">
                          <a:solidFill>
                            <a:srgbClr val="000000"/>
                          </a:solidFill>
                          <a:latin typeface="+mn-lt"/>
                          <a:ea typeface="Calibri"/>
                          <a:cs typeface="Times New Roman"/>
                        </a:rPr>
                        <a:t>1 W</a:t>
                      </a:r>
                      <a:endParaRPr lang="es-EC" sz="1800">
                        <a:solidFill>
                          <a:srgbClr val="000000"/>
                        </a:solidFill>
                        <a:latin typeface="+mn-lt"/>
                        <a:ea typeface="Calibri"/>
                        <a:cs typeface="Times New Roman"/>
                      </a:endParaRP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a:solidFill>
                            <a:srgbClr val="000000"/>
                          </a:solidFill>
                          <a:latin typeface="+mn-lt"/>
                          <a:ea typeface="Calibri"/>
                          <a:cs typeface="Times New Roman"/>
                        </a:rPr>
                        <a:t>Temperatura de almacenamiento</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-65 ºC a 150 ºC</a:t>
                      </a:r>
                    </a:p>
                  </a:txBody>
                  <a:tcPr marL="57679" marR="57679" marT="0" marB="0">
                    <a:lnL>
                      <a:noFill/>
                    </a:lnL>
                    <a:lnR>
                      <a:noFill/>
                    </a:lnR>
                    <a:lnT>
                      <a:noFill/>
                    </a:lnT>
                    <a:lnB>
                      <a:noFill/>
                    </a:lnB>
                  </a:tcPr>
                </a:tc>
              </a:tr>
              <a:tr h="231470">
                <a:tc>
                  <a:txBody>
                    <a:bodyPr/>
                    <a:lstStyle/>
                    <a:p>
                      <a:pPr algn="just">
                        <a:lnSpc>
                          <a:spcPct val="100000"/>
                        </a:lnSpc>
                      </a:pPr>
                      <a:r>
                        <a:rPr lang="es-EC" sz="1800">
                          <a:solidFill>
                            <a:srgbClr val="000000"/>
                          </a:solidFill>
                          <a:latin typeface="+mn-lt"/>
                          <a:ea typeface="Calibri"/>
                          <a:cs typeface="Times New Roman"/>
                        </a:rPr>
                        <a:t>Temperatura ambiente</a:t>
                      </a:r>
                    </a:p>
                  </a:txBody>
                  <a:tcPr marL="57679" marR="57679" marT="0" marB="0">
                    <a:lnL>
                      <a:noFill/>
                    </a:lnL>
                    <a:lnR>
                      <a:noFill/>
                    </a:lnR>
                    <a:lnT>
                      <a:noFill/>
                    </a:lnT>
                    <a:lnB>
                      <a:noFill/>
                    </a:lnB>
                    <a:solidFill>
                      <a:srgbClr val="C0C0C0"/>
                    </a:solidFill>
                  </a:tcPr>
                </a:tc>
                <a:tc>
                  <a:txBody>
                    <a:bodyPr/>
                    <a:lstStyle/>
                    <a:p>
                      <a:pPr algn="just">
                        <a:lnSpc>
                          <a:spcPct val="100000"/>
                        </a:lnSpc>
                      </a:pPr>
                      <a:r>
                        <a:rPr lang="es-EC" sz="1800">
                          <a:solidFill>
                            <a:srgbClr val="000000"/>
                          </a:solidFill>
                          <a:latin typeface="+mn-lt"/>
                          <a:ea typeface="Calibri"/>
                          <a:cs typeface="Times New Roman"/>
                        </a:rPr>
                        <a:t>-40 ºC a 85 ºC</a:t>
                      </a: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a:solidFill>
                            <a:srgbClr val="000000"/>
                          </a:solidFill>
                          <a:latin typeface="+mn-lt"/>
                          <a:ea typeface="Calibri"/>
                          <a:cs typeface="Times New Roman"/>
                        </a:rPr>
                        <a:t>Frecuencia de Operación</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48 MHz DC</a:t>
                      </a:r>
                    </a:p>
                  </a:txBody>
                  <a:tcPr marL="57679" marR="57679" marT="0" marB="0">
                    <a:lnL>
                      <a:noFill/>
                    </a:lnL>
                    <a:lnR>
                      <a:noFill/>
                    </a:lnR>
                    <a:lnT>
                      <a:noFill/>
                    </a:lnT>
                    <a:lnB>
                      <a:noFill/>
                    </a:lnB>
                  </a:tcPr>
                </a:tc>
              </a:tr>
              <a:tr h="231470">
                <a:tc>
                  <a:txBody>
                    <a:bodyPr/>
                    <a:lstStyle/>
                    <a:p>
                      <a:pPr algn="just">
                        <a:lnSpc>
                          <a:spcPct val="100000"/>
                        </a:lnSpc>
                      </a:pPr>
                      <a:r>
                        <a:rPr lang="es-EC" sz="1800">
                          <a:solidFill>
                            <a:srgbClr val="000000"/>
                          </a:solidFill>
                          <a:latin typeface="+mn-lt"/>
                          <a:ea typeface="Calibri"/>
                          <a:cs typeface="Times New Roman"/>
                        </a:rPr>
                        <a:t>Memoria de Programa (bytes)</a:t>
                      </a:r>
                    </a:p>
                  </a:txBody>
                  <a:tcPr marL="57679" marR="57679" marT="0" marB="0">
                    <a:lnL>
                      <a:noFill/>
                    </a:lnL>
                    <a:lnR>
                      <a:noFill/>
                    </a:lnR>
                    <a:lnT>
                      <a:noFill/>
                    </a:lnT>
                    <a:lnB>
                      <a:noFill/>
                    </a:lnB>
                    <a:solidFill>
                      <a:srgbClr val="C0C0C0"/>
                    </a:solidFill>
                  </a:tcPr>
                </a:tc>
                <a:tc>
                  <a:txBody>
                    <a:bodyPr/>
                    <a:lstStyle/>
                    <a:p>
                      <a:pPr algn="just">
                        <a:lnSpc>
                          <a:spcPct val="100000"/>
                        </a:lnSpc>
                      </a:pPr>
                      <a:r>
                        <a:rPr lang="es-EC" sz="1800">
                          <a:solidFill>
                            <a:srgbClr val="000000"/>
                          </a:solidFill>
                          <a:latin typeface="+mn-lt"/>
                          <a:ea typeface="Calibri"/>
                          <a:cs typeface="Times New Roman"/>
                        </a:rPr>
                        <a:t>32768</a:t>
                      </a: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a:solidFill>
                            <a:srgbClr val="000000"/>
                          </a:solidFill>
                          <a:latin typeface="+mn-lt"/>
                          <a:ea typeface="Calibri"/>
                          <a:cs typeface="Times New Roman"/>
                        </a:rPr>
                        <a:t>Puertos de entrada y salida</a:t>
                      </a:r>
                    </a:p>
                  </a:txBody>
                  <a:tcPr marL="57679" marR="57679" marT="0" marB="0">
                    <a:lnL>
                      <a:noFill/>
                    </a:lnL>
                    <a:lnR>
                      <a:noFill/>
                    </a:lnR>
                    <a:lnT>
                      <a:noFill/>
                    </a:lnT>
                    <a:lnB>
                      <a:noFill/>
                    </a:lnB>
                  </a:tcPr>
                </a:tc>
                <a:tc>
                  <a:txBody>
                    <a:bodyPr/>
                    <a:lstStyle/>
                    <a:p>
                      <a:pPr algn="just">
                        <a:lnSpc>
                          <a:spcPct val="100000"/>
                        </a:lnSpc>
                      </a:pPr>
                      <a:r>
                        <a:rPr lang="es-EC" sz="1800">
                          <a:solidFill>
                            <a:srgbClr val="000000"/>
                          </a:solidFill>
                          <a:latin typeface="+mn-lt"/>
                          <a:ea typeface="Calibri"/>
                          <a:cs typeface="Times New Roman"/>
                        </a:rPr>
                        <a:t>Puertos A, B, C, (E)</a:t>
                      </a:r>
                    </a:p>
                  </a:txBody>
                  <a:tcPr marL="57679" marR="57679" marT="0" marB="0">
                    <a:lnL>
                      <a:noFill/>
                    </a:lnL>
                    <a:lnR>
                      <a:noFill/>
                    </a:lnR>
                    <a:lnT>
                      <a:noFill/>
                    </a:lnT>
                    <a:lnB>
                      <a:noFill/>
                    </a:lnB>
                  </a:tcPr>
                </a:tc>
              </a:tr>
              <a:tr h="231470">
                <a:tc>
                  <a:txBody>
                    <a:bodyPr/>
                    <a:lstStyle/>
                    <a:p>
                      <a:pPr algn="just">
                        <a:lnSpc>
                          <a:spcPct val="100000"/>
                        </a:lnSpc>
                      </a:pPr>
                      <a:r>
                        <a:rPr lang="es-EC" sz="1800" dirty="0" err="1">
                          <a:solidFill>
                            <a:srgbClr val="000000"/>
                          </a:solidFill>
                          <a:latin typeface="+mn-lt"/>
                          <a:ea typeface="Calibri"/>
                          <a:cs typeface="Times New Roman"/>
                        </a:rPr>
                        <a:t>Timmers</a:t>
                      </a:r>
                      <a:endParaRPr lang="es-EC" sz="1800" dirty="0">
                        <a:solidFill>
                          <a:srgbClr val="000000"/>
                        </a:solidFill>
                        <a:latin typeface="+mn-lt"/>
                        <a:ea typeface="Calibri"/>
                        <a:cs typeface="Times New Roman"/>
                      </a:endParaRPr>
                    </a:p>
                  </a:txBody>
                  <a:tcPr marL="57679" marR="57679" marT="0" marB="0">
                    <a:lnL>
                      <a:noFill/>
                    </a:lnL>
                    <a:lnR>
                      <a:noFill/>
                    </a:lnR>
                    <a:lnT>
                      <a:noFill/>
                    </a:lnT>
                    <a:lnB>
                      <a:noFill/>
                    </a:lnB>
                    <a:solidFill>
                      <a:srgbClr val="C0C0C0"/>
                    </a:solidFill>
                  </a:tcPr>
                </a:tc>
                <a:tc>
                  <a:txBody>
                    <a:bodyPr/>
                    <a:lstStyle/>
                    <a:p>
                      <a:pPr algn="just">
                        <a:lnSpc>
                          <a:spcPct val="100000"/>
                        </a:lnSpc>
                      </a:pPr>
                      <a:r>
                        <a:rPr lang="es-EC" sz="1800" dirty="0">
                          <a:solidFill>
                            <a:srgbClr val="000000"/>
                          </a:solidFill>
                          <a:latin typeface="+mn-lt"/>
                          <a:ea typeface="Calibri"/>
                          <a:cs typeface="Times New Roman"/>
                        </a:rPr>
                        <a:t>4</a:t>
                      </a:r>
                    </a:p>
                  </a:txBody>
                  <a:tcPr marL="57679" marR="57679" marT="0" marB="0">
                    <a:lnL>
                      <a:noFill/>
                    </a:lnL>
                    <a:lnR>
                      <a:noFill/>
                    </a:lnR>
                    <a:lnT>
                      <a:noFill/>
                    </a:lnT>
                    <a:lnB>
                      <a:noFill/>
                    </a:lnB>
                    <a:solidFill>
                      <a:srgbClr val="C0C0C0"/>
                    </a:solidFill>
                  </a:tcPr>
                </a:tc>
              </a:tr>
              <a:tr h="231470">
                <a:tc>
                  <a:txBody>
                    <a:bodyPr/>
                    <a:lstStyle/>
                    <a:p>
                      <a:pPr algn="just">
                        <a:lnSpc>
                          <a:spcPct val="100000"/>
                        </a:lnSpc>
                      </a:pPr>
                      <a:r>
                        <a:rPr lang="es-EC" sz="1800" dirty="0">
                          <a:solidFill>
                            <a:srgbClr val="000000"/>
                          </a:solidFill>
                          <a:latin typeface="+mn-lt"/>
                          <a:ea typeface="Calibri"/>
                          <a:cs typeface="Times New Roman"/>
                        </a:rPr>
                        <a:t>Módulos de PWM</a:t>
                      </a:r>
                    </a:p>
                  </a:txBody>
                  <a:tcPr marL="57679" marR="5767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1800" dirty="0">
                          <a:solidFill>
                            <a:srgbClr val="000000"/>
                          </a:solidFill>
                          <a:latin typeface="+mn-lt"/>
                          <a:ea typeface="Calibri"/>
                          <a:cs typeface="Times New Roman"/>
                        </a:rPr>
                        <a:t>2</a:t>
                      </a:r>
                    </a:p>
                  </a:txBody>
                  <a:tcPr marL="57679" marR="57679"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dirty="0" smtClean="0">
                <a:effectLst>
                  <a:outerShdw blurRad="38100" dist="38100" dir="2700000" algn="tl">
                    <a:srgbClr val="000000">
                      <a:alpha val="43137"/>
                    </a:srgbClr>
                  </a:outerShdw>
                </a:effectLst>
              </a:rPr>
              <a:t>FUENTE ELÉCTRICA</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r>
              <a:rPr lang="es-EC" sz="1900" dirty="0" smtClean="0"/>
              <a:t>Los requerimientos eléctricos del sistema son:</a:t>
            </a:r>
          </a:p>
          <a:p>
            <a:r>
              <a:rPr lang="es-EC" sz="1900" dirty="0" smtClean="0"/>
              <a:t>12[V] </a:t>
            </a:r>
            <a:r>
              <a:rPr lang="es-EC" sz="1900" dirty="0" smtClean="0">
                <a:sym typeface="Wingdings" pitchFamily="2" charset="2"/>
              </a:rPr>
              <a:t> alimentación de los actuadores</a:t>
            </a:r>
          </a:p>
          <a:p>
            <a:r>
              <a:rPr lang="es-EC" sz="1900" dirty="0" smtClean="0">
                <a:sym typeface="Wingdings" pitchFamily="2" charset="2"/>
              </a:rPr>
              <a:t>2.5[A]  consume promedio de corriente por cada actuador</a:t>
            </a:r>
          </a:p>
          <a:p>
            <a:endParaRPr lang="es-EC" sz="1900" dirty="0" smtClean="0">
              <a:sym typeface="Wingdings" pitchFamily="2" charset="2"/>
            </a:endParaRPr>
          </a:p>
          <a:p>
            <a:endParaRPr lang="es-EC" sz="1900" dirty="0"/>
          </a:p>
        </p:txBody>
      </p:sp>
      <p:graphicFrame>
        <p:nvGraphicFramePr>
          <p:cNvPr id="8" name="7 Tabla"/>
          <p:cNvGraphicFramePr>
            <a:graphicFrameLocks noGrp="1"/>
          </p:cNvGraphicFramePr>
          <p:nvPr/>
        </p:nvGraphicFramePr>
        <p:xfrm>
          <a:off x="1043608" y="2636912"/>
          <a:ext cx="7560840" cy="3523484"/>
        </p:xfrm>
        <a:graphic>
          <a:graphicData uri="http://schemas.openxmlformats.org/drawingml/2006/table">
            <a:tbl>
              <a:tblPr/>
              <a:tblGrid>
                <a:gridCol w="3640404"/>
                <a:gridCol w="3920436"/>
              </a:tblGrid>
              <a:tr h="173735">
                <a:tc gridSpan="2">
                  <a:txBody>
                    <a:bodyPr/>
                    <a:lstStyle/>
                    <a:p>
                      <a:pPr algn="ctr">
                        <a:lnSpc>
                          <a:spcPct val="100000"/>
                        </a:lnSpc>
                      </a:pPr>
                      <a:r>
                        <a:rPr lang="es-EC" sz="2000" b="1" dirty="0">
                          <a:solidFill>
                            <a:srgbClr val="000000"/>
                          </a:solidFill>
                          <a:effectLst>
                            <a:outerShdw blurRad="38100" dist="38100" dir="2700000" algn="tl">
                              <a:srgbClr val="000000">
                                <a:alpha val="43137"/>
                              </a:srgbClr>
                            </a:outerShdw>
                          </a:effectLst>
                          <a:latin typeface="Times New Roman"/>
                          <a:ea typeface="Times New Roman"/>
                          <a:cs typeface="Times New Roman"/>
                        </a:rPr>
                        <a:t>FUENTE DE ALIMENTACIÓN</a:t>
                      </a:r>
                      <a:endParaRPr lang="es-EC" sz="2000" b="1" dirty="0">
                        <a:solidFill>
                          <a:srgbClr val="000000"/>
                        </a:solidFill>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r>
              <a:tr h="173735">
                <a:tc>
                  <a:txBody>
                    <a:bodyPr/>
                    <a:lstStyle/>
                    <a:p>
                      <a:pPr algn="just">
                        <a:lnSpc>
                          <a:spcPct val="100000"/>
                        </a:lnSpc>
                      </a:pPr>
                      <a:r>
                        <a:rPr lang="es-EC" sz="2000">
                          <a:solidFill>
                            <a:srgbClr val="000000"/>
                          </a:solidFill>
                          <a:latin typeface="Times New Roman"/>
                          <a:ea typeface="Calibri"/>
                          <a:cs typeface="Times New Roman"/>
                        </a:rPr>
                        <a:t>Corriente de salida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15 [A]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73735">
                <a:tc>
                  <a:txBody>
                    <a:bodyPr/>
                    <a:lstStyle/>
                    <a:p>
                      <a:pPr algn="just">
                        <a:lnSpc>
                          <a:spcPct val="100000"/>
                        </a:lnSpc>
                      </a:pPr>
                      <a:r>
                        <a:rPr lang="es-EC" sz="2000">
                          <a:solidFill>
                            <a:srgbClr val="000000"/>
                          </a:solidFill>
                          <a:latin typeface="Times New Roman"/>
                          <a:ea typeface="Calibri"/>
                          <a:cs typeface="Times New Roman"/>
                        </a:rPr>
                        <a:t>Voltaje de entrada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110 – 120 [V] AC</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173735">
                <a:tc>
                  <a:txBody>
                    <a:bodyPr/>
                    <a:lstStyle/>
                    <a:p>
                      <a:pPr algn="just">
                        <a:lnSpc>
                          <a:spcPct val="100000"/>
                        </a:lnSpc>
                      </a:pPr>
                      <a:r>
                        <a:rPr lang="es-EC" sz="2000">
                          <a:solidFill>
                            <a:srgbClr val="000000"/>
                          </a:solidFill>
                          <a:latin typeface="Times New Roman"/>
                          <a:ea typeface="Calibri"/>
                          <a:cs typeface="Times New Roman"/>
                        </a:rPr>
                        <a:t>Frecuencia</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50 – 60 [Hz]</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73735">
                <a:tc>
                  <a:txBody>
                    <a:bodyPr/>
                    <a:lstStyle/>
                    <a:p>
                      <a:pPr algn="just">
                        <a:lnSpc>
                          <a:spcPct val="100000"/>
                        </a:lnSpc>
                      </a:pPr>
                      <a:r>
                        <a:rPr lang="es-EC" sz="2000">
                          <a:solidFill>
                            <a:srgbClr val="000000"/>
                          </a:solidFill>
                          <a:latin typeface="Times New Roman"/>
                          <a:ea typeface="Calibri"/>
                          <a:cs typeface="Times New Roman"/>
                        </a:rPr>
                        <a:t>Temperatura de trabajo</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0 – 40 [°C]</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347471">
                <a:tc>
                  <a:txBody>
                    <a:bodyPr/>
                    <a:lstStyle/>
                    <a:p>
                      <a:pPr algn="l">
                        <a:lnSpc>
                          <a:spcPct val="100000"/>
                        </a:lnSpc>
                      </a:pPr>
                      <a:r>
                        <a:rPr lang="es-EC" sz="2000">
                          <a:solidFill>
                            <a:srgbClr val="000000"/>
                          </a:solidFill>
                          <a:latin typeface="Times New Roman"/>
                          <a:ea typeface="Calibri"/>
                          <a:cs typeface="Times New Roman"/>
                        </a:rPr>
                        <a:t>Temperatura de almacenamiento</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-20 a 60 [°C]</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347471">
                <a:tc>
                  <a:txBody>
                    <a:bodyPr/>
                    <a:lstStyle/>
                    <a:p>
                      <a:pPr algn="just">
                        <a:lnSpc>
                          <a:spcPct val="100000"/>
                        </a:lnSpc>
                      </a:pPr>
                      <a:r>
                        <a:rPr lang="es-EC" sz="2000">
                          <a:solidFill>
                            <a:srgbClr val="000000"/>
                          </a:solidFill>
                          <a:latin typeface="Times New Roman"/>
                          <a:ea typeface="Calibri"/>
                          <a:cs typeface="Times New Roman"/>
                        </a:rPr>
                        <a:t>Protecciones </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Sobrecargas, tensión de cortocircuito</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347471">
                <a:tc>
                  <a:txBody>
                    <a:bodyPr/>
                    <a:lstStyle/>
                    <a:p>
                      <a:pPr algn="just">
                        <a:lnSpc>
                          <a:spcPct val="100000"/>
                        </a:lnSpc>
                      </a:pPr>
                      <a:r>
                        <a:rPr lang="es-EC" sz="2000">
                          <a:solidFill>
                            <a:srgbClr val="000000"/>
                          </a:solidFill>
                          <a:latin typeface="Times New Roman"/>
                          <a:ea typeface="Calibri"/>
                          <a:cs typeface="Times New Roman"/>
                        </a:rPr>
                        <a:t>Humedad de ambiente</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0 -  90 % sin condensación</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347471">
                <a:tc>
                  <a:txBody>
                    <a:bodyPr/>
                    <a:lstStyle/>
                    <a:p>
                      <a:pPr algn="just">
                        <a:lnSpc>
                          <a:spcPct val="100000"/>
                        </a:lnSpc>
                      </a:pPr>
                      <a:r>
                        <a:rPr lang="es-EC" sz="2000">
                          <a:solidFill>
                            <a:srgbClr val="000000"/>
                          </a:solidFill>
                          <a:latin typeface="Times New Roman"/>
                          <a:ea typeface="Calibri"/>
                          <a:cs typeface="Times New Roman"/>
                        </a:rPr>
                        <a:t>Material </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00000"/>
                        </a:lnSpc>
                      </a:pPr>
                      <a:r>
                        <a:rPr lang="es-EC" sz="2000">
                          <a:solidFill>
                            <a:srgbClr val="000000"/>
                          </a:solidFill>
                          <a:latin typeface="Times New Roman"/>
                          <a:ea typeface="Calibri"/>
                          <a:cs typeface="Times New Roman"/>
                        </a:rPr>
                        <a:t>Caja de metal con base de aluminio</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tcPr>
                </a:tc>
              </a:tr>
              <a:tr h="173735">
                <a:tc>
                  <a:txBody>
                    <a:bodyPr/>
                    <a:lstStyle/>
                    <a:p>
                      <a:pPr algn="just">
                        <a:lnSpc>
                          <a:spcPct val="100000"/>
                        </a:lnSpc>
                      </a:pPr>
                      <a:r>
                        <a:rPr lang="es-EC" sz="2000">
                          <a:solidFill>
                            <a:srgbClr val="000000"/>
                          </a:solidFill>
                          <a:latin typeface="Times New Roman"/>
                          <a:ea typeface="Calibri"/>
                          <a:cs typeface="Times New Roman"/>
                        </a:rPr>
                        <a:t>Dimensiones </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c>
                  <a:txBody>
                    <a:bodyPr/>
                    <a:lstStyle/>
                    <a:p>
                      <a:pPr algn="just">
                        <a:lnSpc>
                          <a:spcPct val="100000"/>
                        </a:lnSpc>
                      </a:pPr>
                      <a:r>
                        <a:rPr lang="es-EC" sz="2000">
                          <a:solidFill>
                            <a:srgbClr val="000000"/>
                          </a:solidFill>
                          <a:latin typeface="Times New Roman"/>
                          <a:ea typeface="Calibri"/>
                          <a:cs typeface="Times New Roman"/>
                        </a:rPr>
                        <a:t>198 x 109 x 50 [mm]</a:t>
                      </a:r>
                      <a:endParaRPr lang="es-EC" sz="2000">
                        <a:solidFill>
                          <a:srgbClr val="000000"/>
                        </a:solidFill>
                        <a:latin typeface="Calibri"/>
                        <a:ea typeface="Calibri"/>
                        <a:cs typeface="Times New Roman"/>
                      </a:endParaRPr>
                    </a:p>
                  </a:txBody>
                  <a:tcPr marL="68580" marR="68580" marT="0" marB="0">
                    <a:lnL>
                      <a:noFill/>
                    </a:lnL>
                    <a:lnR>
                      <a:noFill/>
                    </a:lnR>
                    <a:lnT>
                      <a:noFill/>
                    </a:lnT>
                    <a:lnB>
                      <a:noFill/>
                    </a:lnB>
                    <a:solidFill>
                      <a:srgbClr val="C0C0C0"/>
                    </a:solidFill>
                  </a:tcPr>
                </a:tc>
              </a:tr>
              <a:tr h="173735">
                <a:tc>
                  <a:txBody>
                    <a:bodyPr/>
                    <a:lstStyle/>
                    <a:p>
                      <a:pPr algn="just">
                        <a:lnSpc>
                          <a:spcPct val="100000"/>
                        </a:lnSpc>
                      </a:pPr>
                      <a:r>
                        <a:rPr lang="es-EC" sz="2000">
                          <a:solidFill>
                            <a:srgbClr val="000000"/>
                          </a:solidFill>
                          <a:latin typeface="Times New Roman"/>
                          <a:ea typeface="Calibri"/>
                          <a:cs typeface="Times New Roman"/>
                        </a:rPr>
                        <a:t>Peso </a:t>
                      </a:r>
                      <a:endParaRPr lang="es-EC" sz="20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s-EC" sz="2000" dirty="0">
                          <a:solidFill>
                            <a:srgbClr val="000000"/>
                          </a:solidFill>
                          <a:latin typeface="Times New Roman"/>
                          <a:ea typeface="Calibri"/>
                          <a:cs typeface="Times New Roman"/>
                        </a:rPr>
                        <a:t>808 [gr]</a:t>
                      </a:r>
                      <a:endParaRPr lang="es-EC" sz="20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3600" b="1" dirty="0" smtClean="0">
                <a:effectLst>
                  <a:outerShdw blurRad="38100" dist="38100" dir="2700000" algn="tl">
                    <a:srgbClr val="000000">
                      <a:alpha val="43137"/>
                    </a:srgbClr>
                  </a:outerShdw>
                </a:effectLst>
              </a:rPr>
              <a:t>ESTRUCTURA METÁLICA</a:t>
            </a:r>
            <a:endParaRPr lang="es-EC"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r>
              <a:rPr lang="es-EC" sz="2000" dirty="0" smtClean="0"/>
              <a:t>Se construyó a partir de un armazón metálico de acero estructural</a:t>
            </a:r>
          </a:p>
          <a:p>
            <a:r>
              <a:rPr lang="es-EC" sz="2000" dirty="0" smtClean="0"/>
              <a:t>Robusto para soportar el peso de todo el sistema (estructura, actuadores y el peso de la máquina de escribir).  </a:t>
            </a:r>
          </a:p>
          <a:p>
            <a:r>
              <a:rPr lang="es-EC" sz="2000" dirty="0" smtClean="0"/>
              <a:t>Sujete la máquina de escribir sin dañarlo físicamente </a:t>
            </a:r>
            <a:r>
              <a:rPr lang="es-EC" sz="2000" dirty="0" smtClean="0">
                <a:sym typeface="Wingdings" pitchFamily="2" charset="2"/>
              </a:rPr>
              <a:t> no </a:t>
            </a:r>
            <a:r>
              <a:rPr lang="es-EC" sz="2000" dirty="0" smtClean="0"/>
              <a:t>tienda a moverse de su posición original cuando esté trabajando. </a:t>
            </a:r>
          </a:p>
        </p:txBody>
      </p:sp>
      <p:pic>
        <p:nvPicPr>
          <p:cNvPr id="5" name="4 Imagen" descr="C:\Users\Andrea\Documents\TESIS\fotos\la foto 2.JPG"/>
          <p:cNvPicPr/>
          <p:nvPr/>
        </p:nvPicPr>
        <p:blipFill>
          <a:blip r:embed="rId3" cstate="print"/>
          <a:srcRect l="13046" t="14436" r="8007" b="5230"/>
          <a:stretch>
            <a:fillRect/>
          </a:stretch>
        </p:blipFill>
        <p:spPr bwMode="auto">
          <a:xfrm>
            <a:off x="1187624" y="3429000"/>
            <a:ext cx="32400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Andrea\Documents\TESIS\fotos\IMG04962-20140514-1651.jpg"/>
          <p:cNvPicPr/>
          <p:nvPr/>
        </p:nvPicPr>
        <p:blipFill>
          <a:blip r:embed="rId4" cstate="print"/>
          <a:srcRect l="5820" r="7584" b="1412"/>
          <a:stretch>
            <a:fillRect/>
          </a:stretch>
        </p:blipFill>
        <p:spPr bwMode="auto">
          <a:xfrm>
            <a:off x="5076056" y="3356992"/>
            <a:ext cx="32400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dirty="0" smtClean="0">
                <a:effectLst>
                  <a:outerShdw blurRad="38100" dist="38100" dir="2700000" algn="tl">
                    <a:srgbClr val="000000">
                      <a:alpha val="43137"/>
                    </a:srgbClr>
                  </a:outerShdw>
                </a:effectLst>
              </a:rPr>
              <a:t>Recorrido del sistema del carro</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pPr lvl="0"/>
            <a:r>
              <a:rPr lang="es-EC" sz="2000" dirty="0" smtClean="0"/>
              <a:t>Motor reductor</a:t>
            </a:r>
          </a:p>
          <a:p>
            <a:pPr lvl="0"/>
            <a:r>
              <a:rPr lang="es-EC" sz="2000" dirty="0" smtClean="0"/>
              <a:t>Poleas dentadas </a:t>
            </a:r>
          </a:p>
          <a:p>
            <a:pPr lvl="0"/>
            <a:r>
              <a:rPr lang="es-EC" sz="2000" dirty="0" smtClean="0"/>
              <a:t>Banda</a:t>
            </a:r>
          </a:p>
          <a:p>
            <a:r>
              <a:rPr lang="es-EC" sz="2000" dirty="0" smtClean="0"/>
              <a:t>Al ser activado el motor reductor permite el recorrido del sistema del carro tanto de ida como de regreso. </a:t>
            </a:r>
          </a:p>
          <a:p>
            <a:endParaRPr lang="es-EC" sz="1900" dirty="0"/>
          </a:p>
        </p:txBody>
      </p:sp>
      <p:pic>
        <p:nvPicPr>
          <p:cNvPr id="5" name="4 Imagen" descr="C:\Users\Andrea\Documents\TESIS\fotos\IMG04963-20140514-1652.jpg"/>
          <p:cNvPicPr/>
          <p:nvPr/>
        </p:nvPicPr>
        <p:blipFill>
          <a:blip r:embed="rId3" cstate="print"/>
          <a:srcRect l="7548" t="35374"/>
          <a:stretch>
            <a:fillRect/>
          </a:stretch>
        </p:blipFill>
        <p:spPr bwMode="auto">
          <a:xfrm>
            <a:off x="2627784" y="3573016"/>
            <a:ext cx="3960440"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smtClean="0">
                <a:effectLst>
                  <a:outerShdw blurRad="38100" dist="38100" dir="2700000" algn="tl">
                    <a:srgbClr val="000000">
                      <a:alpha val="43137"/>
                    </a:srgbClr>
                  </a:outerShdw>
                </a:effectLst>
              </a:rPr>
              <a:t>Estructura Mecánica finalizada</a:t>
            </a:r>
            <a:endParaRPr lang="es-EC" sz="4000" b="1">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endParaRPr lang="es-EC" sz="1900" dirty="0"/>
          </a:p>
        </p:txBody>
      </p:sp>
      <p:pic>
        <p:nvPicPr>
          <p:cNvPr id="5" name="4 Imagen" descr="C:\Users\Andrea\Documents\TESIS\fotos\IMG05029-20140519-2046.jpg"/>
          <p:cNvPicPr/>
          <p:nvPr/>
        </p:nvPicPr>
        <p:blipFill>
          <a:blip r:embed="rId3" cstate="print"/>
          <a:srcRect l="9875" r="7677"/>
          <a:stretch>
            <a:fillRect/>
          </a:stretch>
        </p:blipFill>
        <p:spPr bwMode="auto">
          <a:xfrm>
            <a:off x="1043608" y="1628800"/>
            <a:ext cx="2808312"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Andrea\Documents\TESIS\fotos\IMG05030-20140519-2046.jpg"/>
          <p:cNvPicPr/>
          <p:nvPr/>
        </p:nvPicPr>
        <p:blipFill>
          <a:blip r:embed="rId4" cstate="print"/>
          <a:srcRect l="2998" t="11765" r="2116" b="15765"/>
          <a:stretch>
            <a:fillRect/>
          </a:stretch>
        </p:blipFill>
        <p:spPr bwMode="auto">
          <a:xfrm>
            <a:off x="4572000" y="1844824"/>
            <a:ext cx="3816424"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C:\Users\Andrea\Documents\TESIS\fotos\IMG05031-20140520-1827.jpg"/>
          <p:cNvPicPr/>
          <p:nvPr/>
        </p:nvPicPr>
        <p:blipFill>
          <a:blip r:embed="rId5" cstate="print"/>
          <a:srcRect b="19652"/>
          <a:stretch>
            <a:fillRect/>
          </a:stretch>
        </p:blipFill>
        <p:spPr bwMode="auto">
          <a:xfrm>
            <a:off x="3131840" y="4437112"/>
            <a:ext cx="3240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dirty="0" smtClean="0">
                <a:effectLst>
                  <a:outerShdw blurRad="38100" dist="38100" dir="2700000" algn="tl">
                    <a:srgbClr val="000000">
                      <a:alpha val="43137"/>
                    </a:srgbClr>
                  </a:outerShdw>
                </a:effectLst>
              </a:rPr>
              <a:t>PLACA ELECTRÓNICA</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pPr lvl="0">
              <a:buNone/>
            </a:pPr>
            <a:endParaRPr lang="es-EC" sz="1900" dirty="0"/>
          </a:p>
        </p:txBody>
      </p:sp>
      <p:pic>
        <p:nvPicPr>
          <p:cNvPr id="5" name="4 Imagen"/>
          <p:cNvPicPr/>
          <p:nvPr/>
        </p:nvPicPr>
        <p:blipFill>
          <a:blip r:embed="rId4" cstate="print"/>
          <a:srcRect l="12824" t="5000" r="11111" b="5833"/>
          <a:stretch>
            <a:fillRect/>
          </a:stretch>
        </p:blipFill>
        <p:spPr bwMode="auto">
          <a:xfrm>
            <a:off x="179512" y="1556792"/>
            <a:ext cx="8964488" cy="5301208"/>
          </a:xfrm>
          <a:prstGeom prst="rect">
            <a:avLst/>
          </a:prstGeom>
          <a:noFill/>
          <a:ln w="9525">
            <a:noFill/>
            <a:miter lim="800000"/>
            <a:headEnd/>
            <a:tailEnd/>
          </a:ln>
        </p:spPr>
      </p:pic>
      <p:sp>
        <p:nvSpPr>
          <p:cNvPr id="7" name="6 Corchetes"/>
          <p:cNvSpPr/>
          <p:nvPr/>
        </p:nvSpPr>
        <p:spPr>
          <a:xfrm>
            <a:off x="251520" y="1628800"/>
            <a:ext cx="4464496" cy="5229200"/>
          </a:xfrm>
          <a:prstGeom prst="bracketPair">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C" dirty="0">
              <a:ln>
                <a:solidFill>
                  <a:srgbClr val="FF0000"/>
                </a:solidFill>
              </a:ln>
              <a:solidFill>
                <a:srgbClr val="FF0000"/>
              </a:solidFill>
            </a:endParaRPr>
          </a:p>
        </p:txBody>
      </p:sp>
      <p:sp>
        <p:nvSpPr>
          <p:cNvPr id="8" name="7 Corchetes"/>
          <p:cNvSpPr/>
          <p:nvPr/>
        </p:nvSpPr>
        <p:spPr>
          <a:xfrm>
            <a:off x="4788024" y="1916832"/>
            <a:ext cx="4104456" cy="4752528"/>
          </a:xfrm>
          <a:prstGeom prst="bracketPair">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57200" y="1061864"/>
            <a:ext cx="8229600" cy="1143000"/>
          </a:xfrm>
        </p:spPr>
        <p:txBody>
          <a:bodyPr/>
          <a:lstStyle/>
          <a:p>
            <a:r>
              <a:rPr lang="en-US" b="1" dirty="0" smtClean="0">
                <a:effectLst>
                  <a:outerShdw blurRad="38100" dist="38100" dir="2700000" algn="tl">
                    <a:srgbClr val="000000">
                      <a:alpha val="43137"/>
                    </a:srgbClr>
                  </a:outerShdw>
                </a:effectLst>
              </a:rPr>
              <a:t>ESTADÍSTICAS</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normAutofit fontScale="70000" lnSpcReduction="20000"/>
          </a:bodyPr>
          <a:lstStyle/>
          <a:p>
            <a:pPr algn="just"/>
            <a:r>
              <a:rPr lang="es-EC" dirty="0" smtClean="0"/>
              <a:t>15 millones de habitantes en el Ecuador (Instituto Nacional de Estadística y Censos (INEC, 2010))</a:t>
            </a:r>
          </a:p>
          <a:p>
            <a:pPr lvl="1" algn="just"/>
            <a:r>
              <a:rPr lang="es-EC" dirty="0" smtClean="0"/>
              <a:t>(0.28%) 42082 personas tienen discapacidad visual (Consejo Nacional de Igualdad de Discapacidades (</a:t>
            </a:r>
            <a:r>
              <a:rPr lang="es-EC" dirty="0" err="1" smtClean="0"/>
              <a:t>Conadis</a:t>
            </a:r>
            <a:r>
              <a:rPr lang="es-EC" dirty="0" smtClean="0"/>
              <a:t>)) </a:t>
            </a:r>
            <a:r>
              <a:rPr lang="es-EC" dirty="0" smtClean="0">
                <a:sym typeface="Wingdings" pitchFamily="2" charset="2"/>
              </a:rPr>
              <a:t> </a:t>
            </a:r>
            <a:r>
              <a:rPr lang="es-EC" dirty="0" err="1" smtClean="0"/>
              <a:t>inclusion</a:t>
            </a:r>
            <a:r>
              <a:rPr lang="es-EC" dirty="0" smtClean="0"/>
              <a:t> social para una vida de calidad y aprendizaje.</a:t>
            </a:r>
          </a:p>
          <a:p>
            <a:pPr algn="just"/>
            <a:endParaRPr lang="es-EC" dirty="0" smtClean="0"/>
          </a:p>
          <a:p>
            <a:pPr algn="just"/>
            <a:r>
              <a:rPr lang="es-EC" dirty="0" smtClean="0"/>
              <a:t>La Constitución de la República del Ecuador,  pone en marcha el cumplimiento de principios, derechos y procedimientos de las normas con el objetivo de incluir a las personas no videntes dentro de la sociedad con una igualdad de derechos y oportunidades, brindándoles una calidad de vida superior</a:t>
            </a:r>
          </a:p>
          <a:p>
            <a:pPr algn="just"/>
            <a:endParaRPr lang="es-EC"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3200" b="1" dirty="0" smtClean="0">
                <a:effectLst>
                  <a:outerShdw blurRad="38100" dist="38100" dir="2700000" algn="tl">
                    <a:srgbClr val="000000">
                      <a:alpha val="43137"/>
                    </a:srgbClr>
                  </a:outerShdw>
                </a:effectLst>
              </a:rPr>
              <a:t>CONEXIÓN</a:t>
            </a:r>
            <a:r>
              <a:rPr lang="en-US" sz="3200" b="1" dirty="0" smtClean="0">
                <a:effectLst>
                  <a:outerShdw blurRad="38100" dist="38100" dir="2700000" algn="tl">
                    <a:srgbClr val="000000">
                      <a:alpha val="43137"/>
                    </a:srgbClr>
                  </a:outerShdw>
                </a:effectLst>
              </a:rPr>
              <a:t> DEL MICROCONTROLADOR Y USB</a:t>
            </a:r>
            <a:endParaRPr lang="es-EC" sz="32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endParaRPr lang="es-EC" sz="1900" dirty="0"/>
          </a:p>
        </p:txBody>
      </p:sp>
      <p:pic>
        <p:nvPicPr>
          <p:cNvPr id="5" name="4 Imagen"/>
          <p:cNvPicPr/>
          <p:nvPr/>
        </p:nvPicPr>
        <p:blipFill>
          <a:blip r:embed="rId4" cstate="print"/>
          <a:srcRect/>
          <a:stretch>
            <a:fillRect/>
          </a:stretch>
        </p:blipFill>
        <p:spPr bwMode="auto">
          <a:xfrm>
            <a:off x="1547664" y="1916832"/>
            <a:ext cx="6840760"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44624"/>
            <a:ext cx="9144000" cy="6871165"/>
          </a:xfrm>
          <a:prstGeom prst="rect">
            <a:avLst/>
          </a:prstGeom>
          <a:noFill/>
          <a:ln w="9525">
            <a:noFill/>
            <a:miter lim="800000"/>
            <a:headEnd/>
            <a:tailEnd/>
          </a:ln>
        </p:spPr>
      </p:pic>
      <p:sp>
        <p:nvSpPr>
          <p:cNvPr id="2" name="1 Título"/>
          <p:cNvSpPr>
            <a:spLocks noGrp="1"/>
          </p:cNvSpPr>
          <p:nvPr>
            <p:ph type="title"/>
          </p:nvPr>
        </p:nvSpPr>
        <p:spPr>
          <a:xfrm>
            <a:off x="467544" y="908720"/>
            <a:ext cx="8229600" cy="1143000"/>
          </a:xfrm>
        </p:spPr>
        <p:txBody>
          <a:bodyPr>
            <a:normAutofit fontScale="90000"/>
          </a:bodyPr>
          <a:lstStyle/>
          <a:p>
            <a:r>
              <a:rPr lang="es-EC" sz="4000" b="1" dirty="0" smtClean="0">
                <a:effectLst>
                  <a:outerShdw blurRad="38100" dist="38100" dir="2700000" algn="tl">
                    <a:srgbClr val="000000">
                      <a:alpha val="43137"/>
                    </a:srgbClr>
                  </a:outerShdw>
                </a:effectLst>
              </a:rPr>
              <a:t>CONEXIÓN DE LOS ACTUADORES – TIP 122</a:t>
            </a:r>
            <a:endParaRPr lang="es-EC" sz="4000" b="1" dirty="0">
              <a:effectLst>
                <a:outerShdw blurRad="38100" dist="38100" dir="2700000" algn="tl">
                  <a:srgbClr val="000000">
                    <a:alpha val="43137"/>
                  </a:srgbClr>
                </a:outerShdw>
              </a:effectLst>
            </a:endParaRPr>
          </a:p>
        </p:txBody>
      </p:sp>
      <p:graphicFrame>
        <p:nvGraphicFramePr>
          <p:cNvPr id="8" name="7 Tabla"/>
          <p:cNvGraphicFramePr>
            <a:graphicFrameLocks noGrp="1"/>
          </p:cNvGraphicFramePr>
          <p:nvPr/>
        </p:nvGraphicFramePr>
        <p:xfrm>
          <a:off x="2195736" y="1988840"/>
          <a:ext cx="5832647" cy="4613136"/>
        </p:xfrm>
        <a:graphic>
          <a:graphicData uri="http://schemas.openxmlformats.org/drawingml/2006/table">
            <a:tbl>
              <a:tblPr/>
              <a:tblGrid>
                <a:gridCol w="1549413"/>
                <a:gridCol w="2050986"/>
                <a:gridCol w="1152128"/>
                <a:gridCol w="1080120"/>
              </a:tblGrid>
              <a:tr h="230426">
                <a:tc>
                  <a:txBody>
                    <a:bodyPr/>
                    <a:lstStyle/>
                    <a:p>
                      <a:pPr algn="ctr">
                        <a:lnSpc>
                          <a:spcPct val="100000"/>
                        </a:lnSpc>
                        <a:spcBef>
                          <a:spcPts val="0"/>
                        </a:spcBef>
                        <a:spcAft>
                          <a:spcPts val="0"/>
                        </a:spcAft>
                      </a:pPr>
                      <a:r>
                        <a:rPr lang="es-EC" sz="2000" b="1" dirty="0">
                          <a:solidFill>
                            <a:srgbClr val="000000"/>
                          </a:solidFill>
                          <a:latin typeface="+mn-lt"/>
                          <a:ea typeface="Calibri"/>
                          <a:cs typeface="Times New Roman"/>
                        </a:rPr>
                        <a:t>SIMBOLO</a:t>
                      </a:r>
                      <a:endParaRPr lang="es-EC" sz="2000" dirty="0">
                        <a:solidFill>
                          <a:srgbClr val="000000"/>
                        </a:solidFill>
                        <a:latin typeface="+mn-lt"/>
                        <a:ea typeface="Calibri"/>
                        <a:cs typeface="Times New Roman"/>
                      </a:endParaRPr>
                    </a:p>
                  </a:txBody>
                  <a:tcPr marL="55418" marR="5541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PARÁMETRO</a:t>
                      </a:r>
                      <a:endParaRPr lang="es-EC" sz="2000" dirty="0">
                        <a:solidFill>
                          <a:srgbClr val="000000"/>
                        </a:solidFill>
                        <a:latin typeface="+mn-lt"/>
                        <a:ea typeface="Calibri"/>
                        <a:cs typeface="Times New Roman"/>
                      </a:endParaRPr>
                    </a:p>
                  </a:txBody>
                  <a:tcPr marL="55418" marR="5541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RANGO</a:t>
                      </a:r>
                      <a:endParaRPr lang="es-EC" sz="2000" dirty="0">
                        <a:solidFill>
                          <a:srgbClr val="000000"/>
                        </a:solidFill>
                        <a:latin typeface="+mn-lt"/>
                        <a:ea typeface="Calibri"/>
                        <a:cs typeface="Times New Roman"/>
                      </a:endParaRPr>
                    </a:p>
                  </a:txBody>
                  <a:tcPr marL="55418" marR="5541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UNIDAD</a:t>
                      </a:r>
                      <a:endParaRPr lang="es-EC" sz="2000" dirty="0">
                        <a:solidFill>
                          <a:srgbClr val="000000"/>
                        </a:solidFill>
                        <a:latin typeface="+mn-lt"/>
                        <a:ea typeface="Calibri"/>
                        <a:cs typeface="Times New Roman"/>
                      </a:endParaRPr>
                    </a:p>
                  </a:txBody>
                  <a:tcPr marL="55418" marR="5541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976">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VCBO</a:t>
                      </a:r>
                      <a:endParaRPr lang="es-EC" sz="2000" dirty="0">
                        <a:solidFill>
                          <a:srgbClr val="000000"/>
                        </a:solidFill>
                        <a:latin typeface="+mn-lt"/>
                        <a:ea typeface="Calibri"/>
                        <a:cs typeface="Times New Roman"/>
                      </a:endParaRPr>
                    </a:p>
                  </a:txBody>
                  <a:tcPr marL="55418" marR="5541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spcBef>
                          <a:spcPts val="0"/>
                        </a:spcBef>
                        <a:spcAft>
                          <a:spcPts val="0"/>
                        </a:spcAft>
                      </a:pPr>
                      <a:r>
                        <a:rPr lang="es-EC" sz="2000" b="0" dirty="0" smtClean="0">
                          <a:solidFill>
                            <a:schemeClr val="tx1"/>
                          </a:solidFill>
                          <a:effectLst/>
                          <a:latin typeface="+mn-lt"/>
                          <a:ea typeface="Calibri"/>
                          <a:cs typeface="Times New Roman"/>
                        </a:rPr>
                        <a:t>TIP122</a:t>
                      </a:r>
                      <a:r>
                        <a:rPr lang="es-EC" sz="2000" b="0" dirty="0">
                          <a:solidFill>
                            <a:schemeClr val="tx1"/>
                          </a:solidFill>
                          <a:effectLst/>
                          <a:latin typeface="+mn-lt"/>
                          <a:ea typeface="Calibri"/>
                          <a:cs typeface="Times New Roman"/>
                        </a:rPr>
                        <a:t>:</a:t>
                      </a:r>
                    </a:p>
                  </a:txBody>
                  <a:tcPr marL="55418" marR="5541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spcBef>
                          <a:spcPts val="0"/>
                        </a:spcBef>
                        <a:spcAft>
                          <a:spcPts val="0"/>
                        </a:spcAft>
                      </a:pPr>
                      <a:r>
                        <a:rPr lang="es-EC" sz="2000" b="0" dirty="0" smtClean="0">
                          <a:solidFill>
                            <a:srgbClr val="000000"/>
                          </a:solidFill>
                          <a:effectLst/>
                          <a:latin typeface="+mn-lt"/>
                          <a:ea typeface="Calibri"/>
                          <a:cs typeface="Times New Roman"/>
                        </a:rPr>
                        <a:t>100</a:t>
                      </a:r>
                      <a:endParaRPr lang="es-EC" sz="2000" b="0" dirty="0">
                        <a:solidFill>
                          <a:srgbClr val="000000"/>
                        </a:solidFill>
                        <a:effectLst/>
                        <a:latin typeface="+mn-lt"/>
                        <a:ea typeface="Calibri"/>
                        <a:cs typeface="Times New Roman"/>
                      </a:endParaRPr>
                    </a:p>
                  </a:txBody>
                  <a:tcPr marL="55418" marR="5541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lnSpc>
                          <a:spcPct val="100000"/>
                        </a:lnSpc>
                        <a:spcBef>
                          <a:spcPts val="0"/>
                        </a:spcBef>
                        <a:spcAft>
                          <a:spcPts val="0"/>
                        </a:spcAft>
                      </a:pPr>
                      <a:r>
                        <a:rPr lang="es-EC" sz="2000" b="0" dirty="0" smtClean="0">
                          <a:solidFill>
                            <a:srgbClr val="000000"/>
                          </a:solidFill>
                          <a:effectLst/>
                          <a:latin typeface="+mn-lt"/>
                          <a:ea typeface="Calibri"/>
                          <a:cs typeface="Times New Roman"/>
                        </a:rPr>
                        <a:t>V</a:t>
                      </a:r>
                    </a:p>
                  </a:txBody>
                  <a:tcPr marL="55418" marR="5541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345936">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VCEO</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b="0" dirty="0" smtClean="0">
                          <a:solidFill>
                            <a:srgbClr val="000000"/>
                          </a:solidFill>
                          <a:effectLst/>
                          <a:latin typeface="+mn-lt"/>
                          <a:ea typeface="Calibri"/>
                          <a:cs typeface="Times New Roman"/>
                        </a:rPr>
                        <a:t> TIP122</a:t>
                      </a:r>
                      <a:r>
                        <a:rPr lang="es-EC" sz="2000" b="0" dirty="0">
                          <a:solidFill>
                            <a:srgbClr val="000000"/>
                          </a:solidFill>
                          <a:effectLst/>
                          <a:latin typeface="+mn-lt"/>
                          <a:ea typeface="Calibri"/>
                          <a:cs typeface="Times New Roman"/>
                        </a:rPr>
                        <a:t>:</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b="0" dirty="0" smtClean="0">
                          <a:solidFill>
                            <a:srgbClr val="000000"/>
                          </a:solidFill>
                          <a:effectLst/>
                          <a:latin typeface="+mn-lt"/>
                          <a:ea typeface="Calibri"/>
                          <a:cs typeface="Times New Roman"/>
                        </a:rPr>
                        <a:t>100</a:t>
                      </a:r>
                      <a:endParaRPr lang="es-EC" sz="2000" b="0" dirty="0">
                        <a:solidFill>
                          <a:srgbClr val="000000"/>
                        </a:solidFill>
                        <a:effectLst/>
                        <a:latin typeface="+mn-lt"/>
                        <a:ea typeface="Calibri"/>
                        <a:cs typeface="Times New Roman"/>
                      </a:endParaRP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b="0" dirty="0" smtClean="0">
                          <a:solidFill>
                            <a:srgbClr val="000000"/>
                          </a:solidFill>
                          <a:effectLst/>
                          <a:latin typeface="+mn-lt"/>
                          <a:ea typeface="Calibri"/>
                          <a:cs typeface="Times New Roman"/>
                        </a:rPr>
                        <a:t>V</a:t>
                      </a:r>
                      <a:endParaRPr lang="es-EC" sz="2000" b="0" dirty="0">
                        <a:solidFill>
                          <a:srgbClr val="000000"/>
                        </a:solidFill>
                        <a:effectLst/>
                        <a:latin typeface="+mn-lt"/>
                        <a:ea typeface="Calibri"/>
                        <a:cs typeface="Times New Roman"/>
                      </a:endParaRPr>
                    </a:p>
                  </a:txBody>
                  <a:tcPr marL="55418" marR="55418" marT="0" marB="0">
                    <a:lnL>
                      <a:noFill/>
                    </a:lnL>
                    <a:lnR>
                      <a:noFill/>
                    </a:lnR>
                    <a:lnT>
                      <a:noFill/>
                    </a:lnT>
                    <a:lnB>
                      <a:noFill/>
                    </a:lnB>
                  </a:tcPr>
                </a:tc>
              </a:tr>
              <a:tr h="216024">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VEBO</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n-US" sz="2000" dirty="0" smtClean="0">
                          <a:solidFill>
                            <a:srgbClr val="000000"/>
                          </a:solidFill>
                          <a:latin typeface="+mn-lt"/>
                          <a:ea typeface="Calibri"/>
                          <a:cs typeface="Times New Roman"/>
                        </a:rPr>
                        <a:t>V EB</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a:solidFill>
                            <a:srgbClr val="000000"/>
                          </a:solidFill>
                          <a:latin typeface="+mn-lt"/>
                          <a:ea typeface="Calibri"/>
                          <a:cs typeface="Times New Roman"/>
                        </a:rPr>
                        <a:t>5</a:t>
                      </a: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V</a:t>
                      </a:r>
                    </a:p>
                  </a:txBody>
                  <a:tcPr marL="55418" marR="55418" marT="0" marB="0">
                    <a:lnL>
                      <a:noFill/>
                    </a:lnL>
                    <a:lnR>
                      <a:noFill/>
                    </a:lnR>
                    <a:lnT>
                      <a:noFill/>
                    </a:lnT>
                    <a:lnB>
                      <a:noFill/>
                    </a:lnB>
                    <a:solidFill>
                      <a:srgbClr val="C0C0C0"/>
                    </a:solidFill>
                  </a:tcPr>
                </a:tc>
              </a:tr>
              <a:tr h="230426">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IC</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dirty="0" err="1" smtClean="0">
                          <a:solidFill>
                            <a:srgbClr val="000000"/>
                          </a:solidFill>
                          <a:latin typeface="+mn-lt"/>
                          <a:ea typeface="Calibri"/>
                          <a:cs typeface="Times New Roman"/>
                        </a:rPr>
                        <a:t>Ic</a:t>
                      </a:r>
                      <a:r>
                        <a:rPr lang="es-EC" sz="2000" dirty="0" smtClean="0">
                          <a:solidFill>
                            <a:srgbClr val="000000"/>
                          </a:solidFill>
                          <a:latin typeface="+mn-lt"/>
                          <a:ea typeface="Calibri"/>
                          <a:cs typeface="Times New Roman"/>
                        </a:rPr>
                        <a:t> (DC</a:t>
                      </a:r>
                      <a:r>
                        <a:rPr lang="es-EC" sz="2000" dirty="0">
                          <a:solidFill>
                            <a:srgbClr val="000000"/>
                          </a:solidFill>
                          <a:latin typeface="+mn-lt"/>
                          <a:ea typeface="Calibri"/>
                          <a:cs typeface="Times New Roman"/>
                        </a:rPr>
                        <a:t>)</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a:solidFill>
                            <a:srgbClr val="000000"/>
                          </a:solidFill>
                          <a:latin typeface="+mn-lt"/>
                          <a:ea typeface="Calibri"/>
                          <a:cs typeface="Times New Roman"/>
                        </a:rPr>
                        <a:t>5</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A</a:t>
                      </a:r>
                    </a:p>
                  </a:txBody>
                  <a:tcPr marL="55418" marR="55418" marT="0" marB="0">
                    <a:lnL>
                      <a:noFill/>
                    </a:lnL>
                    <a:lnR>
                      <a:noFill/>
                    </a:lnR>
                    <a:lnT>
                      <a:noFill/>
                    </a:lnT>
                    <a:lnB>
                      <a:noFill/>
                    </a:lnB>
                  </a:tcPr>
                </a:tc>
              </a:tr>
              <a:tr h="230426">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ICP</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dirty="0" err="1" smtClean="0">
                          <a:solidFill>
                            <a:srgbClr val="000000"/>
                          </a:solidFill>
                          <a:latin typeface="+mn-lt"/>
                          <a:ea typeface="Calibri"/>
                          <a:cs typeface="Times New Roman"/>
                        </a:rPr>
                        <a:t>Ic</a:t>
                      </a:r>
                      <a:r>
                        <a:rPr lang="es-EC" sz="2000" baseline="0" dirty="0" smtClean="0">
                          <a:solidFill>
                            <a:srgbClr val="000000"/>
                          </a:solidFill>
                          <a:latin typeface="+mn-lt"/>
                          <a:ea typeface="Calibri"/>
                          <a:cs typeface="Times New Roman"/>
                        </a:rPr>
                        <a:t> </a:t>
                      </a:r>
                      <a:r>
                        <a:rPr lang="es-EC" sz="2000" dirty="0" smtClean="0">
                          <a:solidFill>
                            <a:srgbClr val="000000"/>
                          </a:solidFill>
                          <a:latin typeface="+mn-lt"/>
                          <a:ea typeface="Calibri"/>
                          <a:cs typeface="Times New Roman"/>
                        </a:rPr>
                        <a:t>(</a:t>
                      </a:r>
                      <a:r>
                        <a:rPr lang="es-EC" sz="2000" dirty="0">
                          <a:solidFill>
                            <a:srgbClr val="000000"/>
                          </a:solidFill>
                          <a:latin typeface="+mn-lt"/>
                          <a:ea typeface="Calibri"/>
                          <a:cs typeface="Times New Roman"/>
                        </a:rPr>
                        <a:t>Pulso)</a:t>
                      </a: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a:solidFill>
                            <a:srgbClr val="000000"/>
                          </a:solidFill>
                          <a:latin typeface="+mn-lt"/>
                          <a:ea typeface="Calibri"/>
                          <a:cs typeface="Times New Roman"/>
                        </a:rPr>
                        <a:t>8</a:t>
                      </a: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A</a:t>
                      </a:r>
                    </a:p>
                  </a:txBody>
                  <a:tcPr marL="55418" marR="55418" marT="0" marB="0">
                    <a:lnL>
                      <a:noFill/>
                    </a:lnL>
                    <a:lnR>
                      <a:noFill/>
                    </a:lnR>
                    <a:lnT>
                      <a:noFill/>
                    </a:lnT>
                    <a:lnB>
                      <a:noFill/>
                    </a:lnB>
                    <a:solidFill>
                      <a:srgbClr val="C0C0C0"/>
                    </a:solidFill>
                  </a:tcPr>
                </a:tc>
              </a:tr>
              <a:tr h="230426">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IB</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dirty="0" err="1" smtClean="0">
                          <a:solidFill>
                            <a:srgbClr val="000000"/>
                          </a:solidFill>
                          <a:latin typeface="+mn-lt"/>
                          <a:ea typeface="Calibri"/>
                          <a:cs typeface="Times New Roman"/>
                        </a:rPr>
                        <a:t>Ib</a:t>
                      </a:r>
                      <a:r>
                        <a:rPr lang="es-EC" sz="2000" dirty="0" smtClean="0">
                          <a:solidFill>
                            <a:srgbClr val="000000"/>
                          </a:solidFill>
                          <a:latin typeface="+mn-lt"/>
                          <a:ea typeface="Calibri"/>
                          <a:cs typeface="Times New Roman"/>
                        </a:rPr>
                        <a:t> (DC</a:t>
                      </a:r>
                      <a:r>
                        <a:rPr lang="es-EC" sz="2000" dirty="0">
                          <a:solidFill>
                            <a:srgbClr val="000000"/>
                          </a:solidFill>
                          <a:latin typeface="+mn-lt"/>
                          <a:ea typeface="Calibri"/>
                          <a:cs typeface="Times New Roman"/>
                        </a:rPr>
                        <a:t>)</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a:solidFill>
                            <a:srgbClr val="000000"/>
                          </a:solidFill>
                          <a:latin typeface="+mn-lt"/>
                          <a:ea typeface="Calibri"/>
                          <a:cs typeface="Times New Roman"/>
                        </a:rPr>
                        <a:t>120</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dirty="0" err="1">
                          <a:solidFill>
                            <a:srgbClr val="000000"/>
                          </a:solidFill>
                          <a:latin typeface="+mn-lt"/>
                          <a:ea typeface="Calibri"/>
                          <a:cs typeface="Times New Roman"/>
                        </a:rPr>
                        <a:t>mA</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tcPr>
                </a:tc>
              </a:tr>
              <a:tr h="921702">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PC</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Disipación Colector (Ta=25C)                         Disipación Colector (Tc=25C)</a:t>
                      </a: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2</a:t>
                      </a:r>
                    </a:p>
                    <a:p>
                      <a:pPr algn="just">
                        <a:lnSpc>
                          <a:spcPct val="100000"/>
                        </a:lnSpc>
                        <a:spcBef>
                          <a:spcPts val="0"/>
                        </a:spcBef>
                        <a:spcAft>
                          <a:spcPts val="0"/>
                        </a:spcAft>
                      </a:pPr>
                      <a:endParaRPr lang="es-EC" sz="2000" dirty="0" smtClean="0">
                        <a:solidFill>
                          <a:srgbClr val="000000"/>
                        </a:solidFill>
                        <a:latin typeface="+mn-lt"/>
                        <a:ea typeface="Calibri"/>
                        <a:cs typeface="Times New Roman"/>
                      </a:endParaRPr>
                    </a:p>
                    <a:p>
                      <a:pPr algn="just">
                        <a:lnSpc>
                          <a:spcPct val="100000"/>
                        </a:lnSpc>
                        <a:spcBef>
                          <a:spcPts val="0"/>
                        </a:spcBef>
                        <a:spcAft>
                          <a:spcPts val="0"/>
                        </a:spcAft>
                      </a:pPr>
                      <a:endParaRPr lang="es-EC" sz="2000" dirty="0" smtClean="0">
                        <a:solidFill>
                          <a:srgbClr val="000000"/>
                        </a:solidFill>
                        <a:latin typeface="+mn-lt"/>
                        <a:ea typeface="Calibri"/>
                        <a:cs typeface="Times New Roman"/>
                      </a:endParaRPr>
                    </a:p>
                    <a:p>
                      <a:pPr algn="just">
                        <a:lnSpc>
                          <a:spcPct val="100000"/>
                        </a:lnSpc>
                        <a:spcBef>
                          <a:spcPts val="0"/>
                        </a:spcBef>
                        <a:spcAft>
                          <a:spcPts val="0"/>
                        </a:spcAft>
                      </a:pPr>
                      <a:r>
                        <a:rPr lang="es-EC" sz="2000" dirty="0" smtClean="0">
                          <a:solidFill>
                            <a:srgbClr val="000000"/>
                          </a:solidFill>
                          <a:latin typeface="+mn-lt"/>
                          <a:ea typeface="Calibri"/>
                          <a:cs typeface="Times New Roman"/>
                        </a:rPr>
                        <a:t>65</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solidFill>
                      <a:srgbClr val="C0C0C0"/>
                    </a:solidFill>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W</a:t>
                      </a:r>
                    </a:p>
                    <a:p>
                      <a:pPr algn="just">
                        <a:lnSpc>
                          <a:spcPct val="100000"/>
                        </a:lnSpc>
                        <a:spcBef>
                          <a:spcPts val="0"/>
                        </a:spcBef>
                        <a:spcAft>
                          <a:spcPts val="0"/>
                        </a:spcAft>
                      </a:pPr>
                      <a:endParaRPr lang="es-EC" sz="2000" dirty="0" smtClean="0">
                        <a:solidFill>
                          <a:srgbClr val="000000"/>
                        </a:solidFill>
                        <a:latin typeface="+mn-lt"/>
                        <a:ea typeface="Calibri"/>
                        <a:cs typeface="Times New Roman"/>
                      </a:endParaRPr>
                    </a:p>
                    <a:p>
                      <a:pPr algn="just">
                        <a:lnSpc>
                          <a:spcPct val="100000"/>
                        </a:lnSpc>
                        <a:spcBef>
                          <a:spcPts val="0"/>
                        </a:spcBef>
                        <a:spcAft>
                          <a:spcPts val="0"/>
                        </a:spcAft>
                      </a:pPr>
                      <a:endParaRPr lang="es-EC" sz="2000" dirty="0" smtClean="0">
                        <a:solidFill>
                          <a:srgbClr val="000000"/>
                        </a:solidFill>
                        <a:latin typeface="+mn-lt"/>
                        <a:ea typeface="Calibri"/>
                        <a:cs typeface="Times New Roman"/>
                      </a:endParaRPr>
                    </a:p>
                    <a:p>
                      <a:pPr algn="just">
                        <a:lnSpc>
                          <a:spcPct val="100000"/>
                        </a:lnSpc>
                        <a:spcBef>
                          <a:spcPts val="0"/>
                        </a:spcBef>
                        <a:spcAft>
                          <a:spcPts val="0"/>
                        </a:spcAft>
                      </a:pPr>
                      <a:r>
                        <a:rPr lang="es-EC" sz="2000" dirty="0" smtClean="0">
                          <a:solidFill>
                            <a:srgbClr val="000000"/>
                          </a:solidFill>
                          <a:latin typeface="+mn-lt"/>
                          <a:ea typeface="Calibri"/>
                          <a:cs typeface="Times New Roman"/>
                        </a:rPr>
                        <a:t>W</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solidFill>
                      <a:srgbClr val="C0C0C0"/>
                    </a:solidFill>
                  </a:tcPr>
                </a:tc>
              </a:tr>
              <a:tr h="230426">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TJ</a:t>
                      </a:r>
                      <a:endParaRPr lang="es-EC" sz="2000" dirty="0">
                        <a:solidFill>
                          <a:srgbClr val="000000"/>
                        </a:solidFill>
                        <a:latin typeface="+mn-lt"/>
                        <a:ea typeface="Calibri"/>
                        <a:cs typeface="Times New Roman"/>
                      </a:endParaRPr>
                    </a:p>
                  </a:txBody>
                  <a:tcPr marL="55418" marR="55418" marT="0" marB="0">
                    <a:lnL>
                      <a:noFill/>
                    </a:lnL>
                    <a:lnR>
                      <a:noFill/>
                    </a:lnR>
                    <a:lnT>
                      <a:noFill/>
                    </a:lnT>
                    <a:lnB>
                      <a:noFill/>
                    </a:lnB>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Temperatura de Junción</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a:solidFill>
                            <a:srgbClr val="000000"/>
                          </a:solidFill>
                          <a:latin typeface="+mn-lt"/>
                          <a:ea typeface="Calibri"/>
                          <a:cs typeface="Times New Roman"/>
                        </a:rPr>
                        <a:t>150</a:t>
                      </a:r>
                    </a:p>
                  </a:txBody>
                  <a:tcPr marL="55418" marR="55418" marT="0" marB="0">
                    <a:lnL>
                      <a:noFill/>
                    </a:lnL>
                    <a:lnR>
                      <a:noFill/>
                    </a:lnR>
                    <a:lnT>
                      <a:noFill/>
                    </a:lnT>
                    <a:lnB>
                      <a:noFill/>
                    </a:lnB>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C</a:t>
                      </a:r>
                    </a:p>
                  </a:txBody>
                  <a:tcPr marL="55418" marR="55418" marT="0" marB="0">
                    <a:lnL>
                      <a:noFill/>
                    </a:lnL>
                    <a:lnR>
                      <a:noFill/>
                    </a:lnR>
                    <a:lnT>
                      <a:noFill/>
                    </a:lnT>
                    <a:lnB>
                      <a:noFill/>
                    </a:lnB>
                  </a:tcPr>
                </a:tc>
              </a:tr>
              <a:tr h="460851">
                <a:tc>
                  <a:txBody>
                    <a:bodyPr/>
                    <a:lstStyle/>
                    <a:p>
                      <a:pPr algn="just">
                        <a:lnSpc>
                          <a:spcPct val="100000"/>
                        </a:lnSpc>
                        <a:spcBef>
                          <a:spcPts val="0"/>
                        </a:spcBef>
                        <a:spcAft>
                          <a:spcPts val="0"/>
                        </a:spcAft>
                      </a:pPr>
                      <a:r>
                        <a:rPr lang="es-EC" sz="2000" b="1" dirty="0">
                          <a:solidFill>
                            <a:srgbClr val="000000"/>
                          </a:solidFill>
                          <a:latin typeface="+mn-lt"/>
                          <a:ea typeface="Calibri"/>
                          <a:cs typeface="Times New Roman"/>
                        </a:rPr>
                        <a:t>TSTG</a:t>
                      </a:r>
                      <a:endParaRPr lang="es-EC" sz="2000" dirty="0">
                        <a:solidFill>
                          <a:srgbClr val="000000"/>
                        </a:solidFill>
                        <a:latin typeface="+mn-lt"/>
                        <a:ea typeface="Calibri"/>
                        <a:cs typeface="Times New Roman"/>
                      </a:endParaRPr>
                    </a:p>
                  </a:txBody>
                  <a:tcPr marL="55418" marR="5541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Temperatura de Almacenamiento</a:t>
                      </a:r>
                    </a:p>
                  </a:txBody>
                  <a:tcPr marL="55418" marR="5541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-65 ~150</a:t>
                      </a:r>
                    </a:p>
                  </a:txBody>
                  <a:tcPr marL="55418" marR="5541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just">
                        <a:lnSpc>
                          <a:spcPct val="100000"/>
                        </a:lnSpc>
                        <a:spcBef>
                          <a:spcPts val="0"/>
                        </a:spcBef>
                        <a:spcAft>
                          <a:spcPts val="0"/>
                        </a:spcAft>
                      </a:pPr>
                      <a:r>
                        <a:rPr lang="es-EC" sz="2000" dirty="0">
                          <a:solidFill>
                            <a:srgbClr val="000000"/>
                          </a:solidFill>
                          <a:latin typeface="+mn-lt"/>
                          <a:ea typeface="Calibri"/>
                          <a:cs typeface="Times New Roman"/>
                        </a:rPr>
                        <a:t>C</a:t>
                      </a:r>
                    </a:p>
                  </a:txBody>
                  <a:tcPr marL="55418" marR="5541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err="1" smtClean="0">
                <a:effectLst>
                  <a:outerShdw blurRad="38100" dist="38100" dir="2700000" algn="tl">
                    <a:srgbClr val="000000">
                      <a:alpha val="43137"/>
                    </a:srgbClr>
                  </a:outerShdw>
                </a:effectLst>
              </a:rPr>
              <a:t>Conexión</a:t>
            </a:r>
            <a:r>
              <a:rPr lang="en-US" sz="4000" b="1" dirty="0" smtClean="0">
                <a:effectLst>
                  <a:outerShdw blurRad="38100" dist="38100" dir="2700000" algn="tl">
                    <a:srgbClr val="000000">
                      <a:alpha val="43137"/>
                    </a:srgbClr>
                  </a:outerShdw>
                </a:effectLst>
              </a:rPr>
              <a:t> de los </a:t>
            </a:r>
            <a:r>
              <a:rPr lang="en-US" sz="4000" b="1" dirty="0" err="1" smtClean="0">
                <a:effectLst>
                  <a:outerShdw blurRad="38100" dist="38100" dir="2700000" algn="tl">
                    <a:srgbClr val="000000">
                      <a:alpha val="43137"/>
                    </a:srgbClr>
                  </a:outerShdw>
                </a:effectLst>
              </a:rPr>
              <a:t>Actuadores</a:t>
            </a:r>
            <a:r>
              <a:rPr lang="en-US" sz="4000" b="1" dirty="0" smtClean="0">
                <a:effectLst>
                  <a:outerShdw blurRad="38100" dist="38100" dir="2700000" algn="tl">
                    <a:srgbClr val="000000">
                      <a:alpha val="43137"/>
                    </a:srgbClr>
                  </a:outerShdw>
                </a:effectLst>
              </a:rPr>
              <a:t> – Tip 122</a:t>
            </a:r>
            <a:endParaRPr lang="es-EC" sz="4000" b="1" dirty="0">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1115616" y="1639986"/>
          <a:ext cx="7560840" cy="4439894"/>
        </p:xfrm>
        <a:graphic>
          <a:graphicData uri="http://schemas.openxmlformats.org/drawingml/2006/table">
            <a:tbl>
              <a:tblPr/>
              <a:tblGrid>
                <a:gridCol w="1347959"/>
                <a:gridCol w="1795005"/>
                <a:gridCol w="2070636"/>
                <a:gridCol w="828839"/>
                <a:gridCol w="827864"/>
                <a:gridCol w="690537"/>
              </a:tblGrid>
              <a:tr h="146355">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SIMBOLO</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PARÁMETRO</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TEST</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MIN.</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MAX.</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UNI.</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929">
                <a:tc>
                  <a:txBody>
                    <a:bodyPr/>
                    <a:lstStyle/>
                    <a:p>
                      <a:pPr algn="l">
                        <a:lnSpc>
                          <a:spcPct val="100000"/>
                        </a:lnSpc>
                        <a:spcBef>
                          <a:spcPts val="0"/>
                        </a:spcBef>
                        <a:spcAft>
                          <a:spcPts val="0"/>
                        </a:spcAft>
                      </a:pPr>
                      <a:r>
                        <a:rPr lang="es-EC" sz="2000" b="1">
                          <a:solidFill>
                            <a:srgbClr val="000000"/>
                          </a:solidFill>
                          <a:latin typeface="+mn-lt"/>
                          <a:ea typeface="Calibri"/>
                          <a:cs typeface="Times New Roman"/>
                        </a:rPr>
                        <a:t>VCEO(sus)</a:t>
                      </a:r>
                      <a:endParaRPr lang="es-EC" sz="200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TIP122</a:t>
                      </a:r>
                      <a:r>
                        <a:rPr lang="es-EC" sz="2000" dirty="0">
                          <a:solidFill>
                            <a:srgbClr val="000000"/>
                          </a:solidFill>
                          <a:latin typeface="+mn-lt"/>
                          <a:ea typeface="Calibri"/>
                          <a:cs typeface="Times New Roman"/>
                        </a:rPr>
                        <a:t>:</a:t>
                      </a:r>
                    </a:p>
                  </a:txBody>
                  <a:tcPr marL="39915" marR="3991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00000"/>
                        </a:lnSpc>
                        <a:spcBef>
                          <a:spcPts val="0"/>
                        </a:spcBef>
                        <a:spcAft>
                          <a:spcPts val="0"/>
                        </a:spcAft>
                      </a:pPr>
                      <a:r>
                        <a:rPr lang="es-EC" sz="2000" dirty="0" err="1" smtClean="0">
                          <a:solidFill>
                            <a:srgbClr val="000000"/>
                          </a:solidFill>
                          <a:latin typeface="+mn-lt"/>
                          <a:ea typeface="Calibri"/>
                          <a:cs typeface="Times New Roman"/>
                        </a:rPr>
                        <a:t>Ic</a:t>
                      </a:r>
                      <a:r>
                        <a:rPr lang="es-EC" sz="2000" dirty="0">
                          <a:solidFill>
                            <a:srgbClr val="000000"/>
                          </a:solidFill>
                          <a:latin typeface="+mn-lt"/>
                          <a:ea typeface="Calibri"/>
                          <a:cs typeface="Times New Roman"/>
                        </a:rPr>
                        <a:t>= 100 </a:t>
                      </a:r>
                      <a:r>
                        <a:rPr lang="es-EC" sz="2000" dirty="0" err="1">
                          <a:solidFill>
                            <a:srgbClr val="000000"/>
                          </a:solidFill>
                          <a:latin typeface="+mn-lt"/>
                          <a:ea typeface="Calibri"/>
                          <a:cs typeface="Times New Roman"/>
                        </a:rPr>
                        <a:t>mA</a:t>
                      </a:r>
                      <a:r>
                        <a:rPr lang="es-EC" sz="2000" dirty="0">
                          <a:solidFill>
                            <a:srgbClr val="000000"/>
                          </a:solidFill>
                          <a:latin typeface="+mn-lt"/>
                          <a:ea typeface="Calibri"/>
                          <a:cs typeface="Times New Roman"/>
                        </a:rPr>
                        <a:t> </a:t>
                      </a:r>
                      <a:r>
                        <a:rPr lang="es-EC" sz="2000" dirty="0" err="1">
                          <a:solidFill>
                            <a:srgbClr val="000000"/>
                          </a:solidFill>
                          <a:latin typeface="+mn-lt"/>
                          <a:ea typeface="Calibri"/>
                          <a:cs typeface="Times New Roman"/>
                        </a:rPr>
                        <a:t>Ib</a:t>
                      </a:r>
                      <a:r>
                        <a:rPr lang="es-EC" sz="2000" dirty="0">
                          <a:solidFill>
                            <a:srgbClr val="000000"/>
                          </a:solidFill>
                          <a:latin typeface="+mn-lt"/>
                          <a:ea typeface="Calibri"/>
                          <a:cs typeface="Times New Roman"/>
                        </a:rPr>
                        <a:t>=0</a:t>
                      </a:r>
                    </a:p>
                  </a:txBody>
                  <a:tcPr marL="39915" marR="3991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spcBef>
                          <a:spcPts val="0"/>
                        </a:spcBef>
                        <a:spcAft>
                          <a:spcPts val="0"/>
                        </a:spcAft>
                      </a:pPr>
                      <a:r>
                        <a:rPr lang="es-EC" sz="2000" dirty="0" smtClean="0">
                          <a:solidFill>
                            <a:srgbClr val="000000"/>
                          </a:solidFill>
                          <a:latin typeface="+mn-lt"/>
                          <a:ea typeface="Calibri"/>
                          <a:cs typeface="Times New Roman"/>
                        </a:rPr>
                        <a:t>100</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00000"/>
                        </a:lnSpc>
                        <a:spcBef>
                          <a:spcPts val="0"/>
                        </a:spcBef>
                        <a:spcAft>
                          <a:spcPts val="0"/>
                        </a:spcAft>
                      </a:pPr>
                      <a:endParaRPr lang="es-EC" sz="200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V</a:t>
                      </a:r>
                      <a:endParaRPr lang="es-EC" sz="2000" dirty="0">
                        <a:solidFill>
                          <a:srgbClr val="000000"/>
                        </a:solidFill>
                        <a:latin typeface="+mn-lt"/>
                        <a:ea typeface="Calibri"/>
                        <a:cs typeface="Times New Roman"/>
                      </a:endParaRPr>
                    </a:p>
                  </a:txBody>
                  <a:tcPr marL="39915" marR="39915"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614989">
                <a:tc>
                  <a:txBody>
                    <a:bodyPr/>
                    <a:lstStyle/>
                    <a:p>
                      <a:pPr algn="l">
                        <a:lnSpc>
                          <a:spcPct val="100000"/>
                        </a:lnSpc>
                        <a:spcBef>
                          <a:spcPts val="0"/>
                        </a:spcBef>
                        <a:spcAft>
                          <a:spcPts val="0"/>
                        </a:spcAft>
                      </a:pPr>
                      <a:r>
                        <a:rPr lang="es-EC" sz="2000" b="1">
                          <a:solidFill>
                            <a:srgbClr val="000000"/>
                          </a:solidFill>
                          <a:latin typeface="+mn-lt"/>
                          <a:ea typeface="Calibri"/>
                          <a:cs typeface="Times New Roman"/>
                        </a:rPr>
                        <a:t>ICEO</a:t>
                      </a:r>
                      <a:endParaRPr lang="es-EC"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TIP122</a:t>
                      </a:r>
                      <a:r>
                        <a:rPr lang="es-EC" sz="2000" dirty="0">
                          <a:solidFill>
                            <a:srgbClr val="000000"/>
                          </a:solidFill>
                          <a:latin typeface="+mn-lt"/>
                          <a:ea typeface="Calibri"/>
                          <a:cs typeface="Times New Roman"/>
                        </a:rPr>
                        <a:t>:</a:t>
                      </a: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VCE=50V</a:t>
                      </a:r>
                      <a:r>
                        <a:rPr lang="es-EC" sz="2000" dirty="0">
                          <a:solidFill>
                            <a:srgbClr val="000000"/>
                          </a:solidFill>
                          <a:latin typeface="+mn-lt"/>
                          <a:ea typeface="Calibri"/>
                          <a:cs typeface="Times New Roman"/>
                        </a:rPr>
                        <a:t>,   IB=0</a:t>
                      </a:r>
                    </a:p>
                  </a:txBody>
                  <a:tcPr marL="39915" marR="39915" marT="0" marB="0">
                    <a:lnL>
                      <a:noFill/>
                    </a:lnL>
                    <a:lnR>
                      <a:noFill/>
                    </a:lnR>
                    <a:lnT>
                      <a:noFill/>
                    </a:lnT>
                    <a:lnB>
                      <a:noFill/>
                    </a:lnB>
                  </a:tcPr>
                </a:tc>
                <a:tc>
                  <a:txBody>
                    <a:bodyPr/>
                    <a:lstStyle/>
                    <a:p>
                      <a:pPr algn="l">
                        <a:lnSpc>
                          <a:spcPct val="100000"/>
                        </a:lnSpc>
                        <a:spcBef>
                          <a:spcPts val="0"/>
                        </a:spcBef>
                        <a:spcAft>
                          <a:spcPts val="0"/>
                        </a:spcAft>
                      </a:pPr>
                      <a:endParaRPr lang="es-EC"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0,5 </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dirty="0" err="1" smtClean="0">
                          <a:solidFill>
                            <a:srgbClr val="000000"/>
                          </a:solidFill>
                          <a:latin typeface="+mn-lt"/>
                          <a:ea typeface="Calibri"/>
                          <a:cs typeface="Times New Roman"/>
                        </a:rPr>
                        <a:t>mA</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tcPr>
                </a:tc>
              </a:tr>
              <a:tr h="731776">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ICBO</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TIP122</a:t>
                      </a:r>
                      <a:r>
                        <a:rPr lang="es-EC" sz="2000" dirty="0">
                          <a:solidFill>
                            <a:srgbClr val="000000"/>
                          </a:solidFill>
                          <a:latin typeface="+mn-lt"/>
                          <a:ea typeface="Calibri"/>
                          <a:cs typeface="Times New Roman"/>
                        </a:rPr>
                        <a:t>:</a:t>
                      </a: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VCB=100V</a:t>
                      </a:r>
                      <a:r>
                        <a:rPr lang="es-EC" sz="2000" dirty="0">
                          <a:solidFill>
                            <a:srgbClr val="000000"/>
                          </a:solidFill>
                          <a:latin typeface="+mn-lt"/>
                          <a:ea typeface="Calibri"/>
                          <a:cs typeface="Times New Roman"/>
                        </a:rPr>
                        <a:t>,  IE=0</a:t>
                      </a: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endParaRPr lang="es-EC" sz="200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0,2 </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err="1" smtClean="0">
                          <a:solidFill>
                            <a:srgbClr val="000000"/>
                          </a:solidFill>
                          <a:latin typeface="+mn-lt"/>
                          <a:ea typeface="Calibri"/>
                          <a:cs typeface="Times New Roman"/>
                        </a:rPr>
                        <a:t>mA</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r>
              <a:tr h="292711">
                <a:tc>
                  <a:txBody>
                    <a:bodyPr/>
                    <a:lstStyle/>
                    <a:p>
                      <a:pPr algn="l">
                        <a:lnSpc>
                          <a:spcPct val="100000"/>
                        </a:lnSpc>
                        <a:spcBef>
                          <a:spcPts val="0"/>
                        </a:spcBef>
                        <a:spcAft>
                          <a:spcPts val="0"/>
                        </a:spcAft>
                      </a:pPr>
                      <a:r>
                        <a:rPr lang="es-EC" sz="2000" b="1">
                          <a:solidFill>
                            <a:srgbClr val="000000"/>
                          </a:solidFill>
                          <a:latin typeface="+mn-lt"/>
                          <a:ea typeface="Calibri"/>
                          <a:cs typeface="Times New Roman"/>
                        </a:rPr>
                        <a:t>IEBO</a:t>
                      </a:r>
                      <a:endParaRPr lang="es-EC"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a:solidFill>
                            <a:srgbClr val="000000"/>
                          </a:solidFill>
                          <a:latin typeface="+mn-lt"/>
                          <a:ea typeface="Calibri"/>
                          <a:cs typeface="Times New Roman"/>
                        </a:rPr>
                        <a:t>Corriente de corte OFF</a:t>
                      </a: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a:solidFill>
                            <a:srgbClr val="000000"/>
                          </a:solidFill>
                          <a:latin typeface="+mn-lt"/>
                          <a:ea typeface="Calibri"/>
                          <a:cs typeface="Times New Roman"/>
                        </a:rPr>
                        <a:t>VBE=5V, IC=0</a:t>
                      </a:r>
                    </a:p>
                  </a:txBody>
                  <a:tcPr marL="39915" marR="39915" marT="0" marB="0">
                    <a:lnL>
                      <a:noFill/>
                    </a:lnL>
                    <a:lnR>
                      <a:noFill/>
                    </a:lnR>
                    <a:lnT>
                      <a:noFill/>
                    </a:lnT>
                    <a:lnB>
                      <a:noFill/>
                    </a:lnB>
                  </a:tcPr>
                </a:tc>
                <a:tc>
                  <a:txBody>
                    <a:bodyPr/>
                    <a:lstStyle/>
                    <a:p>
                      <a:pPr algn="l">
                        <a:lnSpc>
                          <a:spcPct val="100000"/>
                        </a:lnSpc>
                        <a:spcBef>
                          <a:spcPts val="0"/>
                        </a:spcBef>
                        <a:spcAft>
                          <a:spcPts val="0"/>
                        </a:spcAft>
                      </a:pPr>
                      <a:endParaRPr lang="es-EC"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endParaRPr lang="es-EC"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tcPr>
                </a:tc>
              </a:tr>
              <a:tr h="292711">
                <a:tc>
                  <a:txBody>
                    <a:bodyPr/>
                    <a:lstStyle/>
                    <a:p>
                      <a:pPr algn="l">
                        <a:lnSpc>
                          <a:spcPct val="100000"/>
                        </a:lnSpc>
                        <a:spcBef>
                          <a:spcPts val="0"/>
                        </a:spcBef>
                        <a:spcAft>
                          <a:spcPts val="0"/>
                        </a:spcAft>
                      </a:pPr>
                      <a:r>
                        <a:rPr lang="es-EC" sz="2000" b="1" dirty="0" err="1" smtClean="0">
                          <a:solidFill>
                            <a:srgbClr val="000000"/>
                          </a:solidFill>
                          <a:latin typeface="+mn-lt"/>
                          <a:ea typeface="Calibri"/>
                          <a:cs typeface="Times New Roman"/>
                        </a:rPr>
                        <a:t>Hfe</a:t>
                      </a:r>
                      <a:r>
                        <a:rPr lang="es-EC" sz="2000" b="1" dirty="0" smtClean="0">
                          <a:solidFill>
                            <a:srgbClr val="000000"/>
                          </a:solidFill>
                          <a:latin typeface="+mn-lt"/>
                          <a:ea typeface="Calibri"/>
                          <a:cs typeface="Times New Roman"/>
                        </a:rPr>
                        <a:t> B</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a:solidFill>
                            <a:srgbClr val="000000"/>
                          </a:solidFill>
                          <a:latin typeface="+mn-lt"/>
                          <a:ea typeface="Calibri"/>
                          <a:cs typeface="Times New Roman"/>
                        </a:rPr>
                        <a:t>Ganancia corriente DC</a:t>
                      </a: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VCE=3V IC=3</a:t>
                      </a:r>
                      <a:r>
                        <a:rPr lang="es-EC" sz="2000" baseline="0" dirty="0" smtClean="0">
                          <a:solidFill>
                            <a:srgbClr val="000000"/>
                          </a:solidFill>
                          <a:latin typeface="+mn-lt"/>
                          <a:ea typeface="Calibri"/>
                          <a:cs typeface="Times New Roman"/>
                        </a:rPr>
                        <a:t> A</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1000 </a:t>
                      </a: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endParaRPr lang="es-EC" sz="200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r>
              <a:tr h="292711">
                <a:tc>
                  <a:txBody>
                    <a:bodyPr/>
                    <a:lstStyle/>
                    <a:p>
                      <a:pPr algn="l">
                        <a:lnSpc>
                          <a:spcPct val="100000"/>
                        </a:lnSpc>
                        <a:spcBef>
                          <a:spcPts val="0"/>
                        </a:spcBef>
                        <a:spcAft>
                          <a:spcPts val="0"/>
                        </a:spcAft>
                      </a:pPr>
                      <a:r>
                        <a:rPr lang="es-EC" sz="2000" b="1">
                          <a:solidFill>
                            <a:srgbClr val="000000"/>
                          </a:solidFill>
                          <a:latin typeface="+mn-lt"/>
                          <a:ea typeface="Calibri"/>
                          <a:cs typeface="Times New Roman"/>
                        </a:rPr>
                        <a:t>VCE(sat)</a:t>
                      </a:r>
                      <a:endParaRPr lang="es-EC"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a:solidFill>
                            <a:srgbClr val="000000"/>
                          </a:solidFill>
                          <a:latin typeface="+mn-lt"/>
                          <a:ea typeface="Calibri"/>
                          <a:cs typeface="Times New Roman"/>
                        </a:rPr>
                        <a:t>Voltaje Colector-Emisor </a:t>
                      </a: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n-US" sz="2000" dirty="0" smtClean="0">
                          <a:solidFill>
                            <a:srgbClr val="000000"/>
                          </a:solidFill>
                          <a:latin typeface="+mn-lt"/>
                          <a:ea typeface="Calibri"/>
                          <a:cs typeface="Times New Roman"/>
                        </a:rPr>
                        <a:t>IC=5A</a:t>
                      </a:r>
                      <a:r>
                        <a:rPr lang="en-US" sz="2000" dirty="0">
                          <a:solidFill>
                            <a:srgbClr val="000000"/>
                          </a:solidFill>
                          <a:latin typeface="+mn-lt"/>
                          <a:ea typeface="Calibri"/>
                          <a:cs typeface="Times New Roman"/>
                        </a:rPr>
                        <a:t>,    IB=20mA</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endParaRPr lang="en-US" sz="200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dirty="0" smtClean="0">
                          <a:solidFill>
                            <a:srgbClr val="000000"/>
                          </a:solidFill>
                          <a:latin typeface="+mn-lt"/>
                          <a:ea typeface="Calibri"/>
                          <a:cs typeface="Times New Roman"/>
                        </a:rPr>
                        <a:t>4,0</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V                       </a:t>
                      </a:r>
                    </a:p>
                  </a:txBody>
                  <a:tcPr marL="39915" marR="39915" marT="0" marB="0">
                    <a:lnL>
                      <a:noFill/>
                    </a:lnL>
                    <a:lnR>
                      <a:noFill/>
                    </a:lnR>
                    <a:lnT>
                      <a:noFill/>
                    </a:lnT>
                    <a:lnB>
                      <a:noFill/>
                    </a:lnB>
                  </a:tcPr>
                </a:tc>
              </a:tr>
              <a:tr h="292711">
                <a:tc>
                  <a:txBody>
                    <a:bodyPr/>
                    <a:lstStyle/>
                    <a:p>
                      <a:pPr algn="l">
                        <a:lnSpc>
                          <a:spcPct val="100000"/>
                        </a:lnSpc>
                        <a:spcBef>
                          <a:spcPts val="0"/>
                        </a:spcBef>
                        <a:spcAft>
                          <a:spcPts val="0"/>
                        </a:spcAft>
                      </a:pPr>
                      <a:r>
                        <a:rPr lang="es-EC" sz="2000" b="1" dirty="0">
                          <a:solidFill>
                            <a:srgbClr val="000000"/>
                          </a:solidFill>
                          <a:latin typeface="+mn-lt"/>
                          <a:ea typeface="Calibri"/>
                          <a:cs typeface="Times New Roman"/>
                        </a:rPr>
                        <a:t>VBE(</a:t>
                      </a:r>
                      <a:r>
                        <a:rPr lang="es-EC" sz="2000" b="1" dirty="0" err="1">
                          <a:solidFill>
                            <a:srgbClr val="000000"/>
                          </a:solidFill>
                          <a:latin typeface="+mn-lt"/>
                          <a:ea typeface="Calibri"/>
                          <a:cs typeface="Times New Roman"/>
                        </a:rPr>
                        <a:t>on</a:t>
                      </a:r>
                      <a:r>
                        <a:rPr lang="es-EC" sz="2000" b="1" dirty="0">
                          <a:solidFill>
                            <a:srgbClr val="000000"/>
                          </a:solidFill>
                          <a:latin typeface="+mn-lt"/>
                          <a:ea typeface="Calibri"/>
                          <a:cs typeface="Times New Roman"/>
                        </a:rPr>
                        <a:t>)</a:t>
                      </a:r>
                      <a:endParaRPr lang="es-EC" sz="2000" dirty="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Voltaje Base-Emisor</a:t>
                      </a: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n-US" sz="2000">
                          <a:solidFill>
                            <a:srgbClr val="000000"/>
                          </a:solidFill>
                          <a:latin typeface="+mn-lt"/>
                          <a:ea typeface="Calibri"/>
                          <a:cs typeface="Times New Roman"/>
                        </a:rPr>
                        <a:t>VCE=3V, IC=0, f=0,1MHz</a:t>
                      </a:r>
                      <a:endParaRPr lang="es-EC" sz="200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endParaRPr lang="en-US" sz="2000">
                        <a:solidFill>
                          <a:srgbClr val="000000"/>
                        </a:solidFill>
                        <a:latin typeface="+mn-lt"/>
                        <a:ea typeface="Calibri"/>
                        <a:cs typeface="Times New Roman"/>
                      </a:endParaRP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a:solidFill>
                            <a:srgbClr val="000000"/>
                          </a:solidFill>
                          <a:latin typeface="+mn-lt"/>
                          <a:ea typeface="Calibri"/>
                          <a:cs typeface="Times New Roman"/>
                        </a:rPr>
                        <a:t>2,5</a:t>
                      </a:r>
                    </a:p>
                  </a:txBody>
                  <a:tcPr marL="39915" marR="39915" marT="0" marB="0">
                    <a:lnL>
                      <a:noFill/>
                    </a:lnL>
                    <a:lnR>
                      <a:noFill/>
                    </a:lnR>
                    <a:lnT>
                      <a:noFill/>
                    </a:lnT>
                    <a:lnB>
                      <a:noFill/>
                    </a:lnB>
                    <a:solidFill>
                      <a:srgbClr val="C0C0C0"/>
                    </a:solidFill>
                  </a:tcPr>
                </a:tc>
                <a:tc>
                  <a:txBody>
                    <a:bodyPr/>
                    <a:lstStyle/>
                    <a:p>
                      <a:pPr algn="l">
                        <a:lnSpc>
                          <a:spcPct val="100000"/>
                        </a:lnSpc>
                        <a:spcBef>
                          <a:spcPts val="0"/>
                        </a:spcBef>
                        <a:spcAft>
                          <a:spcPts val="0"/>
                        </a:spcAft>
                      </a:pPr>
                      <a:r>
                        <a:rPr lang="es-EC" sz="2000" dirty="0">
                          <a:solidFill>
                            <a:srgbClr val="000000"/>
                          </a:solidFill>
                          <a:latin typeface="+mn-lt"/>
                          <a:ea typeface="Calibri"/>
                          <a:cs typeface="Times New Roman"/>
                        </a:rPr>
                        <a:t>V</a:t>
                      </a:r>
                    </a:p>
                  </a:txBody>
                  <a:tcPr marL="39915" marR="39915" marT="0" marB="0">
                    <a:lnL>
                      <a:noFill/>
                    </a:lnL>
                    <a:lnR>
                      <a:noFill/>
                    </a:lnR>
                    <a:lnT>
                      <a:noFill/>
                    </a:lnT>
                    <a:lnB>
                      <a:noFill/>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smtClean="0">
                <a:effectLst>
                  <a:outerShdw blurRad="38100" dist="38100" dir="2700000" algn="tl">
                    <a:srgbClr val="000000">
                      <a:alpha val="43137"/>
                    </a:srgbClr>
                  </a:outerShdw>
                </a:effectLst>
              </a:rPr>
              <a:t>Transistor </a:t>
            </a:r>
            <a:r>
              <a:rPr lang="en-US" sz="4000" b="1" dirty="0" err="1" smtClean="0">
                <a:effectLst>
                  <a:outerShdw blurRad="38100" dist="38100" dir="2700000" algn="tl">
                    <a:srgbClr val="000000">
                      <a:alpha val="43137"/>
                    </a:srgbClr>
                  </a:outerShdw>
                </a:effectLst>
              </a:rPr>
              <a:t>como</a:t>
            </a:r>
            <a:r>
              <a:rPr lang="en-US" sz="4000" b="1" dirty="0" smtClean="0">
                <a:effectLst>
                  <a:outerShdw blurRad="38100" dist="38100" dir="2700000" algn="tl">
                    <a:srgbClr val="000000">
                      <a:alpha val="43137"/>
                    </a:srgbClr>
                  </a:outerShdw>
                </a:effectLst>
              </a:rPr>
              <a:t> </a:t>
            </a:r>
            <a:r>
              <a:rPr lang="en-US" sz="4000" b="1" dirty="0" err="1" smtClean="0">
                <a:effectLst>
                  <a:outerShdw blurRad="38100" dist="38100" dir="2700000" algn="tl">
                    <a:srgbClr val="000000">
                      <a:alpha val="43137"/>
                    </a:srgbClr>
                  </a:outerShdw>
                </a:effectLst>
              </a:rPr>
              <a:t>interruptor</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r>
              <a:rPr lang="es-EC" sz="2400" dirty="0" smtClean="0"/>
              <a:t>Datos: </a:t>
            </a:r>
          </a:p>
          <a:p>
            <a:pPr lvl="1"/>
            <a:r>
              <a:rPr lang="es-EC" sz="1800" dirty="0" smtClean="0"/>
              <a:t>Voltaje del circuito a encender </a:t>
            </a:r>
            <a:r>
              <a:rPr lang="es-EC" sz="1800" dirty="0" smtClean="0">
                <a:sym typeface="Wingdings" pitchFamily="2" charset="2"/>
              </a:rPr>
              <a:t> </a:t>
            </a:r>
            <a:r>
              <a:rPr lang="es-EC" sz="1800" dirty="0" err="1" smtClean="0">
                <a:sym typeface="Wingdings" pitchFamily="2" charset="2"/>
              </a:rPr>
              <a:t>Vcc</a:t>
            </a:r>
            <a:r>
              <a:rPr lang="es-EC" sz="1800" dirty="0" smtClean="0">
                <a:sym typeface="Wingdings" pitchFamily="2" charset="2"/>
              </a:rPr>
              <a:t> voltaje nominal del circuito 12[V]</a:t>
            </a:r>
            <a:endParaRPr lang="es-EC" sz="1800" dirty="0" smtClean="0"/>
          </a:p>
          <a:p>
            <a:pPr lvl="1"/>
            <a:r>
              <a:rPr lang="es-EC" sz="1800" dirty="0" smtClean="0"/>
              <a:t>Corriente que requiere con ese voltaje </a:t>
            </a:r>
            <a:r>
              <a:rPr lang="es-EC" sz="1800" dirty="0" smtClean="0">
                <a:sym typeface="Wingdings" pitchFamily="2" charset="2"/>
              </a:rPr>
              <a:t> corriente </a:t>
            </a:r>
            <a:r>
              <a:rPr lang="es-EC" sz="1800" dirty="0" err="1" smtClean="0">
                <a:sym typeface="Wingdings" pitchFamily="2" charset="2"/>
              </a:rPr>
              <a:t>Icsat</a:t>
            </a:r>
            <a:r>
              <a:rPr lang="es-EC" sz="1800" dirty="0" smtClean="0">
                <a:sym typeface="Wingdings" pitchFamily="2" charset="2"/>
              </a:rPr>
              <a:t> 2.5 [A]</a:t>
            </a:r>
          </a:p>
          <a:p>
            <a:pPr lvl="1"/>
            <a:r>
              <a:rPr lang="es-EC" sz="1800" dirty="0" smtClean="0">
                <a:sym typeface="Wingdings" pitchFamily="2" charset="2"/>
              </a:rPr>
              <a:t>Calcular la corriente saturación mínima y resistencia de la base </a:t>
            </a:r>
            <a:r>
              <a:rPr lang="es-EC" sz="1800" dirty="0" err="1" smtClean="0">
                <a:sym typeface="Wingdings" pitchFamily="2" charset="2"/>
              </a:rPr>
              <a:t>minima</a:t>
            </a:r>
            <a:endParaRPr lang="es-EC" sz="1800" dirty="0"/>
          </a:p>
        </p:txBody>
      </p:sp>
      <p:pic>
        <p:nvPicPr>
          <p:cNvPr id="1026" name="Picture 2"/>
          <p:cNvPicPr>
            <a:picLocks noChangeAspect="1" noChangeArrowheads="1"/>
          </p:cNvPicPr>
          <p:nvPr/>
        </p:nvPicPr>
        <p:blipFill>
          <a:blip r:embed="rId4" cstate="print"/>
          <a:srcRect l="40453" t="25155" r="33560" b="69175"/>
          <a:stretch>
            <a:fillRect/>
          </a:stretch>
        </p:blipFill>
        <p:spPr bwMode="auto">
          <a:xfrm>
            <a:off x="1331640" y="2924944"/>
            <a:ext cx="6864763" cy="93610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33956" t="37440" r="27063" b="43660"/>
          <a:stretch>
            <a:fillRect/>
          </a:stretch>
        </p:blipFill>
        <p:spPr bwMode="auto">
          <a:xfrm>
            <a:off x="1475656" y="3933056"/>
            <a:ext cx="6891166"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endParaRPr lang="es-EC" sz="4000" dirty="0"/>
          </a:p>
        </p:txBody>
      </p:sp>
      <p:sp>
        <p:nvSpPr>
          <p:cNvPr id="3" name="2 Marcador de contenido"/>
          <p:cNvSpPr>
            <a:spLocks noGrp="1"/>
          </p:cNvSpPr>
          <p:nvPr>
            <p:ph idx="1"/>
          </p:nvPr>
        </p:nvSpPr>
        <p:spPr>
          <a:xfrm>
            <a:off x="827584" y="1495325"/>
            <a:ext cx="8229600" cy="3805883"/>
          </a:xfrm>
        </p:spPr>
        <p:txBody>
          <a:bodyPr>
            <a:noAutofit/>
          </a:bodyPr>
          <a:lstStyle/>
          <a:p>
            <a:endParaRPr lang="es-EC" sz="1900" dirty="0"/>
          </a:p>
        </p:txBody>
      </p:sp>
      <p:pic>
        <p:nvPicPr>
          <p:cNvPr id="2050" name="Picture 2"/>
          <p:cNvPicPr>
            <a:picLocks noChangeAspect="1" noChangeArrowheads="1"/>
          </p:cNvPicPr>
          <p:nvPr/>
        </p:nvPicPr>
        <p:blipFill>
          <a:blip r:embed="rId4" cstate="print"/>
          <a:srcRect l="46359" t="29295" r="40648" b="48970"/>
          <a:stretch>
            <a:fillRect/>
          </a:stretch>
        </p:blipFill>
        <p:spPr bwMode="auto">
          <a:xfrm>
            <a:off x="1187624" y="1340768"/>
            <a:ext cx="2771800" cy="2897791"/>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44587" t="56700" r="39466" b="20980"/>
          <a:stretch>
            <a:fillRect/>
          </a:stretch>
        </p:blipFill>
        <p:spPr bwMode="auto">
          <a:xfrm>
            <a:off x="4644008" y="980728"/>
            <a:ext cx="3045592" cy="2664296"/>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2267744" y="4221088"/>
            <a:ext cx="5328592" cy="23400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fontScale="90000"/>
          </a:bodyPr>
          <a:lstStyle/>
          <a:p>
            <a:r>
              <a:rPr lang="en-US" sz="4000" b="1" dirty="0" smtClean="0">
                <a:effectLst>
                  <a:outerShdw blurRad="38100" dist="38100" dir="2700000" algn="tl">
                    <a:srgbClr val="000000">
                      <a:alpha val="43137"/>
                    </a:srgbClr>
                  </a:outerShdw>
                </a:effectLst>
              </a:rPr>
              <a:t>CONEXIÓN DE LOS ACTUADORES – L293D</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772816"/>
            <a:ext cx="7848872" cy="4536503"/>
          </a:xfrm>
        </p:spPr>
        <p:txBody>
          <a:bodyPr>
            <a:noAutofit/>
          </a:bodyPr>
          <a:lstStyle/>
          <a:p>
            <a:r>
              <a:rPr lang="es-EC" sz="2100" dirty="0" smtClean="0"/>
              <a:t>4 circuitos puente H </a:t>
            </a:r>
            <a:r>
              <a:rPr lang="es-EC" sz="2100" dirty="0" smtClean="0">
                <a:sym typeface="Wingdings" pitchFamily="2" charset="2"/>
              </a:rPr>
              <a:t> </a:t>
            </a:r>
            <a:r>
              <a:rPr lang="es-EC" sz="2100" dirty="0" smtClean="0"/>
              <a:t>manejar cargas de potencia media( motores y cargas inductivas)</a:t>
            </a:r>
          </a:p>
          <a:p>
            <a:r>
              <a:rPr lang="es-EC" sz="2100" dirty="0" smtClean="0"/>
              <a:t>Controla corriente 1A  y tensión 4,5 V a 36 V (cada puente H)</a:t>
            </a:r>
          </a:p>
          <a:p>
            <a:r>
              <a:rPr lang="es-EC" sz="2100" dirty="0" smtClean="0"/>
              <a:t>Controla dos puentes H completos (maneja dos motores bidireccional con                                                                                              frenado rápido y                                                                                                   con posibilidad de                                                                                           implementar                                                                                                           fácilmente el                                                                                                          control de                                                                                                                                         velocidad.</a:t>
            </a:r>
          </a:p>
        </p:txBody>
      </p:sp>
      <p:pic>
        <p:nvPicPr>
          <p:cNvPr id="5" name="Picture 2"/>
          <p:cNvPicPr>
            <a:picLocks noChangeAspect="1" noChangeArrowheads="1"/>
          </p:cNvPicPr>
          <p:nvPr/>
        </p:nvPicPr>
        <p:blipFill>
          <a:blip r:embed="rId4" cstate="print"/>
          <a:srcRect l="33366" t="25155" r="28244" b="39880"/>
          <a:stretch>
            <a:fillRect/>
          </a:stretch>
        </p:blipFill>
        <p:spPr bwMode="auto">
          <a:xfrm>
            <a:off x="3451476" y="3284984"/>
            <a:ext cx="5692524" cy="3356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0"/>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err="1" smtClean="0">
                <a:effectLst>
                  <a:outerShdw blurRad="38100" dist="38100" dir="2700000" algn="tl">
                    <a:srgbClr val="000000">
                      <a:alpha val="43137"/>
                    </a:srgbClr>
                  </a:outerShdw>
                </a:effectLst>
              </a:rPr>
              <a:t>Conexiones</a:t>
            </a:r>
            <a:r>
              <a:rPr lang="en-US" sz="4000" b="1" dirty="0" smtClean="0">
                <a:effectLst>
                  <a:outerShdw blurRad="38100" dist="38100" dir="2700000" algn="tl">
                    <a:srgbClr val="000000">
                      <a:alpha val="43137"/>
                    </a:srgbClr>
                  </a:outerShdw>
                </a:effectLst>
              </a:rPr>
              <a:t> de pines L293D</a:t>
            </a:r>
            <a:endParaRPr lang="es-EC" sz="4000" b="1" dirty="0">
              <a:effectLst>
                <a:outerShdw blurRad="38100" dist="38100" dir="2700000" algn="tl">
                  <a:srgbClr val="000000">
                    <a:alpha val="43137"/>
                  </a:srgbClr>
                </a:outerShdw>
              </a:effectLst>
            </a:endParaRPr>
          </a:p>
        </p:txBody>
      </p:sp>
      <p:graphicFrame>
        <p:nvGraphicFramePr>
          <p:cNvPr id="8" name="7 Tabla"/>
          <p:cNvGraphicFramePr>
            <a:graphicFrameLocks noGrp="1"/>
          </p:cNvGraphicFramePr>
          <p:nvPr/>
        </p:nvGraphicFramePr>
        <p:xfrm>
          <a:off x="1403648" y="1676400"/>
          <a:ext cx="6624736" cy="5017408"/>
        </p:xfrm>
        <a:graphic>
          <a:graphicData uri="http://schemas.openxmlformats.org/drawingml/2006/table">
            <a:tbl>
              <a:tblPr/>
              <a:tblGrid>
                <a:gridCol w="1665745"/>
                <a:gridCol w="4958991"/>
              </a:tblGrid>
              <a:tr h="384448">
                <a:tc>
                  <a:txBody>
                    <a:bodyPr/>
                    <a:lstStyle/>
                    <a:p>
                      <a:pPr algn="r">
                        <a:spcAft>
                          <a:spcPts val="0"/>
                        </a:spcAft>
                      </a:pPr>
                      <a:r>
                        <a:rPr lang="es-ES" sz="1900" b="1" dirty="0">
                          <a:solidFill>
                            <a:srgbClr val="000000"/>
                          </a:solidFill>
                          <a:latin typeface="Times New Roman"/>
                          <a:ea typeface="Times New Roman"/>
                          <a:cs typeface="Times New Roman"/>
                        </a:rPr>
                        <a:t>Terminal </a:t>
                      </a:r>
                      <a:endParaRPr lang="es-EC" sz="19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900" b="1" dirty="0">
                          <a:solidFill>
                            <a:srgbClr val="000000"/>
                          </a:solidFill>
                          <a:latin typeface="Times New Roman"/>
                          <a:ea typeface="Times New Roman"/>
                          <a:cs typeface="Times New Roman"/>
                        </a:rPr>
                        <a:t>Función </a:t>
                      </a:r>
                      <a:endParaRPr lang="es-EC" sz="19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1 EN</a:t>
                      </a:r>
                      <a:endParaRPr lang="es-EC" sz="19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Habilitación del puente 1</a:t>
                      </a:r>
                      <a:endParaRPr lang="es-EC" sz="190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2 </a:t>
                      </a:r>
                      <a:r>
                        <a:rPr lang="es-ES" sz="1900" b="1" dirty="0" err="1" smtClean="0">
                          <a:solidFill>
                            <a:srgbClr val="000000"/>
                          </a:solidFill>
                          <a:latin typeface="Times New Roman"/>
                          <a:ea typeface="Times New Roman"/>
                          <a:cs typeface="Times New Roman"/>
                        </a:rPr>
                        <a:t>pic</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dirty="0">
                          <a:solidFill>
                            <a:srgbClr val="000000"/>
                          </a:solidFill>
                          <a:latin typeface="Times New Roman"/>
                          <a:ea typeface="Times New Roman"/>
                          <a:cs typeface="Times New Roman"/>
                        </a:rPr>
                        <a:t>Entrada del amplificador 1</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3 motor</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Salida del amplificador 1</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a:solidFill>
                            <a:srgbClr val="000000"/>
                          </a:solidFill>
                          <a:latin typeface="Times New Roman"/>
                          <a:ea typeface="Times New Roman"/>
                          <a:cs typeface="Times New Roman"/>
                        </a:rPr>
                        <a:t>4</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dirty="0">
                          <a:solidFill>
                            <a:srgbClr val="000000"/>
                          </a:solidFill>
                          <a:latin typeface="Times New Roman"/>
                          <a:ea typeface="Times New Roman"/>
                          <a:cs typeface="Times New Roman"/>
                        </a:rPr>
                        <a:t>GND</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a:solidFill>
                            <a:srgbClr val="000000"/>
                          </a:solidFill>
                          <a:latin typeface="Times New Roman"/>
                          <a:ea typeface="Times New Roman"/>
                          <a:cs typeface="Times New Roman"/>
                        </a:rPr>
                        <a:t>5</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dirty="0">
                          <a:solidFill>
                            <a:srgbClr val="000000"/>
                          </a:solidFill>
                          <a:latin typeface="Times New Roman"/>
                          <a:ea typeface="Times New Roman"/>
                          <a:cs typeface="Times New Roman"/>
                        </a:rPr>
                        <a:t>GND</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6 motor</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a:solidFill>
                            <a:srgbClr val="000000"/>
                          </a:solidFill>
                          <a:latin typeface="Times New Roman"/>
                          <a:ea typeface="Times New Roman"/>
                          <a:cs typeface="Times New Roman"/>
                        </a:rPr>
                        <a:t>Salida del amplificador 2</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7 </a:t>
                      </a:r>
                      <a:r>
                        <a:rPr lang="es-ES" sz="1900" b="1" dirty="0" err="1" smtClean="0">
                          <a:solidFill>
                            <a:srgbClr val="000000"/>
                          </a:solidFill>
                          <a:latin typeface="Times New Roman"/>
                          <a:ea typeface="Times New Roman"/>
                          <a:cs typeface="Times New Roman"/>
                        </a:rPr>
                        <a:t>pic</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Entrada del amplificador 2</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8 12[V]</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a:solidFill>
                            <a:srgbClr val="000000"/>
                          </a:solidFill>
                          <a:latin typeface="Times New Roman"/>
                          <a:ea typeface="Times New Roman"/>
                          <a:cs typeface="Times New Roman"/>
                        </a:rPr>
                        <a:t>Fuente de alimentación (motores)</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9 EN</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Habilitación del puente 2</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10 </a:t>
                      </a:r>
                      <a:r>
                        <a:rPr lang="es-ES" sz="1900" b="1" dirty="0" err="1" smtClean="0">
                          <a:solidFill>
                            <a:srgbClr val="000000"/>
                          </a:solidFill>
                          <a:latin typeface="Times New Roman"/>
                          <a:ea typeface="Times New Roman"/>
                          <a:cs typeface="Times New Roman"/>
                        </a:rPr>
                        <a:t>pic</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Entrada del amplificador 3</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11 motor</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a:solidFill>
                            <a:srgbClr val="000000"/>
                          </a:solidFill>
                          <a:latin typeface="Times New Roman"/>
                          <a:ea typeface="Times New Roman"/>
                          <a:cs typeface="Times New Roman"/>
                        </a:rPr>
                        <a:t>Salida del amplificador 3</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a:solidFill>
                            <a:srgbClr val="000000"/>
                          </a:solidFill>
                          <a:latin typeface="Times New Roman"/>
                          <a:ea typeface="Times New Roman"/>
                          <a:cs typeface="Times New Roman"/>
                        </a:rPr>
                        <a:t>12</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GND</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a:solidFill>
                            <a:srgbClr val="000000"/>
                          </a:solidFill>
                          <a:latin typeface="Times New Roman"/>
                          <a:ea typeface="Times New Roman"/>
                          <a:cs typeface="Times New Roman"/>
                        </a:rPr>
                        <a:t>13</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a:solidFill>
                            <a:srgbClr val="000000"/>
                          </a:solidFill>
                          <a:latin typeface="Times New Roman"/>
                          <a:ea typeface="Times New Roman"/>
                          <a:cs typeface="Times New Roman"/>
                        </a:rPr>
                        <a:t>GND</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14 motor</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spcAft>
                          <a:spcPts val="0"/>
                        </a:spcAft>
                      </a:pPr>
                      <a:r>
                        <a:rPr lang="es-ES" sz="1900">
                          <a:solidFill>
                            <a:srgbClr val="000000"/>
                          </a:solidFill>
                          <a:latin typeface="Times New Roman"/>
                          <a:ea typeface="Times New Roman"/>
                          <a:cs typeface="Times New Roman"/>
                        </a:rPr>
                        <a:t>Salida del amplificador 4</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solidFill>
                      <a:srgbClr val="C0C0C0"/>
                    </a:solidFill>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15 </a:t>
                      </a:r>
                      <a:r>
                        <a:rPr lang="es-ES" sz="1900" b="1" dirty="0" err="1" smtClean="0">
                          <a:solidFill>
                            <a:srgbClr val="000000"/>
                          </a:solidFill>
                          <a:latin typeface="Times New Roman"/>
                          <a:ea typeface="Times New Roman"/>
                          <a:cs typeface="Times New Roman"/>
                        </a:rPr>
                        <a:t>pic</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spcAft>
                          <a:spcPts val="0"/>
                        </a:spcAft>
                      </a:pPr>
                      <a:r>
                        <a:rPr lang="es-ES" sz="1900">
                          <a:solidFill>
                            <a:srgbClr val="000000"/>
                          </a:solidFill>
                          <a:latin typeface="Times New Roman"/>
                          <a:ea typeface="Times New Roman"/>
                          <a:cs typeface="Times New Roman"/>
                        </a:rPr>
                        <a:t>Entrada del amplificador 4</a:t>
                      </a:r>
                      <a:endParaRPr lang="es-EC" sz="1900">
                        <a:solidFill>
                          <a:srgbClr val="000000"/>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ctr">
                        <a:spcAft>
                          <a:spcPts val="0"/>
                        </a:spcAft>
                      </a:pPr>
                      <a:r>
                        <a:rPr lang="es-ES" sz="1900" b="1" dirty="0" smtClean="0">
                          <a:solidFill>
                            <a:srgbClr val="000000"/>
                          </a:solidFill>
                          <a:latin typeface="Times New Roman"/>
                          <a:ea typeface="Times New Roman"/>
                          <a:cs typeface="Times New Roman"/>
                        </a:rPr>
                        <a:t>16 5[V]</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just">
                        <a:spcAft>
                          <a:spcPts val="0"/>
                        </a:spcAft>
                      </a:pPr>
                      <a:r>
                        <a:rPr lang="es-ES" sz="1900" dirty="0">
                          <a:solidFill>
                            <a:srgbClr val="000000"/>
                          </a:solidFill>
                          <a:latin typeface="Times New Roman"/>
                          <a:ea typeface="Times New Roman"/>
                          <a:cs typeface="Times New Roman"/>
                        </a:rPr>
                        <a:t>Fuente de alimentación (lógica)</a:t>
                      </a:r>
                      <a:endParaRPr lang="es-EC" sz="1900" dirty="0">
                        <a:solidFill>
                          <a:srgbClr val="000000"/>
                        </a:solidFill>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SOFTWARE</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lstStyle/>
          <a:p>
            <a:r>
              <a:rPr lang="en-US" dirty="0" smtClean="0"/>
              <a:t>CCS COMPILER</a:t>
            </a:r>
          </a:p>
          <a:p>
            <a:endParaRPr lang="en-US" dirty="0" smtClean="0"/>
          </a:p>
          <a:p>
            <a:endParaRPr lang="en-US" dirty="0" smtClean="0"/>
          </a:p>
          <a:p>
            <a:r>
              <a:rPr lang="en-US" dirty="0" smtClean="0"/>
              <a:t>JAVA + NETBEANS</a:t>
            </a:r>
            <a:endParaRPr lang="es-EC" dirty="0"/>
          </a:p>
        </p:txBody>
      </p:sp>
      <p:pic>
        <p:nvPicPr>
          <p:cNvPr id="5" name="Picture 2" descr="http://geoffg.net/Images/C_Compilers/CCS%20Logo.jpg"/>
          <p:cNvPicPr>
            <a:picLocks noChangeAspect="1" noChangeArrowheads="1"/>
          </p:cNvPicPr>
          <p:nvPr/>
        </p:nvPicPr>
        <p:blipFill>
          <a:blip r:embed="rId3" cstate="print"/>
          <a:srcRect/>
          <a:stretch>
            <a:fillRect/>
          </a:stretch>
        </p:blipFill>
        <p:spPr bwMode="auto">
          <a:xfrm>
            <a:off x="5292080" y="2060848"/>
            <a:ext cx="1724749" cy="1728192"/>
          </a:xfrm>
          <a:prstGeom prst="rect">
            <a:avLst/>
          </a:prstGeom>
          <a:noFill/>
        </p:spPr>
      </p:pic>
      <p:pic>
        <p:nvPicPr>
          <p:cNvPr id="6" name="Picture 4" descr="http://www.apprendemovil.com/wp-content/uploads/2014/01/java.png"/>
          <p:cNvPicPr>
            <a:picLocks noChangeAspect="1" noChangeArrowheads="1"/>
          </p:cNvPicPr>
          <p:nvPr/>
        </p:nvPicPr>
        <p:blipFill>
          <a:blip r:embed="rId4" cstate="print"/>
          <a:srcRect/>
          <a:stretch>
            <a:fillRect/>
          </a:stretch>
        </p:blipFill>
        <p:spPr bwMode="auto">
          <a:xfrm>
            <a:off x="3707904" y="3717032"/>
            <a:ext cx="2664296" cy="2664296"/>
          </a:xfrm>
          <a:prstGeom prst="rect">
            <a:avLst/>
          </a:prstGeom>
          <a:noFill/>
        </p:spPr>
      </p:pic>
      <p:pic>
        <p:nvPicPr>
          <p:cNvPr id="7" name="Picture 6" descr="http://www.islavisual.com/articulos/desarrollo_web/images/netbeans.jpg"/>
          <p:cNvPicPr>
            <a:picLocks noChangeAspect="1" noChangeArrowheads="1"/>
          </p:cNvPicPr>
          <p:nvPr/>
        </p:nvPicPr>
        <p:blipFill>
          <a:blip r:embed="rId5" cstate="print"/>
          <a:srcRect/>
          <a:stretch>
            <a:fillRect/>
          </a:stretch>
        </p:blipFill>
        <p:spPr bwMode="auto">
          <a:xfrm>
            <a:off x="5796136" y="4509120"/>
            <a:ext cx="2857500" cy="157162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196752"/>
            <a:ext cx="7859216" cy="1143000"/>
          </a:xfrm>
        </p:spPr>
        <p:txBody>
          <a:bodyPr>
            <a:normAutofit fontScale="90000"/>
          </a:bodyPr>
          <a:lstStyle/>
          <a:p>
            <a:r>
              <a:rPr lang="en-US" b="1" dirty="0" smtClean="0">
                <a:effectLst>
                  <a:outerShdw blurRad="38100" dist="38100" dir="2700000" algn="tl">
                    <a:srgbClr val="000000">
                      <a:alpha val="43137"/>
                    </a:srgbClr>
                  </a:outerShdw>
                </a:effectLst>
              </a:rPr>
              <a:t>TRANSFORMAR EL ALFABETO LATINO EN ALFABETO BRAILLE</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276872"/>
            <a:ext cx="7859216" cy="3849291"/>
          </a:xfrm>
        </p:spPr>
        <p:txBody>
          <a:bodyPr/>
          <a:lstStyle/>
          <a:p>
            <a:pPr>
              <a:buNone/>
            </a:pPr>
            <a:endParaRPr lang="es-EC"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2050" name="Picture 2"/>
          <p:cNvPicPr>
            <a:picLocks noChangeAspect="1" noChangeArrowheads="1"/>
          </p:cNvPicPr>
          <p:nvPr/>
        </p:nvPicPr>
        <p:blipFill>
          <a:blip r:embed="rId4" cstate="print"/>
          <a:srcRect l="28641" t="30825" r="33560" b="29485"/>
          <a:stretch>
            <a:fillRect/>
          </a:stretch>
        </p:blipFill>
        <p:spPr bwMode="auto">
          <a:xfrm>
            <a:off x="2339752" y="2780928"/>
            <a:ext cx="4608512"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graphicFrame>
        <p:nvGraphicFramePr>
          <p:cNvPr id="7" name="6 Marcador de contenido"/>
          <p:cNvGraphicFramePr>
            <a:graphicFrameLocks noGrp="1"/>
          </p:cNvGraphicFramePr>
          <p:nvPr>
            <p:ph idx="1"/>
          </p:nvPr>
        </p:nvGraphicFramePr>
        <p:xfrm>
          <a:off x="2843808" y="1196764"/>
          <a:ext cx="3672407" cy="5120640"/>
        </p:xfrm>
        <a:graphic>
          <a:graphicData uri="http://schemas.openxmlformats.org/drawingml/2006/table">
            <a:tbl>
              <a:tblPr/>
              <a:tblGrid>
                <a:gridCol w="897879"/>
                <a:gridCol w="1384464"/>
                <a:gridCol w="1390064"/>
              </a:tblGrid>
              <a:tr h="352101">
                <a:tc>
                  <a:txBody>
                    <a:bodyPr/>
                    <a:lstStyle/>
                    <a:p>
                      <a:pPr algn="ctr">
                        <a:lnSpc>
                          <a:spcPct val="100000"/>
                        </a:lnSpc>
                      </a:pPr>
                      <a:r>
                        <a:rPr lang="es-EC" sz="1200" dirty="0">
                          <a:solidFill>
                            <a:srgbClr val="000000"/>
                          </a:solidFill>
                          <a:latin typeface="+mn-lt"/>
                          <a:ea typeface="Calibri"/>
                          <a:cs typeface="Times New Roman"/>
                        </a:rPr>
                        <a:t>LETRAS Y NÚMEROS</a:t>
                      </a:r>
                    </a:p>
                  </a:txBody>
                  <a:tcPr marL="39283" marR="3928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200">
                          <a:solidFill>
                            <a:srgbClr val="000000"/>
                          </a:solidFill>
                          <a:latin typeface="+mn-lt"/>
                          <a:ea typeface="Calibri"/>
                          <a:cs typeface="Times New Roman"/>
                        </a:rPr>
                        <a:t>LETRA BRAILLE EN NÚMERO DECIMAL</a:t>
                      </a:r>
                    </a:p>
                  </a:txBody>
                  <a:tcPr marL="39283" marR="3928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200">
                          <a:solidFill>
                            <a:srgbClr val="000000"/>
                          </a:solidFill>
                          <a:latin typeface="+mn-lt"/>
                          <a:ea typeface="Calibri"/>
                          <a:cs typeface="Times New Roman"/>
                        </a:rPr>
                        <a:t>LETRA BRAILLE EN CÓDIGO BINARIO</a:t>
                      </a:r>
                    </a:p>
                  </a:txBody>
                  <a:tcPr marL="39283" marR="3928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050">
                <a:tc>
                  <a:txBody>
                    <a:bodyPr/>
                    <a:lstStyle/>
                    <a:p>
                      <a:pPr algn="ctr">
                        <a:lnSpc>
                          <a:spcPct val="100000"/>
                        </a:lnSpc>
                      </a:pPr>
                      <a:r>
                        <a:rPr lang="es-EC" sz="1200">
                          <a:solidFill>
                            <a:srgbClr val="000000"/>
                          </a:solidFill>
                          <a:latin typeface="+mn-lt"/>
                          <a:ea typeface="Calibri"/>
                          <a:cs typeface="Times New Roman"/>
                        </a:rPr>
                        <a:t>a , 1</a:t>
                      </a:r>
                    </a:p>
                  </a:txBody>
                  <a:tcPr marL="39283" marR="39283"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1</a:t>
                      </a:r>
                    </a:p>
                  </a:txBody>
                  <a:tcPr marL="39283" marR="39283"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00000001</a:t>
                      </a:r>
                    </a:p>
                  </a:txBody>
                  <a:tcPr marL="39283" marR="39283"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b , 2</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3</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00000011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c , 3</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9</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dirty="0">
                          <a:solidFill>
                            <a:srgbClr val="000000"/>
                          </a:solidFill>
                          <a:latin typeface="+mn-lt"/>
                          <a:ea typeface="Calibri"/>
                          <a:cs typeface="Times New Roman"/>
                        </a:rPr>
                        <a:t>00001001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d , 4</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25</a:t>
                      </a:r>
                    </a:p>
                  </a:txBody>
                  <a:tcPr marL="39283" marR="39283" marT="0" marB="0">
                    <a:lnL>
                      <a:noFill/>
                    </a:lnL>
                    <a:lnR>
                      <a:noFill/>
                    </a:lnR>
                    <a:lnT>
                      <a:noFill/>
                    </a:lnT>
                    <a:lnB>
                      <a:noFill/>
                    </a:lnB>
                  </a:tcPr>
                </a:tc>
                <a:tc>
                  <a:txBody>
                    <a:bodyPr/>
                    <a:lstStyle/>
                    <a:p>
                      <a:pPr algn="ctr">
                        <a:lnSpc>
                          <a:spcPct val="100000"/>
                        </a:lnSpc>
                      </a:pPr>
                      <a:r>
                        <a:rPr lang="es-EC" sz="1200" dirty="0">
                          <a:solidFill>
                            <a:srgbClr val="000000"/>
                          </a:solidFill>
                          <a:latin typeface="+mn-lt"/>
                          <a:ea typeface="Calibri"/>
                          <a:cs typeface="Times New Roman"/>
                        </a:rPr>
                        <a:t>00011001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e , 5</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17</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dirty="0">
                          <a:solidFill>
                            <a:srgbClr val="000000"/>
                          </a:solidFill>
                          <a:latin typeface="+mn-lt"/>
                          <a:ea typeface="Calibri"/>
                          <a:cs typeface="Times New Roman"/>
                        </a:rPr>
                        <a:t>00010001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f , 6</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11</a:t>
                      </a:r>
                    </a:p>
                  </a:txBody>
                  <a:tcPr marL="39283" marR="39283" marT="0" marB="0">
                    <a:lnL>
                      <a:noFill/>
                    </a:lnL>
                    <a:lnR>
                      <a:noFill/>
                    </a:lnR>
                    <a:lnT>
                      <a:noFill/>
                    </a:lnT>
                    <a:lnB>
                      <a:noFill/>
                    </a:lnB>
                  </a:tcPr>
                </a:tc>
                <a:tc>
                  <a:txBody>
                    <a:bodyPr/>
                    <a:lstStyle/>
                    <a:p>
                      <a:pPr algn="ctr">
                        <a:lnSpc>
                          <a:spcPct val="100000"/>
                        </a:lnSpc>
                      </a:pPr>
                      <a:r>
                        <a:rPr lang="es-EC" sz="1200" dirty="0">
                          <a:solidFill>
                            <a:srgbClr val="000000"/>
                          </a:solidFill>
                          <a:latin typeface="+mn-lt"/>
                          <a:ea typeface="Calibri"/>
                          <a:cs typeface="Times New Roman"/>
                        </a:rPr>
                        <a:t>00001011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g , 7</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27</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00011011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h , 8</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19</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00010011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i , 9</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10</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00001010</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j , 0</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26</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00011010</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k</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5</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00000101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l</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7</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00000111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m</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13</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00001101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n</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29</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00011101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o</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21</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00010100</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p</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15</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00001111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q</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31</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00011111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r</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23</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00010111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s</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14</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00001110</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t</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30</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00011110</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u</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37</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00100101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v</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39</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00100111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w</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58</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00111010</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x</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45</a:t>
                      </a:r>
                    </a:p>
                  </a:txBody>
                  <a:tcPr marL="39283" marR="39283"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00101101</a:t>
                      </a:r>
                    </a:p>
                  </a:txBody>
                  <a:tcPr marL="39283" marR="39283" marT="0" marB="0">
                    <a:lnL>
                      <a:noFill/>
                    </a:lnL>
                    <a:lnR>
                      <a:noFill/>
                    </a:lnR>
                    <a:lnT>
                      <a:noFill/>
                    </a:lnT>
                    <a:lnB>
                      <a:noFill/>
                    </a:lnB>
                  </a:tcPr>
                </a:tc>
              </a:tr>
              <a:tr h="176050">
                <a:tc>
                  <a:txBody>
                    <a:bodyPr/>
                    <a:lstStyle/>
                    <a:p>
                      <a:pPr algn="ctr">
                        <a:lnSpc>
                          <a:spcPct val="100000"/>
                        </a:lnSpc>
                      </a:pPr>
                      <a:r>
                        <a:rPr lang="es-EC" sz="1200">
                          <a:solidFill>
                            <a:srgbClr val="000000"/>
                          </a:solidFill>
                          <a:latin typeface="+mn-lt"/>
                          <a:ea typeface="Calibri"/>
                          <a:cs typeface="Times New Roman"/>
                        </a:rPr>
                        <a:t>y</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61</a:t>
                      </a:r>
                    </a:p>
                  </a:txBody>
                  <a:tcPr marL="39283" marR="39283"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00111101</a:t>
                      </a:r>
                    </a:p>
                  </a:txBody>
                  <a:tcPr marL="39283" marR="39283" marT="0" marB="0">
                    <a:lnL>
                      <a:noFill/>
                    </a:lnL>
                    <a:lnR>
                      <a:noFill/>
                    </a:lnR>
                    <a:lnT>
                      <a:noFill/>
                    </a:lnT>
                    <a:lnB>
                      <a:noFill/>
                    </a:lnB>
                    <a:solidFill>
                      <a:srgbClr val="C0C0C0"/>
                    </a:solidFill>
                  </a:tcPr>
                </a:tc>
              </a:tr>
              <a:tr h="176050">
                <a:tc>
                  <a:txBody>
                    <a:bodyPr/>
                    <a:lstStyle/>
                    <a:p>
                      <a:pPr algn="ctr">
                        <a:lnSpc>
                          <a:spcPct val="100000"/>
                        </a:lnSpc>
                      </a:pPr>
                      <a:r>
                        <a:rPr lang="es-EC" sz="1200">
                          <a:solidFill>
                            <a:srgbClr val="000000"/>
                          </a:solidFill>
                          <a:latin typeface="+mn-lt"/>
                          <a:ea typeface="Calibri"/>
                          <a:cs typeface="Times New Roman"/>
                        </a:rPr>
                        <a:t>z</a:t>
                      </a:r>
                    </a:p>
                  </a:txBody>
                  <a:tcPr marL="39283" marR="3928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200">
                          <a:solidFill>
                            <a:srgbClr val="000000"/>
                          </a:solidFill>
                          <a:latin typeface="+mn-lt"/>
                          <a:ea typeface="Calibri"/>
                          <a:cs typeface="Times New Roman"/>
                        </a:rPr>
                        <a:t>53</a:t>
                      </a:r>
                    </a:p>
                  </a:txBody>
                  <a:tcPr marL="39283" marR="3928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200" dirty="0">
                          <a:solidFill>
                            <a:srgbClr val="000000"/>
                          </a:solidFill>
                          <a:latin typeface="+mn-lt"/>
                          <a:ea typeface="Calibri"/>
                          <a:cs typeface="Times New Roman"/>
                        </a:rPr>
                        <a:t>00110101</a:t>
                      </a:r>
                    </a:p>
                  </a:txBody>
                  <a:tcPr marL="39283" marR="39283"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2051" name="Picture 3"/>
          <p:cNvPicPr>
            <a:picLocks noChangeAspect="1" noChangeArrowheads="1"/>
          </p:cNvPicPr>
          <p:nvPr/>
        </p:nvPicPr>
        <p:blipFill>
          <a:blip r:embed="rId4" cstate="print"/>
          <a:srcRect l="73625" t="18815" r="21060" b="66065"/>
          <a:stretch>
            <a:fillRect/>
          </a:stretch>
        </p:blipFill>
        <p:spPr bwMode="auto">
          <a:xfrm>
            <a:off x="7596336" y="1484784"/>
            <a:ext cx="648072" cy="1152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fontScale="70000" lnSpcReduction="20000"/>
          </a:bodyPr>
          <a:lstStyle/>
          <a:p>
            <a:pPr algn="just"/>
            <a:r>
              <a:rPr lang="es-EC" dirty="0" smtClean="0"/>
              <a:t>La vista, desde el nacimiento, es un canal sensorial social. Estudios realizados, hasta los doce años la mayoría de las nociones aprendidas se captan a través de la vista, en una proporción del 83%, frente a los estímulos captados por los otros sentidos, que se reparten entre el 17% de los restantes.</a:t>
            </a:r>
          </a:p>
          <a:p>
            <a:pPr lvl="1" algn="just"/>
            <a:r>
              <a:rPr lang="es-EC" dirty="0" smtClean="0"/>
              <a:t>Vidente </a:t>
            </a:r>
            <a:r>
              <a:rPr lang="es-EC" dirty="0" smtClean="0">
                <a:sym typeface="Wingdings" pitchFamily="2" charset="2"/>
              </a:rPr>
              <a:t> viendo</a:t>
            </a:r>
          </a:p>
          <a:p>
            <a:pPr lvl="1" algn="just"/>
            <a:r>
              <a:rPr lang="es-EC" dirty="0" smtClean="0">
                <a:sym typeface="Wingdings" pitchFamily="2" charset="2"/>
              </a:rPr>
              <a:t>No Vidente  leyendo y escuchando</a:t>
            </a:r>
            <a:endParaRPr lang="es-EC" dirty="0" smtClean="0"/>
          </a:p>
          <a:p>
            <a:pPr algn="just"/>
            <a:endParaRPr lang="es-EC" dirty="0" smtClean="0"/>
          </a:p>
          <a:p>
            <a:pPr algn="just"/>
            <a:r>
              <a:rPr lang="es-EC" dirty="0" smtClean="0"/>
              <a:t>Desde temprana edad un niño/a, lo que con el ojo observa, quiere tocar con la mano y cuando ha tocado aquello, quiere ir más lejos, aprendiendo todos los días algo nuevo.</a:t>
            </a:r>
          </a:p>
          <a:p>
            <a:pPr algn="just"/>
            <a:endParaRPr lang="es-EC" dirty="0" smtClean="0"/>
          </a:p>
          <a:p>
            <a:pPr algn="just"/>
            <a:r>
              <a:rPr lang="es-EC" dirty="0" smtClean="0"/>
              <a:t>Una persona no vidente, tiene esta limitación </a:t>
            </a:r>
            <a:r>
              <a:rPr lang="es-EC" dirty="0" smtClean="0">
                <a:sym typeface="Wingdings" pitchFamily="2" charset="2"/>
              </a:rPr>
              <a:t> </a:t>
            </a:r>
            <a:r>
              <a:rPr lang="es-EC" dirty="0" smtClean="0"/>
              <a:t>nace el Sistema Braille para que puedan tener una comunicación con el medio que los rodea, teniendo un complemento adicional a su aprendizaje.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graphicFrame>
        <p:nvGraphicFramePr>
          <p:cNvPr id="6" name="5 Tabla"/>
          <p:cNvGraphicFramePr>
            <a:graphicFrameLocks noGrp="1"/>
          </p:cNvGraphicFramePr>
          <p:nvPr/>
        </p:nvGraphicFramePr>
        <p:xfrm>
          <a:off x="2267744" y="1340768"/>
          <a:ext cx="4752527" cy="4491426"/>
        </p:xfrm>
        <a:graphic>
          <a:graphicData uri="http://schemas.openxmlformats.org/drawingml/2006/table">
            <a:tbl>
              <a:tblPr/>
              <a:tblGrid>
                <a:gridCol w="1080120"/>
                <a:gridCol w="1976283"/>
                <a:gridCol w="1696124"/>
              </a:tblGrid>
              <a:tr h="468066">
                <a:tc>
                  <a:txBody>
                    <a:bodyPr/>
                    <a:lstStyle/>
                    <a:p>
                      <a:pPr algn="ctr">
                        <a:lnSpc>
                          <a:spcPct val="100000"/>
                        </a:lnSpc>
                      </a:pPr>
                      <a:r>
                        <a:rPr lang="es-EC" sz="1200">
                          <a:solidFill>
                            <a:srgbClr val="000000"/>
                          </a:solidFill>
                          <a:latin typeface="+mn-lt"/>
                          <a:ea typeface="Calibri"/>
                          <a:cs typeface="Times New Roman"/>
                        </a:rPr>
                        <a:t>CARACTERES ESPECIALES</a:t>
                      </a:r>
                    </a:p>
                  </a:txBody>
                  <a:tcPr marL="44578" marR="4457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200">
                          <a:solidFill>
                            <a:srgbClr val="000000"/>
                          </a:solidFill>
                          <a:latin typeface="+mn-lt"/>
                          <a:ea typeface="Calibri"/>
                          <a:cs typeface="Times New Roman"/>
                        </a:rPr>
                        <a:t>CARACTERES BRAILLE EN NÚMEROS DECIMAL</a:t>
                      </a:r>
                    </a:p>
                  </a:txBody>
                  <a:tcPr marL="44578" marR="4457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s-EC" sz="1200">
                          <a:solidFill>
                            <a:srgbClr val="000000"/>
                          </a:solidFill>
                          <a:latin typeface="+mn-lt"/>
                          <a:ea typeface="Calibri"/>
                          <a:cs typeface="Times New Roman"/>
                        </a:rPr>
                        <a:t>CARACTERES BRAILLE EN CÓDIGO BINARIO</a:t>
                      </a:r>
                    </a:p>
                  </a:txBody>
                  <a:tcPr marL="44578" marR="4457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022">
                <a:tc>
                  <a:txBody>
                    <a:bodyPr/>
                    <a:lstStyle/>
                    <a:p>
                      <a:pPr algn="ctr">
                        <a:lnSpc>
                          <a:spcPct val="100000"/>
                        </a:lnSpc>
                      </a:pPr>
                      <a:r>
                        <a:rPr lang="es-EC" sz="1200">
                          <a:solidFill>
                            <a:srgbClr val="000000"/>
                          </a:solidFill>
                          <a:latin typeface="+mn-lt"/>
                          <a:ea typeface="Calibri"/>
                          <a:cs typeface="Times New Roman"/>
                        </a:rPr>
                        <a:t>Espacio</a:t>
                      </a:r>
                    </a:p>
                  </a:txBody>
                  <a:tcPr marL="44578" marR="4457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64</a:t>
                      </a:r>
                    </a:p>
                  </a:txBody>
                  <a:tcPr marL="44578" marR="4457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00000"/>
                        </a:lnSpc>
                      </a:pPr>
                      <a:r>
                        <a:rPr lang="es-EC" sz="1200" dirty="0">
                          <a:solidFill>
                            <a:srgbClr val="000000"/>
                          </a:solidFill>
                          <a:latin typeface="+mn-lt"/>
                          <a:ea typeface="Calibri"/>
                          <a:cs typeface="Times New Roman"/>
                        </a:rPr>
                        <a:t>01000000</a:t>
                      </a:r>
                    </a:p>
                  </a:txBody>
                  <a:tcPr marL="44578" marR="44578"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22</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00010110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38</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00100110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&amp;</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47</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00101111</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35</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00100011</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28</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00011100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20</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00010100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22</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00010110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2</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00000010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36</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00100100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4</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00000100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50</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00110010</a:t>
                      </a:r>
                    </a:p>
                  </a:txBody>
                  <a:tcPr marL="44578" marR="44578" marT="0" marB="0">
                    <a:lnL>
                      <a:noFill/>
                    </a:lnL>
                    <a:lnR>
                      <a:noFill/>
                    </a:lnR>
                    <a:lnT>
                      <a:noFill/>
                    </a:lnT>
                    <a:lnB>
                      <a:noFill/>
                    </a:lnB>
                  </a:tcPr>
                </a:tc>
              </a:tr>
              <a:tr h="156022">
                <a:tc>
                  <a:txBody>
                    <a:bodyPr/>
                    <a:lstStyle/>
                    <a:p>
                      <a:pPr algn="ctr">
                        <a:lnSpc>
                          <a:spcPct val="100000"/>
                        </a:lnSpc>
                      </a:pPr>
                      <a:r>
                        <a:rPr lang="es-EC" sz="1200" dirty="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18</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00010010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6</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00000110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&lt;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42</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00101010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54</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00110110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&gt;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21</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00010101</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34</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00100010</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16</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00010000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55</a:t>
                      </a:r>
                    </a:p>
                  </a:txBody>
                  <a:tcPr marL="44578" marR="44578" marT="0" marB="0">
                    <a:lnL>
                      <a:noFill/>
                    </a:lnL>
                    <a:lnR>
                      <a:noFill/>
                    </a:lnR>
                    <a:lnT>
                      <a:noFill/>
                    </a:lnT>
                    <a:lnB>
                      <a:noFill/>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00110111</a:t>
                      </a:r>
                    </a:p>
                  </a:txBody>
                  <a:tcPr marL="44578" marR="44578" marT="0" marB="0">
                    <a:lnL>
                      <a:noFill/>
                    </a:lnL>
                    <a:lnR>
                      <a:noFill/>
                    </a:lnR>
                    <a:lnT>
                      <a:noFill/>
                    </a:lnT>
                    <a:lnB>
                      <a:noFill/>
                    </a:lnB>
                    <a:solidFill>
                      <a:srgbClr val="C0C0C0"/>
                    </a:solidFill>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62</a:t>
                      </a:r>
                    </a:p>
                  </a:txBody>
                  <a:tcPr marL="44578" marR="44578" marT="0" marB="0">
                    <a:lnL>
                      <a:noFill/>
                    </a:lnL>
                    <a:lnR>
                      <a:noFill/>
                    </a:lnR>
                    <a:lnT>
                      <a:noFill/>
                    </a:lnT>
                    <a:lnB>
                      <a:noFill/>
                    </a:lnB>
                  </a:tcPr>
                </a:tc>
                <a:tc>
                  <a:txBody>
                    <a:bodyPr/>
                    <a:lstStyle/>
                    <a:p>
                      <a:pPr algn="ctr">
                        <a:lnSpc>
                          <a:spcPct val="100000"/>
                        </a:lnSpc>
                      </a:pPr>
                      <a:r>
                        <a:rPr lang="es-EC" sz="1200">
                          <a:solidFill>
                            <a:srgbClr val="000000"/>
                          </a:solidFill>
                          <a:latin typeface="+mn-lt"/>
                          <a:ea typeface="Calibri"/>
                          <a:cs typeface="Times New Roman"/>
                        </a:rPr>
                        <a:t>00111110</a:t>
                      </a:r>
                    </a:p>
                  </a:txBody>
                  <a:tcPr marL="44578" marR="44578" marT="0" marB="0">
                    <a:lnL>
                      <a:noFill/>
                    </a:lnL>
                    <a:lnR>
                      <a:noFill/>
                    </a:lnR>
                    <a:lnT>
                      <a:noFill/>
                    </a:lnT>
                    <a:lnB>
                      <a:noFill/>
                    </a:lnB>
                  </a:tcPr>
                </a:tc>
              </a:tr>
              <a:tr h="156022">
                <a:tc>
                  <a:txBody>
                    <a:bodyPr/>
                    <a:lstStyle/>
                    <a:p>
                      <a:pPr algn="ctr">
                        <a:lnSpc>
                          <a:spcPct val="100000"/>
                        </a:lnSpc>
                      </a:pPr>
                      <a:r>
                        <a:rPr lang="es-EC" sz="1200">
                          <a:solidFill>
                            <a:srgbClr val="000000"/>
                          </a:solidFill>
                          <a:latin typeface="+mn-lt"/>
                          <a:ea typeface="Calibri"/>
                          <a:cs typeface="Times New Roman"/>
                        </a:rPr>
                        <a:t>|</a:t>
                      </a:r>
                    </a:p>
                  </a:txBody>
                  <a:tcPr marL="44578" marR="4457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0000"/>
                        </a:lnSpc>
                      </a:pPr>
                      <a:r>
                        <a:rPr lang="es-EC" sz="1200">
                          <a:solidFill>
                            <a:srgbClr val="000000"/>
                          </a:solidFill>
                          <a:latin typeface="+mn-lt"/>
                          <a:ea typeface="Calibri"/>
                          <a:cs typeface="Times New Roman"/>
                        </a:rPr>
                        <a:t>56</a:t>
                      </a:r>
                    </a:p>
                  </a:txBody>
                  <a:tcPr marL="44578" marR="4457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0000"/>
                        </a:lnSpc>
                      </a:pPr>
                      <a:r>
                        <a:rPr lang="es-EC" sz="1200" dirty="0">
                          <a:solidFill>
                            <a:srgbClr val="000000"/>
                          </a:solidFill>
                          <a:latin typeface="+mn-lt"/>
                          <a:ea typeface="Calibri"/>
                          <a:cs typeface="Times New Roman"/>
                        </a:rPr>
                        <a:t>00111000</a:t>
                      </a:r>
                    </a:p>
                  </a:txBody>
                  <a:tcPr marL="44578" marR="44578"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pic>
        <p:nvPicPr>
          <p:cNvPr id="5122" name="Picture 2">
            <a:hlinkClick r:id="rId3" action="ppaction://hlinksldjump"/>
          </p:cNvPr>
          <p:cNvPicPr>
            <a:picLocks noChangeAspect="1" noChangeArrowheads="1"/>
          </p:cNvPicPr>
          <p:nvPr/>
        </p:nvPicPr>
        <p:blipFill>
          <a:blip r:embed="rId4" cstate="print"/>
          <a:srcRect/>
          <a:stretch>
            <a:fillRect/>
          </a:stretch>
        </p:blipFill>
        <p:spPr bwMode="auto">
          <a:xfrm>
            <a:off x="6588224" y="5949280"/>
            <a:ext cx="1837765" cy="692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2204864"/>
            <a:ext cx="7859216" cy="3888432"/>
          </a:xfrm>
        </p:spPr>
        <p:txBody>
          <a:bodyPr>
            <a:normAutofit fontScale="70000" lnSpcReduction="20000"/>
          </a:bodyPr>
          <a:lstStyle/>
          <a:p>
            <a:pPr algn="just">
              <a:buNone/>
            </a:pPr>
            <a:r>
              <a:rPr lang="en-US" sz="4100" b="1" dirty="0" err="1" smtClean="0"/>
              <a:t>Encabezado</a:t>
            </a:r>
            <a:endParaRPr lang="en-US" sz="4100" b="1" dirty="0" smtClean="0"/>
          </a:p>
          <a:p>
            <a:pPr algn="just">
              <a:buNone/>
            </a:pPr>
            <a:endParaRPr lang="es-EC" dirty="0" smtClean="0"/>
          </a:p>
          <a:p>
            <a:pPr algn="just">
              <a:buNone/>
            </a:pPr>
            <a:r>
              <a:rPr lang="es-EC" dirty="0" smtClean="0"/>
              <a:t>Se registran características del microcontrolador como:</a:t>
            </a:r>
          </a:p>
          <a:p>
            <a:pPr algn="just">
              <a:buNone/>
            </a:pPr>
            <a:endParaRPr lang="es-EC" dirty="0" smtClean="0"/>
          </a:p>
          <a:p>
            <a:pPr lvl="1" algn="just"/>
            <a:r>
              <a:rPr lang="en-US" dirty="0" err="1" smtClean="0"/>
              <a:t>Tipo</a:t>
            </a:r>
            <a:r>
              <a:rPr lang="en-US" dirty="0" smtClean="0"/>
              <a:t> de microcontrolador</a:t>
            </a:r>
          </a:p>
          <a:p>
            <a:pPr lvl="1" algn="just"/>
            <a:r>
              <a:rPr lang="es-EC" dirty="0" smtClean="0"/>
              <a:t>Convertidor análogo/digital</a:t>
            </a:r>
          </a:p>
          <a:p>
            <a:pPr lvl="1" algn="just"/>
            <a:r>
              <a:rPr lang="es-EC" dirty="0" smtClean="0"/>
              <a:t> Fuses</a:t>
            </a:r>
          </a:p>
          <a:p>
            <a:pPr lvl="1" algn="just"/>
            <a:r>
              <a:rPr lang="es-EC" dirty="0" smtClean="0"/>
              <a:t>Velocidad del oscilador</a:t>
            </a:r>
          </a:p>
          <a:p>
            <a:pPr lvl="1" algn="just"/>
            <a:r>
              <a:rPr lang="es-EC" dirty="0" smtClean="0"/>
              <a:t>Activación de transferencia y recepción de datos masivos del USB,</a:t>
            </a:r>
          </a:p>
          <a:p>
            <a:pPr lvl="1" algn="just"/>
            <a:r>
              <a:rPr lang="es-EC" dirty="0" smtClean="0"/>
              <a:t>Drivers para el microcontrolador </a:t>
            </a:r>
          </a:p>
          <a:p>
            <a:endParaRPr lang="es-EC"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2" name="Picture 2">
            <a:hlinkClick r:id="rId3" action="ppaction://hlinkfile"/>
          </p:cNvPr>
          <p:cNvPicPr>
            <a:picLocks noChangeAspect="1" noChangeArrowheads="1"/>
          </p:cNvPicPr>
          <p:nvPr/>
        </p:nvPicPr>
        <p:blipFill>
          <a:blip r:embed="rId4" cstate="print"/>
          <a:srcRect/>
          <a:stretch>
            <a:fillRect/>
          </a:stretch>
        </p:blipFill>
        <p:spPr bwMode="auto">
          <a:xfrm>
            <a:off x="6372200" y="5517232"/>
            <a:ext cx="2362200" cy="885825"/>
          </a:xfrm>
          <a:prstGeom prst="rect">
            <a:avLst/>
          </a:prstGeom>
          <a:noFill/>
          <a:ln w="9525">
            <a:noFill/>
            <a:miter lim="800000"/>
            <a:headEnd/>
            <a:tailEnd/>
          </a:ln>
        </p:spPr>
      </p:pic>
      <p:sp>
        <p:nvSpPr>
          <p:cNvPr id="6"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CCS COMPILER </a:t>
            </a:r>
            <a:endParaRPr lang="es-EC"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412775"/>
            <a:ext cx="7859216" cy="3816425"/>
          </a:xfrm>
        </p:spPr>
        <p:txBody>
          <a:bodyPr>
            <a:normAutofit fontScale="92500" lnSpcReduction="20000"/>
          </a:bodyPr>
          <a:lstStyle/>
          <a:p>
            <a:pPr>
              <a:buNone/>
            </a:pPr>
            <a:r>
              <a:rPr lang="es-EC" b="1" dirty="0" smtClean="0"/>
              <a:t>DECLARACIÓN DE VARIABLES</a:t>
            </a:r>
          </a:p>
          <a:p>
            <a:pPr lvl="1"/>
            <a:endParaRPr lang="es-EC" dirty="0" smtClean="0"/>
          </a:p>
          <a:p>
            <a:pPr lvl="1"/>
            <a:r>
              <a:rPr lang="es-EC" dirty="0" err="1" smtClean="0"/>
              <a:t>const</a:t>
            </a:r>
            <a:r>
              <a:rPr lang="es-EC" dirty="0" smtClean="0"/>
              <a:t> int8 </a:t>
            </a:r>
            <a:r>
              <a:rPr lang="es-EC" dirty="0" err="1" smtClean="0"/>
              <a:t>Lenbuf</a:t>
            </a:r>
            <a:r>
              <a:rPr lang="es-EC" dirty="0" smtClean="0"/>
              <a:t> = 32 </a:t>
            </a:r>
          </a:p>
          <a:p>
            <a:pPr lvl="2"/>
            <a:r>
              <a:rPr lang="es-EC" dirty="0" smtClean="0"/>
              <a:t> longitud del buffer de lectura en el puerto USB </a:t>
            </a:r>
          </a:p>
          <a:p>
            <a:pPr lvl="2">
              <a:buNone/>
            </a:pPr>
            <a:endParaRPr lang="es-EC" dirty="0" smtClean="0"/>
          </a:p>
          <a:p>
            <a:pPr lvl="1"/>
            <a:r>
              <a:rPr lang="es-EC" dirty="0" smtClean="0"/>
              <a:t>int8 </a:t>
            </a:r>
            <a:r>
              <a:rPr lang="es-EC" dirty="0" err="1" smtClean="0"/>
              <a:t>recbuf</a:t>
            </a:r>
            <a:r>
              <a:rPr lang="es-EC" dirty="0" smtClean="0"/>
              <a:t> (</a:t>
            </a:r>
            <a:r>
              <a:rPr lang="es-EC" dirty="0" err="1" smtClean="0"/>
              <a:t>Lenbuf</a:t>
            </a:r>
            <a:r>
              <a:rPr lang="es-EC" dirty="0" smtClean="0"/>
              <a:t>) </a:t>
            </a:r>
          </a:p>
          <a:p>
            <a:pPr lvl="2"/>
            <a:r>
              <a:rPr lang="es-EC" dirty="0" smtClean="0"/>
              <a:t>se declara el buffer que recibe el dato para almacenarlo</a:t>
            </a:r>
          </a:p>
          <a:p>
            <a:pPr lvl="2">
              <a:buNone/>
            </a:pPr>
            <a:endParaRPr lang="es-EC" dirty="0" smtClean="0"/>
          </a:p>
          <a:p>
            <a:pPr lvl="1"/>
            <a:r>
              <a:rPr lang="es-EC" dirty="0" smtClean="0"/>
              <a:t>int8 </a:t>
            </a:r>
            <a:r>
              <a:rPr lang="es-EC" dirty="0" err="1" smtClean="0"/>
              <a:t>envio</a:t>
            </a:r>
            <a:r>
              <a:rPr lang="es-EC" dirty="0" smtClean="0"/>
              <a:t>[1] </a:t>
            </a:r>
          </a:p>
          <a:p>
            <a:pPr lvl="2"/>
            <a:r>
              <a:rPr lang="es-EC" dirty="0" smtClean="0"/>
              <a:t>se declara variables enteras de 8 bits</a:t>
            </a:r>
          </a:p>
          <a:p>
            <a:endParaRPr lang="es-EC"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7" name="Picture 2">
            <a:hlinkClick r:id="rId3" action="ppaction://hlinkfile"/>
          </p:cNvPr>
          <p:cNvPicPr>
            <a:picLocks noChangeAspect="1" noChangeArrowheads="1"/>
          </p:cNvPicPr>
          <p:nvPr/>
        </p:nvPicPr>
        <p:blipFill>
          <a:blip r:embed="rId4" cstate="print"/>
          <a:srcRect/>
          <a:stretch>
            <a:fillRect/>
          </a:stretch>
        </p:blipFill>
        <p:spPr bwMode="auto">
          <a:xfrm>
            <a:off x="6372200" y="5517232"/>
            <a:ext cx="2362200" cy="88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536503"/>
          </a:xfrm>
        </p:spPr>
        <p:txBody>
          <a:bodyPr>
            <a:normAutofit fontScale="55000" lnSpcReduction="20000"/>
          </a:bodyPr>
          <a:lstStyle/>
          <a:p>
            <a:pPr lvl="0" algn="just">
              <a:buNone/>
            </a:pPr>
            <a:r>
              <a:rPr lang="es-ES" sz="5100" b="1" dirty="0" err="1" smtClean="0"/>
              <a:t>Void</a:t>
            </a:r>
            <a:r>
              <a:rPr lang="es-ES" sz="5100" b="1" dirty="0" smtClean="0"/>
              <a:t> </a:t>
            </a:r>
            <a:r>
              <a:rPr lang="es-ES" sz="5100" b="1" dirty="0" err="1" smtClean="0"/>
              <a:t>Main</a:t>
            </a:r>
            <a:endParaRPr lang="es-ES" sz="5100" b="1" dirty="0" smtClean="0"/>
          </a:p>
          <a:p>
            <a:pPr lvl="0" algn="just">
              <a:buNone/>
            </a:pPr>
            <a:endParaRPr lang="es-EC" sz="3400" dirty="0" smtClean="0"/>
          </a:p>
          <a:p>
            <a:pPr algn="just"/>
            <a:r>
              <a:rPr lang="es-EC" sz="4200" dirty="0" smtClean="0"/>
              <a:t>Se genera una señal de salida en alto </a:t>
            </a:r>
            <a:r>
              <a:rPr lang="es-EC" sz="4200" dirty="0" smtClean="0">
                <a:sym typeface="Wingdings" pitchFamily="2" charset="2"/>
              </a:rPr>
              <a:t> </a:t>
            </a:r>
            <a:r>
              <a:rPr lang="es-EC" sz="4200" dirty="0" smtClean="0"/>
              <a:t>indica conexión con el microcontrolador </a:t>
            </a:r>
          </a:p>
          <a:p>
            <a:pPr algn="just"/>
            <a:r>
              <a:rPr lang="es-EC" sz="4200" dirty="0" smtClean="0"/>
              <a:t>Se inicializa la conexión USB que va a tener con el microcontrolador </a:t>
            </a:r>
          </a:p>
          <a:p>
            <a:pPr algn="just"/>
            <a:r>
              <a:rPr lang="es-EC" sz="4200" dirty="0" smtClean="0"/>
              <a:t>Se programa la recepción de las letras del alfabeto Braille. </a:t>
            </a:r>
          </a:p>
          <a:p>
            <a:pPr lvl="1" algn="just"/>
            <a:r>
              <a:rPr lang="es-EC" sz="4200" dirty="0" smtClean="0"/>
              <a:t>El microcontrolador recibe un byte de lectura </a:t>
            </a:r>
            <a:r>
              <a:rPr lang="es-EC" sz="4200" dirty="0" smtClean="0">
                <a:sym typeface="Wingdings" pitchFamily="2" charset="2"/>
              </a:rPr>
              <a:t> </a:t>
            </a:r>
            <a:r>
              <a:rPr lang="es-EC" sz="4200" dirty="0" smtClean="0"/>
              <a:t>dato enviado es</a:t>
            </a:r>
            <a:r>
              <a:rPr lang="es-EC" sz="4200" dirty="0" smtClean="0">
                <a:sym typeface="Wingdings" pitchFamily="2" charset="2"/>
              </a:rPr>
              <a:t> el </a:t>
            </a:r>
            <a:r>
              <a:rPr lang="es-EC" sz="4200" dirty="0" smtClean="0"/>
              <a:t>número entero de cada letra </a:t>
            </a:r>
            <a:r>
              <a:rPr lang="es-EC" sz="4200" dirty="0" smtClean="0">
                <a:sym typeface="Wingdings" pitchFamily="2" charset="2"/>
              </a:rPr>
              <a:t> </a:t>
            </a:r>
            <a:r>
              <a:rPr lang="es-EC" sz="4200" dirty="0" smtClean="0"/>
              <a:t>codifica la señal </a:t>
            </a:r>
            <a:r>
              <a:rPr lang="es-EC" sz="4200" dirty="0" smtClean="0">
                <a:sym typeface="Wingdings" pitchFamily="2" charset="2"/>
              </a:rPr>
              <a:t> </a:t>
            </a:r>
            <a:r>
              <a:rPr lang="es-EC" sz="4200" dirty="0" smtClean="0"/>
              <a:t>envía a la salida los pulsos necesarios para activar los actuadores.</a:t>
            </a:r>
          </a:p>
          <a:p>
            <a:pPr algn="just"/>
            <a:r>
              <a:rPr lang="es-EC" sz="4200" dirty="0" smtClean="0"/>
              <a:t>Conexión USB: se envía señal de control desde el microcontrolador hacia la interfaz  gráfica (</a:t>
            </a:r>
            <a:r>
              <a:rPr lang="es-EC" sz="4200" dirty="0" err="1" smtClean="0"/>
              <a:t>Netbeans</a:t>
            </a:r>
            <a:r>
              <a:rPr lang="es-EC" sz="4200" dirty="0" smtClean="0"/>
              <a:t>) indica conexión física entre el software y la placa electrónica. </a:t>
            </a:r>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7" name="Picture 2">
            <a:hlinkClick r:id="rId3" action="ppaction://hlinkfile"/>
          </p:cNvPr>
          <p:cNvPicPr>
            <a:picLocks noChangeAspect="1" noChangeArrowheads="1"/>
          </p:cNvPicPr>
          <p:nvPr/>
        </p:nvPicPr>
        <p:blipFill>
          <a:blip r:embed="rId4" cstate="print"/>
          <a:srcRect/>
          <a:stretch>
            <a:fillRect/>
          </a:stretch>
        </p:blipFill>
        <p:spPr bwMode="auto">
          <a:xfrm>
            <a:off x="6372200" y="5661248"/>
            <a:ext cx="2362200" cy="88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18433" name="Picture 1"/>
          <p:cNvPicPr>
            <a:picLocks noChangeAspect="1" noChangeArrowheads="1"/>
          </p:cNvPicPr>
          <p:nvPr/>
        </p:nvPicPr>
        <p:blipFill>
          <a:blip r:embed="rId3" cstate="print"/>
          <a:srcRect l="33956" t="28935" r="25882" b="16256"/>
          <a:stretch>
            <a:fillRect/>
          </a:stretch>
        </p:blipFill>
        <p:spPr bwMode="auto">
          <a:xfrm>
            <a:off x="2051720" y="1249698"/>
            <a:ext cx="6192688" cy="5281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971600" y="2060848"/>
            <a:ext cx="7715200" cy="3672408"/>
          </a:xfrm>
        </p:spPr>
        <p:txBody>
          <a:bodyPr>
            <a:noAutofit/>
          </a:bodyPr>
          <a:lstStyle/>
          <a:p>
            <a:pPr algn="just"/>
            <a:r>
              <a:rPr lang="es-EC" sz="2400" dirty="0" smtClean="0"/>
              <a:t>Programación tiene dos paquetes, cada uno trabaja con clases independientes, guardando relación entre sí, permite integración total de todo el proyecto</a:t>
            </a:r>
          </a:p>
          <a:p>
            <a:pPr algn="just"/>
            <a:endParaRPr lang="es-EC" sz="2400" dirty="0" smtClean="0"/>
          </a:p>
          <a:p>
            <a:pPr lvl="1" algn="just"/>
            <a:r>
              <a:rPr lang="es-EC" sz="2400" b="1" dirty="0" smtClean="0"/>
              <a:t>Controladores:</a:t>
            </a:r>
            <a:r>
              <a:rPr lang="es-EC" sz="2400" dirty="0" smtClean="0"/>
              <a:t> contiene las clases de codificación del alfabeto latino a alfabeto Braille, comunicación USB (</a:t>
            </a:r>
            <a:r>
              <a:rPr lang="es-EC" sz="2400" dirty="0" err="1" smtClean="0"/>
              <a:t>Pic</a:t>
            </a:r>
            <a:r>
              <a:rPr lang="es-EC" sz="2400" dirty="0" smtClean="0"/>
              <a:t> </a:t>
            </a:r>
            <a:r>
              <a:rPr lang="es-EC" sz="2400" dirty="0" smtClean="0">
                <a:sym typeface="Wingdings" pitchFamily="2" charset="2"/>
              </a:rPr>
              <a:t> PC , viceversa)</a:t>
            </a:r>
          </a:p>
          <a:p>
            <a:pPr lvl="1" algn="just"/>
            <a:endParaRPr lang="es-EC" sz="2400" dirty="0" smtClean="0"/>
          </a:p>
          <a:p>
            <a:pPr lvl="1" algn="just"/>
            <a:r>
              <a:rPr lang="es-EC" sz="2400" b="1" dirty="0" smtClean="0"/>
              <a:t>Principal:</a:t>
            </a:r>
            <a:r>
              <a:rPr lang="es-EC" sz="2400" dirty="0" smtClean="0"/>
              <a:t> integra las clases y métodos para ejecutar al proyecto total</a:t>
            </a:r>
            <a:endParaRPr lang="es-EC" sz="2400"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2050"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
        <p:nvSpPr>
          <p:cNvPr id="6"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NETBEANS</a:t>
            </a:r>
            <a:endParaRPr lang="es-EC"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340768"/>
            <a:ext cx="7859216" cy="4785395"/>
          </a:xfrm>
        </p:spPr>
        <p:txBody>
          <a:bodyPr>
            <a:normAutofit fontScale="77500" lnSpcReduction="20000"/>
          </a:bodyPr>
          <a:lstStyle/>
          <a:p>
            <a:pPr lvl="0" algn="just">
              <a:buNone/>
            </a:pPr>
            <a:r>
              <a:rPr lang="es-ES" sz="3900" b="1" dirty="0" smtClean="0"/>
              <a:t>Librería </a:t>
            </a:r>
            <a:r>
              <a:rPr lang="es-ES" sz="3900" b="1" dirty="0" err="1" smtClean="0"/>
              <a:t>jpicusb</a:t>
            </a:r>
            <a:endParaRPr lang="es-ES" sz="3900" b="1" dirty="0" smtClean="0"/>
          </a:p>
          <a:p>
            <a:pPr lvl="0" algn="just">
              <a:buNone/>
            </a:pPr>
            <a:endParaRPr lang="es-EC" dirty="0" smtClean="0"/>
          </a:p>
          <a:p>
            <a:pPr algn="just"/>
            <a:r>
              <a:rPr lang="es-EC" dirty="0" smtClean="0"/>
              <a:t>Establece comunicación PC </a:t>
            </a:r>
            <a:r>
              <a:rPr lang="es-EC" dirty="0" smtClean="0">
                <a:sym typeface="Wingdings" pitchFamily="2" charset="2"/>
              </a:rPr>
              <a:t> </a:t>
            </a:r>
            <a:r>
              <a:rPr lang="es-EC" dirty="0" smtClean="0"/>
              <a:t>microcontrolador 18f2550 por medio del puerto USB </a:t>
            </a:r>
          </a:p>
          <a:p>
            <a:pPr algn="just"/>
            <a:r>
              <a:rPr lang="es-EC" dirty="0" smtClean="0"/>
              <a:t>Implementa las funciones de la API USB de Microchip</a:t>
            </a:r>
          </a:p>
          <a:p>
            <a:pPr algn="just"/>
            <a:r>
              <a:rPr lang="es-EC" dirty="0" smtClean="0"/>
              <a:t>Java llama a la librería dinámica de NetBeans </a:t>
            </a:r>
            <a:r>
              <a:rPr lang="es-EC" dirty="0" smtClean="0">
                <a:sym typeface="Wingdings" pitchFamily="2" charset="2"/>
              </a:rPr>
              <a:t> </a:t>
            </a:r>
            <a:r>
              <a:rPr lang="es-EC" dirty="0" smtClean="0"/>
              <a:t>llama a la librería jpicusb.dll que facilita el camino para tener una comunicación optima entre las dos interfaces mediante el cable USB.</a:t>
            </a:r>
          </a:p>
          <a:p>
            <a:pPr algn="just"/>
            <a:r>
              <a:rPr lang="es-EC" dirty="0" smtClean="0"/>
              <a:t>Se agrega los componentes </a:t>
            </a:r>
          </a:p>
          <a:p>
            <a:pPr lvl="1" algn="just"/>
            <a:r>
              <a:rPr lang="es-EC" dirty="0" smtClean="0"/>
              <a:t>jpicusb.jar: interfaz java con la librería dinámica jpicusb.dll,</a:t>
            </a:r>
          </a:p>
          <a:p>
            <a:pPr lvl="1" algn="just"/>
            <a:r>
              <a:rPr lang="es-EC" dirty="0" err="1" smtClean="0"/>
              <a:t>Javadoc</a:t>
            </a:r>
            <a:r>
              <a:rPr lang="es-EC" dirty="0" smtClean="0"/>
              <a:t>: contiene toda la documentación de la clase y se encarga de describir los métodos.  </a:t>
            </a:r>
          </a:p>
          <a:p>
            <a:pPr algn="just"/>
            <a:endParaRPr lang="es-EC" dirty="0" smtClean="0"/>
          </a:p>
          <a:p>
            <a:pPr algn="just"/>
            <a:endParaRPr lang="es-EC"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484784"/>
            <a:ext cx="7859216" cy="4641379"/>
          </a:xfrm>
        </p:spPr>
        <p:txBody>
          <a:bodyPr>
            <a:normAutofit fontScale="92500" lnSpcReduction="10000"/>
          </a:bodyPr>
          <a:lstStyle/>
          <a:p>
            <a:pPr algn="just">
              <a:buNone/>
            </a:pPr>
            <a:r>
              <a:rPr lang="es-ES" b="1" dirty="0" smtClean="0"/>
              <a:t>CLASE CONTROLADOR_DECODIFICADOR</a:t>
            </a:r>
          </a:p>
          <a:p>
            <a:pPr algn="just">
              <a:buNone/>
            </a:pPr>
            <a:endParaRPr lang="es-EC" dirty="0" smtClean="0"/>
          </a:p>
          <a:p>
            <a:pPr algn="just"/>
            <a:r>
              <a:rPr lang="es-EC" dirty="0" smtClean="0"/>
              <a:t>Se convierte el alfabeto latino en el alfabeto Braille</a:t>
            </a:r>
          </a:p>
          <a:p>
            <a:pPr algn="just"/>
            <a:r>
              <a:rPr lang="es-EC" dirty="0" smtClean="0"/>
              <a:t>El método decodifica(</a:t>
            </a:r>
            <a:r>
              <a:rPr lang="es-EC" dirty="0" err="1" smtClean="0"/>
              <a:t>char</a:t>
            </a:r>
            <a:r>
              <a:rPr lang="es-EC" dirty="0" smtClean="0"/>
              <a:t> </a:t>
            </a:r>
            <a:r>
              <a:rPr lang="es-EC" dirty="0" err="1" smtClean="0"/>
              <a:t>caracter</a:t>
            </a:r>
            <a:r>
              <a:rPr lang="es-EC" dirty="0" smtClean="0"/>
              <a:t>) </a:t>
            </a:r>
            <a:r>
              <a:rPr lang="es-EC" dirty="0" smtClean="0">
                <a:sym typeface="Wingdings" pitchFamily="2" charset="2"/>
              </a:rPr>
              <a:t> </a:t>
            </a:r>
            <a:r>
              <a:rPr lang="es-EC" dirty="0" smtClean="0"/>
              <a:t>obtiene el número </a:t>
            </a:r>
            <a:r>
              <a:rPr lang="es-EC" dirty="0" err="1" smtClean="0"/>
              <a:t>ascii</a:t>
            </a:r>
            <a:r>
              <a:rPr lang="es-EC" dirty="0" smtClean="0"/>
              <a:t> de cada letras </a:t>
            </a:r>
            <a:r>
              <a:rPr lang="es-EC" dirty="0" smtClean="0">
                <a:sym typeface="Wingdings" pitchFamily="2" charset="2"/>
              </a:rPr>
              <a:t> </a:t>
            </a:r>
            <a:r>
              <a:rPr lang="es-EC" dirty="0" smtClean="0"/>
              <a:t>retorna una variable </a:t>
            </a:r>
            <a:r>
              <a:rPr lang="es-EC" dirty="0" err="1" smtClean="0"/>
              <a:t>int</a:t>
            </a:r>
            <a:r>
              <a:rPr lang="es-EC" dirty="0" smtClean="0"/>
              <a:t> </a:t>
            </a:r>
          </a:p>
          <a:p>
            <a:pPr lvl="1" algn="just"/>
            <a:r>
              <a:rPr lang="es-EC" dirty="0" smtClean="0"/>
              <a:t>La variable </a:t>
            </a:r>
            <a:r>
              <a:rPr lang="es-EC" dirty="0" err="1" smtClean="0"/>
              <a:t>int</a:t>
            </a:r>
            <a:r>
              <a:rPr lang="es-EC" dirty="0" smtClean="0"/>
              <a:t> es una codificación propia de cada letra en Alfabeto Braille transformadas en número decimal entero y luego a código binario.</a:t>
            </a:r>
            <a:endParaRPr lang="es-EC"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pic>
        <p:nvPicPr>
          <p:cNvPr id="4098" name="Picture 2">
            <a:hlinkClick r:id="rId5" action="ppaction://hlinksldjump"/>
          </p:cNvPr>
          <p:cNvPicPr>
            <a:picLocks noChangeAspect="1" noChangeArrowheads="1"/>
          </p:cNvPicPr>
          <p:nvPr/>
        </p:nvPicPr>
        <p:blipFill>
          <a:blip r:embed="rId6" cstate="print"/>
          <a:srcRect/>
          <a:stretch>
            <a:fillRect/>
          </a:stretch>
        </p:blipFill>
        <p:spPr bwMode="auto">
          <a:xfrm>
            <a:off x="3779912" y="5855543"/>
            <a:ext cx="2419350" cy="88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3"/>
            <a:ext cx="7560840" cy="504055"/>
          </a:xfrm>
        </p:spPr>
        <p:txBody>
          <a:bodyPr>
            <a:normAutofit/>
          </a:bodyPr>
          <a:lstStyle/>
          <a:p>
            <a:pPr>
              <a:buNone/>
            </a:pPr>
            <a:r>
              <a:rPr lang="en-US" sz="2200" dirty="0" err="1" smtClean="0"/>
              <a:t>Diagrama</a:t>
            </a:r>
            <a:r>
              <a:rPr lang="en-US" sz="2200" dirty="0" smtClean="0"/>
              <a:t> de </a:t>
            </a:r>
            <a:r>
              <a:rPr lang="en-US" sz="2200" dirty="0" err="1" smtClean="0"/>
              <a:t>flujo</a:t>
            </a:r>
            <a:r>
              <a:rPr lang="en-US" sz="2200" dirty="0" smtClean="0"/>
              <a:t>  </a:t>
            </a:r>
            <a:r>
              <a:rPr lang="en-US" sz="2200" b="1" dirty="0" smtClean="0"/>
              <a:t>CLASE  CONTROLADOR_DECODIFICADOR</a:t>
            </a:r>
            <a:endParaRPr lang="es-ES" sz="2200" b="1" dirty="0" smtClean="0"/>
          </a:p>
          <a:p>
            <a:endParaRPr lang="es-EC" sz="2200"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6146" name="Picture 2"/>
          <p:cNvPicPr>
            <a:picLocks noChangeAspect="1" noChangeArrowheads="1"/>
          </p:cNvPicPr>
          <p:nvPr/>
        </p:nvPicPr>
        <p:blipFill>
          <a:blip r:embed="rId3" cstate="print"/>
          <a:srcRect l="41044" t="21375" r="34150" b="12476"/>
          <a:stretch>
            <a:fillRect/>
          </a:stretch>
        </p:blipFill>
        <p:spPr bwMode="auto">
          <a:xfrm>
            <a:off x="3203848" y="1628800"/>
            <a:ext cx="3007906" cy="5013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62500" lnSpcReduction="20000"/>
          </a:bodyPr>
          <a:lstStyle/>
          <a:p>
            <a:pPr algn="just">
              <a:buNone/>
            </a:pPr>
            <a:r>
              <a:rPr lang="es-ES" sz="4300" b="1" dirty="0" smtClean="0"/>
              <a:t>CLASE CONTROLADOR_PRINCIPAL</a:t>
            </a:r>
          </a:p>
          <a:p>
            <a:pPr algn="just">
              <a:buNone/>
            </a:pPr>
            <a:endParaRPr lang="es-EC" sz="4300" dirty="0" smtClean="0"/>
          </a:p>
          <a:p>
            <a:pPr algn="just"/>
            <a:r>
              <a:rPr lang="es-EC" dirty="0" smtClean="0"/>
              <a:t>Se toma la cadena de caracteres </a:t>
            </a:r>
            <a:r>
              <a:rPr lang="es-EC" dirty="0" smtClean="0">
                <a:sym typeface="Wingdings" pitchFamily="2" charset="2"/>
              </a:rPr>
              <a:t> </a:t>
            </a:r>
            <a:r>
              <a:rPr lang="es-EC" dirty="0" smtClean="0"/>
              <a:t>separa en caracteres individuales para reconocerlos uno a uno (mayúsculas, minúsculas, números y caracteres especiales) </a:t>
            </a:r>
            <a:r>
              <a:rPr lang="es-EC" dirty="0" smtClean="0">
                <a:sym typeface="Wingdings" pitchFamily="2" charset="2"/>
              </a:rPr>
              <a:t> reconocidos se </a:t>
            </a:r>
            <a:r>
              <a:rPr lang="es-EC" dirty="0" smtClean="0"/>
              <a:t>codifica </a:t>
            </a:r>
            <a:r>
              <a:rPr lang="es-EC" dirty="0" smtClean="0">
                <a:sym typeface="Wingdings" pitchFamily="2" charset="2"/>
              </a:rPr>
              <a:t> </a:t>
            </a:r>
            <a:r>
              <a:rPr lang="es-EC" dirty="0" smtClean="0"/>
              <a:t>envía el dato hacia el microcontrolador 18f2550 </a:t>
            </a:r>
            <a:r>
              <a:rPr lang="es-EC" dirty="0" smtClean="0">
                <a:sym typeface="Wingdings" pitchFamily="2" charset="2"/>
              </a:rPr>
              <a:t> </a:t>
            </a:r>
            <a:r>
              <a:rPr lang="es-EC" dirty="0" smtClean="0"/>
              <a:t>mediante el cable USB.</a:t>
            </a:r>
          </a:p>
          <a:p>
            <a:pPr algn="just"/>
            <a:endParaRPr lang="es-EC" dirty="0" smtClean="0"/>
          </a:p>
          <a:p>
            <a:pPr algn="just"/>
            <a:r>
              <a:rPr lang="es-EC" dirty="0" smtClean="0"/>
              <a:t>Trabaja con hilos o </a:t>
            </a:r>
            <a:r>
              <a:rPr lang="es-EC" dirty="0" err="1" smtClean="0"/>
              <a:t>Thread</a:t>
            </a:r>
            <a:r>
              <a:rPr lang="es-EC" dirty="0" smtClean="0"/>
              <a:t> para enviar continuamente la información y datos hacia el microcontrolador, enviando datos continuamente mientras el software trabaja </a:t>
            </a:r>
          </a:p>
          <a:p>
            <a:pPr algn="just"/>
            <a:endParaRPr lang="es-EC" dirty="0" smtClean="0"/>
          </a:p>
          <a:p>
            <a:pPr algn="just"/>
            <a:r>
              <a:rPr lang="es-EC" dirty="0" smtClean="0"/>
              <a:t>La programación está divida en: </a:t>
            </a:r>
          </a:p>
          <a:p>
            <a:pPr lvl="1" algn="just"/>
            <a:r>
              <a:rPr lang="es-EC" sz="3200" dirty="0" smtClean="0"/>
              <a:t>letras en mayúscula</a:t>
            </a:r>
          </a:p>
          <a:p>
            <a:pPr lvl="1" algn="just"/>
            <a:r>
              <a:rPr lang="es-EC" sz="3200" dirty="0" smtClean="0"/>
              <a:t>letras minúsculas</a:t>
            </a:r>
          </a:p>
          <a:p>
            <a:pPr lvl="1" algn="just"/>
            <a:r>
              <a:rPr lang="es-EC" sz="3200" dirty="0" smtClean="0"/>
              <a:t>Números </a:t>
            </a:r>
          </a:p>
          <a:p>
            <a:pPr lvl="1" algn="just"/>
            <a:r>
              <a:rPr lang="es-EC" sz="3200" dirty="0" smtClean="0"/>
              <a:t>caracteres especiales</a:t>
            </a:r>
            <a:r>
              <a:rPr lang="es-EC" dirty="0" smtClean="0"/>
              <a:t>.</a:t>
            </a:r>
          </a:p>
          <a:p>
            <a:pPr algn="just"/>
            <a:endParaRPr lang="es-EC" dirty="0"/>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HISTORIA DEL BRAILLE</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916832"/>
            <a:ext cx="7859216" cy="4032447"/>
          </a:xfrm>
        </p:spPr>
        <p:txBody>
          <a:bodyPr>
            <a:noAutofit/>
          </a:bodyPr>
          <a:lstStyle/>
          <a:p>
            <a:pPr algn="just">
              <a:buNone/>
            </a:pPr>
            <a:r>
              <a:rPr lang="es-EC" sz="2000" b="1" i="1" dirty="0" smtClean="0"/>
              <a:t>“Las personas videntes suelen tener millares de deseos; el ciego, sólo uno...” .  Louis Braille.</a:t>
            </a:r>
          </a:p>
          <a:p>
            <a:pPr algn="just"/>
            <a:endParaRPr lang="es-EC" sz="1800" dirty="0" smtClean="0"/>
          </a:p>
          <a:p>
            <a:pPr algn="just"/>
            <a:r>
              <a:rPr lang="es-EC" sz="1800" dirty="0" smtClean="0"/>
              <a:t>1819: Chales </a:t>
            </a:r>
            <a:r>
              <a:rPr lang="es-EC" sz="1800" dirty="0" err="1" smtClean="0"/>
              <a:t>Barbier</a:t>
            </a:r>
            <a:r>
              <a:rPr lang="es-EC" sz="1800" dirty="0" smtClean="0"/>
              <a:t> (francés, </a:t>
            </a:r>
            <a:r>
              <a:rPr lang="es-EC" sz="1800" dirty="0" err="1" smtClean="0"/>
              <a:t>Cap.Ejército</a:t>
            </a:r>
            <a:r>
              <a:rPr lang="es-EC" sz="1800" dirty="0" smtClean="0"/>
              <a:t>) </a:t>
            </a:r>
            <a:r>
              <a:rPr lang="es-EC" sz="1800" dirty="0" smtClean="0">
                <a:sym typeface="Wingdings" pitchFamily="2" charset="2"/>
              </a:rPr>
              <a:t></a:t>
            </a:r>
            <a:r>
              <a:rPr lang="es-EC" sz="1800" dirty="0" smtClean="0"/>
              <a:t> puntos en relieve,  llamados “escritura nocturna’’ (1ra. Guerra mundial).</a:t>
            </a:r>
          </a:p>
          <a:p>
            <a:pPr lvl="1" algn="just"/>
            <a:r>
              <a:rPr lang="es-EC" sz="1800" dirty="0" smtClean="0"/>
              <a:t>Signos que representaban sonidos, se leían con las yemas de los dedos y se escribían con un punzón. Los signos eran grandes y no representaban la ortografía de las palabras, sino su sonido. </a:t>
            </a:r>
          </a:p>
          <a:p>
            <a:pPr algn="just"/>
            <a:r>
              <a:rPr lang="es-EC" sz="1800" dirty="0" smtClean="0"/>
              <a:t>Louis Braille (1809-1852), estudiante ciego analiza el sistema de </a:t>
            </a:r>
            <a:r>
              <a:rPr lang="es-EC" sz="1800" dirty="0" err="1" smtClean="0"/>
              <a:t>Barbier</a:t>
            </a:r>
            <a:r>
              <a:rPr lang="es-EC" sz="1800" dirty="0" smtClean="0"/>
              <a:t> y realiza varias modificaciones: reduce el tamaño de los signos e inventa un alfabeto.</a:t>
            </a:r>
          </a:p>
          <a:p>
            <a:pPr algn="just"/>
            <a:r>
              <a:rPr lang="es-EC" sz="1800" dirty="0" smtClean="0"/>
              <a:t>1827 : se publica el código de lectoescritura para personas no videntes</a:t>
            </a:r>
          </a:p>
          <a:p>
            <a:pPr algn="just"/>
            <a:r>
              <a:rPr lang="es-EC" sz="1800" dirty="0" smtClean="0"/>
              <a:t>1840 : se acepta oficialmente el Sistema Braille</a:t>
            </a:r>
          </a:p>
          <a:p>
            <a:pPr algn="just"/>
            <a:r>
              <a:rPr lang="es-EC" sz="1800" dirty="0" smtClean="0"/>
              <a:t>1878 : Promueven como método universal al considerarlo el mejor sistema de lectoescritura para personas no videntes, por su probada utilidad didáctica.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Autofit/>
          </a:bodyPr>
          <a:lstStyle/>
          <a:p>
            <a:pPr algn="just"/>
            <a:r>
              <a:rPr lang="es-EC" sz="2400" dirty="0" smtClean="0"/>
              <a:t>Minúsculas: rango ASCII del 97 al 122, </a:t>
            </a:r>
          </a:p>
          <a:p>
            <a:pPr algn="just"/>
            <a:r>
              <a:rPr lang="es-EC" sz="2400" dirty="0" smtClean="0"/>
              <a:t>Mayúsculas: rango ASCII del 65 al 90, </a:t>
            </a:r>
          </a:p>
          <a:p>
            <a:pPr algn="just"/>
            <a:r>
              <a:rPr lang="es-EC" sz="2400" dirty="0" smtClean="0"/>
              <a:t>Números: rango ASCII 48 al 57 </a:t>
            </a:r>
          </a:p>
          <a:p>
            <a:pPr algn="just"/>
            <a:r>
              <a:rPr lang="es-EC" sz="2400" dirty="0" smtClean="0"/>
              <a:t>Caracteres especiales: rango ASCII del 32 al 47, </a:t>
            </a:r>
          </a:p>
          <a:p>
            <a:pPr algn="just"/>
            <a:endParaRPr lang="es-EC" sz="2400" dirty="0" smtClean="0"/>
          </a:p>
          <a:p>
            <a:pPr algn="just"/>
            <a:r>
              <a:rPr lang="es-EC" sz="2400" dirty="0" smtClean="0"/>
              <a:t>Se obtiene el número </a:t>
            </a:r>
            <a:r>
              <a:rPr lang="es-EC" sz="2400" dirty="0" err="1" smtClean="0"/>
              <a:t>ascii</a:t>
            </a:r>
            <a:r>
              <a:rPr lang="es-EC" sz="2400" dirty="0" smtClean="0"/>
              <a:t> de la letra </a:t>
            </a:r>
            <a:r>
              <a:rPr lang="es-EC" sz="2400" dirty="0" smtClean="0">
                <a:sym typeface="Wingdings" pitchFamily="2" charset="2"/>
              </a:rPr>
              <a:t> se envía a </a:t>
            </a:r>
            <a:r>
              <a:rPr lang="es-EC" sz="2400" dirty="0" smtClean="0"/>
              <a:t>la clase </a:t>
            </a:r>
            <a:r>
              <a:rPr lang="es-EC" sz="2400" dirty="0" err="1" smtClean="0"/>
              <a:t>controlador_decodificador</a:t>
            </a:r>
            <a:r>
              <a:rPr lang="es-EC" sz="2400" dirty="0" smtClean="0"/>
              <a:t> </a:t>
            </a:r>
            <a:r>
              <a:rPr lang="es-EC" sz="2400" dirty="0" smtClean="0">
                <a:sym typeface="Wingdings" pitchFamily="2" charset="2"/>
              </a:rPr>
              <a:t> </a:t>
            </a:r>
            <a:r>
              <a:rPr lang="es-EC" sz="2400" dirty="0" smtClean="0"/>
              <a:t>codifica en un número entero </a:t>
            </a:r>
            <a:r>
              <a:rPr lang="es-EC" sz="2400" dirty="0" smtClean="0">
                <a:sym typeface="Wingdings" pitchFamily="2" charset="2"/>
              </a:rPr>
              <a:t> se </a:t>
            </a:r>
            <a:r>
              <a:rPr lang="es-EC" sz="2400" dirty="0" smtClean="0"/>
              <a:t>representa  en número binario. </a:t>
            </a:r>
          </a:p>
          <a:p>
            <a:pPr algn="just"/>
            <a:endParaRPr lang="es-EC" sz="2400" dirty="0" smtClean="0"/>
          </a:p>
          <a:p>
            <a:pPr algn="just"/>
            <a:r>
              <a:rPr lang="es-EC" sz="2400" dirty="0" smtClean="0"/>
              <a:t>Letras mayúsculas y números se antepone prefijo que representa mayúscula o número. </a:t>
            </a:r>
          </a:p>
        </p:txBody>
      </p:sp>
      <p:sp>
        <p:nvSpPr>
          <p:cNvPr id="9218" name="AutoShape 2" descr="data:image/jpeg;base64,/9j/4AAQSkZJRgABAQAAAQABAAD/2wCEAAkGBwgHEhUUBxQVFhQXGR0aFxcYGBsdHBkcGxcWGRoYGhcZHisgHx8lIBoUIjEhJSsrLi46GB80ODQsNygtLisBCgoKDg0OGxAQGywkICQ0LCwsNTQsLDItNC0tLy0sLCwvNDAvLCwsLCwsLSwsLCwsLCwsLCw0LCw0LCwsLCwsLP/AABEIAOEA4QMBEQACEQEDEQH/xAAcAAEAAgMBAQEAAAAAAAAAAAAABQcDBAYCAQj/xABIEAACAQIDBAYGBAkMAwEAAAAAAQIDBAUGERIhMVEHE0FhcYEiMnKRobEUNGLBIzM1QlKCkqLRFRZDU5Oys8LS4fDxJSZjF//EABsBAQACAwEBAAAAAAAAAAAAAAACBAEDBQYH/8QAOBEBAAIBAgEHCwIHAQEBAAAAAAECAwQRMQUSIUFRcZETFDJCYYGhscHR8AYiFTM0UlPh8SNiQ//aAAwDAQACEQMRAD8AvEAAAAAAAAAAAAAAAAAAAAAAAAAAAAAAAAAAAAAAAAAAAAAAAAAAAAAAAAAAAAAAAAAAAAAAAAAAAAAAAAAAAACHzZf1sLtZ1rfjTcJac1txUo+cXJe415bTWvOjqXOT8Nc2eMVvW3j37TtPilLetC5hGdLfGSUk+5rVE4neN1W9ZpaazxjoZDKIAAAAAAAAAAAAAAAAAAAAAAAAAAAAAA47pTv4WtjKGvpVZRivCMlOXwjp5lfU22pt2uzyFhm+qi3VWJnx6I+afy1TnStLeNTiqUNf2EbcfRSHP1totqMkx2z80kTVgAAAAAAAAAAAAAAAAAAAAAAAAAAAADDeXVCyhKpdSUYRWspPgkYmYiN5Tx47ZLRSkbzKpuur9IGIxWjVCG/R/m009Xr9qbSX/RQ3nNk9j1/NryXop/vn4z9o/OK3kkuB0HjX0AAAAAAAAAAAAAAAAAAAAAAAAAAAADQxnGLLBabqYhLZj2Ltk+UV2sje8UjeVjTaXJqL8zHG8/nFUWN43i2dq8aVpF7Ov4OkuC+3OXdz4Ls7+ffJbLbaHsNNpMHJ2Kcl56eufpH50rRynl2hlyjsU/SnLfUn+k+S7lwX+5dxY4xxs8rr9dbV5edPREcI/Ots4tjuGYOv/I1Yxb4R4yfhBb37iV8lacZatPo82on/AM6zPy8eD3ht/WxD0uqlTpvg6m6Uu/q+KXtNPuFbTbp2YzYa4v286Jn2cPH7dHtb5NXAAAAAAAAAAAAAAAAAAAAAAAAABBZrzNaZcp7VX0qkvxdNPfJ83yiu1mrLljHC/oNBfV32joiOM/nWqilTxrPFzve1Ltb3QpR1+C7uL+JQjn5rPXWtpuTcHZHxmfz3QtXA8EwrKNGUtUtFrUqz4vTv7FyS+Zfpjrih5LVavPrssR4RH58XJYnnTFcw1fo+U4uKf9I16TXbLetIR73v8HuK9s9rzzcbsYOSsGlx+W1c7+zq7vbPw9zpMsZMs8HfW3j664e91Jb9H9nX5vebseCK9M9MuZruVcmojmU/bTsj6/bg6g3uUAAAAAAAAAAAAAAAAAAAAAAAAADxWqxoRlKpwim34JasTOyVazaYrHWoHEr+8zLc7ct86slGEeSb0hBdy1+bOTa05Lb9r6Fhw49Hg5scKxvP1ldeWcDt8AoRpUN74zl2yl2t/JLsR0seOKV2h4bW6u+qyze3ujshWvSdmCpf13b0X+Cov0kvzp9rfPZ4Lv1Kepyb25vVD0/IeijFijLMfut8I/27/JGAUsCt4rT8LNKVSXbq96j4LXT38y1hxxSvtee5T1ttTmn+2OiPv73Qm5zgAAAAAAAAAAAAAAAAAAAAAAAAAAMN7QV1TnB/nxcfemjExvGyeO/MvFuyYlSOTKP0XEqELxaSjUcWn2SUZJfH7jm4Y2yREvdcpX5+ivanCYifdvC9DpvBPz5mSlOld3EavHrZ6+cm0/c0zk5I/dL6LorROnxzHZHyXPk3GqeOWsJx9eK2ai5SW73Pc14nRw359d3ieUdJOmzzXqnpjun7cE4bVAAAAAAAAAAAAAAAAAAAAAAAAAAAABXXSPlytSmr7Cl6UGpVEuxxeqqrw0WvgnzKeoxTE8+r0nI2uravmuXhPRHv6vs7LLmMUcdt4VqPatJL9GS9aP8AzmizjvF67uLrNLbTZpx293tjqcL0qZdmpfS7RarRKsl2aboz8Ox+CKupx+vHvd7kLXRt5vfj6v1j6w5rIuOVcFuoaP8AB1GoVF4vRS8U38zThyTSzqcqaSuo089temPrHvXkdN4MAAAAAAAAAAAAAAAAAAAAAAAAAAAB8aT4gcgsKqZUuHXw1N2lV/h6a/on2VY/ZXauxPkt1fmeTtzo4Tx+7s+cxrsMYsv8yvoz2/8AzPt7Pvx62pTp14uNRJxktGnwafFFji48TNZ3jjCksBwGV9iPU2urp0qrcpcoQm9NXzeiXmcymPfJtHU91q9ZGPR+UvxtHRHtmPpxXgdN4QA8ynGPrNIbG71xAAAAAAAAAAAAAAAAAAAAAAhMw5pwvL+69k3NrVU4rWTXPkl3ssYdNky+jwV8+qx4fSnp7HMYbm3HM01XTwSNKhGK1lOb2pJd0eDfdp5lu+lxYK87JvKnj1eXPbm44iO91FngdeO/EbqvVl26S6uPlGnp8ynbNHq1iPj812uGfWtM/D5JmEVBaR7P+cWaG99A172FxKDjYtRk1opPhH7Wnbp2IxO+3Q2Y5rz979MfNp4Hg9hl6lsWva9Zzk/SnLtlKRHHjisbQ26vWZNTfn5J7o6ojsh7ucewi0+sXFGPc5x192upYrhyW4VnwUbZ8deNo8Wa0vLfE4N2rk4tbpaSjrr2xbS18URtSaT0pVvF46EVfZMwG+TVelv/AE9qTn47Tbb89TdTV5az0T9mi+jw3jpj7uBlfYnkC76qVSVSg9JbLe6UG3vWvqyW/hx0OlzKavFzttp+rm8/JpMvN33r9PutylUjVSlT3ppNPue9HFmNp2duJ3jd6MMgAAAAAAAAAAAAAAAAAAhMwZVwrH2nfRamlopxektOXJ+aZYw6nJi6Kz0K+fS483pR0uXrdFtvF62VzUi1w2optecXEtxylPrVhTtyZX1bS9RyVmSh9WxGfm5/6mY88wzxx/JmNHnjhk+b3/NfOK9XEPjL+BjznTf42fNtT/kfHlHNc/xmIy8nP+JnzrTxwxseaaif/wBH2OQcVqfW8RrNclt/fMefY44Y4+H2I0GT1sk/H7stLoywxvW8rV6n60Vr+638SM8o39WIhKOTcfrTMprDsmZfw9p0aEXJcHPWT/e3Gi+rzX42WKaPDThVPlZZAKc6QLl4/fxpYd6TilSWnbLVuXktePczuaOvksPOt3uDrbeWz82nT1LdsqH0WnCC37MVHXwSRxbW51pl3K15tYhmIpAAAAAAAAAAAAAAAAAAAAQWdLzE7G1lPBo7VTVatLVxj2yUe1rd79SxpaY7ZIi/BW1V8lcczj4uDynn6nhcJRxWFSpKUtp1FJOT7mpPs7NGdHUaGbzE0mI9jm6bXxSJi8TM9rpqXSXgE/XVaPjBf5ZMqTydljs8VyOUsM9vgzf/AKLlzT15+HVy/gY8wzdnxS/iGDt+DBW6TMCh+LjWl4QS/vSRKOTss9iE8pYY4byjbrpUt4/VLeT75zS+CTNteTJ9azVblSvq1SWUs9PG5bF1RnGTe6UIylDwk0tYvv4eBq1Oi8lG8T923Ta7ys7TX7OxrVadCLlWajFb229ElzbZRiJmdoX5mIjeXGYxj2KY/rRyjCTi907l+jBLtUJP5rfyXaX8WDHi/dmn3fdQy58mb9mCO+fs38oZOtMvLbm+srtb5tbo81BdnjxZq1Ortm6OENmm0dcPTxl05UXAAAAAAAAAAAAAAAAAAAAAACFxfDMvXU4xxOnRdSe6KaW3Lw09J/cb8eTNWN6TO0eCvlx4bTEXiN58UfV6Pct1PVpyj4VJ/e2bY1+aOv4NU8n4J6vjLCujfL3Kr+3/ALEv4hm9ngx/DsPt8Wel0fZbp8aUpeNSf3MjOuzz1/CEo0GCOr4ykrTLGBWm+hb0k+bim/fLU021OW3G0ttdNirwrCVhGMFpBJLkjTu3sV1Z213p9KhGey9UpLVJ89Hu17yVb2rwlG1K24wzJKPqkUn0AAAAAAAAAAAAAAAAAAAAAD42lxA+QqQn6jT8GZ2N1U5uy5mGyup3Vjt1E5OUZw3zh9lxW/RLdu1Wh2NNqMNscY7dHycTU6fNXJOSu8/NGU8+5mtXpWqptdk6cdfgkzdOiwW6Yj4tUa7PXomfGGyukvH+VH9h/wCoh/DsPtS/iWb2eH+2Gv0jZiqepOnD2YL/ADako0GGOqZ96NuUc09cR7mvb47m7E5J2lSvNp7tiO7zUVs6eO4lbDp6R0xEI1z6m8/tmZWnla4zBXh/7BShB6bmpek/agtUvf5HH1FcMT/5zu7Wntmmv/rEQnSusAAAAAAAAAAAAAAAAAAAAAAFX5n6R7hylTwJKMU2uta1b03ejF7ku96nXwcn1252TwcfUco23muPxSmWcNwXGoxniVy7uq0nKE6jSi32Klqviac+TLjnatebHd9W7T48WWN7W509/wBHZWWHWNh9RpU6fsRUffoijbJe/pTMr9MdKejEQ2iCbBcWltdbrmEJr7UU/miVb2rwlG1K24w0pZcwOXG2of2cf4GzzjL/AHT4tfm2H+2PBlo4JhNDfRt6KfNU4/PQjObJPG0+LNcOOvCseDejFR9Xca219Ax1a1Kita0lFc20vmZiJngxMxHFC3ub8Gt3s0KnXVOynRXWSb5eju97LFdLknpmNo9vQr31eKOiJ3nsjpbGWlibpSli62ZSnKUIa6unBvWMHLta3kM/M521P+yng8pzd7/8jsSyevA0twAAAAAAAAAAAAAAAAAAOYxXIeA4nJylCVOT3t03s6vnstOPwLePW5aRtvv3qeTQ4ck77bdyCueiu1f1W4mvaipfLQsV5Tt11Vrcl16rSxwyNmSz/J981pwW1UXw1aMzrcFvSp8iNFnr6OT5vf8AIvSDQ/F3UJfra/3qZjy2jn1fzxZ8jrY9ePz3Pv0fpIhwnB+dL+CHO0U9U/Fjm66OuPgdX0kc6fvpDfRe34s7a7tj4Pv0PpHqcatOPnT+6DHP0UdU/H7nM10+tHw+z3HAM+Vvx97CPst/dBGPL6SOFPzxZ8hrJ43/ADwZo5Jxiv8AlLEazXKLkvi5fcR88xx6OOEvM8s+nkl4eU8oYc9rFq+2/wD61kvhHRv4mfOtRfopXbuhjzTTU6b2375ZYZvypg3oYLT25Pds0aemv6z01+JjzXUZOnJO3fLPnenx9GON+6Ge3qZlzK/w8Pods+O99dNck/zdeeifiRtGDDwnnW+CVZz5+Mc2vx/06+nCNJKNNaJLRLklwRSmd53leiNo2h6MMgAAAAAAAAAAAAAAAAAAAaN7hNlevWvH0v0otxl+1BpmyuW1eEtd8VbcUdUyzp9WuryHd1zkl5TTNsajtrWfd9mqdN2WtHv+7G8v4vH8TiFde1CnL/KjPl8fXjjxlicGTqyT4QxywHMX5uJT/sKf8TPl8P8Aj+Mo+Qz/AOX4Q8Sy7mKXHE5+VCC+TM+Xw/4/jLHm+f8AyfCGKWUMVqfj8SuX7Po/KRnzrHHDHDHmmSeOSXh9H1rW+u3V1U7nU/imZ8+tHo1rHuY8wrPpWtPvbNr0f5ct97pOb+3OT+CaRG2uzT17J10GCOpPWOF2GH/UaVOHsxS+KRWvkvf0pmVmmOlPRiIbZBMAAAAAAAAAAAAAAAAAAADm82Zto5ZdNVqcp7abWy0tNNOfiacuaMe28OloOTbayLTW0RtskMtY1Tx+gq1KLgm5LRtN+i2uzwJ478+u7RrdLOlyzimd+HxShNUAAAAAAAAAAAAAAAAAAAAAAAAAAAAAAFYdMfr2/sz+cClq+MPU/p30cnu+roui38nw9up/iSNum/ludy7/AFk91flDpLy/s7Fa3lSEF9qSXzN82iOMuXjw5Mk7UrM90I1Zty9J6K6pa+0iHlqdq1/DNXtv5O3gl6NalcJSoSUovg000/NE4mJ4Kdq2rO1o2lrXGLYbaycbmtSjJcYynFNeTZib1jomWymmzXjnVpMx3S26c4VUnTaaa1TW9NPg0yTVMTE7S8XNzb2kdq6nGEecmkt/ezEzEcUqY7Xnm0iZn2MdpiFle6/Q6kJ6cdiSlprrpro+5+4RaJ4Slkw5Mfp1mO+Ni8v7OxWt7UhBfakl8xNojjLGPDkyTtSsz3QjVm7L0norqlr7SIeWp2rX8M1e2/k7eCVjc0Jw26clKGmu1HetO7TiT3jbdUnHaLc2Y2l4s761vdfo0lLZ48d29ren4MRaJ4JZMN8e3OjbdsmWoAAAAAAAAAAAAAAAAAKw6Y/Xt/Zn84FLV8Yep/Tvo5Pd9XRdFv5Ph7dT/EkbdN/Lc7l3+snur8oRNTozd5WqVL+4ekpScVGOskm20nOTfZp2EPNd5mZlbjl/yeOtMePhEb9nhH3ecS6LrZU28OrVOsS1SnstPu3JNa8zFtJG3RLOH9Q358RkpG3s3c70aYtXsLyFJN9XW1jKPYpaNqWnPdp5mrT3mL7drpctaauXTTk669MT7OxJdLuHdVWpV4rdOOxL2o6te9P90nqq/uiyt+ns/OxWxT1Tv7p/26noyxD6dYwjJ+lSbpvwW+P7rXuN+mtvTucnlvB5PVTPVbp+/wAUf0vXXV21Kmvz6mr8Ixb+biQ1U/tiFj9PY989r9kfM6IbPqrerUa9epovCCS+bkNLX9syz+ocvOzVp2R8/wDWzXn0ZfS61Spf3EtJTk4qMdZJOTaTnJvs3cDHmu8zMy2Ry/5PHWmPHwiN+zfuj7vmJdF9tGnJ4dWn1iWqU9lpvluSa15mLaSNuiTD+ob8+IyUjb2b7/VznRritexu4Ud/V1tYzg+Clsyalpz1Wj8e41ae8xfbtdPlrT1yaecnrV6Yn2b/AJK5adGlS16qKWvHRJa+J0NniptaeMvZlEAAAAAAAAAAAAAAAAAKw6YvXt/Zn84FLV8Yep/Tvo5Pd9XRdFv5Ph7dT/EkbdN/Lc7l3+snur8oYcx9IeH4VN07OLrVI7pNPSCfLa36vwRjJqa1naOlPR8iZc9YveebE+PghVnrNVxvtLLd2fg6svitDX5xknhX5rv8H0NOi+X41j7uUya28Qt9f6z7pGjD/Mh1+Uv6PJ3fZaHSRh38oWNRxXpUtKi/V12v3XIu6ivOpPseV5Gz+S1VY6rdHjw+OzjuiTEeouKlGb3VY6r2oa/c37ivpbbWmO12v1Bg52GuSPVn4T/ti6Wr9V7qNNcKVPf4z9J/BQ95jVW3vt2Jfp/DzdPN/wC6fl0fPdY+UcPeGWdCnJaSUE5e1L0pfFsuYq82kQ81yhm8tqb3jhv0d0dEILMXSHh+FTdOyi61SO5tPSCfLa36vwXmasmprWdo6V/R8iZc1YveebE+Pghv59ZquVraWfo8+rqy+O41+XyTwr813+D6GnRfL099Y+7lcmNyxC3cuPWPX3SNGH+ZDrcpf0eTu+y9zqPAgAAAAAAAAAAAAAAAAAArDpi9e39mfzgUtXxh6n9O+jk931b+UriraYJUnb+tGNdx8U56EsUzGGZj2q/KFK5OVK1twnmfRy3RjQtK17FXiTahJwUt+slpv38WltM0aaIm/S63Ld8ldLM07Y37v+7LkurmhaRc7qSjCK1cpPRLzZ0ZmIjeXi6UtktFaxvMqMyc08Qt2v637pHMw/zIe85R/o8nd9l61qUK0XGotVJNNdzWjOpMbvBVtNZiY6lD2MpZcv49b/Q1tmT+ztOLfnFt+Zyq/syd0vf5YjV6SdvWrv7+PzbmGU55pxPWa1jOq5y7oQ3pPyUY+ZKseUytGe0aLQbRxiNo75/JlbuZLiraWledv60aU2u57L3+XE6GSdqTMPHaKkZNRStuEzHzVR0Y0LSvfRV4k9IScFLf6acdHv7Utp/9FDTRE36XruW75K6WeZ2xv3dP12XHd3NC0g53MlGMVq5SeiXmdGZiI3l4vHS17RWsbzKj8nNSxGg121X8pHMxfzIe75RjbRXj2fZex1HgQAAAAAAAAAAAAAAAAAAVP0vXMKlxRhF74U233bUt3934ooauf3RD136exzGG9p65+X/XXdHlnH+Taca61VTbbXOM5y+5ljT1/wDOIlx+WMs+fWtXq28YiPq5DE+jfFrSprg04zinrHWWzOPLfw1XNMr20ton9rs4OXsF6bZo2nr6N4n87GzaZDzBikl/OK4koLs6yVSXlr6KffvJRp729OWrJyzpMMT5tTp7oiPvLaw7IN7h1/CtbuHUQqbUU5Ny2dGuXHfzM1081vvHBqzcs48uknHbfnzG3Do3WMXHmld5yyLf4vdSrYc6ajOK2lJtPaW5vcn2KJUzae1rbw9JybyxiwYIx5IneN9tuxJ5BylXy86k79xdSWkY7LbSit73tLe38kTwYZpvMqvK3KVdVza499o6entddWpQrxcaq1jJNNc01o0WJjdxq2msxaOMKpxPo3xa0qa4NOM4p6xblsTjy38NVzTRQtprRP7XrsHL2DJTbNG09fRvE/nY2bTIWYMVkv5xXElBdnWSqS8tfRT795KNPe3py1ZOWdJhifNqdPdER95+Daw3IV7ht/CtbuHUQqbUU5Ny2dGkuHHfzM1081ybxwas3LOPLpJx2358xtw6N1jFx5oAAAAAAAAAAAAAAAAAI7MFxf2lvUnhUFOrFaqLfvaS4tct2pDJNorM14rOkpivmrXLO1Z/Pd3qpwHK2L5qrOtiW3GnJ6zqSWjl3QXw14L4FGmK2Sd5et1XKODRY/J4tpmOER1d/wCbyuO3o07aMYUElGKSil2JLRI6ERtG0PF3vN7Ta3GWQyiAAAAAAAAAAAAAAAAAAAAAAAAAAAAAAAAAAAAAAAAAAAAAAAAAAAAAAAAAAAAAAAAAAAAAAAAAAAAAAAAAAAAAAAAAAAAAAAAAAA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6" name="Picture 2">
            <a:hlinkClick r:id="rId4" action="ppaction://hlinkfile"/>
          </p:cNvPr>
          <p:cNvPicPr>
            <a:picLocks noChangeAspect="1" noChangeArrowheads="1"/>
          </p:cNvPicPr>
          <p:nvPr/>
        </p:nvPicPr>
        <p:blipFill>
          <a:blip r:embed="rId5" cstate="print"/>
          <a:srcRect/>
          <a:stretch>
            <a:fillRect/>
          </a:stretch>
        </p:blipFill>
        <p:spPr bwMode="auto">
          <a:xfrm>
            <a:off x="631006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fontScale="85000" lnSpcReduction="10000"/>
          </a:bodyPr>
          <a:lstStyle/>
          <a:p>
            <a:pPr algn="just"/>
            <a:r>
              <a:rPr lang="es-EC" dirty="0" smtClean="0"/>
              <a:t>Se integra a la clase </a:t>
            </a:r>
            <a:r>
              <a:rPr lang="es-EC" dirty="0" err="1" smtClean="0"/>
              <a:t>envio_usb</a:t>
            </a:r>
            <a:r>
              <a:rPr lang="es-EC" dirty="0" smtClean="0"/>
              <a:t>, establece la conexión entre el PC y el microcontrolador 18f2550 mediante la sentencia </a:t>
            </a:r>
            <a:r>
              <a:rPr lang="es-EC" dirty="0" err="1" smtClean="0"/>
              <a:t>pic_salida</a:t>
            </a:r>
            <a:r>
              <a:rPr lang="es-EC" dirty="0" smtClean="0"/>
              <a:t>(salida) que es el que envía la información adquirida</a:t>
            </a:r>
          </a:p>
          <a:p>
            <a:pPr algn="just"/>
            <a:endParaRPr lang="es-EC" dirty="0" smtClean="0"/>
          </a:p>
          <a:p>
            <a:pPr algn="just"/>
            <a:r>
              <a:rPr lang="es-EC" dirty="0" smtClean="0"/>
              <a:t>Se cuenta los </a:t>
            </a:r>
            <a:r>
              <a:rPr lang="es-EC" dirty="0" err="1" smtClean="0"/>
              <a:t>caractres</a:t>
            </a:r>
            <a:r>
              <a:rPr lang="es-EC" dirty="0" smtClean="0"/>
              <a:t> impresos en forma horizontal y vertical </a:t>
            </a:r>
            <a:r>
              <a:rPr lang="es-EC" dirty="0" smtClean="0">
                <a:sym typeface="Wingdings" pitchFamily="2" charset="2"/>
              </a:rPr>
              <a:t> hoja A4  28 signos generadores mas espacios en  horizontal y 27 saltos de línea</a:t>
            </a:r>
          </a:p>
          <a:p>
            <a:pPr algn="just"/>
            <a:endParaRPr lang="en-US" dirty="0" smtClean="0">
              <a:sym typeface="Wingdings" pitchFamily="2" charset="2"/>
            </a:endParaRPr>
          </a:p>
          <a:p>
            <a:pPr algn="just"/>
            <a:r>
              <a:rPr lang="en-US" dirty="0" err="1" smtClean="0">
                <a:sym typeface="Wingdings" pitchFamily="2" charset="2"/>
              </a:rPr>
              <a:t>Finalizada</a:t>
            </a:r>
            <a:r>
              <a:rPr lang="en-US" dirty="0" smtClean="0">
                <a:sym typeface="Wingdings" pitchFamily="2" charset="2"/>
              </a:rPr>
              <a:t> la </a:t>
            </a:r>
            <a:r>
              <a:rPr lang="en-US" dirty="0" err="1" smtClean="0">
                <a:sym typeface="Wingdings" pitchFamily="2" charset="2"/>
              </a:rPr>
              <a:t>impresión</a:t>
            </a:r>
            <a:r>
              <a:rPr lang="en-US" dirty="0" smtClean="0">
                <a:sym typeface="Wingdings" pitchFamily="2" charset="2"/>
              </a:rPr>
              <a:t> </a:t>
            </a:r>
            <a:r>
              <a:rPr lang="es-EC" dirty="0" smtClean="0"/>
              <a:t>el programa tiene una pausa con el tiempo suficiente para cambiar la hoja de forma manual.  </a:t>
            </a:r>
          </a:p>
          <a:p>
            <a:pPr algn="just"/>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24745"/>
            <a:ext cx="7859216" cy="576063"/>
          </a:xfrm>
        </p:spPr>
        <p:txBody>
          <a:bodyPr>
            <a:normAutofit/>
          </a:bodyPr>
          <a:lstStyle/>
          <a:p>
            <a:r>
              <a:rPr lang="en-US" sz="2500" dirty="0" err="1" smtClean="0"/>
              <a:t>Diagrama</a:t>
            </a:r>
            <a:r>
              <a:rPr lang="en-US" sz="2500" dirty="0" smtClean="0"/>
              <a:t> de </a:t>
            </a:r>
            <a:r>
              <a:rPr lang="en-US" sz="2500" dirty="0" err="1" smtClean="0"/>
              <a:t>flujo</a:t>
            </a:r>
            <a:r>
              <a:rPr lang="en-US" sz="2500" dirty="0" smtClean="0"/>
              <a:t> </a:t>
            </a:r>
            <a:r>
              <a:rPr lang="en-US" sz="2500" b="1" dirty="0" smtClean="0"/>
              <a:t>CLASE CONTROLADOR_PRINCIPAL</a:t>
            </a:r>
            <a:endParaRPr lang="es-EC" sz="2500" b="1" dirty="0"/>
          </a:p>
        </p:txBody>
      </p:sp>
      <p:pic>
        <p:nvPicPr>
          <p:cNvPr id="7170" name="Picture 2"/>
          <p:cNvPicPr>
            <a:picLocks noChangeAspect="1" noChangeArrowheads="1"/>
          </p:cNvPicPr>
          <p:nvPr/>
        </p:nvPicPr>
        <p:blipFill>
          <a:blip r:embed="rId3" cstate="print"/>
          <a:srcRect l="41044" t="23265" r="35331" b="7751"/>
          <a:stretch>
            <a:fillRect/>
          </a:stretch>
        </p:blipFill>
        <p:spPr bwMode="auto">
          <a:xfrm>
            <a:off x="3563888" y="1628800"/>
            <a:ext cx="2722494"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endParaRPr lang="es-EC" dirty="0"/>
          </a:p>
        </p:txBody>
      </p:sp>
      <p:sp>
        <p:nvSpPr>
          <p:cNvPr id="3" name="2 Marcador de contenido"/>
          <p:cNvSpPr>
            <a:spLocks noGrp="1"/>
          </p:cNvSpPr>
          <p:nvPr>
            <p:ph idx="1"/>
          </p:nvPr>
        </p:nvSpPr>
        <p:spPr>
          <a:xfrm>
            <a:off x="827584" y="2276872"/>
            <a:ext cx="7859216" cy="3849291"/>
          </a:xfrm>
        </p:spPr>
        <p:txBody>
          <a:bodyPr/>
          <a:lstStyle/>
          <a:p>
            <a:endParaRPr lang="es-EC" dirty="0"/>
          </a:p>
        </p:txBody>
      </p:sp>
      <p:pic>
        <p:nvPicPr>
          <p:cNvPr id="8194" name="Picture 2"/>
          <p:cNvPicPr>
            <a:picLocks noChangeAspect="1" noChangeArrowheads="1"/>
          </p:cNvPicPr>
          <p:nvPr/>
        </p:nvPicPr>
        <p:blipFill>
          <a:blip r:embed="rId3" cstate="print"/>
          <a:srcRect l="35138" t="24210" r="28835" b="38935"/>
          <a:stretch>
            <a:fillRect/>
          </a:stretch>
        </p:blipFill>
        <p:spPr bwMode="auto">
          <a:xfrm>
            <a:off x="2483768" y="2492896"/>
            <a:ext cx="4680520" cy="2992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endParaRPr lang="es-EC" dirty="0"/>
          </a:p>
        </p:txBody>
      </p:sp>
      <p:sp>
        <p:nvSpPr>
          <p:cNvPr id="3" name="2 Marcador de contenido"/>
          <p:cNvSpPr>
            <a:spLocks noGrp="1"/>
          </p:cNvSpPr>
          <p:nvPr>
            <p:ph idx="1"/>
          </p:nvPr>
        </p:nvSpPr>
        <p:spPr>
          <a:xfrm>
            <a:off x="827584" y="2276872"/>
            <a:ext cx="7859216" cy="3849291"/>
          </a:xfrm>
        </p:spPr>
        <p:txBody>
          <a:bodyPr/>
          <a:lstStyle/>
          <a:p>
            <a:endParaRPr lang="es-EC" dirty="0"/>
          </a:p>
        </p:txBody>
      </p:sp>
      <p:pic>
        <p:nvPicPr>
          <p:cNvPr id="5" name="Picture 3"/>
          <p:cNvPicPr>
            <a:picLocks noChangeAspect="1" noChangeArrowheads="1"/>
          </p:cNvPicPr>
          <p:nvPr/>
        </p:nvPicPr>
        <p:blipFill>
          <a:blip r:embed="rId3" cstate="print"/>
          <a:srcRect l="35234" t="30155" r="28738" b="24485"/>
          <a:stretch>
            <a:fillRect/>
          </a:stretch>
        </p:blipFill>
        <p:spPr bwMode="auto">
          <a:xfrm>
            <a:off x="2411760" y="1988840"/>
            <a:ext cx="4392488"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55000" lnSpcReduction="20000"/>
          </a:bodyPr>
          <a:lstStyle/>
          <a:p>
            <a:pPr algn="just">
              <a:buNone/>
            </a:pPr>
            <a:r>
              <a:rPr lang="es-ES" sz="3800" b="1" dirty="0" smtClean="0"/>
              <a:t>CLASE ENVIO_USB</a:t>
            </a:r>
          </a:p>
          <a:p>
            <a:pPr algn="just">
              <a:buNone/>
            </a:pPr>
            <a:endParaRPr lang="es-EC" sz="3800" dirty="0" smtClean="0"/>
          </a:p>
          <a:p>
            <a:pPr algn="just"/>
            <a:r>
              <a:rPr lang="es-EC" sz="3800" dirty="0" smtClean="0"/>
              <a:t>Realiza la conexión USB entre el PC mediante entorno de NetBeans y Java con el microcontrolador 18f2550, abre el canal USB que permitirá la comunicación e intercambio de datos.</a:t>
            </a:r>
          </a:p>
          <a:p>
            <a:pPr algn="just"/>
            <a:endParaRPr lang="es-EC" sz="3800" dirty="0" smtClean="0"/>
          </a:p>
          <a:p>
            <a:pPr algn="just"/>
            <a:r>
              <a:rPr lang="es-EC" sz="3800" dirty="0" smtClean="0"/>
              <a:t>Dos métodos llamados “método” y “</a:t>
            </a:r>
            <a:r>
              <a:rPr lang="es-EC" sz="3800" dirty="0" err="1" smtClean="0"/>
              <a:t>pic_salida</a:t>
            </a:r>
            <a:r>
              <a:rPr lang="es-EC" sz="3800" dirty="0" smtClean="0"/>
              <a:t>” , con esto se establece la comunicación del USB entre el microcontrolador y la interfaz gráfica. Programado con hilos,  existencia de errores en el envío y recepción de datos, éstos serán notificados oportunamente. </a:t>
            </a:r>
          </a:p>
          <a:p>
            <a:pPr algn="just"/>
            <a:endParaRPr lang="es-EC" sz="3800" dirty="0" smtClean="0"/>
          </a:p>
          <a:p>
            <a:pPr algn="just"/>
            <a:r>
              <a:rPr lang="es-EC" sz="3800" dirty="0" smtClean="0"/>
              <a:t>Establecer el VID y PID </a:t>
            </a:r>
            <a:r>
              <a:rPr lang="es-EC" sz="3800" dirty="0" smtClean="0">
                <a:sym typeface="Wingdings" pitchFamily="2" charset="2"/>
              </a:rPr>
              <a:t> </a:t>
            </a:r>
            <a:r>
              <a:rPr lang="es-EC" sz="3800" dirty="0" smtClean="0"/>
              <a:t>parámetros que establece el canal de comunicación al llamar a todos los componentes de la librería </a:t>
            </a:r>
            <a:r>
              <a:rPr lang="es-EC" sz="3800" dirty="0" err="1" smtClean="0"/>
              <a:t>JPicUsb</a:t>
            </a:r>
            <a:r>
              <a:rPr lang="es-EC" sz="3800" dirty="0" smtClean="0"/>
              <a:t>, se configura la librería utilizando sus propios métodos de inicialización por defecto. </a:t>
            </a:r>
          </a:p>
          <a:p>
            <a:pPr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31006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340768"/>
            <a:ext cx="7859216" cy="4785395"/>
          </a:xfrm>
        </p:spPr>
        <p:txBody>
          <a:bodyPr>
            <a:normAutofit fontScale="85000" lnSpcReduction="20000"/>
          </a:bodyPr>
          <a:lstStyle/>
          <a:p>
            <a:pPr algn="just"/>
            <a:r>
              <a:rPr lang="es-EC" dirty="0" smtClean="0"/>
              <a:t>Los datos enviados son de tipo byte, se almacenan en un arreglo para luego ser enviados hacia el microcontrolador.</a:t>
            </a:r>
          </a:p>
          <a:p>
            <a:pPr algn="just"/>
            <a:endParaRPr lang="es-EC" dirty="0" smtClean="0"/>
          </a:p>
          <a:p>
            <a:pPr algn="just"/>
            <a:r>
              <a:rPr lang="es-EC" dirty="0" smtClean="0"/>
              <a:t>Método </a:t>
            </a:r>
            <a:r>
              <a:rPr lang="es-EC" dirty="0" err="1" smtClean="0"/>
              <a:t>Qwrite</a:t>
            </a:r>
            <a:r>
              <a:rPr lang="es-EC" dirty="0" smtClean="0"/>
              <a:t>: establecer una conexión al </a:t>
            </a:r>
            <a:r>
              <a:rPr lang="es-EC" dirty="0" err="1" smtClean="0"/>
              <a:t>vid&amp;pid</a:t>
            </a:r>
            <a:r>
              <a:rPr lang="es-EC" dirty="0" smtClean="0"/>
              <a:t> por defecto, </a:t>
            </a:r>
          </a:p>
          <a:p>
            <a:pPr lvl="1" algn="just"/>
            <a:r>
              <a:rPr lang="es-EC" dirty="0" err="1" smtClean="0"/>
              <a:t>iface.QWrite</a:t>
            </a:r>
            <a:r>
              <a:rPr lang="es-EC" dirty="0" smtClean="0"/>
              <a:t>(</a:t>
            </a:r>
            <a:r>
              <a:rPr lang="es-EC" dirty="0" err="1" smtClean="0"/>
              <a:t>out</a:t>
            </a:r>
            <a:r>
              <a:rPr lang="es-EC" dirty="0" smtClean="0"/>
              <a:t>, 1, 10000), </a:t>
            </a:r>
          </a:p>
          <a:p>
            <a:pPr lvl="2" algn="just"/>
            <a:r>
              <a:rPr lang="es-EC" dirty="0" err="1" smtClean="0"/>
              <a:t>Out</a:t>
            </a:r>
            <a:r>
              <a:rPr lang="es-EC" dirty="0" smtClean="0"/>
              <a:t>: representa al arreglo en bytes enviados, </a:t>
            </a:r>
          </a:p>
          <a:p>
            <a:pPr lvl="2" algn="just"/>
            <a:r>
              <a:rPr lang="es-EC" dirty="0" smtClean="0"/>
              <a:t>1: la longitud del dato en bytes </a:t>
            </a:r>
          </a:p>
          <a:p>
            <a:pPr lvl="2" algn="just"/>
            <a:r>
              <a:rPr lang="es-EC" dirty="0" smtClean="0"/>
              <a:t>10000: tiempo con el que se van a enviar los datos en milisegundos. </a:t>
            </a:r>
          </a:p>
          <a:p>
            <a:pPr algn="just"/>
            <a:r>
              <a:rPr lang="es-EC" dirty="0" smtClean="0"/>
              <a:t>Conexión establecida, método retorna el número de bytes que se han escrito con éxito.</a:t>
            </a:r>
          </a:p>
          <a:p>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1"/>
            <a:ext cx="7859216" cy="720080"/>
          </a:xfrm>
        </p:spPr>
        <p:txBody>
          <a:bodyPr/>
          <a:lstStyle/>
          <a:p>
            <a:r>
              <a:rPr lang="es-EC" dirty="0" smtClean="0"/>
              <a:t>Diagrama de flujo </a:t>
            </a:r>
            <a:r>
              <a:rPr lang="es-EC" b="1" dirty="0" smtClean="0"/>
              <a:t>CLASE ENVIO_USB</a:t>
            </a:r>
          </a:p>
          <a:p>
            <a:endParaRPr lang="es-EC" dirty="0"/>
          </a:p>
        </p:txBody>
      </p:sp>
      <p:pic>
        <p:nvPicPr>
          <p:cNvPr id="9218" name="Picture 2"/>
          <p:cNvPicPr>
            <a:picLocks noChangeAspect="1" noChangeArrowheads="1"/>
          </p:cNvPicPr>
          <p:nvPr/>
        </p:nvPicPr>
        <p:blipFill>
          <a:blip r:embed="rId3" cstate="print"/>
          <a:srcRect l="41634" t="41220" r="34151" b="22870"/>
          <a:stretch>
            <a:fillRect/>
          </a:stretch>
        </p:blipFill>
        <p:spPr bwMode="auto">
          <a:xfrm>
            <a:off x="2843808" y="2348880"/>
            <a:ext cx="3816424" cy="35371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77500" lnSpcReduction="20000"/>
          </a:bodyPr>
          <a:lstStyle/>
          <a:p>
            <a:pPr algn="just">
              <a:buNone/>
            </a:pPr>
            <a:r>
              <a:rPr lang="es-ES" b="1" dirty="0" smtClean="0"/>
              <a:t>CLASE RECIBO_USB</a:t>
            </a:r>
            <a:endParaRPr lang="es-EC" dirty="0" smtClean="0"/>
          </a:p>
          <a:p>
            <a:pPr algn="just"/>
            <a:endParaRPr lang="es-EC" dirty="0" smtClean="0"/>
          </a:p>
          <a:p>
            <a:pPr algn="just"/>
            <a:r>
              <a:rPr lang="es-EC" dirty="0" smtClean="0"/>
              <a:t>Recibe todos los datos que el microcontrolador envía</a:t>
            </a:r>
          </a:p>
          <a:p>
            <a:pPr algn="just"/>
            <a:endParaRPr lang="es-EC" dirty="0" smtClean="0"/>
          </a:p>
          <a:p>
            <a:pPr algn="just"/>
            <a:r>
              <a:rPr lang="es-EC" dirty="0" smtClean="0"/>
              <a:t>Se sabe si el cable USB está conectado o no en el sistema</a:t>
            </a:r>
          </a:p>
          <a:p>
            <a:pPr lvl="1" algn="just"/>
            <a:r>
              <a:rPr lang="es-EC" dirty="0" smtClean="0"/>
              <a:t>Cable USB envía al microcontrolador 5 V DC </a:t>
            </a:r>
            <a:r>
              <a:rPr lang="es-EC" dirty="0" smtClean="0">
                <a:sym typeface="Wingdings" pitchFamily="2" charset="2"/>
              </a:rPr>
              <a:t> </a:t>
            </a:r>
            <a:r>
              <a:rPr lang="es-EC" dirty="0" smtClean="0"/>
              <a:t>microcontrolador envía esta señal al método </a:t>
            </a:r>
            <a:r>
              <a:rPr lang="es-EC" dirty="0" err="1" smtClean="0"/>
              <a:t>recibo_usb</a:t>
            </a:r>
            <a:r>
              <a:rPr lang="es-EC" dirty="0" smtClean="0"/>
              <a:t> </a:t>
            </a:r>
            <a:r>
              <a:rPr lang="es-EC" dirty="0" smtClean="0">
                <a:sym typeface="Wingdings" pitchFamily="2" charset="2"/>
              </a:rPr>
              <a:t> método </a:t>
            </a:r>
            <a:r>
              <a:rPr lang="es-EC" dirty="0" smtClean="0"/>
              <a:t>informa el estado físico del cable USB al usuario. </a:t>
            </a:r>
          </a:p>
          <a:p>
            <a:pPr algn="just"/>
            <a:r>
              <a:rPr lang="es-EC" dirty="0" smtClean="0"/>
              <a:t>Trabaja bajo hilos.</a:t>
            </a:r>
          </a:p>
          <a:p>
            <a:pPr algn="just"/>
            <a:r>
              <a:rPr lang="es-EC" dirty="0" smtClean="0"/>
              <a:t>Se llama al </a:t>
            </a:r>
            <a:r>
              <a:rPr lang="es-EC" dirty="0" err="1" smtClean="0"/>
              <a:t>iface.set_vidpid</a:t>
            </a:r>
            <a:r>
              <a:rPr lang="es-EC" dirty="0" smtClean="0"/>
              <a:t>(“vid_04d8&amp;pid_000b”)</a:t>
            </a:r>
          </a:p>
          <a:p>
            <a:pPr lvl="1" algn="just"/>
            <a:r>
              <a:rPr lang="es-EC" dirty="0" smtClean="0"/>
              <a:t>VID y PID por defecto </a:t>
            </a:r>
            <a:r>
              <a:rPr lang="es-EC" dirty="0" smtClean="0">
                <a:sym typeface="Wingdings" pitchFamily="2" charset="2"/>
              </a:rPr>
              <a:t> </a:t>
            </a:r>
            <a:r>
              <a:rPr lang="es-EC" dirty="0" smtClean="0"/>
              <a:t>establecer el canal de comunicación cuando se llama a la librería </a:t>
            </a:r>
            <a:r>
              <a:rPr lang="es-EC" dirty="0" err="1" smtClean="0"/>
              <a:t>JPicUsb</a:t>
            </a:r>
            <a:r>
              <a:rPr lang="es-EC" dirty="0" smtClean="0"/>
              <a:t>, utilizan sus propios métodos de inicialización (</a:t>
            </a:r>
            <a:r>
              <a:rPr lang="es-EC" dirty="0" err="1" smtClean="0"/>
              <a:t>set_vid&amp;pid</a:t>
            </a:r>
            <a:r>
              <a:rPr lang="es-EC" dirty="0" smtClean="0"/>
              <a:t>, </a:t>
            </a:r>
            <a:r>
              <a:rPr lang="es-EC" dirty="0" err="1" smtClean="0"/>
              <a:t>set_instance</a:t>
            </a:r>
            <a:r>
              <a:rPr lang="es-EC" dirty="0" smtClean="0"/>
              <a:t>).</a:t>
            </a:r>
          </a:p>
          <a:p>
            <a:pPr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fontScale="70000" lnSpcReduction="20000"/>
          </a:bodyPr>
          <a:lstStyle/>
          <a:p>
            <a:pPr algn="just"/>
            <a:r>
              <a:rPr lang="es-EC" dirty="0" smtClean="0"/>
              <a:t>Datos  recibidos en un arreglo de bytes,</a:t>
            </a:r>
          </a:p>
          <a:p>
            <a:pPr algn="just"/>
            <a:endParaRPr lang="es-EC" dirty="0" smtClean="0"/>
          </a:p>
          <a:p>
            <a:pPr algn="just"/>
            <a:r>
              <a:rPr lang="es-EC" dirty="0" smtClean="0"/>
              <a:t>Se utiliza el método </a:t>
            </a:r>
            <a:r>
              <a:rPr lang="es-EC" dirty="0" err="1" smtClean="0"/>
              <a:t>iface.QRead</a:t>
            </a:r>
            <a:r>
              <a:rPr lang="es-EC" dirty="0" smtClean="0"/>
              <a:t>(2,5000) </a:t>
            </a:r>
          </a:p>
          <a:p>
            <a:pPr lvl="1" algn="just"/>
            <a:r>
              <a:rPr lang="es-EC" dirty="0" smtClean="0"/>
              <a:t>2: se recibe 2 datos </a:t>
            </a:r>
          </a:p>
          <a:p>
            <a:pPr lvl="1" algn="just"/>
            <a:r>
              <a:rPr lang="es-EC" dirty="0" smtClean="0"/>
              <a:t>5000: valor en bytes recibidos </a:t>
            </a:r>
          </a:p>
          <a:p>
            <a:pPr algn="just"/>
            <a:endParaRPr lang="es-EC" dirty="0" smtClean="0"/>
          </a:p>
          <a:p>
            <a:pPr algn="just"/>
            <a:r>
              <a:rPr lang="es-EC" dirty="0" smtClean="0"/>
              <a:t>Los datos recibidos en el arreglo de bytes se convierten en una cadena de codificación utf-8 y son almacenados, </a:t>
            </a:r>
          </a:p>
          <a:p>
            <a:pPr lvl="1" algn="just"/>
            <a:r>
              <a:rPr lang="es-EC" dirty="0" smtClean="0"/>
              <a:t>UTF-8 : 8 Bit Unicode </a:t>
            </a:r>
            <a:r>
              <a:rPr lang="es-EC" dirty="0" err="1" smtClean="0"/>
              <a:t>Transformation</a:t>
            </a:r>
            <a:r>
              <a:rPr lang="es-EC" dirty="0" smtClean="0"/>
              <a:t> </a:t>
            </a:r>
            <a:r>
              <a:rPr lang="es-EC" dirty="0" err="1" smtClean="0"/>
              <a:t>Format</a:t>
            </a:r>
            <a:r>
              <a:rPr lang="es-EC" dirty="0" smtClean="0"/>
              <a:t> </a:t>
            </a:r>
            <a:r>
              <a:rPr lang="es-EC" dirty="0" smtClean="0">
                <a:sym typeface="Wingdings" pitchFamily="2" charset="2"/>
              </a:rPr>
              <a:t> </a:t>
            </a:r>
            <a:r>
              <a:rPr lang="es-EC" dirty="0" smtClean="0"/>
              <a:t>formato de codificación de caracteres Unicode.</a:t>
            </a:r>
          </a:p>
          <a:p>
            <a:pPr lvl="1" algn="just"/>
            <a:endParaRPr lang="es-EC" dirty="0" smtClean="0"/>
          </a:p>
          <a:p>
            <a:pPr algn="just"/>
            <a:r>
              <a:rPr lang="es-EC" dirty="0" smtClean="0"/>
              <a:t>Estándar Unicode: asigna un código a cada </a:t>
            </a:r>
            <a:r>
              <a:rPr lang="es-EC" dirty="0" err="1" smtClean="0"/>
              <a:t>caracter</a:t>
            </a:r>
            <a:r>
              <a:rPr lang="es-EC" dirty="0" smtClean="0"/>
              <a:t>, los tamaños de cada dato utilizan 8 bits, codifica caracteres del Código ASCII</a:t>
            </a:r>
          </a:p>
          <a:p>
            <a:pPr lvl="1" algn="just"/>
            <a:r>
              <a:rPr lang="es-EC" dirty="0" smtClean="0"/>
              <a:t>microcontrolador  envía el número entero 120 </a:t>
            </a:r>
            <a:r>
              <a:rPr lang="es-EC" dirty="0" smtClean="0">
                <a:sym typeface="Wingdings" pitchFamily="2" charset="2"/>
              </a:rPr>
              <a:t> </a:t>
            </a:r>
            <a:r>
              <a:rPr lang="es-EC" dirty="0" smtClean="0"/>
              <a:t> es decodificado como  un número del código ASCII </a:t>
            </a:r>
            <a:r>
              <a:rPr lang="es-EC" dirty="0" smtClean="0">
                <a:sym typeface="Wingdings" pitchFamily="2" charset="2"/>
              </a:rPr>
              <a:t> </a:t>
            </a:r>
            <a:r>
              <a:rPr lang="es-EC" dirty="0" smtClean="0"/>
              <a:t> código que determina si el dato fue enviado y cumplir con instrucciones</a:t>
            </a:r>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827584" y="1061864"/>
            <a:ext cx="7859216" cy="1143000"/>
          </a:xfrm>
        </p:spPr>
        <p:txBody>
          <a:bodyPr/>
          <a:lstStyle/>
          <a:p>
            <a:r>
              <a:rPr lang="en-US" b="1" dirty="0" smtClean="0">
                <a:effectLst>
                  <a:outerShdw blurRad="38100" dist="38100" dir="2700000" algn="tl">
                    <a:srgbClr val="000000">
                      <a:alpha val="43137"/>
                    </a:srgbClr>
                  </a:outerShdw>
                </a:effectLst>
              </a:rPr>
              <a:t>QUÉ ES EL BRAILLE?</a:t>
            </a:r>
            <a:endParaRPr lang="es-EC"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2060848"/>
            <a:ext cx="5688632" cy="4065315"/>
          </a:xfrm>
        </p:spPr>
        <p:txBody>
          <a:bodyPr>
            <a:normAutofit fontScale="70000" lnSpcReduction="20000"/>
          </a:bodyPr>
          <a:lstStyle/>
          <a:p>
            <a:pPr algn="just"/>
            <a:r>
              <a:rPr lang="es-EC" dirty="0" smtClean="0"/>
              <a:t>Sistema de celdas de seis  puntos en relieve,  organizados  en una matriz de tres filas por dos   columnas,  numeradas  de arriba hacia  abajo y  de izquierda a derecha,   llamado Signo Generador </a:t>
            </a:r>
          </a:p>
          <a:p>
            <a:pPr algn="just"/>
            <a:r>
              <a:rPr lang="es-EC" dirty="0" smtClean="0"/>
              <a:t>Es un alfabeto universal, no un idioma,   se representa letras, signos de puntuación,  números, símbolos matemáticos, música, etc.  </a:t>
            </a:r>
          </a:p>
          <a:p>
            <a:pPr algn="just"/>
            <a:r>
              <a:rPr lang="es-EC" dirty="0" smtClean="0"/>
              <a:t>Se debe tomar en cuenta que las particularidades  y la sintaxis siempre serán las mismas que para los caracteres visuales</a:t>
            </a:r>
          </a:p>
          <a:p>
            <a:pPr algn="just"/>
            <a:r>
              <a:rPr lang="es-EC" dirty="0" smtClean="0"/>
              <a:t>La lectura se realiza mediante el tacto con las yemas de los dedos, se debe desplazar de izquierda a derecha</a:t>
            </a:r>
            <a:endParaRPr lang="en-US" dirty="0" smtClean="0"/>
          </a:p>
        </p:txBody>
      </p:sp>
      <p:pic>
        <p:nvPicPr>
          <p:cNvPr id="2050" name="Picture 2"/>
          <p:cNvPicPr>
            <a:picLocks noChangeAspect="1" noChangeArrowheads="1"/>
          </p:cNvPicPr>
          <p:nvPr/>
        </p:nvPicPr>
        <p:blipFill>
          <a:blip r:embed="rId3" cstate="print"/>
          <a:srcRect l="47010" t="32715" r="41297" b="39218"/>
          <a:stretch>
            <a:fillRect/>
          </a:stretch>
        </p:blipFill>
        <p:spPr bwMode="auto">
          <a:xfrm>
            <a:off x="6804248" y="2492896"/>
            <a:ext cx="1872208"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576063"/>
          </a:xfrm>
        </p:spPr>
        <p:txBody>
          <a:bodyPr>
            <a:normAutofit lnSpcReduction="10000"/>
          </a:bodyPr>
          <a:lstStyle/>
          <a:p>
            <a:pPr>
              <a:buNone/>
            </a:pPr>
            <a:r>
              <a:rPr lang="es-EC" dirty="0" smtClean="0"/>
              <a:t>Diagrama de flujo </a:t>
            </a:r>
            <a:r>
              <a:rPr lang="es-EC" b="1" dirty="0" smtClean="0"/>
              <a:t>CLASE RECIBO_USB.</a:t>
            </a:r>
          </a:p>
          <a:p>
            <a:endParaRPr lang="es-EC" dirty="0"/>
          </a:p>
        </p:txBody>
      </p:sp>
      <p:pic>
        <p:nvPicPr>
          <p:cNvPr id="10242" name="Picture 2"/>
          <p:cNvPicPr>
            <a:picLocks noChangeAspect="1" noChangeArrowheads="1"/>
          </p:cNvPicPr>
          <p:nvPr/>
        </p:nvPicPr>
        <p:blipFill>
          <a:blip r:embed="rId3" cstate="print"/>
          <a:srcRect l="35138" t="21375" r="27653" b="10000"/>
          <a:stretch>
            <a:fillRect/>
          </a:stretch>
        </p:blipFill>
        <p:spPr bwMode="auto">
          <a:xfrm>
            <a:off x="2699792" y="1628800"/>
            <a:ext cx="4536504" cy="52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a:bodyPr>
          <a:lstStyle/>
          <a:p>
            <a:pPr lvl="0" algn="just">
              <a:buNone/>
            </a:pPr>
            <a:r>
              <a:rPr lang="es-ES" b="1" dirty="0" smtClean="0"/>
              <a:t>PAQUETE PRINCIPAL </a:t>
            </a:r>
          </a:p>
          <a:p>
            <a:pPr lvl="0" algn="just">
              <a:buNone/>
            </a:pPr>
            <a:endParaRPr lang="es-EC" dirty="0" smtClean="0"/>
          </a:p>
          <a:p>
            <a:pPr algn="just"/>
            <a:r>
              <a:rPr lang="es-EC" dirty="0" smtClean="0"/>
              <a:t>En el paquete principal se han desarrollado dos clases.</a:t>
            </a:r>
          </a:p>
          <a:p>
            <a:pPr lvl="1" algn="just"/>
            <a:r>
              <a:rPr lang="es-EC" dirty="0" err="1" smtClean="0"/>
              <a:t>gemes_tesis</a:t>
            </a:r>
            <a:r>
              <a:rPr lang="es-EC" dirty="0" smtClean="0"/>
              <a:t>  </a:t>
            </a:r>
          </a:p>
          <a:p>
            <a:pPr lvl="1" algn="just"/>
            <a:r>
              <a:rPr lang="es-EC" dirty="0" smtClean="0"/>
              <a:t>principal </a:t>
            </a:r>
          </a:p>
          <a:p>
            <a:pPr algn="just"/>
            <a:r>
              <a:rPr lang="es-EC" dirty="0" smtClean="0"/>
              <a:t>Integran todas las clases en un solo proyecto para ser ejecutado y operado. </a:t>
            </a:r>
          </a:p>
          <a:p>
            <a:pPr algn="just"/>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3"/>
            <a:ext cx="7859216" cy="576064"/>
          </a:xfrm>
        </p:spPr>
        <p:txBody>
          <a:bodyPr>
            <a:normAutofit lnSpcReduction="10000"/>
          </a:bodyPr>
          <a:lstStyle/>
          <a:p>
            <a:pPr>
              <a:buNone/>
            </a:pPr>
            <a:r>
              <a:rPr lang="es-EC" dirty="0" smtClean="0"/>
              <a:t>Diagrama de flujo </a:t>
            </a:r>
            <a:r>
              <a:rPr lang="es-EC" b="1" dirty="0" smtClean="0"/>
              <a:t>LA CLASE PRINCIPAL</a:t>
            </a:r>
            <a:r>
              <a:rPr lang="es-EC" dirty="0" smtClean="0"/>
              <a:t>.</a:t>
            </a:r>
          </a:p>
          <a:p>
            <a:endParaRPr lang="es-EC" dirty="0"/>
          </a:p>
        </p:txBody>
      </p:sp>
      <p:pic>
        <p:nvPicPr>
          <p:cNvPr id="11267" name="Picture 3"/>
          <p:cNvPicPr>
            <a:picLocks noChangeAspect="1" noChangeArrowheads="1"/>
          </p:cNvPicPr>
          <p:nvPr/>
        </p:nvPicPr>
        <p:blipFill>
          <a:blip r:embed="rId3" cstate="print"/>
          <a:srcRect l="30510" t="25430" r="22832" b="24485"/>
          <a:stretch>
            <a:fillRect/>
          </a:stretch>
        </p:blipFill>
        <p:spPr bwMode="auto">
          <a:xfrm>
            <a:off x="1337075" y="1723595"/>
            <a:ext cx="6835325" cy="458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a:bodyPr>
          <a:lstStyle/>
          <a:p>
            <a:pPr algn="just">
              <a:buNone/>
            </a:pPr>
            <a:r>
              <a:rPr lang="es-ES" b="1" dirty="0" smtClean="0"/>
              <a:t>CLASE GEMES_TESIS</a:t>
            </a:r>
          </a:p>
          <a:p>
            <a:pPr algn="just">
              <a:buNone/>
            </a:pPr>
            <a:endParaRPr lang="es-EC" dirty="0" smtClean="0"/>
          </a:p>
          <a:p>
            <a:pPr algn="just"/>
            <a:r>
              <a:rPr lang="es-EC" dirty="0" smtClean="0"/>
              <a:t>Se encuentra el método </a:t>
            </a:r>
            <a:r>
              <a:rPr lang="es-EC" dirty="0" err="1" smtClean="0"/>
              <a:t>void</a:t>
            </a:r>
            <a:r>
              <a:rPr lang="es-EC" dirty="0" smtClean="0"/>
              <a:t> </a:t>
            </a:r>
            <a:r>
              <a:rPr lang="es-EC" dirty="0" err="1" smtClean="0"/>
              <a:t>main</a:t>
            </a:r>
            <a:r>
              <a:rPr lang="es-EC" dirty="0" smtClean="0"/>
              <a:t>, ejecuta al proyecto usando los métodos  propios: </a:t>
            </a:r>
          </a:p>
          <a:p>
            <a:pPr lvl="1" algn="just"/>
            <a:r>
              <a:rPr lang="es-EC" dirty="0" err="1" smtClean="0"/>
              <a:t>setLocationRelative</a:t>
            </a:r>
            <a:r>
              <a:rPr lang="es-EC" dirty="0" smtClean="0"/>
              <a:t>(</a:t>
            </a:r>
            <a:r>
              <a:rPr lang="es-EC" dirty="0" err="1" smtClean="0"/>
              <a:t>null</a:t>
            </a:r>
            <a:r>
              <a:rPr lang="es-EC" dirty="0" smtClean="0"/>
              <a:t>): hace que la ventana principal se ejecute siempre en un mismo lugar en toda la pantalla de la computadora, </a:t>
            </a:r>
          </a:p>
          <a:p>
            <a:pPr lvl="1" algn="just"/>
            <a:r>
              <a:rPr lang="es-EC" dirty="0" err="1" smtClean="0"/>
              <a:t>setVisible</a:t>
            </a:r>
            <a:r>
              <a:rPr lang="es-EC" dirty="0" smtClean="0"/>
              <a:t>(true): hace que la ventana principal se muestre visible cada vez que se la ejecute. </a:t>
            </a:r>
          </a:p>
          <a:p>
            <a:pPr algn="just"/>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1"/>
            <a:ext cx="7859216" cy="576064"/>
          </a:xfrm>
        </p:spPr>
        <p:txBody>
          <a:bodyPr>
            <a:normAutofit lnSpcReduction="10000"/>
          </a:bodyPr>
          <a:lstStyle/>
          <a:p>
            <a:pPr>
              <a:buNone/>
            </a:pPr>
            <a:r>
              <a:rPr lang="es-EC" dirty="0" smtClean="0"/>
              <a:t>Diagrama de flujo </a:t>
            </a:r>
            <a:r>
              <a:rPr lang="es-EC" b="1" dirty="0" smtClean="0"/>
              <a:t>CLASE GEMES_TESIS.</a:t>
            </a:r>
          </a:p>
          <a:p>
            <a:endParaRPr lang="es-EC" dirty="0"/>
          </a:p>
        </p:txBody>
      </p:sp>
      <p:pic>
        <p:nvPicPr>
          <p:cNvPr id="12290" name="Picture 2"/>
          <p:cNvPicPr>
            <a:picLocks noChangeAspect="1" noChangeArrowheads="1"/>
          </p:cNvPicPr>
          <p:nvPr/>
        </p:nvPicPr>
        <p:blipFill>
          <a:blip r:embed="rId3" cstate="print"/>
          <a:srcRect l="44587" t="42165" r="36513" b="13421"/>
          <a:stretch>
            <a:fillRect/>
          </a:stretch>
        </p:blipFill>
        <p:spPr bwMode="auto">
          <a:xfrm>
            <a:off x="3563888" y="2348880"/>
            <a:ext cx="2304256"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Autofit/>
          </a:bodyPr>
          <a:lstStyle/>
          <a:p>
            <a:pPr algn="just">
              <a:buNone/>
            </a:pPr>
            <a:r>
              <a:rPr lang="es-ES" sz="2400" b="1" dirty="0" smtClean="0"/>
              <a:t>CLASE PRINCIPAL </a:t>
            </a:r>
          </a:p>
          <a:p>
            <a:pPr algn="just">
              <a:buNone/>
            </a:pPr>
            <a:endParaRPr lang="es-EC" sz="2400" dirty="0" smtClean="0"/>
          </a:p>
          <a:p>
            <a:pPr algn="just"/>
            <a:r>
              <a:rPr lang="es-EC" sz="2400" dirty="0" smtClean="0"/>
              <a:t>Se desarrolló la parte gráfica del programa, se desarrolla la parte operativa que va a ser manejada por el usuario.</a:t>
            </a:r>
          </a:p>
          <a:p>
            <a:pPr algn="just"/>
            <a:endParaRPr lang="es-EC" sz="2400" dirty="0" smtClean="0"/>
          </a:p>
          <a:p>
            <a:pPr algn="just"/>
            <a:r>
              <a:rPr lang="es-EC" sz="2400" dirty="0" smtClean="0"/>
              <a:t>El usuario interactúa con el proyecto para escribir, copiar, abrir, entre otros cualquier documento que se encuentre en un formato digital para convertirlo en alfabeto Braille y de esta manera envíe a imprimir. </a:t>
            </a:r>
          </a:p>
          <a:p>
            <a:pPr algn="just"/>
            <a:endParaRPr lang="en-US" sz="2400" dirty="0" smtClean="0"/>
          </a:p>
          <a:p>
            <a:pPr algn="just"/>
            <a:r>
              <a:rPr lang="es-EC" sz="2400" dirty="0" smtClean="0"/>
              <a:t>Interfaz gráfica sencilla, fácil de interpretar el nuevo entorno gráfico</a:t>
            </a:r>
          </a:p>
          <a:p>
            <a:pPr algn="just"/>
            <a:endParaRPr lang="es-EC" sz="2400"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99592" y="1412776"/>
            <a:ext cx="5544616" cy="936104"/>
          </a:xfrm>
        </p:spPr>
        <p:txBody>
          <a:bodyPr>
            <a:normAutofit fontScale="92500" lnSpcReduction="10000"/>
          </a:bodyPr>
          <a:lstStyle/>
          <a:p>
            <a:r>
              <a:rPr lang="es-EC" dirty="0" smtClean="0"/>
              <a:t>Botones básicos: imprimir,  borrar, salir del sistema. </a:t>
            </a:r>
          </a:p>
        </p:txBody>
      </p:sp>
      <p:pic>
        <p:nvPicPr>
          <p:cNvPr id="13314" name="Picture 2"/>
          <p:cNvPicPr>
            <a:picLocks noChangeAspect="1" noChangeArrowheads="1"/>
          </p:cNvPicPr>
          <p:nvPr/>
        </p:nvPicPr>
        <p:blipFill>
          <a:blip r:embed="rId3" cstate="print"/>
          <a:srcRect l="28050" t="31770" r="16432" b="23815"/>
          <a:stretch>
            <a:fillRect/>
          </a:stretch>
        </p:blipFill>
        <p:spPr bwMode="auto">
          <a:xfrm>
            <a:off x="1043608" y="2564904"/>
            <a:ext cx="7920880" cy="3960440"/>
          </a:xfrm>
          <a:prstGeom prst="rect">
            <a:avLst/>
          </a:prstGeom>
          <a:noFill/>
          <a:ln w="9525">
            <a:noFill/>
            <a:miter lim="800000"/>
            <a:headEnd/>
            <a:tailEnd/>
          </a:ln>
        </p:spPr>
      </p:pic>
      <p:pic>
        <p:nvPicPr>
          <p:cNvPr id="6" name="Picture 2">
            <a:hlinkClick r:id="rId4" action="ppaction://hlinkfile"/>
          </p:cNvPr>
          <p:cNvPicPr>
            <a:picLocks noChangeAspect="1" noChangeArrowheads="1"/>
          </p:cNvPicPr>
          <p:nvPr/>
        </p:nvPicPr>
        <p:blipFill>
          <a:blip r:embed="rId5" cstate="print"/>
          <a:srcRect/>
          <a:stretch>
            <a:fillRect/>
          </a:stretch>
        </p:blipFill>
        <p:spPr bwMode="auto">
          <a:xfrm>
            <a:off x="6300192" y="1268760"/>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5" name="2 Marcador de contenido"/>
          <p:cNvSpPr>
            <a:spLocks noGrp="1"/>
          </p:cNvSpPr>
          <p:nvPr>
            <p:ph idx="1"/>
          </p:nvPr>
        </p:nvSpPr>
        <p:spPr>
          <a:xfrm>
            <a:off x="827584" y="1484784"/>
            <a:ext cx="5544616" cy="792088"/>
          </a:xfrm>
        </p:spPr>
        <p:txBody>
          <a:bodyPr>
            <a:normAutofit fontScale="55000" lnSpcReduction="20000"/>
          </a:bodyPr>
          <a:lstStyle/>
          <a:p>
            <a:pPr algn="just"/>
            <a:r>
              <a:rPr lang="es-EC" dirty="0" smtClean="0"/>
              <a:t>Barra de menú,: abrir, guardar, copiar, </a:t>
            </a:r>
            <a:r>
              <a:rPr lang="es-EC" dirty="0" err="1" smtClean="0"/>
              <a:t>etc</a:t>
            </a:r>
            <a:r>
              <a:rPr lang="es-EC" dirty="0" smtClean="0"/>
              <a:t>, por ejemplo abre un archivo y a su vez lo envíe a imprimir</a:t>
            </a:r>
            <a:endParaRPr lang="es-EC" dirty="0"/>
          </a:p>
        </p:txBody>
      </p:sp>
      <p:pic>
        <p:nvPicPr>
          <p:cNvPr id="6" name="Picture 2">
            <a:hlinkClick r:id="rId3" action="ppaction://hlinkfile"/>
          </p:cNvPr>
          <p:cNvPicPr>
            <a:picLocks noChangeAspect="1" noChangeArrowheads="1"/>
          </p:cNvPicPr>
          <p:nvPr/>
        </p:nvPicPr>
        <p:blipFill>
          <a:blip r:embed="rId4" cstate="print"/>
          <a:srcRect/>
          <a:stretch>
            <a:fillRect/>
          </a:stretch>
        </p:blipFill>
        <p:spPr bwMode="auto">
          <a:xfrm>
            <a:off x="6372200" y="5661248"/>
            <a:ext cx="2438400" cy="809625"/>
          </a:xfrm>
          <a:prstGeom prst="rect">
            <a:avLst/>
          </a:prstGeom>
          <a:noFill/>
          <a:ln w="9525">
            <a:noFill/>
            <a:miter lim="800000"/>
            <a:headEnd/>
            <a:tailEnd/>
          </a:ln>
        </p:spPr>
      </p:pic>
      <p:pic>
        <p:nvPicPr>
          <p:cNvPr id="14338" name="Picture 2"/>
          <p:cNvPicPr>
            <a:picLocks noChangeAspect="1" noChangeArrowheads="1"/>
          </p:cNvPicPr>
          <p:nvPr/>
        </p:nvPicPr>
        <p:blipFill>
          <a:blip r:embed="rId5" cstate="print"/>
          <a:srcRect l="29231" t="43110" r="20566" b="37990"/>
          <a:stretch>
            <a:fillRect/>
          </a:stretch>
        </p:blipFill>
        <p:spPr bwMode="auto">
          <a:xfrm>
            <a:off x="1835696" y="2852936"/>
            <a:ext cx="6120680"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70000" lnSpcReduction="20000"/>
          </a:bodyPr>
          <a:lstStyle/>
          <a:p>
            <a:pPr algn="just">
              <a:buNone/>
            </a:pPr>
            <a:r>
              <a:rPr lang="es-ES" sz="4600" dirty="0" smtClean="0">
                <a:effectLst>
                  <a:outerShdw blurRad="38100" dist="38100" dir="2700000" algn="tl">
                    <a:srgbClr val="000000">
                      <a:alpha val="43137"/>
                    </a:srgbClr>
                  </a:outerShdw>
                </a:effectLst>
              </a:rPr>
              <a:t>DISEÑO DE LA INTERFAZ GRÁFICA </a:t>
            </a:r>
          </a:p>
          <a:p>
            <a:pPr algn="just"/>
            <a:endParaRPr lang="es-ES" dirty="0" smtClean="0">
              <a:effectLst>
                <a:outerShdw blurRad="38100" dist="38100" dir="2700000" algn="tl">
                  <a:srgbClr val="000000">
                    <a:alpha val="43137"/>
                  </a:srgbClr>
                </a:outerShdw>
              </a:effectLst>
            </a:endParaRPr>
          </a:p>
          <a:p>
            <a:pPr algn="just"/>
            <a:r>
              <a:rPr lang="es-EC" dirty="0" smtClean="0"/>
              <a:t>Diseñar una aplicación sencilla, fácil de interpretar por el usuario,</a:t>
            </a:r>
          </a:p>
          <a:p>
            <a:pPr algn="just"/>
            <a:endParaRPr lang="es-EC" dirty="0" smtClean="0"/>
          </a:p>
          <a:p>
            <a:pPr algn="just"/>
            <a:r>
              <a:rPr lang="es-EC" dirty="0" smtClean="0"/>
              <a:t>La interfaz gráfica se diseña sobre un </a:t>
            </a:r>
            <a:r>
              <a:rPr lang="es-EC" dirty="0" err="1" smtClean="0"/>
              <a:t>frame</a:t>
            </a:r>
            <a:r>
              <a:rPr lang="es-EC" dirty="0" smtClean="0"/>
              <a:t>,</a:t>
            </a:r>
            <a:r>
              <a:rPr lang="es-EC" i="1" dirty="0" smtClean="0"/>
              <a:t> </a:t>
            </a:r>
            <a:r>
              <a:rPr lang="es-EC" dirty="0" smtClean="0"/>
              <a:t>toda la GUI, estarán los componentes gráficos.</a:t>
            </a:r>
            <a:r>
              <a:rPr lang="es-EC" i="1" dirty="0" smtClean="0"/>
              <a:t> </a:t>
            </a:r>
          </a:p>
          <a:p>
            <a:pPr algn="just"/>
            <a:endParaRPr lang="es-EC" sz="2800" dirty="0" smtClean="0"/>
          </a:p>
          <a:p>
            <a:pPr algn="just"/>
            <a:r>
              <a:rPr lang="es-EC" dirty="0" smtClean="0"/>
              <a:t>Componentes de una GUI son objetos de las clases que heredan de la clase base:</a:t>
            </a:r>
          </a:p>
          <a:p>
            <a:pPr lvl="1" algn="just"/>
            <a:r>
              <a:rPr lang="es-EC" dirty="0" err="1" smtClean="0"/>
              <a:t>Jbutton</a:t>
            </a:r>
            <a:endParaRPr lang="es-EC" dirty="0" smtClean="0"/>
          </a:p>
          <a:p>
            <a:pPr lvl="1" algn="just"/>
            <a:r>
              <a:rPr lang="es-EC" dirty="0" err="1" smtClean="0"/>
              <a:t>Jlabel</a:t>
            </a:r>
            <a:endParaRPr lang="es-EC" dirty="0" smtClean="0"/>
          </a:p>
          <a:p>
            <a:pPr lvl="1" algn="just"/>
            <a:r>
              <a:rPr lang="es-EC" dirty="0" err="1" smtClean="0"/>
              <a:t>JTextField</a:t>
            </a:r>
            <a:endParaRPr lang="es-EC" dirty="0" smtClean="0"/>
          </a:p>
          <a:p>
            <a:pPr lvl="1" algn="just"/>
            <a:r>
              <a:rPr lang="es-EC" dirty="0" err="1" smtClean="0"/>
              <a:t>JCheckBox</a:t>
            </a:r>
            <a:endParaRPr lang="es-EC" dirty="0" smtClean="0"/>
          </a:p>
          <a:p>
            <a:pPr lvl="1" algn="just"/>
            <a:r>
              <a:rPr lang="es-EC" dirty="0" err="1" smtClean="0"/>
              <a:t>JRadionButton</a:t>
            </a:r>
            <a:r>
              <a:rPr lang="es-EC" dirty="0" smtClean="0"/>
              <a:t>, entre otras.</a:t>
            </a:r>
            <a:endParaRPr lang="es-EC" sz="2400" dirty="0" smtClean="0"/>
          </a:p>
          <a:p>
            <a:pPr lvl="1" algn="just">
              <a:buNone/>
            </a:pPr>
            <a:endParaRPr lang="es-EC" sz="2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a:bodyPr>
          <a:lstStyle/>
          <a:p>
            <a:pPr>
              <a:buNone/>
            </a:pPr>
            <a:r>
              <a:rPr lang="es-ES" b="1" dirty="0" smtClean="0"/>
              <a:t>BARRA DE MENÚ</a:t>
            </a:r>
          </a:p>
          <a:p>
            <a:pPr>
              <a:buNone/>
            </a:pPr>
            <a:endParaRPr lang="es-EC" dirty="0" smtClean="0"/>
          </a:p>
          <a:p>
            <a:pPr lvl="0"/>
            <a:r>
              <a:rPr lang="es-ES" b="1" dirty="0" smtClean="0"/>
              <a:t>Archivo</a:t>
            </a:r>
            <a:endParaRPr lang="es-EC" sz="2800" dirty="0" smtClean="0"/>
          </a:p>
          <a:p>
            <a:pPr lvl="1"/>
            <a:r>
              <a:rPr lang="es-EC" dirty="0" smtClean="0"/>
              <a:t>“Abrir”, “Guardar”, “Imprimir”, “Salir”,</a:t>
            </a:r>
          </a:p>
          <a:p>
            <a:pPr lvl="1"/>
            <a:endParaRPr lang="es-EC" sz="2400" dirty="0" smtClean="0"/>
          </a:p>
          <a:p>
            <a:endParaRPr lang="es-EC" dirty="0"/>
          </a:p>
        </p:txBody>
      </p:sp>
      <p:pic>
        <p:nvPicPr>
          <p:cNvPr id="7" name="Picture 2"/>
          <p:cNvPicPr>
            <a:picLocks noChangeAspect="1" noChangeArrowheads="1"/>
          </p:cNvPicPr>
          <p:nvPr/>
        </p:nvPicPr>
        <p:blipFill>
          <a:blip r:embed="rId4" cstate="print"/>
          <a:srcRect l="40764" t="42988" r="30516" b="37742"/>
          <a:stretch>
            <a:fillRect/>
          </a:stretch>
        </p:blipFill>
        <p:spPr bwMode="auto">
          <a:xfrm>
            <a:off x="3275856" y="3933056"/>
            <a:ext cx="3090805" cy="1296144"/>
          </a:xfrm>
          <a:prstGeom prst="rect">
            <a:avLst/>
          </a:prstGeom>
          <a:noFill/>
          <a:ln w="9525">
            <a:noFill/>
            <a:miter lim="800000"/>
            <a:headEnd/>
            <a:tailEnd/>
          </a:ln>
        </p:spPr>
      </p:pic>
      <p:pic>
        <p:nvPicPr>
          <p:cNvPr id="8" name="Picture 2">
            <a:hlinkClick r:id="rId5" action="ppaction://hlinkfile"/>
          </p:cNvPr>
          <p:cNvPicPr>
            <a:picLocks noChangeAspect="1" noChangeArrowheads="1"/>
          </p:cNvPicPr>
          <p:nvPr/>
        </p:nvPicPr>
        <p:blipFill>
          <a:blip r:embed="rId6" cstate="print"/>
          <a:srcRect/>
          <a:stretch>
            <a:fillRect/>
          </a:stretch>
        </p:blipFill>
        <p:spPr bwMode="auto">
          <a:xfrm>
            <a:off x="6372200" y="5661248"/>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412776"/>
            <a:ext cx="7859216" cy="4785395"/>
          </a:xfrm>
        </p:spPr>
        <p:txBody>
          <a:bodyPr>
            <a:noAutofit/>
          </a:bodyPr>
          <a:lstStyle/>
          <a:p>
            <a:pPr algn="just"/>
            <a:r>
              <a:rPr lang="es-EC" sz="2000" dirty="0" smtClean="0"/>
              <a:t>Distribución y tamaño del Signo</a:t>
            </a:r>
          </a:p>
          <a:p>
            <a:pPr algn="just">
              <a:buNone/>
            </a:pPr>
            <a:r>
              <a:rPr lang="es-EC" sz="2000" dirty="0" smtClean="0"/>
              <a:t> Generador, es estándar </a:t>
            </a:r>
            <a:r>
              <a:rPr lang="es-EC" sz="2000" dirty="0" smtClean="0">
                <a:sym typeface="Wingdings" pitchFamily="2" charset="2"/>
              </a:rPr>
              <a:t> </a:t>
            </a:r>
            <a:r>
              <a:rPr lang="es-EC" sz="2000" dirty="0" smtClean="0"/>
              <a:t>Louis Braille</a:t>
            </a:r>
          </a:p>
          <a:p>
            <a:pPr algn="just">
              <a:buNone/>
            </a:pPr>
            <a:r>
              <a:rPr lang="es-EC" sz="2000" dirty="0" smtClean="0"/>
              <a:t> investigó que las terminaciones nerviosas </a:t>
            </a:r>
          </a:p>
          <a:p>
            <a:pPr algn="just">
              <a:buNone/>
            </a:pPr>
            <a:r>
              <a:rPr lang="es-EC" sz="2000" dirty="0" smtClean="0"/>
              <a:t>de la yema de los dedos están capacitadas</a:t>
            </a:r>
          </a:p>
          <a:p>
            <a:pPr algn="just">
              <a:buNone/>
            </a:pPr>
            <a:r>
              <a:rPr lang="es-EC" sz="2000" dirty="0" smtClean="0"/>
              <a:t> para captar este tamaño en particular. </a:t>
            </a:r>
          </a:p>
          <a:p>
            <a:pPr algn="just">
              <a:buNone/>
            </a:pPr>
            <a:endParaRPr lang="es-EC" sz="2000" dirty="0" smtClean="0"/>
          </a:p>
          <a:p>
            <a:r>
              <a:rPr lang="es-EC" sz="2000" dirty="0" smtClean="0"/>
              <a:t>Personas no videntes tienen a la mano un                                                              a herramienta poderosa que les permite:</a:t>
            </a:r>
          </a:p>
          <a:p>
            <a:pPr lvl="1" algn="just"/>
            <a:r>
              <a:rPr lang="es-EC" sz="1800" dirty="0" smtClean="0"/>
              <a:t>La lectura y escritura</a:t>
            </a:r>
          </a:p>
          <a:p>
            <a:pPr lvl="1" algn="just"/>
            <a:r>
              <a:rPr lang="es-EC" sz="1800" dirty="0" smtClean="0"/>
              <a:t>Válido y eficaz en comunicación,</a:t>
            </a:r>
          </a:p>
          <a:p>
            <a:pPr lvl="1" algn="just"/>
            <a:r>
              <a:rPr lang="es-EC" sz="1800" dirty="0" smtClean="0"/>
              <a:t>Representa letras del alfabeto común, los números, signos de puntuación,  símbolos matemáticos, música, entre otros.</a:t>
            </a:r>
          </a:p>
          <a:p>
            <a:pPr algn="just">
              <a:buNone/>
            </a:pPr>
            <a:endParaRPr lang="es-EC" sz="1800" dirty="0" smtClean="0"/>
          </a:p>
          <a:p>
            <a:pPr algn="just">
              <a:buNone/>
            </a:pPr>
            <a:endParaRPr lang="en-US" sz="1800" dirty="0" smtClean="0"/>
          </a:p>
        </p:txBody>
      </p:sp>
      <p:pic>
        <p:nvPicPr>
          <p:cNvPr id="5" name="4 Imagen"/>
          <p:cNvPicPr/>
          <p:nvPr/>
        </p:nvPicPr>
        <p:blipFill>
          <a:blip r:embed="rId3" cstate="print"/>
          <a:srcRect/>
          <a:stretch>
            <a:fillRect/>
          </a:stretch>
        </p:blipFill>
        <p:spPr bwMode="auto">
          <a:xfrm>
            <a:off x="5724128" y="1700808"/>
            <a:ext cx="3096224"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92500"/>
          </a:bodyPr>
          <a:lstStyle/>
          <a:p>
            <a:pPr algn="just"/>
            <a:r>
              <a:rPr lang="es-ES" b="1" dirty="0" smtClean="0"/>
              <a:t>Abrir</a:t>
            </a:r>
            <a:endParaRPr lang="es-EC" dirty="0" smtClean="0"/>
          </a:p>
          <a:p>
            <a:pPr lvl="1" algn="just"/>
            <a:r>
              <a:rPr lang="es-EC" dirty="0" smtClean="0"/>
              <a:t>Abre cualquier documento con extensión *.txt,</a:t>
            </a:r>
          </a:p>
          <a:p>
            <a:pPr lvl="1" algn="just"/>
            <a:r>
              <a:rPr lang="es-EC" dirty="0" smtClean="0"/>
              <a:t>Programación : </a:t>
            </a:r>
          </a:p>
          <a:p>
            <a:pPr lvl="2" algn="just"/>
            <a:r>
              <a:rPr lang="es-EC" dirty="0" smtClean="0"/>
              <a:t>Permite abrir una ventana de dialogo en donde es posible buscar el archivo o documento que se desea abrir</a:t>
            </a:r>
          </a:p>
          <a:p>
            <a:pPr lvl="1" algn="just"/>
            <a:r>
              <a:rPr lang="es-EC" dirty="0" smtClean="0"/>
              <a:t>Método </a:t>
            </a:r>
            <a:r>
              <a:rPr lang="es-EC" dirty="0" err="1" smtClean="0"/>
              <a:t>FileNameExtensionFilter</a:t>
            </a:r>
            <a:r>
              <a:rPr lang="es-EC" dirty="0" smtClean="0"/>
              <a:t>:  crea la ventana de dialogo </a:t>
            </a:r>
            <a:r>
              <a:rPr lang="es-EC" dirty="0" smtClean="0">
                <a:sym typeface="Wingdings" pitchFamily="2" charset="2"/>
              </a:rPr>
              <a:t> </a:t>
            </a:r>
            <a:r>
              <a:rPr lang="es-EC" dirty="0" smtClean="0"/>
              <a:t>explorar los archivos que se desean abrir  </a:t>
            </a:r>
            <a:r>
              <a:rPr lang="es-EC" dirty="0" smtClean="0">
                <a:sym typeface="Wingdings" pitchFamily="2" charset="2"/>
              </a:rPr>
              <a:t> </a:t>
            </a:r>
            <a:r>
              <a:rPr lang="es-EC" dirty="0" smtClean="0"/>
              <a:t> abrir archivos *.</a:t>
            </a:r>
            <a:r>
              <a:rPr lang="es-EC" dirty="0" err="1" smtClean="0"/>
              <a:t>txt</a:t>
            </a:r>
            <a:r>
              <a:rPr lang="es-EC" dirty="0" smtClean="0"/>
              <a:t>.  </a:t>
            </a:r>
          </a:p>
          <a:p>
            <a:pPr lvl="1" algn="just"/>
            <a:r>
              <a:rPr lang="es-EC" dirty="0" smtClean="0"/>
              <a:t>Método </a:t>
            </a:r>
            <a:r>
              <a:rPr lang="es-EC" dirty="0" err="1" smtClean="0"/>
              <a:t>JFileChooser</a:t>
            </a:r>
            <a:r>
              <a:rPr lang="es-EC" i="1" dirty="0" smtClean="0"/>
              <a:t> :</a:t>
            </a:r>
            <a:r>
              <a:rPr lang="es-EC" i="1" dirty="0" smtClean="0">
                <a:sym typeface="Wingdings" pitchFamily="2" charset="2"/>
              </a:rPr>
              <a:t> </a:t>
            </a:r>
            <a:r>
              <a:rPr lang="es-EC" dirty="0" smtClean="0"/>
              <a:t>permite escoger el archivo que se desee abrir dentro de la ventana de dialogo. </a:t>
            </a:r>
          </a:p>
          <a:p>
            <a:pPr lvl="1" algn="just"/>
            <a:r>
              <a:rPr lang="es-EC" dirty="0" smtClean="0"/>
              <a:t>Método </a:t>
            </a:r>
            <a:r>
              <a:rPr lang="es-EC" dirty="0" err="1" smtClean="0"/>
              <a:t>FileReader</a:t>
            </a:r>
            <a:r>
              <a:rPr lang="es-EC" dirty="0" smtClean="0"/>
              <a:t>: lee al archivo</a:t>
            </a:r>
          </a:p>
          <a:p>
            <a:pPr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a:bodyPr>
          <a:lstStyle/>
          <a:p>
            <a:pPr lvl="1" algn="just"/>
            <a:r>
              <a:rPr lang="es-EC" dirty="0" smtClean="0"/>
              <a:t>Método </a:t>
            </a:r>
            <a:r>
              <a:rPr lang="es-EC" dirty="0" err="1" smtClean="0"/>
              <a:t>BufferedReader</a:t>
            </a:r>
            <a:r>
              <a:rPr lang="es-EC" dirty="0" smtClean="0"/>
              <a:t>:  coloca al archivo en el cuadro de texto. </a:t>
            </a:r>
          </a:p>
          <a:p>
            <a:pPr lvl="1" algn="just"/>
            <a:endParaRPr lang="es-EC" dirty="0" smtClean="0"/>
          </a:p>
          <a:p>
            <a:pPr lvl="1" algn="just"/>
            <a:r>
              <a:rPr lang="es-EC" dirty="0" smtClean="0"/>
              <a:t>Todas las funciones utilizadas para crear ventana de dialogo son parte de la librería </a:t>
            </a:r>
            <a:r>
              <a:rPr lang="es-EC" dirty="0" err="1" smtClean="0"/>
              <a:t>javax.swing</a:t>
            </a:r>
            <a:r>
              <a:rPr lang="es-EC" dirty="0" smtClean="0"/>
              <a:t>, por esta razón se debe importar la librería:</a:t>
            </a:r>
          </a:p>
          <a:p>
            <a:pPr lvl="2" algn="just"/>
            <a:r>
              <a:rPr lang="es-EC" dirty="0" smtClean="0"/>
              <a:t>  </a:t>
            </a:r>
            <a:r>
              <a:rPr lang="es-EC" dirty="0" err="1" smtClean="0"/>
              <a:t>javax.swing.filechooser.FileNameExtensionFilter</a:t>
            </a:r>
            <a:r>
              <a:rPr lang="es-EC" dirty="0" smtClean="0"/>
              <a:t>.</a:t>
            </a:r>
          </a:p>
          <a:p>
            <a:pPr lvl="1" algn="just">
              <a:buNone/>
            </a:pPr>
            <a:r>
              <a:rPr lang="es-EC" dirty="0" smtClean="0"/>
              <a:t> </a:t>
            </a:r>
          </a:p>
          <a:p>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99592" y="1196752"/>
            <a:ext cx="7859216" cy="1296144"/>
          </a:xfrm>
        </p:spPr>
        <p:txBody>
          <a:bodyPr>
            <a:normAutofit fontScale="85000" lnSpcReduction="10000"/>
          </a:bodyPr>
          <a:lstStyle/>
          <a:p>
            <a:pPr lvl="1" algn="just"/>
            <a:r>
              <a:rPr lang="es-EC" dirty="0" smtClean="0"/>
              <a:t>La siguiente figura muestra a la ventana de dialogo que mediante una exploración sobre ella permite abrir el archivo deseado, siempre con extensión *.txt</a:t>
            </a:r>
            <a:endParaRPr lang="es-EC" dirty="0"/>
          </a:p>
        </p:txBody>
      </p:sp>
      <p:pic>
        <p:nvPicPr>
          <p:cNvPr id="16386" name="Picture 2"/>
          <p:cNvPicPr>
            <a:picLocks noChangeAspect="1" noChangeArrowheads="1"/>
          </p:cNvPicPr>
          <p:nvPr/>
        </p:nvPicPr>
        <p:blipFill>
          <a:blip r:embed="rId3" cstate="print"/>
          <a:srcRect l="30413" t="26100" r="22929" b="28540"/>
          <a:stretch>
            <a:fillRect/>
          </a:stretch>
        </p:blipFill>
        <p:spPr bwMode="auto">
          <a:xfrm>
            <a:off x="1619672" y="2420888"/>
            <a:ext cx="6636737"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99592" y="1124744"/>
            <a:ext cx="7859216" cy="1080120"/>
          </a:xfrm>
        </p:spPr>
        <p:txBody>
          <a:bodyPr>
            <a:normAutofit fontScale="92500" lnSpcReduction="20000"/>
          </a:bodyPr>
          <a:lstStyle/>
          <a:p>
            <a:pPr lvl="1" algn="just"/>
            <a:r>
              <a:rPr lang="es-EC" dirty="0" smtClean="0"/>
              <a:t>Interfaz gráfica del proyecto con el área de texto totalmente llena con el contenido del archivo seleccionado previamente y abierto</a:t>
            </a:r>
            <a:endParaRPr lang="es-EC" dirty="0"/>
          </a:p>
        </p:txBody>
      </p:sp>
      <p:pic>
        <p:nvPicPr>
          <p:cNvPr id="17410" name="Picture 2"/>
          <p:cNvPicPr>
            <a:picLocks noChangeAspect="1" noChangeArrowheads="1"/>
          </p:cNvPicPr>
          <p:nvPr/>
        </p:nvPicPr>
        <p:blipFill>
          <a:blip r:embed="rId3" cstate="print"/>
          <a:srcRect l="31003" t="36495" r="22929" b="19091"/>
          <a:stretch>
            <a:fillRect/>
          </a:stretch>
        </p:blipFill>
        <p:spPr bwMode="auto">
          <a:xfrm>
            <a:off x="1547664" y="2276872"/>
            <a:ext cx="6840760" cy="41219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1"/>
            <a:ext cx="7859216" cy="1080119"/>
          </a:xfrm>
        </p:spPr>
        <p:txBody>
          <a:bodyPr>
            <a:normAutofit/>
          </a:bodyPr>
          <a:lstStyle/>
          <a:p>
            <a:pPr lvl="1" algn="just"/>
            <a:r>
              <a:rPr lang="es-EC" dirty="0" smtClean="0"/>
              <a:t>Se advierte al usuario posibles errores al momento de abrir algún archivo</a:t>
            </a:r>
          </a:p>
          <a:p>
            <a:pPr algn="just"/>
            <a:endParaRPr lang="es-EC" dirty="0"/>
          </a:p>
        </p:txBody>
      </p:sp>
      <p:pic>
        <p:nvPicPr>
          <p:cNvPr id="18434" name="Picture 2"/>
          <p:cNvPicPr>
            <a:picLocks noChangeAspect="1" noChangeArrowheads="1"/>
          </p:cNvPicPr>
          <p:nvPr/>
        </p:nvPicPr>
        <p:blipFill>
          <a:blip r:embed="rId3" cstate="print"/>
          <a:srcRect l="43997" t="30825" r="35922" b="54055"/>
          <a:stretch>
            <a:fillRect/>
          </a:stretch>
        </p:blipFill>
        <p:spPr bwMode="auto">
          <a:xfrm>
            <a:off x="3275856" y="2708920"/>
            <a:ext cx="2907323" cy="1368152"/>
          </a:xfrm>
          <a:prstGeom prst="rect">
            <a:avLst/>
          </a:prstGeom>
          <a:noFill/>
          <a:ln w="9525">
            <a:noFill/>
            <a:miter lim="800000"/>
            <a:headEnd/>
            <a:tailEnd/>
          </a:ln>
        </p:spPr>
      </p:pic>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2"/>
            <a:ext cx="7859216" cy="4929411"/>
          </a:xfrm>
        </p:spPr>
        <p:txBody>
          <a:bodyPr>
            <a:normAutofit fontScale="77500" lnSpcReduction="20000"/>
          </a:bodyPr>
          <a:lstStyle/>
          <a:p>
            <a:pPr algn="just"/>
            <a:r>
              <a:rPr lang="es-ES" b="1" dirty="0" smtClean="0"/>
              <a:t>Guardar</a:t>
            </a:r>
            <a:endParaRPr lang="es-EC" dirty="0" smtClean="0"/>
          </a:p>
          <a:p>
            <a:pPr lvl="1" algn="just"/>
            <a:r>
              <a:rPr lang="es-EC" dirty="0" smtClean="0"/>
              <a:t>Permite guardar texto que haya sido escrito en el área de texto, es necesario abrir una ventana de dialogo que permita explorar las carpetas en donde se desea guardar el archivo de tipo *.</a:t>
            </a:r>
            <a:r>
              <a:rPr lang="es-EC" dirty="0" err="1" smtClean="0"/>
              <a:t>txt</a:t>
            </a:r>
            <a:r>
              <a:rPr lang="es-EC" dirty="0" smtClean="0"/>
              <a:t>. </a:t>
            </a:r>
          </a:p>
          <a:p>
            <a:pPr lvl="1" algn="just"/>
            <a:endParaRPr lang="es-EC" dirty="0" smtClean="0"/>
          </a:p>
          <a:p>
            <a:pPr lvl="1" algn="just"/>
            <a:r>
              <a:rPr lang="es-EC" dirty="0" smtClean="0"/>
              <a:t>Se usa un filtro para guardar texto con extensión *.txt, siempre y cuando el área de texto no se encuentre vacía. </a:t>
            </a:r>
          </a:p>
          <a:p>
            <a:pPr lvl="1" algn="just"/>
            <a:endParaRPr lang="es-EC" dirty="0" smtClean="0"/>
          </a:p>
          <a:p>
            <a:pPr lvl="1" algn="just"/>
            <a:r>
              <a:rPr lang="es-EC" dirty="0" smtClean="0"/>
              <a:t>Método .</a:t>
            </a:r>
            <a:r>
              <a:rPr lang="es-EC" dirty="0" err="1" smtClean="0"/>
              <a:t>getSelectedFile</a:t>
            </a:r>
            <a:r>
              <a:rPr lang="es-EC" dirty="0" smtClean="0"/>
              <a:t> : crea una ventana de dialogo para explorar la carpeta en donde se desea guardar el archivo, método de la clase </a:t>
            </a:r>
            <a:r>
              <a:rPr lang="es-EC" dirty="0" err="1" smtClean="0"/>
              <a:t>fileChooser</a:t>
            </a:r>
            <a:r>
              <a:rPr lang="es-EC" dirty="0" smtClean="0"/>
              <a:t>, </a:t>
            </a:r>
            <a:r>
              <a:rPr lang="es-EC" dirty="0" smtClean="0">
                <a:sym typeface="Wingdings" pitchFamily="2" charset="2"/>
              </a:rPr>
              <a:t> </a:t>
            </a:r>
            <a:r>
              <a:rPr lang="es-EC" dirty="0" smtClean="0"/>
              <a:t>se obtiene la ruta del archivo. </a:t>
            </a:r>
          </a:p>
          <a:p>
            <a:pPr lvl="1" algn="just"/>
            <a:endParaRPr lang="es-EC" dirty="0" smtClean="0"/>
          </a:p>
          <a:p>
            <a:pPr lvl="1" algn="just"/>
            <a:r>
              <a:rPr lang="es-EC" dirty="0" smtClean="0"/>
              <a:t>Método </a:t>
            </a:r>
            <a:r>
              <a:rPr lang="es-EC" dirty="0" err="1" smtClean="0"/>
              <a:t>PrintWriter</a:t>
            </a:r>
            <a:r>
              <a:rPr lang="es-EC" dirty="0" smtClean="0"/>
              <a:t> : para acceder a toda la información que se encuentra en el área de texto. </a:t>
            </a:r>
          </a:p>
          <a:p>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99592" y="1196752"/>
            <a:ext cx="7859216" cy="648072"/>
          </a:xfrm>
        </p:spPr>
        <p:txBody>
          <a:bodyPr/>
          <a:lstStyle/>
          <a:p>
            <a:pPr lvl="1"/>
            <a:r>
              <a:rPr lang="es-EC" dirty="0" smtClean="0"/>
              <a:t>El menú de Guardar :</a:t>
            </a:r>
            <a:endParaRPr lang="es-EC" dirty="0"/>
          </a:p>
        </p:txBody>
      </p:sp>
      <p:pic>
        <p:nvPicPr>
          <p:cNvPr id="19458" name="Picture 2"/>
          <p:cNvPicPr>
            <a:picLocks noChangeAspect="1" noChangeArrowheads="1"/>
          </p:cNvPicPr>
          <p:nvPr/>
        </p:nvPicPr>
        <p:blipFill>
          <a:blip r:embed="rId3" cstate="print"/>
          <a:srcRect l="30413" t="30825" r="22338" b="24760"/>
          <a:stretch>
            <a:fillRect/>
          </a:stretch>
        </p:blipFill>
        <p:spPr bwMode="auto">
          <a:xfrm>
            <a:off x="1187624" y="1772815"/>
            <a:ext cx="7128792" cy="41881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1"/>
            <a:ext cx="7859216" cy="1440160"/>
          </a:xfrm>
        </p:spPr>
        <p:txBody>
          <a:bodyPr>
            <a:normAutofit/>
          </a:bodyPr>
          <a:lstStyle/>
          <a:p>
            <a:pPr lvl="1" algn="just"/>
            <a:r>
              <a:rPr lang="es-EC" dirty="0" smtClean="0"/>
              <a:t>Ventanas emergentes que indican errores al momento de guardar el archivo y si el archivo se guardo exitosamente,</a:t>
            </a:r>
            <a:endParaRPr lang="es-EC" dirty="0"/>
          </a:p>
        </p:txBody>
      </p:sp>
      <p:pic>
        <p:nvPicPr>
          <p:cNvPr id="1026" name="Picture 2"/>
          <p:cNvPicPr>
            <a:picLocks noChangeAspect="1" noChangeArrowheads="1"/>
          </p:cNvPicPr>
          <p:nvPr/>
        </p:nvPicPr>
        <p:blipFill>
          <a:blip r:embed="rId3" cstate="print"/>
          <a:srcRect l="35728" t="41220" r="45668" b="45550"/>
          <a:stretch>
            <a:fillRect/>
          </a:stretch>
        </p:blipFill>
        <p:spPr bwMode="auto">
          <a:xfrm>
            <a:off x="3131840" y="4437112"/>
            <a:ext cx="3240361" cy="144016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54332" t="41220" r="27654" b="45550"/>
          <a:stretch>
            <a:fillRect/>
          </a:stretch>
        </p:blipFill>
        <p:spPr bwMode="auto">
          <a:xfrm>
            <a:off x="3203848" y="2780928"/>
            <a:ext cx="3137491" cy="1440160"/>
          </a:xfrm>
          <a:prstGeom prst="rect">
            <a:avLst/>
          </a:prstGeom>
          <a:noFill/>
          <a:ln w="9525">
            <a:noFill/>
            <a:miter lim="800000"/>
            <a:headEnd/>
            <a:tailEnd/>
          </a:ln>
        </p:spPr>
      </p:pic>
      <p:pic>
        <p:nvPicPr>
          <p:cNvPr id="7" name="Picture 2">
            <a:hlinkClick r:id="rId4" action="ppaction://hlinkfile"/>
          </p:cNvPr>
          <p:cNvPicPr>
            <a:picLocks noChangeAspect="1" noChangeArrowheads="1"/>
          </p:cNvPicPr>
          <p:nvPr/>
        </p:nvPicPr>
        <p:blipFill>
          <a:blip r:embed="rId5" cstate="print"/>
          <a:srcRect/>
          <a:stretch>
            <a:fillRect/>
          </a:stretch>
        </p:blipFill>
        <p:spPr bwMode="auto">
          <a:xfrm>
            <a:off x="631006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85000" lnSpcReduction="10000"/>
          </a:bodyPr>
          <a:lstStyle/>
          <a:p>
            <a:pPr algn="just"/>
            <a:r>
              <a:rPr lang="es-ES" b="1" dirty="0" smtClean="0"/>
              <a:t>Imprimir</a:t>
            </a:r>
          </a:p>
          <a:p>
            <a:pPr algn="just"/>
            <a:endParaRPr lang="es-EC" dirty="0" smtClean="0"/>
          </a:p>
          <a:p>
            <a:pPr lvl="1" algn="just"/>
            <a:r>
              <a:rPr lang="es-EC" dirty="0" smtClean="0"/>
              <a:t>Todas las instrucciones del programación se ejecutan:</a:t>
            </a:r>
          </a:p>
          <a:p>
            <a:pPr lvl="2" algn="just"/>
            <a:r>
              <a:rPr lang="es-EC" dirty="0" smtClean="0"/>
              <a:t>cada uno de los métodos creados anteriormente de forma separada se unifican para ejecutarse todos en conjunto.</a:t>
            </a:r>
          </a:p>
          <a:p>
            <a:pPr lvl="1" algn="just"/>
            <a:r>
              <a:rPr lang="es-EC" dirty="0" smtClean="0"/>
              <a:t>Aparece ventana emergente con la opción de imprimir, éste mensaje es por seguridad </a:t>
            </a:r>
            <a:r>
              <a:rPr lang="es-EC" dirty="0" smtClean="0">
                <a:sym typeface="Wingdings" pitchFamily="2" charset="2"/>
              </a:rPr>
              <a:t> </a:t>
            </a:r>
            <a:r>
              <a:rPr lang="es-EC" dirty="0" smtClean="0"/>
              <a:t>se puede ejecutar dicha acción por accidente </a:t>
            </a:r>
            <a:r>
              <a:rPr lang="es-EC" dirty="0" smtClean="0">
                <a:sym typeface="Wingdings" pitchFamily="2" charset="2"/>
              </a:rPr>
              <a:t> cancelar acción</a:t>
            </a:r>
            <a:endParaRPr lang="es-EC" dirty="0" smtClean="0"/>
          </a:p>
          <a:p>
            <a:pPr lvl="1" algn="just"/>
            <a:r>
              <a:rPr lang="es-EC" dirty="0" smtClean="0"/>
              <a:t>Área de texto restringida: evitar sobre escribir algún texto sobre él, ocasionando problemas de impresión, perdida de datos, perdida de comunicación y sincronización con el texto actual, </a:t>
            </a:r>
          </a:p>
          <a:p>
            <a:pPr lvl="2" algn="just"/>
            <a:r>
              <a:rPr lang="es-EC" dirty="0" smtClean="0"/>
              <a:t>Método </a:t>
            </a:r>
            <a:r>
              <a:rPr lang="es-EC" dirty="0" err="1" smtClean="0"/>
              <a:t>disable</a:t>
            </a:r>
            <a:r>
              <a:rPr lang="es-EC" dirty="0" smtClean="0"/>
              <a:t>:  mensaje de Advertencia</a:t>
            </a:r>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24744"/>
            <a:ext cx="7859216" cy="504056"/>
          </a:xfrm>
        </p:spPr>
        <p:txBody>
          <a:bodyPr>
            <a:normAutofit fontScale="92500" lnSpcReduction="10000"/>
          </a:bodyPr>
          <a:lstStyle/>
          <a:p>
            <a:r>
              <a:rPr lang="en-US" dirty="0" err="1" smtClean="0"/>
              <a:t>Ejecución</a:t>
            </a:r>
            <a:r>
              <a:rPr lang="en-US" dirty="0" smtClean="0"/>
              <a:t> de </a:t>
            </a:r>
            <a:r>
              <a:rPr lang="en-US" dirty="0" err="1" smtClean="0"/>
              <a:t>acción</a:t>
            </a:r>
            <a:r>
              <a:rPr lang="en-US" dirty="0" smtClean="0"/>
              <a:t> </a:t>
            </a:r>
            <a:r>
              <a:rPr lang="en-US" dirty="0" err="1" smtClean="0"/>
              <a:t>Imprimir</a:t>
            </a:r>
            <a:endParaRPr lang="es-EC" dirty="0"/>
          </a:p>
        </p:txBody>
      </p:sp>
      <p:pic>
        <p:nvPicPr>
          <p:cNvPr id="2050" name="Picture 2"/>
          <p:cNvPicPr>
            <a:picLocks noChangeAspect="1" noChangeArrowheads="1"/>
          </p:cNvPicPr>
          <p:nvPr/>
        </p:nvPicPr>
        <p:blipFill>
          <a:blip r:embed="rId3" cstate="print"/>
          <a:srcRect l="32775" t="26100" r="25000" b="34210"/>
          <a:stretch>
            <a:fillRect/>
          </a:stretch>
        </p:blipFill>
        <p:spPr bwMode="auto">
          <a:xfrm>
            <a:off x="1691679" y="1844824"/>
            <a:ext cx="6882657" cy="40433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70000" lnSpcReduction="20000"/>
          </a:bodyPr>
          <a:lstStyle/>
          <a:p>
            <a:pPr algn="just"/>
            <a:r>
              <a:rPr lang="es-EC" dirty="0" smtClean="0"/>
              <a:t>La presencia o ausencia de puntos permite la codificación del signo generador, se sabrá que letra es la que se está representando</a:t>
            </a:r>
          </a:p>
          <a:p>
            <a:pPr algn="just">
              <a:buNone/>
            </a:pPr>
            <a:endParaRPr lang="es-EC" dirty="0" smtClean="0"/>
          </a:p>
          <a:p>
            <a:pPr algn="just"/>
            <a:r>
              <a:rPr lang="es-EC" dirty="0" smtClean="0"/>
              <a:t>Con los seis puntos se obtiene 64 combinaciones diferentes.</a:t>
            </a:r>
          </a:p>
          <a:p>
            <a:pPr algn="just"/>
            <a:r>
              <a:rPr lang="es-EC" dirty="0" smtClean="0"/>
              <a:t>Las 64 combinaciones son insuficientes para cubrir con todo el alfabeto (números a-j) y los signos que existen, se utilizan signos diferenciadores especiales utilizados como prefijos para representar caracteres.</a:t>
            </a:r>
          </a:p>
          <a:p>
            <a:pPr lvl="1" algn="just"/>
            <a:r>
              <a:rPr lang="es-EC" dirty="0" smtClean="0"/>
              <a:t>Mayúscula</a:t>
            </a:r>
          </a:p>
          <a:p>
            <a:pPr lvl="1" algn="just"/>
            <a:r>
              <a:rPr lang="es-EC" dirty="0" smtClean="0"/>
              <a:t>Números</a:t>
            </a:r>
          </a:p>
          <a:p>
            <a:pPr lvl="1" algn="just"/>
            <a:r>
              <a:rPr lang="es-EC" dirty="0" smtClean="0"/>
              <a:t>Signos de puntuación </a:t>
            </a:r>
          </a:p>
          <a:p>
            <a:pPr lvl="1" algn="just"/>
            <a:r>
              <a:rPr lang="es-EC" dirty="0" smtClean="0"/>
              <a:t>Símbolos matemáticos </a:t>
            </a:r>
          </a:p>
          <a:p>
            <a:pPr lvl="1" algn="just"/>
            <a:r>
              <a:rPr lang="es-EC" dirty="0" smtClean="0"/>
              <a:t>Caracteres especiales, etc.  </a:t>
            </a:r>
          </a:p>
          <a:p>
            <a:pPr algn="just"/>
            <a:endParaRPr lang="es-EC" dirty="0" smtClean="0"/>
          </a:p>
          <a:p>
            <a:endParaRPr lang="es-EC"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99592" y="1196752"/>
            <a:ext cx="7859216" cy="864096"/>
          </a:xfrm>
        </p:spPr>
        <p:txBody>
          <a:bodyPr>
            <a:normAutofit fontScale="92500" lnSpcReduction="20000"/>
          </a:bodyPr>
          <a:lstStyle/>
          <a:p>
            <a:pPr algn="just"/>
            <a:r>
              <a:rPr lang="en-US" dirty="0" err="1" smtClean="0"/>
              <a:t>Imprimiendo</a:t>
            </a:r>
            <a:r>
              <a:rPr lang="en-US" dirty="0" smtClean="0"/>
              <a:t> </a:t>
            </a:r>
            <a:r>
              <a:rPr lang="en-US" dirty="0" err="1" smtClean="0"/>
              <a:t>documento</a:t>
            </a:r>
            <a:r>
              <a:rPr lang="en-US" dirty="0" smtClean="0"/>
              <a:t>, </a:t>
            </a:r>
            <a:r>
              <a:rPr lang="en-US" dirty="0" err="1" smtClean="0"/>
              <a:t>área</a:t>
            </a:r>
            <a:r>
              <a:rPr lang="en-US" dirty="0" smtClean="0"/>
              <a:t> de </a:t>
            </a:r>
            <a:r>
              <a:rPr lang="en-US" dirty="0" err="1" smtClean="0"/>
              <a:t>texto</a:t>
            </a:r>
            <a:r>
              <a:rPr lang="en-US" dirty="0" smtClean="0"/>
              <a:t> </a:t>
            </a:r>
            <a:r>
              <a:rPr lang="en-US" dirty="0" err="1" smtClean="0"/>
              <a:t>deshabilitada</a:t>
            </a:r>
            <a:endParaRPr lang="es-EC" dirty="0"/>
          </a:p>
        </p:txBody>
      </p:sp>
      <p:pic>
        <p:nvPicPr>
          <p:cNvPr id="3074" name="Picture 2"/>
          <p:cNvPicPr>
            <a:picLocks noChangeAspect="1" noChangeArrowheads="1"/>
          </p:cNvPicPr>
          <p:nvPr/>
        </p:nvPicPr>
        <p:blipFill>
          <a:blip r:embed="rId3" cstate="print"/>
          <a:srcRect l="32184" t="39330" r="25000" b="20035"/>
          <a:stretch>
            <a:fillRect/>
          </a:stretch>
        </p:blipFill>
        <p:spPr bwMode="auto">
          <a:xfrm>
            <a:off x="1331640" y="2132856"/>
            <a:ext cx="7056784" cy="41858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3"/>
            <a:ext cx="7859216" cy="4824535"/>
          </a:xfrm>
        </p:spPr>
        <p:txBody>
          <a:bodyPr>
            <a:normAutofit fontScale="77500" lnSpcReduction="20000"/>
          </a:bodyPr>
          <a:lstStyle/>
          <a:p>
            <a:pPr algn="just"/>
            <a:r>
              <a:rPr lang="es-ES" b="1" dirty="0" smtClean="0"/>
              <a:t>Salir</a:t>
            </a:r>
            <a:endParaRPr lang="es-EC" dirty="0" smtClean="0"/>
          </a:p>
          <a:p>
            <a:pPr lvl="1" algn="just"/>
            <a:r>
              <a:rPr lang="es-EC" dirty="0" smtClean="0"/>
              <a:t>Cierra el programa </a:t>
            </a:r>
            <a:r>
              <a:rPr lang="es-EC" dirty="0" smtClean="0">
                <a:sym typeface="Wingdings" pitchFamily="2" charset="2"/>
              </a:rPr>
              <a:t></a:t>
            </a:r>
            <a:r>
              <a:rPr lang="es-EC" dirty="0" smtClean="0"/>
              <a:t> ventana emergente, pregunta al usuario si realmente desea cerrar el programa </a:t>
            </a:r>
            <a:r>
              <a:rPr lang="es-EC" dirty="0" smtClean="0">
                <a:sym typeface="Wingdings" pitchFamily="2" charset="2"/>
              </a:rPr>
              <a:t> NO: </a:t>
            </a:r>
            <a:r>
              <a:rPr lang="es-EC" dirty="0" smtClean="0"/>
              <a:t>trabaja normalmente. SI: se cierra , sentencia </a:t>
            </a:r>
            <a:r>
              <a:rPr lang="es-EC" dirty="0" err="1" smtClean="0"/>
              <a:t>System.exit</a:t>
            </a:r>
            <a:r>
              <a:rPr lang="es-EC" dirty="0" smtClean="0"/>
              <a:t>(0);</a:t>
            </a:r>
          </a:p>
          <a:p>
            <a:pPr lvl="1" algn="just"/>
            <a:endParaRPr lang="es-EC" dirty="0" smtClean="0"/>
          </a:p>
          <a:p>
            <a:pPr algn="just"/>
            <a:r>
              <a:rPr lang="es-ES" b="1" dirty="0" smtClean="0"/>
              <a:t>Cortar y Copiar </a:t>
            </a:r>
            <a:endParaRPr lang="es-EC" sz="2800" dirty="0" smtClean="0"/>
          </a:p>
          <a:p>
            <a:pPr lvl="1" algn="just"/>
            <a:r>
              <a:rPr lang="es-EC" dirty="0" smtClean="0"/>
              <a:t>Corta el texto   </a:t>
            </a:r>
            <a:r>
              <a:rPr lang="es-EC" dirty="0" smtClean="0">
                <a:sym typeface="Wingdings" pitchFamily="2" charset="2"/>
              </a:rPr>
              <a:t> </a:t>
            </a:r>
            <a:r>
              <a:rPr lang="es-EC" dirty="0" smtClean="0"/>
              <a:t>Método </a:t>
            </a:r>
            <a:r>
              <a:rPr lang="es-EC" dirty="0" err="1" smtClean="0"/>
              <a:t>cut</a:t>
            </a:r>
            <a:r>
              <a:rPr lang="es-EC" dirty="0" smtClean="0"/>
              <a:t> </a:t>
            </a:r>
            <a:r>
              <a:rPr lang="es-EC" dirty="0" smtClean="0">
                <a:sym typeface="Wingdings" pitchFamily="2" charset="2"/>
              </a:rPr>
              <a:t> </a:t>
            </a:r>
            <a:r>
              <a:rPr lang="es-EC" dirty="0" smtClean="0"/>
              <a:t>clase </a:t>
            </a:r>
            <a:r>
              <a:rPr lang="es-EC" dirty="0" err="1" smtClean="0"/>
              <a:t>javax.swing</a:t>
            </a:r>
            <a:r>
              <a:rPr lang="es-EC" dirty="0" smtClean="0"/>
              <a:t>. </a:t>
            </a:r>
            <a:endParaRPr lang="es-EC" sz="2400" dirty="0" smtClean="0"/>
          </a:p>
          <a:p>
            <a:pPr lvl="1" algn="just"/>
            <a:r>
              <a:rPr lang="es-EC" dirty="0" smtClean="0"/>
              <a:t>Copia el texto  </a:t>
            </a:r>
            <a:r>
              <a:rPr lang="es-EC" dirty="0" smtClean="0">
                <a:sym typeface="Wingdings" pitchFamily="2" charset="2"/>
              </a:rPr>
              <a:t> </a:t>
            </a:r>
            <a:r>
              <a:rPr lang="es-EC" dirty="0" smtClean="0"/>
              <a:t>Método copia </a:t>
            </a:r>
            <a:r>
              <a:rPr lang="es-EC" dirty="0" smtClean="0">
                <a:sym typeface="Wingdings" pitchFamily="2" charset="2"/>
              </a:rPr>
              <a:t> </a:t>
            </a:r>
            <a:r>
              <a:rPr lang="es-EC" dirty="0" smtClean="0"/>
              <a:t>clase </a:t>
            </a:r>
            <a:r>
              <a:rPr lang="es-EC" dirty="0" err="1" smtClean="0"/>
              <a:t>javax.swing</a:t>
            </a:r>
            <a:r>
              <a:rPr lang="es-EC" dirty="0" smtClean="0"/>
              <a:t>. </a:t>
            </a:r>
            <a:endParaRPr lang="es-EC" sz="2400" dirty="0" smtClean="0"/>
          </a:p>
          <a:p>
            <a:pPr lvl="1" algn="just"/>
            <a:endParaRPr lang="es-EC" dirty="0" smtClean="0"/>
          </a:p>
          <a:p>
            <a:pPr algn="just"/>
            <a:r>
              <a:rPr lang="es-ES" b="1" dirty="0" smtClean="0"/>
              <a:t>Pegar</a:t>
            </a:r>
            <a:endParaRPr lang="es-EC" sz="2800" dirty="0" smtClean="0"/>
          </a:p>
          <a:p>
            <a:pPr lvl="1" algn="just"/>
            <a:r>
              <a:rPr lang="es-EC" dirty="0" smtClean="0"/>
              <a:t>Pega el texto </a:t>
            </a:r>
            <a:r>
              <a:rPr lang="es-EC" dirty="0" smtClean="0">
                <a:sym typeface="Wingdings" pitchFamily="2" charset="2"/>
              </a:rPr>
              <a:t> </a:t>
            </a:r>
            <a:r>
              <a:rPr lang="es-EC" dirty="0" smtClean="0"/>
              <a:t>Método paste </a:t>
            </a:r>
            <a:r>
              <a:rPr lang="es-EC" dirty="0" smtClean="0">
                <a:sym typeface="Wingdings" pitchFamily="2" charset="2"/>
              </a:rPr>
              <a:t> </a:t>
            </a:r>
            <a:r>
              <a:rPr lang="es-EC" dirty="0" smtClean="0"/>
              <a:t>clase javax.swi. </a:t>
            </a:r>
          </a:p>
          <a:p>
            <a:pPr lvl="1" algn="just"/>
            <a:endParaRPr lang="es-EC" sz="2400" dirty="0" smtClean="0"/>
          </a:p>
          <a:p>
            <a:pPr lvl="0" algn="just"/>
            <a:r>
              <a:rPr lang="es-ES" b="1" dirty="0" smtClean="0"/>
              <a:t>Ayuda</a:t>
            </a:r>
          </a:p>
          <a:p>
            <a:pPr lvl="1" algn="just"/>
            <a:r>
              <a:rPr lang="en-US" sz="2400" b="1" dirty="0" err="1" smtClean="0"/>
              <a:t>Información</a:t>
            </a:r>
            <a:r>
              <a:rPr lang="en-US" sz="2400" b="1" dirty="0" smtClean="0"/>
              <a:t> del </a:t>
            </a:r>
            <a:r>
              <a:rPr lang="en-US" sz="2400" b="1" dirty="0" err="1" smtClean="0"/>
              <a:t>sistema</a:t>
            </a:r>
            <a:endParaRPr lang="es-EC" sz="2400" dirty="0" smtClean="0"/>
          </a:p>
          <a:p>
            <a:pPr lvl="1" algn="just"/>
            <a:endParaRPr lang="es-EC" dirty="0" smtClean="0"/>
          </a:p>
          <a:p>
            <a:pPr algn="just"/>
            <a:endParaRPr lang="es-EC" dirty="0"/>
          </a:p>
        </p:txBody>
      </p:sp>
      <p:pic>
        <p:nvPicPr>
          <p:cNvPr id="5" name="Picture 2">
            <a:hlinkClick r:id="rId3" action="ppaction://hlinkfile"/>
          </p:cNvPr>
          <p:cNvPicPr>
            <a:picLocks noChangeAspect="1" noChangeArrowheads="1"/>
          </p:cNvPicPr>
          <p:nvPr/>
        </p:nvPicPr>
        <p:blipFill>
          <a:blip r:embed="rId4" cstate="print"/>
          <a:srcRect/>
          <a:stretch>
            <a:fillRect/>
          </a:stretch>
        </p:blipFill>
        <p:spPr bwMode="auto">
          <a:xfrm>
            <a:off x="6228184" y="5805264"/>
            <a:ext cx="2438400" cy="809625"/>
          </a:xfrm>
          <a:prstGeom prst="rect">
            <a:avLst/>
          </a:prstGeom>
          <a:noFill/>
          <a:ln w="9525">
            <a:noFill/>
            <a:miter lim="800000"/>
            <a:headEnd/>
            <a:tailEnd/>
          </a:ln>
        </p:spPr>
      </p:pic>
      <p:pic>
        <p:nvPicPr>
          <p:cNvPr id="5122" name="Picture 2">
            <a:hlinkClick r:id="rId5" action="ppaction://hlinkfile"/>
          </p:cNvPr>
          <p:cNvPicPr>
            <a:picLocks noChangeAspect="1" noChangeArrowheads="1"/>
          </p:cNvPicPr>
          <p:nvPr/>
        </p:nvPicPr>
        <p:blipFill>
          <a:blip r:embed="rId6" cstate="print"/>
          <a:srcRect/>
          <a:stretch>
            <a:fillRect/>
          </a:stretch>
        </p:blipFill>
        <p:spPr bwMode="auto">
          <a:xfrm>
            <a:off x="3707904" y="5805264"/>
            <a:ext cx="2428875"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196753"/>
            <a:ext cx="7859216" cy="2880320"/>
          </a:xfrm>
        </p:spPr>
        <p:txBody>
          <a:bodyPr>
            <a:normAutofit fontScale="77500" lnSpcReduction="20000"/>
          </a:bodyPr>
          <a:lstStyle/>
          <a:p>
            <a:pPr lvl="0" algn="just"/>
            <a:r>
              <a:rPr lang="es-ES" b="1" dirty="0" smtClean="0"/>
              <a:t>Área de ingreso del texto</a:t>
            </a:r>
          </a:p>
          <a:p>
            <a:pPr lvl="0" algn="just"/>
            <a:endParaRPr lang="es-EC" dirty="0" smtClean="0"/>
          </a:p>
          <a:p>
            <a:pPr lvl="1" algn="just"/>
            <a:r>
              <a:rPr lang="es-EC" dirty="0" smtClean="0"/>
              <a:t>Ingresar el texto que se quiere imprimir en Alfabeto Braille. </a:t>
            </a:r>
          </a:p>
          <a:p>
            <a:pPr lvl="1" algn="just"/>
            <a:r>
              <a:rPr lang="es-EC" dirty="0" smtClean="0"/>
              <a:t>Admite el ingreso de cualquier texto, por cualquier medio</a:t>
            </a:r>
          </a:p>
          <a:p>
            <a:pPr lvl="1" algn="just"/>
            <a:r>
              <a:rPr lang="es-EC" dirty="0" smtClean="0"/>
              <a:t>Método </a:t>
            </a:r>
            <a:r>
              <a:rPr lang="es-EC" dirty="0" err="1" smtClean="0"/>
              <a:t>setLineWrap</a:t>
            </a:r>
            <a:r>
              <a:rPr lang="es-EC" dirty="0" smtClean="0"/>
              <a:t>: salto de línea en cualquier lugar de la palabra </a:t>
            </a:r>
          </a:p>
          <a:p>
            <a:pPr lvl="1" algn="just"/>
            <a:r>
              <a:rPr lang="es-EC" dirty="0" smtClean="0"/>
              <a:t>Método </a:t>
            </a:r>
            <a:r>
              <a:rPr lang="es-EC" dirty="0" err="1" smtClean="0"/>
              <a:t>setWrapStyleWord</a:t>
            </a:r>
            <a:r>
              <a:rPr lang="es-EC" dirty="0" smtClean="0"/>
              <a:t>: salto de línea buscando espacios entre las palabras.</a:t>
            </a:r>
          </a:p>
          <a:p>
            <a:pPr lvl="1" algn="just"/>
            <a:endParaRPr lang="es-EC" dirty="0" smtClean="0"/>
          </a:p>
          <a:p>
            <a:pPr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38056"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fontScale="92500" lnSpcReduction="20000"/>
          </a:bodyPr>
          <a:lstStyle/>
          <a:p>
            <a:pPr lvl="1" algn="just"/>
            <a:r>
              <a:rPr lang="es-ES" b="1" dirty="0" smtClean="0"/>
              <a:t>Acción de los botones </a:t>
            </a:r>
            <a:endParaRPr lang="es-EC" dirty="0" smtClean="0"/>
          </a:p>
          <a:p>
            <a:pPr lvl="2" algn="just"/>
            <a:r>
              <a:rPr lang="es-ES" b="1" dirty="0" smtClean="0"/>
              <a:t>Botón imprimir: </a:t>
            </a:r>
            <a:r>
              <a:rPr lang="es-ES" dirty="0" smtClean="0"/>
              <a:t>imprime el texto ingresado</a:t>
            </a:r>
          </a:p>
          <a:p>
            <a:pPr lvl="2" algn="just"/>
            <a:endParaRPr lang="es-EC" dirty="0" smtClean="0"/>
          </a:p>
          <a:p>
            <a:pPr lvl="2" algn="just"/>
            <a:r>
              <a:rPr lang="es-ES" b="1" dirty="0" smtClean="0"/>
              <a:t>Botón borrar: </a:t>
            </a:r>
            <a:r>
              <a:rPr lang="es-ES" dirty="0" smtClean="0"/>
              <a:t>borra el texto que se encuentra en el área de texto</a:t>
            </a:r>
          </a:p>
          <a:p>
            <a:pPr lvl="3" algn="just"/>
            <a:r>
              <a:rPr lang="es-ES" dirty="0" smtClean="0"/>
              <a:t>Método </a:t>
            </a:r>
            <a:r>
              <a:rPr lang="es-ES" dirty="0" err="1" smtClean="0"/>
              <a:t>null</a:t>
            </a:r>
            <a:r>
              <a:rPr lang="es-ES" dirty="0" smtClean="0"/>
              <a:t> </a:t>
            </a:r>
            <a:r>
              <a:rPr lang="es-ES" dirty="0" smtClean="0">
                <a:sym typeface="Wingdings" pitchFamily="2" charset="2"/>
              </a:rPr>
              <a:t> </a:t>
            </a:r>
            <a:r>
              <a:rPr lang="es-ES" dirty="0" smtClean="0"/>
              <a:t>anula el texto</a:t>
            </a:r>
          </a:p>
          <a:p>
            <a:pPr lvl="3" algn="just"/>
            <a:endParaRPr lang="es-EC" dirty="0" smtClean="0"/>
          </a:p>
          <a:p>
            <a:pPr lvl="2" algn="just"/>
            <a:r>
              <a:rPr lang="es-ES" b="1" dirty="0" smtClean="0"/>
              <a:t>Botón salir: </a:t>
            </a:r>
            <a:r>
              <a:rPr lang="es-ES" dirty="0" smtClean="0"/>
              <a:t>abandona la aplicación </a:t>
            </a:r>
            <a:r>
              <a:rPr lang="es-ES" dirty="0" smtClean="0">
                <a:sym typeface="Wingdings" pitchFamily="2" charset="2"/>
              </a:rPr>
              <a:t> </a:t>
            </a:r>
            <a:r>
              <a:rPr lang="es-ES" dirty="0" smtClean="0"/>
              <a:t>función </a:t>
            </a:r>
            <a:r>
              <a:rPr lang="es-ES" dirty="0" err="1" smtClean="0"/>
              <a:t>exit</a:t>
            </a:r>
            <a:r>
              <a:rPr lang="es-ES" dirty="0" smtClean="0"/>
              <a:t> y Método System.out(0)</a:t>
            </a:r>
            <a:endParaRPr lang="es-EC" dirty="0" smtClean="0"/>
          </a:p>
          <a:p>
            <a:pPr lvl="3" algn="just"/>
            <a:r>
              <a:rPr lang="es-EC" dirty="0" smtClean="0"/>
              <a:t>Ventana emergente, pregunta opciones de salida. </a:t>
            </a:r>
          </a:p>
          <a:p>
            <a:pPr lvl="3" algn="just"/>
            <a:endParaRPr lang="es-EC" dirty="0" smtClean="0"/>
          </a:p>
          <a:p>
            <a:pPr lvl="2" algn="just"/>
            <a:r>
              <a:rPr lang="es-ES" b="1" dirty="0" smtClean="0"/>
              <a:t>Botón home</a:t>
            </a:r>
            <a:endParaRPr lang="es-EC" dirty="0" smtClean="0"/>
          </a:p>
          <a:p>
            <a:pPr lvl="3" algn="just"/>
            <a:r>
              <a:rPr lang="es-ES" dirty="0" smtClean="0"/>
              <a:t>Botón diseñado para casos de emergencia </a:t>
            </a:r>
            <a:r>
              <a:rPr lang="es-ES" dirty="0" smtClean="0">
                <a:sym typeface="Wingdings" pitchFamily="2" charset="2"/>
              </a:rPr>
              <a:t> actuadores regresan a posición original </a:t>
            </a:r>
            <a:r>
              <a:rPr lang="es-ES" dirty="0" smtClean="0"/>
              <a:t> (sistema pierde energía , cable USB desconectado, se apaga la computadora) </a:t>
            </a:r>
          </a:p>
          <a:p>
            <a:pPr lvl="3"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340768"/>
            <a:ext cx="7859216" cy="4785395"/>
          </a:xfrm>
        </p:spPr>
        <p:txBody>
          <a:bodyPr>
            <a:normAutofit/>
          </a:bodyPr>
          <a:lstStyle/>
          <a:p>
            <a:pPr lvl="1" algn="just"/>
            <a:r>
              <a:rPr lang="es-ES" sz="2400" b="1" dirty="0" smtClean="0"/>
              <a:t>Mnemónicos </a:t>
            </a:r>
          </a:p>
          <a:p>
            <a:pPr lvl="2" algn="just"/>
            <a:endParaRPr lang="es-EC" sz="1800" dirty="0" smtClean="0"/>
          </a:p>
          <a:p>
            <a:pPr lvl="2" algn="just"/>
            <a:r>
              <a:rPr lang="es-EC" sz="1600" dirty="0" smtClean="0"/>
              <a:t>Introducir mnemónicos  </a:t>
            </a:r>
            <a:r>
              <a:rPr lang="es-EC" sz="1600" dirty="0" smtClean="0">
                <a:sym typeface="Wingdings" pitchFamily="2" charset="2"/>
              </a:rPr>
              <a:t> </a:t>
            </a:r>
            <a:r>
              <a:rPr lang="es-EC" sz="1600" dirty="0" smtClean="0"/>
              <a:t>activar directamente un </a:t>
            </a:r>
            <a:r>
              <a:rPr lang="es-EC" sz="1600" dirty="0" err="1" smtClean="0"/>
              <a:t>button</a:t>
            </a:r>
            <a:r>
              <a:rPr lang="es-EC" sz="1600" dirty="0" smtClean="0"/>
              <a:t>, </a:t>
            </a:r>
            <a:r>
              <a:rPr lang="es-EC" sz="1600" dirty="0" err="1" smtClean="0"/>
              <a:t>checkbox</a:t>
            </a:r>
            <a:r>
              <a:rPr lang="es-EC" sz="1600" dirty="0" smtClean="0"/>
              <a:t>, radio </a:t>
            </a:r>
            <a:r>
              <a:rPr lang="es-EC" sz="1600" dirty="0" err="1" smtClean="0"/>
              <a:t>buttons</a:t>
            </a:r>
            <a:r>
              <a:rPr lang="es-EC" sz="1600" dirty="0" smtClean="0"/>
              <a:t>, </a:t>
            </a:r>
            <a:r>
              <a:rPr lang="es-EC" sz="1600" dirty="0" err="1" smtClean="0"/>
              <a:t>etc</a:t>
            </a:r>
            <a:r>
              <a:rPr lang="es-EC" sz="1600" dirty="0" smtClean="0"/>
              <a:t>, sin utilizar el mouse</a:t>
            </a:r>
          </a:p>
          <a:p>
            <a:pPr lvl="2" algn="just"/>
            <a:endParaRPr lang="es-EC" sz="1600" dirty="0" smtClean="0"/>
          </a:p>
          <a:p>
            <a:pPr lvl="2" algn="just"/>
            <a:r>
              <a:rPr lang="es-EC" sz="1600" dirty="0" err="1" smtClean="0"/>
              <a:t>Método.setMnemotic</a:t>
            </a:r>
            <a:r>
              <a:rPr lang="es-EC" sz="1600" dirty="0" smtClean="0"/>
              <a:t>(“nombre”) </a:t>
            </a:r>
            <a:r>
              <a:rPr lang="es-EC" sz="1600" dirty="0" smtClean="0">
                <a:sym typeface="Wingdings" pitchFamily="2" charset="2"/>
              </a:rPr>
              <a:t> p</a:t>
            </a:r>
            <a:r>
              <a:rPr lang="es-EC" sz="1600" dirty="0" smtClean="0"/>
              <a:t>aréntesis va la letra  del enlace </a:t>
            </a:r>
            <a:r>
              <a:rPr lang="es-EC" sz="1600" dirty="0" smtClean="0">
                <a:sym typeface="Wingdings" pitchFamily="2" charset="2"/>
              </a:rPr>
              <a:t> </a:t>
            </a:r>
            <a:r>
              <a:rPr lang="es-EC" sz="1600" dirty="0" smtClean="0"/>
              <a:t>combinación de </a:t>
            </a:r>
            <a:r>
              <a:rPr lang="es-EC" sz="1600" dirty="0" err="1" smtClean="0"/>
              <a:t>alt</a:t>
            </a:r>
            <a:r>
              <a:rPr lang="es-EC" sz="1600" dirty="0" smtClean="0"/>
              <a:t>+”letra”. </a:t>
            </a:r>
          </a:p>
          <a:p>
            <a:pPr lvl="2" algn="just"/>
            <a:endParaRPr lang="en-US" sz="1600" dirty="0" smtClean="0"/>
          </a:p>
          <a:p>
            <a:pPr lvl="2" algn="just"/>
            <a:r>
              <a:rPr lang="en-US" sz="1600" dirty="0" err="1" smtClean="0"/>
              <a:t>Lista</a:t>
            </a:r>
            <a:r>
              <a:rPr lang="en-US" sz="1600" dirty="0" smtClean="0"/>
              <a:t> de </a:t>
            </a:r>
            <a:r>
              <a:rPr lang="en-US" sz="1600" dirty="0" err="1" smtClean="0"/>
              <a:t>mnemónicos</a:t>
            </a:r>
            <a:endParaRPr lang="en-US" sz="1600" dirty="0" smtClean="0"/>
          </a:p>
          <a:p>
            <a:pPr lvl="2" algn="just"/>
            <a:endParaRPr lang="en-US" sz="2000" dirty="0" smtClean="0"/>
          </a:p>
          <a:p>
            <a:pPr lvl="2" algn="just"/>
            <a:endParaRPr lang="en-US" sz="2000" dirty="0" smtClean="0"/>
          </a:p>
          <a:p>
            <a:pPr lvl="2" algn="just"/>
            <a:endParaRPr lang="en-US" sz="2000" dirty="0" smtClean="0"/>
          </a:p>
          <a:p>
            <a:pPr lvl="2" algn="just"/>
            <a:endParaRPr lang="en-US" dirty="0" smtClean="0"/>
          </a:p>
          <a:p>
            <a:pPr lvl="2" algn="just"/>
            <a:endParaRPr lang="en-US" dirty="0" smtClean="0"/>
          </a:p>
          <a:p>
            <a:pPr lvl="2" algn="just"/>
            <a:endParaRPr lang="en-US" dirty="0" smtClean="0"/>
          </a:p>
          <a:p>
            <a:pPr lvl="2" algn="just"/>
            <a:endParaRPr lang="en-US" dirty="0" smtClean="0"/>
          </a:p>
          <a:p>
            <a:pPr lvl="2" algn="just"/>
            <a:endParaRPr lang="en-US" dirty="0" smtClean="0"/>
          </a:p>
          <a:p>
            <a:pPr lvl="2" algn="just"/>
            <a:endParaRPr lang="en-US" dirty="0" smtClean="0"/>
          </a:p>
          <a:p>
            <a:pPr lvl="2" algn="just"/>
            <a:endParaRPr lang="es-EC" dirty="0" smtClean="0"/>
          </a:p>
          <a:p>
            <a:pPr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l="41941" t="37610" r="36426" b="24766"/>
          <a:stretch>
            <a:fillRect/>
          </a:stretch>
        </p:blipFill>
        <p:spPr bwMode="auto">
          <a:xfrm>
            <a:off x="2411760" y="4077072"/>
            <a:ext cx="2186163"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3" name="2 Marcador de contenido"/>
          <p:cNvSpPr>
            <a:spLocks noGrp="1"/>
          </p:cNvSpPr>
          <p:nvPr>
            <p:ph idx="1"/>
          </p:nvPr>
        </p:nvSpPr>
        <p:spPr>
          <a:xfrm>
            <a:off x="827584" y="1268760"/>
            <a:ext cx="7859216" cy="4857403"/>
          </a:xfrm>
        </p:spPr>
        <p:txBody>
          <a:bodyPr>
            <a:normAutofit/>
          </a:bodyPr>
          <a:lstStyle/>
          <a:p>
            <a:pPr lvl="1" algn="just"/>
            <a:r>
              <a:rPr lang="es-ES" b="1" dirty="0" smtClean="0"/>
              <a:t>Sonido en ventanas emergentes</a:t>
            </a:r>
          </a:p>
          <a:p>
            <a:pPr lvl="1" algn="just"/>
            <a:endParaRPr lang="es-EC" sz="2400" dirty="0" smtClean="0"/>
          </a:p>
          <a:p>
            <a:pPr lvl="2" algn="just"/>
            <a:r>
              <a:rPr lang="es-EC" dirty="0" smtClean="0"/>
              <a:t>Cada evento tiene un sonido característico </a:t>
            </a:r>
            <a:r>
              <a:rPr lang="es-EC" dirty="0" smtClean="0">
                <a:sym typeface="Wingdings" pitchFamily="2" charset="2"/>
              </a:rPr>
              <a:t> </a:t>
            </a:r>
            <a:r>
              <a:rPr lang="es-EC" dirty="0" smtClean="0"/>
              <a:t>usuario reconocerá mediante el sentido del oído las acciones que está realizando. </a:t>
            </a:r>
          </a:p>
          <a:p>
            <a:pPr lvl="2" algn="just"/>
            <a:endParaRPr lang="es-EC" dirty="0" smtClean="0"/>
          </a:p>
          <a:p>
            <a:pPr lvl="2" algn="just"/>
            <a:r>
              <a:rPr lang="es-EC" dirty="0" smtClean="0"/>
              <a:t>Importar la librería </a:t>
            </a:r>
            <a:r>
              <a:rPr lang="es-EC" dirty="0" err="1" smtClean="0"/>
              <a:t>java.applet.AudioClip</a:t>
            </a:r>
            <a:r>
              <a:rPr lang="es-EC" dirty="0" smtClean="0"/>
              <a:t>;, </a:t>
            </a:r>
          </a:p>
          <a:p>
            <a:pPr lvl="3" algn="just"/>
            <a:r>
              <a:rPr lang="es-EC" dirty="0" smtClean="0"/>
              <a:t>reproduce un clip de sonido, extensión .</a:t>
            </a:r>
            <a:r>
              <a:rPr lang="es-EC" dirty="0" err="1" smtClean="0"/>
              <a:t>wav</a:t>
            </a:r>
            <a:r>
              <a:rPr lang="es-EC" dirty="0" smtClean="0"/>
              <a:t>. </a:t>
            </a:r>
          </a:p>
          <a:p>
            <a:pPr algn="just"/>
            <a:endParaRPr lang="es-EC" dirty="0"/>
          </a:p>
        </p:txBody>
      </p:sp>
      <p:pic>
        <p:nvPicPr>
          <p:cNvPr id="5" name="Picture 2">
            <a:hlinkClick r:id="rId4" action="ppaction://hlinkfile"/>
          </p:cNvPr>
          <p:cNvPicPr>
            <a:picLocks noChangeAspect="1" noChangeArrowheads="1"/>
          </p:cNvPicPr>
          <p:nvPr/>
        </p:nvPicPr>
        <p:blipFill>
          <a:blip r:embed="rId5" cstate="print"/>
          <a:srcRect/>
          <a:stretch>
            <a:fillRect/>
          </a:stretch>
        </p:blipFill>
        <p:spPr bwMode="auto">
          <a:xfrm>
            <a:off x="6228184" y="5805264"/>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518864" y="701824"/>
            <a:ext cx="8229600" cy="1143000"/>
          </a:xfrm>
        </p:spPr>
        <p:txBody>
          <a:bodyPr>
            <a:normAutofit/>
          </a:bodyPr>
          <a:lstStyle/>
          <a:p>
            <a:r>
              <a:rPr lang="es-EC" sz="4000" b="1" dirty="0" smtClean="0">
                <a:effectLst>
                  <a:outerShdw blurRad="38100" dist="38100" dir="2700000" algn="tl">
                    <a:srgbClr val="000000">
                      <a:alpha val="43137"/>
                    </a:srgbClr>
                  </a:outerShdw>
                </a:effectLst>
              </a:rPr>
              <a:t>PRUEBAS DE FUNCIONAMIENTO </a:t>
            </a:r>
            <a:endParaRPr lang="es-EC" sz="4000" b="1" dirty="0">
              <a:effectLst>
                <a:outerShdw blurRad="38100" dist="38100" dir="2700000" algn="tl">
                  <a:srgbClr val="000000">
                    <a:alpha val="43137"/>
                  </a:srgbClr>
                </a:outerShdw>
              </a:effectLst>
            </a:endParaRPr>
          </a:p>
        </p:txBody>
      </p:sp>
      <p:sp>
        <p:nvSpPr>
          <p:cNvPr id="5" name="4 CuadroTexto"/>
          <p:cNvSpPr txBox="1"/>
          <p:nvPr/>
        </p:nvSpPr>
        <p:spPr>
          <a:xfrm>
            <a:off x="5004048" y="1844824"/>
            <a:ext cx="259228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smtClean="0"/>
              <a:t>SOFTWARE</a:t>
            </a:r>
            <a:endParaRPr lang="es-EC" sz="3600" b="1" dirty="0"/>
          </a:p>
        </p:txBody>
      </p:sp>
      <p:sp>
        <p:nvSpPr>
          <p:cNvPr id="6" name="5 CuadroTexto"/>
          <p:cNvSpPr txBox="1"/>
          <p:nvPr/>
        </p:nvSpPr>
        <p:spPr>
          <a:xfrm>
            <a:off x="1619672" y="1844824"/>
            <a:ext cx="259228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smtClean="0"/>
              <a:t>HARDWARE</a:t>
            </a:r>
            <a:endParaRPr lang="es-EC" sz="3600" b="1" dirty="0"/>
          </a:p>
        </p:txBody>
      </p:sp>
      <p:sp>
        <p:nvSpPr>
          <p:cNvPr id="9" name="8 CuadroTexto"/>
          <p:cNvSpPr txBox="1"/>
          <p:nvPr/>
        </p:nvSpPr>
        <p:spPr>
          <a:xfrm>
            <a:off x="3347864" y="3645024"/>
            <a:ext cx="259228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smtClean="0"/>
              <a:t>PROBLEMA</a:t>
            </a:r>
            <a:endParaRPr lang="es-EC" sz="3600" b="1" dirty="0"/>
          </a:p>
        </p:txBody>
      </p:sp>
      <p:sp>
        <p:nvSpPr>
          <p:cNvPr id="10" name="9 CuadroTexto"/>
          <p:cNvSpPr txBox="1"/>
          <p:nvPr/>
        </p:nvSpPr>
        <p:spPr>
          <a:xfrm>
            <a:off x="3203848" y="5301208"/>
            <a:ext cx="259228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smtClean="0"/>
              <a:t>SOLUCIÓN</a:t>
            </a:r>
            <a:endParaRPr lang="es-EC" sz="3600" b="1" dirty="0"/>
          </a:p>
        </p:txBody>
      </p:sp>
      <p:sp>
        <p:nvSpPr>
          <p:cNvPr id="11" name="10 Flecha abajo"/>
          <p:cNvSpPr/>
          <p:nvPr/>
        </p:nvSpPr>
        <p:spPr>
          <a:xfrm>
            <a:off x="4211960" y="2780928"/>
            <a:ext cx="648072" cy="72008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2" name="11 Flecha abajo"/>
          <p:cNvSpPr/>
          <p:nvPr/>
        </p:nvSpPr>
        <p:spPr>
          <a:xfrm>
            <a:off x="4067944" y="4437112"/>
            <a:ext cx="648072" cy="72008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3165"/>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s-EC" sz="4000" b="1" dirty="0" smtClean="0">
                <a:effectLst>
                  <a:outerShdw blurRad="38100" dist="38100" dir="2700000" algn="tl">
                    <a:srgbClr val="000000">
                      <a:alpha val="43137"/>
                    </a:srgbClr>
                  </a:outerShdw>
                </a:effectLst>
              </a:rPr>
              <a:t>SOFTWARE DE GRAMATICA</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27584" y="1495325"/>
            <a:ext cx="8229600" cy="3805883"/>
          </a:xfrm>
        </p:spPr>
        <p:txBody>
          <a:bodyPr>
            <a:noAutofit/>
          </a:bodyPr>
          <a:lstStyle/>
          <a:p>
            <a:pPr algn="just"/>
            <a:r>
              <a:rPr lang="es-EC" sz="1900" dirty="0" smtClean="0"/>
              <a:t>Prefijo </a:t>
            </a:r>
            <a:r>
              <a:rPr lang="es-EC" sz="1900" dirty="0" smtClean="0">
                <a:sym typeface="Wingdings" pitchFamily="2" charset="2"/>
              </a:rPr>
              <a:t> identifica si es mayúscula o número, el prefijo se escribe una sola vez y a continuación el signo generador correspondiente</a:t>
            </a:r>
            <a:endParaRPr lang="es-EC" sz="1900" dirty="0" smtClean="0"/>
          </a:p>
          <a:p>
            <a:pPr algn="just"/>
            <a:r>
              <a:rPr lang="es-EC" sz="1900" b="1" dirty="0" smtClean="0"/>
              <a:t>Problema: </a:t>
            </a:r>
            <a:r>
              <a:rPr lang="es-EC" sz="1900" dirty="0" smtClean="0"/>
              <a:t>el prefijo se anteponía a cada signo generador</a:t>
            </a:r>
            <a:r>
              <a:rPr lang="es-EC" sz="1500" dirty="0" smtClean="0"/>
              <a:t> </a:t>
            </a:r>
          </a:p>
          <a:p>
            <a:pPr algn="just"/>
            <a:r>
              <a:rPr lang="es-EC" sz="1900" b="1" dirty="0" smtClean="0"/>
              <a:t>Solución:  </a:t>
            </a:r>
            <a:r>
              <a:rPr lang="es-EC" sz="1900" dirty="0" smtClean="0"/>
              <a:t>se creó un contador para el prefijo  que se encera cada vez que hay un espacio.</a:t>
            </a:r>
          </a:p>
          <a:p>
            <a:pPr algn="just"/>
            <a:endParaRPr lang="es-EC" sz="1900" b="1" dirty="0" smtClean="0"/>
          </a:p>
          <a:p>
            <a:pPr algn="just"/>
            <a:endParaRPr lang="es-EC" sz="1900" b="1" dirty="0" smtClean="0"/>
          </a:p>
        </p:txBody>
      </p:sp>
      <p:sp>
        <p:nvSpPr>
          <p:cNvPr id="5" name="4 CuadroTexto"/>
          <p:cNvSpPr txBox="1"/>
          <p:nvPr/>
        </p:nvSpPr>
        <p:spPr>
          <a:xfrm>
            <a:off x="1115616" y="3789040"/>
            <a:ext cx="172819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err="1" smtClean="0"/>
              <a:t>If</a:t>
            </a:r>
            <a:r>
              <a:rPr lang="es-EC" dirty="0" smtClean="0"/>
              <a:t> </a:t>
            </a:r>
            <a:r>
              <a:rPr lang="es-EC" dirty="0" err="1" smtClean="0"/>
              <a:t>ascii</a:t>
            </a:r>
            <a:r>
              <a:rPr lang="es-EC" dirty="0" smtClean="0"/>
              <a:t> (mayúsculas 65 -90 o números </a:t>
            </a:r>
            <a:r>
              <a:rPr lang="en-US" dirty="0" smtClean="0"/>
              <a:t>48-  57)</a:t>
            </a:r>
            <a:endParaRPr lang="es-EC" dirty="0"/>
          </a:p>
        </p:txBody>
      </p:sp>
      <p:sp>
        <p:nvSpPr>
          <p:cNvPr id="6" name="5 Abrir llave"/>
          <p:cNvSpPr/>
          <p:nvPr/>
        </p:nvSpPr>
        <p:spPr>
          <a:xfrm>
            <a:off x="2987824" y="3284984"/>
            <a:ext cx="576064" cy="288032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sp>
        <p:nvSpPr>
          <p:cNvPr id="8" name="7 CuadroTexto"/>
          <p:cNvSpPr txBox="1"/>
          <p:nvPr/>
        </p:nvSpPr>
        <p:spPr>
          <a:xfrm>
            <a:off x="3779912" y="5435932"/>
            <a:ext cx="338437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smtClean="0">
                <a:sym typeface="Wingdings" pitchFamily="2" charset="2"/>
              </a:rPr>
              <a:t>Signo generador = espacio  a=0</a:t>
            </a:r>
            <a:endParaRPr lang="es-EC" dirty="0"/>
          </a:p>
        </p:txBody>
      </p:sp>
      <p:sp>
        <p:nvSpPr>
          <p:cNvPr id="9" name="8 CuadroTexto"/>
          <p:cNvSpPr txBox="1"/>
          <p:nvPr/>
        </p:nvSpPr>
        <p:spPr>
          <a:xfrm>
            <a:off x="3707904" y="4499828"/>
            <a:ext cx="417646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err="1" smtClean="0"/>
              <a:t>If</a:t>
            </a:r>
            <a:r>
              <a:rPr lang="es-EC" dirty="0" smtClean="0"/>
              <a:t>  a=&gt;2 </a:t>
            </a:r>
            <a:r>
              <a:rPr lang="es-EC" dirty="0" smtClean="0">
                <a:sym typeface="Wingdings" pitchFamily="2" charset="2"/>
              </a:rPr>
              <a:t> impresión de signo generador</a:t>
            </a:r>
            <a:endParaRPr lang="es-EC" dirty="0"/>
          </a:p>
        </p:txBody>
      </p:sp>
      <p:sp>
        <p:nvSpPr>
          <p:cNvPr id="10" name="9 CuadroTexto"/>
          <p:cNvSpPr txBox="1"/>
          <p:nvPr/>
        </p:nvSpPr>
        <p:spPr>
          <a:xfrm>
            <a:off x="3707904" y="3501008"/>
            <a:ext cx="424847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smtClean="0"/>
              <a:t>a=0 </a:t>
            </a:r>
            <a:r>
              <a:rPr lang="es-EC" dirty="0" smtClean="0">
                <a:sym typeface="Wingdings" pitchFamily="2" charset="2"/>
              </a:rPr>
              <a:t> prefijo mayúscula o número  a++</a:t>
            </a:r>
            <a:endParaRPr lang="es-EC" dirty="0"/>
          </a:p>
        </p:txBody>
      </p:sp>
      <p:sp>
        <p:nvSpPr>
          <p:cNvPr id="13" name="12 Flecha abajo"/>
          <p:cNvSpPr/>
          <p:nvPr/>
        </p:nvSpPr>
        <p:spPr>
          <a:xfrm>
            <a:off x="5652120" y="4005064"/>
            <a:ext cx="216024" cy="36004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4" name="13 Flecha abajo"/>
          <p:cNvSpPr/>
          <p:nvPr/>
        </p:nvSpPr>
        <p:spPr>
          <a:xfrm>
            <a:off x="5724128" y="4941168"/>
            <a:ext cx="216024" cy="36004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pic>
        <p:nvPicPr>
          <p:cNvPr id="17" name="Picture 2">
            <a:hlinkClick r:id="rId4" action="ppaction://hlinkfile"/>
          </p:cNvPr>
          <p:cNvPicPr>
            <a:picLocks noChangeAspect="1" noChangeArrowheads="1"/>
          </p:cNvPicPr>
          <p:nvPr/>
        </p:nvPicPr>
        <p:blipFill>
          <a:blip r:embed="rId5" cstate="print"/>
          <a:srcRect/>
          <a:stretch>
            <a:fillRect/>
          </a:stretch>
        </p:blipFill>
        <p:spPr bwMode="auto">
          <a:xfrm>
            <a:off x="6382072" y="5949280"/>
            <a:ext cx="24384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smtClean="0">
                <a:effectLst>
                  <a:outerShdw blurRad="38100" dist="38100" dir="2700000" algn="tl">
                    <a:srgbClr val="000000">
                      <a:alpha val="43137"/>
                    </a:srgbClr>
                  </a:outerShdw>
                </a:effectLst>
              </a:rPr>
              <a:t>JAWS</a:t>
            </a:r>
            <a:r>
              <a:rPr lang="en-US" sz="4000" dirty="0" smtClean="0"/>
              <a:t> </a:t>
            </a:r>
            <a:endParaRPr lang="es-EC" sz="4000" dirty="0"/>
          </a:p>
        </p:txBody>
      </p:sp>
      <p:sp>
        <p:nvSpPr>
          <p:cNvPr id="3" name="2 Marcador de contenido"/>
          <p:cNvSpPr>
            <a:spLocks noGrp="1"/>
          </p:cNvSpPr>
          <p:nvPr>
            <p:ph idx="1"/>
          </p:nvPr>
        </p:nvSpPr>
        <p:spPr>
          <a:xfrm>
            <a:off x="806896" y="1711349"/>
            <a:ext cx="7725544" cy="3805883"/>
          </a:xfrm>
        </p:spPr>
        <p:txBody>
          <a:bodyPr>
            <a:noAutofit/>
          </a:bodyPr>
          <a:lstStyle/>
          <a:p>
            <a:pPr algn="just"/>
            <a:r>
              <a:rPr lang="es-EC" sz="2200" dirty="0" smtClean="0"/>
              <a:t>El </a:t>
            </a:r>
            <a:r>
              <a:rPr lang="es-EC" sz="2200" dirty="0" err="1" smtClean="0"/>
              <a:t>jaws</a:t>
            </a:r>
            <a:r>
              <a:rPr lang="es-EC" sz="2200" dirty="0" smtClean="0"/>
              <a:t> </a:t>
            </a:r>
            <a:r>
              <a:rPr lang="es-EC" sz="2200" dirty="0" smtClean="0">
                <a:sym typeface="Wingdings" pitchFamily="2" charset="2"/>
              </a:rPr>
              <a:t> </a:t>
            </a:r>
            <a:r>
              <a:rPr lang="es-EC" sz="2200" dirty="0" smtClean="0"/>
              <a:t>software  “lector de pantalla” </a:t>
            </a:r>
            <a:r>
              <a:rPr lang="es-EC" sz="2200" dirty="0" smtClean="0">
                <a:sym typeface="Wingdings" pitchFamily="2" charset="2"/>
              </a:rPr>
              <a:t> lee</a:t>
            </a:r>
            <a:r>
              <a:rPr lang="es-EC" sz="2200" dirty="0" smtClean="0"/>
              <a:t> la línea en donde se encuentra la flecha, </a:t>
            </a:r>
            <a:r>
              <a:rPr lang="es-EC" sz="2200" dirty="0" err="1" smtClean="0"/>
              <a:t>tab</a:t>
            </a:r>
            <a:r>
              <a:rPr lang="es-EC" sz="2200" dirty="0" smtClean="0"/>
              <a:t>, entre otros (teclado del computador) </a:t>
            </a:r>
            <a:r>
              <a:rPr lang="es-EC" sz="2200" dirty="0" smtClean="0">
                <a:sym typeface="Wingdings" pitchFamily="2" charset="2"/>
              </a:rPr>
              <a:t> mediante </a:t>
            </a:r>
            <a:r>
              <a:rPr lang="es-EC" sz="2200" dirty="0" smtClean="0"/>
              <a:t>audio en que opción se encuentra y de esta manera indica la acción que debe realizar para continuar.</a:t>
            </a:r>
          </a:p>
          <a:p>
            <a:pPr algn="just"/>
            <a:r>
              <a:rPr lang="es-EC" sz="2200" b="1" dirty="0" smtClean="0"/>
              <a:t>Problema: </a:t>
            </a:r>
            <a:r>
              <a:rPr lang="es-EC" sz="2200" dirty="0" err="1" smtClean="0"/>
              <a:t>Jaws</a:t>
            </a:r>
            <a:r>
              <a:rPr lang="es-EC" sz="2200" dirty="0" smtClean="0"/>
              <a:t> es un software compatible con Windows</a:t>
            </a:r>
          </a:p>
          <a:p>
            <a:pPr lvl="1" algn="just"/>
            <a:r>
              <a:rPr lang="es-EC" sz="1800" dirty="0" smtClean="0"/>
              <a:t>Software de multiplataforma (Java y NetBeans) no funciona correctamente </a:t>
            </a:r>
            <a:r>
              <a:rPr lang="es-EC" sz="1800" dirty="0" smtClean="0">
                <a:sym typeface="Wingdings" pitchFamily="2" charset="2"/>
              </a:rPr>
              <a:t> i</a:t>
            </a:r>
            <a:r>
              <a:rPr lang="es-EC" sz="1800" dirty="0" smtClean="0"/>
              <a:t>nstalar un “</a:t>
            </a:r>
            <a:r>
              <a:rPr lang="es-EC" sz="1800" dirty="0" err="1" smtClean="0"/>
              <a:t>access</a:t>
            </a:r>
            <a:r>
              <a:rPr lang="es-EC" sz="1800" dirty="0" smtClean="0"/>
              <a:t> bridge” que permite la compatibilidad.</a:t>
            </a:r>
          </a:p>
          <a:p>
            <a:pPr lvl="1" algn="just"/>
            <a:r>
              <a:rPr lang="es-EC" sz="1800" dirty="0" smtClean="0"/>
              <a:t>Access bridge y librerías de java tiene  problemas de compatibilidad </a:t>
            </a:r>
            <a:r>
              <a:rPr lang="es-EC" sz="1800" dirty="0" smtClean="0">
                <a:sym typeface="Wingdings" pitchFamily="2" charset="2"/>
              </a:rPr>
              <a:t> java: </a:t>
            </a:r>
            <a:r>
              <a:rPr lang="es-EC" sz="1800" dirty="0" smtClean="0"/>
              <a:t> un programa de desarrollo de lenguaje</a:t>
            </a:r>
          </a:p>
          <a:p>
            <a:pPr algn="just"/>
            <a:r>
              <a:rPr lang="es-EC" sz="2200" b="1" dirty="0" smtClean="0"/>
              <a:t>Solución:</a:t>
            </a:r>
            <a:r>
              <a:rPr lang="es-EC" sz="2200" dirty="0" smtClean="0"/>
              <a:t> se programo un audio que informan al usuario lo que debe hacer o que acción se esta realizando</a:t>
            </a:r>
            <a:endParaRPr lang="es-EC" sz="22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467544" y="701824"/>
            <a:ext cx="8229600" cy="1143000"/>
          </a:xfrm>
        </p:spPr>
        <p:txBody>
          <a:bodyPr>
            <a:normAutofit/>
          </a:bodyPr>
          <a:lstStyle/>
          <a:p>
            <a:r>
              <a:rPr lang="en-US" sz="4000" b="1" dirty="0" smtClean="0">
                <a:effectLst>
                  <a:outerShdw blurRad="38100" dist="38100" dir="2700000" algn="tl">
                    <a:srgbClr val="000000">
                      <a:alpha val="43137"/>
                    </a:srgbClr>
                  </a:outerShdw>
                </a:effectLst>
              </a:rPr>
              <a:t>BOTÓN HOME </a:t>
            </a:r>
            <a:endParaRPr lang="es-EC" sz="4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331640" y="1711349"/>
            <a:ext cx="7200800" cy="3805883"/>
          </a:xfrm>
        </p:spPr>
        <p:txBody>
          <a:bodyPr>
            <a:noAutofit/>
          </a:bodyPr>
          <a:lstStyle/>
          <a:p>
            <a:pPr algn="just"/>
            <a:r>
              <a:rPr lang="es-EC" sz="2400" b="1" dirty="0" smtClean="0"/>
              <a:t>Problema</a:t>
            </a:r>
            <a:r>
              <a:rPr lang="es-EC" sz="2400" dirty="0" smtClean="0"/>
              <a:t>: se necesita un botón o mecanismo que permita que los actuadores regresen a su posición inicial cuando se interrumpe el suministro de energía que alimenta al sistema (5[V] 12[V]) o emergencia.</a:t>
            </a:r>
          </a:p>
          <a:p>
            <a:pPr algn="just"/>
            <a:r>
              <a:rPr lang="es-EC" sz="2400" b="1" dirty="0" smtClean="0"/>
              <a:t>Solución: </a:t>
            </a:r>
            <a:r>
              <a:rPr lang="es-EC" sz="2400" dirty="0" smtClean="0"/>
              <a:t>se programó una sentencia que hace que el actuador del salto de línea y el motor que mueve el mecanismo del carrito regresen a su posición inicial, se usó un fin de carrera para indicar la posición correcta.</a:t>
            </a:r>
            <a:endParaRPr lang="es-EC"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2371</TotalTime>
  <Words>9892</Words>
  <Application>Microsoft Office PowerPoint</Application>
  <PresentationFormat>Presentación en pantalla (4:3)</PresentationFormat>
  <Paragraphs>1478</Paragraphs>
  <Slides>137</Slides>
  <Notes>56</Notes>
  <HiddenSlides>0</HiddenSlides>
  <MMClips>0</MMClips>
  <ScaleCrop>false</ScaleCrop>
  <HeadingPairs>
    <vt:vector size="4" baseType="variant">
      <vt:variant>
        <vt:lpstr>Tema</vt:lpstr>
      </vt:variant>
      <vt:variant>
        <vt:i4>1</vt:i4>
      </vt:variant>
      <vt:variant>
        <vt:lpstr>Títulos de diapositiva</vt:lpstr>
      </vt:variant>
      <vt:variant>
        <vt:i4>137</vt:i4>
      </vt:variant>
    </vt:vector>
  </HeadingPairs>
  <TitlesOfParts>
    <vt:vector size="138" baseType="lpstr">
      <vt:lpstr>Tema de Office</vt:lpstr>
      <vt:lpstr>DISEÑO E IMPLEMENTACIÓN DE UN SISTEMA ELECTRÓNICO CON INTERFACE A PC PARA AUTOMATIZAR UNA MÁQUINA      DE ESCRIBIR BRAILLE</vt:lpstr>
      <vt:lpstr>“DISEÑO E IMPLEMENTACIÓN DE UN SISTEMA ELECTRÓNICO CON  INTERFACE A PC PARA AUTOMATIZAR UNA MÁQUINA  DE ESCRIBIR BRAILLE” </vt:lpstr>
      <vt:lpstr>    Solución:</vt:lpstr>
      <vt:lpstr>ESTADÍSTICAS</vt:lpstr>
      <vt:lpstr>Diapositiva 5</vt:lpstr>
      <vt:lpstr>HISTORIA DEL BRAILLE</vt:lpstr>
      <vt:lpstr>QUÉ ES EL BRAILLE?</vt:lpstr>
      <vt:lpstr>Diapositiva 8</vt:lpstr>
      <vt:lpstr>Diapositiva 9</vt:lpstr>
      <vt:lpstr>DISEÑO DEL CODIGO BRAILLE</vt:lpstr>
      <vt:lpstr>Diapositiva 11</vt:lpstr>
      <vt:lpstr>Prefijos letras mayúsculas  y números</vt:lpstr>
      <vt:lpstr>Alfabeto y números</vt:lpstr>
      <vt:lpstr>Vocales con acento</vt:lpstr>
      <vt:lpstr>Signos especiales</vt:lpstr>
      <vt:lpstr>ESCRITURA EN BRAILLE</vt:lpstr>
      <vt:lpstr>Diapositiva 17</vt:lpstr>
      <vt:lpstr>Diapositiva 18</vt:lpstr>
      <vt:lpstr>HARDWARE</vt:lpstr>
      <vt:lpstr>Fuerza para presionar las teclas</vt:lpstr>
      <vt:lpstr>Diapositiva 21</vt:lpstr>
      <vt:lpstr>Diapositiva 22</vt:lpstr>
      <vt:lpstr>Diapositiva 23</vt:lpstr>
      <vt:lpstr>ACTUADORES ELÉCTRICOS</vt:lpstr>
      <vt:lpstr>Actuadores Eléctricos</vt:lpstr>
      <vt:lpstr>Actuadores Eléctricos</vt:lpstr>
      <vt:lpstr>Actuadores Eléctricos</vt:lpstr>
      <vt:lpstr>Actuadores Eléctricos</vt:lpstr>
      <vt:lpstr>ACTUADOR LINEAL ELÉCTRICO </vt:lpstr>
      <vt:lpstr>Actuadores lineales usados </vt:lpstr>
      <vt:lpstr>Especificaciones técnicas del actuador lineal eléctrico a usar</vt:lpstr>
      <vt:lpstr>MICROCONTROLADOR 18F2550</vt:lpstr>
      <vt:lpstr>Diapositiva 33</vt:lpstr>
      <vt:lpstr>Características eléctricas principales del microcontrolador 18f2550</vt:lpstr>
      <vt:lpstr>FUENTE ELÉCTRICA</vt:lpstr>
      <vt:lpstr>ESTRUCTURA METÁLICA</vt:lpstr>
      <vt:lpstr>Recorrido del sistema del carro</vt:lpstr>
      <vt:lpstr>Estructura Mecánica finalizada</vt:lpstr>
      <vt:lpstr>PLACA ELECTRÓNICA</vt:lpstr>
      <vt:lpstr>CONEXIÓN DEL MICROCONTROLADOR Y USB</vt:lpstr>
      <vt:lpstr>CONEXIÓN DE LOS ACTUADORES – TIP 122</vt:lpstr>
      <vt:lpstr>Conexión de los Actuadores – Tip 122</vt:lpstr>
      <vt:lpstr>Transistor como interruptor</vt:lpstr>
      <vt:lpstr>Diapositiva 44</vt:lpstr>
      <vt:lpstr>CONEXIÓN DE LOS ACTUADORES – L293D</vt:lpstr>
      <vt:lpstr>Conexiones de pines L293D</vt:lpstr>
      <vt:lpstr>SOFTWARE</vt:lpstr>
      <vt:lpstr>TRANSFORMAR EL ALFABETO LATINO EN ALFABETO BRAILLE</vt:lpstr>
      <vt:lpstr>Diapositiva 49</vt:lpstr>
      <vt:lpstr>Diapositiva 50</vt:lpstr>
      <vt:lpstr>CCS COMPILER </vt:lpstr>
      <vt:lpstr>Diapositiva 52</vt:lpstr>
      <vt:lpstr>Diapositiva 53</vt:lpstr>
      <vt:lpstr>Diapositiva 54</vt:lpstr>
      <vt:lpstr>NETBEANS</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PRUEBAS DE FUNCIONAMIENTO </vt:lpstr>
      <vt:lpstr>SOFTWARE DE GRAMATICA</vt:lpstr>
      <vt:lpstr>JAWS </vt:lpstr>
      <vt:lpstr>BOTÓN HOME </vt:lpstr>
      <vt:lpstr>DESHABILITAR LA PANTALLA</vt:lpstr>
      <vt:lpstr>CONEXIÓN USB</vt:lpstr>
      <vt:lpstr>MICROCONTROLADOR</vt:lpstr>
      <vt:lpstr>TRANSISTOR </vt:lpstr>
      <vt:lpstr>ACTUADORES LINEALES</vt:lpstr>
      <vt:lpstr>Diapositiva 105</vt:lpstr>
      <vt:lpstr>MOTOR - REDUCTOR</vt:lpstr>
      <vt:lpstr>PLACA ELECTRÓNICA</vt:lpstr>
      <vt:lpstr>ACOPLES MECÁNICOS</vt:lpstr>
      <vt:lpstr>ALIMENTACIÓN DE ACTUADORES</vt:lpstr>
      <vt:lpstr>ESTRUCTURA METÁLICA</vt:lpstr>
      <vt:lpstr>PRUEBA GLOBAL DEL SISTEMA</vt:lpstr>
      <vt:lpstr>ANÁLISIS DE RESULTADOS</vt:lpstr>
      <vt:lpstr> </vt:lpstr>
      <vt:lpstr>Diapositiva 114</vt:lpstr>
      <vt:lpstr>Diapositiva 115</vt:lpstr>
      <vt:lpstr>Diapositiva 116</vt:lpstr>
      <vt:lpstr>COSTOS</vt:lpstr>
      <vt:lpstr>Costos directos: actuadores y fuente</vt:lpstr>
      <vt:lpstr>Costos directos: estructura Máquina Braille</vt:lpstr>
      <vt:lpstr>Costos directos: placa y elementos electrónicos</vt:lpstr>
      <vt:lpstr>Costos indirectos: costos varios</vt:lpstr>
      <vt:lpstr>Resumen de costos </vt:lpstr>
      <vt:lpstr>ANALISIS ECONÓMICO </vt:lpstr>
      <vt:lpstr>ANALISIS ECONÓMICO </vt:lpstr>
      <vt:lpstr>COSTO BENEFICIO </vt:lpstr>
      <vt:lpstr>COSTO BENEFICIO </vt:lpstr>
      <vt:lpstr>CONCLUSIONES</vt:lpstr>
      <vt:lpstr>Diapositiva 128</vt:lpstr>
      <vt:lpstr>Diapositiva 129</vt:lpstr>
      <vt:lpstr>Diapositiva 130</vt:lpstr>
      <vt:lpstr>Diapositiva 131</vt:lpstr>
      <vt:lpstr>RECOMENDACIONES</vt:lpstr>
      <vt:lpstr>Diapositiva 133</vt:lpstr>
      <vt:lpstr>Diapositiva 134</vt:lpstr>
      <vt:lpstr>Diapositiva 135</vt:lpstr>
      <vt:lpstr>Diapositiva 136</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Diana</dc:creator>
  <cp:lastModifiedBy>Andrea</cp:lastModifiedBy>
  <cp:revision>199</cp:revision>
  <dcterms:created xsi:type="dcterms:W3CDTF">2014-07-22T15:29:54Z</dcterms:created>
  <dcterms:modified xsi:type="dcterms:W3CDTF">2014-08-04T01:35:49Z</dcterms:modified>
</cp:coreProperties>
</file>