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sldIdLst>
    <p:sldId id="25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296" r:id="rId61"/>
    <p:sldId id="297" r:id="rId62"/>
    <p:sldId id="298" r:id="rId63"/>
    <p:sldId id="299" r:id="rId64"/>
    <p:sldId id="300" r:id="rId65"/>
    <p:sldId id="301" r:id="rId66"/>
    <p:sldId id="302" r:id="rId67"/>
    <p:sldId id="303" r:id="rId68"/>
    <p:sldId id="325" r:id="rId69"/>
    <p:sldId id="326" r:id="rId70"/>
    <p:sldId id="327" r:id="rId71"/>
    <p:sldId id="305" r:id="rId72"/>
    <p:sldId id="306" r:id="rId73"/>
    <p:sldId id="328" r:id="rId74"/>
    <p:sldId id="335" r:id="rId75"/>
    <p:sldId id="307" r:id="rId76"/>
    <p:sldId id="308" r:id="rId77"/>
    <p:sldId id="309" r:id="rId78"/>
    <p:sldId id="310" r:id="rId79"/>
    <p:sldId id="313" r:id="rId80"/>
    <p:sldId id="314" r:id="rId81"/>
    <p:sldId id="315" r:id="rId82"/>
    <p:sldId id="316" r:id="rId83"/>
    <p:sldId id="317" r:id="rId84"/>
    <p:sldId id="318" r:id="rId85"/>
    <p:sldId id="319" r:id="rId86"/>
    <p:sldId id="320" r:id="rId87"/>
    <p:sldId id="321" r:id="rId8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268" autoAdjust="0"/>
  </p:normalViewPr>
  <p:slideViewPr>
    <p:cSldViewPr>
      <p:cViewPr>
        <p:scale>
          <a:sx n="50" d="100"/>
          <a:sy n="50" d="100"/>
        </p:scale>
        <p:origin x="-58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7B6388-E36F-4EEC-B464-BB9443A16A40}" type="datetimeFigureOut">
              <a:rPr lang="es-EC" smtClean="0"/>
              <a:pPr/>
              <a:t>11/08/2014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FB08B6-D8CD-405C-A891-98CDB64A167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B6388-E36F-4EEC-B464-BB9443A16A40}" type="datetimeFigureOut">
              <a:rPr lang="es-EC" smtClean="0"/>
              <a:pPr/>
              <a:t>11/08/2014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B08B6-D8CD-405C-A891-98CDB64A167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17" Type="http://schemas.openxmlformats.org/officeDocument/2006/relationships/image" Target="../media/image60.png"/><Relationship Id="rId2" Type="http://schemas.openxmlformats.org/officeDocument/2006/relationships/image" Target="../media/image3.jpeg"/><Relationship Id="rId16" Type="http://schemas.openxmlformats.org/officeDocument/2006/relationships/image" Target="../media/image59.png"/><Relationship Id="rId1" Type="http://schemas.openxmlformats.org/officeDocument/2006/relationships/slideLayout" Target="../slideLayouts/slideLayout1.xml"/><Relationship Id="rId15" Type="http://schemas.openxmlformats.org/officeDocument/2006/relationships/image" Target="../media/image58.png"/><Relationship Id="rId4" Type="http://schemas.openxmlformats.org/officeDocument/2006/relationships/image" Target="../media/image57.png"/><Relationship Id="rId14" Type="http://schemas.microsoft.com/office/2007/relationships/hdphoto" Target="../../word/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4.png"/><Relationship Id="rId4" Type="http://schemas.openxmlformats.org/officeDocument/2006/relationships/image" Target="../media/image9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0" y="-2150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0439" y="0"/>
            <a:ext cx="3512867" cy="846443"/>
          </a:xfrm>
          <a:prstGeom prst="rect">
            <a:avLst/>
          </a:prstGeom>
          <a:noFill/>
          <a:ln>
            <a:noFill/>
          </a:ln>
        </p:spPr>
      </p:pic>
      <p:sp>
        <p:nvSpPr>
          <p:cNvPr id="6" name="5 Rectángulo"/>
          <p:cNvSpPr/>
          <p:nvPr/>
        </p:nvSpPr>
        <p:spPr>
          <a:xfrm>
            <a:off x="1000100" y="857232"/>
            <a:ext cx="8143900" cy="5386090"/>
          </a:xfrm>
          <a:prstGeom prst="rect">
            <a:avLst/>
          </a:prstGeom>
        </p:spPr>
        <p:txBody>
          <a:bodyPr wrap="square">
            <a:spAutoFit/>
          </a:bodyPr>
          <a:lstStyle/>
          <a:p>
            <a:pPr algn="ctr"/>
            <a:r>
              <a:rPr lang="es-EC" sz="2200" b="1" dirty="0" smtClean="0"/>
              <a:t>“DISEÑO </a:t>
            </a:r>
            <a:r>
              <a:rPr lang="es-EC" sz="2200" b="1" dirty="0"/>
              <a:t>Y CONSTRUCCIÓN DE UN BANCO DE PRUEBAS PARA EL ANÁLISIS DEL EFECTO DE SOBRECALENTAMIENTO Y EL PRINCIPIO DE COGENERACIÓN DE UN SISTEMA DE REFRIGERACION SIMPLE POR COMPRESION DE VAPOR PARA EL LABORATORIO DE CONVERSIÓN DE ENERGÍAS DEL </a:t>
            </a:r>
            <a:r>
              <a:rPr lang="es-EC" sz="2200" b="1" dirty="0" smtClean="0"/>
              <a:t>DECEM”</a:t>
            </a:r>
          </a:p>
          <a:p>
            <a:pPr algn="ctr"/>
            <a:endParaRPr lang="es-EC" sz="2200" b="1" dirty="0"/>
          </a:p>
          <a:p>
            <a:pPr algn="ctr"/>
            <a:r>
              <a:rPr lang="es-EC" sz="2200" b="1" dirty="0"/>
              <a:t>AUTORES: </a:t>
            </a:r>
            <a:endParaRPr lang="es-EC" sz="2200" b="1" dirty="0" smtClean="0"/>
          </a:p>
          <a:p>
            <a:pPr algn="ctr"/>
            <a:endParaRPr lang="es-EC" sz="2200" b="1" dirty="0"/>
          </a:p>
          <a:p>
            <a:pPr algn="ctr"/>
            <a:r>
              <a:rPr lang="es-EC" sz="2200" b="1" dirty="0" smtClean="0"/>
              <a:t>ANDRADE </a:t>
            </a:r>
            <a:r>
              <a:rPr lang="es-EC" sz="2200" b="1" dirty="0" smtClean="0"/>
              <a:t>FUENTES, </a:t>
            </a:r>
            <a:r>
              <a:rPr lang="es-EC" sz="2200" b="1" dirty="0"/>
              <a:t>EDWIN RAÚL</a:t>
            </a:r>
            <a:endParaRPr lang="es-EC" sz="2200" dirty="0"/>
          </a:p>
          <a:p>
            <a:pPr algn="ctr"/>
            <a:r>
              <a:rPr lang="es-EC" sz="2200" b="1" dirty="0"/>
              <a:t>MAZA YÉPEZ, ADRIÁN </a:t>
            </a:r>
            <a:r>
              <a:rPr lang="es-EC" sz="2200" b="1" dirty="0" smtClean="0"/>
              <a:t>DARÍO</a:t>
            </a:r>
          </a:p>
          <a:p>
            <a:pPr algn="ctr"/>
            <a:endParaRPr lang="es-EC" sz="2200" b="1" dirty="0"/>
          </a:p>
          <a:p>
            <a:pPr algn="ctr"/>
            <a:r>
              <a:rPr lang="es-EC" sz="2200" b="1" dirty="0"/>
              <a:t>DIRECTOR: </a:t>
            </a:r>
            <a:r>
              <a:rPr lang="es-EC" sz="2200" b="1" dirty="0" err="1" smtClean="0"/>
              <a:t>Ph.D.</a:t>
            </a:r>
            <a:r>
              <a:rPr lang="es-EC" sz="2200" b="1" dirty="0" smtClean="0"/>
              <a:t> </a:t>
            </a:r>
            <a:r>
              <a:rPr lang="es-EC" sz="2200" b="1" dirty="0" smtClean="0"/>
              <a:t>REINALDO DELGADO</a:t>
            </a:r>
            <a:endParaRPr lang="es-EC" sz="2200" dirty="0"/>
          </a:p>
          <a:p>
            <a:pPr algn="ctr"/>
            <a:r>
              <a:rPr lang="es-EC" sz="2200" b="1" dirty="0"/>
              <a:t>CODIRECTOR: ING. </a:t>
            </a:r>
            <a:r>
              <a:rPr lang="es-EC" sz="2200" b="1" dirty="0" smtClean="0"/>
              <a:t>ÁNGELO VILLAVICENCIO</a:t>
            </a:r>
          </a:p>
          <a:p>
            <a:pPr algn="ctr"/>
            <a:r>
              <a:rPr lang="es-EC" sz="2200" b="1" dirty="0" smtClean="0"/>
              <a:t>2014</a:t>
            </a:r>
            <a:endParaRPr lang="es-EC" sz="2200" b="1" dirty="0" smtClean="0"/>
          </a:p>
          <a:p>
            <a:endParaRPr lang="es-EC" b="1" dirty="0"/>
          </a:p>
          <a:p>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49153" name="Rectangle 1"/>
          <p:cNvSpPr>
            <a:spLocks noChangeArrowheads="1"/>
          </p:cNvSpPr>
          <p:nvPr/>
        </p:nvSpPr>
        <p:spPr bwMode="auto">
          <a:xfrm>
            <a:off x="2809727" y="2317616"/>
            <a:ext cx="3476785"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600" b="1" i="0" u="none" strike="noStrike" cap="none" normalizeH="0" baseline="0" dirty="0" smtClean="0">
                <a:ln>
                  <a:noFill/>
                </a:ln>
                <a:solidFill>
                  <a:schemeClr val="tx1"/>
                </a:solidFill>
                <a:effectLst/>
                <a:ea typeface="Times New Roman" pitchFamily="18" charset="0"/>
                <a:cs typeface="Arial" pitchFamily="34" charset="0"/>
              </a:rPr>
              <a:t>CAPITULO II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600" b="1" i="0" u="none" strike="noStrike" cap="none" normalizeH="0" baseline="0" dirty="0" smtClean="0">
                <a:ln>
                  <a:noFill/>
                </a:ln>
                <a:solidFill>
                  <a:schemeClr val="tx1"/>
                </a:solidFill>
                <a:effectLst/>
                <a:ea typeface="Times New Roman" pitchFamily="18" charset="0"/>
                <a:cs typeface="Arial" pitchFamily="34" charset="0"/>
              </a:rPr>
              <a:t>MARCO TEÓRICO</a:t>
            </a:r>
            <a:endParaRPr kumimoji="0" lang="es-EC" sz="3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1071538" y="642918"/>
            <a:ext cx="7286676" cy="3693319"/>
          </a:xfrm>
          <a:prstGeom prst="rect">
            <a:avLst/>
          </a:prstGeom>
        </p:spPr>
        <p:txBody>
          <a:bodyPr wrap="square">
            <a:spAutoFit/>
          </a:bodyPr>
          <a:lstStyle/>
          <a:p>
            <a:pPr algn="ctr"/>
            <a:r>
              <a:rPr lang="es-EC" sz="2400" b="1" dirty="0"/>
              <a:t>EL PROCESO DE REFRIGERACIÓN POR COMPRESIÓN DE </a:t>
            </a:r>
            <a:r>
              <a:rPr lang="es-EC" sz="2400" b="1" dirty="0" smtClean="0"/>
              <a:t>VAPOR</a:t>
            </a:r>
          </a:p>
          <a:p>
            <a:r>
              <a:rPr lang="es-EC" sz="2400" dirty="0" smtClean="0"/>
              <a:t>El </a:t>
            </a:r>
            <a:r>
              <a:rPr lang="es-EC" sz="2400" dirty="0"/>
              <a:t>ciclo de refrigeración por compresión de vapor es el que más se utiliza en refrigeradores, sistemas de acondicionamiento de aire y bombas de calor. Se compone de cuatro procesos</a:t>
            </a:r>
            <a:r>
              <a:rPr lang="es-EC" sz="2400" dirty="0" smtClean="0"/>
              <a:t>:</a:t>
            </a:r>
          </a:p>
          <a:p>
            <a:endParaRPr lang="es-EC" sz="2400" dirty="0"/>
          </a:p>
          <a:p>
            <a:endParaRPr lang="es-EC" sz="2400" b="1" dirty="0" smtClean="0"/>
          </a:p>
          <a:p>
            <a:endParaRPr lang="es-EC" sz="2400" b="1" dirty="0"/>
          </a:p>
          <a:p>
            <a:endParaRPr lang="es-EC" dirty="0"/>
          </a:p>
        </p:txBody>
      </p:sp>
      <p:pic>
        <p:nvPicPr>
          <p:cNvPr id="48129" name="Picture 1"/>
          <p:cNvPicPr>
            <a:picLocks noChangeAspect="1" noChangeArrowheads="1"/>
          </p:cNvPicPr>
          <p:nvPr/>
        </p:nvPicPr>
        <p:blipFill>
          <a:blip r:embed="rId4"/>
          <a:srcRect/>
          <a:stretch>
            <a:fillRect/>
          </a:stretch>
        </p:blipFill>
        <p:spPr bwMode="auto">
          <a:xfrm>
            <a:off x="3286116" y="3357562"/>
            <a:ext cx="2266950" cy="2514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pic>
        <p:nvPicPr>
          <p:cNvPr id="47107" name="Picture 3"/>
          <p:cNvPicPr>
            <a:picLocks noChangeAspect="1" noChangeArrowheads="1"/>
          </p:cNvPicPr>
          <p:nvPr/>
        </p:nvPicPr>
        <p:blipFill>
          <a:blip r:embed="rId4"/>
          <a:srcRect/>
          <a:stretch>
            <a:fillRect/>
          </a:stretch>
        </p:blipFill>
        <p:spPr bwMode="auto">
          <a:xfrm>
            <a:off x="2714612" y="1571612"/>
            <a:ext cx="3436925" cy="2857520"/>
          </a:xfrm>
          <a:prstGeom prst="rect">
            <a:avLst/>
          </a:prstGeom>
          <a:noFill/>
          <a:ln w="9525">
            <a:noFill/>
            <a:miter lim="800000"/>
            <a:headEnd/>
            <a:tailEnd/>
          </a:ln>
          <a:effectLst/>
        </p:spPr>
      </p:pic>
      <p:sp>
        <p:nvSpPr>
          <p:cNvPr id="10" name="9 Rectángulo"/>
          <p:cNvSpPr/>
          <p:nvPr/>
        </p:nvSpPr>
        <p:spPr>
          <a:xfrm>
            <a:off x="1857356" y="1000108"/>
            <a:ext cx="6000792" cy="461665"/>
          </a:xfrm>
          <a:prstGeom prst="rect">
            <a:avLst/>
          </a:prstGeom>
        </p:spPr>
        <p:txBody>
          <a:bodyPr wrap="square">
            <a:spAutoFit/>
          </a:bodyPr>
          <a:lstStyle/>
          <a:p>
            <a:r>
              <a:rPr lang="es-EC" sz="2400" dirty="0" smtClean="0"/>
              <a:t>1-2</a:t>
            </a:r>
            <a:r>
              <a:rPr lang="es-EC" sz="2400" dirty="0" smtClean="0">
                <a:solidFill>
                  <a:srgbClr val="FF0000"/>
                </a:solidFill>
              </a:rPr>
              <a:t> Compresión </a:t>
            </a:r>
            <a:r>
              <a:rPr lang="es-EC" sz="2400" dirty="0" err="1"/>
              <a:t>I</a:t>
            </a:r>
            <a:r>
              <a:rPr lang="es-EC" sz="2400" dirty="0" err="1" smtClean="0"/>
              <a:t>sentrópica</a:t>
            </a:r>
            <a:r>
              <a:rPr lang="es-EC" sz="2400" dirty="0" smtClean="0"/>
              <a:t> en un compresor</a:t>
            </a:r>
          </a:p>
        </p:txBody>
      </p:sp>
      <p:sp>
        <p:nvSpPr>
          <p:cNvPr id="11" name="10 Rectángulo"/>
          <p:cNvSpPr/>
          <p:nvPr/>
        </p:nvSpPr>
        <p:spPr>
          <a:xfrm>
            <a:off x="642910" y="4214818"/>
            <a:ext cx="7929618" cy="1200329"/>
          </a:xfrm>
          <a:prstGeom prst="rect">
            <a:avLst/>
          </a:prstGeom>
        </p:spPr>
        <p:txBody>
          <a:bodyPr wrap="square">
            <a:spAutoFit/>
          </a:bodyPr>
          <a:lstStyle/>
          <a:p>
            <a:r>
              <a:rPr lang="es-EC" sz="2400" dirty="0" smtClean="0"/>
              <a:t>El </a:t>
            </a:r>
            <a:r>
              <a:rPr lang="es-EC" sz="2400" dirty="0"/>
              <a:t>refrigerante entra al compresor en el estado 1 como vapor saturado y se comprime </a:t>
            </a:r>
            <a:r>
              <a:rPr lang="es-EC" sz="2400" dirty="0" err="1"/>
              <a:t>isentrópicamente</a:t>
            </a:r>
            <a:r>
              <a:rPr lang="es-EC" sz="2400" dirty="0"/>
              <a:t> hasta la presión del </a:t>
            </a:r>
            <a:r>
              <a:rPr lang="es-EC" sz="2400" dirty="0" smtClean="0"/>
              <a:t>condensador saliendo como vapor sobrecalentado </a:t>
            </a:r>
            <a:endParaRPr lang="es-EC"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8" name="7 Rectángulo"/>
          <p:cNvSpPr/>
          <p:nvPr/>
        </p:nvSpPr>
        <p:spPr>
          <a:xfrm>
            <a:off x="571472" y="1000108"/>
            <a:ext cx="7858180" cy="461665"/>
          </a:xfrm>
          <a:prstGeom prst="rect">
            <a:avLst/>
          </a:prstGeom>
        </p:spPr>
        <p:txBody>
          <a:bodyPr wrap="square">
            <a:spAutoFit/>
          </a:bodyPr>
          <a:lstStyle/>
          <a:p>
            <a:r>
              <a:rPr lang="es-EC" sz="2400" dirty="0" smtClean="0"/>
              <a:t>2-3 Rechazo de calor a presión constante en un </a:t>
            </a:r>
            <a:r>
              <a:rPr lang="es-EC" sz="2400" dirty="0" smtClean="0">
                <a:solidFill>
                  <a:schemeClr val="accent1"/>
                </a:solidFill>
              </a:rPr>
              <a:t>condensador</a:t>
            </a:r>
            <a:endParaRPr lang="es-EC" sz="2400" dirty="0">
              <a:solidFill>
                <a:schemeClr val="accent1"/>
              </a:solidFill>
            </a:endParaRPr>
          </a:p>
        </p:txBody>
      </p:sp>
      <p:pic>
        <p:nvPicPr>
          <p:cNvPr id="46081" name="Picture 1"/>
          <p:cNvPicPr>
            <a:picLocks noChangeAspect="1" noChangeArrowheads="1"/>
          </p:cNvPicPr>
          <p:nvPr/>
        </p:nvPicPr>
        <p:blipFill>
          <a:blip r:embed="rId4"/>
          <a:srcRect/>
          <a:stretch>
            <a:fillRect/>
          </a:stretch>
        </p:blipFill>
        <p:spPr bwMode="auto">
          <a:xfrm>
            <a:off x="3071802" y="1682616"/>
            <a:ext cx="3214710" cy="2532202"/>
          </a:xfrm>
          <a:prstGeom prst="rect">
            <a:avLst/>
          </a:prstGeom>
          <a:noFill/>
          <a:ln w="9525">
            <a:noFill/>
            <a:miter lim="800000"/>
            <a:headEnd/>
            <a:tailEnd/>
          </a:ln>
          <a:effectLst/>
        </p:spPr>
      </p:pic>
      <p:sp>
        <p:nvSpPr>
          <p:cNvPr id="10" name="9 Rectángulo"/>
          <p:cNvSpPr/>
          <p:nvPr/>
        </p:nvSpPr>
        <p:spPr>
          <a:xfrm>
            <a:off x="714348" y="4214818"/>
            <a:ext cx="7572428" cy="1569660"/>
          </a:xfrm>
          <a:prstGeom prst="rect">
            <a:avLst/>
          </a:prstGeom>
        </p:spPr>
        <p:txBody>
          <a:bodyPr wrap="square">
            <a:spAutoFit/>
          </a:bodyPr>
          <a:lstStyle/>
          <a:p>
            <a:r>
              <a:rPr lang="es-EC" sz="2400" dirty="0"/>
              <a:t>Después el refrigerante entra en el condensador como vapor sobrecalentado en el estado 2 y sale como líquido saturado en el estado 3, como resultado del rechazo de calor hacia los alrededores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928662" y="857232"/>
            <a:ext cx="7572428" cy="830997"/>
          </a:xfrm>
          <a:prstGeom prst="rect">
            <a:avLst/>
          </a:prstGeom>
        </p:spPr>
        <p:txBody>
          <a:bodyPr wrap="square">
            <a:spAutoFit/>
          </a:bodyPr>
          <a:lstStyle/>
          <a:p>
            <a:r>
              <a:rPr lang="es-EC" sz="2400" dirty="0" smtClean="0"/>
              <a:t>3-4 Estrangulamiento en un dispositivo de expansión </a:t>
            </a:r>
            <a:r>
              <a:rPr lang="es-EC" sz="2400" dirty="0" smtClean="0">
                <a:solidFill>
                  <a:schemeClr val="accent4"/>
                </a:solidFill>
              </a:rPr>
              <a:t>(Válvula de Expansión)</a:t>
            </a:r>
            <a:endParaRPr lang="es-EC" sz="2400" dirty="0">
              <a:solidFill>
                <a:schemeClr val="accent4"/>
              </a:solidFill>
            </a:endParaRPr>
          </a:p>
        </p:txBody>
      </p:sp>
      <p:pic>
        <p:nvPicPr>
          <p:cNvPr id="45057" name="Picture 1"/>
          <p:cNvPicPr>
            <a:picLocks noChangeAspect="1" noChangeArrowheads="1"/>
          </p:cNvPicPr>
          <p:nvPr/>
        </p:nvPicPr>
        <p:blipFill>
          <a:blip r:embed="rId4"/>
          <a:srcRect/>
          <a:stretch>
            <a:fillRect/>
          </a:stretch>
        </p:blipFill>
        <p:spPr bwMode="auto">
          <a:xfrm>
            <a:off x="2928926" y="1857364"/>
            <a:ext cx="3057525" cy="2362200"/>
          </a:xfrm>
          <a:prstGeom prst="rect">
            <a:avLst/>
          </a:prstGeom>
          <a:noFill/>
          <a:ln w="9525">
            <a:noFill/>
            <a:miter lim="800000"/>
            <a:headEnd/>
            <a:tailEnd/>
          </a:ln>
          <a:effectLst/>
        </p:spPr>
      </p:pic>
      <p:sp>
        <p:nvSpPr>
          <p:cNvPr id="9" name="8 Rectángulo"/>
          <p:cNvSpPr/>
          <p:nvPr/>
        </p:nvSpPr>
        <p:spPr>
          <a:xfrm>
            <a:off x="642910" y="4286256"/>
            <a:ext cx="7715304" cy="1938992"/>
          </a:xfrm>
          <a:prstGeom prst="rect">
            <a:avLst/>
          </a:prstGeom>
        </p:spPr>
        <p:txBody>
          <a:bodyPr wrap="square">
            <a:spAutoFit/>
          </a:bodyPr>
          <a:lstStyle/>
          <a:p>
            <a:r>
              <a:rPr lang="es-EC" sz="2400" dirty="0"/>
              <a:t>El refrigerante líquido saturado en el estado 3 se estrangula hasta la presión del evaporador al pasarlo por una válvula de </a:t>
            </a:r>
            <a:r>
              <a:rPr lang="es-EC" sz="2400" dirty="0" smtClean="0"/>
              <a:t>expansión. </a:t>
            </a:r>
            <a:r>
              <a:rPr lang="es-EC" sz="2400" dirty="0"/>
              <a:t>La temperatura del refrigerante desciende por debajo de la temperatura del espacio refrigerado durante este proceso.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714348" y="571480"/>
            <a:ext cx="7929618" cy="461665"/>
          </a:xfrm>
          <a:prstGeom prst="rect">
            <a:avLst/>
          </a:prstGeom>
        </p:spPr>
        <p:txBody>
          <a:bodyPr wrap="square">
            <a:spAutoFit/>
          </a:bodyPr>
          <a:lstStyle/>
          <a:p>
            <a:r>
              <a:rPr lang="es-EC" sz="2400" dirty="0" smtClean="0"/>
              <a:t>4-1 Absorción de calor a presión constante en un </a:t>
            </a:r>
            <a:r>
              <a:rPr lang="es-EC" sz="2400" dirty="0" smtClean="0">
                <a:solidFill>
                  <a:srgbClr val="00B050"/>
                </a:solidFill>
              </a:rPr>
              <a:t>evaporador</a:t>
            </a:r>
            <a:endParaRPr lang="es-EC" sz="2400" dirty="0">
              <a:solidFill>
                <a:srgbClr val="00B050"/>
              </a:solidFill>
            </a:endParaRPr>
          </a:p>
        </p:txBody>
      </p:sp>
      <p:pic>
        <p:nvPicPr>
          <p:cNvPr id="44033" name="Picture 1"/>
          <p:cNvPicPr>
            <a:picLocks noChangeAspect="1" noChangeArrowheads="1"/>
          </p:cNvPicPr>
          <p:nvPr/>
        </p:nvPicPr>
        <p:blipFill>
          <a:blip r:embed="rId4"/>
          <a:srcRect/>
          <a:stretch>
            <a:fillRect/>
          </a:stretch>
        </p:blipFill>
        <p:spPr bwMode="auto">
          <a:xfrm>
            <a:off x="2571736" y="928670"/>
            <a:ext cx="3726206" cy="2857520"/>
          </a:xfrm>
          <a:prstGeom prst="rect">
            <a:avLst/>
          </a:prstGeom>
          <a:noFill/>
          <a:ln w="9525">
            <a:noFill/>
            <a:miter lim="800000"/>
            <a:headEnd/>
            <a:tailEnd/>
          </a:ln>
          <a:effectLst/>
        </p:spPr>
      </p:pic>
      <p:sp>
        <p:nvSpPr>
          <p:cNvPr id="9" name="8 Rectángulo"/>
          <p:cNvSpPr/>
          <p:nvPr/>
        </p:nvSpPr>
        <p:spPr>
          <a:xfrm>
            <a:off x="857224" y="3929066"/>
            <a:ext cx="7786742" cy="1569660"/>
          </a:xfrm>
          <a:prstGeom prst="rect">
            <a:avLst/>
          </a:prstGeom>
        </p:spPr>
        <p:txBody>
          <a:bodyPr wrap="square">
            <a:spAutoFit/>
          </a:bodyPr>
          <a:lstStyle/>
          <a:p>
            <a:r>
              <a:rPr lang="es-EC" sz="2400" dirty="0"/>
              <a:t>El refrigerante entra al evaporador en el estado 4 como un vapor húmedo de baja calidad, y se evapora por completo absorbiendo calor del espacio refrigerado. El refrigerante sale del evaporador como vapor saturado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209613" y="642918"/>
            <a:ext cx="5077031" cy="461665"/>
          </a:xfrm>
          <a:prstGeom prst="rect">
            <a:avLst/>
          </a:prstGeom>
        </p:spPr>
        <p:txBody>
          <a:bodyPr wrap="none">
            <a:spAutoFit/>
          </a:bodyPr>
          <a:lstStyle/>
          <a:p>
            <a:pPr algn="ctr"/>
            <a:r>
              <a:rPr lang="es-EC" sz="2400" b="1" dirty="0"/>
              <a:t>PRIMERA LEY DE LA TERMODINÁMICA</a:t>
            </a:r>
            <a:endParaRPr lang="es-EC" sz="2400" dirty="0"/>
          </a:p>
        </p:txBody>
      </p:sp>
      <p:sp>
        <p:nvSpPr>
          <p:cNvPr id="8" name="7 Rectángulo"/>
          <p:cNvSpPr/>
          <p:nvPr/>
        </p:nvSpPr>
        <p:spPr>
          <a:xfrm>
            <a:off x="1071538" y="1214422"/>
            <a:ext cx="7358114" cy="4893647"/>
          </a:xfrm>
          <a:prstGeom prst="rect">
            <a:avLst/>
          </a:prstGeom>
        </p:spPr>
        <p:txBody>
          <a:bodyPr wrap="square">
            <a:spAutoFit/>
          </a:bodyPr>
          <a:lstStyle/>
          <a:p>
            <a:r>
              <a:rPr lang="es-ES" sz="2400" dirty="0" smtClean="0"/>
              <a:t>"La energía no se crea ni se destruye, solo se transforma"</a:t>
            </a:r>
            <a:endParaRPr lang="es-EC" sz="2400" dirty="0" smtClean="0"/>
          </a:p>
          <a:p>
            <a:endParaRPr lang="es-ES" sz="2400" dirty="0" smtClean="0"/>
          </a:p>
          <a:p>
            <a:r>
              <a:rPr lang="es-ES" sz="2400" dirty="0" smtClean="0"/>
              <a:t>En un sistema cerrado adiabático (que no hay intercambio de calor con otros sistemas o su entorno como si estuviera aislado) que evoluciona de un estado inicial a otro estado final , el trabajo realizado no depende ni del tipo de trabajo ni del proceso seguido.</a:t>
            </a:r>
          </a:p>
          <a:p>
            <a:endParaRPr lang="es-ES" sz="2400" dirty="0"/>
          </a:p>
          <a:p>
            <a:r>
              <a:rPr lang="es-EC" sz="2400" dirty="0"/>
              <a:t>Entonces se puede escribir la </a:t>
            </a:r>
            <a:r>
              <a:rPr lang="es-EC" sz="2400" b="1" dirty="0"/>
              <a:t>primera ley de la termodinámica</a:t>
            </a:r>
            <a:r>
              <a:rPr lang="es-EC" sz="2400" dirty="0"/>
              <a:t>:</a:t>
            </a:r>
          </a:p>
          <a:p>
            <a:r>
              <a:rPr lang="es-EC" sz="2400" dirty="0"/>
              <a:t> </a:t>
            </a:r>
            <a:r>
              <a:rPr lang="es-EC" sz="2400" dirty="0" smtClean="0"/>
              <a:t>ΔU </a:t>
            </a:r>
            <a:r>
              <a:rPr lang="es-EC" sz="2400" dirty="0"/>
              <a:t>= Uf – </a:t>
            </a:r>
            <a:r>
              <a:rPr lang="es-EC" sz="2400" dirty="0" err="1"/>
              <a:t>Ui</a:t>
            </a:r>
            <a:r>
              <a:rPr lang="es-EC" sz="2400" dirty="0"/>
              <a:t> = Q – W</a:t>
            </a:r>
            <a:endParaRPr lang="es-EC" sz="2400" dirty="0" smtClean="0"/>
          </a:p>
          <a:p>
            <a:endParaRPr lang="es-EC" sz="2400" dirty="0"/>
          </a:p>
          <a:p>
            <a:endParaRPr lang="es-EC"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857224" y="571480"/>
            <a:ext cx="7358114" cy="400110"/>
          </a:xfrm>
          <a:prstGeom prst="rect">
            <a:avLst/>
          </a:prstGeom>
        </p:spPr>
        <p:txBody>
          <a:bodyPr wrap="square">
            <a:spAutoFit/>
          </a:bodyPr>
          <a:lstStyle/>
          <a:p>
            <a:pPr algn="ctr"/>
            <a:r>
              <a:rPr lang="es-ES" sz="2000" b="1" dirty="0" smtClean="0"/>
              <a:t>Entropía</a:t>
            </a:r>
            <a:r>
              <a:rPr lang="es-ES" sz="2000" dirty="0" smtClean="0"/>
              <a:t> </a:t>
            </a:r>
          </a:p>
        </p:txBody>
      </p:sp>
      <p:sp>
        <p:nvSpPr>
          <p:cNvPr id="9" name="8 CuadroTexto"/>
          <p:cNvSpPr txBox="1"/>
          <p:nvPr/>
        </p:nvSpPr>
        <p:spPr>
          <a:xfrm>
            <a:off x="500034" y="1000108"/>
            <a:ext cx="8143932" cy="3170099"/>
          </a:xfrm>
          <a:prstGeom prst="rect">
            <a:avLst/>
          </a:prstGeom>
          <a:noFill/>
        </p:spPr>
        <p:txBody>
          <a:bodyPr wrap="square" rtlCol="0">
            <a:spAutoFit/>
          </a:bodyPr>
          <a:lstStyle/>
          <a:p>
            <a:r>
              <a:rPr lang="es-EC" sz="2000" dirty="0" smtClean="0"/>
              <a:t>Nos permite determinar la parte de la energía que no puede producir trabajo.</a:t>
            </a:r>
          </a:p>
          <a:p>
            <a:r>
              <a:rPr lang="es-EC" sz="2000" dirty="0" smtClean="0"/>
              <a:t>Es una medida cuantitativa de la Irreversibilidad para procesos.</a:t>
            </a:r>
          </a:p>
          <a:p>
            <a:r>
              <a:rPr lang="es-EC" sz="2000" dirty="0" smtClean="0"/>
              <a:t>La generación de entropía habla sobre la cantidad de entropía producida en un sistema debido a las irreversibilidades del proceso, no es función de estado es una función de proceso.</a:t>
            </a:r>
          </a:p>
          <a:p>
            <a:endParaRPr lang="es-EC" sz="2000" dirty="0" smtClean="0"/>
          </a:p>
          <a:p>
            <a:r>
              <a:rPr lang="es-EC" sz="2000" dirty="0" smtClean="0"/>
              <a:t>Aplicación de la segunda ley:</a:t>
            </a:r>
          </a:p>
          <a:p>
            <a:endParaRPr lang="es-EC" sz="2000" dirty="0" smtClean="0"/>
          </a:p>
          <a:p>
            <a:endParaRPr lang="es-EC" sz="2000"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 name="11 Imagen"/>
          <p:cNvPicPr/>
          <p:nvPr/>
        </p:nvPicPr>
        <p:blipFill>
          <a:blip r:embed="rId4"/>
          <a:stretch>
            <a:fillRect/>
          </a:stretch>
        </p:blipFill>
        <p:spPr>
          <a:xfrm>
            <a:off x="5143504" y="2786058"/>
            <a:ext cx="2905125" cy="2857500"/>
          </a:xfrm>
          <a:prstGeom prst="rect">
            <a:avLst/>
          </a:prstGeom>
        </p:spPr>
      </p:pic>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4275"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1472" y="4000504"/>
            <a:ext cx="4494100" cy="2857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CuadroTexto"/>
          <p:cNvSpPr txBox="1"/>
          <p:nvPr/>
        </p:nvSpPr>
        <p:spPr>
          <a:xfrm>
            <a:off x="928662" y="785794"/>
            <a:ext cx="7286676" cy="707886"/>
          </a:xfrm>
          <a:prstGeom prst="rect">
            <a:avLst/>
          </a:prstGeom>
          <a:noFill/>
        </p:spPr>
        <p:txBody>
          <a:bodyPr wrap="square" rtlCol="0">
            <a:spAutoFit/>
          </a:bodyPr>
          <a:lstStyle/>
          <a:p>
            <a:pPr algn="ctr"/>
            <a:r>
              <a:rPr lang="es-EC" sz="2000" dirty="0" err="1" smtClean="0"/>
              <a:t>Exergía</a:t>
            </a:r>
            <a:endParaRPr lang="es-EC" sz="2000" dirty="0" smtClean="0"/>
          </a:p>
          <a:p>
            <a:r>
              <a:rPr lang="es-EC" sz="2000" dirty="0" smtClean="0"/>
              <a:t>Porción de la energía que puede ser transformada en trabajo útil.</a:t>
            </a:r>
            <a:endParaRPr lang="es-EC" sz="2000" dirty="0"/>
          </a:p>
        </p:txBody>
      </p:sp>
      <p:pic>
        <p:nvPicPr>
          <p:cNvPr id="8" name="7 Imagen"/>
          <p:cNvPicPr/>
          <p:nvPr/>
        </p:nvPicPr>
        <p:blipFill rotWithShape="1">
          <a:blip r:embed="rId4"/>
          <a:srcRect t="13010" b="17347"/>
          <a:stretch/>
        </p:blipFill>
        <p:spPr bwMode="auto">
          <a:xfrm>
            <a:off x="2428860" y="1571612"/>
            <a:ext cx="4819651" cy="271464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324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14480" y="4429132"/>
            <a:ext cx="5805114" cy="50006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CuadroTexto"/>
          <p:cNvSpPr txBox="1"/>
          <p:nvPr/>
        </p:nvSpPr>
        <p:spPr>
          <a:xfrm>
            <a:off x="785786" y="714356"/>
            <a:ext cx="7572428" cy="5324535"/>
          </a:xfrm>
          <a:prstGeom prst="rect">
            <a:avLst/>
          </a:prstGeom>
          <a:noFill/>
        </p:spPr>
        <p:txBody>
          <a:bodyPr wrap="square" rtlCol="0">
            <a:spAutoFit/>
          </a:bodyPr>
          <a:lstStyle/>
          <a:p>
            <a:pPr algn="ctr"/>
            <a:r>
              <a:rPr lang="es-EC" sz="2000" b="1" dirty="0" err="1" smtClean="0"/>
              <a:t>Exergía</a:t>
            </a:r>
            <a:r>
              <a:rPr lang="es-EC" sz="2000" b="1" dirty="0" smtClean="0"/>
              <a:t> Termodinámica</a:t>
            </a:r>
          </a:p>
          <a:p>
            <a:pPr>
              <a:buFont typeface="Arial" pitchFamily="34" charset="0"/>
              <a:buChar char="•"/>
            </a:pPr>
            <a:endParaRPr lang="es-EC" sz="2000" dirty="0" smtClean="0"/>
          </a:p>
          <a:p>
            <a:pPr>
              <a:buFont typeface="Arial" pitchFamily="34" charset="0"/>
              <a:buChar char="•"/>
            </a:pPr>
            <a:r>
              <a:rPr lang="es-EC" sz="2000" dirty="0" smtClean="0"/>
              <a:t>En un estado determinado es el máximo trabajos q puede realizar sobre cuerpos extraños a el y al medio que lo rodea hasta llegar al estado inerte.</a:t>
            </a:r>
          </a:p>
          <a:p>
            <a:pPr>
              <a:buFont typeface="Arial" pitchFamily="34" charset="0"/>
              <a:buChar char="•"/>
            </a:pPr>
            <a:endParaRPr lang="es-EC" sz="2000" dirty="0" smtClean="0"/>
          </a:p>
          <a:p>
            <a:pPr>
              <a:buFont typeface="Arial" pitchFamily="34" charset="0"/>
              <a:buChar char="•"/>
            </a:pPr>
            <a:r>
              <a:rPr lang="es-EC" sz="2000" dirty="0" smtClean="0"/>
              <a:t>Es positivo cuando va de un estado hacia el estado inerte y es negativa cuando puede intercambiar calor  y trabajo con el medio cuando un dispositivo realiza trabajo sobre el sistema.</a:t>
            </a:r>
          </a:p>
          <a:p>
            <a:pPr>
              <a:buFont typeface="Arial" pitchFamily="34" charset="0"/>
              <a:buChar char="•"/>
            </a:pPr>
            <a:endParaRPr lang="es-EC" sz="2000" dirty="0" smtClean="0"/>
          </a:p>
          <a:p>
            <a:pPr>
              <a:buFont typeface="Arial" pitchFamily="34" charset="0"/>
              <a:buChar char="•"/>
            </a:pPr>
            <a:r>
              <a:rPr lang="es-EC" sz="2000" dirty="0" smtClean="0"/>
              <a:t>Para su cálculo se determina el trabajo realizado en un proceso genérico que conduzca al sistema desde el estado inicial al estado muerto .</a:t>
            </a:r>
          </a:p>
          <a:p>
            <a:pPr>
              <a:buFont typeface="Arial" pitchFamily="34" charset="0"/>
              <a:buChar char="•"/>
            </a:pPr>
            <a:endParaRPr lang="es-EC" sz="2000" dirty="0" smtClean="0"/>
          </a:p>
          <a:p>
            <a:pPr>
              <a:buFont typeface="Arial" pitchFamily="34" charset="0"/>
              <a:buChar char="•"/>
            </a:pPr>
            <a:r>
              <a:rPr lang="es-EC" sz="2000" dirty="0" smtClean="0"/>
              <a:t>Por definición el valor máximo que puede alcanzar este trabajo genérico.</a:t>
            </a:r>
          </a:p>
          <a:p>
            <a:pPr>
              <a:buFont typeface="Arial" pitchFamily="34" charset="0"/>
              <a:buChar char="•"/>
            </a:pPr>
            <a:endParaRPr lang="es-EC"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68609" name="Rectangle 1"/>
          <p:cNvSpPr>
            <a:spLocks noChangeArrowheads="1"/>
          </p:cNvSpPr>
          <p:nvPr/>
        </p:nvSpPr>
        <p:spPr bwMode="auto">
          <a:xfrm>
            <a:off x="-32" y="257174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CÁPITULO 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GENERALIDADES</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CuadroTexto"/>
          <p:cNvSpPr txBox="1"/>
          <p:nvPr/>
        </p:nvSpPr>
        <p:spPr>
          <a:xfrm>
            <a:off x="857224" y="857232"/>
            <a:ext cx="2513701" cy="369332"/>
          </a:xfrm>
          <a:prstGeom prst="rect">
            <a:avLst/>
          </a:prstGeom>
          <a:noFill/>
        </p:spPr>
        <p:txBody>
          <a:bodyPr wrap="none" rtlCol="0">
            <a:spAutoFit/>
          </a:bodyPr>
          <a:lstStyle/>
          <a:p>
            <a:r>
              <a:rPr lang="es-EC" dirty="0" smtClean="0"/>
              <a:t>Aplicando la primera ley:</a:t>
            </a: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28662" y="1785926"/>
            <a:ext cx="3786214" cy="293126"/>
          </a:xfrm>
          <a:prstGeom prst="rect">
            <a:avLst/>
          </a:prstGeom>
          <a:noFill/>
        </p:spPr>
      </p:pic>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4"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00100" y="1214422"/>
            <a:ext cx="1285884" cy="377193"/>
          </a:xfrm>
          <a:prstGeom prst="rect">
            <a:avLst/>
          </a:prstGeom>
          <a:noFill/>
        </p:spPr>
      </p:pic>
      <p:pic>
        <p:nvPicPr>
          <p:cNvPr id="13"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00101" y="2428868"/>
            <a:ext cx="3286148" cy="306336"/>
          </a:xfrm>
          <a:prstGeom prst="rect">
            <a:avLst/>
          </a:prstGeom>
          <a:noFill/>
        </p:spPr>
      </p:pic>
      <p:sp>
        <p:nvSpPr>
          <p:cNvPr id="512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6"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71538" y="3071810"/>
            <a:ext cx="2714644" cy="285752"/>
          </a:xfrm>
          <a:prstGeom prst="rect">
            <a:avLst/>
          </a:prstGeom>
          <a:noFill/>
        </p:spPr>
      </p:pic>
      <p:sp>
        <p:nvSpPr>
          <p:cNvPr id="512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8"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71537" y="3643314"/>
            <a:ext cx="4786347" cy="309705"/>
          </a:xfrm>
          <a:prstGeom prst="rect">
            <a:avLst/>
          </a:prstGeom>
          <a:noFill/>
        </p:spPr>
      </p:pic>
      <p:sp>
        <p:nvSpPr>
          <p:cNvPr id="512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10" name="Picture 1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071537" y="4214818"/>
            <a:ext cx="3571901" cy="2932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928662" y="642918"/>
            <a:ext cx="4077591" cy="400110"/>
          </a:xfrm>
          <a:prstGeom prst="rect">
            <a:avLst/>
          </a:prstGeom>
        </p:spPr>
        <p:txBody>
          <a:bodyPr wrap="none">
            <a:spAutoFit/>
          </a:bodyPr>
          <a:lstStyle/>
          <a:p>
            <a:r>
              <a:rPr lang="es-EC" sz="2000" b="1" dirty="0" smtClean="0"/>
              <a:t>ECUACIÓN DE BALANCE EXERGÉTICO</a:t>
            </a:r>
            <a:endParaRPr lang="es-EC" sz="2000"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017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85786" y="1285859"/>
            <a:ext cx="4416182" cy="285753"/>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0179"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85786" y="1857363"/>
            <a:ext cx="4714908" cy="511523"/>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0181"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18258" y="2571744"/>
            <a:ext cx="2324982" cy="285752"/>
          </a:xfrm>
          <a:prstGeom prst="rect">
            <a:avLst/>
          </a:prstGeom>
          <a:noFill/>
        </p:spPr>
      </p:pic>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0183"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57224" y="3071810"/>
            <a:ext cx="2159376" cy="357190"/>
          </a:xfrm>
          <a:prstGeom prst="rect">
            <a:avLst/>
          </a:prstGeom>
          <a:noFill/>
        </p:spPr>
      </p:pic>
      <p:pic>
        <p:nvPicPr>
          <p:cNvPr id="50185" name="Picture 9"/>
          <p:cNvPicPr>
            <a:picLocks noChangeAspect="1" noChangeArrowheads="1"/>
          </p:cNvPicPr>
          <p:nvPr/>
        </p:nvPicPr>
        <p:blipFill>
          <a:blip r:embed="rId8"/>
          <a:srcRect/>
          <a:stretch>
            <a:fillRect/>
          </a:stretch>
        </p:blipFill>
        <p:spPr bwMode="auto">
          <a:xfrm>
            <a:off x="4500562" y="2928934"/>
            <a:ext cx="2133611" cy="2088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CuadroTexto"/>
          <p:cNvSpPr txBox="1"/>
          <p:nvPr/>
        </p:nvSpPr>
        <p:spPr>
          <a:xfrm>
            <a:off x="1571604" y="714356"/>
            <a:ext cx="2708242" cy="400110"/>
          </a:xfrm>
          <a:prstGeom prst="rect">
            <a:avLst/>
          </a:prstGeom>
          <a:noFill/>
        </p:spPr>
        <p:txBody>
          <a:bodyPr wrap="none" rtlCol="0">
            <a:spAutoFit/>
          </a:bodyPr>
          <a:lstStyle/>
          <a:p>
            <a:r>
              <a:rPr lang="es-EC" sz="2000" b="1" dirty="0" smtClean="0"/>
              <a:t>Rendimiento </a:t>
            </a:r>
            <a:r>
              <a:rPr lang="es-EC" sz="2000" b="1" dirty="0" err="1" smtClean="0"/>
              <a:t>Exergético</a:t>
            </a:r>
            <a:endParaRPr lang="es-EC" sz="2000" b="1"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915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28661" y="1285860"/>
            <a:ext cx="7286677" cy="661028"/>
          </a:xfrm>
          <a:prstGeom prst="rect">
            <a:avLst/>
          </a:prstGeom>
          <a:noFill/>
        </p:spPr>
      </p:pic>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9155"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00298" y="2428868"/>
            <a:ext cx="4291264" cy="642942"/>
          </a:xfrm>
          <a:prstGeom prst="rect">
            <a:avLst/>
          </a:prstGeom>
          <a:noFill/>
        </p:spPr>
      </p:pic>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915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28926" y="3571876"/>
            <a:ext cx="2884996" cy="64294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3357554" y="571480"/>
            <a:ext cx="1917448" cy="400110"/>
          </a:xfrm>
          <a:prstGeom prst="rect">
            <a:avLst/>
          </a:prstGeom>
        </p:spPr>
        <p:txBody>
          <a:bodyPr wrap="none">
            <a:spAutoFit/>
          </a:bodyPr>
          <a:lstStyle/>
          <a:p>
            <a:r>
              <a:rPr lang="es-EC" sz="2000" b="1" dirty="0" smtClean="0"/>
              <a:t>COGENERACIÓN</a:t>
            </a:r>
            <a:endParaRPr lang="es-EC" sz="2000" dirty="0"/>
          </a:p>
        </p:txBody>
      </p:sp>
      <p:sp>
        <p:nvSpPr>
          <p:cNvPr id="8" name="7 Rectángulo"/>
          <p:cNvSpPr/>
          <p:nvPr/>
        </p:nvSpPr>
        <p:spPr>
          <a:xfrm>
            <a:off x="785786" y="1000109"/>
            <a:ext cx="7429552" cy="4708981"/>
          </a:xfrm>
          <a:prstGeom prst="rect">
            <a:avLst/>
          </a:prstGeom>
        </p:spPr>
        <p:txBody>
          <a:bodyPr wrap="square">
            <a:spAutoFit/>
          </a:bodyPr>
          <a:lstStyle/>
          <a:p>
            <a:r>
              <a:rPr lang="es-EC" sz="2000" dirty="0" smtClean="0"/>
              <a:t>La producción de potencia y calor directamente aprovechable, a partir de una fuente común de </a:t>
            </a:r>
            <a:r>
              <a:rPr lang="es-EC" sz="2000" dirty="0" smtClean="0"/>
              <a:t>energía.</a:t>
            </a:r>
          </a:p>
          <a:p>
            <a:endParaRPr lang="es-EC" sz="2000" dirty="0" smtClean="0"/>
          </a:p>
          <a:p>
            <a:pPr>
              <a:buFont typeface="Arial" pitchFamily="34" charset="0"/>
              <a:buChar char="•"/>
            </a:pPr>
            <a:r>
              <a:rPr lang="es-EC" sz="2000" dirty="0" smtClean="0"/>
              <a:t>P</a:t>
            </a:r>
            <a:r>
              <a:rPr lang="es-EC" sz="2000" dirty="0" smtClean="0"/>
              <a:t>otencia </a:t>
            </a:r>
            <a:r>
              <a:rPr lang="es-EC" sz="2000" dirty="0" smtClean="0"/>
              <a:t>se refiere a trabajo por unidad de tiempo y no se limita a su modalidad eléctrica, sino que puede aplicar también a la generación de potencia mecánica como en el caso de turbinas impulsando directamente compresores o bombas. </a:t>
            </a:r>
          </a:p>
          <a:p>
            <a:pPr>
              <a:buFont typeface="Arial" pitchFamily="34" charset="0"/>
              <a:buChar char="•"/>
            </a:pPr>
            <a:endParaRPr lang="es-EC" sz="2000" dirty="0" smtClean="0"/>
          </a:p>
          <a:p>
            <a:pPr>
              <a:buFont typeface="Arial" pitchFamily="34" charset="0"/>
              <a:buChar char="•"/>
            </a:pPr>
            <a:r>
              <a:rPr lang="es-EC" sz="2000" dirty="0" smtClean="0"/>
              <a:t>Calor </a:t>
            </a:r>
            <a:r>
              <a:rPr lang="es-EC" sz="2000" dirty="0" smtClean="0"/>
              <a:t>directamente aprovechable significa, en este contexto, energía térmica que debe ser suministrada a otro proceso cuyo fin no sea la producción de potencia. </a:t>
            </a:r>
            <a:endParaRPr lang="es-EC" sz="2000" dirty="0" smtClean="0"/>
          </a:p>
          <a:p>
            <a:pPr>
              <a:buFont typeface="Arial" pitchFamily="34" charset="0"/>
              <a:buChar char="•"/>
            </a:pPr>
            <a:endParaRPr lang="es-EC" sz="2000" dirty="0" smtClean="0"/>
          </a:p>
          <a:p>
            <a:pPr>
              <a:buFont typeface="Arial" pitchFamily="34" charset="0"/>
              <a:buChar char="•"/>
            </a:pPr>
            <a:r>
              <a:rPr lang="es-EC" sz="2000" dirty="0" smtClean="0"/>
              <a:t>Común </a:t>
            </a:r>
            <a:r>
              <a:rPr lang="es-EC" sz="2000" dirty="0" smtClean="0"/>
              <a:t>de energía se refiere a que de una misma unidad “portadora” de energía </a:t>
            </a:r>
            <a:r>
              <a:rPr lang="es-EC" sz="2000" dirty="0" smtClean="0"/>
              <a:t>, se </a:t>
            </a:r>
            <a:r>
              <a:rPr lang="es-EC" sz="2000" dirty="0" smtClean="0"/>
              <a:t>obtienen, a través de uno o varios procesos de conversión, la potencia y el calor aprovechable</a:t>
            </a:r>
            <a:endParaRPr lang="es-EC"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45057" name="Rectangle 1"/>
          <p:cNvSpPr>
            <a:spLocks noChangeArrowheads="1"/>
          </p:cNvSpPr>
          <p:nvPr/>
        </p:nvSpPr>
        <p:spPr bwMode="auto">
          <a:xfrm>
            <a:off x="1643042" y="2357430"/>
            <a:ext cx="5473743"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Times New Roman" pitchFamily="18" charset="0"/>
                <a:cs typeface="Arial" pitchFamily="34" charset="0"/>
              </a:rPr>
              <a:t>CAPITULO III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2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Times New Roman" pitchFamily="18" charset="0"/>
                <a:cs typeface="Arial" pitchFamily="34" charset="0"/>
              </a:rPr>
              <a:t>DISEÑO TÉRMICO Y MECÁNICO</a:t>
            </a:r>
            <a:endParaRPr kumimoji="0" lang="es-EC"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500298" y="642918"/>
            <a:ext cx="4491229" cy="461665"/>
          </a:xfrm>
          <a:prstGeom prst="rect">
            <a:avLst/>
          </a:prstGeom>
        </p:spPr>
        <p:txBody>
          <a:bodyPr wrap="none">
            <a:spAutoFit/>
          </a:bodyPr>
          <a:lstStyle/>
          <a:p>
            <a:r>
              <a:rPr lang="es-EC" sz="2400" b="1" dirty="0" smtClean="0"/>
              <a:t>REQUERIMIENTOS DEL PROYECTO</a:t>
            </a:r>
            <a:endParaRPr lang="es-EC" sz="2400" dirty="0"/>
          </a:p>
        </p:txBody>
      </p:sp>
      <p:sp>
        <p:nvSpPr>
          <p:cNvPr id="44033" name="Rectangle 1"/>
          <p:cNvSpPr>
            <a:spLocks noChangeArrowheads="1"/>
          </p:cNvSpPr>
          <p:nvPr/>
        </p:nvSpPr>
        <p:spPr bwMode="auto">
          <a:xfrm>
            <a:off x="571472" y="1142984"/>
            <a:ext cx="807249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la realización del presente proyecto y con la finalidad de disminuir costos,  el Laboratorio de Conversión de Energía nos facilitó sus instalaciones y donó una unidad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condensadora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cuyas características técnicas se detallan a continuación.</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43009" name="Rectangle 1"/>
          <p:cNvSpPr>
            <a:spLocks noChangeArrowheads="1"/>
          </p:cNvSpPr>
          <p:nvPr/>
        </p:nvSpPr>
        <p:spPr bwMode="auto">
          <a:xfrm>
            <a:off x="2500298" y="642918"/>
            <a:ext cx="435768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CARGA TÉRMICA </a:t>
            </a:r>
            <a:endParaRPr kumimoji="0" lang="es-EC" sz="2400" b="0" i="0" u="none" strike="noStrike" cap="none" normalizeH="0" baseline="0" dirty="0" smtClean="0">
              <a:ln>
                <a:noFill/>
              </a:ln>
              <a:solidFill>
                <a:schemeClr val="tx1"/>
              </a:solidFill>
              <a:effectLst/>
              <a:cs typeface="Arial" pitchFamily="34" charset="0"/>
            </a:endParaRPr>
          </a:p>
        </p:txBody>
      </p:sp>
      <p:sp>
        <p:nvSpPr>
          <p:cNvPr id="43010" name="Rectangle 2"/>
          <p:cNvSpPr>
            <a:spLocks noChangeArrowheads="1"/>
          </p:cNvSpPr>
          <p:nvPr/>
        </p:nvSpPr>
        <p:spPr bwMode="auto">
          <a:xfrm>
            <a:off x="-928726" y="1142984"/>
            <a:ext cx="74295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CARACTERÍSTICAS DE LA CARGA TERMICA </a:t>
            </a:r>
            <a:endParaRPr kumimoji="0" lang="es-EC" sz="2000" b="0" i="0" u="none" strike="noStrike" cap="none" normalizeH="0" baseline="0" dirty="0" smtClean="0">
              <a:ln>
                <a:noFill/>
              </a:ln>
              <a:solidFill>
                <a:schemeClr val="tx1"/>
              </a:solidFill>
              <a:effectLst/>
              <a:cs typeface="Arial" pitchFamily="34" charset="0"/>
            </a:endParaRPr>
          </a:p>
        </p:txBody>
      </p:sp>
      <p:sp>
        <p:nvSpPr>
          <p:cNvPr id="9" name="8 Rectángulo"/>
          <p:cNvSpPr/>
          <p:nvPr/>
        </p:nvSpPr>
        <p:spPr>
          <a:xfrm>
            <a:off x="428596" y="1643050"/>
            <a:ext cx="5643586" cy="369332"/>
          </a:xfrm>
          <a:prstGeom prst="rect">
            <a:avLst/>
          </a:prstGeom>
        </p:spPr>
        <p:txBody>
          <a:bodyPr wrap="square">
            <a:spAutoFit/>
          </a:bodyPr>
          <a:lstStyle/>
          <a:p>
            <a:r>
              <a:rPr lang="es-EC" b="1" dirty="0" smtClean="0"/>
              <a:t>REQUERIMIENTOS DE LA UNIDAD EVAPORADORA</a:t>
            </a:r>
            <a:endParaRPr lang="es-EC" dirty="0"/>
          </a:p>
        </p:txBody>
      </p:sp>
      <p:sp>
        <p:nvSpPr>
          <p:cNvPr id="43011" name="Rectangle 3"/>
          <p:cNvSpPr>
            <a:spLocks noChangeArrowheads="1"/>
          </p:cNvSpPr>
          <p:nvPr/>
        </p:nvSpPr>
        <p:spPr bwMode="auto">
          <a:xfrm>
            <a:off x="642910" y="2000240"/>
            <a:ext cx="4429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Temperatura máxima de trabajo:    3 °C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Temperatura mínima de trabajo:    -12 °C</a:t>
            </a:r>
            <a:endParaRPr kumimoji="0" lang="es-EC" sz="2000" b="0" i="0" u="none" strike="noStrike" cap="none" normalizeH="0" baseline="0" dirty="0" smtClean="0">
              <a:ln>
                <a:noFill/>
              </a:ln>
              <a:solidFill>
                <a:schemeClr val="tx1"/>
              </a:solidFill>
              <a:effectLst/>
              <a:cs typeface="Arial" pitchFamily="34" charset="0"/>
            </a:endParaRPr>
          </a:p>
        </p:txBody>
      </p:sp>
      <p:sp>
        <p:nvSpPr>
          <p:cNvPr id="43012" name="Rectangle 4"/>
          <p:cNvSpPr>
            <a:spLocks noChangeArrowheads="1"/>
          </p:cNvSpPr>
          <p:nvPr/>
        </p:nvSpPr>
        <p:spPr bwMode="auto">
          <a:xfrm>
            <a:off x="0" y="2814576"/>
            <a:ext cx="65361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DETERMINACIÓN DE LAS CARGAS DE ENFRIAMIENTO.</a:t>
            </a:r>
            <a:endParaRPr kumimoji="0" lang="es-EC" sz="2000" b="0" i="0" u="none" strike="noStrike" cap="none" normalizeH="0" baseline="0" dirty="0" smtClean="0">
              <a:ln>
                <a:noFill/>
              </a:ln>
              <a:solidFill>
                <a:schemeClr val="tx1"/>
              </a:solidFill>
              <a:effectLst/>
              <a:cs typeface="Arial" pitchFamily="34" charset="0"/>
            </a:endParaRPr>
          </a:p>
        </p:txBody>
      </p:sp>
      <p:sp>
        <p:nvSpPr>
          <p:cNvPr id="43013" name="Rectangle 5"/>
          <p:cNvSpPr>
            <a:spLocks noChangeArrowheads="1"/>
          </p:cNvSpPr>
          <p:nvPr/>
        </p:nvSpPr>
        <p:spPr bwMode="auto">
          <a:xfrm>
            <a:off x="714348" y="3286125"/>
            <a:ext cx="69294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Las Cargas Térmicas según la ASHRAE son:</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Carga térmica por la estructura.</a:t>
            </a:r>
          </a:p>
          <a:p>
            <a:pPr marL="0" marR="0" lvl="0" indent="0" algn="l" defTabSz="914400" rtl="0" eaLnBrk="0" fontAlgn="base" latinLnBrk="0" hangingPunct="0">
              <a:lnSpc>
                <a:spcPct val="100000"/>
              </a:lnSpc>
              <a:spcBef>
                <a:spcPct val="0"/>
              </a:spcBef>
              <a:spcAft>
                <a:spcPct val="0"/>
              </a:spcAft>
              <a:buClrTx/>
              <a:buSzTx/>
              <a:buFontTx/>
              <a:buChar char="•"/>
              <a:tabLst/>
            </a:pPr>
            <a:endParaRPr lang="es-EC" sz="2000" dirty="0" smtClean="0">
              <a:cs typeface="Arial" pitchFamily="34" charset="0"/>
            </a:endParaRPr>
          </a:p>
        </p:txBody>
      </p:sp>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3014"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85786" y="4795849"/>
            <a:ext cx="1171575" cy="276225"/>
          </a:xfrm>
          <a:prstGeom prst="rect">
            <a:avLst/>
          </a:prstGeom>
          <a:noFill/>
        </p:spPr>
      </p:pic>
      <p:sp>
        <p:nvSpPr>
          <p:cNvPr id="43016" name="Rectangle 8"/>
          <p:cNvSpPr>
            <a:spLocks noChangeArrowheads="1"/>
          </p:cNvSpPr>
          <p:nvPr/>
        </p:nvSpPr>
        <p:spPr bwMode="auto">
          <a:xfrm>
            <a:off x="857224" y="41433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s-EC" sz="1100" b="0" i="0" u="none" strike="noStrike" cap="none" normalizeH="0" baseline="0" smtClean="0">
                <a:ln>
                  <a:noFill/>
                </a:ln>
                <a:solidFill>
                  <a:schemeClr val="tx1"/>
                </a:solidFill>
                <a:effectLst/>
                <a:latin typeface="Arial" pitchFamily="34"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3017" name="Rectangle 9"/>
          <p:cNvSpPr>
            <a:spLocks noChangeArrowheads="1"/>
          </p:cNvSpPr>
          <p:nvPr/>
        </p:nvSpPr>
        <p:spPr bwMode="auto">
          <a:xfrm>
            <a:off x="2357422" y="3929066"/>
            <a:ext cx="678657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	Carga térmica por estructura [w]</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U:	Coeficiente global de transferencia de calor [w/m</a:t>
            </a:r>
            <a:r>
              <a:rPr kumimoji="0" lang="es-EC" sz="2000" b="0" i="0" u="none" strike="noStrike" cap="none" normalizeH="0" baseline="30000" dirty="0" smtClean="0">
                <a:ln>
                  <a:noFill/>
                </a:ln>
                <a:solidFill>
                  <a:schemeClr val="tx1"/>
                </a:solidFill>
                <a:effectLst/>
                <a:ea typeface="Times New Roman" pitchFamily="18" charset="0"/>
                <a:cs typeface="Arial" pitchFamily="34" charset="0"/>
              </a:rPr>
              <a:t>2</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K]</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A:	Superficie de transferencia de calor [m</a:t>
            </a:r>
            <a:r>
              <a:rPr kumimoji="0" lang="es-EC" sz="2000" b="0" i="0" u="none" strike="noStrike" cap="none" normalizeH="0" baseline="30000" dirty="0" smtClean="0">
                <a:ln>
                  <a:noFill/>
                </a:ln>
                <a:solidFill>
                  <a:schemeClr val="tx1"/>
                </a:solidFill>
                <a:effectLst/>
                <a:ea typeface="Times New Roman" pitchFamily="18" charset="0"/>
                <a:cs typeface="Arial" pitchFamily="34" charset="0"/>
              </a:rPr>
              <a:t>2</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ΔT:	Diferencia de temperatura entre el exterior e interior de la cámara.</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198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1428736"/>
            <a:ext cx="1866900" cy="590550"/>
          </a:xfrm>
          <a:prstGeom prst="rect">
            <a:avLst/>
          </a:prstGeom>
          <a:noFill/>
        </p:spPr>
      </p:pic>
      <p:sp>
        <p:nvSpPr>
          <p:cNvPr id="41988" name="Rectangle 4"/>
          <p:cNvSpPr>
            <a:spLocks noChangeArrowheads="1"/>
          </p:cNvSpPr>
          <p:nvPr/>
        </p:nvSpPr>
        <p:spPr bwMode="auto">
          <a:xfrm>
            <a:off x="2714612" y="785794"/>
            <a:ext cx="62865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hi:Coeficiente</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de transferencia por convección (exterior)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ep</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Espesor de la pared.</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eu</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 Espesor de aislante.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Kp</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Coeficiente de conductividad térmica pared.</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Ku</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Coeficiente de conductividad térmica aislante térmico (espuma de uretano).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ho:Coeficiente</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de transferencia por convección (interior)</a:t>
            </a:r>
            <a:endParaRPr kumimoji="0" lang="es-EC" sz="2000" b="0" i="0" u="none" strike="noStrike" cap="none" normalizeH="0" baseline="0" dirty="0" smtClean="0">
              <a:ln>
                <a:noFill/>
              </a:ln>
              <a:solidFill>
                <a:schemeClr val="tx1"/>
              </a:solidFill>
              <a:effectLst/>
              <a:cs typeface="Arial" pitchFamily="34" charset="0"/>
            </a:endParaRPr>
          </a:p>
        </p:txBody>
      </p:sp>
      <p:sp>
        <p:nvSpPr>
          <p:cNvPr id="41989" name="Rectangle 5"/>
          <p:cNvSpPr>
            <a:spLocks noChangeArrowheads="1"/>
          </p:cNvSpPr>
          <p:nvPr/>
        </p:nvSpPr>
        <p:spPr bwMode="auto">
          <a:xfrm>
            <a:off x="2000232" y="3429000"/>
            <a:ext cx="507209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Variables de diseño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Temperatura de congelamiento:	-12ºC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Temperatura exterior:	27 °C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Tipo de aislamiento:	Espuma de Uretano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Tipo de material de la cámara:	Polietileno</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40961" name="Rectangle 1"/>
          <p:cNvSpPr>
            <a:spLocks noChangeArrowheads="1"/>
          </p:cNvSpPr>
          <p:nvPr/>
        </p:nvSpPr>
        <p:spPr bwMode="auto">
          <a:xfrm>
            <a:off x="1142976" y="2786058"/>
            <a:ext cx="65722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las propiedades del aire a -12C°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Son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ρ=1.3433 Kg/m3</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1" u="none" strike="noStrike" cap="none" normalizeH="0" baseline="0" dirty="0" smtClean="0">
                <a:ln>
                  <a:noFill/>
                </a:ln>
                <a:solidFill>
                  <a:schemeClr val="tx1"/>
                </a:solidFill>
                <a:effectLst/>
                <a:ea typeface="Times New Roman" pitchFamily="18" charset="0"/>
                <a:cs typeface="Arial" pitchFamily="34" charset="0"/>
              </a:rPr>
              <a:t>v=</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12.419x10E-5 m2/s</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K=23.224 10E-3  W/</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mK</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Pr=0.717</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Datos tomados de la tabla A.4 del Libro de Transferencia de Calor de F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Incropera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y De Witt.</a:t>
            </a:r>
            <a:r>
              <a:rPr kumimoji="0" lang="es-EC" sz="2000" b="0" i="0" u="none" strike="noStrike" cap="none" normalizeH="0" baseline="0" dirty="0" smtClean="0">
                <a:ln>
                  <a:noFill/>
                </a:ln>
                <a:solidFill>
                  <a:schemeClr val="tx1"/>
                </a:solidFill>
                <a:effectLst/>
                <a:cs typeface="Arial" pitchFamily="34" charset="0"/>
              </a:rPr>
              <a:t> </a:t>
            </a:r>
          </a:p>
        </p:txBody>
      </p:sp>
      <p:sp>
        <p:nvSpPr>
          <p:cNvPr id="40962" name="Rectangle 2"/>
          <p:cNvSpPr>
            <a:spLocks noChangeArrowheads="1"/>
          </p:cNvSpPr>
          <p:nvPr/>
        </p:nvSpPr>
        <p:spPr bwMode="auto">
          <a:xfrm>
            <a:off x="1214414" y="500042"/>
            <a:ext cx="328611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Datos de la cámara interna del evaporador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Son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L=0.48 m</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a= 0.295 m</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 0.31 m</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pic>
        <p:nvPicPr>
          <p:cNvPr id="3994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43504" y="714356"/>
            <a:ext cx="1895475" cy="371475"/>
          </a:xfrm>
          <a:prstGeom prst="rect">
            <a:avLst/>
          </a:prstGeom>
          <a:noFill/>
        </p:spPr>
      </p:pic>
      <p:pic>
        <p:nvPicPr>
          <p:cNvPr id="39939"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85786" y="2643182"/>
            <a:ext cx="1104900" cy="209550"/>
          </a:xfrm>
          <a:prstGeom prst="rect">
            <a:avLst/>
          </a:prstGeom>
          <a:noFill/>
        </p:spPr>
      </p:pic>
      <p:pic>
        <p:nvPicPr>
          <p:cNvPr id="39938"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14612" y="4071942"/>
            <a:ext cx="2247900" cy="209550"/>
          </a:xfrm>
          <a:prstGeom prst="rect">
            <a:avLst/>
          </a:prstGeom>
          <a:noFill/>
        </p:spPr>
      </p:pic>
      <p:pic>
        <p:nvPicPr>
          <p:cNvPr id="39937"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00364" y="4857760"/>
            <a:ext cx="1790700" cy="381000"/>
          </a:xfrm>
          <a:prstGeom prst="rect">
            <a:avLst/>
          </a:prstGeom>
          <a:noFill/>
        </p:spPr>
      </p:pic>
      <p:sp>
        <p:nvSpPr>
          <p:cNvPr id="39941" name="Rectangle 5"/>
          <p:cNvSpPr>
            <a:spLocks noChangeArrowheads="1"/>
          </p:cNvSpPr>
          <p:nvPr/>
        </p:nvSpPr>
        <p:spPr bwMode="auto">
          <a:xfrm>
            <a:off x="500034" y="500042"/>
            <a:ext cx="350043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Velocidad del aire = 5 m/s</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Cálculo del número de Reynolds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9942" name="Rectangle 6"/>
          <p:cNvSpPr>
            <a:spLocks noChangeArrowheads="1"/>
          </p:cNvSpPr>
          <p:nvPr/>
        </p:nvSpPr>
        <p:spPr bwMode="auto">
          <a:xfrm>
            <a:off x="500034" y="1285860"/>
            <a:ext cx="79296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ea typeface="Times New Roman" pitchFamily="18" charset="0"/>
                <a:cs typeface="Arial" pitchFamily="34" charset="0"/>
              </a:rPr>
              <a:t>Donde se concluye que se trata de flujo turbulento dentro del cubículo del evaporador</a:t>
            </a:r>
            <a:endParaRPr kumimoji="0" lang="es-EC"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ea typeface="Times New Roman" pitchFamily="18" charset="0"/>
                <a:cs typeface="Arial" pitchFamily="34" charset="0"/>
              </a:rPr>
              <a:t>Cálculo del número de </a:t>
            </a:r>
            <a:r>
              <a:rPr kumimoji="0" lang="es-EC" b="0" i="0" u="none" strike="noStrike" cap="none" normalizeH="0" baseline="0" dirty="0" err="1" smtClean="0">
                <a:ln>
                  <a:noFill/>
                </a:ln>
                <a:solidFill>
                  <a:schemeClr val="tx1"/>
                </a:solidFill>
                <a:effectLst/>
                <a:ea typeface="Times New Roman" pitchFamily="18" charset="0"/>
                <a:cs typeface="Arial" pitchFamily="34" charset="0"/>
              </a:rPr>
              <a:t>Nusselt</a:t>
            </a:r>
            <a:r>
              <a:rPr kumimoji="0" lang="es-EC" b="0" i="0" u="none" strike="noStrike" cap="none" normalizeH="0" baseline="0" dirty="0" smtClean="0">
                <a:ln>
                  <a:noFill/>
                </a:ln>
                <a:solidFill>
                  <a:schemeClr val="tx1"/>
                </a:solidFill>
                <a:effectLst/>
                <a:ea typeface="Times New Roman" pitchFamily="18" charset="0"/>
                <a:cs typeface="Arial" pitchFamily="34" charset="0"/>
              </a:rPr>
              <a:t> </a:t>
            </a:r>
            <a:endParaRPr kumimoji="0" lang="es-EC"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ea typeface="Times New Roman" pitchFamily="18" charset="0"/>
                <a:cs typeface="Arial" pitchFamily="34" charset="0"/>
              </a:rPr>
              <a:t>Con las condiciones expuestas Re &gt; 10000      Y </a:t>
            </a:r>
            <a:endParaRPr kumimoji="0" lang="es-EC" b="0" i="0" u="none" strike="noStrike" cap="none" normalizeH="0" baseline="0" dirty="0" smtClean="0">
              <a:ln>
                <a:noFill/>
              </a:ln>
              <a:solidFill>
                <a:schemeClr val="tx1"/>
              </a:solidFill>
              <a:effectLst/>
              <a:cs typeface="Arial" pitchFamily="34" charset="0"/>
            </a:endParaRPr>
          </a:p>
        </p:txBody>
      </p:sp>
      <p:sp>
        <p:nvSpPr>
          <p:cNvPr id="39943" name="Rectangle 7"/>
          <p:cNvSpPr>
            <a:spLocks noChangeArrowheads="1"/>
          </p:cNvSpPr>
          <p:nvPr/>
        </p:nvSpPr>
        <p:spPr bwMode="auto">
          <a:xfrm>
            <a:off x="500034" y="2928934"/>
            <a:ext cx="78581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Cumpliendo ambas condiciones para el cálculo del número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Nusselt</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procedemos a utilizar la siguiente formula y además con el caso de enfriamiento donde ni=0.3</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9944" name="Rectangle 8"/>
          <p:cNvSpPr>
            <a:spLocks noChangeArrowheads="1"/>
          </p:cNvSpPr>
          <p:nvPr/>
        </p:nvSpPr>
        <p:spPr bwMode="auto">
          <a:xfrm>
            <a:off x="642910" y="4286256"/>
            <a:ext cx="75723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Calculamos el Diámetro Hidráulico del flujo horizontal</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9945" name="Rectangle 9"/>
          <p:cNvSpPr>
            <a:spLocks noChangeArrowheads="1"/>
          </p:cNvSpPr>
          <p:nvPr/>
        </p:nvSpPr>
        <p:spPr bwMode="auto">
          <a:xfrm>
            <a:off x="714348" y="5357826"/>
            <a:ext cx="74295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Y posteriormente al cálculo del coeficiente de convección interna de la cámara del Evaporador.</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1000100" y="714356"/>
            <a:ext cx="7286676" cy="4801314"/>
          </a:xfrm>
          <a:prstGeom prst="rect">
            <a:avLst/>
          </a:prstGeom>
        </p:spPr>
        <p:txBody>
          <a:bodyPr wrap="square">
            <a:spAutoFit/>
          </a:bodyPr>
          <a:lstStyle/>
          <a:p>
            <a:r>
              <a:rPr lang="es-EC" sz="2400" dirty="0"/>
              <a:t>La importancia que tiene los Bancos de Pruebas para el área de Refrigeración, Termodinámica y Transferencia de Calor son necesarios ya que nos permiten realizar prácticas con un ambiente </a:t>
            </a:r>
            <a:r>
              <a:rPr lang="es-EC" sz="2400" dirty="0" smtClean="0"/>
              <a:t>controlado.</a:t>
            </a:r>
          </a:p>
          <a:p>
            <a:r>
              <a:rPr lang="es-EC" sz="2400" dirty="0" smtClean="0"/>
              <a:t>El proyecto está conformado </a:t>
            </a:r>
            <a:r>
              <a:rPr lang="es-EC" sz="2400" dirty="0"/>
              <a:t>por las siguientes etapas: </a:t>
            </a:r>
            <a:endParaRPr lang="es-EC" sz="2400" dirty="0" smtClean="0"/>
          </a:p>
          <a:p>
            <a:pPr>
              <a:buFont typeface="Arial" pitchFamily="34" charset="0"/>
              <a:buChar char="•"/>
            </a:pPr>
            <a:r>
              <a:rPr lang="es-EC" sz="2400" dirty="0"/>
              <a:t>D</a:t>
            </a:r>
            <a:r>
              <a:rPr lang="es-EC" sz="2400" dirty="0" smtClean="0"/>
              <a:t>iseño térmico</a:t>
            </a:r>
          </a:p>
          <a:p>
            <a:pPr>
              <a:buFont typeface="Arial" pitchFamily="34" charset="0"/>
              <a:buChar char="•"/>
            </a:pPr>
            <a:r>
              <a:rPr lang="es-EC" sz="2400" dirty="0"/>
              <a:t>C</a:t>
            </a:r>
            <a:r>
              <a:rPr lang="es-EC" sz="2400" dirty="0" smtClean="0"/>
              <a:t>onstrucción </a:t>
            </a:r>
            <a:r>
              <a:rPr lang="es-EC" sz="2400" dirty="0"/>
              <a:t>y el montaje de la instrumentación de los equipos y componentes del </a:t>
            </a:r>
            <a:r>
              <a:rPr lang="es-EC" sz="2400" dirty="0" smtClean="0"/>
              <a:t>banco</a:t>
            </a:r>
          </a:p>
          <a:p>
            <a:pPr>
              <a:buFont typeface="Arial" pitchFamily="34" charset="0"/>
              <a:buChar char="•"/>
            </a:pPr>
            <a:r>
              <a:rPr lang="es-EC" sz="2400" dirty="0" smtClean="0"/>
              <a:t>Puesta </a:t>
            </a:r>
            <a:r>
              <a:rPr lang="es-EC" sz="2400" dirty="0"/>
              <a:t>en marcha del </a:t>
            </a:r>
            <a:r>
              <a:rPr lang="es-EC" sz="2400" dirty="0" smtClean="0"/>
              <a:t>equipo </a:t>
            </a:r>
          </a:p>
          <a:p>
            <a:pPr>
              <a:buFont typeface="Arial" pitchFamily="34" charset="0"/>
              <a:buChar char="•"/>
            </a:pPr>
            <a:r>
              <a:rPr lang="es-EC" sz="2400" dirty="0" smtClean="0"/>
              <a:t>Recolección </a:t>
            </a:r>
            <a:r>
              <a:rPr lang="es-EC" sz="2400" dirty="0"/>
              <a:t>de los datos, para su análisis y evaluación de estos para la comparación de eficiencias energética y exegética.</a:t>
            </a:r>
            <a:endParaRPr lang="es-EC" sz="2400" dirty="0" smtClean="0"/>
          </a:p>
          <a:p>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891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03" y="714356"/>
            <a:ext cx="2714644" cy="513938"/>
          </a:xfrm>
          <a:prstGeom prst="rect">
            <a:avLst/>
          </a:prstGeom>
          <a:noFill/>
        </p:spPr>
      </p:pic>
      <p:sp>
        <p:nvSpPr>
          <p:cNvPr id="38915" name="Rectangle 3"/>
          <p:cNvSpPr>
            <a:spLocks noChangeArrowheads="1"/>
          </p:cNvSpPr>
          <p:nvPr/>
        </p:nvSpPr>
        <p:spPr bwMode="auto">
          <a:xfrm>
            <a:off x="500034" y="1357298"/>
            <a:ext cx="807249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el Cálculo del coeficiente de convección fuera de la cámara del Evaporador tenemos que: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las propiedades del aire a 27C°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Son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ρ=1.187 Kg/m3</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1" u="none" strike="noStrike" cap="none" normalizeH="0" baseline="0" dirty="0" smtClean="0">
                <a:ln>
                  <a:noFill/>
                </a:ln>
                <a:solidFill>
                  <a:schemeClr val="tx1"/>
                </a:solidFill>
                <a:effectLst/>
                <a:ea typeface="Times New Roman" pitchFamily="18" charset="0"/>
                <a:cs typeface="Arial" pitchFamily="34" charset="0"/>
              </a:rPr>
              <a:t>v=</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15.68 10E-5 m2/s</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K=25.61 10E-3 W/</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mK</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Pr=0.726</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Datos tomados de la tabla A.4 del Libro de Transferencia de Calor de F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Incropera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De Witt.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Pp</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839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Ρpared</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950 Kg/m3</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Tpared</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=-12C°</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pic>
        <p:nvPicPr>
          <p:cNvPr id="3789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298" y="928670"/>
            <a:ext cx="3105150" cy="409575"/>
          </a:xfrm>
          <a:prstGeom prst="rect">
            <a:avLst/>
          </a:prstGeom>
          <a:noFill/>
        </p:spPr>
      </p:pic>
      <p:pic>
        <p:nvPicPr>
          <p:cNvPr id="3789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28860" y="1857364"/>
            <a:ext cx="1524000" cy="209550"/>
          </a:xfrm>
          <a:prstGeom prst="rect">
            <a:avLst/>
          </a:prstGeom>
          <a:noFill/>
        </p:spPr>
      </p:pic>
      <p:pic>
        <p:nvPicPr>
          <p:cNvPr id="3789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000232" y="2500306"/>
            <a:ext cx="3581400" cy="390525"/>
          </a:xfrm>
          <a:prstGeom prst="rect">
            <a:avLst/>
          </a:prstGeom>
          <a:noFill/>
        </p:spPr>
      </p:pic>
      <p:pic>
        <p:nvPicPr>
          <p:cNvPr id="37889"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43108" y="5500702"/>
            <a:ext cx="2495550" cy="285750"/>
          </a:xfrm>
          <a:prstGeom prst="rect">
            <a:avLst/>
          </a:prstGeom>
          <a:noFill/>
        </p:spPr>
      </p:pic>
      <p:sp>
        <p:nvSpPr>
          <p:cNvPr id="37893" name="Rectangle 5"/>
          <p:cNvSpPr>
            <a:spLocks noChangeArrowheads="1"/>
          </p:cNvSpPr>
          <p:nvPr/>
        </p:nvSpPr>
        <p:spPr bwMode="auto">
          <a:xfrm>
            <a:off x="785818" y="357166"/>
            <a:ext cx="67151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Coeficiente de Expansión Volumétrica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7894" name="Rectangle 6"/>
          <p:cNvSpPr>
            <a:spLocks noChangeArrowheads="1"/>
          </p:cNvSpPr>
          <p:nvPr/>
        </p:nvSpPr>
        <p:spPr bwMode="auto">
          <a:xfrm>
            <a:off x="785818" y="1357298"/>
            <a:ext cx="392905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Longitud Característica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7895" name="Rectangle 7"/>
          <p:cNvSpPr>
            <a:spLocks noChangeArrowheads="1"/>
          </p:cNvSpPr>
          <p:nvPr/>
        </p:nvSpPr>
        <p:spPr bwMode="auto">
          <a:xfrm>
            <a:off x="785818" y="2000240"/>
            <a:ext cx="19287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7896" name="Rectangle 8"/>
          <p:cNvSpPr>
            <a:spLocks noChangeArrowheads="1"/>
          </p:cNvSpPr>
          <p:nvPr/>
        </p:nvSpPr>
        <p:spPr bwMode="auto">
          <a:xfrm>
            <a:off x="785786" y="3000372"/>
            <a:ext cx="607219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D=Gr x Pr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D=8808123554</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Si D&gt;10E9</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Es Flujo Turbulento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el número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Nusselt</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se lo Calcula de la siguiente manera: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37897" name="Rectangle 9"/>
          <p:cNvSpPr>
            <a:spLocks noChangeArrowheads="1"/>
          </p:cNvSpPr>
          <p:nvPr/>
        </p:nvSpPr>
        <p:spPr bwMode="auto">
          <a:xfrm>
            <a:off x="0" y="1752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36866" name="Rectangle 2"/>
          <p:cNvSpPr>
            <a:spLocks noChangeArrowheads="1"/>
          </p:cNvSpPr>
          <p:nvPr/>
        </p:nvSpPr>
        <p:spPr bwMode="auto">
          <a:xfrm>
            <a:off x="857224" y="500042"/>
            <a:ext cx="53578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el coeficiente de convección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pic>
        <p:nvPicPr>
          <p:cNvPr id="3686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1000108"/>
            <a:ext cx="1962150" cy="371475"/>
          </a:xfrm>
          <a:prstGeom prst="rect">
            <a:avLst/>
          </a:prstGeom>
          <a:noFill/>
        </p:spPr>
      </p:pic>
      <p:sp>
        <p:nvSpPr>
          <p:cNvPr id="36867" name="Rectangle 3"/>
          <p:cNvSpPr>
            <a:spLocks noChangeArrowheads="1"/>
          </p:cNvSpPr>
          <p:nvPr/>
        </p:nvSpPr>
        <p:spPr bwMode="auto">
          <a:xfrm>
            <a:off x="357158" y="1643050"/>
            <a:ext cx="835824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Mediante la aplicación de la Ecuación antes</a:t>
            </a:r>
            <a:r>
              <a:rPr kumimoji="0" lang="es-EC" sz="2000" b="0" i="0" u="none" strike="noStrike" cap="none" normalizeH="0" dirty="0" smtClean="0">
                <a:ln>
                  <a:noFill/>
                </a:ln>
                <a:solidFill>
                  <a:schemeClr val="tx1"/>
                </a:solidFill>
                <a:effectLst/>
                <a:ea typeface="Times New Roman" pitchFamily="18" charset="0"/>
                <a:cs typeface="Arial" pitchFamily="34" charset="0"/>
              </a:rPr>
              <a:t> nombrada </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calculamos el valor de U</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U1=0.7631 W/m</a:t>
            </a:r>
            <a:r>
              <a:rPr kumimoji="0" lang="es-EC" sz="2000" b="0" i="0" u="none" strike="noStrike" cap="none" normalizeH="0" baseline="30000" dirty="0" smtClean="0">
                <a:ln>
                  <a:noFill/>
                </a:ln>
                <a:solidFill>
                  <a:schemeClr val="tx1"/>
                </a:solidFill>
                <a:effectLst/>
                <a:ea typeface="Times New Roman" pitchFamily="18" charset="0"/>
                <a:cs typeface="Arial" pitchFamily="34" charset="0"/>
              </a:rPr>
              <a:t>2</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.K	(Paredes y puerta)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obtiene el valor del calor absorbido a través de las paredes, techo,  piso y puerta de la cámara.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el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Atotal</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 0.235+0.175+0.329=0.739 m2</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Q1 =  </a:t>
            </a:r>
            <a:r>
              <a:rPr kumimoji="0" lang="es-EC" sz="2000" b="1" i="0" u="none" strike="noStrike" cap="none" normalizeH="0" baseline="0" dirty="0" smtClean="0">
                <a:ln>
                  <a:noFill/>
                </a:ln>
                <a:solidFill>
                  <a:schemeClr val="tx1"/>
                </a:solidFill>
                <a:effectLst/>
                <a:ea typeface="Times New Roman" pitchFamily="18" charset="0"/>
                <a:cs typeface="Arial" pitchFamily="34" charset="0"/>
              </a:rPr>
              <a:t>21. 99 W</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(Paredes y Puerta)</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26"/>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35841" name="Rectangle 1"/>
          <p:cNvSpPr>
            <a:spLocks noChangeArrowheads="1"/>
          </p:cNvSpPr>
          <p:nvPr/>
        </p:nvSpPr>
        <p:spPr bwMode="auto">
          <a:xfrm>
            <a:off x="0" y="500042"/>
            <a:ext cx="57150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CARGA TÉRMICA POR PRODUCTO</a:t>
            </a:r>
            <a:endParaRPr kumimoji="0" lang="es-EC" sz="2000" b="0" i="0" u="none" strike="noStrike" cap="none" normalizeH="0" baseline="0" dirty="0" smtClean="0">
              <a:ln>
                <a:noFill/>
              </a:ln>
              <a:solidFill>
                <a:schemeClr val="tx1"/>
              </a:solidFill>
              <a:effectLst/>
              <a:cs typeface="Arial" pitchFamily="34" charset="0"/>
            </a:endParaRPr>
          </a:p>
        </p:txBody>
      </p:sp>
      <p:sp>
        <p:nvSpPr>
          <p:cNvPr id="358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842"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71736" y="928670"/>
            <a:ext cx="1200150" cy="276225"/>
          </a:xfrm>
          <a:prstGeom prst="rect">
            <a:avLst/>
          </a:prstGeom>
          <a:noFill/>
        </p:spPr>
      </p:pic>
      <p:sp>
        <p:nvSpPr>
          <p:cNvPr id="35844" name="Rectangle 4"/>
          <p:cNvSpPr>
            <a:spLocks noChangeArrowheads="1"/>
          </p:cNvSpPr>
          <p:nvPr/>
        </p:nvSpPr>
        <p:spPr bwMode="auto">
          <a:xfrm>
            <a:off x="0" y="276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1357290" y="1285860"/>
            <a:ext cx="61436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	Carga térmica por producto, [W]</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	masa del producto, [Kg]</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cp</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calor especifico del producto, [J/Kg K]</a:t>
            </a:r>
            <a:endParaRPr kumimoji="0" lang="es-EC" sz="2000" b="0" i="0" u="none" strike="noStrike" cap="none" normalizeH="0" baseline="0" dirty="0" smtClean="0">
              <a:ln>
                <a:noFill/>
              </a:ln>
              <a:solidFill>
                <a:schemeClr val="tx1"/>
              </a:solidFill>
              <a:effectLst/>
              <a:cs typeface="Arial" pitchFamily="34" charset="0"/>
            </a:endParaRPr>
          </a:p>
        </p:txBody>
      </p:sp>
      <p:sp>
        <p:nvSpPr>
          <p:cNvPr id="35846" name="Rectangle 6"/>
          <p:cNvSpPr>
            <a:spLocks noChangeArrowheads="1"/>
          </p:cNvSpPr>
          <p:nvPr/>
        </p:nvSpPr>
        <p:spPr bwMode="auto">
          <a:xfrm>
            <a:off x="1428728" y="2428868"/>
            <a:ext cx="14287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Q2 = 0 W</a:t>
            </a:r>
            <a:endParaRPr kumimoji="0" lang="es-EC" sz="2000" b="0" i="0" u="none" strike="noStrike" cap="none" normalizeH="0" baseline="0" dirty="0" smtClean="0">
              <a:ln>
                <a:noFill/>
              </a:ln>
              <a:solidFill>
                <a:schemeClr val="tx1"/>
              </a:solidFill>
              <a:effectLst/>
              <a:cs typeface="Arial" pitchFamily="34" charset="0"/>
            </a:endParaRPr>
          </a:p>
        </p:txBody>
      </p:sp>
      <p:sp>
        <p:nvSpPr>
          <p:cNvPr id="35847" name="Rectangle 7"/>
          <p:cNvSpPr>
            <a:spLocks noChangeArrowheads="1"/>
          </p:cNvSpPr>
          <p:nvPr/>
        </p:nvSpPr>
        <p:spPr bwMode="auto">
          <a:xfrm>
            <a:off x="0" y="2928934"/>
            <a:ext cx="635795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CARGA TÉRMICA POR EQUIPO</a:t>
            </a:r>
            <a:endParaRPr kumimoji="0" lang="es-EC" sz="2000" b="0" i="0" u="none" strike="noStrike" cap="none" normalizeH="0" baseline="0" dirty="0" smtClean="0">
              <a:ln>
                <a:noFill/>
              </a:ln>
              <a:solidFill>
                <a:schemeClr val="tx1"/>
              </a:solidFill>
              <a:effectLst/>
              <a:cs typeface="Arial" pitchFamily="34" charset="0"/>
            </a:endParaRPr>
          </a:p>
        </p:txBody>
      </p:sp>
      <p:sp>
        <p:nvSpPr>
          <p:cNvPr id="358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848"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62077" y="3548065"/>
            <a:ext cx="1609725" cy="238125"/>
          </a:xfrm>
          <a:prstGeom prst="rect">
            <a:avLst/>
          </a:prstGeom>
          <a:noFill/>
        </p:spPr>
      </p:pic>
      <p:sp>
        <p:nvSpPr>
          <p:cNvPr id="35851" name="Rectangle 11"/>
          <p:cNvSpPr>
            <a:spLocks noChangeArrowheads="1"/>
          </p:cNvSpPr>
          <p:nvPr/>
        </p:nvSpPr>
        <p:spPr bwMode="auto">
          <a:xfrm>
            <a:off x="3500430" y="3357562"/>
            <a:ext cx="528641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Q3:	Carga térmica por equipo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F3:	Calor equivalente del motor eléctrico</a:t>
            </a:r>
            <a:endParaRPr kumimoji="0" lang="es-EC" sz="2000" b="0" i="0" u="none" strike="noStrike" cap="none" normalizeH="0" baseline="0" dirty="0" smtClean="0">
              <a:ln>
                <a:noFill/>
              </a:ln>
              <a:solidFill>
                <a:schemeClr val="tx1"/>
              </a:solidFill>
              <a:effectLst/>
              <a:cs typeface="Arial" pitchFamily="34" charset="0"/>
            </a:endParaRPr>
          </a:p>
        </p:txBody>
      </p:sp>
      <p:sp>
        <p:nvSpPr>
          <p:cNvPr id="35854" name="Rectangle 14"/>
          <p:cNvSpPr>
            <a:spLocks noChangeArrowheads="1"/>
          </p:cNvSpPr>
          <p:nvPr/>
        </p:nvSpPr>
        <p:spPr bwMode="auto">
          <a:xfrm>
            <a:off x="1428760" y="4347528"/>
            <a:ext cx="578644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Por lo que el valor de carga por equipo es 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q3=12.75 BTU= 13451.96 J</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Y por hora en este caso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Q3= 3.73 W</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Pero se considera además las dos resistencias por lo que el Q3 tiene un valor de = 503.73 W</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34817" name="Rectangle 1"/>
          <p:cNvSpPr>
            <a:spLocks noChangeArrowheads="1"/>
          </p:cNvSpPr>
          <p:nvPr/>
        </p:nvSpPr>
        <p:spPr bwMode="auto">
          <a:xfrm>
            <a:off x="0" y="599998"/>
            <a:ext cx="66437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CARGA TÉRMICA POR CAMBIO DE AIRE</a:t>
            </a:r>
            <a:endParaRPr kumimoji="0" lang="es-EC" sz="2000" b="0" i="0" u="none" strike="noStrike" cap="none" normalizeH="0" baseline="0" dirty="0" smtClean="0">
              <a:ln>
                <a:noFill/>
              </a:ln>
              <a:solidFill>
                <a:schemeClr val="tx1"/>
              </a:solidFill>
              <a:effectLst/>
              <a:cs typeface="Arial" pitchFamily="34" charset="0"/>
            </a:endParaRPr>
          </a:p>
        </p:txBody>
      </p:sp>
      <p:sp>
        <p:nvSpPr>
          <p:cNvPr id="348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481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1571612"/>
            <a:ext cx="1619250" cy="276225"/>
          </a:xfrm>
          <a:prstGeom prst="rect">
            <a:avLst/>
          </a:prstGeom>
          <a:noFill/>
        </p:spPr>
      </p:pic>
      <p:sp>
        <p:nvSpPr>
          <p:cNvPr id="34821" name="Rectangle 5"/>
          <p:cNvSpPr>
            <a:spLocks noChangeArrowheads="1"/>
          </p:cNvSpPr>
          <p:nvPr/>
        </p:nvSpPr>
        <p:spPr bwMode="auto">
          <a:xfrm>
            <a:off x="928662" y="2643182"/>
            <a:ext cx="735811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Q4: Carga por infiltración de aire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Vi:Volumen</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interior de la cámara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F1:Factor de uso, el cual está en función del tipo de actividad que se desarrolle dentro de la cámara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F2:Factor por cambios de aire. El cual está en función de la humedad relativa del aire exterior, y la temperatura interna de la cámara.</a:t>
            </a:r>
            <a:endParaRPr kumimoji="0" lang="es-EC" sz="2000" b="0" i="0" u="none" strike="noStrike" cap="none" normalizeH="0" baseline="0" dirty="0" smtClean="0">
              <a:ln>
                <a:noFill/>
              </a:ln>
              <a:solidFill>
                <a:schemeClr val="tx1"/>
              </a:solidFill>
              <a:effectLst/>
              <a:cs typeface="Arial" pitchFamily="34" charset="0"/>
            </a:endParaRPr>
          </a:p>
        </p:txBody>
      </p:sp>
      <p:sp>
        <p:nvSpPr>
          <p:cNvPr id="34822" name="Rectangle 6"/>
          <p:cNvSpPr>
            <a:spLocks noChangeArrowheads="1"/>
          </p:cNvSpPr>
          <p:nvPr/>
        </p:nvSpPr>
        <p:spPr bwMode="auto">
          <a:xfrm>
            <a:off x="3000364" y="5072074"/>
            <a:ext cx="1714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Q4=0 W</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33793" name="Rectangle 1"/>
          <p:cNvSpPr>
            <a:spLocks noChangeArrowheads="1"/>
          </p:cNvSpPr>
          <p:nvPr/>
        </p:nvSpPr>
        <p:spPr bwMode="auto">
          <a:xfrm>
            <a:off x="0" y="428604"/>
            <a:ext cx="82153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CÁLCULO DEL CICLO TERMODINÁMICO DE REFRIGERACIÓN. </a:t>
            </a:r>
            <a:endParaRPr kumimoji="0" lang="es-EC" sz="2000" b="0" i="0" u="none" strike="noStrike" cap="none" normalizeH="0" baseline="0" dirty="0" smtClean="0">
              <a:ln>
                <a:noFill/>
              </a:ln>
              <a:solidFill>
                <a:schemeClr val="tx1"/>
              </a:solidFill>
              <a:effectLst/>
              <a:cs typeface="Arial" pitchFamily="34" charset="0"/>
            </a:endParaRPr>
          </a:p>
        </p:txBody>
      </p:sp>
      <p:sp>
        <p:nvSpPr>
          <p:cNvPr id="33794" name="Rectangle 2"/>
          <p:cNvSpPr>
            <a:spLocks noChangeArrowheads="1"/>
          </p:cNvSpPr>
          <p:nvPr/>
        </p:nvSpPr>
        <p:spPr bwMode="auto">
          <a:xfrm>
            <a:off x="0" y="928670"/>
            <a:ext cx="752834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2" fontAlgn="base">
              <a:spcBef>
                <a:spcPct val="0"/>
              </a:spcBef>
              <a:spcAft>
                <a:spcPct val="0"/>
              </a:spcAft>
            </a:pPr>
            <a:r>
              <a:rPr lang="es-EC" sz="2000" b="1" dirty="0" smtClean="0"/>
              <a:t> </a:t>
            </a:r>
            <a:r>
              <a:rPr kumimoji="0" lang="es-EC" sz="2000" b="1" i="0" u="none" strike="noStrike" cap="none" normalizeH="0" baseline="0" dirty="0" smtClean="0">
                <a:ln>
                  <a:noFill/>
                </a:ln>
                <a:solidFill>
                  <a:schemeClr val="tx1"/>
                </a:solidFill>
                <a:effectLst/>
                <a:ea typeface="Times New Roman" pitchFamily="18" charset="0"/>
                <a:cs typeface="Arial" pitchFamily="34" charset="0"/>
              </a:rPr>
              <a:t>DETERMINACIÓN DE LA TEMPERATURA DE EVAPORACIÓN.</a:t>
            </a:r>
            <a:endParaRPr kumimoji="0" lang="es-EC" sz="2000" b="0" i="0" u="none" strike="noStrike" cap="none" normalizeH="0" baseline="0" dirty="0" smtClean="0">
              <a:ln>
                <a:noFill/>
              </a:ln>
              <a:solidFill>
                <a:schemeClr val="tx1"/>
              </a:solidFill>
              <a:effectLst/>
              <a:cs typeface="Arial" pitchFamily="34" charset="0"/>
            </a:endParaRPr>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79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71604" y="1357298"/>
            <a:ext cx="2000264" cy="357190"/>
          </a:xfrm>
          <a:prstGeom prst="rect">
            <a:avLst/>
          </a:prstGeom>
          <a:noFill/>
        </p:spPr>
      </p:pic>
      <p:sp>
        <p:nvSpPr>
          <p:cNvPr id="33797" name="Rectangle 5"/>
          <p:cNvSpPr>
            <a:spLocks noChangeArrowheads="1"/>
          </p:cNvSpPr>
          <p:nvPr/>
        </p:nvSpPr>
        <p:spPr bwMode="auto">
          <a:xfrm>
            <a:off x="0" y="238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785786" y="1714488"/>
            <a:ext cx="678657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Teva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temperatura de evaporación.</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TR: temperatura del espacio refrigerado o temperatura en la unidad de condensación.</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Df</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Diferencia del evaporador con el espacio refrigerado</a:t>
            </a:r>
            <a:endParaRPr kumimoji="0" lang="es-EC" sz="2000" b="0" i="0" u="none" strike="noStrike" cap="none" normalizeH="0" baseline="0" dirty="0" smtClean="0">
              <a:ln>
                <a:noFill/>
              </a:ln>
              <a:solidFill>
                <a:schemeClr val="tx1"/>
              </a:solidFill>
              <a:effectLst/>
              <a:cs typeface="Arial" pitchFamily="34" charset="0"/>
            </a:endParaRPr>
          </a:p>
        </p:txBody>
      </p:sp>
      <p:sp>
        <p:nvSpPr>
          <p:cNvPr id="33799" name="Rectangle 7"/>
          <p:cNvSpPr>
            <a:spLocks noChangeArrowheads="1"/>
          </p:cNvSpPr>
          <p:nvPr/>
        </p:nvSpPr>
        <p:spPr bwMode="auto">
          <a:xfrm>
            <a:off x="785786" y="3429000"/>
            <a:ext cx="51435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Valor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Df</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según el tipo de Convección </a:t>
            </a:r>
            <a:endParaRPr kumimoji="0" lang="es-EC" sz="2000" b="0" i="0" u="none" strike="noStrike" cap="none" normalizeH="0" baseline="0" dirty="0" smtClean="0">
              <a:ln>
                <a:noFill/>
              </a:ln>
              <a:solidFill>
                <a:schemeClr val="tx1"/>
              </a:solidFill>
              <a:effectLst/>
              <a:cs typeface="Arial" pitchFamily="34" charset="0"/>
            </a:endParaRPr>
          </a:p>
        </p:txBody>
      </p:sp>
      <p:graphicFrame>
        <p:nvGraphicFramePr>
          <p:cNvPr id="14" name="13 Tabla"/>
          <p:cNvGraphicFramePr>
            <a:graphicFrameLocks noGrp="1"/>
          </p:cNvGraphicFramePr>
          <p:nvPr/>
        </p:nvGraphicFramePr>
        <p:xfrm>
          <a:off x="857224" y="3857628"/>
          <a:ext cx="5701030" cy="2194560"/>
        </p:xfrm>
        <a:graphic>
          <a:graphicData uri="http://schemas.openxmlformats.org/drawingml/2006/table">
            <a:tbl>
              <a:tblPr/>
              <a:tblGrid>
                <a:gridCol w="1899920"/>
                <a:gridCol w="1900555"/>
                <a:gridCol w="1900555"/>
              </a:tblGrid>
              <a:tr h="0">
                <a:tc gridSpan="3">
                  <a:txBody>
                    <a:bodyPr/>
                    <a:lstStyle/>
                    <a:p>
                      <a:pPr algn="ctr">
                        <a:lnSpc>
                          <a:spcPct val="150000"/>
                        </a:lnSpc>
                        <a:spcAft>
                          <a:spcPts val="0"/>
                        </a:spcAft>
                      </a:pPr>
                      <a:r>
                        <a:rPr lang="es-EC" sz="1200" b="1">
                          <a:latin typeface="Arial"/>
                          <a:ea typeface="Times New Roman"/>
                          <a:cs typeface="Times New Roman"/>
                        </a:rPr>
                        <a:t>Valor de Df</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a:txBody>
                    <a:bodyPr/>
                    <a:lstStyle/>
                    <a:p>
                      <a:pPr algn="just">
                        <a:lnSpc>
                          <a:spcPct val="150000"/>
                        </a:lnSpc>
                        <a:spcAft>
                          <a:spcPts val="0"/>
                        </a:spcAft>
                      </a:pPr>
                      <a:r>
                        <a:rPr lang="es-EC" sz="1200" b="1">
                          <a:latin typeface="Arial"/>
                          <a:ea typeface="Times New Roman"/>
                          <a:cs typeface="Times New Roman"/>
                        </a:rPr>
                        <a:t>Humedad Relativa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Times New Roman"/>
                          <a:cs typeface="Times New Roman"/>
                        </a:rPr>
                        <a:t>Convección Natural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Times New Roman"/>
                          <a:cs typeface="Times New Roman"/>
                        </a:rPr>
                        <a:t>Convección Forzado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b="1">
                          <a:latin typeface="Arial"/>
                          <a:ea typeface="Times New Roman"/>
                          <a:cs typeface="Times New Roman"/>
                        </a:rPr>
                        <a:t>%</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Times New Roman"/>
                          <a:cs typeface="Times New Roman"/>
                        </a:rPr>
                        <a:t>°F</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Times New Roman"/>
                          <a:cs typeface="Times New Roman"/>
                        </a:rPr>
                        <a:t>°F</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Arial"/>
                          <a:ea typeface="Times New Roman"/>
                          <a:cs typeface="Times New Roman"/>
                        </a:rPr>
                        <a:t>95% - 91%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12 – 14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8 – 10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Arial"/>
                          <a:ea typeface="Times New Roman"/>
                          <a:cs typeface="Times New Roman"/>
                        </a:rPr>
                        <a:t>90% - 86%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14 – 16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10 – 12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Arial"/>
                          <a:ea typeface="Times New Roman"/>
                          <a:cs typeface="Times New Roman"/>
                        </a:rPr>
                        <a:t>85% - 81%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16 – 18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12 – 14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Arial"/>
                          <a:ea typeface="Times New Roman"/>
                          <a:cs typeface="Times New Roman"/>
                        </a:rPr>
                        <a:t>80% - 76%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18 – 20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14 – 16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Arial"/>
                          <a:ea typeface="Times New Roman"/>
                          <a:cs typeface="Times New Roman"/>
                        </a:rPr>
                        <a:t>75% - 70%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20 - 22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dirty="0">
                          <a:latin typeface="Arial"/>
                          <a:ea typeface="Times New Roman"/>
                          <a:cs typeface="Times New Roman"/>
                        </a:rPr>
                        <a:t>16 – 18 </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pic>
        <p:nvPicPr>
          <p:cNvPr id="3277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488" y="785794"/>
            <a:ext cx="1362075" cy="238125"/>
          </a:xfrm>
          <a:prstGeom prst="rect">
            <a:avLst/>
          </a:prstGeom>
          <a:noFill/>
        </p:spPr>
      </p:pic>
      <p:pic>
        <p:nvPicPr>
          <p:cNvPr id="3276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43174" y="1142984"/>
            <a:ext cx="2095500" cy="209550"/>
          </a:xfrm>
          <a:prstGeom prst="rect">
            <a:avLst/>
          </a:prstGeom>
          <a:noFill/>
        </p:spPr>
      </p:pic>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500034" y="2000240"/>
            <a:ext cx="82153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DETERMINACIÓN DE LA TEMPERATURA DE CONDENSACIÓN.</a:t>
            </a:r>
            <a:endParaRPr kumimoji="0" lang="es-EC" sz="2000" b="0" i="0" u="none" strike="noStrike" cap="none" normalizeH="0" baseline="0" dirty="0" smtClean="0">
              <a:ln>
                <a:noFill/>
              </a:ln>
              <a:solidFill>
                <a:schemeClr val="tx1"/>
              </a:solidFill>
              <a:effectLst/>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2775"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57554" y="2643182"/>
            <a:ext cx="1419225" cy="209550"/>
          </a:xfrm>
          <a:prstGeom prst="rect">
            <a:avLst/>
          </a:prstGeom>
          <a:noFill/>
        </p:spPr>
      </p:pic>
      <p:sp>
        <p:nvSpPr>
          <p:cNvPr id="32777" name="Rectangle 9"/>
          <p:cNvSpPr>
            <a:spLocks noChangeArrowheads="1"/>
          </p:cNvSpPr>
          <p:nvPr/>
        </p:nvSpPr>
        <p:spPr bwMode="auto">
          <a:xfrm>
            <a:off x="857224" y="3143248"/>
            <a:ext cx="75723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Tcond</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Temperatura de condensación del ciclo termodinámico.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Tmed</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Temperatura del medio ambiente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Df</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Diferencia de temperatura entre la temperatura del refrigerante en el condensador y el medio ambiente.</a:t>
            </a:r>
            <a:endParaRPr kumimoji="0" lang="es-EC" sz="2000" b="0" i="0" u="none" strike="noStrike" cap="none" normalizeH="0" baseline="0" dirty="0" smtClean="0">
              <a:ln>
                <a:noFill/>
              </a:ln>
              <a:solidFill>
                <a:schemeClr val="tx1"/>
              </a:solidFill>
              <a:effectLst/>
              <a:cs typeface="Arial" pitchFamily="34" charset="0"/>
            </a:endParaRPr>
          </a:p>
        </p:txBody>
      </p:sp>
      <p:sp>
        <p:nvSpPr>
          <p:cNvPr id="3277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2778"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143240" y="4714884"/>
            <a:ext cx="1666875" cy="209550"/>
          </a:xfrm>
          <a:prstGeom prst="rect">
            <a:avLst/>
          </a:prstGeom>
          <a:noFill/>
        </p:spPr>
      </p:pic>
      <p:sp>
        <p:nvSpPr>
          <p:cNvPr id="32780" name="Rectangle 1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643174" y="571480"/>
            <a:ext cx="4005327" cy="400110"/>
          </a:xfrm>
          <a:prstGeom prst="rect">
            <a:avLst/>
          </a:prstGeom>
        </p:spPr>
        <p:txBody>
          <a:bodyPr wrap="none">
            <a:spAutoFit/>
          </a:bodyPr>
          <a:lstStyle/>
          <a:p>
            <a:r>
              <a:rPr lang="es-EC" sz="2000" b="1" dirty="0" smtClean="0"/>
              <a:t>CICLO TEÓRICO DE REFRIGERACIÓN.</a:t>
            </a:r>
            <a:endParaRPr lang="es-EC" sz="2000" dirty="0"/>
          </a:p>
        </p:txBody>
      </p:sp>
      <p:sp>
        <p:nvSpPr>
          <p:cNvPr id="31745" name="Rectangle 1"/>
          <p:cNvSpPr>
            <a:spLocks noChangeArrowheads="1"/>
          </p:cNvSpPr>
          <p:nvPr/>
        </p:nvSpPr>
        <p:spPr bwMode="auto">
          <a:xfrm>
            <a:off x="642910" y="928670"/>
            <a:ext cx="792958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En función del Anexo A donde se expone la tabla del comportamiento del refrigerante R404A en función de la temperatura en que se encuentra sea este gas o líquido.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la temperatura de Evaporación se conoce que el fluido se encuentra en el caso ideal como vapor sobrecalentado. Interpolando la tabla obtenemos:</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Teva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-17.56°C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 @ -17.56C= 328.85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KPa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el caso de la temperatura de Condensación  sabemos que el fluido se encuentra en su estado teórico como líquido saturado.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ea typeface="Times New Roman" pitchFamily="18" charset="0"/>
                <a:cs typeface="Arial" pitchFamily="34" charset="0"/>
              </a:rPr>
              <a:t>Tcond</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31°C</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P@31C= 1465.10 </a:t>
            </a:r>
            <a:r>
              <a:rPr kumimoji="0" lang="en-US" sz="2000" b="0" i="0" u="none" strike="noStrike" cap="none" normalizeH="0" baseline="0" dirty="0" err="1" smtClean="0">
                <a:ln>
                  <a:noFill/>
                </a:ln>
                <a:solidFill>
                  <a:schemeClr val="tx1"/>
                </a:solidFill>
                <a:effectLst/>
                <a:ea typeface="Times New Roman" pitchFamily="18" charset="0"/>
                <a:cs typeface="Arial" pitchFamily="34" charset="0"/>
              </a:rPr>
              <a:t>KPa</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071670" y="428604"/>
            <a:ext cx="4572000" cy="707886"/>
          </a:xfrm>
          <a:prstGeom prst="rect">
            <a:avLst/>
          </a:prstGeom>
        </p:spPr>
        <p:txBody>
          <a:bodyPr>
            <a:spAutoFit/>
          </a:bodyPr>
          <a:lstStyle/>
          <a:p>
            <a:pPr algn="ctr"/>
            <a:r>
              <a:rPr lang="es-EC" sz="2000" b="1" dirty="0" smtClean="0"/>
              <a:t>RELACIÓN DE COMPRESIÓN DEL SISTEMA DE REFRIGERACIÓN.</a:t>
            </a:r>
            <a:endParaRPr lang="es-EC" sz="2000" dirty="0"/>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035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71868" y="1285860"/>
            <a:ext cx="1271596" cy="500066"/>
          </a:xfrm>
          <a:prstGeom prst="rect">
            <a:avLst/>
          </a:prstGeom>
          <a:noFill/>
        </p:spPr>
      </p:pic>
      <p:sp>
        <p:nvSpPr>
          <p:cNvPr id="1003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035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86116" y="2071678"/>
            <a:ext cx="2333641" cy="500066"/>
          </a:xfrm>
          <a:prstGeom prst="rect">
            <a:avLst/>
          </a:prstGeom>
          <a:noFill/>
        </p:spPr>
      </p:pic>
      <p:sp>
        <p:nvSpPr>
          <p:cNvPr id="100358" name="Rectangle 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0359" name="Rectangle 7"/>
          <p:cNvSpPr>
            <a:spLocks noChangeArrowheads="1"/>
          </p:cNvSpPr>
          <p:nvPr/>
        </p:nvSpPr>
        <p:spPr bwMode="auto">
          <a:xfrm>
            <a:off x="928694" y="2857496"/>
            <a:ext cx="65722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ctr"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DETERMINACIÓN DEL CICLO TERMODINAMICO DE REFRIGERACIÓN.</a:t>
            </a:r>
            <a:endParaRPr kumimoji="0" lang="es-EC" sz="2000" b="0" i="0" u="none" strike="noStrike" cap="none" normalizeH="0" baseline="0" dirty="0" smtClean="0">
              <a:ln>
                <a:noFill/>
              </a:ln>
              <a:solidFill>
                <a:schemeClr val="tx1"/>
              </a:solidFill>
              <a:effectLst/>
              <a:cs typeface="Arial" pitchFamily="34" charset="0"/>
            </a:endParaRPr>
          </a:p>
        </p:txBody>
      </p:sp>
      <p:pic>
        <p:nvPicPr>
          <p:cNvPr id="15" name="14 Imagen"/>
          <p:cNvPicPr/>
          <p:nvPr/>
        </p:nvPicPr>
        <p:blipFill>
          <a:blip r:embed="rId6"/>
          <a:stretch>
            <a:fillRect/>
          </a:stretch>
        </p:blipFill>
        <p:spPr>
          <a:xfrm>
            <a:off x="3143240" y="3500438"/>
            <a:ext cx="3271847" cy="243548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9329" name="Rectangle 1"/>
          <p:cNvSpPr>
            <a:spLocks noChangeArrowheads="1"/>
          </p:cNvSpPr>
          <p:nvPr/>
        </p:nvSpPr>
        <p:spPr bwMode="auto">
          <a:xfrm>
            <a:off x="642910" y="678493"/>
            <a:ext cx="807246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En el </a:t>
            </a:r>
            <a:r>
              <a:rPr kumimoji="0" lang="es-EC" sz="2400" b="1" i="0" u="none" strike="noStrike" cap="none" normalizeH="0" baseline="0" dirty="0" smtClean="0">
                <a:ln>
                  <a:noFill/>
                </a:ln>
                <a:solidFill>
                  <a:schemeClr val="tx1"/>
                </a:solidFill>
                <a:effectLst/>
                <a:ea typeface="Times New Roman" pitchFamily="18" charset="0"/>
                <a:cs typeface="Arial" pitchFamily="34" charset="0"/>
              </a:rPr>
              <a:t>punto 1</a:t>
            </a:r>
            <a:r>
              <a:rPr kumimoji="0" lang="es-EC" sz="2400" b="0" i="0" u="none" strike="noStrike" cap="none" normalizeH="0" baseline="0" dirty="0" smtClean="0">
                <a:ln>
                  <a:noFill/>
                </a:ln>
                <a:solidFill>
                  <a:schemeClr val="tx1"/>
                </a:solidFill>
                <a:effectLst/>
                <a:ea typeface="Times New Roman" pitchFamily="18" charset="0"/>
                <a:cs typeface="Arial" pitchFamily="34" charset="0"/>
              </a:rPr>
              <a:t> de salida del evaporador los datos para el refrigerante R404A considerando que este se encuentra en su fase de vapor saturado sus propiedades para este punto son en función del Anexo A:</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T1= -17.56°C</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P1= 328.85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KPa</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h1= 327.65 KJ/Kg.</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A la salida del </a:t>
            </a:r>
            <a:r>
              <a:rPr kumimoji="0" lang="es-EC" sz="2400" b="1" i="0" u="none" strike="noStrike" cap="none" normalizeH="0" baseline="0" dirty="0" smtClean="0">
                <a:ln>
                  <a:noFill/>
                </a:ln>
                <a:solidFill>
                  <a:schemeClr val="tx1"/>
                </a:solidFill>
                <a:effectLst/>
                <a:ea typeface="Times New Roman" pitchFamily="18" charset="0"/>
                <a:cs typeface="Arial" pitchFamily="34" charset="0"/>
              </a:rPr>
              <a:t>punto 2</a:t>
            </a:r>
            <a:r>
              <a:rPr kumimoji="0" lang="es-EC" sz="2400" b="0" i="0" u="none" strike="noStrike" cap="none" normalizeH="0" baseline="0" dirty="0" smtClean="0">
                <a:ln>
                  <a:noFill/>
                </a:ln>
                <a:solidFill>
                  <a:schemeClr val="tx1"/>
                </a:solidFill>
                <a:effectLst/>
                <a:ea typeface="Times New Roman" pitchFamily="18" charset="0"/>
                <a:cs typeface="Arial" pitchFamily="34" charset="0"/>
              </a:rPr>
              <a:t> se encuentra a la salida del compresor donde el fluido se encuentra en una fase de vapor recalentado las propiedades para esta etapa son las siguientes:</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P2=</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Pcond</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=1465.10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Kpa</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T2=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Tcond</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=36.17°C</a:t>
            </a:r>
            <a:endParaRPr kumimoji="0" lang="es-EC"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h2= 387.82 KJ/Kg</a:t>
            </a:r>
            <a:endParaRPr kumimoji="0" lang="es-EC"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55297" name="Rectangle 1"/>
          <p:cNvSpPr>
            <a:spLocks noChangeArrowheads="1"/>
          </p:cNvSpPr>
          <p:nvPr/>
        </p:nvSpPr>
        <p:spPr bwMode="auto">
          <a:xfrm>
            <a:off x="214282" y="785794"/>
            <a:ext cx="8501090" cy="5575845"/>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A</a:t>
            </a:r>
            <a:r>
              <a:rPr kumimoji="0" lang="es-EC" sz="2400" b="1" i="0" u="none" strike="noStrike" cap="none" normalizeH="0" baseline="0" dirty="0" smtClean="0" bmk="">
                <a:ln>
                  <a:noFill/>
                </a:ln>
                <a:solidFill>
                  <a:schemeClr val="tx1"/>
                </a:solidFill>
                <a:effectLst/>
                <a:ea typeface="Times New Roman" pitchFamily="18" charset="0"/>
                <a:cs typeface="Arial" pitchFamily="34" charset="0"/>
              </a:rPr>
              <a:t>NTECEDENTES</a:t>
            </a:r>
          </a:p>
          <a:p>
            <a:pPr marL="457200" marR="0" lvl="1" indent="0" algn="l" defTabSz="914400" rtl="0" eaLnBrk="1" fontAlgn="base" latinLnBrk="0" hangingPunct="1">
              <a:lnSpc>
                <a:spcPct val="100000"/>
              </a:lnSpc>
              <a:spcBef>
                <a:spcPct val="0"/>
              </a:spcBef>
              <a:spcAft>
                <a:spcPct val="0"/>
              </a:spcAft>
              <a:buClrTx/>
              <a:buSzTx/>
              <a:tabLst/>
            </a:pPr>
            <a:endParaRPr kumimoji="0" lang="es-EC" sz="2400" b="1" i="0" u="none" strike="noStrike" cap="none" normalizeH="0" baseline="0" dirty="0" smtClean="0" bmk="">
              <a:ln>
                <a:noFill/>
              </a:ln>
              <a:solidFill>
                <a:schemeClr val="tx1"/>
              </a:solidFill>
              <a:effectLst/>
              <a:ea typeface="Times New Roman" pitchFamily="18" charset="0"/>
              <a:cs typeface="Arial" pitchFamily="34" charset="0"/>
            </a:endParaRPr>
          </a:p>
          <a:p>
            <a:pPr lvl="1" fontAlgn="base">
              <a:spcBef>
                <a:spcPct val="0"/>
              </a:spcBef>
              <a:spcAft>
                <a:spcPct val="0"/>
              </a:spcAft>
            </a:pPr>
            <a:r>
              <a:rPr lang="es-EC" sz="2400" dirty="0"/>
              <a:t>El concepto de </a:t>
            </a:r>
            <a:r>
              <a:rPr lang="es-EC" sz="2400" dirty="0" err="1"/>
              <a:t>exergía</a:t>
            </a:r>
            <a:r>
              <a:rPr lang="es-EC" sz="2400" dirty="0"/>
              <a:t> ha sido objeto de acalorados debates tanto en su denominación como en su origen. En la controversia sobre su origen  aparecen los nombres de eminentes científicos (Maxwell (1871), </a:t>
            </a:r>
            <a:r>
              <a:rPr lang="es-EC" sz="2400" dirty="0" err="1"/>
              <a:t>Gibbs</a:t>
            </a:r>
            <a:r>
              <a:rPr lang="es-EC" sz="2400" dirty="0"/>
              <a:t> (1873), Kelvin (1889), </a:t>
            </a:r>
            <a:r>
              <a:rPr lang="es-EC" sz="2400" dirty="0" err="1"/>
              <a:t>Gouy</a:t>
            </a:r>
            <a:r>
              <a:rPr lang="es-EC" sz="2400" dirty="0"/>
              <a:t> (1889) y </a:t>
            </a:r>
            <a:r>
              <a:rPr lang="es-EC" sz="2400" dirty="0" err="1"/>
              <a:t>Stodola</a:t>
            </a:r>
            <a:r>
              <a:rPr lang="es-EC" sz="2400" dirty="0"/>
              <a:t> (1898)) más conocidos por otras de sus contribuciones. </a:t>
            </a:r>
            <a:endParaRPr lang="es-EC" sz="2400" dirty="0" smtClean="0"/>
          </a:p>
          <a:p>
            <a:pPr lvl="1" fontAlgn="base">
              <a:spcBef>
                <a:spcPct val="0"/>
              </a:spcBef>
              <a:spcAft>
                <a:spcPct val="0"/>
              </a:spcAft>
            </a:pPr>
            <a:endParaRPr kumimoji="0" lang="es-EC" sz="2400" b="1" i="0" u="none" strike="noStrike" cap="none" normalizeH="0" baseline="0" dirty="0" smtClean="0" bmk="">
              <a:ln>
                <a:noFill/>
              </a:ln>
              <a:solidFill>
                <a:schemeClr val="tx1"/>
              </a:solidFill>
              <a:effectLst/>
              <a:ea typeface="Times New Roman" pitchFamily="18" charset="0"/>
              <a:cs typeface="Arial" pitchFamily="34" charset="0"/>
            </a:endParaRPr>
          </a:p>
          <a:p>
            <a:pPr lvl="1" fontAlgn="base">
              <a:spcBef>
                <a:spcPct val="0"/>
              </a:spcBef>
              <a:spcAft>
                <a:spcPct val="0"/>
              </a:spcAft>
            </a:pPr>
            <a:r>
              <a:rPr lang="es-EC" sz="2400" dirty="0" smtClean="0"/>
              <a:t>Aportar </a:t>
            </a:r>
            <a:r>
              <a:rPr lang="es-EC" sz="2400" dirty="0"/>
              <a:t>con el incremento de la experiencia en procesos relacionados a la conversión de energía y su aprovechamiento</a:t>
            </a:r>
            <a:endParaRPr lang="es-EC" sz="2400" dirty="0" smtClean="0"/>
          </a:p>
          <a:p>
            <a:pPr lvl="1" fontAlgn="base">
              <a:spcBef>
                <a:spcPct val="0"/>
              </a:spcBef>
              <a:spcAft>
                <a:spcPct val="0"/>
              </a:spcAft>
            </a:pPr>
            <a:r>
              <a:rPr lang="es-EC" sz="2400" dirty="0" smtClean="0"/>
              <a:t>desarrollo </a:t>
            </a:r>
            <a:r>
              <a:rPr lang="es-EC" sz="2400" dirty="0"/>
              <a:t>de estudiantes cada vez más capaces y con mayor experiencia en temas de gran importancia para la industria local. </a:t>
            </a:r>
            <a:endParaRPr kumimoji="0" lang="en-US" sz="2400" b="1" i="0" u="none" strike="noStrike" cap="none" normalizeH="0" baseline="0" dirty="0" smtClean="0">
              <a:ln>
                <a:noFill/>
              </a:ln>
              <a:solidFill>
                <a:schemeClr val="tx1"/>
              </a:solidFill>
              <a:effectLst/>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928662" y="428604"/>
            <a:ext cx="7143800" cy="6001643"/>
          </a:xfrm>
          <a:prstGeom prst="rect">
            <a:avLst/>
          </a:prstGeom>
        </p:spPr>
        <p:txBody>
          <a:bodyPr wrap="square">
            <a:spAutoFit/>
          </a:bodyPr>
          <a:lstStyle/>
          <a:p>
            <a:pPr lvl="0" eaLnBrk="0" fontAlgn="base" hangingPunct="0">
              <a:spcBef>
                <a:spcPct val="0"/>
              </a:spcBef>
              <a:spcAft>
                <a:spcPct val="0"/>
              </a:spcAft>
            </a:pPr>
            <a:r>
              <a:rPr lang="es-EC" sz="2400" dirty="0" smtClean="0">
                <a:ea typeface="Times New Roman" pitchFamily="18" charset="0"/>
                <a:cs typeface="Arial" pitchFamily="34" charset="0"/>
              </a:rPr>
              <a:t>En el </a:t>
            </a:r>
            <a:r>
              <a:rPr lang="es-EC" sz="2400" b="1" dirty="0" smtClean="0">
                <a:ea typeface="Times New Roman" pitchFamily="18" charset="0"/>
                <a:cs typeface="Arial" pitchFamily="34" charset="0"/>
              </a:rPr>
              <a:t>punto 3</a:t>
            </a:r>
            <a:r>
              <a:rPr lang="es-EC" sz="2400" dirty="0" smtClean="0">
                <a:ea typeface="Times New Roman" pitchFamily="18" charset="0"/>
                <a:cs typeface="Arial" pitchFamily="34" charset="0"/>
              </a:rPr>
              <a:t> se encuentra la salida del condensador donde el fluido se encuentra en una fase de líquido sobrecalentado debido al proceso de condensación </a:t>
            </a:r>
            <a:endParaRPr lang="es-EC" sz="2400" dirty="0" smtClean="0">
              <a:cs typeface="Arial" pitchFamily="34" charset="0"/>
            </a:endParaRPr>
          </a:p>
          <a:p>
            <a:pPr lvl="0" eaLnBrk="0" fontAlgn="base" hangingPunct="0">
              <a:spcBef>
                <a:spcPct val="0"/>
              </a:spcBef>
              <a:spcAft>
                <a:spcPct val="0"/>
              </a:spcAft>
            </a:pPr>
            <a:r>
              <a:rPr lang="en-US" sz="2400" dirty="0" smtClean="0">
                <a:ea typeface="Times New Roman" pitchFamily="18" charset="0"/>
                <a:cs typeface="Arial" pitchFamily="34" charset="0"/>
              </a:rPr>
              <a:t>P3=</a:t>
            </a:r>
            <a:r>
              <a:rPr lang="en-US" sz="2400" dirty="0" err="1" smtClean="0">
                <a:ea typeface="Times New Roman" pitchFamily="18" charset="0"/>
                <a:cs typeface="Arial" pitchFamily="34" charset="0"/>
              </a:rPr>
              <a:t>Pcond</a:t>
            </a:r>
            <a:r>
              <a:rPr lang="en-US" sz="2400" dirty="0" smtClean="0">
                <a:ea typeface="Times New Roman" pitchFamily="18" charset="0"/>
                <a:cs typeface="Arial" pitchFamily="34" charset="0"/>
              </a:rPr>
              <a:t>=1465.10 </a:t>
            </a:r>
            <a:r>
              <a:rPr lang="en-US" sz="2400" dirty="0" err="1" smtClean="0">
                <a:ea typeface="Times New Roman" pitchFamily="18" charset="0"/>
                <a:cs typeface="Arial" pitchFamily="34" charset="0"/>
              </a:rPr>
              <a:t>Kpa</a:t>
            </a:r>
            <a:endParaRPr lang="es-EC" sz="2400" dirty="0" smtClean="0">
              <a:cs typeface="Arial" pitchFamily="34" charset="0"/>
            </a:endParaRPr>
          </a:p>
          <a:p>
            <a:pPr lvl="0" eaLnBrk="0" fontAlgn="base" hangingPunct="0">
              <a:spcBef>
                <a:spcPct val="0"/>
              </a:spcBef>
              <a:spcAft>
                <a:spcPct val="0"/>
              </a:spcAft>
            </a:pPr>
            <a:r>
              <a:rPr lang="en-US" sz="2400" dirty="0" smtClean="0">
                <a:ea typeface="Times New Roman" pitchFamily="18" charset="0"/>
                <a:cs typeface="Arial" pitchFamily="34" charset="0"/>
              </a:rPr>
              <a:t>T3= </a:t>
            </a:r>
            <a:r>
              <a:rPr lang="en-US" sz="2400" dirty="0" err="1" smtClean="0">
                <a:ea typeface="Times New Roman" pitchFamily="18" charset="0"/>
                <a:cs typeface="Arial" pitchFamily="34" charset="0"/>
              </a:rPr>
              <a:t>Tcond</a:t>
            </a:r>
            <a:r>
              <a:rPr lang="en-US" sz="2400" dirty="0" smtClean="0">
                <a:ea typeface="Times New Roman" pitchFamily="18" charset="0"/>
                <a:cs typeface="Arial" pitchFamily="34" charset="0"/>
              </a:rPr>
              <a:t> =31.12°C</a:t>
            </a:r>
            <a:endParaRPr lang="es-EC" sz="2400" dirty="0" smtClean="0">
              <a:cs typeface="Arial" pitchFamily="34" charset="0"/>
            </a:endParaRPr>
          </a:p>
          <a:p>
            <a:pPr lvl="0" eaLnBrk="0" fontAlgn="base" hangingPunct="0">
              <a:spcBef>
                <a:spcPct val="0"/>
              </a:spcBef>
              <a:spcAft>
                <a:spcPct val="0"/>
              </a:spcAft>
            </a:pPr>
            <a:r>
              <a:rPr lang="es-EC" sz="2400" dirty="0" smtClean="0">
                <a:ea typeface="Times New Roman" pitchFamily="18" charset="0"/>
                <a:cs typeface="Arial" pitchFamily="34" charset="0"/>
              </a:rPr>
              <a:t>h3= 248.72 KJ/Kg</a:t>
            </a:r>
            <a:endParaRPr lang="es-EC" sz="2400" dirty="0" smtClean="0">
              <a:cs typeface="Arial" pitchFamily="34" charset="0"/>
            </a:endParaRPr>
          </a:p>
          <a:p>
            <a:pPr lvl="0" eaLnBrk="0" fontAlgn="base" hangingPunct="0">
              <a:spcBef>
                <a:spcPct val="0"/>
              </a:spcBef>
              <a:spcAft>
                <a:spcPct val="0"/>
              </a:spcAft>
            </a:pPr>
            <a:r>
              <a:rPr lang="es-EC" sz="2400" dirty="0" smtClean="0">
                <a:ea typeface="Times New Roman" pitchFamily="18" charset="0"/>
                <a:cs typeface="Arial" pitchFamily="34" charset="0"/>
              </a:rPr>
              <a:t>En el </a:t>
            </a:r>
            <a:r>
              <a:rPr lang="es-EC" sz="2400" b="1" dirty="0" smtClean="0">
                <a:ea typeface="Times New Roman" pitchFamily="18" charset="0"/>
                <a:cs typeface="Arial" pitchFamily="34" charset="0"/>
              </a:rPr>
              <a:t>punto 4</a:t>
            </a:r>
            <a:r>
              <a:rPr lang="es-EC" sz="2400" dirty="0" smtClean="0">
                <a:ea typeface="Times New Roman" pitchFamily="18" charset="0"/>
                <a:cs typeface="Arial" pitchFamily="34" charset="0"/>
              </a:rPr>
              <a:t> se produce una expansión de donde los valores para la salida de la válvula de expansión son los siguientes para el análisis de la entropía:</a:t>
            </a:r>
            <a:endParaRPr lang="es-EC" sz="2400" dirty="0" smtClean="0">
              <a:cs typeface="Arial" pitchFamily="34" charset="0"/>
            </a:endParaRPr>
          </a:p>
          <a:p>
            <a:pPr lvl="0" eaLnBrk="0" fontAlgn="base" hangingPunct="0">
              <a:spcBef>
                <a:spcPct val="0"/>
              </a:spcBef>
              <a:spcAft>
                <a:spcPct val="0"/>
              </a:spcAft>
            </a:pPr>
            <a:r>
              <a:rPr lang="es-EC" sz="2400" dirty="0" smtClean="0">
                <a:ea typeface="Times New Roman" pitchFamily="18" charset="0"/>
                <a:cs typeface="Arial" pitchFamily="34" charset="0"/>
              </a:rPr>
              <a:t>h3=h4</a:t>
            </a:r>
            <a:endParaRPr lang="es-EC" sz="2400" dirty="0" smtClean="0">
              <a:cs typeface="Arial" pitchFamily="34" charset="0"/>
            </a:endParaRPr>
          </a:p>
          <a:p>
            <a:pPr lvl="0" eaLnBrk="0" fontAlgn="base" hangingPunct="0">
              <a:spcBef>
                <a:spcPct val="0"/>
              </a:spcBef>
              <a:spcAft>
                <a:spcPct val="0"/>
              </a:spcAft>
            </a:pPr>
            <a:r>
              <a:rPr lang="es-EC" sz="2400" dirty="0" smtClean="0">
                <a:ea typeface="Times New Roman" pitchFamily="18" charset="0"/>
                <a:cs typeface="Arial" pitchFamily="34" charset="0"/>
              </a:rPr>
              <a:t>h4=248.72 </a:t>
            </a:r>
            <a:r>
              <a:rPr lang="es-EC" sz="2400" dirty="0" smtClean="0">
                <a:ea typeface="Times New Roman" pitchFamily="18" charset="0"/>
                <a:cs typeface="Arial" pitchFamily="34" charset="0"/>
              </a:rPr>
              <a:t>KJ/Kg</a:t>
            </a:r>
          </a:p>
          <a:p>
            <a:pPr lvl="0" eaLnBrk="0" fontAlgn="base" hangingPunct="0">
              <a:spcBef>
                <a:spcPct val="0"/>
              </a:spcBef>
              <a:spcAft>
                <a:spcPct val="0"/>
              </a:spcAft>
            </a:pPr>
            <a:endParaRPr lang="es-EC" sz="2400" dirty="0" smtClean="0">
              <a:ea typeface="Times New Roman" pitchFamily="18" charset="0"/>
              <a:cs typeface="Arial" pitchFamily="34" charset="0"/>
            </a:endParaRPr>
          </a:p>
          <a:p>
            <a:pPr eaLnBrk="0" fontAlgn="base" hangingPunct="0">
              <a:spcBef>
                <a:spcPct val="0"/>
              </a:spcBef>
              <a:spcAft>
                <a:spcPct val="0"/>
              </a:spcAft>
            </a:pPr>
            <a:r>
              <a:rPr lang="es-EC" sz="2400" dirty="0" smtClean="0"/>
              <a:t>Para observar el ciclo real del comportamiento del sistema en función del diagrama P vs h se puede observar en la figura siguiente:</a:t>
            </a:r>
          </a:p>
          <a:p>
            <a:pPr lvl="0" eaLnBrk="0" fontAlgn="base" hangingPunct="0">
              <a:spcBef>
                <a:spcPct val="0"/>
              </a:spcBef>
              <a:spcAft>
                <a:spcPct val="0"/>
              </a:spcAft>
            </a:pPr>
            <a:endParaRPr lang="es-EC" sz="2400" dirty="0" smtClean="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7281" name="Rectangle 1"/>
          <p:cNvSpPr>
            <a:spLocks noChangeArrowheads="1"/>
          </p:cNvSpPr>
          <p:nvPr/>
        </p:nvSpPr>
        <p:spPr bwMode="auto">
          <a:xfrm>
            <a:off x="571472" y="428604"/>
            <a:ext cx="8143932" cy="2643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los puntos 1 y 3 se conoce que se encuentran en vapor saturado y liquido sobrecalentado respectivamente donde en el caso del volumen específico para el refrigerante R404A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Son los siguientes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v@</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-17.56C= 0.05943 m3/kg</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v@31C= 0.00098592 m3/kg</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el caso donde se habilita el uso del intercambiador anexo el diagrama es el siguiente.</a:t>
            </a: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p:cNvPicPr/>
          <p:nvPr/>
        </p:nvPicPr>
        <p:blipFill>
          <a:blip r:embed="rId4"/>
          <a:stretch>
            <a:fillRect/>
          </a:stretch>
        </p:blipFill>
        <p:spPr>
          <a:xfrm>
            <a:off x="2357422" y="3071810"/>
            <a:ext cx="3838575" cy="313606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 name="8 Rectángulo"/>
          <p:cNvSpPr/>
          <p:nvPr/>
        </p:nvSpPr>
        <p:spPr>
          <a:xfrm>
            <a:off x="1285852" y="714356"/>
            <a:ext cx="6929486" cy="2308324"/>
          </a:xfrm>
          <a:prstGeom prst="rect">
            <a:avLst/>
          </a:prstGeom>
        </p:spPr>
        <p:txBody>
          <a:bodyPr wrap="square">
            <a:spAutoFit/>
          </a:bodyPr>
          <a:lstStyle/>
          <a:p>
            <a:r>
              <a:rPr lang="es-EC" sz="2400" dirty="0" smtClean="0"/>
              <a:t>Donde se mantiene el ciclo regular de compresión de vapor pero en este caso se aprovecha el calor del sobrecalentamiento del compresor, porque al tener un flujo menor a 0.002 </a:t>
            </a:r>
            <a:r>
              <a:rPr lang="es-EC" sz="2400" dirty="0" err="1" smtClean="0"/>
              <a:t>ltr</a:t>
            </a:r>
            <a:r>
              <a:rPr lang="es-EC" sz="2400" dirty="0" smtClean="0"/>
              <a:t>/</a:t>
            </a:r>
            <a:r>
              <a:rPr lang="es-EC" sz="2400" dirty="0" err="1" smtClean="0"/>
              <a:t>seg</a:t>
            </a:r>
            <a:r>
              <a:rPr lang="es-EC" sz="2400" dirty="0" smtClean="0"/>
              <a:t> de intercambio de calor con fluido H2O en sentido contrario se mantiene estable el circuito cerrado del sistema de refrigeración</a:t>
            </a:r>
            <a:endParaRPr lang="es-EC"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5233" name="Rectangle 1"/>
          <p:cNvSpPr>
            <a:spLocks noChangeArrowheads="1"/>
          </p:cNvSpPr>
          <p:nvPr/>
        </p:nvSpPr>
        <p:spPr bwMode="auto">
          <a:xfrm>
            <a:off x="0" y="714356"/>
            <a:ext cx="79295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CÁLCULO PARÁMETROS DEL CICLO TEÓRICO DE REFRIGERACIÓN </a:t>
            </a:r>
            <a:endParaRPr kumimoji="0" lang="es-EC" sz="2000" b="0" i="0" u="none" strike="noStrike" cap="none" normalizeH="0" baseline="0" dirty="0" smtClean="0">
              <a:ln>
                <a:noFill/>
              </a:ln>
              <a:solidFill>
                <a:schemeClr val="tx1"/>
              </a:solidFill>
              <a:effectLst/>
              <a:cs typeface="Arial" pitchFamily="34" charset="0"/>
            </a:endParaRPr>
          </a:p>
        </p:txBody>
      </p:sp>
      <p:sp>
        <p:nvSpPr>
          <p:cNvPr id="95234" name="Rectangle 2"/>
          <p:cNvSpPr>
            <a:spLocks noChangeArrowheads="1"/>
          </p:cNvSpPr>
          <p:nvPr/>
        </p:nvSpPr>
        <p:spPr bwMode="auto">
          <a:xfrm>
            <a:off x="0" y="1285860"/>
            <a:ext cx="406951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POTENCIA FRIGORÍFICA</a:t>
            </a:r>
            <a:endParaRPr kumimoji="0" lang="es-EC" sz="2000" b="0" i="0" u="none" strike="noStrike" cap="none" normalizeH="0" baseline="0" dirty="0" smtClean="0">
              <a:ln>
                <a:noFill/>
              </a:ln>
              <a:solidFill>
                <a:schemeClr val="tx1"/>
              </a:solidFill>
              <a:effectLst/>
              <a:cs typeface="Arial" pitchFamily="34" charset="0"/>
            </a:endParaRPr>
          </a:p>
        </p:txBody>
      </p:sp>
      <p:sp>
        <p:nvSpPr>
          <p:cNvPr id="95235" name="Rectangle 3"/>
          <p:cNvSpPr>
            <a:spLocks noChangeArrowheads="1"/>
          </p:cNvSpPr>
          <p:nvPr/>
        </p:nvSpPr>
        <p:spPr bwMode="auto">
          <a:xfrm>
            <a:off x="785786" y="1785926"/>
            <a:ext cx="778671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La potencia frigorífica es aquella potencia máxima de refrigeración del sistema, anteriormente se determinó que la carga máxima para el equipo es de 532.1 W por lo que la Potencia frigorífica en el caso más crítico es de vencer aquella carga.</a:t>
            </a:r>
            <a:endParaRPr kumimoji="0" lang="es-EC" sz="2000" b="0" i="0" u="none" strike="noStrike" cap="none" normalizeH="0" baseline="0" dirty="0" smtClean="0">
              <a:ln>
                <a:noFill/>
              </a:ln>
              <a:solidFill>
                <a:schemeClr val="tx1"/>
              </a:solidFill>
              <a:effectLst/>
              <a:cs typeface="Arial" pitchFamily="34" charset="0"/>
            </a:endParaRPr>
          </a:p>
        </p:txBody>
      </p:sp>
      <p:sp>
        <p:nvSpPr>
          <p:cNvPr id="95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523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28860" y="3143248"/>
            <a:ext cx="4000528" cy="381003"/>
          </a:xfrm>
          <a:prstGeom prst="rect">
            <a:avLst/>
          </a:prstGeom>
          <a:noFill/>
        </p:spPr>
      </p:pic>
      <p:sp>
        <p:nvSpPr>
          <p:cNvPr id="12" name="11 Rectángulo"/>
          <p:cNvSpPr/>
          <p:nvPr/>
        </p:nvSpPr>
        <p:spPr>
          <a:xfrm>
            <a:off x="1071538" y="3714752"/>
            <a:ext cx="5143536" cy="400110"/>
          </a:xfrm>
          <a:prstGeom prst="rect">
            <a:avLst/>
          </a:prstGeom>
        </p:spPr>
        <p:txBody>
          <a:bodyPr wrap="square">
            <a:spAutoFit/>
          </a:bodyPr>
          <a:lstStyle/>
          <a:p>
            <a:r>
              <a:rPr lang="es-EC" sz="2000" b="1" dirty="0" smtClean="0"/>
              <a:t>CAUDAL </a:t>
            </a:r>
            <a:r>
              <a:rPr lang="es-EC" sz="2000" b="1" dirty="0" smtClean="0"/>
              <a:t>MÁSICO TOTAL DE REFRIGERANTE</a:t>
            </a:r>
            <a:endParaRPr lang="es-EC" sz="2000" dirty="0"/>
          </a:p>
        </p:txBody>
      </p:sp>
      <p:sp>
        <p:nvSpPr>
          <p:cNvPr id="952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5238"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00166" y="4143380"/>
            <a:ext cx="1133475" cy="495300"/>
          </a:xfrm>
          <a:prstGeom prst="rect">
            <a:avLst/>
          </a:prstGeom>
          <a:noFill/>
        </p:spPr>
      </p:pic>
      <p:sp>
        <p:nvSpPr>
          <p:cNvPr id="95240" name="Rectangle 8"/>
          <p:cNvSpPr>
            <a:spLocks noChangeArrowheads="1"/>
          </p:cNvSpPr>
          <p:nvPr/>
        </p:nvSpPr>
        <p:spPr bwMode="auto">
          <a:xfrm>
            <a:off x="4286248" y="4071942"/>
            <a:ext cx="521494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Qf</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Es la Potencia frigorífica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h1= Entalpia a la salida del evaporador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h4= Entalpia a la salida de la Válvula de Expansión </a:t>
            </a:r>
            <a:endParaRPr kumimoji="0" lang="es-EC" sz="2000" b="0" i="0" u="none" strike="noStrike" cap="none" normalizeH="0" baseline="0" dirty="0" smtClean="0">
              <a:ln>
                <a:noFill/>
              </a:ln>
              <a:solidFill>
                <a:schemeClr val="tx1"/>
              </a:solidFill>
              <a:effectLst/>
              <a:cs typeface="Arial" pitchFamily="34" charset="0"/>
            </a:endParaRPr>
          </a:p>
        </p:txBody>
      </p:sp>
      <p:sp>
        <p:nvSpPr>
          <p:cNvPr id="952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5241"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85786" y="5143512"/>
            <a:ext cx="3453944" cy="50006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4211" name="Rectangle 3"/>
          <p:cNvSpPr>
            <a:spLocks noChangeArrowheads="1"/>
          </p:cNvSpPr>
          <p:nvPr/>
        </p:nvSpPr>
        <p:spPr bwMode="auto">
          <a:xfrm>
            <a:off x="0" y="642918"/>
            <a:ext cx="857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CAUDAL VOLUMÉTRICO DE REFRIGERANTE EN EL COMPRESOR</a:t>
            </a:r>
            <a:endParaRPr kumimoji="0" lang="es-EC" sz="2000" b="0" i="0" u="none" strike="noStrike" cap="none" normalizeH="0" baseline="0" dirty="0" smtClean="0">
              <a:ln>
                <a:noFill/>
              </a:ln>
              <a:solidFill>
                <a:schemeClr val="tx1"/>
              </a:solidFill>
              <a:effectLst/>
              <a:cs typeface="Arial" pitchFamily="34" charset="0"/>
            </a:endParaRPr>
          </a:p>
        </p:txBody>
      </p:sp>
      <p:pic>
        <p:nvPicPr>
          <p:cNvPr id="9421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85852" y="1357298"/>
            <a:ext cx="1543061" cy="285752"/>
          </a:xfrm>
          <a:prstGeom prst="rect">
            <a:avLst/>
          </a:prstGeom>
          <a:noFill/>
        </p:spPr>
      </p:pic>
      <p:sp>
        <p:nvSpPr>
          <p:cNvPr id="94215" name="Rectangle 7"/>
          <p:cNvSpPr>
            <a:spLocks noChangeArrowheads="1"/>
          </p:cNvSpPr>
          <p:nvPr/>
        </p:nvSpPr>
        <p:spPr bwMode="auto">
          <a:xfrm>
            <a:off x="3929058" y="1214422"/>
            <a:ext cx="435771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Vcomp</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Caudal volumétrico en 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 caudal másico de refrigerante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Vc</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=volumen especifico en el compresor</a:t>
            </a:r>
            <a:endParaRPr kumimoji="0" lang="es-EC" sz="2000" b="0" i="0" u="none" strike="noStrike" cap="none" normalizeH="0" baseline="0" dirty="0" smtClean="0">
              <a:ln>
                <a:noFill/>
              </a:ln>
              <a:solidFill>
                <a:schemeClr val="tx1"/>
              </a:solidFill>
              <a:effectLst/>
              <a:cs typeface="Arial" pitchFamily="34" charset="0"/>
            </a:endParaRPr>
          </a:p>
        </p:txBody>
      </p:sp>
      <p:sp>
        <p:nvSpPr>
          <p:cNvPr id="94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4216"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5719" y="2143116"/>
            <a:ext cx="3490257" cy="428628"/>
          </a:xfrm>
          <a:prstGeom prst="rect">
            <a:avLst/>
          </a:prstGeom>
          <a:noFill/>
        </p:spPr>
      </p:pic>
      <p:sp>
        <p:nvSpPr>
          <p:cNvPr id="94218" name="Rectangle 10"/>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19" name="Rectangle 11"/>
          <p:cNvSpPr>
            <a:spLocks noChangeArrowheads="1"/>
          </p:cNvSpPr>
          <p:nvPr/>
        </p:nvSpPr>
        <p:spPr bwMode="auto">
          <a:xfrm>
            <a:off x="1357322" y="2857496"/>
            <a:ext cx="57864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POTENCIA EN EL COMPRESOR</a:t>
            </a:r>
            <a:endParaRPr kumimoji="0" lang="es-EC" sz="2000" b="0" i="0" u="none" strike="noStrike" cap="none" normalizeH="0" baseline="0" dirty="0" smtClean="0">
              <a:ln>
                <a:noFill/>
              </a:ln>
              <a:solidFill>
                <a:schemeClr val="tx1"/>
              </a:solidFill>
              <a:effectLst/>
              <a:cs typeface="Arial" pitchFamily="34" charset="0"/>
            </a:endParaRPr>
          </a:p>
        </p:txBody>
      </p:sp>
      <p:sp>
        <p:nvSpPr>
          <p:cNvPr id="94220" name="Rectangle 12"/>
          <p:cNvSpPr>
            <a:spLocks noChangeArrowheads="1"/>
          </p:cNvSpPr>
          <p:nvPr/>
        </p:nvSpPr>
        <p:spPr bwMode="auto">
          <a:xfrm>
            <a:off x="-1071602" y="3214686"/>
            <a:ext cx="52149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8800" marR="0" lvl="4"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RENDIMIENTO MECÁNICO</a:t>
            </a:r>
            <a:endParaRPr kumimoji="0" lang="es-EC" sz="2000" b="0" i="0" u="none" strike="noStrike" cap="none" normalizeH="0" baseline="0" dirty="0" smtClean="0">
              <a:ln>
                <a:noFill/>
              </a:ln>
              <a:solidFill>
                <a:schemeClr val="tx1"/>
              </a:solidFill>
              <a:effectLst/>
              <a:cs typeface="Arial" pitchFamily="34" charset="0"/>
            </a:endParaRPr>
          </a:p>
        </p:txBody>
      </p:sp>
      <p:sp>
        <p:nvSpPr>
          <p:cNvPr id="94222" name="Rectangle 14"/>
          <p:cNvSpPr>
            <a:spLocks noChangeArrowheads="1"/>
          </p:cNvSpPr>
          <p:nvPr/>
        </p:nvSpPr>
        <p:spPr bwMode="auto">
          <a:xfrm>
            <a:off x="500034" y="3567074"/>
            <a:ext cx="807249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De acuerdo al manual de operación de los diversos compresores en las unidades de condensación suministrados por TECUMSEH  se dispone que el valor del rendimiento dentro de los compresores herméticos oscila entre los valores de 82% y 80% para el caso del funcionamiento de un compresor a una altura mayor a los 2800 metros del suelo.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Por lo que seleccionamos el caso más crítico de una eficiencia mecánica del 80%</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Por lo que: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pic>
        <p:nvPicPr>
          <p:cNvPr id="94221"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00364" y="5643578"/>
            <a:ext cx="1357322" cy="397599"/>
          </a:xfrm>
          <a:prstGeom prst="rect">
            <a:avLst/>
          </a:prstGeom>
          <a:noFill/>
        </p:spPr>
      </p:pic>
      <p:sp>
        <p:nvSpPr>
          <p:cNvPr id="94223" name="Rectangle 15"/>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3185" name="Rectangle 1"/>
          <p:cNvSpPr>
            <a:spLocks noChangeArrowheads="1"/>
          </p:cNvSpPr>
          <p:nvPr/>
        </p:nvSpPr>
        <p:spPr bwMode="auto">
          <a:xfrm>
            <a:off x="642910" y="571480"/>
            <a:ext cx="407193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RENDIMIENTO VOLUMÉTRICO </a:t>
            </a: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p:cNvPicPr/>
          <p:nvPr/>
        </p:nvPicPr>
        <p:blipFill>
          <a:blip r:embed="rId4">
            <a:extLst>
              <a:ext uri="{BEBA8EAE-BF5A-486C-A8C5-ECC9F3942E4B}">
                <a14:imgProp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14:imgLayer r:embed="rId14">
                    <a14:imgEffect>
                      <a14:saturation sat="0"/>
                    </a14:imgEffect>
                  </a14:imgLayer>
                </a14:imgProps>
              </a:ext>
            </a:extLst>
          </a:blip>
          <a:stretch>
            <a:fillRect/>
          </a:stretch>
        </p:blipFill>
        <p:spPr>
          <a:xfrm>
            <a:off x="1162041" y="1142994"/>
            <a:ext cx="2695579" cy="1643064"/>
          </a:xfrm>
          <a:prstGeom prst="rect">
            <a:avLst/>
          </a:prstGeom>
        </p:spPr>
      </p:pic>
      <p:sp>
        <p:nvSpPr>
          <p:cNvPr id="931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3186" name="Picture 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857752" y="1500174"/>
            <a:ext cx="1543061" cy="428628"/>
          </a:xfrm>
          <a:prstGeom prst="rect">
            <a:avLst/>
          </a:prstGeom>
          <a:noFill/>
        </p:spPr>
      </p:pic>
      <p:sp>
        <p:nvSpPr>
          <p:cNvPr id="93188" name="Rectangle 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Rectángulo"/>
          <p:cNvSpPr/>
          <p:nvPr/>
        </p:nvSpPr>
        <p:spPr>
          <a:xfrm>
            <a:off x="2579384" y="3071810"/>
            <a:ext cx="4064318" cy="369332"/>
          </a:xfrm>
          <a:prstGeom prst="rect">
            <a:avLst/>
          </a:prstGeom>
        </p:spPr>
        <p:txBody>
          <a:bodyPr wrap="none">
            <a:spAutoFit/>
          </a:bodyPr>
          <a:lstStyle/>
          <a:p>
            <a:r>
              <a:rPr lang="es-EC" b="1" dirty="0" smtClean="0"/>
              <a:t>RENDIMIENTO TOTAL Y POTENCIA TOTAL</a:t>
            </a:r>
            <a:endParaRPr lang="es-EC" dirty="0"/>
          </a:p>
        </p:txBody>
      </p:sp>
      <p:sp>
        <p:nvSpPr>
          <p:cNvPr id="93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3189" name="Picture 5"/>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928662" y="3786190"/>
            <a:ext cx="2569305" cy="500066"/>
          </a:xfrm>
          <a:prstGeom prst="rect">
            <a:avLst/>
          </a:prstGeom>
          <a:noFill/>
        </p:spPr>
      </p:pic>
      <p:sp>
        <p:nvSpPr>
          <p:cNvPr id="93194" name="Rectangle 10"/>
          <p:cNvSpPr>
            <a:spLocks noChangeArrowheads="1"/>
          </p:cNvSpPr>
          <p:nvPr/>
        </p:nvSpPr>
        <p:spPr bwMode="auto">
          <a:xfrm>
            <a:off x="3857620" y="3429000"/>
            <a:ext cx="2000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93195" name="Rectangle 11"/>
          <p:cNvSpPr>
            <a:spLocks noChangeArrowheads="1"/>
          </p:cNvSpPr>
          <p:nvPr/>
        </p:nvSpPr>
        <p:spPr bwMode="auto">
          <a:xfrm>
            <a:off x="4071934" y="4292750"/>
            <a:ext cx="57864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nT</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Eficiencia Total del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93196" name="Rectangle 12"/>
          <p:cNvSpPr>
            <a:spLocks noChangeArrowheads="1"/>
          </p:cNvSpPr>
          <p:nvPr/>
        </p:nvSpPr>
        <p:spPr bwMode="auto">
          <a:xfrm>
            <a:off x="4071934" y="3935560"/>
            <a:ext cx="48577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nmec</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Eficiencia mecánica del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93197" name="Rectangle 13"/>
          <p:cNvSpPr>
            <a:spLocks noChangeArrowheads="1"/>
          </p:cNvSpPr>
          <p:nvPr/>
        </p:nvSpPr>
        <p:spPr bwMode="auto">
          <a:xfrm>
            <a:off x="4071934" y="4643446"/>
            <a:ext cx="50006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nvol</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Eficiencia volumétrica del compresor</a:t>
            </a:r>
            <a:endParaRPr kumimoji="0" lang="es-EC" sz="2000" b="0" i="0" u="none" strike="noStrike" cap="none" normalizeH="0" baseline="0" dirty="0" smtClean="0">
              <a:ln>
                <a:noFill/>
              </a:ln>
              <a:solidFill>
                <a:schemeClr val="tx1"/>
              </a:solidFill>
              <a:effectLst/>
              <a:cs typeface="Arial" pitchFamily="34" charset="0"/>
            </a:endParaRPr>
          </a:p>
        </p:txBody>
      </p:sp>
      <p:sp>
        <p:nvSpPr>
          <p:cNvPr id="9319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3198" name="Picture 14"/>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928662" y="4643446"/>
            <a:ext cx="2743869" cy="357190"/>
          </a:xfrm>
          <a:prstGeom prst="rect">
            <a:avLst/>
          </a:prstGeom>
          <a:noFill/>
        </p:spPr>
      </p:pic>
      <p:sp>
        <p:nvSpPr>
          <p:cNvPr id="93200" name="Rectangle 16"/>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714612" y="642918"/>
            <a:ext cx="3244991" cy="400110"/>
          </a:xfrm>
          <a:prstGeom prst="rect">
            <a:avLst/>
          </a:prstGeom>
        </p:spPr>
        <p:txBody>
          <a:bodyPr wrap="none">
            <a:spAutoFit/>
          </a:bodyPr>
          <a:lstStyle/>
          <a:p>
            <a:r>
              <a:rPr lang="es-EC" sz="2000" dirty="0" smtClean="0"/>
              <a:t>Potencia </a:t>
            </a:r>
            <a:r>
              <a:rPr lang="es-EC" sz="2000" dirty="0" smtClean="0"/>
              <a:t>total del compresor </a:t>
            </a:r>
            <a:endParaRPr lang="es-EC" sz="2000" dirty="0"/>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6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1285860"/>
            <a:ext cx="2533586" cy="785818"/>
          </a:xfrm>
          <a:prstGeom prst="rect">
            <a:avLst/>
          </a:prstGeom>
          <a:noFill/>
        </p:spPr>
      </p:pic>
      <p:sp>
        <p:nvSpPr>
          <p:cNvPr id="92164" name="Rectangle 4"/>
          <p:cNvSpPr>
            <a:spLocks noChangeArrowheads="1"/>
          </p:cNvSpPr>
          <p:nvPr/>
        </p:nvSpPr>
        <p:spPr bwMode="auto">
          <a:xfrm>
            <a:off x="714348" y="1928802"/>
            <a:ext cx="62865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Wc</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Potencia total del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h2: entalpia a la salida del compresor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h1: entalpia a la salida del evaporador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 caudal másico de refrigerante en el sistema</a:t>
            </a:r>
          </a:p>
          <a:p>
            <a:pPr marL="0" marR="0" lvl="0" indent="0" algn="l" defTabSz="914400" rtl="0" eaLnBrk="0" fontAlgn="base" latinLnBrk="0" hangingPunct="0">
              <a:lnSpc>
                <a:spcPct val="100000"/>
              </a:lnSpc>
              <a:spcBef>
                <a:spcPct val="0"/>
              </a:spcBef>
              <a:spcAft>
                <a:spcPct val="0"/>
              </a:spcAft>
              <a:buClrTx/>
              <a:buSzTx/>
              <a:buFontTx/>
              <a:buNone/>
              <a:tabLst/>
            </a:pPr>
            <a:r>
              <a:rPr lang="es-EC" sz="2000" dirty="0" err="1" smtClean="0">
                <a:cs typeface="Arial" pitchFamily="34" charset="0"/>
              </a:rPr>
              <a:t>nT</a:t>
            </a:r>
            <a:r>
              <a:rPr lang="es-EC" sz="2000" dirty="0" smtClean="0">
                <a:cs typeface="Arial" pitchFamily="34" charset="0"/>
              </a:rPr>
              <a:t>= Eficiencia Total del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p:txBody>
      </p:sp>
      <p:sp>
        <p:nvSpPr>
          <p:cNvPr id="921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8" name="Rectangle 8"/>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21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69"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61398" y="5429264"/>
            <a:ext cx="3467990" cy="428628"/>
          </a:xfrm>
          <a:prstGeom prst="rect">
            <a:avLst/>
          </a:prstGeom>
          <a:noFill/>
        </p:spPr>
      </p:pic>
      <p:sp>
        <p:nvSpPr>
          <p:cNvPr id="92171" name="Rectangle 11"/>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217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72"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857355" y="4214818"/>
            <a:ext cx="5096777" cy="642942"/>
          </a:xfrm>
          <a:prstGeom prst="rect">
            <a:avLst/>
          </a:prstGeom>
          <a:noFill/>
        </p:spPr>
      </p:pic>
      <p:sp>
        <p:nvSpPr>
          <p:cNvPr id="92174" name="Rectangle 14"/>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1071538" y="500042"/>
            <a:ext cx="6786610" cy="400110"/>
          </a:xfrm>
          <a:prstGeom prst="rect">
            <a:avLst/>
          </a:prstGeom>
        </p:spPr>
        <p:txBody>
          <a:bodyPr wrap="square">
            <a:spAutoFit/>
          </a:bodyPr>
          <a:lstStyle/>
          <a:p>
            <a:r>
              <a:rPr lang="es-EC" sz="2000" b="1" dirty="0" smtClean="0"/>
              <a:t>POTENCIA CALORÍFICA EVACUADA EN EL CONDENSADOR</a:t>
            </a:r>
            <a:endParaRPr lang="es-EC" sz="2000" dirty="0"/>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161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28992" y="1071546"/>
            <a:ext cx="1817383" cy="285752"/>
          </a:xfrm>
          <a:prstGeom prst="rect">
            <a:avLst/>
          </a:prstGeom>
          <a:noFill/>
        </p:spPr>
      </p:pic>
      <p:sp>
        <p:nvSpPr>
          <p:cNvPr id="111619" name="Rectangle 3"/>
          <p:cNvSpPr>
            <a:spLocks noChangeArrowheads="1"/>
          </p:cNvSpPr>
          <p:nvPr/>
        </p:nvSpPr>
        <p:spPr bwMode="auto">
          <a:xfrm>
            <a:off x="642910" y="1285860"/>
            <a:ext cx="78581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Qc</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Es la potencia entregada en la salida del condensador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 caudal másico en el ciclo.</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h2: entalpia de la salida del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h3: entalpia en la salida del condensador</a:t>
            </a:r>
            <a:endParaRPr kumimoji="0" lang="es-EC" sz="2000" b="0" i="0" u="none" strike="noStrike" cap="none" normalizeH="0" baseline="0" dirty="0" smtClean="0">
              <a:ln>
                <a:noFill/>
              </a:ln>
              <a:solidFill>
                <a:schemeClr val="tx1"/>
              </a:solidFill>
              <a:effectLst/>
              <a:cs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1620"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14678" y="3000372"/>
            <a:ext cx="2971171" cy="357190"/>
          </a:xfrm>
          <a:prstGeom prst="rect">
            <a:avLst/>
          </a:prstGeom>
          <a:noFill/>
        </p:spPr>
      </p:pic>
      <p:sp>
        <p:nvSpPr>
          <p:cNvPr id="111622"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500066" y="3571876"/>
            <a:ext cx="87154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CAUDAL VOLUMÉTRICO ENTRANDO A LA VÁLVULA DE EXPANSIÓN </a:t>
            </a:r>
            <a:endParaRPr kumimoji="0" lang="es-EC" sz="2000" b="0" i="0" u="none" strike="noStrike" cap="none" normalizeH="0" baseline="0" dirty="0" smtClean="0">
              <a:ln>
                <a:noFill/>
              </a:ln>
              <a:solidFill>
                <a:schemeClr val="tx1"/>
              </a:solidFill>
              <a:effectLst/>
              <a:cs typeface="Arial" pitchFamily="34" charset="0"/>
            </a:endParaRPr>
          </a:p>
        </p:txBody>
      </p:sp>
      <p:sp>
        <p:nvSpPr>
          <p:cNvPr id="1116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1624"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034" y="4424371"/>
            <a:ext cx="2155969" cy="361951"/>
          </a:xfrm>
          <a:prstGeom prst="rect">
            <a:avLst/>
          </a:prstGeom>
          <a:noFill/>
        </p:spPr>
      </p:pic>
      <p:sp>
        <p:nvSpPr>
          <p:cNvPr id="111626" name="Rectangle 10"/>
          <p:cNvSpPr>
            <a:spLocks noChangeArrowheads="1"/>
          </p:cNvSpPr>
          <p:nvPr/>
        </p:nvSpPr>
        <p:spPr bwMode="auto">
          <a:xfrm>
            <a:off x="2857488" y="3857628"/>
            <a:ext cx="62865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Vexp</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es el caudal volumétrico a la entrada de la válvula de expansión</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 caudal másico en el ciclo de refrigeración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Vcond</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el volumen especifico del refrigerante a la salida del condensador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Donde obtenemos que el caudal volumétrico sea:</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105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059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14546" y="642918"/>
            <a:ext cx="4274374" cy="500066"/>
          </a:xfrm>
          <a:prstGeom prst="rect">
            <a:avLst/>
          </a:prstGeom>
          <a:noFill/>
        </p:spPr>
      </p:pic>
      <p:sp>
        <p:nvSpPr>
          <p:cNvPr id="110595"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1000100" y="1357298"/>
            <a:ext cx="7500990" cy="400110"/>
          </a:xfrm>
          <a:prstGeom prst="rect">
            <a:avLst/>
          </a:prstGeom>
        </p:spPr>
        <p:txBody>
          <a:bodyPr wrap="square">
            <a:spAutoFit/>
          </a:bodyPr>
          <a:lstStyle/>
          <a:p>
            <a:r>
              <a:rPr lang="es-EC" sz="2000" b="1" dirty="0" smtClean="0"/>
              <a:t>COEFICIENTE DE RENDIMIENTO DEL SISTEMA DE </a:t>
            </a:r>
            <a:r>
              <a:rPr lang="es-EC" sz="2000" b="1" dirty="0" smtClean="0"/>
              <a:t>REFRIGERACIÓN</a:t>
            </a:r>
            <a:endParaRPr lang="es-EC" sz="2000" dirty="0"/>
          </a:p>
        </p:txBody>
      </p:sp>
      <p:sp>
        <p:nvSpPr>
          <p:cNvPr id="1105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059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2910" y="2285992"/>
            <a:ext cx="2174200" cy="571504"/>
          </a:xfrm>
          <a:prstGeom prst="rect">
            <a:avLst/>
          </a:prstGeom>
          <a:noFill/>
        </p:spPr>
      </p:pic>
      <p:sp>
        <p:nvSpPr>
          <p:cNvPr id="110598" name="Rectangle 6"/>
          <p:cNvSpPr>
            <a:spLocks noChangeArrowheads="1"/>
          </p:cNvSpPr>
          <p:nvPr/>
        </p:nvSpPr>
        <p:spPr bwMode="auto">
          <a:xfrm>
            <a:off x="3500430" y="1785926"/>
            <a:ext cx="507206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Dónde:</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COP: coeficiente de desempeño del ciclo de refrigeración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Qe</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Efecto de Refrigeración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Wc</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Potencia consumida por el compresor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h1: entalpia de salida del evaporador </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h2: entalpia de salida del compresor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h4: entalpia de salida de la válvula de expansión </a:t>
            </a:r>
            <a:endParaRPr kumimoji="0" lang="es-EC" sz="2000" b="0" i="0" u="none" strike="noStrike" cap="none" normalizeH="0" baseline="0" dirty="0" smtClean="0">
              <a:ln>
                <a:noFill/>
              </a:ln>
              <a:solidFill>
                <a:schemeClr val="tx1"/>
              </a:solidFill>
              <a:effectLst/>
              <a:cs typeface="Arial" pitchFamily="34" charset="0"/>
            </a:endParaRPr>
          </a:p>
        </p:txBody>
      </p:sp>
      <p:sp>
        <p:nvSpPr>
          <p:cNvPr id="1106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0599"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2976" y="3429000"/>
            <a:ext cx="1578130" cy="428628"/>
          </a:xfrm>
          <a:prstGeom prst="rect">
            <a:avLst/>
          </a:prstGeom>
          <a:noFill/>
        </p:spPr>
      </p:pic>
      <p:sp>
        <p:nvSpPr>
          <p:cNvPr id="110601" name="Rectangle 9"/>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09569" name="Rectangle 1"/>
          <p:cNvSpPr>
            <a:spLocks noChangeArrowheads="1"/>
          </p:cNvSpPr>
          <p:nvPr/>
        </p:nvSpPr>
        <p:spPr bwMode="auto">
          <a:xfrm>
            <a:off x="1214446" y="457122"/>
            <a:ext cx="735808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DISEÑO MECÁNICO DEL SISTEMA DE REFRIGERACIÓN</a:t>
            </a:r>
          </a:p>
          <a:p>
            <a:pPr lvl="1" fontAlgn="base">
              <a:spcBef>
                <a:spcPct val="0"/>
              </a:spcBef>
              <a:spcAft>
                <a:spcPct val="0"/>
              </a:spcAft>
            </a:pPr>
            <a:endParaRPr lang="es-EC" sz="2000" b="1" dirty="0" smtClean="0"/>
          </a:p>
          <a:p>
            <a:pPr lvl="1" fontAlgn="base">
              <a:spcBef>
                <a:spcPct val="0"/>
              </a:spcBef>
              <a:spcAft>
                <a:spcPct val="0"/>
              </a:spcAft>
            </a:pPr>
            <a:r>
              <a:rPr lang="es-EC" sz="2000" b="1" dirty="0" smtClean="0"/>
              <a:t> </a:t>
            </a:r>
            <a:r>
              <a:rPr lang="es-EC" sz="2000" b="1" dirty="0" smtClean="0"/>
              <a:t>           ESQUEMA </a:t>
            </a:r>
            <a:r>
              <a:rPr lang="es-EC" sz="2000" b="1" dirty="0" smtClean="0"/>
              <a:t>DEL SISTEMA DE REFRIGERACIÓN</a:t>
            </a:r>
            <a:endParaRPr lang="es-EC" sz="2000" dirty="0" smtClean="0"/>
          </a:p>
          <a:p>
            <a:pPr marL="457200" marR="0" lvl="1" indent="0" algn="l" defTabSz="914400" rtl="0" eaLnBrk="1" fontAlgn="base" latinLnBrk="0" hangingPunct="1">
              <a:lnSpc>
                <a:spcPct val="100000"/>
              </a:lnSpc>
              <a:spcBef>
                <a:spcPct val="0"/>
              </a:spcBef>
              <a:spcAft>
                <a:spcPct val="0"/>
              </a:spcAft>
              <a:buClrTx/>
              <a:buSzTx/>
              <a:tabLst/>
            </a:pP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p:cNvPicPr/>
          <p:nvPr/>
        </p:nvPicPr>
        <p:blipFill>
          <a:blip r:embed="rId4"/>
          <a:stretch>
            <a:fillRect/>
          </a:stretch>
        </p:blipFill>
        <p:spPr>
          <a:xfrm>
            <a:off x="1765935" y="1404196"/>
            <a:ext cx="5612130" cy="404960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54273" name="Rectangle 1"/>
          <p:cNvSpPr>
            <a:spLocks noChangeArrowheads="1"/>
          </p:cNvSpPr>
          <p:nvPr/>
        </p:nvSpPr>
        <p:spPr bwMode="auto">
          <a:xfrm>
            <a:off x="285752" y="571480"/>
            <a:ext cx="8572528" cy="5298846"/>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s-EC" sz="2400" b="1" i="0" u="none" strike="noStrike" cap="none" normalizeH="0" baseline="0" dirty="0" smtClean="0">
                <a:ln>
                  <a:noFill/>
                </a:ln>
                <a:solidFill>
                  <a:schemeClr val="tx1"/>
                </a:solidFill>
                <a:effectLst/>
                <a:ea typeface="Times New Roman" pitchFamily="18" charset="0"/>
                <a:cs typeface="Aparajita" pitchFamily="34" charset="0"/>
              </a:rPr>
              <a:t>D</a:t>
            </a:r>
            <a:r>
              <a:rPr kumimoji="0" lang="es-EC" sz="2400" b="1" i="0" u="none" strike="noStrike" cap="none" normalizeH="0" baseline="0" dirty="0" smtClean="0" bmk="">
                <a:ln>
                  <a:noFill/>
                </a:ln>
                <a:solidFill>
                  <a:schemeClr val="tx1"/>
                </a:solidFill>
                <a:effectLst/>
                <a:ea typeface="Times New Roman" pitchFamily="18" charset="0"/>
                <a:cs typeface="Aparajita" pitchFamily="34" charset="0"/>
              </a:rPr>
              <a:t>EFINCIÓN DEL PROBLEMA</a:t>
            </a:r>
            <a:endParaRPr lang="en-US" sz="2400" b="1" dirty="0" bmk="">
              <a:ea typeface="Times New Roman" pitchFamily="18" charset="0"/>
              <a:cs typeface="Aparajita" pitchFamily="34" charset="0"/>
            </a:endParaRPr>
          </a:p>
          <a:p>
            <a:pPr marL="457200" marR="0" lvl="1" indent="0" algn="just" defTabSz="914400" rtl="0" eaLnBrk="1" fontAlgn="base" latinLnBrk="0" hangingPunct="1">
              <a:lnSpc>
                <a:spcPct val="100000"/>
              </a:lnSpc>
              <a:spcBef>
                <a:spcPct val="0"/>
              </a:spcBef>
              <a:spcAft>
                <a:spcPct val="0"/>
              </a:spcAft>
              <a:buClrTx/>
              <a:buSzTx/>
              <a:tabLst/>
            </a:pPr>
            <a:endParaRPr kumimoji="0" lang="es-EC" sz="2400" b="0" i="0" u="none" strike="noStrike" cap="none" normalizeH="0" baseline="0" dirty="0" smtClean="0">
              <a:ln>
                <a:noFill/>
              </a:ln>
              <a:solidFill>
                <a:schemeClr val="tx1"/>
              </a:solidFill>
              <a:effectLst/>
              <a:ea typeface="Times New Roman" pitchFamily="18" charset="0"/>
              <a:cs typeface="Aparajit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ea typeface="Times New Roman" pitchFamily="18" charset="0"/>
                <a:cs typeface="Aparajita" pitchFamily="34" charset="0"/>
              </a:rPr>
              <a:t>En el laboratorio no existen equipos que permitan realizar un análisis más eficaz sobre el rendimiento real de un sistema cerrado de refrigeración ni la comprensión del desempeño de cada uno de sus componentes. </a:t>
            </a:r>
          </a:p>
          <a:p>
            <a:pPr algn="just" eaLnBrk="0" fontAlgn="base" hangingPunct="0">
              <a:spcBef>
                <a:spcPct val="0"/>
              </a:spcBef>
              <a:spcAft>
                <a:spcPct val="0"/>
              </a:spcAft>
              <a:buFontTx/>
              <a:buChar char="•"/>
            </a:pPr>
            <a:endParaRPr kumimoji="0" lang="es-EC" sz="2400" b="0" i="0" u="none" strike="noStrike" cap="none" normalizeH="0" baseline="0" dirty="0" smtClean="0">
              <a:ln>
                <a:noFill/>
              </a:ln>
              <a:solidFill>
                <a:schemeClr val="tx1"/>
              </a:solidFill>
              <a:effectLst/>
              <a:ea typeface="Times New Roman" pitchFamily="18" charset="0"/>
              <a:cs typeface="Aparajita" pitchFamily="34" charset="0"/>
            </a:endParaRPr>
          </a:p>
          <a:p>
            <a:pPr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parajita" pitchFamily="34" charset="0"/>
              </a:rPr>
              <a:t>La falta de equipos que empleen, expliquen y utilicen los principios de la cogeneración.</a:t>
            </a:r>
          </a:p>
          <a:p>
            <a:pPr marL="0" marR="0" lvl="0" indent="0" algn="just" defTabSz="914400" rtl="0" eaLnBrk="0" fontAlgn="base" latinLnBrk="0" hangingPunct="0">
              <a:lnSpc>
                <a:spcPct val="100000"/>
              </a:lnSpc>
              <a:spcBef>
                <a:spcPct val="0"/>
              </a:spcBef>
              <a:spcAft>
                <a:spcPct val="0"/>
              </a:spcAft>
              <a:buClrTx/>
              <a:buSzTx/>
              <a:tabLst/>
            </a:pPr>
            <a:r>
              <a:rPr kumimoji="0" lang="es-EC" sz="2400" b="0" i="0" u="none" strike="noStrike" cap="none" normalizeH="0" baseline="0" dirty="0" smtClean="0">
                <a:ln>
                  <a:noFill/>
                </a:ln>
                <a:solidFill>
                  <a:schemeClr val="tx1"/>
                </a:solidFill>
                <a:effectLst/>
                <a:ea typeface="Times New Roman" pitchFamily="18" charset="0"/>
                <a:cs typeface="Aparajita" pitchFamily="34" charset="0"/>
              </a:rPr>
              <a:t> </a:t>
            </a:r>
            <a:endParaRPr kumimoji="0" lang="es-EC" sz="2400" b="0" i="0" u="none" strike="noStrike" cap="none" normalizeH="0" baseline="0" dirty="0" smtClean="0">
              <a:ln>
                <a:noFill/>
              </a:ln>
              <a:solidFill>
                <a:schemeClr val="tx1"/>
              </a:solidFill>
              <a:effectLst/>
              <a:cs typeface="Aparajit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ea typeface="Times New Roman" pitchFamily="18" charset="0"/>
                <a:cs typeface="Aparajita" pitchFamily="34" charset="0"/>
              </a:rPr>
              <a:t>Al no tratarse tópicos relacionados con la cogeneración y el aprovechamiento de la energía se da poca importancia a las aplicaciones industriales que hoy en día se deberían  proporcionar para el desarrollo de la industria local.</a:t>
            </a:r>
            <a:endParaRPr kumimoji="0" lang="es-EC" sz="2400" b="0" i="0" u="none" strike="noStrike" cap="none" normalizeH="0" baseline="0" dirty="0" smtClean="0">
              <a:ln>
                <a:noFill/>
              </a:ln>
              <a:solidFill>
                <a:schemeClr val="tx1"/>
              </a:solidFill>
              <a:effectLst/>
              <a:cs typeface="Aparajit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08545" name="Rectangle 1"/>
          <p:cNvSpPr>
            <a:spLocks noChangeArrowheads="1"/>
          </p:cNvSpPr>
          <p:nvPr/>
        </p:nvSpPr>
        <p:spPr bwMode="auto">
          <a:xfrm>
            <a:off x="-142908" y="500042"/>
            <a:ext cx="75723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SELECCIÓN DE EQUIPOS Y COMPONENTES DEL SISTEMA</a:t>
            </a:r>
            <a:endParaRPr kumimoji="0" lang="es-EC" sz="2000" b="0" i="0" u="none" strike="noStrike" cap="none" normalizeH="0" baseline="0" dirty="0" smtClean="0">
              <a:ln>
                <a:noFill/>
              </a:ln>
              <a:solidFill>
                <a:schemeClr val="tx1"/>
              </a:solidFill>
              <a:effectLst/>
              <a:cs typeface="Arial" pitchFamily="34" charset="0"/>
            </a:endParaRPr>
          </a:p>
        </p:txBody>
      </p:sp>
      <p:sp>
        <p:nvSpPr>
          <p:cNvPr id="8" name="7 Rectángulo"/>
          <p:cNvSpPr/>
          <p:nvPr/>
        </p:nvSpPr>
        <p:spPr>
          <a:xfrm>
            <a:off x="642910" y="1071546"/>
            <a:ext cx="6208174" cy="923330"/>
          </a:xfrm>
          <a:prstGeom prst="rect">
            <a:avLst/>
          </a:prstGeom>
        </p:spPr>
        <p:txBody>
          <a:bodyPr wrap="none">
            <a:spAutoFit/>
          </a:bodyPr>
          <a:lstStyle/>
          <a:p>
            <a:r>
              <a:rPr lang="es-EC" b="1" dirty="0" smtClean="0"/>
              <a:t>UNIDAD CONDENSADORA</a:t>
            </a:r>
          </a:p>
          <a:p>
            <a:r>
              <a:rPr lang="es-EC" dirty="0" smtClean="0"/>
              <a:t>Datos Técnicos de Unidades </a:t>
            </a:r>
            <a:r>
              <a:rPr lang="es-EC" dirty="0" err="1" smtClean="0"/>
              <a:t>Condensadoras</a:t>
            </a:r>
            <a:r>
              <a:rPr lang="es-EC" dirty="0" smtClean="0"/>
              <a:t> TECUMEH de 50 </a:t>
            </a:r>
            <a:r>
              <a:rPr lang="es-EC" dirty="0" err="1" smtClean="0"/>
              <a:t>Hz</a:t>
            </a:r>
            <a:r>
              <a:rPr lang="es-EC" dirty="0" err="1" smtClean="0"/>
              <a:t>.</a:t>
            </a:r>
            <a:endParaRPr lang="es-EC" dirty="0" smtClean="0"/>
          </a:p>
          <a:p>
            <a:endParaRPr lang="es-EC" dirty="0"/>
          </a:p>
        </p:txBody>
      </p:sp>
      <p:graphicFrame>
        <p:nvGraphicFramePr>
          <p:cNvPr id="9" name="8 Tabla"/>
          <p:cNvGraphicFramePr>
            <a:graphicFrameLocks noGrp="1"/>
          </p:cNvGraphicFramePr>
          <p:nvPr/>
        </p:nvGraphicFramePr>
        <p:xfrm>
          <a:off x="1857356" y="1785926"/>
          <a:ext cx="5066998" cy="2871795"/>
        </p:xfrm>
        <a:graphic>
          <a:graphicData uri="http://schemas.openxmlformats.org/drawingml/2006/table">
            <a:tbl>
              <a:tblPr/>
              <a:tblGrid>
                <a:gridCol w="501712"/>
                <a:gridCol w="418589"/>
                <a:gridCol w="415026"/>
                <a:gridCol w="410870"/>
                <a:gridCol w="410276"/>
                <a:gridCol w="404339"/>
                <a:gridCol w="419182"/>
                <a:gridCol w="419182"/>
                <a:gridCol w="419182"/>
                <a:gridCol w="419182"/>
                <a:gridCol w="419182"/>
                <a:gridCol w="410276"/>
              </a:tblGrid>
              <a:tr h="574359">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a:noFill/>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a:noFill/>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a:noFill/>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a:noFill/>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a:noFill/>
                    </a:lnB>
                  </a:tcPr>
                </a:tc>
                <a:tc>
                  <a:txBody>
                    <a:bodyPr/>
                    <a:lstStyle/>
                    <a:p>
                      <a:pPr algn="l">
                        <a:lnSpc>
                          <a:spcPct val="115000"/>
                        </a:lnSpc>
                      </a:pPr>
                      <a:endParaRPr lang="es-EC" sz="1100">
                        <a:latin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15000"/>
                        </a:lnSpc>
                        <a:spcAft>
                          <a:spcPts val="0"/>
                        </a:spcAft>
                      </a:pPr>
                      <a:r>
                        <a:rPr lang="es-EC" sz="1000" b="1">
                          <a:solidFill>
                            <a:srgbClr val="000000"/>
                          </a:solidFill>
                          <a:latin typeface="Arial"/>
                          <a:ea typeface="Times New Roman"/>
                          <a:cs typeface="Times New Roman"/>
                        </a:rPr>
                        <a:t>Capacidad Frigorífica</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Peso Neto</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359">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1100">
                        <a:latin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000" b="1">
                          <a:solidFill>
                            <a:srgbClr val="000000"/>
                          </a:solidFill>
                          <a:latin typeface="Arial"/>
                          <a:ea typeface="Times New Roman"/>
                          <a:cs typeface="Times New Roman"/>
                        </a:rPr>
                        <a:t>Temperatura de Evaporación</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tr>
              <a:tr h="574359">
                <a:tc rowSpan="2">
                  <a:txBody>
                    <a:bodyPr/>
                    <a:lstStyle/>
                    <a:p>
                      <a:pPr algn="ctr">
                        <a:lnSpc>
                          <a:spcPct val="115000"/>
                        </a:lnSpc>
                        <a:spcAft>
                          <a:spcPts val="0"/>
                        </a:spcAft>
                      </a:pPr>
                      <a:r>
                        <a:rPr lang="es-EC" sz="800" b="1">
                          <a:solidFill>
                            <a:srgbClr val="000000"/>
                          </a:solidFill>
                          <a:latin typeface="Arial"/>
                          <a:ea typeface="Times New Roman"/>
                          <a:cs typeface="Times New Roman"/>
                        </a:rPr>
                        <a:t>Modelo</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Refrigerante</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800" b="1">
                          <a:solidFill>
                            <a:srgbClr val="000000"/>
                          </a:solidFill>
                          <a:latin typeface="Arial"/>
                          <a:ea typeface="Times New Roman"/>
                          <a:cs typeface="Times New Roman"/>
                        </a:rPr>
                        <a:t>Cilindrada </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Tipo de Motor</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Referencia Comercial</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Enfriamiento</a:t>
                      </a:r>
                      <a:endParaRPr lang="es-EC" sz="1100">
                        <a:latin typeface="Calibri"/>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-34.4°C</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-28.9°C</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-23.3°C</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-17.8°C</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-12.2°C</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b="1">
                          <a:solidFill>
                            <a:srgbClr val="000000"/>
                          </a:solidFill>
                          <a:latin typeface="Arial"/>
                          <a:ea typeface="Times New Roman"/>
                          <a:cs typeface="Times New Roman"/>
                        </a:rPr>
                        <a:t>Kg.</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359">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b="1">
                          <a:solidFill>
                            <a:srgbClr val="000000"/>
                          </a:solidFill>
                          <a:latin typeface="Arial"/>
                          <a:ea typeface="Times New Roman"/>
                          <a:cs typeface="Times New Roman"/>
                        </a:rPr>
                        <a:t>cc/rev</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74359">
                <a:tc>
                  <a:txBody>
                    <a:bodyPr/>
                    <a:lstStyle/>
                    <a:p>
                      <a:pPr algn="ctr">
                        <a:lnSpc>
                          <a:spcPct val="115000"/>
                        </a:lnSpc>
                        <a:spcAft>
                          <a:spcPts val="0"/>
                        </a:spcAft>
                      </a:pPr>
                      <a:r>
                        <a:rPr lang="es-EC" sz="800">
                          <a:solidFill>
                            <a:srgbClr val="000000"/>
                          </a:solidFill>
                          <a:latin typeface="Arial"/>
                          <a:ea typeface="Times New Roman"/>
                          <a:cs typeface="Times New Roman"/>
                        </a:rPr>
                        <a:t>AKL26ZS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R404A</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26</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CSR</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1HP</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F</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572</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802</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1104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1465</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1941</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latin typeface="Arial"/>
                          <a:ea typeface="Times New Roman"/>
                          <a:cs typeface="Times New Roman"/>
                        </a:rPr>
                        <a:t>18.5</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214546" y="571480"/>
            <a:ext cx="5429272" cy="369332"/>
          </a:xfrm>
          <a:prstGeom prst="rect">
            <a:avLst/>
          </a:prstGeom>
        </p:spPr>
        <p:txBody>
          <a:bodyPr wrap="square">
            <a:spAutoFit/>
          </a:bodyPr>
          <a:lstStyle/>
          <a:p>
            <a:r>
              <a:rPr lang="es-EC" b="1" dirty="0" smtClean="0"/>
              <a:t>PARÁMETROS DE FUNCIONAMIENTO DEL SISTEMA</a:t>
            </a:r>
            <a:endParaRPr lang="es-EC" dirty="0"/>
          </a:p>
        </p:txBody>
      </p:sp>
      <p:sp>
        <p:nvSpPr>
          <p:cNvPr id="107521" name="Rectangle 1"/>
          <p:cNvSpPr>
            <a:spLocks noChangeArrowheads="1"/>
          </p:cNvSpPr>
          <p:nvPr/>
        </p:nvSpPr>
        <p:spPr bwMode="auto">
          <a:xfrm>
            <a:off x="714348" y="1071546"/>
            <a:ext cx="78581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La temperatura de funcionamiento en la cámara de Evaporación ya que es un equipo que debe encontrarse en un régimen de uso de constante y con la finalidad de prever el daño de sus componentes se diseñó al sistema y al control del mismo en función de que en la cámara alcance la temperatura mínima de -12°C y que además el sistema funcione de acuerdo al refrigerante necesario por la unidad de condensación la cual es el R404 A.</a:t>
            </a:r>
            <a:endParaRPr kumimoji="0" lang="es-EC" sz="2000" b="0" i="0" u="none" strike="noStrike" cap="none" normalizeH="0" baseline="0" dirty="0" smtClean="0">
              <a:ln>
                <a:noFill/>
              </a:ln>
              <a:solidFill>
                <a:schemeClr val="tx1"/>
              </a:solidFill>
              <a:effectLst/>
              <a:cs typeface="Arial" pitchFamily="34" charset="0"/>
            </a:endParaRPr>
          </a:p>
        </p:txBody>
      </p:sp>
      <p:sp>
        <p:nvSpPr>
          <p:cNvPr id="9" name="8 Rectángulo"/>
          <p:cNvSpPr/>
          <p:nvPr/>
        </p:nvSpPr>
        <p:spPr>
          <a:xfrm>
            <a:off x="714348" y="3500438"/>
            <a:ext cx="3363613" cy="400110"/>
          </a:xfrm>
          <a:prstGeom prst="rect">
            <a:avLst/>
          </a:prstGeom>
        </p:spPr>
        <p:txBody>
          <a:bodyPr wrap="none">
            <a:spAutoFit/>
          </a:bodyPr>
          <a:lstStyle/>
          <a:p>
            <a:r>
              <a:rPr lang="es-EC" sz="2000" b="1" dirty="0" smtClean="0"/>
              <a:t>SELECCIÓN DEL EVAPORADOR</a:t>
            </a:r>
            <a:endParaRPr lang="es-EC" sz="2000" dirty="0"/>
          </a:p>
        </p:txBody>
      </p:sp>
      <p:sp>
        <p:nvSpPr>
          <p:cNvPr id="107522" name="Rectangle 2"/>
          <p:cNvSpPr>
            <a:spLocks noChangeArrowheads="1"/>
          </p:cNvSpPr>
          <p:nvPr/>
        </p:nvSpPr>
        <p:spPr bwMode="auto">
          <a:xfrm>
            <a:off x="1071538" y="3857628"/>
            <a:ext cx="485775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características técnicas del proveedor son las siguientes para: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Numero de aletas de Evaporador: 6</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Voltaje del Ventilador: 220 v</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Frecuencia del Ventilador: 1300 – 1550 rpm</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Potencia del Motor: 1/8 HP</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Dimensiones Ventilador: 13,23 cm</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643174" y="642918"/>
            <a:ext cx="4414606" cy="400110"/>
          </a:xfrm>
          <a:prstGeom prst="rect">
            <a:avLst/>
          </a:prstGeom>
        </p:spPr>
        <p:txBody>
          <a:bodyPr wrap="none">
            <a:spAutoFit/>
          </a:bodyPr>
          <a:lstStyle/>
          <a:p>
            <a:r>
              <a:rPr lang="es-EC" sz="2000" b="1" dirty="0" smtClean="0"/>
              <a:t>SELECCIÓN DE VÁLVULA DE EXPANSIÓN </a:t>
            </a:r>
            <a:endParaRPr lang="es-EC" sz="2000" dirty="0"/>
          </a:p>
        </p:txBody>
      </p:sp>
      <p:sp>
        <p:nvSpPr>
          <p:cNvPr id="106498" name="Rectangle 2"/>
          <p:cNvSpPr>
            <a:spLocks noChangeArrowheads="1"/>
          </p:cNvSpPr>
          <p:nvPr/>
        </p:nvSpPr>
        <p:spPr bwMode="auto">
          <a:xfrm>
            <a:off x="357158" y="1071546"/>
            <a:ext cx="84296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Rango de capacidades en función del número de orificio y clase de refrigerante para 068Z3403.</a:t>
            </a:r>
            <a:endParaRPr kumimoji="0" lang="es-EC" sz="2000" b="0" i="0" u="none" strike="noStrike" cap="none" normalizeH="0" baseline="0" dirty="0" smtClean="0">
              <a:ln>
                <a:noFill/>
              </a:ln>
              <a:solidFill>
                <a:schemeClr val="tx1"/>
              </a:solidFill>
              <a:effectLst/>
              <a:cs typeface="Arial" pitchFamily="34" charset="0"/>
            </a:endParaRPr>
          </a:p>
        </p:txBody>
      </p:sp>
      <p:graphicFrame>
        <p:nvGraphicFramePr>
          <p:cNvPr id="10" name="9 Tabla"/>
          <p:cNvGraphicFramePr>
            <a:graphicFrameLocks noGrp="1"/>
          </p:cNvGraphicFramePr>
          <p:nvPr/>
        </p:nvGraphicFramePr>
        <p:xfrm>
          <a:off x="1643042" y="1785926"/>
          <a:ext cx="5701665" cy="2514600"/>
        </p:xfrm>
        <a:graphic>
          <a:graphicData uri="http://schemas.openxmlformats.org/drawingml/2006/table">
            <a:tbl>
              <a:tblPr/>
              <a:tblGrid>
                <a:gridCol w="1139825"/>
                <a:gridCol w="1140460"/>
                <a:gridCol w="1140460"/>
                <a:gridCol w="1140460"/>
                <a:gridCol w="1140460"/>
              </a:tblGrid>
              <a:tr h="0">
                <a:tc rowSpan="2">
                  <a:txBody>
                    <a:bodyPr/>
                    <a:lstStyle/>
                    <a:p>
                      <a:pPr algn="ctr">
                        <a:lnSpc>
                          <a:spcPct val="150000"/>
                        </a:lnSpc>
                        <a:spcAft>
                          <a:spcPts val="0"/>
                        </a:spcAft>
                      </a:pPr>
                      <a:r>
                        <a:rPr lang="es-EC" sz="1100" b="1">
                          <a:latin typeface="Arial"/>
                          <a:ea typeface="Times New Roman"/>
                          <a:cs typeface="Times New Roman"/>
                        </a:rPr>
                        <a:t>N° DE ORIFICIO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es-EC" sz="1100" b="1">
                          <a:latin typeface="Arial"/>
                          <a:ea typeface="Times New Roman"/>
                          <a:cs typeface="Times New Roman"/>
                        </a:rPr>
                        <a:t>CAPACIDAD EN TONELADAS DE REFRIGERACIÓN (TR)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algn="ctr">
                        <a:lnSpc>
                          <a:spcPct val="150000"/>
                        </a:lnSpc>
                        <a:spcAft>
                          <a:spcPts val="0"/>
                        </a:spcAft>
                      </a:pPr>
                      <a:r>
                        <a:rPr lang="es-EC" sz="1100" b="1">
                          <a:latin typeface="Arial"/>
                          <a:ea typeface="Times New Roman"/>
                          <a:cs typeface="Times New Roman"/>
                        </a:rPr>
                        <a:t>R22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Arial"/>
                          <a:ea typeface="Times New Roman"/>
                          <a:cs typeface="Times New Roman"/>
                        </a:rPr>
                        <a:t>R407C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Arial"/>
                          <a:ea typeface="Times New Roman"/>
                          <a:cs typeface="Times New Roman"/>
                        </a:rPr>
                        <a:t>R134A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Arial"/>
                          <a:ea typeface="Times New Roman"/>
                          <a:cs typeface="Times New Roman"/>
                        </a:rPr>
                        <a:t>R404A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0x</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0.15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0.16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0.11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0.11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0.25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highlight>
                            <a:srgbClr val="FF0000"/>
                          </a:highlight>
                          <a:latin typeface="Arial"/>
                          <a:ea typeface="Times New Roman"/>
                          <a:cs typeface="Times New Roman"/>
                        </a:rPr>
                        <a:t>0.21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0.7</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0.45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0.6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04</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2.3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2.5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1.9</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1.7</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3.0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3.2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2.5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2.2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b="1">
                          <a:latin typeface="Arial"/>
                          <a:ea typeface="Times New Roman"/>
                          <a:cs typeface="Times New Roman"/>
                        </a:rPr>
                        <a:t>06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4.5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4.9</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3.0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latin typeface="Arial"/>
                          <a:ea typeface="Times New Roman"/>
                          <a:cs typeface="Times New Roman"/>
                        </a:rPr>
                        <a:t>2.6</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05473" name="Rectangle 1"/>
          <p:cNvSpPr>
            <a:spLocks noChangeArrowheads="1"/>
          </p:cNvSpPr>
          <p:nvPr/>
        </p:nvSpPr>
        <p:spPr bwMode="auto">
          <a:xfrm>
            <a:off x="285720" y="285728"/>
            <a:ext cx="864396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Características de la válvula de expansión termostática con orificios intercambiables. Modelo: 068Z3403 Marca DANFOSS.</a:t>
            </a: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p:cNvPicPr/>
          <p:nvPr/>
        </p:nvPicPr>
        <p:blipFill>
          <a:blip r:embed="rId4"/>
          <a:stretch>
            <a:fillRect/>
          </a:stretch>
        </p:blipFill>
        <p:spPr>
          <a:xfrm>
            <a:off x="2557463" y="1214422"/>
            <a:ext cx="3800488" cy="478156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928926" y="642918"/>
            <a:ext cx="2736070" cy="400110"/>
          </a:xfrm>
          <a:prstGeom prst="rect">
            <a:avLst/>
          </a:prstGeom>
        </p:spPr>
        <p:txBody>
          <a:bodyPr wrap="none">
            <a:spAutoFit/>
          </a:bodyPr>
          <a:lstStyle/>
          <a:p>
            <a:r>
              <a:rPr lang="es-EC" sz="2000" b="1" dirty="0" smtClean="0"/>
              <a:t>SELECCIÓN DE TUBERÍA </a:t>
            </a:r>
            <a:endParaRPr lang="es-EC" sz="2000" dirty="0"/>
          </a:p>
        </p:txBody>
      </p:sp>
      <p:sp>
        <p:nvSpPr>
          <p:cNvPr id="104449" name="Rectangle 1"/>
          <p:cNvSpPr>
            <a:spLocks noChangeArrowheads="1"/>
          </p:cNvSpPr>
          <p:nvPr/>
        </p:nvSpPr>
        <p:spPr bwMode="auto">
          <a:xfrm>
            <a:off x="428596" y="1000108"/>
            <a:ext cx="80010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Para el correcto dimensionamiento de los tramos de tubería se debe analizar tramo por tramo en función de analizar el principio de utilización de cada uno de ellos. La forma más adecuado para realizar el análisis de la ocupación de cada tramo se la puede dividir en: tramo tubería de descarga que corresponde al trayecto entre compresor y condensador (15 - 25 m/s), al tramo de tubería propia de la succión que se encuentra entre el evaporador y el compresor (8 - 15 m/s)y finalmente la tubería que debe transportar el refrigerante entre el condensador y la válvula de expansión (0.5 – 1.25 m/s).</a:t>
            </a:r>
            <a:endParaRPr kumimoji="0" lang="es-EC" sz="2000" b="0" i="0" u="none" strike="noStrike" cap="none" normalizeH="0" baseline="0" dirty="0" smtClean="0">
              <a:ln>
                <a:noFill/>
              </a:ln>
              <a:solidFill>
                <a:schemeClr val="tx1"/>
              </a:solidFill>
              <a:effectLst/>
              <a:cs typeface="Arial" pitchFamily="34" charset="0"/>
            </a:endParaRPr>
          </a:p>
        </p:txBody>
      </p:sp>
      <p:sp>
        <p:nvSpPr>
          <p:cNvPr id="104450" name="Rectangle 2"/>
          <p:cNvSpPr>
            <a:spLocks noChangeArrowheads="1"/>
          </p:cNvSpPr>
          <p:nvPr/>
        </p:nvSpPr>
        <p:spPr bwMode="auto">
          <a:xfrm>
            <a:off x="3000396" y="3786190"/>
            <a:ext cx="37147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VÁLVULA SOLENOIDE</a:t>
            </a:r>
            <a:endParaRPr kumimoji="0" lang="es-EC" sz="2000" b="0" i="0" u="none" strike="noStrike" cap="none" normalizeH="0" baseline="0" dirty="0" smtClean="0">
              <a:ln>
                <a:noFill/>
              </a:ln>
              <a:solidFill>
                <a:schemeClr val="tx1"/>
              </a:solidFill>
              <a:effectLst/>
              <a:cs typeface="Arial" pitchFamily="34" charset="0"/>
            </a:endParaRPr>
          </a:p>
        </p:txBody>
      </p:sp>
      <p:sp>
        <p:nvSpPr>
          <p:cNvPr id="104451" name="Rectangle 3"/>
          <p:cNvSpPr>
            <a:spLocks noChangeArrowheads="1"/>
          </p:cNvSpPr>
          <p:nvPr/>
        </p:nvSpPr>
        <p:spPr bwMode="auto">
          <a:xfrm>
            <a:off x="571472" y="4214818"/>
            <a:ext cx="792961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procede a la selección de la válvula en función de la capacidad del equipo y del diámetro de tubería a la cual va conectada, se procede a seleccionar la electroválvula solenoide de Marca SANHENG REFRIGERATION y modelo 1064-3 SAE Para un equipo de capacidad 0.5 TR y conexión roscada de 3/8” para equipos que trabajan hasta 3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MPa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Trabaja entre temperaturas de -3°C hasta 150°C.</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3000364" y="571480"/>
            <a:ext cx="2677656" cy="400110"/>
          </a:xfrm>
          <a:prstGeom prst="rect">
            <a:avLst/>
          </a:prstGeom>
        </p:spPr>
        <p:txBody>
          <a:bodyPr wrap="none">
            <a:spAutoFit/>
          </a:bodyPr>
          <a:lstStyle/>
          <a:p>
            <a:r>
              <a:rPr lang="es-EC" sz="2000" b="1" dirty="0" smtClean="0"/>
              <a:t>TUBERÍA DE DESCARGA</a:t>
            </a:r>
            <a:endParaRPr lang="es-EC" sz="2000" dirty="0"/>
          </a:p>
        </p:txBody>
      </p:sp>
      <p:sp>
        <p:nvSpPr>
          <p:cNvPr id="8" name="7 Rectángulo"/>
          <p:cNvSpPr/>
          <p:nvPr/>
        </p:nvSpPr>
        <p:spPr>
          <a:xfrm>
            <a:off x="500034" y="928671"/>
            <a:ext cx="8143932" cy="707886"/>
          </a:xfrm>
          <a:prstGeom prst="rect">
            <a:avLst/>
          </a:prstGeom>
        </p:spPr>
        <p:txBody>
          <a:bodyPr wrap="square">
            <a:spAutoFit/>
          </a:bodyPr>
          <a:lstStyle/>
          <a:p>
            <a:r>
              <a:rPr lang="es-EC" sz="2000" dirty="0" smtClean="0"/>
              <a:t>Selección de Diámetro de tubería de descarga para longitudes equivalentes según capacidad frigorífica</a:t>
            </a:r>
            <a:endParaRPr lang="es-EC" sz="2000" dirty="0"/>
          </a:p>
        </p:txBody>
      </p:sp>
      <p:graphicFrame>
        <p:nvGraphicFramePr>
          <p:cNvPr id="9" name="8 Tabla"/>
          <p:cNvGraphicFramePr>
            <a:graphicFrameLocks noGrp="1"/>
          </p:cNvGraphicFramePr>
          <p:nvPr/>
        </p:nvGraphicFramePr>
        <p:xfrm>
          <a:off x="2786050" y="1643050"/>
          <a:ext cx="3016416" cy="4064004"/>
        </p:xfrm>
        <a:graphic>
          <a:graphicData uri="http://schemas.openxmlformats.org/drawingml/2006/table">
            <a:tbl>
              <a:tblPr/>
              <a:tblGrid>
                <a:gridCol w="376968"/>
                <a:gridCol w="376968"/>
                <a:gridCol w="376968"/>
                <a:gridCol w="376968"/>
                <a:gridCol w="376968"/>
                <a:gridCol w="376968"/>
                <a:gridCol w="377304"/>
                <a:gridCol w="377304"/>
              </a:tblGrid>
              <a:tr h="145143">
                <a:tc gridSpan="8">
                  <a:txBody>
                    <a:bodyPr/>
                    <a:lstStyle/>
                    <a:p>
                      <a:pPr algn="ctr">
                        <a:lnSpc>
                          <a:spcPct val="150000"/>
                        </a:lnSpc>
                        <a:spcAft>
                          <a:spcPts val="0"/>
                        </a:spcAft>
                      </a:pPr>
                      <a:r>
                        <a:rPr lang="es-EC" sz="600" b="1">
                          <a:latin typeface="Arial"/>
                          <a:ea typeface="Times New Roman"/>
                          <a:cs typeface="Times New Roman"/>
                        </a:rPr>
                        <a:t>DIÁMETRO DE TUBERÍA PARA REFRIGERANTE R404A descarga</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5143">
                <a:tc gridSpan="3">
                  <a:txBody>
                    <a:bodyPr/>
                    <a:lstStyle/>
                    <a:p>
                      <a:pPr algn="ctr">
                        <a:lnSpc>
                          <a:spcPct val="150000"/>
                        </a:lnSpc>
                        <a:spcAft>
                          <a:spcPts val="0"/>
                        </a:spcAft>
                      </a:pPr>
                      <a:r>
                        <a:rPr lang="es-EC" sz="600" b="1">
                          <a:latin typeface="Arial"/>
                          <a:ea typeface="Times New Roman"/>
                          <a:cs typeface="Times New Roman"/>
                        </a:rPr>
                        <a:t>CAPACIDAD FRIGORIFICA</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5">
                  <a:txBody>
                    <a:bodyPr/>
                    <a:lstStyle/>
                    <a:p>
                      <a:pPr algn="ctr">
                        <a:lnSpc>
                          <a:spcPct val="150000"/>
                        </a:lnSpc>
                        <a:spcAft>
                          <a:spcPts val="0"/>
                        </a:spcAft>
                      </a:pPr>
                      <a:r>
                        <a:rPr lang="es-EC" sz="600" b="1">
                          <a:latin typeface="Arial"/>
                          <a:ea typeface="Times New Roman"/>
                          <a:cs typeface="Times New Roman"/>
                        </a:rPr>
                        <a:t>LONGITUD EQUIVALENTE</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5143">
                <a:tc>
                  <a:txBody>
                    <a:bodyPr/>
                    <a:lstStyle/>
                    <a:p>
                      <a:pPr algn="ctr">
                        <a:lnSpc>
                          <a:spcPct val="150000"/>
                        </a:lnSpc>
                        <a:spcAft>
                          <a:spcPts val="0"/>
                        </a:spcAft>
                      </a:pPr>
                      <a:r>
                        <a:rPr lang="es-EC" sz="600" b="1">
                          <a:latin typeface="Arial"/>
                          <a:ea typeface="Times New Roman"/>
                          <a:cs typeface="Times New Roman"/>
                        </a:rPr>
                        <a:t>Btu/hr</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Kcal/hr</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W</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8m</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15m</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23m</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30m</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45m</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252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293</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highlight>
                            <a:srgbClr val="FF0000"/>
                          </a:highlight>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3000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756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879</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highlight>
                            <a:srgbClr val="FF0000"/>
                          </a:highlight>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4000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1008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1172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6000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1512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1758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9000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2268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2637</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12000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3024</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3516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15000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3780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4395</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3/8</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18000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4536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5274</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3/8</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24000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6048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7032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3/8</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30000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7560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8790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½</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36000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9072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10548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½</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42000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10584</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12306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½</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48000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12096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14064</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½</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54000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13608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15822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60000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15120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17580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66000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16632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19338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72000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18144</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21096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½</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78000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19656</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22854</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84000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21168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24612</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90000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22680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26370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120000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30240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35160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150000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37800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43950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180000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45360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52740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210000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52920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61530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lgn="ctr">
                        <a:lnSpc>
                          <a:spcPct val="150000"/>
                        </a:lnSpc>
                        <a:spcAft>
                          <a:spcPts val="0"/>
                        </a:spcAft>
                      </a:pPr>
                      <a:r>
                        <a:rPr lang="es-EC" sz="600">
                          <a:latin typeface="Arial"/>
                          <a:ea typeface="Times New Roman"/>
                          <a:cs typeface="Times New Roman"/>
                        </a:rPr>
                        <a:t>240000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60480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70320</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1 1/8</a:t>
                      </a:r>
                      <a:endParaRPr lang="es-EC" sz="600" dirty="0">
                        <a:latin typeface="Calibri"/>
                        <a:ea typeface="Times New Roman"/>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02401" name="Rectangle 1"/>
          <p:cNvSpPr>
            <a:spLocks noChangeArrowheads="1"/>
          </p:cNvSpPr>
          <p:nvPr/>
        </p:nvSpPr>
        <p:spPr bwMode="auto">
          <a:xfrm>
            <a:off x="3429024" y="599998"/>
            <a:ext cx="35718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FILTRO SECADOR</a:t>
            </a:r>
            <a:endParaRPr kumimoji="0" lang="es-EC" sz="2000" b="0" i="0" u="none" strike="noStrike" cap="none" normalizeH="0" baseline="0" dirty="0" smtClean="0">
              <a:ln>
                <a:noFill/>
              </a:ln>
              <a:solidFill>
                <a:schemeClr val="tx1"/>
              </a:solidFill>
              <a:effectLst/>
              <a:cs typeface="Arial" pitchFamily="34" charset="0"/>
            </a:endParaRPr>
          </a:p>
        </p:txBody>
      </p:sp>
      <p:sp>
        <p:nvSpPr>
          <p:cNvPr id="102402" name="Rectangle 2"/>
          <p:cNvSpPr>
            <a:spLocks noChangeArrowheads="1"/>
          </p:cNvSpPr>
          <p:nvPr/>
        </p:nvSpPr>
        <p:spPr bwMode="auto">
          <a:xfrm>
            <a:off x="642910" y="928670"/>
            <a:ext cx="80010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procede a la selección de un filtro secador para el equipo en función de la capacidad máxima del mismo, el filtro secador seleccionado 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Marca: DANFOSS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Modelo: DML-R404A</a:t>
            </a: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Que en nuestro caso posee una capacidad máxima de 1 TR y soporta presiones desde hasta 42BAR CONEXIÓN SOLDADA DE 3/8”.</a:t>
            </a:r>
            <a:endParaRPr kumimoji="0" lang="es-EC" sz="2000" b="0" i="0" u="none" strike="noStrike" cap="none" normalizeH="0" baseline="0" dirty="0" smtClean="0">
              <a:ln>
                <a:noFill/>
              </a:ln>
              <a:solidFill>
                <a:schemeClr val="tx1"/>
              </a:solidFill>
              <a:effectLst/>
              <a:cs typeface="Arial" pitchFamily="34" charset="0"/>
            </a:endParaRPr>
          </a:p>
        </p:txBody>
      </p:sp>
      <p:sp>
        <p:nvSpPr>
          <p:cNvPr id="102403" name="Rectangle 3"/>
          <p:cNvSpPr>
            <a:spLocks noChangeArrowheads="1"/>
          </p:cNvSpPr>
          <p:nvPr/>
        </p:nvSpPr>
        <p:spPr bwMode="auto">
          <a:xfrm>
            <a:off x="3286116" y="2957452"/>
            <a:ext cx="264320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MIRRILLA DE FLUIDO</a:t>
            </a:r>
            <a:endParaRPr kumimoji="0" lang="es-EC" sz="2000" b="0" i="0" u="none" strike="noStrike" cap="none" normalizeH="0" baseline="0" dirty="0" smtClean="0">
              <a:ln>
                <a:noFill/>
              </a:ln>
              <a:solidFill>
                <a:schemeClr val="tx1"/>
              </a:solidFill>
              <a:effectLst/>
              <a:cs typeface="Arial" pitchFamily="34" charset="0"/>
            </a:endParaRPr>
          </a:p>
        </p:txBody>
      </p:sp>
      <p:sp>
        <p:nvSpPr>
          <p:cNvPr id="102404" name="Rectangle 4"/>
          <p:cNvSpPr>
            <a:spLocks noChangeArrowheads="1"/>
          </p:cNvSpPr>
          <p:nvPr/>
        </p:nvSpPr>
        <p:spPr bwMode="auto">
          <a:xfrm>
            <a:off x="714348" y="3429000"/>
            <a:ext cx="771530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La selección del tipo de mirilla es únicamente en función del tipo de conexión y diámetro de tubería, se seleccionó una mirilla  de conexión roscada 3/8” de marca: DANFOSS y Modelo: 520H0574, trabaja con fluido R404A entre los rangos de temperatura -50°C y 80°C hasta una presión de trabajo de 35 Bar.</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01377" name="Rectangle 1"/>
          <p:cNvSpPr>
            <a:spLocks noChangeArrowheads="1"/>
          </p:cNvSpPr>
          <p:nvPr/>
        </p:nvSpPr>
        <p:spPr bwMode="auto">
          <a:xfrm>
            <a:off x="2285984" y="571480"/>
            <a:ext cx="44291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Times New Roman" pitchFamily="18" charset="0"/>
                <a:cs typeface="Arial" pitchFamily="34" charset="0"/>
              </a:rPr>
              <a:t>ADQUISICION Y CONTROL DE DATOS.</a:t>
            </a:r>
            <a:endParaRPr kumimoji="0" lang="es-EC" sz="2000" b="0" i="0" u="none" strike="noStrike" cap="none" normalizeH="0" baseline="0" dirty="0" smtClean="0">
              <a:ln>
                <a:noFill/>
              </a:ln>
              <a:solidFill>
                <a:schemeClr val="tx1"/>
              </a:solidFill>
              <a:effectLst/>
              <a:cs typeface="Arial" pitchFamily="34" charset="0"/>
            </a:endParaRPr>
          </a:p>
        </p:txBody>
      </p:sp>
      <p:sp>
        <p:nvSpPr>
          <p:cNvPr id="8" name="7 Rectángulo"/>
          <p:cNvSpPr/>
          <p:nvPr/>
        </p:nvSpPr>
        <p:spPr>
          <a:xfrm>
            <a:off x="500034" y="1000108"/>
            <a:ext cx="8215370" cy="1631216"/>
          </a:xfrm>
          <a:prstGeom prst="rect">
            <a:avLst/>
          </a:prstGeom>
        </p:spPr>
        <p:txBody>
          <a:bodyPr wrap="square">
            <a:spAutoFit/>
          </a:bodyPr>
          <a:lstStyle/>
          <a:p>
            <a:r>
              <a:rPr lang="es-EC" sz="2000" dirty="0" smtClean="0"/>
              <a:t>Para la automatización adecuada, la adquisición de datos y control del funcionamiento adecuado del equipo se procede a disponer el control a través de módulos de marca FULL GAGE cuales están dispuestos a través del equipo, utilizan el software SITRAD 4 para realizar la interface con un computador</a:t>
            </a:r>
            <a:endParaRPr lang="es-EC" sz="2000" dirty="0"/>
          </a:p>
        </p:txBody>
      </p:sp>
      <p:sp>
        <p:nvSpPr>
          <p:cNvPr id="9" name="8 Rectángulo"/>
          <p:cNvSpPr/>
          <p:nvPr/>
        </p:nvSpPr>
        <p:spPr>
          <a:xfrm>
            <a:off x="3214678" y="2786058"/>
            <a:ext cx="2547492" cy="400110"/>
          </a:xfrm>
          <a:prstGeom prst="rect">
            <a:avLst/>
          </a:prstGeom>
        </p:spPr>
        <p:txBody>
          <a:bodyPr wrap="none">
            <a:spAutoFit/>
          </a:bodyPr>
          <a:lstStyle/>
          <a:p>
            <a:r>
              <a:rPr lang="es-EC" sz="2000" b="1" dirty="0" smtClean="0"/>
              <a:t>TUBERIA </a:t>
            </a:r>
            <a:r>
              <a:rPr lang="es-EC" sz="2000" b="1" dirty="0" smtClean="0"/>
              <a:t>DE SUCCIÓN </a:t>
            </a:r>
            <a:endParaRPr lang="es-EC" sz="2000" dirty="0"/>
          </a:p>
        </p:txBody>
      </p:sp>
      <p:sp>
        <p:nvSpPr>
          <p:cNvPr id="101378" name="Rectangle 2"/>
          <p:cNvSpPr>
            <a:spLocks noChangeArrowheads="1"/>
          </p:cNvSpPr>
          <p:nvPr/>
        </p:nvSpPr>
        <p:spPr bwMode="auto">
          <a:xfrm>
            <a:off x="571472" y="3214686"/>
            <a:ext cx="80724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Selección de Diámetro de tubería de descarga para longitudes equivalentes según capacidad frigorífica. </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graphicFrame>
        <p:nvGraphicFramePr>
          <p:cNvPr id="7" name="6 Tabla"/>
          <p:cNvGraphicFramePr>
            <a:graphicFrameLocks noGrp="1"/>
          </p:cNvGraphicFramePr>
          <p:nvPr/>
        </p:nvGraphicFramePr>
        <p:xfrm>
          <a:off x="2928926" y="857232"/>
          <a:ext cx="3929092" cy="4500608"/>
        </p:xfrm>
        <a:graphic>
          <a:graphicData uri="http://schemas.openxmlformats.org/drawingml/2006/table">
            <a:tbl>
              <a:tblPr/>
              <a:tblGrid>
                <a:gridCol w="491027"/>
                <a:gridCol w="491027"/>
                <a:gridCol w="491027"/>
                <a:gridCol w="491027"/>
                <a:gridCol w="491027"/>
                <a:gridCol w="491027"/>
                <a:gridCol w="491465"/>
                <a:gridCol w="491465"/>
              </a:tblGrid>
              <a:tr h="160736">
                <a:tc gridSpan="8">
                  <a:txBody>
                    <a:bodyPr/>
                    <a:lstStyle/>
                    <a:p>
                      <a:pPr algn="ctr">
                        <a:lnSpc>
                          <a:spcPct val="150000"/>
                        </a:lnSpc>
                        <a:spcAft>
                          <a:spcPts val="0"/>
                        </a:spcAft>
                      </a:pPr>
                      <a:r>
                        <a:rPr lang="es-EC" sz="600" b="1">
                          <a:latin typeface="Arial"/>
                          <a:ea typeface="Times New Roman"/>
                          <a:cs typeface="Times New Roman"/>
                        </a:rPr>
                        <a:t>DIÁMETRO DE TUBERÍA PARA REFRIGERANTE R404A succión </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0736">
                <a:tc gridSpan="3">
                  <a:txBody>
                    <a:bodyPr/>
                    <a:lstStyle/>
                    <a:p>
                      <a:pPr algn="ctr">
                        <a:lnSpc>
                          <a:spcPct val="150000"/>
                        </a:lnSpc>
                        <a:spcAft>
                          <a:spcPts val="0"/>
                        </a:spcAft>
                      </a:pPr>
                      <a:r>
                        <a:rPr lang="es-EC" sz="600" b="1">
                          <a:latin typeface="Arial"/>
                          <a:ea typeface="Times New Roman"/>
                          <a:cs typeface="Times New Roman"/>
                        </a:rPr>
                        <a:t>CAPACIDAD FRIGORIFICA</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5">
                  <a:txBody>
                    <a:bodyPr/>
                    <a:lstStyle/>
                    <a:p>
                      <a:pPr algn="ctr">
                        <a:lnSpc>
                          <a:spcPct val="150000"/>
                        </a:lnSpc>
                        <a:spcAft>
                          <a:spcPts val="0"/>
                        </a:spcAft>
                      </a:pPr>
                      <a:r>
                        <a:rPr lang="es-EC" sz="600" b="1">
                          <a:latin typeface="Arial"/>
                          <a:ea typeface="Times New Roman"/>
                          <a:cs typeface="Times New Roman"/>
                        </a:rPr>
                        <a:t>LONGITUD EQUIVALENTE</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0736">
                <a:tc>
                  <a:txBody>
                    <a:bodyPr/>
                    <a:lstStyle/>
                    <a:p>
                      <a:pPr algn="ctr">
                        <a:lnSpc>
                          <a:spcPct val="150000"/>
                        </a:lnSpc>
                        <a:spcAft>
                          <a:spcPts val="0"/>
                        </a:spcAft>
                      </a:pPr>
                      <a:r>
                        <a:rPr lang="es-EC" sz="600" b="1">
                          <a:latin typeface="Arial"/>
                          <a:ea typeface="Times New Roman"/>
                          <a:cs typeface="Times New Roman"/>
                        </a:rPr>
                        <a:t>Btu/hr</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Kcal/hr</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W</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8m</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15m</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23m</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30m</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b="1">
                          <a:latin typeface="Arial"/>
                          <a:ea typeface="Times New Roman"/>
                          <a:cs typeface="Times New Roman"/>
                        </a:rPr>
                        <a:t>45m</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252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293</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highlight>
                            <a:srgbClr val="FF0000"/>
                          </a:highlight>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3000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756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879</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highlight>
                            <a:srgbClr val="FF0000"/>
                          </a:highlight>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4000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1008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1172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6000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1512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1758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9000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2268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2637</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12000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3024</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3516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15000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3780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4395</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18000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4536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5274</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24000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6048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7032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30000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7560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8790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36000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9072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10548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42000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10584</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12306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48000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12096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14064</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54000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13608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15822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60000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15120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17580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66000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16632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19338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72000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18144</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21096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3/8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78000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19656</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22854</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84000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21168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24612</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1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90000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22680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26370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120000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30240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35160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150000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37800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43950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180000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45360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52740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210000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52920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61530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ctr">
                        <a:lnSpc>
                          <a:spcPct val="150000"/>
                        </a:lnSpc>
                        <a:spcAft>
                          <a:spcPts val="0"/>
                        </a:spcAft>
                      </a:pPr>
                      <a:r>
                        <a:rPr lang="es-EC" sz="600">
                          <a:latin typeface="Arial"/>
                          <a:ea typeface="Times New Roman"/>
                          <a:cs typeface="Times New Roman"/>
                        </a:rPr>
                        <a:t>240000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60480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70320</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2 5/8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latin typeface="Arial"/>
                          <a:ea typeface="Times New Roman"/>
                          <a:cs typeface="Times New Roman"/>
                        </a:rPr>
                        <a:t>3 1/8</a:t>
                      </a:r>
                      <a:endParaRPr lang="es-EC" sz="60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latin typeface="Arial"/>
                          <a:ea typeface="Times New Roman"/>
                          <a:cs typeface="Times New Roman"/>
                        </a:rPr>
                        <a:t>3 1/8</a:t>
                      </a:r>
                      <a:endParaRPr lang="es-EC" sz="600" dirty="0">
                        <a:latin typeface="Calibri"/>
                        <a:ea typeface="Times New Roman"/>
                        <a:cs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071670" y="571480"/>
            <a:ext cx="5165197" cy="400110"/>
          </a:xfrm>
          <a:prstGeom prst="rect">
            <a:avLst/>
          </a:prstGeom>
        </p:spPr>
        <p:txBody>
          <a:bodyPr wrap="none">
            <a:spAutoFit/>
          </a:bodyPr>
          <a:lstStyle/>
          <a:p>
            <a:r>
              <a:rPr lang="es-EC" sz="2000" b="1" dirty="0" smtClean="0"/>
              <a:t>SISTEMA INTERCAMBIADOR DE CALOR ANEXO </a:t>
            </a:r>
            <a:endParaRPr lang="es-EC" sz="2000" dirty="0"/>
          </a:p>
        </p:txBody>
      </p:sp>
      <p:pic>
        <p:nvPicPr>
          <p:cNvPr id="8" name="7 Imagen"/>
          <p:cNvPicPr/>
          <p:nvPr/>
        </p:nvPicPr>
        <p:blipFill>
          <a:blip r:embed="rId4"/>
          <a:stretch>
            <a:fillRect/>
          </a:stretch>
        </p:blipFill>
        <p:spPr>
          <a:xfrm>
            <a:off x="2952750" y="3071810"/>
            <a:ext cx="2690820" cy="2928958"/>
          </a:xfrm>
          <a:prstGeom prst="rect">
            <a:avLst/>
          </a:prstGeom>
        </p:spPr>
      </p:pic>
      <p:sp>
        <p:nvSpPr>
          <p:cNvPr id="113665" name="Rectangle 1"/>
          <p:cNvSpPr>
            <a:spLocks noChangeArrowheads="1"/>
          </p:cNvSpPr>
          <p:nvPr/>
        </p:nvSpPr>
        <p:spPr bwMode="auto">
          <a:xfrm>
            <a:off x="928662" y="1071546"/>
            <a:ext cx="750095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seleccionó un intercambiador de calor que permita observar con facilidad el principio de recolección de calor y aprovechamiento del sobrecalentamiento por compresión de un ciclo de refrigeración por compresión de vapor. El equipo que funciona normalmente al 50 % de su capacidad.</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53249" name="Rectangle 1"/>
          <p:cNvSpPr>
            <a:spLocks noChangeArrowheads="1"/>
          </p:cNvSpPr>
          <p:nvPr/>
        </p:nvSpPr>
        <p:spPr bwMode="auto">
          <a:xfrm>
            <a:off x="0" y="928670"/>
            <a:ext cx="8572528" cy="4006185"/>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s-EC"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s-EC" sz="32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BJETIVO  </a:t>
            </a:r>
            <a:r>
              <a:rPr kumimoji="0" lang="es-EC" sz="3200" b="1" i="0" u="none" strike="noStrike" cap="none" normalizeH="0" baseline="0" dirty="0" smtClean="0" bmk="_Toc339951775">
                <a:ln>
                  <a:noFill/>
                </a:ln>
                <a:solidFill>
                  <a:schemeClr val="tx1"/>
                </a:solidFill>
                <a:effectLst/>
                <a:latin typeface="Arial" pitchFamily="34" charset="0"/>
                <a:ea typeface="Times New Roman" pitchFamily="18" charset="0"/>
                <a:cs typeface="Arial" pitchFamily="34" charset="0"/>
              </a:rPr>
              <a:t>GENERAL</a:t>
            </a:r>
          </a:p>
          <a:p>
            <a:pPr marL="457200" marR="0" lvl="1" indent="0" algn="just" defTabSz="914400" rtl="0" eaLnBrk="1" fontAlgn="base" latinLnBrk="0" hangingPunct="1">
              <a:lnSpc>
                <a:spcPct val="100000"/>
              </a:lnSpc>
              <a:spcBef>
                <a:spcPct val="0"/>
              </a:spcBef>
              <a:spcAft>
                <a:spcPct val="0"/>
              </a:spcAft>
              <a:buClrTx/>
              <a:buSzTx/>
              <a:tabLst/>
            </a:pPr>
            <a:endParaRPr kumimoji="0" lang="es-EC"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just" defTabSz="914400" rtl="0" eaLnBrk="1" fontAlgn="base" latinLnBrk="0" hangingPunct="1">
              <a:lnSpc>
                <a:spcPct val="100000"/>
              </a:lnSpc>
              <a:spcBef>
                <a:spcPct val="0"/>
              </a:spcBef>
              <a:spcAft>
                <a:spcPct val="0"/>
              </a:spcAft>
              <a:buClrTx/>
              <a:buSzTx/>
              <a:tabLst/>
            </a:pPr>
            <a:endParaRPr kumimoji="0" lang="es-EC"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just" defTabSz="914400" rtl="0" eaLnBrk="1" fontAlgn="base" latinLnBrk="0" hangingPunct="1">
              <a:lnSpc>
                <a:spcPct val="100000"/>
              </a:lnSpc>
              <a:spcBef>
                <a:spcPct val="0"/>
              </a:spcBef>
              <a:spcAft>
                <a:spcPct val="0"/>
              </a:spcAft>
              <a:buClrTx/>
              <a:buSzTx/>
              <a:tabLst/>
            </a:pPr>
            <a:r>
              <a:rPr kumimoji="0" lang="es-EC"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Diseñar y construir un banco de pruebas para un ciclo de refrigeración por compresión de vapor simple con un sistema de aprovechamiento de calor, para analizar el comportamiento de este, usando refrigerante R404a para ensayos de laboratorio.</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8433" name="Rectangle 1"/>
          <p:cNvSpPr>
            <a:spLocks noChangeArrowheads="1"/>
          </p:cNvSpPr>
          <p:nvPr/>
        </p:nvSpPr>
        <p:spPr bwMode="auto">
          <a:xfrm>
            <a:off x="3286116" y="2500306"/>
            <a:ext cx="2933174"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Times New Roman" pitchFamily="18" charset="0"/>
                <a:cs typeface="Arial" pitchFamily="34" charset="0"/>
              </a:rPr>
              <a:t>CAPITULO IV</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2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Times New Roman" pitchFamily="18" charset="0"/>
                <a:cs typeface="Arial" pitchFamily="34" charset="0"/>
              </a:rPr>
              <a:t>CONSTRUCCIÓN</a:t>
            </a:r>
            <a:endParaRPr kumimoji="0" lang="es-EC"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8" name="7 Rectángulo"/>
          <p:cNvSpPr/>
          <p:nvPr/>
        </p:nvSpPr>
        <p:spPr>
          <a:xfrm>
            <a:off x="2786050" y="642918"/>
            <a:ext cx="3753848" cy="430887"/>
          </a:xfrm>
          <a:prstGeom prst="rect">
            <a:avLst/>
          </a:prstGeom>
        </p:spPr>
        <p:txBody>
          <a:bodyPr wrap="none">
            <a:spAutoFit/>
          </a:bodyPr>
          <a:lstStyle/>
          <a:p>
            <a:r>
              <a:rPr lang="es-EC" sz="2200" b="1" dirty="0" smtClean="0"/>
              <a:t>PROCESOS DE CONSTRUCCIÓN</a:t>
            </a:r>
            <a:endParaRPr lang="es-EC" sz="2200" dirty="0"/>
          </a:p>
        </p:txBody>
      </p:sp>
      <p:sp>
        <p:nvSpPr>
          <p:cNvPr id="9" name="8 Rectángulo"/>
          <p:cNvSpPr/>
          <p:nvPr/>
        </p:nvSpPr>
        <p:spPr>
          <a:xfrm>
            <a:off x="857224" y="1071546"/>
            <a:ext cx="7429552" cy="1785104"/>
          </a:xfrm>
          <a:prstGeom prst="rect">
            <a:avLst/>
          </a:prstGeom>
        </p:spPr>
        <p:txBody>
          <a:bodyPr wrap="square">
            <a:spAutoFit/>
          </a:bodyPr>
          <a:lstStyle/>
          <a:p>
            <a:r>
              <a:rPr lang="es-EC" sz="2200" dirty="0" smtClean="0"/>
              <a:t>Una vez que se concluyó la etapa de diseño, selección de equipos y dimensionamiento de la máquina; se procede con la construcción del mismo en base de los datos que se obtuvo en el diseño procurando cumplir cada tarea que necesitamos que la misma.</a:t>
            </a:r>
            <a:endParaRPr lang="es-EC" sz="2200" dirty="0"/>
          </a:p>
        </p:txBody>
      </p:sp>
      <p:sp>
        <p:nvSpPr>
          <p:cNvPr id="17409" name="Rectangle 1"/>
          <p:cNvSpPr>
            <a:spLocks noChangeArrowheads="1"/>
          </p:cNvSpPr>
          <p:nvPr/>
        </p:nvSpPr>
        <p:spPr bwMode="auto">
          <a:xfrm>
            <a:off x="857224" y="2928934"/>
            <a:ext cx="595477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200" b="1" i="0" u="none" strike="noStrike" cap="none" normalizeH="0" baseline="0" dirty="0" smtClean="0">
                <a:ln>
                  <a:noFill/>
                </a:ln>
                <a:solidFill>
                  <a:schemeClr val="tx1"/>
                </a:solidFill>
                <a:effectLst/>
                <a:ea typeface="Times New Roman" pitchFamily="18" charset="0"/>
                <a:cs typeface="Arial" pitchFamily="34" charset="0"/>
              </a:rPr>
              <a:t>ESTRUCTURA METÁLICA Y TABLERO DE MONTAJE</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Imagen"/>
          <p:cNvPicPr/>
          <p:nvPr/>
        </p:nvPicPr>
        <p:blipFill>
          <a:blip r:embed="rId4"/>
          <a:srcRect/>
          <a:stretch>
            <a:fillRect/>
          </a:stretch>
        </p:blipFill>
        <p:spPr bwMode="auto">
          <a:xfrm>
            <a:off x="571472" y="3357562"/>
            <a:ext cx="2860104" cy="2343150"/>
          </a:xfrm>
          <a:prstGeom prst="rect">
            <a:avLst/>
          </a:prstGeom>
          <a:noFill/>
          <a:ln w="9525">
            <a:noFill/>
            <a:miter lim="800000"/>
            <a:headEnd/>
            <a:tailEnd/>
          </a:ln>
        </p:spPr>
      </p:pic>
      <p:pic>
        <p:nvPicPr>
          <p:cNvPr id="12" name="11 Imagen"/>
          <p:cNvPicPr/>
          <p:nvPr/>
        </p:nvPicPr>
        <p:blipFill>
          <a:blip r:embed="rId5"/>
          <a:srcRect/>
          <a:stretch>
            <a:fillRect/>
          </a:stretch>
        </p:blipFill>
        <p:spPr bwMode="auto">
          <a:xfrm>
            <a:off x="3714744" y="3357562"/>
            <a:ext cx="2428892" cy="2352674"/>
          </a:xfrm>
          <a:prstGeom prst="rect">
            <a:avLst/>
          </a:prstGeom>
          <a:noFill/>
          <a:ln w="9525">
            <a:noFill/>
            <a:miter lim="800000"/>
            <a:headEnd/>
            <a:tailEnd/>
          </a:ln>
        </p:spPr>
      </p:pic>
      <p:pic>
        <p:nvPicPr>
          <p:cNvPr id="13" name="12 Imagen"/>
          <p:cNvPicPr/>
          <p:nvPr/>
        </p:nvPicPr>
        <p:blipFill>
          <a:blip r:embed="rId6"/>
          <a:srcRect/>
          <a:stretch>
            <a:fillRect/>
          </a:stretch>
        </p:blipFill>
        <p:spPr bwMode="auto">
          <a:xfrm>
            <a:off x="6286512" y="3357562"/>
            <a:ext cx="2214578" cy="2366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6385" name="Rectangle 1"/>
          <p:cNvSpPr>
            <a:spLocks noChangeArrowheads="1"/>
          </p:cNvSpPr>
          <p:nvPr/>
        </p:nvSpPr>
        <p:spPr bwMode="auto">
          <a:xfrm>
            <a:off x="785786" y="571480"/>
            <a:ext cx="771223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UBICACIÓN DE LOS COMPONENTES EN EL TABLERO Y MESA</a:t>
            </a:r>
            <a:endParaRPr kumimoji="0" lang="es-EC" sz="2400" b="0" i="0" u="none" strike="noStrike" cap="none" normalizeH="0" baseline="0" dirty="0" smtClean="0">
              <a:ln>
                <a:noFill/>
              </a:ln>
              <a:solidFill>
                <a:schemeClr val="tx1"/>
              </a:solidFill>
              <a:effectLst/>
              <a:cs typeface="Arial" pitchFamily="34" charset="0"/>
            </a:endParaRPr>
          </a:p>
        </p:txBody>
      </p:sp>
      <p:pic>
        <p:nvPicPr>
          <p:cNvPr id="8" name="7 Imagen"/>
          <p:cNvPicPr/>
          <p:nvPr/>
        </p:nvPicPr>
        <p:blipFill>
          <a:blip r:embed="rId4"/>
          <a:srcRect/>
          <a:stretch>
            <a:fillRect/>
          </a:stretch>
        </p:blipFill>
        <p:spPr bwMode="auto">
          <a:xfrm>
            <a:off x="642910" y="2428868"/>
            <a:ext cx="2428892" cy="1714512"/>
          </a:xfrm>
          <a:prstGeom prst="rect">
            <a:avLst/>
          </a:prstGeom>
          <a:noFill/>
          <a:ln w="9525">
            <a:noFill/>
            <a:miter lim="800000"/>
            <a:headEnd/>
            <a:tailEnd/>
          </a:ln>
        </p:spPr>
      </p:pic>
      <p:pic>
        <p:nvPicPr>
          <p:cNvPr id="9" name="8 Imagen"/>
          <p:cNvPicPr/>
          <p:nvPr/>
        </p:nvPicPr>
        <p:blipFill>
          <a:blip r:embed="rId5" cstate="print"/>
          <a:srcRect/>
          <a:stretch>
            <a:fillRect/>
          </a:stretch>
        </p:blipFill>
        <p:spPr bwMode="auto">
          <a:xfrm>
            <a:off x="3500430" y="1214422"/>
            <a:ext cx="2257430" cy="1446910"/>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286512" y="2571744"/>
            <a:ext cx="1945213" cy="1495427"/>
          </a:xfrm>
          <a:prstGeom prst="rect">
            <a:avLst/>
          </a:prstGeom>
          <a:noFill/>
          <a:ln w="9525">
            <a:noFill/>
            <a:miter lim="800000"/>
            <a:headEnd/>
            <a:tailEnd/>
          </a:ln>
        </p:spPr>
      </p:pic>
      <p:pic>
        <p:nvPicPr>
          <p:cNvPr id="11" name="10 Imagen"/>
          <p:cNvPicPr/>
          <p:nvPr/>
        </p:nvPicPr>
        <p:blipFill>
          <a:blip r:embed="rId7"/>
          <a:srcRect/>
          <a:stretch>
            <a:fillRect/>
          </a:stretch>
        </p:blipFill>
        <p:spPr bwMode="auto">
          <a:xfrm>
            <a:off x="3500430" y="4357694"/>
            <a:ext cx="2500330" cy="1666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5361" name="Rectangle 1"/>
          <p:cNvSpPr>
            <a:spLocks noChangeArrowheads="1"/>
          </p:cNvSpPr>
          <p:nvPr/>
        </p:nvSpPr>
        <p:spPr bwMode="auto">
          <a:xfrm>
            <a:off x="3500430" y="642918"/>
            <a:ext cx="15048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MONTAJE </a:t>
            </a:r>
            <a:endParaRPr kumimoji="0" lang="es-EC" sz="2400" b="0" i="0" u="none" strike="noStrike" cap="none" normalizeH="0" baseline="0" dirty="0" smtClean="0">
              <a:ln>
                <a:noFill/>
              </a:ln>
              <a:solidFill>
                <a:schemeClr val="tx1"/>
              </a:solidFill>
              <a:effectLst/>
              <a:cs typeface="Arial" pitchFamily="34" charset="0"/>
            </a:endParaRPr>
          </a:p>
        </p:txBody>
      </p:sp>
      <p:sp>
        <p:nvSpPr>
          <p:cNvPr id="8" name="7 Rectángulo"/>
          <p:cNvSpPr/>
          <p:nvPr/>
        </p:nvSpPr>
        <p:spPr>
          <a:xfrm>
            <a:off x="928662" y="1142984"/>
            <a:ext cx="2836930" cy="400110"/>
          </a:xfrm>
          <a:prstGeom prst="rect">
            <a:avLst/>
          </a:prstGeom>
        </p:spPr>
        <p:txBody>
          <a:bodyPr wrap="none">
            <a:spAutoFit/>
          </a:bodyPr>
          <a:lstStyle/>
          <a:p>
            <a:r>
              <a:rPr lang="es-EC" sz="2000" b="1" dirty="0" smtClean="0"/>
              <a:t>ACCESORIOS Y TUBERÍAS</a:t>
            </a:r>
            <a:endParaRPr lang="es-EC" sz="2000" dirty="0"/>
          </a:p>
        </p:txBody>
      </p:sp>
      <p:pic>
        <p:nvPicPr>
          <p:cNvPr id="9" name="8 Imagen"/>
          <p:cNvPicPr/>
          <p:nvPr/>
        </p:nvPicPr>
        <p:blipFill>
          <a:blip r:embed="rId4"/>
          <a:srcRect/>
          <a:stretch>
            <a:fillRect/>
          </a:stretch>
        </p:blipFill>
        <p:spPr bwMode="auto">
          <a:xfrm>
            <a:off x="1214414" y="1714488"/>
            <a:ext cx="2684898" cy="2162175"/>
          </a:xfrm>
          <a:prstGeom prst="rect">
            <a:avLst/>
          </a:prstGeom>
          <a:noFill/>
          <a:ln w="9525">
            <a:noFill/>
            <a:miter lim="800000"/>
            <a:headEnd/>
            <a:tailEnd/>
          </a:ln>
        </p:spPr>
      </p:pic>
      <p:pic>
        <p:nvPicPr>
          <p:cNvPr id="10" name="9 Imagen"/>
          <p:cNvPicPr/>
          <p:nvPr/>
        </p:nvPicPr>
        <p:blipFill>
          <a:blip r:embed="rId5"/>
          <a:srcRect/>
          <a:stretch>
            <a:fillRect/>
          </a:stretch>
        </p:blipFill>
        <p:spPr bwMode="auto">
          <a:xfrm>
            <a:off x="4857752" y="1500174"/>
            <a:ext cx="2781300" cy="2160130"/>
          </a:xfrm>
          <a:prstGeom prst="rect">
            <a:avLst/>
          </a:prstGeom>
          <a:noFill/>
          <a:ln w="9525">
            <a:noFill/>
            <a:miter lim="800000"/>
            <a:headEnd/>
            <a:tailEnd/>
          </a:ln>
        </p:spPr>
      </p:pic>
      <p:pic>
        <p:nvPicPr>
          <p:cNvPr id="11" name="10 Imagen"/>
          <p:cNvPicPr/>
          <p:nvPr/>
        </p:nvPicPr>
        <p:blipFill>
          <a:blip r:embed="rId6"/>
          <a:srcRect/>
          <a:stretch>
            <a:fillRect/>
          </a:stretch>
        </p:blipFill>
        <p:spPr bwMode="auto">
          <a:xfrm>
            <a:off x="2857488" y="4000504"/>
            <a:ext cx="3352800" cy="1895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1000100" y="714356"/>
            <a:ext cx="7358114" cy="400110"/>
          </a:xfrm>
          <a:prstGeom prst="rect">
            <a:avLst/>
          </a:prstGeom>
        </p:spPr>
        <p:txBody>
          <a:bodyPr wrap="square">
            <a:spAutoFit/>
          </a:bodyPr>
          <a:lstStyle/>
          <a:p>
            <a:r>
              <a:rPr lang="es-EC" sz="2000" b="1" dirty="0" smtClean="0"/>
              <a:t>INSTRUMENTOS DE MEDICIÓN NECESARIA, ACCESORIOS Y EQUIPOS</a:t>
            </a:r>
            <a:endParaRPr lang="es-EC" sz="2000" dirty="0"/>
          </a:p>
        </p:txBody>
      </p:sp>
      <p:pic>
        <p:nvPicPr>
          <p:cNvPr id="11" name="10 Imagen"/>
          <p:cNvPicPr/>
          <p:nvPr/>
        </p:nvPicPr>
        <p:blipFill>
          <a:blip r:embed="rId4"/>
          <a:srcRect/>
          <a:stretch>
            <a:fillRect/>
          </a:stretch>
        </p:blipFill>
        <p:spPr bwMode="auto">
          <a:xfrm>
            <a:off x="500034" y="1857364"/>
            <a:ext cx="4191009" cy="2752729"/>
          </a:xfrm>
          <a:prstGeom prst="rect">
            <a:avLst/>
          </a:prstGeom>
          <a:noFill/>
          <a:ln w="9525">
            <a:noFill/>
            <a:miter lim="800000"/>
            <a:headEnd/>
            <a:tailEnd/>
          </a:ln>
        </p:spPr>
      </p:pic>
      <p:pic>
        <p:nvPicPr>
          <p:cNvPr id="12" name="11 Imagen"/>
          <p:cNvPicPr/>
          <p:nvPr/>
        </p:nvPicPr>
        <p:blipFill>
          <a:blip r:embed="rId5"/>
          <a:srcRect/>
          <a:stretch>
            <a:fillRect/>
          </a:stretch>
        </p:blipFill>
        <p:spPr bwMode="auto">
          <a:xfrm>
            <a:off x="5000628" y="1857364"/>
            <a:ext cx="3571900" cy="2591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3313" name="Rectangle 1"/>
          <p:cNvSpPr>
            <a:spLocks noChangeArrowheads="1"/>
          </p:cNvSpPr>
          <p:nvPr/>
        </p:nvSpPr>
        <p:spPr bwMode="auto">
          <a:xfrm>
            <a:off x="2857488" y="1142984"/>
            <a:ext cx="331039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INSTALACIÓN ELÉCTRICA</a:t>
            </a:r>
            <a:endParaRPr kumimoji="0" lang="es-EC" sz="2400" b="0" i="0" u="none" strike="noStrike" cap="none" normalizeH="0" baseline="0" dirty="0" smtClean="0">
              <a:ln>
                <a:noFill/>
              </a:ln>
              <a:solidFill>
                <a:schemeClr val="tx1"/>
              </a:solidFill>
              <a:effectLst/>
              <a:cs typeface="Arial" pitchFamily="34" charset="0"/>
            </a:endParaRPr>
          </a:p>
        </p:txBody>
      </p:sp>
      <p:pic>
        <p:nvPicPr>
          <p:cNvPr id="9" name="8 Imagen"/>
          <p:cNvPicPr/>
          <p:nvPr/>
        </p:nvPicPr>
        <p:blipFill>
          <a:blip r:embed="rId4"/>
          <a:srcRect/>
          <a:stretch>
            <a:fillRect/>
          </a:stretch>
        </p:blipFill>
        <p:spPr bwMode="auto">
          <a:xfrm>
            <a:off x="500034" y="1785926"/>
            <a:ext cx="3429024" cy="2071702"/>
          </a:xfrm>
          <a:prstGeom prst="rect">
            <a:avLst/>
          </a:prstGeom>
          <a:noFill/>
          <a:ln w="9525">
            <a:noFill/>
            <a:miter lim="800000"/>
            <a:headEnd/>
            <a:tailEnd/>
          </a:ln>
        </p:spPr>
      </p:pic>
      <p:pic>
        <p:nvPicPr>
          <p:cNvPr id="10" name="9 Imagen"/>
          <p:cNvPicPr/>
          <p:nvPr/>
        </p:nvPicPr>
        <p:blipFill>
          <a:blip r:embed="rId5"/>
          <a:srcRect/>
          <a:stretch>
            <a:fillRect/>
          </a:stretch>
        </p:blipFill>
        <p:spPr bwMode="auto">
          <a:xfrm>
            <a:off x="5214942" y="1857364"/>
            <a:ext cx="3348051" cy="1942979"/>
          </a:xfrm>
          <a:prstGeom prst="rect">
            <a:avLst/>
          </a:prstGeom>
          <a:noFill/>
          <a:ln w="9525">
            <a:noFill/>
            <a:miter lim="800000"/>
            <a:headEnd/>
            <a:tailEnd/>
          </a:ln>
        </p:spPr>
      </p:pic>
      <p:pic>
        <p:nvPicPr>
          <p:cNvPr id="11" name="10 Imagen"/>
          <p:cNvPicPr/>
          <p:nvPr/>
        </p:nvPicPr>
        <p:blipFill>
          <a:blip r:embed="rId6"/>
          <a:srcRect/>
          <a:stretch>
            <a:fillRect/>
          </a:stretch>
        </p:blipFill>
        <p:spPr bwMode="auto">
          <a:xfrm>
            <a:off x="3500430" y="4071942"/>
            <a:ext cx="2098662"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26"/>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214546" y="785794"/>
            <a:ext cx="4936544" cy="461665"/>
          </a:xfrm>
          <a:prstGeom prst="rect">
            <a:avLst/>
          </a:prstGeom>
        </p:spPr>
        <p:txBody>
          <a:bodyPr wrap="none">
            <a:spAutoFit/>
          </a:bodyPr>
          <a:lstStyle/>
          <a:p>
            <a:r>
              <a:rPr lang="es-EC" sz="2400" b="1" dirty="0" smtClean="0"/>
              <a:t>DIAGRAMA DE CONEXIÓN ELÉCTRICA</a:t>
            </a:r>
            <a:endParaRPr lang="es-EC" sz="2400" dirty="0"/>
          </a:p>
        </p:txBody>
      </p:sp>
      <p:pic>
        <p:nvPicPr>
          <p:cNvPr id="8" name="7 Imagen"/>
          <p:cNvPicPr/>
          <p:nvPr/>
        </p:nvPicPr>
        <p:blipFill>
          <a:blip r:embed="rId4"/>
          <a:srcRect/>
          <a:stretch>
            <a:fillRect/>
          </a:stretch>
        </p:blipFill>
        <p:spPr bwMode="auto">
          <a:xfrm>
            <a:off x="2357422" y="1285860"/>
            <a:ext cx="4591063"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23553" name="Rectangle 1"/>
          <p:cNvSpPr>
            <a:spLocks noChangeArrowheads="1"/>
          </p:cNvSpPr>
          <p:nvPr/>
        </p:nvSpPr>
        <p:spPr bwMode="auto">
          <a:xfrm>
            <a:off x="714348" y="1785926"/>
            <a:ext cx="785814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Calibri" pitchFamily="34" charset="0"/>
                <a:cs typeface="Arial" pitchFamily="34" charset="0"/>
              </a:rPr>
              <a:t>CAPÍTULO V</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2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Calibri" pitchFamily="34" charset="0"/>
                <a:cs typeface="Arial" pitchFamily="34" charset="0"/>
              </a:rPr>
              <a:t>PRUEBAS, GUÍAS DE PRÁCTICAS Y MANUAL DE OPERACIÓN    DEL EQUIPO</a:t>
            </a:r>
            <a:r>
              <a:rPr kumimoji="0" lang="es-EC" sz="32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4445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3428992" y="357166"/>
            <a:ext cx="1821268" cy="461665"/>
          </a:xfrm>
          <a:prstGeom prst="rect">
            <a:avLst/>
          </a:prstGeom>
        </p:spPr>
        <p:txBody>
          <a:bodyPr wrap="none">
            <a:spAutoFit/>
          </a:bodyPr>
          <a:lstStyle/>
          <a:p>
            <a:r>
              <a:rPr lang="es-EC" sz="2400" b="1" dirty="0" smtClean="0"/>
              <a:t>RESULTADOS</a:t>
            </a:r>
            <a:endParaRPr lang="es-EC" sz="2400" dirty="0"/>
          </a:p>
        </p:txBody>
      </p:sp>
      <p:sp>
        <p:nvSpPr>
          <p:cNvPr id="8" name="7 Rectángulo"/>
          <p:cNvSpPr/>
          <p:nvPr/>
        </p:nvSpPr>
        <p:spPr>
          <a:xfrm>
            <a:off x="428596" y="785794"/>
            <a:ext cx="8286808" cy="707886"/>
          </a:xfrm>
          <a:prstGeom prst="rect">
            <a:avLst/>
          </a:prstGeom>
        </p:spPr>
        <p:txBody>
          <a:bodyPr wrap="square">
            <a:spAutoFit/>
          </a:bodyPr>
          <a:lstStyle/>
          <a:p>
            <a:r>
              <a:rPr lang="es-EC" sz="2000" dirty="0" smtClean="0"/>
              <a:t>Presentación de Resultados de Operación de Banco de Pruebas Bajo diversos regímenes de trabajo.</a:t>
            </a:r>
            <a:endParaRPr lang="es-EC" sz="2000" dirty="0"/>
          </a:p>
        </p:txBody>
      </p:sp>
      <p:graphicFrame>
        <p:nvGraphicFramePr>
          <p:cNvPr id="9" name="8 Tabla"/>
          <p:cNvGraphicFramePr>
            <a:graphicFrameLocks noGrp="1"/>
          </p:cNvGraphicFramePr>
          <p:nvPr/>
        </p:nvGraphicFramePr>
        <p:xfrm>
          <a:off x="1928794" y="1428736"/>
          <a:ext cx="4737393" cy="4675206"/>
        </p:xfrm>
        <a:graphic>
          <a:graphicData uri="http://schemas.openxmlformats.org/drawingml/2006/table">
            <a:tbl>
              <a:tblPr/>
              <a:tblGrid>
                <a:gridCol w="703873"/>
                <a:gridCol w="656724"/>
                <a:gridCol w="656724"/>
                <a:gridCol w="703312"/>
                <a:gridCol w="656724"/>
                <a:gridCol w="656724"/>
                <a:gridCol w="703312"/>
              </a:tblGrid>
              <a:tr h="307478">
                <a:tc>
                  <a:txBody>
                    <a:bodyPr/>
                    <a:lstStyle/>
                    <a:p>
                      <a:pPr>
                        <a:lnSpc>
                          <a:spcPct val="115000"/>
                        </a:lnSpc>
                      </a:pPr>
                      <a:endParaRPr lang="es-EC" sz="800">
                        <a:latin typeface="Calibri"/>
                        <a:cs typeface="Times New Roman"/>
                      </a:endParaRPr>
                    </a:p>
                  </a:txBody>
                  <a:tcPr marL="31183" marR="3118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700" b="1">
                          <a:solidFill>
                            <a:srgbClr val="000000"/>
                          </a:solidFill>
                          <a:latin typeface="Arial"/>
                          <a:ea typeface="Times New Roman"/>
                          <a:cs typeface="Times New Roman"/>
                        </a:rPr>
                        <a:t>SIN INTERCAMBIADOR DE CALOR ANEXO </a:t>
                      </a:r>
                      <a:endParaRPr lang="es-EC" sz="800">
                        <a:latin typeface="Calibri"/>
                        <a:ea typeface="Calibri"/>
                        <a:cs typeface="Times New Roman"/>
                      </a:endParaRPr>
                    </a:p>
                  </a:txBody>
                  <a:tcPr marL="31183" marR="31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700" b="1">
                          <a:solidFill>
                            <a:srgbClr val="000000"/>
                          </a:solidFill>
                          <a:latin typeface="Arial"/>
                          <a:ea typeface="Times New Roman"/>
                          <a:cs typeface="Times New Roman"/>
                        </a:rPr>
                        <a:t>CON INTERCAMBIADOR DE CALOR ANEXO </a:t>
                      </a:r>
                      <a:endParaRPr lang="es-EC" sz="800">
                        <a:latin typeface="Calibri"/>
                        <a:ea typeface="Calibri"/>
                        <a:cs typeface="Times New Roman"/>
                      </a:endParaRPr>
                    </a:p>
                  </a:txBody>
                  <a:tcPr marL="31183" marR="31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848640">
                <a:tc>
                  <a:txBody>
                    <a:bodyPr/>
                    <a:lstStyle/>
                    <a:p>
                      <a:pPr algn="ctr">
                        <a:lnSpc>
                          <a:spcPct val="115000"/>
                        </a:lnSpc>
                        <a:spcAft>
                          <a:spcPts val="0"/>
                        </a:spcAft>
                      </a:pPr>
                      <a:r>
                        <a:rPr lang="es-EC" sz="700" b="1">
                          <a:solidFill>
                            <a:srgbClr val="000000"/>
                          </a:solidFill>
                          <a:latin typeface="Arial"/>
                          <a:ea typeface="Times New Roman"/>
                          <a:cs typeface="Times New Roman"/>
                        </a:rPr>
                        <a:t>Número Resistencias Encendidas en el Evaporador</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b="1">
                          <a:solidFill>
                            <a:srgbClr val="000000"/>
                          </a:solidFill>
                          <a:latin typeface="Arial"/>
                          <a:ea typeface="Times New Roman"/>
                          <a:cs typeface="Times New Roman"/>
                        </a:rPr>
                        <a:t>Sin Resistencia</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b="1">
                          <a:solidFill>
                            <a:srgbClr val="000000"/>
                          </a:solidFill>
                          <a:latin typeface="Arial"/>
                          <a:ea typeface="Times New Roman"/>
                          <a:cs typeface="Times New Roman"/>
                        </a:rPr>
                        <a:t>Con una Resistencia encendida</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b="1">
                          <a:solidFill>
                            <a:srgbClr val="000000"/>
                          </a:solidFill>
                          <a:latin typeface="Arial"/>
                          <a:ea typeface="Times New Roman"/>
                          <a:cs typeface="Times New Roman"/>
                        </a:rPr>
                        <a:t>Con dos Resistencias encendidas</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b="1">
                          <a:solidFill>
                            <a:srgbClr val="000000"/>
                          </a:solidFill>
                          <a:latin typeface="Arial"/>
                          <a:ea typeface="Times New Roman"/>
                          <a:cs typeface="Times New Roman"/>
                        </a:rPr>
                        <a:t>Sin Resistencia</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b="1">
                          <a:solidFill>
                            <a:srgbClr val="000000"/>
                          </a:solidFill>
                          <a:latin typeface="Arial"/>
                          <a:ea typeface="Times New Roman"/>
                          <a:cs typeface="Times New Roman"/>
                        </a:rPr>
                        <a:t>Con una Resistencia encendida</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b="1">
                          <a:solidFill>
                            <a:srgbClr val="000000"/>
                          </a:solidFill>
                          <a:latin typeface="Arial"/>
                          <a:ea typeface="Times New Roman"/>
                          <a:cs typeface="Times New Roman"/>
                        </a:rPr>
                        <a:t>Con dos Resistencias encendidas</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966">
                <a:tc>
                  <a:txBody>
                    <a:bodyPr/>
                    <a:lstStyle/>
                    <a:p>
                      <a:pPr algn="ctr">
                        <a:lnSpc>
                          <a:spcPct val="115000"/>
                        </a:lnSpc>
                        <a:spcAft>
                          <a:spcPts val="0"/>
                        </a:spcAft>
                      </a:pPr>
                      <a:r>
                        <a:rPr lang="es-EC" sz="700" b="1">
                          <a:solidFill>
                            <a:srgbClr val="000000"/>
                          </a:solidFill>
                          <a:latin typeface="Arial"/>
                          <a:ea typeface="Times New Roman"/>
                          <a:cs typeface="Times New Roman"/>
                        </a:rPr>
                        <a:t>T Ref Habitáculo Evaporador</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-10</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-10</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-10</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-10</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-10</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-10</a:t>
                      </a:r>
                      <a:endParaRPr lang="es-EC" sz="800">
                        <a:latin typeface="Calibri"/>
                        <a:ea typeface="Calibri"/>
                        <a:cs typeface="Times New Roman"/>
                      </a:endParaRPr>
                    </a:p>
                  </a:txBody>
                  <a:tcPr marL="31183" marR="3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T1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-14</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-14.2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-15.4</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-18</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-18.2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-21.8</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T2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-38.7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-37.9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-37.4</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-49.6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-41.9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-43.1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T3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21.3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19.6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T4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53.5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51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60.9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47.2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66.3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67.1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T5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34.7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34.2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42.6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27.7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25.8</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T6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27.1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26.9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30.5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20.8</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24.4</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T7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7.3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6.4</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9.9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7.9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T8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-38.8</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-38</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-37.5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-49.7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-43.2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T9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24.7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25.3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22.6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T10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30.9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30.5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32.1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26.7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25.4</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T11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24.9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24.6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25.7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21.9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24.5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T12 (°C)</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51.9</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50.1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60.3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47.6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69.2</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71</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P1 (PSI)</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197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170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190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180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P2 (PSI)</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23</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P3 (PSI)</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16.7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12.5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P4 (PSI)</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192.7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191.7</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200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170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185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185</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26">
                <a:tc>
                  <a:txBody>
                    <a:bodyPr/>
                    <a:lstStyle/>
                    <a:p>
                      <a:pPr algn="ctr">
                        <a:lnSpc>
                          <a:spcPct val="115000"/>
                        </a:lnSpc>
                        <a:spcAft>
                          <a:spcPts val="0"/>
                        </a:spcAft>
                      </a:pPr>
                      <a:r>
                        <a:rPr lang="es-EC" sz="700" b="1">
                          <a:solidFill>
                            <a:srgbClr val="000000"/>
                          </a:solidFill>
                          <a:latin typeface="Arial"/>
                          <a:ea typeface="Times New Roman"/>
                          <a:cs typeface="Times New Roman"/>
                        </a:rPr>
                        <a:t>P5 (PSI)</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 </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 </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 </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170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190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180</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0">
                <a:tc>
                  <a:txBody>
                    <a:bodyPr/>
                    <a:lstStyle/>
                    <a:p>
                      <a:pPr algn="ctr">
                        <a:lnSpc>
                          <a:spcPct val="115000"/>
                        </a:lnSpc>
                        <a:spcAft>
                          <a:spcPts val="0"/>
                        </a:spcAft>
                      </a:pPr>
                      <a:r>
                        <a:rPr lang="es-EC" sz="700" b="1">
                          <a:solidFill>
                            <a:srgbClr val="000000"/>
                          </a:solidFill>
                          <a:latin typeface="Arial"/>
                          <a:ea typeface="Times New Roman"/>
                          <a:cs typeface="Times New Roman"/>
                        </a:rPr>
                        <a:t>Caudal H20(ml/s)</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NO</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NO</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NO</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a:solidFill>
                            <a:srgbClr val="000000"/>
                          </a:solidFill>
                          <a:latin typeface="Arial"/>
                          <a:ea typeface="Times New Roman"/>
                          <a:cs typeface="Times New Roman"/>
                        </a:rPr>
                        <a:t>2.6</a:t>
                      </a:r>
                      <a:endParaRPr lang="es-EC" sz="80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00" dirty="0">
                          <a:solidFill>
                            <a:srgbClr val="000000"/>
                          </a:solidFill>
                          <a:latin typeface="Arial"/>
                          <a:ea typeface="Times New Roman"/>
                          <a:cs typeface="Times New Roman"/>
                        </a:rPr>
                        <a:t>2.6</a:t>
                      </a:r>
                      <a:endParaRPr lang="es-EC" sz="800" dirty="0">
                        <a:latin typeface="Calibri"/>
                        <a:ea typeface="Calibri"/>
                        <a:cs typeface="Times New Roman"/>
                      </a:endParaRPr>
                    </a:p>
                  </a:txBody>
                  <a:tcPr marL="31183" marR="3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2928926" y="571480"/>
            <a:ext cx="2921249" cy="400110"/>
          </a:xfrm>
          <a:prstGeom prst="rect">
            <a:avLst/>
          </a:prstGeom>
        </p:spPr>
        <p:txBody>
          <a:bodyPr wrap="none">
            <a:spAutoFit/>
          </a:bodyPr>
          <a:lstStyle/>
          <a:p>
            <a:r>
              <a:rPr lang="es-EC" sz="2000" b="1" dirty="0" smtClean="0"/>
              <a:t>ANÁLISIS DE RESULTADOS</a:t>
            </a:r>
            <a:endParaRPr lang="es-EC" sz="2000" dirty="0"/>
          </a:p>
        </p:txBody>
      </p:sp>
      <p:sp>
        <p:nvSpPr>
          <p:cNvPr id="8" name="7 Rectángulo"/>
          <p:cNvSpPr/>
          <p:nvPr/>
        </p:nvSpPr>
        <p:spPr>
          <a:xfrm>
            <a:off x="357158" y="928670"/>
            <a:ext cx="8429684" cy="400110"/>
          </a:xfrm>
          <a:prstGeom prst="rect">
            <a:avLst/>
          </a:prstGeom>
        </p:spPr>
        <p:txBody>
          <a:bodyPr wrap="square">
            <a:spAutoFit/>
          </a:bodyPr>
          <a:lstStyle/>
          <a:p>
            <a:r>
              <a:rPr lang="es-EC" sz="2000" dirty="0" smtClean="0"/>
              <a:t>Comparación de datos en el banco de pruebas sin y con sistema anexo </a:t>
            </a:r>
            <a:endParaRPr lang="es-EC" sz="2000" dirty="0"/>
          </a:p>
        </p:txBody>
      </p:sp>
      <p:graphicFrame>
        <p:nvGraphicFramePr>
          <p:cNvPr id="9" name="8 Tabla"/>
          <p:cNvGraphicFramePr>
            <a:graphicFrameLocks noGrp="1"/>
          </p:cNvGraphicFramePr>
          <p:nvPr/>
        </p:nvGraphicFramePr>
        <p:xfrm>
          <a:off x="2190596" y="1383677"/>
          <a:ext cx="4762807" cy="4090647"/>
        </p:xfrm>
        <a:graphic>
          <a:graphicData uri="http://schemas.openxmlformats.org/drawingml/2006/table">
            <a:tbl>
              <a:tblPr/>
              <a:tblGrid>
                <a:gridCol w="747325"/>
                <a:gridCol w="669247"/>
                <a:gridCol w="669247"/>
                <a:gridCol w="669247"/>
                <a:gridCol w="669247"/>
                <a:gridCol w="669247"/>
                <a:gridCol w="669247"/>
              </a:tblGrid>
              <a:tr h="769634">
                <a:tc>
                  <a:txBody>
                    <a:bodyPr/>
                    <a:lstStyle/>
                    <a:p>
                      <a:pPr algn="ctr">
                        <a:lnSpc>
                          <a:spcPct val="115000"/>
                        </a:lnSpc>
                        <a:spcAft>
                          <a:spcPts val="0"/>
                        </a:spcAft>
                      </a:pPr>
                      <a:r>
                        <a:rPr lang="es-EC" sz="900" b="1">
                          <a:solidFill>
                            <a:srgbClr val="000000"/>
                          </a:solidFill>
                          <a:latin typeface="Arial"/>
                          <a:ea typeface="Times New Roman"/>
                          <a:cs typeface="Times New Roman"/>
                        </a:rPr>
                        <a:t>Número de Resistencias Encendidas Evaporador</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900">
                          <a:solidFill>
                            <a:srgbClr val="000000"/>
                          </a:solidFill>
                          <a:latin typeface="Arial"/>
                          <a:ea typeface="Times New Roman"/>
                          <a:cs typeface="Times New Roman"/>
                        </a:rPr>
                        <a:t>Sin Resistencia</a:t>
                      </a:r>
                      <a:endParaRPr lang="es-EC" sz="1000">
                        <a:latin typeface="Calibri"/>
                        <a:ea typeface="Calibri"/>
                        <a:cs typeface="Times New Roman"/>
                      </a:endParaRPr>
                    </a:p>
                  </a:txBody>
                  <a:tcPr marL="39039" marR="3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C" sz="900">
                          <a:solidFill>
                            <a:srgbClr val="000000"/>
                          </a:solidFill>
                          <a:latin typeface="Arial"/>
                          <a:ea typeface="Times New Roman"/>
                          <a:cs typeface="Times New Roman"/>
                        </a:rPr>
                        <a:t>Con una Resistencia encendida</a:t>
                      </a:r>
                      <a:endParaRPr lang="es-EC" sz="1000">
                        <a:latin typeface="Calibri"/>
                        <a:ea typeface="Calibri"/>
                        <a:cs typeface="Times New Roman"/>
                      </a:endParaRPr>
                    </a:p>
                  </a:txBody>
                  <a:tcPr marL="39039" marR="3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C" sz="900">
                          <a:solidFill>
                            <a:srgbClr val="000000"/>
                          </a:solidFill>
                          <a:latin typeface="Arial"/>
                          <a:ea typeface="Times New Roman"/>
                          <a:cs typeface="Times New Roman"/>
                        </a:rPr>
                        <a:t>Con dos Resistencias encendidas</a:t>
                      </a:r>
                      <a:endParaRPr lang="es-EC" sz="1000">
                        <a:latin typeface="Calibri"/>
                        <a:ea typeface="Calibri"/>
                        <a:cs typeface="Times New Roman"/>
                      </a:endParaRPr>
                    </a:p>
                  </a:txBody>
                  <a:tcPr marL="39039" marR="3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T1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-14</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-18</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-14.2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-18.2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-15.4</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-21.8</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T2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-38.7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-49.6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-37.9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-41.9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-37.4</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-43.1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T3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21.3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T4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53.5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47.2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51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66.3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60.9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67.1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T5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34.7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34.2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27.7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42.6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25.8</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T6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27.1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20.8</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26.9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30.5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24.4</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T7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9.9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7.3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7.9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6.4</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T8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-38.8</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-49.7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-38</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-37.5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-43.2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T9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24.7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25.3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22.6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T10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30.9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30.5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26.7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32.1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25.4</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T11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24.9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21.9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24.6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24.5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25.7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T12 (°C)</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51.9</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47.6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50.1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69.2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60.3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71</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P1 (PSI)</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170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180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P2 (PSI)</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23</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P3 (PSI)</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12.5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21.5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22</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P4 (PSI)</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192.7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170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191.7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185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185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77">
                <a:tc>
                  <a:txBody>
                    <a:bodyPr/>
                    <a:lstStyle/>
                    <a:p>
                      <a:pPr algn="ctr">
                        <a:lnSpc>
                          <a:spcPct val="115000"/>
                        </a:lnSpc>
                        <a:spcAft>
                          <a:spcPts val="0"/>
                        </a:spcAft>
                      </a:pPr>
                      <a:r>
                        <a:rPr lang="es-EC" sz="900" b="1">
                          <a:solidFill>
                            <a:srgbClr val="000000"/>
                          </a:solidFill>
                          <a:latin typeface="Arial"/>
                          <a:ea typeface="Times New Roman"/>
                          <a:cs typeface="Times New Roman"/>
                        </a:rPr>
                        <a:t>P5 (PSI)</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197</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170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195</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190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200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180</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53">
                <a:tc>
                  <a:txBody>
                    <a:bodyPr/>
                    <a:lstStyle/>
                    <a:p>
                      <a:pPr algn="ctr">
                        <a:lnSpc>
                          <a:spcPct val="115000"/>
                        </a:lnSpc>
                        <a:spcAft>
                          <a:spcPts val="0"/>
                        </a:spcAft>
                      </a:pPr>
                      <a:r>
                        <a:rPr lang="es-EC" sz="900" b="1">
                          <a:solidFill>
                            <a:srgbClr val="000000"/>
                          </a:solidFill>
                          <a:latin typeface="Arial"/>
                          <a:ea typeface="Times New Roman"/>
                          <a:cs typeface="Times New Roman"/>
                        </a:rPr>
                        <a:t>Caudal H20(ml/s)</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NO</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NO</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2.6</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NO</a:t>
                      </a:r>
                      <a:endParaRPr lang="es-EC" sz="100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Arial"/>
                          <a:ea typeface="Times New Roman"/>
                          <a:cs typeface="Times New Roman"/>
                        </a:rPr>
                        <a:t>2.6</a:t>
                      </a:r>
                      <a:endParaRPr lang="es-EC" sz="1000" dirty="0">
                        <a:latin typeface="Calibri"/>
                        <a:ea typeface="Calibri"/>
                        <a:cs typeface="Times New Roman"/>
                      </a:endParaRPr>
                    </a:p>
                  </a:txBody>
                  <a:tcPr marL="39039" marR="39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52225" name="Rectangle 1"/>
          <p:cNvSpPr>
            <a:spLocks noChangeArrowheads="1"/>
          </p:cNvSpPr>
          <p:nvPr/>
        </p:nvSpPr>
        <p:spPr bwMode="auto">
          <a:xfrm>
            <a:off x="357190" y="703335"/>
            <a:ext cx="8286776" cy="5298846"/>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914400" marR="0" lvl="2" indent="0" algn="ctr" defTabSz="914400" rtl="0" eaLnBrk="1" fontAlgn="base" latinLnBrk="0" hangingPunct="1">
              <a:lnSpc>
                <a:spcPct val="100000"/>
              </a:lnSpc>
              <a:spcBef>
                <a:spcPct val="0"/>
              </a:spcBef>
              <a:spcAft>
                <a:spcPct val="0"/>
              </a:spcAft>
              <a:buClrTx/>
              <a:buSzTx/>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O</a:t>
            </a:r>
            <a:r>
              <a:rPr kumimoji="0" lang="es-EC" sz="2400" b="1" i="0" u="none" strike="noStrike" cap="none" normalizeH="0" baseline="0" dirty="0" smtClean="0" bmk="">
                <a:ln>
                  <a:noFill/>
                </a:ln>
                <a:solidFill>
                  <a:schemeClr val="tx1"/>
                </a:solidFill>
                <a:effectLst/>
                <a:ea typeface="Times New Roman" pitchFamily="18" charset="0"/>
                <a:cs typeface="Arial" pitchFamily="34" charset="0"/>
              </a:rPr>
              <a:t>BJETIVOS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Establecer los parámetros de diseño para un banco de Pruebas que ejemplifique el comportamiento de un sistema de refrigeración simple por compresión de vapor con un sistema de aprovechamiento de calor y que mediante la instalación adecuada de instrumentos de medición precisos y de adquisición de datos permita cumplir con los requerimientos propuestos por el equipo.</a:t>
            </a:r>
          </a:p>
          <a:p>
            <a:pPr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Investigar y documentar bibliográficamente el ciclo de refrigeración simple por compresión de vapor,  sus principios de comportamiento, balance de energía y </a:t>
            </a:r>
            <a:r>
              <a:rPr kumimoji="0" lang="es-EC" sz="24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400" b="0" i="0" u="none" strike="noStrike" cap="none" normalizeH="0" baseline="0" dirty="0" smtClean="0">
                <a:ln>
                  <a:noFill/>
                </a:ln>
                <a:solidFill>
                  <a:schemeClr val="tx1"/>
                </a:solidFill>
                <a:effectLst/>
                <a:ea typeface="Times New Roman" pitchFamily="18" charset="0"/>
                <a:cs typeface="Arial" pitchFamily="34" charset="0"/>
              </a:rPr>
              <a:t> y la comprensión de la aplicación real de la primera y segunda Ley de la Termodinámica, análisis de eficiencias y la comprensión de principios de cogeneración.</a:t>
            </a:r>
            <a:endParaRPr kumimoji="0" lang="es-EC"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1025" name="Rectangle 1"/>
          <p:cNvSpPr>
            <a:spLocks noChangeArrowheads="1"/>
          </p:cNvSpPr>
          <p:nvPr/>
        </p:nvSpPr>
        <p:spPr bwMode="auto">
          <a:xfrm>
            <a:off x="1000100" y="1285860"/>
            <a:ext cx="721520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1: Entrada al Compresor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2: Salida del Compresor</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3: Entrada al Intercambiador Anexo</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4: Salida del Intercambiador Anexo</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5: Entrada al Condensador</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6: Salida del Condensador</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7: Entrada a la Válvula de Expansión </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8: Salida de la Válvula de Expansión </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9: Entrada al Evaporador</a:t>
            </a: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Calibri" pitchFamily="34" charset="0"/>
                <a:cs typeface="Arial" pitchFamily="34" charset="0"/>
              </a:rPr>
              <a:t>Para el punto 10: Salida del Evaporador</a:t>
            </a:r>
            <a:endParaRPr kumimoji="0" lang="es-EC"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21505" name="Rectangle 1"/>
          <p:cNvSpPr>
            <a:spLocks noChangeArrowheads="1"/>
          </p:cNvSpPr>
          <p:nvPr/>
        </p:nvSpPr>
        <p:spPr bwMode="auto">
          <a:xfrm>
            <a:off x="642910" y="500042"/>
            <a:ext cx="81325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Grafica P vs H Sin intercambiador Anexo  y Sin resistencias prendidas en el Evaporador</a:t>
            </a: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descr="C:\Users\EDU\Documents\TESIS\Graficos Pvs H TESIS\Graficos\Grafico PvsH 1.pn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14546" y="1214422"/>
            <a:ext cx="4929222" cy="2000264"/>
          </a:xfrm>
          <a:prstGeom prst="rect">
            <a:avLst/>
          </a:prstGeom>
          <a:noFill/>
          <a:ln>
            <a:noFill/>
          </a:ln>
        </p:spPr>
      </p:pic>
      <p:sp>
        <p:nvSpPr>
          <p:cNvPr id="21506" name="Rectangle 2"/>
          <p:cNvSpPr>
            <a:spLocks noChangeArrowheads="1"/>
          </p:cNvSpPr>
          <p:nvPr/>
        </p:nvSpPr>
        <p:spPr bwMode="auto">
          <a:xfrm>
            <a:off x="785786" y="3357562"/>
            <a:ext cx="72866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Grafica P vs H Sin intercambiador Anexo Con una resistencia prendida en el Evaporador</a:t>
            </a:r>
            <a:endParaRPr kumimoji="0" lang="es-EC" sz="2000" b="0" i="0" u="none" strike="noStrike" cap="none" normalizeH="0" baseline="0" dirty="0" smtClean="0">
              <a:ln>
                <a:noFill/>
              </a:ln>
              <a:solidFill>
                <a:schemeClr val="tx1"/>
              </a:solidFill>
              <a:effectLst/>
              <a:cs typeface="Arial" pitchFamily="34" charset="0"/>
            </a:endParaRPr>
          </a:p>
        </p:txBody>
      </p:sp>
      <p:pic>
        <p:nvPicPr>
          <p:cNvPr id="10" name="9 Imagen" descr="C:\Users\EDU\Documents\TESIS\Graficos Pvs H TESIS\Graficos\Grafico PvsH 3.png"/>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5984" y="4143380"/>
            <a:ext cx="4538675" cy="1661447"/>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20481" name="Rectangle 1"/>
          <p:cNvSpPr>
            <a:spLocks noChangeArrowheads="1"/>
          </p:cNvSpPr>
          <p:nvPr/>
        </p:nvSpPr>
        <p:spPr bwMode="auto">
          <a:xfrm>
            <a:off x="428596" y="500042"/>
            <a:ext cx="83582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Grafica P vs H Sin intercambiador  Anexo Con dos resistencias prendidas en el Evaporador</a:t>
            </a: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descr="C:\Users\EDU\Documents\TESIS\Graficos Pvs H TESIS\Graficos\Grafico PvsH 5.pn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428860" y="1357298"/>
            <a:ext cx="4357718" cy="1714512"/>
          </a:xfrm>
          <a:prstGeom prst="rect">
            <a:avLst/>
          </a:prstGeom>
          <a:noFill/>
          <a:ln>
            <a:noFill/>
          </a:ln>
        </p:spPr>
      </p:pic>
      <p:sp>
        <p:nvSpPr>
          <p:cNvPr id="20482" name="Rectangle 2"/>
          <p:cNvSpPr>
            <a:spLocks noChangeArrowheads="1"/>
          </p:cNvSpPr>
          <p:nvPr/>
        </p:nvSpPr>
        <p:spPr bwMode="auto">
          <a:xfrm>
            <a:off x="642910" y="3143248"/>
            <a:ext cx="80931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Grafica P vs H Con intercambiador Anexo Sin resistencias prendidas en el Evaporador</a:t>
            </a:r>
            <a:endParaRPr kumimoji="0" lang="es-EC" sz="2000" b="0" i="0" u="none" strike="noStrike" cap="none" normalizeH="0" baseline="0" dirty="0" smtClean="0">
              <a:ln>
                <a:noFill/>
              </a:ln>
              <a:solidFill>
                <a:schemeClr val="tx1"/>
              </a:solidFill>
              <a:effectLst/>
              <a:cs typeface="Arial" pitchFamily="34" charset="0"/>
            </a:endParaRPr>
          </a:p>
        </p:txBody>
      </p:sp>
      <p:pic>
        <p:nvPicPr>
          <p:cNvPr id="10" name="9 Imagen" descr="C:\Users\EDU\Documents\TESIS\Graficos Pvs H TESIS\Graficos\Grafico PvsH 2.png"/>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643174" y="4071942"/>
            <a:ext cx="4143404" cy="1793326"/>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91137" name="Rectangle 1"/>
          <p:cNvSpPr>
            <a:spLocks noChangeArrowheads="1"/>
          </p:cNvSpPr>
          <p:nvPr/>
        </p:nvSpPr>
        <p:spPr bwMode="auto">
          <a:xfrm>
            <a:off x="1214446" y="500042"/>
            <a:ext cx="68580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Grafica P vs H Con intercambiador  Anexo Con una resistencia prendida en el Evaporador</a:t>
            </a:r>
            <a:endParaRPr kumimoji="0" lang="es-EC" sz="2000" b="0" i="0" u="none" strike="noStrike" cap="none" normalizeH="0" baseline="0" dirty="0" smtClean="0">
              <a:ln>
                <a:noFill/>
              </a:ln>
              <a:solidFill>
                <a:schemeClr val="tx1"/>
              </a:solidFill>
              <a:effectLst/>
              <a:cs typeface="Arial" pitchFamily="34" charset="0"/>
            </a:endParaRPr>
          </a:p>
        </p:txBody>
      </p:sp>
      <p:pic>
        <p:nvPicPr>
          <p:cNvPr id="8" name="7 Imagen" descr="C:\Users\EDU\Documents\TESIS\Graficos Pvs H TESIS\Graficos\Grafico PvsH 4.pn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00298" y="1214422"/>
            <a:ext cx="4214842" cy="1729264"/>
          </a:xfrm>
          <a:prstGeom prst="rect">
            <a:avLst/>
          </a:prstGeom>
          <a:noFill/>
          <a:ln>
            <a:noFill/>
          </a:ln>
        </p:spPr>
      </p:pic>
      <p:sp>
        <p:nvSpPr>
          <p:cNvPr id="91138" name="Rectangle 2"/>
          <p:cNvSpPr>
            <a:spLocks noChangeArrowheads="1"/>
          </p:cNvSpPr>
          <p:nvPr/>
        </p:nvSpPr>
        <p:spPr bwMode="auto">
          <a:xfrm>
            <a:off x="1428728" y="3143248"/>
            <a:ext cx="6429388" cy="7143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Grafica P vs H Con intercambiador  Anexo Con dos resistencias prendidas en el Evaporador</a:t>
            </a:r>
            <a:endParaRPr kumimoji="0" lang="es-EC" sz="2000" b="0" i="0" u="none" strike="noStrike" cap="none" normalizeH="0" baseline="0" dirty="0" smtClean="0">
              <a:ln>
                <a:noFill/>
              </a:ln>
              <a:solidFill>
                <a:schemeClr val="tx1"/>
              </a:solidFill>
              <a:effectLst/>
              <a:cs typeface="Arial" pitchFamily="34" charset="0"/>
            </a:endParaRPr>
          </a:p>
        </p:txBody>
      </p:sp>
      <p:pic>
        <p:nvPicPr>
          <p:cNvPr id="10" name="9 Imagen" descr="C:\Users\EDU\Documents\TESIS\Graficos Pvs H TESIS\Graficos\Grafico PvsH 6.png"/>
          <p:cNvPicPr/>
          <p:nvPr/>
        </p:nvPicPr>
        <p:blipFill>
          <a:blip r:embed="rId5">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643174" y="3857628"/>
            <a:ext cx="4286280" cy="1895116"/>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CuadroTexto"/>
          <p:cNvSpPr txBox="1"/>
          <p:nvPr/>
        </p:nvSpPr>
        <p:spPr>
          <a:xfrm>
            <a:off x="571472" y="857233"/>
            <a:ext cx="8072494" cy="5940088"/>
          </a:xfrm>
          <a:prstGeom prst="rect">
            <a:avLst/>
          </a:prstGeom>
          <a:noFill/>
        </p:spPr>
        <p:txBody>
          <a:bodyPr wrap="square" rtlCol="0">
            <a:spAutoFit/>
          </a:bodyPr>
          <a:lstStyle/>
          <a:p>
            <a:r>
              <a:rPr lang="es-EC" sz="2000" dirty="0" smtClean="0"/>
              <a:t>Existen los siguientes manuales y guías para el uso del equipo:</a:t>
            </a:r>
          </a:p>
          <a:p>
            <a:endParaRPr lang="es-EC" sz="2000" dirty="0" smtClean="0"/>
          </a:p>
          <a:p>
            <a:pPr>
              <a:buFont typeface="Arial" pitchFamily="34" charset="0"/>
              <a:buChar char="•"/>
            </a:pPr>
            <a:r>
              <a:rPr lang="es-EC" sz="2000" b="1" dirty="0" smtClean="0"/>
              <a:t>PROCESO </a:t>
            </a:r>
            <a:r>
              <a:rPr lang="es-EC" sz="2000" b="1" dirty="0" smtClean="0"/>
              <a:t>DE </a:t>
            </a:r>
            <a:r>
              <a:rPr lang="es-EC" sz="2000" b="1" dirty="0" smtClean="0"/>
              <a:t>ENCENDIDO</a:t>
            </a:r>
          </a:p>
          <a:p>
            <a:r>
              <a:rPr lang="es-ES" sz="2000" dirty="0" smtClean="0"/>
              <a:t>           Puesta en marcha sin intercambiador anexo</a:t>
            </a:r>
            <a:endParaRPr lang="es-EC" sz="2000" dirty="0" smtClean="0"/>
          </a:p>
          <a:p>
            <a:r>
              <a:rPr lang="es-ES" sz="2000" dirty="0" smtClean="0"/>
              <a:t>           Puesta en marcha con sistema anexo de intercambiador de calor </a:t>
            </a:r>
          </a:p>
          <a:p>
            <a:pPr>
              <a:buFont typeface="Arial" pitchFamily="34" charset="0"/>
              <a:buChar char="•"/>
            </a:pPr>
            <a:r>
              <a:rPr lang="es-EC" sz="2000" b="1" dirty="0" smtClean="0"/>
              <a:t>PROCESO </a:t>
            </a:r>
            <a:r>
              <a:rPr lang="es-EC" sz="2000" b="1" dirty="0" smtClean="0"/>
              <a:t>DE TOMA DE </a:t>
            </a:r>
            <a:r>
              <a:rPr lang="es-EC" sz="2000" b="1" dirty="0" smtClean="0"/>
              <a:t>DATOS</a:t>
            </a:r>
          </a:p>
          <a:p>
            <a:pPr>
              <a:buFont typeface="Arial" pitchFamily="34" charset="0"/>
              <a:buChar char="•"/>
            </a:pPr>
            <a:r>
              <a:rPr lang="es-EC" sz="2000" b="1" dirty="0" smtClean="0"/>
              <a:t>GUÍAS DE LABORATORIO</a:t>
            </a:r>
          </a:p>
          <a:p>
            <a:pPr>
              <a:buFont typeface="Arial" pitchFamily="34" charset="0"/>
              <a:buChar char="•"/>
            </a:pPr>
            <a:r>
              <a:rPr lang="es-ES" sz="2000" b="1" dirty="0" smtClean="0"/>
              <a:t>MANUAL DE OPERACIÓN DEL BANCO DE </a:t>
            </a:r>
            <a:r>
              <a:rPr lang="es-ES" sz="2000" b="1" dirty="0" smtClean="0"/>
              <a:t>PRUEBAS</a:t>
            </a:r>
          </a:p>
          <a:p>
            <a:pPr>
              <a:buFont typeface="Arial" pitchFamily="34" charset="0"/>
              <a:buChar char="•"/>
            </a:pPr>
            <a:r>
              <a:rPr lang="es-ES" sz="2000" b="1" dirty="0" smtClean="0"/>
              <a:t>ADQUISICIÓN </a:t>
            </a:r>
            <a:r>
              <a:rPr lang="es-ES" sz="2000" b="1" dirty="0" smtClean="0"/>
              <a:t>DE DATOS</a:t>
            </a:r>
            <a:endParaRPr lang="es-EC" sz="2000" dirty="0" smtClean="0"/>
          </a:p>
          <a:p>
            <a:pPr>
              <a:buFont typeface="Arial" pitchFamily="34" charset="0"/>
              <a:buChar char="•"/>
            </a:pPr>
            <a:r>
              <a:rPr lang="es-ES" sz="2000" b="1" dirty="0" smtClean="0"/>
              <a:t>INSTRUCCIONES DE APAGADO </a:t>
            </a:r>
            <a:endParaRPr lang="es-ES" sz="2000" b="1" dirty="0" smtClean="0"/>
          </a:p>
          <a:p>
            <a:r>
              <a:rPr lang="es-ES" sz="2000" dirty="0" smtClean="0"/>
              <a:t>          Banco de pruebas sin conexión de agua</a:t>
            </a:r>
            <a:endParaRPr lang="es-EC" sz="2000" dirty="0" smtClean="0"/>
          </a:p>
          <a:p>
            <a:r>
              <a:rPr lang="es-ES" sz="2000" dirty="0" smtClean="0"/>
              <a:t>          Banco de pruebas con conexión de agua:</a:t>
            </a:r>
            <a:endParaRPr lang="es-EC" sz="2000" dirty="0" smtClean="0"/>
          </a:p>
          <a:p>
            <a:pPr>
              <a:buFont typeface="Arial" pitchFamily="34" charset="0"/>
              <a:buChar char="•"/>
            </a:pPr>
            <a:r>
              <a:rPr lang="es-ES" sz="2000" b="1" dirty="0" smtClean="0"/>
              <a:t>CALIBRACIÓN </a:t>
            </a:r>
            <a:r>
              <a:rPr lang="es-ES" sz="2000" b="1" dirty="0" smtClean="0"/>
              <a:t>DEL CONTROLADOR DEL BANCO DE PRUEBAS</a:t>
            </a:r>
            <a:endParaRPr lang="es-EC" sz="2000" dirty="0" smtClean="0"/>
          </a:p>
          <a:p>
            <a:pPr>
              <a:buFont typeface="Arial" pitchFamily="34" charset="0"/>
              <a:buChar char="•"/>
            </a:pPr>
            <a:r>
              <a:rPr lang="es-EC" sz="2000" b="1" dirty="0" smtClean="0"/>
              <a:t>GUÍA DE MANTENIMIENTO DEL EQUIPO DE REFRIGERACIÓN</a:t>
            </a:r>
            <a:endParaRPr lang="es-EC" sz="2000" dirty="0" smtClean="0"/>
          </a:p>
          <a:p>
            <a:pPr>
              <a:buFont typeface="Arial" pitchFamily="34" charset="0"/>
              <a:buChar char="•"/>
            </a:pPr>
            <a:r>
              <a:rPr lang="es-EC" sz="2000" b="1" dirty="0" smtClean="0"/>
              <a:t>CONTROL TAREAS DE MANTENIMIENTO POR PERIODOS DE TIEMPO EN UN AÑO</a:t>
            </a:r>
          </a:p>
          <a:p>
            <a:endParaRPr lang="es-EC" sz="2000" dirty="0" smtClean="0"/>
          </a:p>
          <a:p>
            <a:endParaRPr lang="es-EC" sz="2000" dirty="0" smtClean="0"/>
          </a:p>
          <a:p>
            <a:endParaRPr lang="es-EC"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169" name="Rectangle 1"/>
          <p:cNvSpPr>
            <a:spLocks noChangeArrowheads="1"/>
          </p:cNvSpPr>
          <p:nvPr/>
        </p:nvSpPr>
        <p:spPr bwMode="auto">
          <a:xfrm>
            <a:off x="1319242" y="2430844"/>
            <a:ext cx="6538906"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Times New Roman" pitchFamily="18" charset="0"/>
                <a:cs typeface="Arial" pitchFamily="34" charset="0"/>
              </a:rPr>
              <a:t>CAPITULO VI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2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ea typeface="Times New Roman" pitchFamily="18" charset="0"/>
                <a:cs typeface="Arial" pitchFamily="34" charset="0"/>
              </a:rPr>
              <a:t>ANÁLISIS ECONÓMICO Y FINANCIERO</a:t>
            </a:r>
            <a:endParaRPr kumimoji="0" lang="es-EC"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6146" name="Rectangle 2"/>
          <p:cNvSpPr>
            <a:spLocks noChangeArrowheads="1"/>
          </p:cNvSpPr>
          <p:nvPr/>
        </p:nvSpPr>
        <p:spPr bwMode="auto">
          <a:xfrm>
            <a:off x="2571736" y="928670"/>
            <a:ext cx="35211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ANÁLISIS ECONÓMICO</a:t>
            </a:r>
            <a:endParaRPr kumimoji="0" lang="es-EC" sz="2400" b="0" i="0" u="none" strike="noStrike" cap="none" normalizeH="0" baseline="0" dirty="0" smtClean="0">
              <a:ln>
                <a:noFill/>
              </a:ln>
              <a:solidFill>
                <a:schemeClr val="tx1"/>
              </a:solidFill>
              <a:effectLst/>
              <a:cs typeface="Arial" pitchFamily="34" charset="0"/>
            </a:endParaRPr>
          </a:p>
        </p:txBody>
      </p:sp>
      <p:sp>
        <p:nvSpPr>
          <p:cNvPr id="6147" name="Rectangle 3"/>
          <p:cNvSpPr>
            <a:spLocks noChangeArrowheads="1"/>
          </p:cNvSpPr>
          <p:nvPr/>
        </p:nvSpPr>
        <p:spPr bwMode="auto">
          <a:xfrm>
            <a:off x="571472" y="1428736"/>
            <a:ext cx="807249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Este permite el estudio de ingresos y gastos del proyecto realizado para poder verificar si en este existe una rentabilidad para su elaboración, siendo una información confiable para nuestra toma de decisiones.</a:t>
            </a:r>
          </a:p>
          <a:p>
            <a:pPr fontAlgn="base">
              <a:spcBef>
                <a:spcPct val="0"/>
              </a:spcBef>
              <a:spcAft>
                <a:spcPct val="0"/>
              </a:spcAft>
            </a:pPr>
            <a:endParaRPr lang="es-EC" sz="2400" dirty="0" smtClean="0"/>
          </a:p>
          <a:p>
            <a:pPr fontAlgn="base">
              <a:spcBef>
                <a:spcPct val="0"/>
              </a:spcBef>
              <a:spcAft>
                <a:spcPct val="0"/>
              </a:spcAft>
            </a:pPr>
            <a:r>
              <a:rPr lang="es-EC" sz="2400" b="1" dirty="0" smtClean="0"/>
              <a:t>Costo Directo Final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cs typeface="Arial" pitchFamily="34" charset="0"/>
            </a:endParaRPr>
          </a:p>
        </p:txBody>
      </p:sp>
      <p:graphicFrame>
        <p:nvGraphicFramePr>
          <p:cNvPr id="10" name="9 Tabla"/>
          <p:cNvGraphicFramePr>
            <a:graphicFrameLocks noGrp="1"/>
          </p:cNvGraphicFramePr>
          <p:nvPr/>
        </p:nvGraphicFramePr>
        <p:xfrm>
          <a:off x="2571736" y="3786190"/>
          <a:ext cx="2755900" cy="2263140"/>
        </p:xfrm>
        <a:graphic>
          <a:graphicData uri="http://schemas.openxmlformats.org/drawingml/2006/table">
            <a:tbl>
              <a:tblPr/>
              <a:tblGrid>
                <a:gridCol w="2080403"/>
                <a:gridCol w="675497"/>
              </a:tblGrid>
              <a:tr h="190500">
                <a:tc>
                  <a:txBody>
                    <a:bodyPr/>
                    <a:lstStyle/>
                    <a:p>
                      <a:pPr>
                        <a:lnSpc>
                          <a:spcPct val="150000"/>
                        </a:lnSpc>
                        <a:spcAft>
                          <a:spcPts val="0"/>
                        </a:spcAft>
                      </a:pPr>
                      <a:r>
                        <a:rPr lang="es-EC" sz="1100" b="1">
                          <a:solidFill>
                            <a:srgbClr val="000000"/>
                          </a:solidFill>
                          <a:latin typeface="Arial"/>
                          <a:ea typeface="Times New Roman"/>
                          <a:cs typeface="Times New Roman"/>
                        </a:rPr>
                        <a:t>COSTO DIRECTO FINAL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b="1">
                          <a:solidFill>
                            <a:srgbClr val="000000"/>
                          </a:solidFill>
                          <a:latin typeface="Arial"/>
                          <a:ea typeface="Times New Roman"/>
                          <a:cs typeface="Times New Roman"/>
                        </a:rPr>
                        <a:t>DESCRIPCIÓN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solidFill>
                            <a:srgbClr val="000000"/>
                          </a:solidFill>
                          <a:latin typeface="Arial"/>
                          <a:ea typeface="Times New Roman"/>
                          <a:cs typeface="Times New Roman"/>
                        </a:rPr>
                        <a:t>V. 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DISEÑADORES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cs typeface="Times New Roman"/>
                        </a:rPr>
                        <a:t>1000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EQUIPOS E INSTRUMENTOS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cs typeface="Times New Roman"/>
                        </a:rPr>
                        <a:t>2095,2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ACCESORIOS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cs typeface="Times New Roman"/>
                        </a:rPr>
                        <a:t>364,25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ACCESORIOS ELÉCTRICOS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cs typeface="Times New Roman"/>
                        </a:rPr>
                        <a:t>153,13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MESA Y TABLERO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cs typeface="Times New Roman"/>
                        </a:rPr>
                        <a:t>413,2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Aft>
                          <a:spcPts val="0"/>
                        </a:spcAft>
                      </a:pPr>
                      <a:r>
                        <a:rPr lang="es-EC" sz="1100" b="1">
                          <a:solidFill>
                            <a:srgbClr val="000000"/>
                          </a:solidFill>
                          <a:latin typeface="Arial"/>
                          <a:ea typeface="Times New Roman"/>
                          <a:cs typeface="Times New Roman"/>
                        </a:rPr>
                        <a:t>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dirty="0">
                          <a:solidFill>
                            <a:srgbClr val="000000"/>
                          </a:solidFill>
                          <a:latin typeface="Arial"/>
                          <a:ea typeface="Times New Roman"/>
                          <a:cs typeface="Times New Roman"/>
                        </a:rPr>
                        <a:t>4025,78</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785786" y="785794"/>
            <a:ext cx="2104615" cy="369332"/>
          </a:xfrm>
          <a:prstGeom prst="rect">
            <a:avLst/>
          </a:prstGeom>
        </p:spPr>
        <p:txBody>
          <a:bodyPr wrap="none">
            <a:spAutoFit/>
          </a:bodyPr>
          <a:lstStyle/>
          <a:p>
            <a:r>
              <a:rPr lang="es-EC" smtClean="0"/>
              <a:t>Costo Indirecto Final</a:t>
            </a:r>
            <a:endParaRPr lang="es-EC"/>
          </a:p>
        </p:txBody>
      </p:sp>
      <p:graphicFrame>
        <p:nvGraphicFramePr>
          <p:cNvPr id="8" name="7 Tabla"/>
          <p:cNvGraphicFramePr>
            <a:graphicFrameLocks noGrp="1"/>
          </p:cNvGraphicFramePr>
          <p:nvPr/>
        </p:nvGraphicFramePr>
        <p:xfrm>
          <a:off x="2285984" y="1214422"/>
          <a:ext cx="3133725" cy="1760220"/>
        </p:xfrm>
        <a:graphic>
          <a:graphicData uri="http://schemas.openxmlformats.org/drawingml/2006/table">
            <a:tbl>
              <a:tblPr/>
              <a:tblGrid>
                <a:gridCol w="2371725"/>
                <a:gridCol w="762000"/>
              </a:tblGrid>
              <a:tr h="190500">
                <a:tc>
                  <a:txBody>
                    <a:bodyPr/>
                    <a:lstStyle/>
                    <a:p>
                      <a:pPr>
                        <a:lnSpc>
                          <a:spcPct val="150000"/>
                        </a:lnSpc>
                        <a:spcAft>
                          <a:spcPts val="0"/>
                        </a:spcAft>
                      </a:pPr>
                      <a:r>
                        <a:rPr lang="es-EC" sz="1100" b="1">
                          <a:solidFill>
                            <a:srgbClr val="000000"/>
                          </a:solidFill>
                          <a:latin typeface="Arial"/>
                          <a:ea typeface="Times New Roman"/>
                          <a:cs typeface="Times New Roman"/>
                        </a:rPr>
                        <a:t>COSTO INDIRECTO FINAL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b="1">
                          <a:solidFill>
                            <a:srgbClr val="000000"/>
                          </a:solidFill>
                          <a:latin typeface="Arial"/>
                          <a:ea typeface="Times New Roman"/>
                          <a:cs typeface="Times New Roman"/>
                        </a:rPr>
                        <a:t>DESCRIPCIÓN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solidFill>
                            <a:srgbClr val="000000"/>
                          </a:solidFill>
                          <a:latin typeface="Arial"/>
                          <a:ea typeface="Times New Roman"/>
                          <a:cs typeface="Times New Roman"/>
                        </a:rPr>
                        <a:t>V. 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ASESORES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Arial"/>
                          <a:ea typeface="Times New Roman"/>
                          <a:cs typeface="Times New Roman"/>
                        </a:rPr>
                        <a:t>1800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a:solidFill>
                            <a:srgbClr val="000000"/>
                          </a:solidFill>
                          <a:latin typeface="Arial"/>
                          <a:ea typeface="Times New Roman"/>
                          <a:cs typeface="Times New Roman"/>
                        </a:rPr>
                        <a:t>ACCESORIOS E INSUMOS EXTRAS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Arial"/>
                          <a:ea typeface="Times New Roman"/>
                          <a:cs typeface="Times New Roman"/>
                        </a:rPr>
                        <a:t>655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Aft>
                          <a:spcPts val="0"/>
                        </a:spcAft>
                      </a:pPr>
                      <a:r>
                        <a:rPr lang="es-EC" sz="1100" b="1">
                          <a:solidFill>
                            <a:srgbClr val="000000"/>
                          </a:solidFill>
                          <a:latin typeface="Arial"/>
                          <a:ea typeface="Times New Roman"/>
                          <a:cs typeface="Times New Roman"/>
                        </a:rPr>
                        <a:t>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latin typeface="Arial"/>
                          <a:ea typeface="Times New Roman"/>
                          <a:cs typeface="Times New Roman"/>
                        </a:rPr>
                        <a:t>2455</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1071538" y="3214686"/>
            <a:ext cx="1217706" cy="369332"/>
          </a:xfrm>
          <a:prstGeom prst="rect">
            <a:avLst/>
          </a:prstGeom>
        </p:spPr>
        <p:txBody>
          <a:bodyPr wrap="none">
            <a:spAutoFit/>
          </a:bodyPr>
          <a:lstStyle/>
          <a:p>
            <a:r>
              <a:rPr lang="es-EC" dirty="0" smtClean="0"/>
              <a:t>Costo Total</a:t>
            </a:r>
            <a:endParaRPr lang="es-EC" dirty="0"/>
          </a:p>
        </p:txBody>
      </p:sp>
      <p:graphicFrame>
        <p:nvGraphicFramePr>
          <p:cNvPr id="10" name="9 Tabla"/>
          <p:cNvGraphicFramePr>
            <a:graphicFrameLocks noGrp="1"/>
          </p:cNvGraphicFramePr>
          <p:nvPr/>
        </p:nvGraphicFramePr>
        <p:xfrm>
          <a:off x="2214546" y="3714752"/>
          <a:ext cx="2681605" cy="1645920"/>
        </p:xfrm>
        <a:graphic>
          <a:graphicData uri="http://schemas.openxmlformats.org/drawingml/2006/table">
            <a:tbl>
              <a:tblPr/>
              <a:tblGrid>
                <a:gridCol w="1891404"/>
                <a:gridCol w="790201"/>
              </a:tblGrid>
              <a:tr h="190500">
                <a:tc>
                  <a:txBody>
                    <a:bodyPr/>
                    <a:lstStyle/>
                    <a:p>
                      <a:pPr>
                        <a:lnSpc>
                          <a:spcPct val="150000"/>
                        </a:lnSpc>
                        <a:spcAft>
                          <a:spcPts val="0"/>
                        </a:spcAft>
                      </a:pPr>
                      <a:r>
                        <a:rPr lang="es-EC" sz="1200" b="1">
                          <a:solidFill>
                            <a:srgbClr val="000000"/>
                          </a:solidFill>
                          <a:latin typeface="Arial"/>
                          <a:ea typeface="Times New Roman"/>
                          <a:cs typeface="Times New Roman"/>
                        </a:rPr>
                        <a:t>COSTO 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200" b="1">
                          <a:solidFill>
                            <a:srgbClr val="000000"/>
                          </a:solidFill>
                          <a:latin typeface="Arial"/>
                          <a:ea typeface="Times New Roman"/>
                          <a:cs typeface="Times New Roman"/>
                        </a:rPr>
                        <a:t>DESCRIPCIÓN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solidFill>
                            <a:srgbClr val="000000"/>
                          </a:solidFill>
                          <a:latin typeface="Arial"/>
                          <a:ea typeface="Times New Roman"/>
                          <a:cs typeface="Times New Roman"/>
                        </a:rPr>
                        <a:t>V.TOTAL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200">
                          <a:solidFill>
                            <a:srgbClr val="000000"/>
                          </a:solidFill>
                          <a:latin typeface="Arial"/>
                          <a:ea typeface="Times New Roman"/>
                          <a:cs typeface="Times New Roman"/>
                        </a:rPr>
                        <a:t>COSTO DIRECTO FINAL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Times New Roman"/>
                          <a:cs typeface="Times New Roman"/>
                        </a:rPr>
                        <a:t>4025,78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200">
                          <a:solidFill>
                            <a:srgbClr val="000000"/>
                          </a:solidFill>
                          <a:latin typeface="Arial"/>
                          <a:ea typeface="Times New Roman"/>
                          <a:cs typeface="Times New Roman"/>
                        </a:rPr>
                        <a:t>COSTO INDIRECTO FINAL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Times New Roman"/>
                          <a:cs typeface="Times New Roman"/>
                        </a:rPr>
                        <a:t>2455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Aft>
                          <a:spcPts val="0"/>
                        </a:spcAft>
                      </a:pPr>
                      <a:r>
                        <a:rPr lang="es-EC" sz="1200" b="1">
                          <a:solidFill>
                            <a:srgbClr val="000000"/>
                          </a:solidFill>
                          <a:latin typeface="Arial"/>
                          <a:ea typeface="Times New Roman"/>
                          <a:cs typeface="Times New Roman"/>
                        </a:rPr>
                        <a:t>TOTAL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latin typeface="Arial"/>
                          <a:ea typeface="Times New Roman"/>
                          <a:cs typeface="Times New Roman"/>
                        </a:rPr>
                        <a:t>6480,78</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0"/>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4097" name="Rectangle 1"/>
          <p:cNvSpPr>
            <a:spLocks noChangeArrowheads="1"/>
          </p:cNvSpPr>
          <p:nvPr/>
        </p:nvSpPr>
        <p:spPr bwMode="auto">
          <a:xfrm>
            <a:off x="3286116" y="642918"/>
            <a:ext cx="248471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FINANCIAMIENTO</a:t>
            </a:r>
            <a:endParaRPr kumimoji="0" lang="es-EC" sz="2400" b="0" i="0" u="none" strike="noStrike" cap="none" normalizeH="0" baseline="0" dirty="0" smtClean="0">
              <a:ln>
                <a:noFill/>
              </a:ln>
              <a:solidFill>
                <a:schemeClr val="tx1"/>
              </a:solidFill>
              <a:effectLst/>
              <a:cs typeface="Arial" pitchFamily="34" charset="0"/>
            </a:endParaRPr>
          </a:p>
        </p:txBody>
      </p:sp>
      <p:sp>
        <p:nvSpPr>
          <p:cNvPr id="4098" name="Rectangle 2"/>
          <p:cNvSpPr>
            <a:spLocks noChangeArrowheads="1"/>
          </p:cNvSpPr>
          <p:nvPr/>
        </p:nvSpPr>
        <p:spPr bwMode="auto">
          <a:xfrm>
            <a:off x="571472" y="1285860"/>
            <a:ext cx="800105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El financiamiento de este proyecto fue de carácter personal y autofinanciado entre los ejecutores, se dio un presupuesto inicial presentado en el perfil de tesis previo a su aprobación donde nos permitió distribuir de la mejor manera el gasto de la inversión. Dando como un abono inicial de 3000, 00 dólares americanos,</a:t>
            </a:r>
            <a:r>
              <a:rPr kumimoji="0" lang="es-EC" sz="2000" b="0" i="0" u="none" strike="noStrike" cap="none" normalizeH="0" dirty="0" smtClean="0">
                <a:ln>
                  <a:noFill/>
                </a:ln>
                <a:solidFill>
                  <a:schemeClr val="tx1"/>
                </a:solidFill>
                <a:effectLst/>
                <a:ea typeface="Times New Roman" pitchFamily="18" charset="0"/>
                <a:cs typeface="Arial" pitchFamily="34" charset="0"/>
              </a:rPr>
              <a:t> </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a medida que el proyecto requería una mayor inversión se tomaba la decisión de comprar lo necesario como para continuar con el mismo. Hasta el punto de finiquitar la construcción, esto nos permitió alcanzar a cubrir todos los gastos necesarios de forma progresiva y sin necesidad de adquirir los diferentes componentes del banco de prueba con intereses. Buscando además no sobrepasar la inversión estimada.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La unidad de condensación de marca TECUMSEH fue donado por el DECEM, para apoyar la realización del banco de pruebas abaratando así el costo final.</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3500430" y="642918"/>
            <a:ext cx="2174057" cy="461665"/>
          </a:xfrm>
          <a:prstGeom prst="rect">
            <a:avLst/>
          </a:prstGeom>
        </p:spPr>
        <p:txBody>
          <a:bodyPr wrap="none">
            <a:spAutoFit/>
          </a:bodyPr>
          <a:lstStyle/>
          <a:p>
            <a:r>
              <a:rPr lang="es-EC" sz="2400" b="1" dirty="0"/>
              <a:t>CONCLUSIONES</a:t>
            </a:r>
            <a:endParaRPr lang="es-EC" sz="2400" dirty="0"/>
          </a:p>
        </p:txBody>
      </p:sp>
      <p:sp>
        <p:nvSpPr>
          <p:cNvPr id="1025" name="Rectangle 1"/>
          <p:cNvSpPr>
            <a:spLocks noChangeArrowheads="1"/>
          </p:cNvSpPr>
          <p:nvPr/>
        </p:nvSpPr>
        <p:spPr bwMode="auto">
          <a:xfrm>
            <a:off x="428596" y="1214422"/>
            <a:ext cx="828677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Para el desarrollo de este proyecto de tesis, se elaboró una fuente bibliográfica para el completo entendimiento de temas relacionados al ciclo de refrigeración por compresión de vapor,  balance de energía y </a:t>
            </a:r>
            <a:r>
              <a:rPr kumimoji="0" lang="es-EC" sz="22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200" b="0" i="0" u="none" strike="noStrike" cap="none" normalizeH="0" baseline="0" dirty="0" smtClean="0">
                <a:ln>
                  <a:noFill/>
                </a:ln>
                <a:solidFill>
                  <a:schemeClr val="tx1"/>
                </a:solidFill>
                <a:effectLst/>
                <a:ea typeface="Times New Roman" pitchFamily="18" charset="0"/>
                <a:cs typeface="Arial" pitchFamily="34" charset="0"/>
              </a:rPr>
              <a:t>, análisis de la primera y segunda ley de la termodinámica, análisis de eficiencias y la introducción de conceptos vinculados a la cogeneración. </a:t>
            </a: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A través del proceso de construcción se constató que las características iniciales de diseño pudieron ser alcanzadas y que a su vez el banco de pruebas funciona de la manera esperada  dentro de las instalaciones del laboratorio del DECEM.</a:t>
            </a: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El banco de pruebas fue diseñado y construido utilizando la “unidad Condensadora” de capacidad operativa máxima de 1 HP, la cual fue otorgada a nosotros por el laboratorio del DECEM , se encuentra instalada y funcionando en el equipo con refrigerante R404a.</a:t>
            </a:r>
            <a:endParaRPr kumimoji="0" lang="es-EC"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 name="6 Rectángulo"/>
          <p:cNvSpPr/>
          <p:nvPr/>
        </p:nvSpPr>
        <p:spPr>
          <a:xfrm>
            <a:off x="500034" y="285728"/>
            <a:ext cx="8215370" cy="6001643"/>
          </a:xfrm>
          <a:prstGeom prst="rect">
            <a:avLst/>
          </a:prstGeom>
        </p:spPr>
        <p:txBody>
          <a:bodyPr wrap="square">
            <a:spAutoFit/>
          </a:bodyPr>
          <a:lstStyle/>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Seleccionar los equipos, materiales e instrumentación más adecuados para el banco de pruebas en función de la disponibilidad del mercado local.</a:t>
            </a:r>
          </a:p>
          <a:p>
            <a:pPr lvl="0" algn="just" eaLnBrk="0" fontAlgn="base" hangingPunct="0">
              <a:spcBef>
                <a:spcPct val="0"/>
              </a:spcBef>
              <a:spcAft>
                <a:spcPct val="0"/>
              </a:spcAft>
              <a:buFontTx/>
              <a:buChar char="•"/>
            </a:pPr>
            <a:endParaRPr kumimoji="0" lang="es-EC" sz="2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Realizar la construcción del banco de pruebas en función de los procedimientos adecuados.</a:t>
            </a:r>
          </a:p>
          <a:p>
            <a:pPr lvl="0" algn="just" eaLnBrk="0" fontAlgn="base" hangingPunct="0">
              <a:spcBef>
                <a:spcPct val="0"/>
              </a:spcBef>
              <a:spcAft>
                <a:spcPct val="0"/>
              </a:spcAft>
              <a:buFontTx/>
              <a:buChar char="•"/>
            </a:pPr>
            <a:endParaRPr kumimoji="0" lang="es-EC" sz="2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Realizar las pruebas de operabilidad, funcionabilidad y seguridad del equipo.</a:t>
            </a:r>
          </a:p>
          <a:p>
            <a:pPr lvl="0" algn="just" eaLnBrk="0" fontAlgn="base" hangingPunct="0">
              <a:spcBef>
                <a:spcPct val="0"/>
              </a:spcBef>
              <a:spcAft>
                <a:spcPct val="0"/>
              </a:spcAft>
              <a:buFontTx/>
              <a:buChar char="•"/>
            </a:pPr>
            <a:endParaRPr kumimoji="0" lang="es-EC" sz="2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Elaborar manuales de  operación y mantenimiento del equipo.</a:t>
            </a:r>
          </a:p>
          <a:p>
            <a:pPr lvl="0" algn="just" eaLnBrk="0" fontAlgn="base" hangingPunct="0">
              <a:spcBef>
                <a:spcPct val="0"/>
              </a:spcBef>
              <a:spcAft>
                <a:spcPct val="0"/>
              </a:spcAft>
              <a:buFontTx/>
              <a:buChar char="•"/>
            </a:pPr>
            <a:endParaRPr kumimoji="0" lang="es-EC" sz="2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Elaborar guías de prácticas de los ensayos que se realizan en el equipo.</a:t>
            </a:r>
          </a:p>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 </a:t>
            </a:r>
            <a:endParaRPr kumimoji="0" lang="es-EC" sz="2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buFontTx/>
              <a:buChar char="•"/>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Evaluar el análisis económico y de financiamiento del Proyecto</a:t>
            </a:r>
            <a:endParaRPr kumimoji="0" lang="es-EC"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1681" name="Rectangle 1"/>
          <p:cNvSpPr>
            <a:spLocks noChangeArrowheads="1"/>
          </p:cNvSpPr>
          <p:nvPr/>
        </p:nvSpPr>
        <p:spPr bwMode="auto">
          <a:xfrm>
            <a:off x="571472" y="428604"/>
            <a:ext cx="7715272"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El banco de pruebas funciona en todo momento bajo los parámetros propuestos de diseño, logra alcanzar los valores requeridos de -12°C en el cubículo de la unidad evaporadora, la cual sirve como patrón de control del equipo, a su vez el equipo mantiene la presión de alta y baja en todo momento permitiendo obtener datos confiables al realizar el análisis respectivo para cada uno de los casos planteados por las prácticas de laboratorio.</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Según lo propuesto el banco de pruebas se lo construyó bajo la tutela de expertos en el área para asegurar su operabilidad a lo largo del tiempo, siguiendo una normativa de construcción e instalación de cada uno de sus componentes como de los instrumentos necesarios para su funcionalidad., utilizando el procedimiento especificado por los fabricantes, se usó métodos de construcción confiables buscando asegurar conservar el estado de cada componente y asegurar que todos cumplan con su función de la manera esperada.</a:t>
            </a:r>
            <a:endParaRPr kumimoji="0" lang="es-EC"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5777" name="Rectangle 1"/>
          <p:cNvSpPr>
            <a:spLocks noChangeArrowheads="1"/>
          </p:cNvSpPr>
          <p:nvPr/>
        </p:nvSpPr>
        <p:spPr bwMode="auto">
          <a:xfrm>
            <a:off x="500066" y="1078602"/>
            <a:ext cx="821533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Según especificaciones del diseño se anexo un dispositivo de recuperación de calor que aproveche el fenómeno físico de compresión dentro de un ciclo de refrigeración (por compresión de vapor), sin que este altere el rendimiento del equipo, introduciendo así el principio de la utilización de dispositivos de cogeneración en procesos térmicos.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plantea prácticas relacionadas a las áreas de interés como son el análisis de rendimientos energéticos y </a:t>
            </a:r>
            <a:r>
              <a:rPr kumimoji="0" lang="es-EC" sz="2200" b="0" i="0" u="none" strike="noStrike" cap="none" normalizeH="0" baseline="0" dirty="0" err="1" smtClean="0">
                <a:ln>
                  <a:noFill/>
                </a:ln>
                <a:solidFill>
                  <a:schemeClr val="tx1"/>
                </a:solidFill>
                <a:effectLst/>
                <a:ea typeface="Times New Roman" pitchFamily="18" charset="0"/>
                <a:cs typeface="Arial" pitchFamily="34" charset="0"/>
              </a:rPr>
              <a:t>exergéticos</a:t>
            </a:r>
            <a:r>
              <a:rPr kumimoji="0" lang="es-EC" sz="2200" b="0" i="0" u="none" strike="noStrike" cap="none" normalizeH="0" baseline="0" dirty="0" smtClean="0">
                <a:ln>
                  <a:noFill/>
                </a:ln>
                <a:solidFill>
                  <a:schemeClr val="tx1"/>
                </a:solidFill>
                <a:effectLst/>
                <a:ea typeface="Times New Roman" pitchFamily="18" charset="0"/>
                <a:cs typeface="Arial" pitchFamily="34" charset="0"/>
              </a:rPr>
              <a:t>, donde la instrumentación instalada permite realizar las prácticas propuestas por el banco de pruebas. Esto permite al laboratorio abarcar un tema de bastante interés en el desarrollo de conocimiento hacia los estudiantes y permitir que sea mayor el desarrollo de conocimiento dentro del laboratorio del DECEM.</a:t>
            </a:r>
            <a:endParaRPr kumimoji="0" lang="es-EC"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4753" name="Rectangle 1"/>
          <p:cNvSpPr>
            <a:spLocks noChangeArrowheads="1"/>
          </p:cNvSpPr>
          <p:nvPr/>
        </p:nvSpPr>
        <p:spPr bwMode="auto">
          <a:xfrm>
            <a:off x="500034" y="571480"/>
            <a:ext cx="821537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planteó procedimientos de mantenimiento necesario para preservar el equipo en condiciones óptimas así como procedimientos para el cuidado de los elementos y la manipulación del refrigerante R404a presentes en el inciso  5.4 y al anexo K.</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El proceso de construcción del equipo se la pudo llevar acabo con el presupuesto previamente propuesto dentro de los cuales la inversión total fue de $</a:t>
            </a:r>
            <a:r>
              <a:rPr kumimoji="0" lang="es-EC" sz="2200" b="1" i="0" u="none" strike="noStrike" cap="none" normalizeH="0" baseline="0" dirty="0" smtClean="0">
                <a:ln>
                  <a:noFill/>
                </a:ln>
                <a:solidFill>
                  <a:srgbClr val="000000"/>
                </a:solidFill>
                <a:effectLst/>
                <a:ea typeface="Times New Roman" pitchFamily="18" charset="0"/>
                <a:cs typeface="Arial" pitchFamily="34" charset="0"/>
              </a:rPr>
              <a:t>6480,78</a:t>
            </a:r>
            <a:r>
              <a:rPr kumimoji="0" lang="es-EC" sz="2200" b="0" i="0" u="none" strike="noStrike" cap="none" normalizeH="0" baseline="0" dirty="0" smtClean="0">
                <a:ln>
                  <a:noFill/>
                </a:ln>
                <a:solidFill>
                  <a:schemeClr val="tx1"/>
                </a:solidFill>
                <a:effectLst/>
                <a:ea typeface="Times New Roman" pitchFamily="18" charset="0"/>
                <a:cs typeface="Arial" pitchFamily="34" charset="0"/>
              </a:rPr>
              <a:t>. Todo el presupuesto fue de carácter autofinanciado por los desarrolladores de este trabajo de tesis.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ea typeface="Times New Roman" pitchFamily="18" charset="0"/>
              <a:cs typeface="Arial" pitchFamily="34" charset="0"/>
            </a:endParaRPr>
          </a:p>
          <a:p>
            <a:pPr algn="just" eaLnBrk="0" fontAlgn="base" hangingPunct="0">
              <a:spcBef>
                <a:spcPct val="0"/>
              </a:spcBef>
              <a:spcAft>
                <a:spcPct val="0"/>
              </a:spcAft>
              <a:buFontTx/>
              <a:buChar char="•"/>
            </a:pPr>
            <a:r>
              <a:rPr lang="es-EC" sz="2200" dirty="0" smtClean="0"/>
              <a:t>Es destacable que la aplicación del desarrollo del concepto de rendimiento </a:t>
            </a:r>
            <a:r>
              <a:rPr lang="es-EC" sz="2200" dirty="0" err="1" smtClean="0"/>
              <a:t>exergético</a:t>
            </a:r>
            <a:r>
              <a:rPr lang="es-EC" sz="2200" dirty="0" smtClean="0"/>
              <a:t> no solo es privilegio de máquinas térmicas o de refrigeración sino también a cualquier proceso industrial donde los intercambios energéticos tengan relevancia como en la industria de generación eléctrica, centrales térmicas, en la industria química o también en el análisis del consumo de energía en nuestro país.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3729" name="Rectangle 1"/>
          <p:cNvSpPr>
            <a:spLocks noChangeArrowheads="1"/>
          </p:cNvSpPr>
          <p:nvPr/>
        </p:nvSpPr>
        <p:spPr bwMode="auto">
          <a:xfrm>
            <a:off x="642910" y="357166"/>
            <a:ext cx="778671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obtuvo una mejor apreciación del rendimiento de un ciclo termodinámico de refrigeración por compresión de vapor, según lo planteado se logró definir la diferencia entre el análisis de energía y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y así se obtuvo los diversos coeficientes de desempeño, demostrar que la diferencia sustancial radica que mientras que en el primero caso se explica a través de un balance de masas superficial, un análisis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exergético</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permite evaluar un desempeño real de cada uno de sus componentes así como el desempeño global ya que este considera todas las perdidas relacionadas a la transferencia de calor al medio ambiente, así como la participación de las diferentes irreversibilidades propias de cada proceso comprendido en el ciclo de refrigeración por compresión de vapor.</a:t>
            </a:r>
            <a:endParaRPr kumimoji="0" lang="es-EC"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Al momento de realizar un balance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para cualquier caso genérico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termomecánico</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permitirá comprender de mejor manera la calidad del trabajo útil dentro de un fenómeno térmico analizando los flujos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útiles y los flujos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recuperables, el entendimiento de temas como la destrucción de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la generación de entropía  y la aparición de irreversibilidades en los diferentes procesos térmicos propios de la compresión de vapor. </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2705" name="Rectangle 1"/>
          <p:cNvSpPr>
            <a:spLocks noChangeArrowheads="1"/>
          </p:cNvSpPr>
          <p:nvPr/>
        </p:nvSpPr>
        <p:spPr bwMode="auto">
          <a:xfrm>
            <a:off x="928662" y="500042"/>
            <a:ext cx="71437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La construcción de bancos de pruebas dentro de la Universidad permite surtir al laboratorio de equipos que ayuden a la comprensión de fenómenos físicos puntuales que sean necesarios para explicar de una mejor manera la teoría impartida durante clases, todo esto a un menor precio de adquirir una maquina ya existente en el mercado.</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ea typeface="Times New Roman" pitchFamily="18" charset="0"/>
                <a:cs typeface="Arial" pitchFamily="34" charset="0"/>
              </a:rPr>
              <a:t>Mientras mayor la complejidad del análisis de perdidas e irreversibilidades permitirá acercarnos a la comprensión real del fenómeno térmico y su real desempeño partiendo de sus variables externas he ahí la versatilidad del análisis </a:t>
            </a:r>
            <a:r>
              <a:rPr kumimoji="0" lang="es-EC" sz="2400" b="0" i="0" u="none" strike="noStrike" cap="none" normalizeH="0" baseline="0" dirty="0" err="1" smtClean="0">
                <a:ln>
                  <a:noFill/>
                </a:ln>
                <a:solidFill>
                  <a:schemeClr val="tx1"/>
                </a:solidFill>
                <a:effectLst/>
                <a:ea typeface="Times New Roman" pitchFamily="18" charset="0"/>
                <a:cs typeface="Arial" pitchFamily="34" charset="0"/>
              </a:rPr>
              <a:t>exergético</a:t>
            </a:r>
            <a:r>
              <a:rPr kumimoji="0" lang="es-EC" sz="2400" b="0" i="0" u="none" strike="noStrike" cap="none" normalizeH="0" baseline="0" dirty="0" smtClean="0">
                <a:ln>
                  <a:noFill/>
                </a:ln>
                <a:solidFill>
                  <a:schemeClr val="tx1"/>
                </a:solidFill>
                <a:effectLst/>
                <a:ea typeface="Times New Roman" pitchFamily="18" charset="0"/>
                <a:cs typeface="Arial" pitchFamily="34" charset="0"/>
              </a:rPr>
              <a:t> para muchos ejemplos prácticos dentro del análisis de los fenómenos térmicos y mecánicos.</a:t>
            </a:r>
            <a:endParaRPr kumimoji="0" lang="es-EC"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7825" name="Rectangle 1"/>
          <p:cNvSpPr>
            <a:spLocks noChangeArrowheads="1"/>
          </p:cNvSpPr>
          <p:nvPr/>
        </p:nvSpPr>
        <p:spPr bwMode="auto">
          <a:xfrm>
            <a:off x="3143240" y="642918"/>
            <a:ext cx="30003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ea typeface="Times New Roman" pitchFamily="18" charset="0"/>
                <a:cs typeface="Arial" pitchFamily="34" charset="0"/>
              </a:rPr>
              <a:t>RECOMENDACIONES</a:t>
            </a:r>
            <a:endParaRPr kumimoji="0" lang="es-EC" sz="2400" b="0" i="0" u="none" strike="noStrike" cap="none" normalizeH="0" baseline="0" dirty="0" smtClean="0">
              <a:ln>
                <a:noFill/>
              </a:ln>
              <a:solidFill>
                <a:schemeClr val="tx1"/>
              </a:solidFill>
              <a:effectLst/>
              <a:cs typeface="Arial" pitchFamily="34" charset="0"/>
            </a:endParaRPr>
          </a:p>
        </p:txBody>
      </p:sp>
      <p:sp>
        <p:nvSpPr>
          <p:cNvPr id="77826" name="Rectangle 2"/>
          <p:cNvSpPr>
            <a:spLocks noChangeArrowheads="1"/>
          </p:cNvSpPr>
          <p:nvPr/>
        </p:nvSpPr>
        <p:spPr bwMode="auto">
          <a:xfrm>
            <a:off x="428596" y="1214422"/>
            <a:ext cx="814393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recomienda el apoyo a la investigación del fenómeno de expansión termodinámica de los diversos fluidos en un ciclo de refrigeración por compresión de vapor la cual no posee mucha información bibliográfica actualizada.</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recomienda el estudio previo del análisis de rendimiento </a:t>
            </a:r>
            <a:r>
              <a:rPr kumimoji="0" lang="es-EC" sz="2000" b="0" i="0" u="none" strike="noStrike" cap="none" normalizeH="0" baseline="0" dirty="0" err="1" smtClean="0">
                <a:ln>
                  <a:noFill/>
                </a:ln>
                <a:solidFill>
                  <a:schemeClr val="tx1"/>
                </a:solidFill>
                <a:effectLst/>
                <a:ea typeface="Times New Roman" pitchFamily="18" charset="0"/>
                <a:cs typeface="Arial" pitchFamily="34" charset="0"/>
              </a:rPr>
              <a:t>exergético</a:t>
            </a:r>
            <a:r>
              <a:rPr kumimoji="0" lang="es-EC" sz="2000" b="0" i="0" u="none" strike="noStrike" cap="none" normalizeH="0" baseline="0" dirty="0" smtClean="0">
                <a:ln>
                  <a:noFill/>
                </a:ln>
                <a:solidFill>
                  <a:schemeClr val="tx1"/>
                </a:solidFill>
                <a:effectLst/>
                <a:ea typeface="Times New Roman" pitchFamily="18" charset="0"/>
                <a:cs typeface="Arial" pitchFamily="34" charset="0"/>
              </a:rPr>
              <a:t> así como de los procesos de generación de entropía y el surgimiento de irreversibilidades en los diferentes fenómenos físicos térmicos.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ea typeface="Times New Roman" pitchFamily="18" charset="0"/>
                <a:cs typeface="Arial" pitchFamily="34" charset="0"/>
              </a:rPr>
              <a:t>Se recomienda el uso de software especializado para el análisis de ciclos de refrigeración como “COOLPACK” que facilitara la obtención de variables de comportamiento de un fluido refrigerante dentro de un ciclo termodinámico así como el comportamiento de un sistema de refrigeración.  No solo ayudara a tener una mejor comprensión del fenómeno térmico así como el dimensionamiento de diversos sistemas de refrigeración. </a:t>
            </a:r>
            <a:endParaRPr kumimoji="0" lang="es-EC"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6801" name="Rectangle 1"/>
          <p:cNvSpPr>
            <a:spLocks noChangeArrowheads="1"/>
          </p:cNvSpPr>
          <p:nvPr/>
        </p:nvSpPr>
        <p:spPr bwMode="auto">
          <a:xfrm>
            <a:off x="500034" y="357166"/>
            <a:ext cx="821533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recomienda utilizar fuentes bibliográficas especializadas en el tema de la </a:t>
            </a:r>
            <a:r>
              <a:rPr kumimoji="0" lang="es-EC" sz="2200" b="0" i="0" u="none" strike="noStrike" cap="none" normalizeH="0" baseline="0" dirty="0" err="1" smtClean="0">
                <a:ln>
                  <a:noFill/>
                </a:ln>
                <a:solidFill>
                  <a:schemeClr val="tx1"/>
                </a:solidFill>
                <a:effectLst/>
                <a:ea typeface="Times New Roman" pitchFamily="18" charset="0"/>
                <a:cs typeface="Arial" pitchFamily="34" charset="0"/>
              </a:rPr>
              <a:t>exergía</a:t>
            </a:r>
            <a:r>
              <a:rPr kumimoji="0" lang="es-EC" sz="2200" b="0" i="0" u="none" strike="noStrike" cap="none" normalizeH="0" baseline="0" dirty="0" smtClean="0">
                <a:ln>
                  <a:noFill/>
                </a:ln>
                <a:solidFill>
                  <a:schemeClr val="tx1"/>
                </a:solidFill>
                <a:effectLst/>
                <a:ea typeface="Times New Roman" pitchFamily="18" charset="0"/>
                <a:cs typeface="Arial" pitchFamily="34" charset="0"/>
              </a:rPr>
              <a:t> ya que la mayoría de libros toman al tema muy superficialmente.</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recomienda que en el proceso de toma de datos durante las diversas prácticas de laboratorio se tenga muy presente el procedimiento establecido en el capítulo 5 de este trabajo de tesis y así obtener datos reales y precisos para que el desarrollo de las prácticas tenga los resultados más próximos a los esperados, referentes al inciso 5.1.2.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Para el correcto desempeño del equipo se recomienda seguir los diversos procedimientos de mantenimiento del equipo como de sus componentes, tomando en cuenta que son basados en la experiencia de los diferentes fabricantes de cada equipo o instrumento, así evitar fallas que comprometan la funcionalidad y la utilización del banco de pruebas.</a:t>
            </a:r>
            <a:endParaRPr kumimoji="0" lang="es-EC"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78849" name="Rectangle 1"/>
          <p:cNvSpPr>
            <a:spLocks noChangeArrowheads="1"/>
          </p:cNvSpPr>
          <p:nvPr/>
        </p:nvSpPr>
        <p:spPr bwMode="auto">
          <a:xfrm>
            <a:off x="428596" y="285728"/>
            <a:ext cx="828680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recomienda para la utilización del equipo basarse en los diferentes procedimientos de operabilidad del equipo así como del encendido y apagado del mismo, se puede referir al capítulo 5, específicamente al inciso 5.3.</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recomienda tener muy en cuenta la conexión de agua al momento de realizar las diversas practicas donde se requiera el uso del intercambiador de calor anexo, referirse al capítulo 5 inciso 5.11, Así como la conexión de la manguera al desagüe correspondiente.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recomienda seguir todas las instrucciones de manipulación y seguridad del equipo, así como del refrigerante R404a para evitar cualquier tipo de accidentes.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200" b="0" i="0" u="none" strike="noStrike" cap="none" normalizeH="0" baseline="0" dirty="0" smtClean="0">
                <a:ln>
                  <a:noFill/>
                </a:ln>
                <a:solidFill>
                  <a:schemeClr val="tx1"/>
                </a:solidFill>
                <a:effectLst/>
                <a:ea typeface="Times New Roman" pitchFamily="18" charset="0"/>
                <a:cs typeface="Arial" pitchFamily="34" charset="0"/>
              </a:rPr>
              <a:t>Se recomienda el cumplimiento de todas las normas del laboratorio del DECEM que permita desarrollar las prácticas de la manera más adecuado cumpliendo con el protocolo de comportamiento. </a:t>
            </a:r>
            <a:endParaRPr kumimoji="0" lang="es-EC"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grpSp>
        <p:nvGrpSpPr>
          <p:cNvPr id="6" name="5 Grupo"/>
          <p:cNvGrpSpPr/>
          <p:nvPr/>
        </p:nvGrpSpPr>
        <p:grpSpPr>
          <a:xfrm>
            <a:off x="0" y="-24"/>
            <a:ext cx="9144000" cy="6902450"/>
            <a:chOff x="0" y="-24"/>
            <a:chExt cx="9144000" cy="6902450"/>
          </a:xfrm>
        </p:grpSpPr>
        <p:pic>
          <p:nvPicPr>
            <p:cNvPr id="4" name="Picture 10" descr="FORMATOPRESENTACION.jpg"/>
            <p:cNvPicPr>
              <a:picLocks noChangeAspect="1"/>
            </p:cNvPicPr>
            <p:nvPr/>
          </p:nvPicPr>
          <p:blipFill>
            <a:blip r:embed="rId2" cstate="print"/>
            <a:srcRect/>
            <a:stretch>
              <a:fillRect/>
            </a:stretch>
          </p:blipFill>
          <p:spPr bwMode="auto">
            <a:xfrm>
              <a:off x="0" y="-24"/>
              <a:ext cx="9144000" cy="6902450"/>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929330"/>
              <a:ext cx="2500298" cy="642942"/>
            </a:xfrm>
            <a:prstGeom prst="rect">
              <a:avLst/>
            </a:prstGeom>
            <a:noFill/>
            <a:ln>
              <a:noFill/>
            </a:ln>
          </p:spPr>
        </p:pic>
      </p:grpSp>
      <p:sp>
        <p:nvSpPr>
          <p:cNvPr id="50177" name="Rectangle 1"/>
          <p:cNvSpPr>
            <a:spLocks noChangeArrowheads="1"/>
          </p:cNvSpPr>
          <p:nvPr/>
        </p:nvSpPr>
        <p:spPr bwMode="auto">
          <a:xfrm>
            <a:off x="214314" y="506244"/>
            <a:ext cx="8643966" cy="5729733"/>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endParaRPr kumimoji="0" lang="es-EC" sz="2800" b="1" i="0" u="none" strike="noStrike" cap="none" normalizeH="0" baseline="0" dirty="0" smtClean="0">
              <a:ln>
                <a:noFill/>
              </a:ln>
              <a:solidFill>
                <a:schemeClr val="tx1"/>
              </a:solidFill>
              <a:effectLst/>
              <a:ea typeface="Times New Roman" pitchFamily="18" charset="0"/>
              <a:cs typeface="Arial" pitchFamily="34" charset="0"/>
            </a:endParaRPr>
          </a:p>
          <a:p>
            <a:pPr marL="457200" marR="0" lvl="1" indent="0" algn="ctr" defTabSz="914400" rtl="0" eaLnBrk="1" fontAlgn="base" latinLnBrk="0" hangingPunct="1">
              <a:lnSpc>
                <a:spcPct val="100000"/>
              </a:lnSpc>
              <a:spcBef>
                <a:spcPct val="0"/>
              </a:spcBef>
              <a:spcAft>
                <a:spcPct val="0"/>
              </a:spcAft>
              <a:buClrTx/>
              <a:buSzTx/>
              <a:tabLst/>
            </a:pPr>
            <a:r>
              <a:rPr kumimoji="0" lang="es-EC" sz="2800" b="1" i="0" u="none" strike="noStrike" cap="none" normalizeH="0" baseline="0" dirty="0" smtClean="0">
                <a:ln>
                  <a:noFill/>
                </a:ln>
                <a:solidFill>
                  <a:schemeClr val="tx1"/>
                </a:solidFill>
                <a:effectLst/>
                <a:ea typeface="Times New Roman" pitchFamily="18" charset="0"/>
                <a:cs typeface="Arial" pitchFamily="34" charset="0"/>
              </a:rPr>
              <a:t>JUSTIFICACIÓN E IMPORTANCIA</a:t>
            </a:r>
          </a:p>
          <a:p>
            <a:pPr marL="457200" marR="0" lvl="1" indent="0" algn="l" defTabSz="914400" rtl="0" eaLnBrk="1" fontAlgn="base" latinLnBrk="0" hangingPunct="1">
              <a:lnSpc>
                <a:spcPct val="100000"/>
              </a:lnSpc>
              <a:spcBef>
                <a:spcPct val="0"/>
              </a:spcBef>
              <a:spcAft>
                <a:spcPct val="0"/>
              </a:spcAft>
              <a:buClrTx/>
              <a:buSzTx/>
              <a:tabLst/>
            </a:pPr>
            <a:endParaRPr lang="es-EC" sz="2800" b="1" dirty="0" smtClean="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endParaRPr lang="es-EC" sz="2800" b="1" dirty="0">
              <a:ea typeface="Times New Roman" pitchFamily="18" charset="0"/>
              <a:cs typeface="Arial" pitchFamily="34" charset="0"/>
            </a:endParaRPr>
          </a:p>
          <a:p>
            <a:pPr lvl="1" fontAlgn="base">
              <a:spcBef>
                <a:spcPct val="0"/>
              </a:spcBef>
              <a:spcAft>
                <a:spcPct val="0"/>
              </a:spcAft>
            </a:pPr>
            <a:r>
              <a:rPr lang="es-EC" sz="2800" dirty="0"/>
              <a:t>El análisis </a:t>
            </a:r>
            <a:r>
              <a:rPr lang="es-EC" sz="2800" dirty="0" err="1"/>
              <a:t>exergético</a:t>
            </a:r>
            <a:r>
              <a:rPr lang="es-EC" sz="2800" dirty="0"/>
              <a:t> permite obtener la información necesaria para la mejora termodinámica del sistema, contribuyendo decisivamente en la eficiencia, integración y optimización energética de las unidades del proceso entre sí. Esta mejora se traduce en una reducción de las posibles repercusiones al ambiente que podría estar generando dicho </a:t>
            </a:r>
            <a:r>
              <a:rPr lang="es-EC" sz="2800" dirty="0" smtClean="0"/>
              <a:t>proceso, siendo la </a:t>
            </a:r>
            <a:r>
              <a:rPr lang="es-EC" sz="2800" dirty="0" err="1" smtClean="0"/>
              <a:t>exergía</a:t>
            </a:r>
            <a:r>
              <a:rPr lang="es-EC" sz="2800" dirty="0" smtClean="0"/>
              <a:t> </a:t>
            </a:r>
            <a:r>
              <a:rPr lang="es-EC" sz="2800" dirty="0"/>
              <a:t>un parámetro que mide la calidad de la </a:t>
            </a:r>
            <a:r>
              <a:rPr lang="es-EC" sz="2800" dirty="0" smtClean="0"/>
              <a:t>energía para su optimización.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6483</Words>
  <Application>Microsoft Office PowerPoint</Application>
  <PresentationFormat>Presentación en pantalla (4:3)</PresentationFormat>
  <Paragraphs>1269</Paragraphs>
  <Slides>87</Slides>
  <Notes>0</Notes>
  <HiddenSlides>0</HiddenSlides>
  <MMClips>0</MMClips>
  <ScaleCrop>false</ScaleCrop>
  <HeadingPairs>
    <vt:vector size="4" baseType="variant">
      <vt:variant>
        <vt:lpstr>Tema</vt:lpstr>
      </vt:variant>
      <vt:variant>
        <vt:i4>1</vt:i4>
      </vt:variant>
      <vt:variant>
        <vt:lpstr>Títulos de diapositiva</vt:lpstr>
      </vt:variant>
      <vt:variant>
        <vt:i4>87</vt:i4>
      </vt:variant>
    </vt:vector>
  </HeadingPairs>
  <TitlesOfParts>
    <vt:vector size="8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Adrian</dc:creator>
  <cp:lastModifiedBy>Adrian</cp:lastModifiedBy>
  <cp:revision>92</cp:revision>
  <dcterms:created xsi:type="dcterms:W3CDTF">2014-08-10T21:54:36Z</dcterms:created>
  <dcterms:modified xsi:type="dcterms:W3CDTF">2014-08-12T04:56:03Z</dcterms:modified>
</cp:coreProperties>
</file>