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36"/>
  </p:notesMasterIdLst>
  <p:sldIdLst>
    <p:sldId id="411" r:id="rId2"/>
    <p:sldId id="410" r:id="rId3"/>
    <p:sldId id="337" r:id="rId4"/>
    <p:sldId id="457" r:id="rId5"/>
    <p:sldId id="458" r:id="rId6"/>
    <p:sldId id="460" r:id="rId7"/>
    <p:sldId id="456" r:id="rId8"/>
    <p:sldId id="429" r:id="rId9"/>
    <p:sldId id="437" r:id="rId10"/>
    <p:sldId id="430" r:id="rId11"/>
    <p:sldId id="431" r:id="rId12"/>
    <p:sldId id="432" r:id="rId13"/>
    <p:sldId id="433" r:id="rId14"/>
    <p:sldId id="434" r:id="rId15"/>
    <p:sldId id="436" r:id="rId16"/>
    <p:sldId id="438" r:id="rId17"/>
    <p:sldId id="439" r:id="rId18"/>
    <p:sldId id="440" r:id="rId19"/>
    <p:sldId id="441" r:id="rId20"/>
    <p:sldId id="442" r:id="rId21"/>
    <p:sldId id="443" r:id="rId22"/>
    <p:sldId id="445" r:id="rId23"/>
    <p:sldId id="446" r:id="rId24"/>
    <p:sldId id="447" r:id="rId25"/>
    <p:sldId id="448" r:id="rId26"/>
    <p:sldId id="449" r:id="rId27"/>
    <p:sldId id="450" r:id="rId28"/>
    <p:sldId id="451" r:id="rId29"/>
    <p:sldId id="453" r:id="rId30"/>
    <p:sldId id="454" r:id="rId31"/>
    <p:sldId id="452" r:id="rId32"/>
    <p:sldId id="401" r:id="rId33"/>
    <p:sldId id="455" r:id="rId34"/>
    <p:sldId id="404"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24"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C7B88-8791-49F0-94E1-8D25656F07F4}" type="doc">
      <dgm:prSet loTypeId="urn:microsoft.com/office/officeart/2011/layout/TabList" loCatId="list" qsTypeId="urn:microsoft.com/office/officeart/2005/8/quickstyle/simple2" qsCatId="simple" csTypeId="urn:microsoft.com/office/officeart/2005/8/colors/accent3_5" csCatId="accent3" phldr="1"/>
      <dgm:spPr/>
      <dgm:t>
        <a:bodyPr/>
        <a:lstStyle/>
        <a:p>
          <a:endParaRPr lang="es-EC"/>
        </a:p>
      </dgm:t>
    </dgm:pt>
    <dgm:pt modelId="{4D48B331-CFB1-4980-974D-8E0813D049B3}">
      <dgm:prSet phldrT="[Texto]"/>
      <dgm:spPr/>
      <dgm:t>
        <a:bodyPr/>
        <a:lstStyle/>
        <a:p>
          <a:r>
            <a:rPr lang="es-EC" b="1" dirty="0" smtClean="0"/>
            <a:t>PROBLEMA</a:t>
          </a:r>
          <a:endParaRPr lang="es-EC" b="1" dirty="0"/>
        </a:p>
      </dgm:t>
    </dgm:pt>
    <dgm:pt modelId="{223AB4F5-7421-4ED0-BE16-392D5AC7735B}" type="parTrans" cxnId="{62D5A2F3-D081-4FB0-8A41-375994BEC743}">
      <dgm:prSet/>
      <dgm:spPr/>
      <dgm:t>
        <a:bodyPr/>
        <a:lstStyle/>
        <a:p>
          <a:endParaRPr lang="es-EC"/>
        </a:p>
      </dgm:t>
    </dgm:pt>
    <dgm:pt modelId="{CFA5E1FC-FB38-4FD7-BF41-739807452CAA}" type="sibTrans" cxnId="{62D5A2F3-D081-4FB0-8A41-375994BEC743}">
      <dgm:prSet/>
      <dgm:spPr/>
      <dgm:t>
        <a:bodyPr/>
        <a:lstStyle/>
        <a:p>
          <a:endParaRPr lang="es-EC"/>
        </a:p>
      </dgm:t>
    </dgm:pt>
    <dgm:pt modelId="{C4670115-7811-4371-9691-AED787B83D61}">
      <dgm:prSet phldrT="[Texto]" custT="1"/>
      <dgm:spPr/>
      <dgm:t>
        <a:bodyPr/>
        <a:lstStyle/>
        <a:p>
          <a:pPr algn="just"/>
          <a:r>
            <a:rPr lang="es-EC" sz="1800" dirty="0" smtClean="0"/>
            <a:t>El laboratorio de Procesos de Manufactura NO cuenta con equipos que permitan impartir prácticas de </a:t>
          </a:r>
          <a:r>
            <a:rPr lang="es-EC" sz="1800" b="1" i="1" dirty="0" smtClean="0"/>
            <a:t>Procesos de Manufactura No Convencionales.</a:t>
          </a:r>
          <a:endParaRPr lang="es-EC" sz="1800" dirty="0"/>
        </a:p>
      </dgm:t>
    </dgm:pt>
    <dgm:pt modelId="{FB831895-F087-49FC-B47E-81D42569B666}" type="parTrans" cxnId="{0059D920-8B52-492E-9240-C3AEBCA248F6}">
      <dgm:prSet/>
      <dgm:spPr/>
      <dgm:t>
        <a:bodyPr/>
        <a:lstStyle/>
        <a:p>
          <a:endParaRPr lang="es-EC"/>
        </a:p>
      </dgm:t>
    </dgm:pt>
    <dgm:pt modelId="{F0BD131C-64E4-4A55-BCF9-16C3EEAA22CF}" type="sibTrans" cxnId="{0059D920-8B52-492E-9240-C3AEBCA248F6}">
      <dgm:prSet/>
      <dgm:spPr/>
      <dgm:t>
        <a:bodyPr/>
        <a:lstStyle/>
        <a:p>
          <a:endParaRPr lang="es-EC"/>
        </a:p>
      </dgm:t>
    </dgm:pt>
    <dgm:pt modelId="{CAE96E43-4856-4C00-B82E-434FA110193D}">
      <dgm:prSet phldrT="[Texto]"/>
      <dgm:spPr/>
      <dgm:t>
        <a:bodyPr/>
        <a:lstStyle/>
        <a:p>
          <a:r>
            <a:rPr lang="es-EC" b="1" dirty="0" smtClean="0"/>
            <a:t>SITUACIÓN ACTUAL</a:t>
          </a:r>
          <a:endParaRPr lang="es-EC" b="1" dirty="0"/>
        </a:p>
      </dgm:t>
    </dgm:pt>
    <dgm:pt modelId="{7420084E-941C-4D24-9D21-BC02E0D4B8F8}" type="parTrans" cxnId="{5DD43614-97FB-4417-9C21-A13EF659A46D}">
      <dgm:prSet/>
      <dgm:spPr/>
      <dgm:t>
        <a:bodyPr/>
        <a:lstStyle/>
        <a:p>
          <a:endParaRPr lang="es-EC"/>
        </a:p>
      </dgm:t>
    </dgm:pt>
    <dgm:pt modelId="{0A909F37-9B3A-4491-BCB3-F0A22F315444}" type="sibTrans" cxnId="{5DD43614-97FB-4417-9C21-A13EF659A46D}">
      <dgm:prSet/>
      <dgm:spPr/>
      <dgm:t>
        <a:bodyPr/>
        <a:lstStyle/>
        <a:p>
          <a:endParaRPr lang="es-EC"/>
        </a:p>
      </dgm:t>
    </dgm:pt>
    <dgm:pt modelId="{64315455-2DCF-4C3B-BAFC-6B4EB992B9EC}">
      <dgm:prSet phldrT="[Texto]" custT="1"/>
      <dgm:spPr/>
      <dgm:t>
        <a:bodyPr/>
        <a:lstStyle/>
        <a:p>
          <a:pPr algn="just"/>
          <a:r>
            <a:rPr lang="es-EC" sz="1800" dirty="0" smtClean="0"/>
            <a:t>La exigencia de la industria obliga al desarrollo de nuevas tecnologías para satisfacer las limitaciones generadas por los procesos de manufactura convencionales.</a:t>
          </a:r>
          <a:endParaRPr lang="es-EC" sz="1800" dirty="0"/>
        </a:p>
      </dgm:t>
    </dgm:pt>
    <dgm:pt modelId="{A52966D6-AE4B-4B23-BB4C-AE55CA4404FC}" type="parTrans" cxnId="{8EAE6580-70E1-4095-8E09-2B9D33EAAC6A}">
      <dgm:prSet/>
      <dgm:spPr/>
      <dgm:t>
        <a:bodyPr/>
        <a:lstStyle/>
        <a:p>
          <a:endParaRPr lang="es-EC"/>
        </a:p>
      </dgm:t>
    </dgm:pt>
    <dgm:pt modelId="{0756D5A1-F288-4C96-BCB9-C819BCC84C88}" type="sibTrans" cxnId="{8EAE6580-70E1-4095-8E09-2B9D33EAAC6A}">
      <dgm:prSet/>
      <dgm:spPr/>
      <dgm:t>
        <a:bodyPr/>
        <a:lstStyle/>
        <a:p>
          <a:endParaRPr lang="es-EC"/>
        </a:p>
      </dgm:t>
    </dgm:pt>
    <dgm:pt modelId="{6EAF7FDB-C664-46C8-83B1-D705C0E743C8}">
      <dgm:prSet phldrT="[Texto]"/>
      <dgm:spPr/>
      <dgm:t>
        <a:bodyPr/>
        <a:lstStyle/>
        <a:p>
          <a:r>
            <a:rPr lang="es-EC" b="1" dirty="0" smtClean="0"/>
            <a:t>DESCRIPCIÓN</a:t>
          </a:r>
          <a:endParaRPr lang="es-EC" b="1" dirty="0"/>
        </a:p>
      </dgm:t>
    </dgm:pt>
    <dgm:pt modelId="{17F7BFCF-D359-4401-B5CC-D3A56603B3B1}" type="parTrans" cxnId="{5D7DDC70-11A0-490D-8DFD-6C71A5FEC996}">
      <dgm:prSet/>
      <dgm:spPr/>
      <dgm:t>
        <a:bodyPr/>
        <a:lstStyle/>
        <a:p>
          <a:endParaRPr lang="es-EC"/>
        </a:p>
      </dgm:t>
    </dgm:pt>
    <dgm:pt modelId="{B4053601-DD93-4794-B02F-04120E435C41}" type="sibTrans" cxnId="{5D7DDC70-11A0-490D-8DFD-6C71A5FEC996}">
      <dgm:prSet/>
      <dgm:spPr/>
      <dgm:t>
        <a:bodyPr/>
        <a:lstStyle/>
        <a:p>
          <a:endParaRPr lang="es-EC"/>
        </a:p>
      </dgm:t>
    </dgm:pt>
    <dgm:pt modelId="{60D4D5EF-FAF3-45DC-9280-081CD044EFCD}">
      <dgm:prSet phldrT="[Texto]"/>
      <dgm:spPr/>
      <dgm:t>
        <a:bodyPr/>
        <a:lstStyle/>
        <a:p>
          <a:r>
            <a:rPr lang="es-EC" dirty="0" smtClean="0"/>
            <a:t> </a:t>
          </a:r>
          <a:endParaRPr lang="es-EC" dirty="0"/>
        </a:p>
      </dgm:t>
    </dgm:pt>
    <dgm:pt modelId="{E3477FA9-A28D-44DD-9459-ABC64F408FC4}" type="parTrans" cxnId="{06DF2F18-613A-44EE-91F0-D7E23C37C4FC}">
      <dgm:prSet/>
      <dgm:spPr/>
      <dgm:t>
        <a:bodyPr/>
        <a:lstStyle/>
        <a:p>
          <a:endParaRPr lang="es-EC"/>
        </a:p>
      </dgm:t>
    </dgm:pt>
    <dgm:pt modelId="{AC5D250C-A5BD-409C-B045-3F1C82746AAC}" type="sibTrans" cxnId="{06DF2F18-613A-44EE-91F0-D7E23C37C4FC}">
      <dgm:prSet/>
      <dgm:spPr/>
      <dgm:t>
        <a:bodyPr/>
        <a:lstStyle/>
        <a:p>
          <a:endParaRPr lang="es-EC"/>
        </a:p>
      </dgm:t>
    </dgm:pt>
    <dgm:pt modelId="{B90C4E5F-B4FD-4A0A-B487-07088A8F5444}">
      <dgm:prSet phldrT="[Texto]" custT="1"/>
      <dgm:spPr/>
      <dgm:t>
        <a:bodyPr/>
        <a:lstStyle/>
        <a:p>
          <a:pPr algn="just"/>
          <a:r>
            <a:rPr lang="es-EC" sz="1800" dirty="0" smtClean="0"/>
            <a:t>Los métodos no convencionales de manufactura se caracterizan por la insensibilidad a la dureza del material de trabajo y principalmente emplean métodos químicos y eléctricos.</a:t>
          </a:r>
          <a:endParaRPr lang="es-EC" sz="1800" dirty="0"/>
        </a:p>
      </dgm:t>
    </dgm:pt>
    <dgm:pt modelId="{B8281D68-FE17-4886-BE46-5B35D47BB54A}" type="parTrans" cxnId="{1137F919-578B-4A89-ABD8-AEDC1AE91DA0}">
      <dgm:prSet/>
      <dgm:spPr/>
      <dgm:t>
        <a:bodyPr/>
        <a:lstStyle/>
        <a:p>
          <a:endParaRPr lang="es-EC"/>
        </a:p>
      </dgm:t>
    </dgm:pt>
    <dgm:pt modelId="{07B35BBF-172B-4B0F-9E1B-67E91FB80948}" type="sibTrans" cxnId="{1137F919-578B-4A89-ABD8-AEDC1AE91DA0}">
      <dgm:prSet/>
      <dgm:spPr/>
      <dgm:t>
        <a:bodyPr/>
        <a:lstStyle/>
        <a:p>
          <a:endParaRPr lang="es-EC"/>
        </a:p>
      </dgm:t>
    </dgm:pt>
    <dgm:pt modelId="{FDB2CF76-29C4-4F73-A72F-3DF033EFC932}">
      <dgm:prSet phldrT="[Texto]"/>
      <dgm:spPr/>
      <dgm:t>
        <a:bodyPr/>
        <a:lstStyle/>
        <a:p>
          <a:endParaRPr lang="es-EC" dirty="0"/>
        </a:p>
      </dgm:t>
    </dgm:pt>
    <dgm:pt modelId="{A23267CB-6095-4491-93F4-24C1A67B60EE}" type="sibTrans" cxnId="{9054C835-BF8A-452F-B43E-2CF4A4F287E6}">
      <dgm:prSet/>
      <dgm:spPr/>
      <dgm:t>
        <a:bodyPr/>
        <a:lstStyle/>
        <a:p>
          <a:endParaRPr lang="es-EC"/>
        </a:p>
      </dgm:t>
    </dgm:pt>
    <dgm:pt modelId="{C2088A9C-7CA3-4A21-BA3B-F92FF6EEFFD1}" type="parTrans" cxnId="{9054C835-BF8A-452F-B43E-2CF4A4F287E6}">
      <dgm:prSet/>
      <dgm:spPr/>
      <dgm:t>
        <a:bodyPr/>
        <a:lstStyle/>
        <a:p>
          <a:endParaRPr lang="es-EC"/>
        </a:p>
      </dgm:t>
    </dgm:pt>
    <dgm:pt modelId="{04455261-06C9-4EF3-B1B3-FEFBCAE46F4B}">
      <dgm:prSet phldrT="[Texto]"/>
      <dgm:spPr/>
      <dgm:t>
        <a:bodyPr/>
        <a:lstStyle/>
        <a:p>
          <a:r>
            <a:rPr lang="es-EC" dirty="0" smtClean="0"/>
            <a:t> </a:t>
          </a:r>
          <a:endParaRPr lang="es-EC" dirty="0"/>
        </a:p>
      </dgm:t>
    </dgm:pt>
    <dgm:pt modelId="{A46B07E1-F59D-45B9-8471-1CBFA8E28F43}" type="sibTrans" cxnId="{224F74DE-B52C-4A61-AC31-4A151E72AC30}">
      <dgm:prSet/>
      <dgm:spPr/>
      <dgm:t>
        <a:bodyPr/>
        <a:lstStyle/>
        <a:p>
          <a:endParaRPr lang="es-EC"/>
        </a:p>
      </dgm:t>
    </dgm:pt>
    <dgm:pt modelId="{E0DABF83-6660-4837-BB17-74E0D48CDBDA}" type="parTrans" cxnId="{224F74DE-B52C-4A61-AC31-4A151E72AC30}">
      <dgm:prSet/>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 modelId="{2D6A8A85-0868-4A96-8C58-F5D96AF26E21}" type="pres">
      <dgm:prSet presAssocID="{4D48B331-CFB1-4980-974D-8E0813D049B3}" presName="composite" presStyleCnt="0"/>
      <dgm:spPr/>
    </dgm:pt>
    <dgm:pt modelId="{DCF220F1-D611-4455-9FBB-BEFCE37BCE7D}" type="pres">
      <dgm:prSet presAssocID="{4D48B331-CFB1-4980-974D-8E0813D049B3}" presName="FirstChild" presStyleLbl="revTx" presStyleIdx="0" presStyleCnt="6">
        <dgm:presLayoutVars>
          <dgm:chMax val="0"/>
          <dgm:chPref val="0"/>
          <dgm:bulletEnabled val="1"/>
        </dgm:presLayoutVars>
      </dgm:prSet>
      <dgm:spPr/>
      <dgm:t>
        <a:bodyPr/>
        <a:lstStyle/>
        <a:p>
          <a:endParaRPr lang="es-EC"/>
        </a:p>
      </dgm:t>
    </dgm:pt>
    <dgm:pt modelId="{F4625AF0-B292-4B28-B74E-0B0BE3AAE586}" type="pres">
      <dgm:prSet presAssocID="{4D48B331-CFB1-4980-974D-8E0813D049B3}" presName="Parent" presStyleLbl="alignNode1" presStyleIdx="0" presStyleCnt="3" custScaleX="96232" custScaleY="76245">
        <dgm:presLayoutVars>
          <dgm:chMax val="3"/>
          <dgm:chPref val="3"/>
          <dgm:bulletEnabled val="1"/>
        </dgm:presLayoutVars>
      </dgm:prSet>
      <dgm:spPr/>
      <dgm:t>
        <a:bodyPr/>
        <a:lstStyle/>
        <a:p>
          <a:endParaRPr lang="es-EC"/>
        </a:p>
      </dgm:t>
    </dgm:pt>
    <dgm:pt modelId="{BB24B80B-4285-487A-AE78-7F9A1C905440}" type="pres">
      <dgm:prSet presAssocID="{4D48B331-CFB1-4980-974D-8E0813D049B3}" presName="Accent" presStyleLbl="parChTrans1D1" presStyleIdx="0" presStyleCnt="3"/>
      <dgm:spPr/>
    </dgm:pt>
    <dgm:pt modelId="{6D2DF5A7-0E31-472A-8F84-BD47D994EAAD}" type="pres">
      <dgm:prSet presAssocID="{4D48B331-CFB1-4980-974D-8E0813D049B3}" presName="Child" presStyleLbl="revTx" presStyleIdx="1" presStyleCnt="6" custScaleY="74316">
        <dgm:presLayoutVars>
          <dgm:chMax val="0"/>
          <dgm:chPref val="0"/>
          <dgm:bulletEnabled val="1"/>
        </dgm:presLayoutVars>
      </dgm:prSet>
      <dgm:spPr/>
      <dgm:t>
        <a:bodyPr/>
        <a:lstStyle/>
        <a:p>
          <a:endParaRPr lang="es-EC"/>
        </a:p>
      </dgm:t>
    </dgm:pt>
    <dgm:pt modelId="{3F3CF8AE-0B4F-40DD-9677-9AEB36F2B637}" type="pres">
      <dgm:prSet presAssocID="{CFA5E1FC-FB38-4FD7-BF41-739807452CAA}" presName="sibTrans" presStyleCnt="0"/>
      <dgm:spPr/>
    </dgm:pt>
    <dgm:pt modelId="{57C9F6E3-4E2E-402A-9088-4B4247B1298B}" type="pres">
      <dgm:prSet presAssocID="{CAE96E43-4856-4C00-B82E-434FA110193D}" presName="composite" presStyleCnt="0"/>
      <dgm:spPr/>
    </dgm:pt>
    <dgm:pt modelId="{309DA706-E270-438B-980F-4427772B125C}" type="pres">
      <dgm:prSet presAssocID="{CAE96E43-4856-4C00-B82E-434FA110193D}" presName="FirstChild" presStyleLbl="revTx" presStyleIdx="2" presStyleCnt="6" custScaleY="73405" custLinFactNeighborX="-2767">
        <dgm:presLayoutVars>
          <dgm:chMax val="0"/>
          <dgm:chPref val="0"/>
          <dgm:bulletEnabled val="1"/>
        </dgm:presLayoutVars>
      </dgm:prSet>
      <dgm:spPr/>
      <dgm:t>
        <a:bodyPr/>
        <a:lstStyle/>
        <a:p>
          <a:endParaRPr lang="es-EC"/>
        </a:p>
      </dgm:t>
    </dgm:pt>
    <dgm:pt modelId="{CB6EC981-6358-461D-88FC-8CF2347336DC}" type="pres">
      <dgm:prSet presAssocID="{CAE96E43-4856-4C00-B82E-434FA110193D}" presName="Parent" presStyleLbl="alignNode1" presStyleIdx="1" presStyleCnt="3" custScaleX="139659" custScaleY="72894" custLinFactNeighborX="11543">
        <dgm:presLayoutVars>
          <dgm:chMax val="3"/>
          <dgm:chPref val="3"/>
          <dgm:bulletEnabled val="1"/>
        </dgm:presLayoutVars>
      </dgm:prSet>
      <dgm:spPr/>
      <dgm:t>
        <a:bodyPr/>
        <a:lstStyle/>
        <a:p>
          <a:endParaRPr lang="es-EC"/>
        </a:p>
      </dgm:t>
    </dgm:pt>
    <dgm:pt modelId="{EB7F4932-7614-4B29-B709-6DEC02BF0991}" type="pres">
      <dgm:prSet presAssocID="{CAE96E43-4856-4C00-B82E-434FA110193D}" presName="Accent" presStyleLbl="parChTrans1D1" presStyleIdx="1" presStyleCnt="3" custLinFactNeighborX="-2578"/>
      <dgm:spPr/>
    </dgm:pt>
    <dgm:pt modelId="{9ACE016C-DE05-4394-88DE-B9E00D3C22D3}" type="pres">
      <dgm:prSet presAssocID="{CAE96E43-4856-4C00-B82E-434FA110193D}" presName="Child" presStyleLbl="revTx" presStyleIdx="3" presStyleCnt="6" custScaleY="79127">
        <dgm:presLayoutVars>
          <dgm:chMax val="0"/>
          <dgm:chPref val="0"/>
          <dgm:bulletEnabled val="1"/>
        </dgm:presLayoutVars>
      </dgm:prSet>
      <dgm:spPr/>
      <dgm:t>
        <a:bodyPr/>
        <a:lstStyle/>
        <a:p>
          <a:endParaRPr lang="es-EC"/>
        </a:p>
      </dgm:t>
    </dgm:pt>
    <dgm:pt modelId="{393C530B-9897-449D-A174-8E004A9D6232}" type="pres">
      <dgm:prSet presAssocID="{0A909F37-9B3A-4491-BCB3-F0A22F315444}" presName="sibTrans" presStyleCnt="0"/>
      <dgm:spPr/>
    </dgm:pt>
    <dgm:pt modelId="{6737B8E0-1388-44F3-80EF-B46C3AE85731}" type="pres">
      <dgm:prSet presAssocID="{6EAF7FDB-C664-46C8-83B1-D705C0E743C8}" presName="composite" presStyleCnt="0"/>
      <dgm:spPr/>
    </dgm:pt>
    <dgm:pt modelId="{F3279D0B-E2F0-4876-BFA3-5474A0A887AF}" type="pres">
      <dgm:prSet presAssocID="{6EAF7FDB-C664-46C8-83B1-D705C0E743C8}" presName="FirstChild" presStyleLbl="revTx" presStyleIdx="4" presStyleCnt="6">
        <dgm:presLayoutVars>
          <dgm:chMax val="0"/>
          <dgm:chPref val="0"/>
          <dgm:bulletEnabled val="1"/>
        </dgm:presLayoutVars>
      </dgm:prSet>
      <dgm:spPr/>
      <dgm:t>
        <a:bodyPr/>
        <a:lstStyle/>
        <a:p>
          <a:endParaRPr lang="es-EC"/>
        </a:p>
      </dgm:t>
    </dgm:pt>
    <dgm:pt modelId="{BFE3E49A-6E70-4AF0-A1A0-6DD4E79CEE82}" type="pres">
      <dgm:prSet presAssocID="{6EAF7FDB-C664-46C8-83B1-D705C0E743C8}" presName="Parent" presStyleLbl="alignNode1" presStyleIdx="2" presStyleCnt="3" custScaleX="96232" custScaleY="100693">
        <dgm:presLayoutVars>
          <dgm:chMax val="3"/>
          <dgm:chPref val="3"/>
          <dgm:bulletEnabled val="1"/>
        </dgm:presLayoutVars>
      </dgm:prSet>
      <dgm:spPr/>
      <dgm:t>
        <a:bodyPr/>
        <a:lstStyle/>
        <a:p>
          <a:endParaRPr lang="es-EC"/>
        </a:p>
      </dgm:t>
    </dgm:pt>
    <dgm:pt modelId="{6A203638-9C8B-4A2C-B6A9-8EE3F9F5AC9A}" type="pres">
      <dgm:prSet presAssocID="{6EAF7FDB-C664-46C8-83B1-D705C0E743C8}" presName="Accent" presStyleLbl="parChTrans1D1" presStyleIdx="2" presStyleCnt="3"/>
      <dgm:spPr/>
    </dgm:pt>
    <dgm:pt modelId="{EF428AE7-C8DC-4501-835E-5EB762928BD2}" type="pres">
      <dgm:prSet presAssocID="{6EAF7FDB-C664-46C8-83B1-D705C0E743C8}" presName="Child" presStyleLbl="revTx" presStyleIdx="5" presStyleCnt="6">
        <dgm:presLayoutVars>
          <dgm:chMax val="0"/>
          <dgm:chPref val="0"/>
          <dgm:bulletEnabled val="1"/>
        </dgm:presLayoutVars>
      </dgm:prSet>
      <dgm:spPr/>
      <dgm:t>
        <a:bodyPr/>
        <a:lstStyle/>
        <a:p>
          <a:endParaRPr lang="es-EC"/>
        </a:p>
      </dgm:t>
    </dgm:pt>
  </dgm:ptLst>
  <dgm:cxnLst>
    <dgm:cxn modelId="{06DF2F18-613A-44EE-91F0-D7E23C37C4FC}" srcId="{6EAF7FDB-C664-46C8-83B1-D705C0E743C8}" destId="{60D4D5EF-FAF3-45DC-9280-081CD044EFCD}" srcOrd="0" destOrd="0" parTransId="{E3477FA9-A28D-44DD-9459-ABC64F408FC4}" sibTransId="{AC5D250C-A5BD-409C-B045-3F1C82746AAC}"/>
    <dgm:cxn modelId="{8EAE6580-70E1-4095-8E09-2B9D33EAAC6A}" srcId="{CAE96E43-4856-4C00-B82E-434FA110193D}" destId="{64315455-2DCF-4C3B-BAFC-6B4EB992B9EC}" srcOrd="1" destOrd="0" parTransId="{A52966D6-AE4B-4B23-BB4C-AE55CA4404FC}" sibTransId="{0756D5A1-F288-4C96-BCB9-C819BCC84C88}"/>
    <dgm:cxn modelId="{E46DE228-8750-4DE4-942C-6C53A50E8AD6}" type="presOf" srcId="{64315455-2DCF-4C3B-BAFC-6B4EB992B9EC}" destId="{9ACE016C-DE05-4394-88DE-B9E00D3C22D3}" srcOrd="0" destOrd="0" presId="urn:microsoft.com/office/officeart/2011/layout/TabList"/>
    <dgm:cxn modelId="{91ECC566-31D8-44E8-BBC2-8F1EFCB01084}" type="presOf" srcId="{60D4D5EF-FAF3-45DC-9280-081CD044EFCD}" destId="{F3279D0B-E2F0-4876-BFA3-5474A0A887AF}" srcOrd="0" destOrd="0" presId="urn:microsoft.com/office/officeart/2011/layout/TabList"/>
    <dgm:cxn modelId="{47C6B846-E800-44E3-A08D-F769750279FD}" type="presOf" srcId="{B90C4E5F-B4FD-4A0A-B487-07088A8F5444}" destId="{EF428AE7-C8DC-4501-835E-5EB762928BD2}" srcOrd="0" destOrd="0" presId="urn:microsoft.com/office/officeart/2011/layout/TabList"/>
    <dgm:cxn modelId="{0DF17245-D2AB-4E12-ABF5-A043DE0E5697}" type="presOf" srcId="{04455261-06C9-4EF3-B1B3-FEFBCAE46F4B}" destId="{309DA706-E270-438B-980F-4427772B125C}" srcOrd="0" destOrd="0" presId="urn:microsoft.com/office/officeart/2011/layout/TabList"/>
    <dgm:cxn modelId="{5DD43614-97FB-4417-9C21-A13EF659A46D}" srcId="{186C7B88-8791-49F0-94E1-8D25656F07F4}" destId="{CAE96E43-4856-4C00-B82E-434FA110193D}" srcOrd="1" destOrd="0" parTransId="{7420084E-941C-4D24-9D21-BC02E0D4B8F8}" sibTransId="{0A909F37-9B3A-4491-BCB3-F0A22F315444}"/>
    <dgm:cxn modelId="{FB3F45C0-2B8B-4D41-A6DF-93CE93AB412B}" type="presOf" srcId="{4D48B331-CFB1-4980-974D-8E0813D049B3}" destId="{F4625AF0-B292-4B28-B74E-0B0BE3AAE586}" srcOrd="0" destOrd="0" presId="urn:microsoft.com/office/officeart/2011/layout/TabList"/>
    <dgm:cxn modelId="{930F33AA-39DA-4E02-AC13-C64106B672A4}" type="presOf" srcId="{C4670115-7811-4371-9691-AED787B83D61}" destId="{6D2DF5A7-0E31-472A-8F84-BD47D994EAAD}" srcOrd="0" destOrd="0" presId="urn:microsoft.com/office/officeart/2011/layout/TabList"/>
    <dgm:cxn modelId="{ECA3C79D-6876-460B-B892-7C7519845998}" type="presOf" srcId="{6EAF7FDB-C664-46C8-83B1-D705C0E743C8}" destId="{BFE3E49A-6E70-4AF0-A1A0-6DD4E79CEE82}" srcOrd="0" destOrd="0" presId="urn:microsoft.com/office/officeart/2011/layout/TabList"/>
    <dgm:cxn modelId="{62D5A2F3-D081-4FB0-8A41-375994BEC743}" srcId="{186C7B88-8791-49F0-94E1-8D25656F07F4}" destId="{4D48B331-CFB1-4980-974D-8E0813D049B3}" srcOrd="0" destOrd="0" parTransId="{223AB4F5-7421-4ED0-BE16-392D5AC7735B}" sibTransId="{CFA5E1FC-FB38-4FD7-BF41-739807452CAA}"/>
    <dgm:cxn modelId="{5D7DDC70-11A0-490D-8DFD-6C71A5FEC996}" srcId="{186C7B88-8791-49F0-94E1-8D25656F07F4}" destId="{6EAF7FDB-C664-46C8-83B1-D705C0E743C8}" srcOrd="2" destOrd="0" parTransId="{17F7BFCF-D359-4401-B5CC-D3A56603B3B1}" sibTransId="{B4053601-DD93-4794-B02F-04120E435C41}"/>
    <dgm:cxn modelId="{AEC1B749-BB55-428D-BA51-2859F31B333B}" type="presOf" srcId="{FDB2CF76-29C4-4F73-A72F-3DF033EFC932}" destId="{DCF220F1-D611-4455-9FBB-BEFCE37BCE7D}" srcOrd="0" destOrd="0" presId="urn:microsoft.com/office/officeart/2011/layout/TabList"/>
    <dgm:cxn modelId="{224F74DE-B52C-4A61-AC31-4A151E72AC30}" srcId="{CAE96E43-4856-4C00-B82E-434FA110193D}" destId="{04455261-06C9-4EF3-B1B3-FEFBCAE46F4B}" srcOrd="0" destOrd="0" parTransId="{E0DABF83-6660-4837-BB17-74E0D48CDBDA}" sibTransId="{A46B07E1-F59D-45B9-8471-1CBFA8E28F43}"/>
    <dgm:cxn modelId="{CAB13944-1DC8-462B-800F-3C17BFA53AF2}" type="presOf" srcId="{CAE96E43-4856-4C00-B82E-434FA110193D}" destId="{CB6EC981-6358-461D-88FC-8CF2347336DC}" srcOrd="0" destOrd="0" presId="urn:microsoft.com/office/officeart/2011/layout/TabList"/>
    <dgm:cxn modelId="{E68CB480-4343-45D6-A7EB-6893EF80B5AB}" type="presOf" srcId="{186C7B88-8791-49F0-94E1-8D25656F07F4}" destId="{E57370B7-AC12-4813-A970-DC9560033099}" srcOrd="0" destOrd="0" presId="urn:microsoft.com/office/officeart/2011/layout/TabList"/>
    <dgm:cxn modelId="{0059D920-8B52-492E-9240-C3AEBCA248F6}" srcId="{4D48B331-CFB1-4980-974D-8E0813D049B3}" destId="{C4670115-7811-4371-9691-AED787B83D61}" srcOrd="1" destOrd="0" parTransId="{FB831895-F087-49FC-B47E-81D42569B666}" sibTransId="{F0BD131C-64E4-4A55-BCF9-16C3EEAA22CF}"/>
    <dgm:cxn modelId="{1137F919-578B-4A89-ABD8-AEDC1AE91DA0}" srcId="{6EAF7FDB-C664-46C8-83B1-D705C0E743C8}" destId="{B90C4E5F-B4FD-4A0A-B487-07088A8F5444}" srcOrd="1" destOrd="0" parTransId="{B8281D68-FE17-4886-BE46-5B35D47BB54A}" sibTransId="{07B35BBF-172B-4B0F-9E1B-67E91FB80948}"/>
    <dgm:cxn modelId="{9054C835-BF8A-452F-B43E-2CF4A4F287E6}" srcId="{4D48B331-CFB1-4980-974D-8E0813D049B3}" destId="{FDB2CF76-29C4-4F73-A72F-3DF033EFC932}" srcOrd="0" destOrd="0" parTransId="{C2088A9C-7CA3-4A21-BA3B-F92FF6EEFFD1}" sibTransId="{A23267CB-6095-4491-93F4-24C1A67B60EE}"/>
    <dgm:cxn modelId="{5892C03E-F8A7-4B26-AF8F-0F73C47ED3F9}" type="presParOf" srcId="{E57370B7-AC12-4813-A970-DC9560033099}" destId="{2D6A8A85-0868-4A96-8C58-F5D96AF26E21}" srcOrd="0" destOrd="0" presId="urn:microsoft.com/office/officeart/2011/layout/TabList"/>
    <dgm:cxn modelId="{C63DDC89-3882-4925-B6D2-7F6CD4098F53}" type="presParOf" srcId="{2D6A8A85-0868-4A96-8C58-F5D96AF26E21}" destId="{DCF220F1-D611-4455-9FBB-BEFCE37BCE7D}" srcOrd="0" destOrd="0" presId="urn:microsoft.com/office/officeart/2011/layout/TabList"/>
    <dgm:cxn modelId="{26888874-352C-4487-A3F7-793B9F0E3FC3}" type="presParOf" srcId="{2D6A8A85-0868-4A96-8C58-F5D96AF26E21}" destId="{F4625AF0-B292-4B28-B74E-0B0BE3AAE586}" srcOrd="1" destOrd="0" presId="urn:microsoft.com/office/officeart/2011/layout/TabList"/>
    <dgm:cxn modelId="{153C05E6-3824-48B1-BC78-3B18C743B574}" type="presParOf" srcId="{2D6A8A85-0868-4A96-8C58-F5D96AF26E21}" destId="{BB24B80B-4285-487A-AE78-7F9A1C905440}" srcOrd="2" destOrd="0" presId="urn:microsoft.com/office/officeart/2011/layout/TabList"/>
    <dgm:cxn modelId="{741435CA-062B-4AA3-A751-2F2E11952EA0}" type="presParOf" srcId="{E57370B7-AC12-4813-A970-DC9560033099}" destId="{6D2DF5A7-0E31-472A-8F84-BD47D994EAAD}" srcOrd="1" destOrd="0" presId="urn:microsoft.com/office/officeart/2011/layout/TabList"/>
    <dgm:cxn modelId="{A1713491-7B58-4E4A-891F-3DE5E7EB90FF}" type="presParOf" srcId="{E57370B7-AC12-4813-A970-DC9560033099}" destId="{3F3CF8AE-0B4F-40DD-9677-9AEB36F2B637}" srcOrd="2" destOrd="0" presId="urn:microsoft.com/office/officeart/2011/layout/TabList"/>
    <dgm:cxn modelId="{DC619F47-167B-4A17-B38D-6530BE36F084}" type="presParOf" srcId="{E57370B7-AC12-4813-A970-DC9560033099}" destId="{57C9F6E3-4E2E-402A-9088-4B4247B1298B}" srcOrd="3" destOrd="0" presId="urn:microsoft.com/office/officeart/2011/layout/TabList"/>
    <dgm:cxn modelId="{018D09C1-75DD-4EE2-93E8-F860F427832F}" type="presParOf" srcId="{57C9F6E3-4E2E-402A-9088-4B4247B1298B}" destId="{309DA706-E270-438B-980F-4427772B125C}" srcOrd="0" destOrd="0" presId="urn:microsoft.com/office/officeart/2011/layout/TabList"/>
    <dgm:cxn modelId="{7DF0275E-DD6B-45C3-B63A-057F817B07A0}" type="presParOf" srcId="{57C9F6E3-4E2E-402A-9088-4B4247B1298B}" destId="{CB6EC981-6358-461D-88FC-8CF2347336DC}" srcOrd="1" destOrd="0" presId="urn:microsoft.com/office/officeart/2011/layout/TabList"/>
    <dgm:cxn modelId="{C6773C24-570C-4F73-A345-4B8164143E52}" type="presParOf" srcId="{57C9F6E3-4E2E-402A-9088-4B4247B1298B}" destId="{EB7F4932-7614-4B29-B709-6DEC02BF0991}" srcOrd="2" destOrd="0" presId="urn:microsoft.com/office/officeart/2011/layout/TabList"/>
    <dgm:cxn modelId="{FCB67491-0ABA-4BDE-A5DB-C35BBAE734FE}" type="presParOf" srcId="{E57370B7-AC12-4813-A970-DC9560033099}" destId="{9ACE016C-DE05-4394-88DE-B9E00D3C22D3}" srcOrd="4" destOrd="0" presId="urn:microsoft.com/office/officeart/2011/layout/TabList"/>
    <dgm:cxn modelId="{84959C10-15EB-4DE6-B640-3BD05318B9E8}" type="presParOf" srcId="{E57370B7-AC12-4813-A970-DC9560033099}" destId="{393C530B-9897-449D-A174-8E004A9D6232}" srcOrd="5" destOrd="0" presId="urn:microsoft.com/office/officeart/2011/layout/TabList"/>
    <dgm:cxn modelId="{7BFE782E-59BD-4C78-AA70-1755F0FF9F7F}" type="presParOf" srcId="{E57370B7-AC12-4813-A970-DC9560033099}" destId="{6737B8E0-1388-44F3-80EF-B46C3AE85731}" srcOrd="6" destOrd="0" presId="urn:microsoft.com/office/officeart/2011/layout/TabList"/>
    <dgm:cxn modelId="{1F604AF3-15D0-4138-9968-B15BDCE4819F}" type="presParOf" srcId="{6737B8E0-1388-44F3-80EF-B46C3AE85731}" destId="{F3279D0B-E2F0-4876-BFA3-5474A0A887AF}" srcOrd="0" destOrd="0" presId="urn:microsoft.com/office/officeart/2011/layout/TabList"/>
    <dgm:cxn modelId="{800CB813-86D9-4DB2-B19F-FD77B24A7DD1}" type="presParOf" srcId="{6737B8E0-1388-44F3-80EF-B46C3AE85731}" destId="{BFE3E49A-6E70-4AF0-A1A0-6DD4E79CEE82}" srcOrd="1" destOrd="0" presId="urn:microsoft.com/office/officeart/2011/layout/TabList"/>
    <dgm:cxn modelId="{D8BD5EE3-35FE-4F9E-9920-FA9CCB46891A}" type="presParOf" srcId="{6737B8E0-1388-44F3-80EF-B46C3AE85731}" destId="{6A203638-9C8B-4A2C-B6A9-8EE3F9F5AC9A}" srcOrd="2" destOrd="0" presId="urn:microsoft.com/office/officeart/2011/layout/TabList"/>
    <dgm:cxn modelId="{CE4FEAFC-44CC-41E1-9F25-35DE4804222F}" type="presParOf" srcId="{E57370B7-AC12-4813-A970-DC9560033099}" destId="{EF428AE7-C8DC-4501-835E-5EB762928BD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3638-9C8B-4A2C-B6A9-8EE3F9F5AC9A}">
      <dsp:nvSpPr>
        <dsp:cNvPr id="0" name=""/>
        <dsp:cNvSpPr/>
      </dsp:nvSpPr>
      <dsp:spPr>
        <a:xfrm>
          <a:off x="0" y="3505284"/>
          <a:ext cx="7056784"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F4932-7614-4B29-B709-6DEC02BF0991}">
      <dsp:nvSpPr>
        <dsp:cNvPr id="0" name=""/>
        <dsp:cNvSpPr/>
      </dsp:nvSpPr>
      <dsp:spPr>
        <a:xfrm>
          <a:off x="0" y="1976527"/>
          <a:ext cx="7056784"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24B80B-4285-487A-AE78-7F9A1C905440}">
      <dsp:nvSpPr>
        <dsp:cNvPr id="0" name=""/>
        <dsp:cNvSpPr/>
      </dsp:nvSpPr>
      <dsp:spPr>
        <a:xfrm>
          <a:off x="0" y="582699"/>
          <a:ext cx="7056784" cy="0"/>
        </a:xfrm>
        <a:prstGeom prst="line">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220F1-D611-4455-9FBB-BEFCE37BCE7D}">
      <dsp:nvSpPr>
        <dsp:cNvPr id="0" name=""/>
        <dsp:cNvSpPr/>
      </dsp:nvSpPr>
      <dsp:spPr>
        <a:xfrm>
          <a:off x="1834763" y="2799"/>
          <a:ext cx="5222020" cy="57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es-EC" sz="2000" kern="1200" dirty="0"/>
        </a:p>
      </dsp:txBody>
      <dsp:txXfrm>
        <a:off x="1834763" y="2799"/>
        <a:ext cx="5222020" cy="579899"/>
      </dsp:txXfrm>
    </dsp:sp>
    <dsp:sp modelId="{F4625AF0-B292-4B28-B74E-0B0BE3AAE586}">
      <dsp:nvSpPr>
        <dsp:cNvPr id="0" name=""/>
        <dsp:cNvSpPr/>
      </dsp:nvSpPr>
      <dsp:spPr>
        <a:xfrm>
          <a:off x="34566" y="71676"/>
          <a:ext cx="1765629" cy="442144"/>
        </a:xfrm>
        <a:prstGeom prst="round2SameRect">
          <a:avLst>
            <a:gd name="adj1" fmla="val 16670"/>
            <a:gd name="adj2" fmla="val 0"/>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kern="1200" dirty="0" smtClean="0"/>
            <a:t>PROBLEMA</a:t>
          </a:r>
          <a:endParaRPr lang="es-EC" sz="2000" b="1" kern="1200" dirty="0"/>
        </a:p>
      </dsp:txBody>
      <dsp:txXfrm>
        <a:off x="56154" y="93264"/>
        <a:ext cx="1722453" cy="420556"/>
      </dsp:txXfrm>
    </dsp:sp>
    <dsp:sp modelId="{6D2DF5A7-0E31-472A-8F84-BD47D994EAAD}">
      <dsp:nvSpPr>
        <dsp:cNvPr id="0" name=""/>
        <dsp:cNvSpPr/>
      </dsp:nvSpPr>
      <dsp:spPr>
        <a:xfrm>
          <a:off x="0" y="582699"/>
          <a:ext cx="7056784" cy="86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El laboratorio de Procesos de Manufactura NO cuenta con equipos que permitan impartir prácticas de </a:t>
          </a:r>
          <a:r>
            <a:rPr lang="es-EC" sz="1800" b="1" i="1" kern="1200" dirty="0" smtClean="0"/>
            <a:t>Procesos de Manufactura No Convencionales.</a:t>
          </a:r>
          <a:endParaRPr lang="es-EC" sz="1800" kern="1200" dirty="0"/>
        </a:p>
      </dsp:txBody>
      <dsp:txXfrm>
        <a:off x="0" y="582699"/>
        <a:ext cx="7056784" cy="862046"/>
      </dsp:txXfrm>
    </dsp:sp>
    <dsp:sp modelId="{309DA706-E270-438B-980F-4427772B125C}">
      <dsp:nvSpPr>
        <dsp:cNvPr id="0" name=""/>
        <dsp:cNvSpPr/>
      </dsp:nvSpPr>
      <dsp:spPr>
        <a:xfrm>
          <a:off x="1872182" y="1473740"/>
          <a:ext cx="5222020" cy="42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EC" sz="2000" kern="1200" dirty="0" smtClean="0"/>
            <a:t> </a:t>
          </a:r>
          <a:endParaRPr lang="es-EC" sz="2000" kern="1200" dirty="0"/>
        </a:p>
      </dsp:txBody>
      <dsp:txXfrm>
        <a:off x="1872182" y="1473740"/>
        <a:ext cx="5222020" cy="425675"/>
      </dsp:txXfrm>
    </dsp:sp>
    <dsp:sp modelId="{CB6EC981-6358-461D-88FC-8CF2347336DC}">
      <dsp:nvSpPr>
        <dsp:cNvPr id="0" name=""/>
        <dsp:cNvSpPr/>
      </dsp:nvSpPr>
      <dsp:spPr>
        <a:xfrm>
          <a:off x="29874" y="1475221"/>
          <a:ext cx="2562412" cy="422712"/>
        </a:xfrm>
        <a:prstGeom prst="round2SameRect">
          <a:avLst>
            <a:gd name="adj1" fmla="val 16670"/>
            <a:gd name="adj2" fmla="val 0"/>
          </a:avLst>
        </a:prstGeom>
        <a:solidFill>
          <a:schemeClr val="accent3">
            <a:alpha val="90000"/>
            <a:hueOff val="0"/>
            <a:satOff val="0"/>
            <a:lumOff val="0"/>
            <a:alphaOff val="-20000"/>
          </a:schemeClr>
        </a:solidFill>
        <a:ln w="25400" cap="flat" cmpd="sng" algn="ctr">
          <a:solidFill>
            <a:schemeClr val="accent3">
              <a:alpha val="90000"/>
              <a:hueOff val="0"/>
              <a:satOff val="0"/>
              <a:lumOff val="0"/>
              <a:alphaOff val="-2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kern="1200" dirty="0" smtClean="0"/>
            <a:t>SITUACIÓN ACTUAL</a:t>
          </a:r>
          <a:endParaRPr lang="es-EC" sz="2000" b="1" kern="1200" dirty="0"/>
        </a:p>
      </dsp:txBody>
      <dsp:txXfrm>
        <a:off x="50513" y="1495860"/>
        <a:ext cx="2521134" cy="402073"/>
      </dsp:txXfrm>
    </dsp:sp>
    <dsp:sp modelId="{9ACE016C-DE05-4394-88DE-B9E00D3C22D3}">
      <dsp:nvSpPr>
        <dsp:cNvPr id="0" name=""/>
        <dsp:cNvSpPr/>
      </dsp:nvSpPr>
      <dsp:spPr>
        <a:xfrm>
          <a:off x="0" y="1976527"/>
          <a:ext cx="7056784" cy="91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La exigencia de la industria obliga al desarrollo de nuevas tecnologías para satisfacer las limitaciones generadas por los procesos de manufactura convencionales.</a:t>
          </a:r>
          <a:endParaRPr lang="es-EC" sz="1800" kern="1200" dirty="0"/>
        </a:p>
      </dsp:txBody>
      <dsp:txXfrm>
        <a:off x="0" y="1976527"/>
        <a:ext cx="7056784" cy="917852"/>
      </dsp:txXfrm>
    </dsp:sp>
    <dsp:sp modelId="{F3279D0B-E2F0-4876-BFA3-5474A0A887AF}">
      <dsp:nvSpPr>
        <dsp:cNvPr id="0" name=""/>
        <dsp:cNvSpPr/>
      </dsp:nvSpPr>
      <dsp:spPr>
        <a:xfrm>
          <a:off x="1834763" y="2925384"/>
          <a:ext cx="5222020" cy="57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s-EC" sz="2000" kern="1200" dirty="0" smtClean="0"/>
            <a:t> </a:t>
          </a:r>
          <a:endParaRPr lang="es-EC" sz="2000" kern="1200" dirty="0"/>
        </a:p>
      </dsp:txBody>
      <dsp:txXfrm>
        <a:off x="1834763" y="2925384"/>
        <a:ext cx="5222020" cy="579899"/>
      </dsp:txXfrm>
    </dsp:sp>
    <dsp:sp modelId="{BFE3E49A-6E70-4AF0-A1A0-6DD4E79CEE82}">
      <dsp:nvSpPr>
        <dsp:cNvPr id="0" name=""/>
        <dsp:cNvSpPr/>
      </dsp:nvSpPr>
      <dsp:spPr>
        <a:xfrm>
          <a:off x="34566" y="2923375"/>
          <a:ext cx="1765629" cy="583918"/>
        </a:xfrm>
        <a:prstGeom prst="round2SameRect">
          <a:avLst>
            <a:gd name="adj1" fmla="val 16670"/>
            <a:gd name="adj2" fmla="val 0"/>
          </a:avLst>
        </a:prstGeom>
        <a:solidFill>
          <a:schemeClr val="accent3">
            <a:alpha val="90000"/>
            <a:hueOff val="0"/>
            <a:satOff val="0"/>
            <a:lumOff val="0"/>
            <a:alphaOff val="-40000"/>
          </a:schemeClr>
        </a:solidFill>
        <a:ln w="25400" cap="flat" cmpd="sng" algn="ctr">
          <a:solidFill>
            <a:schemeClr val="accent3">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kern="1200" dirty="0" smtClean="0"/>
            <a:t>DESCRIPCIÓN</a:t>
          </a:r>
          <a:endParaRPr lang="es-EC" sz="2000" b="1" kern="1200" dirty="0"/>
        </a:p>
      </dsp:txBody>
      <dsp:txXfrm>
        <a:off x="63076" y="2951885"/>
        <a:ext cx="1708609" cy="555408"/>
      </dsp:txXfrm>
    </dsp:sp>
    <dsp:sp modelId="{EF428AE7-C8DC-4501-835E-5EB762928BD2}">
      <dsp:nvSpPr>
        <dsp:cNvPr id="0" name=""/>
        <dsp:cNvSpPr/>
      </dsp:nvSpPr>
      <dsp:spPr>
        <a:xfrm>
          <a:off x="0" y="3507293"/>
          <a:ext cx="7056784" cy="115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t>Los métodos no convencionales de manufactura se caracterizan por la insensibilidad a la dureza del material de trabajo y principalmente emplean métodos químicos y eléctricos.</a:t>
          </a:r>
          <a:endParaRPr lang="es-EC" sz="1800" kern="1200" dirty="0"/>
        </a:p>
      </dsp:txBody>
      <dsp:txXfrm>
        <a:off x="0" y="3507293"/>
        <a:ext cx="7056784" cy="1159973"/>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AA409-54CB-4532-BD9E-4C41B8159B41}" type="datetimeFigureOut">
              <a:rPr lang="es-EC" smtClean="0"/>
              <a:pPr/>
              <a:t>27/07/2014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1475A6-F62F-47A4-9A78-C082A608FBE4}" type="slidenum">
              <a:rPr lang="es-EC" smtClean="0"/>
              <a:pPr/>
              <a:t>‹Nº›</a:t>
            </a:fld>
            <a:endParaRPr lang="es-EC"/>
          </a:p>
        </p:txBody>
      </p:sp>
    </p:spTree>
    <p:extLst>
      <p:ext uri="{BB962C8B-B14F-4D97-AF65-F5344CB8AC3E}">
        <p14:creationId xmlns:p14="http://schemas.microsoft.com/office/powerpoint/2010/main" val="36143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371970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330829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24723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2360330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55859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343910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193335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371753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24641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98348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6D0C2D4-57DF-43BA-ADB0-7CB55E0F89CC}" type="datetimeFigureOut">
              <a:rPr lang="es-EC" smtClean="0"/>
              <a:pPr/>
              <a:t>27/07/2014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C11DF46-D775-4734-97A5-21A8FF051754}" type="slidenum">
              <a:rPr lang="es-EC" smtClean="0"/>
              <a:pPr/>
              <a:t>‹Nº›</a:t>
            </a:fld>
            <a:endParaRPr lang="es-EC"/>
          </a:p>
        </p:txBody>
      </p:sp>
    </p:spTree>
    <p:extLst>
      <p:ext uri="{BB962C8B-B14F-4D97-AF65-F5344CB8AC3E}">
        <p14:creationId xmlns:p14="http://schemas.microsoft.com/office/powerpoint/2010/main" val="31260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C2D4-57DF-43BA-ADB0-7CB55E0F89CC}" type="datetimeFigureOut">
              <a:rPr lang="es-EC" smtClean="0"/>
              <a:pPr/>
              <a:t>27/07/2014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1DF46-D775-4734-97A5-21A8FF051754}" type="slidenum">
              <a:rPr lang="es-EC" smtClean="0"/>
              <a:pPr/>
              <a:t>‹Nº›</a:t>
            </a:fld>
            <a:endParaRPr lang="es-EC"/>
          </a:p>
        </p:txBody>
      </p:sp>
    </p:spTree>
    <p:extLst>
      <p:ext uri="{BB962C8B-B14F-4D97-AF65-F5344CB8AC3E}">
        <p14:creationId xmlns:p14="http://schemas.microsoft.com/office/powerpoint/2010/main" val="370666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Secuencia%2001.av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2050" name="Picture 2"/>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sp>
        <p:nvSpPr>
          <p:cNvPr id="6" name="5 Rectángulo"/>
          <p:cNvSpPr/>
          <p:nvPr/>
        </p:nvSpPr>
        <p:spPr>
          <a:xfrm>
            <a:off x="1936524" y="2348880"/>
            <a:ext cx="6163867"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solidFill>
                  <a:schemeClr val="accent3">
                    <a:lumMod val="75000"/>
                  </a:schemeClr>
                </a:solidFill>
                <a:effectLst>
                  <a:outerShdw blurRad="76200" dist="50800" dir="5400000" algn="tl" rotWithShape="0">
                    <a:srgbClr val="000000">
                      <a:alpha val="65000"/>
                    </a:srgbClr>
                  </a:outerShdw>
                </a:effectLst>
              </a:rPr>
              <a:t>BIENVENIDOS</a:t>
            </a:r>
            <a:endParaRPr lang="es-ES" sz="8000" b="1" spc="50" dirty="0">
              <a:ln w="11430"/>
              <a:solidFill>
                <a:schemeClr val="accent3">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41826"/>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251520" y="1165975"/>
            <a:ext cx="8280920" cy="1323439"/>
          </a:xfrm>
          <a:prstGeom prst="rect">
            <a:avLst/>
          </a:prstGeom>
        </p:spPr>
        <p:txBody>
          <a:bodyPr wrap="square">
            <a:spAutoFit/>
          </a:bodyPr>
          <a:lstStyle/>
          <a:p>
            <a:pPr lvl="1" algn="just"/>
            <a:r>
              <a:rPr lang="es-EC" sz="2000" i="1" dirty="0"/>
              <a:t>La máquina </a:t>
            </a:r>
            <a:r>
              <a:rPr lang="es-EC" sz="2000" i="1" dirty="0" smtClean="0"/>
              <a:t>tiene </a:t>
            </a:r>
            <a:r>
              <a:rPr lang="es-EC" sz="2000" i="1" dirty="0"/>
              <a:t>un esquema que permite de </a:t>
            </a:r>
            <a:r>
              <a:rPr lang="es-EC" sz="2000" i="1" dirty="0" smtClean="0"/>
              <a:t>manera </a:t>
            </a:r>
            <a:r>
              <a:rPr lang="es-EC" sz="2000" i="1" dirty="0"/>
              <a:t>fácil y didáctica </a:t>
            </a:r>
            <a:r>
              <a:rPr lang="es-EC" sz="2000" i="1" dirty="0" smtClean="0"/>
              <a:t>una </a:t>
            </a:r>
            <a:r>
              <a:rPr lang="es-EC" sz="2000" i="1" dirty="0"/>
              <a:t>interacción con el operario. </a:t>
            </a:r>
            <a:endParaRPr lang="es-EC" sz="2000" i="1" dirty="0" smtClean="0"/>
          </a:p>
          <a:p>
            <a:pPr lvl="1" algn="just"/>
            <a:r>
              <a:rPr lang="es-EC" sz="2000" i="1" dirty="0" smtClean="0"/>
              <a:t>Se conforma de dos módulos generales: un </a:t>
            </a:r>
            <a:r>
              <a:rPr lang="es-EC" sz="2000" i="1" dirty="0"/>
              <a:t>modulo de maquinado y </a:t>
            </a:r>
            <a:r>
              <a:rPr lang="es-EC" sz="2000" i="1" dirty="0" smtClean="0"/>
              <a:t>un módulo controlador</a:t>
            </a:r>
            <a:r>
              <a:rPr lang="es-EC" sz="2000" i="1" dirty="0"/>
              <a:t>.</a:t>
            </a:r>
          </a:p>
        </p:txBody>
      </p:sp>
      <p:sp>
        <p:nvSpPr>
          <p:cNvPr id="9" name="8 CuadroTexto"/>
          <p:cNvSpPr txBox="1"/>
          <p:nvPr/>
        </p:nvSpPr>
        <p:spPr>
          <a:xfrm>
            <a:off x="107504" y="673532"/>
            <a:ext cx="7212681" cy="492443"/>
          </a:xfrm>
          <a:prstGeom prst="rect">
            <a:avLst/>
          </a:prstGeom>
          <a:noFill/>
        </p:spPr>
        <p:txBody>
          <a:bodyPr wrap="square" rtlCol="0">
            <a:spAutoFit/>
          </a:bodyPr>
          <a:lstStyle/>
          <a:p>
            <a:pPr lvl="1" algn="just"/>
            <a:r>
              <a:rPr lang="es-EC" sz="2600" b="1" i="1" dirty="0" smtClean="0"/>
              <a:t>DISEÑO DE LA MÁQUINA</a:t>
            </a:r>
            <a:endParaRPr lang="es-EC" sz="2600" i="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894" y="2489414"/>
            <a:ext cx="4260353" cy="35181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05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5" name="4 Rectángulo"/>
          <p:cNvSpPr/>
          <p:nvPr/>
        </p:nvSpPr>
        <p:spPr>
          <a:xfrm>
            <a:off x="683568" y="1124744"/>
            <a:ext cx="7776864" cy="3170099"/>
          </a:xfrm>
          <a:prstGeom prst="rect">
            <a:avLst/>
          </a:prstGeom>
        </p:spPr>
        <p:txBody>
          <a:bodyPr wrap="square">
            <a:spAutoFit/>
          </a:bodyPr>
          <a:lstStyle/>
          <a:p>
            <a:pPr lvl="1" algn="just"/>
            <a:r>
              <a:rPr lang="es-EC" sz="2000" i="1" dirty="0" smtClean="0"/>
              <a:t>Dentro de los módulos generales, la máquina cuenta con </a:t>
            </a:r>
            <a:r>
              <a:rPr lang="es-EC" sz="2000" i="1" dirty="0"/>
              <a:t>6 módulos </a:t>
            </a:r>
            <a:r>
              <a:rPr lang="es-EC" sz="2000" i="1" dirty="0" smtClean="0"/>
              <a:t>funcionales para </a:t>
            </a:r>
            <a:r>
              <a:rPr lang="es-EC" sz="2000" i="1" dirty="0"/>
              <a:t>su </a:t>
            </a:r>
            <a:r>
              <a:rPr lang="es-EC" sz="2000" i="1" dirty="0" smtClean="0"/>
              <a:t>diseño que son:</a:t>
            </a:r>
          </a:p>
          <a:p>
            <a:pPr lvl="1" algn="just"/>
            <a:endParaRPr lang="es-EC" sz="2000" i="1" dirty="0"/>
          </a:p>
          <a:p>
            <a:pPr lvl="1"/>
            <a:r>
              <a:rPr lang="es-EC" sz="2000" i="1" dirty="0" smtClean="0"/>
              <a:t>1.	Estructura</a:t>
            </a:r>
            <a:r>
              <a:rPr lang="es-EC" sz="2000" i="1" dirty="0"/>
              <a:t>, área de trabajo, soporte de pieza y sujeción de  </a:t>
            </a:r>
            <a:r>
              <a:rPr lang="es-EC" sz="2000" i="1" dirty="0" smtClean="0"/>
              <a:t>	herramienta </a:t>
            </a:r>
            <a:r>
              <a:rPr lang="es-EC" sz="2000" i="1" dirty="0"/>
              <a:t>(electrodo</a:t>
            </a:r>
            <a:r>
              <a:rPr lang="es-EC" sz="2000" i="1" dirty="0" smtClean="0"/>
              <a:t>).</a:t>
            </a:r>
          </a:p>
          <a:p>
            <a:pPr lvl="1"/>
            <a:r>
              <a:rPr lang="es-EC" sz="2000" i="1" dirty="0" smtClean="0"/>
              <a:t>2.	Módulo </a:t>
            </a:r>
            <a:r>
              <a:rPr lang="es-EC" sz="2000" i="1" dirty="0"/>
              <a:t>de circulación de fluido  </a:t>
            </a:r>
            <a:r>
              <a:rPr lang="es-EC" sz="2000" i="1" dirty="0" smtClean="0"/>
              <a:t>electrolítico.</a:t>
            </a:r>
            <a:endParaRPr lang="es-EC" sz="2000" i="1" dirty="0"/>
          </a:p>
          <a:p>
            <a:pPr lvl="1" algn="just"/>
            <a:r>
              <a:rPr lang="es-EC" sz="2000" i="1" dirty="0"/>
              <a:t>3.	Módulo de fuente eléctrica.</a:t>
            </a:r>
          </a:p>
          <a:p>
            <a:pPr lvl="1" algn="just"/>
            <a:r>
              <a:rPr lang="es-EC" sz="2000" i="1" dirty="0"/>
              <a:t>4.	Módulo de alimentación y de control.</a:t>
            </a:r>
          </a:p>
          <a:p>
            <a:pPr lvl="1" algn="just"/>
            <a:r>
              <a:rPr lang="es-EC" sz="2000" i="1" dirty="0"/>
              <a:t>5.	Módulo de avance de la herramienta</a:t>
            </a:r>
          </a:p>
          <a:p>
            <a:pPr lvl="1" algn="just"/>
            <a:r>
              <a:rPr lang="es-EC" sz="2000" i="1" dirty="0"/>
              <a:t>6.	Módulo de seguridad</a:t>
            </a:r>
          </a:p>
        </p:txBody>
      </p:sp>
    </p:spTree>
    <p:extLst>
      <p:ext uri="{BB962C8B-B14F-4D97-AF65-F5344CB8AC3E}">
        <p14:creationId xmlns:p14="http://schemas.microsoft.com/office/powerpoint/2010/main" val="97791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9525"/>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1511660" y="1844824"/>
            <a:ext cx="4140460" cy="1015663"/>
          </a:xfrm>
          <a:prstGeom prst="rect">
            <a:avLst/>
          </a:prstGeom>
        </p:spPr>
        <p:txBody>
          <a:bodyPr wrap="square">
            <a:spAutoFit/>
          </a:bodyPr>
          <a:lstStyle/>
          <a:p>
            <a:pPr lvl="1"/>
            <a:r>
              <a:rPr lang="es-EC" sz="2000" b="1" i="1" dirty="0" smtClean="0"/>
              <a:t>Módulo </a:t>
            </a:r>
            <a:r>
              <a:rPr lang="es-EC" sz="2000" b="1" i="1" dirty="0"/>
              <a:t>de </a:t>
            </a:r>
            <a:r>
              <a:rPr lang="es-EC" sz="2000" b="1" i="1" dirty="0" smtClean="0"/>
              <a:t>trabajo: </a:t>
            </a:r>
          </a:p>
          <a:p>
            <a:pPr marL="800100" lvl="1" indent="-342900">
              <a:buFont typeface="Arial" panose="020B0604020202020204" pitchFamily="34" charset="0"/>
              <a:buChar char="•"/>
            </a:pPr>
            <a:r>
              <a:rPr lang="es-EC" sz="2000" i="1" dirty="0" smtClean="0"/>
              <a:t>Altura total: 1.75m. </a:t>
            </a:r>
          </a:p>
          <a:p>
            <a:pPr marL="800100" lvl="1" indent="-342900" algn="r">
              <a:buFont typeface="Arial" panose="020B0604020202020204" pitchFamily="34" charset="0"/>
              <a:buChar char="•"/>
            </a:pPr>
            <a:r>
              <a:rPr lang="es-EC" sz="2000" i="1" dirty="0" smtClean="0"/>
              <a:t>Altura área de trabajo: 1.25m</a:t>
            </a:r>
            <a:r>
              <a:rPr lang="es-EC" sz="2000" i="1" dirty="0"/>
              <a:t>. </a:t>
            </a:r>
          </a:p>
        </p:txBody>
      </p:sp>
      <p:sp>
        <p:nvSpPr>
          <p:cNvPr id="9" name="8 CuadroTexto"/>
          <p:cNvSpPr txBox="1"/>
          <p:nvPr/>
        </p:nvSpPr>
        <p:spPr>
          <a:xfrm>
            <a:off x="107504" y="848906"/>
            <a:ext cx="8424936" cy="707886"/>
          </a:xfrm>
          <a:prstGeom prst="rect">
            <a:avLst/>
          </a:prstGeom>
          <a:noFill/>
        </p:spPr>
        <p:txBody>
          <a:bodyPr wrap="square" rtlCol="0">
            <a:spAutoFit/>
          </a:bodyPr>
          <a:lstStyle/>
          <a:p>
            <a:pPr lvl="1" fontAlgn="base"/>
            <a:r>
              <a:rPr lang="es-EC" sz="2000" b="1" i="1" dirty="0" smtClean="0">
                <a:effectLst>
                  <a:outerShdw sx="0" sy="0">
                    <a:srgbClr val="000000"/>
                  </a:outerShdw>
                </a:effectLst>
              </a:rPr>
              <a:t>1. ESTRUCTURA</a:t>
            </a:r>
            <a:r>
              <a:rPr lang="es-EC" sz="2000" b="1" i="1" dirty="0">
                <a:effectLst>
                  <a:outerShdw sx="0" sy="0">
                    <a:srgbClr val="000000"/>
                  </a:outerShdw>
                </a:effectLst>
              </a:rPr>
              <a:t>, ÁREA DE TRABAJO, SOPORTE DE PIEZA Y SUJECIÓN DE HERRAMIENTA DE TRABAJO. </a:t>
            </a:r>
          </a:p>
        </p:txBody>
      </p:sp>
      <p:sp>
        <p:nvSpPr>
          <p:cNvPr id="2" name="1 Rectángulo"/>
          <p:cNvSpPr/>
          <p:nvPr/>
        </p:nvSpPr>
        <p:spPr>
          <a:xfrm>
            <a:off x="2790056" y="5085184"/>
            <a:ext cx="3563888" cy="707886"/>
          </a:xfrm>
          <a:prstGeom prst="rect">
            <a:avLst/>
          </a:prstGeom>
        </p:spPr>
        <p:txBody>
          <a:bodyPr wrap="square">
            <a:spAutoFit/>
          </a:bodyPr>
          <a:lstStyle/>
          <a:p>
            <a:pPr lvl="1"/>
            <a:r>
              <a:rPr lang="es-EC" sz="2000" b="1" i="1" dirty="0"/>
              <a:t>Módulo de control:</a:t>
            </a:r>
          </a:p>
          <a:p>
            <a:pPr marL="800100" lvl="1" indent="-342900">
              <a:buFont typeface="Arial" panose="020B0604020202020204" pitchFamily="34" charset="0"/>
              <a:buChar char="•"/>
            </a:pPr>
            <a:r>
              <a:rPr lang="es-EC" sz="2000" i="1" dirty="0"/>
              <a:t>Altura total 1.20m. </a:t>
            </a: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556792"/>
            <a:ext cx="2426568" cy="3281143"/>
          </a:xfrm>
          <a:prstGeom prst="rect">
            <a:avLst/>
          </a:prstGeom>
          <a:noFill/>
          <a:ln>
            <a:noFill/>
          </a:ln>
        </p:spPr>
      </p:pic>
      <p:pic>
        <p:nvPicPr>
          <p:cNvPr id="11" name="10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327" y="3429000"/>
            <a:ext cx="1729887" cy="2592288"/>
          </a:xfrm>
          <a:prstGeom prst="rect">
            <a:avLst/>
          </a:prstGeom>
          <a:noFill/>
          <a:ln>
            <a:noFill/>
          </a:ln>
        </p:spPr>
      </p:pic>
    </p:spTree>
    <p:extLst>
      <p:ext uri="{BB962C8B-B14F-4D97-AF65-F5344CB8AC3E}">
        <p14:creationId xmlns:p14="http://schemas.microsoft.com/office/powerpoint/2010/main" val="447902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539552" y="1124744"/>
            <a:ext cx="4896544" cy="4093428"/>
          </a:xfrm>
          <a:prstGeom prst="rect">
            <a:avLst/>
          </a:prstGeom>
        </p:spPr>
        <p:txBody>
          <a:bodyPr wrap="square">
            <a:spAutoFit/>
          </a:bodyPr>
          <a:lstStyle/>
          <a:p>
            <a:pPr algn="just"/>
            <a:r>
              <a:rPr lang="es-EC" sz="2000" b="1" i="1" dirty="0" smtClean="0"/>
              <a:t>ÁREA DE TRABAJO</a:t>
            </a:r>
          </a:p>
          <a:p>
            <a:pPr algn="just"/>
            <a:endParaRPr lang="es-EC" sz="2000" b="1" i="1" dirty="0" smtClean="0"/>
          </a:p>
          <a:p>
            <a:pPr marL="342900" indent="-342900" algn="just">
              <a:buFont typeface="Arial" panose="020B0604020202020204" pitchFamily="34" charset="0"/>
              <a:buChar char="•"/>
            </a:pPr>
            <a:r>
              <a:rPr lang="es-EC" sz="2000" i="1" dirty="0" smtClean="0"/>
              <a:t>Cubierta </a:t>
            </a:r>
            <a:r>
              <a:rPr lang="es-EC" sz="2000" i="1" dirty="0"/>
              <a:t>por una cabina de vidrio </a:t>
            </a:r>
            <a:endParaRPr lang="es-EC" sz="2000" i="1" dirty="0" smtClean="0"/>
          </a:p>
          <a:p>
            <a:pPr algn="just"/>
            <a:endParaRPr lang="es-EC" sz="2000" i="1" dirty="0" smtClean="0"/>
          </a:p>
          <a:p>
            <a:pPr algn="just"/>
            <a:r>
              <a:rPr lang="es-EC" sz="2000" i="1" dirty="0" smtClean="0"/>
              <a:t>Contiene:</a:t>
            </a:r>
          </a:p>
          <a:p>
            <a:pPr marL="800100" lvl="1" indent="-342900" algn="just">
              <a:buFont typeface="Arial" panose="020B0604020202020204" pitchFamily="34" charset="0"/>
              <a:buChar char="•"/>
            </a:pPr>
            <a:r>
              <a:rPr lang="es-EC" sz="2000" i="1" dirty="0" smtClean="0"/>
              <a:t>Cuba </a:t>
            </a:r>
            <a:r>
              <a:rPr lang="es-EC" sz="2000" i="1" dirty="0"/>
              <a:t>de acrílico para </a:t>
            </a:r>
            <a:r>
              <a:rPr lang="es-EC" sz="2000" i="1" dirty="0" smtClean="0"/>
              <a:t>inundar el </a:t>
            </a:r>
            <a:r>
              <a:rPr lang="es-EC" sz="2000" i="1" dirty="0"/>
              <a:t>soporte y la pieza de </a:t>
            </a:r>
            <a:r>
              <a:rPr lang="es-EC" sz="2000" i="1" dirty="0" smtClean="0"/>
              <a:t>trabajo.</a:t>
            </a:r>
          </a:p>
          <a:p>
            <a:pPr marL="800100" lvl="1" indent="-342900" algn="just">
              <a:buFont typeface="Arial" panose="020B0604020202020204" pitchFamily="34" charset="0"/>
              <a:buChar char="•"/>
            </a:pPr>
            <a:r>
              <a:rPr lang="es-EC" sz="2000" i="1" dirty="0" smtClean="0"/>
              <a:t>Módulo </a:t>
            </a:r>
            <a:r>
              <a:rPr lang="es-EC" sz="2000" i="1" dirty="0"/>
              <a:t>de sujeción y </a:t>
            </a:r>
            <a:r>
              <a:rPr lang="es-EC" sz="2000" i="1" dirty="0" smtClean="0"/>
              <a:t>mecanismo de avance </a:t>
            </a:r>
            <a:r>
              <a:rPr lang="es-EC" sz="2000" i="1" dirty="0"/>
              <a:t>del </a:t>
            </a:r>
            <a:r>
              <a:rPr lang="es-EC" sz="2000" i="1" dirty="0" smtClean="0"/>
              <a:t>electrodo. </a:t>
            </a:r>
          </a:p>
          <a:p>
            <a:pPr marL="800100" lvl="1" indent="-342900" algn="just">
              <a:buFont typeface="Arial" panose="020B0604020202020204" pitchFamily="34" charset="0"/>
              <a:buChar char="•"/>
            </a:pPr>
            <a:r>
              <a:rPr lang="es-EC" sz="2000" i="1" dirty="0" smtClean="0"/>
              <a:t>Sistema </a:t>
            </a:r>
            <a:r>
              <a:rPr lang="es-EC" sz="2000" i="1" dirty="0"/>
              <a:t>de extracción de hidrógeno, </a:t>
            </a:r>
            <a:endParaRPr lang="es-EC" sz="2000" i="1" dirty="0" smtClean="0"/>
          </a:p>
          <a:p>
            <a:pPr marL="800100" lvl="1" indent="-342900" algn="just">
              <a:buFont typeface="Arial" panose="020B0604020202020204" pitchFamily="34" charset="0"/>
              <a:buChar char="•"/>
            </a:pPr>
            <a:r>
              <a:rPr lang="es-EC" sz="2000" i="1" dirty="0" smtClean="0"/>
              <a:t>Ingreso </a:t>
            </a:r>
            <a:r>
              <a:rPr lang="es-EC" sz="2000" i="1" dirty="0"/>
              <a:t>de suministro de electrolito y </a:t>
            </a:r>
            <a:r>
              <a:rPr lang="es-EC" sz="2000" i="1" dirty="0" smtClean="0"/>
              <a:t>cables de </a:t>
            </a:r>
            <a:r>
              <a:rPr lang="es-EC" sz="2000" i="1" dirty="0"/>
              <a:t>la fuente eléctrica.</a:t>
            </a:r>
          </a:p>
          <a:p>
            <a:pPr lvl="1" algn="just"/>
            <a:endParaRPr lang="es-EC" sz="2000" i="1" dirty="0" smtClean="0"/>
          </a:p>
        </p:txBody>
      </p:sp>
      <p:pic>
        <p:nvPicPr>
          <p:cNvPr id="6" name="5 Imagen" descr="C:\Users\LEON\Desktop\Leoncito Bravo\E.S.P.E\Tesis - Maquinado Electroquímico\Fotos\Construcción - Pruebas\20140212_133358.jpg"/>
          <p:cNvPicPr/>
          <p:nvPr/>
        </p:nvPicPr>
        <p:blipFill rotWithShape="1">
          <a:blip r:embed="rId3" cstate="print">
            <a:extLst>
              <a:ext uri="{28A0092B-C50C-407E-A947-70E740481C1C}">
                <a14:useLocalDpi xmlns:a14="http://schemas.microsoft.com/office/drawing/2010/main" val="0"/>
              </a:ext>
            </a:extLst>
          </a:blip>
          <a:srcRect l="11611" r="3555"/>
          <a:stretch/>
        </p:blipFill>
        <p:spPr bwMode="auto">
          <a:xfrm>
            <a:off x="5868144" y="3284984"/>
            <a:ext cx="2592288" cy="2326167"/>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41" y="836712"/>
            <a:ext cx="2854607" cy="24460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34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827584" y="1404059"/>
            <a:ext cx="3960440" cy="4401205"/>
          </a:xfrm>
          <a:prstGeom prst="rect">
            <a:avLst/>
          </a:prstGeom>
        </p:spPr>
        <p:txBody>
          <a:bodyPr wrap="square">
            <a:spAutoFit/>
          </a:bodyPr>
          <a:lstStyle/>
          <a:p>
            <a:pPr algn="just"/>
            <a:r>
              <a:rPr lang="es-ES" sz="2000" i="1" dirty="0" smtClean="0"/>
              <a:t>De este sistema depende </a:t>
            </a:r>
            <a:r>
              <a:rPr lang="es-ES" sz="2000" i="1" dirty="0"/>
              <a:t>el acabado </a:t>
            </a:r>
            <a:r>
              <a:rPr lang="es-ES" sz="2000" i="1" dirty="0" smtClean="0"/>
              <a:t>superficial </a:t>
            </a:r>
            <a:r>
              <a:rPr lang="es-ES" sz="2000" i="1" dirty="0"/>
              <a:t>de la pieza </a:t>
            </a:r>
            <a:r>
              <a:rPr lang="es-ES" sz="2000" i="1" dirty="0" smtClean="0"/>
              <a:t>maquinada. </a:t>
            </a:r>
          </a:p>
          <a:p>
            <a:pPr algn="just"/>
            <a:endParaRPr lang="es-ES" sz="2000" i="1" dirty="0"/>
          </a:p>
          <a:p>
            <a:pPr algn="just"/>
            <a:r>
              <a:rPr lang="es-ES" sz="2000" b="1" i="1" dirty="0" smtClean="0"/>
              <a:t>Función:</a:t>
            </a:r>
            <a:r>
              <a:rPr lang="es-ES" sz="2000" i="1" dirty="0" smtClean="0"/>
              <a:t> Inundar la cuba para mejorar la eficiencia eléctrica y conseguir un flujo laminar de electrolito. </a:t>
            </a:r>
          </a:p>
          <a:p>
            <a:pPr algn="just"/>
            <a:endParaRPr lang="es-ES" sz="2000" i="1" dirty="0"/>
          </a:p>
          <a:p>
            <a:pPr algn="just"/>
            <a:r>
              <a:rPr lang="es-ES" sz="2000" i="1" dirty="0" smtClean="0"/>
              <a:t>Rango de temperatura de trabajo del fluido es entre 15 y 35°C</a:t>
            </a:r>
          </a:p>
          <a:p>
            <a:pPr algn="just"/>
            <a:endParaRPr lang="es-ES" sz="2000" i="1" dirty="0"/>
          </a:p>
          <a:p>
            <a:pPr algn="just"/>
            <a:r>
              <a:rPr lang="es-ES" sz="2000" i="1" dirty="0"/>
              <a:t>Todo el sistema de  circulación está fabricado con tubería de PVC de 1 pulgada de diámetro. </a:t>
            </a:r>
            <a:endParaRPr lang="es-ES" sz="2000" i="1" dirty="0" smtClean="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a:effectLst>
                  <a:outerShdw sx="0" sy="0">
                    <a:srgbClr val="000000"/>
                  </a:outerShdw>
                </a:effectLst>
              </a:rPr>
              <a:t>2</a:t>
            </a:r>
            <a:r>
              <a:rPr lang="es-EC" sz="2000" b="1" i="1" dirty="0" smtClean="0">
                <a:effectLst>
                  <a:outerShdw sx="0" sy="0">
                    <a:srgbClr val="000000"/>
                  </a:outerShdw>
                </a:effectLst>
              </a:rPr>
              <a:t>. </a:t>
            </a:r>
            <a:r>
              <a:rPr lang="es-EC" sz="2000" b="1" i="1" dirty="0">
                <a:effectLst>
                  <a:outerShdw sx="0" sy="0">
                    <a:srgbClr val="000000"/>
                  </a:outerShdw>
                </a:effectLst>
              </a:rPr>
              <a:t>MÓDULO DE CIRCULACIÓN DE FLUIDO ELECTROLITICO</a:t>
            </a: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4860031" y="1340768"/>
            <a:ext cx="4248473" cy="4248472"/>
          </a:xfrm>
          <a:prstGeom prst="rect">
            <a:avLst/>
          </a:prstGeom>
          <a:noFill/>
          <a:ln>
            <a:noFill/>
          </a:ln>
        </p:spPr>
      </p:pic>
    </p:spTree>
    <p:extLst>
      <p:ext uri="{BB962C8B-B14F-4D97-AF65-F5344CB8AC3E}">
        <p14:creationId xmlns:p14="http://schemas.microsoft.com/office/powerpoint/2010/main" val="2263620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395536" y="1628800"/>
            <a:ext cx="5184576" cy="2862322"/>
          </a:xfrm>
          <a:prstGeom prst="rect">
            <a:avLst/>
          </a:prstGeom>
        </p:spPr>
        <p:txBody>
          <a:bodyPr wrap="square">
            <a:spAutoFit/>
          </a:bodyPr>
          <a:lstStyle/>
          <a:p>
            <a:pPr lvl="1" algn="just"/>
            <a:r>
              <a:rPr lang="es-EC" sz="2000" i="1" dirty="0" smtClean="0"/>
              <a:t>El </a:t>
            </a:r>
            <a:r>
              <a:rPr lang="es-EC" sz="2000" i="1" dirty="0"/>
              <a:t>proceso trabaja con grandes amperajes en corriente </a:t>
            </a:r>
            <a:r>
              <a:rPr lang="es-EC" sz="2000" i="1" dirty="0" smtClean="0"/>
              <a:t>continua (10 – 5000 A), </a:t>
            </a:r>
            <a:r>
              <a:rPr lang="es-EC" sz="2000" i="1" dirty="0"/>
              <a:t>siendo el positivo la pieza de trabajo y el negativo el electrodo-herramienta. </a:t>
            </a:r>
            <a:endParaRPr lang="es-EC" sz="2000" i="1" dirty="0" smtClean="0"/>
          </a:p>
          <a:p>
            <a:pPr lvl="1" algn="just"/>
            <a:endParaRPr lang="es-EC" sz="2000" i="1" dirty="0" smtClean="0"/>
          </a:p>
          <a:p>
            <a:pPr lvl="1" algn="just"/>
            <a:r>
              <a:rPr lang="es-EC" sz="2000" i="1" dirty="0" smtClean="0"/>
              <a:t>La fuente eléctrica del sistema es una </a:t>
            </a:r>
            <a:r>
              <a:rPr lang="es-EC" sz="2000" i="1" dirty="0"/>
              <a:t>soldadora TIG tipo inversor de 250 amperios. </a:t>
            </a:r>
            <a:endParaRPr lang="es-ES" sz="2000" i="1" dirty="0"/>
          </a:p>
          <a:p>
            <a:pPr lvl="1" algn="just"/>
            <a:endParaRPr lang="es-ES" sz="2000" i="1"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smtClean="0">
                <a:effectLst>
                  <a:outerShdw sx="0" sy="0">
                    <a:srgbClr val="000000"/>
                  </a:outerShdw>
                </a:effectLst>
              </a:rPr>
              <a:t>3. </a:t>
            </a:r>
            <a:r>
              <a:rPr lang="es-EC" sz="2000" b="1" i="1" dirty="0">
                <a:effectLst>
                  <a:outerShdw sx="0" sy="0">
                    <a:srgbClr val="000000"/>
                  </a:outerShdw>
                </a:effectLst>
              </a:rPr>
              <a:t>MÓDULO DE </a:t>
            </a:r>
            <a:r>
              <a:rPr lang="es-EC" sz="2000" b="1" i="1" dirty="0" smtClean="0">
                <a:effectLst>
                  <a:outerShdw sx="0" sy="0">
                    <a:srgbClr val="000000"/>
                  </a:outerShdw>
                </a:effectLst>
              </a:rPr>
              <a:t>FUENTE ELÉCTRICA</a:t>
            </a:r>
            <a:endParaRPr lang="es-EC" sz="2000" b="1" i="1" dirty="0">
              <a:effectLst>
                <a:outerShdw sx="0" sy="0">
                  <a:srgbClr val="000000"/>
                </a:outerShdw>
              </a:effectLst>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662959" y="1147073"/>
            <a:ext cx="3229521" cy="4154135"/>
          </a:xfrm>
          <a:prstGeom prst="rect">
            <a:avLst/>
          </a:prstGeom>
          <a:noFill/>
          <a:ln>
            <a:noFill/>
          </a:ln>
        </p:spPr>
      </p:pic>
    </p:spTree>
    <p:extLst>
      <p:ext uri="{BB962C8B-B14F-4D97-AF65-F5344CB8AC3E}">
        <p14:creationId xmlns:p14="http://schemas.microsoft.com/office/powerpoint/2010/main" val="213645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539552" y="1556792"/>
            <a:ext cx="5400600" cy="3477875"/>
          </a:xfrm>
          <a:prstGeom prst="rect">
            <a:avLst/>
          </a:prstGeom>
        </p:spPr>
        <p:txBody>
          <a:bodyPr wrap="square">
            <a:spAutoFit/>
          </a:bodyPr>
          <a:lstStyle/>
          <a:p>
            <a:pPr lvl="1" algn="just"/>
            <a:r>
              <a:rPr lang="es-EC" sz="2000" i="1" dirty="0"/>
              <a:t>El sistema de alimentación </a:t>
            </a:r>
            <a:r>
              <a:rPr lang="es-EC" sz="2000" i="1" dirty="0" smtClean="0"/>
              <a:t>eléctrica de </a:t>
            </a:r>
            <a:r>
              <a:rPr lang="es-EC" sz="2000" i="1" dirty="0"/>
              <a:t>la máquina </a:t>
            </a:r>
            <a:r>
              <a:rPr lang="es-EC" sz="2000" i="1" dirty="0" smtClean="0"/>
              <a:t>es </a:t>
            </a:r>
            <a:r>
              <a:rPr lang="es-EC" sz="2000" i="1" dirty="0"/>
              <a:t>de 220V bifásica, de la cual se distribuye 220V para la fuente </a:t>
            </a:r>
            <a:r>
              <a:rPr lang="es-EC" sz="2000" i="1" dirty="0" smtClean="0"/>
              <a:t>eléctrica y 110V </a:t>
            </a:r>
            <a:r>
              <a:rPr lang="es-EC" sz="2000" i="1" dirty="0"/>
              <a:t>para las tarjetas de control del motor paso a paso, la bomba de agua y </a:t>
            </a:r>
            <a:r>
              <a:rPr lang="es-EC" sz="2000" i="1" dirty="0" smtClean="0"/>
              <a:t>ventilador.</a:t>
            </a:r>
          </a:p>
          <a:p>
            <a:pPr lvl="1" algn="just"/>
            <a:endParaRPr lang="es-EC" sz="2000" i="1" dirty="0" smtClean="0"/>
          </a:p>
          <a:p>
            <a:pPr lvl="1" algn="just"/>
            <a:endParaRPr lang="es-EC" sz="2000" i="1" dirty="0"/>
          </a:p>
          <a:p>
            <a:pPr lvl="1" algn="just"/>
            <a:endParaRPr lang="es-EC" sz="2000" i="1" dirty="0" smtClean="0"/>
          </a:p>
          <a:p>
            <a:pPr lvl="1" algn="just"/>
            <a:r>
              <a:rPr lang="es-EC" sz="2000" i="1" dirty="0" smtClean="0"/>
              <a:t>El </a:t>
            </a:r>
            <a:r>
              <a:rPr lang="es-EC" sz="2000" i="1" dirty="0"/>
              <a:t>sistema de control cuenta con pulsadores ON y OFF con señal luminosa led, sujetas en una placa de acero inoxidable. </a:t>
            </a:r>
            <a:endParaRPr lang="es-ES" sz="2000" i="1"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a:effectLst>
                  <a:outerShdw sx="0" sy="0">
                    <a:srgbClr val="000000"/>
                  </a:outerShdw>
                </a:effectLst>
              </a:rPr>
              <a:t>4</a:t>
            </a:r>
            <a:r>
              <a:rPr lang="es-EC" sz="2000" b="1" i="1" dirty="0" smtClean="0">
                <a:effectLst>
                  <a:outerShdw sx="0" sy="0">
                    <a:srgbClr val="000000"/>
                  </a:outerShdw>
                </a:effectLst>
              </a:rPr>
              <a:t>. </a:t>
            </a:r>
            <a:r>
              <a:rPr lang="es-EC" sz="2000" b="1" i="1" dirty="0">
                <a:effectLst>
                  <a:outerShdw sx="0" sy="0">
                    <a:srgbClr val="000000"/>
                  </a:outerShdw>
                </a:effectLst>
              </a:rPr>
              <a:t>MÓDULO DE  </a:t>
            </a:r>
            <a:r>
              <a:rPr lang="es-EC" sz="2000" b="1" i="1" dirty="0" smtClean="0">
                <a:effectLst>
                  <a:outerShdw sx="0" sy="0">
                    <a:srgbClr val="000000"/>
                  </a:outerShdw>
                </a:effectLst>
              </a:rPr>
              <a:t>ALIMENTACIÓN Y CONTROL</a:t>
            </a:r>
            <a:endParaRPr lang="es-EC" sz="2000" b="1" i="1" dirty="0">
              <a:effectLst>
                <a:outerShdw sx="0" sy="0">
                  <a:srgbClr val="000000"/>
                </a:outerShdw>
              </a:effectLst>
            </a:endParaRPr>
          </a:p>
        </p:txBody>
      </p:sp>
      <p:pic>
        <p:nvPicPr>
          <p:cNvPr id="10" name="9 Imagen" descr="C:\Users\Admin\Desktop\20140312_073151.jpg"/>
          <p:cNvPicPr/>
          <p:nvPr/>
        </p:nvPicPr>
        <p:blipFill rotWithShape="1">
          <a:blip r:embed="rId3" cstate="print">
            <a:extLst>
              <a:ext uri="{28A0092B-C50C-407E-A947-70E740481C1C}">
                <a14:useLocalDpi xmlns:a14="http://schemas.microsoft.com/office/drawing/2010/main" val="0"/>
              </a:ext>
            </a:extLst>
          </a:blip>
          <a:srcRect l="48148" r="5024" b="22038"/>
          <a:stretch/>
        </p:blipFill>
        <p:spPr bwMode="auto">
          <a:xfrm>
            <a:off x="6372200" y="3501008"/>
            <a:ext cx="2015994" cy="2200602"/>
          </a:xfrm>
          <a:prstGeom prst="rect">
            <a:avLst/>
          </a:prstGeom>
          <a:noFill/>
          <a:ln>
            <a:noFill/>
          </a:ln>
          <a:extLst>
            <a:ext uri="{53640926-AAD7-44D8-BBD7-CCE9431645EC}">
              <a14:shadowObscured xmlns:a14="http://schemas.microsoft.com/office/drawing/2010/main"/>
            </a:ext>
          </a:extLst>
        </p:spPr>
      </p:pic>
      <p:pic>
        <p:nvPicPr>
          <p:cNvPr id="11" name="10 Imagen" descr="C:\Users\Admin\Desktop\20140319_074616.jpg"/>
          <p:cNvPicPr/>
          <p:nvPr/>
        </p:nvPicPr>
        <p:blipFill rotWithShape="1">
          <a:blip r:embed="rId4" cstate="print">
            <a:extLst>
              <a:ext uri="{28A0092B-C50C-407E-A947-70E740481C1C}">
                <a14:useLocalDpi xmlns:a14="http://schemas.microsoft.com/office/drawing/2010/main" val="0"/>
              </a:ext>
            </a:extLst>
          </a:blip>
          <a:srcRect l="7960" t="20398" r="13101"/>
          <a:stretch/>
        </p:blipFill>
        <p:spPr bwMode="auto">
          <a:xfrm>
            <a:off x="6372200" y="1340768"/>
            <a:ext cx="2015994" cy="18721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6276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251520" y="908720"/>
            <a:ext cx="8568952" cy="1631216"/>
          </a:xfrm>
          <a:prstGeom prst="rect">
            <a:avLst/>
          </a:prstGeom>
        </p:spPr>
        <p:txBody>
          <a:bodyPr wrap="square">
            <a:spAutoFit/>
          </a:bodyPr>
          <a:lstStyle/>
          <a:p>
            <a:pPr lvl="1" algn="just"/>
            <a:r>
              <a:rPr lang="es-EC" sz="2000" b="1" i="1" dirty="0" smtClean="0"/>
              <a:t>SISTEMA DE CONTROL – Plataforma Virtual.</a:t>
            </a:r>
          </a:p>
          <a:p>
            <a:pPr lvl="1" algn="just"/>
            <a:endParaRPr lang="es-EC" sz="2000" i="1" dirty="0"/>
          </a:p>
          <a:p>
            <a:pPr lvl="1" algn="just"/>
            <a:r>
              <a:rPr lang="es-EC" sz="2000" i="1" dirty="0" smtClean="0"/>
              <a:t>Página </a:t>
            </a:r>
            <a:r>
              <a:rPr lang="es-EC" sz="2000" i="1" dirty="0"/>
              <a:t>web que integra una hoja inicial con información general del proceso, una hoja de simulación y un programa de cálculo que genera un reporte del trabajo realizado en formato PDF. </a:t>
            </a:r>
            <a:endParaRPr lang="es-EC" sz="2000" i="1" dirty="0" smtClean="0"/>
          </a:p>
        </p:txBody>
      </p:sp>
      <p:pic>
        <p:nvPicPr>
          <p:cNvPr id="12" name="11 Imagen"/>
          <p:cNvPicPr/>
          <p:nvPr/>
        </p:nvPicPr>
        <p:blipFill rotWithShape="1">
          <a:blip r:embed="rId3" cstate="print">
            <a:extLst>
              <a:ext uri="{28A0092B-C50C-407E-A947-70E740481C1C}">
                <a14:useLocalDpi xmlns:a14="http://schemas.microsoft.com/office/drawing/2010/main" val="0"/>
              </a:ext>
            </a:extLst>
          </a:blip>
          <a:srcRect b="4546"/>
          <a:stretch/>
        </p:blipFill>
        <p:spPr bwMode="auto">
          <a:xfrm>
            <a:off x="539552" y="2708920"/>
            <a:ext cx="4248472" cy="2848675"/>
          </a:xfrm>
          <a:prstGeom prst="rect">
            <a:avLst/>
          </a:prstGeom>
          <a:ln>
            <a:noFill/>
          </a:ln>
          <a:extLst>
            <a:ext uri="{53640926-AAD7-44D8-BBD7-CCE9431645EC}">
              <a14:shadowObscured xmlns:a14="http://schemas.microsoft.com/office/drawing/2010/main"/>
            </a:ext>
          </a:extLst>
        </p:spPr>
      </p:pic>
      <p:pic>
        <p:nvPicPr>
          <p:cNvPr id="13" name="12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708921"/>
            <a:ext cx="4050680" cy="2880320"/>
          </a:xfrm>
          <a:prstGeom prst="rect">
            <a:avLst/>
          </a:prstGeom>
          <a:noFill/>
        </p:spPr>
      </p:pic>
    </p:spTree>
    <p:extLst>
      <p:ext uri="{BB962C8B-B14F-4D97-AF65-F5344CB8AC3E}">
        <p14:creationId xmlns:p14="http://schemas.microsoft.com/office/powerpoint/2010/main" val="2907768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755576" y="2276872"/>
            <a:ext cx="5616624" cy="2862322"/>
          </a:xfrm>
          <a:prstGeom prst="rect">
            <a:avLst/>
          </a:prstGeom>
        </p:spPr>
        <p:txBody>
          <a:bodyPr wrap="square">
            <a:spAutoFit/>
          </a:bodyPr>
          <a:lstStyle/>
          <a:p>
            <a:r>
              <a:rPr lang="es-EC" sz="2000" i="1" dirty="0" smtClean="0"/>
              <a:t> </a:t>
            </a:r>
            <a:endParaRPr lang="es-EC" sz="2000" dirty="0" smtClean="0"/>
          </a:p>
          <a:p>
            <a:pPr algn="just"/>
            <a:r>
              <a:rPr lang="es-EC" sz="2000" i="1" dirty="0" smtClean="0"/>
              <a:t>El sistema trabaja con un motor paso a paso controlado a través de un computador, conectado con el módulo de trabajo por medio de un cable DB25 a las tarjetas controladoras del motor.</a:t>
            </a:r>
          </a:p>
          <a:p>
            <a:pPr algn="just"/>
            <a:endParaRPr lang="es-EC" sz="2000" i="1" dirty="0"/>
          </a:p>
          <a:p>
            <a:pPr algn="just"/>
            <a:endParaRPr lang="es-EC" sz="2000" i="1" dirty="0"/>
          </a:p>
          <a:p>
            <a:pPr algn="just"/>
            <a:r>
              <a:rPr lang="es-EC" sz="2000" i="1" dirty="0" smtClean="0"/>
              <a:t>El computador tiene instalado el programa MACH 3 DEMO –software para automatización–.</a:t>
            </a:r>
            <a:endParaRPr lang="es-ES" sz="4800" i="1"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smtClean="0">
                <a:effectLst>
                  <a:outerShdw sx="0" sy="0">
                    <a:srgbClr val="000000"/>
                  </a:outerShdw>
                </a:effectLst>
              </a:rPr>
              <a:t>5. </a:t>
            </a:r>
            <a:r>
              <a:rPr lang="es-EC" sz="2000" b="1" i="1" dirty="0">
                <a:effectLst>
                  <a:outerShdw sx="0" sy="0">
                    <a:srgbClr val="000000"/>
                  </a:outerShdw>
                </a:effectLst>
              </a:rPr>
              <a:t>MÓDULO DE  </a:t>
            </a:r>
            <a:r>
              <a:rPr lang="es-EC" sz="2000" b="1" i="1" dirty="0" smtClean="0">
                <a:effectLst>
                  <a:outerShdw sx="0" sy="0">
                    <a:srgbClr val="000000"/>
                  </a:outerShdw>
                </a:effectLst>
              </a:rPr>
              <a:t>AVANCE DE LA HERRAMIENTA</a:t>
            </a:r>
            <a:endParaRPr lang="es-EC" sz="2000" b="1" i="1" dirty="0">
              <a:effectLst>
                <a:outerShdw sx="0" sy="0">
                  <a:srgbClr val="000000"/>
                </a:outerShdw>
              </a:effectLst>
            </a:endParaRPr>
          </a:p>
        </p:txBody>
      </p:sp>
      <p:pic>
        <p:nvPicPr>
          <p:cNvPr id="12" name="11 Imagen" descr="C:\Users\LEON\Desktop\Leoncito Bravo\E.S.P.E\Tesis - Maquinado Electroquímico\Fotos\Construcción - Pruebas\20140121_113831.jpg"/>
          <p:cNvPicPr/>
          <p:nvPr/>
        </p:nvPicPr>
        <p:blipFill rotWithShape="1">
          <a:blip r:embed="rId3" cstate="print">
            <a:extLst>
              <a:ext uri="{28A0092B-C50C-407E-A947-70E740481C1C}">
                <a14:useLocalDpi xmlns:a14="http://schemas.microsoft.com/office/drawing/2010/main" val="0"/>
              </a:ext>
            </a:extLst>
          </a:blip>
          <a:srcRect l="36019" t="15494" r="23698" b="25178"/>
          <a:stretch/>
        </p:blipFill>
        <p:spPr bwMode="auto">
          <a:xfrm>
            <a:off x="6804248" y="2735957"/>
            <a:ext cx="1651555" cy="2565251"/>
          </a:xfrm>
          <a:prstGeom prst="rect">
            <a:avLst/>
          </a:prstGeom>
          <a:noFill/>
          <a:ln>
            <a:noFill/>
          </a:ln>
          <a:extLst>
            <a:ext uri="{53640926-AAD7-44D8-BBD7-CCE9431645EC}">
              <a14:shadowObscured xmlns:a14="http://schemas.microsoft.com/office/drawing/2010/main"/>
            </a:ext>
          </a:extLst>
        </p:spPr>
      </p:pic>
      <p:sp>
        <p:nvSpPr>
          <p:cNvPr id="2" name="1 Rectángulo"/>
          <p:cNvSpPr/>
          <p:nvPr/>
        </p:nvSpPr>
        <p:spPr>
          <a:xfrm>
            <a:off x="755576" y="1340768"/>
            <a:ext cx="7632848" cy="1015663"/>
          </a:xfrm>
          <a:prstGeom prst="rect">
            <a:avLst/>
          </a:prstGeom>
        </p:spPr>
        <p:txBody>
          <a:bodyPr wrap="square">
            <a:spAutoFit/>
          </a:bodyPr>
          <a:lstStyle/>
          <a:p>
            <a:pPr algn="just"/>
            <a:r>
              <a:rPr lang="es-EC" sz="2000" i="1" dirty="0"/>
              <a:t>Para </a:t>
            </a:r>
            <a:r>
              <a:rPr lang="es-EC" sz="2000" i="1" dirty="0" smtClean="0"/>
              <a:t>la remoción de material es importante </a:t>
            </a:r>
            <a:r>
              <a:rPr lang="es-EC" sz="2000" i="1" dirty="0"/>
              <a:t>el control de la velocidad de avance de la </a:t>
            </a:r>
            <a:r>
              <a:rPr lang="es-EC" sz="2000" i="1" dirty="0" smtClean="0"/>
              <a:t>herramienta</a:t>
            </a:r>
            <a:r>
              <a:rPr lang="es-EC" sz="2000" i="1" dirty="0"/>
              <a:t> </a:t>
            </a:r>
            <a:r>
              <a:rPr lang="es-EC" sz="2000" i="1" dirty="0" smtClean="0"/>
              <a:t>que </a:t>
            </a:r>
            <a:r>
              <a:rPr lang="es-EC" sz="2000" i="1" dirty="0"/>
              <a:t>depende del </a:t>
            </a:r>
            <a:r>
              <a:rPr lang="es-EC" sz="2000" i="1" dirty="0" smtClean="0"/>
              <a:t>la tasa de remoción de material MRR</a:t>
            </a:r>
            <a:r>
              <a:rPr lang="es-EC" sz="2000" i="1" dirty="0"/>
              <a:t>.</a:t>
            </a:r>
            <a:endParaRPr lang="es-EC" sz="2000" dirty="0"/>
          </a:p>
        </p:txBody>
      </p:sp>
    </p:spTree>
    <p:extLst>
      <p:ext uri="{BB962C8B-B14F-4D97-AF65-F5344CB8AC3E}">
        <p14:creationId xmlns:p14="http://schemas.microsoft.com/office/powerpoint/2010/main" val="321089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a:effectLst>
                  <a:outerShdw sx="0" sy="0">
                    <a:srgbClr val="000000"/>
                  </a:outerShdw>
                </a:effectLst>
              </a:rPr>
              <a:t>6</a:t>
            </a:r>
            <a:r>
              <a:rPr lang="es-EC" sz="2000" b="1" i="1" dirty="0" smtClean="0">
                <a:effectLst>
                  <a:outerShdw sx="0" sy="0">
                    <a:srgbClr val="000000"/>
                  </a:outerShdw>
                </a:effectLst>
              </a:rPr>
              <a:t>. </a:t>
            </a:r>
            <a:r>
              <a:rPr lang="es-EC" sz="2000" b="1" i="1" dirty="0">
                <a:effectLst>
                  <a:outerShdw sx="0" sy="0">
                    <a:srgbClr val="000000"/>
                  </a:outerShdw>
                </a:effectLst>
              </a:rPr>
              <a:t>MÓDULO </a:t>
            </a:r>
            <a:r>
              <a:rPr lang="es-EC" sz="2000" b="1" i="1" dirty="0" smtClean="0">
                <a:effectLst>
                  <a:outerShdw sx="0" sy="0">
                    <a:srgbClr val="000000"/>
                  </a:outerShdw>
                </a:effectLst>
              </a:rPr>
              <a:t>DE SEGURIDAD</a:t>
            </a:r>
            <a:endParaRPr lang="es-EC" sz="2000" b="1" i="1" dirty="0">
              <a:effectLst>
                <a:outerShdw sx="0" sy="0">
                  <a:srgbClr val="000000"/>
                </a:outerShdw>
              </a:effectLst>
            </a:endParaRPr>
          </a:p>
        </p:txBody>
      </p:sp>
      <p:sp>
        <p:nvSpPr>
          <p:cNvPr id="2" name="1 Rectángulo"/>
          <p:cNvSpPr/>
          <p:nvPr/>
        </p:nvSpPr>
        <p:spPr>
          <a:xfrm>
            <a:off x="827584" y="1463293"/>
            <a:ext cx="4896544" cy="4093428"/>
          </a:xfrm>
          <a:prstGeom prst="rect">
            <a:avLst/>
          </a:prstGeom>
        </p:spPr>
        <p:txBody>
          <a:bodyPr wrap="square">
            <a:spAutoFit/>
          </a:bodyPr>
          <a:lstStyle/>
          <a:p>
            <a:pPr algn="just"/>
            <a:r>
              <a:rPr lang="es-EC" sz="2000" i="1" dirty="0"/>
              <a:t>Al trabajar con altos amperajes, la seguridad es muy importante en el diseño de la </a:t>
            </a:r>
            <a:r>
              <a:rPr lang="es-EC" sz="2000" i="1" dirty="0" smtClean="0"/>
              <a:t>máquina. </a:t>
            </a:r>
          </a:p>
          <a:p>
            <a:pPr algn="just"/>
            <a:endParaRPr lang="es-EC" sz="2000" i="1" dirty="0" smtClean="0"/>
          </a:p>
          <a:p>
            <a:pPr algn="just"/>
            <a:r>
              <a:rPr lang="es-EC" sz="2000" i="1" dirty="0" smtClean="0"/>
              <a:t>Elementos de Seguridad:</a:t>
            </a:r>
          </a:p>
          <a:p>
            <a:pPr algn="just"/>
            <a:endParaRPr lang="es-EC" sz="2000" i="1" dirty="0"/>
          </a:p>
          <a:p>
            <a:pPr marL="342900" indent="-342900" algn="just">
              <a:buFont typeface="Arial" panose="020B0604020202020204" pitchFamily="34" charset="0"/>
              <a:buChar char="•"/>
            </a:pPr>
            <a:r>
              <a:rPr lang="es-EC" sz="2000" i="1" dirty="0" smtClean="0"/>
              <a:t>Dos </a:t>
            </a:r>
            <a:r>
              <a:rPr lang="es-EC" sz="2000" i="1" dirty="0"/>
              <a:t>botones de paro de emergencia tipo </a:t>
            </a:r>
            <a:r>
              <a:rPr lang="es-EC" sz="2000" i="1" dirty="0" smtClean="0"/>
              <a:t>hongo </a:t>
            </a:r>
          </a:p>
          <a:p>
            <a:pPr marL="342900" indent="-342900" algn="just">
              <a:buFont typeface="Arial" panose="020B0604020202020204" pitchFamily="34" charset="0"/>
              <a:buChar char="•"/>
            </a:pPr>
            <a:r>
              <a:rPr lang="es-EC" sz="2000" i="1" dirty="0" smtClean="0"/>
              <a:t>Switch </a:t>
            </a:r>
            <a:r>
              <a:rPr lang="es-EC" sz="2000" i="1" dirty="0"/>
              <a:t>ON/OFF en cada una de las puertas del área de trabajo. </a:t>
            </a:r>
          </a:p>
          <a:p>
            <a:pPr marL="342900" indent="-342900" algn="just">
              <a:buFont typeface="Arial" panose="020B0604020202020204" pitchFamily="34" charset="0"/>
              <a:buChar char="•"/>
            </a:pPr>
            <a:r>
              <a:rPr lang="es-EC" sz="2000" i="1" dirty="0" smtClean="0"/>
              <a:t>Protección </a:t>
            </a:r>
            <a:r>
              <a:rPr lang="es-EC" sz="2000" i="1" dirty="0"/>
              <a:t>eléctrica de la bomba </a:t>
            </a:r>
            <a:r>
              <a:rPr lang="es-EC" sz="2000" i="1" dirty="0" smtClean="0"/>
              <a:t>que consiste </a:t>
            </a:r>
            <a:r>
              <a:rPr lang="es-EC" sz="2000" i="1" dirty="0"/>
              <a:t>en interruptor de nivel tipo </a:t>
            </a:r>
            <a:r>
              <a:rPr lang="es-EC" sz="2000" i="1" dirty="0" smtClean="0"/>
              <a:t>flotador</a:t>
            </a:r>
            <a:r>
              <a:rPr lang="es-EC" sz="2000" i="1" dirty="0"/>
              <a:t>.</a:t>
            </a:r>
            <a:endParaRPr lang="es-EC" sz="2000"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96752"/>
            <a:ext cx="2952328" cy="2880320"/>
          </a:xfrm>
          <a:prstGeom prst="rect">
            <a:avLst/>
          </a:prstGeom>
          <a:noFill/>
          <a:ln>
            <a:noFill/>
          </a:ln>
        </p:spPr>
      </p:pic>
      <p:pic>
        <p:nvPicPr>
          <p:cNvPr id="11" name="10 Imagen" descr="C:\Users\Admin\Desktop\20140312_073232.jpg"/>
          <p:cNvPicPr/>
          <p:nvPr/>
        </p:nvPicPr>
        <p:blipFill rotWithShape="1">
          <a:blip r:embed="rId4" cstate="print">
            <a:extLst>
              <a:ext uri="{28A0092B-C50C-407E-A947-70E740481C1C}">
                <a14:useLocalDpi xmlns:a14="http://schemas.microsoft.com/office/drawing/2010/main" val="0"/>
              </a:ext>
            </a:extLst>
          </a:blip>
          <a:srcRect l="6057" t="10287" r="15399" b="11040"/>
          <a:stretch/>
        </p:blipFill>
        <p:spPr bwMode="auto">
          <a:xfrm rot="5400000">
            <a:off x="6612458" y="4491216"/>
            <a:ext cx="1592580" cy="11963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621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2050" name="Picture 2"/>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a:stretch>
            <a:fillRect/>
          </a:stretch>
        </p:blipFill>
        <p:spPr bwMode="auto">
          <a:xfrm>
            <a:off x="0" y="0"/>
            <a:ext cx="9382125" cy="7077075"/>
          </a:xfrm>
          <a:prstGeom prst="rect">
            <a:avLst/>
          </a:prstGeom>
          <a:noFill/>
          <a:ln w="9525">
            <a:noFill/>
            <a:miter lim="800000"/>
            <a:headEnd/>
            <a:tailEnd/>
          </a:ln>
        </p:spPr>
      </p:pic>
      <p:sp>
        <p:nvSpPr>
          <p:cNvPr id="6" name="5 CuadroTexto"/>
          <p:cNvSpPr txBox="1"/>
          <p:nvPr/>
        </p:nvSpPr>
        <p:spPr>
          <a:xfrm>
            <a:off x="880292" y="692696"/>
            <a:ext cx="8444236" cy="5632311"/>
          </a:xfrm>
          <a:prstGeom prst="rect">
            <a:avLst/>
          </a:prstGeom>
          <a:noFill/>
        </p:spPr>
        <p:txBody>
          <a:bodyPr wrap="square" rtlCol="0">
            <a:spAutoFit/>
          </a:bodyPr>
          <a:lstStyle/>
          <a:p>
            <a:pPr algn="ctr"/>
            <a:endParaRPr lang="en-US" sz="2000" b="1" dirty="0" smtClean="0">
              <a:latin typeface="Arial" pitchFamily="34" charset="0"/>
              <a:cs typeface="Arial" pitchFamily="34" charset="0"/>
            </a:endParaRPr>
          </a:p>
          <a:p>
            <a:pPr algn="ctr"/>
            <a:r>
              <a:rPr lang="en-US" sz="2000" b="1" dirty="0" smtClean="0">
                <a:latin typeface="Arial Black" panose="020B0A04020102020204" pitchFamily="34" charset="0"/>
                <a:cs typeface="Arial" pitchFamily="34" charset="0"/>
              </a:rPr>
              <a:t>DEPARTAMENTO DE CIENCIAS DE LA ENERGÍA Y MECÁNICA</a:t>
            </a:r>
            <a:endParaRPr lang="en-US" sz="2000" b="1" dirty="0">
              <a:latin typeface="Arial" pitchFamily="34" charset="0"/>
              <a:cs typeface="Arial" pitchFamily="34" charset="0"/>
            </a:endParaRPr>
          </a:p>
          <a:p>
            <a:pPr algn="ctr"/>
            <a:r>
              <a:rPr lang="en-US" sz="2000" b="1" dirty="0" smtClean="0">
                <a:latin typeface="Arial" pitchFamily="34" charset="0"/>
                <a:cs typeface="Arial" pitchFamily="34" charset="0"/>
              </a:rPr>
              <a:t>CARRERA DE INGENIERÍA MECÁNICA </a:t>
            </a:r>
          </a:p>
          <a:p>
            <a:pPr algn="ctr"/>
            <a:endParaRPr lang="en-US" b="1" dirty="0" smtClean="0">
              <a:latin typeface="Arial" pitchFamily="34" charset="0"/>
              <a:cs typeface="Arial" pitchFamily="34" charset="0"/>
            </a:endParaRPr>
          </a:p>
          <a:p>
            <a:pPr algn="ctr"/>
            <a:r>
              <a:rPr lang="es-EC" sz="2200" b="1" i="1" dirty="0" smtClean="0"/>
              <a:t>DISEÑO Y CONSTRUCCIÓN DE UNA MÁQUINA DIDÁCTICA PARA MECANIZADO ELECTROQUÍMICO DE METALES, CON UNA CORRIENTE DE 75 AMPERIOS</a:t>
            </a:r>
          </a:p>
          <a:p>
            <a:pPr algn="ctr"/>
            <a:endParaRPr lang="es-EC" sz="2000" i="1" dirty="0" smtClean="0"/>
          </a:p>
          <a:p>
            <a:pPr algn="ctr"/>
            <a:r>
              <a:rPr lang="es-EC" sz="2000" b="1" dirty="0" smtClean="0"/>
              <a:t>DIEGO ARMANDO LEÓN BRAVO</a:t>
            </a:r>
          </a:p>
          <a:p>
            <a:pPr algn="ctr"/>
            <a:r>
              <a:rPr lang="es-EC" sz="2000" b="1" dirty="0" smtClean="0"/>
              <a:t>ERIK FERNANDO ESTRADA HERNÁNDEZ</a:t>
            </a:r>
          </a:p>
          <a:p>
            <a:pPr algn="ctr"/>
            <a:endParaRPr lang="es-EC" sz="2000" i="1" dirty="0" smtClean="0"/>
          </a:p>
          <a:p>
            <a:pPr algn="ctr"/>
            <a:r>
              <a:rPr lang="es-EC" sz="2000" b="1" dirty="0" smtClean="0"/>
              <a:t>DIRECTOR: ING. SANTIAGO CASTELLANOS</a:t>
            </a:r>
          </a:p>
          <a:p>
            <a:pPr algn="ctr"/>
            <a:r>
              <a:rPr lang="es-EC" sz="2000" b="1" dirty="0" smtClean="0"/>
              <a:t>CODIRECTOR: ING. HERNÁN OJEDA</a:t>
            </a:r>
          </a:p>
          <a:p>
            <a:pPr algn="ctr"/>
            <a:endParaRPr lang="es-EC" sz="2000" b="1" dirty="0">
              <a:latin typeface="Arial" pitchFamily="34" charset="0"/>
              <a:cs typeface="Arial" pitchFamily="34" charset="0"/>
            </a:endParaRPr>
          </a:p>
          <a:p>
            <a:pPr algn="ctr"/>
            <a:r>
              <a:rPr lang="es-ES" sz="2000" b="1" dirty="0" smtClean="0">
                <a:latin typeface="Arial" pitchFamily="34" charset="0"/>
                <a:cs typeface="Arial" pitchFamily="34" charset="0"/>
              </a:rPr>
              <a:t> Sangolquí</a:t>
            </a:r>
            <a:r>
              <a:rPr lang="es-ES" sz="2000" b="1" dirty="0">
                <a:latin typeface="Arial" pitchFamily="34" charset="0"/>
                <a:cs typeface="Arial" pitchFamily="34" charset="0"/>
              </a:rPr>
              <a:t>, </a:t>
            </a:r>
            <a:r>
              <a:rPr lang="es-ES" sz="2000" b="1" dirty="0" smtClean="0">
                <a:latin typeface="Arial" pitchFamily="34" charset="0"/>
                <a:cs typeface="Arial" pitchFamily="34" charset="0"/>
              </a:rPr>
              <a:t>2014</a:t>
            </a:r>
            <a:endParaRPr lang="es-EC" sz="2000" b="1" dirty="0">
              <a:latin typeface="Arial" pitchFamily="34" charset="0"/>
              <a:cs typeface="Arial" pitchFamily="34" charset="0"/>
            </a:endParaRPr>
          </a:p>
          <a:p>
            <a:pPr algn="ctr"/>
            <a:r>
              <a:rPr lang="es-ES" b="1" dirty="0">
                <a:latin typeface="Arial" pitchFamily="34" charset="0"/>
                <a:cs typeface="Arial" pitchFamily="34" charset="0"/>
              </a:rPr>
              <a:t> </a:t>
            </a:r>
            <a:endParaRPr lang="es-EC" b="1" dirty="0">
              <a:latin typeface="Arial" pitchFamily="34" charset="0"/>
              <a:cs typeface="Arial" pitchFamily="34" charset="0"/>
            </a:endParaRPr>
          </a:p>
          <a:p>
            <a:endParaRPr lang="es-EC"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764704"/>
            <a:ext cx="8424936" cy="461665"/>
          </a:xfrm>
          <a:prstGeom prst="rect">
            <a:avLst/>
          </a:prstGeom>
          <a:noFill/>
        </p:spPr>
        <p:txBody>
          <a:bodyPr wrap="square" rtlCol="0">
            <a:spAutoFit/>
          </a:bodyPr>
          <a:lstStyle/>
          <a:p>
            <a:pPr lvl="1" fontAlgn="base"/>
            <a:r>
              <a:rPr lang="es-EC" sz="2400" b="1" i="1" dirty="0" smtClean="0">
                <a:effectLst>
                  <a:outerShdw sx="0" sy="0">
                    <a:srgbClr val="000000"/>
                  </a:outerShdw>
                </a:effectLst>
              </a:rPr>
              <a:t>ECM - 200</a:t>
            </a:r>
            <a:endParaRPr lang="es-EC" sz="2400" b="1" i="1" dirty="0">
              <a:effectLst>
                <a:outerShdw sx="0" sy="0">
                  <a:srgbClr val="000000"/>
                </a:outerShdw>
              </a:effectLst>
            </a:endParaRPr>
          </a:p>
        </p:txBody>
      </p:sp>
      <p:sp>
        <p:nvSpPr>
          <p:cNvPr id="2" name="1 Rectángulo"/>
          <p:cNvSpPr/>
          <p:nvPr/>
        </p:nvSpPr>
        <p:spPr>
          <a:xfrm>
            <a:off x="755576" y="1268760"/>
            <a:ext cx="7776864" cy="707886"/>
          </a:xfrm>
          <a:prstGeom prst="rect">
            <a:avLst/>
          </a:prstGeom>
        </p:spPr>
        <p:txBody>
          <a:bodyPr wrap="square">
            <a:spAutoFit/>
          </a:bodyPr>
          <a:lstStyle/>
          <a:p>
            <a:pPr algn="just"/>
            <a:r>
              <a:rPr lang="es-EC" sz="2000" i="1" dirty="0" smtClean="0"/>
              <a:t>El conjunto de </a:t>
            </a:r>
            <a:r>
              <a:rPr lang="es-EC" sz="2000" i="1" dirty="0"/>
              <a:t>todos los elementos permite configurar el equipo  de maquinado electroquímico diseñado </a:t>
            </a:r>
            <a:r>
              <a:rPr lang="es-EC" sz="2000" i="1" dirty="0" smtClean="0"/>
              <a:t>denominado: </a:t>
            </a:r>
            <a:r>
              <a:rPr lang="es-EC" sz="2000" b="1" i="1" dirty="0" smtClean="0"/>
              <a:t>ECM-200</a:t>
            </a:r>
            <a:endParaRPr lang="es-EC" sz="2000" b="1" dirty="0"/>
          </a:p>
        </p:txBody>
      </p:sp>
      <p:pic>
        <p:nvPicPr>
          <p:cNvPr id="12" name="11 Imagen" descr="C:\Users\Admin\Desktop\20140312_0730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771800" y="2564904"/>
            <a:ext cx="3528392" cy="2808312"/>
          </a:xfrm>
          <a:prstGeom prst="rect">
            <a:avLst/>
          </a:prstGeom>
          <a:noFill/>
          <a:ln>
            <a:noFill/>
          </a:ln>
        </p:spPr>
      </p:pic>
    </p:spTree>
    <p:extLst>
      <p:ext uri="{BB962C8B-B14F-4D97-AF65-F5344CB8AC3E}">
        <p14:creationId xmlns:p14="http://schemas.microsoft.com/office/powerpoint/2010/main" val="1621773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251520" y="1339021"/>
            <a:ext cx="8280920" cy="4093428"/>
          </a:xfrm>
          <a:prstGeom prst="rect">
            <a:avLst/>
          </a:prstGeom>
        </p:spPr>
        <p:txBody>
          <a:bodyPr wrap="square">
            <a:spAutoFit/>
          </a:bodyPr>
          <a:lstStyle/>
          <a:p>
            <a:pPr lvl="1" algn="just"/>
            <a:r>
              <a:rPr lang="es-EC" sz="2000" i="1" dirty="0"/>
              <a:t>Las pruebas se realizan en acero de baja aleación ASTM A36 y acero inoxidable ASTM S30400, para imprimir marcados y perforaciones de diversas formas geométricas.</a:t>
            </a:r>
          </a:p>
          <a:p>
            <a:pPr lvl="1" algn="just"/>
            <a:endParaRPr lang="es-EC" sz="2000" i="1" dirty="0" smtClean="0"/>
          </a:p>
          <a:p>
            <a:pPr lvl="1" algn="just"/>
            <a:r>
              <a:rPr lang="es-EC" sz="2000" i="1" dirty="0" smtClean="0"/>
              <a:t>La </a:t>
            </a:r>
            <a:r>
              <a:rPr lang="es-EC" sz="2000" i="1" dirty="0"/>
              <a:t>intensidad de corriente se debe mantener constante en 75 amperios durante el proceso, </a:t>
            </a:r>
            <a:r>
              <a:rPr lang="es-EC" sz="2000" i="1" dirty="0" smtClean="0"/>
              <a:t>el </a:t>
            </a:r>
            <a:r>
              <a:rPr lang="es-EC" sz="2000" i="1" dirty="0"/>
              <a:t>aumento de </a:t>
            </a:r>
            <a:r>
              <a:rPr lang="es-EC" sz="2000" i="1" dirty="0" smtClean="0"/>
              <a:t>corriente </a:t>
            </a:r>
            <a:r>
              <a:rPr lang="es-EC" sz="2000" i="1" dirty="0"/>
              <a:t>genera sobrecalentamiento en la fuente eléctrica, también se restringe las dimensiones de la pieza de trabajo, a placas de  50mm x 50mm x 1.2 mm. </a:t>
            </a:r>
            <a:endParaRPr lang="es-EC" sz="2000" i="1" dirty="0" smtClean="0"/>
          </a:p>
          <a:p>
            <a:pPr lvl="1" algn="just"/>
            <a:endParaRPr lang="es-EC" sz="2000" i="1" dirty="0"/>
          </a:p>
          <a:p>
            <a:pPr lvl="1" algn="just"/>
            <a:r>
              <a:rPr lang="es-EC" sz="2000" i="1" dirty="0"/>
              <a:t>Se caracteriza que el  proceso se realizara con la pieza de trabajo inundada, de esta manera la eficiencia de corriente eléctrica de la fuente es de 83% y el control del flujo laminar del fluido electrolítico es mayor. </a:t>
            </a:r>
            <a:endParaRPr lang="es-EC" sz="2000" dirty="0"/>
          </a:p>
          <a:p>
            <a:pPr lvl="1" algn="just"/>
            <a:endParaRPr lang="es-EC" sz="2000" i="1"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PRUEBAS</a:t>
            </a:r>
            <a:endParaRPr lang="es-EC" sz="2400" i="1" dirty="0"/>
          </a:p>
        </p:txBody>
      </p:sp>
    </p:spTree>
    <p:extLst>
      <p:ext uri="{BB962C8B-B14F-4D97-AF65-F5344CB8AC3E}">
        <p14:creationId xmlns:p14="http://schemas.microsoft.com/office/powerpoint/2010/main" val="281766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714"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smtClean="0">
                <a:effectLst>
                  <a:outerShdw sx="0" sy="0">
                    <a:srgbClr val="000000"/>
                  </a:outerShdw>
                </a:effectLst>
              </a:rPr>
              <a:t>a. Forma Geométrica a Mecanizar</a:t>
            </a:r>
            <a:endParaRPr lang="es-EC" sz="2000" b="1" i="1" dirty="0">
              <a:effectLst>
                <a:outerShdw sx="0" sy="0">
                  <a:srgbClr val="000000"/>
                </a:outerShdw>
              </a:effectLst>
            </a:endParaRPr>
          </a:p>
        </p:txBody>
      </p:sp>
      <p:sp>
        <p:nvSpPr>
          <p:cNvPr id="2" name="1 Rectángulo"/>
          <p:cNvSpPr/>
          <p:nvPr/>
        </p:nvSpPr>
        <p:spPr>
          <a:xfrm>
            <a:off x="467544" y="1340768"/>
            <a:ext cx="7776864" cy="707886"/>
          </a:xfrm>
          <a:prstGeom prst="rect">
            <a:avLst/>
          </a:prstGeom>
        </p:spPr>
        <p:txBody>
          <a:bodyPr wrap="square">
            <a:spAutoFit/>
          </a:bodyPr>
          <a:lstStyle/>
          <a:p>
            <a:pPr lvl="1" algn="just"/>
            <a:r>
              <a:rPr lang="es-EC" sz="2000" b="1" i="1" dirty="0" smtClean="0"/>
              <a:t>Objetivo: </a:t>
            </a:r>
            <a:r>
              <a:rPr lang="es-EC" sz="2000" i="1" dirty="0"/>
              <a:t>D</a:t>
            </a:r>
            <a:r>
              <a:rPr lang="es-EC" sz="2000" i="1" dirty="0" smtClean="0"/>
              <a:t>eterminar el </a:t>
            </a:r>
            <a:r>
              <a:rPr lang="es-EC" sz="2000" i="1" dirty="0"/>
              <a:t>mejor método para maquinar la forma geométrica </a:t>
            </a:r>
            <a:r>
              <a:rPr lang="es-EC" sz="2000" i="1" dirty="0" smtClean="0"/>
              <a:t>deseada.</a:t>
            </a:r>
          </a:p>
        </p:txBody>
      </p:sp>
      <p:sp>
        <p:nvSpPr>
          <p:cNvPr id="21" name="20 Rectángulo"/>
          <p:cNvSpPr/>
          <p:nvPr/>
        </p:nvSpPr>
        <p:spPr>
          <a:xfrm>
            <a:off x="386932" y="4293096"/>
            <a:ext cx="3030277" cy="400110"/>
          </a:xfrm>
          <a:prstGeom prst="rect">
            <a:avLst/>
          </a:prstGeom>
        </p:spPr>
        <p:txBody>
          <a:bodyPr wrap="square">
            <a:spAutoFit/>
          </a:bodyPr>
          <a:lstStyle/>
          <a:p>
            <a:pPr lvl="1" algn="just"/>
            <a:r>
              <a:rPr lang="es-EC" sz="2000" i="1" dirty="0" smtClean="0"/>
              <a:t>Mecanizado Directo</a:t>
            </a:r>
            <a:endParaRPr lang="es-EC" sz="2000" i="1" dirty="0"/>
          </a:p>
        </p:txBody>
      </p:sp>
      <p:pic>
        <p:nvPicPr>
          <p:cNvPr id="22" name="21 Imagen" descr="C:\Users\Admin\Desktop\Construcción - Pruebas\20140212_144530.jpg"/>
          <p:cNvPicPr/>
          <p:nvPr/>
        </p:nvPicPr>
        <p:blipFill rotWithShape="1">
          <a:blip r:embed="rId3" cstate="print">
            <a:extLst>
              <a:ext uri="{28A0092B-C50C-407E-A947-70E740481C1C}">
                <a14:useLocalDpi xmlns:a14="http://schemas.microsoft.com/office/drawing/2010/main" val="0"/>
              </a:ext>
            </a:extLst>
          </a:blip>
          <a:srcRect l="13812"/>
          <a:stretch/>
        </p:blipFill>
        <p:spPr bwMode="auto">
          <a:xfrm>
            <a:off x="3608759" y="2492896"/>
            <a:ext cx="1611313" cy="1265851"/>
          </a:xfrm>
          <a:prstGeom prst="rect">
            <a:avLst/>
          </a:prstGeom>
          <a:noFill/>
          <a:ln>
            <a:noFill/>
          </a:ln>
          <a:extLst>
            <a:ext uri="{53640926-AAD7-44D8-BBD7-CCE9431645EC}">
              <a14:shadowObscured xmlns:a14="http://schemas.microsoft.com/office/drawing/2010/main"/>
            </a:ext>
          </a:extLst>
        </p:spPr>
      </p:pic>
      <p:pic>
        <p:nvPicPr>
          <p:cNvPr id="23" name="22 Imagen" descr="C:\Users\Admin\Desktop\Construcción - Pruebas\20140212_165917.jpg"/>
          <p:cNvPicPr/>
          <p:nvPr/>
        </p:nvPicPr>
        <p:blipFill rotWithShape="1">
          <a:blip r:embed="rId4" cstate="print">
            <a:extLst>
              <a:ext uri="{28A0092B-C50C-407E-A947-70E740481C1C}">
                <a14:useLocalDpi xmlns:a14="http://schemas.microsoft.com/office/drawing/2010/main" val="0"/>
              </a:ext>
            </a:extLst>
          </a:blip>
          <a:srcRect l="21547"/>
          <a:stretch/>
        </p:blipFill>
        <p:spPr bwMode="auto">
          <a:xfrm>
            <a:off x="3635896" y="3933056"/>
            <a:ext cx="1566898" cy="1265851"/>
          </a:xfrm>
          <a:prstGeom prst="rect">
            <a:avLst/>
          </a:prstGeom>
          <a:noFill/>
          <a:ln>
            <a:noFill/>
          </a:ln>
          <a:extLst>
            <a:ext uri="{53640926-AAD7-44D8-BBD7-CCE9431645EC}">
              <a14:shadowObscured xmlns:a14="http://schemas.microsoft.com/office/drawing/2010/main"/>
            </a:ext>
          </a:extLst>
        </p:spPr>
      </p:pic>
      <p:sp>
        <p:nvSpPr>
          <p:cNvPr id="24" name="23 Rectángulo"/>
          <p:cNvSpPr/>
          <p:nvPr/>
        </p:nvSpPr>
        <p:spPr>
          <a:xfrm>
            <a:off x="2555776" y="5301208"/>
            <a:ext cx="3375772" cy="400110"/>
          </a:xfrm>
          <a:prstGeom prst="rect">
            <a:avLst/>
          </a:prstGeom>
        </p:spPr>
        <p:txBody>
          <a:bodyPr wrap="square">
            <a:spAutoFit/>
          </a:bodyPr>
          <a:lstStyle/>
          <a:p>
            <a:pPr lvl="1" algn="just"/>
            <a:r>
              <a:rPr lang="es-EC" sz="2000" i="1" dirty="0" smtClean="0"/>
              <a:t>Mecanizado con Restrictor</a:t>
            </a:r>
            <a:endParaRPr lang="es-EC" sz="2000" i="1" dirty="0"/>
          </a:p>
        </p:txBody>
      </p:sp>
      <p:pic>
        <p:nvPicPr>
          <p:cNvPr id="25" name="24 Imagen" descr="C:\Users\Admin\Desktop\Construcción - Pruebas\20140212_15144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027" y="2780928"/>
            <a:ext cx="1595442" cy="1331838"/>
          </a:xfrm>
          <a:prstGeom prst="rect">
            <a:avLst/>
          </a:prstGeom>
          <a:noFill/>
          <a:ln>
            <a:noFill/>
          </a:ln>
        </p:spPr>
      </p:pic>
      <p:pic>
        <p:nvPicPr>
          <p:cNvPr id="11" name="10 Imagen" descr="C:\Users\LEON\Desktop\Leoncito Bravo\E.S.P.E\Tesis - Maquinado Electroquímico\Fotos\Construcción - Pruebas\20140228_142626.jpg"/>
          <p:cNvPicPr/>
          <p:nvPr/>
        </p:nvPicPr>
        <p:blipFill rotWithShape="1">
          <a:blip r:embed="rId6" cstate="print">
            <a:extLst>
              <a:ext uri="{28A0092B-C50C-407E-A947-70E740481C1C}">
                <a14:useLocalDpi xmlns:a14="http://schemas.microsoft.com/office/drawing/2010/main" val="0"/>
              </a:ext>
            </a:extLst>
          </a:blip>
          <a:srcRect l="15166" t="4740" r="2945"/>
          <a:stretch/>
        </p:blipFill>
        <p:spPr bwMode="auto">
          <a:xfrm>
            <a:off x="5724128" y="2636912"/>
            <a:ext cx="1555576" cy="1376529"/>
          </a:xfrm>
          <a:prstGeom prst="rect">
            <a:avLst/>
          </a:prstGeom>
          <a:noFill/>
          <a:ln>
            <a:noFill/>
          </a:ln>
          <a:extLst>
            <a:ext uri="{53640926-AAD7-44D8-BBD7-CCE9431645EC}">
              <a14:shadowObscured xmlns:a14="http://schemas.microsoft.com/office/drawing/2010/main"/>
            </a:ext>
          </a:extLst>
        </p:spPr>
      </p:pic>
      <p:pic>
        <p:nvPicPr>
          <p:cNvPr id="12" name="11 Imagen" descr="C:\Users\Admin\Desktop\Construcción - Pruebas\20140228_14263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2636912"/>
            <a:ext cx="1550093" cy="1335268"/>
          </a:xfrm>
          <a:prstGeom prst="rect">
            <a:avLst/>
          </a:prstGeom>
          <a:noFill/>
          <a:ln>
            <a:noFill/>
          </a:ln>
        </p:spPr>
      </p:pic>
      <p:sp>
        <p:nvSpPr>
          <p:cNvPr id="13" name="12 Rectángulo"/>
          <p:cNvSpPr/>
          <p:nvPr/>
        </p:nvSpPr>
        <p:spPr>
          <a:xfrm>
            <a:off x="5444700" y="4221088"/>
            <a:ext cx="3375772" cy="707886"/>
          </a:xfrm>
          <a:prstGeom prst="rect">
            <a:avLst/>
          </a:prstGeom>
        </p:spPr>
        <p:txBody>
          <a:bodyPr wrap="square">
            <a:spAutoFit/>
          </a:bodyPr>
          <a:lstStyle/>
          <a:p>
            <a:pPr lvl="1" algn="ctr"/>
            <a:r>
              <a:rPr lang="es-EC" sz="2000" i="1" dirty="0" smtClean="0"/>
              <a:t>Mecanizado con Papel Contact</a:t>
            </a:r>
            <a:endParaRPr lang="es-EC" sz="2000" i="1" dirty="0"/>
          </a:p>
        </p:txBody>
      </p:sp>
    </p:spTree>
    <p:extLst>
      <p:ext uri="{BB962C8B-B14F-4D97-AF65-F5344CB8AC3E}">
        <p14:creationId xmlns:p14="http://schemas.microsoft.com/office/powerpoint/2010/main" val="575410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714"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a:effectLst>
                  <a:outerShdw sx="0" sy="0">
                    <a:srgbClr val="000000"/>
                  </a:outerShdw>
                </a:effectLst>
              </a:rPr>
              <a:t>b</a:t>
            </a:r>
            <a:r>
              <a:rPr lang="es-EC" sz="2000" b="1" i="1" dirty="0" smtClean="0">
                <a:effectLst>
                  <a:outerShdw sx="0" sy="0">
                    <a:srgbClr val="000000"/>
                  </a:outerShdw>
                </a:effectLst>
              </a:rPr>
              <a:t>. Concentración de Fluido Electrolítico</a:t>
            </a:r>
            <a:endParaRPr lang="es-EC" sz="2000" b="1" i="1" dirty="0">
              <a:effectLst>
                <a:outerShdw sx="0" sy="0">
                  <a:srgbClr val="000000"/>
                </a:outerShdw>
              </a:effectLst>
            </a:endParaRPr>
          </a:p>
        </p:txBody>
      </p:sp>
      <p:sp>
        <p:nvSpPr>
          <p:cNvPr id="2" name="1 Rectángulo"/>
          <p:cNvSpPr/>
          <p:nvPr/>
        </p:nvSpPr>
        <p:spPr>
          <a:xfrm>
            <a:off x="467544" y="1340768"/>
            <a:ext cx="7776864" cy="1631216"/>
          </a:xfrm>
          <a:prstGeom prst="rect">
            <a:avLst/>
          </a:prstGeom>
        </p:spPr>
        <p:txBody>
          <a:bodyPr wrap="square">
            <a:spAutoFit/>
          </a:bodyPr>
          <a:lstStyle/>
          <a:p>
            <a:pPr lvl="1" algn="just"/>
            <a:r>
              <a:rPr lang="es-EC" sz="2000" i="1" dirty="0"/>
              <a:t>El fluido electrolítico tiene como función aumentar la eficiencia de transferencia eléctrica en el proceso. </a:t>
            </a:r>
            <a:endParaRPr lang="es-EC" sz="2000" i="1" dirty="0" smtClean="0"/>
          </a:p>
          <a:p>
            <a:pPr lvl="1" algn="just"/>
            <a:endParaRPr lang="es-EC" sz="2000" i="1" dirty="0"/>
          </a:p>
          <a:p>
            <a:pPr lvl="1" algn="just"/>
            <a:r>
              <a:rPr lang="es-EC" sz="2000" i="1" dirty="0"/>
              <a:t>La elaboración del electrolito consiste en la mezcla de agua con NaCl (sal). La teoría indica que es recomendable el uso de 100 a 500 g/l</a:t>
            </a:r>
            <a:r>
              <a:rPr lang="es-EC" sz="2000" i="1" dirty="0" smtClean="0"/>
              <a:t> </a:t>
            </a:r>
          </a:p>
        </p:txBody>
      </p:sp>
      <p:graphicFrame>
        <p:nvGraphicFramePr>
          <p:cNvPr id="3" name="2 Tabla"/>
          <p:cNvGraphicFramePr>
            <a:graphicFrameLocks noGrp="1"/>
          </p:cNvGraphicFramePr>
          <p:nvPr>
            <p:extLst>
              <p:ext uri="{D42A27DB-BD31-4B8C-83A1-F6EECF244321}">
                <p14:modId xmlns:p14="http://schemas.microsoft.com/office/powerpoint/2010/main" val="3312683928"/>
              </p:ext>
            </p:extLst>
          </p:nvPr>
        </p:nvGraphicFramePr>
        <p:xfrm>
          <a:off x="1619672" y="3501008"/>
          <a:ext cx="6096000" cy="1483360"/>
        </p:xfrm>
        <a:graphic>
          <a:graphicData uri="http://schemas.openxmlformats.org/drawingml/2006/table">
            <a:tbl>
              <a:tblPr firstRow="1" bandRow="1">
                <a:tableStyleId>{1FECB4D8-DB02-4DC6-A0A2-4F2EBAE1DC90}</a:tableStyleId>
              </a:tblPr>
              <a:tblGrid>
                <a:gridCol w="2032000"/>
                <a:gridCol w="2032000"/>
                <a:gridCol w="2032000"/>
              </a:tblGrid>
              <a:tr h="370840">
                <a:tc>
                  <a:txBody>
                    <a:bodyPr/>
                    <a:lstStyle/>
                    <a:p>
                      <a:r>
                        <a:rPr lang="es-EC" dirty="0" smtClean="0"/>
                        <a:t>CONCENTRACIÓN</a:t>
                      </a:r>
                      <a:endParaRPr lang="es-EC" dirty="0"/>
                    </a:p>
                  </a:txBody>
                  <a:tcPr/>
                </a:tc>
                <a:tc>
                  <a:txBody>
                    <a:bodyPr/>
                    <a:lstStyle/>
                    <a:p>
                      <a:r>
                        <a:rPr lang="es-EC" dirty="0" smtClean="0"/>
                        <a:t>CORRIENTE </a:t>
                      </a:r>
                      <a:endParaRPr lang="es-EC" dirty="0"/>
                    </a:p>
                  </a:txBody>
                  <a:tcPr/>
                </a:tc>
                <a:tc>
                  <a:txBody>
                    <a:bodyPr/>
                    <a:lstStyle/>
                    <a:p>
                      <a:r>
                        <a:rPr lang="es-EC" dirty="0" smtClean="0"/>
                        <a:t>TIPO DE SOLUCIÓN</a:t>
                      </a:r>
                      <a:endParaRPr lang="es-EC" dirty="0"/>
                    </a:p>
                  </a:txBody>
                  <a:tcPr/>
                </a:tc>
              </a:tr>
              <a:tr h="370840">
                <a:tc>
                  <a:txBody>
                    <a:bodyPr/>
                    <a:lstStyle/>
                    <a:p>
                      <a:r>
                        <a:rPr lang="es-EC" dirty="0" smtClean="0"/>
                        <a:t>100 g/l</a:t>
                      </a:r>
                      <a:endParaRPr lang="es-EC" dirty="0"/>
                    </a:p>
                  </a:txBody>
                  <a:tcPr/>
                </a:tc>
                <a:tc>
                  <a:txBody>
                    <a:bodyPr/>
                    <a:lstStyle/>
                    <a:p>
                      <a:r>
                        <a:rPr lang="es-EC" dirty="0" smtClean="0"/>
                        <a:t>35 amperios</a:t>
                      </a:r>
                      <a:endParaRPr lang="es-EC" dirty="0"/>
                    </a:p>
                  </a:txBody>
                  <a:tcPr/>
                </a:tc>
                <a:tc>
                  <a:txBody>
                    <a:bodyPr/>
                    <a:lstStyle/>
                    <a:p>
                      <a:r>
                        <a:rPr lang="es-EC" dirty="0" smtClean="0"/>
                        <a:t>Insaturada</a:t>
                      </a:r>
                      <a:endParaRPr lang="es-EC" dirty="0"/>
                    </a:p>
                  </a:txBody>
                  <a:tcPr/>
                </a:tc>
              </a:tr>
              <a:tr h="370840">
                <a:tc>
                  <a:txBody>
                    <a:bodyPr/>
                    <a:lstStyle/>
                    <a:p>
                      <a:r>
                        <a:rPr lang="es-EC" dirty="0" smtClean="0"/>
                        <a:t>500 g/l</a:t>
                      </a:r>
                      <a:endParaRPr lang="es-EC" dirty="0"/>
                    </a:p>
                  </a:txBody>
                  <a:tcPr/>
                </a:tc>
                <a:tc>
                  <a:txBody>
                    <a:bodyPr/>
                    <a:lstStyle/>
                    <a:p>
                      <a:r>
                        <a:rPr lang="es-EC" dirty="0" smtClean="0"/>
                        <a:t>75 amperios</a:t>
                      </a:r>
                      <a:endParaRPr lang="es-EC" dirty="0"/>
                    </a:p>
                  </a:txBody>
                  <a:tcPr/>
                </a:tc>
                <a:tc>
                  <a:txBody>
                    <a:bodyPr/>
                    <a:lstStyle/>
                    <a:p>
                      <a:r>
                        <a:rPr lang="es-EC" dirty="0" smtClean="0"/>
                        <a:t>Sobresaturada</a:t>
                      </a:r>
                      <a:endParaRPr lang="es-EC" dirty="0"/>
                    </a:p>
                  </a:txBody>
                  <a:tcPr/>
                </a:tc>
              </a:tr>
              <a:tr h="370840">
                <a:tc>
                  <a:txBody>
                    <a:bodyPr/>
                    <a:lstStyle/>
                    <a:p>
                      <a:r>
                        <a:rPr lang="es-EC" dirty="0" smtClean="0"/>
                        <a:t>300 g/l</a:t>
                      </a:r>
                      <a:endParaRPr lang="es-EC" dirty="0"/>
                    </a:p>
                  </a:txBody>
                  <a:tcPr/>
                </a:tc>
                <a:tc>
                  <a:txBody>
                    <a:bodyPr/>
                    <a:lstStyle/>
                    <a:p>
                      <a:r>
                        <a:rPr lang="es-EC" dirty="0" smtClean="0"/>
                        <a:t>75 amperios</a:t>
                      </a:r>
                      <a:endParaRPr lang="es-EC" dirty="0"/>
                    </a:p>
                  </a:txBody>
                  <a:tcPr/>
                </a:tc>
                <a:tc>
                  <a:txBody>
                    <a:bodyPr/>
                    <a:lstStyle/>
                    <a:p>
                      <a:r>
                        <a:rPr lang="es-EC" dirty="0" smtClean="0"/>
                        <a:t>Saturada</a:t>
                      </a:r>
                      <a:endParaRPr lang="es-EC" dirty="0"/>
                    </a:p>
                  </a:txBody>
                  <a:tcPr/>
                </a:tc>
              </a:tr>
            </a:tbl>
          </a:graphicData>
        </a:graphic>
      </p:graphicFrame>
    </p:spTree>
    <p:extLst>
      <p:ext uri="{BB962C8B-B14F-4D97-AF65-F5344CB8AC3E}">
        <p14:creationId xmlns:p14="http://schemas.microsoft.com/office/powerpoint/2010/main" val="408735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714"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smtClean="0">
                <a:effectLst>
                  <a:outerShdw sx="0" sy="0">
                    <a:srgbClr val="000000"/>
                  </a:outerShdw>
                </a:effectLst>
              </a:rPr>
              <a:t>c. Distancia entre cátodo y ánodo</a:t>
            </a:r>
            <a:endParaRPr lang="es-EC" sz="2000" b="1" i="1" dirty="0">
              <a:effectLst>
                <a:outerShdw sx="0" sy="0">
                  <a:srgbClr val="000000"/>
                </a:outerShdw>
              </a:effectLst>
            </a:endParaRPr>
          </a:p>
        </p:txBody>
      </p:sp>
      <p:sp>
        <p:nvSpPr>
          <p:cNvPr id="2" name="1 Rectángulo"/>
          <p:cNvSpPr/>
          <p:nvPr/>
        </p:nvSpPr>
        <p:spPr>
          <a:xfrm>
            <a:off x="467544" y="1268760"/>
            <a:ext cx="8064896" cy="1092607"/>
          </a:xfrm>
          <a:prstGeom prst="rect">
            <a:avLst/>
          </a:prstGeom>
        </p:spPr>
        <p:txBody>
          <a:bodyPr wrap="square">
            <a:spAutoFit/>
          </a:bodyPr>
          <a:lstStyle/>
          <a:p>
            <a:pPr lvl="1" algn="just"/>
            <a:r>
              <a:rPr lang="es-EC" b="1" i="1" dirty="0" smtClean="0"/>
              <a:t>Objetivo</a:t>
            </a:r>
            <a:r>
              <a:rPr lang="es-EC" b="1" i="1" dirty="0"/>
              <a:t>: </a:t>
            </a:r>
            <a:r>
              <a:rPr lang="es-EC" i="1" dirty="0" smtClean="0"/>
              <a:t>Obtener </a:t>
            </a:r>
            <a:r>
              <a:rPr lang="es-EC" i="1" dirty="0"/>
              <a:t>un buen </a:t>
            </a:r>
            <a:r>
              <a:rPr lang="es-EC" i="1" dirty="0" smtClean="0"/>
              <a:t>acabado superficial en la pieza maquinada. </a:t>
            </a:r>
          </a:p>
          <a:p>
            <a:pPr lvl="1" algn="just"/>
            <a:endParaRPr lang="es-EC" sz="1100" i="1" dirty="0"/>
          </a:p>
          <a:p>
            <a:pPr lvl="1" algn="just"/>
            <a:r>
              <a:rPr lang="es-EC" b="1" i="1" dirty="0" smtClean="0"/>
              <a:t>Parámetros:</a:t>
            </a:r>
            <a:r>
              <a:rPr lang="es-EC" i="1" dirty="0" smtClean="0"/>
              <a:t> Caudal constante en </a:t>
            </a:r>
            <a:r>
              <a:rPr lang="es-EC" i="1" dirty="0"/>
              <a:t>0.5 m3/h, sin avance del electrodo y </a:t>
            </a:r>
            <a:r>
              <a:rPr lang="es-EC" i="1" dirty="0" smtClean="0"/>
              <a:t>tiempo </a:t>
            </a:r>
            <a:r>
              <a:rPr lang="es-EC" i="1" dirty="0"/>
              <a:t>de maquinado de 1  </a:t>
            </a:r>
            <a:r>
              <a:rPr lang="es-EC" i="1" dirty="0" smtClean="0"/>
              <a:t>minuto</a:t>
            </a:r>
          </a:p>
        </p:txBody>
      </p:sp>
      <p:pic>
        <p:nvPicPr>
          <p:cNvPr id="10" name="9 Imagen" descr="C:\Users\LEON\Desktop\Leoncito Bravo\E.S.P.E\Tesis - Maquinado Electroquímico\Fotos\Construcción - Pruebas\20140218_100457.jpg"/>
          <p:cNvPicPr/>
          <p:nvPr/>
        </p:nvPicPr>
        <p:blipFill rotWithShape="1">
          <a:blip r:embed="rId3" cstate="print">
            <a:extLst>
              <a:ext uri="{28A0092B-C50C-407E-A947-70E740481C1C}">
                <a14:useLocalDpi xmlns:a14="http://schemas.microsoft.com/office/drawing/2010/main" val="0"/>
              </a:ext>
            </a:extLst>
          </a:blip>
          <a:srcRect l="13981" t="18660" r="9953" b="13611"/>
          <a:stretch/>
        </p:blipFill>
        <p:spPr bwMode="auto">
          <a:xfrm>
            <a:off x="1313767" y="2492896"/>
            <a:ext cx="2016224" cy="1440160"/>
          </a:xfrm>
          <a:prstGeom prst="rect">
            <a:avLst/>
          </a:prstGeom>
          <a:noFill/>
          <a:ln>
            <a:noFill/>
          </a:ln>
          <a:extLst>
            <a:ext uri="{53640926-AAD7-44D8-BBD7-CCE9431645EC}">
              <a14:shadowObscured xmlns:a14="http://schemas.microsoft.com/office/drawing/2010/main"/>
            </a:ext>
          </a:extLst>
        </p:spPr>
      </p:pic>
      <p:pic>
        <p:nvPicPr>
          <p:cNvPr id="11" name="10 Imagen" descr="C:\Users\LEON\Desktop\Leoncito Bravo\E.S.P.E\Tesis - Maquinado Electroquímico\Fotos\Construcción - Pruebas\20140224_130321.jpg"/>
          <p:cNvPicPr/>
          <p:nvPr/>
        </p:nvPicPr>
        <p:blipFill rotWithShape="1">
          <a:blip r:embed="rId4" cstate="print">
            <a:extLst>
              <a:ext uri="{28A0092B-C50C-407E-A947-70E740481C1C}">
                <a14:useLocalDpi xmlns:a14="http://schemas.microsoft.com/office/drawing/2010/main" val="0"/>
              </a:ext>
            </a:extLst>
          </a:blip>
          <a:srcRect l="7109" t="6003" r="14930" b="32701"/>
          <a:stretch/>
        </p:blipFill>
        <p:spPr bwMode="auto">
          <a:xfrm>
            <a:off x="4254121" y="3587942"/>
            <a:ext cx="2046071" cy="1425234"/>
          </a:xfrm>
          <a:prstGeom prst="rect">
            <a:avLst/>
          </a:prstGeom>
          <a:noFill/>
          <a:ln>
            <a:noFill/>
          </a:ln>
          <a:extLst>
            <a:ext uri="{53640926-AAD7-44D8-BBD7-CCE9431645EC}">
              <a14:shadowObscured xmlns:a14="http://schemas.microsoft.com/office/drawing/2010/main"/>
            </a:ext>
          </a:extLst>
        </p:spPr>
      </p:pic>
      <p:pic>
        <p:nvPicPr>
          <p:cNvPr id="12" name="11 Imagen" descr="C:\Users\LEON\Desktop\Leoncito Bravo\E.S.P.E\Tesis - Maquinado Electroquímico\Fotos\Construcción - Pruebas\20140305_113427.jpg"/>
          <p:cNvPicPr/>
          <p:nvPr/>
        </p:nvPicPr>
        <p:blipFill rotWithShape="1">
          <a:blip r:embed="rId5" cstate="print">
            <a:extLst>
              <a:ext uri="{28A0092B-C50C-407E-A947-70E740481C1C}">
                <a14:useLocalDpi xmlns:a14="http://schemas.microsoft.com/office/drawing/2010/main" val="0"/>
              </a:ext>
            </a:extLst>
          </a:blip>
          <a:srcRect l="6635" t="17061" r="13745" b="12480"/>
          <a:stretch/>
        </p:blipFill>
        <p:spPr bwMode="auto">
          <a:xfrm>
            <a:off x="1313767" y="4517097"/>
            <a:ext cx="2051969" cy="1576199"/>
          </a:xfrm>
          <a:prstGeom prst="rect">
            <a:avLst/>
          </a:prstGeom>
          <a:noFill/>
          <a:ln>
            <a:noFill/>
          </a:ln>
          <a:extLst>
            <a:ext uri="{53640926-AAD7-44D8-BBD7-CCE9431645EC}">
              <a14:shadowObscured xmlns:a14="http://schemas.microsoft.com/office/drawing/2010/main"/>
            </a:ext>
          </a:extLst>
        </p:spPr>
      </p:pic>
      <p:sp>
        <p:nvSpPr>
          <p:cNvPr id="13" name="12 Rectángulo"/>
          <p:cNvSpPr/>
          <p:nvPr/>
        </p:nvSpPr>
        <p:spPr>
          <a:xfrm>
            <a:off x="2987824" y="2884874"/>
            <a:ext cx="3030277" cy="400110"/>
          </a:xfrm>
          <a:prstGeom prst="rect">
            <a:avLst/>
          </a:prstGeom>
        </p:spPr>
        <p:txBody>
          <a:bodyPr wrap="square">
            <a:spAutoFit/>
          </a:bodyPr>
          <a:lstStyle/>
          <a:p>
            <a:pPr lvl="1" algn="just"/>
            <a:r>
              <a:rPr lang="es-EC" sz="2000" i="1" dirty="0" smtClean="0"/>
              <a:t>Distancia a 0,5 mm</a:t>
            </a:r>
            <a:endParaRPr lang="es-EC" sz="2000" i="1" dirty="0"/>
          </a:p>
        </p:txBody>
      </p:sp>
      <p:sp>
        <p:nvSpPr>
          <p:cNvPr id="14" name="13 Rectángulo"/>
          <p:cNvSpPr/>
          <p:nvPr/>
        </p:nvSpPr>
        <p:spPr>
          <a:xfrm>
            <a:off x="5868144" y="3933056"/>
            <a:ext cx="2905151" cy="707886"/>
          </a:xfrm>
          <a:prstGeom prst="rect">
            <a:avLst/>
          </a:prstGeom>
        </p:spPr>
        <p:txBody>
          <a:bodyPr wrap="square">
            <a:spAutoFit/>
          </a:bodyPr>
          <a:lstStyle/>
          <a:p>
            <a:pPr lvl="1" algn="just"/>
            <a:r>
              <a:rPr lang="es-EC" sz="2000" i="1" dirty="0" smtClean="0"/>
              <a:t>Distancia a: </a:t>
            </a:r>
          </a:p>
          <a:p>
            <a:pPr lvl="1" algn="just"/>
            <a:r>
              <a:rPr lang="es-EC" sz="2000" i="1" dirty="0" smtClean="0"/>
              <a:t>2, 3, 4 y 5 mm</a:t>
            </a:r>
            <a:endParaRPr lang="es-EC" sz="2000" i="1" dirty="0"/>
          </a:p>
        </p:txBody>
      </p:sp>
      <p:sp>
        <p:nvSpPr>
          <p:cNvPr id="15" name="14 Rectángulo"/>
          <p:cNvSpPr/>
          <p:nvPr/>
        </p:nvSpPr>
        <p:spPr>
          <a:xfrm>
            <a:off x="2915816" y="5189130"/>
            <a:ext cx="3030277" cy="400110"/>
          </a:xfrm>
          <a:prstGeom prst="rect">
            <a:avLst/>
          </a:prstGeom>
        </p:spPr>
        <p:txBody>
          <a:bodyPr wrap="square">
            <a:spAutoFit/>
          </a:bodyPr>
          <a:lstStyle/>
          <a:p>
            <a:pPr lvl="1" algn="just"/>
            <a:r>
              <a:rPr lang="es-EC" sz="2000" i="1" dirty="0" smtClean="0"/>
              <a:t>Distancia a 6 mm</a:t>
            </a:r>
            <a:endParaRPr lang="es-EC" sz="2000" i="1" dirty="0"/>
          </a:p>
        </p:txBody>
      </p:sp>
    </p:spTree>
    <p:extLst>
      <p:ext uri="{BB962C8B-B14F-4D97-AF65-F5344CB8AC3E}">
        <p14:creationId xmlns:p14="http://schemas.microsoft.com/office/powerpoint/2010/main" val="339992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714"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smtClean="0">
                <a:effectLst>
                  <a:outerShdw sx="0" sy="0">
                    <a:srgbClr val="000000"/>
                  </a:outerShdw>
                </a:effectLst>
              </a:rPr>
              <a:t>d. Caudal</a:t>
            </a:r>
            <a:endParaRPr lang="es-EC" sz="2000" b="1" i="1" dirty="0">
              <a:effectLst>
                <a:outerShdw sx="0" sy="0">
                  <a:srgbClr val="000000"/>
                </a:outerShdw>
              </a:effectLst>
            </a:endParaRPr>
          </a:p>
        </p:txBody>
      </p:sp>
      <p:sp>
        <p:nvSpPr>
          <p:cNvPr id="2" name="1 Rectángulo"/>
          <p:cNvSpPr/>
          <p:nvPr/>
        </p:nvSpPr>
        <p:spPr>
          <a:xfrm>
            <a:off x="467544" y="1340768"/>
            <a:ext cx="8064896" cy="2246769"/>
          </a:xfrm>
          <a:prstGeom prst="rect">
            <a:avLst/>
          </a:prstGeom>
        </p:spPr>
        <p:txBody>
          <a:bodyPr wrap="square">
            <a:spAutoFit/>
          </a:bodyPr>
          <a:lstStyle/>
          <a:p>
            <a:pPr lvl="1" algn="just"/>
            <a:r>
              <a:rPr lang="es-EC" sz="2000" b="1" i="1" dirty="0" smtClean="0"/>
              <a:t>Objetivo:</a:t>
            </a:r>
            <a:r>
              <a:rPr lang="es-EC" sz="2000" i="1" dirty="0" smtClean="0"/>
              <a:t> Obtener </a:t>
            </a:r>
            <a:r>
              <a:rPr lang="es-EC" sz="2000" i="1" dirty="0"/>
              <a:t>un buen acabado superficial en la pieza </a:t>
            </a:r>
            <a:r>
              <a:rPr lang="es-EC" sz="2000" i="1" dirty="0" smtClean="0"/>
              <a:t>maquinada. </a:t>
            </a:r>
          </a:p>
          <a:p>
            <a:pPr lvl="1" algn="just"/>
            <a:endParaRPr lang="es-EC" sz="2000" i="1" dirty="0"/>
          </a:p>
          <a:p>
            <a:pPr lvl="1" algn="just"/>
            <a:r>
              <a:rPr lang="es-EC" sz="2000" b="1" i="1" dirty="0" smtClean="0"/>
              <a:t>Parámetros:</a:t>
            </a:r>
            <a:r>
              <a:rPr lang="es-EC" sz="2000" i="1" dirty="0" smtClean="0"/>
              <a:t> Distancia constante entre </a:t>
            </a:r>
            <a:r>
              <a:rPr lang="es-EC" sz="2000" i="1" dirty="0"/>
              <a:t>electrodos de 6mm, la concentración del electrolito en 300 g/l., sin avance del electrodo y un tiempo de maquinado de 1  minuto., </a:t>
            </a:r>
            <a:endParaRPr lang="es-EC" sz="2000" i="1" dirty="0" smtClean="0"/>
          </a:p>
          <a:p>
            <a:pPr lvl="1" algn="just"/>
            <a:endParaRPr lang="es-EC" sz="2000" i="1" dirty="0"/>
          </a:p>
          <a:p>
            <a:pPr lvl="1" algn="just"/>
            <a:r>
              <a:rPr lang="es-EC" sz="2000" i="1" dirty="0" smtClean="0"/>
              <a:t>Las </a:t>
            </a:r>
            <a:r>
              <a:rPr lang="es-EC" sz="2000" i="1" dirty="0"/>
              <a:t>pruebas se realizaron </a:t>
            </a:r>
            <a:r>
              <a:rPr lang="es-EC" sz="2000" i="1" dirty="0" smtClean="0"/>
              <a:t>con:  a) 0.5 m</a:t>
            </a:r>
            <a:r>
              <a:rPr lang="es-EC" sz="2000" i="1" baseline="30000" dirty="0" smtClean="0"/>
              <a:t>3</a:t>
            </a:r>
            <a:r>
              <a:rPr lang="es-EC" sz="2000" i="1" dirty="0" smtClean="0"/>
              <a:t>/h;   b) 0.75 m</a:t>
            </a:r>
            <a:r>
              <a:rPr lang="es-EC" sz="2000" i="1" baseline="30000" dirty="0" smtClean="0"/>
              <a:t>3</a:t>
            </a:r>
            <a:r>
              <a:rPr lang="es-EC" sz="2000" i="1" dirty="0" smtClean="0"/>
              <a:t>/h;  c) 1 </a:t>
            </a:r>
            <a:r>
              <a:rPr lang="es-EC" sz="2000" i="1" dirty="0"/>
              <a:t>m</a:t>
            </a:r>
            <a:r>
              <a:rPr lang="es-EC" sz="2000" i="1" baseline="30000" dirty="0"/>
              <a:t>3</a:t>
            </a:r>
            <a:r>
              <a:rPr lang="es-EC" sz="2000" i="1" dirty="0"/>
              <a:t>/h</a:t>
            </a:r>
            <a:endParaRPr lang="es-EC" sz="2000" i="1" dirty="0" smtClean="0"/>
          </a:p>
        </p:txBody>
      </p:sp>
      <p:sp>
        <p:nvSpPr>
          <p:cNvPr id="15" name="14 Rectángulo"/>
          <p:cNvSpPr/>
          <p:nvPr/>
        </p:nvSpPr>
        <p:spPr>
          <a:xfrm>
            <a:off x="2543896" y="5189130"/>
            <a:ext cx="3612280" cy="400110"/>
          </a:xfrm>
          <a:prstGeom prst="rect">
            <a:avLst/>
          </a:prstGeom>
        </p:spPr>
        <p:txBody>
          <a:bodyPr wrap="square">
            <a:spAutoFit/>
          </a:bodyPr>
          <a:lstStyle/>
          <a:p>
            <a:pPr lvl="1" algn="just"/>
            <a:r>
              <a:rPr lang="es-EC" sz="2000" i="1" dirty="0" smtClean="0"/>
              <a:t>  a)                  b)                 c)</a:t>
            </a:r>
            <a:endParaRPr lang="es-EC" sz="2000" i="1" dirty="0"/>
          </a:p>
        </p:txBody>
      </p:sp>
      <p:pic>
        <p:nvPicPr>
          <p:cNvPr id="16" name="15 Imagen" descr="C:\Users\LEON\Desktop\Leoncito Bravo\E.S.P.E\Tesis - Maquinado Electroquímico\Fotos\Construcción - Pruebas\20140221_130157.jpg"/>
          <p:cNvPicPr/>
          <p:nvPr/>
        </p:nvPicPr>
        <p:blipFill rotWithShape="1">
          <a:blip r:embed="rId3" cstate="print">
            <a:extLst>
              <a:ext uri="{28A0092B-C50C-407E-A947-70E740481C1C}">
                <a14:useLocalDpi xmlns:a14="http://schemas.microsoft.com/office/drawing/2010/main" val="0"/>
              </a:ext>
            </a:extLst>
          </a:blip>
          <a:srcRect t="29067" b="25967"/>
          <a:stretch/>
        </p:blipFill>
        <p:spPr bwMode="auto">
          <a:xfrm>
            <a:off x="2699792" y="3789040"/>
            <a:ext cx="3536335" cy="13262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6584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2714" y="-27384"/>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48906"/>
            <a:ext cx="8424936" cy="400110"/>
          </a:xfrm>
          <a:prstGeom prst="rect">
            <a:avLst/>
          </a:prstGeom>
          <a:noFill/>
        </p:spPr>
        <p:txBody>
          <a:bodyPr wrap="square" rtlCol="0">
            <a:spAutoFit/>
          </a:bodyPr>
          <a:lstStyle/>
          <a:p>
            <a:pPr lvl="1" fontAlgn="base"/>
            <a:r>
              <a:rPr lang="es-EC" sz="2000" b="1" i="1" dirty="0">
                <a:effectLst>
                  <a:outerShdw sx="0" sy="0">
                    <a:srgbClr val="000000"/>
                  </a:outerShdw>
                </a:effectLst>
              </a:rPr>
              <a:t>e</a:t>
            </a:r>
            <a:r>
              <a:rPr lang="es-EC" sz="2000" b="1" i="1" dirty="0" smtClean="0">
                <a:effectLst>
                  <a:outerShdw sx="0" sy="0">
                    <a:srgbClr val="000000"/>
                  </a:outerShdw>
                </a:effectLst>
              </a:rPr>
              <a:t>. Velocidad de Avance de la Herramienta</a:t>
            </a:r>
            <a:endParaRPr lang="es-EC" sz="2000" b="1" i="1" dirty="0">
              <a:effectLst>
                <a:outerShdw sx="0" sy="0">
                  <a:srgbClr val="000000"/>
                </a:outerShdw>
              </a:effectLst>
            </a:endParaRPr>
          </a:p>
        </p:txBody>
      </p:sp>
      <p:sp>
        <p:nvSpPr>
          <p:cNvPr id="2" name="1 Rectángulo"/>
          <p:cNvSpPr/>
          <p:nvPr/>
        </p:nvSpPr>
        <p:spPr>
          <a:xfrm>
            <a:off x="467544" y="1340768"/>
            <a:ext cx="8064896" cy="1631216"/>
          </a:xfrm>
          <a:prstGeom prst="rect">
            <a:avLst/>
          </a:prstGeom>
        </p:spPr>
        <p:txBody>
          <a:bodyPr wrap="square">
            <a:spAutoFit/>
          </a:bodyPr>
          <a:lstStyle/>
          <a:p>
            <a:pPr lvl="1" algn="just"/>
            <a:r>
              <a:rPr lang="es-EC" sz="2000" i="1" dirty="0" smtClean="0"/>
              <a:t>Para determinar la </a:t>
            </a:r>
            <a:r>
              <a:rPr lang="es-EC" sz="2000" i="1" dirty="0"/>
              <a:t>velocidad de avance del </a:t>
            </a:r>
            <a:r>
              <a:rPr lang="es-EC" sz="2000" i="1" dirty="0" smtClean="0"/>
              <a:t>electrodo se </a:t>
            </a:r>
            <a:r>
              <a:rPr lang="es-EC" sz="2000" i="1" dirty="0"/>
              <a:t>necesita saber la velocidad de remoción específica del material (MRR</a:t>
            </a:r>
            <a:r>
              <a:rPr lang="es-EC" sz="2000" i="1" dirty="0" smtClean="0"/>
              <a:t>).</a:t>
            </a:r>
          </a:p>
          <a:p>
            <a:pPr lvl="1" algn="just"/>
            <a:endParaRPr lang="es-EC" sz="2000" i="1" dirty="0" smtClean="0"/>
          </a:p>
          <a:p>
            <a:pPr lvl="1" algn="just"/>
            <a:r>
              <a:rPr lang="es-EC" sz="2000" i="1" dirty="0"/>
              <a:t>Cada material cuenta con una velocidad de remoción distinta y por lo tanto la velocidad de avance es distinta para cada </a:t>
            </a:r>
            <a:r>
              <a:rPr lang="es-EC" sz="2000" i="1" dirty="0" smtClean="0"/>
              <a:t>material.</a:t>
            </a: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3185286" y="3212976"/>
            <a:ext cx="3330930" cy="2448272"/>
          </a:xfrm>
          <a:prstGeom prst="rect">
            <a:avLst/>
          </a:prstGeom>
          <a:noFill/>
        </p:spPr>
      </p:pic>
    </p:spTree>
    <p:extLst>
      <p:ext uri="{BB962C8B-B14F-4D97-AF65-F5344CB8AC3E}">
        <p14:creationId xmlns:p14="http://schemas.microsoft.com/office/powerpoint/2010/main" val="598400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PRUEBA PARA MARCADO</a:t>
            </a:r>
            <a:endParaRPr lang="es-EC" sz="2400" i="1" dirty="0"/>
          </a:p>
        </p:txBody>
      </p:sp>
      <p:pic>
        <p:nvPicPr>
          <p:cNvPr id="6" name="5 Imagen"/>
          <p:cNvPicPr/>
          <p:nvPr/>
        </p:nvPicPr>
        <p:blipFill rotWithShape="1">
          <a:blip r:embed="rId3"/>
          <a:srcRect l="10167" t="10441" r="9950" b="4838"/>
          <a:stretch/>
        </p:blipFill>
        <p:spPr bwMode="auto">
          <a:xfrm>
            <a:off x="2123728" y="1772816"/>
            <a:ext cx="5472608" cy="4032448"/>
          </a:xfrm>
          <a:prstGeom prst="rect">
            <a:avLst/>
          </a:prstGeom>
          <a:ln>
            <a:noFill/>
          </a:ln>
          <a:extLst>
            <a:ext uri="{53640926-AAD7-44D8-BBD7-CCE9431645EC}">
              <a14:shadowObscured xmlns:a14="http://schemas.microsoft.com/office/drawing/2010/main"/>
            </a:ext>
          </a:extLst>
        </p:spPr>
      </p:pic>
      <p:sp>
        <p:nvSpPr>
          <p:cNvPr id="10" name="9 Rectángulo"/>
          <p:cNvSpPr/>
          <p:nvPr/>
        </p:nvSpPr>
        <p:spPr>
          <a:xfrm>
            <a:off x="899592" y="1300698"/>
            <a:ext cx="3612280" cy="400110"/>
          </a:xfrm>
          <a:prstGeom prst="rect">
            <a:avLst/>
          </a:prstGeom>
        </p:spPr>
        <p:txBody>
          <a:bodyPr wrap="square">
            <a:spAutoFit/>
          </a:bodyPr>
          <a:lstStyle/>
          <a:p>
            <a:pPr lvl="1" algn="just"/>
            <a:r>
              <a:rPr lang="es-EC" sz="2000" i="1" dirty="0" smtClean="0"/>
              <a:t>  Plataforma Virtual</a:t>
            </a:r>
            <a:endParaRPr lang="es-EC" sz="2000" i="1" dirty="0"/>
          </a:p>
        </p:txBody>
      </p:sp>
    </p:spTree>
    <p:extLst>
      <p:ext uri="{BB962C8B-B14F-4D97-AF65-F5344CB8AC3E}">
        <p14:creationId xmlns:p14="http://schemas.microsoft.com/office/powerpoint/2010/main" val="1647784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PRUEBA PARA MARCADO</a:t>
            </a:r>
            <a:endParaRPr lang="es-EC" sz="2400" i="1" dirty="0"/>
          </a:p>
        </p:txBody>
      </p:sp>
      <p:sp>
        <p:nvSpPr>
          <p:cNvPr id="10" name="9 Rectángulo"/>
          <p:cNvSpPr/>
          <p:nvPr/>
        </p:nvSpPr>
        <p:spPr>
          <a:xfrm>
            <a:off x="899592" y="1300698"/>
            <a:ext cx="3612280" cy="400110"/>
          </a:xfrm>
          <a:prstGeom prst="rect">
            <a:avLst/>
          </a:prstGeom>
        </p:spPr>
        <p:txBody>
          <a:bodyPr wrap="square">
            <a:spAutoFit/>
          </a:bodyPr>
          <a:lstStyle/>
          <a:p>
            <a:pPr lvl="1" algn="just"/>
            <a:r>
              <a:rPr lang="es-EC" sz="2000" i="1" dirty="0" smtClean="0"/>
              <a:t>  Código MACH 3 DEMO</a:t>
            </a:r>
            <a:endParaRPr lang="es-EC" sz="2000" i="1" dirty="0"/>
          </a:p>
        </p:txBody>
      </p:sp>
      <p:pic>
        <p:nvPicPr>
          <p:cNvPr id="11" name="10 Imagen"/>
          <p:cNvPicPr/>
          <p:nvPr/>
        </p:nvPicPr>
        <p:blipFill rotWithShape="1">
          <a:blip r:embed="rId3"/>
          <a:srcRect t="7962" r="28199" b="13938"/>
          <a:stretch/>
        </p:blipFill>
        <p:spPr bwMode="auto">
          <a:xfrm>
            <a:off x="2394084" y="1844825"/>
            <a:ext cx="4554180" cy="3672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4496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PRUEBA PARA PERFORACIÓN</a:t>
            </a:r>
            <a:endParaRPr lang="es-EC" sz="2400" i="1" dirty="0"/>
          </a:p>
        </p:txBody>
      </p:sp>
      <p:sp>
        <p:nvSpPr>
          <p:cNvPr id="10" name="9 Rectángulo"/>
          <p:cNvSpPr/>
          <p:nvPr/>
        </p:nvSpPr>
        <p:spPr>
          <a:xfrm>
            <a:off x="899592" y="1300698"/>
            <a:ext cx="3612280" cy="400110"/>
          </a:xfrm>
          <a:prstGeom prst="rect">
            <a:avLst/>
          </a:prstGeom>
        </p:spPr>
        <p:txBody>
          <a:bodyPr wrap="square">
            <a:spAutoFit/>
          </a:bodyPr>
          <a:lstStyle/>
          <a:p>
            <a:pPr lvl="1" algn="just"/>
            <a:r>
              <a:rPr lang="es-EC" sz="2000" i="1" dirty="0" smtClean="0"/>
              <a:t>  Plataforma Virtual</a:t>
            </a:r>
            <a:endParaRPr lang="es-EC" sz="2000" i="1" dirty="0"/>
          </a:p>
        </p:txBody>
      </p:sp>
      <p:pic>
        <p:nvPicPr>
          <p:cNvPr id="11" name="10 Imagen"/>
          <p:cNvPicPr/>
          <p:nvPr/>
        </p:nvPicPr>
        <p:blipFill rotWithShape="1">
          <a:blip r:embed="rId3"/>
          <a:srcRect l="8641" t="9518" r="6405" b="5217"/>
          <a:stretch/>
        </p:blipFill>
        <p:spPr bwMode="auto">
          <a:xfrm>
            <a:off x="2615903" y="1816796"/>
            <a:ext cx="4260353" cy="3916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297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ANTECEDENTES</a:t>
            </a:r>
            <a:endParaRPr lang="es-EC" sz="2400" i="1" dirty="0"/>
          </a:p>
        </p:txBody>
      </p:sp>
      <p:graphicFrame>
        <p:nvGraphicFramePr>
          <p:cNvPr id="4" name="3 Diagrama"/>
          <p:cNvGraphicFramePr/>
          <p:nvPr>
            <p:extLst>
              <p:ext uri="{D42A27DB-BD31-4B8C-83A1-F6EECF244321}">
                <p14:modId xmlns:p14="http://schemas.microsoft.com/office/powerpoint/2010/main" val="4293029581"/>
              </p:ext>
            </p:extLst>
          </p:nvPr>
        </p:nvGraphicFramePr>
        <p:xfrm>
          <a:off x="1043608" y="1340768"/>
          <a:ext cx="7056784" cy="4670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PRUEBA PARA PERFORACIÓN</a:t>
            </a:r>
            <a:endParaRPr lang="es-EC" sz="2400" i="1" dirty="0"/>
          </a:p>
        </p:txBody>
      </p:sp>
      <p:sp>
        <p:nvSpPr>
          <p:cNvPr id="10" name="9 Rectángulo"/>
          <p:cNvSpPr/>
          <p:nvPr/>
        </p:nvSpPr>
        <p:spPr>
          <a:xfrm>
            <a:off x="899592" y="1300698"/>
            <a:ext cx="3612280" cy="400110"/>
          </a:xfrm>
          <a:prstGeom prst="rect">
            <a:avLst/>
          </a:prstGeom>
        </p:spPr>
        <p:txBody>
          <a:bodyPr wrap="square">
            <a:spAutoFit/>
          </a:bodyPr>
          <a:lstStyle/>
          <a:p>
            <a:pPr lvl="1" algn="just"/>
            <a:r>
              <a:rPr lang="es-EC" sz="2000" i="1" dirty="0" smtClean="0"/>
              <a:t>  Código MACH 3 DEMO</a:t>
            </a:r>
            <a:endParaRPr lang="es-EC" sz="2000" i="1" dirty="0"/>
          </a:p>
        </p:txBody>
      </p:sp>
      <p:pic>
        <p:nvPicPr>
          <p:cNvPr id="12" name="11 Imagen"/>
          <p:cNvPicPr/>
          <p:nvPr/>
        </p:nvPicPr>
        <p:blipFill rotWithShape="1">
          <a:blip r:embed="rId3"/>
          <a:srcRect t="7962" r="27962" b="13559"/>
          <a:stretch/>
        </p:blipFill>
        <p:spPr bwMode="auto">
          <a:xfrm>
            <a:off x="2483768" y="1844824"/>
            <a:ext cx="4392488" cy="37444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3168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94757" y="2472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807095"/>
            <a:ext cx="7212681" cy="461665"/>
          </a:xfrm>
          <a:prstGeom prst="rect">
            <a:avLst/>
          </a:prstGeom>
          <a:noFill/>
        </p:spPr>
        <p:txBody>
          <a:bodyPr wrap="square" rtlCol="0">
            <a:spAutoFit/>
          </a:bodyPr>
          <a:lstStyle/>
          <a:p>
            <a:pPr lvl="1" algn="just"/>
            <a:r>
              <a:rPr lang="es-EC" sz="2400" b="1" i="1" dirty="0" smtClean="0"/>
              <a:t>PIEZAS MAQUINADAS</a:t>
            </a:r>
            <a:endParaRPr lang="es-EC" sz="2400" i="1" dirty="0"/>
          </a:p>
        </p:txBody>
      </p:sp>
      <p:sp>
        <p:nvSpPr>
          <p:cNvPr id="10" name="9 Rectángulo"/>
          <p:cNvSpPr/>
          <p:nvPr/>
        </p:nvSpPr>
        <p:spPr>
          <a:xfrm>
            <a:off x="1061418" y="1599183"/>
            <a:ext cx="3612280" cy="461665"/>
          </a:xfrm>
          <a:prstGeom prst="rect">
            <a:avLst/>
          </a:prstGeom>
        </p:spPr>
        <p:txBody>
          <a:bodyPr wrap="square">
            <a:spAutoFit/>
          </a:bodyPr>
          <a:lstStyle/>
          <a:p>
            <a:pPr lvl="1" algn="just"/>
            <a:r>
              <a:rPr lang="es-EC" sz="2400" i="1" dirty="0" smtClean="0"/>
              <a:t>  Marcado</a:t>
            </a:r>
            <a:endParaRPr lang="es-EC" sz="2400" i="1" dirty="0"/>
          </a:p>
        </p:txBody>
      </p:sp>
      <p:pic>
        <p:nvPicPr>
          <p:cNvPr id="12" name="11 Imagen" descr="C:\Users\LEON\Desktop\Leoncito Bravo\E.S.P.E\Tesis - Maquinado Electroquímico\Fotos\Construcción - Pruebas\20140305_112724.jpg">
            <a:hlinkClick r:id="rId3" action="ppaction://hlinkfile"/>
          </p:cNvPr>
          <p:cNvPicPr/>
          <p:nvPr/>
        </p:nvPicPr>
        <p:blipFill rotWithShape="1">
          <a:blip r:embed="rId4" cstate="print">
            <a:extLst>
              <a:ext uri="{28A0092B-C50C-407E-A947-70E740481C1C}">
                <a14:useLocalDpi xmlns:a14="http://schemas.microsoft.com/office/drawing/2010/main" val="0"/>
              </a:ext>
            </a:extLst>
          </a:blip>
          <a:srcRect l="18246" t="17688" r="25592" b="21669"/>
          <a:stretch/>
        </p:blipFill>
        <p:spPr bwMode="auto">
          <a:xfrm>
            <a:off x="1259631" y="2377660"/>
            <a:ext cx="2234927" cy="1926129"/>
          </a:xfrm>
          <a:prstGeom prst="rect">
            <a:avLst/>
          </a:prstGeom>
          <a:noFill/>
          <a:ln>
            <a:noFill/>
          </a:ln>
          <a:extLst>
            <a:ext uri="{53640926-AAD7-44D8-BBD7-CCE9431645EC}">
              <a14:shadowObscured xmlns:a14="http://schemas.microsoft.com/office/drawing/2010/main"/>
            </a:ext>
          </a:extLst>
        </p:spPr>
      </p:pic>
      <p:sp>
        <p:nvSpPr>
          <p:cNvPr id="13" name="12 Rectángulo"/>
          <p:cNvSpPr/>
          <p:nvPr/>
        </p:nvSpPr>
        <p:spPr>
          <a:xfrm>
            <a:off x="4932040" y="1360801"/>
            <a:ext cx="3612280" cy="461665"/>
          </a:xfrm>
          <a:prstGeom prst="rect">
            <a:avLst/>
          </a:prstGeom>
        </p:spPr>
        <p:txBody>
          <a:bodyPr wrap="square">
            <a:spAutoFit/>
          </a:bodyPr>
          <a:lstStyle/>
          <a:p>
            <a:pPr lvl="1" algn="just"/>
            <a:r>
              <a:rPr lang="es-EC" sz="2400" i="1" dirty="0" smtClean="0"/>
              <a:t>  Perforación</a:t>
            </a:r>
            <a:endParaRPr lang="es-EC" sz="2400" i="1" dirty="0"/>
          </a:p>
        </p:txBody>
      </p:sp>
      <p:pic>
        <p:nvPicPr>
          <p:cNvPr id="14" name="13 Imagen" descr="C:\Users\LEON\Desktop\Leoncito Bravo\E.S.P.E\Tesis - Maquinado Electroquímico\Fotos\Construcción - Pruebas\20140305_154734.jpg"/>
          <p:cNvPicPr/>
          <p:nvPr/>
        </p:nvPicPr>
        <p:blipFill rotWithShape="1">
          <a:blip r:embed="rId5" cstate="print">
            <a:extLst>
              <a:ext uri="{28A0092B-C50C-407E-A947-70E740481C1C}">
                <a14:useLocalDpi xmlns:a14="http://schemas.microsoft.com/office/drawing/2010/main" val="0"/>
              </a:ext>
            </a:extLst>
          </a:blip>
          <a:srcRect l="17330" t="14228" r="17104" b="20205"/>
          <a:stretch/>
        </p:blipFill>
        <p:spPr bwMode="auto">
          <a:xfrm>
            <a:off x="5531802" y="1989455"/>
            <a:ext cx="1919605" cy="1439545"/>
          </a:xfrm>
          <a:prstGeom prst="rect">
            <a:avLst/>
          </a:prstGeom>
          <a:noFill/>
          <a:ln>
            <a:noFill/>
          </a:ln>
          <a:extLst>
            <a:ext uri="{53640926-AAD7-44D8-BBD7-CCE9431645EC}">
              <a14:shadowObscured xmlns:a14="http://schemas.microsoft.com/office/drawing/2010/main"/>
            </a:ext>
          </a:extLst>
        </p:spPr>
      </p:pic>
      <p:pic>
        <p:nvPicPr>
          <p:cNvPr id="15" name="14 Imagen" descr="C:\Users\LEON\Desktop\Leoncito Bravo\E.S.P.E\Tesis - Maquinado Electroquímico\Fotos\Construcción - Pruebas\20140305_154749.jpg"/>
          <p:cNvPicPr/>
          <p:nvPr/>
        </p:nvPicPr>
        <p:blipFill rotWithShape="1">
          <a:blip r:embed="rId6" cstate="print">
            <a:extLst>
              <a:ext uri="{28A0092B-C50C-407E-A947-70E740481C1C}">
                <a14:useLocalDpi xmlns:a14="http://schemas.microsoft.com/office/drawing/2010/main" val="0"/>
              </a:ext>
            </a:extLst>
          </a:blip>
          <a:srcRect l="14005" t="6635" r="14491" b="18297"/>
          <a:stretch/>
        </p:blipFill>
        <p:spPr bwMode="auto">
          <a:xfrm>
            <a:off x="5543867" y="3645024"/>
            <a:ext cx="1907540" cy="1501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6762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7" name="6 CuadroTexto"/>
          <p:cNvSpPr txBox="1"/>
          <p:nvPr/>
        </p:nvSpPr>
        <p:spPr>
          <a:xfrm>
            <a:off x="611560" y="1474906"/>
            <a:ext cx="8064896" cy="3970318"/>
          </a:xfrm>
          <a:prstGeom prst="rect">
            <a:avLst/>
          </a:prstGeom>
          <a:noFill/>
        </p:spPr>
        <p:txBody>
          <a:bodyPr wrap="square" rtlCol="0">
            <a:spAutoFit/>
          </a:bodyPr>
          <a:lstStyle/>
          <a:p>
            <a:pPr marL="285750" lvl="0" indent="-285750" algn="just">
              <a:buFont typeface="Arial" panose="020B0604020202020204" pitchFamily="34" charset="0"/>
              <a:buChar char="•"/>
            </a:pPr>
            <a:r>
              <a:rPr lang="es-EC" i="1" dirty="0"/>
              <a:t>La turbulencia del fluido electrolítico genera porosidad en la pieza por el fenómeno de cavitación</a:t>
            </a:r>
            <a:r>
              <a:rPr lang="es-EC" i="1"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i="1" dirty="0"/>
              <a:t>La función del papel contact es aislar eléctricamente y proteger a la superficie de la pieza que no se desea maquinar</a:t>
            </a:r>
            <a:r>
              <a:rPr lang="es-EC" i="1"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i="1" dirty="0"/>
              <a:t>Realizar el proceso con la cuba inundada permite mantener una intensidad de corriente constante y con eficiencia alta dado que al no inundar máximo se obtiene 50 </a:t>
            </a:r>
            <a:r>
              <a:rPr lang="es-EC" i="1" dirty="0" err="1"/>
              <a:t>Amp</a:t>
            </a:r>
            <a:r>
              <a:rPr lang="es-EC" i="1" dirty="0"/>
              <a:t>., no constantes</a:t>
            </a:r>
            <a:r>
              <a:rPr lang="es-EC" i="1"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i="1" dirty="0" smtClean="0"/>
              <a:t>La velocidad de avance de maquinado es directamente proporcional a la intensidad de corriente continua; a mayor corriente mayor velocidad de avance y menor tiempo de maquinado.</a:t>
            </a:r>
            <a:endParaRPr lang="es-EC" dirty="0" smtClean="0"/>
          </a:p>
          <a:p>
            <a:pPr algn="just"/>
            <a:endParaRPr lang="es-EC" dirty="0"/>
          </a:p>
        </p:txBody>
      </p:sp>
      <p:sp>
        <p:nvSpPr>
          <p:cNvPr id="6" name="5 CuadroTexto"/>
          <p:cNvSpPr txBox="1"/>
          <p:nvPr/>
        </p:nvSpPr>
        <p:spPr>
          <a:xfrm>
            <a:off x="107504" y="807095"/>
            <a:ext cx="7212681" cy="461665"/>
          </a:xfrm>
          <a:prstGeom prst="rect">
            <a:avLst/>
          </a:prstGeom>
          <a:noFill/>
        </p:spPr>
        <p:txBody>
          <a:bodyPr wrap="square" rtlCol="0">
            <a:spAutoFit/>
          </a:bodyPr>
          <a:lstStyle/>
          <a:p>
            <a:pPr lvl="1" algn="just"/>
            <a:r>
              <a:rPr lang="es-EC" sz="2400" b="1" i="1" dirty="0" smtClean="0"/>
              <a:t>CONCLUSIONES</a:t>
            </a:r>
            <a:endParaRPr lang="es-EC" sz="2400" i="1" dirty="0"/>
          </a:p>
        </p:txBody>
      </p:sp>
      <p:sp>
        <p:nvSpPr>
          <p:cNvPr id="9" name="8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7" name="6 CuadroTexto"/>
          <p:cNvSpPr txBox="1"/>
          <p:nvPr/>
        </p:nvSpPr>
        <p:spPr>
          <a:xfrm>
            <a:off x="611560" y="1502782"/>
            <a:ext cx="7992888" cy="2862322"/>
          </a:xfrm>
          <a:prstGeom prst="rect">
            <a:avLst/>
          </a:prstGeom>
          <a:noFill/>
        </p:spPr>
        <p:txBody>
          <a:bodyPr wrap="square" rtlCol="0">
            <a:spAutoFit/>
          </a:bodyPr>
          <a:lstStyle/>
          <a:p>
            <a:pPr marL="285750" lvl="0" indent="-285750" algn="just">
              <a:buFont typeface="Arial" panose="020B0604020202020204" pitchFamily="34" charset="0"/>
              <a:buChar char="•"/>
            </a:pPr>
            <a:r>
              <a:rPr lang="es-EC" i="1" dirty="0" smtClean="0"/>
              <a:t>Es </a:t>
            </a:r>
            <a:r>
              <a:rPr lang="es-EC" i="1" dirty="0"/>
              <a:t>necesario filtrar el electrolito antes de verterlo en el tanque reservorio para retener cualquier impureza y partículas de NaCl (sal doméstica), para evitar algún tipo de defecto superficial en la pieza</a:t>
            </a:r>
            <a:r>
              <a:rPr lang="es-EC" i="1"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i="1" dirty="0"/>
              <a:t>Tomar la temperatura del electrolito después de 15 minutos de maquinado para evitar exceder la temperatura de trabajo</a:t>
            </a:r>
            <a:r>
              <a:rPr lang="es-EC" i="1"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i="1" dirty="0"/>
              <a:t>Cambiar la masa de acero inoxidable cuando su desgaste sea visible y no genere contacto eléctrico, que se evidencia en el amperaje alcanzado.</a:t>
            </a:r>
            <a:endParaRPr lang="es-EC" dirty="0"/>
          </a:p>
          <a:p>
            <a:pPr algn="just"/>
            <a:endParaRPr lang="es-EC" dirty="0"/>
          </a:p>
        </p:txBody>
      </p:sp>
      <p:sp>
        <p:nvSpPr>
          <p:cNvPr id="6" name="5 CuadroTexto"/>
          <p:cNvSpPr txBox="1"/>
          <p:nvPr/>
        </p:nvSpPr>
        <p:spPr>
          <a:xfrm>
            <a:off x="107504" y="807095"/>
            <a:ext cx="7212681" cy="461665"/>
          </a:xfrm>
          <a:prstGeom prst="rect">
            <a:avLst/>
          </a:prstGeom>
          <a:noFill/>
        </p:spPr>
        <p:txBody>
          <a:bodyPr wrap="square" rtlCol="0">
            <a:spAutoFit/>
          </a:bodyPr>
          <a:lstStyle/>
          <a:p>
            <a:pPr lvl="1" algn="just"/>
            <a:r>
              <a:rPr lang="es-EC" sz="2400" b="1" i="1" dirty="0" smtClean="0"/>
              <a:t>RECOMENDACIONES</a:t>
            </a:r>
            <a:endParaRPr lang="es-EC" sz="2400" i="1" dirty="0"/>
          </a:p>
        </p:txBody>
      </p:sp>
      <p:sp>
        <p:nvSpPr>
          <p:cNvPr id="9" name="8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Tree>
    <p:extLst>
      <p:ext uri="{BB962C8B-B14F-4D97-AF65-F5344CB8AC3E}">
        <p14:creationId xmlns:p14="http://schemas.microsoft.com/office/powerpoint/2010/main" val="2837919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
        <p:nvSpPr>
          <p:cNvPr id="5" name="4 CuadroTexto"/>
          <p:cNvSpPr txBox="1"/>
          <p:nvPr/>
        </p:nvSpPr>
        <p:spPr>
          <a:xfrm>
            <a:off x="1763688" y="1988840"/>
            <a:ext cx="5976664" cy="1107996"/>
          </a:xfrm>
          <a:prstGeom prst="rect">
            <a:avLst/>
          </a:prstGeom>
          <a:noFill/>
        </p:spPr>
        <p:txBody>
          <a:bodyPr wrap="square" rtlCol="0">
            <a:spAutoFit/>
          </a:bodyPr>
          <a:lstStyle/>
          <a:p>
            <a:pPr algn="ctr"/>
            <a:r>
              <a:rPr lang="es-EC" sz="6600" b="1" dirty="0" smtClean="0"/>
              <a:t>GRACIAS</a:t>
            </a:r>
            <a:endParaRPr lang="es-EC" sz="6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539552" y="1196752"/>
            <a:ext cx="7992888" cy="1323439"/>
          </a:xfrm>
          <a:prstGeom prst="rect">
            <a:avLst/>
          </a:prstGeom>
        </p:spPr>
        <p:txBody>
          <a:bodyPr wrap="square">
            <a:spAutoFit/>
          </a:bodyPr>
          <a:lstStyle/>
          <a:p>
            <a:pPr algn="just"/>
            <a:r>
              <a:rPr lang="es-EC" sz="2000" dirty="0"/>
              <a:t>El Laboratorio de Procesos de Manufactura </a:t>
            </a:r>
            <a:r>
              <a:rPr lang="es-EC" sz="2000" dirty="0" smtClean="0"/>
              <a:t>no </a:t>
            </a:r>
            <a:r>
              <a:rPr lang="es-EC" sz="2000" dirty="0"/>
              <a:t>cuenta con equipos para la realización de prácticas en procesos no convencionales, por lo que es necesario el desarrollo de una máquina que cumpla los requerimientos necesarios para la enseñanza de técnicas de mecanizado electroquímico.</a:t>
            </a:r>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DESCRIPCIÓN DEL PROBLEMA</a:t>
            </a:r>
            <a:endParaRPr lang="es-EC" sz="2400" i="1" dirty="0"/>
          </a:p>
        </p:txBody>
      </p:sp>
      <p:pic>
        <p:nvPicPr>
          <p:cNvPr id="1026" name="Picture 2" descr="C:\Users\LEON\Desktop\Leoncito Bravo\E.S.P.E\Prácticas Pre-Profesionales\Lab. Máquinas Herramientas\Lab. Máquinas Herramientas\Fotografías\IMG-20130905-WA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717" y="2767382"/>
            <a:ext cx="3954499" cy="2965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5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683568" y="1221720"/>
            <a:ext cx="7776864" cy="1631216"/>
          </a:xfrm>
          <a:prstGeom prst="rect">
            <a:avLst/>
          </a:prstGeom>
        </p:spPr>
        <p:txBody>
          <a:bodyPr wrap="square">
            <a:spAutoFit/>
          </a:bodyPr>
          <a:lstStyle/>
          <a:p>
            <a:pPr algn="just"/>
            <a:r>
              <a:rPr lang="es-EC" sz="2000" dirty="0"/>
              <a:t>Desarrollar una máquina didáctica para mecanizado electroquímico que cuente con todos los elementos necesarios para su correcto funcionamiento,  junto con guías de prácticas de laboratorio y manual de operación, de manera que asegure la compresión de los estudiantes en el desarrollo de las prácticas y funcionalidad del equipo.</a:t>
            </a:r>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ALCANCE DEL PROYECTO</a:t>
            </a:r>
            <a:endParaRPr lang="es-EC" sz="2400" i="1" dirty="0"/>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36267" t="14823" r="17910"/>
          <a:stretch/>
        </p:blipFill>
        <p:spPr>
          <a:xfrm>
            <a:off x="3131840" y="3068960"/>
            <a:ext cx="3456384" cy="2779839"/>
          </a:xfrm>
          <a:prstGeom prst="rect">
            <a:avLst/>
          </a:prstGeom>
          <a:ln>
            <a:noFill/>
          </a:ln>
          <a:effectLst>
            <a:softEdge rad="112500"/>
          </a:effectLst>
        </p:spPr>
      </p:pic>
    </p:spTree>
    <p:extLst>
      <p:ext uri="{BB962C8B-B14F-4D97-AF65-F5344CB8AC3E}">
        <p14:creationId xmlns:p14="http://schemas.microsoft.com/office/powerpoint/2010/main" val="404658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539552" y="1785590"/>
            <a:ext cx="7992888" cy="923330"/>
          </a:xfrm>
          <a:prstGeom prst="rect">
            <a:avLst/>
          </a:prstGeom>
        </p:spPr>
        <p:txBody>
          <a:bodyPr wrap="square">
            <a:spAutoFit/>
          </a:bodyPr>
          <a:lstStyle/>
          <a:p>
            <a:pPr algn="just"/>
            <a:r>
              <a:rPr lang="es-EC" dirty="0"/>
              <a:t>Diseñar y construir una máquina para mecanizado electroquímico de metales con una corriente de 75 amperios, que permita realizar perforaciones y marcados, como prácticas en el laboratorio de Máquinas Herramientas del DECEM</a:t>
            </a:r>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OBJETIVOS</a:t>
            </a:r>
            <a:endParaRPr lang="es-EC" sz="2400" i="1" dirty="0"/>
          </a:p>
        </p:txBody>
      </p:sp>
      <p:sp>
        <p:nvSpPr>
          <p:cNvPr id="10" name="9 CuadroTexto"/>
          <p:cNvSpPr txBox="1"/>
          <p:nvPr/>
        </p:nvSpPr>
        <p:spPr>
          <a:xfrm>
            <a:off x="101564" y="1196752"/>
            <a:ext cx="3606340" cy="461665"/>
          </a:xfrm>
          <a:prstGeom prst="rect">
            <a:avLst/>
          </a:prstGeom>
          <a:noFill/>
        </p:spPr>
        <p:txBody>
          <a:bodyPr wrap="square" rtlCol="0">
            <a:spAutoFit/>
          </a:bodyPr>
          <a:lstStyle/>
          <a:p>
            <a:pPr lvl="1" algn="just"/>
            <a:r>
              <a:rPr lang="es-EC" sz="2400" b="1" i="1" dirty="0" smtClean="0"/>
              <a:t>OBJETIVO GENERAL</a:t>
            </a:r>
            <a:endParaRPr lang="es-EC" sz="2400" i="1" dirty="0"/>
          </a:p>
        </p:txBody>
      </p:sp>
      <p:sp>
        <p:nvSpPr>
          <p:cNvPr id="11" name="10 CuadroTexto"/>
          <p:cNvSpPr txBox="1"/>
          <p:nvPr/>
        </p:nvSpPr>
        <p:spPr>
          <a:xfrm>
            <a:off x="107504" y="2823319"/>
            <a:ext cx="3816424" cy="461665"/>
          </a:xfrm>
          <a:prstGeom prst="rect">
            <a:avLst/>
          </a:prstGeom>
          <a:noFill/>
        </p:spPr>
        <p:txBody>
          <a:bodyPr wrap="square" rtlCol="0">
            <a:spAutoFit/>
          </a:bodyPr>
          <a:lstStyle/>
          <a:p>
            <a:pPr lvl="1" algn="just"/>
            <a:r>
              <a:rPr lang="es-EC" sz="2400" b="1" i="1" dirty="0" smtClean="0"/>
              <a:t>OBJETIVOS ESPECÍFICOS</a:t>
            </a:r>
            <a:endParaRPr lang="es-EC" sz="2400" i="1" dirty="0"/>
          </a:p>
        </p:txBody>
      </p:sp>
      <p:sp>
        <p:nvSpPr>
          <p:cNvPr id="12" name="11 Rectángulo"/>
          <p:cNvSpPr/>
          <p:nvPr/>
        </p:nvSpPr>
        <p:spPr>
          <a:xfrm>
            <a:off x="539552" y="3284984"/>
            <a:ext cx="7992888" cy="2554545"/>
          </a:xfrm>
          <a:prstGeom prst="rect">
            <a:avLst/>
          </a:prstGeom>
        </p:spPr>
        <p:txBody>
          <a:bodyPr wrap="square">
            <a:spAutoFit/>
          </a:bodyPr>
          <a:lstStyle/>
          <a:p>
            <a:pPr marL="342900" lvl="0" indent="-342900" algn="just">
              <a:buFont typeface="Arial" panose="020B0604020202020204" pitchFamily="34" charset="0"/>
              <a:buChar char="•"/>
            </a:pPr>
            <a:r>
              <a:rPr lang="es-EC" sz="2000" dirty="0"/>
              <a:t>Investigar y analizar los parámetros y requerimientos de los procesos de mecanizados electroquímicos.</a:t>
            </a:r>
          </a:p>
          <a:p>
            <a:pPr marL="342900" lvl="0" indent="-342900" algn="just">
              <a:buFont typeface="Arial" panose="020B0604020202020204" pitchFamily="34" charset="0"/>
              <a:buChar char="•"/>
            </a:pPr>
            <a:r>
              <a:rPr lang="es-EC" sz="2000" dirty="0"/>
              <a:t>Analizar y desarrollar un equipo didáctico para el proceso de mecanizado electroquímico.</a:t>
            </a:r>
          </a:p>
          <a:p>
            <a:pPr marL="342900" lvl="0" indent="-342900" algn="just">
              <a:buFont typeface="Arial" panose="020B0604020202020204" pitchFamily="34" charset="0"/>
              <a:buChar char="•"/>
            </a:pPr>
            <a:r>
              <a:rPr lang="es-EC" sz="2000" dirty="0"/>
              <a:t>Implementar el sistema de mecanizado electroquímico en el laboratorio de Procesos de Manufactura y verificar su correcta operación.</a:t>
            </a:r>
          </a:p>
          <a:p>
            <a:pPr marL="342900" lvl="0" indent="-342900" algn="just">
              <a:buFont typeface="Arial" panose="020B0604020202020204" pitchFamily="34" charset="0"/>
              <a:buChar char="•"/>
            </a:pPr>
            <a:r>
              <a:rPr lang="es-EC" sz="2000" dirty="0"/>
              <a:t>Desarrollar las guías de prácticas de laboratorio y un manual de operación de la máquina</a:t>
            </a:r>
            <a:r>
              <a:rPr lang="es-EC" sz="2000" dirty="0" smtClean="0"/>
              <a:t>.</a:t>
            </a:r>
            <a:endParaRPr lang="es-EC" sz="2000" dirty="0"/>
          </a:p>
        </p:txBody>
      </p:sp>
    </p:spTree>
    <p:extLst>
      <p:ext uri="{BB962C8B-B14F-4D97-AF65-F5344CB8AC3E}">
        <p14:creationId xmlns:p14="http://schemas.microsoft.com/office/powerpoint/2010/main" val="349018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3" name="2 Rectángulo"/>
          <p:cNvSpPr/>
          <p:nvPr/>
        </p:nvSpPr>
        <p:spPr>
          <a:xfrm>
            <a:off x="179512" y="1267013"/>
            <a:ext cx="6192688" cy="4093428"/>
          </a:xfrm>
          <a:prstGeom prst="rect">
            <a:avLst/>
          </a:prstGeom>
        </p:spPr>
        <p:txBody>
          <a:bodyPr wrap="square">
            <a:spAutoFit/>
          </a:bodyPr>
          <a:lstStyle/>
          <a:p>
            <a:pPr marL="800100" lvl="1" indent="-342900" algn="just">
              <a:buFont typeface="Arial" pitchFamily="34" charset="0"/>
              <a:buChar char="•"/>
            </a:pPr>
            <a:r>
              <a:rPr lang="es-EC" sz="2000" i="1" dirty="0"/>
              <a:t>El Mecanizado Electroquímico (ECM) es un proceso de manufactura no </a:t>
            </a:r>
            <a:r>
              <a:rPr lang="es-EC" sz="2000" i="1" dirty="0" smtClean="0"/>
              <a:t>convencional que se </a:t>
            </a:r>
            <a:r>
              <a:rPr lang="es-EC" sz="2000" i="1" dirty="0"/>
              <a:t>basa en el principio de la </a:t>
            </a:r>
            <a:r>
              <a:rPr lang="es-EC" sz="2000" i="1" dirty="0" smtClean="0"/>
              <a:t>electrólisis.</a:t>
            </a:r>
          </a:p>
          <a:p>
            <a:pPr marL="800100" lvl="1" indent="-342900" algn="just">
              <a:buFont typeface="Arial" pitchFamily="34" charset="0"/>
              <a:buChar char="•"/>
            </a:pPr>
            <a:endParaRPr lang="es-EC" sz="2000" i="1" dirty="0" smtClean="0"/>
          </a:p>
          <a:p>
            <a:pPr marL="800100" lvl="1" indent="-342900" algn="just">
              <a:buFont typeface="Arial" pitchFamily="34" charset="0"/>
              <a:buChar char="•"/>
            </a:pPr>
            <a:r>
              <a:rPr lang="es-EC" sz="2000" i="1" dirty="0" smtClean="0"/>
              <a:t>El </a:t>
            </a:r>
            <a:r>
              <a:rPr lang="es-EC" sz="2000" i="1" dirty="0"/>
              <a:t>ECM se caracteriza por permitir el desbaste de cualquier material conductor, sin importar su dureza, forma geométrica y sin desgaste del electrodo de </a:t>
            </a:r>
            <a:r>
              <a:rPr lang="es-EC" sz="2000" i="1" dirty="0" smtClean="0"/>
              <a:t>trabajo.</a:t>
            </a:r>
          </a:p>
          <a:p>
            <a:pPr marL="800100" lvl="1" indent="-342900" algn="just">
              <a:buFont typeface="Arial" pitchFamily="34" charset="0"/>
              <a:buChar char="•"/>
            </a:pPr>
            <a:endParaRPr lang="es-EC" sz="2000" i="1" dirty="0" smtClean="0"/>
          </a:p>
          <a:p>
            <a:pPr marL="800100" lvl="1" indent="-342900" algn="just">
              <a:buFont typeface="Arial" pitchFamily="34" charset="0"/>
              <a:buChar char="•"/>
            </a:pPr>
            <a:r>
              <a:rPr lang="es-EC" sz="2000" i="1" dirty="0" smtClean="0"/>
              <a:t>La Ley </a:t>
            </a:r>
            <a:r>
              <a:rPr lang="es-EC" sz="2000" i="1" dirty="0"/>
              <a:t>de Faraday </a:t>
            </a:r>
            <a:r>
              <a:rPr lang="es-EC" sz="2000" i="1" dirty="0" smtClean="0"/>
              <a:t>indica que la </a:t>
            </a:r>
            <a:r>
              <a:rPr lang="es-EC" sz="2000" i="1" dirty="0"/>
              <a:t>cantidad de metal que se elimina en el ánodo, es función de la intensidad de corriente y del tiempo de experimentación</a:t>
            </a:r>
          </a:p>
        </p:txBody>
      </p:sp>
      <p:sp>
        <p:nvSpPr>
          <p:cNvPr id="9" name="8 CuadroTexto"/>
          <p:cNvSpPr txBox="1"/>
          <p:nvPr/>
        </p:nvSpPr>
        <p:spPr>
          <a:xfrm>
            <a:off x="107504" y="673532"/>
            <a:ext cx="7212681" cy="461665"/>
          </a:xfrm>
          <a:prstGeom prst="rect">
            <a:avLst/>
          </a:prstGeom>
          <a:noFill/>
        </p:spPr>
        <p:txBody>
          <a:bodyPr wrap="square" rtlCol="0">
            <a:spAutoFit/>
          </a:bodyPr>
          <a:lstStyle/>
          <a:p>
            <a:pPr lvl="1" algn="just"/>
            <a:r>
              <a:rPr lang="es-EC" sz="2400" b="1" i="1" dirty="0" smtClean="0"/>
              <a:t>INTRODUCCIÓN</a:t>
            </a:r>
            <a:endParaRPr lang="es-EC" sz="2400" i="1" dirty="0"/>
          </a:p>
        </p:txBody>
      </p:sp>
      <p:pic>
        <p:nvPicPr>
          <p:cNvPr id="2" name="Picture 2" descr="http://www.tecnoficio.com/electricidad/images/electrolisi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618" y="2132856"/>
            <a:ext cx="2567878"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1201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3" name="2 Rectángulo"/>
          <p:cNvSpPr/>
          <p:nvPr/>
        </p:nvSpPr>
        <p:spPr>
          <a:xfrm>
            <a:off x="251520" y="1700808"/>
            <a:ext cx="8376691" cy="3785652"/>
          </a:xfrm>
          <a:prstGeom prst="rect">
            <a:avLst/>
          </a:prstGeom>
        </p:spPr>
        <p:txBody>
          <a:bodyPr wrap="square">
            <a:spAutoFit/>
          </a:bodyPr>
          <a:lstStyle/>
          <a:p>
            <a:pPr marL="800100" lvl="1" indent="-342900" algn="just">
              <a:buFont typeface="Arial" pitchFamily="34" charset="0"/>
              <a:buChar char="•"/>
            </a:pPr>
            <a:r>
              <a:rPr lang="es-EC" sz="2000" i="1" dirty="0" smtClean="0"/>
              <a:t>Los </a:t>
            </a:r>
            <a:r>
              <a:rPr lang="es-EC" sz="2000" i="1" dirty="0"/>
              <a:t>parámetros analizados </a:t>
            </a:r>
            <a:r>
              <a:rPr lang="es-EC" sz="2000" i="1" dirty="0" smtClean="0"/>
              <a:t>que determinan la capacidad de la maquina</a:t>
            </a:r>
            <a:r>
              <a:rPr lang="es-EC" sz="2000" i="1" dirty="0"/>
              <a:t> </a:t>
            </a:r>
            <a:r>
              <a:rPr lang="es-EC" sz="2000" i="1" dirty="0" smtClean="0"/>
              <a:t> y considerados </a:t>
            </a:r>
            <a:r>
              <a:rPr lang="es-EC" sz="2000" i="1" dirty="0"/>
              <a:t>en la calibración de la </a:t>
            </a:r>
            <a:r>
              <a:rPr lang="es-EC" sz="2000" i="1" dirty="0" smtClean="0"/>
              <a:t>máquina son: </a:t>
            </a:r>
          </a:p>
          <a:p>
            <a:pPr marL="800100" lvl="1" indent="-342900" algn="just">
              <a:buFont typeface="Arial" pitchFamily="34" charset="0"/>
              <a:buChar char="•"/>
            </a:pPr>
            <a:endParaRPr lang="es-EC" sz="2000" i="1" dirty="0" smtClean="0"/>
          </a:p>
          <a:p>
            <a:pPr marL="1257300" lvl="2" indent="-342900" algn="just">
              <a:buFont typeface="Arial" pitchFamily="34" charset="0"/>
              <a:buChar char="•"/>
            </a:pPr>
            <a:r>
              <a:rPr lang="es-EC" sz="2000" i="1" dirty="0" smtClean="0"/>
              <a:t>Caudal</a:t>
            </a:r>
          </a:p>
          <a:p>
            <a:pPr marL="1257300" lvl="2" indent="-342900" algn="just">
              <a:buFont typeface="Arial" pitchFamily="34" charset="0"/>
              <a:buChar char="•"/>
            </a:pPr>
            <a:r>
              <a:rPr lang="es-EC" sz="2000" i="1" dirty="0" smtClean="0"/>
              <a:t>Concentración de electrolito</a:t>
            </a:r>
          </a:p>
          <a:p>
            <a:pPr marL="1257300" lvl="2" indent="-342900" algn="just">
              <a:buFont typeface="Arial" pitchFamily="34" charset="0"/>
              <a:buChar char="•"/>
            </a:pPr>
            <a:r>
              <a:rPr lang="es-EC" sz="2000" i="1" dirty="0" smtClean="0"/>
              <a:t>Temperatura </a:t>
            </a:r>
            <a:r>
              <a:rPr lang="es-EC" sz="2000" i="1" dirty="0"/>
              <a:t>de </a:t>
            </a:r>
            <a:r>
              <a:rPr lang="es-EC" sz="2000" i="1" dirty="0" smtClean="0"/>
              <a:t>electrolito</a:t>
            </a:r>
          </a:p>
          <a:p>
            <a:pPr marL="1257300" lvl="2" indent="-342900" algn="just">
              <a:buFont typeface="Arial" pitchFamily="34" charset="0"/>
              <a:buChar char="•"/>
            </a:pPr>
            <a:r>
              <a:rPr lang="es-EC" sz="2000" i="1" dirty="0" smtClean="0"/>
              <a:t>Intensidad </a:t>
            </a:r>
            <a:r>
              <a:rPr lang="es-EC" sz="2000" i="1" dirty="0"/>
              <a:t>de corriente </a:t>
            </a:r>
            <a:r>
              <a:rPr lang="es-EC" sz="2000" i="1" dirty="0" smtClean="0"/>
              <a:t>eléctrica</a:t>
            </a:r>
          </a:p>
          <a:p>
            <a:pPr marL="1257300" lvl="2" indent="-342900" algn="just">
              <a:buFont typeface="Arial" pitchFamily="34" charset="0"/>
              <a:buChar char="•"/>
            </a:pPr>
            <a:r>
              <a:rPr lang="es-EC" sz="2000" i="1" dirty="0" smtClean="0"/>
              <a:t>Distancia </a:t>
            </a:r>
            <a:r>
              <a:rPr lang="es-EC" sz="2000" i="1" dirty="0"/>
              <a:t>entre </a:t>
            </a:r>
            <a:r>
              <a:rPr lang="es-EC" sz="2000" i="1" dirty="0" smtClean="0"/>
              <a:t>electrodos</a:t>
            </a:r>
          </a:p>
          <a:p>
            <a:pPr marL="1257300" lvl="2" indent="-342900" algn="just">
              <a:buFont typeface="Arial" pitchFamily="34" charset="0"/>
              <a:buChar char="•"/>
            </a:pPr>
            <a:r>
              <a:rPr lang="es-EC" sz="2000" i="1" dirty="0" smtClean="0"/>
              <a:t>Velocidad </a:t>
            </a:r>
            <a:r>
              <a:rPr lang="es-EC" sz="2000" i="1" dirty="0"/>
              <a:t>de avance de la </a:t>
            </a:r>
            <a:r>
              <a:rPr lang="es-EC" sz="2000" i="1" dirty="0" smtClean="0"/>
              <a:t>herramienta</a:t>
            </a:r>
          </a:p>
          <a:p>
            <a:pPr marL="1257300" lvl="2" indent="-342900" algn="just">
              <a:buFont typeface="Arial" pitchFamily="34" charset="0"/>
              <a:buChar char="•"/>
            </a:pPr>
            <a:r>
              <a:rPr lang="es-EC" sz="2000" i="1" dirty="0"/>
              <a:t>Á</a:t>
            </a:r>
            <a:r>
              <a:rPr lang="es-EC" sz="2000" i="1" dirty="0" smtClean="0"/>
              <a:t>rea </a:t>
            </a:r>
            <a:r>
              <a:rPr lang="es-EC" sz="2000" i="1" dirty="0"/>
              <a:t>y forma geométrica a </a:t>
            </a:r>
            <a:r>
              <a:rPr lang="es-EC" sz="2000" i="1" dirty="0" smtClean="0"/>
              <a:t>mecanizar</a:t>
            </a:r>
          </a:p>
          <a:p>
            <a:pPr marL="1257300" lvl="2" indent="-342900" algn="just">
              <a:buFont typeface="Arial" pitchFamily="34" charset="0"/>
              <a:buChar char="•"/>
            </a:pPr>
            <a:r>
              <a:rPr lang="es-EC" sz="2000" i="1" dirty="0" smtClean="0"/>
              <a:t>Tipo </a:t>
            </a:r>
            <a:r>
              <a:rPr lang="es-EC" sz="2000" i="1" dirty="0"/>
              <a:t>de </a:t>
            </a:r>
            <a:r>
              <a:rPr lang="es-EC" sz="2000" i="1" dirty="0" smtClean="0"/>
              <a:t>material</a:t>
            </a:r>
          </a:p>
          <a:p>
            <a:pPr marL="1257300" lvl="2" indent="-342900" algn="just">
              <a:buFont typeface="Arial" pitchFamily="34" charset="0"/>
              <a:buChar char="•"/>
            </a:pPr>
            <a:r>
              <a:rPr lang="es-EC" sz="2000" i="1" dirty="0" smtClean="0"/>
              <a:t>Profundidad </a:t>
            </a:r>
            <a:r>
              <a:rPr lang="es-EC" sz="2000" i="1" dirty="0"/>
              <a:t>a maquinar en la pieza de </a:t>
            </a:r>
            <a:r>
              <a:rPr lang="es-EC" sz="2000" i="1" dirty="0" smtClean="0"/>
              <a:t>trabajo</a:t>
            </a:r>
            <a:endParaRPr lang="es-EC" sz="2000" i="1" dirty="0"/>
          </a:p>
        </p:txBody>
      </p:sp>
      <p:sp>
        <p:nvSpPr>
          <p:cNvPr id="9" name="8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5" name="4 Rectángulo"/>
          <p:cNvSpPr/>
          <p:nvPr/>
        </p:nvSpPr>
        <p:spPr>
          <a:xfrm>
            <a:off x="539552" y="908720"/>
            <a:ext cx="8064896" cy="707886"/>
          </a:xfrm>
          <a:prstGeom prst="rect">
            <a:avLst/>
          </a:prstGeom>
        </p:spPr>
        <p:txBody>
          <a:bodyPr wrap="square">
            <a:spAutoFit/>
          </a:bodyPr>
          <a:lstStyle/>
          <a:p>
            <a:pPr algn="just"/>
            <a:r>
              <a:rPr lang="es-EC" sz="2000" i="1" dirty="0"/>
              <a:t>En este trabajo se presenta el diseño y construcción de una máquina de Mecanizado Electroquímico Didáctica. </a:t>
            </a:r>
          </a:p>
        </p:txBody>
      </p:sp>
    </p:spTree>
    <p:extLst>
      <p:ext uri="{BB962C8B-B14F-4D97-AF65-F5344CB8AC3E}">
        <p14:creationId xmlns:p14="http://schemas.microsoft.com/office/powerpoint/2010/main" val="689593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338" y="4763"/>
            <a:ext cx="9077325" cy="6848475"/>
          </a:xfrm>
          <a:prstGeom prst="rect">
            <a:avLst/>
          </a:prstGeom>
          <a:noFill/>
          <a:ln w="9525">
            <a:noFill/>
            <a:miter lim="800000"/>
            <a:headEnd/>
            <a:tailEnd/>
          </a:ln>
        </p:spPr>
      </p:pic>
      <p:sp>
        <p:nvSpPr>
          <p:cNvPr id="7" name="6 CuadroTexto"/>
          <p:cNvSpPr txBox="1"/>
          <p:nvPr/>
        </p:nvSpPr>
        <p:spPr>
          <a:xfrm>
            <a:off x="2543895" y="116632"/>
            <a:ext cx="7212681" cy="523220"/>
          </a:xfrm>
          <a:prstGeom prst="rect">
            <a:avLst/>
          </a:prstGeom>
          <a:noFill/>
        </p:spPr>
        <p:txBody>
          <a:bodyPr wrap="square" rtlCol="0">
            <a:spAutoFit/>
          </a:bodyPr>
          <a:lstStyle/>
          <a:p>
            <a:pPr lvl="1" algn="just"/>
            <a:r>
              <a:rPr lang="es-EC" sz="2800" b="1" dirty="0" smtClean="0"/>
              <a:t>ELECTROCHEMICAL MACHINING - ECM</a:t>
            </a:r>
            <a:endParaRPr lang="es-EC" dirty="0"/>
          </a:p>
        </p:txBody>
      </p:sp>
      <p:sp>
        <p:nvSpPr>
          <p:cNvPr id="9" name="8 CuadroTexto"/>
          <p:cNvSpPr txBox="1"/>
          <p:nvPr/>
        </p:nvSpPr>
        <p:spPr>
          <a:xfrm>
            <a:off x="107504" y="704309"/>
            <a:ext cx="7212681" cy="461665"/>
          </a:xfrm>
          <a:prstGeom prst="rect">
            <a:avLst/>
          </a:prstGeom>
          <a:noFill/>
        </p:spPr>
        <p:txBody>
          <a:bodyPr wrap="square" rtlCol="0">
            <a:spAutoFit/>
          </a:bodyPr>
          <a:lstStyle/>
          <a:p>
            <a:pPr lvl="1" algn="just"/>
            <a:r>
              <a:rPr lang="es-EC" sz="2400" b="1" i="1" dirty="0" smtClean="0"/>
              <a:t>ESQUEMA DEL SISTEMA DE ECM</a:t>
            </a:r>
            <a:endParaRPr lang="es-EC" sz="2400" i="1"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39426"/>
            <a:ext cx="4743663" cy="3717766"/>
          </a:xfrm>
          <a:prstGeom prst="rect">
            <a:avLst/>
          </a:prstGeom>
          <a:noFill/>
          <a:ln>
            <a:noFill/>
          </a:ln>
        </p:spPr>
      </p:pic>
    </p:spTree>
    <p:extLst>
      <p:ext uri="{BB962C8B-B14F-4D97-AF65-F5344CB8AC3E}">
        <p14:creationId xmlns:p14="http://schemas.microsoft.com/office/powerpoint/2010/main" val="118779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10206</TotalTime>
  <Words>1725</Words>
  <Application>Microsoft Office PowerPoint</Application>
  <PresentationFormat>Presentación en pantalla (4:3)</PresentationFormat>
  <Paragraphs>222</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VILLANUEVA</dc:creator>
  <cp:lastModifiedBy>Admin</cp:lastModifiedBy>
  <cp:revision>349</cp:revision>
  <dcterms:created xsi:type="dcterms:W3CDTF">2013-10-07T14:14:58Z</dcterms:created>
  <dcterms:modified xsi:type="dcterms:W3CDTF">2014-07-27T17:45:32Z</dcterms:modified>
</cp:coreProperties>
</file>