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 id="280" r:id="rId23"/>
    <p:sldId id="290" r:id="rId24"/>
    <p:sldId id="284" r:id="rId25"/>
    <p:sldId id="283" r:id="rId26"/>
    <p:sldId id="350" r:id="rId27"/>
    <p:sldId id="292" r:id="rId28"/>
    <p:sldId id="293" r:id="rId29"/>
    <p:sldId id="294" r:id="rId30"/>
    <p:sldId id="299" r:id="rId31"/>
    <p:sldId id="300" r:id="rId32"/>
    <p:sldId id="301" r:id="rId33"/>
    <p:sldId id="302" r:id="rId34"/>
    <p:sldId id="303" r:id="rId35"/>
    <p:sldId id="305" r:id="rId36"/>
    <p:sldId id="306" r:id="rId37"/>
    <p:sldId id="307" r:id="rId38"/>
    <p:sldId id="309" r:id="rId39"/>
    <p:sldId id="311" r:id="rId40"/>
    <p:sldId id="312" r:id="rId41"/>
    <p:sldId id="313" r:id="rId42"/>
    <p:sldId id="314" r:id="rId43"/>
    <p:sldId id="317" r:id="rId44"/>
    <p:sldId id="315" r:id="rId45"/>
    <p:sldId id="297" r:id="rId46"/>
    <p:sldId id="318" r:id="rId47"/>
    <p:sldId id="319" r:id="rId48"/>
    <p:sldId id="320" r:id="rId49"/>
    <p:sldId id="321"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40" r:id="rId63"/>
    <p:sldId id="335" r:id="rId64"/>
    <p:sldId id="336" r:id="rId65"/>
    <p:sldId id="337" r:id="rId66"/>
    <p:sldId id="338" r:id="rId67"/>
    <p:sldId id="339" r:id="rId68"/>
    <p:sldId id="341" r:id="rId69"/>
    <p:sldId id="342" r:id="rId70"/>
    <p:sldId id="344" r:id="rId71"/>
    <p:sldId id="345" r:id="rId72"/>
    <p:sldId id="347" r:id="rId73"/>
    <p:sldId id="349" r:id="rId74"/>
    <p:sldId id="346" r:id="rId75"/>
    <p:sldId id="351" r:id="rId7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5" autoAdjust="0"/>
    <p:restoredTop sz="84902" autoAdjust="0"/>
  </p:normalViewPr>
  <p:slideViewPr>
    <p:cSldViewPr>
      <p:cViewPr>
        <p:scale>
          <a:sx n="66" d="100"/>
          <a:sy n="66" d="100"/>
        </p:scale>
        <p:origin x="-1494"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23FAEF-2453-4348-B2E0-686F46907E42}" type="datetimeFigureOut">
              <a:rPr lang="es-EC" smtClean="0"/>
              <a:t>04/09/2014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55CB91-5BF6-4224-AF4A-CE290C336846}" type="slidenum">
              <a:rPr lang="es-EC" smtClean="0"/>
              <a:t>‹Nº›</a:t>
            </a:fld>
            <a:endParaRPr lang="es-EC"/>
          </a:p>
        </p:txBody>
      </p:sp>
    </p:spTree>
    <p:extLst>
      <p:ext uri="{BB962C8B-B14F-4D97-AF65-F5344CB8AC3E}">
        <p14:creationId xmlns:p14="http://schemas.microsoft.com/office/powerpoint/2010/main" val="15178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Crecimiento anual del parque automotor bordearía el 11%</a:t>
            </a:r>
          </a:p>
          <a:p>
            <a:r>
              <a:rPr lang="es-EC" dirty="0" smtClean="0"/>
              <a:t>El </a:t>
            </a:r>
            <a:r>
              <a:rPr lang="es-EC" dirty="0" err="1" smtClean="0"/>
              <a:t>deficit</a:t>
            </a:r>
            <a:r>
              <a:rPr lang="es-EC" dirty="0" smtClean="0"/>
              <a:t> de plazas de estacionamiento bordea los 47000.</a:t>
            </a:r>
          </a:p>
          <a:p>
            <a:r>
              <a:rPr lang="es-EC" dirty="0" smtClean="0"/>
              <a:t> Grandes inversiones y diversos planes de solución.</a:t>
            </a:r>
          </a:p>
          <a:p>
            <a:pPr lvl="1"/>
            <a:r>
              <a:rPr lang="es-EC" dirty="0" smtClean="0"/>
              <a:t>Sistema de transporte público.</a:t>
            </a:r>
          </a:p>
          <a:p>
            <a:pPr lvl="1"/>
            <a:r>
              <a:rPr lang="es-EC" dirty="0" smtClean="0"/>
              <a:t>Restricción pico y placa.</a:t>
            </a:r>
          </a:p>
          <a:p>
            <a:pPr lvl="1"/>
            <a:r>
              <a:rPr lang="es-EC" dirty="0" smtClean="0"/>
              <a:t>Planes de estacionamiento 4000 puestos subterráneos, con una inversión de alrededor de 40 millones de dólares.</a:t>
            </a:r>
          </a:p>
          <a:p>
            <a:pPr marL="342900" lvl="1" indent="-342900">
              <a:buFont typeface="Arial" panose="020B0604020202020204" pitchFamily="34" charset="0"/>
              <a:buChar char="•"/>
            </a:pPr>
            <a:r>
              <a:rPr lang="es-EC" sz="3200" dirty="0" smtClean="0"/>
              <a:t>Parqueaderos existentes en el </a:t>
            </a:r>
            <a:r>
              <a:rPr lang="es-EC" sz="3200" dirty="0" err="1" smtClean="0"/>
              <a:t>hipercentro</a:t>
            </a:r>
            <a:r>
              <a:rPr lang="es-EC" sz="3200" dirty="0" smtClean="0"/>
              <a:t> de Quito. Sistema zona azul: 7471Estacionamientos centro histórico: 1671Red de estacionamientos EMMOP: 620</a:t>
            </a:r>
          </a:p>
          <a:p>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2</a:t>
            </a:fld>
            <a:endParaRPr lang="es-EC"/>
          </a:p>
        </p:txBody>
      </p:sp>
    </p:spTree>
    <p:extLst>
      <p:ext uri="{BB962C8B-B14F-4D97-AF65-F5344CB8AC3E}">
        <p14:creationId xmlns:p14="http://schemas.microsoft.com/office/powerpoint/2010/main" val="222003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La plancha de acero de 3mm de espesor proporciona el apoyo lateral constante a las vigas, por lo cual no hace falta hacer el análisis de resistencia a la flexión.</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12</a:t>
            </a:fld>
            <a:endParaRPr lang="es-EC"/>
          </a:p>
        </p:txBody>
      </p:sp>
    </p:spTree>
    <p:extLst>
      <p:ext uri="{BB962C8B-B14F-4D97-AF65-F5344CB8AC3E}">
        <p14:creationId xmlns:p14="http://schemas.microsoft.com/office/powerpoint/2010/main" val="268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13</a:t>
            </a:fld>
            <a:endParaRPr lang="es-EC"/>
          </a:p>
        </p:txBody>
      </p:sp>
    </p:spTree>
    <p:extLst>
      <p:ext uri="{BB962C8B-B14F-4D97-AF65-F5344CB8AC3E}">
        <p14:creationId xmlns:p14="http://schemas.microsoft.com/office/powerpoint/2010/main" val="336573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Esta comparación es considerablemente mayor debido a que el principal modo</a:t>
            </a:r>
          </a:p>
          <a:p>
            <a:r>
              <a:rPr lang="es-EC" dirty="0" smtClean="0"/>
              <a:t>de falla que influye en el diseño es la deflexión del elemento, por lo que al cambiar el</a:t>
            </a:r>
          </a:p>
          <a:p>
            <a:r>
              <a:rPr lang="es-EC" dirty="0" smtClean="0"/>
              <a:t>tipo de perfil sus dimensiones aumentan al igual que su resistencia al cortante, por</a:t>
            </a:r>
          </a:p>
          <a:p>
            <a:r>
              <a:rPr lang="es-EC" dirty="0" smtClean="0"/>
              <a:t>esta razón le perfil no está sobredimensionado.</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14</a:t>
            </a:fld>
            <a:endParaRPr lang="es-EC"/>
          </a:p>
        </p:txBody>
      </p:sp>
    </p:spTree>
    <p:extLst>
      <p:ext uri="{BB962C8B-B14F-4D97-AF65-F5344CB8AC3E}">
        <p14:creationId xmlns:p14="http://schemas.microsoft.com/office/powerpoint/2010/main" val="3694813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Para</a:t>
            </a:r>
            <a:r>
              <a:rPr lang="es-EC" baseline="0" dirty="0" smtClean="0"/>
              <a:t> diseñar la viga transversal de 9.5m se toma en cuenta los valores correspondientes tanto a las reacciones presentes en la viga IPE270, como los valores correspondientes al peso de los tubos cuadrados y a la combinación de cargas correspondientes a cargas muertas para cada punto en los que se unirán ambas vigas.</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15</a:t>
            </a:fld>
            <a:endParaRPr lang="es-EC"/>
          </a:p>
        </p:txBody>
      </p:sp>
    </p:spTree>
    <p:extLst>
      <p:ext uri="{BB962C8B-B14F-4D97-AF65-F5344CB8AC3E}">
        <p14:creationId xmlns:p14="http://schemas.microsoft.com/office/powerpoint/2010/main" val="3932588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Con el valor obtenido</a:t>
            </a:r>
            <a:r>
              <a:rPr lang="es-EC" baseline="0" dirty="0" smtClean="0"/>
              <a:t> del radio de giro de la sección y del área de la sección, buscamos su inmediato superior que resista la compresión, el cual corresponde a un perfil IPE 270, pero tomando en cuenta que a esta columna se le soldaran las vigas IPE 270 e IPE 400 la geometría en sus caras deberá ser lo suficientemente grande como para albergar dicha unión, es por eso para este elemento el perfil seleccionado es un Perfil IPE 330.</a:t>
            </a:r>
          </a:p>
          <a:p>
            <a:endParaRPr lang="es-EC" baseline="0" dirty="0" smtClean="0"/>
          </a:p>
          <a:p>
            <a:r>
              <a:rPr lang="es-EC" baseline="0" dirty="0" smtClean="0"/>
              <a:t>Factor de </a:t>
            </a:r>
            <a:r>
              <a:rPr lang="es-EC" baseline="0" dirty="0" err="1" smtClean="0"/>
              <a:t>compresion</a:t>
            </a:r>
            <a:r>
              <a:rPr lang="es-EC" baseline="0" dirty="0" smtClean="0"/>
              <a:t> es un factor de </a:t>
            </a:r>
            <a:r>
              <a:rPr lang="es-EC" baseline="0" dirty="0" err="1" smtClean="0"/>
              <a:t>reduccion</a:t>
            </a:r>
            <a:r>
              <a:rPr lang="es-EC" baseline="0" dirty="0" smtClean="0"/>
              <a:t> por </a:t>
            </a:r>
            <a:r>
              <a:rPr lang="es-EC" baseline="0" dirty="0" err="1" smtClean="0"/>
              <a:t>metodo</a:t>
            </a:r>
            <a:r>
              <a:rPr lang="es-EC" baseline="0" dirty="0" smtClean="0"/>
              <a:t> LRFD 0.90</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16</a:t>
            </a:fld>
            <a:endParaRPr lang="es-EC"/>
          </a:p>
        </p:txBody>
      </p:sp>
    </p:spTree>
    <p:extLst>
      <p:ext uri="{BB962C8B-B14F-4D97-AF65-F5344CB8AC3E}">
        <p14:creationId xmlns:p14="http://schemas.microsoft.com/office/powerpoint/2010/main" val="3046362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R1 es una medida</a:t>
            </a:r>
            <a:r>
              <a:rPr lang="es-EC" baseline="0" dirty="0" smtClean="0"/>
              <a:t> referencial</a:t>
            </a:r>
            <a:r>
              <a:rPr lang="es-EC" dirty="0" smtClean="0"/>
              <a:t> y Ag es</a:t>
            </a:r>
            <a:r>
              <a:rPr lang="es-EC" baseline="0" dirty="0" smtClean="0"/>
              <a:t> un valor</a:t>
            </a:r>
            <a:r>
              <a:rPr lang="es-EC" dirty="0" smtClean="0"/>
              <a:t> mínimo</a:t>
            </a:r>
            <a:r>
              <a:rPr lang="es-EC" baseline="0" dirty="0" smtClean="0"/>
              <a:t> para encontrar las secciones… </a:t>
            </a:r>
            <a:r>
              <a:rPr lang="es-EC" sz="1200" kern="1200" dirty="0" smtClean="0">
                <a:solidFill>
                  <a:schemeClr val="tx1"/>
                </a:solidFill>
                <a:effectLst/>
                <a:latin typeface="+mn-lt"/>
                <a:ea typeface="+mn-ea"/>
                <a:cs typeface="+mn-cs"/>
              </a:rPr>
              <a:t>Con este resultado encontramos el perfil mínimo con el cual se podría trabajar en nuestra estructura, siendo un perfil </a:t>
            </a:r>
            <a:r>
              <a:rPr lang="es-EC" sz="1200" b="1" kern="1200" dirty="0" smtClean="0">
                <a:solidFill>
                  <a:schemeClr val="tx1"/>
                </a:solidFill>
                <a:effectLst/>
                <a:latin typeface="+mn-lt"/>
                <a:ea typeface="+mn-ea"/>
                <a:cs typeface="+mn-cs"/>
              </a:rPr>
              <a:t>IPE270</a:t>
            </a:r>
            <a:r>
              <a:rPr lang="es-EC" sz="1200" kern="1200" dirty="0" smtClean="0">
                <a:solidFill>
                  <a:schemeClr val="tx1"/>
                </a:solidFill>
                <a:effectLst/>
                <a:latin typeface="+mn-lt"/>
                <a:ea typeface="+mn-ea"/>
                <a:cs typeface="+mn-cs"/>
              </a:rPr>
              <a:t>, sin embargo hay que hacer la consideración de que esta columna estará soldada tanto a una viga IPE270 como a una IPE400, por lo que es importante tomar en cuenta la geometría de las caras a soldar, por lo que se utilizara un perfil </a:t>
            </a:r>
            <a:r>
              <a:rPr lang="es-EC" sz="1200" b="1" kern="1200" dirty="0" smtClean="0">
                <a:solidFill>
                  <a:schemeClr val="tx1"/>
                </a:solidFill>
                <a:effectLst/>
                <a:latin typeface="+mn-lt"/>
                <a:ea typeface="+mn-ea"/>
                <a:cs typeface="+mn-cs"/>
              </a:rPr>
              <a:t>IPE330 </a:t>
            </a:r>
            <a:r>
              <a:rPr lang="es-EC" sz="1200" kern="1200" dirty="0" smtClean="0">
                <a:solidFill>
                  <a:schemeClr val="tx1"/>
                </a:solidFill>
                <a:effectLst/>
                <a:latin typeface="+mn-lt"/>
                <a:ea typeface="+mn-ea"/>
                <a:cs typeface="+mn-cs"/>
              </a:rPr>
              <a:t>que soportara de igual manera las cargas y permitirá realizar las respectivas soldaduras.</a:t>
            </a:r>
          </a:p>
          <a:p>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17</a:t>
            </a:fld>
            <a:endParaRPr lang="es-EC"/>
          </a:p>
        </p:txBody>
      </p:sp>
    </p:spTree>
    <p:extLst>
      <p:ext uri="{BB962C8B-B14F-4D97-AF65-F5344CB8AC3E}">
        <p14:creationId xmlns:p14="http://schemas.microsoft.com/office/powerpoint/2010/main" val="38630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Para</a:t>
            </a:r>
            <a:r>
              <a:rPr lang="es-EC" baseline="0" dirty="0" smtClean="0"/>
              <a:t> determinar el pandeo local en el alma de la columna se utiliza la ecuación limite para secciones compactas estipulada en la Tabla B5.1 del Manual de la AISC.</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18</a:t>
            </a:fld>
            <a:endParaRPr lang="es-EC"/>
          </a:p>
        </p:txBody>
      </p:sp>
    </p:spTree>
    <p:extLst>
      <p:ext uri="{BB962C8B-B14F-4D97-AF65-F5344CB8AC3E}">
        <p14:creationId xmlns:p14="http://schemas.microsoft.com/office/powerpoint/2010/main" val="398677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Para el pandeo de la columna es necesario analizar los</a:t>
            </a:r>
            <a:r>
              <a:rPr lang="es-EC" baseline="0" dirty="0" smtClean="0"/>
              <a:t> esfuerzos que soportara el elemento en las </a:t>
            </a:r>
            <a:r>
              <a:rPr lang="es-EC" baseline="0" dirty="0" err="1" smtClean="0"/>
              <a:t>direccions</a:t>
            </a:r>
            <a:r>
              <a:rPr lang="es-EC" baseline="0" dirty="0" smtClean="0"/>
              <a:t> X y </a:t>
            </a:r>
            <a:r>
              <a:rPr lang="es-EC" baseline="0" dirty="0" err="1" smtClean="0"/>
              <a:t>Y</a:t>
            </a:r>
            <a:endParaRPr lang="es-EC" baseline="0" dirty="0" smtClean="0"/>
          </a:p>
          <a:p>
            <a:endParaRPr lang="es-EC" baseline="0" dirty="0" smtClean="0"/>
          </a:p>
          <a:p>
            <a:r>
              <a:rPr lang="es-EC" baseline="0" dirty="0" err="1" smtClean="0"/>
              <a:t>Ky</a:t>
            </a:r>
            <a:r>
              <a:rPr lang="es-EC" baseline="0" dirty="0" smtClean="0"/>
              <a:t>= 08=</a:t>
            </a:r>
            <a:r>
              <a:rPr lang="es-EC" baseline="0" dirty="0" err="1" smtClean="0"/>
              <a:t>Kx</a:t>
            </a:r>
            <a:r>
              <a:rPr lang="es-EC" baseline="0" dirty="0" smtClean="0"/>
              <a:t>: Factor de longitud efectiva, Para ambos extremos empotrados</a:t>
            </a:r>
          </a:p>
          <a:p>
            <a:endParaRPr lang="es-EC" baseline="0" dirty="0" smtClean="0"/>
          </a:p>
          <a:p>
            <a:r>
              <a:rPr lang="es-EC" baseline="0" dirty="0" smtClean="0"/>
              <a:t>Tomando estos valores resultantes y </a:t>
            </a:r>
            <a:r>
              <a:rPr lang="es-EC" baseline="0" dirty="0" err="1" smtClean="0"/>
              <a:t>comparandolos</a:t>
            </a:r>
            <a:r>
              <a:rPr lang="es-EC" baseline="0" dirty="0" smtClean="0"/>
              <a:t> con el valor requerido, vemos que el </a:t>
            </a:r>
            <a:r>
              <a:rPr lang="es-EC" baseline="0" dirty="0" err="1" smtClean="0"/>
              <a:t>elemenento</a:t>
            </a:r>
            <a:r>
              <a:rPr lang="es-EC" baseline="0" dirty="0" smtClean="0"/>
              <a:t> soportara las cargas ejercidas.</a:t>
            </a:r>
          </a:p>
          <a:p>
            <a:endParaRPr lang="es-EC" baseline="0" dirty="0" smtClean="0"/>
          </a:p>
          <a:p>
            <a:r>
              <a:rPr lang="es-EC" baseline="0" dirty="0" smtClean="0"/>
              <a:t>Fuerza actuante o </a:t>
            </a:r>
            <a:r>
              <a:rPr lang="es-EC" baseline="0" dirty="0" err="1" smtClean="0"/>
              <a:t>Preq</a:t>
            </a:r>
            <a:r>
              <a:rPr lang="es-EC" baseline="0" dirty="0" smtClean="0"/>
              <a:t> = 21 kips</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19</a:t>
            </a:fld>
            <a:endParaRPr lang="es-EC"/>
          </a:p>
        </p:txBody>
      </p:sp>
    </p:spTree>
    <p:extLst>
      <p:ext uri="{BB962C8B-B14F-4D97-AF65-F5344CB8AC3E}">
        <p14:creationId xmlns:p14="http://schemas.microsoft.com/office/powerpoint/2010/main" val="340225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Diseño</a:t>
            </a:r>
            <a:r>
              <a:rPr lang="es-EC" baseline="0" dirty="0" smtClean="0"/>
              <a:t> del anclaje: </a:t>
            </a:r>
            <a:r>
              <a:rPr lang="es-EC" dirty="0" err="1" smtClean="0"/>
              <a:t>Metodo</a:t>
            </a:r>
            <a:r>
              <a:rPr lang="es-EC" dirty="0" smtClean="0"/>
              <a:t> LRFD</a:t>
            </a:r>
          </a:p>
          <a:p>
            <a:r>
              <a:rPr lang="es-EC" dirty="0" smtClean="0"/>
              <a:t>Junta empernada:</a:t>
            </a:r>
            <a:r>
              <a:rPr lang="es-EC" baseline="0" dirty="0" smtClean="0"/>
              <a:t> Para determinar los agujeros mas </a:t>
            </a:r>
            <a:r>
              <a:rPr lang="es-EC" baseline="0" dirty="0" err="1" smtClean="0"/>
              <a:t>criticos</a:t>
            </a:r>
            <a:r>
              <a:rPr lang="es-EC" baseline="0" dirty="0" smtClean="0"/>
              <a:t> se utilizo el </a:t>
            </a:r>
            <a:r>
              <a:rPr lang="es-EC" baseline="0" dirty="0" err="1" smtClean="0"/>
              <a:t>metodo</a:t>
            </a:r>
            <a:r>
              <a:rPr lang="es-EC" baseline="0" dirty="0" smtClean="0"/>
              <a:t> de los </a:t>
            </a:r>
            <a:r>
              <a:rPr lang="es-EC" baseline="0" dirty="0" err="1" smtClean="0"/>
              <a:t>centroides</a:t>
            </a:r>
            <a:r>
              <a:rPr lang="es-EC" baseline="0" dirty="0" smtClean="0"/>
              <a:t>, para el </a:t>
            </a:r>
            <a:r>
              <a:rPr lang="es-EC" baseline="0" dirty="0" err="1" smtClean="0"/>
              <a:t>diseno</a:t>
            </a:r>
            <a:r>
              <a:rPr lang="es-EC" baseline="0" dirty="0" smtClean="0"/>
              <a:t> se hace </a:t>
            </a:r>
            <a:r>
              <a:rPr lang="es-EC" baseline="0" dirty="0" err="1" smtClean="0"/>
              <a:t>analisis</a:t>
            </a:r>
            <a:r>
              <a:rPr lang="es-EC" baseline="0" dirty="0" smtClean="0"/>
              <a:t> de </a:t>
            </a:r>
            <a:r>
              <a:rPr lang="es-EC" baseline="0" dirty="0" err="1" smtClean="0"/>
              <a:t>traccion</a:t>
            </a:r>
            <a:r>
              <a:rPr lang="es-EC" baseline="0" dirty="0" smtClean="0"/>
              <a:t> y rotura</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20</a:t>
            </a:fld>
            <a:endParaRPr lang="es-EC"/>
          </a:p>
        </p:txBody>
      </p:sp>
    </p:spTree>
    <p:extLst>
      <p:ext uri="{BB962C8B-B14F-4D97-AF65-F5344CB8AC3E}">
        <p14:creationId xmlns:p14="http://schemas.microsoft.com/office/powerpoint/2010/main" val="2291401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Previamente se definirán los puntos de referencia en donde estarán todas las uniones entre los elementos, tomando en cuenta la distribución previamente. </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21</a:t>
            </a:fld>
            <a:endParaRPr lang="es-EC"/>
          </a:p>
        </p:txBody>
      </p:sp>
    </p:spTree>
    <p:extLst>
      <p:ext uri="{BB962C8B-B14F-4D97-AF65-F5344CB8AC3E}">
        <p14:creationId xmlns:p14="http://schemas.microsoft.com/office/powerpoint/2010/main" val="1726233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a:r>
              <a:rPr lang="es-EC" sz="1600" b="1" dirty="0" smtClean="0"/>
              <a:t>ORDENANZAS</a:t>
            </a:r>
          </a:p>
          <a:p>
            <a:pPr lvl="1"/>
            <a:r>
              <a:rPr lang="es-EC" sz="1600" dirty="0" smtClean="0"/>
              <a:t>0031 Ordenanza que contiene el Plan de Uso y Ocupación del Suelo (PUOS).</a:t>
            </a:r>
          </a:p>
          <a:p>
            <a:pPr lvl="2"/>
            <a:r>
              <a:rPr lang="es-EC" sz="1600" dirty="0" smtClean="0"/>
              <a:t>3746 Ordenanza que contiene las Normas de Arquitectura y Urbanismo para el Distrito Metropolitano de Quito.</a:t>
            </a:r>
          </a:p>
          <a:p>
            <a:pPr lvl="3"/>
            <a:r>
              <a:rPr lang="es-EC" sz="1600" dirty="0" smtClean="0"/>
              <a:t>Art. 48.- Clasificación de los estacionamientos.</a:t>
            </a:r>
          </a:p>
          <a:p>
            <a:pPr lvl="4"/>
            <a:r>
              <a:rPr lang="es-EC" sz="1600" dirty="0" smtClean="0"/>
              <a:t>Estacionamientos para vehículos livianos.</a:t>
            </a:r>
          </a:p>
          <a:p>
            <a:pPr lvl="3"/>
            <a:r>
              <a:rPr lang="es-EC" sz="1600" dirty="0" smtClean="0"/>
              <a:t>Art. 50.- Normas generales para la implantación de estacionamientos.</a:t>
            </a:r>
          </a:p>
          <a:p>
            <a:pPr lvl="4"/>
            <a:r>
              <a:rPr lang="es-EC" sz="1600" dirty="0" smtClean="0"/>
              <a:t>Ubicación </a:t>
            </a:r>
          </a:p>
          <a:p>
            <a:pPr lvl="4"/>
            <a:r>
              <a:rPr lang="es-EC" sz="1600" dirty="0" smtClean="0"/>
              <a:t>Ancho de calles, puertas.</a:t>
            </a:r>
          </a:p>
          <a:p>
            <a:pPr lvl="3"/>
            <a:r>
              <a:rPr lang="es-EC" sz="1600" dirty="0" smtClean="0"/>
              <a:t>Art. 53.-  Dimensiones mínimas para puestos de estacionamiento</a:t>
            </a:r>
          </a:p>
          <a:p>
            <a:pPr lvl="3"/>
            <a:r>
              <a:rPr lang="es-EC" sz="1600" dirty="0" smtClean="0"/>
              <a:t>Forma</a:t>
            </a:r>
            <a:r>
              <a:rPr lang="es-EC" sz="1600" baseline="0" dirty="0" smtClean="0"/>
              <a:t> de colocación a 90 grados </a:t>
            </a:r>
          </a:p>
          <a:p>
            <a:pPr lvl="3"/>
            <a:r>
              <a:rPr lang="es-EC" sz="1600" baseline="0" dirty="0" smtClean="0"/>
              <a:t>A: 2,30 m</a:t>
            </a:r>
          </a:p>
          <a:p>
            <a:pPr lvl="3"/>
            <a:r>
              <a:rPr lang="es-EC" sz="1600" baseline="0" dirty="0" smtClean="0"/>
              <a:t>B: 4,80 m</a:t>
            </a:r>
          </a:p>
          <a:p>
            <a:pPr lvl="3"/>
            <a:r>
              <a:rPr lang="es-EC" sz="1600" baseline="0" dirty="0" smtClean="0"/>
              <a:t>C: 5,00 m</a:t>
            </a:r>
          </a:p>
          <a:p>
            <a:pPr lvl="3"/>
            <a:endParaRPr lang="es-EC" sz="1600" baseline="0" dirty="0" smtClean="0"/>
          </a:p>
          <a:p>
            <a:pPr lvl="3"/>
            <a:r>
              <a:rPr lang="es-EC" sz="1600" dirty="0" smtClean="0"/>
              <a:t> </a:t>
            </a:r>
            <a:r>
              <a:rPr lang="es-EC" sz="1200" b="0" i="0" u="none" strike="noStrike" kern="1200" baseline="0" dirty="0" smtClean="0">
                <a:solidFill>
                  <a:schemeClr val="tx1"/>
                </a:solidFill>
                <a:latin typeface="+mn-lt"/>
                <a:ea typeface="+mn-ea"/>
                <a:cs typeface="+mn-cs"/>
              </a:rPr>
              <a:t>Art. 58.- Señalización.- </a:t>
            </a:r>
          </a:p>
          <a:p>
            <a:pPr lvl="3"/>
            <a:r>
              <a:rPr lang="es-EC" sz="1200" b="0" i="0" u="none" strike="noStrike" kern="1200" baseline="0" dirty="0" smtClean="0">
                <a:solidFill>
                  <a:schemeClr val="tx1"/>
                </a:solidFill>
                <a:latin typeface="+mn-lt"/>
                <a:ea typeface="+mn-ea"/>
                <a:cs typeface="+mn-cs"/>
              </a:rPr>
              <a:t>“Art 73.- Corredores o pasillos para edificios de uso público</a:t>
            </a:r>
          </a:p>
          <a:p>
            <a:pPr lvl="3"/>
            <a:endParaRPr lang="es-EC" sz="1200" b="0" i="0" u="none" strike="noStrike" kern="1200" baseline="0" dirty="0">
              <a:solidFill>
                <a:schemeClr val="tx1"/>
              </a:solidFill>
              <a:latin typeface="+mn-lt"/>
              <a:ea typeface="+mn-ea"/>
              <a:cs typeface="+mn-cs"/>
            </a:endParaRPr>
          </a:p>
          <a:p>
            <a:pPr lvl="3"/>
            <a:endParaRPr lang="es-EC" sz="1200" b="1"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6C9B6916-D734-47D2-9B5F-57AC36B52340}" type="slidenum">
              <a:rPr lang="es-EC" smtClean="0"/>
              <a:t>4</a:t>
            </a:fld>
            <a:endParaRPr lang="es-EC"/>
          </a:p>
        </p:txBody>
      </p:sp>
    </p:spTree>
    <p:extLst>
      <p:ext uri="{BB962C8B-B14F-4D97-AF65-F5344CB8AC3E}">
        <p14:creationId xmlns:p14="http://schemas.microsoft.com/office/powerpoint/2010/main" val="3342019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Se asignan secciones</a:t>
            </a:r>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22</a:t>
            </a:fld>
            <a:endParaRPr lang="es-EC"/>
          </a:p>
        </p:txBody>
      </p:sp>
    </p:spTree>
    <p:extLst>
      <p:ext uri="{BB962C8B-B14F-4D97-AF65-F5344CB8AC3E}">
        <p14:creationId xmlns:p14="http://schemas.microsoft.com/office/powerpoint/2010/main" val="3536621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Establecemos los estados de carga</a:t>
            </a: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Deformación</a:t>
            </a:r>
            <a:r>
              <a:rPr lang="es-EC" baseline="0" dirty="0" smtClean="0"/>
              <a:t> </a:t>
            </a:r>
            <a:r>
              <a:rPr lang="es-EC" baseline="0" dirty="0" err="1" smtClean="0"/>
              <a:t>maxima</a:t>
            </a:r>
            <a:r>
              <a:rPr lang="es-EC" baseline="0" dirty="0" smtClean="0"/>
              <a:t> = 0.413 mm</a:t>
            </a:r>
            <a:endParaRPr lang="es-EC" dirty="0" smtClean="0"/>
          </a:p>
          <a:p>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23</a:t>
            </a:fld>
            <a:endParaRPr lang="es-EC"/>
          </a:p>
        </p:txBody>
      </p:sp>
    </p:spTree>
    <p:extLst>
      <p:ext uri="{BB962C8B-B14F-4D97-AF65-F5344CB8AC3E}">
        <p14:creationId xmlns:p14="http://schemas.microsoft.com/office/powerpoint/2010/main" val="105312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función del</a:t>
            </a:r>
            <a:r>
              <a:rPr lang="es-EC" baseline="0" dirty="0" smtClean="0"/>
              <a:t> espectro de respuesta el programa lo recrea mediante una función matemática, existen varias opciones y la que se utilizo corresponde a un sismo producido en EEUU en la década de los 80 que ahora es standard para la simulación de dichos efectos.</a:t>
            </a:r>
          </a:p>
          <a:p>
            <a:r>
              <a:rPr lang="es-EC" baseline="0" dirty="0" smtClean="0"/>
              <a:t>Con esta simulación se encontró el </a:t>
            </a:r>
            <a:r>
              <a:rPr lang="es-EC" baseline="0" dirty="0" err="1" smtClean="0"/>
              <a:t>deplazamiento</a:t>
            </a:r>
            <a:r>
              <a:rPr lang="es-EC" baseline="0" dirty="0" smtClean="0"/>
              <a:t> máximo que existirá dentro de la estructura, en sus 2 direcciones de planta. Siendo la mayor de 6 </a:t>
            </a:r>
            <a:r>
              <a:rPr lang="es-EC" baseline="0" dirty="0" err="1" smtClean="0"/>
              <a:t>mm.</a:t>
            </a:r>
            <a:r>
              <a:rPr lang="es-EC" baseline="0" dirty="0" smtClean="0"/>
              <a:t> En la dirección transversal de la estructura.</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24</a:t>
            </a:fld>
            <a:endParaRPr lang="es-EC"/>
          </a:p>
        </p:txBody>
      </p:sp>
    </p:spTree>
    <p:extLst>
      <p:ext uri="{BB962C8B-B14F-4D97-AF65-F5344CB8AC3E}">
        <p14:creationId xmlns:p14="http://schemas.microsoft.com/office/powerpoint/2010/main" val="3264624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Como se ve en la grafica el</a:t>
            </a:r>
            <a:r>
              <a:rPr lang="es-EC" baseline="0" dirty="0" smtClean="0"/>
              <a:t> elemento mayormente cargado es el perfil IPE270 que esta en el rango del 90%, el mayor valor de esfuerzo es 13.04 </a:t>
            </a:r>
            <a:r>
              <a:rPr lang="es-EC" baseline="0" dirty="0" err="1" smtClean="0"/>
              <a:t>Ksi</a:t>
            </a:r>
            <a:r>
              <a:rPr lang="es-EC" baseline="0" dirty="0" smtClean="0"/>
              <a:t>, que es menor al valor nominal de 36ksi.</a:t>
            </a:r>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25</a:t>
            </a:fld>
            <a:endParaRPr lang="es-EC"/>
          </a:p>
        </p:txBody>
      </p:sp>
    </p:spTree>
    <p:extLst>
      <p:ext uri="{BB962C8B-B14F-4D97-AF65-F5344CB8AC3E}">
        <p14:creationId xmlns:p14="http://schemas.microsoft.com/office/powerpoint/2010/main" val="786950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26</a:t>
            </a:fld>
            <a:endParaRPr lang="es-EC"/>
          </a:p>
        </p:txBody>
      </p:sp>
    </p:spTree>
    <p:extLst>
      <p:ext uri="{BB962C8B-B14F-4D97-AF65-F5344CB8AC3E}">
        <p14:creationId xmlns:p14="http://schemas.microsoft.com/office/powerpoint/2010/main" val="4207363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encontrar las fuerzas pretendidas en los pistones para realizar el trabajo propuesto utilizaremos el método del </a:t>
            </a:r>
            <a:r>
              <a:rPr lang="es-EC" sz="1200" i="1" kern="1200" dirty="0" smtClean="0">
                <a:solidFill>
                  <a:schemeClr val="tx1"/>
                </a:solidFill>
                <a:effectLst/>
                <a:latin typeface="+mn-lt"/>
                <a:ea typeface="+mn-ea"/>
                <a:cs typeface="+mn-cs"/>
              </a:rPr>
              <a:t>“Trabajo Virtual” </a:t>
            </a:r>
            <a:r>
              <a:rPr lang="es-EC" sz="1200" kern="1200" dirty="0" smtClean="0">
                <a:solidFill>
                  <a:schemeClr val="tx1"/>
                </a:solidFill>
                <a:effectLst/>
                <a:latin typeface="+mn-lt"/>
                <a:ea typeface="+mn-ea"/>
                <a:cs typeface="+mn-cs"/>
              </a:rPr>
              <a:t>que pronuncia “</a:t>
            </a:r>
            <a:r>
              <a:rPr lang="es-EC" sz="1200" i="1" kern="1200" dirty="0" smtClean="0">
                <a:solidFill>
                  <a:schemeClr val="tx1"/>
                </a:solidFill>
                <a:effectLst/>
                <a:latin typeface="+mn-lt"/>
                <a:ea typeface="+mn-ea"/>
                <a:cs typeface="+mn-cs"/>
              </a:rPr>
              <a:t>Para una deformación virtual infinitamente pequeña de un cuerpo que se encuentra en equilibro, el trabajo virtual de las fuerzas exteriores es igual al trabajo virtual interno de deformación. </a:t>
            </a:r>
            <a:r>
              <a:rPr lang="es-EC" sz="1200" kern="1200" dirty="0" smtClean="0">
                <a:solidFill>
                  <a:schemeClr val="tx1"/>
                </a:solidFill>
                <a:effectLst/>
                <a:latin typeface="+mn-lt"/>
                <a:ea typeface="+mn-ea"/>
                <a:cs typeface="+mn-cs"/>
              </a:rPr>
              <a:t>Este método es el más adecuado para analizar estructuras cuya configuración varía en función de fuerzas y cargas </a:t>
            </a:r>
            <a:r>
              <a:rPr lang="es-EC" sz="1200" kern="1200" dirty="0" smtClean="0">
                <a:solidFill>
                  <a:schemeClr val="tx1"/>
                </a:solidFill>
                <a:effectLst/>
                <a:latin typeface="+mn-lt"/>
                <a:ea typeface="+mn-ea"/>
                <a:cs typeface="+mn-cs"/>
              </a:rPr>
              <a:t>exteriores e interiores.</a:t>
            </a:r>
            <a:endParaRPr lang="es-EC" sz="1200" kern="1200" dirty="0" smtClean="0">
              <a:solidFill>
                <a:schemeClr val="tx1"/>
              </a:solidFill>
              <a:effectLst/>
              <a:latin typeface="+mn-lt"/>
              <a:ea typeface="+mn-ea"/>
              <a:cs typeface="+mn-cs"/>
            </a:endParaRPr>
          </a:p>
          <a:p>
            <a:endParaRPr lang="es-EC" dirty="0" smtClean="0"/>
          </a:p>
          <a:p>
            <a:r>
              <a:rPr lang="es-EC" dirty="0" smtClean="0"/>
              <a:t>El peso corresponde a 2000kg</a:t>
            </a:r>
            <a:r>
              <a:rPr lang="es-EC" baseline="0" dirty="0" smtClean="0"/>
              <a:t> del auto y 1000kg correspondientes al peso de la tijera.</a:t>
            </a:r>
            <a:endParaRPr lang="es-EC" dirty="0" smtClean="0"/>
          </a:p>
          <a:p>
            <a:endParaRPr lang="es-EC" dirty="0" smtClean="0"/>
          </a:p>
          <a:p>
            <a:r>
              <a:rPr lang="es-EC" dirty="0" smtClean="0"/>
              <a:t>Se</a:t>
            </a:r>
            <a:r>
              <a:rPr lang="es-EC" baseline="0" dirty="0" smtClean="0"/>
              <a:t> procede a obtener las ecuaciones tanto de Y como de L, en función de Ø y luego se las derivara con el fin de obtener los diferenciales que representaran los movimientos que tendrá el elevador y a través de estos obtener un la fuerza necesaria del pistón para realizar el trabajo.</a:t>
            </a:r>
          </a:p>
          <a:p>
            <a:endParaRPr lang="es-EC"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Los puntos mas críticos para este tipo de sistemas</a:t>
            </a:r>
            <a:r>
              <a:rPr lang="es-EC" baseline="0" dirty="0" smtClean="0"/>
              <a:t> dependen principalmente de el ángulo inicial que tengan los eslabones de la tijera, por lo que para el análisis de las fuerzas se tomo en cuenta que el ángulo inicial (mínimo) será de 5° </a:t>
            </a:r>
            <a:endParaRPr lang="es-EC" dirty="0" smtClean="0"/>
          </a:p>
          <a:p>
            <a:endParaRPr lang="es-EC" baseline="0" dirty="0" smtClean="0"/>
          </a:p>
          <a:p>
            <a:r>
              <a:rPr lang="es-EC" baseline="0" dirty="0" smtClean="0"/>
              <a:t>W= 2000 peso auto +1000 peso tijeras y plataforma x 9.81= 29400</a:t>
            </a:r>
          </a:p>
          <a:p>
            <a:endParaRPr lang="es-EC" baseline="0" dirty="0" smtClean="0"/>
          </a:p>
          <a:p>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28</a:t>
            </a:fld>
            <a:endParaRPr lang="es-EC"/>
          </a:p>
        </p:txBody>
      </p:sp>
    </p:spTree>
    <p:extLst>
      <p:ext uri="{BB962C8B-B14F-4D97-AF65-F5344CB8AC3E}">
        <p14:creationId xmlns:p14="http://schemas.microsoft.com/office/powerpoint/2010/main" val="1838055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 obtiene</a:t>
            </a:r>
            <a:r>
              <a:rPr lang="es-EC" baseline="0" dirty="0" smtClean="0"/>
              <a:t> b( </a:t>
            </a:r>
            <a:r>
              <a:rPr lang="es-EC" baseline="0" dirty="0" err="1" smtClean="0"/>
              <a:t>long</a:t>
            </a:r>
            <a:r>
              <a:rPr lang="es-EC" baseline="0" dirty="0" smtClean="0"/>
              <a:t>. Del </a:t>
            </a:r>
            <a:r>
              <a:rPr lang="es-EC" baseline="0" dirty="0" err="1" smtClean="0"/>
              <a:t>eslabon</a:t>
            </a:r>
            <a:r>
              <a:rPr lang="es-EC" baseline="0" dirty="0" smtClean="0"/>
              <a:t>)</a:t>
            </a:r>
          </a:p>
          <a:p>
            <a:r>
              <a:rPr lang="es-EC" baseline="0" dirty="0" smtClean="0"/>
              <a:t>Se procede a obtener las ecuaciones de L y de Y en </a:t>
            </a:r>
            <a:r>
              <a:rPr lang="es-EC" baseline="0" dirty="0" err="1" smtClean="0"/>
              <a:t>funcion</a:t>
            </a:r>
            <a:r>
              <a:rPr lang="es-EC" baseline="0" dirty="0" smtClean="0"/>
              <a:t> del </a:t>
            </a:r>
            <a:r>
              <a:rPr lang="es-EC" baseline="0" dirty="0" err="1" smtClean="0"/>
              <a:t>angulo</a:t>
            </a:r>
            <a:r>
              <a:rPr lang="es-EC" baseline="0" dirty="0" smtClean="0"/>
              <a:t> </a:t>
            </a:r>
            <a:r>
              <a:rPr lang="el-GR" baseline="0" dirty="0" smtClean="0"/>
              <a:t>θ</a:t>
            </a:r>
            <a:endParaRPr lang="es-EC" sz="1200" b="0" i="0" u="none" strike="noStrike" kern="1200" baseline="0" dirty="0" smtClean="0">
              <a:solidFill>
                <a:schemeClr val="tx1"/>
              </a:solidFill>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29</a:t>
            </a:fld>
            <a:endParaRPr lang="es-EC"/>
          </a:p>
        </p:txBody>
      </p:sp>
    </p:spTree>
    <p:extLst>
      <p:ext uri="{BB962C8B-B14F-4D97-AF65-F5344CB8AC3E}">
        <p14:creationId xmlns:p14="http://schemas.microsoft.com/office/powerpoint/2010/main" val="1499973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Una vez</a:t>
            </a:r>
            <a:r>
              <a:rPr lang="es-EC" baseline="0" dirty="0" smtClean="0"/>
              <a:t> determinada la fuerza de los pistones, se realiza el análisis estático del elevador para encontrar tanto las reacciones presentes en el conjunto, así como también, las fuerzas internas de los eslabones utilizando el método de nodos. </a:t>
            </a:r>
          </a:p>
          <a:p>
            <a:endParaRPr lang="es-EC" baseline="0" dirty="0" smtClean="0"/>
          </a:p>
          <a:p>
            <a:r>
              <a:rPr lang="es-EC" baseline="0" dirty="0" smtClean="0"/>
              <a:t>El peso es igual a 2000 Kg x 9.81 m/s/4=4.9 KN</a:t>
            </a:r>
          </a:p>
        </p:txBody>
      </p:sp>
      <p:sp>
        <p:nvSpPr>
          <p:cNvPr id="4" name="Marcador de número de diapositiva 3"/>
          <p:cNvSpPr>
            <a:spLocks noGrp="1"/>
          </p:cNvSpPr>
          <p:nvPr>
            <p:ph type="sldNum" sz="quarter" idx="10"/>
          </p:nvPr>
        </p:nvSpPr>
        <p:spPr/>
        <p:txBody>
          <a:bodyPr/>
          <a:lstStyle/>
          <a:p>
            <a:fld id="{15A05631-A0CD-4681-B181-2E03F56580C0}" type="slidenum">
              <a:rPr lang="es-EC" smtClean="0"/>
              <a:t>30</a:t>
            </a:fld>
            <a:endParaRPr lang="es-EC"/>
          </a:p>
        </p:txBody>
      </p:sp>
    </p:spTree>
    <p:extLst>
      <p:ext uri="{BB962C8B-B14F-4D97-AF65-F5344CB8AC3E}">
        <p14:creationId xmlns:p14="http://schemas.microsoft.com/office/powerpoint/2010/main" val="17756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Utilizando</a:t>
            </a:r>
            <a:r>
              <a:rPr lang="es-EC" baseline="0" dirty="0" smtClean="0"/>
              <a:t> el software SOLIDWORKS se modelo la forma y las dimensiones de cada uno de los elementos que componen el elevador, utilizando como referencia los materiales que se encuentran en el mercado nacional.</a:t>
            </a:r>
          </a:p>
          <a:p>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31</a:t>
            </a:fld>
            <a:endParaRPr lang="es-EC"/>
          </a:p>
        </p:txBody>
      </p:sp>
    </p:spTree>
    <p:extLst>
      <p:ext uri="{BB962C8B-B14F-4D97-AF65-F5344CB8AC3E}">
        <p14:creationId xmlns:p14="http://schemas.microsoft.com/office/powerpoint/2010/main" val="1333216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Limite de fluencia del material de aporte = 400 Mpa</a:t>
            </a:r>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33</a:t>
            </a:fld>
            <a:endParaRPr lang="es-EC"/>
          </a:p>
        </p:txBody>
      </p:sp>
    </p:spTree>
    <p:extLst>
      <p:ext uri="{BB962C8B-B14F-4D97-AF65-F5344CB8AC3E}">
        <p14:creationId xmlns:p14="http://schemas.microsoft.com/office/powerpoint/2010/main" val="48083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3"/>
            <a:r>
              <a:rPr lang="es-EC" sz="1200" b="1" i="0" u="none" strike="noStrike" kern="1200" baseline="0" dirty="0" smtClean="0">
                <a:solidFill>
                  <a:schemeClr val="tx1"/>
                </a:solidFill>
                <a:latin typeface="+mn-lt"/>
                <a:ea typeface="+mn-ea"/>
                <a:cs typeface="+mn-cs"/>
              </a:rPr>
              <a:t>CONSTRUCCION</a:t>
            </a:r>
          </a:p>
          <a:p>
            <a:pPr lvl="3"/>
            <a:r>
              <a:rPr lang="es-EC" sz="1200" b="0" i="0" u="none" strike="noStrike" kern="1200" baseline="0" dirty="0" smtClean="0">
                <a:solidFill>
                  <a:schemeClr val="tx1"/>
                </a:solidFill>
                <a:latin typeface="+mn-lt"/>
                <a:ea typeface="+mn-ea"/>
                <a:cs typeface="+mn-cs"/>
              </a:rPr>
              <a:t>El diseño de la mayoría de las estructuras está regido por especificaciones o normas.</a:t>
            </a:r>
          </a:p>
          <a:p>
            <a:pPr lvl="3"/>
            <a:endParaRPr lang="es-EC" sz="1200" b="0" i="0" u="none" strike="noStrike" kern="1200" baseline="0" dirty="0" smtClean="0">
              <a:solidFill>
                <a:schemeClr val="tx1"/>
              </a:solidFill>
              <a:latin typeface="+mn-lt"/>
              <a:ea typeface="+mn-ea"/>
              <a:cs typeface="+mn-cs"/>
            </a:endParaRPr>
          </a:p>
          <a:p>
            <a:pPr lvl="3"/>
            <a:r>
              <a:rPr lang="es-EC" sz="1200" b="0" i="0" u="none" strike="noStrike" kern="1200" baseline="0" dirty="0" smtClean="0">
                <a:solidFill>
                  <a:schemeClr val="tx1"/>
                </a:solidFill>
                <a:latin typeface="+mn-lt"/>
                <a:ea typeface="+mn-ea"/>
                <a:cs typeface="+mn-cs"/>
              </a:rPr>
              <a:t>En nuestro país en la actualidad rige la Norma ecuatoriana de la construcción, </a:t>
            </a:r>
            <a:r>
              <a:rPr lang="es-EC" sz="1200" b="0" i="0" u="none" strike="noStrike" kern="1200" baseline="0" dirty="0" err="1" smtClean="0">
                <a:solidFill>
                  <a:schemeClr val="tx1"/>
                </a:solidFill>
                <a:latin typeface="+mn-lt"/>
                <a:ea typeface="+mn-ea"/>
                <a:cs typeface="+mn-cs"/>
              </a:rPr>
              <a:t>cap</a:t>
            </a:r>
            <a:r>
              <a:rPr lang="es-EC" sz="1200" b="0" i="0" u="none" strike="noStrike" kern="1200" baseline="0" dirty="0" smtClean="0">
                <a:solidFill>
                  <a:schemeClr val="tx1"/>
                </a:solidFill>
                <a:latin typeface="+mn-lt"/>
                <a:ea typeface="+mn-ea"/>
                <a:cs typeface="+mn-cs"/>
              </a:rPr>
              <a:t> 5  Estructuras de acero, la cual hace referencia a </a:t>
            </a:r>
            <a:r>
              <a:rPr lang="es-EC" sz="1200" b="0" i="0" u="none" strike="noStrike" kern="1200" baseline="0" dirty="0" err="1" smtClean="0">
                <a:solidFill>
                  <a:schemeClr val="tx1"/>
                </a:solidFill>
                <a:latin typeface="+mn-lt"/>
                <a:ea typeface="+mn-ea"/>
                <a:cs typeface="+mn-cs"/>
              </a:rPr>
              <a:t>codigos</a:t>
            </a:r>
            <a:r>
              <a:rPr lang="es-EC" sz="1200" b="0" i="0" u="none" strike="noStrike" kern="1200" baseline="0" dirty="0" smtClean="0">
                <a:solidFill>
                  <a:schemeClr val="tx1"/>
                </a:solidFill>
                <a:latin typeface="+mn-lt"/>
                <a:ea typeface="+mn-ea"/>
                <a:cs typeface="+mn-cs"/>
              </a:rPr>
              <a:t> y  especificaciones a las cuales hay q gobernarse</a:t>
            </a:r>
          </a:p>
          <a:p>
            <a:pPr lvl="3"/>
            <a:endParaRPr lang="es-EC" sz="1200" b="0" i="0" u="none" strike="noStrike" kern="1200" baseline="0" dirty="0" smtClean="0">
              <a:solidFill>
                <a:schemeClr val="tx1"/>
              </a:solidFill>
              <a:latin typeface="+mn-lt"/>
              <a:ea typeface="+mn-ea"/>
              <a:cs typeface="+mn-cs"/>
            </a:endParaRPr>
          </a:p>
          <a:p>
            <a:pPr lvl="3"/>
            <a:r>
              <a:rPr lang="en-US" sz="1200" b="1" i="0" u="none" strike="noStrike" kern="1200" baseline="0" dirty="0" smtClean="0">
                <a:solidFill>
                  <a:schemeClr val="tx1"/>
                </a:solidFill>
                <a:latin typeface="+mn-lt"/>
                <a:ea typeface="+mn-ea"/>
                <a:cs typeface="+mn-cs"/>
              </a:rPr>
              <a:t>LRFD: </a:t>
            </a:r>
            <a:r>
              <a:rPr lang="en-US" sz="1200" b="0" i="0" u="none" strike="noStrike" kern="1200" baseline="0" dirty="0" err="1" smtClean="0">
                <a:solidFill>
                  <a:schemeClr val="tx1"/>
                </a:solidFill>
                <a:latin typeface="+mn-lt"/>
                <a:ea typeface="+mn-ea"/>
                <a:cs typeface="+mn-cs"/>
              </a:rPr>
              <a:t>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norma</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diseno</a:t>
            </a:r>
            <a:r>
              <a:rPr lang="en-US" sz="1200" b="0" i="0" u="none" strike="noStrike" kern="1200" baseline="0" dirty="0" smtClean="0">
                <a:solidFill>
                  <a:schemeClr val="tx1"/>
                </a:solidFill>
                <a:latin typeface="+mn-lt"/>
                <a:ea typeface="+mn-ea"/>
                <a:cs typeface="+mn-cs"/>
              </a:rPr>
              <a:t> para </a:t>
            </a:r>
            <a:r>
              <a:rPr lang="en-US" sz="1200" b="0" i="0" u="none" strike="noStrike" kern="1200" baseline="0" dirty="0" err="1" smtClean="0">
                <a:solidFill>
                  <a:schemeClr val="tx1"/>
                </a:solidFill>
                <a:latin typeface="+mn-lt"/>
                <a:ea typeface="+mn-ea"/>
                <a:cs typeface="+mn-cs"/>
              </a:rPr>
              <a:t>estructuras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metalicas</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aceros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laminados</a:t>
            </a:r>
            <a:r>
              <a:rPr lang="en-US" sz="1200" b="0" i="0" u="none" strike="noStrike" kern="1200" baseline="0" dirty="0" smtClean="0">
                <a:solidFill>
                  <a:schemeClr val="tx1"/>
                </a:solidFill>
                <a:latin typeface="+mn-lt"/>
                <a:ea typeface="+mn-ea"/>
                <a:cs typeface="+mn-cs"/>
              </a:rPr>
              <a:t> y </a:t>
            </a:r>
            <a:r>
              <a:rPr lang="en-US" sz="1200" b="0" i="0" u="none" strike="noStrike" kern="1200" baseline="0" dirty="0" err="1" smtClean="0">
                <a:solidFill>
                  <a:schemeClr val="tx1"/>
                </a:solidFill>
                <a:latin typeface="+mn-lt"/>
                <a:ea typeface="+mn-ea"/>
                <a:cs typeface="+mn-cs"/>
              </a:rPr>
              <a:t>consiste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someter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combinaciones</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carga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coeficientes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apropiados</a:t>
            </a:r>
            <a:r>
              <a:rPr lang="en-US" sz="1200" b="0" i="0" u="none" strike="noStrike" kern="1200" baseline="0" dirty="0" smtClean="0">
                <a:solidFill>
                  <a:schemeClr val="tx1"/>
                </a:solidFill>
                <a:latin typeface="+mn-lt"/>
                <a:ea typeface="+mn-ea"/>
                <a:cs typeface="+mn-cs"/>
              </a:rPr>
              <a:t> y </a:t>
            </a:r>
            <a:r>
              <a:rPr lang="en-US" sz="1200" b="0" i="0" u="none" strike="noStrike" kern="1200" baseline="0" dirty="0" err="1" smtClean="0">
                <a:solidFill>
                  <a:schemeClr val="tx1"/>
                </a:solidFill>
                <a:latin typeface="+mn-lt"/>
                <a:ea typeface="+mn-ea"/>
                <a:cs typeface="+mn-cs"/>
              </a:rPr>
              <a:t>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estos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estados</a:t>
            </a:r>
            <a:r>
              <a:rPr lang="en-US" sz="1200" b="0" i="0" u="none" strike="noStrike" kern="1200" baseline="0" dirty="0" smtClean="0">
                <a:solidFill>
                  <a:schemeClr val="tx1"/>
                </a:solidFill>
                <a:latin typeface="+mn-lt"/>
                <a:ea typeface="+mn-ea"/>
                <a:cs typeface="+mn-cs"/>
              </a:rPr>
              <a:t> no </a:t>
            </a:r>
            <a:r>
              <a:rPr lang="en-US" sz="1200" b="0" i="0" u="none" strike="noStrike" kern="1200" baseline="0" dirty="0" err="1" smtClean="0">
                <a:solidFill>
                  <a:schemeClr val="tx1"/>
                </a:solidFill>
                <a:latin typeface="+mn-lt"/>
                <a:ea typeface="+mn-ea"/>
                <a:cs typeface="+mn-cs"/>
              </a:rPr>
              <a:t>superen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ningun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estado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limite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aplicable</a:t>
            </a:r>
            <a:endParaRPr lang="en-US" sz="1200" b="1" i="0" u="none" strike="noStrike" kern="1200" baseline="0" dirty="0" smtClean="0">
              <a:solidFill>
                <a:schemeClr val="tx1"/>
              </a:solidFill>
              <a:latin typeface="+mn-lt"/>
              <a:ea typeface="+mn-ea"/>
              <a:cs typeface="+mn-cs"/>
            </a:endParaRPr>
          </a:p>
          <a:p>
            <a:pPr lvl="3"/>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5</a:t>
            </a:fld>
            <a:endParaRPr lang="es-EC"/>
          </a:p>
        </p:txBody>
      </p:sp>
    </p:spTree>
    <p:extLst>
      <p:ext uri="{BB962C8B-B14F-4D97-AF65-F5344CB8AC3E}">
        <p14:creationId xmlns:p14="http://schemas.microsoft.com/office/powerpoint/2010/main" val="3873031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41</a:t>
            </a:fld>
            <a:endParaRPr lang="es-EC"/>
          </a:p>
        </p:txBody>
      </p:sp>
    </p:spTree>
    <p:extLst>
      <p:ext uri="{BB962C8B-B14F-4D97-AF65-F5344CB8AC3E}">
        <p14:creationId xmlns:p14="http://schemas.microsoft.com/office/powerpoint/2010/main" val="1258725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Se ha supuesto que todos los movimientos de traslado longitudinal se los haga con la estructura tijera replegada, mientras que cuando la plataforma este elevada se requiere realizar este análisis para cuando el vehículo arranca y sale de la plataforma</a:t>
            </a:r>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42</a:t>
            </a:fld>
            <a:endParaRPr lang="es-EC"/>
          </a:p>
        </p:txBody>
      </p:sp>
    </p:spTree>
    <p:extLst>
      <p:ext uri="{BB962C8B-B14F-4D97-AF65-F5344CB8AC3E}">
        <p14:creationId xmlns:p14="http://schemas.microsoft.com/office/powerpoint/2010/main" val="1275099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realizar el circuito se ha utilizado el software Festo </a:t>
            </a:r>
            <a:r>
              <a:rPr lang="es-EC" sz="1200" kern="1200" dirty="0" err="1" smtClean="0">
                <a:solidFill>
                  <a:schemeClr val="tx1"/>
                </a:solidFill>
                <a:effectLst/>
                <a:latin typeface="+mn-lt"/>
                <a:ea typeface="+mn-ea"/>
                <a:cs typeface="+mn-cs"/>
              </a:rPr>
              <a:t>FluidSIM</a:t>
            </a:r>
            <a:r>
              <a:rPr lang="es-EC" sz="1200" kern="1200" dirty="0" smtClean="0">
                <a:solidFill>
                  <a:schemeClr val="tx1"/>
                </a:solidFill>
                <a:effectLst/>
                <a:latin typeface="+mn-lt"/>
                <a:ea typeface="+mn-ea"/>
                <a:cs typeface="+mn-cs"/>
              </a:rPr>
              <a:t> Versión Hidráulica.</a:t>
            </a:r>
          </a:p>
          <a:p>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45</a:t>
            </a:fld>
            <a:endParaRPr lang="es-EC"/>
          </a:p>
        </p:txBody>
      </p:sp>
    </p:spTree>
    <p:extLst>
      <p:ext uri="{BB962C8B-B14F-4D97-AF65-F5344CB8AC3E}">
        <p14:creationId xmlns:p14="http://schemas.microsoft.com/office/powerpoint/2010/main" val="3347942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Con la formula de P</a:t>
            </a:r>
            <a:r>
              <a:rPr lang="es-EC" baseline="0" dirty="0" smtClean="0"/>
              <a:t> = F/A se obtuvo el </a:t>
            </a:r>
            <a:r>
              <a:rPr lang="es-EC" baseline="0" dirty="0" err="1" smtClean="0"/>
              <a:t>Diametro</a:t>
            </a:r>
            <a:r>
              <a:rPr lang="es-EC" baseline="0" dirty="0" smtClean="0"/>
              <a:t> del </a:t>
            </a:r>
            <a:r>
              <a:rPr lang="es-EC" baseline="0" dirty="0" err="1" smtClean="0"/>
              <a:t>vastago</a:t>
            </a:r>
            <a:r>
              <a:rPr lang="es-EC" baseline="0" dirty="0" smtClean="0"/>
              <a:t> del pistón</a:t>
            </a:r>
          </a:p>
          <a:p>
            <a:endParaRPr lang="es-EC" baseline="0" dirty="0" smtClean="0"/>
          </a:p>
          <a:p>
            <a:r>
              <a:rPr lang="es-EC" baseline="0" dirty="0" smtClean="0"/>
              <a:t>PM = </a:t>
            </a:r>
            <a:r>
              <a:rPr lang="es-EC" baseline="0" dirty="0" err="1" smtClean="0"/>
              <a:t>PxQXfactor</a:t>
            </a:r>
            <a:r>
              <a:rPr lang="es-EC" baseline="0" dirty="0" smtClean="0"/>
              <a:t> </a:t>
            </a:r>
          </a:p>
          <a:p>
            <a:r>
              <a:rPr lang="es-EC" baseline="0" dirty="0" smtClean="0"/>
              <a:t>Con la formula de V=L/t se calcula la velocidad … se impone el tiempo </a:t>
            </a:r>
            <a:r>
              <a:rPr lang="es-EC" baseline="0" dirty="0" smtClean="0"/>
              <a:t>de 120 seg</a:t>
            </a:r>
            <a:endParaRPr lang="es-EC" baseline="0" dirty="0" smtClean="0"/>
          </a:p>
          <a:p>
            <a:endParaRPr lang="es-EC" baseline="0" dirty="0" smtClean="0"/>
          </a:p>
          <a:p>
            <a:r>
              <a:rPr lang="es-EC" baseline="0" dirty="0" smtClean="0"/>
              <a:t>Pm = 2.8 como son dos cilindros la potencia del motor </a:t>
            </a:r>
            <a:r>
              <a:rPr lang="es-EC" baseline="0" dirty="0" err="1" smtClean="0"/>
              <a:t>debera</a:t>
            </a:r>
            <a:r>
              <a:rPr lang="es-EC" baseline="0" dirty="0" smtClean="0"/>
              <a:t> ser 6 Hp</a:t>
            </a:r>
          </a:p>
          <a:p>
            <a:endParaRPr lang="es-EC"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estos sistemas el tamaño del tanque debe ser tal que el aceite permanezca en su interior de uno a tres minutos antes de recircular. Esto quiere decir que en este caso el caudal de la bomba es de 1.6 para un cilindro, por lo que el tanque deberá tener una capacidad = 1.587x 2cilindros x 3 veces el caudal de la bomba =  9.522 GPM por lo que el tanque tendrá una capacidad de 10 Galones.</a:t>
            </a:r>
          </a:p>
          <a:p>
            <a:endParaRPr lang="es-EC" dirty="0" smtClean="0"/>
          </a:p>
          <a:p>
            <a:r>
              <a:rPr lang="es-EC" dirty="0" smtClean="0"/>
              <a:t>48 Mpa = 4000 Psi</a:t>
            </a:r>
          </a:p>
          <a:p>
            <a:endParaRPr lang="es-EC" dirty="0" smtClean="0"/>
          </a:p>
          <a:p>
            <a:r>
              <a:rPr lang="es-EC" dirty="0" smtClean="0"/>
              <a:t>El acumulador de membrana</a:t>
            </a:r>
            <a:r>
              <a:rPr lang="es-EC" baseline="0" dirty="0" smtClean="0"/>
              <a:t>: es para generar un ahorro de </a:t>
            </a:r>
            <a:r>
              <a:rPr lang="es-EC" baseline="0" dirty="0" err="1" smtClean="0"/>
              <a:t>energia</a:t>
            </a:r>
            <a:r>
              <a:rPr lang="es-EC" baseline="0" dirty="0" smtClean="0"/>
              <a:t> y </a:t>
            </a:r>
            <a:r>
              <a:rPr lang="es-EC" baseline="0" dirty="0" err="1" smtClean="0"/>
              <a:t>tambien</a:t>
            </a:r>
            <a:r>
              <a:rPr lang="es-EC" baseline="0" dirty="0" smtClean="0"/>
              <a:t> ayuda a la </a:t>
            </a:r>
            <a:r>
              <a:rPr lang="es-EC" baseline="0" dirty="0" err="1" smtClean="0"/>
              <a:t>amortiguacion</a:t>
            </a:r>
            <a:r>
              <a:rPr lang="es-EC" baseline="0" dirty="0" smtClean="0"/>
              <a:t> de impulsos y ruidos.</a:t>
            </a:r>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46</a:t>
            </a:fld>
            <a:endParaRPr lang="es-EC"/>
          </a:p>
        </p:txBody>
      </p:sp>
    </p:spTree>
    <p:extLst>
      <p:ext uri="{BB962C8B-B14F-4D97-AF65-F5344CB8AC3E}">
        <p14:creationId xmlns:p14="http://schemas.microsoft.com/office/powerpoint/2010/main" val="2245242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Con el peso</a:t>
            </a:r>
            <a:r>
              <a:rPr lang="es-EC" baseline="0" dirty="0" smtClean="0"/>
              <a:t> o carga permisible</a:t>
            </a:r>
            <a:r>
              <a:rPr lang="es-EC" dirty="0" smtClean="0"/>
              <a:t>, los ciclos de trabajo por día,</a:t>
            </a:r>
            <a:r>
              <a:rPr lang="es-EC" baseline="0" dirty="0" smtClean="0"/>
              <a:t> factor de operación se eligen las ruedas</a:t>
            </a:r>
          </a:p>
          <a:p>
            <a:endParaRPr lang="es-EC" baseline="0" dirty="0" smtClean="0"/>
          </a:p>
          <a:p>
            <a:r>
              <a:rPr lang="es-EC" baseline="0" dirty="0" smtClean="0"/>
              <a:t>Con la carga se calcula la fuerza ejercida para vencer el rozamiento y por el coeficiente de rodadura se obtiene la potencia nominal que necesita el motor y esto con la relación de reducción se selecciona el reductor plano por la </a:t>
            </a:r>
            <a:r>
              <a:rPr lang="es-EC" baseline="0" dirty="0" err="1" smtClean="0"/>
              <a:t>posicion</a:t>
            </a:r>
            <a:r>
              <a:rPr lang="es-EC" baseline="0" dirty="0" smtClean="0"/>
              <a:t> en el sistema</a:t>
            </a:r>
          </a:p>
          <a:p>
            <a:endParaRPr lang="es-EC" baseline="0" dirty="0" smtClean="0"/>
          </a:p>
          <a:p>
            <a:r>
              <a:rPr lang="es-EC" baseline="0" dirty="0" smtClean="0"/>
              <a:t>Con el tipo de reductor, el </a:t>
            </a:r>
            <a:r>
              <a:rPr lang="es-EC" baseline="0" dirty="0" err="1" smtClean="0"/>
              <a:t>diametro</a:t>
            </a:r>
            <a:r>
              <a:rPr lang="es-EC" baseline="0" dirty="0" smtClean="0"/>
              <a:t> de agujero estriado se selecciona y la potencia nominal se selecciona el motor</a:t>
            </a:r>
          </a:p>
          <a:p>
            <a:endParaRPr lang="es-EC" baseline="0" dirty="0" smtClean="0"/>
          </a:p>
          <a:p>
            <a:r>
              <a:rPr lang="es-EC" sz="1200" kern="1200" dirty="0" smtClean="0">
                <a:solidFill>
                  <a:schemeClr val="tx1"/>
                </a:solidFill>
                <a:effectLst/>
                <a:latin typeface="+mn-lt"/>
                <a:ea typeface="+mn-ea"/>
                <a:cs typeface="+mn-cs"/>
              </a:rPr>
              <a:t>D: Reductor de engranajes cilíndricos</a:t>
            </a:r>
          </a:p>
          <a:p>
            <a:r>
              <a:rPr lang="es-EC" sz="1200" kern="1200" dirty="0" smtClean="0">
                <a:solidFill>
                  <a:schemeClr val="tx1"/>
                </a:solidFill>
                <a:effectLst/>
                <a:latin typeface="+mn-lt"/>
                <a:ea typeface="+mn-ea"/>
                <a:cs typeface="+mn-cs"/>
              </a:rPr>
              <a:t>F: Forma de construcción con Brida</a:t>
            </a:r>
          </a:p>
          <a:p>
            <a:r>
              <a:rPr lang="es-EC" sz="1200" kern="1200" dirty="0" smtClean="0">
                <a:solidFill>
                  <a:schemeClr val="tx1"/>
                </a:solidFill>
                <a:effectLst/>
                <a:latin typeface="+mn-lt"/>
                <a:ea typeface="+mn-ea"/>
                <a:cs typeface="+mn-cs"/>
              </a:rPr>
              <a:t>V: Árbol macizo con chaveta</a:t>
            </a:r>
          </a:p>
          <a:p>
            <a:r>
              <a:rPr lang="es-EC" sz="1200" kern="1200" dirty="0" smtClean="0">
                <a:solidFill>
                  <a:schemeClr val="tx1"/>
                </a:solidFill>
                <a:effectLst/>
                <a:latin typeface="+mn-lt"/>
                <a:ea typeface="+mn-ea"/>
                <a:cs typeface="+mn-cs"/>
              </a:rPr>
              <a:t>11: Tamaño </a:t>
            </a:r>
          </a:p>
          <a:p>
            <a:r>
              <a:rPr lang="es-EC" sz="1200" kern="1200" dirty="0" smtClean="0">
                <a:solidFill>
                  <a:schemeClr val="tx1"/>
                </a:solidFill>
                <a:effectLst/>
                <a:latin typeface="+mn-lt"/>
                <a:ea typeface="+mn-ea"/>
                <a:cs typeface="+mn-cs"/>
              </a:rPr>
              <a:t>D: Accionamiento directo</a:t>
            </a:r>
          </a:p>
          <a:p>
            <a:r>
              <a:rPr lang="es-EC" sz="1200" kern="1200" dirty="0" smtClean="0">
                <a:solidFill>
                  <a:schemeClr val="tx1"/>
                </a:solidFill>
                <a:effectLst/>
                <a:latin typeface="+mn-lt"/>
                <a:ea typeface="+mn-ea"/>
                <a:cs typeface="+mn-cs"/>
              </a:rPr>
              <a:t>B5.0 Forma de construcción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MOTOR</a:t>
            </a:r>
          </a:p>
          <a:p>
            <a:r>
              <a:rPr lang="es-EC" sz="1200" kern="1200" dirty="0" smtClean="0">
                <a:solidFill>
                  <a:schemeClr val="tx1"/>
                </a:solidFill>
                <a:effectLst/>
                <a:latin typeface="+mn-lt"/>
                <a:ea typeface="+mn-ea"/>
                <a:cs typeface="+mn-cs"/>
              </a:rPr>
              <a:t>Z: Motor de rotor cilíndrico</a:t>
            </a:r>
          </a:p>
          <a:p>
            <a:r>
              <a:rPr lang="es-EC" sz="1200" kern="1200" dirty="0" smtClean="0">
                <a:solidFill>
                  <a:schemeClr val="tx1"/>
                </a:solidFill>
                <a:effectLst/>
                <a:latin typeface="+mn-lt"/>
                <a:ea typeface="+mn-ea"/>
                <a:cs typeface="+mn-cs"/>
              </a:rPr>
              <a:t>B: Motor con freno</a:t>
            </a:r>
          </a:p>
          <a:p>
            <a:r>
              <a:rPr lang="es-EC" sz="1200" kern="1200" dirty="0" smtClean="0">
                <a:solidFill>
                  <a:schemeClr val="tx1"/>
                </a:solidFill>
                <a:effectLst/>
                <a:latin typeface="+mn-lt"/>
                <a:ea typeface="+mn-ea"/>
                <a:cs typeface="+mn-cs"/>
              </a:rPr>
              <a:t>A: Motor para aplicaciones generales en servicio discontinuo</a:t>
            </a:r>
          </a:p>
          <a:p>
            <a:r>
              <a:rPr lang="es-EC" sz="1200" kern="1200" dirty="0" smtClean="0">
                <a:solidFill>
                  <a:schemeClr val="tx1"/>
                </a:solidFill>
                <a:effectLst/>
                <a:latin typeface="+mn-lt"/>
                <a:ea typeface="+mn-ea"/>
                <a:cs typeface="+mn-cs"/>
              </a:rPr>
              <a:t>63: Tamaño</a:t>
            </a:r>
          </a:p>
          <a:p>
            <a:r>
              <a:rPr lang="es-EC" sz="1200" kern="1200" dirty="0" smtClean="0">
                <a:solidFill>
                  <a:schemeClr val="tx1"/>
                </a:solidFill>
                <a:effectLst/>
                <a:latin typeface="+mn-lt"/>
                <a:ea typeface="+mn-ea"/>
                <a:cs typeface="+mn-cs"/>
              </a:rPr>
              <a:t>B4: Numero de polos</a:t>
            </a:r>
          </a:p>
          <a:p>
            <a:r>
              <a:rPr lang="es-EC" sz="1200" kern="1200" dirty="0" smtClean="0">
                <a:solidFill>
                  <a:schemeClr val="tx1"/>
                </a:solidFill>
                <a:effectLst/>
                <a:latin typeface="+mn-lt"/>
                <a:ea typeface="+mn-ea"/>
                <a:cs typeface="+mn-cs"/>
              </a:rPr>
              <a:t>B003: Tipo de freno (Freno pequeño con pares de frenado 1.3-7.9 N-m)</a:t>
            </a:r>
          </a:p>
          <a:p>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47</a:t>
            </a:fld>
            <a:endParaRPr lang="es-EC"/>
          </a:p>
        </p:txBody>
      </p:sp>
    </p:spTree>
    <p:extLst>
      <p:ext uri="{BB962C8B-B14F-4D97-AF65-F5344CB8AC3E}">
        <p14:creationId xmlns:p14="http://schemas.microsoft.com/office/powerpoint/2010/main" val="1946046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estructura estará dispuesta para recibir</a:t>
            </a:r>
            <a:r>
              <a:rPr lang="es-EC" baseline="0" dirty="0" smtClean="0"/>
              <a:t> 9 automóviles</a:t>
            </a:r>
          </a:p>
          <a:p>
            <a:r>
              <a:rPr lang="es-EC" baseline="0" dirty="0" smtClean="0"/>
              <a:t>La elevación no requiere de sensores debido a que el pistón se lo fabricara de acuerdo a medida y su avance lo realiza en etapas.</a:t>
            </a:r>
          </a:p>
          <a:p>
            <a:r>
              <a:rPr lang="es-EC" baseline="0" dirty="0" smtClean="0"/>
              <a:t>Para simular el circuito de automatización se uso el software </a:t>
            </a:r>
            <a:r>
              <a:rPr lang="es-EC" baseline="0" dirty="0" err="1" smtClean="0"/>
              <a:t>Zelio</a:t>
            </a:r>
            <a:r>
              <a:rPr lang="es-EC" baseline="0" dirty="0" smtClean="0"/>
              <a:t> </a:t>
            </a:r>
            <a:r>
              <a:rPr lang="es-EC" baseline="0" dirty="0" err="1" smtClean="0"/>
              <a:t>Soft</a:t>
            </a:r>
            <a:r>
              <a:rPr lang="es-EC" baseline="0" dirty="0" smtClean="0"/>
              <a:t>, destinado a la programación de PLC destinado de controlar la activación y secuencia de funcionamiento de los </a:t>
            </a:r>
            <a:r>
              <a:rPr lang="es-EC" baseline="0" dirty="0" err="1" smtClean="0"/>
              <a:t>motoreductores</a:t>
            </a:r>
            <a:r>
              <a:rPr lang="es-EC" baseline="0" dirty="0" smtClean="0"/>
              <a:t>, electroválvulas y reconocimiento de los fines de carrera.</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48</a:t>
            </a:fld>
            <a:endParaRPr lang="es-EC"/>
          </a:p>
        </p:txBody>
      </p:sp>
    </p:spTree>
    <p:extLst>
      <p:ext uri="{BB962C8B-B14F-4D97-AF65-F5344CB8AC3E}">
        <p14:creationId xmlns:p14="http://schemas.microsoft.com/office/powerpoint/2010/main" val="3944688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elaboración del circuito</a:t>
            </a:r>
            <a:r>
              <a:rPr lang="es-EC" baseline="0" dirty="0" smtClean="0"/>
              <a:t> de automatización se lo realizo mediante programación grafica utilizando el método de escalera.</a:t>
            </a:r>
          </a:p>
          <a:p>
            <a:r>
              <a:rPr lang="es-EC" baseline="0" dirty="0" smtClean="0"/>
              <a:t>Para lo movimientos horizontales se utilizan las señales del sensor y fin de carrera </a:t>
            </a:r>
          </a:p>
          <a:p>
            <a:r>
              <a:rPr lang="es-EC" baseline="0" dirty="0" smtClean="0"/>
              <a:t>Para conseguir el movimiento de reversa del motor eléctrico es necesario el cambio de la polaridad del circuito controlador del mismo, para lo que se aplica el Puente H.</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De esta manera abriendo los interruptores 4A y 9A y cerrando 9B Y 4B el voltaje se invierte, permitiendo el giro en sentido inverso al del motor. </a:t>
            </a:r>
          </a:p>
          <a:p>
            <a:endParaRPr lang="es-EC" baseline="0" dirty="0" smtClean="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49</a:t>
            </a:fld>
            <a:endParaRPr lang="es-EC"/>
          </a:p>
        </p:txBody>
      </p:sp>
    </p:spTree>
    <p:extLst>
      <p:ext uri="{BB962C8B-B14F-4D97-AF65-F5344CB8AC3E}">
        <p14:creationId xmlns:p14="http://schemas.microsoft.com/office/powerpoint/2010/main" val="660868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principal consideración para este</a:t>
            </a:r>
            <a:r>
              <a:rPr lang="es-EC" baseline="0" dirty="0" smtClean="0"/>
              <a:t> caso es el numero de entradas y salidas que tenga el PLC, ya que esto determina el tamaño y tipo para esto se contabiliza la cantidad de dispositivos a usar</a:t>
            </a:r>
          </a:p>
          <a:p>
            <a:r>
              <a:rPr lang="es-EC" baseline="0" dirty="0" smtClean="0"/>
              <a:t>Al ser un sistema poco complejo, la memoria que posee el PLC y su programación son factores de menor importancia.</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50</a:t>
            </a:fld>
            <a:endParaRPr lang="es-EC"/>
          </a:p>
        </p:txBody>
      </p:sp>
    </p:spTree>
    <p:extLst>
      <p:ext uri="{BB962C8B-B14F-4D97-AF65-F5344CB8AC3E}">
        <p14:creationId xmlns:p14="http://schemas.microsoft.com/office/powerpoint/2010/main" val="992498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El sensor fotoeléctrico</a:t>
            </a:r>
            <a:r>
              <a:rPr lang="es-EC" baseline="0" dirty="0" smtClean="0"/>
              <a:t> a usar será el llamado “detector ultrasónico de parqueaderos” ya que este posee integrado 2 led para indicar la ocupación del espacio.</a:t>
            </a:r>
          </a:p>
          <a:p>
            <a:r>
              <a:rPr lang="es-EC" baseline="0" dirty="0" smtClean="0"/>
              <a:t>El sensor fin de carrera se lo colocara en las columnas </a:t>
            </a:r>
            <a:r>
              <a:rPr lang="es-EC" baseline="0" dirty="0" err="1" smtClean="0"/>
              <a:t>indicandoasi</a:t>
            </a:r>
            <a:r>
              <a:rPr lang="es-EC" baseline="0" dirty="0" smtClean="0"/>
              <a:t> indicara al PLC su </a:t>
            </a:r>
            <a:r>
              <a:rPr lang="es-EC" baseline="0" dirty="0" err="1" smtClean="0"/>
              <a:t>ubicacion</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51</a:t>
            </a:fld>
            <a:endParaRPr lang="es-EC"/>
          </a:p>
        </p:txBody>
      </p:sp>
    </p:spTree>
    <p:extLst>
      <p:ext uri="{BB962C8B-B14F-4D97-AF65-F5344CB8AC3E}">
        <p14:creationId xmlns:p14="http://schemas.microsoft.com/office/powerpoint/2010/main" val="3979509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Teoría de los modelos </a:t>
            </a:r>
          </a:p>
          <a:p>
            <a:r>
              <a:rPr lang="es-EC" dirty="0" smtClean="0"/>
              <a:t>Como</a:t>
            </a:r>
            <a:r>
              <a:rPr lang="es-EC" baseline="0" dirty="0" smtClean="0"/>
              <a:t> se sabe esto es una técnica utilizada como un medio para adquirir conocimientos, en nuestro caso nos </a:t>
            </a:r>
            <a:r>
              <a:rPr lang="es-EC" baseline="0" dirty="0" err="1" smtClean="0"/>
              <a:t>sirvio</a:t>
            </a:r>
            <a:r>
              <a:rPr lang="es-EC" baseline="0" dirty="0" smtClean="0"/>
              <a:t> mucho ya que a través de este nos dimos cuenta que </a:t>
            </a:r>
            <a:r>
              <a:rPr lang="es-EC" baseline="0" dirty="0" err="1" smtClean="0"/>
              <a:t>estabamos</a:t>
            </a:r>
            <a:r>
              <a:rPr lang="es-EC" baseline="0" dirty="0" smtClean="0"/>
              <a:t> despreciando el peso de las tijera y la plataforma.</a:t>
            </a:r>
            <a:endParaRPr lang="es-EC" dirty="0" smtClean="0"/>
          </a:p>
          <a:p>
            <a:r>
              <a:rPr lang="es-EC" dirty="0" smtClean="0"/>
              <a:t>Se</a:t>
            </a:r>
            <a:r>
              <a:rPr lang="es-EC" baseline="0" dirty="0" smtClean="0"/>
              <a:t> empieza seleccionando un pistón neumático a una escala cercana a la que s e quiere reducir, en este caso 1:10, este dispositivo tiene una longitud de 380mm abierto y 300mm retraído, </a:t>
            </a:r>
            <a:r>
              <a:rPr lang="es-EC" baseline="0" dirty="0" err="1" smtClean="0"/>
              <a:t>comparandolos</a:t>
            </a:r>
            <a:r>
              <a:rPr lang="es-EC" baseline="0" dirty="0" smtClean="0"/>
              <a:t> con las </a:t>
            </a:r>
            <a:r>
              <a:rPr lang="es-EC" baseline="0" dirty="0" err="1" smtClean="0"/>
              <a:t>dimensines</a:t>
            </a:r>
            <a:r>
              <a:rPr lang="es-EC" baseline="0" dirty="0" smtClean="0"/>
              <a:t> del prototipo la escala referencial es 1:12</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52</a:t>
            </a:fld>
            <a:endParaRPr lang="es-EC"/>
          </a:p>
        </p:txBody>
      </p:sp>
    </p:spTree>
    <p:extLst>
      <p:ext uri="{BB962C8B-B14F-4D97-AF65-F5344CB8AC3E}">
        <p14:creationId xmlns:p14="http://schemas.microsoft.com/office/powerpoint/2010/main" val="38148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Después de haber analizado</a:t>
            </a:r>
            <a:r>
              <a:rPr lang="es-EC" baseline="0" dirty="0" smtClean="0"/>
              <a:t> los diferentes sistemas que existen y de acuerdo al alcance propuesto se a elegido estas dos opciones que de alguna manera se las puede implementar en el país</a:t>
            </a:r>
          </a:p>
          <a:p>
            <a:endParaRPr lang="es-EC" baseline="0" dirty="0" smtClean="0"/>
          </a:p>
          <a:p>
            <a:r>
              <a:rPr lang="es-EC" baseline="0" dirty="0" smtClean="0"/>
              <a:t>Sistema 1: consiste en una estructura fija y un elevador </a:t>
            </a:r>
            <a:r>
              <a:rPr lang="es-EC" baseline="0" dirty="0" err="1" smtClean="0"/>
              <a:t>movil</a:t>
            </a:r>
            <a:r>
              <a:rPr lang="es-EC" baseline="0" dirty="0" smtClean="0"/>
              <a:t> que realizara movimiento en 2 ejes para ubicar el vehículo.</a:t>
            </a:r>
          </a:p>
          <a:p>
            <a:endParaRPr lang="es-EC" baseline="0" dirty="0" smtClean="0"/>
          </a:p>
          <a:p>
            <a:r>
              <a:rPr lang="es-EC" baseline="0" dirty="0" smtClean="0"/>
              <a:t>El elevador utilizara mecanismos de ruedas y motoreductores para el movimiento longitudinal y un mecanismo de tijeras con pistones </a:t>
            </a:r>
            <a:r>
              <a:rPr lang="es-EC" baseline="0" dirty="0" err="1" smtClean="0"/>
              <a:t>hidraulicos</a:t>
            </a:r>
            <a:r>
              <a:rPr lang="es-EC" baseline="0" dirty="0" smtClean="0"/>
              <a:t> para la </a:t>
            </a:r>
            <a:r>
              <a:rPr lang="es-EC" baseline="0" dirty="0" err="1" smtClean="0"/>
              <a:t>elevacion</a:t>
            </a:r>
            <a:r>
              <a:rPr lang="es-EC" baseline="0" dirty="0" smtClean="0"/>
              <a:t> </a:t>
            </a:r>
          </a:p>
          <a:p>
            <a:endParaRPr lang="es-EC" baseline="0" dirty="0" smtClean="0"/>
          </a:p>
          <a:p>
            <a:r>
              <a:rPr lang="es-EC" sz="1200" b="0" i="0" u="none" strike="noStrike" kern="1200" baseline="0" dirty="0" smtClean="0">
                <a:solidFill>
                  <a:schemeClr val="tx1"/>
                </a:solidFill>
                <a:latin typeface="+mn-lt"/>
                <a:ea typeface="+mn-ea"/>
                <a:cs typeface="+mn-cs"/>
              </a:rPr>
              <a:t>Ventaja</a:t>
            </a:r>
          </a:p>
          <a:p>
            <a:endParaRPr lang="es-EC"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s-EC" sz="1200" b="0" i="0" u="none" strike="noStrike" kern="1200" baseline="0" dirty="0" smtClean="0">
                <a:solidFill>
                  <a:schemeClr val="tx1"/>
                </a:solidFill>
                <a:latin typeface="+mn-lt"/>
                <a:ea typeface="+mn-ea"/>
                <a:cs typeface="+mn-cs"/>
              </a:rPr>
              <a:t>La estructura contemplada en esta solución presenta gran estabilidad y facilidad de desarrollo, tanto en la etapa de diseño, como en las etapas de construcción y montaje. </a:t>
            </a:r>
          </a:p>
          <a:p>
            <a:r>
              <a:rPr lang="es-EC" sz="1200" b="0" i="0" u="none" strike="noStrike" kern="1200" baseline="0" dirty="0" smtClean="0">
                <a:solidFill>
                  <a:schemeClr val="tx1"/>
                </a:solidFill>
                <a:latin typeface="+mn-lt"/>
                <a:ea typeface="+mn-ea"/>
                <a:cs typeface="+mn-cs"/>
              </a:rPr>
              <a:t> Los sistemas hidráulicos brindan mucha seguridad en cuanto a la elevación de grandes cargas, ya que gracias a que los fluidos de trabajo son incomprensibles, esto nos garantiza continuidad en el trabajo mientras se lo realiza. </a:t>
            </a:r>
          </a:p>
          <a:p>
            <a:r>
              <a:rPr lang="es-EC" sz="1200" b="0" i="0" u="none" strike="noStrike" kern="1200" baseline="0" dirty="0" smtClean="0">
                <a:solidFill>
                  <a:schemeClr val="tx1"/>
                </a:solidFill>
                <a:latin typeface="+mn-lt"/>
                <a:ea typeface="+mn-ea"/>
                <a:cs typeface="+mn-cs"/>
              </a:rPr>
              <a:t> Los mecanismos a utilizar para el transporte del auto desde la estación inicial hasta su lugar, representan una disminución en la simplicidad de funcionamiento del sistema en conjunto. </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Desventajas: </a:t>
            </a:r>
          </a:p>
          <a:p>
            <a:r>
              <a:rPr lang="es-EC" sz="1200" b="0" i="0" u="none" strike="noStrike" kern="1200" baseline="0" dirty="0" smtClean="0">
                <a:solidFill>
                  <a:schemeClr val="tx1"/>
                </a:solidFill>
                <a:latin typeface="+mn-lt"/>
                <a:ea typeface="+mn-ea"/>
                <a:cs typeface="+mn-cs"/>
              </a:rPr>
              <a:t> Los costos asociados con el sistema hidráulico para la transmisión de la potencia para el elevador, representa una inversión alta a comparación de otros sistemas que puedan cumplir similar función. </a:t>
            </a:r>
          </a:p>
          <a:p>
            <a:r>
              <a:rPr lang="es-EC" sz="1200" b="0" i="0" u="none" strike="noStrike" kern="1200" baseline="0" dirty="0" smtClean="0">
                <a:solidFill>
                  <a:schemeClr val="tx1"/>
                </a:solidFill>
                <a:latin typeface="+mn-lt"/>
                <a:ea typeface="+mn-ea"/>
                <a:cs typeface="+mn-cs"/>
              </a:rPr>
              <a:t> Este sistema ocupa 30 % más de espacio en comparación con el otro sistema.</a:t>
            </a:r>
          </a:p>
          <a:p>
            <a:endParaRPr lang="es-EC" baseline="0" dirty="0" smtClean="0"/>
          </a:p>
          <a:p>
            <a:r>
              <a:rPr lang="es-EC" baseline="0" dirty="0" smtClean="0"/>
              <a:t>Sistema 2 Este sistema consiste de una estructura principal fija y una estructura secundaria que es una jaula giratoria donde se ubican los </a:t>
            </a:r>
            <a:r>
              <a:rPr lang="es-EC" baseline="0" dirty="0" err="1" smtClean="0"/>
              <a:t>vehiculos</a:t>
            </a:r>
            <a:r>
              <a:rPr lang="es-EC" baseline="0" dirty="0" smtClean="0"/>
              <a:t>.</a:t>
            </a:r>
          </a:p>
          <a:p>
            <a:r>
              <a:rPr lang="es-EC" baseline="0" dirty="0" smtClean="0"/>
              <a:t>Este sistema utiliza un mecanismo de motoreductores bandas y poleas para el movimiento </a:t>
            </a:r>
          </a:p>
          <a:p>
            <a:endParaRPr lang="es-EC" baseline="0" dirty="0" smtClean="0"/>
          </a:p>
          <a:p>
            <a:r>
              <a:rPr lang="es-EC" sz="1200" b="0" i="0" u="none" strike="noStrike" kern="1200" baseline="0" dirty="0" smtClean="0">
                <a:solidFill>
                  <a:schemeClr val="tx1"/>
                </a:solidFill>
                <a:latin typeface="+mn-lt"/>
                <a:ea typeface="+mn-ea"/>
                <a:cs typeface="+mn-cs"/>
              </a:rPr>
              <a:t>Ventajas: </a:t>
            </a:r>
            <a:endParaRPr lang="es-EC" baseline="0" dirty="0" smtClean="0"/>
          </a:p>
          <a:p>
            <a:r>
              <a:rPr lang="es-EC" baseline="0" dirty="0" smtClean="0"/>
              <a:t> Presenta mayor simplicidad en el funcionamiento general de la solución, ya que se disminuye el número de mecanismos necesarios para su operación.</a:t>
            </a:r>
          </a:p>
          <a:p>
            <a:r>
              <a:rPr lang="es-EC" baseline="0" dirty="0" smtClean="0"/>
              <a:t> Ocupa menos espacio físico que el sistema 1.</a:t>
            </a:r>
          </a:p>
          <a:p>
            <a:endParaRPr lang="es-EC" baseline="0" dirty="0" smtClean="0"/>
          </a:p>
          <a:p>
            <a:r>
              <a:rPr lang="es-EC" sz="1200" b="0" i="0" u="none" strike="noStrike" kern="1200" baseline="0" dirty="0" smtClean="0">
                <a:solidFill>
                  <a:schemeClr val="tx1"/>
                </a:solidFill>
                <a:latin typeface="+mn-lt"/>
                <a:ea typeface="+mn-ea"/>
                <a:cs typeface="+mn-cs"/>
              </a:rPr>
              <a:t>Desventajas: </a:t>
            </a:r>
          </a:p>
          <a:p>
            <a:r>
              <a:rPr lang="es-EC" sz="1200" b="0" i="0" u="none" strike="noStrike" kern="1200" baseline="0" dirty="0" smtClean="0">
                <a:solidFill>
                  <a:schemeClr val="tx1"/>
                </a:solidFill>
                <a:latin typeface="+mn-lt"/>
                <a:ea typeface="+mn-ea"/>
                <a:cs typeface="+mn-cs"/>
              </a:rPr>
              <a:t> La estructura tiene la desventaja de presentar mayor inestabilidad al momento de su puesta en funcionamiento y en el arranque, esto debido a la utilización de una estructura secundaria tipo carrusel y por los cubículos móviles que serán los encargados de almacenar los automóviles. </a:t>
            </a:r>
          </a:p>
          <a:p>
            <a:r>
              <a:rPr lang="es-EC" sz="1200" b="0" i="0" u="none" strike="noStrike" kern="1200" baseline="0" dirty="0" smtClean="0">
                <a:solidFill>
                  <a:schemeClr val="tx1"/>
                </a:solidFill>
                <a:latin typeface="+mn-lt"/>
                <a:ea typeface="+mn-ea"/>
                <a:cs typeface="+mn-cs"/>
              </a:rPr>
              <a:t> Se requiere de mayor tiempo de desarrollo ya que la solución requiere el diseño de mayor cantidad de elementos mecánicos, igualmente es una solución que requiere de mayor trabajo para la construcción y montaje del mismo. </a:t>
            </a:r>
          </a:p>
          <a:p>
            <a:endParaRPr lang="es-EC" baseline="0" dirty="0" smtClean="0"/>
          </a:p>
          <a:p>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6</a:t>
            </a:fld>
            <a:endParaRPr lang="es-EC"/>
          </a:p>
        </p:txBody>
      </p:sp>
    </p:spTree>
    <p:extLst>
      <p:ext uri="{BB962C8B-B14F-4D97-AF65-F5344CB8AC3E}">
        <p14:creationId xmlns:p14="http://schemas.microsoft.com/office/powerpoint/2010/main" val="1734485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Una vez obtenidos las</a:t>
            </a:r>
            <a:r>
              <a:rPr lang="es-EC" baseline="0" dirty="0" smtClean="0"/>
              <a:t> longitudes del pistón y u</a:t>
            </a:r>
            <a:r>
              <a:rPr lang="es-EC" dirty="0" smtClean="0"/>
              <a:t>tilizando la</a:t>
            </a:r>
            <a:r>
              <a:rPr lang="es-EC" baseline="0" dirty="0" smtClean="0"/>
              <a:t> formula correspondiente al “trabajo virtual” previamente revisada en el capitulo 4, por medio de </a:t>
            </a:r>
            <a:r>
              <a:rPr lang="es-EC" baseline="0" dirty="0" err="1" smtClean="0"/>
              <a:t>triangulos</a:t>
            </a:r>
            <a:r>
              <a:rPr lang="es-EC" baseline="0" dirty="0" smtClean="0"/>
              <a:t> obtenemos las </a:t>
            </a:r>
            <a:r>
              <a:rPr lang="es-EC" baseline="0" dirty="0" err="1" smtClean="0"/>
              <a:t>demas</a:t>
            </a:r>
            <a:r>
              <a:rPr lang="es-EC" baseline="0" dirty="0" smtClean="0"/>
              <a:t> dimensiones</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53</a:t>
            </a:fld>
            <a:endParaRPr lang="es-EC"/>
          </a:p>
        </p:txBody>
      </p:sp>
    </p:spTree>
    <p:extLst>
      <p:ext uri="{BB962C8B-B14F-4D97-AF65-F5344CB8AC3E}">
        <p14:creationId xmlns:p14="http://schemas.microsoft.com/office/powerpoint/2010/main" val="1051108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54</a:t>
            </a:fld>
            <a:endParaRPr lang="es-EC"/>
          </a:p>
        </p:txBody>
      </p:sp>
    </p:spTree>
    <p:extLst>
      <p:ext uri="{BB962C8B-B14F-4D97-AF65-F5344CB8AC3E}">
        <p14:creationId xmlns:p14="http://schemas.microsoft.com/office/powerpoint/2010/main" val="2441803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Una vez obtenidas todas las</a:t>
            </a:r>
            <a:r>
              <a:rPr lang="es-EC" baseline="0" dirty="0" smtClean="0"/>
              <a:t> dimensiones generales del modelo se procede a la construcción de sus piezas</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55</a:t>
            </a:fld>
            <a:endParaRPr lang="es-EC"/>
          </a:p>
        </p:txBody>
      </p:sp>
    </p:spTree>
    <p:extLst>
      <p:ext uri="{BB962C8B-B14F-4D97-AF65-F5344CB8AC3E}">
        <p14:creationId xmlns:p14="http://schemas.microsoft.com/office/powerpoint/2010/main" val="3598271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El proceso</a:t>
            </a:r>
            <a:r>
              <a:rPr lang="es-EC" baseline="0" dirty="0" smtClean="0"/>
              <a:t> de automatización consta de 3 procesos: </a:t>
            </a:r>
            <a:r>
              <a:rPr lang="es-EC" baseline="0" dirty="0" err="1" smtClean="0"/>
              <a:t>Electronico</a:t>
            </a:r>
            <a:r>
              <a:rPr lang="es-EC" baseline="0" dirty="0" smtClean="0"/>
              <a:t>, </a:t>
            </a:r>
            <a:r>
              <a:rPr lang="es-EC" baseline="0" dirty="0" err="1" smtClean="0"/>
              <a:t>Neumatico</a:t>
            </a:r>
            <a:r>
              <a:rPr lang="es-EC" baseline="0" dirty="0" smtClean="0"/>
              <a:t>, Potencia </a:t>
            </a:r>
            <a:r>
              <a:rPr lang="es-EC" baseline="0" dirty="0" err="1" smtClean="0"/>
              <a:t>Electrica</a:t>
            </a:r>
            <a:r>
              <a:rPr lang="es-EC" baseline="0" dirty="0" smtClean="0"/>
              <a:t>.</a:t>
            </a:r>
          </a:p>
          <a:p>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56</a:t>
            </a:fld>
            <a:endParaRPr lang="es-EC"/>
          </a:p>
        </p:txBody>
      </p:sp>
    </p:spTree>
    <p:extLst>
      <p:ext uri="{BB962C8B-B14F-4D97-AF65-F5344CB8AC3E}">
        <p14:creationId xmlns:p14="http://schemas.microsoft.com/office/powerpoint/2010/main" val="4152195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Al</a:t>
            </a:r>
            <a:r>
              <a:rPr lang="es-EC" baseline="0" dirty="0" smtClean="0"/>
              <a:t> modelo se le realizaron varias pruebas con el fin de identificar y especificar las características de calidad que se desean probar, esto con el fin de encontrar defectos.</a:t>
            </a:r>
          </a:p>
          <a:p>
            <a:endParaRPr lang="es-EC" baseline="0" dirty="0" smtClean="0"/>
          </a:p>
          <a:p>
            <a:r>
              <a:rPr lang="es-EC" sz="1200" b="1" kern="1200" dirty="0" smtClean="0">
                <a:solidFill>
                  <a:schemeClr val="tx1"/>
                </a:solidFill>
                <a:effectLst/>
                <a:latin typeface="+mn-lt"/>
                <a:ea typeface="+mn-ea"/>
                <a:cs typeface="+mn-cs"/>
              </a:rPr>
              <a:t>Conclusiones:</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Experimentalmente a partir de toma de datos se pudo comprobar que el método utilizado para los cálculos de carga y fuerza de los pistones tanto en el prototipo a escala real como para el modelo a escala reducida, están correctamente aplicadas.</a:t>
            </a:r>
          </a:p>
          <a:p>
            <a:pPr lvl="0"/>
            <a:r>
              <a:rPr lang="es-EC" sz="1200" kern="1200" dirty="0" smtClean="0">
                <a:solidFill>
                  <a:schemeClr val="tx1"/>
                </a:solidFill>
                <a:effectLst/>
                <a:latin typeface="+mn-lt"/>
                <a:ea typeface="+mn-ea"/>
                <a:cs typeface="+mn-cs"/>
              </a:rPr>
              <a:t>Se concluyó también que una de las razones por las cuales el sistema carece de fuerza es debido a la programación que controla el sistema, ya que el ingreso y salida del aire dentro del pistón está regulado por pulsos eléctricos, los mismos que fueron concebidos con el fin de que el sistema no tenga movimientos bruscos propios de los sistemas neumáticos.</a:t>
            </a:r>
          </a:p>
          <a:p>
            <a:pPr lvl="0"/>
            <a:r>
              <a:rPr lang="es-EC" sz="1200" kern="1200" dirty="0" smtClean="0">
                <a:solidFill>
                  <a:schemeClr val="tx1"/>
                </a:solidFill>
                <a:effectLst/>
                <a:latin typeface="+mn-lt"/>
                <a:ea typeface="+mn-ea"/>
                <a:cs typeface="+mn-cs"/>
              </a:rPr>
              <a:t>Se determinó que la capacidad de carga del sistema está relacionada directamente con el ángulo de inclinación inicial de los eslabones, de tal manera que a mayor sea el ángulo aumentara considerablemente la capacidad de carga llegando a soportar la fuerza máxima estática cuando la carga tiene la misma dirección pero no el mismo sentido a la fuerza aplicada por el pistón; esta fuerza está dada en catálogos.</a:t>
            </a:r>
          </a:p>
          <a:p>
            <a:endParaRPr lang="es-EC" baseline="0" dirty="0" smtClean="0"/>
          </a:p>
          <a:p>
            <a:r>
              <a:rPr lang="es-EC" baseline="0" dirty="0" smtClean="0"/>
              <a:t>Carga</a:t>
            </a:r>
          </a:p>
          <a:p>
            <a:r>
              <a:rPr lang="es-EC" baseline="0" dirty="0" smtClean="0"/>
              <a:t>Para verificar experimentalmente los cálculos del peso que puede levantar el modelo se utilizo un dinamómetro para medir la resistencia al movimiento presente en las tijeras, conjuntamente con la resistencia creada por el peso de los elementos. Dando como resultado una fuerza igual a </a:t>
            </a:r>
            <a:r>
              <a:rPr lang="es-EC" b="1" baseline="0" dirty="0" smtClean="0"/>
              <a:t>70N o 7,1kg. </a:t>
            </a:r>
            <a:r>
              <a:rPr lang="es-EC" b="0" baseline="0" dirty="0" smtClean="0"/>
              <a:t>Con esto se observa que el sistema elevador puede levantar 0.3 kg. Aprox. Para demostrarlo se colocaron patrones de peso, dando como resultado que el elevador logro elevar hasta 0,5 kg.</a:t>
            </a:r>
            <a:endParaRPr lang="es-EC" b="1"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58</a:t>
            </a:fld>
            <a:endParaRPr lang="es-EC"/>
          </a:p>
        </p:txBody>
      </p:sp>
    </p:spTree>
    <p:extLst>
      <p:ext uri="{BB962C8B-B14F-4D97-AF65-F5344CB8AC3E}">
        <p14:creationId xmlns:p14="http://schemas.microsoft.com/office/powerpoint/2010/main" val="1338227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59</a:t>
            </a:fld>
            <a:endParaRPr lang="es-EC"/>
          </a:p>
        </p:txBody>
      </p:sp>
    </p:spTree>
    <p:extLst>
      <p:ext uri="{BB962C8B-B14F-4D97-AF65-F5344CB8AC3E}">
        <p14:creationId xmlns:p14="http://schemas.microsoft.com/office/powerpoint/2010/main" val="24059452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OTIDA procedimiento destinado a identificar interferencias o </a:t>
            </a:r>
            <a:r>
              <a:rPr lang="es-EC" dirty="0" err="1" smtClean="0"/>
              <a:t>movimimientos</a:t>
            </a:r>
            <a:r>
              <a:rPr lang="es-EC" baseline="0" dirty="0" smtClean="0"/>
              <a:t> innecesarios o duplicidad de esfuerzos, para mejorar la eficiencia del proceso.</a:t>
            </a:r>
            <a:endParaRPr lang="es-EC" dirty="0" smtClean="0"/>
          </a:p>
          <a:p>
            <a:endParaRPr lang="es-EC" dirty="0" smtClean="0"/>
          </a:p>
          <a:p>
            <a:endParaRPr lang="es-EC" dirty="0" smtClean="0"/>
          </a:p>
          <a:p>
            <a:r>
              <a:rPr lang="es-EC" dirty="0" smtClean="0"/>
              <a:t>Carga de trabajo es la</a:t>
            </a:r>
            <a:r>
              <a:rPr lang="es-EC" baseline="0" dirty="0" smtClean="0"/>
              <a:t> productividad a obtener del plan de producción en un periodo de tiempo, relacionando las habilidades necesarias y los tiempos por operación.</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60</a:t>
            </a:fld>
            <a:endParaRPr lang="es-EC"/>
          </a:p>
        </p:txBody>
      </p:sp>
    </p:spTree>
    <p:extLst>
      <p:ext uri="{BB962C8B-B14F-4D97-AF65-F5344CB8AC3E}">
        <p14:creationId xmlns:p14="http://schemas.microsoft.com/office/powerpoint/2010/main" val="3897664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aseline="0" dirty="0" smtClean="0"/>
          </a:p>
          <a:p>
            <a:r>
              <a:rPr lang="es-EC" baseline="0" dirty="0" smtClean="0"/>
              <a:t>C: capacidad de trabajo</a:t>
            </a:r>
          </a:p>
          <a:p>
            <a:endParaRPr lang="es-EC" baseline="0" dirty="0" smtClean="0"/>
          </a:p>
          <a:p>
            <a:r>
              <a:rPr lang="es-EC" baseline="0" dirty="0" smtClean="0"/>
              <a:t>Carga de h/modulo: Tiempo en horas de la carga de trabajo para cada técnico.</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61</a:t>
            </a:fld>
            <a:endParaRPr lang="es-EC"/>
          </a:p>
        </p:txBody>
      </p:sp>
    </p:spTree>
    <p:extLst>
      <p:ext uri="{BB962C8B-B14F-4D97-AF65-F5344CB8AC3E}">
        <p14:creationId xmlns:p14="http://schemas.microsoft.com/office/powerpoint/2010/main" val="1865143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Para este cálculo</a:t>
            </a:r>
            <a:r>
              <a:rPr lang="es-EC" baseline="0" dirty="0" smtClean="0"/>
              <a:t> se agrupa las operaciones que se realiza con la misma maquina, con el fin de establecer el numero necesario durante el proceso productivo.</a:t>
            </a:r>
            <a:endParaRPr lang="es-EC" dirty="0" smtClean="0"/>
          </a:p>
          <a:p>
            <a:endParaRPr lang="es-EC" dirty="0" smtClean="0"/>
          </a:p>
          <a:p>
            <a:r>
              <a:rPr lang="es-EC" dirty="0" smtClean="0"/>
              <a:t>Numero</a:t>
            </a:r>
            <a:r>
              <a:rPr lang="es-EC" baseline="0" dirty="0" smtClean="0"/>
              <a:t> de maquinas = tiempo total de operación en la misma maquina/ tiempo medio por puesto de trabajo.</a:t>
            </a:r>
          </a:p>
          <a:p>
            <a:endParaRPr lang="es-EC" baseline="0" dirty="0" smtClean="0"/>
          </a:p>
          <a:p>
            <a:r>
              <a:rPr lang="es-EC" baseline="0" dirty="0" smtClean="0"/>
              <a:t>Tiempo por puesto de trabajo = Tiempo por unidad/ No de puesto de trabajo</a:t>
            </a:r>
          </a:p>
          <a:p>
            <a:endParaRPr lang="es-EC" baseline="0" dirty="0" smtClean="0"/>
          </a:p>
          <a:p>
            <a:r>
              <a:rPr lang="es-EC" baseline="0" dirty="0" smtClean="0"/>
              <a:t>176 es el tiempo total que se utiliza esa maquina para la </a:t>
            </a:r>
            <a:r>
              <a:rPr lang="es-EC" baseline="0" dirty="0" err="1" smtClean="0"/>
              <a:t>produccion</a:t>
            </a:r>
            <a:r>
              <a:rPr lang="es-EC" baseline="0" dirty="0" smtClean="0"/>
              <a:t> de los elementos para un modulo.</a:t>
            </a:r>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62</a:t>
            </a:fld>
            <a:endParaRPr lang="es-EC"/>
          </a:p>
        </p:txBody>
      </p:sp>
    </p:spTree>
    <p:extLst>
      <p:ext uri="{BB962C8B-B14F-4D97-AF65-F5344CB8AC3E}">
        <p14:creationId xmlns:p14="http://schemas.microsoft.com/office/powerpoint/2010/main" val="2816040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cantidad de materia prima</a:t>
            </a:r>
            <a:r>
              <a:rPr lang="es-EC" baseline="0" dirty="0" smtClean="0"/>
              <a:t> se la obtuvo tomando en cuenta todas las piezas a fabricar para una unidad de producción o un modulo de parqueadero</a:t>
            </a:r>
          </a:p>
          <a:p>
            <a:r>
              <a:rPr lang="es-EC" baseline="0" dirty="0" smtClean="0"/>
              <a:t>El costo energético se lo realizo tomando en cuenta la costo que tendría una unidad de </a:t>
            </a:r>
            <a:r>
              <a:rPr lang="es-EC" baseline="0" dirty="0" err="1" smtClean="0"/>
              <a:t>produccion</a:t>
            </a:r>
            <a:r>
              <a:rPr lang="es-EC" baseline="0" dirty="0" smtClean="0"/>
              <a:t>.</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63</a:t>
            </a:fld>
            <a:endParaRPr lang="es-EC"/>
          </a:p>
        </p:txBody>
      </p:sp>
    </p:spTree>
    <p:extLst>
      <p:ext uri="{BB962C8B-B14F-4D97-AF65-F5344CB8AC3E}">
        <p14:creationId xmlns:p14="http://schemas.microsoft.com/office/powerpoint/2010/main" val="104935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Esta matriz se la realiza para obtener factores de ponderación para jerarquizar los </a:t>
            </a:r>
            <a:r>
              <a:rPr lang="es-EC" dirty="0" err="1" smtClean="0"/>
              <a:t>parametros</a:t>
            </a:r>
            <a:r>
              <a:rPr lang="es-EC" dirty="0" smtClean="0"/>
              <a:t> involucrados.</a:t>
            </a:r>
          </a:p>
          <a:p>
            <a:endParaRPr lang="es-EC" dirty="0" smtClean="0"/>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o Mayor importancia = 1 </a:t>
            </a:r>
          </a:p>
          <a:p>
            <a:r>
              <a:rPr lang="es-EC" sz="1200" b="0" i="0" u="none" strike="noStrike" kern="1200" baseline="0" dirty="0" smtClean="0">
                <a:solidFill>
                  <a:schemeClr val="tx1"/>
                </a:solidFill>
                <a:latin typeface="+mn-lt"/>
                <a:ea typeface="+mn-ea"/>
                <a:cs typeface="+mn-cs"/>
              </a:rPr>
              <a:t>o Igual Importancia = 0,5 </a:t>
            </a:r>
          </a:p>
          <a:p>
            <a:r>
              <a:rPr lang="es-EC" sz="1200" b="0" i="0" u="none" strike="noStrike" kern="1200" baseline="0" dirty="0" smtClean="0">
                <a:solidFill>
                  <a:schemeClr val="tx1"/>
                </a:solidFill>
                <a:latin typeface="+mn-lt"/>
                <a:ea typeface="+mn-ea"/>
                <a:cs typeface="+mn-cs"/>
              </a:rPr>
              <a:t>o Menor valor = 0 </a:t>
            </a:r>
          </a:p>
          <a:p>
            <a:endParaRPr lang="es-EC" dirty="0" smtClean="0"/>
          </a:p>
          <a:p>
            <a:endParaRPr lang="es-EC" dirty="0" smtClean="0"/>
          </a:p>
          <a:p>
            <a:r>
              <a:rPr lang="es-EC" dirty="0" smtClean="0"/>
              <a:t>W.F.: Factor de </a:t>
            </a:r>
            <a:r>
              <a:rPr lang="es-EC" dirty="0" err="1" smtClean="0"/>
              <a:t>Ponderacion</a:t>
            </a:r>
            <a:endParaRPr lang="es-EC" dirty="0" smtClean="0"/>
          </a:p>
          <a:p>
            <a:r>
              <a:rPr lang="es-EC" dirty="0" smtClean="0"/>
              <a:t>E.H.: Sistema #1 con Elevador </a:t>
            </a:r>
            <a:r>
              <a:rPr lang="es-EC" dirty="0" err="1" smtClean="0"/>
              <a:t>Hidraulico</a:t>
            </a:r>
            <a:r>
              <a:rPr lang="es-EC" dirty="0" smtClean="0"/>
              <a:t>.</a:t>
            </a:r>
          </a:p>
          <a:p>
            <a:r>
              <a:rPr lang="es-EC" dirty="0" smtClean="0"/>
              <a:t>B. y P.: Sistema #2 con Bandas y Poleas.</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7</a:t>
            </a:fld>
            <a:endParaRPr lang="es-EC"/>
          </a:p>
        </p:txBody>
      </p:sp>
    </p:spTree>
    <p:extLst>
      <p:ext uri="{BB962C8B-B14F-4D97-AF65-F5344CB8AC3E}">
        <p14:creationId xmlns:p14="http://schemas.microsoft.com/office/powerpoint/2010/main" val="3084336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u="none" kern="1200" dirty="0" smtClean="0">
                <a:solidFill>
                  <a:schemeClr val="tx1"/>
                </a:solidFill>
                <a:effectLst/>
                <a:latin typeface="+mn-lt"/>
                <a:ea typeface="+mn-ea"/>
                <a:cs typeface="+mn-cs"/>
              </a:rPr>
              <a:t>Este</a:t>
            </a:r>
            <a:r>
              <a:rPr lang="es-EC" sz="1200" u="none" kern="1200" baseline="0" dirty="0" smtClean="0">
                <a:solidFill>
                  <a:schemeClr val="tx1"/>
                </a:solidFill>
                <a:effectLst/>
                <a:latin typeface="+mn-lt"/>
                <a:ea typeface="+mn-ea"/>
                <a:cs typeface="+mn-cs"/>
              </a:rPr>
              <a:t> tipo de distribución el tamaño de producción es pequeño y la secuencia de operaciones varia de uno a otro elemento, y agrupa maquinas similares en departamentos o centros de trabajo según los procesos o las funciones.</a:t>
            </a:r>
            <a:endParaRPr lang="es-EC" sz="1200" u="none" kern="1200" dirty="0" smtClean="0">
              <a:solidFill>
                <a:schemeClr val="tx1"/>
              </a:solidFill>
              <a:effectLst/>
              <a:latin typeface="+mn-lt"/>
              <a:ea typeface="+mn-ea"/>
              <a:cs typeface="+mn-cs"/>
            </a:endParaRPr>
          </a:p>
          <a:p>
            <a:endParaRPr lang="es-EC" sz="1200" u="sng" kern="1200" dirty="0" smtClean="0">
              <a:solidFill>
                <a:schemeClr val="tx1"/>
              </a:solidFill>
              <a:effectLst/>
              <a:latin typeface="+mn-lt"/>
              <a:ea typeface="+mn-ea"/>
              <a:cs typeface="+mn-cs"/>
            </a:endParaRPr>
          </a:p>
          <a:p>
            <a:r>
              <a:rPr lang="es-EC" sz="1200" u="sng" kern="1200" dirty="0" smtClean="0">
                <a:solidFill>
                  <a:schemeClr val="tx1"/>
                </a:solidFill>
                <a:effectLst/>
                <a:latin typeface="+mn-lt"/>
                <a:ea typeface="+mn-ea"/>
                <a:cs typeface="+mn-cs"/>
              </a:rPr>
              <a:t>Ventajas:</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Menor inversión en máquinas debido a que solo se necesitan las máquinas suficientes de cada clase para manejar la carga máxima normal.</a:t>
            </a:r>
          </a:p>
          <a:p>
            <a:pPr lvl="0"/>
            <a:r>
              <a:rPr lang="es-EC" sz="1200" kern="1200" dirty="0" smtClean="0">
                <a:solidFill>
                  <a:schemeClr val="tx1"/>
                </a:solidFill>
                <a:effectLst/>
                <a:latin typeface="+mn-lt"/>
                <a:ea typeface="+mn-ea"/>
                <a:cs typeface="+mn-cs"/>
              </a:rPr>
              <a:t>Existe gran flexibilidad para ejecutar los trabajos, facilita las variaciones en los productos o en el orden en el que ejecutan las operaciones.</a:t>
            </a:r>
          </a:p>
          <a:p>
            <a:pPr lvl="0"/>
            <a:r>
              <a:rPr lang="es-EC" sz="1200" kern="1200" dirty="0" smtClean="0">
                <a:solidFill>
                  <a:schemeClr val="tx1"/>
                </a:solidFill>
                <a:effectLst/>
                <a:latin typeface="+mn-lt"/>
                <a:ea typeface="+mn-ea"/>
                <a:cs typeface="+mn-cs"/>
              </a:rPr>
              <a:t>Los operarios son más hábiles porque tienen que saber manejar cualquier máquina del grupo, preparar la labor, ejecutar operaciones especiales, calibrar el trabajo, etc.</a:t>
            </a:r>
          </a:p>
          <a:p>
            <a:pPr lvl="0"/>
            <a:r>
              <a:rPr lang="es-EC" sz="1200" kern="1200" dirty="0" smtClean="0">
                <a:solidFill>
                  <a:schemeClr val="tx1"/>
                </a:solidFill>
                <a:effectLst/>
                <a:latin typeface="+mn-lt"/>
                <a:ea typeface="+mn-ea"/>
                <a:cs typeface="+mn-cs"/>
              </a:rPr>
              <a:t>Los costos de fabricación pueden mantenerse bajos, cuando la fabricación sea baja, los costos totales pueden ser inferiores cuando la instalación no este fabricando a su máxima capacidad.</a:t>
            </a:r>
          </a:p>
          <a:p>
            <a:r>
              <a:rPr lang="es-EC" sz="1200" u="sng" kern="1200" dirty="0" smtClean="0">
                <a:solidFill>
                  <a:schemeClr val="tx1"/>
                </a:solidFill>
                <a:effectLst/>
                <a:latin typeface="+mn-lt"/>
                <a:ea typeface="+mn-ea"/>
                <a:cs typeface="+mn-cs"/>
              </a:rPr>
              <a:t>Desventajas:</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Falta de eficiencia si los lotes no fluyen a través del sistema de forma ordenada o el movimiento entre departamentos puede consumir periodos grandes de tiempo tendiendo a formarse colas-</a:t>
            </a:r>
          </a:p>
          <a:p>
            <a:pPr lvl="0"/>
            <a:r>
              <a:rPr lang="es-EC" sz="1200" kern="1200" dirty="0" smtClean="0">
                <a:solidFill>
                  <a:schemeClr val="tx1"/>
                </a:solidFill>
                <a:effectLst/>
                <a:latin typeface="+mn-lt"/>
                <a:ea typeface="+mn-ea"/>
                <a:cs typeface="+mn-cs"/>
              </a:rPr>
              <a:t>Es frecuente que se produzcan retrocesos.</a:t>
            </a:r>
          </a:p>
          <a:p>
            <a:pPr lvl="0"/>
            <a:r>
              <a:rPr lang="es-EC" sz="1200" kern="1200" dirty="0" smtClean="0">
                <a:solidFill>
                  <a:schemeClr val="tx1"/>
                </a:solidFill>
                <a:effectLst/>
                <a:latin typeface="+mn-lt"/>
                <a:ea typeface="+mn-ea"/>
                <a:cs typeface="+mn-cs"/>
              </a:rPr>
              <a:t>La carga de trabajo de los operarios oscila entre las colas que se forman en algunas ocasiones y el tiempo de espera que se producen entre otras.</a:t>
            </a:r>
          </a:p>
          <a:p>
            <a:pPr lvl="0"/>
            <a:r>
              <a:rPr lang="es-EC" sz="1200" kern="1200" dirty="0" smtClean="0">
                <a:solidFill>
                  <a:schemeClr val="tx1"/>
                </a:solidFill>
                <a:effectLst/>
                <a:latin typeface="+mn-lt"/>
                <a:ea typeface="+mn-ea"/>
                <a:cs typeface="+mn-cs"/>
              </a:rPr>
              <a:t>Sistemas de control de producción más complicados.</a:t>
            </a:r>
          </a:p>
          <a:p>
            <a:pPr lvl="0"/>
            <a:r>
              <a:rPr lang="es-EC" sz="1200" kern="1200" dirty="0" smtClean="0">
                <a:solidFill>
                  <a:schemeClr val="tx1"/>
                </a:solidFill>
                <a:effectLst/>
                <a:latin typeface="+mn-lt"/>
                <a:ea typeface="+mn-ea"/>
                <a:cs typeface="+mn-cs"/>
              </a:rPr>
              <a:t>Se necesitan más instrucciones y entrenamiento para acoplar a los operarios a sus respectivas tareas.</a:t>
            </a:r>
          </a:p>
          <a:p>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64</a:t>
            </a:fld>
            <a:endParaRPr lang="es-EC"/>
          </a:p>
        </p:txBody>
      </p:sp>
    </p:spTree>
    <p:extLst>
      <p:ext uri="{BB962C8B-B14F-4D97-AF65-F5344CB8AC3E}">
        <p14:creationId xmlns:p14="http://schemas.microsoft.com/office/powerpoint/2010/main" val="2357107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1" kern="1200" dirty="0" smtClean="0">
                <a:solidFill>
                  <a:schemeClr val="tx1"/>
                </a:solidFill>
                <a:effectLst/>
                <a:latin typeface="+mn-lt"/>
                <a:ea typeface="+mn-ea"/>
                <a:cs typeface="+mn-cs"/>
              </a:rPr>
              <a:t>Plan de Producción: </a:t>
            </a:r>
            <a:r>
              <a:rPr lang="es-EC" sz="1200" b="0" kern="1200" dirty="0" smtClean="0">
                <a:solidFill>
                  <a:schemeClr val="tx1"/>
                </a:solidFill>
                <a:effectLst/>
                <a:latin typeface="+mn-lt"/>
                <a:ea typeface="+mn-ea"/>
                <a:cs typeface="+mn-cs"/>
              </a:rPr>
              <a:t>E</a:t>
            </a:r>
            <a:r>
              <a:rPr lang="es-EC" sz="1200" kern="1200" dirty="0" smtClean="0">
                <a:solidFill>
                  <a:schemeClr val="tx1"/>
                </a:solidFill>
                <a:effectLst/>
                <a:latin typeface="+mn-lt"/>
                <a:ea typeface="+mn-ea"/>
                <a:cs typeface="+mn-cs"/>
              </a:rPr>
              <a:t>s la organización que se le da a un proceso productivo, recogiendo aspectos técnicos y organizativos que conciernen a la fabricación del producto</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Estas hojas de ruta</a:t>
            </a:r>
            <a:r>
              <a:rPr lang="es-EC" sz="1200" kern="1200" baseline="0" dirty="0" smtClean="0">
                <a:solidFill>
                  <a:schemeClr val="tx1"/>
                </a:solidFill>
                <a:effectLst/>
                <a:latin typeface="+mn-lt"/>
                <a:ea typeface="+mn-ea"/>
                <a:cs typeface="+mn-cs"/>
              </a:rPr>
              <a:t> establece la secuencia de procesos a seguir sobre un mismo elemento, para realizar esto se agrupo los </a:t>
            </a:r>
            <a:r>
              <a:rPr lang="es-EC" sz="1200" kern="1200" baseline="0" dirty="0" err="1" smtClean="0">
                <a:solidFill>
                  <a:schemeClr val="tx1"/>
                </a:solidFill>
                <a:effectLst/>
                <a:latin typeface="+mn-lt"/>
                <a:ea typeface="+mn-ea"/>
                <a:cs typeface="+mn-cs"/>
              </a:rPr>
              <a:t>elemetos</a:t>
            </a:r>
            <a:r>
              <a:rPr lang="es-EC" sz="1200" kern="1200" baseline="0" dirty="0" smtClean="0">
                <a:solidFill>
                  <a:schemeClr val="tx1"/>
                </a:solidFill>
                <a:effectLst/>
                <a:latin typeface="+mn-lt"/>
                <a:ea typeface="+mn-ea"/>
                <a:cs typeface="+mn-cs"/>
              </a:rPr>
              <a:t> que tienen procesos o secuencias similares lo que dio como total 8 hojas de ruta</a:t>
            </a:r>
            <a:endParaRPr lang="es-EC" sz="1200" kern="1200" dirty="0" smtClean="0">
              <a:solidFill>
                <a:schemeClr val="tx1"/>
              </a:solidFill>
              <a:effectLst/>
              <a:latin typeface="+mn-lt"/>
              <a:ea typeface="+mn-ea"/>
              <a:cs typeface="+mn-cs"/>
            </a:endParaRPr>
          </a:p>
          <a:p>
            <a:r>
              <a:rPr lang="es-EC" sz="1200" b="1" kern="1200" dirty="0" smtClean="0">
                <a:solidFill>
                  <a:schemeClr val="tx1"/>
                </a:solidFill>
                <a:effectLst/>
                <a:latin typeface="+mn-lt"/>
                <a:ea typeface="+mn-ea"/>
                <a:cs typeface="+mn-cs"/>
              </a:rPr>
              <a:t>Hoja de Ruta: </a:t>
            </a:r>
            <a:r>
              <a:rPr lang="es-EC" sz="1200" b="0" kern="1200" dirty="0" smtClean="0">
                <a:solidFill>
                  <a:schemeClr val="tx1"/>
                </a:solidFill>
                <a:effectLst/>
                <a:latin typeface="+mn-lt"/>
                <a:ea typeface="+mn-ea"/>
                <a:cs typeface="+mn-cs"/>
              </a:rPr>
              <a:t>Técnica</a:t>
            </a:r>
            <a:r>
              <a:rPr lang="es-EC" sz="1200" b="0" kern="1200" baseline="0" dirty="0" smtClean="0">
                <a:solidFill>
                  <a:schemeClr val="tx1"/>
                </a:solidFill>
                <a:effectLst/>
                <a:latin typeface="+mn-lt"/>
                <a:ea typeface="+mn-ea"/>
                <a:cs typeface="+mn-cs"/>
              </a:rPr>
              <a:t> usada que establece la secuencia de procesos de un mismo articulo, especificando la pieza, operaciones, maquinaria, etc.</a:t>
            </a:r>
            <a:endParaRPr lang="es-EC" sz="1200" b="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15A05631-A0CD-4681-B181-2E03F56580C0}" type="slidenum">
              <a:rPr lang="es-EC" smtClean="0"/>
              <a:t>65</a:t>
            </a:fld>
            <a:endParaRPr lang="es-EC"/>
          </a:p>
        </p:txBody>
      </p:sp>
    </p:spTree>
    <p:extLst>
      <p:ext uri="{BB962C8B-B14F-4D97-AF65-F5344CB8AC3E}">
        <p14:creationId xmlns:p14="http://schemas.microsoft.com/office/powerpoint/2010/main" val="1945560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1" dirty="0" smtClean="0"/>
              <a:t>Programa de Producción: </a:t>
            </a:r>
            <a:r>
              <a:rPr lang="es-EC" b="0" dirty="0" smtClean="0"/>
              <a:t>La</a:t>
            </a:r>
            <a:r>
              <a:rPr lang="es-EC" b="0" baseline="0" dirty="0" smtClean="0"/>
              <a:t> planificación de la producción debe atender al corto plazo, procesos de compras y producción empieza con el pedido.</a:t>
            </a:r>
          </a:p>
          <a:p>
            <a:r>
              <a:rPr lang="es-EC" b="0" baseline="0" dirty="0" smtClean="0"/>
              <a:t>Debe ser llevada a cabo por un sector especializado dentro de la compañía.</a:t>
            </a:r>
            <a:endParaRPr lang="es-EC" b="1" dirty="0" smtClean="0"/>
          </a:p>
          <a:p>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66</a:t>
            </a:fld>
            <a:endParaRPr lang="es-EC"/>
          </a:p>
        </p:txBody>
      </p:sp>
    </p:spTree>
    <p:extLst>
      <p:ext uri="{BB962C8B-B14F-4D97-AF65-F5344CB8AC3E}">
        <p14:creationId xmlns:p14="http://schemas.microsoft.com/office/powerpoint/2010/main" val="3844641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Esta se las hace</a:t>
            </a:r>
            <a:r>
              <a:rPr lang="es-EC" baseline="0" dirty="0" smtClean="0"/>
              <a:t> en tres principales </a:t>
            </a:r>
            <a:r>
              <a:rPr lang="es-EC" baseline="0" dirty="0" err="1" smtClean="0"/>
              <a:t>areas</a:t>
            </a:r>
            <a:r>
              <a:rPr lang="es-EC" baseline="0" dirty="0" smtClean="0"/>
              <a:t> ( tiempos procesos, </a:t>
            </a:r>
            <a:r>
              <a:rPr lang="es-EC" baseline="0" dirty="0" err="1" smtClean="0"/>
              <a:t>metodos</a:t>
            </a:r>
            <a:r>
              <a:rPr lang="es-EC" baseline="0" dirty="0" smtClean="0"/>
              <a:t> y materiales) y </a:t>
            </a:r>
            <a:r>
              <a:rPr lang="es-EC" baseline="0" dirty="0" err="1" smtClean="0"/>
              <a:t>analisa</a:t>
            </a:r>
            <a:r>
              <a:rPr lang="es-EC" baseline="0" dirty="0" smtClean="0"/>
              <a:t> posibles desviaciones producidas en los procesos para tomar acciones y mejorar la </a:t>
            </a:r>
            <a:r>
              <a:rPr lang="es-EC" baseline="0" dirty="0" err="1" smtClean="0"/>
              <a:t>planificacion</a:t>
            </a:r>
            <a:r>
              <a:rPr lang="es-EC" baseline="0" dirty="0" smtClean="0"/>
              <a:t> y la programación futura de esta producción</a:t>
            </a:r>
            <a:endParaRPr lang="es-EC" dirty="0" smtClean="0"/>
          </a:p>
          <a:p>
            <a:endParaRPr lang="es-EC" dirty="0" smtClean="0"/>
          </a:p>
          <a:p>
            <a:r>
              <a:rPr lang="es-EC" dirty="0" smtClean="0"/>
              <a:t>(Eficacia) Evaluara</a:t>
            </a:r>
            <a:r>
              <a:rPr lang="es-EC" baseline="0" dirty="0" smtClean="0"/>
              <a:t> el grado de cumplimiento de los objetivos de producción</a:t>
            </a:r>
          </a:p>
          <a:p>
            <a:r>
              <a:rPr lang="es-EC" baseline="0" dirty="0" smtClean="0"/>
              <a:t>(Eficiencia) Mide la productividad.</a:t>
            </a:r>
          </a:p>
          <a:p>
            <a:r>
              <a:rPr lang="es-EC" b="1" baseline="0" dirty="0" smtClean="0"/>
              <a:t>Control de la Calidad: </a:t>
            </a:r>
            <a:r>
              <a:rPr lang="es-EC" b="0" baseline="0" dirty="0" smtClean="0"/>
              <a:t>Controla el grado de cumplimiento de estándares prefijados, esto permite desechar productos defectuosos y mejorar el procesos productivo, la organización debe planificar e implementar procesos de medición </a:t>
            </a:r>
            <a:r>
              <a:rPr lang="es-EC" b="0" baseline="0" dirty="0" err="1" smtClean="0"/>
              <a:t>analisi</a:t>
            </a:r>
            <a:r>
              <a:rPr lang="es-EC" b="0" baseline="0" dirty="0" smtClean="0"/>
              <a:t> y mejora.</a:t>
            </a:r>
          </a:p>
          <a:p>
            <a:endParaRPr lang="es-EC" b="0" baseline="0" dirty="0" smtClean="0"/>
          </a:p>
          <a:p>
            <a:pPr marL="971550" lvl="1" indent="-514350">
              <a:buFont typeface="+mj-lt"/>
              <a:buAutoNum type="arabicPeriod"/>
            </a:pPr>
            <a:r>
              <a:rPr lang="es-EC" b="0" baseline="0" dirty="0" smtClean="0"/>
              <a:t>1.</a:t>
            </a:r>
            <a:r>
              <a:rPr lang="es-EC" dirty="0" smtClean="0"/>
              <a:t> Materiales e Insumos</a:t>
            </a:r>
          </a:p>
          <a:p>
            <a:pPr marL="914400" lvl="2" indent="0">
              <a:buNone/>
            </a:pPr>
            <a:r>
              <a:rPr lang="es-EC" dirty="0" smtClean="0"/>
              <a:t>Proveedores deberán garantizar la calidad de los materiales</a:t>
            </a:r>
          </a:p>
          <a:p>
            <a:pPr marL="971550" lvl="1" indent="-514350">
              <a:buFont typeface="+mj-lt"/>
              <a:buAutoNum type="arabicPeriod"/>
            </a:pPr>
            <a:r>
              <a:rPr lang="es-EC" dirty="0" smtClean="0"/>
              <a:t>Mano de Obra</a:t>
            </a:r>
          </a:p>
          <a:p>
            <a:pPr marL="914400" lvl="2" indent="0">
              <a:buNone/>
            </a:pPr>
            <a:r>
              <a:rPr lang="es-EC" dirty="0" smtClean="0"/>
              <a:t>Deberá ser calificada, cumplir con procedimientos y tiempos</a:t>
            </a:r>
          </a:p>
          <a:p>
            <a:pPr marL="971550" lvl="1" indent="-514350">
              <a:buFont typeface="+mj-lt"/>
              <a:buAutoNum type="arabicPeriod"/>
            </a:pPr>
            <a:r>
              <a:rPr lang="es-EC" dirty="0" smtClean="0"/>
              <a:t>Maquinaria y Herramientas</a:t>
            </a:r>
          </a:p>
          <a:p>
            <a:pPr marL="914400" lvl="2" indent="0">
              <a:buNone/>
            </a:pPr>
            <a:r>
              <a:rPr lang="es-EC" dirty="0" smtClean="0"/>
              <a:t>Debe estar en buenas condiciones/ herramientas certificadas</a:t>
            </a:r>
          </a:p>
          <a:p>
            <a:pPr marL="971550" lvl="1" indent="-514350">
              <a:buFont typeface="+mj-lt"/>
              <a:buAutoNum type="arabicPeriod"/>
            </a:pPr>
            <a:r>
              <a:rPr lang="es-EC" dirty="0" smtClean="0"/>
              <a:t>Método</a:t>
            </a:r>
          </a:p>
          <a:p>
            <a:pPr marL="914400" lvl="2" indent="0">
              <a:buNone/>
            </a:pPr>
            <a:r>
              <a:rPr lang="es-EC" dirty="0" smtClean="0"/>
              <a:t>Hojas de Procesos, Hojas de Ruta, Planes y Programas de Producción</a:t>
            </a:r>
          </a:p>
          <a:p>
            <a:pPr marL="971550" lvl="1" indent="-514350">
              <a:buFont typeface="+mj-lt"/>
              <a:buAutoNum type="arabicPeriod"/>
            </a:pPr>
            <a:r>
              <a:rPr lang="es-EC" dirty="0" smtClean="0"/>
              <a:t>Medio Ambiente</a:t>
            </a:r>
          </a:p>
          <a:p>
            <a:pPr marL="914400" lvl="2" indent="0">
              <a:buNone/>
            </a:pPr>
            <a:r>
              <a:rPr lang="es-EC" dirty="0" smtClean="0"/>
              <a:t>Valorar el efecto del medio ambiente, y el impacto de la producción sobre este.</a:t>
            </a:r>
          </a:p>
          <a:p>
            <a:pPr marL="914400" lvl="2" indent="0">
              <a:buNone/>
            </a:pPr>
            <a:endParaRPr lang="es-EC" dirty="0" smtClean="0"/>
          </a:p>
          <a:p>
            <a:endParaRPr lang="es-EC" b="1" baseline="0" dirty="0" smtClean="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67</a:t>
            </a:fld>
            <a:endParaRPr lang="es-EC"/>
          </a:p>
        </p:txBody>
      </p:sp>
    </p:spTree>
    <p:extLst>
      <p:ext uri="{BB962C8B-B14F-4D97-AF65-F5344CB8AC3E}">
        <p14:creationId xmlns:p14="http://schemas.microsoft.com/office/powerpoint/2010/main" val="2452805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0" dirty="0" smtClean="0"/>
              <a:t>Para</a:t>
            </a:r>
            <a:r>
              <a:rPr lang="es-EC" b="0" baseline="0" dirty="0" smtClean="0"/>
              <a:t> este análisis los costos se los </a:t>
            </a:r>
            <a:r>
              <a:rPr lang="es-EC" b="0" baseline="0" dirty="0" err="1" smtClean="0"/>
              <a:t>dividira</a:t>
            </a:r>
            <a:r>
              <a:rPr lang="es-EC" b="0" baseline="0" dirty="0" smtClean="0"/>
              <a:t> por activos fijos, activos diferidos y capital de trabajo.</a:t>
            </a:r>
            <a:endParaRPr lang="es-EC" b="0" dirty="0" smtClean="0"/>
          </a:p>
          <a:p>
            <a:endParaRPr lang="es-EC" b="1" dirty="0" smtClean="0"/>
          </a:p>
          <a:p>
            <a:r>
              <a:rPr lang="es-EC" b="1" dirty="0" smtClean="0"/>
              <a:t>Activos Fijos: </a:t>
            </a:r>
            <a:r>
              <a:rPr lang="es-EC" b="0" dirty="0" smtClean="0"/>
              <a:t>Incluyen bienes muebles como inmuebles de vida útil mayor a un año,</a:t>
            </a:r>
            <a:r>
              <a:rPr lang="es-EC" b="0" baseline="0" dirty="0" smtClean="0"/>
              <a:t> destinadas para actividades de producción o servicios en la empresa.</a:t>
            </a:r>
          </a:p>
          <a:p>
            <a:r>
              <a:rPr lang="es-EC" b="0" baseline="0" dirty="0" smtClean="0"/>
              <a:t>La planta estará dividida en áreas: Administrativa, Producción, Almacenaje y Control.</a:t>
            </a:r>
          </a:p>
          <a:p>
            <a:r>
              <a:rPr lang="es-EC" b="1" baseline="0" dirty="0" smtClean="0"/>
              <a:t>Activos Diferidos: </a:t>
            </a:r>
            <a:r>
              <a:rPr lang="es-EC" b="0" baseline="0" dirty="0" smtClean="0"/>
              <a:t>Es intangible y comprende servicios o derechos adquiridos para poner en marcha el proyecto.</a:t>
            </a:r>
            <a:endParaRPr lang="es-EC" b="1" baseline="0" dirty="0" smtClean="0"/>
          </a:p>
          <a:p>
            <a:endParaRPr lang="es-EC" b="0"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68</a:t>
            </a:fld>
            <a:endParaRPr lang="es-EC"/>
          </a:p>
        </p:txBody>
      </p:sp>
    </p:spTree>
    <p:extLst>
      <p:ext uri="{BB962C8B-B14F-4D97-AF65-F5344CB8AC3E}">
        <p14:creationId xmlns:p14="http://schemas.microsoft.com/office/powerpoint/2010/main" val="35228410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smtClean="0"/>
              <a:t>Capital</a:t>
            </a:r>
            <a:r>
              <a:rPr lang="es-EC" b="1" baseline="0" dirty="0" smtClean="0"/>
              <a:t> de Trabajo: </a:t>
            </a:r>
            <a:r>
              <a:rPr lang="es-EC" b="0" baseline="0" dirty="0" smtClean="0"/>
              <a:t>Constituye el conjunto de recursos necesarios en forma de capital corriente, para la operación normal del proyecto.</a:t>
            </a:r>
          </a:p>
          <a:p>
            <a:r>
              <a:rPr lang="es-EC" b="1" baseline="0" dirty="0" smtClean="0"/>
              <a:t>Costos Instalación</a:t>
            </a:r>
            <a:r>
              <a:rPr lang="es-EC" b="0" baseline="0" dirty="0" smtClean="0"/>
              <a:t>: se los incluye por que serán subcontratados.</a:t>
            </a:r>
          </a:p>
          <a:p>
            <a:r>
              <a:rPr lang="es-EC" b="1" baseline="0" dirty="0" smtClean="0"/>
              <a:t>Costos Operacionales de Producción</a:t>
            </a:r>
            <a:r>
              <a:rPr lang="es-EC" b="0" baseline="0" dirty="0" smtClean="0"/>
              <a:t>: Se tiene el costo de consumo de energía y sueldo de operarios</a:t>
            </a:r>
          </a:p>
          <a:p>
            <a:endParaRPr lang="es-EC" b="0" baseline="0" dirty="0" smtClean="0"/>
          </a:p>
          <a:p>
            <a:endParaRPr lang="es-EC" b="1" dirty="0" smtClean="0"/>
          </a:p>
          <a:p>
            <a:endParaRPr lang="es-EC" b="1"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69</a:t>
            </a:fld>
            <a:endParaRPr lang="es-EC"/>
          </a:p>
        </p:txBody>
      </p:sp>
    </p:spTree>
    <p:extLst>
      <p:ext uri="{BB962C8B-B14F-4D97-AF65-F5344CB8AC3E}">
        <p14:creationId xmlns:p14="http://schemas.microsoft.com/office/powerpoint/2010/main" val="7338128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Para este análisis se resumen todos los costos</a:t>
            </a:r>
            <a:r>
              <a:rPr lang="es-EC" baseline="0" dirty="0" smtClean="0"/>
              <a:t> y los gastos con el fin de obtener el flujo de caja.</a:t>
            </a:r>
          </a:p>
          <a:p>
            <a:r>
              <a:rPr lang="es-EC" baseline="0" dirty="0" smtClean="0"/>
              <a:t>La tasa de Descuento es la tasa mínima de retorno a la que se espera que retorne la inversión.</a:t>
            </a:r>
          </a:p>
          <a:p>
            <a:endParaRPr lang="es-EC" baseline="0" dirty="0" smtClean="0"/>
          </a:p>
          <a:p>
            <a:r>
              <a:rPr lang="es-EC" baseline="0" dirty="0" smtClean="0"/>
              <a:t>La demanda será la que se pueda realizar con las variables </a:t>
            </a:r>
            <a:r>
              <a:rPr lang="es-EC" baseline="0" dirty="0" err="1" smtClean="0"/>
              <a:t>minimas</a:t>
            </a:r>
            <a:r>
              <a:rPr lang="es-EC" baseline="0" dirty="0" smtClean="0"/>
              <a:t> de la producción, esto quiere decir que la empresa estaría en la capacidad de producir 1 modulo al mes es decir 12 al año.</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70</a:t>
            </a:fld>
            <a:endParaRPr lang="es-EC"/>
          </a:p>
        </p:txBody>
      </p:sp>
    </p:spTree>
    <p:extLst>
      <p:ext uri="{BB962C8B-B14F-4D97-AF65-F5344CB8AC3E}">
        <p14:creationId xmlns:p14="http://schemas.microsoft.com/office/powerpoint/2010/main" val="3001312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t>Son </a:t>
            </a:r>
            <a:r>
              <a:rPr lang="es-EC" sz="1200" dirty="0" err="1" smtClean="0"/>
              <a:t>parametros</a:t>
            </a:r>
            <a:r>
              <a:rPr lang="es-EC" sz="1200" baseline="0" dirty="0" smtClean="0"/>
              <a:t> o herramientas financieras muy </a:t>
            </a:r>
            <a:r>
              <a:rPr lang="es-EC" sz="1200" baseline="0" dirty="0" err="1" smtClean="0"/>
              <a:t>utilizzados</a:t>
            </a:r>
            <a:r>
              <a:rPr lang="es-EC" sz="1200" baseline="0" dirty="0" smtClean="0"/>
              <a:t> para calcular la viabilidad de un proyecto </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baseline="0" dirty="0" smtClean="0"/>
              <a:t>VPN: </a:t>
            </a:r>
            <a:r>
              <a:rPr lang="es-EC" sz="1200" baseline="0" dirty="0" err="1" smtClean="0"/>
              <a:t>Estamación</a:t>
            </a:r>
            <a:r>
              <a:rPr lang="es-EC" sz="1200" baseline="0" dirty="0" smtClean="0"/>
              <a:t> del flujo de dinero </a:t>
            </a:r>
            <a:r>
              <a:rPr lang="es-EC" sz="1200" baseline="0" dirty="0" err="1" smtClean="0"/>
              <a:t>traido</a:t>
            </a:r>
            <a:r>
              <a:rPr lang="es-EC" sz="1200" baseline="0" dirty="0" smtClean="0"/>
              <a:t> a un valor presente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aseline="0" dirty="0" smtClean="0"/>
              <a:t>TIR: es calculado cuando el VPN es igual a 0 y es tasa a la que se espera que retorne al dinero de una inversión.</a:t>
            </a:r>
            <a:endParaRPr lang="es-EC"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t>Tasa efectiva anual que hace que el VPN de todos los flujos de efectivo de una inversión sean igual a cero.</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smtClean="0"/>
              <a:t>Analizando el VPN y el TIR, se aprecia que se empezaría a percibir utilidades desde el tercer año.</a:t>
            </a:r>
            <a:endParaRPr lang="es-EC"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t>Para el </a:t>
            </a:r>
            <a:r>
              <a:rPr lang="es-EC" sz="1200" dirty="0" err="1" smtClean="0"/>
              <a:t>analisis</a:t>
            </a:r>
            <a:r>
              <a:rPr lang="es-EC" sz="1200" baseline="0" dirty="0" smtClean="0"/>
              <a:t> de financiero del parqueadero se realizo un tabla de </a:t>
            </a:r>
            <a:r>
              <a:rPr lang="es-EC" sz="1200" baseline="0" dirty="0" err="1" smtClean="0"/>
              <a:t>ocupacion</a:t>
            </a:r>
            <a:r>
              <a:rPr lang="es-EC" sz="1200" baseline="0" dirty="0" smtClean="0"/>
              <a:t> de parqueadero</a:t>
            </a:r>
            <a:endParaRPr lang="es-EC" sz="1200" dirty="0" smtClean="0"/>
          </a:p>
          <a:p>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71</a:t>
            </a:fld>
            <a:endParaRPr lang="es-EC"/>
          </a:p>
        </p:txBody>
      </p:sp>
    </p:spTree>
    <p:extLst>
      <p:ext uri="{BB962C8B-B14F-4D97-AF65-F5344CB8AC3E}">
        <p14:creationId xmlns:p14="http://schemas.microsoft.com/office/powerpoint/2010/main" val="1776740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Para realizar</a:t>
            </a:r>
            <a:r>
              <a:rPr lang="es-EC" baseline="0" dirty="0" smtClean="0"/>
              <a:t> este </a:t>
            </a:r>
            <a:r>
              <a:rPr lang="es-EC" baseline="0" dirty="0" err="1" smtClean="0"/>
              <a:t>analisis</a:t>
            </a:r>
            <a:r>
              <a:rPr lang="es-EC" baseline="0" dirty="0" smtClean="0"/>
              <a:t> primero se calculo un promedio de cuantos autos </a:t>
            </a:r>
            <a:r>
              <a:rPr lang="es-EC" baseline="0" dirty="0" err="1" smtClean="0"/>
              <a:t>utilizarian</a:t>
            </a:r>
            <a:r>
              <a:rPr lang="es-EC" baseline="0" dirty="0" smtClean="0"/>
              <a:t> este sistema en un parqueadero en el </a:t>
            </a:r>
            <a:r>
              <a:rPr lang="es-EC" baseline="0" dirty="0" err="1" smtClean="0"/>
              <a:t>Hiper</a:t>
            </a:r>
            <a:r>
              <a:rPr lang="es-EC" baseline="0" dirty="0" smtClean="0"/>
              <a:t> centro del DMQ.</a:t>
            </a:r>
          </a:p>
          <a:p>
            <a:endParaRPr lang="es-EC" baseline="0" dirty="0" smtClean="0"/>
          </a:p>
          <a:p>
            <a:r>
              <a:rPr lang="es-EC" baseline="0" dirty="0" smtClean="0"/>
              <a:t>Variables financieras o supuestos necesarios para generar el flujo de caja</a:t>
            </a:r>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72</a:t>
            </a:fld>
            <a:endParaRPr lang="es-EC"/>
          </a:p>
        </p:txBody>
      </p:sp>
    </p:spTree>
    <p:extLst>
      <p:ext uri="{BB962C8B-B14F-4D97-AF65-F5344CB8AC3E}">
        <p14:creationId xmlns:p14="http://schemas.microsoft.com/office/powerpoint/2010/main" val="13880575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smtClean="0"/>
          </a:p>
          <a:p>
            <a:r>
              <a:rPr lang="es-EC" dirty="0" smtClean="0"/>
              <a:t>Para este análisis se resumen todos los costos</a:t>
            </a:r>
            <a:r>
              <a:rPr lang="es-EC" baseline="0" dirty="0" smtClean="0"/>
              <a:t> y los gastos con el fin de obtener el flujo de caja.</a:t>
            </a:r>
          </a:p>
          <a:p>
            <a:r>
              <a:rPr lang="es-EC" baseline="0" dirty="0" smtClean="0"/>
              <a:t>La tasa de Descuento es la tasa mínima de retorno a la que se espera que retorne la inversión.</a:t>
            </a:r>
            <a:endParaRPr lang="es-EC" dirty="0"/>
          </a:p>
        </p:txBody>
      </p:sp>
      <p:sp>
        <p:nvSpPr>
          <p:cNvPr id="4" name="Marcador de número de diapositiva 3"/>
          <p:cNvSpPr>
            <a:spLocks noGrp="1"/>
          </p:cNvSpPr>
          <p:nvPr>
            <p:ph type="sldNum" sz="quarter" idx="10"/>
          </p:nvPr>
        </p:nvSpPr>
        <p:spPr/>
        <p:txBody>
          <a:bodyPr/>
          <a:lstStyle/>
          <a:p>
            <a:fld id="{15A05631-A0CD-4681-B181-2E03F56580C0}" type="slidenum">
              <a:rPr lang="es-EC" smtClean="0"/>
              <a:t>73</a:t>
            </a:fld>
            <a:endParaRPr lang="es-EC"/>
          </a:p>
        </p:txBody>
      </p:sp>
    </p:spTree>
    <p:extLst>
      <p:ext uri="{BB962C8B-B14F-4D97-AF65-F5344CB8AC3E}">
        <p14:creationId xmlns:p14="http://schemas.microsoft.com/office/powerpoint/2010/main" val="30013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Norma ASCE:</a:t>
            </a:r>
            <a:r>
              <a:rPr lang="es-EC" baseline="0" dirty="0" smtClean="0"/>
              <a:t> </a:t>
            </a:r>
            <a:r>
              <a:rPr lang="es-EC" baseline="0" dirty="0" err="1" smtClean="0"/>
              <a:t>Minimum</a:t>
            </a:r>
            <a:r>
              <a:rPr lang="es-EC" baseline="0" dirty="0" smtClean="0"/>
              <a:t> </a:t>
            </a:r>
            <a:r>
              <a:rPr lang="es-EC" baseline="0" dirty="0" err="1" smtClean="0"/>
              <a:t>design</a:t>
            </a:r>
            <a:r>
              <a:rPr lang="es-EC" baseline="0" dirty="0" smtClean="0"/>
              <a:t> </a:t>
            </a:r>
            <a:r>
              <a:rPr lang="es-EC" baseline="0" dirty="0" err="1" smtClean="0"/>
              <a:t>loads</a:t>
            </a:r>
            <a:r>
              <a:rPr lang="es-EC" baseline="0" dirty="0" smtClean="0"/>
              <a:t> </a:t>
            </a:r>
            <a:r>
              <a:rPr lang="es-EC" baseline="0" dirty="0" err="1" smtClean="0"/>
              <a:t>for</a:t>
            </a:r>
            <a:r>
              <a:rPr lang="es-EC" baseline="0" dirty="0" smtClean="0"/>
              <a:t> </a:t>
            </a:r>
            <a:r>
              <a:rPr lang="es-EC" baseline="0" dirty="0" err="1" smtClean="0"/>
              <a:t>buildings</a:t>
            </a:r>
            <a:r>
              <a:rPr lang="es-EC" baseline="0" dirty="0" smtClean="0"/>
              <a:t> and </a:t>
            </a:r>
            <a:r>
              <a:rPr lang="es-EC" baseline="0" dirty="0" err="1" smtClean="0"/>
              <a:t>other</a:t>
            </a:r>
            <a:r>
              <a:rPr lang="es-EC" baseline="0" dirty="0" smtClean="0"/>
              <a:t> </a:t>
            </a:r>
            <a:r>
              <a:rPr lang="es-EC" baseline="0" dirty="0" err="1" smtClean="0"/>
              <a:t>structures</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8</a:t>
            </a:fld>
            <a:endParaRPr lang="es-EC"/>
          </a:p>
        </p:txBody>
      </p:sp>
    </p:spTree>
    <p:extLst>
      <p:ext uri="{BB962C8B-B14F-4D97-AF65-F5344CB8AC3E}">
        <p14:creationId xmlns:p14="http://schemas.microsoft.com/office/powerpoint/2010/main" val="426971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855CB91-5BF6-4224-AF4A-CE290C336846}" type="slidenum">
              <a:rPr lang="es-EC" smtClean="0"/>
              <a:t>74</a:t>
            </a:fld>
            <a:endParaRPr lang="es-EC"/>
          </a:p>
        </p:txBody>
      </p:sp>
    </p:spTree>
    <p:extLst>
      <p:ext uri="{BB962C8B-B14F-4D97-AF65-F5344CB8AC3E}">
        <p14:creationId xmlns:p14="http://schemas.microsoft.com/office/powerpoint/2010/main" val="207866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Para</a:t>
            </a:r>
            <a:r>
              <a:rPr lang="es-EC" baseline="0" dirty="0" smtClean="0"/>
              <a:t> el Diseño de la estructura se utilizo el método LRFD y una simulación estructural utilizando el software especializado SAP 2000 </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9</a:t>
            </a:fld>
            <a:endParaRPr lang="es-EC"/>
          </a:p>
        </p:txBody>
      </p:sp>
    </p:spTree>
    <p:extLst>
      <p:ext uri="{BB962C8B-B14F-4D97-AF65-F5344CB8AC3E}">
        <p14:creationId xmlns:p14="http://schemas.microsoft.com/office/powerpoint/2010/main" val="98903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El</a:t>
            </a:r>
            <a:r>
              <a:rPr lang="es-EC" baseline="0" dirty="0" smtClean="0"/>
              <a:t> primer paso es determinar el área Colaborante que es la superficie que le corresponde a un elemento por su posición en el sistema y determina la carga que se aplicara a los </a:t>
            </a:r>
            <a:r>
              <a:rPr lang="es-EC" baseline="0" dirty="0" smtClean="0"/>
              <a:t>mismo, </a:t>
            </a:r>
            <a:r>
              <a:rPr lang="es-EC" baseline="0" dirty="0" smtClean="0"/>
              <a:t>donde la carga es distribuida según estas.</a:t>
            </a:r>
          </a:p>
          <a:p>
            <a:endParaRPr lang="es-EC" baseline="0" dirty="0" smtClean="0"/>
          </a:p>
          <a:p>
            <a:r>
              <a:rPr lang="es-EC" baseline="0" dirty="0" smtClean="0"/>
              <a:t>Peso especifico de 23.55 kg/m2</a:t>
            </a:r>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10</a:t>
            </a:fld>
            <a:endParaRPr lang="es-EC"/>
          </a:p>
        </p:txBody>
      </p:sp>
    </p:spTree>
    <p:extLst>
      <p:ext uri="{BB962C8B-B14F-4D97-AF65-F5344CB8AC3E}">
        <p14:creationId xmlns:p14="http://schemas.microsoft.com/office/powerpoint/2010/main" val="135301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Con esto se verifica el Mu= 25.867 con</a:t>
            </a:r>
            <a:r>
              <a:rPr lang="es-EC" baseline="0" dirty="0" smtClean="0"/>
              <a:t> el que se encuentra el valor del modulo de la sección plástica o </a:t>
            </a:r>
            <a:r>
              <a:rPr lang="es-EC" baseline="0" dirty="0" err="1" smtClean="0"/>
              <a:t>Zx</a:t>
            </a:r>
            <a:r>
              <a:rPr lang="es-EC" baseline="0" dirty="0" smtClean="0"/>
              <a:t>, una vez con este valor se entra a los catálogos y se selecciona el perfil que tenga el valor inmediato superior. </a:t>
            </a:r>
          </a:p>
          <a:p>
            <a:r>
              <a:rPr lang="es-EC" baseline="0" dirty="0" smtClean="0"/>
              <a:t>Inicialmente el modulo plástico inmediato superior corresponde a un IPE 220 pero luego de analizar este perfil para la deflexión se encontró que no cumple con el rango máximo permisible por lo que luego de un proceso iterativo se escoge el perfil IPE 270 que es el mínimo perfil que cumple con todos los requerimientos.</a:t>
            </a:r>
          </a:p>
          <a:p>
            <a:endParaRPr lang="es-EC" dirty="0"/>
          </a:p>
        </p:txBody>
      </p:sp>
      <p:sp>
        <p:nvSpPr>
          <p:cNvPr id="4" name="3 Marcador de número de diapositiva"/>
          <p:cNvSpPr>
            <a:spLocks noGrp="1"/>
          </p:cNvSpPr>
          <p:nvPr>
            <p:ph type="sldNum" sz="quarter" idx="10"/>
          </p:nvPr>
        </p:nvSpPr>
        <p:spPr/>
        <p:txBody>
          <a:bodyPr/>
          <a:lstStyle/>
          <a:p>
            <a:fld id="{6C9B6916-D734-47D2-9B5F-57AC36B52340}" type="slidenum">
              <a:rPr lang="es-EC" smtClean="0"/>
              <a:t>11</a:t>
            </a:fld>
            <a:endParaRPr lang="es-EC"/>
          </a:p>
        </p:txBody>
      </p:sp>
    </p:spTree>
    <p:extLst>
      <p:ext uri="{BB962C8B-B14F-4D97-AF65-F5344CB8AC3E}">
        <p14:creationId xmlns:p14="http://schemas.microsoft.com/office/powerpoint/2010/main" val="2650099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016689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061873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8250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36217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59131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316867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416818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197477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57861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378171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EDF7F2F-16FF-4E3D-893C-27F1F0B02B8E}" type="datetimeFigureOut">
              <a:rPr lang="es-EC" smtClean="0"/>
              <a:t>04/09/2014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4038558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F7F2F-16FF-4E3D-893C-27F1F0B02B8E}" type="datetimeFigureOut">
              <a:rPr lang="es-EC" smtClean="0"/>
              <a:t>04/09/2014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CB5AE-1604-4CDC-9BA3-EEA654BDFD68}" type="slidenum">
              <a:rPr lang="es-EC" smtClean="0"/>
              <a:t>‹Nº›</a:t>
            </a:fld>
            <a:endParaRPr lang="es-EC"/>
          </a:p>
        </p:txBody>
      </p:sp>
    </p:spTree>
    <p:extLst>
      <p:ext uri="{BB962C8B-B14F-4D97-AF65-F5344CB8AC3E}">
        <p14:creationId xmlns:p14="http://schemas.microsoft.com/office/powerpoint/2010/main" val="3523967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IPERVINCULOS/_thumb.fl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file:///C:\Users\Daniel\Desktop\TESIS%20PROPIA\cap%205\caTALOGO%20dipac\catalogo_perfile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IPERVINCULOS/viga%20de%209.5.xmc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IPERVINCULOS/vigueta%20de%203.05%20IPE240.xmcd" TargetMode="External"/><Relationship Id="rId4" Type="http://schemas.openxmlformats.org/officeDocument/2006/relationships/hyperlink" Target="../../HIPERVINCULOS/vigueta%20de%209.5.xmc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Placa%20base.xmcd"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IPERVINCULOS/junta%20empernada.xmc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tm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wmf"/><Relationship Id="rId7" Type="http://schemas.openxmlformats.org/officeDocument/2006/relationships/image" Target="../media/image71.wmf"/><Relationship Id="rId12"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wmf"/><Relationship Id="rId11" Type="http://schemas.openxmlformats.org/officeDocument/2006/relationships/image" Target="../media/image75.png"/><Relationship Id="rId5" Type="http://schemas.openxmlformats.org/officeDocument/2006/relationships/image" Target="../media/image69.wmf"/><Relationship Id="rId10" Type="http://schemas.openxmlformats.org/officeDocument/2006/relationships/image" Target="../media/image74.png"/><Relationship Id="rId4" Type="http://schemas.openxmlformats.org/officeDocument/2006/relationships/image" Target="../media/image68.wmf"/><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5.tmp"/><Relationship Id="rId5" Type="http://schemas.openxmlformats.org/officeDocument/2006/relationships/image" Target="../media/image84.tmp"/><Relationship Id="rId4" Type="http://schemas.openxmlformats.org/officeDocument/2006/relationships/image" Target="../media/image83.tmp"/></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hyperlink" Target="circuitohidr&#225;ulico%20elevador%20%20tijera.c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Automatizaci&#243;n.zm2"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34.png"/><Relationship Id="rId4" Type="http://schemas.openxmlformats.org/officeDocument/2006/relationships/image" Target="../media/image133.png"/></Relationships>
</file>

<file path=ppt/slides/_rels/slide49.xml.rels><?xml version="1.0" encoding="UTF-8" standalone="yes"?>
<Relationships xmlns="http://schemas.openxmlformats.org/package/2006/relationships"><Relationship Id="rId3" Type="http://schemas.openxmlformats.org/officeDocument/2006/relationships/image" Target="../media/image135.tmp"/><Relationship Id="rId7" Type="http://schemas.openxmlformats.org/officeDocument/2006/relationships/image" Target="../media/image139.tmp"/><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41.tmp"/><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tmp"/></Relationships>
</file>

<file path=ppt/slides/_rels/slide53.xml.rels><?xml version="1.0" encoding="UTF-8" standalone="yes"?>
<Relationships xmlns="http://schemas.openxmlformats.org/package/2006/relationships"><Relationship Id="rId3" Type="http://schemas.openxmlformats.org/officeDocument/2006/relationships/image" Target="../media/image145.tmp"/><Relationship Id="rId7" Type="http://schemas.openxmlformats.org/officeDocument/2006/relationships/image" Target="../media/image149.tmp"/><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48.tmp"/><Relationship Id="rId5" Type="http://schemas.openxmlformats.org/officeDocument/2006/relationships/image" Target="../media/image147.tmp"/><Relationship Id="rId4" Type="http://schemas.openxmlformats.org/officeDocument/2006/relationships/image" Target="../media/image146.tmp"/></Relationships>
</file>

<file path=ppt/slides/_rels/slide54.xml.rels><?xml version="1.0" encoding="UTF-8" standalone="yes"?>
<Relationships xmlns="http://schemas.openxmlformats.org/package/2006/relationships"><Relationship Id="rId8" Type="http://schemas.openxmlformats.org/officeDocument/2006/relationships/image" Target="../media/image155.tmp"/><Relationship Id="rId3" Type="http://schemas.openxmlformats.org/officeDocument/2006/relationships/image" Target="../media/image150.tmp"/><Relationship Id="rId7" Type="http://schemas.openxmlformats.org/officeDocument/2006/relationships/image" Target="../media/image154.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53.tmp"/><Relationship Id="rId5" Type="http://schemas.openxmlformats.org/officeDocument/2006/relationships/image" Target="../media/image152.png"/><Relationship Id="rId4" Type="http://schemas.openxmlformats.org/officeDocument/2006/relationships/image" Target="../media/image151.png"/></Relationships>
</file>

<file path=ppt/slides/_rels/slide55.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6.xml.rels><?xml version="1.0" encoding="UTF-8" standalone="yes"?>
<Relationships xmlns="http://schemas.openxmlformats.org/package/2006/relationships"><Relationship Id="rId3" Type="http://schemas.openxmlformats.org/officeDocument/2006/relationships/image" Target="../media/image161.tmp"/><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64.tmp"/><Relationship Id="rId5" Type="http://schemas.openxmlformats.org/officeDocument/2006/relationships/image" Target="../media/image163.tmp"/><Relationship Id="rId4" Type="http://schemas.openxmlformats.org/officeDocument/2006/relationships/image" Target="../media/image162.tmp"/></Relationships>
</file>

<file path=ppt/slides/_rels/slide57.xml.rels><?xml version="1.0" encoding="UTF-8" standalone="yes"?>
<Relationships xmlns="http://schemas.openxmlformats.org/package/2006/relationships"><Relationship Id="rId3" Type="http://schemas.openxmlformats.org/officeDocument/2006/relationships/image" Target="../media/image166.tmp"/><Relationship Id="rId2" Type="http://schemas.openxmlformats.org/officeDocument/2006/relationships/image" Target="../media/image165.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7.tmp"/><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70.png"/><Relationship Id="rId5" Type="http://schemas.openxmlformats.org/officeDocument/2006/relationships/image" Target="../media/image169.tmp"/><Relationship Id="rId4" Type="http://schemas.openxmlformats.org/officeDocument/2006/relationships/image" Target="../media/image168.tm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IPERVINCULOS/hojas%20OTIDA.pdf" TargetMode="External"/><Relationship Id="rId7" Type="http://schemas.openxmlformats.org/officeDocument/2006/relationships/hyperlink" Target="../../HIPERVINCULOS/Tabla%20de%20Tiempos%20Total.pdf"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72.tmp"/><Relationship Id="rId5" Type="http://schemas.openxmlformats.org/officeDocument/2006/relationships/image" Target="../media/image171.tmp"/><Relationship Id="rId4" Type="http://schemas.openxmlformats.org/officeDocument/2006/relationships/hyperlink" Target="../../HIPERVINCULOS/HOJAS%20DE%20PROCESOS%20TIJERA.xlsx"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176.png"/><Relationship Id="rId4" Type="http://schemas.openxmlformats.org/officeDocument/2006/relationships/image" Target="../media/image175.png"/></Relationships>
</file>

<file path=ppt/slides/_rels/slide63.xml.rels><?xml version="1.0" encoding="UTF-8" standalone="yes"?>
<Relationships xmlns="http://schemas.openxmlformats.org/package/2006/relationships"><Relationship Id="rId3" Type="http://schemas.openxmlformats.org/officeDocument/2006/relationships/image" Target="../media/image177.tmp"/><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78.tmp"/></Relationships>
</file>

<file path=ppt/slides/_rels/slide6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IPERVINCULOS/Hojas%20de%20Ruta.pdf"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180.tmp"/></Relationships>
</file>

<file path=ppt/slides/_rels/slide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IPERVINCULOS/Hojas%20de%20Control%20y%20evaluaci&#243;n%20de%20la%20calidad.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IPERVINCULOS/TABLAS%20ACTIVOS%20FIJOS.pdf"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83.png"/><Relationship Id="rId4" Type="http://schemas.openxmlformats.org/officeDocument/2006/relationships/image" Target="../media/image182.tmp"/></Relationships>
</file>

<file path=ppt/slides/_rels/slide69.xml.rels><?xml version="1.0" encoding="UTF-8" standalone="yes"?>
<Relationships xmlns="http://schemas.openxmlformats.org/package/2006/relationships"><Relationship Id="rId3" Type="http://schemas.openxmlformats.org/officeDocument/2006/relationships/hyperlink" Target="../../HIPERVINCULOS/TABLAS%20CAPITAL%20DE%20TRABAJO.pdf"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186.png"/></Relationships>
</file>

<file path=ppt/slides/_rels/slide7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188.png"/></Relationships>
</file>

<file path=ppt/slides/_rels/slide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700808"/>
            <a:ext cx="7772400" cy="1470025"/>
          </a:xfrm>
        </p:spPr>
        <p:txBody>
          <a:bodyPr>
            <a:noAutofit/>
          </a:bodyPr>
          <a:lstStyle/>
          <a:p>
            <a:r>
              <a:rPr lang="es-EC" sz="3200" dirty="0" smtClean="0">
                <a:latin typeface="Andalus" panose="02020603050405020304" pitchFamily="18" charset="-78"/>
                <a:cs typeface="Andalus" panose="02020603050405020304" pitchFamily="18" charset="-78"/>
                <a:hlinkClick r:id="rId2" action="ppaction://hlinkfile"/>
              </a:rPr>
              <a:t>DISEÑO, SIMULACIÓN Y AUTOMATIZACIÓN DE UN SISTEMA MULTIPLICADOR DE APARCAMIENTO DE AUTOMOVILES Y ELABORACIÓN DE SU MODELO A ESCALA</a:t>
            </a:r>
            <a:endParaRPr lang="es-EC" sz="3200" dirty="0">
              <a:latin typeface="Andalus" panose="02020603050405020304" pitchFamily="18" charset="-78"/>
              <a:cs typeface="Andalus" panose="02020603050405020304" pitchFamily="18" charset="-78"/>
            </a:endParaRPr>
          </a:p>
        </p:txBody>
      </p:sp>
      <p:sp>
        <p:nvSpPr>
          <p:cNvPr id="3" name="2 Subtítulo"/>
          <p:cNvSpPr>
            <a:spLocks noGrp="1"/>
          </p:cNvSpPr>
          <p:nvPr>
            <p:ph type="subTitle" idx="1"/>
          </p:nvPr>
        </p:nvSpPr>
        <p:spPr>
          <a:xfrm>
            <a:off x="899592" y="3886200"/>
            <a:ext cx="7920880" cy="1752600"/>
          </a:xfrm>
        </p:spPr>
        <p:txBody>
          <a:bodyPr/>
          <a:lstStyle/>
          <a:p>
            <a:pPr algn="r"/>
            <a:r>
              <a:rPr lang="es-EC" dirty="0" smtClean="0"/>
              <a:t>GONZALO NICOLALDE GONZALEZ</a:t>
            </a:r>
          </a:p>
          <a:p>
            <a:pPr algn="r"/>
            <a:r>
              <a:rPr lang="es-EC" dirty="0" smtClean="0"/>
              <a:t>CHRISTIAN TORRES RIPALDA</a:t>
            </a:r>
            <a:endParaRPr lang="es-EC" dirty="0"/>
          </a:p>
        </p:txBody>
      </p:sp>
    </p:spTree>
    <p:extLst>
      <p:ext uri="{BB962C8B-B14F-4D97-AF65-F5344CB8AC3E}">
        <p14:creationId xmlns:p14="http://schemas.microsoft.com/office/powerpoint/2010/main" val="1046105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980728"/>
            <a:ext cx="8229600" cy="1143000"/>
          </a:xfrm>
        </p:spPr>
        <p:txBody>
          <a:bodyPr/>
          <a:lstStyle/>
          <a:p>
            <a:r>
              <a:rPr lang="es-EC" dirty="0" smtClean="0"/>
              <a:t>Método LRFD</a:t>
            </a:r>
            <a:endParaRPr lang="es-EC" dirty="0"/>
          </a:p>
        </p:txBody>
      </p:sp>
      <p:sp>
        <p:nvSpPr>
          <p:cNvPr id="3" name="2 Marcador de contenido"/>
          <p:cNvSpPr>
            <a:spLocks noGrp="1"/>
          </p:cNvSpPr>
          <p:nvPr>
            <p:ph idx="1"/>
          </p:nvPr>
        </p:nvSpPr>
        <p:spPr>
          <a:xfrm>
            <a:off x="683568" y="2132856"/>
            <a:ext cx="8229600" cy="4525963"/>
          </a:xfrm>
        </p:spPr>
        <p:txBody>
          <a:bodyPr>
            <a:normAutofit lnSpcReduction="10000"/>
          </a:bodyPr>
          <a:lstStyle/>
          <a:p>
            <a:r>
              <a:rPr lang="es-EC" dirty="0" smtClean="0"/>
              <a:t>a) Viga transversal 6 mts</a:t>
            </a:r>
          </a:p>
          <a:p>
            <a:pPr marL="2286000" lvl="5" indent="0">
              <a:buNone/>
            </a:pPr>
            <a:r>
              <a:rPr lang="es-EC" sz="3200" dirty="0" smtClean="0"/>
              <a:t>			Área Colaborante</a:t>
            </a:r>
          </a:p>
          <a:p>
            <a:pPr marL="0" indent="0">
              <a:buNone/>
            </a:pPr>
            <a:r>
              <a:rPr lang="es-EC" dirty="0" smtClean="0"/>
              <a:t>Ac= 14 m</a:t>
            </a:r>
            <a:r>
              <a:rPr lang="es-EC" baseline="30000" dirty="0" smtClean="0"/>
              <a:t>2 </a:t>
            </a:r>
            <a:r>
              <a:rPr lang="es-EC" dirty="0" smtClean="0"/>
              <a:t> o 150.7 ft</a:t>
            </a:r>
            <a:r>
              <a:rPr lang="es-EC" baseline="30000" dirty="0" smtClean="0"/>
              <a:t>2 </a:t>
            </a:r>
          </a:p>
          <a:p>
            <a:pPr marL="0" indent="0">
              <a:buNone/>
            </a:pPr>
            <a:r>
              <a:rPr lang="es-EC" dirty="0" smtClean="0"/>
              <a:t>Combinación</a:t>
            </a:r>
            <a:r>
              <a:rPr lang="pt-BR" dirty="0" smtClean="0"/>
              <a:t>  1.2D+1.6L</a:t>
            </a:r>
            <a:endParaRPr lang="es-EC" dirty="0" smtClean="0"/>
          </a:p>
          <a:p>
            <a:r>
              <a:rPr lang="es-EC" dirty="0" smtClean="0"/>
              <a:t>D= 725.4 lb</a:t>
            </a:r>
          </a:p>
          <a:p>
            <a:r>
              <a:rPr lang="es-EC" dirty="0" smtClean="0"/>
              <a:t>L= 6.028x10</a:t>
            </a:r>
            <a:r>
              <a:rPr lang="es-EC" baseline="30000" dirty="0" smtClean="0"/>
              <a:t>3 </a:t>
            </a:r>
            <a:r>
              <a:rPr lang="es-EC" dirty="0" smtClean="0"/>
              <a:t> lb</a:t>
            </a:r>
          </a:p>
          <a:p>
            <a:r>
              <a:rPr lang="es-EC" dirty="0" smtClean="0"/>
              <a:t>Pu = 10.515 Kips</a:t>
            </a:r>
          </a:p>
          <a:p>
            <a:r>
              <a:rPr lang="es-EC" dirty="0" smtClean="0"/>
              <a:t>Cd= 0.534 Kip/ft</a:t>
            </a:r>
            <a:endParaRPr lang="es-EC" dirty="0"/>
          </a:p>
          <a:p>
            <a:endParaRPr lang="es-EC" dirty="0"/>
          </a:p>
          <a:p>
            <a:endParaRPr lang="es-EC"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4743"/>
          <a:stretch/>
        </p:blipFill>
        <p:spPr bwMode="auto">
          <a:xfrm>
            <a:off x="4932040" y="3429000"/>
            <a:ext cx="3359832" cy="200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059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692696"/>
            <a:ext cx="8229600" cy="1143000"/>
          </a:xfrm>
        </p:spPr>
        <p:txBody>
          <a:bodyPr>
            <a:normAutofit/>
          </a:bodyPr>
          <a:lstStyle/>
          <a:p>
            <a:r>
              <a:rPr lang="es-EC" sz="3600" dirty="0" smtClean="0"/>
              <a:t>Diagrama de cortante y momento flector</a:t>
            </a:r>
            <a:endParaRPr lang="es-EC" sz="3600"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35896" y="1628800"/>
            <a:ext cx="4968552" cy="501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3335"/>
          <a:stretch/>
        </p:blipFill>
        <p:spPr bwMode="auto">
          <a:xfrm>
            <a:off x="971600" y="2085188"/>
            <a:ext cx="1961394" cy="767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619" y="2390623"/>
            <a:ext cx="466725" cy="439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3212977"/>
            <a:ext cx="2384744"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81690" y="4437677"/>
            <a:ext cx="2384744" cy="923330"/>
          </a:xfrm>
          <a:prstGeom prst="rect">
            <a:avLst/>
          </a:prstGeom>
          <a:noFill/>
        </p:spPr>
        <p:txBody>
          <a:bodyPr wrap="square" rtlCol="0">
            <a:spAutoFit/>
          </a:bodyPr>
          <a:lstStyle/>
          <a:p>
            <a:r>
              <a:rPr lang="es-EC" dirty="0" smtClean="0">
                <a:hlinkClick r:id="rId7" action="ppaction://hlinkfile"/>
              </a:rPr>
              <a:t>IPE 270 Catalogó IPAC</a:t>
            </a:r>
            <a:endParaRPr lang="es-EC" dirty="0" smtClean="0"/>
          </a:p>
          <a:p>
            <a:endParaRPr lang="es-EC" dirty="0"/>
          </a:p>
          <a:p>
            <a:r>
              <a:rPr lang="es-EC" dirty="0" err="1" smtClean="0"/>
              <a:t>Zx</a:t>
            </a:r>
            <a:r>
              <a:rPr lang="es-EC" dirty="0" smtClean="0"/>
              <a:t>=  29.535 in </a:t>
            </a:r>
            <a:r>
              <a:rPr lang="es-EC" baseline="30000" dirty="0" smtClean="0"/>
              <a:t>3</a:t>
            </a:r>
            <a:endParaRPr lang="es-EC" dirty="0"/>
          </a:p>
        </p:txBody>
      </p:sp>
    </p:spTree>
    <p:extLst>
      <p:ext uri="{BB962C8B-B14F-4D97-AF65-F5344CB8AC3E}">
        <p14:creationId xmlns:p14="http://schemas.microsoft.com/office/powerpoint/2010/main" val="3455913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412776"/>
            <a:ext cx="8229600" cy="4741987"/>
          </a:xfrm>
        </p:spPr>
        <p:txBody>
          <a:bodyPr/>
          <a:lstStyle/>
          <a:p>
            <a:pPr marL="0" indent="0">
              <a:buNone/>
            </a:pPr>
            <a:r>
              <a:rPr lang="es-EC" dirty="0" smtClean="0"/>
              <a:t>Perfil Compacto			Sección Homogénea</a:t>
            </a:r>
            <a:endParaRPr lang="es-EC"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66629"/>
            <a:ext cx="475252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Título"/>
          <p:cNvSpPr>
            <a:spLocks noGrp="1"/>
          </p:cNvSpPr>
          <p:nvPr>
            <p:ph type="title"/>
          </p:nvPr>
        </p:nvSpPr>
        <p:spPr>
          <a:xfrm>
            <a:off x="323528" y="701824"/>
            <a:ext cx="8229600" cy="1143000"/>
          </a:xfrm>
        </p:spPr>
        <p:txBody>
          <a:bodyPr/>
          <a:lstStyle/>
          <a:p>
            <a:r>
              <a:rPr lang="es-EC" dirty="0" smtClean="0"/>
              <a:t>Comprobación</a:t>
            </a:r>
            <a:endParaRPr lang="es-EC"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060848"/>
            <a:ext cx="3888432"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896544"/>
            <a:ext cx="3888432" cy="25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 Conector recto"/>
          <p:cNvCxnSpPr/>
          <p:nvPr/>
        </p:nvCxnSpPr>
        <p:spPr>
          <a:xfrm>
            <a:off x="5076056" y="1844824"/>
            <a:ext cx="0" cy="478630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926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8229600" cy="1143000"/>
          </a:xfrm>
        </p:spPr>
        <p:txBody>
          <a:bodyPr/>
          <a:lstStyle/>
          <a:p>
            <a:r>
              <a:rPr lang="es-EC" dirty="0" smtClean="0"/>
              <a:t>ANALISIS DE DEFLEXIÓN</a:t>
            </a:r>
            <a:endParaRPr lang="es-EC"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56947" y="1700808"/>
            <a:ext cx="421665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916832"/>
            <a:ext cx="3168352"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Elipse"/>
          <p:cNvSpPr/>
          <p:nvPr/>
        </p:nvSpPr>
        <p:spPr>
          <a:xfrm>
            <a:off x="6444208" y="5349098"/>
            <a:ext cx="57606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4421643"/>
            <a:ext cx="128587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1582383" y="4421642"/>
            <a:ext cx="1504467" cy="15996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7" name="6 Conector recto de flecha"/>
          <p:cNvCxnSpPr>
            <a:endCxn id="5" idx="6"/>
          </p:cNvCxnSpPr>
          <p:nvPr/>
        </p:nvCxnSpPr>
        <p:spPr>
          <a:xfrm flipH="1" flipV="1">
            <a:off x="3086850" y="5221465"/>
            <a:ext cx="3357358" cy="37966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0495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692696"/>
            <a:ext cx="8229600" cy="1143000"/>
          </a:xfrm>
        </p:spPr>
        <p:txBody>
          <a:bodyPr>
            <a:normAutofit/>
          </a:bodyPr>
          <a:lstStyle/>
          <a:p>
            <a:r>
              <a:rPr lang="es-EC" sz="3600" dirty="0" smtClean="0"/>
              <a:t>VERIFICACIÓN DE FALLA POR CORTANTE</a:t>
            </a:r>
            <a:endParaRPr lang="es-EC" sz="3600" dirty="0"/>
          </a:p>
        </p:txBody>
      </p:sp>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1556793"/>
            <a:ext cx="4320480"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987384"/>
            <a:ext cx="3771900" cy="172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 Conector recto"/>
          <p:cNvCxnSpPr/>
          <p:nvPr/>
        </p:nvCxnSpPr>
        <p:spPr>
          <a:xfrm flipV="1">
            <a:off x="4860032" y="1987384"/>
            <a:ext cx="0" cy="20896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531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755576" y="1340768"/>
            <a:ext cx="8229600" cy="4525963"/>
          </a:xfrm>
        </p:spPr>
        <p:txBody>
          <a:bodyPr/>
          <a:lstStyle/>
          <a:p>
            <a:pPr marL="0" indent="0" algn="just">
              <a:buNone/>
            </a:pPr>
            <a:r>
              <a:rPr lang="es-EC" dirty="0" smtClean="0"/>
              <a:t>Para determinar los perfiles de los demás elementos se procede con la misma metodología, lo que da como resultado: </a:t>
            </a:r>
          </a:p>
          <a:p>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1331470981"/>
              </p:ext>
            </p:extLst>
          </p:nvPr>
        </p:nvGraphicFramePr>
        <p:xfrm>
          <a:off x="1979712" y="3212976"/>
          <a:ext cx="5760640" cy="1728192"/>
        </p:xfrm>
        <a:graphic>
          <a:graphicData uri="http://schemas.openxmlformats.org/drawingml/2006/table">
            <a:tbl>
              <a:tblPr>
                <a:tableStyleId>{5C22544A-7EE6-4342-B048-85BDC9FD1C3A}</a:tableStyleId>
              </a:tblPr>
              <a:tblGrid>
                <a:gridCol w="4251773"/>
                <a:gridCol w="1508867"/>
              </a:tblGrid>
              <a:tr h="432048">
                <a:tc>
                  <a:txBody>
                    <a:bodyPr/>
                    <a:lstStyle/>
                    <a:p>
                      <a:pPr algn="l" fontAlgn="b"/>
                      <a:r>
                        <a:rPr lang="es-EC" sz="2000" b="1" u="none" strike="noStrike" dirty="0">
                          <a:effectLst/>
                        </a:rPr>
                        <a:t>Elemento </a:t>
                      </a:r>
                      <a:endParaRPr lang="es-EC" sz="2000" b="1" i="0" u="none" strike="noStrike" dirty="0">
                        <a:solidFill>
                          <a:srgbClr val="000000"/>
                        </a:solidFill>
                        <a:effectLst/>
                        <a:latin typeface="Calibri"/>
                      </a:endParaRPr>
                    </a:p>
                  </a:txBody>
                  <a:tcPr marL="9525" marR="9525" marT="9525" marB="0" anchor="b"/>
                </a:tc>
                <a:tc>
                  <a:txBody>
                    <a:bodyPr/>
                    <a:lstStyle/>
                    <a:p>
                      <a:pPr algn="l" fontAlgn="b"/>
                      <a:r>
                        <a:rPr lang="es-EC" sz="2000" b="1" u="none" strike="noStrike" dirty="0">
                          <a:effectLst/>
                        </a:rPr>
                        <a:t>Tipo de perfil </a:t>
                      </a:r>
                      <a:endParaRPr lang="es-EC" sz="2000" b="1" i="0" u="none" strike="noStrike" dirty="0">
                        <a:solidFill>
                          <a:srgbClr val="000000"/>
                        </a:solidFill>
                        <a:effectLst/>
                        <a:latin typeface="Calibri"/>
                      </a:endParaRPr>
                    </a:p>
                  </a:txBody>
                  <a:tcPr marL="9525" marR="9525" marT="9525" marB="0" anchor="b"/>
                </a:tc>
              </a:tr>
              <a:tr h="432048">
                <a:tc>
                  <a:txBody>
                    <a:bodyPr/>
                    <a:lstStyle/>
                    <a:p>
                      <a:pPr algn="l" fontAlgn="b"/>
                      <a:r>
                        <a:rPr lang="pt-BR" sz="2000" u="none" strike="noStrike">
                          <a:effectLst/>
                        </a:rPr>
                        <a:t>b) Viga longitudinal 9.50 mts</a:t>
                      </a:r>
                      <a:endParaRPr lang="pt-BR" sz="2000" b="0" i="0" u="none" strike="noStrike">
                        <a:solidFill>
                          <a:srgbClr val="000000"/>
                        </a:solidFill>
                        <a:effectLst/>
                        <a:latin typeface="Calibri"/>
                      </a:endParaRPr>
                    </a:p>
                  </a:txBody>
                  <a:tcPr marL="9525" marR="9525" marT="9525" marB="0" anchor="b"/>
                </a:tc>
                <a:tc>
                  <a:txBody>
                    <a:bodyPr/>
                    <a:lstStyle/>
                    <a:p>
                      <a:pPr algn="l" fontAlgn="b"/>
                      <a:r>
                        <a:rPr lang="es-EC" sz="2000" u="none" strike="noStrike" dirty="0">
                          <a:effectLst/>
                          <a:hlinkClick r:id="rId3" action="ppaction://hlinkfile"/>
                        </a:rPr>
                        <a:t>IPE 400</a:t>
                      </a:r>
                      <a:endParaRPr lang="es-EC" sz="2000" b="0" i="0" u="none" strike="noStrike" dirty="0">
                        <a:solidFill>
                          <a:srgbClr val="000000"/>
                        </a:solidFill>
                        <a:effectLst/>
                        <a:latin typeface="Calibri"/>
                      </a:endParaRPr>
                    </a:p>
                  </a:txBody>
                  <a:tcPr marL="9525" marR="9525" marT="9525" marB="0" anchor="b"/>
                </a:tc>
              </a:tr>
              <a:tr h="432048">
                <a:tc>
                  <a:txBody>
                    <a:bodyPr/>
                    <a:lstStyle/>
                    <a:p>
                      <a:pPr algn="l" fontAlgn="b"/>
                      <a:r>
                        <a:rPr lang="es-EC" sz="2000" u="none" strike="noStrike" dirty="0">
                          <a:effectLst/>
                        </a:rPr>
                        <a:t>c) Vigueta longitudinal de techo 9.50 mts</a:t>
                      </a:r>
                      <a:endParaRPr lang="es-EC" sz="2000" b="0" i="0" u="none" strike="noStrike" dirty="0">
                        <a:solidFill>
                          <a:srgbClr val="000000"/>
                        </a:solidFill>
                        <a:effectLst/>
                        <a:latin typeface="Calibri"/>
                      </a:endParaRPr>
                    </a:p>
                  </a:txBody>
                  <a:tcPr marL="9525" marR="9525" marT="9525" marB="0" anchor="b"/>
                </a:tc>
                <a:tc>
                  <a:txBody>
                    <a:bodyPr/>
                    <a:lstStyle/>
                    <a:p>
                      <a:pPr algn="l" fontAlgn="b"/>
                      <a:r>
                        <a:rPr lang="es-EC" sz="2000" u="none" strike="noStrike" dirty="0">
                          <a:effectLst/>
                          <a:hlinkClick r:id="rId4" action="ppaction://hlinkfile"/>
                        </a:rPr>
                        <a:t>IPE 330</a:t>
                      </a:r>
                      <a:endParaRPr lang="es-EC" sz="2000" b="0" i="0" u="none" strike="noStrike" dirty="0">
                        <a:solidFill>
                          <a:srgbClr val="000000"/>
                        </a:solidFill>
                        <a:effectLst/>
                        <a:latin typeface="Calibri"/>
                      </a:endParaRPr>
                    </a:p>
                  </a:txBody>
                  <a:tcPr marL="9525" marR="9525" marT="9525" marB="0" anchor="b"/>
                </a:tc>
              </a:tr>
              <a:tr h="432048">
                <a:tc>
                  <a:txBody>
                    <a:bodyPr/>
                    <a:lstStyle/>
                    <a:p>
                      <a:pPr algn="l" fontAlgn="b"/>
                      <a:r>
                        <a:rPr lang="es-EC" sz="2000" u="none" strike="noStrike">
                          <a:effectLst/>
                        </a:rPr>
                        <a:t>d) Vigueta transversal de techo 3.05 mts</a:t>
                      </a:r>
                      <a:endParaRPr lang="es-EC" sz="2000" b="0" i="0" u="none" strike="noStrike">
                        <a:solidFill>
                          <a:srgbClr val="000000"/>
                        </a:solidFill>
                        <a:effectLst/>
                        <a:latin typeface="Calibri"/>
                      </a:endParaRPr>
                    </a:p>
                  </a:txBody>
                  <a:tcPr marL="9525" marR="9525" marT="9525" marB="0" anchor="b"/>
                </a:tc>
                <a:tc>
                  <a:txBody>
                    <a:bodyPr/>
                    <a:lstStyle/>
                    <a:p>
                      <a:pPr algn="l" fontAlgn="b"/>
                      <a:r>
                        <a:rPr lang="es-EC" sz="2000" u="none" strike="noStrike" dirty="0">
                          <a:effectLst/>
                          <a:hlinkClick r:id="rId5" action="ppaction://hlinkfile"/>
                        </a:rPr>
                        <a:t>IPE 240</a:t>
                      </a:r>
                      <a:endParaRPr lang="es-EC" sz="20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74551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229600" cy="720080"/>
          </a:xfrm>
        </p:spPr>
        <p:txBody>
          <a:bodyPr>
            <a:normAutofit fontScale="90000"/>
          </a:bodyPr>
          <a:lstStyle/>
          <a:p>
            <a:r>
              <a:rPr lang="es-EC" dirty="0"/>
              <a:t>Diseño Columna </a:t>
            </a:r>
          </a:p>
        </p:txBody>
      </p:sp>
      <p:sp>
        <p:nvSpPr>
          <p:cNvPr id="3" name="2 Marcador de texto"/>
          <p:cNvSpPr>
            <a:spLocks noGrp="1"/>
          </p:cNvSpPr>
          <p:nvPr>
            <p:ph type="body" idx="1"/>
          </p:nvPr>
        </p:nvSpPr>
        <p:spPr/>
        <p:txBody>
          <a:bodyPr>
            <a:normAutofit fontScale="92500"/>
          </a:bodyPr>
          <a:lstStyle/>
          <a:p>
            <a:pPr algn="ctr"/>
            <a:r>
              <a:rPr lang="es-EC" dirty="0"/>
              <a:t>Requerimientos de la Columna:</a:t>
            </a:r>
          </a:p>
        </p:txBody>
      </p:sp>
      <p:pic>
        <p:nvPicPr>
          <p:cNvPr id="7"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71600" y="2276872"/>
            <a:ext cx="403244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583" y="4627944"/>
            <a:ext cx="2665050" cy="186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932040" y="2132856"/>
            <a:ext cx="396044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3" y="3827798"/>
            <a:ext cx="2520281" cy="303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948883" y="6099482"/>
            <a:ext cx="180000" cy="1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9 Conector recto"/>
          <p:cNvCxnSpPr/>
          <p:nvPr/>
        </p:nvCxnSpPr>
        <p:spPr>
          <a:xfrm>
            <a:off x="5004048" y="1844824"/>
            <a:ext cx="0" cy="48245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409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55464" y="1124744"/>
            <a:ext cx="4392487" cy="639762"/>
          </a:xfrm>
        </p:spPr>
        <p:txBody>
          <a:bodyPr>
            <a:normAutofit fontScale="25000" lnSpcReduction="20000"/>
          </a:bodyPr>
          <a:lstStyle/>
          <a:p>
            <a:endParaRPr lang="es-EC" dirty="0" smtClean="0"/>
          </a:p>
          <a:p>
            <a:endParaRPr lang="es-EC" dirty="0"/>
          </a:p>
          <a:p>
            <a:r>
              <a:rPr lang="es-EC" sz="5900" dirty="0" smtClean="0"/>
              <a:t>         </a:t>
            </a:r>
            <a:r>
              <a:rPr lang="es-EC" sz="9600" dirty="0" smtClean="0"/>
              <a:t>PARAMETROS REFERENCIALES</a:t>
            </a:r>
            <a:endParaRPr lang="es-EC" sz="9600" dirty="0"/>
          </a:p>
          <a:p>
            <a:endParaRPr lang="es-EC" dirty="0"/>
          </a:p>
        </p:txBody>
      </p:sp>
      <p:sp>
        <p:nvSpPr>
          <p:cNvPr id="5" name="4 Marcador de texto"/>
          <p:cNvSpPr>
            <a:spLocks noGrp="1"/>
          </p:cNvSpPr>
          <p:nvPr>
            <p:ph type="body" sz="quarter" idx="3"/>
          </p:nvPr>
        </p:nvSpPr>
        <p:spPr>
          <a:xfrm>
            <a:off x="4739862" y="1052736"/>
            <a:ext cx="4041775" cy="639762"/>
          </a:xfrm>
        </p:spPr>
        <p:txBody>
          <a:bodyPr/>
          <a:lstStyle/>
          <a:p>
            <a:r>
              <a:rPr lang="es-EC" dirty="0" smtClean="0"/>
              <a:t>DEMANDA/CAPACIDAD</a:t>
            </a:r>
            <a:endParaRPr lang="es-EC"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72" y="2475712"/>
            <a:ext cx="1872208" cy="51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63" y="3006268"/>
            <a:ext cx="2832756"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1049630" y="1844824"/>
            <a:ext cx="2088232" cy="73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Grp="1" noChangeAspect="1" noChangeArrowheads="1"/>
          </p:cNvPicPr>
          <p:nvPr>
            <p:ph sz="quarter" idx="4"/>
          </p:nvPr>
        </p:nvPicPr>
        <p:blipFill rotWithShape="1">
          <a:blip r:embed="rId6">
            <a:extLst>
              <a:ext uri="{28A0092B-C50C-407E-A947-70E740481C1C}">
                <a14:useLocalDpi xmlns:a14="http://schemas.microsoft.com/office/drawing/2010/main" val="0"/>
              </a:ext>
            </a:extLst>
          </a:blip>
          <a:srcRect r="15102"/>
          <a:stretch/>
        </p:blipFill>
        <p:spPr bwMode="auto">
          <a:xfrm>
            <a:off x="4751655" y="1722327"/>
            <a:ext cx="3337236" cy="281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t="32616"/>
          <a:stretch/>
        </p:blipFill>
        <p:spPr bwMode="auto">
          <a:xfrm>
            <a:off x="4881561" y="4685197"/>
            <a:ext cx="2676525" cy="116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3610" y="6013673"/>
            <a:ext cx="10953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9691" y="5901889"/>
            <a:ext cx="1219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8 Conector recto"/>
          <p:cNvCxnSpPr>
            <a:stCxn id="3" idx="3"/>
          </p:cNvCxnSpPr>
          <p:nvPr/>
        </p:nvCxnSpPr>
        <p:spPr>
          <a:xfrm flipH="1">
            <a:off x="4537695" y="1444625"/>
            <a:ext cx="110256" cy="4921473"/>
          </a:xfrm>
          <a:prstGeom prst="line">
            <a:avLst/>
          </a:prstGeom>
        </p:spPr>
        <p:style>
          <a:lnRef idx="1">
            <a:schemeClr val="accent1"/>
          </a:lnRef>
          <a:fillRef idx="0">
            <a:schemeClr val="accent1"/>
          </a:fillRef>
          <a:effectRef idx="0">
            <a:schemeClr val="accent1"/>
          </a:effectRef>
          <a:fontRef idx="minor">
            <a:schemeClr val="tx1"/>
          </a:fontRef>
        </p:style>
      </p:cxnSp>
      <p:pic>
        <p:nvPicPr>
          <p:cNvPr id="1434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1649" y="3429000"/>
            <a:ext cx="6381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737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2914" y="1128995"/>
            <a:ext cx="8743461" cy="864096"/>
          </a:xfrm>
        </p:spPr>
        <p:txBody>
          <a:bodyPr>
            <a:noAutofit/>
          </a:bodyPr>
          <a:lstStyle/>
          <a:p>
            <a:r>
              <a:rPr lang="es-EC" sz="2800" dirty="0" smtClean="0"/>
              <a:t>Criterios de Sección Compacta</a:t>
            </a:r>
            <a:br>
              <a:rPr lang="es-EC" sz="2800" dirty="0" smtClean="0"/>
            </a:br>
            <a:r>
              <a:rPr lang="es-EC" sz="2800" dirty="0" smtClean="0"/>
              <a:t>Perfil IPE 330</a:t>
            </a:r>
            <a:endParaRPr lang="es-EC"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465" y="2276872"/>
            <a:ext cx="1965407"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1987"/>
          <a:stretch/>
        </p:blipFill>
        <p:spPr bwMode="auto">
          <a:xfrm>
            <a:off x="4854592" y="3353042"/>
            <a:ext cx="3236986" cy="281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645" y="2276872"/>
            <a:ext cx="1296144" cy="1076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p:cNvCxnSpPr/>
          <p:nvPr/>
        </p:nvCxnSpPr>
        <p:spPr>
          <a:xfrm>
            <a:off x="4283968" y="2420888"/>
            <a:ext cx="0" cy="33123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962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08720"/>
            <a:ext cx="8229600" cy="868958"/>
          </a:xfrm>
        </p:spPr>
        <p:txBody>
          <a:bodyPr/>
          <a:lstStyle/>
          <a:p>
            <a:r>
              <a:rPr lang="es-EC" dirty="0" smtClean="0"/>
              <a:t>Pandeo de la Columna</a:t>
            </a:r>
            <a:endParaRPr lang="es-EC" dirty="0"/>
          </a:p>
        </p:txBody>
      </p:sp>
      <p:pic>
        <p:nvPicPr>
          <p:cNvPr id="13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1744286"/>
            <a:ext cx="3672408" cy="427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33662"/>
            <a:ext cx="4352827" cy="4243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p:cNvCxnSpPr>
            <a:stCxn id="2" idx="2"/>
          </p:cNvCxnSpPr>
          <p:nvPr/>
        </p:nvCxnSpPr>
        <p:spPr>
          <a:xfrm>
            <a:off x="4572000" y="1777678"/>
            <a:ext cx="0" cy="37395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35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96752"/>
            <a:ext cx="8229600" cy="1143000"/>
          </a:xfrm>
        </p:spPr>
        <p:txBody>
          <a:bodyPr>
            <a:normAutofit fontScale="90000"/>
          </a:bodyPr>
          <a:lstStyle/>
          <a:p>
            <a:r>
              <a:rPr lang="es-EC" dirty="0" smtClean="0"/>
              <a:t>SISTEMAS MULTIPLICADOR DE APARCAMIENTO</a:t>
            </a:r>
            <a:endParaRPr lang="es-EC" dirty="0"/>
          </a:p>
        </p:txBody>
      </p:sp>
      <p:sp>
        <p:nvSpPr>
          <p:cNvPr id="3" name="2 Marcador de contenido"/>
          <p:cNvSpPr>
            <a:spLocks noGrp="1"/>
          </p:cNvSpPr>
          <p:nvPr>
            <p:ph idx="1"/>
          </p:nvPr>
        </p:nvSpPr>
        <p:spPr>
          <a:xfrm>
            <a:off x="457200" y="2636912"/>
            <a:ext cx="8229600" cy="3489251"/>
          </a:xfrm>
        </p:spPr>
        <p:txBody>
          <a:bodyPr/>
          <a:lstStyle/>
          <a:p>
            <a:pPr marL="0" indent="0" algn="ctr">
              <a:buNone/>
            </a:pPr>
            <a:r>
              <a:rPr lang="es-EC" dirty="0" smtClean="0"/>
              <a:t>DE QUE SE TRATA?</a:t>
            </a:r>
          </a:p>
          <a:p>
            <a:pPr marL="0" indent="0" algn="ctr">
              <a:buNone/>
            </a:pPr>
            <a:endParaRPr lang="es-EC"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873" y="3436105"/>
            <a:ext cx="31623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212976"/>
            <a:ext cx="2752725"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36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764704"/>
            <a:ext cx="8229600" cy="1143000"/>
          </a:xfrm>
        </p:spPr>
        <p:txBody>
          <a:bodyPr/>
          <a:lstStyle/>
          <a:p>
            <a:r>
              <a:rPr lang="es-EC" dirty="0"/>
              <a:t>Accesorios Estructurales</a:t>
            </a:r>
          </a:p>
        </p:txBody>
      </p:sp>
      <p:sp>
        <p:nvSpPr>
          <p:cNvPr id="3" name="2 Marcador de contenido"/>
          <p:cNvSpPr>
            <a:spLocks noGrp="1"/>
          </p:cNvSpPr>
          <p:nvPr>
            <p:ph sz="half" idx="1"/>
          </p:nvPr>
        </p:nvSpPr>
        <p:spPr>
          <a:xfrm>
            <a:off x="696834" y="1628800"/>
            <a:ext cx="4038600" cy="4741987"/>
          </a:xfrm>
        </p:spPr>
        <p:txBody>
          <a:bodyPr/>
          <a:lstStyle/>
          <a:p>
            <a:pPr marL="0" indent="0">
              <a:buNone/>
            </a:pPr>
            <a:r>
              <a:rPr lang="es-EC" dirty="0"/>
              <a:t>Anclaje</a:t>
            </a:r>
          </a:p>
          <a:p>
            <a:pPr marL="0" indent="0">
              <a:buNone/>
            </a:pPr>
            <a:r>
              <a:rPr lang="es-EC" dirty="0"/>
              <a:t>        </a:t>
            </a:r>
            <a:r>
              <a:rPr lang="es-EC" dirty="0">
                <a:hlinkClick r:id="rId3" action="ppaction://hlinkfile"/>
              </a:rPr>
              <a:t>Placa base</a:t>
            </a:r>
            <a:endParaRPr lang="es-EC" dirty="0"/>
          </a:p>
          <a:p>
            <a:endParaRPr lang="es-EC" dirty="0"/>
          </a:p>
        </p:txBody>
      </p:sp>
      <p:sp>
        <p:nvSpPr>
          <p:cNvPr id="4" name="3 Marcador de contenido"/>
          <p:cNvSpPr>
            <a:spLocks noGrp="1"/>
          </p:cNvSpPr>
          <p:nvPr>
            <p:ph sz="half" idx="2"/>
          </p:nvPr>
        </p:nvSpPr>
        <p:spPr>
          <a:xfrm>
            <a:off x="4644008" y="2060848"/>
            <a:ext cx="4038600" cy="4525963"/>
          </a:xfrm>
        </p:spPr>
        <p:txBody>
          <a:bodyPr/>
          <a:lstStyle/>
          <a:p>
            <a:pPr marL="0" indent="0">
              <a:buNone/>
            </a:pPr>
            <a:r>
              <a:rPr lang="es-EC" dirty="0" smtClean="0">
                <a:hlinkClick r:id="rId4" action="ppaction://hlinkfile"/>
              </a:rPr>
              <a:t>Junta empernada </a:t>
            </a:r>
            <a:endParaRPr lang="es-EC" dirty="0" smtClean="0"/>
          </a:p>
          <a:p>
            <a:pPr marL="0" indent="0">
              <a:buNone/>
            </a:pPr>
            <a:endParaRPr lang="es-EC"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401" y="2852936"/>
            <a:ext cx="255270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904219" y="5091311"/>
            <a:ext cx="3312368" cy="1200329"/>
          </a:xfrm>
          <a:prstGeom prst="rect">
            <a:avLst/>
          </a:prstGeom>
          <a:noFill/>
        </p:spPr>
        <p:txBody>
          <a:bodyPr wrap="square" rtlCol="0">
            <a:spAutoFit/>
          </a:bodyPr>
          <a:lstStyle/>
          <a:p>
            <a:r>
              <a:rPr lang="es-EC" dirty="0" smtClean="0"/>
              <a:t>Se utilizara una placa </a:t>
            </a:r>
            <a:r>
              <a:rPr lang="es-EC" b="1" dirty="0" smtClean="0"/>
              <a:t>18x9x3/8 in</a:t>
            </a:r>
          </a:p>
          <a:p>
            <a:r>
              <a:rPr lang="es-EC" b="1" dirty="0" smtClean="0"/>
              <a:t>Perno de anclaje</a:t>
            </a:r>
          </a:p>
          <a:p>
            <a:r>
              <a:rPr lang="es-EC" dirty="0" smtClean="0"/>
              <a:t>Varilla de acero</a:t>
            </a:r>
            <a:r>
              <a:rPr lang="es-EC" b="1" dirty="0" smtClean="0"/>
              <a:t>: </a:t>
            </a:r>
            <a:r>
              <a:rPr lang="es-EC" dirty="0" smtClean="0"/>
              <a:t>D= 25 mm</a:t>
            </a:r>
          </a:p>
          <a:p>
            <a:r>
              <a:rPr lang="es-EC" b="1" dirty="0"/>
              <a:t>	</a:t>
            </a:r>
            <a:r>
              <a:rPr lang="es-EC" b="1" dirty="0" smtClean="0"/>
              <a:t>             </a:t>
            </a:r>
            <a:r>
              <a:rPr lang="es-EC" dirty="0" smtClean="0"/>
              <a:t>L= 200 mm	</a:t>
            </a:r>
            <a:endParaRPr lang="es-EC" dirty="0"/>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2852936"/>
            <a:ext cx="178117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4716016" y="5091311"/>
            <a:ext cx="3312368" cy="1200329"/>
          </a:xfrm>
          <a:prstGeom prst="rect">
            <a:avLst/>
          </a:prstGeom>
          <a:noFill/>
        </p:spPr>
        <p:txBody>
          <a:bodyPr wrap="square" rtlCol="0">
            <a:spAutoFit/>
          </a:bodyPr>
          <a:lstStyle/>
          <a:p>
            <a:r>
              <a:rPr lang="es-EC" dirty="0" smtClean="0"/>
              <a:t>Platina de sección: 180 x 25 mm</a:t>
            </a:r>
          </a:p>
          <a:p>
            <a:r>
              <a:rPr lang="es-EC" dirty="0" smtClean="0"/>
              <a:t>Número de pernos: 12</a:t>
            </a:r>
          </a:p>
          <a:p>
            <a:r>
              <a:rPr lang="es-EC" dirty="0" smtClean="0"/>
              <a:t>Diámetro del perno	: ½ in</a:t>
            </a:r>
          </a:p>
          <a:p>
            <a:r>
              <a:rPr lang="es-EC" dirty="0" smtClean="0"/>
              <a:t>Grado SAE 5</a:t>
            </a:r>
            <a:endParaRPr lang="es-EC" dirty="0"/>
          </a:p>
        </p:txBody>
      </p:sp>
    </p:spTree>
    <p:extLst>
      <p:ext uri="{BB962C8B-B14F-4D97-AF65-F5344CB8AC3E}">
        <p14:creationId xmlns:p14="http://schemas.microsoft.com/office/powerpoint/2010/main" val="2448502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1190610"/>
            <a:ext cx="8229600" cy="1143000"/>
          </a:xfrm>
        </p:spPr>
        <p:txBody>
          <a:bodyPr>
            <a:normAutofit fontScale="90000"/>
          </a:bodyPr>
          <a:lstStyle/>
          <a:p>
            <a:pPr algn="ctr"/>
            <a:r>
              <a:rPr lang="es-EC" dirty="0" smtClean="0">
                <a:latin typeface="Times New Roman" panose="02020603050405020304" pitchFamily="18" charset="0"/>
                <a:cs typeface="Times New Roman" panose="02020603050405020304" pitchFamily="18" charset="0"/>
              </a:rPr>
              <a:t>SIMULACIÓN ESTRUCTURA TIPO PORTICO</a:t>
            </a:r>
            <a:endParaRPr lang="es-EC" dirty="0">
              <a:latin typeface="Times New Roman" panose="02020603050405020304" pitchFamily="18" charset="0"/>
              <a:cs typeface="Times New Roman" panose="02020603050405020304" pitchFamily="18" charset="0"/>
            </a:endParaRPr>
          </a:p>
        </p:txBody>
      </p:sp>
      <p:pic>
        <p:nvPicPr>
          <p:cNvPr id="4" name="Marcador de contenido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9672" y="2357372"/>
            <a:ext cx="2592857" cy="3153215"/>
          </a:xfrm>
          <a:prstGeom prst="rect">
            <a:avLst/>
          </a:prstGeom>
          <a:noFill/>
          <a:ln>
            <a:noFill/>
          </a:ln>
        </p:spPr>
      </p:pic>
      <p:pic>
        <p:nvPicPr>
          <p:cNvPr id="5" name="Imagen 4"/>
          <p:cNvPicPr/>
          <p:nvPr/>
        </p:nvPicPr>
        <p:blipFill rotWithShape="1">
          <a:blip r:embed="rId4">
            <a:extLst>
              <a:ext uri="{28A0092B-C50C-407E-A947-70E740481C1C}">
                <a14:useLocalDpi xmlns:a14="http://schemas.microsoft.com/office/drawing/2010/main" val="0"/>
              </a:ext>
            </a:extLst>
          </a:blip>
          <a:srcRect b="1084"/>
          <a:stretch/>
        </p:blipFill>
        <p:spPr bwMode="auto">
          <a:xfrm>
            <a:off x="5220072" y="2339397"/>
            <a:ext cx="2589848" cy="31711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0625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1550" y="1196752"/>
            <a:ext cx="8229600" cy="1143000"/>
          </a:xfrm>
        </p:spPr>
        <p:txBody>
          <a:bodyPr>
            <a:normAutofit fontScale="90000"/>
          </a:bodyPr>
          <a:lstStyle/>
          <a:p>
            <a:r>
              <a:rPr lang="es-EC" dirty="0" smtClean="0"/>
              <a:t>DEFINICIÓN GEOMETRIA DE LAS SECCIONES</a:t>
            </a:r>
            <a:endParaRPr lang="es-EC" dirty="0"/>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242220"/>
            <a:ext cx="3582742" cy="3274409"/>
          </a:xfrm>
          <a:prstGeom prst="rect">
            <a:avLst/>
          </a:prstGeom>
          <a:noFill/>
          <a:ln>
            <a:noFill/>
          </a:ln>
        </p:spPr>
      </p:pic>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636912"/>
            <a:ext cx="4139753" cy="3879717"/>
          </a:xfrm>
          <a:prstGeom prst="rect">
            <a:avLst/>
          </a:prstGeom>
          <a:noFill/>
          <a:ln>
            <a:noFill/>
          </a:ln>
        </p:spPr>
      </p:pic>
    </p:spTree>
    <p:extLst>
      <p:ext uri="{BB962C8B-B14F-4D97-AF65-F5344CB8AC3E}">
        <p14:creationId xmlns:p14="http://schemas.microsoft.com/office/powerpoint/2010/main" val="2681065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3820" y="1052736"/>
            <a:ext cx="4040188" cy="639762"/>
          </a:xfrm>
        </p:spPr>
        <p:txBody>
          <a:bodyPr/>
          <a:lstStyle/>
          <a:p>
            <a:r>
              <a:rPr lang="es-EC" dirty="0" smtClean="0"/>
              <a:t>         ESTADOS </a:t>
            </a:r>
            <a:r>
              <a:rPr lang="es-EC" dirty="0"/>
              <a:t>DE CARGA</a:t>
            </a:r>
          </a:p>
        </p:txBody>
      </p:sp>
      <p:sp>
        <p:nvSpPr>
          <p:cNvPr id="5" name="4 Marcador de texto"/>
          <p:cNvSpPr>
            <a:spLocks noGrp="1"/>
          </p:cNvSpPr>
          <p:nvPr>
            <p:ph type="body" sz="quarter" idx="3"/>
          </p:nvPr>
        </p:nvSpPr>
        <p:spPr>
          <a:xfrm>
            <a:off x="4644008" y="692696"/>
            <a:ext cx="4041775" cy="639762"/>
          </a:xfrm>
        </p:spPr>
        <p:txBody>
          <a:bodyPr>
            <a:normAutofit/>
          </a:bodyPr>
          <a:lstStyle/>
          <a:p>
            <a:r>
              <a:rPr lang="es-EC" dirty="0" smtClean="0"/>
              <a:t>              DEFORMACION</a:t>
            </a:r>
            <a:endParaRPr lang="es-EC" dirty="0"/>
          </a:p>
        </p:txBody>
      </p:sp>
      <p:pic>
        <p:nvPicPr>
          <p:cNvPr id="7"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94946" y="1700808"/>
            <a:ext cx="312420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4"/>
          <p:cNvPicPr/>
          <p:nvPr/>
        </p:nvPicPr>
        <p:blipFill rotWithShape="1">
          <a:blip r:embed="rId4">
            <a:extLst>
              <a:ext uri="{28A0092B-C50C-407E-A947-70E740481C1C}">
                <a14:useLocalDpi xmlns:a14="http://schemas.microsoft.com/office/drawing/2010/main" val="0"/>
              </a:ext>
            </a:extLst>
          </a:blip>
          <a:srcRect t="5177"/>
          <a:stretch/>
        </p:blipFill>
        <p:spPr bwMode="auto">
          <a:xfrm>
            <a:off x="899592" y="2564904"/>
            <a:ext cx="3744416" cy="3365123"/>
          </a:xfrm>
          <a:prstGeom prst="rect">
            <a:avLst/>
          </a:prstGeom>
          <a:noFill/>
          <a:ln>
            <a:noFill/>
          </a:ln>
        </p:spPr>
      </p:pic>
      <p:pic>
        <p:nvPicPr>
          <p:cNvPr id="9" name="Imagen 3"/>
          <p:cNvPicPr>
            <a:picLocks noGrp="1"/>
          </p:cNvPicPr>
          <p:nvPr>
            <p:ph sz="quarter" idx="4"/>
          </p:nvPr>
        </p:nvPicPr>
        <p:blipFill rotWithShape="1">
          <a:blip r:embed="rId5">
            <a:extLst>
              <a:ext uri="{28A0092B-C50C-407E-A947-70E740481C1C}">
                <a14:useLocalDpi xmlns:a14="http://schemas.microsoft.com/office/drawing/2010/main" val="0"/>
              </a:ext>
            </a:extLst>
          </a:blip>
          <a:srcRect t="4979" b="4147"/>
          <a:stretch/>
        </p:blipFill>
        <p:spPr bwMode="auto">
          <a:xfrm>
            <a:off x="4932040" y="1249407"/>
            <a:ext cx="3561905" cy="2630993"/>
          </a:xfrm>
          <a:prstGeom prst="rect">
            <a:avLst/>
          </a:prstGeom>
          <a:noFill/>
          <a:ln>
            <a:noFill/>
          </a:ln>
          <a:extLst>
            <a:ext uri="{53640926-AAD7-44D8-BBD7-CCE9431645EC}">
              <a14:shadowObscured xmlns:a14="http://schemas.microsoft.com/office/drawing/2010/main"/>
            </a:ext>
          </a:extLst>
        </p:spPr>
      </p:pic>
      <p:pic>
        <p:nvPicPr>
          <p:cNvPr id="10" name="Marcador de contenido 4"/>
          <p:cNvPicPr>
            <a:picLocks/>
          </p:cNvPicPr>
          <p:nvPr/>
        </p:nvPicPr>
        <p:blipFill rotWithShape="1">
          <a:blip r:embed="rId6">
            <a:extLst>
              <a:ext uri="{28A0092B-C50C-407E-A947-70E740481C1C}">
                <a14:useLocalDpi xmlns:a14="http://schemas.microsoft.com/office/drawing/2010/main" val="0"/>
              </a:ext>
            </a:extLst>
          </a:blip>
          <a:srcRect t="12984" b="5743"/>
          <a:stretch/>
        </p:blipFill>
        <p:spPr bwMode="auto">
          <a:xfrm>
            <a:off x="4932040" y="3645024"/>
            <a:ext cx="3483867" cy="26762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0106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8029" y="1138102"/>
            <a:ext cx="8229600" cy="890812"/>
          </a:xfrm>
        </p:spPr>
        <p:txBody>
          <a:bodyPr>
            <a:normAutofit fontScale="90000"/>
          </a:bodyPr>
          <a:lstStyle/>
          <a:p>
            <a:r>
              <a:rPr lang="es-EC" dirty="0" smtClean="0"/>
              <a:t>FUNCION ESPECTRO DE RESPUESTA</a:t>
            </a:r>
            <a:br>
              <a:rPr lang="es-EC" dirty="0" smtClean="0"/>
            </a:br>
            <a:endParaRPr lang="es-EC" dirty="0"/>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83508"/>
            <a:ext cx="3322377" cy="3183104"/>
          </a:xfrm>
          <a:prstGeom prst="rect">
            <a:avLst/>
          </a:prstGeom>
          <a:noFill/>
          <a:ln>
            <a:noFill/>
          </a:ln>
        </p:spPr>
      </p:pic>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583508"/>
            <a:ext cx="3679565" cy="3183105"/>
          </a:xfrm>
          <a:prstGeom prst="rect">
            <a:avLst/>
          </a:prstGeom>
          <a:noFill/>
          <a:ln>
            <a:noFill/>
          </a:ln>
        </p:spPr>
      </p:pic>
      <p:pic>
        <p:nvPicPr>
          <p:cNvPr id="6" name="Imagen 5"/>
          <p:cNvPicPr/>
          <p:nvPr/>
        </p:nvPicPr>
        <p:blipFill>
          <a:blip r:embed="rId5">
            <a:extLst>
              <a:ext uri="{28A0092B-C50C-407E-A947-70E740481C1C}">
                <a14:useLocalDpi xmlns:a14="http://schemas.microsoft.com/office/drawing/2010/main" val="0"/>
              </a:ext>
            </a:extLst>
          </a:blip>
          <a:srcRect/>
          <a:stretch>
            <a:fillRect/>
          </a:stretch>
        </p:blipFill>
        <p:spPr bwMode="auto">
          <a:xfrm>
            <a:off x="3635896" y="4451865"/>
            <a:ext cx="2317433" cy="2315210"/>
          </a:xfrm>
          <a:prstGeom prst="rect">
            <a:avLst/>
          </a:prstGeom>
          <a:noFill/>
          <a:ln>
            <a:noFill/>
          </a:ln>
        </p:spPr>
      </p:pic>
    </p:spTree>
    <p:extLst>
      <p:ext uri="{BB962C8B-B14F-4D97-AF65-F5344CB8AC3E}">
        <p14:creationId xmlns:p14="http://schemas.microsoft.com/office/powerpoint/2010/main" val="126902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6331" y="989856"/>
            <a:ext cx="8229600" cy="1143000"/>
          </a:xfrm>
        </p:spPr>
        <p:txBody>
          <a:bodyPr>
            <a:normAutofit fontScale="90000"/>
          </a:bodyPr>
          <a:lstStyle/>
          <a:p>
            <a:r>
              <a:rPr lang="es-EC" dirty="0" smtClean="0"/>
              <a:t>RESULTADOS:</a:t>
            </a:r>
            <a:br>
              <a:rPr lang="es-EC" dirty="0" smtClean="0"/>
            </a:br>
            <a:r>
              <a:rPr lang="es-EC" dirty="0" smtClean="0"/>
              <a:t>ESFUERZOS (DEMANDA/CAPACIDAD)</a:t>
            </a:r>
            <a:endParaRPr lang="es-EC" dirty="0"/>
          </a:p>
        </p:txBody>
      </p:sp>
      <p:pic>
        <p:nvPicPr>
          <p:cNvPr id="4" name="Marcador de contenido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2237475"/>
            <a:ext cx="3891915" cy="4298632"/>
          </a:xfrm>
          <a:prstGeom prst="rect">
            <a:avLst/>
          </a:prstGeom>
          <a:noFill/>
          <a:ln>
            <a:noFill/>
          </a:ln>
        </p:spPr>
      </p:pic>
      <p:pic>
        <p:nvPicPr>
          <p:cNvPr id="6" name="Imagen 5"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2263425"/>
            <a:ext cx="3904483" cy="4298632"/>
          </a:xfrm>
          <a:prstGeom prst="rect">
            <a:avLst/>
          </a:prstGeom>
        </p:spPr>
      </p:pic>
    </p:spTree>
    <p:extLst>
      <p:ext uri="{BB962C8B-B14F-4D97-AF65-F5344CB8AC3E}">
        <p14:creationId xmlns:p14="http://schemas.microsoft.com/office/powerpoint/2010/main" val="395795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764704"/>
            <a:ext cx="8229600" cy="1143000"/>
          </a:xfrm>
        </p:spPr>
        <p:txBody>
          <a:bodyPr/>
          <a:lstStyle/>
          <a:p>
            <a:r>
              <a:rPr lang="en-US" dirty="0" smtClean="0"/>
              <a:t>ELEVADOR MÓVIL</a:t>
            </a:r>
            <a:endParaRPr lang="es-EC" dirty="0"/>
          </a:p>
        </p:txBody>
      </p:sp>
      <p:sp>
        <p:nvSpPr>
          <p:cNvPr id="3" name="2 Marcador de contenido"/>
          <p:cNvSpPr>
            <a:spLocks noGrp="1"/>
          </p:cNvSpPr>
          <p:nvPr>
            <p:ph idx="1"/>
          </p:nvPr>
        </p:nvSpPr>
        <p:spPr/>
        <p:txBody>
          <a:bodyPr/>
          <a:lstStyle/>
          <a:p>
            <a:pPr marL="0" indent="0">
              <a:buNone/>
            </a:pPr>
            <a:endParaRPr lang="en-US" sz="2000" dirty="0" smtClean="0"/>
          </a:p>
          <a:p>
            <a:pPr marL="0" indent="0">
              <a:buNone/>
            </a:pPr>
            <a:r>
              <a:rPr lang="en-US" sz="2000" dirty="0" smtClean="0"/>
              <a:t>              </a:t>
            </a:r>
            <a:r>
              <a:rPr lang="en-US" sz="2000" dirty="0" smtClean="0"/>
              <a:t>ELEVADOR </a:t>
            </a:r>
            <a:r>
              <a:rPr lang="en-US" sz="2000" dirty="0" smtClean="0"/>
              <a:t>HIDRAULICO DE TIJERAS               </a:t>
            </a:r>
            <a:r>
              <a:rPr lang="en-US" sz="2000" dirty="0" smtClean="0"/>
              <a:t>   </a:t>
            </a:r>
            <a:r>
              <a:rPr lang="en-US" sz="2000" dirty="0" smtClean="0"/>
              <a:t>TROLLEY</a:t>
            </a:r>
            <a:endParaRPr lang="en-US" sz="2000" dirty="0"/>
          </a:p>
          <a:p>
            <a:pPr marL="0" indent="0">
              <a:buNone/>
            </a:pPr>
            <a:endParaRPr lang="es-EC"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492896"/>
            <a:ext cx="3240360" cy="307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786" y="2492896"/>
            <a:ext cx="2952328"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464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196752"/>
            <a:ext cx="8229600" cy="864096"/>
          </a:xfrm>
        </p:spPr>
        <p:txBody>
          <a:bodyPr/>
          <a:lstStyle/>
          <a:p>
            <a:r>
              <a:rPr lang="es-EC" dirty="0" smtClean="0"/>
              <a:t>ELEVADOR MOVIL DE TIJERAS</a:t>
            </a:r>
            <a:endParaRPr lang="es-EC" dirty="0"/>
          </a:p>
        </p:txBody>
      </p:sp>
      <p:sp>
        <p:nvSpPr>
          <p:cNvPr id="3" name="Marcador de contenido 2"/>
          <p:cNvSpPr>
            <a:spLocks noGrp="1"/>
          </p:cNvSpPr>
          <p:nvPr>
            <p:ph idx="1"/>
          </p:nvPr>
        </p:nvSpPr>
        <p:spPr>
          <a:xfrm>
            <a:off x="827584" y="2852936"/>
            <a:ext cx="5040560" cy="1892584"/>
          </a:xfrm>
        </p:spPr>
        <p:txBody>
          <a:bodyPr>
            <a:normAutofit/>
          </a:bodyPr>
          <a:lstStyle/>
          <a:p>
            <a:r>
              <a:rPr lang="es-EC" sz="2200" dirty="0" smtClean="0"/>
              <a:t>Carga </a:t>
            </a:r>
            <a:r>
              <a:rPr lang="es-EC" sz="2200" dirty="0"/>
              <a:t>máxima a levantar: 40 </a:t>
            </a:r>
            <a:r>
              <a:rPr lang="es-EC" sz="2200" dirty="0" err="1" smtClean="0"/>
              <a:t>psf</a:t>
            </a:r>
            <a:endParaRPr lang="es-EC" sz="2200" dirty="0"/>
          </a:p>
          <a:p>
            <a:r>
              <a:rPr lang="es-EC" sz="2200" dirty="0" smtClean="0"/>
              <a:t>Altura </a:t>
            </a:r>
            <a:r>
              <a:rPr lang="es-EC" sz="2200" dirty="0"/>
              <a:t>máxima de elevación: 6 mts</a:t>
            </a:r>
          </a:p>
          <a:p>
            <a:r>
              <a:rPr lang="es-EC" sz="2200" dirty="0"/>
              <a:t>Ancho máximo del elevador: 2.5 </a:t>
            </a:r>
            <a:r>
              <a:rPr lang="es-EC" sz="2200" dirty="0" smtClean="0"/>
              <a:t>mts</a:t>
            </a:r>
          </a:p>
          <a:p>
            <a:r>
              <a:rPr lang="es-EC" sz="2200" dirty="0" smtClean="0"/>
              <a:t>Longitud </a:t>
            </a:r>
            <a:r>
              <a:rPr lang="es-EC" sz="2200" dirty="0"/>
              <a:t>máxima del elevador: 5 mts</a:t>
            </a:r>
          </a:p>
          <a:p>
            <a:pPr marL="0" indent="0">
              <a:buNone/>
            </a:pPr>
            <a:endParaRPr lang="es-EC"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132856"/>
            <a:ext cx="302433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115616" y="2132856"/>
            <a:ext cx="4032448" cy="461665"/>
          </a:xfrm>
          <a:prstGeom prst="rect">
            <a:avLst/>
          </a:prstGeom>
          <a:noFill/>
        </p:spPr>
        <p:txBody>
          <a:bodyPr wrap="square" rtlCol="0">
            <a:spAutoFit/>
          </a:bodyPr>
          <a:lstStyle/>
          <a:p>
            <a:r>
              <a:rPr lang="es-EC" sz="2400" b="1" dirty="0" smtClean="0"/>
              <a:t>Parámetros de Diseño</a:t>
            </a:r>
            <a:endParaRPr lang="es-EC" sz="2400" b="1" dirty="0"/>
          </a:p>
        </p:txBody>
      </p:sp>
    </p:spTree>
    <p:extLst>
      <p:ext uri="{BB962C8B-B14F-4D97-AF65-F5344CB8AC3E}">
        <p14:creationId xmlns:p14="http://schemas.microsoft.com/office/powerpoint/2010/main" val="4083451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9401" y="836712"/>
            <a:ext cx="7886700" cy="868924"/>
          </a:xfrm>
        </p:spPr>
        <p:txBody>
          <a:bodyPr>
            <a:noAutofit/>
          </a:bodyPr>
          <a:lstStyle/>
          <a:p>
            <a:r>
              <a:rPr lang="es-EC" sz="2800" b="1" dirty="0" smtClean="0"/>
              <a:t>Determinación de las Cargas y Puntos Críticos</a:t>
            </a:r>
            <a:endParaRPr lang="es-EC" sz="2800" b="1" dirty="0"/>
          </a:p>
        </p:txBody>
      </p:sp>
      <p:sp>
        <p:nvSpPr>
          <p:cNvPr id="5" name="Marcador de contenido 4"/>
          <p:cNvSpPr>
            <a:spLocks noGrp="1"/>
          </p:cNvSpPr>
          <p:nvPr>
            <p:ph idx="1"/>
          </p:nvPr>
        </p:nvSpPr>
        <p:spPr>
          <a:xfrm>
            <a:off x="827584" y="1709981"/>
            <a:ext cx="7886700" cy="4805363"/>
          </a:xfrm>
        </p:spPr>
        <p:txBody>
          <a:bodyPr>
            <a:normAutofit fontScale="77500" lnSpcReduction="20000"/>
          </a:bodyPr>
          <a:lstStyle/>
          <a:p>
            <a:pPr marL="0" indent="0">
              <a:buNone/>
            </a:pPr>
            <a:r>
              <a:rPr lang="es-EC" dirty="0" smtClean="0"/>
              <a:t>Ecuación Trabajo Virtual:</a:t>
            </a:r>
          </a:p>
          <a:p>
            <a:pPr marL="0" indent="0">
              <a:buNone/>
            </a:pPr>
            <a:endParaRPr lang="es-EC" dirty="0" smtClean="0"/>
          </a:p>
          <a:p>
            <a:pPr marL="0" indent="0">
              <a:buNone/>
            </a:pPr>
            <a:r>
              <a:rPr lang="es-EC" dirty="0" smtClean="0"/>
              <a:t>                                  = 0</a:t>
            </a:r>
          </a:p>
          <a:p>
            <a:pPr marL="0" indent="0">
              <a:buNone/>
            </a:pPr>
            <a:endParaRPr lang="es-EC" dirty="0"/>
          </a:p>
          <a:p>
            <a:pPr marL="0" indent="0">
              <a:buNone/>
            </a:pPr>
            <a:r>
              <a:rPr lang="es-EC" dirty="0" smtClean="0"/>
              <a:t>Donde:</a:t>
            </a:r>
          </a:p>
          <a:p>
            <a:r>
              <a:rPr lang="es-EC" dirty="0" smtClean="0"/>
              <a:t>W: Peso ( 29400 N)</a:t>
            </a:r>
          </a:p>
          <a:p>
            <a:r>
              <a:rPr lang="es-EC" dirty="0" smtClean="0"/>
              <a:t>Fpis: Fuerza Pistón</a:t>
            </a:r>
            <a:endParaRPr lang="es-EC" dirty="0"/>
          </a:p>
          <a:p>
            <a:r>
              <a:rPr lang="es-EC" dirty="0" smtClean="0"/>
              <a:t>L: Longitud Pistón.</a:t>
            </a:r>
          </a:p>
          <a:p>
            <a:r>
              <a:rPr lang="es-EC" dirty="0" smtClean="0"/>
              <a:t>Y: Altura desde el piso a la</a:t>
            </a:r>
          </a:p>
          <a:p>
            <a:r>
              <a:rPr lang="es-EC" dirty="0" smtClean="0"/>
              <a:t>     plataforma.</a:t>
            </a:r>
          </a:p>
          <a:p>
            <a:r>
              <a:rPr lang="el-GR" dirty="0"/>
              <a:t>θ</a:t>
            </a:r>
            <a:r>
              <a:rPr lang="es-EC" dirty="0" smtClean="0"/>
              <a:t>(</a:t>
            </a:r>
            <a:r>
              <a:rPr lang="es-EC" dirty="0" err="1" smtClean="0"/>
              <a:t>Fpis</a:t>
            </a:r>
            <a:r>
              <a:rPr lang="es-EC" dirty="0" smtClean="0"/>
              <a:t> máximo): 5°</a:t>
            </a:r>
          </a:p>
          <a:p>
            <a:pPr marL="0" indent="0">
              <a:buNone/>
            </a:pPr>
            <a:r>
              <a:rPr lang="es-EC" dirty="0" smtClean="0"/>
              <a:t>                                             </a:t>
            </a:r>
            <a:endParaRPr lang="es-EC" dirty="0"/>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827584" y="2395782"/>
            <a:ext cx="2431073" cy="413485"/>
          </a:xfrm>
          <a:prstGeom prst="rect">
            <a:avLst/>
          </a:prstGeom>
          <a:noFill/>
          <a:ln>
            <a:noFill/>
          </a:ln>
        </p:spPr>
      </p:pic>
      <p:pic>
        <p:nvPicPr>
          <p:cNvPr id="9" name="Imagen 8"/>
          <p:cNvPicPr/>
          <p:nvPr/>
        </p:nvPicPr>
        <p:blipFill>
          <a:blip r:embed="rId4">
            <a:extLst>
              <a:ext uri="{28A0092B-C50C-407E-A947-70E740481C1C}">
                <a14:useLocalDpi xmlns:a14="http://schemas.microsoft.com/office/drawing/2010/main" val="0"/>
              </a:ext>
            </a:extLst>
          </a:blip>
          <a:srcRect l="35249" t="36450" r="42882" b="32700"/>
          <a:stretch>
            <a:fillRect/>
          </a:stretch>
        </p:blipFill>
        <p:spPr bwMode="auto">
          <a:xfrm>
            <a:off x="4932040" y="2048362"/>
            <a:ext cx="3594061" cy="4128602"/>
          </a:xfrm>
          <a:prstGeom prst="rect">
            <a:avLst/>
          </a:prstGeom>
          <a:noFill/>
          <a:ln>
            <a:noFill/>
          </a:ln>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4581128"/>
            <a:ext cx="114300" cy="13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934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9836" y="890035"/>
            <a:ext cx="7886700" cy="762685"/>
          </a:xfrm>
        </p:spPr>
        <p:txBody>
          <a:bodyPr/>
          <a:lstStyle/>
          <a:p>
            <a:r>
              <a:rPr lang="es-EC" dirty="0" smtClean="0"/>
              <a:t>Resultados Trabajo Virtual</a:t>
            </a:r>
            <a:endParaRPr lang="es-EC" dirty="0"/>
          </a:p>
        </p:txBody>
      </p:sp>
      <p:sp>
        <p:nvSpPr>
          <p:cNvPr id="3" name="Marcador de contenido 2"/>
          <p:cNvSpPr>
            <a:spLocks noGrp="1"/>
          </p:cNvSpPr>
          <p:nvPr>
            <p:ph idx="1"/>
          </p:nvPr>
        </p:nvSpPr>
        <p:spPr>
          <a:xfrm>
            <a:off x="827584" y="1484785"/>
            <a:ext cx="7886700" cy="5373216"/>
          </a:xfrm>
        </p:spPr>
        <p:txBody>
          <a:bodyPr>
            <a:normAutofit/>
          </a:bodyPr>
          <a:lstStyle/>
          <a:p>
            <a:pPr marL="0" indent="0">
              <a:buNone/>
            </a:pPr>
            <a:endParaRPr lang="es-EC" dirty="0" smtClean="0"/>
          </a:p>
          <a:p>
            <a:pPr marL="0" indent="0">
              <a:buNone/>
            </a:pPr>
            <a:endParaRPr lang="es-EC" dirty="0"/>
          </a:p>
          <a:p>
            <a:pPr marL="0" indent="0">
              <a:buNone/>
            </a:pPr>
            <a:r>
              <a:rPr lang="es-EC" dirty="0" smtClean="0"/>
              <a:t>   </a:t>
            </a:r>
            <a:r>
              <a:rPr lang="es-EC" sz="1600" dirty="0" smtClean="0"/>
              <a:t>Carrera del pistón = 2070 mm</a:t>
            </a:r>
            <a:endParaRPr lang="es-EC" dirty="0" smtClean="0"/>
          </a:p>
          <a:p>
            <a:pPr marL="0" indent="0">
              <a:buNone/>
            </a:pPr>
            <a:r>
              <a:rPr lang="es-EC" dirty="0" smtClean="0"/>
              <a:t>Ecuación General:</a:t>
            </a:r>
          </a:p>
          <a:p>
            <a:pPr marL="0" indent="0" algn="ctr">
              <a:buNone/>
            </a:pPr>
            <a:endParaRPr lang="es-EC" sz="2000" dirty="0"/>
          </a:p>
          <a:p>
            <a:pPr marL="0" indent="0" algn="ctr">
              <a:buNone/>
            </a:pPr>
            <a:endParaRPr lang="es-EC" sz="2000" dirty="0" smtClean="0"/>
          </a:p>
          <a:p>
            <a:pPr marL="0" indent="0" algn="ctr">
              <a:buNone/>
            </a:pPr>
            <a:endParaRPr lang="es-EC" sz="2000" dirty="0" smtClean="0"/>
          </a:p>
          <a:p>
            <a:pPr marL="0" indent="0" algn="ctr">
              <a:buNone/>
            </a:pPr>
            <a:endParaRPr lang="es-EC" sz="2000" dirty="0"/>
          </a:p>
          <a:p>
            <a:pPr marL="0" indent="0" algn="ctr">
              <a:buNone/>
            </a:pPr>
            <a:r>
              <a:rPr lang="es-EC" sz="2000" dirty="0" smtClean="0"/>
              <a:t>Como se tienen 2 pistones la fuerza necesaria para cada uno será:</a:t>
            </a:r>
          </a:p>
          <a:p>
            <a:pPr marL="0" indent="0" algn="ctr">
              <a:buNone/>
            </a:pPr>
            <a:endParaRPr lang="es-EC" sz="2000" dirty="0" smtClean="0"/>
          </a:p>
          <a:p>
            <a:pPr marL="0" indent="0" algn="ctr">
              <a:buNone/>
            </a:pPr>
            <a:endParaRPr lang="es-EC" sz="2000" dirty="0" smtClean="0"/>
          </a:p>
          <a:p>
            <a:pPr marL="0" indent="0">
              <a:buNone/>
            </a:pPr>
            <a:endParaRPr lang="es-EC" dirty="0"/>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2829837" y="3717032"/>
            <a:ext cx="4032448" cy="758802"/>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6484031" y="2202459"/>
            <a:ext cx="2404697" cy="711908"/>
          </a:xfrm>
          <a:prstGeom prst="rect">
            <a:avLst/>
          </a:prstGeom>
          <a:noFill/>
          <a:ln>
            <a:noFill/>
          </a:ln>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2829837" y="4539991"/>
            <a:ext cx="3889417" cy="607768"/>
          </a:xfrm>
          <a:prstGeom prst="rect">
            <a:avLst/>
          </a:prstGeom>
          <a:noFill/>
          <a:ln>
            <a:noFill/>
          </a:ln>
        </p:spPr>
      </p:pic>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3811190" y="5877037"/>
            <a:ext cx="1912327" cy="571378"/>
          </a:xfrm>
          <a:prstGeom prst="rect">
            <a:avLst/>
          </a:prstGeom>
          <a:noFill/>
          <a:ln>
            <a:noFill/>
          </a:ln>
        </p:spPr>
      </p:pic>
      <p:pic>
        <p:nvPicPr>
          <p:cNvPr id="9" name="Imagen 8"/>
          <p:cNvPicPr/>
          <p:nvPr/>
        </p:nvPicPr>
        <p:blipFill>
          <a:blip r:embed="rId7">
            <a:extLst>
              <a:ext uri="{28A0092B-C50C-407E-A947-70E740481C1C}">
                <a14:useLocalDpi xmlns:a14="http://schemas.microsoft.com/office/drawing/2010/main" val="0"/>
              </a:ext>
            </a:extLst>
          </a:blip>
          <a:srcRect/>
          <a:stretch>
            <a:fillRect/>
          </a:stretch>
        </p:blipFill>
        <p:spPr bwMode="auto">
          <a:xfrm>
            <a:off x="5868687" y="6067836"/>
            <a:ext cx="282087" cy="189780"/>
          </a:xfrm>
          <a:prstGeom prst="rect">
            <a:avLst/>
          </a:prstGeom>
          <a:noFill/>
          <a:ln>
            <a:noFill/>
          </a:ln>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4031" y="1729113"/>
            <a:ext cx="1604232" cy="44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28159"/>
          <a:stretch/>
        </p:blipFill>
        <p:spPr bwMode="auto">
          <a:xfrm>
            <a:off x="1098328" y="1692615"/>
            <a:ext cx="2712862" cy="51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n 8"/>
          <p:cNvPicPr/>
          <p:nvPr/>
        </p:nvPicPr>
        <p:blipFill rotWithShape="1">
          <a:blip r:embed="rId7">
            <a:extLst>
              <a:ext uri="{28A0092B-C50C-407E-A947-70E740481C1C}">
                <a14:useLocalDpi xmlns:a14="http://schemas.microsoft.com/office/drawing/2010/main" val="0"/>
              </a:ext>
            </a:extLst>
          </a:blip>
          <a:srcRect l="50000"/>
          <a:stretch/>
        </p:blipFill>
        <p:spPr bwMode="auto">
          <a:xfrm>
            <a:off x="6752985" y="4739378"/>
            <a:ext cx="141723" cy="199387"/>
          </a:xfrm>
          <a:prstGeom prst="rect">
            <a:avLst/>
          </a:prstGeom>
          <a:noFill/>
          <a:ln>
            <a:noFill/>
          </a:ln>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9572" y="2202459"/>
            <a:ext cx="1466679" cy="27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9572" y="2478913"/>
            <a:ext cx="1809760" cy="43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9 Conector recto"/>
          <p:cNvCxnSpPr/>
          <p:nvPr/>
        </p:nvCxnSpPr>
        <p:spPr>
          <a:xfrm>
            <a:off x="3833642" y="1576237"/>
            <a:ext cx="0" cy="1639138"/>
          </a:xfrm>
          <a:prstGeom prst="line">
            <a:avLst/>
          </a:prstGeom>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8016" y="1790036"/>
            <a:ext cx="1185501" cy="31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5936" y="2340414"/>
            <a:ext cx="2272070" cy="49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1321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92696"/>
            <a:ext cx="8229600" cy="1143000"/>
          </a:xfrm>
        </p:spPr>
        <p:txBody>
          <a:bodyPr/>
          <a:lstStyle/>
          <a:p>
            <a:r>
              <a:rPr lang="es-EC" dirty="0" smtClean="0"/>
              <a:t>TIPOS</a:t>
            </a:r>
            <a:endParaRPr lang="es-EC"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700808"/>
            <a:ext cx="8064896"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433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9547" y="764704"/>
            <a:ext cx="7886700" cy="1048010"/>
          </a:xfrm>
        </p:spPr>
        <p:txBody>
          <a:bodyPr/>
          <a:lstStyle/>
          <a:p>
            <a:r>
              <a:rPr lang="es-EC" dirty="0" smtClean="0"/>
              <a:t>ELEVADOR HIDRAULICO</a:t>
            </a:r>
            <a:endParaRPr lang="es-EC" dirty="0"/>
          </a:p>
        </p:txBody>
      </p:sp>
      <p:sp>
        <p:nvSpPr>
          <p:cNvPr id="3" name="Marcador de texto 2"/>
          <p:cNvSpPr>
            <a:spLocks noGrp="1"/>
          </p:cNvSpPr>
          <p:nvPr>
            <p:ph type="body" idx="1"/>
          </p:nvPr>
        </p:nvSpPr>
        <p:spPr>
          <a:xfrm>
            <a:off x="947143" y="1700808"/>
            <a:ext cx="3868340" cy="456664"/>
          </a:xfrm>
        </p:spPr>
        <p:txBody>
          <a:bodyPr>
            <a:normAutofit fontScale="85000" lnSpcReduction="10000"/>
          </a:bodyPr>
          <a:lstStyle/>
          <a:p>
            <a:r>
              <a:rPr lang="es-EC" dirty="0" smtClean="0"/>
              <a:t>DETERMINACION DE LAS CARGAS</a:t>
            </a:r>
            <a:endParaRPr lang="es-EC" dirty="0"/>
          </a:p>
        </p:txBody>
      </p:sp>
      <p:sp>
        <p:nvSpPr>
          <p:cNvPr id="4" name="Marcador de contenido 3"/>
          <p:cNvSpPr>
            <a:spLocks noGrp="1"/>
          </p:cNvSpPr>
          <p:nvPr>
            <p:ph sz="half" idx="2"/>
          </p:nvPr>
        </p:nvSpPr>
        <p:spPr>
          <a:xfrm>
            <a:off x="948747" y="2137827"/>
            <a:ext cx="3868340" cy="4051836"/>
          </a:xfrm>
        </p:spPr>
        <p:txBody>
          <a:bodyPr>
            <a:normAutofit/>
          </a:bodyPr>
          <a:lstStyle/>
          <a:p>
            <a:pPr marL="0" indent="0">
              <a:buNone/>
            </a:pPr>
            <a:r>
              <a:rPr lang="es-EC" sz="2000" dirty="0" smtClean="0"/>
              <a:t>     Diagrama de Cuerpo Libre</a:t>
            </a:r>
            <a:endParaRPr lang="es-EC" sz="2000" dirty="0"/>
          </a:p>
        </p:txBody>
      </p:sp>
      <p:sp>
        <p:nvSpPr>
          <p:cNvPr id="5" name="Marcador de texto 4"/>
          <p:cNvSpPr>
            <a:spLocks noGrp="1"/>
          </p:cNvSpPr>
          <p:nvPr>
            <p:ph type="body" sz="quarter" idx="3"/>
          </p:nvPr>
        </p:nvSpPr>
        <p:spPr>
          <a:xfrm>
            <a:off x="4834458" y="1700808"/>
            <a:ext cx="3887391" cy="456664"/>
          </a:xfrm>
        </p:spPr>
        <p:txBody>
          <a:bodyPr>
            <a:normAutofit lnSpcReduction="10000"/>
          </a:bodyPr>
          <a:lstStyle/>
          <a:p>
            <a:r>
              <a:rPr lang="es-EC" dirty="0" smtClean="0"/>
              <a:t>ANALISIS ESTATICO</a:t>
            </a:r>
            <a:endParaRPr lang="es-EC" dirty="0"/>
          </a:p>
        </p:txBody>
      </p:sp>
      <p:sp>
        <p:nvSpPr>
          <p:cNvPr id="6" name="Marcador de contenido 5"/>
          <p:cNvSpPr>
            <a:spLocks noGrp="1"/>
          </p:cNvSpPr>
          <p:nvPr>
            <p:ph sz="quarter" idx="4"/>
          </p:nvPr>
        </p:nvSpPr>
        <p:spPr>
          <a:xfrm>
            <a:off x="4638204" y="2229577"/>
            <a:ext cx="4118646" cy="4243501"/>
          </a:xfrm>
        </p:spPr>
        <p:txBody>
          <a:bodyPr/>
          <a:lstStyle/>
          <a:p>
            <a:endParaRPr lang="es-EC" dirty="0"/>
          </a:p>
          <a:p>
            <a:endParaRPr lang="es-EC" dirty="0" smtClean="0"/>
          </a:p>
          <a:p>
            <a:endParaRPr lang="es-EC" dirty="0"/>
          </a:p>
          <a:p>
            <a:endParaRPr lang="es-EC" dirty="0" smtClean="0"/>
          </a:p>
          <a:p>
            <a:pPr marL="0" indent="0">
              <a:buNone/>
            </a:pPr>
            <a:r>
              <a:rPr lang="es-EC" sz="2000" dirty="0" smtClean="0"/>
              <a:t>             </a:t>
            </a:r>
          </a:p>
          <a:p>
            <a:pPr marL="0" indent="0">
              <a:buNone/>
            </a:pPr>
            <a:r>
              <a:rPr lang="es-EC" sz="2000" dirty="0"/>
              <a:t>	</a:t>
            </a:r>
            <a:r>
              <a:rPr lang="es-EC" sz="2000" dirty="0" smtClean="0"/>
              <a:t>Resumen Fuerzas </a:t>
            </a:r>
            <a:endParaRPr lang="es-EC" dirty="0" smtClean="0"/>
          </a:p>
          <a:p>
            <a:pPr marL="0" indent="0">
              <a:buNone/>
            </a:pPr>
            <a:endParaRPr lang="es-EC" dirty="0"/>
          </a:p>
        </p:txBody>
      </p:sp>
      <p:pic>
        <p:nvPicPr>
          <p:cNvPr id="7" name="Imagen 6"/>
          <p:cNvPicPr/>
          <p:nvPr/>
        </p:nvPicPr>
        <p:blipFill>
          <a:blip r:embed="rId3">
            <a:extLst>
              <a:ext uri="{28A0092B-C50C-407E-A947-70E740481C1C}">
                <a14:useLocalDpi xmlns:a14="http://schemas.microsoft.com/office/drawing/2010/main" val="0"/>
              </a:ext>
            </a:extLst>
          </a:blip>
          <a:srcRect l="8966" t="18802" r="39638" b="19823"/>
          <a:stretch>
            <a:fillRect/>
          </a:stretch>
        </p:blipFill>
        <p:spPr bwMode="auto">
          <a:xfrm>
            <a:off x="1187624" y="2531413"/>
            <a:ext cx="3219477" cy="3317342"/>
          </a:xfrm>
          <a:prstGeom prst="rect">
            <a:avLst/>
          </a:prstGeom>
          <a:noFill/>
          <a:ln>
            <a:noFill/>
          </a:ln>
        </p:spPr>
      </p:pic>
      <p:pic>
        <p:nvPicPr>
          <p:cNvPr id="13" name="Imagen 12"/>
          <p:cNvPicPr>
            <a:picLocks noChangeAspect="1"/>
          </p:cNvPicPr>
          <p:nvPr/>
        </p:nvPicPr>
        <p:blipFill>
          <a:blip r:embed="rId4"/>
          <a:stretch>
            <a:fillRect/>
          </a:stretch>
        </p:blipFill>
        <p:spPr>
          <a:xfrm>
            <a:off x="4934323" y="2490552"/>
            <a:ext cx="3277046" cy="282597"/>
          </a:xfrm>
          <a:prstGeom prst="rect">
            <a:avLst/>
          </a:prstGeom>
        </p:spPr>
      </p:pic>
      <p:pic>
        <p:nvPicPr>
          <p:cNvPr id="14" name="Imagen 13"/>
          <p:cNvPicPr>
            <a:picLocks noChangeAspect="1"/>
          </p:cNvPicPr>
          <p:nvPr/>
        </p:nvPicPr>
        <p:blipFill>
          <a:blip r:embed="rId5"/>
          <a:stretch>
            <a:fillRect/>
          </a:stretch>
        </p:blipFill>
        <p:spPr>
          <a:xfrm>
            <a:off x="4863058" y="2926776"/>
            <a:ext cx="3564927" cy="894840"/>
          </a:xfrm>
          <a:prstGeom prst="rect">
            <a:avLst/>
          </a:prstGeom>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7101" y="5295131"/>
            <a:ext cx="4580852" cy="827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Elipse"/>
          <p:cNvSpPr/>
          <p:nvPr/>
        </p:nvSpPr>
        <p:spPr>
          <a:xfrm>
            <a:off x="5891932" y="5848755"/>
            <a:ext cx="2692896" cy="24687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lipse"/>
          <p:cNvSpPr/>
          <p:nvPr/>
        </p:nvSpPr>
        <p:spPr>
          <a:xfrm>
            <a:off x="4407101" y="5565934"/>
            <a:ext cx="882931" cy="332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Elipse"/>
          <p:cNvSpPr/>
          <p:nvPr/>
        </p:nvSpPr>
        <p:spPr>
          <a:xfrm>
            <a:off x="4529072" y="5295131"/>
            <a:ext cx="3067263" cy="27080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56650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86655" y="980728"/>
            <a:ext cx="8229600" cy="1143000"/>
          </a:xfrm>
        </p:spPr>
        <p:txBody>
          <a:bodyPr>
            <a:normAutofit/>
          </a:bodyPr>
          <a:lstStyle/>
          <a:p>
            <a:r>
              <a:rPr lang="es-EC" sz="3200" dirty="0" smtClean="0"/>
              <a:t>MODELADO Y ENSAMBLAJE DEL ELEVADOR</a:t>
            </a:r>
            <a:endParaRPr lang="es-EC" sz="3200" dirty="0"/>
          </a:p>
        </p:txBody>
      </p:sp>
      <p:sp>
        <p:nvSpPr>
          <p:cNvPr id="8" name="Marcador de contenido 7"/>
          <p:cNvSpPr>
            <a:spLocks noGrp="1"/>
          </p:cNvSpPr>
          <p:nvPr>
            <p:ph sz="half" idx="1"/>
          </p:nvPr>
        </p:nvSpPr>
        <p:spPr>
          <a:xfrm>
            <a:off x="1268813" y="1982732"/>
            <a:ext cx="4038600" cy="4525963"/>
          </a:xfrm>
        </p:spPr>
        <p:txBody>
          <a:bodyPr>
            <a:normAutofit/>
          </a:bodyPr>
          <a:lstStyle/>
          <a:p>
            <a:pPr marL="0" indent="0">
              <a:buNone/>
            </a:pPr>
            <a:r>
              <a:rPr lang="es-EC" sz="2400" dirty="0" smtClean="0"/>
              <a:t>Componentes del Elevador:</a:t>
            </a:r>
          </a:p>
          <a:p>
            <a:r>
              <a:rPr lang="es-EC" dirty="0" smtClean="0"/>
              <a:t>Plataforma</a:t>
            </a:r>
          </a:p>
          <a:p>
            <a:endParaRPr lang="es-EC" dirty="0" smtClean="0"/>
          </a:p>
          <a:p>
            <a:r>
              <a:rPr lang="es-EC" dirty="0" smtClean="0"/>
              <a:t>Tijeras</a:t>
            </a:r>
          </a:p>
          <a:p>
            <a:endParaRPr lang="es-EC" dirty="0" smtClean="0"/>
          </a:p>
          <a:p>
            <a:r>
              <a:rPr lang="es-EC" dirty="0" smtClean="0"/>
              <a:t>Base</a:t>
            </a:r>
          </a:p>
          <a:p>
            <a:endParaRPr lang="es-EC" dirty="0" smtClean="0"/>
          </a:p>
          <a:p>
            <a:r>
              <a:rPr lang="es-EC" dirty="0" smtClean="0"/>
              <a:t>Trolley</a:t>
            </a:r>
          </a:p>
        </p:txBody>
      </p:sp>
      <p:sp>
        <p:nvSpPr>
          <p:cNvPr id="9" name="Marcador de contenido 8"/>
          <p:cNvSpPr>
            <a:spLocks noGrp="1"/>
          </p:cNvSpPr>
          <p:nvPr>
            <p:ph sz="half" idx="2"/>
          </p:nvPr>
        </p:nvSpPr>
        <p:spPr>
          <a:xfrm>
            <a:off x="4572000" y="1708137"/>
            <a:ext cx="3886200" cy="4351338"/>
          </a:xfrm>
        </p:spPr>
        <p:txBody>
          <a:bodyPr>
            <a:normAutofit/>
          </a:bodyPr>
          <a:lstStyle/>
          <a:p>
            <a:pPr marL="0" indent="0">
              <a:buNone/>
            </a:pPr>
            <a:endParaRPr lang="es-EC" dirty="0" smtClean="0"/>
          </a:p>
          <a:p>
            <a:endParaRPr lang="es-EC" dirty="0"/>
          </a:p>
        </p:txBody>
      </p:sp>
      <p:pic>
        <p:nvPicPr>
          <p:cNvPr id="11" name="Imagen 10"/>
          <p:cNvPicPr>
            <a:picLocks noChangeAspect="1"/>
          </p:cNvPicPr>
          <p:nvPr/>
        </p:nvPicPr>
        <p:blipFill>
          <a:blip r:embed="rId3"/>
          <a:stretch>
            <a:fillRect/>
          </a:stretch>
        </p:blipFill>
        <p:spPr>
          <a:xfrm>
            <a:off x="3418291" y="2700326"/>
            <a:ext cx="1571919" cy="946651"/>
          </a:xfrm>
          <a:prstGeom prst="rect">
            <a:avLst/>
          </a:prstGeom>
        </p:spPr>
      </p:pic>
      <p:pic>
        <p:nvPicPr>
          <p:cNvPr id="12" name="Imagen 1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112" y="3902962"/>
            <a:ext cx="978830" cy="1524213"/>
          </a:xfrm>
          <a:prstGeom prst="rect">
            <a:avLst/>
          </a:prstGeom>
        </p:spPr>
      </p:pic>
      <p:pic>
        <p:nvPicPr>
          <p:cNvPr id="13" name="Imagen 12"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112" y="5877272"/>
            <a:ext cx="1221752" cy="817022"/>
          </a:xfrm>
          <a:prstGeom prst="rect">
            <a:avLst/>
          </a:prstGeom>
        </p:spPr>
      </p:pic>
      <p:pic>
        <p:nvPicPr>
          <p:cNvPr id="15" name="Imagen 14"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0080" y="2678735"/>
            <a:ext cx="3336597" cy="3305636"/>
          </a:xfrm>
          <a:prstGeom prst="rect">
            <a:avLst/>
          </a:prstGeom>
        </p:spPr>
      </p:pic>
    </p:spTree>
    <p:extLst>
      <p:ext uri="{BB962C8B-B14F-4D97-AF65-F5344CB8AC3E}">
        <p14:creationId xmlns:p14="http://schemas.microsoft.com/office/powerpoint/2010/main" val="1487561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908720"/>
            <a:ext cx="8229600" cy="880828"/>
          </a:xfrm>
        </p:spPr>
        <p:txBody>
          <a:bodyPr/>
          <a:lstStyle/>
          <a:p>
            <a:r>
              <a:rPr lang="es-EC" dirty="0" smtClean="0"/>
              <a:t>SIMULACIÓN ELEVADOR MOVIL</a:t>
            </a:r>
            <a:endParaRPr lang="es-EC" dirty="0"/>
          </a:p>
        </p:txBody>
      </p:sp>
      <p:sp>
        <p:nvSpPr>
          <p:cNvPr id="3" name="2 Marcador de contenido"/>
          <p:cNvSpPr>
            <a:spLocks noGrp="1"/>
          </p:cNvSpPr>
          <p:nvPr>
            <p:ph sz="half" idx="1"/>
          </p:nvPr>
        </p:nvSpPr>
        <p:spPr>
          <a:xfrm>
            <a:off x="755576" y="1700808"/>
            <a:ext cx="4038600" cy="4525963"/>
          </a:xfrm>
        </p:spPr>
        <p:txBody>
          <a:bodyPr/>
          <a:lstStyle/>
          <a:p>
            <a:r>
              <a:rPr lang="es-EC" dirty="0" smtClean="0"/>
              <a:t>DISEÑO PLATAFORMA</a:t>
            </a:r>
            <a:br>
              <a:rPr lang="es-EC" dirty="0" smtClean="0"/>
            </a:br>
            <a:endParaRPr lang="es-EC"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400" y="2269201"/>
            <a:ext cx="63099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465" y="3429000"/>
            <a:ext cx="7128791"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5772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p:cNvPicPr>
          <p:nvPr>
            <p:ph sz="half" idx="1"/>
          </p:nvPr>
        </p:nvPicPr>
        <p:blipFill>
          <a:blip r:embed="rId3"/>
          <a:stretch>
            <a:fillRect/>
          </a:stretch>
        </p:blipFill>
        <p:spPr>
          <a:xfrm>
            <a:off x="971600" y="2132856"/>
            <a:ext cx="4038600" cy="2664296"/>
          </a:xfrm>
          <a:prstGeom prst="rect">
            <a:avLst/>
          </a:prstGeom>
        </p:spPr>
      </p:pic>
      <p:pic>
        <p:nvPicPr>
          <p:cNvPr id="819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48064" y="2132856"/>
            <a:ext cx="359620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1547664" y="1556792"/>
            <a:ext cx="2736304" cy="369332"/>
          </a:xfrm>
          <a:prstGeom prst="rect">
            <a:avLst/>
          </a:prstGeom>
          <a:noFill/>
        </p:spPr>
        <p:txBody>
          <a:bodyPr wrap="square" rtlCol="0">
            <a:spAutoFit/>
          </a:bodyPr>
          <a:lstStyle/>
          <a:p>
            <a:r>
              <a:rPr lang="es-EC" b="1" dirty="0" smtClean="0"/>
              <a:t>ESFUERZO DE VON MISES</a:t>
            </a:r>
            <a:endParaRPr lang="es-EC" b="1" dirty="0"/>
          </a:p>
        </p:txBody>
      </p:sp>
      <p:sp>
        <p:nvSpPr>
          <p:cNvPr id="8" name="7 CuadroTexto"/>
          <p:cNvSpPr txBox="1"/>
          <p:nvPr/>
        </p:nvSpPr>
        <p:spPr>
          <a:xfrm>
            <a:off x="5543600" y="1556792"/>
            <a:ext cx="2700808" cy="369332"/>
          </a:xfrm>
          <a:prstGeom prst="rect">
            <a:avLst/>
          </a:prstGeom>
          <a:noFill/>
        </p:spPr>
        <p:txBody>
          <a:bodyPr wrap="square" rtlCol="0">
            <a:spAutoFit/>
          </a:bodyPr>
          <a:lstStyle/>
          <a:p>
            <a:r>
              <a:rPr lang="es-EC" b="1" dirty="0" smtClean="0"/>
              <a:t>DEFORMACIÓN MÁXIMA</a:t>
            </a:r>
            <a:endParaRPr lang="es-EC" b="1" dirty="0"/>
          </a:p>
        </p:txBody>
      </p:sp>
      <p:sp>
        <p:nvSpPr>
          <p:cNvPr id="7" name="6 CuadroTexto"/>
          <p:cNvSpPr txBox="1"/>
          <p:nvPr/>
        </p:nvSpPr>
        <p:spPr>
          <a:xfrm>
            <a:off x="1259632" y="5082979"/>
            <a:ext cx="3312368" cy="369332"/>
          </a:xfrm>
          <a:prstGeom prst="rect">
            <a:avLst/>
          </a:prstGeom>
          <a:noFill/>
        </p:spPr>
        <p:txBody>
          <a:bodyPr wrap="square" rtlCol="0">
            <a:spAutoFit/>
          </a:bodyPr>
          <a:lstStyle/>
          <a:p>
            <a:r>
              <a:rPr lang="es-EC" dirty="0" smtClean="0"/>
              <a:t>216 Mpa &lt; 310 Mpa&lt;400 Mpa</a:t>
            </a:r>
          </a:p>
        </p:txBody>
      </p:sp>
      <p:sp>
        <p:nvSpPr>
          <p:cNvPr id="10" name="9 CuadroTexto"/>
          <p:cNvSpPr txBox="1"/>
          <p:nvPr/>
        </p:nvSpPr>
        <p:spPr>
          <a:xfrm>
            <a:off x="5237820" y="5076091"/>
            <a:ext cx="3312368" cy="369332"/>
          </a:xfrm>
          <a:prstGeom prst="rect">
            <a:avLst/>
          </a:prstGeom>
          <a:noFill/>
        </p:spPr>
        <p:txBody>
          <a:bodyPr wrap="square" rtlCol="0">
            <a:spAutoFit/>
          </a:bodyPr>
          <a:lstStyle/>
          <a:p>
            <a:r>
              <a:rPr lang="es-EC" dirty="0" smtClean="0"/>
              <a:t>Deformación máxima. = 0.4233</a:t>
            </a:r>
          </a:p>
        </p:txBody>
      </p:sp>
    </p:spTree>
    <p:extLst>
      <p:ext uri="{BB962C8B-B14F-4D97-AF65-F5344CB8AC3E}">
        <p14:creationId xmlns:p14="http://schemas.microsoft.com/office/powerpoint/2010/main" val="11484973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052736"/>
            <a:ext cx="8229600" cy="648072"/>
          </a:xfrm>
        </p:spPr>
        <p:txBody>
          <a:bodyPr>
            <a:normAutofit fontScale="90000"/>
          </a:bodyPr>
          <a:lstStyle/>
          <a:p>
            <a:r>
              <a:rPr lang="es-EC" dirty="0"/>
              <a:t>DISEÑO </a:t>
            </a:r>
            <a:r>
              <a:rPr lang="es-EC" dirty="0" smtClean="0"/>
              <a:t>TIJERA</a:t>
            </a:r>
            <a:endParaRPr lang="es-EC" dirty="0"/>
          </a:p>
        </p:txBody>
      </p:sp>
      <p:sp>
        <p:nvSpPr>
          <p:cNvPr id="3" name="2 Marcador de contenido"/>
          <p:cNvSpPr>
            <a:spLocks noGrp="1"/>
          </p:cNvSpPr>
          <p:nvPr>
            <p:ph sz="half" idx="1"/>
          </p:nvPr>
        </p:nvSpPr>
        <p:spPr>
          <a:xfrm>
            <a:off x="1187624" y="1772816"/>
            <a:ext cx="7776864" cy="4525963"/>
          </a:xfrm>
        </p:spPr>
        <p:txBody>
          <a:bodyPr/>
          <a:lstStyle/>
          <a:p>
            <a:pPr marL="0" indent="0">
              <a:buNone/>
            </a:pPr>
            <a:r>
              <a:rPr lang="es-EC" dirty="0"/>
              <a:t>Fpis =  116000 N</a:t>
            </a:r>
          </a:p>
          <a:p>
            <a:pPr marL="0" indent="0">
              <a:buNone/>
            </a:pPr>
            <a:endParaRPr lang="es-EC"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819" y="2358330"/>
            <a:ext cx="7560840" cy="390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7366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43608" y="1556792"/>
            <a:ext cx="4040188" cy="639762"/>
          </a:xfrm>
        </p:spPr>
        <p:txBody>
          <a:bodyPr/>
          <a:lstStyle/>
          <a:p>
            <a:r>
              <a:rPr lang="es-EC" dirty="0"/>
              <a:t>ESFUERZO DE VON MISES</a:t>
            </a:r>
          </a:p>
          <a:p>
            <a:endParaRPr lang="es-EC"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3968179" cy="1806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789040"/>
            <a:ext cx="3960440" cy="23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788024" y="1916833"/>
            <a:ext cx="404177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7 Conector recto"/>
          <p:cNvCxnSpPr/>
          <p:nvPr/>
        </p:nvCxnSpPr>
        <p:spPr>
          <a:xfrm>
            <a:off x="4788024" y="1916832"/>
            <a:ext cx="0" cy="43924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1043608" y="6266453"/>
            <a:ext cx="3960440" cy="369332"/>
          </a:xfrm>
          <a:prstGeom prst="rect">
            <a:avLst/>
          </a:prstGeom>
          <a:noFill/>
        </p:spPr>
        <p:txBody>
          <a:bodyPr wrap="square" rtlCol="0">
            <a:spAutoFit/>
          </a:bodyPr>
          <a:lstStyle/>
          <a:p>
            <a:r>
              <a:rPr lang="es-EC" dirty="0" smtClean="0"/>
              <a:t>291 </a:t>
            </a:r>
            <a:r>
              <a:rPr lang="es-EC" dirty="0"/>
              <a:t>Mpa &lt; 310 Mpa&lt;400 </a:t>
            </a:r>
            <a:r>
              <a:rPr lang="es-EC" dirty="0" smtClean="0"/>
              <a:t>Mpa</a:t>
            </a:r>
            <a:endParaRPr lang="es-EC" dirty="0"/>
          </a:p>
        </p:txBody>
      </p:sp>
      <p:sp>
        <p:nvSpPr>
          <p:cNvPr id="15" name="14 CuadroTexto"/>
          <p:cNvSpPr txBox="1"/>
          <p:nvPr/>
        </p:nvSpPr>
        <p:spPr>
          <a:xfrm>
            <a:off x="5218407" y="4210001"/>
            <a:ext cx="3312368" cy="369332"/>
          </a:xfrm>
          <a:prstGeom prst="rect">
            <a:avLst/>
          </a:prstGeom>
          <a:noFill/>
        </p:spPr>
        <p:txBody>
          <a:bodyPr wrap="square" rtlCol="0">
            <a:spAutoFit/>
          </a:bodyPr>
          <a:lstStyle/>
          <a:p>
            <a:r>
              <a:rPr lang="es-EC" dirty="0" smtClean="0"/>
              <a:t>Deformación máxima. = 3.5 mm</a:t>
            </a:r>
          </a:p>
        </p:txBody>
      </p:sp>
      <p:sp>
        <p:nvSpPr>
          <p:cNvPr id="16" name="15 Marcador de texto"/>
          <p:cNvSpPr txBox="1">
            <a:spLocks noGrp="1"/>
          </p:cNvSpPr>
          <p:nvPr>
            <p:ph type="body" sz="quarter" idx="3"/>
          </p:nvPr>
        </p:nvSpPr>
        <p:spPr>
          <a:xfrm>
            <a:off x="4855528" y="1124744"/>
            <a:ext cx="4041775" cy="639763"/>
          </a:xfrm>
          <a:prstGeom prst="rect">
            <a:avLst/>
          </a:prstGeom>
          <a:noFill/>
        </p:spPr>
        <p:txBody>
          <a:bodyPr wrap="square" rtlCol="0">
            <a:spAutoFit/>
          </a:bodyPr>
          <a:lstStyle/>
          <a:p>
            <a:r>
              <a:rPr lang="es-EC" b="1" dirty="0" smtClean="0"/>
              <a:t>DEFORMACIÓN MÁXIMA</a:t>
            </a:r>
            <a:endParaRPr lang="es-EC" b="1" dirty="0"/>
          </a:p>
        </p:txBody>
      </p:sp>
    </p:spTree>
    <p:extLst>
      <p:ext uri="{BB962C8B-B14F-4D97-AF65-F5344CB8AC3E}">
        <p14:creationId xmlns:p14="http://schemas.microsoft.com/office/powerpoint/2010/main" val="41368247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8229600" cy="922114"/>
          </a:xfrm>
        </p:spPr>
        <p:txBody>
          <a:bodyPr/>
          <a:lstStyle/>
          <a:p>
            <a:r>
              <a:rPr lang="es-EC" dirty="0" smtClean="0"/>
              <a:t>Análisis eslabón</a:t>
            </a:r>
            <a:endParaRPr lang="es-EC" dirty="0"/>
          </a:p>
        </p:txBody>
      </p:sp>
      <p:sp>
        <p:nvSpPr>
          <p:cNvPr id="3" name="2 Marcador de texto"/>
          <p:cNvSpPr>
            <a:spLocks noGrp="1"/>
          </p:cNvSpPr>
          <p:nvPr>
            <p:ph type="body" idx="1"/>
          </p:nvPr>
        </p:nvSpPr>
        <p:spPr/>
        <p:txBody>
          <a:bodyPr/>
          <a:lstStyle/>
          <a:p>
            <a:r>
              <a:rPr lang="es-EC" dirty="0" smtClean="0"/>
              <a:t>       Análisis por compresión</a:t>
            </a:r>
            <a:endParaRPr lang="es-EC" dirty="0"/>
          </a:p>
        </p:txBody>
      </p:sp>
      <p:sp>
        <p:nvSpPr>
          <p:cNvPr id="5" name="4 Marcador de texto"/>
          <p:cNvSpPr>
            <a:spLocks noGrp="1"/>
          </p:cNvSpPr>
          <p:nvPr>
            <p:ph type="body" sz="quarter" idx="3"/>
          </p:nvPr>
        </p:nvSpPr>
        <p:spPr/>
        <p:txBody>
          <a:bodyPr/>
          <a:lstStyle/>
          <a:p>
            <a:r>
              <a:rPr lang="es-EC" dirty="0" smtClean="0"/>
              <a:t>       Análisis por pandeo</a:t>
            </a:r>
            <a:endParaRPr lang="es-EC"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15357" y="2823546"/>
            <a:ext cx="19858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185" y="2780928"/>
            <a:ext cx="1620180"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485" y="3471700"/>
            <a:ext cx="1519617"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4869160"/>
            <a:ext cx="1152128" cy="83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0725" y="4926277"/>
            <a:ext cx="1714500" cy="41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0725" y="5445224"/>
            <a:ext cx="1114425" cy="35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712122" y="2204864"/>
            <a:ext cx="4219918" cy="369332"/>
          </a:xfrm>
          <a:prstGeom prst="rect">
            <a:avLst/>
          </a:prstGeom>
          <a:noFill/>
        </p:spPr>
        <p:txBody>
          <a:bodyPr wrap="square" rtlCol="0">
            <a:spAutoFit/>
          </a:bodyPr>
          <a:lstStyle/>
          <a:p>
            <a:r>
              <a:rPr lang="es-EC" dirty="0" smtClean="0"/>
              <a:t>Carga aplicada = 202.676 KN = 45.46 Kips</a:t>
            </a:r>
            <a:endParaRPr lang="es-EC" dirty="0"/>
          </a:p>
        </p:txBody>
      </p:sp>
      <p:cxnSp>
        <p:nvCxnSpPr>
          <p:cNvPr id="9" name="8 Conector recto"/>
          <p:cNvCxnSpPr/>
          <p:nvPr/>
        </p:nvCxnSpPr>
        <p:spPr>
          <a:xfrm>
            <a:off x="2822081" y="2780928"/>
            <a:ext cx="0" cy="1656184"/>
          </a:xfrm>
          <a:prstGeom prst="line">
            <a:avLst/>
          </a:prstGeom>
        </p:spPr>
        <p:style>
          <a:lnRef idx="1">
            <a:schemeClr val="accent1"/>
          </a:lnRef>
          <a:fillRef idx="0">
            <a:schemeClr val="accent1"/>
          </a:fillRef>
          <a:effectRef idx="0">
            <a:schemeClr val="accent1"/>
          </a:effectRef>
          <a:fontRef idx="minor">
            <a:schemeClr val="tx1"/>
          </a:fontRef>
        </p:style>
      </p:cxnSp>
      <p:pic>
        <p:nvPicPr>
          <p:cNvPr id="11273" name="Picture 9"/>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bwMode="auto">
          <a:xfrm>
            <a:off x="4940751" y="2616183"/>
            <a:ext cx="18002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8552" y="2294280"/>
            <a:ext cx="12858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6948264" y="2780928"/>
            <a:ext cx="1979712" cy="307777"/>
          </a:xfrm>
          <a:prstGeom prst="rect">
            <a:avLst/>
          </a:prstGeom>
          <a:noFill/>
        </p:spPr>
        <p:txBody>
          <a:bodyPr wrap="square" rtlCol="0">
            <a:spAutoFit/>
          </a:bodyPr>
          <a:lstStyle/>
          <a:p>
            <a:r>
              <a:rPr lang="es-EC" sz="1400" dirty="0" smtClean="0"/>
              <a:t>Área de la sección</a:t>
            </a:r>
            <a:endParaRPr lang="es-EC" sz="1400" dirty="0"/>
          </a:p>
        </p:txBody>
      </p:sp>
      <p:pic>
        <p:nvPicPr>
          <p:cNvPr id="1127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7813" y="3411509"/>
            <a:ext cx="205740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24 CuadroTexto"/>
          <p:cNvSpPr txBox="1"/>
          <p:nvPr/>
        </p:nvSpPr>
        <p:spPr>
          <a:xfrm>
            <a:off x="7029289" y="3379947"/>
            <a:ext cx="1979712" cy="307777"/>
          </a:xfrm>
          <a:prstGeom prst="rect">
            <a:avLst/>
          </a:prstGeom>
          <a:noFill/>
        </p:spPr>
        <p:txBody>
          <a:bodyPr wrap="square" rtlCol="0">
            <a:spAutoFit/>
          </a:bodyPr>
          <a:lstStyle/>
          <a:p>
            <a:r>
              <a:rPr lang="es-EC" sz="1400" dirty="0" smtClean="0"/>
              <a:t>Carga crítica de pandeo</a:t>
            </a:r>
            <a:endParaRPr lang="es-EC" sz="1400" dirty="0"/>
          </a:p>
        </p:txBody>
      </p:sp>
      <p:pic>
        <p:nvPicPr>
          <p:cNvPr id="1127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67813" y="3837037"/>
            <a:ext cx="280987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26 CuadroTexto"/>
          <p:cNvSpPr txBox="1"/>
          <p:nvPr/>
        </p:nvSpPr>
        <p:spPr>
          <a:xfrm>
            <a:off x="4968552" y="5291335"/>
            <a:ext cx="1979712" cy="307777"/>
          </a:xfrm>
          <a:prstGeom prst="rect">
            <a:avLst/>
          </a:prstGeom>
          <a:noFill/>
        </p:spPr>
        <p:txBody>
          <a:bodyPr wrap="square" rtlCol="0">
            <a:spAutoFit/>
          </a:bodyPr>
          <a:lstStyle/>
          <a:p>
            <a:r>
              <a:rPr lang="es-EC" sz="1400" dirty="0" smtClean="0"/>
              <a:t>Pandeo local</a:t>
            </a:r>
            <a:endParaRPr lang="es-EC" sz="1400" dirty="0"/>
          </a:p>
        </p:txBody>
      </p:sp>
      <p:pic>
        <p:nvPicPr>
          <p:cNvPr id="1128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4483" y="5628390"/>
            <a:ext cx="9239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8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4240" y="5291335"/>
            <a:ext cx="15335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82"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34483" y="6177160"/>
            <a:ext cx="123825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7441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8229600" cy="1143000"/>
          </a:xfrm>
        </p:spPr>
        <p:txBody>
          <a:bodyPr>
            <a:normAutofit fontScale="90000"/>
          </a:bodyPr>
          <a:lstStyle/>
          <a:p>
            <a:r>
              <a:rPr lang="es-EC" dirty="0"/>
              <a:t/>
            </a:r>
            <a:br>
              <a:rPr lang="es-EC" dirty="0"/>
            </a:br>
            <a:r>
              <a:rPr lang="es-EC" b="1" dirty="0"/>
              <a:t>DISEÑO BASE</a:t>
            </a:r>
            <a:r>
              <a:rPr lang="es-EC" dirty="0"/>
              <a:t/>
            </a:r>
            <a:br>
              <a:rPr lang="es-EC" dirty="0"/>
            </a:br>
            <a:endParaRPr lang="es-EC" dirty="0"/>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259632" y="1691361"/>
            <a:ext cx="1296144" cy="116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06" y="2852936"/>
            <a:ext cx="8053298" cy="376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995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43608" y="1556792"/>
            <a:ext cx="4040188" cy="639762"/>
          </a:xfrm>
        </p:spPr>
        <p:txBody>
          <a:bodyPr/>
          <a:lstStyle/>
          <a:p>
            <a:r>
              <a:rPr lang="es-EC" dirty="0"/>
              <a:t>ESFUERZO DE VON MISES</a:t>
            </a:r>
          </a:p>
          <a:p>
            <a:endParaRPr lang="es-EC" dirty="0"/>
          </a:p>
        </p:txBody>
      </p:sp>
      <p:cxnSp>
        <p:nvCxnSpPr>
          <p:cNvPr id="8" name="7 Conector recto"/>
          <p:cNvCxnSpPr/>
          <p:nvPr/>
        </p:nvCxnSpPr>
        <p:spPr>
          <a:xfrm>
            <a:off x="4788024" y="1916832"/>
            <a:ext cx="0" cy="43924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845279" y="4912939"/>
            <a:ext cx="3960440" cy="369332"/>
          </a:xfrm>
          <a:prstGeom prst="rect">
            <a:avLst/>
          </a:prstGeom>
          <a:noFill/>
        </p:spPr>
        <p:txBody>
          <a:bodyPr wrap="square" rtlCol="0">
            <a:spAutoFit/>
          </a:bodyPr>
          <a:lstStyle/>
          <a:p>
            <a:r>
              <a:rPr lang="es-EC" dirty="0" smtClean="0"/>
              <a:t>     139 </a:t>
            </a:r>
            <a:r>
              <a:rPr lang="es-EC" dirty="0"/>
              <a:t>Mpa &lt; 310 </a:t>
            </a:r>
            <a:r>
              <a:rPr lang="es-EC" dirty="0" smtClean="0"/>
              <a:t>Mpa &lt; 400 Mpa</a:t>
            </a:r>
            <a:endParaRPr lang="es-EC" dirty="0"/>
          </a:p>
        </p:txBody>
      </p:sp>
      <p:sp>
        <p:nvSpPr>
          <p:cNvPr id="15" name="14 CuadroTexto"/>
          <p:cNvSpPr txBox="1"/>
          <p:nvPr/>
        </p:nvSpPr>
        <p:spPr>
          <a:xfrm>
            <a:off x="5220232" y="4989249"/>
            <a:ext cx="3312368" cy="369332"/>
          </a:xfrm>
          <a:prstGeom prst="rect">
            <a:avLst/>
          </a:prstGeom>
          <a:noFill/>
        </p:spPr>
        <p:txBody>
          <a:bodyPr wrap="square" rtlCol="0">
            <a:spAutoFit/>
          </a:bodyPr>
          <a:lstStyle/>
          <a:p>
            <a:r>
              <a:rPr lang="es-EC" dirty="0" smtClean="0"/>
              <a:t>Deformación máxima. = 0.08 mm</a:t>
            </a:r>
          </a:p>
        </p:txBody>
      </p:sp>
      <p:sp>
        <p:nvSpPr>
          <p:cNvPr id="16" name="15 Marcador de texto"/>
          <p:cNvSpPr txBox="1">
            <a:spLocks noGrp="1"/>
          </p:cNvSpPr>
          <p:nvPr>
            <p:ph type="body" sz="quarter" idx="3"/>
          </p:nvPr>
        </p:nvSpPr>
        <p:spPr>
          <a:xfrm>
            <a:off x="4855528" y="1124744"/>
            <a:ext cx="4041775" cy="639763"/>
          </a:xfrm>
          <a:prstGeom prst="rect">
            <a:avLst/>
          </a:prstGeom>
          <a:noFill/>
        </p:spPr>
        <p:txBody>
          <a:bodyPr wrap="square" rtlCol="0">
            <a:spAutoFit/>
          </a:bodyPr>
          <a:lstStyle/>
          <a:p>
            <a:r>
              <a:rPr lang="es-EC" b="1" dirty="0" smtClean="0"/>
              <a:t>DEFORMACIÓN MÁXIMA</a:t>
            </a:r>
            <a:endParaRPr lang="es-EC" b="1" dirty="0"/>
          </a:p>
        </p:txBody>
      </p:sp>
      <p:pic>
        <p:nvPicPr>
          <p:cNvPr id="13315" name="Picture 3"/>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855528" y="2101498"/>
            <a:ext cx="4041775" cy="266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00" y="2132855"/>
            <a:ext cx="4124324" cy="278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4143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8229600" cy="1143000"/>
          </a:xfrm>
        </p:spPr>
        <p:txBody>
          <a:bodyPr>
            <a:normAutofit fontScale="90000"/>
          </a:bodyPr>
          <a:lstStyle/>
          <a:p>
            <a:r>
              <a:rPr lang="es-EC" dirty="0"/>
              <a:t/>
            </a:r>
            <a:br>
              <a:rPr lang="es-EC" dirty="0"/>
            </a:br>
            <a:r>
              <a:rPr lang="es-EC" b="1" dirty="0"/>
              <a:t>DISEÑO </a:t>
            </a:r>
            <a:r>
              <a:rPr lang="es-EC" b="1" dirty="0" smtClean="0"/>
              <a:t>PIN</a:t>
            </a:r>
            <a:r>
              <a:rPr lang="es-EC" dirty="0"/>
              <a:t/>
            </a:r>
            <a:br>
              <a:rPr lang="es-EC" dirty="0"/>
            </a:br>
            <a:endParaRPr lang="es-EC" dirty="0"/>
          </a:p>
        </p:txBody>
      </p:sp>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15616" y="1772816"/>
            <a:ext cx="1512168"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708920"/>
            <a:ext cx="736282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35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836712"/>
            <a:ext cx="8229600" cy="792088"/>
          </a:xfrm>
        </p:spPr>
        <p:txBody>
          <a:bodyPr>
            <a:normAutofit/>
          </a:bodyPr>
          <a:lstStyle/>
          <a:p>
            <a:r>
              <a:rPr lang="en-US" sz="3200" dirty="0" smtClean="0"/>
              <a:t>NORMAS VIGENTES</a:t>
            </a:r>
            <a:endParaRPr lang="es-EC" sz="3200" dirty="0"/>
          </a:p>
        </p:txBody>
      </p:sp>
      <p:sp>
        <p:nvSpPr>
          <p:cNvPr id="3" name="2 Marcador de contenido"/>
          <p:cNvSpPr>
            <a:spLocks noGrp="1"/>
          </p:cNvSpPr>
          <p:nvPr>
            <p:ph idx="1"/>
          </p:nvPr>
        </p:nvSpPr>
        <p:spPr>
          <a:xfrm>
            <a:off x="880574" y="1628800"/>
            <a:ext cx="8229600" cy="5229200"/>
          </a:xfrm>
        </p:spPr>
        <p:txBody>
          <a:bodyPr>
            <a:normAutofit fontScale="25000" lnSpcReduction="20000"/>
          </a:bodyPr>
          <a:lstStyle/>
          <a:p>
            <a:r>
              <a:rPr lang="en-US" sz="11200" b="1" dirty="0" smtClean="0"/>
              <a:t>MUNICIPALES (ORDENANZAS)</a:t>
            </a:r>
          </a:p>
          <a:p>
            <a:pPr lvl="1"/>
            <a:r>
              <a:rPr lang="es-EC" sz="7200" dirty="0"/>
              <a:t>0031 Ordenanza que contiene el Plan de Uso y Ocupación del Suelo (PUOS).</a:t>
            </a:r>
          </a:p>
          <a:p>
            <a:pPr lvl="2"/>
            <a:r>
              <a:rPr lang="es-EC" sz="7200" dirty="0"/>
              <a:t>3746 Ordenanza que contiene las Normas de Arquitectura y Urbanismo para el Distrito Metropolitano de Quito</a:t>
            </a:r>
            <a:r>
              <a:rPr lang="es-EC" sz="7200" dirty="0" smtClean="0"/>
              <a:t>.</a:t>
            </a:r>
          </a:p>
          <a:p>
            <a:pPr lvl="3"/>
            <a:r>
              <a:rPr lang="es-EC" sz="7200" dirty="0"/>
              <a:t>Art. 48.- Clasificación de los estacionamientos.</a:t>
            </a:r>
          </a:p>
          <a:p>
            <a:pPr lvl="3"/>
            <a:r>
              <a:rPr lang="es-EC" sz="7200" dirty="0" smtClean="0"/>
              <a:t>Art</a:t>
            </a:r>
            <a:r>
              <a:rPr lang="es-EC" sz="7200" dirty="0"/>
              <a:t>. 50.- Normas generales para la implantación de estacionamientos.</a:t>
            </a:r>
          </a:p>
          <a:p>
            <a:pPr lvl="3"/>
            <a:r>
              <a:rPr lang="es-EC" sz="7200" dirty="0" smtClean="0"/>
              <a:t>Art</a:t>
            </a:r>
            <a:r>
              <a:rPr lang="es-EC" sz="7200" dirty="0"/>
              <a:t>. 53.-  Dimensiones mínimas para puestos de estacionamiento </a:t>
            </a:r>
            <a:endParaRPr lang="es-EC" sz="7200" dirty="0" smtClean="0"/>
          </a:p>
          <a:p>
            <a:pPr lvl="3"/>
            <a:endParaRPr lang="es-EC" sz="7200" dirty="0"/>
          </a:p>
          <a:p>
            <a:pPr marL="1371600" lvl="3" indent="0">
              <a:buNone/>
            </a:pPr>
            <a:endParaRPr lang="es-EC" sz="7200" dirty="0" smtClean="0"/>
          </a:p>
          <a:p>
            <a:pPr lvl="3"/>
            <a:endParaRPr lang="es-EC" sz="7200" dirty="0"/>
          </a:p>
          <a:p>
            <a:pPr lvl="3"/>
            <a:endParaRPr lang="es-EC" sz="7200" dirty="0" smtClean="0"/>
          </a:p>
          <a:p>
            <a:pPr lvl="3"/>
            <a:endParaRPr lang="es-EC" sz="7200" dirty="0"/>
          </a:p>
          <a:p>
            <a:pPr lvl="3"/>
            <a:endParaRPr lang="es-EC" sz="7200" dirty="0"/>
          </a:p>
          <a:p>
            <a:pPr lvl="3"/>
            <a:endParaRPr lang="es-EC" sz="7200" dirty="0" smtClean="0"/>
          </a:p>
          <a:p>
            <a:pPr lvl="3"/>
            <a:endParaRPr lang="es-EC" sz="7200" dirty="0"/>
          </a:p>
          <a:p>
            <a:pPr lvl="3"/>
            <a:r>
              <a:rPr lang="es-EC" sz="7200" dirty="0" smtClean="0"/>
              <a:t>Art</a:t>
            </a:r>
            <a:r>
              <a:rPr lang="es-EC" sz="7200" dirty="0"/>
              <a:t>. 58.- Señalización.- </a:t>
            </a:r>
          </a:p>
          <a:p>
            <a:pPr lvl="3"/>
            <a:r>
              <a:rPr lang="es-EC" sz="7200" dirty="0" smtClean="0"/>
              <a:t>Art </a:t>
            </a:r>
            <a:r>
              <a:rPr lang="es-EC" sz="7200" dirty="0"/>
              <a:t>73.- Corredores o pasillos para edificios de uso público</a:t>
            </a:r>
          </a:p>
          <a:p>
            <a:pPr marL="1371600" lvl="3" indent="0">
              <a:buNone/>
            </a:pPr>
            <a:endParaRPr lang="es-EC" sz="2500" dirty="0"/>
          </a:p>
          <a:p>
            <a:pPr lvl="2"/>
            <a:endParaRPr lang="en-US" sz="4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3861048"/>
            <a:ext cx="3390900"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643226"/>
            <a:ext cx="864096" cy="61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84101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43608" y="1556792"/>
            <a:ext cx="4040188" cy="639762"/>
          </a:xfrm>
        </p:spPr>
        <p:txBody>
          <a:bodyPr/>
          <a:lstStyle/>
          <a:p>
            <a:r>
              <a:rPr lang="es-EC" dirty="0"/>
              <a:t>ESFUERZO DE VON MISES</a:t>
            </a:r>
          </a:p>
          <a:p>
            <a:endParaRPr lang="es-EC" dirty="0"/>
          </a:p>
        </p:txBody>
      </p:sp>
      <p:sp>
        <p:nvSpPr>
          <p:cNvPr id="11" name="10 CuadroTexto"/>
          <p:cNvSpPr txBox="1"/>
          <p:nvPr/>
        </p:nvSpPr>
        <p:spPr>
          <a:xfrm>
            <a:off x="2825499" y="5274075"/>
            <a:ext cx="3960440" cy="369332"/>
          </a:xfrm>
          <a:prstGeom prst="rect">
            <a:avLst/>
          </a:prstGeom>
          <a:noFill/>
        </p:spPr>
        <p:txBody>
          <a:bodyPr wrap="square" rtlCol="0">
            <a:spAutoFit/>
          </a:bodyPr>
          <a:lstStyle/>
          <a:p>
            <a:r>
              <a:rPr lang="es-EC" dirty="0" smtClean="0"/>
              <a:t>     110 </a:t>
            </a:r>
            <a:r>
              <a:rPr lang="es-EC" dirty="0"/>
              <a:t>Mpa &lt; </a:t>
            </a:r>
            <a:r>
              <a:rPr lang="es-EC" dirty="0" smtClean="0"/>
              <a:t>370 Mpa</a:t>
            </a:r>
            <a:endParaRPr lang="es-EC"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238" y="2048521"/>
            <a:ext cx="5886962" cy="3049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490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5192" y="792614"/>
            <a:ext cx="8229600" cy="1052210"/>
          </a:xfrm>
        </p:spPr>
        <p:txBody>
          <a:bodyPr>
            <a:normAutofit/>
          </a:bodyPr>
          <a:lstStyle/>
          <a:p>
            <a:r>
              <a:rPr lang="es-EC" sz="4000" dirty="0" smtClean="0"/>
              <a:t>DISEÑO TROLLEY</a:t>
            </a:r>
            <a:endParaRPr lang="es-EC" sz="4000" dirty="0"/>
          </a:p>
        </p:txBody>
      </p:sp>
      <p:pic>
        <p:nvPicPr>
          <p:cNvPr id="1638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27584" y="1340768"/>
            <a:ext cx="12573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844824"/>
            <a:ext cx="3816424" cy="187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139445"/>
            <a:ext cx="3672408" cy="33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843254" y="5482572"/>
            <a:ext cx="3785084" cy="134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4639592" y="1569408"/>
            <a:ext cx="3528392" cy="369332"/>
          </a:xfrm>
          <a:prstGeom prst="rect">
            <a:avLst/>
          </a:prstGeom>
          <a:noFill/>
        </p:spPr>
        <p:txBody>
          <a:bodyPr wrap="square" rtlCol="0">
            <a:spAutoFit/>
          </a:bodyPr>
          <a:lstStyle/>
          <a:p>
            <a:r>
              <a:rPr lang="es-EC" dirty="0" smtClean="0"/>
              <a:t>Verificación perfil compacto</a:t>
            </a:r>
            <a:endParaRPr lang="es-EC" dirty="0"/>
          </a:p>
        </p:txBody>
      </p:sp>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2972" y="1991807"/>
            <a:ext cx="30575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210" y="2656414"/>
            <a:ext cx="31623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4692601" y="2287082"/>
            <a:ext cx="3528392" cy="369332"/>
          </a:xfrm>
          <a:prstGeom prst="rect">
            <a:avLst/>
          </a:prstGeom>
          <a:noFill/>
        </p:spPr>
        <p:txBody>
          <a:bodyPr wrap="square" rtlCol="0">
            <a:spAutoFit/>
          </a:bodyPr>
          <a:lstStyle/>
          <a:p>
            <a:r>
              <a:rPr lang="es-EC" dirty="0" smtClean="0"/>
              <a:t>Deflexión máxima</a:t>
            </a:r>
            <a:endParaRPr lang="es-EC" dirty="0"/>
          </a:p>
        </p:txBody>
      </p:sp>
      <p:sp>
        <p:nvSpPr>
          <p:cNvPr id="15" name="14 CuadroTexto"/>
          <p:cNvSpPr txBox="1"/>
          <p:nvPr/>
        </p:nvSpPr>
        <p:spPr>
          <a:xfrm>
            <a:off x="4759210" y="4370914"/>
            <a:ext cx="3528392" cy="369332"/>
          </a:xfrm>
          <a:prstGeom prst="rect">
            <a:avLst/>
          </a:prstGeom>
          <a:noFill/>
        </p:spPr>
        <p:txBody>
          <a:bodyPr wrap="square" rtlCol="0">
            <a:spAutoFit/>
          </a:bodyPr>
          <a:lstStyle/>
          <a:p>
            <a:r>
              <a:rPr lang="es-EC" dirty="0" smtClean="0"/>
              <a:t>Verificación de falla por cortante</a:t>
            </a:r>
            <a:endParaRPr lang="es-EC" dirty="0"/>
          </a:p>
        </p:txBody>
      </p:sp>
      <p:pic>
        <p:nvPicPr>
          <p:cNvPr id="1639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9210" y="4941168"/>
            <a:ext cx="1009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9210" y="5301208"/>
            <a:ext cx="40767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8 Conector recto"/>
          <p:cNvCxnSpPr/>
          <p:nvPr/>
        </p:nvCxnSpPr>
        <p:spPr>
          <a:xfrm>
            <a:off x="4639592" y="1569408"/>
            <a:ext cx="0" cy="48119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091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92696"/>
            <a:ext cx="8229600" cy="1143000"/>
          </a:xfrm>
        </p:spPr>
        <p:txBody>
          <a:bodyPr/>
          <a:lstStyle/>
          <a:p>
            <a:r>
              <a:rPr lang="es-EC" dirty="0" smtClean="0"/>
              <a:t>Estabilidad del Equipo.</a:t>
            </a:r>
            <a:endParaRPr lang="es-EC"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91680" y="1628800"/>
            <a:ext cx="662473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012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2865" y="764704"/>
            <a:ext cx="8229600" cy="1143000"/>
          </a:xfrm>
        </p:spPr>
        <p:txBody>
          <a:bodyPr/>
          <a:lstStyle/>
          <a:p>
            <a:r>
              <a:rPr lang="es-EC" dirty="0" smtClean="0"/>
              <a:t>Tabla de Materiales </a:t>
            </a:r>
            <a:endParaRPr lang="es-EC" dirty="0"/>
          </a:p>
        </p:txBody>
      </p:sp>
      <p:pic>
        <p:nvPicPr>
          <p:cNvPr id="1741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27584" y="1686912"/>
            <a:ext cx="3952875" cy="4996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05791" y="1841376"/>
            <a:ext cx="39243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790" y="3212975"/>
            <a:ext cx="387667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917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908720"/>
            <a:ext cx="8229600" cy="864096"/>
          </a:xfrm>
        </p:spPr>
        <p:txBody>
          <a:bodyPr/>
          <a:lstStyle/>
          <a:p>
            <a:r>
              <a:rPr lang="es-EC" dirty="0" smtClean="0"/>
              <a:t>Simulación Operacional</a:t>
            </a:r>
            <a:endParaRPr lang="es-EC" dirty="0"/>
          </a:p>
        </p:txBody>
      </p:sp>
      <p:pic>
        <p:nvPicPr>
          <p:cNvPr id="4" name="3 Marcador de contenido"/>
          <p:cNvPicPr>
            <a:picLocks noGrp="1"/>
          </p:cNvPicPr>
          <p:nvPr>
            <p:ph idx="1"/>
          </p:nvPr>
        </p:nvPicPr>
        <p:blipFill rotWithShape="1">
          <a:blip r:embed="rId2">
            <a:extLst>
              <a:ext uri="{28A0092B-C50C-407E-A947-70E740481C1C}">
                <a14:useLocalDpi xmlns:a14="http://schemas.microsoft.com/office/drawing/2010/main" val="0"/>
              </a:ext>
            </a:extLst>
          </a:blip>
          <a:srcRect b="9091"/>
          <a:stretch/>
        </p:blipFill>
        <p:spPr bwMode="auto">
          <a:xfrm>
            <a:off x="1259632" y="1666126"/>
            <a:ext cx="3528392" cy="2502452"/>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rotWithShape="1">
          <a:blip r:embed="rId3"/>
          <a:srcRect l="5321" t="13564" r="29056" b="12934"/>
          <a:stretch/>
        </p:blipFill>
        <p:spPr bwMode="auto">
          <a:xfrm>
            <a:off x="5220072" y="1638488"/>
            <a:ext cx="3688212" cy="2520000"/>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a:srcRect t="21278" r="13864" b="11681"/>
          <a:stretch/>
        </p:blipFill>
        <p:spPr bwMode="auto">
          <a:xfrm>
            <a:off x="1259632" y="4338000"/>
            <a:ext cx="3528392" cy="2510872"/>
          </a:xfrm>
          <a:prstGeom prst="rect">
            <a:avLst/>
          </a:prstGeom>
          <a:ln>
            <a:noFill/>
          </a:ln>
          <a:extLst>
            <a:ext uri="{53640926-AAD7-44D8-BBD7-CCE9431645EC}">
              <a14:shadowObscured xmlns:a14="http://schemas.microsoft.com/office/drawing/2010/main"/>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4338000"/>
            <a:ext cx="3688212"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4709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984628"/>
            <a:ext cx="7886700" cy="870604"/>
          </a:xfrm>
        </p:spPr>
        <p:txBody>
          <a:bodyPr/>
          <a:lstStyle/>
          <a:p>
            <a:pPr algn="ctr"/>
            <a:r>
              <a:rPr lang="es-EC" dirty="0" smtClean="0">
                <a:hlinkClick r:id="rId3" action="ppaction://hlinkfile"/>
              </a:rPr>
              <a:t>CIRCUITO HIDRÁULICO</a:t>
            </a:r>
            <a:endParaRPr lang="es-EC" dirty="0"/>
          </a:p>
        </p:txBody>
      </p:sp>
      <p:sp>
        <p:nvSpPr>
          <p:cNvPr id="3" name="Marcador de texto 2"/>
          <p:cNvSpPr>
            <a:spLocks noGrp="1"/>
          </p:cNvSpPr>
          <p:nvPr>
            <p:ph type="body" idx="1"/>
          </p:nvPr>
        </p:nvSpPr>
        <p:spPr>
          <a:xfrm>
            <a:off x="755576" y="1988840"/>
            <a:ext cx="2429883" cy="353340"/>
          </a:xfrm>
        </p:spPr>
        <p:txBody>
          <a:bodyPr>
            <a:noAutofit/>
          </a:bodyPr>
          <a:lstStyle/>
          <a:p>
            <a:pPr algn="ctr"/>
            <a:r>
              <a:rPr lang="es-EC" dirty="0"/>
              <a:t>Posición Baja</a:t>
            </a:r>
          </a:p>
        </p:txBody>
      </p:sp>
      <p:sp>
        <p:nvSpPr>
          <p:cNvPr id="5" name="Marcador de texto 4"/>
          <p:cNvSpPr>
            <a:spLocks noGrp="1"/>
          </p:cNvSpPr>
          <p:nvPr>
            <p:ph type="body" sz="quarter" idx="3"/>
          </p:nvPr>
        </p:nvSpPr>
        <p:spPr>
          <a:xfrm>
            <a:off x="3637601" y="1950833"/>
            <a:ext cx="2768957" cy="399317"/>
          </a:xfrm>
        </p:spPr>
        <p:txBody>
          <a:bodyPr>
            <a:noAutofit/>
          </a:bodyPr>
          <a:lstStyle/>
          <a:p>
            <a:pPr algn="ctr"/>
            <a:r>
              <a:rPr lang="es-EC" dirty="0"/>
              <a:t>Posición Media</a:t>
            </a:r>
          </a:p>
        </p:txBody>
      </p:sp>
      <p:pic>
        <p:nvPicPr>
          <p:cNvPr id="7" name="Marcador de contenido 6"/>
          <p:cNvPicPr>
            <a:picLocks noGrp="1"/>
          </p:cNvPicPr>
          <p:nvPr>
            <p:ph sz="half" idx="2"/>
          </p:nvPr>
        </p:nvPicPr>
        <p:blipFill>
          <a:blip r:embed="rId4">
            <a:extLst>
              <a:ext uri="{28A0092B-C50C-407E-A947-70E740481C1C}">
                <a14:useLocalDpi xmlns:a14="http://schemas.microsoft.com/office/drawing/2010/main" val="0"/>
              </a:ext>
            </a:extLst>
          </a:blip>
          <a:srcRect l="5357" t="14723" r="52975" b="18741"/>
          <a:stretch>
            <a:fillRect/>
          </a:stretch>
        </p:blipFill>
        <p:spPr bwMode="auto">
          <a:xfrm>
            <a:off x="3569275" y="2636912"/>
            <a:ext cx="2768957" cy="3684588"/>
          </a:xfrm>
          <a:prstGeom prst="rect">
            <a:avLst/>
          </a:prstGeom>
          <a:noFill/>
          <a:ln>
            <a:noFill/>
          </a:ln>
        </p:spPr>
      </p:pic>
      <p:sp>
        <p:nvSpPr>
          <p:cNvPr id="8" name="CuadroTexto 7"/>
          <p:cNvSpPr txBox="1"/>
          <p:nvPr/>
        </p:nvSpPr>
        <p:spPr>
          <a:xfrm>
            <a:off x="6427407" y="1855231"/>
            <a:ext cx="2518996" cy="461665"/>
          </a:xfrm>
          <a:prstGeom prst="rect">
            <a:avLst/>
          </a:prstGeom>
          <a:noFill/>
        </p:spPr>
        <p:txBody>
          <a:bodyPr wrap="square" rtlCol="0">
            <a:spAutoFit/>
          </a:bodyPr>
          <a:lstStyle/>
          <a:p>
            <a:pPr algn="ctr"/>
            <a:r>
              <a:rPr lang="es-EC" sz="2400" b="1" dirty="0" smtClean="0"/>
              <a:t>Posición</a:t>
            </a:r>
            <a:r>
              <a:rPr lang="es-EC" dirty="0" smtClean="0"/>
              <a:t> </a:t>
            </a:r>
            <a:r>
              <a:rPr lang="es-EC" sz="2400" b="1" dirty="0"/>
              <a:t>Alta</a:t>
            </a:r>
          </a:p>
        </p:txBody>
      </p:sp>
      <p:pic>
        <p:nvPicPr>
          <p:cNvPr id="9" name="Marcador de contenido 8"/>
          <p:cNvPicPr>
            <a:picLocks noGrp="1"/>
          </p:cNvPicPr>
          <p:nvPr>
            <p:ph sz="quarter" idx="4"/>
          </p:nvPr>
        </p:nvPicPr>
        <p:blipFill rotWithShape="1">
          <a:blip r:embed="rId5">
            <a:extLst>
              <a:ext uri="{28A0092B-C50C-407E-A947-70E740481C1C}">
                <a14:useLocalDpi xmlns:a14="http://schemas.microsoft.com/office/drawing/2010/main" val="0"/>
              </a:ext>
            </a:extLst>
          </a:blip>
          <a:srcRect l="5618" t="14748" r="54227" b="18538"/>
          <a:stretch/>
        </p:blipFill>
        <p:spPr bwMode="auto">
          <a:xfrm>
            <a:off x="971600" y="2574352"/>
            <a:ext cx="2541770" cy="3823327"/>
          </a:xfrm>
          <a:prstGeom prst="rect">
            <a:avLst/>
          </a:prstGeom>
          <a:noFill/>
          <a:ln>
            <a:noFill/>
          </a:ln>
        </p:spPr>
      </p:pic>
      <p:pic>
        <p:nvPicPr>
          <p:cNvPr id="10" name="Imagen 9"/>
          <p:cNvPicPr/>
          <p:nvPr/>
        </p:nvPicPr>
        <p:blipFill rotWithShape="1">
          <a:blip r:embed="rId6">
            <a:extLst>
              <a:ext uri="{28A0092B-C50C-407E-A947-70E740481C1C}">
                <a14:useLocalDpi xmlns:a14="http://schemas.microsoft.com/office/drawing/2010/main" val="0"/>
              </a:ext>
            </a:extLst>
          </a:blip>
          <a:srcRect l="6197" t="13460" r="50749" b="17937"/>
          <a:stretch/>
        </p:blipFill>
        <p:spPr bwMode="auto">
          <a:xfrm>
            <a:off x="6310780" y="2636912"/>
            <a:ext cx="2752250" cy="38327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53258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692696"/>
            <a:ext cx="8229600" cy="1143000"/>
          </a:xfrm>
        </p:spPr>
        <p:txBody>
          <a:bodyPr/>
          <a:lstStyle/>
          <a:p>
            <a:r>
              <a:rPr lang="es-EC" dirty="0" smtClean="0"/>
              <a:t>Selección del circuito hidráulico </a:t>
            </a:r>
            <a:endParaRPr lang="es-EC" dirty="0"/>
          </a:p>
        </p:txBody>
      </p:sp>
      <p:sp>
        <p:nvSpPr>
          <p:cNvPr id="3" name="2 Marcador de texto"/>
          <p:cNvSpPr>
            <a:spLocks noGrp="1"/>
          </p:cNvSpPr>
          <p:nvPr>
            <p:ph type="body" idx="1"/>
          </p:nvPr>
        </p:nvSpPr>
        <p:spPr>
          <a:xfrm>
            <a:off x="812454" y="1565102"/>
            <a:ext cx="4040188" cy="639762"/>
          </a:xfrm>
        </p:spPr>
        <p:txBody>
          <a:bodyPr/>
          <a:lstStyle/>
          <a:p>
            <a:r>
              <a:rPr lang="es-EC" dirty="0" smtClean="0"/>
              <a:t>Datos:</a:t>
            </a:r>
            <a:endParaRPr lang="es-EC" dirty="0"/>
          </a:p>
        </p:txBody>
      </p:sp>
      <p:sp>
        <p:nvSpPr>
          <p:cNvPr id="5" name="4 Marcador de texto"/>
          <p:cNvSpPr>
            <a:spLocks noGrp="1"/>
          </p:cNvSpPr>
          <p:nvPr>
            <p:ph type="body" sz="quarter" idx="3"/>
          </p:nvPr>
        </p:nvSpPr>
        <p:spPr/>
        <p:txBody>
          <a:bodyPr>
            <a:normAutofit fontScale="92500"/>
          </a:bodyPr>
          <a:lstStyle/>
          <a:p>
            <a:r>
              <a:rPr lang="es-EC" dirty="0" smtClean="0"/>
              <a:t>Elementos del circuito Hidráulico</a:t>
            </a:r>
            <a:endParaRPr lang="es-EC" dirty="0"/>
          </a:p>
        </p:txBody>
      </p:sp>
      <p:sp>
        <p:nvSpPr>
          <p:cNvPr id="6" name="5 Marcador de contenido"/>
          <p:cNvSpPr>
            <a:spLocks noGrp="1"/>
          </p:cNvSpPr>
          <p:nvPr>
            <p:ph sz="quarter" idx="4"/>
          </p:nvPr>
        </p:nvSpPr>
        <p:spPr/>
        <p:txBody>
          <a:bodyPr>
            <a:normAutofit fontScale="92500" lnSpcReduction="20000"/>
          </a:bodyPr>
          <a:lstStyle/>
          <a:p>
            <a:r>
              <a:rPr lang="es-EC" dirty="0" smtClean="0"/>
              <a:t>Bomba centrifuga multietapa @ 3000 psi con motor acoplado de 6Hp.</a:t>
            </a:r>
          </a:p>
          <a:p>
            <a:r>
              <a:rPr lang="es-EC" dirty="0" smtClean="0"/>
              <a:t>Manguera hidráulica a presión constante -48 Mpa</a:t>
            </a:r>
          </a:p>
          <a:p>
            <a:r>
              <a:rPr lang="es-EC" dirty="0" smtClean="0"/>
              <a:t>Manómetros de 300 bar</a:t>
            </a:r>
          </a:p>
          <a:p>
            <a:r>
              <a:rPr lang="es-EC" dirty="0" smtClean="0"/>
              <a:t>Válvula reguladora de presión.</a:t>
            </a:r>
          </a:p>
          <a:p>
            <a:r>
              <a:rPr lang="es-EC" dirty="0" smtClean="0"/>
              <a:t>Electroválvula direccional 5 vías, 3 posiciones.</a:t>
            </a:r>
          </a:p>
          <a:p>
            <a:r>
              <a:rPr lang="es-EC" dirty="0" smtClean="0"/>
              <a:t> Cilindro telescópico </a:t>
            </a:r>
            <a:r>
              <a:rPr lang="es-EC" dirty="0" err="1" smtClean="0"/>
              <a:t>multi</a:t>
            </a:r>
            <a:r>
              <a:rPr lang="es-EC" dirty="0" smtClean="0"/>
              <a:t>-etapa simple efecto D:85 mm y Carrera: 2150 mm</a:t>
            </a:r>
            <a:endParaRPr lang="es-EC" dirty="0"/>
          </a:p>
        </p:txBody>
      </p:sp>
      <p:sp>
        <p:nvSpPr>
          <p:cNvPr id="7" name="6 CuadroTexto"/>
          <p:cNvSpPr txBox="1"/>
          <p:nvPr/>
        </p:nvSpPr>
        <p:spPr>
          <a:xfrm>
            <a:off x="812454" y="2204864"/>
            <a:ext cx="3759545" cy="4247317"/>
          </a:xfrm>
          <a:prstGeom prst="rect">
            <a:avLst/>
          </a:prstGeom>
          <a:noFill/>
        </p:spPr>
        <p:txBody>
          <a:bodyPr wrap="square" rtlCol="0">
            <a:spAutoFit/>
          </a:bodyPr>
          <a:lstStyle/>
          <a:p>
            <a:pPr marL="285750" indent="-285750">
              <a:buFont typeface="Arial" panose="020B0604020202020204" pitchFamily="34" charset="0"/>
              <a:buChar char="•"/>
            </a:pPr>
            <a:r>
              <a:rPr lang="es-EC" dirty="0" smtClean="0"/>
              <a:t>Fuerza del pistón = 116 KN</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smtClean="0"/>
              <a:t>Bomba centrifuga horizontal multietapa de presión 3000 psi</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smtClean="0"/>
              <a:t>Dvpis=85 mm</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smtClean="0"/>
              <a:t>Velocidad a la que se desplazaran los pistones = 1.769 cm/seg</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smtClean="0"/>
              <a:t>Q= 1.587 GPM</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smtClean="0"/>
              <a:t>PM= 6 Hp</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smtClean="0"/>
              <a:t>Reservorio de capacidad 10 GPM</a:t>
            </a:r>
            <a:endParaRPr lang="es-EC" dirty="0"/>
          </a:p>
        </p:txBody>
      </p:sp>
    </p:spTree>
    <p:extLst>
      <p:ext uri="{BB962C8B-B14F-4D97-AF65-F5344CB8AC3E}">
        <p14:creationId xmlns:p14="http://schemas.microsoft.com/office/powerpoint/2010/main" val="19259372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764704"/>
            <a:ext cx="8229600" cy="1143000"/>
          </a:xfrm>
        </p:spPr>
        <p:txBody>
          <a:bodyPr/>
          <a:lstStyle/>
          <a:p>
            <a:r>
              <a:rPr lang="es-EC" dirty="0" smtClean="0"/>
              <a:t>Selección elementos TROLLEY</a:t>
            </a:r>
            <a:endParaRPr lang="es-EC" dirty="0"/>
          </a:p>
        </p:txBody>
      </p:sp>
      <p:sp>
        <p:nvSpPr>
          <p:cNvPr id="3" name="2 Marcador de texto"/>
          <p:cNvSpPr>
            <a:spLocks noGrp="1"/>
          </p:cNvSpPr>
          <p:nvPr>
            <p:ph type="body" idx="1"/>
          </p:nvPr>
        </p:nvSpPr>
        <p:spPr>
          <a:xfrm>
            <a:off x="755576" y="1628800"/>
            <a:ext cx="4040188" cy="432048"/>
          </a:xfrm>
        </p:spPr>
        <p:txBody>
          <a:bodyPr>
            <a:normAutofit lnSpcReduction="10000"/>
          </a:bodyPr>
          <a:lstStyle/>
          <a:p>
            <a:r>
              <a:rPr lang="es-EC" dirty="0" smtClean="0"/>
              <a:t>    RUEDAS</a:t>
            </a:r>
            <a:endParaRPr lang="es-EC" dirty="0"/>
          </a:p>
        </p:txBody>
      </p:sp>
      <p:sp>
        <p:nvSpPr>
          <p:cNvPr id="4" name="3 Marcador de contenido"/>
          <p:cNvSpPr>
            <a:spLocks noGrp="1"/>
          </p:cNvSpPr>
          <p:nvPr>
            <p:ph sz="half" idx="2"/>
          </p:nvPr>
        </p:nvSpPr>
        <p:spPr>
          <a:xfrm>
            <a:off x="683568" y="1988840"/>
            <a:ext cx="4040188" cy="3024336"/>
          </a:xfrm>
        </p:spPr>
        <p:txBody>
          <a:bodyPr>
            <a:normAutofit/>
          </a:bodyPr>
          <a:lstStyle/>
          <a:p>
            <a:r>
              <a:rPr lang="es-EC" sz="1800" i="1" dirty="0" smtClean="0"/>
              <a:t>Marca DEMAG</a:t>
            </a:r>
          </a:p>
          <a:p>
            <a:r>
              <a:rPr lang="es-EC" sz="1800" i="1" u="sng" dirty="0" smtClean="0"/>
              <a:t>Ruedas </a:t>
            </a:r>
            <a:r>
              <a:rPr lang="es-EC" sz="1800" i="1" u="sng" dirty="0"/>
              <a:t>Guías o Libres:</a:t>
            </a:r>
            <a:r>
              <a:rPr lang="es-EC" sz="1800" dirty="0"/>
              <a:t> DRS-125-NA-K</a:t>
            </a:r>
          </a:p>
          <a:p>
            <a:pPr marL="0" indent="0">
              <a:buNone/>
            </a:pPr>
            <a:r>
              <a:rPr lang="es-EC" sz="1800" dirty="0" smtClean="0"/>
              <a:t>     NA</a:t>
            </a:r>
            <a:r>
              <a:rPr lang="es-EC" sz="1800" dirty="0"/>
              <a:t>: No motriz</a:t>
            </a:r>
          </a:p>
          <a:p>
            <a:pPr marL="0" indent="0">
              <a:buNone/>
            </a:pPr>
            <a:r>
              <a:rPr lang="es-EC" sz="1800" dirty="0" smtClean="0"/>
              <a:t>     K</a:t>
            </a:r>
            <a:r>
              <a:rPr lang="es-EC" sz="1800" dirty="0"/>
              <a:t>: Tipo de montaje (superior)</a:t>
            </a:r>
          </a:p>
          <a:p>
            <a:r>
              <a:rPr lang="es-EC" sz="1800" i="1" u="sng" dirty="0"/>
              <a:t>Rueda Motriz::</a:t>
            </a:r>
            <a:r>
              <a:rPr lang="es-EC" sz="1800" dirty="0"/>
              <a:t> DRS – 125-A-K-L (Izquierda)  -  DRS – 125-A-K-R (Derecha)</a:t>
            </a:r>
          </a:p>
          <a:p>
            <a:pPr marL="0" indent="0">
              <a:buNone/>
            </a:pPr>
            <a:r>
              <a:rPr lang="es-EC" sz="1800" dirty="0" smtClean="0"/>
              <a:t>     A</a:t>
            </a:r>
            <a:r>
              <a:rPr lang="es-EC" sz="1800" dirty="0"/>
              <a:t>: Motriz, </a:t>
            </a:r>
            <a:endParaRPr lang="es-EC" sz="1800" dirty="0" smtClean="0"/>
          </a:p>
          <a:p>
            <a:pPr marL="0" indent="0">
              <a:buNone/>
            </a:pPr>
            <a:r>
              <a:rPr lang="es-EC" sz="1800" dirty="0"/>
              <a:t> </a:t>
            </a:r>
            <a:r>
              <a:rPr lang="es-EC" sz="1800" dirty="0" smtClean="0"/>
              <a:t>    K</a:t>
            </a:r>
            <a:r>
              <a:rPr lang="es-EC" sz="1800" dirty="0"/>
              <a:t>: Tipo de montaje (superior)</a:t>
            </a:r>
          </a:p>
          <a:p>
            <a:endParaRPr lang="es-EC" dirty="0"/>
          </a:p>
        </p:txBody>
      </p:sp>
      <p:sp>
        <p:nvSpPr>
          <p:cNvPr id="6" name="5 Marcador de contenido"/>
          <p:cNvSpPr>
            <a:spLocks noGrp="1"/>
          </p:cNvSpPr>
          <p:nvPr>
            <p:ph sz="quarter" idx="4"/>
          </p:nvPr>
        </p:nvSpPr>
        <p:spPr>
          <a:xfrm>
            <a:off x="4860032" y="1772816"/>
            <a:ext cx="4041775" cy="4608512"/>
          </a:xfrm>
        </p:spPr>
        <p:txBody>
          <a:bodyPr>
            <a:normAutofit fontScale="62500" lnSpcReduction="20000"/>
          </a:bodyPr>
          <a:lstStyle/>
          <a:p>
            <a:pPr marL="0" indent="0">
              <a:buNone/>
            </a:pPr>
            <a:r>
              <a:rPr lang="es-EC" b="1" dirty="0" smtClean="0"/>
              <a:t>RUEDA</a:t>
            </a:r>
          </a:p>
          <a:p>
            <a:pPr marL="0" indent="0">
              <a:buNone/>
            </a:pPr>
            <a:r>
              <a:rPr lang="es-EC" dirty="0" smtClean="0"/>
              <a:t>D=125mm</a:t>
            </a:r>
          </a:p>
          <a:p>
            <a:pPr marL="0" indent="0">
              <a:buNone/>
            </a:pPr>
            <a:r>
              <a:rPr lang="es-EC" dirty="0" smtClean="0"/>
              <a:t>NA: no motriz</a:t>
            </a:r>
          </a:p>
          <a:p>
            <a:pPr marL="0" indent="0">
              <a:buNone/>
            </a:pPr>
            <a:r>
              <a:rPr lang="es-EC" dirty="0" smtClean="0"/>
              <a:t>K: Tipo de montaje superior</a:t>
            </a:r>
          </a:p>
          <a:p>
            <a:pPr marL="0" indent="0">
              <a:buNone/>
            </a:pPr>
            <a:r>
              <a:rPr lang="es-EC" b="1" dirty="0" smtClean="0"/>
              <a:t>REDUCTOR</a:t>
            </a:r>
            <a:endParaRPr lang="es-EC" b="1" dirty="0"/>
          </a:p>
          <a:p>
            <a:pPr marL="0" indent="0">
              <a:buNone/>
            </a:pPr>
            <a:r>
              <a:rPr lang="es-EC" dirty="0" smtClean="0"/>
              <a:t>D: Reductor de engranajes cilíndricos</a:t>
            </a:r>
          </a:p>
          <a:p>
            <a:pPr marL="0" indent="0">
              <a:buNone/>
            </a:pPr>
            <a:r>
              <a:rPr lang="es-EC" dirty="0" smtClean="0"/>
              <a:t>F: Forma de construcción con Brida</a:t>
            </a:r>
          </a:p>
          <a:p>
            <a:pPr marL="0" indent="0">
              <a:buNone/>
            </a:pPr>
            <a:r>
              <a:rPr lang="es-EC" dirty="0" smtClean="0"/>
              <a:t>V: Árbol macizo con chaveta</a:t>
            </a:r>
          </a:p>
          <a:p>
            <a:pPr marL="0" indent="0">
              <a:buNone/>
            </a:pPr>
            <a:r>
              <a:rPr lang="es-EC" dirty="0" smtClean="0"/>
              <a:t>11: Tamaño </a:t>
            </a:r>
          </a:p>
          <a:p>
            <a:pPr marL="0" indent="0">
              <a:buNone/>
            </a:pPr>
            <a:r>
              <a:rPr lang="es-EC" dirty="0" smtClean="0"/>
              <a:t>D: Accionamiento directo</a:t>
            </a:r>
          </a:p>
          <a:p>
            <a:pPr marL="0" indent="0">
              <a:buNone/>
            </a:pPr>
            <a:r>
              <a:rPr lang="es-EC" dirty="0" smtClean="0"/>
              <a:t>B5.0 Forma de construcción</a:t>
            </a:r>
          </a:p>
          <a:p>
            <a:pPr marL="0" indent="0">
              <a:buNone/>
            </a:pPr>
            <a:r>
              <a:rPr lang="es-EC" b="1" dirty="0" smtClean="0"/>
              <a:t>MOTOR</a:t>
            </a:r>
            <a:endParaRPr lang="es-EC" b="1" dirty="0"/>
          </a:p>
          <a:p>
            <a:pPr marL="0" indent="0">
              <a:buNone/>
            </a:pPr>
            <a:r>
              <a:rPr lang="es-EC" dirty="0" smtClean="0"/>
              <a:t>Z: Motor de rotor cilíndrico </a:t>
            </a:r>
          </a:p>
          <a:p>
            <a:pPr marL="0" indent="0">
              <a:buNone/>
            </a:pPr>
            <a:r>
              <a:rPr lang="es-EC" dirty="0" smtClean="0"/>
              <a:t>B: Motor con freno</a:t>
            </a:r>
          </a:p>
          <a:p>
            <a:pPr marL="0" indent="0">
              <a:buNone/>
            </a:pPr>
            <a:r>
              <a:rPr lang="es-EC" dirty="0" smtClean="0"/>
              <a:t>A: Motor para aplicaciones generales en servicio discontinuo</a:t>
            </a:r>
          </a:p>
          <a:p>
            <a:pPr marL="0" indent="0">
              <a:buNone/>
            </a:pPr>
            <a:r>
              <a:rPr lang="es-EC" dirty="0" smtClean="0"/>
              <a:t>63: Tamaño</a:t>
            </a:r>
          </a:p>
          <a:p>
            <a:pPr marL="0" indent="0">
              <a:buNone/>
            </a:pPr>
            <a:r>
              <a:rPr lang="es-EC" dirty="0" smtClean="0"/>
              <a:t>B4: Numero de polos</a:t>
            </a:r>
          </a:p>
          <a:p>
            <a:pPr marL="0" indent="0">
              <a:buNone/>
            </a:pPr>
            <a:r>
              <a:rPr lang="es-EC" dirty="0" smtClean="0"/>
              <a:t>B003: Tipo de Freno (Freno pequeño con pares de frenado 1.3 – 7.9 N-m)</a:t>
            </a:r>
            <a:endParaRPr lang="es-EC" dirty="0"/>
          </a:p>
        </p:txBody>
      </p:sp>
      <p:sp>
        <p:nvSpPr>
          <p:cNvPr id="7" name="6 CuadroTexto"/>
          <p:cNvSpPr txBox="1"/>
          <p:nvPr/>
        </p:nvSpPr>
        <p:spPr>
          <a:xfrm>
            <a:off x="1083007" y="4985226"/>
            <a:ext cx="2592288" cy="369332"/>
          </a:xfrm>
          <a:prstGeom prst="rect">
            <a:avLst/>
          </a:prstGeom>
          <a:noFill/>
        </p:spPr>
        <p:txBody>
          <a:bodyPr wrap="square" rtlCol="0">
            <a:spAutoFit/>
          </a:bodyPr>
          <a:lstStyle/>
          <a:p>
            <a:r>
              <a:rPr lang="es-EC" b="1" dirty="0" smtClean="0"/>
              <a:t>MOTOR-REDUCTOR</a:t>
            </a:r>
            <a:endParaRPr lang="es-EC" b="1" dirty="0"/>
          </a:p>
        </p:txBody>
      </p:sp>
      <p:sp>
        <p:nvSpPr>
          <p:cNvPr id="8" name="7 CuadroTexto"/>
          <p:cNvSpPr txBox="1"/>
          <p:nvPr/>
        </p:nvSpPr>
        <p:spPr>
          <a:xfrm>
            <a:off x="755576" y="5354558"/>
            <a:ext cx="3960440" cy="1200329"/>
          </a:xfrm>
          <a:prstGeom prst="rect">
            <a:avLst/>
          </a:prstGeom>
          <a:noFill/>
        </p:spPr>
        <p:txBody>
          <a:bodyPr wrap="square" rtlCol="0">
            <a:spAutoFit/>
          </a:bodyPr>
          <a:lstStyle/>
          <a:p>
            <a:r>
              <a:rPr lang="es-EC" dirty="0" smtClean="0"/>
              <a:t>Marca DEMAG</a:t>
            </a:r>
          </a:p>
          <a:p>
            <a:r>
              <a:rPr lang="es-EC" dirty="0" smtClean="0"/>
              <a:t>Reductor : DFV11D-B5.0-30</a:t>
            </a:r>
          </a:p>
          <a:p>
            <a:r>
              <a:rPr lang="es-EC" dirty="0" smtClean="0"/>
              <a:t>Motor acoplado: ZBA 63 B4 – B003</a:t>
            </a:r>
            <a:endParaRPr lang="es-EC" dirty="0"/>
          </a:p>
          <a:p>
            <a:endParaRPr lang="es-EC" dirty="0"/>
          </a:p>
        </p:txBody>
      </p:sp>
    </p:spTree>
    <p:extLst>
      <p:ext uri="{BB962C8B-B14F-4D97-AF65-F5344CB8AC3E}">
        <p14:creationId xmlns:p14="http://schemas.microsoft.com/office/powerpoint/2010/main" val="23958825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683568" y="980728"/>
            <a:ext cx="7886700" cy="830629"/>
          </a:xfrm>
        </p:spPr>
        <p:txBody>
          <a:bodyPr/>
          <a:lstStyle/>
          <a:p>
            <a:pPr algn="ctr"/>
            <a:r>
              <a:rPr lang="es-EC" dirty="0" smtClean="0">
                <a:hlinkClick r:id="rId3" action="ppaction://hlinkfile"/>
              </a:rPr>
              <a:t>AUTOMATIZACIÓN</a:t>
            </a:r>
            <a:endParaRPr lang="es-EC" dirty="0"/>
          </a:p>
        </p:txBody>
      </p:sp>
      <p:sp>
        <p:nvSpPr>
          <p:cNvPr id="11" name="Marcador de texto 10"/>
          <p:cNvSpPr>
            <a:spLocks noGrp="1"/>
          </p:cNvSpPr>
          <p:nvPr>
            <p:ph type="body" idx="1"/>
          </p:nvPr>
        </p:nvSpPr>
        <p:spPr>
          <a:xfrm>
            <a:off x="827584" y="1664034"/>
            <a:ext cx="3868341" cy="485409"/>
          </a:xfrm>
        </p:spPr>
        <p:txBody>
          <a:bodyPr/>
          <a:lstStyle/>
          <a:p>
            <a:r>
              <a:rPr lang="es-EC" dirty="0" smtClean="0"/>
              <a:t>REQUERIMIENTOS</a:t>
            </a:r>
            <a:endParaRPr lang="es-EC" dirty="0"/>
          </a:p>
        </p:txBody>
      </p:sp>
      <p:sp>
        <p:nvSpPr>
          <p:cNvPr id="12" name="Marcador de contenido 11"/>
          <p:cNvSpPr>
            <a:spLocks noGrp="1"/>
          </p:cNvSpPr>
          <p:nvPr>
            <p:ph sz="half" idx="2"/>
          </p:nvPr>
        </p:nvSpPr>
        <p:spPr>
          <a:xfrm>
            <a:off x="827584" y="2159450"/>
            <a:ext cx="3868340" cy="4508500"/>
          </a:xfrm>
        </p:spPr>
        <p:txBody>
          <a:bodyPr>
            <a:normAutofit fontScale="92500" lnSpcReduction="10000"/>
          </a:bodyPr>
          <a:lstStyle/>
          <a:p>
            <a:r>
              <a:rPr lang="es-EC" dirty="0" smtClean="0"/>
              <a:t>Recorrido horizontal de 9.5m con detención cada 3.5m.</a:t>
            </a:r>
          </a:p>
          <a:p>
            <a:r>
              <a:rPr lang="es-EC" dirty="0" smtClean="0"/>
              <a:t>Elevación Posición alta 6m.</a:t>
            </a:r>
          </a:p>
          <a:p>
            <a:r>
              <a:rPr lang="es-EC" dirty="0" smtClean="0"/>
              <a:t>Elevación Posición media 3m.</a:t>
            </a:r>
          </a:p>
          <a:p>
            <a:r>
              <a:rPr lang="es-EC" dirty="0" smtClean="0"/>
              <a:t>Posición baja 0m.</a:t>
            </a:r>
          </a:p>
          <a:p>
            <a:r>
              <a:rPr lang="es-EC" dirty="0" smtClean="0"/>
              <a:t>Avance en ambos sentidos.</a:t>
            </a:r>
          </a:p>
          <a:p>
            <a:pPr marL="0" indent="0">
              <a:buNone/>
            </a:pPr>
            <a:r>
              <a:rPr lang="es-EC" b="1" dirty="0" smtClean="0"/>
              <a:t>Parámetros:</a:t>
            </a:r>
          </a:p>
          <a:p>
            <a:r>
              <a:rPr lang="es-EC" dirty="0" smtClean="0"/>
              <a:t>Inputs: Posiciones (9), sensor y fines de carrera(3).</a:t>
            </a:r>
          </a:p>
          <a:p>
            <a:r>
              <a:rPr lang="es-EC" dirty="0" smtClean="0"/>
              <a:t>Outputs: Motor Bomba hidráulica, Avance y retroceso del motor (3).</a:t>
            </a:r>
            <a:endParaRPr lang="es-EC" dirty="0"/>
          </a:p>
        </p:txBody>
      </p:sp>
      <p:pic>
        <p:nvPicPr>
          <p:cNvPr id="15" name="Imagen 14"/>
          <p:cNvPicPr/>
          <p:nvPr/>
        </p:nvPicPr>
        <p:blipFill rotWithShape="1">
          <a:blip r:embed="rId4" cstate="print">
            <a:extLst>
              <a:ext uri="{28A0092B-C50C-407E-A947-70E740481C1C}">
                <a14:useLocalDpi xmlns:a14="http://schemas.microsoft.com/office/drawing/2010/main" val="0"/>
              </a:ext>
            </a:extLst>
          </a:blip>
          <a:srcRect l="1809" r="2608" b="2703"/>
          <a:stretch/>
        </p:blipFill>
        <p:spPr bwMode="auto">
          <a:xfrm>
            <a:off x="6012160" y="2132856"/>
            <a:ext cx="1676813" cy="2135801"/>
          </a:xfrm>
          <a:prstGeom prst="rect">
            <a:avLst/>
          </a:prstGeom>
          <a:noFill/>
          <a:ln>
            <a:noFill/>
          </a:ln>
          <a:extLst>
            <a:ext uri="{53640926-AAD7-44D8-BBD7-CCE9431645EC}">
              <a14:shadowObscured xmlns:a14="http://schemas.microsoft.com/office/drawing/2010/main"/>
            </a:ext>
          </a:extLst>
        </p:spPr>
      </p:pic>
      <p:pic>
        <p:nvPicPr>
          <p:cNvPr id="16" name="Marcador de contenido 15"/>
          <p:cNvPicPr>
            <a:picLocks noGrp="1"/>
          </p:cNvPicPr>
          <p:nvPr>
            <p:ph sz="quarter" idx="4"/>
          </p:nvPr>
        </p:nvPicPr>
        <p:blipFill rotWithShape="1">
          <a:blip r:embed="rId5"/>
          <a:srcRect l="9424"/>
          <a:stretch/>
        </p:blipFill>
        <p:spPr bwMode="auto">
          <a:xfrm>
            <a:off x="6012160" y="4149080"/>
            <a:ext cx="1849124" cy="2708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3904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837630" y="1002898"/>
            <a:ext cx="3868340" cy="586155"/>
          </a:xfrm>
        </p:spPr>
        <p:txBody>
          <a:bodyPr>
            <a:normAutofit fontScale="85000" lnSpcReduction="10000"/>
          </a:bodyPr>
          <a:lstStyle/>
          <a:p>
            <a:pPr algn="ctr"/>
            <a:r>
              <a:rPr lang="es-EC" dirty="0" smtClean="0"/>
              <a:t>Movimiento Horizontal y Retorno</a:t>
            </a:r>
            <a:endParaRPr lang="es-EC" dirty="0"/>
          </a:p>
        </p:txBody>
      </p:sp>
      <p:sp>
        <p:nvSpPr>
          <p:cNvPr id="5" name="Marcador de texto 4"/>
          <p:cNvSpPr>
            <a:spLocks noGrp="1"/>
          </p:cNvSpPr>
          <p:nvPr>
            <p:ph type="body" sz="quarter" idx="3"/>
          </p:nvPr>
        </p:nvSpPr>
        <p:spPr>
          <a:xfrm>
            <a:off x="828104" y="3782998"/>
            <a:ext cx="3887391" cy="586155"/>
          </a:xfrm>
        </p:spPr>
        <p:txBody>
          <a:bodyPr/>
          <a:lstStyle/>
          <a:p>
            <a:pPr algn="ctr"/>
            <a:r>
              <a:rPr lang="es-EC" dirty="0" smtClean="0"/>
              <a:t>Puente H</a:t>
            </a:r>
            <a:endParaRPr lang="es-EC" dirty="0"/>
          </a:p>
        </p:txBody>
      </p:sp>
      <p:pic>
        <p:nvPicPr>
          <p:cNvPr id="8" name="Marcador de contenido 7" descr="Recorte de pantalla"/>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267"/>
          <a:stretch/>
        </p:blipFill>
        <p:spPr>
          <a:xfrm>
            <a:off x="379552" y="2852935"/>
            <a:ext cx="4192448" cy="1162228"/>
          </a:xfrm>
        </p:spPr>
      </p:pic>
      <p:pic>
        <p:nvPicPr>
          <p:cNvPr id="7" name="Imagen 6"/>
          <p:cNvPicPr/>
          <p:nvPr/>
        </p:nvPicPr>
        <p:blipFill rotWithShape="1">
          <a:blip r:embed="rId4" cstate="print">
            <a:extLst>
              <a:ext uri="{28A0092B-C50C-407E-A947-70E740481C1C}">
                <a14:useLocalDpi xmlns:a14="http://schemas.microsoft.com/office/drawing/2010/main" val="0"/>
              </a:ext>
            </a:extLst>
          </a:blip>
          <a:srcRect r="2381"/>
          <a:stretch/>
        </p:blipFill>
        <p:spPr bwMode="auto">
          <a:xfrm>
            <a:off x="379552" y="1600238"/>
            <a:ext cx="4192448" cy="1252697"/>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rotWithShape="1">
          <a:blip r:embed="rId5"/>
          <a:srcRect l="33096" t="26263" r="32281" b="27249"/>
          <a:stretch/>
        </p:blipFill>
        <p:spPr bwMode="auto">
          <a:xfrm>
            <a:off x="1883296" y="4542987"/>
            <a:ext cx="1777008" cy="2346166"/>
          </a:xfrm>
          <a:prstGeom prst="rect">
            <a:avLst/>
          </a:prstGeom>
          <a:ln>
            <a:noFill/>
          </a:ln>
          <a:extLst>
            <a:ext uri="{53640926-AAD7-44D8-BBD7-CCE9431645EC}">
              <a14:shadowObscured xmlns:a14="http://schemas.microsoft.com/office/drawing/2010/main"/>
            </a:ext>
          </a:extLst>
        </p:spPr>
      </p:pic>
      <p:sp>
        <p:nvSpPr>
          <p:cNvPr id="10" name="Marcador de texto 2"/>
          <p:cNvSpPr txBox="1">
            <a:spLocks/>
          </p:cNvSpPr>
          <p:nvPr/>
        </p:nvSpPr>
        <p:spPr>
          <a:xfrm>
            <a:off x="4979399" y="1014084"/>
            <a:ext cx="3868340" cy="586155"/>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C" dirty="0" smtClean="0"/>
              <a:t>Funcionamiento del pistón</a:t>
            </a:r>
            <a:endParaRPr lang="es-EC" dirty="0"/>
          </a:p>
        </p:txBody>
      </p:sp>
      <p:pic>
        <p:nvPicPr>
          <p:cNvPr id="11" name="Imagen 8"/>
          <p:cNvPicPr/>
          <p:nvPr/>
        </p:nvPicPr>
        <p:blipFill rotWithShape="1">
          <a:blip r:embed="rId6"/>
          <a:srcRect l="916" t="25916" r="2595" b="45982"/>
          <a:stretch/>
        </p:blipFill>
        <p:spPr bwMode="auto">
          <a:xfrm>
            <a:off x="4560881" y="1600239"/>
            <a:ext cx="4553664" cy="1647598"/>
          </a:xfrm>
          <a:prstGeom prst="rect">
            <a:avLst/>
          </a:prstGeom>
          <a:ln>
            <a:noFill/>
          </a:ln>
          <a:extLst>
            <a:ext uri="{53640926-AAD7-44D8-BBD7-CCE9431645EC}">
              <a14:shadowObscured xmlns:a14="http://schemas.microsoft.com/office/drawing/2010/main"/>
            </a:ext>
          </a:extLst>
        </p:spPr>
      </p:pic>
      <p:pic>
        <p:nvPicPr>
          <p:cNvPr id="12" name="Imagen 9"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0545" y="3501008"/>
            <a:ext cx="4554000" cy="3190512"/>
          </a:xfrm>
          <a:prstGeom prst="rect">
            <a:avLst/>
          </a:prstGeom>
        </p:spPr>
      </p:pic>
      <p:cxnSp>
        <p:nvCxnSpPr>
          <p:cNvPr id="6" name="5 Conector recto"/>
          <p:cNvCxnSpPr/>
          <p:nvPr/>
        </p:nvCxnSpPr>
        <p:spPr>
          <a:xfrm>
            <a:off x="4572000" y="1600238"/>
            <a:ext cx="0" cy="52577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201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268760"/>
            <a:ext cx="8568952" cy="4752528"/>
          </a:xfrm>
        </p:spPr>
        <p:txBody>
          <a:bodyPr>
            <a:normAutofit fontScale="55000" lnSpcReduction="20000"/>
          </a:bodyPr>
          <a:lstStyle/>
          <a:p>
            <a:pPr marL="0" lvl="3" indent="0">
              <a:buNone/>
            </a:pPr>
            <a:r>
              <a:rPr lang="en-US" sz="5100" b="1" dirty="0" smtClean="0"/>
              <a:t>      CODIGOS DE CONSTRUCCIÓN</a:t>
            </a:r>
          </a:p>
          <a:p>
            <a:pPr marL="0" lvl="3" indent="0">
              <a:buNone/>
            </a:pPr>
            <a:endParaRPr lang="en-US" sz="5100" b="1" dirty="0"/>
          </a:p>
          <a:p>
            <a:pPr lvl="2"/>
            <a:r>
              <a:rPr lang="en-US" sz="5100" dirty="0"/>
              <a:t>American Institute of Steel Construction (AISC</a:t>
            </a:r>
            <a:r>
              <a:rPr lang="en-US" sz="5100" dirty="0" smtClean="0"/>
              <a:t>)</a:t>
            </a:r>
          </a:p>
          <a:p>
            <a:pPr lvl="3"/>
            <a:r>
              <a:rPr lang="en-US" sz="3300" dirty="0" smtClean="0"/>
              <a:t>ANSI/AISC </a:t>
            </a:r>
            <a:r>
              <a:rPr lang="en-US" sz="3300" dirty="0"/>
              <a:t>360-10 Specification for Structural Steel Buildings</a:t>
            </a:r>
          </a:p>
          <a:p>
            <a:pPr lvl="3"/>
            <a:r>
              <a:rPr lang="en-US" sz="3300" dirty="0" smtClean="0"/>
              <a:t>Load </a:t>
            </a:r>
            <a:r>
              <a:rPr lang="en-US" sz="3300" dirty="0"/>
              <a:t>and Resistance Factor Design Specification for Structural Steel Buildings (LRFD)</a:t>
            </a:r>
          </a:p>
          <a:p>
            <a:pPr lvl="2"/>
            <a:r>
              <a:rPr lang="es-EC" sz="4500" dirty="0" smtClean="0"/>
              <a:t>American </a:t>
            </a:r>
            <a:r>
              <a:rPr lang="es-EC" sz="4500" dirty="0" err="1"/>
              <a:t>Welding</a:t>
            </a:r>
            <a:r>
              <a:rPr lang="es-EC" sz="4500" dirty="0"/>
              <a:t> </a:t>
            </a:r>
            <a:r>
              <a:rPr lang="es-EC" sz="4500" dirty="0" err="1"/>
              <a:t>Society</a:t>
            </a:r>
            <a:r>
              <a:rPr lang="es-EC" sz="4500" dirty="0"/>
              <a:t> (AWS</a:t>
            </a:r>
            <a:r>
              <a:rPr lang="es-EC" sz="4500" dirty="0" smtClean="0"/>
              <a:t>)</a:t>
            </a:r>
          </a:p>
          <a:p>
            <a:pPr lvl="3"/>
            <a:r>
              <a:rPr lang="en-US" sz="3400" dirty="0" smtClean="0"/>
              <a:t>ANSI/AWS </a:t>
            </a:r>
            <a:r>
              <a:rPr lang="en-US" sz="3400" dirty="0"/>
              <a:t>D1.1 Structural Welding Code Steel.</a:t>
            </a:r>
          </a:p>
          <a:p>
            <a:pPr lvl="2"/>
            <a:r>
              <a:rPr lang="en-US" sz="4500" dirty="0" smtClean="0"/>
              <a:t>American </a:t>
            </a:r>
            <a:r>
              <a:rPr lang="en-US" sz="4500" dirty="0"/>
              <a:t>Society for testing and materials (ASTM</a:t>
            </a:r>
            <a:r>
              <a:rPr lang="en-US" sz="4500" dirty="0" smtClean="0"/>
              <a:t>)</a:t>
            </a:r>
          </a:p>
          <a:p>
            <a:pPr lvl="2"/>
            <a:r>
              <a:rPr lang="en-US" sz="4500" dirty="0" smtClean="0"/>
              <a:t>American </a:t>
            </a:r>
            <a:r>
              <a:rPr lang="en-US" sz="4500" dirty="0"/>
              <a:t>Iron and Steel Institute (AISI)</a:t>
            </a:r>
          </a:p>
          <a:p>
            <a:pPr lvl="2"/>
            <a:r>
              <a:rPr lang="en-US" sz="4500" dirty="0"/>
              <a:t>American Society of Civil Engineers (ASCE</a:t>
            </a:r>
            <a:r>
              <a:rPr lang="en-US" sz="4500" dirty="0" smtClean="0"/>
              <a:t>)</a:t>
            </a:r>
          </a:p>
          <a:p>
            <a:pPr lvl="3"/>
            <a:r>
              <a:rPr lang="en-US" sz="3500" dirty="0"/>
              <a:t>Minimum Design Loads for Buildings and Other Structures</a:t>
            </a:r>
          </a:p>
          <a:p>
            <a:pPr lvl="2"/>
            <a:endParaRPr lang="en-US" sz="4500" dirty="0"/>
          </a:p>
          <a:p>
            <a:pPr lvl="2"/>
            <a:endParaRPr lang="es-EC" sz="4000" dirty="0"/>
          </a:p>
          <a:p>
            <a:endParaRPr lang="es-EC" dirty="0"/>
          </a:p>
        </p:txBody>
      </p:sp>
    </p:spTree>
    <p:extLst>
      <p:ext uri="{BB962C8B-B14F-4D97-AF65-F5344CB8AC3E}">
        <p14:creationId xmlns:p14="http://schemas.microsoft.com/office/powerpoint/2010/main" val="37246767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90337" y="980728"/>
            <a:ext cx="7886700" cy="549275"/>
          </a:xfrm>
        </p:spPr>
        <p:txBody>
          <a:bodyPr>
            <a:normAutofit fontScale="90000"/>
          </a:bodyPr>
          <a:lstStyle/>
          <a:p>
            <a:pPr algn="ctr"/>
            <a:r>
              <a:rPr lang="es-EC" dirty="0" smtClean="0"/>
              <a:t>Elementos de Control.</a:t>
            </a:r>
            <a:endParaRPr lang="es-EC" dirty="0"/>
          </a:p>
        </p:txBody>
      </p:sp>
      <p:sp>
        <p:nvSpPr>
          <p:cNvPr id="5" name="Marcador de texto 4"/>
          <p:cNvSpPr>
            <a:spLocks noGrp="1"/>
          </p:cNvSpPr>
          <p:nvPr>
            <p:ph type="body" idx="1"/>
          </p:nvPr>
        </p:nvSpPr>
        <p:spPr>
          <a:xfrm>
            <a:off x="739429" y="1340768"/>
            <a:ext cx="3868340" cy="406400"/>
          </a:xfrm>
        </p:spPr>
        <p:txBody>
          <a:bodyPr>
            <a:noAutofit/>
          </a:bodyPr>
          <a:lstStyle/>
          <a:p>
            <a:pPr algn="ctr"/>
            <a:r>
              <a:rPr lang="es-EC" sz="2800" dirty="0" smtClean="0"/>
              <a:t>PLC</a:t>
            </a:r>
            <a:endParaRPr lang="es-EC" sz="2800" dirty="0"/>
          </a:p>
        </p:txBody>
      </p:sp>
      <p:sp>
        <p:nvSpPr>
          <p:cNvPr id="6" name="Marcador de contenido 5"/>
          <p:cNvSpPr>
            <a:spLocks noGrp="1"/>
          </p:cNvSpPr>
          <p:nvPr>
            <p:ph sz="half" idx="2"/>
          </p:nvPr>
        </p:nvSpPr>
        <p:spPr>
          <a:xfrm>
            <a:off x="629842" y="1320801"/>
            <a:ext cx="3868340" cy="4868863"/>
          </a:xfrm>
        </p:spPr>
        <p:txBody>
          <a:bodyPr/>
          <a:lstStyle/>
          <a:p>
            <a:pPr marL="0" indent="0" algn="ctr">
              <a:buNone/>
            </a:pPr>
            <a:endParaRPr lang="es-EC" dirty="0" smtClean="0"/>
          </a:p>
          <a:p>
            <a:pPr marL="0" indent="0" algn="ctr">
              <a:buNone/>
            </a:pPr>
            <a:r>
              <a:rPr lang="es-EC" dirty="0" smtClean="0"/>
              <a:t>Numero de entradas y salidas</a:t>
            </a:r>
            <a:endParaRPr lang="es-EC" dirty="0"/>
          </a:p>
          <a:p>
            <a:pPr marL="0" indent="0" algn="ctr">
              <a:buNone/>
            </a:pPr>
            <a:endParaRPr lang="es-EC" dirty="0" smtClean="0"/>
          </a:p>
          <a:p>
            <a:pPr marL="0" indent="0" algn="ctr">
              <a:buNone/>
            </a:pPr>
            <a:endParaRPr lang="es-EC" dirty="0"/>
          </a:p>
          <a:p>
            <a:pPr marL="0" indent="0" algn="ctr">
              <a:buNone/>
            </a:pPr>
            <a:endParaRPr lang="es-EC" dirty="0" smtClean="0"/>
          </a:p>
          <a:p>
            <a:pPr marL="0" indent="0" algn="ctr">
              <a:buNone/>
            </a:pPr>
            <a:endParaRPr lang="es-EC" dirty="0" smtClean="0"/>
          </a:p>
          <a:p>
            <a:pPr marL="0" indent="0" algn="ctr">
              <a:buNone/>
            </a:pPr>
            <a:endParaRPr lang="es-EC" dirty="0" smtClean="0"/>
          </a:p>
          <a:p>
            <a:pPr marL="0" indent="0" algn="ctr">
              <a:buNone/>
            </a:pPr>
            <a:r>
              <a:rPr lang="es-EC" dirty="0"/>
              <a:t> </a:t>
            </a:r>
            <a:r>
              <a:rPr lang="es-EC" dirty="0" smtClean="0"/>
              <a:t>   Selección PLC Schneider </a:t>
            </a:r>
          </a:p>
          <a:p>
            <a:pPr marL="0" indent="0" algn="ctr">
              <a:buNone/>
            </a:pPr>
            <a:r>
              <a:rPr lang="es-EC" dirty="0" smtClean="0"/>
              <a:t>SR3xxxFU</a:t>
            </a:r>
          </a:p>
          <a:p>
            <a:pPr marL="0" indent="0" algn="ctr">
              <a:buNone/>
            </a:pPr>
            <a:endParaRPr lang="es-EC" dirty="0" smtClean="0"/>
          </a:p>
          <a:p>
            <a:pPr marL="0" indent="0" algn="ctr">
              <a:buNone/>
            </a:pPr>
            <a:endParaRPr lang="es-EC" dirty="0"/>
          </a:p>
          <a:p>
            <a:pPr marL="0" indent="0" algn="ctr">
              <a:buNone/>
            </a:pPr>
            <a:endParaRPr lang="es-EC" dirty="0" smtClean="0"/>
          </a:p>
          <a:p>
            <a:pPr marL="0" indent="0" algn="ctr">
              <a:buNone/>
            </a:pPr>
            <a:endParaRPr lang="es-EC" dirty="0"/>
          </a:p>
          <a:p>
            <a:pPr marL="0" indent="0" algn="ctr">
              <a:buNone/>
            </a:pPr>
            <a:endParaRPr lang="es-EC" dirty="0" smtClean="0"/>
          </a:p>
          <a:p>
            <a:pPr marL="0" indent="0" algn="ctr">
              <a:buNone/>
            </a:pPr>
            <a:endParaRPr lang="es-EC" dirty="0"/>
          </a:p>
          <a:p>
            <a:pPr marL="0" indent="0" algn="ctr">
              <a:buNone/>
            </a:pPr>
            <a:endParaRPr lang="es-EC" dirty="0" smtClean="0"/>
          </a:p>
          <a:p>
            <a:pPr marL="0" indent="0" algn="ctr">
              <a:buNone/>
            </a:pPr>
            <a:endParaRPr lang="es-EC" dirty="0"/>
          </a:p>
        </p:txBody>
      </p:sp>
      <p:sp>
        <p:nvSpPr>
          <p:cNvPr id="7" name="Marcador de texto 6"/>
          <p:cNvSpPr>
            <a:spLocks noGrp="1"/>
          </p:cNvSpPr>
          <p:nvPr>
            <p:ph type="body" sz="quarter" idx="3"/>
          </p:nvPr>
        </p:nvSpPr>
        <p:spPr>
          <a:xfrm>
            <a:off x="5148064" y="1700808"/>
            <a:ext cx="3771305" cy="406400"/>
          </a:xfrm>
        </p:spPr>
        <p:txBody>
          <a:bodyPr>
            <a:noAutofit/>
          </a:bodyPr>
          <a:lstStyle/>
          <a:p>
            <a:pPr algn="ctr"/>
            <a:r>
              <a:rPr lang="es-EC" sz="2800" b="0" dirty="0" smtClean="0"/>
              <a:t>Características Técnicas</a:t>
            </a:r>
            <a:endParaRPr lang="es-EC" sz="2800" b="0" dirty="0"/>
          </a:p>
        </p:txBody>
      </p:sp>
      <p:graphicFrame>
        <p:nvGraphicFramePr>
          <p:cNvPr id="9" name="Marcador de contenido 8"/>
          <p:cNvGraphicFramePr>
            <a:graphicFrameLocks noGrp="1"/>
          </p:cNvGraphicFramePr>
          <p:nvPr>
            <p:ph sz="quarter" idx="4"/>
            <p:extLst>
              <p:ext uri="{D42A27DB-BD31-4B8C-83A1-F6EECF244321}">
                <p14:modId xmlns:p14="http://schemas.microsoft.com/office/powerpoint/2010/main" val="2220123032"/>
              </p:ext>
            </p:extLst>
          </p:nvPr>
        </p:nvGraphicFramePr>
        <p:xfrm>
          <a:off x="1143764" y="2276872"/>
          <a:ext cx="3291840" cy="2194560"/>
        </p:xfrm>
        <a:graphic>
          <a:graphicData uri="http://schemas.openxmlformats.org/drawingml/2006/table">
            <a:tbl>
              <a:tblPr firstRow="1" firstCol="1" bandRow="1">
                <a:tableStyleId>{5C22544A-7EE6-4342-B048-85BDC9FD1C3A}</a:tableStyleId>
              </a:tblPr>
              <a:tblGrid>
                <a:gridCol w="1122521"/>
                <a:gridCol w="1369611"/>
                <a:gridCol w="799708"/>
              </a:tblGrid>
              <a:tr h="0">
                <a:tc>
                  <a:txBody>
                    <a:bodyPr/>
                    <a:lstStyle/>
                    <a:p>
                      <a:pPr>
                        <a:spcAft>
                          <a:spcPts val="0"/>
                        </a:spcAft>
                      </a:pPr>
                      <a:r>
                        <a:rPr lang="es-EC" sz="1200" dirty="0">
                          <a:effectLst/>
                        </a:rPr>
                        <a:t>Elemento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Ent. / sal.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Numero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0">
                <a:tc>
                  <a:txBody>
                    <a:bodyPr/>
                    <a:lstStyle/>
                    <a:p>
                      <a:pPr>
                        <a:spcAft>
                          <a:spcPts val="0"/>
                        </a:spcAft>
                      </a:pPr>
                      <a:r>
                        <a:rPr lang="es-EC" sz="1200">
                          <a:effectLst/>
                        </a:rPr>
                        <a:t>Sensor de presencia en cada espacio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Entrada digital</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9</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0">
                <a:tc>
                  <a:txBody>
                    <a:bodyPr/>
                    <a:lstStyle/>
                    <a:p>
                      <a:pPr>
                        <a:spcAft>
                          <a:spcPts val="0"/>
                        </a:spcAft>
                      </a:pPr>
                      <a:r>
                        <a:rPr lang="es-EC" sz="1200">
                          <a:effectLst/>
                        </a:rPr>
                        <a:t>Sensor fin de carrera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Entrada digital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3</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0">
                <a:tc>
                  <a:txBody>
                    <a:bodyPr/>
                    <a:lstStyle/>
                    <a:p>
                      <a:pPr>
                        <a:spcAft>
                          <a:spcPts val="0"/>
                        </a:spcAft>
                      </a:pPr>
                      <a:r>
                        <a:rPr lang="es-EC" sz="1200">
                          <a:effectLst/>
                        </a:rPr>
                        <a:t>Motor eléctrico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Salida digital</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smtClean="0">
                          <a:solidFill>
                            <a:srgbClr val="365F91"/>
                          </a:solidFill>
                          <a:effectLst/>
                          <a:latin typeface="Times New Roman" panose="02020603050405020304" pitchFamily="18" charset="0"/>
                          <a:ea typeface="Times New Roman" panose="02020603050405020304" pitchFamily="18" charset="0"/>
                        </a:rPr>
                        <a:t>2</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0">
                <a:tc>
                  <a:txBody>
                    <a:bodyPr/>
                    <a:lstStyle/>
                    <a:p>
                      <a:pPr>
                        <a:spcAft>
                          <a:spcPts val="0"/>
                        </a:spcAft>
                      </a:pPr>
                      <a:r>
                        <a:rPr lang="es-EC" sz="1200">
                          <a:effectLst/>
                        </a:rPr>
                        <a:t>Motor – bomba hidráulico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Salida digital</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tabLst>
                          <a:tab pos="577215" algn="ctr"/>
                        </a:tabLst>
                      </a:pPr>
                      <a:r>
                        <a:rPr lang="es-EC" sz="1200" dirty="0">
                          <a:effectLst/>
                        </a:rPr>
                        <a:t>1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0">
                <a:tc>
                  <a:txBody>
                    <a:bodyPr/>
                    <a:lstStyle/>
                    <a:p>
                      <a:pPr algn="just">
                        <a:spcAft>
                          <a:spcPts val="0"/>
                        </a:spcAft>
                      </a:pPr>
                      <a:r>
                        <a:rPr lang="es-EC" sz="1200" dirty="0">
                          <a:effectLst/>
                        </a:rPr>
                        <a:t>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Total E/S</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tabLst>
                          <a:tab pos="577215" algn="ctr"/>
                        </a:tabLst>
                      </a:pPr>
                      <a:r>
                        <a:rPr lang="es-EC" sz="1200" dirty="0" smtClean="0">
                          <a:effectLst/>
                        </a:rPr>
                        <a:t>14E/S </a:t>
                      </a:r>
                      <a:r>
                        <a:rPr lang="es-EC" sz="1200" dirty="0">
                          <a:effectLst/>
                        </a:rPr>
                        <a:t>digitales</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bl>
          </a:graphicData>
        </a:graphic>
      </p:graphicFrame>
      <p:pic>
        <p:nvPicPr>
          <p:cNvPr id="10" name="Imagen 9"/>
          <p:cNvPicPr/>
          <p:nvPr/>
        </p:nvPicPr>
        <p:blipFill>
          <a:blip r:embed="rId3" cstate="print"/>
          <a:srcRect/>
          <a:stretch>
            <a:fillRect/>
          </a:stretch>
        </p:blipFill>
        <p:spPr bwMode="auto">
          <a:xfrm>
            <a:off x="971600" y="5199743"/>
            <a:ext cx="3636169" cy="1271905"/>
          </a:xfrm>
          <a:prstGeom prst="rect">
            <a:avLst/>
          </a:prstGeom>
          <a:noFill/>
          <a:ln w="9525">
            <a:noFill/>
            <a:miter lim="800000"/>
            <a:headEnd/>
            <a:tailEnd/>
          </a:ln>
        </p:spPr>
      </p:pic>
      <p:graphicFrame>
        <p:nvGraphicFramePr>
          <p:cNvPr id="11" name="Tabla 10"/>
          <p:cNvGraphicFramePr>
            <a:graphicFrameLocks noGrp="1"/>
          </p:cNvGraphicFramePr>
          <p:nvPr>
            <p:extLst>
              <p:ext uri="{D42A27DB-BD31-4B8C-83A1-F6EECF244321}">
                <p14:modId xmlns:p14="http://schemas.microsoft.com/office/powerpoint/2010/main" val="3592956240"/>
              </p:ext>
            </p:extLst>
          </p:nvPr>
        </p:nvGraphicFramePr>
        <p:xfrm>
          <a:off x="5076056" y="2348880"/>
          <a:ext cx="3672408" cy="3764232"/>
        </p:xfrm>
        <a:graphic>
          <a:graphicData uri="http://schemas.openxmlformats.org/drawingml/2006/table">
            <a:tbl>
              <a:tblPr firstRow="1" firstCol="1" bandRow="1">
                <a:tableStyleId>{5C22544A-7EE6-4342-B048-85BDC9FD1C3A}</a:tableStyleId>
              </a:tblPr>
              <a:tblGrid>
                <a:gridCol w="2233524"/>
                <a:gridCol w="1438884"/>
              </a:tblGrid>
              <a:tr h="209124">
                <a:tc>
                  <a:txBody>
                    <a:bodyPr/>
                    <a:lstStyle/>
                    <a:p>
                      <a:pPr algn="just">
                        <a:spcAft>
                          <a:spcPts val="0"/>
                        </a:spcAft>
                      </a:pPr>
                      <a:r>
                        <a:rPr lang="es-EC" sz="1200" dirty="0">
                          <a:effectLst/>
                        </a:rPr>
                        <a:t>Tipo</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SR3B261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09124">
                <a:tc>
                  <a:txBody>
                    <a:bodyPr/>
                    <a:lstStyle/>
                    <a:p>
                      <a:pPr algn="just">
                        <a:spcAft>
                          <a:spcPts val="0"/>
                        </a:spcAft>
                      </a:pPr>
                      <a:r>
                        <a:rPr lang="es-EC" sz="1200" dirty="0" smtClean="0">
                          <a:effectLst/>
                        </a:rPr>
                        <a:t>Energía </a:t>
                      </a:r>
                      <a:r>
                        <a:rPr lang="es-EC" sz="1200" dirty="0">
                          <a:effectLst/>
                        </a:rPr>
                        <a:t>de respaldo</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10 anos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09124">
                <a:tc>
                  <a:txBody>
                    <a:bodyPr/>
                    <a:lstStyle/>
                    <a:p>
                      <a:pPr algn="just">
                        <a:spcAft>
                          <a:spcPts val="0"/>
                        </a:spcAft>
                      </a:pPr>
                      <a:r>
                        <a:rPr lang="es-EC" sz="1200">
                          <a:effectLst/>
                        </a:rPr>
                        <a:t>Pantalla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Si</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18248">
                <a:tc>
                  <a:txBody>
                    <a:bodyPr/>
                    <a:lstStyle/>
                    <a:p>
                      <a:pPr algn="just">
                        <a:spcAft>
                          <a:spcPts val="0"/>
                        </a:spcAft>
                      </a:pPr>
                      <a:r>
                        <a:rPr lang="es-EC" sz="1200" dirty="0">
                          <a:effectLst/>
                        </a:rPr>
                        <a:t>Corriente </a:t>
                      </a:r>
                      <a:r>
                        <a:rPr lang="es-EC" sz="1200" dirty="0" smtClean="0">
                          <a:effectLst/>
                        </a:rPr>
                        <a:t>máxima</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250 V/AC/8 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09124">
                <a:tc>
                  <a:txBody>
                    <a:bodyPr/>
                    <a:lstStyle/>
                    <a:p>
                      <a:pPr algn="just">
                        <a:spcAft>
                          <a:spcPts val="0"/>
                        </a:spcAft>
                      </a:pPr>
                      <a:r>
                        <a:rPr lang="es-EC" sz="1200">
                          <a:effectLst/>
                        </a:rPr>
                        <a:t>Tipo de proteccion</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IP20</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18248">
                <a:tc>
                  <a:txBody>
                    <a:bodyPr/>
                    <a:lstStyle/>
                    <a:p>
                      <a:pPr algn="just">
                        <a:spcAft>
                          <a:spcPts val="0"/>
                        </a:spcAft>
                      </a:pPr>
                      <a:r>
                        <a:rPr lang="es-EC" sz="1200">
                          <a:effectLst/>
                        </a:rPr>
                        <a:t>Temperatura ambiente minima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-20 °C</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09124">
                <a:tc>
                  <a:txBody>
                    <a:bodyPr/>
                    <a:lstStyle/>
                    <a:p>
                      <a:pPr algn="just">
                        <a:spcAft>
                          <a:spcPts val="0"/>
                        </a:spcAft>
                      </a:pPr>
                      <a:r>
                        <a:rPr lang="es-EC" sz="1200" dirty="0">
                          <a:effectLst/>
                        </a:rPr>
                        <a:t>Extensiones</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Si</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18248">
                <a:tc>
                  <a:txBody>
                    <a:bodyPr/>
                    <a:lstStyle/>
                    <a:p>
                      <a:pPr algn="just">
                        <a:spcAft>
                          <a:spcPts val="0"/>
                        </a:spcAft>
                      </a:pPr>
                      <a:r>
                        <a:rPr lang="es-EC" sz="1200">
                          <a:effectLst/>
                        </a:rPr>
                        <a:t>Maxima tenperatura de trabajo</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55 °C</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09124">
                <a:tc>
                  <a:txBody>
                    <a:bodyPr/>
                    <a:lstStyle/>
                    <a:p>
                      <a:pPr algn="just">
                        <a:spcAft>
                          <a:spcPts val="0"/>
                        </a:spcAft>
                      </a:pPr>
                      <a:r>
                        <a:rPr lang="es-EC" sz="1200">
                          <a:effectLst/>
                        </a:rPr>
                        <a:t>Salidas con rele (máx)</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10</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18248">
                <a:tc>
                  <a:txBody>
                    <a:bodyPr/>
                    <a:lstStyle/>
                    <a:p>
                      <a:pPr algn="just">
                        <a:spcAft>
                          <a:spcPts val="0"/>
                        </a:spcAft>
                      </a:pPr>
                      <a:r>
                        <a:rPr lang="es-EC" sz="1200">
                          <a:effectLst/>
                        </a:rPr>
                        <a:t>Numero de entradas digitales (máx)</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16</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18248">
                <a:tc>
                  <a:txBody>
                    <a:bodyPr/>
                    <a:lstStyle/>
                    <a:p>
                      <a:pPr algn="just">
                        <a:spcAft>
                          <a:spcPts val="0"/>
                        </a:spcAft>
                      </a:pPr>
                      <a:r>
                        <a:rPr lang="es-EC" sz="1200">
                          <a:effectLst/>
                        </a:rPr>
                        <a:t>Numero de entradas analogicas (máx)</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6</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18248">
                <a:tc>
                  <a:txBody>
                    <a:bodyPr/>
                    <a:lstStyle/>
                    <a:p>
                      <a:pPr algn="just">
                        <a:spcAft>
                          <a:spcPts val="0"/>
                        </a:spcAft>
                      </a:pPr>
                      <a:r>
                        <a:rPr lang="es-EC" sz="1200" dirty="0" smtClean="0">
                          <a:effectLst/>
                        </a:rPr>
                        <a:t>Voltaje </a:t>
                      </a:r>
                      <a:r>
                        <a:rPr lang="es-EC" sz="1200" dirty="0">
                          <a:effectLst/>
                        </a:rPr>
                        <a:t>de operación</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100 – 240 V AC</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bl>
          </a:graphicData>
        </a:graphic>
      </p:graphicFrame>
    </p:spTree>
    <p:extLst>
      <p:ext uri="{BB962C8B-B14F-4D97-AF65-F5344CB8AC3E}">
        <p14:creationId xmlns:p14="http://schemas.microsoft.com/office/powerpoint/2010/main" val="17265203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sz="quarter" idx="4"/>
            <p:extLst>
              <p:ext uri="{D42A27DB-BD31-4B8C-83A1-F6EECF244321}">
                <p14:modId xmlns:p14="http://schemas.microsoft.com/office/powerpoint/2010/main" val="2877062535"/>
              </p:ext>
            </p:extLst>
          </p:nvPr>
        </p:nvGraphicFramePr>
        <p:xfrm>
          <a:off x="899592" y="1484784"/>
          <a:ext cx="4896544" cy="2414862"/>
        </p:xfrm>
        <a:graphic>
          <a:graphicData uri="http://schemas.openxmlformats.org/drawingml/2006/table">
            <a:tbl>
              <a:tblPr firstRow="1" firstCol="1" bandRow="1">
                <a:tableStyleId>{5C22544A-7EE6-4342-B048-85BDC9FD1C3A}</a:tableStyleId>
              </a:tblPr>
              <a:tblGrid>
                <a:gridCol w="2447930"/>
                <a:gridCol w="2448614"/>
              </a:tblGrid>
              <a:tr h="182490">
                <a:tc>
                  <a:txBody>
                    <a:bodyPr/>
                    <a:lstStyle/>
                    <a:p>
                      <a:pPr indent="252095" algn="just">
                        <a:spcAft>
                          <a:spcPts val="0"/>
                        </a:spcAft>
                      </a:pPr>
                      <a:r>
                        <a:rPr lang="es-EC" sz="1200" dirty="0">
                          <a:effectLst/>
                        </a:rPr>
                        <a:t>Voltaje de trabajo</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16-24 [V] DC</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182490">
                <a:tc>
                  <a:txBody>
                    <a:bodyPr/>
                    <a:lstStyle/>
                    <a:p>
                      <a:pPr indent="252095" algn="just">
                        <a:spcAft>
                          <a:spcPts val="0"/>
                        </a:spcAft>
                      </a:pPr>
                      <a:r>
                        <a:rPr lang="es-EC" sz="1200">
                          <a:effectLst/>
                        </a:rPr>
                        <a:t>Potencia de trabajo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1[W]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189044">
                <a:tc>
                  <a:txBody>
                    <a:bodyPr/>
                    <a:lstStyle/>
                    <a:p>
                      <a:pPr indent="252095" algn="just">
                        <a:spcAft>
                          <a:spcPts val="0"/>
                        </a:spcAft>
                      </a:pPr>
                      <a:r>
                        <a:rPr lang="es-EC" sz="1200">
                          <a:effectLst/>
                        </a:rPr>
                        <a:t>Corriente de trabajo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0.05[A]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182490">
                <a:tc>
                  <a:txBody>
                    <a:bodyPr/>
                    <a:lstStyle/>
                    <a:p>
                      <a:pPr indent="252095" algn="just">
                        <a:spcAft>
                          <a:spcPts val="0"/>
                        </a:spcAft>
                      </a:pPr>
                      <a:r>
                        <a:rPr lang="es-EC" sz="1200">
                          <a:effectLst/>
                        </a:rPr>
                        <a:t>Comunicación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RS485, 9600 bps</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182490">
                <a:tc>
                  <a:txBody>
                    <a:bodyPr/>
                    <a:lstStyle/>
                    <a:p>
                      <a:pPr indent="252095" algn="just">
                        <a:spcAft>
                          <a:spcPts val="0"/>
                        </a:spcAft>
                      </a:pPr>
                      <a:r>
                        <a:rPr lang="es-EC" sz="1200">
                          <a:effectLst/>
                        </a:rPr>
                        <a:t>Dimensión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120*120*61 [mm]</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182490">
                <a:tc>
                  <a:txBody>
                    <a:bodyPr/>
                    <a:lstStyle/>
                    <a:p>
                      <a:pPr indent="252095" algn="just">
                        <a:spcAft>
                          <a:spcPts val="0"/>
                        </a:spcAft>
                        <a:tabLst>
                          <a:tab pos="2057400" algn="l"/>
                        </a:tabLst>
                      </a:pPr>
                      <a:r>
                        <a:rPr lang="es-EC" sz="1200">
                          <a:effectLst/>
                        </a:rPr>
                        <a:t>Temperatura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-25 °C a 65 °C</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189044">
                <a:tc>
                  <a:txBody>
                    <a:bodyPr/>
                    <a:lstStyle/>
                    <a:p>
                      <a:pPr indent="252095" algn="just">
                        <a:spcAft>
                          <a:spcPts val="0"/>
                        </a:spcAft>
                        <a:tabLst>
                          <a:tab pos="2057400" algn="l"/>
                        </a:tabLst>
                      </a:pPr>
                      <a:r>
                        <a:rPr lang="es-EC" sz="1200">
                          <a:effectLst/>
                        </a:rPr>
                        <a:t>Humedad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a:effectLst/>
                        </a:rPr>
                        <a:t>5% a 95%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76130">
                <a:tc>
                  <a:txBody>
                    <a:bodyPr/>
                    <a:lstStyle/>
                    <a:p>
                      <a:pPr indent="252095" algn="just">
                        <a:spcAft>
                          <a:spcPts val="0"/>
                        </a:spcAft>
                        <a:tabLst>
                          <a:tab pos="2057400" algn="l"/>
                        </a:tabLst>
                      </a:pPr>
                      <a:r>
                        <a:rPr lang="es-EC" sz="1200">
                          <a:effectLst/>
                        </a:rPr>
                        <a:t>Fuente de luz</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Roja (parqueadero ocupado)</a:t>
                      </a:r>
                    </a:p>
                    <a:p>
                      <a:pPr indent="252095" algn="just">
                        <a:spcAft>
                          <a:spcPts val="0"/>
                        </a:spcAft>
                      </a:pPr>
                      <a:r>
                        <a:rPr lang="es-EC" sz="1200" dirty="0">
                          <a:effectLst/>
                        </a:rPr>
                        <a:t>Verde (parqueadero vació)</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182490">
                <a:tc>
                  <a:txBody>
                    <a:bodyPr/>
                    <a:lstStyle/>
                    <a:p>
                      <a:pPr indent="252095" algn="just">
                        <a:spcAft>
                          <a:spcPts val="0"/>
                        </a:spcAft>
                        <a:tabLst>
                          <a:tab pos="2057400" algn="l"/>
                        </a:tabLst>
                      </a:pPr>
                      <a:r>
                        <a:rPr lang="es-EC" sz="1200">
                          <a:effectLst/>
                        </a:rPr>
                        <a:t>Frecuencia de trabajo</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40 [KHz]</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38065">
                <a:tc>
                  <a:txBody>
                    <a:bodyPr/>
                    <a:lstStyle/>
                    <a:p>
                      <a:pPr indent="252095" algn="just">
                        <a:lnSpc>
                          <a:spcPct val="150000"/>
                        </a:lnSpc>
                        <a:spcAft>
                          <a:spcPts val="0"/>
                        </a:spcAft>
                        <a:tabLst>
                          <a:tab pos="2057400" algn="l"/>
                        </a:tabLst>
                      </a:pPr>
                      <a:r>
                        <a:rPr lang="es-EC" sz="1200" dirty="0">
                          <a:effectLst/>
                        </a:rPr>
                        <a:t>Rango de detección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lnSpc>
                          <a:spcPct val="150000"/>
                        </a:lnSpc>
                        <a:spcAft>
                          <a:spcPts val="0"/>
                        </a:spcAft>
                      </a:pPr>
                      <a:r>
                        <a:rPr lang="es-EC" sz="1200">
                          <a:effectLst/>
                        </a:rPr>
                        <a:t>1.2 – 3.0 [m]</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189044">
                <a:tc>
                  <a:txBody>
                    <a:bodyPr/>
                    <a:lstStyle/>
                    <a:p>
                      <a:pPr indent="252095" algn="just">
                        <a:spcAft>
                          <a:spcPts val="0"/>
                        </a:spcAft>
                        <a:tabLst>
                          <a:tab pos="2057400" algn="l"/>
                        </a:tabLst>
                      </a:pPr>
                      <a:r>
                        <a:rPr lang="es-EC" sz="1200" dirty="0">
                          <a:effectLst/>
                        </a:rPr>
                        <a:t>Angulo de detección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pPr>
                      <a:r>
                        <a:rPr lang="es-EC" sz="1200" dirty="0">
                          <a:effectLst/>
                        </a:rPr>
                        <a:t>70 °C</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938826888"/>
              </p:ext>
            </p:extLst>
          </p:nvPr>
        </p:nvGraphicFramePr>
        <p:xfrm>
          <a:off x="827584" y="4365104"/>
          <a:ext cx="5176342" cy="2244452"/>
        </p:xfrm>
        <a:graphic>
          <a:graphicData uri="http://schemas.openxmlformats.org/drawingml/2006/table">
            <a:tbl>
              <a:tblPr firstRow="1" firstCol="1" bandRow="1">
                <a:tableStyleId>{5C22544A-7EE6-4342-B048-85BDC9FD1C3A}</a:tableStyleId>
              </a:tblPr>
              <a:tblGrid>
                <a:gridCol w="1653572"/>
                <a:gridCol w="3522770"/>
              </a:tblGrid>
              <a:tr h="536181">
                <a:tc>
                  <a:txBody>
                    <a:bodyPr/>
                    <a:lstStyle/>
                    <a:p>
                      <a:pPr algn="just">
                        <a:spcAft>
                          <a:spcPts val="0"/>
                        </a:spcAft>
                        <a:tabLst>
                          <a:tab pos="2430780" algn="l"/>
                        </a:tabLst>
                      </a:pPr>
                      <a:r>
                        <a:rPr lang="es-EC" sz="1200" dirty="0">
                          <a:effectLst/>
                        </a:rPr>
                        <a:t>Durabilidad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tabLst>
                          <a:tab pos="2430780" algn="l"/>
                        </a:tabLst>
                      </a:pPr>
                      <a:r>
                        <a:rPr lang="es-EC" sz="1200" dirty="0">
                          <a:effectLst/>
                        </a:rPr>
                        <a:t>30 000 000 operaciones mínimas (trabajo alto)</a:t>
                      </a:r>
                    </a:p>
                    <a:p>
                      <a:pPr indent="252095" algn="just">
                        <a:spcAft>
                          <a:spcPts val="0"/>
                        </a:spcAft>
                        <a:tabLst>
                          <a:tab pos="2430780" algn="l"/>
                        </a:tabLst>
                      </a:pPr>
                      <a:r>
                        <a:rPr lang="es-EC" sz="1200" dirty="0">
                          <a:effectLst/>
                        </a:rPr>
                        <a:t>10 000 000 operaciones mínimas (trabajo bajo)</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30553">
                <a:tc>
                  <a:txBody>
                    <a:bodyPr/>
                    <a:lstStyle/>
                    <a:p>
                      <a:pPr algn="just">
                        <a:spcAft>
                          <a:spcPts val="0"/>
                        </a:spcAft>
                        <a:tabLst>
                          <a:tab pos="2430780" algn="l"/>
                        </a:tabLst>
                      </a:pPr>
                      <a:r>
                        <a:rPr lang="es-EC" sz="1200">
                          <a:effectLst/>
                        </a:rPr>
                        <a:t>Velocidad de operación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tabLst>
                          <a:tab pos="2430780" algn="l"/>
                        </a:tabLst>
                      </a:pPr>
                      <a:r>
                        <a:rPr lang="es-EC" sz="1200">
                          <a:effectLst/>
                        </a:rPr>
                        <a:t>1 mm/s a 0.5 mm/s</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430553">
                <a:tc>
                  <a:txBody>
                    <a:bodyPr/>
                    <a:lstStyle/>
                    <a:p>
                      <a:pPr>
                        <a:spcAft>
                          <a:spcPts val="0"/>
                        </a:spcAft>
                        <a:tabLst>
                          <a:tab pos="2430780" algn="l"/>
                        </a:tabLst>
                      </a:pPr>
                      <a:r>
                        <a:rPr lang="es-EC" sz="1200">
                          <a:effectLst/>
                        </a:rPr>
                        <a:t>Frecuencia de operación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tabLst>
                          <a:tab pos="2430780" algn="l"/>
                        </a:tabLst>
                      </a:pPr>
                      <a:r>
                        <a:rPr lang="es-EC" sz="1200">
                          <a:effectLst/>
                        </a:rPr>
                        <a:t>120 operaciones/min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11255">
                <a:tc>
                  <a:txBody>
                    <a:bodyPr/>
                    <a:lstStyle/>
                    <a:p>
                      <a:pPr algn="just">
                        <a:spcAft>
                          <a:spcPts val="0"/>
                        </a:spcAft>
                        <a:tabLst>
                          <a:tab pos="2430780" algn="l"/>
                        </a:tabLst>
                      </a:pPr>
                      <a:r>
                        <a:rPr lang="es-EC" sz="1200">
                          <a:effectLst/>
                        </a:rPr>
                        <a:t>Rango de frecuencia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tabLst>
                          <a:tab pos="2430780" algn="l"/>
                        </a:tabLst>
                      </a:pPr>
                      <a:r>
                        <a:rPr lang="es-EC" sz="1200">
                          <a:effectLst/>
                        </a:rPr>
                        <a:t>50 a 60 Hz</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05357">
                <a:tc>
                  <a:txBody>
                    <a:bodyPr/>
                    <a:lstStyle/>
                    <a:p>
                      <a:pPr algn="just">
                        <a:spcAft>
                          <a:spcPts val="0"/>
                        </a:spcAft>
                        <a:tabLst>
                          <a:tab pos="2430780" algn="l"/>
                        </a:tabLst>
                      </a:pPr>
                      <a:r>
                        <a:rPr lang="es-EC" sz="1200">
                          <a:effectLst/>
                        </a:rPr>
                        <a:t>Resistencia de contacto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tabLst>
                          <a:tab pos="2430780" algn="l"/>
                        </a:tabLst>
                      </a:pPr>
                      <a:r>
                        <a:rPr lang="es-EC" sz="1200">
                          <a:effectLst/>
                        </a:rPr>
                        <a:t>25 mΩ máx.</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11255">
                <a:tc>
                  <a:txBody>
                    <a:bodyPr/>
                    <a:lstStyle/>
                    <a:p>
                      <a:pPr algn="just">
                        <a:spcAft>
                          <a:spcPts val="0"/>
                        </a:spcAft>
                        <a:tabLst>
                          <a:tab pos="2430780" algn="l"/>
                        </a:tabLst>
                      </a:pPr>
                      <a:r>
                        <a:rPr lang="es-EC" sz="1200">
                          <a:effectLst/>
                        </a:rPr>
                        <a:t>Temperatura ambiente</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tabLst>
                          <a:tab pos="2430780" algn="l"/>
                        </a:tabLst>
                      </a:pPr>
                      <a:r>
                        <a:rPr lang="es-EC" sz="1200">
                          <a:effectLst/>
                        </a:rPr>
                        <a:t>-40 °C a 80 °C</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219298">
                <a:tc>
                  <a:txBody>
                    <a:bodyPr/>
                    <a:lstStyle/>
                    <a:p>
                      <a:pPr algn="just">
                        <a:spcAft>
                          <a:spcPts val="0"/>
                        </a:spcAft>
                        <a:tabLst>
                          <a:tab pos="2430780" algn="l"/>
                        </a:tabLst>
                      </a:pPr>
                      <a:r>
                        <a:rPr lang="es-EC" sz="1200" dirty="0">
                          <a:effectLst/>
                        </a:rPr>
                        <a:t>Protección </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252095" algn="just">
                        <a:spcAft>
                          <a:spcPts val="0"/>
                        </a:spcAft>
                        <a:tabLst>
                          <a:tab pos="2430780" algn="l"/>
                        </a:tabLst>
                      </a:pPr>
                      <a:r>
                        <a:rPr lang="es-EC" sz="1200" dirty="0">
                          <a:effectLst/>
                        </a:rPr>
                        <a:t>IP67</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838380396"/>
              </p:ext>
            </p:extLst>
          </p:nvPr>
        </p:nvGraphicFramePr>
        <p:xfrm>
          <a:off x="6012160" y="1196752"/>
          <a:ext cx="2895600" cy="4988299"/>
        </p:xfrm>
        <a:graphic>
          <a:graphicData uri="http://schemas.openxmlformats.org/drawingml/2006/table">
            <a:tbl>
              <a:tblPr firstRow="1" firstCol="1" bandRow="1">
                <a:tableStyleId>{5C22544A-7EE6-4342-B048-85BDC9FD1C3A}</a:tableStyleId>
              </a:tblPr>
              <a:tblGrid>
                <a:gridCol w="571500"/>
                <a:gridCol w="1752600"/>
                <a:gridCol w="571500"/>
              </a:tblGrid>
              <a:tr h="353729">
                <a:tc>
                  <a:txBody>
                    <a:bodyPr/>
                    <a:lstStyle/>
                    <a:p>
                      <a:pPr algn="just">
                        <a:spcAft>
                          <a:spcPts val="0"/>
                        </a:spcAft>
                      </a:pPr>
                      <a:r>
                        <a:rPr lang="es-EC" sz="1200" dirty="0">
                          <a:effectLst/>
                        </a:rPr>
                        <a:t>Ord.</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Elementos</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Cant.</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dirty="0">
                          <a:effectLst/>
                        </a:rPr>
                        <a:t>Relé 110V bobina y 10 A</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2</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2</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dirty="0">
                          <a:effectLst/>
                        </a:rPr>
                        <a:t>Base Paralela con pines para relé</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3</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3</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Borneras</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4</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4</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Breaker riel DIN 32 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5</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Relé  bobina y 10 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6</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Porta Fusibles + Fusiblera de 6 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2</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7</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PLC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8</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Electroválvula 5-3 cerrada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9</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Fuente 12V D 4 A</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10</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Transformador 110V - 16VAC</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11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Transformador 110V-220V</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1</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12</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Fin de Carrera </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a:effectLst/>
                        </a:rPr>
                        <a:t>3</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53729">
                <a:tc>
                  <a:txBody>
                    <a:bodyPr/>
                    <a:lstStyle/>
                    <a:p>
                      <a:pPr algn="just">
                        <a:spcAft>
                          <a:spcPts val="0"/>
                        </a:spcAft>
                      </a:pPr>
                      <a:r>
                        <a:rPr lang="es-EC" sz="1200">
                          <a:effectLst/>
                        </a:rPr>
                        <a:t>13</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spcAft>
                          <a:spcPts val="0"/>
                        </a:spcAft>
                      </a:pPr>
                      <a:r>
                        <a:rPr lang="es-EC" sz="1200">
                          <a:effectLst/>
                        </a:rPr>
                        <a:t>Sensor Fotoeléctrico</a:t>
                      </a:r>
                      <a:endParaRPr lang="es-EC" sz="12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ctr">
                        <a:spcAft>
                          <a:spcPts val="0"/>
                        </a:spcAft>
                      </a:pPr>
                      <a:r>
                        <a:rPr lang="es-EC" sz="1200" dirty="0">
                          <a:effectLst/>
                        </a:rPr>
                        <a:t>9</a:t>
                      </a:r>
                      <a:endParaRPr lang="es-EC" sz="12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bl>
          </a:graphicData>
        </a:graphic>
      </p:graphicFrame>
      <p:sp>
        <p:nvSpPr>
          <p:cNvPr id="2" name="1 Marcador de texto"/>
          <p:cNvSpPr>
            <a:spLocks noGrp="1"/>
          </p:cNvSpPr>
          <p:nvPr>
            <p:ph type="body" sz="quarter" idx="3"/>
          </p:nvPr>
        </p:nvSpPr>
        <p:spPr>
          <a:xfrm>
            <a:off x="5724128" y="548680"/>
            <a:ext cx="4041775" cy="639762"/>
          </a:xfrm>
        </p:spPr>
        <p:txBody>
          <a:bodyPr/>
          <a:lstStyle/>
          <a:p>
            <a:r>
              <a:rPr lang="es-EC" b="0" dirty="0" smtClean="0"/>
              <a:t>ELEMENTOS DE CONTROL</a:t>
            </a:r>
            <a:endParaRPr lang="es-EC" b="0" dirty="0"/>
          </a:p>
        </p:txBody>
      </p:sp>
      <p:sp>
        <p:nvSpPr>
          <p:cNvPr id="9" name="1 Marcador de texto"/>
          <p:cNvSpPr>
            <a:spLocks noGrp="1"/>
          </p:cNvSpPr>
          <p:nvPr>
            <p:ph type="body" sz="quarter" idx="3"/>
          </p:nvPr>
        </p:nvSpPr>
        <p:spPr>
          <a:xfrm>
            <a:off x="899592" y="836712"/>
            <a:ext cx="4041775" cy="639762"/>
          </a:xfrm>
        </p:spPr>
        <p:txBody>
          <a:bodyPr>
            <a:normAutofit fontScale="92500"/>
          </a:bodyPr>
          <a:lstStyle/>
          <a:p>
            <a:r>
              <a:rPr lang="es-EC" b="0" dirty="0" smtClean="0"/>
              <a:t>Sensor Fotoeléctrico de Presencia</a:t>
            </a:r>
            <a:endParaRPr lang="es-EC" b="0" dirty="0"/>
          </a:p>
        </p:txBody>
      </p:sp>
      <p:sp>
        <p:nvSpPr>
          <p:cNvPr id="11" name="1 Marcador de texto"/>
          <p:cNvSpPr>
            <a:spLocks noGrp="1"/>
          </p:cNvSpPr>
          <p:nvPr>
            <p:ph type="body" sz="quarter" idx="3"/>
          </p:nvPr>
        </p:nvSpPr>
        <p:spPr>
          <a:xfrm>
            <a:off x="899592" y="3789040"/>
            <a:ext cx="4041775" cy="639762"/>
          </a:xfrm>
        </p:spPr>
        <p:txBody>
          <a:bodyPr>
            <a:normAutofit/>
          </a:bodyPr>
          <a:lstStyle/>
          <a:p>
            <a:r>
              <a:rPr lang="es-EC" b="0" dirty="0" smtClean="0"/>
              <a:t>Sensor Fin de Carrera</a:t>
            </a:r>
            <a:endParaRPr lang="es-EC" b="0" dirty="0"/>
          </a:p>
        </p:txBody>
      </p:sp>
    </p:spTree>
    <p:extLst>
      <p:ext uri="{BB962C8B-B14F-4D97-AF65-F5344CB8AC3E}">
        <p14:creationId xmlns:p14="http://schemas.microsoft.com/office/powerpoint/2010/main" val="2979540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0689" y="980728"/>
            <a:ext cx="7886700" cy="839561"/>
          </a:xfrm>
        </p:spPr>
        <p:txBody>
          <a:bodyPr>
            <a:normAutofit/>
          </a:bodyPr>
          <a:lstStyle/>
          <a:p>
            <a:pPr algn="ctr"/>
            <a:r>
              <a:rPr lang="es-EC" sz="3200" dirty="0" smtClean="0"/>
              <a:t>FABRICACIÓN DEL MODELO A ESCALA</a:t>
            </a:r>
            <a:endParaRPr lang="es-EC" sz="3200" dirty="0"/>
          </a:p>
        </p:txBody>
      </p:sp>
      <p:sp>
        <p:nvSpPr>
          <p:cNvPr id="3" name="Marcador de texto 2"/>
          <p:cNvSpPr>
            <a:spLocks noGrp="1"/>
          </p:cNvSpPr>
          <p:nvPr>
            <p:ph type="body" idx="1"/>
          </p:nvPr>
        </p:nvSpPr>
        <p:spPr>
          <a:xfrm>
            <a:off x="755576" y="1628800"/>
            <a:ext cx="7932002" cy="856343"/>
          </a:xfrm>
        </p:spPr>
        <p:txBody>
          <a:bodyPr>
            <a:normAutofit lnSpcReduction="10000"/>
          </a:bodyPr>
          <a:lstStyle/>
          <a:p>
            <a:pPr algn="ctr"/>
            <a:r>
              <a:rPr lang="es-EC" b="0" dirty="0" smtClean="0"/>
              <a:t>Pistón Neumático </a:t>
            </a:r>
          </a:p>
          <a:p>
            <a:pPr algn="ctr"/>
            <a:r>
              <a:rPr lang="es-EC" b="0" dirty="0" smtClean="0"/>
              <a:t>FESTO DSBC-40-80-PPVA-N3</a:t>
            </a:r>
            <a:endParaRPr lang="es-EC" b="0" dirty="0"/>
          </a:p>
        </p:txBody>
      </p:sp>
      <p:pic>
        <p:nvPicPr>
          <p:cNvPr id="10" name="Marcador de contenido 9" descr="Recorte de pantall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016" y="2420888"/>
            <a:ext cx="3168352" cy="1656184"/>
          </a:xfrm>
        </p:spPr>
      </p:pic>
      <p:pic>
        <p:nvPicPr>
          <p:cNvPr id="8" name="Marcador de contenido 7" descr="Recorte de pantalla"/>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1043608" y="2492896"/>
            <a:ext cx="3384376" cy="3456384"/>
          </a:xfrm>
        </p:spPr>
      </p:pic>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7556" y="4149080"/>
            <a:ext cx="21621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039" y="4396729"/>
            <a:ext cx="413385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0614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1124744"/>
            <a:ext cx="4329832" cy="1143000"/>
          </a:xfrm>
        </p:spPr>
        <p:txBody>
          <a:bodyPr>
            <a:normAutofit fontScale="90000"/>
          </a:bodyPr>
          <a:lstStyle/>
          <a:p>
            <a:r>
              <a:rPr lang="es-EC" dirty="0" smtClean="0"/>
              <a:t>Dimensiones del Modelo</a:t>
            </a:r>
            <a:endParaRPr lang="es-EC" dirty="0"/>
          </a:p>
        </p:txBody>
      </p:sp>
      <p:pic>
        <p:nvPicPr>
          <p:cNvPr id="9" name="Marcador de contenido 8" descr="Recorte de pantall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6403" y="3871053"/>
            <a:ext cx="3515216" cy="952633"/>
          </a:xfrm>
        </p:spPr>
      </p:pic>
      <p:sp>
        <p:nvSpPr>
          <p:cNvPr id="5" name="Marcador de texto 4"/>
          <p:cNvSpPr>
            <a:spLocks noGrp="1"/>
          </p:cNvSpPr>
          <p:nvPr>
            <p:ph type="body" sz="quarter" idx="3"/>
          </p:nvPr>
        </p:nvSpPr>
        <p:spPr>
          <a:xfrm>
            <a:off x="4629150" y="1681163"/>
            <a:ext cx="3887391" cy="4255180"/>
          </a:xfrm>
        </p:spPr>
        <p:txBody>
          <a:bodyPr>
            <a:normAutofit fontScale="85000" lnSpcReduction="20000"/>
          </a:bodyPr>
          <a:lstStyle/>
          <a:p>
            <a:endParaRPr lang="es-EC" dirty="0"/>
          </a:p>
          <a:p>
            <a:endParaRPr lang="es-EC" dirty="0" smtClean="0"/>
          </a:p>
          <a:p>
            <a:endParaRPr lang="es-EC" dirty="0"/>
          </a:p>
          <a:p>
            <a:endParaRPr lang="es-EC" sz="1600" b="0" dirty="0" smtClean="0"/>
          </a:p>
          <a:p>
            <a:endParaRPr lang="es-EC" sz="1600" b="0" dirty="0"/>
          </a:p>
          <a:p>
            <a:endParaRPr lang="es-EC" sz="1600" b="0" dirty="0" smtClean="0"/>
          </a:p>
          <a:p>
            <a:endParaRPr lang="es-EC" sz="1600" b="0" dirty="0"/>
          </a:p>
          <a:p>
            <a:endParaRPr lang="es-EC" sz="1600" b="0" dirty="0" smtClean="0"/>
          </a:p>
          <a:p>
            <a:endParaRPr lang="es-EC" sz="1600" b="0" dirty="0"/>
          </a:p>
          <a:p>
            <a:r>
              <a:rPr lang="es-EC" sz="1600" b="0" dirty="0" smtClean="0"/>
              <a:t>Con estos datos podemos obtener las ecuaciones de L y </a:t>
            </a:r>
            <a:r>
              <a:rPr lang="es-EC" sz="1600" b="0" dirty="0" err="1" smtClean="0"/>
              <a:t>Y</a:t>
            </a:r>
            <a:r>
              <a:rPr lang="es-EC" sz="1600" b="0" dirty="0" smtClean="0"/>
              <a:t> en función del ángulo Ø </a:t>
            </a:r>
          </a:p>
          <a:p>
            <a:endParaRPr lang="es-EC" sz="1600" b="0" dirty="0" smtClean="0"/>
          </a:p>
          <a:p>
            <a:endParaRPr lang="es-EC" dirty="0" smtClean="0"/>
          </a:p>
          <a:p>
            <a:endParaRPr lang="es-EC" sz="1600" b="0" dirty="0" smtClean="0"/>
          </a:p>
          <a:p>
            <a:endParaRPr lang="es-EC" sz="1600" b="0" dirty="0" smtClean="0"/>
          </a:p>
          <a:p>
            <a:endParaRPr lang="es-EC" sz="1600" b="0" dirty="0"/>
          </a:p>
          <a:p>
            <a:r>
              <a:rPr lang="es-EC" sz="1600" b="0" dirty="0" smtClean="0"/>
              <a:t>Encontrando así el peso verdadero que el modelo puede elevar</a:t>
            </a:r>
          </a:p>
          <a:p>
            <a:endParaRPr lang="es-EC" sz="1600" b="0" dirty="0"/>
          </a:p>
        </p:txBody>
      </p:sp>
      <p:pic>
        <p:nvPicPr>
          <p:cNvPr id="7" name="Marcador de contenido 6" descr="Recorte de pantalla"/>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1475656" y="2308939"/>
            <a:ext cx="2838831" cy="4256346"/>
          </a:xfrm>
        </p:spPr>
      </p:pic>
      <p:pic>
        <p:nvPicPr>
          <p:cNvPr id="8" name="Imagen 7"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376" y="1309164"/>
            <a:ext cx="3879080" cy="2391822"/>
          </a:xfrm>
          <a:prstGeom prst="rect">
            <a:avLst/>
          </a:prstGeom>
        </p:spPr>
      </p:pic>
      <p:pic>
        <p:nvPicPr>
          <p:cNvPr id="11" name="Imagen 10"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376" y="4221088"/>
            <a:ext cx="3550940" cy="952633"/>
          </a:xfrm>
          <a:prstGeom prst="rect">
            <a:avLst/>
          </a:prstGeom>
        </p:spPr>
      </p:pic>
      <p:pic>
        <p:nvPicPr>
          <p:cNvPr id="12" name="Imagen 11"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0081" y="5836437"/>
            <a:ext cx="1073931" cy="400319"/>
          </a:xfrm>
          <a:prstGeom prst="rect">
            <a:avLst/>
          </a:prstGeom>
        </p:spPr>
      </p:pic>
    </p:spTree>
    <p:extLst>
      <p:ext uri="{BB962C8B-B14F-4D97-AF65-F5344CB8AC3E}">
        <p14:creationId xmlns:p14="http://schemas.microsoft.com/office/powerpoint/2010/main" val="30551023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7126" y="836712"/>
            <a:ext cx="7886700" cy="883285"/>
          </a:xfrm>
        </p:spPr>
        <p:txBody>
          <a:bodyPr>
            <a:normAutofit/>
          </a:bodyPr>
          <a:lstStyle/>
          <a:p>
            <a:pPr algn="ctr"/>
            <a:r>
              <a:rPr lang="es-EC" sz="4000" dirty="0" smtClean="0">
                <a:latin typeface="Times New Roman" panose="02020603050405020304" pitchFamily="18" charset="0"/>
                <a:cs typeface="Times New Roman" panose="02020603050405020304" pitchFamily="18" charset="0"/>
              </a:rPr>
              <a:t>EQUIPOS</a:t>
            </a:r>
            <a:endParaRPr lang="es-EC" sz="4000" dirty="0">
              <a:latin typeface="Times New Roman" panose="02020603050405020304" pitchFamily="18" charset="0"/>
              <a:cs typeface="Times New Roman" panose="02020603050405020304" pitchFamily="18" charset="0"/>
            </a:endParaRPr>
          </a:p>
        </p:txBody>
      </p:sp>
      <p:sp>
        <p:nvSpPr>
          <p:cNvPr id="4" name="Marcador de contenido 3"/>
          <p:cNvSpPr>
            <a:spLocks noGrp="1"/>
          </p:cNvSpPr>
          <p:nvPr>
            <p:ph sz="half" idx="2"/>
          </p:nvPr>
        </p:nvSpPr>
        <p:spPr>
          <a:xfrm>
            <a:off x="629842" y="1248411"/>
            <a:ext cx="3868340" cy="4941253"/>
          </a:xfrm>
        </p:spPr>
        <p:txBody>
          <a:bodyPr/>
          <a:lstStyle/>
          <a:p>
            <a:pPr marL="0" indent="0">
              <a:buNone/>
            </a:pPr>
            <a:r>
              <a:rPr lang="es-EC" sz="2000" dirty="0" smtClean="0">
                <a:latin typeface="Times New Roman" panose="02020603050405020304" pitchFamily="18" charset="0"/>
                <a:cs typeface="Times New Roman" panose="02020603050405020304" pitchFamily="18" charset="0"/>
              </a:rPr>
              <a:t>   </a:t>
            </a:r>
          </a:p>
          <a:p>
            <a:pPr marL="0" indent="0">
              <a:buNone/>
            </a:pPr>
            <a:r>
              <a:rPr lang="es-EC" sz="2000" dirty="0" smtClean="0">
                <a:latin typeface="Times New Roman" panose="02020603050405020304" pitchFamily="18" charset="0"/>
                <a:cs typeface="Times New Roman" panose="02020603050405020304" pitchFamily="18" charset="0"/>
              </a:rPr>
              <a:t>Pistón Neumático</a:t>
            </a:r>
          </a:p>
          <a:p>
            <a:pPr marL="0" indent="0">
              <a:buNone/>
            </a:pPr>
            <a:endParaRPr lang="es-EC" sz="2000" dirty="0">
              <a:latin typeface="Times New Roman" panose="02020603050405020304" pitchFamily="18" charset="0"/>
              <a:cs typeface="Times New Roman" panose="02020603050405020304" pitchFamily="18" charset="0"/>
            </a:endParaRPr>
          </a:p>
          <a:p>
            <a:pPr marL="0" indent="0">
              <a:buNone/>
            </a:pPr>
            <a:endParaRPr lang="es-EC" sz="2000" dirty="0" smtClean="0">
              <a:latin typeface="Times New Roman" panose="02020603050405020304" pitchFamily="18" charset="0"/>
              <a:cs typeface="Times New Roman" panose="02020603050405020304" pitchFamily="18" charset="0"/>
            </a:endParaRPr>
          </a:p>
          <a:p>
            <a:pPr marL="0" indent="0">
              <a:buNone/>
            </a:pPr>
            <a:endParaRPr lang="es-EC" sz="2000" dirty="0">
              <a:latin typeface="Times New Roman" panose="02020603050405020304" pitchFamily="18" charset="0"/>
              <a:cs typeface="Times New Roman" panose="02020603050405020304" pitchFamily="18" charset="0"/>
            </a:endParaRPr>
          </a:p>
          <a:p>
            <a:pPr marL="0" indent="0">
              <a:buNone/>
            </a:pPr>
            <a:endParaRPr lang="es-EC" sz="2000" dirty="0">
              <a:latin typeface="Times New Roman" panose="02020603050405020304" pitchFamily="18" charset="0"/>
              <a:cs typeface="Times New Roman" panose="02020603050405020304" pitchFamily="18" charset="0"/>
            </a:endParaRPr>
          </a:p>
          <a:p>
            <a:pPr marL="0" indent="0">
              <a:buNone/>
            </a:pPr>
            <a:endParaRPr lang="es-EC" sz="2000" dirty="0" smtClean="0">
              <a:latin typeface="Times New Roman" panose="02020603050405020304" pitchFamily="18" charset="0"/>
              <a:cs typeface="Times New Roman" panose="02020603050405020304" pitchFamily="18" charset="0"/>
            </a:endParaRPr>
          </a:p>
          <a:p>
            <a:pPr marL="0" indent="0">
              <a:buNone/>
            </a:pPr>
            <a:endParaRPr lang="es-EC" sz="2000" dirty="0" smtClean="0">
              <a:latin typeface="Times New Roman" panose="02020603050405020304" pitchFamily="18" charset="0"/>
              <a:cs typeface="Times New Roman" panose="02020603050405020304" pitchFamily="18" charset="0"/>
            </a:endParaRPr>
          </a:p>
          <a:p>
            <a:pPr marL="0" indent="0">
              <a:buNone/>
            </a:pPr>
            <a:endParaRPr lang="es-EC" sz="2000" dirty="0" smtClean="0">
              <a:latin typeface="Times New Roman" panose="02020603050405020304" pitchFamily="18" charset="0"/>
              <a:cs typeface="Times New Roman" panose="02020603050405020304" pitchFamily="18" charset="0"/>
            </a:endParaRPr>
          </a:p>
          <a:p>
            <a:pPr marL="0" indent="0">
              <a:buNone/>
            </a:pPr>
            <a:endParaRPr lang="es-EC" sz="2000" dirty="0">
              <a:latin typeface="Times New Roman" panose="02020603050405020304" pitchFamily="18" charset="0"/>
              <a:cs typeface="Times New Roman" panose="02020603050405020304" pitchFamily="18" charset="0"/>
            </a:endParaRPr>
          </a:p>
          <a:p>
            <a:pPr marL="0" indent="0">
              <a:buNone/>
            </a:pPr>
            <a:r>
              <a:rPr lang="es-EC" sz="2000" dirty="0" smtClean="0">
                <a:latin typeface="Times New Roman" panose="02020603050405020304" pitchFamily="18" charset="0"/>
                <a:cs typeface="Times New Roman" panose="02020603050405020304" pitchFamily="18" charset="0"/>
              </a:rPr>
              <a:t>Ruedas Tijera</a:t>
            </a:r>
          </a:p>
          <a:p>
            <a:pPr marL="0" indent="0">
              <a:buNone/>
            </a:pPr>
            <a:r>
              <a:rPr lang="es-EC" sz="2000" dirty="0" err="1" smtClean="0">
                <a:latin typeface="Times New Roman" panose="02020603050405020304" pitchFamily="18" charset="0"/>
                <a:cs typeface="Times New Roman" panose="02020603050405020304" pitchFamily="18" charset="0"/>
              </a:rPr>
              <a:t>Koyo</a:t>
            </a:r>
            <a:r>
              <a:rPr lang="es-EC" sz="2000" dirty="0" smtClean="0">
                <a:latin typeface="Times New Roman" panose="02020603050405020304" pitchFamily="18" charset="0"/>
                <a:cs typeface="Times New Roman" panose="02020603050405020304" pitchFamily="18" charset="0"/>
              </a:rPr>
              <a:t> 6200 RS</a:t>
            </a:r>
          </a:p>
          <a:p>
            <a:pPr marL="0" indent="0">
              <a:buNone/>
            </a:pPr>
            <a:endParaRPr lang="es-EC" dirty="0" smtClean="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sp>
        <p:nvSpPr>
          <p:cNvPr id="5" name="Marcador de texto 4"/>
          <p:cNvSpPr>
            <a:spLocks noGrp="1"/>
          </p:cNvSpPr>
          <p:nvPr>
            <p:ph type="body" sz="quarter" idx="3"/>
          </p:nvPr>
        </p:nvSpPr>
        <p:spPr>
          <a:xfrm>
            <a:off x="4702504" y="1052736"/>
            <a:ext cx="3887391" cy="4677958"/>
          </a:xfrm>
        </p:spPr>
        <p:txBody>
          <a:bodyPr/>
          <a:lstStyle/>
          <a:p>
            <a:r>
              <a:rPr lang="es-EC" sz="2000" b="0" dirty="0" smtClean="0">
                <a:latin typeface="Times New Roman" panose="02020603050405020304" pitchFamily="18" charset="0"/>
                <a:cs typeface="Times New Roman" panose="02020603050405020304" pitchFamily="18" charset="0"/>
              </a:rPr>
              <a:t>Motoreductor Eléctrico</a:t>
            </a:r>
          </a:p>
          <a:p>
            <a:endParaRPr lang="es-EC" dirty="0">
              <a:latin typeface="Times New Roman" panose="02020603050405020304" pitchFamily="18" charset="0"/>
              <a:cs typeface="Times New Roman" panose="02020603050405020304" pitchFamily="18" charset="0"/>
            </a:endParaRPr>
          </a:p>
          <a:p>
            <a:endParaRPr lang="es-EC" dirty="0" smtClean="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endParaRPr lang="es-EC" dirty="0" smtClean="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endParaRPr lang="es-EC" dirty="0" smtClean="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endParaRPr lang="es-EC" dirty="0" smtClean="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pic>
        <p:nvPicPr>
          <p:cNvPr id="8" name="Marcador de contenido 7"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32183" y="2267599"/>
            <a:ext cx="1972937" cy="1332046"/>
          </a:xfrm>
        </p:spPr>
      </p:pic>
      <p:pic>
        <p:nvPicPr>
          <p:cNvPr id="7" name="Imagen 6"/>
          <p:cNvPicPr/>
          <p:nvPr/>
        </p:nvPicPr>
        <p:blipFill>
          <a:blip r:embed="rId4"/>
          <a:stretch>
            <a:fillRect/>
          </a:stretch>
        </p:blipFill>
        <p:spPr>
          <a:xfrm rot="5400000">
            <a:off x="1952793" y="2830212"/>
            <a:ext cx="2843834" cy="839483"/>
          </a:xfrm>
          <a:prstGeom prst="rect">
            <a:avLst/>
          </a:prstGeom>
        </p:spPr>
      </p:pic>
      <p:pic>
        <p:nvPicPr>
          <p:cNvPr id="9" name="Imagen 8"/>
          <p:cNvPicPr/>
          <p:nvPr/>
        </p:nvPicPr>
        <p:blipFill>
          <a:blip r:embed="rId5"/>
          <a:stretch>
            <a:fillRect/>
          </a:stretch>
        </p:blipFill>
        <p:spPr>
          <a:xfrm>
            <a:off x="2675985" y="4869160"/>
            <a:ext cx="1397453" cy="1570830"/>
          </a:xfrm>
          <a:prstGeom prst="rect">
            <a:avLst/>
          </a:prstGeom>
        </p:spPr>
      </p:pic>
      <p:pic>
        <p:nvPicPr>
          <p:cNvPr id="10" name="Imagen 9"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1685" y="2529293"/>
            <a:ext cx="2094515" cy="1441320"/>
          </a:xfrm>
          <a:prstGeom prst="rect">
            <a:avLst/>
          </a:prstGeom>
        </p:spPr>
      </p:pic>
      <p:pic>
        <p:nvPicPr>
          <p:cNvPr id="11" name="Imagen 10"/>
          <p:cNvPicPr/>
          <p:nvPr/>
        </p:nvPicPr>
        <p:blipFill>
          <a:blip r:embed="rId7"/>
          <a:stretch>
            <a:fillRect/>
          </a:stretch>
        </p:blipFill>
        <p:spPr>
          <a:xfrm rot="5400000">
            <a:off x="6129668" y="2510924"/>
            <a:ext cx="2810258" cy="1478058"/>
          </a:xfrm>
          <a:prstGeom prst="rect">
            <a:avLst/>
          </a:prstGeom>
        </p:spPr>
      </p:pic>
      <p:pic>
        <p:nvPicPr>
          <p:cNvPr id="12" name="Imagen 11" descr="Recorte de pantall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1253" y="4355539"/>
            <a:ext cx="3831187" cy="1881773"/>
          </a:xfrm>
          <a:prstGeom prst="rect">
            <a:avLst/>
          </a:prstGeom>
        </p:spPr>
      </p:pic>
    </p:spTree>
    <p:extLst>
      <p:ext uri="{BB962C8B-B14F-4D97-AF65-F5344CB8AC3E}">
        <p14:creationId xmlns:p14="http://schemas.microsoft.com/office/powerpoint/2010/main" val="2626461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9841" y="1329260"/>
            <a:ext cx="3965138" cy="964135"/>
          </a:xfrm>
        </p:spPr>
        <p:txBody>
          <a:bodyPr>
            <a:normAutofit/>
          </a:bodyPr>
          <a:lstStyle/>
          <a:p>
            <a:pPr algn="ctr"/>
            <a:r>
              <a:rPr lang="es-EC" sz="2800" dirty="0" smtClean="0"/>
              <a:t>Fabricación y Ensamble de Piezas</a:t>
            </a:r>
            <a:endParaRPr lang="es-EC" sz="2800" dirty="0"/>
          </a:p>
        </p:txBody>
      </p:sp>
      <p:sp>
        <p:nvSpPr>
          <p:cNvPr id="4" name="Marcador de contenido 3"/>
          <p:cNvSpPr>
            <a:spLocks noGrp="1"/>
          </p:cNvSpPr>
          <p:nvPr>
            <p:ph sz="half" idx="2"/>
          </p:nvPr>
        </p:nvSpPr>
        <p:spPr>
          <a:xfrm>
            <a:off x="732830" y="2156056"/>
            <a:ext cx="3868340" cy="4132272"/>
          </a:xfrm>
        </p:spPr>
        <p:txBody>
          <a:bodyPr>
            <a:normAutofit/>
          </a:bodyPr>
          <a:lstStyle/>
          <a:p>
            <a:r>
              <a:rPr lang="es-EC" dirty="0" smtClean="0"/>
              <a:t>Eslabones</a:t>
            </a:r>
          </a:p>
          <a:p>
            <a:r>
              <a:rPr lang="es-EC" dirty="0" smtClean="0"/>
              <a:t>Atiesadores</a:t>
            </a:r>
          </a:p>
          <a:p>
            <a:r>
              <a:rPr lang="es-EC" dirty="0" smtClean="0"/>
              <a:t>Platinas</a:t>
            </a:r>
          </a:p>
          <a:p>
            <a:r>
              <a:rPr lang="es-EC" dirty="0" smtClean="0"/>
              <a:t>Bases</a:t>
            </a:r>
          </a:p>
          <a:p>
            <a:r>
              <a:rPr lang="es-EC" dirty="0" smtClean="0"/>
              <a:t>Guías de Ruedas</a:t>
            </a:r>
          </a:p>
          <a:p>
            <a:r>
              <a:rPr lang="es-EC" dirty="0" smtClean="0"/>
              <a:t>Ejes</a:t>
            </a:r>
          </a:p>
          <a:p>
            <a:r>
              <a:rPr lang="es-EC" dirty="0" smtClean="0"/>
              <a:t>Ruedas</a:t>
            </a:r>
          </a:p>
          <a:p>
            <a:r>
              <a:rPr lang="es-EC" dirty="0" smtClean="0"/>
              <a:t>Soportes</a:t>
            </a:r>
          </a:p>
          <a:p>
            <a:r>
              <a:rPr lang="es-EC" dirty="0" smtClean="0"/>
              <a:t>Rieles</a:t>
            </a:r>
          </a:p>
          <a:p>
            <a:endParaRPr lang="es-EC" dirty="0"/>
          </a:p>
        </p:txBody>
      </p:sp>
      <p:sp>
        <p:nvSpPr>
          <p:cNvPr id="5" name="Marcador de texto 4"/>
          <p:cNvSpPr>
            <a:spLocks noGrp="1"/>
          </p:cNvSpPr>
          <p:nvPr>
            <p:ph type="body" sz="quarter" idx="3"/>
          </p:nvPr>
        </p:nvSpPr>
        <p:spPr/>
        <p:txBody>
          <a:bodyPr/>
          <a:lstStyle/>
          <a:p>
            <a:endParaRPr lang="es-EC"/>
          </a:p>
        </p:txBody>
      </p:sp>
      <p:pic>
        <p:nvPicPr>
          <p:cNvPr id="7" name="Imagen 6"/>
          <p:cNvPicPr/>
          <p:nvPr/>
        </p:nvPicPr>
        <p:blipFill rotWithShape="1">
          <a:blip r:embed="rId3"/>
          <a:srcRect l="54274" t="18741" r="4970" b="27157"/>
          <a:stretch/>
        </p:blipFill>
        <p:spPr bwMode="auto">
          <a:xfrm>
            <a:off x="4601170" y="1329260"/>
            <a:ext cx="1913165" cy="1628774"/>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4"/>
          <a:stretch>
            <a:fillRect/>
          </a:stretch>
        </p:blipFill>
        <p:spPr>
          <a:xfrm>
            <a:off x="6508144" y="1329260"/>
            <a:ext cx="1913165" cy="1644424"/>
          </a:xfrm>
          <a:prstGeom prst="rect">
            <a:avLst/>
          </a:prstGeom>
        </p:spPr>
      </p:pic>
      <p:pic>
        <p:nvPicPr>
          <p:cNvPr id="9" name="Imagen 8"/>
          <p:cNvPicPr/>
          <p:nvPr/>
        </p:nvPicPr>
        <p:blipFill>
          <a:blip r:embed="rId5"/>
          <a:stretch>
            <a:fillRect/>
          </a:stretch>
        </p:blipFill>
        <p:spPr>
          <a:xfrm>
            <a:off x="4594979" y="2958034"/>
            <a:ext cx="1913165" cy="1627074"/>
          </a:xfrm>
          <a:prstGeom prst="rect">
            <a:avLst/>
          </a:prstGeom>
        </p:spPr>
      </p:pic>
      <p:pic>
        <p:nvPicPr>
          <p:cNvPr id="10" name="Marcador de contenido 9"/>
          <p:cNvPicPr>
            <a:picLocks noGrp="1"/>
          </p:cNvPicPr>
          <p:nvPr>
            <p:ph sz="quarter" idx="4"/>
          </p:nvPr>
        </p:nvPicPr>
        <p:blipFill>
          <a:blip r:embed="rId6"/>
          <a:stretch>
            <a:fillRect/>
          </a:stretch>
        </p:blipFill>
        <p:spPr>
          <a:xfrm>
            <a:off x="6507336" y="2978285"/>
            <a:ext cx="1907782" cy="1606824"/>
          </a:xfrm>
          <a:prstGeom prst="rect">
            <a:avLst/>
          </a:prstGeom>
        </p:spPr>
      </p:pic>
      <p:pic>
        <p:nvPicPr>
          <p:cNvPr id="11" name="Imagen 10"/>
          <p:cNvPicPr/>
          <p:nvPr/>
        </p:nvPicPr>
        <p:blipFill>
          <a:blip r:embed="rId7"/>
          <a:stretch>
            <a:fillRect/>
          </a:stretch>
        </p:blipFill>
        <p:spPr>
          <a:xfrm>
            <a:off x="4594979" y="4585109"/>
            <a:ext cx="3826329" cy="1193165"/>
          </a:xfrm>
          <a:prstGeom prst="rect">
            <a:avLst/>
          </a:prstGeom>
        </p:spPr>
      </p:pic>
    </p:spTree>
    <p:extLst>
      <p:ext uri="{BB962C8B-B14F-4D97-AF65-F5344CB8AC3E}">
        <p14:creationId xmlns:p14="http://schemas.microsoft.com/office/powerpoint/2010/main" val="13884821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980728"/>
            <a:ext cx="7886700" cy="1130159"/>
          </a:xfrm>
        </p:spPr>
        <p:txBody>
          <a:bodyPr/>
          <a:lstStyle/>
          <a:p>
            <a:pPr algn="ctr"/>
            <a:r>
              <a:rPr lang="es-EC" dirty="0" smtClean="0"/>
              <a:t>Automatización del Modelo</a:t>
            </a:r>
            <a:endParaRPr lang="es-EC" dirty="0"/>
          </a:p>
        </p:txBody>
      </p:sp>
      <p:sp>
        <p:nvSpPr>
          <p:cNvPr id="3" name="Marcador de texto 2"/>
          <p:cNvSpPr>
            <a:spLocks noGrp="1"/>
          </p:cNvSpPr>
          <p:nvPr>
            <p:ph type="body" idx="1"/>
          </p:nvPr>
        </p:nvSpPr>
        <p:spPr>
          <a:xfrm>
            <a:off x="611560" y="1969271"/>
            <a:ext cx="3868340" cy="452437"/>
          </a:xfrm>
        </p:spPr>
        <p:txBody>
          <a:bodyPr>
            <a:normAutofit lnSpcReduction="10000"/>
          </a:bodyPr>
          <a:lstStyle/>
          <a:p>
            <a:pPr algn="ctr"/>
            <a:r>
              <a:rPr lang="es-EC" dirty="0" smtClean="0"/>
              <a:t>Etapa Electrónico</a:t>
            </a:r>
            <a:endParaRPr lang="es-EC" dirty="0"/>
          </a:p>
        </p:txBody>
      </p:sp>
      <p:pic>
        <p:nvPicPr>
          <p:cNvPr id="7" name="Marcador de contenido 6" descr="Recorte de pantalla"/>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875"/>
          <a:stretch/>
        </p:blipFill>
        <p:spPr>
          <a:xfrm>
            <a:off x="755576" y="2420888"/>
            <a:ext cx="3757102" cy="2853243"/>
          </a:xfrm>
        </p:spPr>
      </p:pic>
      <p:sp>
        <p:nvSpPr>
          <p:cNvPr id="5" name="Marcador de texto 4"/>
          <p:cNvSpPr>
            <a:spLocks noGrp="1"/>
          </p:cNvSpPr>
          <p:nvPr>
            <p:ph type="body" sz="quarter" idx="3"/>
          </p:nvPr>
        </p:nvSpPr>
        <p:spPr>
          <a:xfrm>
            <a:off x="4716016" y="1888956"/>
            <a:ext cx="3887391" cy="452437"/>
          </a:xfrm>
        </p:spPr>
        <p:txBody>
          <a:bodyPr>
            <a:normAutofit lnSpcReduction="10000"/>
          </a:bodyPr>
          <a:lstStyle/>
          <a:p>
            <a:pPr algn="ctr"/>
            <a:r>
              <a:rPr lang="es-EC" dirty="0" smtClean="0"/>
              <a:t>Etapa Neumática</a:t>
            </a:r>
            <a:endParaRPr lang="es-EC" dirty="0"/>
          </a:p>
        </p:txBody>
      </p:sp>
      <p:pic>
        <p:nvPicPr>
          <p:cNvPr id="8" name="Marcador de contenido 7" descr="Recorte de pantalla"/>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55576" y="5258205"/>
            <a:ext cx="2557820" cy="1009791"/>
          </a:xfrm>
        </p:spPr>
      </p:pic>
      <p:pic>
        <p:nvPicPr>
          <p:cNvPr id="9" name="Imagen 8"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641" y="2314143"/>
            <a:ext cx="3193702" cy="2915057"/>
          </a:xfrm>
          <a:prstGeom prst="rect">
            <a:avLst/>
          </a:prstGeom>
        </p:spPr>
      </p:pic>
      <p:pic>
        <p:nvPicPr>
          <p:cNvPr id="10" name="Imagen 9"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104" y="5229200"/>
            <a:ext cx="1656184" cy="1305107"/>
          </a:xfrm>
          <a:prstGeom prst="rect">
            <a:avLst/>
          </a:prstGeom>
        </p:spPr>
      </p:pic>
    </p:spTree>
    <p:extLst>
      <p:ext uri="{BB962C8B-B14F-4D97-AF65-F5344CB8AC3E}">
        <p14:creationId xmlns:p14="http://schemas.microsoft.com/office/powerpoint/2010/main" val="42318357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67544" y="908720"/>
            <a:ext cx="8229600" cy="1143000"/>
          </a:xfrm>
        </p:spPr>
        <p:txBody>
          <a:bodyPr>
            <a:normAutofit/>
          </a:bodyPr>
          <a:lstStyle/>
          <a:p>
            <a:pPr algn="ctr"/>
            <a:r>
              <a:rPr lang="es-EC" sz="3200" b="1" dirty="0" smtClean="0"/>
              <a:t>Etapa de Potencia</a:t>
            </a:r>
            <a:endParaRPr lang="es-EC" sz="3200" b="1" dirty="0"/>
          </a:p>
        </p:txBody>
      </p:sp>
      <p:pic>
        <p:nvPicPr>
          <p:cNvPr id="9" name="Marcador de contenido 8" descr="Recorte de pantalla"/>
          <p:cNvPicPr>
            <a:picLocks noGrp="1" noChangeAspect="1"/>
          </p:cNvPicPr>
          <p:nvPr>
            <p:ph idx="1"/>
          </p:nvPr>
        </p:nvPicPr>
        <p:blipFill rotWithShape="1">
          <a:blip r:embed="rId2">
            <a:extLst>
              <a:ext uri="{28A0092B-C50C-407E-A947-70E740481C1C}">
                <a14:useLocalDpi xmlns:a14="http://schemas.microsoft.com/office/drawing/2010/main" val="0"/>
              </a:ext>
            </a:extLst>
          </a:blip>
          <a:srcRect t="4091"/>
          <a:stretch/>
        </p:blipFill>
        <p:spPr>
          <a:xfrm>
            <a:off x="1187624" y="2132856"/>
            <a:ext cx="3600953" cy="3325715"/>
          </a:xfrm>
        </p:spPr>
      </p:pic>
      <p:pic>
        <p:nvPicPr>
          <p:cNvPr id="10" name="Imagen 9"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606920"/>
            <a:ext cx="2263046" cy="1845747"/>
          </a:xfrm>
          <a:prstGeom prst="rect">
            <a:avLst/>
          </a:prstGeom>
        </p:spPr>
      </p:pic>
    </p:spTree>
    <p:extLst>
      <p:ext uri="{BB962C8B-B14F-4D97-AF65-F5344CB8AC3E}">
        <p14:creationId xmlns:p14="http://schemas.microsoft.com/office/powerpoint/2010/main" val="36797057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12880" y="1019778"/>
            <a:ext cx="7886700" cy="825046"/>
          </a:xfrm>
        </p:spPr>
        <p:txBody>
          <a:bodyPr/>
          <a:lstStyle/>
          <a:p>
            <a:pPr algn="ctr"/>
            <a:r>
              <a:rPr lang="es-EC" dirty="0" smtClean="0"/>
              <a:t>PRUEBAS DE FUNCIONAMIENTO</a:t>
            </a:r>
            <a:endParaRPr lang="es-EC" dirty="0"/>
          </a:p>
        </p:txBody>
      </p:sp>
      <p:pic>
        <p:nvPicPr>
          <p:cNvPr id="13" name="Marcador de contenido 12" descr="Recorte de pantall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576" y="1916832"/>
            <a:ext cx="2448272" cy="2604679"/>
          </a:xfrm>
        </p:spPr>
      </p:pic>
      <p:pic>
        <p:nvPicPr>
          <p:cNvPr id="14" name="Marcador de contenido 13" descr="Recorte de pantalla"/>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55576" y="4509120"/>
            <a:ext cx="2448272" cy="1595011"/>
          </a:xfrm>
        </p:spPr>
      </p:pic>
      <p:pic>
        <p:nvPicPr>
          <p:cNvPr id="15" name="Imagen 14"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4" y="1844824"/>
            <a:ext cx="2664296" cy="4259307"/>
          </a:xfrm>
          <a:prstGeom prst="rect">
            <a:avLst/>
          </a:prstGeom>
        </p:spPr>
      </p:pic>
      <p:pic>
        <p:nvPicPr>
          <p:cNvPr id="16" name="Imagen 15"/>
          <p:cNvPicPr/>
          <p:nvPr/>
        </p:nvPicPr>
        <p:blipFill>
          <a:blip r:embed="rId6"/>
          <a:stretch>
            <a:fillRect/>
          </a:stretch>
        </p:blipFill>
        <p:spPr>
          <a:xfrm>
            <a:off x="6444208" y="1844824"/>
            <a:ext cx="2155372" cy="4259307"/>
          </a:xfrm>
          <a:prstGeom prst="rect">
            <a:avLst/>
          </a:prstGeom>
        </p:spPr>
      </p:pic>
    </p:spTree>
    <p:extLst>
      <p:ext uri="{BB962C8B-B14F-4D97-AF65-F5344CB8AC3E}">
        <p14:creationId xmlns:p14="http://schemas.microsoft.com/office/powerpoint/2010/main" val="7616624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692696"/>
            <a:ext cx="8229600" cy="1143000"/>
          </a:xfrm>
        </p:spPr>
        <p:txBody>
          <a:bodyPr/>
          <a:lstStyle/>
          <a:p>
            <a:pPr algn="ctr"/>
            <a:r>
              <a:rPr lang="es-EC" dirty="0" smtClean="0"/>
              <a:t>PLANEACION DE LA PRODUCCION</a:t>
            </a:r>
            <a:endParaRPr lang="es-EC" dirty="0"/>
          </a:p>
        </p:txBody>
      </p:sp>
      <p:sp>
        <p:nvSpPr>
          <p:cNvPr id="5" name="Marcador de texto 4"/>
          <p:cNvSpPr>
            <a:spLocks noGrp="1"/>
          </p:cNvSpPr>
          <p:nvPr>
            <p:ph type="body" idx="1"/>
          </p:nvPr>
        </p:nvSpPr>
        <p:spPr>
          <a:xfrm>
            <a:off x="629842" y="1681163"/>
            <a:ext cx="3868340" cy="510494"/>
          </a:xfrm>
        </p:spPr>
        <p:txBody>
          <a:bodyPr/>
          <a:lstStyle/>
          <a:p>
            <a:pPr algn="ctr"/>
            <a:r>
              <a:rPr lang="es-EC" dirty="0" smtClean="0"/>
              <a:t>Variables y Restricciones</a:t>
            </a:r>
            <a:endParaRPr lang="es-EC" dirty="0"/>
          </a:p>
        </p:txBody>
      </p:sp>
      <p:sp>
        <p:nvSpPr>
          <p:cNvPr id="6" name="Marcador de contenido 5"/>
          <p:cNvSpPr>
            <a:spLocks noGrp="1"/>
          </p:cNvSpPr>
          <p:nvPr>
            <p:ph sz="half" idx="2"/>
          </p:nvPr>
        </p:nvSpPr>
        <p:spPr>
          <a:xfrm>
            <a:off x="629842" y="2191657"/>
            <a:ext cx="3868340" cy="3998006"/>
          </a:xfrm>
        </p:spPr>
        <p:txBody>
          <a:bodyPr>
            <a:normAutofit fontScale="92500" lnSpcReduction="10000"/>
          </a:bodyPr>
          <a:lstStyle/>
          <a:p>
            <a:r>
              <a:rPr lang="es-EC" sz="2400" dirty="0" smtClean="0"/>
              <a:t>Variables</a:t>
            </a:r>
          </a:p>
          <a:p>
            <a:pPr lvl="1"/>
            <a:r>
              <a:rPr lang="es-EC" sz="2000" dirty="0"/>
              <a:t>Recursos Humanos</a:t>
            </a:r>
          </a:p>
          <a:p>
            <a:pPr lvl="1"/>
            <a:r>
              <a:rPr lang="es-EC" sz="2000" dirty="0"/>
              <a:t>Maquinaria y Equipos</a:t>
            </a:r>
          </a:p>
          <a:p>
            <a:pPr lvl="1"/>
            <a:r>
              <a:rPr lang="es-EC" sz="2000" dirty="0"/>
              <a:t>Materias Primas e </a:t>
            </a:r>
            <a:r>
              <a:rPr lang="es-EC" sz="2000" dirty="0" smtClean="0"/>
              <a:t>insumos</a:t>
            </a:r>
          </a:p>
          <a:p>
            <a:endParaRPr lang="es-EC" sz="2400" dirty="0" smtClean="0"/>
          </a:p>
          <a:p>
            <a:r>
              <a:rPr lang="es-EC" sz="2400" dirty="0" smtClean="0"/>
              <a:t>Restricciones</a:t>
            </a:r>
          </a:p>
          <a:p>
            <a:pPr lvl="1"/>
            <a:r>
              <a:rPr lang="es-EC" sz="2000" dirty="0" smtClean="0"/>
              <a:t>Perfiles con las dimensiones ofertadas.</a:t>
            </a:r>
          </a:p>
          <a:p>
            <a:pPr lvl="1"/>
            <a:r>
              <a:rPr lang="es-EC" sz="2000" dirty="0" smtClean="0"/>
              <a:t>Motores con rpm y frecuencias ofertadas.</a:t>
            </a:r>
          </a:p>
          <a:p>
            <a:pPr lvl="1"/>
            <a:r>
              <a:rPr lang="es-EC" sz="2000" dirty="0" smtClean="0"/>
              <a:t>Aceros en dimensiones ofertadas</a:t>
            </a:r>
          </a:p>
        </p:txBody>
      </p:sp>
      <p:sp>
        <p:nvSpPr>
          <p:cNvPr id="7" name="Marcador de texto 6"/>
          <p:cNvSpPr>
            <a:spLocks noGrp="1"/>
          </p:cNvSpPr>
          <p:nvPr>
            <p:ph type="body" sz="quarter" idx="3"/>
          </p:nvPr>
        </p:nvSpPr>
        <p:spPr>
          <a:xfrm>
            <a:off x="4629150" y="1681163"/>
            <a:ext cx="3887391" cy="510494"/>
          </a:xfrm>
        </p:spPr>
        <p:txBody>
          <a:bodyPr>
            <a:normAutofit fontScale="85000" lnSpcReduction="10000"/>
          </a:bodyPr>
          <a:lstStyle/>
          <a:p>
            <a:pPr algn="ctr"/>
            <a:r>
              <a:rPr lang="es-EC" dirty="0" smtClean="0"/>
              <a:t>Diseño del Sistema de Operaciones</a:t>
            </a:r>
            <a:endParaRPr lang="es-EC" dirty="0"/>
          </a:p>
        </p:txBody>
      </p:sp>
      <p:sp>
        <p:nvSpPr>
          <p:cNvPr id="8" name="Marcador de contenido 7"/>
          <p:cNvSpPr>
            <a:spLocks noGrp="1"/>
          </p:cNvSpPr>
          <p:nvPr>
            <p:ph sz="quarter" idx="4"/>
          </p:nvPr>
        </p:nvSpPr>
        <p:spPr>
          <a:xfrm>
            <a:off x="4629150" y="2191656"/>
            <a:ext cx="4335338" cy="4261679"/>
          </a:xfrm>
        </p:spPr>
        <p:txBody>
          <a:bodyPr>
            <a:noAutofit/>
          </a:bodyPr>
          <a:lstStyle/>
          <a:p>
            <a:pPr algn="just"/>
            <a:r>
              <a:rPr lang="es-EC" sz="1800" dirty="0" smtClean="0"/>
              <a:t>Campo de Aplicación: Sistema Maquinas (40%RRHH y 60% maquinaria).</a:t>
            </a:r>
          </a:p>
          <a:p>
            <a:pPr algn="just"/>
            <a:r>
              <a:rPr lang="es-EC" sz="1800" dirty="0" smtClean="0"/>
              <a:t>Modo de Aplicación: Base física, la materia prima únicamente cambiara de forma.</a:t>
            </a:r>
          </a:p>
          <a:p>
            <a:pPr algn="just"/>
            <a:r>
              <a:rPr lang="es-EC" sz="1800" dirty="0" smtClean="0"/>
              <a:t>Tipo de Maquinaria: Estándar capaz de ejecutar varias operaciones con volúmenes bajos.</a:t>
            </a:r>
          </a:p>
          <a:p>
            <a:pPr algn="just"/>
            <a:r>
              <a:rPr lang="es-EC" sz="1800" dirty="0" smtClean="0"/>
              <a:t>Secuencia: Intermitente, se produce de acuerdo al numero de pedidos.</a:t>
            </a:r>
          </a:p>
          <a:p>
            <a:pPr algn="just"/>
            <a:r>
              <a:rPr lang="es-EC" sz="1800" dirty="0" smtClean="0"/>
              <a:t>Desarrollo del Proceso: Sintético, a partir de varias materias primas se obtiene el producto final.</a:t>
            </a:r>
          </a:p>
          <a:p>
            <a:pPr algn="just"/>
            <a:r>
              <a:rPr lang="es-EC" sz="1800" dirty="0" smtClean="0"/>
              <a:t>Naturaleza de la Empresa: Industrial generador de bienes</a:t>
            </a:r>
            <a:endParaRPr lang="es-EC" sz="1800" dirty="0"/>
          </a:p>
        </p:txBody>
      </p:sp>
    </p:spTree>
    <p:extLst>
      <p:ext uri="{BB962C8B-B14F-4D97-AF65-F5344CB8AC3E}">
        <p14:creationId xmlns:p14="http://schemas.microsoft.com/office/powerpoint/2010/main" val="2737777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836712"/>
            <a:ext cx="8229600" cy="1143000"/>
          </a:xfrm>
        </p:spPr>
        <p:txBody>
          <a:bodyPr/>
          <a:lstStyle/>
          <a:p>
            <a:r>
              <a:rPr lang="es-EC" dirty="0" smtClean="0"/>
              <a:t>Selección</a:t>
            </a:r>
            <a:r>
              <a:rPr lang="en-US" dirty="0" smtClean="0"/>
              <a:t> del </a:t>
            </a:r>
            <a:r>
              <a:rPr lang="es-EC" dirty="0" smtClean="0"/>
              <a:t>Sistema</a:t>
            </a:r>
            <a:endParaRPr lang="es-EC"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3648" y="2092610"/>
            <a:ext cx="6696744" cy="3712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2792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811165" y="1196752"/>
            <a:ext cx="3886200" cy="5811838"/>
          </a:xfrm>
        </p:spPr>
        <p:txBody>
          <a:bodyPr>
            <a:normAutofit/>
          </a:bodyPr>
          <a:lstStyle/>
          <a:p>
            <a:pPr marL="0" indent="0">
              <a:buNone/>
            </a:pPr>
            <a:r>
              <a:rPr lang="es-EC" sz="2200" b="1" dirty="0"/>
              <a:t>Análisis y diseño de procesos (</a:t>
            </a:r>
            <a:r>
              <a:rPr lang="es-EC" sz="2200" b="1" dirty="0" smtClean="0"/>
              <a:t>OTIDA)</a:t>
            </a:r>
          </a:p>
          <a:p>
            <a:pPr marL="0" indent="0" algn="just">
              <a:buNone/>
            </a:pPr>
            <a:r>
              <a:rPr lang="es-EC" sz="2200" dirty="0" smtClean="0"/>
              <a:t>Describe las actividades entre las diferentes estaciones, representando los flujos de los procesos para cada unidad de producción</a:t>
            </a:r>
            <a:r>
              <a:rPr lang="es-EC" sz="1800" dirty="0" smtClean="0"/>
              <a:t>. </a:t>
            </a:r>
            <a:r>
              <a:rPr lang="es-EC" sz="1800" dirty="0"/>
              <a:t> </a:t>
            </a:r>
            <a:r>
              <a:rPr lang="es-EC" dirty="0" smtClean="0">
                <a:solidFill>
                  <a:srgbClr val="FF0000"/>
                </a:solidFill>
                <a:hlinkClick r:id="rId3" action="ppaction://hlinkfile"/>
              </a:rPr>
              <a:t>Ejemplo</a:t>
            </a:r>
            <a:endParaRPr lang="es-EC" dirty="0" smtClean="0">
              <a:solidFill>
                <a:srgbClr val="FF0000"/>
              </a:solidFill>
            </a:endParaRPr>
          </a:p>
          <a:p>
            <a:pPr marL="0" indent="0">
              <a:buNone/>
            </a:pPr>
            <a:r>
              <a:rPr lang="es-EC" sz="3000" b="1" dirty="0" smtClean="0"/>
              <a:t>Hojas </a:t>
            </a:r>
            <a:r>
              <a:rPr lang="es-EC" sz="3000" b="1" dirty="0"/>
              <a:t>de Procesos</a:t>
            </a:r>
          </a:p>
          <a:p>
            <a:pPr marL="0" indent="0" algn="just">
              <a:buNone/>
            </a:pPr>
            <a:r>
              <a:rPr lang="es-EC" sz="2200" dirty="0" smtClean="0"/>
              <a:t>Documento destinado a recoger las tareas realizadas en cada pieza. </a:t>
            </a:r>
            <a:r>
              <a:rPr lang="es-EC" dirty="0" smtClean="0">
                <a:solidFill>
                  <a:srgbClr val="FF0000"/>
                </a:solidFill>
                <a:hlinkClick r:id="rId4" action="ppaction://hlinkfile"/>
              </a:rPr>
              <a:t>Ejemplo</a:t>
            </a:r>
            <a:endParaRPr lang="es-EC" dirty="0">
              <a:solidFill>
                <a:srgbClr val="FF0000"/>
              </a:solidFill>
            </a:endParaRPr>
          </a:p>
        </p:txBody>
      </p:sp>
      <p:sp>
        <p:nvSpPr>
          <p:cNvPr id="6" name="Marcador de contenido 5"/>
          <p:cNvSpPr>
            <a:spLocks noGrp="1"/>
          </p:cNvSpPr>
          <p:nvPr>
            <p:ph sz="half" idx="2"/>
          </p:nvPr>
        </p:nvSpPr>
        <p:spPr>
          <a:xfrm>
            <a:off x="4629150" y="1189037"/>
            <a:ext cx="3886200" cy="4987926"/>
          </a:xfrm>
        </p:spPr>
        <p:txBody>
          <a:bodyPr>
            <a:normAutofit/>
          </a:bodyPr>
          <a:lstStyle/>
          <a:p>
            <a:endParaRPr lang="es-EC" dirty="0" smtClean="0"/>
          </a:p>
          <a:p>
            <a:r>
              <a:rPr lang="es-EC" dirty="0" smtClean="0"/>
              <a:t>Capacidad de Trabajo</a:t>
            </a:r>
          </a:p>
          <a:p>
            <a:pPr marL="0" indent="0">
              <a:buNone/>
            </a:pPr>
            <a:endParaRPr lang="es-EC" dirty="0"/>
          </a:p>
          <a:p>
            <a:endParaRPr lang="es-EC" dirty="0" smtClean="0"/>
          </a:p>
          <a:p>
            <a:r>
              <a:rPr lang="es-EC" dirty="0" smtClean="0"/>
              <a:t>Carga de Trabajo</a:t>
            </a:r>
          </a:p>
          <a:p>
            <a:endParaRPr lang="es-EC" dirty="0"/>
          </a:p>
        </p:txBody>
      </p:sp>
      <p:sp>
        <p:nvSpPr>
          <p:cNvPr id="5" name="Marcador de texto 4"/>
          <p:cNvSpPr>
            <a:spLocks noGrp="1"/>
          </p:cNvSpPr>
          <p:nvPr>
            <p:ph type="body" sz="quarter" idx="4294967295"/>
          </p:nvPr>
        </p:nvSpPr>
        <p:spPr>
          <a:xfrm>
            <a:off x="4717058" y="1124744"/>
            <a:ext cx="3887390" cy="432048"/>
          </a:xfrm>
        </p:spPr>
        <p:txBody>
          <a:bodyPr>
            <a:normAutofit/>
          </a:bodyPr>
          <a:lstStyle/>
          <a:p>
            <a:pPr marL="0" indent="0">
              <a:buNone/>
            </a:pPr>
            <a:r>
              <a:rPr lang="es-EC" sz="2000" b="1" dirty="0" smtClean="0"/>
              <a:t>Requerimientos de Mano de Obra</a:t>
            </a:r>
            <a:endParaRPr lang="es-EC" sz="2000" b="1" dirty="0"/>
          </a:p>
        </p:txBody>
      </p:sp>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655" y="2348881"/>
            <a:ext cx="2548721" cy="847800"/>
          </a:xfrm>
          <a:prstGeom prst="rect">
            <a:avLst/>
          </a:prstGeom>
        </p:spPr>
      </p:pic>
      <p:pic>
        <p:nvPicPr>
          <p:cNvPr id="11" name="Imagen 10"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488" y="3797041"/>
            <a:ext cx="3793378" cy="2774404"/>
          </a:xfrm>
          <a:prstGeom prst="rect">
            <a:avLst/>
          </a:prstGeom>
        </p:spPr>
      </p:pic>
      <p:sp>
        <p:nvSpPr>
          <p:cNvPr id="2" name="1 CuadroTexto"/>
          <p:cNvSpPr txBox="1"/>
          <p:nvPr/>
        </p:nvSpPr>
        <p:spPr>
          <a:xfrm>
            <a:off x="1115616" y="5805264"/>
            <a:ext cx="3600400" cy="369332"/>
          </a:xfrm>
          <a:prstGeom prst="rect">
            <a:avLst/>
          </a:prstGeom>
          <a:noFill/>
        </p:spPr>
        <p:txBody>
          <a:bodyPr wrap="square" rtlCol="0">
            <a:spAutoFit/>
          </a:bodyPr>
          <a:lstStyle/>
          <a:p>
            <a:r>
              <a:rPr lang="es-EC" dirty="0" smtClean="0">
                <a:hlinkClick r:id="rId7" action="ppaction://hlinkfile"/>
              </a:rPr>
              <a:t>Tabla tiempo total de Producción</a:t>
            </a:r>
            <a:endParaRPr lang="es-EC" dirty="0"/>
          </a:p>
        </p:txBody>
      </p:sp>
    </p:spTree>
    <p:extLst>
      <p:ext uri="{BB962C8B-B14F-4D97-AF65-F5344CB8AC3E}">
        <p14:creationId xmlns:p14="http://schemas.microsoft.com/office/powerpoint/2010/main" val="7980047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p:cNvSpPr>
            <a:spLocks noGrp="1"/>
          </p:cNvSpPr>
          <p:nvPr>
            <p:ph type="body" idx="1"/>
          </p:nvPr>
        </p:nvSpPr>
        <p:spPr>
          <a:xfrm>
            <a:off x="1892022" y="1124744"/>
            <a:ext cx="5040039" cy="481466"/>
          </a:xfrm>
        </p:spPr>
        <p:txBody>
          <a:bodyPr>
            <a:noAutofit/>
          </a:bodyPr>
          <a:lstStyle/>
          <a:p>
            <a:pPr algn="ctr"/>
            <a:r>
              <a:rPr lang="es-EC" sz="2800" dirty="0" smtClean="0"/>
              <a:t>Requerimiento de Mano Obra</a:t>
            </a:r>
            <a:endParaRPr lang="es-EC" sz="2800" dirty="0"/>
          </a:p>
        </p:txBody>
      </p:sp>
      <p:sp>
        <p:nvSpPr>
          <p:cNvPr id="23" name="Marcador de texto 12"/>
          <p:cNvSpPr txBox="1">
            <a:spLocks/>
          </p:cNvSpPr>
          <p:nvPr/>
        </p:nvSpPr>
        <p:spPr>
          <a:xfrm>
            <a:off x="4988366" y="2213626"/>
            <a:ext cx="3887391" cy="317375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s-EC" dirty="0"/>
          </a:p>
        </p:txBody>
      </p:sp>
      <p:sp>
        <p:nvSpPr>
          <p:cNvPr id="24" name="Marcador de texto 12"/>
          <p:cNvSpPr txBox="1">
            <a:spLocks/>
          </p:cNvSpPr>
          <p:nvPr/>
        </p:nvSpPr>
        <p:spPr>
          <a:xfrm>
            <a:off x="4788024" y="2213626"/>
            <a:ext cx="3887391" cy="25740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sz="1600" b="0" dirty="0"/>
              <a:t> </a:t>
            </a:r>
            <a:r>
              <a:rPr lang="es-EC" sz="1600" b="0" dirty="0" smtClean="0"/>
              <a:t>  </a:t>
            </a:r>
            <a:endParaRPr lang="es-EC" sz="2000" dirty="0"/>
          </a:p>
        </p:txBody>
      </p:sp>
      <p:graphicFrame>
        <p:nvGraphicFramePr>
          <p:cNvPr id="2" name="1 Tabla"/>
          <p:cNvGraphicFramePr>
            <a:graphicFrameLocks noGrp="1"/>
          </p:cNvGraphicFramePr>
          <p:nvPr>
            <p:extLst>
              <p:ext uri="{D42A27DB-BD31-4B8C-83A1-F6EECF244321}">
                <p14:modId xmlns:p14="http://schemas.microsoft.com/office/powerpoint/2010/main" val="4012613958"/>
              </p:ext>
            </p:extLst>
          </p:nvPr>
        </p:nvGraphicFramePr>
        <p:xfrm>
          <a:off x="4541299" y="1844824"/>
          <a:ext cx="4556249" cy="4561858"/>
        </p:xfrm>
        <a:graphic>
          <a:graphicData uri="http://schemas.openxmlformats.org/drawingml/2006/table">
            <a:tbl>
              <a:tblPr firstRow="1" firstCol="1" bandRow="1">
                <a:tableStyleId>{5C22544A-7EE6-4342-B048-85BDC9FD1C3A}</a:tableStyleId>
              </a:tblPr>
              <a:tblGrid>
                <a:gridCol w="1205408"/>
                <a:gridCol w="940025"/>
                <a:gridCol w="1205408"/>
                <a:gridCol w="1205408"/>
              </a:tblGrid>
              <a:tr h="216830">
                <a:tc gridSpan="3">
                  <a:txBody>
                    <a:bodyPr/>
                    <a:lstStyle/>
                    <a:p>
                      <a:pPr algn="just">
                        <a:spcAft>
                          <a:spcPts val="0"/>
                        </a:spcAft>
                      </a:pPr>
                      <a:r>
                        <a:rPr lang="es-EC" sz="1200" dirty="0">
                          <a:effectLst/>
                        </a:rPr>
                        <a:t>Mano de Obra</a:t>
                      </a:r>
                      <a:endParaRPr lang="es-EC" sz="1200" dirty="0">
                        <a:solidFill>
                          <a:srgbClr val="365F91"/>
                        </a:solidFill>
                        <a:effectLst/>
                        <a:latin typeface="Times New Roman"/>
                        <a:ea typeface="Times New Roman"/>
                      </a:endParaRPr>
                    </a:p>
                  </a:txBody>
                  <a:tcPr marL="68580" marR="68580" marT="0" marB="0"/>
                </a:tc>
                <a:tc hMerge="1">
                  <a:txBody>
                    <a:bodyPr/>
                    <a:lstStyle/>
                    <a:p>
                      <a:endParaRPr lang="es-EC"/>
                    </a:p>
                  </a:txBody>
                  <a:tcPr/>
                </a:tc>
                <a:tc hMerge="1">
                  <a:txBody>
                    <a:bodyPr/>
                    <a:lstStyle/>
                    <a:p>
                      <a:endParaRPr lang="es-EC"/>
                    </a:p>
                  </a:txBody>
                  <a:tcPr/>
                </a:tc>
                <a:tc>
                  <a:txBody>
                    <a:bodyPr/>
                    <a:lstStyle/>
                    <a:p>
                      <a:pPr algn="just">
                        <a:spcAft>
                          <a:spcPts val="0"/>
                        </a:spcAft>
                      </a:pPr>
                      <a:r>
                        <a:rPr lang="es-EC" sz="1200">
                          <a:effectLst/>
                        </a:rPr>
                        <a:t>Servicios</a:t>
                      </a:r>
                      <a:endParaRPr lang="es-EC" sz="1200">
                        <a:solidFill>
                          <a:srgbClr val="365F91"/>
                        </a:solidFill>
                        <a:effectLst/>
                        <a:latin typeface="Times New Roman"/>
                        <a:ea typeface="Times New Roman"/>
                      </a:endParaRPr>
                    </a:p>
                  </a:txBody>
                  <a:tcPr marL="68580" marR="68580" marT="0" marB="0"/>
                </a:tc>
              </a:tr>
              <a:tr h="188914">
                <a:tc rowSpan="14">
                  <a:txBody>
                    <a:bodyPr/>
                    <a:lstStyle/>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smtClean="0">
                          <a:effectLst/>
                        </a:rPr>
                        <a:t>Directa</a:t>
                      </a:r>
                      <a:endParaRPr lang="es-EC" sz="1200" dirty="0">
                        <a:solidFill>
                          <a:srgbClr val="365F91"/>
                        </a:solidFill>
                        <a:effectLst/>
                        <a:latin typeface="Times New Roman"/>
                        <a:ea typeface="Times New Roman"/>
                      </a:endParaRPr>
                    </a:p>
                  </a:txBody>
                  <a:tcPr marL="68580" marR="68580" marT="0" marB="0"/>
                </a:tc>
                <a:tc rowSpan="11">
                  <a:txBody>
                    <a:bodyPr/>
                    <a:lstStyle/>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a:effectLst/>
                        </a:rPr>
                        <a:t> </a:t>
                      </a:r>
                    </a:p>
                    <a:p>
                      <a:pPr algn="just">
                        <a:spcAft>
                          <a:spcPts val="0"/>
                        </a:spcAft>
                      </a:pPr>
                      <a:r>
                        <a:rPr lang="es-EC" sz="1200" dirty="0">
                          <a:effectLst/>
                        </a:rPr>
                        <a:t>Producción</a:t>
                      </a:r>
                      <a:endParaRPr lang="es-EC" sz="1200" dirty="0">
                        <a:solidFill>
                          <a:srgbClr val="365F91"/>
                        </a:solidFill>
                        <a:effectLst/>
                        <a:latin typeface="Times New Roman"/>
                        <a:ea typeface="Times New Roman"/>
                      </a:endParaRPr>
                    </a:p>
                  </a:txBody>
                  <a:tcPr marL="68580" marR="68580" marT="0" marB="0"/>
                </a:tc>
                <a:tc rowSpan="3">
                  <a:txBody>
                    <a:bodyPr/>
                    <a:lstStyle/>
                    <a:p>
                      <a:pPr algn="just">
                        <a:spcAft>
                          <a:spcPts val="0"/>
                        </a:spcAft>
                      </a:pPr>
                      <a:r>
                        <a:rPr lang="es-EC" sz="1200">
                          <a:effectLst/>
                        </a:rPr>
                        <a:t>Técnico Mecánico 1</a:t>
                      </a:r>
                      <a:endParaRPr lang="es-EC" sz="1200">
                        <a:solidFill>
                          <a:srgbClr val="365F91"/>
                        </a:solidFill>
                        <a:effectLst/>
                        <a:latin typeface="Times New Roman"/>
                        <a:ea typeface="Times New Roman"/>
                      </a:endParaRPr>
                    </a:p>
                  </a:txBody>
                  <a:tcPr marL="68580" marR="68580" marT="0" marB="0"/>
                </a:tc>
                <a:tc>
                  <a:txBody>
                    <a:bodyPr/>
                    <a:lstStyle/>
                    <a:p>
                      <a:pPr algn="just">
                        <a:spcAft>
                          <a:spcPts val="0"/>
                        </a:spcAft>
                      </a:pPr>
                      <a:r>
                        <a:rPr lang="es-EC" sz="1200">
                          <a:effectLst/>
                        </a:rPr>
                        <a:t>Corte Amoladora</a:t>
                      </a:r>
                      <a:endParaRPr lang="es-EC" sz="1200">
                        <a:solidFill>
                          <a:srgbClr val="365F91"/>
                        </a:solidFill>
                        <a:effectLst/>
                        <a:latin typeface="Times New Roman"/>
                        <a:ea typeface="Times New Roman"/>
                      </a:endParaRPr>
                    </a:p>
                  </a:txBody>
                  <a:tcPr marL="68580" marR="68580" marT="0" marB="0"/>
                </a:tc>
              </a:tr>
              <a:tr h="188914">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spcAft>
                          <a:spcPts val="0"/>
                        </a:spcAft>
                      </a:pPr>
                      <a:r>
                        <a:rPr lang="es-EC" sz="1200">
                          <a:effectLst/>
                        </a:rPr>
                        <a:t>Doblado</a:t>
                      </a:r>
                      <a:endParaRPr lang="es-EC" sz="1200">
                        <a:solidFill>
                          <a:srgbClr val="365F91"/>
                        </a:solidFill>
                        <a:effectLst/>
                        <a:latin typeface="Times New Roman"/>
                        <a:ea typeface="Times New Roman"/>
                      </a:endParaRPr>
                    </a:p>
                  </a:txBody>
                  <a:tcPr marL="68580" marR="68580" marT="0" marB="0"/>
                </a:tc>
              </a:tr>
              <a:tr h="37782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spcAft>
                          <a:spcPts val="0"/>
                        </a:spcAft>
                      </a:pPr>
                      <a:r>
                        <a:rPr lang="es-EC" sz="1200">
                          <a:effectLst/>
                        </a:rPr>
                        <a:t>Ensamblaje Ajustes</a:t>
                      </a:r>
                      <a:endParaRPr lang="es-EC" sz="1200">
                        <a:solidFill>
                          <a:srgbClr val="365F91"/>
                        </a:solidFill>
                        <a:effectLst/>
                        <a:latin typeface="Times New Roman"/>
                        <a:ea typeface="Times New Roman"/>
                      </a:endParaRPr>
                    </a:p>
                  </a:txBody>
                  <a:tcPr marL="68580" marR="68580" marT="0" marB="0"/>
                </a:tc>
              </a:tr>
              <a:tr h="188914">
                <a:tc vMerge="1">
                  <a:txBody>
                    <a:bodyPr/>
                    <a:lstStyle/>
                    <a:p>
                      <a:endParaRPr lang="es-EC"/>
                    </a:p>
                  </a:txBody>
                  <a:tcPr/>
                </a:tc>
                <a:tc vMerge="1">
                  <a:txBody>
                    <a:bodyPr/>
                    <a:lstStyle/>
                    <a:p>
                      <a:endParaRPr lang="es-EC"/>
                    </a:p>
                  </a:txBody>
                  <a:tcPr/>
                </a:tc>
                <a:tc rowSpan="2">
                  <a:txBody>
                    <a:bodyPr/>
                    <a:lstStyle/>
                    <a:p>
                      <a:pPr algn="just">
                        <a:spcAft>
                          <a:spcPts val="0"/>
                        </a:spcAft>
                      </a:pPr>
                      <a:r>
                        <a:rPr lang="es-EC" sz="1200">
                          <a:effectLst/>
                        </a:rPr>
                        <a:t>Técnico Mecánico 2</a:t>
                      </a:r>
                      <a:endParaRPr lang="es-EC" sz="1200">
                        <a:solidFill>
                          <a:srgbClr val="365F91"/>
                        </a:solidFill>
                        <a:effectLst/>
                        <a:latin typeface="Times New Roman"/>
                        <a:ea typeface="Times New Roman"/>
                      </a:endParaRPr>
                    </a:p>
                  </a:txBody>
                  <a:tcPr marL="68580" marR="68580" marT="0" marB="0"/>
                </a:tc>
                <a:tc>
                  <a:txBody>
                    <a:bodyPr/>
                    <a:lstStyle/>
                    <a:p>
                      <a:pPr algn="just">
                        <a:spcAft>
                          <a:spcPts val="0"/>
                        </a:spcAft>
                      </a:pPr>
                      <a:r>
                        <a:rPr lang="es-EC" sz="1200" dirty="0">
                          <a:effectLst/>
                        </a:rPr>
                        <a:t>Perforado</a:t>
                      </a:r>
                      <a:endParaRPr lang="es-EC" sz="1200" dirty="0">
                        <a:solidFill>
                          <a:srgbClr val="365F91"/>
                        </a:solidFill>
                        <a:effectLst/>
                        <a:latin typeface="Times New Roman"/>
                        <a:ea typeface="Times New Roman"/>
                      </a:endParaRPr>
                    </a:p>
                  </a:txBody>
                  <a:tcPr marL="68580" marR="68580" marT="0" marB="0"/>
                </a:tc>
              </a:tr>
              <a:tr h="188914">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spcAft>
                          <a:spcPts val="0"/>
                        </a:spcAft>
                      </a:pPr>
                      <a:r>
                        <a:rPr lang="es-EC" sz="1200">
                          <a:effectLst/>
                        </a:rPr>
                        <a:t>Inspección</a:t>
                      </a:r>
                      <a:endParaRPr lang="es-EC" sz="1200">
                        <a:solidFill>
                          <a:srgbClr val="365F91"/>
                        </a:solidFill>
                        <a:effectLst/>
                        <a:latin typeface="Times New Roman"/>
                        <a:ea typeface="Times New Roman"/>
                      </a:endParaRPr>
                    </a:p>
                  </a:txBody>
                  <a:tcPr marL="68580" marR="68580" marT="0" marB="0"/>
                </a:tc>
              </a:tr>
              <a:tr h="188914">
                <a:tc vMerge="1">
                  <a:txBody>
                    <a:bodyPr/>
                    <a:lstStyle/>
                    <a:p>
                      <a:endParaRPr lang="es-EC"/>
                    </a:p>
                  </a:txBody>
                  <a:tcPr/>
                </a:tc>
                <a:tc vMerge="1">
                  <a:txBody>
                    <a:bodyPr/>
                    <a:lstStyle/>
                    <a:p>
                      <a:endParaRPr lang="es-EC"/>
                    </a:p>
                  </a:txBody>
                  <a:tcPr/>
                </a:tc>
                <a:tc rowSpan="4">
                  <a:txBody>
                    <a:bodyPr/>
                    <a:lstStyle/>
                    <a:p>
                      <a:pPr algn="just">
                        <a:spcAft>
                          <a:spcPts val="0"/>
                        </a:spcAft>
                      </a:pPr>
                      <a:r>
                        <a:rPr lang="es-EC" sz="1200">
                          <a:effectLst/>
                        </a:rPr>
                        <a:t>Técnico Mecánico 3</a:t>
                      </a:r>
                      <a:endParaRPr lang="es-EC" sz="1200">
                        <a:solidFill>
                          <a:srgbClr val="365F91"/>
                        </a:solidFill>
                        <a:effectLst/>
                        <a:latin typeface="Times New Roman"/>
                        <a:ea typeface="Times New Roman"/>
                      </a:endParaRPr>
                    </a:p>
                  </a:txBody>
                  <a:tcPr marL="68580" marR="68580" marT="0" marB="0"/>
                </a:tc>
                <a:tc>
                  <a:txBody>
                    <a:bodyPr/>
                    <a:lstStyle/>
                    <a:p>
                      <a:pPr algn="just">
                        <a:spcAft>
                          <a:spcPts val="0"/>
                        </a:spcAft>
                      </a:pPr>
                      <a:r>
                        <a:rPr lang="es-EC" sz="1200">
                          <a:effectLst/>
                        </a:rPr>
                        <a:t>Corte Sierra</a:t>
                      </a:r>
                      <a:endParaRPr lang="es-EC" sz="1200">
                        <a:solidFill>
                          <a:srgbClr val="365F91"/>
                        </a:solidFill>
                        <a:effectLst/>
                        <a:latin typeface="Times New Roman"/>
                        <a:ea typeface="Times New Roman"/>
                      </a:endParaRPr>
                    </a:p>
                  </a:txBody>
                  <a:tcPr marL="68580" marR="68580" marT="0" marB="0"/>
                </a:tc>
              </a:tr>
              <a:tr h="188914">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spcAft>
                          <a:spcPts val="0"/>
                        </a:spcAft>
                      </a:pPr>
                      <a:r>
                        <a:rPr lang="es-EC" sz="1200">
                          <a:effectLst/>
                        </a:rPr>
                        <a:t>Torneado</a:t>
                      </a:r>
                      <a:endParaRPr lang="es-EC" sz="1200">
                        <a:solidFill>
                          <a:srgbClr val="365F91"/>
                        </a:solidFill>
                        <a:effectLst/>
                        <a:latin typeface="Times New Roman"/>
                        <a:ea typeface="Times New Roman"/>
                      </a:endParaRPr>
                    </a:p>
                  </a:txBody>
                  <a:tcPr marL="68580" marR="68580" marT="0" marB="0"/>
                </a:tc>
              </a:tr>
              <a:tr h="188914">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spcAft>
                          <a:spcPts val="0"/>
                        </a:spcAft>
                      </a:pPr>
                      <a:r>
                        <a:rPr lang="es-EC" sz="1200">
                          <a:effectLst/>
                        </a:rPr>
                        <a:t>Acabado</a:t>
                      </a:r>
                      <a:endParaRPr lang="es-EC" sz="1200">
                        <a:solidFill>
                          <a:srgbClr val="365F91"/>
                        </a:solidFill>
                        <a:effectLst/>
                        <a:latin typeface="Times New Roman"/>
                        <a:ea typeface="Times New Roman"/>
                      </a:endParaRPr>
                    </a:p>
                  </a:txBody>
                  <a:tcPr marL="68580" marR="68580" marT="0" marB="0"/>
                </a:tc>
              </a:tr>
              <a:tr h="188914">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spcAft>
                          <a:spcPts val="0"/>
                        </a:spcAft>
                      </a:pPr>
                      <a:r>
                        <a:rPr lang="es-EC" sz="1200">
                          <a:effectLst/>
                        </a:rPr>
                        <a:t>Embalaje</a:t>
                      </a:r>
                      <a:endParaRPr lang="es-EC" sz="1200">
                        <a:solidFill>
                          <a:srgbClr val="365F91"/>
                        </a:solidFill>
                        <a:effectLst/>
                        <a:latin typeface="Times New Roman"/>
                        <a:ea typeface="Times New Roman"/>
                      </a:endParaRPr>
                    </a:p>
                  </a:txBody>
                  <a:tcPr marL="68580" marR="68580" marT="0" marB="0"/>
                </a:tc>
              </a:tr>
              <a:tr h="188914">
                <a:tc vMerge="1">
                  <a:txBody>
                    <a:bodyPr/>
                    <a:lstStyle/>
                    <a:p>
                      <a:endParaRPr lang="es-EC"/>
                    </a:p>
                  </a:txBody>
                  <a:tcPr/>
                </a:tc>
                <a:tc vMerge="1">
                  <a:txBody>
                    <a:bodyPr/>
                    <a:lstStyle/>
                    <a:p>
                      <a:endParaRPr lang="es-EC"/>
                    </a:p>
                  </a:txBody>
                  <a:tcPr/>
                </a:tc>
                <a:tc rowSpan="2">
                  <a:txBody>
                    <a:bodyPr/>
                    <a:lstStyle/>
                    <a:p>
                      <a:pPr algn="just">
                        <a:spcAft>
                          <a:spcPts val="0"/>
                        </a:spcAft>
                      </a:pPr>
                      <a:r>
                        <a:rPr lang="es-EC" sz="1200">
                          <a:effectLst/>
                        </a:rPr>
                        <a:t>Técnico Soldador </a:t>
                      </a:r>
                      <a:endParaRPr lang="es-EC" sz="1200">
                        <a:solidFill>
                          <a:srgbClr val="365F91"/>
                        </a:solidFill>
                        <a:effectLst/>
                        <a:latin typeface="Times New Roman"/>
                        <a:ea typeface="Times New Roman"/>
                      </a:endParaRPr>
                    </a:p>
                  </a:txBody>
                  <a:tcPr marL="68580" marR="68580" marT="0" marB="0"/>
                </a:tc>
                <a:tc>
                  <a:txBody>
                    <a:bodyPr/>
                    <a:lstStyle/>
                    <a:p>
                      <a:pPr algn="just">
                        <a:spcAft>
                          <a:spcPts val="0"/>
                        </a:spcAft>
                      </a:pPr>
                      <a:r>
                        <a:rPr lang="es-EC" sz="1200">
                          <a:effectLst/>
                        </a:rPr>
                        <a:t>Oxicorte</a:t>
                      </a:r>
                      <a:endParaRPr lang="es-EC" sz="1200">
                        <a:solidFill>
                          <a:srgbClr val="365F91"/>
                        </a:solidFill>
                        <a:effectLst/>
                        <a:latin typeface="Times New Roman"/>
                        <a:ea typeface="Times New Roman"/>
                      </a:endParaRPr>
                    </a:p>
                  </a:txBody>
                  <a:tcPr marL="68580" marR="68580" marT="0" marB="0"/>
                </a:tc>
              </a:tr>
              <a:tr h="56674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spcAft>
                          <a:spcPts val="0"/>
                        </a:spcAft>
                      </a:pPr>
                      <a:r>
                        <a:rPr lang="es-EC" sz="1200" dirty="0">
                          <a:effectLst/>
                        </a:rPr>
                        <a:t>Ensamblaje Soldadura SMAW</a:t>
                      </a:r>
                      <a:endParaRPr lang="es-EC" sz="1200" dirty="0">
                        <a:solidFill>
                          <a:srgbClr val="365F91"/>
                        </a:solidFill>
                        <a:effectLst/>
                        <a:latin typeface="Times New Roman"/>
                        <a:ea typeface="Times New Roman"/>
                      </a:endParaRPr>
                    </a:p>
                  </a:txBody>
                  <a:tcPr marL="68580" marR="68580" marT="0" marB="0"/>
                </a:tc>
              </a:tr>
              <a:tr h="377829">
                <a:tc vMerge="1">
                  <a:txBody>
                    <a:bodyPr/>
                    <a:lstStyle/>
                    <a:p>
                      <a:endParaRPr lang="es-EC"/>
                    </a:p>
                  </a:txBody>
                  <a:tcPr/>
                </a:tc>
                <a:tc rowSpan="4">
                  <a:txBody>
                    <a:bodyPr/>
                    <a:lstStyle/>
                    <a:p>
                      <a:pPr algn="just">
                        <a:spcAft>
                          <a:spcPts val="0"/>
                        </a:spcAft>
                      </a:pPr>
                      <a:r>
                        <a:rPr lang="es-EC" sz="1200">
                          <a:effectLst/>
                        </a:rPr>
                        <a:t> </a:t>
                      </a:r>
                    </a:p>
                    <a:p>
                      <a:pPr algn="just">
                        <a:spcAft>
                          <a:spcPts val="0"/>
                        </a:spcAft>
                      </a:pPr>
                      <a:r>
                        <a:rPr lang="es-EC" sz="1200">
                          <a:effectLst/>
                        </a:rPr>
                        <a:t> </a:t>
                      </a:r>
                    </a:p>
                    <a:p>
                      <a:pPr algn="just">
                        <a:spcAft>
                          <a:spcPts val="0"/>
                        </a:spcAft>
                      </a:pPr>
                      <a:r>
                        <a:rPr lang="es-EC" sz="1200">
                          <a:effectLst/>
                        </a:rPr>
                        <a:t>Administrativos</a:t>
                      </a:r>
                      <a:endParaRPr lang="es-EC" sz="1200">
                        <a:solidFill>
                          <a:srgbClr val="365F91"/>
                        </a:solidFill>
                        <a:effectLst/>
                        <a:latin typeface="Times New Roman"/>
                        <a:ea typeface="Times New Roman"/>
                      </a:endParaRPr>
                    </a:p>
                  </a:txBody>
                  <a:tcPr marL="68580" marR="68580" marT="0" marB="0"/>
                </a:tc>
                <a:tc>
                  <a:txBody>
                    <a:bodyPr/>
                    <a:lstStyle/>
                    <a:p>
                      <a:pPr algn="just">
                        <a:spcAft>
                          <a:spcPts val="0"/>
                        </a:spcAft>
                      </a:pPr>
                      <a:r>
                        <a:rPr lang="es-EC" sz="1200" dirty="0">
                          <a:effectLst/>
                        </a:rPr>
                        <a:t>Supervisor</a:t>
                      </a:r>
                      <a:endParaRPr lang="es-EC" sz="1200" dirty="0">
                        <a:solidFill>
                          <a:srgbClr val="365F91"/>
                        </a:solidFill>
                        <a:effectLst/>
                        <a:latin typeface="Times New Roman"/>
                        <a:ea typeface="Times New Roman"/>
                      </a:endParaRPr>
                    </a:p>
                  </a:txBody>
                  <a:tcPr marL="68580" marR="68580" marT="0" marB="0"/>
                </a:tc>
                <a:tc>
                  <a:txBody>
                    <a:bodyPr/>
                    <a:lstStyle/>
                    <a:p>
                      <a:pPr algn="just">
                        <a:spcAft>
                          <a:spcPts val="0"/>
                        </a:spcAft>
                      </a:pPr>
                      <a:r>
                        <a:rPr lang="es-EC" sz="1200" dirty="0">
                          <a:effectLst/>
                        </a:rPr>
                        <a:t>Oficina/Producción</a:t>
                      </a:r>
                      <a:endParaRPr lang="es-EC" sz="1200" dirty="0">
                        <a:solidFill>
                          <a:srgbClr val="365F91"/>
                        </a:solidFill>
                        <a:effectLst/>
                        <a:latin typeface="Times New Roman"/>
                        <a:ea typeface="Times New Roman"/>
                      </a:endParaRPr>
                    </a:p>
                  </a:txBody>
                  <a:tcPr marL="68580" marR="68580" marT="0" marB="0"/>
                </a:tc>
              </a:tr>
              <a:tr h="377829">
                <a:tc vMerge="1">
                  <a:txBody>
                    <a:bodyPr/>
                    <a:lstStyle/>
                    <a:p>
                      <a:endParaRPr lang="es-EC"/>
                    </a:p>
                  </a:txBody>
                  <a:tcPr/>
                </a:tc>
                <a:tc vMerge="1">
                  <a:txBody>
                    <a:bodyPr/>
                    <a:lstStyle/>
                    <a:p>
                      <a:endParaRPr lang="es-EC"/>
                    </a:p>
                  </a:txBody>
                  <a:tcPr/>
                </a:tc>
                <a:tc>
                  <a:txBody>
                    <a:bodyPr/>
                    <a:lstStyle/>
                    <a:p>
                      <a:pPr algn="just">
                        <a:spcAft>
                          <a:spcPts val="0"/>
                        </a:spcAft>
                      </a:pPr>
                      <a:r>
                        <a:rPr lang="es-EC" sz="1200">
                          <a:effectLst/>
                        </a:rPr>
                        <a:t>Compras</a:t>
                      </a:r>
                      <a:endParaRPr lang="es-EC" sz="1200">
                        <a:solidFill>
                          <a:srgbClr val="365F91"/>
                        </a:solidFill>
                        <a:effectLst/>
                        <a:latin typeface="Times New Roman"/>
                        <a:ea typeface="Times New Roman"/>
                      </a:endParaRPr>
                    </a:p>
                  </a:txBody>
                  <a:tcPr marL="68580" marR="68580" marT="0" marB="0"/>
                </a:tc>
                <a:tc>
                  <a:txBody>
                    <a:bodyPr/>
                    <a:lstStyle/>
                    <a:p>
                      <a:pPr algn="just">
                        <a:spcAft>
                          <a:spcPts val="0"/>
                        </a:spcAft>
                      </a:pPr>
                      <a:r>
                        <a:rPr lang="es-EC" sz="1200">
                          <a:effectLst/>
                        </a:rPr>
                        <a:t>Aprovisionamiento de Materiales</a:t>
                      </a:r>
                      <a:endParaRPr lang="es-EC" sz="1200">
                        <a:solidFill>
                          <a:srgbClr val="365F91"/>
                        </a:solidFill>
                        <a:effectLst/>
                        <a:latin typeface="Times New Roman"/>
                        <a:ea typeface="Times New Roman"/>
                      </a:endParaRPr>
                    </a:p>
                  </a:txBody>
                  <a:tcPr marL="68580" marR="68580" marT="0" marB="0"/>
                </a:tc>
              </a:tr>
              <a:tr h="377829">
                <a:tc vMerge="1">
                  <a:txBody>
                    <a:bodyPr/>
                    <a:lstStyle/>
                    <a:p>
                      <a:endParaRPr lang="es-EC"/>
                    </a:p>
                  </a:txBody>
                  <a:tcPr/>
                </a:tc>
                <a:tc vMerge="1">
                  <a:txBody>
                    <a:bodyPr/>
                    <a:lstStyle/>
                    <a:p>
                      <a:endParaRPr lang="es-EC"/>
                    </a:p>
                  </a:txBody>
                  <a:tcPr/>
                </a:tc>
                <a:tc>
                  <a:txBody>
                    <a:bodyPr/>
                    <a:lstStyle/>
                    <a:p>
                      <a:pPr algn="just">
                        <a:spcAft>
                          <a:spcPts val="0"/>
                        </a:spcAft>
                      </a:pPr>
                      <a:r>
                        <a:rPr lang="es-EC" sz="1200" dirty="0">
                          <a:effectLst/>
                        </a:rPr>
                        <a:t>Contador</a:t>
                      </a:r>
                      <a:endParaRPr lang="es-EC" sz="1200" dirty="0">
                        <a:solidFill>
                          <a:srgbClr val="365F91"/>
                        </a:solidFill>
                        <a:effectLst/>
                        <a:latin typeface="Times New Roman"/>
                        <a:ea typeface="Times New Roman"/>
                      </a:endParaRPr>
                    </a:p>
                  </a:txBody>
                  <a:tcPr marL="68580" marR="68580" marT="0" marB="0"/>
                </a:tc>
                <a:tc>
                  <a:txBody>
                    <a:bodyPr/>
                    <a:lstStyle/>
                    <a:p>
                      <a:pPr algn="just">
                        <a:spcAft>
                          <a:spcPts val="0"/>
                        </a:spcAft>
                      </a:pPr>
                      <a:r>
                        <a:rPr lang="es-EC" sz="1200">
                          <a:effectLst/>
                        </a:rPr>
                        <a:t>Facturas/Impuestos/Balances</a:t>
                      </a:r>
                      <a:endParaRPr lang="es-EC" sz="1200">
                        <a:solidFill>
                          <a:srgbClr val="365F91"/>
                        </a:solidFill>
                        <a:effectLst/>
                        <a:latin typeface="Times New Roman"/>
                        <a:ea typeface="Times New Roman"/>
                      </a:endParaRPr>
                    </a:p>
                  </a:txBody>
                  <a:tcPr marL="68580" marR="68580" marT="0" marB="0"/>
                </a:tc>
              </a:tr>
              <a:tr h="566743">
                <a:tc>
                  <a:txBody>
                    <a:bodyPr/>
                    <a:lstStyle/>
                    <a:p>
                      <a:pPr algn="just">
                        <a:lnSpc>
                          <a:spcPct val="150000"/>
                        </a:lnSpc>
                        <a:spcAft>
                          <a:spcPts val="0"/>
                        </a:spcAft>
                      </a:pPr>
                      <a:r>
                        <a:rPr lang="es-EC" sz="1200" dirty="0">
                          <a:effectLst/>
                        </a:rPr>
                        <a:t>Indirecta</a:t>
                      </a:r>
                      <a:endParaRPr lang="es-EC" sz="1200" dirty="0">
                        <a:solidFill>
                          <a:srgbClr val="365F91"/>
                        </a:solidFill>
                        <a:effectLst/>
                        <a:latin typeface="Times New Roman"/>
                        <a:ea typeface="Times New Roman"/>
                      </a:endParaRPr>
                    </a:p>
                  </a:txBody>
                  <a:tcPr marL="68580" marR="68580" marT="0" marB="0"/>
                </a:tc>
                <a:tc vMerge="1">
                  <a:txBody>
                    <a:bodyPr/>
                    <a:lstStyle/>
                    <a:p>
                      <a:endParaRPr lang="es-EC"/>
                    </a:p>
                  </a:txBody>
                  <a:tcPr/>
                </a:tc>
                <a:tc>
                  <a:txBody>
                    <a:bodyPr/>
                    <a:lstStyle/>
                    <a:p>
                      <a:pPr algn="just">
                        <a:lnSpc>
                          <a:spcPct val="150000"/>
                        </a:lnSpc>
                        <a:spcAft>
                          <a:spcPts val="0"/>
                        </a:spcAft>
                      </a:pPr>
                      <a:r>
                        <a:rPr lang="es-EC" sz="1200" dirty="0">
                          <a:effectLst/>
                        </a:rPr>
                        <a:t>Limpieza</a:t>
                      </a:r>
                      <a:endParaRPr lang="es-EC" sz="1200" dirty="0">
                        <a:solidFill>
                          <a:srgbClr val="365F91"/>
                        </a:solidFill>
                        <a:effectLst/>
                        <a:latin typeface="Times New Roman"/>
                        <a:ea typeface="Times New Roman"/>
                      </a:endParaRPr>
                    </a:p>
                  </a:txBody>
                  <a:tcPr marL="68580" marR="68580" marT="0" marB="0"/>
                </a:tc>
                <a:tc>
                  <a:txBody>
                    <a:bodyPr/>
                    <a:lstStyle/>
                    <a:p>
                      <a:pPr algn="just">
                        <a:lnSpc>
                          <a:spcPct val="150000"/>
                        </a:lnSpc>
                        <a:spcAft>
                          <a:spcPts val="0"/>
                        </a:spcAft>
                      </a:pPr>
                      <a:r>
                        <a:rPr lang="es-EC" sz="1200" dirty="0">
                          <a:effectLst/>
                        </a:rPr>
                        <a:t>Limpieza Oficina/Taller</a:t>
                      </a:r>
                      <a:endParaRPr lang="es-EC" sz="1200" dirty="0">
                        <a:solidFill>
                          <a:srgbClr val="365F91"/>
                        </a:solidFill>
                        <a:effectLst/>
                        <a:latin typeface="Times New Roman"/>
                        <a:ea typeface="Times New Roman"/>
                      </a:endParaRPr>
                    </a:p>
                  </a:txBody>
                  <a:tcPr marL="68580" marR="68580" marT="0" marB="0"/>
                </a:tc>
              </a:tr>
            </a:tbl>
          </a:graphicData>
        </a:graphic>
      </p:graphicFrame>
      <mc:AlternateContent xmlns:mc="http://schemas.openxmlformats.org/markup-compatibility/2006">
        <mc:Choice xmlns:a14="http://schemas.microsoft.com/office/drawing/2010/main" Requires="a14">
          <p:sp>
            <p:nvSpPr>
              <p:cNvPr id="6" name="5 Marcador de contenido"/>
              <p:cNvSpPr>
                <a:spLocks noGrp="1"/>
              </p:cNvSpPr>
              <p:nvPr>
                <p:ph sz="half" idx="2"/>
              </p:nvPr>
            </p:nvSpPr>
            <p:spPr>
              <a:xfrm>
                <a:off x="251520" y="1700808"/>
                <a:ext cx="4320480" cy="4608513"/>
              </a:xfrm>
            </p:spPr>
            <p:txBody>
              <a:bodyPr>
                <a:normAutofit fontScale="92500" lnSpcReduction="20000"/>
              </a:bodyPr>
              <a:lstStyle/>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s-EC" smtClean="0">
                          <a:latin typeface="Cambria Math"/>
                        </a:rPr>
                        <m:t>C</m:t>
                      </m:r>
                      <m:r>
                        <m:rPr>
                          <m:sty m:val="p"/>
                        </m:rPr>
                        <a:rPr lang="es-EC">
                          <a:latin typeface="Cambria Math"/>
                        </a:rPr>
                        <m:t>ant</m:t>
                      </m:r>
                      <m:r>
                        <a:rPr lang="es-EC">
                          <a:latin typeface="Cambria Math"/>
                        </a:rPr>
                        <m:t> </m:t>
                      </m:r>
                      <m:r>
                        <m:rPr>
                          <m:sty m:val="p"/>
                        </m:rPr>
                        <a:rPr lang="es-EC">
                          <a:latin typeface="Cambria Math"/>
                        </a:rPr>
                        <m:t>Tra</m:t>
                      </m:r>
                      <m:r>
                        <a:rPr lang="es-EC">
                          <a:latin typeface="Cambria Math"/>
                        </a:rPr>
                        <m:t>=</m:t>
                      </m:r>
                      <m:f>
                        <m:fPr>
                          <m:ctrlPr>
                            <a:rPr lang="es-EC" i="1">
                              <a:latin typeface="Cambria Math"/>
                            </a:rPr>
                          </m:ctrlPr>
                        </m:fPr>
                        <m:num>
                          <m:r>
                            <m:rPr>
                              <m:sty m:val="p"/>
                            </m:rPr>
                            <a:rPr lang="es-EC">
                              <a:latin typeface="Cambria Math"/>
                            </a:rPr>
                            <m:t>Carga</m:t>
                          </m:r>
                          <m:r>
                            <a:rPr lang="es-EC">
                              <a:latin typeface="Cambria Math"/>
                            </a:rPr>
                            <m:t> </m:t>
                          </m:r>
                          <m:r>
                            <m:rPr>
                              <m:sty m:val="p"/>
                            </m:rPr>
                            <a:rPr lang="es-EC">
                              <a:latin typeface="Cambria Math"/>
                            </a:rPr>
                            <m:t>h</m:t>
                          </m:r>
                          <m:r>
                            <a:rPr lang="es-EC">
                              <a:latin typeface="Cambria Math"/>
                            </a:rPr>
                            <m:t>/</m:t>
                          </m:r>
                          <m:r>
                            <m:rPr>
                              <m:sty m:val="p"/>
                            </m:rPr>
                            <a:rPr lang="es-EC">
                              <a:latin typeface="Cambria Math"/>
                            </a:rPr>
                            <m:t>modulo</m:t>
                          </m:r>
                        </m:num>
                        <m:den>
                          <m:r>
                            <m:rPr>
                              <m:sty m:val="p"/>
                            </m:rPr>
                            <a:rPr lang="es-EC">
                              <a:latin typeface="Cambria Math"/>
                            </a:rPr>
                            <m:t>C</m:t>
                          </m:r>
                        </m:den>
                      </m:f>
                    </m:oMath>
                  </m:oMathPara>
                </a14:m>
                <a:endParaRPr lang="es-EC" dirty="0"/>
              </a:p>
              <a:p>
                <a:r>
                  <a:rPr lang="es-EC" u="sng" dirty="0"/>
                  <a:t>Técnicos Mecánicos</a:t>
                </a:r>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Cant</m:t>
                      </m:r>
                      <m:r>
                        <a:rPr lang="es-EC">
                          <a:latin typeface="Cambria Math"/>
                        </a:rPr>
                        <m:t>. </m:t>
                      </m:r>
                      <m:r>
                        <m:rPr>
                          <m:sty m:val="p"/>
                        </m:rPr>
                        <a:rPr lang="es-EC">
                          <a:latin typeface="Cambria Math"/>
                        </a:rPr>
                        <m:t>Tecnicos</m:t>
                      </m:r>
                      <m:r>
                        <a:rPr lang="es-EC">
                          <a:latin typeface="Cambria Math"/>
                        </a:rPr>
                        <m:t> </m:t>
                      </m:r>
                      <m:r>
                        <m:rPr>
                          <m:sty m:val="p"/>
                        </m:rPr>
                        <a:rPr lang="es-EC">
                          <a:latin typeface="Cambria Math"/>
                        </a:rPr>
                        <m:t>Mec</m:t>
                      </m:r>
                      <m:r>
                        <a:rPr lang="es-EC">
                          <a:latin typeface="Cambria Math"/>
                        </a:rPr>
                        <m:t>=</m:t>
                      </m:r>
                      <m:f>
                        <m:fPr>
                          <m:ctrlPr>
                            <a:rPr lang="es-EC" i="1">
                              <a:latin typeface="Cambria Math"/>
                            </a:rPr>
                          </m:ctrlPr>
                        </m:fPr>
                        <m:num>
                          <m:r>
                            <a:rPr lang="es-EC">
                              <a:latin typeface="Cambria Math"/>
                            </a:rPr>
                            <m:t>95.26</m:t>
                          </m:r>
                        </m:num>
                        <m:den>
                          <m:r>
                            <a:rPr lang="es-EC">
                              <a:latin typeface="Cambria Math"/>
                            </a:rPr>
                            <m:t>40</m:t>
                          </m:r>
                        </m:den>
                      </m:f>
                    </m:oMath>
                    <m:oMath xmlns:m="http://schemas.openxmlformats.org/officeDocument/2006/math">
                      <m:r>
                        <m:rPr>
                          <m:sty m:val="p"/>
                        </m:rPr>
                        <a:rPr lang="es-EC">
                          <a:latin typeface="Cambria Math"/>
                        </a:rPr>
                        <m:t>Cant</m:t>
                      </m:r>
                      <m:r>
                        <a:rPr lang="es-EC">
                          <a:latin typeface="Cambria Math"/>
                        </a:rPr>
                        <m:t>. </m:t>
                      </m:r>
                      <m:r>
                        <m:rPr>
                          <m:sty m:val="p"/>
                        </m:rPr>
                        <a:rPr lang="es-EC">
                          <a:latin typeface="Cambria Math"/>
                        </a:rPr>
                        <m:t>Tecnicos</m:t>
                      </m:r>
                      <m:r>
                        <a:rPr lang="es-EC">
                          <a:latin typeface="Cambria Math"/>
                        </a:rPr>
                        <m:t> </m:t>
                      </m:r>
                      <m:r>
                        <m:rPr>
                          <m:sty m:val="p"/>
                        </m:rPr>
                        <a:rPr lang="es-EC">
                          <a:latin typeface="Cambria Math"/>
                        </a:rPr>
                        <m:t>Mec</m:t>
                      </m:r>
                      <m:r>
                        <a:rPr lang="es-EC">
                          <a:latin typeface="Cambria Math"/>
                        </a:rPr>
                        <m:t>=2.38 ≈3 </m:t>
                      </m:r>
                      <m:r>
                        <m:rPr>
                          <m:sty m:val="p"/>
                        </m:rPr>
                        <a:rPr lang="es-EC">
                          <a:latin typeface="Cambria Math"/>
                        </a:rPr>
                        <m:t>Trabajadores</m:t>
                      </m:r>
                    </m:oMath>
                  </m:oMathPara>
                </a14:m>
                <a:endParaRPr lang="es-EC" dirty="0"/>
              </a:p>
              <a:p>
                <a:r>
                  <a:rPr lang="es-EC" u="sng" dirty="0"/>
                  <a:t>Soldador</a:t>
                </a:r>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Cant</m:t>
                      </m:r>
                      <m:r>
                        <a:rPr lang="es-EC">
                          <a:latin typeface="Cambria Math"/>
                        </a:rPr>
                        <m:t>. </m:t>
                      </m:r>
                      <m:r>
                        <m:rPr>
                          <m:sty m:val="p"/>
                        </m:rPr>
                        <a:rPr lang="es-EC">
                          <a:latin typeface="Cambria Math"/>
                        </a:rPr>
                        <m:t>Tecnicos</m:t>
                      </m:r>
                      <m:r>
                        <a:rPr lang="es-EC">
                          <a:latin typeface="Cambria Math"/>
                        </a:rPr>
                        <m:t> </m:t>
                      </m:r>
                      <m:r>
                        <m:rPr>
                          <m:sty m:val="p"/>
                        </m:rPr>
                        <a:rPr lang="es-EC">
                          <a:latin typeface="Cambria Math"/>
                        </a:rPr>
                        <m:t>Mec</m:t>
                      </m:r>
                      <m:r>
                        <a:rPr lang="es-EC">
                          <a:latin typeface="Cambria Math"/>
                        </a:rPr>
                        <m:t>=</m:t>
                      </m:r>
                      <m:f>
                        <m:fPr>
                          <m:ctrlPr>
                            <a:rPr lang="es-EC" i="1">
                              <a:latin typeface="Cambria Math"/>
                            </a:rPr>
                          </m:ctrlPr>
                        </m:fPr>
                        <m:num>
                          <m:r>
                            <a:rPr lang="es-EC">
                              <a:latin typeface="Cambria Math"/>
                            </a:rPr>
                            <m:t>22.95</m:t>
                          </m:r>
                        </m:num>
                        <m:den>
                          <m:r>
                            <a:rPr lang="es-EC">
                              <a:latin typeface="Cambria Math"/>
                            </a:rPr>
                            <m:t>40</m:t>
                          </m:r>
                        </m:den>
                      </m:f>
                    </m:oMath>
                    <m:oMath xmlns:m="http://schemas.openxmlformats.org/officeDocument/2006/math">
                      <m:r>
                        <m:rPr>
                          <m:sty m:val="p"/>
                        </m:rPr>
                        <a:rPr lang="es-EC">
                          <a:latin typeface="Cambria Math"/>
                        </a:rPr>
                        <m:t>Cant</m:t>
                      </m:r>
                      <m:r>
                        <a:rPr lang="es-EC">
                          <a:latin typeface="Cambria Math"/>
                        </a:rPr>
                        <m:t>. </m:t>
                      </m:r>
                      <m:r>
                        <m:rPr>
                          <m:sty m:val="p"/>
                        </m:rPr>
                        <a:rPr lang="es-EC">
                          <a:latin typeface="Cambria Math"/>
                        </a:rPr>
                        <m:t>Tecnicos</m:t>
                      </m:r>
                      <m:r>
                        <a:rPr lang="es-EC">
                          <a:latin typeface="Cambria Math"/>
                        </a:rPr>
                        <m:t> </m:t>
                      </m:r>
                      <m:r>
                        <m:rPr>
                          <m:sty m:val="p"/>
                        </m:rPr>
                        <a:rPr lang="es-EC">
                          <a:latin typeface="Cambria Math"/>
                        </a:rPr>
                        <m:t>Mec</m:t>
                      </m:r>
                      <m:r>
                        <a:rPr lang="es-EC">
                          <a:latin typeface="Cambria Math"/>
                        </a:rPr>
                        <m:t>=0.57 ≈1 </m:t>
                      </m:r>
                      <m:r>
                        <m:rPr>
                          <m:sty m:val="p"/>
                        </m:rPr>
                        <a:rPr lang="es-EC">
                          <a:latin typeface="Cambria Math"/>
                        </a:rPr>
                        <m:t>Trabajador</m:t>
                      </m:r>
                    </m:oMath>
                  </m:oMathPara>
                </a14:m>
                <a:endParaRPr lang="es-EC" dirty="0"/>
              </a:p>
              <a:p>
                <a:endParaRPr lang="es-EC" dirty="0"/>
              </a:p>
            </p:txBody>
          </p:sp>
        </mc:Choice>
        <mc:Fallback>
          <p:sp>
            <p:nvSpPr>
              <p:cNvPr id="6" name="5 Marcador de contenido"/>
              <p:cNvSpPr>
                <a:spLocks noGrp="1" noRot="1" noChangeAspect="1" noMove="1" noResize="1" noEditPoints="1" noAdjustHandles="1" noChangeArrowheads="1" noChangeShapeType="1" noTextEdit="1"/>
              </p:cNvSpPr>
              <p:nvPr>
                <p:ph sz="half" idx="2"/>
              </p:nvPr>
            </p:nvSpPr>
            <p:spPr>
              <a:xfrm>
                <a:off x="251520" y="1700808"/>
                <a:ext cx="4320480" cy="4608513"/>
              </a:xfrm>
              <a:blipFill rotWithShape="1">
                <a:blip r:embed="rId3"/>
                <a:stretch>
                  <a:fillRect l="-1551" b="-1455"/>
                </a:stretch>
              </a:blipFill>
            </p:spPr>
            <p:txBody>
              <a:bodyPr/>
              <a:lstStyle/>
              <a:p>
                <a:r>
                  <a:rPr lang="es-EC">
                    <a:noFill/>
                  </a:rPr>
                  <a:t> </a:t>
                </a:r>
              </a:p>
            </p:txBody>
          </p:sp>
        </mc:Fallback>
      </mc:AlternateContent>
    </p:spTree>
    <p:extLst>
      <p:ext uri="{BB962C8B-B14F-4D97-AF65-F5344CB8AC3E}">
        <p14:creationId xmlns:p14="http://schemas.microsoft.com/office/powerpoint/2010/main" val="33312173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96752"/>
            <a:ext cx="4464496" cy="706090"/>
          </a:xfrm>
        </p:spPr>
        <p:txBody>
          <a:bodyPr>
            <a:normAutofit fontScale="90000"/>
          </a:bodyPr>
          <a:lstStyle/>
          <a:p>
            <a:r>
              <a:rPr lang="es-EC" sz="2700" b="1" dirty="0"/>
              <a:t>Requerimiento de Maquinaria</a:t>
            </a:r>
            <a:r>
              <a:rPr lang="es-EC" dirty="0"/>
              <a:t/>
            </a:r>
            <a:br>
              <a:rPr lang="es-EC" dirty="0"/>
            </a:br>
            <a:endParaRPr lang="es-EC" dirty="0"/>
          </a:p>
        </p:txBody>
      </p:sp>
      <p:graphicFrame>
        <p:nvGraphicFramePr>
          <p:cNvPr id="10" name="9 Marcador de contenido"/>
          <p:cNvGraphicFramePr>
            <a:graphicFrameLocks noGrp="1"/>
          </p:cNvGraphicFramePr>
          <p:nvPr>
            <p:ph sz="half" idx="2"/>
            <p:extLst>
              <p:ext uri="{D42A27DB-BD31-4B8C-83A1-F6EECF244321}">
                <p14:modId xmlns:p14="http://schemas.microsoft.com/office/powerpoint/2010/main" val="3146870259"/>
              </p:ext>
            </p:extLst>
          </p:nvPr>
        </p:nvGraphicFramePr>
        <p:xfrm>
          <a:off x="1304964" y="3717032"/>
          <a:ext cx="7200800" cy="2903220"/>
        </p:xfrm>
        <a:graphic>
          <a:graphicData uri="http://schemas.openxmlformats.org/drawingml/2006/table">
            <a:tbl>
              <a:tblPr firstRow="1" firstCol="1" bandRow="1">
                <a:tableStyleId>{5C22544A-7EE6-4342-B048-85BDC9FD1C3A}</a:tableStyleId>
              </a:tblPr>
              <a:tblGrid>
                <a:gridCol w="1588403"/>
                <a:gridCol w="753609"/>
                <a:gridCol w="582559"/>
                <a:gridCol w="942009"/>
                <a:gridCol w="731297"/>
                <a:gridCol w="842851"/>
                <a:gridCol w="880036"/>
                <a:gridCol w="880036"/>
              </a:tblGrid>
              <a:tr h="403791">
                <a:tc>
                  <a:txBody>
                    <a:bodyPr/>
                    <a:lstStyle/>
                    <a:p>
                      <a:pPr algn="ctr">
                        <a:spcAft>
                          <a:spcPts val="0"/>
                        </a:spcAft>
                      </a:pPr>
                      <a:r>
                        <a:rPr lang="es-EC" sz="900" dirty="0">
                          <a:effectLst/>
                        </a:rPr>
                        <a:t>Maquinaria</a:t>
                      </a:r>
                      <a:endParaRPr lang="es-EC" sz="105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900">
                          <a:effectLst/>
                        </a:rPr>
                        <a:t># de</a:t>
                      </a:r>
                      <a:br>
                        <a:rPr lang="es-EC" sz="900">
                          <a:effectLst/>
                        </a:rPr>
                      </a:br>
                      <a:r>
                        <a:rPr lang="es-EC" sz="900">
                          <a:effectLst/>
                        </a:rPr>
                        <a:t>Operación</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900">
                          <a:effectLst/>
                        </a:rPr>
                        <a:t># de</a:t>
                      </a:r>
                      <a:br>
                        <a:rPr lang="es-EC" sz="900">
                          <a:effectLst/>
                        </a:rPr>
                      </a:br>
                      <a:r>
                        <a:rPr lang="es-EC" sz="900">
                          <a:effectLst/>
                        </a:rPr>
                        <a:t>Piezas</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900">
                          <a:effectLst/>
                        </a:rPr>
                        <a:t>∑ Tiempo de</a:t>
                      </a:r>
                      <a:br>
                        <a:rPr lang="es-EC" sz="900">
                          <a:effectLst/>
                        </a:rPr>
                      </a:br>
                      <a:r>
                        <a:rPr lang="es-EC" sz="900">
                          <a:effectLst/>
                        </a:rPr>
                        <a:t>Fabricación</a:t>
                      </a:r>
                      <a:br>
                        <a:rPr lang="es-EC" sz="900">
                          <a:effectLst/>
                        </a:rPr>
                      </a:br>
                      <a:r>
                        <a:rPr lang="es-EC" sz="900">
                          <a:effectLst/>
                        </a:rPr>
                        <a:t>(h)</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900">
                          <a:effectLst/>
                        </a:rPr>
                        <a:t>Tiempo Total</a:t>
                      </a:r>
                      <a:br>
                        <a:rPr lang="es-EC" sz="900">
                          <a:effectLst/>
                        </a:rPr>
                      </a:br>
                      <a:r>
                        <a:rPr lang="es-EC" sz="900">
                          <a:effectLst/>
                        </a:rPr>
                        <a:t> Proceso (min)</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900" dirty="0">
                          <a:effectLst/>
                        </a:rPr>
                        <a:t>Tiempo de Ocupación</a:t>
                      </a:r>
                      <a:br>
                        <a:rPr lang="es-EC" sz="900" dirty="0">
                          <a:effectLst/>
                        </a:rPr>
                      </a:br>
                      <a:r>
                        <a:rPr lang="es-EC" sz="900" dirty="0">
                          <a:effectLst/>
                        </a:rPr>
                        <a:t>(h)</a:t>
                      </a:r>
                      <a:endParaRPr lang="es-EC" sz="105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900" dirty="0">
                          <a:effectLst/>
                        </a:rPr>
                        <a:t>Tiempo Medio  Puesto </a:t>
                      </a:r>
                      <a:br>
                        <a:rPr lang="es-EC" sz="900" dirty="0">
                          <a:effectLst/>
                        </a:rPr>
                      </a:br>
                      <a:r>
                        <a:rPr lang="es-EC" sz="900" dirty="0">
                          <a:effectLst/>
                        </a:rPr>
                        <a:t>Trabajo (h)</a:t>
                      </a:r>
                      <a:endParaRPr lang="es-EC" sz="105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900">
                          <a:effectLst/>
                        </a:rPr>
                        <a:t>Numero de Maquinas</a:t>
                      </a:r>
                      <a:br>
                        <a:rPr lang="es-EC" sz="900">
                          <a:effectLst/>
                        </a:rPr>
                      </a:br>
                      <a:r>
                        <a:rPr lang="es-EC" sz="900">
                          <a:effectLst/>
                        </a:rPr>
                        <a:t>Requeridas</a:t>
                      </a:r>
                      <a:endParaRPr lang="es-EC" sz="1050">
                        <a:solidFill>
                          <a:srgbClr val="365F91"/>
                        </a:solidFill>
                        <a:effectLst/>
                        <a:latin typeface="Times New Roman"/>
                        <a:ea typeface="Times New Roman"/>
                      </a:endParaRPr>
                    </a:p>
                  </a:txBody>
                  <a:tcPr marL="37554" marR="37554" marT="0" marB="0"/>
                </a:tc>
              </a:tr>
              <a:tr h="211990">
                <a:tc>
                  <a:txBody>
                    <a:bodyPr/>
                    <a:lstStyle/>
                    <a:p>
                      <a:pPr>
                        <a:spcAft>
                          <a:spcPts val="0"/>
                        </a:spcAft>
                      </a:pPr>
                      <a:r>
                        <a:rPr lang="es-EC" sz="900">
                          <a:effectLst/>
                        </a:rPr>
                        <a:t>Equipo</a:t>
                      </a:r>
                      <a:br>
                        <a:rPr lang="es-EC" sz="900">
                          <a:effectLst/>
                        </a:rPr>
                      </a:br>
                      <a:r>
                        <a:rPr lang="es-EC" sz="900">
                          <a:effectLst/>
                        </a:rPr>
                        <a:t> Oxicorte</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 </a:t>
                      </a:r>
                      <a:endParaRPr lang="es-EC" sz="1200" dirty="0">
                        <a:effectLst/>
                      </a:endParaRPr>
                    </a:p>
                    <a:p>
                      <a:pPr algn="ctr">
                        <a:spcAft>
                          <a:spcPts val="0"/>
                        </a:spcAft>
                      </a:pPr>
                      <a:r>
                        <a:rPr lang="es-EC" sz="1050" dirty="0">
                          <a:effectLst/>
                        </a:rPr>
                        <a:t>10</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34</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53</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176</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5,30</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5,18</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1,02</a:t>
                      </a:r>
                      <a:endParaRPr lang="es-EC" sz="1200">
                        <a:solidFill>
                          <a:srgbClr val="365F91"/>
                        </a:solidFill>
                        <a:effectLst/>
                        <a:latin typeface="Times New Roman"/>
                        <a:ea typeface="Times New Roman"/>
                      </a:endParaRPr>
                    </a:p>
                  </a:txBody>
                  <a:tcPr marL="37554" marR="37554" marT="0" marB="0"/>
                </a:tc>
              </a:tr>
              <a:tr h="235545">
                <a:tc>
                  <a:txBody>
                    <a:bodyPr/>
                    <a:lstStyle/>
                    <a:p>
                      <a:pPr>
                        <a:spcAft>
                          <a:spcPts val="0"/>
                        </a:spcAft>
                      </a:pPr>
                      <a:r>
                        <a:rPr lang="es-EC" sz="900">
                          <a:effectLst/>
                        </a:rPr>
                        <a:t>Sierra Mecánica</a:t>
                      </a:r>
                      <a:br>
                        <a:rPr lang="es-EC" sz="900">
                          <a:effectLst/>
                        </a:rPr>
                      </a:br>
                      <a:r>
                        <a:rPr lang="es-EC" sz="900">
                          <a:effectLst/>
                        </a:rPr>
                        <a:t>de Vaivén</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 </a:t>
                      </a:r>
                      <a:endParaRPr lang="es-EC" sz="1200" dirty="0">
                        <a:effectLst/>
                      </a:endParaRPr>
                    </a:p>
                    <a:p>
                      <a:pPr algn="ctr">
                        <a:spcAft>
                          <a:spcPts val="0"/>
                        </a:spcAft>
                      </a:pPr>
                      <a:r>
                        <a:rPr lang="es-EC" sz="1050" dirty="0">
                          <a:effectLst/>
                        </a:rPr>
                        <a:t>6</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24</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100</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352</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16,67</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14,67</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1,14</a:t>
                      </a:r>
                      <a:endParaRPr lang="es-EC" sz="1200">
                        <a:solidFill>
                          <a:srgbClr val="365F91"/>
                        </a:solidFill>
                        <a:effectLst/>
                        <a:latin typeface="Times New Roman"/>
                        <a:ea typeface="Times New Roman"/>
                      </a:endParaRPr>
                    </a:p>
                  </a:txBody>
                  <a:tcPr marL="37554" marR="37554" marT="0" marB="0"/>
                </a:tc>
              </a:tr>
              <a:tr h="214513">
                <a:tc>
                  <a:txBody>
                    <a:bodyPr/>
                    <a:lstStyle/>
                    <a:p>
                      <a:pPr>
                        <a:spcAft>
                          <a:spcPts val="0"/>
                        </a:spcAft>
                      </a:pPr>
                      <a:r>
                        <a:rPr lang="es-EC" sz="900">
                          <a:effectLst/>
                        </a:rPr>
                        <a:t>Taladro de</a:t>
                      </a:r>
                      <a:br>
                        <a:rPr lang="es-EC" sz="900">
                          <a:effectLst/>
                        </a:rPr>
                      </a:br>
                      <a:r>
                        <a:rPr lang="es-EC" sz="900">
                          <a:effectLst/>
                        </a:rPr>
                        <a:t>Banco</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17</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112</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289,75</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1869</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17,04</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16,69</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1,02</a:t>
                      </a:r>
                      <a:endParaRPr lang="es-EC" sz="1200">
                        <a:solidFill>
                          <a:srgbClr val="365F91"/>
                        </a:solidFill>
                        <a:effectLst/>
                        <a:latin typeface="Times New Roman"/>
                        <a:ea typeface="Times New Roman"/>
                      </a:endParaRPr>
                    </a:p>
                  </a:txBody>
                  <a:tcPr marL="37554" marR="37554" marT="0" marB="0"/>
                </a:tc>
              </a:tr>
              <a:tr h="140906">
                <a:tc>
                  <a:txBody>
                    <a:bodyPr/>
                    <a:lstStyle/>
                    <a:p>
                      <a:pPr>
                        <a:spcAft>
                          <a:spcPts val="0"/>
                        </a:spcAft>
                      </a:pPr>
                      <a:r>
                        <a:rPr lang="es-EC" sz="900" dirty="0">
                          <a:effectLst/>
                        </a:rPr>
                        <a:t>Dobladora Hidráulica</a:t>
                      </a:r>
                      <a:endParaRPr lang="es-EC" sz="105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4</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50</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18,5</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204</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4,63</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4,08</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1,13</a:t>
                      </a:r>
                      <a:endParaRPr lang="es-EC" sz="1200">
                        <a:solidFill>
                          <a:srgbClr val="365F91"/>
                        </a:solidFill>
                        <a:effectLst/>
                        <a:latin typeface="Times New Roman"/>
                        <a:ea typeface="Times New Roman"/>
                      </a:endParaRPr>
                    </a:p>
                  </a:txBody>
                  <a:tcPr marL="37554" marR="37554" marT="0" marB="0"/>
                </a:tc>
              </a:tr>
              <a:tr h="126185">
                <a:tc>
                  <a:txBody>
                    <a:bodyPr/>
                    <a:lstStyle/>
                    <a:p>
                      <a:pPr>
                        <a:spcAft>
                          <a:spcPts val="0"/>
                        </a:spcAft>
                      </a:pPr>
                      <a:r>
                        <a:rPr lang="es-EC" sz="900">
                          <a:effectLst/>
                        </a:rPr>
                        <a:t>Amoladora</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17</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112</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289,75</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1246,8</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17,04</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11,13</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1,53</a:t>
                      </a:r>
                      <a:endParaRPr lang="es-EC" sz="1200">
                        <a:solidFill>
                          <a:srgbClr val="365F91"/>
                        </a:solidFill>
                        <a:effectLst/>
                        <a:latin typeface="Times New Roman"/>
                        <a:ea typeface="Times New Roman"/>
                      </a:endParaRPr>
                    </a:p>
                  </a:txBody>
                  <a:tcPr marL="37554" marR="37554" marT="0" marB="0"/>
                </a:tc>
              </a:tr>
              <a:tr h="126185">
                <a:tc>
                  <a:txBody>
                    <a:bodyPr/>
                    <a:lstStyle/>
                    <a:p>
                      <a:pPr>
                        <a:spcAft>
                          <a:spcPts val="0"/>
                        </a:spcAft>
                      </a:pPr>
                      <a:r>
                        <a:rPr lang="es-EC" sz="900">
                          <a:effectLst/>
                        </a:rPr>
                        <a:t>Torno</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8</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36</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62,5</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224</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7,81</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6,22</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1,26</a:t>
                      </a:r>
                      <a:endParaRPr lang="es-EC" sz="1200">
                        <a:solidFill>
                          <a:srgbClr val="365F91"/>
                        </a:solidFill>
                        <a:effectLst/>
                        <a:latin typeface="Times New Roman"/>
                        <a:ea typeface="Times New Roman"/>
                      </a:endParaRPr>
                    </a:p>
                  </a:txBody>
                  <a:tcPr marL="37554" marR="37554" marT="0" marB="0"/>
                </a:tc>
              </a:tr>
              <a:tr h="527873">
                <a:tc>
                  <a:txBody>
                    <a:bodyPr/>
                    <a:lstStyle/>
                    <a:p>
                      <a:pPr>
                        <a:spcAft>
                          <a:spcPts val="0"/>
                        </a:spcAft>
                      </a:pPr>
                      <a:r>
                        <a:rPr lang="es-EC" sz="900">
                          <a:effectLst/>
                        </a:rPr>
                        <a:t>Acabado:</a:t>
                      </a:r>
                      <a:br>
                        <a:rPr lang="es-EC" sz="900">
                          <a:effectLst/>
                        </a:rPr>
                      </a:br>
                      <a:r>
                        <a:rPr lang="es-EC" sz="900">
                          <a:effectLst/>
                        </a:rPr>
                        <a:t>Esmeril, Limas,</a:t>
                      </a:r>
                      <a:br>
                        <a:rPr lang="es-EC" sz="900">
                          <a:effectLst/>
                        </a:rPr>
                      </a:br>
                      <a:r>
                        <a:rPr lang="es-EC" sz="900">
                          <a:effectLst/>
                        </a:rPr>
                        <a:t>Bandeador</a:t>
                      </a:r>
                      <a:br>
                        <a:rPr lang="es-EC" sz="900">
                          <a:effectLst/>
                        </a:rPr>
                      </a:br>
                      <a:r>
                        <a:rPr lang="es-EC" sz="900">
                          <a:effectLst/>
                        </a:rPr>
                        <a:t>y machuelos</a:t>
                      </a:r>
                      <a:br>
                        <a:rPr lang="es-EC" sz="900">
                          <a:effectLst/>
                        </a:rPr>
                      </a:br>
                      <a:r>
                        <a:rPr lang="es-EC" sz="900">
                          <a:effectLst/>
                        </a:rPr>
                        <a:t>Taladro Manual</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 </a:t>
                      </a:r>
                      <a:endParaRPr lang="es-EC" sz="1200">
                        <a:effectLst/>
                      </a:endParaRPr>
                    </a:p>
                    <a:p>
                      <a:pPr algn="ctr">
                        <a:spcAft>
                          <a:spcPts val="0"/>
                        </a:spcAft>
                      </a:pPr>
                      <a:r>
                        <a:rPr lang="es-EC" sz="1050">
                          <a:effectLst/>
                        </a:rPr>
                        <a:t>18</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 </a:t>
                      </a:r>
                      <a:endParaRPr lang="es-EC" sz="1200">
                        <a:effectLst/>
                      </a:endParaRPr>
                    </a:p>
                    <a:p>
                      <a:pPr algn="ctr">
                        <a:spcAft>
                          <a:spcPts val="0"/>
                        </a:spcAft>
                      </a:pPr>
                      <a:r>
                        <a:rPr lang="es-EC" sz="1050">
                          <a:effectLst/>
                        </a:rPr>
                        <a:t>87</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 </a:t>
                      </a:r>
                      <a:endParaRPr lang="es-EC" sz="1200">
                        <a:effectLst/>
                      </a:endParaRPr>
                    </a:p>
                    <a:p>
                      <a:pPr algn="ctr">
                        <a:spcAft>
                          <a:spcPts val="0"/>
                        </a:spcAft>
                      </a:pPr>
                      <a:r>
                        <a:rPr lang="es-EC" sz="1050">
                          <a:effectLst/>
                        </a:rPr>
                        <a:t>123</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 </a:t>
                      </a:r>
                      <a:endParaRPr lang="es-EC" sz="1200" dirty="0">
                        <a:effectLst/>
                      </a:endParaRPr>
                    </a:p>
                    <a:p>
                      <a:pPr algn="ctr">
                        <a:spcAft>
                          <a:spcPts val="0"/>
                        </a:spcAft>
                      </a:pPr>
                      <a:r>
                        <a:rPr lang="es-EC" sz="1050" dirty="0">
                          <a:effectLst/>
                        </a:rPr>
                        <a:t> </a:t>
                      </a:r>
                      <a:endParaRPr lang="es-EC" sz="1200" dirty="0">
                        <a:effectLst/>
                      </a:endParaRPr>
                    </a:p>
                    <a:p>
                      <a:pPr algn="ctr">
                        <a:spcAft>
                          <a:spcPts val="0"/>
                        </a:spcAft>
                      </a:pPr>
                      <a:r>
                        <a:rPr lang="es-EC" sz="1050" dirty="0">
                          <a:effectLst/>
                        </a:rPr>
                        <a:t>429</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 </a:t>
                      </a:r>
                      <a:endParaRPr lang="es-EC" sz="1200" dirty="0">
                        <a:effectLst/>
                      </a:endParaRPr>
                    </a:p>
                    <a:p>
                      <a:pPr algn="ctr">
                        <a:spcAft>
                          <a:spcPts val="0"/>
                        </a:spcAft>
                      </a:pPr>
                      <a:r>
                        <a:rPr lang="es-EC" sz="1050" dirty="0">
                          <a:effectLst/>
                        </a:rPr>
                        <a:t> </a:t>
                      </a:r>
                      <a:endParaRPr lang="es-EC" sz="1200" dirty="0">
                        <a:effectLst/>
                      </a:endParaRPr>
                    </a:p>
                    <a:p>
                      <a:pPr algn="ctr">
                        <a:spcAft>
                          <a:spcPts val="0"/>
                        </a:spcAft>
                      </a:pPr>
                      <a:r>
                        <a:rPr lang="es-EC" sz="1050" dirty="0">
                          <a:effectLst/>
                        </a:rPr>
                        <a:t>6,83</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 </a:t>
                      </a:r>
                      <a:endParaRPr lang="es-EC" sz="1200">
                        <a:effectLst/>
                      </a:endParaRPr>
                    </a:p>
                    <a:p>
                      <a:pPr algn="ctr">
                        <a:spcAft>
                          <a:spcPts val="0"/>
                        </a:spcAft>
                      </a:pPr>
                      <a:r>
                        <a:rPr lang="es-EC" sz="1050">
                          <a:effectLst/>
                        </a:rPr>
                        <a:t>4,93</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 </a:t>
                      </a:r>
                      <a:endParaRPr lang="es-EC" sz="1200">
                        <a:effectLst/>
                      </a:endParaRPr>
                    </a:p>
                    <a:p>
                      <a:pPr algn="ctr">
                        <a:spcAft>
                          <a:spcPts val="0"/>
                        </a:spcAft>
                      </a:pPr>
                      <a:r>
                        <a:rPr lang="es-EC" sz="1050">
                          <a:effectLst/>
                        </a:rPr>
                        <a:t>1,39</a:t>
                      </a:r>
                      <a:endParaRPr lang="es-EC" sz="1200">
                        <a:solidFill>
                          <a:srgbClr val="365F91"/>
                        </a:solidFill>
                        <a:effectLst/>
                        <a:latin typeface="Times New Roman"/>
                        <a:ea typeface="Times New Roman"/>
                      </a:endParaRPr>
                    </a:p>
                  </a:txBody>
                  <a:tcPr marL="37554" marR="37554" marT="0" marB="0"/>
                </a:tc>
              </a:tr>
              <a:tr h="321771">
                <a:tc>
                  <a:txBody>
                    <a:bodyPr/>
                    <a:lstStyle/>
                    <a:p>
                      <a:pPr>
                        <a:spcAft>
                          <a:spcPts val="0"/>
                        </a:spcAft>
                      </a:pPr>
                      <a:r>
                        <a:rPr lang="es-EC" sz="900">
                          <a:effectLst/>
                        </a:rPr>
                        <a:t>Equipo de</a:t>
                      </a:r>
                      <a:br>
                        <a:rPr lang="es-EC" sz="900">
                          <a:effectLst/>
                        </a:rPr>
                      </a:br>
                      <a:r>
                        <a:rPr lang="es-EC" sz="900">
                          <a:effectLst/>
                        </a:rPr>
                        <a:t>Soldadura</a:t>
                      </a:r>
                      <a:br>
                        <a:rPr lang="es-EC" sz="900">
                          <a:effectLst/>
                        </a:rPr>
                      </a:br>
                      <a:r>
                        <a:rPr lang="es-EC" sz="900">
                          <a:effectLst/>
                        </a:rPr>
                        <a:t>SMAW</a:t>
                      </a:r>
                      <a:endParaRPr lang="es-EC" sz="105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25</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64</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349,55</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a:effectLst/>
                        </a:rPr>
                        <a:t> </a:t>
                      </a:r>
                      <a:endParaRPr lang="es-EC" sz="1200">
                        <a:effectLst/>
                      </a:endParaRPr>
                    </a:p>
                    <a:p>
                      <a:pPr algn="ctr">
                        <a:spcAft>
                          <a:spcPts val="0"/>
                        </a:spcAft>
                      </a:pPr>
                      <a:r>
                        <a:rPr lang="es-EC" sz="1050">
                          <a:effectLst/>
                        </a:rPr>
                        <a:t>378</a:t>
                      </a:r>
                      <a:endParaRPr lang="es-EC" sz="120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 </a:t>
                      </a:r>
                      <a:endParaRPr lang="es-EC" sz="1200" dirty="0">
                        <a:effectLst/>
                      </a:endParaRPr>
                    </a:p>
                    <a:p>
                      <a:pPr algn="ctr">
                        <a:spcAft>
                          <a:spcPts val="0"/>
                        </a:spcAft>
                      </a:pPr>
                      <a:r>
                        <a:rPr lang="es-EC" sz="1050" dirty="0">
                          <a:effectLst/>
                        </a:rPr>
                        <a:t>13,98</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 </a:t>
                      </a:r>
                      <a:endParaRPr lang="es-EC" sz="1200" dirty="0">
                        <a:effectLst/>
                      </a:endParaRPr>
                    </a:p>
                    <a:p>
                      <a:pPr algn="ctr">
                        <a:spcAft>
                          <a:spcPts val="0"/>
                        </a:spcAft>
                      </a:pPr>
                      <a:r>
                        <a:rPr lang="es-EC" sz="1050" dirty="0">
                          <a:effectLst/>
                        </a:rPr>
                        <a:t>5,91</a:t>
                      </a:r>
                      <a:endParaRPr lang="es-EC" sz="1200" dirty="0">
                        <a:solidFill>
                          <a:srgbClr val="365F91"/>
                        </a:solidFill>
                        <a:effectLst/>
                        <a:latin typeface="Times New Roman"/>
                        <a:ea typeface="Times New Roman"/>
                      </a:endParaRPr>
                    </a:p>
                  </a:txBody>
                  <a:tcPr marL="37554" marR="37554" marT="0" marB="0"/>
                </a:tc>
                <a:tc>
                  <a:txBody>
                    <a:bodyPr/>
                    <a:lstStyle/>
                    <a:p>
                      <a:pPr algn="ctr">
                        <a:spcAft>
                          <a:spcPts val="0"/>
                        </a:spcAft>
                      </a:pPr>
                      <a:r>
                        <a:rPr lang="es-EC" sz="1050" dirty="0">
                          <a:effectLst/>
                        </a:rPr>
                        <a:t> </a:t>
                      </a:r>
                      <a:endParaRPr lang="es-EC" sz="1200" dirty="0">
                        <a:effectLst/>
                      </a:endParaRPr>
                    </a:p>
                    <a:p>
                      <a:pPr algn="ctr">
                        <a:spcAft>
                          <a:spcPts val="0"/>
                        </a:spcAft>
                      </a:pPr>
                      <a:r>
                        <a:rPr lang="es-EC" sz="1050" dirty="0">
                          <a:effectLst/>
                        </a:rPr>
                        <a:t>2,37</a:t>
                      </a:r>
                      <a:endParaRPr lang="es-EC" sz="1200" dirty="0">
                        <a:solidFill>
                          <a:srgbClr val="365F91"/>
                        </a:solidFill>
                        <a:effectLst/>
                        <a:latin typeface="Times New Roman"/>
                        <a:ea typeface="Times New Roman"/>
                      </a:endParaRPr>
                    </a:p>
                  </a:txBody>
                  <a:tcPr marL="37554" marR="37554" marT="0" marB="0"/>
                </a:tc>
              </a:tr>
            </a:tbl>
          </a:graphicData>
        </a:graphic>
      </p:graphicFrame>
      <p:sp>
        <p:nvSpPr>
          <p:cNvPr id="7" name="Marcador de texto 12"/>
          <p:cNvSpPr>
            <a:spLocks noGrp="1"/>
          </p:cNvSpPr>
          <p:nvPr>
            <p:ph type="body" sz="quarter" idx="3"/>
          </p:nvPr>
        </p:nvSpPr>
        <p:spPr>
          <a:xfrm>
            <a:off x="5508104" y="725160"/>
            <a:ext cx="2864977" cy="467807"/>
          </a:xfrm>
        </p:spPr>
        <p:txBody>
          <a:bodyPr>
            <a:normAutofit/>
          </a:bodyPr>
          <a:lstStyle/>
          <a:p>
            <a:pPr algn="ctr"/>
            <a:r>
              <a:rPr lang="es-EC" b="0" dirty="0" smtClean="0"/>
              <a:t>Ejemplo de calculo </a:t>
            </a:r>
            <a:endParaRPr lang="es-EC" b="0" dirty="0"/>
          </a:p>
        </p:txBody>
      </p:sp>
      <p:pic>
        <p:nvPicPr>
          <p:cNvPr id="8" name="Imagen 26"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18257" y="2060198"/>
            <a:ext cx="4041775" cy="1587181"/>
          </a:xfrm>
          <a:prstGeom prst="rect">
            <a:avLst/>
          </a:prstGeom>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498223"/>
            <a:ext cx="30194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195830"/>
            <a:ext cx="393382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12 Conector recto"/>
          <p:cNvCxnSpPr/>
          <p:nvPr/>
        </p:nvCxnSpPr>
        <p:spPr>
          <a:xfrm>
            <a:off x="4860032" y="1195830"/>
            <a:ext cx="0" cy="23145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0117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1052736"/>
            <a:ext cx="6048672" cy="648072"/>
          </a:xfrm>
        </p:spPr>
        <p:txBody>
          <a:bodyPr>
            <a:normAutofit/>
          </a:bodyPr>
          <a:lstStyle/>
          <a:p>
            <a:pPr algn="ctr"/>
            <a:r>
              <a:rPr lang="es-EC" sz="3600" dirty="0" smtClean="0"/>
              <a:t>Materiales y Energía</a:t>
            </a:r>
            <a:endParaRPr lang="es-EC" sz="3600" dirty="0"/>
          </a:p>
        </p:txBody>
      </p:sp>
      <p:sp>
        <p:nvSpPr>
          <p:cNvPr id="3" name="Marcador de texto 2"/>
          <p:cNvSpPr>
            <a:spLocks noGrp="1"/>
          </p:cNvSpPr>
          <p:nvPr>
            <p:ph type="body" idx="1"/>
          </p:nvPr>
        </p:nvSpPr>
        <p:spPr>
          <a:xfrm>
            <a:off x="827584" y="1412776"/>
            <a:ext cx="3868340" cy="636133"/>
          </a:xfrm>
        </p:spPr>
        <p:txBody>
          <a:bodyPr/>
          <a:lstStyle/>
          <a:p>
            <a:pPr algn="ctr"/>
            <a:r>
              <a:rPr lang="es-EC" dirty="0" smtClean="0"/>
              <a:t>Materia Prima</a:t>
            </a:r>
            <a:endParaRPr lang="es-EC" dirty="0"/>
          </a:p>
        </p:txBody>
      </p:sp>
      <p:sp>
        <p:nvSpPr>
          <p:cNvPr id="5" name="Marcador de texto 4"/>
          <p:cNvSpPr>
            <a:spLocks noGrp="1"/>
          </p:cNvSpPr>
          <p:nvPr>
            <p:ph type="body" sz="quarter" idx="3"/>
          </p:nvPr>
        </p:nvSpPr>
        <p:spPr/>
        <p:txBody>
          <a:bodyPr/>
          <a:lstStyle/>
          <a:p>
            <a:pPr algn="ctr"/>
            <a:r>
              <a:rPr lang="es-EC" dirty="0" smtClean="0"/>
              <a:t>Consumo Energético</a:t>
            </a:r>
            <a:endParaRPr lang="es-EC" dirty="0"/>
          </a:p>
        </p:txBody>
      </p:sp>
      <p:pic>
        <p:nvPicPr>
          <p:cNvPr id="9" name="Marcador de contenido 8" descr="Recorte de pantall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87624" y="2276872"/>
            <a:ext cx="3407208" cy="4356724"/>
          </a:xfrm>
        </p:spPr>
      </p:pic>
      <p:pic>
        <p:nvPicPr>
          <p:cNvPr id="14" name="Marcador de contenido 13" descr="Recorte de pantalla"/>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60032" y="2348880"/>
            <a:ext cx="3744416" cy="2649992"/>
          </a:xfrm>
        </p:spPr>
      </p:pic>
    </p:spTree>
    <p:extLst>
      <p:ext uri="{BB962C8B-B14F-4D97-AF65-F5344CB8AC3E}">
        <p14:creationId xmlns:p14="http://schemas.microsoft.com/office/powerpoint/2010/main" val="8302219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36969" y="836712"/>
            <a:ext cx="5472608" cy="752475"/>
          </a:xfrm>
        </p:spPr>
        <p:txBody>
          <a:bodyPr>
            <a:normAutofit/>
          </a:bodyPr>
          <a:lstStyle/>
          <a:p>
            <a:pPr algn="ctr"/>
            <a:r>
              <a:rPr lang="es-EC" sz="3200" dirty="0" smtClean="0"/>
              <a:t>Distribución de Planta</a:t>
            </a:r>
            <a:endParaRPr lang="es-EC" sz="3200" dirty="0"/>
          </a:p>
        </p:txBody>
      </p:sp>
      <p:sp>
        <p:nvSpPr>
          <p:cNvPr id="3" name="Marcador de texto 2"/>
          <p:cNvSpPr>
            <a:spLocks noGrp="1"/>
          </p:cNvSpPr>
          <p:nvPr>
            <p:ph type="body" idx="1"/>
          </p:nvPr>
        </p:nvSpPr>
        <p:spPr>
          <a:xfrm>
            <a:off x="629842" y="1117601"/>
            <a:ext cx="3868340" cy="563563"/>
          </a:xfrm>
        </p:spPr>
        <p:txBody>
          <a:bodyPr/>
          <a:lstStyle/>
          <a:p>
            <a:r>
              <a:rPr lang="es-EC" dirty="0" smtClean="0"/>
              <a:t> Objetivos:</a:t>
            </a:r>
            <a:endParaRPr lang="es-EC" dirty="0"/>
          </a:p>
        </p:txBody>
      </p:sp>
      <p:sp>
        <p:nvSpPr>
          <p:cNvPr id="4" name="Marcador de contenido 3"/>
          <p:cNvSpPr>
            <a:spLocks noGrp="1"/>
          </p:cNvSpPr>
          <p:nvPr>
            <p:ph sz="half" idx="2"/>
          </p:nvPr>
        </p:nvSpPr>
        <p:spPr>
          <a:xfrm>
            <a:off x="845599" y="1700808"/>
            <a:ext cx="8280920" cy="1944216"/>
          </a:xfrm>
        </p:spPr>
        <p:txBody>
          <a:bodyPr>
            <a:normAutofit fontScale="92500" lnSpcReduction="10000"/>
          </a:bodyPr>
          <a:lstStyle/>
          <a:p>
            <a:r>
              <a:rPr lang="es-EC" sz="2400" dirty="0" smtClean="0"/>
              <a:t>Integrar todos los factores de la producción</a:t>
            </a:r>
          </a:p>
          <a:p>
            <a:r>
              <a:rPr lang="es-EC" sz="2400" dirty="0" smtClean="0"/>
              <a:t>Mover los materiales distancias mínimas</a:t>
            </a:r>
          </a:p>
          <a:p>
            <a:r>
              <a:rPr lang="es-EC" sz="2400" dirty="0" smtClean="0"/>
              <a:t>Utilizar efectivamente el espacio</a:t>
            </a:r>
          </a:p>
          <a:p>
            <a:r>
              <a:rPr lang="es-EC" sz="2400" dirty="0" smtClean="0"/>
              <a:t>Minimizar esfuerzos en trabajadores</a:t>
            </a:r>
          </a:p>
          <a:p>
            <a:r>
              <a:rPr lang="es-EC" sz="2400" dirty="0" smtClean="0"/>
              <a:t>Facilitar reajustes o ampliaciones.</a:t>
            </a:r>
          </a:p>
        </p:txBody>
      </p:sp>
      <p:sp>
        <p:nvSpPr>
          <p:cNvPr id="5" name="Marcador de texto 4"/>
          <p:cNvSpPr>
            <a:spLocks noGrp="1"/>
          </p:cNvSpPr>
          <p:nvPr>
            <p:ph type="body" sz="quarter" idx="3"/>
          </p:nvPr>
        </p:nvSpPr>
        <p:spPr>
          <a:xfrm>
            <a:off x="2771800" y="3429000"/>
            <a:ext cx="3887391" cy="563563"/>
          </a:xfrm>
        </p:spPr>
        <p:txBody>
          <a:bodyPr/>
          <a:lstStyle/>
          <a:p>
            <a:pPr algn="ctr"/>
            <a:r>
              <a:rPr lang="es-EC" dirty="0" smtClean="0"/>
              <a:t>Distribución Por Procesos</a:t>
            </a:r>
            <a:endParaRPr lang="es-EC" dirty="0"/>
          </a:p>
        </p:txBody>
      </p:sp>
      <p:pic>
        <p:nvPicPr>
          <p:cNvPr id="7" name="Imagen 6"/>
          <p:cNvPicPr/>
          <p:nvPr/>
        </p:nvPicPr>
        <p:blipFill rotWithShape="1">
          <a:blip r:embed="rId3"/>
          <a:srcRect l="24101" t="22339" r="23455" b="21212"/>
          <a:stretch/>
        </p:blipFill>
        <p:spPr bwMode="auto">
          <a:xfrm>
            <a:off x="1403648" y="4005064"/>
            <a:ext cx="6539251" cy="28529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61784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980728"/>
            <a:ext cx="8229600" cy="648072"/>
          </a:xfrm>
        </p:spPr>
        <p:txBody>
          <a:bodyPr>
            <a:normAutofit fontScale="90000"/>
          </a:bodyPr>
          <a:lstStyle/>
          <a:p>
            <a:pPr algn="ctr"/>
            <a:r>
              <a:rPr lang="es-EC" sz="4000" dirty="0" smtClean="0"/>
              <a:t>Plan y Programa de Producción</a:t>
            </a:r>
            <a:endParaRPr lang="es-EC" sz="4000" dirty="0"/>
          </a:p>
        </p:txBody>
      </p:sp>
      <p:sp>
        <p:nvSpPr>
          <p:cNvPr id="3" name="Marcador de texto 2"/>
          <p:cNvSpPr>
            <a:spLocks noGrp="1"/>
          </p:cNvSpPr>
          <p:nvPr>
            <p:ph type="body" idx="1"/>
          </p:nvPr>
        </p:nvSpPr>
        <p:spPr>
          <a:xfrm>
            <a:off x="827584" y="1700808"/>
            <a:ext cx="4040188" cy="432048"/>
          </a:xfrm>
        </p:spPr>
        <p:txBody>
          <a:bodyPr>
            <a:normAutofit lnSpcReduction="10000"/>
          </a:bodyPr>
          <a:lstStyle/>
          <a:p>
            <a:r>
              <a:rPr lang="es-EC" dirty="0" smtClean="0">
                <a:hlinkClick r:id="rId3" action="ppaction://hlinkfile"/>
              </a:rPr>
              <a:t>Plan o Hoja de Ruta</a:t>
            </a:r>
            <a:endParaRPr lang="es-EC" dirty="0"/>
          </a:p>
        </p:txBody>
      </p:sp>
      <p:pic>
        <p:nvPicPr>
          <p:cNvPr id="7" name="Marcador de contenido 6" descr="Recorte de pantalla"/>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47664" y="2132856"/>
            <a:ext cx="6408712" cy="3960440"/>
          </a:xfrm>
        </p:spPr>
      </p:pic>
    </p:spTree>
    <p:extLst>
      <p:ext uri="{BB962C8B-B14F-4D97-AF65-F5344CB8AC3E}">
        <p14:creationId xmlns:p14="http://schemas.microsoft.com/office/powerpoint/2010/main" val="28593873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rotWithShape="1">
          <a:blip r:embed="rId3"/>
          <a:srcRect l="365" t="24540" r="40153" b="24708"/>
          <a:stretch/>
        </p:blipFill>
        <p:spPr bwMode="auto">
          <a:xfrm>
            <a:off x="1331640" y="3356992"/>
            <a:ext cx="6912768" cy="3074460"/>
          </a:xfrm>
          <a:prstGeom prst="rect">
            <a:avLst/>
          </a:prstGeom>
          <a:ln>
            <a:noFill/>
          </a:ln>
          <a:extLst>
            <a:ext uri="{53640926-AAD7-44D8-BBD7-CCE9431645EC}">
              <a14:shadowObscured xmlns:a14="http://schemas.microsoft.com/office/drawing/2010/main"/>
            </a:ext>
          </a:extLst>
        </p:spPr>
      </p:pic>
      <p:sp>
        <p:nvSpPr>
          <p:cNvPr id="3" name="Marcador de contenido 5"/>
          <p:cNvSpPr txBox="1">
            <a:spLocks/>
          </p:cNvSpPr>
          <p:nvPr/>
        </p:nvSpPr>
        <p:spPr>
          <a:xfrm>
            <a:off x="1547664" y="1771387"/>
            <a:ext cx="6696744" cy="1585605"/>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C" dirty="0" smtClean="0"/>
              <a:t>Ordena objetivos y acciones</a:t>
            </a:r>
          </a:p>
          <a:p>
            <a:r>
              <a:rPr lang="es-EC" dirty="0" smtClean="0"/>
              <a:t>Brinda mayor control sobre los recursos.</a:t>
            </a:r>
          </a:p>
          <a:p>
            <a:r>
              <a:rPr lang="es-EC" dirty="0" smtClean="0"/>
              <a:t>Tiene una modalidad operativa de Sistema de producción “sobre pedido” y esquema de producción “por ordenes”</a:t>
            </a:r>
          </a:p>
          <a:p>
            <a:r>
              <a:rPr lang="es-EC" dirty="0" smtClean="0"/>
              <a:t>En serie.</a:t>
            </a:r>
            <a:endParaRPr lang="es-EC" dirty="0"/>
          </a:p>
        </p:txBody>
      </p:sp>
      <p:sp>
        <p:nvSpPr>
          <p:cNvPr id="4" name="Marcador de texto 4"/>
          <p:cNvSpPr txBox="1">
            <a:spLocks/>
          </p:cNvSpPr>
          <p:nvPr/>
        </p:nvSpPr>
        <p:spPr>
          <a:xfrm>
            <a:off x="2337928" y="1131625"/>
            <a:ext cx="511621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C" dirty="0" smtClean="0"/>
              <a:t>Programa de Producción</a:t>
            </a:r>
            <a:endParaRPr lang="es-EC" dirty="0"/>
          </a:p>
        </p:txBody>
      </p:sp>
    </p:spTree>
    <p:extLst>
      <p:ext uri="{BB962C8B-B14F-4D97-AF65-F5344CB8AC3E}">
        <p14:creationId xmlns:p14="http://schemas.microsoft.com/office/powerpoint/2010/main" val="14150793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1640" y="980728"/>
            <a:ext cx="6984776" cy="810532"/>
          </a:xfrm>
        </p:spPr>
        <p:txBody>
          <a:bodyPr>
            <a:normAutofit/>
          </a:bodyPr>
          <a:lstStyle/>
          <a:p>
            <a:pPr algn="ctr"/>
            <a:r>
              <a:rPr lang="es-EC" sz="3600" dirty="0" smtClean="0"/>
              <a:t>Áreas del control de la Producción</a:t>
            </a:r>
            <a:endParaRPr lang="es-EC" sz="3600" dirty="0"/>
          </a:p>
        </p:txBody>
      </p:sp>
      <p:sp>
        <p:nvSpPr>
          <p:cNvPr id="4" name="Marcador de contenido 3"/>
          <p:cNvSpPr>
            <a:spLocks noGrp="1"/>
          </p:cNvSpPr>
          <p:nvPr>
            <p:ph idx="1"/>
          </p:nvPr>
        </p:nvSpPr>
        <p:spPr>
          <a:xfrm>
            <a:off x="1043608" y="1628800"/>
            <a:ext cx="7886700" cy="4845698"/>
          </a:xfrm>
        </p:spPr>
        <p:txBody>
          <a:bodyPr>
            <a:normAutofit fontScale="92500"/>
          </a:bodyPr>
          <a:lstStyle/>
          <a:p>
            <a:pPr marL="514350" indent="-514350">
              <a:buFont typeface="+mj-lt"/>
              <a:buAutoNum type="arabicPeriod"/>
            </a:pPr>
            <a:r>
              <a:rPr lang="es-EC" dirty="0" smtClean="0"/>
              <a:t>Control de la Producción (Eficacia, Eficiencia)</a:t>
            </a:r>
          </a:p>
          <a:p>
            <a:pPr marL="514350" indent="-514350">
              <a:buFont typeface="+mj-lt"/>
              <a:buAutoNum type="arabicPeriod"/>
            </a:pPr>
            <a:r>
              <a:rPr lang="es-EC" dirty="0" smtClean="0"/>
              <a:t>Control de Stocks (Según la demanda)</a:t>
            </a:r>
          </a:p>
          <a:p>
            <a:pPr marL="514350" indent="-514350">
              <a:buFont typeface="+mj-lt"/>
              <a:buAutoNum type="arabicPeriod"/>
            </a:pPr>
            <a:r>
              <a:rPr lang="es-EC" dirty="0" smtClean="0"/>
              <a:t>Control de la Calidad</a:t>
            </a:r>
          </a:p>
          <a:p>
            <a:pPr marL="971550" lvl="1" indent="-514350">
              <a:buFont typeface="+mj-lt"/>
              <a:buAutoNum type="arabicPeriod"/>
            </a:pPr>
            <a:r>
              <a:rPr lang="es-EC" dirty="0" smtClean="0"/>
              <a:t>Materiales e Insumos</a:t>
            </a:r>
          </a:p>
          <a:p>
            <a:pPr marL="971550" lvl="1" indent="-514350">
              <a:buFont typeface="+mj-lt"/>
              <a:buAutoNum type="arabicPeriod"/>
            </a:pPr>
            <a:r>
              <a:rPr lang="es-EC" dirty="0" smtClean="0"/>
              <a:t>Mano de Obra</a:t>
            </a:r>
          </a:p>
          <a:p>
            <a:pPr marL="971550" lvl="1" indent="-514350">
              <a:buFont typeface="+mj-lt"/>
              <a:buAutoNum type="arabicPeriod"/>
            </a:pPr>
            <a:r>
              <a:rPr lang="es-EC" dirty="0" smtClean="0"/>
              <a:t>Maquinaria y Herramientas</a:t>
            </a:r>
          </a:p>
          <a:p>
            <a:pPr marL="971550" lvl="1" indent="-514350">
              <a:buFont typeface="+mj-lt"/>
              <a:buAutoNum type="arabicPeriod"/>
            </a:pPr>
            <a:r>
              <a:rPr lang="es-EC" dirty="0" smtClean="0"/>
              <a:t>Método</a:t>
            </a:r>
          </a:p>
          <a:p>
            <a:pPr marL="971550" lvl="1" indent="-514350">
              <a:buFont typeface="+mj-lt"/>
              <a:buAutoNum type="arabicPeriod"/>
            </a:pPr>
            <a:r>
              <a:rPr lang="es-EC" dirty="0" smtClean="0"/>
              <a:t>Medio Ambiente.</a:t>
            </a:r>
          </a:p>
          <a:p>
            <a:pPr marL="914400" lvl="2" indent="0">
              <a:buNone/>
            </a:pPr>
            <a:endParaRPr lang="es-EC" dirty="0"/>
          </a:p>
          <a:p>
            <a:pPr marL="914400" lvl="2" indent="0">
              <a:buNone/>
            </a:pPr>
            <a:r>
              <a:rPr lang="es-EC" dirty="0" smtClean="0">
                <a:solidFill>
                  <a:srgbClr val="FF0000"/>
                </a:solidFill>
                <a:hlinkClick r:id="rId3" action="ppaction://hlinkfile"/>
              </a:rPr>
              <a:t>Hojas de Control y Evaluación de la calidad</a:t>
            </a:r>
            <a:endParaRPr lang="es-EC" dirty="0" smtClean="0">
              <a:solidFill>
                <a:srgbClr val="FF0000"/>
              </a:solidFill>
            </a:endParaRPr>
          </a:p>
          <a:p>
            <a:pPr marL="971550" lvl="1" indent="-514350">
              <a:buFont typeface="+mj-lt"/>
              <a:buAutoNum type="arabicPeriod"/>
            </a:pPr>
            <a:endParaRPr lang="es-EC" dirty="0"/>
          </a:p>
        </p:txBody>
      </p:sp>
    </p:spTree>
    <p:extLst>
      <p:ext uri="{BB962C8B-B14F-4D97-AF65-F5344CB8AC3E}">
        <p14:creationId xmlns:p14="http://schemas.microsoft.com/office/powerpoint/2010/main" val="25683288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124744"/>
            <a:ext cx="8229600" cy="1143000"/>
          </a:xfrm>
        </p:spPr>
        <p:txBody>
          <a:bodyPr>
            <a:normAutofit fontScale="90000"/>
          </a:bodyPr>
          <a:lstStyle/>
          <a:p>
            <a:pPr algn="ctr"/>
            <a:r>
              <a:rPr lang="es-EC" sz="3600" dirty="0" smtClean="0"/>
              <a:t>Análisis Financiero Económico del Equipo y su Operación</a:t>
            </a:r>
            <a:endParaRPr lang="es-EC" sz="3600" dirty="0"/>
          </a:p>
        </p:txBody>
      </p:sp>
      <p:sp>
        <p:nvSpPr>
          <p:cNvPr id="4" name="Marcador de texto 3"/>
          <p:cNvSpPr>
            <a:spLocks noGrp="1"/>
          </p:cNvSpPr>
          <p:nvPr>
            <p:ph type="body" idx="1"/>
          </p:nvPr>
        </p:nvSpPr>
        <p:spPr>
          <a:xfrm>
            <a:off x="629841" y="1690688"/>
            <a:ext cx="3868340" cy="823912"/>
          </a:xfrm>
        </p:spPr>
        <p:txBody>
          <a:bodyPr/>
          <a:lstStyle/>
          <a:p>
            <a:pPr algn="ctr"/>
            <a:r>
              <a:rPr lang="es-EC" dirty="0" smtClean="0"/>
              <a:t>Activos Fijos</a:t>
            </a:r>
            <a:endParaRPr lang="es-EC" dirty="0"/>
          </a:p>
        </p:txBody>
      </p:sp>
      <p:sp>
        <p:nvSpPr>
          <p:cNvPr id="6" name="Marcador de texto 5"/>
          <p:cNvSpPr>
            <a:spLocks noGrp="1"/>
          </p:cNvSpPr>
          <p:nvPr>
            <p:ph type="body" sz="quarter" idx="3"/>
          </p:nvPr>
        </p:nvSpPr>
        <p:spPr>
          <a:xfrm>
            <a:off x="4572000" y="2056595"/>
            <a:ext cx="4041775" cy="639762"/>
          </a:xfrm>
        </p:spPr>
        <p:txBody>
          <a:bodyPr/>
          <a:lstStyle/>
          <a:p>
            <a:pPr algn="ctr"/>
            <a:r>
              <a:rPr lang="es-EC" dirty="0" smtClean="0"/>
              <a:t>Activos Diferidos</a:t>
            </a:r>
            <a:endParaRPr lang="es-EC" dirty="0"/>
          </a:p>
        </p:txBody>
      </p:sp>
      <p:sp>
        <p:nvSpPr>
          <p:cNvPr id="9" name="Marcador de contenido 8"/>
          <p:cNvSpPr>
            <a:spLocks noGrp="1"/>
          </p:cNvSpPr>
          <p:nvPr>
            <p:ph sz="half" idx="2"/>
          </p:nvPr>
        </p:nvSpPr>
        <p:spPr/>
        <p:txBody>
          <a:bodyPr>
            <a:normAutofit fontScale="92500" lnSpcReduction="10000"/>
          </a:bodyPr>
          <a:lstStyle/>
          <a:p>
            <a:endParaRPr lang="es-EC" dirty="0" smtClean="0"/>
          </a:p>
          <a:p>
            <a:endParaRPr lang="es-EC" dirty="0"/>
          </a:p>
          <a:p>
            <a:endParaRPr lang="es-EC" dirty="0" smtClean="0"/>
          </a:p>
          <a:p>
            <a:endParaRPr lang="es-EC" dirty="0"/>
          </a:p>
          <a:p>
            <a:endParaRPr lang="es-EC" dirty="0" smtClean="0"/>
          </a:p>
          <a:p>
            <a:endParaRPr lang="es-EC" dirty="0"/>
          </a:p>
          <a:p>
            <a:pPr marL="0" indent="0">
              <a:buNone/>
            </a:pPr>
            <a:r>
              <a:rPr lang="es-EC" dirty="0" smtClean="0"/>
              <a:t>	</a:t>
            </a:r>
          </a:p>
          <a:p>
            <a:pPr marL="0" indent="0">
              <a:buNone/>
            </a:pPr>
            <a:endParaRPr lang="es-EC" dirty="0">
              <a:solidFill>
                <a:srgbClr val="FF0000"/>
              </a:solidFill>
            </a:endParaRPr>
          </a:p>
          <a:p>
            <a:pPr marL="0" indent="0">
              <a:buNone/>
            </a:pPr>
            <a:endParaRPr lang="es-EC" dirty="0" smtClean="0">
              <a:solidFill>
                <a:srgbClr val="FF0000"/>
              </a:solidFill>
            </a:endParaRPr>
          </a:p>
          <a:p>
            <a:pPr marL="0" indent="0">
              <a:buNone/>
            </a:pPr>
            <a:r>
              <a:rPr lang="es-EC" dirty="0">
                <a:solidFill>
                  <a:srgbClr val="FF0000"/>
                </a:solidFill>
              </a:rPr>
              <a:t>	</a:t>
            </a:r>
            <a:r>
              <a:rPr lang="es-EC" dirty="0" smtClean="0">
                <a:solidFill>
                  <a:srgbClr val="FF0000"/>
                </a:solidFill>
                <a:hlinkClick r:id="rId3" action="ppaction://hlinkfile"/>
              </a:rPr>
              <a:t>Tablas de Activos Fijos</a:t>
            </a:r>
            <a:endParaRPr lang="es-EC" dirty="0" smtClean="0">
              <a:solidFill>
                <a:srgbClr val="FF0000"/>
              </a:solidFill>
            </a:endParaRPr>
          </a:p>
        </p:txBody>
      </p:sp>
      <p:pic>
        <p:nvPicPr>
          <p:cNvPr id="10" name="Marcador de contenido 7"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40" y="2753155"/>
            <a:ext cx="3638325" cy="2360695"/>
          </a:xfrm>
          <a:prstGeom prst="rect">
            <a:avLst/>
          </a:prstGeom>
        </p:spPr>
      </p:pic>
      <p:sp>
        <p:nvSpPr>
          <p:cNvPr id="3" name="2 Marcador de contenido"/>
          <p:cNvSpPr>
            <a:spLocks noGrp="1"/>
          </p:cNvSpPr>
          <p:nvPr>
            <p:ph sz="quarter" idx="4"/>
          </p:nvPr>
        </p:nvSpPr>
        <p:spPr/>
        <p:txBody>
          <a:bodyPr/>
          <a:lstStyle/>
          <a:p>
            <a:endParaRPr lang="es-EC" dirty="0" smtClean="0"/>
          </a:p>
          <a:p>
            <a:endParaRPr lang="es-EC" dirty="0"/>
          </a:p>
          <a:p>
            <a:endParaRPr lang="es-EC"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757" y="2781823"/>
            <a:ext cx="4179859" cy="230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p:cNvCxnSpPr/>
          <p:nvPr/>
        </p:nvCxnSpPr>
        <p:spPr>
          <a:xfrm>
            <a:off x="4673757" y="2781823"/>
            <a:ext cx="0" cy="23033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603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025151" y="1196752"/>
            <a:ext cx="3306321" cy="556420"/>
          </a:xfrm>
        </p:spPr>
        <p:txBody>
          <a:bodyPr>
            <a:normAutofit fontScale="77500" lnSpcReduction="20000"/>
          </a:bodyPr>
          <a:lstStyle/>
          <a:p>
            <a:pPr algn="ctr"/>
            <a:r>
              <a:rPr lang="es-EC" dirty="0" smtClean="0"/>
              <a:t>Capital de Trabajo o costo de fabricación unitario</a:t>
            </a:r>
            <a:endParaRPr lang="es-EC" dirty="0"/>
          </a:p>
        </p:txBody>
      </p:sp>
      <p:sp>
        <p:nvSpPr>
          <p:cNvPr id="5" name="Marcador de texto 4"/>
          <p:cNvSpPr>
            <a:spLocks noGrp="1"/>
          </p:cNvSpPr>
          <p:nvPr>
            <p:ph type="body" sz="quarter" idx="3"/>
          </p:nvPr>
        </p:nvSpPr>
        <p:spPr>
          <a:xfrm>
            <a:off x="4856451" y="1124744"/>
            <a:ext cx="2304256" cy="484412"/>
          </a:xfrm>
        </p:spPr>
        <p:txBody>
          <a:bodyPr/>
          <a:lstStyle/>
          <a:p>
            <a:r>
              <a:rPr lang="es-EC" dirty="0" smtClean="0"/>
              <a:t>Precio de Venta</a:t>
            </a:r>
            <a:endParaRPr lang="es-EC" dirty="0"/>
          </a:p>
        </p:txBody>
      </p:sp>
      <p:graphicFrame>
        <p:nvGraphicFramePr>
          <p:cNvPr id="7" name="Marcador de contenido 6"/>
          <p:cNvGraphicFramePr>
            <a:graphicFrameLocks noGrp="1"/>
          </p:cNvGraphicFramePr>
          <p:nvPr>
            <p:ph sz="quarter" idx="4"/>
            <p:extLst>
              <p:ext uri="{D42A27DB-BD31-4B8C-83A1-F6EECF244321}">
                <p14:modId xmlns:p14="http://schemas.microsoft.com/office/powerpoint/2010/main" val="2519322408"/>
              </p:ext>
            </p:extLst>
          </p:nvPr>
        </p:nvGraphicFramePr>
        <p:xfrm>
          <a:off x="1139672" y="1978372"/>
          <a:ext cx="3207799" cy="3261718"/>
        </p:xfrm>
        <a:graphic>
          <a:graphicData uri="http://schemas.openxmlformats.org/drawingml/2006/table">
            <a:tbl>
              <a:tblPr firstRow="1" firstCol="1" bandRow="1">
                <a:tableStyleId>{5C22544A-7EE6-4342-B048-85BDC9FD1C3A}</a:tableStyleId>
              </a:tblPr>
              <a:tblGrid>
                <a:gridCol w="1926804"/>
                <a:gridCol w="1280995"/>
              </a:tblGrid>
              <a:tr h="312507">
                <a:tc>
                  <a:txBody>
                    <a:bodyPr/>
                    <a:lstStyle/>
                    <a:p>
                      <a:pPr>
                        <a:spcAft>
                          <a:spcPts val="0"/>
                        </a:spcAft>
                      </a:pPr>
                      <a:r>
                        <a:rPr lang="es-EC" sz="1400" dirty="0">
                          <a:effectLst/>
                        </a:rPr>
                        <a:t>Descripción</a:t>
                      </a:r>
                      <a:endParaRPr lang="es-EC" sz="14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spcAft>
                          <a:spcPts val="0"/>
                        </a:spcAft>
                      </a:pPr>
                      <a:r>
                        <a:rPr lang="es-EC" sz="1400">
                          <a:effectLst/>
                        </a:rPr>
                        <a:t>Valor Mensual</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680162">
                <a:tc>
                  <a:txBody>
                    <a:bodyPr/>
                    <a:lstStyle/>
                    <a:p>
                      <a:pPr>
                        <a:spcAft>
                          <a:spcPts val="0"/>
                        </a:spcAft>
                      </a:pPr>
                      <a:r>
                        <a:rPr lang="es-EC" sz="1400" dirty="0">
                          <a:effectLst/>
                        </a:rPr>
                        <a:t>Materia Prima, Equipos</a:t>
                      </a:r>
                      <a:br>
                        <a:rPr lang="es-EC" sz="1400" dirty="0">
                          <a:effectLst/>
                        </a:rPr>
                      </a:br>
                      <a:r>
                        <a:rPr lang="es-EC" sz="1400" dirty="0">
                          <a:effectLst/>
                        </a:rPr>
                        <a:t>e Insumos</a:t>
                      </a:r>
                      <a:endParaRPr lang="es-EC" sz="14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r">
                        <a:spcAft>
                          <a:spcPts val="0"/>
                        </a:spcAft>
                      </a:pPr>
                      <a:r>
                        <a:rPr lang="es-EC" sz="1400" dirty="0">
                          <a:effectLst/>
                        </a:rPr>
                        <a:t>36917,92</a:t>
                      </a:r>
                      <a:endParaRPr lang="es-EC" sz="14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625015">
                <a:tc>
                  <a:txBody>
                    <a:bodyPr/>
                    <a:lstStyle/>
                    <a:p>
                      <a:pPr>
                        <a:spcAft>
                          <a:spcPts val="0"/>
                        </a:spcAft>
                      </a:pPr>
                      <a:r>
                        <a:rPr lang="es-EC" sz="1400">
                          <a:effectLst/>
                        </a:rPr>
                        <a:t>Costos de Instalación (Automatización, Civil)</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r">
                        <a:spcAft>
                          <a:spcPts val="0"/>
                        </a:spcAft>
                      </a:pPr>
                      <a:r>
                        <a:rPr lang="es-EC" sz="1400" dirty="0">
                          <a:effectLst/>
                        </a:rPr>
                        <a:t>12860,19</a:t>
                      </a:r>
                      <a:endParaRPr lang="es-EC" sz="14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625015">
                <a:tc>
                  <a:txBody>
                    <a:bodyPr/>
                    <a:lstStyle/>
                    <a:p>
                      <a:pPr>
                        <a:spcAft>
                          <a:spcPts val="0"/>
                        </a:spcAft>
                      </a:pPr>
                      <a:r>
                        <a:rPr lang="es-EC" sz="1400">
                          <a:effectLst/>
                        </a:rPr>
                        <a:t>Energía utilizada </a:t>
                      </a:r>
                      <a:br>
                        <a:rPr lang="es-EC" sz="1400">
                          <a:effectLst/>
                        </a:rPr>
                      </a:br>
                      <a:r>
                        <a:rPr lang="es-EC" sz="1400">
                          <a:effectLst/>
                        </a:rPr>
                        <a:t>Producción </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r">
                        <a:spcAft>
                          <a:spcPts val="0"/>
                        </a:spcAft>
                      </a:pPr>
                      <a:r>
                        <a:rPr lang="es-EC" sz="1400">
                          <a:effectLst/>
                        </a:rPr>
                        <a:t>263,99</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12507">
                <a:tc>
                  <a:txBody>
                    <a:bodyPr/>
                    <a:lstStyle/>
                    <a:p>
                      <a:pPr>
                        <a:spcAft>
                          <a:spcPts val="0"/>
                        </a:spcAft>
                      </a:pPr>
                      <a:r>
                        <a:rPr lang="es-EC" sz="1400">
                          <a:effectLst/>
                        </a:rPr>
                        <a:t>Costo Nomina</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r">
                        <a:spcAft>
                          <a:spcPts val="0"/>
                        </a:spcAft>
                      </a:pPr>
                      <a:r>
                        <a:rPr lang="es-EC" sz="1400">
                          <a:effectLst/>
                        </a:rPr>
                        <a:t>11826,37</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12507">
                <a:tc>
                  <a:txBody>
                    <a:bodyPr/>
                    <a:lstStyle/>
                    <a:p>
                      <a:pPr>
                        <a:spcAft>
                          <a:spcPts val="0"/>
                        </a:spcAft>
                      </a:pPr>
                      <a:r>
                        <a:rPr lang="es-EC" sz="1400">
                          <a:effectLst/>
                        </a:rPr>
                        <a:t>Gastos Administrativos</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gn="r">
                        <a:spcAft>
                          <a:spcPts val="0"/>
                        </a:spcAft>
                      </a:pPr>
                      <a:r>
                        <a:rPr lang="es-EC" sz="1400">
                          <a:effectLst/>
                        </a:rPr>
                        <a:t>275,00</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r h="394005">
                <a:tc>
                  <a:txBody>
                    <a:bodyPr/>
                    <a:lstStyle/>
                    <a:p>
                      <a:pPr>
                        <a:lnSpc>
                          <a:spcPct val="150000"/>
                        </a:lnSpc>
                        <a:spcAft>
                          <a:spcPts val="0"/>
                        </a:spcAft>
                      </a:pPr>
                      <a:r>
                        <a:rPr lang="es-EC" sz="1400">
                          <a:effectLst/>
                        </a:rPr>
                        <a:t>Total</a:t>
                      </a:r>
                      <a:endParaRPr lang="es-EC" sz="140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c>
                  <a:txBody>
                    <a:bodyPr/>
                    <a:lstStyle/>
                    <a:p>
                      <a:pPr>
                        <a:lnSpc>
                          <a:spcPct val="150000"/>
                        </a:lnSpc>
                        <a:spcAft>
                          <a:spcPts val="0"/>
                        </a:spcAft>
                      </a:pPr>
                      <a:r>
                        <a:rPr lang="es-EC" sz="1400" dirty="0">
                          <a:effectLst/>
                        </a:rPr>
                        <a:t>    $    62.143,27 </a:t>
                      </a:r>
                      <a:endParaRPr lang="es-EC" sz="1400" dirty="0">
                        <a:solidFill>
                          <a:srgbClr val="365F91"/>
                        </a:solidFill>
                        <a:effectLst/>
                        <a:latin typeface="Times New Roman" panose="02020603050405020304" pitchFamily="18" charset="0"/>
                        <a:ea typeface="Times New Roman" panose="02020603050405020304" pitchFamily="18" charset="0"/>
                      </a:endParaRPr>
                    </a:p>
                  </a:txBody>
                  <a:tcPr marL="51435" marR="51435" marT="0" marB="0"/>
                </a:tc>
              </a:tr>
            </a:tbl>
          </a:graphicData>
        </a:graphic>
      </p:graphicFrame>
      <p:sp>
        <p:nvSpPr>
          <p:cNvPr id="10" name="9 CuadroTexto"/>
          <p:cNvSpPr txBox="1"/>
          <p:nvPr/>
        </p:nvSpPr>
        <p:spPr>
          <a:xfrm>
            <a:off x="1160735" y="6021288"/>
            <a:ext cx="3024336" cy="369332"/>
          </a:xfrm>
          <a:prstGeom prst="rect">
            <a:avLst/>
          </a:prstGeom>
          <a:noFill/>
        </p:spPr>
        <p:txBody>
          <a:bodyPr wrap="square" rtlCol="0">
            <a:spAutoFit/>
          </a:bodyPr>
          <a:lstStyle/>
          <a:p>
            <a:r>
              <a:rPr lang="es-EC" dirty="0" smtClean="0">
                <a:solidFill>
                  <a:srgbClr val="FF0000"/>
                </a:solidFill>
                <a:hlinkClick r:id="rId3" action="ppaction://hlinkfile"/>
              </a:rPr>
              <a:t>Tablas de capital de trabajo</a:t>
            </a:r>
            <a:endParaRPr lang="es-EC" dirty="0">
              <a:solidFill>
                <a:srgbClr val="FF0000"/>
              </a:solidFill>
            </a:endParaRPr>
          </a:p>
        </p:txBody>
      </p:sp>
      <p:sp>
        <p:nvSpPr>
          <p:cNvPr id="13" name="Marcador de contenido 5"/>
          <p:cNvSpPr>
            <a:spLocks noGrp="1"/>
          </p:cNvSpPr>
          <p:nvPr>
            <p:ph sz="quarter" idx="4"/>
          </p:nvPr>
        </p:nvSpPr>
        <p:spPr>
          <a:xfrm>
            <a:off x="4355976" y="1916832"/>
            <a:ext cx="4572000" cy="3951288"/>
          </a:xfrm>
        </p:spPr>
        <p:txBody>
          <a:bodyPr/>
          <a:lstStyle/>
          <a:p>
            <a:pPr marL="0" indent="0">
              <a:buNone/>
            </a:pPr>
            <a:r>
              <a:rPr lang="es-EC" dirty="0" smtClean="0"/>
              <a:t>Para esto se ha estimado una utilidad de un 25%.</a:t>
            </a:r>
          </a:p>
          <a:p>
            <a:pPr marL="0" indent="0">
              <a:buNone/>
            </a:pPr>
            <a:endParaRPr lang="es-EC" dirty="0"/>
          </a:p>
          <a:p>
            <a:pPr marL="0" indent="0">
              <a:buNone/>
            </a:pPr>
            <a:r>
              <a:rPr lang="es-ES_tradnl" b="1" dirty="0"/>
              <a:t>P.V. = 62143,47</a:t>
            </a:r>
            <a:r>
              <a:rPr lang="es-ES_tradnl" dirty="0"/>
              <a:t> </a:t>
            </a:r>
            <a:r>
              <a:rPr lang="es-ES_tradnl" b="1" dirty="0"/>
              <a:t>x 1,25 = $ 77679,34</a:t>
            </a:r>
            <a:endParaRPr lang="es-EC" dirty="0"/>
          </a:p>
          <a:p>
            <a:pPr marL="0" indent="0">
              <a:buNone/>
            </a:pPr>
            <a:endParaRPr lang="es-EC" dirty="0" smtClean="0"/>
          </a:p>
          <a:p>
            <a:pPr marL="0" indent="0">
              <a:buNone/>
            </a:pPr>
            <a:endParaRPr lang="es-EC" dirty="0"/>
          </a:p>
        </p:txBody>
      </p:sp>
    </p:spTree>
    <p:extLst>
      <p:ext uri="{BB962C8B-B14F-4D97-AF65-F5344CB8AC3E}">
        <p14:creationId xmlns:p14="http://schemas.microsoft.com/office/powerpoint/2010/main" val="2332060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40846" y="980728"/>
            <a:ext cx="3647479" cy="576064"/>
          </a:xfrm>
        </p:spPr>
        <p:txBody>
          <a:bodyPr>
            <a:normAutofit fontScale="90000"/>
          </a:bodyPr>
          <a:lstStyle/>
          <a:p>
            <a:r>
              <a:rPr lang="es-EC" sz="3200" dirty="0" smtClean="0"/>
              <a:t>Matriz combinada</a:t>
            </a:r>
            <a:endParaRPr lang="es-EC" sz="32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4144" y="1484783"/>
            <a:ext cx="6192687" cy="2286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223" y="4365104"/>
            <a:ext cx="429555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txBox="1">
            <a:spLocks/>
          </p:cNvSpPr>
          <p:nvPr/>
        </p:nvSpPr>
        <p:spPr>
          <a:xfrm>
            <a:off x="2748260" y="3770993"/>
            <a:ext cx="3647479" cy="57606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dirty="0" smtClean="0"/>
              <a:t>Matriz de decisión </a:t>
            </a:r>
            <a:endParaRPr lang="es-EC" sz="3200" dirty="0"/>
          </a:p>
        </p:txBody>
      </p:sp>
    </p:spTree>
    <p:extLst>
      <p:ext uri="{BB962C8B-B14F-4D97-AF65-F5344CB8AC3E}">
        <p14:creationId xmlns:p14="http://schemas.microsoft.com/office/powerpoint/2010/main" val="14610777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575048" y="908720"/>
            <a:ext cx="8568952" cy="710952"/>
          </a:xfrm>
        </p:spPr>
        <p:txBody>
          <a:bodyPr>
            <a:normAutofit/>
          </a:bodyPr>
          <a:lstStyle/>
          <a:p>
            <a:pPr algn="ctr"/>
            <a:r>
              <a:rPr lang="es-EC" sz="3600" dirty="0" smtClean="0"/>
              <a:t>Flujo de Caja Proyectado para la Producción</a:t>
            </a:r>
            <a:endParaRPr lang="es-EC" sz="3600"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1556792"/>
            <a:ext cx="799288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01150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7"/>
          <p:cNvSpPr txBox="1">
            <a:spLocks/>
          </p:cNvSpPr>
          <p:nvPr/>
        </p:nvSpPr>
        <p:spPr>
          <a:xfrm>
            <a:off x="2295738" y="1548733"/>
            <a:ext cx="4715241" cy="421929"/>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s-EC" sz="2800" dirty="0" smtClean="0"/>
              <a:t>Análisis Financiero Producción</a:t>
            </a:r>
            <a:endParaRPr lang="es-EC" sz="2800"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146" y="2140439"/>
            <a:ext cx="4281310" cy="198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267" y="2464402"/>
            <a:ext cx="3100236" cy="163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3419872" y="4296825"/>
            <a:ext cx="2466975" cy="646331"/>
          </a:xfrm>
          <a:prstGeom prst="rect">
            <a:avLst/>
          </a:prstGeom>
          <a:noFill/>
        </p:spPr>
        <p:txBody>
          <a:bodyPr wrap="square" rtlCol="0">
            <a:spAutoFit/>
          </a:bodyPr>
          <a:lstStyle/>
          <a:p>
            <a:r>
              <a:rPr lang="es-ES_tradnl" b="1" dirty="0"/>
              <a:t>VPN = $ 44.295,65</a:t>
            </a:r>
          </a:p>
          <a:p>
            <a:endParaRPr lang="es-EC" dirty="0"/>
          </a:p>
        </p:txBody>
      </p:sp>
      <p:sp>
        <p:nvSpPr>
          <p:cNvPr id="20" name="19 CuadroTexto"/>
          <p:cNvSpPr txBox="1"/>
          <p:nvPr/>
        </p:nvSpPr>
        <p:spPr>
          <a:xfrm>
            <a:off x="3420300" y="4943156"/>
            <a:ext cx="2466975" cy="646331"/>
          </a:xfrm>
          <a:prstGeom prst="rect">
            <a:avLst/>
          </a:prstGeom>
          <a:noFill/>
        </p:spPr>
        <p:txBody>
          <a:bodyPr wrap="square" rtlCol="0">
            <a:spAutoFit/>
          </a:bodyPr>
          <a:lstStyle/>
          <a:p>
            <a:r>
              <a:rPr lang="es-ES_tradnl" b="1" dirty="0" smtClean="0"/>
              <a:t>TIR </a:t>
            </a:r>
            <a:r>
              <a:rPr lang="es-ES_tradnl" b="1" dirty="0"/>
              <a:t>= </a:t>
            </a:r>
            <a:r>
              <a:rPr lang="es-ES_tradnl" b="1" dirty="0" smtClean="0"/>
              <a:t>21%</a:t>
            </a:r>
            <a:endParaRPr lang="es-ES_tradnl" b="1" dirty="0"/>
          </a:p>
          <a:p>
            <a:endParaRPr lang="es-EC" dirty="0"/>
          </a:p>
        </p:txBody>
      </p:sp>
    </p:spTree>
    <p:extLst>
      <p:ext uri="{BB962C8B-B14F-4D97-AF65-F5344CB8AC3E}">
        <p14:creationId xmlns:p14="http://schemas.microsoft.com/office/powerpoint/2010/main" val="26433093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196752"/>
            <a:ext cx="8229600" cy="706090"/>
          </a:xfrm>
        </p:spPr>
        <p:txBody>
          <a:bodyPr>
            <a:normAutofit fontScale="90000"/>
          </a:bodyPr>
          <a:lstStyle/>
          <a:p>
            <a:r>
              <a:rPr lang="es-EC" dirty="0"/>
              <a:t>Análisis Financiero </a:t>
            </a:r>
            <a:r>
              <a:rPr lang="es-EC" dirty="0" smtClean="0"/>
              <a:t>Parqueadero</a:t>
            </a:r>
            <a:r>
              <a:rPr lang="es-EC" dirty="0"/>
              <a:t/>
            </a:r>
            <a:br>
              <a:rPr lang="es-EC" dirty="0"/>
            </a:br>
            <a:endParaRPr lang="es-EC" dirty="0"/>
          </a:p>
        </p:txBody>
      </p:sp>
      <p:sp>
        <p:nvSpPr>
          <p:cNvPr id="3" name="2 Marcador de texto"/>
          <p:cNvSpPr>
            <a:spLocks noGrp="1"/>
          </p:cNvSpPr>
          <p:nvPr>
            <p:ph type="body" idx="1"/>
          </p:nvPr>
        </p:nvSpPr>
        <p:spPr>
          <a:xfrm>
            <a:off x="827584" y="1648038"/>
            <a:ext cx="4330824" cy="402059"/>
          </a:xfrm>
        </p:spPr>
        <p:txBody>
          <a:bodyPr>
            <a:noAutofit/>
          </a:bodyPr>
          <a:lstStyle/>
          <a:p>
            <a:r>
              <a:rPr lang="es-EC" sz="1800" dirty="0" smtClean="0"/>
              <a:t>Promedio Ocupación parqueadero DMQ</a:t>
            </a:r>
            <a:endParaRPr lang="es-EC" sz="1800" dirty="0"/>
          </a:p>
        </p:txBody>
      </p:sp>
      <p:sp>
        <p:nvSpPr>
          <p:cNvPr id="5" name="4 Marcador de texto"/>
          <p:cNvSpPr>
            <a:spLocks noGrp="1"/>
          </p:cNvSpPr>
          <p:nvPr>
            <p:ph type="body" sz="quarter" idx="3"/>
          </p:nvPr>
        </p:nvSpPr>
        <p:spPr>
          <a:xfrm>
            <a:off x="5195763" y="1676503"/>
            <a:ext cx="4041775" cy="402059"/>
          </a:xfrm>
        </p:spPr>
        <p:txBody>
          <a:bodyPr>
            <a:normAutofit/>
          </a:bodyPr>
          <a:lstStyle/>
          <a:p>
            <a:r>
              <a:rPr lang="es-EC" sz="2000" dirty="0" smtClean="0"/>
              <a:t>Variables Financieras </a:t>
            </a:r>
            <a:endParaRPr lang="es-EC" sz="2000" dirty="0"/>
          </a:p>
        </p:txBody>
      </p:sp>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71600" y="2060848"/>
            <a:ext cx="338437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833" y="2068984"/>
            <a:ext cx="427672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96694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575048" y="908720"/>
            <a:ext cx="8568952" cy="710952"/>
          </a:xfrm>
        </p:spPr>
        <p:txBody>
          <a:bodyPr>
            <a:normAutofit fontScale="90000"/>
          </a:bodyPr>
          <a:lstStyle/>
          <a:p>
            <a:pPr algn="ctr"/>
            <a:r>
              <a:rPr lang="es-EC" sz="3600" dirty="0" smtClean="0"/>
              <a:t>Flujo de Caja Proyectado para el Parqueadero</a:t>
            </a:r>
            <a:endParaRPr lang="es-EC" sz="3600" dirty="0"/>
          </a:p>
        </p:txBody>
      </p:sp>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1628800"/>
            <a:ext cx="806489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25591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683568" y="980728"/>
            <a:ext cx="3868340" cy="411519"/>
          </a:xfrm>
        </p:spPr>
        <p:txBody>
          <a:bodyPr>
            <a:normAutofit fontScale="92500" lnSpcReduction="10000"/>
          </a:bodyPr>
          <a:lstStyle/>
          <a:p>
            <a:pPr algn="ctr"/>
            <a:r>
              <a:rPr lang="es-EC" dirty="0" smtClean="0"/>
              <a:t>Conclusiones</a:t>
            </a:r>
            <a:endParaRPr lang="es-EC" dirty="0"/>
          </a:p>
        </p:txBody>
      </p:sp>
      <p:sp>
        <p:nvSpPr>
          <p:cNvPr id="4" name="Marcador de contenido 3"/>
          <p:cNvSpPr>
            <a:spLocks noGrp="1"/>
          </p:cNvSpPr>
          <p:nvPr>
            <p:ph sz="half" idx="2"/>
          </p:nvPr>
        </p:nvSpPr>
        <p:spPr>
          <a:xfrm>
            <a:off x="611560" y="1412776"/>
            <a:ext cx="4608512" cy="5328592"/>
          </a:xfrm>
        </p:spPr>
        <p:txBody>
          <a:bodyPr>
            <a:normAutofit fontScale="25000" lnSpcReduction="20000"/>
          </a:bodyPr>
          <a:lstStyle/>
          <a:p>
            <a:pPr algn="just"/>
            <a:r>
              <a:rPr lang="es-EC" sz="7200" dirty="0" smtClean="0"/>
              <a:t>El diseño cumple con los requerimientos de peso y dimensiones de vehículos livianos, además de normativas de construcción y ordenanzas municipales.</a:t>
            </a:r>
          </a:p>
          <a:p>
            <a:pPr algn="just"/>
            <a:r>
              <a:rPr lang="es-EC" sz="7200" dirty="0" smtClean="0"/>
              <a:t>Esta solución lograría aproximadamente triplicar la capacidad de estacionamientos.</a:t>
            </a:r>
          </a:p>
          <a:p>
            <a:pPr algn="just"/>
            <a:r>
              <a:rPr lang="es-EC" sz="7200" dirty="0" smtClean="0"/>
              <a:t>Diseño Factible y con un costo no excesivo.</a:t>
            </a:r>
          </a:p>
          <a:p>
            <a:pPr algn="just"/>
            <a:r>
              <a:rPr lang="es-EC" sz="7200" dirty="0" smtClean="0"/>
              <a:t>Sencilla forma de construcción, guiada a través de pasos detallados en hojas de procesos y respectivos planos.</a:t>
            </a:r>
          </a:p>
          <a:p>
            <a:pPr algn="just"/>
            <a:r>
              <a:rPr lang="es-EC" sz="7200" dirty="0" smtClean="0"/>
              <a:t>Todos los materiales y equipos se los puede conseguir en el mercado local.</a:t>
            </a:r>
          </a:p>
          <a:p>
            <a:pPr algn="just"/>
            <a:r>
              <a:rPr lang="es-EC" sz="7200" dirty="0" smtClean="0"/>
              <a:t>El costo unitario de un modulo de parqueadero es accesible ya sea para aumentar el valor de un inmueble o como oportunidad de negocio.</a:t>
            </a:r>
          </a:p>
          <a:p>
            <a:pPr algn="just"/>
            <a:r>
              <a:rPr lang="es-EC" sz="7200" dirty="0" smtClean="0"/>
              <a:t>De acuerdo al TIR calculado del 21% la inversión para este proyecto es recomendable</a:t>
            </a:r>
          </a:p>
          <a:p>
            <a:pPr algn="just"/>
            <a:r>
              <a:rPr lang="es-EC" sz="7200" dirty="0" smtClean="0"/>
              <a:t>La construcción del modelo permitió detectar interferencias y problemas de </a:t>
            </a:r>
            <a:r>
              <a:rPr lang="es-EC" sz="7200" dirty="0" smtClean="0"/>
              <a:t> diseño y automatización</a:t>
            </a:r>
            <a:r>
              <a:rPr lang="es-EC" dirty="0" smtClean="0"/>
              <a:t>.</a:t>
            </a:r>
            <a:endParaRPr lang="es-EC" dirty="0"/>
          </a:p>
        </p:txBody>
      </p:sp>
      <p:sp>
        <p:nvSpPr>
          <p:cNvPr id="5" name="Marcador de texto 4"/>
          <p:cNvSpPr>
            <a:spLocks noGrp="1"/>
          </p:cNvSpPr>
          <p:nvPr>
            <p:ph type="body" sz="quarter" idx="3"/>
          </p:nvPr>
        </p:nvSpPr>
        <p:spPr>
          <a:xfrm>
            <a:off x="5436096" y="908720"/>
            <a:ext cx="3887391" cy="483527"/>
          </a:xfrm>
        </p:spPr>
        <p:txBody>
          <a:bodyPr/>
          <a:lstStyle/>
          <a:p>
            <a:pPr algn="ctr"/>
            <a:r>
              <a:rPr lang="es-EC" dirty="0" smtClean="0"/>
              <a:t>Recomendaciones</a:t>
            </a:r>
            <a:endParaRPr lang="es-EC" dirty="0"/>
          </a:p>
        </p:txBody>
      </p:sp>
      <p:sp>
        <p:nvSpPr>
          <p:cNvPr id="6" name="Marcador de contenido 5"/>
          <p:cNvSpPr>
            <a:spLocks noGrp="1"/>
          </p:cNvSpPr>
          <p:nvPr>
            <p:ph sz="quarter" idx="4"/>
          </p:nvPr>
        </p:nvSpPr>
        <p:spPr>
          <a:xfrm>
            <a:off x="5148064" y="1412776"/>
            <a:ext cx="3887391" cy="4498975"/>
          </a:xfrm>
        </p:spPr>
        <p:txBody>
          <a:bodyPr>
            <a:normAutofit fontScale="92500" lnSpcReduction="10000"/>
          </a:bodyPr>
          <a:lstStyle/>
          <a:p>
            <a:pPr algn="just"/>
            <a:r>
              <a:rPr lang="es-EC" sz="2000" dirty="0" smtClean="0"/>
              <a:t>Se hace necesario un estudio de factibilidad económico y viabilidad técnica, así como de aceptabilidad de la gente hacia esta solución.</a:t>
            </a:r>
          </a:p>
          <a:p>
            <a:pPr algn="just"/>
            <a:r>
              <a:rPr lang="es-EC" sz="2000" dirty="0" smtClean="0"/>
              <a:t>El sistema no debe ser sobrecargado o ubicar vehículos fuera de las dimensión y peso especificado.</a:t>
            </a:r>
          </a:p>
          <a:p>
            <a:pPr algn="just"/>
            <a:r>
              <a:rPr lang="es-EC" sz="2000" dirty="0" smtClean="0"/>
              <a:t>Se debe considerar la instalación de una planta eléctrica para no interrumpir su funcionamiento.</a:t>
            </a:r>
          </a:p>
          <a:p>
            <a:pPr algn="just"/>
            <a:r>
              <a:rPr lang="es-EC" sz="2000" dirty="0" smtClean="0"/>
              <a:t>El mantenimiento se lo debe realizar de acuerdo a las especificaciones de los fabricantes de los equipos.</a:t>
            </a:r>
            <a:endParaRPr lang="es-EC" sz="2000" dirty="0"/>
          </a:p>
        </p:txBody>
      </p:sp>
      <p:cxnSp>
        <p:nvCxnSpPr>
          <p:cNvPr id="7" name="6 Conector recto"/>
          <p:cNvCxnSpPr/>
          <p:nvPr/>
        </p:nvCxnSpPr>
        <p:spPr>
          <a:xfrm>
            <a:off x="5148064" y="980728"/>
            <a:ext cx="72008" cy="5400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3620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23528" y="2771"/>
            <a:ext cx="8229600" cy="1143000"/>
          </a:xfrm>
        </p:spPr>
        <p:txBody>
          <a:bodyPr>
            <a:noAutofit/>
          </a:bodyPr>
          <a:lstStyle/>
          <a:p>
            <a:r>
              <a:rPr lang="es-EC" sz="8800" dirty="0" smtClean="0"/>
              <a:t>GRACIAS</a:t>
            </a:r>
            <a:endParaRPr lang="es-EC" sz="8800" dirty="0"/>
          </a:p>
        </p:txBody>
      </p:sp>
    </p:spTree>
    <p:extLst>
      <p:ext uri="{BB962C8B-B14F-4D97-AF65-F5344CB8AC3E}">
        <p14:creationId xmlns:p14="http://schemas.microsoft.com/office/powerpoint/2010/main" val="646189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764704"/>
            <a:ext cx="8229600" cy="1143000"/>
          </a:xfrm>
        </p:spPr>
        <p:txBody>
          <a:bodyPr/>
          <a:lstStyle/>
          <a:p>
            <a:r>
              <a:rPr lang="es-EC" dirty="0" smtClean="0"/>
              <a:t>DISEÑO Y SIMULACIÓN</a:t>
            </a:r>
            <a:endParaRPr lang="es-EC" dirty="0"/>
          </a:p>
        </p:txBody>
      </p:sp>
      <p:sp>
        <p:nvSpPr>
          <p:cNvPr id="3" name="2 Marcador de contenido"/>
          <p:cNvSpPr>
            <a:spLocks noGrp="1"/>
          </p:cNvSpPr>
          <p:nvPr>
            <p:ph idx="1"/>
          </p:nvPr>
        </p:nvSpPr>
        <p:spPr>
          <a:xfrm>
            <a:off x="755576" y="1772816"/>
            <a:ext cx="8229600" cy="4525963"/>
          </a:xfrm>
        </p:spPr>
        <p:txBody>
          <a:bodyPr/>
          <a:lstStyle/>
          <a:p>
            <a:r>
              <a:rPr lang="es-EC" sz="2000" b="1" dirty="0" smtClean="0"/>
              <a:t>REQUERIMIENTOS DE OPERACIÓN</a:t>
            </a:r>
          </a:p>
          <a:p>
            <a:pPr lvl="1"/>
            <a:r>
              <a:rPr lang="es-EC" sz="2400" b="1" dirty="0"/>
              <a:t>Carga por norma: </a:t>
            </a:r>
            <a:r>
              <a:rPr lang="es-EC" sz="2000" dirty="0" smtClean="0"/>
              <a:t>40 psf</a:t>
            </a:r>
          </a:p>
          <a:p>
            <a:pPr lvl="1"/>
            <a:r>
              <a:rPr lang="es-EC" sz="2400" b="1" dirty="0" smtClean="0"/>
              <a:t>Dimensiones</a:t>
            </a:r>
          </a:p>
          <a:p>
            <a:pPr lvl="1"/>
            <a:endParaRPr lang="es-EC" sz="1800" dirty="0"/>
          </a:p>
          <a:p>
            <a:pPr lvl="1"/>
            <a:endParaRPr lang="es-EC" sz="1800" dirty="0" smtClean="0"/>
          </a:p>
          <a:p>
            <a:pPr lvl="1"/>
            <a:endParaRPr lang="es-EC" sz="1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996952"/>
            <a:ext cx="410445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7" y="2996952"/>
            <a:ext cx="3234258" cy="1836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456" y="4832923"/>
            <a:ext cx="4248472" cy="169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055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24744"/>
            <a:ext cx="6408712" cy="720080"/>
          </a:xfrm>
        </p:spPr>
        <p:txBody>
          <a:bodyPr>
            <a:normAutofit fontScale="90000"/>
          </a:bodyPr>
          <a:lstStyle/>
          <a:p>
            <a:r>
              <a:rPr lang="es-EC" dirty="0" smtClean="0"/>
              <a:t>Esquema Estructura Fija</a:t>
            </a:r>
            <a:endParaRPr lang="es-EC"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71975" y="2603562"/>
            <a:ext cx="477202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204864"/>
            <a:ext cx="338437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741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1243</TotalTime>
  <Words>6277</Words>
  <Application>Microsoft Office PowerPoint</Application>
  <PresentationFormat>Presentación en pantalla (4:3)</PresentationFormat>
  <Paragraphs>1048</Paragraphs>
  <Slides>75</Slides>
  <Notes>60</Notes>
  <HiddenSlides>0</HiddenSlides>
  <MMClips>0</MMClips>
  <ScaleCrop>false</ScaleCrop>
  <HeadingPairs>
    <vt:vector size="4" baseType="variant">
      <vt:variant>
        <vt:lpstr>Tema</vt:lpstr>
      </vt:variant>
      <vt:variant>
        <vt:i4>1</vt:i4>
      </vt:variant>
      <vt:variant>
        <vt:lpstr>Títulos de diapositiva</vt:lpstr>
      </vt:variant>
      <vt:variant>
        <vt:i4>75</vt:i4>
      </vt:variant>
    </vt:vector>
  </HeadingPairs>
  <TitlesOfParts>
    <vt:vector size="76" baseType="lpstr">
      <vt:lpstr>Tema de Office</vt:lpstr>
      <vt:lpstr>DISEÑO, SIMULACIÓN Y AUTOMATIZACIÓN DE UN SISTEMA MULTIPLICADOR DE APARCAMIENTO DE AUTOMOVILES Y ELABORACIÓN DE SU MODELO A ESCALA</vt:lpstr>
      <vt:lpstr>SISTEMAS MULTIPLICADOR DE APARCAMIENTO</vt:lpstr>
      <vt:lpstr>TIPOS</vt:lpstr>
      <vt:lpstr>NORMAS VIGENTES</vt:lpstr>
      <vt:lpstr>Presentación de PowerPoint</vt:lpstr>
      <vt:lpstr>Selección del Sistema</vt:lpstr>
      <vt:lpstr>Matriz combinada</vt:lpstr>
      <vt:lpstr>DISEÑO Y SIMULACIÓN</vt:lpstr>
      <vt:lpstr>Esquema Estructura Fija</vt:lpstr>
      <vt:lpstr>Método LRFD</vt:lpstr>
      <vt:lpstr>Diagrama de cortante y momento flector</vt:lpstr>
      <vt:lpstr>Comprobación</vt:lpstr>
      <vt:lpstr>ANALISIS DE DEFLEXIÓN</vt:lpstr>
      <vt:lpstr>VERIFICACIÓN DE FALLA POR CORTANTE</vt:lpstr>
      <vt:lpstr>Presentación de PowerPoint</vt:lpstr>
      <vt:lpstr>Diseño Columna </vt:lpstr>
      <vt:lpstr>Presentación de PowerPoint</vt:lpstr>
      <vt:lpstr>Criterios de Sección Compacta Perfil IPE 330</vt:lpstr>
      <vt:lpstr>Pandeo de la Columna</vt:lpstr>
      <vt:lpstr>Accesorios Estructurales</vt:lpstr>
      <vt:lpstr>SIMULACIÓN ESTRUCTURA TIPO PORTICO</vt:lpstr>
      <vt:lpstr>DEFINICIÓN GEOMETRIA DE LAS SECCIONES</vt:lpstr>
      <vt:lpstr>Presentación de PowerPoint</vt:lpstr>
      <vt:lpstr>FUNCION ESPECTRO DE RESPUESTA </vt:lpstr>
      <vt:lpstr>RESULTADOS: ESFUERZOS (DEMANDA/CAPACIDAD)</vt:lpstr>
      <vt:lpstr>ELEVADOR MÓVIL</vt:lpstr>
      <vt:lpstr>ELEVADOR MOVIL DE TIJERAS</vt:lpstr>
      <vt:lpstr>Determinación de las Cargas y Puntos Críticos</vt:lpstr>
      <vt:lpstr>Resultados Trabajo Virtual</vt:lpstr>
      <vt:lpstr>ELEVADOR HIDRAULICO</vt:lpstr>
      <vt:lpstr>MODELADO Y ENSAMBLAJE DEL ELEVADOR</vt:lpstr>
      <vt:lpstr>SIMULACIÓN ELEVADOR MOVIL</vt:lpstr>
      <vt:lpstr>Presentación de PowerPoint</vt:lpstr>
      <vt:lpstr>DISEÑO TIJERA</vt:lpstr>
      <vt:lpstr>Presentación de PowerPoint</vt:lpstr>
      <vt:lpstr>Análisis eslabón</vt:lpstr>
      <vt:lpstr> DISEÑO BASE </vt:lpstr>
      <vt:lpstr>Presentación de PowerPoint</vt:lpstr>
      <vt:lpstr> DISEÑO PIN </vt:lpstr>
      <vt:lpstr>Presentación de PowerPoint</vt:lpstr>
      <vt:lpstr>DISEÑO TROLLEY</vt:lpstr>
      <vt:lpstr>Estabilidad del Equipo.</vt:lpstr>
      <vt:lpstr>Tabla de Materiales </vt:lpstr>
      <vt:lpstr>Simulación Operacional</vt:lpstr>
      <vt:lpstr>CIRCUITO HIDRÁULICO</vt:lpstr>
      <vt:lpstr>Selección del circuito hidráulico </vt:lpstr>
      <vt:lpstr>Selección elementos TROLLEY</vt:lpstr>
      <vt:lpstr>AUTOMATIZACIÓN</vt:lpstr>
      <vt:lpstr>Presentación de PowerPoint</vt:lpstr>
      <vt:lpstr>Elementos de Control.</vt:lpstr>
      <vt:lpstr>Presentación de PowerPoint</vt:lpstr>
      <vt:lpstr>FABRICACIÓN DEL MODELO A ESCALA</vt:lpstr>
      <vt:lpstr>Dimensiones del Modelo</vt:lpstr>
      <vt:lpstr>EQUIPOS</vt:lpstr>
      <vt:lpstr>Fabricación y Ensamble de Piezas</vt:lpstr>
      <vt:lpstr>Automatización del Modelo</vt:lpstr>
      <vt:lpstr>Etapa de Potencia</vt:lpstr>
      <vt:lpstr>PRUEBAS DE FUNCIONAMIENTO</vt:lpstr>
      <vt:lpstr>PLANEACION DE LA PRODUCCION</vt:lpstr>
      <vt:lpstr>Presentación de PowerPoint</vt:lpstr>
      <vt:lpstr>Presentación de PowerPoint</vt:lpstr>
      <vt:lpstr>Requerimiento de Maquinaria </vt:lpstr>
      <vt:lpstr>Materiales y Energía</vt:lpstr>
      <vt:lpstr>Distribución de Planta</vt:lpstr>
      <vt:lpstr>Plan y Programa de Producción</vt:lpstr>
      <vt:lpstr>Presentación de PowerPoint</vt:lpstr>
      <vt:lpstr>Áreas del control de la Producción</vt:lpstr>
      <vt:lpstr>Análisis Financiero Económico del Equipo y su Operación</vt:lpstr>
      <vt:lpstr>Presentación de PowerPoint</vt:lpstr>
      <vt:lpstr>Flujo de Caja Proyectado para la Producción</vt:lpstr>
      <vt:lpstr>Presentación de PowerPoint</vt:lpstr>
      <vt:lpstr>Análisis Financiero Parqueadero </vt:lpstr>
      <vt:lpstr>Flujo de Caja Proyectado para el Parqueadero</vt:lpstr>
      <vt:lpstr>Presentación de PowerPoint</vt:lpstr>
      <vt:lpstr>GRACIAS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dc:creator>
  <cp:lastModifiedBy>Daniel</cp:lastModifiedBy>
  <cp:revision>108</cp:revision>
  <dcterms:created xsi:type="dcterms:W3CDTF">2014-09-03T18:29:46Z</dcterms:created>
  <dcterms:modified xsi:type="dcterms:W3CDTF">2014-09-05T05:41:35Z</dcterms:modified>
</cp:coreProperties>
</file>