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258" r:id="rId4"/>
    <p:sldId id="259" r:id="rId5"/>
    <p:sldId id="336" r:id="rId6"/>
    <p:sldId id="260" r:id="rId7"/>
    <p:sldId id="261" r:id="rId8"/>
    <p:sldId id="262" r:id="rId9"/>
    <p:sldId id="264" r:id="rId10"/>
    <p:sldId id="344" r:id="rId11"/>
    <p:sldId id="345"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347" r:id="rId26"/>
    <p:sldId id="349" r:id="rId27"/>
    <p:sldId id="454" r:id="rId28"/>
    <p:sldId id="455" r:id="rId29"/>
    <p:sldId id="456" r:id="rId30"/>
    <p:sldId id="457" r:id="rId31"/>
    <p:sldId id="458" r:id="rId32"/>
    <p:sldId id="459"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5" r:id="rId48"/>
    <p:sldId id="476" r:id="rId49"/>
    <p:sldId id="44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0" autoAdjust="0"/>
  </p:normalViewPr>
  <p:slideViewPr>
    <p:cSldViewPr>
      <p:cViewPr>
        <p:scale>
          <a:sx n="94" d="100"/>
          <a:sy n="94" d="100"/>
        </p:scale>
        <p:origin x="-882" y="-72"/>
      </p:cViewPr>
      <p:guideLst>
        <p:guide orient="horz" pos="2160"/>
        <p:guide pos="2880"/>
      </p:guideLst>
    </p:cSldViewPr>
  </p:slideViewPr>
  <p:outlineViewPr>
    <p:cViewPr>
      <p:scale>
        <a:sx n="33" d="100"/>
        <a:sy n="33" d="100"/>
      </p:scale>
      <p:origin x="0" y="75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abel\Desktop\GR&#193;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MX"/>
              <a:t>CORRESPONDENCIA DE LA MALLA CURRICULAR CON EL PERFIL PROFESIONAL</a:t>
            </a:r>
          </a:p>
        </c:rich>
      </c:tx>
      <c:layout/>
      <c:overlay val="0"/>
    </c:title>
    <c:autoTitleDeleted val="0"/>
    <c:plotArea>
      <c:layout/>
      <c:pieChart>
        <c:varyColors val="1"/>
        <c:ser>
          <c:idx val="0"/>
          <c:order val="0"/>
          <c:dPt>
            <c:idx val="0"/>
            <c:bubble3D val="0"/>
          </c:dPt>
          <c:dPt>
            <c:idx val="1"/>
            <c:bubble3D val="0"/>
          </c:dPt>
          <c:dPt>
            <c:idx val="2"/>
            <c:bubble3D val="0"/>
          </c:dPt>
          <c:dPt>
            <c:idx val="3"/>
            <c:bubble3D val="0"/>
          </c:dPt>
          <c:dPt>
            <c:idx val="4"/>
            <c:bubble3D val="0"/>
          </c:dPt>
          <c:dLbls>
            <c:dLbl>
              <c:idx val="2"/>
              <c:layout>
                <c:manualLayout>
                  <c:x val="-5.3376410422923938E-2"/>
                  <c:y val="6.371293140596232E-2"/>
                </c:manualLayout>
              </c:layout>
              <c:showLegendKey val="0"/>
              <c:showVal val="0"/>
              <c:showCatName val="0"/>
              <c:showSerName val="0"/>
              <c:showPercent val="1"/>
              <c:showBubbleSize val="0"/>
            </c:dLbl>
            <c:dLbl>
              <c:idx val="3"/>
              <c:layout>
                <c:manualLayout>
                  <c:x val="-3.7098032848986662E-2"/>
                  <c:y val="-0.12548626944020058"/>
                </c:manualLayout>
              </c:layout>
              <c:showLegendKey val="0"/>
              <c:showVal val="0"/>
              <c:showCatName val="0"/>
              <c:showSerName val="0"/>
              <c:showPercent val="1"/>
              <c:showBubbleSize val="0"/>
            </c:dLbl>
            <c:dLbl>
              <c:idx val="4"/>
              <c:layout>
                <c:manualLayout>
                  <c:x val="7.8700327407527665E-2"/>
                  <c:y val="0.12246045363732519"/>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'tesis\DOCUMENTOS TESIS\INSTRUMENTOS\organización datos encuestas\[PROFESORES.xlsx]PREGUNTA 4'!$A$3:$A$7</c:f>
              <c:strCache>
                <c:ptCount val="5"/>
                <c:pt idx="0">
                  <c:v>0-20%</c:v>
                </c:pt>
                <c:pt idx="1">
                  <c:v>21-40%</c:v>
                </c:pt>
                <c:pt idx="2">
                  <c:v>41-60%</c:v>
                </c:pt>
                <c:pt idx="3">
                  <c:v>61-80%</c:v>
                </c:pt>
                <c:pt idx="4">
                  <c:v>81-100%</c:v>
                </c:pt>
              </c:strCache>
            </c:strRef>
          </c:cat>
          <c:val>
            <c:numRef>
              <c:f>'tesis\DOCUMENTOS TESIS\INSTRUMENTOS\organización datos encuestas\[PROFESORES.xlsx]PREGUNTA 4'!$B$3:$B$7</c:f>
              <c:numCache>
                <c:formatCode>0%</c:formatCode>
                <c:ptCount val="5"/>
                <c:pt idx="0">
                  <c:v>0</c:v>
                </c:pt>
                <c:pt idx="1">
                  <c:v>0.1</c:v>
                </c:pt>
                <c:pt idx="2">
                  <c:v>0.05</c:v>
                </c:pt>
                <c:pt idx="3">
                  <c:v>0.65</c:v>
                </c:pt>
                <c:pt idx="4">
                  <c:v>0.2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noFill/>
    <a:ln>
      <a:solidFill>
        <a:srgbClr val="00B050"/>
      </a:solidFill>
    </a:ln>
    <a:effectLst>
      <a:glow rad="63500">
        <a:srgbClr val="00B050">
          <a:alpha val="40000"/>
        </a:srgbClr>
      </a:glo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7E509-78AB-4E87-8D5C-E44738846384}" type="datetimeFigureOut">
              <a:rPr lang="en-US" smtClean="0"/>
              <a:t>8/24/2014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A6BA2-6B94-4806-A2ED-1B23AF6DB713}" type="slidenum">
              <a:rPr lang="en-US" smtClean="0"/>
              <a:t>‹Nº›</a:t>
            </a:fld>
            <a:endParaRPr lang="en-US"/>
          </a:p>
        </p:txBody>
      </p:sp>
    </p:spTree>
    <p:extLst>
      <p:ext uri="{BB962C8B-B14F-4D97-AF65-F5344CB8AC3E}">
        <p14:creationId xmlns:p14="http://schemas.microsoft.com/office/powerpoint/2010/main" val="47899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C74A6BA2-6B94-4806-A2ED-1B23AF6DB713}" type="slidenum">
              <a:rPr lang="en-US" smtClean="0"/>
              <a:t>2</a:t>
            </a:fld>
            <a:endParaRPr lang="en-US"/>
          </a:p>
        </p:txBody>
      </p:sp>
    </p:spTree>
    <p:extLst>
      <p:ext uri="{BB962C8B-B14F-4D97-AF65-F5344CB8AC3E}">
        <p14:creationId xmlns:p14="http://schemas.microsoft.com/office/powerpoint/2010/main" val="387202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C208EE13-73C9-44AB-9C59-EFAEF4E9288F}" type="datetime1">
              <a:rPr lang="en-US" smtClean="0"/>
              <a:t>8/24/2014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288454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A8EEBE5-A1AD-4DFF-A266-BBB8FE3E3A29}" type="datetime1">
              <a:rPr lang="en-US" smtClean="0"/>
              <a:t>8/24/2014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51182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CECE088-4594-4D90-A32A-D3104072484B}" type="datetime1">
              <a:rPr lang="en-US" smtClean="0"/>
              <a:t>8/24/2014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2925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12F517E-0931-40FB-A91A-0346D46699AE}" type="datetime1">
              <a:rPr lang="en-US" smtClean="0"/>
              <a:t>8/24/2014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57644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03BC0C-D9CF-44B5-A5FE-72E9E62A95C6}" type="datetime1">
              <a:rPr lang="en-US" smtClean="0"/>
              <a:t>8/24/2014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222006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CF32955-CE32-4ACE-9CD4-DCDA0561F103}" type="datetime1">
              <a:rPr lang="en-US" smtClean="0"/>
              <a:t>8/24/2014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37933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01420465-BFA3-4001-A8E4-B8BBABA17EF4}" type="datetime1">
              <a:rPr lang="en-US" smtClean="0"/>
              <a:t>8/24/2014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49537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051C6B7-92D8-4353-9593-016626A5F9CA}" type="datetime1">
              <a:rPr lang="en-US" smtClean="0"/>
              <a:t>8/24/2014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95405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9A6349-E731-4C97-943E-3482AA245713}" type="datetime1">
              <a:rPr lang="en-US" smtClean="0"/>
              <a:t>8/24/2014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91597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B54F73-091B-408E-AF88-D474315678FC}" type="datetime1">
              <a:rPr lang="en-US" smtClean="0"/>
              <a:t>8/24/2014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287070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C17016-9917-4056-A961-7FF39E6F25DA}" type="datetime1">
              <a:rPr lang="en-US" smtClean="0"/>
              <a:t>8/24/2014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E347D1C-8629-4182-8A37-B0CFE054FDA0}" type="slidenum">
              <a:rPr lang="en-US" smtClean="0"/>
              <a:t>‹Nº›</a:t>
            </a:fld>
            <a:endParaRPr lang="en-US"/>
          </a:p>
        </p:txBody>
      </p:sp>
    </p:spTree>
    <p:extLst>
      <p:ext uri="{BB962C8B-B14F-4D97-AF65-F5344CB8AC3E}">
        <p14:creationId xmlns:p14="http://schemas.microsoft.com/office/powerpoint/2010/main" val="31870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A5041-9F9A-4C5F-BF42-C6DE18335E33}" type="datetime1">
              <a:rPr lang="en-US" smtClean="0"/>
              <a:t>8/24/2014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47D1C-8629-4182-8A37-B0CFE054FDA0}" type="slidenum">
              <a:rPr lang="en-US" smtClean="0"/>
              <a:t>‹Nº›</a:t>
            </a:fld>
            <a:endParaRPr lang="en-US"/>
          </a:p>
        </p:txBody>
      </p:sp>
    </p:spTree>
    <p:extLst>
      <p:ext uri="{BB962C8B-B14F-4D97-AF65-F5344CB8AC3E}">
        <p14:creationId xmlns:p14="http://schemas.microsoft.com/office/powerpoint/2010/main" val="2771185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a:blip r:embed="rId2"/>
          <a:srcRect t="222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ctrTitle"/>
          </p:nvPr>
        </p:nvSpPr>
        <p:spPr>
          <a:xfrm>
            <a:off x="762000" y="1447800"/>
            <a:ext cx="7772400" cy="4419600"/>
          </a:xfrm>
        </p:spPr>
        <p:txBody>
          <a:bodyPr>
            <a:normAutofit fontScale="90000"/>
          </a:bodyPr>
          <a:lstStyle/>
          <a:p>
            <a:r>
              <a:rPr lang="es-EC" sz="1600" b="1" dirty="0" smtClean="0"/>
              <a:t/>
            </a:r>
            <a:br>
              <a:rPr lang="es-EC" sz="1600" b="1" dirty="0" smtClean="0"/>
            </a:br>
            <a:r>
              <a:rPr lang="es-EC" altLang="en-US" sz="2700" b="1" dirty="0" smtClean="0">
                <a:cs typeface="Times New Roman" pitchFamily="18" charset="0"/>
              </a:rPr>
              <a:t>DEPARTAMENTO DE CIENCIAS HUMANAS Y SOCIALES</a:t>
            </a:r>
            <a:br>
              <a:rPr lang="es-EC" altLang="en-US" sz="2700" b="1" dirty="0" smtClean="0">
                <a:cs typeface="Times New Roman" pitchFamily="18" charset="0"/>
              </a:rPr>
            </a:br>
            <a:r>
              <a:rPr lang="es-EC" altLang="en-US" sz="2200" b="1" dirty="0" smtClean="0">
                <a:cs typeface="Times New Roman" pitchFamily="18" charset="0"/>
              </a:rPr>
              <a:t>MAESTRÍA EN DOCENCIA UNIVERSITARIA XII PROMOCIÓN</a:t>
            </a:r>
            <a:r>
              <a:rPr lang="es-EC" altLang="en-US" sz="2200" dirty="0" smtClean="0">
                <a:cs typeface="Times New Roman" pitchFamily="18" charset="0"/>
              </a:rPr>
              <a:t/>
            </a:r>
            <a:br>
              <a:rPr lang="es-EC" altLang="en-US" sz="2200" dirty="0" smtClean="0">
                <a:cs typeface="Times New Roman" pitchFamily="18" charset="0"/>
              </a:rPr>
            </a:br>
            <a:r>
              <a:rPr lang="es-EC" altLang="en-US" sz="2700" dirty="0" smtClean="0">
                <a:cs typeface="Times New Roman" pitchFamily="18" charset="0"/>
              </a:rPr>
              <a:t/>
            </a:r>
            <a:br>
              <a:rPr lang="es-EC" altLang="en-US" sz="2700" dirty="0" smtClean="0">
                <a:cs typeface="Times New Roman" pitchFamily="18" charset="0"/>
              </a:rPr>
            </a:br>
            <a:r>
              <a:rPr lang="es-ES" sz="1800" b="1" dirty="0"/>
              <a:t>PROYECTO DE TITULACIÓN PREVIO A LA OBTENCIÓN DEL TÍTULO DE </a:t>
            </a:r>
            <a:r>
              <a:rPr lang="es-ES" sz="1800" b="1" dirty="0" smtClean="0"/>
              <a:t>MAGÍSTER EN DOCENCIA UNIVERSITARIA</a:t>
            </a:r>
            <a:r>
              <a:rPr lang="en-US" sz="1800" b="1" dirty="0"/>
              <a:t/>
            </a:r>
            <a:br>
              <a:rPr lang="en-US" sz="1800" b="1" dirty="0"/>
            </a:br>
            <a:r>
              <a:rPr lang="en-US" sz="1800" b="1" dirty="0" smtClean="0"/>
              <a:t/>
            </a:r>
            <a:br>
              <a:rPr lang="en-US" sz="1800" b="1" dirty="0" smtClean="0"/>
            </a:br>
            <a:r>
              <a:rPr lang="es-EC" sz="1800" b="1" dirty="0" smtClean="0"/>
              <a:t/>
            </a:r>
            <a:br>
              <a:rPr lang="es-EC" sz="1800" b="1" dirty="0" smtClean="0"/>
            </a:br>
            <a:r>
              <a:rPr lang="es-EC" sz="1800" b="1" dirty="0" smtClean="0"/>
              <a:t>TEMA</a:t>
            </a:r>
            <a:r>
              <a:rPr lang="es-EC" sz="1800" b="1" dirty="0"/>
              <a:t>: INCIDENCIA DE LA APLICACIÓN DE LA MALLA CURRICULAR POR COMPETENCIAS EN EL DESARROLLO DE LAS COMPETENCIAS PROFESIONALES DE LOS ESTUDIANTES DE LA CARRERA DE INGENIERÍA MECATRÓNICA DE LA UNIVERSIDAD DE LAS FUERZAS ARMADAS - ESPE, SEMESTRE SEPTIEMBRE 2012 – ENERO </a:t>
            </a:r>
            <a:r>
              <a:rPr lang="es-EC" sz="1800" b="1" dirty="0" smtClean="0"/>
              <a:t>2013.</a:t>
            </a:r>
            <a:r>
              <a:rPr lang="es-ES" sz="1600" dirty="0"/>
              <a:t/>
            </a:r>
            <a:br>
              <a:rPr lang="es-ES" sz="1600" dirty="0"/>
            </a:br>
            <a:r>
              <a:rPr lang="es-EC" sz="1800" b="1" dirty="0" smtClean="0"/>
              <a:t/>
            </a:r>
            <a:br>
              <a:rPr lang="es-EC" sz="1800" b="1" dirty="0" smtClean="0"/>
            </a:br>
            <a:r>
              <a:rPr lang="es-ES" sz="1800" b="1" dirty="0" smtClean="0"/>
              <a:t>AUTORA: </a:t>
            </a:r>
            <a:r>
              <a:rPr lang="en-US" sz="1800" dirty="0"/>
              <a:t/>
            </a:r>
            <a:br>
              <a:rPr lang="en-US" sz="1800" dirty="0"/>
            </a:br>
            <a:r>
              <a:rPr lang="es-ES" sz="1800" b="1" dirty="0" smtClean="0"/>
              <a:t>LIC. ANNABEL AMANDA PAUCAR T.</a:t>
            </a:r>
            <a:r>
              <a:rPr lang="en-US" sz="1800" dirty="0"/>
              <a:t/>
            </a:r>
            <a:br>
              <a:rPr lang="en-US" sz="1800" dirty="0"/>
            </a:br>
            <a:r>
              <a:rPr lang="en-US" sz="1800" dirty="0" smtClean="0"/>
              <a:t/>
            </a:r>
            <a:br>
              <a:rPr lang="en-US" sz="1800" dirty="0" smtClean="0"/>
            </a:br>
            <a:r>
              <a:rPr lang="es-EC" sz="1800" b="1" dirty="0" smtClean="0"/>
              <a:t>DIRECTORA:  </a:t>
            </a:r>
            <a:r>
              <a:rPr lang="es-EC" sz="1800" b="1" dirty="0" err="1" smtClean="0"/>
              <a:t>Msc</a:t>
            </a:r>
            <a:r>
              <a:rPr lang="es-EC" sz="1800" b="1" dirty="0" smtClean="0"/>
              <a:t>. PAULINA ORTIZ</a:t>
            </a:r>
            <a:r>
              <a:rPr lang="en-US" sz="1800" dirty="0"/>
              <a:t/>
            </a:r>
            <a:br>
              <a:rPr lang="en-US" sz="1800" dirty="0"/>
            </a:br>
            <a:r>
              <a:rPr lang="en-US" sz="1800" dirty="0"/>
              <a:t/>
            </a:r>
            <a:br>
              <a:rPr lang="en-US" sz="1800" dirty="0"/>
            </a:br>
            <a:r>
              <a:rPr lang="es-EC" sz="1600" b="1" dirty="0"/>
              <a:t/>
            </a:r>
            <a:br>
              <a:rPr lang="es-EC" sz="1600" b="1" dirty="0"/>
            </a:br>
            <a:r>
              <a:rPr lang="en-US" sz="1600" dirty="0"/>
              <a:t/>
            </a:r>
            <a:br>
              <a:rPr lang="en-US" sz="1600" dirty="0"/>
            </a:br>
            <a:endParaRPr lang="en-US" sz="1600" dirty="0"/>
          </a:p>
        </p:txBody>
      </p:sp>
      <p:sp>
        <p:nvSpPr>
          <p:cNvPr id="6" name="5 Rectángulo"/>
          <p:cNvSpPr/>
          <p:nvPr/>
        </p:nvSpPr>
        <p:spPr>
          <a:xfrm>
            <a:off x="228600" y="36286"/>
            <a:ext cx="3352800" cy="87811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chemeClr val="bg1"/>
                </a:solidFill>
              </a:ln>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82" y="228600"/>
            <a:ext cx="2040618" cy="54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1E347D1C-8629-4182-8A37-B0CFE054FDA0}" type="slidenum">
              <a:rPr lang="en-US" smtClean="0"/>
              <a:t>1</a:t>
            </a:fld>
            <a:endParaRPr lang="en-US"/>
          </a:p>
        </p:txBody>
      </p:sp>
    </p:spTree>
    <p:extLst>
      <p:ext uri="{BB962C8B-B14F-4D97-AF65-F5344CB8AC3E}">
        <p14:creationId xmlns:p14="http://schemas.microsoft.com/office/powerpoint/2010/main" val="303105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458200" cy="1143000"/>
          </a:xfrm>
        </p:spPr>
        <p:txBody>
          <a:bodyPr>
            <a:normAutofit fontScale="90000"/>
          </a:bodyPr>
          <a:lstStyle/>
          <a:p>
            <a:r>
              <a:rPr lang="es-EC" b="1" dirty="0" smtClean="0">
                <a:solidFill>
                  <a:schemeClr val="accent3">
                    <a:lumMod val="50000"/>
                  </a:schemeClr>
                </a:solidFill>
              </a:rPr>
              <a:t>Competencias universitarias de egreso</a:t>
            </a:r>
            <a:endParaRPr lang="es-ES"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Marcador de número de diapositiva"/>
          <p:cNvSpPr>
            <a:spLocks noGrp="1"/>
          </p:cNvSpPr>
          <p:nvPr>
            <p:ph type="sldNum" sz="quarter" idx="12"/>
          </p:nvPr>
        </p:nvSpPr>
        <p:spPr/>
        <p:txBody>
          <a:bodyPr/>
          <a:lstStyle/>
          <a:p>
            <a:fld id="{1E347D1C-8629-4182-8A37-B0CFE054FDA0}" type="slidenum">
              <a:rPr lang="en-US" smtClean="0"/>
              <a:t>10</a:t>
            </a:fld>
            <a:endParaRPr lang="en-US"/>
          </a:p>
        </p:txBody>
      </p:sp>
      <p:pic>
        <p:nvPicPr>
          <p:cNvPr id="91297" name="Picture 161" descr="http://t0.gstatic.com/images?q=tbn:ANd9GcT8kVVnqR85eE5j4nT4iYREDzH8YWILibJz1iYtpwNIIKOMaO9X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86013"/>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1299" name="Picture 163" descr="http://ubiobio.cl/web/img/modelo_educati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5381625"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9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n-US" sz="4000" b="1" dirty="0" err="1" smtClean="0">
                <a:solidFill>
                  <a:schemeClr val="accent3">
                    <a:lumMod val="50000"/>
                  </a:schemeClr>
                </a:solidFill>
              </a:rPr>
              <a:t>Formación</a:t>
            </a:r>
            <a:r>
              <a:rPr lang="en-US" sz="4000" b="1" dirty="0" smtClean="0">
                <a:solidFill>
                  <a:schemeClr val="accent3">
                    <a:lumMod val="50000"/>
                  </a:schemeClr>
                </a:solidFill>
              </a:rPr>
              <a:t> personal</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427182" y="1676400"/>
            <a:ext cx="4678218" cy="3754874"/>
          </a:xfrm>
          <a:prstGeom prst="rect">
            <a:avLst/>
          </a:prstGeom>
          <a:noFill/>
        </p:spPr>
        <p:txBody>
          <a:bodyPr wrap="square" rtlCol="0">
            <a:spAutoFit/>
          </a:bodyPr>
          <a:lstStyle/>
          <a:p>
            <a:pPr lvl="0" algn="just"/>
            <a:r>
              <a:rPr lang="es-EC" sz="2000" i="1" dirty="0"/>
              <a:t>La formación personal</a:t>
            </a:r>
            <a:r>
              <a:rPr lang="es-EC" sz="2000" dirty="0"/>
              <a:t> está asociada a la capacidad que pueda alcanzar el individuo para actuar en su mundo con autonomía, para crecer permanentemente a lo largo de la vida en el plano físico, intelectual y afectivo. La capacidad para vivir con plena conciencia las diversas etapas de la evolución humana pasando de la adolescencia a la adultez y a la madurez que culmina con la preparación para aproximarse al fin de la vida.</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11</a:t>
            </a:fld>
            <a:endParaRPr lang="en-US"/>
          </a:p>
        </p:txBody>
      </p:sp>
      <p:pic>
        <p:nvPicPr>
          <p:cNvPr id="92317" name="Picture 157" descr="http://www.eoi.es/blogs/mintecon/files/2013/06/capacitacion3-300x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834" y="2057400"/>
            <a:ext cx="3959128" cy="22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9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435" y="76200"/>
            <a:ext cx="5055492" cy="2152073"/>
          </a:xfrm>
        </p:spPr>
        <p:txBody>
          <a:bodyPr>
            <a:noAutofit/>
          </a:bodyPr>
          <a:lstStyle/>
          <a:p>
            <a:pPr algn="l"/>
            <a:r>
              <a:rPr lang="es-EC" sz="4000" b="1" dirty="0">
                <a:solidFill>
                  <a:schemeClr val="accent3">
                    <a:lumMod val="50000"/>
                  </a:schemeClr>
                </a:solidFill>
              </a:rPr>
              <a:t>La educación para la </a:t>
            </a:r>
            <a:r>
              <a:rPr lang="es-EC" sz="4000" b="1" dirty="0" smtClean="0">
                <a:solidFill>
                  <a:schemeClr val="accent3">
                    <a:lumMod val="50000"/>
                  </a:schemeClr>
                </a:solidFill>
              </a:rPr>
              <a:t>producción </a:t>
            </a:r>
            <a:r>
              <a:rPr lang="es-EC" sz="4000" b="1" dirty="0">
                <a:solidFill>
                  <a:schemeClr val="accent3">
                    <a:lumMod val="50000"/>
                  </a:schemeClr>
                </a:solidFill>
              </a:rPr>
              <a:t>y el trabajo</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28600" y="1905000"/>
            <a:ext cx="5638799" cy="4370427"/>
          </a:xfrm>
          <a:prstGeom prst="rect">
            <a:avLst/>
          </a:prstGeom>
          <a:noFill/>
        </p:spPr>
        <p:txBody>
          <a:bodyPr wrap="square" rtlCol="0">
            <a:spAutoFit/>
          </a:bodyPr>
          <a:lstStyle/>
          <a:p>
            <a:pPr lvl="0" algn="just"/>
            <a:r>
              <a:rPr lang="es-EC" sz="2000" i="1" dirty="0"/>
              <a:t>La educación para la producción y el trabajo</a:t>
            </a:r>
            <a:r>
              <a:rPr lang="es-EC" sz="2000" dirty="0"/>
              <a:t> corresponde al conjunto de habilidades para desempeñarse en la generación de los bienes materiales o intangibles que requiere la sociedad. Por tanto, forman parte de este conjunto las </a:t>
            </a:r>
            <a:r>
              <a:rPr lang="es-EC" sz="2000" dirty="0" smtClean="0"/>
              <a:t>capacidades tecnológicas</a:t>
            </a:r>
            <a:r>
              <a:rPr lang="es-EC" sz="2000" dirty="0"/>
              <a:t>, el desarrollo emprendedor, las habilidades intelectuales que requiere la producción moderna, los hábitos de cumplimiento y desempeño laboral, y la capacidad para ser reflexivo y crítico frente a la práctica productiva, del modo de aprender constantemente de la experiencia, lo cual a su vez está asociado a un proceso de actualización permanente.</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12</a:t>
            </a:fld>
            <a:endParaRPr lang="en-US"/>
          </a:p>
        </p:txBody>
      </p:sp>
      <p:pic>
        <p:nvPicPr>
          <p:cNvPr id="128002" name="Picture 2" descr="http://pprdportales.ruv.itesm.mx/documents/3087292/5069428/Fotos_590x330_s23.jpg/1d2f4dba-f5b5-484b-a9d8-5bb74e506d51?t=1363816393000"/>
          <p:cNvPicPr>
            <a:picLocks noChangeAspect="1" noChangeArrowheads="1"/>
          </p:cNvPicPr>
          <p:nvPr/>
        </p:nvPicPr>
        <p:blipFill rotWithShape="1">
          <a:blip r:embed="rId2">
            <a:extLst>
              <a:ext uri="{28A0092B-C50C-407E-A947-70E740481C1C}">
                <a14:useLocalDpi xmlns:a14="http://schemas.microsoft.com/office/drawing/2010/main" val="0"/>
              </a:ext>
            </a:extLst>
          </a:blip>
          <a:srcRect l="8198" r="7324"/>
          <a:stretch/>
        </p:blipFill>
        <p:spPr bwMode="auto">
          <a:xfrm rot="16200000">
            <a:off x="5065277" y="1651863"/>
            <a:ext cx="4747494"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n-US" sz="4000" b="1" dirty="0" err="1" smtClean="0">
                <a:solidFill>
                  <a:schemeClr val="accent3">
                    <a:lumMod val="50000"/>
                  </a:schemeClr>
                </a:solidFill>
              </a:rPr>
              <a:t>Formación</a:t>
            </a:r>
            <a:r>
              <a:rPr lang="en-US" sz="4000" b="1" dirty="0" smtClean="0">
                <a:solidFill>
                  <a:schemeClr val="accent3">
                    <a:lumMod val="50000"/>
                  </a:schemeClr>
                </a:solidFill>
              </a:rPr>
              <a:t> social</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28600" y="1676400"/>
            <a:ext cx="4678218" cy="4678204"/>
          </a:xfrm>
          <a:prstGeom prst="rect">
            <a:avLst/>
          </a:prstGeom>
          <a:noFill/>
        </p:spPr>
        <p:txBody>
          <a:bodyPr wrap="square" rtlCol="0">
            <a:spAutoFit/>
          </a:bodyPr>
          <a:lstStyle/>
          <a:p>
            <a:pPr lvl="0" algn="just"/>
            <a:r>
              <a:rPr lang="es-EC" sz="2000" i="1" dirty="0"/>
              <a:t>La formación social</a:t>
            </a:r>
            <a:r>
              <a:rPr lang="es-EC" sz="2000" dirty="0"/>
              <a:t> está asociada al comportamiento en los diversos niveles de grupos o conglomerados humanos con los cuales debe interactuar la persona a lo largo de su vida. Estos van desde las funciones familiares y desempeño doméstico hasta los compromisos de participación social, de comportamiento solidario y de formación ciudadana y para la participación en la comunidad. Pasando, por cierto, por las capacidades para el trabajo en grupo y la interacción con sus pares y con otros trabajadores en el procesos productivo.</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13</a:t>
            </a:fld>
            <a:endParaRPr lang="en-US"/>
          </a:p>
        </p:txBody>
      </p:sp>
      <p:pic>
        <p:nvPicPr>
          <p:cNvPr id="126978" name="Picture 2" descr="http://www.bligoo.com/media/users/1/94426/images/public/12707/social.jpg?v=1306436672792"/>
          <p:cNvPicPr>
            <a:picLocks noChangeAspect="1" noChangeArrowheads="1"/>
          </p:cNvPicPr>
          <p:nvPr/>
        </p:nvPicPr>
        <p:blipFill rotWithShape="1">
          <a:blip r:embed="rId2">
            <a:extLst>
              <a:ext uri="{28A0092B-C50C-407E-A947-70E740481C1C}">
                <a14:useLocalDpi xmlns:a14="http://schemas.microsoft.com/office/drawing/2010/main" val="0"/>
              </a:ext>
            </a:extLst>
          </a:blip>
          <a:srcRect l="7992" t="17010" r="9223" b="4779"/>
          <a:stretch/>
        </p:blipFill>
        <p:spPr bwMode="auto">
          <a:xfrm>
            <a:off x="5140036" y="2438400"/>
            <a:ext cx="3989443" cy="250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7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s-EC" sz="4000" b="1" dirty="0" smtClean="0">
                <a:solidFill>
                  <a:schemeClr val="accent3">
                    <a:lumMod val="50000"/>
                  </a:schemeClr>
                </a:solidFill>
              </a:rPr>
              <a:t>Competencias laborales</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28600" y="1676400"/>
            <a:ext cx="4678218" cy="4062651"/>
          </a:xfrm>
          <a:prstGeom prst="rect">
            <a:avLst/>
          </a:prstGeom>
          <a:noFill/>
        </p:spPr>
        <p:txBody>
          <a:bodyPr wrap="square" rtlCol="0">
            <a:spAutoFit/>
          </a:bodyPr>
          <a:lstStyle/>
          <a:p>
            <a:pPr algn="just"/>
            <a:r>
              <a:rPr lang="es-EC" sz="2000" dirty="0"/>
              <a:t>El enfoque de competencias ha surgido no como una construcción teórica, sino que responde a los cambios profundos acaecidos en la organización del trabajo, y los procesos productivos operados en las últimas décadas. Como contrapartida, este proceso ha incrementado la segmentación social y laboral. Hay sectores de la población que van quedando excluidos de estos procesos y que carecen de las condiciones para acceder y responder satisfactoriamente a los cambios.</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14</a:t>
            </a:fld>
            <a:endParaRPr lang="en-US"/>
          </a:p>
        </p:txBody>
      </p:sp>
      <p:pic>
        <p:nvPicPr>
          <p:cNvPr id="129026" name="Picture 2" descr="http://vdekimbee.files.wordpress.com/2011/05/sociollaboral.png?w=413&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93382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083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143000"/>
          </a:xfrm>
        </p:spPr>
        <p:txBody>
          <a:bodyPr>
            <a:normAutofit/>
          </a:bodyPr>
          <a:lstStyle/>
          <a:p>
            <a:r>
              <a:rPr lang="es-EC" sz="4000" b="1" dirty="0" smtClean="0">
                <a:solidFill>
                  <a:schemeClr val="accent3">
                    <a:lumMod val="50000"/>
                  </a:schemeClr>
                </a:solidFill>
              </a:rPr>
              <a:t>Modelo para evaluar competencias</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66700" y="1447800"/>
            <a:ext cx="8610600" cy="2523768"/>
          </a:xfrm>
          <a:prstGeom prst="rect">
            <a:avLst/>
          </a:prstGeom>
          <a:noFill/>
        </p:spPr>
        <p:txBody>
          <a:bodyPr wrap="square" rtlCol="0">
            <a:spAutoFit/>
          </a:bodyPr>
          <a:lstStyle/>
          <a:p>
            <a:pPr algn="just"/>
            <a:r>
              <a:rPr lang="es-EC" sz="2000" dirty="0"/>
              <a:t>En conformidad a los estándares de calidad y pertinencia de la educación superior actualmente en uso, se espera que los egresados de las carreras universitarias desarrollen ciertas capacidades y atributos personales, preestablecidas en un perfil de egreso. El logro de esas capacidades y atributos permite por una parte validar el diseño curricular correspondiente, así como su aplicación efectiva y, por otra, debería preparar a los futuros profesionales a insertarse convenientemente en el contexto laboral.</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15</a:t>
            </a:fld>
            <a:endParaRPr lang="en-US"/>
          </a:p>
        </p:txBody>
      </p:sp>
      <p:pic>
        <p:nvPicPr>
          <p:cNvPr id="130050" name="Picture 2" descr="http://www.monografias.com/trabajos98/evaluacion-competencias-base-problemas-contexto-socioformacion/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36957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143000"/>
          </a:xfrm>
        </p:spPr>
        <p:txBody>
          <a:bodyPr>
            <a:normAutofit/>
          </a:bodyPr>
          <a:lstStyle/>
          <a:p>
            <a:r>
              <a:rPr lang="es-EC" sz="4000" b="1" dirty="0" smtClean="0">
                <a:solidFill>
                  <a:schemeClr val="accent3">
                    <a:lumMod val="50000"/>
                  </a:schemeClr>
                </a:solidFill>
              </a:rPr>
              <a:t>Componentes del modelo</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16</a:t>
            </a:fld>
            <a:endParaRPr lang="en-US"/>
          </a:p>
        </p:txBody>
      </p:sp>
      <p:pic>
        <p:nvPicPr>
          <p:cNvPr id="9" name="8 Imagen"/>
          <p:cNvPicPr/>
          <p:nvPr/>
        </p:nvPicPr>
        <p:blipFill rotWithShape="1">
          <a:blip r:embed="rId2"/>
          <a:srcRect l="12816" t="16845" r="10811" b="15775"/>
          <a:stretch/>
        </p:blipFill>
        <p:spPr bwMode="auto">
          <a:xfrm>
            <a:off x="838200" y="1339273"/>
            <a:ext cx="7696200" cy="441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994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s-EC" sz="4000" b="1" dirty="0" smtClean="0">
                <a:solidFill>
                  <a:schemeClr val="accent3">
                    <a:lumMod val="50000"/>
                  </a:schemeClr>
                </a:solidFill>
              </a:rPr>
              <a:t>Diseño meso y micro curricular</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28600" y="1676400"/>
            <a:ext cx="4678218" cy="4370427"/>
          </a:xfrm>
          <a:prstGeom prst="rect">
            <a:avLst/>
          </a:prstGeom>
          <a:noFill/>
        </p:spPr>
        <p:txBody>
          <a:bodyPr wrap="square" rtlCol="0">
            <a:spAutoFit/>
          </a:bodyPr>
          <a:lstStyle/>
          <a:p>
            <a:pPr algn="just"/>
            <a:r>
              <a:rPr lang="es-EC" sz="2000" dirty="0"/>
              <a:t>El currículum a nivel práctico viene dado por el conjunto de acontecimientos y fenómenos que tienen lugar entre profesores, alumnos, contenidos y medios. Los fenómenos curriculares incluyen todas aquellas actividades y tareas en que los currículos son planificados, creados, adoptados, presentados, </a:t>
            </a:r>
            <a:r>
              <a:rPr lang="es-EC" sz="2000" dirty="0" smtClean="0"/>
              <a:t>experimentados, </a:t>
            </a:r>
            <a:r>
              <a:rPr lang="es-EC" sz="2000" dirty="0"/>
              <a:t>criticados, atacados, defendidos, y evaluados; así como todos aquellos objetos que pueden formar parte del currículum, como libros de texto, aparatos y equipos, horarios y guías del profesor, etc.</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17</a:t>
            </a:fld>
            <a:endParaRPr lang="en-US"/>
          </a:p>
        </p:txBody>
      </p:sp>
      <p:pic>
        <p:nvPicPr>
          <p:cNvPr id="131074" name="Picture 2" descr="http://4.bp.blogspot.com/-4ZM8yCx0pi8/TfgXsuIKj-I/AAAAAAAAABM/qTQ89w3-BeM/s1600/EDUCA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090" y="1981200"/>
            <a:ext cx="405772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05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s-EC" sz="4000" b="1" dirty="0" smtClean="0">
                <a:solidFill>
                  <a:schemeClr val="accent3">
                    <a:lumMod val="50000"/>
                  </a:schemeClr>
                </a:solidFill>
              </a:rPr>
              <a:t>Plan de estudios</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228600" y="1676400"/>
            <a:ext cx="5105400" cy="4370427"/>
          </a:xfrm>
          <a:prstGeom prst="rect">
            <a:avLst/>
          </a:prstGeom>
          <a:noFill/>
        </p:spPr>
        <p:txBody>
          <a:bodyPr wrap="square" rtlCol="0">
            <a:spAutoFit/>
          </a:bodyPr>
          <a:lstStyle/>
          <a:p>
            <a:pPr algn="just"/>
            <a:r>
              <a:rPr lang="es-EC" sz="2000" dirty="0"/>
              <a:t>El plan de estudios es una descripción general de lo que será aprendido por el estudiante y cuánto tiempo requiere para ello. Su función es la de informar a profesores, educandos y administradores sobre lo que ha de aprenderse y el orden que seguirá en el proceso. </a:t>
            </a:r>
            <a:r>
              <a:rPr lang="es-EC" sz="2000" dirty="0" smtClean="0"/>
              <a:t> </a:t>
            </a:r>
            <a:r>
              <a:rPr lang="es-EC" sz="2000" dirty="0"/>
              <a:t> </a:t>
            </a:r>
            <a:endParaRPr lang="es-EC" sz="2000" dirty="0" smtClean="0"/>
          </a:p>
          <a:p>
            <a:pPr algn="just"/>
            <a:endParaRPr lang="es-ES" sz="2000" dirty="0"/>
          </a:p>
          <a:p>
            <a:pPr algn="just"/>
            <a:r>
              <a:rPr lang="es-EC" sz="2000" dirty="0"/>
              <a:t>El plan de estudios brinda directrices en la educación: los docentes se encargarán de instruir a los estudiantes sobre los temas mencionados en el plan, mientras que los alumnos tendrán la obligación de aprender dichos contenidos si desean graduarse.</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18</a:t>
            </a:fld>
            <a:endParaRPr lang="en-US"/>
          </a:p>
        </p:txBody>
      </p:sp>
      <p:pic>
        <p:nvPicPr>
          <p:cNvPr id="133122" name="Picture 2" descr="http://www.ciidirdurango.ipn.mx/OfertaEducativa/DB/PublishingImages/Plandstud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72361"/>
            <a:ext cx="3352800" cy="231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1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s-EC" sz="4000" b="1" dirty="0" smtClean="0">
                <a:solidFill>
                  <a:schemeClr val="accent3">
                    <a:lumMod val="50000"/>
                  </a:schemeClr>
                </a:solidFill>
              </a:rPr>
              <a:t>Malla curricular</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457200" y="1524000"/>
            <a:ext cx="8229600" cy="1292662"/>
          </a:xfrm>
          <a:prstGeom prst="rect">
            <a:avLst/>
          </a:prstGeom>
          <a:noFill/>
        </p:spPr>
        <p:txBody>
          <a:bodyPr wrap="square" rtlCol="0">
            <a:spAutoFit/>
          </a:bodyPr>
          <a:lstStyle/>
          <a:p>
            <a:pPr algn="just"/>
            <a:r>
              <a:rPr lang="es-EC" sz="2000" dirty="0"/>
              <a:t>A la malla curricular se la puede definir como el conjunto de asignaturas agrupadas por áreas de estudio, en orden al perfil de egreso y distribuidas en el tiempo o duración del currículum.</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19</a:t>
            </a:fld>
            <a:endParaRPr lang="en-US"/>
          </a:p>
        </p:txBody>
      </p:sp>
      <p:pic>
        <p:nvPicPr>
          <p:cNvPr id="134146" name="Picture 2" descr="http://www.arq.utfsm.cl/wp-content/uploads/2013/09/ma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2" y="3124200"/>
            <a:ext cx="7470775" cy="183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5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229600" cy="1143000"/>
          </a:xfrm>
        </p:spPr>
        <p:txBody>
          <a:bodyPr/>
          <a:lstStyle/>
          <a:p>
            <a:r>
              <a:rPr lang="es-EC" b="1" dirty="0" smtClean="0">
                <a:solidFill>
                  <a:schemeClr val="accent3">
                    <a:lumMod val="50000"/>
                  </a:schemeClr>
                </a:solidFill>
              </a:rPr>
              <a:t>Introducción</a:t>
            </a:r>
            <a:endParaRPr lang="en-US" b="1" dirty="0">
              <a:solidFill>
                <a:schemeClr val="accent3">
                  <a:lumMod val="50000"/>
                </a:schemeClr>
              </a:solidFill>
            </a:endParaRPr>
          </a:p>
        </p:txBody>
      </p:sp>
      <p:sp>
        <p:nvSpPr>
          <p:cNvPr id="3" name="2 Marcador de contenido"/>
          <p:cNvSpPr>
            <a:spLocks noGrp="1"/>
          </p:cNvSpPr>
          <p:nvPr>
            <p:ph idx="1"/>
          </p:nvPr>
        </p:nvSpPr>
        <p:spPr>
          <a:xfrm>
            <a:off x="365022" y="1188243"/>
            <a:ext cx="8431161" cy="4525963"/>
          </a:xfrm>
        </p:spPr>
        <p:txBody>
          <a:bodyPr>
            <a:normAutofit/>
          </a:bodyPr>
          <a:lstStyle/>
          <a:p>
            <a:pPr marL="0" indent="0" algn="just">
              <a:buNone/>
            </a:pPr>
            <a:r>
              <a:rPr lang="es-EC" sz="2000" dirty="0"/>
              <a:t>Las ventajas de utilizar la formación basada en competencias ha motivado la creciente incorporación de este modelo en los currículos universitarios en la </a:t>
            </a:r>
            <a:r>
              <a:rPr lang="es-EC" sz="2000" dirty="0" smtClean="0"/>
              <a:t>Región Latinoamericana </a:t>
            </a:r>
            <a:r>
              <a:rPr lang="es-EC" sz="2000" dirty="0"/>
              <a:t>y del Caribe, en particular en aquellas carreras que enfatizan lo procedimental. La utilización de este enfoque permite expresar mejor las capacidades que tienen los egresados al momento de completar sus estudios, lo cual facilita el proceso de transición que ocurre entre el término de los estudios y la incorporación al ejercicio laboral.</a:t>
            </a:r>
            <a:endParaRPr lang="es-ES" sz="2000" dirty="0"/>
          </a:p>
          <a:p>
            <a:pPr marL="0" indent="0">
              <a:buNone/>
            </a:pPr>
            <a:endParaRPr lang="en-US" sz="1800" dirty="0"/>
          </a:p>
        </p:txBody>
      </p:sp>
      <p:sp>
        <p:nvSpPr>
          <p:cNvPr id="7" name="6 Marcador de número de diapositiva"/>
          <p:cNvSpPr>
            <a:spLocks noGrp="1"/>
          </p:cNvSpPr>
          <p:nvPr>
            <p:ph type="sldNum" sz="quarter" idx="12"/>
          </p:nvPr>
        </p:nvSpPr>
        <p:spPr/>
        <p:txBody>
          <a:bodyPr/>
          <a:lstStyle/>
          <a:p>
            <a:fld id="{1E347D1C-8629-4182-8A37-B0CFE054FDA0}" type="slidenum">
              <a:rPr lang="en-US" smtClean="0"/>
              <a:t>2</a:t>
            </a:fld>
            <a:endParaRPr lang="en-US"/>
          </a:p>
        </p:txBody>
      </p:sp>
      <p:pic>
        <p:nvPicPr>
          <p:cNvPr id="121858" name="Picture 2" descr="http://paginaspersonales.deusto.es/mpoblete2/PONENCIA01_archivos/image004.gif"/>
          <p:cNvPicPr>
            <a:picLocks noChangeAspect="1" noChangeArrowheads="1"/>
          </p:cNvPicPr>
          <p:nvPr/>
        </p:nvPicPr>
        <p:blipFill rotWithShape="1">
          <a:blip r:embed="rId3">
            <a:extLst>
              <a:ext uri="{28A0092B-C50C-407E-A947-70E740481C1C}">
                <a14:useLocalDpi xmlns:a14="http://schemas.microsoft.com/office/drawing/2010/main" val="0"/>
              </a:ext>
            </a:extLst>
          </a:blip>
          <a:srcRect t="12676"/>
          <a:stretch/>
        </p:blipFill>
        <p:spPr bwMode="auto">
          <a:xfrm>
            <a:off x="381000" y="3461614"/>
            <a:ext cx="3886200" cy="2545195"/>
          </a:xfrm>
          <a:prstGeom prst="rect">
            <a:avLst/>
          </a:prstGeom>
          <a:noFill/>
          <a:extLst>
            <a:ext uri="{909E8E84-426E-40DD-AFC4-6F175D3DCCD1}">
              <a14:hiddenFill xmlns:a14="http://schemas.microsoft.com/office/drawing/2010/main">
                <a:solidFill>
                  <a:srgbClr val="FFFFFF"/>
                </a:solidFill>
              </a14:hiddenFill>
            </a:ext>
          </a:extLst>
        </p:spPr>
      </p:pic>
      <p:pic>
        <p:nvPicPr>
          <p:cNvPr id="121860" name="Picture 4" descr="http://www.itesm.mx/wps/wcm/connect/fa22ee0049290530ab62fb9710ff143e/IMT.gif?MOD=AJPERES&amp;CACHEID=fa22ee0049290530ab62fb9710ff14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212302" cy="249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11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6074"/>
            <a:ext cx="8229600" cy="1143000"/>
          </a:xfrm>
        </p:spPr>
        <p:txBody>
          <a:bodyPr>
            <a:normAutofit/>
          </a:bodyPr>
          <a:lstStyle/>
          <a:p>
            <a:r>
              <a:rPr lang="es-EC" sz="4000" b="1" dirty="0" smtClean="0">
                <a:solidFill>
                  <a:schemeClr val="accent3">
                    <a:lumMod val="50000"/>
                  </a:schemeClr>
                </a:solidFill>
              </a:rPr>
              <a:t>Elementos de la malla curricular</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457200" y="1828800"/>
            <a:ext cx="3200400" cy="3477875"/>
          </a:xfrm>
          <a:prstGeom prst="rect">
            <a:avLst/>
          </a:prstGeom>
          <a:noFill/>
        </p:spPr>
        <p:txBody>
          <a:bodyPr wrap="square" rtlCol="0">
            <a:spAutoFit/>
          </a:bodyPr>
          <a:lstStyle/>
          <a:p>
            <a:pPr algn="just"/>
            <a:r>
              <a:rPr lang="es-EC" sz="2000" b="1" dirty="0"/>
              <a:t>ÁREAS DE </a:t>
            </a:r>
            <a:r>
              <a:rPr lang="es-EC" sz="2000" b="1" dirty="0" smtClean="0"/>
              <a:t>ESTUDIO: </a:t>
            </a:r>
            <a:r>
              <a:rPr lang="es-EC" sz="2000" dirty="0"/>
              <a:t>Áreas de asignaturas obligatorias. Áreas de asignaturas optativas. </a:t>
            </a:r>
            <a:endParaRPr lang="es-EC" sz="2000" dirty="0" smtClean="0"/>
          </a:p>
          <a:p>
            <a:pPr algn="just"/>
            <a:endParaRPr lang="es-EC" sz="2000" b="1" dirty="0" smtClean="0"/>
          </a:p>
          <a:p>
            <a:pPr algn="just"/>
            <a:r>
              <a:rPr lang="es-EC" sz="2000" b="1" dirty="0" smtClean="0"/>
              <a:t>ASIGNATURAS </a:t>
            </a:r>
            <a:r>
              <a:rPr lang="es-EC" sz="2000" b="1" dirty="0"/>
              <a:t>DE ORDEN </a:t>
            </a:r>
            <a:endParaRPr lang="es-EC" sz="2000" b="1" dirty="0" smtClean="0"/>
          </a:p>
          <a:p>
            <a:pPr algn="just"/>
            <a:r>
              <a:rPr lang="es-EC" sz="2000" b="1" dirty="0" smtClean="0"/>
              <a:t>LÓGICO-SECUENCIAL  </a:t>
            </a:r>
            <a:endParaRPr lang="es-EC" sz="2000" b="1" dirty="0" smtClean="0"/>
          </a:p>
          <a:p>
            <a:pPr algn="just"/>
            <a:endParaRPr lang="es-EC" sz="2000" b="1" dirty="0" smtClean="0"/>
          </a:p>
          <a:p>
            <a:pPr algn="just"/>
            <a:r>
              <a:rPr lang="es-EC" sz="2000" b="1" dirty="0" smtClean="0"/>
              <a:t>TIEMPO  </a:t>
            </a:r>
          </a:p>
          <a:p>
            <a:pPr algn="just"/>
            <a:endParaRPr lang="es-EC" sz="2000" b="1" dirty="0" smtClean="0"/>
          </a:p>
          <a:p>
            <a:pPr algn="just"/>
            <a:r>
              <a:rPr lang="es-EC" sz="2000" b="1" dirty="0" smtClean="0"/>
              <a:t>CARGA </a:t>
            </a:r>
            <a:r>
              <a:rPr lang="es-EC" sz="2000" b="1" dirty="0"/>
              <a:t>HORARIA</a:t>
            </a:r>
            <a:endParaRPr lang="en-US" sz="2000"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20</a:t>
            </a:fld>
            <a:endParaRPr lang="en-US"/>
          </a:p>
        </p:txBody>
      </p:sp>
      <p:pic>
        <p:nvPicPr>
          <p:cNvPr id="135170" name="Picture 2" descr="http://api.ning.com/files/BlSO3TVinjkh-TY3BP0r*uwJ6L4UU91gCrZd1luXVbkVoUuC-oeYg3wd7qi4XAARkebUH2lDQatoHfuXNZXHyNmzVJpPCpYS/PROPUES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44964"/>
            <a:ext cx="4724400" cy="38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0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normAutofit/>
          </a:bodyPr>
          <a:lstStyle/>
          <a:p>
            <a:r>
              <a:rPr lang="es-EC" sz="4000" b="1" dirty="0" smtClean="0">
                <a:solidFill>
                  <a:schemeClr val="accent3">
                    <a:lumMod val="50000"/>
                  </a:schemeClr>
                </a:solidFill>
              </a:rPr>
              <a:t>Perfil de egreso</a:t>
            </a:r>
            <a:endParaRPr lang="en-US" sz="4000" b="1"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381000" y="1828800"/>
            <a:ext cx="5105400" cy="3447098"/>
          </a:xfrm>
          <a:prstGeom prst="rect">
            <a:avLst/>
          </a:prstGeom>
          <a:noFill/>
        </p:spPr>
        <p:txBody>
          <a:bodyPr wrap="square" rtlCol="0">
            <a:spAutoFit/>
          </a:bodyPr>
          <a:lstStyle/>
          <a:p>
            <a:pPr algn="just"/>
            <a:r>
              <a:rPr lang="es-EC" sz="2000" dirty="0"/>
              <a:t>El perfil de egreso es una estructura descriptiva que representa la promesa y el compromiso institucional hacia la sociedad y los estudiantes, en términos de habilitar a éstos en los principales dominios de la profesión. Como contenido del contrato social entre la universidad, el estudiante y la sociedad, representa aquello que la universidad respaldará y certificará en el acto de graduación.</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21</a:t>
            </a:fld>
            <a:endParaRPr lang="en-US"/>
          </a:p>
        </p:txBody>
      </p:sp>
      <p:pic>
        <p:nvPicPr>
          <p:cNvPr id="136194" name="Picture 2" descr="http://www.secundariacentroescolar.com/MyImages/PERFIL%20DE%20EGRESO%20DE%20SECUNDARIA.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99"/>
          <a:stretch/>
        </p:blipFill>
        <p:spPr bwMode="auto">
          <a:xfrm>
            <a:off x="5865091" y="1914049"/>
            <a:ext cx="243318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6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normAutofit/>
          </a:bodyPr>
          <a:lstStyle/>
          <a:p>
            <a:r>
              <a:rPr lang="es-EC" sz="4000" b="1" dirty="0" smtClean="0">
                <a:solidFill>
                  <a:schemeClr val="accent3">
                    <a:lumMod val="50000"/>
                  </a:schemeClr>
                </a:solidFill>
              </a:rPr>
              <a:t>Marco metodológico</a:t>
            </a:r>
            <a:endParaRPr lang="es-ES" sz="4000"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381000" y="1524000"/>
            <a:ext cx="5105400" cy="4678204"/>
          </a:xfrm>
          <a:prstGeom prst="rect">
            <a:avLst/>
          </a:prstGeom>
          <a:noFill/>
        </p:spPr>
        <p:txBody>
          <a:bodyPr wrap="square" rtlCol="0">
            <a:spAutoFit/>
          </a:bodyPr>
          <a:lstStyle/>
          <a:p>
            <a:pPr algn="just"/>
            <a:r>
              <a:rPr lang="es-EC" sz="2000" dirty="0"/>
              <a:t>La modalidad básica de la investigación que se utilizó en el presente trabajo fue la investigación de campo porque se buscaba comprender y resolver una situación, necesidad o problema en el contexto determinado. El investigador trabajó en el ambiente natural en que conviven las personas y las fuentes consultadas de las cuales obtuvo los datos más relevantes a ser analizados, siendo éstas individuos y grupos de personas que permitieron descubrir relaciones e interacciones entre variables sociológicas, psicológicas y educativas en estructuras sociales reales y cotidianas.</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22</a:t>
            </a:fld>
            <a:endParaRPr lang="en-US"/>
          </a:p>
        </p:txBody>
      </p:sp>
      <p:pic>
        <p:nvPicPr>
          <p:cNvPr id="137218" name="Picture 2" descr="http://t3.gstatic.com/images?q=tbn:ANd9GcR1jUfWkudi1T4OyBmVUIlHfkbQzgWR7rsx6QgOPV7AnRYoMBV-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325107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57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normAutofit/>
          </a:bodyPr>
          <a:lstStyle/>
          <a:p>
            <a:r>
              <a:rPr lang="es-EC" sz="4000" b="1" dirty="0" smtClean="0">
                <a:solidFill>
                  <a:schemeClr val="accent3">
                    <a:lumMod val="50000"/>
                  </a:schemeClr>
                </a:solidFill>
              </a:rPr>
              <a:t>Tipo de investigación</a:t>
            </a:r>
            <a:endParaRPr lang="es-ES" sz="4000"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838200" y="1524000"/>
            <a:ext cx="7467600" cy="1631216"/>
          </a:xfrm>
          <a:prstGeom prst="rect">
            <a:avLst/>
          </a:prstGeom>
          <a:noFill/>
        </p:spPr>
        <p:txBody>
          <a:bodyPr wrap="square" rtlCol="0">
            <a:spAutoFit/>
          </a:bodyPr>
          <a:lstStyle/>
          <a:p>
            <a:pPr algn="just"/>
            <a:r>
              <a:rPr lang="es-EC" sz="2000" dirty="0"/>
              <a:t>La presente investigación es de tipo correlacional porque tiene como finalidad determinar el grado de relación o asociación no causal existente entre la variable independiente y la variable dependiente mediante su medición, pruebas de hipótesis correlacionales y la aplicación de técnicas estadísticas</a:t>
            </a:r>
            <a:r>
              <a:rPr lang="es-EC" sz="2000" dirty="0" smtClean="0"/>
              <a:t>.</a:t>
            </a:r>
            <a:endParaRPr lang="es-ES" sz="2000"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23</a:t>
            </a:fld>
            <a:endParaRPr lang="en-US"/>
          </a:p>
        </p:txBody>
      </p:sp>
      <p:graphicFrame>
        <p:nvGraphicFramePr>
          <p:cNvPr id="3" name="2 Tabla"/>
          <p:cNvGraphicFramePr>
            <a:graphicFrameLocks noGrp="1"/>
          </p:cNvGraphicFramePr>
          <p:nvPr>
            <p:extLst>
              <p:ext uri="{D42A27DB-BD31-4B8C-83A1-F6EECF244321}">
                <p14:modId xmlns:p14="http://schemas.microsoft.com/office/powerpoint/2010/main" val="3910251837"/>
              </p:ext>
            </p:extLst>
          </p:nvPr>
        </p:nvGraphicFramePr>
        <p:xfrm>
          <a:off x="838200" y="3429000"/>
          <a:ext cx="7391400" cy="2286000"/>
        </p:xfrm>
        <a:graphic>
          <a:graphicData uri="http://schemas.openxmlformats.org/drawingml/2006/table">
            <a:tbl>
              <a:tblPr firstRow="1" firstCol="1" bandRow="1">
                <a:tableStyleId>{5C22544A-7EE6-4342-B048-85BDC9FD1C3A}</a:tableStyleId>
              </a:tblPr>
              <a:tblGrid>
                <a:gridCol w="3695700"/>
                <a:gridCol w="3695700"/>
              </a:tblGrid>
              <a:tr h="158750">
                <a:tc>
                  <a:txBody>
                    <a:bodyPr/>
                    <a:lstStyle/>
                    <a:p>
                      <a:pPr marL="457200" marR="31115" algn="ctr">
                        <a:lnSpc>
                          <a:spcPct val="150000"/>
                        </a:lnSpc>
                        <a:spcAft>
                          <a:spcPts val="0"/>
                        </a:spcAft>
                      </a:pPr>
                      <a:r>
                        <a:rPr lang="es-EC" sz="2000" b="1" dirty="0">
                          <a:effectLst/>
                        </a:rPr>
                        <a:t>SECTOR</a:t>
                      </a:r>
                      <a:endParaRPr lang="es-ES" sz="2000" b="1" dirty="0">
                        <a:effectLst/>
                        <a:latin typeface="Calibri"/>
                        <a:ea typeface="Calibri"/>
                        <a:cs typeface="Times New Roman"/>
                      </a:endParaRPr>
                    </a:p>
                  </a:txBody>
                  <a:tcPr marL="68580" marR="68580" marT="0" marB="0" anchor="b"/>
                </a:tc>
                <a:tc>
                  <a:txBody>
                    <a:bodyPr/>
                    <a:lstStyle/>
                    <a:p>
                      <a:pPr marL="457200" marR="31115" algn="ctr">
                        <a:lnSpc>
                          <a:spcPct val="150000"/>
                        </a:lnSpc>
                        <a:spcAft>
                          <a:spcPts val="0"/>
                        </a:spcAft>
                      </a:pPr>
                      <a:r>
                        <a:rPr lang="es-EC" sz="2000" b="1" dirty="0">
                          <a:effectLst/>
                        </a:rPr>
                        <a:t>CANTIDAD</a:t>
                      </a:r>
                      <a:endParaRPr lang="es-ES" sz="2000" b="1" dirty="0">
                        <a:effectLst/>
                        <a:latin typeface="Calibri"/>
                        <a:ea typeface="Calibri"/>
                        <a:cs typeface="Times New Roman"/>
                      </a:endParaRPr>
                    </a:p>
                  </a:txBody>
                  <a:tcPr marL="68580" marR="68580" marT="0" marB="0" anchor="b"/>
                </a:tc>
              </a:tr>
              <a:tr h="226695">
                <a:tc>
                  <a:txBody>
                    <a:bodyPr/>
                    <a:lstStyle/>
                    <a:p>
                      <a:pPr marL="457200" marR="31115" algn="just">
                        <a:lnSpc>
                          <a:spcPct val="150000"/>
                        </a:lnSpc>
                        <a:spcAft>
                          <a:spcPts val="0"/>
                        </a:spcAft>
                      </a:pPr>
                      <a:r>
                        <a:rPr lang="es-EC" sz="2000" b="1">
                          <a:effectLst/>
                        </a:rPr>
                        <a:t>ESTUDIANTES Y EGRESADOS</a:t>
                      </a:r>
                      <a:endParaRPr lang="es-ES" sz="2000" b="1">
                        <a:effectLst/>
                        <a:latin typeface="Calibri"/>
                        <a:ea typeface="Calibri"/>
                        <a:cs typeface="Times New Roman"/>
                      </a:endParaRPr>
                    </a:p>
                  </a:txBody>
                  <a:tcPr marL="68580" marR="68580" marT="0" marB="0" anchor="b"/>
                </a:tc>
                <a:tc>
                  <a:txBody>
                    <a:bodyPr/>
                    <a:lstStyle/>
                    <a:p>
                      <a:pPr marL="457200" marR="655955" algn="r">
                        <a:lnSpc>
                          <a:spcPct val="150000"/>
                        </a:lnSpc>
                        <a:spcAft>
                          <a:spcPts val="0"/>
                        </a:spcAft>
                      </a:pPr>
                      <a:r>
                        <a:rPr lang="es-EC" sz="2000" b="1">
                          <a:effectLst/>
                        </a:rPr>
                        <a:t>105</a:t>
                      </a:r>
                      <a:endParaRPr lang="es-ES" sz="2000" b="1">
                        <a:effectLst/>
                        <a:latin typeface="Calibri"/>
                        <a:ea typeface="Calibri"/>
                        <a:cs typeface="Times New Roman"/>
                      </a:endParaRPr>
                    </a:p>
                  </a:txBody>
                  <a:tcPr marL="68580" marR="68580" marT="0" marB="0" anchor="b"/>
                </a:tc>
              </a:tr>
              <a:tr h="226695">
                <a:tc>
                  <a:txBody>
                    <a:bodyPr/>
                    <a:lstStyle/>
                    <a:p>
                      <a:pPr marL="457200" marR="31115" algn="just">
                        <a:lnSpc>
                          <a:spcPct val="150000"/>
                        </a:lnSpc>
                        <a:spcAft>
                          <a:spcPts val="0"/>
                        </a:spcAft>
                      </a:pPr>
                      <a:r>
                        <a:rPr lang="es-EC" sz="2000" b="1">
                          <a:effectLst/>
                        </a:rPr>
                        <a:t>DOCENTES </a:t>
                      </a:r>
                      <a:endParaRPr lang="es-ES" sz="2000" b="1">
                        <a:effectLst/>
                        <a:latin typeface="Calibri"/>
                        <a:ea typeface="Calibri"/>
                        <a:cs typeface="Times New Roman"/>
                      </a:endParaRPr>
                    </a:p>
                  </a:txBody>
                  <a:tcPr marL="68580" marR="68580" marT="0" marB="0" anchor="b"/>
                </a:tc>
                <a:tc>
                  <a:txBody>
                    <a:bodyPr/>
                    <a:lstStyle/>
                    <a:p>
                      <a:pPr marL="457200" marR="655955" algn="r">
                        <a:lnSpc>
                          <a:spcPct val="150000"/>
                        </a:lnSpc>
                        <a:spcAft>
                          <a:spcPts val="0"/>
                        </a:spcAft>
                      </a:pPr>
                      <a:r>
                        <a:rPr lang="es-EC" sz="2000" b="1">
                          <a:effectLst/>
                        </a:rPr>
                        <a:t>20</a:t>
                      </a:r>
                      <a:endParaRPr lang="es-ES" sz="2000" b="1">
                        <a:effectLst/>
                        <a:latin typeface="Calibri"/>
                        <a:ea typeface="Calibri"/>
                        <a:cs typeface="Times New Roman"/>
                      </a:endParaRPr>
                    </a:p>
                  </a:txBody>
                  <a:tcPr marL="68580" marR="68580" marT="0" marB="0" anchor="b"/>
                </a:tc>
              </a:tr>
              <a:tr h="226695">
                <a:tc>
                  <a:txBody>
                    <a:bodyPr/>
                    <a:lstStyle/>
                    <a:p>
                      <a:pPr marL="457200" marR="31115" algn="just">
                        <a:lnSpc>
                          <a:spcPct val="150000"/>
                        </a:lnSpc>
                        <a:spcAft>
                          <a:spcPts val="0"/>
                        </a:spcAft>
                      </a:pPr>
                      <a:r>
                        <a:rPr lang="es-EC" sz="2000" b="1">
                          <a:effectLst/>
                        </a:rPr>
                        <a:t>EMPRESARIOS</a:t>
                      </a:r>
                      <a:endParaRPr lang="es-ES" sz="2000" b="1">
                        <a:effectLst/>
                        <a:latin typeface="Calibri"/>
                        <a:ea typeface="Calibri"/>
                        <a:cs typeface="Times New Roman"/>
                      </a:endParaRPr>
                    </a:p>
                  </a:txBody>
                  <a:tcPr marL="68580" marR="68580" marT="0" marB="0" anchor="b"/>
                </a:tc>
                <a:tc>
                  <a:txBody>
                    <a:bodyPr/>
                    <a:lstStyle/>
                    <a:p>
                      <a:pPr marL="457200" marR="655955" algn="r">
                        <a:lnSpc>
                          <a:spcPct val="150000"/>
                        </a:lnSpc>
                        <a:spcAft>
                          <a:spcPts val="0"/>
                        </a:spcAft>
                      </a:pPr>
                      <a:r>
                        <a:rPr lang="es-EC" sz="2000" b="1">
                          <a:effectLst/>
                        </a:rPr>
                        <a:t>20</a:t>
                      </a:r>
                      <a:endParaRPr lang="es-ES" sz="2000" b="1">
                        <a:effectLst/>
                        <a:latin typeface="Calibri"/>
                        <a:ea typeface="Calibri"/>
                        <a:cs typeface="Times New Roman"/>
                      </a:endParaRPr>
                    </a:p>
                  </a:txBody>
                  <a:tcPr marL="68580" marR="68580" marT="0" marB="0" anchor="b"/>
                </a:tc>
              </a:tr>
              <a:tr h="226695">
                <a:tc>
                  <a:txBody>
                    <a:bodyPr/>
                    <a:lstStyle/>
                    <a:p>
                      <a:pPr marL="457200" marR="31115" algn="just">
                        <a:lnSpc>
                          <a:spcPct val="150000"/>
                        </a:lnSpc>
                        <a:spcAft>
                          <a:spcPts val="0"/>
                        </a:spcAft>
                      </a:pPr>
                      <a:r>
                        <a:rPr lang="es-EC" sz="2000" b="1">
                          <a:effectLst/>
                        </a:rPr>
                        <a:t>TOTAL:</a:t>
                      </a:r>
                      <a:endParaRPr lang="es-ES" sz="2000" b="1">
                        <a:effectLst/>
                        <a:latin typeface="Calibri"/>
                        <a:ea typeface="Calibri"/>
                        <a:cs typeface="Times New Roman"/>
                      </a:endParaRPr>
                    </a:p>
                  </a:txBody>
                  <a:tcPr marL="68580" marR="68580" marT="0" marB="0" anchor="b"/>
                </a:tc>
                <a:tc>
                  <a:txBody>
                    <a:bodyPr/>
                    <a:lstStyle/>
                    <a:p>
                      <a:pPr marL="457200" marR="655955" algn="r">
                        <a:lnSpc>
                          <a:spcPct val="150000"/>
                        </a:lnSpc>
                        <a:spcAft>
                          <a:spcPts val="0"/>
                        </a:spcAft>
                      </a:pPr>
                      <a:r>
                        <a:rPr lang="es-EC" sz="2000" b="1" dirty="0">
                          <a:effectLst/>
                        </a:rPr>
                        <a:t>145</a:t>
                      </a:r>
                      <a:endParaRPr lang="es-ES" sz="20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246551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normAutofit fontScale="90000"/>
          </a:bodyPr>
          <a:lstStyle/>
          <a:p>
            <a:r>
              <a:rPr lang="es-EC" sz="4000" b="1" dirty="0" smtClean="0">
                <a:solidFill>
                  <a:schemeClr val="accent3">
                    <a:lumMod val="50000"/>
                  </a:schemeClr>
                </a:solidFill>
              </a:rPr>
              <a:t>Técnicas e instrumentos para la recolección de datos</a:t>
            </a:r>
            <a:endParaRPr lang="es-ES" sz="4000" dirty="0">
              <a:solidFill>
                <a:schemeClr val="accent3">
                  <a:lumMod val="50000"/>
                </a:schemeClr>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6 CuadroTexto"/>
          <p:cNvSpPr txBox="1"/>
          <p:nvPr/>
        </p:nvSpPr>
        <p:spPr>
          <a:xfrm>
            <a:off x="1316182" y="1981200"/>
            <a:ext cx="6934200" cy="677108"/>
          </a:xfrm>
          <a:prstGeom prst="rect">
            <a:avLst/>
          </a:prstGeom>
          <a:noFill/>
        </p:spPr>
        <p:txBody>
          <a:bodyPr wrap="square" rtlCol="0">
            <a:spAutoFit/>
          </a:bodyPr>
          <a:lstStyle/>
          <a:p>
            <a:pPr algn="just"/>
            <a:r>
              <a:rPr lang="es-ES" sz="2000" b="1" dirty="0" smtClean="0"/>
              <a:t>Técnica: </a:t>
            </a:r>
            <a:r>
              <a:rPr lang="es-ES" sz="2000" dirty="0" smtClean="0"/>
              <a:t>Encuesta                                    </a:t>
            </a:r>
            <a:r>
              <a:rPr lang="es-ES" sz="2000" b="1" dirty="0" smtClean="0"/>
              <a:t>Instrumento: </a:t>
            </a:r>
            <a:r>
              <a:rPr lang="es-ES" sz="2000" dirty="0" smtClean="0"/>
              <a:t>Cuestionario</a:t>
            </a:r>
            <a:endParaRPr lang="es-ES" sz="2000" dirty="0"/>
          </a:p>
          <a:p>
            <a:endParaRPr lang="en-US" dirty="0"/>
          </a:p>
        </p:txBody>
      </p:sp>
      <p:sp>
        <p:nvSpPr>
          <p:cNvPr id="8" name="7 Marcador de número de diapositiva"/>
          <p:cNvSpPr>
            <a:spLocks noGrp="1"/>
          </p:cNvSpPr>
          <p:nvPr>
            <p:ph type="sldNum" sz="quarter" idx="12"/>
          </p:nvPr>
        </p:nvSpPr>
        <p:spPr/>
        <p:txBody>
          <a:bodyPr/>
          <a:lstStyle/>
          <a:p>
            <a:fld id="{1E347D1C-8629-4182-8A37-B0CFE054FDA0}" type="slidenum">
              <a:rPr lang="en-US" smtClean="0"/>
              <a:t>24</a:t>
            </a:fld>
            <a:endParaRPr lang="en-US"/>
          </a:p>
        </p:txBody>
      </p:sp>
      <p:pic>
        <p:nvPicPr>
          <p:cNvPr id="139266" name="Picture 2" descr="http://static.adnpolitico.com/media/2012/07/02/grfico-encue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98" y="2748259"/>
            <a:ext cx="4029075" cy="2567484"/>
          </a:xfrm>
          <a:prstGeom prst="rect">
            <a:avLst/>
          </a:prstGeom>
          <a:noFill/>
          <a:extLst>
            <a:ext uri="{909E8E84-426E-40DD-AFC4-6F175D3DCCD1}">
              <a14:hiddenFill xmlns:a14="http://schemas.microsoft.com/office/drawing/2010/main">
                <a:solidFill>
                  <a:srgbClr val="FFFFFF"/>
                </a:solidFill>
              </a14:hiddenFill>
            </a:ext>
          </a:extLst>
        </p:spPr>
      </p:pic>
      <p:pic>
        <p:nvPicPr>
          <p:cNvPr id="139268" name="Picture 4" descr="http://4.bp.blogspot.com/-mKz0QSKGGyo/UNb-cqCSmJI/AAAAAAAAA2M/IHcZtZczmQY/s1600/10843744-encuesta-al-cliente-excelente-en-un-portapapeles-que-representa-un-cuestionario-muy-buen-servicio-p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24" t="6539" r="6143" b="12277"/>
          <a:stretch/>
        </p:blipFill>
        <p:spPr bwMode="auto">
          <a:xfrm>
            <a:off x="5377873" y="2857720"/>
            <a:ext cx="2872509" cy="234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5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E347D1C-8629-4182-8A37-B0CFE054FDA0}" type="slidenum">
              <a:rPr lang="en-US" smtClean="0"/>
              <a:t>25</a:t>
            </a:fld>
            <a:endParaRPr lang="en-US"/>
          </a:p>
        </p:txBody>
      </p:sp>
      <p:pic>
        <p:nvPicPr>
          <p:cNvPr id="140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20" t="15754" r="22603" b="6669"/>
          <a:stretch/>
        </p:blipFill>
        <p:spPr bwMode="auto">
          <a:xfrm>
            <a:off x="173181" y="97337"/>
            <a:ext cx="5694219" cy="672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096000" y="3195687"/>
            <a:ext cx="2133600" cy="1323439"/>
          </a:xfrm>
          <a:prstGeom prst="rect">
            <a:avLst/>
          </a:prstGeom>
        </p:spPr>
        <p:txBody>
          <a:bodyPr wrap="square">
            <a:spAutoFit/>
          </a:bodyPr>
          <a:lstStyle/>
          <a:p>
            <a:r>
              <a:rPr lang="es-ES" sz="2000" b="1" dirty="0" smtClean="0"/>
              <a:t>Modelo de cuestionario realizado a los estudiantes.</a:t>
            </a:r>
            <a:endParaRPr lang="es-ES" sz="2000" b="1" dirty="0"/>
          </a:p>
        </p:txBody>
      </p:sp>
    </p:spTree>
    <p:extLst>
      <p:ext uri="{BB962C8B-B14F-4D97-AF65-F5344CB8AC3E}">
        <p14:creationId xmlns:p14="http://schemas.microsoft.com/office/powerpoint/2010/main" val="2297890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33400"/>
            <a:ext cx="7772400" cy="792162"/>
          </a:xfrm>
        </p:spPr>
        <p:txBody>
          <a:bodyPr>
            <a:normAutofit/>
          </a:bodyPr>
          <a:lstStyle/>
          <a:p>
            <a:r>
              <a:rPr lang="es-EC" sz="4000" b="1" dirty="0" smtClean="0">
                <a:solidFill>
                  <a:schemeClr val="accent3">
                    <a:lumMod val="50000"/>
                  </a:schemeClr>
                </a:solidFill>
              </a:rPr>
              <a:t>Análisis de datos</a:t>
            </a:r>
            <a:endParaRPr lang="es-ES" sz="4000" dirty="0">
              <a:solidFill>
                <a:schemeClr val="accent3">
                  <a:lumMod val="50000"/>
                </a:schemeClr>
              </a:solidFill>
            </a:endParaRPr>
          </a:p>
        </p:txBody>
      </p:sp>
      <p:sp>
        <p:nvSpPr>
          <p:cNvPr id="5" name="4 Marcador de número de diapositiva"/>
          <p:cNvSpPr>
            <a:spLocks noGrp="1"/>
          </p:cNvSpPr>
          <p:nvPr>
            <p:ph type="sldNum" sz="quarter" idx="12"/>
          </p:nvPr>
        </p:nvSpPr>
        <p:spPr/>
        <p:txBody>
          <a:bodyPr/>
          <a:lstStyle/>
          <a:p>
            <a:fld id="{1E347D1C-8629-4182-8A37-B0CFE054FDA0}" type="slidenum">
              <a:rPr lang="en-US" smtClean="0"/>
              <a:t>26</a:t>
            </a:fld>
            <a:endParaRPr lang="en-US"/>
          </a:p>
        </p:txBody>
      </p:sp>
      <p:graphicFrame>
        <p:nvGraphicFramePr>
          <p:cNvPr id="8" name="7 Tabla"/>
          <p:cNvGraphicFramePr>
            <a:graphicFrameLocks noGrp="1"/>
          </p:cNvGraphicFramePr>
          <p:nvPr>
            <p:extLst>
              <p:ext uri="{D42A27DB-BD31-4B8C-83A1-F6EECF244321}">
                <p14:modId xmlns:p14="http://schemas.microsoft.com/office/powerpoint/2010/main" val="1822423419"/>
              </p:ext>
            </p:extLst>
          </p:nvPr>
        </p:nvGraphicFramePr>
        <p:xfrm>
          <a:off x="609600" y="1905000"/>
          <a:ext cx="8001000" cy="2743200"/>
        </p:xfrm>
        <a:graphic>
          <a:graphicData uri="http://schemas.openxmlformats.org/drawingml/2006/table">
            <a:tbl>
              <a:tblPr firstRow="1" firstCol="1" bandRow="1">
                <a:tableStyleId>{5C22544A-7EE6-4342-B048-85BDC9FD1C3A}</a:tableStyleId>
              </a:tblPr>
              <a:tblGrid>
                <a:gridCol w="485613"/>
                <a:gridCol w="6128223"/>
                <a:gridCol w="1387164"/>
              </a:tblGrid>
              <a:tr h="200025">
                <a:tc>
                  <a:txBody>
                    <a:bodyPr/>
                    <a:lstStyle/>
                    <a:p>
                      <a:pPr>
                        <a:lnSpc>
                          <a:spcPct val="115000"/>
                        </a:lnSpc>
                      </a:pPr>
                      <a:endParaRPr lang="es-ES" sz="2000" dirty="0">
                        <a:effectLst/>
                        <a:latin typeface="Calibri"/>
                      </a:endParaRPr>
                    </a:p>
                  </a:txBody>
                  <a:tcPr marL="44450" marR="44450" marT="0" marB="0" anchor="ctr"/>
                </a:tc>
                <a:tc>
                  <a:txBody>
                    <a:bodyPr/>
                    <a:lstStyle/>
                    <a:p>
                      <a:pPr algn="ctr">
                        <a:lnSpc>
                          <a:spcPct val="150000"/>
                        </a:lnSpc>
                        <a:spcAft>
                          <a:spcPts val="0"/>
                        </a:spcAft>
                      </a:pPr>
                      <a:r>
                        <a:rPr lang="es-EC" sz="2000" dirty="0">
                          <a:effectLst/>
                        </a:rPr>
                        <a:t>DESTREZA GENERAL 1</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2000">
                          <a:effectLst/>
                        </a:rPr>
                        <a:t>MEDIANA</a:t>
                      </a:r>
                      <a:endParaRPr lang="es-ES" sz="200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a</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Formación de valores universales</a:t>
                      </a:r>
                      <a:endParaRPr lang="es-ES" sz="2000" dirty="0">
                        <a:effectLst/>
                        <a:latin typeface="Calibri"/>
                        <a:ea typeface="Calibri"/>
                        <a:cs typeface="Times New Roman"/>
                      </a:endParaRPr>
                    </a:p>
                  </a:txBody>
                  <a:tcPr marL="44450" marR="44450" marT="0" marB="0" anchor="ctr"/>
                </a:tc>
                <a:tc rowSpan="5">
                  <a:txBody>
                    <a:bodyPr/>
                    <a:lstStyle/>
                    <a:p>
                      <a:pPr algn="ctr">
                        <a:lnSpc>
                          <a:spcPct val="150000"/>
                        </a:lnSpc>
                        <a:spcAft>
                          <a:spcPts val="0"/>
                        </a:spcAft>
                      </a:pPr>
                      <a:r>
                        <a:rPr lang="es-EC" sz="2000" dirty="0" smtClean="0">
                          <a:effectLst/>
                        </a:rPr>
                        <a:t>3</a:t>
                      </a:r>
                    </a:p>
                    <a:p>
                      <a:pPr algn="ctr">
                        <a:lnSpc>
                          <a:spcPct val="150000"/>
                        </a:lnSpc>
                        <a:spcAft>
                          <a:spcPts val="0"/>
                        </a:spcAft>
                      </a:pPr>
                      <a:r>
                        <a:rPr lang="es-EC" sz="2000" kern="1200" dirty="0" smtClean="0">
                          <a:solidFill>
                            <a:schemeClr val="dk1"/>
                          </a:solidFill>
                          <a:effectLst/>
                          <a:latin typeface="+mn-lt"/>
                          <a:ea typeface="+mn-ea"/>
                          <a:cs typeface="+mn-cs"/>
                        </a:rPr>
                        <a:t>(BUENO)</a:t>
                      </a:r>
                      <a:endParaRPr lang="es-ES" sz="2000" dirty="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b</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Desarrollo de la investigación</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c</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Desarrollo de las artes</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d</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Fomento del respeto a la diversidad cultural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e</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Fomento de equidad de género</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2297890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E347D1C-8629-4182-8A37-B0CFE054FDA0}" type="slidenum">
              <a:rPr lang="en-US" smtClean="0"/>
              <a:t>27</a:t>
            </a:fld>
            <a:endParaRPr lang="en-US"/>
          </a:p>
        </p:txBody>
      </p:sp>
      <p:graphicFrame>
        <p:nvGraphicFramePr>
          <p:cNvPr id="6" name="5 Tabla"/>
          <p:cNvGraphicFramePr>
            <a:graphicFrameLocks noGrp="1"/>
          </p:cNvGraphicFramePr>
          <p:nvPr>
            <p:extLst>
              <p:ext uri="{D42A27DB-BD31-4B8C-83A1-F6EECF244321}">
                <p14:modId xmlns:p14="http://schemas.microsoft.com/office/powerpoint/2010/main" val="326651242"/>
              </p:ext>
            </p:extLst>
          </p:nvPr>
        </p:nvGraphicFramePr>
        <p:xfrm>
          <a:off x="228600" y="1219200"/>
          <a:ext cx="8610600" cy="3657600"/>
        </p:xfrm>
        <a:graphic>
          <a:graphicData uri="http://schemas.openxmlformats.org/drawingml/2006/table">
            <a:tbl>
              <a:tblPr firstRow="1" firstCol="1" bandRow="1">
                <a:tableStyleId>{5C22544A-7EE6-4342-B048-85BDC9FD1C3A}</a:tableStyleId>
              </a:tblPr>
              <a:tblGrid>
                <a:gridCol w="497409"/>
                <a:gridCol w="6692329"/>
                <a:gridCol w="1420862"/>
              </a:tblGrid>
              <a:tr h="200025">
                <a:tc>
                  <a:txBody>
                    <a:bodyPr/>
                    <a:lstStyle/>
                    <a:p>
                      <a:pPr>
                        <a:lnSpc>
                          <a:spcPct val="115000"/>
                        </a:lnSpc>
                      </a:pPr>
                      <a:endParaRPr lang="es-ES" sz="2000" dirty="0">
                        <a:effectLst/>
                        <a:latin typeface="Calibri"/>
                      </a:endParaRPr>
                    </a:p>
                  </a:txBody>
                  <a:tcPr marL="44450" marR="44450" marT="0" marB="0" anchor="ctr"/>
                </a:tc>
                <a:tc>
                  <a:txBody>
                    <a:bodyPr/>
                    <a:lstStyle/>
                    <a:p>
                      <a:pPr algn="ctr">
                        <a:lnSpc>
                          <a:spcPct val="150000"/>
                        </a:lnSpc>
                        <a:spcAft>
                          <a:spcPts val="0"/>
                        </a:spcAft>
                      </a:pPr>
                      <a:r>
                        <a:rPr lang="es-EC" sz="2000" dirty="0">
                          <a:effectLst/>
                        </a:rPr>
                        <a:t>DESTREZA GENERAL 2</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2000">
                          <a:effectLst/>
                        </a:rPr>
                        <a:t>MEDIANA</a:t>
                      </a:r>
                      <a:endParaRPr lang="es-ES" sz="200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f</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Solución de problemas de la realidad aplicando métodos de investigación</a:t>
                      </a:r>
                      <a:endParaRPr lang="es-ES" sz="2000" dirty="0">
                        <a:effectLst/>
                        <a:latin typeface="Calibri"/>
                        <a:ea typeface="Calibri"/>
                        <a:cs typeface="Times New Roman"/>
                      </a:endParaRPr>
                    </a:p>
                  </a:txBody>
                  <a:tcPr marL="44450" marR="44450" marT="0" marB="0" anchor="ctr"/>
                </a:tc>
                <a:tc rowSpan="6">
                  <a:txBody>
                    <a:bodyPr/>
                    <a:lstStyle/>
                    <a:p>
                      <a:pPr algn="ctr">
                        <a:lnSpc>
                          <a:spcPct val="150000"/>
                        </a:lnSpc>
                        <a:spcAft>
                          <a:spcPts val="0"/>
                        </a:spcAft>
                      </a:pPr>
                      <a:r>
                        <a:rPr lang="es-EC" sz="2000" dirty="0" smtClean="0">
                          <a:effectLst/>
                        </a:rPr>
                        <a:t>4</a:t>
                      </a:r>
                    </a:p>
                    <a:p>
                      <a:pPr algn="ctr">
                        <a:lnSpc>
                          <a:spcPct val="150000"/>
                        </a:lnSpc>
                        <a:spcAft>
                          <a:spcPts val="0"/>
                        </a:spcAft>
                      </a:pPr>
                      <a:r>
                        <a:rPr lang="es-EC" sz="1800" dirty="0" smtClean="0">
                          <a:effectLst/>
                          <a:latin typeface="Calibri"/>
                          <a:ea typeface="Calibri"/>
                          <a:cs typeface="Times New Roman"/>
                        </a:rPr>
                        <a:t>(MUY BUENO)</a:t>
                      </a:r>
                      <a:endParaRPr lang="es-ES" sz="1800" dirty="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g</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Uso de herramientas tecnológicas</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h</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Búsqueda de información científica, técnica y cultural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jj</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Ética profesional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nn</a:t>
                      </a:r>
                      <a:endParaRPr lang="es-ES" sz="2000">
                        <a:effectLst/>
                        <a:latin typeface="Calibri"/>
                        <a:ea typeface="Calibri"/>
                        <a:cs typeface="Times New Roman"/>
                      </a:endParaRPr>
                    </a:p>
                  </a:txBody>
                  <a:tcPr marL="44450" marR="44450" marT="0" marB="0" anchor="ctr"/>
                </a:tc>
                <a:tc>
                  <a:txBody>
                    <a:bodyPr/>
                    <a:lstStyle/>
                    <a:p>
                      <a:pPr indent="57785" algn="just">
                        <a:lnSpc>
                          <a:spcPct val="150000"/>
                        </a:lnSpc>
                        <a:spcAft>
                          <a:spcPts val="0"/>
                        </a:spcAft>
                      </a:pPr>
                      <a:r>
                        <a:rPr lang="es-EC" sz="2000" dirty="0">
                          <a:effectLst/>
                        </a:rPr>
                        <a:t>Trabajo en equipo</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190500">
                <a:tc>
                  <a:txBody>
                    <a:bodyPr/>
                    <a:lstStyle/>
                    <a:p>
                      <a:pPr algn="r">
                        <a:lnSpc>
                          <a:spcPct val="150000"/>
                        </a:lnSpc>
                        <a:spcAft>
                          <a:spcPts val="0"/>
                        </a:spcAft>
                      </a:pPr>
                      <a:r>
                        <a:rPr lang="es-EC" sz="2000">
                          <a:effectLst/>
                        </a:rPr>
                        <a:t>oo</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Respeto a la propiedad intelectual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275068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28</a:t>
            </a:fld>
            <a:endParaRPr lang="en-US"/>
          </a:p>
        </p:txBody>
      </p:sp>
      <p:graphicFrame>
        <p:nvGraphicFramePr>
          <p:cNvPr id="3" name="2 Tabla"/>
          <p:cNvGraphicFramePr>
            <a:graphicFrameLocks noGrp="1"/>
          </p:cNvGraphicFramePr>
          <p:nvPr>
            <p:extLst>
              <p:ext uri="{D42A27DB-BD31-4B8C-83A1-F6EECF244321}">
                <p14:modId xmlns:p14="http://schemas.microsoft.com/office/powerpoint/2010/main" val="1235497375"/>
              </p:ext>
            </p:extLst>
          </p:nvPr>
        </p:nvGraphicFramePr>
        <p:xfrm>
          <a:off x="457200" y="1447800"/>
          <a:ext cx="8001000" cy="3657600"/>
        </p:xfrm>
        <a:graphic>
          <a:graphicData uri="http://schemas.openxmlformats.org/drawingml/2006/table">
            <a:tbl>
              <a:tblPr firstRow="1" firstCol="1" bandRow="1">
                <a:tableStyleId>{5C22544A-7EE6-4342-B048-85BDC9FD1C3A}</a:tableStyleId>
              </a:tblPr>
              <a:tblGrid>
                <a:gridCol w="460518"/>
                <a:gridCol w="6225002"/>
                <a:gridCol w="1315480"/>
              </a:tblGrid>
              <a:tr h="200025">
                <a:tc>
                  <a:txBody>
                    <a:bodyPr/>
                    <a:lstStyle/>
                    <a:p>
                      <a:pPr>
                        <a:lnSpc>
                          <a:spcPct val="115000"/>
                        </a:lnSpc>
                      </a:pPr>
                      <a:endParaRPr lang="es-ES" sz="2000" dirty="0">
                        <a:effectLst/>
                        <a:latin typeface="Calibri"/>
                      </a:endParaRPr>
                    </a:p>
                  </a:txBody>
                  <a:tcPr marL="44450" marR="44450" marT="0" marB="0" anchor="ctr"/>
                </a:tc>
                <a:tc>
                  <a:txBody>
                    <a:bodyPr/>
                    <a:lstStyle/>
                    <a:p>
                      <a:pPr algn="ctr">
                        <a:lnSpc>
                          <a:spcPct val="150000"/>
                        </a:lnSpc>
                        <a:spcAft>
                          <a:spcPts val="0"/>
                        </a:spcAft>
                      </a:pPr>
                      <a:r>
                        <a:rPr lang="es-EC" sz="2000" dirty="0">
                          <a:effectLst/>
                        </a:rPr>
                        <a:t>DESTREZA GENERAL 3</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2000">
                          <a:effectLst/>
                        </a:rPr>
                        <a:t>MEDIANA</a:t>
                      </a:r>
                      <a:endParaRPr lang="es-ES" sz="200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kk</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Espíritu emprendedor</a:t>
                      </a:r>
                      <a:endParaRPr lang="es-ES" sz="2000" dirty="0">
                        <a:effectLst/>
                        <a:latin typeface="Calibri"/>
                        <a:ea typeface="Calibri"/>
                        <a:cs typeface="Times New Roman"/>
                      </a:endParaRPr>
                    </a:p>
                  </a:txBody>
                  <a:tcPr marL="44450" marR="44450" marT="0" marB="0" anchor="ctr"/>
                </a:tc>
                <a:tc rowSpan="6">
                  <a:txBody>
                    <a:bodyPr/>
                    <a:lstStyle/>
                    <a:p>
                      <a:pPr algn="ctr">
                        <a:lnSpc>
                          <a:spcPct val="150000"/>
                        </a:lnSpc>
                        <a:spcAft>
                          <a:spcPts val="0"/>
                        </a:spcAft>
                      </a:pPr>
                      <a:r>
                        <a:rPr lang="es-EC" sz="2000" dirty="0" smtClean="0">
                          <a:effectLst/>
                        </a:rPr>
                        <a:t>3</a:t>
                      </a:r>
                    </a:p>
                    <a:p>
                      <a:pPr algn="ctr">
                        <a:lnSpc>
                          <a:spcPct val="150000"/>
                        </a:lnSpc>
                        <a:spcAft>
                          <a:spcPts val="0"/>
                        </a:spcAft>
                      </a:pPr>
                      <a:r>
                        <a:rPr lang="es-EC" sz="2000" dirty="0" smtClean="0">
                          <a:effectLst/>
                          <a:latin typeface="Calibri"/>
                          <a:ea typeface="Calibri"/>
                          <a:cs typeface="Times New Roman"/>
                        </a:rPr>
                        <a:t>(BUENO)</a:t>
                      </a:r>
                      <a:endParaRPr lang="es-ES" sz="2000" dirty="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ll</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Liderazgo</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i</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Diseño de proyectos de desarrollo social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j</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Diseño de proyectos de desarrollo empresarial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k</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Conocimiento de la realidad nacional, latinoamericana y mundial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200025">
                <a:tc>
                  <a:txBody>
                    <a:bodyPr/>
                    <a:lstStyle/>
                    <a:p>
                      <a:pPr algn="r">
                        <a:lnSpc>
                          <a:spcPct val="150000"/>
                        </a:lnSpc>
                        <a:spcAft>
                          <a:spcPts val="0"/>
                        </a:spcAft>
                      </a:pPr>
                      <a:r>
                        <a:rPr lang="es-EC" sz="2000">
                          <a:effectLst/>
                        </a:rPr>
                        <a:t>ii</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Fomento de la conservación ambiental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59464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29</a:t>
            </a:fld>
            <a:endParaRPr lang="en-US"/>
          </a:p>
        </p:txBody>
      </p:sp>
      <p:graphicFrame>
        <p:nvGraphicFramePr>
          <p:cNvPr id="3" name="2 Tabla"/>
          <p:cNvGraphicFramePr>
            <a:graphicFrameLocks noGrp="1"/>
          </p:cNvGraphicFramePr>
          <p:nvPr>
            <p:extLst>
              <p:ext uri="{D42A27DB-BD31-4B8C-83A1-F6EECF244321}">
                <p14:modId xmlns:p14="http://schemas.microsoft.com/office/powerpoint/2010/main" val="2716199639"/>
              </p:ext>
            </p:extLst>
          </p:nvPr>
        </p:nvGraphicFramePr>
        <p:xfrm>
          <a:off x="152400" y="381000"/>
          <a:ext cx="8763000" cy="5431377"/>
        </p:xfrm>
        <a:graphic>
          <a:graphicData uri="http://schemas.openxmlformats.org/drawingml/2006/table">
            <a:tbl>
              <a:tblPr firstRow="1" firstCol="1" bandRow="1">
                <a:tableStyleId>{5C22544A-7EE6-4342-B048-85BDC9FD1C3A}</a:tableStyleId>
              </a:tblPr>
              <a:tblGrid>
                <a:gridCol w="504377"/>
                <a:gridCol w="6817859"/>
                <a:gridCol w="1440764"/>
              </a:tblGrid>
              <a:tr h="859377">
                <a:tc>
                  <a:txBody>
                    <a:bodyPr/>
                    <a:lstStyle/>
                    <a:p>
                      <a:pPr>
                        <a:lnSpc>
                          <a:spcPct val="115000"/>
                        </a:lnSpc>
                      </a:pPr>
                      <a:endParaRPr lang="es-ES" sz="2000" dirty="0">
                        <a:effectLst/>
                        <a:latin typeface="Calibri"/>
                      </a:endParaRPr>
                    </a:p>
                  </a:txBody>
                  <a:tcPr marL="44450" marR="44450" marT="0" marB="0" anchor="b"/>
                </a:tc>
                <a:tc>
                  <a:txBody>
                    <a:bodyPr/>
                    <a:lstStyle/>
                    <a:p>
                      <a:pPr algn="ctr">
                        <a:lnSpc>
                          <a:spcPct val="150000"/>
                        </a:lnSpc>
                        <a:spcAft>
                          <a:spcPts val="0"/>
                        </a:spcAft>
                      </a:pPr>
                      <a:r>
                        <a:rPr lang="es-EC" sz="2000" dirty="0">
                          <a:effectLst/>
                        </a:rPr>
                        <a:t>DESTREZA ESPECÍFICA 1</a:t>
                      </a:r>
                      <a:endParaRPr lang="es-ES" sz="20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2000" dirty="0">
                          <a:effectLst/>
                        </a:rPr>
                        <a:t>MEDIANA</a:t>
                      </a:r>
                      <a:endParaRPr lang="es-ES" sz="2000" dirty="0">
                        <a:effectLst/>
                        <a:latin typeface="Calibri"/>
                        <a:ea typeface="Calibri"/>
                        <a:cs typeface="Times New Roman"/>
                      </a:endParaRPr>
                    </a:p>
                  </a:txBody>
                  <a:tcPr marL="44450" marR="44450" marT="0" marB="0" anchor="b"/>
                </a:tc>
              </a:tr>
              <a:tr h="200025">
                <a:tc>
                  <a:txBody>
                    <a:bodyPr/>
                    <a:lstStyle/>
                    <a:p>
                      <a:pPr algn="r">
                        <a:lnSpc>
                          <a:spcPct val="150000"/>
                        </a:lnSpc>
                        <a:spcAft>
                          <a:spcPts val="0"/>
                        </a:spcAft>
                      </a:pPr>
                      <a:r>
                        <a:rPr lang="es-EC" sz="2000">
                          <a:effectLst/>
                        </a:rPr>
                        <a:t>l</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Diseño de productos/equipos</a:t>
                      </a:r>
                      <a:endParaRPr lang="es-ES" sz="2000" dirty="0">
                        <a:effectLst/>
                        <a:latin typeface="Calibri"/>
                        <a:ea typeface="Calibri"/>
                        <a:cs typeface="Times New Roman"/>
                      </a:endParaRPr>
                    </a:p>
                  </a:txBody>
                  <a:tcPr marL="44450" marR="44450" marT="0" marB="0" anchor="b"/>
                </a:tc>
                <a:tc rowSpan="10">
                  <a:txBody>
                    <a:bodyPr/>
                    <a:lstStyle/>
                    <a:p>
                      <a:pPr algn="ctr">
                        <a:lnSpc>
                          <a:spcPct val="150000"/>
                        </a:lnSpc>
                        <a:spcAft>
                          <a:spcPts val="0"/>
                        </a:spcAft>
                      </a:pPr>
                      <a:r>
                        <a:rPr lang="es-EC" sz="2000" dirty="0" smtClean="0">
                          <a:effectLst/>
                        </a:rPr>
                        <a:t>4</a:t>
                      </a:r>
                    </a:p>
                    <a:p>
                      <a:pPr algn="ctr">
                        <a:lnSpc>
                          <a:spcPct val="150000"/>
                        </a:lnSpc>
                        <a:spcAft>
                          <a:spcPts val="0"/>
                        </a:spcAft>
                      </a:pPr>
                      <a:r>
                        <a:rPr lang="es-EC" sz="1800" dirty="0" smtClean="0">
                          <a:effectLst/>
                          <a:latin typeface="Calibri"/>
                          <a:ea typeface="Calibri"/>
                          <a:cs typeface="Times New Roman"/>
                        </a:rPr>
                        <a:t>(MUY BUENO</a:t>
                      </a:r>
                      <a:r>
                        <a:rPr lang="es-EC" sz="2000" dirty="0" smtClean="0">
                          <a:effectLst/>
                          <a:latin typeface="Calibri"/>
                          <a:ea typeface="Calibri"/>
                          <a:cs typeface="Times New Roman"/>
                        </a:rPr>
                        <a:t>)</a:t>
                      </a:r>
                      <a:endParaRPr lang="es-ES" sz="2000" dirty="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m</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Diseño de procesos o sistemas </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n</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Aplicación de servomecanismos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o</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Diseño de sistemas neumáticos-hidráulicos </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p</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Aplicación de sistemas neumáticos-hidráulicos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q</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Aplicación de sistemas térmicos y de fluidos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r</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Diseño de sistemas electrónicos y digitales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s</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Aplicación de sistemas electrónicos y digitales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dirty="0" smtClean="0">
                          <a:effectLst/>
                        </a:rPr>
                        <a:t>t</a:t>
                      </a:r>
                      <a:endParaRPr lang="es-ES" sz="2000" dirty="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Aplicación de sistemas de control e instrumentación</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indent="449580" algn="r">
                        <a:lnSpc>
                          <a:spcPct val="150000"/>
                        </a:lnSpc>
                        <a:spcAft>
                          <a:spcPts val="0"/>
                        </a:spcAft>
                      </a:pPr>
                      <a:r>
                        <a:rPr lang="es-EC" sz="2000" dirty="0">
                          <a:effectLst/>
                        </a:rPr>
                        <a:t>u</a:t>
                      </a:r>
                      <a:endParaRPr lang="es-ES" sz="2000" dirty="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Control de procesos industriales a través de software</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215724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8491" y="533400"/>
            <a:ext cx="8229600" cy="1143000"/>
          </a:xfrm>
        </p:spPr>
        <p:txBody>
          <a:bodyPr/>
          <a:lstStyle/>
          <a:p>
            <a:r>
              <a:rPr lang="es-EC" b="1" dirty="0" smtClean="0">
                <a:solidFill>
                  <a:schemeClr val="accent3">
                    <a:lumMod val="50000"/>
                  </a:schemeClr>
                </a:solidFill>
              </a:rPr>
              <a:t>Definición del Problema</a:t>
            </a:r>
            <a:endParaRPr lang="en-US" b="1" dirty="0">
              <a:solidFill>
                <a:schemeClr val="accent3">
                  <a:lumMod val="50000"/>
                </a:schemeClr>
              </a:solidFill>
            </a:endParaRPr>
          </a:p>
        </p:txBody>
      </p:sp>
      <p:sp>
        <p:nvSpPr>
          <p:cNvPr id="3" name="2 Marcador de contenido"/>
          <p:cNvSpPr>
            <a:spLocks noGrp="1"/>
          </p:cNvSpPr>
          <p:nvPr>
            <p:ph idx="1"/>
          </p:nvPr>
        </p:nvSpPr>
        <p:spPr>
          <a:xfrm>
            <a:off x="457200" y="1524000"/>
            <a:ext cx="8382000" cy="3701948"/>
          </a:xfrm>
        </p:spPr>
        <p:txBody>
          <a:bodyPr>
            <a:normAutofit/>
          </a:bodyPr>
          <a:lstStyle/>
          <a:p>
            <a:pPr marL="0" indent="0" algn="just">
              <a:buNone/>
            </a:pPr>
            <a:r>
              <a:rPr lang="es-EC" sz="2000" dirty="0"/>
              <a:t>Con la graduación de los primeros profesionales de la Carrera de Ingeniería Mecatrónica en Septiembre del 2012, surge la necesidad de evaluar las competencias profesionales adquiridas por los nuevos profesionales en esta rama y determinar de qué manera ha influido la malla curricular por competencias en el desarrollo de las mismas.</a:t>
            </a:r>
            <a:endParaRPr lang="es-ES" sz="2000" dirty="0"/>
          </a:p>
          <a:p>
            <a:pPr marL="0" indent="0">
              <a:buNone/>
            </a:pPr>
            <a:endParaRPr lang="en-US" sz="1800" dirty="0"/>
          </a:p>
        </p:txBody>
      </p:sp>
      <p:sp>
        <p:nvSpPr>
          <p:cNvPr id="5" name="4 Marcador de número de diapositiva"/>
          <p:cNvSpPr>
            <a:spLocks noGrp="1"/>
          </p:cNvSpPr>
          <p:nvPr>
            <p:ph type="sldNum" sz="quarter" idx="12"/>
          </p:nvPr>
        </p:nvSpPr>
        <p:spPr/>
        <p:txBody>
          <a:bodyPr/>
          <a:lstStyle/>
          <a:p>
            <a:fld id="{1E347D1C-8629-4182-8A37-B0CFE054FDA0}" type="slidenum">
              <a:rPr lang="en-US" smtClean="0"/>
              <a:t>3</a:t>
            </a:fld>
            <a:endParaRPr lang="en-US"/>
          </a:p>
        </p:txBody>
      </p:sp>
      <p:pic>
        <p:nvPicPr>
          <p:cNvPr id="122882" name="Picture 2" descr="http://upload.wikimedia.org/wikipedia/commons/thumb/3/3e/Meca.svg/704px-Mec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124201"/>
            <a:ext cx="289971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http://mecatronicaitq.files.wordpress.com/2012/11/music-therapy-gradu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925" y="3078162"/>
            <a:ext cx="2789237" cy="278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3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30</a:t>
            </a:fld>
            <a:endParaRPr lang="en-US"/>
          </a:p>
        </p:txBody>
      </p:sp>
      <p:graphicFrame>
        <p:nvGraphicFramePr>
          <p:cNvPr id="3" name="2 Tabla"/>
          <p:cNvGraphicFramePr>
            <a:graphicFrameLocks noGrp="1"/>
          </p:cNvGraphicFramePr>
          <p:nvPr>
            <p:extLst>
              <p:ext uri="{D42A27DB-BD31-4B8C-83A1-F6EECF244321}">
                <p14:modId xmlns:p14="http://schemas.microsoft.com/office/powerpoint/2010/main" val="3422535281"/>
              </p:ext>
            </p:extLst>
          </p:nvPr>
        </p:nvGraphicFramePr>
        <p:xfrm>
          <a:off x="304800" y="1143000"/>
          <a:ext cx="8458200" cy="4114800"/>
        </p:xfrm>
        <a:graphic>
          <a:graphicData uri="http://schemas.openxmlformats.org/drawingml/2006/table">
            <a:tbl>
              <a:tblPr firstRow="1" firstCol="1" bandRow="1">
                <a:tableStyleId>{5C22544A-7EE6-4342-B048-85BDC9FD1C3A}</a:tableStyleId>
              </a:tblPr>
              <a:tblGrid>
                <a:gridCol w="486833"/>
                <a:gridCol w="6218767"/>
                <a:gridCol w="1752600"/>
              </a:tblGrid>
              <a:tr h="200025">
                <a:tc>
                  <a:txBody>
                    <a:bodyPr/>
                    <a:lstStyle/>
                    <a:p>
                      <a:pPr>
                        <a:lnSpc>
                          <a:spcPct val="115000"/>
                        </a:lnSpc>
                      </a:pPr>
                      <a:endParaRPr lang="es-ES" sz="2000" dirty="0">
                        <a:effectLst/>
                        <a:latin typeface="Calibri"/>
                      </a:endParaRPr>
                    </a:p>
                  </a:txBody>
                  <a:tcPr marL="44450" marR="44450" marT="0" marB="0" anchor="b"/>
                </a:tc>
                <a:tc>
                  <a:txBody>
                    <a:bodyPr/>
                    <a:lstStyle/>
                    <a:p>
                      <a:pPr algn="ctr">
                        <a:lnSpc>
                          <a:spcPct val="150000"/>
                        </a:lnSpc>
                        <a:spcAft>
                          <a:spcPts val="0"/>
                        </a:spcAft>
                      </a:pPr>
                      <a:r>
                        <a:rPr lang="es-EC" sz="2000" dirty="0">
                          <a:effectLst/>
                        </a:rPr>
                        <a:t>DESTREZA ESPECÍFICA 2</a:t>
                      </a:r>
                      <a:endParaRPr lang="es-ES" sz="20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C" sz="2000">
                          <a:effectLst/>
                        </a:rPr>
                        <a:t>MEDIANA</a:t>
                      </a:r>
                      <a:endParaRPr lang="es-ES" sz="2000">
                        <a:effectLst/>
                        <a:latin typeface="Calibri"/>
                        <a:ea typeface="Calibri"/>
                        <a:cs typeface="Times New Roman"/>
                      </a:endParaRPr>
                    </a:p>
                  </a:txBody>
                  <a:tcPr marL="44450" marR="44450" marT="0" marB="0" anchor="b"/>
                </a:tc>
              </a:tr>
              <a:tr h="200025">
                <a:tc>
                  <a:txBody>
                    <a:bodyPr/>
                    <a:lstStyle/>
                    <a:p>
                      <a:pPr algn="r">
                        <a:lnSpc>
                          <a:spcPct val="150000"/>
                        </a:lnSpc>
                        <a:spcAft>
                          <a:spcPts val="0"/>
                        </a:spcAft>
                      </a:pPr>
                      <a:r>
                        <a:rPr lang="es-EC" sz="2000">
                          <a:effectLst/>
                        </a:rPr>
                        <a:t>v</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Adaptación de sistemas </a:t>
                      </a:r>
                      <a:r>
                        <a:rPr lang="es-EC" sz="2000" dirty="0" err="1">
                          <a:effectLst/>
                        </a:rPr>
                        <a:t>mecatrónicos</a:t>
                      </a:r>
                      <a:endParaRPr lang="es-ES" sz="2000" dirty="0">
                        <a:effectLst/>
                        <a:latin typeface="Calibri"/>
                        <a:ea typeface="Calibri"/>
                        <a:cs typeface="Times New Roman"/>
                      </a:endParaRPr>
                    </a:p>
                  </a:txBody>
                  <a:tcPr marL="44450" marR="44450" marT="0" marB="0" anchor="b"/>
                </a:tc>
                <a:tc rowSpan="8">
                  <a:txBody>
                    <a:bodyPr/>
                    <a:lstStyle/>
                    <a:p>
                      <a:pPr algn="ctr">
                        <a:lnSpc>
                          <a:spcPct val="150000"/>
                        </a:lnSpc>
                        <a:spcAft>
                          <a:spcPts val="0"/>
                        </a:spcAft>
                      </a:pPr>
                      <a:r>
                        <a:rPr lang="es-EC" sz="2000" dirty="0" smtClean="0">
                          <a:effectLst/>
                        </a:rPr>
                        <a:t>4</a:t>
                      </a:r>
                    </a:p>
                    <a:p>
                      <a:pPr algn="ctr">
                        <a:lnSpc>
                          <a:spcPct val="150000"/>
                        </a:lnSpc>
                        <a:spcAft>
                          <a:spcPts val="0"/>
                        </a:spcAft>
                      </a:pPr>
                      <a:r>
                        <a:rPr lang="es-EC" sz="1800" dirty="0" smtClean="0">
                          <a:effectLst/>
                          <a:latin typeface="Calibri"/>
                          <a:ea typeface="Calibri"/>
                          <a:cs typeface="Times New Roman"/>
                        </a:rPr>
                        <a:t>(MUY BUENO)</a:t>
                      </a:r>
                      <a:endParaRPr lang="es-ES" sz="1800" dirty="0">
                        <a:effectLst/>
                        <a:latin typeface="Calibri"/>
                        <a:ea typeface="Calibri"/>
                        <a:cs typeface="Times New Roman"/>
                      </a:endParaRPr>
                    </a:p>
                  </a:txBody>
                  <a:tcPr marL="44450" marR="44450" marT="0" marB="0" anchor="ctr"/>
                </a:tc>
              </a:tr>
              <a:tr h="200025">
                <a:tc>
                  <a:txBody>
                    <a:bodyPr/>
                    <a:lstStyle/>
                    <a:p>
                      <a:pPr algn="r">
                        <a:lnSpc>
                          <a:spcPct val="150000"/>
                        </a:lnSpc>
                        <a:spcAft>
                          <a:spcPts val="0"/>
                        </a:spcAft>
                      </a:pPr>
                      <a:r>
                        <a:rPr lang="es-EC" sz="2000">
                          <a:effectLst/>
                        </a:rPr>
                        <a:t>w</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Mantenimiento de sistemas </a:t>
                      </a:r>
                      <a:r>
                        <a:rPr lang="es-EC" sz="2000" dirty="0" err="1">
                          <a:effectLst/>
                        </a:rPr>
                        <a:t>mecatrónicos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x</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Operación de sistemas </a:t>
                      </a:r>
                      <a:r>
                        <a:rPr lang="es-EC" sz="2000" dirty="0" err="1">
                          <a:effectLst/>
                        </a:rPr>
                        <a:t>mecatrónicos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y</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Procesos de manufactura</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z</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Procesos de producción</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aa</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Procesos de automatización industrial</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bb</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Configuración y admisión de redes industriales</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r h="200025">
                <a:tc>
                  <a:txBody>
                    <a:bodyPr/>
                    <a:lstStyle/>
                    <a:p>
                      <a:pPr algn="r">
                        <a:lnSpc>
                          <a:spcPct val="150000"/>
                        </a:lnSpc>
                        <a:spcAft>
                          <a:spcPts val="0"/>
                        </a:spcAft>
                      </a:pPr>
                      <a:r>
                        <a:rPr lang="es-EC" sz="2000">
                          <a:effectLst/>
                        </a:rPr>
                        <a:t>jj</a:t>
                      </a:r>
                      <a:endParaRPr lang="es-ES" sz="20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2000" dirty="0">
                          <a:effectLst/>
                        </a:rPr>
                        <a:t>Ética profesional </a:t>
                      </a:r>
                      <a:endParaRPr lang="es-ES" sz="2000" dirty="0">
                        <a:effectLst/>
                        <a:latin typeface="Calibri"/>
                        <a:ea typeface="Calibri"/>
                        <a:cs typeface="Times New Roman"/>
                      </a:endParaRPr>
                    </a:p>
                  </a:txBody>
                  <a:tcPr marL="44450" marR="4445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1769022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31</a:t>
            </a:fld>
            <a:endParaRPr lang="en-US"/>
          </a:p>
        </p:txBody>
      </p:sp>
      <p:graphicFrame>
        <p:nvGraphicFramePr>
          <p:cNvPr id="3" name="2 Tabla"/>
          <p:cNvGraphicFramePr>
            <a:graphicFrameLocks noGrp="1"/>
          </p:cNvGraphicFramePr>
          <p:nvPr>
            <p:extLst>
              <p:ext uri="{D42A27DB-BD31-4B8C-83A1-F6EECF244321}">
                <p14:modId xmlns:p14="http://schemas.microsoft.com/office/powerpoint/2010/main" val="3210883709"/>
              </p:ext>
            </p:extLst>
          </p:nvPr>
        </p:nvGraphicFramePr>
        <p:xfrm>
          <a:off x="457200" y="457200"/>
          <a:ext cx="8305800" cy="5943600"/>
        </p:xfrm>
        <a:graphic>
          <a:graphicData uri="http://schemas.openxmlformats.org/drawingml/2006/table">
            <a:tbl>
              <a:tblPr firstRow="1" firstCol="1" bandRow="1">
                <a:tableStyleId>{5C22544A-7EE6-4342-B048-85BDC9FD1C3A}</a:tableStyleId>
              </a:tblPr>
              <a:tblGrid>
                <a:gridCol w="534182"/>
                <a:gridCol w="6406025"/>
                <a:gridCol w="1365593"/>
              </a:tblGrid>
              <a:tr h="422031">
                <a:tc>
                  <a:txBody>
                    <a:bodyPr/>
                    <a:lstStyle/>
                    <a:p>
                      <a:pPr>
                        <a:lnSpc>
                          <a:spcPct val="115000"/>
                        </a:lnSpc>
                      </a:pPr>
                      <a:endParaRPr lang="es-ES" sz="2000" dirty="0">
                        <a:effectLst/>
                        <a:latin typeface="Calibri"/>
                      </a:endParaRPr>
                    </a:p>
                  </a:txBody>
                  <a:tcPr marL="44450" marR="44450" marT="0" marB="0" anchor="ctr"/>
                </a:tc>
                <a:tc>
                  <a:txBody>
                    <a:bodyPr/>
                    <a:lstStyle/>
                    <a:p>
                      <a:pPr algn="ctr">
                        <a:lnSpc>
                          <a:spcPct val="150000"/>
                        </a:lnSpc>
                        <a:spcAft>
                          <a:spcPts val="0"/>
                        </a:spcAft>
                      </a:pPr>
                      <a:r>
                        <a:rPr lang="es-EC" sz="2000" dirty="0">
                          <a:effectLst/>
                        </a:rPr>
                        <a:t>DESTREZA ESPECÍFICA 3</a:t>
                      </a:r>
                      <a:endParaRPr lang="es-ES" sz="20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2000">
                          <a:effectLst/>
                        </a:rPr>
                        <a:t>MEDIANA</a:t>
                      </a:r>
                      <a:endParaRPr lang="es-ES" sz="2000">
                        <a:effectLst/>
                        <a:latin typeface="Calibri"/>
                        <a:ea typeface="Calibri"/>
                        <a:cs typeface="Times New Roman"/>
                      </a:endParaRPr>
                    </a:p>
                  </a:txBody>
                  <a:tcPr marL="44450" marR="44450" marT="0" marB="0" anchor="ctr"/>
                </a:tc>
              </a:tr>
              <a:tr h="422031">
                <a:tc>
                  <a:txBody>
                    <a:bodyPr/>
                    <a:lstStyle/>
                    <a:p>
                      <a:pPr algn="r">
                        <a:lnSpc>
                          <a:spcPct val="150000"/>
                        </a:lnSpc>
                        <a:spcAft>
                          <a:spcPts val="0"/>
                        </a:spcAft>
                      </a:pPr>
                      <a:r>
                        <a:rPr lang="es-EC" sz="2000">
                          <a:effectLst/>
                        </a:rPr>
                        <a:t>cc</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Gestión de sistemas organizativos</a:t>
                      </a:r>
                      <a:endParaRPr lang="es-ES" sz="2000" dirty="0">
                        <a:effectLst/>
                        <a:latin typeface="Calibri"/>
                        <a:ea typeface="Calibri"/>
                        <a:cs typeface="Times New Roman"/>
                      </a:endParaRPr>
                    </a:p>
                  </a:txBody>
                  <a:tcPr marL="44450" marR="44450" marT="0" marB="0" anchor="ctr"/>
                </a:tc>
                <a:tc rowSpan="12">
                  <a:txBody>
                    <a:bodyPr/>
                    <a:lstStyle/>
                    <a:p>
                      <a:pPr algn="ctr">
                        <a:lnSpc>
                          <a:spcPct val="150000"/>
                        </a:lnSpc>
                        <a:spcAft>
                          <a:spcPts val="0"/>
                        </a:spcAft>
                      </a:pPr>
                      <a:r>
                        <a:rPr lang="es-EC" sz="2000" dirty="0" smtClean="0">
                          <a:effectLst/>
                        </a:rPr>
                        <a:t>3</a:t>
                      </a:r>
                    </a:p>
                    <a:p>
                      <a:pPr algn="ctr">
                        <a:lnSpc>
                          <a:spcPct val="150000"/>
                        </a:lnSpc>
                        <a:spcAft>
                          <a:spcPts val="0"/>
                        </a:spcAft>
                      </a:pPr>
                      <a:r>
                        <a:rPr lang="es-EC" sz="2000" dirty="0" smtClean="0">
                          <a:effectLst/>
                          <a:latin typeface="Calibri"/>
                          <a:ea typeface="Calibri"/>
                          <a:cs typeface="Times New Roman"/>
                        </a:rPr>
                        <a:t>(BUENO)</a:t>
                      </a:r>
                      <a:endParaRPr lang="es-ES" sz="2000" dirty="0">
                        <a:effectLst/>
                        <a:latin typeface="Calibri"/>
                        <a:ea typeface="Calibri"/>
                        <a:cs typeface="Times New Roman"/>
                      </a:endParaRPr>
                    </a:p>
                  </a:txBody>
                  <a:tcPr marL="44450" marR="44450" marT="0" marB="0" anchor="ctr"/>
                </a:tc>
              </a:tr>
              <a:tr h="422031">
                <a:tc>
                  <a:txBody>
                    <a:bodyPr/>
                    <a:lstStyle/>
                    <a:p>
                      <a:pPr algn="r">
                        <a:lnSpc>
                          <a:spcPct val="150000"/>
                        </a:lnSpc>
                        <a:spcAft>
                          <a:spcPts val="0"/>
                        </a:spcAft>
                      </a:pPr>
                      <a:r>
                        <a:rPr lang="es-EC" sz="2000">
                          <a:effectLst/>
                        </a:rPr>
                        <a:t>dd</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Gestión de proyectos</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ee</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Funcionamiento/admisión empresarial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ff</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Creación de unidades de producción</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gg</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Implementación de unidades de producción </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hh</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Innovación de unidades de producción </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ii</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Fomento de la conservación ambiental</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jj</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Ética profesional </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kk</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Espíritu emprendedor</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ll</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Liderazgo</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mm</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Capacidad de negociación</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r h="422031">
                <a:tc>
                  <a:txBody>
                    <a:bodyPr/>
                    <a:lstStyle/>
                    <a:p>
                      <a:pPr algn="r">
                        <a:lnSpc>
                          <a:spcPct val="150000"/>
                        </a:lnSpc>
                        <a:spcAft>
                          <a:spcPts val="0"/>
                        </a:spcAft>
                      </a:pPr>
                      <a:r>
                        <a:rPr lang="es-EC" sz="2000">
                          <a:effectLst/>
                        </a:rPr>
                        <a:t>nn</a:t>
                      </a:r>
                      <a:endParaRPr lang="es-ES" sz="20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C" sz="2000" dirty="0">
                          <a:effectLst/>
                        </a:rPr>
                        <a:t>Trabajo en equipo</a:t>
                      </a:r>
                      <a:endParaRPr lang="es-ES" sz="2000" dirty="0">
                        <a:effectLst/>
                        <a:latin typeface="Calibri"/>
                        <a:ea typeface="Calibri"/>
                        <a:cs typeface="Times New Roman"/>
                      </a:endParaRPr>
                    </a:p>
                  </a:txBody>
                  <a:tcPr marL="44450" marR="4445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3607660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32</a:t>
            </a:fld>
            <a:endParaRPr lang="en-US"/>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562600" cy="5486400"/>
          </a:xfrm>
          <a:prstGeom prst="rect">
            <a:avLst/>
          </a:prstGeom>
          <a:noFill/>
        </p:spPr>
      </p:pic>
    </p:spTree>
    <p:extLst>
      <p:ext uri="{BB962C8B-B14F-4D97-AF65-F5344CB8AC3E}">
        <p14:creationId xmlns:p14="http://schemas.microsoft.com/office/powerpoint/2010/main" val="2136403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33</a:t>
            </a:fld>
            <a:endParaRPr lang="en-US"/>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4800600" cy="5410200"/>
          </a:xfrm>
          <a:prstGeom prst="rect">
            <a:avLst/>
          </a:prstGeom>
          <a:noFill/>
        </p:spPr>
      </p:pic>
    </p:spTree>
    <p:extLst>
      <p:ext uri="{BB962C8B-B14F-4D97-AF65-F5344CB8AC3E}">
        <p14:creationId xmlns:p14="http://schemas.microsoft.com/office/powerpoint/2010/main" val="203519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34</a:t>
            </a:fld>
            <a:endParaRPr lang="en-US"/>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495800" cy="5410200"/>
          </a:xfrm>
          <a:prstGeom prst="rect">
            <a:avLst/>
          </a:prstGeom>
          <a:noFill/>
        </p:spPr>
      </p:pic>
    </p:spTree>
    <p:extLst>
      <p:ext uri="{BB962C8B-B14F-4D97-AF65-F5344CB8AC3E}">
        <p14:creationId xmlns:p14="http://schemas.microsoft.com/office/powerpoint/2010/main" val="205053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35</a:t>
            </a:fld>
            <a:endParaRPr lang="en-US"/>
          </a:p>
        </p:txBody>
      </p:sp>
      <p:sp>
        <p:nvSpPr>
          <p:cNvPr id="3" name="2 Rectángulo"/>
          <p:cNvSpPr/>
          <p:nvPr/>
        </p:nvSpPr>
        <p:spPr>
          <a:xfrm>
            <a:off x="198582" y="152400"/>
            <a:ext cx="8686800" cy="1477328"/>
          </a:xfrm>
          <a:prstGeom prst="rect">
            <a:avLst/>
          </a:prstGeom>
        </p:spPr>
        <p:txBody>
          <a:bodyPr wrap="square">
            <a:spAutoFit/>
          </a:bodyPr>
          <a:lstStyle/>
          <a:p>
            <a:r>
              <a:rPr lang="es-EC" dirty="0"/>
              <a:t>Los estudiantes consideran que su desempeño en Sistemas de Control Electrónico e Industria Manufacturera sería MUY BUENO (correspondiente a una mediana de 4), en tanto que para el resto de oportunidades laborales consideras que su preparación es BUENA (mediana de 3) excepto en la Industria Minera y el Sector de la Salud a los cuales han dado una valoración categórica de 2 correspondiente a REGULAR.</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801578102"/>
              </p:ext>
            </p:extLst>
          </p:nvPr>
        </p:nvGraphicFramePr>
        <p:xfrm>
          <a:off x="1676400" y="1629728"/>
          <a:ext cx="4876800" cy="4466272"/>
        </p:xfrm>
        <a:graphic>
          <a:graphicData uri="http://schemas.openxmlformats.org/drawingml/2006/table">
            <a:tbl>
              <a:tblPr firstRow="1" firstCol="1" bandRow="1">
                <a:tableStyleId>{5C22544A-7EE6-4342-B048-85BDC9FD1C3A}</a:tableStyleId>
              </a:tblPr>
              <a:tblGrid>
                <a:gridCol w="3905215"/>
                <a:gridCol w="971585"/>
              </a:tblGrid>
              <a:tr h="279142">
                <a:tc>
                  <a:txBody>
                    <a:bodyPr/>
                    <a:lstStyle/>
                    <a:p>
                      <a:pPr algn="ctr">
                        <a:lnSpc>
                          <a:spcPct val="150000"/>
                        </a:lnSpc>
                        <a:spcAft>
                          <a:spcPts val="0"/>
                        </a:spcAft>
                      </a:pPr>
                      <a:r>
                        <a:rPr lang="es-MX" sz="1200" dirty="0">
                          <a:effectLst/>
                        </a:rPr>
                        <a:t>CAMPOS DE TRABAJO</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MX" sz="1200">
                          <a:effectLst/>
                        </a:rPr>
                        <a:t>MEDIANA</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Sistemas CAD/CAM/CAE</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Sistemas de control electrónico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4</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Sistemas de automatización industrial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manufacturera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4</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petrolera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de generación de energía eléctrica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minera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2</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siderúrgica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Agroindustria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Industria alimenticia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Sector de la salud</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2</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Servicios de transporte</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Formación de su propia empresa</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Trabajo en centro de investigación</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3</a:t>
                      </a:r>
                      <a:endParaRPr lang="es-ES" sz="1100">
                        <a:effectLst/>
                        <a:latin typeface="Calibri"/>
                        <a:ea typeface="Calibri"/>
                        <a:cs typeface="Times New Roman"/>
                      </a:endParaRPr>
                    </a:p>
                  </a:txBody>
                  <a:tcPr marL="68580" marR="68580" marT="0" marB="0"/>
                </a:tc>
              </a:tr>
              <a:tr h="279142">
                <a:tc>
                  <a:txBody>
                    <a:bodyPr/>
                    <a:lstStyle/>
                    <a:p>
                      <a:pPr marL="342900" lvl="0" indent="-342900" algn="just">
                        <a:lnSpc>
                          <a:spcPct val="150000"/>
                        </a:lnSpc>
                        <a:spcAft>
                          <a:spcPts val="0"/>
                        </a:spcAft>
                        <a:buFont typeface="+mj-lt"/>
                        <a:buAutoNum type="alphaLcParenR"/>
                      </a:pPr>
                      <a:r>
                        <a:rPr lang="es-MX" sz="1200">
                          <a:effectLst/>
                        </a:rPr>
                        <a:t>Trabajo en instituciones de educación superior</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dirty="0">
                          <a:effectLst/>
                        </a:rPr>
                        <a:t>3</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6245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36</a:t>
            </a:fld>
            <a:endParaRPr lang="en-US"/>
          </a:p>
        </p:txBody>
      </p:sp>
      <p:graphicFrame>
        <p:nvGraphicFramePr>
          <p:cNvPr id="3" name="2 Gráfico"/>
          <p:cNvGraphicFramePr/>
          <p:nvPr>
            <p:extLst>
              <p:ext uri="{D42A27DB-BD31-4B8C-83A1-F6EECF244321}">
                <p14:modId xmlns:p14="http://schemas.microsoft.com/office/powerpoint/2010/main" val="1300729947"/>
              </p:ext>
            </p:extLst>
          </p:nvPr>
        </p:nvGraphicFramePr>
        <p:xfrm>
          <a:off x="1752600" y="914400"/>
          <a:ext cx="6096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810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37</a:t>
            </a:fld>
            <a:endParaRPr lang="en-US"/>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267200" cy="5972175"/>
          </a:xfrm>
          <a:prstGeom prst="rect">
            <a:avLst/>
          </a:prstGeom>
          <a:noFill/>
        </p:spPr>
      </p:pic>
    </p:spTree>
    <p:extLst>
      <p:ext uri="{BB962C8B-B14F-4D97-AF65-F5344CB8AC3E}">
        <p14:creationId xmlns:p14="http://schemas.microsoft.com/office/powerpoint/2010/main" val="134046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38</a:t>
            </a:fld>
            <a:endParaRPr lang="en-US"/>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85800"/>
            <a:ext cx="4267200" cy="5105400"/>
          </a:xfrm>
          <a:prstGeom prst="rect">
            <a:avLst/>
          </a:prstGeom>
          <a:noFill/>
        </p:spPr>
      </p:pic>
    </p:spTree>
    <p:extLst>
      <p:ext uri="{BB962C8B-B14F-4D97-AF65-F5344CB8AC3E}">
        <p14:creationId xmlns:p14="http://schemas.microsoft.com/office/powerpoint/2010/main" val="300894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39</a:t>
            </a:fld>
            <a:endParaRPr lang="en-US"/>
          </a:p>
        </p:txBody>
      </p:sp>
      <p:sp>
        <p:nvSpPr>
          <p:cNvPr id="3" name="2 Rectángulo"/>
          <p:cNvSpPr/>
          <p:nvPr/>
        </p:nvSpPr>
        <p:spPr>
          <a:xfrm>
            <a:off x="1905000" y="304800"/>
            <a:ext cx="5360442" cy="707886"/>
          </a:xfrm>
          <a:prstGeom prst="rect">
            <a:avLst/>
          </a:prstGeom>
        </p:spPr>
        <p:txBody>
          <a:bodyPr wrap="none">
            <a:spAutoFit/>
          </a:bodyPr>
          <a:lstStyle/>
          <a:p>
            <a:r>
              <a:rPr lang="es-EC" sz="4000" b="1" dirty="0" smtClean="0">
                <a:solidFill>
                  <a:schemeClr val="accent3">
                    <a:lumMod val="50000"/>
                  </a:schemeClr>
                </a:solidFill>
              </a:rPr>
              <a:t>Verificación de hipótesis</a:t>
            </a:r>
            <a:endParaRPr lang="es-ES" sz="40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4" name="3 Rectángulo"/>
              <p:cNvSpPr/>
              <p:nvPr/>
            </p:nvSpPr>
            <p:spPr>
              <a:xfrm>
                <a:off x="241821" y="1012686"/>
                <a:ext cx="8686800" cy="2649187"/>
              </a:xfrm>
              <a:prstGeom prst="rect">
                <a:avLst/>
              </a:prstGeom>
            </p:spPr>
            <p:txBody>
              <a:bodyPr wrap="square">
                <a:spAutoFit/>
              </a:bodyPr>
              <a:lstStyle/>
              <a:p>
                <a:pPr algn="just"/>
                <a:r>
                  <a:rPr lang="es-EC" sz="2000" dirty="0"/>
                  <a:t>Se desea probar que los cuatro grupos tienen el mismo criterio acerca de la formación profesional por competencias de los estudiantes de Ingeniería Mecatrónica de la Universidad de las Fuerzas Armadas - ESPE. Es decir, en términos estadísticos, se plantea la hipótesis </a:t>
                </a:r>
                <a:r>
                  <a:rPr lang="es-EC" sz="2000" i="1" dirty="0"/>
                  <a:t>H</a:t>
                </a:r>
                <a:r>
                  <a:rPr lang="es-EC" sz="2000" i="1" baseline="-25000" dirty="0"/>
                  <a:t>0</a:t>
                </a:r>
                <a:r>
                  <a:rPr lang="es-EC" sz="2000" dirty="0"/>
                  <a:t>: Todos los grupos objeto de investigación tienen similar criterio de la formación por competencias, lo que implica que las medianas sean iguales ( </a:t>
                </a:r>
                <a14:m>
                  <m:oMath xmlns:m="http://schemas.openxmlformats.org/officeDocument/2006/math">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1</m:t>
                        </m:r>
                      </m:sub>
                    </m:sSub>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2</m:t>
                        </m:r>
                      </m:sub>
                    </m:sSub>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3</m:t>
                        </m:r>
                      </m:sub>
                    </m:sSub>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4</m:t>
                        </m:r>
                      </m:sub>
                    </m:sSub>
                  </m:oMath>
                </a14:m>
                <a:r>
                  <a:rPr lang="es-EC" sz="2000" dirty="0"/>
                  <a:t>); versus </a:t>
                </a:r>
                <a:r>
                  <a:rPr lang="es-EC" sz="2000" i="1" dirty="0"/>
                  <a:t>H</a:t>
                </a:r>
                <a:r>
                  <a:rPr lang="es-EC" sz="2000" i="1" baseline="-25000" dirty="0"/>
                  <a:t>i</a:t>
                </a:r>
                <a:r>
                  <a:rPr lang="es-EC" sz="2000" dirty="0"/>
                  <a:t>: No todos los grupos objeto de estudio tienen el mismo criterio, lo que implica al menos un par de medianas son diferentes (</a:t>
                </a:r>
                <a14:m>
                  <m:oMath xmlns:m="http://schemas.openxmlformats.org/officeDocument/2006/math">
                    <m:r>
                      <a:rPr lang="es-EC" sz="2000" i="1">
                        <a:latin typeface="Cambria Math"/>
                      </a:rPr>
                      <m:t>∃ </m:t>
                    </m:r>
                    <m:r>
                      <a:rPr lang="es-EC" sz="2000" i="1">
                        <a:latin typeface="Cambria Math"/>
                      </a:rPr>
                      <m:t>𝑢𝑛</m:t>
                    </m:r>
                    <m:r>
                      <a:rPr lang="es-EC" sz="2000" i="1">
                        <a:latin typeface="Cambria Math"/>
                      </a:rPr>
                      <m:t> </m:t>
                    </m:r>
                    <m:r>
                      <a:rPr lang="es-EC" sz="2000" i="1">
                        <a:latin typeface="Cambria Math"/>
                      </a:rPr>
                      <m:t>𝑝𝑎𝑟</m:t>
                    </m:r>
                    <m:r>
                      <a:rPr lang="es-EC" sz="2000" i="1">
                        <a:latin typeface="Cambria Math"/>
                      </a:rPr>
                      <m:t> </m:t>
                    </m:r>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𝑖</m:t>
                        </m:r>
                      </m:sub>
                    </m:sSub>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𝜇</m:t>
                            </m:r>
                          </m:e>
                        </m:acc>
                      </m:e>
                      <m:sub>
                        <m:r>
                          <a:rPr lang="es-EC" sz="2000" i="1">
                            <a:latin typeface="Cambria Math"/>
                          </a:rPr>
                          <m:t>𝑗</m:t>
                        </m:r>
                      </m:sub>
                    </m:sSub>
                    <m:r>
                      <a:rPr lang="es-EC" sz="2000" i="1">
                        <a:latin typeface="Cambria Math"/>
                      </a:rPr>
                      <m:t> , </m:t>
                    </m:r>
                    <m:r>
                      <a:rPr lang="es-EC" sz="2000" i="1">
                        <a:latin typeface="Cambria Math"/>
                      </a:rPr>
                      <m:t>𝑖</m:t>
                    </m:r>
                    <m:r>
                      <a:rPr lang="es-EC" sz="2000" i="1">
                        <a:latin typeface="Cambria Math"/>
                      </a:rPr>
                      <m:t>=1,2,3,4;</m:t>
                    </m:r>
                    <m:r>
                      <a:rPr lang="es-EC" sz="2000" i="1">
                        <a:latin typeface="Cambria Math"/>
                      </a:rPr>
                      <m:t>𝑗</m:t>
                    </m:r>
                    <m:r>
                      <a:rPr lang="es-EC" sz="2000" i="1">
                        <a:latin typeface="Cambria Math"/>
                      </a:rPr>
                      <m:t>=1,2,3,4 </m:t>
                    </m:r>
                  </m:oMath>
                </a14:m>
                <a:r>
                  <a:rPr lang="es-EC" sz="2000" dirty="0"/>
                  <a:t>). </a:t>
                </a:r>
                <a:endParaRPr lang="es-ES" sz="2000" dirty="0"/>
              </a:p>
            </p:txBody>
          </p:sp>
        </mc:Choice>
        <mc:Fallback xmlns="">
          <p:sp>
            <p:nvSpPr>
              <p:cNvPr id="4" name="3 Rectángulo"/>
              <p:cNvSpPr>
                <a:spLocks noRot="1" noChangeAspect="1" noMove="1" noResize="1" noEditPoints="1" noAdjustHandles="1" noChangeArrowheads="1" noChangeShapeType="1" noTextEdit="1"/>
              </p:cNvSpPr>
              <p:nvPr/>
            </p:nvSpPr>
            <p:spPr>
              <a:xfrm>
                <a:off x="241821" y="1012686"/>
                <a:ext cx="8686800" cy="2649187"/>
              </a:xfrm>
              <a:prstGeom prst="rect">
                <a:avLst/>
              </a:prstGeom>
              <a:blipFill rotWithShape="1">
                <a:blip r:embed="rId2"/>
                <a:stretch>
                  <a:fillRect l="-772" t="-1149" r="-702" b="-690"/>
                </a:stretch>
              </a:blipFill>
            </p:spPr>
            <p:txBody>
              <a:bodyPr/>
              <a:lstStyle/>
              <a:p>
                <a:r>
                  <a:rPr lang="es-ES">
                    <a:noFill/>
                  </a:rPr>
                  <a:t> </a:t>
                </a:r>
              </a:p>
            </p:txBody>
          </p:sp>
        </mc:Fallback>
      </mc:AlternateContent>
      <p:grpSp>
        <p:nvGrpSpPr>
          <p:cNvPr id="5" name="5 Grupo"/>
          <p:cNvGrpSpPr/>
          <p:nvPr/>
        </p:nvGrpSpPr>
        <p:grpSpPr>
          <a:xfrm>
            <a:off x="253366" y="3721909"/>
            <a:ext cx="4775834" cy="1840691"/>
            <a:chOff x="0" y="0"/>
            <a:chExt cx="4832759" cy="1614036"/>
          </a:xfrm>
        </p:grpSpPr>
        <p:cxnSp>
          <p:nvCxnSpPr>
            <p:cNvPr id="6" name="6 Conector recto de flecha"/>
            <p:cNvCxnSpPr/>
            <p:nvPr/>
          </p:nvCxnSpPr>
          <p:spPr>
            <a:xfrm>
              <a:off x="1068779" y="261258"/>
              <a:ext cx="367665" cy="183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7 Conector recto de flecha"/>
            <p:cNvCxnSpPr/>
            <p:nvPr/>
          </p:nvCxnSpPr>
          <p:spPr>
            <a:xfrm flipV="1">
              <a:off x="1068779" y="1145969"/>
              <a:ext cx="367665" cy="15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8 Conector recto de flecha"/>
            <p:cNvCxnSpPr/>
            <p:nvPr/>
          </p:nvCxnSpPr>
          <p:spPr>
            <a:xfrm flipH="1">
              <a:off x="3408218" y="261258"/>
              <a:ext cx="350586" cy="183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9 Conector recto de flecha"/>
            <p:cNvCxnSpPr/>
            <p:nvPr/>
          </p:nvCxnSpPr>
          <p:spPr>
            <a:xfrm flipH="1" flipV="1">
              <a:off x="3408218" y="1145969"/>
              <a:ext cx="344236" cy="142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0 Rectángulo redondeado"/>
            <p:cNvSpPr/>
            <p:nvPr/>
          </p:nvSpPr>
          <p:spPr>
            <a:xfrm>
              <a:off x="0" y="11876"/>
              <a:ext cx="1068705" cy="576492"/>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200">
                  <a:effectLst/>
                  <a:latin typeface="Times New Roman"/>
                  <a:ea typeface="Calibri"/>
                  <a:cs typeface="Times New Roman"/>
                </a:rPr>
                <a:t>Estudiantes </a:t>
              </a:r>
              <a:r>
                <a:rPr lang="es-EC" sz="1100">
                  <a:effectLst/>
                  <a:latin typeface="Times New Roman"/>
                  <a:ea typeface="Calibri"/>
                  <a:cs typeface="Times New Roman"/>
                </a:rPr>
                <a:t>(GRUPO 1)</a:t>
              </a:r>
              <a:endParaRPr lang="es-ES" sz="1100">
                <a:effectLst/>
                <a:ea typeface="Calibri"/>
                <a:cs typeface="Times New Roman"/>
              </a:endParaRPr>
            </a:p>
          </p:txBody>
        </p:sp>
        <p:sp>
          <p:nvSpPr>
            <p:cNvPr id="11" name="11 Rectángulo redondeado"/>
            <p:cNvSpPr/>
            <p:nvPr/>
          </p:nvSpPr>
          <p:spPr>
            <a:xfrm>
              <a:off x="3764054" y="0"/>
              <a:ext cx="1068705" cy="588335"/>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200">
                  <a:effectLst/>
                  <a:latin typeface="Times New Roman"/>
                  <a:ea typeface="Calibri"/>
                  <a:cs typeface="Times New Roman"/>
                </a:rPr>
                <a:t>Egresados </a:t>
              </a:r>
              <a:r>
                <a:rPr lang="es-EC" sz="1100">
                  <a:effectLst/>
                  <a:latin typeface="Times New Roman"/>
                  <a:ea typeface="Calibri"/>
                  <a:cs typeface="Times New Roman"/>
                </a:rPr>
                <a:t>(GRUPO 2)</a:t>
              </a:r>
              <a:endParaRPr lang="es-ES" sz="1100">
                <a:effectLst/>
                <a:ea typeface="Calibri"/>
                <a:cs typeface="Times New Roman"/>
              </a:endParaRPr>
            </a:p>
          </p:txBody>
        </p:sp>
        <p:sp>
          <p:nvSpPr>
            <p:cNvPr id="12" name="12 Rectángulo redondeado"/>
            <p:cNvSpPr/>
            <p:nvPr/>
          </p:nvSpPr>
          <p:spPr>
            <a:xfrm>
              <a:off x="0" y="1032782"/>
              <a:ext cx="1068705" cy="580673"/>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200">
                  <a:effectLst/>
                  <a:latin typeface="Times New Roman"/>
                  <a:ea typeface="Calibri"/>
                  <a:cs typeface="Times New Roman"/>
                </a:rPr>
                <a:t>Docentes </a:t>
              </a:r>
              <a:r>
                <a:rPr lang="es-EC" sz="1100">
                  <a:effectLst/>
                  <a:latin typeface="Times New Roman"/>
                  <a:ea typeface="Calibri"/>
                  <a:cs typeface="Times New Roman"/>
                </a:rPr>
                <a:t>(GRUPO 3)</a:t>
              </a:r>
              <a:endParaRPr lang="es-ES" sz="1100">
                <a:effectLst/>
                <a:ea typeface="Calibri"/>
                <a:cs typeface="Times New Roman"/>
              </a:endParaRPr>
            </a:p>
          </p:txBody>
        </p:sp>
        <p:sp>
          <p:nvSpPr>
            <p:cNvPr id="13" name="13 Rectángulo redondeado"/>
            <p:cNvSpPr/>
            <p:nvPr/>
          </p:nvSpPr>
          <p:spPr>
            <a:xfrm>
              <a:off x="3764054" y="1021222"/>
              <a:ext cx="1068705" cy="592814"/>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200">
                  <a:effectLst/>
                  <a:latin typeface="Times New Roman"/>
                  <a:ea typeface="Calibri"/>
                  <a:cs typeface="Times New Roman"/>
                </a:rPr>
                <a:t>Empresarios </a:t>
              </a:r>
              <a:r>
                <a:rPr lang="es-EC" sz="1100">
                  <a:effectLst/>
                  <a:latin typeface="Times New Roman"/>
                  <a:ea typeface="Calibri"/>
                  <a:cs typeface="Times New Roman"/>
                </a:rPr>
                <a:t>(GRUPO 4)</a:t>
              </a:r>
              <a:endParaRPr lang="es-ES" sz="1100">
                <a:effectLst/>
                <a:ea typeface="Calibri"/>
                <a:cs typeface="Times New Roman"/>
              </a:endParaRPr>
            </a:p>
          </p:txBody>
        </p:sp>
        <p:sp>
          <p:nvSpPr>
            <p:cNvPr id="14" name="14 Rectángulo redondeado"/>
            <p:cNvSpPr/>
            <p:nvPr/>
          </p:nvSpPr>
          <p:spPr>
            <a:xfrm>
              <a:off x="1401288" y="409699"/>
              <a:ext cx="2047875" cy="777240"/>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000" dirty="0">
                  <a:effectLst/>
                  <a:latin typeface="Times New Roman"/>
                  <a:ea typeface="Calibri"/>
                  <a:cs typeface="Times New Roman"/>
                </a:rPr>
                <a:t>Formación por competencias profesionales de INGENIERÍA MECATRÓNICA</a:t>
              </a:r>
              <a:endParaRPr lang="es-ES" sz="1100" dirty="0">
                <a:effectLst/>
                <a:ea typeface="Calibri"/>
                <a:cs typeface="Times New Roman"/>
              </a:endParaRPr>
            </a:p>
          </p:txBody>
        </p:sp>
      </p:grpSp>
      <p:grpSp>
        <p:nvGrpSpPr>
          <p:cNvPr id="15" name="19 Grupo"/>
          <p:cNvGrpSpPr/>
          <p:nvPr/>
        </p:nvGrpSpPr>
        <p:grpSpPr>
          <a:xfrm>
            <a:off x="5256576" y="3778257"/>
            <a:ext cx="3711575" cy="1702435"/>
            <a:chOff x="0" y="0"/>
            <a:chExt cx="3713260" cy="1701579"/>
          </a:xfrm>
        </p:grpSpPr>
        <p:pic>
          <p:nvPicPr>
            <p:cNvPr id="16" name="15 Imagen"/>
            <p:cNvPicPr>
              <a:picLocks noChangeAspect="1"/>
            </p:cNvPicPr>
            <p:nvPr/>
          </p:nvPicPr>
          <p:blipFill rotWithShape="1">
            <a:blip r:embed="rId3">
              <a:extLst>
                <a:ext uri="{28A0092B-C50C-407E-A947-70E740481C1C}">
                  <a14:useLocalDpi xmlns:a14="http://schemas.microsoft.com/office/drawing/2010/main" val="0"/>
                </a:ext>
              </a:extLst>
            </a:blip>
            <a:srcRect l="565" t="19919" r="67567" b="53974"/>
            <a:stretch/>
          </p:blipFill>
          <p:spPr bwMode="auto">
            <a:xfrm>
              <a:off x="7952" y="0"/>
              <a:ext cx="3705308" cy="1701579"/>
            </a:xfrm>
            <a:prstGeom prst="rect">
              <a:avLst/>
            </a:prstGeom>
            <a:ln w="15875" cap="sq">
              <a:solidFill>
                <a:srgbClr val="000000"/>
              </a:solidFill>
              <a:prstDash val="solid"/>
              <a:miter lim="800000"/>
            </a:ln>
            <a:effectLst>
              <a:glow rad="101600">
                <a:schemeClr val="bg1">
                  <a:lumMod val="50000"/>
                  <a:alpha val="40000"/>
                </a:schemeClr>
              </a:glow>
            </a:effectLst>
            <a:extLst>
              <a:ext uri="{53640926-AAD7-44D8-BBD7-CCE9431645EC}">
                <a14:shadowObscured xmlns:a14="http://schemas.microsoft.com/office/drawing/2010/main"/>
              </a:ext>
            </a:extLst>
          </p:spPr>
        </p:pic>
        <p:sp>
          <p:nvSpPr>
            <p:cNvPr id="17" name="17 Rectángulo redondeado"/>
            <p:cNvSpPr/>
            <p:nvPr/>
          </p:nvSpPr>
          <p:spPr>
            <a:xfrm>
              <a:off x="1041621" y="540689"/>
              <a:ext cx="433070" cy="676275"/>
            </a:xfrm>
            <a:prstGeom prst="round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100">
                  <a:effectLst/>
                  <a:ea typeface="Calibri"/>
                  <a:cs typeface="Times New Roman"/>
                </a:rPr>
                <a:t> </a:t>
              </a:r>
              <a:endParaRPr lang="es-ES" sz="1100">
                <a:effectLst/>
                <a:ea typeface="Calibri"/>
                <a:cs typeface="Times New Roman"/>
              </a:endParaRPr>
            </a:p>
          </p:txBody>
        </p:sp>
        <p:sp>
          <p:nvSpPr>
            <p:cNvPr id="18" name="18 Rectángulo redondeado"/>
            <p:cNvSpPr/>
            <p:nvPr/>
          </p:nvSpPr>
          <p:spPr>
            <a:xfrm>
              <a:off x="0" y="1439186"/>
              <a:ext cx="1688465" cy="147955"/>
            </a:xfrm>
            <a:prstGeom prst="round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131415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143000"/>
          </a:xfrm>
        </p:spPr>
        <p:txBody>
          <a:bodyPr/>
          <a:lstStyle/>
          <a:p>
            <a:r>
              <a:rPr lang="es-EC" b="1" dirty="0" smtClean="0">
                <a:solidFill>
                  <a:schemeClr val="accent3">
                    <a:lumMod val="50000"/>
                  </a:schemeClr>
                </a:solidFill>
              </a:rPr>
              <a:t>Justificación e Importancia</a:t>
            </a:r>
            <a:endParaRPr lang="en-US" b="1" dirty="0">
              <a:solidFill>
                <a:schemeClr val="accent3">
                  <a:lumMod val="50000"/>
                </a:schemeClr>
              </a:solidFill>
            </a:endParaRPr>
          </a:p>
        </p:txBody>
      </p:sp>
      <p:sp>
        <p:nvSpPr>
          <p:cNvPr id="4" name="3 Marcador de número de diapositiva"/>
          <p:cNvSpPr>
            <a:spLocks noGrp="1"/>
          </p:cNvSpPr>
          <p:nvPr>
            <p:ph type="sldNum" sz="quarter" idx="12"/>
          </p:nvPr>
        </p:nvSpPr>
        <p:spPr/>
        <p:txBody>
          <a:bodyPr/>
          <a:lstStyle/>
          <a:p>
            <a:fld id="{1E347D1C-8629-4182-8A37-B0CFE054FDA0}" type="slidenum">
              <a:rPr lang="en-US" smtClean="0"/>
              <a:t>4</a:t>
            </a:fld>
            <a:endParaRPr lang="en-US"/>
          </a:p>
        </p:txBody>
      </p:sp>
      <p:sp>
        <p:nvSpPr>
          <p:cNvPr id="3" name="2 Marcador de contenido"/>
          <p:cNvSpPr>
            <a:spLocks noGrp="1"/>
          </p:cNvSpPr>
          <p:nvPr>
            <p:ph idx="1"/>
          </p:nvPr>
        </p:nvSpPr>
        <p:spPr>
          <a:xfrm>
            <a:off x="457200" y="1371600"/>
            <a:ext cx="5181600" cy="4525963"/>
          </a:xfrm>
        </p:spPr>
        <p:txBody>
          <a:bodyPr>
            <a:normAutofit lnSpcReduction="10000"/>
          </a:bodyPr>
          <a:lstStyle/>
          <a:p>
            <a:pPr marL="0" indent="0" algn="just">
              <a:buNone/>
            </a:pPr>
            <a:r>
              <a:rPr lang="es-EC" sz="2200" dirty="0"/>
              <a:t>El proyecto educativo debería reflejarse en el perfil de salida de los profesionales en Ingeniería Mecatrónica, expresado en competencias evaluables. Esa es una demanda muy importante para el mundo académico, </a:t>
            </a:r>
            <a:r>
              <a:rPr lang="es-EC" sz="2200" dirty="0" smtClean="0"/>
              <a:t>profesional </a:t>
            </a:r>
            <a:r>
              <a:rPr lang="es-EC" sz="2200" dirty="0"/>
              <a:t>y la sociedad. De aquí que, en esta perspectiva la evaluación debe ser considerada como parte integrante del proceso de mejoramiento de la calidad, de perfeccionamiento del proyecto educativo y del logro de aprendizajes deseados, en pro de una formación profesional acorde con los requerimientos del país.</a:t>
            </a:r>
            <a:endParaRPr lang="es-ES" sz="2200" dirty="0"/>
          </a:p>
          <a:p>
            <a:pPr marL="0" indent="0">
              <a:buNone/>
            </a:pPr>
            <a:endParaRPr lang="es-ES" dirty="0"/>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1"/>
            <a:ext cx="12065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8" name="Picture 4" descr="http://t0.gstatic.com/images?q=tbn:ANd9GcRQqoI0t7md-uexQyvRoNNVP3PsBEvZCxrFuYtZDqXUy3Y7iY8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300319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55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40</a:t>
            </a:fld>
            <a:endParaRPr lang="en-US"/>
          </a:p>
        </p:txBody>
      </p:sp>
      <p:sp>
        <p:nvSpPr>
          <p:cNvPr id="5" name="4 Rectángulo"/>
          <p:cNvSpPr/>
          <p:nvPr/>
        </p:nvSpPr>
        <p:spPr>
          <a:xfrm>
            <a:off x="228600" y="381000"/>
            <a:ext cx="8534400" cy="5940088"/>
          </a:xfrm>
          <a:prstGeom prst="rect">
            <a:avLst/>
          </a:prstGeom>
        </p:spPr>
        <p:txBody>
          <a:bodyPr wrap="square">
            <a:spAutoFit/>
          </a:bodyPr>
          <a:lstStyle/>
          <a:p>
            <a:pPr algn="just"/>
            <a:r>
              <a:rPr lang="es-EC" sz="2000" b="1" i="1" dirty="0"/>
              <a:t>COMPETENCIA GENÉRICA 1.</a:t>
            </a:r>
            <a:endParaRPr lang="es-ES" sz="2000" dirty="0"/>
          </a:p>
          <a:p>
            <a:pPr algn="just"/>
            <a:r>
              <a:rPr lang="es-EC" sz="2000" dirty="0"/>
              <a:t> </a:t>
            </a:r>
            <a:endParaRPr lang="es-ES" sz="2000" dirty="0"/>
          </a:p>
          <a:p>
            <a:pPr algn="just"/>
            <a:r>
              <a:rPr lang="es-EC" sz="2000" i="1" dirty="0"/>
              <a:t>Demuestra en su accionar profesional valores universales y propios de la ingeniería mecatrónica, en diversos escenarios organizacionales y tecnológicos, fomentando el desarrollo de las ciencias, las artes, el respeto a la diversidad cultural y equidad de género.</a:t>
            </a:r>
            <a:r>
              <a:rPr lang="es-EC" sz="2000" dirty="0"/>
              <a:t> </a:t>
            </a:r>
            <a:endParaRPr lang="es-ES" sz="2000" dirty="0"/>
          </a:p>
          <a:p>
            <a:pPr algn="just"/>
            <a:r>
              <a:rPr lang="es-EC" sz="2000" dirty="0"/>
              <a:t> </a:t>
            </a:r>
            <a:endParaRPr lang="es-ES" sz="2000" dirty="0"/>
          </a:p>
          <a:p>
            <a:pPr algn="just"/>
            <a:r>
              <a:rPr lang="es-EC" sz="2000" dirty="0"/>
              <a:t>Se obtuvo un valor de </a:t>
            </a:r>
            <a:r>
              <a:rPr lang="es-EC" sz="2000" i="1" dirty="0"/>
              <a:t>p-</a:t>
            </a:r>
            <a:r>
              <a:rPr lang="es-EC" sz="2000" i="1" dirty="0" err="1"/>
              <a:t>value</a:t>
            </a:r>
            <a:r>
              <a:rPr lang="es-EC" sz="2000" dirty="0"/>
              <a:t> (P) de casi cero, el cual es menor que α (no significativo), entonces se rechaza la Hipótesis Nula H</a:t>
            </a:r>
            <a:r>
              <a:rPr lang="es-EC" sz="2000" baseline="-25000" dirty="0"/>
              <a:t>0</a:t>
            </a:r>
            <a:r>
              <a:rPr lang="es-EC" sz="2000" dirty="0"/>
              <a:t> y se concluye que hay evidencia estadística que las medianas de los grupos de encuestados no son todas iguales, lo cual implica que  no todos tienen el mismo criterio o apreciación acerca de la formación de la </a:t>
            </a:r>
            <a:r>
              <a:rPr lang="es-EC" sz="2000" i="1" dirty="0"/>
              <a:t>competencia genérica 1</a:t>
            </a:r>
            <a:r>
              <a:rPr lang="es-EC" sz="2000" dirty="0"/>
              <a:t> que reciben los estudiantes de Mecatrónica. Aquí se destaca el criterio de los empresarios, ya que varias empresas han contratado a egresados y a los pocos ingenieros </a:t>
            </a:r>
            <a:r>
              <a:rPr lang="es-EC" sz="2000" dirty="0" err="1"/>
              <a:t>mecatrónicos</a:t>
            </a:r>
            <a:r>
              <a:rPr lang="es-EC" sz="2000" dirty="0"/>
              <a:t> formados en la Universidad de las Fuerzas Armadas - ESPE y demuestran satisfacción por la labor que ellos realizan, pues al ser una ingeniería multidisciplinaria, han sabido llevar a cabo muchos proyectos con la capacidad y responsabilidad requeridas. Este grupo encuestado califica como “EXCELENTE” el desarrollo de esta competencia.</a:t>
            </a:r>
            <a:endParaRPr lang="es-ES" sz="2000" dirty="0"/>
          </a:p>
        </p:txBody>
      </p:sp>
    </p:spTree>
    <p:extLst>
      <p:ext uri="{BB962C8B-B14F-4D97-AF65-F5344CB8AC3E}">
        <p14:creationId xmlns:p14="http://schemas.microsoft.com/office/powerpoint/2010/main" val="194054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41</a:t>
            </a:fld>
            <a:endParaRPr lang="en-US"/>
          </a:p>
        </p:txBody>
      </p:sp>
      <p:sp>
        <p:nvSpPr>
          <p:cNvPr id="3" name="2 Rectángulo"/>
          <p:cNvSpPr/>
          <p:nvPr/>
        </p:nvSpPr>
        <p:spPr>
          <a:xfrm>
            <a:off x="152400" y="838200"/>
            <a:ext cx="8534400" cy="5324535"/>
          </a:xfrm>
          <a:prstGeom prst="rect">
            <a:avLst/>
          </a:prstGeom>
        </p:spPr>
        <p:txBody>
          <a:bodyPr wrap="square">
            <a:spAutoFit/>
          </a:bodyPr>
          <a:lstStyle/>
          <a:p>
            <a:pPr algn="just"/>
            <a:r>
              <a:rPr lang="es-EC" sz="2000" b="1" i="1" dirty="0"/>
              <a:t>COMPETENCIA GENÉRICA 2.</a:t>
            </a:r>
            <a:endParaRPr lang="es-ES" sz="2000" dirty="0"/>
          </a:p>
          <a:p>
            <a:pPr algn="just"/>
            <a:r>
              <a:rPr lang="es-EC" sz="2000" i="1" dirty="0"/>
              <a:t> </a:t>
            </a:r>
            <a:endParaRPr lang="es-ES" sz="2000" dirty="0"/>
          </a:p>
          <a:p>
            <a:pPr algn="just"/>
            <a:r>
              <a:rPr lang="es-EC" sz="2000" i="1" dirty="0"/>
              <a:t>Interpreta y resuelve problemas de la realidad aplicando métodos de la investigación, métodos propios de las ciencias, herramientas tecnológicas y variadas fuentes de información científica, técnica y cultural con ética profesional, trabajo en equipo y respeto a la propiedad intelectual.</a:t>
            </a:r>
            <a:endParaRPr lang="es-ES" sz="2000" dirty="0"/>
          </a:p>
          <a:p>
            <a:pPr algn="just"/>
            <a:r>
              <a:rPr lang="es-EC" sz="2000" i="1" dirty="0"/>
              <a:t> </a:t>
            </a:r>
            <a:endParaRPr lang="es-ES" sz="2000" dirty="0"/>
          </a:p>
          <a:p>
            <a:pPr algn="just"/>
            <a:r>
              <a:rPr lang="es-EC" sz="2000" dirty="0"/>
              <a:t>Se obtuvo un </a:t>
            </a:r>
            <a:r>
              <a:rPr lang="es-EC" sz="2000" i="1" dirty="0"/>
              <a:t>p-</a:t>
            </a:r>
            <a:r>
              <a:rPr lang="es-EC" sz="2000" i="1" dirty="0" err="1"/>
              <a:t>value</a:t>
            </a:r>
            <a:r>
              <a:rPr lang="es-EC" sz="2000" dirty="0"/>
              <a:t> (P) menor que α (no significativo), entonces se rechaza la Hipótesis Nula H</a:t>
            </a:r>
            <a:r>
              <a:rPr lang="es-EC" sz="2000" baseline="-25000" dirty="0"/>
              <a:t>0</a:t>
            </a:r>
            <a:r>
              <a:rPr lang="es-EC" sz="2000" dirty="0"/>
              <a:t> y se concluye que hay evidencia estadística que las medianas de los grupos de encuestados no son todas iguales, lo cual implica que  no todos tienen el mismo criterio o apreciación acerca de la formación de la </a:t>
            </a:r>
            <a:r>
              <a:rPr lang="es-EC" sz="2000" i="1" dirty="0"/>
              <a:t>competencia genérica 2</a:t>
            </a:r>
            <a:r>
              <a:rPr lang="es-EC" sz="2000" dirty="0"/>
              <a:t> que reciben los estudiantes de Mecatrónica. Profesores y empresarios catalogan con un valor de 5, equivalente a “EXCELENTE” a la formación de esta competencia. En los proyectos de aplicación en las diversas asignaturas los maestros evalúan el resultado del aprendizaje según la correcta aplicación de las mismas, lo cual supone una adecuada aplicación de los métodos científicos y tecnológicos adquiridos en las diversas asignaturas. </a:t>
            </a:r>
            <a:endParaRPr lang="es-ES" sz="2000" dirty="0"/>
          </a:p>
        </p:txBody>
      </p:sp>
    </p:spTree>
    <p:extLst>
      <p:ext uri="{BB962C8B-B14F-4D97-AF65-F5344CB8AC3E}">
        <p14:creationId xmlns:p14="http://schemas.microsoft.com/office/powerpoint/2010/main" val="264240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42</a:t>
            </a:fld>
            <a:endParaRPr lang="en-US"/>
          </a:p>
        </p:txBody>
      </p:sp>
      <p:sp>
        <p:nvSpPr>
          <p:cNvPr id="3" name="2 Rectángulo"/>
          <p:cNvSpPr/>
          <p:nvPr/>
        </p:nvSpPr>
        <p:spPr>
          <a:xfrm>
            <a:off x="304800" y="609600"/>
            <a:ext cx="8458200" cy="5324535"/>
          </a:xfrm>
          <a:prstGeom prst="rect">
            <a:avLst/>
          </a:prstGeom>
        </p:spPr>
        <p:txBody>
          <a:bodyPr wrap="square">
            <a:spAutoFit/>
          </a:bodyPr>
          <a:lstStyle/>
          <a:p>
            <a:pPr algn="just"/>
            <a:r>
              <a:rPr lang="es-EC" sz="2000" b="1" i="1" dirty="0"/>
              <a:t>COMPETENCIA GENÉRICA 3.</a:t>
            </a:r>
            <a:endParaRPr lang="es-ES" sz="2000" dirty="0"/>
          </a:p>
          <a:p>
            <a:pPr algn="just"/>
            <a:r>
              <a:rPr lang="es-EC" sz="2000" i="1" dirty="0"/>
              <a:t> </a:t>
            </a:r>
            <a:endParaRPr lang="es-ES" sz="2000" dirty="0"/>
          </a:p>
          <a:p>
            <a:pPr algn="just"/>
            <a:r>
              <a:rPr lang="es-EC" sz="2000" i="1" dirty="0"/>
              <a:t>Lidera con espíritu emprendedor, proyectos de desarrollo social y empresarial en correspondencia con los requerimientos del entorno nacional, latinoamericano y mundial. Promueve una cultura de conservación del ambiente en la práctica profesional y social.</a:t>
            </a:r>
            <a:endParaRPr lang="es-ES" sz="2000" dirty="0"/>
          </a:p>
          <a:p>
            <a:pPr algn="just"/>
            <a:r>
              <a:rPr lang="es-EC" sz="2000" i="1" dirty="0"/>
              <a:t> </a:t>
            </a:r>
            <a:endParaRPr lang="es-ES" sz="2000" dirty="0"/>
          </a:p>
          <a:p>
            <a:pPr algn="just"/>
            <a:r>
              <a:rPr lang="es-EC" sz="2000" dirty="0"/>
              <a:t>El </a:t>
            </a:r>
            <a:r>
              <a:rPr lang="es-EC" sz="2000" i="1" dirty="0"/>
              <a:t>p-</a:t>
            </a:r>
            <a:r>
              <a:rPr lang="es-EC" sz="2000" i="1" dirty="0" err="1"/>
              <a:t>value</a:t>
            </a:r>
            <a:r>
              <a:rPr lang="es-EC" sz="2000" dirty="0"/>
              <a:t> (P) calculado es menor que α (no significativo), entonces se rechaza la Hipótesis Nula H</a:t>
            </a:r>
            <a:r>
              <a:rPr lang="es-EC" sz="2000" baseline="-25000" dirty="0"/>
              <a:t>0</a:t>
            </a:r>
            <a:r>
              <a:rPr lang="es-EC" sz="2000" dirty="0"/>
              <a:t> y se concluye que hay evidencia estadística que las medianas de los grupos de encuestados no son todas iguales, lo cual implica que  no todos tienen el mismo criterio o apreciación acerca de la formación de la </a:t>
            </a:r>
            <a:r>
              <a:rPr lang="es-EC" sz="2000" i="1" dirty="0"/>
              <a:t>competencia genérica 3</a:t>
            </a:r>
            <a:r>
              <a:rPr lang="es-EC" sz="2000" dirty="0"/>
              <a:t> que reciben los estudiantes de Mecatrónica. Por la corta edad de la carrera, aún no se ha logrado vínculos de gran alcance con sectores de la industria y de la sociedad, por tanto la producción de proyectos bilaterales es escaza y es el deseo de muchos maestros, alumnos y empresarios de poder incursionar en aplicaciones reales a través de las diversas asignaturas, por esta razón los docentes evalúan con 3 (BUENO) el desarrollo de esta competencia.</a:t>
            </a:r>
            <a:endParaRPr lang="es-ES" sz="2000" dirty="0"/>
          </a:p>
        </p:txBody>
      </p:sp>
    </p:spTree>
    <p:extLst>
      <p:ext uri="{BB962C8B-B14F-4D97-AF65-F5344CB8AC3E}">
        <p14:creationId xmlns:p14="http://schemas.microsoft.com/office/powerpoint/2010/main" val="2305063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43</a:t>
            </a:fld>
            <a:endParaRPr lang="en-US"/>
          </a:p>
        </p:txBody>
      </p:sp>
      <p:sp>
        <p:nvSpPr>
          <p:cNvPr id="3" name="2 Rectángulo"/>
          <p:cNvSpPr/>
          <p:nvPr/>
        </p:nvSpPr>
        <p:spPr>
          <a:xfrm>
            <a:off x="193964" y="304800"/>
            <a:ext cx="8686800" cy="5909310"/>
          </a:xfrm>
          <a:prstGeom prst="rect">
            <a:avLst/>
          </a:prstGeom>
        </p:spPr>
        <p:txBody>
          <a:bodyPr wrap="square">
            <a:spAutoFit/>
          </a:bodyPr>
          <a:lstStyle/>
          <a:p>
            <a:pPr algn="just"/>
            <a:r>
              <a:rPr lang="es-EC" b="1" i="1" dirty="0"/>
              <a:t>COMPETENCIA ESPECÍFICA 1.</a:t>
            </a:r>
            <a:endParaRPr lang="es-ES" dirty="0"/>
          </a:p>
          <a:p>
            <a:pPr algn="just"/>
            <a:r>
              <a:rPr lang="es-EC" i="1" dirty="0"/>
              <a:t> </a:t>
            </a:r>
            <a:endParaRPr lang="es-ES" dirty="0"/>
          </a:p>
          <a:p>
            <a:pPr algn="just"/>
            <a:r>
              <a:rPr lang="es-EC" i="1" dirty="0"/>
              <a:t>Diseña equipos, procesos o sistemas, que desde su concepción relacionen en forma efectiva la parte mecánica (servomecanismos, sistemas hidráulicos, neumáticos, sistemas térmicos y </a:t>
            </a:r>
            <a:r>
              <a:rPr lang="es-EC" i="1" dirty="0" err="1"/>
              <a:t>fluídicos</a:t>
            </a:r>
            <a:r>
              <a:rPr lang="es-EC" i="1" dirty="0"/>
              <a:t>), electrónica (sistemas electrónicos y digitales, sistemas de control e instrumentación) y sistemas de computación (software aplicativo y de control de procesos industriales) con detalles suficientes que permitan su implementación, acorde con los avances tecnológicos.</a:t>
            </a:r>
            <a:endParaRPr lang="es-ES" dirty="0"/>
          </a:p>
          <a:p>
            <a:pPr algn="just"/>
            <a:r>
              <a:rPr lang="es-EC" i="1" dirty="0"/>
              <a:t> </a:t>
            </a:r>
            <a:endParaRPr lang="es-ES" dirty="0"/>
          </a:p>
          <a:p>
            <a:pPr algn="just"/>
            <a:r>
              <a:rPr lang="es-EC" dirty="0"/>
              <a:t>Este </a:t>
            </a:r>
            <a:r>
              <a:rPr lang="es-EC" i="1" dirty="0"/>
              <a:t>p-</a:t>
            </a:r>
            <a:r>
              <a:rPr lang="es-EC" i="1" dirty="0" err="1"/>
              <a:t>value</a:t>
            </a:r>
            <a:r>
              <a:rPr lang="es-EC" dirty="0"/>
              <a:t> (P) también es menor que α (no significativo), entonces se rechaza la Hipótesis Nula H</a:t>
            </a:r>
            <a:r>
              <a:rPr lang="es-EC" baseline="-25000" dirty="0"/>
              <a:t>0</a:t>
            </a:r>
            <a:r>
              <a:rPr lang="es-EC" dirty="0"/>
              <a:t> y se concluye que hay evidencia estadística que las medianas de los grupos de encuestados no son todas iguales, lo cual implica que  no todos tienen el mismo criterio o apreciación acerca de la formación de la </a:t>
            </a:r>
            <a:r>
              <a:rPr lang="es-EC" i="1" dirty="0"/>
              <a:t>competencia específica 1</a:t>
            </a:r>
            <a:r>
              <a:rPr lang="es-EC" dirty="0"/>
              <a:t> que reciben los estudiantes de Mecatrónica. En concordancia al criterio de estudiantes, egresados y docentes, se han eliminado asignaturas de la malla curricular como Sistemas Dinámicos, Mecánica de Fluidos, se han reducido horas en Sistemas Hidráulicos y Neumáticos, cambios de materias en el área de control, ejemplo: antes existían Sistemas de Control 1 y 2, ahora sólo se dictan Sistemas de Control y Control Digital. Dentro de la documentación de recopilación de información no consta el estudio y la justificación técnica de los cambios que se han hecho. Por esta razón, los tres grupos encuestados evalúan como MUY BUENO (4) el desarrollo de esta competencia.</a:t>
            </a:r>
            <a:endParaRPr lang="es-ES" dirty="0"/>
          </a:p>
        </p:txBody>
      </p:sp>
    </p:spTree>
    <p:extLst>
      <p:ext uri="{BB962C8B-B14F-4D97-AF65-F5344CB8AC3E}">
        <p14:creationId xmlns:p14="http://schemas.microsoft.com/office/powerpoint/2010/main" val="3400040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44</a:t>
            </a:fld>
            <a:endParaRPr lang="en-US"/>
          </a:p>
        </p:txBody>
      </p:sp>
      <p:sp>
        <p:nvSpPr>
          <p:cNvPr id="3" name="2 Rectángulo"/>
          <p:cNvSpPr/>
          <p:nvPr/>
        </p:nvSpPr>
        <p:spPr>
          <a:xfrm>
            <a:off x="173181" y="381000"/>
            <a:ext cx="8534400" cy="5632311"/>
          </a:xfrm>
          <a:prstGeom prst="rect">
            <a:avLst/>
          </a:prstGeom>
        </p:spPr>
        <p:txBody>
          <a:bodyPr wrap="square">
            <a:spAutoFit/>
          </a:bodyPr>
          <a:lstStyle/>
          <a:p>
            <a:r>
              <a:rPr lang="es-EC" sz="2000" b="1" i="1" dirty="0"/>
              <a:t>COMPETENCIA ESPECÍFICA 2.</a:t>
            </a:r>
            <a:endParaRPr lang="es-ES" sz="2000" dirty="0"/>
          </a:p>
          <a:p>
            <a:r>
              <a:rPr lang="es-EC" sz="2000" i="1" dirty="0"/>
              <a:t> </a:t>
            </a:r>
            <a:endParaRPr lang="es-ES" sz="2000" dirty="0"/>
          </a:p>
          <a:p>
            <a:r>
              <a:rPr lang="es-EC" sz="2000" i="1" dirty="0"/>
              <a:t>Adapta, mantiene y opera, sistemas </a:t>
            </a:r>
            <a:r>
              <a:rPr lang="es-EC" sz="2000" i="1" dirty="0" err="1"/>
              <a:t>mecatrónicos</a:t>
            </a:r>
            <a:r>
              <a:rPr lang="es-EC" sz="2000" i="1" dirty="0"/>
              <a:t> y procesos de manufactura, aplicando, principios de la mecánica racional, manufactura, producción, automatismos industriales, redes industriales, normas y estándares aplicables, con profesionalismo, eficiencia y ética.</a:t>
            </a:r>
            <a:r>
              <a:rPr lang="es-EC" sz="2000" dirty="0"/>
              <a:t> </a:t>
            </a:r>
            <a:endParaRPr lang="es-ES" sz="2000" dirty="0"/>
          </a:p>
          <a:p>
            <a:r>
              <a:rPr lang="es-EC" sz="2000" dirty="0"/>
              <a:t> </a:t>
            </a:r>
            <a:endParaRPr lang="es-ES" sz="2000" dirty="0"/>
          </a:p>
          <a:p>
            <a:r>
              <a:rPr lang="es-EC" sz="2000" dirty="0"/>
              <a:t> </a:t>
            </a:r>
            <a:endParaRPr lang="es-ES" sz="2000" dirty="0"/>
          </a:p>
          <a:p>
            <a:r>
              <a:rPr lang="es-EC" sz="2000" dirty="0"/>
              <a:t>Como el </a:t>
            </a:r>
            <a:r>
              <a:rPr lang="es-EC" sz="2000" i="1" dirty="0"/>
              <a:t>p-</a:t>
            </a:r>
            <a:r>
              <a:rPr lang="es-EC" sz="2000" i="1" dirty="0" err="1"/>
              <a:t>value</a:t>
            </a:r>
            <a:r>
              <a:rPr lang="es-EC" sz="2000" dirty="0"/>
              <a:t> (P) es menor que α (no significativo), entonces se rechaza la Hipótesis Nula H</a:t>
            </a:r>
            <a:r>
              <a:rPr lang="es-EC" sz="2000" baseline="-25000" dirty="0"/>
              <a:t>0</a:t>
            </a:r>
            <a:r>
              <a:rPr lang="es-EC" sz="2000" dirty="0"/>
              <a:t> y se concluye que hay evidencia estadística que las medianas de los grupos de encuestados no son todas iguales, lo cual implica que  no todos tienen el mismo criterio o apreciación acerca de la formación de la </a:t>
            </a:r>
            <a:r>
              <a:rPr lang="es-EC" sz="2000" i="1" dirty="0"/>
              <a:t>competencia específica 2</a:t>
            </a:r>
            <a:r>
              <a:rPr lang="es-EC" sz="2000" dirty="0"/>
              <a:t> que reciben los estudiantes de Mecatrónica. El profesionalismo y los valores asociados al mismo se alcanzan en el ejercicio profesional, es decir, en la aplicación de los conocimientos recibidos durante su formación para la solución de problemas reales en las empresas. Por tanto, es de suponer una valoración de MUY BUENA por parte de los estudiantes, egresados y docentes en vista que la evaluación de esta competencia rebasa el alcance de la universidad.</a:t>
            </a:r>
            <a:endParaRPr lang="es-ES" sz="2000" dirty="0"/>
          </a:p>
        </p:txBody>
      </p:sp>
    </p:spTree>
    <p:extLst>
      <p:ext uri="{BB962C8B-B14F-4D97-AF65-F5344CB8AC3E}">
        <p14:creationId xmlns:p14="http://schemas.microsoft.com/office/powerpoint/2010/main" val="3087689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45</a:t>
            </a:fld>
            <a:endParaRPr lang="en-US"/>
          </a:p>
        </p:txBody>
      </p:sp>
      <p:sp>
        <p:nvSpPr>
          <p:cNvPr id="3" name="2 Rectángulo"/>
          <p:cNvSpPr/>
          <p:nvPr/>
        </p:nvSpPr>
        <p:spPr>
          <a:xfrm>
            <a:off x="344055" y="609600"/>
            <a:ext cx="8305800" cy="5355312"/>
          </a:xfrm>
          <a:prstGeom prst="rect">
            <a:avLst/>
          </a:prstGeom>
        </p:spPr>
        <p:txBody>
          <a:bodyPr wrap="square">
            <a:spAutoFit/>
          </a:bodyPr>
          <a:lstStyle/>
          <a:p>
            <a:pPr algn="just"/>
            <a:r>
              <a:rPr lang="es-EC" b="1" i="1" dirty="0"/>
              <a:t>COMPETENCIA ESPECÍFICA 3.</a:t>
            </a:r>
            <a:endParaRPr lang="es-ES" dirty="0"/>
          </a:p>
          <a:p>
            <a:pPr algn="just"/>
            <a:r>
              <a:rPr lang="es-EC" b="1" dirty="0"/>
              <a:t> </a:t>
            </a:r>
            <a:endParaRPr lang="es-ES" dirty="0"/>
          </a:p>
          <a:p>
            <a:pPr algn="just"/>
            <a:r>
              <a:rPr lang="es-EC" i="1" dirty="0"/>
              <a:t>Gestiona sistemas organizativos y proyectos que permitan el buen funcionamiento empresarial, implementación, innovación y creación de nuevas unidades de producción relacionadas con equipos y máquinas </a:t>
            </a:r>
            <a:r>
              <a:rPr lang="es-EC" i="1" dirty="0" err="1"/>
              <a:t>mecatrónicos</a:t>
            </a:r>
            <a:r>
              <a:rPr lang="es-EC" i="1" dirty="0"/>
              <a:t>, aplicando los principios de la administración moderna, económicos, financieros, gestión y conservación ambiental, basándose en estándares de industrias comparables, con ética profesional, espíritu emprendedor, con liderazgo, capacidad de negociación, pensamiento estratégico y efectivo trabajo en equipo, orientados al beneficio de la sociedad.</a:t>
            </a:r>
            <a:endParaRPr lang="es-ES" dirty="0"/>
          </a:p>
          <a:p>
            <a:pPr algn="just"/>
            <a:r>
              <a:rPr lang="es-EC" dirty="0"/>
              <a:t> </a:t>
            </a:r>
            <a:endParaRPr lang="es-ES" dirty="0"/>
          </a:p>
          <a:p>
            <a:pPr algn="just"/>
            <a:r>
              <a:rPr lang="es-EC" dirty="0"/>
              <a:t>Se obtuvo un </a:t>
            </a:r>
            <a:r>
              <a:rPr lang="es-EC" i="1" dirty="0"/>
              <a:t>p-</a:t>
            </a:r>
            <a:r>
              <a:rPr lang="es-EC" i="1" dirty="0" err="1"/>
              <a:t>value</a:t>
            </a:r>
            <a:r>
              <a:rPr lang="es-EC" dirty="0"/>
              <a:t> (P) menor que α (no significativo), entonces se rechaza la Hipótesis Nula H</a:t>
            </a:r>
            <a:r>
              <a:rPr lang="es-EC" baseline="-25000" dirty="0"/>
              <a:t>0</a:t>
            </a:r>
            <a:r>
              <a:rPr lang="es-EC" dirty="0"/>
              <a:t> y se concluye que hay evidencia estadística que las medianas de los grupos de encuestados no son todas iguales, lo cual implica que  no todos tienen el mismo criterio o apreciación acerca de la formación de la </a:t>
            </a:r>
            <a:r>
              <a:rPr lang="es-EC" i="1" dirty="0"/>
              <a:t>competencia específica 3</a:t>
            </a:r>
            <a:r>
              <a:rPr lang="es-EC" dirty="0"/>
              <a:t> que reciben los estudiantes de Mecatrónica. Las asignaturas del bloque Formación para la Gestión de la malla curricular tienen docentes con formación administrativa, a esto se suma que reciben estudiantes de varias carreras, por tanto no pueden enseñar aplicaciones específicas que presenten a los alumnos el aporte a su formación profesional.</a:t>
            </a:r>
            <a:endParaRPr lang="es-ES" dirty="0"/>
          </a:p>
        </p:txBody>
      </p:sp>
    </p:spTree>
    <p:extLst>
      <p:ext uri="{BB962C8B-B14F-4D97-AF65-F5344CB8AC3E}">
        <p14:creationId xmlns:p14="http://schemas.microsoft.com/office/powerpoint/2010/main" val="309603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46</a:t>
            </a:fld>
            <a:endParaRPr lang="en-US"/>
          </a:p>
        </p:txBody>
      </p:sp>
      <p:sp>
        <p:nvSpPr>
          <p:cNvPr id="3" name="1 Título"/>
          <p:cNvSpPr txBox="1">
            <a:spLocks/>
          </p:cNvSpPr>
          <p:nvPr/>
        </p:nvSpPr>
        <p:spPr>
          <a:xfrm>
            <a:off x="678873" y="533400"/>
            <a:ext cx="77724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b="1" dirty="0" smtClean="0">
                <a:solidFill>
                  <a:schemeClr val="accent3">
                    <a:lumMod val="50000"/>
                  </a:schemeClr>
                </a:solidFill>
              </a:rPr>
              <a:t>Conclusiones y Recomendaciones</a:t>
            </a:r>
            <a:endParaRPr lang="es-ES" sz="4000" dirty="0">
              <a:solidFill>
                <a:schemeClr val="accent3">
                  <a:lumMod val="50000"/>
                </a:schemeClr>
              </a:solidFill>
            </a:endParaRPr>
          </a:p>
        </p:txBody>
      </p:sp>
      <p:sp>
        <p:nvSpPr>
          <p:cNvPr id="4" name="3 Rectángulo"/>
          <p:cNvSpPr/>
          <p:nvPr/>
        </p:nvSpPr>
        <p:spPr>
          <a:xfrm>
            <a:off x="297873" y="1600200"/>
            <a:ext cx="8534400" cy="3477875"/>
          </a:xfrm>
          <a:prstGeom prst="rect">
            <a:avLst/>
          </a:prstGeom>
        </p:spPr>
        <p:txBody>
          <a:bodyPr wrap="square">
            <a:spAutoFit/>
          </a:bodyPr>
          <a:lstStyle/>
          <a:p>
            <a:pPr algn="just"/>
            <a:r>
              <a:rPr lang="es-EC" sz="2000" dirty="0"/>
              <a:t>Se determinó la incidencia de la aplicación de la malla curricular por competencias en el desarrollo de las competencias profesionales de los estudiantes de la Carrera de Ingeniería Mecatrónica de la Universidad de las Fuerzas Armadas - ESPE en el semestre septiembre 2012 – enero 2013 a través del análisis del criterio de cuatro grupos de investigación: estudiantes, egresados, docentes y empresarios. </a:t>
            </a:r>
            <a:endParaRPr lang="es-ES" sz="2000" dirty="0"/>
          </a:p>
          <a:p>
            <a:pPr algn="just"/>
            <a:r>
              <a:rPr lang="es-EC" sz="2000" dirty="0"/>
              <a:t> </a:t>
            </a:r>
            <a:endParaRPr lang="es-ES" sz="2000" dirty="0"/>
          </a:p>
          <a:p>
            <a:pPr algn="just"/>
            <a:r>
              <a:rPr lang="es-EC" sz="2000" dirty="0"/>
              <a:t>Después de la aplicación de pruebas de comprobación de hipótesis se concluye que no todos los grupos investigados tienen el mismo criterio al respecto del desarrollo de las competencias profesionales de la Carrera de Ingeniería Mecatrónica. </a:t>
            </a:r>
            <a:endParaRPr lang="es-ES" sz="2000" dirty="0"/>
          </a:p>
        </p:txBody>
      </p:sp>
    </p:spTree>
    <p:extLst>
      <p:ext uri="{BB962C8B-B14F-4D97-AF65-F5344CB8AC3E}">
        <p14:creationId xmlns:p14="http://schemas.microsoft.com/office/powerpoint/2010/main" val="3589175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47</a:t>
            </a:fld>
            <a:endParaRPr lang="en-US"/>
          </a:p>
        </p:txBody>
      </p:sp>
      <p:sp>
        <p:nvSpPr>
          <p:cNvPr id="3" name="2 Rectángulo"/>
          <p:cNvSpPr/>
          <p:nvPr/>
        </p:nvSpPr>
        <p:spPr>
          <a:xfrm>
            <a:off x="152400" y="609599"/>
            <a:ext cx="8839200" cy="5324535"/>
          </a:xfrm>
          <a:prstGeom prst="rect">
            <a:avLst/>
          </a:prstGeom>
        </p:spPr>
        <p:txBody>
          <a:bodyPr wrap="square">
            <a:spAutoFit/>
          </a:bodyPr>
          <a:lstStyle/>
          <a:p>
            <a:pPr algn="just"/>
            <a:r>
              <a:rPr lang="es-EC" sz="2000" dirty="0"/>
              <a:t>Para los estudiantes y egresados las asignaturas más importantes son: Control Industrial, Automatización Industrial Mecatrónica, PLC y Redes Industriales, Circuitos Eléctricos, Dibujo Asistido por Computadora, Diseño </a:t>
            </a:r>
            <a:r>
              <a:rPr lang="es-EC" sz="2000" dirty="0" err="1"/>
              <a:t>Mecatrónico</a:t>
            </a:r>
            <a:r>
              <a:rPr lang="es-EC" sz="2000" dirty="0"/>
              <a:t>, Robótica Industrial, Máquinas Eléctricas, Sistemas Hidráulicos y Neumáticos, Sistemas CAD/CAM/CAE, Microprocesadores y Microcontroladores, Instrumentación Industrial Mecánica, Instrumentación Mecatrónica, Procesos de Manufactura, Diseño Electrónico y Diseño de Elementos de Máquinas. Las siguientes asignaturas han sido consideradas por estudiantes y egresados como menos importantes dentro de la malla curricular: Tecnología de Materiales, Sistemas Energéticos y Soldadura. Los egresados consideran que las siguientes asignaturas deberían ser de enseñanza obligatoria: Diseño Mecánico, Identificación y Control Adaptativo, Mecánica de Fluidos, Inglés Técnico, Sistemas Dinámicos, Tecnología Automotriz y CIM 2000. Los empresarios indican que los profesionales en Mecatrónica no demuestran dominio en las siguientes asignaturas: Máquinas Eléctricas, Electrónica de Potencia, Instrumentación Industrial Mecánica, Diseño Electrónico, Sistemas Energéticos, Sistemas Hidráulicos y Neumáticos y Control de la Calidad Industrial.</a:t>
            </a:r>
            <a:endParaRPr lang="es-ES" sz="2000" dirty="0"/>
          </a:p>
        </p:txBody>
      </p:sp>
    </p:spTree>
    <p:extLst>
      <p:ext uri="{BB962C8B-B14F-4D97-AF65-F5344CB8AC3E}">
        <p14:creationId xmlns:p14="http://schemas.microsoft.com/office/powerpoint/2010/main" val="997974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E347D1C-8629-4182-8A37-B0CFE054FDA0}" type="slidenum">
              <a:rPr lang="en-US" smtClean="0"/>
              <a:t>48</a:t>
            </a:fld>
            <a:endParaRPr lang="en-US"/>
          </a:p>
        </p:txBody>
      </p:sp>
      <p:sp>
        <p:nvSpPr>
          <p:cNvPr id="3" name="2 Rectángulo"/>
          <p:cNvSpPr/>
          <p:nvPr/>
        </p:nvSpPr>
        <p:spPr>
          <a:xfrm>
            <a:off x="304800" y="889844"/>
            <a:ext cx="8458200" cy="3477875"/>
          </a:xfrm>
          <a:prstGeom prst="rect">
            <a:avLst/>
          </a:prstGeom>
        </p:spPr>
        <p:txBody>
          <a:bodyPr wrap="square">
            <a:spAutoFit/>
          </a:bodyPr>
          <a:lstStyle/>
          <a:p>
            <a:pPr algn="just"/>
            <a:r>
              <a:rPr lang="es-EC" sz="2000" dirty="0"/>
              <a:t>Para el análisis sobre la relación competencias-perfil de egreso se ha tomado como componente principal el criterio indicado por los empresarios, pues son ellos quienes emplean los profesionales de Ingeniería Mecatrónica. Según los indicadores de las encuestas los empresarios de las distintas áreas de aplicación indican un nivel EXCELENTE de desempeño de los profesionales, demostrándose de este modo que el perfil de egreso se cumple a cabalidad.</a:t>
            </a:r>
            <a:endParaRPr lang="es-ES" sz="2000" dirty="0"/>
          </a:p>
          <a:p>
            <a:pPr algn="just"/>
            <a:r>
              <a:rPr lang="es-EC" sz="2000" b="1" dirty="0"/>
              <a:t> </a:t>
            </a:r>
            <a:endParaRPr lang="es-ES" sz="2000" dirty="0"/>
          </a:p>
          <a:p>
            <a:pPr algn="just"/>
            <a:r>
              <a:rPr lang="es-EC" sz="2000" dirty="0"/>
              <a:t>Un trabajo futuro consistiría en proponer un método de evaluación y mejora continua de acuerdo a los avances tecnológicos en las áreas afines a la mecatrónica afín de mantener actualizados a los docentes y alumnos de la carrera.</a:t>
            </a:r>
            <a:endParaRPr lang="es-ES" sz="2000" dirty="0"/>
          </a:p>
        </p:txBody>
      </p:sp>
    </p:spTree>
    <p:extLst>
      <p:ext uri="{BB962C8B-B14F-4D97-AF65-F5344CB8AC3E}">
        <p14:creationId xmlns:p14="http://schemas.microsoft.com/office/powerpoint/2010/main" val="12833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3200"/>
            <a:ext cx="8229600" cy="1143000"/>
          </a:xfrm>
        </p:spPr>
        <p:txBody>
          <a:bodyPr/>
          <a:lstStyle/>
          <a:p>
            <a:r>
              <a:rPr lang="es-EC" dirty="0" smtClean="0"/>
              <a:t>Gracias!</a:t>
            </a:r>
            <a:endParaRPr lang="en-US" dirty="0"/>
          </a:p>
        </p:txBody>
      </p:sp>
      <p:sp>
        <p:nvSpPr>
          <p:cNvPr id="6" name="5 Marcador de número de diapositiva"/>
          <p:cNvSpPr>
            <a:spLocks noGrp="1"/>
          </p:cNvSpPr>
          <p:nvPr>
            <p:ph type="sldNum" sz="quarter" idx="12"/>
          </p:nvPr>
        </p:nvSpPr>
        <p:spPr/>
        <p:txBody>
          <a:bodyPr/>
          <a:lstStyle/>
          <a:p>
            <a:fld id="{1E347D1C-8629-4182-8A37-B0CFE054FDA0}" type="slidenum">
              <a:rPr lang="en-US" smtClean="0"/>
              <a:t>49</a:t>
            </a:fld>
            <a:endParaRPr lang="en-US"/>
          </a:p>
        </p:txBody>
      </p:sp>
    </p:spTree>
    <p:extLst>
      <p:ext uri="{BB962C8B-B14F-4D97-AF65-F5344CB8AC3E}">
        <p14:creationId xmlns:p14="http://schemas.microsoft.com/office/powerpoint/2010/main" val="24750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8491" y="457200"/>
            <a:ext cx="8229600" cy="1143000"/>
          </a:xfrm>
        </p:spPr>
        <p:txBody>
          <a:bodyPr/>
          <a:lstStyle/>
          <a:p>
            <a:r>
              <a:rPr lang="es-EC" b="1" dirty="0" smtClean="0">
                <a:solidFill>
                  <a:schemeClr val="accent2">
                    <a:lumMod val="75000"/>
                  </a:schemeClr>
                </a:solidFill>
              </a:rPr>
              <a:t>OBJETIVOS</a:t>
            </a:r>
            <a:endParaRPr lang="en-US" b="1" dirty="0">
              <a:solidFill>
                <a:schemeClr val="accent2">
                  <a:lumMod val="75000"/>
                </a:schemeClr>
              </a:solidFill>
            </a:endParaRPr>
          </a:p>
        </p:txBody>
      </p:sp>
      <p:sp>
        <p:nvSpPr>
          <p:cNvPr id="3" name="2 Marcador de contenido"/>
          <p:cNvSpPr>
            <a:spLocks noGrp="1"/>
          </p:cNvSpPr>
          <p:nvPr>
            <p:ph idx="1"/>
          </p:nvPr>
        </p:nvSpPr>
        <p:spPr>
          <a:xfrm>
            <a:off x="448491" y="1768475"/>
            <a:ext cx="8229600" cy="3276600"/>
          </a:xfrm>
        </p:spPr>
        <p:txBody>
          <a:bodyPr>
            <a:normAutofit fontScale="85000" lnSpcReduction="10000"/>
          </a:bodyPr>
          <a:lstStyle/>
          <a:p>
            <a:pPr marL="0" indent="0">
              <a:buNone/>
            </a:pPr>
            <a:r>
              <a:rPr lang="es-EC" sz="3300" b="1" dirty="0" smtClean="0">
                <a:solidFill>
                  <a:schemeClr val="accent3">
                    <a:lumMod val="50000"/>
                  </a:schemeClr>
                </a:solidFill>
              </a:rPr>
              <a:t>Objetivo General:</a:t>
            </a:r>
          </a:p>
          <a:p>
            <a:pPr marL="0" indent="0">
              <a:buNone/>
            </a:pPr>
            <a:endParaRPr lang="es-EC" dirty="0" smtClean="0">
              <a:solidFill>
                <a:schemeClr val="accent3">
                  <a:lumMod val="50000"/>
                </a:schemeClr>
              </a:solidFill>
            </a:endParaRPr>
          </a:p>
          <a:p>
            <a:pPr algn="just"/>
            <a:r>
              <a:rPr lang="es-EC" dirty="0"/>
              <a:t>Determinar la incidencia de la aplicación de la malla curricular por competencias en el desarrollo de las competencias profesionales de los estudiantes de la Carrera de Ingeniería Mecatrónica de la Universidad de las Fuerzas Armadas - ESPE, semestre septiembre 2012 – enero 2013.</a:t>
            </a:r>
            <a:endParaRPr lang="es-ES" dirty="0"/>
          </a:p>
        </p:txBody>
      </p:sp>
      <p:sp>
        <p:nvSpPr>
          <p:cNvPr id="5" name="4 Marcador de número de diapositiva"/>
          <p:cNvSpPr>
            <a:spLocks noGrp="1"/>
          </p:cNvSpPr>
          <p:nvPr>
            <p:ph type="sldNum" sz="quarter" idx="12"/>
          </p:nvPr>
        </p:nvSpPr>
        <p:spPr/>
        <p:txBody>
          <a:bodyPr/>
          <a:lstStyle/>
          <a:p>
            <a:fld id="{1E347D1C-8629-4182-8A37-B0CFE054FDA0}" type="slidenum">
              <a:rPr lang="en-US" smtClean="0"/>
              <a:t>5</a:t>
            </a:fld>
            <a:endParaRPr lang="en-US"/>
          </a:p>
        </p:txBody>
      </p:sp>
    </p:spTree>
    <p:extLst>
      <p:ext uri="{BB962C8B-B14F-4D97-AF65-F5344CB8AC3E}">
        <p14:creationId xmlns:p14="http://schemas.microsoft.com/office/powerpoint/2010/main" val="247817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838200"/>
            <a:ext cx="8466910" cy="4831556"/>
          </a:xfrm>
        </p:spPr>
        <p:txBody>
          <a:bodyPr>
            <a:normAutofit fontScale="92500" lnSpcReduction="20000"/>
          </a:bodyPr>
          <a:lstStyle/>
          <a:p>
            <a:pPr marL="0" indent="0">
              <a:buNone/>
            </a:pPr>
            <a:r>
              <a:rPr lang="es-MX" sz="3300" b="1" dirty="0" smtClean="0">
                <a:solidFill>
                  <a:schemeClr val="accent3">
                    <a:lumMod val="50000"/>
                  </a:schemeClr>
                </a:solidFill>
              </a:rPr>
              <a:t>Objetivos Específicos:</a:t>
            </a:r>
          </a:p>
          <a:p>
            <a:pPr lvl="0"/>
            <a:endParaRPr lang="es-EC" sz="2400" dirty="0" smtClean="0"/>
          </a:p>
          <a:p>
            <a:pPr lvl="0" algn="just"/>
            <a:r>
              <a:rPr lang="es-EC" sz="2400" dirty="0" smtClean="0"/>
              <a:t>Determinar </a:t>
            </a:r>
            <a:r>
              <a:rPr lang="es-EC" sz="2400" dirty="0"/>
              <a:t>las competencias profesionales que desarrolla el estudiante de Ingeniería Mecatrónica. </a:t>
            </a:r>
            <a:endParaRPr lang="es-ES" sz="2400" dirty="0"/>
          </a:p>
          <a:p>
            <a:pPr lvl="0" algn="just"/>
            <a:r>
              <a:rPr lang="es-EC" sz="2400" dirty="0"/>
              <a:t>Analizar las asignaturas de la malla curricular por competencias que se aplica en la Carrera de Ingeniería Mecatrónica.</a:t>
            </a:r>
            <a:endParaRPr lang="es-ES" sz="2400" dirty="0"/>
          </a:p>
          <a:p>
            <a:pPr lvl="0" algn="just"/>
            <a:r>
              <a:rPr lang="es-EC" sz="2400" dirty="0"/>
              <a:t>Analizar las asignaturas de la malla curricular por competencias que tienen mayor impacto en la formación de los profesionales en la Carrera de Ingeniería Mecatrónica. </a:t>
            </a:r>
            <a:endParaRPr lang="es-ES" sz="2400" dirty="0"/>
          </a:p>
          <a:p>
            <a:pPr lvl="0" algn="just"/>
            <a:r>
              <a:rPr lang="es-EC" sz="2400" dirty="0"/>
              <a:t>Determinar la relación existente entre las competencias profesionales que desarrolla el estudiante de Ingeniería Mecatrónica y el perfil de salida de la carrera.</a:t>
            </a:r>
            <a:endParaRPr lang="es-ES" sz="2400" dirty="0"/>
          </a:p>
          <a:p>
            <a:pPr lvl="0" algn="just"/>
            <a:r>
              <a:rPr lang="es-EC" sz="2400" dirty="0"/>
              <a:t>Determinar la malla curricular por competencias y su relación con las competencias profesionales establecidas por la Carrera de Ingeniería Mecatrónica.</a:t>
            </a:r>
            <a:endParaRPr lang="es-ES" sz="2400" dirty="0"/>
          </a:p>
          <a:p>
            <a:endParaRPr lang="en-US" dirty="0"/>
          </a:p>
        </p:txBody>
      </p:sp>
      <p:sp>
        <p:nvSpPr>
          <p:cNvPr id="4" name="3 Marcador de número de diapositiva"/>
          <p:cNvSpPr>
            <a:spLocks noGrp="1"/>
          </p:cNvSpPr>
          <p:nvPr>
            <p:ph type="sldNum" sz="quarter" idx="12"/>
          </p:nvPr>
        </p:nvSpPr>
        <p:spPr/>
        <p:txBody>
          <a:bodyPr/>
          <a:lstStyle/>
          <a:p>
            <a:fld id="{1E347D1C-8629-4182-8A37-B0CFE054FDA0}" type="slidenum">
              <a:rPr lang="en-US" smtClean="0"/>
              <a:t>6</a:t>
            </a:fld>
            <a:endParaRPr lang="en-US"/>
          </a:p>
        </p:txBody>
      </p:sp>
    </p:spTree>
    <p:extLst>
      <p:ext uri="{BB962C8B-B14F-4D97-AF65-F5344CB8AC3E}">
        <p14:creationId xmlns:p14="http://schemas.microsoft.com/office/powerpoint/2010/main" val="351182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381000"/>
            <a:ext cx="8229600" cy="1600200"/>
          </a:xfrm>
        </p:spPr>
        <p:txBody>
          <a:bodyPr>
            <a:normAutofit/>
          </a:bodyPr>
          <a:lstStyle/>
          <a:p>
            <a:r>
              <a:rPr lang="es-EC" b="1" dirty="0" smtClean="0">
                <a:solidFill>
                  <a:schemeClr val="accent3">
                    <a:lumMod val="50000"/>
                  </a:schemeClr>
                </a:solidFill>
              </a:rPr>
              <a:t>Definición de competencia</a:t>
            </a:r>
            <a:endParaRPr lang="en-US" dirty="0">
              <a:solidFill>
                <a:schemeClr val="accent3">
                  <a:lumMod val="50000"/>
                </a:schemeClr>
              </a:solidFill>
            </a:endParaRPr>
          </a:p>
        </p:txBody>
      </p:sp>
      <p:sp>
        <p:nvSpPr>
          <p:cNvPr id="3" name="2 Marcador de contenido"/>
          <p:cNvSpPr>
            <a:spLocks noGrp="1"/>
          </p:cNvSpPr>
          <p:nvPr>
            <p:ph idx="1"/>
          </p:nvPr>
        </p:nvSpPr>
        <p:spPr>
          <a:xfrm>
            <a:off x="609600" y="1981200"/>
            <a:ext cx="4495800" cy="3581400"/>
          </a:xfrm>
        </p:spPr>
        <p:txBody>
          <a:bodyPr>
            <a:normAutofit fontScale="85000" lnSpcReduction="20000"/>
          </a:bodyPr>
          <a:lstStyle/>
          <a:p>
            <a:pPr marL="0" indent="0" algn="just">
              <a:buNone/>
            </a:pPr>
            <a:r>
              <a:rPr lang="es-EC" sz="2800" dirty="0"/>
              <a:t>En Estados Unidos el Internacional </a:t>
            </a:r>
            <a:r>
              <a:rPr lang="es-EC" sz="2800" dirty="0" err="1"/>
              <a:t>Board</a:t>
            </a:r>
            <a:r>
              <a:rPr lang="es-EC" sz="2800" dirty="0"/>
              <a:t> of Standard </a:t>
            </a:r>
            <a:r>
              <a:rPr lang="es-EC" sz="2800" dirty="0" err="1"/>
              <a:t>for</a:t>
            </a:r>
            <a:r>
              <a:rPr lang="es-EC" sz="2800" dirty="0"/>
              <a:t> Training and </a:t>
            </a:r>
            <a:r>
              <a:rPr lang="es-EC" sz="2800" dirty="0" err="1"/>
              <a:t>Perfomance</a:t>
            </a:r>
            <a:r>
              <a:rPr lang="es-EC" sz="2800" dirty="0"/>
              <a:t> </a:t>
            </a:r>
            <a:r>
              <a:rPr lang="es-EC" sz="2800" dirty="0" err="1"/>
              <a:t>Instruction</a:t>
            </a:r>
            <a:r>
              <a:rPr lang="es-EC" sz="2800" dirty="0"/>
              <a:t> (IBSTPI) define una competencia como “un conocimiento, habilidad o actitud que habilita a una persona para desempeñar efectivamente las actividades asociadas a una ocupación o función de acuerdo a los estándares esperados en el empleo</a:t>
            </a:r>
            <a:r>
              <a:rPr lang="es-EC" sz="2800" dirty="0" smtClean="0"/>
              <a:t>”.</a:t>
            </a:r>
            <a:endParaRPr lang="es-ES" sz="2800" dirty="0"/>
          </a:p>
        </p:txBody>
      </p:sp>
      <p:sp>
        <p:nvSpPr>
          <p:cNvPr id="6" name="5 Marcador de número de diapositiva"/>
          <p:cNvSpPr>
            <a:spLocks noGrp="1"/>
          </p:cNvSpPr>
          <p:nvPr>
            <p:ph type="sldNum" sz="quarter" idx="12"/>
          </p:nvPr>
        </p:nvSpPr>
        <p:spPr/>
        <p:txBody>
          <a:bodyPr/>
          <a:lstStyle/>
          <a:p>
            <a:fld id="{1E347D1C-8629-4182-8A37-B0CFE054FDA0}" type="slidenum">
              <a:rPr lang="en-US" smtClean="0"/>
              <a:t>7</a:t>
            </a:fld>
            <a:endParaRPr lang="en-US"/>
          </a:p>
        </p:txBody>
      </p:sp>
      <p:pic>
        <p:nvPicPr>
          <p:cNvPr id="124930" name="Picture 2" descr="http://www.up.edu.mx/files_HTMLObject/image/Empresariales%20UP%20(Ciudad%20de%20M%C3%A9xico)/Posgrados/boton%20competencia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41" t="23057" r="14330" b="5816"/>
          <a:stretch/>
        </p:blipFill>
        <p:spPr bwMode="auto">
          <a:xfrm>
            <a:off x="5948218" y="2209800"/>
            <a:ext cx="2549237" cy="277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14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0600"/>
            <a:ext cx="8229600" cy="1143000"/>
          </a:xfrm>
        </p:spPr>
        <p:txBody>
          <a:bodyPr>
            <a:normAutofit fontScale="90000"/>
          </a:bodyPr>
          <a:lstStyle/>
          <a:p>
            <a:r>
              <a:rPr lang="es-EC" sz="4900" b="1" dirty="0" smtClean="0">
                <a:solidFill>
                  <a:schemeClr val="accent3">
                    <a:lumMod val="50000"/>
                  </a:schemeClr>
                </a:solidFill>
              </a:rPr>
              <a:t>Elementos que integran la competencia profesional</a:t>
            </a:r>
            <a:r>
              <a:rPr lang="es-EC" dirty="0" smtClean="0">
                <a:solidFill>
                  <a:schemeClr val="accent3">
                    <a:lumMod val="50000"/>
                  </a:schemeClr>
                </a:solidFill>
              </a:rPr>
              <a:t/>
            </a:r>
            <a:br>
              <a:rPr lang="es-EC" dirty="0" smtClean="0">
                <a:solidFill>
                  <a:schemeClr val="accent3">
                    <a:lumMod val="50000"/>
                  </a:schemeClr>
                </a:solidFill>
              </a:rPr>
            </a:br>
            <a:endParaRPr lang="en-US" dirty="0">
              <a:solidFill>
                <a:schemeClr val="accent3">
                  <a:lumMod val="5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3 Marcador de número de diapositiva"/>
          <p:cNvSpPr>
            <a:spLocks noGrp="1"/>
          </p:cNvSpPr>
          <p:nvPr>
            <p:ph type="sldNum" sz="quarter" idx="12"/>
          </p:nvPr>
        </p:nvSpPr>
        <p:spPr/>
        <p:txBody>
          <a:bodyPr/>
          <a:lstStyle/>
          <a:p>
            <a:fld id="{1E347D1C-8629-4182-8A37-B0CFE054FDA0}" type="slidenum">
              <a:rPr lang="en-US" smtClean="0"/>
              <a:t>8</a:t>
            </a:fld>
            <a:endParaRPr lang="en-US"/>
          </a:p>
        </p:txBody>
      </p:sp>
      <p:pic>
        <p:nvPicPr>
          <p:cNvPr id="75952" name="Picture 176" descr="http://3.bp.blogspot.com/_qRbcPlAIKTo/SwnZVzyI42I/AAAAAAAAADE/07wC1_AjnSI/s1600/competenci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727" y="1981200"/>
            <a:ext cx="707707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85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594" y="381000"/>
            <a:ext cx="8229600" cy="1143000"/>
          </a:xfrm>
        </p:spPr>
        <p:txBody>
          <a:bodyPr>
            <a:normAutofit fontScale="90000"/>
          </a:bodyPr>
          <a:lstStyle/>
          <a:p>
            <a:r>
              <a:rPr lang="es-EC" b="1" dirty="0" smtClean="0">
                <a:solidFill>
                  <a:schemeClr val="accent3">
                    <a:lumMod val="50000"/>
                  </a:schemeClr>
                </a:solidFill>
              </a:rPr>
              <a:t>Formación basada en competencias</a:t>
            </a:r>
            <a:endParaRPr lang="es-EC" dirty="0">
              <a:solidFill>
                <a:schemeClr val="accent3">
                  <a:lumMod val="50000"/>
                </a:schemeClr>
              </a:solidFill>
            </a:endParaRPr>
          </a:p>
        </p:txBody>
      </p:sp>
      <p:sp>
        <p:nvSpPr>
          <p:cNvPr id="9" name="8 Marcador de número de diapositiva"/>
          <p:cNvSpPr>
            <a:spLocks noGrp="1"/>
          </p:cNvSpPr>
          <p:nvPr>
            <p:ph type="sldNum" sz="quarter" idx="12"/>
          </p:nvPr>
        </p:nvSpPr>
        <p:spPr/>
        <p:txBody>
          <a:bodyPr/>
          <a:lstStyle/>
          <a:p>
            <a:fld id="{1E347D1C-8629-4182-8A37-B0CFE054FDA0}" type="slidenum">
              <a:rPr lang="en-US" smtClean="0"/>
              <a:t>9</a:t>
            </a:fld>
            <a:endParaRPr lang="en-US"/>
          </a:p>
        </p:txBody>
      </p:sp>
      <p:pic>
        <p:nvPicPr>
          <p:cNvPr id="125954" name="Picture 2" descr="http://blogs.unir.net/images/blogs/mastersecundaria/files/2013/01/competencias_form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53722"/>
            <a:ext cx="2218758" cy="2558473"/>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04800" y="1752600"/>
            <a:ext cx="5715000" cy="3416320"/>
          </a:xfrm>
          <a:prstGeom prst="rect">
            <a:avLst/>
          </a:prstGeom>
        </p:spPr>
        <p:txBody>
          <a:bodyPr wrap="square">
            <a:spAutoFit/>
          </a:bodyPr>
          <a:lstStyle/>
          <a:p>
            <a:pPr algn="just"/>
            <a:r>
              <a:rPr lang="es-EC" dirty="0"/>
              <a:t>Es evidente que la formación por competencias es un enfoque que se ha  venido configurando en los últimos años con el fin de dar respuesta a las  nuevas expectativas de la sociedad contemporánea. Los docentes y  directivos universitarios comparten con la sociedad la preocupación </a:t>
            </a:r>
            <a:r>
              <a:rPr lang="es-EC" dirty="0" smtClean="0"/>
              <a:t>de </a:t>
            </a:r>
            <a:r>
              <a:rPr lang="es-EC" dirty="0"/>
              <a:t>cómo formar personas competentes, que se desempeñen con éxito en  cualquier escenario de la vida; es así que las competencias no </a:t>
            </a:r>
            <a:r>
              <a:rPr lang="es-EC" dirty="0" smtClean="0"/>
              <a:t>pueden </a:t>
            </a:r>
            <a:r>
              <a:rPr lang="es-EC" dirty="0"/>
              <a:t>abordarse solamente como comportamientos observables, sino como una  compleja estructura de atributos necesarios para el desempeño en  situaciones diversas donde se combinan conocimiento, actitudes, valores y  habilidades. </a:t>
            </a:r>
            <a:endParaRPr lang="es-ES" dirty="0"/>
          </a:p>
        </p:txBody>
      </p:sp>
    </p:spTree>
    <p:extLst>
      <p:ext uri="{BB962C8B-B14F-4D97-AF65-F5344CB8AC3E}">
        <p14:creationId xmlns:p14="http://schemas.microsoft.com/office/powerpoint/2010/main" val="321211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o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ooook</Template>
  <TotalTime>2291</TotalTime>
  <Words>2479</Words>
  <Application>Microsoft Office PowerPoint</Application>
  <PresentationFormat>Presentación en pantalla (4:3)</PresentationFormat>
  <Paragraphs>325</Paragraphs>
  <Slides>49</Slides>
  <Notes>1</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ooook</vt:lpstr>
      <vt:lpstr> DEPARTAMENTO DE CIENCIAS HUMANAS Y SOCIALES MAESTRÍA EN DOCENCIA UNIVERSITARIA XII PROMOCIÓN  PROYECTO DE TITULACIÓN PREVIO A LA OBTENCIÓN DEL TÍTULO DE MAGÍSTER EN DOCENCIA UNIVERSITARIA   TEMA: INCIDENCIA DE LA APLICACIÓN DE LA MALLA CURRICULAR POR COMPETENCIAS EN EL DESARROLLO DE LAS COMPETENCIAS PROFESIONALES DE LOS ESTUDIANTES DE LA CARRERA DE INGENIERÍA MECATRÓNICA DE LA UNIVERSIDAD DE LAS FUERZAS ARMADAS - ESPE, SEMESTRE SEPTIEMBRE 2012 – ENERO 2013.  AUTORA:  LIC. ANNABEL AMANDA PAUCAR T.  DIRECTORA:  Msc. PAULINA ORTIZ    </vt:lpstr>
      <vt:lpstr>Introducción</vt:lpstr>
      <vt:lpstr>Definición del Problema</vt:lpstr>
      <vt:lpstr>Justificación e Importancia</vt:lpstr>
      <vt:lpstr>OBJETIVOS</vt:lpstr>
      <vt:lpstr>Presentación de PowerPoint</vt:lpstr>
      <vt:lpstr>Definición de competencia</vt:lpstr>
      <vt:lpstr>Elementos que integran la competencia profesional </vt:lpstr>
      <vt:lpstr>Formación basada en competencias</vt:lpstr>
      <vt:lpstr>Competencias universitarias de egreso</vt:lpstr>
      <vt:lpstr>Formación personal</vt:lpstr>
      <vt:lpstr>La educación para la producción y el trabajo</vt:lpstr>
      <vt:lpstr>Formación social</vt:lpstr>
      <vt:lpstr>Competencias laborales</vt:lpstr>
      <vt:lpstr>Modelo para evaluar competencias</vt:lpstr>
      <vt:lpstr>Componentes del modelo</vt:lpstr>
      <vt:lpstr>Diseño meso y micro curricular</vt:lpstr>
      <vt:lpstr>Plan de estudios</vt:lpstr>
      <vt:lpstr>Malla curricular</vt:lpstr>
      <vt:lpstr>Elementos de la malla curricular</vt:lpstr>
      <vt:lpstr>Perfil de egreso</vt:lpstr>
      <vt:lpstr>Marco metodológico</vt:lpstr>
      <vt:lpstr>Tipo de investigación</vt:lpstr>
      <vt:lpstr>Técnicas e instrumentos para la recolección de datos</vt:lpstr>
      <vt:lpstr>Presentación de PowerPoint</vt:lpstr>
      <vt:lpstr>Análisis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MECATRÓNICA  PROYECTO DE TITULACIÓN PREVIO A LA OBTENCIÓN DEL TÍTULO DE INGENIERO MECATRÓNICO  TEMA: DISEÑO Y CONSTRUCCIÓN DE UNA PROTOTIPADORA CNC QUE REALIZA EL RUTEO DE PISTAS Y EL TALADRADO DE CIRCUITOS IMPRESOS UTILIZANDO PROCESAMIENTO DE IMÁGENES EN LABVIEW.  AUTORES:  ARÉVALO MONCAYO, DANILO RAÚL HERMOSA OCAMPO, DIANA CAROLINA  DIRECTOR: ING. FERNANDO OLMEDO CODIRECTOR: ING. ALEJANDRO CHACÓN</dc:title>
  <dc:creator>Ultrabook</dc:creator>
  <cp:lastModifiedBy>Usuario</cp:lastModifiedBy>
  <cp:revision>163</cp:revision>
  <dcterms:created xsi:type="dcterms:W3CDTF">2014-06-17T18:20:56Z</dcterms:created>
  <dcterms:modified xsi:type="dcterms:W3CDTF">2014-08-24T19:33:12Z</dcterms:modified>
</cp:coreProperties>
</file>