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43" r:id="rId1"/>
  </p:sldMasterIdLst>
  <p:notesMasterIdLst>
    <p:notesMasterId r:id="rId46"/>
  </p:notesMasterIdLst>
  <p:sldIdLst>
    <p:sldId id="320" r:id="rId2"/>
    <p:sldId id="282" r:id="rId3"/>
    <p:sldId id="372" r:id="rId4"/>
    <p:sldId id="373" r:id="rId5"/>
    <p:sldId id="322" r:id="rId6"/>
    <p:sldId id="317" r:id="rId7"/>
    <p:sldId id="288" r:id="rId8"/>
    <p:sldId id="309" r:id="rId9"/>
    <p:sldId id="323" r:id="rId10"/>
    <p:sldId id="318" r:id="rId11"/>
    <p:sldId id="324" r:id="rId12"/>
    <p:sldId id="299" r:id="rId13"/>
    <p:sldId id="325" r:id="rId14"/>
    <p:sldId id="305" r:id="rId15"/>
    <p:sldId id="307" r:id="rId16"/>
    <p:sldId id="375" r:id="rId17"/>
    <p:sldId id="374" r:id="rId18"/>
    <p:sldId id="310" r:id="rId19"/>
    <p:sldId id="311" r:id="rId20"/>
    <p:sldId id="330" r:id="rId21"/>
    <p:sldId id="343" r:id="rId22"/>
    <p:sldId id="326" r:id="rId23"/>
    <p:sldId id="349" r:id="rId24"/>
    <p:sldId id="344" r:id="rId25"/>
    <p:sldId id="341" r:id="rId26"/>
    <p:sldId id="370" r:id="rId27"/>
    <p:sldId id="347" r:id="rId28"/>
    <p:sldId id="352" r:id="rId29"/>
    <p:sldId id="357" r:id="rId30"/>
    <p:sldId id="353" r:id="rId31"/>
    <p:sldId id="358" r:id="rId32"/>
    <p:sldId id="350" r:id="rId33"/>
    <p:sldId id="351" r:id="rId34"/>
    <p:sldId id="355" r:id="rId35"/>
    <p:sldId id="360" r:id="rId36"/>
    <p:sldId id="356" r:id="rId37"/>
    <p:sldId id="361" r:id="rId38"/>
    <p:sldId id="363" r:id="rId39"/>
    <p:sldId id="365" r:id="rId40"/>
    <p:sldId id="362" r:id="rId41"/>
    <p:sldId id="335" r:id="rId42"/>
    <p:sldId id="336" r:id="rId43"/>
    <p:sldId id="346" r:id="rId44"/>
    <p:sldId id="275"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2F1"/>
    <a:srgbClr val="7BA7D3"/>
    <a:srgbClr val="66FFFF"/>
    <a:srgbClr val="F2AC58"/>
    <a:srgbClr val="EF9D39"/>
    <a:srgbClr val="3DBECF"/>
    <a:srgbClr val="BEC5B7"/>
    <a:srgbClr val="9D9DBD"/>
    <a:srgbClr val="66669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162" autoAdjust="0"/>
  </p:normalViewPr>
  <p:slideViewPr>
    <p:cSldViewPr snapToGrid="0" showGuides="1">
      <p:cViewPr>
        <p:scale>
          <a:sx n="48" d="100"/>
          <a:sy n="48" d="100"/>
        </p:scale>
        <p:origin x="-474" y="-60"/>
      </p:cViewPr>
      <p:guideLst>
        <p:guide orient="horz" pos="2160"/>
        <p:guide pos="2880"/>
      </p:guideLst>
    </p:cSldViewPr>
  </p:slideViewPr>
  <p:notesTextViewPr>
    <p:cViewPr>
      <p:scale>
        <a:sx n="1" d="1"/>
        <a:sy n="1" d="1"/>
      </p:scale>
      <p:origin x="0" y="0"/>
    </p:cViewPr>
  </p:notesTextViewPr>
  <p:sorterViewPr>
    <p:cViewPr>
      <p:scale>
        <a:sx n="200" d="100"/>
        <a:sy n="200" d="100"/>
      </p:scale>
      <p:origin x="0" y="-341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17DDA-60AD-4018-B4F0-F0D89F035465}"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s-ES"/>
        </a:p>
      </dgm:t>
    </dgm:pt>
    <dgm:pt modelId="{CE51ABA4-7154-4265-9F05-3FEFF6322DFA}">
      <dgm:prSet phldrT="[Texto]" custT="1"/>
      <dgm:spPr>
        <a:solidFill>
          <a:schemeClr val="bg2">
            <a:lumMod val="90000"/>
          </a:schemeClr>
        </a:solidFill>
      </dgm:spPr>
      <dgm:t>
        <a:bodyPr/>
        <a:lstStyle/>
        <a:p>
          <a:pPr algn="ctr"/>
          <a:r>
            <a:rPr lang="es-EC" sz="2500" b="1" cap="none" spc="0" dirty="0" smtClean="0">
              <a:ln w="0"/>
              <a:solidFill>
                <a:schemeClr val="tx1"/>
              </a:solidFill>
              <a:effectLst>
                <a:outerShdw blurRad="38100" dist="19050" dir="2700000" algn="tl" rotWithShape="0">
                  <a:schemeClr val="dk1">
                    <a:alpha val="40000"/>
                  </a:schemeClr>
                </a:outerShdw>
              </a:effectLst>
              <a:latin typeface="+mj-lt"/>
            </a:rPr>
            <a:t>PLANTEAMIENTO DEL PROBLEMA DE INVESTIGACIÓN</a:t>
          </a:r>
          <a:endParaRPr lang="es-ES" sz="2500" b="1" cap="none" spc="0" dirty="0">
            <a:ln w="0"/>
            <a:solidFill>
              <a:schemeClr val="tx1"/>
            </a:solidFill>
            <a:effectLst>
              <a:outerShdw blurRad="38100" dist="19050" dir="2700000" algn="tl" rotWithShape="0">
                <a:schemeClr val="dk1">
                  <a:alpha val="40000"/>
                </a:schemeClr>
              </a:outerShdw>
            </a:effectLst>
            <a:latin typeface="+mj-lt"/>
          </a:endParaRPr>
        </a:p>
      </dgm:t>
    </dgm:pt>
    <dgm:pt modelId="{FC89DC46-CFAC-4E7A-B049-F2194F2B37A8}" type="parTrans" cxnId="{3846C2A5-473C-452C-B9DF-F9D1F9D8ED28}">
      <dgm:prSet/>
      <dgm:spPr/>
      <dgm:t>
        <a:bodyPr/>
        <a:lstStyle/>
        <a:p>
          <a:endParaRPr lang="es-ES"/>
        </a:p>
      </dgm:t>
    </dgm:pt>
    <dgm:pt modelId="{4DD3A9CC-74C7-4431-A591-EA2B64BF5364}" type="sibTrans" cxnId="{3846C2A5-473C-452C-B9DF-F9D1F9D8ED28}">
      <dgm:prSet/>
      <dgm:spPr/>
      <dgm:t>
        <a:bodyPr/>
        <a:lstStyle/>
        <a:p>
          <a:endParaRPr lang="es-ES"/>
        </a:p>
      </dgm:t>
    </dgm:pt>
    <dgm:pt modelId="{456D9551-DD5E-4E56-A912-807B5EEB5A21}">
      <dgm:prSet phldrT="[Texto]" custT="1"/>
      <dgm:spPr>
        <a:solidFill>
          <a:schemeClr val="bg2">
            <a:lumMod val="90000"/>
          </a:schemeClr>
        </a:solidFill>
      </dgm:spPr>
      <dgm:t>
        <a:bodyPr/>
        <a:lstStyle/>
        <a:p>
          <a:pPr algn="ctr"/>
          <a:r>
            <a:rPr lang="es-EC" sz="2500" b="1" cap="none" spc="0" dirty="0" smtClean="0">
              <a:ln w="0"/>
              <a:solidFill>
                <a:schemeClr val="tx1"/>
              </a:solidFill>
              <a:effectLst>
                <a:outerShdw blurRad="38100" dist="19050" dir="2700000" algn="tl" rotWithShape="0">
                  <a:schemeClr val="dk1">
                    <a:alpha val="40000"/>
                  </a:schemeClr>
                </a:outerShdw>
              </a:effectLst>
              <a:latin typeface="+mj-lt"/>
            </a:rPr>
            <a:t>MARCO TEÓRICO CONCEPTOS Y FUNDAMENTOS</a:t>
          </a:r>
          <a:endParaRPr lang="es-ES" sz="2500" b="1" cap="none" spc="0" dirty="0">
            <a:ln w="0"/>
            <a:solidFill>
              <a:schemeClr val="tx1"/>
            </a:solidFill>
            <a:effectLst>
              <a:outerShdw blurRad="38100" dist="19050" dir="2700000" algn="tl" rotWithShape="0">
                <a:schemeClr val="dk1">
                  <a:alpha val="40000"/>
                </a:schemeClr>
              </a:outerShdw>
            </a:effectLst>
            <a:latin typeface="+mj-lt"/>
          </a:endParaRPr>
        </a:p>
      </dgm:t>
    </dgm:pt>
    <dgm:pt modelId="{4E2B4DC0-90B5-4227-B6D5-6C855F74E0D6}" type="parTrans" cxnId="{BF6913E1-19AB-4F84-BCC8-EF9ED07FE386}">
      <dgm:prSet/>
      <dgm:spPr/>
      <dgm:t>
        <a:bodyPr/>
        <a:lstStyle/>
        <a:p>
          <a:endParaRPr lang="es-ES"/>
        </a:p>
      </dgm:t>
    </dgm:pt>
    <dgm:pt modelId="{B8F0209F-437B-4FE9-8E80-2CF0A11BE3DC}" type="sibTrans" cxnId="{BF6913E1-19AB-4F84-BCC8-EF9ED07FE386}">
      <dgm:prSet/>
      <dgm:spPr/>
      <dgm:t>
        <a:bodyPr/>
        <a:lstStyle/>
        <a:p>
          <a:endParaRPr lang="es-ES"/>
        </a:p>
      </dgm:t>
    </dgm:pt>
    <dgm:pt modelId="{118A5DEC-0638-4594-8C93-0F60F925E0F5}">
      <dgm:prSet custT="1"/>
      <dgm:spPr>
        <a:solidFill>
          <a:schemeClr val="bg2">
            <a:lumMod val="90000"/>
          </a:schemeClr>
        </a:solidFill>
      </dgm:spPr>
      <dgm:t>
        <a:bodyPr/>
        <a:lstStyle/>
        <a:p>
          <a:pPr algn="ctr"/>
          <a:r>
            <a:rPr lang="es-EC" sz="2500" b="1" cap="none" spc="0" dirty="0" smtClean="0">
              <a:ln w="0"/>
              <a:solidFill>
                <a:schemeClr val="tx1"/>
              </a:solidFill>
              <a:effectLst>
                <a:outerShdw blurRad="38100" dist="19050" dir="2700000" algn="tl" rotWithShape="0">
                  <a:schemeClr val="dk1">
                    <a:alpha val="40000"/>
                  </a:schemeClr>
                </a:outerShdw>
              </a:effectLst>
              <a:latin typeface="+mj-lt"/>
            </a:rPr>
            <a:t>METODOLOGÍA DE LA INVESTIGACIÓN </a:t>
          </a:r>
          <a:endParaRPr lang="es-ES" sz="2500" b="1" cap="none" spc="0" dirty="0">
            <a:ln w="0"/>
            <a:solidFill>
              <a:schemeClr val="tx1"/>
            </a:solidFill>
            <a:effectLst>
              <a:outerShdw blurRad="38100" dist="19050" dir="2700000" algn="tl" rotWithShape="0">
                <a:schemeClr val="dk1">
                  <a:alpha val="40000"/>
                </a:schemeClr>
              </a:outerShdw>
            </a:effectLst>
            <a:latin typeface="+mj-lt"/>
          </a:endParaRPr>
        </a:p>
      </dgm:t>
    </dgm:pt>
    <dgm:pt modelId="{455B64E5-5B28-4094-AB14-3EA6FCF8C57C}" type="parTrans" cxnId="{CC069483-120E-4D7B-AF34-D05BF1591FF0}">
      <dgm:prSet/>
      <dgm:spPr/>
      <dgm:t>
        <a:bodyPr/>
        <a:lstStyle/>
        <a:p>
          <a:endParaRPr lang="es-ES"/>
        </a:p>
      </dgm:t>
    </dgm:pt>
    <dgm:pt modelId="{0D14A4A4-0F4E-4B88-920D-32E0CE0406DB}" type="sibTrans" cxnId="{CC069483-120E-4D7B-AF34-D05BF1591FF0}">
      <dgm:prSet/>
      <dgm:spPr/>
      <dgm:t>
        <a:bodyPr/>
        <a:lstStyle/>
        <a:p>
          <a:endParaRPr lang="es-ES"/>
        </a:p>
      </dgm:t>
    </dgm:pt>
    <dgm:pt modelId="{3E1C53F4-2F0A-4FE7-8B20-9060F8097A20}">
      <dgm:prSet custT="1"/>
      <dgm:spPr>
        <a:blipFill rotWithShape="0">
          <a:blip xmlns:r="http://schemas.openxmlformats.org/officeDocument/2006/relationships" r:embed="rId1"/>
          <a:tile tx="0" ty="0" sx="100000" sy="100000" flip="none" algn="tl"/>
        </a:blipFill>
      </dgm:spPr>
      <dgm:t>
        <a:bodyPr/>
        <a:lstStyle/>
        <a:p>
          <a:pPr algn="ctr"/>
          <a:r>
            <a:rPr lang="es-ES" sz="3200" b="1" cap="none" spc="0" dirty="0" smtClean="0">
              <a:ln w="0"/>
              <a:solidFill>
                <a:schemeClr val="accent3">
                  <a:lumMod val="75000"/>
                </a:schemeClr>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PROPUESTA</a:t>
          </a:r>
        </a:p>
      </dgm:t>
    </dgm:pt>
    <dgm:pt modelId="{B5EC6BE5-EFF8-4E46-8752-4428C5F2DF87}" type="parTrans" cxnId="{3E943453-AFE1-458E-8096-149022916316}">
      <dgm:prSet/>
      <dgm:spPr/>
      <dgm:t>
        <a:bodyPr/>
        <a:lstStyle/>
        <a:p>
          <a:endParaRPr lang="es-ES"/>
        </a:p>
      </dgm:t>
    </dgm:pt>
    <dgm:pt modelId="{A0EA2DC1-397C-4CCF-A8DA-F89FC2DD60E1}" type="sibTrans" cxnId="{3E943453-AFE1-458E-8096-149022916316}">
      <dgm:prSet/>
      <dgm:spPr/>
      <dgm:t>
        <a:bodyPr/>
        <a:lstStyle/>
        <a:p>
          <a:endParaRPr lang="es-ES"/>
        </a:p>
      </dgm:t>
    </dgm:pt>
    <dgm:pt modelId="{02B3BCF3-5707-46BF-B6ED-F1AD095272DE}">
      <dgm:prSet phldrT="[Texto]" custT="1"/>
      <dgm:spPr>
        <a:solidFill>
          <a:schemeClr val="bg2">
            <a:lumMod val="90000"/>
          </a:schemeClr>
        </a:solidFill>
      </dgm:spPr>
      <dgm:t>
        <a:bodyPr/>
        <a:lstStyle/>
        <a:p>
          <a:pPr algn="ctr"/>
          <a:r>
            <a:rPr lang="es-EC" sz="2500" b="1" cap="none" spc="0" dirty="0" smtClean="0">
              <a:ln w="0"/>
              <a:solidFill>
                <a:schemeClr val="tx1"/>
              </a:solidFill>
              <a:effectLst>
                <a:outerShdw blurRad="38100" dist="19050" dir="2700000" algn="tl" rotWithShape="0">
                  <a:schemeClr val="dk1">
                    <a:alpha val="40000"/>
                  </a:schemeClr>
                </a:outerShdw>
              </a:effectLst>
              <a:latin typeface="+mj-lt"/>
            </a:rPr>
            <a:t>CONCLUSIONES  Y  RECOMENDACIONES </a:t>
          </a:r>
          <a:endParaRPr lang="es-ES" sz="2500" b="1" cap="none" spc="0" dirty="0">
            <a:ln w="0"/>
            <a:solidFill>
              <a:schemeClr val="tx1"/>
            </a:solidFill>
            <a:effectLst>
              <a:outerShdw blurRad="38100" dist="19050" dir="2700000" algn="tl" rotWithShape="0">
                <a:schemeClr val="dk1">
                  <a:alpha val="40000"/>
                </a:schemeClr>
              </a:outerShdw>
            </a:effectLst>
            <a:latin typeface="+mj-lt"/>
          </a:endParaRPr>
        </a:p>
      </dgm:t>
    </dgm:pt>
    <dgm:pt modelId="{FC7D36C6-3E9D-4BD2-8680-57C9425CA843}" type="sibTrans" cxnId="{B543326B-D35E-4F74-AB79-1E5F52DA42AD}">
      <dgm:prSet/>
      <dgm:spPr/>
      <dgm:t>
        <a:bodyPr/>
        <a:lstStyle/>
        <a:p>
          <a:endParaRPr lang="es-ES"/>
        </a:p>
      </dgm:t>
    </dgm:pt>
    <dgm:pt modelId="{D7FA1FD1-4C11-49A3-885F-FE26DDC9D2CE}" type="parTrans" cxnId="{B543326B-D35E-4F74-AB79-1E5F52DA42AD}">
      <dgm:prSet/>
      <dgm:spPr/>
      <dgm:t>
        <a:bodyPr/>
        <a:lstStyle/>
        <a:p>
          <a:endParaRPr lang="es-ES"/>
        </a:p>
      </dgm:t>
    </dgm:pt>
    <dgm:pt modelId="{42B189F4-87B5-448D-8EAA-5EEE6E417D53}">
      <dgm:prSet phldrT="[Texto]" custT="1"/>
      <dgm:spPr>
        <a:solidFill>
          <a:schemeClr val="bg2">
            <a:lumMod val="90000"/>
          </a:schemeClr>
        </a:solidFill>
      </dgm:spPr>
      <dgm:t>
        <a:bodyPr/>
        <a:lstStyle/>
        <a:p>
          <a:pPr algn="ctr"/>
          <a:r>
            <a:rPr lang="es-ES" sz="2500" b="1" cap="none" spc="0" dirty="0" smtClean="0">
              <a:ln w="0"/>
              <a:solidFill>
                <a:schemeClr val="tx1"/>
              </a:solidFill>
              <a:effectLst>
                <a:outerShdw blurRad="38100" dist="19050" dir="2700000" algn="tl" rotWithShape="0">
                  <a:schemeClr val="dk1">
                    <a:alpha val="40000"/>
                  </a:schemeClr>
                </a:outerShdw>
              </a:effectLst>
              <a:latin typeface="+mj-lt"/>
            </a:rPr>
            <a:t>ANTECEDENTES</a:t>
          </a:r>
          <a:endParaRPr lang="es-ES" sz="2500" b="1" cap="none" spc="0" dirty="0">
            <a:ln w="0"/>
            <a:solidFill>
              <a:schemeClr val="tx1"/>
            </a:solidFill>
            <a:effectLst>
              <a:outerShdw blurRad="38100" dist="19050" dir="2700000" algn="tl" rotWithShape="0">
                <a:schemeClr val="dk1">
                  <a:alpha val="40000"/>
                </a:schemeClr>
              </a:outerShdw>
            </a:effectLst>
            <a:latin typeface="+mj-lt"/>
          </a:endParaRPr>
        </a:p>
      </dgm:t>
    </dgm:pt>
    <dgm:pt modelId="{C844ED2C-D5CB-42A6-AA90-9DF10AAC4B79}" type="parTrans" cxnId="{281CD7CC-2F29-429C-AF0D-DD3213084BC0}">
      <dgm:prSet/>
      <dgm:spPr/>
      <dgm:t>
        <a:bodyPr/>
        <a:lstStyle/>
        <a:p>
          <a:endParaRPr lang="en-US"/>
        </a:p>
      </dgm:t>
    </dgm:pt>
    <dgm:pt modelId="{8017FBAE-3DC6-49D3-8B19-6E9AF0BE8434}" type="sibTrans" cxnId="{281CD7CC-2F29-429C-AF0D-DD3213084BC0}">
      <dgm:prSet/>
      <dgm:spPr/>
      <dgm:t>
        <a:bodyPr/>
        <a:lstStyle/>
        <a:p>
          <a:endParaRPr lang="en-US"/>
        </a:p>
      </dgm:t>
    </dgm:pt>
    <dgm:pt modelId="{50173B7E-503C-44C3-85C1-ACF99CAAA611}" type="pres">
      <dgm:prSet presAssocID="{34C17DDA-60AD-4018-B4F0-F0D89F035465}" presName="linear" presStyleCnt="0">
        <dgm:presLayoutVars>
          <dgm:dir/>
          <dgm:animLvl val="lvl"/>
          <dgm:resizeHandles val="exact"/>
        </dgm:presLayoutVars>
      </dgm:prSet>
      <dgm:spPr/>
      <dgm:t>
        <a:bodyPr/>
        <a:lstStyle/>
        <a:p>
          <a:endParaRPr lang="es-ES"/>
        </a:p>
      </dgm:t>
    </dgm:pt>
    <dgm:pt modelId="{E9FCF91F-DEB9-470A-B3EA-94CD7F5FE781}" type="pres">
      <dgm:prSet presAssocID="{42B189F4-87B5-448D-8EAA-5EEE6E417D53}" presName="parentLin" presStyleCnt="0"/>
      <dgm:spPr/>
      <dgm:t>
        <a:bodyPr/>
        <a:lstStyle/>
        <a:p>
          <a:endParaRPr lang="en-US"/>
        </a:p>
      </dgm:t>
    </dgm:pt>
    <dgm:pt modelId="{27D7DC34-0A91-4D30-8A1B-F15B59824CC9}" type="pres">
      <dgm:prSet presAssocID="{42B189F4-87B5-448D-8EAA-5EEE6E417D53}" presName="parentLeftMargin" presStyleLbl="node1" presStyleIdx="0" presStyleCnt="6"/>
      <dgm:spPr/>
      <dgm:t>
        <a:bodyPr/>
        <a:lstStyle/>
        <a:p>
          <a:endParaRPr lang="en-US"/>
        </a:p>
      </dgm:t>
    </dgm:pt>
    <dgm:pt modelId="{50D67860-E4B4-4705-A1A7-FA57CA3CFC04}" type="pres">
      <dgm:prSet presAssocID="{42B189F4-87B5-448D-8EAA-5EEE6E417D53}" presName="parentText" presStyleLbl="node1" presStyleIdx="0" presStyleCnt="6" custScaleX="126221">
        <dgm:presLayoutVars>
          <dgm:chMax val="0"/>
          <dgm:bulletEnabled val="1"/>
        </dgm:presLayoutVars>
      </dgm:prSet>
      <dgm:spPr/>
      <dgm:t>
        <a:bodyPr/>
        <a:lstStyle/>
        <a:p>
          <a:endParaRPr lang="en-US"/>
        </a:p>
      </dgm:t>
    </dgm:pt>
    <dgm:pt modelId="{8E941E03-2160-42F5-8E10-B5BDDD29844C}" type="pres">
      <dgm:prSet presAssocID="{42B189F4-87B5-448D-8EAA-5EEE6E417D53}" presName="negativeSpace" presStyleCnt="0"/>
      <dgm:spPr/>
      <dgm:t>
        <a:bodyPr/>
        <a:lstStyle/>
        <a:p>
          <a:endParaRPr lang="en-US"/>
        </a:p>
      </dgm:t>
    </dgm:pt>
    <dgm:pt modelId="{434FEC75-82CB-4D98-A18A-E0E0457F6100}" type="pres">
      <dgm:prSet presAssocID="{42B189F4-87B5-448D-8EAA-5EEE6E417D53}" presName="childText" presStyleLbl="conFgAcc1" presStyleIdx="0" presStyleCnt="6">
        <dgm:presLayoutVars>
          <dgm:bulletEnabled val="1"/>
        </dgm:presLayoutVars>
      </dgm:prSet>
      <dgm:spPr>
        <a:ln>
          <a:solidFill>
            <a:schemeClr val="accent2"/>
          </a:solidFill>
        </a:ln>
      </dgm:spPr>
      <dgm:t>
        <a:bodyPr/>
        <a:lstStyle/>
        <a:p>
          <a:endParaRPr lang="en-US"/>
        </a:p>
      </dgm:t>
    </dgm:pt>
    <dgm:pt modelId="{8AD05F27-83FF-4FC9-B70E-A3D77522510C}" type="pres">
      <dgm:prSet presAssocID="{8017FBAE-3DC6-49D3-8B19-6E9AF0BE8434}" presName="spaceBetweenRectangles" presStyleCnt="0"/>
      <dgm:spPr/>
      <dgm:t>
        <a:bodyPr/>
        <a:lstStyle/>
        <a:p>
          <a:endParaRPr lang="en-US"/>
        </a:p>
      </dgm:t>
    </dgm:pt>
    <dgm:pt modelId="{CAC14747-E8FB-4F60-B234-C1C929DF69AE}" type="pres">
      <dgm:prSet presAssocID="{CE51ABA4-7154-4265-9F05-3FEFF6322DFA}" presName="parentLin" presStyleCnt="0"/>
      <dgm:spPr/>
      <dgm:t>
        <a:bodyPr/>
        <a:lstStyle/>
        <a:p>
          <a:endParaRPr lang="en-US"/>
        </a:p>
      </dgm:t>
    </dgm:pt>
    <dgm:pt modelId="{07836DA3-72DA-4133-90D8-D301B013144B}" type="pres">
      <dgm:prSet presAssocID="{CE51ABA4-7154-4265-9F05-3FEFF6322DFA}" presName="parentLeftMargin" presStyleLbl="node1" presStyleIdx="0" presStyleCnt="6"/>
      <dgm:spPr/>
      <dgm:t>
        <a:bodyPr/>
        <a:lstStyle/>
        <a:p>
          <a:endParaRPr lang="es-ES"/>
        </a:p>
      </dgm:t>
    </dgm:pt>
    <dgm:pt modelId="{8E952E26-92E8-47BE-A75C-211BE35EEC7A}" type="pres">
      <dgm:prSet presAssocID="{CE51ABA4-7154-4265-9F05-3FEFF6322DFA}" presName="parentText" presStyleLbl="node1" presStyleIdx="1" presStyleCnt="6" custScaleX="126221">
        <dgm:presLayoutVars>
          <dgm:chMax val="0"/>
          <dgm:bulletEnabled val="1"/>
        </dgm:presLayoutVars>
      </dgm:prSet>
      <dgm:spPr/>
      <dgm:t>
        <a:bodyPr/>
        <a:lstStyle/>
        <a:p>
          <a:endParaRPr lang="es-ES"/>
        </a:p>
      </dgm:t>
    </dgm:pt>
    <dgm:pt modelId="{28A4CDE6-034B-43E6-B339-14D6EA735F88}" type="pres">
      <dgm:prSet presAssocID="{CE51ABA4-7154-4265-9F05-3FEFF6322DFA}" presName="negativeSpace" presStyleCnt="0"/>
      <dgm:spPr/>
      <dgm:t>
        <a:bodyPr/>
        <a:lstStyle/>
        <a:p>
          <a:endParaRPr lang="en-US"/>
        </a:p>
      </dgm:t>
    </dgm:pt>
    <dgm:pt modelId="{C2137D28-6EE8-4279-881B-6A49E52F5760}" type="pres">
      <dgm:prSet presAssocID="{CE51ABA4-7154-4265-9F05-3FEFF6322DFA}" presName="childText" presStyleLbl="conFgAcc1" presStyleIdx="1" presStyleCnt="6">
        <dgm:presLayoutVars>
          <dgm:bulletEnabled val="1"/>
        </dgm:presLayoutVars>
      </dgm:prSet>
      <dgm:spPr>
        <a:ln>
          <a:solidFill>
            <a:schemeClr val="accent2"/>
          </a:solidFill>
        </a:ln>
      </dgm:spPr>
      <dgm:t>
        <a:bodyPr/>
        <a:lstStyle/>
        <a:p>
          <a:endParaRPr lang="en-US"/>
        </a:p>
      </dgm:t>
    </dgm:pt>
    <dgm:pt modelId="{77372E0F-95D0-4CBF-B210-A53DD7B1292A}" type="pres">
      <dgm:prSet presAssocID="{4DD3A9CC-74C7-4431-A591-EA2B64BF5364}" presName="spaceBetweenRectangles" presStyleCnt="0"/>
      <dgm:spPr/>
      <dgm:t>
        <a:bodyPr/>
        <a:lstStyle/>
        <a:p>
          <a:endParaRPr lang="en-US"/>
        </a:p>
      </dgm:t>
    </dgm:pt>
    <dgm:pt modelId="{57FD0D7C-4AB2-475C-B677-6339FA8C252F}" type="pres">
      <dgm:prSet presAssocID="{456D9551-DD5E-4E56-A912-807B5EEB5A21}" presName="parentLin" presStyleCnt="0"/>
      <dgm:spPr/>
      <dgm:t>
        <a:bodyPr/>
        <a:lstStyle/>
        <a:p>
          <a:endParaRPr lang="en-US"/>
        </a:p>
      </dgm:t>
    </dgm:pt>
    <dgm:pt modelId="{1B1A13D8-9094-4DBF-85E4-EFD99DEBD294}" type="pres">
      <dgm:prSet presAssocID="{456D9551-DD5E-4E56-A912-807B5EEB5A21}" presName="parentLeftMargin" presStyleLbl="node1" presStyleIdx="1" presStyleCnt="6"/>
      <dgm:spPr/>
      <dgm:t>
        <a:bodyPr/>
        <a:lstStyle/>
        <a:p>
          <a:endParaRPr lang="es-ES"/>
        </a:p>
      </dgm:t>
    </dgm:pt>
    <dgm:pt modelId="{AD8ACD2D-DCF1-4044-A00C-0370EAE4D137}" type="pres">
      <dgm:prSet presAssocID="{456D9551-DD5E-4E56-A912-807B5EEB5A21}" presName="parentText" presStyleLbl="node1" presStyleIdx="2" presStyleCnt="6" custScaleX="126221">
        <dgm:presLayoutVars>
          <dgm:chMax val="0"/>
          <dgm:bulletEnabled val="1"/>
        </dgm:presLayoutVars>
      </dgm:prSet>
      <dgm:spPr/>
      <dgm:t>
        <a:bodyPr/>
        <a:lstStyle/>
        <a:p>
          <a:endParaRPr lang="es-ES"/>
        </a:p>
      </dgm:t>
    </dgm:pt>
    <dgm:pt modelId="{E9211C7C-7523-4C64-B0BC-12CAA8F7656C}" type="pres">
      <dgm:prSet presAssocID="{456D9551-DD5E-4E56-A912-807B5EEB5A21}" presName="negativeSpace" presStyleCnt="0"/>
      <dgm:spPr/>
      <dgm:t>
        <a:bodyPr/>
        <a:lstStyle/>
        <a:p>
          <a:endParaRPr lang="en-US"/>
        </a:p>
      </dgm:t>
    </dgm:pt>
    <dgm:pt modelId="{1BEE1810-C139-4B73-BBB4-583C23BF6C4E}" type="pres">
      <dgm:prSet presAssocID="{456D9551-DD5E-4E56-A912-807B5EEB5A21}" presName="childText" presStyleLbl="conFgAcc1" presStyleIdx="2" presStyleCnt="6">
        <dgm:presLayoutVars>
          <dgm:bulletEnabled val="1"/>
        </dgm:presLayoutVars>
      </dgm:prSet>
      <dgm:spPr>
        <a:ln>
          <a:solidFill>
            <a:schemeClr val="accent2"/>
          </a:solidFill>
        </a:ln>
      </dgm:spPr>
      <dgm:t>
        <a:bodyPr/>
        <a:lstStyle/>
        <a:p>
          <a:endParaRPr lang="en-US"/>
        </a:p>
      </dgm:t>
    </dgm:pt>
    <dgm:pt modelId="{D8C4B071-9C74-4F02-A621-D758529D9CB3}" type="pres">
      <dgm:prSet presAssocID="{B8F0209F-437B-4FE9-8E80-2CF0A11BE3DC}" presName="spaceBetweenRectangles" presStyleCnt="0"/>
      <dgm:spPr/>
      <dgm:t>
        <a:bodyPr/>
        <a:lstStyle/>
        <a:p>
          <a:endParaRPr lang="en-US"/>
        </a:p>
      </dgm:t>
    </dgm:pt>
    <dgm:pt modelId="{6AE4F7A3-EB95-46EA-9935-A06E04F238DD}" type="pres">
      <dgm:prSet presAssocID="{118A5DEC-0638-4594-8C93-0F60F925E0F5}" presName="parentLin" presStyleCnt="0"/>
      <dgm:spPr/>
      <dgm:t>
        <a:bodyPr/>
        <a:lstStyle/>
        <a:p>
          <a:endParaRPr lang="en-US"/>
        </a:p>
      </dgm:t>
    </dgm:pt>
    <dgm:pt modelId="{E32910E1-DC02-4A97-9607-6358A74BA30C}" type="pres">
      <dgm:prSet presAssocID="{118A5DEC-0638-4594-8C93-0F60F925E0F5}" presName="parentLeftMargin" presStyleLbl="node1" presStyleIdx="2" presStyleCnt="6"/>
      <dgm:spPr/>
      <dgm:t>
        <a:bodyPr/>
        <a:lstStyle/>
        <a:p>
          <a:endParaRPr lang="es-ES"/>
        </a:p>
      </dgm:t>
    </dgm:pt>
    <dgm:pt modelId="{9073501D-C9CE-4DCA-B221-952F307E5B1F}" type="pres">
      <dgm:prSet presAssocID="{118A5DEC-0638-4594-8C93-0F60F925E0F5}" presName="parentText" presStyleLbl="node1" presStyleIdx="3" presStyleCnt="6" custScaleX="126221">
        <dgm:presLayoutVars>
          <dgm:chMax val="0"/>
          <dgm:bulletEnabled val="1"/>
        </dgm:presLayoutVars>
      </dgm:prSet>
      <dgm:spPr/>
      <dgm:t>
        <a:bodyPr/>
        <a:lstStyle/>
        <a:p>
          <a:endParaRPr lang="es-ES"/>
        </a:p>
      </dgm:t>
    </dgm:pt>
    <dgm:pt modelId="{8B4FDABF-A242-43E7-8C79-484F5682F253}" type="pres">
      <dgm:prSet presAssocID="{118A5DEC-0638-4594-8C93-0F60F925E0F5}" presName="negativeSpace" presStyleCnt="0"/>
      <dgm:spPr/>
      <dgm:t>
        <a:bodyPr/>
        <a:lstStyle/>
        <a:p>
          <a:endParaRPr lang="en-US"/>
        </a:p>
      </dgm:t>
    </dgm:pt>
    <dgm:pt modelId="{87F6C894-6E7F-4FC4-816B-D352F9B37EF9}" type="pres">
      <dgm:prSet presAssocID="{118A5DEC-0638-4594-8C93-0F60F925E0F5}" presName="childText" presStyleLbl="conFgAcc1" presStyleIdx="3" presStyleCnt="6">
        <dgm:presLayoutVars>
          <dgm:bulletEnabled val="1"/>
        </dgm:presLayoutVars>
      </dgm:prSet>
      <dgm:spPr>
        <a:ln>
          <a:solidFill>
            <a:schemeClr val="accent2"/>
          </a:solidFill>
        </a:ln>
      </dgm:spPr>
      <dgm:t>
        <a:bodyPr/>
        <a:lstStyle/>
        <a:p>
          <a:endParaRPr lang="en-US"/>
        </a:p>
      </dgm:t>
    </dgm:pt>
    <dgm:pt modelId="{AD09C038-E913-4774-9FDA-7B1A29FF07A1}" type="pres">
      <dgm:prSet presAssocID="{0D14A4A4-0F4E-4B88-920D-32E0CE0406DB}" presName="spaceBetweenRectangles" presStyleCnt="0"/>
      <dgm:spPr/>
      <dgm:t>
        <a:bodyPr/>
        <a:lstStyle/>
        <a:p>
          <a:endParaRPr lang="en-US"/>
        </a:p>
      </dgm:t>
    </dgm:pt>
    <dgm:pt modelId="{81F23E14-9AAA-4170-8E72-3203E6E05B5B}" type="pres">
      <dgm:prSet presAssocID="{02B3BCF3-5707-46BF-B6ED-F1AD095272DE}" presName="parentLin" presStyleCnt="0"/>
      <dgm:spPr/>
      <dgm:t>
        <a:bodyPr/>
        <a:lstStyle/>
        <a:p>
          <a:endParaRPr lang="en-US"/>
        </a:p>
      </dgm:t>
    </dgm:pt>
    <dgm:pt modelId="{559160D6-63B1-4047-9D04-8E920A519580}" type="pres">
      <dgm:prSet presAssocID="{02B3BCF3-5707-46BF-B6ED-F1AD095272DE}" presName="parentLeftMargin" presStyleLbl="node1" presStyleIdx="3" presStyleCnt="6"/>
      <dgm:spPr/>
      <dgm:t>
        <a:bodyPr/>
        <a:lstStyle/>
        <a:p>
          <a:endParaRPr lang="es-ES"/>
        </a:p>
      </dgm:t>
    </dgm:pt>
    <dgm:pt modelId="{7960BEF6-A598-42AF-90EC-857D750E1D40}" type="pres">
      <dgm:prSet presAssocID="{02B3BCF3-5707-46BF-B6ED-F1AD095272DE}" presName="parentText" presStyleLbl="node1" presStyleIdx="4" presStyleCnt="6" custScaleX="126221">
        <dgm:presLayoutVars>
          <dgm:chMax val="0"/>
          <dgm:bulletEnabled val="1"/>
        </dgm:presLayoutVars>
      </dgm:prSet>
      <dgm:spPr/>
      <dgm:t>
        <a:bodyPr/>
        <a:lstStyle/>
        <a:p>
          <a:endParaRPr lang="es-ES"/>
        </a:p>
      </dgm:t>
    </dgm:pt>
    <dgm:pt modelId="{81817BA0-A015-4BB0-B9A3-D7054AE8ABC9}" type="pres">
      <dgm:prSet presAssocID="{02B3BCF3-5707-46BF-B6ED-F1AD095272DE}" presName="negativeSpace" presStyleCnt="0"/>
      <dgm:spPr/>
      <dgm:t>
        <a:bodyPr/>
        <a:lstStyle/>
        <a:p>
          <a:endParaRPr lang="en-US"/>
        </a:p>
      </dgm:t>
    </dgm:pt>
    <dgm:pt modelId="{68991FF9-7686-4E74-BE71-2115EE6C1C15}" type="pres">
      <dgm:prSet presAssocID="{02B3BCF3-5707-46BF-B6ED-F1AD095272DE}" presName="childText" presStyleLbl="conFgAcc1" presStyleIdx="4" presStyleCnt="6">
        <dgm:presLayoutVars>
          <dgm:bulletEnabled val="1"/>
        </dgm:presLayoutVars>
      </dgm:prSet>
      <dgm:spPr>
        <a:ln>
          <a:solidFill>
            <a:schemeClr val="accent2"/>
          </a:solidFill>
        </a:ln>
      </dgm:spPr>
      <dgm:t>
        <a:bodyPr/>
        <a:lstStyle/>
        <a:p>
          <a:endParaRPr lang="en-US"/>
        </a:p>
      </dgm:t>
    </dgm:pt>
    <dgm:pt modelId="{9D5DEC81-5E73-4D31-9327-4DEB50252A32}" type="pres">
      <dgm:prSet presAssocID="{FC7D36C6-3E9D-4BD2-8680-57C9425CA843}" presName="spaceBetweenRectangles" presStyleCnt="0"/>
      <dgm:spPr/>
      <dgm:t>
        <a:bodyPr/>
        <a:lstStyle/>
        <a:p>
          <a:endParaRPr lang="en-US"/>
        </a:p>
      </dgm:t>
    </dgm:pt>
    <dgm:pt modelId="{0180750A-F8CB-48F5-A80A-A61C3F7DED31}" type="pres">
      <dgm:prSet presAssocID="{3E1C53F4-2F0A-4FE7-8B20-9060F8097A20}" presName="parentLin" presStyleCnt="0"/>
      <dgm:spPr/>
      <dgm:t>
        <a:bodyPr/>
        <a:lstStyle/>
        <a:p>
          <a:endParaRPr lang="en-US"/>
        </a:p>
      </dgm:t>
    </dgm:pt>
    <dgm:pt modelId="{89EAA226-FA3E-4E98-A17D-14C079E763F2}" type="pres">
      <dgm:prSet presAssocID="{3E1C53F4-2F0A-4FE7-8B20-9060F8097A20}" presName="parentLeftMargin" presStyleLbl="node1" presStyleIdx="4" presStyleCnt="6"/>
      <dgm:spPr/>
      <dgm:t>
        <a:bodyPr/>
        <a:lstStyle/>
        <a:p>
          <a:endParaRPr lang="es-ES"/>
        </a:p>
      </dgm:t>
    </dgm:pt>
    <dgm:pt modelId="{45435769-444B-4485-9CB3-E7D8ADE02764}" type="pres">
      <dgm:prSet presAssocID="{3E1C53F4-2F0A-4FE7-8B20-9060F8097A20}" presName="parentText" presStyleLbl="node1" presStyleIdx="5" presStyleCnt="6" custScaleX="126221">
        <dgm:presLayoutVars>
          <dgm:chMax val="0"/>
          <dgm:bulletEnabled val="1"/>
        </dgm:presLayoutVars>
      </dgm:prSet>
      <dgm:spPr/>
      <dgm:t>
        <a:bodyPr/>
        <a:lstStyle/>
        <a:p>
          <a:endParaRPr lang="es-ES"/>
        </a:p>
      </dgm:t>
    </dgm:pt>
    <dgm:pt modelId="{95EA465F-44F0-4C5A-9419-7CC5C4082BF8}" type="pres">
      <dgm:prSet presAssocID="{3E1C53F4-2F0A-4FE7-8B20-9060F8097A20}" presName="negativeSpace" presStyleCnt="0"/>
      <dgm:spPr/>
      <dgm:t>
        <a:bodyPr/>
        <a:lstStyle/>
        <a:p>
          <a:endParaRPr lang="en-US"/>
        </a:p>
      </dgm:t>
    </dgm:pt>
    <dgm:pt modelId="{A41B82E2-0A9B-48D3-9CA4-6D9CA74F1669}" type="pres">
      <dgm:prSet presAssocID="{3E1C53F4-2F0A-4FE7-8B20-9060F8097A20}" presName="childText" presStyleLbl="conFgAcc1" presStyleIdx="5" presStyleCnt="6">
        <dgm:presLayoutVars>
          <dgm:bulletEnabled val="1"/>
        </dgm:presLayoutVars>
      </dgm:prSet>
      <dgm:spPr>
        <a:ln>
          <a:solidFill>
            <a:srgbClr val="FF0000"/>
          </a:solidFill>
        </a:ln>
      </dgm:spPr>
      <dgm:t>
        <a:bodyPr/>
        <a:lstStyle/>
        <a:p>
          <a:endParaRPr lang="en-US"/>
        </a:p>
      </dgm:t>
    </dgm:pt>
  </dgm:ptLst>
  <dgm:cxnLst>
    <dgm:cxn modelId="{044C41E3-BA0C-436A-A4A8-53BB878CDBB5}" type="presOf" srcId="{456D9551-DD5E-4E56-A912-807B5EEB5A21}" destId="{AD8ACD2D-DCF1-4044-A00C-0370EAE4D137}" srcOrd="1" destOrd="0" presId="urn:microsoft.com/office/officeart/2005/8/layout/list1"/>
    <dgm:cxn modelId="{F94BDED9-6E46-4045-AE55-F6684004D238}" type="presOf" srcId="{3E1C53F4-2F0A-4FE7-8B20-9060F8097A20}" destId="{45435769-444B-4485-9CB3-E7D8ADE02764}" srcOrd="1" destOrd="0" presId="urn:microsoft.com/office/officeart/2005/8/layout/list1"/>
    <dgm:cxn modelId="{7F7DE79C-64ED-4720-A422-CA7D453076E7}" type="presOf" srcId="{CE51ABA4-7154-4265-9F05-3FEFF6322DFA}" destId="{8E952E26-92E8-47BE-A75C-211BE35EEC7A}" srcOrd="1" destOrd="0" presId="urn:microsoft.com/office/officeart/2005/8/layout/list1"/>
    <dgm:cxn modelId="{BF6913E1-19AB-4F84-BCC8-EF9ED07FE386}" srcId="{34C17DDA-60AD-4018-B4F0-F0D89F035465}" destId="{456D9551-DD5E-4E56-A912-807B5EEB5A21}" srcOrd="2" destOrd="0" parTransId="{4E2B4DC0-90B5-4227-B6D5-6C855F74E0D6}" sibTransId="{B8F0209F-437B-4FE9-8E80-2CF0A11BE3DC}"/>
    <dgm:cxn modelId="{26FC0ED7-1F8B-40E1-AF75-5A795D739F7E}" type="presOf" srcId="{02B3BCF3-5707-46BF-B6ED-F1AD095272DE}" destId="{559160D6-63B1-4047-9D04-8E920A519580}" srcOrd="0" destOrd="0" presId="urn:microsoft.com/office/officeart/2005/8/layout/list1"/>
    <dgm:cxn modelId="{DA16D74D-61F0-451C-A1DE-7D8146D24B91}" type="presOf" srcId="{118A5DEC-0638-4594-8C93-0F60F925E0F5}" destId="{9073501D-C9CE-4DCA-B221-952F307E5B1F}" srcOrd="1" destOrd="0" presId="urn:microsoft.com/office/officeart/2005/8/layout/list1"/>
    <dgm:cxn modelId="{5AE888BD-B337-4E97-A3BC-D9C7F60F7EB3}" type="presOf" srcId="{118A5DEC-0638-4594-8C93-0F60F925E0F5}" destId="{E32910E1-DC02-4A97-9607-6358A74BA30C}" srcOrd="0" destOrd="0" presId="urn:microsoft.com/office/officeart/2005/8/layout/list1"/>
    <dgm:cxn modelId="{20BEC1EC-7AC0-4716-AED9-90FA557712CA}" type="presOf" srcId="{34C17DDA-60AD-4018-B4F0-F0D89F035465}" destId="{50173B7E-503C-44C3-85C1-ACF99CAAA611}" srcOrd="0" destOrd="0" presId="urn:microsoft.com/office/officeart/2005/8/layout/list1"/>
    <dgm:cxn modelId="{CC069483-120E-4D7B-AF34-D05BF1591FF0}" srcId="{34C17DDA-60AD-4018-B4F0-F0D89F035465}" destId="{118A5DEC-0638-4594-8C93-0F60F925E0F5}" srcOrd="3" destOrd="0" parTransId="{455B64E5-5B28-4094-AB14-3EA6FCF8C57C}" sibTransId="{0D14A4A4-0F4E-4B88-920D-32E0CE0406DB}"/>
    <dgm:cxn modelId="{B543326B-D35E-4F74-AB79-1E5F52DA42AD}" srcId="{34C17DDA-60AD-4018-B4F0-F0D89F035465}" destId="{02B3BCF3-5707-46BF-B6ED-F1AD095272DE}" srcOrd="4" destOrd="0" parTransId="{D7FA1FD1-4C11-49A3-885F-FE26DDC9D2CE}" sibTransId="{FC7D36C6-3E9D-4BD2-8680-57C9425CA843}"/>
    <dgm:cxn modelId="{3846C2A5-473C-452C-B9DF-F9D1F9D8ED28}" srcId="{34C17DDA-60AD-4018-B4F0-F0D89F035465}" destId="{CE51ABA4-7154-4265-9F05-3FEFF6322DFA}" srcOrd="1" destOrd="0" parTransId="{FC89DC46-CFAC-4E7A-B049-F2194F2B37A8}" sibTransId="{4DD3A9CC-74C7-4431-A591-EA2B64BF5364}"/>
    <dgm:cxn modelId="{3E943453-AFE1-458E-8096-149022916316}" srcId="{34C17DDA-60AD-4018-B4F0-F0D89F035465}" destId="{3E1C53F4-2F0A-4FE7-8B20-9060F8097A20}" srcOrd="5" destOrd="0" parTransId="{B5EC6BE5-EFF8-4E46-8752-4428C5F2DF87}" sibTransId="{A0EA2DC1-397C-4CCF-A8DA-F89FC2DD60E1}"/>
    <dgm:cxn modelId="{970429E6-597A-4C6C-B1BA-BA95AB3B45FD}" type="presOf" srcId="{42B189F4-87B5-448D-8EAA-5EEE6E417D53}" destId="{50D67860-E4B4-4705-A1A7-FA57CA3CFC04}" srcOrd="1" destOrd="0" presId="urn:microsoft.com/office/officeart/2005/8/layout/list1"/>
    <dgm:cxn modelId="{E32AB7B6-5F40-42C4-AD1E-07AE02A50EAF}" type="presOf" srcId="{42B189F4-87B5-448D-8EAA-5EEE6E417D53}" destId="{27D7DC34-0A91-4D30-8A1B-F15B59824CC9}" srcOrd="0" destOrd="0" presId="urn:microsoft.com/office/officeart/2005/8/layout/list1"/>
    <dgm:cxn modelId="{B9BB4D46-0E2B-4FCC-B792-771050D7E67A}" type="presOf" srcId="{02B3BCF3-5707-46BF-B6ED-F1AD095272DE}" destId="{7960BEF6-A598-42AF-90EC-857D750E1D40}" srcOrd="1" destOrd="0" presId="urn:microsoft.com/office/officeart/2005/8/layout/list1"/>
    <dgm:cxn modelId="{8FF7B3E5-D1B4-4C30-97FE-A5EA996E7F3B}" type="presOf" srcId="{456D9551-DD5E-4E56-A912-807B5EEB5A21}" destId="{1B1A13D8-9094-4DBF-85E4-EFD99DEBD294}" srcOrd="0" destOrd="0" presId="urn:microsoft.com/office/officeart/2005/8/layout/list1"/>
    <dgm:cxn modelId="{FAC3B5C7-C61A-4799-9AA0-6E4127F36FF7}" type="presOf" srcId="{3E1C53F4-2F0A-4FE7-8B20-9060F8097A20}" destId="{89EAA226-FA3E-4E98-A17D-14C079E763F2}" srcOrd="0" destOrd="0" presId="urn:microsoft.com/office/officeart/2005/8/layout/list1"/>
    <dgm:cxn modelId="{74678793-DDB4-495F-B2BC-96CEE2ECA205}" type="presOf" srcId="{CE51ABA4-7154-4265-9F05-3FEFF6322DFA}" destId="{07836DA3-72DA-4133-90D8-D301B013144B}" srcOrd="0" destOrd="0" presId="urn:microsoft.com/office/officeart/2005/8/layout/list1"/>
    <dgm:cxn modelId="{281CD7CC-2F29-429C-AF0D-DD3213084BC0}" srcId="{34C17DDA-60AD-4018-B4F0-F0D89F035465}" destId="{42B189F4-87B5-448D-8EAA-5EEE6E417D53}" srcOrd="0" destOrd="0" parTransId="{C844ED2C-D5CB-42A6-AA90-9DF10AAC4B79}" sibTransId="{8017FBAE-3DC6-49D3-8B19-6E9AF0BE8434}"/>
    <dgm:cxn modelId="{3D6FBCCB-D7AE-48F0-928F-7FC7036E8138}" type="presParOf" srcId="{50173B7E-503C-44C3-85C1-ACF99CAAA611}" destId="{E9FCF91F-DEB9-470A-B3EA-94CD7F5FE781}" srcOrd="0" destOrd="0" presId="urn:microsoft.com/office/officeart/2005/8/layout/list1"/>
    <dgm:cxn modelId="{D330A011-09F2-4597-8DE4-C526E6E94A18}" type="presParOf" srcId="{E9FCF91F-DEB9-470A-B3EA-94CD7F5FE781}" destId="{27D7DC34-0A91-4D30-8A1B-F15B59824CC9}" srcOrd="0" destOrd="0" presId="urn:microsoft.com/office/officeart/2005/8/layout/list1"/>
    <dgm:cxn modelId="{C1F43826-72C3-4B10-B1B3-3E08BABD2888}" type="presParOf" srcId="{E9FCF91F-DEB9-470A-B3EA-94CD7F5FE781}" destId="{50D67860-E4B4-4705-A1A7-FA57CA3CFC04}" srcOrd="1" destOrd="0" presId="urn:microsoft.com/office/officeart/2005/8/layout/list1"/>
    <dgm:cxn modelId="{303D8EC3-A605-4515-80E9-33B17BFD06E0}" type="presParOf" srcId="{50173B7E-503C-44C3-85C1-ACF99CAAA611}" destId="{8E941E03-2160-42F5-8E10-B5BDDD29844C}" srcOrd="1" destOrd="0" presId="urn:microsoft.com/office/officeart/2005/8/layout/list1"/>
    <dgm:cxn modelId="{F33D158E-323A-4916-B183-4AC778F5A842}" type="presParOf" srcId="{50173B7E-503C-44C3-85C1-ACF99CAAA611}" destId="{434FEC75-82CB-4D98-A18A-E0E0457F6100}" srcOrd="2" destOrd="0" presId="urn:microsoft.com/office/officeart/2005/8/layout/list1"/>
    <dgm:cxn modelId="{7B75B124-FCF2-417D-905F-8B7B3DFC7A6B}" type="presParOf" srcId="{50173B7E-503C-44C3-85C1-ACF99CAAA611}" destId="{8AD05F27-83FF-4FC9-B70E-A3D77522510C}" srcOrd="3" destOrd="0" presId="urn:microsoft.com/office/officeart/2005/8/layout/list1"/>
    <dgm:cxn modelId="{7C5C2CAF-28A7-44FF-9EBF-9974A6C885F5}" type="presParOf" srcId="{50173B7E-503C-44C3-85C1-ACF99CAAA611}" destId="{CAC14747-E8FB-4F60-B234-C1C929DF69AE}" srcOrd="4" destOrd="0" presId="urn:microsoft.com/office/officeart/2005/8/layout/list1"/>
    <dgm:cxn modelId="{8775B64E-612C-44C6-B41C-66570E327D0C}" type="presParOf" srcId="{CAC14747-E8FB-4F60-B234-C1C929DF69AE}" destId="{07836DA3-72DA-4133-90D8-D301B013144B}" srcOrd="0" destOrd="0" presId="urn:microsoft.com/office/officeart/2005/8/layout/list1"/>
    <dgm:cxn modelId="{AE18C43C-75D9-4563-ACC7-BE5F57885295}" type="presParOf" srcId="{CAC14747-E8FB-4F60-B234-C1C929DF69AE}" destId="{8E952E26-92E8-47BE-A75C-211BE35EEC7A}" srcOrd="1" destOrd="0" presId="urn:microsoft.com/office/officeart/2005/8/layout/list1"/>
    <dgm:cxn modelId="{BE8FD157-7412-48C1-8365-8BEACF6792DF}" type="presParOf" srcId="{50173B7E-503C-44C3-85C1-ACF99CAAA611}" destId="{28A4CDE6-034B-43E6-B339-14D6EA735F88}" srcOrd="5" destOrd="0" presId="urn:microsoft.com/office/officeart/2005/8/layout/list1"/>
    <dgm:cxn modelId="{DD9BAA74-217D-420E-8EBB-E14B387B097A}" type="presParOf" srcId="{50173B7E-503C-44C3-85C1-ACF99CAAA611}" destId="{C2137D28-6EE8-4279-881B-6A49E52F5760}" srcOrd="6" destOrd="0" presId="urn:microsoft.com/office/officeart/2005/8/layout/list1"/>
    <dgm:cxn modelId="{1C3A4AEE-9044-4177-B9E4-AB711181F6E3}" type="presParOf" srcId="{50173B7E-503C-44C3-85C1-ACF99CAAA611}" destId="{77372E0F-95D0-4CBF-B210-A53DD7B1292A}" srcOrd="7" destOrd="0" presId="urn:microsoft.com/office/officeart/2005/8/layout/list1"/>
    <dgm:cxn modelId="{479B6AA1-EB66-4296-88A2-A3E569390671}" type="presParOf" srcId="{50173B7E-503C-44C3-85C1-ACF99CAAA611}" destId="{57FD0D7C-4AB2-475C-B677-6339FA8C252F}" srcOrd="8" destOrd="0" presId="urn:microsoft.com/office/officeart/2005/8/layout/list1"/>
    <dgm:cxn modelId="{D39DBA4F-5735-44FE-8926-B895D35E0798}" type="presParOf" srcId="{57FD0D7C-4AB2-475C-B677-6339FA8C252F}" destId="{1B1A13D8-9094-4DBF-85E4-EFD99DEBD294}" srcOrd="0" destOrd="0" presId="urn:microsoft.com/office/officeart/2005/8/layout/list1"/>
    <dgm:cxn modelId="{A6ABC060-B9E4-4FB8-BF67-F0A5A21CCEB9}" type="presParOf" srcId="{57FD0D7C-4AB2-475C-B677-6339FA8C252F}" destId="{AD8ACD2D-DCF1-4044-A00C-0370EAE4D137}" srcOrd="1" destOrd="0" presId="urn:microsoft.com/office/officeart/2005/8/layout/list1"/>
    <dgm:cxn modelId="{897F18E7-1432-4C63-BCFE-50B4CC060B72}" type="presParOf" srcId="{50173B7E-503C-44C3-85C1-ACF99CAAA611}" destId="{E9211C7C-7523-4C64-B0BC-12CAA8F7656C}" srcOrd="9" destOrd="0" presId="urn:microsoft.com/office/officeart/2005/8/layout/list1"/>
    <dgm:cxn modelId="{61638B4A-B82A-4E7C-AA85-9092C328A22D}" type="presParOf" srcId="{50173B7E-503C-44C3-85C1-ACF99CAAA611}" destId="{1BEE1810-C139-4B73-BBB4-583C23BF6C4E}" srcOrd="10" destOrd="0" presId="urn:microsoft.com/office/officeart/2005/8/layout/list1"/>
    <dgm:cxn modelId="{EA2C77E2-9413-4173-98D1-259E65D2BCD9}" type="presParOf" srcId="{50173B7E-503C-44C3-85C1-ACF99CAAA611}" destId="{D8C4B071-9C74-4F02-A621-D758529D9CB3}" srcOrd="11" destOrd="0" presId="urn:microsoft.com/office/officeart/2005/8/layout/list1"/>
    <dgm:cxn modelId="{5EB0FC28-2A00-499A-BED0-F9910B873911}" type="presParOf" srcId="{50173B7E-503C-44C3-85C1-ACF99CAAA611}" destId="{6AE4F7A3-EB95-46EA-9935-A06E04F238DD}" srcOrd="12" destOrd="0" presId="urn:microsoft.com/office/officeart/2005/8/layout/list1"/>
    <dgm:cxn modelId="{963D8984-A60A-4EE1-947B-4239C18CA681}" type="presParOf" srcId="{6AE4F7A3-EB95-46EA-9935-A06E04F238DD}" destId="{E32910E1-DC02-4A97-9607-6358A74BA30C}" srcOrd="0" destOrd="0" presId="urn:microsoft.com/office/officeart/2005/8/layout/list1"/>
    <dgm:cxn modelId="{5E44EA09-3912-4D46-BD23-6C4E73F47DED}" type="presParOf" srcId="{6AE4F7A3-EB95-46EA-9935-A06E04F238DD}" destId="{9073501D-C9CE-4DCA-B221-952F307E5B1F}" srcOrd="1" destOrd="0" presId="urn:microsoft.com/office/officeart/2005/8/layout/list1"/>
    <dgm:cxn modelId="{EF8B6B63-9627-4736-B3E3-C448F64B63F8}" type="presParOf" srcId="{50173B7E-503C-44C3-85C1-ACF99CAAA611}" destId="{8B4FDABF-A242-43E7-8C79-484F5682F253}" srcOrd="13" destOrd="0" presId="urn:microsoft.com/office/officeart/2005/8/layout/list1"/>
    <dgm:cxn modelId="{C5349521-CBAD-4015-9804-FB47541DA2A0}" type="presParOf" srcId="{50173B7E-503C-44C3-85C1-ACF99CAAA611}" destId="{87F6C894-6E7F-4FC4-816B-D352F9B37EF9}" srcOrd="14" destOrd="0" presId="urn:microsoft.com/office/officeart/2005/8/layout/list1"/>
    <dgm:cxn modelId="{9C62622A-6333-4E45-8630-49AF1C41F2E2}" type="presParOf" srcId="{50173B7E-503C-44C3-85C1-ACF99CAAA611}" destId="{AD09C038-E913-4774-9FDA-7B1A29FF07A1}" srcOrd="15" destOrd="0" presId="urn:microsoft.com/office/officeart/2005/8/layout/list1"/>
    <dgm:cxn modelId="{57899F00-0C8D-4F72-9836-BE1368C798D4}" type="presParOf" srcId="{50173B7E-503C-44C3-85C1-ACF99CAAA611}" destId="{81F23E14-9AAA-4170-8E72-3203E6E05B5B}" srcOrd="16" destOrd="0" presId="urn:microsoft.com/office/officeart/2005/8/layout/list1"/>
    <dgm:cxn modelId="{8F991879-EFE0-41A0-90C6-275397E4DE07}" type="presParOf" srcId="{81F23E14-9AAA-4170-8E72-3203E6E05B5B}" destId="{559160D6-63B1-4047-9D04-8E920A519580}" srcOrd="0" destOrd="0" presId="urn:microsoft.com/office/officeart/2005/8/layout/list1"/>
    <dgm:cxn modelId="{DB1233B6-409F-49EB-94FC-F9F2CE6B0D20}" type="presParOf" srcId="{81F23E14-9AAA-4170-8E72-3203E6E05B5B}" destId="{7960BEF6-A598-42AF-90EC-857D750E1D40}" srcOrd="1" destOrd="0" presId="urn:microsoft.com/office/officeart/2005/8/layout/list1"/>
    <dgm:cxn modelId="{DD8A6F4D-7DEE-465B-8F06-9A985F3A4147}" type="presParOf" srcId="{50173B7E-503C-44C3-85C1-ACF99CAAA611}" destId="{81817BA0-A015-4BB0-B9A3-D7054AE8ABC9}" srcOrd="17" destOrd="0" presId="urn:microsoft.com/office/officeart/2005/8/layout/list1"/>
    <dgm:cxn modelId="{E3F0338E-542C-4CA7-98DB-09AE5EBA179E}" type="presParOf" srcId="{50173B7E-503C-44C3-85C1-ACF99CAAA611}" destId="{68991FF9-7686-4E74-BE71-2115EE6C1C15}" srcOrd="18" destOrd="0" presId="urn:microsoft.com/office/officeart/2005/8/layout/list1"/>
    <dgm:cxn modelId="{5EDE1E89-1BE5-4B43-BAFD-762C81945C71}" type="presParOf" srcId="{50173B7E-503C-44C3-85C1-ACF99CAAA611}" destId="{9D5DEC81-5E73-4D31-9327-4DEB50252A32}" srcOrd="19" destOrd="0" presId="urn:microsoft.com/office/officeart/2005/8/layout/list1"/>
    <dgm:cxn modelId="{6BF6F5BE-DBA5-4C27-8D48-3A8B3E94A2BC}" type="presParOf" srcId="{50173B7E-503C-44C3-85C1-ACF99CAAA611}" destId="{0180750A-F8CB-48F5-A80A-A61C3F7DED31}" srcOrd="20" destOrd="0" presId="urn:microsoft.com/office/officeart/2005/8/layout/list1"/>
    <dgm:cxn modelId="{2253934A-1029-4D10-95F4-9BB67D1FAC9E}" type="presParOf" srcId="{0180750A-F8CB-48F5-A80A-A61C3F7DED31}" destId="{89EAA226-FA3E-4E98-A17D-14C079E763F2}" srcOrd="0" destOrd="0" presId="urn:microsoft.com/office/officeart/2005/8/layout/list1"/>
    <dgm:cxn modelId="{8C4EA5CF-5121-48E0-8845-E0E012544048}" type="presParOf" srcId="{0180750A-F8CB-48F5-A80A-A61C3F7DED31}" destId="{45435769-444B-4485-9CB3-E7D8ADE02764}" srcOrd="1" destOrd="0" presId="urn:microsoft.com/office/officeart/2005/8/layout/list1"/>
    <dgm:cxn modelId="{92C30AF0-7431-46B9-A5D6-05A02277A0F2}" type="presParOf" srcId="{50173B7E-503C-44C3-85C1-ACF99CAAA611}" destId="{95EA465F-44F0-4C5A-9419-7CC5C4082BF8}" srcOrd="21" destOrd="0" presId="urn:microsoft.com/office/officeart/2005/8/layout/list1"/>
    <dgm:cxn modelId="{FEDB6DDC-398A-449E-A59C-7DE5AB128327}" type="presParOf" srcId="{50173B7E-503C-44C3-85C1-ACF99CAAA611}" destId="{A41B82E2-0A9B-48D3-9CA4-6D9CA74F166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8CF2F-BA68-4B1B-8FF8-BB25FBFBDCF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B741586E-2D6D-4A5B-A352-600E2736E6DC}">
      <dgm:prSet phldrT="[Texto]" custT="1"/>
      <dgm:spPr/>
      <dgm:t>
        <a:bodyPr/>
        <a:lstStyle/>
        <a:p>
          <a:pPr algn="just"/>
          <a:r>
            <a:rPr lang="es-EC" sz="2000" dirty="0" smtClean="0">
              <a:solidFill>
                <a:schemeClr val="bg2">
                  <a:lumMod val="10000"/>
                </a:schemeClr>
              </a:solidFill>
              <a:latin typeface="Arial" panose="020B0604020202020204" pitchFamily="34" charset="0"/>
              <a:cs typeface="Arial" panose="020B0604020202020204" pitchFamily="34" charset="0"/>
            </a:rPr>
            <a:t>Que la Universidad de las Fuerzas Armadas - ESPE, a través del  Departamento de Seguridad y Defensa, coordine con los ministerios respectivos, el desarrollo de investigaciones de los proyectos públicos que tienen incidencia en el desarrollo  nacional, con los egresados de la Carrera de Ingeniería en Seguridad.</a:t>
          </a:r>
          <a:endParaRPr lang="es-EC" sz="2000" dirty="0">
            <a:solidFill>
              <a:schemeClr val="bg2">
                <a:lumMod val="10000"/>
              </a:schemeClr>
            </a:solidFill>
            <a:latin typeface="Arial" panose="020B0604020202020204" pitchFamily="34" charset="0"/>
            <a:cs typeface="Arial" panose="020B0604020202020204" pitchFamily="34" charset="0"/>
          </a:endParaRPr>
        </a:p>
      </dgm:t>
    </dgm:pt>
    <dgm:pt modelId="{89C9D606-F184-4593-8C5A-FB8855A7FD2C}" type="parTrans" cxnId="{44483F4D-97ED-4961-BBF7-0B98A9EE701E}">
      <dgm:prSet/>
      <dgm:spPr/>
      <dgm:t>
        <a:bodyPr/>
        <a:lstStyle/>
        <a:p>
          <a:endParaRPr lang="es-EC"/>
        </a:p>
      </dgm:t>
    </dgm:pt>
    <dgm:pt modelId="{92FA5764-79A7-4DAF-9B65-302863B29871}" type="sibTrans" cxnId="{44483F4D-97ED-4961-BBF7-0B98A9EE701E}">
      <dgm:prSet/>
      <dgm:spPr/>
      <dgm:t>
        <a:bodyPr/>
        <a:lstStyle/>
        <a:p>
          <a:endParaRPr lang="es-EC"/>
        </a:p>
      </dgm:t>
    </dgm:pt>
    <dgm:pt modelId="{3B86810A-EAC5-42E5-9A1E-DABB0A2ED760}">
      <dgm:prSet phldrT="[Texto]" custT="1"/>
      <dgm:spPr/>
      <dgm:t>
        <a:bodyPr/>
        <a:lstStyle/>
        <a:p>
          <a:pPr algn="just"/>
          <a:r>
            <a:rPr lang="es-EC" sz="2000" dirty="0" smtClean="0">
              <a:solidFill>
                <a:schemeClr val="bg2">
                  <a:lumMod val="10000"/>
                </a:schemeClr>
              </a:solidFill>
              <a:latin typeface="Arial" panose="020B0604020202020204" pitchFamily="34" charset="0"/>
              <a:cs typeface="Arial" panose="020B0604020202020204" pitchFamily="34" charset="0"/>
            </a:rPr>
            <a:t>Que la Gestión en Seguridad Integral sea puesta en ejecución, para mejorar la seguridad y el Proyecto pueda cumplir con el direccionamiento estratégico.</a:t>
          </a:r>
          <a:endParaRPr lang="es-EC" sz="2000" dirty="0">
            <a:solidFill>
              <a:schemeClr val="bg2">
                <a:lumMod val="10000"/>
              </a:schemeClr>
            </a:solidFill>
            <a:latin typeface="Arial" panose="020B0604020202020204" pitchFamily="34" charset="0"/>
            <a:cs typeface="Arial" panose="020B0604020202020204" pitchFamily="34" charset="0"/>
          </a:endParaRPr>
        </a:p>
      </dgm:t>
    </dgm:pt>
    <dgm:pt modelId="{0C3EBA3D-574C-4763-8089-92283C1F6CC2}" type="parTrans" cxnId="{35280E7E-9C14-426B-B98B-6A6D44E75D61}">
      <dgm:prSet/>
      <dgm:spPr/>
      <dgm:t>
        <a:bodyPr/>
        <a:lstStyle/>
        <a:p>
          <a:endParaRPr lang="es-EC"/>
        </a:p>
      </dgm:t>
    </dgm:pt>
    <dgm:pt modelId="{6555A085-9C7C-43C8-AD0F-B3F069DA3036}" type="sibTrans" cxnId="{35280E7E-9C14-426B-B98B-6A6D44E75D61}">
      <dgm:prSet/>
      <dgm:spPr/>
      <dgm:t>
        <a:bodyPr/>
        <a:lstStyle/>
        <a:p>
          <a:endParaRPr lang="es-EC"/>
        </a:p>
      </dgm:t>
    </dgm:pt>
    <dgm:pt modelId="{D34D2463-E1E9-453D-B0B6-EA754F64E93C}">
      <dgm:prSet phldrT="[Texto]" custT="1"/>
      <dgm:spPr/>
      <dgm:t>
        <a:bodyPr/>
        <a:lstStyle/>
        <a:p>
          <a:pPr algn="just"/>
          <a:r>
            <a:rPr lang="es-EC" sz="2000" dirty="0" smtClean="0">
              <a:solidFill>
                <a:schemeClr val="bg2">
                  <a:lumMod val="10000"/>
                </a:schemeClr>
              </a:solidFill>
              <a:latin typeface="Arial" panose="020B0604020202020204" pitchFamily="34" charset="0"/>
              <a:cs typeface="Arial" panose="020B0604020202020204" pitchFamily="34" charset="0"/>
            </a:rPr>
            <a:t>Establecer un programa de capacitación a todo el personal del Proyecto Hidroeléctrico Coca Codo Sinclair en temas de seguridad.</a:t>
          </a:r>
          <a:endParaRPr lang="es-EC" sz="2000" dirty="0">
            <a:solidFill>
              <a:schemeClr val="bg2">
                <a:lumMod val="10000"/>
              </a:schemeClr>
            </a:solidFill>
            <a:latin typeface="Arial" panose="020B0604020202020204" pitchFamily="34" charset="0"/>
            <a:cs typeface="Arial" panose="020B0604020202020204" pitchFamily="34" charset="0"/>
          </a:endParaRPr>
        </a:p>
      </dgm:t>
    </dgm:pt>
    <dgm:pt modelId="{FF9CB8D0-3607-4850-AEFA-0CFF2A07402E}" type="sibTrans" cxnId="{3D342957-A50C-403E-8652-567658F5E538}">
      <dgm:prSet/>
      <dgm:spPr/>
      <dgm:t>
        <a:bodyPr/>
        <a:lstStyle/>
        <a:p>
          <a:endParaRPr lang="es-EC"/>
        </a:p>
      </dgm:t>
    </dgm:pt>
    <dgm:pt modelId="{51B2C0E2-BBC6-48FF-9F20-101B29770313}" type="parTrans" cxnId="{3D342957-A50C-403E-8652-567658F5E538}">
      <dgm:prSet/>
      <dgm:spPr/>
      <dgm:t>
        <a:bodyPr/>
        <a:lstStyle/>
        <a:p>
          <a:endParaRPr lang="es-EC"/>
        </a:p>
      </dgm:t>
    </dgm:pt>
    <dgm:pt modelId="{8EC0BC1F-2AA0-43B7-B81B-454089E8A8D6}">
      <dgm:prSet phldrT="[Texto]" custT="1"/>
      <dgm:spPr/>
      <dgm:t>
        <a:bodyPr/>
        <a:lstStyle/>
        <a:p>
          <a:pPr algn="just"/>
          <a:r>
            <a:rPr lang="es-EC" sz="2000" dirty="0" smtClean="0">
              <a:solidFill>
                <a:schemeClr val="bg2">
                  <a:lumMod val="10000"/>
                </a:schemeClr>
              </a:solidFill>
              <a:latin typeface="Arial" panose="020B0604020202020204" pitchFamily="34" charset="0"/>
              <a:cs typeface="Arial" panose="020B0604020202020204" pitchFamily="34" charset="0"/>
            </a:rPr>
            <a:t>Que la empresa provea de los medios logísticos y tecnológicos para poder desarrollar e implementar la Gestión de Seguridad.</a:t>
          </a:r>
          <a:endParaRPr lang="es-EC" sz="2000" dirty="0">
            <a:solidFill>
              <a:schemeClr val="bg2">
                <a:lumMod val="10000"/>
              </a:schemeClr>
            </a:solidFill>
            <a:latin typeface="Arial" panose="020B0604020202020204" pitchFamily="34" charset="0"/>
            <a:cs typeface="Arial" panose="020B0604020202020204" pitchFamily="34" charset="0"/>
          </a:endParaRPr>
        </a:p>
      </dgm:t>
    </dgm:pt>
    <dgm:pt modelId="{24CCBA8A-68B5-45C6-8286-23FAD6208C29}" type="parTrans" cxnId="{2AEFE298-8D4F-4E66-A7EE-8F1358685370}">
      <dgm:prSet/>
      <dgm:spPr/>
      <dgm:t>
        <a:bodyPr/>
        <a:lstStyle/>
        <a:p>
          <a:endParaRPr lang="en-US"/>
        </a:p>
      </dgm:t>
    </dgm:pt>
    <dgm:pt modelId="{A7B09CD0-522D-4C29-B103-1E90FCC3E33E}" type="sibTrans" cxnId="{2AEFE298-8D4F-4E66-A7EE-8F1358685370}">
      <dgm:prSet/>
      <dgm:spPr/>
      <dgm:t>
        <a:bodyPr/>
        <a:lstStyle/>
        <a:p>
          <a:endParaRPr lang="en-US"/>
        </a:p>
      </dgm:t>
    </dgm:pt>
    <dgm:pt modelId="{0189B34F-EF81-4209-B8B9-E41CDD80D75B}" type="pres">
      <dgm:prSet presAssocID="{9008CF2F-BA68-4B1B-8FF8-BB25FBFBDCF3}" presName="linear" presStyleCnt="0">
        <dgm:presLayoutVars>
          <dgm:animLvl val="lvl"/>
          <dgm:resizeHandles val="exact"/>
        </dgm:presLayoutVars>
      </dgm:prSet>
      <dgm:spPr/>
      <dgm:t>
        <a:bodyPr/>
        <a:lstStyle/>
        <a:p>
          <a:endParaRPr lang="en-US"/>
        </a:p>
      </dgm:t>
    </dgm:pt>
    <dgm:pt modelId="{AFE1387E-9464-4863-998B-CCC94685A87D}" type="pres">
      <dgm:prSet presAssocID="{B741586E-2D6D-4A5B-A352-600E2736E6DC}" presName="parentText" presStyleLbl="node1" presStyleIdx="0" presStyleCnt="4">
        <dgm:presLayoutVars>
          <dgm:chMax val="0"/>
          <dgm:bulletEnabled val="1"/>
        </dgm:presLayoutVars>
      </dgm:prSet>
      <dgm:spPr/>
      <dgm:t>
        <a:bodyPr/>
        <a:lstStyle/>
        <a:p>
          <a:endParaRPr lang="en-US"/>
        </a:p>
      </dgm:t>
    </dgm:pt>
    <dgm:pt modelId="{83153DDD-990D-4F4D-A9E9-367A7C67BE90}" type="pres">
      <dgm:prSet presAssocID="{92FA5764-79A7-4DAF-9B65-302863B29871}" presName="spacer" presStyleCnt="0"/>
      <dgm:spPr/>
      <dgm:t>
        <a:bodyPr/>
        <a:lstStyle/>
        <a:p>
          <a:endParaRPr lang="en-US"/>
        </a:p>
      </dgm:t>
    </dgm:pt>
    <dgm:pt modelId="{87E964C9-1668-48D4-A226-8D321C469B24}" type="pres">
      <dgm:prSet presAssocID="{D34D2463-E1E9-453D-B0B6-EA754F64E93C}" presName="parentText" presStyleLbl="node1" presStyleIdx="1" presStyleCnt="4">
        <dgm:presLayoutVars>
          <dgm:chMax val="0"/>
          <dgm:bulletEnabled val="1"/>
        </dgm:presLayoutVars>
      </dgm:prSet>
      <dgm:spPr/>
      <dgm:t>
        <a:bodyPr/>
        <a:lstStyle/>
        <a:p>
          <a:endParaRPr lang="en-US"/>
        </a:p>
      </dgm:t>
    </dgm:pt>
    <dgm:pt modelId="{EB9FD028-D4B5-4E38-BEEE-EA7FA928BE75}" type="pres">
      <dgm:prSet presAssocID="{FF9CB8D0-3607-4850-AEFA-0CFF2A07402E}" presName="spacer" presStyleCnt="0"/>
      <dgm:spPr/>
      <dgm:t>
        <a:bodyPr/>
        <a:lstStyle/>
        <a:p>
          <a:endParaRPr lang="en-US"/>
        </a:p>
      </dgm:t>
    </dgm:pt>
    <dgm:pt modelId="{9B8B6B06-B714-4D5F-BA5F-CA87ABC2F74B}" type="pres">
      <dgm:prSet presAssocID="{3B86810A-EAC5-42E5-9A1E-DABB0A2ED760}" presName="parentText" presStyleLbl="node1" presStyleIdx="2" presStyleCnt="4">
        <dgm:presLayoutVars>
          <dgm:chMax val="0"/>
          <dgm:bulletEnabled val="1"/>
        </dgm:presLayoutVars>
      </dgm:prSet>
      <dgm:spPr>
        <a:prstGeom prst="flowChartAlternateProcess">
          <a:avLst/>
        </a:prstGeom>
      </dgm:spPr>
      <dgm:t>
        <a:bodyPr/>
        <a:lstStyle/>
        <a:p>
          <a:endParaRPr lang="en-US"/>
        </a:p>
      </dgm:t>
    </dgm:pt>
    <dgm:pt modelId="{C2DA08F7-C422-4352-AC31-9A07DBE0ED92}" type="pres">
      <dgm:prSet presAssocID="{6555A085-9C7C-43C8-AD0F-B3F069DA3036}" presName="spacer" presStyleCnt="0"/>
      <dgm:spPr/>
      <dgm:t>
        <a:bodyPr/>
        <a:lstStyle/>
        <a:p>
          <a:endParaRPr lang="en-US"/>
        </a:p>
      </dgm:t>
    </dgm:pt>
    <dgm:pt modelId="{1C53B650-8803-44FE-85DD-F66EBFA8EDC0}" type="pres">
      <dgm:prSet presAssocID="{8EC0BC1F-2AA0-43B7-B81B-454089E8A8D6}" presName="parentText" presStyleLbl="node1" presStyleIdx="3" presStyleCnt="4">
        <dgm:presLayoutVars>
          <dgm:chMax val="0"/>
          <dgm:bulletEnabled val="1"/>
        </dgm:presLayoutVars>
      </dgm:prSet>
      <dgm:spPr/>
      <dgm:t>
        <a:bodyPr/>
        <a:lstStyle/>
        <a:p>
          <a:endParaRPr lang="en-US"/>
        </a:p>
      </dgm:t>
    </dgm:pt>
  </dgm:ptLst>
  <dgm:cxnLst>
    <dgm:cxn modelId="{E1EC448F-9642-4040-B8F1-0EC342D3301B}" type="presOf" srcId="{9008CF2F-BA68-4B1B-8FF8-BB25FBFBDCF3}" destId="{0189B34F-EF81-4209-B8B9-E41CDD80D75B}" srcOrd="0" destOrd="0" presId="urn:microsoft.com/office/officeart/2005/8/layout/vList2"/>
    <dgm:cxn modelId="{2AEFE298-8D4F-4E66-A7EE-8F1358685370}" srcId="{9008CF2F-BA68-4B1B-8FF8-BB25FBFBDCF3}" destId="{8EC0BC1F-2AA0-43B7-B81B-454089E8A8D6}" srcOrd="3" destOrd="0" parTransId="{24CCBA8A-68B5-45C6-8286-23FAD6208C29}" sibTransId="{A7B09CD0-522D-4C29-B103-1E90FCC3E33E}"/>
    <dgm:cxn modelId="{D27ABBCD-A614-4678-A70B-374B493D8716}" type="presOf" srcId="{3B86810A-EAC5-42E5-9A1E-DABB0A2ED760}" destId="{9B8B6B06-B714-4D5F-BA5F-CA87ABC2F74B}" srcOrd="0" destOrd="0" presId="urn:microsoft.com/office/officeart/2005/8/layout/vList2"/>
    <dgm:cxn modelId="{3D342957-A50C-403E-8652-567658F5E538}" srcId="{9008CF2F-BA68-4B1B-8FF8-BB25FBFBDCF3}" destId="{D34D2463-E1E9-453D-B0B6-EA754F64E93C}" srcOrd="1" destOrd="0" parTransId="{51B2C0E2-BBC6-48FF-9F20-101B29770313}" sibTransId="{FF9CB8D0-3607-4850-AEFA-0CFF2A07402E}"/>
    <dgm:cxn modelId="{35280E7E-9C14-426B-B98B-6A6D44E75D61}" srcId="{9008CF2F-BA68-4B1B-8FF8-BB25FBFBDCF3}" destId="{3B86810A-EAC5-42E5-9A1E-DABB0A2ED760}" srcOrd="2" destOrd="0" parTransId="{0C3EBA3D-574C-4763-8089-92283C1F6CC2}" sibTransId="{6555A085-9C7C-43C8-AD0F-B3F069DA3036}"/>
    <dgm:cxn modelId="{D31EDE79-DA72-4D7D-BA3D-64DCFF859E24}" type="presOf" srcId="{D34D2463-E1E9-453D-B0B6-EA754F64E93C}" destId="{87E964C9-1668-48D4-A226-8D321C469B24}" srcOrd="0" destOrd="0" presId="urn:microsoft.com/office/officeart/2005/8/layout/vList2"/>
    <dgm:cxn modelId="{44483F4D-97ED-4961-BBF7-0B98A9EE701E}" srcId="{9008CF2F-BA68-4B1B-8FF8-BB25FBFBDCF3}" destId="{B741586E-2D6D-4A5B-A352-600E2736E6DC}" srcOrd="0" destOrd="0" parTransId="{89C9D606-F184-4593-8C5A-FB8855A7FD2C}" sibTransId="{92FA5764-79A7-4DAF-9B65-302863B29871}"/>
    <dgm:cxn modelId="{81BBF4F7-D050-4E5B-85B4-800585FBB75B}" type="presOf" srcId="{8EC0BC1F-2AA0-43B7-B81B-454089E8A8D6}" destId="{1C53B650-8803-44FE-85DD-F66EBFA8EDC0}" srcOrd="0" destOrd="0" presId="urn:microsoft.com/office/officeart/2005/8/layout/vList2"/>
    <dgm:cxn modelId="{5F5FFEEE-8C2D-4EC5-85AD-440D91E2F494}" type="presOf" srcId="{B741586E-2D6D-4A5B-A352-600E2736E6DC}" destId="{AFE1387E-9464-4863-998B-CCC94685A87D}" srcOrd="0" destOrd="0" presId="urn:microsoft.com/office/officeart/2005/8/layout/vList2"/>
    <dgm:cxn modelId="{E5D1F744-F11F-4B38-BC1A-10ED9BBD0160}" type="presParOf" srcId="{0189B34F-EF81-4209-B8B9-E41CDD80D75B}" destId="{AFE1387E-9464-4863-998B-CCC94685A87D}" srcOrd="0" destOrd="0" presId="urn:microsoft.com/office/officeart/2005/8/layout/vList2"/>
    <dgm:cxn modelId="{245ADC65-4B3A-4379-B682-F6A83E378B07}" type="presParOf" srcId="{0189B34F-EF81-4209-B8B9-E41CDD80D75B}" destId="{83153DDD-990D-4F4D-A9E9-367A7C67BE90}" srcOrd="1" destOrd="0" presId="urn:microsoft.com/office/officeart/2005/8/layout/vList2"/>
    <dgm:cxn modelId="{4C249CBA-C882-458C-A36A-134FC5AE67C8}" type="presParOf" srcId="{0189B34F-EF81-4209-B8B9-E41CDD80D75B}" destId="{87E964C9-1668-48D4-A226-8D321C469B24}" srcOrd="2" destOrd="0" presId="urn:microsoft.com/office/officeart/2005/8/layout/vList2"/>
    <dgm:cxn modelId="{42004F56-67DF-4EE0-9827-CDBE3CA0F54B}" type="presParOf" srcId="{0189B34F-EF81-4209-B8B9-E41CDD80D75B}" destId="{EB9FD028-D4B5-4E38-BEEE-EA7FA928BE75}" srcOrd="3" destOrd="0" presId="urn:microsoft.com/office/officeart/2005/8/layout/vList2"/>
    <dgm:cxn modelId="{87996E01-59EE-4007-ACA5-86E8EB80D746}" type="presParOf" srcId="{0189B34F-EF81-4209-B8B9-E41CDD80D75B}" destId="{9B8B6B06-B714-4D5F-BA5F-CA87ABC2F74B}" srcOrd="4" destOrd="0" presId="urn:microsoft.com/office/officeart/2005/8/layout/vList2"/>
    <dgm:cxn modelId="{618E47F8-05ED-4F71-938B-6E8016B2B9A6}" type="presParOf" srcId="{0189B34F-EF81-4209-B8B9-E41CDD80D75B}" destId="{C2DA08F7-C422-4352-AC31-9A07DBE0ED92}" srcOrd="5" destOrd="0" presId="urn:microsoft.com/office/officeart/2005/8/layout/vList2"/>
    <dgm:cxn modelId="{4734D9F8-54E7-413E-BF88-0EEED528C149}" type="presParOf" srcId="{0189B34F-EF81-4209-B8B9-E41CDD80D75B}" destId="{1C53B650-8803-44FE-85DD-F66EBFA8EDC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FEC75-82CB-4D98-A18A-E0E0457F6100}">
      <dsp:nvSpPr>
        <dsp:cNvPr id="0" name=""/>
        <dsp:cNvSpPr/>
      </dsp:nvSpPr>
      <dsp:spPr>
        <a:xfrm>
          <a:off x="0" y="392774"/>
          <a:ext cx="8427720" cy="453600"/>
        </a:xfrm>
        <a:prstGeom prst="rect">
          <a:avLst/>
        </a:prstGeom>
        <a:solidFill>
          <a:schemeClr val="lt1">
            <a:alpha val="90000"/>
            <a:hueOff val="0"/>
            <a:satOff val="0"/>
            <a:lumOff val="0"/>
            <a:alphaOff val="0"/>
          </a:schemeClr>
        </a:solidFill>
        <a:ln>
          <a:solidFill>
            <a:schemeClr val="accent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0D67860-E4B4-4705-A1A7-FA57CA3CFC04}">
      <dsp:nvSpPr>
        <dsp:cNvPr id="0" name=""/>
        <dsp:cNvSpPr/>
      </dsp:nvSpPr>
      <dsp:spPr>
        <a:xfrm>
          <a:off x="421386" y="127094"/>
          <a:ext cx="7446286" cy="531360"/>
        </a:xfrm>
        <a:prstGeom prst="roundRect">
          <a:avLst/>
        </a:prstGeom>
        <a:solidFill>
          <a:schemeClr val="bg2">
            <a:lumMod val="9000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111250">
            <a:lnSpc>
              <a:spcPct val="90000"/>
            </a:lnSpc>
            <a:spcBef>
              <a:spcPct val="0"/>
            </a:spcBef>
            <a:spcAft>
              <a:spcPct val="35000"/>
            </a:spcAft>
          </a:pPr>
          <a:r>
            <a:rPr lang="es-ES" sz="2500" b="1" kern="1200" cap="none" spc="0" dirty="0" smtClean="0">
              <a:ln w="0"/>
              <a:solidFill>
                <a:schemeClr val="tx1"/>
              </a:solidFill>
              <a:effectLst>
                <a:outerShdw blurRad="38100" dist="19050" dir="2700000" algn="tl" rotWithShape="0">
                  <a:schemeClr val="dk1">
                    <a:alpha val="40000"/>
                  </a:schemeClr>
                </a:outerShdw>
              </a:effectLst>
              <a:latin typeface="+mj-lt"/>
            </a:rPr>
            <a:t>ANTECEDENTES</a:t>
          </a:r>
          <a:endParaRPr lang="es-ES" sz="2500" b="1" kern="1200" cap="none" spc="0" dirty="0">
            <a:ln w="0"/>
            <a:solidFill>
              <a:schemeClr val="tx1"/>
            </a:solidFill>
            <a:effectLst>
              <a:outerShdw blurRad="38100" dist="19050" dir="2700000" algn="tl" rotWithShape="0">
                <a:schemeClr val="dk1">
                  <a:alpha val="40000"/>
                </a:schemeClr>
              </a:outerShdw>
            </a:effectLst>
            <a:latin typeface="+mj-lt"/>
          </a:endParaRPr>
        </a:p>
      </dsp:txBody>
      <dsp:txXfrm>
        <a:off x="447325" y="153033"/>
        <a:ext cx="7394408" cy="479482"/>
      </dsp:txXfrm>
    </dsp:sp>
    <dsp:sp modelId="{C2137D28-6EE8-4279-881B-6A49E52F5760}">
      <dsp:nvSpPr>
        <dsp:cNvPr id="0" name=""/>
        <dsp:cNvSpPr/>
      </dsp:nvSpPr>
      <dsp:spPr>
        <a:xfrm>
          <a:off x="0" y="1209254"/>
          <a:ext cx="8427720" cy="453600"/>
        </a:xfrm>
        <a:prstGeom prst="rect">
          <a:avLst/>
        </a:prstGeom>
        <a:solidFill>
          <a:schemeClr val="lt1">
            <a:alpha val="90000"/>
            <a:hueOff val="0"/>
            <a:satOff val="0"/>
            <a:lumOff val="0"/>
            <a:alphaOff val="0"/>
          </a:schemeClr>
        </a:solidFill>
        <a:ln>
          <a:solidFill>
            <a:schemeClr val="accent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E952E26-92E8-47BE-A75C-211BE35EEC7A}">
      <dsp:nvSpPr>
        <dsp:cNvPr id="0" name=""/>
        <dsp:cNvSpPr/>
      </dsp:nvSpPr>
      <dsp:spPr>
        <a:xfrm>
          <a:off x="421386" y="943574"/>
          <a:ext cx="7446286" cy="531360"/>
        </a:xfrm>
        <a:prstGeom prst="roundRect">
          <a:avLst/>
        </a:prstGeom>
        <a:solidFill>
          <a:schemeClr val="bg2">
            <a:lumMod val="9000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111250">
            <a:lnSpc>
              <a:spcPct val="90000"/>
            </a:lnSpc>
            <a:spcBef>
              <a:spcPct val="0"/>
            </a:spcBef>
            <a:spcAft>
              <a:spcPct val="35000"/>
            </a:spcAft>
          </a:pPr>
          <a:r>
            <a:rPr lang="es-EC" sz="2500" b="1" kern="1200" cap="none" spc="0" dirty="0" smtClean="0">
              <a:ln w="0"/>
              <a:solidFill>
                <a:schemeClr val="tx1"/>
              </a:solidFill>
              <a:effectLst>
                <a:outerShdw blurRad="38100" dist="19050" dir="2700000" algn="tl" rotWithShape="0">
                  <a:schemeClr val="dk1">
                    <a:alpha val="40000"/>
                  </a:schemeClr>
                </a:outerShdw>
              </a:effectLst>
              <a:latin typeface="+mj-lt"/>
            </a:rPr>
            <a:t>PLANTEAMIENTO DEL PROBLEMA DE INVESTIGACIÓN</a:t>
          </a:r>
          <a:endParaRPr lang="es-ES" sz="2500" b="1" kern="1200" cap="none" spc="0" dirty="0">
            <a:ln w="0"/>
            <a:solidFill>
              <a:schemeClr val="tx1"/>
            </a:solidFill>
            <a:effectLst>
              <a:outerShdw blurRad="38100" dist="19050" dir="2700000" algn="tl" rotWithShape="0">
                <a:schemeClr val="dk1">
                  <a:alpha val="40000"/>
                </a:schemeClr>
              </a:outerShdw>
            </a:effectLst>
            <a:latin typeface="+mj-lt"/>
          </a:endParaRPr>
        </a:p>
      </dsp:txBody>
      <dsp:txXfrm>
        <a:off x="447325" y="969513"/>
        <a:ext cx="7394408" cy="479482"/>
      </dsp:txXfrm>
    </dsp:sp>
    <dsp:sp modelId="{1BEE1810-C139-4B73-BBB4-583C23BF6C4E}">
      <dsp:nvSpPr>
        <dsp:cNvPr id="0" name=""/>
        <dsp:cNvSpPr/>
      </dsp:nvSpPr>
      <dsp:spPr>
        <a:xfrm>
          <a:off x="0" y="2025734"/>
          <a:ext cx="8427720" cy="453600"/>
        </a:xfrm>
        <a:prstGeom prst="rect">
          <a:avLst/>
        </a:prstGeom>
        <a:solidFill>
          <a:schemeClr val="lt1">
            <a:alpha val="90000"/>
            <a:hueOff val="0"/>
            <a:satOff val="0"/>
            <a:lumOff val="0"/>
            <a:alphaOff val="0"/>
          </a:schemeClr>
        </a:solidFill>
        <a:ln>
          <a:solidFill>
            <a:schemeClr val="accent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D8ACD2D-DCF1-4044-A00C-0370EAE4D137}">
      <dsp:nvSpPr>
        <dsp:cNvPr id="0" name=""/>
        <dsp:cNvSpPr/>
      </dsp:nvSpPr>
      <dsp:spPr>
        <a:xfrm>
          <a:off x="421386" y="1760054"/>
          <a:ext cx="7446286" cy="531360"/>
        </a:xfrm>
        <a:prstGeom prst="roundRect">
          <a:avLst/>
        </a:prstGeom>
        <a:solidFill>
          <a:schemeClr val="bg2">
            <a:lumMod val="9000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111250">
            <a:lnSpc>
              <a:spcPct val="90000"/>
            </a:lnSpc>
            <a:spcBef>
              <a:spcPct val="0"/>
            </a:spcBef>
            <a:spcAft>
              <a:spcPct val="35000"/>
            </a:spcAft>
          </a:pPr>
          <a:r>
            <a:rPr lang="es-EC" sz="2500" b="1" kern="1200" cap="none" spc="0" dirty="0" smtClean="0">
              <a:ln w="0"/>
              <a:solidFill>
                <a:schemeClr val="tx1"/>
              </a:solidFill>
              <a:effectLst>
                <a:outerShdw blurRad="38100" dist="19050" dir="2700000" algn="tl" rotWithShape="0">
                  <a:schemeClr val="dk1">
                    <a:alpha val="40000"/>
                  </a:schemeClr>
                </a:outerShdw>
              </a:effectLst>
              <a:latin typeface="+mj-lt"/>
            </a:rPr>
            <a:t>MARCO TEÓRICO CONCEPTOS Y FUNDAMENTOS</a:t>
          </a:r>
          <a:endParaRPr lang="es-ES" sz="2500" b="1" kern="1200" cap="none" spc="0" dirty="0">
            <a:ln w="0"/>
            <a:solidFill>
              <a:schemeClr val="tx1"/>
            </a:solidFill>
            <a:effectLst>
              <a:outerShdw blurRad="38100" dist="19050" dir="2700000" algn="tl" rotWithShape="0">
                <a:schemeClr val="dk1">
                  <a:alpha val="40000"/>
                </a:schemeClr>
              </a:outerShdw>
            </a:effectLst>
            <a:latin typeface="+mj-lt"/>
          </a:endParaRPr>
        </a:p>
      </dsp:txBody>
      <dsp:txXfrm>
        <a:off x="447325" y="1785993"/>
        <a:ext cx="7394408" cy="479482"/>
      </dsp:txXfrm>
    </dsp:sp>
    <dsp:sp modelId="{87F6C894-6E7F-4FC4-816B-D352F9B37EF9}">
      <dsp:nvSpPr>
        <dsp:cNvPr id="0" name=""/>
        <dsp:cNvSpPr/>
      </dsp:nvSpPr>
      <dsp:spPr>
        <a:xfrm>
          <a:off x="0" y="2842215"/>
          <a:ext cx="8427720" cy="453600"/>
        </a:xfrm>
        <a:prstGeom prst="rect">
          <a:avLst/>
        </a:prstGeom>
        <a:solidFill>
          <a:schemeClr val="lt1">
            <a:alpha val="90000"/>
            <a:hueOff val="0"/>
            <a:satOff val="0"/>
            <a:lumOff val="0"/>
            <a:alphaOff val="0"/>
          </a:schemeClr>
        </a:solidFill>
        <a:ln>
          <a:solidFill>
            <a:schemeClr val="accent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073501D-C9CE-4DCA-B221-952F307E5B1F}">
      <dsp:nvSpPr>
        <dsp:cNvPr id="0" name=""/>
        <dsp:cNvSpPr/>
      </dsp:nvSpPr>
      <dsp:spPr>
        <a:xfrm>
          <a:off x="421386" y="2576534"/>
          <a:ext cx="7446286" cy="531360"/>
        </a:xfrm>
        <a:prstGeom prst="roundRect">
          <a:avLst/>
        </a:prstGeom>
        <a:solidFill>
          <a:schemeClr val="bg2">
            <a:lumMod val="9000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111250">
            <a:lnSpc>
              <a:spcPct val="90000"/>
            </a:lnSpc>
            <a:spcBef>
              <a:spcPct val="0"/>
            </a:spcBef>
            <a:spcAft>
              <a:spcPct val="35000"/>
            </a:spcAft>
          </a:pPr>
          <a:r>
            <a:rPr lang="es-EC" sz="2500" b="1" kern="1200" cap="none" spc="0" dirty="0" smtClean="0">
              <a:ln w="0"/>
              <a:solidFill>
                <a:schemeClr val="tx1"/>
              </a:solidFill>
              <a:effectLst>
                <a:outerShdw blurRad="38100" dist="19050" dir="2700000" algn="tl" rotWithShape="0">
                  <a:schemeClr val="dk1">
                    <a:alpha val="40000"/>
                  </a:schemeClr>
                </a:outerShdw>
              </a:effectLst>
              <a:latin typeface="+mj-lt"/>
            </a:rPr>
            <a:t>METODOLOGÍA DE LA INVESTIGACIÓN </a:t>
          </a:r>
          <a:endParaRPr lang="es-ES" sz="2500" b="1" kern="1200" cap="none" spc="0" dirty="0">
            <a:ln w="0"/>
            <a:solidFill>
              <a:schemeClr val="tx1"/>
            </a:solidFill>
            <a:effectLst>
              <a:outerShdw blurRad="38100" dist="19050" dir="2700000" algn="tl" rotWithShape="0">
                <a:schemeClr val="dk1">
                  <a:alpha val="40000"/>
                </a:schemeClr>
              </a:outerShdw>
            </a:effectLst>
            <a:latin typeface="+mj-lt"/>
          </a:endParaRPr>
        </a:p>
      </dsp:txBody>
      <dsp:txXfrm>
        <a:off x="447325" y="2602473"/>
        <a:ext cx="7394408" cy="479482"/>
      </dsp:txXfrm>
    </dsp:sp>
    <dsp:sp modelId="{68991FF9-7686-4E74-BE71-2115EE6C1C15}">
      <dsp:nvSpPr>
        <dsp:cNvPr id="0" name=""/>
        <dsp:cNvSpPr/>
      </dsp:nvSpPr>
      <dsp:spPr>
        <a:xfrm>
          <a:off x="0" y="3658695"/>
          <a:ext cx="8427720" cy="453600"/>
        </a:xfrm>
        <a:prstGeom prst="rect">
          <a:avLst/>
        </a:prstGeom>
        <a:solidFill>
          <a:schemeClr val="lt1">
            <a:alpha val="90000"/>
            <a:hueOff val="0"/>
            <a:satOff val="0"/>
            <a:lumOff val="0"/>
            <a:alphaOff val="0"/>
          </a:schemeClr>
        </a:solidFill>
        <a:ln>
          <a:solidFill>
            <a:schemeClr val="accent2"/>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960BEF6-A598-42AF-90EC-857D750E1D40}">
      <dsp:nvSpPr>
        <dsp:cNvPr id="0" name=""/>
        <dsp:cNvSpPr/>
      </dsp:nvSpPr>
      <dsp:spPr>
        <a:xfrm>
          <a:off x="421386" y="3393015"/>
          <a:ext cx="7446286" cy="531360"/>
        </a:xfrm>
        <a:prstGeom prst="roundRect">
          <a:avLst/>
        </a:prstGeom>
        <a:solidFill>
          <a:schemeClr val="bg2">
            <a:lumMod val="9000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111250">
            <a:lnSpc>
              <a:spcPct val="90000"/>
            </a:lnSpc>
            <a:spcBef>
              <a:spcPct val="0"/>
            </a:spcBef>
            <a:spcAft>
              <a:spcPct val="35000"/>
            </a:spcAft>
          </a:pPr>
          <a:r>
            <a:rPr lang="es-EC" sz="2500" b="1" kern="1200" cap="none" spc="0" dirty="0" smtClean="0">
              <a:ln w="0"/>
              <a:solidFill>
                <a:schemeClr val="tx1"/>
              </a:solidFill>
              <a:effectLst>
                <a:outerShdw blurRad="38100" dist="19050" dir="2700000" algn="tl" rotWithShape="0">
                  <a:schemeClr val="dk1">
                    <a:alpha val="40000"/>
                  </a:schemeClr>
                </a:outerShdw>
              </a:effectLst>
              <a:latin typeface="+mj-lt"/>
            </a:rPr>
            <a:t>CONCLUSIONES  Y  RECOMENDACIONES </a:t>
          </a:r>
          <a:endParaRPr lang="es-ES" sz="2500" b="1" kern="1200" cap="none" spc="0" dirty="0">
            <a:ln w="0"/>
            <a:solidFill>
              <a:schemeClr val="tx1"/>
            </a:solidFill>
            <a:effectLst>
              <a:outerShdw blurRad="38100" dist="19050" dir="2700000" algn="tl" rotWithShape="0">
                <a:schemeClr val="dk1">
                  <a:alpha val="40000"/>
                </a:schemeClr>
              </a:outerShdw>
            </a:effectLst>
            <a:latin typeface="+mj-lt"/>
          </a:endParaRPr>
        </a:p>
      </dsp:txBody>
      <dsp:txXfrm>
        <a:off x="447325" y="3418954"/>
        <a:ext cx="7394408" cy="479482"/>
      </dsp:txXfrm>
    </dsp:sp>
    <dsp:sp modelId="{A41B82E2-0A9B-48D3-9CA4-6D9CA74F1669}">
      <dsp:nvSpPr>
        <dsp:cNvPr id="0" name=""/>
        <dsp:cNvSpPr/>
      </dsp:nvSpPr>
      <dsp:spPr>
        <a:xfrm>
          <a:off x="0" y="4475175"/>
          <a:ext cx="8427720" cy="453600"/>
        </a:xfrm>
        <a:prstGeom prst="rect">
          <a:avLst/>
        </a:prstGeom>
        <a:solidFill>
          <a:schemeClr val="lt1">
            <a:alpha val="90000"/>
            <a:hueOff val="0"/>
            <a:satOff val="0"/>
            <a:lumOff val="0"/>
            <a:alphaOff val="0"/>
          </a:schemeClr>
        </a:solidFill>
        <a:ln>
          <a:solidFill>
            <a:srgbClr val="FF00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5435769-444B-4485-9CB3-E7D8ADE02764}">
      <dsp:nvSpPr>
        <dsp:cNvPr id="0" name=""/>
        <dsp:cNvSpPr/>
      </dsp:nvSpPr>
      <dsp:spPr>
        <a:xfrm>
          <a:off x="421386" y="4209495"/>
          <a:ext cx="7446286" cy="531360"/>
        </a:xfrm>
        <a:prstGeom prst="roundRect">
          <a:avLst/>
        </a:prstGeom>
        <a:blipFill rotWithShape="0">
          <a:blip xmlns:r="http://schemas.openxmlformats.org/officeDocument/2006/relationships" r:embed="rId1"/>
          <a:tile tx="0" ty="0" sx="100000" sy="100000" flip="none" algn="tl"/>
        </a:blip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2983" tIns="0" rIns="222983" bIns="0" numCol="1" spcCol="1270" anchor="ctr" anchorCtr="0">
          <a:noAutofit/>
        </a:bodyPr>
        <a:lstStyle/>
        <a:p>
          <a:pPr lvl="0" algn="ctr" defTabSz="1422400">
            <a:lnSpc>
              <a:spcPct val="90000"/>
            </a:lnSpc>
            <a:spcBef>
              <a:spcPct val="0"/>
            </a:spcBef>
            <a:spcAft>
              <a:spcPct val="35000"/>
            </a:spcAft>
          </a:pPr>
          <a:r>
            <a:rPr lang="es-ES" sz="3200" b="1" kern="1200" cap="none" spc="0" dirty="0" smtClean="0">
              <a:ln w="0"/>
              <a:solidFill>
                <a:schemeClr val="accent3">
                  <a:lumMod val="75000"/>
                </a:schemeClr>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PROPUESTA</a:t>
          </a:r>
        </a:p>
      </dsp:txBody>
      <dsp:txXfrm>
        <a:off x="447325" y="4235434"/>
        <a:ext cx="7394408"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0F641-23DA-465A-98AA-E90F769BF3DA}" type="datetimeFigureOut">
              <a:rPr lang="en-US" smtClean="0"/>
              <a:pPr/>
              <a:t>8/21/2014</a:t>
            </a:fld>
            <a:endParaRPr lang="en-U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27BB9-69AF-42EF-8883-DDF8E8614D2D}" type="slidenum">
              <a:rPr lang="en-US" smtClean="0"/>
              <a:pPr/>
              <a:t>‹Nº›</a:t>
            </a:fld>
            <a:endParaRPr lang="en-US" dirty="0"/>
          </a:p>
        </p:txBody>
      </p:sp>
    </p:spTree>
    <p:extLst>
      <p:ext uri="{BB962C8B-B14F-4D97-AF65-F5344CB8AC3E}">
        <p14:creationId xmlns:p14="http://schemas.microsoft.com/office/powerpoint/2010/main" val="1682772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554A0EE-6075-4DA3-A24B-FBF0BA2AF821}" type="slidenum">
              <a:rPr lang="es-MX" smtClean="0"/>
              <a:pPr/>
              <a:t>2</a:t>
            </a:fld>
            <a:endParaRPr lang="es-MX" dirty="0"/>
          </a:p>
        </p:txBody>
      </p:sp>
    </p:spTree>
    <p:extLst>
      <p:ext uri="{BB962C8B-B14F-4D97-AF65-F5344CB8AC3E}">
        <p14:creationId xmlns:p14="http://schemas.microsoft.com/office/powerpoint/2010/main" val="263256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8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3079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178613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60358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27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409233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0521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21525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dirty="0"/>
          </a:p>
        </p:txBody>
      </p:sp>
      <p:sp>
        <p:nvSpPr>
          <p:cNvPr id="9" name="Slide Number Placeholder 8"/>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2848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FDD2C3A-A77B-4E86-95B7-EB545CE7F667}" type="datetimeFigureOut">
              <a:rPr lang="es-EC" smtClean="0"/>
              <a:pPr/>
              <a:t>21/08/2014</a:t>
            </a:fld>
            <a:endParaRPr lang="es-EC"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EC"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132694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FDD2C3A-A77B-4E86-95B7-EB545CE7F667}" type="datetimeFigureOut">
              <a:rPr lang="es-EC" smtClean="0"/>
              <a:pPr/>
              <a:t>21/08/2014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409091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FDD2C3A-A77B-4E86-95B7-EB545CE7F667}" type="datetimeFigureOut">
              <a:rPr lang="es-EC" smtClean="0"/>
              <a:pPr/>
              <a:t>21/08/2014</a:t>
            </a:fld>
            <a:endParaRPr lang="es-EC"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37FE74B-2301-41F5-A459-24A86FDA468B}" type="slidenum">
              <a:rPr lang="es-EC" smtClean="0"/>
              <a:pPr/>
              <a:t>‹Nº›</a:t>
            </a:fld>
            <a:endParaRPr lang="es-EC"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3144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9610" y="2926080"/>
            <a:ext cx="7654290" cy="1631025"/>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p:cNvSpPr>
            <a:spLocks noGrp="1"/>
          </p:cNvSpPr>
          <p:nvPr>
            <p:ph type="ctrTitle"/>
          </p:nvPr>
        </p:nvSpPr>
        <p:spPr>
          <a:xfrm>
            <a:off x="800100" y="1974490"/>
            <a:ext cx="7543800" cy="2431393"/>
          </a:xfrm>
        </p:spPr>
        <p:txBody>
          <a:bodyPr>
            <a:normAutofit fontScale="90000"/>
          </a:bodyPr>
          <a:lstStyle/>
          <a:p>
            <a:pPr algn="ctr"/>
            <a:r>
              <a:rPr lang="es-EC" sz="2400" b="1" dirty="0">
                <a:latin typeface="Algerian" pitchFamily="82" charset="0"/>
              </a:rPr>
              <a:t> </a:t>
            </a:r>
            <a:r>
              <a:rPr lang="es-EC" sz="2700" b="1" dirty="0">
                <a:latin typeface="+mn-lt"/>
              </a:rPr>
              <a:t>DEPARTAMENTO DE SEGURIDAD Y DEFENSA</a:t>
            </a:r>
            <a:br>
              <a:rPr lang="es-EC" sz="2700" b="1" dirty="0">
                <a:latin typeface="+mn-lt"/>
              </a:rPr>
            </a:br>
            <a:r>
              <a:rPr lang="es-EC" sz="2700" b="1" dirty="0">
                <a:latin typeface="+mn-lt"/>
              </a:rPr>
              <a:t>CARRERA DE INGENIERÍA EN SEGURIDAD</a:t>
            </a:r>
            <a:br>
              <a:rPr lang="es-EC" sz="2700" b="1" dirty="0">
                <a:latin typeface="+mn-lt"/>
              </a:rPr>
            </a:br>
            <a:r>
              <a:rPr lang="es-EC" sz="2700" b="1" dirty="0" smtClean="0">
                <a:latin typeface="+mn-lt"/>
              </a:rPr>
              <a:t/>
            </a:r>
            <a:br>
              <a:rPr lang="es-EC" sz="2700" b="1" dirty="0" smtClean="0">
                <a:latin typeface="+mn-lt"/>
              </a:rPr>
            </a:br>
            <a:r>
              <a:rPr lang="es-EC" sz="2700" b="1" dirty="0" smtClean="0">
                <a:latin typeface="+mn-lt"/>
              </a:rPr>
              <a:t>TEMA </a:t>
            </a:r>
            <a:r>
              <a:rPr lang="es-EC" sz="2700" b="1" dirty="0">
                <a:latin typeface="+mn-lt"/>
              </a:rPr>
              <a:t>DE TESIS</a:t>
            </a:r>
            <a:r>
              <a:rPr lang="es-EC" sz="2700" b="1" dirty="0" smtClean="0">
                <a:latin typeface="+mn-lt"/>
              </a:rPr>
              <a:t>:</a:t>
            </a:r>
            <a:r>
              <a:rPr lang="es-EC" sz="2800" b="1" dirty="0" smtClean="0">
                <a:latin typeface="+mn-lt"/>
              </a:rPr>
              <a:t/>
            </a:r>
            <a:br>
              <a:rPr lang="es-EC" sz="2800" b="1" dirty="0" smtClean="0">
                <a:latin typeface="+mn-lt"/>
              </a:rPr>
            </a:br>
            <a:r>
              <a:rPr lang="es-EC" sz="2800" b="1" dirty="0">
                <a:latin typeface="+mn-lt"/>
              </a:rPr>
              <a:t/>
            </a:r>
            <a:br>
              <a:rPr lang="es-EC" sz="2800" b="1" dirty="0">
                <a:latin typeface="+mn-lt"/>
              </a:rPr>
            </a:br>
            <a:r>
              <a:rPr lang="es-EC" sz="2800" b="1" dirty="0">
                <a:latin typeface="+mn-lt"/>
              </a:rPr>
              <a:t>“DISEÑO DE UN MODELO DE GESTIÓN DE SEGURIDAD INTEGRAL </a:t>
            </a:r>
            <a:r>
              <a:rPr lang="es-EC" sz="2800" b="1" dirty="0" smtClean="0">
                <a:latin typeface="+mn-lt"/>
              </a:rPr>
              <a:t>DENTRO DEL </a:t>
            </a:r>
            <a:r>
              <a:rPr lang="es-EC" sz="2800" b="1" dirty="0">
                <a:latin typeface="+mn-lt"/>
              </a:rPr>
              <a:t>PROYECTO </a:t>
            </a:r>
            <a:r>
              <a:rPr lang="es-EC" sz="2800" b="1" dirty="0" smtClean="0">
                <a:latin typeface="+mn-lt"/>
              </a:rPr>
              <a:t>COCA </a:t>
            </a:r>
            <a:r>
              <a:rPr lang="es-EC" sz="2800" b="1" dirty="0">
                <a:latin typeface="+mn-lt"/>
              </a:rPr>
              <a:t>CODO SINCLAIR”</a:t>
            </a:r>
            <a:endParaRPr lang="en-US" sz="2800" b="1" dirty="0">
              <a:latin typeface="+mn-lt"/>
            </a:endParaRPr>
          </a:p>
        </p:txBody>
      </p:sp>
      <p:sp>
        <p:nvSpPr>
          <p:cNvPr id="3" name="Subtítulo 2"/>
          <p:cNvSpPr>
            <a:spLocks noGrp="1"/>
          </p:cNvSpPr>
          <p:nvPr>
            <p:ph type="subTitle" idx="1"/>
          </p:nvPr>
        </p:nvSpPr>
        <p:spPr>
          <a:xfrm>
            <a:off x="800100" y="4557105"/>
            <a:ext cx="7543800" cy="1264575"/>
          </a:xfrm>
        </p:spPr>
        <p:txBody>
          <a:bodyPr>
            <a:noAutofit/>
          </a:bodyPr>
          <a:lstStyle/>
          <a:p>
            <a:pPr algn="ctr"/>
            <a:r>
              <a:rPr lang="es-EC" b="1" spc="-38" dirty="0">
                <a:solidFill>
                  <a:schemeClr val="tx1">
                    <a:lumMod val="85000"/>
                    <a:lumOff val="15000"/>
                  </a:schemeClr>
                </a:solidFill>
                <a:ea typeface="+mj-ea"/>
                <a:cs typeface="+mj-cs"/>
              </a:rPr>
              <a:t> PREVIO A LA  OBTENCIÓN DEL TITULO DE:</a:t>
            </a:r>
          </a:p>
          <a:p>
            <a:pPr algn="ctr"/>
            <a:r>
              <a:rPr lang="es-EC" b="1" spc="-38" dirty="0">
                <a:solidFill>
                  <a:schemeClr val="tx1">
                    <a:lumMod val="85000"/>
                    <a:lumOff val="15000"/>
                  </a:schemeClr>
                </a:solidFill>
                <a:ea typeface="+mj-ea"/>
                <a:cs typeface="+mj-cs"/>
              </a:rPr>
              <a:t>INGENIERO EN SEGURIDAD</a:t>
            </a:r>
          </a:p>
          <a:p>
            <a:pPr algn="ctr"/>
            <a:r>
              <a:rPr lang="es-EC" b="1" spc="-38" dirty="0">
                <a:solidFill>
                  <a:schemeClr val="tx1">
                    <a:lumMod val="85000"/>
                    <a:lumOff val="15000"/>
                  </a:schemeClr>
                </a:solidFill>
                <a:ea typeface="+mj-ea"/>
                <a:cs typeface="+mj-cs"/>
              </a:rPr>
              <a:t>AUTOR : JOSÉ BOLÍVAR CÓRDOVA</a:t>
            </a:r>
          </a:p>
          <a:p>
            <a:endParaRPr lang="en-US" dirty="0"/>
          </a:p>
        </p:txBody>
      </p:sp>
      <p:pic>
        <p:nvPicPr>
          <p:cNvPr id="4" name="Picture 2" descr="http://sege.espe.edu.ec/wp-content/uploads/2013/08/cropped-Comunicad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159" y="0"/>
            <a:ext cx="5935681" cy="171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258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620169" y="193358"/>
            <a:ext cx="3903663" cy="611187"/>
          </a:xfrm>
        </p:spPr>
        <p:txBody>
          <a:bodyPr>
            <a:noAutofit/>
          </a:bodyPr>
          <a:lstStyle/>
          <a:p>
            <a:pPr algn="ctr"/>
            <a:r>
              <a:rPr lang="es-EC" sz="4400" b="1" dirty="0">
                <a:solidFill>
                  <a:srgbClr val="800000"/>
                </a:solidFill>
                <a:latin typeface="+mn-lt"/>
              </a:rPr>
              <a:t>DEFINICIONES</a:t>
            </a:r>
            <a:endParaRPr lang="en-US" sz="4400" b="1" dirty="0">
              <a:solidFill>
                <a:srgbClr val="800000"/>
              </a:solidFill>
              <a:latin typeface="+mn-lt"/>
            </a:endParaRPr>
          </a:p>
        </p:txBody>
      </p:sp>
      <p:sp>
        <p:nvSpPr>
          <p:cNvPr id="3" name="Marcador de contenido 2"/>
          <p:cNvSpPr>
            <a:spLocks noGrp="1"/>
          </p:cNvSpPr>
          <p:nvPr>
            <p:ph idx="4294967295"/>
          </p:nvPr>
        </p:nvSpPr>
        <p:spPr>
          <a:xfrm>
            <a:off x="266700" y="804545"/>
            <a:ext cx="8610600" cy="5428615"/>
          </a:xfrm>
        </p:spPr>
        <p:txBody>
          <a:bodyPr>
            <a:noAutofit/>
          </a:bodyPr>
          <a:lstStyle/>
          <a:p>
            <a:pPr marL="441325" indent="-349250" algn="just">
              <a:buFont typeface="Wingdings" panose="05000000000000000000" pitchFamily="2" charset="2"/>
              <a:buChar char="Ø"/>
            </a:pPr>
            <a:r>
              <a:rPr lang="es-MX" sz="2300" b="1" dirty="0">
                <a:solidFill>
                  <a:schemeClr val="tx1"/>
                </a:solidFill>
              </a:rPr>
              <a:t>Seguridad </a:t>
            </a:r>
            <a:r>
              <a:rPr lang="es-MX" sz="2300" b="1" dirty="0" smtClean="0">
                <a:solidFill>
                  <a:schemeClr val="tx1"/>
                </a:solidFill>
              </a:rPr>
              <a:t>Nacional.- </a:t>
            </a:r>
            <a:r>
              <a:rPr lang="es-MX" sz="2300" dirty="0" smtClean="0">
                <a:solidFill>
                  <a:schemeClr val="tx1"/>
                </a:solidFill>
              </a:rPr>
              <a:t>Es </a:t>
            </a:r>
            <a:r>
              <a:rPr lang="es-MX" sz="2300" dirty="0">
                <a:solidFill>
                  <a:schemeClr val="tx1"/>
                </a:solidFill>
              </a:rPr>
              <a:t>el conjunto de previsiones decisiones y acciones que el Estado adopta para garantizar su propia </a:t>
            </a:r>
            <a:r>
              <a:rPr lang="es-MX" sz="2300" dirty="0" smtClean="0">
                <a:solidFill>
                  <a:schemeClr val="tx1"/>
                </a:solidFill>
              </a:rPr>
              <a:t>existencia </a:t>
            </a:r>
            <a:r>
              <a:rPr lang="es-MX" sz="2300" dirty="0">
                <a:solidFill>
                  <a:schemeClr val="tx1"/>
                </a:solidFill>
              </a:rPr>
              <a:t>y al mismo tiempo proteger el desarrollo del país.</a:t>
            </a:r>
          </a:p>
          <a:p>
            <a:pPr marL="441325" indent="-349250" algn="just">
              <a:buFont typeface="Wingdings" panose="05000000000000000000" pitchFamily="2" charset="2"/>
              <a:buChar char="Ø"/>
            </a:pPr>
            <a:r>
              <a:rPr lang="es-MX" sz="2300" b="1" dirty="0">
                <a:solidFill>
                  <a:schemeClr val="tx1"/>
                </a:solidFill>
              </a:rPr>
              <a:t>Seguridad </a:t>
            </a:r>
            <a:r>
              <a:rPr lang="es-MX" sz="2300" b="1" dirty="0" smtClean="0">
                <a:solidFill>
                  <a:schemeClr val="tx1"/>
                </a:solidFill>
              </a:rPr>
              <a:t>Integral.- </a:t>
            </a:r>
            <a:r>
              <a:rPr lang="es-MX" sz="2300" dirty="0" smtClean="0">
                <a:solidFill>
                  <a:schemeClr val="tx1"/>
                </a:solidFill>
              </a:rPr>
              <a:t>Abarca </a:t>
            </a:r>
            <a:r>
              <a:rPr lang="es-MX" sz="2300" dirty="0">
                <a:solidFill>
                  <a:schemeClr val="tx1"/>
                </a:solidFill>
              </a:rPr>
              <a:t>la Seguridad Industrial, </a:t>
            </a:r>
            <a:r>
              <a:rPr lang="es-MX" sz="2300" dirty="0" smtClean="0">
                <a:solidFill>
                  <a:schemeClr val="tx1"/>
                </a:solidFill>
              </a:rPr>
              <a:t>la Seguridad Física, la Salud Ocupacional y la Gestión Ambiental integrando </a:t>
            </a:r>
            <a:r>
              <a:rPr lang="es-MX" sz="2300" dirty="0">
                <a:solidFill>
                  <a:schemeClr val="tx1"/>
                </a:solidFill>
              </a:rPr>
              <a:t>la responsabilidad desde la Gerencia hasta el </a:t>
            </a:r>
            <a:r>
              <a:rPr lang="es-MX" sz="2300" dirty="0" smtClean="0">
                <a:solidFill>
                  <a:schemeClr val="tx1"/>
                </a:solidFill>
              </a:rPr>
              <a:t>último trabajador; además </a:t>
            </a:r>
            <a:r>
              <a:rPr lang="es-MX" sz="2300" dirty="0">
                <a:solidFill>
                  <a:schemeClr val="tx1"/>
                </a:solidFill>
              </a:rPr>
              <a:t>se refiere a mejorar las condiciones en las que </a:t>
            </a:r>
            <a:r>
              <a:rPr lang="es-MX" sz="2300" dirty="0" smtClean="0">
                <a:solidFill>
                  <a:schemeClr val="tx1"/>
                </a:solidFill>
              </a:rPr>
              <a:t>los </a:t>
            </a:r>
            <a:r>
              <a:rPr lang="es-MX" sz="2300" dirty="0">
                <a:solidFill>
                  <a:schemeClr val="tx1"/>
                </a:solidFill>
              </a:rPr>
              <a:t>trabajadores realizan su trabajo diario.</a:t>
            </a:r>
          </a:p>
          <a:p>
            <a:pPr marL="441325" indent="-349250" algn="just">
              <a:buFont typeface="Wingdings" panose="05000000000000000000" pitchFamily="2" charset="2"/>
              <a:buChar char="Ø"/>
            </a:pPr>
            <a:r>
              <a:rPr lang="es-MX" sz="2300" b="1" dirty="0">
                <a:solidFill>
                  <a:schemeClr val="tx1"/>
                </a:solidFill>
              </a:rPr>
              <a:t>Seguridad de Instalaciones Estratégicas.- </a:t>
            </a:r>
            <a:r>
              <a:rPr lang="es-MX" sz="2300" dirty="0">
                <a:solidFill>
                  <a:schemeClr val="tx1"/>
                </a:solidFill>
              </a:rPr>
              <a:t>Son las acciones que realiza el </a:t>
            </a:r>
            <a:r>
              <a:rPr lang="es-MX" sz="2300" dirty="0" err="1" smtClean="0">
                <a:solidFill>
                  <a:schemeClr val="tx1"/>
                </a:solidFill>
              </a:rPr>
              <a:t>MDN</a:t>
            </a:r>
            <a:r>
              <a:rPr lang="es-MX" sz="2300" dirty="0" smtClean="0">
                <a:solidFill>
                  <a:schemeClr val="tx1"/>
                </a:solidFill>
              </a:rPr>
              <a:t> a través de FF.AA. </a:t>
            </a:r>
            <a:r>
              <a:rPr lang="es-MX" sz="2300" dirty="0">
                <a:solidFill>
                  <a:schemeClr val="tx1"/>
                </a:solidFill>
              </a:rPr>
              <a:t>en coordinación con los directivos y cuerpos de seguridad </a:t>
            </a:r>
            <a:r>
              <a:rPr lang="es-MX" sz="2300" dirty="0" smtClean="0">
                <a:solidFill>
                  <a:schemeClr val="tx1"/>
                </a:solidFill>
              </a:rPr>
              <a:t>de </a:t>
            </a:r>
            <a:r>
              <a:rPr lang="es-MX" sz="2300" dirty="0">
                <a:solidFill>
                  <a:schemeClr val="tx1"/>
                </a:solidFill>
              </a:rPr>
              <a:t>las empresas,  mediante  patrullajes terrestres y aéreos sobre las áreas estratégicas, como son: </a:t>
            </a:r>
            <a:r>
              <a:rPr lang="es-MX" sz="2300" dirty="0" smtClean="0">
                <a:solidFill>
                  <a:schemeClr val="tx1"/>
                </a:solidFill>
              </a:rPr>
              <a:t>Petróleos, Centrales </a:t>
            </a:r>
            <a:r>
              <a:rPr lang="es-MX" sz="2300" dirty="0">
                <a:solidFill>
                  <a:schemeClr val="tx1"/>
                </a:solidFill>
              </a:rPr>
              <a:t>Eléctricas, Fuentes de Agua, Caminos y Puentes, </a:t>
            </a:r>
            <a:r>
              <a:rPr lang="es-MX" sz="2300" dirty="0" smtClean="0">
                <a:solidFill>
                  <a:schemeClr val="tx1"/>
                </a:solidFill>
              </a:rPr>
              <a:t>Estaciones </a:t>
            </a:r>
            <a:r>
              <a:rPr lang="es-MX" sz="2300" dirty="0">
                <a:solidFill>
                  <a:schemeClr val="tx1"/>
                </a:solidFill>
              </a:rPr>
              <a:t>de </a:t>
            </a:r>
            <a:r>
              <a:rPr lang="es-MX" sz="2300" dirty="0" smtClean="0">
                <a:solidFill>
                  <a:schemeClr val="tx1"/>
                </a:solidFill>
              </a:rPr>
              <a:t>Telecomunicaciones</a:t>
            </a:r>
            <a:r>
              <a:rPr lang="es-MX" sz="2300" dirty="0">
                <a:solidFill>
                  <a:schemeClr val="tx1"/>
                </a:solidFill>
              </a:rPr>
              <a:t>, </a:t>
            </a:r>
            <a:r>
              <a:rPr lang="es-MX" sz="2300" dirty="0" smtClean="0">
                <a:solidFill>
                  <a:schemeClr val="tx1"/>
                </a:solidFill>
              </a:rPr>
              <a:t>Centrales </a:t>
            </a:r>
            <a:r>
              <a:rPr lang="es-MX" sz="2300" dirty="0">
                <a:solidFill>
                  <a:schemeClr val="tx1"/>
                </a:solidFill>
              </a:rPr>
              <a:t>de </a:t>
            </a:r>
            <a:r>
              <a:rPr lang="es-MX" sz="2300" dirty="0" smtClean="0">
                <a:solidFill>
                  <a:schemeClr val="tx1"/>
                </a:solidFill>
              </a:rPr>
              <a:t>Desarrollo </a:t>
            </a:r>
            <a:r>
              <a:rPr lang="es-MX" sz="2300" dirty="0">
                <a:solidFill>
                  <a:schemeClr val="tx1"/>
                </a:solidFill>
              </a:rPr>
              <a:t>e </a:t>
            </a:r>
            <a:r>
              <a:rPr lang="es-MX" sz="2300" dirty="0" smtClean="0">
                <a:solidFill>
                  <a:schemeClr val="tx1"/>
                </a:solidFill>
              </a:rPr>
              <a:t>Investigación </a:t>
            </a:r>
            <a:r>
              <a:rPr lang="es-MX" sz="2300" dirty="0">
                <a:solidFill>
                  <a:schemeClr val="tx1"/>
                </a:solidFill>
              </a:rPr>
              <a:t>N</a:t>
            </a:r>
            <a:r>
              <a:rPr lang="es-MX" sz="2300" dirty="0" smtClean="0">
                <a:solidFill>
                  <a:schemeClr val="tx1"/>
                </a:solidFill>
              </a:rPr>
              <a:t>uclear, Puertos y Aeropuertos entre otros.</a:t>
            </a:r>
            <a:endParaRPr lang="en-US" sz="2300" dirty="0">
              <a:solidFill>
                <a:schemeClr val="tx1"/>
              </a:solidFill>
            </a:endParaRPr>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6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00100" y="758952"/>
            <a:ext cx="7543800" cy="3566160"/>
          </a:xfrm>
        </p:spPr>
        <p:txBody>
          <a:bodyPr>
            <a:normAutofit/>
          </a:bodyPr>
          <a:lstStyle/>
          <a:p>
            <a:pPr algn="r"/>
            <a:r>
              <a:rPr lang="es-EC" sz="4500" b="1" dirty="0" smtClean="0">
                <a:ln>
                  <a:solidFill>
                    <a:srgbClr val="7030A0"/>
                  </a:solidFill>
                </a:ln>
              </a:rPr>
              <a:t>MAPA CONCEPTUAL DEL ASPECTO JURÍDICO</a:t>
            </a:r>
            <a:endParaRPr lang="en-US" sz="4500" dirty="0"/>
          </a:p>
        </p:txBody>
      </p:sp>
      <p:sp>
        <p:nvSpPr>
          <p:cNvPr id="8" name="Marcador de texto 7"/>
          <p:cNvSpPr>
            <a:spLocks noGrp="1"/>
          </p:cNvSpPr>
          <p:nvPr>
            <p:ph type="body" idx="1"/>
          </p:nvPr>
        </p:nvSpPr>
        <p:spPr/>
        <p:txBody>
          <a:bodyPr/>
          <a:lstStyle/>
          <a:p>
            <a:endParaRPr lang="en-US" dirty="0"/>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316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92" y="602441"/>
            <a:ext cx="5627456" cy="6239855"/>
          </a:xfrm>
          <a:prstGeom prst="rect">
            <a:avLst/>
          </a:prstGeom>
        </p:spPr>
      </p:pic>
      <p:sp>
        <p:nvSpPr>
          <p:cNvPr id="8" name="CuadroTexto 7"/>
          <p:cNvSpPr txBox="1"/>
          <p:nvPr/>
        </p:nvSpPr>
        <p:spPr>
          <a:xfrm>
            <a:off x="1297465" y="10286"/>
            <a:ext cx="6797040" cy="5232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2800" b="1" dirty="0" smtClean="0">
                <a:solidFill>
                  <a:srgbClr val="C00000"/>
                </a:solidFill>
                <a:latin typeface="Calibri (Cuerpo)"/>
              </a:rPr>
              <a:t>MARCO JURÍDICO DE SEGURIDAD</a:t>
            </a:r>
            <a:endParaRPr lang="es-EC" sz="2800" b="1" dirty="0">
              <a:solidFill>
                <a:srgbClr val="C00000"/>
              </a:solidFill>
              <a:latin typeface="Calibri (Cuerpo)"/>
            </a:endParaRPr>
          </a:p>
        </p:txBody>
      </p:sp>
      <p:pic>
        <p:nvPicPr>
          <p:cNvPr id="9" name="Picture 2" descr="http://360.espe.edu.ec/images/es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475275" y="517803"/>
            <a:ext cx="1693767" cy="6340197"/>
            <a:chOff x="304800" y="178265"/>
            <a:chExt cx="2151796" cy="6696321"/>
          </a:xfrm>
        </p:grpSpPr>
        <p:sp>
          <p:nvSpPr>
            <p:cNvPr id="3" name="Llamada de flecha a la derecha 2"/>
            <p:cNvSpPr/>
            <p:nvPr/>
          </p:nvSpPr>
          <p:spPr>
            <a:xfrm>
              <a:off x="304800" y="178265"/>
              <a:ext cx="2151796" cy="6679735"/>
            </a:xfrm>
            <a:prstGeom prst="rightArrowCallout">
              <a:avLst>
                <a:gd name="adj1" fmla="val 30824"/>
                <a:gd name="adj2" fmla="val 47742"/>
                <a:gd name="adj3" fmla="val 43650"/>
                <a:gd name="adj4" fmla="val 4892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sz="1350" dirty="0"/>
            </a:p>
          </p:txBody>
        </p:sp>
        <p:sp>
          <p:nvSpPr>
            <p:cNvPr id="4" name="CuadroTexto 3"/>
            <p:cNvSpPr txBox="1"/>
            <p:nvPr/>
          </p:nvSpPr>
          <p:spPr>
            <a:xfrm>
              <a:off x="477810" y="178265"/>
              <a:ext cx="559557" cy="6696321"/>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B</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A</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S</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E</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S</a:t>
              </a:r>
            </a:p>
            <a:p>
              <a:pPr algn="ctr"/>
              <a:endPar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endParaRP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 L</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E</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G</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A</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L</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E</a:t>
              </a:r>
            </a:p>
            <a:p>
              <a:pPr algn="ctr"/>
              <a:r>
                <a:rPr lang="es-EC" sz="2900" b="1" dirty="0" smtClean="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rPr>
                <a:t>S</a:t>
              </a:r>
              <a:endParaRPr lang="es-EC" sz="2900" b="1" dirty="0">
                <a:ln w="13462">
                  <a:solidFill>
                    <a:schemeClr val="bg1"/>
                  </a:solidFill>
                  <a:prstDash val="solid"/>
                </a:ln>
                <a:solidFill>
                  <a:srgbClr val="002060"/>
                </a:solidFill>
                <a:effectLst>
                  <a:outerShdw dist="38100" dir="2700000" algn="bl" rotWithShape="0">
                    <a:schemeClr val="accent5"/>
                  </a:outerShdw>
                </a:effectLst>
                <a:latin typeface="Calibri (Cuerpo)"/>
                <a:cs typeface="Aharoni" panose="02010803020104030203" pitchFamily="2" charset="-79"/>
              </a:endParaRPr>
            </a:p>
          </p:txBody>
        </p:sp>
      </p:grpSp>
    </p:spTree>
    <p:extLst>
      <p:ext uri="{BB962C8B-B14F-4D97-AF65-F5344CB8AC3E}">
        <p14:creationId xmlns:p14="http://schemas.microsoft.com/office/powerpoint/2010/main" val="190866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00100" y="758952"/>
            <a:ext cx="7543800" cy="3566160"/>
          </a:xfrm>
        </p:spPr>
        <p:txBody>
          <a:bodyPr>
            <a:normAutofit/>
          </a:bodyPr>
          <a:lstStyle/>
          <a:p>
            <a:pPr algn="r"/>
            <a:r>
              <a:rPr lang="es-EC" sz="4500" b="1" dirty="0" smtClean="0">
                <a:ln>
                  <a:solidFill>
                    <a:srgbClr val="7030A0"/>
                  </a:solidFill>
                </a:ln>
              </a:rPr>
              <a:t>METODOLOGÍA DE LA INVESTIGACIÓN</a:t>
            </a:r>
            <a:endParaRPr lang="en-US" sz="4500" b="1" dirty="0">
              <a:ln>
                <a:solidFill>
                  <a:srgbClr val="7030A0"/>
                </a:solidFill>
              </a:ln>
            </a:endParaRPr>
          </a:p>
        </p:txBody>
      </p:sp>
      <p:sp>
        <p:nvSpPr>
          <p:cNvPr id="8" name="Marcador de texto 7"/>
          <p:cNvSpPr>
            <a:spLocks noGrp="1"/>
          </p:cNvSpPr>
          <p:nvPr>
            <p:ph type="body" idx="1"/>
          </p:nvPr>
        </p:nvSpPr>
        <p:spPr/>
        <p:txBody>
          <a:bodyPr/>
          <a:lstStyle/>
          <a:p>
            <a:endParaRPr lang="en-US" dirty="0"/>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01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84618"/>
            <a:ext cx="9022079" cy="1446550"/>
          </a:xfrm>
          <a:prstGeom prst="rect">
            <a:avLst/>
          </a:prstGeom>
          <a:noFill/>
        </p:spPr>
        <p:txBody>
          <a:bodyPr wrap="square" rtlCol="0">
            <a:spAutoFit/>
          </a:bodyPr>
          <a:lstStyle/>
          <a:p>
            <a:pPr algn="ctr"/>
            <a:r>
              <a:rPr lang="es-EC" sz="4400" b="1" dirty="0">
                <a:solidFill>
                  <a:srgbClr val="C00000"/>
                </a:solidFill>
                <a:latin typeface="Calibri (Cuerpo)"/>
              </a:rPr>
              <a:t>MÉTODOS Y </a:t>
            </a:r>
            <a:r>
              <a:rPr lang="es-EC" sz="4400" b="1" dirty="0" smtClean="0">
                <a:solidFill>
                  <a:srgbClr val="C00000"/>
                </a:solidFill>
                <a:latin typeface="Calibri (Cuerpo)"/>
              </a:rPr>
              <a:t>TÉCNICAS </a:t>
            </a:r>
          </a:p>
          <a:p>
            <a:pPr algn="ctr"/>
            <a:r>
              <a:rPr lang="es-EC" sz="4400" b="1" dirty="0" smtClean="0">
                <a:solidFill>
                  <a:srgbClr val="C00000"/>
                </a:solidFill>
                <a:latin typeface="Calibri (Cuerpo)"/>
              </a:rPr>
              <a:t>DE </a:t>
            </a:r>
            <a:r>
              <a:rPr lang="es-EC" sz="4400" b="1" dirty="0">
                <a:solidFill>
                  <a:srgbClr val="C00000"/>
                </a:solidFill>
                <a:latin typeface="Calibri (Cuerpo)"/>
              </a:rPr>
              <a:t>LA INVESTIGACIÓN</a:t>
            </a:r>
          </a:p>
        </p:txBody>
      </p:sp>
      <p:sp>
        <p:nvSpPr>
          <p:cNvPr id="2" name="Rectángulo 1"/>
          <p:cNvSpPr/>
          <p:nvPr/>
        </p:nvSpPr>
        <p:spPr>
          <a:xfrm>
            <a:off x="115177" y="1622608"/>
            <a:ext cx="3092408" cy="4314001"/>
          </a:xfrm>
          <a:prstGeom prst="rect">
            <a:avLst/>
          </a:prstGeom>
          <a:gradFill flip="none" rotWithShape="1">
            <a:gsLst>
              <a:gs pos="0">
                <a:srgbClr val="CDC897">
                  <a:tint val="66000"/>
                  <a:satMod val="160000"/>
                </a:srgbClr>
              </a:gs>
              <a:gs pos="50000">
                <a:srgbClr val="CDC897">
                  <a:tint val="44500"/>
                  <a:satMod val="160000"/>
                </a:srgbClr>
              </a:gs>
              <a:gs pos="100000">
                <a:srgbClr val="CDC897">
                  <a:tint val="23500"/>
                  <a:satMod val="160000"/>
                </a:srgbClr>
              </a:gs>
            </a:gsLst>
            <a:lin ang="27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p>
            <a:pPr marL="92075" algn="ctr">
              <a:spcAft>
                <a:spcPts val="750"/>
              </a:spcAft>
            </a:pPr>
            <a:r>
              <a:rPr lang="es-EC" sz="2100" b="1" dirty="0" smtClean="0">
                <a:ln w="0"/>
                <a:solidFill>
                  <a:srgbClr val="800000"/>
                </a:solidFill>
                <a:effectLst>
                  <a:outerShdw blurRad="38100" dist="19050" dir="2700000" algn="tl" rotWithShape="0">
                    <a:schemeClr val="dk1">
                      <a:alpha val="40000"/>
                    </a:schemeClr>
                  </a:outerShdw>
                </a:effectLst>
                <a:latin typeface="Calibri (Cuerpo)"/>
                <a:ea typeface="Calibri" panose="020F0502020204030204" pitchFamily="34" charset="0"/>
              </a:rPr>
              <a:t>MÉTODO MÓSLER</a:t>
            </a:r>
            <a:endParaRPr lang="es-EC" sz="2100" b="1" dirty="0">
              <a:ln w="0"/>
              <a:solidFill>
                <a:srgbClr val="800000"/>
              </a:solidFill>
              <a:effectLst>
                <a:outerShdw blurRad="38100" dist="19050" dir="2700000" algn="tl" rotWithShape="0">
                  <a:schemeClr val="dk1">
                    <a:alpha val="40000"/>
                  </a:schemeClr>
                </a:outerShdw>
              </a:effectLst>
              <a:latin typeface="Calibri (Cuerpo)"/>
              <a:ea typeface="Calibri" panose="020F0502020204030204" pitchFamily="34" charset="0"/>
            </a:endParaRPr>
          </a:p>
          <a:p>
            <a:pPr marL="92075" algn="just">
              <a:spcAft>
                <a:spcPts val="750"/>
              </a:spcAft>
            </a:pPr>
            <a:endParaRPr lang="es-EC" sz="2000" dirty="0" smtClean="0">
              <a:latin typeface="Times New Roman" panose="02020603050405020304" pitchFamily="18" charset="0"/>
              <a:ea typeface="Calibri" panose="020F0502020204030204" pitchFamily="34" charset="0"/>
            </a:endParaRPr>
          </a:p>
          <a:p>
            <a:pPr marL="92075" algn="just">
              <a:spcAft>
                <a:spcPts val="750"/>
              </a:spcAft>
            </a:pPr>
            <a:r>
              <a:rPr lang="es-EC" sz="2000" dirty="0" smtClean="0">
                <a:latin typeface="Times New Roman" panose="02020603050405020304" pitchFamily="18" charset="0"/>
                <a:ea typeface="Calibri" panose="020F0502020204030204" pitchFamily="34" charset="0"/>
              </a:rPr>
              <a:t>El </a:t>
            </a:r>
            <a:r>
              <a:rPr lang="es-EC" sz="2000" dirty="0">
                <a:latin typeface="Times New Roman" panose="02020603050405020304" pitchFamily="18" charset="0"/>
                <a:ea typeface="Calibri" panose="020F0502020204030204" pitchFamily="34" charset="0"/>
              </a:rPr>
              <a:t>método  Mósler,  tiene por objeto la identificación, análisis y evaluación de los factores que pueden influir en la manifestación del riesgo, con la finalidad de que con la información obtenida se pueda evaluar la clase y dimensión de ese riesgo para cuantificarlo, contrarrestarlo o asumirlo</a:t>
            </a:r>
            <a:r>
              <a:rPr lang="es-EC" sz="2000" dirty="0" smtClean="0">
                <a:latin typeface="Times New Roman" panose="02020603050405020304" pitchFamily="18" charset="0"/>
                <a:ea typeface="Calibri" panose="020F0502020204030204" pitchFamily="34" charset="0"/>
              </a:rPr>
              <a:t>.</a:t>
            </a:r>
          </a:p>
        </p:txBody>
      </p:sp>
      <p:sp>
        <p:nvSpPr>
          <p:cNvPr id="12" name="Rectangle 1"/>
          <p:cNvSpPr>
            <a:spLocks noChangeArrowheads="1"/>
          </p:cNvSpPr>
          <p:nvPr/>
        </p:nvSpPr>
        <p:spPr bwMode="auto">
          <a:xfrm>
            <a:off x="3312824" y="1623892"/>
            <a:ext cx="2984400" cy="4501232"/>
          </a:xfrm>
          <a:prstGeom prst="rect">
            <a:avLst/>
          </a:prstGeom>
          <a:gradFill flip="none" rotWithShape="1">
            <a:gsLst>
              <a:gs pos="0">
                <a:srgbClr val="CCFF66">
                  <a:tint val="66000"/>
                  <a:satMod val="160000"/>
                </a:srgbClr>
              </a:gs>
              <a:gs pos="50000">
                <a:srgbClr val="CCFF66">
                  <a:tint val="44500"/>
                  <a:satMod val="160000"/>
                </a:srgbClr>
              </a:gs>
              <a:gs pos="100000">
                <a:srgbClr val="CCFF66">
                  <a:tint val="23500"/>
                  <a:satMod val="160000"/>
                </a:srgbClr>
              </a:gs>
            </a:gsLst>
            <a:lin ang="10800000" scaled="1"/>
            <a:tileRect/>
          </a:gradFill>
          <a:ln>
            <a:headEnd/>
            <a:tailEnd/>
          </a:ln>
        </p:spPr>
        <p:style>
          <a:lnRef idx="1">
            <a:schemeClr val="dk1"/>
          </a:lnRef>
          <a:fillRef idx="2">
            <a:schemeClr val="dk1"/>
          </a:fillRef>
          <a:effectRef idx="1">
            <a:schemeClr val="dk1"/>
          </a:effectRef>
          <a:fontRef idx="minor">
            <a:schemeClr val="dk1"/>
          </a:fontRef>
        </p:style>
        <p:txBody>
          <a:bodyPr vert="horz" wrap="square" lIns="68580" tIns="34290" rIns="68580" bIns="34290" numCol="1" anchor="ctr" anchorCtr="0" compatLnSpc="1">
            <a:prstTxWarp prst="textNoShape">
              <a:avLst/>
            </a:prstTxWarp>
            <a:spAutoFit/>
          </a:bodyPr>
          <a:lstStyle/>
          <a:p>
            <a:pPr algn="ctr" fontAlgn="base">
              <a:spcBef>
                <a:spcPct val="0"/>
              </a:spcBef>
              <a:spcAft>
                <a:spcPct val="0"/>
              </a:spcAft>
              <a:tabLst>
                <a:tab pos="748904" algn="l"/>
              </a:tabLst>
            </a:pPr>
            <a:r>
              <a:rPr lang="es-AR" sz="1600" b="1" dirty="0" smtClean="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MÉTODO </a:t>
            </a:r>
            <a:r>
              <a:rPr lang="es-AR" sz="1600" b="1" dirty="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DE </a:t>
            </a:r>
            <a:r>
              <a:rPr lang="es-AR" sz="1600" b="1" dirty="0" smtClean="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INVESTIGACIÓN CIENTÍFICA:</a:t>
            </a:r>
            <a:endParaRPr lang="es-AR" sz="1600" b="1" dirty="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endParaRPr>
          </a:p>
          <a:p>
            <a:pPr algn="just" fontAlgn="base">
              <a:spcBef>
                <a:spcPct val="0"/>
              </a:spcBef>
              <a:spcAft>
                <a:spcPct val="0"/>
              </a:spcAft>
              <a:tabLst>
                <a:tab pos="748904" algn="l"/>
              </a:tabLst>
            </a:pPr>
            <a:r>
              <a:rPr lang="es-AR" sz="1600" dirty="0" smtClean="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LA </a:t>
            </a:r>
            <a:r>
              <a:rPr lang="es-AR" sz="1600" dirty="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ENCUESTA.-Para la realización de la encuesta se consideró a tres segmentos de la población dirigido a: supervisores de seguridad, vigilantes de la operadora de seguridad </a:t>
            </a:r>
            <a:r>
              <a:rPr lang="es-AR" sz="1600" dirty="0" smtClean="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privada, empleados </a:t>
            </a:r>
            <a:r>
              <a:rPr lang="es-AR" sz="1600" dirty="0">
                <a:ln w="0"/>
                <a:solidFill>
                  <a:schemeClr val="tx1"/>
                </a:solidFill>
                <a:effectLst>
                  <a:outerShdw blurRad="38100" dist="19050" dir="2700000" algn="tl" rotWithShape="0">
                    <a:schemeClr val="dk1">
                      <a:alpha val="40000"/>
                    </a:schemeClr>
                  </a:outerShdw>
                </a:effectLst>
                <a:latin typeface="+mj-lt"/>
                <a:ea typeface="Times New Roman" pitchFamily="18" charset="0"/>
                <a:cs typeface="Arial" pitchFamily="34" charset="0"/>
              </a:rPr>
              <a:t>y obreros de la constructora.</a:t>
            </a:r>
          </a:p>
          <a:p>
            <a:pPr algn="just" fontAlgn="base">
              <a:spcBef>
                <a:spcPct val="0"/>
              </a:spcBef>
              <a:spcAft>
                <a:spcPct val="0"/>
              </a:spcAft>
              <a:tabLst>
                <a:tab pos="748904" algn="l"/>
              </a:tabLst>
            </a:pPr>
            <a:endParaRPr lang="es-ES" sz="1600" dirty="0">
              <a:ln w="0"/>
              <a:solidFill>
                <a:schemeClr val="tx1"/>
              </a:solidFill>
              <a:effectLst>
                <a:outerShdw blurRad="38100" dist="19050" dir="2700000" algn="tl" rotWithShape="0">
                  <a:schemeClr val="dk1">
                    <a:alpha val="40000"/>
                  </a:schemeClr>
                </a:outerShdw>
              </a:effectLst>
              <a:latin typeface="+mj-lt"/>
            </a:endParaRPr>
          </a:p>
          <a:p>
            <a:pPr algn="ctr" eaLnBrk="0" fontAlgn="base" hangingPunct="0">
              <a:spcBef>
                <a:spcPct val="0"/>
              </a:spcBef>
              <a:spcAft>
                <a:spcPct val="0"/>
              </a:spcAft>
              <a:tabLst>
                <a:tab pos="748904" algn="l"/>
              </a:tabLst>
            </a:pPr>
            <a:r>
              <a:rPr lang="es-AR" sz="1600" b="1" dirty="0" smtClean="0">
                <a:ln w="0"/>
                <a:solidFill>
                  <a:schemeClr val="tx1"/>
                </a:solidFill>
                <a:effectLst>
                  <a:outerShdw blurRad="38100" dist="19050" dir="2700000" algn="tl" rotWithShape="0">
                    <a:schemeClr val="dk1">
                      <a:alpha val="40000"/>
                    </a:schemeClr>
                  </a:outerShdw>
                </a:effectLst>
                <a:ea typeface="Times New Roman" pitchFamily="18" charset="0"/>
                <a:cs typeface="Arial" pitchFamily="34" charset="0"/>
              </a:rPr>
              <a:t>TÉCNICA </a:t>
            </a:r>
            <a:r>
              <a:rPr lang="es-AR" sz="1600" b="1" dirty="0">
                <a:ln w="0"/>
                <a:solidFill>
                  <a:schemeClr val="tx1"/>
                </a:solidFill>
                <a:effectLst>
                  <a:outerShdw blurRad="38100" dist="19050" dir="2700000" algn="tl" rotWithShape="0">
                    <a:schemeClr val="dk1">
                      <a:alpha val="40000"/>
                    </a:schemeClr>
                  </a:outerShdw>
                </a:effectLst>
                <a:ea typeface="Times New Roman" pitchFamily="18" charset="0"/>
                <a:cs typeface="Arial" pitchFamily="34" charset="0"/>
              </a:rPr>
              <a:t>DE </a:t>
            </a:r>
            <a:r>
              <a:rPr lang="es-AR" sz="1600" b="1" dirty="0" smtClean="0">
                <a:ln w="0"/>
                <a:solidFill>
                  <a:schemeClr val="tx1"/>
                </a:solidFill>
                <a:effectLst>
                  <a:outerShdw blurRad="38100" dist="19050" dir="2700000" algn="tl" rotWithShape="0">
                    <a:schemeClr val="dk1">
                      <a:alpha val="40000"/>
                    </a:schemeClr>
                  </a:outerShdw>
                </a:effectLst>
                <a:ea typeface="Times New Roman" pitchFamily="18" charset="0"/>
                <a:cs typeface="Arial" pitchFamily="34" charset="0"/>
              </a:rPr>
              <a:t>INVESTIGACIÓN:</a:t>
            </a:r>
            <a:endParaRPr lang="es-AR" sz="1600" b="1" dirty="0">
              <a:ln w="0"/>
              <a:solidFill>
                <a:schemeClr val="tx1"/>
              </a:solidFill>
              <a:effectLst>
                <a:outerShdw blurRad="38100" dist="19050" dir="2700000" algn="tl" rotWithShape="0">
                  <a:schemeClr val="dk1">
                    <a:alpha val="40000"/>
                  </a:schemeClr>
                </a:outerShdw>
              </a:effectLst>
              <a:ea typeface="Times New Roman" pitchFamily="18" charset="0"/>
              <a:cs typeface="Arial" pitchFamily="34" charset="0"/>
            </a:endParaRPr>
          </a:p>
          <a:p>
            <a:pPr algn="just" eaLnBrk="0" fontAlgn="base" hangingPunct="0">
              <a:spcBef>
                <a:spcPct val="0"/>
              </a:spcBef>
              <a:spcAft>
                <a:spcPct val="0"/>
              </a:spcAft>
              <a:tabLst>
                <a:tab pos="748904" algn="l"/>
              </a:tabLst>
            </a:pPr>
            <a:r>
              <a:rPr lang="es-AR" sz="1600" dirty="0" smtClean="0">
                <a:ln w="0"/>
                <a:solidFill>
                  <a:schemeClr val="tx1"/>
                </a:solidFill>
                <a:effectLst>
                  <a:outerShdw blurRad="38100" dist="19050" dir="2700000" algn="tl" rotWithShape="0">
                    <a:schemeClr val="dk1">
                      <a:alpha val="40000"/>
                    </a:schemeClr>
                  </a:outerShdw>
                </a:effectLst>
                <a:ea typeface="Times New Roman" pitchFamily="18" charset="0"/>
                <a:cs typeface="Arial" pitchFamily="34" charset="0"/>
              </a:rPr>
              <a:t>LA OBSERVACIÓN.- </a:t>
            </a:r>
            <a:r>
              <a:rPr lang="es-EC" sz="1600" dirty="0">
                <a:ln w="0"/>
                <a:solidFill>
                  <a:schemeClr val="tx1"/>
                </a:solidFill>
                <a:effectLst>
                  <a:outerShdw blurRad="38100" dist="19050" dir="2700000" algn="tl" rotWithShape="0">
                    <a:schemeClr val="dk1">
                      <a:alpha val="40000"/>
                    </a:schemeClr>
                  </a:outerShdw>
                </a:effectLst>
                <a:latin typeface="+mj-lt"/>
                <a:cs typeface="Arial" pitchFamily="34" charset="0"/>
              </a:rPr>
              <a:t>La observación se realizó en </a:t>
            </a:r>
            <a:r>
              <a:rPr lang="es-EC" sz="1600" dirty="0" smtClean="0">
                <a:ln w="0"/>
                <a:solidFill>
                  <a:schemeClr val="tx1"/>
                </a:solidFill>
                <a:effectLst>
                  <a:outerShdw blurRad="38100" dist="19050" dir="2700000" algn="tl" rotWithShape="0">
                    <a:schemeClr val="dk1">
                      <a:alpha val="40000"/>
                    </a:schemeClr>
                  </a:outerShdw>
                </a:effectLst>
                <a:latin typeface="+mj-lt"/>
                <a:cs typeface="Arial" pitchFamily="34" charset="0"/>
              </a:rPr>
              <a:t>el campo, </a:t>
            </a:r>
            <a:r>
              <a:rPr lang="es-EC" sz="1600" dirty="0">
                <a:ln w="0"/>
                <a:solidFill>
                  <a:schemeClr val="tx1"/>
                </a:solidFill>
                <a:effectLst>
                  <a:outerShdw blurRad="38100" dist="19050" dir="2700000" algn="tl" rotWithShape="0">
                    <a:schemeClr val="dk1">
                      <a:alpha val="40000"/>
                    </a:schemeClr>
                  </a:outerShdw>
                </a:effectLst>
                <a:latin typeface="+mj-lt"/>
                <a:cs typeface="Arial" pitchFamily="34" charset="0"/>
              </a:rPr>
              <a:t>tomando como referencia  una herramienta propia que es la Guía de Recolección de datos, así como la verificación </a:t>
            </a:r>
            <a:r>
              <a:rPr lang="es-EC" sz="1600" dirty="0" smtClean="0">
                <a:ln w="0"/>
                <a:solidFill>
                  <a:schemeClr val="tx1"/>
                </a:solidFill>
                <a:effectLst>
                  <a:outerShdw blurRad="38100" dist="19050" dir="2700000" algn="tl" rotWithShape="0">
                    <a:schemeClr val="dk1">
                      <a:alpha val="40000"/>
                    </a:schemeClr>
                  </a:outerShdw>
                </a:effectLst>
                <a:latin typeface="+mj-lt"/>
                <a:cs typeface="Arial" pitchFamily="34" charset="0"/>
              </a:rPr>
              <a:t>de los procesos </a:t>
            </a:r>
            <a:r>
              <a:rPr lang="es-EC" sz="1600" dirty="0">
                <a:ln w="0"/>
                <a:solidFill>
                  <a:schemeClr val="tx1"/>
                </a:solidFill>
                <a:effectLst>
                  <a:outerShdw blurRad="38100" dist="19050" dir="2700000" algn="tl" rotWithShape="0">
                    <a:schemeClr val="dk1">
                      <a:alpha val="40000"/>
                    </a:schemeClr>
                  </a:outerShdw>
                </a:effectLst>
                <a:latin typeface="+mj-lt"/>
                <a:cs typeface="Arial" pitchFamily="34" charset="0"/>
              </a:rPr>
              <a:t>de seguridad.</a:t>
            </a:r>
          </a:p>
        </p:txBody>
      </p:sp>
      <p:pic>
        <p:nvPicPr>
          <p:cNvPr id="13" name="Picture 5" descr="http://us.123rf.com/400wm/400/400/Krisdog/Krisdog1109/Krisdog110900049/10675245-concepto-de-retroalimentacion-de-caricatura-metalico-mascota-caracter-encuesta.jpg"/>
          <p:cNvPicPr>
            <a:picLocks noChangeAspect="1" noChangeArrowheads="1"/>
          </p:cNvPicPr>
          <p:nvPr/>
        </p:nvPicPr>
        <p:blipFill>
          <a:blip r:embed="rId2" cstate="print"/>
          <a:srcRect/>
          <a:stretch>
            <a:fillRect/>
          </a:stretch>
        </p:blipFill>
        <p:spPr bwMode="auto">
          <a:xfrm>
            <a:off x="6890418" y="2214483"/>
            <a:ext cx="1691640" cy="1659383"/>
          </a:xfrm>
          <a:prstGeom prst="rect">
            <a:avLst/>
          </a:prstGeom>
          <a:noFill/>
        </p:spPr>
      </p:pic>
      <p:pic>
        <p:nvPicPr>
          <p:cNvPr id="14" name="Picture 9" descr="http://t0.gstatic.com/images?q=tbn:ANd9GcRX6qeQrfUrDf6SE_W5HwLxBdQcMCTnof70d69tddAeOE7nGRUItg"/>
          <p:cNvPicPr>
            <a:picLocks noChangeAspect="1" noChangeArrowheads="1"/>
          </p:cNvPicPr>
          <p:nvPr/>
        </p:nvPicPr>
        <p:blipFill>
          <a:blip r:embed="rId3" cstate="print"/>
          <a:srcRect/>
          <a:stretch>
            <a:fillRect/>
          </a:stretch>
        </p:blipFill>
        <p:spPr bwMode="auto">
          <a:xfrm>
            <a:off x="6890418" y="4603318"/>
            <a:ext cx="1692000" cy="1574235"/>
          </a:xfrm>
          <a:prstGeom prst="rect">
            <a:avLst/>
          </a:prstGeom>
          <a:noFill/>
        </p:spPr>
      </p:pic>
      <p:sp>
        <p:nvSpPr>
          <p:cNvPr id="15" name="6 Cinta perforada"/>
          <p:cNvSpPr/>
          <p:nvPr/>
        </p:nvSpPr>
        <p:spPr>
          <a:xfrm>
            <a:off x="6450399" y="1622608"/>
            <a:ext cx="2571679" cy="63291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ln w="0"/>
                <a:solidFill>
                  <a:schemeClr val="tx1"/>
                </a:solidFill>
                <a:effectLst>
                  <a:outerShdw blurRad="38100" dist="19050" dir="2700000" algn="tl" rotWithShape="0">
                    <a:schemeClr val="dk1">
                      <a:alpha val="40000"/>
                    </a:schemeClr>
                  </a:outerShdw>
                </a:effectLst>
              </a:rPr>
              <a:t>LA ENCUESTA</a:t>
            </a:r>
            <a:endParaRPr lang="es-ES" sz="2400" dirty="0">
              <a:ln w="0"/>
              <a:solidFill>
                <a:schemeClr val="tx1"/>
              </a:solidFill>
              <a:effectLst>
                <a:outerShdw blurRad="38100" dist="19050" dir="2700000" algn="tl" rotWithShape="0">
                  <a:schemeClr val="dk1">
                    <a:alpha val="40000"/>
                  </a:schemeClr>
                </a:outerShdw>
              </a:effectLst>
            </a:endParaRPr>
          </a:p>
        </p:txBody>
      </p:sp>
      <p:sp>
        <p:nvSpPr>
          <p:cNvPr id="16" name="11 Cinta perforada"/>
          <p:cNvSpPr/>
          <p:nvPr/>
        </p:nvSpPr>
        <p:spPr>
          <a:xfrm>
            <a:off x="6450399" y="3911514"/>
            <a:ext cx="2571678" cy="6918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ln w="0"/>
                <a:solidFill>
                  <a:schemeClr val="tx1"/>
                </a:solidFill>
                <a:effectLst>
                  <a:outerShdw blurRad="38100" dist="19050" dir="2700000" algn="tl" rotWithShape="0">
                    <a:schemeClr val="dk1">
                      <a:alpha val="40000"/>
                    </a:schemeClr>
                  </a:outerShdw>
                </a:effectLst>
              </a:rPr>
              <a:t>LA OBSERVACIÓN</a:t>
            </a:r>
            <a:endParaRPr lang="es-ES" sz="2400" dirty="0">
              <a:ln w="0"/>
              <a:solidFill>
                <a:schemeClr val="tx1"/>
              </a:solidFill>
              <a:effectLst>
                <a:outerShdw blurRad="38100" dist="19050" dir="2700000" algn="tl" rotWithShape="0">
                  <a:schemeClr val="dk1">
                    <a:alpha val="40000"/>
                  </a:schemeClr>
                </a:outerShdw>
              </a:effectLst>
            </a:endParaRPr>
          </a:p>
        </p:txBody>
      </p:sp>
      <p:pic>
        <p:nvPicPr>
          <p:cNvPr id="10" name="Picture 2" descr="http://360.espe.edu.ec/images/es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21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cstate="print"/>
          <a:srcRect t="4277" b="4646"/>
          <a:stretch/>
        </p:blipFill>
        <p:spPr bwMode="auto">
          <a:xfrm>
            <a:off x="43082" y="944880"/>
            <a:ext cx="6705379" cy="5394960"/>
          </a:xfrm>
          <a:prstGeom prst="rect">
            <a:avLst/>
          </a:prstGeom>
          <a:noFill/>
          <a:ln w="9525">
            <a:noFill/>
            <a:miter lim="800000"/>
            <a:headEnd/>
            <a:tailEnd/>
          </a:ln>
        </p:spPr>
      </p:pic>
      <p:pic>
        <p:nvPicPr>
          <p:cNvPr id="5" name="Picture 2" descr="http://360.espe.edu.ec/images/es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6773861" y="3207746"/>
            <a:ext cx="2288859" cy="1144430"/>
          </a:xfrm>
          <a:prstGeom prst="rect">
            <a:avLst/>
          </a:prstGeom>
        </p:spPr>
      </p:pic>
      <p:sp>
        <p:nvSpPr>
          <p:cNvPr id="6" name="Título 1"/>
          <p:cNvSpPr txBox="1">
            <a:spLocks/>
          </p:cNvSpPr>
          <p:nvPr/>
        </p:nvSpPr>
        <p:spPr>
          <a:xfrm>
            <a:off x="30480" y="182881"/>
            <a:ext cx="8026400" cy="701040"/>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ANÁLISIS DE RIESGOS MÉTODO MÓSLER</a:t>
            </a:r>
            <a:endParaRPr lang="en-US" sz="4400" dirty="0"/>
          </a:p>
        </p:txBody>
      </p:sp>
    </p:spTree>
    <p:extLst>
      <p:ext uri="{BB962C8B-B14F-4D97-AF65-F5344CB8AC3E}">
        <p14:creationId xmlns:p14="http://schemas.microsoft.com/office/powerpoint/2010/main" val="2999372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14350" y="1161007"/>
            <a:ext cx="8115299" cy="1608133"/>
          </a:xfrm>
          <a:prstGeom prst="rect">
            <a:avLst/>
          </a:prstGeom>
          <a:gradFill flip="none" rotWithShape="1">
            <a:gsLst>
              <a:gs pos="0">
                <a:srgbClr val="9D9DBD">
                  <a:tint val="66000"/>
                  <a:satMod val="160000"/>
                </a:srgbClr>
              </a:gs>
              <a:gs pos="50000">
                <a:srgbClr val="9D9DBD">
                  <a:tint val="44500"/>
                  <a:satMod val="160000"/>
                </a:srgbClr>
              </a:gs>
              <a:gs pos="100000">
                <a:srgbClr val="9D9DBD">
                  <a:tint val="23500"/>
                  <a:satMod val="160000"/>
                </a:srgbClr>
              </a:gs>
            </a:gsLst>
            <a:lin ang="16200000" scaled="1"/>
            <a:tileRect/>
          </a:gradFill>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s-EC" dirty="0">
                <a:solidFill>
                  <a:schemeClr val="tx1"/>
                </a:solidFill>
                <a:latin typeface="Calibri (Cuerpo)"/>
                <a:ea typeface="Calibri" panose="020F0502020204030204" pitchFamily="34" charset="0"/>
                <a:cs typeface="Times New Roman" panose="02020603050405020304" pitchFamily="18" charset="0"/>
              </a:rPr>
              <a:t>PARA EL DESARROLLO DE ESTA </a:t>
            </a:r>
            <a:r>
              <a:rPr lang="es-EC" dirty="0" smtClean="0">
                <a:solidFill>
                  <a:schemeClr val="tx1"/>
                </a:solidFill>
                <a:latin typeface="Calibri (Cuerpo)"/>
                <a:ea typeface="Calibri" panose="020F0502020204030204" pitchFamily="34" charset="0"/>
                <a:cs typeface="Times New Roman" panose="02020603050405020304" pitchFamily="18" charset="0"/>
              </a:rPr>
              <a:t>INVESTIGACIÓN, </a:t>
            </a:r>
            <a:r>
              <a:rPr lang="es-EC" dirty="0">
                <a:solidFill>
                  <a:schemeClr val="tx1"/>
                </a:solidFill>
                <a:latin typeface="Calibri (Cuerpo)"/>
                <a:ea typeface="Calibri" panose="020F0502020204030204" pitchFamily="34" charset="0"/>
                <a:cs typeface="Times New Roman" panose="02020603050405020304" pitchFamily="18" charset="0"/>
              </a:rPr>
              <a:t>LA POBLACIÓN ESTÁ INTEGRADA POR EJECUTIVOS, ADMINISTRATIVOS, EMPLEADOS Y  OBREROS DE LA CONSTRUCTORA DEL PROYECTO HIDROELÉCTRICO COCA CODO SINCLAIR Y LOS SUBCONTRATISTAS</a:t>
            </a:r>
            <a:r>
              <a:rPr lang="es-EC" b="1" dirty="0">
                <a:solidFill>
                  <a:schemeClr val="tx1"/>
                </a:solidFill>
                <a:latin typeface="Calibri (Cuerpo)"/>
                <a:ea typeface="Calibri" panose="020F0502020204030204" pitchFamily="34" charset="0"/>
                <a:cs typeface="Times New Roman" panose="02020603050405020304" pitchFamily="18" charset="0"/>
              </a:rPr>
              <a:t>. </a:t>
            </a:r>
            <a:endParaRPr lang="es-EC" b="1" dirty="0" smtClean="0">
              <a:solidFill>
                <a:schemeClr val="tx1"/>
              </a:solidFill>
              <a:latin typeface="Calibri (Cuerpo)"/>
              <a:ea typeface="Calibri" panose="020F0502020204030204" pitchFamily="34" charset="0"/>
              <a:cs typeface="Times New Roman" panose="02020603050405020304" pitchFamily="18" charset="0"/>
            </a:endParaRPr>
          </a:p>
          <a:p>
            <a:pPr algn="ctr" defTabSz="685800" eaLnBrk="0" fontAlgn="base" hangingPunct="0">
              <a:spcBef>
                <a:spcPct val="0"/>
              </a:spcBef>
              <a:spcAft>
                <a:spcPct val="0"/>
              </a:spcAft>
            </a:pPr>
            <a:r>
              <a:rPr lang="es-EC" sz="2800" b="1" dirty="0" smtClean="0">
                <a:solidFill>
                  <a:schemeClr val="accent2"/>
                </a:solidFill>
                <a:latin typeface="Calibri (Cuerpo)"/>
                <a:ea typeface="Calibri" panose="020F0502020204030204" pitchFamily="34" charset="0"/>
                <a:cs typeface="Times New Roman" panose="02020603050405020304" pitchFamily="18" charset="0"/>
              </a:rPr>
              <a:t>UN </a:t>
            </a:r>
            <a:r>
              <a:rPr lang="es-EC" sz="2800" b="1" dirty="0">
                <a:solidFill>
                  <a:schemeClr val="accent2"/>
                </a:solidFill>
                <a:latin typeface="Calibri (Cuerpo)"/>
                <a:ea typeface="Calibri" panose="020F0502020204030204" pitchFamily="34" charset="0"/>
                <a:cs typeface="Times New Roman" panose="02020603050405020304" pitchFamily="18" charset="0"/>
              </a:rPr>
              <a:t>TOTAL DE: 5000 </a:t>
            </a:r>
            <a:r>
              <a:rPr lang="es-EC" sz="2800" b="1" dirty="0" smtClean="0">
                <a:solidFill>
                  <a:schemeClr val="accent2"/>
                </a:solidFill>
                <a:latin typeface="Calibri (Cuerpo)"/>
                <a:ea typeface="Calibri" panose="020F0502020204030204" pitchFamily="34" charset="0"/>
                <a:cs typeface="Times New Roman" panose="02020603050405020304" pitchFamily="18" charset="0"/>
              </a:rPr>
              <a:t>PERSONAS</a:t>
            </a:r>
            <a:endParaRPr lang="es-EC" sz="2800" b="1" dirty="0">
              <a:solidFill>
                <a:schemeClr val="accent2"/>
              </a:solidFill>
              <a:latin typeface="Calibri (Cuerpo)"/>
            </a:endParaRPr>
          </a:p>
        </p:txBody>
      </p:sp>
      <p:graphicFrame>
        <p:nvGraphicFramePr>
          <p:cNvPr id="2" name="Tabla 1"/>
          <p:cNvGraphicFramePr>
            <a:graphicFrameLocks noGrp="1"/>
          </p:cNvGraphicFramePr>
          <p:nvPr>
            <p:extLst/>
          </p:nvPr>
        </p:nvGraphicFramePr>
        <p:xfrm>
          <a:off x="1531620" y="2956560"/>
          <a:ext cx="6027420" cy="1569720"/>
        </p:xfrm>
        <a:graphic>
          <a:graphicData uri="http://schemas.openxmlformats.org/drawingml/2006/table">
            <a:tbl>
              <a:tblPr firstRow="1" firstCol="1" bandRow="1">
                <a:tableStyleId>{7DF18680-E054-41AD-8BC1-D1AEF772440D}</a:tableStyleId>
              </a:tblPr>
              <a:tblGrid>
                <a:gridCol w="3649980"/>
                <a:gridCol w="2377440"/>
              </a:tblGrid>
              <a:tr h="313944">
                <a:tc>
                  <a:txBody>
                    <a:bodyPr/>
                    <a:lstStyle/>
                    <a:p>
                      <a:pPr marL="228600" algn="ctr">
                        <a:lnSpc>
                          <a:spcPct val="100000"/>
                        </a:lnSpc>
                        <a:spcAft>
                          <a:spcPts val="0"/>
                        </a:spcAft>
                      </a:pPr>
                      <a:r>
                        <a:rPr lang="es-EC" sz="1800" dirty="0">
                          <a:solidFill>
                            <a:schemeClr val="accent2">
                              <a:lumMod val="50000"/>
                            </a:schemeClr>
                          </a:solidFill>
                          <a:effectLst/>
                        </a:rPr>
                        <a:t>POBLACIÓN</a:t>
                      </a:r>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marL="228600" algn="ctr">
                        <a:lnSpc>
                          <a:spcPct val="100000"/>
                        </a:lnSpc>
                        <a:spcAft>
                          <a:spcPts val="0"/>
                        </a:spcAft>
                      </a:pPr>
                      <a:r>
                        <a:rPr lang="es-EC" sz="2000" dirty="0" smtClean="0">
                          <a:solidFill>
                            <a:schemeClr val="accent2">
                              <a:lumMod val="50000"/>
                            </a:schemeClr>
                          </a:solidFill>
                          <a:effectLst/>
                        </a:rPr>
                        <a:t>FRECUENCIA</a:t>
                      </a:r>
                    </a:p>
                  </a:txBody>
                  <a:tcPr marL="33338" marR="33338" marT="0" marB="0" anchor="ctr"/>
                </a:tc>
              </a:tr>
              <a:tr h="313944">
                <a:tc>
                  <a:txBody>
                    <a:bodyPr/>
                    <a:lstStyle/>
                    <a:p>
                      <a:pPr marL="228600" algn="ctr">
                        <a:lnSpc>
                          <a:spcPct val="100000"/>
                        </a:lnSpc>
                        <a:spcAft>
                          <a:spcPts val="0"/>
                        </a:spcAft>
                      </a:pPr>
                      <a:r>
                        <a:rPr lang="es-EC" sz="1800" dirty="0">
                          <a:solidFill>
                            <a:schemeClr val="accent2">
                              <a:lumMod val="50000"/>
                            </a:schemeClr>
                          </a:solidFill>
                          <a:effectLst/>
                        </a:rPr>
                        <a:t>DIRECTIVOS</a:t>
                      </a:r>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marL="228600" algn="ctr">
                        <a:lnSpc>
                          <a:spcPct val="100000"/>
                        </a:lnSpc>
                        <a:spcAft>
                          <a:spcPts val="0"/>
                        </a:spcAft>
                      </a:pPr>
                      <a:r>
                        <a:rPr lang="es-EC" sz="1800" dirty="0">
                          <a:solidFill>
                            <a:schemeClr val="accent2">
                              <a:lumMod val="50000"/>
                            </a:schemeClr>
                          </a:solidFill>
                          <a:effectLst/>
                        </a:rPr>
                        <a:t>100</a:t>
                      </a:r>
                      <a:endParaRPr lang="es-EC" sz="14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r>
              <a:tr h="313944">
                <a:tc>
                  <a:txBody>
                    <a:bodyPr/>
                    <a:lstStyle/>
                    <a:p>
                      <a:pPr marL="228600" algn="ctr">
                        <a:lnSpc>
                          <a:spcPct val="100000"/>
                        </a:lnSpc>
                        <a:spcAft>
                          <a:spcPts val="0"/>
                        </a:spcAft>
                      </a:pPr>
                      <a:r>
                        <a:rPr lang="es-EC" sz="1800" dirty="0">
                          <a:solidFill>
                            <a:schemeClr val="accent2">
                              <a:lumMod val="50000"/>
                            </a:schemeClr>
                          </a:solidFill>
                          <a:effectLst/>
                        </a:rPr>
                        <a:t>TRABAJADORES</a:t>
                      </a:r>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marL="228600" algn="ctr">
                        <a:lnSpc>
                          <a:spcPct val="100000"/>
                        </a:lnSpc>
                        <a:spcAft>
                          <a:spcPts val="0"/>
                        </a:spcAft>
                      </a:pPr>
                      <a:r>
                        <a:rPr lang="es-EC" sz="1800" dirty="0">
                          <a:solidFill>
                            <a:schemeClr val="accent2">
                              <a:lumMod val="50000"/>
                            </a:schemeClr>
                          </a:solidFill>
                          <a:effectLst/>
                        </a:rPr>
                        <a:t>4543</a:t>
                      </a:r>
                      <a:endParaRPr lang="es-EC" sz="14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r>
              <a:tr h="313944">
                <a:tc>
                  <a:txBody>
                    <a:bodyPr/>
                    <a:lstStyle/>
                    <a:p>
                      <a:pPr marL="228600" algn="ctr">
                        <a:lnSpc>
                          <a:spcPct val="100000"/>
                        </a:lnSpc>
                        <a:spcAft>
                          <a:spcPts val="0"/>
                        </a:spcAft>
                      </a:pPr>
                      <a:r>
                        <a:rPr lang="es-EC" sz="1800" dirty="0">
                          <a:solidFill>
                            <a:schemeClr val="accent2">
                              <a:lumMod val="50000"/>
                            </a:schemeClr>
                          </a:solidFill>
                          <a:effectLst/>
                        </a:rPr>
                        <a:t>SUBCONTRATISTAS</a:t>
                      </a:r>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marL="228600" algn="ctr">
                        <a:lnSpc>
                          <a:spcPct val="100000"/>
                        </a:lnSpc>
                        <a:spcAft>
                          <a:spcPts val="0"/>
                        </a:spcAft>
                      </a:pPr>
                      <a:r>
                        <a:rPr lang="es-EC" sz="1800" dirty="0">
                          <a:solidFill>
                            <a:schemeClr val="accent2">
                              <a:lumMod val="50000"/>
                            </a:schemeClr>
                          </a:solidFill>
                          <a:effectLst/>
                        </a:rPr>
                        <a:t>357</a:t>
                      </a:r>
                      <a:endParaRPr lang="es-EC" sz="14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r>
              <a:tr h="313944">
                <a:tc>
                  <a:txBody>
                    <a:bodyPr/>
                    <a:lstStyle/>
                    <a:p>
                      <a:pPr marL="228600" algn="ctr">
                        <a:lnSpc>
                          <a:spcPct val="100000"/>
                        </a:lnSpc>
                        <a:spcAft>
                          <a:spcPts val="0"/>
                        </a:spcAft>
                      </a:pPr>
                      <a:r>
                        <a:rPr lang="es-EC" sz="1800" dirty="0">
                          <a:solidFill>
                            <a:schemeClr val="accent2">
                              <a:lumMod val="50000"/>
                            </a:schemeClr>
                          </a:solidFill>
                          <a:effectLst/>
                        </a:rPr>
                        <a:t>TOTAL</a:t>
                      </a:r>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c>
                  <a:txBody>
                    <a:bodyPr/>
                    <a:lstStyle/>
                    <a:p>
                      <a:pPr marL="228600" algn="ctr">
                        <a:lnSpc>
                          <a:spcPct val="100000"/>
                        </a:lnSpc>
                        <a:spcAft>
                          <a:spcPts val="0"/>
                        </a:spcAft>
                      </a:pPr>
                      <a:r>
                        <a:rPr lang="es-EC" sz="1800" dirty="0">
                          <a:solidFill>
                            <a:schemeClr val="accent2">
                              <a:lumMod val="50000"/>
                            </a:schemeClr>
                          </a:solidFill>
                          <a:effectLst/>
                        </a:rPr>
                        <a:t>5000</a:t>
                      </a:r>
                      <a:endParaRPr lang="es-EC" sz="14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3338" marR="33338" marT="0" marB="0" anchor="ctr"/>
                </a:tc>
              </a:tr>
            </a:tbl>
          </a:graphicData>
        </a:graphic>
      </p:graphicFrame>
      <p:sp>
        <p:nvSpPr>
          <p:cNvPr id="9" name="Rectángulo 8"/>
          <p:cNvSpPr/>
          <p:nvPr/>
        </p:nvSpPr>
        <p:spPr>
          <a:xfrm>
            <a:off x="2778369" y="384646"/>
            <a:ext cx="3587262" cy="5172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4400" b="1" spc="-50" dirty="0">
                <a:solidFill>
                  <a:srgbClr val="C00000"/>
                </a:solidFill>
                <a:latin typeface="Calibri (Cuerpo)"/>
                <a:ea typeface="+mj-ea"/>
                <a:cs typeface="+mj-cs"/>
              </a:rPr>
              <a:t>ENCUESTA</a:t>
            </a:r>
            <a:r>
              <a:rPr lang="es-EC" sz="4400" dirty="0">
                <a:solidFill>
                  <a:srgbClr val="800000"/>
                </a:solidFill>
                <a:latin typeface="Calibri (Cuerpo)"/>
              </a:rPr>
              <a:t> </a:t>
            </a:r>
            <a:endParaRPr lang="en-US" sz="4400" dirty="0">
              <a:solidFill>
                <a:srgbClr val="800000"/>
              </a:solidFill>
              <a:latin typeface="Calibri (Cuerpo)"/>
            </a:endParaRPr>
          </a:p>
        </p:txBody>
      </p:sp>
      <p:pic>
        <p:nvPicPr>
          <p:cNvPr id="7"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514350" y="4848670"/>
            <a:ext cx="8115299" cy="1731243"/>
          </a:xfrm>
          <a:prstGeom prst="rect">
            <a:avLst/>
          </a:prstGeom>
          <a:solidFill>
            <a:schemeClr val="accent4">
              <a:lumMod val="40000"/>
              <a:lumOff val="60000"/>
            </a:schemeClr>
          </a:solidFill>
          <a:ln/>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s-EC" dirty="0" smtClean="0">
                <a:solidFill>
                  <a:schemeClr val="tx1"/>
                </a:solidFill>
                <a:latin typeface="Calibri (Cuerpo)"/>
                <a:ea typeface="Calibri" panose="020F0502020204030204" pitchFamily="34" charset="0"/>
                <a:cs typeface="Times New Roman" panose="02020603050405020304" pitchFamily="18" charset="0"/>
              </a:rPr>
              <a:t>PARA DETERMINAR LA MUESTRA UTILIZARÉ LA SIGUIENTE FÓRMULA:</a:t>
            </a:r>
          </a:p>
          <a:p>
            <a:pPr algn="ctr" defTabSz="685800" eaLnBrk="0" fontAlgn="base" hangingPunct="0">
              <a:spcBef>
                <a:spcPct val="0"/>
              </a:spcBef>
              <a:spcAft>
                <a:spcPct val="0"/>
              </a:spcAft>
            </a:pPr>
            <a:endParaRPr lang="es-EC" dirty="0">
              <a:solidFill>
                <a:schemeClr val="tx1"/>
              </a:solidFill>
              <a:latin typeface="Calibri (Cuerpo)"/>
              <a:ea typeface="Calibri" panose="020F0502020204030204" pitchFamily="34" charset="0"/>
              <a:cs typeface="Times New Roman" panose="02020603050405020304" pitchFamily="18" charset="0"/>
            </a:endParaRPr>
          </a:p>
          <a:p>
            <a:pPr algn="ctr" defTabSz="685800" eaLnBrk="0" fontAlgn="base" hangingPunct="0">
              <a:spcBef>
                <a:spcPct val="0"/>
              </a:spcBef>
              <a:spcAft>
                <a:spcPct val="0"/>
              </a:spcAft>
            </a:pPr>
            <a:endParaRPr lang="es-EC" dirty="0" smtClean="0">
              <a:solidFill>
                <a:schemeClr val="tx1"/>
              </a:solidFill>
              <a:latin typeface="Calibri (Cuerpo)"/>
              <a:ea typeface="Calibri" panose="020F0502020204030204" pitchFamily="34" charset="0"/>
              <a:cs typeface="Times New Roman" panose="02020603050405020304" pitchFamily="18" charset="0"/>
            </a:endParaRPr>
          </a:p>
          <a:p>
            <a:pPr algn="ctr" defTabSz="685800" eaLnBrk="0" fontAlgn="base" hangingPunct="0">
              <a:spcBef>
                <a:spcPct val="0"/>
              </a:spcBef>
              <a:spcAft>
                <a:spcPct val="0"/>
              </a:spcAft>
            </a:pPr>
            <a:endParaRPr lang="es-EC" dirty="0">
              <a:solidFill>
                <a:schemeClr val="tx1"/>
              </a:solidFill>
              <a:latin typeface="Calibri (Cuerpo)"/>
              <a:ea typeface="Calibri" panose="020F0502020204030204" pitchFamily="34" charset="0"/>
              <a:cs typeface="Times New Roman" panose="02020603050405020304" pitchFamily="18" charset="0"/>
            </a:endParaRPr>
          </a:p>
          <a:p>
            <a:pPr algn="ctr" defTabSz="685800" eaLnBrk="0" fontAlgn="base" hangingPunct="0">
              <a:spcBef>
                <a:spcPct val="0"/>
              </a:spcBef>
              <a:spcAft>
                <a:spcPct val="0"/>
              </a:spcAft>
            </a:pPr>
            <a:endParaRPr lang="es-EC" dirty="0" smtClean="0">
              <a:solidFill>
                <a:schemeClr val="tx1"/>
              </a:solidFill>
              <a:latin typeface="Calibri (Cuerpo)"/>
              <a:ea typeface="Calibri" panose="020F0502020204030204" pitchFamily="34" charset="0"/>
              <a:cs typeface="Times New Roman" panose="02020603050405020304" pitchFamily="18" charset="0"/>
            </a:endParaRPr>
          </a:p>
          <a:p>
            <a:pPr algn="ctr" defTabSz="685800" eaLnBrk="0" fontAlgn="base" hangingPunct="0">
              <a:spcBef>
                <a:spcPct val="0"/>
              </a:spcBef>
              <a:spcAft>
                <a:spcPct val="0"/>
              </a:spcAft>
            </a:pPr>
            <a:endParaRPr lang="es-EC" b="1" dirty="0" smtClean="0">
              <a:solidFill>
                <a:schemeClr val="tx1"/>
              </a:solidFill>
              <a:latin typeface="Calibri (Cuerpo)"/>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2650333" y="5301552"/>
            <a:ext cx="3843335" cy="1155101"/>
          </a:xfrm>
          <a:prstGeom prst="rect">
            <a:avLst/>
          </a:prstGeom>
        </p:spPr>
      </p:pic>
    </p:spTree>
    <p:extLst>
      <p:ext uri="{BB962C8B-B14F-4D97-AF65-F5344CB8AC3E}">
        <p14:creationId xmlns:p14="http://schemas.microsoft.com/office/powerpoint/2010/main" val="474290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041" y="947313"/>
            <a:ext cx="3133444" cy="941746"/>
          </a:xfrm>
          <a:prstGeom prst="rect">
            <a:avLst/>
          </a:prstGeom>
        </p:spPr>
      </p:pic>
      <p:sp>
        <p:nvSpPr>
          <p:cNvPr id="5" name="Abrir llave 4"/>
          <p:cNvSpPr/>
          <p:nvPr/>
        </p:nvSpPr>
        <p:spPr>
          <a:xfrm>
            <a:off x="3331564" y="260812"/>
            <a:ext cx="249836" cy="2314748"/>
          </a:xfrm>
          <a:prstGeom prst="leftBrac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Imagen 7"/>
          <p:cNvPicPr>
            <a:picLocks noChangeAspect="1"/>
          </p:cNvPicPr>
          <p:nvPr/>
        </p:nvPicPr>
        <p:blipFill>
          <a:blip r:embed="rId3"/>
          <a:stretch>
            <a:fillRect/>
          </a:stretch>
        </p:blipFill>
        <p:spPr>
          <a:xfrm>
            <a:off x="3759479" y="260812"/>
            <a:ext cx="5384521" cy="2314748"/>
          </a:xfrm>
          <a:prstGeom prst="rect">
            <a:avLst/>
          </a:prstGeom>
        </p:spPr>
      </p:pic>
      <p:pic>
        <p:nvPicPr>
          <p:cNvPr id="9" name="Imagen 8"/>
          <p:cNvPicPr>
            <a:picLocks noChangeAspect="1"/>
          </p:cNvPicPr>
          <p:nvPr/>
        </p:nvPicPr>
        <p:blipFill>
          <a:blip r:embed="rId4"/>
          <a:stretch>
            <a:fillRect/>
          </a:stretch>
        </p:blipFill>
        <p:spPr>
          <a:xfrm>
            <a:off x="1320122" y="2926080"/>
            <a:ext cx="6503755" cy="3398636"/>
          </a:xfrm>
          <a:prstGeom prst="rect">
            <a:avLst/>
          </a:prstGeom>
        </p:spPr>
      </p:pic>
      <p:pic>
        <p:nvPicPr>
          <p:cNvPr id="10" name="Picture 2" descr="http://360.espe.edu.ec/images/esp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48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0" y="809992"/>
            <a:ext cx="9144000" cy="5945048"/>
            <a:chOff x="0" y="809992"/>
            <a:chExt cx="9144000" cy="5945048"/>
          </a:xfrm>
          <a:solidFill>
            <a:schemeClr val="accent5">
              <a:lumMod val="40000"/>
              <a:lumOff val="60000"/>
            </a:schemeClr>
          </a:solidFill>
        </p:grpSpPr>
        <p:sp>
          <p:nvSpPr>
            <p:cNvPr id="18" name="Forma libre 17"/>
            <p:cNvSpPr/>
            <p:nvPr/>
          </p:nvSpPr>
          <p:spPr>
            <a:xfrm>
              <a:off x="0" y="809992"/>
              <a:ext cx="9144000" cy="1260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113582" tIns="113582" rIns="113582" bIns="113582" numCol="1" spcCol="1270" anchor="ctr" anchorCtr="0">
              <a:noAutofit/>
            </a:bodyPr>
            <a:lstStyle/>
            <a:p>
              <a:pPr marL="363538" lvl="0" indent="-363538" algn="just">
                <a:buFont typeface="+mj-lt"/>
                <a:buAutoNum type="arabicPeriod"/>
              </a:pPr>
              <a:r>
                <a:rPr lang="es-EC"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Para el desarrollo de las obras de Ingeniería, aprovisionamiento de equipos, montaje y puesta en marcha del </a:t>
              </a: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PH-CCS</a:t>
              </a:r>
              <a:r>
                <a:rPr lang="es-EC"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 se ha contratado a la multinacional SINOHYDRO CORPORATION, que no se maneja bajo protocolos de </a:t>
              </a:r>
              <a:r>
                <a:rPr lang="es-EC"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seguridad, </a:t>
              </a:r>
              <a:r>
                <a:rPr lang="es-EC" i="1"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lo que lo hace vulnerable</a:t>
              </a: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19" name="Forma libre 18"/>
            <p:cNvSpPr/>
            <p:nvPr/>
          </p:nvSpPr>
          <p:spPr>
            <a:xfrm>
              <a:off x="0" y="2112025"/>
              <a:ext cx="9144000" cy="1188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11022"/>
                <a:satOff val="54"/>
                <a:lumOff val="4338"/>
                <a:alphaOff val="0"/>
              </a:schemeClr>
            </a:effectRef>
            <a:fontRef idx="minor">
              <a:schemeClr val="lt1"/>
            </a:fontRef>
          </p:style>
          <p:txBody>
            <a:bodyPr spcFirstLastPara="0" vert="horz" wrap="square" lIns="117392" tIns="117392" rIns="117392" bIns="117392" numCol="1" spcCol="1270" anchor="ctr" anchorCtr="0">
              <a:noAutofit/>
            </a:bodyPr>
            <a:lstStyle/>
            <a:p>
              <a:pPr marL="342900" indent="-342900" algn="just" defTabSz="800100">
                <a:lnSpc>
                  <a:spcPct val="90000"/>
                </a:lnSpc>
                <a:spcBef>
                  <a:spcPct val="0"/>
                </a:spcBef>
                <a:spcAft>
                  <a:spcPct val="35000"/>
                </a:spcAft>
                <a:buFont typeface="+mj-lt"/>
                <a:buAutoNum type="arabicPeriod" startAt="2"/>
              </a:pP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De acuerdo a la encuesta realizada al </a:t>
              </a:r>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personal </a:t>
              </a: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de supervisores de </a:t>
              </a:r>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seguridad</a:t>
              </a: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vigilantes de la prestadora de servicios de seguridad privada y personal de obreros; se puede concluir que el nivel de conocimiento en temas de seguridad es bajo</a:t>
              </a:r>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a:t>
              </a: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lo que genera un riesgo para la seguridad de las personas</a:t>
              </a:r>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endPar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Forma libre 19"/>
            <p:cNvSpPr/>
            <p:nvPr/>
          </p:nvSpPr>
          <p:spPr>
            <a:xfrm>
              <a:off x="0" y="3368339"/>
              <a:ext cx="9144000" cy="900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22044"/>
                <a:satOff val="108"/>
                <a:lumOff val="8676"/>
                <a:alphaOff val="0"/>
              </a:schemeClr>
            </a:effectRef>
            <a:fontRef idx="minor">
              <a:schemeClr val="lt1"/>
            </a:fontRef>
          </p:style>
          <p:txBody>
            <a:bodyPr spcFirstLastPara="0" vert="horz" wrap="square" lIns="117392" tIns="117392" rIns="117392" bIns="117392" numCol="1" spcCol="1270" anchor="ctr" anchorCtr="0">
              <a:noAutofit/>
            </a:bodyPr>
            <a:lstStyle/>
            <a:p>
              <a:pPr marL="342900" indent="-342900" algn="just" defTabSz="800100">
                <a:lnSpc>
                  <a:spcPct val="90000"/>
                </a:lnSpc>
                <a:spcBef>
                  <a:spcPct val="0"/>
                </a:spcBef>
                <a:spcAft>
                  <a:spcPct val="35000"/>
                </a:spcAft>
                <a:buFont typeface="+mj-lt"/>
                <a:buAutoNum type="arabicPeriod" startAt="3"/>
              </a:pPr>
              <a:r>
                <a:rPr lang="es-ES_tradnl" dirty="0">
                  <a:solidFill>
                    <a:schemeClr val="tx1"/>
                  </a:solidFill>
                  <a:latin typeface="Arial" panose="020B0604020202020204" pitchFamily="34" charset="0"/>
                  <a:cs typeface="Arial" panose="020B0604020202020204" pitchFamily="34" charset="0"/>
                </a:rPr>
                <a:t>Los riesgos de origen antrópico como accidentes laborales, de tránsito, desvío de activos y el deslizamiento de taludes, tienen una tendencia más elevada, los mismos que serán minimizados con la implementación de medidas preventivas</a:t>
              </a:r>
              <a:r>
                <a:rPr lang="es-ES_tradnl" dirty="0" smtClean="0">
                  <a:solidFill>
                    <a:schemeClr val="tx1"/>
                  </a:solidFill>
                  <a:latin typeface="Arial" panose="020B0604020202020204" pitchFamily="34" charset="0"/>
                  <a:cs typeface="Arial" panose="020B0604020202020204" pitchFamily="34" charset="0"/>
                </a:rPr>
                <a:t>.</a:t>
              </a:r>
              <a:endParaRPr lang="es-EC" dirty="0">
                <a:solidFill>
                  <a:schemeClr val="bg2">
                    <a:lumMod val="10000"/>
                  </a:schemeClr>
                </a:solidFill>
                <a:latin typeface="Arial" panose="020B0604020202020204" pitchFamily="34" charset="0"/>
                <a:cs typeface="Arial" panose="020B0604020202020204" pitchFamily="34" charset="0"/>
              </a:endParaRPr>
            </a:p>
          </p:txBody>
        </p:sp>
        <p:sp>
          <p:nvSpPr>
            <p:cNvPr id="22" name="Forma libre 21"/>
            <p:cNvSpPr/>
            <p:nvPr/>
          </p:nvSpPr>
          <p:spPr>
            <a:xfrm>
              <a:off x="0" y="4318543"/>
              <a:ext cx="9144000" cy="900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33067"/>
                <a:satOff val="163"/>
                <a:lumOff val="13014"/>
                <a:alphaOff val="0"/>
              </a:schemeClr>
            </a:effectRef>
            <a:fontRef idx="minor">
              <a:schemeClr val="lt1"/>
            </a:fontRef>
          </p:style>
          <p:txBody>
            <a:bodyPr spcFirstLastPara="0" vert="horz" wrap="square" lIns="117392" tIns="117392" rIns="117392" bIns="117392" numCol="1" spcCol="1270" anchor="ctr" anchorCtr="0">
              <a:noAutofit/>
            </a:bodyPr>
            <a:lstStyle/>
            <a:p>
              <a:pPr marL="342900" lvl="0" indent="-342900" algn="just" defTabSz="800100">
                <a:lnSpc>
                  <a:spcPct val="90000"/>
                </a:lnSpc>
                <a:spcBef>
                  <a:spcPct val="0"/>
                </a:spcBef>
                <a:spcAft>
                  <a:spcPct val="35000"/>
                </a:spcAft>
                <a:buFont typeface="+mj-lt"/>
                <a:buAutoNum type="arabicPeriod" startAt="4"/>
              </a:pPr>
              <a:r>
                <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Los riesgos fueron analizados mediante la utilización de Métodos Científicos de la Investigación, lo que avala los resultados en las debilidades y vulnerabilidades encontradas </a:t>
              </a:r>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endPar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Forma libre 22"/>
            <p:cNvSpPr/>
            <p:nvPr/>
          </p:nvSpPr>
          <p:spPr>
            <a:xfrm>
              <a:off x="0" y="5252477"/>
              <a:ext cx="9144000" cy="756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44089"/>
                <a:satOff val="217"/>
                <a:lumOff val="17352"/>
                <a:alphaOff val="0"/>
              </a:schemeClr>
            </a:effectRef>
            <a:fontRef idx="minor">
              <a:schemeClr val="lt1"/>
            </a:fontRef>
          </p:style>
          <p:txBody>
            <a:bodyPr spcFirstLastPara="0" vert="horz" wrap="square" lIns="117392" tIns="117392" rIns="117392" bIns="117392" numCol="1" spcCol="1270" anchor="ctr" anchorCtr="0">
              <a:noAutofit/>
            </a:bodyPr>
            <a:lstStyle/>
            <a:p>
              <a:pPr marL="342900" lvl="0" indent="-342900" algn="just" defTabSz="800100">
                <a:lnSpc>
                  <a:spcPct val="90000"/>
                </a:lnSpc>
                <a:spcBef>
                  <a:spcPct val="0"/>
                </a:spcBef>
                <a:spcAft>
                  <a:spcPct val="35000"/>
                </a:spcAft>
                <a:buFont typeface="+mj-lt"/>
                <a:buAutoNum type="arabicPeriod" startAt="5"/>
              </a:pPr>
              <a:r>
                <a:rPr lang="es-EC" b="0" kern="12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Se ha desarrollado un Manual de Políticas, Normas y Procedimientos de Seguridad, para ser aplicados en todos los procesos, que contribuyan a la Gestión de Seguridad.</a:t>
              </a:r>
              <a:endParaRPr lang="en-US" b="0" kern="1200" dirty="0">
                <a:solidFill>
                  <a:schemeClr val="bg2">
                    <a:lumMod val="10000"/>
                  </a:schemeClr>
                </a:solidFill>
                <a:latin typeface="Arial" panose="020B0604020202020204" pitchFamily="34" charset="0"/>
                <a:cs typeface="Arial" panose="020B0604020202020204" pitchFamily="34" charset="0"/>
              </a:endParaRPr>
            </a:p>
          </p:txBody>
        </p:sp>
        <p:sp>
          <p:nvSpPr>
            <p:cNvPr id="24" name="Forma libre 23"/>
            <p:cNvSpPr/>
            <p:nvPr/>
          </p:nvSpPr>
          <p:spPr>
            <a:xfrm>
              <a:off x="0" y="6035040"/>
              <a:ext cx="9144000" cy="720000"/>
            </a:xfrm>
            <a:custGeom>
              <a:avLst/>
              <a:gdLst>
                <a:gd name="connsiteX0" fmla="*/ 0 w 9037320"/>
                <a:gd name="connsiteY0" fmla="*/ 166656 h 999915"/>
                <a:gd name="connsiteX1" fmla="*/ 166656 w 9037320"/>
                <a:gd name="connsiteY1" fmla="*/ 0 h 999915"/>
                <a:gd name="connsiteX2" fmla="*/ 8870664 w 9037320"/>
                <a:gd name="connsiteY2" fmla="*/ 0 h 999915"/>
                <a:gd name="connsiteX3" fmla="*/ 9037320 w 9037320"/>
                <a:gd name="connsiteY3" fmla="*/ 166656 h 999915"/>
                <a:gd name="connsiteX4" fmla="*/ 9037320 w 9037320"/>
                <a:gd name="connsiteY4" fmla="*/ 833259 h 999915"/>
                <a:gd name="connsiteX5" fmla="*/ 8870664 w 9037320"/>
                <a:gd name="connsiteY5" fmla="*/ 999915 h 999915"/>
                <a:gd name="connsiteX6" fmla="*/ 166656 w 9037320"/>
                <a:gd name="connsiteY6" fmla="*/ 999915 h 999915"/>
                <a:gd name="connsiteX7" fmla="*/ 0 w 9037320"/>
                <a:gd name="connsiteY7" fmla="*/ 833259 h 999915"/>
                <a:gd name="connsiteX8" fmla="*/ 0 w 9037320"/>
                <a:gd name="connsiteY8" fmla="*/ 166656 h 9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320" h="999915">
                  <a:moveTo>
                    <a:pt x="0" y="166656"/>
                  </a:moveTo>
                  <a:cubicBezTo>
                    <a:pt x="0" y="74614"/>
                    <a:pt x="74614" y="0"/>
                    <a:pt x="166656" y="0"/>
                  </a:cubicBezTo>
                  <a:lnTo>
                    <a:pt x="8870664" y="0"/>
                  </a:lnTo>
                  <a:cubicBezTo>
                    <a:pt x="8962706" y="0"/>
                    <a:pt x="9037320" y="74614"/>
                    <a:pt x="9037320" y="166656"/>
                  </a:cubicBezTo>
                  <a:lnTo>
                    <a:pt x="9037320" y="833259"/>
                  </a:lnTo>
                  <a:cubicBezTo>
                    <a:pt x="9037320" y="925301"/>
                    <a:pt x="8962706" y="999915"/>
                    <a:pt x="8870664" y="999915"/>
                  </a:cubicBezTo>
                  <a:lnTo>
                    <a:pt x="166656" y="999915"/>
                  </a:lnTo>
                  <a:cubicBezTo>
                    <a:pt x="74614" y="999915"/>
                    <a:pt x="0" y="925301"/>
                    <a:pt x="0" y="833259"/>
                  </a:cubicBezTo>
                  <a:lnTo>
                    <a:pt x="0" y="166656"/>
                  </a:lnTo>
                  <a:close/>
                </a:path>
              </a:pathLst>
            </a:custGeom>
            <a:grpFill/>
          </p:spPr>
          <p:style>
            <a:lnRef idx="2">
              <a:schemeClr val="lt1">
                <a:hueOff val="0"/>
                <a:satOff val="0"/>
                <a:lumOff val="0"/>
                <a:alphaOff val="0"/>
              </a:schemeClr>
            </a:lnRef>
            <a:fillRef idx="1">
              <a:scrgbClr r="0" g="0" b="0"/>
            </a:fillRef>
            <a:effectRef idx="0">
              <a:schemeClr val="accent6">
                <a:shade val="80000"/>
                <a:hueOff val="55111"/>
                <a:satOff val="271"/>
                <a:lumOff val="21690"/>
                <a:alphaOff val="0"/>
              </a:schemeClr>
            </a:effectRef>
            <a:fontRef idx="minor">
              <a:schemeClr val="lt1"/>
            </a:fontRef>
          </p:style>
          <p:txBody>
            <a:bodyPr spcFirstLastPara="0" vert="horz" wrap="square" lIns="117392" tIns="117392" rIns="117392" bIns="117392" numCol="1" spcCol="1270" anchor="ctr" anchorCtr="0">
              <a:noAutofit/>
            </a:bodyPr>
            <a:lstStyle/>
            <a:p>
              <a:pPr marL="342900" lvl="0" indent="-342900" algn="just" defTabSz="800100">
                <a:lnSpc>
                  <a:spcPct val="90000"/>
                </a:lnSpc>
                <a:spcBef>
                  <a:spcPct val="0"/>
                </a:spcBef>
                <a:spcAft>
                  <a:spcPct val="35000"/>
                </a:spcAft>
                <a:buFont typeface="+mj-lt"/>
                <a:buAutoNum type="arabicPeriod" startAt="6"/>
              </a:pPr>
              <a:r>
                <a:rPr lang="es-EC" sz="1800" b="0" kern="1200" dirty="0" smtClean="0">
                  <a:solidFill>
                    <a:schemeClr val="accent2">
                      <a:lumMod val="50000"/>
                    </a:schemeClr>
                  </a:solidFill>
                  <a:latin typeface="Arial" panose="020B0604020202020204" pitchFamily="34" charset="0"/>
                  <a:cs typeface="Arial" panose="020B0604020202020204" pitchFamily="34" charset="0"/>
                </a:rPr>
                <a:t>Finalmente se determina que el nivel de inseguridad en el PH-CCS es crítico por lo que se ha </a:t>
              </a:r>
              <a:r>
                <a:rPr lang="es-EC" dirty="0" smtClean="0">
                  <a:solidFill>
                    <a:schemeClr val="accent2">
                      <a:lumMod val="50000"/>
                    </a:schemeClr>
                  </a:solidFill>
                  <a:latin typeface="Arial" panose="020B0604020202020204" pitchFamily="34" charset="0"/>
                  <a:cs typeface="Arial" panose="020B0604020202020204" pitchFamily="34" charset="0"/>
                </a:rPr>
                <a:t>elaborado u</a:t>
              </a:r>
              <a:r>
                <a:rPr lang="es-EC" sz="1800" b="0" kern="1200" dirty="0" smtClean="0">
                  <a:solidFill>
                    <a:schemeClr val="accent2">
                      <a:lumMod val="50000"/>
                    </a:schemeClr>
                  </a:solidFill>
                  <a:latin typeface="Arial" panose="020B0604020202020204" pitchFamily="34" charset="0"/>
                  <a:cs typeface="Arial" panose="020B0604020202020204" pitchFamily="34" charset="0"/>
                </a:rPr>
                <a:t>na propuesta para minimizar los riesgos clasificados y eventualmente eliminarlos.</a:t>
              </a:r>
              <a:endParaRPr lang="en-US" sz="1800" b="0" kern="1200" dirty="0">
                <a:solidFill>
                  <a:schemeClr val="accent2">
                    <a:lumMod val="50000"/>
                  </a:schemeClr>
                </a:solidFill>
                <a:latin typeface="Arial" panose="020B0604020202020204" pitchFamily="34" charset="0"/>
                <a:cs typeface="Arial" panose="020B0604020202020204" pitchFamily="34" charset="0"/>
              </a:endParaRPr>
            </a:p>
          </p:txBody>
        </p:sp>
      </p:grpSp>
      <p:sp>
        <p:nvSpPr>
          <p:cNvPr id="6" name="Título 1"/>
          <p:cNvSpPr txBox="1">
            <a:spLocks/>
          </p:cNvSpPr>
          <p:nvPr/>
        </p:nvSpPr>
        <p:spPr>
          <a:xfrm>
            <a:off x="965200" y="137161"/>
            <a:ext cx="7213600" cy="70104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CONCLUSIONES:</a:t>
            </a:r>
            <a:endParaRPr lang="en-US" sz="4400" dirty="0"/>
          </a:p>
        </p:txBody>
      </p:sp>
      <p:pic>
        <p:nvPicPr>
          <p:cNvPr id="2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37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127475062"/>
              </p:ext>
            </p:extLst>
          </p:nvPr>
        </p:nvGraphicFramePr>
        <p:xfrm>
          <a:off x="0" y="906512"/>
          <a:ext cx="9144000" cy="547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360.espe.edu.ec/images/esp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805543" y="137161"/>
            <a:ext cx="7532914" cy="70104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RECOMENDACIONES:</a:t>
            </a:r>
            <a:endParaRPr lang="en-US" sz="4400" dirty="0"/>
          </a:p>
        </p:txBody>
      </p:sp>
    </p:spTree>
    <p:extLst>
      <p:ext uri="{BB962C8B-B14F-4D97-AF65-F5344CB8AC3E}">
        <p14:creationId xmlns:p14="http://schemas.microsoft.com/office/powerpoint/2010/main" val="2536086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90049943"/>
              </p:ext>
            </p:extLst>
          </p:nvPr>
        </p:nvGraphicFramePr>
        <p:xfrm>
          <a:off x="358140" y="1299210"/>
          <a:ext cx="8427720" cy="5055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2519772" y="281836"/>
            <a:ext cx="4104456" cy="769441"/>
          </a:xfrm>
          <a:prstGeom prst="rect">
            <a:avLst/>
          </a:prstGeom>
          <a:noFill/>
        </p:spPr>
        <p:txBody>
          <a:bodyPr wrap="square" rtlCol="0">
            <a:spAutoFit/>
          </a:bodyPr>
          <a:lstStyle/>
          <a:p>
            <a:pPr algn="ctr"/>
            <a:r>
              <a:rPr lang="es-EC" sz="2100" dirty="0"/>
              <a:t>       </a:t>
            </a:r>
            <a:r>
              <a:rPr lang="es-EC" sz="4400" b="1" dirty="0">
                <a:solidFill>
                  <a:srgbClr val="800000"/>
                </a:solidFill>
              </a:rPr>
              <a:t>CONTENIDO</a:t>
            </a:r>
            <a:endParaRPr lang="es-ES" sz="4400" b="1" dirty="0">
              <a:solidFill>
                <a:srgbClr val="800000"/>
              </a:solidFill>
            </a:endParaRPr>
          </a:p>
        </p:txBody>
      </p:sp>
      <p:pic>
        <p:nvPicPr>
          <p:cNvPr id="2050" name="Picture 2" descr="http://360.espe.edu.ec/images/esp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08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228600" y="464820"/>
            <a:ext cx="8686800" cy="5928360"/>
          </a:xfrm>
        </p:spPr>
        <p:txBody>
          <a:bodyPr>
            <a:normAutofit lnSpcReduction="10000"/>
          </a:bodyPr>
          <a:lstStyle/>
          <a:p>
            <a:pPr marL="457200" lvl="2" indent="-457200">
              <a:buFont typeface="Wingdings" panose="05000000000000000000" pitchFamily="2" charset="2"/>
              <a:buChar char="Ø"/>
            </a:pPr>
            <a:r>
              <a:rPr lang="es-EC" sz="3600" b="1" dirty="0">
                <a:solidFill>
                  <a:srgbClr val="800000"/>
                </a:solidFill>
              </a:rPr>
              <a:t>Objetivo General</a:t>
            </a:r>
            <a:endParaRPr lang="en-US" sz="3600" b="1" dirty="0">
              <a:solidFill>
                <a:srgbClr val="800000"/>
              </a:solidFill>
            </a:endParaRPr>
          </a:p>
          <a:p>
            <a:pPr marL="475488" lvl="2" indent="0" algn="just">
              <a:buNone/>
            </a:pPr>
            <a:r>
              <a:rPr lang="es-EC" sz="3200" dirty="0" smtClean="0">
                <a:solidFill>
                  <a:schemeClr val="tx1"/>
                </a:solidFill>
              </a:rPr>
              <a:t>Diseñar </a:t>
            </a:r>
            <a:r>
              <a:rPr lang="es-EC" sz="3200" dirty="0">
                <a:solidFill>
                  <a:schemeClr val="tx1"/>
                </a:solidFill>
              </a:rPr>
              <a:t>un </a:t>
            </a:r>
            <a:r>
              <a:rPr lang="es-EC" sz="3200" dirty="0" smtClean="0">
                <a:solidFill>
                  <a:schemeClr val="tx1"/>
                </a:solidFill>
              </a:rPr>
              <a:t>Modelo </a:t>
            </a:r>
            <a:r>
              <a:rPr lang="es-EC" sz="3200" dirty="0">
                <a:solidFill>
                  <a:schemeClr val="tx1"/>
                </a:solidFill>
              </a:rPr>
              <a:t>de </a:t>
            </a:r>
            <a:r>
              <a:rPr lang="es-EC" sz="3200" dirty="0" smtClean="0">
                <a:solidFill>
                  <a:schemeClr val="tx1"/>
                </a:solidFill>
              </a:rPr>
              <a:t>Gestión </a:t>
            </a:r>
            <a:r>
              <a:rPr lang="es-EC" sz="3200" dirty="0">
                <a:solidFill>
                  <a:schemeClr val="tx1"/>
                </a:solidFill>
              </a:rPr>
              <a:t>de </a:t>
            </a:r>
            <a:r>
              <a:rPr lang="es-EC" sz="3200" dirty="0" smtClean="0">
                <a:solidFill>
                  <a:schemeClr val="tx1"/>
                </a:solidFill>
              </a:rPr>
              <a:t>Seguridad </a:t>
            </a:r>
            <a:r>
              <a:rPr lang="es-EC" sz="3200" dirty="0">
                <a:solidFill>
                  <a:schemeClr val="tx1"/>
                </a:solidFill>
              </a:rPr>
              <a:t>Integral, </a:t>
            </a:r>
            <a:r>
              <a:rPr lang="es-EC" sz="3200" dirty="0" smtClean="0">
                <a:solidFill>
                  <a:schemeClr val="tx1"/>
                </a:solidFill>
              </a:rPr>
              <a:t>mediante  </a:t>
            </a:r>
            <a:r>
              <a:rPr lang="es-EC" sz="3200" dirty="0">
                <a:solidFill>
                  <a:schemeClr val="tx1"/>
                </a:solidFill>
              </a:rPr>
              <a:t>el desarrollo de políticas, normas y procedimientos que permitan fortalecer  la gestión  de </a:t>
            </a:r>
            <a:r>
              <a:rPr lang="es-EC" sz="3200" dirty="0" smtClean="0">
                <a:solidFill>
                  <a:schemeClr val="tx1"/>
                </a:solidFill>
              </a:rPr>
              <a:t>seguridad </a:t>
            </a:r>
            <a:r>
              <a:rPr lang="es-EC" sz="3200" dirty="0">
                <a:solidFill>
                  <a:schemeClr val="tx1"/>
                </a:solidFill>
              </a:rPr>
              <a:t>del </a:t>
            </a:r>
            <a:r>
              <a:rPr lang="es-EC" sz="3200" dirty="0" smtClean="0">
                <a:solidFill>
                  <a:schemeClr val="tx1"/>
                </a:solidFill>
              </a:rPr>
              <a:t>PH-CCS.</a:t>
            </a:r>
          </a:p>
          <a:p>
            <a:pPr marL="475488" lvl="2" indent="0">
              <a:buNone/>
            </a:pPr>
            <a:endParaRPr lang="en-US" sz="3200" dirty="0">
              <a:solidFill>
                <a:schemeClr val="tx1"/>
              </a:solidFill>
            </a:endParaRPr>
          </a:p>
          <a:p>
            <a:pPr marL="457200" lvl="2" indent="-457200">
              <a:buFont typeface="Wingdings" panose="05000000000000000000" pitchFamily="2" charset="2"/>
              <a:buChar char="Ø"/>
            </a:pPr>
            <a:r>
              <a:rPr lang="es-EC" sz="3600" b="1" dirty="0">
                <a:solidFill>
                  <a:srgbClr val="800000"/>
                </a:solidFill>
              </a:rPr>
              <a:t>Objetivos E</a:t>
            </a:r>
            <a:r>
              <a:rPr lang="es-EC" sz="3600" b="1" dirty="0" smtClean="0">
                <a:solidFill>
                  <a:srgbClr val="800000"/>
                </a:solidFill>
              </a:rPr>
              <a:t>specíficos</a:t>
            </a:r>
            <a:endParaRPr lang="en-US" sz="3600" b="1" dirty="0">
              <a:solidFill>
                <a:srgbClr val="800000"/>
              </a:solidFill>
            </a:endParaRPr>
          </a:p>
          <a:p>
            <a:pPr marL="932688" lvl="2" indent="-457200" algn="just">
              <a:buFont typeface="Wingdings" panose="05000000000000000000" pitchFamily="2" charset="2"/>
              <a:buChar char="ü"/>
            </a:pPr>
            <a:r>
              <a:rPr lang="es-EC" sz="3200" dirty="0">
                <a:solidFill>
                  <a:schemeClr val="tx1"/>
                </a:solidFill>
              </a:rPr>
              <a:t>Diseñar un </a:t>
            </a:r>
            <a:r>
              <a:rPr lang="es-EC" sz="3200" dirty="0" smtClean="0">
                <a:solidFill>
                  <a:schemeClr val="tx1"/>
                </a:solidFill>
              </a:rPr>
              <a:t>Modelo </a:t>
            </a:r>
            <a:r>
              <a:rPr lang="es-EC" sz="3200" dirty="0">
                <a:solidFill>
                  <a:schemeClr val="tx1"/>
                </a:solidFill>
              </a:rPr>
              <a:t>de </a:t>
            </a:r>
            <a:r>
              <a:rPr lang="es-EC" sz="3200" dirty="0" smtClean="0">
                <a:solidFill>
                  <a:schemeClr val="tx1"/>
                </a:solidFill>
              </a:rPr>
              <a:t>Gestión </a:t>
            </a:r>
            <a:r>
              <a:rPr lang="es-EC" sz="3200" dirty="0">
                <a:solidFill>
                  <a:schemeClr val="tx1"/>
                </a:solidFill>
              </a:rPr>
              <a:t>de </a:t>
            </a:r>
            <a:r>
              <a:rPr lang="es-EC" sz="3200" dirty="0" smtClean="0">
                <a:solidFill>
                  <a:schemeClr val="tx1"/>
                </a:solidFill>
              </a:rPr>
              <a:t>Seguridad Integral</a:t>
            </a:r>
            <a:r>
              <a:rPr lang="es-EC" sz="3200" dirty="0">
                <a:solidFill>
                  <a:schemeClr val="tx1"/>
                </a:solidFill>
              </a:rPr>
              <a:t>.</a:t>
            </a:r>
            <a:endParaRPr lang="en-US" sz="3200" dirty="0">
              <a:solidFill>
                <a:schemeClr val="tx1"/>
              </a:solidFill>
            </a:endParaRPr>
          </a:p>
          <a:p>
            <a:pPr marL="932688" lvl="2" indent="-457200" algn="just">
              <a:buFont typeface="Wingdings" panose="05000000000000000000" pitchFamily="2" charset="2"/>
              <a:buChar char="ü"/>
            </a:pPr>
            <a:r>
              <a:rPr lang="es-EC" sz="3200" dirty="0">
                <a:solidFill>
                  <a:schemeClr val="tx1"/>
                </a:solidFill>
              </a:rPr>
              <a:t>Desarrollar políticas, normas y procedimientos de seguridad.</a:t>
            </a:r>
            <a:endParaRPr lang="en-US" sz="3200" dirty="0">
              <a:solidFill>
                <a:schemeClr val="tx1"/>
              </a:solidFill>
            </a:endParaRPr>
          </a:p>
          <a:p>
            <a:pPr marL="932688" lvl="2" indent="-457200" algn="just">
              <a:buFont typeface="Wingdings" panose="05000000000000000000" pitchFamily="2" charset="2"/>
              <a:buChar char="ü"/>
            </a:pPr>
            <a:r>
              <a:rPr lang="es-EC" sz="3200" dirty="0">
                <a:solidFill>
                  <a:schemeClr val="tx1"/>
                </a:solidFill>
              </a:rPr>
              <a:t>Fortalecer la gestión de </a:t>
            </a:r>
            <a:r>
              <a:rPr lang="es-EC" sz="3200" dirty="0" smtClean="0">
                <a:solidFill>
                  <a:schemeClr val="tx1"/>
                </a:solidFill>
              </a:rPr>
              <a:t>seguridad </a:t>
            </a:r>
            <a:r>
              <a:rPr lang="es-EC" sz="3200" dirty="0">
                <a:solidFill>
                  <a:schemeClr val="tx1"/>
                </a:solidFill>
              </a:rPr>
              <a:t>del PH-CCS</a:t>
            </a:r>
            <a:r>
              <a:rPr lang="es-EC" sz="3200" dirty="0" smtClean="0">
                <a:solidFill>
                  <a:schemeClr val="tx1"/>
                </a:solidFill>
              </a:rPr>
              <a:t>. </a:t>
            </a:r>
            <a:endParaRPr lang="en-US" sz="3200" dirty="0">
              <a:solidFill>
                <a:schemeClr val="tx1"/>
              </a:solidFill>
            </a:endParaRPr>
          </a:p>
          <a:p>
            <a:endParaRPr lang="en-US" dirty="0"/>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256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20675" y="198121"/>
            <a:ext cx="8502650" cy="838200"/>
          </a:xfrm>
        </p:spPr>
        <p:txBody>
          <a:bodyPr>
            <a:normAutofit/>
          </a:bodyPr>
          <a:lstStyle/>
          <a:p>
            <a:pPr algn="ctr"/>
            <a:r>
              <a:rPr lang="es-EC" sz="4400" b="1" dirty="0" smtClean="0">
                <a:solidFill>
                  <a:srgbClr val="C00000"/>
                </a:solidFill>
                <a:latin typeface="Calibri (Cuerpo)"/>
              </a:rPr>
              <a:t>MISIÓN </a:t>
            </a:r>
            <a:endParaRPr lang="en-US" sz="4400" b="1" dirty="0">
              <a:solidFill>
                <a:srgbClr val="C00000"/>
              </a:solidFill>
              <a:latin typeface="Calibri (Cuerpo)"/>
            </a:endParaRPr>
          </a:p>
        </p:txBody>
      </p:sp>
      <p:sp>
        <p:nvSpPr>
          <p:cNvPr id="3" name="Marcador de contenido 2"/>
          <p:cNvSpPr>
            <a:spLocks noGrp="1"/>
          </p:cNvSpPr>
          <p:nvPr>
            <p:ph idx="4294967295"/>
          </p:nvPr>
        </p:nvSpPr>
        <p:spPr>
          <a:xfrm>
            <a:off x="160020" y="1398271"/>
            <a:ext cx="8663305" cy="4408169"/>
          </a:xfrm>
        </p:spPr>
        <p:txBody>
          <a:bodyPr>
            <a:noAutofit/>
          </a:bodyPr>
          <a:lstStyle/>
          <a:p>
            <a:pPr algn="just"/>
            <a:r>
              <a:rPr lang="es-EC" sz="2800" dirty="0"/>
              <a:t>La misión específica de la gestión de seguridad es contribuir al fortalecimiento de la Gestión en Seguridad del PH – CCS., mediante la elaboración y aplicación de políticas, normas y procedimientos de seguridad en todos sus procesos y en base a la investigación realizada, se evidencia que hace falta gestión en esta actividad, como una medida paliativa se ha diseñado algunos documentos que pueden contribuir a minimizar  las debilidades y vulnerabilidades encontradas y se pone en consideración la siguiente propuesta</a:t>
            </a:r>
            <a:r>
              <a:rPr lang="es-EC" sz="2800" dirty="0" smtClean="0"/>
              <a:t>:</a:t>
            </a:r>
            <a:endParaRPr lang="es-ES_tradnl" sz="2800" dirty="0" smtClean="0"/>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313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0" y="1053846"/>
            <a:ext cx="4571999" cy="1359408"/>
          </a:xfrm>
        </p:spPr>
        <p:txBody>
          <a:bodyPr>
            <a:normAutofit/>
          </a:bodyPr>
          <a:lstStyle/>
          <a:p>
            <a:pPr algn="ctr"/>
            <a:r>
              <a:rPr lang="es-EC" sz="4500" b="1" dirty="0" smtClean="0">
                <a:ln>
                  <a:solidFill>
                    <a:srgbClr val="7030A0"/>
                  </a:solidFill>
                </a:ln>
              </a:rPr>
              <a:t>PROPUESTA</a:t>
            </a:r>
            <a:endParaRPr lang="en-US" sz="4500" b="1" dirty="0">
              <a:ln>
                <a:solidFill>
                  <a:srgbClr val="7030A0"/>
                </a:solidFill>
              </a:ln>
            </a:endParaRPr>
          </a:p>
        </p:txBody>
      </p:sp>
      <p:sp>
        <p:nvSpPr>
          <p:cNvPr id="8" name="Marcador de texto 7"/>
          <p:cNvSpPr>
            <a:spLocks noGrp="1"/>
          </p:cNvSpPr>
          <p:nvPr>
            <p:ph type="body" idx="1"/>
          </p:nvPr>
        </p:nvSpPr>
        <p:spPr/>
        <p:txBody>
          <a:bodyPr>
            <a:noAutofit/>
          </a:bodyPr>
          <a:lstStyle/>
          <a:p>
            <a:pPr algn="ctr"/>
            <a:r>
              <a:rPr lang="es-EC" sz="3200" b="1" dirty="0">
                <a:solidFill>
                  <a:schemeClr val="accent2">
                    <a:lumMod val="75000"/>
                  </a:schemeClr>
                </a:solidFill>
                <a:effectLst>
                  <a:outerShdw blurRad="38100" dist="38100" dir="2700000" algn="tl">
                    <a:srgbClr val="000000">
                      <a:alpha val="43137"/>
                    </a:srgbClr>
                  </a:outerShdw>
                </a:effectLst>
                <a:latin typeface="+mn-lt"/>
              </a:rPr>
              <a:t>“DISEÑO DE UN MODELO DE GESTIÓN DE SEGURIDAD INTEGRAL </a:t>
            </a:r>
            <a:r>
              <a:rPr lang="es-EC" sz="3200" b="1" dirty="0" smtClean="0">
                <a:solidFill>
                  <a:schemeClr val="accent2">
                    <a:lumMod val="75000"/>
                  </a:schemeClr>
                </a:solidFill>
                <a:effectLst>
                  <a:outerShdw blurRad="38100" dist="38100" dir="2700000" algn="tl">
                    <a:srgbClr val="000000">
                      <a:alpha val="43137"/>
                    </a:srgbClr>
                  </a:outerShdw>
                </a:effectLst>
                <a:latin typeface="+mn-lt"/>
              </a:rPr>
              <a:t>dentro del  </a:t>
            </a:r>
            <a:r>
              <a:rPr lang="es-EC" sz="3200" b="1" dirty="0">
                <a:solidFill>
                  <a:schemeClr val="accent2">
                    <a:lumMod val="75000"/>
                  </a:schemeClr>
                </a:solidFill>
                <a:effectLst>
                  <a:outerShdw blurRad="38100" dist="38100" dir="2700000" algn="tl">
                    <a:srgbClr val="000000">
                      <a:alpha val="43137"/>
                    </a:srgbClr>
                  </a:outerShdw>
                </a:effectLst>
                <a:latin typeface="+mn-lt"/>
              </a:rPr>
              <a:t>PROYECTO </a:t>
            </a:r>
            <a:r>
              <a:rPr lang="es-EC" sz="3200" b="1" dirty="0" smtClean="0">
                <a:solidFill>
                  <a:schemeClr val="accent2">
                    <a:lumMod val="75000"/>
                  </a:schemeClr>
                </a:solidFill>
                <a:effectLst>
                  <a:outerShdw blurRad="38100" dist="38100" dir="2700000" algn="tl">
                    <a:srgbClr val="000000">
                      <a:alpha val="43137"/>
                    </a:srgbClr>
                  </a:outerShdw>
                </a:effectLst>
                <a:latin typeface="+mn-lt"/>
              </a:rPr>
              <a:t>COCA </a:t>
            </a:r>
            <a:r>
              <a:rPr lang="es-EC" sz="3200" b="1" dirty="0">
                <a:solidFill>
                  <a:schemeClr val="accent2">
                    <a:lumMod val="75000"/>
                  </a:schemeClr>
                </a:solidFill>
                <a:effectLst>
                  <a:outerShdw blurRad="38100" dist="38100" dir="2700000" algn="tl">
                    <a:srgbClr val="000000">
                      <a:alpha val="43137"/>
                    </a:srgbClr>
                  </a:outerShdw>
                </a:effectLst>
                <a:latin typeface="+mn-lt"/>
              </a:rPr>
              <a:t>CODO SINCLAIR”</a:t>
            </a:r>
            <a:endParaRPr lang="en-US" sz="3200" dirty="0">
              <a:solidFill>
                <a:schemeClr val="accent2">
                  <a:lumMod val="75000"/>
                </a:schemeClr>
              </a:solidFill>
              <a:effectLst>
                <a:outerShdw blurRad="38100" dist="38100" dir="2700000" algn="tl">
                  <a:srgbClr val="000000">
                    <a:alpha val="43137"/>
                  </a:srgbClr>
                </a:outerShdw>
              </a:effectLst>
              <a:latin typeface="+mn-lt"/>
            </a:endParaRPr>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9348" t="16519" r="7613"/>
          <a:stretch/>
        </p:blipFill>
        <p:spPr>
          <a:xfrm rot="5400000">
            <a:off x="4039552" y="532448"/>
            <a:ext cx="4274819" cy="3209923"/>
          </a:xfrm>
          <a:prstGeom prst="rect">
            <a:avLst/>
          </a:prstGeom>
        </p:spPr>
      </p:pic>
    </p:spTree>
    <p:extLst>
      <p:ext uri="{BB962C8B-B14F-4D97-AF65-F5344CB8AC3E}">
        <p14:creationId xmlns:p14="http://schemas.microsoft.com/office/powerpoint/2010/main" val="3403683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eurón 4"/>
          <p:cNvSpPr/>
          <p:nvPr/>
        </p:nvSpPr>
        <p:spPr>
          <a:xfrm rot="5400000">
            <a:off x="4343401" y="2761118"/>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Cheurón 10"/>
          <p:cNvSpPr/>
          <p:nvPr/>
        </p:nvSpPr>
        <p:spPr>
          <a:xfrm rot="5400000">
            <a:off x="4343398" y="3693375"/>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urón 11"/>
          <p:cNvSpPr/>
          <p:nvPr/>
        </p:nvSpPr>
        <p:spPr>
          <a:xfrm rot="5400000">
            <a:off x="4343397" y="4531482"/>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heurón 12"/>
          <p:cNvSpPr/>
          <p:nvPr/>
        </p:nvSpPr>
        <p:spPr>
          <a:xfrm rot="5400000">
            <a:off x="4343399" y="5384920"/>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p:cNvSpPr>
            <a:spLocks noGrp="1"/>
          </p:cNvSpPr>
          <p:nvPr>
            <p:ph type="title" idx="4294967295"/>
          </p:nvPr>
        </p:nvSpPr>
        <p:spPr>
          <a:xfrm>
            <a:off x="994568" y="0"/>
            <a:ext cx="7154863" cy="1310639"/>
          </a:xfrm>
        </p:spPr>
        <p:txBody>
          <a:bodyPr>
            <a:normAutofit/>
          </a:bodyPr>
          <a:lstStyle/>
          <a:p>
            <a:pPr algn="ctr"/>
            <a:r>
              <a:rPr lang="es-EC" sz="3600" b="1" dirty="0" smtClean="0">
                <a:solidFill>
                  <a:srgbClr val="C00000"/>
                </a:solidFill>
                <a:latin typeface="Calibri (Cuerpo)"/>
              </a:rPr>
              <a:t>DESARROLLO </a:t>
            </a:r>
            <a:r>
              <a:rPr lang="es-EC" sz="3600" b="1" dirty="0">
                <a:solidFill>
                  <a:srgbClr val="C00000"/>
                </a:solidFill>
                <a:latin typeface="Calibri (Cuerpo)"/>
              </a:rPr>
              <a:t>DE LA </a:t>
            </a:r>
            <a:r>
              <a:rPr lang="es-EC" sz="3600" b="1" dirty="0" smtClean="0">
                <a:solidFill>
                  <a:srgbClr val="C00000"/>
                </a:solidFill>
                <a:latin typeface="Calibri (Cuerpo)"/>
              </a:rPr>
              <a:t>PROPUESTA</a:t>
            </a:r>
            <a:endParaRPr lang="en-US" sz="3600" b="1" dirty="0">
              <a:solidFill>
                <a:srgbClr val="C00000"/>
              </a:solidFill>
              <a:latin typeface="Calibri (Cuerpo)"/>
            </a:endParaRPr>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005840" y="1364007"/>
            <a:ext cx="7132320" cy="1569660"/>
          </a:xfrm>
          <a:prstGeom prst="rect">
            <a:avLst/>
          </a:prstGeom>
          <a:solidFill>
            <a:schemeClr val="accent2">
              <a:lumMod val="40000"/>
              <a:lumOff val="60000"/>
            </a:schemeClr>
          </a:solidFill>
          <a:ln w="38100">
            <a:solidFill>
              <a:schemeClr val="accent2">
                <a:lumMod val="60000"/>
                <a:lumOff val="40000"/>
              </a:schemeClr>
            </a:solidFill>
          </a:ln>
        </p:spPr>
        <p:txBody>
          <a:bodyPr wrap="square" rtlCol="0">
            <a:spAutoFit/>
          </a:bodyPr>
          <a:lstStyle/>
          <a:p>
            <a:pPr algn="ctr"/>
            <a:r>
              <a:rPr lang="es-EC" sz="2400" dirty="0"/>
              <a:t>P</a:t>
            </a:r>
            <a:r>
              <a:rPr lang="es-EC" sz="2400" dirty="0" smtClean="0"/>
              <a:t>ara </a:t>
            </a:r>
            <a:r>
              <a:rPr lang="es-EC" sz="2400" dirty="0"/>
              <a:t>minimizar los riesgos encontrados mediante la evaluación por el método MÓSLER y la investigación de campo por medio de la encuesta y la observación se va a desarrollar </a:t>
            </a:r>
            <a:r>
              <a:rPr lang="es-EC" sz="2400" dirty="0" smtClean="0"/>
              <a:t>un:</a:t>
            </a:r>
            <a:endParaRPr lang="es-EC" sz="2400" dirty="0"/>
          </a:p>
        </p:txBody>
      </p:sp>
      <p:sp>
        <p:nvSpPr>
          <p:cNvPr id="6" name="CuadroTexto 5"/>
          <p:cNvSpPr txBox="1"/>
          <p:nvPr/>
        </p:nvSpPr>
        <p:spPr>
          <a:xfrm>
            <a:off x="2516583" y="3442007"/>
            <a:ext cx="4110832" cy="461665"/>
          </a:xfrm>
          <a:prstGeom prst="rect">
            <a:avLst/>
          </a:prstGeom>
          <a:solidFill>
            <a:schemeClr val="accent1">
              <a:lumMod val="40000"/>
              <a:lumOff val="60000"/>
            </a:schemeClr>
          </a:solidFill>
          <a:ln w="38100">
            <a:solidFill>
              <a:schemeClr val="accent2">
                <a:lumMod val="60000"/>
                <a:lumOff val="40000"/>
              </a:schemeClr>
            </a:solidFill>
          </a:ln>
        </p:spPr>
        <p:txBody>
          <a:bodyPr wrap="square" rtlCol="0">
            <a:spAutoFit/>
          </a:bodyPr>
          <a:lstStyle/>
          <a:p>
            <a:pPr algn="ctr"/>
            <a:r>
              <a:rPr lang="es-EC" sz="2400" dirty="0" smtClean="0"/>
              <a:t>PLAN DE ACCIÓN</a:t>
            </a:r>
            <a:endParaRPr lang="es-EC" sz="2400" dirty="0"/>
          </a:p>
        </p:txBody>
      </p:sp>
      <p:sp>
        <p:nvSpPr>
          <p:cNvPr id="8" name="CuadroTexto 7"/>
          <p:cNvSpPr txBox="1"/>
          <p:nvPr/>
        </p:nvSpPr>
        <p:spPr>
          <a:xfrm>
            <a:off x="2516583" y="4280114"/>
            <a:ext cx="4110832" cy="461665"/>
          </a:xfrm>
          <a:prstGeom prst="rect">
            <a:avLst/>
          </a:prstGeom>
          <a:solidFill>
            <a:schemeClr val="accent1">
              <a:lumMod val="40000"/>
              <a:lumOff val="60000"/>
            </a:schemeClr>
          </a:solidFill>
          <a:ln w="38100">
            <a:solidFill>
              <a:schemeClr val="accent2">
                <a:lumMod val="60000"/>
                <a:lumOff val="40000"/>
              </a:schemeClr>
            </a:solidFill>
          </a:ln>
        </p:spPr>
        <p:txBody>
          <a:bodyPr wrap="square" rtlCol="0">
            <a:spAutoFit/>
          </a:bodyPr>
          <a:lstStyle/>
          <a:p>
            <a:pPr algn="ctr"/>
            <a:r>
              <a:rPr lang="es-EC" sz="2400" dirty="0" smtClean="0"/>
              <a:t>PROGRAMA DE IMPLANTACIÓN</a:t>
            </a:r>
          </a:p>
        </p:txBody>
      </p:sp>
      <p:sp>
        <p:nvSpPr>
          <p:cNvPr id="9" name="CuadroTexto 8"/>
          <p:cNvSpPr txBox="1"/>
          <p:nvPr/>
        </p:nvSpPr>
        <p:spPr>
          <a:xfrm>
            <a:off x="2516583" y="5119476"/>
            <a:ext cx="4110832" cy="461665"/>
          </a:xfrm>
          <a:prstGeom prst="rect">
            <a:avLst/>
          </a:prstGeom>
          <a:solidFill>
            <a:schemeClr val="accent1">
              <a:lumMod val="40000"/>
              <a:lumOff val="60000"/>
            </a:schemeClr>
          </a:solidFill>
          <a:ln w="38100">
            <a:solidFill>
              <a:schemeClr val="accent2">
                <a:lumMod val="60000"/>
                <a:lumOff val="40000"/>
              </a:schemeClr>
            </a:solidFill>
          </a:ln>
        </p:spPr>
        <p:txBody>
          <a:bodyPr wrap="square" rtlCol="0">
            <a:spAutoFit/>
          </a:bodyPr>
          <a:lstStyle/>
          <a:p>
            <a:pPr algn="ctr"/>
            <a:r>
              <a:rPr lang="es-EC" sz="2400" dirty="0" smtClean="0"/>
              <a:t>EVALUACIÓN </a:t>
            </a:r>
            <a:endParaRPr lang="es-EC" sz="2400" dirty="0"/>
          </a:p>
        </p:txBody>
      </p:sp>
      <p:sp>
        <p:nvSpPr>
          <p:cNvPr id="10" name="CuadroTexto 9"/>
          <p:cNvSpPr txBox="1"/>
          <p:nvPr/>
        </p:nvSpPr>
        <p:spPr>
          <a:xfrm>
            <a:off x="2516583" y="5958838"/>
            <a:ext cx="4110832" cy="461665"/>
          </a:xfrm>
          <a:prstGeom prst="rect">
            <a:avLst/>
          </a:prstGeom>
          <a:solidFill>
            <a:schemeClr val="accent1">
              <a:lumMod val="40000"/>
              <a:lumOff val="60000"/>
            </a:schemeClr>
          </a:solidFill>
          <a:ln w="38100">
            <a:solidFill>
              <a:schemeClr val="accent2">
                <a:lumMod val="60000"/>
                <a:lumOff val="40000"/>
              </a:schemeClr>
            </a:solidFill>
          </a:ln>
        </p:spPr>
        <p:txBody>
          <a:bodyPr wrap="square" rtlCol="0">
            <a:spAutoFit/>
          </a:bodyPr>
          <a:lstStyle/>
          <a:p>
            <a:pPr algn="ctr"/>
            <a:r>
              <a:rPr lang="es-EC" sz="2400" dirty="0" smtClean="0"/>
              <a:t>Y SEGUIMIENTO </a:t>
            </a:r>
            <a:endParaRPr lang="es-EC" sz="2400" dirty="0"/>
          </a:p>
        </p:txBody>
      </p:sp>
    </p:spTree>
    <p:extLst>
      <p:ext uri="{BB962C8B-B14F-4D97-AF65-F5344CB8AC3E}">
        <p14:creationId xmlns:p14="http://schemas.microsoft.com/office/powerpoint/2010/main" val="3463298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01931" y="473869"/>
            <a:ext cx="8740139" cy="611187"/>
          </a:xfrm>
        </p:spPr>
        <p:txBody>
          <a:bodyPr>
            <a:noAutofit/>
          </a:bodyPr>
          <a:lstStyle/>
          <a:p>
            <a:pPr algn="ctr"/>
            <a:r>
              <a:rPr lang="es-EC" sz="4400" b="1" dirty="0" smtClean="0">
                <a:solidFill>
                  <a:srgbClr val="800000"/>
                </a:solidFill>
                <a:latin typeface="+mn-lt"/>
              </a:rPr>
              <a:t>CONTENIDOS DE LA PROPUESTA</a:t>
            </a:r>
            <a:endParaRPr lang="en-US" sz="4400" b="1" dirty="0">
              <a:solidFill>
                <a:srgbClr val="800000"/>
              </a:solidFill>
              <a:latin typeface="+mn-lt"/>
            </a:endParaRPr>
          </a:p>
        </p:txBody>
      </p:sp>
      <p:sp>
        <p:nvSpPr>
          <p:cNvPr id="3" name="Marcador de contenido 2"/>
          <p:cNvSpPr>
            <a:spLocks noGrp="1"/>
          </p:cNvSpPr>
          <p:nvPr>
            <p:ph idx="4294967295"/>
          </p:nvPr>
        </p:nvSpPr>
        <p:spPr>
          <a:xfrm>
            <a:off x="795338" y="1558925"/>
            <a:ext cx="7647622" cy="4110355"/>
          </a:xfrm>
        </p:spPr>
        <p:txBody>
          <a:bodyPr>
            <a:noAutofit/>
          </a:bodyPr>
          <a:lstStyle/>
          <a:p>
            <a:pPr marL="441325" indent="-349250">
              <a:buFont typeface="Wingdings" panose="05000000000000000000" pitchFamily="2" charset="2"/>
              <a:buChar char="Ø"/>
            </a:pPr>
            <a:r>
              <a:rPr lang="es-EC" b="1" dirty="0" smtClean="0">
                <a:solidFill>
                  <a:schemeClr val="tx1"/>
                </a:solidFill>
              </a:rPr>
              <a:t>POLÍTICAS</a:t>
            </a:r>
            <a:r>
              <a:rPr lang="es-EC" b="1" dirty="0">
                <a:solidFill>
                  <a:schemeClr val="tx1"/>
                </a:solidFill>
              </a:rPr>
              <a:t>, NORMAS </a:t>
            </a:r>
            <a:r>
              <a:rPr lang="es-EC" b="1" dirty="0" smtClean="0">
                <a:solidFill>
                  <a:schemeClr val="tx1"/>
                </a:solidFill>
              </a:rPr>
              <a:t>Y </a:t>
            </a:r>
            <a:r>
              <a:rPr lang="es-EC" b="1" dirty="0">
                <a:solidFill>
                  <a:schemeClr val="tx1"/>
                </a:solidFill>
              </a:rPr>
              <a:t>PROCEDIMIENTOS DE </a:t>
            </a:r>
            <a:r>
              <a:rPr lang="es-EC" b="1" dirty="0" smtClean="0">
                <a:solidFill>
                  <a:schemeClr val="tx1"/>
                </a:solidFill>
              </a:rPr>
              <a:t>SEGURIDAD INTEGRAL.</a:t>
            </a:r>
          </a:p>
          <a:p>
            <a:pPr marL="441325" indent="-349250">
              <a:buFont typeface="Wingdings" panose="05000000000000000000" pitchFamily="2" charset="2"/>
              <a:buChar char="Ø"/>
            </a:pPr>
            <a:r>
              <a:rPr lang="es-EC" b="1" dirty="0" smtClean="0">
                <a:solidFill>
                  <a:schemeClr val="tx1"/>
                </a:solidFill>
              </a:rPr>
              <a:t>PROCEDIMIENTOS CONTRAINCENDIOS.</a:t>
            </a:r>
          </a:p>
          <a:p>
            <a:pPr marL="441325" indent="-349250">
              <a:buFont typeface="Wingdings" panose="05000000000000000000" pitchFamily="2" charset="2"/>
              <a:buChar char="Ø"/>
            </a:pPr>
            <a:r>
              <a:rPr lang="es-EC" b="1" dirty="0" smtClean="0">
                <a:solidFill>
                  <a:schemeClr val="tx1"/>
                </a:solidFill>
              </a:rPr>
              <a:t>PROCEDIMIENTOS EN CASO DE AMENAZA DE EXPLOSIVOS.</a:t>
            </a:r>
          </a:p>
          <a:p>
            <a:pPr marL="441325" indent="-349250">
              <a:buFont typeface="Wingdings" panose="05000000000000000000" pitchFamily="2" charset="2"/>
              <a:buChar char="Ø"/>
            </a:pPr>
            <a:r>
              <a:rPr lang="es-EC" b="1" dirty="0" smtClean="0">
                <a:solidFill>
                  <a:schemeClr val="tx1"/>
                </a:solidFill>
              </a:rPr>
              <a:t>PROCEDIMIENTOS EN CASO DE SABOTAJE, SECUESTRO Y EXTORCIÓN. </a:t>
            </a:r>
          </a:p>
          <a:p>
            <a:pPr marL="441325" indent="-349250">
              <a:buFont typeface="Wingdings" panose="05000000000000000000" pitchFamily="2" charset="2"/>
              <a:buChar char="Ø"/>
            </a:pPr>
            <a:r>
              <a:rPr lang="es-EC" b="1" dirty="0">
                <a:solidFill>
                  <a:schemeClr val="tx1"/>
                </a:solidFill>
              </a:rPr>
              <a:t>PROCEDIMIENTOS EN </a:t>
            </a:r>
            <a:r>
              <a:rPr lang="es-EC" b="1" dirty="0" smtClean="0">
                <a:solidFill>
                  <a:schemeClr val="tx1"/>
                </a:solidFill>
              </a:rPr>
              <a:t>CASO DE ACCIDENTES DE TRÁNSITO.</a:t>
            </a:r>
          </a:p>
          <a:p>
            <a:pPr marL="441325" indent="-349250">
              <a:buFont typeface="Wingdings" panose="05000000000000000000" pitchFamily="2" charset="2"/>
              <a:buChar char="Ø"/>
            </a:pPr>
            <a:r>
              <a:rPr lang="es-EC" b="1" dirty="0" smtClean="0">
                <a:solidFill>
                  <a:schemeClr val="tx1"/>
                </a:solidFill>
              </a:rPr>
              <a:t>RECOMENDACIONES PARA EVITAR SER VICTIMA DE LA DELINCUENCIA.</a:t>
            </a:r>
          </a:p>
          <a:p>
            <a:pPr marL="441325" indent="-349250">
              <a:buFont typeface="Wingdings" panose="05000000000000000000" pitchFamily="2" charset="2"/>
              <a:buChar char="Ø"/>
            </a:pPr>
            <a:r>
              <a:rPr lang="es-EC" b="1" dirty="0" smtClean="0">
                <a:solidFill>
                  <a:schemeClr val="tx1"/>
                </a:solidFill>
              </a:rPr>
              <a:t>GESTIÓN POR COMPETENCIAS Y PROCESOS DE SEGURIDAD.</a:t>
            </a:r>
          </a:p>
          <a:p>
            <a:pPr marL="441325" indent="-349250">
              <a:buFont typeface="Wingdings" panose="05000000000000000000" pitchFamily="2" charset="2"/>
              <a:buChar char="Ø"/>
            </a:pPr>
            <a:r>
              <a:rPr lang="es-EC" b="1" dirty="0" smtClean="0">
                <a:solidFill>
                  <a:schemeClr val="tx1"/>
                </a:solidFill>
              </a:rPr>
              <a:t>ORGANIGRAMA DEL CENTRO DE OPERACIONES DE EMERGENCIAS (COE).</a:t>
            </a:r>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06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CIDENTES\ACCIDENTE Y MUERTE SINOHYDRO 2012\2012-07-03 08.21.37000(1)(1).jpg"/>
          <p:cNvPicPr>
            <a:picLocks noGrp="1" noChangeAspect="1" noChangeArrowheads="1"/>
          </p:cNvPicPr>
          <p:nvPr>
            <p:ph idx="4294967295"/>
          </p:nvPr>
        </p:nvPicPr>
        <p:blipFill>
          <a:blip r:embed="rId2" cstate="print"/>
          <a:srcRect/>
          <a:stretch>
            <a:fillRect/>
          </a:stretch>
        </p:blipFill>
        <p:spPr bwMode="auto">
          <a:xfrm>
            <a:off x="996081" y="1150083"/>
            <a:ext cx="3304223" cy="2477732"/>
          </a:xfrm>
          <a:prstGeom prst="rect">
            <a:avLst/>
          </a:prstGeom>
          <a:noFill/>
        </p:spPr>
      </p:pic>
      <p:pic>
        <p:nvPicPr>
          <p:cNvPr id="1027" name="Picture 3" descr="F:\ACCIDENTES\ACCIDENTE Y MUERTE SINOHYDRO 2012\2012-07-03 08.20.42(1)(1).jpg"/>
          <p:cNvPicPr>
            <a:picLocks noChangeAspect="1" noChangeArrowheads="1"/>
          </p:cNvPicPr>
          <p:nvPr/>
        </p:nvPicPr>
        <p:blipFill>
          <a:blip r:embed="rId3" cstate="print"/>
          <a:srcRect/>
          <a:stretch>
            <a:fillRect/>
          </a:stretch>
        </p:blipFill>
        <p:spPr bwMode="auto">
          <a:xfrm>
            <a:off x="4817509" y="1150083"/>
            <a:ext cx="3303643" cy="2477732"/>
          </a:xfrm>
          <a:prstGeom prst="rect">
            <a:avLst/>
          </a:prstGeom>
          <a:noFill/>
        </p:spPr>
      </p:pic>
      <p:pic>
        <p:nvPicPr>
          <p:cNvPr id="1028" name="Picture 4" descr="F:\ACCIDENTES\ACCIDENTE Y MUERTE SINOHYDRO 2012\2012-07-03 08.20.18(1)(1).jpg"/>
          <p:cNvPicPr>
            <a:picLocks noChangeAspect="1" noChangeArrowheads="1"/>
          </p:cNvPicPr>
          <p:nvPr/>
        </p:nvPicPr>
        <p:blipFill>
          <a:blip r:embed="rId4" cstate="print"/>
          <a:srcRect/>
          <a:stretch>
            <a:fillRect/>
          </a:stretch>
        </p:blipFill>
        <p:spPr bwMode="auto">
          <a:xfrm>
            <a:off x="996081" y="3901439"/>
            <a:ext cx="3304223" cy="2478167"/>
          </a:xfrm>
          <a:prstGeom prst="rect">
            <a:avLst/>
          </a:prstGeom>
          <a:noFill/>
        </p:spPr>
      </p:pic>
      <p:pic>
        <p:nvPicPr>
          <p:cNvPr id="1029" name="Picture 5" descr="F:\ACCIDENTES\ACCIDENTE Y MUERTE SINOHYDRO 2012\03072012315000(1)(1).jpg"/>
          <p:cNvPicPr>
            <a:picLocks noChangeAspect="1" noChangeArrowheads="1"/>
          </p:cNvPicPr>
          <p:nvPr/>
        </p:nvPicPr>
        <p:blipFill>
          <a:blip r:embed="rId5" cstate="print"/>
          <a:srcRect/>
          <a:stretch>
            <a:fillRect/>
          </a:stretch>
        </p:blipFill>
        <p:spPr bwMode="auto">
          <a:xfrm>
            <a:off x="4817509" y="3901438"/>
            <a:ext cx="3304223" cy="2478167"/>
          </a:xfrm>
          <a:prstGeom prst="rect">
            <a:avLst/>
          </a:prstGeom>
          <a:noFill/>
        </p:spPr>
      </p:pic>
      <p:sp>
        <p:nvSpPr>
          <p:cNvPr id="7" name="Título 1"/>
          <p:cNvSpPr txBox="1">
            <a:spLocks/>
          </p:cNvSpPr>
          <p:nvPr/>
        </p:nvSpPr>
        <p:spPr>
          <a:xfrm>
            <a:off x="1" y="198121"/>
            <a:ext cx="8218170" cy="838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ACCIDENTES DE TRÁNSITO</a:t>
            </a:r>
            <a:endParaRPr lang="en-US" sz="4400" b="1" dirty="0">
              <a:solidFill>
                <a:srgbClr val="C00000"/>
              </a:solidFill>
              <a:latin typeface="Calibri (Cuerpo)"/>
            </a:endParaRPr>
          </a:p>
        </p:txBody>
      </p:sp>
      <p:pic>
        <p:nvPicPr>
          <p:cNvPr id="8" name="Picture 2" descr="http://360.espe.edu.ec/images/esp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16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  </a:t>
            </a:r>
            <a:endParaRPr lang="es-EC" dirty="0"/>
          </a:p>
        </p:txBody>
      </p:sp>
      <p:pic>
        <p:nvPicPr>
          <p:cNvPr id="2051" name="Picture 3" descr="F:\ACCIDENTES\ACCIDENTE DE VOLQUETA EN Km. 6 14-DIC-2013\DSC04868.JPG"/>
          <p:cNvPicPr>
            <a:picLocks noGrp="1" noChangeAspect="1" noChangeArrowheads="1"/>
          </p:cNvPicPr>
          <p:nvPr>
            <p:ph idx="1"/>
          </p:nvPr>
        </p:nvPicPr>
        <p:blipFill>
          <a:blip r:embed="rId2" cstate="print"/>
          <a:srcRect/>
          <a:stretch>
            <a:fillRect/>
          </a:stretch>
        </p:blipFill>
        <p:spPr bwMode="auto">
          <a:xfrm>
            <a:off x="40648" y="116906"/>
            <a:ext cx="2876100" cy="2179167"/>
          </a:xfrm>
          <a:prstGeom prst="rect">
            <a:avLst/>
          </a:prstGeom>
          <a:noFill/>
        </p:spPr>
      </p:pic>
      <p:pic>
        <p:nvPicPr>
          <p:cNvPr id="2056" name="Picture 8" descr="F:\ACCIDENTES\ACCIDENTE VOLQUETAS DESOTRA KM 27 18-JUL-2014\DSC03990.JPG"/>
          <p:cNvPicPr>
            <a:picLocks noChangeAspect="1" noChangeArrowheads="1"/>
          </p:cNvPicPr>
          <p:nvPr/>
        </p:nvPicPr>
        <p:blipFill>
          <a:blip r:embed="rId3" cstate="print"/>
          <a:srcRect/>
          <a:stretch>
            <a:fillRect/>
          </a:stretch>
        </p:blipFill>
        <p:spPr bwMode="auto">
          <a:xfrm>
            <a:off x="6167672" y="2557993"/>
            <a:ext cx="2905200" cy="1987460"/>
          </a:xfrm>
          <a:prstGeom prst="rect">
            <a:avLst/>
          </a:prstGeom>
          <a:noFill/>
        </p:spPr>
      </p:pic>
      <p:pic>
        <p:nvPicPr>
          <p:cNvPr id="2059" name="Picture 11" descr="F:\ACCIDENTES\FOTOS ATROPELLAMIENTO, OPERADOR JESUS AMADO VARGAS, EL 17-FEB-2014 EN KM. 27\Foto0903.jpg"/>
          <p:cNvPicPr>
            <a:picLocks noChangeAspect="1" noChangeArrowheads="1"/>
          </p:cNvPicPr>
          <p:nvPr/>
        </p:nvPicPr>
        <p:blipFill>
          <a:blip r:embed="rId4" cstate="print"/>
          <a:srcRect/>
          <a:stretch>
            <a:fillRect/>
          </a:stretch>
        </p:blipFill>
        <p:spPr bwMode="auto">
          <a:xfrm>
            <a:off x="6167672" y="4739014"/>
            <a:ext cx="2905200" cy="2118985"/>
          </a:xfrm>
          <a:prstGeom prst="rect">
            <a:avLst/>
          </a:prstGeom>
          <a:noFill/>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68" y="4739014"/>
            <a:ext cx="3077372" cy="2118986"/>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8" y="4739014"/>
            <a:ext cx="2876100" cy="2114026"/>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69" y="116906"/>
            <a:ext cx="3077371" cy="2179167"/>
          </a:xfrm>
          <a:prstGeom prst="rect">
            <a:avLst/>
          </a:prstGeom>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673" y="116905"/>
            <a:ext cx="2905200" cy="2179167"/>
          </a:xfrm>
          <a:prstGeom prst="rect">
            <a:avLst/>
          </a:prstGeom>
        </p:spPr>
      </p:pic>
      <p:pic>
        <p:nvPicPr>
          <p:cNvPr id="7"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8668" y="2563926"/>
            <a:ext cx="3077372" cy="1981527"/>
          </a:xfrm>
          <a:prstGeom prst="rect">
            <a:avLst/>
          </a:prstGeom>
        </p:spPr>
      </p:pic>
      <p:pic>
        <p:nvPicPr>
          <p:cNvPr id="8" name="Imagen 7"/>
          <p:cNvPicPr>
            <a:picLocks noChangeAspect="1"/>
          </p:cNvPicPr>
          <p:nvPr/>
        </p:nvPicPr>
        <p:blipFill>
          <a:blip r:embed="rId10"/>
          <a:stretch>
            <a:fillRect/>
          </a:stretch>
        </p:blipFill>
        <p:spPr>
          <a:xfrm>
            <a:off x="40648" y="2557993"/>
            <a:ext cx="2876100" cy="1987460"/>
          </a:xfrm>
          <a:prstGeom prst="rect">
            <a:avLst/>
          </a:prstGeom>
        </p:spPr>
      </p:pic>
    </p:spTree>
    <p:extLst>
      <p:ext uri="{BB962C8B-B14F-4D97-AF65-F5344CB8AC3E}">
        <p14:creationId xmlns:p14="http://schemas.microsoft.com/office/powerpoint/2010/main" val="3366320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82880" y="1504950"/>
            <a:ext cx="8778240" cy="4834890"/>
          </a:xfrm>
        </p:spPr>
        <p:txBody>
          <a:bodyPr>
            <a:normAutofit fontScale="92500" lnSpcReduction="10000"/>
          </a:bodyPr>
          <a:lstStyle/>
          <a:p>
            <a:pPr marL="274638" lvl="0" indent="-274638" algn="just">
              <a:buFont typeface="Wingdings" panose="05000000000000000000" pitchFamily="2" charset="2"/>
              <a:buChar char="Ø"/>
            </a:pPr>
            <a:r>
              <a:rPr lang="es-EC" dirty="0"/>
              <a:t>Solo podrán ingresar los vehículos que cumplan con los requisitos para emitir el salvoconducto, como también se dará una inducción de manejo a la defensiva a los conductores que van a ingresar al Proyecto.</a:t>
            </a:r>
          </a:p>
          <a:p>
            <a:pPr marL="274638" indent="-274638" algn="just">
              <a:buFont typeface="Wingdings" panose="05000000000000000000" pitchFamily="2" charset="2"/>
              <a:buChar char="Ø"/>
            </a:pPr>
            <a:r>
              <a:rPr lang="es-EC" dirty="0"/>
              <a:t>El límite de velocidad permitido al interior del Proyecto y Frentes de Obra es de 60 Km/h para livianos y 40 Km/h para pesados, en área de campamentos y construcción la velocidad se reducirá a 20 Km/h.</a:t>
            </a:r>
          </a:p>
          <a:p>
            <a:pPr marL="274638" lvl="0" indent="-274638" algn="just">
              <a:buFont typeface="Wingdings" panose="05000000000000000000" pitchFamily="2" charset="2"/>
              <a:buChar char="Ø"/>
            </a:pPr>
            <a:r>
              <a:rPr lang="es-EC" dirty="0"/>
              <a:t>No está permitido transportar pasajeros particulares o subcontratistas, salvo casos de emergencia o contingencia comprobada, como también esta prohibido transportar personal en los cajones de las camionetas, camiones, volquetas, equipo pesado y </a:t>
            </a:r>
            <a:r>
              <a:rPr lang="es-EC" dirty="0" smtClean="0"/>
              <a:t>afines</a:t>
            </a:r>
          </a:p>
          <a:p>
            <a:pPr marL="274638" lvl="0" indent="-274638" algn="just">
              <a:buFont typeface="Wingdings" panose="05000000000000000000" pitchFamily="2" charset="2"/>
              <a:buChar char="Ø"/>
            </a:pPr>
            <a:r>
              <a:rPr lang="es-EC" dirty="0" smtClean="0"/>
              <a:t>Los vehículos de la contratista, subcontratistas o visitantes deben portar la revisión técnica vehicular, emitida por la Agencia Nacional de Tránsito, o el Departamento de Seguridad Industrial, debe emitir el chec list, indicando que el vehículo se encuentra en buenas condiciones de empelo.</a:t>
            </a:r>
          </a:p>
          <a:p>
            <a:pPr marL="274638" indent="-274638" algn="just">
              <a:buFont typeface="Wingdings" panose="05000000000000000000" pitchFamily="2" charset="2"/>
              <a:buChar char="Ø"/>
            </a:pPr>
            <a:r>
              <a:rPr lang="es-EC" dirty="0"/>
              <a:t>Los conductores no podrán conducir bajo los efectos de bebidas alcohólicas o sustancias psicotrópicas, así como también ingresar estas sustancias a los Frentes de Obra.</a:t>
            </a:r>
            <a:endParaRPr lang="en-US" dirty="0"/>
          </a:p>
          <a:p>
            <a:pPr marL="274638" lvl="0" indent="-274638" algn="just">
              <a:buFont typeface="Wingdings" panose="05000000000000000000" pitchFamily="2" charset="2"/>
              <a:buChar char="Ø"/>
            </a:pPr>
            <a:endParaRPr lang="es-EC" dirty="0"/>
          </a:p>
        </p:txBody>
      </p:sp>
      <p:sp>
        <p:nvSpPr>
          <p:cNvPr id="4" name="Título 1"/>
          <p:cNvSpPr txBox="1">
            <a:spLocks/>
          </p:cNvSpPr>
          <p:nvPr/>
        </p:nvSpPr>
        <p:spPr>
          <a:xfrm>
            <a:off x="0" y="925830"/>
            <a:ext cx="8218169"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FF0000"/>
                </a:solidFill>
                <a:latin typeface="+mn-lt"/>
              </a:rPr>
              <a:t>POLÍTICAS </a:t>
            </a:r>
            <a:r>
              <a:rPr lang="es-EC" sz="4400" b="1" dirty="0">
                <a:solidFill>
                  <a:srgbClr val="FF0000"/>
                </a:solidFill>
                <a:latin typeface="+mn-lt"/>
              </a:rPr>
              <a:t>DE SEGURIDAD PARA EVITAR ACCIDENTES DE TRANSITO</a:t>
            </a:r>
            <a:endParaRPr lang="en-US" sz="4400" b="1" dirty="0">
              <a:solidFill>
                <a:srgbClr val="FF0000"/>
              </a:solidFill>
              <a:latin typeface="+mn-lt"/>
            </a:endParaRPr>
          </a:p>
        </p:txBody>
      </p:sp>
      <p:pic>
        <p:nvPicPr>
          <p:cNvPr id="7"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94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 y="198121"/>
            <a:ext cx="8218170" cy="838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ACCIDENTES LABORALES</a:t>
            </a:r>
            <a:endParaRPr lang="en-US" sz="4400" b="1" dirty="0">
              <a:solidFill>
                <a:srgbClr val="C00000"/>
              </a:solidFill>
              <a:latin typeface="Calibri (Cuerpo)"/>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20" y="1234442"/>
            <a:ext cx="3303799" cy="2411843"/>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200" y="1253606"/>
            <a:ext cx="3570905" cy="2392679"/>
          </a:xfrm>
          <a:prstGeom prst="rect">
            <a:avLst/>
          </a:prstGeom>
        </p:spPr>
      </p:pic>
      <p:pic>
        <p:nvPicPr>
          <p:cNvPr id="9" name="Picture 3" descr="DSCN04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20" y="3906304"/>
            <a:ext cx="3303799" cy="261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360.espe.edu.ec/images/esp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199" y="3863569"/>
            <a:ext cx="3570905" cy="2678179"/>
          </a:xfrm>
          <a:prstGeom prst="rect">
            <a:avLst/>
          </a:prstGeom>
        </p:spPr>
      </p:pic>
    </p:spTree>
    <p:extLst>
      <p:ext uri="{BB962C8B-B14F-4D97-AF65-F5344CB8AC3E}">
        <p14:creationId xmlns:p14="http://schemas.microsoft.com/office/powerpoint/2010/main" val="624010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777240"/>
            <a:ext cx="8218169"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a:solidFill>
                  <a:srgbClr val="FF0000"/>
                </a:solidFill>
                <a:latin typeface="+mn-lt"/>
              </a:rPr>
              <a:t>POLÍTICAS DE SEGURIDAD PARA EVITAR ACCIDENTES LABORALES</a:t>
            </a:r>
            <a:endParaRPr lang="en-US" sz="4400" b="1" dirty="0">
              <a:solidFill>
                <a:srgbClr val="FF0000"/>
              </a:solidFill>
              <a:latin typeface="+mn-lt"/>
            </a:endParaRPr>
          </a:p>
        </p:txBody>
      </p:sp>
      <p:sp>
        <p:nvSpPr>
          <p:cNvPr id="6" name="2 Marcador de contenido"/>
          <p:cNvSpPr txBox="1">
            <a:spLocks/>
          </p:cNvSpPr>
          <p:nvPr/>
        </p:nvSpPr>
        <p:spPr>
          <a:xfrm>
            <a:off x="497285" y="1508760"/>
            <a:ext cx="8149431" cy="48158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82563" indent="-182563" algn="just">
              <a:buFont typeface="Wingdings" panose="05000000000000000000" pitchFamily="2" charset="2"/>
              <a:buChar char="Ø"/>
            </a:pPr>
            <a:r>
              <a:rPr lang="es-EC" dirty="0" smtClean="0"/>
              <a:t>Todos los empleados y obreros para laborar en el Proyecto, deben utilizar el Equipo de Protección Personal EPP, como también obedecer a las instrucciones de los supervisores de SHSA.</a:t>
            </a:r>
          </a:p>
          <a:p>
            <a:pPr marL="182563" lvl="0" indent="-182563" algn="just">
              <a:buFont typeface="Wingdings" panose="05000000000000000000" pitchFamily="2" charset="2"/>
              <a:buChar char="Ø"/>
            </a:pPr>
            <a:r>
              <a:rPr lang="es-EC" dirty="0" smtClean="0"/>
              <a:t>Informar </a:t>
            </a:r>
            <a:r>
              <a:rPr lang="es-EC" dirty="0"/>
              <a:t>inmediatamente cuando observe a </a:t>
            </a:r>
            <a:r>
              <a:rPr lang="es-EC" dirty="0" smtClean="0"/>
              <a:t>empleados u obreros que </a:t>
            </a:r>
            <a:r>
              <a:rPr lang="es-EC" dirty="0"/>
              <a:t>se encuentren ingiriendo bebidas alcohólicas  al interior de las instalaciones.</a:t>
            </a:r>
            <a:endParaRPr lang="en-US" dirty="0"/>
          </a:p>
          <a:p>
            <a:pPr marL="182563" lvl="0" indent="-182563" algn="just">
              <a:buFont typeface="Wingdings" panose="05000000000000000000" pitchFamily="2" charset="2"/>
              <a:buChar char="Ø"/>
            </a:pPr>
            <a:r>
              <a:rPr lang="es-EC" dirty="0"/>
              <a:t>Decomisar todo tipo de armas corto punzantes, bebidas alcohólicas y sustancias psicotrópicas que traten de ingresar las personas al lugar protegido</a:t>
            </a:r>
            <a:r>
              <a:rPr lang="es-EC" dirty="0" smtClean="0"/>
              <a:t>.</a:t>
            </a:r>
          </a:p>
          <a:p>
            <a:pPr marL="182563" lvl="0" indent="-182563" algn="just">
              <a:buFont typeface="Wingdings" panose="05000000000000000000" pitchFamily="2" charset="2"/>
              <a:buChar char="Ø"/>
            </a:pPr>
            <a:r>
              <a:rPr lang="es-EC" dirty="0" smtClean="0"/>
              <a:t>Caminar por lugares seguros y que exista luminosidad.</a:t>
            </a:r>
          </a:p>
          <a:p>
            <a:pPr marL="182563" lvl="0" indent="-182563" algn="just">
              <a:buFont typeface="Wingdings" panose="05000000000000000000" pitchFamily="2" charset="2"/>
              <a:buChar char="Ø"/>
            </a:pPr>
            <a:r>
              <a:rPr lang="es-EC" dirty="0" smtClean="0"/>
              <a:t>Todo empleado u obrero debe gozar de un buen estado de salud, anímico y mental.</a:t>
            </a:r>
          </a:p>
          <a:p>
            <a:pPr marL="182563" lvl="0" indent="-182563" algn="just">
              <a:buFont typeface="Wingdings" panose="05000000000000000000" pitchFamily="2" charset="2"/>
              <a:buChar char="Ø"/>
            </a:pPr>
            <a:r>
              <a:rPr lang="es-MX" dirty="0" smtClean="0"/>
              <a:t>La violación </a:t>
            </a:r>
            <a:r>
              <a:rPr lang="es-MX" dirty="0"/>
              <a:t>de un procedimiento aceptado como seguro</a:t>
            </a:r>
            <a:r>
              <a:rPr lang="es-MX" dirty="0" smtClean="0"/>
              <a:t>, es la causa básica para la mayor parte </a:t>
            </a:r>
            <a:r>
              <a:rPr lang="es-MX" dirty="0"/>
              <a:t>de los </a:t>
            </a:r>
            <a:r>
              <a:rPr lang="es-MX" dirty="0" smtClean="0"/>
              <a:t>accidentes.</a:t>
            </a:r>
            <a:endParaRPr lang="es-EC" dirty="0" smtClean="0"/>
          </a:p>
          <a:p>
            <a:pPr marL="182563" lvl="0" indent="-182563" algn="just">
              <a:buFont typeface="Wingdings" panose="05000000000000000000" pitchFamily="2" charset="2"/>
              <a:buChar char="Ø"/>
            </a:pPr>
            <a:endParaRPr lang="en-US" dirty="0"/>
          </a:p>
          <a:p>
            <a:pPr marL="274638" indent="-274638" algn="just">
              <a:buFont typeface="Wingdings" panose="05000000000000000000" pitchFamily="2" charset="2"/>
              <a:buChar char="Ø"/>
            </a:pPr>
            <a:endParaRPr lang="es-EC" dirty="0"/>
          </a:p>
        </p:txBody>
      </p:sp>
      <p:pic>
        <p:nvPicPr>
          <p:cNvPr id="7"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9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47194" y="462915"/>
            <a:ext cx="7049612" cy="877888"/>
          </a:xfrm>
        </p:spPr>
        <p:txBody>
          <a:bodyPr>
            <a:normAutofit fontScale="90000"/>
          </a:bodyPr>
          <a:lstStyle/>
          <a:p>
            <a:pPr algn="ctr"/>
            <a:r>
              <a:rPr lang="es-EC" sz="4400" b="1" dirty="0" smtClean="0">
                <a:solidFill>
                  <a:srgbClr val="800000"/>
                </a:solidFill>
                <a:latin typeface="+mn-lt"/>
              </a:rPr>
              <a:t>POTENCIAL HÍDRICO DE LA CUENCA DEL RÍO COCA.</a:t>
            </a:r>
            <a:endParaRPr lang="en-US" sz="4400" b="1" dirty="0">
              <a:solidFill>
                <a:srgbClr val="800000"/>
              </a:solidFill>
              <a:latin typeface="+mn-lt"/>
            </a:endParaRPr>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362"/>
          <p:cNvPicPr/>
          <p:nvPr/>
        </p:nvPicPr>
        <p:blipFill>
          <a:blip r:embed="rId3"/>
          <a:srcRect/>
          <a:stretch>
            <a:fillRect/>
          </a:stretch>
        </p:blipFill>
        <p:spPr bwMode="auto">
          <a:xfrm>
            <a:off x="687705" y="1340803"/>
            <a:ext cx="7768590" cy="5291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318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0" y="198121"/>
            <a:ext cx="9144000" cy="838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AGRESIONES FÍSICAS</a:t>
            </a:r>
            <a:endParaRPr lang="en-US" sz="4400" b="1" dirty="0">
              <a:solidFill>
                <a:srgbClr val="C00000"/>
              </a:solidFill>
              <a:latin typeface="Calibri (Cuerpo)"/>
            </a:endParaRPr>
          </a:p>
        </p:txBody>
      </p:sp>
      <p:pic>
        <p:nvPicPr>
          <p:cNvPr id="2051" name="Picture 3" descr="snapshot2012122211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 y="1036321"/>
            <a:ext cx="3125470" cy="233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SC099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611" y="1036321"/>
            <a:ext cx="3640617" cy="233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照片07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 y="3429000"/>
            <a:ext cx="3125470" cy="263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360.espe.edu.ec/images/esp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to18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611" y="3425770"/>
            <a:ext cx="3640618" cy="263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195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777240"/>
            <a:ext cx="8218169"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a:solidFill>
                  <a:srgbClr val="FF0000"/>
                </a:solidFill>
                <a:latin typeface="+mn-lt"/>
              </a:rPr>
              <a:t>POLÍTICAS DE SEGURIDAD PARA EVITAR </a:t>
            </a:r>
            <a:r>
              <a:rPr lang="es-EC" sz="4400" b="1" dirty="0" smtClean="0">
                <a:solidFill>
                  <a:srgbClr val="FF0000"/>
                </a:solidFill>
                <a:latin typeface="+mn-lt"/>
              </a:rPr>
              <a:t>AGRESIONES FÍSICAS</a:t>
            </a:r>
            <a:endParaRPr lang="en-US" sz="4400" b="1" dirty="0">
              <a:solidFill>
                <a:srgbClr val="FF0000"/>
              </a:solidFill>
              <a:latin typeface="+mn-lt"/>
            </a:endParaRPr>
          </a:p>
        </p:txBody>
      </p:sp>
      <p:sp>
        <p:nvSpPr>
          <p:cNvPr id="5" name="2 Marcador de contenido"/>
          <p:cNvSpPr txBox="1">
            <a:spLocks/>
          </p:cNvSpPr>
          <p:nvPr/>
        </p:nvSpPr>
        <p:spPr>
          <a:xfrm>
            <a:off x="278289" y="1508760"/>
            <a:ext cx="8587422" cy="4602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638" indent="-274638" algn="just">
              <a:buFont typeface="Wingdings" panose="05000000000000000000" pitchFamily="2" charset="2"/>
              <a:buChar char="Ø"/>
            </a:pPr>
            <a:r>
              <a:rPr lang="es-EC" dirty="0" smtClean="0"/>
              <a:t>Todas las actividades se les debe realizar en armonía y en completa camaradería, sin importar si son contratistas o subcontratistas, nacionales o extranjeros.</a:t>
            </a:r>
          </a:p>
          <a:p>
            <a:pPr marL="274638" indent="-274638" algn="just">
              <a:buFont typeface="Wingdings" panose="05000000000000000000" pitchFamily="2" charset="2"/>
              <a:buChar char="Ø"/>
            </a:pPr>
            <a:r>
              <a:rPr lang="es-EC" dirty="0" smtClean="0"/>
              <a:t>Cuando existan diferencias o resentimientos entre compañeros de trabajo, de inmediato reportar al supervisor o capataz, para evitar confrontaciones y agresiones</a:t>
            </a:r>
          </a:p>
          <a:p>
            <a:pPr marL="274638" indent="-274638" algn="just">
              <a:buFont typeface="Wingdings" panose="05000000000000000000" pitchFamily="2" charset="2"/>
              <a:buChar char="Ø"/>
            </a:pPr>
            <a:r>
              <a:rPr lang="es-EC" dirty="0" smtClean="0"/>
              <a:t>Prohibido ingresar a las actividades bajo los efectos del alcohol o sustancias prohibidas, ya que generan mal comportamiento y conflictos.</a:t>
            </a:r>
          </a:p>
          <a:p>
            <a:pPr marL="274638" indent="-274638" algn="just">
              <a:buFont typeface="Wingdings" panose="05000000000000000000" pitchFamily="2" charset="2"/>
              <a:buChar char="Ø"/>
            </a:pPr>
            <a:r>
              <a:rPr lang="es-EC" dirty="0" smtClean="0"/>
              <a:t>Utilizar el tiempo de descanso en actividades recreativas, deportes o lectura, para mantener la mente sana y una actitud positiva.</a:t>
            </a:r>
          </a:p>
          <a:p>
            <a:pPr marL="274638" indent="-274638" algn="just">
              <a:buFont typeface="Wingdings" panose="05000000000000000000" pitchFamily="2" charset="2"/>
              <a:buChar char="Ø"/>
            </a:pPr>
            <a:r>
              <a:rPr lang="es-EC" dirty="0" smtClean="0"/>
              <a:t>El personal que haya incurrido en agresiones físicas con algún compañero de trabajo, debe ser sancionado de acuerdo al Reglamento Interno de Trabajo.</a:t>
            </a:r>
            <a:endParaRPr lang="es-EC" dirty="0"/>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5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20675" y="198121"/>
            <a:ext cx="8502650" cy="838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DESVÍO DE ACTIVOS</a:t>
            </a:r>
            <a:endParaRPr lang="en-US" sz="4400" b="1" dirty="0">
              <a:solidFill>
                <a:srgbClr val="C00000"/>
              </a:solidFill>
              <a:latin typeface="Calibri (Cuerpo)"/>
            </a:endParaRPr>
          </a:p>
        </p:txBody>
      </p:sp>
      <p:pic>
        <p:nvPicPr>
          <p:cNvPr id="3" name="Picture 3" descr="DSC066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669" y="1036320"/>
            <a:ext cx="3118485" cy="234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C099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669" y="3556632"/>
            <a:ext cx="3107690" cy="250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DSC001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1415" y="3698014"/>
            <a:ext cx="27622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 descr="C:\Users\DELL\AppData\Local\Microsoft\Windows\Temporary Internet Files\Content.Word\DSCN12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1415" y="1199081"/>
            <a:ext cx="26892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360.espe.edu.ec/images/esp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60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777240"/>
            <a:ext cx="8218169"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000" b="1" dirty="0" smtClean="0">
                <a:solidFill>
                  <a:srgbClr val="FF0000"/>
                </a:solidFill>
                <a:latin typeface="+mn-lt"/>
              </a:rPr>
              <a:t>POLÍTICAS </a:t>
            </a:r>
            <a:r>
              <a:rPr lang="es-EC" sz="4000" b="1" dirty="0">
                <a:solidFill>
                  <a:srgbClr val="FF0000"/>
                </a:solidFill>
                <a:latin typeface="+mn-lt"/>
              </a:rPr>
              <a:t>DE SEGURIDAD PARA </a:t>
            </a:r>
            <a:r>
              <a:rPr lang="es-EC" sz="4000" b="1" dirty="0" smtClean="0">
                <a:solidFill>
                  <a:srgbClr val="FF0000"/>
                </a:solidFill>
                <a:latin typeface="+mn-lt"/>
              </a:rPr>
              <a:t>CONTROLAR EL DESVÍO DE ACTIVOS</a:t>
            </a:r>
            <a:endParaRPr lang="en-US" sz="4000" b="1" dirty="0">
              <a:solidFill>
                <a:srgbClr val="FF0000"/>
              </a:solidFill>
              <a:latin typeface="+mn-lt"/>
            </a:endParaRPr>
          </a:p>
        </p:txBody>
      </p:sp>
      <p:sp>
        <p:nvSpPr>
          <p:cNvPr id="5" name="2 Marcador de contenido"/>
          <p:cNvSpPr txBox="1">
            <a:spLocks/>
          </p:cNvSpPr>
          <p:nvPr/>
        </p:nvSpPr>
        <p:spPr>
          <a:xfrm>
            <a:off x="278289" y="1508760"/>
            <a:ext cx="8587422" cy="4602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638" indent="-274638" algn="just">
              <a:buFont typeface="Wingdings" panose="05000000000000000000" pitchFamily="2" charset="2"/>
              <a:buChar char="Ø"/>
            </a:pPr>
            <a:endParaRPr lang="es-EC" dirty="0"/>
          </a:p>
        </p:txBody>
      </p:sp>
      <p:sp>
        <p:nvSpPr>
          <p:cNvPr id="6" name="2 Marcador de contenido"/>
          <p:cNvSpPr txBox="1">
            <a:spLocks/>
          </p:cNvSpPr>
          <p:nvPr/>
        </p:nvSpPr>
        <p:spPr>
          <a:xfrm>
            <a:off x="278289" y="1661160"/>
            <a:ext cx="8587422" cy="4602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638" lvl="0" indent="-274638" algn="just">
              <a:buFont typeface="Wingdings" panose="05000000000000000000" pitchFamily="2" charset="2"/>
              <a:buChar char="Ø"/>
            </a:pPr>
            <a:r>
              <a:rPr lang="es-EC" dirty="0" smtClean="0"/>
              <a:t>Es </a:t>
            </a:r>
            <a:r>
              <a:rPr lang="es-EC" dirty="0"/>
              <a:t>obligación y responsabilidad de cada contratista y/o subcontratista, proteger adecuadamente los bienes y equipos que por la naturaleza de su labor o servicio tengan a su cargo</a:t>
            </a:r>
            <a:r>
              <a:rPr lang="es-EC" dirty="0" smtClean="0"/>
              <a:t>.</a:t>
            </a:r>
          </a:p>
          <a:p>
            <a:pPr marL="274638" indent="-274638" algn="just">
              <a:buFont typeface="Wingdings" panose="05000000000000000000" pitchFamily="2" charset="2"/>
              <a:buChar char="Ø"/>
            </a:pPr>
            <a:r>
              <a:rPr lang="es-EC" dirty="0"/>
              <a:t>Todos los empleados o subcontratistas que requieran sacar cualquier material, herramienta, equipo o maquinaria del interior del Proyecto, deberá </a:t>
            </a:r>
            <a:r>
              <a:rPr lang="es-EC" dirty="0" smtClean="0"/>
              <a:t>obtener la </a:t>
            </a:r>
            <a:r>
              <a:rPr lang="es-EC" dirty="0"/>
              <a:t>guía de remisión de activos en el Departamento e SHSA y dejar una copia en los Controles de Accesos para el respectivo registro y control.</a:t>
            </a:r>
            <a:endParaRPr lang="en-US" dirty="0"/>
          </a:p>
          <a:p>
            <a:pPr marL="274638" indent="-274638" algn="just">
              <a:buFont typeface="Wingdings" panose="05000000000000000000" pitchFamily="2" charset="2"/>
              <a:buChar char="Ø"/>
            </a:pPr>
            <a:r>
              <a:rPr lang="es-EC" dirty="0"/>
              <a:t>El Departamento de Seguridad Física será el encargado de elaborar y difundir los Procedimientos de ingreso y salida de las instalaciones de la Empresa. </a:t>
            </a:r>
            <a:endParaRPr lang="es-EC" dirty="0" smtClean="0"/>
          </a:p>
          <a:p>
            <a:pPr marL="274638" lvl="0" indent="-274638" algn="just">
              <a:buFont typeface="Wingdings" panose="05000000000000000000" pitchFamily="2" charset="2"/>
              <a:buChar char="Ø"/>
            </a:pPr>
            <a:r>
              <a:rPr lang="es-EC" dirty="0"/>
              <a:t>Toda persona que requiera ingresar </a:t>
            </a:r>
            <a:r>
              <a:rPr lang="es-EC" dirty="0" smtClean="0"/>
              <a:t>o salir de las </a:t>
            </a:r>
            <a:r>
              <a:rPr lang="es-EC" dirty="0"/>
              <a:t>instalaciones de la organización, se someterá al registro, revisión y control en los filtros se seguridad que se hayan implementado para el efecto. </a:t>
            </a:r>
            <a:endParaRPr lang="en-US" dirty="0"/>
          </a:p>
          <a:p>
            <a:pPr marL="274638" indent="-274638" algn="just">
              <a:buFont typeface="Wingdings" panose="05000000000000000000" pitchFamily="2" charset="2"/>
              <a:buChar char="Ø"/>
            </a:pPr>
            <a:endParaRPr lang="en-US" dirty="0"/>
          </a:p>
          <a:p>
            <a:pPr marL="274638" lvl="0" indent="-274638" algn="just">
              <a:buFont typeface="Wingdings" panose="05000000000000000000" pitchFamily="2" charset="2"/>
              <a:buChar char="Ø"/>
            </a:pPr>
            <a:endParaRPr lang="es-EC" dirty="0"/>
          </a:p>
          <a:p>
            <a:pPr marL="274638" indent="-274638" algn="just">
              <a:buFont typeface="Wingdings" panose="05000000000000000000" pitchFamily="2" charset="2"/>
              <a:buChar char="Ø"/>
            </a:pPr>
            <a:endParaRPr lang="es-EC" dirty="0"/>
          </a:p>
        </p:txBody>
      </p:sp>
      <p:pic>
        <p:nvPicPr>
          <p:cNvPr id="7"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377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20675" y="198121"/>
            <a:ext cx="8502650" cy="609599"/>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C00000"/>
                </a:solidFill>
                <a:latin typeface="Calibri (Cuerpo)"/>
              </a:rPr>
              <a:t>ACTOS DE SABOTAJE</a:t>
            </a:r>
            <a:endParaRPr lang="en-US" sz="4400" b="1" dirty="0">
              <a:solidFill>
                <a:srgbClr val="C00000"/>
              </a:solidFill>
              <a:latin typeface="Calibri (Cuerpo)"/>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80941" y="695017"/>
            <a:ext cx="2563518" cy="2788921"/>
          </a:xfrm>
          <a:prstGeom prst="rect">
            <a:avLst/>
          </a:prstGeom>
        </p:spPr>
      </p:pic>
      <p:pic>
        <p:nvPicPr>
          <p:cNvPr id="6146" name="Picture 2" descr="DSC087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55" y="3429000"/>
            <a:ext cx="3449323" cy="262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48177" y="3349063"/>
            <a:ext cx="2629045" cy="278892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49956" y="364817"/>
            <a:ext cx="2563519" cy="3449323"/>
          </a:xfrm>
          <a:prstGeom prst="rect">
            <a:avLst/>
          </a:prstGeom>
        </p:spPr>
      </p:pic>
      <p:pic>
        <p:nvPicPr>
          <p:cNvPr id="8" name="Picture 2" descr="http://360.espe.edu.ec/images/esp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73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777240"/>
            <a:ext cx="8218169"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FF0000"/>
                </a:solidFill>
                <a:latin typeface="+mn-lt"/>
              </a:rPr>
              <a:t>POLÍTICAS </a:t>
            </a:r>
            <a:r>
              <a:rPr lang="es-EC" sz="4400" b="1" dirty="0">
                <a:solidFill>
                  <a:srgbClr val="FF0000"/>
                </a:solidFill>
                <a:latin typeface="+mn-lt"/>
              </a:rPr>
              <a:t>DE SEGURIDAD PARA </a:t>
            </a:r>
            <a:r>
              <a:rPr lang="es-EC" sz="4400" b="1" dirty="0" smtClean="0">
                <a:solidFill>
                  <a:srgbClr val="FF0000"/>
                </a:solidFill>
                <a:latin typeface="+mn-lt"/>
              </a:rPr>
              <a:t>EVITAR  EL SABOTAJE</a:t>
            </a:r>
            <a:endParaRPr lang="en-US" sz="4400" b="1" dirty="0">
              <a:solidFill>
                <a:srgbClr val="FF0000"/>
              </a:solidFill>
              <a:latin typeface="+mn-lt"/>
            </a:endParaRPr>
          </a:p>
        </p:txBody>
      </p:sp>
      <p:sp>
        <p:nvSpPr>
          <p:cNvPr id="5" name="2 Marcador de contenido"/>
          <p:cNvSpPr txBox="1">
            <a:spLocks/>
          </p:cNvSpPr>
          <p:nvPr/>
        </p:nvSpPr>
        <p:spPr>
          <a:xfrm>
            <a:off x="278289" y="1508760"/>
            <a:ext cx="8587422" cy="4602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638" indent="-274638" algn="just">
              <a:buFont typeface="Wingdings" panose="05000000000000000000" pitchFamily="2" charset="2"/>
              <a:buChar char="Ø"/>
            </a:pPr>
            <a:r>
              <a:rPr lang="es-EC" dirty="0" smtClean="0"/>
              <a:t>Seleccionar al personal que va a ser contratado o va a prestar un servicio para la empresa.</a:t>
            </a:r>
          </a:p>
          <a:p>
            <a:pPr marL="274638" indent="-274638" algn="just">
              <a:buFont typeface="Wingdings" panose="05000000000000000000" pitchFamily="2" charset="2"/>
              <a:buChar char="Ø"/>
            </a:pPr>
            <a:r>
              <a:rPr lang="es-EC" dirty="0" smtClean="0"/>
              <a:t>Ubicar al personal de empleados y obreros en el puesto y función para la que fueron contratados y asignarles la remuneración de acuerdo a sus habilidades, aptitud y destrezas.</a:t>
            </a:r>
          </a:p>
          <a:p>
            <a:pPr marL="274638" indent="-274638" algn="just">
              <a:buFont typeface="Wingdings" panose="05000000000000000000" pitchFamily="2" charset="2"/>
              <a:buChar char="Ø"/>
            </a:pPr>
            <a:r>
              <a:rPr lang="es-EC" dirty="0" smtClean="0"/>
              <a:t>Evitar los despidos intempestivos la desvinculación de empleados, debe hacerse de acuerdo al Reglamento Interno de Trabajo y cancelar todos sus emolumentos, para que no exista personal desafecto a la organización.</a:t>
            </a:r>
          </a:p>
          <a:p>
            <a:pPr marL="274638" indent="-274638" algn="just">
              <a:buFont typeface="Wingdings" panose="05000000000000000000" pitchFamily="2" charset="2"/>
              <a:buChar char="Ø"/>
            </a:pPr>
            <a:r>
              <a:rPr lang="es-EC" dirty="0" smtClean="0"/>
              <a:t>Ubicar personal de seguridad privada, en las áreas sensibles o que exista bienes que puedan ser objeto de sabotaje.</a:t>
            </a:r>
          </a:p>
          <a:p>
            <a:pPr marL="274638" indent="-274638" algn="just">
              <a:buFont typeface="Wingdings" panose="05000000000000000000" pitchFamily="2" charset="2"/>
              <a:buChar char="Ø"/>
            </a:pPr>
            <a:r>
              <a:rPr lang="es-EC" dirty="0" smtClean="0"/>
              <a:t>Al momento que un empleado u obrero haya sido desvinculado de la empresa, retirarle la dotación, herramientas y carnet de identificación, para que no vuelva a ingresar fácilmente.</a:t>
            </a:r>
          </a:p>
          <a:p>
            <a:pPr marL="274638" indent="-274638" algn="just">
              <a:buFont typeface="Wingdings" panose="05000000000000000000" pitchFamily="2" charset="2"/>
              <a:buChar char="Ø"/>
            </a:pPr>
            <a:endParaRPr lang="es-EC" dirty="0"/>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67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2560" y="87630"/>
            <a:ext cx="8518525" cy="8382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000" b="1" dirty="0" smtClean="0">
                <a:solidFill>
                  <a:srgbClr val="C00000"/>
                </a:solidFill>
                <a:latin typeface="Calibri (Cuerpo)"/>
              </a:rPr>
              <a:t>DESLIZAMIENTO DE TALUD</a:t>
            </a:r>
            <a:endParaRPr lang="en-US" sz="4000" b="1" dirty="0">
              <a:solidFill>
                <a:srgbClr val="C00000"/>
              </a:solidFill>
              <a:latin typeface="Calibri (Cuerpo)"/>
            </a:endParaRPr>
          </a:p>
        </p:txBody>
      </p:sp>
      <p:pic>
        <p:nvPicPr>
          <p:cNvPr id="4" name="Picture 10" descr="F:\ACCIDENTES\ACCIDENTE VOLQUETAS DESOTRA KM 27 18-JUL-2014\DSC03984.JPG"/>
          <p:cNvPicPr>
            <a:picLocks noChangeAspect="1" noChangeArrowheads="1"/>
          </p:cNvPicPr>
          <p:nvPr/>
        </p:nvPicPr>
        <p:blipFill>
          <a:blip r:embed="rId2" cstate="print"/>
          <a:srcRect/>
          <a:stretch>
            <a:fillRect/>
          </a:stretch>
        </p:blipFill>
        <p:spPr bwMode="auto">
          <a:xfrm>
            <a:off x="4927600" y="1036320"/>
            <a:ext cx="3210560" cy="2255520"/>
          </a:xfrm>
          <a:prstGeom prst="rect">
            <a:avLst/>
          </a:prstGeom>
          <a:noFill/>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760" y="3429000"/>
            <a:ext cx="3190240" cy="239268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600" y="3429000"/>
            <a:ext cx="3210560" cy="267462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66921" y="594766"/>
            <a:ext cx="2255522" cy="3138636"/>
          </a:xfrm>
          <a:prstGeom prst="rect">
            <a:avLst/>
          </a:prstGeom>
        </p:spPr>
      </p:pic>
      <p:pic>
        <p:nvPicPr>
          <p:cNvPr id="8" name="Picture 2" descr="http://360.espe.edu.ec/images/esp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73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7160"/>
            <a:ext cx="8218169" cy="166116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3600" b="1" dirty="0" smtClean="0">
                <a:solidFill>
                  <a:srgbClr val="FF0000"/>
                </a:solidFill>
                <a:latin typeface="+mn-lt"/>
              </a:rPr>
              <a:t>POLÍTICAS </a:t>
            </a:r>
            <a:r>
              <a:rPr lang="es-EC" sz="3600" b="1" dirty="0">
                <a:solidFill>
                  <a:srgbClr val="FF0000"/>
                </a:solidFill>
                <a:latin typeface="+mn-lt"/>
              </a:rPr>
              <a:t>DE SEGURIDAD PARA </a:t>
            </a:r>
            <a:r>
              <a:rPr lang="es-EC" sz="3600" b="1" dirty="0" smtClean="0">
                <a:solidFill>
                  <a:srgbClr val="FF0000"/>
                </a:solidFill>
                <a:latin typeface="+mn-lt"/>
              </a:rPr>
              <a:t>EVITAR LOS ACCIDENTES POR DESLIZAMIENTO DE TALUD</a:t>
            </a:r>
            <a:endParaRPr lang="en-US" sz="3600" b="1" dirty="0">
              <a:solidFill>
                <a:srgbClr val="FF0000"/>
              </a:solidFill>
              <a:latin typeface="+mn-lt"/>
            </a:endParaRPr>
          </a:p>
        </p:txBody>
      </p:sp>
      <p:sp>
        <p:nvSpPr>
          <p:cNvPr id="5" name="2 Marcador de contenido"/>
          <p:cNvSpPr txBox="1">
            <a:spLocks/>
          </p:cNvSpPr>
          <p:nvPr/>
        </p:nvSpPr>
        <p:spPr>
          <a:xfrm>
            <a:off x="278289" y="2026920"/>
            <a:ext cx="8587422" cy="408432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638" indent="-274638" algn="just">
              <a:buFont typeface="Wingdings" panose="05000000000000000000" pitchFamily="2" charset="2"/>
              <a:buChar char="Ø"/>
            </a:pPr>
            <a:r>
              <a:rPr lang="es-EC" dirty="0" smtClean="0"/>
              <a:t>Evitar circular en horas de obscuridad particularmente por la parte alta de la construcción del Proyecto, en vista que las condiciones meteorológicas impiden la visibilidad y los deslizamientos de talud, se producen de una forma imprevista.</a:t>
            </a:r>
          </a:p>
          <a:p>
            <a:pPr marL="274638" indent="-274638" algn="just">
              <a:buFont typeface="Wingdings" panose="05000000000000000000" pitchFamily="2" charset="2"/>
              <a:buChar char="Ø"/>
            </a:pPr>
            <a:r>
              <a:rPr lang="es-EC" dirty="0" smtClean="0"/>
              <a:t>Cuando la maquinaria pesada este trabajando en el desbanque de taludes, se debe colocar señalética o cinta de peligro, por lo menos a 30 m. del lugar para evitar accidentes.</a:t>
            </a:r>
          </a:p>
          <a:p>
            <a:pPr marL="274638" indent="-274638" algn="just">
              <a:buFont typeface="Wingdings" panose="05000000000000000000" pitchFamily="2" charset="2"/>
              <a:buChar char="Ø"/>
            </a:pPr>
            <a:r>
              <a:rPr lang="es-EC" dirty="0" smtClean="0"/>
              <a:t>En temporadas de fuerte invernal los deslizamientos de talud se producen con mayor frecuencia, por lo que se debe suspender la actividad hasta que las condiciones mejoren.</a:t>
            </a:r>
          </a:p>
          <a:p>
            <a:pPr marL="274638" indent="-274638" algn="just">
              <a:buFont typeface="Wingdings" panose="05000000000000000000" pitchFamily="2" charset="2"/>
              <a:buChar char="Ø"/>
            </a:pPr>
            <a:r>
              <a:rPr lang="es-EC" dirty="0" smtClean="0"/>
              <a:t>No estacionar vehículos o maquinaria pesada cerca del lugar donde se evidencia puede haber deslizamiento de talud.</a:t>
            </a:r>
          </a:p>
          <a:p>
            <a:pPr marL="274638" indent="-274638" algn="just">
              <a:buFont typeface="Wingdings" panose="05000000000000000000" pitchFamily="2" charset="2"/>
              <a:buChar char="Ø"/>
            </a:pPr>
            <a:endParaRPr lang="es-EC" dirty="0"/>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3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6" name="Grupo 5"/>
          <p:cNvGrpSpPr/>
          <p:nvPr/>
        </p:nvGrpSpPr>
        <p:grpSpPr>
          <a:xfrm>
            <a:off x="83734" y="1802444"/>
            <a:ext cx="8328745" cy="5055556"/>
            <a:chOff x="58613" y="-16255"/>
            <a:chExt cx="5830010" cy="5401166"/>
          </a:xfrm>
        </p:grpSpPr>
        <p:grpSp>
          <p:nvGrpSpPr>
            <p:cNvPr id="7" name="Grupo 6"/>
            <p:cNvGrpSpPr/>
            <p:nvPr/>
          </p:nvGrpSpPr>
          <p:grpSpPr>
            <a:xfrm>
              <a:off x="58613" y="-16255"/>
              <a:ext cx="5830010" cy="5401166"/>
              <a:chOff x="58613" y="-16255"/>
              <a:chExt cx="5830010" cy="5401166"/>
            </a:xfrm>
          </p:grpSpPr>
          <p:grpSp>
            <p:nvGrpSpPr>
              <p:cNvPr id="9" name="Grupo 8"/>
              <p:cNvGrpSpPr/>
              <p:nvPr/>
            </p:nvGrpSpPr>
            <p:grpSpPr>
              <a:xfrm>
                <a:off x="1879882" y="-16255"/>
                <a:ext cx="4008741" cy="4026243"/>
                <a:chOff x="1512456" y="-16255"/>
                <a:chExt cx="4045045" cy="4026243"/>
              </a:xfrm>
            </p:grpSpPr>
            <p:grpSp>
              <p:nvGrpSpPr>
                <p:cNvPr id="18" name="Grupo 17"/>
                <p:cNvGrpSpPr/>
                <p:nvPr/>
              </p:nvGrpSpPr>
              <p:grpSpPr>
                <a:xfrm>
                  <a:off x="1512456" y="-16255"/>
                  <a:ext cx="1642995" cy="3870671"/>
                  <a:chOff x="123527" y="-15437"/>
                  <a:chExt cx="1349604" cy="3675920"/>
                </a:xfrm>
              </p:grpSpPr>
              <p:sp>
                <p:nvSpPr>
                  <p:cNvPr id="23" name="Rectángulo redondeado 22"/>
                  <p:cNvSpPr/>
                  <p:nvPr/>
                </p:nvSpPr>
                <p:spPr>
                  <a:xfrm>
                    <a:off x="130421" y="-15437"/>
                    <a:ext cx="1330080" cy="1270408"/>
                  </a:xfrm>
                  <a:prstGeom prst="round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s-EC" sz="1200" b="1" dirty="0">
                        <a:solidFill>
                          <a:schemeClr val="tx1"/>
                        </a:solidFill>
                        <a:ea typeface="Times New Roman" panose="02020603050405020304" pitchFamily="18" charset="0"/>
                      </a:rPr>
                      <a:t>Genera políticas seguridad, para la consecución de misión. visión  y objetivos</a:t>
                    </a:r>
                  </a:p>
                  <a:p>
                    <a:pPr algn="ctr"/>
                    <a:r>
                      <a:rPr lang="es-ES" sz="1200" b="1" dirty="0">
                        <a:solidFill>
                          <a:schemeClr val="tx1"/>
                        </a:solidFill>
                        <a:ea typeface="Times New Roman" panose="02020603050405020304" pitchFamily="18" charset="0"/>
                      </a:rPr>
                      <a:t> </a:t>
                    </a:r>
                    <a:endParaRPr lang="es-EC" sz="1200" b="1" dirty="0">
                      <a:solidFill>
                        <a:schemeClr val="tx1"/>
                      </a:solidFill>
                      <a:ea typeface="Times New Roman" panose="02020603050405020304" pitchFamily="18" charset="0"/>
                    </a:endParaRPr>
                  </a:p>
                </p:txBody>
              </p:sp>
              <p:sp>
                <p:nvSpPr>
                  <p:cNvPr id="24" name="Rectángulo redondeado 23"/>
                  <p:cNvSpPr/>
                  <p:nvPr/>
                </p:nvSpPr>
                <p:spPr>
                  <a:xfrm>
                    <a:off x="123527" y="1254971"/>
                    <a:ext cx="1349604" cy="1188243"/>
                  </a:xfrm>
                  <a:prstGeom prst="round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s-EC" sz="1300" b="1" dirty="0" smtClean="0">
                        <a:solidFill>
                          <a:schemeClr val="tx1"/>
                        </a:solidFill>
                        <a:ea typeface="Times New Roman" panose="02020603050405020304" pitchFamily="18" charset="0"/>
                      </a:rPr>
                      <a:t>-Direcciona </a:t>
                    </a:r>
                    <a:r>
                      <a:rPr lang="es-EC" sz="1300" b="1" dirty="0">
                        <a:solidFill>
                          <a:schemeClr val="tx1"/>
                        </a:solidFill>
                        <a:ea typeface="Times New Roman" panose="02020603050405020304" pitchFamily="18" charset="0"/>
                      </a:rPr>
                      <a:t>cumplimiento políticas seguridad.  </a:t>
                    </a:r>
                  </a:p>
                  <a:p>
                    <a:r>
                      <a:rPr lang="es-EC" sz="1300" b="1" dirty="0" smtClean="0">
                        <a:solidFill>
                          <a:schemeClr val="tx1"/>
                        </a:solidFill>
                        <a:ea typeface="Times New Roman" panose="02020603050405020304" pitchFamily="18" charset="0"/>
                      </a:rPr>
                      <a:t>-Controla </a:t>
                    </a:r>
                    <a:r>
                      <a:rPr lang="es-EC" sz="1300" b="1" dirty="0">
                        <a:solidFill>
                          <a:schemeClr val="tx1"/>
                        </a:solidFill>
                        <a:ea typeface="Times New Roman" panose="02020603050405020304" pitchFamily="18" charset="0"/>
                      </a:rPr>
                      <a:t>políticas seguridad por </a:t>
                    </a:r>
                    <a:r>
                      <a:rPr lang="es-EC" sz="1300" b="1" dirty="0" smtClean="0">
                        <a:solidFill>
                          <a:schemeClr val="tx1"/>
                        </a:solidFill>
                        <a:ea typeface="Times New Roman" panose="02020603050405020304" pitchFamily="18" charset="0"/>
                      </a:rPr>
                      <a:t>áreas para </a:t>
                    </a:r>
                    <a:r>
                      <a:rPr lang="es-EC" sz="1300" b="1" dirty="0">
                        <a:solidFill>
                          <a:schemeClr val="tx1"/>
                        </a:solidFill>
                        <a:ea typeface="Times New Roman" panose="02020603050405020304" pitchFamily="18" charset="0"/>
                      </a:rPr>
                      <a:t>apoyar a las políticas institucionales</a:t>
                    </a:r>
                  </a:p>
                  <a:p>
                    <a:pPr algn="ctr"/>
                    <a:r>
                      <a:rPr lang="es-ES" sz="1200" b="1" dirty="0">
                        <a:solidFill>
                          <a:schemeClr val="tx1"/>
                        </a:solidFill>
                        <a:ea typeface="Times New Roman" panose="02020603050405020304" pitchFamily="18" charset="0"/>
                      </a:rPr>
                      <a:t> </a:t>
                    </a:r>
                    <a:endParaRPr lang="es-EC" sz="1200" b="1" dirty="0">
                      <a:solidFill>
                        <a:schemeClr val="tx1"/>
                      </a:solidFill>
                      <a:ea typeface="Times New Roman" panose="02020603050405020304" pitchFamily="18" charset="0"/>
                    </a:endParaRPr>
                  </a:p>
                </p:txBody>
              </p:sp>
              <p:sp>
                <p:nvSpPr>
                  <p:cNvPr id="25" name="Rectángulo redondeado 24"/>
                  <p:cNvSpPr/>
                  <p:nvPr/>
                </p:nvSpPr>
                <p:spPr>
                  <a:xfrm>
                    <a:off x="130422" y="2443215"/>
                    <a:ext cx="1322712" cy="1217268"/>
                  </a:xfrm>
                  <a:prstGeom prst="round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s-EC" sz="1600" b="1" dirty="0">
                        <a:solidFill>
                          <a:schemeClr val="tx1"/>
                        </a:solidFill>
                        <a:ea typeface="Times New Roman" panose="02020603050405020304" pitchFamily="18" charset="0"/>
                      </a:rPr>
                      <a:t> Cumple, políticas seguridad con medios disponibles</a:t>
                    </a:r>
                  </a:p>
                </p:txBody>
              </p:sp>
            </p:grpSp>
            <p:grpSp>
              <p:nvGrpSpPr>
                <p:cNvPr id="19" name="Grupo 18"/>
                <p:cNvGrpSpPr/>
                <p:nvPr/>
              </p:nvGrpSpPr>
              <p:grpSpPr>
                <a:xfrm>
                  <a:off x="3140077" y="62118"/>
                  <a:ext cx="2417424" cy="3947870"/>
                  <a:chOff x="149227" y="31834"/>
                  <a:chExt cx="2417424" cy="3746704"/>
                </a:xfrm>
              </p:grpSpPr>
              <p:sp>
                <p:nvSpPr>
                  <p:cNvPr id="20" name="Redondear rectángulo de esquina diagonal 19"/>
                  <p:cNvSpPr/>
                  <p:nvPr/>
                </p:nvSpPr>
                <p:spPr>
                  <a:xfrm>
                    <a:off x="172443" y="31834"/>
                    <a:ext cx="2394208" cy="1195172"/>
                  </a:xfrm>
                  <a:prstGeom prst="round2Diag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s-ES" sz="1600" b="1" dirty="0" smtClean="0">
                        <a:solidFill>
                          <a:schemeClr val="tx1"/>
                        </a:solidFill>
                        <a:ea typeface="Times New Roman" panose="02020603050405020304" pitchFamily="18" charset="0"/>
                      </a:rPr>
                      <a:t>Fortalecer </a:t>
                    </a:r>
                    <a:r>
                      <a:rPr lang="es-ES" sz="1600" b="1" dirty="0">
                        <a:solidFill>
                          <a:schemeClr val="tx1"/>
                        </a:solidFill>
                        <a:ea typeface="Times New Roman" panose="02020603050405020304" pitchFamily="18" charset="0"/>
                      </a:rPr>
                      <a:t>imagen institucional</a:t>
                    </a:r>
                    <a:endParaRPr lang="es-EC" sz="1600" b="1" dirty="0">
                      <a:solidFill>
                        <a:schemeClr val="tx1"/>
                      </a:solidFill>
                      <a:ea typeface="Times New Roman" panose="02020603050405020304" pitchFamily="18" charset="0"/>
                    </a:endParaRPr>
                  </a:p>
                </p:txBody>
              </p:sp>
              <p:sp>
                <p:nvSpPr>
                  <p:cNvPr id="21" name="Redondear rectángulo de esquina diagonal 20"/>
                  <p:cNvSpPr/>
                  <p:nvPr/>
                </p:nvSpPr>
                <p:spPr>
                  <a:xfrm>
                    <a:off x="173571" y="1245085"/>
                    <a:ext cx="2393080" cy="1234166"/>
                  </a:xfrm>
                  <a:prstGeom prst="round2Diag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s-ES" sz="1600" b="1" dirty="0" smtClean="0">
                        <a:solidFill>
                          <a:schemeClr val="tx1"/>
                        </a:solidFill>
                        <a:ea typeface="Times New Roman" panose="02020603050405020304" pitchFamily="18" charset="0"/>
                      </a:rPr>
                      <a:t>Controlar </a:t>
                    </a:r>
                    <a:r>
                      <a:rPr lang="es-ES" sz="1600" b="1" dirty="0">
                        <a:solidFill>
                          <a:schemeClr val="tx1"/>
                        </a:solidFill>
                        <a:ea typeface="Times New Roman" panose="02020603050405020304" pitchFamily="18" charset="0"/>
                      </a:rPr>
                      <a:t>cumplimiento política de seguridad</a:t>
                    </a:r>
                    <a:endParaRPr lang="es-EC" sz="1600" b="1" dirty="0">
                      <a:solidFill>
                        <a:schemeClr val="tx1"/>
                      </a:solidFill>
                      <a:ea typeface="Times New Roman" panose="02020603050405020304" pitchFamily="18" charset="0"/>
                    </a:endParaRPr>
                  </a:p>
                </p:txBody>
              </p:sp>
              <p:sp>
                <p:nvSpPr>
                  <p:cNvPr id="22" name="Redondear rectángulo de esquina diagonal 21"/>
                  <p:cNvSpPr/>
                  <p:nvPr/>
                </p:nvSpPr>
                <p:spPr>
                  <a:xfrm>
                    <a:off x="149227" y="2414447"/>
                    <a:ext cx="2417424" cy="1364091"/>
                  </a:xfrm>
                  <a:prstGeom prst="round2Diag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s-ES" sz="1600" b="1" dirty="0">
                        <a:solidFill>
                          <a:schemeClr val="tx1"/>
                        </a:solidFill>
                        <a:ea typeface="Times New Roman" panose="02020603050405020304" pitchFamily="18" charset="0"/>
                      </a:rPr>
                      <a:t>-</a:t>
                    </a:r>
                    <a:r>
                      <a:rPr lang="es-ES" sz="1600" b="1" dirty="0" smtClean="0">
                        <a:solidFill>
                          <a:schemeClr val="tx1"/>
                        </a:solidFill>
                        <a:ea typeface="Times New Roman" panose="02020603050405020304" pitchFamily="18" charset="0"/>
                      </a:rPr>
                      <a:t>Aplicar </a:t>
                    </a:r>
                    <a:r>
                      <a:rPr lang="es-ES" sz="1600" b="1" dirty="0">
                        <a:solidFill>
                          <a:schemeClr val="tx1"/>
                        </a:solidFill>
                        <a:ea typeface="Times New Roman" panose="02020603050405020304" pitchFamily="18" charset="0"/>
                      </a:rPr>
                      <a:t>normas de seguridad</a:t>
                    </a:r>
                    <a:endParaRPr lang="es-EC" sz="1600" b="1" dirty="0">
                      <a:solidFill>
                        <a:schemeClr val="tx1"/>
                      </a:solidFill>
                      <a:ea typeface="Times New Roman" panose="02020603050405020304" pitchFamily="18" charset="0"/>
                    </a:endParaRPr>
                  </a:p>
                  <a:p>
                    <a:r>
                      <a:rPr lang="es-ES" sz="1600" b="1" dirty="0">
                        <a:solidFill>
                          <a:schemeClr val="tx1"/>
                        </a:solidFill>
                        <a:ea typeface="Times New Roman" panose="02020603050405020304" pitchFamily="18" charset="0"/>
                      </a:rPr>
                      <a:t>-</a:t>
                    </a:r>
                    <a:r>
                      <a:rPr lang="es-ES" sz="1600" b="1" dirty="0" smtClean="0">
                        <a:solidFill>
                          <a:schemeClr val="tx1"/>
                        </a:solidFill>
                        <a:ea typeface="Times New Roman" panose="02020603050405020304" pitchFamily="18" charset="0"/>
                      </a:rPr>
                      <a:t>Realizar </a:t>
                    </a:r>
                    <a:r>
                      <a:rPr lang="es-ES" sz="1600" b="1" dirty="0">
                        <a:solidFill>
                          <a:schemeClr val="tx1"/>
                        </a:solidFill>
                        <a:ea typeface="Times New Roman" panose="02020603050405020304" pitchFamily="18" charset="0"/>
                      </a:rPr>
                      <a:t>control puntos críticos</a:t>
                    </a:r>
                    <a:endParaRPr lang="es-EC" sz="1600" b="1" dirty="0">
                      <a:solidFill>
                        <a:schemeClr val="tx1"/>
                      </a:solidFill>
                      <a:ea typeface="Times New Roman" panose="02020603050405020304" pitchFamily="18" charset="0"/>
                    </a:endParaRPr>
                  </a:p>
                  <a:p>
                    <a:r>
                      <a:rPr lang="es-ES" sz="1600" b="1" dirty="0">
                        <a:solidFill>
                          <a:schemeClr val="tx1"/>
                        </a:solidFill>
                        <a:ea typeface="Times New Roman" panose="02020603050405020304" pitchFamily="18" charset="0"/>
                      </a:rPr>
                      <a:t>-</a:t>
                    </a:r>
                    <a:r>
                      <a:rPr lang="es-ES" sz="1600" b="1" dirty="0" smtClean="0">
                        <a:solidFill>
                          <a:schemeClr val="tx1"/>
                        </a:solidFill>
                        <a:ea typeface="Times New Roman" panose="02020603050405020304" pitchFamily="18" charset="0"/>
                      </a:rPr>
                      <a:t>Operar </a:t>
                    </a:r>
                    <a:r>
                      <a:rPr lang="es-ES" sz="1600" b="1" dirty="0">
                        <a:solidFill>
                          <a:schemeClr val="tx1"/>
                        </a:solidFill>
                        <a:ea typeface="Times New Roman" panose="02020603050405020304" pitchFamily="18" charset="0"/>
                      </a:rPr>
                      <a:t>equipos seguridad</a:t>
                    </a:r>
                    <a:endParaRPr lang="es-EC" sz="1600" b="1" dirty="0">
                      <a:solidFill>
                        <a:schemeClr val="tx1"/>
                      </a:solidFill>
                      <a:ea typeface="Times New Roman" panose="02020603050405020304" pitchFamily="18" charset="0"/>
                    </a:endParaRPr>
                  </a:p>
                  <a:p>
                    <a:r>
                      <a:rPr lang="es-ES" sz="1600" b="1" dirty="0">
                        <a:solidFill>
                          <a:schemeClr val="tx1"/>
                        </a:solidFill>
                        <a:ea typeface="Times New Roman" panose="02020603050405020304" pitchFamily="18" charset="0"/>
                      </a:rPr>
                      <a:t>-</a:t>
                    </a:r>
                    <a:r>
                      <a:rPr lang="es-ES" sz="1600" b="1" dirty="0" smtClean="0">
                        <a:solidFill>
                          <a:schemeClr val="tx1"/>
                        </a:solidFill>
                        <a:ea typeface="Times New Roman" panose="02020603050405020304" pitchFamily="18" charset="0"/>
                      </a:rPr>
                      <a:t>Registrar </a:t>
                    </a:r>
                    <a:r>
                      <a:rPr lang="es-ES" sz="1600" b="1" dirty="0">
                        <a:solidFill>
                          <a:schemeClr val="tx1"/>
                        </a:solidFill>
                        <a:ea typeface="Times New Roman" panose="02020603050405020304" pitchFamily="18" charset="0"/>
                      </a:rPr>
                      <a:t>y reporta novedades</a:t>
                    </a:r>
                    <a:endParaRPr lang="es-EC" sz="1600" b="1" dirty="0">
                      <a:solidFill>
                        <a:schemeClr val="tx1"/>
                      </a:solidFill>
                      <a:ea typeface="Times New Roman" panose="02020603050405020304" pitchFamily="18" charset="0"/>
                    </a:endParaRPr>
                  </a:p>
                  <a:p>
                    <a:r>
                      <a:rPr lang="es-ES" sz="1600" b="1" dirty="0">
                        <a:solidFill>
                          <a:schemeClr val="tx1"/>
                        </a:solidFill>
                        <a:ea typeface="Times New Roman" panose="02020603050405020304" pitchFamily="18" charset="0"/>
                      </a:rPr>
                      <a:t>-</a:t>
                    </a:r>
                    <a:r>
                      <a:rPr lang="es-ES" sz="1600" b="1" dirty="0" smtClean="0">
                        <a:solidFill>
                          <a:schemeClr val="tx1"/>
                        </a:solidFill>
                        <a:ea typeface="Times New Roman" panose="02020603050405020304" pitchFamily="18" charset="0"/>
                      </a:rPr>
                      <a:t>Emitir </a:t>
                    </a:r>
                    <a:r>
                      <a:rPr lang="es-ES" sz="1600" b="1" dirty="0">
                        <a:solidFill>
                          <a:schemeClr val="tx1"/>
                        </a:solidFill>
                        <a:ea typeface="Times New Roman" panose="02020603050405020304" pitchFamily="18" charset="0"/>
                      </a:rPr>
                      <a:t>recomendaciones.</a:t>
                    </a:r>
                    <a:endParaRPr lang="es-EC" sz="1600" b="1" dirty="0">
                      <a:solidFill>
                        <a:schemeClr val="tx1"/>
                      </a:solidFill>
                      <a:ea typeface="Times New Roman" panose="02020603050405020304" pitchFamily="18" charset="0"/>
                    </a:endParaRPr>
                  </a:p>
                </p:txBody>
              </p:sp>
            </p:grpSp>
          </p:grpSp>
          <p:sp>
            <p:nvSpPr>
              <p:cNvPr id="10" name="Cilindro 9"/>
              <p:cNvSpPr/>
              <p:nvPr/>
            </p:nvSpPr>
            <p:spPr>
              <a:xfrm>
                <a:off x="58613" y="4009988"/>
                <a:ext cx="1370872" cy="1374923"/>
              </a:xfrm>
              <a:prstGeom prst="can">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s-ES" sz="1600" b="1" dirty="0">
                    <a:solidFill>
                      <a:schemeClr val="tx1"/>
                    </a:solidFill>
                    <a:ea typeface="Times New Roman" panose="02020603050405020304" pitchFamily="18" charset="0"/>
                  </a:rPr>
                  <a:t>CONTROL Y </a:t>
                </a:r>
                <a:endParaRPr lang="es-EC" sz="1600" b="1" dirty="0">
                  <a:solidFill>
                    <a:schemeClr val="tx1"/>
                  </a:solidFill>
                  <a:ea typeface="Times New Roman" panose="02020603050405020304" pitchFamily="18" charset="0"/>
                </a:endParaRPr>
              </a:p>
              <a:p>
                <a:pPr algn="ctr"/>
                <a:r>
                  <a:rPr lang="es-ES" sz="1600" b="1" dirty="0">
                    <a:solidFill>
                      <a:schemeClr val="tx1"/>
                    </a:solidFill>
                    <a:ea typeface="Times New Roman" panose="02020603050405020304" pitchFamily="18" charset="0"/>
                  </a:rPr>
                  <a:t>AUDITORIA</a:t>
                </a:r>
                <a:endParaRPr lang="es-EC" sz="1600" b="1" dirty="0">
                  <a:solidFill>
                    <a:schemeClr val="tx1"/>
                  </a:solidFill>
                  <a:ea typeface="Times New Roman" panose="02020603050405020304" pitchFamily="18" charset="0"/>
                </a:endParaRPr>
              </a:p>
              <a:p>
                <a:pPr algn="ctr"/>
                <a:r>
                  <a:rPr lang="es-EC" sz="1600" b="1" dirty="0">
                    <a:solidFill>
                      <a:schemeClr val="tx1"/>
                    </a:solidFill>
                    <a:ea typeface="Times New Roman" panose="02020603050405020304" pitchFamily="18" charset="0"/>
                  </a:rPr>
                  <a:t>DE LOS PROCESOS</a:t>
                </a:r>
              </a:p>
            </p:txBody>
          </p:sp>
        </p:grpSp>
        <p:sp>
          <p:nvSpPr>
            <p:cNvPr id="8" name="Rectángulo redondeado 7"/>
            <p:cNvSpPr/>
            <p:nvPr/>
          </p:nvSpPr>
          <p:spPr>
            <a:xfrm>
              <a:off x="2586058" y="4081413"/>
              <a:ext cx="1723732" cy="778311"/>
            </a:xfrm>
            <a:prstGeom prst="roundRect">
              <a:avLst/>
            </a:prstGeom>
            <a:solidFill>
              <a:srgbClr val="D3E2F1"/>
            </a:solidFill>
          </p:spPr>
          <p:style>
            <a:lnRef idx="1">
              <a:schemeClr val="accent6"/>
            </a:lnRef>
            <a:fillRef idx="2">
              <a:schemeClr val="accent6"/>
            </a:fillRef>
            <a:effectRef idx="1">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s-ES" sz="1600" b="1" dirty="0">
                  <a:solidFill>
                    <a:schemeClr val="tx1"/>
                  </a:solidFill>
                  <a:ea typeface="Times New Roman" panose="02020603050405020304" pitchFamily="18" charset="0"/>
                </a:rPr>
                <a:t>Retroalimentación de los </a:t>
              </a:r>
              <a:endParaRPr lang="es-EC" sz="1600" b="1" dirty="0">
                <a:solidFill>
                  <a:schemeClr val="tx1"/>
                </a:solidFill>
                <a:ea typeface="Times New Roman" panose="02020603050405020304" pitchFamily="18" charset="0"/>
              </a:endParaRPr>
            </a:p>
            <a:p>
              <a:pPr algn="ctr"/>
              <a:r>
                <a:rPr lang="es-ES" sz="1600" b="1" dirty="0">
                  <a:solidFill>
                    <a:schemeClr val="tx1"/>
                  </a:solidFill>
                  <a:ea typeface="Times New Roman" panose="02020603050405020304" pitchFamily="18" charset="0"/>
                </a:rPr>
                <a:t>Procesos</a:t>
              </a:r>
              <a:endParaRPr lang="es-EC" sz="1600" b="1" dirty="0">
                <a:solidFill>
                  <a:schemeClr val="tx1"/>
                </a:solidFill>
                <a:ea typeface="Times New Roman" panose="02020603050405020304" pitchFamily="18" charset="0"/>
              </a:endParaRPr>
            </a:p>
          </p:txBody>
        </p:sp>
      </p:grpSp>
      <p:sp>
        <p:nvSpPr>
          <p:cNvPr id="26" name="Rectangle 22"/>
          <p:cNvSpPr>
            <a:spLocks noChangeArrowheads="1"/>
          </p:cNvSpPr>
          <p:nvPr/>
        </p:nvSpPr>
        <p:spPr bwMode="auto">
          <a:xfrm>
            <a:off x="1690688" y="255469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C" sz="1350" dirty="0"/>
          </a:p>
        </p:txBody>
      </p:sp>
      <p:sp>
        <p:nvSpPr>
          <p:cNvPr id="27" name="Rectangle 24"/>
          <p:cNvSpPr>
            <a:spLocks noChangeArrowheads="1"/>
          </p:cNvSpPr>
          <p:nvPr/>
        </p:nvSpPr>
        <p:spPr bwMode="auto">
          <a:xfrm>
            <a:off x="1690688" y="2449146"/>
            <a:ext cx="1385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s-EC" sz="900" dirty="0">
              <a:latin typeface="Arial" panose="020B0604020202020204" pitchFamily="34" charset="0"/>
            </a:endParaRPr>
          </a:p>
          <a:p>
            <a:pPr defTabSz="685800" eaLnBrk="0" fontAlgn="base" hangingPunct="0">
              <a:spcBef>
                <a:spcPct val="0"/>
              </a:spcBef>
              <a:spcAft>
                <a:spcPct val="0"/>
              </a:spcAft>
            </a:pPr>
            <a:r>
              <a:rPr lang="es-EC" sz="1350" dirty="0">
                <a:latin typeface="Arial" panose="020B0604020202020204" pitchFamily="34" charset="0"/>
              </a:rPr>
              <a:t/>
            </a:r>
            <a:br>
              <a:rPr lang="es-EC" sz="1350" dirty="0">
                <a:latin typeface="Arial" panose="020B0604020202020204" pitchFamily="34" charset="0"/>
              </a:rPr>
            </a:br>
            <a:endParaRPr lang="es-EC" sz="1350" dirty="0">
              <a:latin typeface="Arial" panose="020B0604020202020204" pitchFamily="34" charset="0"/>
            </a:endParaRPr>
          </a:p>
          <a:p>
            <a:pPr defTabSz="685800" eaLnBrk="0" fontAlgn="base" hangingPunct="0">
              <a:spcBef>
                <a:spcPct val="0"/>
              </a:spcBef>
              <a:spcAft>
                <a:spcPct val="0"/>
              </a:spcAft>
            </a:pPr>
            <a:endParaRPr lang="es-EC" sz="1350" dirty="0">
              <a:latin typeface="Arial" panose="020B0604020202020204" pitchFamily="34" charset="0"/>
            </a:endParaRPr>
          </a:p>
        </p:txBody>
      </p:sp>
      <p:sp>
        <p:nvSpPr>
          <p:cNvPr id="28" name="Rectangle 33"/>
          <p:cNvSpPr>
            <a:spLocks noChangeArrowheads="1"/>
          </p:cNvSpPr>
          <p:nvPr/>
        </p:nvSpPr>
        <p:spPr bwMode="auto">
          <a:xfrm>
            <a:off x="1690688" y="2656895"/>
            <a:ext cx="13856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s-EC" sz="900" dirty="0">
              <a:latin typeface="Arial" panose="020B0604020202020204" pitchFamily="34" charset="0"/>
            </a:endParaRPr>
          </a:p>
          <a:p>
            <a:pPr defTabSz="685800" eaLnBrk="0" fontAlgn="base" hangingPunct="0">
              <a:spcBef>
                <a:spcPct val="0"/>
              </a:spcBef>
              <a:spcAft>
                <a:spcPct val="0"/>
              </a:spcAft>
            </a:pPr>
            <a:endParaRPr lang="es-EC" sz="1350" dirty="0">
              <a:latin typeface="Arial" panose="020B0604020202020204" pitchFamily="34" charset="0"/>
            </a:endParaRPr>
          </a:p>
        </p:txBody>
      </p:sp>
      <p:sp>
        <p:nvSpPr>
          <p:cNvPr id="31" name="CuadroTexto 30"/>
          <p:cNvSpPr txBox="1"/>
          <p:nvPr/>
        </p:nvSpPr>
        <p:spPr>
          <a:xfrm>
            <a:off x="83734" y="142992"/>
            <a:ext cx="8328745"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3600" b="1" dirty="0" smtClean="0">
                <a:solidFill>
                  <a:srgbClr val="C00000"/>
                </a:solidFill>
              </a:rPr>
              <a:t>ESTRUCTURA POR COMPETENCIAS Y PROCESOS DE SEGURIDAD</a:t>
            </a:r>
            <a:endParaRPr lang="es-EC" sz="3600" b="1" dirty="0">
              <a:solidFill>
                <a:srgbClr val="C00000"/>
              </a:solidFill>
            </a:endParaRPr>
          </a:p>
        </p:txBody>
      </p:sp>
      <p:pic>
        <p:nvPicPr>
          <p:cNvPr id="32" name="Picture 2" descr="http://360.espe.edu.ec/images/es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2190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40087" y="188712"/>
            <a:ext cx="7063826" cy="175432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3600" b="1" dirty="0" smtClean="0">
                <a:solidFill>
                  <a:srgbClr val="C00000"/>
                </a:solidFill>
              </a:rPr>
              <a:t>ORGANIGRAMA DEL CENTRO DE OPERACIONES DE EMERGENCIA (COE)</a:t>
            </a:r>
            <a:endParaRPr lang="es-EC" sz="3600" b="1" dirty="0">
              <a:solidFill>
                <a:srgbClr val="C00000"/>
              </a:solidFill>
            </a:endParaRPr>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p:cNvPicPr>
            <a:picLocks noChangeAspect="1" noChangeArrowheads="1"/>
          </p:cNvPicPr>
          <p:nvPr/>
        </p:nvPicPr>
        <p:blipFill>
          <a:blip r:embed="rId3" cstate="print"/>
          <a:srcRect/>
          <a:stretch>
            <a:fillRect/>
          </a:stretch>
        </p:blipFill>
        <p:spPr bwMode="auto">
          <a:xfrm>
            <a:off x="462516" y="2174546"/>
            <a:ext cx="8218967" cy="4479157"/>
          </a:xfrm>
          <a:prstGeom prst="rect">
            <a:avLst/>
          </a:prstGeom>
          <a:noFill/>
          <a:ln w="9525">
            <a:noFill/>
            <a:miter lim="800000"/>
            <a:headEnd/>
            <a:tailEnd/>
          </a:ln>
        </p:spPr>
      </p:pic>
    </p:spTree>
    <p:extLst>
      <p:ext uri="{BB962C8B-B14F-4D97-AF65-F5344CB8AC3E}">
        <p14:creationId xmlns:p14="http://schemas.microsoft.com/office/powerpoint/2010/main" val="2600308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2410" y="129540"/>
            <a:ext cx="9139181" cy="6598920"/>
          </a:xfrm>
          <a:prstGeom prst="rect">
            <a:avLst/>
          </a:prstGeom>
        </p:spPr>
      </p:pic>
    </p:spTree>
    <p:extLst>
      <p:ext uri="{BB962C8B-B14F-4D97-AF65-F5344CB8AC3E}">
        <p14:creationId xmlns:p14="http://schemas.microsoft.com/office/powerpoint/2010/main" val="20832006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20675" y="182880"/>
            <a:ext cx="8502650"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FF0000"/>
                </a:solidFill>
                <a:latin typeface="+mn-lt"/>
              </a:rPr>
              <a:t>JUSTIFICACIÓN</a:t>
            </a:r>
            <a:endParaRPr lang="en-US" sz="4400" b="1" dirty="0">
              <a:solidFill>
                <a:srgbClr val="FF0000"/>
              </a:solidFill>
              <a:latin typeface="+mn-lt"/>
            </a:endParaRPr>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7640" y="868680"/>
            <a:ext cx="8808720" cy="539496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fontAlgn="base">
              <a:spcAft>
                <a:spcPct val="0"/>
              </a:spcAft>
            </a:pPr>
            <a:r>
              <a:rPr lang="es-EC" sz="2600" dirty="0">
                <a:cs typeface="Arial" panose="020B0604020202020204" pitchFamily="34" charset="0"/>
              </a:rPr>
              <a:t>Con los antecedentes expuestos y considerando que la construcción del Proyecto es de carácter estratégico, se ha realizado un levantamiento de información con el objetivo de realizar Análisis de Riesgos, a toda su infraestructura mediante el Método científico MÓSLER, los mismos que una vez cuantificados se concluye que existen riesgos de origen antrópico que si no se los minimiza pueden generar costos innecesarios y que se  requiere de una Gestión en Seguridad, que proteja al Recurso Humano y todos sus bienes; la Universidad de las Fuerzas Armadas ESPE aprobó  el desarrollo de la tesis cuyo tema se denomina, “DISEÑO DE UN MODELO DE GESTIÓN DE SEGURIDAD INTEGRAL </a:t>
            </a:r>
            <a:r>
              <a:rPr lang="es-EC" sz="2600" dirty="0" smtClean="0">
                <a:cs typeface="Arial" panose="020B0604020202020204" pitchFamily="34" charset="0"/>
              </a:rPr>
              <a:t>DENTRO DEL </a:t>
            </a:r>
            <a:r>
              <a:rPr lang="es-EC" sz="2600" dirty="0">
                <a:cs typeface="Arial" panose="020B0604020202020204" pitchFamily="34" charset="0"/>
              </a:rPr>
              <a:t>PROYECTO </a:t>
            </a:r>
            <a:r>
              <a:rPr lang="es-EC" sz="2600" dirty="0" smtClean="0">
                <a:cs typeface="Arial" panose="020B0604020202020204" pitchFamily="34" charset="0"/>
              </a:rPr>
              <a:t>COCA </a:t>
            </a:r>
            <a:r>
              <a:rPr lang="es-EC" sz="2600" dirty="0">
                <a:cs typeface="Arial" panose="020B0604020202020204" pitchFamily="34" charset="0"/>
              </a:rPr>
              <a:t>CODO SINCLAIR”, que el señor José Bolívar Córdova lo elabora, como requisito previo a la obtención del título  de Ingeniero en Seguridad, bajo la Dirección del señor Capitán de Navío Dr. José Gabriel Recalde  y como Codirector el señor Msc. Wilman Guarnizo. </a:t>
            </a:r>
            <a:endParaRPr lang="es-AR" sz="2600" dirty="0">
              <a:cs typeface="Arial" panose="020B0604020202020204" pitchFamily="34" charset="0"/>
            </a:endParaRPr>
          </a:p>
        </p:txBody>
      </p:sp>
    </p:spTree>
    <p:extLst>
      <p:ext uri="{BB962C8B-B14F-4D97-AF65-F5344CB8AC3E}">
        <p14:creationId xmlns:p14="http://schemas.microsoft.com/office/powerpoint/2010/main" val="26415227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0675" y="609600"/>
            <a:ext cx="8502650" cy="5866350"/>
          </a:xfrm>
          <a:prstGeom prst="rect">
            <a:avLst/>
          </a:prstGeom>
        </p:spPr>
        <p:txBody>
          <a:bodyPr wrap="square">
            <a:spAutoFit/>
          </a:bodyPr>
          <a:lstStyle/>
          <a:p>
            <a:pPr marL="365125" indent="-365125" algn="just">
              <a:lnSpc>
                <a:spcPct val="150000"/>
              </a:lnSpc>
              <a:buClr>
                <a:schemeClr val="accent1"/>
              </a:buClr>
              <a:buFont typeface="Wingdings" panose="05000000000000000000" pitchFamily="2" charset="2"/>
              <a:buChar char="Ø"/>
            </a:pPr>
            <a:r>
              <a:rPr lang="es-MX" b="1" dirty="0" smtClean="0">
                <a:cs typeface="Arial" panose="020B0604020202020204" pitchFamily="34" charset="0"/>
              </a:rPr>
              <a:t>Recursos </a:t>
            </a:r>
            <a:r>
              <a:rPr lang="es-MX" b="1" dirty="0">
                <a:cs typeface="Arial" panose="020B0604020202020204" pitchFamily="34" charset="0"/>
              </a:rPr>
              <a:t>Humanos:</a:t>
            </a:r>
            <a:endParaRPr lang="es-ES" b="1" dirty="0">
              <a:cs typeface="Arial" panose="020B0604020202020204" pitchFamily="34" charset="0"/>
            </a:endParaRPr>
          </a:p>
          <a:p>
            <a:pPr algn="just">
              <a:lnSpc>
                <a:spcPct val="150000"/>
              </a:lnSpc>
              <a:buClr>
                <a:schemeClr val="accent1"/>
              </a:buClr>
            </a:pPr>
            <a:r>
              <a:rPr lang="es-EC" dirty="0">
                <a:cs typeface="Arial" panose="020B0604020202020204" pitchFamily="34" charset="0"/>
              </a:rPr>
              <a:t>Para la implementación del presente </a:t>
            </a:r>
            <a:r>
              <a:rPr lang="es-EC" dirty="0" smtClean="0">
                <a:cs typeface="Arial" panose="020B0604020202020204" pitchFamily="34" charset="0"/>
              </a:rPr>
              <a:t>trabajo de </a:t>
            </a:r>
            <a:r>
              <a:rPr lang="es-EC" dirty="0">
                <a:cs typeface="Arial" panose="020B0604020202020204" pitchFamily="34" charset="0"/>
              </a:rPr>
              <a:t>investigación, se requiere </a:t>
            </a:r>
            <a:r>
              <a:rPr lang="es-EC" dirty="0" smtClean="0">
                <a:cs typeface="Arial" panose="020B0604020202020204" pitchFamily="34" charset="0"/>
              </a:rPr>
              <a:t>la </a:t>
            </a:r>
            <a:r>
              <a:rPr lang="es-EC" dirty="0">
                <a:cs typeface="Arial" panose="020B0604020202020204" pitchFamily="34" charset="0"/>
              </a:rPr>
              <a:t>colaboración decidida del estamento ejecutivo, que permita autorizar la adquisición del material, la asistencia del personal de todo el proyecto a las capacitaciones y a la evaluación; por considerar que al cumplir con todos estos requerimientos, se mejorará significativamente la gestión de seguridad.</a:t>
            </a:r>
            <a:endParaRPr lang="es-ES" dirty="0">
              <a:cs typeface="Arial" panose="020B0604020202020204" pitchFamily="34" charset="0"/>
            </a:endParaRPr>
          </a:p>
          <a:p>
            <a:pPr marL="365125" indent="-365125" algn="just">
              <a:lnSpc>
                <a:spcPct val="150000"/>
              </a:lnSpc>
              <a:buClr>
                <a:schemeClr val="accent1"/>
              </a:buClr>
              <a:buFont typeface="Wingdings" panose="05000000000000000000" pitchFamily="2" charset="2"/>
              <a:buChar char="Ø"/>
            </a:pPr>
            <a:r>
              <a:rPr lang="es-MX" b="1" dirty="0">
                <a:cs typeface="Arial" panose="020B0604020202020204" pitchFamily="34" charset="0"/>
              </a:rPr>
              <a:t>Recursos Financieros.</a:t>
            </a:r>
            <a:endParaRPr lang="es-ES" b="1" dirty="0">
              <a:cs typeface="Arial" panose="020B0604020202020204" pitchFamily="34" charset="0"/>
            </a:endParaRPr>
          </a:p>
          <a:p>
            <a:pPr algn="just">
              <a:lnSpc>
                <a:spcPct val="150000"/>
              </a:lnSpc>
              <a:buClr>
                <a:schemeClr val="accent1"/>
              </a:buClr>
            </a:pPr>
            <a:r>
              <a:rPr lang="es-EC" dirty="0">
                <a:cs typeface="Arial" panose="020B0604020202020204" pitchFamily="34" charset="0"/>
              </a:rPr>
              <a:t>$. </a:t>
            </a:r>
            <a:r>
              <a:rPr lang="es-EC" dirty="0" smtClean="0">
                <a:cs typeface="Arial" panose="020B0604020202020204" pitchFamily="34" charset="0"/>
              </a:rPr>
              <a:t>9.900,00 </a:t>
            </a:r>
            <a:r>
              <a:rPr lang="es-EC" dirty="0">
                <a:cs typeface="Arial" panose="020B0604020202020204" pitchFamily="34" charset="0"/>
              </a:rPr>
              <a:t>dólares es el costo estimado que tendrá que costear la Organización en la impresión </a:t>
            </a:r>
            <a:r>
              <a:rPr lang="es-EC" dirty="0" smtClean="0">
                <a:cs typeface="Arial" panose="020B0604020202020204" pitchFamily="34" charset="0"/>
              </a:rPr>
              <a:t>de 6.000 ejemplares a $.</a:t>
            </a:r>
            <a:r>
              <a:rPr lang="es-EC" dirty="0">
                <a:cs typeface="Arial" panose="020B0604020202020204" pitchFamily="34" charset="0"/>
              </a:rPr>
              <a:t>1,00 </a:t>
            </a:r>
            <a:r>
              <a:rPr lang="es-EC" dirty="0" smtClean="0">
                <a:cs typeface="Arial" panose="020B0604020202020204" pitchFamily="34" charset="0"/>
              </a:rPr>
              <a:t>c/u y $.3.900 para transporte, capacitación y evaluación a cada </a:t>
            </a:r>
            <a:r>
              <a:rPr lang="es-EC" dirty="0">
                <a:cs typeface="Arial" panose="020B0604020202020204" pitchFamily="34" charset="0"/>
              </a:rPr>
              <a:t>uno de los </a:t>
            </a:r>
            <a:r>
              <a:rPr lang="es-EC" dirty="0" smtClean="0">
                <a:cs typeface="Arial" panose="020B0604020202020204" pitchFamily="34" charset="0"/>
              </a:rPr>
              <a:t>empleados en temas </a:t>
            </a:r>
            <a:r>
              <a:rPr lang="es-EC" dirty="0">
                <a:cs typeface="Arial" panose="020B0604020202020204" pitchFamily="34" charset="0"/>
              </a:rPr>
              <a:t>de seguridad.</a:t>
            </a:r>
            <a:endParaRPr lang="es-ES" dirty="0">
              <a:cs typeface="Arial" panose="020B0604020202020204" pitchFamily="34" charset="0"/>
            </a:endParaRPr>
          </a:p>
          <a:p>
            <a:pPr marL="365125" indent="-365125" algn="just">
              <a:lnSpc>
                <a:spcPct val="150000"/>
              </a:lnSpc>
              <a:buClr>
                <a:schemeClr val="accent1"/>
              </a:buClr>
              <a:buFont typeface="Wingdings" panose="05000000000000000000" pitchFamily="2" charset="2"/>
              <a:buChar char="Ø"/>
            </a:pPr>
            <a:r>
              <a:rPr lang="es-MX" b="1" dirty="0">
                <a:cs typeface="Arial" panose="020B0604020202020204" pitchFamily="34" charset="0"/>
              </a:rPr>
              <a:t>Recursos Tecnológicos.</a:t>
            </a:r>
            <a:endParaRPr lang="es-ES" b="1" dirty="0">
              <a:cs typeface="Arial" panose="020B0604020202020204" pitchFamily="34" charset="0"/>
            </a:endParaRPr>
          </a:p>
          <a:p>
            <a:pPr algn="just">
              <a:lnSpc>
                <a:spcPct val="150000"/>
              </a:lnSpc>
              <a:buClr>
                <a:schemeClr val="accent1"/>
              </a:buClr>
            </a:pPr>
            <a:r>
              <a:rPr lang="es-EC" dirty="0">
                <a:cs typeface="Arial" panose="020B0604020202020204" pitchFamily="34" charset="0"/>
              </a:rPr>
              <a:t>Computadora, proyector, puntero laser, pendrive, laptop, micrófonos, parlantes.</a:t>
            </a:r>
            <a:endParaRPr lang="es-ES" dirty="0">
              <a:cs typeface="Arial" panose="020B0604020202020204" pitchFamily="34" charset="0"/>
            </a:endParaRPr>
          </a:p>
          <a:p>
            <a:pPr marL="365125" indent="-365125" algn="just">
              <a:lnSpc>
                <a:spcPct val="150000"/>
              </a:lnSpc>
              <a:buClr>
                <a:schemeClr val="accent1"/>
              </a:buClr>
              <a:buFont typeface="Wingdings" panose="05000000000000000000" pitchFamily="2" charset="2"/>
              <a:buChar char="Ø"/>
            </a:pPr>
            <a:r>
              <a:rPr lang="es-MX" b="1" dirty="0">
                <a:cs typeface="Arial" panose="020B0604020202020204" pitchFamily="34" charset="0"/>
              </a:rPr>
              <a:t>Recursos Logísticos.</a:t>
            </a:r>
            <a:endParaRPr lang="es-ES" b="1" dirty="0">
              <a:cs typeface="Arial" panose="020B0604020202020204" pitchFamily="34" charset="0"/>
            </a:endParaRPr>
          </a:p>
          <a:p>
            <a:pPr algn="just">
              <a:lnSpc>
                <a:spcPct val="150000"/>
              </a:lnSpc>
              <a:buClr>
                <a:schemeClr val="accent1"/>
              </a:buClr>
            </a:pPr>
            <a:r>
              <a:rPr lang="es-EC" dirty="0">
                <a:cs typeface="Arial" panose="020B0604020202020204" pitchFamily="34" charset="0"/>
              </a:rPr>
              <a:t>Sala de capacitación y movilidad.</a:t>
            </a:r>
            <a:endParaRPr lang="es-ES" dirty="0">
              <a:cs typeface="Arial" panose="020B0604020202020204" pitchFamily="34" charset="0"/>
            </a:endParaRPr>
          </a:p>
        </p:txBody>
      </p:sp>
      <p:sp>
        <p:nvSpPr>
          <p:cNvPr id="3" name="Título 1"/>
          <p:cNvSpPr txBox="1">
            <a:spLocks/>
          </p:cNvSpPr>
          <p:nvPr/>
        </p:nvSpPr>
        <p:spPr>
          <a:xfrm>
            <a:off x="320675" y="76200"/>
            <a:ext cx="8502650" cy="56388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2600" b="1" dirty="0">
                <a:solidFill>
                  <a:srgbClr val="FF0000"/>
                </a:solidFill>
                <a:latin typeface="+mn-lt"/>
              </a:rPr>
              <a:t>FACTIBILIDAD DE LA </a:t>
            </a:r>
            <a:r>
              <a:rPr lang="es-EC" sz="2600" b="1" dirty="0" smtClean="0">
                <a:solidFill>
                  <a:srgbClr val="FF0000"/>
                </a:solidFill>
                <a:latin typeface="+mn-lt"/>
              </a:rPr>
              <a:t>PROPUESTA</a:t>
            </a:r>
            <a:endParaRPr lang="es-ES" sz="2600" b="1" dirty="0">
              <a:solidFill>
                <a:srgbClr val="FF0000"/>
              </a:solidFill>
              <a:latin typeface="+mn-lt"/>
            </a:endParaRPr>
          </a:p>
        </p:txBody>
      </p:sp>
      <p:pic>
        <p:nvPicPr>
          <p:cNvPr id="4"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51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34658" y="960120"/>
            <a:ext cx="8274685" cy="2161277"/>
          </a:xfrm>
        </p:spPr>
        <p:txBody>
          <a:bodyPr>
            <a:normAutofit/>
          </a:bodyPr>
          <a:lstStyle/>
          <a:p>
            <a:pPr marL="0" indent="0" algn="just">
              <a:buNone/>
            </a:pPr>
            <a:r>
              <a:rPr lang="es-EC" sz="2800" dirty="0" smtClean="0"/>
              <a:t>Los </a:t>
            </a:r>
            <a:r>
              <a:rPr lang="es-EC" sz="2800" dirty="0"/>
              <a:t>gastos que demanden la implementación del presente trabajo de investigación, serán cubiertos por la organización con la única finalidad de garantizar el desarrollo de cada una de las fases investigativas; por lo tanto se ha determinado el siguiente presupuesto</a:t>
            </a:r>
            <a:r>
              <a:rPr lang="es-EC" sz="2800" dirty="0" smtClean="0"/>
              <a:t>.</a:t>
            </a:r>
          </a:p>
          <a:p>
            <a:pPr>
              <a:buNone/>
            </a:pPr>
            <a:endParaRPr lang="es-EC" dirty="0" smtClean="0"/>
          </a:p>
          <a:p>
            <a:pPr>
              <a:buNone/>
            </a:pPr>
            <a:endParaRPr lang="es-EC" dirty="0"/>
          </a:p>
        </p:txBody>
      </p:sp>
      <p:sp>
        <p:nvSpPr>
          <p:cNvPr id="4" name="Título 1"/>
          <p:cNvSpPr txBox="1">
            <a:spLocks/>
          </p:cNvSpPr>
          <p:nvPr/>
        </p:nvSpPr>
        <p:spPr>
          <a:xfrm>
            <a:off x="320675" y="182880"/>
            <a:ext cx="8502650"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FF0000"/>
                </a:solidFill>
                <a:latin typeface="+mn-lt"/>
              </a:rPr>
              <a:t>PRESUPUESTO</a:t>
            </a:r>
            <a:endParaRPr lang="en-US" sz="4400" b="1" dirty="0">
              <a:solidFill>
                <a:srgbClr val="FF0000"/>
              </a:solidFill>
              <a:latin typeface="+mn-lt"/>
            </a:endParaRPr>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3" cstate="print"/>
          <a:srcRect/>
          <a:stretch>
            <a:fillRect/>
          </a:stretch>
        </p:blipFill>
        <p:spPr bwMode="auto">
          <a:xfrm>
            <a:off x="1438597" y="3123926"/>
            <a:ext cx="6266806" cy="3542688"/>
          </a:xfrm>
          <a:prstGeom prst="rect">
            <a:avLst/>
          </a:prstGeom>
          <a:noFill/>
          <a:ln w="9525">
            <a:noFill/>
            <a:miter lim="800000"/>
            <a:headEnd/>
            <a:tailEnd/>
          </a:ln>
        </p:spPr>
      </p:pic>
    </p:spTree>
    <p:extLst>
      <p:ext uri="{BB962C8B-B14F-4D97-AF65-F5344CB8AC3E}">
        <p14:creationId xmlns:p14="http://schemas.microsoft.com/office/powerpoint/2010/main" val="4061320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34658" y="960120"/>
            <a:ext cx="8274685" cy="2161277"/>
          </a:xfrm>
        </p:spPr>
        <p:txBody>
          <a:bodyPr>
            <a:normAutofit/>
          </a:bodyPr>
          <a:lstStyle/>
          <a:p>
            <a:pPr marL="0" indent="0" algn="just">
              <a:buNone/>
            </a:pPr>
            <a:r>
              <a:rPr lang="es-ES" sz="2800" dirty="0"/>
              <a:t>Las actividades programadas se cumplieron de manera estricta y ordenada, considerando a la puntualidad y responsabilidad como los valores y pilares fundamentales  para desarrollo de las actividades en la Gestión de Seguridad.</a:t>
            </a:r>
            <a:endParaRPr lang="es-EC" dirty="0" smtClean="0"/>
          </a:p>
          <a:p>
            <a:pPr>
              <a:buNone/>
            </a:pPr>
            <a:endParaRPr lang="es-EC" dirty="0"/>
          </a:p>
        </p:txBody>
      </p:sp>
      <p:sp>
        <p:nvSpPr>
          <p:cNvPr id="4" name="Título 1"/>
          <p:cNvSpPr txBox="1">
            <a:spLocks/>
          </p:cNvSpPr>
          <p:nvPr/>
        </p:nvSpPr>
        <p:spPr>
          <a:xfrm>
            <a:off x="320675" y="182880"/>
            <a:ext cx="8502650" cy="57912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400" b="1" dirty="0" smtClean="0">
                <a:solidFill>
                  <a:srgbClr val="FF0000"/>
                </a:solidFill>
                <a:latin typeface="+mn-lt"/>
              </a:rPr>
              <a:t>CRONOGRAMA</a:t>
            </a:r>
            <a:endParaRPr lang="en-US" sz="4400" b="1" dirty="0">
              <a:solidFill>
                <a:srgbClr val="FF0000"/>
              </a:solidFill>
              <a:latin typeface="+mn-lt"/>
            </a:endParaRPr>
          </a:p>
        </p:txBody>
      </p:sp>
      <p:pic>
        <p:nvPicPr>
          <p:cNvPr id="6" name="3 Marcador de contenido"/>
          <p:cNvPicPr>
            <a:picLocks/>
          </p:cNvPicPr>
          <p:nvPr/>
        </p:nvPicPr>
        <p:blipFill>
          <a:blip r:embed="rId2" cstate="email"/>
          <a:srcRect/>
          <a:stretch>
            <a:fillRect/>
          </a:stretch>
        </p:blipFill>
        <p:spPr bwMode="auto">
          <a:xfrm>
            <a:off x="995008" y="3121397"/>
            <a:ext cx="7153984" cy="3050803"/>
          </a:xfrm>
          <a:prstGeom prst="rect">
            <a:avLst/>
          </a:prstGeom>
          <a:noFill/>
          <a:ln w="9525">
            <a:noFill/>
            <a:miter lim="800000"/>
            <a:headEnd/>
            <a:tailEnd/>
          </a:ln>
        </p:spPr>
      </p:pic>
      <p:pic>
        <p:nvPicPr>
          <p:cNvPr id="7" name="Picture 2" descr="http://360.espe.edu.ec/images/es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419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648086"/>
            <a:ext cx="9143999" cy="830997"/>
          </a:xfrm>
          <a:prstGeom prst="rect">
            <a:avLst/>
          </a:prstGeom>
          <a:noFill/>
          <a:effectLst>
            <a:reflection blurRad="6350" stA="50000" endA="300" endPos="55000" dir="5400000" sy="-100000" algn="bl" rotWithShape="0"/>
          </a:effectLst>
        </p:spPr>
        <p:txBody>
          <a:bodyPr wrap="square" rtlCol="0">
            <a:spAutoFit/>
          </a:bodyPr>
          <a:lstStyle/>
          <a:p>
            <a:pPr algn="ctr"/>
            <a:r>
              <a:rPr lang="es-EC" sz="4800" b="1" u="sng" dirty="0" smtClean="0">
                <a:solidFill>
                  <a:srgbClr val="C00000"/>
                </a:solidFill>
              </a:rPr>
              <a:t>PENSAMIENTO FINAL</a:t>
            </a:r>
            <a:endParaRPr lang="es-EC" sz="4800" b="1" u="sng" dirty="0">
              <a:solidFill>
                <a:srgbClr val="C00000"/>
              </a:solidFill>
            </a:endParaRPr>
          </a:p>
        </p:txBody>
      </p:sp>
      <p:sp>
        <p:nvSpPr>
          <p:cNvPr id="2" name="CuadroTexto 1"/>
          <p:cNvSpPr txBox="1"/>
          <p:nvPr/>
        </p:nvSpPr>
        <p:spPr>
          <a:xfrm>
            <a:off x="660233" y="2032337"/>
            <a:ext cx="7823534" cy="3046988"/>
          </a:xfrm>
          <a:prstGeom prst="rect">
            <a:avLst/>
          </a:prstGeom>
          <a:noFill/>
        </p:spPr>
        <p:txBody>
          <a:bodyPr wrap="square" rtlCol="0">
            <a:spAutoFit/>
          </a:bodyPr>
          <a:lstStyle/>
          <a:p>
            <a:pPr algn="just"/>
            <a:r>
              <a:rPr lang="es-EC" sz="2400" i="1" dirty="0">
                <a:latin typeface="Bookman Old Style" panose="02050604050505020204" pitchFamily="18" charset="0"/>
              </a:rPr>
              <a:t>LA MEJOR SEGURIDAD NO SON LAS BARRERAS </a:t>
            </a:r>
            <a:r>
              <a:rPr lang="es-EC" sz="2400" i="1" dirty="0" smtClean="0">
                <a:latin typeface="Bookman Old Style" panose="02050604050505020204" pitchFamily="18" charset="0"/>
              </a:rPr>
              <a:t>FÍSICAS, </a:t>
            </a:r>
            <a:r>
              <a:rPr lang="es-EC" sz="2400" i="1" dirty="0">
                <a:latin typeface="Bookman Old Style" panose="02050604050505020204" pitchFamily="18" charset="0"/>
              </a:rPr>
              <a:t>NI LOS SISTEMAS  </a:t>
            </a:r>
            <a:r>
              <a:rPr lang="es-EC" sz="2400" i="1" dirty="0" smtClean="0">
                <a:latin typeface="Bookman Old Style" panose="02050604050505020204" pitchFamily="18" charset="0"/>
              </a:rPr>
              <a:t>ELECTRÓNICOS, </a:t>
            </a:r>
            <a:r>
              <a:rPr lang="es-EC" sz="2400" i="1" dirty="0">
                <a:latin typeface="Bookman Old Style" panose="02050604050505020204" pitchFamily="18" charset="0"/>
              </a:rPr>
              <a:t>LA EFICIENCIA RADICA EN EL COMPROMISO DEL RR.HH. A LA ORGANIZACIÓN A LA QUE PERTENECE Y PARA ALCANZARLO HAY QUE SOCIALIZAR LOS TEMAS PLANTEADOS E INDUCIRLOS, AL CUMPLIMIENTO DE CADA UNO DE ELLOS</a:t>
            </a:r>
          </a:p>
        </p:txBody>
      </p:sp>
      <p:sp>
        <p:nvSpPr>
          <p:cNvPr id="3" name="CuadroTexto 2"/>
          <p:cNvSpPr txBox="1"/>
          <p:nvPr/>
        </p:nvSpPr>
        <p:spPr>
          <a:xfrm>
            <a:off x="5669279" y="5079325"/>
            <a:ext cx="2818297" cy="707886"/>
          </a:xfrm>
          <a:prstGeom prst="rect">
            <a:avLst/>
          </a:prstGeom>
          <a:noFill/>
        </p:spPr>
        <p:txBody>
          <a:bodyPr wrap="square" rtlCol="0">
            <a:spAutoFit/>
          </a:bodyPr>
          <a:lstStyle/>
          <a:p>
            <a:pPr algn="ctr"/>
            <a:r>
              <a:rPr lang="es-EC" sz="2000" b="1" dirty="0" smtClean="0">
                <a:latin typeface="Bookman Old Style" panose="02050604050505020204" pitchFamily="18" charset="0"/>
              </a:rPr>
              <a:t>JOSÉ CÓRDOVA</a:t>
            </a:r>
            <a:endParaRPr lang="es-EC" sz="2000" b="1" dirty="0">
              <a:latin typeface="Bookman Old Style" panose="02050604050505020204" pitchFamily="18" charset="0"/>
            </a:endParaRPr>
          </a:p>
          <a:p>
            <a:pPr algn="ctr"/>
            <a:r>
              <a:rPr lang="es-EC" sz="2000" b="1" dirty="0">
                <a:latin typeface="Bookman Old Style" panose="02050604050505020204" pitchFamily="18" charset="0"/>
              </a:rPr>
              <a:t>GRACIAS</a:t>
            </a:r>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5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a:bodyPr>
          <a:lstStyle/>
          <a:p>
            <a:pPr algn="r"/>
            <a:r>
              <a:rPr lang="es-EC" sz="4500" b="1" dirty="0">
                <a:ln>
                  <a:solidFill>
                    <a:srgbClr val="7030A0"/>
                  </a:solidFill>
                </a:ln>
                <a:solidFill>
                  <a:schemeClr val="tx1"/>
                </a:solidFill>
              </a:rPr>
              <a:t>PLANTEAMIENTO DEL PROBLEMA DE INVESTIGACIÓN</a:t>
            </a:r>
            <a:endParaRPr lang="en-US" sz="4500" dirty="0">
              <a:solidFill>
                <a:schemeClr val="tx1"/>
              </a:solidFill>
            </a:endParaRPr>
          </a:p>
        </p:txBody>
      </p:sp>
      <p:sp>
        <p:nvSpPr>
          <p:cNvPr id="8" name="Marcador de texto 7"/>
          <p:cNvSpPr>
            <a:spLocks noGrp="1"/>
          </p:cNvSpPr>
          <p:nvPr>
            <p:ph type="body" idx="1"/>
          </p:nvPr>
        </p:nvSpPr>
        <p:spPr/>
        <p:txBody>
          <a:bodyPr/>
          <a:lstStyle/>
          <a:p>
            <a:endParaRPr lang="en-US" dirty="0"/>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41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77068" y="97473"/>
            <a:ext cx="7789863" cy="877888"/>
          </a:xfrm>
        </p:spPr>
        <p:txBody>
          <a:bodyPr>
            <a:normAutofit/>
          </a:bodyPr>
          <a:lstStyle/>
          <a:p>
            <a:pPr algn="ctr"/>
            <a:r>
              <a:rPr lang="es-EC" sz="4400" b="1" dirty="0">
                <a:solidFill>
                  <a:srgbClr val="800000"/>
                </a:solidFill>
                <a:latin typeface="+mn-lt"/>
              </a:rPr>
              <a:t>FORMULACIÓN DEL PROBLEMA</a:t>
            </a:r>
            <a:endParaRPr lang="en-US" sz="4400" b="1" dirty="0">
              <a:solidFill>
                <a:srgbClr val="800000"/>
              </a:solidFill>
              <a:latin typeface="+mn-lt"/>
            </a:endParaRPr>
          </a:p>
        </p:txBody>
      </p:sp>
      <p:sp>
        <p:nvSpPr>
          <p:cNvPr id="3" name="Marcador de contenido 2"/>
          <p:cNvSpPr>
            <a:spLocks noGrp="1"/>
          </p:cNvSpPr>
          <p:nvPr>
            <p:ph idx="4294967295"/>
          </p:nvPr>
        </p:nvSpPr>
        <p:spPr>
          <a:xfrm>
            <a:off x="373380" y="1051561"/>
            <a:ext cx="8397240" cy="4922520"/>
          </a:xfrm>
        </p:spPr>
        <p:txBody>
          <a:bodyPr>
            <a:noAutofit/>
          </a:bodyPr>
          <a:lstStyle/>
          <a:p>
            <a:pPr marL="441325" indent="-349250" algn="just">
              <a:buFont typeface="Wingdings" panose="05000000000000000000" pitchFamily="2" charset="2"/>
              <a:buChar char="Ø"/>
            </a:pPr>
            <a:r>
              <a:rPr lang="es-EC" sz="2800" dirty="0">
                <a:solidFill>
                  <a:schemeClr val="tx1"/>
                </a:solidFill>
              </a:rPr>
              <a:t>¿Qué </a:t>
            </a:r>
            <a:r>
              <a:rPr lang="es-EC" sz="2800" dirty="0" smtClean="0">
                <a:solidFill>
                  <a:schemeClr val="tx1"/>
                </a:solidFill>
              </a:rPr>
              <a:t>Sistema </a:t>
            </a:r>
            <a:r>
              <a:rPr lang="es-EC" sz="2800" dirty="0">
                <a:solidFill>
                  <a:schemeClr val="tx1"/>
                </a:solidFill>
              </a:rPr>
              <a:t>de </a:t>
            </a:r>
            <a:r>
              <a:rPr lang="es-EC" sz="2800" dirty="0" smtClean="0">
                <a:solidFill>
                  <a:schemeClr val="tx1"/>
                </a:solidFill>
              </a:rPr>
              <a:t>Seguridad </a:t>
            </a:r>
            <a:r>
              <a:rPr lang="es-EC" sz="2800" dirty="0">
                <a:solidFill>
                  <a:schemeClr val="tx1"/>
                </a:solidFill>
              </a:rPr>
              <a:t>I</a:t>
            </a:r>
            <a:r>
              <a:rPr lang="es-EC" sz="2800" dirty="0" smtClean="0">
                <a:solidFill>
                  <a:schemeClr val="tx1"/>
                </a:solidFill>
              </a:rPr>
              <a:t>ntegral </a:t>
            </a:r>
            <a:r>
              <a:rPr lang="es-EC" sz="2800" dirty="0">
                <a:solidFill>
                  <a:schemeClr val="tx1"/>
                </a:solidFill>
              </a:rPr>
              <a:t>dispone el PH-CCS</a:t>
            </a:r>
            <a:r>
              <a:rPr lang="es-EC" sz="2800" dirty="0" smtClean="0">
                <a:solidFill>
                  <a:schemeClr val="tx1"/>
                </a:solidFill>
              </a:rPr>
              <a:t>?</a:t>
            </a:r>
            <a:endParaRPr lang="en-US" sz="2800" dirty="0">
              <a:solidFill>
                <a:schemeClr val="tx1"/>
              </a:solidFill>
            </a:endParaRPr>
          </a:p>
          <a:p>
            <a:pPr marL="441325" indent="-349250" algn="just">
              <a:buFont typeface="Wingdings" panose="05000000000000000000" pitchFamily="2" charset="2"/>
              <a:buChar char="Ø"/>
            </a:pPr>
            <a:r>
              <a:rPr lang="es-EC" sz="2800" dirty="0">
                <a:solidFill>
                  <a:schemeClr val="tx1"/>
                </a:solidFill>
              </a:rPr>
              <a:t>¿Qué factores han incidido para que no se haya implementado un sistema de seguridad integral en el PH-CCS</a:t>
            </a:r>
            <a:r>
              <a:rPr lang="es-EC" sz="2800" dirty="0" smtClean="0">
                <a:solidFill>
                  <a:schemeClr val="tx1"/>
                </a:solidFill>
              </a:rPr>
              <a:t>?</a:t>
            </a:r>
            <a:endParaRPr lang="en-US" sz="2800" dirty="0">
              <a:solidFill>
                <a:schemeClr val="tx1"/>
              </a:solidFill>
            </a:endParaRPr>
          </a:p>
          <a:p>
            <a:pPr marL="441325" indent="-349250" algn="just">
              <a:buFont typeface="Wingdings" panose="05000000000000000000" pitchFamily="2" charset="2"/>
              <a:buChar char="Ø"/>
            </a:pPr>
            <a:r>
              <a:rPr lang="es-EC" sz="2800" dirty="0">
                <a:solidFill>
                  <a:schemeClr val="tx1"/>
                </a:solidFill>
              </a:rPr>
              <a:t>¿Cómo mejorar la </a:t>
            </a:r>
            <a:r>
              <a:rPr lang="es-EC" sz="2800" dirty="0" smtClean="0">
                <a:solidFill>
                  <a:schemeClr val="tx1"/>
                </a:solidFill>
              </a:rPr>
              <a:t>Seguridad </a:t>
            </a:r>
            <a:r>
              <a:rPr lang="es-EC" sz="2800" dirty="0">
                <a:solidFill>
                  <a:schemeClr val="tx1"/>
                </a:solidFill>
              </a:rPr>
              <a:t>I</a:t>
            </a:r>
            <a:r>
              <a:rPr lang="es-EC" sz="2800" dirty="0" smtClean="0">
                <a:solidFill>
                  <a:schemeClr val="tx1"/>
                </a:solidFill>
              </a:rPr>
              <a:t>ntegral </a:t>
            </a:r>
            <a:r>
              <a:rPr lang="es-EC" sz="2800" dirty="0">
                <a:solidFill>
                  <a:schemeClr val="tx1"/>
                </a:solidFill>
              </a:rPr>
              <a:t>en el PH-CCS</a:t>
            </a:r>
            <a:r>
              <a:rPr lang="es-EC" sz="2800" dirty="0" smtClean="0">
                <a:solidFill>
                  <a:schemeClr val="tx1"/>
                </a:solidFill>
              </a:rPr>
              <a:t>?</a:t>
            </a:r>
            <a:endParaRPr lang="en-US" sz="2800" dirty="0">
              <a:solidFill>
                <a:schemeClr val="tx1"/>
              </a:solidFill>
            </a:endParaRPr>
          </a:p>
          <a:p>
            <a:pPr marL="441325" indent="-349250" algn="just">
              <a:buFont typeface="Wingdings" panose="05000000000000000000" pitchFamily="2" charset="2"/>
              <a:buChar char="Ø"/>
            </a:pPr>
            <a:r>
              <a:rPr lang="es-EC" sz="2800" dirty="0">
                <a:solidFill>
                  <a:schemeClr val="tx1"/>
                </a:solidFill>
              </a:rPr>
              <a:t>¿Qué </a:t>
            </a:r>
            <a:r>
              <a:rPr lang="es-EC" sz="2800" dirty="0" smtClean="0">
                <a:solidFill>
                  <a:schemeClr val="tx1"/>
                </a:solidFill>
              </a:rPr>
              <a:t>Modelo </a:t>
            </a:r>
            <a:r>
              <a:rPr lang="es-EC" sz="2800" dirty="0">
                <a:solidFill>
                  <a:schemeClr val="tx1"/>
                </a:solidFill>
              </a:rPr>
              <a:t>de </a:t>
            </a:r>
            <a:r>
              <a:rPr lang="es-EC" sz="2800" dirty="0" smtClean="0">
                <a:solidFill>
                  <a:schemeClr val="tx1"/>
                </a:solidFill>
              </a:rPr>
              <a:t>Seguridad </a:t>
            </a:r>
            <a:r>
              <a:rPr lang="es-EC" sz="2800" dirty="0">
                <a:solidFill>
                  <a:schemeClr val="tx1"/>
                </a:solidFill>
              </a:rPr>
              <a:t>I</a:t>
            </a:r>
            <a:r>
              <a:rPr lang="es-EC" sz="2800" dirty="0" smtClean="0">
                <a:solidFill>
                  <a:schemeClr val="tx1"/>
                </a:solidFill>
              </a:rPr>
              <a:t>ntegral </a:t>
            </a:r>
            <a:r>
              <a:rPr lang="es-EC" sz="2800" dirty="0">
                <a:solidFill>
                  <a:schemeClr val="tx1"/>
                </a:solidFill>
              </a:rPr>
              <a:t>se requiere para el PH-CCS</a:t>
            </a:r>
            <a:r>
              <a:rPr lang="es-EC" sz="2800" dirty="0" smtClean="0">
                <a:solidFill>
                  <a:schemeClr val="tx1"/>
                </a:solidFill>
              </a:rPr>
              <a:t>?</a:t>
            </a:r>
            <a:endParaRPr lang="en-US" sz="2800" dirty="0">
              <a:solidFill>
                <a:schemeClr val="tx1"/>
              </a:solidFill>
            </a:endParaRPr>
          </a:p>
          <a:p>
            <a:pPr marL="441325" indent="-349250" algn="just">
              <a:buFont typeface="Wingdings" panose="05000000000000000000" pitchFamily="2" charset="2"/>
              <a:buChar char="Ø"/>
            </a:pPr>
            <a:r>
              <a:rPr lang="es-EC" sz="2800" dirty="0">
                <a:solidFill>
                  <a:schemeClr val="tx1"/>
                </a:solidFill>
              </a:rPr>
              <a:t>¿El diseño e implementación de un </a:t>
            </a:r>
            <a:r>
              <a:rPr lang="es-EC" sz="2800" dirty="0" smtClean="0">
                <a:solidFill>
                  <a:schemeClr val="tx1"/>
                </a:solidFill>
              </a:rPr>
              <a:t>Sistema de Seguridad </a:t>
            </a:r>
            <a:r>
              <a:rPr lang="es-EC" sz="2800" dirty="0">
                <a:solidFill>
                  <a:schemeClr val="tx1"/>
                </a:solidFill>
              </a:rPr>
              <a:t>I</a:t>
            </a:r>
            <a:r>
              <a:rPr lang="es-EC" sz="2800" dirty="0" smtClean="0">
                <a:solidFill>
                  <a:schemeClr val="tx1"/>
                </a:solidFill>
              </a:rPr>
              <a:t>ntegral</a:t>
            </a:r>
            <a:r>
              <a:rPr lang="es-EC" sz="2800" dirty="0">
                <a:solidFill>
                  <a:schemeClr val="tx1"/>
                </a:solidFill>
              </a:rPr>
              <a:t>, para el PH-CCS</a:t>
            </a:r>
            <a:r>
              <a:rPr lang="es-EC" sz="2800" dirty="0" smtClean="0">
                <a:solidFill>
                  <a:schemeClr val="tx1"/>
                </a:solidFill>
              </a:rPr>
              <a:t>, </a:t>
            </a:r>
            <a:r>
              <a:rPr lang="es-EC" sz="2800" dirty="0">
                <a:solidFill>
                  <a:schemeClr val="tx1"/>
                </a:solidFill>
              </a:rPr>
              <a:t>fortalecerá la seguridad de los recursos humanos, materiales y tecnológicos?</a:t>
            </a:r>
            <a:endParaRPr lang="en-US" sz="2800" dirty="0">
              <a:solidFill>
                <a:schemeClr val="tx1"/>
              </a:solidFill>
            </a:endParaRPr>
          </a:p>
        </p:txBody>
      </p:sp>
      <p:pic>
        <p:nvPicPr>
          <p:cNvPr id="6"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90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2746125" y="31926"/>
            <a:ext cx="3645066" cy="646331"/>
          </a:xfrm>
          <a:prstGeom prst="rect">
            <a:avLst/>
          </a:prstGeom>
          <a:solidFill>
            <a:srgbClr val="FFFF00"/>
          </a:solidFill>
        </p:spPr>
        <p:txBody>
          <a:bodyPr wrap="square">
            <a:spAutoFit/>
          </a:bodyPr>
          <a:lstStyle/>
          <a:p>
            <a:pPr algn="ctr"/>
            <a:r>
              <a:rPr lang="es-EC" sz="3600" b="1" dirty="0">
                <a:solidFill>
                  <a:srgbClr val="C00000"/>
                </a:solidFill>
              </a:rPr>
              <a:t>DEBILIDADES</a:t>
            </a:r>
            <a:endParaRPr lang="es-EC" sz="2400" b="1" dirty="0">
              <a:solidFill>
                <a:srgbClr val="C00000"/>
              </a:solidFill>
            </a:endParaRPr>
          </a:p>
        </p:txBody>
      </p:sp>
      <p:grpSp>
        <p:nvGrpSpPr>
          <p:cNvPr id="19" name="Grupo 18"/>
          <p:cNvGrpSpPr/>
          <p:nvPr/>
        </p:nvGrpSpPr>
        <p:grpSpPr>
          <a:xfrm>
            <a:off x="-6683" y="0"/>
            <a:ext cx="9150683" cy="6858000"/>
            <a:chOff x="-8897" y="-1471"/>
            <a:chExt cx="12181801" cy="6715101"/>
          </a:xfrm>
        </p:grpSpPr>
        <p:sp>
          <p:nvSpPr>
            <p:cNvPr id="17" name="Flecha abajo 16"/>
            <p:cNvSpPr/>
            <p:nvPr/>
          </p:nvSpPr>
          <p:spPr>
            <a:xfrm rot="5400000">
              <a:off x="3576906" y="5601363"/>
              <a:ext cx="854242" cy="696525"/>
            </a:xfrm>
            <a:prstGeom prst="downArrow">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p>
          </p:txBody>
        </p:sp>
        <p:sp>
          <p:nvSpPr>
            <p:cNvPr id="11" name="Recortar rectángulo de esquina del mismo lado 10"/>
            <p:cNvSpPr/>
            <p:nvPr/>
          </p:nvSpPr>
          <p:spPr>
            <a:xfrm>
              <a:off x="4219165" y="5113145"/>
              <a:ext cx="3855528" cy="1564388"/>
            </a:xfrm>
            <a:prstGeom prst="snip2SameRect">
              <a:avLst/>
            </a:prstGeom>
            <a:gradFill flip="none" rotWithShape="1">
              <a:gsLst>
                <a:gs pos="0">
                  <a:srgbClr val="F2AC58">
                    <a:tint val="66000"/>
                    <a:satMod val="160000"/>
                  </a:srgbClr>
                </a:gs>
                <a:gs pos="50000">
                  <a:srgbClr val="F2AC58">
                    <a:tint val="44500"/>
                    <a:satMod val="160000"/>
                  </a:srgbClr>
                </a:gs>
                <a:gs pos="100000">
                  <a:srgbClr val="F2AC58">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Calibri (Cuerpo)"/>
                  <a:ea typeface="Calibri" panose="020F0502020204030204" pitchFamily="34" charset="0"/>
                </a:rPr>
                <a:t>FALTA DE MEDIOS </a:t>
              </a:r>
              <a:r>
                <a:rPr lang="es-EC" sz="1200" b="1" dirty="0" smtClean="0">
                  <a:solidFill>
                    <a:schemeClr val="tx1"/>
                  </a:solidFill>
                  <a:latin typeface="Calibri (Cuerpo)"/>
                  <a:ea typeface="Calibri" panose="020F0502020204030204" pitchFamily="34" charset="0"/>
                </a:rPr>
                <a:t>LOGÍSTICOS, TECNOLÓGICOS </a:t>
              </a:r>
              <a:r>
                <a:rPr lang="es-EC" sz="1200" b="1" dirty="0">
                  <a:solidFill>
                    <a:schemeClr val="tx1"/>
                  </a:solidFill>
                  <a:latin typeface="Calibri (Cuerpo)"/>
                  <a:ea typeface="Calibri" panose="020F0502020204030204" pitchFamily="34" charset="0"/>
                </a:rPr>
                <a:t>Y DE MOVILIDAD, PARA QUE EL DEPARTAMENTO DE SEGURIDAD PUEDA </a:t>
              </a:r>
              <a:r>
                <a:rPr lang="es-EC" sz="1200" b="1" dirty="0" smtClean="0">
                  <a:solidFill>
                    <a:schemeClr val="tx1"/>
                  </a:solidFill>
                  <a:latin typeface="Calibri (Cuerpo)"/>
                  <a:ea typeface="Calibri" panose="020F0502020204030204" pitchFamily="34" charset="0"/>
                </a:rPr>
                <a:t>EJERCER </a:t>
              </a:r>
              <a:r>
                <a:rPr lang="es-EC" sz="1200" b="1" dirty="0">
                  <a:solidFill>
                    <a:schemeClr val="tx1"/>
                  </a:solidFill>
                  <a:latin typeface="Calibri (Cuerpo)"/>
                  <a:ea typeface="Calibri" panose="020F0502020204030204" pitchFamily="34" charset="0"/>
                </a:rPr>
                <a:t>UN MEJOR CONTROL</a:t>
              </a:r>
              <a:r>
                <a:rPr lang="es-EC" sz="1600" b="1" dirty="0">
                  <a:solidFill>
                    <a:schemeClr val="tx1"/>
                  </a:solidFill>
                  <a:latin typeface="Calibri (Cuerpo)"/>
                  <a:ea typeface="Calibri" panose="020F0502020204030204" pitchFamily="34" charset="0"/>
                </a:rPr>
                <a:t>.</a:t>
              </a:r>
            </a:p>
            <a:p>
              <a:pPr algn="ctr"/>
              <a:endParaRPr lang="es-EC" sz="1350" dirty="0"/>
            </a:p>
          </p:txBody>
        </p:sp>
        <p:sp>
          <p:nvSpPr>
            <p:cNvPr id="16" name="Flecha abajo 15"/>
            <p:cNvSpPr/>
            <p:nvPr/>
          </p:nvSpPr>
          <p:spPr>
            <a:xfrm rot="5400000">
              <a:off x="7770827" y="5732713"/>
              <a:ext cx="854242" cy="620586"/>
            </a:xfrm>
            <a:prstGeom prst="downArrow">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p>
          </p:txBody>
        </p:sp>
        <p:sp>
          <p:nvSpPr>
            <p:cNvPr id="5" name="Recortar rectángulo de esquina sencilla 4"/>
            <p:cNvSpPr/>
            <p:nvPr/>
          </p:nvSpPr>
          <p:spPr>
            <a:xfrm>
              <a:off x="-8897" y="0"/>
              <a:ext cx="3738690" cy="1863180"/>
            </a:xfrm>
            <a:prstGeom prst="snip1Rect">
              <a:avLst/>
            </a:prstGeom>
            <a:gradFill flip="none" rotWithShape="1">
              <a:gsLst>
                <a:gs pos="0">
                  <a:srgbClr val="F2AC58">
                    <a:tint val="66000"/>
                    <a:satMod val="160000"/>
                  </a:srgbClr>
                </a:gs>
                <a:gs pos="50000">
                  <a:srgbClr val="F2AC58">
                    <a:tint val="44500"/>
                    <a:satMod val="160000"/>
                  </a:srgbClr>
                </a:gs>
                <a:gs pos="100000">
                  <a:srgbClr val="F2AC58">
                    <a:tint val="23500"/>
                    <a:satMod val="160000"/>
                  </a:srgbClr>
                </a:gs>
              </a:gsLst>
              <a:lin ang="2700000" scaled="1"/>
              <a:tileRect/>
            </a:gradFill>
            <a:ln>
              <a:solidFill>
                <a:srgbClr val="3DB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Calibri (Cuerpo)"/>
                  <a:ea typeface="Calibri" panose="020F0502020204030204" pitchFamily="34" charset="0"/>
                </a:rPr>
                <a:t>LA MULTINACIONAL SINOHYDRO CORPORATION DE ORIGEN ASIÁTICO, ENCARGADA DE LA CONSTRUCCIÓN DEL PROYECTO CCS NO SE MANEJA BAJO  PROTOCOLOS DE SEGURIDAD Y CONSERVACIÓN DEL AMBIENTE.</a:t>
              </a:r>
            </a:p>
            <a:p>
              <a:pPr algn="ctr"/>
              <a:endParaRPr lang="es-EC" sz="1350" dirty="0"/>
            </a:p>
          </p:txBody>
        </p:sp>
        <p:sp>
          <p:nvSpPr>
            <p:cNvPr id="6" name="Recortar y redondear rectángulo de esquina sencilla 5"/>
            <p:cNvSpPr/>
            <p:nvPr/>
          </p:nvSpPr>
          <p:spPr>
            <a:xfrm>
              <a:off x="8425156" y="-1471"/>
              <a:ext cx="3747747" cy="1866122"/>
            </a:xfrm>
            <a:prstGeom prst="snipRoundRect">
              <a:avLst/>
            </a:prstGeom>
            <a:gradFill flip="none" rotWithShape="1">
              <a:gsLst>
                <a:gs pos="0">
                  <a:srgbClr val="F2AC58">
                    <a:tint val="66000"/>
                    <a:satMod val="160000"/>
                  </a:srgbClr>
                </a:gs>
                <a:gs pos="50000">
                  <a:srgbClr val="F2AC58">
                    <a:tint val="44500"/>
                    <a:satMod val="160000"/>
                  </a:srgbClr>
                </a:gs>
                <a:gs pos="100000">
                  <a:srgbClr val="F2AC58">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300" b="1" dirty="0" smtClean="0">
                  <a:solidFill>
                    <a:schemeClr val="tx1"/>
                  </a:solidFill>
                  <a:latin typeface="Calibri (Cuerpo)"/>
                  <a:ea typeface="Calibri" panose="020F0502020204030204" pitchFamily="34" charset="0"/>
                </a:rPr>
                <a:t>DÉBIL </a:t>
              </a:r>
              <a:r>
                <a:rPr lang="es-EC" sz="1300" b="1" dirty="0">
                  <a:solidFill>
                    <a:schemeClr val="tx1"/>
                  </a:solidFill>
                  <a:latin typeface="Calibri (Cuerpo)"/>
                  <a:ea typeface="Calibri" panose="020F0502020204030204" pitchFamily="34" charset="0"/>
                </a:rPr>
                <a:t>CULTURA DE SEGURIDAD, BARRERAS DEFICIENTES, PUNTOS DE GARITAS DE GUARDIAS   NO CONECTADAS A UN CENTRO DE CONTROL Y POCA  </a:t>
              </a:r>
              <a:r>
                <a:rPr lang="es-EC" sz="1300" b="1" dirty="0" smtClean="0">
                  <a:solidFill>
                    <a:schemeClr val="tx1"/>
                  </a:solidFill>
                  <a:latin typeface="Calibri (Cuerpo)"/>
                  <a:ea typeface="Calibri" panose="020F0502020204030204" pitchFamily="34" charset="0"/>
                </a:rPr>
                <a:t>ASIGNACIÓN  </a:t>
              </a:r>
              <a:r>
                <a:rPr lang="es-EC" sz="1300" b="1" dirty="0">
                  <a:solidFill>
                    <a:schemeClr val="tx1"/>
                  </a:solidFill>
                  <a:latin typeface="Calibri (Cuerpo)"/>
                  <a:ea typeface="Calibri" panose="020F0502020204030204" pitchFamily="34" charset="0"/>
                </a:rPr>
                <a:t>DE RECURSOS PARA LA </a:t>
              </a:r>
              <a:r>
                <a:rPr lang="es-EC" sz="1300" b="1" dirty="0" smtClean="0">
                  <a:solidFill>
                    <a:schemeClr val="tx1"/>
                  </a:solidFill>
                  <a:latin typeface="Calibri (Cuerpo)"/>
                  <a:ea typeface="Calibri" panose="020F0502020204030204" pitchFamily="34" charset="0"/>
                </a:rPr>
                <a:t>GESTIÓN </a:t>
              </a:r>
              <a:r>
                <a:rPr lang="es-EC" sz="1300" b="1" dirty="0">
                  <a:solidFill>
                    <a:schemeClr val="tx1"/>
                  </a:solidFill>
                  <a:latin typeface="Calibri (Cuerpo)"/>
                  <a:ea typeface="Calibri" panose="020F0502020204030204" pitchFamily="34" charset="0"/>
                </a:rPr>
                <a:t>DE SEGURIDAD.</a:t>
              </a:r>
            </a:p>
            <a:p>
              <a:pPr algn="ctr"/>
              <a:endParaRPr lang="es-EC" sz="1350" dirty="0">
                <a:solidFill>
                  <a:schemeClr val="tx1"/>
                </a:solidFill>
              </a:endParaRPr>
            </a:p>
          </p:txBody>
        </p:sp>
        <p:sp>
          <p:nvSpPr>
            <p:cNvPr id="8" name="Recortar rectángulo de esquina del mismo lado 7"/>
            <p:cNvSpPr/>
            <p:nvPr/>
          </p:nvSpPr>
          <p:spPr>
            <a:xfrm>
              <a:off x="8425157" y="5029205"/>
              <a:ext cx="3747747" cy="1684424"/>
            </a:xfrm>
            <a:prstGeom prst="snip2SameRect">
              <a:avLst/>
            </a:prstGeom>
            <a:gradFill flip="none" rotWithShape="1">
              <a:gsLst>
                <a:gs pos="0">
                  <a:srgbClr val="F2AC58">
                    <a:tint val="66000"/>
                    <a:satMod val="160000"/>
                  </a:srgbClr>
                </a:gs>
                <a:gs pos="50000">
                  <a:srgbClr val="F2AC58">
                    <a:tint val="44500"/>
                    <a:satMod val="160000"/>
                  </a:srgbClr>
                </a:gs>
                <a:gs pos="100000">
                  <a:srgbClr val="F2AC58">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Calibri (Cuerpo)"/>
                  <a:ea typeface="Calibri" panose="020F0502020204030204" pitchFamily="34" charset="0"/>
                </a:rPr>
                <a:t>NO SE HA DIFUNDIDO, NI SE HA SOCIALIZADO POLÍTICAS, NORMAS Y  PROCEDIMIENTOS DE SEGURIDAD. </a:t>
              </a:r>
              <a:endParaRPr lang="es-EC" sz="1400" b="1" dirty="0">
                <a:latin typeface="Calibri (Cuerpo)"/>
              </a:endParaRPr>
            </a:p>
          </p:txBody>
        </p:sp>
        <p:sp>
          <p:nvSpPr>
            <p:cNvPr id="10" name="Redondear rectángulo de esquina diagonal 9"/>
            <p:cNvSpPr/>
            <p:nvPr/>
          </p:nvSpPr>
          <p:spPr>
            <a:xfrm>
              <a:off x="0" y="5085350"/>
              <a:ext cx="3681663" cy="1628280"/>
            </a:xfrm>
            <a:prstGeom prst="round2DiagRect">
              <a:avLst/>
            </a:prstGeom>
            <a:gradFill flip="none" rotWithShape="1">
              <a:gsLst>
                <a:gs pos="0">
                  <a:srgbClr val="F2AC58">
                    <a:tint val="66000"/>
                    <a:satMod val="160000"/>
                  </a:srgbClr>
                </a:gs>
                <a:gs pos="50000">
                  <a:srgbClr val="F2AC58">
                    <a:tint val="44500"/>
                    <a:satMod val="160000"/>
                  </a:srgbClr>
                </a:gs>
                <a:gs pos="100000">
                  <a:srgbClr val="F2AC58">
                    <a:tint val="23500"/>
                    <a:satMod val="160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latin typeface="Calibri (Cuerpo)"/>
                  <a:ea typeface="Calibri" panose="020F0502020204030204" pitchFamily="34" charset="0"/>
                </a:rPr>
                <a:t>FALTA DE PROCESOS DE SELECCIÓN PARA LA </a:t>
              </a:r>
              <a:r>
                <a:rPr lang="es-EC" sz="1600" b="1" dirty="0" smtClean="0">
                  <a:solidFill>
                    <a:schemeClr val="tx1"/>
                  </a:solidFill>
                  <a:latin typeface="Calibri (Cuerpo)"/>
                  <a:ea typeface="Calibri" panose="020F0502020204030204" pitchFamily="34" charset="0"/>
                </a:rPr>
                <a:t>CONTRATACIÓN </a:t>
              </a:r>
              <a:r>
                <a:rPr lang="es-EC" sz="1600" b="1" dirty="0">
                  <a:solidFill>
                    <a:schemeClr val="tx1"/>
                  </a:solidFill>
                  <a:latin typeface="Calibri (Cuerpo)"/>
                  <a:ea typeface="Calibri" panose="020F0502020204030204" pitchFamily="34" charset="0"/>
                </a:rPr>
                <a:t>DE </a:t>
              </a:r>
              <a:r>
                <a:rPr lang="es-EC" sz="1600" b="1" dirty="0" smtClean="0">
                  <a:solidFill>
                    <a:schemeClr val="tx1"/>
                  </a:solidFill>
                  <a:latin typeface="Calibri (Cuerpo)"/>
                  <a:ea typeface="Calibri" panose="020F0502020204030204" pitchFamily="34" charset="0"/>
                </a:rPr>
                <a:t>PERSONAL.</a:t>
              </a:r>
              <a:endParaRPr lang="es-EC" sz="1600" b="1" dirty="0">
                <a:solidFill>
                  <a:schemeClr val="tx1"/>
                </a:solidFill>
                <a:latin typeface="Calibri (Cuerpo)"/>
                <a:ea typeface="Calibri" panose="020F0502020204030204" pitchFamily="34" charset="0"/>
              </a:endParaRPr>
            </a:p>
          </p:txBody>
        </p:sp>
        <p:sp>
          <p:nvSpPr>
            <p:cNvPr id="14" name="Flecha abajo 13"/>
            <p:cNvSpPr/>
            <p:nvPr/>
          </p:nvSpPr>
          <p:spPr>
            <a:xfrm>
              <a:off x="9725440" y="1835084"/>
              <a:ext cx="854242" cy="3194121"/>
            </a:xfrm>
            <a:prstGeom prst="downArrow">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blipFill>
                  <a:blip r:embed="rId3"/>
                  <a:tile tx="0" ty="0" sx="100000" sy="100000" flip="none" algn="tl"/>
                </a:blipFill>
              </a:endParaRPr>
            </a:p>
          </p:txBody>
        </p:sp>
        <p:sp>
          <p:nvSpPr>
            <p:cNvPr id="15" name="Flecha abajo 14"/>
            <p:cNvSpPr/>
            <p:nvPr/>
          </p:nvSpPr>
          <p:spPr>
            <a:xfrm rot="10800000">
              <a:off x="1457652" y="1863180"/>
              <a:ext cx="854242" cy="3222170"/>
            </a:xfrm>
            <a:prstGeom prst="downArrow">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blipFill>
                  <a:blip r:embed="rId4"/>
                  <a:tile tx="0" ty="0" sx="100000" sy="100000" flip="none" algn="tl"/>
                </a:blipFill>
              </a:endParaRPr>
            </a:p>
          </p:txBody>
        </p:sp>
        <p:sp>
          <p:nvSpPr>
            <p:cNvPr id="18" name="Flecha abajo 17"/>
            <p:cNvSpPr/>
            <p:nvPr/>
          </p:nvSpPr>
          <p:spPr>
            <a:xfrm rot="16200000">
              <a:off x="5861045" y="-1482851"/>
              <a:ext cx="481811" cy="4740395"/>
            </a:xfrm>
            <a:prstGeom prst="downArrow">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p>
          </p:txBody>
        </p:sp>
      </p:grp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902" y="1002505"/>
            <a:ext cx="5179067" cy="4427202"/>
          </a:xfrm>
          <a:prstGeom prst="ellipse">
            <a:avLst/>
          </a:prstGeom>
          <a:ln>
            <a:noFill/>
          </a:ln>
          <a:effectLst>
            <a:softEdge rad="317500"/>
          </a:effectLst>
        </p:spPr>
      </p:pic>
    </p:spTree>
    <p:extLst>
      <p:ext uri="{BB962C8B-B14F-4D97-AF65-F5344CB8AC3E}">
        <p14:creationId xmlns:p14="http://schemas.microsoft.com/office/powerpoint/2010/main" val="738255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38844" y="144574"/>
            <a:ext cx="5266312" cy="600164"/>
          </a:xfrm>
          <a:prstGeom prst="rect">
            <a:avLst/>
          </a:prstGeom>
          <a:solidFill>
            <a:srgbClr val="FFFF00"/>
          </a:solidFill>
        </p:spPr>
        <p:txBody>
          <a:bodyPr wrap="square" rtlCol="0">
            <a:spAutoFit/>
          </a:bodyPr>
          <a:lstStyle/>
          <a:p>
            <a:pPr algn="ctr"/>
            <a:r>
              <a:rPr lang="es-EC" sz="3300" b="1" dirty="0">
                <a:solidFill>
                  <a:srgbClr val="C00000"/>
                </a:solidFill>
                <a:latin typeface="Calibri (Cuerpo)"/>
              </a:rPr>
              <a:t>VULNERABILIDADES</a:t>
            </a:r>
          </a:p>
        </p:txBody>
      </p:sp>
      <p:grpSp>
        <p:nvGrpSpPr>
          <p:cNvPr id="3" name="Grupo 2"/>
          <p:cNvGrpSpPr/>
          <p:nvPr/>
        </p:nvGrpSpPr>
        <p:grpSpPr>
          <a:xfrm>
            <a:off x="1938844" y="804539"/>
            <a:ext cx="5266311" cy="2624461"/>
            <a:chOff x="5783665" y="940180"/>
            <a:chExt cx="5694102" cy="2594590"/>
          </a:xfrm>
        </p:grpSpPr>
        <p:pic>
          <p:nvPicPr>
            <p:cNvPr id="9" name="Imagen 8" descr="http://xaviergian.files.wordpress.com/2010/07/ubicacion-sucumbi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3665" y="940180"/>
              <a:ext cx="5694102" cy="2594590"/>
            </a:xfrm>
            <a:prstGeom prst="rect">
              <a:avLst/>
            </a:prstGeom>
            <a:ln w="28575" cap="sq" cmpd="thickThin">
              <a:solidFill>
                <a:schemeClr val="tx1"/>
              </a:solidFill>
              <a:prstDash val="solid"/>
              <a:miter lim="800000"/>
            </a:ln>
            <a:effectLst>
              <a:innerShdw blurRad="76200">
                <a:srgbClr val="000000"/>
              </a:innerShdw>
            </a:effectLst>
          </p:spPr>
        </p:pic>
        <p:sp>
          <p:nvSpPr>
            <p:cNvPr id="2" name="CuadroTexto 1"/>
            <p:cNvSpPr txBox="1"/>
            <p:nvPr/>
          </p:nvSpPr>
          <p:spPr>
            <a:xfrm>
              <a:off x="8325853" y="3128212"/>
              <a:ext cx="2502568" cy="383068"/>
            </a:xfrm>
            <a:prstGeom prst="rect">
              <a:avLst/>
            </a:prstGeom>
            <a:noFill/>
            <a:ln w="28575">
              <a:solidFill>
                <a:schemeClr val="tx1"/>
              </a:solidFill>
            </a:ln>
          </p:spPr>
          <p:txBody>
            <a:bodyPr wrap="square" rtlCol="0">
              <a:spAutoFit/>
            </a:bodyPr>
            <a:lstStyle/>
            <a:p>
              <a:r>
                <a:rPr lang="es-EC" sz="1350" dirty="0">
                  <a:solidFill>
                    <a:srgbClr val="C00000"/>
                  </a:solidFill>
                </a:rPr>
                <a:t>FRONTERA TERRESTRE</a:t>
              </a:r>
            </a:p>
          </p:txBody>
        </p:sp>
      </p:grpSp>
      <p:pic>
        <p:nvPicPr>
          <p:cNvPr id="20" name="Picture 2" descr="http://360.espe.edu.ec/images/es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15240" y="3488800"/>
            <a:ext cx="9159240" cy="3369199"/>
          </a:xfrm>
          <a:prstGeom prst="rect">
            <a:avLst/>
          </a:prstGeom>
          <a:ln w="28575">
            <a:solidFill>
              <a:schemeClr val="tx1"/>
            </a:solidFill>
          </a:ln>
        </p:spPr>
      </p:pic>
    </p:spTree>
    <p:extLst>
      <p:ext uri="{BB962C8B-B14F-4D97-AF65-F5344CB8AC3E}">
        <p14:creationId xmlns:p14="http://schemas.microsoft.com/office/powerpoint/2010/main" val="3746200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00100" y="758952"/>
            <a:ext cx="7543800" cy="3566160"/>
          </a:xfrm>
        </p:spPr>
        <p:txBody>
          <a:bodyPr>
            <a:normAutofit/>
          </a:bodyPr>
          <a:lstStyle/>
          <a:p>
            <a:pPr algn="r"/>
            <a:r>
              <a:rPr lang="es-EC" sz="4500" b="1" dirty="0">
                <a:ln>
                  <a:solidFill>
                    <a:srgbClr val="7030A0"/>
                  </a:solidFill>
                </a:ln>
              </a:rPr>
              <a:t>MARCO TEÓRICO</a:t>
            </a:r>
            <a:br>
              <a:rPr lang="es-EC" sz="4500" b="1" dirty="0">
                <a:ln>
                  <a:solidFill>
                    <a:srgbClr val="7030A0"/>
                  </a:solidFill>
                </a:ln>
              </a:rPr>
            </a:br>
            <a:r>
              <a:rPr lang="es-EC" sz="4500" b="1" dirty="0">
                <a:ln>
                  <a:solidFill>
                    <a:srgbClr val="7030A0"/>
                  </a:solidFill>
                </a:ln>
              </a:rPr>
              <a:t>CONCEPTOS  Y FUNDAMENTOS</a:t>
            </a:r>
            <a:endParaRPr lang="en-US" sz="4500" dirty="0"/>
          </a:p>
        </p:txBody>
      </p:sp>
      <p:sp>
        <p:nvSpPr>
          <p:cNvPr id="8" name="Marcador de texto 7"/>
          <p:cNvSpPr>
            <a:spLocks noGrp="1"/>
          </p:cNvSpPr>
          <p:nvPr>
            <p:ph type="body" idx="1"/>
          </p:nvPr>
        </p:nvSpPr>
        <p:spPr/>
        <p:txBody>
          <a:bodyPr/>
          <a:lstStyle/>
          <a:p>
            <a:endParaRPr lang="en-US" dirty="0"/>
          </a:p>
        </p:txBody>
      </p:sp>
      <p:pic>
        <p:nvPicPr>
          <p:cNvPr id="5" name="Picture 2" descr="http://360.espe.edu.ec/images/es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170" y="0"/>
            <a:ext cx="925830" cy="9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35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2721</TotalTime>
  <Words>2565</Words>
  <Application>Microsoft Office PowerPoint</Application>
  <PresentationFormat>Presentación en pantalla (4:3)</PresentationFormat>
  <Paragraphs>201</Paragraphs>
  <Slides>44</Slides>
  <Notes>1</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Retrospección</vt:lpstr>
      <vt:lpstr> DEPARTAMENTO DE SEGURIDAD Y DEFENSA CARRERA DE INGENIERÍA EN SEGURIDAD  TEMA DE TESIS:  “DISEÑO DE UN MODELO DE GESTIÓN DE SEGURIDAD INTEGRAL DENTRO DEL PROYECTO COCA CODO SINCLAIR”</vt:lpstr>
      <vt:lpstr>Presentación de PowerPoint</vt:lpstr>
      <vt:lpstr>POTENCIAL HÍDRICO DE LA CUENCA DEL RÍO COCA.</vt:lpstr>
      <vt:lpstr>Presentación de PowerPoint</vt:lpstr>
      <vt:lpstr>PLANTEAMIENTO DEL PROBLEMA DE INVESTIGACIÓN</vt:lpstr>
      <vt:lpstr>FORMULACIÓN DEL PROBLEMA</vt:lpstr>
      <vt:lpstr>Presentación de PowerPoint</vt:lpstr>
      <vt:lpstr>Presentación de PowerPoint</vt:lpstr>
      <vt:lpstr>MARCO TEÓRICO CONCEPTOS  Y FUNDAMENTOS</vt:lpstr>
      <vt:lpstr>DEFINICIONES</vt:lpstr>
      <vt:lpstr>MAPA CONCEPTUAL DEL ASPECTO JURÍDICO</vt:lpstr>
      <vt:lpstr>Presentación de PowerPoint</vt:lpstr>
      <vt:lpstr>METODOLOGÍA DE LA INVESTIGACIÓN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MISIÓN </vt:lpstr>
      <vt:lpstr>PROPUESTA</vt:lpstr>
      <vt:lpstr>DESARROLLO DE LA PROPUESTA</vt:lpstr>
      <vt:lpstr>CONTENIDOS DE LA PROPUESTA</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Empresa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CÓRDOVA</dc:creator>
  <cp:lastModifiedBy>Tania</cp:lastModifiedBy>
  <cp:revision>263</cp:revision>
  <dcterms:created xsi:type="dcterms:W3CDTF">2014-07-14T23:35:25Z</dcterms:created>
  <dcterms:modified xsi:type="dcterms:W3CDTF">2014-08-21T17:14:10Z</dcterms:modified>
</cp:coreProperties>
</file>