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6" r:id="rId3"/>
    <p:sldId id="267" r:id="rId4"/>
    <p:sldId id="272" r:id="rId5"/>
    <p:sldId id="277" r:id="rId6"/>
    <p:sldId id="278" r:id="rId7"/>
    <p:sldId id="281" r:id="rId8"/>
    <p:sldId id="285" r:id="rId9"/>
    <p:sldId id="286" r:id="rId10"/>
    <p:sldId id="288" r:id="rId11"/>
    <p:sldId id="290" r:id="rId12"/>
    <p:sldId id="291" r:id="rId13"/>
    <p:sldId id="292" r:id="rId14"/>
    <p:sldId id="293" r:id="rId15"/>
    <p:sldId id="295" r:id="rId16"/>
    <p:sldId id="297" r:id="rId17"/>
    <p:sldId id="298" r:id="rId18"/>
    <p:sldId id="299" r:id="rId19"/>
    <p:sldId id="300" r:id="rId20"/>
    <p:sldId id="303" r:id="rId21"/>
    <p:sldId id="304" r:id="rId22"/>
    <p:sldId id="305" r:id="rId23"/>
    <p:sldId id="306" r:id="rId24"/>
    <p:sldId id="310" r:id="rId25"/>
    <p:sldId id="307"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0" autoAdjust="0"/>
    <p:restoredTop sz="94660"/>
  </p:normalViewPr>
  <p:slideViewPr>
    <p:cSldViewPr>
      <p:cViewPr>
        <p:scale>
          <a:sx n="70" d="100"/>
          <a:sy n="70" d="100"/>
        </p:scale>
        <p:origin x="-81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5EDFD-77B8-473B-8321-AA31D2C88617}" type="datetimeFigureOut">
              <a:rPr lang="es-EC" smtClean="0"/>
              <a:pPr/>
              <a:t>09/09/2014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16915-3FBA-41B3-9B91-EF16412A7A33}"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1016915-3FBA-41B3-9B91-EF16412A7A33}" type="slidenum">
              <a:rPr lang="es-EC" smtClean="0"/>
              <a:pPr/>
              <a:t>12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9/9/2014</a:t>
            </a:fld>
            <a:endParaRPr lang="en-US" sz="2000" dirty="0">
              <a:solidFill>
                <a:srgbClr val="FFFFFF"/>
              </a:solidFill>
            </a:endParaRPr>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‹Nº›</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3A271A1-F6D6-438B-A432-4747EE7ECD40}" type="datetimeFigureOut">
              <a:rPr lang="en-US" smtClean="0"/>
              <a:pPr/>
              <a:t>9/9/2014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F0C94032-CD4C-4C25-B0C2-CEC720522D92}"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23A271A1-F6D6-438B-A432-4747EE7ECD40}" type="datetimeFigureOut">
              <a:rPr lang="en-US" smtClean="0"/>
              <a:pPr/>
              <a:t>9/9/2014</a:t>
            </a:fld>
            <a:endParaRPr lang="en-US" dirty="0"/>
          </a:p>
        </p:txBody>
      </p:sp>
      <p:sp>
        <p:nvSpPr>
          <p:cNvPr id="5" name="4 Marcador de pie de página"/>
          <p:cNvSpPr>
            <a:spLocks noGrp="1"/>
          </p:cNvSpPr>
          <p:nvPr>
            <p:ph type="ftr" sz="quarter" idx="11"/>
          </p:nvPr>
        </p:nvSpPr>
        <p:spPr>
          <a:xfrm>
            <a:off x="457201" y="6248207"/>
            <a:ext cx="5573483" cy="365125"/>
          </a:xfrm>
        </p:spPr>
        <p:txBody>
          <a:bodyPr/>
          <a:lstStyle/>
          <a:p>
            <a:endParaRPr kumimoji="0" lang="en-US" dirty="0"/>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3A271A1-F6D6-438B-A432-4747EE7ECD40}" type="datetimeFigureOut">
              <a:rPr lang="en-US" smtClean="0"/>
              <a:pPr/>
              <a:t>9/9/2014</a:t>
            </a:fld>
            <a:endParaRPr lang="en-US" dirty="0"/>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‹Nº›</a:t>
            </a:fld>
            <a:endParaRPr kumimoji="0" lang="en-US" dirty="0">
              <a:solidFill>
                <a:srgbClr val="FFFFFF"/>
              </a:solidFill>
            </a:endParaRPr>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3A271A1-F6D6-438B-A432-4747EE7ECD40}" type="datetimeFigureOut">
              <a:rPr lang="en-US" smtClean="0"/>
              <a:pPr/>
              <a:t>9/9/2014</a:t>
            </a:fld>
            <a:endParaRPr lang="en-U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‹Nº›</a:t>
            </a:fld>
            <a:endParaRPr kumimoji="0" lang="en-US" sz="2400" dirty="0">
              <a:solidFill>
                <a:srgbClr val="FFFFFF"/>
              </a:solidFill>
            </a:endParaRPr>
          </a:p>
        </p:txBody>
      </p:sp>
      <p:sp>
        <p:nvSpPr>
          <p:cNvPr id="14" name="13 Marcador de pie de página"/>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23A271A1-F6D6-438B-A432-4747EE7ECD40}" type="datetimeFigureOut">
              <a:rPr lang="en-US" smtClean="0"/>
              <a:pPr/>
              <a:t>9/9/2014</a:t>
            </a:fld>
            <a:endParaRPr lang="en-US"/>
          </a:p>
        </p:txBody>
      </p:sp>
      <p:sp>
        <p:nvSpPr>
          <p:cNvPr id="10" name="9 Marcador de número de diapositiva"/>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‹Nº›</a:t>
            </a:fld>
            <a:endParaRPr kumimoji="0" lang="en-US"/>
          </a:p>
        </p:txBody>
      </p:sp>
      <p:sp>
        <p:nvSpPr>
          <p:cNvPr id="12" name="11 Marcador de pie de página"/>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23A271A1-F6D6-438B-A432-4747EE7ECD40}" type="datetimeFigureOut">
              <a:rPr lang="en-US" smtClean="0"/>
              <a:pPr/>
              <a:t>9/9/2014</a:t>
            </a:fld>
            <a:endParaRPr lang="en-US"/>
          </a:p>
        </p:txBody>
      </p:sp>
      <p:sp>
        <p:nvSpPr>
          <p:cNvPr id="12" name="11 Marcador de número de diapositiva"/>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‹Nº›</a:t>
            </a:fld>
            <a:endParaRPr kumimoji="0" lang="en-US"/>
          </a:p>
        </p:txBody>
      </p:sp>
      <p:sp>
        <p:nvSpPr>
          <p:cNvPr id="14" name="13 Marcador de pie de página"/>
          <p:cNvSpPr>
            <a:spLocks noGrp="1"/>
          </p:cNvSpPr>
          <p:nvPr>
            <p:ph type="ftr" sz="quarter" idx="17"/>
          </p:nvPr>
        </p:nvSpPr>
        <p:spPr/>
        <p:txBody>
          <a:bodyPr rtlCol="0"/>
          <a:lstStyle/>
          <a:p>
            <a:endParaRPr kumimoji="0"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3A271A1-F6D6-438B-A432-4747EE7ECD40}" type="datetimeFigureOut">
              <a:rPr lang="en-US" smtClean="0"/>
              <a:pPr/>
              <a:t>9/9/2014</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‹Nº›</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A271A1-F6D6-438B-A432-4747EE7ECD40}" type="datetimeFigureOut">
              <a:rPr lang="en-US" smtClean="0"/>
              <a:pPr/>
              <a:t>9/9/2014</a:t>
            </a:fld>
            <a:endParaRPr lang="en-US"/>
          </a:p>
        </p:txBody>
      </p:sp>
      <p:sp>
        <p:nvSpPr>
          <p:cNvPr id="3" name="2 Marcador de pie de página"/>
          <p:cNvSpPr>
            <a:spLocks noGrp="1"/>
          </p:cNvSpPr>
          <p:nvPr>
            <p:ph type="ftr" sz="quarter" idx="11"/>
          </p:nvPr>
        </p:nvSpPr>
        <p:spPr/>
        <p:txBody>
          <a:bodyPr/>
          <a:lstStyle/>
          <a:p>
            <a:endParaRPr kumimoji="0" lang="en-US" dirty="0"/>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‹Nº›</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3A271A1-F6D6-438B-A432-4747EE7ECD40}" type="datetimeFigureOut">
              <a:rPr lang="en-US" smtClean="0"/>
              <a:pPr/>
              <a:t>9/9/2014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‹Nº›</a:t>
            </a:fld>
            <a:endParaRPr kumimoji="0" lang="en-US" dirty="0">
              <a:solidFill>
                <a:srgbClr val="FFFFFF"/>
              </a:solidFill>
            </a:endParaRPr>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9/9/2014</a:t>
            </a:fld>
            <a:endParaRPr lang="en-U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‹Nº›</a:t>
            </a:fld>
            <a:endParaRPr kumimoji="0" lang="en-US" sz="2800" dirty="0"/>
          </a:p>
        </p:txBody>
      </p:sp>
      <p:sp>
        <p:nvSpPr>
          <p:cNvPr id="14" name="13 Marcador de pie de página"/>
          <p:cNvSpPr>
            <a:spLocks noGrp="1"/>
          </p:cNvSpPr>
          <p:nvPr>
            <p:ph type="ftr" sz="quarter" idx="12"/>
          </p:nvPr>
        </p:nvSpPr>
        <p:spPr>
          <a:xfrm>
            <a:off x="1600200" y="6248206"/>
            <a:ext cx="4572000" cy="365125"/>
          </a:xfrm>
        </p:spPr>
        <p:txBody>
          <a:bodyPr rtlCol="0"/>
          <a:lstStyle/>
          <a:p>
            <a:endParaRPr kumimoji="0" lang="en-US" dirty="0"/>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9/9/2014</a:t>
            </a:fld>
            <a:endParaRPr lang="en-US" sz="1400" dirty="0">
              <a:solidFill>
                <a:schemeClr val="tx2"/>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CUERPO%20TESIS%20JLB.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CUERPO%20TESIS%20JLB.docx"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CUERPO%20TESIS%20JLB.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h:\Mis documentos\Downloads\LOGO OFICIAL UFA-ESPE.jpg"/>
          <p:cNvPicPr>
            <a:picLocks noChangeAspect="1" noChangeArrowheads="1"/>
          </p:cNvPicPr>
          <p:nvPr/>
        </p:nvPicPr>
        <p:blipFill>
          <a:blip r:embed="rId2" cstate="print"/>
          <a:srcRect l="4932" t="29524" r="4762" b="30952"/>
          <a:stretch>
            <a:fillRect/>
          </a:stretch>
        </p:blipFill>
        <p:spPr bwMode="auto">
          <a:xfrm>
            <a:off x="1116013" y="188913"/>
            <a:ext cx="6840537" cy="1079500"/>
          </a:xfrm>
          <a:prstGeom prst="rect">
            <a:avLst/>
          </a:prstGeom>
          <a:noFill/>
          <a:ln w="9525">
            <a:noFill/>
            <a:miter lim="800000"/>
            <a:headEnd/>
            <a:tailEnd/>
          </a:ln>
        </p:spPr>
      </p:pic>
      <p:sp>
        <p:nvSpPr>
          <p:cNvPr id="5" name="4 Rectángulo"/>
          <p:cNvSpPr/>
          <p:nvPr/>
        </p:nvSpPr>
        <p:spPr>
          <a:xfrm>
            <a:off x="539552" y="1412776"/>
            <a:ext cx="7992888" cy="1200329"/>
          </a:xfrm>
          <a:prstGeom prst="rect">
            <a:avLst/>
          </a:prstGeom>
          <a:noFill/>
        </p:spPr>
        <p:txBody>
          <a:bodyPr>
            <a:spAutoFit/>
          </a:bodyPr>
          <a:lstStyle/>
          <a:p>
            <a:pPr algn="ctr">
              <a:defRPr/>
            </a:pPr>
            <a:r>
              <a:rPr lang=""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Implementación de la línea de producción de uniformes para trabajo con propiedades antiflama en la empresa “Confecciones JB” del Cantón Mejia</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endParaRPr>
          </a:p>
        </p:txBody>
      </p:sp>
      <p:sp>
        <p:nvSpPr>
          <p:cNvPr id="6" name="5 Rectángulo"/>
          <p:cNvSpPr/>
          <p:nvPr/>
        </p:nvSpPr>
        <p:spPr>
          <a:xfrm>
            <a:off x="485755" y="2708920"/>
            <a:ext cx="1680460" cy="46166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n-cs"/>
              </a:rPr>
              <a:t>Capitulo I</a:t>
            </a:r>
            <a:endParaRPr lang="es-E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n-cs"/>
            </a:endParaRPr>
          </a:p>
        </p:txBody>
      </p:sp>
      <p:sp>
        <p:nvSpPr>
          <p:cNvPr id="7" name="6 Rectángulo"/>
          <p:cNvSpPr/>
          <p:nvPr/>
        </p:nvSpPr>
        <p:spPr>
          <a:xfrm>
            <a:off x="3160406" y="3284984"/>
            <a:ext cx="2745239" cy="52322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n-cs"/>
              </a:rPr>
              <a:t>GENERALIDADES</a:t>
            </a:r>
            <a:endParaRPr lang="es-E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n-cs"/>
            </a:endParaRPr>
          </a:p>
        </p:txBody>
      </p:sp>
      <p:sp>
        <p:nvSpPr>
          <p:cNvPr id="8" name="7 Rectángulo"/>
          <p:cNvSpPr/>
          <p:nvPr/>
        </p:nvSpPr>
        <p:spPr>
          <a:xfrm>
            <a:off x="1907704" y="4221088"/>
            <a:ext cx="5110418" cy="461665"/>
          </a:xfrm>
          <a:prstGeom prst="rect">
            <a:avLst/>
          </a:prstGeom>
          <a:noFill/>
        </p:spPr>
        <p:txBody>
          <a:bodyPr>
            <a:spAutoFit/>
          </a:bodyPr>
          <a:lstStyle/>
          <a:p>
            <a:pPr algn="ctr">
              <a:defRPr/>
            </a:pPr>
            <a:r>
              <a:rPr lang=""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mn-cs"/>
              </a:rPr>
              <a:t>José Luis Bungacho Vergara</a:t>
            </a:r>
            <a:endParaRPr lang="es-E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mn-cs"/>
            </a:endParaRPr>
          </a:p>
        </p:txBody>
      </p:sp>
      <p:sp>
        <p:nvSpPr>
          <p:cNvPr id="9" name="8 Rectángulo"/>
          <p:cNvSpPr/>
          <p:nvPr/>
        </p:nvSpPr>
        <p:spPr>
          <a:xfrm>
            <a:off x="3059832" y="4977879"/>
            <a:ext cx="5110418" cy="46166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 sz="2400" b="1" dirty="0">
                <a:ln/>
                <a:solidFill>
                  <a:schemeClr val="accent3"/>
                </a:solidFill>
                <a:cs typeface="+mn-cs"/>
              </a:rPr>
              <a:t>Director: Ing. Fabián Iza, MFE</a:t>
            </a:r>
            <a:endParaRPr lang="es-ES" sz="2400" b="1" dirty="0">
              <a:ln/>
              <a:solidFill>
                <a:schemeClr val="accent3"/>
              </a:solidFill>
              <a:cs typeface="+mn-cs"/>
            </a:endParaRPr>
          </a:p>
        </p:txBody>
      </p:sp>
      <p:sp>
        <p:nvSpPr>
          <p:cNvPr id="10" name="9 Rectángulo"/>
          <p:cNvSpPr/>
          <p:nvPr/>
        </p:nvSpPr>
        <p:spPr>
          <a:xfrm>
            <a:off x="3076518" y="5481935"/>
            <a:ext cx="5686482" cy="46166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 sz="2400" b="1" dirty="0">
                <a:ln/>
                <a:solidFill>
                  <a:schemeClr val="accent3"/>
                </a:solidFill>
                <a:cs typeface="+mn-cs"/>
              </a:rPr>
              <a:t>Codirector: Ing. José Morales, MAE</a:t>
            </a:r>
            <a:endParaRPr lang="es-ES" sz="2400" b="1" dirty="0">
              <a:ln/>
              <a:solidFill>
                <a:schemeClr val="accent3"/>
              </a:solidFill>
              <a:cs typeface="+mn-cs"/>
            </a:endParaRPr>
          </a:p>
        </p:txBody>
      </p:sp>
      <p:sp>
        <p:nvSpPr>
          <p:cNvPr id="11" name="10 Rectángulo"/>
          <p:cNvSpPr/>
          <p:nvPr/>
        </p:nvSpPr>
        <p:spPr>
          <a:xfrm>
            <a:off x="611560" y="5265911"/>
            <a:ext cx="1872208" cy="461665"/>
          </a:xfrm>
          <a:prstGeom prst="rect">
            <a:avLst/>
          </a:prstGeom>
          <a:noFill/>
        </p:spPr>
        <p:txBody>
          <a:bodyPr>
            <a:spAutoFit/>
          </a:bodyPr>
          <a:lstStyle/>
          <a:p>
            <a:pPr algn="ctr">
              <a:defRPr/>
            </a:pPr>
            <a:r>
              <a:rPr lang="" sz="2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Julio - 2014</a:t>
            </a:r>
            <a:endParaRPr lang="es-E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Objetivos</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304800" y="1905000"/>
            <a:ext cx="8610600" cy="3352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Font typeface="Arial" pitchFamily="34" charset="0"/>
              <a:buChar char="•"/>
            </a:pPr>
            <a:r>
              <a:rPr lang="es-EC" sz="2400" dirty="0" smtClean="0"/>
              <a:t>Implementar para el 2014 un sistema de gestión organizacional efectivo en CONFECCIONES JB, que permita un manejo técnico en el 100% de la planta industrial.</a:t>
            </a:r>
          </a:p>
          <a:p>
            <a:pPr lvl="0" algn="just">
              <a:buFont typeface="Arial" pitchFamily="34" charset="0"/>
              <a:buChar char="•"/>
            </a:pPr>
            <a:r>
              <a:rPr lang="es-EC" sz="2400" dirty="0" smtClean="0"/>
              <a:t>Incrementar a partir del 2015 las ventas de CONFECCIONES JB en un 20% anual.</a:t>
            </a:r>
          </a:p>
          <a:p>
            <a:pPr lvl="0" algn="just">
              <a:buFont typeface="Arial" pitchFamily="34" charset="0"/>
              <a:buChar char="•"/>
            </a:pPr>
            <a:r>
              <a:rPr lang="es-EC" sz="2400" dirty="0" smtClean="0"/>
              <a:t>Implementar en el 2016 con productos  nuevos, creativos e innovadores el mercado industrial nacional.</a:t>
            </a:r>
          </a:p>
          <a:p>
            <a:pPr lvl="0" algn="just">
              <a:buFont typeface="Arial" pitchFamily="34" charset="0"/>
              <a:buChar char="•"/>
            </a:pPr>
            <a:endParaRPr lang="es-EC"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057400" y="533400"/>
            <a:ext cx="480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dirty="0" smtClean="0"/>
              <a:t>Organigrama Funcional</a:t>
            </a:r>
            <a:endParaRPr lang="es-EC" sz="2800" dirty="0"/>
          </a:p>
        </p:txBody>
      </p:sp>
      <p:sp>
        <p:nvSpPr>
          <p:cNvPr id="41986" name="Rectangle 2"/>
          <p:cNvSpPr>
            <a:spLocks noChangeArrowheads="1"/>
          </p:cNvSpPr>
          <p:nvPr/>
        </p:nvSpPr>
        <p:spPr bwMode="auto">
          <a:xfrm>
            <a:off x="1676400" y="1219200"/>
            <a:ext cx="5972174" cy="114300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cs typeface="Arial" pitchFamily="34" charset="0"/>
              </a:rPr>
              <a:t>GERENTE</a:t>
            </a: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Planificar, Dirigir y Controlar actividades de la empresa.</a:t>
            </a:r>
            <a:endParaRPr kumimoji="0" lang="es-EC"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Analizar y evaluar  permanentemente factores externos que </a:t>
            </a:r>
            <a:endParaRPr kumimoji="0" lang="es-EC"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afecten la empresa: económicos, sociales, tecnología.</a:t>
            </a:r>
            <a:endParaRPr kumimoji="0" lang="es-EC"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a:off x="381000" y="2590800"/>
            <a:ext cx="2921946" cy="112395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cs typeface="Arial" pitchFamily="34" charset="0"/>
              </a:rPr>
              <a:t>SECRETARIA</a:t>
            </a: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Realizar comunicaciones Internas y externas a la empresa</a:t>
            </a:r>
            <a:endParaRPr kumimoji="0" lang="es-EC"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Llevar la agenda</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92" name="Rectangle 8"/>
          <p:cNvSpPr>
            <a:spLocks noChangeArrowheads="1"/>
          </p:cNvSpPr>
          <p:nvPr/>
        </p:nvSpPr>
        <p:spPr bwMode="auto">
          <a:xfrm>
            <a:off x="457200" y="4876800"/>
            <a:ext cx="2095250" cy="17986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cs typeface="Arial" pitchFamily="34" charset="0"/>
              </a:rPr>
              <a:t>DEPARTAMENTO</a:t>
            </a:r>
          </a:p>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cs typeface="Arial" pitchFamily="34" charset="0"/>
              </a:rPr>
              <a:t>DE </a:t>
            </a:r>
          </a:p>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cs typeface="Arial" pitchFamily="34" charset="0"/>
              </a:rPr>
              <a:t>PRODUCCIÓN</a:t>
            </a: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200" b="0" i="0" u="none" strike="noStrike" cap="none" normalizeH="0" baseline="0" dirty="0" smtClean="0">
                <a:ln>
                  <a:noFill/>
                </a:ln>
                <a:solidFill>
                  <a:schemeClr val="tx1"/>
                </a:solidFill>
                <a:effectLst/>
                <a:latin typeface="Arial" pitchFamily="34" charset="0"/>
                <a:cs typeface="Arial" pitchFamily="34" charset="0"/>
              </a:rPr>
              <a:t>Organizar y Planificar producción</a:t>
            </a: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200" b="0" i="0" u="none" strike="noStrike" cap="none" normalizeH="0" baseline="0" dirty="0" smtClean="0">
                <a:ln>
                  <a:noFill/>
                </a:ln>
                <a:solidFill>
                  <a:schemeClr val="tx1"/>
                </a:solidFill>
                <a:effectLst/>
                <a:latin typeface="Arial" pitchFamily="34" charset="0"/>
                <a:cs typeface="Arial" pitchFamily="34" charset="0"/>
              </a:rPr>
              <a:t> Responsables de la confección de la prendas con calidad</a:t>
            </a: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93" name="Rectangle 9"/>
          <p:cNvSpPr>
            <a:spLocks noChangeArrowheads="1"/>
          </p:cNvSpPr>
          <p:nvPr/>
        </p:nvSpPr>
        <p:spPr bwMode="auto">
          <a:xfrm>
            <a:off x="3552870" y="4876800"/>
            <a:ext cx="2009730" cy="17986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cs typeface="Arial" pitchFamily="34" charset="0"/>
              </a:rPr>
              <a:t> </a:t>
            </a:r>
            <a:r>
              <a:rPr kumimoji="0" lang="es-EC" sz="1400" b="1" i="0" u="none" strike="noStrike" cap="none" normalizeH="0" baseline="0" dirty="0" smtClean="0">
                <a:ln>
                  <a:noFill/>
                </a:ln>
                <a:solidFill>
                  <a:schemeClr val="tx1"/>
                </a:solidFill>
                <a:effectLst/>
                <a:latin typeface="Arial" pitchFamily="34" charset="0"/>
                <a:cs typeface="Arial" pitchFamily="34" charset="0"/>
              </a:rPr>
              <a:t>DEPARTAMENTO</a:t>
            </a:r>
          </a:p>
          <a:p>
            <a:pPr marL="0" marR="0" lvl="0" indent="0"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cs typeface="Arial" pitchFamily="34" charset="0"/>
              </a:rPr>
              <a:t>FINANCIERO</a:t>
            </a: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Preparar presupuesto</a:t>
            </a:r>
            <a:endParaRPr kumimoji="0" lang="es-EC"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Realizar informes financieros </a:t>
            </a: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lang="es-EC" sz="1400" dirty="0" smtClean="0">
                <a:latin typeface="Arial" pitchFamily="34" charset="0"/>
                <a:cs typeface="Arial" pitchFamily="34" charset="0"/>
              </a:rPr>
              <a:t>Llevar la contabilidad de la empresa</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94" name="Rectangle 10"/>
          <p:cNvSpPr>
            <a:spLocks noChangeArrowheads="1"/>
          </p:cNvSpPr>
          <p:nvPr/>
        </p:nvSpPr>
        <p:spPr bwMode="auto">
          <a:xfrm>
            <a:off x="6324600" y="4906963"/>
            <a:ext cx="2351810" cy="17986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cs typeface="Arial" pitchFamily="34" charset="0"/>
              </a:rPr>
              <a:t>DEPARTAMENTO</a:t>
            </a:r>
          </a:p>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cs typeface="Arial" pitchFamily="34" charset="0"/>
              </a:rPr>
              <a:t>DE </a:t>
            </a:r>
          </a:p>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cs typeface="Arial" pitchFamily="34" charset="0"/>
              </a:rPr>
              <a:t>COMERCIALIZACIÓN</a:t>
            </a: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Incrementar la imagen corporativa de la empresa</a:t>
            </a:r>
            <a:endParaRPr kumimoji="0" lang="es-EC"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 typeface="Symbol" pitchFamily="18" charset="2"/>
              <a:buChar char="·"/>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Realizar campañas publicitarias eficientes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3" name="42 Conector recto"/>
          <p:cNvCxnSpPr/>
          <p:nvPr/>
        </p:nvCxnSpPr>
        <p:spPr>
          <a:xfrm>
            <a:off x="1600200" y="4267200"/>
            <a:ext cx="6248400" cy="1588"/>
          </a:xfrm>
          <a:prstGeom prst="line">
            <a:avLst/>
          </a:prstGeom>
        </p:spPr>
        <p:style>
          <a:lnRef idx="1">
            <a:schemeClr val="dk1"/>
          </a:lnRef>
          <a:fillRef idx="0">
            <a:schemeClr val="dk1"/>
          </a:fillRef>
          <a:effectRef idx="0">
            <a:schemeClr val="dk1"/>
          </a:effectRef>
          <a:fontRef idx="minor">
            <a:schemeClr val="tx1"/>
          </a:fontRef>
        </p:style>
      </p:cxnSp>
      <p:cxnSp>
        <p:nvCxnSpPr>
          <p:cNvPr id="45" name="44 Conector recto"/>
          <p:cNvCxnSpPr/>
          <p:nvPr/>
        </p:nvCxnSpPr>
        <p:spPr>
          <a:xfrm rot="5400000">
            <a:off x="1295400" y="4572000"/>
            <a:ext cx="609600" cy="1588"/>
          </a:xfrm>
          <a:prstGeom prst="line">
            <a:avLst/>
          </a:prstGeom>
        </p:spPr>
        <p:style>
          <a:lnRef idx="1">
            <a:schemeClr val="dk1"/>
          </a:lnRef>
          <a:fillRef idx="0">
            <a:schemeClr val="dk1"/>
          </a:fillRef>
          <a:effectRef idx="0">
            <a:schemeClr val="dk1"/>
          </a:effectRef>
          <a:fontRef idx="minor">
            <a:schemeClr val="tx1"/>
          </a:fontRef>
        </p:style>
      </p:cxnSp>
      <p:cxnSp>
        <p:nvCxnSpPr>
          <p:cNvPr id="47" name="46 Conector recto"/>
          <p:cNvCxnSpPr/>
          <p:nvPr/>
        </p:nvCxnSpPr>
        <p:spPr>
          <a:xfrm rot="5400000">
            <a:off x="7505700" y="4610100"/>
            <a:ext cx="685800" cy="1588"/>
          </a:xfrm>
          <a:prstGeom prst="line">
            <a:avLst/>
          </a:prstGeom>
        </p:spPr>
        <p:style>
          <a:lnRef idx="1">
            <a:schemeClr val="dk1"/>
          </a:lnRef>
          <a:fillRef idx="0">
            <a:schemeClr val="dk1"/>
          </a:fillRef>
          <a:effectRef idx="0">
            <a:schemeClr val="dk1"/>
          </a:effectRef>
          <a:fontRef idx="minor">
            <a:schemeClr val="tx1"/>
          </a:fontRef>
        </p:style>
      </p:cxnSp>
      <p:cxnSp>
        <p:nvCxnSpPr>
          <p:cNvPr id="51" name="50 Conector recto"/>
          <p:cNvCxnSpPr/>
          <p:nvPr/>
        </p:nvCxnSpPr>
        <p:spPr>
          <a:xfrm>
            <a:off x="3276600" y="3048000"/>
            <a:ext cx="990600" cy="1588"/>
          </a:xfrm>
          <a:prstGeom prst="line">
            <a:avLst/>
          </a:prstGeom>
        </p:spPr>
        <p:style>
          <a:lnRef idx="1">
            <a:schemeClr val="dk1"/>
          </a:lnRef>
          <a:fillRef idx="0">
            <a:schemeClr val="dk1"/>
          </a:fillRef>
          <a:effectRef idx="0">
            <a:schemeClr val="dk1"/>
          </a:effectRef>
          <a:fontRef idx="minor">
            <a:schemeClr val="tx1"/>
          </a:fontRef>
        </p:style>
      </p:cxnSp>
      <p:cxnSp>
        <p:nvCxnSpPr>
          <p:cNvPr id="53" name="52 Conector recto"/>
          <p:cNvCxnSpPr/>
          <p:nvPr/>
        </p:nvCxnSpPr>
        <p:spPr>
          <a:xfrm rot="5400000">
            <a:off x="3009900" y="3619500"/>
            <a:ext cx="25146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1986"/>
                                        </p:tgtEl>
                                        <p:attrNameLst>
                                          <p:attrName>style.visibility</p:attrName>
                                        </p:attrNameLst>
                                      </p:cBhvr>
                                      <p:to>
                                        <p:strVal val="visible"/>
                                      </p:to>
                                    </p:set>
                                    <p:animEffect transition="in" filter="wipe(down)">
                                      <p:cBhvr>
                                        <p:cTn id="15" dur="500"/>
                                        <p:tgtEl>
                                          <p:spTgt spid="4198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1987"/>
                                        </p:tgtEl>
                                        <p:attrNameLst>
                                          <p:attrName>style.visibility</p:attrName>
                                        </p:attrNameLst>
                                      </p:cBhvr>
                                      <p:to>
                                        <p:strVal val="visible"/>
                                      </p:to>
                                    </p:set>
                                    <p:animEffect transition="in" filter="wipe(down)">
                                      <p:cBhvr>
                                        <p:cTn id="18" dur="500"/>
                                        <p:tgtEl>
                                          <p:spTgt spid="4198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1992"/>
                                        </p:tgtEl>
                                        <p:attrNameLst>
                                          <p:attrName>style.visibility</p:attrName>
                                        </p:attrNameLst>
                                      </p:cBhvr>
                                      <p:to>
                                        <p:strVal val="visible"/>
                                      </p:to>
                                    </p:set>
                                    <p:animEffect transition="in" filter="wipe(down)">
                                      <p:cBhvr>
                                        <p:cTn id="21" dur="500"/>
                                        <p:tgtEl>
                                          <p:spTgt spid="4199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993"/>
                                        </p:tgtEl>
                                        <p:attrNameLst>
                                          <p:attrName>style.visibility</p:attrName>
                                        </p:attrNameLst>
                                      </p:cBhvr>
                                      <p:to>
                                        <p:strVal val="visible"/>
                                      </p:to>
                                    </p:set>
                                    <p:animEffect transition="in" filter="wipe(down)">
                                      <p:cBhvr>
                                        <p:cTn id="24" dur="500"/>
                                        <p:tgtEl>
                                          <p:spTgt spid="4199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994"/>
                                        </p:tgtEl>
                                        <p:attrNameLst>
                                          <p:attrName>style.visibility</p:attrName>
                                        </p:attrNameLst>
                                      </p:cBhvr>
                                      <p:to>
                                        <p:strVal val="visible"/>
                                      </p:to>
                                    </p:set>
                                    <p:animEffect transition="in" filter="wipe(down)">
                                      <p:cBhvr>
                                        <p:cTn id="27" dur="500"/>
                                        <p:tgtEl>
                                          <p:spTgt spid="41994"/>
                                        </p:tgtEl>
                                      </p:cBhvr>
                                    </p:animEffect>
                                  </p:childTnLst>
                                </p:cTn>
                              </p:par>
                              <p:par>
                                <p:cTn id="28" presetID="22" presetClass="entr" presetSubtype="4"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par>
                                <p:cTn id="31" presetID="22" presetClass="entr" presetSubtype="4"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4"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par>
                                <p:cTn id="37" presetID="22" presetClass="entr" presetSubtype="4"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par>
                                <p:cTn id="40" presetID="22" presetClass="entr" presetSubtype="4"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41986" grpId="0" animBg="1"/>
      <p:bldP spid="41987" grpId="0" animBg="1"/>
      <p:bldP spid="41992" grpId="0" animBg="1"/>
      <p:bldP spid="41993" grpId="0" animBg="1"/>
      <p:bldP spid="419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457200" y="3733800"/>
          <a:ext cx="5010150" cy="2783636"/>
        </p:xfrm>
        <a:graphic>
          <a:graphicData uri="http://schemas.openxmlformats.org/drawingml/2006/table">
            <a:tbl>
              <a:tblPr firstRow="1" lastRow="1" bandRow="1">
                <a:tableStyleId>{69C7853C-536D-4A76-A0AE-DD22124D55A5}</a:tableStyleId>
              </a:tblPr>
              <a:tblGrid>
                <a:gridCol w="4045134"/>
                <a:gridCol w="965016"/>
              </a:tblGrid>
              <a:tr h="223316">
                <a:tc gridSpan="2">
                  <a:txBody>
                    <a:bodyPr/>
                    <a:lstStyle/>
                    <a:p>
                      <a:pPr algn="ctr" fontAlgn="b"/>
                      <a:r>
                        <a:rPr lang="es-EC" sz="1400" u="sng" strike="noStrike" dirty="0">
                          <a:solidFill>
                            <a:schemeClr val="tx1"/>
                          </a:solidFill>
                        </a:rPr>
                        <a:t>INVERSIONES</a:t>
                      </a:r>
                      <a:endParaRPr lang="es-EC" sz="1400" b="1" i="1" u="sng" strike="noStrike" dirty="0">
                        <a:solidFill>
                          <a:schemeClr val="tx1"/>
                        </a:solidFill>
                        <a:latin typeface="Arial"/>
                      </a:endParaRPr>
                    </a:p>
                  </a:txBody>
                  <a:tcPr marL="0" marR="0" marT="0" marB="0" anchor="b"/>
                </a:tc>
                <a:tc hMerge="1">
                  <a:txBody>
                    <a:bodyPr/>
                    <a:lstStyle/>
                    <a:p>
                      <a:endParaRPr lang="es-EC"/>
                    </a:p>
                  </a:txBody>
                  <a:tcPr/>
                </a:tc>
              </a:tr>
              <a:tr h="191413">
                <a:tc>
                  <a:txBody>
                    <a:bodyPr/>
                    <a:lstStyle/>
                    <a:p>
                      <a:pPr algn="l" fontAlgn="b"/>
                      <a:r>
                        <a:rPr lang="es-EC" sz="1400" u="none" strike="noStrike" dirty="0"/>
                        <a:t>Año de </a:t>
                      </a:r>
                      <a:r>
                        <a:rPr lang="es-EC" sz="1400" u="none" strike="noStrike" dirty="0" smtClean="0"/>
                        <a:t>inversión:</a:t>
                      </a:r>
                      <a:endParaRPr lang="es-EC" sz="1400" b="1" i="0" u="none" strike="noStrike" dirty="0">
                        <a:solidFill>
                          <a:srgbClr val="000000"/>
                        </a:solidFill>
                        <a:latin typeface="Arial"/>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C" sz="1400" u="none" strike="noStrike" dirty="0" smtClean="0"/>
                        <a:t>cero</a:t>
                      </a:r>
                      <a:endParaRPr lang="es-EC" sz="1400" b="1" i="0" u="none" strike="noStrike" dirty="0">
                        <a:solidFill>
                          <a:srgbClr val="000000"/>
                        </a:solidFill>
                        <a:latin typeface="Arial"/>
                      </a:endParaRPr>
                    </a:p>
                  </a:txBody>
                  <a:tcPr marL="0" marR="0" marT="0" marB="0" anchor="b"/>
                </a:tc>
              </a:tr>
              <a:tr h="191413">
                <a:tc>
                  <a:txBody>
                    <a:bodyPr/>
                    <a:lstStyle/>
                    <a:p>
                      <a:pPr algn="l" fontAlgn="b"/>
                      <a:r>
                        <a:rPr lang="es-EC" sz="1400" u="none" strike="noStrike" dirty="0"/>
                        <a:t>1. MAQUINARIA Y EQUIPO :</a:t>
                      </a:r>
                      <a:endParaRPr lang="es-EC" sz="1400" b="1" i="0" u="none" strike="noStrike" dirty="0">
                        <a:solidFill>
                          <a:srgbClr val="000000"/>
                        </a:solidFill>
                        <a:latin typeface="Arial"/>
                      </a:endParaRPr>
                    </a:p>
                  </a:txBody>
                  <a:tcPr marL="0" marR="0" marT="0" marB="0" anchor="b"/>
                </a:tc>
                <a:tc>
                  <a:txBody>
                    <a:bodyPr/>
                    <a:lstStyle/>
                    <a:p>
                      <a:pPr algn="ctr" fontAlgn="b"/>
                      <a:endParaRPr lang="es-EC" sz="1400" b="1" i="0" u="none" strike="noStrike" dirty="0">
                        <a:solidFill>
                          <a:srgbClr val="000000"/>
                        </a:solidFill>
                        <a:latin typeface="Arial"/>
                      </a:endParaRPr>
                    </a:p>
                  </a:txBody>
                  <a:tcPr marL="0" marR="0" marT="0" marB="0" anchor="b"/>
                </a:tc>
              </a:tr>
              <a:tr h="191413">
                <a:tc>
                  <a:txBody>
                    <a:bodyPr/>
                    <a:lstStyle/>
                    <a:p>
                      <a:pPr algn="l" fontAlgn="b"/>
                      <a:r>
                        <a:rPr lang="es-EC" sz="1400" u="none" strike="noStrike" dirty="0"/>
                        <a:t> </a:t>
                      </a:r>
                      <a:endParaRPr lang="es-EC" sz="1400" b="0" i="0" u="none" strike="noStrike" dirty="0">
                        <a:solidFill>
                          <a:srgbClr val="000000"/>
                        </a:solidFill>
                        <a:latin typeface="Arial"/>
                      </a:endParaRPr>
                    </a:p>
                  </a:txBody>
                  <a:tcPr marL="0" marR="0" marT="0" marB="0" anchor="b"/>
                </a:tc>
                <a:tc>
                  <a:txBody>
                    <a:bodyPr/>
                    <a:lstStyle/>
                    <a:p>
                      <a:pPr algn="ctr" fontAlgn="b"/>
                      <a:r>
                        <a:rPr lang="es-EC" sz="1400" u="none" strike="noStrike" dirty="0"/>
                        <a:t>23.808,75</a:t>
                      </a:r>
                      <a:endParaRPr lang="es-EC" sz="1400" b="1" i="0" u="none" strike="noStrike" dirty="0">
                        <a:solidFill>
                          <a:srgbClr val="000000"/>
                        </a:solidFill>
                        <a:latin typeface="Arial"/>
                      </a:endParaRPr>
                    </a:p>
                  </a:txBody>
                  <a:tcPr marL="0" marR="0" marT="0" marB="0" anchor="b"/>
                </a:tc>
              </a:tr>
              <a:tr h="191413">
                <a:tc>
                  <a:txBody>
                    <a:bodyPr/>
                    <a:lstStyle/>
                    <a:p>
                      <a:pPr algn="l" fontAlgn="b"/>
                      <a:r>
                        <a:rPr lang="es-EC" sz="1400" u="none" strike="noStrike" dirty="0"/>
                        <a:t>2. CONSTRUCCIONES E INSTALACIONES :</a:t>
                      </a:r>
                      <a:endParaRPr lang="es-EC" sz="1400" b="1" i="0" u="none" strike="noStrike" dirty="0">
                        <a:solidFill>
                          <a:srgbClr val="000000"/>
                        </a:solidFill>
                        <a:latin typeface="Arial"/>
                      </a:endParaRPr>
                    </a:p>
                  </a:txBody>
                  <a:tcPr marL="0" marR="0" marT="0" marB="0" anchor="b"/>
                </a:tc>
                <a:tc>
                  <a:txBody>
                    <a:bodyPr/>
                    <a:lstStyle/>
                    <a:p>
                      <a:pPr algn="ctr" fontAlgn="b"/>
                      <a:endParaRPr lang="es-EC" sz="1400" b="1" i="0" u="none" strike="noStrike" dirty="0">
                        <a:solidFill>
                          <a:srgbClr val="FFFFFF"/>
                        </a:solidFill>
                        <a:latin typeface="Arial"/>
                      </a:endParaRPr>
                    </a:p>
                  </a:txBody>
                  <a:tcPr marL="0" marR="0" marT="0" marB="0" anchor="b"/>
                </a:tc>
              </a:tr>
              <a:tr h="191413">
                <a:tc>
                  <a:txBody>
                    <a:bodyPr/>
                    <a:lstStyle/>
                    <a:p>
                      <a:pPr algn="l" fontAlgn="b"/>
                      <a:r>
                        <a:rPr lang="es-EC" sz="1400" u="none" strike="noStrike" dirty="0"/>
                        <a:t> </a:t>
                      </a:r>
                      <a:endParaRPr lang="es-EC" sz="1400" b="0" i="0" u="none" strike="noStrike" dirty="0">
                        <a:solidFill>
                          <a:srgbClr val="000000"/>
                        </a:solidFill>
                        <a:latin typeface="Arial"/>
                      </a:endParaRPr>
                    </a:p>
                  </a:txBody>
                  <a:tcPr marL="0" marR="0" marT="0" marB="0" anchor="b"/>
                </a:tc>
                <a:tc>
                  <a:txBody>
                    <a:bodyPr/>
                    <a:lstStyle/>
                    <a:p>
                      <a:pPr algn="ctr" fontAlgn="b"/>
                      <a:r>
                        <a:rPr lang="es-EC" sz="1400" u="none" strike="noStrike" dirty="0"/>
                        <a:t>136.500,00</a:t>
                      </a:r>
                      <a:endParaRPr lang="es-EC" sz="1400" b="1" i="0" u="none" strike="noStrike" dirty="0">
                        <a:solidFill>
                          <a:srgbClr val="000000"/>
                        </a:solidFill>
                        <a:latin typeface="Arial"/>
                      </a:endParaRPr>
                    </a:p>
                  </a:txBody>
                  <a:tcPr marL="0" marR="0" marT="0" marB="0" anchor="b"/>
                </a:tc>
              </a:tr>
              <a:tr h="191413">
                <a:tc>
                  <a:txBody>
                    <a:bodyPr/>
                    <a:lstStyle/>
                    <a:p>
                      <a:pPr algn="l" fontAlgn="b"/>
                      <a:r>
                        <a:rPr lang="es-EC" sz="1400" u="none" strike="noStrike" dirty="0"/>
                        <a:t>3. MUEBLES,ENSERES Y OTRAS INVERSIONES :</a:t>
                      </a:r>
                      <a:endParaRPr lang="es-EC" sz="1400" b="1" i="0" u="none" strike="noStrike" dirty="0">
                        <a:solidFill>
                          <a:srgbClr val="000000"/>
                        </a:solidFill>
                        <a:latin typeface="Arial"/>
                      </a:endParaRPr>
                    </a:p>
                  </a:txBody>
                  <a:tcPr marL="0" marR="0" marT="0" marB="0" anchor="b"/>
                </a:tc>
                <a:tc>
                  <a:txBody>
                    <a:bodyPr/>
                    <a:lstStyle/>
                    <a:p>
                      <a:pPr algn="ctr" fontAlgn="b"/>
                      <a:endParaRPr lang="es-EC" sz="1400" b="1" i="0" u="none" strike="noStrike" dirty="0">
                        <a:solidFill>
                          <a:srgbClr val="FFFFFF"/>
                        </a:solidFill>
                        <a:latin typeface="Arial"/>
                      </a:endParaRPr>
                    </a:p>
                  </a:txBody>
                  <a:tcPr marL="0" marR="0" marT="0" marB="0" anchor="b"/>
                </a:tc>
              </a:tr>
              <a:tr h="191413">
                <a:tc>
                  <a:txBody>
                    <a:bodyPr/>
                    <a:lstStyle/>
                    <a:p>
                      <a:pPr algn="l" fontAlgn="b"/>
                      <a:r>
                        <a:rPr lang="es-EC" sz="1400" u="none" strike="noStrike" dirty="0"/>
                        <a:t> </a:t>
                      </a:r>
                      <a:endParaRPr lang="es-EC" sz="1400" b="0" i="0" u="none" strike="noStrike" dirty="0">
                        <a:solidFill>
                          <a:srgbClr val="000000"/>
                        </a:solidFill>
                        <a:latin typeface="Arial"/>
                      </a:endParaRPr>
                    </a:p>
                  </a:txBody>
                  <a:tcPr marL="0" marR="0" marT="0" marB="0" anchor="b"/>
                </a:tc>
                <a:tc>
                  <a:txBody>
                    <a:bodyPr/>
                    <a:lstStyle/>
                    <a:p>
                      <a:pPr algn="ctr" fontAlgn="b"/>
                      <a:r>
                        <a:rPr lang="es-EC" sz="1400" u="none" strike="noStrike" dirty="0"/>
                        <a:t>2.770,00</a:t>
                      </a:r>
                      <a:endParaRPr lang="es-EC" sz="1400" b="1" i="0" u="none" strike="noStrike" dirty="0">
                        <a:solidFill>
                          <a:srgbClr val="000000"/>
                        </a:solidFill>
                        <a:latin typeface="Arial"/>
                      </a:endParaRPr>
                    </a:p>
                  </a:txBody>
                  <a:tcPr marL="0" marR="0" marT="0" marB="0" anchor="b"/>
                </a:tc>
              </a:tr>
              <a:tr h="191413">
                <a:tc>
                  <a:txBody>
                    <a:bodyPr/>
                    <a:lstStyle/>
                    <a:p>
                      <a:pPr algn="l" fontAlgn="b"/>
                      <a:r>
                        <a:rPr lang="es-EC" sz="1400" u="none" strike="noStrike" dirty="0"/>
                        <a:t>4. DIFERIDAS Y OTRAS AMORTIZABLES:</a:t>
                      </a:r>
                      <a:endParaRPr lang="es-EC" sz="1400" b="1" i="0" u="none" strike="noStrike" dirty="0">
                        <a:solidFill>
                          <a:srgbClr val="000000"/>
                        </a:solidFill>
                        <a:latin typeface="Arial"/>
                      </a:endParaRPr>
                    </a:p>
                  </a:txBody>
                  <a:tcPr marL="0" marR="0" marT="0" marB="0" anchor="b"/>
                </a:tc>
                <a:tc>
                  <a:txBody>
                    <a:bodyPr/>
                    <a:lstStyle/>
                    <a:p>
                      <a:pPr algn="ctr" fontAlgn="b"/>
                      <a:endParaRPr lang="es-EC" sz="1400" b="1" i="0" u="none" strike="noStrike" dirty="0">
                        <a:solidFill>
                          <a:srgbClr val="FFFFFF"/>
                        </a:solidFill>
                        <a:latin typeface="Arial"/>
                      </a:endParaRPr>
                    </a:p>
                  </a:txBody>
                  <a:tcPr marL="0" marR="0" marT="0" marB="0" anchor="b"/>
                </a:tc>
              </a:tr>
              <a:tr h="191413">
                <a:tc>
                  <a:txBody>
                    <a:bodyPr/>
                    <a:lstStyle/>
                    <a:p>
                      <a:pPr algn="r" fontAlgn="b"/>
                      <a:endParaRPr lang="es-EC" sz="1400" b="1" i="0" u="none" strike="noStrike" dirty="0">
                        <a:solidFill>
                          <a:srgbClr val="000000"/>
                        </a:solidFill>
                        <a:latin typeface="Arial"/>
                      </a:endParaRPr>
                    </a:p>
                  </a:txBody>
                  <a:tcPr marL="0" marR="0" marT="0" marB="0" anchor="b"/>
                </a:tc>
                <a:tc>
                  <a:txBody>
                    <a:bodyPr/>
                    <a:lstStyle/>
                    <a:p>
                      <a:pPr algn="ctr" fontAlgn="b"/>
                      <a:r>
                        <a:rPr lang="es-EC" sz="1400" b="0" i="0" u="none" strike="noStrike" dirty="0" smtClean="0">
                          <a:solidFill>
                            <a:srgbClr val="000000"/>
                          </a:solidFill>
                          <a:latin typeface="+mn-lt"/>
                        </a:rPr>
                        <a:t>1.650,00</a:t>
                      </a:r>
                      <a:endParaRPr lang="es-EC" sz="1400" b="0" i="0" u="none" strike="noStrike" dirty="0">
                        <a:solidFill>
                          <a:srgbClr val="000000"/>
                        </a:solidFill>
                        <a:latin typeface="+mn-lt"/>
                      </a:endParaRPr>
                    </a:p>
                  </a:txBody>
                  <a:tcPr marL="0" marR="0" marT="0" marB="0" anchor="b"/>
                </a:tc>
              </a:tr>
              <a:tr h="191413">
                <a:tc>
                  <a:txBody>
                    <a:bodyPr/>
                    <a:lstStyle/>
                    <a:p>
                      <a:pPr algn="r" fontAlgn="b"/>
                      <a:r>
                        <a:rPr lang="es-EC" sz="1400" u="none" strike="noStrike" dirty="0"/>
                        <a:t>Suma:</a:t>
                      </a:r>
                      <a:endParaRPr lang="es-EC" sz="1400" b="1" i="0" u="none" strike="noStrike" dirty="0">
                        <a:solidFill>
                          <a:srgbClr val="000000"/>
                        </a:solidFill>
                        <a:latin typeface="Arial"/>
                      </a:endParaRPr>
                    </a:p>
                  </a:txBody>
                  <a:tcPr marL="0" marR="0" marT="0" marB="0" anchor="b"/>
                </a:tc>
                <a:tc>
                  <a:txBody>
                    <a:bodyPr/>
                    <a:lstStyle/>
                    <a:p>
                      <a:pPr algn="ctr" fontAlgn="b"/>
                      <a:r>
                        <a:rPr lang="es-EC" sz="1400" u="none" strike="noStrike" dirty="0"/>
                        <a:t>164.728,75</a:t>
                      </a:r>
                      <a:endParaRPr lang="es-EC" sz="1400" b="0" i="0" u="none" strike="noStrike" dirty="0">
                        <a:solidFill>
                          <a:srgbClr val="000000"/>
                        </a:solidFill>
                        <a:latin typeface="Arial"/>
                      </a:endParaRPr>
                    </a:p>
                  </a:txBody>
                  <a:tcPr marL="0" marR="0" marT="0" marB="0" anchor="b"/>
                </a:tc>
              </a:tr>
              <a:tr h="191413">
                <a:tc>
                  <a:txBody>
                    <a:bodyPr/>
                    <a:lstStyle/>
                    <a:p>
                      <a:pPr algn="l" fontAlgn="b"/>
                      <a:r>
                        <a:rPr lang="es-EC" sz="1400" u="none" strike="noStrike"/>
                        <a:t>5. CAPITAL DE TRABAJO INICIAL:</a:t>
                      </a:r>
                      <a:endParaRPr lang="es-EC" sz="1400" b="1" i="0" u="none" strike="noStrike">
                        <a:solidFill>
                          <a:srgbClr val="000000"/>
                        </a:solidFill>
                        <a:latin typeface="Arial"/>
                      </a:endParaRPr>
                    </a:p>
                  </a:txBody>
                  <a:tcPr marL="0" marR="0" marT="0" marB="0" anchor="b"/>
                </a:tc>
                <a:tc>
                  <a:txBody>
                    <a:bodyPr/>
                    <a:lstStyle/>
                    <a:p>
                      <a:pPr algn="ctr" fontAlgn="b"/>
                      <a:r>
                        <a:rPr lang="es-EC" sz="1400" u="none" strike="noStrike" dirty="0"/>
                        <a:t>21.989,95</a:t>
                      </a:r>
                      <a:endParaRPr lang="es-EC" sz="1400" b="0" i="0" u="none" strike="noStrike" dirty="0">
                        <a:solidFill>
                          <a:srgbClr val="000000"/>
                        </a:solidFill>
                        <a:latin typeface="Arial"/>
                      </a:endParaRPr>
                    </a:p>
                  </a:txBody>
                  <a:tcPr marL="0" marR="0" marT="0" marB="0" anchor="b"/>
                </a:tc>
              </a:tr>
              <a:tr h="191413">
                <a:tc>
                  <a:txBody>
                    <a:bodyPr/>
                    <a:lstStyle/>
                    <a:p>
                      <a:pPr algn="l" fontAlgn="b"/>
                      <a:r>
                        <a:rPr lang="es-EC" sz="1400" u="none" strike="noStrike"/>
                        <a:t>TOTAL INVERSION</a:t>
                      </a:r>
                      <a:endParaRPr lang="es-EC" sz="1400" b="1" i="0" u="none" strike="noStrike">
                        <a:solidFill>
                          <a:srgbClr val="000000"/>
                        </a:solidFill>
                        <a:latin typeface="Arial"/>
                      </a:endParaRPr>
                    </a:p>
                  </a:txBody>
                  <a:tcPr marL="0" marR="0" marT="0" marB="0" anchor="b"/>
                </a:tc>
                <a:tc>
                  <a:txBody>
                    <a:bodyPr/>
                    <a:lstStyle/>
                    <a:p>
                      <a:pPr algn="ctr" fontAlgn="b"/>
                      <a:r>
                        <a:rPr lang="es-EC" sz="1400" u="none" strike="noStrike" dirty="0"/>
                        <a:t>186.718,70</a:t>
                      </a:r>
                      <a:endParaRPr lang="es-EC" sz="1400" b="1" i="0" u="none" strike="noStrike" dirty="0">
                        <a:solidFill>
                          <a:srgbClr val="000000"/>
                        </a:solidFill>
                        <a:latin typeface="Arial"/>
                      </a:endParaRPr>
                    </a:p>
                  </a:txBody>
                  <a:tcPr marL="0" marR="0" marT="0" marB="0" anchor="b"/>
                </a:tc>
              </a:tr>
            </a:tbl>
          </a:graphicData>
        </a:graphic>
      </p:graphicFrame>
      <p:sp>
        <p:nvSpPr>
          <p:cNvPr id="7" name="2 Rectángulo redondeado">
            <a:hlinkClick r:id="rId3" action="ppaction://hlinkfile"/>
          </p:cNvPr>
          <p:cNvSpPr>
            <a:spLocks noChangeArrowheads="1"/>
          </p:cNvSpPr>
          <p:nvPr/>
        </p:nvSpPr>
        <p:spPr bwMode="auto">
          <a:xfrm>
            <a:off x="304800" y="1600200"/>
            <a:ext cx="5181600" cy="1371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Presupuesto de Inversiones</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graphicFrame>
        <p:nvGraphicFramePr>
          <p:cNvPr id="8" name="7 Tabla"/>
          <p:cNvGraphicFramePr>
            <a:graphicFrameLocks noGrp="1"/>
          </p:cNvGraphicFramePr>
          <p:nvPr/>
        </p:nvGraphicFramePr>
        <p:xfrm>
          <a:off x="6096000" y="1524001"/>
          <a:ext cx="2057400" cy="2148800"/>
        </p:xfrm>
        <a:graphic>
          <a:graphicData uri="http://schemas.openxmlformats.org/drawingml/2006/table">
            <a:tbl>
              <a:tblPr firstRow="1" lastRow="1" bandRow="1">
                <a:tableStyleId>{35758FB7-9AC5-4552-8A53-C91805E547FA}</a:tableStyleId>
              </a:tblPr>
              <a:tblGrid>
                <a:gridCol w="1363761"/>
                <a:gridCol w="693639"/>
              </a:tblGrid>
              <a:tr h="251440">
                <a:tc gridSpan="2">
                  <a:txBody>
                    <a:bodyPr/>
                    <a:lstStyle/>
                    <a:p>
                      <a:pPr algn="ctr" fontAlgn="b"/>
                      <a:r>
                        <a:rPr lang="es-EC" sz="1400" u="none" strike="noStrike" dirty="0">
                          <a:solidFill>
                            <a:schemeClr val="tx1"/>
                          </a:solidFill>
                        </a:rPr>
                        <a:t>Ciclo de Caja</a:t>
                      </a:r>
                      <a:endParaRPr lang="es-EC" sz="1400" b="1" i="0" u="none" strike="noStrike" dirty="0">
                        <a:solidFill>
                          <a:schemeClr val="tx1"/>
                        </a:solidFill>
                        <a:latin typeface="Arial"/>
                      </a:endParaRPr>
                    </a:p>
                  </a:txBody>
                  <a:tcPr marL="0" marR="0" marT="0" marB="0" anchor="b"/>
                </a:tc>
                <a:tc hMerge="1">
                  <a:txBody>
                    <a:bodyPr/>
                    <a:lstStyle/>
                    <a:p>
                      <a:endParaRPr lang="es-EC"/>
                    </a:p>
                  </a:txBody>
                  <a:tcPr/>
                </a:tc>
              </a:tr>
              <a:tr h="633540">
                <a:tc>
                  <a:txBody>
                    <a:bodyPr/>
                    <a:lstStyle/>
                    <a:p>
                      <a:pPr algn="l" fontAlgn="b"/>
                      <a:r>
                        <a:rPr lang="es-EC" sz="1600" u="none" strike="noStrike" dirty="0"/>
                        <a:t>(+)Días de cuentas por cobrar </a:t>
                      </a:r>
                      <a:endParaRPr lang="es-EC" sz="1600" b="0" i="0" u="none" strike="noStrike" dirty="0">
                        <a:solidFill>
                          <a:srgbClr val="000000"/>
                        </a:solidFill>
                        <a:latin typeface="Arial"/>
                      </a:endParaRPr>
                    </a:p>
                  </a:txBody>
                  <a:tcPr marL="0" marR="0" marT="0" marB="0" anchor="b"/>
                </a:tc>
                <a:tc>
                  <a:txBody>
                    <a:bodyPr/>
                    <a:lstStyle/>
                    <a:p>
                      <a:pPr algn="r" fontAlgn="b"/>
                      <a:r>
                        <a:rPr lang="es-EC" sz="1400" u="none" strike="noStrike"/>
                        <a:t>60</a:t>
                      </a:r>
                      <a:endParaRPr lang="es-EC" sz="1400" b="0" i="0" u="none" strike="noStrike">
                        <a:solidFill>
                          <a:srgbClr val="000000"/>
                        </a:solidFill>
                        <a:latin typeface="Arial"/>
                      </a:endParaRPr>
                    </a:p>
                  </a:txBody>
                  <a:tcPr marL="0" marR="0" marT="0" marB="0" anchor="b"/>
                </a:tc>
              </a:tr>
              <a:tr h="422360">
                <a:tc>
                  <a:txBody>
                    <a:bodyPr/>
                    <a:lstStyle/>
                    <a:p>
                      <a:pPr algn="l" fontAlgn="b"/>
                      <a:r>
                        <a:rPr lang="es-EC" sz="1600" u="none" strike="noStrike" dirty="0"/>
                        <a:t>(+)Días de inventario</a:t>
                      </a:r>
                      <a:endParaRPr lang="es-EC" sz="1600" b="0" i="0" u="none" strike="noStrike" dirty="0">
                        <a:solidFill>
                          <a:srgbClr val="000000"/>
                        </a:solidFill>
                        <a:latin typeface="Arial"/>
                      </a:endParaRPr>
                    </a:p>
                  </a:txBody>
                  <a:tcPr marL="0" marR="0" marT="0" marB="0" anchor="b"/>
                </a:tc>
                <a:tc>
                  <a:txBody>
                    <a:bodyPr/>
                    <a:lstStyle/>
                    <a:p>
                      <a:pPr algn="r" fontAlgn="b"/>
                      <a:r>
                        <a:rPr lang="es-EC" sz="1400" u="none" strike="noStrike"/>
                        <a:t>40</a:t>
                      </a:r>
                      <a:endParaRPr lang="es-EC" sz="1400" b="0" i="0" u="none" strike="noStrike">
                        <a:solidFill>
                          <a:srgbClr val="000000"/>
                        </a:solidFill>
                        <a:latin typeface="Arial"/>
                      </a:endParaRPr>
                    </a:p>
                  </a:txBody>
                  <a:tcPr marL="0" marR="0" marT="0" marB="0" anchor="b"/>
                </a:tc>
              </a:tr>
              <a:tr h="422420">
                <a:tc>
                  <a:txBody>
                    <a:bodyPr/>
                    <a:lstStyle/>
                    <a:p>
                      <a:pPr algn="l" fontAlgn="b"/>
                      <a:r>
                        <a:rPr lang="es-EC" sz="1400" u="none" strike="noStrike"/>
                        <a:t>(-)Días de cuentas por pagar</a:t>
                      </a:r>
                      <a:endParaRPr lang="es-EC" sz="1400" b="0" i="0" u="none" strike="noStrike">
                        <a:solidFill>
                          <a:srgbClr val="000000"/>
                        </a:solidFill>
                        <a:latin typeface="Arial"/>
                      </a:endParaRPr>
                    </a:p>
                  </a:txBody>
                  <a:tcPr marL="0" marR="0" marT="0" marB="0" anchor="b"/>
                </a:tc>
                <a:tc>
                  <a:txBody>
                    <a:bodyPr/>
                    <a:lstStyle/>
                    <a:p>
                      <a:pPr algn="r" fontAlgn="b"/>
                      <a:r>
                        <a:rPr lang="es-EC" sz="1400" u="none" strike="noStrike" dirty="0"/>
                        <a:t>65</a:t>
                      </a:r>
                      <a:endParaRPr lang="es-EC" sz="1400" b="0" i="0" u="none" strike="noStrike" dirty="0">
                        <a:solidFill>
                          <a:srgbClr val="000000"/>
                        </a:solidFill>
                        <a:latin typeface="Arial"/>
                      </a:endParaRPr>
                    </a:p>
                  </a:txBody>
                  <a:tcPr marL="0" marR="0" marT="0" marB="0" anchor="b"/>
                </a:tc>
              </a:tr>
              <a:tr h="251440">
                <a:tc>
                  <a:txBody>
                    <a:bodyPr/>
                    <a:lstStyle/>
                    <a:p>
                      <a:pPr algn="l" fontAlgn="b"/>
                      <a:r>
                        <a:rPr lang="es-EC" sz="1400" u="none" strike="noStrike"/>
                        <a:t>TOTAL</a:t>
                      </a:r>
                      <a:endParaRPr lang="es-EC" sz="1400" b="1" i="0" u="none" strike="noStrike">
                        <a:solidFill>
                          <a:srgbClr val="000000"/>
                        </a:solidFill>
                        <a:latin typeface="Arial"/>
                      </a:endParaRPr>
                    </a:p>
                  </a:txBody>
                  <a:tcPr marL="0" marR="0" marT="0" marB="0" anchor="b"/>
                </a:tc>
                <a:tc>
                  <a:txBody>
                    <a:bodyPr/>
                    <a:lstStyle/>
                    <a:p>
                      <a:pPr algn="r" fontAlgn="b"/>
                      <a:r>
                        <a:rPr lang="es-EC" sz="1400" u="none" strike="noStrike" dirty="0"/>
                        <a:t>35</a:t>
                      </a:r>
                      <a:endParaRPr lang="es-EC" sz="1400" b="1" i="0" u="none" strike="noStrike" dirty="0">
                        <a:solidFill>
                          <a:srgbClr val="000000"/>
                        </a:solidFill>
                        <a:latin typeface="Arial"/>
                      </a:endParaRPr>
                    </a:p>
                  </a:txBody>
                  <a:tcPr marL="0" marR="0" marT="0" marB="0" anchor="b"/>
                </a:tc>
              </a:tr>
            </a:tbl>
          </a:graphicData>
        </a:graphic>
      </p:graphicFrame>
      <p:graphicFrame>
        <p:nvGraphicFramePr>
          <p:cNvPr id="9" name="8 Tabla"/>
          <p:cNvGraphicFramePr>
            <a:graphicFrameLocks noGrp="1"/>
          </p:cNvGraphicFramePr>
          <p:nvPr/>
        </p:nvGraphicFramePr>
        <p:xfrm>
          <a:off x="5715000" y="3886201"/>
          <a:ext cx="3136900" cy="2602971"/>
        </p:xfrm>
        <a:graphic>
          <a:graphicData uri="http://schemas.openxmlformats.org/drawingml/2006/table">
            <a:tbl>
              <a:tblPr lastRow="1" bandRow="1">
                <a:tableStyleId>{35758FB7-9AC5-4552-8A53-C91805E547FA}</a:tableStyleId>
              </a:tblPr>
              <a:tblGrid>
                <a:gridCol w="1130300"/>
                <a:gridCol w="1130300"/>
                <a:gridCol w="876300"/>
              </a:tblGrid>
              <a:tr h="332887">
                <a:tc>
                  <a:txBody>
                    <a:bodyPr/>
                    <a:lstStyle/>
                    <a:p>
                      <a:pPr algn="l" fontAlgn="b"/>
                      <a:r>
                        <a:rPr lang="es-EC" sz="1200" u="none" strike="noStrike" dirty="0">
                          <a:solidFill>
                            <a:schemeClr val="tx1"/>
                          </a:solidFill>
                        </a:rPr>
                        <a:t>CICLO DE CAJA:</a:t>
                      </a:r>
                      <a:endParaRPr lang="es-EC" sz="1200" b="1" i="0" u="none" strike="noStrike" dirty="0">
                        <a:solidFill>
                          <a:schemeClr val="tx1"/>
                        </a:solidFill>
                        <a:latin typeface="Arial"/>
                      </a:endParaRPr>
                    </a:p>
                  </a:txBody>
                  <a:tcPr marL="0" marR="0" marT="0" marB="0" anchor="b"/>
                </a:tc>
                <a:tc>
                  <a:txBody>
                    <a:bodyPr/>
                    <a:lstStyle/>
                    <a:p>
                      <a:pPr algn="ctr" fontAlgn="b"/>
                      <a:r>
                        <a:rPr lang="es-EC" sz="1200" u="none" strike="noStrike" dirty="0">
                          <a:solidFill>
                            <a:schemeClr val="tx1"/>
                          </a:solidFill>
                        </a:rPr>
                        <a:t>35</a:t>
                      </a:r>
                      <a:endParaRPr lang="es-EC" sz="1200" b="1" i="0" u="none" strike="noStrike" dirty="0">
                        <a:solidFill>
                          <a:schemeClr val="tx1"/>
                        </a:solidFill>
                        <a:latin typeface="Arial"/>
                      </a:endParaRPr>
                    </a:p>
                  </a:txBody>
                  <a:tcPr marL="0" marR="0" marT="0" marB="0" anchor="b"/>
                </a:tc>
                <a:tc>
                  <a:txBody>
                    <a:bodyPr/>
                    <a:lstStyle/>
                    <a:p>
                      <a:pPr algn="ctr" fontAlgn="b"/>
                      <a:r>
                        <a:rPr lang="es-EC" sz="1200" u="none" strike="noStrike" dirty="0">
                          <a:solidFill>
                            <a:schemeClr val="tx1"/>
                          </a:solidFill>
                        </a:rPr>
                        <a:t>DIAS</a:t>
                      </a:r>
                      <a:endParaRPr lang="es-EC" sz="1200" b="1" i="0" u="none" strike="noStrike" dirty="0">
                        <a:solidFill>
                          <a:schemeClr val="tx1"/>
                        </a:solidFill>
                        <a:latin typeface="Arial"/>
                      </a:endParaRPr>
                    </a:p>
                  </a:txBody>
                  <a:tcPr marL="0" marR="0" marT="0" marB="0" anchor="b"/>
                </a:tc>
              </a:tr>
              <a:tr h="624164">
                <a:tc>
                  <a:txBody>
                    <a:bodyPr/>
                    <a:lstStyle/>
                    <a:p>
                      <a:pPr algn="l" fontAlgn="b"/>
                      <a:r>
                        <a:rPr lang="es-EC" sz="1200" b="1" u="none" strike="noStrike" dirty="0"/>
                        <a:t>Concepto/AÑO</a:t>
                      </a:r>
                      <a:endParaRPr lang="es-EC" sz="1200" b="1" i="0" u="none" strike="noStrike" dirty="0">
                        <a:solidFill>
                          <a:srgbClr val="000000"/>
                        </a:solidFill>
                        <a:latin typeface="Arial"/>
                      </a:endParaRPr>
                    </a:p>
                  </a:txBody>
                  <a:tcPr marL="0" marR="0" marT="0" marB="0" anchor="b"/>
                </a:tc>
                <a:tc>
                  <a:txBody>
                    <a:bodyPr/>
                    <a:lstStyle/>
                    <a:p>
                      <a:pPr algn="l" fontAlgn="b"/>
                      <a:r>
                        <a:rPr lang="es-EC" sz="1200" b="1" u="none" strike="noStrike" dirty="0"/>
                        <a:t>TOTAL ANUAL</a:t>
                      </a:r>
                      <a:endParaRPr lang="es-EC" sz="1200" b="1" i="0" u="none" strike="noStrike" dirty="0">
                        <a:solidFill>
                          <a:srgbClr val="000000"/>
                        </a:solidFill>
                        <a:latin typeface="Arial"/>
                      </a:endParaRPr>
                    </a:p>
                  </a:txBody>
                  <a:tcPr marL="0" marR="0" marT="0" marB="0" anchor="b"/>
                </a:tc>
                <a:tc>
                  <a:txBody>
                    <a:bodyPr/>
                    <a:lstStyle/>
                    <a:p>
                      <a:pPr algn="l" fontAlgn="b"/>
                      <a:r>
                        <a:rPr lang="es-EC" sz="1200" b="1" u="none" strike="noStrike" dirty="0"/>
                        <a:t>KT INICIAL AÑO CERO</a:t>
                      </a:r>
                      <a:endParaRPr lang="es-EC" sz="1200" b="1" i="0" u="none" strike="noStrike" dirty="0">
                        <a:solidFill>
                          <a:srgbClr val="000000"/>
                        </a:solidFill>
                        <a:latin typeface="Arial"/>
                      </a:endParaRPr>
                    </a:p>
                  </a:txBody>
                  <a:tcPr marL="0" marR="0" marT="0" marB="0" anchor="b"/>
                </a:tc>
              </a:tr>
              <a:tr h="316243">
                <a:tc>
                  <a:txBody>
                    <a:bodyPr/>
                    <a:lstStyle/>
                    <a:p>
                      <a:pPr algn="l" fontAlgn="b"/>
                      <a:r>
                        <a:rPr lang="es-EC" sz="1200" u="none" strike="noStrike"/>
                        <a:t>Mano de Obra directa MOD</a:t>
                      </a:r>
                      <a:endParaRPr lang="es-EC" sz="1200" b="0" i="0" u="none" strike="noStrike">
                        <a:solidFill>
                          <a:srgbClr val="000000"/>
                        </a:solidFill>
                        <a:latin typeface="Arial"/>
                      </a:endParaRPr>
                    </a:p>
                  </a:txBody>
                  <a:tcPr marL="0" marR="0" marT="0" marB="0" anchor="b"/>
                </a:tc>
                <a:tc>
                  <a:txBody>
                    <a:bodyPr/>
                    <a:lstStyle/>
                    <a:p>
                      <a:pPr algn="ctr" fontAlgn="b"/>
                      <a:r>
                        <a:rPr lang="es-EC" sz="1200" u="none" strike="noStrike" dirty="0"/>
                        <a:t>           44.064,00 </a:t>
                      </a:r>
                      <a:endParaRPr lang="es-EC" sz="1200" b="0" i="0" u="none" strike="noStrike" dirty="0">
                        <a:solidFill>
                          <a:srgbClr val="000000"/>
                        </a:solidFill>
                        <a:latin typeface="Arial"/>
                      </a:endParaRPr>
                    </a:p>
                  </a:txBody>
                  <a:tcPr marL="0" marR="0" marT="0" marB="0" anchor="b"/>
                </a:tc>
                <a:tc>
                  <a:txBody>
                    <a:bodyPr/>
                    <a:lstStyle/>
                    <a:p>
                      <a:pPr algn="ctr" fontAlgn="b"/>
                      <a:r>
                        <a:rPr lang="es-EC" sz="1200" u="none" strike="noStrike" dirty="0"/>
                        <a:t>      4.225,32 </a:t>
                      </a:r>
                      <a:endParaRPr lang="es-EC" sz="1200" b="0" i="0" u="none" strike="noStrike" dirty="0">
                        <a:solidFill>
                          <a:srgbClr val="000000"/>
                        </a:solidFill>
                        <a:latin typeface="Arial"/>
                      </a:endParaRPr>
                    </a:p>
                  </a:txBody>
                  <a:tcPr marL="0" marR="0" marT="0" marB="0" anchor="b"/>
                </a:tc>
              </a:tr>
              <a:tr h="324565">
                <a:tc>
                  <a:txBody>
                    <a:bodyPr/>
                    <a:lstStyle/>
                    <a:p>
                      <a:pPr algn="l" fontAlgn="b"/>
                      <a:r>
                        <a:rPr lang="es-EC" sz="1200" u="none" strike="noStrike"/>
                        <a:t>Materiales Directors M.P.</a:t>
                      </a:r>
                      <a:endParaRPr lang="es-EC" sz="1200" b="0" i="0" u="none" strike="noStrike">
                        <a:solidFill>
                          <a:srgbClr val="000000"/>
                        </a:solidFill>
                        <a:latin typeface="Arial"/>
                      </a:endParaRPr>
                    </a:p>
                  </a:txBody>
                  <a:tcPr marL="0" marR="0" marT="0" marB="0" anchor="b"/>
                </a:tc>
                <a:tc>
                  <a:txBody>
                    <a:bodyPr/>
                    <a:lstStyle/>
                    <a:p>
                      <a:pPr algn="ctr" fontAlgn="b"/>
                      <a:r>
                        <a:rPr lang="es-EC" sz="1200" u="none" strike="noStrike" dirty="0"/>
                        <a:t>         181.383,70 </a:t>
                      </a:r>
                      <a:endParaRPr lang="es-EC" sz="1200" b="0" i="0" u="none" strike="noStrike" dirty="0">
                        <a:solidFill>
                          <a:srgbClr val="000000"/>
                        </a:solidFill>
                        <a:latin typeface="Arial"/>
                      </a:endParaRPr>
                    </a:p>
                  </a:txBody>
                  <a:tcPr marL="0" marR="0" marT="0" marB="0" anchor="b"/>
                </a:tc>
                <a:tc>
                  <a:txBody>
                    <a:bodyPr/>
                    <a:lstStyle/>
                    <a:p>
                      <a:pPr algn="ctr" fontAlgn="b"/>
                      <a:r>
                        <a:rPr lang="es-EC" sz="1200" u="none" strike="noStrike" dirty="0"/>
                        <a:t>    17.392,96 </a:t>
                      </a:r>
                      <a:endParaRPr lang="es-EC" sz="1200" b="0" i="0" u="none" strike="noStrike" dirty="0">
                        <a:solidFill>
                          <a:srgbClr val="000000"/>
                        </a:solidFill>
                        <a:latin typeface="Arial"/>
                      </a:endParaRPr>
                    </a:p>
                  </a:txBody>
                  <a:tcPr marL="0" marR="0" marT="0" marB="0" anchor="b"/>
                </a:tc>
              </a:tr>
              <a:tr h="332887">
                <a:tc>
                  <a:txBody>
                    <a:bodyPr/>
                    <a:lstStyle/>
                    <a:p>
                      <a:pPr algn="l" fontAlgn="b"/>
                      <a:r>
                        <a:rPr lang="es-EC" sz="1200" u="none" strike="noStrike"/>
                        <a:t>Suministros y Servicios</a:t>
                      </a:r>
                      <a:endParaRPr lang="es-EC" sz="1200" b="0" i="0" u="none" strike="noStrike">
                        <a:solidFill>
                          <a:srgbClr val="000000"/>
                        </a:solidFill>
                        <a:latin typeface="Arial"/>
                      </a:endParaRPr>
                    </a:p>
                  </a:txBody>
                  <a:tcPr marL="0" marR="0" marT="0" marB="0" anchor="b"/>
                </a:tc>
                <a:tc>
                  <a:txBody>
                    <a:bodyPr/>
                    <a:lstStyle/>
                    <a:p>
                      <a:pPr algn="ctr" fontAlgn="b"/>
                      <a:r>
                        <a:rPr lang="es-EC" sz="1200" u="none" strike="noStrike" dirty="0"/>
                        <a:t>             3.876,10 </a:t>
                      </a:r>
                      <a:endParaRPr lang="es-EC" sz="1200" b="0" i="0" u="none" strike="noStrike" dirty="0">
                        <a:solidFill>
                          <a:srgbClr val="000000"/>
                        </a:solidFill>
                        <a:latin typeface="Arial"/>
                      </a:endParaRPr>
                    </a:p>
                  </a:txBody>
                  <a:tcPr marL="0" marR="0" marT="0" marB="0" anchor="b"/>
                </a:tc>
                <a:tc>
                  <a:txBody>
                    <a:bodyPr/>
                    <a:lstStyle/>
                    <a:p>
                      <a:pPr algn="ctr" fontAlgn="b"/>
                      <a:r>
                        <a:rPr lang="es-EC" sz="1200" u="none" strike="noStrike" dirty="0"/>
                        <a:t>         371,68 </a:t>
                      </a:r>
                      <a:endParaRPr lang="es-EC" sz="1200" b="0" i="0" u="none" strike="noStrike" dirty="0">
                        <a:solidFill>
                          <a:srgbClr val="000000"/>
                        </a:solidFill>
                        <a:latin typeface="Arial"/>
                      </a:endParaRPr>
                    </a:p>
                  </a:txBody>
                  <a:tcPr marL="0" marR="0" marT="0" marB="0" anchor="b"/>
                </a:tc>
              </a:tr>
              <a:tr h="158122">
                <a:tc>
                  <a:txBody>
                    <a:bodyPr/>
                    <a:lstStyle/>
                    <a:p>
                      <a:pPr algn="l" fontAlgn="b"/>
                      <a:r>
                        <a:rPr lang="es-EC" sz="1200" u="none" strike="noStrike"/>
                        <a:t>Suma</a:t>
                      </a:r>
                      <a:endParaRPr lang="es-EC" sz="1200" b="0" i="0" u="none" strike="noStrike">
                        <a:solidFill>
                          <a:srgbClr val="000000"/>
                        </a:solidFill>
                        <a:latin typeface="Arial"/>
                      </a:endParaRPr>
                    </a:p>
                  </a:txBody>
                  <a:tcPr marL="0" marR="0" marT="0" marB="0" anchor="b"/>
                </a:tc>
                <a:tc>
                  <a:txBody>
                    <a:bodyPr/>
                    <a:lstStyle/>
                    <a:p>
                      <a:pPr algn="ctr" fontAlgn="b"/>
                      <a:r>
                        <a:rPr lang="es-EC" sz="1200" u="none" strike="noStrike" dirty="0"/>
                        <a:t>         229.323,80 </a:t>
                      </a:r>
                      <a:endParaRPr lang="es-EC" sz="1200" b="0" i="0" u="none" strike="noStrike" dirty="0">
                        <a:solidFill>
                          <a:srgbClr val="000000"/>
                        </a:solidFill>
                        <a:latin typeface="Arial"/>
                      </a:endParaRPr>
                    </a:p>
                  </a:txBody>
                  <a:tcPr marL="0" marR="0" marT="0" marB="0" anchor="b"/>
                </a:tc>
                <a:tc>
                  <a:txBody>
                    <a:bodyPr/>
                    <a:lstStyle/>
                    <a:p>
                      <a:pPr algn="ctr" fontAlgn="b"/>
                      <a:r>
                        <a:rPr lang="es-EC" sz="1200" u="none" strike="noStrike" dirty="0"/>
                        <a:t>    21.989,95 </a:t>
                      </a:r>
                      <a:endParaRPr lang="es-EC" sz="1200" b="0" i="0" u="none" strike="noStrike" dirty="0">
                        <a:solidFill>
                          <a:srgbClr val="000000"/>
                        </a:solidFill>
                        <a:latin typeface="Arial"/>
                      </a:endParaRPr>
                    </a:p>
                  </a:txBody>
                  <a:tcPr marL="0" marR="0" marT="0" marB="0" anchor="b"/>
                </a:tc>
              </a:tr>
              <a:tr h="349532">
                <a:tc>
                  <a:txBody>
                    <a:bodyPr/>
                    <a:lstStyle/>
                    <a:p>
                      <a:pPr algn="l" fontAlgn="b"/>
                      <a:r>
                        <a:rPr lang="es-EC" sz="1200" u="none" strike="noStrike"/>
                        <a:t> </a:t>
                      </a:r>
                      <a:endParaRPr lang="es-EC" sz="1200" b="0" i="0" u="none" strike="noStrike">
                        <a:solidFill>
                          <a:srgbClr val="000000"/>
                        </a:solidFill>
                        <a:latin typeface="Arial"/>
                      </a:endParaRPr>
                    </a:p>
                  </a:txBody>
                  <a:tcPr marL="0" marR="0" marT="0" marB="0" anchor="b"/>
                </a:tc>
                <a:tc>
                  <a:txBody>
                    <a:bodyPr/>
                    <a:lstStyle/>
                    <a:p>
                      <a:pPr algn="l" fontAlgn="b"/>
                      <a:r>
                        <a:rPr lang="es-EC" sz="1200" u="none" strike="noStrike"/>
                        <a:t> K.T.  CICLO DE CAJA  = </a:t>
                      </a:r>
                      <a:endParaRPr lang="es-EC" sz="1200" b="1" i="0" u="none" strike="noStrike">
                        <a:solidFill>
                          <a:srgbClr val="000000"/>
                        </a:solidFill>
                        <a:latin typeface="Arial"/>
                      </a:endParaRPr>
                    </a:p>
                  </a:txBody>
                  <a:tcPr marL="0" marR="0" marT="0" marB="0" anchor="b"/>
                </a:tc>
                <a:tc>
                  <a:txBody>
                    <a:bodyPr/>
                    <a:lstStyle/>
                    <a:p>
                      <a:pPr algn="ctr" fontAlgn="b"/>
                      <a:r>
                        <a:rPr lang="es-EC" sz="1200" u="none" strike="noStrike" dirty="0"/>
                        <a:t>    21.989,95 </a:t>
                      </a:r>
                      <a:endParaRPr lang="es-EC" sz="1200" b="1" i="0" u="none" strike="noStrike" dirty="0">
                        <a:solidFill>
                          <a:srgbClr val="000000"/>
                        </a:solidFill>
                        <a:latin typeface="Arial"/>
                      </a:endParaRPr>
                    </a:p>
                  </a:txBody>
                  <a:tcPr marL="0" marR="0" marT="0" marB="0" anchor="b"/>
                </a:tc>
              </a:tr>
            </a:tbl>
          </a:graphicData>
        </a:graphic>
      </p:graphicFrame>
      <p:sp>
        <p:nvSpPr>
          <p:cNvPr id="10" name="9 Rectángulo"/>
          <p:cNvSpPr/>
          <p:nvPr/>
        </p:nvSpPr>
        <p:spPr>
          <a:xfrm>
            <a:off x="2286000" y="533400"/>
            <a:ext cx="5410200" cy="584775"/>
          </a:xfrm>
          <a:prstGeom prst="rect">
            <a:avLst/>
          </a:prstGeom>
          <a:noFill/>
        </p:spPr>
        <p:txBody>
          <a:bodyPr wrap="square">
            <a:spAutoFit/>
          </a:bodyPr>
          <a:lstStyle/>
          <a:p>
            <a:pPr algn="ctr">
              <a:defRPr/>
            </a:pPr>
            <a:r>
              <a:rPr lang="" sz="3200" b="1" dirty="0" smtClean="0">
                <a:ln w="10541" cmpd="sng">
                  <a:solidFill>
                    <a:srgbClr val="002060"/>
                  </a:solidFill>
                  <a:prstDash val="solid"/>
                </a:ln>
                <a:solidFill>
                  <a:srgbClr val="002060"/>
                </a:solidFill>
                <a:cs typeface="+mn-cs"/>
              </a:rPr>
              <a:t>ESTUDIO FINANCIERO</a:t>
            </a:r>
            <a:endParaRPr lang="es-ES" sz="3200" b="1" dirty="0">
              <a:ln w="10541" cmpd="sng">
                <a:solidFill>
                  <a:srgbClr val="002060"/>
                </a:solidFill>
                <a:prstDash val="solid"/>
              </a:ln>
              <a:solidFill>
                <a:srgbClr val="00206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Presupuesto de Ingresos</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graphicFrame>
        <p:nvGraphicFramePr>
          <p:cNvPr id="5" name="4 Tabla"/>
          <p:cNvGraphicFramePr>
            <a:graphicFrameLocks noGrp="1"/>
          </p:cNvGraphicFramePr>
          <p:nvPr/>
        </p:nvGraphicFramePr>
        <p:xfrm>
          <a:off x="762000" y="1752600"/>
          <a:ext cx="7543800" cy="3733800"/>
        </p:xfrm>
        <a:graphic>
          <a:graphicData uri="http://schemas.openxmlformats.org/drawingml/2006/table">
            <a:tbl>
              <a:tblPr lastRow="1" bandRow="1">
                <a:tableStyleId>{35758FB7-9AC5-4552-8A53-C91805E547FA}</a:tableStyleId>
              </a:tblPr>
              <a:tblGrid>
                <a:gridCol w="1885950"/>
                <a:gridCol w="1885950"/>
                <a:gridCol w="1885950"/>
                <a:gridCol w="1885950"/>
              </a:tblGrid>
              <a:tr h="622300">
                <a:tc>
                  <a:txBody>
                    <a:bodyPr/>
                    <a:lstStyle/>
                    <a:p>
                      <a:pPr indent="180340">
                        <a:lnSpc>
                          <a:spcPct val="115000"/>
                        </a:lnSpc>
                        <a:spcAft>
                          <a:spcPts val="0"/>
                        </a:spcAft>
                      </a:pPr>
                      <a:r>
                        <a:rPr lang="es-EC" sz="1400" b="1" dirty="0">
                          <a:solidFill>
                            <a:schemeClr val="tx1"/>
                          </a:solidFill>
                        </a:rPr>
                        <a:t>Año</a:t>
                      </a:r>
                      <a:endParaRPr lang="es-EC" sz="1800" b="1" dirty="0">
                        <a:solidFill>
                          <a:schemeClr val="tx1"/>
                        </a:solidFill>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b="1" dirty="0">
                          <a:solidFill>
                            <a:schemeClr val="tx1"/>
                          </a:solidFill>
                        </a:rPr>
                        <a:t>No. Chaquetas y Pantalones Anual</a:t>
                      </a:r>
                      <a:endParaRPr lang="es-EC" sz="1800" b="1" dirty="0">
                        <a:solidFill>
                          <a:schemeClr val="tx1"/>
                        </a:solidFill>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b="1" dirty="0">
                          <a:solidFill>
                            <a:schemeClr val="tx1"/>
                          </a:solidFill>
                        </a:rPr>
                        <a:t>Valor Unitario (dólares)</a:t>
                      </a:r>
                      <a:endParaRPr lang="es-EC" sz="1800" b="1" dirty="0">
                        <a:solidFill>
                          <a:schemeClr val="tx1"/>
                        </a:solidFill>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b="1" dirty="0">
                          <a:solidFill>
                            <a:schemeClr val="tx1"/>
                          </a:solidFill>
                        </a:rPr>
                        <a:t>Ingreso Anual (dólares)</a:t>
                      </a:r>
                      <a:endParaRPr lang="es-EC" sz="1800" b="1" dirty="0">
                        <a:solidFill>
                          <a:schemeClr val="tx1"/>
                        </a:solidFill>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1</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4.330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80,00</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342.936</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2</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5.196</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80,00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411.523</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dirty="0"/>
                        <a:t>3</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6.235</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80,00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493.812</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4</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7.482</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80,00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592.574</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5</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8.978</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80,00</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711.058</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6</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10.324</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80,00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817.661</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7</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10.324</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80,00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817.661</a:t>
                      </a:r>
                      <a:endParaRPr lang="es-EC" sz="180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8</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10.324</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80,00</a:t>
                      </a:r>
                      <a:endParaRPr lang="es-EC" sz="18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817.661</a:t>
                      </a:r>
                      <a:endParaRPr lang="es-EC" sz="1800" dirty="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9</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10.324</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80,00</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817.661</a:t>
                      </a:r>
                      <a:endParaRPr lang="es-EC" sz="1800" dirty="0">
                        <a:latin typeface="Calibri"/>
                        <a:ea typeface="Calibri"/>
                        <a:cs typeface="Times New Roman"/>
                      </a:endParaRPr>
                    </a:p>
                  </a:txBody>
                  <a:tcPr marL="44450" marR="44450" marT="0" marB="0" anchor="b"/>
                </a:tc>
              </a:tr>
              <a:tr h="311150">
                <a:tc>
                  <a:txBody>
                    <a:bodyPr/>
                    <a:lstStyle/>
                    <a:p>
                      <a:pPr indent="180340" algn="r">
                        <a:lnSpc>
                          <a:spcPct val="115000"/>
                        </a:lnSpc>
                        <a:spcAft>
                          <a:spcPts val="0"/>
                        </a:spcAft>
                      </a:pPr>
                      <a:r>
                        <a:rPr lang="es-EC" sz="1400"/>
                        <a:t>10</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10.324</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80,00</a:t>
                      </a:r>
                      <a:endParaRPr lang="es-EC" sz="18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dirty="0"/>
                        <a:t>817.661</a:t>
                      </a:r>
                      <a:endParaRPr lang="es-EC" sz="1800" dirty="0">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Presupuesto de Egresos</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pic>
        <p:nvPicPr>
          <p:cNvPr id="44033" name="Picture 1"/>
          <p:cNvPicPr>
            <a:picLocks noChangeAspect="1" noChangeArrowheads="1"/>
          </p:cNvPicPr>
          <p:nvPr/>
        </p:nvPicPr>
        <p:blipFill>
          <a:blip r:embed="rId3"/>
          <a:srcRect l="18824" t="29167" r="15882" b="17708"/>
          <a:stretch>
            <a:fillRect/>
          </a:stretch>
        </p:blipFill>
        <p:spPr bwMode="auto">
          <a:xfrm>
            <a:off x="76200" y="1752600"/>
            <a:ext cx="8915400" cy="4038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033"/>
                                        </p:tgtEl>
                                        <p:attrNameLst>
                                          <p:attrName>style.visibility</p:attrName>
                                        </p:attrNameLst>
                                      </p:cBhvr>
                                      <p:to>
                                        <p:strVal val="visible"/>
                                      </p:to>
                                    </p:set>
                                    <p:animEffect transition="in" filter="wipe(down)">
                                      <p:cBhvr>
                                        <p:cTn id="17"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Estructura de Financiamiento</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graphicFrame>
        <p:nvGraphicFramePr>
          <p:cNvPr id="5" name="4 Tabla"/>
          <p:cNvGraphicFramePr>
            <a:graphicFrameLocks noGrp="1"/>
          </p:cNvGraphicFramePr>
          <p:nvPr/>
        </p:nvGraphicFramePr>
        <p:xfrm>
          <a:off x="1828800" y="1600200"/>
          <a:ext cx="5486400" cy="1600200"/>
        </p:xfrm>
        <a:graphic>
          <a:graphicData uri="http://schemas.openxmlformats.org/drawingml/2006/table">
            <a:tbl>
              <a:tblPr lastRow="1" bandRow="1">
                <a:tableStyleId>{3C2FFA5D-87B4-456A-9821-1D502468CF0F}</a:tableStyleId>
              </a:tblPr>
              <a:tblGrid>
                <a:gridCol w="1873405"/>
                <a:gridCol w="1338146"/>
                <a:gridCol w="1159727"/>
                <a:gridCol w="1115122"/>
              </a:tblGrid>
              <a:tr h="400050">
                <a:tc rowSpan="2">
                  <a:txBody>
                    <a:bodyPr/>
                    <a:lstStyle/>
                    <a:p>
                      <a:pPr algn="ctr" fontAlgn="b"/>
                      <a:r>
                        <a:rPr lang="es-EC" sz="1200" b="1" u="none" strike="noStrike" dirty="0"/>
                        <a:t>Concepto</a:t>
                      </a:r>
                      <a:endParaRPr lang="es-EC" sz="1200" b="1" i="0" u="none" strike="noStrike" dirty="0">
                        <a:solidFill>
                          <a:srgbClr val="000000"/>
                        </a:solidFill>
                        <a:latin typeface="Arial"/>
                      </a:endParaRPr>
                    </a:p>
                  </a:txBody>
                  <a:tcPr marL="0" marR="0" marT="0" marB="0" anchor="b"/>
                </a:tc>
                <a:tc rowSpan="2">
                  <a:txBody>
                    <a:bodyPr/>
                    <a:lstStyle/>
                    <a:p>
                      <a:pPr algn="ctr" fontAlgn="b"/>
                      <a:r>
                        <a:rPr lang="es-EC" sz="1200" b="1" u="none" strike="noStrike" dirty="0"/>
                        <a:t>VALOR  TOTAL</a:t>
                      </a:r>
                      <a:endParaRPr lang="es-EC" sz="1200" b="1" i="0" u="none" strike="noStrike" dirty="0">
                        <a:solidFill>
                          <a:srgbClr val="000000"/>
                        </a:solidFill>
                        <a:latin typeface="Arial"/>
                      </a:endParaRPr>
                    </a:p>
                  </a:txBody>
                  <a:tcPr marL="0" marR="0" marT="0" marB="0" anchor="b"/>
                </a:tc>
                <a:tc>
                  <a:txBody>
                    <a:bodyPr/>
                    <a:lstStyle/>
                    <a:p>
                      <a:pPr algn="ctr" fontAlgn="b"/>
                      <a:r>
                        <a:rPr lang="es-EC" sz="1200" b="1" u="none" strike="noStrike"/>
                        <a:t>Recursos Propios</a:t>
                      </a:r>
                      <a:endParaRPr lang="es-EC" sz="1200" b="1" i="0" u="none" strike="noStrike">
                        <a:solidFill>
                          <a:srgbClr val="000000"/>
                        </a:solidFill>
                        <a:latin typeface="Arial"/>
                      </a:endParaRPr>
                    </a:p>
                  </a:txBody>
                  <a:tcPr marL="0" marR="0" marT="0" marB="0" anchor="b"/>
                </a:tc>
                <a:tc>
                  <a:txBody>
                    <a:bodyPr/>
                    <a:lstStyle/>
                    <a:p>
                      <a:pPr algn="ctr" fontAlgn="b"/>
                      <a:r>
                        <a:rPr lang="es-EC" sz="1200" b="1" u="none" strike="noStrike"/>
                        <a:t>Aportes externos</a:t>
                      </a:r>
                      <a:endParaRPr lang="es-EC" sz="1200" b="1" i="0" u="none" strike="noStrike">
                        <a:solidFill>
                          <a:srgbClr val="000000"/>
                        </a:solidFill>
                        <a:latin typeface="Arial"/>
                      </a:endParaRPr>
                    </a:p>
                  </a:txBody>
                  <a:tcPr marL="0" marR="0" marT="0" marB="0" anchor="b"/>
                </a:tc>
              </a:tr>
              <a:tr h="200025">
                <a:tc vMerge="1">
                  <a:txBody>
                    <a:bodyPr/>
                    <a:lstStyle/>
                    <a:p>
                      <a:endParaRPr lang="es-EC"/>
                    </a:p>
                  </a:txBody>
                  <a:tcPr/>
                </a:tc>
                <a:tc vMerge="1">
                  <a:txBody>
                    <a:bodyPr/>
                    <a:lstStyle/>
                    <a:p>
                      <a:endParaRPr lang="es-EC"/>
                    </a:p>
                  </a:txBody>
                  <a:tcPr/>
                </a:tc>
                <a:tc>
                  <a:txBody>
                    <a:bodyPr/>
                    <a:lstStyle/>
                    <a:p>
                      <a:pPr algn="ctr" fontAlgn="b"/>
                      <a:r>
                        <a:rPr lang="es-EC" sz="1200" b="1" u="none" strike="noStrike"/>
                        <a:t>60%</a:t>
                      </a:r>
                      <a:endParaRPr lang="es-EC" sz="1200" b="1" i="0" u="none" strike="noStrike">
                        <a:solidFill>
                          <a:srgbClr val="000000"/>
                        </a:solidFill>
                        <a:latin typeface="Arial"/>
                      </a:endParaRPr>
                    </a:p>
                  </a:txBody>
                  <a:tcPr marL="0" marR="0" marT="0" marB="0" anchor="b"/>
                </a:tc>
                <a:tc>
                  <a:txBody>
                    <a:bodyPr/>
                    <a:lstStyle/>
                    <a:p>
                      <a:pPr algn="ctr" fontAlgn="b"/>
                      <a:r>
                        <a:rPr lang="es-EC" sz="1200" b="1" u="none" strike="noStrike" dirty="0"/>
                        <a:t>40%</a:t>
                      </a:r>
                      <a:endParaRPr lang="es-EC" sz="1200" b="1" i="0" u="none" strike="noStrike" dirty="0">
                        <a:solidFill>
                          <a:srgbClr val="000000"/>
                        </a:solidFill>
                        <a:latin typeface="Arial"/>
                      </a:endParaRPr>
                    </a:p>
                  </a:txBody>
                  <a:tcPr marL="0" marR="0" marT="0" marB="0" anchor="b"/>
                </a:tc>
              </a:tr>
              <a:tr h="400050">
                <a:tc>
                  <a:txBody>
                    <a:bodyPr/>
                    <a:lstStyle/>
                    <a:p>
                      <a:pPr algn="r" fontAlgn="b"/>
                      <a:r>
                        <a:rPr lang="es-EC" sz="1200" b="1" u="none" strike="noStrike"/>
                        <a:t>INVERSION TOTAL INICIAL  :</a:t>
                      </a:r>
                      <a:endParaRPr lang="es-EC" sz="1200" b="1" i="0" u="none" strike="noStrike">
                        <a:solidFill>
                          <a:srgbClr val="000000"/>
                        </a:solidFill>
                        <a:latin typeface="Arial"/>
                      </a:endParaRPr>
                    </a:p>
                  </a:txBody>
                  <a:tcPr marL="0" marR="0" marT="0" marB="0" anchor="b"/>
                </a:tc>
                <a:tc>
                  <a:txBody>
                    <a:bodyPr/>
                    <a:lstStyle/>
                    <a:p>
                      <a:pPr algn="l" fontAlgn="b"/>
                      <a:r>
                        <a:rPr lang="es-EC" sz="1200" u="none" strike="noStrike" dirty="0"/>
                        <a:t>     164.728,75 </a:t>
                      </a:r>
                      <a:endParaRPr lang="es-EC" sz="1200" b="0" i="0" u="none" strike="noStrike" dirty="0">
                        <a:solidFill>
                          <a:srgbClr val="000000"/>
                        </a:solidFill>
                        <a:latin typeface="Arial"/>
                      </a:endParaRPr>
                    </a:p>
                  </a:txBody>
                  <a:tcPr marL="0" marR="0" marT="0" marB="0" anchor="b"/>
                </a:tc>
                <a:tc>
                  <a:txBody>
                    <a:bodyPr/>
                    <a:lstStyle/>
                    <a:p>
                      <a:pPr algn="l" fontAlgn="b"/>
                      <a:r>
                        <a:rPr lang="es-EC" sz="1200" u="none" strike="noStrike" dirty="0"/>
                        <a:t>    98.837,25 </a:t>
                      </a:r>
                      <a:endParaRPr lang="es-EC" sz="1200" b="0" i="0" u="none" strike="noStrike" dirty="0">
                        <a:solidFill>
                          <a:srgbClr val="000000"/>
                        </a:solidFill>
                        <a:latin typeface="Arial"/>
                      </a:endParaRPr>
                    </a:p>
                  </a:txBody>
                  <a:tcPr marL="0" marR="0" marT="0" marB="0" anchor="b"/>
                </a:tc>
                <a:tc>
                  <a:txBody>
                    <a:bodyPr/>
                    <a:lstStyle/>
                    <a:p>
                      <a:pPr algn="l" fontAlgn="b"/>
                      <a:r>
                        <a:rPr lang="es-EC" sz="1200" u="none" strike="noStrike"/>
                        <a:t>   65.891,50 </a:t>
                      </a:r>
                      <a:endParaRPr lang="es-EC" sz="1200" b="0" i="0" u="none" strike="noStrike">
                        <a:solidFill>
                          <a:srgbClr val="000000"/>
                        </a:solidFill>
                        <a:latin typeface="Arial"/>
                      </a:endParaRPr>
                    </a:p>
                  </a:txBody>
                  <a:tcPr marL="0" marR="0" marT="0" marB="0" anchor="b"/>
                </a:tc>
              </a:tr>
              <a:tr h="200025">
                <a:tc>
                  <a:txBody>
                    <a:bodyPr/>
                    <a:lstStyle/>
                    <a:p>
                      <a:pPr algn="r" fontAlgn="b"/>
                      <a:r>
                        <a:rPr lang="es-EC" sz="1200" b="1" u="none" strike="noStrike" dirty="0"/>
                        <a:t>Capital de trabajo</a:t>
                      </a:r>
                      <a:endParaRPr lang="es-EC" sz="1200" b="1" i="0" u="none" strike="noStrike" dirty="0">
                        <a:solidFill>
                          <a:srgbClr val="000000"/>
                        </a:solidFill>
                        <a:latin typeface="Arial"/>
                      </a:endParaRPr>
                    </a:p>
                  </a:txBody>
                  <a:tcPr marL="0" marR="0" marT="0" marB="0" anchor="b"/>
                </a:tc>
                <a:tc>
                  <a:txBody>
                    <a:bodyPr/>
                    <a:lstStyle/>
                    <a:p>
                      <a:pPr algn="l" fontAlgn="b"/>
                      <a:r>
                        <a:rPr lang="es-EC" sz="1200" u="none" strike="noStrike"/>
                        <a:t>       21.989,95 </a:t>
                      </a:r>
                      <a:endParaRPr lang="es-EC" sz="1200" b="0" i="0" u="none" strike="noStrike">
                        <a:solidFill>
                          <a:srgbClr val="000000"/>
                        </a:solidFill>
                        <a:latin typeface="Arial"/>
                      </a:endParaRPr>
                    </a:p>
                  </a:txBody>
                  <a:tcPr marL="0" marR="0" marT="0" marB="0" anchor="b"/>
                </a:tc>
                <a:tc>
                  <a:txBody>
                    <a:bodyPr/>
                    <a:lstStyle/>
                    <a:p>
                      <a:pPr algn="l" fontAlgn="b"/>
                      <a:r>
                        <a:rPr lang="es-EC" sz="1200" u="none" strike="noStrike" dirty="0"/>
                        <a:t>    13.193,97 </a:t>
                      </a:r>
                      <a:endParaRPr lang="es-EC" sz="1200" b="0" i="0" u="none" strike="noStrike" dirty="0">
                        <a:solidFill>
                          <a:srgbClr val="000000"/>
                        </a:solidFill>
                        <a:latin typeface="Arial"/>
                      </a:endParaRPr>
                    </a:p>
                  </a:txBody>
                  <a:tcPr marL="0" marR="0" marT="0" marB="0" anchor="b"/>
                </a:tc>
                <a:tc>
                  <a:txBody>
                    <a:bodyPr/>
                    <a:lstStyle/>
                    <a:p>
                      <a:pPr algn="l" fontAlgn="b"/>
                      <a:r>
                        <a:rPr lang="es-EC" sz="1200" u="none" strike="noStrike"/>
                        <a:t>     8.795,98 </a:t>
                      </a:r>
                      <a:endParaRPr lang="es-EC" sz="1200" b="0" i="0" u="none" strike="noStrike">
                        <a:solidFill>
                          <a:srgbClr val="000000"/>
                        </a:solidFill>
                        <a:latin typeface="Arial"/>
                      </a:endParaRPr>
                    </a:p>
                  </a:txBody>
                  <a:tcPr marL="0" marR="0" marT="0" marB="0" anchor="b"/>
                </a:tc>
              </a:tr>
              <a:tr h="400050">
                <a:tc>
                  <a:txBody>
                    <a:bodyPr/>
                    <a:lstStyle/>
                    <a:p>
                      <a:pPr algn="r" fontAlgn="b"/>
                      <a:r>
                        <a:rPr lang="es-EC" sz="1200" u="none" strike="noStrike"/>
                        <a:t>Total de la inversion inicial</a:t>
                      </a:r>
                      <a:endParaRPr lang="es-EC" sz="1200" b="1" i="0" u="none" strike="noStrike">
                        <a:solidFill>
                          <a:srgbClr val="000000"/>
                        </a:solidFill>
                        <a:latin typeface="Arial"/>
                      </a:endParaRPr>
                    </a:p>
                  </a:txBody>
                  <a:tcPr marL="0" marR="0" marT="0" marB="0" anchor="b"/>
                </a:tc>
                <a:tc>
                  <a:txBody>
                    <a:bodyPr/>
                    <a:lstStyle/>
                    <a:p>
                      <a:pPr algn="l" fontAlgn="b"/>
                      <a:r>
                        <a:rPr lang="es-EC" sz="1200" u="none" strike="noStrike"/>
                        <a:t>     186.718,70 </a:t>
                      </a:r>
                      <a:endParaRPr lang="es-EC" sz="1200" b="1" i="0" u="none" strike="noStrike">
                        <a:solidFill>
                          <a:srgbClr val="000000"/>
                        </a:solidFill>
                        <a:latin typeface="Arial"/>
                      </a:endParaRPr>
                    </a:p>
                  </a:txBody>
                  <a:tcPr marL="0" marR="0" marT="0" marB="0" anchor="b"/>
                </a:tc>
                <a:tc>
                  <a:txBody>
                    <a:bodyPr/>
                    <a:lstStyle/>
                    <a:p>
                      <a:pPr algn="l" fontAlgn="b"/>
                      <a:r>
                        <a:rPr lang="es-EC" sz="1200" u="none" strike="noStrike" dirty="0"/>
                        <a:t>  112.031,22 </a:t>
                      </a:r>
                      <a:endParaRPr lang="es-EC" sz="1200" b="1" i="0" u="none" strike="noStrike" dirty="0">
                        <a:solidFill>
                          <a:srgbClr val="000000"/>
                        </a:solidFill>
                        <a:latin typeface="Arial"/>
                      </a:endParaRPr>
                    </a:p>
                  </a:txBody>
                  <a:tcPr marL="0" marR="0" marT="0" marB="0" anchor="b"/>
                </a:tc>
                <a:tc>
                  <a:txBody>
                    <a:bodyPr/>
                    <a:lstStyle/>
                    <a:p>
                      <a:pPr algn="l" fontAlgn="b"/>
                      <a:r>
                        <a:rPr lang="es-EC" sz="1200" u="none" strike="noStrike" dirty="0"/>
                        <a:t>   74.687,48 </a:t>
                      </a:r>
                      <a:endParaRPr lang="es-EC" sz="1200" b="1" i="0" u="none" strike="noStrike" dirty="0">
                        <a:solidFill>
                          <a:srgbClr val="000000"/>
                        </a:solidFill>
                        <a:latin typeface="Arial"/>
                      </a:endParaRPr>
                    </a:p>
                  </a:txBody>
                  <a:tcPr marL="0" marR="0" marT="0" marB="0" anchor="b"/>
                </a:tc>
              </a:tr>
            </a:tbl>
          </a:graphicData>
        </a:graphic>
      </p:graphicFrame>
      <p:graphicFrame>
        <p:nvGraphicFramePr>
          <p:cNvPr id="6" name="5 Tabla"/>
          <p:cNvGraphicFramePr>
            <a:graphicFrameLocks noGrp="1"/>
          </p:cNvGraphicFramePr>
          <p:nvPr/>
        </p:nvGraphicFramePr>
        <p:xfrm>
          <a:off x="1143000" y="3581400"/>
          <a:ext cx="6934200" cy="3128391"/>
        </p:xfrm>
        <a:graphic>
          <a:graphicData uri="http://schemas.openxmlformats.org/drawingml/2006/table">
            <a:tbl>
              <a:tblPr lastRow="1" bandRow="1">
                <a:tableStyleId>{775DCB02-9BB8-47FD-8907-85C794F793BA}</a:tableStyleId>
              </a:tblPr>
              <a:tblGrid>
                <a:gridCol w="1138330"/>
                <a:gridCol w="1867825"/>
                <a:gridCol w="1723530"/>
                <a:gridCol w="2204515"/>
              </a:tblGrid>
              <a:tr h="170038">
                <a:tc gridSpan="2">
                  <a:txBody>
                    <a:bodyPr/>
                    <a:lstStyle/>
                    <a:p>
                      <a:pPr indent="180340" algn="ctr">
                        <a:lnSpc>
                          <a:spcPct val="115000"/>
                        </a:lnSpc>
                        <a:spcAft>
                          <a:spcPts val="0"/>
                        </a:spcAft>
                      </a:pPr>
                      <a:r>
                        <a:rPr lang="es-EC" sz="1050" b="1" dirty="0"/>
                        <a:t>MEDIANO PLAZO</a:t>
                      </a:r>
                      <a:endParaRPr lang="es-EC" sz="1050" b="1" dirty="0">
                        <a:latin typeface="Calibri"/>
                        <a:ea typeface="Calibri"/>
                        <a:cs typeface="Times New Roman"/>
                      </a:endParaRPr>
                    </a:p>
                  </a:txBody>
                  <a:tcPr marL="29963" marR="29963" marT="0" marB="0" anchor="b"/>
                </a:tc>
                <a:tc hMerge="1">
                  <a:txBody>
                    <a:bodyPr/>
                    <a:lstStyle/>
                    <a:p>
                      <a:endParaRPr lang="es-EC"/>
                    </a:p>
                  </a:txBody>
                  <a:tcPr/>
                </a:tc>
                <a:tc>
                  <a:txBody>
                    <a:bodyPr/>
                    <a:lstStyle/>
                    <a:p>
                      <a:pPr indent="180340">
                        <a:lnSpc>
                          <a:spcPct val="115000"/>
                        </a:lnSpc>
                      </a:pPr>
                      <a:endParaRPr lang="es-EC" sz="1050">
                        <a:latin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r>
              <a:tr h="170038">
                <a:tc>
                  <a:txBody>
                    <a:bodyPr/>
                    <a:lstStyle/>
                    <a:p>
                      <a:pPr indent="180340">
                        <a:lnSpc>
                          <a:spcPct val="115000"/>
                        </a:lnSpc>
                        <a:spcAft>
                          <a:spcPts val="0"/>
                        </a:spcAft>
                      </a:pPr>
                      <a:r>
                        <a:rPr lang="es-EC" sz="1050" b="1" dirty="0"/>
                        <a:t>CAPITAL</a:t>
                      </a:r>
                      <a:endParaRPr lang="es-EC" sz="1050" b="1" dirty="0">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a:t>74.687,48</a:t>
                      </a:r>
                      <a:endParaRPr lang="es-EC" sz="1050" b="1">
                        <a:latin typeface="Calibri"/>
                        <a:ea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r>
              <a:tr h="170038">
                <a:tc>
                  <a:txBody>
                    <a:bodyPr/>
                    <a:lstStyle/>
                    <a:p>
                      <a:pPr indent="180340">
                        <a:lnSpc>
                          <a:spcPct val="115000"/>
                        </a:lnSpc>
                        <a:spcAft>
                          <a:spcPts val="0"/>
                        </a:spcAft>
                      </a:pPr>
                      <a:r>
                        <a:rPr lang="es-EC" sz="1050" b="1"/>
                        <a:t>INTERES</a:t>
                      </a:r>
                      <a:endParaRPr lang="es-EC" sz="1050" b="1">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dirty="0" smtClean="0"/>
                        <a:t>11,83%</a:t>
                      </a:r>
                      <a:endParaRPr lang="es-EC" sz="1050" b="1" dirty="0">
                        <a:latin typeface="Calibri"/>
                        <a:ea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r>
              <a:tr h="170038">
                <a:tc>
                  <a:txBody>
                    <a:bodyPr/>
                    <a:lstStyle/>
                    <a:p>
                      <a:pPr indent="180340">
                        <a:lnSpc>
                          <a:spcPct val="115000"/>
                        </a:lnSpc>
                        <a:spcAft>
                          <a:spcPts val="0"/>
                        </a:spcAft>
                      </a:pPr>
                      <a:r>
                        <a:rPr lang="es-EC" sz="1050" b="1"/>
                        <a:t>PLAZO</a:t>
                      </a:r>
                      <a:endParaRPr lang="es-EC" sz="1050" b="1">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dirty="0"/>
                        <a:t>10,00</a:t>
                      </a:r>
                      <a:endParaRPr lang="es-EC" sz="1050" b="1" dirty="0">
                        <a:latin typeface="Calibri"/>
                        <a:ea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r>
              <a:tr h="170038">
                <a:tc>
                  <a:txBody>
                    <a:bodyPr/>
                    <a:lstStyle/>
                    <a:p>
                      <a:pPr indent="180340">
                        <a:lnSpc>
                          <a:spcPct val="115000"/>
                        </a:lnSpc>
                        <a:spcAft>
                          <a:spcPts val="0"/>
                        </a:spcAft>
                      </a:pPr>
                      <a:r>
                        <a:rPr lang="es-EC" sz="1050" b="1"/>
                        <a:t>GRACIA</a:t>
                      </a:r>
                      <a:endParaRPr lang="es-EC" sz="1050" b="1">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dirty="0"/>
                        <a:t>0,00</a:t>
                      </a:r>
                      <a:endParaRPr lang="es-EC" sz="1050" b="1" dirty="0">
                        <a:latin typeface="Calibri"/>
                        <a:ea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c>
                  <a:txBody>
                    <a:bodyPr/>
                    <a:lstStyle/>
                    <a:p>
                      <a:pPr indent="180340" algn="ctr">
                        <a:lnSpc>
                          <a:spcPct val="115000"/>
                        </a:lnSpc>
                        <a:spcAft>
                          <a:spcPts val="0"/>
                        </a:spcAft>
                      </a:pPr>
                      <a:r>
                        <a:rPr lang="es-EC" sz="1050"/>
                        <a:t> </a:t>
                      </a:r>
                      <a:endParaRPr lang="es-EC" sz="1050">
                        <a:latin typeface="Calibri"/>
                        <a:ea typeface="Calibri"/>
                        <a:cs typeface="Times New Roman"/>
                      </a:endParaRPr>
                    </a:p>
                  </a:txBody>
                  <a:tcPr marL="29963" marR="29963" marT="0" marB="0" anchor="b"/>
                </a:tc>
              </a:tr>
              <a:tr h="170038">
                <a:tc>
                  <a:txBody>
                    <a:bodyPr/>
                    <a:lstStyle/>
                    <a:p>
                      <a:pPr indent="180340">
                        <a:lnSpc>
                          <a:spcPct val="115000"/>
                        </a:lnSpc>
                        <a:spcAft>
                          <a:spcPts val="0"/>
                        </a:spcAft>
                      </a:pPr>
                      <a:r>
                        <a:rPr lang="es-EC" sz="1050" b="1"/>
                        <a:t>CUOTA:</a:t>
                      </a:r>
                      <a:endParaRPr lang="es-EC" sz="1050" b="1">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dirty="0"/>
                        <a:t>13.126,65</a:t>
                      </a:r>
                      <a:endParaRPr lang="es-EC" sz="1050" b="1" dirty="0">
                        <a:latin typeface="Calibri"/>
                        <a:ea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c>
                  <a:txBody>
                    <a:bodyPr/>
                    <a:lstStyle/>
                    <a:p>
                      <a:pPr indent="180340">
                        <a:lnSpc>
                          <a:spcPct val="115000"/>
                        </a:lnSpc>
                      </a:pPr>
                      <a:endParaRPr lang="es-EC" sz="1050">
                        <a:latin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b="1"/>
                        <a:t>año</a:t>
                      </a:r>
                      <a:endParaRPr lang="es-EC" sz="1050" b="1">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dirty="0"/>
                        <a:t>Principal </a:t>
                      </a:r>
                      <a:endParaRPr lang="es-EC" sz="1050" b="1" dirty="0">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a:t>intereses</a:t>
                      </a:r>
                      <a:endParaRPr lang="es-EC" sz="1050" b="1">
                        <a:latin typeface="Calibri"/>
                        <a:ea typeface="Calibri"/>
                        <a:cs typeface="Times New Roman"/>
                      </a:endParaRPr>
                    </a:p>
                  </a:txBody>
                  <a:tcPr marL="29963" marR="29963" marT="0" marB="0" anchor="b"/>
                </a:tc>
                <a:tc>
                  <a:txBody>
                    <a:bodyPr/>
                    <a:lstStyle/>
                    <a:p>
                      <a:pPr indent="180340" algn="ctr">
                        <a:lnSpc>
                          <a:spcPct val="115000"/>
                        </a:lnSpc>
                        <a:spcAft>
                          <a:spcPts val="0"/>
                        </a:spcAft>
                      </a:pPr>
                      <a:r>
                        <a:rPr lang="es-EC" sz="1050" b="1" dirty="0"/>
                        <a:t>cuota mediano plazo</a:t>
                      </a:r>
                      <a:endParaRPr lang="es-EC" sz="1050" b="1" dirty="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1</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4.291,12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8.835,53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13.126,65 </a:t>
                      </a:r>
                      <a:endParaRPr lang="es-EC" sz="1050" dirty="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2</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4.798,76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8.327,89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13.126,65 </a:t>
                      </a:r>
                      <a:endParaRPr lang="es-EC" sz="105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3</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5.366,45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7.760,20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13.126,65 </a:t>
                      </a:r>
                      <a:endParaRPr lang="es-EC" sz="105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4</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6.001,30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7.125,35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13.126,65 </a:t>
                      </a:r>
                      <a:endParaRPr lang="es-EC" sz="105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5</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6.711,26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6.415,39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13.126,65 </a:t>
                      </a:r>
                      <a:endParaRPr lang="es-EC" sz="105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6</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7.505,20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5.621,45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13.126,65 </a:t>
                      </a:r>
                      <a:endParaRPr lang="es-EC" sz="105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7</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8.393,06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4.733,58 </a:t>
                      </a:r>
                      <a:endParaRPr lang="es-EC" sz="1050" dirty="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13.126,65 </a:t>
                      </a:r>
                      <a:endParaRPr lang="es-EC" sz="1050" dirty="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8</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9.385,96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3.740,68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13.126,65 </a:t>
                      </a:r>
                      <a:endParaRPr lang="es-EC" sz="1050" dirty="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9</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10.496,32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2.630,33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13.126,65 </a:t>
                      </a:r>
                      <a:endParaRPr lang="es-EC" sz="1050" dirty="0">
                        <a:latin typeface="Calibri"/>
                        <a:ea typeface="Calibri"/>
                        <a:cs typeface="Times New Roman"/>
                      </a:endParaRPr>
                    </a:p>
                  </a:txBody>
                  <a:tcPr marL="29963" marR="29963" marT="0" marB="0" anchor="b"/>
                </a:tc>
              </a:tr>
              <a:tr h="159923">
                <a:tc>
                  <a:txBody>
                    <a:bodyPr/>
                    <a:lstStyle/>
                    <a:p>
                      <a:pPr indent="180340" algn="ctr">
                        <a:lnSpc>
                          <a:spcPct val="115000"/>
                        </a:lnSpc>
                        <a:spcAft>
                          <a:spcPts val="0"/>
                        </a:spcAft>
                      </a:pPr>
                      <a:r>
                        <a:rPr lang="es-EC" sz="1050"/>
                        <a:t>10</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11.738,04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a:t>              1.388,61 </a:t>
                      </a:r>
                      <a:endParaRPr lang="es-EC" sz="1050">
                        <a:latin typeface="Calibri"/>
                        <a:ea typeface="Calibri"/>
                        <a:cs typeface="Times New Roman"/>
                      </a:endParaRPr>
                    </a:p>
                  </a:txBody>
                  <a:tcPr marL="29963" marR="29963" marT="0" marB="0" anchor="b"/>
                </a:tc>
                <a:tc>
                  <a:txBody>
                    <a:bodyPr/>
                    <a:lstStyle/>
                    <a:p>
                      <a:pPr indent="180340" algn="l">
                        <a:lnSpc>
                          <a:spcPct val="115000"/>
                        </a:lnSpc>
                        <a:spcAft>
                          <a:spcPts val="0"/>
                        </a:spcAft>
                      </a:pPr>
                      <a:r>
                        <a:rPr lang="es-EC" sz="1050" dirty="0"/>
                        <a:t>                    13.126,65 </a:t>
                      </a:r>
                      <a:endParaRPr lang="es-EC" sz="1050" dirty="0">
                        <a:latin typeface="Calibri"/>
                        <a:ea typeface="Calibri"/>
                        <a:cs typeface="Times New Roman"/>
                      </a:endParaRPr>
                    </a:p>
                  </a:txBody>
                  <a:tcPr marL="29963" marR="29963"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103056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Balance de Resultados del Inversionista</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pic>
        <p:nvPicPr>
          <p:cNvPr id="49154" name="Picture 2"/>
          <p:cNvPicPr>
            <a:picLocks noChangeAspect="1" noChangeArrowheads="1"/>
          </p:cNvPicPr>
          <p:nvPr/>
        </p:nvPicPr>
        <p:blipFill>
          <a:blip r:embed="rId3"/>
          <a:srcRect l="18823" t="38542" r="18824" b="15625"/>
          <a:stretch>
            <a:fillRect/>
          </a:stretch>
        </p:blipFill>
        <p:spPr bwMode="auto">
          <a:xfrm>
            <a:off x="228600" y="1981200"/>
            <a:ext cx="8749145" cy="36317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animEffect transition="in" filter="wipe(down)">
                                      <p:cBhvr>
                                        <p:cTn id="1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l="18824" t="36458" r="15882" b="10417"/>
          <a:stretch>
            <a:fillRect/>
          </a:stretch>
        </p:blipFill>
        <p:spPr bwMode="auto">
          <a:xfrm>
            <a:off x="381000" y="1905000"/>
            <a:ext cx="8458200" cy="3886200"/>
          </a:xfrm>
          <a:prstGeom prst="rect">
            <a:avLst/>
          </a:prstGeom>
          <a:noFill/>
          <a:ln w="9525">
            <a:noFill/>
            <a:miter lim="800000"/>
            <a:headEnd/>
            <a:tailEnd/>
          </a:ln>
          <a:effectLst/>
        </p:spPr>
      </p:pic>
      <p:sp>
        <p:nvSpPr>
          <p:cNvPr id="5" name="2 Rectángulo redondeado">
            <a:hlinkClick r:id="rId3"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Flujo de Caja del Inversionista</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wipe(down)">
                                      <p:cBhvr>
                                        <p:cTn id="1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Evaluación Financiera</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1066800" y="1524000"/>
            <a:ext cx="67818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dirty="0" smtClean="0"/>
              <a:t>Tasa Mínima Aceptable de Rendimiento (TMAR)</a:t>
            </a:r>
            <a:endParaRPr lang="es-EC" sz="2800" dirty="0"/>
          </a:p>
        </p:txBody>
      </p:sp>
      <p:graphicFrame>
        <p:nvGraphicFramePr>
          <p:cNvPr id="6" name="5 Tabla"/>
          <p:cNvGraphicFramePr>
            <a:graphicFrameLocks noGrp="1"/>
          </p:cNvGraphicFramePr>
          <p:nvPr/>
        </p:nvGraphicFramePr>
        <p:xfrm>
          <a:off x="1447800" y="4523613"/>
          <a:ext cx="5562599" cy="1051560"/>
        </p:xfrm>
        <a:graphic>
          <a:graphicData uri="http://schemas.openxmlformats.org/drawingml/2006/table">
            <a:tbl>
              <a:tblPr lastRow="1" bandRow="1">
                <a:tableStyleId>{08FB837D-C827-4EFA-A057-4D05807E0F7C}</a:tableStyleId>
              </a:tblPr>
              <a:tblGrid>
                <a:gridCol w="1791627"/>
                <a:gridCol w="1582080"/>
                <a:gridCol w="893492"/>
                <a:gridCol w="1295400"/>
              </a:tblGrid>
              <a:tr h="121539">
                <a:tc gridSpan="4">
                  <a:txBody>
                    <a:bodyPr/>
                    <a:lstStyle/>
                    <a:p>
                      <a:pPr indent="180340" algn="ctr">
                        <a:lnSpc>
                          <a:spcPct val="115000"/>
                        </a:lnSpc>
                        <a:spcAft>
                          <a:spcPts val="0"/>
                        </a:spcAft>
                      </a:pPr>
                      <a:r>
                        <a:rPr lang="es-EC" sz="1200" b="1" dirty="0"/>
                        <a:t>TMAR PARA EL INVERSIONISTA:  con crédito</a:t>
                      </a:r>
                      <a:endParaRPr lang="es-EC" sz="1600" b="1" dirty="0">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indent="180340">
                        <a:lnSpc>
                          <a:spcPct val="115000"/>
                        </a:lnSpc>
                        <a:spcAft>
                          <a:spcPts val="0"/>
                        </a:spcAft>
                      </a:pPr>
                      <a:r>
                        <a:rPr lang="es-EC" sz="1200" dirty="0"/>
                        <a:t>FINANCIAMIENTO :</a:t>
                      </a:r>
                      <a:endParaRPr lang="es-EC" sz="1600" dirty="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dirty="0"/>
                        <a:t>% APORTACION</a:t>
                      </a:r>
                      <a:endParaRPr lang="es-EC" sz="1600" dirty="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TMAR</a:t>
                      </a:r>
                      <a:endParaRPr lang="es-EC" sz="16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PONDERACION</a:t>
                      </a:r>
                      <a:endParaRPr lang="es-EC" sz="1600">
                        <a:latin typeface="Calibri"/>
                        <a:ea typeface="Calibri"/>
                        <a:cs typeface="Times New Roman"/>
                      </a:endParaRPr>
                    </a:p>
                  </a:txBody>
                  <a:tcPr marL="44450" marR="44450" marT="0" marB="0" anchor="b"/>
                </a:tc>
              </a:tr>
              <a:tr h="0">
                <a:tc>
                  <a:txBody>
                    <a:bodyPr/>
                    <a:lstStyle/>
                    <a:p>
                      <a:pPr indent="180340">
                        <a:lnSpc>
                          <a:spcPct val="115000"/>
                        </a:lnSpc>
                        <a:spcAft>
                          <a:spcPts val="0"/>
                        </a:spcAft>
                      </a:pPr>
                      <a:r>
                        <a:rPr lang="es-EC" sz="1200"/>
                        <a:t>CAPITAL PROPIO</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60,00%</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22,06%</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13,24%</a:t>
                      </a:r>
                      <a:endParaRPr lang="es-EC" sz="1600">
                        <a:latin typeface="Calibri"/>
                        <a:ea typeface="Calibri"/>
                        <a:cs typeface="Times New Roman"/>
                      </a:endParaRPr>
                    </a:p>
                  </a:txBody>
                  <a:tcPr marL="44450" marR="44450" marT="0" marB="0" anchor="b"/>
                </a:tc>
              </a:tr>
              <a:tr h="0">
                <a:tc>
                  <a:txBody>
                    <a:bodyPr/>
                    <a:lstStyle/>
                    <a:p>
                      <a:pPr indent="180340">
                        <a:lnSpc>
                          <a:spcPct val="115000"/>
                        </a:lnSpc>
                        <a:spcAft>
                          <a:spcPts val="0"/>
                        </a:spcAft>
                      </a:pPr>
                      <a:r>
                        <a:rPr lang="es-EC" sz="1200"/>
                        <a:t>CREDITO</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40,00%</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11,83%</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4,73%</a:t>
                      </a:r>
                      <a:endParaRPr lang="es-EC" sz="1600">
                        <a:latin typeface="Calibri"/>
                        <a:ea typeface="Calibri"/>
                        <a:cs typeface="Times New Roman"/>
                      </a:endParaRPr>
                    </a:p>
                  </a:txBody>
                  <a:tcPr marL="44450" marR="44450" marT="0" marB="0" anchor="b"/>
                </a:tc>
              </a:tr>
              <a:tr h="0">
                <a:tc gridSpan="3">
                  <a:txBody>
                    <a:bodyPr/>
                    <a:lstStyle/>
                    <a:p>
                      <a:pPr indent="180340" algn="r">
                        <a:lnSpc>
                          <a:spcPct val="115000"/>
                        </a:lnSpc>
                        <a:spcAft>
                          <a:spcPts val="0"/>
                        </a:spcAft>
                      </a:pPr>
                      <a:r>
                        <a:rPr lang="es-EC" sz="1200" dirty="0"/>
                        <a:t>TMAR GLOBAL*/</a:t>
                      </a:r>
                      <a:endParaRPr lang="es-EC" sz="1600" dirty="0">
                        <a:latin typeface="Calibri"/>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a:txBody>
                    <a:bodyPr/>
                    <a:lstStyle/>
                    <a:p>
                      <a:pPr indent="180340" algn="r">
                        <a:lnSpc>
                          <a:spcPct val="115000"/>
                        </a:lnSpc>
                        <a:spcAft>
                          <a:spcPts val="0"/>
                        </a:spcAft>
                      </a:pPr>
                      <a:r>
                        <a:rPr lang="es-EC" sz="1200" dirty="0"/>
                        <a:t>17,97%</a:t>
                      </a:r>
                      <a:endParaRPr lang="es-EC" sz="1600" dirty="0">
                        <a:latin typeface="Calibri"/>
                        <a:ea typeface="Calibri"/>
                        <a:cs typeface="Times New Roman"/>
                      </a:endParaRPr>
                    </a:p>
                  </a:txBody>
                  <a:tcPr marL="44450" marR="44450" marT="0" marB="0" anchor="b"/>
                </a:tc>
              </a:tr>
            </a:tbl>
          </a:graphicData>
        </a:graphic>
      </p:graphicFrame>
      <p:graphicFrame>
        <p:nvGraphicFramePr>
          <p:cNvPr id="7" name="6 Tabla"/>
          <p:cNvGraphicFramePr>
            <a:graphicFrameLocks noGrp="1"/>
          </p:cNvGraphicFramePr>
          <p:nvPr/>
        </p:nvGraphicFramePr>
        <p:xfrm>
          <a:off x="1371600" y="2970530"/>
          <a:ext cx="5486400" cy="1144270"/>
        </p:xfrm>
        <a:graphic>
          <a:graphicData uri="http://schemas.openxmlformats.org/drawingml/2006/table">
            <a:tbl>
              <a:tblPr lastRow="1" bandRow="1">
                <a:tableStyleId>{284E427A-3D55-4303-BF80-6455036E1DE7}</a:tableStyleId>
              </a:tblPr>
              <a:tblGrid>
                <a:gridCol w="4459060"/>
                <a:gridCol w="1027340"/>
              </a:tblGrid>
              <a:tr h="228854">
                <a:tc gridSpan="2">
                  <a:txBody>
                    <a:bodyPr/>
                    <a:lstStyle/>
                    <a:p>
                      <a:pPr indent="180340" algn="ctr">
                        <a:lnSpc>
                          <a:spcPct val="115000"/>
                        </a:lnSpc>
                        <a:spcAft>
                          <a:spcPts val="0"/>
                        </a:spcAft>
                      </a:pPr>
                      <a:r>
                        <a:rPr lang="es-EC" sz="1200" b="1" dirty="0"/>
                        <a:t>TMAR PARA EL PROYECTO:  financiamiento  con recursos propios</a:t>
                      </a:r>
                      <a:endParaRPr lang="es-EC" sz="1600" b="1" dirty="0">
                        <a:latin typeface="Calibri"/>
                        <a:ea typeface="Calibri"/>
                        <a:cs typeface="Times New Roman"/>
                      </a:endParaRPr>
                    </a:p>
                  </a:txBody>
                  <a:tcPr marL="44450" marR="44450" marT="0" marB="0" anchor="b"/>
                </a:tc>
                <a:tc hMerge="1">
                  <a:txBody>
                    <a:bodyPr/>
                    <a:lstStyle/>
                    <a:p>
                      <a:endParaRPr lang="es-EC"/>
                    </a:p>
                  </a:txBody>
                  <a:tcPr/>
                </a:tc>
              </a:tr>
              <a:tr h="228854">
                <a:tc>
                  <a:txBody>
                    <a:bodyPr/>
                    <a:lstStyle/>
                    <a:p>
                      <a:pPr indent="180340" algn="r">
                        <a:lnSpc>
                          <a:spcPct val="115000"/>
                        </a:lnSpc>
                        <a:spcAft>
                          <a:spcPts val="0"/>
                        </a:spcAft>
                      </a:pPr>
                      <a:r>
                        <a:rPr lang="es-EC" sz="1200" dirty="0"/>
                        <a:t>Tasa pasiva a largo plazo, Bonos</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5,14%</a:t>
                      </a:r>
                      <a:endParaRPr lang="es-EC" sz="1600">
                        <a:latin typeface="Calibri"/>
                        <a:ea typeface="Calibri"/>
                        <a:cs typeface="Times New Roman"/>
                      </a:endParaRPr>
                    </a:p>
                  </a:txBody>
                  <a:tcPr marL="44450" marR="44450" marT="0" marB="0" anchor="b"/>
                </a:tc>
              </a:tr>
              <a:tr h="228854">
                <a:tc>
                  <a:txBody>
                    <a:bodyPr/>
                    <a:lstStyle/>
                    <a:p>
                      <a:pPr indent="180340" algn="r">
                        <a:lnSpc>
                          <a:spcPct val="115000"/>
                        </a:lnSpc>
                        <a:spcAft>
                          <a:spcPts val="0"/>
                        </a:spcAft>
                      </a:pPr>
                      <a:r>
                        <a:rPr lang="es-EC" sz="1200" dirty="0"/>
                        <a:t>Tasa Pasiva C/P, inflación, riesgo país</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10,92%</a:t>
                      </a:r>
                      <a:endParaRPr lang="es-EC" sz="1600">
                        <a:latin typeface="Calibri"/>
                        <a:ea typeface="Calibri"/>
                        <a:cs typeface="Times New Roman"/>
                      </a:endParaRPr>
                    </a:p>
                  </a:txBody>
                  <a:tcPr marL="44450" marR="44450" marT="0" marB="0" anchor="b"/>
                </a:tc>
              </a:tr>
              <a:tr h="228854">
                <a:tc>
                  <a:txBody>
                    <a:bodyPr/>
                    <a:lstStyle/>
                    <a:p>
                      <a:pPr indent="180340" algn="r">
                        <a:lnSpc>
                          <a:spcPct val="115000"/>
                        </a:lnSpc>
                        <a:spcAft>
                          <a:spcPts val="0"/>
                        </a:spcAft>
                      </a:pPr>
                      <a:r>
                        <a:rPr lang="es-EC" sz="1200" dirty="0"/>
                        <a:t>Tasa de riesgo del proyecto (máximo 6%)</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6,00%</a:t>
                      </a:r>
                      <a:endParaRPr lang="es-EC" sz="1600" dirty="0">
                        <a:latin typeface="Calibri"/>
                        <a:ea typeface="Calibri"/>
                        <a:cs typeface="Times New Roman"/>
                      </a:endParaRPr>
                    </a:p>
                  </a:txBody>
                  <a:tcPr marL="44450" marR="44450" marT="0" marB="0" anchor="b"/>
                </a:tc>
              </a:tr>
              <a:tr h="228854">
                <a:tc>
                  <a:txBody>
                    <a:bodyPr/>
                    <a:lstStyle/>
                    <a:p>
                      <a:pPr indent="180340" algn="r">
                        <a:lnSpc>
                          <a:spcPct val="115000"/>
                        </a:lnSpc>
                        <a:spcAft>
                          <a:spcPts val="0"/>
                        </a:spcAft>
                      </a:pPr>
                      <a:r>
                        <a:rPr lang="es-EC" sz="1200" dirty="0"/>
                        <a:t>Tasa ajustada por el riesgo </a:t>
                      </a:r>
                      <a:endParaRPr lang="es-EC" sz="16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22,06%</a:t>
                      </a:r>
                      <a:endParaRPr lang="es-EC" sz="1600" dirty="0">
                        <a:latin typeface="Calibri"/>
                        <a:ea typeface="Calibri"/>
                        <a:cs typeface="Times New Roman"/>
                      </a:endParaRPr>
                    </a:p>
                  </a:txBody>
                  <a:tcPr marL="44450" marR="44450" marT="0" marB="0" anchor="b"/>
                </a:tc>
              </a:tr>
            </a:tbl>
          </a:graphicData>
        </a:graphic>
      </p:graphicFrame>
      <p:graphicFrame>
        <p:nvGraphicFramePr>
          <p:cNvPr id="8" name="7 Tabla"/>
          <p:cNvGraphicFramePr>
            <a:graphicFrameLocks noGrp="1"/>
          </p:cNvGraphicFramePr>
          <p:nvPr/>
        </p:nvGraphicFramePr>
        <p:xfrm>
          <a:off x="7162800" y="3124200"/>
          <a:ext cx="1752600" cy="990600"/>
        </p:xfrm>
        <a:graphic>
          <a:graphicData uri="http://schemas.openxmlformats.org/drawingml/2006/table">
            <a:tbl>
              <a:tblPr lastRow="1" bandRow="1">
                <a:tableStyleId>{284E427A-3D55-4303-BF80-6455036E1DE7}</a:tableStyleId>
              </a:tblPr>
              <a:tblGrid>
                <a:gridCol w="1091242"/>
                <a:gridCol w="661358"/>
              </a:tblGrid>
              <a:tr h="247650">
                <a:tc>
                  <a:txBody>
                    <a:bodyPr/>
                    <a:lstStyle/>
                    <a:p>
                      <a:pPr algn="l" fontAlgn="b"/>
                      <a:r>
                        <a:rPr lang="es-EC" sz="1200" u="none" strike="noStrike" dirty="0"/>
                        <a:t>Tasa Pasiva C/P</a:t>
                      </a:r>
                      <a:endParaRPr lang="es-EC" sz="1200" b="0" i="0" u="none" strike="noStrike" dirty="0">
                        <a:solidFill>
                          <a:srgbClr val="000000"/>
                        </a:solidFill>
                        <a:latin typeface="Arial"/>
                      </a:endParaRPr>
                    </a:p>
                  </a:txBody>
                  <a:tcPr marL="0" marR="0" marT="0" marB="0" anchor="b"/>
                </a:tc>
                <a:tc>
                  <a:txBody>
                    <a:bodyPr/>
                    <a:lstStyle/>
                    <a:p>
                      <a:pPr algn="r" fontAlgn="b"/>
                      <a:r>
                        <a:rPr lang="es-EC" sz="1200" u="none" strike="noStrike"/>
                        <a:t>3,10%</a:t>
                      </a:r>
                      <a:endParaRPr lang="es-EC" sz="1200" b="0" i="0" u="none" strike="noStrike">
                        <a:solidFill>
                          <a:srgbClr val="000000"/>
                        </a:solidFill>
                        <a:latin typeface="Arial"/>
                      </a:endParaRPr>
                    </a:p>
                  </a:txBody>
                  <a:tcPr marL="0" marR="0" marT="0" marB="0" anchor="b"/>
                </a:tc>
              </a:tr>
              <a:tr h="247650">
                <a:tc>
                  <a:txBody>
                    <a:bodyPr/>
                    <a:lstStyle/>
                    <a:p>
                      <a:pPr algn="l" fontAlgn="b"/>
                      <a:r>
                        <a:rPr lang="es-EC" sz="1200" u="none" strike="noStrike"/>
                        <a:t>Inflación</a:t>
                      </a:r>
                      <a:endParaRPr lang="es-EC" sz="1200" b="0" i="0" u="none" strike="noStrike">
                        <a:solidFill>
                          <a:srgbClr val="000000"/>
                        </a:solidFill>
                        <a:latin typeface="Arial"/>
                      </a:endParaRPr>
                    </a:p>
                  </a:txBody>
                  <a:tcPr marL="0" marR="0" marT="0" marB="0" anchor="b"/>
                </a:tc>
                <a:tc>
                  <a:txBody>
                    <a:bodyPr/>
                    <a:lstStyle/>
                    <a:p>
                      <a:pPr algn="r" fontAlgn="b"/>
                      <a:r>
                        <a:rPr lang="es-EC" sz="1200" u="none" strike="noStrike"/>
                        <a:t>3,67%</a:t>
                      </a:r>
                      <a:endParaRPr lang="es-EC" sz="1200" b="0" i="0" u="none" strike="noStrike">
                        <a:solidFill>
                          <a:srgbClr val="000000"/>
                        </a:solidFill>
                        <a:latin typeface="Arial"/>
                      </a:endParaRPr>
                    </a:p>
                  </a:txBody>
                  <a:tcPr marL="0" marR="0" marT="0" marB="0" anchor="b"/>
                </a:tc>
              </a:tr>
              <a:tr h="247650">
                <a:tc>
                  <a:txBody>
                    <a:bodyPr/>
                    <a:lstStyle/>
                    <a:p>
                      <a:pPr algn="l" fontAlgn="b"/>
                      <a:r>
                        <a:rPr lang="es-EC" sz="1200" u="none" strike="noStrike"/>
                        <a:t>Riesgo Pais</a:t>
                      </a:r>
                      <a:endParaRPr lang="es-EC" sz="1200" b="0" i="0" u="none" strike="noStrike">
                        <a:solidFill>
                          <a:srgbClr val="000000"/>
                        </a:solidFill>
                        <a:latin typeface="Arial"/>
                      </a:endParaRPr>
                    </a:p>
                  </a:txBody>
                  <a:tcPr marL="0" marR="0" marT="0" marB="0" anchor="b"/>
                </a:tc>
                <a:tc>
                  <a:txBody>
                    <a:bodyPr/>
                    <a:lstStyle/>
                    <a:p>
                      <a:pPr algn="r" fontAlgn="b"/>
                      <a:r>
                        <a:rPr lang="es-EC" sz="1200" u="none" strike="noStrike"/>
                        <a:t>4,15%</a:t>
                      </a:r>
                      <a:endParaRPr lang="es-EC" sz="1200" b="0" i="0" u="none" strike="noStrike">
                        <a:solidFill>
                          <a:srgbClr val="000000"/>
                        </a:solidFill>
                        <a:latin typeface="Arial"/>
                      </a:endParaRPr>
                    </a:p>
                  </a:txBody>
                  <a:tcPr marL="0" marR="0" marT="0" marB="0" anchor="b"/>
                </a:tc>
              </a:tr>
              <a:tr h="247650">
                <a:tc>
                  <a:txBody>
                    <a:bodyPr/>
                    <a:lstStyle/>
                    <a:p>
                      <a:pPr algn="l" fontAlgn="b"/>
                      <a:r>
                        <a:rPr lang="es-EC" sz="1200" u="none" strike="noStrike"/>
                        <a:t> </a:t>
                      </a:r>
                      <a:endParaRPr lang="es-EC" sz="1200" b="0" i="0" u="none" strike="noStrike">
                        <a:solidFill>
                          <a:srgbClr val="000000"/>
                        </a:solidFill>
                        <a:latin typeface="Arial"/>
                      </a:endParaRPr>
                    </a:p>
                  </a:txBody>
                  <a:tcPr marL="0" marR="0" marT="0" marB="0" anchor="b"/>
                </a:tc>
                <a:tc>
                  <a:txBody>
                    <a:bodyPr/>
                    <a:lstStyle/>
                    <a:p>
                      <a:pPr algn="r" fontAlgn="b"/>
                      <a:r>
                        <a:rPr lang="es-EC" sz="1200" u="none" strike="noStrike" dirty="0"/>
                        <a:t>10,92%</a:t>
                      </a:r>
                      <a:endParaRPr lang="es-EC" sz="1200" b="0" i="0" u="none" strike="noStrike" dirty="0">
                        <a:solidFill>
                          <a:srgbClr val="000000"/>
                        </a:solidFill>
                        <a:latin typeface="Arial"/>
                      </a:endParaRPr>
                    </a:p>
                  </a:txBody>
                  <a:tcPr marL="0" marR="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Valor Actual Neto (VAN)</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6" name="5 Rectángulo redondeado"/>
          <p:cNvSpPr/>
          <p:nvPr/>
        </p:nvSpPr>
        <p:spPr>
          <a:xfrm>
            <a:off x="6096000" y="6248400"/>
            <a:ext cx="2895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dirty="0" smtClean="0"/>
              <a:t>VAN &gt; = 0</a:t>
            </a:r>
            <a:endParaRPr lang="es-EC" sz="2800" dirty="0"/>
          </a:p>
        </p:txBody>
      </p:sp>
      <p:sp>
        <p:nvSpPr>
          <p:cNvPr id="7" name="6 Rectángulo redondeado"/>
          <p:cNvSpPr/>
          <p:nvPr/>
        </p:nvSpPr>
        <p:spPr>
          <a:xfrm>
            <a:off x="457200" y="1676400"/>
            <a:ext cx="28956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VAN del Proyecto</a:t>
            </a:r>
            <a:endParaRPr lang="es-EC" sz="2800" dirty="0"/>
          </a:p>
        </p:txBody>
      </p:sp>
      <p:graphicFrame>
        <p:nvGraphicFramePr>
          <p:cNvPr id="8" name="7 Tabla"/>
          <p:cNvGraphicFramePr>
            <a:graphicFrameLocks noGrp="1"/>
          </p:cNvGraphicFramePr>
          <p:nvPr/>
        </p:nvGraphicFramePr>
        <p:xfrm>
          <a:off x="304800" y="2324862"/>
          <a:ext cx="3810000" cy="3390134"/>
        </p:xfrm>
        <a:graphic>
          <a:graphicData uri="http://schemas.openxmlformats.org/drawingml/2006/table">
            <a:tbl>
              <a:tblPr bandRow="1">
                <a:tableStyleId>{35758FB7-9AC5-4552-8A53-C91805E547FA}</a:tableStyleId>
              </a:tblPr>
              <a:tblGrid>
                <a:gridCol w="914400"/>
                <a:gridCol w="1447800"/>
                <a:gridCol w="1447800"/>
              </a:tblGrid>
              <a:tr h="366330">
                <a:tc rowSpan="2">
                  <a:txBody>
                    <a:bodyPr/>
                    <a:lstStyle/>
                    <a:p>
                      <a:pPr indent="180340" algn="ctr">
                        <a:lnSpc>
                          <a:spcPct val="115000"/>
                        </a:lnSpc>
                        <a:spcAft>
                          <a:spcPts val="0"/>
                        </a:spcAft>
                      </a:pPr>
                      <a:r>
                        <a:rPr lang="es-EC" sz="1050" b="1" dirty="0"/>
                        <a:t>Año</a:t>
                      </a:r>
                      <a:endParaRPr lang="es-EC" sz="1400" b="1" dirty="0">
                        <a:latin typeface="Calibri"/>
                        <a:ea typeface="Calibri"/>
                        <a:cs typeface="Times New Roman"/>
                      </a:endParaRPr>
                    </a:p>
                  </a:txBody>
                  <a:tcPr marL="44450" marR="44450" marT="0" marB="0" anchor="b"/>
                </a:tc>
                <a:tc rowSpan="2">
                  <a:txBody>
                    <a:bodyPr/>
                    <a:lstStyle/>
                    <a:p>
                      <a:pPr indent="180340" algn="ctr">
                        <a:lnSpc>
                          <a:spcPct val="115000"/>
                        </a:lnSpc>
                        <a:spcAft>
                          <a:spcPts val="0"/>
                        </a:spcAft>
                      </a:pPr>
                      <a:r>
                        <a:rPr lang="es-EC" sz="1050" b="1"/>
                        <a:t>Flujo de Caja Futuros</a:t>
                      </a:r>
                      <a:endParaRPr lang="es-EC" sz="1400" b="1">
                        <a:latin typeface="Calibri"/>
                        <a:ea typeface="Calibri"/>
                        <a:cs typeface="Times New Roman"/>
                      </a:endParaRPr>
                    </a:p>
                  </a:txBody>
                  <a:tcPr marL="44450" marR="44450" marT="0" marB="0" anchor="b"/>
                </a:tc>
                <a:tc>
                  <a:txBody>
                    <a:bodyPr/>
                    <a:lstStyle/>
                    <a:p>
                      <a:pPr indent="180340" algn="l">
                        <a:lnSpc>
                          <a:spcPct val="115000"/>
                        </a:lnSpc>
                        <a:spcAft>
                          <a:spcPts val="0"/>
                        </a:spcAft>
                      </a:pPr>
                      <a:r>
                        <a:rPr lang="es-EC" sz="1050" b="1" dirty="0"/>
                        <a:t>Flujo de Caja Actualizados </a:t>
                      </a:r>
                      <a:endParaRPr lang="es-EC" sz="1400" b="1" dirty="0">
                        <a:latin typeface="Calibri"/>
                        <a:ea typeface="Calibri"/>
                        <a:cs typeface="Times New Roman"/>
                      </a:endParaRPr>
                    </a:p>
                  </a:txBody>
                  <a:tcPr marL="44450" marR="44450" marT="0" marB="0" anchor="b"/>
                </a:tc>
              </a:tr>
              <a:tr h="220517">
                <a:tc vMerge="1">
                  <a:txBody>
                    <a:bodyPr/>
                    <a:lstStyle/>
                    <a:p>
                      <a:endParaRPr lang="es-EC"/>
                    </a:p>
                  </a:txBody>
                  <a:tcPr/>
                </a:tc>
                <a:tc vMerge="1">
                  <a:txBody>
                    <a:bodyPr/>
                    <a:lstStyle/>
                    <a:p>
                      <a:endParaRPr lang="es-EC"/>
                    </a:p>
                  </a:txBody>
                  <a:tcPr/>
                </a:tc>
                <a:tc>
                  <a:txBody>
                    <a:bodyPr/>
                    <a:lstStyle/>
                    <a:p>
                      <a:pPr indent="180340">
                        <a:lnSpc>
                          <a:spcPct val="115000"/>
                        </a:lnSpc>
                        <a:spcAft>
                          <a:spcPts val="0"/>
                        </a:spcAft>
                      </a:pPr>
                      <a:r>
                        <a:rPr lang="es-EC" sz="1050" b="1" dirty="0"/>
                        <a:t>TMAR = 22,06%</a:t>
                      </a:r>
                      <a:endParaRPr lang="es-EC" sz="1400" b="1" dirty="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0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(186.718,70)</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(186.718,70)</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1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22.993,13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18.837,56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2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37.846,51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25.402,66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3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63.577,06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34.960,72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4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64.733,58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29.163,26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5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83.764,10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30.916,56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6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120.443,47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36.420,26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7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126.340,30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31.298,85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8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124.626,65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25.294,38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9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88.441,13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14.705,98 </a:t>
                      </a:r>
                      <a:endParaRPr lang="es-EC" sz="1400">
                        <a:latin typeface="Calibri"/>
                        <a:ea typeface="Calibri"/>
                        <a:cs typeface="Times New Roman"/>
                      </a:endParaRPr>
                    </a:p>
                  </a:txBody>
                  <a:tcPr marL="44450" marR="44450" marT="0" marB="0" anchor="b"/>
                </a:tc>
              </a:tr>
              <a:tr h="220517">
                <a:tc>
                  <a:txBody>
                    <a:bodyPr/>
                    <a:lstStyle/>
                    <a:p>
                      <a:pPr indent="180340" algn="ctr">
                        <a:lnSpc>
                          <a:spcPct val="115000"/>
                        </a:lnSpc>
                        <a:spcAft>
                          <a:spcPts val="0"/>
                        </a:spcAft>
                      </a:pPr>
                      <a:r>
                        <a:rPr lang="es-EC" sz="1050"/>
                        <a:t>10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254.364,96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                34.651,63 </a:t>
                      </a:r>
                      <a:endParaRPr lang="es-EC" sz="1400">
                        <a:latin typeface="Calibri"/>
                        <a:ea typeface="Calibri"/>
                        <a:cs typeface="Times New Roman"/>
                      </a:endParaRPr>
                    </a:p>
                  </a:txBody>
                  <a:tcPr marL="44450" marR="44450" marT="0" marB="0" anchor="b"/>
                </a:tc>
              </a:tr>
              <a:tr h="377600">
                <a:tc>
                  <a:txBody>
                    <a:bodyPr/>
                    <a:lstStyle/>
                    <a:p>
                      <a:pPr indent="180340">
                        <a:lnSpc>
                          <a:spcPct val="115000"/>
                        </a:lnSpc>
                        <a:spcAft>
                          <a:spcPts val="0"/>
                        </a:spcAft>
                      </a:pPr>
                      <a:r>
                        <a:rPr lang="es-EC" sz="1050"/>
                        <a:t> </a:t>
                      </a:r>
                      <a:endParaRPr lang="es-EC" sz="14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050" b="1"/>
                        <a:t> VAN </a:t>
                      </a:r>
                      <a:endParaRPr lang="es-EC" sz="1400" b="1">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b="1" dirty="0"/>
                        <a:t>                $94.933,15 </a:t>
                      </a:r>
                      <a:endParaRPr lang="es-EC" sz="1400" b="1" dirty="0">
                        <a:latin typeface="Calibri"/>
                        <a:ea typeface="Calibri"/>
                        <a:cs typeface="Times New Roman"/>
                      </a:endParaRPr>
                    </a:p>
                  </a:txBody>
                  <a:tcPr marL="44450" marR="44450" marT="0" marB="0" anchor="b"/>
                </a:tc>
              </a:tr>
            </a:tbl>
          </a:graphicData>
        </a:graphic>
      </p:graphicFrame>
      <p:sp>
        <p:nvSpPr>
          <p:cNvPr id="10" name="9 Rectángulo redondeado"/>
          <p:cNvSpPr/>
          <p:nvPr/>
        </p:nvSpPr>
        <p:spPr>
          <a:xfrm>
            <a:off x="5105400" y="1676400"/>
            <a:ext cx="32766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VAN del Inversionista</a:t>
            </a:r>
            <a:endParaRPr lang="es-EC" sz="2800" dirty="0"/>
          </a:p>
        </p:txBody>
      </p:sp>
      <p:graphicFrame>
        <p:nvGraphicFramePr>
          <p:cNvPr id="11" name="10 Tabla"/>
          <p:cNvGraphicFramePr>
            <a:graphicFrameLocks noGrp="1"/>
          </p:cNvGraphicFramePr>
          <p:nvPr/>
        </p:nvGraphicFramePr>
        <p:xfrm>
          <a:off x="4953000" y="2362200"/>
          <a:ext cx="3352800" cy="3352800"/>
        </p:xfrm>
        <a:graphic>
          <a:graphicData uri="http://schemas.openxmlformats.org/drawingml/2006/table">
            <a:tbl>
              <a:tblPr bandRow="1">
                <a:tableStyleId>{35758FB7-9AC5-4552-8A53-C91805E547FA}</a:tableStyleId>
              </a:tblPr>
              <a:tblGrid>
                <a:gridCol w="685800"/>
                <a:gridCol w="1143000"/>
                <a:gridCol w="1524000"/>
              </a:tblGrid>
              <a:tr h="447040">
                <a:tc rowSpan="2">
                  <a:txBody>
                    <a:bodyPr/>
                    <a:lstStyle/>
                    <a:p>
                      <a:pPr indent="180340" algn="ctr">
                        <a:lnSpc>
                          <a:spcPct val="115000"/>
                        </a:lnSpc>
                        <a:spcAft>
                          <a:spcPts val="0"/>
                        </a:spcAft>
                      </a:pPr>
                      <a:r>
                        <a:rPr lang="es-EC" sz="1050" b="1" dirty="0"/>
                        <a:t>Año</a:t>
                      </a:r>
                      <a:endParaRPr lang="es-EC" sz="1400" b="1" dirty="0">
                        <a:latin typeface="Calibri"/>
                        <a:ea typeface="Calibri"/>
                        <a:cs typeface="Times New Roman"/>
                      </a:endParaRPr>
                    </a:p>
                  </a:txBody>
                  <a:tcPr marL="44450" marR="44450" marT="0" marB="0" anchor="b"/>
                </a:tc>
                <a:tc rowSpan="2">
                  <a:txBody>
                    <a:bodyPr/>
                    <a:lstStyle/>
                    <a:p>
                      <a:pPr indent="180340" algn="ctr">
                        <a:lnSpc>
                          <a:spcPct val="115000"/>
                        </a:lnSpc>
                        <a:spcAft>
                          <a:spcPts val="0"/>
                        </a:spcAft>
                      </a:pPr>
                      <a:r>
                        <a:rPr lang="es-EC" sz="1050" b="1"/>
                        <a:t>Flujo de Caja Futuros</a:t>
                      </a:r>
                      <a:endParaRPr lang="es-EC" sz="1400" b="1">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050" b="1" dirty="0"/>
                        <a:t>Flujo de Caja Actualizados </a:t>
                      </a:r>
                      <a:endParaRPr lang="es-EC" sz="1400" b="1" dirty="0">
                        <a:latin typeface="Calibri"/>
                        <a:ea typeface="Calibri"/>
                        <a:cs typeface="Times New Roman"/>
                      </a:endParaRPr>
                    </a:p>
                  </a:txBody>
                  <a:tcPr marL="44450" marR="44450" marT="0" marB="0" anchor="b"/>
                </a:tc>
              </a:tr>
              <a:tr h="223520">
                <a:tc vMerge="1">
                  <a:txBody>
                    <a:bodyPr/>
                    <a:lstStyle/>
                    <a:p>
                      <a:endParaRPr lang="es-EC"/>
                    </a:p>
                  </a:txBody>
                  <a:tcPr/>
                </a:tc>
                <a:tc vMerge="1">
                  <a:txBody>
                    <a:bodyPr/>
                    <a:lstStyle/>
                    <a:p>
                      <a:endParaRPr lang="es-EC"/>
                    </a:p>
                  </a:txBody>
                  <a:tcPr/>
                </a:tc>
                <a:tc>
                  <a:txBody>
                    <a:bodyPr/>
                    <a:lstStyle/>
                    <a:p>
                      <a:pPr indent="180340">
                        <a:lnSpc>
                          <a:spcPct val="115000"/>
                        </a:lnSpc>
                        <a:spcAft>
                          <a:spcPts val="0"/>
                        </a:spcAft>
                      </a:pPr>
                      <a:r>
                        <a:rPr lang="es-EC" sz="1050" b="1" dirty="0"/>
                        <a:t>TMAR = 17,97%</a:t>
                      </a:r>
                      <a:endParaRPr lang="es-EC" sz="1400" b="1" dirty="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0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(112.031,22)</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dirty="0"/>
                        <a:t>(112.031,22)</a:t>
                      </a:r>
                      <a:endParaRPr lang="es-EC" sz="1400" dirty="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1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12.844,05</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10.887,56</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2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27.526,36</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19.779,06</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3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53.065,60</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32.322,01</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4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54.008,17</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27.885,16</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5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72.799,44</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31.861,79</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6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109.211,25</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40.517,06</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7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114.808,87</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36.105,58</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8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112.760,61</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30.059,71</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9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76.200,90</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17.219,32</a:t>
                      </a:r>
                      <a:endParaRPr lang="es-EC" sz="1400">
                        <a:latin typeface="Calibri"/>
                        <a:ea typeface="Calibri"/>
                        <a:cs typeface="Times New Roman"/>
                      </a:endParaRPr>
                    </a:p>
                  </a:txBody>
                  <a:tcPr marL="44450" marR="44450" marT="0" marB="0" anchor="b"/>
                </a:tc>
              </a:tr>
              <a:tr h="223520">
                <a:tc>
                  <a:txBody>
                    <a:bodyPr/>
                    <a:lstStyle/>
                    <a:p>
                      <a:pPr indent="180340" algn="r">
                        <a:lnSpc>
                          <a:spcPct val="115000"/>
                        </a:lnSpc>
                        <a:spcAft>
                          <a:spcPts val="0"/>
                        </a:spcAft>
                      </a:pPr>
                      <a:r>
                        <a:rPr lang="es-EC" sz="1050"/>
                        <a:t>10 </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241.706,28</a:t>
                      </a:r>
                      <a:endParaRPr lang="es-EC" sz="14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a:t>46.299,06</a:t>
                      </a:r>
                      <a:endParaRPr lang="es-EC" sz="1400">
                        <a:latin typeface="Calibri"/>
                        <a:ea typeface="Calibri"/>
                        <a:cs typeface="Times New Roman"/>
                      </a:endParaRPr>
                    </a:p>
                  </a:txBody>
                  <a:tcPr marL="44450" marR="44450" marT="0" marB="0" anchor="b"/>
                </a:tc>
              </a:tr>
              <a:tr h="223520">
                <a:tc>
                  <a:txBody>
                    <a:bodyPr/>
                    <a:lstStyle/>
                    <a:p>
                      <a:pPr indent="180340">
                        <a:lnSpc>
                          <a:spcPct val="115000"/>
                        </a:lnSpc>
                        <a:spcAft>
                          <a:spcPts val="0"/>
                        </a:spcAft>
                      </a:pPr>
                      <a:r>
                        <a:rPr lang="es-EC" sz="1050"/>
                        <a:t> </a:t>
                      </a:r>
                      <a:endParaRPr lang="es-EC" sz="14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050" b="1"/>
                        <a:t> VAN </a:t>
                      </a:r>
                      <a:endParaRPr lang="es-EC" sz="1400" b="1">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050" b="1" dirty="0"/>
                        <a:t>$180.905,08</a:t>
                      </a:r>
                      <a:endParaRPr lang="es-EC" sz="1400" b="1" dirty="0">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2000"/>
                                        <p:tgtEl>
                                          <p:spTgt spid="7">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2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bg/>
                                          </p:spTgt>
                                        </p:tgtEl>
                                        <p:attrNameLst>
                                          <p:attrName>style.visibility</p:attrName>
                                        </p:attrNameLst>
                                      </p:cBhvr>
                                      <p:to>
                                        <p:strVal val="visible"/>
                                      </p:to>
                                    </p:set>
                                    <p:animEffect transition="in" filter="fade">
                                      <p:cBhvr>
                                        <p:cTn id="30" dur="2000"/>
                                        <p:tgtEl>
                                          <p:spTgt spid="10">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20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additive="base">
                                        <p:cTn id="4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additive="base">
                                        <p:cTn id="4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allAtOnce" animBg="1"/>
      <p:bldP spid="7" grpId="0" build="allAtOnce" animBg="1"/>
      <p:bldP spid="10"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nvSpPr>
        <p:spPr bwMode="auto">
          <a:xfrm>
            <a:off x="457200" y="2971800"/>
            <a:ext cx="8229600" cy="35535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eaLnBrk="0" hangingPunct="0">
              <a:spcBef>
                <a:spcPct val="20000"/>
              </a:spcBef>
              <a:buFontTx/>
              <a:buChar char="•"/>
              <a:defRPr/>
            </a:pPr>
            <a:r>
              <a:rPr lang="" sz="2400" dirty="0">
                <a:ln w="10541" cmpd="sng">
                  <a:solidFill>
                    <a:sysClr val="windowText" lastClr="000000"/>
                  </a:solidFill>
                  <a:prstDash val="solid"/>
                </a:ln>
                <a:solidFill>
                  <a:sysClr val="windowText" lastClr="000000"/>
                </a:solidFill>
              </a:rPr>
              <a:t>Cu</a:t>
            </a:r>
            <a:r>
              <a:rPr lang="es-EC" sz="2400" dirty="0">
                <a:ln w="10541" cmpd="sng">
                  <a:solidFill>
                    <a:sysClr val="windowText" lastClr="000000"/>
                  </a:solidFill>
                  <a:prstDash val="solid"/>
                </a:ln>
                <a:solidFill>
                  <a:sysClr val="windowText" lastClr="000000"/>
                </a:solidFill>
              </a:rPr>
              <a:t>antificar  y analizar la oferta y la demanda del mercado meta que permitirá determinar la demanda insatisfecha.</a:t>
            </a:r>
          </a:p>
          <a:p>
            <a:pPr marL="342900" indent="-342900" eaLnBrk="0" hangingPunct="0">
              <a:spcBef>
                <a:spcPct val="20000"/>
              </a:spcBef>
              <a:buFontTx/>
              <a:buChar char="•"/>
              <a:defRPr/>
            </a:pPr>
            <a:r>
              <a:rPr lang="es-EC" sz="2400" dirty="0">
                <a:ln w="10541" cmpd="sng">
                  <a:solidFill>
                    <a:sysClr val="windowText" lastClr="000000"/>
                  </a:solidFill>
                  <a:prstDash val="solid"/>
                </a:ln>
                <a:solidFill>
                  <a:sysClr val="windowText" lastClr="000000"/>
                </a:solidFill>
              </a:rPr>
              <a:t>Determinar el segmento de mercado en el cual se va a incursionar con la producción de ropa de trabajo con propiedades antiflama.</a:t>
            </a:r>
          </a:p>
          <a:p>
            <a:pPr marL="342900" indent="-342900" eaLnBrk="0" hangingPunct="0">
              <a:spcBef>
                <a:spcPct val="20000"/>
              </a:spcBef>
              <a:buFontTx/>
              <a:buChar char="•"/>
              <a:defRPr/>
            </a:pPr>
            <a:r>
              <a:rPr lang="es-EC" sz="2400" dirty="0">
                <a:ln w="10541" cmpd="sng">
                  <a:solidFill>
                    <a:sysClr val="windowText" lastClr="000000"/>
                  </a:solidFill>
                  <a:prstDash val="solid"/>
                </a:ln>
                <a:solidFill>
                  <a:sysClr val="windowText" lastClr="000000"/>
                </a:solidFill>
              </a:rPr>
              <a:t>D</a:t>
            </a:r>
            <a:r>
              <a:rPr lang="" sz="2400" dirty="0">
                <a:ln w="10541" cmpd="sng">
                  <a:solidFill>
                    <a:sysClr val="windowText" lastClr="000000"/>
                  </a:solidFill>
                  <a:prstDash val="solid"/>
                </a:ln>
                <a:solidFill>
                  <a:sysClr val="windowText" lastClr="000000"/>
                </a:solidFill>
              </a:rPr>
              <a:t>eterminar los costos de operación que se debe considerar en el estudio de mercado como: distribución del producto, estrategias de comercialización.</a:t>
            </a:r>
          </a:p>
          <a:p>
            <a:pPr>
              <a:buFont typeface="Arial" pitchFamily="34" charset="0"/>
              <a:buChar char="•"/>
              <a:defRPr/>
            </a:pPr>
            <a:r>
              <a:rPr lang="" sz="2400" dirty="0">
                <a:ln w="10541" cmpd="sng">
                  <a:solidFill>
                    <a:sysClr val="windowText" lastClr="000000"/>
                  </a:solidFill>
                  <a:prstDash val="solid"/>
                </a:ln>
                <a:solidFill>
                  <a:sysClr val="windowText" lastClr="000000"/>
                </a:solidFill>
              </a:rPr>
              <a:t> </a:t>
            </a:r>
            <a:r>
              <a:rPr lang="es-EC" sz="2400" dirty="0">
                <a:ln w="10541" cmpd="sng">
                  <a:solidFill>
                    <a:sysClr val="windowText" lastClr="000000"/>
                  </a:solidFill>
                  <a:prstDash val="solid"/>
                </a:ln>
                <a:solidFill>
                  <a:sysClr val="windowText" lastClr="000000"/>
                </a:solidFill>
              </a:rPr>
              <a:t> </a:t>
            </a:r>
            <a:r>
              <a:rPr lang="" sz="2400" dirty="0">
                <a:ln w="10541" cmpd="sng">
                  <a:solidFill>
                    <a:sysClr val="windowText" lastClr="000000"/>
                  </a:solidFill>
                  <a:prstDash val="solid"/>
                </a:ln>
                <a:solidFill>
                  <a:sysClr val="windowText" lastClr="000000"/>
                </a:solidFill>
              </a:rPr>
              <a:t>Pl</a:t>
            </a:r>
            <a:r>
              <a:rPr lang="es-EC" sz="2400" dirty="0">
                <a:ln w="10541" cmpd="sng">
                  <a:solidFill>
                    <a:sysClr val="windowText" lastClr="000000"/>
                  </a:solidFill>
                  <a:prstDash val="solid"/>
                </a:ln>
                <a:solidFill>
                  <a:sysClr val="windowText" lastClr="000000"/>
                </a:solidFill>
              </a:rPr>
              <a:t>anificar la entrega oportuna del producto.</a:t>
            </a:r>
            <a:endParaRPr lang="" sz="2400" dirty="0">
              <a:ln w="10541" cmpd="sng">
                <a:solidFill>
                  <a:sysClr val="windowText" lastClr="000000"/>
                </a:solidFill>
                <a:prstDash val="solid"/>
              </a:ln>
              <a:solidFill>
                <a:sysClr val="windowText" lastClr="000000"/>
              </a:solidFill>
            </a:endParaRPr>
          </a:p>
        </p:txBody>
      </p:sp>
      <p:sp>
        <p:nvSpPr>
          <p:cNvPr id="5" name="2 Rectángulo redondeado">
            <a:hlinkClick r:id="rId2" action="ppaction://hlinkfile"/>
          </p:cNvPr>
          <p:cNvSpPr>
            <a:spLocks noChangeArrowheads="1"/>
          </p:cNvSpPr>
          <p:nvPr/>
        </p:nvSpPr>
        <p:spPr bwMode="auto">
          <a:xfrm>
            <a:off x="533400" y="1752600"/>
            <a:ext cx="7626424" cy="990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del Estudio de Mercados</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6 Rectángulo"/>
          <p:cNvSpPr/>
          <p:nvPr/>
        </p:nvSpPr>
        <p:spPr>
          <a:xfrm>
            <a:off x="2590800" y="533400"/>
            <a:ext cx="4572000" cy="584775"/>
          </a:xfrm>
          <a:prstGeom prst="rect">
            <a:avLst/>
          </a:prstGeom>
          <a:noFill/>
        </p:spPr>
        <p:txBody>
          <a:bodyPr wrap="square">
            <a:spAutoFit/>
          </a:bodyPr>
          <a:lstStyle/>
          <a:p>
            <a:pPr algn="ctr">
              <a:defRPr/>
            </a:pPr>
            <a:r>
              <a:rPr lang="" sz="3200" b="1" dirty="0">
                <a:ln w="10541" cmpd="sng">
                  <a:solidFill>
                    <a:srgbClr val="002060"/>
                  </a:solidFill>
                  <a:prstDash val="solid"/>
                </a:ln>
                <a:solidFill>
                  <a:srgbClr val="002060"/>
                </a:solidFill>
                <a:cs typeface="+mn-cs"/>
              </a:rPr>
              <a:t>ESTUDIO DE MERCADO</a:t>
            </a:r>
            <a:endParaRPr lang="es-ES" sz="3200" b="1" dirty="0">
              <a:ln w="10541" cmpd="sng">
                <a:solidFill>
                  <a:srgbClr val="002060"/>
                </a:solidFill>
                <a:prstDash val="solid"/>
              </a:ln>
              <a:solidFill>
                <a:srgbClr val="00206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2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Grp="1" noChangeArrowheads="1"/>
          </p:cNvSpPr>
          <p:nvPr>
            <p:ph type="title"/>
          </p:nvPr>
        </p:nvSpPr>
        <p:spPr bwMode="auto">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Tasa Interna de Retorno (TIR%)</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6096000" y="6248400"/>
            <a:ext cx="2895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dirty="0" smtClean="0"/>
              <a:t>TIR% &gt; =TMAR%</a:t>
            </a:r>
            <a:endParaRPr lang="es-EC" sz="2800" dirty="0"/>
          </a:p>
        </p:txBody>
      </p:sp>
      <p:graphicFrame>
        <p:nvGraphicFramePr>
          <p:cNvPr id="6" name="5 Tabla"/>
          <p:cNvGraphicFramePr>
            <a:graphicFrameLocks noGrp="1"/>
          </p:cNvGraphicFramePr>
          <p:nvPr/>
        </p:nvGraphicFramePr>
        <p:xfrm>
          <a:off x="533400" y="2286000"/>
          <a:ext cx="3352800" cy="2682240"/>
        </p:xfrm>
        <a:graphic>
          <a:graphicData uri="http://schemas.openxmlformats.org/drawingml/2006/table">
            <a:tbl>
              <a:tblPr>
                <a:tableStyleId>{35758FB7-9AC5-4552-8A53-C91805E547FA}</a:tableStyleId>
              </a:tblPr>
              <a:tblGrid>
                <a:gridCol w="1117600"/>
                <a:gridCol w="1117600"/>
                <a:gridCol w="1117600"/>
              </a:tblGrid>
              <a:tr h="335280">
                <a:tc>
                  <a:txBody>
                    <a:bodyPr/>
                    <a:lstStyle/>
                    <a:p>
                      <a:pPr indent="180340" algn="ctr">
                        <a:lnSpc>
                          <a:spcPct val="115000"/>
                        </a:lnSpc>
                        <a:spcAft>
                          <a:spcPts val="0"/>
                        </a:spcAft>
                      </a:pPr>
                      <a:r>
                        <a:rPr lang="es-EC" sz="1200" b="1" dirty="0"/>
                        <a:t>TASA </a:t>
                      </a:r>
                      <a:endParaRPr lang="es-EC" sz="16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b="1"/>
                        <a:t>VAN</a:t>
                      </a:r>
                      <a:endParaRPr lang="es-EC" sz="1600" b="1">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b="1" dirty="0"/>
                        <a:t>TIR%</a:t>
                      </a:r>
                      <a:endParaRPr lang="es-EC" sz="1600" b="1" dirty="0">
                        <a:latin typeface="Calibri"/>
                        <a:ea typeface="Calibri"/>
                        <a:cs typeface="Times New Roman"/>
                      </a:endParaRPr>
                    </a:p>
                  </a:txBody>
                  <a:tcPr marL="44450" marR="44450" marT="0" marB="0" anchor="b"/>
                </a:tc>
              </a:tr>
              <a:tr h="335280">
                <a:tc>
                  <a:txBody>
                    <a:bodyPr/>
                    <a:lstStyle/>
                    <a:p>
                      <a:pPr indent="180340" algn="r">
                        <a:lnSpc>
                          <a:spcPct val="115000"/>
                        </a:lnSpc>
                        <a:spcAft>
                          <a:spcPts val="0"/>
                        </a:spcAft>
                      </a:pPr>
                      <a:r>
                        <a:rPr lang="es-EC" sz="1200"/>
                        <a:t>1,97%</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675.572,8 </a:t>
                      </a:r>
                      <a:endParaRPr lang="es-EC" sz="16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35280">
                <a:tc>
                  <a:txBody>
                    <a:bodyPr/>
                    <a:lstStyle/>
                    <a:p>
                      <a:pPr indent="180340" algn="r">
                        <a:lnSpc>
                          <a:spcPct val="115000"/>
                        </a:lnSpc>
                        <a:spcAft>
                          <a:spcPts val="0"/>
                        </a:spcAft>
                      </a:pPr>
                      <a:r>
                        <a:rPr lang="es-EC" sz="1200"/>
                        <a:t>21,97%</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96.106,7 </a:t>
                      </a:r>
                      <a:endParaRPr lang="es-EC" sz="16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35280">
                <a:tc>
                  <a:txBody>
                    <a:bodyPr/>
                    <a:lstStyle/>
                    <a:p>
                      <a:pPr indent="180340" algn="r">
                        <a:lnSpc>
                          <a:spcPct val="115000"/>
                        </a:lnSpc>
                        <a:spcAft>
                          <a:spcPts val="0"/>
                        </a:spcAft>
                      </a:pPr>
                      <a:r>
                        <a:rPr lang="es-EC" sz="1200"/>
                        <a:t>26,97%</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40.844,0 </a:t>
                      </a:r>
                      <a:endParaRPr lang="es-EC" sz="16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35280">
                <a:tc>
                  <a:txBody>
                    <a:bodyPr/>
                    <a:lstStyle/>
                    <a:p>
                      <a:pPr indent="180340" algn="r">
                        <a:lnSpc>
                          <a:spcPct val="115000"/>
                        </a:lnSpc>
                        <a:spcAft>
                          <a:spcPts val="0"/>
                        </a:spcAft>
                      </a:pPr>
                      <a:r>
                        <a:rPr lang="es-EC" sz="1200" dirty="0"/>
                        <a:t>31,97%</a:t>
                      </a:r>
                      <a:endParaRPr lang="es-EC" sz="1600" dirty="0">
                        <a:latin typeface="Calibri"/>
                        <a:ea typeface="Calibri"/>
                        <a:cs typeface="Times New Roman"/>
                      </a:endParaRPr>
                    </a:p>
                  </a:txBody>
                  <a:tcPr marL="44450" marR="44450" marT="0" marB="0" anchor="b">
                    <a:solidFill>
                      <a:srgbClr val="92D050"/>
                    </a:solidFill>
                  </a:tcPr>
                </a:tc>
                <a:tc>
                  <a:txBody>
                    <a:bodyPr/>
                    <a:lstStyle/>
                    <a:p>
                      <a:pPr indent="180340">
                        <a:lnSpc>
                          <a:spcPct val="115000"/>
                        </a:lnSpc>
                        <a:spcAft>
                          <a:spcPts val="0"/>
                        </a:spcAft>
                      </a:pPr>
                      <a:r>
                        <a:rPr lang="es-EC" sz="1200" dirty="0"/>
                        <a:t>                 -   </a:t>
                      </a:r>
                      <a:endParaRPr lang="es-EC" sz="1600" dirty="0">
                        <a:latin typeface="Calibri"/>
                        <a:ea typeface="Calibri"/>
                        <a:cs typeface="Times New Roman"/>
                      </a:endParaRPr>
                    </a:p>
                  </a:txBody>
                  <a:tcPr marL="44450" marR="44450" marT="0" marB="0" anchor="b">
                    <a:solidFill>
                      <a:srgbClr val="92D050"/>
                    </a:solidFill>
                  </a:tcPr>
                </a:tc>
                <a:tc>
                  <a:txBody>
                    <a:bodyPr/>
                    <a:lstStyle/>
                    <a:p>
                      <a:pPr indent="180340" algn="r">
                        <a:lnSpc>
                          <a:spcPct val="115000"/>
                        </a:lnSpc>
                        <a:spcAft>
                          <a:spcPts val="0"/>
                        </a:spcAft>
                      </a:pPr>
                      <a:r>
                        <a:rPr lang="es-EC" sz="1200" dirty="0"/>
                        <a:t>31,97%</a:t>
                      </a:r>
                      <a:endParaRPr lang="es-EC" sz="1600" dirty="0">
                        <a:latin typeface="Calibri"/>
                        <a:ea typeface="Calibri"/>
                        <a:cs typeface="Times New Roman"/>
                      </a:endParaRPr>
                    </a:p>
                  </a:txBody>
                  <a:tcPr marL="44450" marR="44450" marT="0" marB="0" anchor="b">
                    <a:solidFill>
                      <a:srgbClr val="92D050"/>
                    </a:solidFill>
                  </a:tcPr>
                </a:tc>
              </a:tr>
              <a:tr h="335280">
                <a:tc>
                  <a:txBody>
                    <a:bodyPr/>
                    <a:lstStyle/>
                    <a:p>
                      <a:pPr indent="180340" algn="r">
                        <a:lnSpc>
                          <a:spcPct val="115000"/>
                        </a:lnSpc>
                        <a:spcAft>
                          <a:spcPts val="0"/>
                        </a:spcAft>
                      </a:pPr>
                      <a:r>
                        <a:rPr lang="es-EC" sz="1200"/>
                        <a:t>36,97%</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-30.816,70</a:t>
                      </a:r>
                      <a:endParaRPr lang="es-EC" sz="1600" dirty="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35280">
                <a:tc>
                  <a:txBody>
                    <a:bodyPr/>
                    <a:lstStyle/>
                    <a:p>
                      <a:pPr indent="180340" algn="r">
                        <a:lnSpc>
                          <a:spcPct val="115000"/>
                        </a:lnSpc>
                        <a:spcAft>
                          <a:spcPts val="0"/>
                        </a:spcAft>
                      </a:pPr>
                      <a:r>
                        <a:rPr lang="es-EC" sz="1200"/>
                        <a:t>41,97%</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a:t>-54.512,30</a:t>
                      </a:r>
                      <a:endParaRPr lang="es-EC" sz="16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35280">
                <a:tc>
                  <a:txBody>
                    <a:bodyPr/>
                    <a:lstStyle/>
                    <a:p>
                      <a:pPr indent="180340" algn="r">
                        <a:lnSpc>
                          <a:spcPct val="115000"/>
                        </a:lnSpc>
                        <a:spcAft>
                          <a:spcPts val="0"/>
                        </a:spcAft>
                      </a:pPr>
                      <a:r>
                        <a:rPr lang="es-EC" sz="1200"/>
                        <a:t>61,97%</a:t>
                      </a:r>
                      <a:endParaRPr lang="es-EC" sz="16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200" dirty="0"/>
                        <a:t>-109.309,20</a:t>
                      </a:r>
                      <a:endParaRPr lang="es-EC" sz="1600" dirty="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200" dirty="0"/>
                        <a:t> </a:t>
                      </a:r>
                      <a:endParaRPr lang="es-EC" sz="1600" dirty="0">
                        <a:latin typeface="Calibri"/>
                        <a:ea typeface="Calibri"/>
                        <a:cs typeface="Times New Roman"/>
                      </a:endParaRPr>
                    </a:p>
                  </a:txBody>
                  <a:tcPr marL="44450" marR="44450" marT="0" marB="0" anchor="b"/>
                </a:tc>
              </a:tr>
            </a:tbl>
          </a:graphicData>
        </a:graphic>
      </p:graphicFrame>
      <p:sp>
        <p:nvSpPr>
          <p:cNvPr id="7" name="6 Rectángulo redondeado"/>
          <p:cNvSpPr/>
          <p:nvPr/>
        </p:nvSpPr>
        <p:spPr>
          <a:xfrm>
            <a:off x="609600" y="1676400"/>
            <a:ext cx="28956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TIR del Proyecto</a:t>
            </a:r>
            <a:endParaRPr lang="es-EC" sz="2800" dirty="0"/>
          </a:p>
        </p:txBody>
      </p:sp>
      <p:sp>
        <p:nvSpPr>
          <p:cNvPr id="8" name="7 Rectángulo redondeado"/>
          <p:cNvSpPr/>
          <p:nvPr/>
        </p:nvSpPr>
        <p:spPr>
          <a:xfrm>
            <a:off x="4800600" y="1676400"/>
            <a:ext cx="30480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TIR del Inversionista</a:t>
            </a:r>
            <a:endParaRPr lang="es-EC" sz="2800" dirty="0"/>
          </a:p>
        </p:txBody>
      </p:sp>
      <p:graphicFrame>
        <p:nvGraphicFramePr>
          <p:cNvPr id="10" name="9 Tabla"/>
          <p:cNvGraphicFramePr>
            <a:graphicFrameLocks noGrp="1"/>
          </p:cNvGraphicFramePr>
          <p:nvPr/>
        </p:nvGraphicFramePr>
        <p:xfrm>
          <a:off x="4876800" y="2286001"/>
          <a:ext cx="2971800" cy="2667000"/>
        </p:xfrm>
        <a:graphic>
          <a:graphicData uri="http://schemas.openxmlformats.org/drawingml/2006/table">
            <a:tbl>
              <a:tblPr>
                <a:tableStyleId>{35758FB7-9AC5-4552-8A53-C91805E547FA}</a:tableStyleId>
              </a:tblPr>
              <a:tblGrid>
                <a:gridCol w="842189"/>
                <a:gridCol w="1250945"/>
                <a:gridCol w="878666"/>
              </a:tblGrid>
              <a:tr h="381000">
                <a:tc>
                  <a:txBody>
                    <a:bodyPr/>
                    <a:lstStyle/>
                    <a:p>
                      <a:pPr indent="180340" algn="ctr">
                        <a:lnSpc>
                          <a:spcPct val="115000"/>
                        </a:lnSpc>
                        <a:spcAft>
                          <a:spcPts val="0"/>
                        </a:spcAft>
                      </a:pPr>
                      <a:r>
                        <a:rPr lang="es-EC" sz="1200" b="1" dirty="0"/>
                        <a:t>TASA </a:t>
                      </a:r>
                      <a:endParaRPr lang="es-EC" sz="16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b="1" dirty="0"/>
                        <a:t>VAN </a:t>
                      </a:r>
                      <a:endParaRPr lang="es-EC" sz="16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b="1" dirty="0"/>
                        <a:t>TIR%</a:t>
                      </a:r>
                      <a:endParaRPr lang="es-EC" sz="1600" b="1" dirty="0">
                        <a:latin typeface="Calibri"/>
                        <a:ea typeface="Calibri"/>
                        <a:cs typeface="Times New Roman"/>
                      </a:endParaRPr>
                    </a:p>
                  </a:txBody>
                  <a:tcPr marL="44450" marR="44450" marT="0" marB="0" anchor="b"/>
                </a:tc>
              </a:tr>
              <a:tr h="381000">
                <a:tc>
                  <a:txBody>
                    <a:bodyPr/>
                    <a:lstStyle/>
                    <a:p>
                      <a:pPr indent="180340" algn="ctr">
                        <a:lnSpc>
                          <a:spcPct val="115000"/>
                        </a:lnSpc>
                        <a:spcAft>
                          <a:spcPts val="0"/>
                        </a:spcAft>
                      </a:pPr>
                      <a:r>
                        <a:rPr lang="es-EC" sz="1200" dirty="0"/>
                        <a:t>10,82%</a:t>
                      </a:r>
                      <a:endParaRPr lang="es-EC" sz="16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a:t>321.531,38</a:t>
                      </a:r>
                      <a:endParaRPr lang="es-EC" sz="16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81000">
                <a:tc>
                  <a:txBody>
                    <a:bodyPr/>
                    <a:lstStyle/>
                    <a:p>
                      <a:pPr indent="180340" algn="ctr">
                        <a:lnSpc>
                          <a:spcPct val="115000"/>
                        </a:lnSpc>
                        <a:spcAft>
                          <a:spcPts val="0"/>
                        </a:spcAft>
                      </a:pPr>
                      <a:r>
                        <a:rPr lang="es-EC" sz="1200"/>
                        <a:t>20,82%</a:t>
                      </a:r>
                      <a:endParaRPr lang="es-EC" sz="16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dirty="0"/>
                        <a:t>142.018,40</a:t>
                      </a:r>
                      <a:endParaRPr lang="es-EC" sz="16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81000">
                <a:tc>
                  <a:txBody>
                    <a:bodyPr/>
                    <a:lstStyle/>
                    <a:p>
                      <a:pPr indent="180340" algn="ctr">
                        <a:lnSpc>
                          <a:spcPct val="115000"/>
                        </a:lnSpc>
                        <a:spcAft>
                          <a:spcPts val="0"/>
                        </a:spcAft>
                      </a:pPr>
                      <a:r>
                        <a:rPr lang="es-EC" sz="1200"/>
                        <a:t>30,82%</a:t>
                      </a:r>
                      <a:endParaRPr lang="es-EC" sz="16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dirty="0"/>
                        <a:t>50.710,64</a:t>
                      </a:r>
                      <a:endParaRPr lang="es-EC" sz="16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81000">
                <a:tc>
                  <a:txBody>
                    <a:bodyPr/>
                    <a:lstStyle/>
                    <a:p>
                      <a:pPr indent="180340" algn="ctr">
                        <a:lnSpc>
                          <a:spcPct val="115000"/>
                        </a:lnSpc>
                        <a:spcAft>
                          <a:spcPts val="0"/>
                        </a:spcAft>
                      </a:pPr>
                      <a:r>
                        <a:rPr lang="es-EC" sz="1200"/>
                        <a:t>40,82%</a:t>
                      </a:r>
                      <a:endParaRPr lang="es-EC" sz="1600">
                        <a:latin typeface="Calibri"/>
                        <a:ea typeface="Calibri"/>
                        <a:cs typeface="Times New Roman"/>
                      </a:endParaRPr>
                    </a:p>
                  </a:txBody>
                  <a:tcPr marL="44450" marR="44450" marT="0" marB="0" anchor="b">
                    <a:solidFill>
                      <a:srgbClr val="92D050"/>
                    </a:solidFill>
                  </a:tcPr>
                </a:tc>
                <a:tc>
                  <a:txBody>
                    <a:bodyPr/>
                    <a:lstStyle/>
                    <a:p>
                      <a:pPr indent="180340" algn="ctr">
                        <a:lnSpc>
                          <a:spcPct val="115000"/>
                        </a:lnSpc>
                        <a:spcAft>
                          <a:spcPts val="0"/>
                        </a:spcAft>
                      </a:pPr>
                      <a:r>
                        <a:rPr lang="es-EC" sz="1200" dirty="0"/>
                        <a:t>-</a:t>
                      </a:r>
                      <a:endParaRPr lang="es-EC" sz="1600" dirty="0">
                        <a:latin typeface="Calibri"/>
                        <a:ea typeface="Calibri"/>
                        <a:cs typeface="Times New Roman"/>
                      </a:endParaRPr>
                    </a:p>
                  </a:txBody>
                  <a:tcPr marL="44450" marR="44450" marT="0" marB="0" anchor="b">
                    <a:solidFill>
                      <a:srgbClr val="92D050"/>
                    </a:solidFill>
                  </a:tcPr>
                </a:tc>
                <a:tc>
                  <a:txBody>
                    <a:bodyPr/>
                    <a:lstStyle/>
                    <a:p>
                      <a:pPr indent="180340" algn="ctr">
                        <a:lnSpc>
                          <a:spcPct val="115000"/>
                        </a:lnSpc>
                        <a:spcAft>
                          <a:spcPts val="0"/>
                        </a:spcAft>
                      </a:pPr>
                      <a:r>
                        <a:rPr lang="es-EC" sz="1200" dirty="0"/>
                        <a:t>40,82%</a:t>
                      </a:r>
                      <a:endParaRPr lang="es-EC" sz="1600" dirty="0">
                        <a:latin typeface="Calibri"/>
                        <a:ea typeface="Calibri"/>
                        <a:cs typeface="Times New Roman"/>
                      </a:endParaRPr>
                    </a:p>
                  </a:txBody>
                  <a:tcPr marL="44450" marR="44450" marT="0" marB="0" anchor="b">
                    <a:solidFill>
                      <a:srgbClr val="92D050"/>
                    </a:solidFill>
                  </a:tcPr>
                </a:tc>
              </a:tr>
              <a:tr h="381000">
                <a:tc>
                  <a:txBody>
                    <a:bodyPr/>
                    <a:lstStyle/>
                    <a:p>
                      <a:pPr indent="180340" algn="ctr">
                        <a:lnSpc>
                          <a:spcPct val="115000"/>
                        </a:lnSpc>
                        <a:spcAft>
                          <a:spcPts val="0"/>
                        </a:spcAft>
                      </a:pPr>
                      <a:r>
                        <a:rPr lang="es-EC" sz="1200"/>
                        <a:t>50,82%</a:t>
                      </a:r>
                      <a:endParaRPr lang="es-EC" sz="16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dirty="0"/>
                        <a:t>-30.363,06</a:t>
                      </a:r>
                      <a:endParaRPr lang="es-EC" sz="160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a:t> </a:t>
                      </a:r>
                      <a:endParaRPr lang="es-EC" sz="1600">
                        <a:latin typeface="Calibri"/>
                        <a:ea typeface="Calibri"/>
                        <a:cs typeface="Times New Roman"/>
                      </a:endParaRPr>
                    </a:p>
                  </a:txBody>
                  <a:tcPr marL="44450" marR="44450" marT="0" marB="0" anchor="b"/>
                </a:tc>
              </a:tr>
              <a:tr h="381000">
                <a:tc>
                  <a:txBody>
                    <a:bodyPr/>
                    <a:lstStyle/>
                    <a:p>
                      <a:pPr indent="180340" algn="ctr">
                        <a:lnSpc>
                          <a:spcPct val="115000"/>
                        </a:lnSpc>
                        <a:spcAft>
                          <a:spcPts val="0"/>
                        </a:spcAft>
                      </a:pPr>
                      <a:r>
                        <a:rPr lang="es-EC" sz="1200"/>
                        <a:t>60,82%</a:t>
                      </a:r>
                      <a:endParaRPr lang="es-EC" sz="16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a:t>-49.694,04</a:t>
                      </a:r>
                      <a:endParaRPr lang="es-EC" sz="16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200" dirty="0"/>
                        <a:t> </a:t>
                      </a:r>
                      <a:endParaRPr lang="es-EC" sz="1600" dirty="0">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2000"/>
                                        <p:tgtEl>
                                          <p:spTgt spid="7">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2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fade">
                                      <p:cBhvr>
                                        <p:cTn id="30" dur="2000"/>
                                        <p:tgtEl>
                                          <p:spTgt spid="8">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additive="base">
                                        <p:cTn id="4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5">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P spid="7" grpId="0" build="allAtOnce" animBg="1"/>
      <p:bldP spid="8"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Grp="1" noChangeArrowheads="1"/>
          </p:cNvSpPr>
          <p:nvPr>
            <p:ph type="title"/>
          </p:nvPr>
        </p:nvSpPr>
        <p:spPr bwMode="auto">
          <a:xfrm>
            <a:off x="612648" y="228600"/>
            <a:ext cx="8153400" cy="990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normAutofit fontScale="90000"/>
          </a:bodyPr>
          <a:lstStyle/>
          <a:p>
            <a:pPr algn="ctr" eaLnBrk="0" hangingPunct="0">
              <a:defRPr/>
            </a:pP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Periodo de Recuperación de la Inversión</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0" y="1600200"/>
            <a:ext cx="28956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Periodo de Recuperación del Proyecto</a:t>
            </a:r>
            <a:endParaRPr lang="es-EC" sz="2800" dirty="0"/>
          </a:p>
        </p:txBody>
      </p:sp>
      <p:graphicFrame>
        <p:nvGraphicFramePr>
          <p:cNvPr id="6" name="5 Tabla"/>
          <p:cNvGraphicFramePr>
            <a:graphicFrameLocks noGrp="1"/>
          </p:cNvGraphicFramePr>
          <p:nvPr/>
        </p:nvGraphicFramePr>
        <p:xfrm>
          <a:off x="3124200" y="1371605"/>
          <a:ext cx="5715000" cy="2597263"/>
        </p:xfrm>
        <a:graphic>
          <a:graphicData uri="http://schemas.openxmlformats.org/drawingml/2006/table">
            <a:tbl>
              <a:tblPr>
                <a:tableStyleId>{35758FB7-9AC5-4552-8A53-C91805E547FA}</a:tableStyleId>
              </a:tblPr>
              <a:tblGrid>
                <a:gridCol w="751061"/>
                <a:gridCol w="1334155"/>
                <a:gridCol w="1659968"/>
                <a:gridCol w="1131616"/>
                <a:gridCol w="838200"/>
              </a:tblGrid>
              <a:tr h="333578">
                <a:tc rowSpan="2">
                  <a:txBody>
                    <a:bodyPr/>
                    <a:lstStyle/>
                    <a:p>
                      <a:pPr indent="180340" algn="ctr">
                        <a:lnSpc>
                          <a:spcPct val="115000"/>
                        </a:lnSpc>
                        <a:spcAft>
                          <a:spcPts val="0"/>
                        </a:spcAft>
                      </a:pPr>
                      <a:r>
                        <a:rPr lang="es-EC" sz="1000" b="1" dirty="0"/>
                        <a:t>Año</a:t>
                      </a:r>
                      <a:endParaRPr lang="es-EC" sz="1050" b="1" dirty="0">
                        <a:latin typeface="Calibri"/>
                        <a:ea typeface="Calibri"/>
                        <a:cs typeface="Times New Roman"/>
                      </a:endParaRPr>
                    </a:p>
                  </a:txBody>
                  <a:tcPr marL="32721" marR="32721" marT="0" marB="0" anchor="b"/>
                </a:tc>
                <a:tc rowSpan="2">
                  <a:txBody>
                    <a:bodyPr/>
                    <a:lstStyle/>
                    <a:p>
                      <a:pPr indent="180340" algn="ctr">
                        <a:lnSpc>
                          <a:spcPct val="115000"/>
                        </a:lnSpc>
                        <a:spcAft>
                          <a:spcPts val="0"/>
                        </a:spcAft>
                      </a:pPr>
                      <a:r>
                        <a:rPr lang="es-EC" sz="1000" b="1"/>
                        <a:t>Flujo de Caja Futuros</a:t>
                      </a:r>
                      <a:endParaRPr lang="es-EC" sz="1050" b="1">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b="1" dirty="0"/>
                        <a:t>Flujo de Caja </a:t>
                      </a:r>
                      <a:r>
                        <a:rPr lang="es-EC" sz="1000" b="1" dirty="0" smtClean="0"/>
                        <a:t>Actualizados </a:t>
                      </a:r>
                      <a:endParaRPr lang="es-EC" sz="1050" b="1" dirty="0">
                        <a:latin typeface="Calibri"/>
                        <a:ea typeface="Calibri"/>
                        <a:cs typeface="Times New Roman"/>
                      </a:endParaRPr>
                    </a:p>
                  </a:txBody>
                  <a:tcPr marL="32721" marR="32721" marT="0" marB="0" anchor="b"/>
                </a:tc>
                <a:tc rowSpan="2">
                  <a:txBody>
                    <a:bodyPr/>
                    <a:lstStyle/>
                    <a:p>
                      <a:pPr indent="180340" algn="ctr">
                        <a:lnSpc>
                          <a:spcPct val="115000"/>
                        </a:lnSpc>
                        <a:spcAft>
                          <a:spcPts val="0"/>
                        </a:spcAft>
                      </a:pPr>
                      <a:r>
                        <a:rPr lang="es-EC" sz="1000" b="1"/>
                        <a:t>Flujo de Caja Actualizados Acumulados</a:t>
                      </a:r>
                      <a:endParaRPr lang="es-EC" sz="1050" b="1">
                        <a:latin typeface="Calibri"/>
                        <a:ea typeface="Calibri"/>
                        <a:cs typeface="Times New Roman"/>
                      </a:endParaRPr>
                    </a:p>
                  </a:txBody>
                  <a:tcPr marL="32721" marR="32721" marT="0" marB="0" anchor="ctr"/>
                </a:tc>
                <a:tc rowSpan="2">
                  <a:txBody>
                    <a:bodyPr/>
                    <a:lstStyle/>
                    <a:p>
                      <a:pPr indent="180340" algn="ctr">
                        <a:lnSpc>
                          <a:spcPct val="115000"/>
                        </a:lnSpc>
                        <a:spcAft>
                          <a:spcPts val="0"/>
                        </a:spcAft>
                      </a:pPr>
                      <a:r>
                        <a:rPr lang="es-EC" sz="1000" b="1" dirty="0"/>
                        <a:t>Repago</a:t>
                      </a:r>
                      <a:endParaRPr lang="es-EC" sz="1050" b="1" dirty="0">
                        <a:latin typeface="Calibri"/>
                        <a:ea typeface="Calibri"/>
                        <a:cs typeface="Times New Roman"/>
                      </a:endParaRPr>
                    </a:p>
                  </a:txBody>
                  <a:tcPr marL="32721" marR="32721" marT="0" marB="0" anchor="ctr"/>
                </a:tc>
              </a:tr>
              <a:tr h="274737">
                <a:tc vMerge="1">
                  <a:txBody>
                    <a:bodyPr/>
                    <a:lstStyle/>
                    <a:p>
                      <a:endParaRPr lang="es-EC"/>
                    </a:p>
                  </a:txBody>
                  <a:tcPr/>
                </a:tc>
                <a:tc vMerge="1">
                  <a:txBody>
                    <a:bodyPr/>
                    <a:lstStyle/>
                    <a:p>
                      <a:endParaRPr lang="es-EC"/>
                    </a:p>
                  </a:txBody>
                  <a:tcPr/>
                </a:tc>
                <a:tc>
                  <a:txBody>
                    <a:bodyPr/>
                    <a:lstStyle/>
                    <a:p>
                      <a:pPr indent="180340">
                        <a:lnSpc>
                          <a:spcPct val="115000"/>
                        </a:lnSpc>
                        <a:spcAft>
                          <a:spcPts val="0"/>
                        </a:spcAft>
                      </a:pPr>
                      <a:r>
                        <a:rPr lang="es-EC" sz="1000" b="1" dirty="0"/>
                        <a:t>TMAR = 22,06%</a:t>
                      </a:r>
                      <a:endParaRPr lang="es-EC" sz="1050" b="1" dirty="0">
                        <a:latin typeface="Calibri"/>
                        <a:ea typeface="Calibri"/>
                        <a:cs typeface="Times New Roman"/>
                      </a:endParaRPr>
                    </a:p>
                  </a:txBody>
                  <a:tcPr marL="32721" marR="32721" marT="0" marB="0" anchor="b"/>
                </a:tc>
                <a:tc vMerge="1">
                  <a:txBody>
                    <a:bodyPr/>
                    <a:lstStyle/>
                    <a:p>
                      <a:endParaRPr lang="es-EC"/>
                    </a:p>
                  </a:txBody>
                  <a:tcPr/>
                </a:tc>
                <a:tc vMerge="1">
                  <a:txBody>
                    <a:bodyPr/>
                    <a:lstStyle/>
                    <a:p>
                      <a:endParaRPr lang="es-EC"/>
                    </a:p>
                  </a:txBody>
                  <a:tcPr/>
                </a:tc>
              </a:tr>
              <a:tr h="166789">
                <a:tc>
                  <a:txBody>
                    <a:bodyPr/>
                    <a:lstStyle/>
                    <a:p>
                      <a:pPr indent="180340" algn="ctr">
                        <a:lnSpc>
                          <a:spcPct val="115000"/>
                        </a:lnSpc>
                        <a:spcAft>
                          <a:spcPts val="0"/>
                        </a:spcAft>
                      </a:pPr>
                      <a:r>
                        <a:rPr lang="es-EC" sz="1000"/>
                        <a:t>0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(186.718,70)</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(186.718,70)</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dirty="0"/>
                        <a:t> </a:t>
                      </a:r>
                      <a:endParaRPr lang="es-EC" sz="1050" dirty="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1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22.993,13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18.837,56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18.837,56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2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37.846,51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25.402,66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25.402,66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3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63.577,06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34.960,72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60.363,38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4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64.733,58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29.163,26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89.526,64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5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83.764,10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30.916,56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120.443,20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314593">
                <a:tc>
                  <a:txBody>
                    <a:bodyPr/>
                    <a:lstStyle/>
                    <a:p>
                      <a:pPr indent="180340" algn="ctr">
                        <a:lnSpc>
                          <a:spcPct val="115000"/>
                        </a:lnSpc>
                        <a:spcAft>
                          <a:spcPts val="0"/>
                        </a:spcAft>
                      </a:pPr>
                      <a:r>
                        <a:rPr lang="es-EC" sz="1000"/>
                        <a:t>6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120.443,47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36.420,26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156.863,46 </a:t>
                      </a:r>
                      <a:endParaRPr lang="es-EC" sz="1050">
                        <a:latin typeface="Calibri"/>
                        <a:ea typeface="Calibri"/>
                        <a:cs typeface="Times New Roman"/>
                      </a:endParaRPr>
                    </a:p>
                  </a:txBody>
                  <a:tcPr marL="32721" marR="32721" marT="0" marB="0" anchor="b"/>
                </a:tc>
                <a:tc>
                  <a:txBody>
                    <a:bodyPr/>
                    <a:lstStyle/>
                    <a:p>
                      <a:pPr indent="180340" algn="r">
                        <a:lnSpc>
                          <a:spcPct val="115000"/>
                        </a:lnSpc>
                        <a:spcAft>
                          <a:spcPts val="0"/>
                        </a:spcAft>
                      </a:pPr>
                      <a:r>
                        <a:rPr lang="es-EC" sz="1000" dirty="0"/>
                        <a:t>6,16 años</a:t>
                      </a:r>
                      <a:endParaRPr lang="es-EC" sz="1050" dirty="0">
                        <a:latin typeface="Calibri"/>
                        <a:ea typeface="Calibri"/>
                        <a:cs typeface="Times New Roman"/>
                      </a:endParaRPr>
                    </a:p>
                  </a:txBody>
                  <a:tcPr marL="32721" marR="32721" marT="0" marB="0" anchor="b">
                    <a:solidFill>
                      <a:srgbClr val="92D050"/>
                    </a:solidFill>
                  </a:tcPr>
                </a:tc>
              </a:tr>
              <a:tr h="166789">
                <a:tc>
                  <a:txBody>
                    <a:bodyPr/>
                    <a:lstStyle/>
                    <a:p>
                      <a:pPr indent="180340" algn="ctr">
                        <a:lnSpc>
                          <a:spcPct val="115000"/>
                        </a:lnSpc>
                        <a:spcAft>
                          <a:spcPts val="0"/>
                        </a:spcAft>
                      </a:pPr>
                      <a:r>
                        <a:rPr lang="es-EC" sz="1000"/>
                        <a:t>7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126.340,30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31.298,85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188.162,31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8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124.626,65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25.294,38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213.456,69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9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88.441,13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14.705,98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228.162,67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a:t>
                      </a:r>
                      <a:endParaRPr lang="es-EC" sz="1050">
                        <a:latin typeface="Calibri"/>
                        <a:ea typeface="Calibri"/>
                        <a:cs typeface="Times New Roman"/>
                      </a:endParaRPr>
                    </a:p>
                  </a:txBody>
                  <a:tcPr marL="32721" marR="32721" marT="0" marB="0" anchor="b"/>
                </a:tc>
              </a:tr>
              <a:tr h="166789">
                <a:tc>
                  <a:txBody>
                    <a:bodyPr/>
                    <a:lstStyle/>
                    <a:p>
                      <a:pPr indent="180340" algn="ctr">
                        <a:lnSpc>
                          <a:spcPct val="115000"/>
                        </a:lnSpc>
                        <a:spcAft>
                          <a:spcPts val="0"/>
                        </a:spcAft>
                      </a:pPr>
                      <a:r>
                        <a:rPr lang="es-EC" sz="1000"/>
                        <a:t>10 </a:t>
                      </a:r>
                      <a:endParaRPr lang="es-EC" sz="105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dirty="0"/>
                        <a:t>        254.364,96 </a:t>
                      </a:r>
                      <a:endParaRPr lang="es-EC" sz="1050" dirty="0">
                        <a:latin typeface="Calibri"/>
                        <a:ea typeface="Calibri"/>
                        <a:cs typeface="Times New Roman"/>
                      </a:endParaRPr>
                    </a:p>
                  </a:txBody>
                  <a:tcPr marL="32721" marR="32721" marT="0" marB="0" anchor="b"/>
                </a:tc>
                <a:tc>
                  <a:txBody>
                    <a:bodyPr/>
                    <a:lstStyle/>
                    <a:p>
                      <a:pPr indent="180340" algn="ctr">
                        <a:lnSpc>
                          <a:spcPct val="115000"/>
                        </a:lnSpc>
                        <a:spcAft>
                          <a:spcPts val="0"/>
                        </a:spcAft>
                      </a:pPr>
                      <a:r>
                        <a:rPr lang="es-EC" sz="1000"/>
                        <a:t>                34.651,63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a:t>  262.814,29 </a:t>
                      </a:r>
                      <a:endParaRPr lang="es-EC" sz="1050">
                        <a:latin typeface="Calibri"/>
                        <a:ea typeface="Calibri"/>
                        <a:cs typeface="Times New Roman"/>
                      </a:endParaRPr>
                    </a:p>
                  </a:txBody>
                  <a:tcPr marL="32721" marR="32721" marT="0" marB="0" anchor="b"/>
                </a:tc>
                <a:tc>
                  <a:txBody>
                    <a:bodyPr/>
                    <a:lstStyle/>
                    <a:p>
                      <a:pPr indent="180340">
                        <a:lnSpc>
                          <a:spcPct val="115000"/>
                        </a:lnSpc>
                        <a:spcAft>
                          <a:spcPts val="0"/>
                        </a:spcAft>
                      </a:pPr>
                      <a:r>
                        <a:rPr lang="es-EC" sz="1000" dirty="0"/>
                        <a:t> </a:t>
                      </a:r>
                      <a:endParaRPr lang="es-EC" sz="1050" dirty="0">
                        <a:latin typeface="Calibri"/>
                        <a:ea typeface="Calibri"/>
                        <a:cs typeface="Times New Roman"/>
                      </a:endParaRPr>
                    </a:p>
                  </a:txBody>
                  <a:tcPr marL="32721" marR="32721" marT="0" marB="0" anchor="b"/>
                </a:tc>
              </a:tr>
            </a:tbl>
          </a:graphicData>
        </a:graphic>
      </p:graphicFrame>
      <p:sp>
        <p:nvSpPr>
          <p:cNvPr id="7" name="6 Rectángulo redondeado"/>
          <p:cNvSpPr/>
          <p:nvPr/>
        </p:nvSpPr>
        <p:spPr>
          <a:xfrm>
            <a:off x="0" y="4191000"/>
            <a:ext cx="28956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Periodo de Recuperación del Inversionista</a:t>
            </a:r>
            <a:endParaRPr lang="es-EC" sz="2800" dirty="0"/>
          </a:p>
        </p:txBody>
      </p:sp>
      <p:graphicFrame>
        <p:nvGraphicFramePr>
          <p:cNvPr id="8" name="7 Tabla"/>
          <p:cNvGraphicFramePr>
            <a:graphicFrameLocks noGrp="1"/>
          </p:cNvGraphicFramePr>
          <p:nvPr/>
        </p:nvGraphicFramePr>
        <p:xfrm>
          <a:off x="3124200" y="4086624"/>
          <a:ext cx="5715000" cy="2584790"/>
        </p:xfrm>
        <a:graphic>
          <a:graphicData uri="http://schemas.openxmlformats.org/drawingml/2006/table">
            <a:tbl>
              <a:tblPr>
                <a:tableStyleId>{08FB837D-C827-4EFA-A057-4D05807E0F7C}</a:tableStyleId>
              </a:tblPr>
              <a:tblGrid>
                <a:gridCol w="793750"/>
                <a:gridCol w="1349375"/>
                <a:gridCol w="1587500"/>
                <a:gridCol w="1146175"/>
                <a:gridCol w="838200"/>
              </a:tblGrid>
              <a:tr h="173862">
                <a:tc rowSpan="2">
                  <a:txBody>
                    <a:bodyPr/>
                    <a:lstStyle/>
                    <a:p>
                      <a:pPr indent="180340" algn="ctr">
                        <a:lnSpc>
                          <a:spcPct val="115000"/>
                        </a:lnSpc>
                        <a:spcAft>
                          <a:spcPts val="0"/>
                        </a:spcAft>
                      </a:pPr>
                      <a:r>
                        <a:rPr lang="es-EC" sz="1000" b="1" dirty="0"/>
                        <a:t>Año</a:t>
                      </a:r>
                      <a:endParaRPr lang="es-EC" sz="1200" b="1" dirty="0">
                        <a:latin typeface="Calibri"/>
                        <a:ea typeface="Calibri"/>
                        <a:cs typeface="Times New Roman"/>
                      </a:endParaRPr>
                    </a:p>
                  </a:txBody>
                  <a:tcPr marL="44048" marR="44048" marT="0" marB="0" anchor="b"/>
                </a:tc>
                <a:tc rowSpan="2">
                  <a:txBody>
                    <a:bodyPr/>
                    <a:lstStyle/>
                    <a:p>
                      <a:pPr indent="180340" algn="ctr">
                        <a:lnSpc>
                          <a:spcPct val="115000"/>
                        </a:lnSpc>
                        <a:spcAft>
                          <a:spcPts val="0"/>
                        </a:spcAft>
                      </a:pPr>
                      <a:r>
                        <a:rPr lang="es-EC" sz="1000" b="1" dirty="0"/>
                        <a:t>Flujo de Caja Futuros</a:t>
                      </a:r>
                      <a:endParaRPr lang="es-EC" sz="1200" b="1" dirty="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900" b="1" dirty="0"/>
                        <a:t>Flujo de Caja Actualizados </a:t>
                      </a:r>
                      <a:endParaRPr lang="es-EC" sz="1100" b="1" dirty="0">
                        <a:latin typeface="Calibri"/>
                        <a:ea typeface="Calibri"/>
                        <a:cs typeface="Times New Roman"/>
                      </a:endParaRPr>
                    </a:p>
                  </a:txBody>
                  <a:tcPr marL="44048" marR="44048" marT="0" marB="0" anchor="b"/>
                </a:tc>
                <a:tc rowSpan="2">
                  <a:txBody>
                    <a:bodyPr/>
                    <a:lstStyle/>
                    <a:p>
                      <a:pPr indent="180340" algn="ctr">
                        <a:lnSpc>
                          <a:spcPct val="115000"/>
                        </a:lnSpc>
                        <a:spcAft>
                          <a:spcPts val="0"/>
                        </a:spcAft>
                      </a:pPr>
                      <a:r>
                        <a:rPr lang="es-EC" sz="1000" b="1"/>
                        <a:t>Flujo de Caja Actualizados Acumulados</a:t>
                      </a:r>
                      <a:endParaRPr lang="es-EC" sz="1200" b="1">
                        <a:latin typeface="Calibri"/>
                        <a:ea typeface="Calibri"/>
                        <a:cs typeface="Times New Roman"/>
                      </a:endParaRPr>
                    </a:p>
                  </a:txBody>
                  <a:tcPr marL="44048" marR="44048" marT="0" marB="0" anchor="ctr"/>
                </a:tc>
                <a:tc rowSpan="2">
                  <a:txBody>
                    <a:bodyPr/>
                    <a:lstStyle/>
                    <a:p>
                      <a:pPr indent="180340" algn="ctr">
                        <a:lnSpc>
                          <a:spcPct val="115000"/>
                        </a:lnSpc>
                        <a:spcAft>
                          <a:spcPts val="0"/>
                        </a:spcAft>
                      </a:pPr>
                      <a:r>
                        <a:rPr lang="es-EC" sz="1000" b="1"/>
                        <a:t>Repago</a:t>
                      </a:r>
                      <a:endParaRPr lang="es-EC" sz="1200" b="1">
                        <a:latin typeface="Calibri"/>
                        <a:ea typeface="Calibri"/>
                        <a:cs typeface="Times New Roman"/>
                      </a:endParaRPr>
                    </a:p>
                  </a:txBody>
                  <a:tcPr marL="44048" marR="44048" marT="0" marB="0" anchor="ctr"/>
                </a:tc>
              </a:tr>
              <a:tr h="322439">
                <a:tc vMerge="1">
                  <a:txBody>
                    <a:bodyPr/>
                    <a:lstStyle/>
                    <a:p>
                      <a:endParaRPr lang="es-EC"/>
                    </a:p>
                  </a:txBody>
                  <a:tcPr/>
                </a:tc>
                <a:tc vMerge="1">
                  <a:txBody>
                    <a:bodyPr/>
                    <a:lstStyle/>
                    <a:p>
                      <a:endParaRPr lang="es-EC"/>
                    </a:p>
                  </a:txBody>
                  <a:tcPr/>
                </a:tc>
                <a:tc>
                  <a:txBody>
                    <a:bodyPr/>
                    <a:lstStyle/>
                    <a:p>
                      <a:pPr indent="180340">
                        <a:lnSpc>
                          <a:spcPct val="115000"/>
                        </a:lnSpc>
                        <a:spcAft>
                          <a:spcPts val="0"/>
                        </a:spcAft>
                      </a:pPr>
                      <a:r>
                        <a:rPr lang="es-EC" sz="1000" b="1" dirty="0"/>
                        <a:t>TMAR = 17,97%</a:t>
                      </a:r>
                      <a:endParaRPr lang="es-EC" sz="1200" b="1" dirty="0">
                        <a:latin typeface="Calibri"/>
                        <a:ea typeface="Calibri"/>
                        <a:cs typeface="Times New Roman"/>
                      </a:endParaRPr>
                    </a:p>
                  </a:txBody>
                  <a:tcPr marL="44048" marR="44048" marT="0" marB="0" anchor="b"/>
                </a:tc>
                <a:tc vMerge="1">
                  <a:txBody>
                    <a:bodyPr/>
                    <a:lstStyle/>
                    <a:p>
                      <a:endParaRPr lang="es-EC"/>
                    </a:p>
                  </a:txBody>
                  <a:tcPr/>
                </a:tc>
                <a:tc vMerge="1">
                  <a:txBody>
                    <a:bodyPr/>
                    <a:lstStyle/>
                    <a:p>
                      <a:endParaRPr lang="es-EC"/>
                    </a:p>
                  </a:txBody>
                  <a:tcPr/>
                </a:tc>
              </a:tr>
              <a:tr h="173862">
                <a:tc>
                  <a:txBody>
                    <a:bodyPr/>
                    <a:lstStyle/>
                    <a:p>
                      <a:pPr indent="180340" algn="r">
                        <a:lnSpc>
                          <a:spcPct val="115000"/>
                        </a:lnSpc>
                        <a:spcAft>
                          <a:spcPts val="0"/>
                        </a:spcAft>
                      </a:pPr>
                      <a:r>
                        <a:rPr lang="es-EC" sz="1000"/>
                        <a:t>0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(112.031,22)</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(112.031,22)</a:t>
                      </a:r>
                      <a:endParaRPr lang="es-EC" sz="1200" dirty="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a:t>
                      </a:r>
                      <a:endParaRPr lang="es-EC" sz="120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1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12.844,05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10.887,56 </a:t>
                      </a:r>
                      <a:endParaRPr lang="es-EC" sz="1200" dirty="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10.887,56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a:t>
                      </a:r>
                      <a:endParaRPr lang="es-EC" sz="120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2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27.526,36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19.779,06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30.666,62 </a:t>
                      </a:r>
                      <a:endParaRPr lang="es-EC" sz="1200" dirty="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a:t>
                      </a:r>
                      <a:endParaRPr lang="es-EC" sz="1200">
                        <a:latin typeface="Calibri"/>
                        <a:ea typeface="Calibri"/>
                        <a:cs typeface="Times New Roman"/>
                      </a:endParaRPr>
                    </a:p>
                  </a:txBody>
                  <a:tcPr marL="44048" marR="44048" marT="0" marB="0" anchor="b"/>
                </a:tc>
              </a:tr>
              <a:tr h="330867">
                <a:tc>
                  <a:txBody>
                    <a:bodyPr/>
                    <a:lstStyle/>
                    <a:p>
                      <a:pPr indent="180340" algn="r">
                        <a:lnSpc>
                          <a:spcPct val="115000"/>
                        </a:lnSpc>
                        <a:spcAft>
                          <a:spcPts val="0"/>
                        </a:spcAft>
                      </a:pPr>
                      <a:r>
                        <a:rPr lang="es-EC" sz="1000"/>
                        <a:t>3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53.065,60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32.322,01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83.732,22 </a:t>
                      </a:r>
                      <a:endParaRPr lang="es-EC" sz="1200" dirty="0">
                        <a:latin typeface="Calibri"/>
                        <a:ea typeface="Calibri"/>
                        <a:cs typeface="Times New Roman"/>
                      </a:endParaRPr>
                    </a:p>
                  </a:txBody>
                  <a:tcPr marL="44048" marR="44048" marT="0" marB="0" anchor="b"/>
                </a:tc>
                <a:tc>
                  <a:txBody>
                    <a:bodyPr/>
                    <a:lstStyle/>
                    <a:p>
                      <a:pPr indent="180340" algn="r">
                        <a:lnSpc>
                          <a:spcPct val="115000"/>
                        </a:lnSpc>
                        <a:spcAft>
                          <a:spcPts val="0"/>
                        </a:spcAft>
                      </a:pPr>
                      <a:r>
                        <a:rPr lang="es-EC" sz="1000" dirty="0"/>
                        <a:t>3,21 años</a:t>
                      </a:r>
                      <a:endParaRPr lang="es-EC" sz="1200" dirty="0">
                        <a:latin typeface="Calibri"/>
                        <a:ea typeface="Calibri"/>
                        <a:cs typeface="Times New Roman"/>
                      </a:endParaRPr>
                    </a:p>
                  </a:txBody>
                  <a:tcPr marL="44048" marR="44048" marT="0" marB="0" anchor="b">
                    <a:solidFill>
                      <a:srgbClr val="92D050"/>
                    </a:solidFill>
                  </a:tcPr>
                </a:tc>
              </a:tr>
              <a:tr h="173862">
                <a:tc>
                  <a:txBody>
                    <a:bodyPr/>
                    <a:lstStyle/>
                    <a:p>
                      <a:pPr indent="180340" algn="r">
                        <a:lnSpc>
                          <a:spcPct val="115000"/>
                        </a:lnSpc>
                        <a:spcAft>
                          <a:spcPts val="0"/>
                        </a:spcAft>
                      </a:pPr>
                      <a:r>
                        <a:rPr lang="es-EC" sz="1000"/>
                        <a:t>4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54.008,17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27.885,16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137.740,39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a:t>
                      </a:r>
                      <a:endParaRPr lang="es-EC" sz="120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5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72.799,44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31.861,79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210.539,83 </a:t>
                      </a:r>
                      <a:endParaRPr lang="es-EC" sz="1200" dirty="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a:t>
                      </a:r>
                      <a:endParaRPr lang="es-EC" sz="1200" dirty="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109.211,25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40.517,06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319.751,09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a:t>
                      </a:r>
                      <a:endParaRPr lang="es-EC" sz="1200" dirty="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7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114.808,87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36.105,58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434.559,95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a:t>
                      </a:r>
                      <a:endParaRPr lang="es-EC" sz="1200" dirty="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8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112.760,61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30.059,71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547.320,56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a:t>
                      </a:r>
                      <a:endParaRPr lang="es-EC" sz="1200" dirty="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9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76.200,90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17.219,32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623.521,47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a:t>
                      </a:r>
                      <a:endParaRPr lang="es-EC" sz="1200" dirty="0">
                        <a:latin typeface="Calibri"/>
                        <a:ea typeface="Calibri"/>
                        <a:cs typeface="Times New Roman"/>
                      </a:endParaRPr>
                    </a:p>
                  </a:txBody>
                  <a:tcPr marL="44048" marR="44048" marT="0" marB="0" anchor="b"/>
                </a:tc>
              </a:tr>
              <a:tr h="173862">
                <a:tc>
                  <a:txBody>
                    <a:bodyPr/>
                    <a:lstStyle/>
                    <a:p>
                      <a:pPr indent="180340" algn="r">
                        <a:lnSpc>
                          <a:spcPct val="115000"/>
                        </a:lnSpc>
                        <a:spcAft>
                          <a:spcPts val="0"/>
                        </a:spcAft>
                      </a:pPr>
                      <a:r>
                        <a:rPr lang="es-EC" sz="1000"/>
                        <a:t>10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241.706,28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46.299,06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a:t>    865.227,74 </a:t>
                      </a:r>
                      <a:endParaRPr lang="es-EC" sz="1200">
                        <a:latin typeface="Calibri"/>
                        <a:ea typeface="Calibri"/>
                        <a:cs typeface="Times New Roman"/>
                      </a:endParaRPr>
                    </a:p>
                  </a:txBody>
                  <a:tcPr marL="44048" marR="44048" marT="0" marB="0" anchor="b"/>
                </a:tc>
                <a:tc>
                  <a:txBody>
                    <a:bodyPr/>
                    <a:lstStyle/>
                    <a:p>
                      <a:pPr indent="180340">
                        <a:lnSpc>
                          <a:spcPct val="115000"/>
                        </a:lnSpc>
                        <a:spcAft>
                          <a:spcPts val="0"/>
                        </a:spcAft>
                      </a:pPr>
                      <a:r>
                        <a:rPr lang="es-EC" sz="1000" dirty="0"/>
                        <a:t> </a:t>
                      </a:r>
                      <a:endParaRPr lang="es-EC" sz="1200" dirty="0">
                        <a:latin typeface="Calibri"/>
                        <a:ea typeface="Calibri"/>
                        <a:cs typeface="Times New Roman"/>
                      </a:endParaRPr>
                    </a:p>
                  </a:txBody>
                  <a:tcPr marL="44048" marR="44048" marT="0" marB="0" anchor="b"/>
                </a:tc>
              </a:tr>
            </a:tbl>
          </a:graphicData>
        </a:graphic>
      </p:graphicFrame>
      <p:sp>
        <p:nvSpPr>
          <p:cNvPr id="9" name="8 Rectángulo redondeado"/>
          <p:cNvSpPr/>
          <p:nvPr/>
        </p:nvSpPr>
        <p:spPr>
          <a:xfrm>
            <a:off x="152400" y="3276600"/>
            <a:ext cx="2667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6 años 2 meses y 27 días</a:t>
            </a:r>
            <a:endParaRPr lang="es-EC" dirty="0"/>
          </a:p>
        </p:txBody>
      </p:sp>
      <p:sp>
        <p:nvSpPr>
          <p:cNvPr id="10" name="9 Rectángulo redondeado"/>
          <p:cNvSpPr/>
          <p:nvPr/>
        </p:nvSpPr>
        <p:spPr>
          <a:xfrm>
            <a:off x="228600" y="5943600"/>
            <a:ext cx="2667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3 años 3 meses y 14 días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bg/>
                                          </p:spTgt>
                                        </p:tgtEl>
                                        <p:attrNameLst>
                                          <p:attrName>style.visibility</p:attrName>
                                        </p:attrNameLst>
                                      </p:cBhvr>
                                      <p:to>
                                        <p:strVal val="visible"/>
                                      </p:to>
                                    </p:set>
                                    <p:anim calcmode="lin" valueType="num">
                                      <p:cBhvr additive="base">
                                        <p:cTn id="30" dur="500" fill="hold"/>
                                        <p:tgtEl>
                                          <p:spTgt spid="9">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9">
                                            <p:bg/>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additive="base">
                                        <p:cTn id="3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fade">
                                      <p:cBhvr>
                                        <p:cTn id="40" dur="2000"/>
                                        <p:tgtEl>
                                          <p:spTgt spid="7">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20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 calcmode="lin" valueType="num">
                                      <p:cBhvr additive="base">
                                        <p:cTn id="5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P spid="7" grpId="0" build="allAtOnce" animBg="1"/>
      <p:bldP spid="9" grpId="0" build="allAtOnce" animBg="1"/>
      <p:bldP spid="10"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Grp="1" noChangeArrowheads="1"/>
          </p:cNvSpPr>
          <p:nvPr>
            <p:ph type="title"/>
          </p:nvPr>
        </p:nvSpPr>
        <p:spPr bwMode="auto">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normAutofit/>
          </a:bodyPr>
          <a:lstStyle/>
          <a:p>
            <a:pPr algn="ctr" eaLnBrk="0" hangingPunct="0">
              <a:defRPr/>
            </a:pP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Relación Beneficio/Costo</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914400" y="1676400"/>
            <a:ext cx="2895600"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Relación Beneficio/Costo del Proyecto</a:t>
            </a:r>
            <a:endParaRPr lang="es-EC" sz="2800" dirty="0"/>
          </a:p>
        </p:txBody>
      </p:sp>
      <p:sp>
        <p:nvSpPr>
          <p:cNvPr id="7" name="6 Rectángulo redondeado"/>
          <p:cNvSpPr/>
          <p:nvPr/>
        </p:nvSpPr>
        <p:spPr>
          <a:xfrm>
            <a:off x="4876800" y="1676400"/>
            <a:ext cx="2895600"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dirty="0" smtClean="0"/>
              <a:t>Relación Beneficio/Costo del Inversionista</a:t>
            </a:r>
            <a:endParaRPr lang="es-EC" sz="2800" dirty="0"/>
          </a:p>
        </p:txBody>
      </p:sp>
      <p:sp>
        <p:nvSpPr>
          <p:cNvPr id="8" name="7 Rectángulo redondeado"/>
          <p:cNvSpPr/>
          <p:nvPr/>
        </p:nvSpPr>
        <p:spPr>
          <a:xfrm>
            <a:off x="914400" y="3276600"/>
            <a:ext cx="2895600" cy="2362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t>Es de 1,51 esto quiere decir que por cada dólar que se está invirtiendo, recupero el dólar y adicionalmente se tendrá una ganancia de $0,51</a:t>
            </a:r>
            <a:endParaRPr lang="es-EC" sz="2000" dirty="0"/>
          </a:p>
        </p:txBody>
      </p:sp>
      <p:sp>
        <p:nvSpPr>
          <p:cNvPr id="9" name="8 Rectángulo redondeado"/>
          <p:cNvSpPr/>
          <p:nvPr/>
        </p:nvSpPr>
        <p:spPr>
          <a:xfrm>
            <a:off x="4876800" y="3276600"/>
            <a:ext cx="2895600" cy="2362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000" dirty="0" smtClean="0"/>
              <a:t>Es de 1,57 esto quiere decir que por cada dólar que se está invirtiendo, recupero el dólar y adicionalmente se tendrá una ganancia de $0,57</a:t>
            </a:r>
            <a:endParaRPr lang="es-EC" sz="2000" dirty="0"/>
          </a:p>
        </p:txBody>
      </p:sp>
      <p:sp>
        <p:nvSpPr>
          <p:cNvPr id="10" name="9 Rectángulo redondeado"/>
          <p:cNvSpPr/>
          <p:nvPr/>
        </p:nvSpPr>
        <p:spPr>
          <a:xfrm>
            <a:off x="6096000" y="6248400"/>
            <a:ext cx="2895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dirty="0" smtClean="0"/>
              <a:t>R B/C &gt; 1</a:t>
            </a:r>
            <a:endParaRPr lang="es-EC"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animEffect transition="in" filter="wipe(down)">
                                      <p:cBhvr>
                                        <p:cTn id="25" dur="500"/>
                                        <p:tgtEl>
                                          <p:spTgt spid="8">
                                            <p:bg/>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2000"/>
                                        <p:tgtEl>
                                          <p:spTgt spid="7">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2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bg/>
                                          </p:spTgt>
                                        </p:tgtEl>
                                        <p:attrNameLst>
                                          <p:attrName>style.visibility</p:attrName>
                                        </p:attrNameLst>
                                      </p:cBhvr>
                                      <p:to>
                                        <p:strVal val="visible"/>
                                      </p:to>
                                    </p:set>
                                    <p:animEffect transition="in" filter="wipe(down)">
                                      <p:cBhvr>
                                        <p:cTn id="41" dur="500"/>
                                        <p:tgtEl>
                                          <p:spTgt spid="9">
                                            <p:bg/>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down)">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bg/>
                                          </p:spTgt>
                                        </p:tgtEl>
                                        <p:attrNameLst>
                                          <p:attrName>style.visibility</p:attrName>
                                        </p:attrNameLst>
                                      </p:cBhvr>
                                      <p:to>
                                        <p:strVal val="visible"/>
                                      </p:to>
                                    </p:set>
                                    <p:anim calcmode="lin" valueType="num">
                                      <p:cBhvr additive="base">
                                        <p:cTn id="4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P spid="7" grpId="0" build="allAtOnce" animBg="1"/>
      <p:bldP spid="8" grpId="0" build="allAtOnce" animBg="1"/>
      <p:bldP spid="9" grpId="0" build="allAtOnce" animBg="1"/>
      <p:bldP spid="1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Grp="1" noChangeArrowheads="1"/>
          </p:cNvSpPr>
          <p:nvPr>
            <p:ph type="title"/>
          </p:nvPr>
        </p:nvSpPr>
        <p:spPr bwMode="auto">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normAutofit/>
          </a:bodyPr>
          <a:lstStyle/>
          <a:p>
            <a:pPr algn="ctr" eaLnBrk="0" hangingPunct="0">
              <a:defRPr/>
            </a:pPr>
            <a:r>
              <a:rPr lang="es-EC"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Análisis de Sensibilidad</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graphicFrame>
        <p:nvGraphicFramePr>
          <p:cNvPr id="5" name="4 Tabla"/>
          <p:cNvGraphicFramePr>
            <a:graphicFrameLocks noGrp="1"/>
          </p:cNvGraphicFramePr>
          <p:nvPr/>
        </p:nvGraphicFramePr>
        <p:xfrm>
          <a:off x="609600" y="2133600"/>
          <a:ext cx="7848600" cy="2076264"/>
        </p:xfrm>
        <a:graphic>
          <a:graphicData uri="http://schemas.openxmlformats.org/drawingml/2006/table">
            <a:tbl>
              <a:tblPr bandRow="1">
                <a:tableStyleId>{3C2FFA5D-87B4-456A-9821-1D502468CF0F}</a:tableStyleId>
              </a:tblPr>
              <a:tblGrid>
                <a:gridCol w="2895600"/>
                <a:gridCol w="1286200"/>
                <a:gridCol w="1133000"/>
                <a:gridCol w="1153600"/>
                <a:gridCol w="1380200"/>
              </a:tblGrid>
              <a:tr h="152400">
                <a:tc>
                  <a:txBody>
                    <a:bodyPr/>
                    <a:lstStyle/>
                    <a:p>
                      <a:pPr indent="180340" algn="r">
                        <a:lnSpc>
                          <a:spcPct val="115000"/>
                        </a:lnSpc>
                        <a:spcAft>
                          <a:spcPts val="0"/>
                        </a:spcAft>
                      </a:pPr>
                      <a:r>
                        <a:rPr lang="es-EC" sz="1400" b="1" dirty="0"/>
                        <a:t>CONCEPTOS:</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b="1" dirty="0"/>
                        <a:t>Variación </a:t>
                      </a:r>
                      <a:r>
                        <a:rPr lang="es-EC" sz="1400" b="0" dirty="0"/>
                        <a:t>%</a:t>
                      </a:r>
                      <a:endParaRPr lang="es-EC" sz="2000" b="0"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b="1"/>
                        <a:t>TIR %</a:t>
                      </a:r>
                      <a:endParaRPr lang="es-EC" sz="2000" b="1">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b="1"/>
                        <a:t>VAN</a:t>
                      </a:r>
                      <a:endParaRPr lang="es-EC" sz="2000" b="1">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b="1" dirty="0"/>
                        <a:t>EVALUACION</a:t>
                      </a:r>
                      <a:endParaRPr lang="es-EC" sz="2000" b="1" dirty="0">
                        <a:latin typeface="Calibri"/>
                        <a:ea typeface="Calibri"/>
                        <a:cs typeface="Times New Roman"/>
                      </a:endParaRPr>
                    </a:p>
                  </a:txBody>
                  <a:tcPr marL="44450" marR="44450" marT="0" marB="0" anchor="b"/>
                </a:tc>
              </a:tr>
              <a:tr h="161925">
                <a:tc>
                  <a:txBody>
                    <a:bodyPr/>
                    <a:lstStyle/>
                    <a:p>
                      <a:pPr indent="180340" algn="r">
                        <a:lnSpc>
                          <a:spcPct val="115000"/>
                        </a:lnSpc>
                        <a:spcAft>
                          <a:spcPts val="0"/>
                        </a:spcAft>
                      </a:pPr>
                      <a:r>
                        <a:rPr lang="es-EC" sz="1400" b="1" dirty="0"/>
                        <a:t>Aumento de costos totales</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5%</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0,00%</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-11.393,2</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Sensible</a:t>
                      </a:r>
                      <a:endParaRPr lang="es-EC" sz="2000">
                        <a:latin typeface="Calibri"/>
                        <a:ea typeface="Calibri"/>
                        <a:cs typeface="Times New Roman"/>
                      </a:endParaRPr>
                    </a:p>
                  </a:txBody>
                  <a:tcPr marL="44450" marR="44450" marT="0" marB="0" anchor="b"/>
                </a:tc>
              </a:tr>
              <a:tr h="161925">
                <a:tc>
                  <a:txBody>
                    <a:bodyPr/>
                    <a:lstStyle/>
                    <a:p>
                      <a:pPr indent="180340" algn="r">
                        <a:lnSpc>
                          <a:spcPct val="115000"/>
                        </a:lnSpc>
                        <a:spcAft>
                          <a:spcPts val="0"/>
                        </a:spcAft>
                      </a:pPr>
                      <a:r>
                        <a:rPr lang="es-EC" sz="1400" b="1" dirty="0"/>
                        <a:t>Disminución de ingresos</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5%</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0,00%</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-16.139,8</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Sensible</a:t>
                      </a:r>
                      <a:endParaRPr lang="es-EC" sz="2000">
                        <a:latin typeface="Calibri"/>
                        <a:ea typeface="Calibri"/>
                        <a:cs typeface="Times New Roman"/>
                      </a:endParaRPr>
                    </a:p>
                  </a:txBody>
                  <a:tcPr marL="44450" marR="44450" marT="0" marB="0" anchor="b"/>
                </a:tc>
              </a:tr>
              <a:tr h="152400">
                <a:tc>
                  <a:txBody>
                    <a:bodyPr/>
                    <a:lstStyle/>
                    <a:p>
                      <a:pPr indent="180340" algn="r">
                        <a:lnSpc>
                          <a:spcPct val="115000"/>
                        </a:lnSpc>
                        <a:spcAft>
                          <a:spcPts val="0"/>
                        </a:spcAft>
                      </a:pPr>
                      <a:r>
                        <a:rPr lang="es-EC" sz="1400" b="1" dirty="0"/>
                        <a:t>Aumento a la M.O.D.</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5%</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30,11%</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76.377,9</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No sensible</a:t>
                      </a:r>
                      <a:endParaRPr lang="es-EC" sz="2000">
                        <a:latin typeface="Calibri"/>
                        <a:ea typeface="Calibri"/>
                        <a:cs typeface="Times New Roman"/>
                      </a:endParaRPr>
                    </a:p>
                  </a:txBody>
                  <a:tcPr marL="44450" marR="44450" marT="0" marB="0" anchor="b"/>
                </a:tc>
              </a:tr>
              <a:tr h="152400">
                <a:tc>
                  <a:txBody>
                    <a:bodyPr/>
                    <a:lstStyle/>
                    <a:p>
                      <a:pPr indent="180340" algn="r">
                        <a:lnSpc>
                          <a:spcPct val="115000"/>
                        </a:lnSpc>
                        <a:spcAft>
                          <a:spcPts val="0"/>
                        </a:spcAft>
                      </a:pPr>
                      <a:r>
                        <a:rPr lang="es-EC" sz="1400" b="1" dirty="0"/>
                        <a:t>Aumento al personal</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5%</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30,96%</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85.418,3</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No sensible</a:t>
                      </a:r>
                      <a:endParaRPr lang="es-EC" sz="2000">
                        <a:latin typeface="Calibri"/>
                        <a:ea typeface="Calibri"/>
                        <a:cs typeface="Times New Roman"/>
                      </a:endParaRPr>
                    </a:p>
                  </a:txBody>
                  <a:tcPr marL="44450" marR="44450" marT="0" marB="0" anchor="b"/>
                </a:tc>
              </a:tr>
              <a:tr h="152400">
                <a:tc>
                  <a:txBody>
                    <a:bodyPr/>
                    <a:lstStyle/>
                    <a:p>
                      <a:pPr indent="180340" algn="r">
                        <a:lnSpc>
                          <a:spcPct val="115000"/>
                        </a:lnSpc>
                        <a:spcAft>
                          <a:spcPts val="0"/>
                        </a:spcAft>
                      </a:pPr>
                      <a:r>
                        <a:rPr lang="es-EC" sz="1400" b="1" dirty="0"/>
                        <a:t>Aumento de materia prima</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5%</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25,95%</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36.191,0</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No sensible</a:t>
                      </a:r>
                      <a:endParaRPr lang="es-EC" sz="2000">
                        <a:latin typeface="Calibri"/>
                        <a:ea typeface="Calibri"/>
                        <a:cs typeface="Times New Roman"/>
                      </a:endParaRPr>
                    </a:p>
                  </a:txBody>
                  <a:tcPr marL="44450" marR="44450" marT="0" marB="0" anchor="b"/>
                </a:tc>
              </a:tr>
              <a:tr h="161925">
                <a:tc>
                  <a:txBody>
                    <a:bodyPr/>
                    <a:lstStyle/>
                    <a:p>
                      <a:pPr indent="180340" algn="r">
                        <a:lnSpc>
                          <a:spcPct val="115000"/>
                        </a:lnSpc>
                        <a:spcAft>
                          <a:spcPts val="0"/>
                        </a:spcAft>
                      </a:pPr>
                      <a:r>
                        <a:rPr lang="es-EC" sz="1400" b="1" dirty="0"/>
                        <a:t>Aumento en Suministros, Servicios</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3%</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31,92%</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94.477,8</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No sensible</a:t>
                      </a:r>
                      <a:endParaRPr lang="es-EC" sz="2000">
                        <a:latin typeface="Calibri"/>
                        <a:ea typeface="Calibri"/>
                        <a:cs typeface="Times New Roman"/>
                      </a:endParaRPr>
                    </a:p>
                  </a:txBody>
                  <a:tcPr marL="44450" marR="44450" marT="0" marB="0" anchor="b"/>
                </a:tc>
              </a:tr>
              <a:tr h="161925">
                <a:tc>
                  <a:txBody>
                    <a:bodyPr/>
                    <a:lstStyle/>
                    <a:p>
                      <a:pPr indent="180340" algn="r">
                        <a:lnSpc>
                          <a:spcPct val="115000"/>
                        </a:lnSpc>
                        <a:spcAft>
                          <a:spcPts val="0"/>
                        </a:spcAft>
                      </a:pPr>
                      <a:r>
                        <a:rPr lang="es-EC" sz="1400" b="1" u="sng" dirty="0"/>
                        <a:t>Proyecto sin financiamiento(base)</a:t>
                      </a:r>
                      <a:endParaRPr lang="es-EC" sz="2000" b="1" dirty="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0%</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u="sng"/>
                        <a:t>31,97%</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u="sng"/>
                        <a:t>94.933,2</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RENTABLE</a:t>
                      </a:r>
                      <a:endParaRPr lang="es-EC" sz="2000">
                        <a:latin typeface="Calibri"/>
                        <a:ea typeface="Calibri"/>
                        <a:cs typeface="Times New Roman"/>
                      </a:endParaRPr>
                    </a:p>
                  </a:txBody>
                  <a:tcPr marL="44450" marR="44450" marT="0" marB="0" anchor="b"/>
                </a:tc>
              </a:tr>
              <a:tr h="161925">
                <a:tc>
                  <a:txBody>
                    <a:bodyPr/>
                    <a:lstStyle/>
                    <a:p>
                      <a:pPr indent="180340" algn="r">
                        <a:lnSpc>
                          <a:spcPct val="115000"/>
                        </a:lnSpc>
                        <a:spcAft>
                          <a:spcPts val="0"/>
                        </a:spcAft>
                      </a:pPr>
                      <a:r>
                        <a:rPr lang="es-EC" sz="1400" b="1" dirty="0"/>
                        <a:t>TMAR:</a:t>
                      </a:r>
                      <a:endParaRPr lang="es-EC" sz="2000" b="1" dirty="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a:t> </a:t>
                      </a:r>
                      <a:endParaRPr lang="es-EC" sz="2000">
                        <a:latin typeface="Calibri"/>
                        <a:ea typeface="Calibri"/>
                        <a:cs typeface="Times New Roman"/>
                      </a:endParaRPr>
                    </a:p>
                  </a:txBody>
                  <a:tcPr marL="44450" marR="44450" marT="0" marB="0" anchor="b"/>
                </a:tc>
                <a:tc>
                  <a:txBody>
                    <a:bodyPr/>
                    <a:lstStyle/>
                    <a:p>
                      <a:pPr indent="180340" algn="ctr">
                        <a:lnSpc>
                          <a:spcPct val="115000"/>
                        </a:lnSpc>
                        <a:spcAft>
                          <a:spcPts val="0"/>
                        </a:spcAft>
                      </a:pPr>
                      <a:r>
                        <a:rPr lang="es-EC" sz="1400"/>
                        <a:t>22,06%</a:t>
                      </a:r>
                      <a:endParaRPr lang="es-EC" sz="20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a:t> </a:t>
                      </a:r>
                      <a:endParaRPr lang="es-EC" sz="20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dirty="0"/>
                        <a:t> </a:t>
                      </a:r>
                      <a:endParaRPr lang="es-EC" sz="2000" dirty="0">
                        <a:latin typeface="Calibri"/>
                        <a:ea typeface="Calibri"/>
                        <a:cs typeface="Times New Roman"/>
                      </a:endParaRPr>
                    </a:p>
                  </a:txBody>
                  <a:tcPr marL="44450" marR="44450" marT="0"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1600200"/>
            <a:ext cx="8153400" cy="4876800"/>
          </a:xfrm>
        </p:spPr>
        <p:txBody>
          <a:bodyPr>
            <a:noAutofit/>
          </a:bodyPr>
          <a:lstStyle/>
          <a:p>
            <a:pPr lvl="0" algn="just">
              <a:buFont typeface="Wingdings" pitchFamily="2" charset="2"/>
              <a:buChar char="q"/>
            </a:pPr>
            <a:r>
              <a:rPr lang="es-EC" sz="1700" dirty="0" smtClean="0"/>
              <a:t>Mediante la implementación del sistema nacional de gestión de la prevención (SGP), las mismas que obligan a implementar medidas de seguridad y salud ocupacional en las industrias.</a:t>
            </a:r>
          </a:p>
          <a:p>
            <a:pPr lvl="0" algn="just">
              <a:buFont typeface="Wingdings" pitchFamily="2" charset="2"/>
              <a:buChar char="q"/>
            </a:pPr>
            <a:endParaRPr lang="es-EC" sz="1700" dirty="0" smtClean="0"/>
          </a:p>
          <a:p>
            <a:pPr lvl="0" algn="just">
              <a:buFont typeface="Wingdings" pitchFamily="2" charset="2"/>
              <a:buChar char="q"/>
            </a:pPr>
            <a:r>
              <a:rPr lang="es-EC" sz="1700" dirty="0" smtClean="0"/>
              <a:t>Podemos indicar  que el 100% de las empresas encuestadas potencialmente comprarán nuestro producto y así se determinará un gran éxito en la implementación del nuevo proyecto.</a:t>
            </a:r>
          </a:p>
          <a:p>
            <a:pPr lvl="0" algn="just">
              <a:buFont typeface="Wingdings" pitchFamily="2" charset="2"/>
              <a:buChar char="q"/>
            </a:pPr>
            <a:endParaRPr lang="es-EC" sz="1700" dirty="0" smtClean="0"/>
          </a:p>
          <a:p>
            <a:pPr lvl="0" algn="just">
              <a:buFont typeface="Wingdings" pitchFamily="2" charset="2"/>
              <a:buChar char="q"/>
            </a:pPr>
            <a:r>
              <a:rPr lang="es-EC" sz="1700" dirty="0" smtClean="0"/>
              <a:t>Confecciones JB es una empresa con 20 años de presencia en el mercado de confección de ropa de trabajo, y un mercado potencial que puede determinar un crecimiento sostenido en el mediano y largo plazo. </a:t>
            </a:r>
          </a:p>
          <a:p>
            <a:pPr lvl="0" algn="just">
              <a:buFont typeface="Wingdings" pitchFamily="2" charset="2"/>
              <a:buChar char="q"/>
            </a:pPr>
            <a:endParaRPr lang="es-EC" sz="1700" dirty="0" smtClean="0"/>
          </a:p>
          <a:p>
            <a:pPr lvl="0" algn="just">
              <a:buFont typeface="Wingdings" pitchFamily="2" charset="2"/>
              <a:buChar char="q"/>
            </a:pPr>
            <a:r>
              <a:rPr lang="es-EC" sz="1700" dirty="0" smtClean="0"/>
              <a:t>El estudio financiero nos indica que el proyecto es viable, en base a las técnicas de evaluación establecidas, lo que nos ofrece un panorama alentador para implementar el presente proyecto de inversión de la ropa antiflama, en la empresa Confecciones JB.</a:t>
            </a:r>
          </a:p>
        </p:txBody>
      </p:sp>
      <p:sp>
        <p:nvSpPr>
          <p:cNvPr id="4" name="3 Rectángulo"/>
          <p:cNvSpPr/>
          <p:nvPr/>
        </p:nvSpPr>
        <p:spPr>
          <a:xfrm>
            <a:off x="2743200" y="457200"/>
            <a:ext cx="4191000" cy="584775"/>
          </a:xfrm>
          <a:prstGeom prst="rect">
            <a:avLst/>
          </a:prstGeom>
          <a:noFill/>
        </p:spPr>
        <p:txBody>
          <a:bodyPr wrap="square">
            <a:spAutoFit/>
          </a:bodyPr>
          <a:lstStyle/>
          <a:p>
            <a:pPr algn="ctr">
              <a:defRPr/>
            </a:pPr>
            <a:r>
              <a:rPr lang="" sz="3200" b="1" dirty="0" smtClean="0">
                <a:ln w="10541" cmpd="sng">
                  <a:solidFill>
                    <a:srgbClr val="002060"/>
                  </a:solidFill>
                  <a:prstDash val="solid"/>
                </a:ln>
                <a:solidFill>
                  <a:srgbClr val="002060"/>
                </a:solidFill>
                <a:cs typeface="+mn-cs"/>
              </a:rPr>
              <a:t>CONCLUSIONES</a:t>
            </a:r>
            <a:endParaRPr lang="es-ES" sz="3200" b="1" dirty="0">
              <a:ln w="10541" cmpd="sng">
                <a:solidFill>
                  <a:srgbClr val="002060"/>
                </a:solidFill>
                <a:prstDash val="solid"/>
              </a:ln>
              <a:solidFill>
                <a:srgbClr val="002060"/>
              </a:solidFill>
              <a:cs typeface="+mn-cs"/>
            </a:endParaRPr>
          </a:p>
        </p:txBody>
      </p:sp>
      <p:sp>
        <p:nvSpPr>
          <p:cNvPr id="5" name="4 Rectángulo"/>
          <p:cNvSpPr/>
          <p:nvPr/>
        </p:nvSpPr>
        <p:spPr>
          <a:xfrm>
            <a:off x="228600" y="457200"/>
            <a:ext cx="2093843" cy="584775"/>
          </a:xfrm>
          <a:prstGeom prst="rect">
            <a:avLst/>
          </a:prstGeom>
          <a:noFill/>
        </p:spPr>
        <p:txBody>
          <a:bodyPr wrap="none">
            <a:spAutoFit/>
          </a:bodyPr>
          <a:lstStyle/>
          <a:p>
            <a:pPr algn="ctr">
              <a:defRPr/>
            </a:pPr>
            <a:r>
              <a:rPr lang="" sz="3200" b="1" dirty="0">
                <a:ln w="10541" cmpd="sng">
                  <a:solidFill>
                    <a:srgbClr val="002060"/>
                  </a:solidFill>
                  <a:prstDash val="solid"/>
                </a:ln>
                <a:solidFill>
                  <a:srgbClr val="002060"/>
                </a:solidFill>
                <a:cs typeface="+mn-cs"/>
              </a:rPr>
              <a:t>Capitulo </a:t>
            </a:r>
            <a:r>
              <a:rPr lang="" sz="3200" b="1" dirty="0" smtClean="0">
                <a:ln w="10541" cmpd="sng">
                  <a:solidFill>
                    <a:srgbClr val="002060"/>
                  </a:solidFill>
                  <a:prstDash val="solid"/>
                </a:ln>
                <a:solidFill>
                  <a:srgbClr val="002060"/>
                </a:solidFill>
              </a:rPr>
              <a:t>VI</a:t>
            </a:r>
            <a:endParaRPr lang="es-ES" sz="3200" b="1" dirty="0">
              <a:ln w="10541" cmpd="sng">
                <a:solidFill>
                  <a:srgbClr val="002060"/>
                </a:solidFill>
                <a:prstDash val="solid"/>
              </a:ln>
              <a:solidFill>
                <a:srgbClr val="00206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81000" y="1447800"/>
            <a:ext cx="8534400" cy="4495800"/>
          </a:xfrm>
        </p:spPr>
        <p:txBody>
          <a:bodyPr>
            <a:noAutofit/>
          </a:bodyPr>
          <a:lstStyle/>
          <a:p>
            <a:pPr lvl="0" algn="just"/>
            <a:r>
              <a:rPr lang="es-EC" sz="1600" dirty="0" smtClean="0"/>
              <a:t>Incursionar en el potencial mercado de la ropa de trabajo, aprovechando la oportunidad que ofrecen las nuevas normativas y políticas de seguridad, a las cuales toda compañía debe adaptarse. </a:t>
            </a:r>
          </a:p>
          <a:p>
            <a:pPr lvl="0" algn="just"/>
            <a:endParaRPr lang="es-EC" sz="1600" dirty="0" smtClean="0"/>
          </a:p>
          <a:p>
            <a:pPr lvl="0" algn="just"/>
            <a:r>
              <a:rPr lang="es-EC" sz="1600" dirty="0" smtClean="0"/>
              <a:t>Buscar un acercamiento directo con la mayor cantidad de empresas del sector industrial que deban regirse al Sistema Nacional de Gestión de Prevención, con el fin de abastecer la necesidad de ropa de trabajo de seguridad, principalmente antiflama.</a:t>
            </a:r>
          </a:p>
          <a:p>
            <a:pPr lvl="0" algn="just"/>
            <a:endParaRPr lang="es-EC" sz="1600" dirty="0" smtClean="0"/>
          </a:p>
          <a:p>
            <a:pPr lvl="0" algn="just"/>
            <a:r>
              <a:rPr lang="es-EC" sz="1600" dirty="0" smtClean="0"/>
              <a:t>Potenciar el posicionamiento que posee Confecciones JB, dentro del sector industrial y comercial, buscando una cobertura provincial a través de la implementación de la página web, publicación de publicidad en  redes sociales y tienda virtual.</a:t>
            </a:r>
          </a:p>
          <a:p>
            <a:pPr lvl="0" algn="just"/>
            <a:endParaRPr lang="es-EC" sz="1600" dirty="0" smtClean="0"/>
          </a:p>
          <a:p>
            <a:pPr lvl="0" algn="just"/>
            <a:r>
              <a:rPr lang="es-EC" sz="1600" dirty="0" smtClean="0"/>
              <a:t>Implementar el presente proyecto, tomando en consideración las inversiones establecidas, lo cual redundaría en beneficio económico para la empresa.</a:t>
            </a:r>
          </a:p>
          <a:p>
            <a:pPr lvl="0" algn="just"/>
            <a:endParaRPr lang="es-EC" sz="1600" dirty="0" smtClean="0"/>
          </a:p>
          <a:p>
            <a:pPr lvl="0" algn="just"/>
            <a:r>
              <a:rPr lang="es-EC" sz="1600" dirty="0" smtClean="0"/>
              <a:t>Mantener en el tiempo un seguimiento presupuestario, con el objeto de lograr los objetivos financieros planteados, así como operativo para cumplir con las órdenes de producción solicitadas buscando la satisfacción de nuestros clientes y la seguridad  de sus empleados.</a:t>
            </a:r>
          </a:p>
        </p:txBody>
      </p:sp>
      <p:sp>
        <p:nvSpPr>
          <p:cNvPr id="4" name="3 Título"/>
          <p:cNvSpPr>
            <a:spLocks noGrp="1"/>
          </p:cNvSpPr>
          <p:nvPr>
            <p:ph type="title"/>
          </p:nvPr>
        </p:nvSpPr>
        <p:spPr>
          <a:xfrm>
            <a:off x="612648" y="228600"/>
            <a:ext cx="8153400" cy="584775"/>
          </a:xfrm>
          <a:prstGeom prst="rect">
            <a:avLst/>
          </a:prstGeom>
          <a:noFill/>
        </p:spPr>
        <p:txBody>
          <a:bodyPr wrap="square">
            <a:spAutoFit/>
          </a:bodyPr>
          <a:lstStyle/>
          <a:p>
            <a:pPr algn="ctr">
              <a:defRPr/>
            </a:pPr>
            <a:r>
              <a:rPr lang="" sz="3200" b="1" dirty="0" smtClean="0">
                <a:ln w="10541" cmpd="sng">
                  <a:solidFill>
                    <a:srgbClr val="002060"/>
                  </a:solidFill>
                  <a:prstDash val="solid"/>
                </a:ln>
                <a:solidFill>
                  <a:srgbClr val="002060"/>
                </a:solidFill>
                <a:cs typeface="+mn-cs"/>
              </a:rPr>
              <a:t>RECOMENDACIONES</a:t>
            </a:r>
            <a:endParaRPr lang="es-ES" sz="3200" b="1" dirty="0">
              <a:ln w="10541" cmpd="sng">
                <a:solidFill>
                  <a:srgbClr val="002060"/>
                </a:solidFill>
                <a:prstDash val="solid"/>
              </a:ln>
              <a:solidFill>
                <a:srgbClr val="00206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304800" y="3200400"/>
            <a:ext cx="864935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 por su atención</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827584" y="30480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Identificación </a:t>
            </a: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del P</a:t>
            </a:r>
            <a:r>
              <a:rPr lan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roducto</a:t>
            </a:r>
          </a:p>
        </p:txBody>
      </p:sp>
      <p:pic>
        <p:nvPicPr>
          <p:cNvPr id="5" name="4 Imagen" descr="20140522_091146.jpg"/>
          <p:cNvPicPr>
            <a:picLocks noChangeAspect="1"/>
          </p:cNvPicPr>
          <p:nvPr/>
        </p:nvPicPr>
        <p:blipFill>
          <a:blip r:embed="rId3" cstate="print"/>
          <a:srcRect/>
          <a:stretch>
            <a:fillRect/>
          </a:stretch>
        </p:blipFill>
        <p:spPr bwMode="auto">
          <a:xfrm>
            <a:off x="611188" y="1916113"/>
            <a:ext cx="1463675" cy="1951037"/>
          </a:xfrm>
          <a:prstGeom prst="rect">
            <a:avLst/>
          </a:prstGeom>
          <a:noFill/>
          <a:ln w="9525">
            <a:noFill/>
            <a:miter lim="800000"/>
            <a:headEnd/>
            <a:tailEnd/>
          </a:ln>
        </p:spPr>
      </p:pic>
      <p:pic>
        <p:nvPicPr>
          <p:cNvPr id="6" name="5 Imagen" descr="20140522_091423.jpg"/>
          <p:cNvPicPr>
            <a:picLocks noChangeAspect="1"/>
          </p:cNvPicPr>
          <p:nvPr/>
        </p:nvPicPr>
        <p:blipFill>
          <a:blip r:embed="rId4" cstate="print"/>
          <a:srcRect/>
          <a:stretch>
            <a:fillRect/>
          </a:stretch>
        </p:blipFill>
        <p:spPr bwMode="auto">
          <a:xfrm>
            <a:off x="611188" y="4221163"/>
            <a:ext cx="1463675" cy="1951037"/>
          </a:xfrm>
          <a:prstGeom prst="rect">
            <a:avLst/>
          </a:prstGeom>
          <a:noFill/>
          <a:ln w="9525">
            <a:noFill/>
            <a:miter lim="800000"/>
            <a:headEnd/>
            <a:tailEnd/>
          </a:ln>
        </p:spPr>
      </p:pic>
      <p:sp>
        <p:nvSpPr>
          <p:cNvPr id="7" name="2 Rectángulo redondeado">
            <a:hlinkClick r:id="rId2" action="ppaction://hlinkfile"/>
          </p:cNvPr>
          <p:cNvSpPr>
            <a:spLocks noChangeArrowheads="1"/>
          </p:cNvSpPr>
          <p:nvPr/>
        </p:nvSpPr>
        <p:spPr bwMode="auto">
          <a:xfrm>
            <a:off x="2123728" y="4077072"/>
            <a:ext cx="3024336" cy="223224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defRPr/>
            </a:pPr>
            <a:endParaRPr lang="" sz="4000" dirty="0">
              <a:ln w="31550" cmpd="sng">
                <a:solidFill>
                  <a:sysClr val="windowText" lastClr="000000"/>
                </a:solidFill>
                <a:prstDash val="solid"/>
              </a:ln>
              <a:solidFill>
                <a:sysClr val="windowText" lastClr="000000"/>
              </a:solidFill>
              <a:effectLst>
                <a:outerShdw blurRad="50800" dist="40000" dir="5400000" algn="tl" rotWithShape="0">
                  <a:srgbClr val="000000">
                    <a:shade val="5000"/>
                    <a:satMod val="120000"/>
                    <a:alpha val="33000"/>
                  </a:srgbClr>
                </a:outerShdw>
              </a:effectLst>
              <a:cs typeface="+mn-cs"/>
            </a:endParaRPr>
          </a:p>
          <a:p>
            <a:pPr algn="ctr" eaLnBrk="0" hangingPunct="0">
              <a:defRPr/>
            </a:pPr>
            <a:r>
              <a:rPr lang=""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Chaqueta y Pantalón con propiedades Antiflama</a:t>
            </a:r>
          </a:p>
          <a:p>
            <a:pPr algn="ctr" eaLnBrk="0" hangingPunct="0">
              <a:defRPr/>
            </a:pPr>
            <a:endParaRPr lang="es-EC" sz="4000"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cs typeface="+mn-cs"/>
            </a:endParaRPr>
          </a:p>
        </p:txBody>
      </p:sp>
      <p:pic>
        <p:nvPicPr>
          <p:cNvPr id="8" name="7 Imagen" descr="20140522_091139.jpg"/>
          <p:cNvPicPr>
            <a:picLocks noChangeAspect="1"/>
          </p:cNvPicPr>
          <p:nvPr/>
        </p:nvPicPr>
        <p:blipFill>
          <a:blip r:embed="rId5" cstate="print"/>
          <a:srcRect/>
          <a:stretch>
            <a:fillRect/>
          </a:stretch>
        </p:blipFill>
        <p:spPr bwMode="auto">
          <a:xfrm>
            <a:off x="2411413" y="1916113"/>
            <a:ext cx="1463675" cy="1951037"/>
          </a:xfrm>
          <a:prstGeom prst="rect">
            <a:avLst/>
          </a:prstGeom>
          <a:noFill/>
          <a:ln w="9525">
            <a:noFill/>
            <a:miter lim="800000"/>
            <a:headEnd/>
            <a:tailEnd/>
          </a:ln>
        </p:spPr>
      </p:pic>
      <p:sp>
        <p:nvSpPr>
          <p:cNvPr id="9" name="2 Rectángulo redondeado">
            <a:hlinkClick r:id="rId2" action="ppaction://hlinkfile"/>
          </p:cNvPr>
          <p:cNvSpPr>
            <a:spLocks noChangeArrowheads="1"/>
          </p:cNvSpPr>
          <p:nvPr/>
        </p:nvSpPr>
        <p:spPr bwMode="auto">
          <a:xfrm>
            <a:off x="4644008" y="1844824"/>
            <a:ext cx="4176564" cy="71946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 sz="2800" dirty="0">
                <a:ln w="900" cmpd="sng">
                  <a:solidFill>
                    <a:sysClr val="windowText" lastClr="000000">
                      <a:alpha val="55000"/>
                    </a:sysClr>
                  </a:solidFill>
                  <a:prstDash val="solid"/>
                </a:ln>
                <a:solidFill>
                  <a:sysClr val="windowText" lastClr="000000"/>
                </a:solidFill>
                <a:effectLst>
                  <a:innerShdw blurRad="101600" dist="76200" dir="5400000">
                    <a:schemeClr val="accent1">
                      <a:satMod val="190000"/>
                      <a:tint val="100000"/>
                      <a:alpha val="74000"/>
                    </a:schemeClr>
                  </a:innerShdw>
                </a:effectLst>
                <a:cs typeface="+mn-cs"/>
              </a:rPr>
              <a:t>Caracteristicas del Producto</a:t>
            </a:r>
            <a:endParaRPr lang="es-EC" sz="2800" dirty="0">
              <a:ln w="900" cmpd="sng">
                <a:solidFill>
                  <a:sysClr val="windowText" lastClr="000000">
                    <a:alpha val="55000"/>
                  </a:sysClr>
                </a:solidFill>
                <a:prstDash val="solid"/>
              </a:ln>
              <a:solidFill>
                <a:sysClr val="windowText" lastClr="000000"/>
              </a:solidFill>
              <a:effectLst>
                <a:innerShdw blurRad="101600" dist="76200" dir="5400000">
                  <a:schemeClr val="accent1">
                    <a:satMod val="190000"/>
                    <a:tint val="100000"/>
                    <a:alpha val="74000"/>
                  </a:schemeClr>
                </a:innerShdw>
              </a:effectLst>
              <a:cs typeface="+mn-cs"/>
            </a:endParaRPr>
          </a:p>
        </p:txBody>
      </p:sp>
      <p:sp>
        <p:nvSpPr>
          <p:cNvPr id="10" name="2 Rectángulo redondeado">
            <a:hlinkClick r:id="rId2" action="ppaction://hlinkfile"/>
          </p:cNvPr>
          <p:cNvSpPr>
            <a:spLocks noChangeArrowheads="1"/>
          </p:cNvSpPr>
          <p:nvPr/>
        </p:nvSpPr>
        <p:spPr bwMode="auto">
          <a:xfrm>
            <a:off x="5292080" y="2780928"/>
            <a:ext cx="3456384" cy="36004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eaLnBrk="0" hangingPunct="0">
              <a:buFont typeface="Arial" pitchFamily="34" charset="0"/>
              <a:buChar char="•"/>
              <a:defRPr/>
            </a:pPr>
            <a:r>
              <a:rPr lang="" sz="2400"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cs typeface="+mn-cs"/>
              </a:rPr>
              <a:t>Tela Antiflama Brasil</a:t>
            </a:r>
          </a:p>
          <a:p>
            <a:pPr eaLnBrk="0" hangingPunct="0">
              <a:buFont typeface="Arial" pitchFamily="34" charset="0"/>
              <a:buChar char="•"/>
              <a:defRPr/>
            </a:pPr>
            <a:r>
              <a:rPr lang="" sz="2400"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cs typeface="Arial" pitchFamily="34" charset="0"/>
              </a:rPr>
              <a:t>Labores expuestas a fuego repentino</a:t>
            </a:r>
          </a:p>
          <a:p>
            <a:pPr eaLnBrk="0" hangingPunct="0">
              <a:buFont typeface="Arial" pitchFamily="34" charset="0"/>
              <a:buChar char="•"/>
              <a:defRPr/>
            </a:pPr>
            <a:r>
              <a:rPr lang="" sz="2400"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cs typeface="Arial" pitchFamily="34" charset="0"/>
              </a:rPr>
              <a:t>Modelo: Estandar</a:t>
            </a:r>
          </a:p>
          <a:p>
            <a:pPr eaLnBrk="0" hangingPunct="0">
              <a:buFont typeface="Arial" pitchFamily="34" charset="0"/>
              <a:buChar char="•"/>
              <a:defRPr/>
            </a:pPr>
            <a:r>
              <a:rPr lang="" sz="2400"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cs typeface="+mn-cs"/>
              </a:rPr>
              <a:t>Tallas: T36-T48</a:t>
            </a:r>
          </a:p>
          <a:p>
            <a:pPr eaLnBrk="0" hangingPunct="0">
              <a:buFont typeface="Arial" pitchFamily="34" charset="0"/>
              <a:buChar char="•"/>
              <a:defRPr/>
            </a:pPr>
            <a:r>
              <a:rPr lang="" sz="2400"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cs typeface="+mn-cs"/>
              </a:rPr>
              <a:t>Colores: Varios</a:t>
            </a:r>
          </a:p>
          <a:p>
            <a:pPr eaLnBrk="0" hangingPunct="0">
              <a:buFont typeface="Arial" pitchFamily="34" charset="0"/>
              <a:buChar char="•"/>
              <a:defRPr/>
            </a:pPr>
            <a:r>
              <a:rPr lang="" sz="2400" dirty="0">
                <a:ln w="10160">
                  <a:solidFill>
                    <a:sysClr val="windowText" lastClr="000000"/>
                  </a:solidFill>
                  <a:prstDash val="solid"/>
                </a:ln>
                <a:solidFill>
                  <a:sysClr val="windowText" lastClr="000000"/>
                </a:solidFill>
                <a:effectLst>
                  <a:outerShdw blurRad="38100" dist="32000" dir="5400000" algn="tl">
                    <a:srgbClr val="000000">
                      <a:alpha val="30000"/>
                    </a:srgbClr>
                  </a:outerShdw>
                </a:effectLst>
                <a:cs typeface="+mn-cs"/>
              </a:rPr>
              <a:t>Objetivo:Brindar Seguridad </a:t>
            </a:r>
          </a:p>
          <a:p>
            <a:pPr algn="ctr" eaLnBrk="0" hangingPunct="0">
              <a:defRPr/>
            </a:pPr>
            <a:endParaRPr lang="es-EC" sz="4000" b="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wipe(down)">
                                      <p:cBhvr>
                                        <p:cTn id="33" dur="500"/>
                                        <p:tgtEl>
                                          <p:spTgt spid="7">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wipe(down)">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Effect transition="in" filter="wipe(down)">
                                      <p:cBhvr>
                                        <p:cTn id="43" dur="500"/>
                                        <p:tgtEl>
                                          <p:spTgt spid="9">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down)">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Effect transition="in" filter="wipe(down)">
                                      <p:cBhvr>
                                        <p:cTn id="53" dur="500"/>
                                        <p:tgtEl>
                                          <p:spTgt spid="10">
                                            <p:bg/>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wipe(down)">
                                      <p:cBhvr>
                                        <p:cTn id="58" dur="5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animEffect transition="in" filter="wipe(down)">
                                      <p:cBhvr>
                                        <p:cTn id="63" dur="500"/>
                                        <p:tgtEl>
                                          <p:spTgt spid="10">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xEl>
                                              <p:pRg st="2" end="2"/>
                                            </p:txEl>
                                          </p:spTgt>
                                        </p:tgtEl>
                                        <p:attrNameLst>
                                          <p:attrName>style.visibility</p:attrName>
                                        </p:attrNameLst>
                                      </p:cBhvr>
                                      <p:to>
                                        <p:strVal val="visible"/>
                                      </p:to>
                                    </p:set>
                                    <p:animEffect transition="in" filter="wipe(down)">
                                      <p:cBhvr>
                                        <p:cTn id="68" dur="500"/>
                                        <p:tgtEl>
                                          <p:spTgt spid="10">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
                                            <p:txEl>
                                              <p:pRg st="3" end="3"/>
                                            </p:txEl>
                                          </p:spTgt>
                                        </p:tgtEl>
                                        <p:attrNameLst>
                                          <p:attrName>style.visibility</p:attrName>
                                        </p:attrNameLst>
                                      </p:cBhvr>
                                      <p:to>
                                        <p:strVal val="visible"/>
                                      </p:to>
                                    </p:set>
                                    <p:animEffect transition="in" filter="wipe(down)">
                                      <p:cBhvr>
                                        <p:cTn id="73" dur="500"/>
                                        <p:tgtEl>
                                          <p:spTgt spid="10">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0">
                                            <p:txEl>
                                              <p:pRg st="4" end="4"/>
                                            </p:txEl>
                                          </p:spTgt>
                                        </p:tgtEl>
                                        <p:attrNameLst>
                                          <p:attrName>style.visibility</p:attrName>
                                        </p:attrNameLst>
                                      </p:cBhvr>
                                      <p:to>
                                        <p:strVal val="visible"/>
                                      </p:to>
                                    </p:set>
                                    <p:animEffect transition="in" filter="wipe(down)">
                                      <p:cBhvr>
                                        <p:cTn id="78" dur="500"/>
                                        <p:tgtEl>
                                          <p:spTgt spid="10">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0">
                                            <p:txEl>
                                              <p:pRg st="5" end="5"/>
                                            </p:txEl>
                                          </p:spTgt>
                                        </p:tgtEl>
                                        <p:attrNameLst>
                                          <p:attrName>style.visibility</p:attrName>
                                        </p:attrNameLst>
                                      </p:cBhvr>
                                      <p:to>
                                        <p:strVal val="visible"/>
                                      </p:to>
                                    </p:set>
                                    <p:animEffect transition="in" filter="wipe(down)">
                                      <p:cBhvr>
                                        <p:cTn id="8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animBg="1"/>
      <p:bldP spid="9" grpId="0" build="p" animBg="1"/>
      <p:bldP spid="1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Demanda Insatisfecha</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6" name="2 Rectángulo redondeado">
            <a:hlinkClick r:id="rId2" action="ppaction://hlinkfile"/>
          </p:cNvPr>
          <p:cNvSpPr>
            <a:spLocks noChangeArrowheads="1"/>
          </p:cNvSpPr>
          <p:nvPr/>
        </p:nvSpPr>
        <p:spPr bwMode="auto">
          <a:xfrm>
            <a:off x="1547664" y="4293096"/>
            <a:ext cx="6048672" cy="1007492"/>
          </a:xfrm>
          <a:prstGeom prst="roundRect">
            <a:avLst>
              <a:gd name="adj" fmla="val 16667"/>
            </a:avLst>
          </a:prstGeom>
          <a:solidFill>
            <a:schemeClr val="tx1">
              <a:lumMod val="75000"/>
              <a:lumOff val="25000"/>
            </a:schemeClr>
          </a:solidFill>
          <a:ln w="25400" algn="ctr">
            <a:solidFill>
              <a:srgbClr val="89A4A7"/>
            </a:solidFill>
            <a:round/>
            <a:headEnd/>
            <a:tailEnd/>
          </a:ln>
        </p:spPr>
        <p:txBody>
          <a:bodyPr anchor="ctr"/>
          <a:lstStyle/>
          <a:p>
            <a:pPr algn="ctr" eaLnBrk="0" hangingPunct="0">
              <a:defRPr/>
            </a:pPr>
            <a:r>
              <a:rPr lang=""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mn-cs"/>
              </a:rPr>
              <a:t>Captación del </a:t>
            </a:r>
            <a:r>
              <a:rPr lang=""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mn-cs"/>
              </a:rPr>
              <a:t>0,5% </a:t>
            </a:r>
            <a:r>
              <a:rPr lang=""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mn-cs"/>
              </a:rPr>
              <a:t>de Demanda Insatisfecha</a:t>
            </a:r>
            <a:endParaRPr lang="es-EC"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mn-cs"/>
            </a:endParaRPr>
          </a:p>
        </p:txBody>
      </p:sp>
      <p:sp>
        <p:nvSpPr>
          <p:cNvPr id="7" name="2 Rectángulo redondeado">
            <a:hlinkClick r:id="rId2" action="ppaction://hlinkfile"/>
          </p:cNvPr>
          <p:cNvSpPr>
            <a:spLocks noChangeArrowheads="1"/>
          </p:cNvSpPr>
          <p:nvPr/>
        </p:nvSpPr>
        <p:spPr bwMode="auto">
          <a:xfrm>
            <a:off x="1547664" y="5445224"/>
            <a:ext cx="6048672" cy="108012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 sz="2400" dirty="0">
                <a:ln w="10160">
                  <a:solidFill>
                    <a:schemeClr val="accent1"/>
                  </a:solidFill>
                  <a:prstDash val="solid"/>
                </a:ln>
                <a:solidFill>
                  <a:srgbClr val="FFFFFF"/>
                </a:solidFill>
                <a:effectLst>
                  <a:outerShdw blurRad="38100" dist="32000" dir="5400000" algn="tl">
                    <a:srgbClr val="000000">
                      <a:alpha val="30000"/>
                    </a:srgbClr>
                  </a:outerShdw>
                </a:effectLst>
                <a:cs typeface="+mn-cs"/>
              </a:rPr>
              <a:t>El Estudio de Mercado demuestra que si se va a tener suficientes clientes para la producción del producto</a:t>
            </a:r>
            <a:endParaRPr lang="es-EC" sz="2400" dirty="0">
              <a:ln w="10160">
                <a:solidFill>
                  <a:schemeClr val="accent1"/>
                </a:solidFill>
                <a:prstDash val="solid"/>
              </a:ln>
              <a:solidFill>
                <a:srgbClr val="FFFFFF"/>
              </a:solidFill>
              <a:effectLst>
                <a:outerShdw blurRad="38100" dist="32000" dir="5400000" algn="tl">
                  <a:srgbClr val="000000">
                    <a:alpha val="30000"/>
                  </a:srgbClr>
                </a:outerShdw>
              </a:effectLst>
              <a:cs typeface="+mn-cs"/>
            </a:endParaRPr>
          </a:p>
        </p:txBody>
      </p:sp>
      <p:graphicFrame>
        <p:nvGraphicFramePr>
          <p:cNvPr id="8" name="7 Tabla"/>
          <p:cNvGraphicFramePr>
            <a:graphicFrameLocks noGrp="1"/>
          </p:cNvGraphicFramePr>
          <p:nvPr/>
        </p:nvGraphicFramePr>
        <p:xfrm>
          <a:off x="1295400" y="1905000"/>
          <a:ext cx="6336000" cy="2142936"/>
        </p:xfrm>
        <a:graphic>
          <a:graphicData uri="http://schemas.openxmlformats.org/drawingml/2006/table">
            <a:tbl>
              <a:tblPr/>
              <a:tblGrid>
                <a:gridCol w="1143000"/>
                <a:gridCol w="1391400"/>
                <a:gridCol w="1267200"/>
                <a:gridCol w="1267200"/>
                <a:gridCol w="1267200"/>
              </a:tblGrid>
              <a:tr h="216000">
                <a:tc>
                  <a:txBody>
                    <a:bodyPr/>
                    <a:lstStyle/>
                    <a:p>
                      <a:pPr indent="180340" algn="ctr">
                        <a:lnSpc>
                          <a:spcPct val="115000"/>
                        </a:lnSpc>
                        <a:spcAft>
                          <a:spcPts val="0"/>
                        </a:spcAft>
                      </a:pPr>
                      <a:r>
                        <a:rPr lang="es-EC" sz="1200" b="1" dirty="0">
                          <a:solidFill>
                            <a:srgbClr val="000000"/>
                          </a:solidFill>
                          <a:latin typeface="Arial"/>
                          <a:ea typeface="Times New Roman"/>
                          <a:cs typeface="Times New Roman"/>
                        </a:rPr>
                        <a:t>Año</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indent="180340" algn="ctr">
                        <a:lnSpc>
                          <a:spcPct val="115000"/>
                        </a:lnSpc>
                        <a:spcAft>
                          <a:spcPts val="0"/>
                        </a:spcAft>
                      </a:pPr>
                      <a:r>
                        <a:rPr lang="es-EC" sz="1200" b="1" dirty="0">
                          <a:solidFill>
                            <a:srgbClr val="000000"/>
                          </a:solidFill>
                          <a:latin typeface="Arial"/>
                          <a:ea typeface="Times New Roman"/>
                          <a:cs typeface="Times New Roman"/>
                        </a:rPr>
                        <a:t>Oferta</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indent="180340" algn="ctr">
                        <a:lnSpc>
                          <a:spcPct val="115000"/>
                        </a:lnSpc>
                        <a:spcAft>
                          <a:spcPts val="0"/>
                        </a:spcAft>
                      </a:pPr>
                      <a:r>
                        <a:rPr lang="es-EC" sz="1200" b="1" dirty="0">
                          <a:solidFill>
                            <a:srgbClr val="000000"/>
                          </a:solidFill>
                          <a:latin typeface="Arial"/>
                          <a:ea typeface="Times New Roman"/>
                          <a:cs typeface="Times New Roman"/>
                        </a:rPr>
                        <a:t>Demanda</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indent="180340" algn="ctr">
                        <a:lnSpc>
                          <a:spcPct val="115000"/>
                        </a:lnSpc>
                        <a:spcAft>
                          <a:spcPts val="0"/>
                        </a:spcAft>
                      </a:pPr>
                      <a:r>
                        <a:rPr lang="es-EC" sz="1200" b="1" dirty="0">
                          <a:solidFill>
                            <a:srgbClr val="000000"/>
                          </a:solidFill>
                          <a:latin typeface="Arial"/>
                          <a:ea typeface="Times New Roman"/>
                          <a:cs typeface="Times New Roman"/>
                        </a:rPr>
                        <a:t>Demanda Insatisfecha</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indent="180340" algn="ctr">
                        <a:lnSpc>
                          <a:spcPct val="115000"/>
                        </a:lnSpc>
                        <a:spcAft>
                          <a:spcPts val="0"/>
                        </a:spcAft>
                      </a:pPr>
                      <a:r>
                        <a:rPr lang="es-EC" sz="1200" b="1" dirty="0">
                          <a:solidFill>
                            <a:srgbClr val="000000"/>
                          </a:solidFill>
                          <a:latin typeface="Arial"/>
                          <a:ea typeface="Times New Roman"/>
                          <a:cs typeface="Times New Roman"/>
                        </a:rPr>
                        <a:t>Captada por la empresa (Unidades)</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r>
              <a:tr h="216000">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2014</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a:t>
                      </a:r>
                      <a:r>
                        <a:rPr lang="es-EC" sz="1200" dirty="0" smtClean="0">
                          <a:solidFill>
                            <a:srgbClr val="000000"/>
                          </a:solidFill>
                          <a:latin typeface="Arial"/>
                          <a:ea typeface="Times New Roman"/>
                          <a:cs typeface="Times New Roman"/>
                        </a:rPr>
                        <a:t>258,720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1`124.620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865.900,00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4.329,50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6000">
                <a:tc>
                  <a:txBody>
                    <a:bodyPr/>
                    <a:lstStyle/>
                    <a:p>
                      <a:pPr indent="180340" algn="ctr">
                        <a:lnSpc>
                          <a:spcPct val="115000"/>
                        </a:lnSpc>
                        <a:spcAft>
                          <a:spcPts val="0"/>
                        </a:spcAft>
                      </a:pPr>
                      <a:r>
                        <a:rPr lang="es-EC" sz="1200">
                          <a:solidFill>
                            <a:srgbClr val="000000"/>
                          </a:solidFill>
                          <a:latin typeface="Arial"/>
                          <a:ea typeface="Times New Roman"/>
                          <a:cs typeface="Times New Roman"/>
                        </a:rPr>
                        <a:t>2015</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a:t>
                      </a:r>
                      <a:r>
                        <a:rPr lang="es-EC" sz="1200" dirty="0" smtClean="0">
                          <a:solidFill>
                            <a:srgbClr val="000000"/>
                          </a:solidFill>
                          <a:latin typeface="Arial"/>
                          <a:ea typeface="Times New Roman"/>
                          <a:cs typeface="Times New Roman"/>
                        </a:rPr>
                        <a:t>261,820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1`148.624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886.800,00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4.434,00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6000">
                <a:tc>
                  <a:txBody>
                    <a:bodyPr/>
                    <a:lstStyle/>
                    <a:p>
                      <a:pPr indent="180340" algn="ctr">
                        <a:lnSpc>
                          <a:spcPct val="115000"/>
                        </a:lnSpc>
                        <a:spcAft>
                          <a:spcPts val="0"/>
                        </a:spcAft>
                      </a:pPr>
                      <a:r>
                        <a:rPr lang="es-EC" sz="1200">
                          <a:solidFill>
                            <a:srgbClr val="000000"/>
                          </a:solidFill>
                          <a:latin typeface="Arial"/>
                          <a:ea typeface="Times New Roman"/>
                          <a:cs typeface="Times New Roman"/>
                        </a:rPr>
                        <a:t>2016</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264,97 </a:t>
                      </a:r>
                      <a:r>
                        <a:rPr lang="es-EC" sz="1200" dirty="0" smtClean="0">
                          <a:solidFill>
                            <a:srgbClr val="000000"/>
                          </a:solidFill>
                          <a:latin typeface="Arial"/>
                          <a:ea typeface="Times New Roman"/>
                          <a:cs typeface="Times New Roman"/>
                        </a:rPr>
                        <a:t>0</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1`173.298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908.333,00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4.541,67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6000">
                <a:tc>
                  <a:txBody>
                    <a:bodyPr/>
                    <a:lstStyle/>
                    <a:p>
                      <a:pPr indent="180340" algn="ctr">
                        <a:lnSpc>
                          <a:spcPct val="115000"/>
                        </a:lnSpc>
                        <a:spcAft>
                          <a:spcPts val="0"/>
                        </a:spcAft>
                      </a:pPr>
                      <a:r>
                        <a:rPr lang="es-EC" sz="1200">
                          <a:solidFill>
                            <a:srgbClr val="000000"/>
                          </a:solidFill>
                          <a:latin typeface="Arial"/>
                          <a:ea typeface="Times New Roman"/>
                          <a:cs typeface="Times New Roman"/>
                        </a:rPr>
                        <a:t>2017</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268,14 </a:t>
                      </a:r>
                      <a:r>
                        <a:rPr lang="es-EC" sz="1200" dirty="0" smtClean="0">
                          <a:solidFill>
                            <a:srgbClr val="000000"/>
                          </a:solidFill>
                          <a:latin typeface="Arial"/>
                          <a:ea typeface="Times New Roman"/>
                          <a:cs typeface="Times New Roman"/>
                        </a:rPr>
                        <a:t>0</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1`198.666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930.522,00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4.652,61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6000">
                <a:tc>
                  <a:txBody>
                    <a:bodyPr/>
                    <a:lstStyle/>
                    <a:p>
                      <a:pPr indent="180340" algn="ctr">
                        <a:lnSpc>
                          <a:spcPct val="115000"/>
                        </a:lnSpc>
                        <a:spcAft>
                          <a:spcPts val="0"/>
                        </a:spcAft>
                      </a:pPr>
                      <a:r>
                        <a:rPr lang="es-EC" sz="1200">
                          <a:solidFill>
                            <a:srgbClr val="000000"/>
                          </a:solidFill>
                          <a:latin typeface="Arial"/>
                          <a:ea typeface="Times New Roman"/>
                          <a:cs typeface="Times New Roman"/>
                        </a:rPr>
                        <a:t>2018</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271,36 </a:t>
                      </a:r>
                      <a:r>
                        <a:rPr lang="es-EC" sz="1200" dirty="0" smtClean="0">
                          <a:solidFill>
                            <a:srgbClr val="000000"/>
                          </a:solidFill>
                          <a:latin typeface="Arial"/>
                          <a:ea typeface="Times New Roman"/>
                          <a:cs typeface="Times New Roman"/>
                        </a:rPr>
                        <a:t>0</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1`224.751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953.390,00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4.766,95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6000">
                <a:tc>
                  <a:txBody>
                    <a:bodyPr/>
                    <a:lstStyle/>
                    <a:p>
                      <a:pPr indent="180340" algn="ctr">
                        <a:lnSpc>
                          <a:spcPct val="115000"/>
                        </a:lnSpc>
                        <a:spcAft>
                          <a:spcPts val="0"/>
                        </a:spcAft>
                      </a:pPr>
                      <a:r>
                        <a:rPr lang="es-EC" sz="1200">
                          <a:solidFill>
                            <a:srgbClr val="000000"/>
                          </a:solidFill>
                          <a:latin typeface="Arial"/>
                          <a:ea typeface="Times New Roman"/>
                          <a:cs typeface="Times New Roman"/>
                        </a:rPr>
                        <a:t>2019</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274,62 </a:t>
                      </a:r>
                      <a:r>
                        <a:rPr lang="es-EC" sz="1200" dirty="0" smtClean="0">
                          <a:solidFill>
                            <a:srgbClr val="000000"/>
                          </a:solidFill>
                          <a:latin typeface="Arial"/>
                          <a:ea typeface="Times New Roman"/>
                          <a:cs typeface="Times New Roman"/>
                        </a:rPr>
                        <a:t>0</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1`251.576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976.959,00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4.884,80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216000">
                <a:tc>
                  <a:txBody>
                    <a:bodyPr/>
                    <a:lstStyle/>
                    <a:p>
                      <a:pPr indent="180340" algn="ctr">
                        <a:lnSpc>
                          <a:spcPct val="115000"/>
                        </a:lnSpc>
                        <a:spcAft>
                          <a:spcPts val="0"/>
                        </a:spcAft>
                      </a:pPr>
                      <a:r>
                        <a:rPr lang="es-EC" sz="1200">
                          <a:solidFill>
                            <a:srgbClr val="000000"/>
                          </a:solidFill>
                          <a:latin typeface="Arial"/>
                          <a:ea typeface="Times New Roman"/>
                          <a:cs typeface="Times New Roman"/>
                        </a:rPr>
                        <a:t>2020</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a:t>
                      </a:r>
                      <a:r>
                        <a:rPr lang="es-EC" sz="1200" dirty="0" smtClean="0">
                          <a:solidFill>
                            <a:srgbClr val="000000"/>
                          </a:solidFill>
                          <a:latin typeface="Arial"/>
                          <a:ea typeface="Times New Roman"/>
                          <a:cs typeface="Times New Roman"/>
                        </a:rPr>
                        <a:t>277,910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1`279.166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a:solidFill>
                            <a:srgbClr val="000000"/>
                          </a:solidFill>
                          <a:latin typeface="Arial"/>
                          <a:ea typeface="Times New Roman"/>
                          <a:cs typeface="Times New Roman"/>
                        </a:rPr>
                        <a:t>  1.001.254,00 </a:t>
                      </a:r>
                      <a:endParaRPr lang="es-EC" sz="120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indent="180340" algn="ctr">
                        <a:lnSpc>
                          <a:spcPct val="115000"/>
                        </a:lnSpc>
                        <a:spcAft>
                          <a:spcPts val="0"/>
                        </a:spcAft>
                      </a:pPr>
                      <a:r>
                        <a:rPr lang="es-EC" sz="1200" dirty="0">
                          <a:solidFill>
                            <a:srgbClr val="000000"/>
                          </a:solidFill>
                          <a:latin typeface="Arial"/>
                          <a:ea typeface="Times New Roman"/>
                          <a:cs typeface="Times New Roman"/>
                        </a:rPr>
                        <a:t>        5.006,27 </a:t>
                      </a:r>
                      <a:endParaRPr lang="es-EC" sz="1200" dirty="0">
                        <a:latin typeface="Calibri"/>
                        <a:ea typeface="Calibri"/>
                        <a:cs typeface="Times New Roman"/>
                      </a:endParaRPr>
                    </a:p>
                  </a:txBody>
                  <a:tcPr marL="32721" marR="327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additive="base">
                                        <p:cTn id="3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90600" y="1447800"/>
            <a:ext cx="7200900" cy="609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Localización</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838200" y="2209800"/>
            <a:ext cx="4191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800" dirty="0" smtClean="0"/>
              <a:t>Matriz de Localización</a:t>
            </a:r>
            <a:endParaRPr lang="es-EC" sz="2400" dirty="0"/>
          </a:p>
        </p:txBody>
      </p:sp>
      <p:graphicFrame>
        <p:nvGraphicFramePr>
          <p:cNvPr id="6" name="5 Tabla"/>
          <p:cNvGraphicFramePr>
            <a:graphicFrameLocks noGrp="1"/>
          </p:cNvGraphicFramePr>
          <p:nvPr/>
        </p:nvGraphicFramePr>
        <p:xfrm>
          <a:off x="761999" y="2948304"/>
          <a:ext cx="7696201" cy="3452496"/>
        </p:xfrm>
        <a:graphic>
          <a:graphicData uri="http://schemas.openxmlformats.org/drawingml/2006/table">
            <a:tbl>
              <a:tblPr>
                <a:tableStyleId>{775DCB02-9BB8-47FD-8907-85C794F793BA}</a:tableStyleId>
              </a:tblPr>
              <a:tblGrid>
                <a:gridCol w="1676401"/>
                <a:gridCol w="614100"/>
                <a:gridCol w="996262"/>
                <a:gridCol w="996262"/>
                <a:gridCol w="853794"/>
                <a:gridCol w="853794"/>
                <a:gridCol w="852794"/>
                <a:gridCol w="852794"/>
              </a:tblGrid>
              <a:tr h="494208">
                <a:tc rowSpan="2">
                  <a:txBody>
                    <a:bodyPr/>
                    <a:lstStyle/>
                    <a:p>
                      <a:pPr indent="180340" algn="ctr">
                        <a:lnSpc>
                          <a:spcPct val="115000"/>
                        </a:lnSpc>
                        <a:spcAft>
                          <a:spcPts val="0"/>
                        </a:spcAft>
                      </a:pPr>
                      <a:r>
                        <a:rPr lang="es-EC" sz="1400" b="1" dirty="0"/>
                        <a:t>Criterios</a:t>
                      </a:r>
                      <a:endParaRPr lang="es-EC" sz="1800" b="1" dirty="0">
                        <a:latin typeface="Calibri"/>
                        <a:ea typeface="Calibri"/>
                        <a:cs typeface="Times New Roman"/>
                      </a:endParaRPr>
                    </a:p>
                  </a:txBody>
                  <a:tcPr marL="44450" marR="44450" marT="0" marB="0" anchor="ctr"/>
                </a:tc>
                <a:tc rowSpan="2">
                  <a:txBody>
                    <a:bodyPr/>
                    <a:lstStyle/>
                    <a:p>
                      <a:pPr indent="180340" algn="ctr">
                        <a:lnSpc>
                          <a:spcPct val="115000"/>
                        </a:lnSpc>
                        <a:spcAft>
                          <a:spcPts val="0"/>
                        </a:spcAft>
                      </a:pPr>
                      <a:r>
                        <a:rPr lang="es-EC" sz="1400" b="1"/>
                        <a:t>Peso</a:t>
                      </a:r>
                      <a:endParaRPr lang="es-EC" sz="1800" b="1">
                        <a:latin typeface="Calibri"/>
                        <a:ea typeface="Calibri"/>
                        <a:cs typeface="Times New Roman"/>
                      </a:endParaRPr>
                    </a:p>
                  </a:txBody>
                  <a:tcPr marL="44450" marR="44450" marT="0" marB="0" anchor="ctr"/>
                </a:tc>
                <a:tc gridSpan="2">
                  <a:txBody>
                    <a:bodyPr/>
                    <a:lstStyle/>
                    <a:p>
                      <a:pPr indent="180340" algn="ctr">
                        <a:lnSpc>
                          <a:spcPct val="115000"/>
                        </a:lnSpc>
                        <a:spcAft>
                          <a:spcPts val="0"/>
                        </a:spcAft>
                      </a:pPr>
                      <a:r>
                        <a:rPr lang="es-EC" sz="1400" b="1"/>
                        <a:t>CONFECCIONES JB</a:t>
                      </a:r>
                      <a:endParaRPr lang="es-EC" sz="1800" b="1">
                        <a:latin typeface="Calibri"/>
                        <a:ea typeface="Calibri"/>
                        <a:cs typeface="Times New Roman"/>
                      </a:endParaRPr>
                    </a:p>
                  </a:txBody>
                  <a:tcPr marL="44450" marR="44450" marT="0" marB="0" anchor="ctr"/>
                </a:tc>
                <a:tc hMerge="1">
                  <a:txBody>
                    <a:bodyPr/>
                    <a:lstStyle/>
                    <a:p>
                      <a:endParaRPr lang="es-EC"/>
                    </a:p>
                  </a:txBody>
                  <a:tcPr/>
                </a:tc>
                <a:tc gridSpan="2">
                  <a:txBody>
                    <a:bodyPr/>
                    <a:lstStyle/>
                    <a:p>
                      <a:pPr indent="180340" algn="ctr">
                        <a:lnSpc>
                          <a:spcPct val="115000"/>
                        </a:lnSpc>
                        <a:spcAft>
                          <a:spcPts val="0"/>
                        </a:spcAft>
                      </a:pPr>
                      <a:r>
                        <a:rPr lang="es-EC" sz="1400" b="1"/>
                        <a:t>Zona industrial La Remonta</a:t>
                      </a:r>
                      <a:endParaRPr lang="es-EC" sz="1800" b="1">
                        <a:latin typeface="Calibri"/>
                        <a:ea typeface="Calibri"/>
                        <a:cs typeface="Times New Roman"/>
                      </a:endParaRPr>
                    </a:p>
                  </a:txBody>
                  <a:tcPr marL="44450" marR="44450" marT="0" marB="0" anchor="ctr"/>
                </a:tc>
                <a:tc hMerge="1">
                  <a:txBody>
                    <a:bodyPr/>
                    <a:lstStyle/>
                    <a:p>
                      <a:endParaRPr lang="es-EC"/>
                    </a:p>
                  </a:txBody>
                  <a:tcPr/>
                </a:tc>
                <a:tc gridSpan="2">
                  <a:txBody>
                    <a:bodyPr/>
                    <a:lstStyle/>
                    <a:p>
                      <a:pPr indent="180340" algn="ctr">
                        <a:lnSpc>
                          <a:spcPct val="115000"/>
                        </a:lnSpc>
                        <a:spcAft>
                          <a:spcPts val="0"/>
                        </a:spcAft>
                      </a:pPr>
                      <a:r>
                        <a:rPr lang="es-EC" sz="1400" b="1"/>
                        <a:t>Desvío Aloag - Santo Domingo</a:t>
                      </a:r>
                      <a:endParaRPr lang="es-EC" sz="1800" b="1">
                        <a:latin typeface="Calibri"/>
                        <a:ea typeface="Calibri"/>
                        <a:cs typeface="Times New Roman"/>
                      </a:endParaRPr>
                    </a:p>
                  </a:txBody>
                  <a:tcPr marL="44450" marR="44450" marT="0" marB="0" anchor="ctr"/>
                </a:tc>
                <a:tc hMerge="1">
                  <a:txBody>
                    <a:bodyPr/>
                    <a:lstStyle/>
                    <a:p>
                      <a:endParaRPr lang="es-EC"/>
                    </a:p>
                  </a:txBody>
                  <a:tcPr/>
                </a:tc>
              </a:tr>
              <a:tr h="239490">
                <a:tc vMerge="1">
                  <a:txBody>
                    <a:bodyPr/>
                    <a:lstStyle/>
                    <a:p>
                      <a:endParaRPr lang="es-EC"/>
                    </a:p>
                  </a:txBody>
                  <a:tcPr/>
                </a:tc>
                <a:tc vMerge="1">
                  <a:txBody>
                    <a:bodyPr/>
                    <a:lstStyle/>
                    <a:p>
                      <a:endParaRPr lang="es-EC"/>
                    </a:p>
                  </a:txBody>
                  <a:tcPr/>
                </a:tc>
                <a:tc>
                  <a:txBody>
                    <a:bodyPr/>
                    <a:lstStyle/>
                    <a:p>
                      <a:pPr indent="180340" algn="ctr">
                        <a:lnSpc>
                          <a:spcPct val="115000"/>
                        </a:lnSpc>
                        <a:spcAft>
                          <a:spcPts val="0"/>
                        </a:spcAft>
                      </a:pPr>
                      <a:r>
                        <a:rPr lang="es-EC" sz="1400" b="1"/>
                        <a:t>Calif.</a:t>
                      </a:r>
                      <a:endParaRPr lang="es-EC" sz="1800" b="1">
                        <a:latin typeface="Calibri"/>
                        <a:ea typeface="Calibri"/>
                        <a:cs typeface="Times New Roman"/>
                      </a:endParaRPr>
                    </a:p>
                  </a:txBody>
                  <a:tcPr marL="44450" marR="44450" marT="0" marB="0" anchor="ctr"/>
                </a:tc>
                <a:tc>
                  <a:txBody>
                    <a:bodyPr/>
                    <a:lstStyle/>
                    <a:p>
                      <a:pPr indent="180340" algn="ctr">
                        <a:lnSpc>
                          <a:spcPct val="115000"/>
                        </a:lnSpc>
                        <a:spcAft>
                          <a:spcPts val="0"/>
                        </a:spcAft>
                      </a:pPr>
                      <a:r>
                        <a:rPr lang="es-EC" sz="1400" b="1" dirty="0"/>
                        <a:t>Ponde.</a:t>
                      </a:r>
                      <a:endParaRPr lang="es-EC" sz="1800" b="1" dirty="0">
                        <a:latin typeface="Calibri"/>
                        <a:ea typeface="Calibri"/>
                        <a:cs typeface="Times New Roman"/>
                      </a:endParaRPr>
                    </a:p>
                  </a:txBody>
                  <a:tcPr marL="44450" marR="44450" marT="0" marB="0" anchor="ctr"/>
                </a:tc>
                <a:tc>
                  <a:txBody>
                    <a:bodyPr/>
                    <a:lstStyle/>
                    <a:p>
                      <a:pPr indent="180340" algn="ctr">
                        <a:lnSpc>
                          <a:spcPct val="115000"/>
                        </a:lnSpc>
                        <a:spcAft>
                          <a:spcPts val="0"/>
                        </a:spcAft>
                      </a:pPr>
                      <a:r>
                        <a:rPr lang="es-EC" sz="1400" b="1"/>
                        <a:t>Calif.</a:t>
                      </a:r>
                      <a:endParaRPr lang="es-EC" sz="1800" b="1">
                        <a:latin typeface="Calibri"/>
                        <a:ea typeface="Calibri"/>
                        <a:cs typeface="Times New Roman"/>
                      </a:endParaRPr>
                    </a:p>
                  </a:txBody>
                  <a:tcPr marL="44450" marR="44450" marT="0" marB="0" anchor="ctr"/>
                </a:tc>
                <a:tc>
                  <a:txBody>
                    <a:bodyPr/>
                    <a:lstStyle/>
                    <a:p>
                      <a:pPr indent="180340" algn="ctr">
                        <a:lnSpc>
                          <a:spcPct val="115000"/>
                        </a:lnSpc>
                        <a:spcAft>
                          <a:spcPts val="0"/>
                        </a:spcAft>
                      </a:pPr>
                      <a:r>
                        <a:rPr lang="es-EC" sz="1400" b="1" dirty="0"/>
                        <a:t>Ponde.</a:t>
                      </a:r>
                      <a:endParaRPr lang="es-EC" sz="1800" b="1" dirty="0">
                        <a:latin typeface="Calibri"/>
                        <a:ea typeface="Calibri"/>
                        <a:cs typeface="Times New Roman"/>
                      </a:endParaRPr>
                    </a:p>
                  </a:txBody>
                  <a:tcPr marL="44450" marR="44450" marT="0" marB="0" anchor="ctr"/>
                </a:tc>
                <a:tc>
                  <a:txBody>
                    <a:bodyPr/>
                    <a:lstStyle/>
                    <a:p>
                      <a:pPr indent="180340" algn="ctr">
                        <a:lnSpc>
                          <a:spcPct val="115000"/>
                        </a:lnSpc>
                        <a:spcAft>
                          <a:spcPts val="0"/>
                        </a:spcAft>
                      </a:pPr>
                      <a:r>
                        <a:rPr lang="es-EC" sz="1400" b="1"/>
                        <a:t>Calif.</a:t>
                      </a:r>
                      <a:endParaRPr lang="es-EC" sz="1800" b="1">
                        <a:latin typeface="Calibri"/>
                        <a:ea typeface="Calibri"/>
                        <a:cs typeface="Times New Roman"/>
                      </a:endParaRPr>
                    </a:p>
                  </a:txBody>
                  <a:tcPr marL="44450" marR="44450" marT="0" marB="0" anchor="ctr"/>
                </a:tc>
                <a:tc>
                  <a:txBody>
                    <a:bodyPr/>
                    <a:lstStyle/>
                    <a:p>
                      <a:pPr indent="180340" algn="ctr">
                        <a:lnSpc>
                          <a:spcPct val="115000"/>
                        </a:lnSpc>
                        <a:spcAft>
                          <a:spcPts val="0"/>
                        </a:spcAft>
                      </a:pPr>
                      <a:r>
                        <a:rPr lang="es-EC" sz="1400" b="1" dirty="0"/>
                        <a:t>Ponde.</a:t>
                      </a:r>
                      <a:endParaRPr lang="es-EC" sz="1800" b="1" dirty="0">
                        <a:latin typeface="Calibri"/>
                        <a:ea typeface="Calibri"/>
                        <a:cs typeface="Times New Roman"/>
                      </a:endParaRPr>
                    </a:p>
                  </a:txBody>
                  <a:tcPr marL="44450" marR="44450" marT="0" marB="0" anchor="ctr"/>
                </a:tc>
              </a:tr>
              <a:tr h="494208">
                <a:tc>
                  <a:txBody>
                    <a:bodyPr/>
                    <a:lstStyle/>
                    <a:p>
                      <a:pPr indent="180340" algn="ctr">
                        <a:lnSpc>
                          <a:spcPct val="115000"/>
                        </a:lnSpc>
                        <a:spcAft>
                          <a:spcPts val="0"/>
                        </a:spcAft>
                      </a:pPr>
                      <a:r>
                        <a:rPr lang="es-EC" sz="1400" b="1"/>
                        <a:t>Acceso a servicio básicos</a:t>
                      </a:r>
                      <a:endParaRPr lang="es-EC" sz="1800" b="1">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0.1</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5</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0.5</a:t>
                      </a:r>
                      <a:endParaRPr lang="es-EC" sz="18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3</a:t>
                      </a:r>
                      <a:endParaRPr lang="es-EC" sz="18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0.4</a:t>
                      </a:r>
                      <a:endParaRPr lang="es-EC" sz="1800">
                        <a:latin typeface="Calibri"/>
                        <a:ea typeface="Calibri"/>
                        <a:cs typeface="Times New Roman"/>
                      </a:endParaRPr>
                    </a:p>
                  </a:txBody>
                  <a:tcPr marL="44450" marR="44450" marT="0" marB="0" anchor="b"/>
                </a:tc>
              </a:tr>
              <a:tr h="239490">
                <a:tc>
                  <a:txBody>
                    <a:bodyPr/>
                    <a:lstStyle/>
                    <a:p>
                      <a:pPr indent="180340" algn="ctr">
                        <a:lnSpc>
                          <a:spcPct val="115000"/>
                        </a:lnSpc>
                        <a:spcAft>
                          <a:spcPts val="0"/>
                        </a:spcAft>
                      </a:pPr>
                      <a:r>
                        <a:rPr lang="es-EC" sz="1400" b="1"/>
                        <a:t>Costo Arriendo</a:t>
                      </a:r>
                      <a:endParaRPr lang="es-EC" sz="1800" b="1">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0.2</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5</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1.0</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2</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0.4</a:t>
                      </a:r>
                      <a:endParaRPr lang="es-EC" sz="18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0.6</a:t>
                      </a:r>
                      <a:endParaRPr lang="es-EC" sz="1800">
                        <a:latin typeface="Calibri"/>
                        <a:ea typeface="Calibri"/>
                        <a:cs typeface="Times New Roman"/>
                      </a:endParaRPr>
                    </a:p>
                  </a:txBody>
                  <a:tcPr marL="44450" marR="44450" marT="0" marB="0" anchor="b"/>
                </a:tc>
              </a:tr>
              <a:tr h="494208">
                <a:tc>
                  <a:txBody>
                    <a:bodyPr/>
                    <a:lstStyle/>
                    <a:p>
                      <a:pPr indent="180340" algn="ctr">
                        <a:lnSpc>
                          <a:spcPct val="115000"/>
                        </a:lnSpc>
                        <a:spcAft>
                          <a:spcPts val="0"/>
                        </a:spcAft>
                      </a:pPr>
                      <a:r>
                        <a:rPr lang="es-EC" sz="1400" b="1"/>
                        <a:t>Cercanía a la mano de obra</a:t>
                      </a:r>
                      <a:endParaRPr lang="es-EC" sz="1800" b="1">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0.1</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2</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0.2</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4</a:t>
                      </a:r>
                      <a:endParaRPr lang="es-EC" sz="18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0.4</a:t>
                      </a:r>
                      <a:endParaRPr lang="es-EC" sz="1800">
                        <a:latin typeface="Calibri"/>
                        <a:ea typeface="Calibri"/>
                        <a:cs typeface="Times New Roman"/>
                      </a:endParaRPr>
                    </a:p>
                  </a:txBody>
                  <a:tcPr marL="44450" marR="44450" marT="0" marB="0" anchor="b"/>
                </a:tc>
              </a:tr>
              <a:tr h="494208">
                <a:tc>
                  <a:txBody>
                    <a:bodyPr/>
                    <a:lstStyle/>
                    <a:p>
                      <a:pPr indent="180340" algn="ctr">
                        <a:lnSpc>
                          <a:spcPct val="115000"/>
                        </a:lnSpc>
                        <a:spcAft>
                          <a:spcPts val="0"/>
                        </a:spcAft>
                      </a:pPr>
                      <a:r>
                        <a:rPr lang="es-EC" sz="1400" b="1"/>
                        <a:t>Ubicación a los proveedores</a:t>
                      </a:r>
                      <a:endParaRPr lang="es-EC" sz="1800" b="1">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0.25</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1.0</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0.8</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3</a:t>
                      </a:r>
                      <a:endParaRPr lang="es-EC" sz="1800"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0.8</a:t>
                      </a:r>
                      <a:endParaRPr lang="es-EC" sz="1800" dirty="0">
                        <a:latin typeface="Calibri"/>
                        <a:ea typeface="Calibri"/>
                        <a:cs typeface="Times New Roman"/>
                      </a:endParaRPr>
                    </a:p>
                  </a:txBody>
                  <a:tcPr marL="44450" marR="44450" marT="0" marB="0" anchor="b"/>
                </a:tc>
              </a:tr>
              <a:tr h="494208">
                <a:tc>
                  <a:txBody>
                    <a:bodyPr/>
                    <a:lstStyle/>
                    <a:p>
                      <a:pPr indent="180340" algn="ctr">
                        <a:lnSpc>
                          <a:spcPct val="115000"/>
                        </a:lnSpc>
                        <a:spcAft>
                          <a:spcPts val="0"/>
                        </a:spcAft>
                      </a:pPr>
                      <a:r>
                        <a:rPr lang="es-EC" sz="1400" b="1" dirty="0"/>
                        <a:t>Ubicación a los clientes</a:t>
                      </a:r>
                      <a:endParaRPr lang="es-EC" sz="1800" b="1"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0.25</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0.8</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1.0</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0.8</a:t>
                      </a:r>
                      <a:endParaRPr lang="es-EC" sz="1800" dirty="0">
                        <a:latin typeface="Calibri"/>
                        <a:ea typeface="Calibri"/>
                        <a:cs typeface="Times New Roman"/>
                      </a:endParaRPr>
                    </a:p>
                  </a:txBody>
                  <a:tcPr marL="44450" marR="44450" marT="0" marB="0" anchor="b"/>
                </a:tc>
              </a:tr>
              <a:tr h="239490">
                <a:tc>
                  <a:txBody>
                    <a:bodyPr/>
                    <a:lstStyle/>
                    <a:p>
                      <a:pPr indent="180340" algn="ctr">
                        <a:lnSpc>
                          <a:spcPct val="115000"/>
                        </a:lnSpc>
                        <a:spcAft>
                          <a:spcPts val="0"/>
                        </a:spcAft>
                      </a:pPr>
                      <a:r>
                        <a:rPr lang="es-EC" sz="1400" b="1"/>
                        <a:t>Seguridad</a:t>
                      </a:r>
                      <a:endParaRPr lang="es-EC" sz="1800" b="1">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0.1</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0.4</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0.3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0.3</a:t>
                      </a:r>
                      <a:endParaRPr lang="es-EC" sz="1800" dirty="0">
                        <a:latin typeface="Calibri"/>
                        <a:ea typeface="Calibri"/>
                        <a:cs typeface="Times New Roman"/>
                      </a:endParaRPr>
                    </a:p>
                  </a:txBody>
                  <a:tcPr marL="44450" marR="44450" marT="0" marB="0" anchor="b"/>
                </a:tc>
              </a:tr>
              <a:tr h="239490">
                <a:tc>
                  <a:txBody>
                    <a:bodyPr/>
                    <a:lstStyle/>
                    <a:p>
                      <a:pPr indent="180340" algn="r">
                        <a:lnSpc>
                          <a:spcPct val="115000"/>
                        </a:lnSpc>
                        <a:spcAft>
                          <a:spcPts val="0"/>
                        </a:spcAft>
                      </a:pPr>
                      <a:r>
                        <a:rPr lang="es-EC" sz="1400" b="1" dirty="0"/>
                        <a:t>TOTAL</a:t>
                      </a:r>
                      <a:endParaRPr lang="es-EC" sz="1800" b="1" dirty="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1.0</a:t>
                      </a:r>
                      <a:endParaRPr lang="es-EC" sz="18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a:t> </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4.1</a:t>
                      </a:r>
                      <a:endParaRPr lang="es-EC" sz="1800" dirty="0">
                        <a:latin typeface="Calibri"/>
                        <a:ea typeface="Calibri"/>
                        <a:cs typeface="Times New Roman"/>
                      </a:endParaRPr>
                    </a:p>
                  </a:txBody>
                  <a:tcPr marL="44450" marR="44450" marT="0" marB="0" anchor="b">
                    <a:solidFill>
                      <a:srgbClr val="92D050"/>
                    </a:solidFill>
                  </a:tcPr>
                </a:tc>
                <a:tc>
                  <a:txBody>
                    <a:bodyPr/>
                    <a:lstStyle/>
                    <a:p>
                      <a:pPr indent="180340">
                        <a:lnSpc>
                          <a:spcPct val="115000"/>
                        </a:lnSpc>
                        <a:spcAft>
                          <a:spcPts val="0"/>
                        </a:spcAft>
                      </a:pPr>
                      <a:r>
                        <a:rPr lang="es-EC" sz="1400"/>
                        <a:t> </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a:t>3.0</a:t>
                      </a:r>
                      <a:endParaRPr lang="es-EC" sz="1800">
                        <a:latin typeface="Calibri"/>
                        <a:ea typeface="Calibri"/>
                        <a:cs typeface="Times New Roman"/>
                      </a:endParaRPr>
                    </a:p>
                  </a:txBody>
                  <a:tcPr marL="44450" marR="44450" marT="0" marB="0" anchor="b"/>
                </a:tc>
                <a:tc>
                  <a:txBody>
                    <a:bodyPr/>
                    <a:lstStyle/>
                    <a:p>
                      <a:pPr indent="180340">
                        <a:lnSpc>
                          <a:spcPct val="115000"/>
                        </a:lnSpc>
                        <a:spcAft>
                          <a:spcPts val="0"/>
                        </a:spcAft>
                      </a:pPr>
                      <a:r>
                        <a:rPr lang="es-EC" sz="1400"/>
                        <a:t> </a:t>
                      </a:r>
                      <a:endParaRPr lang="es-EC" sz="1800">
                        <a:latin typeface="Calibri"/>
                        <a:ea typeface="Calibri"/>
                        <a:cs typeface="Times New Roman"/>
                      </a:endParaRPr>
                    </a:p>
                  </a:txBody>
                  <a:tcPr marL="44450" marR="44450" marT="0" marB="0" anchor="b"/>
                </a:tc>
                <a:tc>
                  <a:txBody>
                    <a:bodyPr/>
                    <a:lstStyle/>
                    <a:p>
                      <a:pPr indent="180340" algn="r">
                        <a:lnSpc>
                          <a:spcPct val="115000"/>
                        </a:lnSpc>
                        <a:spcAft>
                          <a:spcPts val="0"/>
                        </a:spcAft>
                      </a:pPr>
                      <a:r>
                        <a:rPr lang="es-EC" sz="1400" dirty="0"/>
                        <a:t>3.2</a:t>
                      </a:r>
                      <a:endParaRPr lang="es-EC" sz="1800" dirty="0">
                        <a:latin typeface="Calibri"/>
                        <a:ea typeface="Calibri"/>
                        <a:cs typeface="Times New Roman"/>
                      </a:endParaRPr>
                    </a:p>
                  </a:txBody>
                  <a:tcPr marL="44450" marR="44450" marT="0" marB="0" anchor="b"/>
                </a:tc>
              </a:tr>
            </a:tbl>
          </a:graphicData>
        </a:graphic>
      </p:graphicFrame>
      <p:sp>
        <p:nvSpPr>
          <p:cNvPr id="7" name="6 Rectángulo redondeado"/>
          <p:cNvSpPr/>
          <p:nvPr/>
        </p:nvSpPr>
        <p:spPr>
          <a:xfrm>
            <a:off x="5334000" y="2209800"/>
            <a:ext cx="32004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1 (Malo), 2 (Regular), 3 (Bueno),</a:t>
            </a:r>
          </a:p>
          <a:p>
            <a:pPr algn="ctr"/>
            <a:r>
              <a:rPr lang="es-EC" dirty="0" smtClean="0"/>
              <a:t> 4 (Muy Bueno), 5 (Excelente)</a:t>
            </a:r>
            <a:endParaRPr lang="es-EC" sz="1600" dirty="0"/>
          </a:p>
        </p:txBody>
      </p:sp>
      <p:sp>
        <p:nvSpPr>
          <p:cNvPr id="9" name="8 Rectángulo"/>
          <p:cNvSpPr/>
          <p:nvPr/>
        </p:nvSpPr>
        <p:spPr>
          <a:xfrm>
            <a:off x="2590800" y="533400"/>
            <a:ext cx="4572000" cy="584775"/>
          </a:xfrm>
          <a:prstGeom prst="rect">
            <a:avLst/>
          </a:prstGeom>
          <a:noFill/>
        </p:spPr>
        <p:txBody>
          <a:bodyPr wrap="square">
            <a:spAutoFit/>
          </a:bodyPr>
          <a:lstStyle/>
          <a:p>
            <a:pPr algn="ctr">
              <a:defRPr/>
            </a:pPr>
            <a:r>
              <a:rPr lang="" sz="3200" b="1" dirty="0">
                <a:ln w="10541" cmpd="sng">
                  <a:solidFill>
                    <a:srgbClr val="002060"/>
                  </a:solidFill>
                  <a:prstDash val="solid"/>
                </a:ln>
                <a:solidFill>
                  <a:srgbClr val="002060"/>
                </a:solidFill>
                <a:cs typeface="+mn-cs"/>
              </a:rPr>
              <a:t>ESTUDIO </a:t>
            </a:r>
            <a:r>
              <a:rPr lang="" sz="3200" b="1" dirty="0" smtClean="0">
                <a:ln w="10541" cmpd="sng">
                  <a:solidFill>
                    <a:srgbClr val="002060"/>
                  </a:solidFill>
                  <a:prstDash val="solid"/>
                </a:ln>
                <a:solidFill>
                  <a:srgbClr val="002060"/>
                </a:solidFill>
                <a:cs typeface="+mn-cs"/>
              </a:rPr>
              <a:t>TÉCNICO</a:t>
            </a:r>
            <a:endParaRPr lang="es-ES" sz="3200" b="1" dirty="0">
              <a:ln w="10541" cmpd="sng">
                <a:solidFill>
                  <a:srgbClr val="002060"/>
                </a:solidFill>
                <a:prstDash val="solid"/>
              </a:ln>
              <a:solidFill>
                <a:srgbClr val="00206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2000"/>
                                        <p:tgtEl>
                                          <p:spTgt spid="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fade">
                                      <p:cBhvr>
                                        <p:cTn id="30" dur="2000"/>
                                        <p:tgtEl>
                                          <p:spTgt spid="7">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2000"/>
                                        <p:tgtEl>
                                          <p:spTgt spid="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20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P spid="7" grpId="0" build="allAtOnce" animBg="1"/>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Plano de la Micro Localización</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pic>
        <p:nvPicPr>
          <p:cNvPr id="2049" name="Picture 1"/>
          <p:cNvPicPr>
            <a:picLocks noChangeAspect="1" noChangeArrowheads="1"/>
          </p:cNvPicPr>
          <p:nvPr/>
        </p:nvPicPr>
        <p:blipFill>
          <a:blip r:embed="rId3"/>
          <a:srcRect/>
          <a:stretch>
            <a:fillRect/>
          </a:stretch>
        </p:blipFill>
        <p:spPr bwMode="auto">
          <a:xfrm>
            <a:off x="1524000" y="1828800"/>
            <a:ext cx="6172200" cy="4162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49"/>
                                        </p:tgtEl>
                                        <p:attrNameLst>
                                          <p:attrName>style.visibility</p:attrName>
                                        </p:attrNameLst>
                                      </p:cBhvr>
                                      <p:to>
                                        <p:strVal val="visible"/>
                                      </p:to>
                                    </p:set>
                                    <p:animEffect transition="in" filter="wipe(down)">
                                      <p:cBhvr>
                                        <p:cTn id="1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Ingeniería del Proyecto</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838200" y="1676400"/>
            <a:ext cx="42672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800" dirty="0" smtClean="0"/>
              <a:t>Proceso de Producción</a:t>
            </a:r>
            <a:endParaRPr lang="es-EC" sz="2400" dirty="0"/>
          </a:p>
        </p:txBody>
      </p:sp>
      <p:pic>
        <p:nvPicPr>
          <p:cNvPr id="1026" name="Picture 2"/>
          <p:cNvPicPr>
            <a:picLocks noChangeAspect="1" noChangeArrowheads="1"/>
          </p:cNvPicPr>
          <p:nvPr/>
        </p:nvPicPr>
        <p:blipFill>
          <a:blip r:embed="rId3" cstate="print"/>
          <a:srcRect/>
          <a:stretch>
            <a:fillRect/>
          </a:stretch>
        </p:blipFill>
        <p:spPr bwMode="auto">
          <a:xfrm>
            <a:off x="228600" y="2514600"/>
            <a:ext cx="1435964" cy="18288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1752600" y="2667000"/>
            <a:ext cx="2057400" cy="12954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3962400" y="2667000"/>
            <a:ext cx="2032000" cy="12954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6" cstate="print"/>
          <a:srcRect l="16422"/>
          <a:stretch>
            <a:fillRect/>
          </a:stretch>
        </p:blipFill>
        <p:spPr bwMode="auto">
          <a:xfrm>
            <a:off x="6172200" y="2667000"/>
            <a:ext cx="2209800" cy="1295400"/>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7" cstate="print"/>
          <a:srcRect/>
          <a:stretch>
            <a:fillRect/>
          </a:stretch>
        </p:blipFill>
        <p:spPr bwMode="auto">
          <a:xfrm>
            <a:off x="6172200" y="4191000"/>
            <a:ext cx="2286000" cy="1309687"/>
          </a:xfrm>
          <a:prstGeom prst="rect">
            <a:avLst/>
          </a:prstGeom>
          <a:ln>
            <a:noFill/>
          </a:ln>
          <a:effectLst>
            <a:outerShdw blurRad="292100" dist="139700" dir="2700000" algn="tl" rotWithShape="0">
              <a:srgbClr val="333333">
                <a:alpha val="65000"/>
              </a:srgbClr>
            </a:outerShdw>
          </a:effectLst>
        </p:spPr>
      </p:pic>
      <p:sp>
        <p:nvSpPr>
          <p:cNvPr id="11" name="10 Rectángulo redondeado"/>
          <p:cNvSpPr/>
          <p:nvPr/>
        </p:nvSpPr>
        <p:spPr>
          <a:xfrm>
            <a:off x="2133600" y="4419600"/>
            <a:ext cx="32004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buFont typeface="Arial" pitchFamily="34" charset="0"/>
              <a:buChar char="•"/>
            </a:pPr>
            <a:r>
              <a:rPr lang="es-EC" sz="1600" dirty="0" smtClean="0"/>
              <a:t>Diseño</a:t>
            </a:r>
          </a:p>
          <a:p>
            <a:pPr>
              <a:buFont typeface="Arial" pitchFamily="34" charset="0"/>
              <a:buChar char="•"/>
            </a:pPr>
            <a:r>
              <a:rPr lang="es-EC" sz="1600" dirty="0" smtClean="0"/>
              <a:t>Corte</a:t>
            </a:r>
          </a:p>
          <a:p>
            <a:pPr>
              <a:buFont typeface="Arial" pitchFamily="34" charset="0"/>
              <a:buChar char="•"/>
            </a:pPr>
            <a:r>
              <a:rPr lang="es-EC" sz="1600" dirty="0" smtClean="0"/>
              <a:t>Confección</a:t>
            </a:r>
          </a:p>
          <a:p>
            <a:pPr>
              <a:buFont typeface="Arial" pitchFamily="34" charset="0"/>
              <a:buChar char="•"/>
            </a:pPr>
            <a:r>
              <a:rPr lang="es-EC" sz="1600" dirty="0" smtClean="0"/>
              <a:t>Acabado</a:t>
            </a:r>
          </a:p>
          <a:p>
            <a:pPr>
              <a:buFont typeface="Arial" pitchFamily="34" charset="0"/>
              <a:buChar char="•"/>
            </a:pPr>
            <a:r>
              <a:rPr lang="es-EC" sz="1600" dirty="0" smtClean="0"/>
              <a:t>Acabado Final y Empaque</a:t>
            </a:r>
            <a:endParaRPr lang="es-EC"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fade">
                                      <p:cBhvr>
                                        <p:cTn id="25" dur="2000"/>
                                        <p:tgtEl>
                                          <p:spTgt spid="11">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2000"/>
                                        <p:tgtEl>
                                          <p:spTgt spid="11">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2000"/>
                                        <p:tgtEl>
                                          <p:spTgt spid="11">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fade">
                                      <p:cBhvr>
                                        <p:cTn id="34" dur="2000"/>
                                        <p:tgtEl>
                                          <p:spTgt spid="11">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2000"/>
                                        <p:tgtEl>
                                          <p:spTgt spid="11">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2000"/>
                                        <p:tgtEl>
                                          <p:spTgt spid="1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27"/>
                                        </p:tgtEl>
                                        <p:attrNameLst>
                                          <p:attrName>style.visibility</p:attrName>
                                        </p:attrNameLst>
                                      </p:cBhvr>
                                      <p:to>
                                        <p:strVal val="visible"/>
                                      </p:to>
                                    </p:set>
                                    <p:anim calcmode="lin" valueType="num">
                                      <p:cBhvr additive="base">
                                        <p:cTn id="51" dur="500" fill="hold"/>
                                        <p:tgtEl>
                                          <p:spTgt spid="1027"/>
                                        </p:tgtEl>
                                        <p:attrNameLst>
                                          <p:attrName>ppt_x</p:attrName>
                                        </p:attrNameLst>
                                      </p:cBhvr>
                                      <p:tavLst>
                                        <p:tav tm="0">
                                          <p:val>
                                            <p:strVal val="#ppt_x"/>
                                          </p:val>
                                        </p:tav>
                                        <p:tav tm="100000">
                                          <p:val>
                                            <p:strVal val="#ppt_x"/>
                                          </p:val>
                                        </p:tav>
                                      </p:tavLst>
                                    </p:anim>
                                    <p:anim calcmode="lin" valueType="num">
                                      <p:cBhvr additive="base">
                                        <p:cTn id="5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28"/>
                                        </p:tgtEl>
                                        <p:attrNameLst>
                                          <p:attrName>style.visibility</p:attrName>
                                        </p:attrNameLst>
                                      </p:cBhvr>
                                      <p:to>
                                        <p:strVal val="visible"/>
                                      </p:to>
                                    </p:set>
                                    <p:anim calcmode="lin" valueType="num">
                                      <p:cBhvr additive="base">
                                        <p:cTn id="57" dur="500" fill="hold"/>
                                        <p:tgtEl>
                                          <p:spTgt spid="1028"/>
                                        </p:tgtEl>
                                        <p:attrNameLst>
                                          <p:attrName>ppt_x</p:attrName>
                                        </p:attrNameLst>
                                      </p:cBhvr>
                                      <p:tavLst>
                                        <p:tav tm="0">
                                          <p:val>
                                            <p:strVal val="#ppt_x"/>
                                          </p:val>
                                        </p:tav>
                                        <p:tav tm="100000">
                                          <p:val>
                                            <p:strVal val="#ppt_x"/>
                                          </p:val>
                                        </p:tav>
                                      </p:tavLst>
                                    </p:anim>
                                    <p:anim calcmode="lin" valueType="num">
                                      <p:cBhvr additive="base">
                                        <p:cTn id="5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29"/>
                                        </p:tgtEl>
                                        <p:attrNameLst>
                                          <p:attrName>style.visibility</p:attrName>
                                        </p:attrNameLst>
                                      </p:cBhvr>
                                      <p:to>
                                        <p:strVal val="visible"/>
                                      </p:to>
                                    </p:set>
                                    <p:anim calcmode="lin" valueType="num">
                                      <p:cBhvr additive="base">
                                        <p:cTn id="63" dur="500" fill="hold"/>
                                        <p:tgtEl>
                                          <p:spTgt spid="1029"/>
                                        </p:tgtEl>
                                        <p:attrNameLst>
                                          <p:attrName>ppt_x</p:attrName>
                                        </p:attrNameLst>
                                      </p:cBhvr>
                                      <p:tavLst>
                                        <p:tav tm="0">
                                          <p:val>
                                            <p:strVal val="#ppt_x"/>
                                          </p:val>
                                        </p:tav>
                                        <p:tav tm="100000">
                                          <p:val>
                                            <p:strVal val="#ppt_x"/>
                                          </p:val>
                                        </p:tav>
                                      </p:tavLst>
                                    </p:anim>
                                    <p:anim calcmode="lin" valueType="num">
                                      <p:cBhvr additive="base">
                                        <p:cTn id="6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30"/>
                                        </p:tgtEl>
                                        <p:attrNameLst>
                                          <p:attrName>style.visibility</p:attrName>
                                        </p:attrNameLst>
                                      </p:cBhvr>
                                      <p:to>
                                        <p:strVal val="visible"/>
                                      </p:to>
                                    </p:set>
                                    <p:anim calcmode="lin" valueType="num">
                                      <p:cBhvr additive="base">
                                        <p:cTn id="69" dur="500" fill="hold"/>
                                        <p:tgtEl>
                                          <p:spTgt spid="1030"/>
                                        </p:tgtEl>
                                        <p:attrNameLst>
                                          <p:attrName>ppt_x</p:attrName>
                                        </p:attrNameLst>
                                      </p:cBhvr>
                                      <p:tavLst>
                                        <p:tav tm="0">
                                          <p:val>
                                            <p:strVal val="#ppt_x"/>
                                          </p:val>
                                        </p:tav>
                                        <p:tav tm="100000">
                                          <p:val>
                                            <p:strVal val="#ppt_x"/>
                                          </p:val>
                                        </p:tav>
                                      </p:tavLst>
                                    </p:anim>
                                    <p:anim calcmode="lin" valueType="num">
                                      <p:cBhvr additive="base">
                                        <p:cTn id="7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P spid="11"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1066800" y="1569720"/>
            <a:ext cx="7200900" cy="5638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Nombre o Razón Social</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5" name="4 Rectángulo redondeado"/>
          <p:cNvSpPr/>
          <p:nvPr/>
        </p:nvSpPr>
        <p:spPr>
          <a:xfrm>
            <a:off x="762000" y="2209800"/>
            <a:ext cx="78486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2800" dirty="0" smtClean="0"/>
              <a:t>“CONFECCIONES JB” es la unión de las iniciales del nombre y apellido del fundador, además la adición de Línea Fire que es el nuevo producto.</a:t>
            </a:r>
            <a:endParaRPr lang="es-EC" sz="2800" dirty="0"/>
          </a:p>
        </p:txBody>
      </p:sp>
      <p:pic>
        <p:nvPicPr>
          <p:cNvPr id="7" name="7 Imagen" descr="logo jb.jpg"/>
          <p:cNvPicPr/>
          <p:nvPr/>
        </p:nvPicPr>
        <p:blipFill>
          <a:blip r:embed="rId3" cstate="print"/>
          <a:srcRect l="8693" t="12128" r="6640" b="18078"/>
          <a:stretch>
            <a:fillRect/>
          </a:stretch>
        </p:blipFill>
        <p:spPr>
          <a:xfrm>
            <a:off x="2895600" y="3476625"/>
            <a:ext cx="3286125" cy="2238375"/>
          </a:xfrm>
          <a:prstGeom prst="rect">
            <a:avLst/>
          </a:prstGeom>
        </p:spPr>
      </p:pic>
      <p:sp>
        <p:nvSpPr>
          <p:cNvPr id="38913" name="WordArt 1"/>
          <p:cNvSpPr>
            <a:spLocks noChangeArrowheads="1" noChangeShapeType="1" noTextEdit="1"/>
          </p:cNvSpPr>
          <p:nvPr/>
        </p:nvSpPr>
        <p:spPr bwMode="auto">
          <a:xfrm>
            <a:off x="5562600" y="3705225"/>
            <a:ext cx="533400" cy="520700"/>
          </a:xfrm>
          <a:prstGeom prst="rect">
            <a:avLst/>
          </a:prstGeom>
        </p:spPr>
        <p:txBody>
          <a:bodyPr wrap="none" fromWordArt="1">
            <a:prstTxWarp prst="textPlain">
              <a:avLst>
                <a:gd name="adj" fmla="val 50000"/>
              </a:avLst>
            </a:prstTxWarp>
          </a:bodyPr>
          <a:lstStyle/>
          <a:p>
            <a:pPr algn="ctr" rtl="0"/>
            <a:r>
              <a:rPr lang="es-EC" sz="3600" kern="10" spc="0" dirty="0" smtClean="0">
                <a:ln w="9525">
                  <a:noFill/>
                  <a:round/>
                  <a:headEnd/>
                  <a:tailEnd/>
                </a:ln>
                <a:gradFill rotWithShape="0">
                  <a:gsLst>
                    <a:gs pos="0">
                      <a:srgbClr val="FF0000"/>
                    </a:gs>
                    <a:gs pos="100000">
                      <a:srgbClr val="FF0000">
                        <a:alpha val="95000"/>
                      </a:srgbClr>
                    </a:gs>
                  </a:gsLst>
                  <a:lin ang="5400000" scaled="1"/>
                </a:gradFill>
                <a:effectLst>
                  <a:outerShdw dist="35921" dir="2700000" algn="ctr" rotWithShape="0">
                    <a:srgbClr val="C0C0C0">
                      <a:alpha val="80000"/>
                    </a:srgbClr>
                  </a:outerShdw>
                </a:effectLst>
                <a:latin typeface="Impact"/>
              </a:rPr>
              <a:t>Línea</a:t>
            </a:r>
          </a:p>
          <a:p>
            <a:pPr algn="ctr" rtl="0"/>
            <a:r>
              <a:rPr lang="es-EC" sz="3600" kern="10" spc="0" dirty="0" smtClean="0">
                <a:ln w="9525">
                  <a:noFill/>
                  <a:round/>
                  <a:headEnd/>
                  <a:tailEnd/>
                </a:ln>
                <a:gradFill rotWithShape="0">
                  <a:gsLst>
                    <a:gs pos="0">
                      <a:srgbClr val="FF0000"/>
                    </a:gs>
                    <a:gs pos="100000">
                      <a:srgbClr val="FF0000">
                        <a:alpha val="95000"/>
                      </a:srgbClr>
                    </a:gs>
                  </a:gsLst>
                  <a:lin ang="5400000" scaled="1"/>
                </a:gradFill>
                <a:effectLst>
                  <a:outerShdw dist="35921" dir="2700000" algn="ctr" rotWithShape="0">
                    <a:srgbClr val="C0C0C0">
                      <a:alpha val="80000"/>
                    </a:srgbClr>
                  </a:outerShdw>
                </a:effectLst>
                <a:latin typeface="Impact"/>
              </a:rPr>
              <a:t>Fire</a:t>
            </a:r>
            <a:endParaRPr lang="es-EC" sz="3600" kern="10" spc="0" dirty="0">
              <a:ln w="9525">
                <a:noFill/>
                <a:round/>
                <a:headEnd/>
                <a:tailEnd/>
              </a:ln>
              <a:gradFill rotWithShape="0">
                <a:gsLst>
                  <a:gs pos="0">
                    <a:srgbClr val="FF0000"/>
                  </a:gs>
                  <a:gs pos="100000">
                    <a:srgbClr val="FF0000">
                      <a:alpha val="95000"/>
                    </a:srgbClr>
                  </a:gs>
                </a:gsLst>
                <a:lin ang="5400000" scaled="1"/>
              </a:gradFill>
              <a:effectLst>
                <a:outerShdw dist="35921" dir="2700000" algn="ctr" rotWithShape="0">
                  <a:srgbClr val="C0C0C0">
                    <a:alpha val="80000"/>
                  </a:srgbClr>
                </a:outerShdw>
              </a:effectLst>
              <a:latin typeface="Impact"/>
            </a:endParaRPr>
          </a:p>
        </p:txBody>
      </p:sp>
      <p:sp>
        <p:nvSpPr>
          <p:cNvPr id="9" name="8 Rectángulo redondeado"/>
          <p:cNvSpPr/>
          <p:nvPr/>
        </p:nvSpPr>
        <p:spPr>
          <a:xfrm>
            <a:off x="1295400" y="5715000"/>
            <a:ext cx="65532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C" sz="2800" dirty="0" smtClean="0"/>
              <a:t>“Una empresa de calidad para el Ecuador”</a:t>
            </a:r>
            <a:endParaRPr lang="es-EC" sz="2800" dirty="0"/>
          </a:p>
        </p:txBody>
      </p:sp>
      <p:sp>
        <p:nvSpPr>
          <p:cNvPr id="8" name="7 Rectángulo"/>
          <p:cNvSpPr/>
          <p:nvPr/>
        </p:nvSpPr>
        <p:spPr>
          <a:xfrm>
            <a:off x="498445" y="482025"/>
            <a:ext cx="2093843" cy="584775"/>
          </a:xfrm>
          <a:prstGeom prst="rect">
            <a:avLst/>
          </a:prstGeom>
          <a:noFill/>
        </p:spPr>
        <p:txBody>
          <a:bodyPr wrap="none">
            <a:spAutoFit/>
          </a:bodyPr>
          <a:lstStyle/>
          <a:p>
            <a:pPr algn="ctr">
              <a:defRPr/>
            </a:pPr>
            <a:r>
              <a:rPr lang="" sz="3200" b="1" dirty="0">
                <a:ln w="10541" cmpd="sng">
                  <a:solidFill>
                    <a:srgbClr val="002060"/>
                  </a:solidFill>
                  <a:prstDash val="solid"/>
                </a:ln>
                <a:solidFill>
                  <a:srgbClr val="002060"/>
                </a:solidFill>
                <a:cs typeface="+mn-cs"/>
              </a:rPr>
              <a:t>Capitulo </a:t>
            </a:r>
            <a:r>
              <a:rPr lang="" sz="3200" b="1" dirty="0" smtClean="0">
                <a:ln w="10541" cmpd="sng">
                  <a:solidFill>
                    <a:srgbClr val="002060"/>
                  </a:solidFill>
                  <a:prstDash val="solid"/>
                </a:ln>
                <a:solidFill>
                  <a:srgbClr val="002060"/>
                </a:solidFill>
              </a:rPr>
              <a:t>V</a:t>
            </a:r>
            <a:r>
              <a:rPr lang="" sz="3200" b="1" dirty="0" smtClean="0">
                <a:ln w="10541" cmpd="sng">
                  <a:solidFill>
                    <a:srgbClr val="002060"/>
                  </a:solidFill>
                  <a:prstDash val="solid"/>
                </a:ln>
                <a:solidFill>
                  <a:srgbClr val="002060"/>
                </a:solidFill>
                <a:cs typeface="+mn-cs"/>
              </a:rPr>
              <a:t>I</a:t>
            </a:r>
            <a:endParaRPr lang="es-ES" sz="3200" b="1" dirty="0">
              <a:ln w="10541" cmpd="sng">
                <a:solidFill>
                  <a:srgbClr val="002060"/>
                </a:solidFill>
                <a:prstDash val="solid"/>
              </a:ln>
              <a:solidFill>
                <a:srgbClr val="002060"/>
              </a:solidFill>
              <a:cs typeface="+mn-cs"/>
            </a:endParaRPr>
          </a:p>
        </p:txBody>
      </p:sp>
      <p:sp>
        <p:nvSpPr>
          <p:cNvPr id="10" name="9 Rectángulo"/>
          <p:cNvSpPr/>
          <p:nvPr/>
        </p:nvSpPr>
        <p:spPr>
          <a:xfrm>
            <a:off x="2514600" y="482025"/>
            <a:ext cx="6553200" cy="584775"/>
          </a:xfrm>
          <a:prstGeom prst="rect">
            <a:avLst/>
          </a:prstGeom>
          <a:noFill/>
        </p:spPr>
        <p:txBody>
          <a:bodyPr wrap="square">
            <a:spAutoFit/>
          </a:bodyPr>
          <a:lstStyle/>
          <a:p>
            <a:pPr algn="ctr">
              <a:defRPr/>
            </a:pPr>
            <a:r>
              <a:rPr lang="" sz="3200" b="1" dirty="0" smtClean="0">
                <a:ln w="10541" cmpd="sng">
                  <a:solidFill>
                    <a:srgbClr val="002060"/>
                  </a:solidFill>
                  <a:prstDash val="solid"/>
                </a:ln>
                <a:solidFill>
                  <a:srgbClr val="002060"/>
                </a:solidFill>
                <a:cs typeface="+mn-cs"/>
              </a:rPr>
              <a:t>LA EMPRESA Y SU ORGANIZACIÓN</a:t>
            </a:r>
            <a:endParaRPr lang="es-ES" sz="3200" b="1" dirty="0">
              <a:ln w="10541" cmpd="sng">
                <a:solidFill>
                  <a:srgbClr val="002060"/>
                </a:solidFill>
                <a:prstDash val="solid"/>
              </a:ln>
              <a:solidFill>
                <a:srgbClr val="00206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2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2000"/>
                                        <p:tgtEl>
                                          <p:spTgt spid="5">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8913"/>
                                        </p:tgtEl>
                                        <p:attrNameLst>
                                          <p:attrName>style.visibility</p:attrName>
                                        </p:attrNameLst>
                                      </p:cBhvr>
                                      <p:to>
                                        <p:strVal val="visible"/>
                                      </p:to>
                                    </p:set>
                                    <p:animEffect transition="in" filter="wipe(down)">
                                      <p:cBhvr>
                                        <p:cTn id="38" dur="500"/>
                                        <p:tgtEl>
                                          <p:spTgt spid="389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Effect transition="in" filter="fade">
                                      <p:cBhvr>
                                        <p:cTn id="43" dur="2000"/>
                                        <p:tgtEl>
                                          <p:spTgt spid="9">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allAtOnce" animBg="1"/>
      <p:bldP spid="38913" grpId="0"/>
      <p:bldP spid="9" grpId="0" build="allAtOnce" animBg="1"/>
      <p:bldP spid="8"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redondeado">
            <a:hlinkClick r:id="rId2" action="ppaction://hlinkfile"/>
          </p:cNvPr>
          <p:cNvSpPr>
            <a:spLocks noChangeArrowheads="1"/>
          </p:cNvSpPr>
          <p:nvPr/>
        </p:nvSpPr>
        <p:spPr bwMode="auto">
          <a:xfrm>
            <a:off x="971600" y="188640"/>
            <a:ext cx="7200900" cy="86868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r>
              <a:rPr lan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Base Filosófica de la Empresa</a:t>
            </a:r>
            <a:endParaRPr lang="es-EC"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endParaRPr>
          </a:p>
        </p:txBody>
      </p:sp>
      <p:sp>
        <p:nvSpPr>
          <p:cNvPr id="37889" name="AutoShape 1"/>
          <p:cNvSpPr>
            <a:spLocks noChangeArrowheads="1"/>
          </p:cNvSpPr>
          <p:nvPr/>
        </p:nvSpPr>
        <p:spPr bwMode="auto">
          <a:xfrm>
            <a:off x="1143000" y="2257425"/>
            <a:ext cx="6858000" cy="132397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CONFECCIONES JB en cinco años será una empresa de producción de ropa de trabajo líder en el mercado de pichincha, de alta rentabilidad, de reconocido prestigio, confianza, credibilidad por la calidad de los productos  y  servicios que ofrece en la rama textil, así como la seguridad y bienestar que brinda a todos sus miembros.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0" name="AutoShape 2"/>
          <p:cNvSpPr>
            <a:spLocks noChangeArrowheads="1"/>
          </p:cNvSpPr>
          <p:nvPr/>
        </p:nvSpPr>
        <p:spPr bwMode="auto">
          <a:xfrm>
            <a:off x="1143000" y="4495800"/>
            <a:ext cx="6934200" cy="208597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CONFECCIONES JB  tiene como misión la producción y comercialización de ropa de trabajo de acuerdo a las necesidades y expectativas de sus clientes, mediante productos innovadores y de calidad, siendo un aporte valioso en los procesos de desarrollo del país, mediante la generación de empleo y bienestar, buscando permanentemente el desarrollo integral y equitativo de su recurso humano y unos niveles de rentabilidad y productividad que permitan la redistribución justa a sus colaboradores y la sociedad en general.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redondeado"/>
          <p:cNvSpPr/>
          <p:nvPr/>
        </p:nvSpPr>
        <p:spPr>
          <a:xfrm>
            <a:off x="3429000" y="1600200"/>
            <a:ext cx="2438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2800" dirty="0" smtClean="0">
                <a:ln>
                  <a:solidFill>
                    <a:schemeClr val="tx1"/>
                  </a:solidFill>
                </a:ln>
              </a:rPr>
              <a:t>Visión</a:t>
            </a:r>
            <a:endParaRPr lang="es-EC" sz="2400" dirty="0">
              <a:ln>
                <a:solidFill>
                  <a:schemeClr val="tx1"/>
                </a:solidFill>
              </a:ln>
            </a:endParaRPr>
          </a:p>
        </p:txBody>
      </p:sp>
      <p:sp>
        <p:nvSpPr>
          <p:cNvPr id="8" name="7 Rectángulo redondeado"/>
          <p:cNvSpPr/>
          <p:nvPr/>
        </p:nvSpPr>
        <p:spPr>
          <a:xfrm>
            <a:off x="3505200" y="3810000"/>
            <a:ext cx="23622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2800" dirty="0" smtClean="0">
                <a:ln>
                  <a:solidFill>
                    <a:schemeClr val="tx1"/>
                  </a:solidFill>
                </a:ln>
              </a:rPr>
              <a:t>Misión</a:t>
            </a:r>
            <a:endParaRPr lang="es-EC" sz="2400" dirty="0">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2000"/>
                                        <p:tgtEl>
                                          <p:spTgt spid="7">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2000"/>
                                        <p:tgtEl>
                                          <p:spTgt spid="7">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889">
                                            <p:bg/>
                                          </p:spTgt>
                                        </p:tgtEl>
                                        <p:attrNameLst>
                                          <p:attrName>style.visibility</p:attrName>
                                        </p:attrNameLst>
                                      </p:cBhvr>
                                      <p:to>
                                        <p:strVal val="visible"/>
                                      </p:to>
                                    </p:set>
                                    <p:animEffect transition="in" filter="fade">
                                      <p:cBhvr>
                                        <p:cTn id="23" dur="2000"/>
                                        <p:tgtEl>
                                          <p:spTgt spid="37889">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889">
                                            <p:txEl>
                                              <p:pRg st="0" end="0"/>
                                            </p:txEl>
                                          </p:spTgt>
                                        </p:tgtEl>
                                        <p:attrNameLst>
                                          <p:attrName>style.visibility</p:attrName>
                                        </p:attrNameLst>
                                      </p:cBhvr>
                                      <p:to>
                                        <p:strVal val="visible"/>
                                      </p:to>
                                    </p:set>
                                    <p:animEffect transition="in" filter="fade">
                                      <p:cBhvr>
                                        <p:cTn id="26" dur="2000"/>
                                        <p:tgtEl>
                                          <p:spTgt spid="3788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2000"/>
                                        <p:tgtEl>
                                          <p:spTgt spid="8">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2000"/>
                                        <p:tgtEl>
                                          <p:spTgt spid="8">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890">
                                            <p:bg/>
                                          </p:spTgt>
                                        </p:tgtEl>
                                        <p:attrNameLst>
                                          <p:attrName>style.visibility</p:attrName>
                                        </p:attrNameLst>
                                      </p:cBhvr>
                                      <p:to>
                                        <p:strVal val="visible"/>
                                      </p:to>
                                    </p:set>
                                    <p:animEffect transition="in" filter="fade">
                                      <p:cBhvr>
                                        <p:cTn id="37" dur="2000"/>
                                        <p:tgtEl>
                                          <p:spTgt spid="37890">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890">
                                            <p:txEl>
                                              <p:pRg st="0" end="0"/>
                                            </p:txEl>
                                          </p:spTgt>
                                        </p:tgtEl>
                                        <p:attrNameLst>
                                          <p:attrName>style.visibility</p:attrName>
                                        </p:attrNameLst>
                                      </p:cBhvr>
                                      <p:to>
                                        <p:strVal val="visible"/>
                                      </p:to>
                                    </p:set>
                                    <p:animEffect transition="in" filter="fade">
                                      <p:cBhvr>
                                        <p:cTn id="40" dur="2000"/>
                                        <p:tgtEl>
                                          <p:spTgt spid="378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7889" grpId="0" build="allAtOnce" animBg="1"/>
      <p:bldP spid="37890" grpId="0" build="allAtOnce" animBg="1"/>
      <p:bldP spid="7" grpId="0" build="allAtOnce" animBg="1"/>
      <p:bldP spid="8" grpId="0"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29015</TotalTime>
  <Words>2136</Words>
  <Application>Microsoft Office PowerPoint</Application>
  <PresentationFormat>Presentación en pantalla (4:3)</PresentationFormat>
  <Paragraphs>727</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Median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Tasa Interna de Retorno (TIR%)</vt:lpstr>
      <vt:lpstr>Periodo de Recuperación de la Inversión</vt:lpstr>
      <vt:lpstr>Relación Beneficio/Costo</vt:lpstr>
      <vt:lpstr>Análisis de Sensibilidad</vt:lpstr>
      <vt:lpstr>Diapositiva 24</vt:lpstr>
      <vt:lpstr>RECOMENDACIONES</vt:lpstr>
      <vt:lpstr>Diapositiva 26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cliente</dc:creator>
  <cp:lastModifiedBy>Personal</cp:lastModifiedBy>
  <cp:revision>251</cp:revision>
  <dcterms:created xsi:type="dcterms:W3CDTF">2014-07-08T18:37:12Z</dcterms:created>
  <dcterms:modified xsi:type="dcterms:W3CDTF">2014-09-09T17:00:04Z</dcterms:modified>
</cp:coreProperties>
</file>