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71" r:id="rId1"/>
  </p:sldMasterIdLst>
  <p:notesMasterIdLst>
    <p:notesMasterId r:id="rId75"/>
  </p:notesMasterIdLst>
  <p:sldIdLst>
    <p:sldId id="256" r:id="rId2"/>
    <p:sldId id="259" r:id="rId3"/>
    <p:sldId id="260" r:id="rId4"/>
    <p:sldId id="261" r:id="rId5"/>
    <p:sldId id="265" r:id="rId6"/>
    <p:sldId id="266" r:id="rId7"/>
    <p:sldId id="267" r:id="rId8"/>
    <p:sldId id="264" r:id="rId9"/>
    <p:sldId id="269" r:id="rId10"/>
    <p:sldId id="272" r:id="rId11"/>
    <p:sldId id="276" r:id="rId12"/>
    <p:sldId id="289" r:id="rId13"/>
    <p:sldId id="293" r:id="rId14"/>
    <p:sldId id="297" r:id="rId15"/>
    <p:sldId id="299" r:id="rId16"/>
    <p:sldId id="294" r:id="rId17"/>
    <p:sldId id="306" r:id="rId18"/>
    <p:sldId id="307" r:id="rId19"/>
    <p:sldId id="308" r:id="rId20"/>
    <p:sldId id="309" r:id="rId21"/>
    <p:sldId id="314" r:id="rId22"/>
    <p:sldId id="311" r:id="rId23"/>
    <p:sldId id="317" r:id="rId24"/>
    <p:sldId id="319" r:id="rId25"/>
    <p:sldId id="318" r:id="rId26"/>
    <p:sldId id="320" r:id="rId27"/>
    <p:sldId id="324" r:id="rId28"/>
    <p:sldId id="325" r:id="rId29"/>
    <p:sldId id="440" r:id="rId30"/>
    <p:sldId id="335" r:id="rId31"/>
    <p:sldId id="336" r:id="rId32"/>
    <p:sldId id="339" r:id="rId33"/>
    <p:sldId id="337" r:id="rId34"/>
    <p:sldId id="341" r:id="rId35"/>
    <p:sldId id="342" r:id="rId36"/>
    <p:sldId id="344" r:id="rId37"/>
    <p:sldId id="326" r:id="rId38"/>
    <p:sldId id="349" r:id="rId39"/>
    <p:sldId id="448" r:id="rId40"/>
    <p:sldId id="357" r:id="rId41"/>
    <p:sldId id="356" r:id="rId42"/>
    <p:sldId id="351" r:id="rId43"/>
    <p:sldId id="355" r:id="rId44"/>
    <p:sldId id="366" r:id="rId45"/>
    <p:sldId id="365" r:id="rId46"/>
    <p:sldId id="441" r:id="rId47"/>
    <p:sldId id="445" r:id="rId48"/>
    <p:sldId id="446" r:id="rId49"/>
    <p:sldId id="369" r:id="rId50"/>
    <p:sldId id="449" r:id="rId51"/>
    <p:sldId id="450" r:id="rId52"/>
    <p:sldId id="451" r:id="rId53"/>
    <p:sldId id="383" r:id="rId54"/>
    <p:sldId id="385" r:id="rId55"/>
    <p:sldId id="389" r:id="rId56"/>
    <p:sldId id="447" r:id="rId57"/>
    <p:sldId id="394" r:id="rId58"/>
    <p:sldId id="452" r:id="rId59"/>
    <p:sldId id="396" r:id="rId60"/>
    <p:sldId id="397" r:id="rId61"/>
    <p:sldId id="399" r:id="rId62"/>
    <p:sldId id="400" r:id="rId63"/>
    <p:sldId id="401" r:id="rId64"/>
    <p:sldId id="418" r:id="rId65"/>
    <p:sldId id="419" r:id="rId66"/>
    <p:sldId id="430" r:id="rId67"/>
    <p:sldId id="434" r:id="rId68"/>
    <p:sldId id="435" r:id="rId69"/>
    <p:sldId id="436" r:id="rId70"/>
    <p:sldId id="437" r:id="rId71"/>
    <p:sldId id="438" r:id="rId72"/>
    <p:sldId id="439" r:id="rId73"/>
    <p:sldId id="444"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3609" autoAdjust="0"/>
  </p:normalViewPr>
  <p:slideViewPr>
    <p:cSldViewPr snapToGrid="0">
      <p:cViewPr varScale="1">
        <p:scale>
          <a:sx n="55" d="100"/>
          <a:sy n="55" d="100"/>
        </p:scale>
        <p:origin x="1860"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iguelangel\Desktop\TESIS\calculos\analisis%20sola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iz\Documents\Liz\Mecatronica\Tesis\Tesis\Analisis%20eolic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iguelangel\Desktop\TESIS\calculos\Calculo%20Potenci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iz\Documents\Liz\Mecatronica\Tesis\Tesis\Analisis%20eolic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Liz\Desktop\TESIS\Costo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dias!$B$1</c:f>
              <c:strCache>
                <c:ptCount val="1"/>
                <c:pt idx="0">
                  <c:v>dia mejor</c:v>
                </c:pt>
              </c:strCache>
            </c:strRef>
          </c:tx>
          <c:spPr>
            <a:solidFill>
              <a:schemeClr val="accent2"/>
            </a:solidFill>
            <a:ln>
              <a:noFill/>
            </a:ln>
            <a:effectLst/>
          </c:spPr>
          <c:invertIfNegative val="0"/>
          <c:cat>
            <c:numRef>
              <c:f>dias!$A$3:$A$26</c:f>
              <c:numCache>
                <c:formatCode>h:mm\ AM/PM</c:formatCode>
                <c:ptCount val="24"/>
                <c:pt idx="0">
                  <c:v>0</c:v>
                </c:pt>
                <c:pt idx="1">
                  <c:v>4.1666666666666664E-2</c:v>
                </c:pt>
                <c:pt idx="2">
                  <c:v>8.3333333333333329E-2</c:v>
                </c:pt>
                <c:pt idx="3">
                  <c:v>0.125</c:v>
                </c:pt>
                <c:pt idx="4">
                  <c:v>0.16666666666666666</c:v>
                </c:pt>
                <c:pt idx="5">
                  <c:v>0.20833333333333334</c:v>
                </c:pt>
                <c:pt idx="6">
                  <c:v>0.25</c:v>
                </c:pt>
                <c:pt idx="7">
                  <c:v>0.29166666666666669</c:v>
                </c:pt>
                <c:pt idx="8">
                  <c:v>0.33333333333333331</c:v>
                </c:pt>
                <c:pt idx="9">
                  <c:v>0.375</c:v>
                </c:pt>
                <c:pt idx="10">
                  <c:v>0.41666666666666669</c:v>
                </c:pt>
                <c:pt idx="11">
                  <c:v>0.45833333333333331</c:v>
                </c:pt>
                <c:pt idx="12">
                  <c:v>0.5</c:v>
                </c:pt>
                <c:pt idx="13">
                  <c:v>0.54166666666666663</c:v>
                </c:pt>
                <c:pt idx="14">
                  <c:v>0.58333333333333337</c:v>
                </c:pt>
                <c:pt idx="15">
                  <c:v>0.625</c:v>
                </c:pt>
                <c:pt idx="16">
                  <c:v>0.66666666666666663</c:v>
                </c:pt>
                <c:pt idx="17">
                  <c:v>0.70833333333333337</c:v>
                </c:pt>
                <c:pt idx="18">
                  <c:v>0.75</c:v>
                </c:pt>
                <c:pt idx="19">
                  <c:v>0.79166666666666663</c:v>
                </c:pt>
                <c:pt idx="20">
                  <c:v>0.83333333333333337</c:v>
                </c:pt>
                <c:pt idx="21">
                  <c:v>0.875</c:v>
                </c:pt>
                <c:pt idx="22">
                  <c:v>0.91666666666666663</c:v>
                </c:pt>
                <c:pt idx="23">
                  <c:v>0.95833333333333337</c:v>
                </c:pt>
              </c:numCache>
            </c:numRef>
          </c:cat>
          <c:val>
            <c:numRef>
              <c:f>dias!$B$3:$B$26</c:f>
              <c:numCache>
                <c:formatCode>0</c:formatCode>
                <c:ptCount val="24"/>
                <c:pt idx="0">
                  <c:v>0</c:v>
                </c:pt>
                <c:pt idx="1">
                  <c:v>0</c:v>
                </c:pt>
                <c:pt idx="2">
                  <c:v>0</c:v>
                </c:pt>
                <c:pt idx="3">
                  <c:v>0</c:v>
                </c:pt>
                <c:pt idx="4">
                  <c:v>0</c:v>
                </c:pt>
                <c:pt idx="5">
                  <c:v>0</c:v>
                </c:pt>
                <c:pt idx="6">
                  <c:v>3.5</c:v>
                </c:pt>
                <c:pt idx="7">
                  <c:v>82.833333333333329</c:v>
                </c:pt>
                <c:pt idx="8">
                  <c:v>238.33333333333334</c:v>
                </c:pt>
                <c:pt idx="9">
                  <c:v>610.66666666666663</c:v>
                </c:pt>
                <c:pt idx="10">
                  <c:v>796.16666666666663</c:v>
                </c:pt>
                <c:pt idx="11">
                  <c:v>918</c:v>
                </c:pt>
                <c:pt idx="12">
                  <c:v>959</c:v>
                </c:pt>
                <c:pt idx="13">
                  <c:v>979.5</c:v>
                </c:pt>
                <c:pt idx="14">
                  <c:v>918</c:v>
                </c:pt>
                <c:pt idx="15">
                  <c:v>664</c:v>
                </c:pt>
                <c:pt idx="16">
                  <c:v>405.83333333333331</c:v>
                </c:pt>
                <c:pt idx="17">
                  <c:v>151</c:v>
                </c:pt>
                <c:pt idx="18">
                  <c:v>12.5</c:v>
                </c:pt>
                <c:pt idx="19">
                  <c:v>0</c:v>
                </c:pt>
                <c:pt idx="20">
                  <c:v>0</c:v>
                </c:pt>
                <c:pt idx="21">
                  <c:v>0</c:v>
                </c:pt>
                <c:pt idx="22">
                  <c:v>0</c:v>
                </c:pt>
                <c:pt idx="23">
                  <c:v>0</c:v>
                </c:pt>
              </c:numCache>
            </c:numRef>
          </c:val>
        </c:ser>
        <c:ser>
          <c:idx val="2"/>
          <c:order val="2"/>
          <c:tx>
            <c:strRef>
              <c:f>dias!$D$1</c:f>
              <c:strCache>
                <c:ptCount val="1"/>
                <c:pt idx="0">
                  <c:v>dia peor</c:v>
                </c:pt>
              </c:strCache>
            </c:strRef>
          </c:tx>
          <c:spPr>
            <a:solidFill>
              <a:schemeClr val="accent6"/>
            </a:solidFill>
            <a:ln>
              <a:noFill/>
            </a:ln>
            <a:effectLst/>
          </c:spPr>
          <c:invertIfNegative val="0"/>
          <c:cat>
            <c:numRef>
              <c:f>dias!$A$3:$A$26</c:f>
              <c:numCache>
                <c:formatCode>h:mm\ AM/PM</c:formatCode>
                <c:ptCount val="24"/>
                <c:pt idx="0">
                  <c:v>0</c:v>
                </c:pt>
                <c:pt idx="1">
                  <c:v>4.1666666666666664E-2</c:v>
                </c:pt>
                <c:pt idx="2">
                  <c:v>8.3333333333333329E-2</c:v>
                </c:pt>
                <c:pt idx="3">
                  <c:v>0.125</c:v>
                </c:pt>
                <c:pt idx="4">
                  <c:v>0.16666666666666666</c:v>
                </c:pt>
                <c:pt idx="5">
                  <c:v>0.20833333333333334</c:v>
                </c:pt>
                <c:pt idx="6">
                  <c:v>0.25</c:v>
                </c:pt>
                <c:pt idx="7">
                  <c:v>0.29166666666666669</c:v>
                </c:pt>
                <c:pt idx="8">
                  <c:v>0.33333333333333331</c:v>
                </c:pt>
                <c:pt idx="9">
                  <c:v>0.375</c:v>
                </c:pt>
                <c:pt idx="10">
                  <c:v>0.41666666666666669</c:v>
                </c:pt>
                <c:pt idx="11">
                  <c:v>0.45833333333333331</c:v>
                </c:pt>
                <c:pt idx="12">
                  <c:v>0.5</c:v>
                </c:pt>
                <c:pt idx="13">
                  <c:v>0.54166666666666663</c:v>
                </c:pt>
                <c:pt idx="14">
                  <c:v>0.58333333333333337</c:v>
                </c:pt>
                <c:pt idx="15">
                  <c:v>0.625</c:v>
                </c:pt>
                <c:pt idx="16">
                  <c:v>0.66666666666666663</c:v>
                </c:pt>
                <c:pt idx="17">
                  <c:v>0.70833333333333337</c:v>
                </c:pt>
                <c:pt idx="18">
                  <c:v>0.75</c:v>
                </c:pt>
                <c:pt idx="19">
                  <c:v>0.79166666666666663</c:v>
                </c:pt>
                <c:pt idx="20">
                  <c:v>0.83333333333333337</c:v>
                </c:pt>
                <c:pt idx="21">
                  <c:v>0.875</c:v>
                </c:pt>
                <c:pt idx="22">
                  <c:v>0.91666666666666663</c:v>
                </c:pt>
                <c:pt idx="23">
                  <c:v>0.95833333333333337</c:v>
                </c:pt>
              </c:numCache>
            </c:numRef>
          </c:cat>
          <c:val>
            <c:numRef>
              <c:f>dias!$D$3:$D$26</c:f>
              <c:numCache>
                <c:formatCode>0</c:formatCode>
                <c:ptCount val="24"/>
                <c:pt idx="0">
                  <c:v>0</c:v>
                </c:pt>
                <c:pt idx="1">
                  <c:v>0</c:v>
                </c:pt>
                <c:pt idx="2">
                  <c:v>0</c:v>
                </c:pt>
                <c:pt idx="3">
                  <c:v>0</c:v>
                </c:pt>
                <c:pt idx="4">
                  <c:v>0</c:v>
                </c:pt>
                <c:pt idx="5">
                  <c:v>0</c:v>
                </c:pt>
                <c:pt idx="6">
                  <c:v>0</c:v>
                </c:pt>
                <c:pt idx="7">
                  <c:v>22.333333333333332</c:v>
                </c:pt>
                <c:pt idx="8">
                  <c:v>83</c:v>
                </c:pt>
                <c:pt idx="9">
                  <c:v>241.5</c:v>
                </c:pt>
                <c:pt idx="10">
                  <c:v>326.16666666666669</c:v>
                </c:pt>
                <c:pt idx="11">
                  <c:v>359.83333333333331</c:v>
                </c:pt>
                <c:pt idx="12">
                  <c:v>220.33333333333334</c:v>
                </c:pt>
                <c:pt idx="13">
                  <c:v>342.83333333333331</c:v>
                </c:pt>
                <c:pt idx="14">
                  <c:v>283.83333333333331</c:v>
                </c:pt>
                <c:pt idx="15">
                  <c:v>318.16666666666669</c:v>
                </c:pt>
                <c:pt idx="16">
                  <c:v>180.5</c:v>
                </c:pt>
                <c:pt idx="17">
                  <c:v>63.833333333333336</c:v>
                </c:pt>
                <c:pt idx="18">
                  <c:v>7.666666666666667</c:v>
                </c:pt>
                <c:pt idx="19">
                  <c:v>0</c:v>
                </c:pt>
                <c:pt idx="20">
                  <c:v>0</c:v>
                </c:pt>
                <c:pt idx="21">
                  <c:v>0</c:v>
                </c:pt>
                <c:pt idx="22">
                  <c:v>0</c:v>
                </c:pt>
                <c:pt idx="23">
                  <c:v>0</c:v>
                </c:pt>
              </c:numCache>
            </c:numRef>
          </c:val>
        </c:ser>
        <c:ser>
          <c:idx val="4"/>
          <c:order val="4"/>
          <c:tx>
            <c:strRef>
              <c:f>dias!$F$1</c:f>
              <c:strCache>
                <c:ptCount val="1"/>
                <c:pt idx="0">
                  <c:v>dia promedio</c:v>
                </c:pt>
              </c:strCache>
            </c:strRef>
          </c:tx>
          <c:spPr>
            <a:solidFill>
              <a:schemeClr val="accent4">
                <a:lumMod val="60000"/>
              </a:schemeClr>
            </a:solidFill>
            <a:ln>
              <a:noFill/>
            </a:ln>
            <a:effectLst/>
          </c:spPr>
          <c:invertIfNegative val="0"/>
          <c:cat>
            <c:numRef>
              <c:f>dias!$A$3:$A$26</c:f>
              <c:numCache>
                <c:formatCode>h:mm\ AM/PM</c:formatCode>
                <c:ptCount val="24"/>
                <c:pt idx="0">
                  <c:v>0</c:v>
                </c:pt>
                <c:pt idx="1">
                  <c:v>4.1666666666666664E-2</c:v>
                </c:pt>
                <c:pt idx="2">
                  <c:v>8.3333333333333329E-2</c:v>
                </c:pt>
                <c:pt idx="3">
                  <c:v>0.125</c:v>
                </c:pt>
                <c:pt idx="4">
                  <c:v>0.16666666666666666</c:v>
                </c:pt>
                <c:pt idx="5">
                  <c:v>0.20833333333333334</c:v>
                </c:pt>
                <c:pt idx="6">
                  <c:v>0.25</c:v>
                </c:pt>
                <c:pt idx="7">
                  <c:v>0.29166666666666669</c:v>
                </c:pt>
                <c:pt idx="8">
                  <c:v>0.33333333333333331</c:v>
                </c:pt>
                <c:pt idx="9">
                  <c:v>0.375</c:v>
                </c:pt>
                <c:pt idx="10">
                  <c:v>0.41666666666666669</c:v>
                </c:pt>
                <c:pt idx="11">
                  <c:v>0.45833333333333331</c:v>
                </c:pt>
                <c:pt idx="12">
                  <c:v>0.5</c:v>
                </c:pt>
                <c:pt idx="13">
                  <c:v>0.54166666666666663</c:v>
                </c:pt>
                <c:pt idx="14">
                  <c:v>0.58333333333333337</c:v>
                </c:pt>
                <c:pt idx="15">
                  <c:v>0.625</c:v>
                </c:pt>
                <c:pt idx="16">
                  <c:v>0.66666666666666663</c:v>
                </c:pt>
                <c:pt idx="17">
                  <c:v>0.70833333333333337</c:v>
                </c:pt>
                <c:pt idx="18">
                  <c:v>0.75</c:v>
                </c:pt>
                <c:pt idx="19">
                  <c:v>0.79166666666666663</c:v>
                </c:pt>
                <c:pt idx="20">
                  <c:v>0.83333333333333337</c:v>
                </c:pt>
                <c:pt idx="21">
                  <c:v>0.875</c:v>
                </c:pt>
                <c:pt idx="22">
                  <c:v>0.91666666666666663</c:v>
                </c:pt>
                <c:pt idx="23">
                  <c:v>0.95833333333333337</c:v>
                </c:pt>
              </c:numCache>
            </c:numRef>
          </c:cat>
          <c:val>
            <c:numRef>
              <c:f>dias!$F$3:$F$26</c:f>
              <c:numCache>
                <c:formatCode>0</c:formatCode>
                <c:ptCount val="24"/>
                <c:pt idx="0">
                  <c:v>0</c:v>
                </c:pt>
                <c:pt idx="1">
                  <c:v>0</c:v>
                </c:pt>
                <c:pt idx="2">
                  <c:v>0</c:v>
                </c:pt>
                <c:pt idx="3">
                  <c:v>0</c:v>
                </c:pt>
                <c:pt idx="4">
                  <c:v>0</c:v>
                </c:pt>
                <c:pt idx="5">
                  <c:v>0</c:v>
                </c:pt>
                <c:pt idx="6">
                  <c:v>4.5357142857142856</c:v>
                </c:pt>
                <c:pt idx="7">
                  <c:v>85.648809523809518</c:v>
                </c:pt>
                <c:pt idx="8">
                  <c:v>248.21428571428572</c:v>
                </c:pt>
                <c:pt idx="9">
                  <c:v>466.91071428571428</c:v>
                </c:pt>
                <c:pt idx="10">
                  <c:v>685.61904761904759</c:v>
                </c:pt>
                <c:pt idx="11">
                  <c:v>716.44047619047615</c:v>
                </c:pt>
                <c:pt idx="12">
                  <c:v>661.88690476190482</c:v>
                </c:pt>
                <c:pt idx="13">
                  <c:v>580.38690476190482</c:v>
                </c:pt>
                <c:pt idx="14">
                  <c:v>414.69642857142856</c:v>
                </c:pt>
                <c:pt idx="15">
                  <c:v>286.25595238095241</c:v>
                </c:pt>
                <c:pt idx="16">
                  <c:v>149.04761904761904</c:v>
                </c:pt>
                <c:pt idx="17">
                  <c:v>54.625</c:v>
                </c:pt>
                <c:pt idx="18">
                  <c:v>8.7797619047619051</c:v>
                </c:pt>
                <c:pt idx="19">
                  <c:v>0</c:v>
                </c:pt>
                <c:pt idx="20">
                  <c:v>0</c:v>
                </c:pt>
                <c:pt idx="21">
                  <c:v>0</c:v>
                </c:pt>
                <c:pt idx="22">
                  <c:v>0</c:v>
                </c:pt>
                <c:pt idx="23">
                  <c:v>0</c:v>
                </c:pt>
              </c:numCache>
            </c:numRef>
          </c:val>
        </c:ser>
        <c:dLbls>
          <c:showLegendKey val="0"/>
          <c:showVal val="0"/>
          <c:showCatName val="0"/>
          <c:showSerName val="0"/>
          <c:showPercent val="0"/>
          <c:showBubbleSize val="0"/>
        </c:dLbls>
        <c:gapWidth val="150"/>
        <c:axId val="1316380160"/>
        <c:axId val="1316385600"/>
        <c:extLst>
          <c:ext xmlns:c15="http://schemas.microsoft.com/office/drawing/2012/chart" uri="{02D57815-91ED-43cb-92C2-25804820EDAC}">
            <c15:filteredBarSeries>
              <c15:ser>
                <c:idx val="1"/>
                <c:order val="1"/>
                <c:tx>
                  <c:strRef>
                    <c:extLst>
                      <c:ext uri="{02D57815-91ED-43cb-92C2-25804820EDAC}">
                        <c15:formulaRef>
                          <c15:sqref>dias!$C$1</c15:sqref>
                        </c15:formulaRef>
                      </c:ext>
                    </c:extLst>
                    <c:strCache>
                      <c:ptCount val="1"/>
                      <c:pt idx="0">
                        <c:v>dia mejor</c:v>
                      </c:pt>
                    </c:strCache>
                  </c:strRef>
                </c:tx>
                <c:spPr>
                  <a:solidFill>
                    <a:schemeClr val="accent4"/>
                  </a:solidFill>
                  <a:ln>
                    <a:noFill/>
                  </a:ln>
                  <a:effectLst/>
                </c:spPr>
                <c:invertIfNegative val="0"/>
                <c:cat>
                  <c:numRef>
                    <c:extLst>
                      <c:ext uri="{02D57815-91ED-43cb-92C2-25804820EDAC}">
                        <c15:formulaRef>
                          <c15:sqref>dias!$A$3:$A$26</c15:sqref>
                        </c15:formulaRef>
                      </c:ext>
                    </c:extLst>
                    <c:numCache>
                      <c:formatCode>h:mm\ AM/PM</c:formatCode>
                      <c:ptCount val="24"/>
                      <c:pt idx="0">
                        <c:v>0</c:v>
                      </c:pt>
                      <c:pt idx="1">
                        <c:v>4.1666666666666664E-2</c:v>
                      </c:pt>
                      <c:pt idx="2">
                        <c:v>8.3333333333333329E-2</c:v>
                      </c:pt>
                      <c:pt idx="3">
                        <c:v>0.125</c:v>
                      </c:pt>
                      <c:pt idx="4">
                        <c:v>0.16666666666666666</c:v>
                      </c:pt>
                      <c:pt idx="5">
                        <c:v>0.20833333333333334</c:v>
                      </c:pt>
                      <c:pt idx="6">
                        <c:v>0.25</c:v>
                      </c:pt>
                      <c:pt idx="7">
                        <c:v>0.29166666666666669</c:v>
                      </c:pt>
                      <c:pt idx="8">
                        <c:v>0.33333333333333331</c:v>
                      </c:pt>
                      <c:pt idx="9">
                        <c:v>0.375</c:v>
                      </c:pt>
                      <c:pt idx="10">
                        <c:v>0.41666666666666669</c:v>
                      </c:pt>
                      <c:pt idx="11">
                        <c:v>0.45833333333333331</c:v>
                      </c:pt>
                      <c:pt idx="12">
                        <c:v>0.5</c:v>
                      </c:pt>
                      <c:pt idx="13">
                        <c:v>0.54166666666666663</c:v>
                      </c:pt>
                      <c:pt idx="14">
                        <c:v>0.58333333333333337</c:v>
                      </c:pt>
                      <c:pt idx="15">
                        <c:v>0.625</c:v>
                      </c:pt>
                      <c:pt idx="16">
                        <c:v>0.66666666666666663</c:v>
                      </c:pt>
                      <c:pt idx="17">
                        <c:v>0.70833333333333337</c:v>
                      </c:pt>
                      <c:pt idx="18">
                        <c:v>0.75</c:v>
                      </c:pt>
                      <c:pt idx="19">
                        <c:v>0.79166666666666663</c:v>
                      </c:pt>
                      <c:pt idx="20">
                        <c:v>0.83333333333333337</c:v>
                      </c:pt>
                      <c:pt idx="21">
                        <c:v>0.875</c:v>
                      </c:pt>
                      <c:pt idx="22">
                        <c:v>0.91666666666666663</c:v>
                      </c:pt>
                      <c:pt idx="23">
                        <c:v>0.95833333333333337</c:v>
                      </c:pt>
                    </c:numCache>
                  </c:numRef>
                </c:cat>
                <c:val>
                  <c:numRef>
                    <c:extLst>
                      <c:ext uri="{02D57815-91ED-43cb-92C2-25804820EDAC}">
                        <c15:formulaRef>
                          <c15:sqref>dias!$C$3:$C$26</c15:sqref>
                        </c15:formulaRef>
                      </c:ext>
                    </c:extLst>
                    <c:numCache>
                      <c:formatCode>General</c:formatCode>
                      <c:ptCount val="24"/>
                      <c:pt idx="0">
                        <c:v>0</c:v>
                      </c:pt>
                      <c:pt idx="1">
                        <c:v>0</c:v>
                      </c:pt>
                      <c:pt idx="2">
                        <c:v>0</c:v>
                      </c:pt>
                      <c:pt idx="3">
                        <c:v>0</c:v>
                      </c:pt>
                      <c:pt idx="4">
                        <c:v>0</c:v>
                      </c:pt>
                      <c:pt idx="5">
                        <c:v>0</c:v>
                      </c:pt>
                      <c:pt idx="6">
                        <c:v>21</c:v>
                      </c:pt>
                      <c:pt idx="7">
                        <c:v>207</c:v>
                      </c:pt>
                      <c:pt idx="8">
                        <c:v>371</c:v>
                      </c:pt>
                      <c:pt idx="9">
                        <c:v>714</c:v>
                      </c:pt>
                      <c:pt idx="10">
                        <c:v>870</c:v>
                      </c:pt>
                      <c:pt idx="11">
                        <c:v>949</c:v>
                      </c:pt>
                      <c:pt idx="12">
                        <c:v>1005</c:v>
                      </c:pt>
                      <c:pt idx="13">
                        <c:v>1044</c:v>
                      </c:pt>
                      <c:pt idx="14">
                        <c:v>1069</c:v>
                      </c:pt>
                      <c:pt idx="15">
                        <c:v>768</c:v>
                      </c:pt>
                      <c:pt idx="16">
                        <c:v>543</c:v>
                      </c:pt>
                      <c:pt idx="17">
                        <c:v>299</c:v>
                      </c:pt>
                      <c:pt idx="18">
                        <c:v>40</c:v>
                      </c:pt>
                      <c:pt idx="19">
                        <c:v>0</c:v>
                      </c:pt>
                      <c:pt idx="20">
                        <c:v>0</c:v>
                      </c:pt>
                      <c:pt idx="21">
                        <c:v>0</c:v>
                      </c:pt>
                      <c:pt idx="22">
                        <c:v>0</c:v>
                      </c:pt>
                      <c:pt idx="23">
                        <c:v>0</c:v>
                      </c:pt>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dias!$E$1</c15:sqref>
                        </c15:formulaRef>
                      </c:ext>
                    </c:extLst>
                    <c:strCache>
                      <c:ptCount val="1"/>
                      <c:pt idx="0">
                        <c:v>dia peor</c:v>
                      </c:pt>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dias!$A$3:$A$26</c15:sqref>
                        </c15:formulaRef>
                      </c:ext>
                    </c:extLst>
                    <c:numCache>
                      <c:formatCode>h:mm\ AM/PM</c:formatCode>
                      <c:ptCount val="24"/>
                      <c:pt idx="0">
                        <c:v>0</c:v>
                      </c:pt>
                      <c:pt idx="1">
                        <c:v>4.1666666666666664E-2</c:v>
                      </c:pt>
                      <c:pt idx="2">
                        <c:v>8.3333333333333329E-2</c:v>
                      </c:pt>
                      <c:pt idx="3">
                        <c:v>0.125</c:v>
                      </c:pt>
                      <c:pt idx="4">
                        <c:v>0.16666666666666666</c:v>
                      </c:pt>
                      <c:pt idx="5">
                        <c:v>0.20833333333333334</c:v>
                      </c:pt>
                      <c:pt idx="6">
                        <c:v>0.25</c:v>
                      </c:pt>
                      <c:pt idx="7">
                        <c:v>0.29166666666666669</c:v>
                      </c:pt>
                      <c:pt idx="8">
                        <c:v>0.33333333333333331</c:v>
                      </c:pt>
                      <c:pt idx="9">
                        <c:v>0.375</c:v>
                      </c:pt>
                      <c:pt idx="10">
                        <c:v>0.41666666666666669</c:v>
                      </c:pt>
                      <c:pt idx="11">
                        <c:v>0.45833333333333331</c:v>
                      </c:pt>
                      <c:pt idx="12">
                        <c:v>0.5</c:v>
                      </c:pt>
                      <c:pt idx="13">
                        <c:v>0.54166666666666663</c:v>
                      </c:pt>
                      <c:pt idx="14">
                        <c:v>0.58333333333333337</c:v>
                      </c:pt>
                      <c:pt idx="15">
                        <c:v>0.625</c:v>
                      </c:pt>
                      <c:pt idx="16">
                        <c:v>0.66666666666666663</c:v>
                      </c:pt>
                      <c:pt idx="17">
                        <c:v>0.70833333333333337</c:v>
                      </c:pt>
                      <c:pt idx="18">
                        <c:v>0.75</c:v>
                      </c:pt>
                      <c:pt idx="19">
                        <c:v>0.79166666666666663</c:v>
                      </c:pt>
                      <c:pt idx="20">
                        <c:v>0.83333333333333337</c:v>
                      </c:pt>
                      <c:pt idx="21">
                        <c:v>0.875</c:v>
                      </c:pt>
                      <c:pt idx="22">
                        <c:v>0.91666666666666663</c:v>
                      </c:pt>
                      <c:pt idx="23">
                        <c:v>0.95833333333333337</c:v>
                      </c:pt>
                    </c:numCache>
                  </c:numRef>
                </c:cat>
                <c:val>
                  <c:numRef>
                    <c:extLst xmlns:c15="http://schemas.microsoft.com/office/drawing/2012/chart">
                      <c:ext xmlns:c15="http://schemas.microsoft.com/office/drawing/2012/chart" uri="{02D57815-91ED-43cb-92C2-25804820EDAC}">
                        <c15:formulaRef>
                          <c15:sqref>dias!$E$3:$E$26</c15:sqref>
                        </c15:formulaRef>
                      </c:ext>
                    </c:extLst>
                    <c:numCache>
                      <c:formatCode>General</c:formatCode>
                      <c:ptCount val="24"/>
                      <c:pt idx="0">
                        <c:v>0</c:v>
                      </c:pt>
                      <c:pt idx="1">
                        <c:v>0</c:v>
                      </c:pt>
                      <c:pt idx="2">
                        <c:v>0</c:v>
                      </c:pt>
                      <c:pt idx="3">
                        <c:v>0</c:v>
                      </c:pt>
                      <c:pt idx="4">
                        <c:v>0</c:v>
                      </c:pt>
                      <c:pt idx="5">
                        <c:v>0</c:v>
                      </c:pt>
                      <c:pt idx="6">
                        <c:v>0</c:v>
                      </c:pt>
                      <c:pt idx="7">
                        <c:v>53</c:v>
                      </c:pt>
                      <c:pt idx="8">
                        <c:v>114</c:v>
                      </c:pt>
                      <c:pt idx="9">
                        <c:v>359</c:v>
                      </c:pt>
                      <c:pt idx="10">
                        <c:v>399</c:v>
                      </c:pt>
                      <c:pt idx="11">
                        <c:v>417</c:v>
                      </c:pt>
                      <c:pt idx="12">
                        <c:v>387</c:v>
                      </c:pt>
                      <c:pt idx="13">
                        <c:v>438</c:v>
                      </c:pt>
                      <c:pt idx="14">
                        <c:v>346</c:v>
                      </c:pt>
                      <c:pt idx="15">
                        <c:v>401</c:v>
                      </c:pt>
                      <c:pt idx="16">
                        <c:v>232</c:v>
                      </c:pt>
                      <c:pt idx="17">
                        <c:v>109</c:v>
                      </c:pt>
                      <c:pt idx="18">
                        <c:v>21</c:v>
                      </c:pt>
                      <c:pt idx="19">
                        <c:v>0</c:v>
                      </c:pt>
                      <c:pt idx="20">
                        <c:v>0</c:v>
                      </c:pt>
                      <c:pt idx="21">
                        <c:v>0</c:v>
                      </c:pt>
                      <c:pt idx="22">
                        <c:v>0</c:v>
                      </c:pt>
                      <c:pt idx="23">
                        <c:v>0</c:v>
                      </c:pt>
                    </c:numCache>
                  </c:numRef>
                </c:val>
              </c15:ser>
            </c15:filteredBarSeries>
            <c15:filteredBarSeries>
              <c15:ser>
                <c:idx val="5"/>
                <c:order val="5"/>
                <c:tx>
                  <c:strRef>
                    <c:extLst xmlns:c15="http://schemas.microsoft.com/office/drawing/2012/chart">
                      <c:ext xmlns:c15="http://schemas.microsoft.com/office/drawing/2012/chart" uri="{02D57815-91ED-43cb-92C2-25804820EDAC}">
                        <c15:formulaRef>
                          <c15:sqref>dias!$G$1</c15:sqref>
                        </c15:formulaRef>
                      </c:ext>
                    </c:extLst>
                    <c:strCache>
                      <c:ptCount val="1"/>
                      <c:pt idx="0">
                        <c:v>día máximo</c:v>
                      </c:pt>
                    </c:strCache>
                  </c:strRef>
                </c:tx>
                <c:spPr>
                  <a:solidFill>
                    <a:schemeClr val="accent6">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dias!$A$3:$A$26</c15:sqref>
                        </c15:formulaRef>
                      </c:ext>
                    </c:extLst>
                    <c:numCache>
                      <c:formatCode>h:mm\ AM/PM</c:formatCode>
                      <c:ptCount val="24"/>
                      <c:pt idx="0">
                        <c:v>0</c:v>
                      </c:pt>
                      <c:pt idx="1">
                        <c:v>4.1666666666666664E-2</c:v>
                      </c:pt>
                      <c:pt idx="2">
                        <c:v>8.3333333333333329E-2</c:v>
                      </c:pt>
                      <c:pt idx="3">
                        <c:v>0.125</c:v>
                      </c:pt>
                      <c:pt idx="4">
                        <c:v>0.16666666666666666</c:v>
                      </c:pt>
                      <c:pt idx="5">
                        <c:v>0.20833333333333334</c:v>
                      </c:pt>
                      <c:pt idx="6">
                        <c:v>0.25</c:v>
                      </c:pt>
                      <c:pt idx="7">
                        <c:v>0.29166666666666669</c:v>
                      </c:pt>
                      <c:pt idx="8">
                        <c:v>0.33333333333333331</c:v>
                      </c:pt>
                      <c:pt idx="9">
                        <c:v>0.375</c:v>
                      </c:pt>
                      <c:pt idx="10">
                        <c:v>0.41666666666666669</c:v>
                      </c:pt>
                      <c:pt idx="11">
                        <c:v>0.45833333333333331</c:v>
                      </c:pt>
                      <c:pt idx="12">
                        <c:v>0.5</c:v>
                      </c:pt>
                      <c:pt idx="13">
                        <c:v>0.54166666666666663</c:v>
                      </c:pt>
                      <c:pt idx="14">
                        <c:v>0.58333333333333337</c:v>
                      </c:pt>
                      <c:pt idx="15">
                        <c:v>0.625</c:v>
                      </c:pt>
                      <c:pt idx="16">
                        <c:v>0.66666666666666663</c:v>
                      </c:pt>
                      <c:pt idx="17">
                        <c:v>0.70833333333333337</c:v>
                      </c:pt>
                      <c:pt idx="18">
                        <c:v>0.75</c:v>
                      </c:pt>
                      <c:pt idx="19">
                        <c:v>0.79166666666666663</c:v>
                      </c:pt>
                      <c:pt idx="20">
                        <c:v>0.83333333333333337</c:v>
                      </c:pt>
                      <c:pt idx="21">
                        <c:v>0.875</c:v>
                      </c:pt>
                      <c:pt idx="22">
                        <c:v>0.91666666666666663</c:v>
                      </c:pt>
                      <c:pt idx="23">
                        <c:v>0.95833333333333337</c:v>
                      </c:pt>
                    </c:numCache>
                  </c:numRef>
                </c:cat>
                <c:val>
                  <c:numRef>
                    <c:extLst xmlns:c15="http://schemas.microsoft.com/office/drawing/2012/chart">
                      <c:ext xmlns:c15="http://schemas.microsoft.com/office/drawing/2012/chart" uri="{02D57815-91ED-43cb-92C2-25804820EDAC}">
                        <c15:formulaRef>
                          <c15:sqref>dias!$G$3:$G$26</c15:sqref>
                        </c15:formulaRef>
                      </c:ext>
                    </c:extLst>
                    <c:numCache>
                      <c:formatCode>General</c:formatCode>
                      <c:ptCount val="24"/>
                      <c:pt idx="0">
                        <c:v>0</c:v>
                      </c:pt>
                      <c:pt idx="1">
                        <c:v>0</c:v>
                      </c:pt>
                      <c:pt idx="2">
                        <c:v>0</c:v>
                      </c:pt>
                      <c:pt idx="3">
                        <c:v>0</c:v>
                      </c:pt>
                      <c:pt idx="4">
                        <c:v>0</c:v>
                      </c:pt>
                      <c:pt idx="5">
                        <c:v>0</c:v>
                      </c:pt>
                      <c:pt idx="6">
                        <c:v>53</c:v>
                      </c:pt>
                      <c:pt idx="7">
                        <c:v>366</c:v>
                      </c:pt>
                      <c:pt idx="8">
                        <c:v>585</c:v>
                      </c:pt>
                      <c:pt idx="9">
                        <c:v>891</c:v>
                      </c:pt>
                      <c:pt idx="10">
                        <c:v>1113</c:v>
                      </c:pt>
                      <c:pt idx="11">
                        <c:v>1296</c:v>
                      </c:pt>
                      <c:pt idx="12">
                        <c:v>1383</c:v>
                      </c:pt>
                      <c:pt idx="13">
                        <c:v>1318</c:v>
                      </c:pt>
                      <c:pt idx="14">
                        <c:v>1172</c:v>
                      </c:pt>
                      <c:pt idx="15">
                        <c:v>940</c:v>
                      </c:pt>
                      <c:pt idx="16">
                        <c:v>724</c:v>
                      </c:pt>
                      <c:pt idx="17">
                        <c:v>299</c:v>
                      </c:pt>
                      <c:pt idx="18">
                        <c:v>62</c:v>
                      </c:pt>
                      <c:pt idx="19">
                        <c:v>0</c:v>
                      </c:pt>
                      <c:pt idx="20">
                        <c:v>0</c:v>
                      </c:pt>
                      <c:pt idx="21">
                        <c:v>0</c:v>
                      </c:pt>
                      <c:pt idx="22">
                        <c:v>0</c:v>
                      </c:pt>
                      <c:pt idx="23">
                        <c:v>0</c:v>
                      </c:pt>
                    </c:numCache>
                  </c:numRef>
                </c:val>
              </c15:ser>
            </c15:filteredBarSeries>
          </c:ext>
        </c:extLst>
      </c:barChart>
      <c:catAx>
        <c:axId val="1316380160"/>
        <c:scaling>
          <c:orientation val="minMax"/>
        </c:scaling>
        <c:delete val="0"/>
        <c:axPos val="b"/>
        <c:majorGridlines>
          <c:spPr>
            <a:ln w="9525" cap="flat" cmpd="sng" algn="ctr">
              <a:solidFill>
                <a:schemeClr val="tx1">
                  <a:lumMod val="15000"/>
                  <a:lumOff val="85000"/>
                </a:schemeClr>
              </a:solidFill>
              <a:round/>
            </a:ln>
            <a:effectLst/>
          </c:spPr>
        </c:majorGridlines>
        <c:numFmt formatCode="h:mm\ AM/P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lumMod val="65000"/>
                    <a:lumOff val="35000"/>
                  </a:schemeClr>
                </a:solidFill>
                <a:latin typeface="+mn-lt"/>
                <a:ea typeface="+mn-ea"/>
                <a:cs typeface="+mn-cs"/>
              </a:defRPr>
            </a:pPr>
            <a:endParaRPr lang="en-US"/>
          </a:p>
        </c:txPr>
        <c:crossAx val="1316385600"/>
        <c:crosses val="autoZero"/>
        <c:auto val="1"/>
        <c:lblAlgn val="ctr"/>
        <c:lblOffset val="100"/>
        <c:tickLblSkip val="3"/>
        <c:tickMarkSkip val="1"/>
        <c:noMultiLvlLbl val="1"/>
      </c:catAx>
      <c:valAx>
        <c:axId val="1316385600"/>
        <c:scaling>
          <c:orientation val="minMax"/>
          <c:max val="12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600" b="0" i="0" u="none" strike="noStrike" kern="1200" cap="all" baseline="0">
                    <a:solidFill>
                      <a:schemeClr val="tx1">
                        <a:lumMod val="65000"/>
                        <a:lumOff val="35000"/>
                      </a:schemeClr>
                    </a:solidFill>
                    <a:latin typeface="+mn-lt"/>
                    <a:ea typeface="+mn-ea"/>
                    <a:cs typeface="+mn-cs"/>
                  </a:defRPr>
                </a:pPr>
                <a:r>
                  <a:rPr lang="es-EC"/>
                  <a:t>Radiación (Wh/m2)</a:t>
                </a:r>
              </a:p>
              <a:p>
                <a:pPr algn="ctr" rtl="0">
                  <a:defRPr/>
                </a:pPr>
                <a:endParaRPr lang="es-EC"/>
              </a:p>
            </c:rich>
          </c:tx>
          <c:layout/>
          <c:overlay val="0"/>
          <c:spPr>
            <a:noFill/>
            <a:ln>
              <a:noFill/>
            </a:ln>
            <a:effectLst/>
          </c:spPr>
          <c:txPr>
            <a:bodyPr rot="-5400000" spcFirstLastPara="1" vertOverflow="ellipsis" vert="horz" wrap="square" anchor="ctr" anchorCtr="1"/>
            <a:lstStyle/>
            <a:p>
              <a:pPr algn="ctr" rtl="0">
                <a:defRPr sz="1600" b="0" i="0" u="none" strike="noStrike" kern="1200" cap="all"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16380160"/>
        <c:crossesAt val="0"/>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dias!$B$1</c:f>
              <c:strCache>
                <c:ptCount val="1"/>
                <c:pt idx="0">
                  <c:v>Dia mejor</c:v>
                </c:pt>
              </c:strCache>
            </c:strRef>
          </c:tx>
          <c:spPr>
            <a:solidFill>
              <a:schemeClr val="accent2"/>
            </a:solidFill>
            <a:ln>
              <a:noFill/>
            </a:ln>
            <a:effectLst/>
          </c:spPr>
          <c:invertIfNegative val="0"/>
          <c:cat>
            <c:numRef>
              <c:f>dias!$A$3:$A$26</c:f>
              <c:numCache>
                <c:formatCode>h:mm\ AM/PM</c:formatCode>
                <c:ptCount val="24"/>
                <c:pt idx="0">
                  <c:v>0</c:v>
                </c:pt>
                <c:pt idx="1">
                  <c:v>4.1666666666666664E-2</c:v>
                </c:pt>
                <c:pt idx="2">
                  <c:v>8.3333333333333329E-2</c:v>
                </c:pt>
                <c:pt idx="3">
                  <c:v>0.125</c:v>
                </c:pt>
                <c:pt idx="4">
                  <c:v>0.16666666666666666</c:v>
                </c:pt>
                <c:pt idx="5">
                  <c:v>0.20833333333333334</c:v>
                </c:pt>
                <c:pt idx="6">
                  <c:v>0.25</c:v>
                </c:pt>
                <c:pt idx="7">
                  <c:v>0.29166666666666669</c:v>
                </c:pt>
                <c:pt idx="8">
                  <c:v>0.33333333333333331</c:v>
                </c:pt>
                <c:pt idx="9">
                  <c:v>0.375</c:v>
                </c:pt>
                <c:pt idx="10">
                  <c:v>0.41666666666666669</c:v>
                </c:pt>
                <c:pt idx="11">
                  <c:v>0.45833333333333331</c:v>
                </c:pt>
                <c:pt idx="12">
                  <c:v>0.5</c:v>
                </c:pt>
                <c:pt idx="13">
                  <c:v>0.54166666666666663</c:v>
                </c:pt>
                <c:pt idx="14">
                  <c:v>0.58333333333333337</c:v>
                </c:pt>
                <c:pt idx="15">
                  <c:v>0.625</c:v>
                </c:pt>
                <c:pt idx="16">
                  <c:v>0.66666666666666663</c:v>
                </c:pt>
                <c:pt idx="17">
                  <c:v>0.70833333333333337</c:v>
                </c:pt>
                <c:pt idx="18">
                  <c:v>0.75</c:v>
                </c:pt>
                <c:pt idx="19">
                  <c:v>0.79166666666666663</c:v>
                </c:pt>
                <c:pt idx="20">
                  <c:v>0.83333333333333337</c:v>
                </c:pt>
                <c:pt idx="21">
                  <c:v>0.875</c:v>
                </c:pt>
                <c:pt idx="22">
                  <c:v>0.91666666666666663</c:v>
                </c:pt>
                <c:pt idx="23">
                  <c:v>0.95833333333333337</c:v>
                </c:pt>
              </c:numCache>
            </c:numRef>
          </c:cat>
          <c:val>
            <c:numRef>
              <c:f>dias!$B$3:$B$26</c:f>
              <c:numCache>
                <c:formatCode>0.00</c:formatCode>
                <c:ptCount val="24"/>
                <c:pt idx="0">
                  <c:v>6.6666666666666666E-2</c:v>
                </c:pt>
                <c:pt idx="1">
                  <c:v>0</c:v>
                </c:pt>
                <c:pt idx="2">
                  <c:v>0.20000000000000004</c:v>
                </c:pt>
                <c:pt idx="3">
                  <c:v>0</c:v>
                </c:pt>
                <c:pt idx="4">
                  <c:v>0.26666666666666666</c:v>
                </c:pt>
                <c:pt idx="5">
                  <c:v>6.6666666666666666E-2</c:v>
                </c:pt>
                <c:pt idx="6">
                  <c:v>0.21666666666666667</c:v>
                </c:pt>
                <c:pt idx="7">
                  <c:v>0.21666666666666667</c:v>
                </c:pt>
                <c:pt idx="8">
                  <c:v>0.20000000000000004</c:v>
                </c:pt>
                <c:pt idx="9">
                  <c:v>0.65</c:v>
                </c:pt>
                <c:pt idx="10">
                  <c:v>0.80000000000000016</c:v>
                </c:pt>
                <c:pt idx="11">
                  <c:v>1.916666666666667</c:v>
                </c:pt>
                <c:pt idx="12">
                  <c:v>2.6</c:v>
                </c:pt>
                <c:pt idx="13">
                  <c:v>3.5833333333333339</c:v>
                </c:pt>
                <c:pt idx="14">
                  <c:v>2.15</c:v>
                </c:pt>
                <c:pt idx="15">
                  <c:v>2.5166666666666666</c:v>
                </c:pt>
                <c:pt idx="16">
                  <c:v>1.9333333333333336</c:v>
                </c:pt>
                <c:pt idx="17">
                  <c:v>1.0166666666666668</c:v>
                </c:pt>
                <c:pt idx="18">
                  <c:v>1.1833333333333333</c:v>
                </c:pt>
                <c:pt idx="19">
                  <c:v>0.28333333333333338</c:v>
                </c:pt>
                <c:pt idx="20">
                  <c:v>0.13333333333333333</c:v>
                </c:pt>
                <c:pt idx="21">
                  <c:v>0</c:v>
                </c:pt>
                <c:pt idx="22">
                  <c:v>0.13333333333333333</c:v>
                </c:pt>
                <c:pt idx="23">
                  <c:v>0</c:v>
                </c:pt>
              </c:numCache>
            </c:numRef>
          </c:val>
        </c:ser>
        <c:ser>
          <c:idx val="2"/>
          <c:order val="2"/>
          <c:tx>
            <c:strRef>
              <c:f>dias!$D$1</c:f>
              <c:strCache>
                <c:ptCount val="1"/>
                <c:pt idx="0">
                  <c:v>Dia peor</c:v>
                </c:pt>
              </c:strCache>
            </c:strRef>
          </c:tx>
          <c:spPr>
            <a:solidFill>
              <a:schemeClr val="accent6"/>
            </a:solidFill>
            <a:ln>
              <a:noFill/>
            </a:ln>
            <a:effectLst/>
          </c:spPr>
          <c:invertIfNegative val="0"/>
          <c:cat>
            <c:numRef>
              <c:f>dias!$A$3:$A$26</c:f>
              <c:numCache>
                <c:formatCode>h:mm\ AM/PM</c:formatCode>
                <c:ptCount val="24"/>
                <c:pt idx="0">
                  <c:v>0</c:v>
                </c:pt>
                <c:pt idx="1">
                  <c:v>4.1666666666666664E-2</c:v>
                </c:pt>
                <c:pt idx="2">
                  <c:v>8.3333333333333329E-2</c:v>
                </c:pt>
                <c:pt idx="3">
                  <c:v>0.125</c:v>
                </c:pt>
                <c:pt idx="4">
                  <c:v>0.16666666666666666</c:v>
                </c:pt>
                <c:pt idx="5">
                  <c:v>0.20833333333333334</c:v>
                </c:pt>
                <c:pt idx="6">
                  <c:v>0.25</c:v>
                </c:pt>
                <c:pt idx="7">
                  <c:v>0.29166666666666669</c:v>
                </c:pt>
                <c:pt idx="8">
                  <c:v>0.33333333333333331</c:v>
                </c:pt>
                <c:pt idx="9">
                  <c:v>0.375</c:v>
                </c:pt>
                <c:pt idx="10">
                  <c:v>0.41666666666666669</c:v>
                </c:pt>
                <c:pt idx="11">
                  <c:v>0.45833333333333331</c:v>
                </c:pt>
                <c:pt idx="12">
                  <c:v>0.5</c:v>
                </c:pt>
                <c:pt idx="13">
                  <c:v>0.54166666666666663</c:v>
                </c:pt>
                <c:pt idx="14">
                  <c:v>0.58333333333333337</c:v>
                </c:pt>
                <c:pt idx="15">
                  <c:v>0.625</c:v>
                </c:pt>
                <c:pt idx="16">
                  <c:v>0.66666666666666663</c:v>
                </c:pt>
                <c:pt idx="17">
                  <c:v>0.70833333333333337</c:v>
                </c:pt>
                <c:pt idx="18">
                  <c:v>0.75</c:v>
                </c:pt>
                <c:pt idx="19">
                  <c:v>0.79166666666666663</c:v>
                </c:pt>
                <c:pt idx="20">
                  <c:v>0.83333333333333337</c:v>
                </c:pt>
                <c:pt idx="21">
                  <c:v>0.875</c:v>
                </c:pt>
                <c:pt idx="22">
                  <c:v>0.91666666666666663</c:v>
                </c:pt>
                <c:pt idx="23">
                  <c:v>0.95833333333333337</c:v>
                </c:pt>
              </c:numCache>
            </c:numRef>
          </c:cat>
          <c:val>
            <c:numRef>
              <c:f>dias!$D$3:$D$26</c:f>
              <c:numCache>
                <c:formatCode>0.00</c:formatCode>
                <c:ptCount val="24"/>
                <c:pt idx="0">
                  <c:v>6.6666666666666666E-2</c:v>
                </c:pt>
                <c:pt idx="1">
                  <c:v>0</c:v>
                </c:pt>
                <c:pt idx="2">
                  <c:v>0</c:v>
                </c:pt>
                <c:pt idx="3">
                  <c:v>0</c:v>
                </c:pt>
                <c:pt idx="4">
                  <c:v>0</c:v>
                </c:pt>
                <c:pt idx="5">
                  <c:v>0</c:v>
                </c:pt>
                <c:pt idx="6">
                  <c:v>0</c:v>
                </c:pt>
                <c:pt idx="7">
                  <c:v>0.13333333333333333</c:v>
                </c:pt>
                <c:pt idx="8">
                  <c:v>0</c:v>
                </c:pt>
                <c:pt idx="9">
                  <c:v>0</c:v>
                </c:pt>
                <c:pt idx="10">
                  <c:v>0.13333333333333333</c:v>
                </c:pt>
                <c:pt idx="11">
                  <c:v>0.20000000000000004</c:v>
                </c:pt>
                <c:pt idx="12">
                  <c:v>6.6666666666666666E-2</c:v>
                </c:pt>
                <c:pt idx="13">
                  <c:v>0.13333333333333333</c:v>
                </c:pt>
                <c:pt idx="14">
                  <c:v>0.41666666666666669</c:v>
                </c:pt>
                <c:pt idx="15">
                  <c:v>0.56666666666666665</c:v>
                </c:pt>
                <c:pt idx="16">
                  <c:v>0.65</c:v>
                </c:pt>
                <c:pt idx="17">
                  <c:v>0</c:v>
                </c:pt>
                <c:pt idx="18">
                  <c:v>6.6666666666666666E-2</c:v>
                </c:pt>
                <c:pt idx="19">
                  <c:v>0.20000000000000004</c:v>
                </c:pt>
                <c:pt idx="20">
                  <c:v>0</c:v>
                </c:pt>
                <c:pt idx="21">
                  <c:v>0</c:v>
                </c:pt>
                <c:pt idx="22">
                  <c:v>0</c:v>
                </c:pt>
                <c:pt idx="23">
                  <c:v>0</c:v>
                </c:pt>
              </c:numCache>
            </c:numRef>
          </c:val>
        </c:ser>
        <c:ser>
          <c:idx val="4"/>
          <c:order val="4"/>
          <c:tx>
            <c:strRef>
              <c:f>dias!$F$1</c:f>
              <c:strCache>
                <c:ptCount val="1"/>
                <c:pt idx="0">
                  <c:v>Dia promedio</c:v>
                </c:pt>
              </c:strCache>
            </c:strRef>
          </c:tx>
          <c:spPr>
            <a:solidFill>
              <a:schemeClr val="accent4">
                <a:lumMod val="60000"/>
              </a:schemeClr>
            </a:solidFill>
            <a:ln>
              <a:noFill/>
            </a:ln>
            <a:effectLst/>
          </c:spPr>
          <c:invertIfNegative val="0"/>
          <c:cat>
            <c:numRef>
              <c:f>dias!$A$3:$A$26</c:f>
              <c:numCache>
                <c:formatCode>h:mm\ AM/PM</c:formatCode>
                <c:ptCount val="24"/>
                <c:pt idx="0">
                  <c:v>0</c:v>
                </c:pt>
                <c:pt idx="1">
                  <c:v>4.1666666666666664E-2</c:v>
                </c:pt>
                <c:pt idx="2">
                  <c:v>8.3333333333333329E-2</c:v>
                </c:pt>
                <c:pt idx="3">
                  <c:v>0.125</c:v>
                </c:pt>
                <c:pt idx="4">
                  <c:v>0.16666666666666666</c:v>
                </c:pt>
                <c:pt idx="5">
                  <c:v>0.20833333333333334</c:v>
                </c:pt>
                <c:pt idx="6">
                  <c:v>0.25</c:v>
                </c:pt>
                <c:pt idx="7">
                  <c:v>0.29166666666666669</c:v>
                </c:pt>
                <c:pt idx="8">
                  <c:v>0.33333333333333331</c:v>
                </c:pt>
                <c:pt idx="9">
                  <c:v>0.375</c:v>
                </c:pt>
                <c:pt idx="10">
                  <c:v>0.41666666666666669</c:v>
                </c:pt>
                <c:pt idx="11">
                  <c:v>0.45833333333333331</c:v>
                </c:pt>
                <c:pt idx="12">
                  <c:v>0.5</c:v>
                </c:pt>
                <c:pt idx="13">
                  <c:v>0.54166666666666663</c:v>
                </c:pt>
                <c:pt idx="14">
                  <c:v>0.58333333333333337</c:v>
                </c:pt>
                <c:pt idx="15">
                  <c:v>0.625</c:v>
                </c:pt>
                <c:pt idx="16">
                  <c:v>0.66666666666666663</c:v>
                </c:pt>
                <c:pt idx="17">
                  <c:v>0.70833333333333337</c:v>
                </c:pt>
                <c:pt idx="18">
                  <c:v>0.75</c:v>
                </c:pt>
                <c:pt idx="19">
                  <c:v>0.79166666666666663</c:v>
                </c:pt>
                <c:pt idx="20">
                  <c:v>0.83333333333333337</c:v>
                </c:pt>
                <c:pt idx="21">
                  <c:v>0.875</c:v>
                </c:pt>
                <c:pt idx="22">
                  <c:v>0.91666666666666663</c:v>
                </c:pt>
                <c:pt idx="23">
                  <c:v>0.95833333333333337</c:v>
                </c:pt>
              </c:numCache>
            </c:numRef>
          </c:cat>
          <c:val>
            <c:numRef>
              <c:f>dias!$F$3:$F$26</c:f>
              <c:numCache>
                <c:formatCode>0.00</c:formatCode>
                <c:ptCount val="24"/>
                <c:pt idx="0">
                  <c:v>5.303030303030306E-2</c:v>
                </c:pt>
                <c:pt idx="1">
                  <c:v>2.4242424242424242E-2</c:v>
                </c:pt>
                <c:pt idx="2">
                  <c:v>6.5656565656565691E-2</c:v>
                </c:pt>
                <c:pt idx="3">
                  <c:v>5.2020202020202043E-2</c:v>
                </c:pt>
                <c:pt idx="4">
                  <c:v>4.545454545454547E-2</c:v>
                </c:pt>
                <c:pt idx="5">
                  <c:v>4.9494949494949508E-2</c:v>
                </c:pt>
                <c:pt idx="6">
                  <c:v>5.3535353535353561E-2</c:v>
                </c:pt>
                <c:pt idx="7">
                  <c:v>0.13080808080808076</c:v>
                </c:pt>
                <c:pt idx="8">
                  <c:v>0.1686868686868685</c:v>
                </c:pt>
                <c:pt idx="9">
                  <c:v>0.32070707070707005</c:v>
                </c:pt>
                <c:pt idx="10">
                  <c:v>0.56735751295336911</c:v>
                </c:pt>
                <c:pt idx="11">
                  <c:v>0.74635416666666943</c:v>
                </c:pt>
                <c:pt idx="12">
                  <c:v>0.87760416666666952</c:v>
                </c:pt>
                <c:pt idx="13">
                  <c:v>0.9833333333333355</c:v>
                </c:pt>
                <c:pt idx="14">
                  <c:v>1.3119791666666691</c:v>
                </c:pt>
                <c:pt idx="15">
                  <c:v>1.3880208333333339</c:v>
                </c:pt>
                <c:pt idx="16">
                  <c:v>1.1515625000000027</c:v>
                </c:pt>
                <c:pt idx="17">
                  <c:v>0.81979166666666892</c:v>
                </c:pt>
                <c:pt idx="18">
                  <c:v>0.46875000000000067</c:v>
                </c:pt>
                <c:pt idx="19">
                  <c:v>0.22968749999999968</c:v>
                </c:pt>
                <c:pt idx="20">
                  <c:v>6.9270833333333365E-2</c:v>
                </c:pt>
                <c:pt idx="21">
                  <c:v>3.5937500000000011E-2</c:v>
                </c:pt>
                <c:pt idx="22">
                  <c:v>4.2708333333333341E-2</c:v>
                </c:pt>
                <c:pt idx="23">
                  <c:v>2.7604166666666669E-2</c:v>
                </c:pt>
              </c:numCache>
            </c:numRef>
          </c:val>
        </c:ser>
        <c:dLbls>
          <c:showLegendKey val="0"/>
          <c:showVal val="0"/>
          <c:showCatName val="0"/>
          <c:showSerName val="0"/>
          <c:showPercent val="0"/>
          <c:showBubbleSize val="0"/>
        </c:dLbls>
        <c:gapWidth val="150"/>
        <c:axId val="1316385056"/>
        <c:axId val="1316382880"/>
        <c:extLst>
          <c:ext xmlns:c15="http://schemas.microsoft.com/office/drawing/2012/chart" uri="{02D57815-91ED-43cb-92C2-25804820EDAC}">
            <c15:filteredBarSeries>
              <c15:ser>
                <c:idx val="1"/>
                <c:order val="1"/>
                <c:tx>
                  <c:strRef>
                    <c:extLst>
                      <c:ext uri="{02D57815-91ED-43cb-92C2-25804820EDAC}">
                        <c15:formulaRef>
                          <c15:sqref>dias!$C$1</c15:sqref>
                        </c15:formulaRef>
                      </c:ext>
                    </c:extLst>
                    <c:strCache>
                      <c:ptCount val="1"/>
                    </c:strCache>
                  </c:strRef>
                </c:tx>
                <c:spPr>
                  <a:solidFill>
                    <a:schemeClr val="accent4"/>
                  </a:solidFill>
                  <a:ln>
                    <a:noFill/>
                  </a:ln>
                  <a:effectLst/>
                </c:spPr>
                <c:invertIfNegative val="0"/>
                <c:cat>
                  <c:numRef>
                    <c:extLst>
                      <c:ext uri="{02D57815-91ED-43cb-92C2-25804820EDAC}">
                        <c15:formulaRef>
                          <c15:sqref>dias!$A$3:$A$26</c15:sqref>
                        </c15:formulaRef>
                      </c:ext>
                    </c:extLst>
                    <c:numCache>
                      <c:formatCode>h:mm\ AM/PM</c:formatCode>
                      <c:ptCount val="24"/>
                      <c:pt idx="0">
                        <c:v>0</c:v>
                      </c:pt>
                      <c:pt idx="1">
                        <c:v>4.1666666666666664E-2</c:v>
                      </c:pt>
                      <c:pt idx="2">
                        <c:v>8.3333333333333329E-2</c:v>
                      </c:pt>
                      <c:pt idx="3">
                        <c:v>0.125</c:v>
                      </c:pt>
                      <c:pt idx="4">
                        <c:v>0.16666666666666666</c:v>
                      </c:pt>
                      <c:pt idx="5">
                        <c:v>0.20833333333333334</c:v>
                      </c:pt>
                      <c:pt idx="6">
                        <c:v>0.25</c:v>
                      </c:pt>
                      <c:pt idx="7">
                        <c:v>0.29166666666666669</c:v>
                      </c:pt>
                      <c:pt idx="8">
                        <c:v>0.33333333333333331</c:v>
                      </c:pt>
                      <c:pt idx="9">
                        <c:v>0.375</c:v>
                      </c:pt>
                      <c:pt idx="10">
                        <c:v>0.41666666666666669</c:v>
                      </c:pt>
                      <c:pt idx="11">
                        <c:v>0.45833333333333331</c:v>
                      </c:pt>
                      <c:pt idx="12">
                        <c:v>0.5</c:v>
                      </c:pt>
                      <c:pt idx="13">
                        <c:v>0.54166666666666663</c:v>
                      </c:pt>
                      <c:pt idx="14">
                        <c:v>0.58333333333333337</c:v>
                      </c:pt>
                      <c:pt idx="15">
                        <c:v>0.625</c:v>
                      </c:pt>
                      <c:pt idx="16">
                        <c:v>0.66666666666666663</c:v>
                      </c:pt>
                      <c:pt idx="17">
                        <c:v>0.70833333333333337</c:v>
                      </c:pt>
                      <c:pt idx="18">
                        <c:v>0.75</c:v>
                      </c:pt>
                      <c:pt idx="19">
                        <c:v>0.79166666666666663</c:v>
                      </c:pt>
                      <c:pt idx="20">
                        <c:v>0.83333333333333337</c:v>
                      </c:pt>
                      <c:pt idx="21">
                        <c:v>0.875</c:v>
                      </c:pt>
                      <c:pt idx="22">
                        <c:v>0.91666666666666663</c:v>
                      </c:pt>
                      <c:pt idx="23">
                        <c:v>0.95833333333333337</c:v>
                      </c:pt>
                    </c:numCache>
                  </c:numRef>
                </c:cat>
                <c:val>
                  <c:numRef>
                    <c:extLst>
                      <c:ext uri="{02D57815-91ED-43cb-92C2-25804820EDAC}">
                        <c15:formulaRef>
                          <c15:sqref>dias!$C$3:$C$26</c15:sqref>
                        </c15:formulaRef>
                      </c:ext>
                    </c:extLst>
                    <c:numCache>
                      <c:formatCode>General</c:formatCode>
                      <c:ptCount val="24"/>
                      <c:pt idx="0">
                        <c:v>1.8</c:v>
                      </c:pt>
                      <c:pt idx="1">
                        <c:v>0.4</c:v>
                      </c:pt>
                      <c:pt idx="2">
                        <c:v>1.3</c:v>
                      </c:pt>
                      <c:pt idx="3">
                        <c:v>0.9</c:v>
                      </c:pt>
                      <c:pt idx="4">
                        <c:v>0.9</c:v>
                      </c:pt>
                      <c:pt idx="5">
                        <c:v>1.3</c:v>
                      </c:pt>
                      <c:pt idx="6">
                        <c:v>2.2000000000000002</c:v>
                      </c:pt>
                      <c:pt idx="7">
                        <c:v>1.8</c:v>
                      </c:pt>
                      <c:pt idx="8">
                        <c:v>2.2000000000000002</c:v>
                      </c:pt>
                      <c:pt idx="9">
                        <c:v>2.7</c:v>
                      </c:pt>
                      <c:pt idx="10">
                        <c:v>3.6</c:v>
                      </c:pt>
                      <c:pt idx="11">
                        <c:v>6.7</c:v>
                      </c:pt>
                      <c:pt idx="12">
                        <c:v>7.6</c:v>
                      </c:pt>
                      <c:pt idx="13">
                        <c:v>9.4</c:v>
                      </c:pt>
                      <c:pt idx="14">
                        <c:v>7.6</c:v>
                      </c:pt>
                      <c:pt idx="15">
                        <c:v>7.2</c:v>
                      </c:pt>
                      <c:pt idx="16">
                        <c:v>4.9000000000000004</c:v>
                      </c:pt>
                      <c:pt idx="17">
                        <c:v>6.3</c:v>
                      </c:pt>
                      <c:pt idx="18">
                        <c:v>5.4</c:v>
                      </c:pt>
                      <c:pt idx="19">
                        <c:v>2.2000000000000002</c:v>
                      </c:pt>
                      <c:pt idx="20">
                        <c:v>1.8</c:v>
                      </c:pt>
                      <c:pt idx="21">
                        <c:v>0.9</c:v>
                      </c:pt>
                      <c:pt idx="22">
                        <c:v>1.3</c:v>
                      </c:pt>
                      <c:pt idx="23">
                        <c:v>0.4</c:v>
                      </c:pt>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dias!$E$1</c15:sqref>
                        </c15:formulaRef>
                      </c:ext>
                    </c:extLst>
                    <c:strCache>
                      <c:ptCount val="1"/>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dias!$A$3:$A$26</c15:sqref>
                        </c15:formulaRef>
                      </c:ext>
                    </c:extLst>
                    <c:numCache>
                      <c:formatCode>h:mm\ AM/PM</c:formatCode>
                      <c:ptCount val="24"/>
                      <c:pt idx="0">
                        <c:v>0</c:v>
                      </c:pt>
                      <c:pt idx="1">
                        <c:v>4.1666666666666664E-2</c:v>
                      </c:pt>
                      <c:pt idx="2">
                        <c:v>8.3333333333333329E-2</c:v>
                      </c:pt>
                      <c:pt idx="3">
                        <c:v>0.125</c:v>
                      </c:pt>
                      <c:pt idx="4">
                        <c:v>0.16666666666666666</c:v>
                      </c:pt>
                      <c:pt idx="5">
                        <c:v>0.20833333333333334</c:v>
                      </c:pt>
                      <c:pt idx="6">
                        <c:v>0.25</c:v>
                      </c:pt>
                      <c:pt idx="7">
                        <c:v>0.29166666666666669</c:v>
                      </c:pt>
                      <c:pt idx="8">
                        <c:v>0.33333333333333331</c:v>
                      </c:pt>
                      <c:pt idx="9">
                        <c:v>0.375</c:v>
                      </c:pt>
                      <c:pt idx="10">
                        <c:v>0.41666666666666669</c:v>
                      </c:pt>
                      <c:pt idx="11">
                        <c:v>0.45833333333333331</c:v>
                      </c:pt>
                      <c:pt idx="12">
                        <c:v>0.5</c:v>
                      </c:pt>
                      <c:pt idx="13">
                        <c:v>0.54166666666666663</c:v>
                      </c:pt>
                      <c:pt idx="14">
                        <c:v>0.58333333333333337</c:v>
                      </c:pt>
                      <c:pt idx="15">
                        <c:v>0.625</c:v>
                      </c:pt>
                      <c:pt idx="16">
                        <c:v>0.66666666666666663</c:v>
                      </c:pt>
                      <c:pt idx="17">
                        <c:v>0.70833333333333337</c:v>
                      </c:pt>
                      <c:pt idx="18">
                        <c:v>0.75</c:v>
                      </c:pt>
                      <c:pt idx="19">
                        <c:v>0.79166666666666663</c:v>
                      </c:pt>
                      <c:pt idx="20">
                        <c:v>0.83333333333333337</c:v>
                      </c:pt>
                      <c:pt idx="21">
                        <c:v>0.875</c:v>
                      </c:pt>
                      <c:pt idx="22">
                        <c:v>0.91666666666666663</c:v>
                      </c:pt>
                      <c:pt idx="23">
                        <c:v>0.95833333333333337</c:v>
                      </c:pt>
                    </c:numCache>
                  </c:numRef>
                </c:cat>
                <c:val>
                  <c:numRef>
                    <c:extLst xmlns:c15="http://schemas.microsoft.com/office/drawing/2012/chart">
                      <c:ext xmlns:c15="http://schemas.microsoft.com/office/drawing/2012/chart" uri="{02D57815-91ED-43cb-92C2-25804820EDAC}">
                        <c15:formulaRef>
                          <c15:sqref>dias!$E$3:$E$26</c15:sqref>
                        </c15:formulaRef>
                      </c:ext>
                    </c:extLst>
                    <c:numCache>
                      <c:formatCode>General</c:formatCode>
                      <c:ptCount val="24"/>
                      <c:pt idx="0">
                        <c:v>1.3</c:v>
                      </c:pt>
                      <c:pt idx="1">
                        <c:v>0.9</c:v>
                      </c:pt>
                      <c:pt idx="2">
                        <c:v>0.4</c:v>
                      </c:pt>
                      <c:pt idx="3">
                        <c:v>0.9</c:v>
                      </c:pt>
                      <c:pt idx="4">
                        <c:v>1.3</c:v>
                      </c:pt>
                      <c:pt idx="5">
                        <c:v>0.9</c:v>
                      </c:pt>
                      <c:pt idx="6">
                        <c:v>0.9</c:v>
                      </c:pt>
                      <c:pt idx="7">
                        <c:v>1.3</c:v>
                      </c:pt>
                      <c:pt idx="8">
                        <c:v>0.4</c:v>
                      </c:pt>
                      <c:pt idx="9">
                        <c:v>1.3</c:v>
                      </c:pt>
                      <c:pt idx="10">
                        <c:v>1.8</c:v>
                      </c:pt>
                      <c:pt idx="11">
                        <c:v>1.8</c:v>
                      </c:pt>
                      <c:pt idx="12">
                        <c:v>1.3</c:v>
                      </c:pt>
                      <c:pt idx="13">
                        <c:v>2.2000000000000002</c:v>
                      </c:pt>
                      <c:pt idx="14">
                        <c:v>2.2000000000000002</c:v>
                      </c:pt>
                      <c:pt idx="15">
                        <c:v>3.1</c:v>
                      </c:pt>
                      <c:pt idx="16">
                        <c:v>2.7</c:v>
                      </c:pt>
                      <c:pt idx="17">
                        <c:v>1.8</c:v>
                      </c:pt>
                      <c:pt idx="18">
                        <c:v>1.3</c:v>
                      </c:pt>
                      <c:pt idx="19">
                        <c:v>2.2000000000000002</c:v>
                      </c:pt>
                      <c:pt idx="20">
                        <c:v>0.9</c:v>
                      </c:pt>
                      <c:pt idx="21">
                        <c:v>0.9</c:v>
                      </c:pt>
                      <c:pt idx="22">
                        <c:v>0.9</c:v>
                      </c:pt>
                      <c:pt idx="23">
                        <c:v>0.4</c:v>
                      </c:pt>
                    </c:numCache>
                  </c:numRef>
                </c:val>
              </c15:ser>
            </c15:filteredBarSeries>
            <c15:filteredBarSeries>
              <c15:ser>
                <c:idx val="5"/>
                <c:order val="5"/>
                <c:tx>
                  <c:strRef>
                    <c:extLst xmlns:c15="http://schemas.microsoft.com/office/drawing/2012/chart">
                      <c:ext xmlns:c15="http://schemas.microsoft.com/office/drawing/2012/chart" uri="{02D57815-91ED-43cb-92C2-25804820EDAC}">
                        <c15:formulaRef>
                          <c15:sqref>dias!$G$1</c15:sqref>
                        </c15:formulaRef>
                      </c:ext>
                    </c:extLst>
                    <c:strCache>
                      <c:ptCount val="1"/>
                    </c:strCache>
                  </c:strRef>
                </c:tx>
                <c:spPr>
                  <a:solidFill>
                    <a:schemeClr val="accent6">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dias!$A$3:$A$26</c15:sqref>
                        </c15:formulaRef>
                      </c:ext>
                    </c:extLst>
                    <c:numCache>
                      <c:formatCode>h:mm\ AM/PM</c:formatCode>
                      <c:ptCount val="24"/>
                      <c:pt idx="0">
                        <c:v>0</c:v>
                      </c:pt>
                      <c:pt idx="1">
                        <c:v>4.1666666666666664E-2</c:v>
                      </c:pt>
                      <c:pt idx="2">
                        <c:v>8.3333333333333329E-2</c:v>
                      </c:pt>
                      <c:pt idx="3">
                        <c:v>0.125</c:v>
                      </c:pt>
                      <c:pt idx="4">
                        <c:v>0.16666666666666666</c:v>
                      </c:pt>
                      <c:pt idx="5">
                        <c:v>0.20833333333333334</c:v>
                      </c:pt>
                      <c:pt idx="6">
                        <c:v>0.25</c:v>
                      </c:pt>
                      <c:pt idx="7">
                        <c:v>0.29166666666666669</c:v>
                      </c:pt>
                      <c:pt idx="8">
                        <c:v>0.33333333333333331</c:v>
                      </c:pt>
                      <c:pt idx="9">
                        <c:v>0.375</c:v>
                      </c:pt>
                      <c:pt idx="10">
                        <c:v>0.41666666666666669</c:v>
                      </c:pt>
                      <c:pt idx="11">
                        <c:v>0.45833333333333331</c:v>
                      </c:pt>
                      <c:pt idx="12">
                        <c:v>0.5</c:v>
                      </c:pt>
                      <c:pt idx="13">
                        <c:v>0.54166666666666663</c:v>
                      </c:pt>
                      <c:pt idx="14">
                        <c:v>0.58333333333333337</c:v>
                      </c:pt>
                      <c:pt idx="15">
                        <c:v>0.625</c:v>
                      </c:pt>
                      <c:pt idx="16">
                        <c:v>0.66666666666666663</c:v>
                      </c:pt>
                      <c:pt idx="17">
                        <c:v>0.70833333333333337</c:v>
                      </c:pt>
                      <c:pt idx="18">
                        <c:v>0.75</c:v>
                      </c:pt>
                      <c:pt idx="19">
                        <c:v>0.79166666666666663</c:v>
                      </c:pt>
                      <c:pt idx="20">
                        <c:v>0.83333333333333337</c:v>
                      </c:pt>
                      <c:pt idx="21">
                        <c:v>0.875</c:v>
                      </c:pt>
                      <c:pt idx="22">
                        <c:v>0.91666666666666663</c:v>
                      </c:pt>
                      <c:pt idx="23">
                        <c:v>0.95833333333333337</c:v>
                      </c:pt>
                    </c:numCache>
                  </c:numRef>
                </c:cat>
                <c:val>
                  <c:numRef>
                    <c:extLst xmlns:c15="http://schemas.microsoft.com/office/drawing/2012/chart">
                      <c:ext xmlns:c15="http://schemas.microsoft.com/office/drawing/2012/chart" uri="{02D57815-91ED-43cb-92C2-25804820EDAC}">
                        <c15:formulaRef>
                          <c15:sqref>dias!$G$3:$G$26</c15:sqref>
                        </c15:formulaRef>
                      </c:ext>
                    </c:extLst>
                    <c:numCache>
                      <c:formatCode>General</c:formatCode>
                      <c:ptCount val="24"/>
                      <c:pt idx="0">
                        <c:v>2.7</c:v>
                      </c:pt>
                      <c:pt idx="1">
                        <c:v>2.2000000000000002</c:v>
                      </c:pt>
                      <c:pt idx="2">
                        <c:v>3.1</c:v>
                      </c:pt>
                      <c:pt idx="3">
                        <c:v>2.2000000000000002</c:v>
                      </c:pt>
                      <c:pt idx="4">
                        <c:v>2.2000000000000002</c:v>
                      </c:pt>
                      <c:pt idx="5">
                        <c:v>2.2000000000000002</c:v>
                      </c:pt>
                      <c:pt idx="6">
                        <c:v>2.2000000000000002</c:v>
                      </c:pt>
                      <c:pt idx="7">
                        <c:v>2.7</c:v>
                      </c:pt>
                      <c:pt idx="8">
                        <c:v>2.7</c:v>
                      </c:pt>
                      <c:pt idx="9">
                        <c:v>3.6</c:v>
                      </c:pt>
                      <c:pt idx="10">
                        <c:v>4.9000000000000004</c:v>
                      </c:pt>
                      <c:pt idx="11">
                        <c:v>6.7</c:v>
                      </c:pt>
                      <c:pt idx="12">
                        <c:v>7.6</c:v>
                      </c:pt>
                      <c:pt idx="13">
                        <c:v>9.4</c:v>
                      </c:pt>
                      <c:pt idx="14">
                        <c:v>13.4</c:v>
                      </c:pt>
                      <c:pt idx="15">
                        <c:v>8.9</c:v>
                      </c:pt>
                      <c:pt idx="16">
                        <c:v>7.6</c:v>
                      </c:pt>
                      <c:pt idx="17">
                        <c:v>7.2</c:v>
                      </c:pt>
                      <c:pt idx="18">
                        <c:v>5.8</c:v>
                      </c:pt>
                      <c:pt idx="19">
                        <c:v>3.1</c:v>
                      </c:pt>
                      <c:pt idx="20">
                        <c:v>2.2000000000000002</c:v>
                      </c:pt>
                      <c:pt idx="21">
                        <c:v>2.7</c:v>
                      </c:pt>
                      <c:pt idx="22">
                        <c:v>2.7</c:v>
                      </c:pt>
                      <c:pt idx="23">
                        <c:v>4.5</c:v>
                      </c:pt>
                    </c:numCache>
                  </c:numRef>
                </c:val>
              </c15:ser>
            </c15:filteredBarSeries>
          </c:ext>
        </c:extLst>
      </c:barChart>
      <c:catAx>
        <c:axId val="1316385056"/>
        <c:scaling>
          <c:orientation val="minMax"/>
        </c:scaling>
        <c:delete val="0"/>
        <c:axPos val="b"/>
        <c:majorGridlines>
          <c:spPr>
            <a:ln w="9525" cap="flat" cmpd="sng" algn="ctr">
              <a:solidFill>
                <a:schemeClr val="tx1">
                  <a:lumMod val="15000"/>
                  <a:lumOff val="85000"/>
                </a:schemeClr>
              </a:solidFill>
              <a:round/>
            </a:ln>
            <a:effectLst/>
          </c:spPr>
        </c:majorGridlines>
        <c:numFmt formatCode="h:mm\ AM/P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lumMod val="65000"/>
                    <a:lumOff val="35000"/>
                  </a:schemeClr>
                </a:solidFill>
                <a:latin typeface="+mn-lt"/>
                <a:ea typeface="+mn-ea"/>
                <a:cs typeface="+mn-cs"/>
              </a:defRPr>
            </a:pPr>
            <a:endParaRPr lang="en-US"/>
          </a:p>
        </c:txPr>
        <c:crossAx val="1316382880"/>
        <c:crosses val="autoZero"/>
        <c:auto val="1"/>
        <c:lblAlgn val="ctr"/>
        <c:lblOffset val="100"/>
        <c:tickLblSkip val="3"/>
        <c:noMultiLvlLbl val="1"/>
      </c:catAx>
      <c:valAx>
        <c:axId val="1316382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65000"/>
                        <a:lumOff val="35000"/>
                      </a:schemeClr>
                    </a:solidFill>
                    <a:latin typeface="+mn-lt"/>
                    <a:ea typeface="+mn-ea"/>
                    <a:cs typeface="+mn-cs"/>
                  </a:defRPr>
                </a:pPr>
                <a:r>
                  <a:rPr lang="es-EC"/>
                  <a:t>Velocidad (m/s)</a:t>
                </a:r>
              </a:p>
            </c:rich>
          </c:tx>
          <c:layout/>
          <c:overlay val="0"/>
          <c:spPr>
            <a:noFill/>
            <a:ln>
              <a:noFill/>
            </a:ln>
            <a:effectLst/>
          </c:spPr>
          <c:txPr>
            <a:bodyPr rot="-5400000" spcFirstLastPara="1" vertOverflow="ellipsis" vert="horz" wrap="square" anchor="ctr" anchorCtr="1"/>
            <a:lstStyle/>
            <a:p>
              <a:pPr>
                <a:defRPr sz="1600" b="0" i="0" u="none" strike="noStrike" kern="1200" cap="all"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16385056"/>
        <c:crossesAt val="0"/>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920" b="1" i="0" u="none" strike="noStrike" kern="1200" baseline="0">
                <a:solidFill>
                  <a:schemeClr val="tx2"/>
                </a:solidFill>
                <a:latin typeface="+mn-lt"/>
                <a:ea typeface="+mn-ea"/>
                <a:cs typeface="+mn-cs"/>
              </a:defRPr>
            </a:pPr>
            <a:r>
              <a:rPr lang="en-US" dirty="0" smtClean="0"/>
              <a:t>Savonius</a:t>
            </a:r>
            <a:endParaRPr lang="en-US" dirty="0"/>
          </a:p>
        </c:rich>
      </c:tx>
      <c:layout/>
      <c:overlay val="0"/>
      <c:spPr>
        <a:noFill/>
        <a:ln>
          <a:noFill/>
        </a:ln>
        <a:effectLst/>
      </c:spPr>
      <c:txPr>
        <a:bodyPr rot="0" spcFirstLastPara="1" vertOverflow="ellipsis" vert="horz" wrap="square" anchor="ctr" anchorCtr="1"/>
        <a:lstStyle/>
        <a:p>
          <a:pPr>
            <a:defRPr sz="1920" b="1" i="0" u="none" strike="noStrike" kern="1200" baseline="0">
              <a:solidFill>
                <a:schemeClr val="tx2"/>
              </a:solidFill>
              <a:latin typeface="+mn-lt"/>
              <a:ea typeface="+mn-ea"/>
              <a:cs typeface="+mn-cs"/>
            </a:defRPr>
          </a:pPr>
          <a:endParaRPr lang="en-US"/>
        </a:p>
      </c:txPr>
    </c:title>
    <c:autoTitleDeleted val="0"/>
    <c:plotArea>
      <c:layout/>
      <c:scatterChart>
        <c:scatterStyle val="smoothMarker"/>
        <c:varyColors val="0"/>
        <c:ser>
          <c:idx val="0"/>
          <c:order val="0"/>
          <c:tx>
            <c:strRef>
              <c:f>Hoja1!$W$11</c:f>
              <c:strCache>
                <c:ptCount val="1"/>
                <c:pt idx="0">
                  <c:v>W</c:v>
                </c:pt>
              </c:strCache>
            </c:strRef>
          </c:tx>
          <c:spPr>
            <a:ln w="9525" cap="rnd">
              <a:solidFill>
                <a:schemeClr val="accent2"/>
              </a:solidFill>
              <a:round/>
            </a:ln>
            <a:effectLst>
              <a:outerShdw blurRad="38100" dist="25400" dir="5400000" rotWithShape="0">
                <a:srgbClr val="000000">
                  <a:alpha val="25000"/>
                </a:srgbClr>
              </a:outerShdw>
            </a:effectLst>
          </c:spPr>
          <c:marker>
            <c:symbol val="circle"/>
            <c:size val="5"/>
            <c:spPr>
              <a:gradFill rotWithShape="1">
                <a:gsLst>
                  <a:gs pos="0">
                    <a:schemeClr val="accent2">
                      <a:tint val="96000"/>
                      <a:lumMod val="104000"/>
                    </a:schemeClr>
                  </a:gs>
                  <a:gs pos="100000">
                    <a:schemeClr val="accent2">
                      <a:shade val="98000"/>
                      <a:lumMod val="94000"/>
                    </a:schemeClr>
                  </a:gs>
                </a:gsLst>
                <a:lin ang="5400000" scaled="0"/>
              </a:gradFill>
              <a:ln w="9525">
                <a:solidFill>
                  <a:schemeClr val="accent2"/>
                </a:solidFill>
                <a:round/>
              </a:ln>
              <a:effectLst>
                <a:outerShdw blurRad="38100" dist="25400" dir="5400000" rotWithShape="0">
                  <a:srgbClr val="000000">
                    <a:alpha val="25000"/>
                  </a:srgbClr>
                </a:outerShdw>
              </a:effectLst>
            </c:spPr>
          </c:marker>
          <c:xVal>
            <c:numRef>
              <c:f>Hoja1!$V$12:$V$20</c:f>
              <c:numCache>
                <c:formatCode>General</c:formatCode>
                <c:ptCount val="9"/>
                <c:pt idx="0">
                  <c:v>2</c:v>
                </c:pt>
                <c:pt idx="1">
                  <c:v>4</c:v>
                </c:pt>
                <c:pt idx="2">
                  <c:v>5</c:v>
                </c:pt>
                <c:pt idx="3">
                  <c:v>6</c:v>
                </c:pt>
                <c:pt idx="4">
                  <c:v>8</c:v>
                </c:pt>
                <c:pt idx="5">
                  <c:v>10</c:v>
                </c:pt>
                <c:pt idx="6">
                  <c:v>12</c:v>
                </c:pt>
                <c:pt idx="7">
                  <c:v>14</c:v>
                </c:pt>
                <c:pt idx="8">
                  <c:v>16</c:v>
                </c:pt>
              </c:numCache>
            </c:numRef>
          </c:xVal>
          <c:yVal>
            <c:numRef>
              <c:f>Hoja1!$W$12:$W$20</c:f>
              <c:numCache>
                <c:formatCode>0.0</c:formatCode>
                <c:ptCount val="9"/>
                <c:pt idx="0">
                  <c:v>0.51200000000000001</c:v>
                </c:pt>
                <c:pt idx="1">
                  <c:v>4.0960000000000001</c:v>
                </c:pt>
                <c:pt idx="2">
                  <c:v>8</c:v>
                </c:pt>
                <c:pt idx="3">
                  <c:v>13.824</c:v>
                </c:pt>
                <c:pt idx="4">
                  <c:v>32.768000000000001</c:v>
                </c:pt>
                <c:pt idx="5">
                  <c:v>64</c:v>
                </c:pt>
                <c:pt idx="6">
                  <c:v>110.592</c:v>
                </c:pt>
                <c:pt idx="7">
                  <c:v>175.61600000000001</c:v>
                </c:pt>
                <c:pt idx="8">
                  <c:v>262.14400000000001</c:v>
                </c:pt>
              </c:numCache>
            </c:numRef>
          </c:yVal>
          <c:smooth val="1"/>
        </c:ser>
        <c:dLbls>
          <c:showLegendKey val="0"/>
          <c:showVal val="0"/>
          <c:showCatName val="0"/>
          <c:showSerName val="0"/>
          <c:showPercent val="0"/>
          <c:showBubbleSize val="0"/>
        </c:dLbls>
        <c:axId val="1316381248"/>
        <c:axId val="1316392128"/>
      </c:scatterChart>
      <c:valAx>
        <c:axId val="1316381248"/>
        <c:scaling>
          <c:orientation val="minMax"/>
          <c:max val="16"/>
          <c:min val="0"/>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316392128"/>
        <c:crosses val="autoZero"/>
        <c:crossBetween val="midCat"/>
      </c:valAx>
      <c:valAx>
        <c:axId val="1316392128"/>
        <c:scaling>
          <c:orientation val="minMax"/>
          <c:min val="0"/>
        </c:scaling>
        <c:delete val="0"/>
        <c:axPos val="l"/>
        <c:majorGridlines>
          <c:spPr>
            <a:ln w="9525" cap="flat" cmpd="sng" algn="ctr">
              <a:solidFill>
                <a:schemeClr val="tx2">
                  <a:lumMod val="15000"/>
                  <a:lumOff val="85000"/>
                </a:schemeClr>
              </a:solidFill>
              <a:round/>
            </a:ln>
            <a:effectLst/>
          </c:spPr>
        </c:majorGridlines>
        <c:numFmt formatCode="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316381248"/>
        <c:crosses val="autoZero"/>
        <c:crossBetween val="midCat"/>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920" b="1" i="0" u="none" strike="noStrike" kern="1200" baseline="0">
                <a:solidFill>
                  <a:schemeClr val="tx2"/>
                </a:solidFill>
                <a:latin typeface="+mn-lt"/>
                <a:ea typeface="+mn-ea"/>
                <a:cs typeface="+mn-cs"/>
              </a:defRPr>
            </a:pPr>
            <a:r>
              <a:rPr lang="es-EC" dirty="0" err="1" smtClean="0"/>
              <a:t>Gudcraft</a:t>
            </a:r>
            <a:r>
              <a:rPr lang="es-EC" dirty="0" smtClean="0"/>
              <a:t> WG 300</a:t>
            </a:r>
            <a:endParaRPr lang="es-EC" dirty="0"/>
          </a:p>
        </c:rich>
      </c:tx>
      <c:layout/>
      <c:overlay val="0"/>
      <c:spPr>
        <a:noFill/>
        <a:ln>
          <a:noFill/>
        </a:ln>
        <a:effectLst/>
      </c:spPr>
      <c:txPr>
        <a:bodyPr rot="0" spcFirstLastPara="1" vertOverflow="ellipsis" vert="horz" wrap="square" anchor="ctr" anchorCtr="1"/>
        <a:lstStyle/>
        <a:p>
          <a:pPr>
            <a:defRPr sz="1920" b="1" i="0" u="none" strike="noStrike" kern="1200" baseline="0">
              <a:solidFill>
                <a:schemeClr val="tx2"/>
              </a:solidFill>
              <a:latin typeface="+mn-lt"/>
              <a:ea typeface="+mn-ea"/>
              <a:cs typeface="+mn-cs"/>
            </a:defRPr>
          </a:pPr>
          <a:endParaRPr lang="en-US"/>
        </a:p>
      </c:txPr>
    </c:title>
    <c:autoTitleDeleted val="0"/>
    <c:plotArea>
      <c:layout/>
      <c:scatterChart>
        <c:scatterStyle val="smoothMarker"/>
        <c:varyColors val="0"/>
        <c:ser>
          <c:idx val="0"/>
          <c:order val="0"/>
          <c:tx>
            <c:strRef>
              <c:f>Hoja10!$B$1</c:f>
              <c:strCache>
                <c:ptCount val="1"/>
                <c:pt idx="0">
                  <c:v>Pu (W)</c:v>
                </c:pt>
              </c:strCache>
            </c:strRef>
          </c:tx>
          <c:spPr>
            <a:ln w="9525" cap="rnd">
              <a:solidFill>
                <a:schemeClr val="accent3"/>
              </a:solidFill>
              <a:round/>
            </a:ln>
            <a:effectLst>
              <a:outerShdw blurRad="38100" dist="25400" dir="5400000" rotWithShape="0">
                <a:srgbClr val="000000">
                  <a:alpha val="25000"/>
                </a:srgbClr>
              </a:outerShdw>
            </a:effectLst>
          </c:spPr>
          <c:marker>
            <c:symbol val="circle"/>
            <c:size val="5"/>
            <c:spPr>
              <a:gradFill rotWithShape="1">
                <a:gsLst>
                  <a:gs pos="0">
                    <a:schemeClr val="accent3">
                      <a:tint val="96000"/>
                      <a:lumMod val="104000"/>
                    </a:schemeClr>
                  </a:gs>
                  <a:gs pos="100000">
                    <a:schemeClr val="accent3">
                      <a:shade val="98000"/>
                      <a:lumMod val="94000"/>
                    </a:schemeClr>
                  </a:gs>
                </a:gsLst>
                <a:lin ang="5400000" scaled="0"/>
              </a:gradFill>
              <a:ln w="9525">
                <a:solidFill>
                  <a:schemeClr val="accent3"/>
                </a:solidFill>
                <a:round/>
              </a:ln>
              <a:effectLst>
                <a:outerShdw blurRad="38100" dist="25400" dir="5400000" rotWithShape="0">
                  <a:srgbClr val="000000">
                    <a:alpha val="25000"/>
                  </a:srgbClr>
                </a:outerShdw>
              </a:effectLst>
            </c:spPr>
          </c:marker>
          <c:xVal>
            <c:numRef>
              <c:f>Hoja10!$A$2:$A$31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Hoja10!$B$2:$B$31</c:f>
              <c:numCache>
                <c:formatCode>General</c:formatCode>
                <c:ptCount val="30"/>
                <c:pt idx="0">
                  <c:v>0</c:v>
                </c:pt>
                <c:pt idx="1">
                  <c:v>0</c:v>
                </c:pt>
                <c:pt idx="2">
                  <c:v>5</c:v>
                </c:pt>
                <c:pt idx="3">
                  <c:v>13</c:v>
                </c:pt>
                <c:pt idx="4">
                  <c:v>24</c:v>
                </c:pt>
                <c:pt idx="5">
                  <c:v>37</c:v>
                </c:pt>
                <c:pt idx="6">
                  <c:v>50</c:v>
                </c:pt>
                <c:pt idx="7">
                  <c:v>65</c:v>
                </c:pt>
                <c:pt idx="8">
                  <c:v>78</c:v>
                </c:pt>
                <c:pt idx="9">
                  <c:v>92</c:v>
                </c:pt>
                <c:pt idx="10">
                  <c:v>105</c:v>
                </c:pt>
                <c:pt idx="11">
                  <c:v>120</c:v>
                </c:pt>
                <c:pt idx="12">
                  <c:v>135</c:v>
                </c:pt>
                <c:pt idx="13">
                  <c:v>148</c:v>
                </c:pt>
                <c:pt idx="14">
                  <c:v>160</c:v>
                </c:pt>
                <c:pt idx="15">
                  <c:v>175</c:v>
                </c:pt>
                <c:pt idx="16">
                  <c:v>190</c:v>
                </c:pt>
                <c:pt idx="17">
                  <c:v>205</c:v>
                </c:pt>
                <c:pt idx="18">
                  <c:v>220</c:v>
                </c:pt>
                <c:pt idx="19">
                  <c:v>232</c:v>
                </c:pt>
                <c:pt idx="20">
                  <c:v>245</c:v>
                </c:pt>
                <c:pt idx="21">
                  <c:v>253</c:v>
                </c:pt>
                <c:pt idx="22">
                  <c:v>263</c:v>
                </c:pt>
                <c:pt idx="23">
                  <c:v>273</c:v>
                </c:pt>
                <c:pt idx="24">
                  <c:v>280</c:v>
                </c:pt>
                <c:pt idx="25">
                  <c:v>285</c:v>
                </c:pt>
                <c:pt idx="26">
                  <c:v>290</c:v>
                </c:pt>
                <c:pt idx="27">
                  <c:v>295</c:v>
                </c:pt>
                <c:pt idx="28">
                  <c:v>298</c:v>
                </c:pt>
                <c:pt idx="29">
                  <c:v>300</c:v>
                </c:pt>
              </c:numCache>
            </c:numRef>
          </c:yVal>
          <c:smooth val="1"/>
        </c:ser>
        <c:dLbls>
          <c:showLegendKey val="0"/>
          <c:showVal val="0"/>
          <c:showCatName val="0"/>
          <c:showSerName val="0"/>
          <c:showPercent val="0"/>
          <c:showBubbleSize val="0"/>
        </c:dLbls>
        <c:axId val="1316391584"/>
        <c:axId val="1316392672"/>
      </c:scatterChart>
      <c:valAx>
        <c:axId val="1316391584"/>
        <c:scaling>
          <c:orientation val="minMax"/>
          <c:max val="30"/>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Velocidad del viento (m/s)</a:t>
                </a:r>
              </a:p>
            </c:rich>
          </c:tx>
          <c:layout>
            <c:manualLayout>
              <c:xMode val="edge"/>
              <c:yMode val="edge"/>
              <c:x val="0.40907967817150231"/>
              <c:y val="0.91505026770606679"/>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316392672"/>
        <c:crosses val="autoZero"/>
        <c:crossBetween val="midCat"/>
      </c:valAx>
      <c:valAx>
        <c:axId val="131639267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Potencia (W)</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316391584"/>
        <c:crosses val="autoZero"/>
        <c:crossBetween val="midCat"/>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dk1">
                    <a:lumMod val="75000"/>
                    <a:lumOff val="25000"/>
                  </a:schemeClr>
                </a:solidFill>
                <a:latin typeface="+mn-lt"/>
                <a:ea typeface="+mn-ea"/>
                <a:cs typeface="+mn-cs"/>
              </a:defRPr>
            </a:pPr>
            <a:r>
              <a:rPr lang="es-EC"/>
              <a:t>Costo por módulos</a:t>
            </a:r>
          </a:p>
        </c:rich>
      </c:tx>
      <c:layout>
        <c:manualLayout>
          <c:xMode val="edge"/>
          <c:yMode val="edge"/>
          <c:x val="0.26428358086659109"/>
          <c:y val="1.2382275744943672E-3"/>
        </c:manualLayout>
      </c:layout>
      <c:overlay val="0"/>
      <c:spPr>
        <a:noFill/>
        <a:ln>
          <a:noFill/>
        </a:ln>
        <a:effectLst/>
      </c:spPr>
      <c:txPr>
        <a:bodyPr rot="0" spcFirstLastPara="1" vertOverflow="ellipsis" vert="horz" wrap="square" anchor="ctr" anchorCtr="1"/>
        <a:lstStyle/>
        <a:p>
          <a:pPr>
            <a:defRPr sz="168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3537782852672117"/>
          <c:y val="0.13709176058874994"/>
          <c:w val="0.44318550060396522"/>
          <c:h val="0.86290823941124994"/>
        </c:manualLayout>
      </c:layout>
      <c:pieChart>
        <c:varyColors val="1"/>
        <c:ser>
          <c:idx val="0"/>
          <c:order val="0"/>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4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'Presupuesto real'!$I$4:$I$8</c:f>
              <c:strCache>
                <c:ptCount val="5"/>
                <c:pt idx="0">
                  <c:v>Módulo fotovoltaico</c:v>
                </c:pt>
                <c:pt idx="1">
                  <c:v>Módulo eólico</c:v>
                </c:pt>
                <c:pt idx="2">
                  <c:v>Módulo de distribución</c:v>
                </c:pt>
                <c:pt idx="3">
                  <c:v>Módulo de control</c:v>
                </c:pt>
                <c:pt idx="4">
                  <c:v>Varios</c:v>
                </c:pt>
              </c:strCache>
            </c:strRef>
          </c:cat>
          <c:val>
            <c:numRef>
              <c:f>'Presupuesto real'!$L$4:$L$8</c:f>
              <c:numCache>
                <c:formatCode>General</c:formatCode>
                <c:ptCount val="5"/>
                <c:pt idx="0">
                  <c:v>690</c:v>
                </c:pt>
                <c:pt idx="1">
                  <c:v>430</c:v>
                </c:pt>
                <c:pt idx="2">
                  <c:v>954</c:v>
                </c:pt>
                <c:pt idx="3">
                  <c:v>500</c:v>
                </c:pt>
                <c:pt idx="4">
                  <c:v>240</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2B6814-ABB5-4D21-B1EB-802D19B437C7}"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s-EC"/>
        </a:p>
      </dgm:t>
    </dgm:pt>
    <dgm:pt modelId="{B729A035-56B7-4CDE-8697-3F5763B61BE0}">
      <dgm:prSet phldrT="[Texto]" custT="1"/>
      <dgm:spPr/>
      <dgm:t>
        <a:bodyPr/>
        <a:lstStyle/>
        <a:p>
          <a:r>
            <a:rPr lang="es-EC" sz="1600" dirty="0" smtClean="0"/>
            <a:t>Variables climáticas</a:t>
          </a:r>
          <a:endParaRPr lang="es-EC" sz="1600" dirty="0"/>
        </a:p>
      </dgm:t>
    </dgm:pt>
    <dgm:pt modelId="{51AFC167-7838-4EEF-B5CC-2CC5DCD36FFF}" type="parTrans" cxnId="{E24CEAC2-0595-4703-AE1B-76A4D7AA3DEA}">
      <dgm:prSet/>
      <dgm:spPr/>
      <dgm:t>
        <a:bodyPr/>
        <a:lstStyle/>
        <a:p>
          <a:endParaRPr lang="es-EC" sz="3600"/>
        </a:p>
      </dgm:t>
    </dgm:pt>
    <dgm:pt modelId="{81B3CB67-AA5A-4623-B158-E32EACEDFEF0}" type="sibTrans" cxnId="{E24CEAC2-0595-4703-AE1B-76A4D7AA3DEA}">
      <dgm:prSet/>
      <dgm:spPr/>
      <dgm:t>
        <a:bodyPr/>
        <a:lstStyle/>
        <a:p>
          <a:endParaRPr lang="es-EC" sz="3600"/>
        </a:p>
      </dgm:t>
    </dgm:pt>
    <dgm:pt modelId="{605EDE1D-7F5B-469F-9A2E-059D6946BC49}">
      <dgm:prSet phldrT="[Texto]" custT="1"/>
      <dgm:spPr/>
      <dgm:t>
        <a:bodyPr/>
        <a:lstStyle/>
        <a:p>
          <a:r>
            <a:rPr lang="es-EC" sz="1600" dirty="0" smtClean="0"/>
            <a:t>Variables eléctricas</a:t>
          </a:r>
          <a:endParaRPr lang="es-EC" sz="1600" dirty="0"/>
        </a:p>
      </dgm:t>
    </dgm:pt>
    <dgm:pt modelId="{AB2D76C7-969C-4CFD-921D-CCC9E495CADC}" type="parTrans" cxnId="{E98023DE-D1AE-42FB-94FC-8364BC791FD2}">
      <dgm:prSet/>
      <dgm:spPr/>
      <dgm:t>
        <a:bodyPr/>
        <a:lstStyle/>
        <a:p>
          <a:endParaRPr lang="es-EC" sz="3600"/>
        </a:p>
      </dgm:t>
    </dgm:pt>
    <dgm:pt modelId="{96EF36A5-F43E-4BE1-A3BF-4CC6E39AA5BA}" type="sibTrans" cxnId="{E98023DE-D1AE-42FB-94FC-8364BC791FD2}">
      <dgm:prSet/>
      <dgm:spPr/>
      <dgm:t>
        <a:bodyPr/>
        <a:lstStyle/>
        <a:p>
          <a:endParaRPr lang="es-EC" sz="3600"/>
        </a:p>
      </dgm:t>
    </dgm:pt>
    <dgm:pt modelId="{564C17A5-95E8-48E4-A101-5C913AC35FE7}">
      <dgm:prSet phldrT="[Texto]" custT="1"/>
      <dgm:spPr/>
      <dgm:t>
        <a:bodyPr/>
        <a:lstStyle/>
        <a:p>
          <a:r>
            <a:rPr lang="es-EC" sz="1600" dirty="0" smtClean="0"/>
            <a:t>Variables indirectas</a:t>
          </a:r>
          <a:endParaRPr lang="es-EC" sz="1600" dirty="0"/>
        </a:p>
      </dgm:t>
    </dgm:pt>
    <dgm:pt modelId="{6BD1D217-D13C-494C-ACC1-ADD2D38A31BF}" type="parTrans" cxnId="{4C07115D-3CE9-4BD9-A82B-060870650E7C}">
      <dgm:prSet/>
      <dgm:spPr/>
      <dgm:t>
        <a:bodyPr/>
        <a:lstStyle/>
        <a:p>
          <a:endParaRPr lang="es-EC" sz="3600"/>
        </a:p>
      </dgm:t>
    </dgm:pt>
    <dgm:pt modelId="{9E41DD4F-45A3-4837-AF1E-6CAF4F141175}" type="sibTrans" cxnId="{4C07115D-3CE9-4BD9-A82B-060870650E7C}">
      <dgm:prSet/>
      <dgm:spPr/>
      <dgm:t>
        <a:bodyPr/>
        <a:lstStyle/>
        <a:p>
          <a:endParaRPr lang="es-EC" sz="3600"/>
        </a:p>
      </dgm:t>
    </dgm:pt>
    <dgm:pt modelId="{588D71B5-1BE0-4A5E-AB67-919435BCAA24}">
      <dgm:prSet phldrT="[Texto]" custT="1"/>
      <dgm:spPr/>
      <dgm:t>
        <a:bodyPr/>
        <a:lstStyle/>
        <a:p>
          <a:r>
            <a:rPr lang="es-EC" sz="1600" smtClean="0"/>
            <a:t>Radiación solar: medida en kW/m</a:t>
          </a:r>
          <a:r>
            <a:rPr lang="es-EC" sz="1600" baseline="30000" smtClean="0"/>
            <a:t>2</a:t>
          </a:r>
          <a:r>
            <a:rPr lang="es-EC" sz="1600" smtClean="0"/>
            <a:t>.</a:t>
          </a:r>
          <a:endParaRPr lang="es-EC" sz="1600" dirty="0"/>
        </a:p>
      </dgm:t>
    </dgm:pt>
    <dgm:pt modelId="{29F5991A-0510-4FF4-9C46-BEB9D2773225}" type="parTrans" cxnId="{FDF05765-C993-49D0-80DA-20C8B6F61EAB}">
      <dgm:prSet/>
      <dgm:spPr/>
      <dgm:t>
        <a:bodyPr/>
        <a:lstStyle/>
        <a:p>
          <a:endParaRPr lang="es-EC" sz="3600"/>
        </a:p>
      </dgm:t>
    </dgm:pt>
    <dgm:pt modelId="{CF43328E-5770-4876-9058-1EC05DB9445D}" type="sibTrans" cxnId="{FDF05765-C993-49D0-80DA-20C8B6F61EAB}">
      <dgm:prSet/>
      <dgm:spPr/>
      <dgm:t>
        <a:bodyPr/>
        <a:lstStyle/>
        <a:p>
          <a:endParaRPr lang="es-EC" sz="3600"/>
        </a:p>
      </dgm:t>
    </dgm:pt>
    <dgm:pt modelId="{08538D25-86CC-49F8-94AA-7C0830042052}">
      <dgm:prSet custT="1"/>
      <dgm:spPr/>
      <dgm:t>
        <a:bodyPr/>
        <a:lstStyle/>
        <a:p>
          <a:r>
            <a:rPr lang="es-EC" sz="1600" smtClean="0"/>
            <a:t>Velocidad del viento: medida en m/s.</a:t>
          </a:r>
          <a:endParaRPr lang="es-EC" sz="1600"/>
        </a:p>
      </dgm:t>
    </dgm:pt>
    <dgm:pt modelId="{7219C34E-5AEA-44E3-88EF-3351748D8922}" type="parTrans" cxnId="{6D450C31-5184-4FF5-B74C-0B46E3E2B0DB}">
      <dgm:prSet/>
      <dgm:spPr/>
      <dgm:t>
        <a:bodyPr/>
        <a:lstStyle/>
        <a:p>
          <a:endParaRPr lang="es-EC" sz="3600"/>
        </a:p>
      </dgm:t>
    </dgm:pt>
    <dgm:pt modelId="{90060662-FA81-4210-A5E7-DAEAE3762B7C}" type="sibTrans" cxnId="{6D450C31-5184-4FF5-B74C-0B46E3E2B0DB}">
      <dgm:prSet/>
      <dgm:spPr/>
      <dgm:t>
        <a:bodyPr/>
        <a:lstStyle/>
        <a:p>
          <a:endParaRPr lang="es-EC" sz="3600"/>
        </a:p>
      </dgm:t>
    </dgm:pt>
    <dgm:pt modelId="{D26BCC4F-606A-4D09-98B4-1831069DD403}">
      <dgm:prSet custT="1"/>
      <dgm:spPr/>
      <dgm:t>
        <a:bodyPr/>
        <a:lstStyle/>
        <a:p>
          <a:r>
            <a:rPr lang="es-EC" sz="1600" dirty="0" smtClean="0"/>
            <a:t>Dirección del viento: medida en coordenadas geográficas.</a:t>
          </a:r>
          <a:endParaRPr lang="es-EC" sz="1600" dirty="0"/>
        </a:p>
      </dgm:t>
    </dgm:pt>
    <dgm:pt modelId="{31982975-2FF1-4A16-990B-4C8EA63B15BB}" type="parTrans" cxnId="{78D9174B-1A55-4E96-B7E7-66D2EEF5F0E9}">
      <dgm:prSet/>
      <dgm:spPr/>
      <dgm:t>
        <a:bodyPr/>
        <a:lstStyle/>
        <a:p>
          <a:endParaRPr lang="es-EC" sz="3600"/>
        </a:p>
      </dgm:t>
    </dgm:pt>
    <dgm:pt modelId="{D479D2A6-18F5-4DAB-9631-512670D1653B}" type="sibTrans" cxnId="{78D9174B-1A55-4E96-B7E7-66D2EEF5F0E9}">
      <dgm:prSet/>
      <dgm:spPr/>
      <dgm:t>
        <a:bodyPr/>
        <a:lstStyle/>
        <a:p>
          <a:endParaRPr lang="es-EC" sz="3600"/>
        </a:p>
      </dgm:t>
    </dgm:pt>
    <dgm:pt modelId="{96B4C989-008F-4569-AFE7-C3C8EA3B096E}">
      <dgm:prSet phldrT="[Texto]" custT="1"/>
      <dgm:spPr/>
      <dgm:t>
        <a:bodyPr/>
        <a:lstStyle/>
        <a:p>
          <a:r>
            <a:rPr lang="es-EC" sz="1600" dirty="0" smtClean="0"/>
            <a:t>V1: voltaje paneles solares.</a:t>
          </a:r>
          <a:endParaRPr lang="es-EC" sz="1600" dirty="0"/>
        </a:p>
      </dgm:t>
    </dgm:pt>
    <dgm:pt modelId="{8340A3E3-CE0D-44B6-9D4A-DDAECED6488E}" type="parTrans" cxnId="{9B09D4BC-0CC8-488E-94B9-877200FDC4E6}">
      <dgm:prSet/>
      <dgm:spPr/>
      <dgm:t>
        <a:bodyPr/>
        <a:lstStyle/>
        <a:p>
          <a:endParaRPr lang="es-EC" sz="3600"/>
        </a:p>
      </dgm:t>
    </dgm:pt>
    <dgm:pt modelId="{AE0216A2-CACD-4C2F-A260-0ED04486C8E9}" type="sibTrans" cxnId="{9B09D4BC-0CC8-488E-94B9-877200FDC4E6}">
      <dgm:prSet/>
      <dgm:spPr/>
      <dgm:t>
        <a:bodyPr/>
        <a:lstStyle/>
        <a:p>
          <a:endParaRPr lang="es-EC" sz="3600"/>
        </a:p>
      </dgm:t>
    </dgm:pt>
    <dgm:pt modelId="{80B39F5A-E045-4B3C-A636-C25F62B59D44}">
      <dgm:prSet custT="1"/>
      <dgm:spPr/>
      <dgm:t>
        <a:bodyPr/>
        <a:lstStyle/>
        <a:p>
          <a:r>
            <a:rPr lang="es-EC" sz="1600" dirty="0" smtClean="0"/>
            <a:t>V2: voltaje aerogenerador.</a:t>
          </a:r>
          <a:endParaRPr lang="es-EC" sz="1600" dirty="0"/>
        </a:p>
      </dgm:t>
    </dgm:pt>
    <dgm:pt modelId="{4FCCAEC5-0196-4D2F-BD70-25C49350678E}" type="parTrans" cxnId="{116F09D1-1F2A-4820-BEEB-AFE4CA3B48EF}">
      <dgm:prSet/>
      <dgm:spPr/>
      <dgm:t>
        <a:bodyPr/>
        <a:lstStyle/>
        <a:p>
          <a:endParaRPr lang="es-EC" sz="3600"/>
        </a:p>
      </dgm:t>
    </dgm:pt>
    <dgm:pt modelId="{56008505-B6BF-43CF-B4BA-889BE84156A8}" type="sibTrans" cxnId="{116F09D1-1F2A-4820-BEEB-AFE4CA3B48EF}">
      <dgm:prSet/>
      <dgm:spPr/>
      <dgm:t>
        <a:bodyPr/>
        <a:lstStyle/>
        <a:p>
          <a:endParaRPr lang="es-EC" sz="3600"/>
        </a:p>
      </dgm:t>
    </dgm:pt>
    <dgm:pt modelId="{45C1BA7D-1DCB-4D4D-9E40-9AAF9BA6064D}">
      <dgm:prSet custT="1"/>
      <dgm:spPr/>
      <dgm:t>
        <a:bodyPr/>
        <a:lstStyle/>
        <a:p>
          <a:r>
            <a:rPr lang="es-EC" sz="1600" dirty="0" smtClean="0"/>
            <a:t>V3: voltaje baterías</a:t>
          </a:r>
          <a:endParaRPr lang="es-EC" sz="1600" dirty="0"/>
        </a:p>
      </dgm:t>
    </dgm:pt>
    <dgm:pt modelId="{686C3DBA-CB32-46D3-A5FD-2D8AD1C6226B}" type="parTrans" cxnId="{80069A72-A85F-47D3-8618-1FDAE691F969}">
      <dgm:prSet/>
      <dgm:spPr/>
      <dgm:t>
        <a:bodyPr/>
        <a:lstStyle/>
        <a:p>
          <a:endParaRPr lang="es-EC" sz="3600"/>
        </a:p>
      </dgm:t>
    </dgm:pt>
    <dgm:pt modelId="{78818D98-35C8-44F5-AD1C-1CFDF2B34CC6}" type="sibTrans" cxnId="{80069A72-A85F-47D3-8618-1FDAE691F969}">
      <dgm:prSet/>
      <dgm:spPr/>
      <dgm:t>
        <a:bodyPr/>
        <a:lstStyle/>
        <a:p>
          <a:endParaRPr lang="es-EC" sz="3600"/>
        </a:p>
      </dgm:t>
    </dgm:pt>
    <dgm:pt modelId="{39431E2B-F0A7-4BB6-AE39-9A21C3CADEE0}">
      <dgm:prSet custT="1"/>
      <dgm:spPr/>
      <dgm:t>
        <a:bodyPr/>
        <a:lstStyle/>
        <a:p>
          <a:r>
            <a:rPr lang="es-EC" sz="1600" dirty="0" smtClean="0"/>
            <a:t>I1: Corriente de paneles.</a:t>
          </a:r>
          <a:endParaRPr lang="es-EC" sz="1600" dirty="0"/>
        </a:p>
      </dgm:t>
    </dgm:pt>
    <dgm:pt modelId="{FD0B6AFD-1D0D-4914-81BF-7091363E7095}" type="parTrans" cxnId="{21037216-4B28-4061-ABB2-C927A9D505F7}">
      <dgm:prSet/>
      <dgm:spPr/>
      <dgm:t>
        <a:bodyPr/>
        <a:lstStyle/>
        <a:p>
          <a:endParaRPr lang="es-EC" sz="3600"/>
        </a:p>
      </dgm:t>
    </dgm:pt>
    <dgm:pt modelId="{957AE880-AB40-44EA-A833-459A105905D7}" type="sibTrans" cxnId="{21037216-4B28-4061-ABB2-C927A9D505F7}">
      <dgm:prSet/>
      <dgm:spPr/>
      <dgm:t>
        <a:bodyPr/>
        <a:lstStyle/>
        <a:p>
          <a:endParaRPr lang="es-EC" sz="3600"/>
        </a:p>
      </dgm:t>
    </dgm:pt>
    <dgm:pt modelId="{15A27999-B522-4B23-A5BE-D77EBECE2091}">
      <dgm:prSet custT="1"/>
      <dgm:spPr/>
      <dgm:t>
        <a:bodyPr/>
        <a:lstStyle/>
        <a:p>
          <a:r>
            <a:rPr lang="es-EC" sz="1600" dirty="0" smtClean="0"/>
            <a:t>I2: Corriente del aerogenerador.</a:t>
          </a:r>
          <a:endParaRPr lang="es-EC" sz="1600" dirty="0"/>
        </a:p>
      </dgm:t>
    </dgm:pt>
    <dgm:pt modelId="{0EFA3E4A-213A-4551-8AC5-784D2EE1AF74}" type="parTrans" cxnId="{A61E85EF-02A6-4DDE-94EF-E03DCE710298}">
      <dgm:prSet/>
      <dgm:spPr/>
      <dgm:t>
        <a:bodyPr/>
        <a:lstStyle/>
        <a:p>
          <a:endParaRPr lang="es-EC" sz="3600"/>
        </a:p>
      </dgm:t>
    </dgm:pt>
    <dgm:pt modelId="{0B9D0B60-5071-4EF7-83BF-D7383152444A}" type="sibTrans" cxnId="{A61E85EF-02A6-4DDE-94EF-E03DCE710298}">
      <dgm:prSet/>
      <dgm:spPr/>
      <dgm:t>
        <a:bodyPr/>
        <a:lstStyle/>
        <a:p>
          <a:endParaRPr lang="es-EC" sz="3600"/>
        </a:p>
      </dgm:t>
    </dgm:pt>
    <dgm:pt modelId="{5F9C3846-C3D0-40EA-9B39-764129B12DCB}">
      <dgm:prSet custT="1"/>
      <dgm:spPr/>
      <dgm:t>
        <a:bodyPr/>
        <a:lstStyle/>
        <a:p>
          <a:r>
            <a:rPr lang="es-EC" sz="1600" dirty="0" smtClean="0"/>
            <a:t>I3: Corriente batería 1</a:t>
          </a:r>
          <a:endParaRPr lang="es-EC" sz="1600" dirty="0"/>
        </a:p>
      </dgm:t>
    </dgm:pt>
    <dgm:pt modelId="{F588D701-BAB4-4EFC-9638-B6306F954D91}" type="parTrans" cxnId="{9D985126-420B-4525-9D72-52FF10F243F2}">
      <dgm:prSet/>
      <dgm:spPr/>
      <dgm:t>
        <a:bodyPr/>
        <a:lstStyle/>
        <a:p>
          <a:endParaRPr lang="es-EC" sz="3600"/>
        </a:p>
      </dgm:t>
    </dgm:pt>
    <dgm:pt modelId="{174FBE3C-AF2A-4D41-A56D-2EFA8F7331D6}" type="sibTrans" cxnId="{9D985126-420B-4525-9D72-52FF10F243F2}">
      <dgm:prSet/>
      <dgm:spPr/>
      <dgm:t>
        <a:bodyPr/>
        <a:lstStyle/>
        <a:p>
          <a:endParaRPr lang="es-EC" sz="3600"/>
        </a:p>
      </dgm:t>
    </dgm:pt>
    <dgm:pt modelId="{8EDD2764-987C-4072-8643-2687E55B76E3}">
      <dgm:prSet custT="1"/>
      <dgm:spPr/>
      <dgm:t>
        <a:bodyPr/>
        <a:lstStyle/>
        <a:p>
          <a:r>
            <a:rPr lang="es-EC" sz="1600" dirty="0" smtClean="0"/>
            <a:t>I4: Corriente batería 2</a:t>
          </a:r>
          <a:endParaRPr lang="es-EC" sz="1600" dirty="0"/>
        </a:p>
      </dgm:t>
    </dgm:pt>
    <dgm:pt modelId="{EDF73D8C-23E5-4D73-95B1-5F24201CFA8C}" type="parTrans" cxnId="{1B920866-CAAB-4532-871B-D85877FD8228}">
      <dgm:prSet/>
      <dgm:spPr/>
      <dgm:t>
        <a:bodyPr/>
        <a:lstStyle/>
        <a:p>
          <a:endParaRPr lang="es-EC" sz="3600"/>
        </a:p>
      </dgm:t>
    </dgm:pt>
    <dgm:pt modelId="{AC705BA7-1083-406D-A783-40976455A9EC}" type="sibTrans" cxnId="{1B920866-CAAB-4532-871B-D85877FD8228}">
      <dgm:prSet/>
      <dgm:spPr/>
      <dgm:t>
        <a:bodyPr/>
        <a:lstStyle/>
        <a:p>
          <a:endParaRPr lang="es-EC" sz="3600"/>
        </a:p>
      </dgm:t>
    </dgm:pt>
    <dgm:pt modelId="{D0828D07-B5FA-4141-A557-0199440476B6}">
      <dgm:prSet custT="1"/>
      <dgm:spPr/>
      <dgm:t>
        <a:bodyPr/>
        <a:lstStyle/>
        <a:p>
          <a:r>
            <a:rPr lang="es-EC" sz="1600" dirty="0" smtClean="0"/>
            <a:t>I5: Corriente Inversor</a:t>
          </a:r>
          <a:endParaRPr lang="es-EC" sz="1600" dirty="0"/>
        </a:p>
      </dgm:t>
    </dgm:pt>
    <dgm:pt modelId="{8E8690F8-4820-4E0B-9B06-566A2B8FE28C}" type="parTrans" cxnId="{3E895915-760F-4F17-BD04-A7F665D8A597}">
      <dgm:prSet/>
      <dgm:spPr/>
      <dgm:t>
        <a:bodyPr/>
        <a:lstStyle/>
        <a:p>
          <a:endParaRPr lang="es-EC" sz="3600"/>
        </a:p>
      </dgm:t>
    </dgm:pt>
    <dgm:pt modelId="{95E9DD39-5BA4-4E3E-8758-8AE336569C95}" type="sibTrans" cxnId="{3E895915-760F-4F17-BD04-A7F665D8A597}">
      <dgm:prSet/>
      <dgm:spPr/>
      <dgm:t>
        <a:bodyPr/>
        <a:lstStyle/>
        <a:p>
          <a:endParaRPr lang="es-EC" sz="3600"/>
        </a:p>
      </dgm:t>
    </dgm:pt>
    <dgm:pt modelId="{843B9529-CFBF-45EB-9830-5B553049CACE}">
      <dgm:prSet custT="1"/>
      <dgm:spPr/>
      <dgm:t>
        <a:bodyPr/>
        <a:lstStyle/>
        <a:p>
          <a:r>
            <a:rPr lang="es-EC" sz="1600" dirty="0" smtClean="0"/>
            <a:t>I6: Corriente salida DC</a:t>
          </a:r>
          <a:endParaRPr lang="es-EC" sz="1600" dirty="0"/>
        </a:p>
      </dgm:t>
    </dgm:pt>
    <dgm:pt modelId="{49D67856-6AF5-4897-8570-74494B6168F3}" type="parTrans" cxnId="{7B124633-D33D-4E54-8DD1-FFF8F18CA504}">
      <dgm:prSet/>
      <dgm:spPr/>
      <dgm:t>
        <a:bodyPr/>
        <a:lstStyle/>
        <a:p>
          <a:endParaRPr lang="es-EC" sz="3600"/>
        </a:p>
      </dgm:t>
    </dgm:pt>
    <dgm:pt modelId="{562A4842-597A-4D20-A2CB-0047BFEF3D4D}" type="sibTrans" cxnId="{7B124633-D33D-4E54-8DD1-FFF8F18CA504}">
      <dgm:prSet/>
      <dgm:spPr/>
      <dgm:t>
        <a:bodyPr/>
        <a:lstStyle/>
        <a:p>
          <a:endParaRPr lang="es-EC" sz="3600"/>
        </a:p>
      </dgm:t>
    </dgm:pt>
    <dgm:pt modelId="{A311B4AA-6F55-4ABC-8E62-6355B2EAA394}">
      <dgm:prSet phldrT="[Texto]" custT="1"/>
      <dgm:spPr/>
      <dgm:t>
        <a:bodyPr/>
        <a:lstStyle/>
        <a:p>
          <a:r>
            <a:rPr lang="es-EC" sz="1600" dirty="0" smtClean="0"/>
            <a:t>Potencia disponible</a:t>
          </a:r>
          <a:endParaRPr lang="es-EC" sz="1600" dirty="0"/>
        </a:p>
      </dgm:t>
    </dgm:pt>
    <dgm:pt modelId="{AEF7928B-1F57-40EA-B6BC-09EC92BA190B}" type="parTrans" cxnId="{B1945E79-6770-40F3-A62A-D5EFB4F9A73B}">
      <dgm:prSet/>
      <dgm:spPr/>
      <dgm:t>
        <a:bodyPr/>
        <a:lstStyle/>
        <a:p>
          <a:endParaRPr lang="es-EC" sz="3600"/>
        </a:p>
      </dgm:t>
    </dgm:pt>
    <dgm:pt modelId="{B4B71CBC-7476-4844-99DD-806EA5FE9E30}" type="sibTrans" cxnId="{B1945E79-6770-40F3-A62A-D5EFB4F9A73B}">
      <dgm:prSet/>
      <dgm:spPr/>
      <dgm:t>
        <a:bodyPr/>
        <a:lstStyle/>
        <a:p>
          <a:endParaRPr lang="es-EC" sz="3600"/>
        </a:p>
      </dgm:t>
    </dgm:pt>
    <dgm:pt modelId="{D7DD51D5-E800-4D8B-8B02-C4F61B3EA47C}">
      <dgm:prSet custT="1"/>
      <dgm:spPr/>
      <dgm:t>
        <a:bodyPr/>
        <a:lstStyle/>
        <a:p>
          <a:r>
            <a:rPr lang="es-EC" sz="1600" dirty="0" smtClean="0"/>
            <a:t>Potencia de generación eólica.</a:t>
          </a:r>
          <a:endParaRPr lang="es-EC" sz="1600" dirty="0"/>
        </a:p>
      </dgm:t>
    </dgm:pt>
    <dgm:pt modelId="{DA2B3CC7-F248-442F-9BB9-B5B49590E412}" type="parTrans" cxnId="{213B7678-A24D-4DD7-810D-22798B435D6C}">
      <dgm:prSet/>
      <dgm:spPr/>
      <dgm:t>
        <a:bodyPr/>
        <a:lstStyle/>
        <a:p>
          <a:endParaRPr lang="es-EC" sz="3600"/>
        </a:p>
      </dgm:t>
    </dgm:pt>
    <dgm:pt modelId="{4AF6707D-15FF-4070-A0DA-16C0964572BC}" type="sibTrans" cxnId="{213B7678-A24D-4DD7-810D-22798B435D6C}">
      <dgm:prSet/>
      <dgm:spPr/>
      <dgm:t>
        <a:bodyPr/>
        <a:lstStyle/>
        <a:p>
          <a:endParaRPr lang="es-EC" sz="3600"/>
        </a:p>
      </dgm:t>
    </dgm:pt>
    <dgm:pt modelId="{12269887-F772-43EE-B7CF-1FC91C60C2B9}">
      <dgm:prSet custT="1"/>
      <dgm:spPr/>
      <dgm:t>
        <a:bodyPr/>
        <a:lstStyle/>
        <a:p>
          <a:r>
            <a:rPr lang="es-EC" sz="1600" dirty="0" smtClean="0"/>
            <a:t>Potencia suministrada</a:t>
          </a:r>
          <a:endParaRPr lang="es-EC" sz="1600" dirty="0"/>
        </a:p>
      </dgm:t>
    </dgm:pt>
    <dgm:pt modelId="{FD97857A-D8BE-410C-81CF-9B4DA3D61D90}" type="parTrans" cxnId="{F4E98CCC-D0FA-41F1-AB1A-25BF0C07A99B}">
      <dgm:prSet/>
      <dgm:spPr/>
      <dgm:t>
        <a:bodyPr/>
        <a:lstStyle/>
        <a:p>
          <a:endParaRPr lang="es-EC" sz="3600"/>
        </a:p>
      </dgm:t>
    </dgm:pt>
    <dgm:pt modelId="{983C0B7A-C093-479A-A1F2-35446D752EBD}" type="sibTrans" cxnId="{F4E98CCC-D0FA-41F1-AB1A-25BF0C07A99B}">
      <dgm:prSet/>
      <dgm:spPr/>
      <dgm:t>
        <a:bodyPr/>
        <a:lstStyle/>
        <a:p>
          <a:endParaRPr lang="es-EC" sz="3600"/>
        </a:p>
      </dgm:t>
    </dgm:pt>
    <dgm:pt modelId="{74E286E0-0EEA-4A5F-99B2-7A50DB2B541F}">
      <dgm:prSet custT="1"/>
      <dgm:spPr/>
      <dgm:t>
        <a:bodyPr/>
        <a:lstStyle/>
        <a:p>
          <a:r>
            <a:rPr lang="es-EC" sz="1600" dirty="0" smtClean="0"/>
            <a:t>Nivel de batería</a:t>
          </a:r>
          <a:endParaRPr lang="es-EC" sz="1600" dirty="0"/>
        </a:p>
      </dgm:t>
    </dgm:pt>
    <dgm:pt modelId="{1196DFE1-527D-4569-917B-DBDFAE3E73EF}" type="parTrans" cxnId="{C055F977-2B91-4090-A46C-76F43F99B004}">
      <dgm:prSet/>
      <dgm:spPr/>
      <dgm:t>
        <a:bodyPr/>
        <a:lstStyle/>
        <a:p>
          <a:endParaRPr lang="es-EC" sz="3600"/>
        </a:p>
      </dgm:t>
    </dgm:pt>
    <dgm:pt modelId="{30095FC6-4DD5-4688-BF5D-BCE412AA65D0}" type="sibTrans" cxnId="{C055F977-2B91-4090-A46C-76F43F99B004}">
      <dgm:prSet/>
      <dgm:spPr/>
      <dgm:t>
        <a:bodyPr/>
        <a:lstStyle/>
        <a:p>
          <a:endParaRPr lang="es-EC" sz="3600"/>
        </a:p>
      </dgm:t>
    </dgm:pt>
    <dgm:pt modelId="{B6A2294E-9DF0-4810-9586-7B1AF3DDD526}">
      <dgm:prSet phldrT="[Texto]" custT="1"/>
      <dgm:spPr/>
      <dgm:t>
        <a:bodyPr/>
        <a:lstStyle/>
        <a:p>
          <a:r>
            <a:rPr lang="es-EC" sz="1600" dirty="0" smtClean="0"/>
            <a:t>Potencia de generación solar</a:t>
          </a:r>
          <a:endParaRPr lang="es-EC" sz="1600" dirty="0"/>
        </a:p>
      </dgm:t>
    </dgm:pt>
    <dgm:pt modelId="{E916A617-0AB5-4DC7-AEE9-46640B027EB1}" type="parTrans" cxnId="{2ED5999E-7576-43F9-9EB8-00DFB4215763}">
      <dgm:prSet/>
      <dgm:spPr/>
      <dgm:t>
        <a:bodyPr/>
        <a:lstStyle/>
        <a:p>
          <a:endParaRPr lang="es-EC" sz="3200"/>
        </a:p>
      </dgm:t>
    </dgm:pt>
    <dgm:pt modelId="{1C90A5CC-8BFF-48D2-8E43-76CF368509A8}" type="sibTrans" cxnId="{2ED5999E-7576-43F9-9EB8-00DFB4215763}">
      <dgm:prSet/>
      <dgm:spPr/>
      <dgm:t>
        <a:bodyPr/>
        <a:lstStyle/>
        <a:p>
          <a:endParaRPr lang="es-EC" sz="3200"/>
        </a:p>
      </dgm:t>
    </dgm:pt>
    <dgm:pt modelId="{B6BB336E-F354-48C7-9D89-AB24BE9FC84A}">
      <dgm:prSet custT="1"/>
      <dgm:spPr/>
      <dgm:t>
        <a:bodyPr/>
        <a:lstStyle/>
        <a:p>
          <a:r>
            <a:rPr lang="es-EC" sz="1600" dirty="0" smtClean="0"/>
            <a:t>Eficiencias solar y eólica.</a:t>
          </a:r>
          <a:endParaRPr lang="es-EC" sz="1600" dirty="0"/>
        </a:p>
      </dgm:t>
    </dgm:pt>
    <dgm:pt modelId="{A3E42E19-5E75-4F20-BD46-BFD5F7148461}" type="parTrans" cxnId="{D3166E70-41D3-419A-B583-F1D5BAAD6DD9}">
      <dgm:prSet/>
      <dgm:spPr/>
      <dgm:t>
        <a:bodyPr/>
        <a:lstStyle/>
        <a:p>
          <a:endParaRPr lang="es-EC" sz="3200"/>
        </a:p>
      </dgm:t>
    </dgm:pt>
    <dgm:pt modelId="{CD0F61C7-EDAE-4F72-9274-DC5ED659A189}" type="sibTrans" cxnId="{D3166E70-41D3-419A-B583-F1D5BAAD6DD9}">
      <dgm:prSet/>
      <dgm:spPr/>
      <dgm:t>
        <a:bodyPr/>
        <a:lstStyle/>
        <a:p>
          <a:endParaRPr lang="es-EC" sz="3200"/>
        </a:p>
      </dgm:t>
    </dgm:pt>
    <dgm:pt modelId="{0D2A4A31-7B93-41C0-9083-F05A3DA2A8C8}">
      <dgm:prSet custT="1"/>
      <dgm:spPr/>
      <dgm:t>
        <a:bodyPr/>
        <a:lstStyle/>
        <a:p>
          <a:r>
            <a:rPr lang="es-EC" sz="1600" dirty="0" smtClean="0"/>
            <a:t>Potencia de consumo AC</a:t>
          </a:r>
          <a:endParaRPr lang="es-EC" sz="1600" dirty="0"/>
        </a:p>
      </dgm:t>
    </dgm:pt>
    <dgm:pt modelId="{965A0B0D-BE05-4E80-9A37-A56EE14741F8}" type="parTrans" cxnId="{4B125EBA-1905-4819-A85B-3D258C680CA6}">
      <dgm:prSet/>
      <dgm:spPr/>
      <dgm:t>
        <a:bodyPr/>
        <a:lstStyle/>
        <a:p>
          <a:endParaRPr lang="es-EC" sz="3200"/>
        </a:p>
      </dgm:t>
    </dgm:pt>
    <dgm:pt modelId="{1D6E34CC-6177-4E4B-90FE-C23F6962845A}" type="sibTrans" cxnId="{4B125EBA-1905-4819-A85B-3D258C680CA6}">
      <dgm:prSet/>
      <dgm:spPr/>
      <dgm:t>
        <a:bodyPr/>
        <a:lstStyle/>
        <a:p>
          <a:endParaRPr lang="es-EC" sz="3200"/>
        </a:p>
      </dgm:t>
    </dgm:pt>
    <dgm:pt modelId="{D8A5B75C-02DA-45D2-BF50-9E7458530629}">
      <dgm:prSet custT="1"/>
      <dgm:spPr/>
      <dgm:t>
        <a:bodyPr/>
        <a:lstStyle/>
        <a:p>
          <a:r>
            <a:rPr lang="es-EC" sz="1600" dirty="0" smtClean="0"/>
            <a:t>Potencia de consumo DC</a:t>
          </a:r>
          <a:endParaRPr lang="es-EC" sz="1600" dirty="0"/>
        </a:p>
      </dgm:t>
    </dgm:pt>
    <dgm:pt modelId="{3636D628-1FEB-46A8-9E12-59DDBA320C14}" type="parTrans" cxnId="{631407D7-EEA8-4A86-8B5D-32258BCE10B0}">
      <dgm:prSet/>
      <dgm:spPr/>
      <dgm:t>
        <a:bodyPr/>
        <a:lstStyle/>
        <a:p>
          <a:endParaRPr lang="es-EC" sz="3200"/>
        </a:p>
      </dgm:t>
    </dgm:pt>
    <dgm:pt modelId="{7E80AD65-07ED-4896-AA00-543CE1DE3C2C}" type="sibTrans" cxnId="{631407D7-EEA8-4A86-8B5D-32258BCE10B0}">
      <dgm:prSet/>
      <dgm:spPr/>
      <dgm:t>
        <a:bodyPr/>
        <a:lstStyle/>
        <a:p>
          <a:endParaRPr lang="es-EC" sz="3200"/>
        </a:p>
      </dgm:t>
    </dgm:pt>
    <dgm:pt modelId="{3401E5BC-E8D4-4F99-9465-71EEBA96443D}">
      <dgm:prSet custT="1"/>
      <dgm:spPr/>
      <dgm:t>
        <a:bodyPr/>
        <a:lstStyle/>
        <a:p>
          <a:r>
            <a:rPr lang="es-EC" sz="1600" dirty="0" smtClean="0"/>
            <a:t>Temperatura de los paneles.</a:t>
          </a:r>
          <a:endParaRPr lang="es-EC" sz="1600" dirty="0"/>
        </a:p>
      </dgm:t>
    </dgm:pt>
    <dgm:pt modelId="{D83819E2-4472-4AC6-BE0C-5B4AA6454F9D}" type="parTrans" cxnId="{EC128B1B-4FDF-4446-9A6B-2D73545DA861}">
      <dgm:prSet/>
      <dgm:spPr/>
    </dgm:pt>
    <dgm:pt modelId="{E4D09A26-F838-462D-A803-0ACEDE0C1FF4}" type="sibTrans" cxnId="{EC128B1B-4FDF-4446-9A6B-2D73545DA861}">
      <dgm:prSet/>
      <dgm:spPr/>
    </dgm:pt>
    <dgm:pt modelId="{E7971B29-41F2-4123-97BC-BDD0E54C70D2}" type="pres">
      <dgm:prSet presAssocID="{C72B6814-ABB5-4D21-B1EB-802D19B437C7}" presName="Name0" presStyleCnt="0">
        <dgm:presLayoutVars>
          <dgm:dir/>
          <dgm:animLvl val="lvl"/>
          <dgm:resizeHandles val="exact"/>
        </dgm:presLayoutVars>
      </dgm:prSet>
      <dgm:spPr/>
      <dgm:t>
        <a:bodyPr/>
        <a:lstStyle/>
        <a:p>
          <a:endParaRPr lang="es-EC"/>
        </a:p>
      </dgm:t>
    </dgm:pt>
    <dgm:pt modelId="{196F3660-4EF5-4F02-85FD-0A7D2778B98A}" type="pres">
      <dgm:prSet presAssocID="{B729A035-56B7-4CDE-8697-3F5763B61BE0}" presName="composite" presStyleCnt="0"/>
      <dgm:spPr/>
    </dgm:pt>
    <dgm:pt modelId="{435AC9A0-1833-4B25-92D0-0E48D6440BAB}" type="pres">
      <dgm:prSet presAssocID="{B729A035-56B7-4CDE-8697-3F5763B61BE0}" presName="parTx" presStyleLbl="alignNode1" presStyleIdx="0" presStyleCnt="3" custScaleY="100000">
        <dgm:presLayoutVars>
          <dgm:chMax val="0"/>
          <dgm:chPref val="0"/>
          <dgm:bulletEnabled val="1"/>
        </dgm:presLayoutVars>
      </dgm:prSet>
      <dgm:spPr/>
      <dgm:t>
        <a:bodyPr/>
        <a:lstStyle/>
        <a:p>
          <a:endParaRPr lang="es-EC"/>
        </a:p>
      </dgm:t>
    </dgm:pt>
    <dgm:pt modelId="{4017449E-FE70-4813-A71C-F4F602A310F4}" type="pres">
      <dgm:prSet presAssocID="{B729A035-56B7-4CDE-8697-3F5763B61BE0}" presName="desTx" presStyleLbl="alignAccFollowNode1" presStyleIdx="0" presStyleCnt="3">
        <dgm:presLayoutVars>
          <dgm:bulletEnabled val="1"/>
        </dgm:presLayoutVars>
      </dgm:prSet>
      <dgm:spPr/>
      <dgm:t>
        <a:bodyPr/>
        <a:lstStyle/>
        <a:p>
          <a:endParaRPr lang="es-EC"/>
        </a:p>
      </dgm:t>
    </dgm:pt>
    <dgm:pt modelId="{644E94CD-8059-464F-BF65-467B68780123}" type="pres">
      <dgm:prSet presAssocID="{81B3CB67-AA5A-4623-B158-E32EACEDFEF0}" presName="space" presStyleCnt="0"/>
      <dgm:spPr/>
    </dgm:pt>
    <dgm:pt modelId="{4ACE5434-884E-41C7-9BA5-A0DCC660ECF1}" type="pres">
      <dgm:prSet presAssocID="{605EDE1D-7F5B-469F-9A2E-059D6946BC49}" presName="composite" presStyleCnt="0"/>
      <dgm:spPr/>
    </dgm:pt>
    <dgm:pt modelId="{2E8C62F6-3589-4742-BDA2-25281E17BCC4}" type="pres">
      <dgm:prSet presAssocID="{605EDE1D-7F5B-469F-9A2E-059D6946BC49}" presName="parTx" presStyleLbl="alignNode1" presStyleIdx="1" presStyleCnt="3">
        <dgm:presLayoutVars>
          <dgm:chMax val="0"/>
          <dgm:chPref val="0"/>
          <dgm:bulletEnabled val="1"/>
        </dgm:presLayoutVars>
      </dgm:prSet>
      <dgm:spPr/>
      <dgm:t>
        <a:bodyPr/>
        <a:lstStyle/>
        <a:p>
          <a:endParaRPr lang="es-EC"/>
        </a:p>
      </dgm:t>
    </dgm:pt>
    <dgm:pt modelId="{8EAA6017-386D-4D11-839D-B7DDA0C290BF}" type="pres">
      <dgm:prSet presAssocID="{605EDE1D-7F5B-469F-9A2E-059D6946BC49}" presName="desTx" presStyleLbl="alignAccFollowNode1" presStyleIdx="1" presStyleCnt="3">
        <dgm:presLayoutVars>
          <dgm:bulletEnabled val="1"/>
        </dgm:presLayoutVars>
      </dgm:prSet>
      <dgm:spPr/>
      <dgm:t>
        <a:bodyPr/>
        <a:lstStyle/>
        <a:p>
          <a:endParaRPr lang="es-EC"/>
        </a:p>
      </dgm:t>
    </dgm:pt>
    <dgm:pt modelId="{525ECE4C-82DA-495E-BD07-002F103F6CEE}" type="pres">
      <dgm:prSet presAssocID="{96EF36A5-F43E-4BE1-A3BF-4CC6E39AA5BA}" presName="space" presStyleCnt="0"/>
      <dgm:spPr/>
    </dgm:pt>
    <dgm:pt modelId="{573A92CC-BC64-4CA2-AE89-5FE714D778AC}" type="pres">
      <dgm:prSet presAssocID="{564C17A5-95E8-48E4-A101-5C913AC35FE7}" presName="composite" presStyleCnt="0"/>
      <dgm:spPr/>
    </dgm:pt>
    <dgm:pt modelId="{7734D13A-A859-440B-9095-6C0233A3F60A}" type="pres">
      <dgm:prSet presAssocID="{564C17A5-95E8-48E4-A101-5C913AC35FE7}" presName="parTx" presStyleLbl="alignNode1" presStyleIdx="2" presStyleCnt="3">
        <dgm:presLayoutVars>
          <dgm:chMax val="0"/>
          <dgm:chPref val="0"/>
          <dgm:bulletEnabled val="1"/>
        </dgm:presLayoutVars>
      </dgm:prSet>
      <dgm:spPr/>
      <dgm:t>
        <a:bodyPr/>
        <a:lstStyle/>
        <a:p>
          <a:endParaRPr lang="es-EC"/>
        </a:p>
      </dgm:t>
    </dgm:pt>
    <dgm:pt modelId="{5E8BE617-BC9C-4882-B8DC-4895965EC264}" type="pres">
      <dgm:prSet presAssocID="{564C17A5-95E8-48E4-A101-5C913AC35FE7}" presName="desTx" presStyleLbl="alignAccFollowNode1" presStyleIdx="2" presStyleCnt="3">
        <dgm:presLayoutVars>
          <dgm:bulletEnabled val="1"/>
        </dgm:presLayoutVars>
      </dgm:prSet>
      <dgm:spPr/>
      <dgm:t>
        <a:bodyPr/>
        <a:lstStyle/>
        <a:p>
          <a:endParaRPr lang="es-EC"/>
        </a:p>
      </dgm:t>
    </dgm:pt>
  </dgm:ptLst>
  <dgm:cxnLst>
    <dgm:cxn modelId="{529BC599-C3D9-4E1F-8FA8-AE8E69ED58C1}" type="presOf" srcId="{12269887-F772-43EE-B7CF-1FC91C60C2B9}" destId="{5E8BE617-BC9C-4882-B8DC-4895965EC264}" srcOrd="0" destOrd="3" presId="urn:microsoft.com/office/officeart/2005/8/layout/hList1"/>
    <dgm:cxn modelId="{2ECE1EB6-3E46-4FAE-82F3-D592C6AAF9A1}" type="presOf" srcId="{80B39F5A-E045-4B3C-A636-C25F62B59D44}" destId="{8EAA6017-386D-4D11-839D-B7DDA0C290BF}" srcOrd="0" destOrd="1" presId="urn:microsoft.com/office/officeart/2005/8/layout/hList1"/>
    <dgm:cxn modelId="{44CBAF41-8C8E-4A0D-A9E6-4624F4B5D16D}" type="presOf" srcId="{08538D25-86CC-49F8-94AA-7C0830042052}" destId="{4017449E-FE70-4813-A71C-F4F602A310F4}" srcOrd="0" destOrd="1" presId="urn:microsoft.com/office/officeart/2005/8/layout/hList1"/>
    <dgm:cxn modelId="{9B09D4BC-0CC8-488E-94B9-877200FDC4E6}" srcId="{605EDE1D-7F5B-469F-9A2E-059D6946BC49}" destId="{96B4C989-008F-4569-AFE7-C3C8EA3B096E}" srcOrd="0" destOrd="0" parTransId="{8340A3E3-CE0D-44B6-9D4A-DDAECED6488E}" sibTransId="{AE0216A2-CACD-4C2F-A260-0ED04486C8E9}"/>
    <dgm:cxn modelId="{E98023DE-D1AE-42FB-94FC-8364BC791FD2}" srcId="{C72B6814-ABB5-4D21-B1EB-802D19B437C7}" destId="{605EDE1D-7F5B-469F-9A2E-059D6946BC49}" srcOrd="1" destOrd="0" parTransId="{AB2D76C7-969C-4CFD-921D-CCC9E495CADC}" sibTransId="{96EF36A5-F43E-4BE1-A3BF-4CC6E39AA5BA}"/>
    <dgm:cxn modelId="{C31DEEAD-EE3E-4B26-84C6-9445D0DCA4F1}" type="presOf" srcId="{0D2A4A31-7B93-41C0-9083-F05A3DA2A8C8}" destId="{5E8BE617-BC9C-4882-B8DC-4895965EC264}" srcOrd="0" destOrd="5" presId="urn:microsoft.com/office/officeart/2005/8/layout/hList1"/>
    <dgm:cxn modelId="{9A66A54B-B8FE-46BF-B2EA-679669EB32CC}" type="presOf" srcId="{15A27999-B522-4B23-A5BE-D77EBECE2091}" destId="{8EAA6017-386D-4D11-839D-B7DDA0C290BF}" srcOrd="0" destOrd="4" presId="urn:microsoft.com/office/officeart/2005/8/layout/hList1"/>
    <dgm:cxn modelId="{32DC5714-21D1-40A4-A390-5391A4E2466A}" type="presOf" srcId="{B6A2294E-9DF0-4810-9586-7B1AF3DDD526}" destId="{5E8BE617-BC9C-4882-B8DC-4895965EC264}" srcOrd="0" destOrd="1" presId="urn:microsoft.com/office/officeart/2005/8/layout/hList1"/>
    <dgm:cxn modelId="{EC128B1B-4FDF-4446-9A6B-2D73545DA861}" srcId="{B729A035-56B7-4CDE-8697-3F5763B61BE0}" destId="{3401E5BC-E8D4-4F99-9465-71EEBA96443D}" srcOrd="3" destOrd="0" parTransId="{D83819E2-4472-4AC6-BE0C-5B4AA6454F9D}" sibTransId="{E4D09A26-F838-462D-A803-0ACEDE0C1FF4}"/>
    <dgm:cxn modelId="{B86F9088-4190-454A-A7F8-19AC7D6166B7}" type="presOf" srcId="{D0828D07-B5FA-4141-A557-0199440476B6}" destId="{8EAA6017-386D-4D11-839D-B7DDA0C290BF}" srcOrd="0" destOrd="7" presId="urn:microsoft.com/office/officeart/2005/8/layout/hList1"/>
    <dgm:cxn modelId="{4ED3A68C-DB16-4426-893C-E89DCF507E2A}" type="presOf" srcId="{C72B6814-ABB5-4D21-B1EB-802D19B437C7}" destId="{E7971B29-41F2-4123-97BC-BDD0E54C70D2}" srcOrd="0" destOrd="0" presId="urn:microsoft.com/office/officeart/2005/8/layout/hList1"/>
    <dgm:cxn modelId="{78D9174B-1A55-4E96-B7E7-66D2EEF5F0E9}" srcId="{B729A035-56B7-4CDE-8697-3F5763B61BE0}" destId="{D26BCC4F-606A-4D09-98B4-1831069DD403}" srcOrd="2" destOrd="0" parTransId="{31982975-2FF1-4A16-990B-4C8EA63B15BB}" sibTransId="{D479D2A6-18F5-4DAB-9631-512670D1653B}"/>
    <dgm:cxn modelId="{EED6154A-AE8F-4762-9353-D079322862B5}" type="presOf" srcId="{D7DD51D5-E800-4D8B-8B02-C4F61B3EA47C}" destId="{5E8BE617-BC9C-4882-B8DC-4895965EC264}" srcOrd="0" destOrd="2" presId="urn:microsoft.com/office/officeart/2005/8/layout/hList1"/>
    <dgm:cxn modelId="{60881AA4-6E83-444F-B12C-CE88B3B28D53}" type="presOf" srcId="{39431E2B-F0A7-4BB6-AE39-9A21C3CADEE0}" destId="{8EAA6017-386D-4D11-839D-B7DDA0C290BF}" srcOrd="0" destOrd="3" presId="urn:microsoft.com/office/officeart/2005/8/layout/hList1"/>
    <dgm:cxn modelId="{C739B459-3B58-439B-8D27-83EF69671AF6}" type="presOf" srcId="{D26BCC4F-606A-4D09-98B4-1831069DD403}" destId="{4017449E-FE70-4813-A71C-F4F602A310F4}" srcOrd="0" destOrd="2" presId="urn:microsoft.com/office/officeart/2005/8/layout/hList1"/>
    <dgm:cxn modelId="{A503AA62-6FB8-4B04-99FF-A04E3573083D}" type="presOf" srcId="{3401E5BC-E8D4-4F99-9465-71EEBA96443D}" destId="{4017449E-FE70-4813-A71C-F4F602A310F4}" srcOrd="0" destOrd="3" presId="urn:microsoft.com/office/officeart/2005/8/layout/hList1"/>
    <dgm:cxn modelId="{9D985126-420B-4525-9D72-52FF10F243F2}" srcId="{605EDE1D-7F5B-469F-9A2E-059D6946BC49}" destId="{5F9C3846-C3D0-40EA-9B39-764129B12DCB}" srcOrd="5" destOrd="0" parTransId="{F588D701-BAB4-4EFC-9638-B6306F954D91}" sibTransId="{174FBE3C-AF2A-4D41-A56D-2EFA8F7331D6}"/>
    <dgm:cxn modelId="{C8BC43A8-C127-411A-A167-A6CEC494D637}" type="presOf" srcId="{843B9529-CFBF-45EB-9830-5B553049CACE}" destId="{8EAA6017-386D-4D11-839D-B7DDA0C290BF}" srcOrd="0" destOrd="8" presId="urn:microsoft.com/office/officeart/2005/8/layout/hList1"/>
    <dgm:cxn modelId="{E24CEAC2-0595-4703-AE1B-76A4D7AA3DEA}" srcId="{C72B6814-ABB5-4D21-B1EB-802D19B437C7}" destId="{B729A035-56B7-4CDE-8697-3F5763B61BE0}" srcOrd="0" destOrd="0" parTransId="{51AFC167-7838-4EEF-B5CC-2CC5DCD36FFF}" sibTransId="{81B3CB67-AA5A-4623-B158-E32EACEDFEF0}"/>
    <dgm:cxn modelId="{C70A737A-A0DF-4C60-9B8C-FCF8AB2DFECE}" type="presOf" srcId="{45C1BA7D-1DCB-4D4D-9E40-9AAF9BA6064D}" destId="{8EAA6017-386D-4D11-839D-B7DDA0C290BF}" srcOrd="0" destOrd="2" presId="urn:microsoft.com/office/officeart/2005/8/layout/hList1"/>
    <dgm:cxn modelId="{7B124633-D33D-4E54-8DD1-FFF8F18CA504}" srcId="{605EDE1D-7F5B-469F-9A2E-059D6946BC49}" destId="{843B9529-CFBF-45EB-9830-5B553049CACE}" srcOrd="8" destOrd="0" parTransId="{49D67856-6AF5-4897-8570-74494B6168F3}" sibTransId="{562A4842-597A-4D20-A2CB-0047BFEF3D4D}"/>
    <dgm:cxn modelId="{21037216-4B28-4061-ABB2-C927A9D505F7}" srcId="{605EDE1D-7F5B-469F-9A2E-059D6946BC49}" destId="{39431E2B-F0A7-4BB6-AE39-9A21C3CADEE0}" srcOrd="3" destOrd="0" parTransId="{FD0B6AFD-1D0D-4914-81BF-7091363E7095}" sibTransId="{957AE880-AB40-44EA-A833-459A105905D7}"/>
    <dgm:cxn modelId="{2ED5999E-7576-43F9-9EB8-00DFB4215763}" srcId="{564C17A5-95E8-48E4-A101-5C913AC35FE7}" destId="{B6A2294E-9DF0-4810-9586-7B1AF3DDD526}" srcOrd="1" destOrd="0" parTransId="{E916A617-0AB5-4DC7-AEE9-46640B027EB1}" sibTransId="{1C90A5CC-8BFF-48D2-8E43-76CF368509A8}"/>
    <dgm:cxn modelId="{B1945E79-6770-40F3-A62A-D5EFB4F9A73B}" srcId="{564C17A5-95E8-48E4-A101-5C913AC35FE7}" destId="{A311B4AA-6F55-4ABC-8E62-6355B2EAA394}" srcOrd="0" destOrd="0" parTransId="{AEF7928B-1F57-40EA-B6BC-09EC92BA190B}" sibTransId="{B4B71CBC-7476-4844-99DD-806EA5FE9E30}"/>
    <dgm:cxn modelId="{D3166E70-41D3-419A-B583-F1D5BAAD6DD9}" srcId="{564C17A5-95E8-48E4-A101-5C913AC35FE7}" destId="{B6BB336E-F354-48C7-9D89-AB24BE9FC84A}" srcOrd="4" destOrd="0" parTransId="{A3E42E19-5E75-4F20-BD46-BFD5F7148461}" sibTransId="{CD0F61C7-EDAE-4F72-9274-DC5ED659A189}"/>
    <dgm:cxn modelId="{4A3AD87E-D7D4-4EA8-A536-E2A028CFF0D6}" type="presOf" srcId="{5F9C3846-C3D0-40EA-9B39-764129B12DCB}" destId="{8EAA6017-386D-4D11-839D-B7DDA0C290BF}" srcOrd="0" destOrd="5" presId="urn:microsoft.com/office/officeart/2005/8/layout/hList1"/>
    <dgm:cxn modelId="{1B920866-CAAB-4532-871B-D85877FD8228}" srcId="{605EDE1D-7F5B-469F-9A2E-059D6946BC49}" destId="{8EDD2764-987C-4072-8643-2687E55B76E3}" srcOrd="6" destOrd="0" parTransId="{EDF73D8C-23E5-4D73-95B1-5F24201CFA8C}" sibTransId="{AC705BA7-1083-406D-A783-40976455A9EC}"/>
    <dgm:cxn modelId="{4B125EBA-1905-4819-A85B-3D258C680CA6}" srcId="{564C17A5-95E8-48E4-A101-5C913AC35FE7}" destId="{0D2A4A31-7B93-41C0-9083-F05A3DA2A8C8}" srcOrd="5" destOrd="0" parTransId="{965A0B0D-BE05-4E80-9A37-A56EE14741F8}" sibTransId="{1D6E34CC-6177-4E4B-90FE-C23F6962845A}"/>
    <dgm:cxn modelId="{213B7678-A24D-4DD7-810D-22798B435D6C}" srcId="{564C17A5-95E8-48E4-A101-5C913AC35FE7}" destId="{D7DD51D5-E800-4D8B-8B02-C4F61B3EA47C}" srcOrd="2" destOrd="0" parTransId="{DA2B3CC7-F248-442F-9BB9-B5B49590E412}" sibTransId="{4AF6707D-15FF-4070-A0DA-16C0964572BC}"/>
    <dgm:cxn modelId="{3E895915-760F-4F17-BD04-A7F665D8A597}" srcId="{605EDE1D-7F5B-469F-9A2E-059D6946BC49}" destId="{D0828D07-B5FA-4141-A557-0199440476B6}" srcOrd="7" destOrd="0" parTransId="{8E8690F8-4820-4E0B-9B06-566A2B8FE28C}" sibTransId="{95E9DD39-5BA4-4E3E-8758-8AE336569C95}"/>
    <dgm:cxn modelId="{B5DC7720-D51D-4F18-8AB9-86055CA04544}" type="presOf" srcId="{605EDE1D-7F5B-469F-9A2E-059D6946BC49}" destId="{2E8C62F6-3589-4742-BDA2-25281E17BCC4}" srcOrd="0" destOrd="0" presId="urn:microsoft.com/office/officeart/2005/8/layout/hList1"/>
    <dgm:cxn modelId="{5EF02AEB-441F-4E1C-92D5-50209FF48A22}" type="presOf" srcId="{96B4C989-008F-4569-AFE7-C3C8EA3B096E}" destId="{8EAA6017-386D-4D11-839D-B7DDA0C290BF}" srcOrd="0" destOrd="0" presId="urn:microsoft.com/office/officeart/2005/8/layout/hList1"/>
    <dgm:cxn modelId="{80069A72-A85F-47D3-8618-1FDAE691F969}" srcId="{605EDE1D-7F5B-469F-9A2E-059D6946BC49}" destId="{45C1BA7D-1DCB-4D4D-9E40-9AAF9BA6064D}" srcOrd="2" destOrd="0" parTransId="{686C3DBA-CB32-46D3-A5FD-2D8AD1C6226B}" sibTransId="{78818D98-35C8-44F5-AD1C-1CFDF2B34CC6}"/>
    <dgm:cxn modelId="{C0553439-CF9D-4E73-9BDD-CC2CFF8DECF6}" type="presOf" srcId="{B729A035-56B7-4CDE-8697-3F5763B61BE0}" destId="{435AC9A0-1833-4B25-92D0-0E48D6440BAB}" srcOrd="0" destOrd="0" presId="urn:microsoft.com/office/officeart/2005/8/layout/hList1"/>
    <dgm:cxn modelId="{2BCEAA8A-56E4-437C-8DBE-112843F1B509}" type="presOf" srcId="{A311B4AA-6F55-4ABC-8E62-6355B2EAA394}" destId="{5E8BE617-BC9C-4882-B8DC-4895965EC264}" srcOrd="0" destOrd="0" presId="urn:microsoft.com/office/officeart/2005/8/layout/hList1"/>
    <dgm:cxn modelId="{A61E85EF-02A6-4DDE-94EF-E03DCE710298}" srcId="{605EDE1D-7F5B-469F-9A2E-059D6946BC49}" destId="{15A27999-B522-4B23-A5BE-D77EBECE2091}" srcOrd="4" destOrd="0" parTransId="{0EFA3E4A-213A-4551-8AC5-784D2EE1AF74}" sibTransId="{0B9D0B60-5071-4EF7-83BF-D7383152444A}"/>
    <dgm:cxn modelId="{F4E98CCC-D0FA-41F1-AB1A-25BF0C07A99B}" srcId="{564C17A5-95E8-48E4-A101-5C913AC35FE7}" destId="{12269887-F772-43EE-B7CF-1FC91C60C2B9}" srcOrd="3" destOrd="0" parTransId="{FD97857A-D8BE-410C-81CF-9B4DA3D61D90}" sibTransId="{983C0B7A-C093-479A-A1F2-35446D752EBD}"/>
    <dgm:cxn modelId="{9EC85422-BF9A-4270-8C9B-3E5BE86952B3}" type="presOf" srcId="{564C17A5-95E8-48E4-A101-5C913AC35FE7}" destId="{7734D13A-A859-440B-9095-6C0233A3F60A}" srcOrd="0" destOrd="0" presId="urn:microsoft.com/office/officeart/2005/8/layout/hList1"/>
    <dgm:cxn modelId="{F89A477E-ADE6-4BA5-872A-2707703B6553}" type="presOf" srcId="{74E286E0-0EEA-4A5F-99B2-7A50DB2B541F}" destId="{5E8BE617-BC9C-4882-B8DC-4895965EC264}" srcOrd="0" destOrd="7" presId="urn:microsoft.com/office/officeart/2005/8/layout/hList1"/>
    <dgm:cxn modelId="{88541EDA-DF36-4A92-8379-725FB308FCB0}" type="presOf" srcId="{588D71B5-1BE0-4A5E-AB67-919435BCAA24}" destId="{4017449E-FE70-4813-A71C-F4F602A310F4}" srcOrd="0" destOrd="0" presId="urn:microsoft.com/office/officeart/2005/8/layout/hList1"/>
    <dgm:cxn modelId="{09483E8A-6A0E-4180-ABFB-40AB424F613A}" type="presOf" srcId="{B6BB336E-F354-48C7-9D89-AB24BE9FC84A}" destId="{5E8BE617-BC9C-4882-B8DC-4895965EC264}" srcOrd="0" destOrd="4" presId="urn:microsoft.com/office/officeart/2005/8/layout/hList1"/>
    <dgm:cxn modelId="{C055F977-2B91-4090-A46C-76F43F99B004}" srcId="{564C17A5-95E8-48E4-A101-5C913AC35FE7}" destId="{74E286E0-0EEA-4A5F-99B2-7A50DB2B541F}" srcOrd="7" destOrd="0" parTransId="{1196DFE1-527D-4569-917B-DBDFAE3E73EF}" sibTransId="{30095FC6-4DD5-4688-BF5D-BCE412AA65D0}"/>
    <dgm:cxn modelId="{CCB36642-1216-4F66-A209-8234806D6CA4}" type="presOf" srcId="{D8A5B75C-02DA-45D2-BF50-9E7458530629}" destId="{5E8BE617-BC9C-4882-B8DC-4895965EC264}" srcOrd="0" destOrd="6" presId="urn:microsoft.com/office/officeart/2005/8/layout/hList1"/>
    <dgm:cxn modelId="{6D450C31-5184-4FF5-B74C-0B46E3E2B0DB}" srcId="{B729A035-56B7-4CDE-8697-3F5763B61BE0}" destId="{08538D25-86CC-49F8-94AA-7C0830042052}" srcOrd="1" destOrd="0" parTransId="{7219C34E-5AEA-44E3-88EF-3351748D8922}" sibTransId="{90060662-FA81-4210-A5E7-DAEAE3762B7C}"/>
    <dgm:cxn modelId="{FDF05765-C993-49D0-80DA-20C8B6F61EAB}" srcId="{B729A035-56B7-4CDE-8697-3F5763B61BE0}" destId="{588D71B5-1BE0-4A5E-AB67-919435BCAA24}" srcOrd="0" destOrd="0" parTransId="{29F5991A-0510-4FF4-9C46-BEB9D2773225}" sibTransId="{CF43328E-5770-4876-9058-1EC05DB9445D}"/>
    <dgm:cxn modelId="{116F09D1-1F2A-4820-BEEB-AFE4CA3B48EF}" srcId="{605EDE1D-7F5B-469F-9A2E-059D6946BC49}" destId="{80B39F5A-E045-4B3C-A636-C25F62B59D44}" srcOrd="1" destOrd="0" parTransId="{4FCCAEC5-0196-4D2F-BD70-25C49350678E}" sibTransId="{56008505-B6BF-43CF-B4BA-889BE84156A8}"/>
    <dgm:cxn modelId="{631407D7-EEA8-4A86-8B5D-32258BCE10B0}" srcId="{564C17A5-95E8-48E4-A101-5C913AC35FE7}" destId="{D8A5B75C-02DA-45D2-BF50-9E7458530629}" srcOrd="6" destOrd="0" parTransId="{3636D628-1FEB-46A8-9E12-59DDBA320C14}" sibTransId="{7E80AD65-07ED-4896-AA00-543CE1DE3C2C}"/>
    <dgm:cxn modelId="{523F822B-FAFE-4E86-8E3E-DC0263456BDA}" type="presOf" srcId="{8EDD2764-987C-4072-8643-2687E55B76E3}" destId="{8EAA6017-386D-4D11-839D-B7DDA0C290BF}" srcOrd="0" destOrd="6" presId="urn:microsoft.com/office/officeart/2005/8/layout/hList1"/>
    <dgm:cxn modelId="{4C07115D-3CE9-4BD9-A82B-060870650E7C}" srcId="{C72B6814-ABB5-4D21-B1EB-802D19B437C7}" destId="{564C17A5-95E8-48E4-A101-5C913AC35FE7}" srcOrd="2" destOrd="0" parTransId="{6BD1D217-D13C-494C-ACC1-ADD2D38A31BF}" sibTransId="{9E41DD4F-45A3-4837-AF1E-6CAF4F141175}"/>
    <dgm:cxn modelId="{20E9E87D-1685-4C04-BD9A-5E46D947580B}" type="presParOf" srcId="{E7971B29-41F2-4123-97BC-BDD0E54C70D2}" destId="{196F3660-4EF5-4F02-85FD-0A7D2778B98A}" srcOrd="0" destOrd="0" presId="urn:microsoft.com/office/officeart/2005/8/layout/hList1"/>
    <dgm:cxn modelId="{38BDA122-10E3-4FB9-A566-B039AA8EB565}" type="presParOf" srcId="{196F3660-4EF5-4F02-85FD-0A7D2778B98A}" destId="{435AC9A0-1833-4B25-92D0-0E48D6440BAB}" srcOrd="0" destOrd="0" presId="urn:microsoft.com/office/officeart/2005/8/layout/hList1"/>
    <dgm:cxn modelId="{8D3755FE-E6CC-4E07-B9FD-1B59912F0526}" type="presParOf" srcId="{196F3660-4EF5-4F02-85FD-0A7D2778B98A}" destId="{4017449E-FE70-4813-A71C-F4F602A310F4}" srcOrd="1" destOrd="0" presId="urn:microsoft.com/office/officeart/2005/8/layout/hList1"/>
    <dgm:cxn modelId="{2402083A-49ED-4ACF-A51E-D857A48DBC1B}" type="presParOf" srcId="{E7971B29-41F2-4123-97BC-BDD0E54C70D2}" destId="{644E94CD-8059-464F-BF65-467B68780123}" srcOrd="1" destOrd="0" presId="urn:microsoft.com/office/officeart/2005/8/layout/hList1"/>
    <dgm:cxn modelId="{A9959E00-6AD4-4DDD-9150-1BC99A2551A0}" type="presParOf" srcId="{E7971B29-41F2-4123-97BC-BDD0E54C70D2}" destId="{4ACE5434-884E-41C7-9BA5-A0DCC660ECF1}" srcOrd="2" destOrd="0" presId="urn:microsoft.com/office/officeart/2005/8/layout/hList1"/>
    <dgm:cxn modelId="{6F4FB666-D4EE-49EB-A5DD-629B880A26B9}" type="presParOf" srcId="{4ACE5434-884E-41C7-9BA5-A0DCC660ECF1}" destId="{2E8C62F6-3589-4742-BDA2-25281E17BCC4}" srcOrd="0" destOrd="0" presId="urn:microsoft.com/office/officeart/2005/8/layout/hList1"/>
    <dgm:cxn modelId="{AA92FC40-BAC0-4739-8021-36753BF1698A}" type="presParOf" srcId="{4ACE5434-884E-41C7-9BA5-A0DCC660ECF1}" destId="{8EAA6017-386D-4D11-839D-B7DDA0C290BF}" srcOrd="1" destOrd="0" presId="urn:microsoft.com/office/officeart/2005/8/layout/hList1"/>
    <dgm:cxn modelId="{25BA3568-12E1-489B-B61E-69D84AA0AF09}" type="presParOf" srcId="{E7971B29-41F2-4123-97BC-BDD0E54C70D2}" destId="{525ECE4C-82DA-495E-BD07-002F103F6CEE}" srcOrd="3" destOrd="0" presId="urn:microsoft.com/office/officeart/2005/8/layout/hList1"/>
    <dgm:cxn modelId="{3CAFCCDD-BE59-43CC-8774-3D0A6C807AFB}" type="presParOf" srcId="{E7971B29-41F2-4123-97BC-BDD0E54C70D2}" destId="{573A92CC-BC64-4CA2-AE89-5FE714D778AC}" srcOrd="4" destOrd="0" presId="urn:microsoft.com/office/officeart/2005/8/layout/hList1"/>
    <dgm:cxn modelId="{79C58031-0FBD-4692-8649-B3A3127384ED}" type="presParOf" srcId="{573A92CC-BC64-4CA2-AE89-5FE714D778AC}" destId="{7734D13A-A859-440B-9095-6C0233A3F60A}" srcOrd="0" destOrd="0" presId="urn:microsoft.com/office/officeart/2005/8/layout/hList1"/>
    <dgm:cxn modelId="{51E8BFFD-D7A2-415B-828D-FB34303960E0}" type="presParOf" srcId="{573A92CC-BC64-4CA2-AE89-5FE714D778AC}" destId="{5E8BE617-BC9C-4882-B8DC-4895965EC26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5AC9A0-1833-4B25-92D0-0E48D6440BAB}">
      <dsp:nvSpPr>
        <dsp:cNvPr id="0" name=""/>
        <dsp:cNvSpPr/>
      </dsp:nvSpPr>
      <dsp:spPr>
        <a:xfrm>
          <a:off x="2515" y="252371"/>
          <a:ext cx="2452281" cy="980912"/>
        </a:xfrm>
        <a:prstGeom prst="rect">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EC" sz="1600" kern="1200" dirty="0" smtClean="0"/>
            <a:t>Variables climáticas</a:t>
          </a:r>
          <a:endParaRPr lang="es-EC" sz="1600" kern="1200" dirty="0"/>
        </a:p>
      </dsp:txBody>
      <dsp:txXfrm>
        <a:off x="2515" y="252371"/>
        <a:ext cx="2452281" cy="980912"/>
      </dsp:txXfrm>
    </dsp:sp>
    <dsp:sp modelId="{4017449E-FE70-4813-A71C-F4F602A310F4}">
      <dsp:nvSpPr>
        <dsp:cNvPr id="0" name=""/>
        <dsp:cNvSpPr/>
      </dsp:nvSpPr>
      <dsp:spPr>
        <a:xfrm>
          <a:off x="2515" y="1233284"/>
          <a:ext cx="2452281" cy="4103774"/>
        </a:xfrm>
        <a:prstGeom prst="rect">
          <a:avLst/>
        </a:prstGeom>
        <a:solidFill>
          <a:schemeClr val="accent3">
            <a:alpha val="90000"/>
            <a:tint val="40000"/>
            <a:hueOff val="0"/>
            <a:satOff val="0"/>
            <a:lumOff val="0"/>
            <a:alphaOff val="0"/>
          </a:schemeClr>
        </a:solidFill>
        <a:ln w="15875" cap="rnd"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C" sz="1600" kern="1200" smtClean="0"/>
            <a:t>Radiación solar: medida en kW/m</a:t>
          </a:r>
          <a:r>
            <a:rPr lang="es-EC" sz="1600" kern="1200" baseline="30000" smtClean="0"/>
            <a:t>2</a:t>
          </a:r>
          <a:r>
            <a:rPr lang="es-EC" sz="1600" kern="1200" smtClean="0"/>
            <a:t>.</a:t>
          </a:r>
          <a:endParaRPr lang="es-EC" sz="1600" kern="1200" dirty="0"/>
        </a:p>
        <a:p>
          <a:pPr marL="171450" lvl="1" indent="-171450" algn="l" defTabSz="711200">
            <a:lnSpc>
              <a:spcPct val="90000"/>
            </a:lnSpc>
            <a:spcBef>
              <a:spcPct val="0"/>
            </a:spcBef>
            <a:spcAft>
              <a:spcPct val="15000"/>
            </a:spcAft>
            <a:buChar char="••"/>
          </a:pPr>
          <a:r>
            <a:rPr lang="es-EC" sz="1600" kern="1200" smtClean="0"/>
            <a:t>Velocidad del viento: medida en m/s.</a:t>
          </a:r>
          <a:endParaRPr lang="es-EC" sz="1600" kern="1200"/>
        </a:p>
        <a:p>
          <a:pPr marL="171450" lvl="1" indent="-171450" algn="l" defTabSz="711200">
            <a:lnSpc>
              <a:spcPct val="90000"/>
            </a:lnSpc>
            <a:spcBef>
              <a:spcPct val="0"/>
            </a:spcBef>
            <a:spcAft>
              <a:spcPct val="15000"/>
            </a:spcAft>
            <a:buChar char="••"/>
          </a:pPr>
          <a:r>
            <a:rPr lang="es-EC" sz="1600" kern="1200" dirty="0" smtClean="0"/>
            <a:t>Dirección del viento: medida en coordenadas geográficas.</a:t>
          </a:r>
          <a:endParaRPr lang="es-EC" sz="1600" kern="1200" dirty="0"/>
        </a:p>
        <a:p>
          <a:pPr marL="171450" lvl="1" indent="-171450" algn="l" defTabSz="711200">
            <a:lnSpc>
              <a:spcPct val="90000"/>
            </a:lnSpc>
            <a:spcBef>
              <a:spcPct val="0"/>
            </a:spcBef>
            <a:spcAft>
              <a:spcPct val="15000"/>
            </a:spcAft>
            <a:buChar char="••"/>
          </a:pPr>
          <a:r>
            <a:rPr lang="es-EC" sz="1600" kern="1200" dirty="0" smtClean="0"/>
            <a:t>Temperatura de los paneles.</a:t>
          </a:r>
          <a:endParaRPr lang="es-EC" sz="1600" kern="1200" dirty="0"/>
        </a:p>
      </dsp:txBody>
      <dsp:txXfrm>
        <a:off x="2515" y="1233284"/>
        <a:ext cx="2452281" cy="4103774"/>
      </dsp:txXfrm>
    </dsp:sp>
    <dsp:sp modelId="{2E8C62F6-3589-4742-BDA2-25281E17BCC4}">
      <dsp:nvSpPr>
        <dsp:cNvPr id="0" name=""/>
        <dsp:cNvSpPr/>
      </dsp:nvSpPr>
      <dsp:spPr>
        <a:xfrm>
          <a:off x="2798116" y="252371"/>
          <a:ext cx="2452281" cy="980912"/>
        </a:xfrm>
        <a:prstGeom prst="rect">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EC" sz="1600" kern="1200" dirty="0" smtClean="0"/>
            <a:t>Variables eléctricas</a:t>
          </a:r>
          <a:endParaRPr lang="es-EC" sz="1600" kern="1200" dirty="0"/>
        </a:p>
      </dsp:txBody>
      <dsp:txXfrm>
        <a:off x="2798116" y="252371"/>
        <a:ext cx="2452281" cy="980912"/>
      </dsp:txXfrm>
    </dsp:sp>
    <dsp:sp modelId="{8EAA6017-386D-4D11-839D-B7DDA0C290BF}">
      <dsp:nvSpPr>
        <dsp:cNvPr id="0" name=""/>
        <dsp:cNvSpPr/>
      </dsp:nvSpPr>
      <dsp:spPr>
        <a:xfrm>
          <a:off x="2798116" y="1233284"/>
          <a:ext cx="2452281" cy="4103774"/>
        </a:xfrm>
        <a:prstGeom prst="rect">
          <a:avLst/>
        </a:prstGeom>
        <a:solidFill>
          <a:schemeClr val="accent3">
            <a:alpha val="90000"/>
            <a:tint val="40000"/>
            <a:hueOff val="0"/>
            <a:satOff val="0"/>
            <a:lumOff val="0"/>
            <a:alphaOff val="0"/>
          </a:schemeClr>
        </a:solidFill>
        <a:ln w="15875" cap="rnd"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C" sz="1600" kern="1200" dirty="0" smtClean="0"/>
            <a:t>V1: voltaje paneles solares.</a:t>
          </a:r>
          <a:endParaRPr lang="es-EC" sz="1600" kern="1200" dirty="0"/>
        </a:p>
        <a:p>
          <a:pPr marL="171450" lvl="1" indent="-171450" algn="l" defTabSz="711200">
            <a:lnSpc>
              <a:spcPct val="90000"/>
            </a:lnSpc>
            <a:spcBef>
              <a:spcPct val="0"/>
            </a:spcBef>
            <a:spcAft>
              <a:spcPct val="15000"/>
            </a:spcAft>
            <a:buChar char="••"/>
          </a:pPr>
          <a:r>
            <a:rPr lang="es-EC" sz="1600" kern="1200" dirty="0" smtClean="0"/>
            <a:t>V2: voltaje aerogenerador.</a:t>
          </a:r>
          <a:endParaRPr lang="es-EC" sz="1600" kern="1200" dirty="0"/>
        </a:p>
        <a:p>
          <a:pPr marL="171450" lvl="1" indent="-171450" algn="l" defTabSz="711200">
            <a:lnSpc>
              <a:spcPct val="90000"/>
            </a:lnSpc>
            <a:spcBef>
              <a:spcPct val="0"/>
            </a:spcBef>
            <a:spcAft>
              <a:spcPct val="15000"/>
            </a:spcAft>
            <a:buChar char="••"/>
          </a:pPr>
          <a:r>
            <a:rPr lang="es-EC" sz="1600" kern="1200" dirty="0" smtClean="0"/>
            <a:t>V3: voltaje baterías</a:t>
          </a:r>
          <a:endParaRPr lang="es-EC" sz="1600" kern="1200" dirty="0"/>
        </a:p>
        <a:p>
          <a:pPr marL="171450" lvl="1" indent="-171450" algn="l" defTabSz="711200">
            <a:lnSpc>
              <a:spcPct val="90000"/>
            </a:lnSpc>
            <a:spcBef>
              <a:spcPct val="0"/>
            </a:spcBef>
            <a:spcAft>
              <a:spcPct val="15000"/>
            </a:spcAft>
            <a:buChar char="••"/>
          </a:pPr>
          <a:r>
            <a:rPr lang="es-EC" sz="1600" kern="1200" dirty="0" smtClean="0"/>
            <a:t>I1: Corriente de paneles.</a:t>
          </a:r>
          <a:endParaRPr lang="es-EC" sz="1600" kern="1200" dirty="0"/>
        </a:p>
        <a:p>
          <a:pPr marL="171450" lvl="1" indent="-171450" algn="l" defTabSz="711200">
            <a:lnSpc>
              <a:spcPct val="90000"/>
            </a:lnSpc>
            <a:spcBef>
              <a:spcPct val="0"/>
            </a:spcBef>
            <a:spcAft>
              <a:spcPct val="15000"/>
            </a:spcAft>
            <a:buChar char="••"/>
          </a:pPr>
          <a:r>
            <a:rPr lang="es-EC" sz="1600" kern="1200" dirty="0" smtClean="0"/>
            <a:t>I2: Corriente del aerogenerador.</a:t>
          </a:r>
          <a:endParaRPr lang="es-EC" sz="1600" kern="1200" dirty="0"/>
        </a:p>
        <a:p>
          <a:pPr marL="171450" lvl="1" indent="-171450" algn="l" defTabSz="711200">
            <a:lnSpc>
              <a:spcPct val="90000"/>
            </a:lnSpc>
            <a:spcBef>
              <a:spcPct val="0"/>
            </a:spcBef>
            <a:spcAft>
              <a:spcPct val="15000"/>
            </a:spcAft>
            <a:buChar char="••"/>
          </a:pPr>
          <a:r>
            <a:rPr lang="es-EC" sz="1600" kern="1200" dirty="0" smtClean="0"/>
            <a:t>I3: Corriente batería 1</a:t>
          </a:r>
          <a:endParaRPr lang="es-EC" sz="1600" kern="1200" dirty="0"/>
        </a:p>
        <a:p>
          <a:pPr marL="171450" lvl="1" indent="-171450" algn="l" defTabSz="711200">
            <a:lnSpc>
              <a:spcPct val="90000"/>
            </a:lnSpc>
            <a:spcBef>
              <a:spcPct val="0"/>
            </a:spcBef>
            <a:spcAft>
              <a:spcPct val="15000"/>
            </a:spcAft>
            <a:buChar char="••"/>
          </a:pPr>
          <a:r>
            <a:rPr lang="es-EC" sz="1600" kern="1200" dirty="0" smtClean="0"/>
            <a:t>I4: Corriente batería 2</a:t>
          </a:r>
          <a:endParaRPr lang="es-EC" sz="1600" kern="1200" dirty="0"/>
        </a:p>
        <a:p>
          <a:pPr marL="171450" lvl="1" indent="-171450" algn="l" defTabSz="711200">
            <a:lnSpc>
              <a:spcPct val="90000"/>
            </a:lnSpc>
            <a:spcBef>
              <a:spcPct val="0"/>
            </a:spcBef>
            <a:spcAft>
              <a:spcPct val="15000"/>
            </a:spcAft>
            <a:buChar char="••"/>
          </a:pPr>
          <a:r>
            <a:rPr lang="es-EC" sz="1600" kern="1200" dirty="0" smtClean="0"/>
            <a:t>I5: Corriente Inversor</a:t>
          </a:r>
          <a:endParaRPr lang="es-EC" sz="1600" kern="1200" dirty="0"/>
        </a:p>
        <a:p>
          <a:pPr marL="171450" lvl="1" indent="-171450" algn="l" defTabSz="711200">
            <a:lnSpc>
              <a:spcPct val="90000"/>
            </a:lnSpc>
            <a:spcBef>
              <a:spcPct val="0"/>
            </a:spcBef>
            <a:spcAft>
              <a:spcPct val="15000"/>
            </a:spcAft>
            <a:buChar char="••"/>
          </a:pPr>
          <a:r>
            <a:rPr lang="es-EC" sz="1600" kern="1200" dirty="0" smtClean="0"/>
            <a:t>I6: Corriente salida DC</a:t>
          </a:r>
          <a:endParaRPr lang="es-EC" sz="1600" kern="1200" dirty="0"/>
        </a:p>
      </dsp:txBody>
      <dsp:txXfrm>
        <a:off x="2798116" y="1233284"/>
        <a:ext cx="2452281" cy="4103774"/>
      </dsp:txXfrm>
    </dsp:sp>
    <dsp:sp modelId="{7734D13A-A859-440B-9095-6C0233A3F60A}">
      <dsp:nvSpPr>
        <dsp:cNvPr id="0" name=""/>
        <dsp:cNvSpPr/>
      </dsp:nvSpPr>
      <dsp:spPr>
        <a:xfrm>
          <a:off x="5593717" y="252371"/>
          <a:ext cx="2452281" cy="980912"/>
        </a:xfrm>
        <a:prstGeom prst="rect">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EC" sz="1600" kern="1200" dirty="0" smtClean="0"/>
            <a:t>Variables indirectas</a:t>
          </a:r>
          <a:endParaRPr lang="es-EC" sz="1600" kern="1200" dirty="0"/>
        </a:p>
      </dsp:txBody>
      <dsp:txXfrm>
        <a:off x="5593717" y="252371"/>
        <a:ext cx="2452281" cy="980912"/>
      </dsp:txXfrm>
    </dsp:sp>
    <dsp:sp modelId="{5E8BE617-BC9C-4882-B8DC-4895965EC264}">
      <dsp:nvSpPr>
        <dsp:cNvPr id="0" name=""/>
        <dsp:cNvSpPr/>
      </dsp:nvSpPr>
      <dsp:spPr>
        <a:xfrm>
          <a:off x="5593717" y="1233284"/>
          <a:ext cx="2452281" cy="4103774"/>
        </a:xfrm>
        <a:prstGeom prst="rect">
          <a:avLst/>
        </a:prstGeom>
        <a:solidFill>
          <a:schemeClr val="accent3">
            <a:alpha val="90000"/>
            <a:tint val="40000"/>
            <a:hueOff val="0"/>
            <a:satOff val="0"/>
            <a:lumOff val="0"/>
            <a:alphaOff val="0"/>
          </a:schemeClr>
        </a:solidFill>
        <a:ln w="15875" cap="rnd"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C" sz="1600" kern="1200" dirty="0" smtClean="0"/>
            <a:t>Potencia disponible</a:t>
          </a:r>
          <a:endParaRPr lang="es-EC" sz="1600" kern="1200" dirty="0"/>
        </a:p>
        <a:p>
          <a:pPr marL="171450" lvl="1" indent="-171450" algn="l" defTabSz="711200">
            <a:lnSpc>
              <a:spcPct val="90000"/>
            </a:lnSpc>
            <a:spcBef>
              <a:spcPct val="0"/>
            </a:spcBef>
            <a:spcAft>
              <a:spcPct val="15000"/>
            </a:spcAft>
            <a:buChar char="••"/>
          </a:pPr>
          <a:r>
            <a:rPr lang="es-EC" sz="1600" kern="1200" dirty="0" smtClean="0"/>
            <a:t>Potencia de generación solar</a:t>
          </a:r>
          <a:endParaRPr lang="es-EC" sz="1600" kern="1200" dirty="0"/>
        </a:p>
        <a:p>
          <a:pPr marL="171450" lvl="1" indent="-171450" algn="l" defTabSz="711200">
            <a:lnSpc>
              <a:spcPct val="90000"/>
            </a:lnSpc>
            <a:spcBef>
              <a:spcPct val="0"/>
            </a:spcBef>
            <a:spcAft>
              <a:spcPct val="15000"/>
            </a:spcAft>
            <a:buChar char="••"/>
          </a:pPr>
          <a:r>
            <a:rPr lang="es-EC" sz="1600" kern="1200" dirty="0" smtClean="0"/>
            <a:t>Potencia de generación eólica.</a:t>
          </a:r>
          <a:endParaRPr lang="es-EC" sz="1600" kern="1200" dirty="0"/>
        </a:p>
        <a:p>
          <a:pPr marL="171450" lvl="1" indent="-171450" algn="l" defTabSz="711200">
            <a:lnSpc>
              <a:spcPct val="90000"/>
            </a:lnSpc>
            <a:spcBef>
              <a:spcPct val="0"/>
            </a:spcBef>
            <a:spcAft>
              <a:spcPct val="15000"/>
            </a:spcAft>
            <a:buChar char="••"/>
          </a:pPr>
          <a:r>
            <a:rPr lang="es-EC" sz="1600" kern="1200" dirty="0" smtClean="0"/>
            <a:t>Potencia suministrada</a:t>
          </a:r>
          <a:endParaRPr lang="es-EC" sz="1600" kern="1200" dirty="0"/>
        </a:p>
        <a:p>
          <a:pPr marL="171450" lvl="1" indent="-171450" algn="l" defTabSz="711200">
            <a:lnSpc>
              <a:spcPct val="90000"/>
            </a:lnSpc>
            <a:spcBef>
              <a:spcPct val="0"/>
            </a:spcBef>
            <a:spcAft>
              <a:spcPct val="15000"/>
            </a:spcAft>
            <a:buChar char="••"/>
          </a:pPr>
          <a:r>
            <a:rPr lang="es-EC" sz="1600" kern="1200" dirty="0" smtClean="0"/>
            <a:t>Eficiencias solar y eólica.</a:t>
          </a:r>
          <a:endParaRPr lang="es-EC" sz="1600" kern="1200" dirty="0"/>
        </a:p>
        <a:p>
          <a:pPr marL="171450" lvl="1" indent="-171450" algn="l" defTabSz="711200">
            <a:lnSpc>
              <a:spcPct val="90000"/>
            </a:lnSpc>
            <a:spcBef>
              <a:spcPct val="0"/>
            </a:spcBef>
            <a:spcAft>
              <a:spcPct val="15000"/>
            </a:spcAft>
            <a:buChar char="••"/>
          </a:pPr>
          <a:r>
            <a:rPr lang="es-EC" sz="1600" kern="1200" dirty="0" smtClean="0"/>
            <a:t>Potencia de consumo AC</a:t>
          </a:r>
          <a:endParaRPr lang="es-EC" sz="1600" kern="1200" dirty="0"/>
        </a:p>
        <a:p>
          <a:pPr marL="171450" lvl="1" indent="-171450" algn="l" defTabSz="711200">
            <a:lnSpc>
              <a:spcPct val="90000"/>
            </a:lnSpc>
            <a:spcBef>
              <a:spcPct val="0"/>
            </a:spcBef>
            <a:spcAft>
              <a:spcPct val="15000"/>
            </a:spcAft>
            <a:buChar char="••"/>
          </a:pPr>
          <a:r>
            <a:rPr lang="es-EC" sz="1600" kern="1200" dirty="0" smtClean="0"/>
            <a:t>Potencia de consumo DC</a:t>
          </a:r>
          <a:endParaRPr lang="es-EC" sz="1600" kern="1200" dirty="0"/>
        </a:p>
        <a:p>
          <a:pPr marL="171450" lvl="1" indent="-171450" algn="l" defTabSz="711200">
            <a:lnSpc>
              <a:spcPct val="90000"/>
            </a:lnSpc>
            <a:spcBef>
              <a:spcPct val="0"/>
            </a:spcBef>
            <a:spcAft>
              <a:spcPct val="15000"/>
            </a:spcAft>
            <a:buChar char="••"/>
          </a:pPr>
          <a:r>
            <a:rPr lang="es-EC" sz="1600" kern="1200" dirty="0" smtClean="0"/>
            <a:t>Nivel de batería</a:t>
          </a:r>
          <a:endParaRPr lang="es-EC" sz="1600" kern="1200" dirty="0"/>
        </a:p>
      </dsp:txBody>
      <dsp:txXfrm>
        <a:off x="5593717" y="1233284"/>
        <a:ext cx="2452281" cy="410377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212026-FFE0-4228-8623-C81FCCE3526E}" type="datetimeFigureOut">
              <a:rPr lang="es-EC" smtClean="0"/>
              <a:t>05/10/2014</a:t>
            </a:fld>
            <a:endParaRPr lang="es-EC"/>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039143-7895-4B39-ABC7-8D15F76795EA}" type="slidenum">
              <a:rPr lang="es-EC" smtClean="0"/>
              <a:t>‹#›</a:t>
            </a:fld>
            <a:endParaRPr lang="es-EC"/>
          </a:p>
        </p:txBody>
      </p:sp>
    </p:spTree>
    <p:extLst>
      <p:ext uri="{BB962C8B-B14F-4D97-AF65-F5344CB8AC3E}">
        <p14:creationId xmlns:p14="http://schemas.microsoft.com/office/powerpoint/2010/main" val="3410474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1</a:t>
            </a:fld>
            <a:endParaRPr lang="es-EC"/>
          </a:p>
        </p:txBody>
      </p:sp>
    </p:spTree>
    <p:extLst>
      <p:ext uri="{BB962C8B-B14F-4D97-AF65-F5344CB8AC3E}">
        <p14:creationId xmlns:p14="http://schemas.microsoft.com/office/powerpoint/2010/main" val="3676827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p>
          <a:p>
            <a:endParaRPr lang="es-EC" dirty="0" smtClean="0"/>
          </a:p>
          <a:p>
            <a:r>
              <a:rPr lang="es-EC" dirty="0" smtClean="0"/>
              <a:t>Entre semiconductores de tipo N y otro de tipo P</a:t>
            </a:r>
          </a:p>
          <a:p>
            <a:r>
              <a:rPr lang="es-EC" dirty="0" smtClean="0"/>
              <a:t>El compuesto al recibir fotones de la luz solar, ocasiona la liberación de electrones produciendo una diferencia de potencial</a:t>
            </a:r>
          </a:p>
          <a:p>
            <a:r>
              <a:rPr lang="es-EC" dirty="0" smtClean="0"/>
              <a:t>La energía propia de los fotones, dada por su frecuencia, debe superar la energía mínima</a:t>
            </a:r>
          </a:p>
          <a:p>
            <a:r>
              <a:rPr lang="es-EC" dirty="0" smtClean="0"/>
              <a:t>Energía mínima necesaria: 1.1eV=</a:t>
            </a:r>
            <a:r>
              <a:rPr lang="en-US" dirty="0" smtClean="0"/>
              <a:t>1.76×10</a:t>
            </a:r>
            <a:r>
              <a:rPr lang="en-US" baseline="30000" dirty="0" smtClean="0"/>
              <a:t>-19</a:t>
            </a:r>
            <a:r>
              <a:rPr lang="en-US" dirty="0" smtClean="0"/>
              <a:t> joules</a:t>
            </a:r>
            <a:endParaRPr lang="es-EC" dirty="0" smtClean="0"/>
          </a:p>
          <a:p>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10</a:t>
            </a:fld>
            <a:endParaRPr lang="es-EC"/>
          </a:p>
        </p:txBody>
      </p:sp>
    </p:spTree>
    <p:extLst>
      <p:ext uri="{BB962C8B-B14F-4D97-AF65-F5344CB8AC3E}">
        <p14:creationId xmlns:p14="http://schemas.microsoft.com/office/powerpoint/2010/main" val="163849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p>
          <a:p>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11</a:t>
            </a:fld>
            <a:endParaRPr lang="es-EC"/>
          </a:p>
        </p:txBody>
      </p:sp>
    </p:spTree>
    <p:extLst>
      <p:ext uri="{BB962C8B-B14F-4D97-AF65-F5344CB8AC3E}">
        <p14:creationId xmlns:p14="http://schemas.microsoft.com/office/powerpoint/2010/main" val="272810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12</a:t>
            </a:fld>
            <a:endParaRPr lang="es-EC"/>
          </a:p>
        </p:txBody>
      </p:sp>
    </p:spTree>
    <p:extLst>
      <p:ext uri="{BB962C8B-B14F-4D97-AF65-F5344CB8AC3E}">
        <p14:creationId xmlns:p14="http://schemas.microsoft.com/office/powerpoint/2010/main" val="897824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13</a:t>
            </a:fld>
            <a:endParaRPr lang="es-EC"/>
          </a:p>
        </p:txBody>
      </p:sp>
    </p:spTree>
    <p:extLst>
      <p:ext uri="{BB962C8B-B14F-4D97-AF65-F5344CB8AC3E}">
        <p14:creationId xmlns:p14="http://schemas.microsoft.com/office/powerpoint/2010/main" val="1052205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14</a:t>
            </a:fld>
            <a:endParaRPr lang="es-EC"/>
          </a:p>
        </p:txBody>
      </p:sp>
    </p:spTree>
    <p:extLst>
      <p:ext uri="{BB962C8B-B14F-4D97-AF65-F5344CB8AC3E}">
        <p14:creationId xmlns:p14="http://schemas.microsoft.com/office/powerpoint/2010/main" val="1986364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15</a:t>
            </a:fld>
            <a:endParaRPr lang="es-EC"/>
          </a:p>
        </p:txBody>
      </p:sp>
    </p:spTree>
    <p:extLst>
      <p:ext uri="{BB962C8B-B14F-4D97-AF65-F5344CB8AC3E}">
        <p14:creationId xmlns:p14="http://schemas.microsoft.com/office/powerpoint/2010/main" val="2460391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16</a:t>
            </a:fld>
            <a:endParaRPr lang="es-EC"/>
          </a:p>
        </p:txBody>
      </p:sp>
    </p:spTree>
    <p:extLst>
      <p:ext uri="{BB962C8B-B14F-4D97-AF65-F5344CB8AC3E}">
        <p14:creationId xmlns:p14="http://schemas.microsoft.com/office/powerpoint/2010/main" val="1246359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17</a:t>
            </a:fld>
            <a:endParaRPr lang="es-EC"/>
          </a:p>
        </p:txBody>
      </p:sp>
    </p:spTree>
    <p:extLst>
      <p:ext uri="{BB962C8B-B14F-4D97-AF65-F5344CB8AC3E}">
        <p14:creationId xmlns:p14="http://schemas.microsoft.com/office/powerpoint/2010/main" val="2964515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p>
          <a:p>
            <a:r>
              <a:rPr lang="es-EC" dirty="0" err="1" smtClean="0"/>
              <a:t>Ingenieria</a:t>
            </a:r>
            <a:r>
              <a:rPr lang="es-EC" dirty="0" smtClean="0"/>
              <a:t> sin fronteras IEPALA</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18</a:t>
            </a:fld>
            <a:endParaRPr lang="es-EC"/>
          </a:p>
        </p:txBody>
      </p:sp>
    </p:spTree>
    <p:extLst>
      <p:ext uri="{BB962C8B-B14F-4D97-AF65-F5344CB8AC3E}">
        <p14:creationId xmlns:p14="http://schemas.microsoft.com/office/powerpoint/2010/main" val="2554328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19</a:t>
            </a:fld>
            <a:endParaRPr lang="es-EC"/>
          </a:p>
        </p:txBody>
      </p:sp>
    </p:spTree>
    <p:extLst>
      <p:ext uri="{BB962C8B-B14F-4D97-AF65-F5344CB8AC3E}">
        <p14:creationId xmlns:p14="http://schemas.microsoft.com/office/powerpoint/2010/main" val="2579860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2</a:t>
            </a:fld>
            <a:endParaRPr lang="es-EC"/>
          </a:p>
        </p:txBody>
      </p:sp>
    </p:spTree>
    <p:extLst>
      <p:ext uri="{BB962C8B-B14F-4D97-AF65-F5344CB8AC3E}">
        <p14:creationId xmlns:p14="http://schemas.microsoft.com/office/powerpoint/2010/main" val="3589370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20</a:t>
            </a:fld>
            <a:endParaRPr lang="es-EC"/>
          </a:p>
        </p:txBody>
      </p:sp>
    </p:spTree>
    <p:extLst>
      <p:ext uri="{BB962C8B-B14F-4D97-AF65-F5344CB8AC3E}">
        <p14:creationId xmlns:p14="http://schemas.microsoft.com/office/powerpoint/2010/main" val="295658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21</a:t>
            </a:fld>
            <a:endParaRPr lang="es-EC"/>
          </a:p>
        </p:txBody>
      </p:sp>
    </p:spTree>
    <p:extLst>
      <p:ext uri="{BB962C8B-B14F-4D97-AF65-F5344CB8AC3E}">
        <p14:creationId xmlns:p14="http://schemas.microsoft.com/office/powerpoint/2010/main" val="41608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22</a:t>
            </a:fld>
            <a:endParaRPr lang="es-EC"/>
          </a:p>
        </p:txBody>
      </p:sp>
    </p:spTree>
    <p:extLst>
      <p:ext uri="{BB962C8B-B14F-4D97-AF65-F5344CB8AC3E}">
        <p14:creationId xmlns:p14="http://schemas.microsoft.com/office/powerpoint/2010/main" val="4122644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23</a:t>
            </a:fld>
            <a:endParaRPr lang="es-EC"/>
          </a:p>
        </p:txBody>
      </p:sp>
    </p:spTree>
    <p:extLst>
      <p:ext uri="{BB962C8B-B14F-4D97-AF65-F5344CB8AC3E}">
        <p14:creationId xmlns:p14="http://schemas.microsoft.com/office/powerpoint/2010/main" val="3548041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24</a:t>
            </a:fld>
            <a:endParaRPr lang="es-EC"/>
          </a:p>
        </p:txBody>
      </p:sp>
    </p:spTree>
    <p:extLst>
      <p:ext uri="{BB962C8B-B14F-4D97-AF65-F5344CB8AC3E}">
        <p14:creationId xmlns:p14="http://schemas.microsoft.com/office/powerpoint/2010/main" val="2014208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p>
          <a:p>
            <a:r>
              <a:rPr lang="es-EC" dirty="0" smtClean="0"/>
              <a:t>Explicar </a:t>
            </a:r>
            <a:r>
              <a:rPr lang="es-EC" dirty="0" smtClean="0"/>
              <a:t>tipos de rotores</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25</a:t>
            </a:fld>
            <a:endParaRPr lang="es-EC"/>
          </a:p>
        </p:txBody>
      </p:sp>
    </p:spTree>
    <p:extLst>
      <p:ext uri="{BB962C8B-B14F-4D97-AF65-F5344CB8AC3E}">
        <p14:creationId xmlns:p14="http://schemas.microsoft.com/office/powerpoint/2010/main" val="1071335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26</a:t>
            </a:fld>
            <a:endParaRPr lang="es-EC"/>
          </a:p>
        </p:txBody>
      </p:sp>
    </p:spTree>
    <p:extLst>
      <p:ext uri="{BB962C8B-B14F-4D97-AF65-F5344CB8AC3E}">
        <p14:creationId xmlns:p14="http://schemas.microsoft.com/office/powerpoint/2010/main" val="3368836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p>
        </p:txBody>
      </p:sp>
      <p:sp>
        <p:nvSpPr>
          <p:cNvPr id="4" name="Slide Number Placeholder 3"/>
          <p:cNvSpPr>
            <a:spLocks noGrp="1"/>
          </p:cNvSpPr>
          <p:nvPr>
            <p:ph type="sldNum" sz="quarter" idx="10"/>
          </p:nvPr>
        </p:nvSpPr>
        <p:spPr/>
        <p:txBody>
          <a:bodyPr/>
          <a:lstStyle/>
          <a:p>
            <a:fld id="{89039143-7895-4B39-ABC7-8D15F76795EA}" type="slidenum">
              <a:rPr lang="es-EC" smtClean="0"/>
              <a:t>27</a:t>
            </a:fld>
            <a:endParaRPr lang="es-EC"/>
          </a:p>
        </p:txBody>
      </p:sp>
    </p:spTree>
    <p:extLst>
      <p:ext uri="{BB962C8B-B14F-4D97-AF65-F5344CB8AC3E}">
        <p14:creationId xmlns:p14="http://schemas.microsoft.com/office/powerpoint/2010/main" val="2326694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28</a:t>
            </a:fld>
            <a:endParaRPr lang="es-EC"/>
          </a:p>
        </p:txBody>
      </p:sp>
    </p:spTree>
    <p:extLst>
      <p:ext uri="{BB962C8B-B14F-4D97-AF65-F5344CB8AC3E}">
        <p14:creationId xmlns:p14="http://schemas.microsoft.com/office/powerpoint/2010/main" val="3984393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29</a:t>
            </a:fld>
            <a:endParaRPr lang="es-EC"/>
          </a:p>
        </p:txBody>
      </p:sp>
    </p:spTree>
    <p:extLst>
      <p:ext uri="{BB962C8B-B14F-4D97-AF65-F5344CB8AC3E}">
        <p14:creationId xmlns:p14="http://schemas.microsoft.com/office/powerpoint/2010/main" val="3237719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3</a:t>
            </a:fld>
            <a:endParaRPr lang="es-EC"/>
          </a:p>
        </p:txBody>
      </p:sp>
    </p:spTree>
    <p:extLst>
      <p:ext uri="{BB962C8B-B14F-4D97-AF65-F5344CB8AC3E}">
        <p14:creationId xmlns:p14="http://schemas.microsoft.com/office/powerpoint/2010/main" val="2808890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30</a:t>
            </a:fld>
            <a:endParaRPr lang="es-EC"/>
          </a:p>
        </p:txBody>
      </p:sp>
    </p:spTree>
    <p:extLst>
      <p:ext uri="{BB962C8B-B14F-4D97-AF65-F5344CB8AC3E}">
        <p14:creationId xmlns:p14="http://schemas.microsoft.com/office/powerpoint/2010/main" val="3642877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31</a:t>
            </a:fld>
            <a:endParaRPr lang="es-EC"/>
          </a:p>
        </p:txBody>
      </p:sp>
    </p:spTree>
    <p:extLst>
      <p:ext uri="{BB962C8B-B14F-4D97-AF65-F5344CB8AC3E}">
        <p14:creationId xmlns:p14="http://schemas.microsoft.com/office/powerpoint/2010/main" val="3665537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32</a:t>
            </a:fld>
            <a:endParaRPr lang="es-EC"/>
          </a:p>
        </p:txBody>
      </p:sp>
    </p:spTree>
    <p:extLst>
      <p:ext uri="{BB962C8B-B14F-4D97-AF65-F5344CB8AC3E}">
        <p14:creationId xmlns:p14="http://schemas.microsoft.com/office/powerpoint/2010/main" val="2872889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33</a:t>
            </a:fld>
            <a:endParaRPr lang="es-EC"/>
          </a:p>
        </p:txBody>
      </p:sp>
    </p:spTree>
    <p:extLst>
      <p:ext uri="{BB962C8B-B14F-4D97-AF65-F5344CB8AC3E}">
        <p14:creationId xmlns:p14="http://schemas.microsoft.com/office/powerpoint/2010/main" val="1339983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p>
          <a:p>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34</a:t>
            </a:fld>
            <a:endParaRPr lang="es-EC"/>
          </a:p>
        </p:txBody>
      </p:sp>
    </p:spTree>
    <p:extLst>
      <p:ext uri="{BB962C8B-B14F-4D97-AF65-F5344CB8AC3E}">
        <p14:creationId xmlns:p14="http://schemas.microsoft.com/office/powerpoint/2010/main" val="17009816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35</a:t>
            </a:fld>
            <a:endParaRPr lang="es-EC"/>
          </a:p>
        </p:txBody>
      </p:sp>
    </p:spTree>
    <p:extLst>
      <p:ext uri="{BB962C8B-B14F-4D97-AF65-F5344CB8AC3E}">
        <p14:creationId xmlns:p14="http://schemas.microsoft.com/office/powerpoint/2010/main" val="81130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p>
          <a:p>
            <a:r>
              <a:rPr lang="es-EC" dirty="0" smtClean="0"/>
              <a:t>THD: </a:t>
            </a:r>
            <a:r>
              <a:rPr lang="es-EC" dirty="0" err="1" smtClean="0"/>
              <a:t>distorcion</a:t>
            </a:r>
            <a:r>
              <a:rPr lang="es-EC" dirty="0" smtClean="0"/>
              <a:t> </a:t>
            </a:r>
            <a:r>
              <a:rPr lang="es-EC" dirty="0" err="1" smtClean="0"/>
              <a:t>armonica</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36</a:t>
            </a:fld>
            <a:endParaRPr lang="es-EC"/>
          </a:p>
        </p:txBody>
      </p:sp>
    </p:spTree>
    <p:extLst>
      <p:ext uri="{BB962C8B-B14F-4D97-AF65-F5344CB8AC3E}">
        <p14:creationId xmlns:p14="http://schemas.microsoft.com/office/powerpoint/2010/main" val="2195969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37</a:t>
            </a:fld>
            <a:endParaRPr lang="es-EC"/>
          </a:p>
        </p:txBody>
      </p:sp>
    </p:spTree>
    <p:extLst>
      <p:ext uri="{BB962C8B-B14F-4D97-AF65-F5344CB8AC3E}">
        <p14:creationId xmlns:p14="http://schemas.microsoft.com/office/powerpoint/2010/main" val="19951222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p>
          <a:p>
            <a:endParaRPr lang="es-EC" dirty="0" smtClean="0"/>
          </a:p>
          <a:p>
            <a:r>
              <a:rPr lang="es-EC" dirty="0" smtClean="0"/>
              <a:t>Ver plano</a:t>
            </a:r>
          </a:p>
          <a:p>
            <a:endParaRPr lang="es-EC" dirty="0" smtClean="0"/>
          </a:p>
        </p:txBody>
      </p:sp>
      <p:sp>
        <p:nvSpPr>
          <p:cNvPr id="4" name="Slide Number Placeholder 3"/>
          <p:cNvSpPr>
            <a:spLocks noGrp="1"/>
          </p:cNvSpPr>
          <p:nvPr>
            <p:ph type="sldNum" sz="quarter" idx="10"/>
          </p:nvPr>
        </p:nvSpPr>
        <p:spPr/>
        <p:txBody>
          <a:bodyPr/>
          <a:lstStyle/>
          <a:p>
            <a:fld id="{89039143-7895-4B39-ABC7-8D15F76795EA}" type="slidenum">
              <a:rPr lang="es-EC" smtClean="0"/>
              <a:t>38</a:t>
            </a:fld>
            <a:endParaRPr lang="es-EC"/>
          </a:p>
        </p:txBody>
      </p:sp>
    </p:spTree>
    <p:extLst>
      <p:ext uri="{BB962C8B-B14F-4D97-AF65-F5344CB8AC3E}">
        <p14:creationId xmlns:p14="http://schemas.microsoft.com/office/powerpoint/2010/main" val="3217589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40</a:t>
            </a:fld>
            <a:endParaRPr lang="es-EC"/>
          </a:p>
        </p:txBody>
      </p:sp>
    </p:spTree>
    <p:extLst>
      <p:ext uri="{BB962C8B-B14F-4D97-AF65-F5344CB8AC3E}">
        <p14:creationId xmlns:p14="http://schemas.microsoft.com/office/powerpoint/2010/main" val="1395807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p>
          <a:p>
            <a:r>
              <a:rPr lang="es-EC" dirty="0" smtClean="0"/>
              <a:t>Explicar partes</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4</a:t>
            </a:fld>
            <a:endParaRPr lang="es-EC"/>
          </a:p>
        </p:txBody>
      </p:sp>
    </p:spTree>
    <p:extLst>
      <p:ext uri="{BB962C8B-B14F-4D97-AF65-F5344CB8AC3E}">
        <p14:creationId xmlns:p14="http://schemas.microsoft.com/office/powerpoint/2010/main" val="37124790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41</a:t>
            </a:fld>
            <a:endParaRPr lang="es-EC"/>
          </a:p>
        </p:txBody>
      </p:sp>
    </p:spTree>
    <p:extLst>
      <p:ext uri="{BB962C8B-B14F-4D97-AF65-F5344CB8AC3E}">
        <p14:creationId xmlns:p14="http://schemas.microsoft.com/office/powerpoint/2010/main" val="38982709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42</a:t>
            </a:fld>
            <a:endParaRPr lang="es-EC"/>
          </a:p>
        </p:txBody>
      </p:sp>
    </p:spTree>
    <p:extLst>
      <p:ext uri="{BB962C8B-B14F-4D97-AF65-F5344CB8AC3E}">
        <p14:creationId xmlns:p14="http://schemas.microsoft.com/office/powerpoint/2010/main" val="205820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43</a:t>
            </a:fld>
            <a:endParaRPr lang="es-EC"/>
          </a:p>
        </p:txBody>
      </p:sp>
    </p:spTree>
    <p:extLst>
      <p:ext uri="{BB962C8B-B14F-4D97-AF65-F5344CB8AC3E}">
        <p14:creationId xmlns:p14="http://schemas.microsoft.com/office/powerpoint/2010/main" val="1419739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44</a:t>
            </a:fld>
            <a:endParaRPr lang="es-EC"/>
          </a:p>
        </p:txBody>
      </p:sp>
    </p:spTree>
    <p:extLst>
      <p:ext uri="{BB962C8B-B14F-4D97-AF65-F5344CB8AC3E}">
        <p14:creationId xmlns:p14="http://schemas.microsoft.com/office/powerpoint/2010/main" val="657203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EC" dirty="0" smtClean="0"/>
              <a:t>Esta ventana permite comunicarse directamente con el Arduino para visualizar y descargar los datos de los sensores y variables asociadas a la generación de energía. </a:t>
            </a:r>
          </a:p>
          <a:p>
            <a:pPr marL="0" indent="0">
              <a:buNone/>
            </a:pPr>
            <a:r>
              <a:rPr lang="es-EC" dirty="0" smtClean="0"/>
              <a:t>La ventana Adquisición de datos se subdivide en tres pantallas, estas son:</a:t>
            </a:r>
          </a:p>
          <a:p>
            <a:pPr marL="0" indent="0">
              <a:buNone/>
            </a:pPr>
            <a:endParaRPr lang="es-EC" dirty="0" smtClean="0"/>
          </a:p>
          <a:p>
            <a:pPr lvl="0"/>
            <a:r>
              <a:rPr lang="es-EC" dirty="0" smtClean="0"/>
              <a:t>Pantalla de adquisición de datos</a:t>
            </a:r>
          </a:p>
          <a:p>
            <a:pPr lvl="0"/>
            <a:r>
              <a:rPr lang="es-EC" dirty="0" smtClean="0"/>
              <a:t>Pantalla Tiempo real</a:t>
            </a:r>
          </a:p>
          <a:p>
            <a:pPr lvl="0"/>
            <a:r>
              <a:rPr lang="es-EC" dirty="0" smtClean="0"/>
              <a:t>Pantalla Gráficos en tiempo real</a:t>
            </a:r>
          </a:p>
          <a:p>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45</a:t>
            </a:fld>
            <a:endParaRPr lang="es-EC"/>
          </a:p>
        </p:txBody>
      </p:sp>
    </p:spTree>
    <p:extLst>
      <p:ext uri="{BB962C8B-B14F-4D97-AF65-F5344CB8AC3E}">
        <p14:creationId xmlns:p14="http://schemas.microsoft.com/office/powerpoint/2010/main" val="37389557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46</a:t>
            </a:fld>
            <a:endParaRPr lang="es-EC"/>
          </a:p>
        </p:txBody>
      </p:sp>
    </p:spTree>
    <p:extLst>
      <p:ext uri="{BB962C8B-B14F-4D97-AF65-F5344CB8AC3E}">
        <p14:creationId xmlns:p14="http://schemas.microsoft.com/office/powerpoint/2010/main" val="193379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47</a:t>
            </a:fld>
            <a:endParaRPr lang="es-EC"/>
          </a:p>
        </p:txBody>
      </p:sp>
    </p:spTree>
    <p:extLst>
      <p:ext uri="{BB962C8B-B14F-4D97-AF65-F5344CB8AC3E}">
        <p14:creationId xmlns:p14="http://schemas.microsoft.com/office/powerpoint/2010/main" val="30973026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48</a:t>
            </a:fld>
            <a:endParaRPr lang="es-EC"/>
          </a:p>
        </p:txBody>
      </p:sp>
    </p:spTree>
    <p:extLst>
      <p:ext uri="{BB962C8B-B14F-4D97-AF65-F5344CB8AC3E}">
        <p14:creationId xmlns:p14="http://schemas.microsoft.com/office/powerpoint/2010/main" val="197493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p>
          <a:p>
            <a:r>
              <a:rPr lang="es-EC" dirty="0" smtClean="0"/>
              <a:t>Abrir programa</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49</a:t>
            </a:fld>
            <a:endParaRPr lang="es-EC"/>
          </a:p>
        </p:txBody>
      </p:sp>
    </p:spTree>
    <p:extLst>
      <p:ext uri="{BB962C8B-B14F-4D97-AF65-F5344CB8AC3E}">
        <p14:creationId xmlns:p14="http://schemas.microsoft.com/office/powerpoint/2010/main" val="17289675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53</a:t>
            </a:fld>
            <a:endParaRPr lang="es-EC"/>
          </a:p>
        </p:txBody>
      </p:sp>
    </p:spTree>
    <p:extLst>
      <p:ext uri="{BB962C8B-B14F-4D97-AF65-F5344CB8AC3E}">
        <p14:creationId xmlns:p14="http://schemas.microsoft.com/office/powerpoint/2010/main" val="2285055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5</a:t>
            </a:fld>
            <a:endParaRPr lang="es-EC"/>
          </a:p>
        </p:txBody>
      </p:sp>
    </p:spTree>
    <p:extLst>
      <p:ext uri="{BB962C8B-B14F-4D97-AF65-F5344CB8AC3E}">
        <p14:creationId xmlns:p14="http://schemas.microsoft.com/office/powerpoint/2010/main" val="19658342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54</a:t>
            </a:fld>
            <a:endParaRPr lang="es-EC"/>
          </a:p>
        </p:txBody>
      </p:sp>
    </p:spTree>
    <p:extLst>
      <p:ext uri="{BB962C8B-B14F-4D97-AF65-F5344CB8AC3E}">
        <p14:creationId xmlns:p14="http://schemas.microsoft.com/office/powerpoint/2010/main" val="38136421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 (10-06-2014)</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55</a:t>
            </a:fld>
            <a:endParaRPr lang="es-EC"/>
          </a:p>
        </p:txBody>
      </p:sp>
    </p:spTree>
    <p:extLst>
      <p:ext uri="{BB962C8B-B14F-4D97-AF65-F5344CB8AC3E}">
        <p14:creationId xmlns:p14="http://schemas.microsoft.com/office/powerpoint/2010/main" val="16230921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 (26-06-2014)</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57</a:t>
            </a:fld>
            <a:endParaRPr lang="es-EC"/>
          </a:p>
        </p:txBody>
      </p:sp>
    </p:spTree>
    <p:extLst>
      <p:ext uri="{BB962C8B-B14F-4D97-AF65-F5344CB8AC3E}">
        <p14:creationId xmlns:p14="http://schemas.microsoft.com/office/powerpoint/2010/main" val="11468616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59</a:t>
            </a:fld>
            <a:endParaRPr lang="es-EC"/>
          </a:p>
        </p:txBody>
      </p:sp>
    </p:spTree>
    <p:extLst>
      <p:ext uri="{BB962C8B-B14F-4D97-AF65-F5344CB8AC3E}">
        <p14:creationId xmlns:p14="http://schemas.microsoft.com/office/powerpoint/2010/main" val="3510994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60</a:t>
            </a:fld>
            <a:endParaRPr lang="es-EC"/>
          </a:p>
        </p:txBody>
      </p:sp>
    </p:spTree>
    <p:extLst>
      <p:ext uri="{BB962C8B-B14F-4D97-AF65-F5344CB8AC3E}">
        <p14:creationId xmlns:p14="http://schemas.microsoft.com/office/powerpoint/2010/main" val="4250825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61</a:t>
            </a:fld>
            <a:endParaRPr lang="es-EC"/>
          </a:p>
        </p:txBody>
      </p:sp>
    </p:spTree>
    <p:extLst>
      <p:ext uri="{BB962C8B-B14F-4D97-AF65-F5344CB8AC3E}">
        <p14:creationId xmlns:p14="http://schemas.microsoft.com/office/powerpoint/2010/main" val="23598430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62</a:t>
            </a:fld>
            <a:endParaRPr lang="es-EC"/>
          </a:p>
        </p:txBody>
      </p:sp>
    </p:spTree>
    <p:extLst>
      <p:ext uri="{BB962C8B-B14F-4D97-AF65-F5344CB8AC3E}">
        <p14:creationId xmlns:p14="http://schemas.microsoft.com/office/powerpoint/2010/main" val="22562386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63</a:t>
            </a:fld>
            <a:endParaRPr lang="es-EC"/>
          </a:p>
        </p:txBody>
      </p:sp>
    </p:spTree>
    <p:extLst>
      <p:ext uri="{BB962C8B-B14F-4D97-AF65-F5344CB8AC3E}">
        <p14:creationId xmlns:p14="http://schemas.microsoft.com/office/powerpoint/2010/main" val="25229168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64</a:t>
            </a:fld>
            <a:endParaRPr lang="es-EC"/>
          </a:p>
        </p:txBody>
      </p:sp>
    </p:spTree>
    <p:extLst>
      <p:ext uri="{BB962C8B-B14F-4D97-AF65-F5344CB8AC3E}">
        <p14:creationId xmlns:p14="http://schemas.microsoft.com/office/powerpoint/2010/main" val="10879565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65</a:t>
            </a:fld>
            <a:endParaRPr lang="es-EC"/>
          </a:p>
        </p:txBody>
      </p:sp>
    </p:spTree>
    <p:extLst>
      <p:ext uri="{BB962C8B-B14F-4D97-AF65-F5344CB8AC3E}">
        <p14:creationId xmlns:p14="http://schemas.microsoft.com/office/powerpoint/2010/main" val="3336363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6</a:t>
            </a:fld>
            <a:endParaRPr lang="es-EC"/>
          </a:p>
        </p:txBody>
      </p:sp>
    </p:spTree>
    <p:extLst>
      <p:ext uri="{BB962C8B-B14F-4D97-AF65-F5344CB8AC3E}">
        <p14:creationId xmlns:p14="http://schemas.microsoft.com/office/powerpoint/2010/main" val="36284635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Miguel</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66</a:t>
            </a:fld>
            <a:endParaRPr lang="es-EC"/>
          </a:p>
        </p:txBody>
      </p:sp>
    </p:spTree>
    <p:extLst>
      <p:ext uri="{BB962C8B-B14F-4D97-AF65-F5344CB8AC3E}">
        <p14:creationId xmlns:p14="http://schemas.microsoft.com/office/powerpoint/2010/main" val="14687306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1-3 Liz</a:t>
            </a:r>
          </a:p>
          <a:p>
            <a:r>
              <a:rPr lang="es-EC" dirty="0" smtClean="0"/>
              <a:t>2</a:t>
            </a:r>
            <a:r>
              <a:rPr lang="es-EC" baseline="0" dirty="0" smtClean="0"/>
              <a:t> Migue</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67</a:t>
            </a:fld>
            <a:endParaRPr lang="es-EC"/>
          </a:p>
        </p:txBody>
      </p:sp>
    </p:spTree>
    <p:extLst>
      <p:ext uri="{BB962C8B-B14F-4D97-AF65-F5344CB8AC3E}">
        <p14:creationId xmlns:p14="http://schemas.microsoft.com/office/powerpoint/2010/main" val="9576999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1-3 Migue</a:t>
            </a:r>
          </a:p>
          <a:p>
            <a:r>
              <a:rPr lang="es-EC" dirty="0" smtClean="0"/>
              <a:t>2</a:t>
            </a:r>
            <a:r>
              <a:rPr lang="es-EC" baseline="0" dirty="0" smtClean="0"/>
              <a:t> Liz</a:t>
            </a:r>
            <a:endParaRPr lang="es-EC" dirty="0" smtClean="0"/>
          </a:p>
        </p:txBody>
      </p:sp>
      <p:sp>
        <p:nvSpPr>
          <p:cNvPr id="4" name="Slide Number Placeholder 3"/>
          <p:cNvSpPr>
            <a:spLocks noGrp="1"/>
          </p:cNvSpPr>
          <p:nvPr>
            <p:ph type="sldNum" sz="quarter" idx="10"/>
          </p:nvPr>
        </p:nvSpPr>
        <p:spPr/>
        <p:txBody>
          <a:bodyPr/>
          <a:lstStyle/>
          <a:p>
            <a:fld id="{89039143-7895-4B39-ABC7-8D15F76795EA}" type="slidenum">
              <a:rPr lang="es-EC" smtClean="0"/>
              <a:t>68</a:t>
            </a:fld>
            <a:endParaRPr lang="es-EC"/>
          </a:p>
        </p:txBody>
      </p:sp>
    </p:spTree>
    <p:extLst>
      <p:ext uri="{BB962C8B-B14F-4D97-AF65-F5344CB8AC3E}">
        <p14:creationId xmlns:p14="http://schemas.microsoft.com/office/powerpoint/2010/main" val="17132400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1</a:t>
            </a:r>
            <a:r>
              <a:rPr lang="es-EC" baseline="0" dirty="0" smtClean="0"/>
              <a:t> Liz</a:t>
            </a:r>
          </a:p>
          <a:p>
            <a:r>
              <a:rPr lang="es-EC" baseline="0" dirty="0" smtClean="0"/>
              <a:t>2 Migue</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69</a:t>
            </a:fld>
            <a:endParaRPr lang="es-EC"/>
          </a:p>
        </p:txBody>
      </p:sp>
    </p:spTree>
    <p:extLst>
      <p:ext uri="{BB962C8B-B14F-4D97-AF65-F5344CB8AC3E}">
        <p14:creationId xmlns:p14="http://schemas.microsoft.com/office/powerpoint/2010/main" val="13610441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1 Liz</a:t>
            </a:r>
          </a:p>
          <a:p>
            <a:r>
              <a:rPr lang="es-EC" dirty="0" smtClean="0"/>
              <a:t>2 Migue</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70</a:t>
            </a:fld>
            <a:endParaRPr lang="es-EC"/>
          </a:p>
        </p:txBody>
      </p:sp>
    </p:spTree>
    <p:extLst>
      <p:ext uri="{BB962C8B-B14F-4D97-AF65-F5344CB8AC3E}">
        <p14:creationId xmlns:p14="http://schemas.microsoft.com/office/powerpoint/2010/main" val="1455537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71</a:t>
            </a:fld>
            <a:endParaRPr lang="es-EC"/>
          </a:p>
        </p:txBody>
      </p:sp>
    </p:spTree>
    <p:extLst>
      <p:ext uri="{BB962C8B-B14F-4D97-AF65-F5344CB8AC3E}">
        <p14:creationId xmlns:p14="http://schemas.microsoft.com/office/powerpoint/2010/main" val="33459012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72</a:t>
            </a:fld>
            <a:endParaRPr lang="es-EC"/>
          </a:p>
        </p:txBody>
      </p:sp>
    </p:spTree>
    <p:extLst>
      <p:ext uri="{BB962C8B-B14F-4D97-AF65-F5344CB8AC3E}">
        <p14:creationId xmlns:p14="http://schemas.microsoft.com/office/powerpoint/2010/main" val="3345828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Migue</a:t>
            </a:r>
          </a:p>
          <a:p>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7</a:t>
            </a:fld>
            <a:endParaRPr lang="es-EC"/>
          </a:p>
        </p:txBody>
      </p:sp>
    </p:spTree>
    <p:extLst>
      <p:ext uri="{BB962C8B-B14F-4D97-AF65-F5344CB8AC3E}">
        <p14:creationId xmlns:p14="http://schemas.microsoft.com/office/powerpoint/2010/main" val="3677161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p>
          <a:p>
            <a:r>
              <a:rPr lang="es-EC" dirty="0" smtClean="0"/>
              <a:t>Incremento</a:t>
            </a:r>
            <a:r>
              <a:rPr lang="es-EC" baseline="0" dirty="0" smtClean="0"/>
              <a:t> de combustibles fósiles</a:t>
            </a:r>
          </a:p>
          <a:p>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8</a:t>
            </a:fld>
            <a:endParaRPr lang="es-EC"/>
          </a:p>
        </p:txBody>
      </p:sp>
    </p:spTree>
    <p:extLst>
      <p:ext uri="{BB962C8B-B14F-4D97-AF65-F5344CB8AC3E}">
        <p14:creationId xmlns:p14="http://schemas.microsoft.com/office/powerpoint/2010/main" val="3363593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Liz</a:t>
            </a:r>
          </a:p>
          <a:p>
            <a:r>
              <a:rPr lang="es-EC" dirty="0" smtClean="0"/>
              <a:t>Global</a:t>
            </a:r>
            <a:r>
              <a:rPr lang="es-EC" baseline="0" dirty="0" smtClean="0"/>
              <a:t> </a:t>
            </a:r>
            <a:r>
              <a:rPr lang="es-EC" baseline="0" dirty="0" err="1" smtClean="0"/>
              <a:t>directa+difusa</a:t>
            </a:r>
            <a:endParaRPr lang="es-EC" baseline="0" dirty="0" smtClean="0"/>
          </a:p>
          <a:p>
            <a:r>
              <a:rPr lang="es-EC" baseline="0" dirty="0" smtClean="0"/>
              <a:t>Total </a:t>
            </a:r>
            <a:r>
              <a:rPr lang="es-EC" baseline="0" dirty="0" err="1" smtClean="0"/>
              <a:t>directa+difusa+albedo</a:t>
            </a:r>
            <a:endParaRPr lang="es-EC" dirty="0"/>
          </a:p>
        </p:txBody>
      </p:sp>
      <p:sp>
        <p:nvSpPr>
          <p:cNvPr id="4" name="Slide Number Placeholder 3"/>
          <p:cNvSpPr>
            <a:spLocks noGrp="1"/>
          </p:cNvSpPr>
          <p:nvPr>
            <p:ph type="sldNum" sz="quarter" idx="10"/>
          </p:nvPr>
        </p:nvSpPr>
        <p:spPr/>
        <p:txBody>
          <a:bodyPr/>
          <a:lstStyle/>
          <a:p>
            <a:fld id="{89039143-7895-4B39-ABC7-8D15F76795EA}" type="slidenum">
              <a:rPr lang="es-EC" smtClean="0"/>
              <a:t>9</a:t>
            </a:fld>
            <a:endParaRPr lang="es-EC"/>
          </a:p>
        </p:txBody>
      </p:sp>
    </p:spTree>
    <p:extLst>
      <p:ext uri="{BB962C8B-B14F-4D97-AF65-F5344CB8AC3E}">
        <p14:creationId xmlns:p14="http://schemas.microsoft.com/office/powerpoint/2010/main" val="48528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FC20EAA-B109-4468-93A1-86C534C5F61C}" type="datetimeFigureOut">
              <a:rPr lang="en-US" smtClean="0"/>
              <a:t>10/5/2014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fld id="{3941BD64-4BDE-4A98-A500-D76A06420834}" type="slidenum">
              <a:rPr lang="en-US" smtClean="0"/>
              <a:t>‹#›</a:t>
            </a:fld>
            <a:endParaRPr lang="en-US"/>
          </a:p>
        </p:txBody>
      </p:sp>
    </p:spTree>
    <p:extLst>
      <p:ext uri="{BB962C8B-B14F-4D97-AF65-F5344CB8AC3E}">
        <p14:creationId xmlns:p14="http://schemas.microsoft.com/office/powerpoint/2010/main" val="3514227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C20EAA-B109-4468-93A1-86C534C5F61C}" type="datetimeFigureOut">
              <a:rPr lang="en-US" smtClean="0"/>
              <a:t>10/5/2014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3941BD64-4BDE-4A98-A500-D76A06420834}" type="slidenum">
              <a:rPr lang="en-US" smtClean="0"/>
              <a:t>‹#›</a:t>
            </a:fld>
            <a:endParaRPr lang="en-US"/>
          </a:p>
        </p:txBody>
      </p:sp>
    </p:spTree>
    <p:extLst>
      <p:ext uri="{BB962C8B-B14F-4D97-AF65-F5344CB8AC3E}">
        <p14:creationId xmlns:p14="http://schemas.microsoft.com/office/powerpoint/2010/main" val="2195824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C20EAA-B109-4468-93A1-86C534C5F61C}" type="datetimeFigureOut">
              <a:rPr lang="en-US" smtClean="0"/>
              <a:t>10/5/2014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3941BD64-4BDE-4A98-A500-D76A06420834}" type="slidenum">
              <a:rPr lang="en-US" smtClean="0"/>
              <a:t>‹#›</a:t>
            </a:fld>
            <a:endParaRPr lang="en-US"/>
          </a:p>
        </p:txBody>
      </p:sp>
      <p:sp>
        <p:nvSpPr>
          <p:cNvPr id="14" name="TextBox 13"/>
          <p:cNvSpPr txBox="1"/>
          <p:nvPr/>
        </p:nvSpPr>
        <p:spPr>
          <a:xfrm>
            <a:off x="1850739" y="648005"/>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336139" y="2905306"/>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54411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FC20EAA-B109-4468-93A1-86C534C5F61C}" type="datetimeFigureOut">
              <a:rPr lang="en-US" smtClean="0"/>
              <a:t>10/5/2014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3941BD64-4BDE-4A98-A500-D76A06420834}" type="slidenum">
              <a:rPr lang="en-US" smtClean="0"/>
              <a:t>‹#›</a:t>
            </a:fld>
            <a:endParaRPr lang="en-US"/>
          </a:p>
        </p:txBody>
      </p:sp>
    </p:spTree>
    <p:extLst>
      <p:ext uri="{BB962C8B-B14F-4D97-AF65-F5344CB8AC3E}">
        <p14:creationId xmlns:p14="http://schemas.microsoft.com/office/powerpoint/2010/main" val="663279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FC20EAA-B109-4468-93A1-86C534C5F61C}" type="datetimeFigureOut">
              <a:rPr lang="en-US" smtClean="0"/>
              <a:t>10/5/2014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3941BD64-4BDE-4A98-A500-D76A06420834}" type="slidenum">
              <a:rPr lang="en-US" smtClean="0"/>
              <a:t>‹#›</a:t>
            </a:fld>
            <a:endParaRPr lang="en-US"/>
          </a:p>
        </p:txBody>
      </p:sp>
      <p:sp>
        <p:nvSpPr>
          <p:cNvPr id="17" name="TextBox 16"/>
          <p:cNvSpPr txBox="1"/>
          <p:nvPr/>
        </p:nvSpPr>
        <p:spPr>
          <a:xfrm>
            <a:off x="1850739" y="648005"/>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8336139" y="2905306"/>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69725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FC20EAA-B109-4468-93A1-86C534C5F61C}" type="datetimeFigureOut">
              <a:rPr lang="en-US" smtClean="0"/>
              <a:t>10/5/2014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3941BD64-4BDE-4A98-A500-D76A06420834}" type="slidenum">
              <a:rPr lang="en-US" smtClean="0"/>
              <a:t>‹#›</a:t>
            </a:fld>
            <a:endParaRPr lang="en-US"/>
          </a:p>
        </p:txBody>
      </p:sp>
    </p:spTree>
    <p:extLst>
      <p:ext uri="{BB962C8B-B14F-4D97-AF65-F5344CB8AC3E}">
        <p14:creationId xmlns:p14="http://schemas.microsoft.com/office/powerpoint/2010/main" val="2423749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C20EAA-B109-4468-93A1-86C534C5F61C}" type="datetimeFigureOut">
              <a:rPr lang="en-US" smtClean="0"/>
              <a:t>10/5/2014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941BD64-4BDE-4A98-A500-D76A06420834}" type="slidenum">
              <a:rPr lang="en-US" smtClean="0"/>
              <a:t>‹#›</a:t>
            </a:fld>
            <a:endParaRPr lang="en-US"/>
          </a:p>
        </p:txBody>
      </p:sp>
    </p:spTree>
    <p:extLst>
      <p:ext uri="{BB962C8B-B14F-4D97-AF65-F5344CB8AC3E}">
        <p14:creationId xmlns:p14="http://schemas.microsoft.com/office/powerpoint/2010/main" val="3999035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C20EAA-B109-4468-93A1-86C534C5F61C}" type="datetimeFigureOut">
              <a:rPr lang="en-US" smtClean="0"/>
              <a:t>10/5/2014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941BD64-4BDE-4A98-A500-D76A06420834}" type="slidenum">
              <a:rPr lang="en-US" smtClean="0"/>
              <a:t>‹#›</a:t>
            </a:fld>
            <a:endParaRPr lang="en-US"/>
          </a:p>
        </p:txBody>
      </p:sp>
    </p:spTree>
    <p:extLst>
      <p:ext uri="{BB962C8B-B14F-4D97-AF65-F5344CB8AC3E}">
        <p14:creationId xmlns:p14="http://schemas.microsoft.com/office/powerpoint/2010/main" val="142737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C20EAA-B109-4468-93A1-86C534C5F61C}" type="datetimeFigureOut">
              <a:rPr lang="en-US" smtClean="0"/>
              <a:t>10/5/2014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941BD64-4BDE-4A98-A500-D76A06420834}" type="slidenum">
              <a:rPr lang="en-US" smtClean="0"/>
              <a:t>‹#›</a:t>
            </a:fld>
            <a:endParaRPr lang="en-US"/>
          </a:p>
        </p:txBody>
      </p:sp>
    </p:spTree>
    <p:extLst>
      <p:ext uri="{BB962C8B-B14F-4D97-AF65-F5344CB8AC3E}">
        <p14:creationId xmlns:p14="http://schemas.microsoft.com/office/powerpoint/2010/main" val="2155547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C20EAA-B109-4468-93A1-86C534C5F61C}" type="datetimeFigureOut">
              <a:rPr lang="en-US" smtClean="0"/>
              <a:t>10/5/2014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3941BD64-4BDE-4A98-A500-D76A06420834}" type="slidenum">
              <a:rPr lang="en-US" smtClean="0"/>
              <a:t>‹#›</a:t>
            </a:fld>
            <a:endParaRPr lang="en-US"/>
          </a:p>
        </p:txBody>
      </p:sp>
    </p:spTree>
    <p:extLst>
      <p:ext uri="{BB962C8B-B14F-4D97-AF65-F5344CB8AC3E}">
        <p14:creationId xmlns:p14="http://schemas.microsoft.com/office/powerpoint/2010/main" val="64631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C20EAA-B109-4468-93A1-86C534C5F61C}" type="datetimeFigureOut">
              <a:rPr lang="en-US" smtClean="0"/>
              <a:t>10/5/2014</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3941BD64-4BDE-4A98-A500-D76A06420834}" type="slidenum">
              <a:rPr lang="en-US" smtClean="0"/>
              <a:t>‹#›</a:t>
            </a:fld>
            <a:endParaRPr lang="en-US"/>
          </a:p>
        </p:txBody>
      </p:sp>
    </p:spTree>
    <p:extLst>
      <p:ext uri="{BB962C8B-B14F-4D97-AF65-F5344CB8AC3E}">
        <p14:creationId xmlns:p14="http://schemas.microsoft.com/office/powerpoint/2010/main" val="4024411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C20EAA-B109-4468-93A1-86C534C5F61C}" type="datetimeFigureOut">
              <a:rPr lang="en-US" smtClean="0"/>
              <a:t>10/5/2014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3941BD64-4BDE-4A98-A500-D76A06420834}" type="slidenum">
              <a:rPr lang="en-US" smtClean="0"/>
              <a:t>‹#›</a:t>
            </a:fld>
            <a:endParaRPr lang="en-US"/>
          </a:p>
        </p:txBody>
      </p:sp>
    </p:spTree>
    <p:extLst>
      <p:ext uri="{BB962C8B-B14F-4D97-AF65-F5344CB8AC3E}">
        <p14:creationId xmlns:p14="http://schemas.microsoft.com/office/powerpoint/2010/main" val="431274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C20EAA-B109-4468-93A1-86C534C5F61C}" type="datetimeFigureOut">
              <a:rPr lang="en-US" smtClean="0"/>
              <a:t>10/5/2014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941BD64-4BDE-4A98-A500-D76A06420834}" type="slidenum">
              <a:rPr lang="en-US" smtClean="0"/>
              <a:t>‹#›</a:t>
            </a:fld>
            <a:endParaRPr lang="en-US"/>
          </a:p>
        </p:txBody>
      </p:sp>
    </p:spTree>
    <p:extLst>
      <p:ext uri="{BB962C8B-B14F-4D97-AF65-F5344CB8AC3E}">
        <p14:creationId xmlns:p14="http://schemas.microsoft.com/office/powerpoint/2010/main" val="3110866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20EAA-B109-4468-93A1-86C534C5F61C}" type="datetimeFigureOut">
              <a:rPr lang="en-US" smtClean="0"/>
              <a:t>10/5/2014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941BD64-4BDE-4A98-A500-D76A06420834}" type="slidenum">
              <a:rPr lang="en-US" smtClean="0"/>
              <a:t>‹#›</a:t>
            </a:fld>
            <a:endParaRPr lang="en-US"/>
          </a:p>
        </p:txBody>
      </p:sp>
    </p:spTree>
    <p:extLst>
      <p:ext uri="{BB962C8B-B14F-4D97-AF65-F5344CB8AC3E}">
        <p14:creationId xmlns:p14="http://schemas.microsoft.com/office/powerpoint/2010/main" val="277685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C20EAA-B109-4468-93A1-86C534C5F61C}" type="datetimeFigureOut">
              <a:rPr lang="en-US" smtClean="0"/>
              <a:t>10/5/2014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941BD64-4BDE-4A98-A500-D76A06420834}" type="slidenum">
              <a:rPr lang="en-US" smtClean="0"/>
              <a:t>‹#›</a:t>
            </a:fld>
            <a:endParaRPr lang="en-US"/>
          </a:p>
        </p:txBody>
      </p:sp>
    </p:spTree>
    <p:extLst>
      <p:ext uri="{BB962C8B-B14F-4D97-AF65-F5344CB8AC3E}">
        <p14:creationId xmlns:p14="http://schemas.microsoft.com/office/powerpoint/2010/main" val="3401009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C20EAA-B109-4468-93A1-86C534C5F61C}" type="datetimeFigureOut">
              <a:rPr lang="en-US" smtClean="0"/>
              <a:t>10/5/2014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3941BD64-4BDE-4A98-A500-D76A06420834}" type="slidenum">
              <a:rPr lang="en-US" smtClean="0"/>
              <a:t>‹#›</a:t>
            </a:fld>
            <a:endParaRPr lang="en-US"/>
          </a:p>
        </p:txBody>
      </p:sp>
    </p:spTree>
    <p:extLst>
      <p:ext uri="{BB962C8B-B14F-4D97-AF65-F5344CB8AC3E}">
        <p14:creationId xmlns:p14="http://schemas.microsoft.com/office/powerpoint/2010/main" val="44626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57"/>
            <a:ext cx="1767506"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FC20EAA-B109-4468-93A1-86C534C5F61C}" type="datetimeFigureOut">
              <a:rPr lang="en-US" smtClean="0"/>
              <a:t>10/5/2014</a:t>
            </a:fld>
            <a:endParaRPr lang="en-US"/>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2000">
                <a:solidFill>
                  <a:srgbClr val="FEFFFF"/>
                </a:solidFill>
              </a:defRPr>
            </a:lvl1pPr>
          </a:lstStyle>
          <a:p>
            <a:fld id="{3941BD64-4BDE-4A98-A500-D76A06420834}" type="slidenum">
              <a:rPr lang="en-US" smtClean="0"/>
              <a:t>‹#›</a:t>
            </a:fld>
            <a:endParaRPr lang="en-US"/>
          </a:p>
        </p:txBody>
      </p:sp>
    </p:spTree>
    <p:extLst>
      <p:ext uri="{BB962C8B-B14F-4D97-AF65-F5344CB8AC3E}">
        <p14:creationId xmlns:p14="http://schemas.microsoft.com/office/powerpoint/2010/main" val="33432908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package" Target="../embeddings/Microsoft_Visio_Drawing1.vsdx"/></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s-EC" sz="4000" b="1" dirty="0">
                <a:effectLst>
                  <a:outerShdw blurRad="38100" dist="38100" dir="2700000" algn="tl">
                    <a:srgbClr val="000000">
                      <a:alpha val="43137"/>
                    </a:srgbClr>
                  </a:outerShdw>
                </a:effectLst>
              </a:rPr>
              <a:t>Diseño, Implementación y Monitoreo de una Microcentral eléctrica eólica-fotovoltaica para el aprovechamiento de Energías Alternativas</a:t>
            </a:r>
          </a:p>
        </p:txBody>
      </p:sp>
      <p:sp>
        <p:nvSpPr>
          <p:cNvPr id="3" name="Subtitle 2"/>
          <p:cNvSpPr>
            <a:spLocks noGrp="1"/>
          </p:cNvSpPr>
          <p:nvPr>
            <p:ph type="subTitle" idx="1"/>
          </p:nvPr>
        </p:nvSpPr>
        <p:spPr/>
        <p:txBody>
          <a:bodyPr/>
          <a:lstStyle/>
          <a:p>
            <a:r>
              <a:rPr lang="en-US" dirty="0" smtClean="0"/>
              <a:t>Lizbeth Salazar</a:t>
            </a:r>
          </a:p>
          <a:p>
            <a:r>
              <a:rPr lang="en-US" dirty="0" smtClean="0"/>
              <a:t>Miguel Angel Vaca</a:t>
            </a:r>
            <a:endParaRPr lang="en-US" dirty="0"/>
          </a:p>
        </p:txBody>
      </p:sp>
    </p:spTree>
    <p:extLst>
      <p:ext uri="{BB962C8B-B14F-4D97-AF65-F5344CB8AC3E}">
        <p14:creationId xmlns:p14="http://schemas.microsoft.com/office/powerpoint/2010/main" val="3379412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65162" y="446088"/>
            <a:ext cx="5512156" cy="674374"/>
          </a:xfrm>
        </p:spPr>
        <p:txBody>
          <a:bodyPr>
            <a:noAutofit/>
          </a:bodyPr>
          <a:lstStyle/>
          <a:p>
            <a:r>
              <a:rPr lang="es-EC" sz="3200" dirty="0" smtClean="0"/>
              <a:t>Energía Solar Fotovoltaica</a:t>
            </a:r>
            <a:endParaRPr lang="es-EC" sz="3200" dirty="0"/>
          </a:p>
        </p:txBody>
      </p:sp>
      <p:sp>
        <p:nvSpPr>
          <p:cNvPr id="9" name="Text Placeholder 8"/>
          <p:cNvSpPr>
            <a:spLocks noGrp="1"/>
          </p:cNvSpPr>
          <p:nvPr>
            <p:ph type="body" sz="half" idx="2"/>
          </p:nvPr>
        </p:nvSpPr>
        <p:spPr>
          <a:xfrm>
            <a:off x="1046657" y="1729730"/>
            <a:ext cx="3384666" cy="4096721"/>
          </a:xfrm>
        </p:spPr>
        <p:txBody>
          <a:bodyPr>
            <a:normAutofit/>
          </a:bodyPr>
          <a:lstStyle/>
          <a:p>
            <a:pPr marL="285750" indent="-285750">
              <a:buFont typeface="Wingdings" panose="05000000000000000000" pitchFamily="2" charset="2"/>
              <a:buChar char="§"/>
            </a:pPr>
            <a:r>
              <a:rPr lang="es-EC" sz="2000" dirty="0" smtClean="0"/>
              <a:t>Realizan la conversión directa de radiación solar a energía eléctrica</a:t>
            </a:r>
          </a:p>
          <a:p>
            <a:pPr marL="285750" indent="-285750">
              <a:buFont typeface="Wingdings" panose="05000000000000000000" pitchFamily="2" charset="2"/>
              <a:buChar char="§"/>
            </a:pPr>
            <a:r>
              <a:rPr lang="es-EC" sz="2000" dirty="0" smtClean="0"/>
              <a:t>Los sistemas fotovoltaicos son:</a:t>
            </a:r>
          </a:p>
          <a:p>
            <a:pPr marL="742950" lvl="1" indent="-285750">
              <a:buFont typeface="Wingdings" panose="05000000000000000000" pitchFamily="2" charset="2"/>
              <a:buChar char="§"/>
            </a:pPr>
            <a:r>
              <a:rPr lang="es-EC" sz="1800" dirty="0" smtClean="0"/>
              <a:t>Sistemas Autónomos</a:t>
            </a:r>
          </a:p>
          <a:p>
            <a:pPr marL="742950" lvl="1" indent="-285750">
              <a:buFont typeface="Wingdings" panose="05000000000000000000" pitchFamily="2" charset="2"/>
              <a:buChar char="§"/>
            </a:pPr>
            <a:r>
              <a:rPr lang="es-EC" sz="1800" dirty="0" smtClean="0"/>
              <a:t>Sistemas Conectados a la Red</a:t>
            </a:r>
            <a:endParaRPr lang="es-EC" sz="1800" dirty="0"/>
          </a:p>
        </p:txBody>
      </p:sp>
      <p:pic>
        <p:nvPicPr>
          <p:cNvPr id="10" name="Imagen 2" descr="http://html.rincondelvago.com/000015915.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24754" y="1313644"/>
            <a:ext cx="4300899" cy="4928894"/>
          </a:xfrm>
          <a:prstGeom prst="rect">
            <a:avLst/>
          </a:prstGeom>
          <a:noFill/>
          <a:ln>
            <a:noFill/>
          </a:ln>
        </p:spPr>
      </p:pic>
    </p:spTree>
    <p:extLst>
      <p:ext uri="{BB962C8B-B14F-4D97-AF65-F5344CB8AC3E}">
        <p14:creationId xmlns:p14="http://schemas.microsoft.com/office/powerpoint/2010/main" val="13980307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26524" y="624110"/>
            <a:ext cx="7301935" cy="560746"/>
          </a:xfrm>
        </p:spPr>
        <p:txBody>
          <a:bodyPr>
            <a:normAutofit fontScale="90000"/>
          </a:bodyPr>
          <a:lstStyle/>
          <a:p>
            <a:r>
              <a:rPr lang="es-EC" dirty="0" smtClean="0"/>
              <a:t>Energía Eólica</a:t>
            </a:r>
            <a:endParaRPr lang="es-EC" dirty="0"/>
          </a:p>
        </p:txBody>
      </p:sp>
      <p:sp>
        <p:nvSpPr>
          <p:cNvPr id="10" name="Text Placeholder 9"/>
          <p:cNvSpPr>
            <a:spLocks noGrp="1"/>
          </p:cNvSpPr>
          <p:nvPr>
            <p:ph type="body" idx="1"/>
          </p:nvPr>
        </p:nvSpPr>
        <p:spPr>
          <a:xfrm>
            <a:off x="1559347" y="1278234"/>
            <a:ext cx="2994549" cy="576262"/>
          </a:xfrm>
        </p:spPr>
        <p:txBody>
          <a:bodyPr/>
          <a:lstStyle/>
          <a:p>
            <a:r>
              <a:rPr lang="es-EC" dirty="0" smtClean="0"/>
              <a:t>Viento</a:t>
            </a:r>
            <a:endParaRPr lang="es-EC" dirty="0"/>
          </a:p>
        </p:txBody>
      </p:sp>
      <p:sp>
        <p:nvSpPr>
          <p:cNvPr id="11" name="Content Placeholder 10"/>
          <p:cNvSpPr>
            <a:spLocks noGrp="1"/>
          </p:cNvSpPr>
          <p:nvPr>
            <p:ph sz="half" idx="2"/>
          </p:nvPr>
        </p:nvSpPr>
        <p:spPr>
          <a:xfrm>
            <a:off x="1163242" y="1947874"/>
            <a:ext cx="7270751" cy="1171394"/>
          </a:xfrm>
        </p:spPr>
        <p:txBody>
          <a:bodyPr>
            <a:normAutofit fontScale="85000" lnSpcReduction="10000"/>
          </a:bodyPr>
          <a:lstStyle/>
          <a:p>
            <a:r>
              <a:rPr lang="es-EC" dirty="0" smtClean="0"/>
              <a:t>Es el aire que se halla en movimiento</a:t>
            </a:r>
          </a:p>
          <a:p>
            <a:r>
              <a:rPr lang="es-EC" dirty="0" smtClean="0"/>
              <a:t>Su principal causa es la radiación solar</a:t>
            </a:r>
          </a:p>
          <a:p>
            <a:r>
              <a:rPr lang="es-EC" dirty="0" smtClean="0"/>
              <a:t>El aire caliente es menos denso y asciende, siendo desplazado por otro frío, lo que genera las corrientes</a:t>
            </a:r>
            <a:endParaRPr lang="es-EC" dirty="0"/>
          </a:p>
        </p:txBody>
      </p:sp>
      <p:pic>
        <p:nvPicPr>
          <p:cNvPr id="9" name="Imagen 92" descr="http://www.energiasustentable.cl/wp-content/uploads/2013/05/fig1.png"/>
          <p:cNvPicPr/>
          <p:nvPr/>
        </p:nvPicPr>
        <p:blipFill>
          <a:blip r:embed="rId3">
            <a:extLst>
              <a:ext uri="{28A0092B-C50C-407E-A947-70E740481C1C}">
                <a14:useLocalDpi xmlns:a14="http://schemas.microsoft.com/office/drawing/2010/main" val="0"/>
              </a:ext>
            </a:extLst>
          </a:blip>
          <a:srcRect/>
          <a:stretch>
            <a:fillRect/>
          </a:stretch>
        </p:blipFill>
        <p:spPr bwMode="auto">
          <a:xfrm>
            <a:off x="1209331" y="3212646"/>
            <a:ext cx="7224662" cy="2491874"/>
          </a:xfrm>
          <a:prstGeom prst="rect">
            <a:avLst/>
          </a:prstGeom>
          <a:noFill/>
          <a:ln>
            <a:noFill/>
          </a:ln>
        </p:spPr>
      </p:pic>
      <mc:AlternateContent xmlns:mc="http://schemas.openxmlformats.org/markup-compatibility/2006" xmlns:a14="http://schemas.microsoft.com/office/drawing/2010/main">
        <mc:Choice Requires="a14">
          <p:sp>
            <p:nvSpPr>
              <p:cNvPr id="14" name="Rectangle 13"/>
              <p:cNvSpPr/>
              <p:nvPr/>
            </p:nvSpPr>
            <p:spPr>
              <a:xfrm>
                <a:off x="3662979" y="5797898"/>
                <a:ext cx="1781833" cy="7468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h</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0">
                              <a:latin typeface="Cambria Math" panose="02040503050406030204" pitchFamily="18" charset="0"/>
                            </a:rPr>
                            <m:t>10</m:t>
                          </m:r>
                        </m:sub>
                      </m:sSub>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h</m:t>
                                  </m:r>
                                </m:num>
                                <m:den>
                                  <m:r>
                                    <a:rPr lang="es-EC" i="0">
                                      <a:latin typeface="Cambria Math" panose="02040503050406030204" pitchFamily="18" charset="0"/>
                                    </a:rPr>
                                    <m:t>10</m:t>
                                  </m:r>
                                </m:den>
                              </m:f>
                            </m:e>
                          </m:d>
                        </m:e>
                        <m:sup>
                          <m:r>
                            <a:rPr lang="es-EC" i="1">
                              <a:latin typeface="Cambria Math" panose="02040503050406030204" pitchFamily="18" charset="0"/>
                            </a:rPr>
                            <m:t>𝛼</m:t>
                          </m:r>
                        </m:sup>
                      </m:sSup>
                    </m:oMath>
                  </m:oMathPara>
                </a14:m>
                <a:endParaRPr lang="es-EC" dirty="0"/>
              </a:p>
            </p:txBody>
          </p:sp>
        </mc:Choice>
        <mc:Fallback xmlns="">
          <p:sp>
            <p:nvSpPr>
              <p:cNvPr id="14" name="Rectangle 13"/>
              <p:cNvSpPr>
                <a:spLocks noRot="1" noChangeAspect="1" noMove="1" noResize="1" noEditPoints="1" noAdjustHandles="1" noChangeArrowheads="1" noChangeShapeType="1" noTextEdit="1"/>
              </p:cNvSpPr>
              <p:nvPr/>
            </p:nvSpPr>
            <p:spPr>
              <a:xfrm>
                <a:off x="3662979" y="5797898"/>
                <a:ext cx="1781833" cy="746808"/>
              </a:xfrm>
              <a:prstGeom prst="rect">
                <a:avLst/>
              </a:prstGeom>
              <a:blipFill rotWithShape="0">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7308064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16675" y="1134064"/>
            <a:ext cx="7301935" cy="766808"/>
          </a:xfrm>
        </p:spPr>
        <p:txBody>
          <a:bodyPr>
            <a:normAutofit/>
          </a:bodyPr>
          <a:lstStyle/>
          <a:p>
            <a:r>
              <a:rPr lang="es-EC" dirty="0" smtClean="0"/>
              <a:t>Radiación Días Significativos</a:t>
            </a:r>
            <a:endParaRPr lang="es-EC" dirty="0"/>
          </a:p>
        </p:txBody>
      </p:sp>
      <p:graphicFrame>
        <p:nvGraphicFramePr>
          <p:cNvPr id="14" name="Chart 13"/>
          <p:cNvGraphicFramePr/>
          <p:nvPr>
            <p:extLst>
              <p:ext uri="{D42A27DB-BD31-4B8C-83A1-F6EECF244321}">
                <p14:modId xmlns:p14="http://schemas.microsoft.com/office/powerpoint/2010/main" val="602853805"/>
              </p:ext>
            </p:extLst>
          </p:nvPr>
        </p:nvGraphicFramePr>
        <p:xfrm>
          <a:off x="936669" y="1980131"/>
          <a:ext cx="7468778" cy="3771947"/>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Placeholder 4"/>
          <p:cNvSpPr>
            <a:spLocks noGrp="1"/>
          </p:cNvSpPr>
          <p:nvPr>
            <p:ph type="body" idx="1"/>
          </p:nvPr>
        </p:nvSpPr>
        <p:spPr>
          <a:xfrm>
            <a:off x="2312833" y="6015847"/>
            <a:ext cx="5329313" cy="576262"/>
          </a:xfrm>
        </p:spPr>
        <p:txBody>
          <a:bodyPr/>
          <a:lstStyle/>
          <a:p>
            <a:r>
              <a:rPr lang="es-EC" sz="1600" dirty="0" smtClean="0"/>
              <a:t>Insolación día promedio: </a:t>
            </a:r>
            <a:r>
              <a:rPr lang="es-EC" sz="1600" dirty="0"/>
              <a:t>4363 </a:t>
            </a:r>
            <a:r>
              <a:rPr lang="es-EC" sz="1600" dirty="0" err="1" smtClean="0"/>
              <a:t>Wh</a:t>
            </a:r>
            <a:r>
              <a:rPr lang="es-EC" sz="1600" dirty="0" smtClean="0"/>
              <a:t>/m</a:t>
            </a:r>
            <a:r>
              <a:rPr lang="es-EC" sz="1600" baseline="30000" dirty="0" smtClean="0"/>
              <a:t>2</a:t>
            </a:r>
            <a:r>
              <a:rPr lang="es-EC" sz="1600" dirty="0" smtClean="0"/>
              <a:t>/día</a:t>
            </a:r>
          </a:p>
          <a:p>
            <a:r>
              <a:rPr lang="es-EC" sz="1600" dirty="0"/>
              <a:t>Insolación </a:t>
            </a:r>
            <a:r>
              <a:rPr lang="es-EC" sz="1600" dirty="0" smtClean="0"/>
              <a:t>Febrero (Atlas): </a:t>
            </a:r>
            <a:r>
              <a:rPr lang="es-EC" sz="1600" dirty="0"/>
              <a:t>4030-4360 </a:t>
            </a:r>
            <a:r>
              <a:rPr lang="es-EC" sz="1600" dirty="0" err="1" smtClean="0"/>
              <a:t>Wh</a:t>
            </a:r>
            <a:r>
              <a:rPr lang="es-EC" sz="1600" dirty="0" smtClean="0"/>
              <a:t>/m</a:t>
            </a:r>
            <a:r>
              <a:rPr lang="es-EC" sz="1600" baseline="30000" dirty="0" smtClean="0"/>
              <a:t>2</a:t>
            </a:r>
            <a:r>
              <a:rPr lang="es-EC" sz="1600" dirty="0" smtClean="0"/>
              <a:t>/día</a:t>
            </a:r>
            <a:endParaRPr lang="es-EC" sz="1600" dirty="0"/>
          </a:p>
        </p:txBody>
      </p:sp>
      <p:sp>
        <p:nvSpPr>
          <p:cNvPr id="5" name="Title 6"/>
          <p:cNvSpPr txBox="1">
            <a:spLocks/>
          </p:cNvSpPr>
          <p:nvPr/>
        </p:nvSpPr>
        <p:spPr>
          <a:xfrm>
            <a:off x="1416675" y="285782"/>
            <a:ext cx="7121631" cy="67665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mtClean="0"/>
              <a:t>Estudio Climatológico</a:t>
            </a:r>
            <a:endParaRPr lang="es-EC" dirty="0"/>
          </a:p>
        </p:txBody>
      </p:sp>
    </p:spTree>
    <p:extLst>
      <p:ext uri="{BB962C8B-B14F-4D97-AF65-F5344CB8AC3E}">
        <p14:creationId xmlns:p14="http://schemas.microsoft.com/office/powerpoint/2010/main" val="19345383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Radiación solar en el año</a:t>
            </a:r>
            <a:endParaRPr lang="es-EC"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93667282"/>
              </p:ext>
            </p:extLst>
          </p:nvPr>
        </p:nvGraphicFramePr>
        <p:xfrm>
          <a:off x="2047741" y="1738653"/>
          <a:ext cx="6078829" cy="4389120"/>
        </p:xfrm>
        <a:graphic>
          <a:graphicData uri="http://schemas.openxmlformats.org/drawingml/2006/table">
            <a:tbl>
              <a:tblPr firstRow="1" firstCol="1" bandRow="1">
                <a:tableStyleId>{C083E6E3-FA7D-4D7B-A595-EF9225AFEA82}</a:tableStyleId>
              </a:tblPr>
              <a:tblGrid>
                <a:gridCol w="1456517"/>
                <a:gridCol w="1340610"/>
                <a:gridCol w="1941092"/>
                <a:gridCol w="1340610"/>
              </a:tblGrid>
              <a:tr h="408955">
                <a:tc>
                  <a:txBody>
                    <a:bodyPr/>
                    <a:lstStyle/>
                    <a:p>
                      <a:pPr marL="0" marR="0" indent="0" algn="ctr">
                        <a:lnSpc>
                          <a:spcPct val="200000"/>
                        </a:lnSpc>
                        <a:spcBef>
                          <a:spcPts val="0"/>
                        </a:spcBef>
                        <a:spcAft>
                          <a:spcPts val="0"/>
                        </a:spcAft>
                      </a:pPr>
                      <a:r>
                        <a:rPr lang="es-EC" sz="1800" dirty="0">
                          <a:effectLst/>
                        </a:rPr>
                        <a:t>Mes</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l">
                        <a:lnSpc>
                          <a:spcPct val="200000"/>
                        </a:lnSpc>
                        <a:spcBef>
                          <a:spcPts val="0"/>
                        </a:spcBef>
                        <a:spcAft>
                          <a:spcPts val="0"/>
                        </a:spcAft>
                      </a:pPr>
                      <a:r>
                        <a:rPr lang="es-EC" sz="1800">
                          <a:effectLst/>
                        </a:rPr>
                        <a:t>Total</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800" b="1">
                          <a:effectLst/>
                        </a:rPr>
                        <a:t>Mes</a:t>
                      </a:r>
                      <a:endParaRPr lang="en-US" sz="1800" b="1">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l">
                        <a:lnSpc>
                          <a:spcPct val="200000"/>
                        </a:lnSpc>
                        <a:spcBef>
                          <a:spcPts val="0"/>
                        </a:spcBef>
                        <a:spcAft>
                          <a:spcPts val="0"/>
                        </a:spcAft>
                      </a:pPr>
                      <a:r>
                        <a:rPr lang="es-EC" sz="1800">
                          <a:effectLst/>
                        </a:rPr>
                        <a:t>Total</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409038">
                <a:tc>
                  <a:txBody>
                    <a:bodyPr/>
                    <a:lstStyle/>
                    <a:p>
                      <a:pPr marL="0" marR="0" indent="0" algn="l">
                        <a:lnSpc>
                          <a:spcPct val="200000"/>
                        </a:lnSpc>
                        <a:spcBef>
                          <a:spcPts val="0"/>
                        </a:spcBef>
                        <a:spcAft>
                          <a:spcPts val="0"/>
                        </a:spcAft>
                      </a:pPr>
                      <a:r>
                        <a:rPr lang="es-EC" sz="1800" dirty="0">
                          <a:effectLst/>
                        </a:rPr>
                        <a:t>Enero</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800" dirty="0">
                          <a:effectLst/>
                        </a:rPr>
                        <a:t>5275</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l">
                        <a:lnSpc>
                          <a:spcPct val="200000"/>
                        </a:lnSpc>
                        <a:spcBef>
                          <a:spcPts val="0"/>
                        </a:spcBef>
                        <a:spcAft>
                          <a:spcPts val="0"/>
                        </a:spcAft>
                      </a:pPr>
                      <a:r>
                        <a:rPr lang="es-EC" sz="1800" b="1">
                          <a:effectLst/>
                        </a:rPr>
                        <a:t>Julio</a:t>
                      </a:r>
                      <a:endParaRPr lang="en-US" sz="1800" b="1">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800">
                          <a:effectLst/>
                        </a:rPr>
                        <a:t>5800</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409038">
                <a:tc>
                  <a:txBody>
                    <a:bodyPr/>
                    <a:lstStyle/>
                    <a:p>
                      <a:pPr marL="0" marR="0" indent="0" algn="l">
                        <a:lnSpc>
                          <a:spcPct val="200000"/>
                        </a:lnSpc>
                        <a:spcBef>
                          <a:spcPts val="0"/>
                        </a:spcBef>
                        <a:spcAft>
                          <a:spcPts val="0"/>
                        </a:spcAft>
                      </a:pPr>
                      <a:r>
                        <a:rPr lang="es-EC" sz="1800">
                          <a:effectLst/>
                        </a:rPr>
                        <a:t>Febrero</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800">
                          <a:effectLst/>
                        </a:rPr>
                        <a:t>5100</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l">
                        <a:lnSpc>
                          <a:spcPct val="200000"/>
                        </a:lnSpc>
                        <a:spcBef>
                          <a:spcPts val="0"/>
                        </a:spcBef>
                        <a:spcAft>
                          <a:spcPts val="0"/>
                        </a:spcAft>
                      </a:pPr>
                      <a:r>
                        <a:rPr lang="es-EC" sz="1800" b="1">
                          <a:effectLst/>
                        </a:rPr>
                        <a:t>Agosto</a:t>
                      </a:r>
                      <a:endParaRPr lang="en-US" sz="1800" b="1">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800">
                          <a:effectLst/>
                        </a:rPr>
                        <a:t>6010</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409038">
                <a:tc>
                  <a:txBody>
                    <a:bodyPr/>
                    <a:lstStyle/>
                    <a:p>
                      <a:pPr marL="0" marR="0" indent="0" algn="l">
                        <a:lnSpc>
                          <a:spcPct val="200000"/>
                        </a:lnSpc>
                        <a:spcBef>
                          <a:spcPts val="0"/>
                        </a:spcBef>
                        <a:spcAft>
                          <a:spcPts val="0"/>
                        </a:spcAft>
                      </a:pPr>
                      <a:r>
                        <a:rPr lang="es-EC" sz="1800">
                          <a:effectLst/>
                        </a:rPr>
                        <a:t>Marzo </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800">
                          <a:effectLst/>
                        </a:rPr>
                        <a:t>5100</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l">
                        <a:lnSpc>
                          <a:spcPct val="200000"/>
                        </a:lnSpc>
                        <a:spcBef>
                          <a:spcPts val="0"/>
                        </a:spcBef>
                        <a:spcAft>
                          <a:spcPts val="0"/>
                        </a:spcAft>
                      </a:pPr>
                      <a:r>
                        <a:rPr lang="es-EC" sz="1800" b="1">
                          <a:effectLst/>
                        </a:rPr>
                        <a:t>Septiembre</a:t>
                      </a:r>
                      <a:endParaRPr lang="en-US" sz="1800" b="1">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800">
                          <a:effectLst/>
                        </a:rPr>
                        <a:t>5800</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409038">
                <a:tc>
                  <a:txBody>
                    <a:bodyPr/>
                    <a:lstStyle/>
                    <a:p>
                      <a:pPr marL="0" marR="0" indent="0" algn="l">
                        <a:lnSpc>
                          <a:spcPct val="200000"/>
                        </a:lnSpc>
                        <a:spcBef>
                          <a:spcPts val="0"/>
                        </a:spcBef>
                        <a:spcAft>
                          <a:spcPts val="0"/>
                        </a:spcAft>
                      </a:pPr>
                      <a:r>
                        <a:rPr lang="es-EC" sz="1800">
                          <a:effectLst/>
                        </a:rPr>
                        <a:t>Abril </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800">
                          <a:effectLst/>
                        </a:rPr>
                        <a:t>4750</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l">
                        <a:lnSpc>
                          <a:spcPct val="200000"/>
                        </a:lnSpc>
                        <a:spcBef>
                          <a:spcPts val="0"/>
                        </a:spcBef>
                        <a:spcAft>
                          <a:spcPts val="0"/>
                        </a:spcAft>
                      </a:pPr>
                      <a:r>
                        <a:rPr lang="es-EC" sz="1800" b="1">
                          <a:effectLst/>
                        </a:rPr>
                        <a:t>Octubre</a:t>
                      </a:r>
                      <a:endParaRPr lang="en-US" sz="1800" b="1">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800">
                          <a:effectLst/>
                        </a:rPr>
                        <a:t>5675</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409038">
                <a:tc>
                  <a:txBody>
                    <a:bodyPr/>
                    <a:lstStyle/>
                    <a:p>
                      <a:pPr marL="0" marR="0" indent="0" algn="l">
                        <a:lnSpc>
                          <a:spcPct val="200000"/>
                        </a:lnSpc>
                        <a:spcBef>
                          <a:spcPts val="0"/>
                        </a:spcBef>
                        <a:spcAft>
                          <a:spcPts val="0"/>
                        </a:spcAft>
                      </a:pPr>
                      <a:r>
                        <a:rPr lang="es-EC" sz="1800">
                          <a:effectLst/>
                        </a:rPr>
                        <a:t>Mayo</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800">
                          <a:effectLst/>
                        </a:rPr>
                        <a:t>5275</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l">
                        <a:lnSpc>
                          <a:spcPct val="200000"/>
                        </a:lnSpc>
                        <a:spcBef>
                          <a:spcPts val="0"/>
                        </a:spcBef>
                        <a:spcAft>
                          <a:spcPts val="0"/>
                        </a:spcAft>
                      </a:pPr>
                      <a:r>
                        <a:rPr lang="es-EC" sz="1800" b="1">
                          <a:effectLst/>
                        </a:rPr>
                        <a:t>Noviembre</a:t>
                      </a:r>
                      <a:endParaRPr lang="en-US" sz="1800" b="1">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800">
                          <a:effectLst/>
                        </a:rPr>
                        <a:t>5275</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409038">
                <a:tc>
                  <a:txBody>
                    <a:bodyPr/>
                    <a:lstStyle/>
                    <a:p>
                      <a:pPr marL="0" marR="0" indent="0" algn="l">
                        <a:lnSpc>
                          <a:spcPct val="200000"/>
                        </a:lnSpc>
                        <a:spcBef>
                          <a:spcPts val="0"/>
                        </a:spcBef>
                        <a:spcAft>
                          <a:spcPts val="0"/>
                        </a:spcAft>
                      </a:pPr>
                      <a:r>
                        <a:rPr lang="es-EC" sz="1800">
                          <a:effectLst/>
                        </a:rPr>
                        <a:t>Junio</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800">
                          <a:effectLst/>
                        </a:rPr>
                        <a:t>5625</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l">
                        <a:lnSpc>
                          <a:spcPct val="200000"/>
                        </a:lnSpc>
                        <a:spcBef>
                          <a:spcPts val="0"/>
                        </a:spcBef>
                        <a:spcAft>
                          <a:spcPts val="0"/>
                        </a:spcAft>
                      </a:pPr>
                      <a:r>
                        <a:rPr lang="es-EC" sz="1800" b="1">
                          <a:effectLst/>
                        </a:rPr>
                        <a:t>Diciembre</a:t>
                      </a:r>
                      <a:endParaRPr lang="en-US" sz="1800" b="1">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800">
                          <a:effectLst/>
                        </a:rPr>
                        <a:t>5100</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409038">
                <a:tc gridSpan="2">
                  <a:txBody>
                    <a:bodyPr/>
                    <a:lstStyle/>
                    <a:p>
                      <a:pPr marL="0" marR="0" indent="0" algn="ctr">
                        <a:lnSpc>
                          <a:spcPct val="200000"/>
                        </a:lnSpc>
                        <a:spcBef>
                          <a:spcPts val="0"/>
                        </a:spcBef>
                        <a:spcAft>
                          <a:spcPts val="0"/>
                        </a:spcAft>
                      </a:pPr>
                      <a:r>
                        <a:rPr lang="es-EC" sz="1800">
                          <a:effectLst/>
                        </a:rPr>
                        <a:t>Promedio</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hMerge="1">
                  <a:txBody>
                    <a:bodyPr/>
                    <a:lstStyle/>
                    <a:p>
                      <a:endParaRPr lang="es-EC"/>
                    </a:p>
                  </a:txBody>
                  <a:tcPr/>
                </a:tc>
                <a:tc gridSpan="2">
                  <a:txBody>
                    <a:bodyPr/>
                    <a:lstStyle/>
                    <a:p>
                      <a:pPr marL="0" marR="0" indent="0" algn="ctr">
                        <a:lnSpc>
                          <a:spcPct val="200000"/>
                        </a:lnSpc>
                        <a:spcBef>
                          <a:spcPts val="0"/>
                        </a:spcBef>
                        <a:spcAft>
                          <a:spcPts val="0"/>
                        </a:spcAft>
                      </a:pPr>
                      <a:r>
                        <a:rPr lang="es-EC" sz="1800" b="1" dirty="0">
                          <a:effectLst/>
                        </a:rPr>
                        <a:t>5400</a:t>
                      </a:r>
                      <a:endParaRPr lang="en-US" sz="1800" b="1"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hMerge="1">
                  <a:txBody>
                    <a:bodyPr/>
                    <a:lstStyle/>
                    <a:p>
                      <a:endParaRPr lang="es-EC"/>
                    </a:p>
                  </a:txBody>
                  <a:tcPr/>
                </a:tc>
              </a:tr>
            </a:tbl>
          </a:graphicData>
        </a:graphic>
      </p:graphicFrame>
    </p:spTree>
    <p:extLst>
      <p:ext uri="{BB962C8B-B14F-4D97-AF65-F5344CB8AC3E}">
        <p14:creationId xmlns:p14="http://schemas.microsoft.com/office/powerpoint/2010/main" val="8309003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26524" y="624110"/>
            <a:ext cx="7301935" cy="766808"/>
          </a:xfrm>
        </p:spPr>
        <p:txBody>
          <a:bodyPr>
            <a:normAutofit/>
          </a:bodyPr>
          <a:lstStyle/>
          <a:p>
            <a:r>
              <a:rPr lang="es-EC" dirty="0" smtClean="0"/>
              <a:t>Velocidad Días Significativos</a:t>
            </a:r>
            <a:endParaRPr lang="es-EC" dirty="0"/>
          </a:p>
        </p:txBody>
      </p:sp>
      <p:sp>
        <p:nvSpPr>
          <p:cNvPr id="15" name="Text Placeholder 4"/>
          <p:cNvSpPr>
            <a:spLocks noGrp="1"/>
          </p:cNvSpPr>
          <p:nvPr>
            <p:ph type="body" idx="1"/>
          </p:nvPr>
        </p:nvSpPr>
        <p:spPr>
          <a:xfrm>
            <a:off x="2128783" y="6061496"/>
            <a:ext cx="5697415" cy="576262"/>
          </a:xfrm>
        </p:spPr>
        <p:txBody>
          <a:bodyPr/>
          <a:lstStyle/>
          <a:p>
            <a:r>
              <a:rPr lang="es-EC" sz="2000" dirty="0" smtClean="0"/>
              <a:t>Velocidad promedio febrero: 0.43 m/s</a:t>
            </a:r>
          </a:p>
          <a:p>
            <a:r>
              <a:rPr lang="es-EC" sz="2000" dirty="0" smtClean="0"/>
              <a:t>Velocidad promedio(Atlas):1.68 m/s</a:t>
            </a:r>
            <a:endParaRPr lang="es-EC" sz="2000" dirty="0"/>
          </a:p>
        </p:txBody>
      </p:sp>
      <p:graphicFrame>
        <p:nvGraphicFramePr>
          <p:cNvPr id="5" name="Gráfico 4"/>
          <p:cNvGraphicFramePr/>
          <p:nvPr>
            <p:extLst>
              <p:ext uri="{D42A27DB-BD31-4B8C-83A1-F6EECF244321}">
                <p14:modId xmlns:p14="http://schemas.microsoft.com/office/powerpoint/2010/main" val="87932444"/>
              </p:ext>
            </p:extLst>
          </p:nvPr>
        </p:nvGraphicFramePr>
        <p:xfrm>
          <a:off x="824249" y="1493949"/>
          <a:ext cx="7662928" cy="44303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4728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511" y="662747"/>
            <a:ext cx="6683765" cy="1280890"/>
          </a:xfrm>
        </p:spPr>
        <p:txBody>
          <a:bodyPr>
            <a:normAutofit/>
          </a:bodyPr>
          <a:lstStyle/>
          <a:p>
            <a:r>
              <a:rPr lang="es-EC" sz="3200" dirty="0" smtClean="0"/>
              <a:t>Velocidad del viento en el año</a:t>
            </a:r>
            <a:endParaRPr lang="es-EC" sz="3200"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993343574"/>
              </p:ext>
            </p:extLst>
          </p:nvPr>
        </p:nvGraphicFramePr>
        <p:xfrm>
          <a:off x="1429555" y="1644202"/>
          <a:ext cx="6642421" cy="4682298"/>
        </p:xfrm>
        <a:graphic>
          <a:graphicData uri="http://schemas.openxmlformats.org/drawingml/2006/table">
            <a:tbl>
              <a:tblPr firstRow="1" firstCol="1" bandRow="1">
                <a:tableStyleId>{C083E6E3-FA7D-4D7B-A595-EF9225AFEA82}</a:tableStyleId>
              </a:tblPr>
              <a:tblGrid>
                <a:gridCol w="1240949"/>
                <a:gridCol w="931387"/>
                <a:gridCol w="931387"/>
                <a:gridCol w="1675924"/>
                <a:gridCol w="931387"/>
                <a:gridCol w="931387"/>
              </a:tblGrid>
              <a:tr h="517598">
                <a:tc>
                  <a:txBody>
                    <a:bodyPr/>
                    <a:lstStyle/>
                    <a:p>
                      <a:pPr indent="255905" algn="ctr">
                        <a:lnSpc>
                          <a:spcPct val="200000"/>
                        </a:lnSpc>
                        <a:spcAft>
                          <a:spcPts val="0"/>
                        </a:spcAft>
                      </a:pPr>
                      <a:r>
                        <a:rPr lang="es-EC" sz="1800" dirty="0">
                          <a:effectLst/>
                        </a:rPr>
                        <a:t>Mes</a:t>
                      </a:r>
                      <a:endParaRPr lang="es-EC" sz="18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80 m</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10 m</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b="1">
                          <a:effectLst/>
                        </a:rPr>
                        <a:t>Mes</a:t>
                      </a:r>
                      <a:endParaRPr lang="es-EC" sz="1800" b="1">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80 m</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10 m</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r>
              <a:tr h="517598">
                <a:tc>
                  <a:txBody>
                    <a:bodyPr/>
                    <a:lstStyle/>
                    <a:p>
                      <a:pPr indent="255905" algn="ctr">
                        <a:lnSpc>
                          <a:spcPct val="200000"/>
                        </a:lnSpc>
                        <a:spcAft>
                          <a:spcPts val="0"/>
                        </a:spcAft>
                      </a:pPr>
                      <a:r>
                        <a:rPr lang="es-EC" sz="1800" dirty="0">
                          <a:effectLst/>
                        </a:rPr>
                        <a:t>Enero</a:t>
                      </a:r>
                      <a:endParaRPr lang="es-EC" sz="18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3</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1.68</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b="1">
                          <a:effectLst/>
                        </a:rPr>
                        <a:t>Julio</a:t>
                      </a:r>
                      <a:endParaRPr lang="es-EC" sz="1800" b="1">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4.5</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2.51</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r>
              <a:tr h="707187">
                <a:tc>
                  <a:txBody>
                    <a:bodyPr/>
                    <a:lstStyle/>
                    <a:p>
                      <a:pPr indent="255905" algn="ctr">
                        <a:lnSpc>
                          <a:spcPct val="200000"/>
                        </a:lnSpc>
                        <a:spcAft>
                          <a:spcPts val="0"/>
                        </a:spcAft>
                      </a:pPr>
                      <a:r>
                        <a:rPr lang="es-EC" sz="1800">
                          <a:effectLst/>
                        </a:rPr>
                        <a:t>Febrero</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dirty="0">
                          <a:effectLst/>
                        </a:rPr>
                        <a:t>3</a:t>
                      </a:r>
                      <a:endParaRPr lang="es-EC" sz="18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1.68</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b="1">
                          <a:effectLst/>
                        </a:rPr>
                        <a:t>Agosto</a:t>
                      </a:r>
                      <a:endParaRPr lang="es-EC" sz="1800" b="1">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4.5</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2.51</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r>
              <a:tr h="776397">
                <a:tc>
                  <a:txBody>
                    <a:bodyPr/>
                    <a:lstStyle/>
                    <a:p>
                      <a:pPr indent="255905" algn="ctr">
                        <a:lnSpc>
                          <a:spcPct val="200000"/>
                        </a:lnSpc>
                        <a:spcAft>
                          <a:spcPts val="0"/>
                        </a:spcAft>
                      </a:pPr>
                      <a:r>
                        <a:rPr lang="es-EC" sz="1800">
                          <a:effectLst/>
                        </a:rPr>
                        <a:t>Marzo</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3.5</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1.96</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b="1">
                          <a:effectLst/>
                        </a:rPr>
                        <a:t>Septiembre</a:t>
                      </a:r>
                      <a:endParaRPr lang="es-EC" sz="1800" b="1">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4</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2.23</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r>
              <a:tr h="517598">
                <a:tc>
                  <a:txBody>
                    <a:bodyPr/>
                    <a:lstStyle/>
                    <a:p>
                      <a:pPr indent="255905" algn="ctr">
                        <a:lnSpc>
                          <a:spcPct val="200000"/>
                        </a:lnSpc>
                        <a:spcAft>
                          <a:spcPts val="0"/>
                        </a:spcAft>
                      </a:pPr>
                      <a:r>
                        <a:rPr lang="es-EC" sz="1800">
                          <a:effectLst/>
                        </a:rPr>
                        <a:t>Abril</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3.5</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1.96</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b="1">
                          <a:effectLst/>
                        </a:rPr>
                        <a:t>Octubre</a:t>
                      </a:r>
                      <a:endParaRPr lang="es-EC" sz="1800" b="1">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dirty="0">
                          <a:effectLst/>
                        </a:rPr>
                        <a:t>3.5</a:t>
                      </a:r>
                      <a:endParaRPr lang="es-EC" sz="18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1.96</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r>
              <a:tr h="776397">
                <a:tc>
                  <a:txBody>
                    <a:bodyPr/>
                    <a:lstStyle/>
                    <a:p>
                      <a:pPr indent="255905" algn="ctr">
                        <a:lnSpc>
                          <a:spcPct val="200000"/>
                        </a:lnSpc>
                        <a:spcAft>
                          <a:spcPts val="0"/>
                        </a:spcAft>
                      </a:pPr>
                      <a:r>
                        <a:rPr lang="es-EC" sz="1800">
                          <a:effectLst/>
                        </a:rPr>
                        <a:t>Mayo</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4</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2.23</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b="1">
                          <a:effectLst/>
                        </a:rPr>
                        <a:t>Noviembre</a:t>
                      </a:r>
                      <a:endParaRPr lang="es-EC" sz="1800" b="1">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dirty="0">
                          <a:effectLst/>
                        </a:rPr>
                        <a:t>3</a:t>
                      </a:r>
                      <a:endParaRPr lang="es-EC" sz="18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dirty="0">
                          <a:effectLst/>
                        </a:rPr>
                        <a:t>1.68</a:t>
                      </a:r>
                      <a:endParaRPr lang="es-EC" sz="18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r>
              <a:tr h="776397">
                <a:tc>
                  <a:txBody>
                    <a:bodyPr/>
                    <a:lstStyle/>
                    <a:p>
                      <a:pPr indent="255905" algn="ctr">
                        <a:lnSpc>
                          <a:spcPct val="200000"/>
                        </a:lnSpc>
                        <a:spcAft>
                          <a:spcPts val="0"/>
                        </a:spcAft>
                      </a:pPr>
                      <a:r>
                        <a:rPr lang="es-EC" sz="1800">
                          <a:effectLst/>
                        </a:rPr>
                        <a:t>Junio</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dirty="0">
                          <a:effectLst/>
                        </a:rPr>
                        <a:t>4.5</a:t>
                      </a:r>
                      <a:endParaRPr lang="es-EC" sz="18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2.51</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b="1" dirty="0">
                          <a:effectLst/>
                        </a:rPr>
                        <a:t>Diciembre</a:t>
                      </a:r>
                      <a:endParaRPr lang="es-EC" sz="1800" b="1"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a:effectLst/>
                        </a:rPr>
                        <a:t>3</a:t>
                      </a:r>
                      <a:endParaRPr lang="es-EC"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200000"/>
                        </a:lnSpc>
                        <a:spcAft>
                          <a:spcPts val="0"/>
                        </a:spcAft>
                      </a:pPr>
                      <a:r>
                        <a:rPr lang="es-EC" sz="1800" dirty="0">
                          <a:effectLst/>
                        </a:rPr>
                        <a:t>1.68</a:t>
                      </a:r>
                      <a:endParaRPr lang="es-EC" sz="18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r>
            </a:tbl>
          </a:graphicData>
        </a:graphic>
      </p:graphicFrame>
    </p:spTree>
    <p:extLst>
      <p:ext uri="{BB962C8B-B14F-4D97-AF65-F5344CB8AC3E}">
        <p14:creationId xmlns:p14="http://schemas.microsoft.com/office/powerpoint/2010/main" val="3661425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Definición de Carga </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709442672"/>
              </p:ext>
            </p:extLst>
          </p:nvPr>
        </p:nvGraphicFramePr>
        <p:xfrm>
          <a:off x="1352282" y="1427632"/>
          <a:ext cx="6760236" cy="4998927"/>
        </p:xfrm>
        <a:graphic>
          <a:graphicData uri="http://schemas.openxmlformats.org/drawingml/2006/table">
            <a:tbl>
              <a:tblPr firstRow="1" firstCol="1" bandRow="1">
                <a:tableStyleId>{C083E6E3-FA7D-4D7B-A595-EF9225AFEA82}</a:tableStyleId>
              </a:tblPr>
              <a:tblGrid>
                <a:gridCol w="3011256"/>
                <a:gridCol w="1115781"/>
                <a:gridCol w="957031"/>
                <a:gridCol w="1676168"/>
              </a:tblGrid>
              <a:tr h="520339">
                <a:tc>
                  <a:txBody>
                    <a:bodyPr/>
                    <a:lstStyle/>
                    <a:p>
                      <a:pPr indent="255905" algn="ctr">
                        <a:lnSpc>
                          <a:spcPct val="200000"/>
                        </a:lnSpc>
                        <a:spcAft>
                          <a:spcPts val="0"/>
                        </a:spcAft>
                      </a:pPr>
                      <a:r>
                        <a:rPr lang="es-EC" sz="1600" dirty="0">
                          <a:effectLst/>
                        </a:rPr>
                        <a:t>Equipo</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dirty="0" err="1">
                          <a:effectLst/>
                        </a:rPr>
                        <a:t>Pot</a:t>
                      </a:r>
                      <a:r>
                        <a:rPr lang="es-EC" sz="1600" dirty="0">
                          <a:effectLst/>
                        </a:rPr>
                        <a:t> (W)</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horas</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Energía (Wh)</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r>
              <a:tr h="491130">
                <a:tc>
                  <a:txBody>
                    <a:bodyPr/>
                    <a:lstStyle/>
                    <a:p>
                      <a:pPr indent="255905" algn="l">
                        <a:lnSpc>
                          <a:spcPct val="200000"/>
                        </a:lnSpc>
                        <a:spcAft>
                          <a:spcPts val="0"/>
                        </a:spcAft>
                      </a:pPr>
                      <a:r>
                        <a:rPr lang="es-EC" sz="1600">
                          <a:effectLst/>
                        </a:rPr>
                        <a:t>2 PC portátil 65 W</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dirty="0">
                          <a:effectLst/>
                        </a:rPr>
                        <a:t>130</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4</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520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r>
              <a:tr h="491130">
                <a:tc>
                  <a:txBody>
                    <a:bodyPr/>
                    <a:lstStyle/>
                    <a:p>
                      <a:pPr indent="255905" algn="l">
                        <a:lnSpc>
                          <a:spcPct val="200000"/>
                        </a:lnSpc>
                        <a:spcAft>
                          <a:spcPts val="0"/>
                        </a:spcAft>
                      </a:pPr>
                      <a:r>
                        <a:rPr lang="es-EC" sz="1600">
                          <a:effectLst/>
                        </a:rPr>
                        <a:t>PC escritorio pequeña</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dirty="0">
                          <a:effectLst/>
                        </a:rPr>
                        <a:t>70</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4</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280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r>
              <a:tr h="491130">
                <a:tc>
                  <a:txBody>
                    <a:bodyPr/>
                    <a:lstStyle/>
                    <a:p>
                      <a:pPr indent="255905" algn="l">
                        <a:lnSpc>
                          <a:spcPct val="200000"/>
                        </a:lnSpc>
                        <a:spcAft>
                          <a:spcPts val="0"/>
                        </a:spcAft>
                      </a:pPr>
                      <a:r>
                        <a:rPr lang="es-EC" sz="1600">
                          <a:effectLst/>
                        </a:rPr>
                        <a:t>Router</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30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4</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120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r>
              <a:tr h="520339">
                <a:tc>
                  <a:txBody>
                    <a:bodyPr/>
                    <a:lstStyle/>
                    <a:p>
                      <a:pPr indent="255905" algn="l">
                        <a:lnSpc>
                          <a:spcPct val="200000"/>
                        </a:lnSpc>
                        <a:spcAft>
                          <a:spcPts val="0"/>
                        </a:spcAft>
                      </a:pPr>
                      <a:r>
                        <a:rPr lang="es-EC" sz="1600">
                          <a:effectLst/>
                        </a:rPr>
                        <a:t>Impresora multifunción</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27</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1</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27</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r>
              <a:tr h="491130">
                <a:tc>
                  <a:txBody>
                    <a:bodyPr/>
                    <a:lstStyle/>
                    <a:p>
                      <a:pPr indent="255905" algn="l">
                        <a:lnSpc>
                          <a:spcPct val="200000"/>
                        </a:lnSpc>
                        <a:spcAft>
                          <a:spcPts val="0"/>
                        </a:spcAft>
                      </a:pPr>
                      <a:r>
                        <a:rPr lang="es-EC" sz="1600">
                          <a:effectLst/>
                        </a:rPr>
                        <a:t>Radio</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20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2</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40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r>
              <a:tr h="491130">
                <a:tc>
                  <a:txBody>
                    <a:bodyPr/>
                    <a:lstStyle/>
                    <a:p>
                      <a:pPr indent="255905" algn="l">
                        <a:lnSpc>
                          <a:spcPct val="200000"/>
                        </a:lnSpc>
                        <a:spcAft>
                          <a:spcPts val="0"/>
                        </a:spcAft>
                      </a:pPr>
                      <a:r>
                        <a:rPr lang="es-EC" sz="1600">
                          <a:effectLst/>
                        </a:rPr>
                        <a:t>Lámpara fluorescente</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32</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4</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128</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r>
              <a:tr h="491130">
                <a:tc>
                  <a:txBody>
                    <a:bodyPr/>
                    <a:lstStyle/>
                    <a:p>
                      <a:pPr indent="255905" algn="l">
                        <a:lnSpc>
                          <a:spcPct val="200000"/>
                        </a:lnSpc>
                        <a:spcAft>
                          <a:spcPts val="0"/>
                        </a:spcAft>
                      </a:pPr>
                      <a:r>
                        <a:rPr lang="es-EC" sz="1600">
                          <a:effectLst/>
                        </a:rPr>
                        <a:t>Humidificador</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dirty="0">
                          <a:effectLst/>
                        </a:rPr>
                        <a:t>36</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1</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36</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r>
              <a:tr h="520339">
                <a:tc>
                  <a:txBody>
                    <a:bodyPr/>
                    <a:lstStyle/>
                    <a:p>
                      <a:pPr indent="255905" algn="l">
                        <a:lnSpc>
                          <a:spcPct val="200000"/>
                        </a:lnSpc>
                        <a:spcAft>
                          <a:spcPts val="0"/>
                        </a:spcAft>
                      </a:pPr>
                      <a:r>
                        <a:rPr lang="es-EC" sz="1600">
                          <a:effectLst/>
                        </a:rPr>
                        <a:t>4 focos fluorescentes 15 W</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60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4</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a:txBody>
                    <a:bodyPr/>
                    <a:lstStyle/>
                    <a:p>
                      <a:pPr indent="255905" algn="ctr">
                        <a:lnSpc>
                          <a:spcPct val="200000"/>
                        </a:lnSpc>
                        <a:spcAft>
                          <a:spcPts val="0"/>
                        </a:spcAft>
                      </a:pPr>
                      <a:r>
                        <a:rPr lang="es-EC" sz="1600">
                          <a:effectLst/>
                        </a:rPr>
                        <a:t>240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r>
              <a:tr h="491130">
                <a:tc gridSpan="3">
                  <a:txBody>
                    <a:bodyPr/>
                    <a:lstStyle/>
                    <a:p>
                      <a:pPr indent="255905" algn="ctr">
                        <a:lnSpc>
                          <a:spcPct val="200000"/>
                        </a:lnSpc>
                        <a:spcAft>
                          <a:spcPts val="0"/>
                        </a:spcAft>
                      </a:pPr>
                      <a:r>
                        <a:rPr lang="es-EC" sz="1600">
                          <a:effectLst/>
                        </a:rPr>
                        <a:t>Energía diaria consumida</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c hMerge="1">
                  <a:txBody>
                    <a:bodyPr/>
                    <a:lstStyle/>
                    <a:p>
                      <a:endParaRPr lang="es-EC"/>
                    </a:p>
                  </a:txBody>
                  <a:tcPr/>
                </a:tc>
                <a:tc hMerge="1">
                  <a:txBody>
                    <a:bodyPr/>
                    <a:lstStyle/>
                    <a:p>
                      <a:endParaRPr lang="es-EC"/>
                    </a:p>
                  </a:txBody>
                  <a:tcPr/>
                </a:tc>
                <a:tc>
                  <a:txBody>
                    <a:bodyPr/>
                    <a:lstStyle/>
                    <a:p>
                      <a:pPr indent="255905" algn="ctr">
                        <a:lnSpc>
                          <a:spcPct val="200000"/>
                        </a:lnSpc>
                        <a:spcAft>
                          <a:spcPts val="0"/>
                        </a:spcAft>
                      </a:pPr>
                      <a:r>
                        <a:rPr lang="es-EC" sz="1600" dirty="0">
                          <a:effectLst/>
                        </a:rPr>
                        <a:t>1391</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tc>
              </a:tr>
            </a:tbl>
          </a:graphicData>
        </a:graphic>
      </p:graphicFrame>
    </p:spTree>
    <p:extLst>
      <p:ext uri="{BB962C8B-B14F-4D97-AF65-F5344CB8AC3E}">
        <p14:creationId xmlns:p14="http://schemas.microsoft.com/office/powerpoint/2010/main" val="35988973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Módulo fotovoltaico</a:t>
            </a:r>
            <a:endParaRPr lang="es-EC" dirty="0"/>
          </a:p>
        </p:txBody>
      </p:sp>
    </p:spTree>
    <p:extLst>
      <p:ext uri="{BB962C8B-B14F-4D97-AF65-F5344CB8AC3E}">
        <p14:creationId xmlns:p14="http://schemas.microsoft.com/office/powerpoint/2010/main" val="10814336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Determinación del mes menos favorable</a:t>
            </a:r>
            <a:endParaRPr lang="es-EC" dirty="0"/>
          </a:p>
        </p:txBody>
      </p:sp>
      <p:sp>
        <p:nvSpPr>
          <p:cNvPr id="3" name="Marcador de contenido 2"/>
          <p:cNvSpPr>
            <a:spLocks noGrp="1"/>
          </p:cNvSpPr>
          <p:nvPr>
            <p:ph idx="1"/>
          </p:nvPr>
        </p:nvSpPr>
        <p:spPr>
          <a:xfrm>
            <a:off x="1396972" y="2133600"/>
            <a:ext cx="7231487" cy="686873"/>
          </a:xfrm>
        </p:spPr>
        <p:txBody>
          <a:bodyPr>
            <a:noAutofit/>
          </a:bodyPr>
          <a:lstStyle/>
          <a:p>
            <a:pPr algn="just"/>
            <a:r>
              <a:rPr lang="es-EC" sz="1600" dirty="0"/>
              <a:t>La energía producida por los paneles solares con su respectiva inclinación de 15</a:t>
            </a:r>
            <a:r>
              <a:rPr lang="es-EC" sz="1600" dirty="0">
                <a:sym typeface="Symbol" panose="05050102010706020507" pitchFamily="18" charset="2"/>
              </a:rPr>
              <a:t></a:t>
            </a:r>
            <a:r>
              <a:rPr lang="es-EC" sz="1600" dirty="0"/>
              <a:t> y orientada hacia el norte viene dada </a:t>
            </a:r>
            <a:r>
              <a:rPr lang="es-EC" sz="1600" dirty="0" smtClean="0"/>
              <a:t>por:</a:t>
            </a:r>
            <a:endParaRPr lang="es-EC" sz="1600" dirty="0"/>
          </a:p>
        </p:txBody>
      </p:sp>
      <mc:AlternateContent xmlns:mc="http://schemas.openxmlformats.org/markup-compatibility/2006" xmlns:a14="http://schemas.microsoft.com/office/drawing/2010/main">
        <mc:Choice Requires="a14">
          <p:sp>
            <p:nvSpPr>
              <p:cNvPr id="4" name="Rectángulo 3"/>
              <p:cNvSpPr/>
              <p:nvPr/>
            </p:nvSpPr>
            <p:spPr>
              <a:xfrm>
                <a:off x="2760848" y="2931538"/>
                <a:ext cx="4111702" cy="4647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𝐺</m:t>
                          </m:r>
                        </m:e>
                        <m:sub>
                          <m:r>
                            <a:rPr lang="es-EC" i="1">
                              <a:latin typeface="Cambria Math" panose="02040503050406030204" pitchFamily="18" charset="0"/>
                            </a:rPr>
                            <m:t>𝑑𝑚</m:t>
                          </m:r>
                        </m:sub>
                      </m:sSub>
                      <m:d>
                        <m:dPr>
                          <m:ctrlPr>
                            <a:rPr lang="es-EC" i="1">
                              <a:latin typeface="Cambria Math" panose="02040503050406030204" pitchFamily="18" charset="0"/>
                            </a:rPr>
                          </m:ctrlPr>
                        </m:dPr>
                        <m:e>
                          <m:r>
                            <a:rPr lang="es-EC" i="1">
                              <a:latin typeface="Cambria Math" panose="02040503050406030204" pitchFamily="18" charset="0"/>
                            </a:rPr>
                            <m:t>𝛽</m:t>
                          </m:r>
                        </m:e>
                      </m:d>
                      <m:r>
                        <a:rPr lang="es-EC" i="0">
                          <a:latin typeface="Cambria Math" panose="02040503050406030204" pitchFamily="18" charset="0"/>
                        </a:rPr>
                        <m:t>=</m:t>
                      </m:r>
                      <m:r>
                        <a:rPr lang="es-EC" i="1">
                          <a:latin typeface="Cambria Math" panose="02040503050406030204" pitchFamily="18" charset="0"/>
                        </a:rPr>
                        <m:t>𝐴</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𝐺</m:t>
                          </m:r>
                        </m:e>
                        <m:sub>
                          <m:r>
                            <a:rPr lang="es-EC" i="1">
                              <a:latin typeface="Cambria Math" panose="02040503050406030204" pitchFamily="18" charset="0"/>
                            </a:rPr>
                            <m:t>𝑑𝑚</m:t>
                          </m:r>
                        </m:sub>
                      </m:sSub>
                      <m:d>
                        <m:dPr>
                          <m:ctrlPr>
                            <a:rPr lang="es-EC" i="1">
                              <a:latin typeface="Cambria Math" panose="02040503050406030204" pitchFamily="18" charset="0"/>
                            </a:rPr>
                          </m:ctrlPr>
                        </m:dPr>
                        <m:e>
                          <m:r>
                            <a:rPr lang="es-EC" i="0">
                              <a:latin typeface="Cambria Math" panose="02040503050406030204" pitchFamily="18" charset="0"/>
                            </a:rPr>
                            <m:t>0</m:t>
                          </m:r>
                        </m:e>
                      </m:d>
                      <m:r>
                        <a:rPr lang="es-EC" i="0">
                          <a:latin typeface="Cambria Math" panose="02040503050406030204" pitchFamily="18" charset="0"/>
                        </a:rPr>
                        <m:t>+</m:t>
                      </m:r>
                      <m:r>
                        <a:rPr lang="es-EC" i="1">
                          <a:latin typeface="Cambria Math" panose="02040503050406030204" pitchFamily="18" charset="0"/>
                        </a:rPr>
                        <m:t>𝐵</m:t>
                      </m:r>
                      <m:r>
                        <a:rPr lang="es-EC" i="0">
                          <a:latin typeface="Cambria Math" panose="02040503050406030204" pitchFamily="18" charset="0"/>
                        </a:rPr>
                        <m:t>∗</m:t>
                      </m:r>
                      <m:sSub>
                        <m:sSubPr>
                          <m:ctrlPr>
                            <a:rPr lang="es-EC" i="1">
                              <a:latin typeface="Cambria Math" panose="02040503050406030204" pitchFamily="18" charset="0"/>
                            </a:rPr>
                          </m:ctrlPr>
                        </m:sSubPr>
                        <m:e>
                          <m:d>
                            <m:dPr>
                              <m:endChr m:val=""/>
                              <m:ctrlPr>
                                <a:rPr lang="es-EC" i="1">
                                  <a:latin typeface="Cambria Math" panose="02040503050406030204" pitchFamily="18" charset="0"/>
                                </a:rPr>
                              </m:ctrlPr>
                            </m:dPr>
                            <m:e>
                              <m:r>
                                <a:rPr lang="es-EC" i="1">
                                  <a:latin typeface="Cambria Math" panose="02040503050406030204" pitchFamily="18" charset="0"/>
                                </a:rPr>
                                <m:t>𝐺</m:t>
                              </m:r>
                            </m:e>
                          </m:d>
                        </m:e>
                        <m:sub>
                          <m:r>
                            <a:rPr lang="es-EC" i="1">
                              <a:latin typeface="Cambria Math" panose="02040503050406030204" pitchFamily="18" charset="0"/>
                            </a:rPr>
                            <m:t>𝑑𝑚</m:t>
                          </m:r>
                        </m:sub>
                      </m:sSub>
                      <m:sSup>
                        <m:sSupPr>
                          <m:ctrlPr>
                            <a:rPr lang="es-EC" i="1">
                              <a:latin typeface="Cambria Math" panose="02040503050406030204" pitchFamily="18" charset="0"/>
                            </a:rPr>
                          </m:ctrlPr>
                        </m:sSupPr>
                        <m:e>
                          <m:d>
                            <m:dPr>
                              <m:begChr m:val=""/>
                              <m:ctrlPr>
                                <a:rPr lang="es-EC" i="1">
                                  <a:latin typeface="Cambria Math" panose="02040503050406030204" pitchFamily="18" charset="0"/>
                                </a:rPr>
                              </m:ctrlPr>
                            </m:dPr>
                            <m:e>
                              <m:d>
                                <m:dPr>
                                  <m:ctrlPr>
                                    <a:rPr lang="es-EC" i="1">
                                      <a:latin typeface="Cambria Math" panose="02040503050406030204" pitchFamily="18" charset="0"/>
                                    </a:rPr>
                                  </m:ctrlPr>
                                </m:dPr>
                                <m:e>
                                  <m:r>
                                    <a:rPr lang="es-EC" i="0">
                                      <a:latin typeface="Cambria Math" panose="02040503050406030204" pitchFamily="18" charset="0"/>
                                    </a:rPr>
                                    <m:t>0</m:t>
                                  </m:r>
                                </m:e>
                              </m:d>
                            </m:e>
                          </m:d>
                        </m:e>
                        <m:sup>
                          <m:r>
                            <a:rPr lang="es-EC" i="0">
                              <a:latin typeface="Cambria Math" panose="02040503050406030204" pitchFamily="18" charset="0"/>
                            </a:rPr>
                            <m:t>2</m:t>
                          </m:r>
                        </m:sup>
                      </m:sSup>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2760848" y="2931538"/>
                <a:ext cx="4111702" cy="464743"/>
              </a:xfrm>
              <a:prstGeom prst="rect">
                <a:avLst/>
              </a:prstGeom>
              <a:blipFill rotWithShape="0">
                <a:blip r:embed="rId3"/>
                <a:stretch>
                  <a:fillRect t="-123684" r="-12463" b="-201316"/>
                </a:stretch>
              </a:blipFill>
            </p:spPr>
            <p:txBody>
              <a:bodyPr/>
              <a:lstStyle/>
              <a:p>
                <a:r>
                  <a:rPr lang="es-EC">
                    <a:noFill/>
                  </a:rPr>
                  <a:t> </a:t>
                </a:r>
              </a:p>
            </p:txBody>
          </p:sp>
        </mc:Fallback>
      </mc:AlternateContent>
      <p:sp>
        <p:nvSpPr>
          <p:cNvPr id="5" name="Rectángulo 4"/>
          <p:cNvSpPr/>
          <p:nvPr/>
        </p:nvSpPr>
        <p:spPr>
          <a:xfrm>
            <a:off x="1396972" y="3507346"/>
            <a:ext cx="7231487" cy="2800767"/>
          </a:xfrm>
          <a:prstGeom prst="rect">
            <a:avLst/>
          </a:prstGeom>
        </p:spPr>
        <p:txBody>
          <a:bodyPr wrap="square">
            <a:spAutoFit/>
          </a:bodyPr>
          <a:lstStyle/>
          <a:p>
            <a:pPr indent="255905" algn="just">
              <a:spcAft>
                <a:spcPts val="0"/>
              </a:spcAft>
            </a:pPr>
            <a:r>
              <a:rPr lang="es-EC" sz="1600" dirty="0">
                <a:latin typeface="+mj-lt"/>
                <a:ea typeface="Batang" panose="02030600000101010101" pitchFamily="18" charset="-127"/>
                <a:cs typeface="Times New Roman" panose="02020603050405020304" pitchFamily="18" charset="0"/>
              </a:rPr>
              <a:t>Donde</a:t>
            </a:r>
            <a:r>
              <a:rPr lang="es-EC" sz="1600" dirty="0" smtClean="0">
                <a:latin typeface="+mj-lt"/>
                <a:ea typeface="Batang" panose="02030600000101010101" pitchFamily="18" charset="-127"/>
                <a:cs typeface="Times New Roman" panose="02020603050405020304" pitchFamily="18" charset="0"/>
              </a:rPr>
              <a:t>:</a:t>
            </a:r>
          </a:p>
          <a:p>
            <a:pPr indent="255905" algn="just">
              <a:spcAft>
                <a:spcPts val="0"/>
              </a:spcAft>
            </a:pPr>
            <a:endParaRPr lang="es-EC" sz="1600" dirty="0">
              <a:latin typeface="+mj-lt"/>
              <a:ea typeface="Batang" panose="02030600000101010101" pitchFamily="18" charset="-127"/>
              <a:cs typeface="Times New Roman" panose="02020603050405020304" pitchFamily="18" charset="0"/>
            </a:endParaRPr>
          </a:p>
          <a:p>
            <a:pPr marL="342900" lvl="0" indent="-342900" algn="just">
              <a:spcAft>
                <a:spcPts val="0"/>
              </a:spcAft>
              <a:buFont typeface="Symbol" panose="05050102010706020507" pitchFamily="18" charset="2"/>
              <a:buChar char=""/>
            </a:pPr>
            <a:r>
              <a:rPr lang="es-EC" sz="1600" dirty="0" err="1">
                <a:latin typeface="+mj-lt"/>
                <a:ea typeface="Batang" panose="02030600000101010101" pitchFamily="18" charset="-127"/>
              </a:rPr>
              <a:t>G</a:t>
            </a:r>
            <a:r>
              <a:rPr lang="es-EC" sz="1600" baseline="-25000" dirty="0" err="1">
                <a:latin typeface="+mj-lt"/>
                <a:ea typeface="Batang" panose="02030600000101010101" pitchFamily="18" charset="-127"/>
              </a:rPr>
              <a:t>dm</a:t>
            </a:r>
            <a:r>
              <a:rPr lang="es-EC" sz="1600" dirty="0">
                <a:latin typeface="+mj-lt"/>
                <a:ea typeface="Batang" panose="02030600000101010101" pitchFamily="18" charset="-127"/>
              </a:rPr>
              <a:t>(</a:t>
            </a:r>
            <a:r>
              <a:rPr lang="es-EC" sz="1600" dirty="0">
                <a:latin typeface="+mj-lt"/>
                <a:ea typeface="Batang" panose="02030600000101010101" pitchFamily="18" charset="-127"/>
                <a:sym typeface="Symbol" panose="05050102010706020507" pitchFamily="18" charset="2"/>
              </a:rPr>
              <a:t></a:t>
            </a:r>
            <a:r>
              <a:rPr lang="es-EC" sz="1600" dirty="0">
                <a:latin typeface="+mj-lt"/>
                <a:ea typeface="Batang" panose="02030600000101010101" pitchFamily="18" charset="-127"/>
              </a:rPr>
              <a:t>) : Irradiación global sobre el plano inclinado (</a:t>
            </a:r>
            <a:r>
              <a:rPr lang="es-EC" sz="1600" dirty="0" err="1">
                <a:solidFill>
                  <a:srgbClr val="000000"/>
                </a:solidFill>
                <a:latin typeface="+mj-lt"/>
                <a:ea typeface="Times New Roman" panose="02020603050405020304" pitchFamily="18" charset="0"/>
              </a:rPr>
              <a:t>KWh</a:t>
            </a:r>
            <a:r>
              <a:rPr lang="es-EC" sz="1600" dirty="0">
                <a:solidFill>
                  <a:srgbClr val="000000"/>
                </a:solidFill>
                <a:latin typeface="+mj-lt"/>
                <a:ea typeface="Times New Roman" panose="02020603050405020304" pitchFamily="18" charset="0"/>
              </a:rPr>
              <a:t>/m</a:t>
            </a:r>
            <a:r>
              <a:rPr lang="es-EC" sz="1600" baseline="30000" dirty="0">
                <a:solidFill>
                  <a:srgbClr val="000000"/>
                </a:solidFill>
                <a:latin typeface="+mj-lt"/>
                <a:ea typeface="Times New Roman" panose="02020603050405020304" pitchFamily="18" charset="0"/>
              </a:rPr>
              <a:t>2</a:t>
            </a:r>
            <a:r>
              <a:rPr lang="es-EC" sz="1600" dirty="0">
                <a:solidFill>
                  <a:srgbClr val="000000"/>
                </a:solidFill>
                <a:latin typeface="+mj-lt"/>
                <a:ea typeface="Times New Roman" panose="02020603050405020304" pitchFamily="18" charset="0"/>
              </a:rPr>
              <a:t>/día</a:t>
            </a:r>
            <a:r>
              <a:rPr lang="es-EC" sz="1600" dirty="0">
                <a:latin typeface="+mj-lt"/>
                <a:ea typeface="Batang" panose="02030600000101010101" pitchFamily="18" charset="-127"/>
              </a:rPr>
              <a:t>)</a:t>
            </a:r>
          </a:p>
          <a:p>
            <a:pPr marL="342900" lvl="0" indent="-342900" algn="just">
              <a:spcAft>
                <a:spcPts val="0"/>
              </a:spcAft>
              <a:buFont typeface="Symbol" panose="05050102010706020507" pitchFamily="18" charset="2"/>
              <a:buChar char=""/>
            </a:pPr>
            <a:r>
              <a:rPr lang="es-EC" sz="1600" dirty="0" err="1">
                <a:latin typeface="+mj-lt"/>
                <a:ea typeface="Batang" panose="02030600000101010101" pitchFamily="18" charset="-127"/>
              </a:rPr>
              <a:t>G</a:t>
            </a:r>
            <a:r>
              <a:rPr lang="es-EC" sz="1600" baseline="-25000" dirty="0" err="1">
                <a:latin typeface="+mj-lt"/>
                <a:ea typeface="Batang" panose="02030600000101010101" pitchFamily="18" charset="-127"/>
              </a:rPr>
              <a:t>dm</a:t>
            </a:r>
            <a:r>
              <a:rPr lang="es-EC" sz="1600" dirty="0">
                <a:latin typeface="+mj-lt"/>
                <a:ea typeface="Batang" panose="02030600000101010101" pitchFamily="18" charset="-127"/>
              </a:rPr>
              <a:t>(0) : Irradiación global (</a:t>
            </a:r>
            <a:r>
              <a:rPr lang="es-EC" sz="1600" dirty="0" err="1">
                <a:solidFill>
                  <a:srgbClr val="000000"/>
                </a:solidFill>
                <a:latin typeface="+mj-lt"/>
                <a:ea typeface="Times New Roman" panose="02020603050405020304" pitchFamily="18" charset="0"/>
              </a:rPr>
              <a:t>KWh</a:t>
            </a:r>
            <a:r>
              <a:rPr lang="es-EC" sz="1600" dirty="0">
                <a:solidFill>
                  <a:srgbClr val="000000"/>
                </a:solidFill>
                <a:latin typeface="+mj-lt"/>
                <a:ea typeface="Times New Roman" panose="02020603050405020304" pitchFamily="18" charset="0"/>
              </a:rPr>
              <a:t>/m</a:t>
            </a:r>
            <a:r>
              <a:rPr lang="es-EC" sz="1600" baseline="30000" dirty="0">
                <a:solidFill>
                  <a:srgbClr val="000000"/>
                </a:solidFill>
                <a:latin typeface="+mj-lt"/>
                <a:ea typeface="Times New Roman" panose="02020603050405020304" pitchFamily="18" charset="0"/>
              </a:rPr>
              <a:t>2</a:t>
            </a:r>
            <a:r>
              <a:rPr lang="es-EC" sz="1600" dirty="0">
                <a:solidFill>
                  <a:srgbClr val="000000"/>
                </a:solidFill>
                <a:latin typeface="+mj-lt"/>
                <a:ea typeface="Times New Roman" panose="02020603050405020304" pitchFamily="18" charset="0"/>
              </a:rPr>
              <a:t>/día</a:t>
            </a:r>
            <a:r>
              <a:rPr lang="es-EC" sz="1600" dirty="0">
                <a:latin typeface="+mj-lt"/>
                <a:ea typeface="Batang" panose="02030600000101010101" pitchFamily="18" charset="-127"/>
              </a:rPr>
              <a:t>)</a:t>
            </a:r>
          </a:p>
          <a:p>
            <a:pPr marL="342900" lvl="0" indent="-342900" algn="just">
              <a:spcAft>
                <a:spcPts val="0"/>
              </a:spcAft>
              <a:buFont typeface="Symbol" panose="05050102010706020507" pitchFamily="18" charset="2"/>
              <a:buChar char=""/>
            </a:pPr>
            <a:r>
              <a:rPr lang="es-EC" sz="1600" dirty="0">
                <a:latin typeface="+mj-lt"/>
                <a:ea typeface="Batang" panose="02030600000101010101" pitchFamily="18" charset="-127"/>
              </a:rPr>
              <a:t>A: Factor A dependiente del coeficiente de reflexión y el ángulo de inclinación </a:t>
            </a:r>
            <a:r>
              <a:rPr lang="es-EC" sz="1600" dirty="0">
                <a:latin typeface="+mj-lt"/>
                <a:ea typeface="Batang" panose="02030600000101010101" pitchFamily="18" charset="-127"/>
                <a:sym typeface="Symbol" panose="05050102010706020507" pitchFamily="18" charset="2"/>
              </a:rPr>
              <a:t></a:t>
            </a:r>
            <a:endParaRPr lang="es-EC" sz="1600" dirty="0">
              <a:latin typeface="+mj-lt"/>
              <a:ea typeface="Batang" panose="02030600000101010101" pitchFamily="18" charset="-127"/>
            </a:endParaRPr>
          </a:p>
          <a:p>
            <a:pPr marL="342900" lvl="0" indent="-342900" algn="just">
              <a:spcAft>
                <a:spcPts val="0"/>
              </a:spcAft>
              <a:buFont typeface="Symbol" panose="05050102010706020507" pitchFamily="18" charset="2"/>
              <a:buChar char=""/>
            </a:pPr>
            <a:r>
              <a:rPr lang="es-EC" sz="1600" dirty="0">
                <a:latin typeface="+mj-lt"/>
                <a:ea typeface="Batang" panose="02030600000101010101" pitchFamily="18" charset="-127"/>
              </a:rPr>
              <a:t>B: Factor B dependiente de la latitud y del ángulo de inclinación </a:t>
            </a:r>
            <a:r>
              <a:rPr lang="es-EC" sz="1600" dirty="0" smtClean="0">
                <a:latin typeface="+mj-lt"/>
                <a:ea typeface="Batang" panose="02030600000101010101" pitchFamily="18" charset="-127"/>
                <a:sym typeface="Symbol" panose="05050102010706020507" pitchFamily="18" charset="2"/>
              </a:rPr>
              <a:t></a:t>
            </a:r>
          </a:p>
          <a:p>
            <a:pPr marL="342900" lvl="0" indent="-342900" algn="just">
              <a:spcAft>
                <a:spcPts val="0"/>
              </a:spcAft>
              <a:buFont typeface="Symbol" panose="05050102010706020507" pitchFamily="18" charset="2"/>
              <a:buChar char=""/>
            </a:pPr>
            <a:endParaRPr lang="es-EC" sz="1600" dirty="0">
              <a:latin typeface="+mj-lt"/>
              <a:ea typeface="Batang" panose="02030600000101010101" pitchFamily="18" charset="-127"/>
              <a:cs typeface="Times New Roman" panose="02020603050405020304" pitchFamily="18" charset="0"/>
              <a:sym typeface="Symbol" panose="05050102010706020507" pitchFamily="18" charset="2"/>
            </a:endParaRPr>
          </a:p>
          <a:p>
            <a:pPr lvl="0" algn="just">
              <a:spcAft>
                <a:spcPts val="0"/>
              </a:spcAft>
            </a:pPr>
            <a:r>
              <a:rPr lang="es-EC" sz="1600" dirty="0" smtClean="0">
                <a:latin typeface="+mj-lt"/>
                <a:ea typeface="Batang" panose="02030600000101010101" pitchFamily="18" charset="-127"/>
                <a:cs typeface="Times New Roman" panose="02020603050405020304" pitchFamily="18" charset="0"/>
              </a:rPr>
              <a:t>Los </a:t>
            </a:r>
            <a:r>
              <a:rPr lang="es-EC" sz="1600" dirty="0">
                <a:latin typeface="+mj-lt"/>
                <a:ea typeface="Batang" panose="02030600000101010101" pitchFamily="18" charset="-127"/>
                <a:cs typeface="Times New Roman" panose="02020603050405020304" pitchFamily="18" charset="0"/>
              </a:rPr>
              <a:t>coeficientes A y B se han obtenido de tablas para una latitud de 0</a:t>
            </a:r>
            <a:r>
              <a:rPr lang="es-EC" sz="1600" dirty="0">
                <a:latin typeface="+mj-lt"/>
                <a:ea typeface="Batang" panose="02030600000101010101" pitchFamily="18" charset="-127"/>
                <a:cs typeface="Times New Roman" panose="02020603050405020304" pitchFamily="18" charset="0"/>
                <a:sym typeface="Symbol" panose="05050102010706020507" pitchFamily="18" charset="2"/>
              </a:rPr>
              <a:t></a:t>
            </a:r>
            <a:r>
              <a:rPr lang="es-EC" sz="1600" dirty="0">
                <a:latin typeface="+mj-lt"/>
                <a:ea typeface="Batang" panose="02030600000101010101" pitchFamily="18" charset="-127"/>
                <a:cs typeface="Times New Roman" panose="02020603050405020304" pitchFamily="18" charset="0"/>
              </a:rPr>
              <a:t>, un ángulo de inclinación </a:t>
            </a:r>
            <a:r>
              <a:rPr lang="es-EC" sz="1600" dirty="0">
                <a:latin typeface="+mj-lt"/>
                <a:ea typeface="Batang" panose="02030600000101010101" pitchFamily="18" charset="-127"/>
                <a:cs typeface="Times New Roman" panose="02020603050405020304" pitchFamily="18" charset="0"/>
                <a:sym typeface="Symbol" panose="05050102010706020507" pitchFamily="18" charset="2"/>
              </a:rPr>
              <a:t></a:t>
            </a:r>
            <a:r>
              <a:rPr lang="es-EC" sz="1600" dirty="0">
                <a:latin typeface="+mj-lt"/>
                <a:ea typeface="Batang" panose="02030600000101010101" pitchFamily="18" charset="-127"/>
                <a:cs typeface="Times New Roman" panose="02020603050405020304" pitchFamily="18" charset="0"/>
              </a:rPr>
              <a:t> de 15</a:t>
            </a:r>
            <a:r>
              <a:rPr lang="es-EC" sz="1600" dirty="0">
                <a:latin typeface="+mj-lt"/>
                <a:ea typeface="Batang" panose="02030600000101010101" pitchFamily="18" charset="-127"/>
                <a:cs typeface="Times New Roman" panose="02020603050405020304" pitchFamily="18" charset="0"/>
                <a:sym typeface="Symbol" panose="05050102010706020507" pitchFamily="18" charset="2"/>
              </a:rPr>
              <a:t></a:t>
            </a:r>
            <a:r>
              <a:rPr lang="es-EC" sz="1600" dirty="0">
                <a:latin typeface="+mj-lt"/>
                <a:ea typeface="Batang" panose="02030600000101010101" pitchFamily="18" charset="-127"/>
                <a:cs typeface="Times New Roman" panose="02020603050405020304" pitchFamily="18" charset="0"/>
              </a:rPr>
              <a:t> y un coeficiente de reflexión de 0.2 para suelo seco.</a:t>
            </a:r>
            <a:endParaRPr lang="es-EC" sz="1600" dirty="0">
              <a:effectLst/>
              <a:latin typeface="+mj-lt"/>
              <a:ea typeface="Batang" panose="02030600000101010101" pitchFamily="18" charset="-127"/>
              <a:cs typeface="Times New Roman" panose="02020603050405020304" pitchFamily="18" charset="0"/>
            </a:endParaRPr>
          </a:p>
        </p:txBody>
      </p:sp>
    </p:spTree>
    <p:extLst>
      <p:ext uri="{BB962C8B-B14F-4D97-AF65-F5344CB8AC3E}">
        <p14:creationId xmlns:p14="http://schemas.microsoft.com/office/powerpoint/2010/main" val="11815903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Determinación del mes peor</a:t>
            </a:r>
            <a:endParaRPr lang="es-EC" dirty="0"/>
          </a:p>
        </p:txBody>
      </p:sp>
      <p:graphicFrame>
        <p:nvGraphicFramePr>
          <p:cNvPr id="7" name="Tabla 6"/>
          <p:cNvGraphicFramePr>
            <a:graphicFrameLocks noGrp="1"/>
          </p:cNvGraphicFramePr>
          <p:nvPr>
            <p:extLst>
              <p:ext uri="{D42A27DB-BD31-4B8C-83A1-F6EECF244321}">
                <p14:modId xmlns:p14="http://schemas.microsoft.com/office/powerpoint/2010/main" val="1589477864"/>
              </p:ext>
            </p:extLst>
          </p:nvPr>
        </p:nvGraphicFramePr>
        <p:xfrm>
          <a:off x="476518" y="1789089"/>
          <a:ext cx="8358391" cy="4409400"/>
        </p:xfrm>
        <a:graphic>
          <a:graphicData uri="http://schemas.openxmlformats.org/drawingml/2006/table">
            <a:tbl>
              <a:tblPr firstRow="1" firstCol="1" bandRow="1">
                <a:tableStyleId>{C083E6E3-FA7D-4D7B-A595-EF9225AFEA82}</a:tableStyleId>
              </a:tblPr>
              <a:tblGrid>
                <a:gridCol w="1350851"/>
                <a:gridCol w="1378993"/>
                <a:gridCol w="900568"/>
                <a:gridCol w="978430"/>
                <a:gridCol w="963419"/>
                <a:gridCol w="928710"/>
                <a:gridCol w="928710"/>
                <a:gridCol w="928710"/>
              </a:tblGrid>
              <a:tr h="501645">
                <a:tc>
                  <a:txBody>
                    <a:bodyPr/>
                    <a:lstStyle/>
                    <a:p>
                      <a:endParaRPr lang="es-EC" sz="1300" dirty="0">
                        <a:effectLst/>
                        <a:latin typeface="Calibri" panose="020F0502020204030204" pitchFamily="34" charset="0"/>
                      </a:endParaRPr>
                    </a:p>
                  </a:txBody>
                  <a:tcPr marL="42862" marR="42862" marT="0" marB="0" anchor="ctr"/>
                </a:tc>
                <a:tc>
                  <a:txBody>
                    <a:bodyPr/>
                    <a:lstStyle/>
                    <a:p>
                      <a:pPr indent="255905" algn="ctr">
                        <a:lnSpc>
                          <a:spcPct val="200000"/>
                        </a:lnSpc>
                        <a:spcAft>
                          <a:spcPts val="0"/>
                        </a:spcAft>
                      </a:pPr>
                      <a:r>
                        <a:rPr lang="es-EC" sz="1300">
                          <a:effectLst/>
                        </a:rPr>
                        <a:t>Unidad</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Enero</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Febrero</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Marzo</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Abril</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Mayo</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Junio</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r>
              <a:tr h="250822">
                <a:tc>
                  <a:txBody>
                    <a:bodyPr/>
                    <a:lstStyle/>
                    <a:p>
                      <a:pPr indent="255905" algn="ctr">
                        <a:lnSpc>
                          <a:spcPct val="200000"/>
                        </a:lnSpc>
                        <a:spcAft>
                          <a:spcPts val="0"/>
                        </a:spcAft>
                      </a:pPr>
                      <a:r>
                        <a:rPr lang="es-EC" sz="1300">
                          <a:effectLst/>
                        </a:rPr>
                        <a:t>Inc. (B)</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15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15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15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15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15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15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r>
              <a:tr h="501645">
                <a:tc>
                  <a:txBody>
                    <a:bodyPr/>
                    <a:lstStyle/>
                    <a:p>
                      <a:pPr indent="255905" algn="ctr">
                        <a:lnSpc>
                          <a:spcPct val="200000"/>
                        </a:lnSpc>
                        <a:spcAft>
                          <a:spcPts val="0"/>
                        </a:spcAft>
                      </a:pPr>
                      <a:r>
                        <a:rPr lang="es-EC" sz="1300">
                          <a:effectLst/>
                        </a:rPr>
                        <a:t>Factor A</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endParaRPr lang="es-EC" sz="1300">
                        <a:effectLst/>
                        <a:latin typeface="Calibri" panose="020F0502020204030204" pitchFamily="34" charset="0"/>
                      </a:endParaRPr>
                    </a:p>
                  </a:txBody>
                  <a:tcPr marL="42862" marR="42862" marT="0" marB="0" anchor="ctr"/>
                </a:tc>
                <a:tc>
                  <a:txBody>
                    <a:bodyPr/>
                    <a:lstStyle/>
                    <a:p>
                      <a:pPr indent="255905" algn="ctr">
                        <a:lnSpc>
                          <a:spcPct val="200000"/>
                        </a:lnSpc>
                        <a:spcAft>
                          <a:spcPts val="0"/>
                        </a:spcAft>
                      </a:pPr>
                      <a:r>
                        <a:rPr lang="es-EC" sz="1300">
                          <a:effectLst/>
                        </a:rPr>
                        <a:t>0.986</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0.986</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0.986</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0.986</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0.986</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0.986</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r>
              <a:tr h="501645">
                <a:tc>
                  <a:txBody>
                    <a:bodyPr/>
                    <a:lstStyle/>
                    <a:p>
                      <a:pPr indent="255905" algn="ctr">
                        <a:lnSpc>
                          <a:spcPct val="200000"/>
                        </a:lnSpc>
                        <a:spcAft>
                          <a:spcPts val="0"/>
                        </a:spcAft>
                      </a:pPr>
                      <a:r>
                        <a:rPr lang="es-EC" sz="1300" dirty="0" err="1">
                          <a:effectLst/>
                        </a:rPr>
                        <a:t>Gdm</a:t>
                      </a:r>
                      <a:r>
                        <a:rPr lang="es-EC" sz="1300" dirty="0">
                          <a:effectLst/>
                        </a:rPr>
                        <a:t>(0)</a:t>
                      </a:r>
                      <a:endParaRPr lang="es-EC" sz="13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KWh/m2/dia</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5.275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5.1</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5.1</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4.75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5.275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5.675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r>
              <a:tr h="501645">
                <a:tc>
                  <a:txBody>
                    <a:bodyPr/>
                    <a:lstStyle/>
                    <a:p>
                      <a:pPr indent="255905" algn="ctr">
                        <a:lnSpc>
                          <a:spcPct val="200000"/>
                        </a:lnSpc>
                        <a:spcAft>
                          <a:spcPts val="0"/>
                        </a:spcAft>
                      </a:pPr>
                      <a:r>
                        <a:rPr lang="es-EC" sz="1300">
                          <a:effectLst/>
                        </a:rPr>
                        <a:t>Factor B</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endParaRPr lang="es-EC" sz="1300">
                        <a:effectLst/>
                        <a:latin typeface="Calibri" panose="020F0502020204030204" pitchFamily="34" charset="0"/>
                      </a:endParaRPr>
                    </a:p>
                  </a:txBody>
                  <a:tcPr marL="42862" marR="42862" marT="0" marB="0" anchor="ctr"/>
                </a:tc>
                <a:tc>
                  <a:txBody>
                    <a:bodyPr/>
                    <a:lstStyle/>
                    <a:p>
                      <a:pPr indent="255905" algn="ctr">
                        <a:lnSpc>
                          <a:spcPct val="200000"/>
                        </a:lnSpc>
                        <a:spcAft>
                          <a:spcPts val="0"/>
                        </a:spcAft>
                      </a:pPr>
                      <a:r>
                        <a:rPr lang="es-EC" sz="1300">
                          <a:effectLst/>
                        </a:rPr>
                        <a:t>0.0155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0.0085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0</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-0.0093</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-0.0177</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-0.0223</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r>
              <a:tr h="501645">
                <a:tc>
                  <a:txBody>
                    <a:bodyPr/>
                    <a:lstStyle/>
                    <a:p>
                      <a:pPr indent="255905" algn="ctr">
                        <a:lnSpc>
                          <a:spcPct val="200000"/>
                        </a:lnSpc>
                        <a:spcAft>
                          <a:spcPts val="0"/>
                        </a:spcAft>
                      </a:pPr>
                      <a:r>
                        <a:rPr lang="es-EC" sz="1300">
                          <a:effectLst/>
                        </a:rPr>
                        <a:t>(Gdm(0))^2</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endParaRPr lang="es-EC" sz="1300">
                        <a:effectLst/>
                        <a:latin typeface="Calibri" panose="020F0502020204030204" pitchFamily="34" charset="0"/>
                      </a:endParaRPr>
                    </a:p>
                  </a:txBody>
                  <a:tcPr marL="42862" marR="42862" marT="0" marB="0" anchor="ctr"/>
                </a:tc>
                <a:tc>
                  <a:txBody>
                    <a:bodyPr/>
                    <a:lstStyle/>
                    <a:p>
                      <a:pPr indent="255905" algn="ctr">
                        <a:lnSpc>
                          <a:spcPct val="200000"/>
                        </a:lnSpc>
                        <a:spcAft>
                          <a:spcPts val="0"/>
                        </a:spcAft>
                      </a:pPr>
                      <a:r>
                        <a:rPr lang="es-EC" sz="1300">
                          <a:effectLst/>
                        </a:rPr>
                        <a:t>27.83</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26.01</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26.01</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22.56</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27.83</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32.21</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r>
              <a:tr h="501645">
                <a:tc>
                  <a:txBody>
                    <a:bodyPr/>
                    <a:lstStyle/>
                    <a:p>
                      <a:pPr indent="255905" algn="ctr">
                        <a:lnSpc>
                          <a:spcPct val="200000"/>
                        </a:lnSpc>
                        <a:spcAft>
                          <a:spcPts val="0"/>
                        </a:spcAft>
                      </a:pPr>
                      <a:r>
                        <a:rPr lang="es-EC" sz="1300">
                          <a:effectLst/>
                        </a:rPr>
                        <a:t>Gdm(B)</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KWh/m2/dia</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5.63</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5.25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5.03</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dirty="0">
                          <a:effectLst/>
                        </a:rPr>
                        <a:t>4.47</a:t>
                      </a:r>
                      <a:endParaRPr lang="es-EC" sz="13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4.71</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4.88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r>
              <a:tr h="501645">
                <a:tc>
                  <a:txBody>
                    <a:bodyPr/>
                    <a:lstStyle/>
                    <a:p>
                      <a:pPr indent="255905" algn="ctr">
                        <a:lnSpc>
                          <a:spcPct val="200000"/>
                        </a:lnSpc>
                        <a:spcAft>
                          <a:spcPts val="0"/>
                        </a:spcAft>
                      </a:pPr>
                      <a:r>
                        <a:rPr lang="es-EC" sz="1300">
                          <a:effectLst/>
                        </a:rPr>
                        <a:t>Energia</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Wh/dia</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1468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1468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1468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1468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1468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1468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r>
              <a:tr h="501645">
                <a:tc>
                  <a:txBody>
                    <a:bodyPr/>
                    <a:lstStyle/>
                    <a:p>
                      <a:pPr indent="255905" algn="ctr">
                        <a:lnSpc>
                          <a:spcPct val="200000"/>
                        </a:lnSpc>
                        <a:spcAft>
                          <a:spcPts val="0"/>
                        </a:spcAft>
                      </a:pPr>
                      <a:r>
                        <a:rPr lang="es-EC" sz="1300" dirty="0" err="1">
                          <a:effectLst/>
                        </a:rPr>
                        <a:t>Im</a:t>
                      </a:r>
                      <a:endParaRPr lang="es-EC" sz="13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A</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21.72</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23.30</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24.33</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27.35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a:effectLst/>
                        </a:rPr>
                        <a:t>25.98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c>
                  <a:txBody>
                    <a:bodyPr/>
                    <a:lstStyle/>
                    <a:p>
                      <a:pPr indent="255905" algn="ctr">
                        <a:lnSpc>
                          <a:spcPct val="200000"/>
                        </a:lnSpc>
                        <a:spcAft>
                          <a:spcPts val="0"/>
                        </a:spcAft>
                      </a:pPr>
                      <a:r>
                        <a:rPr lang="es-EC" sz="1300" dirty="0">
                          <a:effectLst/>
                        </a:rPr>
                        <a:t>25.08</a:t>
                      </a:r>
                      <a:endParaRPr lang="es-EC" sz="13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2862" marR="42862" marT="0" marB="0" anchor="ctr"/>
                </a:tc>
              </a:tr>
            </a:tbl>
          </a:graphicData>
        </a:graphic>
      </p:graphicFrame>
    </p:spTree>
    <p:extLst>
      <p:ext uri="{BB962C8B-B14F-4D97-AF65-F5344CB8AC3E}">
        <p14:creationId xmlns:p14="http://schemas.microsoft.com/office/powerpoint/2010/main" val="2168186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440" y="595646"/>
            <a:ext cx="6736703" cy="872544"/>
          </a:xfrm>
        </p:spPr>
        <p:txBody>
          <a:bodyPr/>
          <a:lstStyle/>
          <a:p>
            <a:r>
              <a:rPr lang="es-EC" dirty="0" smtClean="0"/>
              <a:t>Antecedentes</a:t>
            </a:r>
            <a:endParaRPr lang="es-EC" dirty="0"/>
          </a:p>
        </p:txBody>
      </p:sp>
      <p:sp>
        <p:nvSpPr>
          <p:cNvPr id="3" name="Content Placeholder 2"/>
          <p:cNvSpPr>
            <a:spLocks noGrp="1"/>
          </p:cNvSpPr>
          <p:nvPr>
            <p:ph sz="half" idx="1"/>
          </p:nvPr>
        </p:nvSpPr>
        <p:spPr>
          <a:xfrm>
            <a:off x="995967" y="1468190"/>
            <a:ext cx="4383110" cy="4932431"/>
          </a:xfrm>
        </p:spPr>
        <p:txBody>
          <a:bodyPr>
            <a:normAutofit/>
          </a:bodyPr>
          <a:lstStyle/>
          <a:p>
            <a:r>
              <a:rPr lang="es-EC" sz="2000" dirty="0" smtClean="0"/>
              <a:t>Insolación global de 4575Wh/m2/día en el Ecuador</a:t>
            </a:r>
          </a:p>
          <a:p>
            <a:r>
              <a:rPr lang="es-EC" sz="2000" dirty="0" smtClean="0"/>
              <a:t>En el 2013 según el CONELEC:</a:t>
            </a:r>
          </a:p>
          <a:p>
            <a:pPr lvl="1"/>
            <a:r>
              <a:rPr lang="es-EC" sz="1800" dirty="0" smtClean="0"/>
              <a:t>2.02 </a:t>
            </a:r>
            <a:r>
              <a:rPr lang="es-EC" sz="1800" dirty="0" err="1" smtClean="0"/>
              <a:t>GWh</a:t>
            </a:r>
            <a:r>
              <a:rPr lang="es-EC" sz="1800" dirty="0" smtClean="0"/>
              <a:t> Energía Fotovoltaica</a:t>
            </a:r>
          </a:p>
          <a:p>
            <a:pPr lvl="1"/>
            <a:r>
              <a:rPr lang="es-EC" sz="1800" dirty="0" smtClean="0"/>
              <a:t>56.70 </a:t>
            </a:r>
            <a:r>
              <a:rPr lang="es-EC" sz="1800" dirty="0" err="1" smtClean="0"/>
              <a:t>GWh</a:t>
            </a:r>
            <a:r>
              <a:rPr lang="es-EC" sz="1800" dirty="0" smtClean="0"/>
              <a:t> Energía Eólica</a:t>
            </a:r>
          </a:p>
          <a:p>
            <a:r>
              <a:rPr lang="es-EC" sz="2000" dirty="0" smtClean="0"/>
              <a:t>Proyectos realizados:</a:t>
            </a:r>
          </a:p>
          <a:p>
            <a:pPr lvl="1"/>
            <a:r>
              <a:rPr lang="es-EC" sz="1800" dirty="0" smtClean="0"/>
              <a:t>Diseño y Construcción de un vehículo experimental de 40 </a:t>
            </a:r>
            <a:r>
              <a:rPr lang="es-EC" sz="1800" dirty="0" err="1" smtClean="0"/>
              <a:t>Wp</a:t>
            </a:r>
            <a:r>
              <a:rPr lang="es-EC" sz="1800" dirty="0" smtClean="0"/>
              <a:t> con E. Fotovoltaica</a:t>
            </a:r>
          </a:p>
          <a:p>
            <a:pPr lvl="1"/>
            <a:r>
              <a:rPr lang="es-EC" sz="1800" dirty="0" smtClean="0"/>
              <a:t>Sistema de Rotación de un panel Solar de 43Wp</a:t>
            </a:r>
            <a:endParaRPr lang="es-EC" sz="1800" dirty="0"/>
          </a:p>
        </p:txBody>
      </p:sp>
      <p:pic>
        <p:nvPicPr>
          <p:cNvPr id="6" name="Content Placeholder 5"/>
          <p:cNvPicPr>
            <a:picLocks noGrp="1"/>
          </p:cNvPicPr>
          <p:nvPr>
            <p:ph sz="half" idx="2"/>
          </p:nvPr>
        </p:nvPicPr>
        <p:blipFill>
          <a:blip r:embed="rId3"/>
          <a:stretch>
            <a:fillRect/>
          </a:stretch>
        </p:blipFill>
        <p:spPr>
          <a:xfrm>
            <a:off x="5379077" y="1917847"/>
            <a:ext cx="3235325" cy="3314649"/>
          </a:xfrm>
          <a:prstGeom prst="rect">
            <a:avLst/>
          </a:prstGeom>
        </p:spPr>
      </p:pic>
    </p:spTree>
    <p:extLst>
      <p:ext uri="{BB962C8B-B14F-4D97-AF65-F5344CB8AC3E}">
        <p14:creationId xmlns:p14="http://schemas.microsoft.com/office/powerpoint/2010/main" val="3111120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Determinación del mes peor</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221406116"/>
              </p:ext>
            </p:extLst>
          </p:nvPr>
        </p:nvGraphicFramePr>
        <p:xfrm>
          <a:off x="502277" y="1803041"/>
          <a:ext cx="8409902" cy="4288664"/>
        </p:xfrm>
        <a:graphic>
          <a:graphicData uri="http://schemas.openxmlformats.org/drawingml/2006/table">
            <a:tbl>
              <a:tblPr firstRow="1" firstCol="1" bandRow="1">
                <a:tableStyleId>{C083E6E3-FA7D-4D7B-A595-EF9225AFEA82}</a:tableStyleId>
              </a:tblPr>
              <a:tblGrid>
                <a:gridCol w="1359177"/>
                <a:gridCol w="1387492"/>
                <a:gridCol w="906119"/>
                <a:gridCol w="984457"/>
                <a:gridCol w="969358"/>
                <a:gridCol w="934433"/>
                <a:gridCol w="934433"/>
                <a:gridCol w="934433"/>
              </a:tblGrid>
              <a:tr h="476432">
                <a:tc>
                  <a:txBody>
                    <a:bodyPr/>
                    <a:lstStyle/>
                    <a:p>
                      <a:pPr>
                        <a:lnSpc>
                          <a:spcPct val="100000"/>
                        </a:lnSpc>
                      </a:pPr>
                      <a:endParaRPr lang="es-EC" sz="1300" dirty="0">
                        <a:effectLst/>
                        <a:latin typeface="Calibri" panose="020F0502020204030204" pitchFamily="34" charset="0"/>
                      </a:endParaRPr>
                    </a:p>
                  </a:txBody>
                  <a:tcPr marL="41672" marR="41672" marT="0" marB="0" anchor="ctr"/>
                </a:tc>
                <a:tc>
                  <a:txBody>
                    <a:bodyPr/>
                    <a:lstStyle/>
                    <a:p>
                      <a:pPr indent="255905" algn="ctr">
                        <a:lnSpc>
                          <a:spcPct val="100000"/>
                        </a:lnSpc>
                        <a:spcAft>
                          <a:spcPts val="0"/>
                        </a:spcAft>
                      </a:pPr>
                      <a:r>
                        <a:rPr lang="es-EC" sz="1300">
                          <a:effectLst/>
                        </a:rPr>
                        <a:t>Unidad</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dirty="0">
                          <a:effectLst/>
                        </a:rPr>
                        <a:t>Julio</a:t>
                      </a:r>
                      <a:endParaRPr lang="es-EC" sz="13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Agosto</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Sep.</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dirty="0">
                          <a:effectLst/>
                        </a:rPr>
                        <a:t>Oct.</a:t>
                      </a:r>
                      <a:endParaRPr lang="es-EC" sz="13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Nov.</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Dic.</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r>
              <a:tr h="476529">
                <a:tc>
                  <a:txBody>
                    <a:bodyPr/>
                    <a:lstStyle/>
                    <a:p>
                      <a:pPr indent="255905" algn="ctr">
                        <a:lnSpc>
                          <a:spcPct val="100000"/>
                        </a:lnSpc>
                        <a:spcAft>
                          <a:spcPts val="0"/>
                        </a:spcAft>
                      </a:pPr>
                      <a:r>
                        <a:rPr lang="es-EC" sz="1300">
                          <a:effectLst/>
                        </a:rPr>
                        <a:t>Inc. (B)</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15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15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15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15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15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15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r>
              <a:tr h="476529">
                <a:tc>
                  <a:txBody>
                    <a:bodyPr/>
                    <a:lstStyle/>
                    <a:p>
                      <a:pPr indent="255905" algn="ctr">
                        <a:lnSpc>
                          <a:spcPct val="100000"/>
                        </a:lnSpc>
                        <a:spcAft>
                          <a:spcPts val="0"/>
                        </a:spcAft>
                      </a:pPr>
                      <a:r>
                        <a:rPr lang="es-EC" sz="1300">
                          <a:effectLst/>
                        </a:rPr>
                        <a:t>Factor A</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a:lnSpc>
                          <a:spcPct val="100000"/>
                        </a:lnSpc>
                      </a:pPr>
                      <a:endParaRPr lang="es-EC" sz="1300">
                        <a:effectLst/>
                        <a:latin typeface="Calibri" panose="020F0502020204030204" pitchFamily="34" charset="0"/>
                      </a:endParaRPr>
                    </a:p>
                  </a:txBody>
                  <a:tcPr marL="41672" marR="41672" marT="0" marB="0" anchor="ctr"/>
                </a:tc>
                <a:tc>
                  <a:txBody>
                    <a:bodyPr/>
                    <a:lstStyle/>
                    <a:p>
                      <a:pPr indent="255905" algn="ctr">
                        <a:lnSpc>
                          <a:spcPct val="100000"/>
                        </a:lnSpc>
                        <a:spcAft>
                          <a:spcPts val="0"/>
                        </a:spcAft>
                      </a:pPr>
                      <a:r>
                        <a:rPr lang="es-EC" sz="1300" dirty="0">
                          <a:effectLst/>
                        </a:rPr>
                        <a:t>0.986</a:t>
                      </a:r>
                      <a:endParaRPr lang="es-EC" sz="13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0.986</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0.986</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0.986</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0.986</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0.986</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r>
              <a:tr h="476529">
                <a:tc>
                  <a:txBody>
                    <a:bodyPr/>
                    <a:lstStyle/>
                    <a:p>
                      <a:pPr indent="255905" algn="ctr">
                        <a:lnSpc>
                          <a:spcPct val="100000"/>
                        </a:lnSpc>
                        <a:spcAft>
                          <a:spcPts val="0"/>
                        </a:spcAft>
                      </a:pPr>
                      <a:r>
                        <a:rPr lang="es-EC" sz="1300" dirty="0" err="1">
                          <a:effectLst/>
                        </a:rPr>
                        <a:t>Gdm</a:t>
                      </a:r>
                      <a:r>
                        <a:rPr lang="es-EC" sz="1300" dirty="0">
                          <a:effectLst/>
                        </a:rPr>
                        <a:t>(0)</a:t>
                      </a:r>
                      <a:endParaRPr lang="es-EC" sz="13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dirty="0" err="1" smtClean="0">
                          <a:effectLst/>
                        </a:rPr>
                        <a:t>KWh</a:t>
                      </a:r>
                      <a:r>
                        <a:rPr lang="es-EC" sz="1300" dirty="0" smtClean="0">
                          <a:effectLst/>
                        </a:rPr>
                        <a:t>/m2/día</a:t>
                      </a:r>
                      <a:endParaRPr lang="es-EC" sz="13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dirty="0">
                          <a:effectLst/>
                        </a:rPr>
                        <a:t>5.8</a:t>
                      </a:r>
                      <a:endParaRPr lang="es-EC" sz="13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6.01</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5.8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5.675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5.275</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5.1</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r>
              <a:tr h="476529">
                <a:tc>
                  <a:txBody>
                    <a:bodyPr/>
                    <a:lstStyle/>
                    <a:p>
                      <a:pPr indent="255905" algn="ctr">
                        <a:lnSpc>
                          <a:spcPct val="100000"/>
                        </a:lnSpc>
                        <a:spcAft>
                          <a:spcPts val="0"/>
                        </a:spcAft>
                      </a:pPr>
                      <a:r>
                        <a:rPr lang="es-EC" sz="1300">
                          <a:effectLst/>
                        </a:rPr>
                        <a:t>Factor B</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a:lnSpc>
                          <a:spcPct val="100000"/>
                        </a:lnSpc>
                      </a:pPr>
                      <a:endParaRPr lang="es-EC" sz="1300">
                        <a:effectLst/>
                        <a:latin typeface="Calibri" panose="020F0502020204030204" pitchFamily="34" charset="0"/>
                      </a:endParaRPr>
                    </a:p>
                  </a:txBody>
                  <a:tcPr marL="41672" marR="41672" marT="0" marB="0" anchor="ctr"/>
                </a:tc>
                <a:tc>
                  <a:txBody>
                    <a:bodyPr/>
                    <a:lstStyle/>
                    <a:p>
                      <a:pPr indent="255905" algn="ctr">
                        <a:lnSpc>
                          <a:spcPct val="100000"/>
                        </a:lnSpc>
                        <a:spcAft>
                          <a:spcPts val="0"/>
                        </a:spcAft>
                      </a:pPr>
                      <a:r>
                        <a:rPr lang="es-EC" sz="1300">
                          <a:effectLst/>
                        </a:rPr>
                        <a:t>-0.0202</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-0.0127</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-0.0034</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0.0058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0.0138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0.0178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r>
              <a:tr h="476529">
                <a:tc>
                  <a:txBody>
                    <a:bodyPr/>
                    <a:lstStyle/>
                    <a:p>
                      <a:pPr indent="255905" algn="ctr">
                        <a:lnSpc>
                          <a:spcPct val="100000"/>
                        </a:lnSpc>
                        <a:spcAft>
                          <a:spcPts val="0"/>
                        </a:spcAft>
                      </a:pPr>
                      <a:r>
                        <a:rPr lang="es-EC" sz="1300">
                          <a:effectLst/>
                        </a:rPr>
                        <a:t>(Gdm(0))^2</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a:lnSpc>
                          <a:spcPct val="100000"/>
                        </a:lnSpc>
                      </a:pPr>
                      <a:endParaRPr lang="es-EC" sz="1300">
                        <a:effectLst/>
                        <a:latin typeface="Calibri" panose="020F0502020204030204" pitchFamily="34" charset="0"/>
                      </a:endParaRPr>
                    </a:p>
                  </a:txBody>
                  <a:tcPr marL="41672" marR="41672" marT="0" marB="0" anchor="ctr"/>
                </a:tc>
                <a:tc>
                  <a:txBody>
                    <a:bodyPr/>
                    <a:lstStyle/>
                    <a:p>
                      <a:pPr indent="255905" algn="ctr">
                        <a:lnSpc>
                          <a:spcPct val="100000"/>
                        </a:lnSpc>
                        <a:spcAft>
                          <a:spcPts val="0"/>
                        </a:spcAft>
                      </a:pPr>
                      <a:r>
                        <a:rPr lang="es-EC" sz="1300">
                          <a:effectLst/>
                        </a:rPr>
                        <a:t>33.64</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36.12</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33.64</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32.21</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27.83</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26.01</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r>
              <a:tr h="476529">
                <a:tc>
                  <a:txBody>
                    <a:bodyPr/>
                    <a:lstStyle/>
                    <a:p>
                      <a:pPr indent="255905" algn="ctr">
                        <a:lnSpc>
                          <a:spcPct val="100000"/>
                        </a:lnSpc>
                        <a:spcAft>
                          <a:spcPts val="0"/>
                        </a:spcAft>
                      </a:pPr>
                      <a:r>
                        <a:rPr lang="es-EC" sz="1300">
                          <a:effectLst/>
                        </a:rPr>
                        <a:t>Gdm(B)</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KWh/m2/dia</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5.04</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5.47</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5.60</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5.78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5.59</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5.49</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r>
              <a:tr h="476529">
                <a:tc>
                  <a:txBody>
                    <a:bodyPr/>
                    <a:lstStyle/>
                    <a:p>
                      <a:pPr indent="255905" algn="ctr">
                        <a:lnSpc>
                          <a:spcPct val="100000"/>
                        </a:lnSpc>
                        <a:spcAft>
                          <a:spcPts val="0"/>
                        </a:spcAft>
                      </a:pPr>
                      <a:r>
                        <a:rPr lang="es-EC" sz="1300">
                          <a:effectLst/>
                        </a:rPr>
                        <a:t>Energia</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Wh/dia</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1468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1468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1468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1468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1468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1468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r>
              <a:tr h="476529">
                <a:tc>
                  <a:txBody>
                    <a:bodyPr/>
                    <a:lstStyle/>
                    <a:p>
                      <a:pPr indent="255905" algn="ctr">
                        <a:lnSpc>
                          <a:spcPct val="100000"/>
                        </a:lnSpc>
                        <a:spcAft>
                          <a:spcPts val="0"/>
                        </a:spcAft>
                      </a:pPr>
                      <a:r>
                        <a:rPr lang="es-EC" sz="1300" dirty="0" err="1">
                          <a:effectLst/>
                        </a:rPr>
                        <a:t>Im</a:t>
                      </a:r>
                      <a:endParaRPr lang="es-EC" sz="13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A</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24.28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22.38</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21.83</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21.16</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a:effectLst/>
                        </a:rPr>
                        <a:t>21.90</a:t>
                      </a:r>
                      <a:endParaRPr lang="es-EC" sz="13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indent="255905" algn="ctr">
                        <a:lnSpc>
                          <a:spcPct val="100000"/>
                        </a:lnSpc>
                        <a:spcAft>
                          <a:spcPts val="0"/>
                        </a:spcAft>
                      </a:pPr>
                      <a:r>
                        <a:rPr lang="es-EC" sz="1300" dirty="0">
                          <a:effectLst/>
                        </a:rPr>
                        <a:t>22.28</a:t>
                      </a:r>
                      <a:endParaRPr lang="es-EC" sz="13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r>
            </a:tbl>
          </a:graphicData>
        </a:graphic>
      </p:graphicFrame>
    </p:spTree>
    <p:extLst>
      <p:ext uri="{BB962C8B-B14F-4D97-AF65-F5344CB8AC3E}">
        <p14:creationId xmlns:p14="http://schemas.microsoft.com/office/powerpoint/2010/main" val="12371049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65162" y="624110"/>
            <a:ext cx="7263298" cy="1280890"/>
          </a:xfrm>
        </p:spPr>
        <p:txBody>
          <a:bodyPr>
            <a:normAutofit/>
          </a:bodyPr>
          <a:lstStyle/>
          <a:p>
            <a:r>
              <a:rPr lang="es-EC" sz="3200" dirty="0"/>
              <a:t>M</a:t>
            </a:r>
            <a:r>
              <a:rPr lang="es-EC" sz="3200" dirty="0" smtClean="0"/>
              <a:t>ódulo Fotovoltaico: </a:t>
            </a:r>
            <a:r>
              <a:rPr lang="es-EC" sz="3200" dirty="0"/>
              <a:t>ISOFOTON i110-12</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048378855"/>
              </p:ext>
            </p:extLst>
          </p:nvPr>
        </p:nvGraphicFramePr>
        <p:xfrm>
          <a:off x="1070542" y="1905000"/>
          <a:ext cx="2306002" cy="2133600"/>
        </p:xfrm>
        <a:graphic>
          <a:graphicData uri="http://schemas.openxmlformats.org/drawingml/2006/table">
            <a:tbl>
              <a:tblPr firstRow="1" firstCol="1" bandRow="1">
                <a:tableStyleId>{C083E6E3-FA7D-4D7B-A595-EF9225AFEA82}</a:tableStyleId>
              </a:tblPr>
              <a:tblGrid>
                <a:gridCol w="1088390"/>
                <a:gridCol w="1217612"/>
              </a:tblGrid>
              <a:tr h="304156">
                <a:tc gridSpan="2">
                  <a:txBody>
                    <a:bodyPr/>
                    <a:lstStyle/>
                    <a:p>
                      <a:pPr indent="255905" algn="ctr">
                        <a:lnSpc>
                          <a:spcPct val="200000"/>
                        </a:lnSpc>
                        <a:spcAft>
                          <a:spcPts val="0"/>
                        </a:spcAft>
                      </a:pPr>
                      <a:r>
                        <a:rPr lang="es-EC" sz="1400" dirty="0">
                          <a:effectLst/>
                        </a:rPr>
                        <a:t>Características físicas</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hMerge="1">
                  <a:txBody>
                    <a:bodyPr/>
                    <a:lstStyle/>
                    <a:p>
                      <a:endParaRPr lang="es-EC"/>
                    </a:p>
                  </a:txBody>
                  <a:tcPr/>
                </a:tc>
              </a:tr>
              <a:tr h="304156">
                <a:tc>
                  <a:txBody>
                    <a:bodyPr/>
                    <a:lstStyle/>
                    <a:p>
                      <a:pPr indent="255905" algn="just">
                        <a:lnSpc>
                          <a:spcPct val="200000"/>
                        </a:lnSpc>
                        <a:spcAft>
                          <a:spcPts val="0"/>
                        </a:spcAft>
                      </a:pPr>
                      <a:r>
                        <a:rPr lang="es-EC" sz="1400">
                          <a:effectLst/>
                        </a:rPr>
                        <a:t>Altura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just">
                        <a:lnSpc>
                          <a:spcPct val="200000"/>
                        </a:lnSpc>
                        <a:spcAft>
                          <a:spcPts val="0"/>
                        </a:spcAft>
                      </a:pPr>
                      <a:r>
                        <a:rPr lang="es-EC" sz="1400">
                          <a:effectLst/>
                        </a:rPr>
                        <a:t>1310 mm</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304156">
                <a:tc>
                  <a:txBody>
                    <a:bodyPr/>
                    <a:lstStyle/>
                    <a:p>
                      <a:pPr indent="255905" algn="just">
                        <a:lnSpc>
                          <a:spcPct val="200000"/>
                        </a:lnSpc>
                        <a:spcAft>
                          <a:spcPts val="0"/>
                        </a:spcAft>
                      </a:pPr>
                      <a:r>
                        <a:rPr lang="es-EC" sz="1400">
                          <a:effectLst/>
                        </a:rPr>
                        <a:t>Ancho</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just">
                        <a:lnSpc>
                          <a:spcPct val="200000"/>
                        </a:lnSpc>
                        <a:spcAft>
                          <a:spcPts val="0"/>
                        </a:spcAft>
                      </a:pPr>
                      <a:r>
                        <a:rPr lang="es-EC" sz="1400" dirty="0">
                          <a:effectLst/>
                        </a:rPr>
                        <a:t>652 mm</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304156">
                <a:tc>
                  <a:txBody>
                    <a:bodyPr/>
                    <a:lstStyle/>
                    <a:p>
                      <a:pPr indent="255905" algn="just">
                        <a:lnSpc>
                          <a:spcPct val="200000"/>
                        </a:lnSpc>
                        <a:spcAft>
                          <a:spcPts val="0"/>
                        </a:spcAft>
                      </a:pPr>
                      <a:r>
                        <a:rPr lang="es-EC" sz="1400">
                          <a:effectLst/>
                        </a:rPr>
                        <a:t>Espesor</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just">
                        <a:lnSpc>
                          <a:spcPct val="200000"/>
                        </a:lnSpc>
                        <a:spcAft>
                          <a:spcPts val="0"/>
                        </a:spcAft>
                      </a:pPr>
                      <a:r>
                        <a:rPr lang="es-EC" sz="1400">
                          <a:effectLst/>
                        </a:rPr>
                        <a:t>34 mm</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304156">
                <a:tc>
                  <a:txBody>
                    <a:bodyPr/>
                    <a:lstStyle/>
                    <a:p>
                      <a:pPr indent="255905" algn="just">
                        <a:lnSpc>
                          <a:spcPct val="200000"/>
                        </a:lnSpc>
                        <a:spcAft>
                          <a:spcPts val="0"/>
                        </a:spcAft>
                      </a:pPr>
                      <a:r>
                        <a:rPr lang="es-EC" sz="1400" dirty="0">
                          <a:effectLst/>
                        </a:rPr>
                        <a:t>Peso</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just">
                        <a:lnSpc>
                          <a:spcPct val="200000"/>
                        </a:lnSpc>
                        <a:spcAft>
                          <a:spcPts val="0"/>
                        </a:spcAft>
                      </a:pPr>
                      <a:r>
                        <a:rPr lang="es-EC" sz="1400" dirty="0">
                          <a:effectLst/>
                        </a:rPr>
                        <a:t>11 kg</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712024921"/>
              </p:ext>
            </p:extLst>
          </p:nvPr>
        </p:nvGraphicFramePr>
        <p:xfrm>
          <a:off x="4080333" y="1905000"/>
          <a:ext cx="4689793" cy="2560320"/>
        </p:xfrm>
        <a:graphic>
          <a:graphicData uri="http://schemas.openxmlformats.org/drawingml/2006/table">
            <a:tbl>
              <a:tblPr firstRow="1" firstCol="1" bandRow="1">
                <a:tableStyleId>{C083E6E3-FA7D-4D7B-A595-EF9225AFEA82}</a:tableStyleId>
              </a:tblPr>
              <a:tblGrid>
                <a:gridCol w="3726815"/>
                <a:gridCol w="962978"/>
              </a:tblGrid>
              <a:tr h="371341">
                <a:tc gridSpan="2">
                  <a:txBody>
                    <a:bodyPr/>
                    <a:lstStyle/>
                    <a:p>
                      <a:pPr indent="255905" algn="ctr">
                        <a:lnSpc>
                          <a:spcPct val="200000"/>
                        </a:lnSpc>
                        <a:spcAft>
                          <a:spcPts val="0"/>
                        </a:spcAft>
                      </a:pPr>
                      <a:r>
                        <a:rPr lang="es-EC" sz="1400" dirty="0">
                          <a:effectLst/>
                        </a:rPr>
                        <a:t>Características eléctricas</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hMerge="1">
                  <a:txBody>
                    <a:bodyPr/>
                    <a:lstStyle/>
                    <a:p>
                      <a:endParaRPr lang="es-EC"/>
                    </a:p>
                  </a:txBody>
                  <a:tcPr/>
                </a:tc>
              </a:tr>
              <a:tr h="371341">
                <a:tc>
                  <a:txBody>
                    <a:bodyPr/>
                    <a:lstStyle/>
                    <a:p>
                      <a:pPr indent="255905" algn="just">
                        <a:lnSpc>
                          <a:spcPct val="200000"/>
                        </a:lnSpc>
                        <a:spcAft>
                          <a:spcPts val="0"/>
                        </a:spcAft>
                      </a:pPr>
                      <a:r>
                        <a:rPr lang="es-EC" sz="1400" dirty="0">
                          <a:effectLst/>
                        </a:rPr>
                        <a:t>Potencia pico (</a:t>
                      </a:r>
                      <a:r>
                        <a:rPr lang="es-EC" sz="1400" dirty="0" err="1">
                          <a:effectLst/>
                        </a:rPr>
                        <a:t>Pmax</a:t>
                      </a:r>
                      <a:r>
                        <a:rPr lang="es-EC" sz="1400" dirty="0">
                          <a:effectLst/>
                        </a:rPr>
                        <a:t>)</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just">
                        <a:lnSpc>
                          <a:spcPct val="200000"/>
                        </a:lnSpc>
                        <a:spcAft>
                          <a:spcPts val="0"/>
                        </a:spcAft>
                      </a:pPr>
                      <a:r>
                        <a:rPr lang="es-EC" sz="1400">
                          <a:effectLst/>
                        </a:rPr>
                        <a:t>110 W</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371341">
                <a:tc>
                  <a:txBody>
                    <a:bodyPr/>
                    <a:lstStyle/>
                    <a:p>
                      <a:pPr indent="255905" algn="just">
                        <a:lnSpc>
                          <a:spcPct val="200000"/>
                        </a:lnSpc>
                        <a:spcAft>
                          <a:spcPts val="0"/>
                        </a:spcAft>
                        <a:tabLst>
                          <a:tab pos="1235075" algn="ctr"/>
                        </a:tabLst>
                      </a:pPr>
                      <a:r>
                        <a:rPr lang="es-EC" sz="1400">
                          <a:effectLst/>
                        </a:rPr>
                        <a:t>Corriente de cortocircuito (Isc)</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just">
                        <a:lnSpc>
                          <a:spcPct val="200000"/>
                        </a:lnSpc>
                        <a:spcAft>
                          <a:spcPts val="0"/>
                        </a:spcAft>
                      </a:pPr>
                      <a:r>
                        <a:rPr lang="es-EC" sz="1400">
                          <a:effectLst/>
                        </a:rPr>
                        <a:t>6.76 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371341">
                <a:tc>
                  <a:txBody>
                    <a:bodyPr/>
                    <a:lstStyle/>
                    <a:p>
                      <a:pPr indent="255905" algn="just">
                        <a:lnSpc>
                          <a:spcPct val="200000"/>
                        </a:lnSpc>
                        <a:spcAft>
                          <a:spcPts val="0"/>
                        </a:spcAft>
                      </a:pPr>
                      <a:r>
                        <a:rPr lang="es-EC" sz="1400">
                          <a:effectLst/>
                        </a:rPr>
                        <a:t>Tensión de circuito abierto (Voc)</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just">
                        <a:lnSpc>
                          <a:spcPct val="200000"/>
                        </a:lnSpc>
                        <a:spcAft>
                          <a:spcPts val="0"/>
                        </a:spcAft>
                      </a:pPr>
                      <a:r>
                        <a:rPr lang="es-EC" sz="1400">
                          <a:effectLst/>
                        </a:rPr>
                        <a:t>21.6 V</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371341">
                <a:tc>
                  <a:txBody>
                    <a:bodyPr/>
                    <a:lstStyle/>
                    <a:p>
                      <a:pPr indent="255905" algn="just">
                        <a:lnSpc>
                          <a:spcPct val="200000"/>
                        </a:lnSpc>
                        <a:spcAft>
                          <a:spcPts val="0"/>
                        </a:spcAft>
                      </a:pPr>
                      <a:r>
                        <a:rPr lang="es-EC" sz="1400">
                          <a:effectLst/>
                        </a:rPr>
                        <a:t>Corriente de máxima potencia (Imax)</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just">
                        <a:lnSpc>
                          <a:spcPct val="200000"/>
                        </a:lnSpc>
                        <a:spcAft>
                          <a:spcPts val="0"/>
                        </a:spcAft>
                      </a:pPr>
                      <a:r>
                        <a:rPr lang="es-EC" sz="1400">
                          <a:effectLst/>
                        </a:rPr>
                        <a:t>6.32 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371341">
                <a:tc>
                  <a:txBody>
                    <a:bodyPr/>
                    <a:lstStyle/>
                    <a:p>
                      <a:pPr indent="255905" algn="just">
                        <a:lnSpc>
                          <a:spcPct val="200000"/>
                        </a:lnSpc>
                        <a:spcAft>
                          <a:spcPts val="0"/>
                        </a:spcAft>
                      </a:pPr>
                      <a:r>
                        <a:rPr lang="es-EC" sz="1400">
                          <a:effectLst/>
                        </a:rPr>
                        <a:t>Tensión de máxima potencia (Vmax)</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just">
                        <a:lnSpc>
                          <a:spcPct val="200000"/>
                        </a:lnSpc>
                        <a:spcAft>
                          <a:spcPts val="0"/>
                        </a:spcAft>
                      </a:pPr>
                      <a:r>
                        <a:rPr lang="es-EC" sz="1400" dirty="0">
                          <a:effectLst/>
                        </a:rPr>
                        <a:t>17.4 V</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bl>
          </a:graphicData>
        </a:graphic>
      </p:graphicFrame>
      <p:pic>
        <p:nvPicPr>
          <p:cNvPr id="6" name="Imagen 5" descr="http://www.lpelectric.ro/ro/products/solar/images/I-94.jpg"/>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559" t="1307" r="14387" b="1548"/>
          <a:stretch/>
        </p:blipFill>
        <p:spPr bwMode="auto">
          <a:xfrm rot="16200000">
            <a:off x="1839722" y="3526853"/>
            <a:ext cx="2138966" cy="4124081"/>
          </a:xfrm>
          <a:prstGeom prst="rect">
            <a:avLst/>
          </a:prstGeom>
          <a:noFill/>
          <a:ln>
            <a:noFill/>
          </a:ln>
          <a:extLst>
            <a:ext uri="{53640926-AAD7-44D8-BBD7-CCE9431645EC}">
              <a14:shadowObscured xmlns:a14="http://schemas.microsoft.com/office/drawing/2010/main"/>
            </a:ext>
          </a:extLst>
        </p:spPr>
      </p:pic>
      <p:graphicFrame>
        <p:nvGraphicFramePr>
          <p:cNvPr id="7" name="Marcador de contenido 3"/>
          <p:cNvGraphicFramePr>
            <a:graphicFrameLocks/>
          </p:cNvGraphicFramePr>
          <p:nvPr>
            <p:extLst>
              <p:ext uri="{D42A27DB-BD31-4B8C-83A1-F6EECF244321}">
                <p14:modId xmlns:p14="http://schemas.microsoft.com/office/powerpoint/2010/main" val="2297746320"/>
              </p:ext>
            </p:extLst>
          </p:nvPr>
        </p:nvGraphicFramePr>
        <p:xfrm>
          <a:off x="5823379" y="4750479"/>
          <a:ext cx="2418715" cy="1706880"/>
        </p:xfrm>
        <a:graphic>
          <a:graphicData uri="http://schemas.openxmlformats.org/drawingml/2006/table">
            <a:tbl>
              <a:tblPr firstRow="1" firstCol="1" bandRow="1">
                <a:tableStyleId>{C083E6E3-FA7D-4D7B-A595-EF9225AFEA82}</a:tableStyleId>
              </a:tblPr>
              <a:tblGrid>
                <a:gridCol w="1201103"/>
                <a:gridCol w="1217612"/>
              </a:tblGrid>
              <a:tr h="320753">
                <a:tc gridSpan="2">
                  <a:txBody>
                    <a:bodyPr/>
                    <a:lstStyle/>
                    <a:p>
                      <a:pPr indent="255905" algn="ctr">
                        <a:lnSpc>
                          <a:spcPct val="200000"/>
                        </a:lnSpc>
                        <a:spcAft>
                          <a:spcPts val="0"/>
                        </a:spcAft>
                      </a:pPr>
                      <a:r>
                        <a:rPr lang="es-EC" sz="1400" dirty="0" smtClean="0">
                          <a:effectLst/>
                        </a:rPr>
                        <a:t>Módulo fotovoltaico</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hMerge="1">
                  <a:txBody>
                    <a:bodyPr/>
                    <a:lstStyle/>
                    <a:p>
                      <a:endParaRPr lang="es-EC"/>
                    </a:p>
                  </a:txBody>
                  <a:tcPr/>
                </a:tc>
              </a:tr>
              <a:tr h="320753">
                <a:tc>
                  <a:txBody>
                    <a:bodyPr/>
                    <a:lstStyle/>
                    <a:p>
                      <a:pPr indent="255905" algn="just">
                        <a:lnSpc>
                          <a:spcPct val="200000"/>
                        </a:lnSpc>
                        <a:spcAft>
                          <a:spcPts val="0"/>
                        </a:spcAft>
                      </a:pPr>
                      <a:r>
                        <a:rPr lang="es-EC" sz="1400" dirty="0" smtClean="0">
                          <a:effectLst/>
                        </a:rPr>
                        <a:t>Área</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indent="255905" algn="just">
                        <a:lnSpc>
                          <a:spcPct val="200000"/>
                        </a:lnSpc>
                        <a:spcAft>
                          <a:spcPts val="0"/>
                        </a:spcAft>
                      </a:pPr>
                      <a:r>
                        <a:rPr lang="es-EC" sz="1400" dirty="0" smtClean="0">
                          <a:effectLst/>
                        </a:rPr>
                        <a:t>3.42 m</a:t>
                      </a:r>
                      <a:r>
                        <a:rPr lang="es-EC" sz="1400" baseline="30000" dirty="0" smtClean="0">
                          <a:effectLst/>
                        </a:rPr>
                        <a:t>2</a:t>
                      </a:r>
                      <a:endParaRPr lang="es-EC" sz="1400" baseline="300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320753">
                <a:tc>
                  <a:txBody>
                    <a:bodyPr/>
                    <a:lstStyle/>
                    <a:p>
                      <a:pPr indent="255905" algn="just">
                        <a:lnSpc>
                          <a:spcPct val="200000"/>
                        </a:lnSpc>
                        <a:spcAft>
                          <a:spcPts val="0"/>
                        </a:spcAft>
                      </a:pPr>
                      <a:r>
                        <a:rPr lang="es-EC" sz="1400" dirty="0" smtClean="0">
                          <a:effectLst/>
                        </a:rPr>
                        <a:t>Potencia</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indent="255905" algn="just">
                        <a:lnSpc>
                          <a:spcPct val="200000"/>
                        </a:lnSpc>
                        <a:spcAft>
                          <a:spcPts val="0"/>
                        </a:spcAft>
                      </a:pPr>
                      <a:r>
                        <a:rPr lang="es-EC" sz="1400" dirty="0" smtClean="0">
                          <a:effectLst/>
                        </a:rPr>
                        <a:t>440 </a:t>
                      </a:r>
                      <a:r>
                        <a:rPr lang="es-EC" sz="1400" dirty="0" err="1" smtClean="0">
                          <a:effectLst/>
                        </a:rPr>
                        <a:t>Wp</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320753">
                <a:tc>
                  <a:txBody>
                    <a:bodyPr/>
                    <a:lstStyle/>
                    <a:p>
                      <a:pPr indent="255905" algn="just">
                        <a:lnSpc>
                          <a:spcPct val="200000"/>
                        </a:lnSpc>
                        <a:spcAft>
                          <a:spcPts val="0"/>
                        </a:spcAft>
                      </a:pPr>
                      <a:r>
                        <a:rPr lang="es-EC" sz="1400" dirty="0" err="1" smtClean="0">
                          <a:effectLst/>
                        </a:rPr>
                        <a:t>Imax</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indent="255905" algn="just">
                        <a:lnSpc>
                          <a:spcPct val="200000"/>
                        </a:lnSpc>
                        <a:spcAft>
                          <a:spcPts val="0"/>
                        </a:spcAft>
                      </a:pPr>
                      <a:r>
                        <a:rPr lang="es-EC" sz="1400" dirty="0" smtClean="0">
                          <a:effectLst/>
                        </a:rPr>
                        <a:t>25.28 A</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0452921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Cálculo del número de paneles</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431893394"/>
              </p:ext>
            </p:extLst>
          </p:nvPr>
        </p:nvGraphicFramePr>
        <p:xfrm>
          <a:off x="2144074" y="2564540"/>
          <a:ext cx="5628089" cy="3826104"/>
        </p:xfrm>
        <a:graphic>
          <a:graphicData uri="http://schemas.openxmlformats.org/drawingml/2006/table">
            <a:tbl>
              <a:tblPr firstRow="1" firstCol="1" bandRow="1">
                <a:tableStyleId>{C083E6E3-FA7D-4D7B-A595-EF9225AFEA82}</a:tableStyleId>
              </a:tblPr>
              <a:tblGrid>
                <a:gridCol w="3022112"/>
                <a:gridCol w="1091857"/>
                <a:gridCol w="1514120"/>
              </a:tblGrid>
              <a:tr h="328257">
                <a:tc>
                  <a:txBody>
                    <a:bodyPr/>
                    <a:lstStyle/>
                    <a:p>
                      <a:pPr indent="255905" algn="l">
                        <a:lnSpc>
                          <a:spcPct val="100000"/>
                        </a:lnSpc>
                        <a:spcAft>
                          <a:spcPts val="0"/>
                        </a:spcAft>
                      </a:pPr>
                      <a:r>
                        <a:rPr lang="es-EC" sz="1600" dirty="0">
                          <a:effectLst/>
                        </a:rPr>
                        <a:t>Paneles Solares</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l">
                        <a:lnSpc>
                          <a:spcPct val="100000"/>
                        </a:lnSpc>
                        <a:spcAft>
                          <a:spcPts val="0"/>
                        </a:spcAft>
                      </a:pPr>
                      <a:r>
                        <a:rPr lang="es-EC" sz="1600">
                          <a:effectLst/>
                        </a:rPr>
                        <a:t>Unidad</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ctr">
                        <a:lnSpc>
                          <a:spcPct val="100000"/>
                        </a:lnSpc>
                        <a:spcAft>
                          <a:spcPts val="0"/>
                        </a:spcAft>
                      </a:pPr>
                      <a:r>
                        <a:rPr lang="es-EC" sz="1600" dirty="0">
                          <a:effectLst/>
                        </a:rPr>
                        <a:t>ISOFOTON</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r>
              <a:tr h="309427">
                <a:tc>
                  <a:txBody>
                    <a:bodyPr/>
                    <a:lstStyle/>
                    <a:p>
                      <a:pPr indent="255905" algn="l">
                        <a:lnSpc>
                          <a:spcPct val="100000"/>
                        </a:lnSpc>
                        <a:spcAft>
                          <a:spcPts val="0"/>
                        </a:spcAft>
                      </a:pPr>
                      <a:r>
                        <a:rPr lang="es-EC" sz="1600">
                          <a:effectLst/>
                        </a:rPr>
                        <a:t>Carga</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ctr">
                        <a:lnSpc>
                          <a:spcPct val="100000"/>
                        </a:lnSpc>
                        <a:spcAft>
                          <a:spcPts val="0"/>
                        </a:spcAft>
                      </a:pPr>
                      <a:r>
                        <a:rPr lang="es-EC" sz="1600">
                          <a:effectLst/>
                        </a:rPr>
                        <a:t>W</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r">
                        <a:lnSpc>
                          <a:spcPct val="100000"/>
                        </a:lnSpc>
                        <a:spcAft>
                          <a:spcPts val="0"/>
                        </a:spcAft>
                      </a:pPr>
                      <a:r>
                        <a:rPr lang="es-EC" sz="1600" dirty="0">
                          <a:effectLst/>
                        </a:rPr>
                        <a:t>367</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r>
              <a:tr h="309427">
                <a:tc>
                  <a:txBody>
                    <a:bodyPr/>
                    <a:lstStyle/>
                    <a:p>
                      <a:pPr indent="255905" algn="l">
                        <a:lnSpc>
                          <a:spcPct val="100000"/>
                        </a:lnSpc>
                        <a:spcAft>
                          <a:spcPts val="0"/>
                        </a:spcAft>
                      </a:pPr>
                      <a:r>
                        <a:rPr lang="es-EC" sz="1600">
                          <a:effectLst/>
                        </a:rPr>
                        <a:t>Horas</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ctr">
                        <a:lnSpc>
                          <a:spcPct val="100000"/>
                        </a:lnSpc>
                        <a:spcAft>
                          <a:spcPts val="0"/>
                        </a:spcAft>
                      </a:pPr>
                      <a:r>
                        <a:rPr lang="es-EC" sz="1600">
                          <a:effectLst/>
                        </a:rPr>
                        <a:t>h</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r">
                        <a:lnSpc>
                          <a:spcPct val="100000"/>
                        </a:lnSpc>
                        <a:spcAft>
                          <a:spcPts val="0"/>
                        </a:spcAft>
                      </a:pPr>
                      <a:r>
                        <a:rPr lang="es-EC" sz="1600" dirty="0">
                          <a:effectLst/>
                        </a:rPr>
                        <a:t>4</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r>
              <a:tr h="309427">
                <a:tc>
                  <a:txBody>
                    <a:bodyPr/>
                    <a:lstStyle/>
                    <a:p>
                      <a:pPr indent="255905" algn="l">
                        <a:lnSpc>
                          <a:spcPct val="100000"/>
                        </a:lnSpc>
                        <a:spcAft>
                          <a:spcPts val="0"/>
                        </a:spcAft>
                      </a:pPr>
                      <a:r>
                        <a:rPr lang="es-EC" sz="1600">
                          <a:effectLst/>
                        </a:rPr>
                        <a:t>Energía diaria</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ctr">
                        <a:lnSpc>
                          <a:spcPct val="100000"/>
                        </a:lnSpc>
                        <a:spcAft>
                          <a:spcPts val="0"/>
                        </a:spcAft>
                      </a:pPr>
                      <a:r>
                        <a:rPr lang="es-EC" sz="1600">
                          <a:effectLst/>
                        </a:rPr>
                        <a:t>Wh</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r">
                        <a:lnSpc>
                          <a:spcPct val="100000"/>
                        </a:lnSpc>
                        <a:spcAft>
                          <a:spcPts val="0"/>
                        </a:spcAft>
                      </a:pPr>
                      <a:r>
                        <a:rPr lang="es-EC" sz="1600" dirty="0">
                          <a:effectLst/>
                        </a:rPr>
                        <a:t>1468</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r>
              <a:tr h="328257">
                <a:tc>
                  <a:txBody>
                    <a:bodyPr/>
                    <a:lstStyle/>
                    <a:p>
                      <a:pPr indent="255905" algn="l">
                        <a:lnSpc>
                          <a:spcPct val="100000"/>
                        </a:lnSpc>
                        <a:spcAft>
                          <a:spcPts val="0"/>
                        </a:spcAft>
                      </a:pPr>
                      <a:r>
                        <a:rPr lang="es-EC" sz="1600">
                          <a:effectLst/>
                        </a:rPr>
                        <a:t>Radiación Solar al día</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ctr">
                        <a:lnSpc>
                          <a:spcPct val="100000"/>
                        </a:lnSpc>
                        <a:spcAft>
                          <a:spcPts val="0"/>
                        </a:spcAft>
                      </a:pPr>
                      <a:r>
                        <a:rPr lang="es-EC" sz="1600">
                          <a:effectLst/>
                        </a:rPr>
                        <a:t>Wh/m</a:t>
                      </a:r>
                      <a:r>
                        <a:rPr lang="es-EC" sz="1600" baseline="30000">
                          <a:effectLst/>
                        </a:rPr>
                        <a:t>2</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r">
                        <a:lnSpc>
                          <a:spcPct val="100000"/>
                        </a:lnSpc>
                        <a:spcAft>
                          <a:spcPts val="0"/>
                        </a:spcAft>
                      </a:pPr>
                      <a:r>
                        <a:rPr lang="es-EC" sz="1600" dirty="0">
                          <a:effectLst/>
                        </a:rPr>
                        <a:t>4470</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r>
              <a:tr h="328257">
                <a:tc>
                  <a:txBody>
                    <a:bodyPr/>
                    <a:lstStyle/>
                    <a:p>
                      <a:pPr indent="255905" algn="l">
                        <a:lnSpc>
                          <a:spcPct val="100000"/>
                        </a:lnSpc>
                        <a:spcAft>
                          <a:spcPts val="0"/>
                        </a:spcAft>
                      </a:pPr>
                      <a:r>
                        <a:rPr lang="es-EC" sz="1600">
                          <a:effectLst/>
                        </a:rPr>
                        <a:t>Duración solar HSP</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ctr">
                        <a:lnSpc>
                          <a:spcPct val="100000"/>
                        </a:lnSpc>
                        <a:spcAft>
                          <a:spcPts val="0"/>
                        </a:spcAft>
                      </a:pPr>
                      <a:r>
                        <a:rPr lang="es-EC" sz="1600">
                          <a:effectLst/>
                        </a:rPr>
                        <a:t>h/dia</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r">
                        <a:lnSpc>
                          <a:spcPct val="100000"/>
                        </a:lnSpc>
                        <a:spcAft>
                          <a:spcPts val="0"/>
                        </a:spcAft>
                      </a:pPr>
                      <a:r>
                        <a:rPr lang="es-EC" sz="1600" dirty="0">
                          <a:effectLst/>
                        </a:rPr>
                        <a:t>4.5</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r>
              <a:tr h="309427">
                <a:tc>
                  <a:txBody>
                    <a:bodyPr/>
                    <a:lstStyle/>
                    <a:p>
                      <a:pPr indent="255905" algn="l">
                        <a:lnSpc>
                          <a:spcPct val="100000"/>
                        </a:lnSpc>
                        <a:spcAft>
                          <a:spcPts val="0"/>
                        </a:spcAft>
                      </a:pPr>
                      <a:r>
                        <a:rPr lang="es-EC" sz="1600">
                          <a:effectLst/>
                        </a:rPr>
                        <a:t>Energía del panel</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ctr">
                        <a:lnSpc>
                          <a:spcPct val="100000"/>
                        </a:lnSpc>
                        <a:spcAft>
                          <a:spcPts val="0"/>
                        </a:spcAft>
                      </a:pPr>
                      <a:r>
                        <a:rPr lang="es-EC" sz="1600">
                          <a:effectLst/>
                        </a:rPr>
                        <a:t>Wp</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r">
                        <a:lnSpc>
                          <a:spcPct val="100000"/>
                        </a:lnSpc>
                        <a:spcAft>
                          <a:spcPts val="0"/>
                        </a:spcAft>
                      </a:pPr>
                      <a:r>
                        <a:rPr lang="es-EC" sz="1600" dirty="0">
                          <a:effectLst/>
                        </a:rPr>
                        <a:t>110</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r>
              <a:tr h="328257">
                <a:tc>
                  <a:txBody>
                    <a:bodyPr/>
                    <a:lstStyle/>
                    <a:p>
                      <a:pPr indent="255905" algn="l">
                        <a:lnSpc>
                          <a:spcPct val="100000"/>
                        </a:lnSpc>
                        <a:spcAft>
                          <a:spcPts val="0"/>
                        </a:spcAft>
                      </a:pPr>
                      <a:r>
                        <a:rPr lang="es-EC" sz="1600">
                          <a:effectLst/>
                        </a:rPr>
                        <a:t>Num de paneles teórico</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a:lnSpc>
                          <a:spcPct val="100000"/>
                        </a:lnSpc>
                      </a:pPr>
                      <a:endParaRPr lang="es-EC" sz="1600">
                        <a:effectLst/>
                        <a:latin typeface="Calibri" panose="020F0502020204030204" pitchFamily="34" charset="0"/>
                      </a:endParaRPr>
                    </a:p>
                  </a:txBody>
                  <a:tcPr marL="39357" marR="39357" marT="0" marB="0"/>
                </a:tc>
                <a:tc>
                  <a:txBody>
                    <a:bodyPr/>
                    <a:lstStyle/>
                    <a:p>
                      <a:pPr indent="255905" algn="r">
                        <a:lnSpc>
                          <a:spcPct val="100000"/>
                        </a:lnSpc>
                        <a:spcAft>
                          <a:spcPts val="0"/>
                        </a:spcAft>
                      </a:pPr>
                      <a:r>
                        <a:rPr lang="es-EC" sz="1600" dirty="0">
                          <a:effectLst/>
                        </a:rPr>
                        <a:t>2.99</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r>
              <a:tr h="328257">
                <a:tc>
                  <a:txBody>
                    <a:bodyPr/>
                    <a:lstStyle/>
                    <a:p>
                      <a:pPr indent="255905" algn="l">
                        <a:lnSpc>
                          <a:spcPct val="100000"/>
                        </a:lnSpc>
                        <a:spcAft>
                          <a:spcPts val="0"/>
                        </a:spcAft>
                      </a:pPr>
                      <a:r>
                        <a:rPr lang="es-EC" sz="1600">
                          <a:effectLst/>
                        </a:rPr>
                        <a:t>Rend. sist. Distribución</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ctr">
                        <a:lnSpc>
                          <a:spcPct val="100000"/>
                        </a:lnSpc>
                        <a:spcAft>
                          <a:spcPts val="0"/>
                        </a:spcAft>
                      </a:pPr>
                      <a:r>
                        <a:rPr lang="es-EC" sz="1600">
                          <a:effectLst/>
                        </a:rPr>
                        <a:t>%</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r">
                        <a:lnSpc>
                          <a:spcPct val="100000"/>
                        </a:lnSpc>
                        <a:spcAft>
                          <a:spcPts val="0"/>
                        </a:spcAft>
                      </a:pPr>
                      <a:r>
                        <a:rPr lang="es-EC" sz="1600" dirty="0">
                          <a:effectLst/>
                        </a:rPr>
                        <a:t>75</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r>
              <a:tr h="309427">
                <a:tc>
                  <a:txBody>
                    <a:bodyPr/>
                    <a:lstStyle/>
                    <a:p>
                      <a:pPr indent="255905" algn="l">
                        <a:lnSpc>
                          <a:spcPct val="100000"/>
                        </a:lnSpc>
                        <a:spcAft>
                          <a:spcPts val="0"/>
                        </a:spcAft>
                      </a:pPr>
                      <a:r>
                        <a:rPr lang="es-EC" sz="1600">
                          <a:effectLst/>
                        </a:rPr>
                        <a:t>Total de Paneles</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a:lnSpc>
                          <a:spcPct val="100000"/>
                        </a:lnSpc>
                      </a:pPr>
                      <a:endParaRPr lang="es-EC" sz="1600">
                        <a:effectLst/>
                        <a:latin typeface="Calibri" panose="020F0502020204030204" pitchFamily="34" charset="0"/>
                      </a:endParaRPr>
                    </a:p>
                  </a:txBody>
                  <a:tcPr marL="39357" marR="39357" marT="0" marB="0"/>
                </a:tc>
                <a:tc>
                  <a:txBody>
                    <a:bodyPr/>
                    <a:lstStyle/>
                    <a:p>
                      <a:pPr indent="255905" algn="r">
                        <a:lnSpc>
                          <a:spcPct val="100000"/>
                        </a:lnSpc>
                        <a:spcAft>
                          <a:spcPts val="0"/>
                        </a:spcAft>
                      </a:pPr>
                      <a:r>
                        <a:rPr lang="es-EC" sz="1600" dirty="0">
                          <a:effectLst/>
                        </a:rPr>
                        <a:t>3.98</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r>
              <a:tr h="309427">
                <a:tc>
                  <a:txBody>
                    <a:bodyPr/>
                    <a:lstStyle/>
                    <a:p>
                      <a:pPr indent="255905" algn="l">
                        <a:lnSpc>
                          <a:spcPct val="100000"/>
                        </a:lnSpc>
                        <a:spcAft>
                          <a:spcPts val="0"/>
                        </a:spcAft>
                      </a:pPr>
                      <a:r>
                        <a:rPr lang="es-EC" sz="1600">
                          <a:effectLst/>
                        </a:rPr>
                        <a:t>Costo unitario</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ctr">
                        <a:lnSpc>
                          <a:spcPct val="100000"/>
                        </a:lnSpc>
                        <a:spcAft>
                          <a:spcPts val="0"/>
                        </a:spcAft>
                      </a:pPr>
                      <a:r>
                        <a:rPr lang="es-EC" sz="1600">
                          <a:effectLst/>
                        </a:rPr>
                        <a:t>$</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r">
                        <a:lnSpc>
                          <a:spcPct val="100000"/>
                        </a:lnSpc>
                        <a:spcAft>
                          <a:spcPts val="0"/>
                        </a:spcAft>
                      </a:pPr>
                      <a:r>
                        <a:rPr lang="es-EC" sz="1600" dirty="0">
                          <a:effectLst/>
                        </a:rPr>
                        <a:t>140.00</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r>
              <a:tr h="328257">
                <a:tc>
                  <a:txBody>
                    <a:bodyPr/>
                    <a:lstStyle/>
                    <a:p>
                      <a:pPr indent="255905" algn="l">
                        <a:lnSpc>
                          <a:spcPct val="100000"/>
                        </a:lnSpc>
                        <a:spcAft>
                          <a:spcPts val="0"/>
                        </a:spcAft>
                      </a:pPr>
                      <a:r>
                        <a:rPr lang="es-EC" sz="1600" dirty="0">
                          <a:effectLst/>
                        </a:rPr>
                        <a:t>Costo total</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ctr">
                        <a:lnSpc>
                          <a:spcPct val="100000"/>
                        </a:lnSpc>
                        <a:spcAft>
                          <a:spcPts val="0"/>
                        </a:spcAft>
                      </a:pPr>
                      <a:r>
                        <a:rPr lang="es-EC" sz="1600">
                          <a:effectLst/>
                        </a:rPr>
                        <a:t>$</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c>
                  <a:txBody>
                    <a:bodyPr/>
                    <a:lstStyle/>
                    <a:p>
                      <a:pPr indent="255905" algn="r">
                        <a:lnSpc>
                          <a:spcPct val="100000"/>
                        </a:lnSpc>
                        <a:spcAft>
                          <a:spcPts val="0"/>
                        </a:spcAft>
                      </a:pPr>
                      <a:r>
                        <a:rPr lang="es-EC" sz="1600" dirty="0">
                          <a:effectLst/>
                        </a:rPr>
                        <a:t>560.00</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9357" marR="39357" marT="0" marB="0"/>
                </a:tc>
              </a:tr>
            </a:tbl>
          </a:graphicData>
        </a:graphic>
      </p:graphicFrame>
      <mc:AlternateContent xmlns:mc="http://schemas.openxmlformats.org/markup-compatibility/2006" xmlns:a14="http://schemas.microsoft.com/office/drawing/2010/main">
        <mc:Choice Requires="a14">
          <p:sp>
            <p:nvSpPr>
              <p:cNvPr id="7" name="Rectangle 6"/>
              <p:cNvSpPr/>
              <p:nvPr/>
            </p:nvSpPr>
            <p:spPr>
              <a:xfrm>
                <a:off x="3986187" y="1764324"/>
                <a:ext cx="1943865" cy="659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𝑁</m:t>
                          </m:r>
                        </m:e>
                        <m:sub>
                          <m:r>
                            <a:rPr lang="es-EC" i="1">
                              <a:latin typeface="Cambria Math" panose="02040503050406030204" pitchFamily="18" charset="0"/>
                            </a:rPr>
                            <m:t>𝑝</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𝐶</m:t>
                              </m:r>
                            </m:e>
                            <m:sub>
                              <m:r>
                                <a:rPr lang="es-EC" i="1">
                                  <a:latin typeface="Cambria Math" panose="02040503050406030204" pitchFamily="18" charset="0"/>
                                </a:rPr>
                                <m:t>𝑑</m:t>
                              </m:r>
                            </m:sub>
                          </m:sSub>
                        </m:num>
                        <m:den>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𝑚𝑎𝑥</m:t>
                              </m:r>
                            </m:sub>
                          </m:sSub>
                          <m:r>
                            <a:rPr lang="es-EC" i="0">
                              <a:latin typeface="Cambria Math" panose="02040503050406030204" pitchFamily="18" charset="0"/>
                            </a:rPr>
                            <m:t>∗</m:t>
                          </m:r>
                          <m:r>
                            <a:rPr lang="es-EC" i="1">
                              <a:latin typeface="Cambria Math" panose="02040503050406030204" pitchFamily="18" charset="0"/>
                            </a:rPr>
                            <m:t>𝐻𝑆𝑃</m:t>
                          </m:r>
                        </m:den>
                      </m:f>
                    </m:oMath>
                  </m:oMathPara>
                </a14:m>
                <a:endParaRPr lang="es-EC" dirty="0"/>
              </a:p>
            </p:txBody>
          </p:sp>
        </mc:Choice>
        <mc:Fallback xmlns="">
          <p:sp>
            <p:nvSpPr>
              <p:cNvPr id="7" name="Rectangle 6"/>
              <p:cNvSpPr>
                <a:spLocks noRot="1" noChangeAspect="1" noMove="1" noResize="1" noEditPoints="1" noAdjustHandles="1" noChangeArrowheads="1" noChangeShapeType="1" noTextEdit="1"/>
              </p:cNvSpPr>
              <p:nvPr/>
            </p:nvSpPr>
            <p:spPr>
              <a:xfrm>
                <a:off x="3986187" y="1764324"/>
                <a:ext cx="1943865" cy="659540"/>
              </a:xfrm>
              <a:prstGeom prst="rect">
                <a:avLst/>
              </a:prstGeom>
              <a:blipFill rotWithShape="0">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616091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19707" y="286708"/>
            <a:ext cx="6888068" cy="1271636"/>
          </a:xfrm>
        </p:spPr>
        <p:txBody>
          <a:bodyPr>
            <a:normAutofit/>
          </a:bodyPr>
          <a:lstStyle/>
          <a:p>
            <a:r>
              <a:rPr lang="es-EC" dirty="0"/>
              <a:t>Producción estimada del módulo fotovoltaico</a:t>
            </a:r>
          </a:p>
        </p:txBody>
      </p:sp>
      <mc:AlternateContent xmlns:mc="http://schemas.openxmlformats.org/markup-compatibility/2006" xmlns:a14="http://schemas.microsoft.com/office/drawing/2010/main">
        <mc:Choice Requires="a14">
          <p:sp>
            <p:nvSpPr>
              <p:cNvPr id="9" name="Rectángulo 8"/>
              <p:cNvSpPr/>
              <p:nvPr/>
            </p:nvSpPr>
            <p:spPr>
              <a:xfrm>
                <a:off x="2034857" y="1558344"/>
                <a:ext cx="2011063"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𝑝</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𝑝</m:t>
                          </m:r>
                        </m:sub>
                      </m:sSub>
                      <m:r>
                        <a:rPr lang="es-EC" i="0">
                          <a:latin typeface="Cambria Math" panose="02040503050406030204" pitchFamily="18" charset="0"/>
                        </a:rPr>
                        <m:t>∗</m:t>
                      </m:r>
                      <m:r>
                        <a:rPr lang="es-EC" i="1">
                          <a:latin typeface="Cambria Math" panose="02040503050406030204" pitchFamily="18" charset="0"/>
                        </a:rPr>
                        <m:t>𝐻𝑆𝑃</m:t>
                      </m:r>
                      <m:r>
                        <a:rPr lang="es-EC" i="0">
                          <a:latin typeface="Cambria Math" panose="02040503050406030204" pitchFamily="18" charset="0"/>
                        </a:rPr>
                        <m:t>∗</m:t>
                      </m:r>
                      <m:r>
                        <a:rPr lang="es-EC" i="1">
                          <a:latin typeface="Cambria Math" panose="02040503050406030204" pitchFamily="18" charset="0"/>
                        </a:rPr>
                        <m:t>𝜂</m:t>
                      </m:r>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2034857" y="1558344"/>
                <a:ext cx="2011063" cy="390748"/>
              </a:xfrm>
              <a:prstGeom prst="rect">
                <a:avLst/>
              </a:prstGeom>
              <a:blipFill rotWithShape="0">
                <a:blip r:embed="rId3"/>
                <a:stretch>
                  <a:fillRect b="-3125"/>
                </a:stretch>
              </a:blipFill>
            </p:spPr>
            <p:txBody>
              <a:bodyPr/>
              <a:lstStyle/>
              <a:p>
                <a:r>
                  <a:rPr lang="es-EC">
                    <a:noFill/>
                  </a:rPr>
                  <a:t> </a:t>
                </a:r>
              </a:p>
            </p:txBody>
          </p:sp>
        </mc:Fallback>
      </mc:AlternateContent>
      <p:graphicFrame>
        <p:nvGraphicFramePr>
          <p:cNvPr id="10" name="Tabla 9"/>
          <p:cNvGraphicFramePr>
            <a:graphicFrameLocks noGrp="1"/>
          </p:cNvGraphicFramePr>
          <p:nvPr>
            <p:extLst>
              <p:ext uri="{D42A27DB-BD31-4B8C-83A1-F6EECF244321}">
                <p14:modId xmlns:p14="http://schemas.microsoft.com/office/powerpoint/2010/main" val="2441046901"/>
              </p:ext>
            </p:extLst>
          </p:nvPr>
        </p:nvGraphicFramePr>
        <p:xfrm>
          <a:off x="1828801" y="1949092"/>
          <a:ext cx="5769735" cy="4554742"/>
        </p:xfrm>
        <a:graphic>
          <a:graphicData uri="http://schemas.openxmlformats.org/drawingml/2006/table">
            <a:tbl>
              <a:tblPr firstRow="1" firstCol="1" bandRow="1">
                <a:tableStyleId>{C083E6E3-FA7D-4D7B-A595-EF9225AFEA82}</a:tableStyleId>
              </a:tblPr>
              <a:tblGrid>
                <a:gridCol w="1501570"/>
                <a:gridCol w="914945"/>
                <a:gridCol w="826852"/>
                <a:gridCol w="1111154"/>
                <a:gridCol w="1415214"/>
              </a:tblGrid>
              <a:tr h="309648">
                <a:tc>
                  <a:txBody>
                    <a:bodyPr/>
                    <a:lstStyle/>
                    <a:p>
                      <a:pPr indent="255905" algn="l">
                        <a:lnSpc>
                          <a:spcPct val="100000"/>
                        </a:lnSpc>
                        <a:spcAft>
                          <a:spcPts val="0"/>
                        </a:spcAft>
                      </a:pPr>
                      <a:r>
                        <a:rPr lang="es-EC" sz="1600" dirty="0">
                          <a:effectLst/>
                        </a:rPr>
                        <a:t>Mes</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l">
                        <a:lnSpc>
                          <a:spcPct val="100000"/>
                        </a:lnSpc>
                        <a:spcAft>
                          <a:spcPts val="0"/>
                        </a:spcAft>
                      </a:pPr>
                      <a:r>
                        <a:rPr lang="es-EC" sz="1600">
                          <a:effectLst/>
                        </a:rPr>
                        <a:t>HSP</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l">
                        <a:lnSpc>
                          <a:spcPct val="100000"/>
                        </a:lnSpc>
                        <a:spcAft>
                          <a:spcPts val="0"/>
                        </a:spcAft>
                      </a:pPr>
                      <a:r>
                        <a:rPr lang="es-EC" sz="1600" dirty="0">
                          <a:effectLst/>
                        </a:rPr>
                        <a:t>Días</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l">
                        <a:lnSpc>
                          <a:spcPct val="100000"/>
                        </a:lnSpc>
                        <a:spcAft>
                          <a:spcPts val="0"/>
                        </a:spcAft>
                      </a:pPr>
                      <a:r>
                        <a:rPr lang="es-EC" sz="1600">
                          <a:effectLst/>
                        </a:rPr>
                        <a:t>Wh/día</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l">
                        <a:lnSpc>
                          <a:spcPct val="100000"/>
                        </a:lnSpc>
                        <a:spcAft>
                          <a:spcPts val="0"/>
                        </a:spcAft>
                      </a:pPr>
                      <a:r>
                        <a:rPr lang="es-EC" sz="1600">
                          <a:effectLst/>
                        </a:rPr>
                        <a:t>Wh/mes</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r>
              <a:tr h="309648">
                <a:tc>
                  <a:txBody>
                    <a:bodyPr/>
                    <a:lstStyle/>
                    <a:p>
                      <a:pPr indent="255905" algn="l">
                        <a:lnSpc>
                          <a:spcPct val="100000"/>
                        </a:lnSpc>
                        <a:spcAft>
                          <a:spcPts val="0"/>
                        </a:spcAft>
                      </a:pPr>
                      <a:r>
                        <a:rPr lang="es-EC" sz="1600" dirty="0">
                          <a:effectLst/>
                        </a:rPr>
                        <a:t>Enero</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5.275</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31</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1740.8</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53963.3</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r>
              <a:tr h="309648">
                <a:tc>
                  <a:txBody>
                    <a:bodyPr/>
                    <a:lstStyle/>
                    <a:p>
                      <a:pPr indent="255905" algn="l">
                        <a:lnSpc>
                          <a:spcPct val="100000"/>
                        </a:lnSpc>
                        <a:spcAft>
                          <a:spcPts val="0"/>
                        </a:spcAft>
                      </a:pPr>
                      <a:r>
                        <a:rPr lang="es-EC" sz="1600" dirty="0">
                          <a:effectLst/>
                        </a:rPr>
                        <a:t>Febrero</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5.100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28</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1683.0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47124.0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r>
              <a:tr h="309648">
                <a:tc>
                  <a:txBody>
                    <a:bodyPr/>
                    <a:lstStyle/>
                    <a:p>
                      <a:pPr indent="255905" algn="l">
                        <a:lnSpc>
                          <a:spcPct val="100000"/>
                        </a:lnSpc>
                        <a:spcAft>
                          <a:spcPts val="0"/>
                        </a:spcAft>
                      </a:pPr>
                      <a:r>
                        <a:rPr lang="es-EC" sz="1600">
                          <a:effectLst/>
                        </a:rPr>
                        <a:t>Marzo </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5.100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31</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1683.0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52173.0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r>
              <a:tr h="309648">
                <a:tc>
                  <a:txBody>
                    <a:bodyPr/>
                    <a:lstStyle/>
                    <a:p>
                      <a:pPr indent="255905" algn="l">
                        <a:lnSpc>
                          <a:spcPct val="100000"/>
                        </a:lnSpc>
                        <a:spcAft>
                          <a:spcPts val="0"/>
                        </a:spcAft>
                      </a:pPr>
                      <a:r>
                        <a:rPr lang="es-EC" sz="1600">
                          <a:effectLst/>
                        </a:rPr>
                        <a:t>Abril </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4.750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30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1567.5</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47025.0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r>
              <a:tr h="309648">
                <a:tc>
                  <a:txBody>
                    <a:bodyPr/>
                    <a:lstStyle/>
                    <a:p>
                      <a:pPr indent="255905" algn="l">
                        <a:lnSpc>
                          <a:spcPct val="100000"/>
                        </a:lnSpc>
                        <a:spcAft>
                          <a:spcPts val="0"/>
                        </a:spcAft>
                      </a:pPr>
                      <a:r>
                        <a:rPr lang="es-EC" sz="1600">
                          <a:effectLst/>
                        </a:rPr>
                        <a:t>Mayo</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5.275</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31</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1740.8</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53963.3</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r>
              <a:tr h="309648">
                <a:tc>
                  <a:txBody>
                    <a:bodyPr/>
                    <a:lstStyle/>
                    <a:p>
                      <a:pPr indent="255905" algn="l">
                        <a:lnSpc>
                          <a:spcPct val="100000"/>
                        </a:lnSpc>
                        <a:spcAft>
                          <a:spcPts val="0"/>
                        </a:spcAft>
                      </a:pPr>
                      <a:r>
                        <a:rPr lang="es-EC" sz="1600">
                          <a:effectLst/>
                        </a:rPr>
                        <a:t>Junio</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5.675</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30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dirty="0">
                          <a:effectLst/>
                        </a:rPr>
                        <a:t>1872.8</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56182.5</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r>
              <a:tr h="309648">
                <a:tc>
                  <a:txBody>
                    <a:bodyPr/>
                    <a:lstStyle/>
                    <a:p>
                      <a:pPr indent="255905" algn="l">
                        <a:lnSpc>
                          <a:spcPct val="100000"/>
                        </a:lnSpc>
                        <a:spcAft>
                          <a:spcPts val="0"/>
                        </a:spcAft>
                      </a:pPr>
                      <a:r>
                        <a:rPr lang="es-EC" sz="1600">
                          <a:effectLst/>
                        </a:rPr>
                        <a:t>Julio</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5.800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31</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1914.0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59334.0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r>
              <a:tr h="309648">
                <a:tc>
                  <a:txBody>
                    <a:bodyPr/>
                    <a:lstStyle/>
                    <a:p>
                      <a:pPr indent="255905" algn="l">
                        <a:lnSpc>
                          <a:spcPct val="100000"/>
                        </a:lnSpc>
                        <a:spcAft>
                          <a:spcPts val="0"/>
                        </a:spcAft>
                      </a:pPr>
                      <a:r>
                        <a:rPr lang="es-EC" sz="1600">
                          <a:effectLst/>
                        </a:rPr>
                        <a:t>Agosto</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6.010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31</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1983.3</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61482.3</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r>
              <a:tr h="529318">
                <a:tc>
                  <a:txBody>
                    <a:bodyPr/>
                    <a:lstStyle/>
                    <a:p>
                      <a:pPr indent="255905" algn="l">
                        <a:lnSpc>
                          <a:spcPct val="100000"/>
                        </a:lnSpc>
                        <a:spcAft>
                          <a:spcPts val="0"/>
                        </a:spcAft>
                      </a:pPr>
                      <a:r>
                        <a:rPr lang="es-EC" sz="1600">
                          <a:effectLst/>
                        </a:rPr>
                        <a:t>Septiembre</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5.800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30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1914.0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57420.0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r>
              <a:tr h="309648">
                <a:tc>
                  <a:txBody>
                    <a:bodyPr/>
                    <a:lstStyle/>
                    <a:p>
                      <a:pPr indent="255905" algn="l">
                        <a:lnSpc>
                          <a:spcPct val="100000"/>
                        </a:lnSpc>
                        <a:spcAft>
                          <a:spcPts val="0"/>
                        </a:spcAft>
                      </a:pPr>
                      <a:r>
                        <a:rPr lang="es-EC" sz="1600">
                          <a:effectLst/>
                        </a:rPr>
                        <a:t>Octubre</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5.675</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31</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1872.8</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58055.3</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r>
              <a:tr h="309648">
                <a:tc>
                  <a:txBody>
                    <a:bodyPr/>
                    <a:lstStyle/>
                    <a:p>
                      <a:pPr indent="255905" algn="l">
                        <a:lnSpc>
                          <a:spcPct val="100000"/>
                        </a:lnSpc>
                        <a:spcAft>
                          <a:spcPts val="0"/>
                        </a:spcAft>
                      </a:pPr>
                      <a:r>
                        <a:rPr lang="es-EC" sz="1600">
                          <a:effectLst/>
                        </a:rPr>
                        <a:t>Noviembre</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5.275</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30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1740.8</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52222.5</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r>
              <a:tr h="309648">
                <a:tc>
                  <a:txBody>
                    <a:bodyPr/>
                    <a:lstStyle/>
                    <a:p>
                      <a:pPr indent="255905" algn="l">
                        <a:lnSpc>
                          <a:spcPct val="100000"/>
                        </a:lnSpc>
                        <a:spcAft>
                          <a:spcPts val="0"/>
                        </a:spcAft>
                      </a:pPr>
                      <a:r>
                        <a:rPr lang="es-EC" sz="1600">
                          <a:effectLst/>
                        </a:rPr>
                        <a:t>Diciembre</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5.100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dirty="0">
                          <a:effectLst/>
                        </a:rPr>
                        <a:t>31</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1683.0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a:txBody>
                    <a:bodyPr/>
                    <a:lstStyle/>
                    <a:p>
                      <a:pPr indent="255905" algn="ctr">
                        <a:lnSpc>
                          <a:spcPct val="100000"/>
                        </a:lnSpc>
                        <a:spcAft>
                          <a:spcPts val="0"/>
                        </a:spcAft>
                      </a:pPr>
                      <a:r>
                        <a:rPr lang="es-EC" sz="1600">
                          <a:effectLst/>
                        </a:rPr>
                        <a:t>52173.0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r>
              <a:tr h="309648">
                <a:tc gridSpan="4">
                  <a:txBody>
                    <a:bodyPr/>
                    <a:lstStyle/>
                    <a:p>
                      <a:pPr indent="255905" algn="ctr">
                        <a:lnSpc>
                          <a:spcPct val="100000"/>
                        </a:lnSpc>
                        <a:spcAft>
                          <a:spcPts val="0"/>
                        </a:spcAft>
                      </a:pPr>
                      <a:r>
                        <a:rPr lang="es-EC" sz="1600" dirty="0">
                          <a:effectLst/>
                        </a:rPr>
                        <a:t>Total</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255905" algn="r">
                        <a:lnSpc>
                          <a:spcPct val="100000"/>
                        </a:lnSpc>
                        <a:spcAft>
                          <a:spcPts val="0"/>
                        </a:spcAft>
                      </a:pPr>
                      <a:r>
                        <a:rPr lang="es-EC" sz="1600" dirty="0">
                          <a:effectLst/>
                        </a:rPr>
                        <a:t>651118.1</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6024" marR="26024" marT="0" marB="0" anchor="ctr"/>
                </a:tc>
              </a:tr>
            </a:tbl>
          </a:graphicData>
        </a:graphic>
      </p:graphicFrame>
    </p:spTree>
    <p:extLst>
      <p:ext uri="{BB962C8B-B14F-4D97-AF65-F5344CB8AC3E}">
        <p14:creationId xmlns:p14="http://schemas.microsoft.com/office/powerpoint/2010/main" val="9358564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Módulo eólico</a:t>
            </a:r>
            <a:endParaRPr lang="es-EC" dirty="0"/>
          </a:p>
        </p:txBody>
      </p:sp>
      <p:sp>
        <p:nvSpPr>
          <p:cNvPr id="3" name="Text Placeholder 2"/>
          <p:cNvSpPr>
            <a:spLocks noGrp="1"/>
          </p:cNvSpPr>
          <p:nvPr>
            <p:ph type="body" idx="1"/>
          </p:nvPr>
        </p:nvSpPr>
        <p:spPr/>
        <p:txBody>
          <a:bodyPr/>
          <a:lstStyle/>
          <a:p>
            <a:endParaRPr lang="es-EC"/>
          </a:p>
        </p:txBody>
      </p:sp>
    </p:spTree>
    <p:extLst>
      <p:ext uri="{BB962C8B-B14F-4D97-AF65-F5344CB8AC3E}">
        <p14:creationId xmlns:p14="http://schemas.microsoft.com/office/powerpoint/2010/main" val="25998262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Comparación de los principales rotores</a:t>
            </a:r>
            <a:endParaRPr lang="es-EC" dirty="0"/>
          </a:p>
        </p:txBody>
      </p:sp>
      <p:pic>
        <p:nvPicPr>
          <p:cNvPr id="4" name="Picture 21" descr="http://www.monografias.com/trabajos94/estudio-diseno-aerodinamico-aerogeneradores-verticales-tipo-giromill2/image019.jpg"/>
          <p:cNvPicPr/>
          <p:nvPr/>
        </p:nvPicPr>
        <p:blipFill rotWithShape="1">
          <a:blip r:embed="rId3">
            <a:extLst>
              <a:ext uri="{28A0092B-C50C-407E-A947-70E740481C1C}">
                <a14:useLocalDpi xmlns:a14="http://schemas.microsoft.com/office/drawing/2010/main" val="0"/>
              </a:ext>
            </a:extLst>
          </a:blip>
          <a:srcRect b="12153"/>
          <a:stretch/>
        </p:blipFill>
        <p:spPr bwMode="auto">
          <a:xfrm>
            <a:off x="1404880" y="2223752"/>
            <a:ext cx="6309561" cy="38164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46891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44694" y="366533"/>
            <a:ext cx="6683765" cy="1280890"/>
          </a:xfrm>
        </p:spPr>
        <p:txBody>
          <a:bodyPr/>
          <a:lstStyle/>
          <a:p>
            <a:r>
              <a:rPr lang="es-EC" dirty="0" smtClean="0"/>
              <a:t>Características técnicas del aerogenerador </a:t>
            </a:r>
            <a:r>
              <a:rPr lang="es-EC" dirty="0" err="1" smtClean="0"/>
              <a:t>multipala</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2125835729"/>
              </p:ext>
            </p:extLst>
          </p:nvPr>
        </p:nvGraphicFramePr>
        <p:xfrm>
          <a:off x="2452683" y="1957755"/>
          <a:ext cx="5225809" cy="4315494"/>
        </p:xfrm>
        <a:graphic>
          <a:graphicData uri="http://schemas.openxmlformats.org/drawingml/2006/table">
            <a:tbl>
              <a:tblPr firstRow="1" firstCol="1" bandRow="1">
                <a:tableStyleId>{C083E6E3-FA7D-4D7B-A595-EF9225AFEA82}</a:tableStyleId>
              </a:tblPr>
              <a:tblGrid>
                <a:gridCol w="2764877"/>
                <a:gridCol w="1145627"/>
                <a:gridCol w="1315305"/>
              </a:tblGrid>
              <a:tr h="869957">
                <a:tc>
                  <a:txBody>
                    <a:bodyPr/>
                    <a:lstStyle/>
                    <a:p>
                      <a:pPr indent="255905" algn="l">
                        <a:lnSpc>
                          <a:spcPct val="100000"/>
                        </a:lnSpc>
                        <a:spcAft>
                          <a:spcPts val="0"/>
                        </a:spcAft>
                      </a:pPr>
                      <a:r>
                        <a:rPr lang="es-EC" sz="1600" dirty="0">
                          <a:effectLst/>
                        </a:rPr>
                        <a:t>Características</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c>
                  <a:txBody>
                    <a:bodyPr/>
                    <a:lstStyle/>
                    <a:p>
                      <a:pPr indent="255905" algn="ctr">
                        <a:lnSpc>
                          <a:spcPct val="100000"/>
                        </a:lnSpc>
                        <a:spcAft>
                          <a:spcPts val="0"/>
                        </a:spcAft>
                      </a:pPr>
                      <a:r>
                        <a:rPr lang="es-EC" sz="1600">
                          <a:effectLst/>
                        </a:rPr>
                        <a:t>Unidad</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c>
                  <a:txBody>
                    <a:bodyPr/>
                    <a:lstStyle/>
                    <a:p>
                      <a:pPr indent="255905" algn="ctr">
                        <a:lnSpc>
                          <a:spcPct val="100000"/>
                        </a:lnSpc>
                        <a:spcAft>
                          <a:spcPts val="0"/>
                        </a:spcAft>
                      </a:pPr>
                      <a:r>
                        <a:rPr lang="es-EC" sz="1600" dirty="0" err="1">
                          <a:effectLst/>
                        </a:rPr>
                        <a:t>GudCraft</a:t>
                      </a:r>
                      <a:r>
                        <a:rPr lang="es-EC" sz="1600" dirty="0">
                          <a:effectLst/>
                        </a:rPr>
                        <a:t> WG300</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r>
              <a:tr h="417951">
                <a:tc>
                  <a:txBody>
                    <a:bodyPr/>
                    <a:lstStyle/>
                    <a:p>
                      <a:pPr indent="255905" algn="l">
                        <a:lnSpc>
                          <a:spcPct val="100000"/>
                        </a:lnSpc>
                        <a:spcAft>
                          <a:spcPts val="0"/>
                        </a:spcAft>
                      </a:pPr>
                      <a:r>
                        <a:rPr lang="es-EC" sz="1600" dirty="0" smtClean="0">
                          <a:effectLst/>
                        </a:rPr>
                        <a:t>Número </a:t>
                      </a:r>
                      <a:r>
                        <a:rPr lang="es-EC" sz="1600" dirty="0">
                          <a:effectLst/>
                        </a:rPr>
                        <a:t>de palas</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c>
                  <a:txBody>
                    <a:bodyPr/>
                    <a:lstStyle/>
                    <a:p>
                      <a:pPr indent="255905" algn="ctr">
                        <a:lnSpc>
                          <a:spcPct val="100000"/>
                        </a:lnSpc>
                        <a:spcAft>
                          <a:spcPts val="0"/>
                        </a:spcAft>
                      </a:pPr>
                      <a:r>
                        <a:rPr lang="es-EC" sz="1600">
                          <a:effectLst/>
                        </a:rPr>
                        <a:t> </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c>
                  <a:txBody>
                    <a:bodyPr/>
                    <a:lstStyle/>
                    <a:p>
                      <a:pPr indent="255905" algn="ctr">
                        <a:lnSpc>
                          <a:spcPct val="100000"/>
                        </a:lnSpc>
                        <a:spcAft>
                          <a:spcPts val="0"/>
                        </a:spcAft>
                      </a:pPr>
                      <a:r>
                        <a:rPr lang="es-EC" sz="1600">
                          <a:effectLst/>
                        </a:rPr>
                        <a:t>6</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r>
              <a:tr h="417951">
                <a:tc>
                  <a:txBody>
                    <a:bodyPr/>
                    <a:lstStyle/>
                    <a:p>
                      <a:pPr indent="255905" algn="l">
                        <a:lnSpc>
                          <a:spcPct val="100000"/>
                        </a:lnSpc>
                        <a:spcAft>
                          <a:spcPts val="0"/>
                        </a:spcAft>
                      </a:pPr>
                      <a:r>
                        <a:rPr lang="es-EC" sz="1600">
                          <a:effectLst/>
                        </a:rPr>
                        <a:t>Potencia nominal</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c>
                  <a:txBody>
                    <a:bodyPr/>
                    <a:lstStyle/>
                    <a:p>
                      <a:pPr indent="255905" algn="ctr">
                        <a:lnSpc>
                          <a:spcPct val="100000"/>
                        </a:lnSpc>
                        <a:spcAft>
                          <a:spcPts val="0"/>
                        </a:spcAft>
                      </a:pPr>
                      <a:r>
                        <a:rPr lang="es-EC" sz="1600">
                          <a:effectLst/>
                        </a:rPr>
                        <a:t>W</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c>
                  <a:txBody>
                    <a:bodyPr/>
                    <a:lstStyle/>
                    <a:p>
                      <a:pPr indent="255905" algn="ctr">
                        <a:lnSpc>
                          <a:spcPct val="100000"/>
                        </a:lnSpc>
                        <a:spcAft>
                          <a:spcPts val="0"/>
                        </a:spcAft>
                      </a:pPr>
                      <a:r>
                        <a:rPr lang="es-EC" sz="1600" dirty="0">
                          <a:effectLst/>
                        </a:rPr>
                        <a:t>125</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r>
              <a:tr h="417951">
                <a:tc>
                  <a:txBody>
                    <a:bodyPr/>
                    <a:lstStyle/>
                    <a:p>
                      <a:pPr indent="255905" algn="l">
                        <a:lnSpc>
                          <a:spcPct val="100000"/>
                        </a:lnSpc>
                        <a:spcAft>
                          <a:spcPts val="0"/>
                        </a:spcAft>
                      </a:pPr>
                      <a:r>
                        <a:rPr lang="es-EC" sz="1600">
                          <a:effectLst/>
                        </a:rPr>
                        <a:t>Potencia maxima</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c>
                  <a:txBody>
                    <a:bodyPr/>
                    <a:lstStyle/>
                    <a:p>
                      <a:pPr indent="255905" algn="ctr">
                        <a:lnSpc>
                          <a:spcPct val="100000"/>
                        </a:lnSpc>
                        <a:spcAft>
                          <a:spcPts val="0"/>
                        </a:spcAft>
                      </a:pPr>
                      <a:r>
                        <a:rPr lang="es-EC" sz="1600">
                          <a:effectLst/>
                        </a:rPr>
                        <a:t>W</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c>
                  <a:txBody>
                    <a:bodyPr/>
                    <a:lstStyle/>
                    <a:p>
                      <a:pPr indent="255905" algn="ctr">
                        <a:lnSpc>
                          <a:spcPct val="100000"/>
                        </a:lnSpc>
                        <a:spcAft>
                          <a:spcPts val="0"/>
                        </a:spcAft>
                      </a:pPr>
                      <a:r>
                        <a:rPr lang="es-EC" sz="1600">
                          <a:effectLst/>
                        </a:rPr>
                        <a:t>300</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r>
              <a:tr h="519880">
                <a:tc>
                  <a:txBody>
                    <a:bodyPr/>
                    <a:lstStyle/>
                    <a:p>
                      <a:pPr indent="255905" algn="l">
                        <a:lnSpc>
                          <a:spcPct val="100000"/>
                        </a:lnSpc>
                        <a:spcAft>
                          <a:spcPts val="0"/>
                        </a:spcAft>
                      </a:pPr>
                      <a:r>
                        <a:rPr lang="es-EC" sz="1600" dirty="0">
                          <a:effectLst/>
                        </a:rPr>
                        <a:t>Velocidad de arranque</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c>
                  <a:txBody>
                    <a:bodyPr/>
                    <a:lstStyle/>
                    <a:p>
                      <a:pPr indent="255905" algn="ctr">
                        <a:lnSpc>
                          <a:spcPct val="100000"/>
                        </a:lnSpc>
                        <a:spcAft>
                          <a:spcPts val="0"/>
                        </a:spcAft>
                      </a:pPr>
                      <a:r>
                        <a:rPr lang="es-EC" sz="1600">
                          <a:effectLst/>
                        </a:rPr>
                        <a:t>m/s</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c>
                  <a:txBody>
                    <a:bodyPr/>
                    <a:lstStyle/>
                    <a:p>
                      <a:pPr indent="255905" algn="ctr">
                        <a:lnSpc>
                          <a:spcPct val="100000"/>
                        </a:lnSpc>
                        <a:spcAft>
                          <a:spcPts val="0"/>
                        </a:spcAft>
                      </a:pPr>
                      <a:r>
                        <a:rPr lang="es-EC" sz="1600">
                          <a:effectLst/>
                        </a:rPr>
                        <a:t>2</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r>
              <a:tr h="417951">
                <a:tc>
                  <a:txBody>
                    <a:bodyPr/>
                    <a:lstStyle/>
                    <a:p>
                      <a:pPr indent="255905" algn="l">
                        <a:lnSpc>
                          <a:spcPct val="100000"/>
                        </a:lnSpc>
                        <a:spcAft>
                          <a:spcPts val="0"/>
                        </a:spcAft>
                      </a:pPr>
                      <a:r>
                        <a:rPr lang="es-EC" sz="1600">
                          <a:effectLst/>
                        </a:rPr>
                        <a:t>Velocidad nominal</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c>
                  <a:txBody>
                    <a:bodyPr/>
                    <a:lstStyle/>
                    <a:p>
                      <a:pPr indent="255905" algn="ctr">
                        <a:lnSpc>
                          <a:spcPct val="100000"/>
                        </a:lnSpc>
                        <a:spcAft>
                          <a:spcPts val="0"/>
                        </a:spcAft>
                      </a:pPr>
                      <a:r>
                        <a:rPr lang="es-EC" sz="1600">
                          <a:effectLst/>
                        </a:rPr>
                        <a:t>m/s</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c>
                  <a:txBody>
                    <a:bodyPr/>
                    <a:lstStyle/>
                    <a:p>
                      <a:pPr indent="255905" algn="ctr">
                        <a:lnSpc>
                          <a:spcPct val="100000"/>
                        </a:lnSpc>
                        <a:spcAft>
                          <a:spcPts val="0"/>
                        </a:spcAft>
                      </a:pPr>
                      <a:r>
                        <a:rPr lang="es-EC" sz="1600">
                          <a:effectLst/>
                        </a:rPr>
                        <a:t>12.5</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r>
              <a:tr h="417951">
                <a:tc>
                  <a:txBody>
                    <a:bodyPr/>
                    <a:lstStyle/>
                    <a:p>
                      <a:pPr indent="255905" algn="l">
                        <a:lnSpc>
                          <a:spcPct val="100000"/>
                        </a:lnSpc>
                        <a:spcAft>
                          <a:spcPts val="0"/>
                        </a:spcAft>
                      </a:pPr>
                      <a:r>
                        <a:rPr lang="es-EC" sz="1600">
                          <a:effectLst/>
                        </a:rPr>
                        <a:t>Diámetro del rotor</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c>
                  <a:txBody>
                    <a:bodyPr/>
                    <a:lstStyle/>
                    <a:p>
                      <a:pPr indent="255905" algn="ctr">
                        <a:lnSpc>
                          <a:spcPct val="100000"/>
                        </a:lnSpc>
                        <a:spcAft>
                          <a:spcPts val="0"/>
                        </a:spcAft>
                      </a:pPr>
                      <a:r>
                        <a:rPr lang="es-EC" sz="1600">
                          <a:effectLst/>
                        </a:rPr>
                        <a:t>m </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c>
                  <a:txBody>
                    <a:bodyPr/>
                    <a:lstStyle/>
                    <a:p>
                      <a:pPr indent="255905" algn="ctr">
                        <a:lnSpc>
                          <a:spcPct val="100000"/>
                        </a:lnSpc>
                        <a:spcAft>
                          <a:spcPts val="0"/>
                        </a:spcAft>
                      </a:pPr>
                      <a:r>
                        <a:rPr lang="es-EC" sz="1600">
                          <a:effectLst/>
                        </a:rPr>
                        <a:t>1.12</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r>
              <a:tr h="417951">
                <a:tc>
                  <a:txBody>
                    <a:bodyPr/>
                    <a:lstStyle/>
                    <a:p>
                      <a:pPr indent="255905" algn="l">
                        <a:lnSpc>
                          <a:spcPct val="100000"/>
                        </a:lnSpc>
                        <a:spcAft>
                          <a:spcPts val="0"/>
                        </a:spcAft>
                      </a:pPr>
                      <a:r>
                        <a:rPr lang="es-EC" sz="1600">
                          <a:effectLst/>
                        </a:rPr>
                        <a:t>Peso</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c>
                  <a:txBody>
                    <a:bodyPr/>
                    <a:lstStyle/>
                    <a:p>
                      <a:pPr indent="255905" algn="ctr">
                        <a:lnSpc>
                          <a:spcPct val="100000"/>
                        </a:lnSpc>
                        <a:spcAft>
                          <a:spcPts val="0"/>
                        </a:spcAft>
                      </a:pPr>
                      <a:r>
                        <a:rPr lang="es-EC" sz="1600">
                          <a:effectLst/>
                        </a:rPr>
                        <a:t>lb</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c>
                  <a:txBody>
                    <a:bodyPr/>
                    <a:lstStyle/>
                    <a:p>
                      <a:pPr indent="255905" algn="ctr">
                        <a:lnSpc>
                          <a:spcPct val="100000"/>
                        </a:lnSpc>
                        <a:spcAft>
                          <a:spcPts val="0"/>
                        </a:spcAft>
                      </a:pPr>
                      <a:r>
                        <a:rPr lang="es-EC" sz="1600">
                          <a:effectLst/>
                        </a:rPr>
                        <a:t>26</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r>
              <a:tr h="417951">
                <a:tc>
                  <a:txBody>
                    <a:bodyPr/>
                    <a:lstStyle/>
                    <a:p>
                      <a:pPr indent="255905" algn="l">
                        <a:lnSpc>
                          <a:spcPct val="100000"/>
                        </a:lnSpc>
                        <a:spcAft>
                          <a:spcPts val="0"/>
                        </a:spcAft>
                      </a:pPr>
                      <a:r>
                        <a:rPr lang="es-EC" sz="1600">
                          <a:effectLst/>
                        </a:rPr>
                        <a:t>Costo</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c>
                  <a:txBody>
                    <a:bodyPr/>
                    <a:lstStyle/>
                    <a:p>
                      <a:pPr indent="255905" algn="ctr">
                        <a:lnSpc>
                          <a:spcPct val="100000"/>
                        </a:lnSpc>
                        <a:spcAft>
                          <a:spcPts val="0"/>
                        </a:spcAft>
                      </a:pPr>
                      <a:r>
                        <a:rPr lang="es-EC" sz="1600">
                          <a:effectLst/>
                        </a:rPr>
                        <a:t>$</a:t>
                      </a:r>
                      <a:endParaRPr lang="es-EC"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c>
                  <a:txBody>
                    <a:bodyPr/>
                    <a:lstStyle/>
                    <a:p>
                      <a:pPr indent="255905" algn="ctr">
                        <a:lnSpc>
                          <a:spcPct val="100000"/>
                        </a:lnSpc>
                        <a:spcAft>
                          <a:spcPts val="0"/>
                        </a:spcAft>
                      </a:pPr>
                      <a:r>
                        <a:rPr lang="es-EC" sz="1600" dirty="0">
                          <a:effectLst/>
                        </a:rPr>
                        <a:t>300</a:t>
                      </a:r>
                      <a:endParaRPr lang="es-EC"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6242" marR="66242" marT="0" marB="0" anchor="ctr"/>
                </a:tc>
              </a:tr>
            </a:tbl>
          </a:graphicData>
        </a:graphic>
      </p:graphicFrame>
    </p:spTree>
    <p:extLst>
      <p:ext uri="{BB962C8B-B14F-4D97-AF65-F5344CB8AC3E}">
        <p14:creationId xmlns:p14="http://schemas.microsoft.com/office/powerpoint/2010/main" val="31455336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3798" y="624110"/>
            <a:ext cx="7224662" cy="1280890"/>
          </a:xfrm>
        </p:spPr>
        <p:txBody>
          <a:bodyPr/>
          <a:lstStyle/>
          <a:p>
            <a:r>
              <a:rPr lang="es-EC" dirty="0" smtClean="0"/>
              <a:t>Curvas de potencia</a:t>
            </a:r>
            <a:endParaRPr lang="es-EC" dirty="0"/>
          </a:p>
        </p:txBody>
      </p:sp>
      <p:graphicFrame>
        <p:nvGraphicFramePr>
          <p:cNvPr id="5" name="Chart 47"/>
          <p:cNvGraphicFramePr/>
          <p:nvPr>
            <p:extLst>
              <p:ext uri="{D42A27DB-BD31-4B8C-83A1-F6EECF244321}">
                <p14:modId xmlns:p14="http://schemas.microsoft.com/office/powerpoint/2010/main" val="1029972049"/>
              </p:ext>
            </p:extLst>
          </p:nvPr>
        </p:nvGraphicFramePr>
        <p:xfrm>
          <a:off x="4982485" y="2532186"/>
          <a:ext cx="4161515" cy="31333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3"/>
          <p:cNvGraphicFramePr/>
          <p:nvPr>
            <p:extLst>
              <p:ext uri="{D42A27DB-BD31-4B8C-83A1-F6EECF244321}">
                <p14:modId xmlns:p14="http://schemas.microsoft.com/office/powerpoint/2010/main" val="1652262257"/>
              </p:ext>
            </p:extLst>
          </p:nvPr>
        </p:nvGraphicFramePr>
        <p:xfrm>
          <a:off x="402243" y="2421230"/>
          <a:ext cx="4613886" cy="33816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120434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Análisis del sistema de generación eólico</a:t>
            </a:r>
            <a:endParaRPr lang="es-EC" dirty="0"/>
          </a:p>
        </p:txBody>
      </p:sp>
      <p:sp>
        <p:nvSpPr>
          <p:cNvPr id="3" name="Text Placeholder 2"/>
          <p:cNvSpPr>
            <a:spLocks noGrp="1"/>
          </p:cNvSpPr>
          <p:nvPr>
            <p:ph type="body" idx="1"/>
          </p:nvPr>
        </p:nvSpPr>
        <p:spPr/>
        <p:txBody>
          <a:bodyPr/>
          <a:lstStyle/>
          <a:p>
            <a:endParaRPr lang="es-EC"/>
          </a:p>
        </p:txBody>
      </p:sp>
    </p:spTree>
    <p:extLst>
      <p:ext uri="{BB962C8B-B14F-4D97-AF65-F5344CB8AC3E}">
        <p14:creationId xmlns:p14="http://schemas.microsoft.com/office/powerpoint/2010/main" val="26182547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430" y="624110"/>
            <a:ext cx="7684476" cy="835413"/>
          </a:xfrm>
        </p:spPr>
        <p:txBody>
          <a:bodyPr>
            <a:noAutofit/>
          </a:bodyPr>
          <a:lstStyle/>
          <a:p>
            <a:r>
              <a:rPr lang="es-EC" sz="2800" dirty="0"/>
              <a:t>Producción Estimada del Aerogenerador</a:t>
            </a:r>
          </a:p>
        </p:txBody>
      </p:sp>
      <p:sp>
        <p:nvSpPr>
          <p:cNvPr id="3" name="Content Placeholder 2"/>
          <p:cNvSpPr>
            <a:spLocks noGrp="1"/>
          </p:cNvSpPr>
          <p:nvPr>
            <p:ph idx="1"/>
          </p:nvPr>
        </p:nvSpPr>
        <p:spPr>
          <a:xfrm>
            <a:off x="1336430" y="4169150"/>
            <a:ext cx="2231982" cy="1246912"/>
          </a:xfrm>
        </p:spPr>
        <p:txBody>
          <a:bodyPr>
            <a:normAutofit/>
          </a:bodyPr>
          <a:lstStyle/>
          <a:p>
            <a:r>
              <a:rPr lang="es-EC" dirty="0" smtClean="0"/>
              <a:t>k=1.25</a:t>
            </a:r>
            <a:endParaRPr lang="es-EC" dirty="0"/>
          </a:p>
          <a:p>
            <a:r>
              <a:rPr lang="es-EC" dirty="0"/>
              <a:t>v</a:t>
            </a:r>
            <a:r>
              <a:rPr lang="es-EC" dirty="0" smtClean="0"/>
              <a:t>=1.68 m/s</a:t>
            </a:r>
          </a:p>
          <a:p>
            <a:r>
              <a:rPr lang="es-EC" dirty="0"/>
              <a:t>c</a:t>
            </a:r>
            <a:r>
              <a:rPr lang="es-EC" dirty="0" smtClean="0"/>
              <a:t>=1.803</a:t>
            </a:r>
            <a:endParaRPr lang="es-EC" dirty="0"/>
          </a:p>
        </p:txBody>
      </p:sp>
      <mc:AlternateContent xmlns:mc="http://schemas.openxmlformats.org/markup-compatibility/2006" xmlns:a14="http://schemas.microsoft.com/office/drawing/2010/main">
        <mc:Choice Requires="a14">
          <p:sp>
            <p:nvSpPr>
              <p:cNvPr id="4" name="Rectangle 3"/>
              <p:cNvSpPr/>
              <p:nvPr/>
            </p:nvSpPr>
            <p:spPr>
              <a:xfrm>
                <a:off x="1038745" y="1548261"/>
                <a:ext cx="1806327" cy="764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𝑃</m:t>
                      </m:r>
                      <m:r>
                        <a:rPr lang="es-EC" i="0">
                          <a:latin typeface="Cambria Math" panose="02040503050406030204" pitchFamily="18" charset="0"/>
                        </a:rPr>
                        <m:t>=</m:t>
                      </m:r>
                      <m:nary>
                        <m:naryPr>
                          <m:chr m:val="∑"/>
                          <m:limLoc m:val="undOvr"/>
                          <m:supHide m:val="on"/>
                          <m:ctrlPr>
                            <a:rPr lang="es-EC" i="1">
                              <a:latin typeface="Cambria Math" panose="02040503050406030204" pitchFamily="18" charset="0"/>
                            </a:rPr>
                          </m:ctrlPr>
                        </m:naryPr>
                        <m:sub>
                          <m:r>
                            <a:rPr lang="es-EC" i="1">
                              <a:latin typeface="Cambria Math" panose="02040503050406030204" pitchFamily="18" charset="0"/>
                            </a:rPr>
                            <m:t>𝑖</m:t>
                          </m:r>
                        </m:sub>
                        <m:sup/>
                        <m:e>
                          <m:sSub>
                            <m:sSubPr>
                              <m:ctrlPr>
                                <a:rPr lang="es-EC" i="1">
                                  <a:latin typeface="Cambria Math" panose="02040503050406030204" pitchFamily="18" charset="0"/>
                                </a:rPr>
                              </m:ctrlPr>
                            </m:sSubPr>
                            <m:e>
                              <m:r>
                                <a:rPr lang="es-EC" i="1">
                                  <a:latin typeface="Cambria Math" panose="02040503050406030204" pitchFamily="18" charset="0"/>
                                </a:rPr>
                                <m:t>𝜌</m:t>
                              </m:r>
                            </m:e>
                            <m:sub>
                              <m:r>
                                <a:rPr lang="es-EC" i="1">
                                  <a:latin typeface="Cambria Math" panose="02040503050406030204" pitchFamily="18" charset="0"/>
                                </a:rPr>
                                <m:t>𝑖</m:t>
                              </m:r>
                            </m:sub>
                          </m:sSub>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𝑖</m:t>
                              </m:r>
                            </m:sub>
                          </m:sSub>
                        </m:e>
                      </m:nary>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𝑖</m:t>
                          </m:r>
                        </m:sub>
                      </m:sSub>
                    </m:oMath>
                  </m:oMathPara>
                </a14:m>
                <a:endParaRPr lang="es-EC" dirty="0"/>
              </a:p>
            </p:txBody>
          </p:sp>
        </mc:Choice>
        <mc:Fallback xmlns="">
          <p:sp>
            <p:nvSpPr>
              <p:cNvPr id="4" name="Rectangle 3"/>
              <p:cNvSpPr>
                <a:spLocks noRot="1" noChangeAspect="1" noMove="1" noResize="1" noEditPoints="1" noAdjustHandles="1" noChangeArrowheads="1" noChangeShapeType="1" noTextEdit="1"/>
              </p:cNvSpPr>
              <p:nvPr/>
            </p:nvSpPr>
            <p:spPr>
              <a:xfrm>
                <a:off x="1038745" y="1548261"/>
                <a:ext cx="1806327" cy="764568"/>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038745" y="2312432"/>
                <a:ext cx="2529667" cy="6471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𝜌</m:t>
                      </m:r>
                      <m:d>
                        <m:dPr>
                          <m:ctrlPr>
                            <a:rPr lang="es-EC" i="1">
                              <a:latin typeface="Cambria Math" panose="02040503050406030204" pitchFamily="18" charset="0"/>
                            </a:rPr>
                          </m:ctrlPr>
                        </m:dPr>
                        <m:e>
                          <m:r>
                            <a:rPr lang="es-EC" i="1">
                              <a:latin typeface="Cambria Math" panose="02040503050406030204" pitchFamily="18" charset="0"/>
                            </a:rPr>
                            <m:t>𝑣</m:t>
                          </m:r>
                        </m:e>
                      </m:d>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𝑘</m:t>
                          </m:r>
                        </m:num>
                        <m:den>
                          <m:r>
                            <a:rPr lang="es-EC" i="1">
                              <a:latin typeface="Cambria Math" panose="02040503050406030204" pitchFamily="18" charset="0"/>
                            </a:rPr>
                            <m:t>𝑐</m:t>
                          </m:r>
                        </m:den>
                      </m:f>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𝑣</m:t>
                                  </m:r>
                                </m:num>
                                <m:den>
                                  <m:r>
                                    <a:rPr lang="es-EC" i="1">
                                      <a:latin typeface="Cambria Math" panose="02040503050406030204" pitchFamily="18" charset="0"/>
                                    </a:rPr>
                                    <m:t>𝑐</m:t>
                                  </m:r>
                                </m:den>
                              </m:f>
                            </m:e>
                          </m:d>
                        </m:e>
                        <m:sup>
                          <m:r>
                            <a:rPr lang="es-EC" i="1">
                              <a:latin typeface="Cambria Math" panose="02040503050406030204" pitchFamily="18" charset="0"/>
                            </a:rPr>
                            <m:t>𝑘</m:t>
                          </m:r>
                          <m:r>
                            <a:rPr lang="es-EC" i="0">
                              <a:latin typeface="Cambria Math" panose="02040503050406030204" pitchFamily="18" charset="0"/>
                            </a:rPr>
                            <m:t>−1</m:t>
                          </m:r>
                        </m:sup>
                      </m:sSup>
                      <m:sSup>
                        <m:sSupPr>
                          <m:ctrlPr>
                            <a:rPr lang="es-EC" i="1">
                              <a:latin typeface="Cambria Math" panose="02040503050406030204" pitchFamily="18" charset="0"/>
                            </a:rPr>
                          </m:ctrlPr>
                        </m:sSupPr>
                        <m:e>
                          <m:r>
                            <a:rPr lang="es-EC" i="1">
                              <a:latin typeface="Cambria Math" panose="02040503050406030204" pitchFamily="18" charset="0"/>
                            </a:rPr>
                            <m:t>𝑒</m:t>
                          </m:r>
                        </m:e>
                        <m:sup>
                          <m:r>
                            <a:rPr lang="es-EC" i="0">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𝑣</m:t>
                                      </m:r>
                                    </m:num>
                                    <m:den>
                                      <m:r>
                                        <a:rPr lang="es-EC" i="1">
                                          <a:latin typeface="Cambria Math" panose="02040503050406030204" pitchFamily="18" charset="0"/>
                                        </a:rPr>
                                        <m:t>𝑐</m:t>
                                      </m:r>
                                    </m:den>
                                  </m:f>
                                </m:e>
                              </m:d>
                            </m:e>
                            <m:sup>
                              <m:r>
                                <a:rPr lang="es-EC" i="1">
                                  <a:latin typeface="Cambria Math" panose="02040503050406030204" pitchFamily="18" charset="0"/>
                                </a:rPr>
                                <m:t>𝑘</m:t>
                              </m:r>
                            </m:sup>
                          </m:sSup>
                        </m:sup>
                      </m:sSup>
                    </m:oMath>
                  </m:oMathPara>
                </a14:m>
                <a:endParaRPr lang="es-EC" dirty="0"/>
              </a:p>
            </p:txBody>
          </p:sp>
        </mc:Choice>
        <mc:Fallback xmlns="">
          <p:sp>
            <p:nvSpPr>
              <p:cNvPr id="5" name="Rectangle 4"/>
              <p:cNvSpPr>
                <a:spLocks noRot="1" noChangeAspect="1" noMove="1" noResize="1" noEditPoints="1" noAdjustHandles="1" noChangeArrowheads="1" noChangeShapeType="1" noTextEdit="1"/>
              </p:cNvSpPr>
              <p:nvPr/>
            </p:nvSpPr>
            <p:spPr>
              <a:xfrm>
                <a:off x="1038745" y="2312432"/>
                <a:ext cx="2529667" cy="647100"/>
              </a:xfrm>
              <a:prstGeom prst="rect">
                <a:avLst/>
              </a:prstGeom>
              <a:blipFill rotWithShape="0">
                <a:blip r:embed="rId4"/>
                <a:stretch>
                  <a:fillRect/>
                </a:stretch>
              </a:blipFill>
            </p:spPr>
            <p:txBody>
              <a:bodyPr/>
              <a:lstStyle/>
              <a:p>
                <a:r>
                  <a:rPr lang="es-EC">
                    <a:noFill/>
                  </a:rPr>
                  <a:t> </a:t>
                </a:r>
              </a:p>
            </p:txBody>
          </p:sp>
        </mc:Fallback>
      </mc:AlternateContent>
      <p:pic>
        <p:nvPicPr>
          <p:cNvPr id="6" name="Picture 5"/>
          <p:cNvPicPr/>
          <p:nvPr/>
        </p:nvPicPr>
        <p:blipFill>
          <a:blip r:embed="rId5"/>
          <a:stretch>
            <a:fillRect/>
          </a:stretch>
        </p:blipFill>
        <p:spPr>
          <a:xfrm>
            <a:off x="3833447" y="1815106"/>
            <a:ext cx="5187460" cy="391747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172404" y="3165738"/>
                <a:ext cx="1640129" cy="7972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𝑐</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𝑣</m:t>
                          </m:r>
                        </m:num>
                        <m:den>
                          <m:r>
                            <a:rPr lang="es-EC" i="0">
                              <a:latin typeface="Cambria Math" panose="02040503050406030204" pitchFamily="18" charset="0"/>
                            </a:rPr>
                            <m:t> </m:t>
                          </m:r>
                          <m:r>
                            <m:rPr>
                              <m:sty m:val="p"/>
                            </m:rPr>
                            <a:rPr lang="es-EC" i="0">
                              <a:latin typeface="Cambria Math" panose="02040503050406030204" pitchFamily="18" charset="0"/>
                            </a:rPr>
                            <m:t>Γ</m:t>
                          </m:r>
                          <m:d>
                            <m:dPr>
                              <m:ctrlPr>
                                <a:rPr lang="es-EC" i="1">
                                  <a:latin typeface="Cambria Math" panose="02040503050406030204" pitchFamily="18" charset="0"/>
                                </a:rPr>
                              </m:ctrlPr>
                            </m:dPr>
                            <m:e>
                              <m:r>
                                <a:rPr lang="es-EC" i="0">
                                  <a:latin typeface="Cambria Math" panose="02040503050406030204" pitchFamily="18" charset="0"/>
                                </a:rPr>
                                <m:t>1+</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1">
                                      <a:latin typeface="Cambria Math" panose="02040503050406030204" pitchFamily="18" charset="0"/>
                                    </a:rPr>
                                    <m:t>𝑘</m:t>
                                  </m:r>
                                </m:den>
                              </m:f>
                            </m:e>
                          </m:d>
                        </m:den>
                      </m:f>
                    </m:oMath>
                  </m:oMathPara>
                </a14:m>
                <a:endParaRPr lang="es-EC" dirty="0"/>
              </a:p>
            </p:txBody>
          </p:sp>
        </mc:Choice>
        <mc:Fallback xmlns="">
          <p:sp>
            <p:nvSpPr>
              <p:cNvPr id="7" name="Rectangle 6"/>
              <p:cNvSpPr>
                <a:spLocks noRot="1" noChangeAspect="1" noMove="1" noResize="1" noEditPoints="1" noAdjustHandles="1" noChangeArrowheads="1" noChangeShapeType="1" noTextEdit="1"/>
              </p:cNvSpPr>
              <p:nvPr/>
            </p:nvSpPr>
            <p:spPr>
              <a:xfrm>
                <a:off x="1172404" y="3165738"/>
                <a:ext cx="1640129" cy="797206"/>
              </a:xfrm>
              <a:prstGeom prst="rect">
                <a:avLst/>
              </a:prstGeom>
              <a:blipFill rotWithShape="0">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298231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776" y="624110"/>
            <a:ext cx="6683765" cy="1280890"/>
          </a:xfrm>
        </p:spPr>
        <p:txBody>
          <a:bodyPr/>
          <a:lstStyle/>
          <a:p>
            <a:r>
              <a:rPr lang="es-EC" dirty="0" smtClean="0"/>
              <a:t>Alcance</a:t>
            </a:r>
            <a:endParaRPr lang="es-EC" dirty="0"/>
          </a:p>
        </p:txBody>
      </p:sp>
      <p:sp>
        <p:nvSpPr>
          <p:cNvPr id="3" name="Content Placeholder 2"/>
          <p:cNvSpPr>
            <a:spLocks noGrp="1"/>
          </p:cNvSpPr>
          <p:nvPr>
            <p:ph idx="1"/>
          </p:nvPr>
        </p:nvSpPr>
        <p:spPr>
          <a:xfrm>
            <a:off x="1941909" y="1493949"/>
            <a:ext cx="6686550" cy="4417273"/>
          </a:xfrm>
        </p:spPr>
        <p:txBody>
          <a:bodyPr/>
          <a:lstStyle/>
          <a:p>
            <a:r>
              <a:rPr lang="es-EC" dirty="0" smtClean="0"/>
              <a:t>Dejar operable una microcentral eólica-fotovoltaica de una potencia instalada de 570W.</a:t>
            </a:r>
          </a:p>
          <a:p>
            <a:r>
              <a:rPr lang="es-EC" dirty="0" smtClean="0"/>
              <a:t>Desarrollar un sistema de monitoreo para visualizar las diferentes variables implicadas en la generación de energía eléctrica.</a:t>
            </a:r>
          </a:p>
          <a:p>
            <a:r>
              <a:rPr lang="es-EC" dirty="0" smtClean="0"/>
              <a:t>La microcentral estará conformada por:</a:t>
            </a:r>
          </a:p>
          <a:p>
            <a:pPr lvl="1"/>
            <a:r>
              <a:rPr lang="es-EC" dirty="0" smtClean="0"/>
              <a:t>Módulo Eólico</a:t>
            </a:r>
          </a:p>
          <a:p>
            <a:pPr lvl="1"/>
            <a:r>
              <a:rPr lang="es-EC" dirty="0" smtClean="0"/>
              <a:t>Módulo Fotovoltaico</a:t>
            </a:r>
          </a:p>
          <a:p>
            <a:pPr lvl="1"/>
            <a:r>
              <a:rPr lang="es-EC" dirty="0" smtClean="0"/>
              <a:t>Módulo de Distribución</a:t>
            </a:r>
          </a:p>
          <a:p>
            <a:pPr lvl="1"/>
            <a:r>
              <a:rPr lang="es-EC" dirty="0" smtClean="0"/>
              <a:t>Módulo de Monitoreo</a:t>
            </a:r>
          </a:p>
        </p:txBody>
      </p:sp>
    </p:spTree>
    <p:extLst>
      <p:ext uri="{BB962C8B-B14F-4D97-AF65-F5344CB8AC3E}">
        <p14:creationId xmlns:p14="http://schemas.microsoft.com/office/powerpoint/2010/main" val="41022932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2130" y="624110"/>
            <a:ext cx="7366330" cy="586504"/>
          </a:xfrm>
        </p:spPr>
        <p:txBody>
          <a:bodyPr>
            <a:noAutofit/>
          </a:bodyPr>
          <a:lstStyle/>
          <a:p>
            <a:r>
              <a:rPr lang="es-EC" sz="2800" dirty="0" smtClean="0"/>
              <a:t>Producción Estimada Mes de Enero</a:t>
            </a:r>
            <a:endParaRPr lang="es-EC" sz="2800" dirty="0"/>
          </a:p>
        </p:txBody>
      </p:sp>
      <mc:AlternateContent xmlns:mc="http://schemas.openxmlformats.org/markup-compatibility/2006" xmlns:a14="http://schemas.microsoft.com/office/drawing/2010/main">
        <mc:Choice Requires="a14">
          <p:sp>
            <p:nvSpPr>
              <p:cNvPr id="4" name="Rectangle 3"/>
              <p:cNvSpPr/>
              <p:nvPr/>
            </p:nvSpPr>
            <p:spPr>
              <a:xfrm>
                <a:off x="4085279" y="1197734"/>
                <a:ext cx="1806327" cy="764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𝑃</m:t>
                      </m:r>
                      <m:r>
                        <a:rPr lang="es-EC" i="0">
                          <a:latin typeface="Cambria Math" panose="02040503050406030204" pitchFamily="18" charset="0"/>
                        </a:rPr>
                        <m:t>=</m:t>
                      </m:r>
                      <m:nary>
                        <m:naryPr>
                          <m:chr m:val="∑"/>
                          <m:limLoc m:val="undOvr"/>
                          <m:supHide m:val="on"/>
                          <m:ctrlPr>
                            <a:rPr lang="es-EC" i="1">
                              <a:latin typeface="Cambria Math" panose="02040503050406030204" pitchFamily="18" charset="0"/>
                            </a:rPr>
                          </m:ctrlPr>
                        </m:naryPr>
                        <m:sub>
                          <m:r>
                            <a:rPr lang="es-EC" i="1">
                              <a:latin typeface="Cambria Math" panose="02040503050406030204" pitchFamily="18" charset="0"/>
                            </a:rPr>
                            <m:t>𝑖</m:t>
                          </m:r>
                        </m:sub>
                        <m:sup/>
                        <m:e>
                          <m:sSub>
                            <m:sSubPr>
                              <m:ctrlPr>
                                <a:rPr lang="es-EC" i="1">
                                  <a:latin typeface="Cambria Math" panose="02040503050406030204" pitchFamily="18" charset="0"/>
                                </a:rPr>
                              </m:ctrlPr>
                            </m:sSubPr>
                            <m:e>
                              <m:r>
                                <a:rPr lang="es-EC" i="1">
                                  <a:latin typeface="Cambria Math" panose="02040503050406030204" pitchFamily="18" charset="0"/>
                                </a:rPr>
                                <m:t>𝜌</m:t>
                              </m:r>
                            </m:e>
                            <m:sub>
                              <m:r>
                                <a:rPr lang="es-EC" i="1">
                                  <a:latin typeface="Cambria Math" panose="02040503050406030204" pitchFamily="18" charset="0"/>
                                </a:rPr>
                                <m:t>𝑖</m:t>
                              </m:r>
                            </m:sub>
                          </m:sSub>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𝑖</m:t>
                              </m:r>
                            </m:sub>
                          </m:sSub>
                        </m:e>
                      </m:nary>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𝑖</m:t>
                          </m:r>
                        </m:sub>
                      </m:sSub>
                    </m:oMath>
                  </m:oMathPara>
                </a14:m>
                <a:endParaRPr lang="es-EC" dirty="0"/>
              </a:p>
            </p:txBody>
          </p:sp>
        </mc:Choice>
        <mc:Fallback xmlns="">
          <p:sp>
            <p:nvSpPr>
              <p:cNvPr id="4" name="Rectangle 3"/>
              <p:cNvSpPr>
                <a:spLocks noRot="1" noChangeAspect="1" noMove="1" noResize="1" noEditPoints="1" noAdjustHandles="1" noChangeArrowheads="1" noChangeShapeType="1" noTextEdit="1"/>
              </p:cNvSpPr>
              <p:nvPr/>
            </p:nvSpPr>
            <p:spPr>
              <a:xfrm>
                <a:off x="4085279" y="1197734"/>
                <a:ext cx="1806327" cy="764568"/>
              </a:xfrm>
              <a:prstGeom prst="rect">
                <a:avLst/>
              </a:prstGeom>
              <a:blipFill rotWithShape="0">
                <a:blip r:embed="rId3"/>
                <a:stretch>
                  <a:fillRect/>
                </a:stretch>
              </a:blipFill>
            </p:spPr>
            <p:txBody>
              <a:bodyPr/>
              <a:lstStyle/>
              <a:p>
                <a:r>
                  <a:rPr lang="es-EC">
                    <a:noFill/>
                  </a:rPr>
                  <a:t> </a:t>
                </a:r>
              </a:p>
            </p:txBody>
          </p:sp>
        </mc:Fallback>
      </mc:AlternateContent>
      <p:graphicFrame>
        <p:nvGraphicFramePr>
          <p:cNvPr id="6" name="Content Placeholder 5"/>
          <p:cNvGraphicFramePr>
            <a:graphicFrameLocks noGrp="1"/>
          </p:cNvGraphicFramePr>
          <p:nvPr>
            <p:ph idx="1"/>
            <p:extLst>
              <p:ext uri="{D42A27DB-BD31-4B8C-83A1-F6EECF244321}">
                <p14:modId xmlns:p14="http://schemas.microsoft.com/office/powerpoint/2010/main" val="1198492017"/>
              </p:ext>
            </p:extLst>
          </p:nvPr>
        </p:nvGraphicFramePr>
        <p:xfrm>
          <a:off x="1803043" y="1962307"/>
          <a:ext cx="6233375" cy="4316573"/>
        </p:xfrm>
        <a:graphic>
          <a:graphicData uri="http://schemas.openxmlformats.org/drawingml/2006/table">
            <a:tbl>
              <a:tblPr firstRow="1" firstCol="1" bandRow="1">
                <a:tableStyleId>{8799B23B-EC83-4686-B30A-512413B5E67A}</a:tableStyleId>
              </a:tblPr>
              <a:tblGrid>
                <a:gridCol w="1342234"/>
                <a:gridCol w="1107951"/>
                <a:gridCol w="1107951"/>
                <a:gridCol w="1287991"/>
                <a:gridCol w="1387248"/>
              </a:tblGrid>
              <a:tr h="507833">
                <a:tc>
                  <a:txBody>
                    <a:bodyPr/>
                    <a:lstStyle/>
                    <a:p>
                      <a:pPr marL="0" marR="0" indent="0" algn="ctr">
                        <a:lnSpc>
                          <a:spcPct val="100000"/>
                        </a:lnSpc>
                        <a:spcBef>
                          <a:spcPts val="0"/>
                        </a:spcBef>
                        <a:spcAft>
                          <a:spcPts val="0"/>
                        </a:spcAft>
                      </a:pPr>
                      <a:r>
                        <a:rPr lang="es-EC" sz="1600" dirty="0">
                          <a:effectLst/>
                        </a:rPr>
                        <a:t>Intervalo v(m/s)</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marL="0" marR="0" indent="0" algn="ctr">
                        <a:lnSpc>
                          <a:spcPct val="100000"/>
                        </a:lnSpc>
                        <a:spcBef>
                          <a:spcPts val="0"/>
                        </a:spcBef>
                        <a:spcAft>
                          <a:spcPts val="0"/>
                        </a:spcAft>
                      </a:pPr>
                      <a:r>
                        <a:rPr lang="es-EC" sz="1600">
                          <a:effectLst/>
                        </a:rPr>
                        <a:t>vi(m/s)</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marL="0" marR="0" indent="0" algn="ctr">
                        <a:lnSpc>
                          <a:spcPct val="100000"/>
                        </a:lnSpc>
                        <a:spcBef>
                          <a:spcPts val="0"/>
                        </a:spcBef>
                        <a:spcAft>
                          <a:spcPts val="0"/>
                        </a:spcAft>
                      </a:pPr>
                      <a:r>
                        <a:rPr lang="es-EC" sz="1600" dirty="0">
                          <a:effectLst/>
                        </a:rPr>
                        <a:t>Pi (W)</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marL="0" marR="0" indent="0" algn="ctr">
                        <a:lnSpc>
                          <a:spcPct val="100000"/>
                        </a:lnSpc>
                        <a:spcBef>
                          <a:spcPts val="0"/>
                        </a:spcBef>
                        <a:spcAft>
                          <a:spcPts val="0"/>
                        </a:spcAft>
                      </a:pPr>
                      <a:r>
                        <a:rPr lang="es-EC" sz="1600">
                          <a:effectLst/>
                          <a:sym typeface="Symbol" panose="05050102010706020507" pitchFamily="18" charset="2"/>
                        </a:rPr>
                        <a:t></a:t>
                      </a:r>
                      <a:r>
                        <a:rPr lang="es-EC" sz="1600">
                          <a:effectLst/>
                        </a:rPr>
                        <a:t>i (m/s)</a:t>
                      </a:r>
                      <a:r>
                        <a:rPr lang="es-EC" sz="1600" baseline="30000">
                          <a:effectLst/>
                        </a:rPr>
                        <a:t>-1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c>
                  <a:txBody>
                    <a:bodyPr/>
                    <a:lstStyle/>
                    <a:p>
                      <a:pPr marL="0" marR="0" indent="0" algn="ctr">
                        <a:lnSpc>
                          <a:spcPct val="100000"/>
                        </a:lnSpc>
                        <a:spcBef>
                          <a:spcPts val="0"/>
                        </a:spcBef>
                        <a:spcAft>
                          <a:spcPts val="0"/>
                        </a:spcAft>
                      </a:pPr>
                      <a:r>
                        <a:rPr lang="es-EC" sz="1600">
                          <a:effectLst/>
                        </a:rPr>
                        <a:t>Pi*</a:t>
                      </a:r>
                      <a:r>
                        <a:rPr lang="es-EC" sz="1600">
                          <a:effectLst/>
                          <a:sym typeface="Symbol" panose="05050102010706020507" pitchFamily="18" charset="2"/>
                        </a:rPr>
                        <a:t></a:t>
                      </a:r>
                      <a:r>
                        <a:rPr lang="es-EC" sz="1600">
                          <a:effectLst/>
                        </a:rPr>
                        <a:t>i*</a:t>
                      </a:r>
                      <a:r>
                        <a:rPr lang="es-EC" sz="1600">
                          <a:effectLst/>
                          <a:sym typeface="Symbol" panose="05050102010706020507" pitchFamily="18" charset="2"/>
                        </a:rPr>
                        <a:t></a:t>
                      </a:r>
                      <a:r>
                        <a:rPr lang="es-EC" sz="1600">
                          <a:effectLst/>
                        </a:rPr>
                        <a:t>vi (W)</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nchor="ctr"/>
                </a:tc>
              </a:tr>
              <a:tr h="253916">
                <a:tc>
                  <a:txBody>
                    <a:bodyPr/>
                    <a:lstStyle/>
                    <a:p>
                      <a:pPr marL="0" marR="0" indent="0" algn="l">
                        <a:lnSpc>
                          <a:spcPct val="100000"/>
                        </a:lnSpc>
                        <a:spcBef>
                          <a:spcPts val="0"/>
                        </a:spcBef>
                        <a:spcAft>
                          <a:spcPts val="0"/>
                        </a:spcAft>
                      </a:pPr>
                      <a:r>
                        <a:rPr lang="es-EC" sz="1600">
                          <a:effectLst/>
                        </a:rPr>
                        <a:t>0-4</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l">
                        <a:lnSpc>
                          <a:spcPct val="100000"/>
                        </a:lnSpc>
                        <a:spcBef>
                          <a:spcPts val="0"/>
                        </a:spcBef>
                        <a:spcAft>
                          <a:spcPts val="0"/>
                        </a:spcAft>
                      </a:pPr>
                      <a:r>
                        <a:rPr lang="es-EC" sz="1600">
                          <a:effectLst/>
                        </a:rPr>
                        <a:t>-</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l">
                        <a:lnSpc>
                          <a:spcPct val="100000"/>
                        </a:lnSpc>
                        <a:spcBef>
                          <a:spcPts val="0"/>
                        </a:spcBef>
                        <a:spcAft>
                          <a:spcPts val="0"/>
                        </a:spcAft>
                      </a:pPr>
                      <a:r>
                        <a:rPr lang="es-EC" sz="1600">
                          <a:effectLst/>
                        </a:rPr>
                        <a:t>-</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r>
              <a:tr h="253916">
                <a:tc>
                  <a:txBody>
                    <a:bodyPr/>
                    <a:lstStyle/>
                    <a:p>
                      <a:pPr marL="0" marR="0" indent="0" algn="l">
                        <a:lnSpc>
                          <a:spcPct val="100000"/>
                        </a:lnSpc>
                        <a:spcBef>
                          <a:spcPts val="0"/>
                        </a:spcBef>
                        <a:spcAft>
                          <a:spcPts val="0"/>
                        </a:spcAft>
                      </a:pPr>
                      <a:r>
                        <a:rPr lang="es-EC" sz="1600">
                          <a:effectLst/>
                        </a:rPr>
                        <a:t>3-4</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3.5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7</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0.082816</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0.57971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r>
              <a:tr h="253916">
                <a:tc>
                  <a:txBody>
                    <a:bodyPr/>
                    <a:lstStyle/>
                    <a:p>
                      <a:pPr marL="0" marR="0" indent="0" algn="l">
                        <a:lnSpc>
                          <a:spcPct val="100000"/>
                        </a:lnSpc>
                        <a:spcBef>
                          <a:spcPts val="0"/>
                        </a:spcBef>
                        <a:spcAft>
                          <a:spcPts val="0"/>
                        </a:spcAft>
                      </a:pPr>
                      <a:r>
                        <a:rPr lang="es-EC" sz="1600">
                          <a:effectLst/>
                        </a:rPr>
                        <a:t>4-5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4.5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17.5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0.037871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0.662748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r>
              <a:tr h="253916">
                <a:tc>
                  <a:txBody>
                    <a:bodyPr/>
                    <a:lstStyle/>
                    <a:p>
                      <a:pPr marL="0" marR="0" indent="0" algn="l">
                        <a:lnSpc>
                          <a:spcPct val="100000"/>
                        </a:lnSpc>
                        <a:spcBef>
                          <a:spcPts val="0"/>
                        </a:spcBef>
                        <a:spcAft>
                          <a:spcPts val="0"/>
                        </a:spcAft>
                      </a:pPr>
                      <a:r>
                        <a:rPr lang="es-EC" sz="1600">
                          <a:effectLst/>
                        </a:rPr>
                        <a:t>5-6</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5.5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31.5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0.016288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0.513087</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r>
              <a:tr h="253916">
                <a:tc>
                  <a:txBody>
                    <a:bodyPr/>
                    <a:lstStyle/>
                    <a:p>
                      <a:pPr marL="0" marR="0" indent="0" algn="l">
                        <a:lnSpc>
                          <a:spcPct val="100000"/>
                        </a:lnSpc>
                        <a:spcBef>
                          <a:spcPts val="0"/>
                        </a:spcBef>
                        <a:spcAft>
                          <a:spcPts val="0"/>
                        </a:spcAft>
                      </a:pPr>
                      <a:r>
                        <a:rPr lang="es-EC" sz="1600" dirty="0">
                          <a:effectLst/>
                        </a:rPr>
                        <a:t>6-7</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6.5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45.5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0.006663</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dirty="0">
                          <a:effectLst/>
                        </a:rPr>
                        <a:t>0.303158</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r>
              <a:tr h="253916">
                <a:tc>
                  <a:txBody>
                    <a:bodyPr/>
                    <a:lstStyle/>
                    <a:p>
                      <a:pPr marL="0" marR="0" indent="0" algn="l">
                        <a:lnSpc>
                          <a:spcPct val="100000"/>
                        </a:lnSpc>
                        <a:spcBef>
                          <a:spcPts val="0"/>
                        </a:spcBef>
                        <a:spcAft>
                          <a:spcPts val="0"/>
                        </a:spcAft>
                      </a:pPr>
                      <a:r>
                        <a:rPr lang="es-EC" sz="1600">
                          <a:effectLst/>
                        </a:rPr>
                        <a:t>7-8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7.5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58.5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0.002611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0.152756</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r>
              <a:tr h="253916">
                <a:tc>
                  <a:txBody>
                    <a:bodyPr/>
                    <a:lstStyle/>
                    <a:p>
                      <a:pPr marL="0" marR="0" indent="0" algn="l">
                        <a:lnSpc>
                          <a:spcPct val="100000"/>
                        </a:lnSpc>
                        <a:spcBef>
                          <a:spcPts val="0"/>
                        </a:spcBef>
                        <a:spcAft>
                          <a:spcPts val="0"/>
                        </a:spcAft>
                      </a:pPr>
                      <a:r>
                        <a:rPr lang="es-EC" sz="1600">
                          <a:effectLst/>
                        </a:rPr>
                        <a:t>8-9</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8.5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71.5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0.000986</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0.070475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r>
              <a:tr h="253916">
                <a:tc>
                  <a:txBody>
                    <a:bodyPr/>
                    <a:lstStyle/>
                    <a:p>
                      <a:pPr marL="0" marR="0" indent="0" algn="l">
                        <a:lnSpc>
                          <a:spcPct val="100000"/>
                        </a:lnSpc>
                        <a:spcBef>
                          <a:spcPts val="0"/>
                        </a:spcBef>
                        <a:spcAft>
                          <a:spcPts val="0"/>
                        </a:spcAft>
                      </a:pPr>
                      <a:r>
                        <a:rPr lang="es-EC" sz="1600">
                          <a:effectLst/>
                        </a:rPr>
                        <a:t>9-10</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9.5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85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0.00036</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0.030581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r>
              <a:tr h="253916">
                <a:tc>
                  <a:txBody>
                    <a:bodyPr/>
                    <a:lstStyle/>
                    <a:p>
                      <a:pPr marL="0" marR="0" indent="0" algn="l">
                        <a:lnSpc>
                          <a:spcPct val="100000"/>
                        </a:lnSpc>
                        <a:spcBef>
                          <a:spcPts val="0"/>
                        </a:spcBef>
                        <a:spcAft>
                          <a:spcPts val="0"/>
                        </a:spcAft>
                      </a:pPr>
                      <a:r>
                        <a:rPr lang="es-EC" sz="1600">
                          <a:effectLst/>
                        </a:rPr>
                        <a:t>10-11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10.5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100</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0.000127</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0.012739</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r>
              <a:tr h="253916">
                <a:tc>
                  <a:txBody>
                    <a:bodyPr/>
                    <a:lstStyle/>
                    <a:p>
                      <a:pPr marL="0" marR="0" indent="0" algn="l">
                        <a:lnSpc>
                          <a:spcPct val="100000"/>
                        </a:lnSpc>
                        <a:spcBef>
                          <a:spcPts val="0"/>
                        </a:spcBef>
                        <a:spcAft>
                          <a:spcPts val="0"/>
                        </a:spcAft>
                      </a:pPr>
                      <a:r>
                        <a:rPr lang="es-EC" sz="1600">
                          <a:effectLst/>
                        </a:rPr>
                        <a:t>11-12</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11.5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114</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4.39E-05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0.005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r>
              <a:tr h="253916">
                <a:tc>
                  <a:txBody>
                    <a:bodyPr/>
                    <a:lstStyle/>
                    <a:p>
                      <a:pPr marL="0" marR="0" indent="0" algn="l">
                        <a:lnSpc>
                          <a:spcPct val="100000"/>
                        </a:lnSpc>
                        <a:spcBef>
                          <a:spcPts val="0"/>
                        </a:spcBef>
                        <a:spcAft>
                          <a:spcPts val="0"/>
                        </a:spcAft>
                      </a:pPr>
                      <a:r>
                        <a:rPr lang="es-EC" sz="1600">
                          <a:effectLst/>
                        </a:rPr>
                        <a:t>12-13</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12.5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127.5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1.47E-05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0.001876</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r>
              <a:tr h="253916">
                <a:tc>
                  <a:txBody>
                    <a:bodyPr/>
                    <a:lstStyle/>
                    <a:p>
                      <a:pPr marL="0" marR="0" indent="0" algn="l">
                        <a:lnSpc>
                          <a:spcPct val="100000"/>
                        </a:lnSpc>
                        <a:spcBef>
                          <a:spcPts val="0"/>
                        </a:spcBef>
                        <a:spcAft>
                          <a:spcPts val="0"/>
                        </a:spcAft>
                      </a:pPr>
                      <a:r>
                        <a:rPr lang="es-EC" sz="1600">
                          <a:effectLst/>
                        </a:rPr>
                        <a:t>13-14</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13.5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141.5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4.82E-06</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0.000682</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r>
              <a:tr h="253916">
                <a:tc>
                  <a:txBody>
                    <a:bodyPr/>
                    <a:lstStyle/>
                    <a:p>
                      <a:pPr marL="0" marR="0" indent="0" algn="l">
                        <a:lnSpc>
                          <a:spcPct val="100000"/>
                        </a:lnSpc>
                        <a:spcBef>
                          <a:spcPts val="0"/>
                        </a:spcBef>
                        <a:spcAft>
                          <a:spcPts val="0"/>
                        </a:spcAft>
                      </a:pPr>
                      <a:r>
                        <a:rPr lang="es-EC" sz="1600">
                          <a:effectLst/>
                        </a:rPr>
                        <a:t>14-15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14.5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154</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1.54E-06</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0.000238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r>
              <a:tr h="253916">
                <a:tc>
                  <a:txBody>
                    <a:bodyPr/>
                    <a:lstStyle/>
                    <a:p>
                      <a:pPr marL="0" marR="0" indent="0" algn="l">
                        <a:lnSpc>
                          <a:spcPct val="100000"/>
                        </a:lnSpc>
                        <a:spcBef>
                          <a:spcPts val="0"/>
                        </a:spcBef>
                        <a:spcAft>
                          <a:spcPts val="0"/>
                        </a:spcAft>
                      </a:pPr>
                      <a:r>
                        <a:rPr lang="es-EC" sz="1600">
                          <a:effectLst/>
                        </a:rPr>
                        <a:t>15-16</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15.5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167.5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4.84E-07</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a:txBody>
                    <a:bodyPr/>
                    <a:lstStyle/>
                    <a:p>
                      <a:pPr marL="0" marR="0" indent="0" algn="r">
                        <a:lnSpc>
                          <a:spcPct val="100000"/>
                        </a:lnSpc>
                        <a:spcBef>
                          <a:spcPts val="0"/>
                        </a:spcBef>
                        <a:spcAft>
                          <a:spcPts val="0"/>
                        </a:spcAft>
                      </a:pPr>
                      <a:r>
                        <a:rPr lang="es-EC" sz="1600">
                          <a:effectLst/>
                        </a:rPr>
                        <a:t>8.1E-05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r>
              <a:tr h="253916">
                <a:tc gridSpan="4">
                  <a:txBody>
                    <a:bodyPr/>
                    <a:lstStyle/>
                    <a:p>
                      <a:pPr marL="0" marR="0" indent="0" algn="ctr">
                        <a:lnSpc>
                          <a:spcPct val="100000"/>
                        </a:lnSpc>
                        <a:spcBef>
                          <a:spcPts val="0"/>
                        </a:spcBef>
                        <a:spcAft>
                          <a:spcPts val="0"/>
                        </a:spcAft>
                      </a:pPr>
                      <a:r>
                        <a:rPr lang="es-EC" sz="1600" dirty="0">
                          <a:effectLst/>
                        </a:rPr>
                        <a:t>P(W)</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marL="0" marR="0" indent="0" algn="r">
                        <a:lnSpc>
                          <a:spcPct val="100000"/>
                        </a:lnSpc>
                        <a:spcBef>
                          <a:spcPts val="0"/>
                        </a:spcBef>
                        <a:spcAft>
                          <a:spcPts val="0"/>
                        </a:spcAft>
                      </a:pPr>
                      <a:r>
                        <a:rPr lang="es-EC" sz="1600" dirty="0">
                          <a:effectLst/>
                        </a:rPr>
                        <a:t>2.33313</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1672" marR="41672" marT="0" marB="0"/>
                </a:tc>
              </a:tr>
            </a:tbl>
          </a:graphicData>
        </a:graphic>
      </p:graphicFrame>
    </p:spTree>
    <p:extLst>
      <p:ext uri="{BB962C8B-B14F-4D97-AF65-F5344CB8AC3E}">
        <p14:creationId xmlns:p14="http://schemas.microsoft.com/office/powerpoint/2010/main" val="28019686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2130" y="624110"/>
            <a:ext cx="7366330" cy="586504"/>
          </a:xfrm>
        </p:spPr>
        <p:txBody>
          <a:bodyPr>
            <a:noAutofit/>
          </a:bodyPr>
          <a:lstStyle/>
          <a:p>
            <a:r>
              <a:rPr lang="es-EC" dirty="0" smtClean="0"/>
              <a:t>Estimación Anual</a:t>
            </a:r>
            <a:endParaRPr lang="es-EC"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7273858"/>
              </p:ext>
            </p:extLst>
          </p:nvPr>
        </p:nvGraphicFramePr>
        <p:xfrm>
          <a:off x="1390916" y="1545467"/>
          <a:ext cx="7044745" cy="4842451"/>
        </p:xfrm>
        <a:graphic>
          <a:graphicData uri="http://schemas.openxmlformats.org/drawingml/2006/table">
            <a:tbl>
              <a:tblPr firstRow="1" firstCol="1" bandRow="1">
                <a:tableStyleId>{8799B23B-EC83-4686-B30A-512413B5E67A}</a:tableStyleId>
              </a:tblPr>
              <a:tblGrid>
                <a:gridCol w="1474060"/>
                <a:gridCol w="1018059"/>
                <a:gridCol w="1018059"/>
                <a:gridCol w="1039265"/>
                <a:gridCol w="1205762"/>
                <a:gridCol w="1289540"/>
              </a:tblGrid>
              <a:tr h="645661">
                <a:tc>
                  <a:txBody>
                    <a:bodyPr/>
                    <a:lstStyle/>
                    <a:p>
                      <a:pPr marL="0" marR="0" indent="0" algn="ctr">
                        <a:lnSpc>
                          <a:spcPct val="100000"/>
                        </a:lnSpc>
                        <a:spcBef>
                          <a:spcPts val="0"/>
                        </a:spcBef>
                        <a:spcAft>
                          <a:spcPts val="0"/>
                        </a:spcAft>
                      </a:pPr>
                      <a:r>
                        <a:rPr lang="es-EC" sz="1600">
                          <a:effectLst/>
                        </a:rPr>
                        <a:t>Mes</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ctr">
                        <a:lnSpc>
                          <a:spcPct val="100000"/>
                        </a:lnSpc>
                        <a:spcBef>
                          <a:spcPts val="0"/>
                        </a:spcBef>
                        <a:spcAft>
                          <a:spcPts val="0"/>
                        </a:spcAft>
                      </a:pPr>
                      <a:r>
                        <a:rPr lang="es-EC" sz="1600">
                          <a:effectLst/>
                        </a:rPr>
                        <a:t>Días</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ctr">
                        <a:lnSpc>
                          <a:spcPct val="100000"/>
                        </a:lnSpc>
                        <a:spcBef>
                          <a:spcPts val="0"/>
                        </a:spcBef>
                        <a:spcAft>
                          <a:spcPts val="0"/>
                        </a:spcAft>
                      </a:pPr>
                      <a:r>
                        <a:rPr lang="es-EC" sz="1600">
                          <a:effectLst/>
                        </a:rPr>
                        <a:t>v (m/s)</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ctr">
                        <a:lnSpc>
                          <a:spcPct val="100000"/>
                        </a:lnSpc>
                        <a:spcBef>
                          <a:spcPts val="0"/>
                        </a:spcBef>
                        <a:spcAft>
                          <a:spcPts val="0"/>
                        </a:spcAft>
                      </a:pPr>
                      <a:r>
                        <a:rPr lang="es-EC" sz="1600">
                          <a:effectLst/>
                        </a:rPr>
                        <a:t>P (W)</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ctr">
                        <a:lnSpc>
                          <a:spcPct val="100000"/>
                        </a:lnSpc>
                        <a:spcBef>
                          <a:spcPts val="0"/>
                        </a:spcBef>
                        <a:spcAft>
                          <a:spcPts val="0"/>
                        </a:spcAft>
                      </a:pPr>
                      <a:r>
                        <a:rPr lang="es-EC" sz="1600">
                          <a:effectLst/>
                        </a:rPr>
                        <a:t>E (Wh/día)</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ctr">
                        <a:lnSpc>
                          <a:spcPct val="100000"/>
                        </a:lnSpc>
                        <a:spcBef>
                          <a:spcPts val="0"/>
                        </a:spcBef>
                        <a:spcAft>
                          <a:spcPts val="0"/>
                        </a:spcAft>
                      </a:pPr>
                      <a:r>
                        <a:rPr lang="es-EC" sz="1600">
                          <a:effectLst/>
                        </a:rPr>
                        <a:t>E (Wh/mes)</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322830">
                <a:tc>
                  <a:txBody>
                    <a:bodyPr/>
                    <a:lstStyle/>
                    <a:p>
                      <a:pPr marL="0" marR="0" indent="0" algn="l">
                        <a:lnSpc>
                          <a:spcPct val="100000"/>
                        </a:lnSpc>
                        <a:spcBef>
                          <a:spcPts val="0"/>
                        </a:spcBef>
                        <a:spcAft>
                          <a:spcPts val="0"/>
                        </a:spcAft>
                      </a:pPr>
                      <a:r>
                        <a:rPr lang="es-EC" sz="1600">
                          <a:effectLst/>
                        </a:rPr>
                        <a:t>Enero</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31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1.68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2.33</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56.0</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1735.9</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322830">
                <a:tc>
                  <a:txBody>
                    <a:bodyPr/>
                    <a:lstStyle/>
                    <a:p>
                      <a:pPr marL="0" marR="0" indent="0" algn="l">
                        <a:lnSpc>
                          <a:spcPct val="100000"/>
                        </a:lnSpc>
                        <a:spcBef>
                          <a:spcPts val="0"/>
                        </a:spcBef>
                        <a:spcAft>
                          <a:spcPts val="0"/>
                        </a:spcAft>
                      </a:pPr>
                      <a:r>
                        <a:rPr lang="es-EC" sz="1600">
                          <a:effectLst/>
                        </a:rPr>
                        <a:t>Febrero</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28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1.68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2.33</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56.0</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1567.9</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322830">
                <a:tc>
                  <a:txBody>
                    <a:bodyPr/>
                    <a:lstStyle/>
                    <a:p>
                      <a:pPr marL="0" marR="0" indent="0" algn="l">
                        <a:lnSpc>
                          <a:spcPct val="100000"/>
                        </a:lnSpc>
                        <a:spcBef>
                          <a:spcPts val="0"/>
                        </a:spcBef>
                        <a:spcAft>
                          <a:spcPts val="0"/>
                        </a:spcAft>
                      </a:pPr>
                      <a:r>
                        <a:rPr lang="es-EC" sz="1600">
                          <a:effectLst/>
                        </a:rPr>
                        <a:t>Marzo</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31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1.96</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3.87</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92.8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2876.1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322830">
                <a:tc>
                  <a:txBody>
                    <a:bodyPr/>
                    <a:lstStyle/>
                    <a:p>
                      <a:pPr marL="0" marR="0" indent="0" algn="l">
                        <a:lnSpc>
                          <a:spcPct val="100000"/>
                        </a:lnSpc>
                        <a:spcBef>
                          <a:spcPts val="0"/>
                        </a:spcBef>
                        <a:spcAft>
                          <a:spcPts val="0"/>
                        </a:spcAft>
                      </a:pPr>
                      <a:r>
                        <a:rPr lang="es-EC" sz="1600">
                          <a:effectLst/>
                        </a:rPr>
                        <a:t>Abril</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30</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1.96</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3.87</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92.8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2783.3</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322830">
                <a:tc>
                  <a:txBody>
                    <a:bodyPr/>
                    <a:lstStyle/>
                    <a:p>
                      <a:pPr marL="0" marR="0" indent="0" algn="l">
                        <a:lnSpc>
                          <a:spcPct val="100000"/>
                        </a:lnSpc>
                        <a:spcBef>
                          <a:spcPts val="0"/>
                        </a:spcBef>
                        <a:spcAft>
                          <a:spcPts val="0"/>
                        </a:spcAft>
                      </a:pPr>
                      <a:r>
                        <a:rPr lang="es-EC" sz="1600">
                          <a:effectLst/>
                        </a:rPr>
                        <a:t>Mayo</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31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2.23</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5.65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135.7</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4206.8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322830">
                <a:tc>
                  <a:txBody>
                    <a:bodyPr/>
                    <a:lstStyle/>
                    <a:p>
                      <a:pPr marL="0" marR="0" indent="0" algn="l">
                        <a:lnSpc>
                          <a:spcPct val="100000"/>
                        </a:lnSpc>
                        <a:spcBef>
                          <a:spcPts val="0"/>
                        </a:spcBef>
                        <a:spcAft>
                          <a:spcPts val="0"/>
                        </a:spcAft>
                      </a:pPr>
                      <a:r>
                        <a:rPr lang="es-EC" sz="1600">
                          <a:effectLst/>
                        </a:rPr>
                        <a:t>Junio</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30</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2.51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7.78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186.8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5603.0</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322830">
                <a:tc>
                  <a:txBody>
                    <a:bodyPr/>
                    <a:lstStyle/>
                    <a:p>
                      <a:pPr marL="0" marR="0" indent="0" algn="l">
                        <a:lnSpc>
                          <a:spcPct val="100000"/>
                        </a:lnSpc>
                        <a:spcBef>
                          <a:spcPts val="0"/>
                        </a:spcBef>
                        <a:spcAft>
                          <a:spcPts val="0"/>
                        </a:spcAft>
                      </a:pPr>
                      <a:r>
                        <a:rPr lang="es-EC" sz="1600">
                          <a:effectLst/>
                        </a:rPr>
                        <a:t>Julio</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31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2.51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7.78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186.8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5789.8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322830">
                <a:tc>
                  <a:txBody>
                    <a:bodyPr/>
                    <a:lstStyle/>
                    <a:p>
                      <a:pPr marL="0" marR="0" indent="0" algn="l">
                        <a:lnSpc>
                          <a:spcPct val="100000"/>
                        </a:lnSpc>
                        <a:spcBef>
                          <a:spcPts val="0"/>
                        </a:spcBef>
                        <a:spcAft>
                          <a:spcPts val="0"/>
                        </a:spcAft>
                      </a:pPr>
                      <a:r>
                        <a:rPr lang="es-EC" sz="1600">
                          <a:effectLst/>
                        </a:rPr>
                        <a:t>Agosto</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31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2.51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7.78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186.8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5789.8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322830">
                <a:tc>
                  <a:txBody>
                    <a:bodyPr/>
                    <a:lstStyle/>
                    <a:p>
                      <a:pPr marL="0" marR="0" indent="0" algn="l">
                        <a:lnSpc>
                          <a:spcPct val="100000"/>
                        </a:lnSpc>
                        <a:spcBef>
                          <a:spcPts val="0"/>
                        </a:spcBef>
                        <a:spcAft>
                          <a:spcPts val="0"/>
                        </a:spcAft>
                      </a:pPr>
                      <a:r>
                        <a:rPr lang="es-EC" sz="1600">
                          <a:effectLst/>
                        </a:rPr>
                        <a:t>Septiembre</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30</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2.23</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5.65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135.7</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4071.1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322830">
                <a:tc>
                  <a:txBody>
                    <a:bodyPr/>
                    <a:lstStyle/>
                    <a:p>
                      <a:pPr marL="0" marR="0" indent="0" algn="l">
                        <a:lnSpc>
                          <a:spcPct val="100000"/>
                        </a:lnSpc>
                        <a:spcBef>
                          <a:spcPts val="0"/>
                        </a:spcBef>
                        <a:spcAft>
                          <a:spcPts val="0"/>
                        </a:spcAft>
                      </a:pPr>
                      <a:r>
                        <a:rPr lang="es-EC" sz="1600">
                          <a:effectLst/>
                        </a:rPr>
                        <a:t>Octubre</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31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1.96</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3.87</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92.8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2876.1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322830">
                <a:tc>
                  <a:txBody>
                    <a:bodyPr/>
                    <a:lstStyle/>
                    <a:p>
                      <a:pPr marL="0" marR="0" indent="0" algn="l">
                        <a:lnSpc>
                          <a:spcPct val="100000"/>
                        </a:lnSpc>
                        <a:spcBef>
                          <a:spcPts val="0"/>
                        </a:spcBef>
                        <a:spcAft>
                          <a:spcPts val="0"/>
                        </a:spcAft>
                      </a:pPr>
                      <a:r>
                        <a:rPr lang="es-EC" sz="1600">
                          <a:effectLst/>
                        </a:rPr>
                        <a:t>Noviembre</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30</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1.68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2.33</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56.0</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1679.9</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322830">
                <a:tc>
                  <a:txBody>
                    <a:bodyPr/>
                    <a:lstStyle/>
                    <a:p>
                      <a:pPr marL="0" marR="0" indent="0" algn="l">
                        <a:lnSpc>
                          <a:spcPct val="100000"/>
                        </a:lnSpc>
                        <a:spcBef>
                          <a:spcPts val="0"/>
                        </a:spcBef>
                        <a:spcAft>
                          <a:spcPts val="0"/>
                        </a:spcAft>
                      </a:pPr>
                      <a:r>
                        <a:rPr lang="es-EC" sz="1600">
                          <a:effectLst/>
                        </a:rPr>
                        <a:t>Diciembre</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31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1.68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2.33</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56.0</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marL="0" marR="0" indent="0" algn="r">
                        <a:lnSpc>
                          <a:spcPct val="100000"/>
                        </a:lnSpc>
                        <a:spcBef>
                          <a:spcPts val="0"/>
                        </a:spcBef>
                        <a:spcAft>
                          <a:spcPts val="0"/>
                        </a:spcAft>
                      </a:pPr>
                      <a:r>
                        <a:rPr lang="es-EC" sz="1600">
                          <a:effectLst/>
                        </a:rPr>
                        <a:t>1735.9</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322830">
                <a:tc gridSpan="5">
                  <a:txBody>
                    <a:bodyPr/>
                    <a:lstStyle/>
                    <a:p>
                      <a:pPr marL="0" marR="0" indent="0" algn="r">
                        <a:lnSpc>
                          <a:spcPct val="100000"/>
                        </a:lnSpc>
                        <a:spcBef>
                          <a:spcPts val="0"/>
                        </a:spcBef>
                        <a:spcAft>
                          <a:spcPts val="0"/>
                        </a:spcAft>
                      </a:pPr>
                      <a:r>
                        <a:rPr lang="es-EC" sz="1600">
                          <a:effectLst/>
                        </a:rPr>
                        <a:t>Energía Generada al año:</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marL="0" marR="0" indent="0" algn="r">
                        <a:lnSpc>
                          <a:spcPct val="100000"/>
                        </a:lnSpc>
                        <a:spcBef>
                          <a:spcPts val="0"/>
                        </a:spcBef>
                        <a:spcAft>
                          <a:spcPts val="0"/>
                        </a:spcAft>
                      </a:pPr>
                      <a:r>
                        <a:rPr lang="es-EC" sz="1600" dirty="0">
                          <a:effectLst/>
                        </a:rPr>
                        <a:t>40715.6</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bl>
          </a:graphicData>
        </a:graphic>
      </p:graphicFrame>
    </p:spTree>
    <p:extLst>
      <p:ext uri="{BB962C8B-B14F-4D97-AF65-F5344CB8AC3E}">
        <p14:creationId xmlns:p14="http://schemas.microsoft.com/office/powerpoint/2010/main" val="1224861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Sistema de Distribución</a:t>
            </a:r>
            <a:endParaRPr lang="es-EC" dirty="0"/>
          </a:p>
        </p:txBody>
      </p:sp>
      <p:sp>
        <p:nvSpPr>
          <p:cNvPr id="3" name="Text Placeholder 2"/>
          <p:cNvSpPr>
            <a:spLocks noGrp="1"/>
          </p:cNvSpPr>
          <p:nvPr>
            <p:ph type="body" idx="1"/>
          </p:nvPr>
        </p:nvSpPr>
        <p:spPr/>
        <p:txBody>
          <a:bodyPr/>
          <a:lstStyle/>
          <a:p>
            <a:endParaRPr lang="es-EC"/>
          </a:p>
        </p:txBody>
      </p:sp>
    </p:spTree>
    <p:extLst>
      <p:ext uri="{BB962C8B-B14F-4D97-AF65-F5344CB8AC3E}">
        <p14:creationId xmlns:p14="http://schemas.microsoft.com/office/powerpoint/2010/main" val="29535430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2129" y="624110"/>
            <a:ext cx="7650051" cy="586504"/>
          </a:xfrm>
        </p:spPr>
        <p:txBody>
          <a:bodyPr>
            <a:noAutofit/>
          </a:bodyPr>
          <a:lstStyle/>
          <a:p>
            <a:r>
              <a:rPr lang="es-EC" sz="3200" dirty="0" smtClean="0"/>
              <a:t>Características Técnicas Regulador</a:t>
            </a:r>
            <a:endParaRPr lang="es-EC"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605752"/>
              </p:ext>
            </p:extLst>
          </p:nvPr>
        </p:nvGraphicFramePr>
        <p:xfrm>
          <a:off x="767077" y="1727260"/>
          <a:ext cx="4785672" cy="3487620"/>
        </p:xfrm>
        <a:graphic>
          <a:graphicData uri="http://schemas.openxmlformats.org/drawingml/2006/table">
            <a:tbl>
              <a:tblPr firstRow="1" firstCol="1" bandRow="1">
                <a:tableStyleId>{8799B23B-EC83-4686-B30A-512413B5E67A}</a:tableStyleId>
              </a:tblPr>
              <a:tblGrid>
                <a:gridCol w="2685522"/>
                <a:gridCol w="857437"/>
                <a:gridCol w="1242713"/>
              </a:tblGrid>
              <a:tr h="290635">
                <a:tc>
                  <a:txBody>
                    <a:bodyPr/>
                    <a:lstStyle/>
                    <a:p>
                      <a:pPr marL="457200" marR="0" indent="-457200" algn="l">
                        <a:lnSpc>
                          <a:spcPct val="100000"/>
                        </a:lnSpc>
                        <a:spcBef>
                          <a:spcPts val="0"/>
                        </a:spcBef>
                        <a:spcAft>
                          <a:spcPts val="0"/>
                        </a:spcAft>
                      </a:pPr>
                      <a:r>
                        <a:rPr lang="es-EC" sz="1400" dirty="0">
                          <a:effectLst/>
                        </a:rPr>
                        <a:t>Característica</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a:effectLst/>
                        </a:rPr>
                        <a:t>Unidad</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dirty="0">
                          <a:effectLst/>
                        </a:rPr>
                        <a:t>ProStar-30</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r>
              <a:tr h="290635">
                <a:tc>
                  <a:txBody>
                    <a:bodyPr/>
                    <a:lstStyle/>
                    <a:p>
                      <a:pPr marL="457200" marR="0" indent="-457200" algn="l">
                        <a:lnSpc>
                          <a:spcPct val="100000"/>
                        </a:lnSpc>
                        <a:spcBef>
                          <a:spcPts val="0"/>
                        </a:spcBef>
                        <a:spcAft>
                          <a:spcPts val="0"/>
                        </a:spcAft>
                      </a:pPr>
                      <a:r>
                        <a:rPr lang="es-EC" sz="1400">
                          <a:effectLst/>
                        </a:rPr>
                        <a:t>Voltaje nominal</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a:effectLst/>
                        </a:rPr>
                        <a:t>V</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a:effectLst/>
                        </a:rPr>
                        <a:t>12</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r>
              <a:tr h="290635">
                <a:tc>
                  <a:txBody>
                    <a:bodyPr/>
                    <a:lstStyle/>
                    <a:p>
                      <a:pPr marL="457200" marR="0" indent="-457200" algn="l">
                        <a:lnSpc>
                          <a:spcPct val="100000"/>
                        </a:lnSpc>
                        <a:spcBef>
                          <a:spcPts val="0"/>
                        </a:spcBef>
                        <a:spcAft>
                          <a:spcPts val="0"/>
                        </a:spcAft>
                      </a:pPr>
                      <a:r>
                        <a:rPr lang="es-EC" sz="1400" dirty="0">
                          <a:effectLst/>
                        </a:rPr>
                        <a:t>Corriente de Carga</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a:effectLst/>
                        </a:rPr>
                        <a:t>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dirty="0">
                          <a:effectLst/>
                        </a:rPr>
                        <a:t>30</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r>
              <a:tr h="290635">
                <a:tc>
                  <a:txBody>
                    <a:bodyPr/>
                    <a:lstStyle/>
                    <a:p>
                      <a:pPr marL="457200" marR="0" indent="-457200" algn="l">
                        <a:lnSpc>
                          <a:spcPct val="100000"/>
                        </a:lnSpc>
                        <a:spcBef>
                          <a:spcPts val="0"/>
                        </a:spcBef>
                        <a:spcAft>
                          <a:spcPts val="0"/>
                        </a:spcAft>
                      </a:pPr>
                      <a:r>
                        <a:rPr lang="es-EC" sz="1400">
                          <a:effectLst/>
                        </a:rPr>
                        <a:t>Autoconsumo de Corriente</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a:effectLst/>
                        </a:rPr>
                        <a:t>mA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a:effectLst/>
                        </a:rPr>
                        <a:t>&lt;25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r>
              <a:tr h="290635">
                <a:tc>
                  <a:txBody>
                    <a:bodyPr/>
                    <a:lstStyle/>
                    <a:p>
                      <a:pPr marL="457200" marR="0" indent="-457200" algn="l">
                        <a:lnSpc>
                          <a:spcPct val="100000"/>
                        </a:lnSpc>
                        <a:spcBef>
                          <a:spcPts val="0"/>
                        </a:spcBef>
                        <a:spcAft>
                          <a:spcPts val="0"/>
                        </a:spcAft>
                      </a:pPr>
                      <a:r>
                        <a:rPr lang="es-EC" sz="1400">
                          <a:effectLst/>
                        </a:rPr>
                        <a:t>Rendimiento</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a:effectLst/>
                        </a:rPr>
                        <a:t>%</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a:effectLst/>
                        </a:rPr>
                        <a:t>90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r>
              <a:tr h="290635">
                <a:tc>
                  <a:txBody>
                    <a:bodyPr/>
                    <a:lstStyle/>
                    <a:p>
                      <a:pPr marL="457200" marR="0" indent="-457200" algn="l">
                        <a:lnSpc>
                          <a:spcPct val="100000"/>
                        </a:lnSpc>
                        <a:spcBef>
                          <a:spcPts val="0"/>
                        </a:spcBef>
                        <a:spcAft>
                          <a:spcPts val="0"/>
                        </a:spcAft>
                      </a:pPr>
                      <a:r>
                        <a:rPr lang="es-EC" sz="1400" dirty="0">
                          <a:effectLst/>
                        </a:rPr>
                        <a:t>Peso</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dirty="0">
                          <a:effectLst/>
                        </a:rPr>
                        <a:t>kg</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dirty="0">
                          <a:effectLst/>
                        </a:rPr>
                        <a:t>0.34</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r>
              <a:tr h="290635">
                <a:tc>
                  <a:txBody>
                    <a:bodyPr/>
                    <a:lstStyle/>
                    <a:p>
                      <a:pPr marL="457200" marR="0" indent="-457200" algn="l">
                        <a:lnSpc>
                          <a:spcPct val="100000"/>
                        </a:lnSpc>
                        <a:spcBef>
                          <a:spcPts val="0"/>
                        </a:spcBef>
                        <a:spcAft>
                          <a:spcPts val="0"/>
                        </a:spcAft>
                      </a:pPr>
                      <a:r>
                        <a:rPr lang="es-EC" sz="1400" dirty="0">
                          <a:effectLst/>
                        </a:rPr>
                        <a:t>Dimensiones</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dirty="0">
                          <a:effectLst/>
                        </a:rPr>
                        <a:t>mm</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dirty="0">
                          <a:effectLst/>
                        </a:rPr>
                        <a:t>153x105x55</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r>
              <a:tr h="290635">
                <a:tc>
                  <a:txBody>
                    <a:bodyPr/>
                    <a:lstStyle/>
                    <a:p>
                      <a:pPr marL="457200" marR="0" indent="-457200" algn="l">
                        <a:lnSpc>
                          <a:spcPct val="100000"/>
                        </a:lnSpc>
                        <a:spcBef>
                          <a:spcPts val="0"/>
                        </a:spcBef>
                        <a:spcAft>
                          <a:spcPts val="0"/>
                        </a:spcAft>
                      </a:pPr>
                      <a:r>
                        <a:rPr lang="es-EC" sz="1400">
                          <a:effectLst/>
                        </a:rPr>
                        <a:t>Voltaje máximo del panel</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a:effectLst/>
                        </a:rPr>
                        <a:t>V</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a:effectLst/>
                        </a:rPr>
                        <a:t>30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r>
              <a:tr h="290635">
                <a:tc>
                  <a:txBody>
                    <a:bodyPr/>
                    <a:lstStyle/>
                    <a:p>
                      <a:pPr marL="457200" marR="0" indent="-457200" algn="l">
                        <a:lnSpc>
                          <a:spcPct val="100000"/>
                        </a:lnSpc>
                        <a:spcBef>
                          <a:spcPts val="0"/>
                        </a:spcBef>
                        <a:spcAft>
                          <a:spcPts val="0"/>
                        </a:spcAft>
                      </a:pPr>
                      <a:r>
                        <a:rPr lang="es-EC" sz="1400">
                          <a:effectLst/>
                        </a:rPr>
                        <a:t>Protección de sobrevoltaje</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a:effectLst/>
                        </a:rPr>
                        <a:t>V</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a:effectLst/>
                        </a:rPr>
                        <a:t>15.5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r>
              <a:tr h="290635">
                <a:tc>
                  <a:txBody>
                    <a:bodyPr/>
                    <a:lstStyle/>
                    <a:p>
                      <a:pPr marL="457200" marR="0" indent="-457200" algn="l">
                        <a:lnSpc>
                          <a:spcPct val="100000"/>
                        </a:lnSpc>
                        <a:spcBef>
                          <a:spcPts val="0"/>
                        </a:spcBef>
                        <a:spcAft>
                          <a:spcPts val="0"/>
                        </a:spcAft>
                      </a:pPr>
                      <a:r>
                        <a:rPr lang="es-EC" sz="1400">
                          <a:effectLst/>
                        </a:rPr>
                        <a:t>Protección de bajo voltaje</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a:effectLst/>
                        </a:rPr>
                        <a:t>V</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a:effectLst/>
                        </a:rPr>
                        <a:t>9</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r>
              <a:tr h="290635">
                <a:tc>
                  <a:txBody>
                    <a:bodyPr/>
                    <a:lstStyle/>
                    <a:p>
                      <a:pPr marL="457200" marR="0" indent="-457200" algn="l">
                        <a:lnSpc>
                          <a:spcPct val="100000"/>
                        </a:lnSpc>
                        <a:spcBef>
                          <a:spcPts val="0"/>
                        </a:spcBef>
                        <a:spcAft>
                          <a:spcPts val="0"/>
                        </a:spcAft>
                      </a:pPr>
                      <a:r>
                        <a:rPr lang="es-EC" sz="1400">
                          <a:effectLst/>
                        </a:rPr>
                        <a:t>Visualizacion</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a:lnSpc>
                          <a:spcPct val="100000"/>
                        </a:lnSpc>
                      </a:pPr>
                      <a:endParaRPr lang="en-US" sz="1200">
                        <a:effectLst/>
                        <a:latin typeface="Calibri" panose="020F0502020204030204" pitchFamily="34"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a:effectLst/>
                        </a:rPr>
                        <a:t>LEDs</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r>
              <a:tr h="290635">
                <a:tc>
                  <a:txBody>
                    <a:bodyPr/>
                    <a:lstStyle/>
                    <a:p>
                      <a:pPr marL="457200" marR="0" indent="-457200" algn="l">
                        <a:lnSpc>
                          <a:spcPct val="100000"/>
                        </a:lnSpc>
                        <a:spcBef>
                          <a:spcPts val="0"/>
                        </a:spcBef>
                        <a:spcAft>
                          <a:spcPts val="0"/>
                        </a:spcAft>
                      </a:pPr>
                      <a:r>
                        <a:rPr lang="es-EC" sz="1400">
                          <a:effectLst/>
                        </a:rPr>
                        <a:t>Costo</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a:effectLst/>
                        </a:rPr>
                        <a:t>$</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c>
                  <a:txBody>
                    <a:bodyPr/>
                    <a:lstStyle/>
                    <a:p>
                      <a:pPr marL="457200" marR="0" indent="-457200" algn="ctr">
                        <a:lnSpc>
                          <a:spcPct val="100000"/>
                        </a:lnSpc>
                        <a:spcBef>
                          <a:spcPts val="0"/>
                        </a:spcBef>
                        <a:spcAft>
                          <a:spcPts val="0"/>
                        </a:spcAft>
                      </a:pPr>
                      <a:r>
                        <a:rPr lang="es-EC" sz="1400" dirty="0">
                          <a:effectLst/>
                        </a:rPr>
                        <a:t>190</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4494" marR="54494" marT="0" marB="0" anchor="ctr"/>
                </a:tc>
              </a:tr>
            </a:tbl>
          </a:graphicData>
        </a:graphic>
      </p:graphicFrame>
      <p:sp>
        <p:nvSpPr>
          <p:cNvPr id="6" name="Content Placeholder 3"/>
          <p:cNvSpPr txBox="1">
            <a:spLocks/>
          </p:cNvSpPr>
          <p:nvPr/>
        </p:nvSpPr>
        <p:spPr>
          <a:xfrm>
            <a:off x="5742931" y="946846"/>
            <a:ext cx="3257170" cy="5346031"/>
          </a:xfrm>
          <a:prstGeom prst="rect">
            <a:avLst/>
          </a:prstGeom>
        </p:spPr>
        <p:txBody>
          <a:bodyPr>
            <a:normAutofit fontScale="9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s-EC" dirty="0" smtClean="0"/>
          </a:p>
          <a:p>
            <a:endParaRPr lang="es-EC" dirty="0"/>
          </a:p>
          <a:p>
            <a:r>
              <a:rPr lang="es-EC" dirty="0" smtClean="0"/>
              <a:t>Protección para polaridad inversa</a:t>
            </a:r>
            <a:endParaRPr lang="en-US" dirty="0" smtClean="0"/>
          </a:p>
          <a:p>
            <a:r>
              <a:rPr lang="es-EC" dirty="0" smtClean="0"/>
              <a:t>Protección para cortocircuito (desconexión)</a:t>
            </a:r>
            <a:endParaRPr lang="en-US" dirty="0" smtClean="0"/>
          </a:p>
          <a:p>
            <a:r>
              <a:rPr lang="es-EC" dirty="0" smtClean="0"/>
              <a:t>Protección para sobrecorriente (desconexión &gt;30A)</a:t>
            </a:r>
            <a:endParaRPr lang="en-US" dirty="0" smtClean="0"/>
          </a:p>
          <a:p>
            <a:r>
              <a:rPr lang="es-EC" dirty="0" smtClean="0"/>
              <a:t>Protección para altas temperaturas mediante control de corriente o apagado total.</a:t>
            </a:r>
            <a:endParaRPr lang="en-US" dirty="0" smtClean="0"/>
          </a:p>
          <a:p>
            <a:r>
              <a:rPr lang="es-EC" dirty="0" smtClean="0"/>
              <a:t>Previene el regreso de la corriente en horas de baja producción solar. </a:t>
            </a:r>
            <a:endParaRPr lang="en-US" dirty="0" smtClean="0"/>
          </a:p>
          <a:p>
            <a:r>
              <a:rPr lang="es-EC" dirty="0" smtClean="0"/>
              <a:t>Previene corrientes de reversa de la batería en la noche.</a:t>
            </a:r>
            <a:endParaRPr lang="en-US" dirty="0"/>
          </a:p>
        </p:txBody>
      </p:sp>
    </p:spTree>
    <p:extLst>
      <p:ext uri="{BB962C8B-B14F-4D97-AF65-F5344CB8AC3E}">
        <p14:creationId xmlns:p14="http://schemas.microsoft.com/office/powerpoint/2010/main" val="30820952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2129" y="624110"/>
            <a:ext cx="7650051" cy="586504"/>
          </a:xfrm>
        </p:spPr>
        <p:txBody>
          <a:bodyPr>
            <a:noAutofit/>
          </a:bodyPr>
          <a:lstStyle/>
          <a:p>
            <a:r>
              <a:rPr lang="es-EC" sz="3200" dirty="0" smtClean="0"/>
              <a:t>Características Técnicas Batería</a:t>
            </a:r>
            <a:endParaRPr lang="es-EC"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60192151"/>
              </p:ext>
            </p:extLst>
          </p:nvPr>
        </p:nvGraphicFramePr>
        <p:xfrm>
          <a:off x="2206003" y="1693411"/>
          <a:ext cx="5282933" cy="3291840"/>
        </p:xfrm>
        <a:graphic>
          <a:graphicData uri="http://schemas.openxmlformats.org/drawingml/2006/table">
            <a:tbl>
              <a:tblPr firstRow="1" firstCol="1" bandRow="1">
                <a:tableStyleId>{8799B23B-EC83-4686-B30A-512413B5E67A}</a:tableStyleId>
              </a:tblPr>
              <a:tblGrid>
                <a:gridCol w="3000777"/>
                <a:gridCol w="1069633"/>
                <a:gridCol w="1212523"/>
              </a:tblGrid>
              <a:tr h="161925">
                <a:tc>
                  <a:txBody>
                    <a:bodyPr/>
                    <a:lstStyle/>
                    <a:p>
                      <a:pPr marL="0" marR="0" indent="0" algn="l">
                        <a:lnSpc>
                          <a:spcPct val="150000"/>
                        </a:lnSpc>
                        <a:spcBef>
                          <a:spcPts val="0"/>
                        </a:spcBef>
                        <a:spcAft>
                          <a:spcPts val="0"/>
                        </a:spcAft>
                      </a:pPr>
                      <a:r>
                        <a:rPr lang="es-EC" sz="1800" dirty="0">
                          <a:effectLst/>
                        </a:rPr>
                        <a:t>Característica</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l">
                        <a:lnSpc>
                          <a:spcPct val="150000"/>
                        </a:lnSpc>
                        <a:spcBef>
                          <a:spcPts val="0"/>
                        </a:spcBef>
                        <a:spcAft>
                          <a:spcPts val="0"/>
                        </a:spcAft>
                      </a:pPr>
                      <a:r>
                        <a:rPr lang="es-EC" sz="1800" dirty="0">
                          <a:effectLst/>
                        </a:rPr>
                        <a:t>Unidad</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800">
                          <a:effectLst/>
                        </a:rPr>
                        <a:t>Millenium</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161925">
                <a:tc>
                  <a:txBody>
                    <a:bodyPr/>
                    <a:lstStyle/>
                    <a:p>
                      <a:pPr marL="0" marR="0" indent="0" algn="l">
                        <a:lnSpc>
                          <a:spcPct val="150000"/>
                        </a:lnSpc>
                        <a:spcBef>
                          <a:spcPts val="0"/>
                        </a:spcBef>
                        <a:spcAft>
                          <a:spcPts val="0"/>
                        </a:spcAft>
                      </a:pPr>
                      <a:r>
                        <a:rPr lang="es-EC" sz="1800">
                          <a:effectLst/>
                        </a:rPr>
                        <a:t>Voltaje nominal</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800">
                          <a:effectLst/>
                        </a:rPr>
                        <a:t>V</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800">
                          <a:effectLst/>
                        </a:rPr>
                        <a:t>12</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161925">
                <a:tc>
                  <a:txBody>
                    <a:bodyPr/>
                    <a:lstStyle/>
                    <a:p>
                      <a:pPr marL="0" marR="0" indent="0" algn="l">
                        <a:lnSpc>
                          <a:spcPct val="150000"/>
                        </a:lnSpc>
                        <a:spcBef>
                          <a:spcPts val="0"/>
                        </a:spcBef>
                        <a:spcAft>
                          <a:spcPts val="0"/>
                        </a:spcAft>
                      </a:pPr>
                      <a:r>
                        <a:rPr lang="es-EC" sz="1800">
                          <a:effectLst/>
                        </a:rPr>
                        <a:t>Capacidad</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800">
                          <a:effectLst/>
                        </a:rPr>
                        <a:t>Ah</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800">
                          <a:effectLst/>
                        </a:rPr>
                        <a:t>115</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161925">
                <a:tc>
                  <a:txBody>
                    <a:bodyPr/>
                    <a:lstStyle/>
                    <a:p>
                      <a:pPr marL="0" marR="0" indent="0" algn="l">
                        <a:lnSpc>
                          <a:spcPct val="150000"/>
                        </a:lnSpc>
                        <a:spcBef>
                          <a:spcPts val="0"/>
                        </a:spcBef>
                        <a:spcAft>
                          <a:spcPts val="0"/>
                        </a:spcAft>
                      </a:pPr>
                      <a:r>
                        <a:rPr lang="es-EC" sz="1800">
                          <a:effectLst/>
                        </a:rPr>
                        <a:t>Peso</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800">
                          <a:effectLst/>
                        </a:rPr>
                        <a:t>kg</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800">
                          <a:effectLst/>
                        </a:rPr>
                        <a:t>40</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161925">
                <a:tc>
                  <a:txBody>
                    <a:bodyPr/>
                    <a:lstStyle/>
                    <a:p>
                      <a:pPr marL="0" marR="0" indent="0" algn="l">
                        <a:lnSpc>
                          <a:spcPct val="150000"/>
                        </a:lnSpc>
                        <a:spcBef>
                          <a:spcPts val="0"/>
                        </a:spcBef>
                        <a:spcAft>
                          <a:spcPts val="0"/>
                        </a:spcAft>
                      </a:pPr>
                      <a:r>
                        <a:rPr lang="es-EC" sz="1800">
                          <a:effectLst/>
                        </a:rPr>
                        <a:t>Temperatura de trabajo</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800">
                          <a:effectLst/>
                        </a:rPr>
                        <a:t>°C</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800">
                          <a:effectLst/>
                        </a:rPr>
                        <a:t>25</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161925">
                <a:tc>
                  <a:txBody>
                    <a:bodyPr/>
                    <a:lstStyle/>
                    <a:p>
                      <a:pPr marL="0" marR="0" indent="0" algn="l">
                        <a:lnSpc>
                          <a:spcPct val="150000"/>
                        </a:lnSpc>
                        <a:spcBef>
                          <a:spcPts val="0"/>
                        </a:spcBef>
                        <a:spcAft>
                          <a:spcPts val="0"/>
                        </a:spcAft>
                      </a:pPr>
                      <a:r>
                        <a:rPr lang="es-EC" sz="1800" dirty="0">
                          <a:effectLst/>
                        </a:rPr>
                        <a:t>Profundidad de descarga</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800">
                          <a:effectLst/>
                        </a:rPr>
                        <a:t>%</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800" dirty="0">
                          <a:effectLst/>
                        </a:rPr>
                        <a:t>55</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161925">
                <a:tc>
                  <a:txBody>
                    <a:bodyPr/>
                    <a:lstStyle/>
                    <a:p>
                      <a:pPr marL="0" marR="0" indent="0" algn="l">
                        <a:lnSpc>
                          <a:spcPct val="150000"/>
                        </a:lnSpc>
                        <a:spcBef>
                          <a:spcPts val="0"/>
                        </a:spcBef>
                        <a:spcAft>
                          <a:spcPts val="0"/>
                        </a:spcAft>
                      </a:pPr>
                      <a:r>
                        <a:rPr lang="es-EC" sz="1800">
                          <a:effectLst/>
                        </a:rPr>
                        <a:t>Espectativa de vida</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800">
                          <a:effectLst/>
                        </a:rPr>
                        <a:t>meses</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800" dirty="0">
                          <a:effectLst/>
                        </a:rPr>
                        <a:t>60</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161925">
                <a:tc>
                  <a:txBody>
                    <a:bodyPr/>
                    <a:lstStyle/>
                    <a:p>
                      <a:pPr marL="0" marR="0" indent="0" algn="l">
                        <a:lnSpc>
                          <a:spcPct val="150000"/>
                        </a:lnSpc>
                        <a:spcBef>
                          <a:spcPts val="0"/>
                        </a:spcBef>
                        <a:spcAft>
                          <a:spcPts val="0"/>
                        </a:spcAft>
                      </a:pPr>
                      <a:r>
                        <a:rPr lang="es-EC" sz="1800" dirty="0">
                          <a:effectLst/>
                        </a:rPr>
                        <a:t>Costo</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800">
                          <a:effectLst/>
                        </a:rPr>
                        <a:t>$</a:t>
                      </a:r>
                      <a:endParaRPr lang="en-US" sz="18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800" dirty="0">
                          <a:effectLst/>
                        </a:rPr>
                        <a:t>262.08</a:t>
                      </a:r>
                      <a:endParaRPr lang="en-US" sz="18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3526154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2129" y="624110"/>
            <a:ext cx="7650051" cy="586504"/>
          </a:xfrm>
        </p:spPr>
        <p:txBody>
          <a:bodyPr>
            <a:noAutofit/>
          </a:bodyPr>
          <a:lstStyle/>
          <a:p>
            <a:r>
              <a:rPr lang="es-EC" sz="3200" dirty="0" smtClean="0"/>
              <a:t>Cálculo de número de baterías</a:t>
            </a:r>
            <a:endParaRPr lang="es-EC"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65359917"/>
              </p:ext>
            </p:extLst>
          </p:nvPr>
        </p:nvGraphicFramePr>
        <p:xfrm>
          <a:off x="1635617" y="2133601"/>
          <a:ext cx="4997003" cy="4190642"/>
        </p:xfrm>
        <a:graphic>
          <a:graphicData uri="http://schemas.openxmlformats.org/drawingml/2006/table">
            <a:tbl>
              <a:tblPr firstRow="1" firstCol="1" bandRow="1">
                <a:tableStyleId>{8799B23B-EC83-4686-B30A-512413B5E67A}</a:tableStyleId>
              </a:tblPr>
              <a:tblGrid>
                <a:gridCol w="3357388"/>
                <a:gridCol w="500056"/>
                <a:gridCol w="1139559"/>
              </a:tblGrid>
              <a:tr h="533042">
                <a:tc>
                  <a:txBody>
                    <a:bodyPr/>
                    <a:lstStyle/>
                    <a:p>
                      <a:pPr marL="0" marR="0" indent="0" algn="l">
                        <a:lnSpc>
                          <a:spcPct val="150000"/>
                        </a:lnSpc>
                        <a:spcBef>
                          <a:spcPts val="0"/>
                        </a:spcBef>
                        <a:spcAft>
                          <a:spcPts val="0"/>
                        </a:spcAft>
                      </a:pPr>
                      <a:r>
                        <a:rPr lang="es-EC" sz="1600" dirty="0">
                          <a:effectLst/>
                        </a:rPr>
                        <a:t>Calculo de capacidad</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l">
                        <a:lnSpc>
                          <a:spcPct val="150000"/>
                        </a:lnSpc>
                        <a:spcBef>
                          <a:spcPts val="0"/>
                        </a:spcBef>
                        <a:spcAft>
                          <a:spcPts val="0"/>
                        </a:spcAft>
                      </a:pPr>
                      <a:r>
                        <a:rPr lang="es-EC" sz="1600">
                          <a:effectLst/>
                        </a:rPr>
                        <a:t> </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ctr">
                        <a:lnSpc>
                          <a:spcPct val="150000"/>
                        </a:lnSpc>
                        <a:spcBef>
                          <a:spcPts val="0"/>
                        </a:spcBef>
                        <a:spcAft>
                          <a:spcPts val="0"/>
                        </a:spcAft>
                      </a:pPr>
                      <a:r>
                        <a:rPr lang="es-EC" sz="1600">
                          <a:effectLst/>
                        </a:rPr>
                        <a:t>Millenium</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r>
              <a:tr h="334134">
                <a:tc>
                  <a:txBody>
                    <a:bodyPr/>
                    <a:lstStyle/>
                    <a:p>
                      <a:pPr marL="0" marR="0" indent="0" algn="l">
                        <a:lnSpc>
                          <a:spcPct val="150000"/>
                        </a:lnSpc>
                        <a:spcBef>
                          <a:spcPts val="0"/>
                        </a:spcBef>
                        <a:spcAft>
                          <a:spcPts val="0"/>
                        </a:spcAft>
                      </a:pPr>
                      <a:r>
                        <a:rPr lang="es-EC" sz="1600">
                          <a:effectLst/>
                        </a:rPr>
                        <a:t>Consumo diario</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l">
                        <a:lnSpc>
                          <a:spcPct val="150000"/>
                        </a:lnSpc>
                        <a:spcBef>
                          <a:spcPts val="0"/>
                        </a:spcBef>
                        <a:spcAft>
                          <a:spcPts val="0"/>
                        </a:spcAft>
                      </a:pPr>
                      <a:r>
                        <a:rPr lang="es-EC" sz="1600">
                          <a:effectLst/>
                        </a:rPr>
                        <a:t>Wh</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ctr">
                        <a:lnSpc>
                          <a:spcPct val="150000"/>
                        </a:lnSpc>
                        <a:spcBef>
                          <a:spcPts val="0"/>
                        </a:spcBef>
                        <a:spcAft>
                          <a:spcPts val="0"/>
                        </a:spcAft>
                      </a:pPr>
                      <a:r>
                        <a:rPr lang="es-EC" sz="1600">
                          <a:effectLst/>
                        </a:rPr>
                        <a:t>1468</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r>
              <a:tr h="266521">
                <a:tc>
                  <a:txBody>
                    <a:bodyPr/>
                    <a:lstStyle/>
                    <a:p>
                      <a:pPr marL="0" marR="0" indent="0" algn="l">
                        <a:lnSpc>
                          <a:spcPct val="150000"/>
                        </a:lnSpc>
                        <a:spcBef>
                          <a:spcPts val="0"/>
                        </a:spcBef>
                        <a:spcAft>
                          <a:spcPts val="0"/>
                        </a:spcAft>
                      </a:pPr>
                      <a:r>
                        <a:rPr lang="es-EC" sz="1600">
                          <a:effectLst/>
                        </a:rPr>
                        <a:t>Voltaje nominal</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l">
                        <a:lnSpc>
                          <a:spcPct val="150000"/>
                        </a:lnSpc>
                        <a:spcBef>
                          <a:spcPts val="0"/>
                        </a:spcBef>
                        <a:spcAft>
                          <a:spcPts val="0"/>
                        </a:spcAft>
                      </a:pPr>
                      <a:r>
                        <a:rPr lang="es-EC" sz="1600">
                          <a:effectLst/>
                        </a:rPr>
                        <a:t>Ah</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ctr">
                        <a:lnSpc>
                          <a:spcPct val="150000"/>
                        </a:lnSpc>
                        <a:spcBef>
                          <a:spcPts val="0"/>
                        </a:spcBef>
                        <a:spcAft>
                          <a:spcPts val="0"/>
                        </a:spcAft>
                      </a:pPr>
                      <a:r>
                        <a:rPr lang="es-EC" sz="1600">
                          <a:effectLst/>
                        </a:rPr>
                        <a:t>122.33</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r>
              <a:tr h="266521">
                <a:tc>
                  <a:txBody>
                    <a:bodyPr/>
                    <a:lstStyle/>
                    <a:p>
                      <a:pPr marL="0" marR="0" indent="0" algn="l">
                        <a:lnSpc>
                          <a:spcPct val="150000"/>
                        </a:lnSpc>
                        <a:spcBef>
                          <a:spcPts val="0"/>
                        </a:spcBef>
                        <a:spcAft>
                          <a:spcPts val="0"/>
                        </a:spcAft>
                      </a:pPr>
                      <a:r>
                        <a:rPr lang="es-EC" sz="1600">
                          <a:effectLst/>
                        </a:rPr>
                        <a:t>Rendimiento de acumulación</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l">
                        <a:lnSpc>
                          <a:spcPct val="150000"/>
                        </a:lnSpc>
                        <a:spcBef>
                          <a:spcPts val="0"/>
                        </a:spcBef>
                        <a:spcAft>
                          <a:spcPts val="0"/>
                        </a:spcAft>
                      </a:pPr>
                      <a:r>
                        <a:rPr lang="es-EC" sz="1600">
                          <a:effectLst/>
                        </a:rPr>
                        <a:t>%</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ctr">
                        <a:lnSpc>
                          <a:spcPct val="150000"/>
                        </a:lnSpc>
                        <a:spcBef>
                          <a:spcPts val="0"/>
                        </a:spcBef>
                        <a:spcAft>
                          <a:spcPts val="0"/>
                        </a:spcAft>
                      </a:pPr>
                      <a:r>
                        <a:rPr lang="es-EC" sz="1600">
                          <a:effectLst/>
                        </a:rPr>
                        <a:t>90</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r>
              <a:tr h="266521">
                <a:tc>
                  <a:txBody>
                    <a:bodyPr/>
                    <a:lstStyle/>
                    <a:p>
                      <a:pPr marL="0" marR="0" indent="0" algn="l">
                        <a:lnSpc>
                          <a:spcPct val="150000"/>
                        </a:lnSpc>
                        <a:spcBef>
                          <a:spcPts val="0"/>
                        </a:spcBef>
                        <a:spcAft>
                          <a:spcPts val="0"/>
                        </a:spcAft>
                      </a:pPr>
                      <a:r>
                        <a:rPr lang="es-EC" sz="1600">
                          <a:effectLst/>
                        </a:rPr>
                        <a:t>Profundidad de descarga</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l">
                        <a:lnSpc>
                          <a:spcPct val="150000"/>
                        </a:lnSpc>
                        <a:spcBef>
                          <a:spcPts val="0"/>
                        </a:spcBef>
                        <a:spcAft>
                          <a:spcPts val="0"/>
                        </a:spcAft>
                      </a:pPr>
                      <a:r>
                        <a:rPr lang="es-EC" sz="1600">
                          <a:effectLst/>
                        </a:rPr>
                        <a:t>%</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ctr">
                        <a:lnSpc>
                          <a:spcPct val="150000"/>
                        </a:lnSpc>
                        <a:spcBef>
                          <a:spcPts val="0"/>
                        </a:spcBef>
                        <a:spcAft>
                          <a:spcPts val="0"/>
                        </a:spcAft>
                      </a:pPr>
                      <a:r>
                        <a:rPr lang="es-EC" sz="1600">
                          <a:effectLst/>
                        </a:rPr>
                        <a:t>55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r>
              <a:tr h="266521">
                <a:tc>
                  <a:txBody>
                    <a:bodyPr/>
                    <a:lstStyle/>
                    <a:p>
                      <a:pPr marL="0" marR="0" indent="0" algn="l">
                        <a:lnSpc>
                          <a:spcPct val="150000"/>
                        </a:lnSpc>
                        <a:spcBef>
                          <a:spcPts val="0"/>
                        </a:spcBef>
                        <a:spcAft>
                          <a:spcPts val="0"/>
                        </a:spcAft>
                      </a:pPr>
                      <a:r>
                        <a:rPr lang="es-EC" sz="1600">
                          <a:effectLst/>
                        </a:rPr>
                        <a:t>Días de autonomía</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l">
                        <a:lnSpc>
                          <a:spcPct val="150000"/>
                        </a:lnSpc>
                        <a:spcBef>
                          <a:spcPts val="0"/>
                        </a:spcBef>
                        <a:spcAft>
                          <a:spcPts val="0"/>
                        </a:spcAft>
                      </a:pPr>
                      <a:r>
                        <a:rPr lang="es-EC" sz="1600">
                          <a:effectLst/>
                        </a:rPr>
                        <a:t> </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ctr">
                        <a:lnSpc>
                          <a:spcPct val="150000"/>
                        </a:lnSpc>
                        <a:spcBef>
                          <a:spcPts val="0"/>
                        </a:spcBef>
                        <a:spcAft>
                          <a:spcPts val="0"/>
                        </a:spcAft>
                      </a:pPr>
                      <a:r>
                        <a:rPr lang="es-EC" sz="1600">
                          <a:effectLst/>
                        </a:rPr>
                        <a:t>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r>
              <a:tr h="266521">
                <a:tc>
                  <a:txBody>
                    <a:bodyPr/>
                    <a:lstStyle/>
                    <a:p>
                      <a:pPr marL="0" marR="0" indent="0" algn="l">
                        <a:lnSpc>
                          <a:spcPct val="150000"/>
                        </a:lnSpc>
                        <a:spcBef>
                          <a:spcPts val="0"/>
                        </a:spcBef>
                        <a:spcAft>
                          <a:spcPts val="0"/>
                        </a:spcAft>
                      </a:pPr>
                      <a:r>
                        <a:rPr lang="es-EC" sz="1600">
                          <a:effectLst/>
                        </a:rPr>
                        <a:t>Capacidad de la batería</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l">
                        <a:lnSpc>
                          <a:spcPct val="150000"/>
                        </a:lnSpc>
                        <a:spcBef>
                          <a:spcPts val="0"/>
                        </a:spcBef>
                        <a:spcAft>
                          <a:spcPts val="0"/>
                        </a:spcAft>
                      </a:pPr>
                      <a:r>
                        <a:rPr lang="es-EC" sz="1600">
                          <a:effectLst/>
                        </a:rPr>
                        <a:t>Ah</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ctr">
                        <a:lnSpc>
                          <a:spcPct val="150000"/>
                        </a:lnSpc>
                        <a:spcBef>
                          <a:spcPts val="0"/>
                        </a:spcBef>
                        <a:spcAft>
                          <a:spcPts val="0"/>
                        </a:spcAft>
                      </a:pPr>
                      <a:r>
                        <a:rPr lang="es-EC" sz="1600">
                          <a:effectLst/>
                        </a:rPr>
                        <a:t>247</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r>
              <a:tr h="266521">
                <a:tc>
                  <a:txBody>
                    <a:bodyPr/>
                    <a:lstStyle/>
                    <a:p>
                      <a:pPr marL="0" marR="0" indent="0" algn="l">
                        <a:lnSpc>
                          <a:spcPct val="150000"/>
                        </a:lnSpc>
                        <a:spcBef>
                          <a:spcPts val="0"/>
                        </a:spcBef>
                        <a:spcAft>
                          <a:spcPts val="0"/>
                        </a:spcAft>
                      </a:pPr>
                      <a:r>
                        <a:rPr lang="es-EC" sz="1600">
                          <a:effectLst/>
                        </a:rPr>
                        <a:t>Capacidad de la batería individual</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l">
                        <a:lnSpc>
                          <a:spcPct val="150000"/>
                        </a:lnSpc>
                        <a:spcBef>
                          <a:spcPts val="0"/>
                        </a:spcBef>
                        <a:spcAft>
                          <a:spcPts val="0"/>
                        </a:spcAft>
                      </a:pPr>
                      <a:r>
                        <a:rPr lang="es-EC" sz="1600">
                          <a:effectLst/>
                        </a:rPr>
                        <a:t>Ah</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ctr">
                        <a:lnSpc>
                          <a:spcPct val="150000"/>
                        </a:lnSpc>
                        <a:spcBef>
                          <a:spcPts val="0"/>
                        </a:spcBef>
                        <a:spcAft>
                          <a:spcPts val="0"/>
                        </a:spcAft>
                      </a:pPr>
                      <a:r>
                        <a:rPr lang="es-EC" sz="1600">
                          <a:effectLst/>
                        </a:rPr>
                        <a:t>115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r>
              <a:tr h="266521">
                <a:tc>
                  <a:txBody>
                    <a:bodyPr/>
                    <a:lstStyle/>
                    <a:p>
                      <a:pPr marL="0" marR="0" indent="0" algn="l">
                        <a:lnSpc>
                          <a:spcPct val="150000"/>
                        </a:lnSpc>
                        <a:spcBef>
                          <a:spcPts val="0"/>
                        </a:spcBef>
                        <a:spcAft>
                          <a:spcPts val="0"/>
                        </a:spcAft>
                      </a:pPr>
                      <a:r>
                        <a:rPr lang="es-EC" sz="1600">
                          <a:effectLst/>
                        </a:rPr>
                        <a:t>Número de baterías</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l">
                        <a:lnSpc>
                          <a:spcPct val="150000"/>
                        </a:lnSpc>
                        <a:spcBef>
                          <a:spcPts val="0"/>
                        </a:spcBef>
                        <a:spcAft>
                          <a:spcPts val="0"/>
                        </a:spcAft>
                      </a:pPr>
                      <a:r>
                        <a:rPr lang="es-EC" sz="1600">
                          <a:effectLst/>
                        </a:rPr>
                        <a:t> </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ctr">
                        <a:lnSpc>
                          <a:spcPct val="150000"/>
                        </a:lnSpc>
                        <a:spcBef>
                          <a:spcPts val="0"/>
                        </a:spcBef>
                        <a:spcAft>
                          <a:spcPts val="0"/>
                        </a:spcAft>
                      </a:pPr>
                      <a:r>
                        <a:rPr lang="es-EC" sz="1600">
                          <a:effectLst/>
                        </a:rPr>
                        <a:t>2.1</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r>
              <a:tr h="266521">
                <a:tc>
                  <a:txBody>
                    <a:bodyPr/>
                    <a:lstStyle/>
                    <a:p>
                      <a:pPr marL="0" marR="0" indent="0" algn="l">
                        <a:lnSpc>
                          <a:spcPct val="150000"/>
                        </a:lnSpc>
                        <a:spcBef>
                          <a:spcPts val="0"/>
                        </a:spcBef>
                        <a:spcAft>
                          <a:spcPts val="0"/>
                        </a:spcAft>
                      </a:pPr>
                      <a:r>
                        <a:rPr lang="es-EC" sz="1600">
                          <a:effectLst/>
                        </a:rPr>
                        <a:t>Costo total</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l">
                        <a:lnSpc>
                          <a:spcPct val="150000"/>
                        </a:lnSpc>
                        <a:spcBef>
                          <a:spcPts val="0"/>
                        </a:spcBef>
                        <a:spcAft>
                          <a:spcPts val="0"/>
                        </a:spcAft>
                      </a:pPr>
                      <a:r>
                        <a:rPr lang="es-EC" sz="1600">
                          <a:effectLst/>
                        </a:rPr>
                        <a:t>$</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c>
                  <a:txBody>
                    <a:bodyPr/>
                    <a:lstStyle/>
                    <a:p>
                      <a:pPr marL="0" marR="0" indent="0" algn="ctr">
                        <a:lnSpc>
                          <a:spcPct val="150000"/>
                        </a:lnSpc>
                        <a:spcBef>
                          <a:spcPts val="0"/>
                        </a:spcBef>
                        <a:spcAft>
                          <a:spcPts val="0"/>
                        </a:spcAft>
                      </a:pPr>
                      <a:r>
                        <a:rPr lang="es-EC" sz="1600" dirty="0">
                          <a:effectLst/>
                        </a:rPr>
                        <a:t>524.16</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9035" marR="59035" marT="0" marB="0" anchor="ctr"/>
                </a:tc>
              </a:tr>
            </a:tbl>
          </a:graphicData>
        </a:graphic>
      </p:graphicFrame>
      <mc:AlternateContent xmlns:mc="http://schemas.openxmlformats.org/markup-compatibility/2006" xmlns:a14="http://schemas.microsoft.com/office/drawing/2010/main">
        <mc:Choice Requires="a14">
          <p:sp>
            <p:nvSpPr>
              <p:cNvPr id="6" name="Rectangle 5"/>
              <p:cNvSpPr/>
              <p:nvPr/>
            </p:nvSpPr>
            <p:spPr>
              <a:xfrm>
                <a:off x="3684439" y="1332067"/>
                <a:ext cx="1981183" cy="6650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𝐶</m:t>
                          </m:r>
                        </m:e>
                        <m:sub>
                          <m:r>
                            <a:rPr lang="es-EC" i="1">
                              <a:latin typeface="Cambria Math" panose="02040503050406030204" pitchFamily="18" charset="0"/>
                            </a:rPr>
                            <m:t>𝑁</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1.1∗</m:t>
                          </m:r>
                          <m:r>
                            <a:rPr lang="es-EC" i="1">
                              <a:latin typeface="Cambria Math" panose="02040503050406030204" pitchFamily="18" charset="0"/>
                            </a:rPr>
                            <m:t>𝐶𝑑</m:t>
                          </m:r>
                          <m:r>
                            <a:rPr lang="es-EC" i="0">
                              <a:latin typeface="Cambria Math" panose="02040503050406030204" pitchFamily="18" charset="0"/>
                            </a:rPr>
                            <m:t>∗</m:t>
                          </m:r>
                          <m:r>
                            <a:rPr lang="es-EC" i="1">
                              <a:latin typeface="Cambria Math" panose="02040503050406030204" pitchFamily="18" charset="0"/>
                            </a:rPr>
                            <m:t>𝑅</m:t>
                          </m:r>
                        </m:num>
                        <m:den>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𝑁</m:t>
                              </m:r>
                            </m:sub>
                          </m:sSub>
                          <m:r>
                            <a:rPr lang="es-EC" i="0">
                              <a:latin typeface="Cambria Math" panose="02040503050406030204" pitchFamily="18" charset="0"/>
                            </a:rPr>
                            <m:t>∗</m:t>
                          </m:r>
                          <m:r>
                            <a:rPr lang="es-EC" i="1">
                              <a:latin typeface="Cambria Math" panose="02040503050406030204" pitchFamily="18" charset="0"/>
                            </a:rPr>
                            <m:t>𝑃</m:t>
                          </m:r>
                          <m:sSub>
                            <m:sSubPr>
                              <m:ctrlPr>
                                <a:rPr lang="es-EC" i="1">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𝑚𝑎𝑥</m:t>
                              </m:r>
                            </m:sub>
                          </m:sSub>
                        </m:den>
                      </m:f>
                    </m:oMath>
                  </m:oMathPara>
                </a14:m>
                <a:endParaRPr lang="es-EC" dirty="0"/>
              </a:p>
            </p:txBody>
          </p:sp>
        </mc:Choice>
        <mc:Fallback xmlns="">
          <p:sp>
            <p:nvSpPr>
              <p:cNvPr id="6" name="Rectangle 5"/>
              <p:cNvSpPr>
                <a:spLocks noRot="1" noChangeAspect="1" noMove="1" noResize="1" noEditPoints="1" noAdjustHandles="1" noChangeArrowheads="1" noChangeShapeType="1" noTextEdit="1"/>
              </p:cNvSpPr>
              <p:nvPr/>
            </p:nvSpPr>
            <p:spPr>
              <a:xfrm>
                <a:off x="3684439" y="1332067"/>
                <a:ext cx="1981183" cy="665054"/>
              </a:xfrm>
              <a:prstGeom prst="rect">
                <a:avLst/>
              </a:prstGeom>
              <a:blipFill rotWithShape="0">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9991019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2129" y="624110"/>
            <a:ext cx="7650051" cy="586504"/>
          </a:xfrm>
        </p:spPr>
        <p:txBody>
          <a:bodyPr>
            <a:noAutofit/>
          </a:bodyPr>
          <a:lstStyle/>
          <a:p>
            <a:r>
              <a:rPr lang="es-EC" sz="3200" dirty="0" smtClean="0"/>
              <a:t>Características Técnicas Inversor</a:t>
            </a:r>
            <a:endParaRPr lang="es-EC" sz="3200" dirty="0"/>
          </a:p>
        </p:txBody>
      </p:sp>
      <p:graphicFrame>
        <p:nvGraphicFramePr>
          <p:cNvPr id="3" name="Table 2"/>
          <p:cNvGraphicFramePr>
            <a:graphicFrameLocks noGrp="1"/>
          </p:cNvGraphicFramePr>
          <p:nvPr>
            <p:extLst>
              <p:ext uri="{D42A27DB-BD31-4B8C-83A1-F6EECF244321}">
                <p14:modId xmlns:p14="http://schemas.microsoft.com/office/powerpoint/2010/main" val="847000684"/>
              </p:ext>
            </p:extLst>
          </p:nvPr>
        </p:nvGraphicFramePr>
        <p:xfrm>
          <a:off x="530906" y="1840629"/>
          <a:ext cx="4843548" cy="4238199"/>
        </p:xfrm>
        <a:graphic>
          <a:graphicData uri="http://schemas.openxmlformats.org/drawingml/2006/table">
            <a:tbl>
              <a:tblPr firstRow="1" firstCol="1" bandRow="1">
                <a:tableStyleId>{8799B23B-EC83-4686-B30A-512413B5E67A}</a:tableStyleId>
              </a:tblPr>
              <a:tblGrid>
                <a:gridCol w="2575629"/>
                <a:gridCol w="1057306"/>
                <a:gridCol w="1210613"/>
              </a:tblGrid>
              <a:tr h="722646">
                <a:tc>
                  <a:txBody>
                    <a:bodyPr/>
                    <a:lstStyle/>
                    <a:p>
                      <a:pPr marL="0" marR="0" indent="0" algn="ctr">
                        <a:lnSpc>
                          <a:spcPct val="100000"/>
                        </a:lnSpc>
                        <a:spcBef>
                          <a:spcPts val="0"/>
                        </a:spcBef>
                        <a:spcAft>
                          <a:spcPts val="0"/>
                        </a:spcAft>
                      </a:pPr>
                      <a:r>
                        <a:rPr lang="es-EC" sz="1600" dirty="0">
                          <a:effectLst/>
                        </a:rPr>
                        <a:t>Características</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s-EC" sz="1600">
                          <a:effectLst/>
                        </a:rPr>
                        <a:t>Unidad</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s-EC" sz="1600" dirty="0" err="1">
                          <a:effectLst/>
                        </a:rPr>
                        <a:t>Cotek</a:t>
                      </a:r>
                      <a:r>
                        <a:rPr lang="es-EC" sz="1600" dirty="0">
                          <a:effectLst/>
                        </a:rPr>
                        <a:t> SK350  </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394866">
                <a:tc>
                  <a:txBody>
                    <a:bodyPr/>
                    <a:lstStyle/>
                    <a:p>
                      <a:pPr marL="0" marR="0" indent="0" algn="ctr" defTabSz="457200" rtl="0" eaLnBrk="1" latinLnBrk="0" hangingPunct="1">
                        <a:lnSpc>
                          <a:spcPct val="100000"/>
                        </a:lnSpc>
                        <a:spcBef>
                          <a:spcPts val="0"/>
                        </a:spcBef>
                        <a:spcAft>
                          <a:spcPts val="0"/>
                        </a:spcAft>
                      </a:pPr>
                      <a:r>
                        <a:rPr lang="en-US" sz="1600" b="1" kern="1200" dirty="0" err="1" smtClean="0">
                          <a:solidFill>
                            <a:schemeClr val="tx1"/>
                          </a:solidFill>
                          <a:effectLst/>
                          <a:latin typeface="+mn-lt"/>
                          <a:ea typeface="+mn-ea"/>
                          <a:cs typeface="+mn-cs"/>
                        </a:rPr>
                        <a:t>Voltaje</a:t>
                      </a:r>
                      <a:r>
                        <a:rPr lang="en-US" sz="1600" b="1" kern="1200" dirty="0" smtClean="0">
                          <a:solidFill>
                            <a:schemeClr val="tx1"/>
                          </a:solidFill>
                          <a:effectLst/>
                          <a:latin typeface="+mn-lt"/>
                          <a:ea typeface="+mn-ea"/>
                          <a:cs typeface="+mn-cs"/>
                        </a:rPr>
                        <a:t> de entrada</a:t>
                      </a:r>
                      <a:endParaRPr lang="en-US" sz="1600" b="1" kern="1200" dirty="0">
                        <a:solidFill>
                          <a:schemeClr val="tx1"/>
                        </a:solidFill>
                        <a:effectLst/>
                        <a:latin typeface="+mn-lt"/>
                        <a:ea typeface="+mn-ea"/>
                        <a:cs typeface="+mn-cs"/>
                      </a:endParaRPr>
                    </a:p>
                  </a:txBody>
                  <a:tcPr marL="68580" marR="68580" marT="0" marB="0" anchor="ctr"/>
                </a:tc>
                <a:tc>
                  <a:txBody>
                    <a:bodyPr/>
                    <a:lstStyle/>
                    <a:p>
                      <a:pPr marL="0" marR="0" indent="0" algn="ctr">
                        <a:lnSpc>
                          <a:spcPct val="100000"/>
                        </a:lnSpc>
                        <a:spcBef>
                          <a:spcPts val="0"/>
                        </a:spcBef>
                        <a:spcAft>
                          <a:spcPts val="0"/>
                        </a:spcAft>
                      </a:pPr>
                      <a:r>
                        <a:rPr lang="en-US" sz="1600" dirty="0" err="1" smtClean="0">
                          <a:effectLst/>
                          <a:latin typeface="Times New Roman" panose="02020603050405020304" pitchFamily="18" charset="0"/>
                          <a:ea typeface="Batang" panose="02030600000101010101" pitchFamily="18" charset="-127"/>
                          <a:cs typeface="Times New Roman" panose="02020603050405020304" pitchFamily="18" charset="0"/>
                        </a:rPr>
                        <a:t>Vdc</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n-US" sz="1600" dirty="0" smtClean="0">
                          <a:effectLst/>
                          <a:latin typeface="Times New Roman" panose="02020603050405020304" pitchFamily="18" charset="0"/>
                          <a:ea typeface="Batang" panose="02030600000101010101" pitchFamily="18" charset="-127"/>
                          <a:cs typeface="Times New Roman" panose="02020603050405020304" pitchFamily="18" charset="0"/>
                        </a:rPr>
                        <a:t>12</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361323">
                <a:tc>
                  <a:txBody>
                    <a:bodyPr/>
                    <a:lstStyle/>
                    <a:p>
                      <a:pPr marL="0" marR="0" indent="0" algn="ctr">
                        <a:lnSpc>
                          <a:spcPct val="100000"/>
                        </a:lnSpc>
                        <a:spcBef>
                          <a:spcPts val="0"/>
                        </a:spcBef>
                        <a:spcAft>
                          <a:spcPts val="0"/>
                        </a:spcAft>
                      </a:pPr>
                      <a:r>
                        <a:rPr lang="en-US" sz="1600" b="1" kern="1200" dirty="0" err="1" smtClean="0">
                          <a:solidFill>
                            <a:schemeClr val="tx1"/>
                          </a:solidFill>
                          <a:effectLst/>
                          <a:latin typeface="+mn-lt"/>
                          <a:ea typeface="+mn-ea"/>
                          <a:cs typeface="+mn-cs"/>
                        </a:rPr>
                        <a:t>Voltaje</a:t>
                      </a:r>
                      <a:r>
                        <a:rPr lang="en-US" sz="1600" b="1" kern="1200" dirty="0" smtClean="0">
                          <a:solidFill>
                            <a:schemeClr val="tx1"/>
                          </a:solidFill>
                          <a:effectLst/>
                          <a:latin typeface="+mn-lt"/>
                          <a:ea typeface="+mn-ea"/>
                          <a:cs typeface="+mn-cs"/>
                        </a:rPr>
                        <a:t> de </a:t>
                      </a:r>
                      <a:r>
                        <a:rPr lang="en-US" sz="1600" b="1" kern="1200" dirty="0" err="1" smtClean="0">
                          <a:solidFill>
                            <a:schemeClr val="tx1"/>
                          </a:solidFill>
                          <a:effectLst/>
                          <a:latin typeface="+mn-lt"/>
                          <a:ea typeface="+mn-ea"/>
                          <a:cs typeface="+mn-cs"/>
                        </a:rPr>
                        <a:t>salida</a:t>
                      </a:r>
                      <a:endParaRPr lang="en-US" sz="1600" b="1" kern="1200" dirty="0">
                        <a:solidFill>
                          <a:schemeClr val="tx1"/>
                        </a:solidFill>
                        <a:effectLst/>
                        <a:latin typeface="+mn-lt"/>
                        <a:ea typeface="+mn-ea"/>
                        <a:cs typeface="+mn-cs"/>
                      </a:endParaRPr>
                    </a:p>
                  </a:txBody>
                  <a:tcPr marL="68580" marR="68580" marT="0" marB="0" anchor="ctr"/>
                </a:tc>
                <a:tc>
                  <a:txBody>
                    <a:bodyPr/>
                    <a:lstStyle/>
                    <a:p>
                      <a:pPr marL="0" marR="0" indent="0" algn="ctr">
                        <a:lnSpc>
                          <a:spcPct val="100000"/>
                        </a:lnSpc>
                        <a:spcBef>
                          <a:spcPts val="0"/>
                        </a:spcBef>
                        <a:spcAft>
                          <a:spcPts val="0"/>
                        </a:spcAft>
                      </a:pPr>
                      <a:r>
                        <a:rPr lang="en-US" sz="1600" dirty="0" err="1" smtClean="0">
                          <a:effectLst/>
                          <a:latin typeface="Times New Roman" panose="02020603050405020304" pitchFamily="18" charset="0"/>
                          <a:ea typeface="Batang" panose="02030600000101010101" pitchFamily="18" charset="-127"/>
                          <a:cs typeface="Times New Roman" panose="02020603050405020304" pitchFamily="18" charset="0"/>
                        </a:rPr>
                        <a:t>Vac</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n-US" sz="1600" dirty="0" smtClean="0">
                          <a:effectLst/>
                          <a:latin typeface="Times New Roman" panose="02020603050405020304" pitchFamily="18" charset="0"/>
                          <a:ea typeface="Batang" panose="02030600000101010101" pitchFamily="18" charset="-127"/>
                          <a:cs typeface="Times New Roman" panose="02020603050405020304" pitchFamily="18" charset="0"/>
                        </a:rPr>
                        <a:t>110</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361323">
                <a:tc>
                  <a:txBody>
                    <a:bodyPr/>
                    <a:lstStyle/>
                    <a:p>
                      <a:pPr marL="0" marR="0" indent="0" algn="ctr">
                        <a:lnSpc>
                          <a:spcPct val="100000"/>
                        </a:lnSpc>
                        <a:spcBef>
                          <a:spcPts val="0"/>
                        </a:spcBef>
                        <a:spcAft>
                          <a:spcPts val="0"/>
                        </a:spcAft>
                      </a:pPr>
                      <a:r>
                        <a:rPr lang="en-US" sz="1600" dirty="0" err="1" smtClean="0">
                          <a:effectLst/>
                          <a:latin typeface="Times New Roman" panose="02020603050405020304" pitchFamily="18" charset="0"/>
                          <a:ea typeface="Batang" panose="02030600000101010101" pitchFamily="18" charset="-127"/>
                          <a:cs typeface="Times New Roman" panose="02020603050405020304" pitchFamily="18" charset="0"/>
                        </a:rPr>
                        <a:t>Frecuencia</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n-US" sz="1600" dirty="0" smtClean="0">
                          <a:effectLst/>
                          <a:latin typeface="Times New Roman" panose="02020603050405020304" pitchFamily="18" charset="0"/>
                          <a:ea typeface="Batang" panose="02030600000101010101" pitchFamily="18" charset="-127"/>
                          <a:cs typeface="Times New Roman" panose="02020603050405020304" pitchFamily="18" charset="0"/>
                        </a:rPr>
                        <a:t>Hz</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n-US" sz="1600" dirty="0" smtClean="0">
                          <a:effectLst/>
                          <a:latin typeface="Times New Roman" panose="02020603050405020304" pitchFamily="18" charset="0"/>
                          <a:ea typeface="Batang" panose="02030600000101010101" pitchFamily="18" charset="-127"/>
                          <a:cs typeface="Times New Roman" panose="02020603050405020304" pitchFamily="18" charset="0"/>
                        </a:rPr>
                        <a:t>50/60</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361323">
                <a:tc>
                  <a:txBody>
                    <a:bodyPr/>
                    <a:lstStyle/>
                    <a:p>
                      <a:pPr marL="0" marR="0" indent="0" algn="ctr">
                        <a:lnSpc>
                          <a:spcPct val="100000"/>
                        </a:lnSpc>
                        <a:spcBef>
                          <a:spcPts val="0"/>
                        </a:spcBef>
                        <a:spcAft>
                          <a:spcPts val="0"/>
                        </a:spcAft>
                      </a:pPr>
                      <a:r>
                        <a:rPr lang="es-EC" sz="1600" dirty="0">
                          <a:effectLst/>
                        </a:rPr>
                        <a:t>Potencia nominal</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s-EC" sz="1600" dirty="0">
                          <a:effectLst/>
                        </a:rPr>
                        <a:t>W</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s-EC" sz="1600" dirty="0">
                          <a:effectLst/>
                        </a:rPr>
                        <a:t>350 W</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361323">
                <a:tc>
                  <a:txBody>
                    <a:bodyPr/>
                    <a:lstStyle/>
                    <a:p>
                      <a:pPr marL="0" marR="0" indent="0" algn="ctr">
                        <a:lnSpc>
                          <a:spcPct val="100000"/>
                        </a:lnSpc>
                        <a:spcBef>
                          <a:spcPts val="0"/>
                        </a:spcBef>
                        <a:spcAft>
                          <a:spcPts val="0"/>
                        </a:spcAft>
                      </a:pPr>
                      <a:r>
                        <a:rPr lang="es-EC" sz="1600" dirty="0">
                          <a:effectLst/>
                        </a:rPr>
                        <a:t>Potencia pico</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s-EC" sz="1600" dirty="0">
                          <a:effectLst/>
                        </a:rPr>
                        <a:t>W</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s-EC" sz="1600" dirty="0">
                          <a:effectLst/>
                        </a:rPr>
                        <a:t>700 W</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361323">
                <a:tc>
                  <a:txBody>
                    <a:bodyPr/>
                    <a:lstStyle/>
                    <a:p>
                      <a:pPr marL="0" marR="0" indent="0" algn="ctr">
                        <a:lnSpc>
                          <a:spcPct val="100000"/>
                        </a:lnSpc>
                        <a:spcBef>
                          <a:spcPts val="0"/>
                        </a:spcBef>
                        <a:spcAft>
                          <a:spcPts val="0"/>
                        </a:spcAft>
                      </a:pPr>
                      <a:r>
                        <a:rPr lang="es-EC" sz="1600">
                          <a:effectLst/>
                        </a:rPr>
                        <a:t>Eficiencia</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s-EC" sz="1600">
                          <a:effectLst/>
                        </a:rPr>
                        <a:t>%</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s-EC" sz="1600">
                          <a:effectLst/>
                        </a:rPr>
                        <a:t>89%</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361323">
                <a:tc>
                  <a:txBody>
                    <a:bodyPr/>
                    <a:lstStyle/>
                    <a:p>
                      <a:pPr marL="0" marR="0" indent="0" algn="ctr">
                        <a:lnSpc>
                          <a:spcPct val="100000"/>
                        </a:lnSpc>
                        <a:spcBef>
                          <a:spcPts val="0"/>
                        </a:spcBef>
                        <a:spcAft>
                          <a:spcPts val="0"/>
                        </a:spcAft>
                      </a:pPr>
                      <a:r>
                        <a:rPr lang="es-EC" sz="1600">
                          <a:effectLst/>
                        </a:rPr>
                        <a:t>THD</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s-EC" sz="1600">
                          <a:effectLst/>
                        </a:rPr>
                        <a:t>%</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s-EC" sz="1600">
                          <a:effectLst/>
                        </a:rPr>
                        <a:t>&lt; 3%</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361323">
                <a:tc>
                  <a:txBody>
                    <a:bodyPr/>
                    <a:lstStyle/>
                    <a:p>
                      <a:pPr marL="0" marR="0" indent="0" algn="ctr">
                        <a:lnSpc>
                          <a:spcPct val="100000"/>
                        </a:lnSpc>
                        <a:spcBef>
                          <a:spcPts val="0"/>
                        </a:spcBef>
                        <a:spcAft>
                          <a:spcPts val="0"/>
                        </a:spcAft>
                      </a:pPr>
                      <a:r>
                        <a:rPr lang="es-EC" sz="1600">
                          <a:effectLst/>
                        </a:rPr>
                        <a:t>Peso</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s-EC" sz="1600">
                          <a:effectLst/>
                        </a:rPr>
                        <a:t>lb</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s-EC" sz="1600">
                          <a:effectLst/>
                        </a:rPr>
                        <a:t>3.1 lb</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591426">
                <a:tc>
                  <a:txBody>
                    <a:bodyPr/>
                    <a:lstStyle/>
                    <a:p>
                      <a:pPr marL="0" marR="0" indent="0" algn="ctr">
                        <a:lnSpc>
                          <a:spcPct val="100000"/>
                        </a:lnSpc>
                        <a:spcBef>
                          <a:spcPts val="0"/>
                        </a:spcBef>
                        <a:spcAft>
                          <a:spcPts val="0"/>
                        </a:spcAft>
                      </a:pPr>
                      <a:r>
                        <a:rPr lang="es-EC" sz="1600" dirty="0">
                          <a:effectLst/>
                        </a:rPr>
                        <a:t>Costo</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s-EC" sz="1600" dirty="0">
                          <a:effectLst/>
                        </a:rPr>
                        <a:t>$</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s-EC" sz="1600" dirty="0">
                          <a:effectLst/>
                        </a:rPr>
                        <a:t>179.20</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bl>
          </a:graphicData>
        </a:graphic>
      </p:graphicFrame>
      <p:sp>
        <p:nvSpPr>
          <p:cNvPr id="7" name="Content Placeholder 5"/>
          <p:cNvSpPr>
            <a:spLocks noGrp="1"/>
          </p:cNvSpPr>
          <p:nvPr>
            <p:ph sz="quarter" idx="4294967295"/>
          </p:nvPr>
        </p:nvSpPr>
        <p:spPr>
          <a:xfrm>
            <a:off x="5374454" y="1840626"/>
            <a:ext cx="3254006" cy="4238201"/>
          </a:xfrm>
          <a:prstGeom prst="rect">
            <a:avLst/>
          </a:prstGeom>
        </p:spPr>
        <p:txBody>
          <a:bodyPr>
            <a:normAutofit fontScale="92500"/>
          </a:bodyPr>
          <a:lstStyle/>
          <a:p>
            <a:pPr lvl="0"/>
            <a:r>
              <a:rPr lang="es-EC" dirty="0"/>
              <a:t>Protección a </a:t>
            </a:r>
            <a:r>
              <a:rPr lang="es-EC" dirty="0" err="1"/>
              <a:t>sobrevoltaje</a:t>
            </a:r>
            <a:r>
              <a:rPr lang="es-EC" dirty="0"/>
              <a:t> con desconexión a 16V y reinicio automático a 13V.</a:t>
            </a:r>
            <a:endParaRPr lang="en-US" dirty="0"/>
          </a:p>
          <a:p>
            <a:pPr lvl="0"/>
            <a:r>
              <a:rPr lang="es-EC" dirty="0"/>
              <a:t>Protección a bajo voltaje con alarma a los 11V. Desconexión a los 10.5V y reinicio automático a 12.5V.</a:t>
            </a:r>
            <a:endParaRPr lang="en-US" dirty="0"/>
          </a:p>
          <a:p>
            <a:pPr lvl="0"/>
            <a:r>
              <a:rPr lang="es-EC" dirty="0"/>
              <a:t>Protección para sobrecalentamiento del transformador con desconexión a los 55</a:t>
            </a:r>
            <a:r>
              <a:rPr lang="es-EC" dirty="0">
                <a:sym typeface="Symbol" panose="05050102010706020507" pitchFamily="18" charset="2"/>
              </a:rPr>
              <a:t></a:t>
            </a:r>
            <a:r>
              <a:rPr lang="es-EC" dirty="0"/>
              <a:t>C y reinicio automático a los 45</a:t>
            </a:r>
            <a:r>
              <a:rPr lang="es-EC" dirty="0">
                <a:sym typeface="Symbol" panose="05050102010706020507" pitchFamily="18" charset="2"/>
              </a:rPr>
              <a:t></a:t>
            </a:r>
            <a:r>
              <a:rPr lang="es-EC" dirty="0"/>
              <a:t>C.</a:t>
            </a:r>
            <a:endParaRPr lang="en-US" dirty="0"/>
          </a:p>
          <a:p>
            <a:endParaRPr lang="es-EC" dirty="0"/>
          </a:p>
        </p:txBody>
      </p:sp>
    </p:spTree>
    <p:extLst>
      <p:ext uri="{BB962C8B-B14F-4D97-AF65-F5344CB8AC3E}">
        <p14:creationId xmlns:p14="http://schemas.microsoft.com/office/powerpoint/2010/main" val="23722739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Diseño </a:t>
            </a:r>
            <a:r>
              <a:rPr lang="es-EC" dirty="0"/>
              <a:t>del Sistema de Monitoreo</a:t>
            </a:r>
          </a:p>
        </p:txBody>
      </p:sp>
      <p:sp>
        <p:nvSpPr>
          <p:cNvPr id="3" name="Text Placeholder 2"/>
          <p:cNvSpPr>
            <a:spLocks noGrp="1"/>
          </p:cNvSpPr>
          <p:nvPr>
            <p:ph type="body" idx="1"/>
          </p:nvPr>
        </p:nvSpPr>
        <p:spPr/>
        <p:txBody>
          <a:bodyPr/>
          <a:lstStyle/>
          <a:p>
            <a:endParaRPr lang="es-EC"/>
          </a:p>
        </p:txBody>
      </p:sp>
    </p:spTree>
    <p:extLst>
      <p:ext uri="{BB962C8B-B14F-4D97-AF65-F5344CB8AC3E}">
        <p14:creationId xmlns:p14="http://schemas.microsoft.com/office/powerpoint/2010/main" val="22179650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Variables a monitorear</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016433754"/>
              </p:ext>
            </p:extLst>
          </p:nvPr>
        </p:nvGraphicFramePr>
        <p:xfrm>
          <a:off x="579945" y="1268569"/>
          <a:ext cx="8048514" cy="5589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79755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6234" y="281354"/>
            <a:ext cx="8846331" cy="6453553"/>
          </a:xfrm>
          <a:prstGeom prst="rect">
            <a:avLst/>
          </a:prstGeom>
        </p:spPr>
      </p:pic>
    </p:spTree>
    <p:extLst>
      <p:ext uri="{BB962C8B-B14F-4D97-AF65-F5344CB8AC3E}">
        <p14:creationId xmlns:p14="http://schemas.microsoft.com/office/powerpoint/2010/main" val="3857812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993" y="624110"/>
            <a:ext cx="6683765" cy="1280890"/>
          </a:xfrm>
        </p:spPr>
        <p:txBody>
          <a:bodyPr/>
          <a:lstStyle/>
          <a:p>
            <a:r>
              <a:rPr lang="es-EC" dirty="0" smtClean="0"/>
              <a:t>Módulos de la Microcentral</a:t>
            </a:r>
            <a:endParaRPr lang="es-EC" dirty="0"/>
          </a:p>
        </p:txBody>
      </p:sp>
      <p:sp>
        <p:nvSpPr>
          <p:cNvPr id="4" name="Rectangle 2"/>
          <p:cNvSpPr>
            <a:spLocks noChangeArrowheads="1"/>
          </p:cNvSpPr>
          <p:nvPr/>
        </p:nvSpPr>
        <p:spPr bwMode="auto">
          <a:xfrm flipV="1">
            <a:off x="3188476" y="207655"/>
            <a:ext cx="1344887"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4"/>
          <p:cNvSpPr>
            <a:spLocks noChangeArrowheads="1"/>
          </p:cNvSpPr>
          <p:nvPr/>
        </p:nvSpPr>
        <p:spPr bwMode="auto">
          <a:xfrm>
            <a:off x="1030310" y="1313644"/>
            <a:ext cx="93756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7" name="Object 6"/>
          <p:cNvGraphicFramePr>
            <a:graphicFrameLocks noChangeAspect="1"/>
          </p:cNvGraphicFramePr>
          <p:nvPr>
            <p:extLst>
              <p:ext uri="{D42A27DB-BD31-4B8C-83A1-F6EECF244321}">
                <p14:modId xmlns:p14="http://schemas.microsoft.com/office/powerpoint/2010/main" val="4198975883"/>
              </p:ext>
            </p:extLst>
          </p:nvPr>
        </p:nvGraphicFramePr>
        <p:xfrm>
          <a:off x="1030309" y="1313644"/>
          <a:ext cx="7662173" cy="5022761"/>
        </p:xfrm>
        <a:graphic>
          <a:graphicData uri="http://schemas.openxmlformats.org/presentationml/2006/ole">
            <mc:AlternateContent xmlns:mc="http://schemas.openxmlformats.org/markup-compatibility/2006">
              <mc:Choice xmlns:v="urn:schemas-microsoft-com:vml" Requires="v">
                <p:oleObj spid="_x0000_s1106" name="Visio" r:id="rId4" imgW="9524994" imgH="6248242" progId="Visio.Drawing.15">
                  <p:embed/>
                </p:oleObj>
              </mc:Choice>
              <mc:Fallback>
                <p:oleObj name="Visio" r:id="rId4" imgW="9524994" imgH="6248242" progId="Visio.Drawing.1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309" y="1313644"/>
                        <a:ext cx="7662173" cy="5022761"/>
                      </a:xfrm>
                      <a:prstGeom prst="rect">
                        <a:avLst/>
                      </a:prstGeom>
                      <a:noFill/>
                    </p:spPr>
                  </p:pic>
                </p:oleObj>
              </mc:Fallback>
            </mc:AlternateContent>
          </a:graphicData>
        </a:graphic>
      </p:graphicFrame>
    </p:spTree>
    <p:extLst>
      <p:ext uri="{BB962C8B-B14F-4D97-AF65-F5344CB8AC3E}">
        <p14:creationId xmlns:p14="http://schemas.microsoft.com/office/powerpoint/2010/main" val="24896483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Módulo de Control</a:t>
            </a:r>
            <a:endParaRPr lang="es-EC" dirty="0"/>
          </a:p>
        </p:txBody>
      </p:sp>
      <p:sp>
        <p:nvSpPr>
          <p:cNvPr id="3" name="Text Placeholder 2"/>
          <p:cNvSpPr>
            <a:spLocks noGrp="1"/>
          </p:cNvSpPr>
          <p:nvPr>
            <p:ph type="body" idx="1"/>
          </p:nvPr>
        </p:nvSpPr>
        <p:spPr/>
        <p:txBody>
          <a:bodyPr/>
          <a:lstStyle/>
          <a:p>
            <a:endParaRPr lang="es-EC"/>
          </a:p>
        </p:txBody>
      </p:sp>
    </p:spTree>
    <p:extLst>
      <p:ext uri="{BB962C8B-B14F-4D97-AF65-F5344CB8AC3E}">
        <p14:creationId xmlns:p14="http://schemas.microsoft.com/office/powerpoint/2010/main" val="16915128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41910" y="446088"/>
            <a:ext cx="5094451" cy="976312"/>
          </a:xfrm>
        </p:spPr>
        <p:txBody>
          <a:bodyPr>
            <a:normAutofit/>
          </a:bodyPr>
          <a:lstStyle/>
          <a:p>
            <a:r>
              <a:rPr lang="es-EC" sz="2800" dirty="0" smtClean="0"/>
              <a:t>Módulo de Control</a:t>
            </a:r>
            <a:endParaRPr lang="es-EC" sz="2800" dirty="0"/>
          </a:p>
        </p:txBody>
      </p:sp>
      <p:sp>
        <p:nvSpPr>
          <p:cNvPr id="4" name="Text Placeholder 3"/>
          <p:cNvSpPr>
            <a:spLocks noGrp="1"/>
          </p:cNvSpPr>
          <p:nvPr>
            <p:ph type="body" sz="half" idx="2"/>
          </p:nvPr>
        </p:nvSpPr>
        <p:spPr/>
        <p:txBody>
          <a:bodyPr>
            <a:normAutofit/>
          </a:bodyPr>
          <a:lstStyle/>
          <a:p>
            <a:r>
              <a:rPr lang="es-EC" sz="1800" dirty="0" smtClean="0"/>
              <a:t>Arduino Mega</a:t>
            </a:r>
          </a:p>
          <a:p>
            <a:r>
              <a:rPr lang="es-EC" sz="1800" dirty="0" smtClean="0"/>
              <a:t>Módulo RTC</a:t>
            </a:r>
          </a:p>
          <a:p>
            <a:r>
              <a:rPr lang="es-EC" sz="1800" dirty="0" smtClean="0"/>
              <a:t>Módulo SD</a:t>
            </a:r>
          </a:p>
          <a:p>
            <a:r>
              <a:rPr lang="es-EC" sz="1800" dirty="0" smtClean="0"/>
              <a:t>LCD 16x2</a:t>
            </a:r>
          </a:p>
          <a:p>
            <a:r>
              <a:rPr lang="es-EC" sz="1800" dirty="0" smtClean="0"/>
              <a:t>Tarjeta de alimentación y conexiones</a:t>
            </a:r>
          </a:p>
          <a:p>
            <a:r>
              <a:rPr lang="es-EC" sz="2000" dirty="0" smtClean="0"/>
              <a:t>Lenguaje C</a:t>
            </a:r>
          </a:p>
        </p:txBody>
      </p:sp>
      <p:pic>
        <p:nvPicPr>
          <p:cNvPr id="4098" name="Picture 2" descr="http://achuwilson.files.wordpress.com/2011/12/arduino_mega.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5710" y="687184"/>
            <a:ext cx="3582444" cy="26868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img.dxcdn.com/productimages/sku_146677_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6932" y="2508779"/>
            <a:ext cx="1730475" cy="17304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mec-s1-p.mlstatic.com/modulo-sd-lectura-y-escritura-ideal-para-arduino-pic-13381-MEC3274380735_102012-O.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6282" y="3220183"/>
            <a:ext cx="1510079" cy="15100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1"/>
          <p:cNvPicPr/>
          <p:nvPr/>
        </p:nvPicPr>
        <p:blipFill>
          <a:blip r:embed="rId6">
            <a:clrChange>
              <a:clrFrom>
                <a:srgbClr val="FFFFFF"/>
              </a:clrFrom>
              <a:clrTo>
                <a:srgbClr val="FFFFFF">
                  <a:alpha val="0"/>
                </a:srgbClr>
              </a:clrTo>
            </a:clrChange>
          </a:blip>
          <a:stretch>
            <a:fillRect/>
          </a:stretch>
        </p:blipFill>
        <p:spPr>
          <a:xfrm>
            <a:off x="6907154" y="4382077"/>
            <a:ext cx="1815667" cy="1478972"/>
          </a:xfrm>
          <a:prstGeom prst="rect">
            <a:avLst/>
          </a:prstGeom>
        </p:spPr>
      </p:pic>
      <p:pic>
        <p:nvPicPr>
          <p:cNvPr id="10" name="Picture 82"/>
          <p:cNvPicPr/>
          <p:nvPr/>
        </p:nvPicPr>
        <p:blipFill>
          <a:blip r:embed="rId7"/>
          <a:stretch>
            <a:fillRect/>
          </a:stretch>
        </p:blipFill>
        <p:spPr>
          <a:xfrm>
            <a:off x="5385710" y="5300360"/>
            <a:ext cx="1113037" cy="1121378"/>
          </a:xfrm>
          <a:prstGeom prst="rect">
            <a:avLst/>
          </a:prstGeom>
        </p:spPr>
      </p:pic>
    </p:spTree>
    <p:extLst>
      <p:ext uri="{BB962C8B-B14F-4D97-AF65-F5344CB8AC3E}">
        <p14:creationId xmlns:p14="http://schemas.microsoft.com/office/powerpoint/2010/main" val="28535683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Sensores</a:t>
            </a:r>
            <a:endParaRPr lang="es-EC" dirty="0"/>
          </a:p>
        </p:txBody>
      </p:sp>
      <p:sp>
        <p:nvSpPr>
          <p:cNvPr id="3" name="Text Placeholder 2"/>
          <p:cNvSpPr>
            <a:spLocks noGrp="1"/>
          </p:cNvSpPr>
          <p:nvPr>
            <p:ph type="body" idx="1"/>
          </p:nvPr>
        </p:nvSpPr>
        <p:spPr/>
        <p:txBody>
          <a:bodyPr/>
          <a:lstStyle/>
          <a:p>
            <a:endParaRPr lang="es-EC"/>
          </a:p>
        </p:txBody>
      </p:sp>
    </p:spTree>
    <p:extLst>
      <p:ext uri="{BB962C8B-B14F-4D97-AF65-F5344CB8AC3E}">
        <p14:creationId xmlns:p14="http://schemas.microsoft.com/office/powerpoint/2010/main" val="10338721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Resumen de sensores</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996970571"/>
              </p:ext>
            </p:extLst>
          </p:nvPr>
        </p:nvGraphicFramePr>
        <p:xfrm>
          <a:off x="253054" y="1750893"/>
          <a:ext cx="8686805" cy="4402890"/>
        </p:xfrm>
        <a:graphic>
          <a:graphicData uri="http://schemas.openxmlformats.org/drawingml/2006/table">
            <a:tbl>
              <a:tblPr firstRow="1" firstCol="1" bandRow="1">
                <a:tableStyleId>{C083E6E3-FA7D-4D7B-A595-EF9225AFEA82}</a:tableStyleId>
              </a:tblPr>
              <a:tblGrid>
                <a:gridCol w="1496752"/>
                <a:gridCol w="1353625"/>
                <a:gridCol w="1022713"/>
                <a:gridCol w="1274925"/>
                <a:gridCol w="837723"/>
                <a:gridCol w="1452807"/>
                <a:gridCol w="588913"/>
                <a:gridCol w="659347"/>
              </a:tblGrid>
              <a:tr h="486845">
                <a:tc>
                  <a:txBody>
                    <a:bodyPr/>
                    <a:lstStyle/>
                    <a:p>
                      <a:pPr indent="0" algn="ctr">
                        <a:lnSpc>
                          <a:spcPct val="150000"/>
                        </a:lnSpc>
                        <a:spcAft>
                          <a:spcPts val="0"/>
                        </a:spcAft>
                      </a:pPr>
                      <a:r>
                        <a:rPr lang="es-EC" sz="1500" dirty="0">
                          <a:effectLst/>
                        </a:rPr>
                        <a:t>Nombre</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Variable a medir</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Cant.</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Rango</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Voltaje</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dirty="0">
                          <a:effectLst/>
                        </a:rPr>
                        <a:t>Equivalencia</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Min.</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Max.</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r>
              <a:tr h="223273">
                <a:tc rowSpan="2">
                  <a:txBody>
                    <a:bodyPr/>
                    <a:lstStyle/>
                    <a:p>
                      <a:pPr indent="0" algn="ctr">
                        <a:lnSpc>
                          <a:spcPct val="150000"/>
                        </a:lnSpc>
                        <a:spcAft>
                          <a:spcPts val="0"/>
                        </a:spcAft>
                      </a:pPr>
                      <a:r>
                        <a:rPr lang="es-EC" sz="1500">
                          <a:effectLst/>
                        </a:rPr>
                        <a:t>Davis 7911</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Vel. del viento</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rowSpan="2">
                  <a:txBody>
                    <a:bodyPr/>
                    <a:lstStyle/>
                    <a:p>
                      <a:pPr indent="0" algn="ctr">
                        <a:lnSpc>
                          <a:spcPct val="150000"/>
                        </a:lnSpc>
                        <a:spcAft>
                          <a:spcPts val="0"/>
                        </a:spcAft>
                      </a:pPr>
                      <a:r>
                        <a:rPr lang="es-EC" sz="1500">
                          <a:effectLst/>
                        </a:rPr>
                        <a:t>1</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0.5 a 89 m/s</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3.3V</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gridSpan="3">
                  <a:txBody>
                    <a:bodyPr/>
                    <a:lstStyle/>
                    <a:p>
                      <a:pPr indent="0" algn="ctr">
                        <a:lnSpc>
                          <a:spcPct val="150000"/>
                        </a:lnSpc>
                        <a:spcAft>
                          <a:spcPts val="0"/>
                        </a:spcAft>
                      </a:pPr>
                      <a:r>
                        <a:rPr lang="es-EC" sz="1500">
                          <a:effectLst/>
                        </a:rPr>
                        <a:t>Ec 3.22</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hMerge="1">
                  <a:txBody>
                    <a:bodyPr/>
                    <a:lstStyle/>
                    <a:p>
                      <a:endParaRPr lang="es-EC"/>
                    </a:p>
                  </a:txBody>
                  <a:tcPr/>
                </a:tc>
                <a:tc hMerge="1">
                  <a:txBody>
                    <a:bodyPr/>
                    <a:lstStyle/>
                    <a:p>
                      <a:endParaRPr lang="es-EC"/>
                    </a:p>
                  </a:txBody>
                  <a:tcPr/>
                </a:tc>
              </a:tr>
              <a:tr h="223273">
                <a:tc vMerge="1">
                  <a:txBody>
                    <a:bodyPr/>
                    <a:lstStyle/>
                    <a:p>
                      <a:endParaRPr lang="es-EC"/>
                    </a:p>
                  </a:txBody>
                  <a:tcPr/>
                </a:tc>
                <a:tc>
                  <a:txBody>
                    <a:bodyPr/>
                    <a:lstStyle/>
                    <a:p>
                      <a:pPr indent="0" algn="ctr">
                        <a:lnSpc>
                          <a:spcPct val="150000"/>
                        </a:lnSpc>
                        <a:spcAft>
                          <a:spcPts val="0"/>
                        </a:spcAft>
                      </a:pPr>
                      <a:r>
                        <a:rPr lang="es-EC" sz="1500" dirty="0">
                          <a:effectLst/>
                        </a:rPr>
                        <a:t>Dir. del viento</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vMerge="1">
                  <a:txBody>
                    <a:bodyPr/>
                    <a:lstStyle/>
                    <a:p>
                      <a:endParaRPr lang="es-EC"/>
                    </a:p>
                  </a:txBody>
                  <a:tcPr/>
                </a:tc>
                <a:tc>
                  <a:txBody>
                    <a:bodyPr/>
                    <a:lstStyle/>
                    <a:p>
                      <a:pPr indent="0" algn="ctr">
                        <a:lnSpc>
                          <a:spcPct val="150000"/>
                        </a:lnSpc>
                        <a:spcAft>
                          <a:spcPts val="0"/>
                        </a:spcAft>
                      </a:pPr>
                      <a:r>
                        <a:rPr lang="es-EC" sz="1500" dirty="0">
                          <a:effectLst/>
                        </a:rPr>
                        <a:t>0 a 360</a:t>
                      </a:r>
                      <a:r>
                        <a:rPr lang="es-EC" sz="1500" dirty="0">
                          <a:effectLst/>
                          <a:sym typeface="Symbol" panose="05050102010706020507" pitchFamily="18" charset="2"/>
                        </a:rPr>
                        <a:t></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dirty="0">
                          <a:effectLst/>
                        </a:rPr>
                        <a:t>3.3V</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dirty="0">
                          <a:effectLst/>
                          <a:sym typeface="Symbol" panose="05050102010706020507" pitchFamily="18" charset="2"/>
                        </a:rPr>
                        <a:t></a:t>
                      </a:r>
                      <a:r>
                        <a:rPr lang="es-EC" sz="1500" dirty="0">
                          <a:effectLst/>
                        </a:rPr>
                        <a:t>109</a:t>
                      </a:r>
                      <a:r>
                        <a:rPr lang="es-EC" sz="1500" dirty="0">
                          <a:effectLst/>
                          <a:sym typeface="Symbol" panose="05050102010706020507" pitchFamily="18" charset="2"/>
                        </a:rPr>
                        <a:t></a:t>
                      </a:r>
                      <a:r>
                        <a:rPr lang="es-EC" sz="1500" dirty="0">
                          <a:effectLst/>
                        </a:rPr>
                        <a:t> a </a:t>
                      </a:r>
                      <a:r>
                        <a:rPr lang="es-EC" sz="1500" dirty="0">
                          <a:effectLst/>
                          <a:sym typeface="Symbol" panose="05050102010706020507" pitchFamily="18" charset="2"/>
                        </a:rPr>
                        <a:t></a:t>
                      </a:r>
                      <a:r>
                        <a:rPr lang="es-EC" sz="1500" dirty="0">
                          <a:effectLst/>
                        </a:rPr>
                        <a:t>1V</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dirty="0">
                          <a:effectLst/>
                        </a:rPr>
                        <a:t>0V</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dirty="0">
                          <a:effectLst/>
                        </a:rPr>
                        <a:t>3V</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r>
              <a:tr h="486945">
                <a:tc>
                  <a:txBody>
                    <a:bodyPr/>
                    <a:lstStyle/>
                    <a:p>
                      <a:pPr indent="0" algn="ctr">
                        <a:lnSpc>
                          <a:spcPct val="150000"/>
                        </a:lnSpc>
                        <a:spcAft>
                          <a:spcPts val="0"/>
                        </a:spcAft>
                      </a:pPr>
                      <a:r>
                        <a:rPr lang="es-EC" sz="1500">
                          <a:effectLst/>
                        </a:rPr>
                        <a:t>Davis 6450</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dirty="0">
                          <a:effectLst/>
                        </a:rPr>
                        <a:t>Radiación solar</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1</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0 a 1800 W/m</a:t>
                      </a:r>
                      <a:r>
                        <a:rPr lang="es-EC" sz="1500" baseline="30000">
                          <a:effectLst/>
                        </a:rPr>
                        <a:t>2</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3.3V</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sym typeface="Symbol" panose="05050102010706020507" pitchFamily="18" charset="2"/>
                        </a:rPr>
                        <a:t></a:t>
                      </a:r>
                      <a:r>
                        <a:rPr lang="es-EC" sz="1500">
                          <a:effectLst/>
                        </a:rPr>
                        <a:t>598.8W/m</a:t>
                      </a:r>
                      <a:r>
                        <a:rPr lang="es-EC" sz="1500" baseline="30000">
                          <a:effectLst/>
                        </a:rPr>
                        <a:t>2</a:t>
                      </a:r>
                      <a:r>
                        <a:rPr lang="es-EC" sz="1500">
                          <a:effectLst/>
                        </a:rPr>
                        <a:t> a </a:t>
                      </a:r>
                      <a:r>
                        <a:rPr lang="es-EC" sz="1500">
                          <a:effectLst/>
                          <a:sym typeface="Symbol" panose="05050102010706020507" pitchFamily="18" charset="2"/>
                        </a:rPr>
                        <a:t></a:t>
                      </a:r>
                      <a:r>
                        <a:rPr lang="es-EC" sz="1500">
                          <a:effectLst/>
                        </a:rPr>
                        <a:t>1V</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0v</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3.3V</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r>
              <a:tr h="223273">
                <a:tc>
                  <a:txBody>
                    <a:bodyPr/>
                    <a:lstStyle/>
                    <a:p>
                      <a:pPr indent="0" algn="ctr">
                        <a:lnSpc>
                          <a:spcPct val="150000"/>
                        </a:lnSpc>
                        <a:spcAft>
                          <a:spcPts val="0"/>
                        </a:spcAft>
                      </a:pPr>
                      <a:r>
                        <a:rPr lang="es-EC" sz="1500">
                          <a:effectLst/>
                        </a:rPr>
                        <a:t>DS18B20</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Temp.</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1</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-55 a 125 </a:t>
                      </a:r>
                      <a:r>
                        <a:rPr lang="es-EC" sz="1500">
                          <a:effectLst/>
                          <a:sym typeface="Symbol" panose="05050102010706020507" pitchFamily="18" charset="2"/>
                        </a:rPr>
                        <a:t></a:t>
                      </a:r>
                      <a:r>
                        <a:rPr lang="es-EC" sz="1500">
                          <a:effectLst/>
                        </a:rPr>
                        <a:t>C</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5V</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gridSpan="3">
                  <a:txBody>
                    <a:bodyPr/>
                    <a:lstStyle/>
                    <a:p>
                      <a:pPr indent="0" algn="ctr">
                        <a:lnSpc>
                          <a:spcPct val="150000"/>
                        </a:lnSpc>
                        <a:spcAft>
                          <a:spcPts val="0"/>
                        </a:spcAft>
                      </a:pPr>
                      <a:r>
                        <a:rPr lang="es-EC" sz="1500">
                          <a:effectLst/>
                        </a:rPr>
                        <a:t>OneWire</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hMerge="1">
                  <a:txBody>
                    <a:bodyPr/>
                    <a:lstStyle/>
                    <a:p>
                      <a:endParaRPr lang="es-EC"/>
                    </a:p>
                  </a:txBody>
                  <a:tcPr/>
                </a:tc>
                <a:tc hMerge="1">
                  <a:txBody>
                    <a:bodyPr/>
                    <a:lstStyle/>
                    <a:p>
                      <a:endParaRPr lang="es-EC"/>
                    </a:p>
                  </a:txBody>
                  <a:tcPr/>
                </a:tc>
              </a:tr>
              <a:tr h="486945">
                <a:tc>
                  <a:txBody>
                    <a:bodyPr/>
                    <a:lstStyle/>
                    <a:p>
                      <a:pPr indent="0" algn="ctr">
                        <a:lnSpc>
                          <a:spcPct val="150000"/>
                        </a:lnSpc>
                        <a:spcAft>
                          <a:spcPts val="0"/>
                        </a:spcAft>
                      </a:pPr>
                      <a:r>
                        <a:rPr lang="es-EC" sz="1500">
                          <a:effectLst/>
                        </a:rPr>
                        <a:t>Divisor de voltaje</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dirty="0">
                          <a:effectLst/>
                        </a:rPr>
                        <a:t>Voltaje</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3</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0 a 20 V</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5V</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sym typeface="Symbol" panose="05050102010706020507" pitchFamily="18" charset="2"/>
                        </a:rPr>
                        <a:t></a:t>
                      </a:r>
                      <a:r>
                        <a:rPr lang="es-EC" sz="1500">
                          <a:effectLst/>
                        </a:rPr>
                        <a:t>4.3Ve a </a:t>
                      </a:r>
                      <a:r>
                        <a:rPr lang="es-EC" sz="1500">
                          <a:effectLst/>
                          <a:sym typeface="Symbol" panose="05050102010706020507" pitchFamily="18" charset="2"/>
                        </a:rPr>
                        <a:t></a:t>
                      </a:r>
                      <a:r>
                        <a:rPr lang="es-EC" sz="1500">
                          <a:effectLst/>
                        </a:rPr>
                        <a:t>1V</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0V</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4.65V</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r>
              <a:tr h="486945">
                <a:tc>
                  <a:txBody>
                    <a:bodyPr/>
                    <a:lstStyle/>
                    <a:p>
                      <a:pPr indent="0" algn="ctr">
                        <a:lnSpc>
                          <a:spcPct val="150000"/>
                        </a:lnSpc>
                        <a:spcAft>
                          <a:spcPts val="0"/>
                        </a:spcAft>
                      </a:pPr>
                      <a:r>
                        <a:rPr lang="es-EC" sz="1500">
                          <a:effectLst/>
                        </a:rPr>
                        <a:t>ACS712-20A</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Corriente</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4</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-20 a 20 A</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5V</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sym typeface="Symbol" panose="05050102010706020507" pitchFamily="18" charset="2"/>
                        </a:rPr>
                        <a:t></a:t>
                      </a:r>
                      <a:r>
                        <a:rPr lang="es-EC" sz="1500">
                          <a:effectLst/>
                        </a:rPr>
                        <a:t>15A a </a:t>
                      </a:r>
                      <a:r>
                        <a:rPr lang="es-EC" sz="1500">
                          <a:effectLst/>
                          <a:sym typeface="Symbol" panose="05050102010706020507" pitchFamily="18" charset="2"/>
                        </a:rPr>
                        <a:t></a:t>
                      </a:r>
                      <a:r>
                        <a:rPr lang="es-EC" sz="1500">
                          <a:effectLst/>
                        </a:rPr>
                        <a:t>1V</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0.5V</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4.5V</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r>
              <a:tr h="486945">
                <a:tc>
                  <a:txBody>
                    <a:bodyPr/>
                    <a:lstStyle/>
                    <a:p>
                      <a:pPr indent="0" algn="ctr">
                        <a:lnSpc>
                          <a:spcPct val="150000"/>
                        </a:lnSpc>
                        <a:spcAft>
                          <a:spcPts val="0"/>
                        </a:spcAft>
                      </a:pPr>
                      <a:r>
                        <a:rPr lang="es-EC" sz="1500">
                          <a:effectLst/>
                        </a:rPr>
                        <a:t>ACS712-30A</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Corriente</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2</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dirty="0">
                          <a:effectLst/>
                        </a:rPr>
                        <a:t>-30 a 30 A</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5V</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sym typeface="Symbol" panose="05050102010706020507" pitchFamily="18" charset="2"/>
                        </a:rPr>
                        <a:t></a:t>
                      </a:r>
                      <a:r>
                        <a:rPr lang="es-EC" sz="1500">
                          <a:effectLst/>
                        </a:rPr>
                        <a:t>10A a </a:t>
                      </a:r>
                      <a:r>
                        <a:rPr lang="es-EC" sz="1500">
                          <a:effectLst/>
                          <a:sym typeface="Symbol" panose="05050102010706020507" pitchFamily="18" charset="2"/>
                        </a:rPr>
                        <a:t></a:t>
                      </a:r>
                      <a:r>
                        <a:rPr lang="es-EC" sz="1500">
                          <a:effectLst/>
                        </a:rPr>
                        <a:t>1V</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a:effectLst/>
                        </a:rPr>
                        <a:t>0.5V</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c>
                  <a:txBody>
                    <a:bodyPr/>
                    <a:lstStyle/>
                    <a:p>
                      <a:pPr indent="0" algn="ctr">
                        <a:lnSpc>
                          <a:spcPct val="150000"/>
                        </a:lnSpc>
                        <a:spcAft>
                          <a:spcPts val="0"/>
                        </a:spcAft>
                      </a:pPr>
                      <a:r>
                        <a:rPr lang="es-EC" sz="1500" dirty="0">
                          <a:effectLst/>
                        </a:rPr>
                        <a:t>4.5V</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33734" marR="33734" marT="0" marB="0" anchor="ctr"/>
                </a:tc>
              </a:tr>
            </a:tbl>
          </a:graphicData>
        </a:graphic>
      </p:graphicFrame>
    </p:spTree>
    <p:extLst>
      <p:ext uri="{BB962C8B-B14F-4D97-AF65-F5344CB8AC3E}">
        <p14:creationId xmlns:p14="http://schemas.microsoft.com/office/powerpoint/2010/main" val="13965445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Diseño de la interfaz gráfica</a:t>
            </a:r>
          </a:p>
        </p:txBody>
      </p:sp>
      <p:sp>
        <p:nvSpPr>
          <p:cNvPr id="3" name="Text Placeholder 2"/>
          <p:cNvSpPr>
            <a:spLocks noGrp="1"/>
          </p:cNvSpPr>
          <p:nvPr>
            <p:ph type="body" idx="1"/>
          </p:nvPr>
        </p:nvSpPr>
        <p:spPr/>
        <p:txBody>
          <a:bodyPr/>
          <a:lstStyle/>
          <a:p>
            <a:endParaRPr lang="es-EC"/>
          </a:p>
        </p:txBody>
      </p:sp>
    </p:spTree>
    <p:extLst>
      <p:ext uri="{BB962C8B-B14F-4D97-AF65-F5344CB8AC3E}">
        <p14:creationId xmlns:p14="http://schemas.microsoft.com/office/powerpoint/2010/main" val="14420600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Ventana de Inicio</a:t>
            </a:r>
            <a:endParaRPr lang="es-EC" dirty="0"/>
          </a:p>
        </p:txBody>
      </p:sp>
      <p:pic>
        <p:nvPicPr>
          <p:cNvPr id="3" name="Picture 2"/>
          <p:cNvPicPr>
            <a:picLocks noChangeAspect="1"/>
          </p:cNvPicPr>
          <p:nvPr/>
        </p:nvPicPr>
        <p:blipFill>
          <a:blip r:embed="rId3"/>
          <a:stretch>
            <a:fillRect/>
          </a:stretch>
        </p:blipFill>
        <p:spPr>
          <a:xfrm>
            <a:off x="2070588" y="1602032"/>
            <a:ext cx="5143500" cy="4181475"/>
          </a:xfrm>
          <a:prstGeom prst="rect">
            <a:avLst/>
          </a:prstGeom>
        </p:spPr>
      </p:pic>
    </p:spTree>
    <p:extLst>
      <p:ext uri="{BB962C8B-B14F-4D97-AF65-F5344CB8AC3E}">
        <p14:creationId xmlns:p14="http://schemas.microsoft.com/office/powerpoint/2010/main" val="10299560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Actualizar datos</a:t>
            </a:r>
            <a:endParaRPr lang="es-EC" dirty="0"/>
          </a:p>
        </p:txBody>
      </p:sp>
      <p:pic>
        <p:nvPicPr>
          <p:cNvPr id="4" name="Content Placeholder 3"/>
          <p:cNvPicPr>
            <a:picLocks noGrp="1"/>
          </p:cNvPicPr>
          <p:nvPr>
            <p:ph idx="1"/>
          </p:nvPr>
        </p:nvPicPr>
        <p:blipFill>
          <a:blip r:embed="rId3"/>
          <a:stretch>
            <a:fillRect/>
          </a:stretch>
        </p:blipFill>
        <p:spPr>
          <a:xfrm>
            <a:off x="253390" y="1456928"/>
            <a:ext cx="8662010" cy="5049380"/>
          </a:xfrm>
          <a:prstGeom prst="rect">
            <a:avLst/>
          </a:prstGeom>
        </p:spPr>
      </p:pic>
    </p:spTree>
    <p:extLst>
      <p:ext uri="{BB962C8B-B14F-4D97-AF65-F5344CB8AC3E}">
        <p14:creationId xmlns:p14="http://schemas.microsoft.com/office/powerpoint/2010/main" val="34778140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Tiempo Real</a:t>
            </a:r>
            <a:endParaRPr lang="es-EC" dirty="0"/>
          </a:p>
        </p:txBody>
      </p:sp>
      <p:pic>
        <p:nvPicPr>
          <p:cNvPr id="5" name="Picture 4"/>
          <p:cNvPicPr/>
          <p:nvPr/>
        </p:nvPicPr>
        <p:blipFill>
          <a:blip r:embed="rId3"/>
          <a:stretch>
            <a:fillRect/>
          </a:stretch>
        </p:blipFill>
        <p:spPr>
          <a:xfrm>
            <a:off x="351692" y="1589780"/>
            <a:ext cx="8546123" cy="4898943"/>
          </a:xfrm>
          <a:prstGeom prst="rect">
            <a:avLst/>
          </a:prstGeom>
        </p:spPr>
      </p:pic>
    </p:spTree>
    <p:extLst>
      <p:ext uri="{BB962C8B-B14F-4D97-AF65-F5344CB8AC3E}">
        <p14:creationId xmlns:p14="http://schemas.microsoft.com/office/powerpoint/2010/main" val="6319260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Gráficos en tiempo real</a:t>
            </a:r>
            <a:endParaRPr lang="es-EC" dirty="0"/>
          </a:p>
        </p:txBody>
      </p:sp>
      <p:pic>
        <p:nvPicPr>
          <p:cNvPr id="6" name="Picture 5"/>
          <p:cNvPicPr/>
          <p:nvPr/>
        </p:nvPicPr>
        <p:blipFill>
          <a:blip r:embed="rId3"/>
          <a:stretch>
            <a:fillRect/>
          </a:stretch>
        </p:blipFill>
        <p:spPr>
          <a:xfrm>
            <a:off x="597877" y="1535722"/>
            <a:ext cx="8352692" cy="4953001"/>
          </a:xfrm>
          <a:prstGeom prst="rect">
            <a:avLst/>
          </a:prstGeom>
        </p:spPr>
      </p:pic>
    </p:spTree>
    <p:extLst>
      <p:ext uri="{BB962C8B-B14F-4D97-AF65-F5344CB8AC3E}">
        <p14:creationId xmlns:p14="http://schemas.microsoft.com/office/powerpoint/2010/main" val="19800622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33678" y="2470495"/>
            <a:ext cx="6683765" cy="1280890"/>
          </a:xfrm>
        </p:spPr>
        <p:txBody>
          <a:bodyPr/>
          <a:lstStyle/>
          <a:p>
            <a:r>
              <a:rPr lang="es-EC" dirty="0"/>
              <a:t>Ventana de Análisis de Datos</a:t>
            </a:r>
          </a:p>
        </p:txBody>
      </p:sp>
    </p:spTree>
    <p:extLst>
      <p:ext uri="{BB962C8B-B14F-4D97-AF65-F5344CB8AC3E}">
        <p14:creationId xmlns:p14="http://schemas.microsoft.com/office/powerpoint/2010/main" val="20735126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024" y="624110"/>
            <a:ext cx="6683765" cy="1280890"/>
          </a:xfrm>
        </p:spPr>
        <p:txBody>
          <a:bodyPr/>
          <a:lstStyle/>
          <a:p>
            <a:r>
              <a:rPr lang="es-EC" dirty="0" smtClean="0"/>
              <a:t>Objetivo General</a:t>
            </a:r>
            <a:endParaRPr lang="es-EC" dirty="0"/>
          </a:p>
        </p:txBody>
      </p:sp>
      <p:sp>
        <p:nvSpPr>
          <p:cNvPr id="3" name="Content Placeholder 2"/>
          <p:cNvSpPr>
            <a:spLocks noGrp="1"/>
          </p:cNvSpPr>
          <p:nvPr>
            <p:ph idx="1"/>
          </p:nvPr>
        </p:nvSpPr>
        <p:spPr>
          <a:xfrm>
            <a:off x="1442434" y="1777285"/>
            <a:ext cx="7186025" cy="4133937"/>
          </a:xfrm>
        </p:spPr>
        <p:txBody>
          <a:bodyPr>
            <a:normAutofit/>
          </a:bodyPr>
          <a:lstStyle/>
          <a:p>
            <a:r>
              <a:rPr lang="es-EC" sz="2400" dirty="0" smtClean="0"/>
              <a:t>Diseñar, construir y controlar una microcentral eléctrica eólico fotovoltaica para el aprovechamiento de energías alternativas con una potencia instalada de 450W de energía fotovoltaica y 120W de energía Eólica.</a:t>
            </a:r>
            <a:endParaRPr lang="es-EC" sz="2400" dirty="0"/>
          </a:p>
        </p:txBody>
      </p:sp>
    </p:spTree>
    <p:extLst>
      <p:ext uri="{BB962C8B-B14F-4D97-AF65-F5344CB8AC3E}">
        <p14:creationId xmlns:p14="http://schemas.microsoft.com/office/powerpoint/2010/main" val="4605102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a:p>
        </p:txBody>
      </p:sp>
      <p:sp>
        <p:nvSpPr>
          <p:cNvPr id="3" name="Content Placeholder 2"/>
          <p:cNvSpPr>
            <a:spLocks noGrp="1"/>
          </p:cNvSpPr>
          <p:nvPr>
            <p:ph idx="1"/>
          </p:nvPr>
        </p:nvSpPr>
        <p:spPr/>
        <p:txBody>
          <a:bodyPr/>
          <a:lstStyle/>
          <a:p>
            <a:endParaRPr lang="es-EC"/>
          </a:p>
        </p:txBody>
      </p:sp>
      <p:pic>
        <p:nvPicPr>
          <p:cNvPr id="4" name="Picture 3"/>
          <p:cNvPicPr>
            <a:picLocks noChangeAspect="1"/>
          </p:cNvPicPr>
          <p:nvPr/>
        </p:nvPicPr>
        <p:blipFill>
          <a:blip r:embed="rId2"/>
          <a:stretch>
            <a:fillRect/>
          </a:stretch>
        </p:blipFill>
        <p:spPr>
          <a:xfrm>
            <a:off x="228601" y="1048483"/>
            <a:ext cx="8791696" cy="4473086"/>
          </a:xfrm>
          <a:prstGeom prst="rect">
            <a:avLst/>
          </a:prstGeom>
        </p:spPr>
      </p:pic>
    </p:spTree>
    <p:extLst>
      <p:ext uri="{BB962C8B-B14F-4D97-AF65-F5344CB8AC3E}">
        <p14:creationId xmlns:p14="http://schemas.microsoft.com/office/powerpoint/2010/main" val="10036440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a:p>
        </p:txBody>
      </p:sp>
      <p:sp>
        <p:nvSpPr>
          <p:cNvPr id="3" name="Content Placeholder 2"/>
          <p:cNvSpPr>
            <a:spLocks noGrp="1"/>
          </p:cNvSpPr>
          <p:nvPr>
            <p:ph idx="1"/>
          </p:nvPr>
        </p:nvSpPr>
        <p:spPr/>
        <p:txBody>
          <a:bodyPr/>
          <a:lstStyle/>
          <a:p>
            <a:endParaRPr lang="es-EC"/>
          </a:p>
        </p:txBody>
      </p:sp>
      <p:pic>
        <p:nvPicPr>
          <p:cNvPr id="4" name="Picture 3"/>
          <p:cNvPicPr>
            <a:picLocks noChangeAspect="1"/>
          </p:cNvPicPr>
          <p:nvPr/>
        </p:nvPicPr>
        <p:blipFill>
          <a:blip r:embed="rId2"/>
          <a:stretch>
            <a:fillRect/>
          </a:stretch>
        </p:blipFill>
        <p:spPr>
          <a:xfrm>
            <a:off x="373600" y="762366"/>
            <a:ext cx="8649823" cy="4407511"/>
          </a:xfrm>
          <a:prstGeom prst="rect">
            <a:avLst/>
          </a:prstGeom>
        </p:spPr>
      </p:pic>
    </p:spTree>
    <p:extLst>
      <p:ext uri="{BB962C8B-B14F-4D97-AF65-F5344CB8AC3E}">
        <p14:creationId xmlns:p14="http://schemas.microsoft.com/office/powerpoint/2010/main" val="14151926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a:p>
        </p:txBody>
      </p:sp>
      <p:sp>
        <p:nvSpPr>
          <p:cNvPr id="3" name="Content Placeholder 2"/>
          <p:cNvSpPr>
            <a:spLocks noGrp="1"/>
          </p:cNvSpPr>
          <p:nvPr>
            <p:ph idx="1"/>
          </p:nvPr>
        </p:nvSpPr>
        <p:spPr/>
        <p:txBody>
          <a:bodyPr/>
          <a:lstStyle/>
          <a:p>
            <a:endParaRPr lang="es-EC"/>
          </a:p>
        </p:txBody>
      </p:sp>
      <p:pic>
        <p:nvPicPr>
          <p:cNvPr id="4" name="Picture 3"/>
          <p:cNvPicPr>
            <a:picLocks noChangeAspect="1"/>
          </p:cNvPicPr>
          <p:nvPr/>
        </p:nvPicPr>
        <p:blipFill>
          <a:blip r:embed="rId2"/>
          <a:stretch>
            <a:fillRect/>
          </a:stretch>
        </p:blipFill>
        <p:spPr>
          <a:xfrm>
            <a:off x="154226" y="1024674"/>
            <a:ext cx="8848001" cy="4532068"/>
          </a:xfrm>
          <a:prstGeom prst="rect">
            <a:avLst/>
          </a:prstGeom>
        </p:spPr>
      </p:pic>
    </p:spTree>
    <p:extLst>
      <p:ext uri="{BB962C8B-B14F-4D97-AF65-F5344CB8AC3E}">
        <p14:creationId xmlns:p14="http://schemas.microsoft.com/office/powerpoint/2010/main" val="40652302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Pruebas y resultados</a:t>
            </a:r>
            <a:endParaRPr lang="es-EC" dirty="0"/>
          </a:p>
        </p:txBody>
      </p:sp>
      <p:sp>
        <p:nvSpPr>
          <p:cNvPr id="3" name="Subtítulo 2"/>
          <p:cNvSpPr>
            <a:spLocks noGrp="1"/>
          </p:cNvSpPr>
          <p:nvPr>
            <p:ph type="subTitle" idx="1"/>
          </p:nvPr>
        </p:nvSpPr>
        <p:spPr/>
        <p:txBody>
          <a:bodyPr/>
          <a:lstStyle/>
          <a:p>
            <a:endParaRPr lang="es-EC"/>
          </a:p>
        </p:txBody>
      </p:sp>
    </p:spTree>
    <p:extLst>
      <p:ext uri="{BB962C8B-B14F-4D97-AF65-F5344CB8AC3E}">
        <p14:creationId xmlns:p14="http://schemas.microsoft.com/office/powerpoint/2010/main" val="14930866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32586" y="624110"/>
            <a:ext cx="7095873" cy="1280890"/>
          </a:xfrm>
        </p:spPr>
        <p:txBody>
          <a:bodyPr/>
          <a:lstStyle/>
          <a:p>
            <a:r>
              <a:rPr lang="es-EC" dirty="0" smtClean="0"/>
              <a:t>Pruebas de generación</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454067214"/>
              </p:ext>
            </p:extLst>
          </p:nvPr>
        </p:nvGraphicFramePr>
        <p:xfrm>
          <a:off x="1429554" y="1905000"/>
          <a:ext cx="6033928" cy="2560320"/>
        </p:xfrm>
        <a:graphic>
          <a:graphicData uri="http://schemas.openxmlformats.org/drawingml/2006/table">
            <a:tbl>
              <a:tblPr firstRow="1" firstCol="1" bandRow="1">
                <a:tableStyleId>{C083E6E3-FA7D-4D7B-A595-EF9225AFEA82}</a:tableStyleId>
              </a:tblPr>
              <a:tblGrid>
                <a:gridCol w="794861"/>
                <a:gridCol w="1090136"/>
                <a:gridCol w="774224"/>
                <a:gridCol w="812324"/>
                <a:gridCol w="774224"/>
                <a:gridCol w="756761"/>
                <a:gridCol w="1031398"/>
              </a:tblGrid>
              <a:tr h="86650">
                <a:tc rowSpan="2">
                  <a:txBody>
                    <a:bodyPr/>
                    <a:lstStyle/>
                    <a:p>
                      <a:pPr indent="0" algn="ctr">
                        <a:lnSpc>
                          <a:spcPct val="150000"/>
                        </a:lnSpc>
                      </a:pPr>
                      <a:endParaRPr lang="es-EC" sz="1400" dirty="0">
                        <a:effectLst/>
                        <a:latin typeface="Calibri" panose="020F0502020204030204" pitchFamily="34" charset="0"/>
                      </a:endParaRPr>
                    </a:p>
                  </a:txBody>
                  <a:tcPr marL="47228" marR="47228" marT="0" marB="0" anchor="ctr"/>
                </a:tc>
                <a:tc>
                  <a:txBody>
                    <a:bodyPr/>
                    <a:lstStyle/>
                    <a:p>
                      <a:pPr indent="0" algn="ctr">
                        <a:lnSpc>
                          <a:spcPct val="150000"/>
                        </a:lnSpc>
                        <a:spcAft>
                          <a:spcPts val="0"/>
                        </a:spcAft>
                      </a:pPr>
                      <a:r>
                        <a:rPr lang="es-EC" sz="1400">
                          <a:effectLst/>
                        </a:rPr>
                        <a:t>Día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1</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2</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3</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4</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rowSpan="2">
                  <a:txBody>
                    <a:bodyPr/>
                    <a:lstStyle/>
                    <a:p>
                      <a:pPr indent="0" algn="ctr">
                        <a:lnSpc>
                          <a:spcPct val="150000"/>
                        </a:lnSpc>
                        <a:spcAft>
                          <a:spcPts val="0"/>
                        </a:spcAft>
                      </a:pPr>
                      <a:r>
                        <a:rPr lang="es-EC" sz="1400">
                          <a:effectLst/>
                        </a:rPr>
                        <a:t>Promedio</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153820">
                <a:tc vMerge="1">
                  <a:txBody>
                    <a:bodyPr/>
                    <a:lstStyle/>
                    <a:p>
                      <a:endParaRPr lang="es-EC"/>
                    </a:p>
                  </a:txBody>
                  <a:tcPr/>
                </a:tc>
                <a:tc>
                  <a:txBody>
                    <a:bodyPr/>
                    <a:lstStyle/>
                    <a:p>
                      <a:pPr indent="0" algn="ctr">
                        <a:lnSpc>
                          <a:spcPct val="150000"/>
                        </a:lnSpc>
                        <a:spcAft>
                          <a:spcPts val="0"/>
                        </a:spcAft>
                      </a:pPr>
                      <a:r>
                        <a:rPr lang="es-EC" sz="1400">
                          <a:effectLst/>
                        </a:rPr>
                        <a:t>Fecha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13/06</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23/06</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25/06</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26/06</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vMerge="1">
                  <a:txBody>
                    <a:bodyPr/>
                    <a:lstStyle/>
                    <a:p>
                      <a:endParaRPr lang="es-EC"/>
                    </a:p>
                  </a:txBody>
                  <a:tcPr/>
                </a:tc>
              </a:tr>
              <a:tr h="153820">
                <a:tc rowSpan="3">
                  <a:txBody>
                    <a:bodyPr/>
                    <a:lstStyle/>
                    <a:p>
                      <a:pPr indent="0" algn="ctr">
                        <a:lnSpc>
                          <a:spcPct val="150000"/>
                        </a:lnSpc>
                        <a:spcAft>
                          <a:spcPts val="0"/>
                        </a:spcAft>
                      </a:pPr>
                      <a:r>
                        <a:rPr lang="es-EC" sz="1400">
                          <a:effectLst/>
                        </a:rPr>
                        <a:t>Solar</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Ener. Disp.</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16698</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18526</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15495</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6447</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14291.5</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153820">
                <a:tc vMerge="1">
                  <a:txBody>
                    <a:bodyPr/>
                    <a:lstStyle/>
                    <a:p>
                      <a:endParaRPr lang="es-EC"/>
                    </a:p>
                  </a:txBody>
                  <a:tcPr/>
                </a:tc>
                <a:tc>
                  <a:txBody>
                    <a:bodyPr/>
                    <a:lstStyle/>
                    <a:p>
                      <a:pPr indent="0" algn="ctr">
                        <a:lnSpc>
                          <a:spcPct val="150000"/>
                        </a:lnSpc>
                        <a:spcAft>
                          <a:spcPts val="0"/>
                        </a:spcAft>
                      </a:pPr>
                      <a:r>
                        <a:rPr lang="es-EC" sz="1400">
                          <a:effectLst/>
                        </a:rPr>
                        <a:t>Ener. Gen.</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1690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1468</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1572</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603</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1333.25</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153820">
                <a:tc vMerge="1">
                  <a:txBody>
                    <a:bodyPr/>
                    <a:lstStyle/>
                    <a:p>
                      <a:endParaRPr lang="es-EC"/>
                    </a:p>
                  </a:txBody>
                  <a:tcPr/>
                </a:tc>
                <a:tc>
                  <a:txBody>
                    <a:bodyPr/>
                    <a:lstStyle/>
                    <a:p>
                      <a:pPr indent="0" algn="ctr">
                        <a:lnSpc>
                          <a:spcPct val="150000"/>
                        </a:lnSpc>
                        <a:spcAft>
                          <a:spcPts val="0"/>
                        </a:spcAft>
                      </a:pPr>
                      <a:r>
                        <a:rPr lang="es-EC" sz="1400">
                          <a:effectLst/>
                        </a:rPr>
                        <a:t>Eficiencia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10.1%</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7.9%</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dirty="0">
                          <a:effectLst/>
                        </a:rPr>
                        <a:t>10.1%</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9.3%</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9.3%</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153820">
                <a:tc rowSpan="3">
                  <a:txBody>
                    <a:bodyPr/>
                    <a:lstStyle/>
                    <a:p>
                      <a:pPr indent="0" algn="ctr">
                        <a:lnSpc>
                          <a:spcPct val="150000"/>
                        </a:lnSpc>
                        <a:spcAft>
                          <a:spcPts val="0"/>
                        </a:spcAft>
                      </a:pPr>
                      <a:r>
                        <a:rPr lang="es-EC" sz="1400">
                          <a:effectLst/>
                        </a:rPr>
                        <a:t>Eólica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Ener. Disp.</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37.16</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170.06</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42.32</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16.31</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66.4625</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153820">
                <a:tc vMerge="1">
                  <a:txBody>
                    <a:bodyPr/>
                    <a:lstStyle/>
                    <a:p>
                      <a:endParaRPr lang="es-EC"/>
                    </a:p>
                  </a:txBody>
                  <a:tcPr/>
                </a:tc>
                <a:tc>
                  <a:txBody>
                    <a:bodyPr/>
                    <a:lstStyle/>
                    <a:p>
                      <a:pPr indent="0" algn="ctr">
                        <a:lnSpc>
                          <a:spcPct val="150000"/>
                        </a:lnSpc>
                        <a:spcAft>
                          <a:spcPts val="0"/>
                        </a:spcAft>
                      </a:pPr>
                      <a:r>
                        <a:rPr lang="es-EC" sz="1400">
                          <a:effectLst/>
                        </a:rPr>
                        <a:t>Ener. Gen.</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2.64</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19.07</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2.33</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6.01</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r h="153820">
                <a:tc vMerge="1">
                  <a:txBody>
                    <a:bodyPr/>
                    <a:lstStyle/>
                    <a:p>
                      <a:endParaRPr lang="es-EC"/>
                    </a:p>
                  </a:txBody>
                  <a:tcPr/>
                </a:tc>
                <a:tc>
                  <a:txBody>
                    <a:bodyPr/>
                    <a:lstStyle/>
                    <a:p>
                      <a:pPr indent="0" algn="ctr">
                        <a:lnSpc>
                          <a:spcPct val="150000"/>
                        </a:lnSpc>
                        <a:spcAft>
                          <a:spcPts val="0"/>
                        </a:spcAft>
                      </a:pPr>
                      <a:r>
                        <a:rPr lang="es-EC" sz="1400">
                          <a:effectLst/>
                        </a:rPr>
                        <a:t>Eficiencia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dirty="0">
                          <a:effectLst/>
                        </a:rPr>
                        <a:t>7.1%</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11.2%</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5.5%</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a:effectLst/>
                        </a:rPr>
                        <a:t>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c>
                  <a:txBody>
                    <a:bodyPr/>
                    <a:lstStyle/>
                    <a:p>
                      <a:pPr indent="0" algn="ctr">
                        <a:lnSpc>
                          <a:spcPct val="150000"/>
                        </a:lnSpc>
                        <a:spcAft>
                          <a:spcPts val="0"/>
                        </a:spcAft>
                      </a:pPr>
                      <a:r>
                        <a:rPr lang="es-EC" sz="1400" dirty="0">
                          <a:effectLst/>
                        </a:rPr>
                        <a:t>5.9%</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47228" marR="47228" marT="0" marB="0" anchor="ct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374641436"/>
              </p:ext>
            </p:extLst>
          </p:nvPr>
        </p:nvGraphicFramePr>
        <p:xfrm>
          <a:off x="940160" y="4942161"/>
          <a:ext cx="6941710" cy="1600200"/>
        </p:xfrm>
        <a:graphic>
          <a:graphicData uri="http://schemas.openxmlformats.org/drawingml/2006/table">
            <a:tbl>
              <a:tblPr firstRow="1" firstCol="1" bandRow="1">
                <a:tableStyleId>{C083E6E3-FA7D-4D7B-A595-EF9225AFEA82}</a:tableStyleId>
              </a:tblPr>
              <a:tblGrid>
                <a:gridCol w="1917215"/>
                <a:gridCol w="1273827"/>
                <a:gridCol w="1188851"/>
                <a:gridCol w="1273827"/>
                <a:gridCol w="1287990"/>
              </a:tblGrid>
              <a:tr h="240126">
                <a:tc rowSpan="2">
                  <a:txBody>
                    <a:bodyPr/>
                    <a:lstStyle/>
                    <a:p>
                      <a:pPr indent="0" algn="ctr">
                        <a:lnSpc>
                          <a:spcPct val="150000"/>
                        </a:lnSpc>
                        <a:spcAft>
                          <a:spcPts val="0"/>
                        </a:spcAft>
                      </a:pPr>
                      <a:r>
                        <a:rPr lang="es-EC" sz="1400" dirty="0">
                          <a:effectLst/>
                        </a:rPr>
                        <a:t> </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gridSpan="2">
                  <a:txBody>
                    <a:bodyPr/>
                    <a:lstStyle/>
                    <a:p>
                      <a:pPr indent="0" algn="ctr">
                        <a:lnSpc>
                          <a:spcPct val="150000"/>
                        </a:lnSpc>
                        <a:spcAft>
                          <a:spcPts val="0"/>
                        </a:spcAft>
                      </a:pPr>
                      <a:r>
                        <a:rPr lang="es-EC" sz="1400">
                          <a:effectLst/>
                        </a:rPr>
                        <a:t>Solar</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hMerge="1">
                  <a:txBody>
                    <a:bodyPr/>
                    <a:lstStyle/>
                    <a:p>
                      <a:endParaRPr lang="es-EC"/>
                    </a:p>
                  </a:txBody>
                  <a:tcPr/>
                </a:tc>
                <a:tc gridSpan="2">
                  <a:txBody>
                    <a:bodyPr/>
                    <a:lstStyle/>
                    <a:p>
                      <a:pPr indent="0" algn="ctr">
                        <a:lnSpc>
                          <a:spcPct val="150000"/>
                        </a:lnSpc>
                        <a:spcAft>
                          <a:spcPts val="0"/>
                        </a:spcAft>
                      </a:pPr>
                      <a:r>
                        <a:rPr lang="es-EC" sz="1400" dirty="0">
                          <a:effectLst/>
                        </a:rPr>
                        <a:t>Eólica</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hMerge="1">
                  <a:txBody>
                    <a:bodyPr/>
                    <a:lstStyle/>
                    <a:p>
                      <a:endParaRPr lang="es-EC"/>
                    </a:p>
                  </a:txBody>
                  <a:tcPr/>
                </a:tc>
              </a:tr>
              <a:tr h="240234">
                <a:tc vMerge="1">
                  <a:txBody>
                    <a:bodyPr/>
                    <a:lstStyle/>
                    <a:p>
                      <a:endParaRPr lang="es-EC"/>
                    </a:p>
                  </a:txBody>
                  <a:tcPr/>
                </a:tc>
                <a:tc>
                  <a:txBody>
                    <a:bodyPr/>
                    <a:lstStyle/>
                    <a:p>
                      <a:pPr indent="0" algn="ctr">
                        <a:lnSpc>
                          <a:spcPct val="150000"/>
                        </a:lnSpc>
                        <a:spcAft>
                          <a:spcPts val="0"/>
                        </a:spcAft>
                      </a:pPr>
                      <a:r>
                        <a:rPr lang="es-EC" sz="1400" dirty="0">
                          <a:effectLst/>
                        </a:rPr>
                        <a:t>Práctica</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400">
                          <a:effectLst/>
                        </a:rPr>
                        <a:t>Teórica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400">
                          <a:effectLst/>
                        </a:rPr>
                        <a:t>Práctica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400">
                          <a:effectLst/>
                        </a:rPr>
                        <a:t>Teórica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240234">
                <a:tc>
                  <a:txBody>
                    <a:bodyPr/>
                    <a:lstStyle/>
                    <a:p>
                      <a:pPr indent="0" algn="ctr">
                        <a:lnSpc>
                          <a:spcPct val="150000"/>
                        </a:lnSpc>
                        <a:spcAft>
                          <a:spcPts val="0"/>
                        </a:spcAft>
                      </a:pPr>
                      <a:r>
                        <a:rPr lang="es-EC" sz="1400">
                          <a:effectLst/>
                        </a:rPr>
                        <a:t>Ener. Disponible</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400">
                          <a:effectLst/>
                        </a:rPr>
                        <a:t>14291.5</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400">
                          <a:effectLst/>
                        </a:rPr>
                        <a:t>19408.5</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400">
                          <a:effectLst/>
                        </a:rPr>
                        <a:t>66.4625</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400">
                          <a:effectLst/>
                        </a:rPr>
                        <a:t>178.3735</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240234">
                <a:tc>
                  <a:txBody>
                    <a:bodyPr/>
                    <a:lstStyle/>
                    <a:p>
                      <a:pPr indent="0" algn="ctr">
                        <a:lnSpc>
                          <a:spcPct val="150000"/>
                        </a:lnSpc>
                        <a:spcAft>
                          <a:spcPts val="0"/>
                        </a:spcAft>
                      </a:pPr>
                      <a:r>
                        <a:rPr lang="es-EC" sz="1400">
                          <a:effectLst/>
                        </a:rPr>
                        <a:t>Ener. generada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400">
                          <a:effectLst/>
                        </a:rPr>
                        <a:t>1333.25</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400">
                          <a:effectLst/>
                        </a:rPr>
                        <a:t>1872.75</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400">
                          <a:effectLst/>
                        </a:rPr>
                        <a:t>6.01</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400">
                          <a:effectLst/>
                        </a:rPr>
                        <a:t>60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240234">
                <a:tc>
                  <a:txBody>
                    <a:bodyPr/>
                    <a:lstStyle/>
                    <a:p>
                      <a:pPr indent="0" algn="ctr">
                        <a:lnSpc>
                          <a:spcPct val="150000"/>
                        </a:lnSpc>
                        <a:spcAft>
                          <a:spcPts val="0"/>
                        </a:spcAft>
                      </a:pPr>
                      <a:r>
                        <a:rPr lang="es-EC" sz="1400">
                          <a:effectLst/>
                        </a:rPr>
                        <a:t>Eficiencia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400">
                          <a:effectLst/>
                        </a:rPr>
                        <a:t>9.4%</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400">
                          <a:effectLst/>
                        </a:rPr>
                        <a:t>9.6%</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400">
                          <a:effectLst/>
                        </a:rPr>
                        <a:t>6.0%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C" sz="1400" dirty="0">
                          <a:effectLst/>
                        </a:rPr>
                        <a:t>33.6%</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bl>
          </a:graphicData>
        </a:graphic>
      </p:graphicFrame>
      <p:sp>
        <p:nvSpPr>
          <p:cNvPr id="6" name="CuadroTexto 5"/>
          <p:cNvSpPr txBox="1"/>
          <p:nvPr/>
        </p:nvSpPr>
        <p:spPr>
          <a:xfrm>
            <a:off x="2047740" y="1535668"/>
            <a:ext cx="1872629" cy="369332"/>
          </a:xfrm>
          <a:prstGeom prst="rect">
            <a:avLst/>
          </a:prstGeom>
          <a:noFill/>
        </p:spPr>
        <p:txBody>
          <a:bodyPr wrap="none" rtlCol="0">
            <a:spAutoFit/>
          </a:bodyPr>
          <a:lstStyle/>
          <a:p>
            <a:r>
              <a:rPr lang="es-EC" dirty="0" smtClean="0"/>
              <a:t>Tabla de datos</a:t>
            </a:r>
            <a:endParaRPr lang="es-EC" dirty="0"/>
          </a:p>
        </p:txBody>
      </p:sp>
      <p:sp>
        <p:nvSpPr>
          <p:cNvPr id="7" name="CuadroTexto 6"/>
          <p:cNvSpPr txBox="1"/>
          <p:nvPr/>
        </p:nvSpPr>
        <p:spPr>
          <a:xfrm>
            <a:off x="2047739" y="4572936"/>
            <a:ext cx="4713150" cy="369332"/>
          </a:xfrm>
          <a:prstGeom prst="rect">
            <a:avLst/>
          </a:prstGeom>
          <a:noFill/>
        </p:spPr>
        <p:txBody>
          <a:bodyPr wrap="none" rtlCol="0">
            <a:spAutoFit/>
          </a:bodyPr>
          <a:lstStyle/>
          <a:p>
            <a:r>
              <a:rPr lang="es-EC" dirty="0" smtClean="0"/>
              <a:t>Comparación datos teóricos y prácticos</a:t>
            </a:r>
            <a:endParaRPr lang="es-EC" dirty="0"/>
          </a:p>
        </p:txBody>
      </p:sp>
    </p:spTree>
    <p:extLst>
      <p:ext uri="{BB962C8B-B14F-4D97-AF65-F5344CB8AC3E}">
        <p14:creationId xmlns:p14="http://schemas.microsoft.com/office/powerpoint/2010/main" val="36989718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23494" y="383866"/>
            <a:ext cx="7404966" cy="1280890"/>
          </a:xfrm>
        </p:spPr>
        <p:txBody>
          <a:bodyPr/>
          <a:lstStyle/>
          <a:p>
            <a:r>
              <a:rPr lang="es-EC" dirty="0" smtClean="0"/>
              <a:t>Prueba de descarga </a:t>
            </a:r>
            <a:endParaRPr lang="es-EC"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282011938"/>
              </p:ext>
            </p:extLst>
          </p:nvPr>
        </p:nvGraphicFramePr>
        <p:xfrm>
          <a:off x="1313645" y="922688"/>
          <a:ext cx="6864441" cy="5760720"/>
        </p:xfrm>
        <a:graphic>
          <a:graphicData uri="http://schemas.openxmlformats.org/drawingml/2006/table">
            <a:tbl>
              <a:tblPr firstRow="1" firstCol="1" bandRow="1">
                <a:tableStyleId>{C083E6E3-FA7D-4D7B-A595-EF9225AFEA82}</a:tableStyleId>
              </a:tblPr>
              <a:tblGrid>
                <a:gridCol w="2195617"/>
                <a:gridCol w="1003692"/>
                <a:gridCol w="894431"/>
                <a:gridCol w="894431"/>
                <a:gridCol w="894431"/>
                <a:gridCol w="981839"/>
              </a:tblGrid>
              <a:tr h="210491">
                <a:tc rowSpan="2">
                  <a:txBody>
                    <a:bodyPr/>
                    <a:lstStyle/>
                    <a:p>
                      <a:pPr indent="0" algn="ctr">
                        <a:lnSpc>
                          <a:spcPct val="150000"/>
                        </a:lnSpc>
                        <a:spcAft>
                          <a:spcPts val="0"/>
                        </a:spcAft>
                      </a:pPr>
                      <a:r>
                        <a:rPr lang="es-EC" sz="1400" dirty="0" smtClean="0">
                          <a:effectLst/>
                        </a:rPr>
                        <a:t>(10-06-2014)</a:t>
                      </a:r>
                      <a:r>
                        <a:rPr lang="es-EC" sz="1400" dirty="0">
                          <a:effectLst/>
                        </a:rPr>
                        <a:t> </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 </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gridSpan="4">
                  <a:txBody>
                    <a:bodyPr/>
                    <a:lstStyle/>
                    <a:p>
                      <a:pPr indent="0" algn="ctr">
                        <a:lnSpc>
                          <a:spcPct val="150000"/>
                        </a:lnSpc>
                        <a:spcAft>
                          <a:spcPts val="0"/>
                        </a:spcAft>
                      </a:pPr>
                      <a:r>
                        <a:rPr lang="es-EC" sz="1400" dirty="0">
                          <a:effectLst/>
                        </a:rPr>
                        <a:t>Horas</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hMerge="1">
                  <a:txBody>
                    <a:bodyPr/>
                    <a:lstStyle/>
                    <a:p>
                      <a:endParaRPr lang="es-EC"/>
                    </a:p>
                  </a:txBody>
                  <a:tcPr/>
                </a:tc>
                <a:tc hMerge="1">
                  <a:txBody>
                    <a:bodyPr/>
                    <a:lstStyle/>
                    <a:p>
                      <a:endParaRPr lang="es-EC"/>
                    </a:p>
                  </a:txBody>
                  <a:tcPr/>
                </a:tc>
                <a:tc hMerge="1">
                  <a:txBody>
                    <a:bodyPr/>
                    <a:lstStyle/>
                    <a:p>
                      <a:endParaRPr lang="es-EC"/>
                    </a:p>
                  </a:txBody>
                  <a:tcPr/>
                </a:tc>
              </a:tr>
              <a:tr h="210491">
                <a:tc vMerge="1">
                  <a:txBody>
                    <a:bodyPr/>
                    <a:lstStyle/>
                    <a:p>
                      <a:endParaRPr lang="es-EC"/>
                    </a:p>
                  </a:txBody>
                  <a:tcPr/>
                </a:tc>
                <a:tc>
                  <a:txBody>
                    <a:bodyPr/>
                    <a:lstStyle/>
                    <a:p>
                      <a:pPr indent="0" algn="ctr">
                        <a:lnSpc>
                          <a:spcPct val="150000"/>
                        </a:lnSpc>
                        <a:spcAft>
                          <a:spcPts val="0"/>
                        </a:spcAft>
                      </a:pPr>
                      <a:r>
                        <a:rPr lang="es-EC" sz="1400" b="1" dirty="0">
                          <a:effectLst/>
                        </a:rPr>
                        <a:t>Unidad</a:t>
                      </a:r>
                      <a:endParaRPr lang="es-EC" sz="1400" b="1"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b="1">
                          <a:effectLst/>
                        </a:rPr>
                        <a:t>1</a:t>
                      </a:r>
                      <a:endParaRPr lang="es-EC" sz="1400" b="1">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b="1" dirty="0">
                          <a:effectLst/>
                        </a:rPr>
                        <a:t>2</a:t>
                      </a:r>
                      <a:endParaRPr lang="es-EC" sz="1400" b="1"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b="1" dirty="0">
                          <a:effectLst/>
                        </a:rPr>
                        <a:t>3</a:t>
                      </a:r>
                      <a:endParaRPr lang="es-EC" sz="1400" b="1"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b="1" dirty="0">
                          <a:effectLst/>
                        </a:rPr>
                        <a:t>4</a:t>
                      </a:r>
                      <a:endParaRPr lang="es-EC" sz="1400" b="1"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r>
              <a:tr h="210491">
                <a:tc>
                  <a:txBody>
                    <a:bodyPr/>
                    <a:lstStyle/>
                    <a:p>
                      <a:pPr indent="0" algn="ctr">
                        <a:lnSpc>
                          <a:spcPct val="150000"/>
                        </a:lnSpc>
                        <a:spcAft>
                          <a:spcPts val="0"/>
                        </a:spcAft>
                      </a:pPr>
                      <a:r>
                        <a:rPr lang="es-EC" sz="1400" dirty="0">
                          <a:effectLst/>
                        </a:rPr>
                        <a:t>Carga</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W</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dirty="0" smtClean="0">
                          <a:effectLst/>
                        </a:rPr>
                        <a:t>325.00</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260.00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dirty="0" smtClean="0">
                          <a:effectLst/>
                        </a:rPr>
                        <a:t>200.00</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dirty="0" smtClean="0">
                          <a:effectLst/>
                        </a:rPr>
                        <a:t>180.00</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r>
              <a:tr h="210491">
                <a:tc>
                  <a:txBody>
                    <a:bodyPr/>
                    <a:lstStyle/>
                    <a:p>
                      <a:pPr indent="0" algn="ctr">
                        <a:lnSpc>
                          <a:spcPct val="150000"/>
                        </a:lnSpc>
                        <a:spcAft>
                          <a:spcPts val="0"/>
                        </a:spcAft>
                      </a:pPr>
                      <a:r>
                        <a:rPr lang="es-EC" sz="1400">
                          <a:effectLst/>
                        </a:rPr>
                        <a:t>Corriente de batería 1</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-11.77</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-12.22</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-9.95</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-8.88</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r>
              <a:tr h="210491">
                <a:tc>
                  <a:txBody>
                    <a:bodyPr/>
                    <a:lstStyle/>
                    <a:p>
                      <a:pPr indent="0" algn="ctr">
                        <a:lnSpc>
                          <a:spcPct val="150000"/>
                        </a:lnSpc>
                        <a:spcAft>
                          <a:spcPts val="0"/>
                        </a:spcAft>
                      </a:pPr>
                      <a:r>
                        <a:rPr lang="es-EC" sz="1400">
                          <a:effectLst/>
                        </a:rPr>
                        <a:t>Corriente de batería 2</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-11.47</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-11.56</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-9.47</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-8.39</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r>
              <a:tr h="210491">
                <a:tc>
                  <a:txBody>
                    <a:bodyPr/>
                    <a:lstStyle/>
                    <a:p>
                      <a:pPr indent="0" algn="ctr">
                        <a:lnSpc>
                          <a:spcPct val="150000"/>
                        </a:lnSpc>
                        <a:spcAft>
                          <a:spcPts val="0"/>
                        </a:spcAft>
                      </a:pPr>
                      <a:r>
                        <a:rPr lang="es-EC" sz="1400" dirty="0">
                          <a:effectLst/>
                        </a:rPr>
                        <a:t>Nivel de batería</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78.75</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57.29</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37.08</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39.75</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r>
              <a:tr h="210491">
                <a:tc>
                  <a:txBody>
                    <a:bodyPr/>
                    <a:lstStyle/>
                    <a:p>
                      <a:pPr indent="0" algn="ctr">
                        <a:lnSpc>
                          <a:spcPct val="150000"/>
                        </a:lnSpc>
                        <a:spcAft>
                          <a:spcPts val="0"/>
                        </a:spcAft>
                      </a:pPr>
                      <a:r>
                        <a:rPr lang="es-EC" sz="1400">
                          <a:effectLst/>
                        </a:rPr>
                        <a:t>Corriente Consumo</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25.80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24.09</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20.10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17.83</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r>
              <a:tr h="210491">
                <a:tc>
                  <a:txBody>
                    <a:bodyPr/>
                    <a:lstStyle/>
                    <a:p>
                      <a:pPr indent="0" algn="ctr">
                        <a:lnSpc>
                          <a:spcPct val="150000"/>
                        </a:lnSpc>
                        <a:spcAft>
                          <a:spcPts val="0"/>
                        </a:spcAft>
                      </a:pPr>
                      <a:r>
                        <a:rPr lang="es-EC" sz="1400">
                          <a:effectLst/>
                        </a:rPr>
                        <a:t>Energía de Consumo</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Wh</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296.56</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273.70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225.02</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198.58</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r>
              <a:tr h="178208">
                <a:tc rowSpan="2">
                  <a:txBody>
                    <a:bodyPr/>
                    <a:lstStyle/>
                    <a:p>
                      <a:pPr indent="0" algn="ctr">
                        <a:lnSpc>
                          <a:spcPct val="150000"/>
                        </a:lnSpc>
                        <a:spcAft>
                          <a:spcPts val="0"/>
                        </a:spcAft>
                      </a:pPr>
                      <a:r>
                        <a:rPr lang="es-EC" sz="1400" dirty="0">
                          <a:effectLst/>
                        </a:rPr>
                        <a:t> </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rowSpan="2">
                  <a:txBody>
                    <a:bodyPr/>
                    <a:lstStyle/>
                    <a:p>
                      <a:pPr indent="0" algn="ctr">
                        <a:lnSpc>
                          <a:spcPct val="150000"/>
                        </a:lnSpc>
                        <a:spcAft>
                          <a:spcPts val="0"/>
                        </a:spcAft>
                      </a:pPr>
                      <a:r>
                        <a:rPr lang="es-EC" sz="1400">
                          <a:effectLst/>
                        </a:rPr>
                        <a:t> </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gridSpan="4">
                  <a:txBody>
                    <a:bodyPr/>
                    <a:lstStyle/>
                    <a:p>
                      <a:pPr indent="0" algn="ctr">
                        <a:lnSpc>
                          <a:spcPct val="150000"/>
                        </a:lnSpc>
                        <a:spcAft>
                          <a:spcPts val="0"/>
                        </a:spcAft>
                      </a:pPr>
                      <a:r>
                        <a:rPr lang="es-EC" sz="1400" b="1" dirty="0">
                          <a:effectLst/>
                        </a:rPr>
                        <a:t>Horas</a:t>
                      </a:r>
                      <a:endParaRPr lang="es-EC" sz="1400" b="1"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hMerge="1">
                  <a:txBody>
                    <a:bodyPr/>
                    <a:lstStyle/>
                    <a:p>
                      <a:endParaRPr lang="es-EC"/>
                    </a:p>
                  </a:txBody>
                  <a:tcPr/>
                </a:tc>
                <a:tc hMerge="1">
                  <a:txBody>
                    <a:bodyPr/>
                    <a:lstStyle/>
                    <a:p>
                      <a:endParaRPr lang="es-EC"/>
                    </a:p>
                  </a:txBody>
                  <a:tcPr/>
                </a:tc>
                <a:tc hMerge="1">
                  <a:txBody>
                    <a:bodyPr/>
                    <a:lstStyle/>
                    <a:p>
                      <a:endParaRPr lang="es-EC"/>
                    </a:p>
                  </a:txBody>
                  <a:tcPr/>
                </a:tc>
              </a:tr>
              <a:tr h="178208">
                <a:tc vMerge="1">
                  <a:txBody>
                    <a:bodyPr/>
                    <a:lstStyle/>
                    <a:p>
                      <a:endParaRPr lang="es-EC"/>
                    </a:p>
                  </a:txBody>
                  <a:tcPr/>
                </a:tc>
                <a:tc vMerge="1">
                  <a:txBody>
                    <a:bodyPr/>
                    <a:lstStyle/>
                    <a:p>
                      <a:endParaRPr lang="es-EC"/>
                    </a:p>
                  </a:txBody>
                  <a:tcPr/>
                </a:tc>
                <a:tc>
                  <a:txBody>
                    <a:bodyPr/>
                    <a:lstStyle/>
                    <a:p>
                      <a:pPr indent="0" algn="ctr">
                        <a:lnSpc>
                          <a:spcPct val="150000"/>
                        </a:lnSpc>
                        <a:spcAft>
                          <a:spcPts val="0"/>
                        </a:spcAft>
                      </a:pPr>
                      <a:r>
                        <a:rPr lang="es-EC" sz="1400" b="1" dirty="0">
                          <a:effectLst/>
                        </a:rPr>
                        <a:t>5</a:t>
                      </a:r>
                      <a:endParaRPr lang="es-EC" sz="1400" b="1"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b="1">
                          <a:effectLst/>
                        </a:rPr>
                        <a:t>6</a:t>
                      </a:r>
                      <a:endParaRPr lang="es-EC" sz="1400" b="1">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b="1">
                          <a:effectLst/>
                        </a:rPr>
                        <a:t>7</a:t>
                      </a:r>
                      <a:endParaRPr lang="es-EC" sz="1400" b="1">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b="1" dirty="0">
                          <a:effectLst/>
                        </a:rPr>
                        <a:t>8</a:t>
                      </a:r>
                      <a:endParaRPr lang="es-EC" sz="1400" b="1"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r>
              <a:tr h="210491">
                <a:tc>
                  <a:txBody>
                    <a:bodyPr/>
                    <a:lstStyle/>
                    <a:p>
                      <a:pPr indent="0" algn="ctr">
                        <a:lnSpc>
                          <a:spcPct val="150000"/>
                        </a:lnSpc>
                        <a:spcAft>
                          <a:spcPts val="0"/>
                        </a:spcAft>
                      </a:pPr>
                      <a:r>
                        <a:rPr lang="es-EC" sz="1400">
                          <a:effectLst/>
                        </a:rPr>
                        <a:t>Carga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W</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160.00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145.00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85.00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60.00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r>
              <a:tr h="210491">
                <a:tc>
                  <a:txBody>
                    <a:bodyPr/>
                    <a:lstStyle/>
                    <a:p>
                      <a:pPr indent="0" algn="ctr">
                        <a:lnSpc>
                          <a:spcPct val="150000"/>
                        </a:lnSpc>
                        <a:spcAft>
                          <a:spcPts val="0"/>
                        </a:spcAft>
                      </a:pPr>
                      <a:r>
                        <a:rPr lang="es-EC" sz="1400">
                          <a:effectLst/>
                        </a:rPr>
                        <a:t>Corriente de batería 1</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-7.39</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-7.49</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-5.13</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-1.49</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r>
              <a:tr h="210491">
                <a:tc>
                  <a:txBody>
                    <a:bodyPr/>
                    <a:lstStyle/>
                    <a:p>
                      <a:pPr indent="0" algn="ctr">
                        <a:lnSpc>
                          <a:spcPct val="150000"/>
                        </a:lnSpc>
                        <a:spcAft>
                          <a:spcPts val="0"/>
                        </a:spcAft>
                      </a:pPr>
                      <a:r>
                        <a:rPr lang="es-EC" sz="1400">
                          <a:effectLst/>
                        </a:rPr>
                        <a:t>Corriente de batería 2</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-6.89</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-6.63</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-3.39</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-0.86</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r>
              <a:tr h="210491">
                <a:tc>
                  <a:txBody>
                    <a:bodyPr/>
                    <a:lstStyle/>
                    <a:p>
                      <a:pPr indent="0" algn="ctr">
                        <a:lnSpc>
                          <a:spcPct val="150000"/>
                        </a:lnSpc>
                        <a:spcAft>
                          <a:spcPts val="0"/>
                        </a:spcAft>
                      </a:pPr>
                      <a:r>
                        <a:rPr lang="es-EC" sz="1400">
                          <a:effectLst/>
                        </a:rPr>
                        <a:t>Nivel de batería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32.50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7.75</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0.63</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22.92</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r>
              <a:tr h="210491">
                <a:tc>
                  <a:txBody>
                    <a:bodyPr/>
                    <a:lstStyle/>
                    <a:p>
                      <a:pPr indent="0" algn="ctr">
                        <a:lnSpc>
                          <a:spcPct val="150000"/>
                        </a:lnSpc>
                        <a:spcAft>
                          <a:spcPts val="0"/>
                        </a:spcAft>
                      </a:pPr>
                      <a:r>
                        <a:rPr lang="es-EC" sz="1400">
                          <a:effectLst/>
                        </a:rPr>
                        <a:t>Corriente Consumo</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15.54</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14.66</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8.60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1.70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r>
              <a:tr h="210491">
                <a:tc>
                  <a:txBody>
                    <a:bodyPr/>
                    <a:lstStyle/>
                    <a:p>
                      <a:pPr indent="0" algn="ctr">
                        <a:lnSpc>
                          <a:spcPct val="150000"/>
                        </a:lnSpc>
                        <a:spcAft>
                          <a:spcPts val="0"/>
                        </a:spcAft>
                      </a:pPr>
                      <a:r>
                        <a:rPr lang="es-EC" sz="1400">
                          <a:effectLst/>
                        </a:rPr>
                        <a:t>Energía de Consumo</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Wh</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173.45</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160.72</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93.39</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18.74</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r>
              <a:tr h="210491">
                <a:tc>
                  <a:txBody>
                    <a:bodyPr/>
                    <a:lstStyle/>
                    <a:p>
                      <a:pPr indent="0" algn="ctr">
                        <a:lnSpc>
                          <a:spcPct val="150000"/>
                        </a:lnSpc>
                        <a:spcAft>
                          <a:spcPts val="0"/>
                        </a:spcAft>
                      </a:pPr>
                      <a:r>
                        <a:rPr lang="es-EC" sz="1400">
                          <a:effectLst/>
                        </a:rPr>
                        <a:t>Hora Inicio</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a:effectLst/>
                        </a:rPr>
                        <a:t>11h10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gridSpan="3">
                  <a:txBody>
                    <a:bodyPr/>
                    <a:lstStyle/>
                    <a:p>
                      <a:pPr indent="0" algn="ctr">
                        <a:lnSpc>
                          <a:spcPct val="150000"/>
                        </a:lnSpc>
                        <a:spcAft>
                          <a:spcPts val="0"/>
                        </a:spcAft>
                      </a:pPr>
                      <a:r>
                        <a:rPr lang="es-EC" sz="1400">
                          <a:effectLst/>
                        </a:rPr>
                        <a:t>Hora Fin:</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hMerge="1">
                  <a:txBody>
                    <a:bodyPr/>
                    <a:lstStyle/>
                    <a:p>
                      <a:endParaRPr lang="es-EC"/>
                    </a:p>
                  </a:txBody>
                  <a:tcPr/>
                </a:tc>
                <a:tc hMerge="1">
                  <a:txBody>
                    <a:bodyPr/>
                    <a:lstStyle/>
                    <a:p>
                      <a:endParaRPr lang="es-EC"/>
                    </a:p>
                  </a:txBody>
                  <a:tcPr/>
                </a:tc>
                <a:tc>
                  <a:txBody>
                    <a:bodyPr/>
                    <a:lstStyle/>
                    <a:p>
                      <a:pPr indent="0" algn="ctr">
                        <a:lnSpc>
                          <a:spcPct val="150000"/>
                        </a:lnSpc>
                        <a:spcAft>
                          <a:spcPts val="0"/>
                        </a:spcAft>
                      </a:pPr>
                      <a:r>
                        <a:rPr lang="es-EC" sz="1400">
                          <a:effectLst/>
                        </a:rPr>
                        <a:t>18h30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r>
              <a:tr h="210491">
                <a:tc>
                  <a:txBody>
                    <a:bodyPr/>
                    <a:lstStyle/>
                    <a:p>
                      <a:pPr indent="0" algn="ctr">
                        <a:lnSpc>
                          <a:spcPct val="150000"/>
                        </a:lnSpc>
                        <a:spcAft>
                          <a:spcPts val="0"/>
                        </a:spcAft>
                      </a:pPr>
                      <a:r>
                        <a:rPr lang="es-EC" sz="1400" dirty="0">
                          <a:effectLst/>
                        </a:rPr>
                        <a:t>Tiempo de descarga:</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a:txBody>
                    <a:bodyPr/>
                    <a:lstStyle/>
                    <a:p>
                      <a:pPr indent="0" algn="ctr">
                        <a:lnSpc>
                          <a:spcPct val="150000"/>
                        </a:lnSpc>
                        <a:spcAft>
                          <a:spcPts val="0"/>
                        </a:spcAft>
                      </a:pPr>
                      <a:r>
                        <a:rPr lang="es-EC" sz="1400" dirty="0">
                          <a:effectLst/>
                        </a:rPr>
                        <a:t>5h 20m</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gridSpan="3">
                  <a:txBody>
                    <a:bodyPr/>
                    <a:lstStyle/>
                    <a:p>
                      <a:pPr indent="0" algn="ctr">
                        <a:lnSpc>
                          <a:spcPct val="150000"/>
                        </a:lnSpc>
                        <a:spcAft>
                          <a:spcPts val="0"/>
                        </a:spcAft>
                      </a:pPr>
                      <a:r>
                        <a:rPr lang="es-EC" sz="1400" b="1" dirty="0" err="1">
                          <a:effectLst/>
                        </a:rPr>
                        <a:t>Ener</a:t>
                      </a:r>
                      <a:r>
                        <a:rPr lang="es-EC" sz="1400" b="1" dirty="0">
                          <a:effectLst/>
                        </a:rPr>
                        <a:t>. Consumida (</a:t>
                      </a:r>
                      <a:r>
                        <a:rPr lang="es-EC" sz="1400" b="1" dirty="0" err="1">
                          <a:effectLst/>
                        </a:rPr>
                        <a:t>Wh</a:t>
                      </a:r>
                      <a:r>
                        <a:rPr lang="es-EC" sz="1400" b="1" dirty="0">
                          <a:effectLst/>
                        </a:rPr>
                        <a:t>):</a:t>
                      </a:r>
                      <a:endParaRPr lang="es-EC" sz="1400" b="1"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c hMerge="1">
                  <a:txBody>
                    <a:bodyPr/>
                    <a:lstStyle/>
                    <a:p>
                      <a:endParaRPr lang="es-EC"/>
                    </a:p>
                  </a:txBody>
                  <a:tcPr/>
                </a:tc>
                <a:tc hMerge="1">
                  <a:txBody>
                    <a:bodyPr/>
                    <a:lstStyle/>
                    <a:p>
                      <a:endParaRPr lang="es-EC"/>
                    </a:p>
                  </a:txBody>
                  <a:tcPr/>
                </a:tc>
                <a:tc>
                  <a:txBody>
                    <a:bodyPr/>
                    <a:lstStyle/>
                    <a:p>
                      <a:pPr indent="0" algn="ctr">
                        <a:lnSpc>
                          <a:spcPct val="150000"/>
                        </a:lnSpc>
                        <a:spcAft>
                          <a:spcPts val="0"/>
                        </a:spcAft>
                      </a:pPr>
                      <a:r>
                        <a:rPr lang="es-EC" sz="1400" dirty="0">
                          <a:effectLst/>
                        </a:rPr>
                        <a:t>1442.84</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1467" marR="21467" marT="0" marB="0" anchor="ctr"/>
                </a:tc>
              </a:tr>
            </a:tbl>
          </a:graphicData>
        </a:graphic>
      </p:graphicFrame>
    </p:spTree>
    <p:extLst>
      <p:ext uri="{BB962C8B-B14F-4D97-AF65-F5344CB8AC3E}">
        <p14:creationId xmlns:p14="http://schemas.microsoft.com/office/powerpoint/2010/main" val="29127753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84183" y="1494693"/>
            <a:ext cx="8102141" cy="4094497"/>
          </a:xfrm>
          <a:prstGeom prst="rect">
            <a:avLst/>
          </a:prstGeom>
        </p:spPr>
      </p:pic>
    </p:spTree>
    <p:extLst>
      <p:ext uri="{BB962C8B-B14F-4D97-AF65-F5344CB8AC3E}">
        <p14:creationId xmlns:p14="http://schemas.microsoft.com/office/powerpoint/2010/main" val="14934102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0463" y="0"/>
            <a:ext cx="7404966" cy="702415"/>
          </a:xfrm>
        </p:spPr>
        <p:txBody>
          <a:bodyPr/>
          <a:lstStyle/>
          <a:p>
            <a:r>
              <a:rPr lang="es-EC" dirty="0" smtClean="0"/>
              <a:t>Prueba de Carga Híbrida</a:t>
            </a:r>
            <a:endParaRPr lang="es-EC"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652647651"/>
              </p:ext>
            </p:extLst>
          </p:nvPr>
        </p:nvGraphicFramePr>
        <p:xfrm>
          <a:off x="1313646" y="768450"/>
          <a:ext cx="7675423" cy="5974080"/>
        </p:xfrm>
        <a:graphic>
          <a:graphicData uri="http://schemas.openxmlformats.org/drawingml/2006/table">
            <a:tbl>
              <a:tblPr firstRow="1" firstCol="1" bandRow="1">
                <a:tableStyleId>{8799B23B-EC83-4686-B30A-512413B5E67A}</a:tableStyleId>
              </a:tblPr>
              <a:tblGrid>
                <a:gridCol w="2782500"/>
                <a:gridCol w="1096168"/>
                <a:gridCol w="982848"/>
                <a:gridCol w="982848"/>
                <a:gridCol w="982848"/>
                <a:gridCol w="848211"/>
              </a:tblGrid>
              <a:tr h="134937">
                <a:tc rowSpan="2">
                  <a:txBody>
                    <a:bodyPr/>
                    <a:lstStyle/>
                    <a:p>
                      <a:pPr algn="ctr">
                        <a:lnSpc>
                          <a:spcPct val="100000"/>
                        </a:lnSpc>
                      </a:pPr>
                      <a:r>
                        <a:rPr lang="en-US" sz="1400" dirty="0" smtClean="0">
                          <a:effectLst/>
                          <a:latin typeface="Calibri" panose="020F0502020204030204" pitchFamily="34" charset="0"/>
                        </a:rPr>
                        <a:t>(26-06-2014)</a:t>
                      </a:r>
                      <a:endParaRPr lang="en-US" sz="1400" dirty="0">
                        <a:effectLst/>
                        <a:latin typeface="Calibri" panose="020F0502020204030204" pitchFamily="34" charset="0"/>
                      </a:endParaRPr>
                    </a:p>
                  </a:txBody>
                  <a:tcPr marL="25301" marR="25301" marT="0" marB="0" anchor="ctr"/>
                </a:tc>
                <a:tc rowSpan="2">
                  <a:txBody>
                    <a:bodyPr/>
                    <a:lstStyle/>
                    <a:p>
                      <a:pPr marL="0" marR="0" indent="0" algn="ctr">
                        <a:lnSpc>
                          <a:spcPct val="100000"/>
                        </a:lnSpc>
                        <a:spcBef>
                          <a:spcPts val="0"/>
                        </a:spcBef>
                        <a:spcAft>
                          <a:spcPts val="0"/>
                        </a:spcAft>
                      </a:pPr>
                      <a:r>
                        <a:rPr lang="es-EC" sz="1400">
                          <a:effectLst/>
                        </a:rPr>
                        <a:t>Unidad</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gridSpan="4">
                  <a:txBody>
                    <a:bodyPr/>
                    <a:lstStyle/>
                    <a:p>
                      <a:pPr marL="0" marR="0" indent="0" algn="ctr">
                        <a:lnSpc>
                          <a:spcPct val="100000"/>
                        </a:lnSpc>
                        <a:spcBef>
                          <a:spcPts val="0"/>
                        </a:spcBef>
                        <a:spcAft>
                          <a:spcPts val="0"/>
                        </a:spcAft>
                      </a:pPr>
                      <a:r>
                        <a:rPr lang="es-EC" sz="1400">
                          <a:effectLst/>
                        </a:rPr>
                        <a:t>Horas</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hMerge="1">
                  <a:txBody>
                    <a:bodyPr/>
                    <a:lstStyle/>
                    <a:p>
                      <a:endParaRPr lang="es-EC"/>
                    </a:p>
                  </a:txBody>
                  <a:tcPr/>
                </a:tc>
                <a:tc hMerge="1">
                  <a:txBody>
                    <a:bodyPr/>
                    <a:lstStyle/>
                    <a:p>
                      <a:endParaRPr lang="es-EC"/>
                    </a:p>
                  </a:txBody>
                  <a:tcPr/>
                </a:tc>
                <a:tc hMerge="1">
                  <a:txBody>
                    <a:bodyPr/>
                    <a:lstStyle/>
                    <a:p>
                      <a:endParaRPr lang="es-EC"/>
                    </a:p>
                  </a:txBody>
                  <a:tcPr/>
                </a:tc>
              </a:tr>
              <a:tr h="134937">
                <a:tc vMerge="1">
                  <a:txBody>
                    <a:bodyPr/>
                    <a:lstStyle/>
                    <a:p>
                      <a:endParaRPr lang="es-EC"/>
                    </a:p>
                  </a:txBody>
                  <a:tcPr/>
                </a:tc>
                <a:tc vMerge="1">
                  <a:txBody>
                    <a:bodyPr/>
                    <a:lstStyle/>
                    <a:p>
                      <a:endParaRPr lang="es-EC"/>
                    </a:p>
                  </a:txBody>
                  <a:tcPr/>
                </a:tc>
                <a:tc>
                  <a:txBody>
                    <a:bodyPr/>
                    <a:lstStyle/>
                    <a:p>
                      <a:pPr marL="0" marR="0" indent="0" algn="ctr">
                        <a:lnSpc>
                          <a:spcPct val="100000"/>
                        </a:lnSpc>
                        <a:spcBef>
                          <a:spcPts val="0"/>
                        </a:spcBef>
                        <a:spcAft>
                          <a:spcPts val="0"/>
                        </a:spcAft>
                      </a:pPr>
                      <a:r>
                        <a:rPr lang="es-EC" sz="1400">
                          <a:effectLst/>
                        </a:rPr>
                        <a:t>6</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8</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9</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Radiación</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W</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6.5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172.83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390.17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691.3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Velocidad media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m/s</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0.25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0.4967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0.91</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Voltaje paneles</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V</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9.8767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13.898</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14.398</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15.7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Volt. aerogenerador</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V</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0.862</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Voltaje baterías</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V</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12.093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12.58</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12.875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Corriente panel</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0.4167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5.36</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11.643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11.09</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Corr. aerogenerador</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dirty="0">
                          <a:effectLst/>
                        </a:rPr>
                        <a:t>Corriente batería 1</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-0.052</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2.4317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5.59</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6.437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Corriente batería 2</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0.0317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2.5817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5.795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6.72</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Ener. generada solar</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Wh</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5.1984</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74.699</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167.8</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168.7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Ener. generada eólica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Wh</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rowSpan="2">
                  <a:txBody>
                    <a:bodyPr/>
                    <a:lstStyle/>
                    <a:p>
                      <a:pPr>
                        <a:lnSpc>
                          <a:spcPct val="100000"/>
                        </a:lnSpc>
                      </a:pPr>
                      <a:endParaRPr lang="en-US" sz="1400">
                        <a:effectLst/>
                        <a:latin typeface="Calibri" panose="020F0502020204030204" pitchFamily="34" charset="0"/>
                      </a:endParaRPr>
                    </a:p>
                  </a:txBody>
                  <a:tcPr marL="25301" marR="25301" marT="0" marB="0" anchor="ctr"/>
                </a:tc>
                <a:tc rowSpan="2">
                  <a:txBody>
                    <a:bodyPr/>
                    <a:lstStyle/>
                    <a:p>
                      <a:pPr>
                        <a:lnSpc>
                          <a:spcPct val="100000"/>
                        </a:lnSpc>
                      </a:pPr>
                      <a:endParaRPr lang="en-US" sz="1400">
                        <a:effectLst/>
                        <a:latin typeface="Calibri" panose="020F0502020204030204" pitchFamily="34" charset="0"/>
                      </a:endParaRPr>
                    </a:p>
                  </a:txBody>
                  <a:tcPr marL="25301" marR="25301" marT="0" marB="0" anchor="ctr"/>
                </a:tc>
                <a:tc gridSpan="4">
                  <a:txBody>
                    <a:bodyPr/>
                    <a:lstStyle/>
                    <a:p>
                      <a:pPr marL="0" marR="0" indent="0" algn="ctr">
                        <a:lnSpc>
                          <a:spcPct val="100000"/>
                        </a:lnSpc>
                        <a:spcBef>
                          <a:spcPts val="0"/>
                        </a:spcBef>
                        <a:spcAft>
                          <a:spcPts val="0"/>
                        </a:spcAft>
                      </a:pPr>
                      <a:r>
                        <a:rPr lang="es-EC" sz="1400">
                          <a:effectLst/>
                        </a:rPr>
                        <a:t>Horas</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hMerge="1">
                  <a:txBody>
                    <a:bodyPr/>
                    <a:lstStyle/>
                    <a:p>
                      <a:endParaRPr lang="es-EC"/>
                    </a:p>
                  </a:txBody>
                  <a:tcPr/>
                </a:tc>
                <a:tc hMerge="1">
                  <a:txBody>
                    <a:bodyPr/>
                    <a:lstStyle/>
                    <a:p>
                      <a:endParaRPr lang="es-EC"/>
                    </a:p>
                  </a:txBody>
                  <a:tcPr/>
                </a:tc>
                <a:tc hMerge="1">
                  <a:txBody>
                    <a:bodyPr/>
                    <a:lstStyle/>
                    <a:p>
                      <a:endParaRPr lang="es-EC"/>
                    </a:p>
                  </a:txBody>
                  <a:tcPr/>
                </a:tc>
              </a:tr>
              <a:tr h="134937">
                <a:tc vMerge="1">
                  <a:txBody>
                    <a:bodyPr/>
                    <a:lstStyle/>
                    <a:p>
                      <a:endParaRPr lang="es-EC"/>
                    </a:p>
                  </a:txBody>
                  <a:tcPr/>
                </a:tc>
                <a:tc vMerge="1">
                  <a:txBody>
                    <a:bodyPr/>
                    <a:lstStyle/>
                    <a:p>
                      <a:endParaRPr lang="es-EC"/>
                    </a:p>
                  </a:txBody>
                  <a:tcPr/>
                </a:tc>
                <a:tc>
                  <a:txBody>
                    <a:bodyPr/>
                    <a:lstStyle/>
                    <a:p>
                      <a:pPr marL="0" marR="0" indent="0" algn="ctr">
                        <a:lnSpc>
                          <a:spcPct val="100000"/>
                        </a:lnSpc>
                        <a:spcBef>
                          <a:spcPts val="0"/>
                        </a:spcBef>
                        <a:spcAft>
                          <a:spcPts val="0"/>
                        </a:spcAft>
                      </a:pPr>
                      <a:r>
                        <a:rPr lang="es-EC" sz="1400">
                          <a:effectLst/>
                        </a:rPr>
                        <a:t>10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11</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12</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Radiación</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W</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470.33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874</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532.5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481.5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Velocidad media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m/s</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1.075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1.9817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1.5683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1.817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Voltaje paneles</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V</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15.03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16.77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15.348</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15.85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Volt. aerogenerador</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V</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0.6017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4.355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7.355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Voltaje baterías</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V</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12.895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12.928</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13.145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13.14</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Corriente panel</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7.6183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3.3683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9.52</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4.968</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Corr. aerogenerador</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Corriente batería 1</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3.6783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1.5367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4.5183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3.54</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Corriente batería 2</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3.6967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1.4667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4.7533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3.963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Ener. generada solar</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Wh</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110.41</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49.47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141.94</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72.96</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a:txBody>
                    <a:bodyPr/>
                    <a:lstStyle/>
                    <a:p>
                      <a:pPr marL="0" marR="0" indent="0" algn="l">
                        <a:lnSpc>
                          <a:spcPct val="100000"/>
                        </a:lnSpc>
                        <a:spcBef>
                          <a:spcPts val="0"/>
                        </a:spcBef>
                        <a:spcAft>
                          <a:spcPts val="0"/>
                        </a:spcAft>
                      </a:pPr>
                      <a:r>
                        <a:rPr lang="es-EC" sz="1400">
                          <a:effectLst/>
                        </a:rPr>
                        <a:t>Ener. generada eólica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Wh</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a:txBody>
                    <a:bodyPr/>
                    <a:lstStyle/>
                    <a:p>
                      <a:pPr marL="0" marR="0" indent="0" algn="ctr">
                        <a:lnSpc>
                          <a:spcPct val="100000"/>
                        </a:lnSpc>
                        <a:spcBef>
                          <a:spcPts val="0"/>
                        </a:spcBef>
                        <a:spcAft>
                          <a:spcPts val="0"/>
                        </a:spcAft>
                      </a:pPr>
                      <a:r>
                        <a:rPr lang="es-EC" sz="1400">
                          <a:effectLst/>
                        </a:rPr>
                        <a:t>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r>
              <a:tr h="134937">
                <a:tc gridSpan="4">
                  <a:txBody>
                    <a:bodyPr/>
                    <a:lstStyle/>
                    <a:p>
                      <a:pPr marL="0" marR="0" indent="0" algn="ctr">
                        <a:lnSpc>
                          <a:spcPct val="100000"/>
                        </a:lnSpc>
                        <a:spcBef>
                          <a:spcPts val="0"/>
                        </a:spcBef>
                        <a:spcAft>
                          <a:spcPts val="0"/>
                        </a:spcAft>
                      </a:pPr>
                      <a:r>
                        <a:rPr lang="es-EC" sz="1400">
                          <a:effectLst/>
                        </a:rPr>
                        <a:t>Energía de carga total (Wh)</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marL="0" marR="0" indent="0" algn="ctr">
                        <a:lnSpc>
                          <a:spcPct val="100000"/>
                        </a:lnSpc>
                        <a:spcBef>
                          <a:spcPts val="0"/>
                        </a:spcBef>
                        <a:spcAft>
                          <a:spcPts val="0"/>
                        </a:spcAft>
                      </a:pPr>
                      <a:r>
                        <a:rPr lang="es-EC" sz="1400">
                          <a:effectLst/>
                        </a:rPr>
                        <a:t>713.05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hMerge="1">
                  <a:txBody>
                    <a:bodyPr/>
                    <a:lstStyle/>
                    <a:p>
                      <a:endParaRPr lang="es-EC"/>
                    </a:p>
                  </a:txBody>
                  <a:tcPr/>
                </a:tc>
              </a:tr>
              <a:tr h="134937">
                <a:tc gridSpan="4">
                  <a:txBody>
                    <a:bodyPr/>
                    <a:lstStyle/>
                    <a:p>
                      <a:pPr marL="0" marR="0" indent="0" algn="ctr">
                        <a:lnSpc>
                          <a:spcPct val="100000"/>
                        </a:lnSpc>
                        <a:spcBef>
                          <a:spcPts val="0"/>
                        </a:spcBef>
                        <a:spcAft>
                          <a:spcPts val="0"/>
                        </a:spcAft>
                      </a:pPr>
                      <a:r>
                        <a:rPr lang="es-EC" sz="1400">
                          <a:effectLst/>
                        </a:rPr>
                        <a:t>Tiempo total de carga (horas)</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marL="0" marR="0" indent="0" algn="ctr">
                        <a:lnSpc>
                          <a:spcPct val="100000"/>
                        </a:lnSpc>
                        <a:spcBef>
                          <a:spcPts val="0"/>
                        </a:spcBef>
                        <a:spcAft>
                          <a:spcPts val="0"/>
                        </a:spcAft>
                      </a:pPr>
                      <a:r>
                        <a:rPr lang="es-EC" sz="1400" dirty="0">
                          <a:effectLst/>
                        </a:rPr>
                        <a:t>6</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25301" marR="25301" marT="0" marB="0" anchor="ctr"/>
                </a:tc>
                <a:tc hMerge="1">
                  <a:txBody>
                    <a:bodyPr/>
                    <a:lstStyle/>
                    <a:p>
                      <a:endParaRPr lang="es-EC"/>
                    </a:p>
                  </a:txBody>
                  <a:tcPr/>
                </a:tc>
              </a:tr>
            </a:tbl>
          </a:graphicData>
        </a:graphic>
      </p:graphicFrame>
    </p:spTree>
    <p:extLst>
      <p:ext uri="{BB962C8B-B14F-4D97-AF65-F5344CB8AC3E}">
        <p14:creationId xmlns:p14="http://schemas.microsoft.com/office/powerpoint/2010/main" val="1728786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a:p>
        </p:txBody>
      </p:sp>
      <p:sp>
        <p:nvSpPr>
          <p:cNvPr id="3" name="Content Placeholder 2"/>
          <p:cNvSpPr>
            <a:spLocks noGrp="1"/>
          </p:cNvSpPr>
          <p:nvPr>
            <p:ph idx="1"/>
          </p:nvPr>
        </p:nvSpPr>
        <p:spPr/>
        <p:txBody>
          <a:bodyPr/>
          <a:lstStyle/>
          <a:p>
            <a:endParaRPr lang="es-EC"/>
          </a:p>
        </p:txBody>
      </p:sp>
      <p:pic>
        <p:nvPicPr>
          <p:cNvPr id="4" name="Picture 3"/>
          <p:cNvPicPr>
            <a:picLocks noChangeAspect="1"/>
          </p:cNvPicPr>
          <p:nvPr/>
        </p:nvPicPr>
        <p:blipFill>
          <a:blip r:embed="rId2"/>
          <a:stretch>
            <a:fillRect/>
          </a:stretch>
        </p:blipFill>
        <p:spPr>
          <a:xfrm>
            <a:off x="250371" y="1072662"/>
            <a:ext cx="8735367" cy="4437861"/>
          </a:xfrm>
          <a:prstGeom prst="rect">
            <a:avLst/>
          </a:prstGeom>
        </p:spPr>
      </p:pic>
    </p:spTree>
    <p:extLst>
      <p:ext uri="{BB962C8B-B14F-4D97-AF65-F5344CB8AC3E}">
        <p14:creationId xmlns:p14="http://schemas.microsoft.com/office/powerpoint/2010/main" val="18661416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9099" y="682581"/>
            <a:ext cx="7404966" cy="702415"/>
          </a:xfrm>
        </p:spPr>
        <p:txBody>
          <a:bodyPr>
            <a:normAutofit fontScale="90000"/>
          </a:bodyPr>
          <a:lstStyle/>
          <a:p>
            <a:r>
              <a:rPr lang="es-EC" dirty="0" smtClean="0"/>
              <a:t>Prueba de funcionamiento continuo</a:t>
            </a:r>
            <a:endParaRPr lang="es-EC"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05137823"/>
              </p:ext>
            </p:extLst>
          </p:nvPr>
        </p:nvGraphicFramePr>
        <p:xfrm>
          <a:off x="1648496" y="1691005"/>
          <a:ext cx="6529590" cy="4172621"/>
        </p:xfrm>
        <a:graphic>
          <a:graphicData uri="http://schemas.openxmlformats.org/drawingml/2006/table">
            <a:tbl>
              <a:tblPr firstRow="1" firstCol="1" bandRow="1">
                <a:tableStyleId>{8799B23B-EC83-4686-B30A-512413B5E67A}</a:tableStyleId>
              </a:tblPr>
              <a:tblGrid>
                <a:gridCol w="2811784"/>
                <a:gridCol w="1124714"/>
                <a:gridCol w="864364"/>
                <a:gridCol w="864364"/>
                <a:gridCol w="864364"/>
              </a:tblGrid>
              <a:tr h="269875">
                <a:tc>
                  <a:txBody>
                    <a:bodyPr/>
                    <a:lstStyle/>
                    <a:p>
                      <a:pPr marL="0" marR="0" indent="0" algn="l">
                        <a:lnSpc>
                          <a:spcPct val="150000"/>
                        </a:lnSpc>
                        <a:spcBef>
                          <a:spcPts val="0"/>
                        </a:spcBef>
                        <a:spcAft>
                          <a:spcPts val="0"/>
                        </a:spcAft>
                      </a:pPr>
                      <a:r>
                        <a:rPr lang="es-EC" sz="1400">
                          <a:effectLst/>
                        </a:rPr>
                        <a:t> </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Unidad</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Día 1</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Día 2</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Día 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r>
              <a:tr h="269875">
                <a:tc>
                  <a:txBody>
                    <a:bodyPr/>
                    <a:lstStyle/>
                    <a:p>
                      <a:pPr marL="0" marR="0" indent="0" algn="l">
                        <a:lnSpc>
                          <a:spcPct val="150000"/>
                        </a:lnSpc>
                        <a:spcBef>
                          <a:spcPts val="0"/>
                        </a:spcBef>
                        <a:spcAft>
                          <a:spcPts val="0"/>
                        </a:spcAft>
                      </a:pPr>
                      <a:r>
                        <a:rPr lang="es-EC" sz="1400">
                          <a:effectLst/>
                        </a:rPr>
                        <a:t>Fecha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 </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23/06</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24/06</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25/06</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r>
              <a:tr h="332141">
                <a:tc>
                  <a:txBody>
                    <a:bodyPr/>
                    <a:lstStyle/>
                    <a:p>
                      <a:pPr marL="0" marR="0" indent="0" algn="l">
                        <a:lnSpc>
                          <a:spcPct val="150000"/>
                        </a:lnSpc>
                        <a:spcBef>
                          <a:spcPts val="0"/>
                        </a:spcBef>
                        <a:spcAft>
                          <a:spcPts val="0"/>
                        </a:spcAft>
                      </a:pPr>
                      <a:r>
                        <a:rPr lang="es-EC" sz="1400">
                          <a:effectLst/>
                        </a:rPr>
                        <a:t>Insolación</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Wh/m2/día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5515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5104</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3553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r>
              <a:tr h="269875">
                <a:tc>
                  <a:txBody>
                    <a:bodyPr/>
                    <a:lstStyle/>
                    <a:p>
                      <a:pPr marL="0" marR="0" indent="0" algn="l">
                        <a:lnSpc>
                          <a:spcPct val="150000"/>
                        </a:lnSpc>
                        <a:spcBef>
                          <a:spcPts val="0"/>
                        </a:spcBef>
                        <a:spcAft>
                          <a:spcPts val="0"/>
                        </a:spcAft>
                      </a:pPr>
                      <a:r>
                        <a:rPr lang="es-EC" sz="1400">
                          <a:effectLst/>
                        </a:rPr>
                        <a:t>Velocidad promedio</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m/s</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1.78</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1.38</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0.94</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r>
              <a:tr h="269875">
                <a:tc>
                  <a:txBody>
                    <a:bodyPr/>
                    <a:lstStyle/>
                    <a:p>
                      <a:pPr marL="0" marR="0" indent="0" algn="l">
                        <a:lnSpc>
                          <a:spcPct val="150000"/>
                        </a:lnSpc>
                        <a:spcBef>
                          <a:spcPts val="0"/>
                        </a:spcBef>
                        <a:spcAft>
                          <a:spcPts val="0"/>
                        </a:spcAft>
                      </a:pPr>
                      <a:r>
                        <a:rPr lang="es-EC" sz="1400">
                          <a:effectLst/>
                        </a:rPr>
                        <a:t>Energía Disponible</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Wh</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19029</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17536.1</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12193.1</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r>
              <a:tr h="269875">
                <a:tc>
                  <a:txBody>
                    <a:bodyPr/>
                    <a:lstStyle/>
                    <a:p>
                      <a:pPr marL="0" marR="0" indent="0" algn="l">
                        <a:lnSpc>
                          <a:spcPct val="150000"/>
                        </a:lnSpc>
                        <a:spcBef>
                          <a:spcPts val="0"/>
                        </a:spcBef>
                        <a:spcAft>
                          <a:spcPts val="0"/>
                        </a:spcAft>
                      </a:pPr>
                      <a:r>
                        <a:rPr lang="es-EC" sz="1400">
                          <a:effectLst/>
                        </a:rPr>
                        <a:t>Energía Generada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Wh</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1437.83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1005.13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1224.83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r>
              <a:tr h="269875">
                <a:tc>
                  <a:txBody>
                    <a:bodyPr/>
                    <a:lstStyle/>
                    <a:p>
                      <a:pPr marL="0" marR="0" indent="0" algn="l">
                        <a:lnSpc>
                          <a:spcPct val="150000"/>
                        </a:lnSpc>
                        <a:spcBef>
                          <a:spcPts val="0"/>
                        </a:spcBef>
                        <a:spcAft>
                          <a:spcPts val="0"/>
                        </a:spcAft>
                      </a:pPr>
                      <a:r>
                        <a:rPr lang="es-EC" sz="1400">
                          <a:effectLst/>
                        </a:rPr>
                        <a:t>Generación fotovoltaica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98.7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99.5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99.8</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r>
              <a:tr h="269875">
                <a:tc>
                  <a:txBody>
                    <a:bodyPr/>
                    <a:lstStyle/>
                    <a:p>
                      <a:pPr marL="0" marR="0" indent="0" algn="l">
                        <a:lnSpc>
                          <a:spcPct val="150000"/>
                        </a:lnSpc>
                        <a:spcBef>
                          <a:spcPts val="0"/>
                        </a:spcBef>
                        <a:spcAft>
                          <a:spcPts val="0"/>
                        </a:spcAft>
                      </a:pPr>
                      <a:r>
                        <a:rPr lang="es-EC" sz="1400">
                          <a:effectLst/>
                        </a:rPr>
                        <a:t>Generación eólica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1.3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0.5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0.2</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r>
              <a:tr h="269875">
                <a:tc>
                  <a:txBody>
                    <a:bodyPr/>
                    <a:lstStyle/>
                    <a:p>
                      <a:pPr marL="0" marR="0" indent="0" algn="l">
                        <a:lnSpc>
                          <a:spcPct val="150000"/>
                        </a:lnSpc>
                        <a:spcBef>
                          <a:spcPts val="0"/>
                        </a:spcBef>
                        <a:spcAft>
                          <a:spcPts val="0"/>
                        </a:spcAft>
                      </a:pPr>
                      <a:r>
                        <a:rPr lang="es-EC" sz="1400">
                          <a:effectLst/>
                        </a:rPr>
                        <a:t>Energía Consumida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Wh</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1476.71</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1446.05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1659.97</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r>
              <a:tr h="269875">
                <a:tc>
                  <a:txBody>
                    <a:bodyPr/>
                    <a:lstStyle/>
                    <a:p>
                      <a:pPr marL="0" marR="0" indent="0" algn="l">
                        <a:lnSpc>
                          <a:spcPct val="150000"/>
                        </a:lnSpc>
                        <a:spcBef>
                          <a:spcPts val="0"/>
                        </a:spcBef>
                        <a:spcAft>
                          <a:spcPts val="0"/>
                        </a:spcAft>
                      </a:pPr>
                      <a:r>
                        <a:rPr lang="es-EC" sz="1400">
                          <a:effectLst/>
                        </a:rPr>
                        <a:t>Corriente max. batería 1</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4.25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6.54</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6.74</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r>
              <a:tr h="269875">
                <a:tc>
                  <a:txBody>
                    <a:bodyPr/>
                    <a:lstStyle/>
                    <a:p>
                      <a:pPr marL="0" marR="0" indent="0" algn="l">
                        <a:lnSpc>
                          <a:spcPct val="150000"/>
                        </a:lnSpc>
                        <a:spcBef>
                          <a:spcPts val="0"/>
                        </a:spcBef>
                        <a:spcAft>
                          <a:spcPts val="0"/>
                        </a:spcAft>
                      </a:pPr>
                      <a:r>
                        <a:rPr lang="es-EC" sz="1400">
                          <a:effectLst/>
                        </a:rPr>
                        <a:t>Corriente max. batería 2</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4.05</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5.13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6.88</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r>
              <a:tr h="269875">
                <a:tc>
                  <a:txBody>
                    <a:bodyPr/>
                    <a:lstStyle/>
                    <a:p>
                      <a:pPr marL="0" marR="0" indent="0" algn="l">
                        <a:lnSpc>
                          <a:spcPct val="150000"/>
                        </a:lnSpc>
                        <a:spcBef>
                          <a:spcPts val="0"/>
                        </a:spcBef>
                        <a:spcAft>
                          <a:spcPts val="0"/>
                        </a:spcAft>
                      </a:pPr>
                      <a:r>
                        <a:rPr lang="es-EC" sz="1400">
                          <a:effectLst/>
                        </a:rPr>
                        <a:t>Corriente max. consumo AC</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26.22</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21.02</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28.93</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r>
              <a:tr h="269875">
                <a:tc>
                  <a:txBody>
                    <a:bodyPr/>
                    <a:lstStyle/>
                    <a:p>
                      <a:pPr marL="0" marR="0" indent="0" algn="l">
                        <a:lnSpc>
                          <a:spcPct val="150000"/>
                        </a:lnSpc>
                        <a:spcBef>
                          <a:spcPts val="0"/>
                        </a:spcBef>
                        <a:spcAft>
                          <a:spcPts val="0"/>
                        </a:spcAft>
                      </a:pPr>
                      <a:r>
                        <a:rPr lang="es-EC" sz="1400">
                          <a:effectLst/>
                        </a:rPr>
                        <a:t>Nivel de Batería</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l">
                        <a:lnSpc>
                          <a:spcPct val="150000"/>
                        </a:lnSpc>
                        <a:spcBef>
                          <a:spcPts val="0"/>
                        </a:spcBef>
                        <a:spcAft>
                          <a:spcPts val="0"/>
                        </a:spcAft>
                      </a:pPr>
                      <a:r>
                        <a:rPr lang="es-EC" sz="1400">
                          <a:effectLst/>
                        </a:rPr>
                        <a:t>%</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100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a:effectLst/>
                        </a:rPr>
                        <a:t>100</a:t>
                      </a:r>
                      <a:endParaRPr lang="en-US"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c>
                  <a:txBody>
                    <a:bodyPr/>
                    <a:lstStyle/>
                    <a:p>
                      <a:pPr marL="0" marR="0" indent="0" algn="r">
                        <a:lnSpc>
                          <a:spcPct val="150000"/>
                        </a:lnSpc>
                        <a:spcBef>
                          <a:spcPts val="0"/>
                        </a:spcBef>
                        <a:spcAft>
                          <a:spcPts val="0"/>
                        </a:spcAft>
                      </a:pPr>
                      <a:r>
                        <a:rPr lang="es-EC" sz="1400" dirty="0">
                          <a:effectLst/>
                        </a:rPr>
                        <a:t>60</a:t>
                      </a:r>
                      <a:endParaRPr lang="en-US"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0602" marR="50602" marT="0" marB="0" anchor="ctr"/>
                </a:tc>
              </a:tr>
            </a:tbl>
          </a:graphicData>
        </a:graphic>
      </p:graphicFrame>
    </p:spTree>
    <p:extLst>
      <p:ext uri="{BB962C8B-B14F-4D97-AF65-F5344CB8AC3E}">
        <p14:creationId xmlns:p14="http://schemas.microsoft.com/office/powerpoint/2010/main" val="16995926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566" y="624110"/>
            <a:ext cx="6683765" cy="1280890"/>
          </a:xfrm>
        </p:spPr>
        <p:txBody>
          <a:bodyPr/>
          <a:lstStyle/>
          <a:p>
            <a:r>
              <a:rPr lang="es-EC" dirty="0" smtClean="0"/>
              <a:t>Objetivos Específicos</a:t>
            </a:r>
            <a:endParaRPr lang="es-EC" dirty="0"/>
          </a:p>
        </p:txBody>
      </p:sp>
      <p:sp>
        <p:nvSpPr>
          <p:cNvPr id="3" name="Content Placeholder 2"/>
          <p:cNvSpPr>
            <a:spLocks noGrp="1"/>
          </p:cNvSpPr>
          <p:nvPr>
            <p:ph idx="1"/>
          </p:nvPr>
        </p:nvSpPr>
        <p:spPr/>
        <p:txBody>
          <a:bodyPr>
            <a:normAutofit/>
          </a:bodyPr>
          <a:lstStyle/>
          <a:p>
            <a:pPr algn="just"/>
            <a:r>
              <a:rPr lang="es-EC" sz="2000" dirty="0" smtClean="0"/>
              <a:t>Dimensionar e implementar un generador eólico que tenga una potencia instalada de 120W de apoyo al módulo fotovoltaico.</a:t>
            </a:r>
          </a:p>
          <a:p>
            <a:pPr algn="just"/>
            <a:r>
              <a:rPr lang="es-EC" sz="2000" dirty="0" smtClean="0"/>
              <a:t>Dimensionar y seleccionar los equipos necesarios del sistema de distribución para que exista energía de consumo disponible con una autonomía de un día en circunstancias críticas como días nublados y sin viento.</a:t>
            </a:r>
            <a:endParaRPr lang="es-EC" sz="2000" dirty="0"/>
          </a:p>
        </p:txBody>
      </p:sp>
    </p:spTree>
    <p:extLst>
      <p:ext uri="{BB962C8B-B14F-4D97-AF65-F5344CB8AC3E}">
        <p14:creationId xmlns:p14="http://schemas.microsoft.com/office/powerpoint/2010/main" val="31291904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13646" y="624110"/>
            <a:ext cx="7314814" cy="650898"/>
          </a:xfrm>
        </p:spPr>
        <p:txBody>
          <a:bodyPr>
            <a:normAutofit/>
          </a:bodyPr>
          <a:lstStyle/>
          <a:p>
            <a:r>
              <a:rPr lang="es-EC" dirty="0" smtClean="0"/>
              <a:t>Energías Diarias</a:t>
            </a:r>
            <a:endParaRPr lang="es-EC" dirty="0"/>
          </a:p>
        </p:txBody>
      </p:sp>
      <p:sp>
        <p:nvSpPr>
          <p:cNvPr id="6" name="Text Placeholder 5"/>
          <p:cNvSpPr>
            <a:spLocks noGrp="1"/>
          </p:cNvSpPr>
          <p:nvPr>
            <p:ph type="body" idx="1"/>
          </p:nvPr>
        </p:nvSpPr>
        <p:spPr>
          <a:xfrm>
            <a:off x="2119768" y="1372717"/>
            <a:ext cx="1125788" cy="576262"/>
          </a:xfrm>
        </p:spPr>
        <p:txBody>
          <a:bodyPr/>
          <a:lstStyle/>
          <a:p>
            <a:r>
              <a:rPr lang="es-EC" dirty="0" smtClean="0"/>
              <a:t>Día 1</a:t>
            </a:r>
            <a:endParaRPr lang="es-EC" dirty="0"/>
          </a:p>
        </p:txBody>
      </p:sp>
      <p:sp>
        <p:nvSpPr>
          <p:cNvPr id="7" name="Text Placeholder 6"/>
          <p:cNvSpPr>
            <a:spLocks noGrp="1"/>
          </p:cNvSpPr>
          <p:nvPr>
            <p:ph type="body" sz="quarter" idx="3"/>
          </p:nvPr>
        </p:nvSpPr>
        <p:spPr>
          <a:xfrm>
            <a:off x="6359026" y="1372717"/>
            <a:ext cx="1023703" cy="576262"/>
          </a:xfrm>
        </p:spPr>
        <p:txBody>
          <a:bodyPr/>
          <a:lstStyle/>
          <a:p>
            <a:r>
              <a:rPr lang="es-EC" dirty="0" smtClean="0"/>
              <a:t>Día 2</a:t>
            </a:r>
            <a:endParaRPr lang="es-EC" dirty="0"/>
          </a:p>
        </p:txBody>
      </p:sp>
      <p:pic>
        <p:nvPicPr>
          <p:cNvPr id="8" name="Picture 7"/>
          <p:cNvPicPr/>
          <p:nvPr/>
        </p:nvPicPr>
        <p:blipFill>
          <a:blip r:embed="rId3"/>
          <a:stretch>
            <a:fillRect/>
          </a:stretch>
        </p:blipFill>
        <p:spPr>
          <a:xfrm>
            <a:off x="677415" y="2046688"/>
            <a:ext cx="4010495" cy="1925907"/>
          </a:xfrm>
          <a:prstGeom prst="rect">
            <a:avLst/>
          </a:prstGeom>
        </p:spPr>
      </p:pic>
      <p:pic>
        <p:nvPicPr>
          <p:cNvPr id="9" name="Content Placeholder 8"/>
          <p:cNvPicPr>
            <a:picLocks noGrp="1"/>
          </p:cNvPicPr>
          <p:nvPr>
            <p:ph sz="half" idx="2"/>
          </p:nvPr>
        </p:nvPicPr>
        <p:blipFill>
          <a:blip r:embed="rId4"/>
          <a:stretch>
            <a:fillRect/>
          </a:stretch>
        </p:blipFill>
        <p:spPr>
          <a:xfrm>
            <a:off x="3007025" y="4719663"/>
            <a:ext cx="3928055" cy="1887274"/>
          </a:xfrm>
          <a:prstGeom prst="rect">
            <a:avLst/>
          </a:prstGeom>
        </p:spPr>
      </p:pic>
      <p:sp>
        <p:nvSpPr>
          <p:cNvPr id="12" name="Text Placeholder 5"/>
          <p:cNvSpPr txBox="1">
            <a:spLocks/>
          </p:cNvSpPr>
          <p:nvPr/>
        </p:nvSpPr>
        <p:spPr>
          <a:xfrm>
            <a:off x="4408158" y="4070304"/>
            <a:ext cx="1125788"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9pPr>
          </a:lstStyle>
          <a:p>
            <a:r>
              <a:rPr lang="es-EC" dirty="0" smtClean="0"/>
              <a:t>Día 3</a:t>
            </a:r>
            <a:endParaRPr lang="es-EC" dirty="0"/>
          </a:p>
        </p:txBody>
      </p:sp>
      <p:pic>
        <p:nvPicPr>
          <p:cNvPr id="13" name="Content Placeholder 12"/>
          <p:cNvPicPr>
            <a:picLocks noGrp="1"/>
          </p:cNvPicPr>
          <p:nvPr>
            <p:ph sz="quarter" idx="4"/>
          </p:nvPr>
        </p:nvPicPr>
        <p:blipFill>
          <a:blip r:embed="rId5"/>
          <a:stretch>
            <a:fillRect/>
          </a:stretch>
        </p:blipFill>
        <p:spPr>
          <a:xfrm>
            <a:off x="4906851" y="2046688"/>
            <a:ext cx="3928055" cy="1925907"/>
          </a:xfrm>
          <a:prstGeom prst="rect">
            <a:avLst/>
          </a:prstGeom>
        </p:spPr>
      </p:pic>
    </p:spTree>
    <p:extLst>
      <p:ext uri="{BB962C8B-B14F-4D97-AF65-F5344CB8AC3E}">
        <p14:creationId xmlns:p14="http://schemas.microsoft.com/office/powerpoint/2010/main" val="32035723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Análisis Económico de la </a:t>
            </a:r>
            <a:r>
              <a:rPr lang="es-EC" dirty="0" err="1" smtClean="0"/>
              <a:t>Microcentral</a:t>
            </a:r>
            <a:endParaRPr lang="es-EC" dirty="0"/>
          </a:p>
        </p:txBody>
      </p:sp>
      <p:sp>
        <p:nvSpPr>
          <p:cNvPr id="3" name="Text Placeholder 2"/>
          <p:cNvSpPr>
            <a:spLocks noGrp="1"/>
          </p:cNvSpPr>
          <p:nvPr>
            <p:ph type="body" idx="1"/>
          </p:nvPr>
        </p:nvSpPr>
        <p:spPr/>
        <p:txBody>
          <a:bodyPr/>
          <a:lstStyle/>
          <a:p>
            <a:endParaRPr lang="es-EC"/>
          </a:p>
        </p:txBody>
      </p:sp>
    </p:spTree>
    <p:extLst>
      <p:ext uri="{BB962C8B-B14F-4D97-AF65-F5344CB8AC3E}">
        <p14:creationId xmlns:p14="http://schemas.microsoft.com/office/powerpoint/2010/main" val="8162116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0614" y="624110"/>
            <a:ext cx="7417845" cy="741051"/>
          </a:xfrm>
        </p:spPr>
        <p:txBody>
          <a:bodyPr>
            <a:normAutofit/>
          </a:bodyPr>
          <a:lstStyle/>
          <a:p>
            <a:r>
              <a:rPr lang="es-EC" dirty="0" smtClean="0"/>
              <a:t>Inversión Inicial: Sistema híbrido</a:t>
            </a:r>
            <a:endParaRPr lang="es-EC"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8476193"/>
              </p:ext>
            </p:extLst>
          </p:nvPr>
        </p:nvGraphicFramePr>
        <p:xfrm>
          <a:off x="901506" y="1378040"/>
          <a:ext cx="3863678" cy="2017395"/>
        </p:xfrm>
        <a:graphic>
          <a:graphicData uri="http://schemas.openxmlformats.org/drawingml/2006/table">
            <a:tbl>
              <a:tblPr>
                <a:tableStyleId>{8799B23B-EC83-4686-B30A-512413B5E67A}</a:tableStyleId>
              </a:tblPr>
              <a:tblGrid>
                <a:gridCol w="489413"/>
                <a:gridCol w="2550017"/>
                <a:gridCol w="824248"/>
              </a:tblGrid>
              <a:tr h="209550">
                <a:tc>
                  <a:txBody>
                    <a:bodyPr/>
                    <a:lstStyle/>
                    <a:p>
                      <a:pPr algn="ctr" fontAlgn="ctr">
                        <a:lnSpc>
                          <a:spcPct val="100000"/>
                        </a:lnSpc>
                      </a:pPr>
                      <a:r>
                        <a:rPr lang="es-EC" sz="1600" b="1" u="none" strike="noStrike" dirty="0">
                          <a:effectLst/>
                        </a:rPr>
                        <a:t>Ítem</a:t>
                      </a:r>
                      <a:endParaRPr lang="en-US"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lnSpc>
                          <a:spcPct val="100000"/>
                        </a:lnSpc>
                      </a:pPr>
                      <a:r>
                        <a:rPr lang="es-EC" sz="1600" b="1" u="none" strike="noStrike" dirty="0">
                          <a:effectLst/>
                        </a:rPr>
                        <a:t>Denominación</a:t>
                      </a:r>
                      <a:endParaRPr lang="en-US"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lnSpc>
                          <a:spcPct val="100000"/>
                        </a:lnSpc>
                      </a:pPr>
                      <a:r>
                        <a:rPr lang="es-EC" sz="1600" b="1" u="none" strike="noStrike" dirty="0">
                          <a:effectLst/>
                        </a:rPr>
                        <a:t>Valor ($)</a:t>
                      </a:r>
                      <a:endParaRPr lang="en-US" sz="1600" b="1" i="0" u="none" strike="noStrike" dirty="0">
                        <a:solidFill>
                          <a:srgbClr val="000000"/>
                        </a:solidFill>
                        <a:effectLst/>
                        <a:latin typeface="Times New Roman" panose="02020603050405020304" pitchFamily="18" charset="0"/>
                      </a:endParaRPr>
                    </a:p>
                  </a:txBody>
                  <a:tcPr marL="9525" marR="9525" marT="9525" marB="0" anchor="ctr"/>
                </a:tc>
              </a:tr>
              <a:tr h="219075">
                <a:tc>
                  <a:txBody>
                    <a:bodyPr/>
                    <a:lstStyle/>
                    <a:p>
                      <a:pPr algn="ctr" fontAlgn="ctr">
                        <a:lnSpc>
                          <a:spcPct val="100000"/>
                        </a:lnSpc>
                      </a:pPr>
                      <a:r>
                        <a:rPr lang="es-EC" sz="1600" b="1" u="none" strike="noStrike" dirty="0">
                          <a:effectLst/>
                        </a:rPr>
                        <a:t>1</a:t>
                      </a:r>
                      <a:endParaRPr lang="en-US"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lnSpc>
                          <a:spcPct val="100000"/>
                        </a:lnSpc>
                      </a:pPr>
                      <a:r>
                        <a:rPr lang="es-EC" sz="1600" u="none" strike="noStrike" dirty="0">
                          <a:effectLst/>
                        </a:rPr>
                        <a:t>Módulo fotovoltaico</a:t>
                      </a:r>
                      <a:endParaRPr lang="en-US"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lnSpc>
                          <a:spcPct val="100000"/>
                        </a:lnSpc>
                      </a:pPr>
                      <a:r>
                        <a:rPr lang="es-EC" sz="1600" u="none" strike="noStrike">
                          <a:effectLst/>
                        </a:rPr>
                        <a:t>690</a:t>
                      </a:r>
                      <a:endParaRPr lang="en-US" sz="1600" b="1" i="0" u="none" strike="noStrike">
                        <a:solidFill>
                          <a:srgbClr val="000000"/>
                        </a:solidFill>
                        <a:effectLst/>
                        <a:latin typeface="Times New Roman" panose="02020603050405020304" pitchFamily="18" charset="0"/>
                      </a:endParaRPr>
                    </a:p>
                  </a:txBody>
                  <a:tcPr marL="9525" marR="9525" marT="9525" marB="0" anchor="ctr"/>
                </a:tc>
              </a:tr>
              <a:tr h="209550">
                <a:tc>
                  <a:txBody>
                    <a:bodyPr/>
                    <a:lstStyle/>
                    <a:p>
                      <a:pPr algn="ctr" fontAlgn="ctr">
                        <a:lnSpc>
                          <a:spcPct val="100000"/>
                        </a:lnSpc>
                      </a:pPr>
                      <a:r>
                        <a:rPr lang="es-EC" sz="1600" b="1" u="none" strike="noStrike" dirty="0">
                          <a:effectLst/>
                        </a:rPr>
                        <a:t>2</a:t>
                      </a:r>
                      <a:endParaRPr lang="en-US"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lnSpc>
                          <a:spcPct val="100000"/>
                        </a:lnSpc>
                      </a:pPr>
                      <a:r>
                        <a:rPr lang="es-EC" sz="1600" u="none" strike="noStrike" dirty="0">
                          <a:effectLst/>
                        </a:rPr>
                        <a:t>Módulo eólico</a:t>
                      </a:r>
                      <a:endParaRPr lang="en-US"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lnSpc>
                          <a:spcPct val="100000"/>
                        </a:lnSpc>
                      </a:pPr>
                      <a:r>
                        <a:rPr lang="es-EC" sz="1600" u="none" strike="noStrike" dirty="0">
                          <a:effectLst/>
                        </a:rPr>
                        <a:t>430</a:t>
                      </a:r>
                      <a:endParaRPr lang="en-US" sz="1600" b="1" i="0" u="none" strike="noStrike" dirty="0">
                        <a:solidFill>
                          <a:srgbClr val="000000"/>
                        </a:solidFill>
                        <a:effectLst/>
                        <a:latin typeface="Times New Roman" panose="02020603050405020304" pitchFamily="18" charset="0"/>
                      </a:endParaRPr>
                    </a:p>
                  </a:txBody>
                  <a:tcPr marL="9525" marR="9525" marT="9525" marB="0" anchor="ctr"/>
                </a:tc>
              </a:tr>
              <a:tr h="209550">
                <a:tc>
                  <a:txBody>
                    <a:bodyPr/>
                    <a:lstStyle/>
                    <a:p>
                      <a:pPr algn="ctr" fontAlgn="ctr">
                        <a:lnSpc>
                          <a:spcPct val="100000"/>
                        </a:lnSpc>
                      </a:pPr>
                      <a:r>
                        <a:rPr lang="es-EC" sz="1600" b="1" u="none" strike="noStrike" dirty="0">
                          <a:effectLst/>
                        </a:rPr>
                        <a:t>3</a:t>
                      </a:r>
                      <a:endParaRPr lang="en-US"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lnSpc>
                          <a:spcPct val="100000"/>
                        </a:lnSpc>
                      </a:pPr>
                      <a:r>
                        <a:rPr lang="es-EC" sz="1600" u="none" strike="noStrike">
                          <a:effectLst/>
                        </a:rPr>
                        <a:t>Módulo de distribución</a:t>
                      </a:r>
                      <a:endParaRPr lang="en-US" sz="16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lnSpc>
                          <a:spcPct val="100000"/>
                        </a:lnSpc>
                      </a:pPr>
                      <a:r>
                        <a:rPr lang="es-EC" sz="1600" u="none" strike="noStrike">
                          <a:effectLst/>
                        </a:rPr>
                        <a:t>894</a:t>
                      </a:r>
                      <a:endParaRPr lang="en-US" sz="1600" b="1" i="0" u="none" strike="noStrike">
                        <a:solidFill>
                          <a:srgbClr val="000000"/>
                        </a:solidFill>
                        <a:effectLst/>
                        <a:latin typeface="Times New Roman" panose="02020603050405020304" pitchFamily="18" charset="0"/>
                      </a:endParaRPr>
                    </a:p>
                  </a:txBody>
                  <a:tcPr marL="9525" marR="9525" marT="9525" marB="0" anchor="ctr"/>
                </a:tc>
              </a:tr>
              <a:tr h="209550">
                <a:tc>
                  <a:txBody>
                    <a:bodyPr/>
                    <a:lstStyle/>
                    <a:p>
                      <a:pPr algn="ctr" fontAlgn="ctr">
                        <a:lnSpc>
                          <a:spcPct val="100000"/>
                        </a:lnSpc>
                      </a:pPr>
                      <a:r>
                        <a:rPr lang="es-EC" sz="1600" b="1" u="none" strike="noStrike" dirty="0">
                          <a:effectLst/>
                        </a:rPr>
                        <a:t>4</a:t>
                      </a:r>
                      <a:endParaRPr lang="en-US"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lnSpc>
                          <a:spcPct val="100000"/>
                        </a:lnSpc>
                      </a:pPr>
                      <a:r>
                        <a:rPr lang="es-EC" sz="1600" u="none" strike="noStrike">
                          <a:effectLst/>
                        </a:rPr>
                        <a:t>Módulo de control</a:t>
                      </a:r>
                      <a:endParaRPr lang="en-US" sz="16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lnSpc>
                          <a:spcPct val="100000"/>
                        </a:lnSpc>
                      </a:pPr>
                      <a:r>
                        <a:rPr lang="es-EC" sz="1600" u="none" strike="noStrike">
                          <a:effectLst/>
                        </a:rPr>
                        <a:t>500</a:t>
                      </a:r>
                      <a:endParaRPr lang="en-US" sz="1600" b="1" i="0" u="none" strike="noStrike">
                        <a:solidFill>
                          <a:srgbClr val="000000"/>
                        </a:solidFill>
                        <a:effectLst/>
                        <a:latin typeface="Times New Roman" panose="02020603050405020304" pitchFamily="18" charset="0"/>
                      </a:endParaRPr>
                    </a:p>
                  </a:txBody>
                  <a:tcPr marL="9525" marR="9525" marT="9525" marB="0" anchor="ctr"/>
                </a:tc>
              </a:tr>
              <a:tr h="209550">
                <a:tc>
                  <a:txBody>
                    <a:bodyPr/>
                    <a:lstStyle/>
                    <a:p>
                      <a:pPr algn="ctr" fontAlgn="ctr">
                        <a:lnSpc>
                          <a:spcPct val="100000"/>
                        </a:lnSpc>
                      </a:pPr>
                      <a:r>
                        <a:rPr lang="es-EC" sz="1600" b="1" u="none" strike="noStrike" dirty="0">
                          <a:effectLst/>
                        </a:rPr>
                        <a:t>5</a:t>
                      </a:r>
                      <a:endParaRPr lang="en-US"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lnSpc>
                          <a:spcPct val="100000"/>
                        </a:lnSpc>
                      </a:pPr>
                      <a:r>
                        <a:rPr lang="es-EC" sz="1600" u="none" strike="noStrike">
                          <a:effectLst/>
                        </a:rPr>
                        <a:t>Varios</a:t>
                      </a:r>
                      <a:endParaRPr lang="en-US" sz="16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lnSpc>
                          <a:spcPct val="100000"/>
                        </a:lnSpc>
                      </a:pPr>
                      <a:r>
                        <a:rPr lang="es-EC" sz="1600" u="none" strike="noStrike">
                          <a:effectLst/>
                        </a:rPr>
                        <a:t>300</a:t>
                      </a:r>
                      <a:endParaRPr lang="en-US" sz="1600" b="1" i="0" u="none" strike="noStrike">
                        <a:solidFill>
                          <a:srgbClr val="000000"/>
                        </a:solidFill>
                        <a:effectLst/>
                        <a:latin typeface="Times New Roman" panose="02020603050405020304" pitchFamily="18" charset="0"/>
                      </a:endParaRPr>
                    </a:p>
                  </a:txBody>
                  <a:tcPr marL="9525" marR="9525" marT="9525" marB="0" anchor="ctr"/>
                </a:tc>
              </a:tr>
              <a:tr h="209550">
                <a:tc gridSpan="2">
                  <a:txBody>
                    <a:bodyPr/>
                    <a:lstStyle/>
                    <a:p>
                      <a:pPr algn="ctr" fontAlgn="ctr">
                        <a:lnSpc>
                          <a:spcPct val="100000"/>
                        </a:lnSpc>
                      </a:pPr>
                      <a:r>
                        <a:rPr lang="es-EC" sz="1600" b="1" u="none" strike="noStrike" dirty="0" smtClean="0">
                          <a:effectLst/>
                        </a:rPr>
                        <a:t>Subtotal</a:t>
                      </a:r>
                      <a:endParaRPr lang="en-US" sz="1600" b="1" i="0" u="none" strike="noStrike" dirty="0">
                        <a:solidFill>
                          <a:srgbClr val="000000"/>
                        </a:solidFill>
                        <a:effectLst/>
                        <a:latin typeface="Times New Roman" panose="02020603050405020304" pitchFamily="18" charset="0"/>
                      </a:endParaRPr>
                    </a:p>
                  </a:txBody>
                  <a:tcPr marL="9525" marR="9525" marT="9525" marB="0" anchor="ctr"/>
                </a:tc>
                <a:tc hMerge="1">
                  <a:txBody>
                    <a:bodyPr/>
                    <a:lstStyle/>
                    <a:p>
                      <a:endParaRPr lang="es-EC"/>
                    </a:p>
                  </a:txBody>
                  <a:tcPr/>
                </a:tc>
                <a:tc>
                  <a:txBody>
                    <a:bodyPr/>
                    <a:lstStyle/>
                    <a:p>
                      <a:pPr algn="ctr" fontAlgn="ctr">
                        <a:lnSpc>
                          <a:spcPct val="100000"/>
                        </a:lnSpc>
                      </a:pPr>
                      <a:r>
                        <a:rPr lang="es-EC" sz="1600" u="none" strike="noStrike" dirty="0">
                          <a:effectLst/>
                        </a:rPr>
                        <a:t>2814</a:t>
                      </a:r>
                      <a:endParaRPr lang="en-US" sz="1600" b="1" i="0" u="none" strike="noStrike" dirty="0">
                        <a:solidFill>
                          <a:srgbClr val="000000"/>
                        </a:solidFill>
                        <a:effectLst/>
                        <a:latin typeface="Times New Roman" panose="02020603050405020304" pitchFamily="18" charset="0"/>
                      </a:endParaRPr>
                    </a:p>
                  </a:txBody>
                  <a:tcPr marL="9525" marR="9525" marT="9525" marB="0" anchor="ctr"/>
                </a:tc>
              </a:tr>
            </a:tbl>
          </a:graphicData>
        </a:graphic>
      </p:graphicFrame>
      <p:graphicFrame>
        <p:nvGraphicFramePr>
          <p:cNvPr id="7" name="Gráfico 24"/>
          <p:cNvGraphicFramePr/>
          <p:nvPr>
            <p:extLst>
              <p:ext uri="{D42A27DB-BD31-4B8C-83A1-F6EECF244321}">
                <p14:modId xmlns:p14="http://schemas.microsoft.com/office/powerpoint/2010/main" val="4230005613"/>
              </p:ext>
            </p:extLst>
          </p:nvPr>
        </p:nvGraphicFramePr>
        <p:xfrm>
          <a:off x="1764389" y="3684498"/>
          <a:ext cx="5683488" cy="28579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010633803"/>
              </p:ext>
            </p:extLst>
          </p:nvPr>
        </p:nvGraphicFramePr>
        <p:xfrm>
          <a:off x="5048517" y="1365161"/>
          <a:ext cx="3889420" cy="1828800"/>
        </p:xfrm>
        <a:graphic>
          <a:graphicData uri="http://schemas.openxmlformats.org/drawingml/2006/table">
            <a:tbl>
              <a:tblPr firstRow="1" firstCol="1" bandRow="1">
                <a:tableStyleId>{8799B23B-EC83-4686-B30A-512413B5E67A}</a:tableStyleId>
              </a:tblPr>
              <a:tblGrid>
                <a:gridCol w="683594"/>
                <a:gridCol w="2056679"/>
                <a:gridCol w="1149147"/>
              </a:tblGrid>
              <a:tr h="200025">
                <a:tc>
                  <a:txBody>
                    <a:bodyPr/>
                    <a:lstStyle/>
                    <a:p>
                      <a:pPr marL="0" marR="0" indent="0" algn="l">
                        <a:lnSpc>
                          <a:spcPct val="150000"/>
                        </a:lnSpc>
                        <a:spcBef>
                          <a:spcPts val="0"/>
                        </a:spcBef>
                        <a:spcAft>
                          <a:spcPts val="0"/>
                        </a:spcAft>
                      </a:pPr>
                      <a:r>
                        <a:rPr lang="es-EC" sz="1600" dirty="0">
                          <a:effectLst/>
                        </a:rPr>
                        <a:t>Ítem</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l">
                        <a:lnSpc>
                          <a:spcPct val="150000"/>
                        </a:lnSpc>
                        <a:spcBef>
                          <a:spcPts val="0"/>
                        </a:spcBef>
                        <a:spcAft>
                          <a:spcPts val="0"/>
                        </a:spcAft>
                      </a:pPr>
                      <a:r>
                        <a:rPr lang="es-EC" sz="1600">
                          <a:effectLst/>
                        </a:rPr>
                        <a:t>Denominación </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l">
                        <a:lnSpc>
                          <a:spcPct val="150000"/>
                        </a:lnSpc>
                        <a:spcBef>
                          <a:spcPts val="0"/>
                        </a:spcBef>
                        <a:spcAft>
                          <a:spcPts val="0"/>
                        </a:spcAft>
                      </a:pPr>
                      <a:r>
                        <a:rPr lang="es-EC" sz="1600">
                          <a:effectLst/>
                        </a:rPr>
                        <a:t>Valor ($)</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190500">
                <a:tc>
                  <a:txBody>
                    <a:bodyPr/>
                    <a:lstStyle/>
                    <a:p>
                      <a:pPr marL="0" marR="0" indent="0" algn="ctr">
                        <a:lnSpc>
                          <a:spcPct val="150000"/>
                        </a:lnSpc>
                        <a:spcBef>
                          <a:spcPts val="0"/>
                        </a:spcBef>
                        <a:spcAft>
                          <a:spcPts val="0"/>
                        </a:spcAft>
                      </a:pPr>
                      <a:r>
                        <a:rPr lang="es-EC" sz="1600" dirty="0">
                          <a:effectLst/>
                        </a:rPr>
                        <a:t>1</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l">
                        <a:lnSpc>
                          <a:spcPct val="150000"/>
                        </a:lnSpc>
                        <a:spcBef>
                          <a:spcPts val="0"/>
                        </a:spcBef>
                        <a:spcAft>
                          <a:spcPts val="0"/>
                        </a:spcAft>
                      </a:pPr>
                      <a:r>
                        <a:rPr lang="es-EC" sz="1600">
                          <a:effectLst/>
                        </a:rPr>
                        <a:t>Costo por módulos</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r">
                        <a:lnSpc>
                          <a:spcPct val="150000"/>
                        </a:lnSpc>
                        <a:spcBef>
                          <a:spcPts val="0"/>
                        </a:spcBef>
                        <a:spcAft>
                          <a:spcPts val="0"/>
                        </a:spcAft>
                      </a:pPr>
                      <a:r>
                        <a:rPr lang="es-EC" sz="1600">
                          <a:effectLst/>
                        </a:rPr>
                        <a:t>2814</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190500">
                <a:tc>
                  <a:txBody>
                    <a:bodyPr/>
                    <a:lstStyle/>
                    <a:p>
                      <a:pPr marL="0" marR="0" indent="0" algn="ctr">
                        <a:lnSpc>
                          <a:spcPct val="150000"/>
                        </a:lnSpc>
                        <a:spcBef>
                          <a:spcPts val="0"/>
                        </a:spcBef>
                        <a:spcAft>
                          <a:spcPts val="0"/>
                        </a:spcAft>
                      </a:pPr>
                      <a:r>
                        <a:rPr lang="es-EC" sz="1600">
                          <a:effectLst/>
                        </a:rPr>
                        <a:t>2</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l">
                        <a:lnSpc>
                          <a:spcPct val="150000"/>
                        </a:lnSpc>
                        <a:spcBef>
                          <a:spcPts val="0"/>
                        </a:spcBef>
                        <a:spcAft>
                          <a:spcPts val="0"/>
                        </a:spcAft>
                      </a:pPr>
                      <a:r>
                        <a:rPr lang="es-EC" sz="1600" dirty="0">
                          <a:effectLst/>
                        </a:rPr>
                        <a:t>Diseño Ingenieril</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r">
                        <a:lnSpc>
                          <a:spcPct val="150000"/>
                        </a:lnSpc>
                        <a:spcBef>
                          <a:spcPts val="0"/>
                        </a:spcBef>
                        <a:spcAft>
                          <a:spcPts val="0"/>
                        </a:spcAft>
                      </a:pPr>
                      <a:r>
                        <a:rPr lang="es-EC" sz="1600">
                          <a:effectLst/>
                        </a:rPr>
                        <a:t>845</a:t>
                      </a:r>
                      <a:endParaRPr lang="en-US" sz="16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190500">
                <a:tc>
                  <a:txBody>
                    <a:bodyPr/>
                    <a:lstStyle/>
                    <a:p>
                      <a:pPr marL="0" marR="0" indent="0" algn="ctr">
                        <a:lnSpc>
                          <a:spcPct val="150000"/>
                        </a:lnSpc>
                        <a:spcBef>
                          <a:spcPts val="0"/>
                        </a:spcBef>
                        <a:spcAft>
                          <a:spcPts val="0"/>
                        </a:spcAft>
                      </a:pPr>
                      <a:r>
                        <a:rPr lang="es-EC" sz="1600" dirty="0">
                          <a:effectLst/>
                        </a:rPr>
                        <a:t>3</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l">
                        <a:lnSpc>
                          <a:spcPct val="150000"/>
                        </a:lnSpc>
                        <a:spcBef>
                          <a:spcPts val="0"/>
                        </a:spcBef>
                        <a:spcAft>
                          <a:spcPts val="0"/>
                        </a:spcAft>
                      </a:pPr>
                      <a:r>
                        <a:rPr lang="es-EC" sz="1600" dirty="0">
                          <a:effectLst/>
                        </a:rPr>
                        <a:t>Implementación</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r">
                        <a:lnSpc>
                          <a:spcPct val="150000"/>
                        </a:lnSpc>
                        <a:spcBef>
                          <a:spcPts val="0"/>
                        </a:spcBef>
                        <a:spcAft>
                          <a:spcPts val="0"/>
                        </a:spcAft>
                      </a:pPr>
                      <a:r>
                        <a:rPr lang="es-EC" sz="1600" dirty="0" smtClean="0">
                          <a:effectLst/>
                        </a:rPr>
                        <a:t>280</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190500">
                <a:tc gridSpan="2">
                  <a:txBody>
                    <a:bodyPr/>
                    <a:lstStyle/>
                    <a:p>
                      <a:pPr marL="0" marR="0" indent="0" algn="ctr">
                        <a:lnSpc>
                          <a:spcPct val="150000"/>
                        </a:lnSpc>
                        <a:spcBef>
                          <a:spcPts val="0"/>
                        </a:spcBef>
                        <a:spcAft>
                          <a:spcPts val="0"/>
                        </a:spcAft>
                      </a:pPr>
                      <a:r>
                        <a:rPr lang="es-EC" sz="1600" dirty="0">
                          <a:effectLst/>
                        </a:rPr>
                        <a:t>Inversión inicial</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hMerge="1">
                  <a:txBody>
                    <a:bodyPr/>
                    <a:lstStyle/>
                    <a:p>
                      <a:endParaRPr lang="es-EC"/>
                    </a:p>
                  </a:txBody>
                  <a:tcPr/>
                </a:tc>
                <a:tc>
                  <a:txBody>
                    <a:bodyPr/>
                    <a:lstStyle/>
                    <a:p>
                      <a:pPr marL="0" marR="0" indent="0" algn="r">
                        <a:lnSpc>
                          <a:spcPct val="150000"/>
                        </a:lnSpc>
                        <a:spcBef>
                          <a:spcPts val="0"/>
                        </a:spcBef>
                        <a:spcAft>
                          <a:spcPts val="0"/>
                        </a:spcAft>
                      </a:pPr>
                      <a:r>
                        <a:rPr lang="es-EC" sz="1600" dirty="0">
                          <a:effectLst/>
                        </a:rPr>
                        <a:t>3939</a:t>
                      </a:r>
                      <a:endParaRPr lang="en-US" sz="16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9268296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0614" y="624110"/>
            <a:ext cx="7417845" cy="741051"/>
          </a:xfrm>
        </p:spPr>
        <p:txBody>
          <a:bodyPr>
            <a:normAutofit/>
          </a:bodyPr>
          <a:lstStyle/>
          <a:p>
            <a:r>
              <a:rPr lang="es-EC" dirty="0" smtClean="0"/>
              <a:t>Costo </a:t>
            </a:r>
            <a:r>
              <a:rPr lang="es-EC" dirty="0" err="1" smtClean="0"/>
              <a:t>kWh</a:t>
            </a:r>
            <a:r>
              <a:rPr lang="es-EC" dirty="0" smtClean="0"/>
              <a:t>: Sistema híbrido</a:t>
            </a:r>
            <a:endParaRPr lang="es-EC" dirty="0"/>
          </a:p>
        </p:txBody>
      </p:sp>
      <p:graphicFrame>
        <p:nvGraphicFramePr>
          <p:cNvPr id="9" name="Table 8"/>
          <p:cNvGraphicFramePr>
            <a:graphicFrameLocks noGrp="1"/>
          </p:cNvGraphicFramePr>
          <p:nvPr>
            <p:extLst>
              <p:ext uri="{D42A27DB-BD31-4B8C-83A1-F6EECF244321}">
                <p14:modId xmlns:p14="http://schemas.microsoft.com/office/powerpoint/2010/main" val="3927817209"/>
              </p:ext>
            </p:extLst>
          </p:nvPr>
        </p:nvGraphicFramePr>
        <p:xfrm>
          <a:off x="1502768" y="2176952"/>
          <a:ext cx="3837903" cy="2057400"/>
        </p:xfrm>
        <a:graphic>
          <a:graphicData uri="http://schemas.openxmlformats.org/drawingml/2006/table">
            <a:tbl>
              <a:tblPr firstRow="1" firstCol="1" bandRow="1">
                <a:tableStyleId>{8799B23B-EC83-4686-B30A-512413B5E67A}</a:tableStyleId>
              </a:tblPr>
              <a:tblGrid>
                <a:gridCol w="1429554"/>
                <a:gridCol w="618186"/>
                <a:gridCol w="914786"/>
                <a:gridCol w="875377"/>
              </a:tblGrid>
              <a:tr h="457028">
                <a:tc>
                  <a:txBody>
                    <a:bodyPr/>
                    <a:lstStyle/>
                    <a:p>
                      <a:pPr marL="0" marR="0" indent="0" algn="ctr">
                        <a:lnSpc>
                          <a:spcPct val="150000"/>
                        </a:lnSpc>
                        <a:spcBef>
                          <a:spcPts val="0"/>
                        </a:spcBef>
                        <a:spcAft>
                          <a:spcPts val="0"/>
                        </a:spcAft>
                      </a:pPr>
                      <a:r>
                        <a:rPr lang="es-EC" sz="1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Denominación</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5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Cant.</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5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Cost. Unit. ($)</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Cost</a:t>
                      </a:r>
                      <a:r>
                        <a:rPr lang="es-EC" sz="1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total ($)</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228514">
                <a:tc>
                  <a:txBody>
                    <a:bodyPr/>
                    <a:lstStyle/>
                    <a:p>
                      <a:pPr marL="0" marR="0" indent="0" algn="l">
                        <a:lnSpc>
                          <a:spcPct val="150000"/>
                        </a:lnSpc>
                        <a:spcBef>
                          <a:spcPts val="0"/>
                        </a:spcBef>
                        <a:spcAft>
                          <a:spcPts val="0"/>
                        </a:spcAft>
                      </a:pPr>
                      <a:r>
                        <a:rPr lang="es-EC" sz="1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a:t>
                      </a:r>
                      <a:r>
                        <a:rPr lang="es-EC" sz="1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adicionales</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262</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1572</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228514">
                <a:tc>
                  <a:txBody>
                    <a:bodyPr/>
                    <a:lstStyle/>
                    <a:p>
                      <a:pPr marL="0" marR="0" indent="0" algn="l">
                        <a:lnSpc>
                          <a:spcPct val="150000"/>
                        </a:lnSpc>
                        <a:spcBef>
                          <a:spcPts val="0"/>
                        </a:spcBef>
                        <a:spcAft>
                          <a:spcPts val="0"/>
                        </a:spcAft>
                      </a:pPr>
                      <a:r>
                        <a:rPr lang="es-EC" sz="15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Mantenimiento</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228514">
                <a:tc>
                  <a:txBody>
                    <a:bodyPr/>
                    <a:lstStyle/>
                    <a:p>
                      <a:pPr marL="0" marR="0" indent="0" algn="l">
                        <a:lnSpc>
                          <a:spcPct val="150000"/>
                        </a:lnSpc>
                        <a:spcBef>
                          <a:spcPts val="0"/>
                        </a:spcBef>
                        <a:spcAft>
                          <a:spcPts val="0"/>
                        </a:spcAft>
                      </a:pPr>
                      <a:r>
                        <a:rPr lang="es-EC" sz="15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Repuestos</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228514">
                <a:tc gridSpan="3">
                  <a:txBody>
                    <a:bodyPr/>
                    <a:lstStyle/>
                    <a:p>
                      <a:pPr marL="0" marR="0" indent="0" algn="ctr">
                        <a:lnSpc>
                          <a:spcPct val="150000"/>
                        </a:lnSpc>
                        <a:spcBef>
                          <a:spcPts val="0"/>
                        </a:spcBef>
                        <a:spcAft>
                          <a:spcPts val="0"/>
                        </a:spcAft>
                      </a:pPr>
                      <a:r>
                        <a:rPr lang="es-EC" sz="1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a:txBody>
                    <a:bodyPr/>
                    <a:lstStyle/>
                    <a:p>
                      <a:pPr marL="0" marR="0" indent="0" algn="ctr">
                        <a:lnSpc>
                          <a:spcPct val="150000"/>
                        </a:lnSpc>
                        <a:spcBef>
                          <a:spcPts val="0"/>
                        </a:spcBef>
                        <a:spcAft>
                          <a:spcPts val="0"/>
                        </a:spcAft>
                      </a:pPr>
                      <a:r>
                        <a:rPr lang="es-EC"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2422</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bl>
          </a:graphicData>
        </a:graphic>
      </p:graphicFrame>
      <p:graphicFrame>
        <p:nvGraphicFramePr>
          <p:cNvPr id="3" name="Content Placeholder 2"/>
          <p:cNvGraphicFramePr>
            <a:graphicFrameLocks noGrp="1"/>
          </p:cNvGraphicFramePr>
          <p:nvPr>
            <p:ph idx="1"/>
            <p:extLst>
              <p:ext uri="{D42A27DB-BD31-4B8C-83A1-F6EECF244321}">
                <p14:modId xmlns:p14="http://schemas.microsoft.com/office/powerpoint/2010/main" val="525776085"/>
              </p:ext>
            </p:extLst>
          </p:nvPr>
        </p:nvGraphicFramePr>
        <p:xfrm>
          <a:off x="5783982" y="2148893"/>
          <a:ext cx="3067562" cy="1371600"/>
        </p:xfrm>
        <a:graphic>
          <a:graphicData uri="http://schemas.openxmlformats.org/drawingml/2006/table">
            <a:tbl>
              <a:tblPr firstRow="1" firstCol="1" bandRow="1">
                <a:tableStyleId>{8799B23B-EC83-4686-B30A-512413B5E67A}</a:tableStyleId>
              </a:tblPr>
              <a:tblGrid>
                <a:gridCol w="1890655"/>
                <a:gridCol w="1176907"/>
              </a:tblGrid>
              <a:tr h="190500">
                <a:tc>
                  <a:txBody>
                    <a:bodyPr/>
                    <a:lstStyle/>
                    <a:p>
                      <a:pPr marL="0" marR="0" indent="0" algn="l">
                        <a:lnSpc>
                          <a:spcPct val="150000"/>
                        </a:lnSpc>
                        <a:spcBef>
                          <a:spcPts val="0"/>
                        </a:spcBef>
                        <a:spcAft>
                          <a:spcPts val="0"/>
                        </a:spcAft>
                      </a:pPr>
                      <a:r>
                        <a:rPr lang="es-EC" sz="1500" dirty="0">
                          <a:effectLst/>
                          <a:latin typeface="Times New Roman" panose="02020603050405020304" pitchFamily="18" charset="0"/>
                          <a:cs typeface="Times New Roman" panose="02020603050405020304" pitchFamily="18" charset="0"/>
                        </a:rPr>
                        <a:t>Denominación </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l">
                        <a:lnSpc>
                          <a:spcPct val="150000"/>
                        </a:lnSpc>
                        <a:spcBef>
                          <a:spcPts val="0"/>
                        </a:spcBef>
                        <a:spcAft>
                          <a:spcPts val="0"/>
                        </a:spcAft>
                      </a:pPr>
                      <a:r>
                        <a:rPr lang="es-EC" sz="1500">
                          <a:effectLst/>
                          <a:latin typeface="Times New Roman" panose="02020603050405020304" pitchFamily="18" charset="0"/>
                          <a:cs typeface="Times New Roman" panose="02020603050405020304" pitchFamily="18" charset="0"/>
                        </a:rPr>
                        <a:t>Valor ($)</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190500">
                <a:tc>
                  <a:txBody>
                    <a:bodyPr/>
                    <a:lstStyle/>
                    <a:p>
                      <a:pPr marL="0" marR="0" indent="0" algn="l">
                        <a:lnSpc>
                          <a:spcPct val="150000"/>
                        </a:lnSpc>
                        <a:spcBef>
                          <a:spcPts val="0"/>
                        </a:spcBef>
                        <a:spcAft>
                          <a:spcPts val="0"/>
                        </a:spcAft>
                      </a:pPr>
                      <a:r>
                        <a:rPr lang="es-EC" sz="1500" dirty="0">
                          <a:effectLst/>
                          <a:latin typeface="Times New Roman" panose="02020603050405020304" pitchFamily="18" charset="0"/>
                          <a:cs typeface="Times New Roman" panose="02020603050405020304" pitchFamily="18" charset="0"/>
                        </a:rPr>
                        <a:t>Inversión inicial</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dirty="0">
                          <a:effectLst/>
                          <a:latin typeface="Times New Roman" panose="02020603050405020304" pitchFamily="18" charset="0"/>
                          <a:cs typeface="Times New Roman" panose="02020603050405020304" pitchFamily="18" charset="0"/>
                        </a:rPr>
                        <a:t>3939</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190500">
                <a:tc>
                  <a:txBody>
                    <a:bodyPr/>
                    <a:lstStyle/>
                    <a:p>
                      <a:pPr marL="0" marR="0" indent="0" algn="l">
                        <a:lnSpc>
                          <a:spcPct val="150000"/>
                        </a:lnSpc>
                        <a:spcBef>
                          <a:spcPts val="0"/>
                        </a:spcBef>
                        <a:spcAft>
                          <a:spcPts val="0"/>
                        </a:spcAft>
                      </a:pPr>
                      <a:r>
                        <a:rPr lang="es-EC" sz="1500">
                          <a:effectLst/>
                          <a:latin typeface="Times New Roman" panose="02020603050405020304" pitchFamily="18" charset="0"/>
                          <a:cs typeface="Times New Roman" panose="02020603050405020304" pitchFamily="18" charset="0"/>
                        </a:rPr>
                        <a:t>Costos adicionales</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a:effectLst/>
                          <a:latin typeface="Times New Roman" panose="02020603050405020304" pitchFamily="18" charset="0"/>
                          <a:cs typeface="Times New Roman" panose="02020603050405020304" pitchFamily="18" charset="0"/>
                        </a:rPr>
                        <a:t>2422</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190500">
                <a:tc>
                  <a:txBody>
                    <a:bodyPr/>
                    <a:lstStyle/>
                    <a:p>
                      <a:pPr marL="0" marR="0" indent="0" algn="l">
                        <a:lnSpc>
                          <a:spcPct val="150000"/>
                        </a:lnSpc>
                        <a:spcBef>
                          <a:spcPts val="0"/>
                        </a:spcBef>
                        <a:spcAft>
                          <a:spcPts val="0"/>
                        </a:spcAft>
                      </a:pPr>
                      <a:r>
                        <a:rPr lang="es-EC" sz="1500">
                          <a:effectLst/>
                          <a:latin typeface="Times New Roman" panose="02020603050405020304" pitchFamily="18" charset="0"/>
                          <a:cs typeface="Times New Roman" panose="02020603050405020304" pitchFamily="18" charset="0"/>
                        </a:rPr>
                        <a:t>Total</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dirty="0">
                          <a:effectLst/>
                          <a:latin typeface="Times New Roman" panose="02020603050405020304" pitchFamily="18" charset="0"/>
                          <a:cs typeface="Times New Roman" panose="02020603050405020304" pitchFamily="18" charset="0"/>
                        </a:rPr>
                        <a:t>6361</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bl>
          </a:graphicData>
        </a:graphic>
      </p:graphicFrame>
      <p:sp>
        <p:nvSpPr>
          <p:cNvPr id="2" name="CuadroTexto 1"/>
          <p:cNvSpPr txBox="1"/>
          <p:nvPr/>
        </p:nvSpPr>
        <p:spPr>
          <a:xfrm>
            <a:off x="1858636" y="1648496"/>
            <a:ext cx="2289409" cy="369332"/>
          </a:xfrm>
          <a:prstGeom prst="rect">
            <a:avLst/>
          </a:prstGeom>
          <a:noFill/>
        </p:spPr>
        <p:txBody>
          <a:bodyPr wrap="none" rtlCol="0">
            <a:spAutoFit/>
          </a:bodyPr>
          <a:lstStyle/>
          <a:p>
            <a:r>
              <a:rPr lang="es-EC" dirty="0" smtClean="0"/>
              <a:t>Costos adicionales</a:t>
            </a:r>
            <a:endParaRPr lang="es-EC" dirty="0"/>
          </a:p>
        </p:txBody>
      </p:sp>
      <p:sp>
        <p:nvSpPr>
          <p:cNvPr id="6" name="CuadroTexto 5"/>
          <p:cNvSpPr txBox="1"/>
          <p:nvPr/>
        </p:nvSpPr>
        <p:spPr>
          <a:xfrm>
            <a:off x="6583319" y="1648496"/>
            <a:ext cx="1417376" cy="369332"/>
          </a:xfrm>
          <a:prstGeom prst="rect">
            <a:avLst/>
          </a:prstGeom>
          <a:noFill/>
        </p:spPr>
        <p:txBody>
          <a:bodyPr wrap="none" rtlCol="0">
            <a:spAutoFit/>
          </a:bodyPr>
          <a:lstStyle/>
          <a:p>
            <a:r>
              <a:rPr lang="es-EC" dirty="0" smtClean="0"/>
              <a:t>Costo total</a:t>
            </a:r>
            <a:endParaRPr lang="es-EC" dirty="0"/>
          </a:p>
        </p:txBody>
      </p:sp>
      <p:graphicFrame>
        <p:nvGraphicFramePr>
          <p:cNvPr id="8" name="Marcador de contenido 3"/>
          <p:cNvGraphicFramePr>
            <a:graphicFrameLocks/>
          </p:cNvGraphicFramePr>
          <p:nvPr>
            <p:extLst>
              <p:ext uri="{D42A27DB-BD31-4B8C-83A1-F6EECF244321}">
                <p14:modId xmlns:p14="http://schemas.microsoft.com/office/powerpoint/2010/main" val="2466459533"/>
              </p:ext>
            </p:extLst>
          </p:nvPr>
        </p:nvGraphicFramePr>
        <p:xfrm>
          <a:off x="1210614" y="4853725"/>
          <a:ext cx="4338431" cy="1714500"/>
        </p:xfrm>
        <a:graphic>
          <a:graphicData uri="http://schemas.openxmlformats.org/drawingml/2006/table">
            <a:tbl>
              <a:tblPr firstRow="1" firstCol="1" bandRow="1">
                <a:tableStyleId>{8799B23B-EC83-4686-B30A-512413B5E67A}</a:tableStyleId>
              </a:tblPr>
              <a:tblGrid>
                <a:gridCol w="1409791"/>
                <a:gridCol w="1346420"/>
                <a:gridCol w="1582220"/>
              </a:tblGrid>
              <a:tr h="344377">
                <a:tc>
                  <a:txBody>
                    <a:bodyPr/>
                    <a:lstStyle/>
                    <a:p>
                      <a:pPr indent="255905" algn="ctr">
                        <a:lnSpc>
                          <a:spcPct val="150000"/>
                        </a:lnSpc>
                        <a:spcAft>
                          <a:spcPts val="0"/>
                        </a:spcAft>
                      </a:pPr>
                      <a:r>
                        <a:rPr lang="es-EC" sz="1500" dirty="0">
                          <a:effectLst/>
                          <a:latin typeface="Times New Roman" panose="02020603050405020304" pitchFamily="18" charset="0"/>
                          <a:cs typeface="Times New Roman" panose="02020603050405020304" pitchFamily="18" charset="0"/>
                        </a:rPr>
                        <a:t>Módulo</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ctr">
                        <a:lnSpc>
                          <a:spcPct val="150000"/>
                        </a:lnSpc>
                        <a:spcAft>
                          <a:spcPts val="0"/>
                        </a:spcAft>
                      </a:pPr>
                      <a:r>
                        <a:rPr lang="es-EC" sz="1500" dirty="0" smtClean="0">
                          <a:effectLst/>
                          <a:latin typeface="Times New Roman" panose="02020603050405020304" pitchFamily="18" charset="0"/>
                          <a:cs typeface="Times New Roman" panose="02020603050405020304" pitchFamily="18" charset="0"/>
                        </a:rPr>
                        <a:t>Generación</a:t>
                      </a:r>
                    </a:p>
                    <a:p>
                      <a:pPr indent="255905" algn="ctr">
                        <a:lnSpc>
                          <a:spcPct val="150000"/>
                        </a:lnSpc>
                        <a:spcAft>
                          <a:spcPts val="0"/>
                        </a:spcAft>
                      </a:pPr>
                      <a:r>
                        <a:rPr lang="es-EC" sz="1500" dirty="0" smtClean="0">
                          <a:effectLst/>
                          <a:latin typeface="Times New Roman" panose="02020603050405020304" pitchFamily="18" charset="0"/>
                          <a:cs typeface="Times New Roman" panose="02020603050405020304" pitchFamily="18" charset="0"/>
                        </a:rPr>
                        <a:t>anual </a:t>
                      </a:r>
                      <a:r>
                        <a:rPr lang="es-EC" sz="1500" dirty="0" err="1">
                          <a:effectLst/>
                          <a:latin typeface="Times New Roman" panose="02020603050405020304" pitchFamily="18" charset="0"/>
                          <a:cs typeface="Times New Roman" panose="02020603050405020304" pitchFamily="18" charset="0"/>
                        </a:rPr>
                        <a:t>kWh</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ctr">
                        <a:lnSpc>
                          <a:spcPct val="150000"/>
                        </a:lnSpc>
                        <a:spcAft>
                          <a:spcPts val="0"/>
                        </a:spcAft>
                      </a:pPr>
                      <a:r>
                        <a:rPr lang="es-EC" sz="1500" dirty="0">
                          <a:effectLst/>
                          <a:latin typeface="Times New Roman" panose="02020603050405020304" pitchFamily="18" charset="0"/>
                          <a:cs typeface="Times New Roman" panose="02020603050405020304" pitchFamily="18" charset="0"/>
                        </a:rPr>
                        <a:t>Generación </a:t>
                      </a:r>
                      <a:r>
                        <a:rPr lang="es-EC" sz="1500" dirty="0" smtClean="0">
                          <a:effectLst/>
                          <a:latin typeface="Times New Roman" panose="02020603050405020304" pitchFamily="18" charset="0"/>
                          <a:cs typeface="Times New Roman" panose="02020603050405020304" pitchFamily="18" charset="0"/>
                        </a:rPr>
                        <a:t>en</a:t>
                      </a:r>
                    </a:p>
                    <a:p>
                      <a:pPr indent="255905" algn="ctr">
                        <a:lnSpc>
                          <a:spcPct val="150000"/>
                        </a:lnSpc>
                        <a:spcAft>
                          <a:spcPts val="0"/>
                        </a:spcAft>
                      </a:pPr>
                      <a:r>
                        <a:rPr lang="es-EC" sz="1500" dirty="0" smtClean="0">
                          <a:effectLst/>
                          <a:latin typeface="Times New Roman" panose="02020603050405020304" pitchFamily="18" charset="0"/>
                          <a:cs typeface="Times New Roman" panose="02020603050405020304" pitchFamily="18" charset="0"/>
                        </a:rPr>
                        <a:t>20 </a:t>
                      </a:r>
                      <a:r>
                        <a:rPr lang="es-EC" sz="1500" dirty="0">
                          <a:effectLst/>
                          <a:latin typeface="Times New Roman" panose="02020603050405020304" pitchFamily="18" charset="0"/>
                          <a:cs typeface="Times New Roman" panose="02020603050405020304" pitchFamily="18" charset="0"/>
                        </a:rPr>
                        <a:t>años </a:t>
                      </a:r>
                      <a:r>
                        <a:rPr lang="es-EC" sz="1500" dirty="0" err="1">
                          <a:effectLst/>
                          <a:latin typeface="Times New Roman" panose="02020603050405020304" pitchFamily="18" charset="0"/>
                          <a:cs typeface="Times New Roman" panose="02020603050405020304" pitchFamily="18" charset="0"/>
                        </a:rPr>
                        <a:t>kWh</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172189">
                <a:tc>
                  <a:txBody>
                    <a:bodyPr/>
                    <a:lstStyle/>
                    <a:p>
                      <a:pPr indent="255905" algn="ctr">
                        <a:lnSpc>
                          <a:spcPct val="150000"/>
                        </a:lnSpc>
                        <a:spcAft>
                          <a:spcPts val="0"/>
                        </a:spcAft>
                      </a:pPr>
                      <a:r>
                        <a:rPr lang="es-EC" sz="1500" dirty="0">
                          <a:effectLst/>
                          <a:latin typeface="Times New Roman" panose="02020603050405020304" pitchFamily="18" charset="0"/>
                          <a:cs typeface="Times New Roman" panose="02020603050405020304" pitchFamily="18" charset="0"/>
                        </a:rPr>
                        <a:t>Fotovoltaico</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ctr">
                        <a:lnSpc>
                          <a:spcPct val="150000"/>
                        </a:lnSpc>
                        <a:spcAft>
                          <a:spcPts val="0"/>
                        </a:spcAft>
                      </a:pPr>
                      <a:r>
                        <a:rPr lang="es-EC" sz="1500" dirty="0">
                          <a:effectLst/>
                          <a:latin typeface="Times New Roman" panose="02020603050405020304" pitchFamily="18" charset="0"/>
                          <a:cs typeface="Times New Roman" panose="02020603050405020304" pitchFamily="18" charset="0"/>
                        </a:rPr>
                        <a:t>651.12</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ctr">
                        <a:lnSpc>
                          <a:spcPct val="150000"/>
                        </a:lnSpc>
                        <a:spcAft>
                          <a:spcPts val="0"/>
                        </a:spcAft>
                      </a:pPr>
                      <a:r>
                        <a:rPr lang="es-EC" sz="1500" dirty="0">
                          <a:effectLst/>
                          <a:latin typeface="Times New Roman" panose="02020603050405020304" pitchFamily="18" charset="0"/>
                          <a:cs typeface="Times New Roman" panose="02020603050405020304" pitchFamily="18" charset="0"/>
                        </a:rPr>
                        <a:t>13022.36</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172189">
                <a:tc>
                  <a:txBody>
                    <a:bodyPr/>
                    <a:lstStyle/>
                    <a:p>
                      <a:pPr indent="255905" algn="ctr">
                        <a:lnSpc>
                          <a:spcPct val="150000"/>
                        </a:lnSpc>
                        <a:spcAft>
                          <a:spcPts val="0"/>
                        </a:spcAft>
                      </a:pPr>
                      <a:r>
                        <a:rPr lang="es-EC" sz="1500">
                          <a:effectLst/>
                          <a:latin typeface="Times New Roman" panose="02020603050405020304" pitchFamily="18" charset="0"/>
                          <a:cs typeface="Times New Roman" panose="02020603050405020304" pitchFamily="18" charset="0"/>
                        </a:rPr>
                        <a:t>Eólico</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ctr">
                        <a:lnSpc>
                          <a:spcPct val="150000"/>
                        </a:lnSpc>
                        <a:spcAft>
                          <a:spcPts val="0"/>
                        </a:spcAft>
                      </a:pPr>
                      <a:r>
                        <a:rPr lang="es-EC" sz="1500">
                          <a:effectLst/>
                          <a:latin typeface="Times New Roman" panose="02020603050405020304" pitchFamily="18" charset="0"/>
                          <a:cs typeface="Times New Roman" panose="02020603050405020304" pitchFamily="18" charset="0"/>
                        </a:rPr>
                        <a:t>40.72</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ctr">
                        <a:lnSpc>
                          <a:spcPct val="150000"/>
                        </a:lnSpc>
                        <a:spcAft>
                          <a:spcPts val="0"/>
                        </a:spcAft>
                      </a:pPr>
                      <a:r>
                        <a:rPr lang="es-EC" sz="1500" dirty="0">
                          <a:effectLst/>
                          <a:latin typeface="Times New Roman" panose="02020603050405020304" pitchFamily="18" charset="0"/>
                          <a:cs typeface="Times New Roman" panose="02020603050405020304" pitchFamily="18" charset="0"/>
                        </a:rPr>
                        <a:t>814.31</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172189">
                <a:tc>
                  <a:txBody>
                    <a:bodyPr/>
                    <a:lstStyle/>
                    <a:p>
                      <a:pPr indent="255905" algn="ctr">
                        <a:lnSpc>
                          <a:spcPct val="150000"/>
                        </a:lnSpc>
                        <a:spcAft>
                          <a:spcPts val="0"/>
                        </a:spcAft>
                      </a:pPr>
                      <a:r>
                        <a:rPr lang="es-EC" sz="1500" dirty="0">
                          <a:effectLst/>
                          <a:latin typeface="Times New Roman" panose="02020603050405020304" pitchFamily="18" charset="0"/>
                          <a:cs typeface="Times New Roman" panose="02020603050405020304" pitchFamily="18" charset="0"/>
                        </a:rPr>
                        <a:t>Total</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ctr">
                        <a:lnSpc>
                          <a:spcPct val="150000"/>
                        </a:lnSpc>
                        <a:spcAft>
                          <a:spcPts val="0"/>
                        </a:spcAft>
                      </a:pPr>
                      <a:r>
                        <a:rPr lang="es-EC" sz="1500">
                          <a:effectLst/>
                          <a:latin typeface="Times New Roman" panose="02020603050405020304" pitchFamily="18" charset="0"/>
                          <a:cs typeface="Times New Roman" panose="02020603050405020304" pitchFamily="18" charset="0"/>
                        </a:rPr>
                        <a:t>691.83</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ctr">
                        <a:lnSpc>
                          <a:spcPct val="150000"/>
                        </a:lnSpc>
                        <a:spcAft>
                          <a:spcPts val="0"/>
                        </a:spcAft>
                      </a:pPr>
                      <a:r>
                        <a:rPr lang="es-EC" sz="1500" dirty="0">
                          <a:effectLst/>
                          <a:latin typeface="Times New Roman" panose="02020603050405020304" pitchFamily="18" charset="0"/>
                          <a:cs typeface="Times New Roman" panose="02020603050405020304" pitchFamily="18" charset="0"/>
                        </a:rPr>
                        <a:t>13836.67</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bl>
          </a:graphicData>
        </a:graphic>
      </p:graphicFrame>
      <p:sp>
        <p:nvSpPr>
          <p:cNvPr id="10" name="CuadroTexto 9"/>
          <p:cNvSpPr txBox="1"/>
          <p:nvPr/>
        </p:nvSpPr>
        <p:spPr>
          <a:xfrm>
            <a:off x="1502768" y="4325154"/>
            <a:ext cx="3001143" cy="369332"/>
          </a:xfrm>
          <a:prstGeom prst="rect">
            <a:avLst/>
          </a:prstGeom>
          <a:noFill/>
        </p:spPr>
        <p:txBody>
          <a:bodyPr wrap="none" rtlCol="0">
            <a:spAutoFit/>
          </a:bodyPr>
          <a:lstStyle/>
          <a:p>
            <a:r>
              <a:rPr lang="es-EC" dirty="0" smtClean="0"/>
              <a:t>Generación por módulos</a:t>
            </a:r>
            <a:endParaRPr lang="es-EC" dirty="0"/>
          </a:p>
        </p:txBody>
      </p:sp>
      <p:graphicFrame>
        <p:nvGraphicFramePr>
          <p:cNvPr id="5" name="Table 4"/>
          <p:cNvGraphicFramePr>
            <a:graphicFrameLocks noGrp="1"/>
          </p:cNvGraphicFramePr>
          <p:nvPr>
            <p:extLst>
              <p:ext uri="{D42A27DB-BD31-4B8C-83A1-F6EECF244321}">
                <p14:modId xmlns:p14="http://schemas.microsoft.com/office/powerpoint/2010/main" val="1797117162"/>
              </p:ext>
            </p:extLst>
          </p:nvPr>
        </p:nvGraphicFramePr>
        <p:xfrm>
          <a:off x="5700221" y="4887920"/>
          <a:ext cx="3391024" cy="1723896"/>
        </p:xfrm>
        <a:graphic>
          <a:graphicData uri="http://schemas.openxmlformats.org/drawingml/2006/table">
            <a:tbl>
              <a:tblPr firstRow="1" firstCol="1" bandRow="1">
                <a:tableStyleId>{8799B23B-EC83-4686-B30A-512413B5E67A}</a:tableStyleId>
              </a:tblPr>
              <a:tblGrid>
                <a:gridCol w="1332188"/>
                <a:gridCol w="1029418"/>
                <a:gridCol w="1029418"/>
              </a:tblGrid>
              <a:tr h="689559">
                <a:tc>
                  <a:txBody>
                    <a:bodyPr/>
                    <a:lstStyle/>
                    <a:p>
                      <a:pPr marL="0" marR="0" indent="0" algn="ctr">
                        <a:lnSpc>
                          <a:spcPct val="100000"/>
                        </a:lnSpc>
                        <a:spcBef>
                          <a:spcPts val="0"/>
                        </a:spcBef>
                        <a:spcAft>
                          <a:spcPts val="0"/>
                        </a:spcAft>
                      </a:pPr>
                      <a:r>
                        <a:rPr lang="es-EC" sz="1500" dirty="0">
                          <a:effectLst/>
                          <a:latin typeface="Times New Roman" panose="02020603050405020304" pitchFamily="18" charset="0"/>
                          <a:cs typeface="Times New Roman" panose="02020603050405020304" pitchFamily="18" charset="0"/>
                        </a:rPr>
                        <a:t>Denominación </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defTabSz="457200" rtl="0" eaLnBrk="1" latinLnBrk="0" hangingPunct="1">
                        <a:lnSpc>
                          <a:spcPct val="100000"/>
                        </a:lnSpc>
                        <a:spcBef>
                          <a:spcPts val="0"/>
                        </a:spcBef>
                        <a:spcAft>
                          <a:spcPts val="0"/>
                        </a:spcAft>
                      </a:pPr>
                      <a:r>
                        <a:rPr lang="en-US" sz="1500" kern="1200" dirty="0" err="1" smtClean="0">
                          <a:solidFill>
                            <a:schemeClr val="tx1"/>
                          </a:solidFill>
                          <a:effectLst/>
                          <a:latin typeface="Times New Roman" panose="02020603050405020304" pitchFamily="18" charset="0"/>
                          <a:ea typeface="+mn-ea"/>
                          <a:cs typeface="Times New Roman" panose="02020603050405020304" pitchFamily="18" charset="0"/>
                        </a:rPr>
                        <a:t>Inversión</a:t>
                      </a:r>
                      <a:r>
                        <a:rPr lang="en-US" sz="1500" kern="1200" dirty="0" smtClean="0">
                          <a:solidFill>
                            <a:schemeClr val="tx1"/>
                          </a:solidFill>
                          <a:effectLst/>
                          <a:latin typeface="Times New Roman" panose="02020603050405020304" pitchFamily="18" charset="0"/>
                          <a:ea typeface="+mn-ea"/>
                          <a:cs typeface="Times New Roman" panose="02020603050405020304" pitchFamily="18" charset="0"/>
                        </a:rPr>
                        <a:t> total</a:t>
                      </a:r>
                      <a:endParaRPr lang="en-US" sz="15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s-EC" sz="1500">
                          <a:effectLst/>
                          <a:latin typeface="Times New Roman" panose="02020603050405020304" pitchFamily="18" charset="0"/>
                          <a:cs typeface="Times New Roman" panose="02020603050405020304" pitchFamily="18" charset="0"/>
                        </a:rPr>
                        <a:t>Costo kWh</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344779">
                <a:tc>
                  <a:txBody>
                    <a:bodyPr/>
                    <a:lstStyle/>
                    <a:p>
                      <a:pPr marL="0" marR="0" indent="0" algn="ctr">
                        <a:lnSpc>
                          <a:spcPct val="100000"/>
                        </a:lnSpc>
                        <a:spcBef>
                          <a:spcPts val="0"/>
                        </a:spcBef>
                        <a:spcAft>
                          <a:spcPts val="0"/>
                        </a:spcAft>
                      </a:pPr>
                      <a:r>
                        <a:rPr lang="es-EC" sz="1500">
                          <a:effectLst/>
                          <a:latin typeface="Times New Roman" panose="02020603050405020304" pitchFamily="18" charset="0"/>
                          <a:cs typeface="Times New Roman" panose="02020603050405020304" pitchFamily="18" charset="0"/>
                        </a:rPr>
                        <a:t>Fotovoltaica</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n-US" sz="1500" dirty="0" smtClean="0">
                          <a:effectLst/>
                          <a:latin typeface="Times New Roman" panose="02020603050405020304" pitchFamily="18" charset="0"/>
                          <a:ea typeface="Batang" panose="02030600000101010101" pitchFamily="18" charset="-127"/>
                          <a:cs typeface="Times New Roman" panose="02020603050405020304" pitchFamily="18" charset="0"/>
                        </a:rPr>
                        <a:t>5466.00</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s-EC" sz="1500">
                          <a:effectLst/>
                          <a:latin typeface="Times New Roman" panose="02020603050405020304" pitchFamily="18" charset="0"/>
                          <a:cs typeface="Times New Roman" panose="02020603050405020304" pitchFamily="18" charset="0"/>
                        </a:rPr>
                        <a:t>$0.42</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344779">
                <a:tc>
                  <a:txBody>
                    <a:bodyPr/>
                    <a:lstStyle/>
                    <a:p>
                      <a:pPr marL="0" marR="0" indent="0" algn="ctr">
                        <a:lnSpc>
                          <a:spcPct val="100000"/>
                        </a:lnSpc>
                        <a:spcBef>
                          <a:spcPts val="0"/>
                        </a:spcBef>
                        <a:spcAft>
                          <a:spcPts val="0"/>
                        </a:spcAft>
                      </a:pPr>
                      <a:r>
                        <a:rPr lang="es-EC" sz="1500">
                          <a:effectLst/>
                          <a:latin typeface="Times New Roman" panose="02020603050405020304" pitchFamily="18" charset="0"/>
                          <a:cs typeface="Times New Roman" panose="02020603050405020304" pitchFamily="18" charset="0"/>
                        </a:rPr>
                        <a:t>Eólica</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n-US" sz="1500" dirty="0" smtClean="0">
                          <a:effectLst/>
                          <a:latin typeface="Times New Roman" panose="02020603050405020304" pitchFamily="18" charset="0"/>
                          <a:ea typeface="Batang" panose="02030600000101010101" pitchFamily="18" charset="-127"/>
                          <a:cs typeface="Times New Roman" panose="02020603050405020304" pitchFamily="18" charset="0"/>
                        </a:rPr>
                        <a:t>4706.00</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s-EC" sz="1500">
                          <a:effectLst/>
                          <a:latin typeface="Times New Roman" panose="02020603050405020304" pitchFamily="18" charset="0"/>
                          <a:cs typeface="Times New Roman" panose="02020603050405020304" pitchFamily="18" charset="0"/>
                        </a:rPr>
                        <a:t>$5.78</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344779">
                <a:tc>
                  <a:txBody>
                    <a:bodyPr/>
                    <a:lstStyle/>
                    <a:p>
                      <a:pPr marL="0" marR="0" indent="0" algn="ctr">
                        <a:lnSpc>
                          <a:spcPct val="100000"/>
                        </a:lnSpc>
                        <a:spcBef>
                          <a:spcPts val="0"/>
                        </a:spcBef>
                        <a:spcAft>
                          <a:spcPts val="0"/>
                        </a:spcAft>
                      </a:pPr>
                      <a:r>
                        <a:rPr lang="es-EC" sz="1500" dirty="0">
                          <a:effectLst/>
                          <a:latin typeface="Times New Roman" panose="02020603050405020304" pitchFamily="18" charset="0"/>
                          <a:cs typeface="Times New Roman" panose="02020603050405020304" pitchFamily="18" charset="0"/>
                        </a:rPr>
                        <a:t>Híbrida</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n-US" sz="1500" dirty="0" smtClean="0">
                          <a:effectLst/>
                          <a:latin typeface="Times New Roman" panose="02020603050405020304" pitchFamily="18" charset="0"/>
                          <a:ea typeface="Batang" panose="02030600000101010101" pitchFamily="18" charset="-127"/>
                          <a:cs typeface="Times New Roman" panose="02020603050405020304" pitchFamily="18" charset="0"/>
                        </a:rPr>
                        <a:t>6361.00</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s-EC" sz="1500" dirty="0">
                          <a:effectLst/>
                          <a:latin typeface="Times New Roman" panose="02020603050405020304" pitchFamily="18" charset="0"/>
                          <a:cs typeface="Times New Roman" panose="02020603050405020304" pitchFamily="18" charset="0"/>
                        </a:rPr>
                        <a:t>$0.46</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bl>
          </a:graphicData>
        </a:graphic>
      </p:graphicFrame>
      <p:sp>
        <p:nvSpPr>
          <p:cNvPr id="12" name="CuadroTexto 9"/>
          <p:cNvSpPr txBox="1"/>
          <p:nvPr/>
        </p:nvSpPr>
        <p:spPr>
          <a:xfrm>
            <a:off x="5835518" y="4325154"/>
            <a:ext cx="2912977" cy="369332"/>
          </a:xfrm>
          <a:prstGeom prst="rect">
            <a:avLst/>
          </a:prstGeom>
          <a:noFill/>
        </p:spPr>
        <p:txBody>
          <a:bodyPr wrap="none" rtlCol="0">
            <a:spAutoFit/>
          </a:bodyPr>
          <a:lstStyle/>
          <a:p>
            <a:r>
              <a:rPr lang="es-EC" dirty="0" smtClean="0"/>
              <a:t>Comparación de costos</a:t>
            </a:r>
            <a:endParaRPr lang="es-EC" dirty="0"/>
          </a:p>
        </p:txBody>
      </p:sp>
    </p:spTree>
    <p:extLst>
      <p:ext uri="{BB962C8B-B14F-4D97-AF65-F5344CB8AC3E}">
        <p14:creationId xmlns:p14="http://schemas.microsoft.com/office/powerpoint/2010/main" val="14042679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1910" y="1674254"/>
            <a:ext cx="6686549" cy="1853296"/>
          </a:xfrm>
        </p:spPr>
        <p:txBody>
          <a:bodyPr>
            <a:normAutofit/>
          </a:bodyPr>
          <a:lstStyle/>
          <a:p>
            <a:r>
              <a:rPr lang="es-EC" dirty="0" smtClean="0"/>
              <a:t>Análisis Económico en aplicaciones rurales</a:t>
            </a:r>
            <a:endParaRPr lang="es-EC" dirty="0"/>
          </a:p>
        </p:txBody>
      </p:sp>
      <p:sp>
        <p:nvSpPr>
          <p:cNvPr id="3" name="Text Placeholder 2"/>
          <p:cNvSpPr>
            <a:spLocks noGrp="1"/>
          </p:cNvSpPr>
          <p:nvPr>
            <p:ph type="body" idx="1"/>
          </p:nvPr>
        </p:nvSpPr>
        <p:spPr/>
        <p:txBody>
          <a:bodyPr/>
          <a:lstStyle/>
          <a:p>
            <a:endParaRPr lang="es-EC"/>
          </a:p>
        </p:txBody>
      </p:sp>
    </p:spTree>
    <p:extLst>
      <p:ext uri="{BB962C8B-B14F-4D97-AF65-F5344CB8AC3E}">
        <p14:creationId xmlns:p14="http://schemas.microsoft.com/office/powerpoint/2010/main" val="10916615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Definición de la carga</a:t>
            </a:r>
            <a:endParaRPr lang="es-EC" dirty="0"/>
          </a:p>
        </p:txBody>
      </p:sp>
      <p:sp>
        <p:nvSpPr>
          <p:cNvPr id="3" name="Marcador de contenido 2"/>
          <p:cNvSpPr>
            <a:spLocks noGrp="1"/>
          </p:cNvSpPr>
          <p:nvPr>
            <p:ph idx="1"/>
          </p:nvPr>
        </p:nvSpPr>
        <p:spPr>
          <a:xfrm>
            <a:off x="1941909" y="1554051"/>
            <a:ext cx="3175214" cy="1382332"/>
          </a:xfrm>
        </p:spPr>
        <p:txBody>
          <a:bodyPr>
            <a:normAutofit fontScale="92500" lnSpcReduction="20000"/>
          </a:bodyPr>
          <a:lstStyle/>
          <a:p>
            <a:pPr marL="0" indent="0">
              <a:buNone/>
            </a:pPr>
            <a:r>
              <a:rPr lang="es-EC" dirty="0"/>
              <a:t>Provincia: Cotopaxi</a:t>
            </a:r>
          </a:p>
          <a:p>
            <a:pPr marL="0" indent="0">
              <a:buNone/>
            </a:pPr>
            <a:r>
              <a:rPr lang="es-EC" dirty="0" smtClean="0"/>
              <a:t>Parroquia: </a:t>
            </a:r>
            <a:r>
              <a:rPr lang="es-EC" dirty="0" err="1" smtClean="0"/>
              <a:t>Sigchos</a:t>
            </a:r>
            <a:endParaRPr lang="es-EC" dirty="0" smtClean="0"/>
          </a:p>
          <a:p>
            <a:pPr marL="0" indent="0">
              <a:buNone/>
            </a:pPr>
            <a:r>
              <a:rPr lang="es-EC" dirty="0" smtClean="0"/>
              <a:t>Lugar: Centro comunitario</a:t>
            </a:r>
          </a:p>
          <a:p>
            <a:pPr marL="0" indent="0">
              <a:buNone/>
            </a:pPr>
            <a:r>
              <a:rPr lang="es-EC" dirty="0" smtClean="0"/>
              <a:t>Consumo:</a:t>
            </a:r>
          </a:p>
          <a:p>
            <a:endParaRPr lang="es-EC" dirty="0" smtClean="0"/>
          </a:p>
          <a:p>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2474263135"/>
              </p:ext>
            </p:extLst>
          </p:nvPr>
        </p:nvGraphicFramePr>
        <p:xfrm>
          <a:off x="1941909" y="3074294"/>
          <a:ext cx="6383753" cy="3520440"/>
        </p:xfrm>
        <a:graphic>
          <a:graphicData uri="http://schemas.openxmlformats.org/drawingml/2006/table">
            <a:tbl>
              <a:tblPr firstRow="1" firstCol="1" bandRow="1">
                <a:tableStyleId>{8799B23B-EC83-4686-B30A-512413B5E67A}</a:tableStyleId>
              </a:tblPr>
              <a:tblGrid>
                <a:gridCol w="2463507"/>
                <a:gridCol w="1522120"/>
                <a:gridCol w="885532"/>
                <a:gridCol w="1512594"/>
              </a:tblGrid>
              <a:tr h="242932">
                <a:tc>
                  <a:txBody>
                    <a:bodyPr/>
                    <a:lstStyle/>
                    <a:p>
                      <a:pPr indent="255905" algn="ctr">
                        <a:lnSpc>
                          <a:spcPct val="150000"/>
                        </a:lnSpc>
                        <a:spcAft>
                          <a:spcPts val="0"/>
                        </a:spcAft>
                      </a:pPr>
                      <a:r>
                        <a:rPr lang="es-EC" sz="1400" dirty="0">
                          <a:effectLst/>
                        </a:rPr>
                        <a:t>Equipo</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Potencia (W)</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horas</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Energía (Wh)</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r>
              <a:tr h="234061">
                <a:tc>
                  <a:txBody>
                    <a:bodyPr/>
                    <a:lstStyle/>
                    <a:p>
                      <a:pPr indent="255905" algn="ctr">
                        <a:lnSpc>
                          <a:spcPct val="150000"/>
                        </a:lnSpc>
                        <a:spcAft>
                          <a:spcPts val="0"/>
                        </a:spcAft>
                      </a:pPr>
                      <a:r>
                        <a:rPr lang="es-EC" sz="1400">
                          <a:effectLst/>
                        </a:rPr>
                        <a:t>Bomba de agua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400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2</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800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r>
              <a:tr h="234061">
                <a:tc>
                  <a:txBody>
                    <a:bodyPr/>
                    <a:lstStyle/>
                    <a:p>
                      <a:pPr indent="255905" algn="ctr">
                        <a:lnSpc>
                          <a:spcPct val="150000"/>
                        </a:lnSpc>
                        <a:spcAft>
                          <a:spcPts val="0"/>
                        </a:spcAft>
                      </a:pPr>
                      <a:r>
                        <a:rPr lang="es-EC" sz="1400">
                          <a:effectLst/>
                        </a:rPr>
                        <a:t>Equipo de Sonido</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120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4</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480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r>
              <a:tr h="234061">
                <a:tc>
                  <a:txBody>
                    <a:bodyPr/>
                    <a:lstStyle/>
                    <a:p>
                      <a:pPr indent="255905" algn="ctr">
                        <a:lnSpc>
                          <a:spcPct val="150000"/>
                        </a:lnSpc>
                        <a:spcAft>
                          <a:spcPts val="0"/>
                        </a:spcAft>
                      </a:pPr>
                      <a:r>
                        <a:rPr lang="es-EC" sz="1400">
                          <a:effectLst/>
                        </a:rPr>
                        <a:t>Impresora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27</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2</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54</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r>
              <a:tr h="234061">
                <a:tc>
                  <a:txBody>
                    <a:bodyPr/>
                    <a:lstStyle/>
                    <a:p>
                      <a:pPr indent="255905" algn="ctr">
                        <a:lnSpc>
                          <a:spcPct val="150000"/>
                        </a:lnSpc>
                        <a:spcAft>
                          <a:spcPts val="0"/>
                        </a:spcAft>
                      </a:pPr>
                      <a:r>
                        <a:rPr lang="es-EC" sz="1400">
                          <a:effectLst/>
                        </a:rPr>
                        <a:t>12 Lámparas 15W</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180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6</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1080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r>
              <a:tr h="242932">
                <a:tc>
                  <a:txBody>
                    <a:bodyPr/>
                    <a:lstStyle/>
                    <a:p>
                      <a:pPr indent="255905" algn="ctr">
                        <a:lnSpc>
                          <a:spcPct val="150000"/>
                        </a:lnSpc>
                        <a:spcAft>
                          <a:spcPts val="0"/>
                        </a:spcAft>
                      </a:pPr>
                      <a:r>
                        <a:rPr lang="es-EC" sz="1400">
                          <a:effectLst/>
                        </a:rPr>
                        <a:t>Lector-reproductor DVD</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12.2</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4</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48.8</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r>
              <a:tr h="234061">
                <a:tc>
                  <a:txBody>
                    <a:bodyPr/>
                    <a:lstStyle/>
                    <a:p>
                      <a:pPr indent="255905" algn="ctr">
                        <a:lnSpc>
                          <a:spcPct val="150000"/>
                        </a:lnSpc>
                        <a:spcAft>
                          <a:spcPts val="0"/>
                        </a:spcAft>
                      </a:pPr>
                      <a:r>
                        <a:rPr lang="es-EC" sz="1400">
                          <a:effectLst/>
                        </a:rPr>
                        <a:t>3 PC's 65 W</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195</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7</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1365</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r>
              <a:tr h="234061">
                <a:tc>
                  <a:txBody>
                    <a:bodyPr/>
                    <a:lstStyle/>
                    <a:p>
                      <a:pPr indent="255905" algn="ctr">
                        <a:lnSpc>
                          <a:spcPct val="150000"/>
                        </a:lnSpc>
                        <a:spcAft>
                          <a:spcPts val="0"/>
                        </a:spcAft>
                      </a:pPr>
                      <a:r>
                        <a:rPr lang="es-EC" sz="1400">
                          <a:effectLst/>
                        </a:rPr>
                        <a:t>TV</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100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4</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400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r>
              <a:tr h="234061">
                <a:tc>
                  <a:txBody>
                    <a:bodyPr/>
                    <a:lstStyle/>
                    <a:p>
                      <a:pPr indent="255905" algn="ctr">
                        <a:lnSpc>
                          <a:spcPct val="150000"/>
                        </a:lnSpc>
                        <a:spcAft>
                          <a:spcPts val="0"/>
                        </a:spcAft>
                      </a:pPr>
                      <a:r>
                        <a:rPr lang="es-EC" sz="1400">
                          <a:effectLst/>
                        </a:rPr>
                        <a:t>Cafetera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110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2</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220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r>
              <a:tr h="234061">
                <a:tc>
                  <a:txBody>
                    <a:bodyPr/>
                    <a:lstStyle/>
                    <a:p>
                      <a:pPr indent="255905" algn="ctr">
                        <a:lnSpc>
                          <a:spcPct val="150000"/>
                        </a:lnSpc>
                        <a:spcAft>
                          <a:spcPts val="0"/>
                        </a:spcAft>
                      </a:pPr>
                      <a:r>
                        <a:rPr lang="es-EC" sz="1400">
                          <a:effectLst/>
                        </a:rPr>
                        <a:t>Router</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30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7</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a:txBody>
                    <a:bodyPr/>
                    <a:lstStyle/>
                    <a:p>
                      <a:pPr indent="255905" algn="ctr">
                        <a:lnSpc>
                          <a:spcPct val="150000"/>
                        </a:lnSpc>
                        <a:spcAft>
                          <a:spcPts val="0"/>
                        </a:spcAft>
                      </a:pPr>
                      <a:r>
                        <a:rPr lang="es-EC" sz="1400">
                          <a:effectLst/>
                        </a:rPr>
                        <a:t>210</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r>
              <a:tr h="234061">
                <a:tc gridSpan="3">
                  <a:txBody>
                    <a:bodyPr/>
                    <a:lstStyle/>
                    <a:p>
                      <a:pPr indent="255905" algn="ctr">
                        <a:lnSpc>
                          <a:spcPct val="150000"/>
                        </a:lnSpc>
                        <a:spcAft>
                          <a:spcPts val="0"/>
                        </a:spcAft>
                      </a:pPr>
                      <a:r>
                        <a:rPr lang="es-EC" sz="1400">
                          <a:effectLst/>
                        </a:rPr>
                        <a:t>Energía diaria consumida</a:t>
                      </a:r>
                      <a:endParaRPr lang="es-EC" sz="140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c hMerge="1">
                  <a:txBody>
                    <a:bodyPr/>
                    <a:lstStyle/>
                    <a:p>
                      <a:endParaRPr lang="es-EC"/>
                    </a:p>
                  </a:txBody>
                  <a:tcPr/>
                </a:tc>
                <a:tc hMerge="1">
                  <a:txBody>
                    <a:bodyPr/>
                    <a:lstStyle/>
                    <a:p>
                      <a:endParaRPr lang="es-EC"/>
                    </a:p>
                  </a:txBody>
                  <a:tcPr/>
                </a:tc>
                <a:tc>
                  <a:txBody>
                    <a:bodyPr/>
                    <a:lstStyle/>
                    <a:p>
                      <a:pPr indent="255905" algn="ctr">
                        <a:lnSpc>
                          <a:spcPct val="150000"/>
                        </a:lnSpc>
                        <a:spcAft>
                          <a:spcPts val="0"/>
                        </a:spcAft>
                      </a:pPr>
                      <a:r>
                        <a:rPr lang="es-EC" sz="1400" dirty="0">
                          <a:effectLst/>
                        </a:rPr>
                        <a:t>4657.8</a:t>
                      </a:r>
                      <a:endParaRPr lang="es-EC" sz="14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56051" marR="56051" marT="0" marB="0" anchor="ctr"/>
                </a:tc>
              </a:tr>
            </a:tbl>
          </a:graphicData>
        </a:graphic>
      </p:graphicFrame>
      <p:sp>
        <p:nvSpPr>
          <p:cNvPr id="5" name="Marcador de contenido 2"/>
          <p:cNvSpPr txBox="1">
            <a:spLocks/>
          </p:cNvSpPr>
          <p:nvPr/>
        </p:nvSpPr>
        <p:spPr>
          <a:xfrm>
            <a:off x="5285184" y="1554051"/>
            <a:ext cx="3175214" cy="13823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dirty="0" smtClean="0"/>
              <a:t>Energía solar: 4000 </a:t>
            </a:r>
            <a:r>
              <a:rPr lang="es-EC" dirty="0" err="1" smtClean="0"/>
              <a:t>Wh</a:t>
            </a:r>
            <a:endParaRPr lang="es-EC" dirty="0" smtClean="0"/>
          </a:p>
          <a:p>
            <a:pPr marL="0" indent="0">
              <a:buFont typeface="Wingdings 3" charset="2"/>
              <a:buNone/>
            </a:pPr>
            <a:r>
              <a:rPr lang="es-EC" dirty="0" smtClean="0"/>
              <a:t>Energía eólica: 700 </a:t>
            </a:r>
            <a:r>
              <a:rPr lang="es-EC" dirty="0" err="1" smtClean="0"/>
              <a:t>Wh</a:t>
            </a:r>
            <a:endParaRPr lang="es-EC" dirty="0" smtClean="0"/>
          </a:p>
          <a:p>
            <a:endParaRPr lang="es-EC" dirty="0" smtClean="0"/>
          </a:p>
          <a:p>
            <a:endParaRPr lang="es-EC" dirty="0"/>
          </a:p>
        </p:txBody>
      </p:sp>
    </p:spTree>
    <p:extLst>
      <p:ext uri="{BB962C8B-B14F-4D97-AF65-F5344CB8AC3E}">
        <p14:creationId xmlns:p14="http://schemas.microsoft.com/office/powerpoint/2010/main" val="4949410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0614" y="624110"/>
            <a:ext cx="7417845" cy="741051"/>
          </a:xfrm>
        </p:spPr>
        <p:txBody>
          <a:bodyPr>
            <a:normAutofit/>
          </a:bodyPr>
          <a:lstStyle/>
          <a:p>
            <a:r>
              <a:rPr lang="es-EC" dirty="0" smtClean="0"/>
              <a:t>Costo </a:t>
            </a:r>
            <a:r>
              <a:rPr lang="es-EC" dirty="0" err="1" smtClean="0"/>
              <a:t>kWh</a:t>
            </a:r>
            <a:r>
              <a:rPr lang="es-EC" dirty="0" smtClean="0"/>
              <a:t>: Aplicación rural</a:t>
            </a:r>
            <a:endParaRPr lang="es-EC" dirty="0"/>
          </a:p>
        </p:txBody>
      </p:sp>
      <p:graphicFrame>
        <p:nvGraphicFramePr>
          <p:cNvPr id="9" name="Table 8"/>
          <p:cNvGraphicFramePr>
            <a:graphicFrameLocks noGrp="1"/>
          </p:cNvGraphicFramePr>
          <p:nvPr>
            <p:extLst>
              <p:ext uri="{D42A27DB-BD31-4B8C-83A1-F6EECF244321}">
                <p14:modId xmlns:p14="http://schemas.microsoft.com/office/powerpoint/2010/main" val="2145457466"/>
              </p:ext>
            </p:extLst>
          </p:nvPr>
        </p:nvGraphicFramePr>
        <p:xfrm>
          <a:off x="1502768" y="2176952"/>
          <a:ext cx="3837903" cy="2057400"/>
        </p:xfrm>
        <a:graphic>
          <a:graphicData uri="http://schemas.openxmlformats.org/drawingml/2006/table">
            <a:tbl>
              <a:tblPr firstRow="1" firstCol="1" bandRow="1">
                <a:tableStyleId>{8799B23B-EC83-4686-B30A-512413B5E67A}</a:tableStyleId>
              </a:tblPr>
              <a:tblGrid>
                <a:gridCol w="1429554"/>
                <a:gridCol w="618186"/>
                <a:gridCol w="914786"/>
                <a:gridCol w="875377"/>
              </a:tblGrid>
              <a:tr h="457028">
                <a:tc>
                  <a:txBody>
                    <a:bodyPr/>
                    <a:lstStyle/>
                    <a:p>
                      <a:pPr marL="0" marR="0" indent="0" algn="ctr">
                        <a:lnSpc>
                          <a:spcPct val="150000"/>
                        </a:lnSpc>
                        <a:spcBef>
                          <a:spcPts val="0"/>
                        </a:spcBef>
                        <a:spcAft>
                          <a:spcPts val="0"/>
                        </a:spcAft>
                      </a:pPr>
                      <a:r>
                        <a:rPr lang="es-EC" sz="1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Denominación</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5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Cant.</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5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Cost. Unit. ($)</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s-EC" sz="1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Cost</a:t>
                      </a:r>
                      <a:r>
                        <a:rPr lang="es-EC" sz="1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total ($)</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228514">
                <a:tc>
                  <a:txBody>
                    <a:bodyPr/>
                    <a:lstStyle/>
                    <a:p>
                      <a:pPr marL="0" marR="0" indent="0" algn="l">
                        <a:lnSpc>
                          <a:spcPct val="150000"/>
                        </a:lnSpc>
                        <a:spcBef>
                          <a:spcPts val="0"/>
                        </a:spcBef>
                        <a:spcAft>
                          <a:spcPts val="0"/>
                        </a:spcAft>
                      </a:pPr>
                      <a:r>
                        <a:rPr lang="es-EC" sz="1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a:t>
                      </a:r>
                      <a:r>
                        <a:rPr lang="es-EC" sz="1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adicionales</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410</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2460</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228514">
                <a:tc>
                  <a:txBody>
                    <a:bodyPr/>
                    <a:lstStyle/>
                    <a:p>
                      <a:pPr marL="0" marR="0" indent="0" algn="l">
                        <a:lnSpc>
                          <a:spcPct val="150000"/>
                        </a:lnSpc>
                        <a:spcBef>
                          <a:spcPts val="0"/>
                        </a:spcBef>
                        <a:spcAft>
                          <a:spcPts val="0"/>
                        </a:spcAft>
                      </a:pPr>
                      <a:r>
                        <a:rPr lang="es-EC" sz="15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Mantenimiento</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228514">
                <a:tc>
                  <a:txBody>
                    <a:bodyPr/>
                    <a:lstStyle/>
                    <a:p>
                      <a:pPr marL="0" marR="0" indent="0" algn="l">
                        <a:lnSpc>
                          <a:spcPct val="150000"/>
                        </a:lnSpc>
                        <a:spcBef>
                          <a:spcPts val="0"/>
                        </a:spcBef>
                        <a:spcAft>
                          <a:spcPts val="0"/>
                        </a:spcAft>
                      </a:pPr>
                      <a:r>
                        <a:rPr lang="es-EC" sz="15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Repuestos</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228514">
                <a:tc gridSpan="3">
                  <a:txBody>
                    <a:bodyPr/>
                    <a:lstStyle/>
                    <a:p>
                      <a:pPr marL="0" marR="0" indent="0" algn="ctr">
                        <a:lnSpc>
                          <a:spcPct val="150000"/>
                        </a:lnSpc>
                        <a:spcBef>
                          <a:spcPts val="0"/>
                        </a:spcBef>
                        <a:spcAft>
                          <a:spcPts val="0"/>
                        </a:spcAft>
                      </a:pPr>
                      <a:r>
                        <a:rPr lang="es-EC" sz="1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a:txBody>
                    <a:bodyPr/>
                    <a:lstStyle/>
                    <a:p>
                      <a:pPr marL="0" marR="0" indent="0" algn="ctr">
                        <a:lnSpc>
                          <a:spcPct val="150000"/>
                        </a:lnSpc>
                        <a:spcBef>
                          <a:spcPts val="0"/>
                        </a:spcBef>
                        <a:spcAft>
                          <a:spcPts val="0"/>
                        </a:spcAft>
                      </a:pPr>
                      <a:r>
                        <a:rPr lang="es-EC" sz="15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3310</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bl>
          </a:graphicData>
        </a:graphic>
      </p:graphicFrame>
      <p:graphicFrame>
        <p:nvGraphicFramePr>
          <p:cNvPr id="3" name="Content Placeholder 2"/>
          <p:cNvGraphicFramePr>
            <a:graphicFrameLocks noGrp="1"/>
          </p:cNvGraphicFramePr>
          <p:nvPr>
            <p:ph idx="1"/>
            <p:extLst>
              <p:ext uri="{D42A27DB-BD31-4B8C-83A1-F6EECF244321}">
                <p14:modId xmlns:p14="http://schemas.microsoft.com/office/powerpoint/2010/main" val="1867575082"/>
              </p:ext>
            </p:extLst>
          </p:nvPr>
        </p:nvGraphicFramePr>
        <p:xfrm>
          <a:off x="5783982" y="2148893"/>
          <a:ext cx="3067562" cy="1371600"/>
        </p:xfrm>
        <a:graphic>
          <a:graphicData uri="http://schemas.openxmlformats.org/drawingml/2006/table">
            <a:tbl>
              <a:tblPr firstRow="1" firstCol="1" bandRow="1">
                <a:tableStyleId>{8799B23B-EC83-4686-B30A-512413B5E67A}</a:tableStyleId>
              </a:tblPr>
              <a:tblGrid>
                <a:gridCol w="1890655"/>
                <a:gridCol w="1176907"/>
              </a:tblGrid>
              <a:tr h="190500">
                <a:tc>
                  <a:txBody>
                    <a:bodyPr/>
                    <a:lstStyle/>
                    <a:p>
                      <a:pPr marL="0" marR="0" indent="0" algn="l">
                        <a:lnSpc>
                          <a:spcPct val="150000"/>
                        </a:lnSpc>
                        <a:spcBef>
                          <a:spcPts val="0"/>
                        </a:spcBef>
                        <a:spcAft>
                          <a:spcPts val="0"/>
                        </a:spcAft>
                      </a:pPr>
                      <a:r>
                        <a:rPr lang="es-EC" sz="1500" dirty="0">
                          <a:effectLst/>
                          <a:latin typeface="Times New Roman" panose="02020603050405020304" pitchFamily="18" charset="0"/>
                          <a:cs typeface="Times New Roman" panose="02020603050405020304" pitchFamily="18" charset="0"/>
                        </a:rPr>
                        <a:t>Denominación </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l">
                        <a:lnSpc>
                          <a:spcPct val="150000"/>
                        </a:lnSpc>
                        <a:spcBef>
                          <a:spcPts val="0"/>
                        </a:spcBef>
                        <a:spcAft>
                          <a:spcPts val="0"/>
                        </a:spcAft>
                      </a:pPr>
                      <a:r>
                        <a:rPr lang="es-EC" sz="1500">
                          <a:effectLst/>
                          <a:latin typeface="Times New Roman" panose="02020603050405020304" pitchFamily="18" charset="0"/>
                          <a:cs typeface="Times New Roman" panose="02020603050405020304" pitchFamily="18" charset="0"/>
                        </a:rPr>
                        <a:t>Valor ($)</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190500">
                <a:tc>
                  <a:txBody>
                    <a:bodyPr/>
                    <a:lstStyle/>
                    <a:p>
                      <a:pPr marL="0" marR="0" indent="0" algn="l">
                        <a:lnSpc>
                          <a:spcPct val="150000"/>
                        </a:lnSpc>
                        <a:spcBef>
                          <a:spcPts val="0"/>
                        </a:spcBef>
                        <a:spcAft>
                          <a:spcPts val="0"/>
                        </a:spcAft>
                      </a:pPr>
                      <a:r>
                        <a:rPr lang="es-EC" sz="1500" dirty="0">
                          <a:effectLst/>
                          <a:latin typeface="Times New Roman" panose="02020603050405020304" pitchFamily="18" charset="0"/>
                          <a:cs typeface="Times New Roman" panose="02020603050405020304" pitchFamily="18" charset="0"/>
                        </a:rPr>
                        <a:t>Inversión inicial</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dirty="0" smtClean="0">
                          <a:effectLst/>
                          <a:latin typeface="Times New Roman" panose="02020603050405020304" pitchFamily="18" charset="0"/>
                          <a:cs typeface="Times New Roman" panose="02020603050405020304" pitchFamily="18" charset="0"/>
                        </a:rPr>
                        <a:t>10556</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190500">
                <a:tc>
                  <a:txBody>
                    <a:bodyPr/>
                    <a:lstStyle/>
                    <a:p>
                      <a:pPr marL="0" marR="0" indent="0" algn="l">
                        <a:lnSpc>
                          <a:spcPct val="150000"/>
                        </a:lnSpc>
                        <a:spcBef>
                          <a:spcPts val="0"/>
                        </a:spcBef>
                        <a:spcAft>
                          <a:spcPts val="0"/>
                        </a:spcAft>
                      </a:pPr>
                      <a:r>
                        <a:rPr lang="es-EC" sz="1500">
                          <a:effectLst/>
                          <a:latin typeface="Times New Roman" panose="02020603050405020304" pitchFamily="18" charset="0"/>
                          <a:cs typeface="Times New Roman" panose="02020603050405020304" pitchFamily="18" charset="0"/>
                        </a:rPr>
                        <a:t>Costos adicionales</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dirty="0" smtClean="0">
                          <a:effectLst/>
                          <a:latin typeface="Times New Roman" panose="02020603050405020304" pitchFamily="18" charset="0"/>
                          <a:cs typeface="Times New Roman" panose="02020603050405020304" pitchFamily="18" charset="0"/>
                        </a:rPr>
                        <a:t>3310</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190500">
                <a:tc>
                  <a:txBody>
                    <a:bodyPr/>
                    <a:lstStyle/>
                    <a:p>
                      <a:pPr marL="0" marR="0" indent="0" algn="l">
                        <a:lnSpc>
                          <a:spcPct val="150000"/>
                        </a:lnSpc>
                        <a:spcBef>
                          <a:spcPts val="0"/>
                        </a:spcBef>
                        <a:spcAft>
                          <a:spcPts val="0"/>
                        </a:spcAft>
                      </a:pPr>
                      <a:r>
                        <a:rPr lang="es-EC" sz="1500">
                          <a:effectLst/>
                          <a:latin typeface="Times New Roman" panose="02020603050405020304" pitchFamily="18" charset="0"/>
                          <a:cs typeface="Times New Roman" panose="02020603050405020304" pitchFamily="18" charset="0"/>
                        </a:rPr>
                        <a:t>Total</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50000"/>
                        </a:lnSpc>
                        <a:spcBef>
                          <a:spcPts val="0"/>
                        </a:spcBef>
                        <a:spcAft>
                          <a:spcPts val="0"/>
                        </a:spcAft>
                      </a:pPr>
                      <a:r>
                        <a:rPr lang="es-EC" sz="1500" dirty="0" smtClean="0">
                          <a:effectLst/>
                          <a:latin typeface="Times New Roman" panose="02020603050405020304" pitchFamily="18" charset="0"/>
                          <a:cs typeface="Times New Roman" panose="02020603050405020304" pitchFamily="18" charset="0"/>
                        </a:rPr>
                        <a:t>13866</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bl>
          </a:graphicData>
        </a:graphic>
      </p:graphicFrame>
      <p:sp>
        <p:nvSpPr>
          <p:cNvPr id="2" name="CuadroTexto 1"/>
          <p:cNvSpPr txBox="1"/>
          <p:nvPr/>
        </p:nvSpPr>
        <p:spPr>
          <a:xfrm>
            <a:off x="1858636" y="1648496"/>
            <a:ext cx="2289409" cy="369332"/>
          </a:xfrm>
          <a:prstGeom prst="rect">
            <a:avLst/>
          </a:prstGeom>
          <a:noFill/>
        </p:spPr>
        <p:txBody>
          <a:bodyPr wrap="none" rtlCol="0">
            <a:spAutoFit/>
          </a:bodyPr>
          <a:lstStyle/>
          <a:p>
            <a:r>
              <a:rPr lang="es-EC" dirty="0" smtClean="0"/>
              <a:t>Costos adicionales</a:t>
            </a:r>
            <a:endParaRPr lang="es-EC" dirty="0"/>
          </a:p>
        </p:txBody>
      </p:sp>
      <p:sp>
        <p:nvSpPr>
          <p:cNvPr id="6" name="CuadroTexto 5"/>
          <p:cNvSpPr txBox="1"/>
          <p:nvPr/>
        </p:nvSpPr>
        <p:spPr>
          <a:xfrm>
            <a:off x="6583319" y="1648496"/>
            <a:ext cx="1417376" cy="369332"/>
          </a:xfrm>
          <a:prstGeom prst="rect">
            <a:avLst/>
          </a:prstGeom>
          <a:noFill/>
        </p:spPr>
        <p:txBody>
          <a:bodyPr wrap="none" rtlCol="0">
            <a:spAutoFit/>
          </a:bodyPr>
          <a:lstStyle/>
          <a:p>
            <a:r>
              <a:rPr lang="es-EC" dirty="0" smtClean="0"/>
              <a:t>Costo total</a:t>
            </a:r>
            <a:endParaRPr lang="es-EC" dirty="0"/>
          </a:p>
        </p:txBody>
      </p:sp>
      <p:graphicFrame>
        <p:nvGraphicFramePr>
          <p:cNvPr id="8" name="Marcador de contenido 3"/>
          <p:cNvGraphicFramePr>
            <a:graphicFrameLocks/>
          </p:cNvGraphicFramePr>
          <p:nvPr>
            <p:extLst>
              <p:ext uri="{D42A27DB-BD31-4B8C-83A1-F6EECF244321}">
                <p14:modId xmlns:p14="http://schemas.microsoft.com/office/powerpoint/2010/main" val="3150041341"/>
              </p:ext>
            </p:extLst>
          </p:nvPr>
        </p:nvGraphicFramePr>
        <p:xfrm>
          <a:off x="1927525" y="4871707"/>
          <a:ext cx="2992011" cy="1731786"/>
        </p:xfrm>
        <a:graphic>
          <a:graphicData uri="http://schemas.openxmlformats.org/drawingml/2006/table">
            <a:tbl>
              <a:tblPr firstRow="1" firstCol="1" bandRow="1">
                <a:tableStyleId>{8799B23B-EC83-4686-B30A-512413B5E67A}</a:tableStyleId>
              </a:tblPr>
              <a:tblGrid>
                <a:gridCol w="1409791"/>
                <a:gridCol w="1582220"/>
              </a:tblGrid>
              <a:tr h="616999">
                <a:tc>
                  <a:txBody>
                    <a:bodyPr/>
                    <a:lstStyle/>
                    <a:p>
                      <a:pPr indent="255905" algn="ctr">
                        <a:lnSpc>
                          <a:spcPct val="150000"/>
                        </a:lnSpc>
                        <a:spcAft>
                          <a:spcPts val="0"/>
                        </a:spcAft>
                      </a:pPr>
                      <a:r>
                        <a:rPr lang="es-EC" sz="1500" dirty="0">
                          <a:effectLst/>
                          <a:latin typeface="Times New Roman" panose="02020603050405020304" pitchFamily="18" charset="0"/>
                          <a:cs typeface="Times New Roman" panose="02020603050405020304" pitchFamily="18" charset="0"/>
                        </a:rPr>
                        <a:t>Módulo</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ctr">
                        <a:lnSpc>
                          <a:spcPct val="150000"/>
                        </a:lnSpc>
                        <a:spcAft>
                          <a:spcPts val="0"/>
                        </a:spcAft>
                      </a:pPr>
                      <a:r>
                        <a:rPr lang="es-EC" sz="1500" dirty="0">
                          <a:effectLst/>
                          <a:latin typeface="Times New Roman" panose="02020603050405020304" pitchFamily="18" charset="0"/>
                          <a:cs typeface="Times New Roman" panose="02020603050405020304" pitchFamily="18" charset="0"/>
                        </a:rPr>
                        <a:t>Generación </a:t>
                      </a:r>
                      <a:r>
                        <a:rPr lang="es-EC" sz="1500" dirty="0" smtClean="0">
                          <a:effectLst/>
                          <a:latin typeface="Times New Roman" panose="02020603050405020304" pitchFamily="18" charset="0"/>
                          <a:cs typeface="Times New Roman" panose="02020603050405020304" pitchFamily="18" charset="0"/>
                        </a:rPr>
                        <a:t>en</a:t>
                      </a:r>
                    </a:p>
                    <a:p>
                      <a:pPr indent="255905" algn="ctr">
                        <a:lnSpc>
                          <a:spcPct val="150000"/>
                        </a:lnSpc>
                        <a:spcAft>
                          <a:spcPts val="0"/>
                        </a:spcAft>
                      </a:pPr>
                      <a:r>
                        <a:rPr lang="es-EC" sz="1500" dirty="0" smtClean="0">
                          <a:effectLst/>
                          <a:latin typeface="Times New Roman" panose="02020603050405020304" pitchFamily="18" charset="0"/>
                          <a:cs typeface="Times New Roman" panose="02020603050405020304" pitchFamily="18" charset="0"/>
                        </a:rPr>
                        <a:t>20 </a:t>
                      </a:r>
                      <a:r>
                        <a:rPr lang="es-EC" sz="1500" dirty="0">
                          <a:effectLst/>
                          <a:latin typeface="Times New Roman" panose="02020603050405020304" pitchFamily="18" charset="0"/>
                          <a:cs typeface="Times New Roman" panose="02020603050405020304" pitchFamily="18" charset="0"/>
                        </a:rPr>
                        <a:t>años </a:t>
                      </a:r>
                      <a:r>
                        <a:rPr lang="es-EC" sz="1500" dirty="0" err="1">
                          <a:effectLst/>
                          <a:latin typeface="Times New Roman" panose="02020603050405020304" pitchFamily="18" charset="0"/>
                          <a:cs typeface="Times New Roman" panose="02020603050405020304" pitchFamily="18" charset="0"/>
                        </a:rPr>
                        <a:t>kWh</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r>
              <a:tr h="348662">
                <a:tc>
                  <a:txBody>
                    <a:bodyPr/>
                    <a:lstStyle/>
                    <a:p>
                      <a:pPr indent="255905" algn="ctr">
                        <a:lnSpc>
                          <a:spcPct val="150000"/>
                        </a:lnSpc>
                        <a:spcAft>
                          <a:spcPts val="0"/>
                        </a:spcAft>
                      </a:pPr>
                      <a:r>
                        <a:rPr lang="es-EC" sz="1500" dirty="0">
                          <a:effectLst/>
                          <a:latin typeface="Times New Roman" panose="02020603050405020304" pitchFamily="18" charset="0"/>
                          <a:cs typeface="Times New Roman" panose="02020603050405020304" pitchFamily="18" charset="0"/>
                        </a:rPr>
                        <a:t>Fotovoltaico</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r">
                        <a:lnSpc>
                          <a:spcPct val="150000"/>
                        </a:lnSpc>
                        <a:spcAft>
                          <a:spcPts val="0"/>
                        </a:spcAft>
                      </a:pPr>
                      <a:r>
                        <a:rPr lang="es-EC" sz="15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32059.50</a:t>
                      </a:r>
                    </a:p>
                  </a:txBody>
                  <a:tcPr marL="68580" marR="68580" marT="0" marB="0"/>
                </a:tc>
              </a:tr>
              <a:tr h="348662">
                <a:tc>
                  <a:txBody>
                    <a:bodyPr/>
                    <a:lstStyle/>
                    <a:p>
                      <a:pPr indent="255905" algn="ctr">
                        <a:lnSpc>
                          <a:spcPct val="150000"/>
                        </a:lnSpc>
                        <a:spcAft>
                          <a:spcPts val="0"/>
                        </a:spcAft>
                      </a:pPr>
                      <a:r>
                        <a:rPr lang="es-EC" sz="1500">
                          <a:effectLst/>
                          <a:latin typeface="Times New Roman" panose="02020603050405020304" pitchFamily="18" charset="0"/>
                          <a:cs typeface="Times New Roman" panose="02020603050405020304" pitchFamily="18" charset="0"/>
                        </a:rPr>
                        <a:t>Eólico</a:t>
                      </a:r>
                      <a:endParaRPr lang="es-EC"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r">
                        <a:lnSpc>
                          <a:spcPct val="150000"/>
                        </a:lnSpc>
                        <a:spcAft>
                          <a:spcPts val="0"/>
                        </a:spcAft>
                      </a:pPr>
                      <a:r>
                        <a:rPr lang="es-EC" sz="1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9407.88</a:t>
                      </a:r>
                    </a:p>
                  </a:txBody>
                  <a:tcPr marL="68580" marR="68580" marT="0" marB="0"/>
                </a:tc>
              </a:tr>
              <a:tr h="348662">
                <a:tc>
                  <a:txBody>
                    <a:bodyPr/>
                    <a:lstStyle/>
                    <a:p>
                      <a:pPr indent="255905" algn="ctr">
                        <a:lnSpc>
                          <a:spcPct val="150000"/>
                        </a:lnSpc>
                        <a:spcAft>
                          <a:spcPts val="0"/>
                        </a:spcAft>
                      </a:pPr>
                      <a:r>
                        <a:rPr lang="es-EC" sz="1500" dirty="0">
                          <a:effectLst/>
                          <a:latin typeface="Times New Roman" panose="02020603050405020304" pitchFamily="18" charset="0"/>
                          <a:cs typeface="Times New Roman" panose="02020603050405020304" pitchFamily="18" charset="0"/>
                        </a:rPr>
                        <a:t>Total</a:t>
                      </a:r>
                      <a:endParaRPr lang="es-EC"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nchor="ctr"/>
                </a:tc>
                <a:tc>
                  <a:txBody>
                    <a:bodyPr/>
                    <a:lstStyle/>
                    <a:p>
                      <a:pPr indent="255905" algn="r">
                        <a:lnSpc>
                          <a:spcPct val="150000"/>
                        </a:lnSpc>
                        <a:spcAft>
                          <a:spcPts val="0"/>
                        </a:spcAft>
                      </a:pPr>
                      <a:r>
                        <a:rPr lang="es-EC" sz="1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41467.38</a:t>
                      </a:r>
                    </a:p>
                  </a:txBody>
                  <a:tcPr marL="68580" marR="68580" marT="0" marB="0"/>
                </a:tc>
              </a:tr>
            </a:tbl>
          </a:graphicData>
        </a:graphic>
      </p:graphicFrame>
      <p:sp>
        <p:nvSpPr>
          <p:cNvPr id="10" name="CuadroTexto 9"/>
          <p:cNvSpPr txBox="1"/>
          <p:nvPr/>
        </p:nvSpPr>
        <p:spPr>
          <a:xfrm>
            <a:off x="1858636" y="4325154"/>
            <a:ext cx="3001143" cy="369332"/>
          </a:xfrm>
          <a:prstGeom prst="rect">
            <a:avLst/>
          </a:prstGeom>
          <a:noFill/>
        </p:spPr>
        <p:txBody>
          <a:bodyPr wrap="none" rtlCol="0">
            <a:spAutoFit/>
          </a:bodyPr>
          <a:lstStyle/>
          <a:p>
            <a:r>
              <a:rPr lang="es-EC" dirty="0" smtClean="0"/>
              <a:t>Generación por módulos</a:t>
            </a:r>
            <a:endParaRPr lang="es-EC" dirty="0"/>
          </a:p>
        </p:txBody>
      </p:sp>
      <p:graphicFrame>
        <p:nvGraphicFramePr>
          <p:cNvPr id="12" name="Table 11"/>
          <p:cNvGraphicFramePr>
            <a:graphicFrameLocks noGrp="1"/>
          </p:cNvGraphicFramePr>
          <p:nvPr>
            <p:extLst>
              <p:ext uri="{D42A27DB-BD31-4B8C-83A1-F6EECF244321}">
                <p14:modId xmlns:p14="http://schemas.microsoft.com/office/powerpoint/2010/main" val="1298611514"/>
              </p:ext>
            </p:extLst>
          </p:nvPr>
        </p:nvGraphicFramePr>
        <p:xfrm>
          <a:off x="5752976" y="4852752"/>
          <a:ext cx="3391024" cy="1723896"/>
        </p:xfrm>
        <a:graphic>
          <a:graphicData uri="http://schemas.openxmlformats.org/drawingml/2006/table">
            <a:tbl>
              <a:tblPr firstRow="1" firstCol="1" bandRow="1">
                <a:tableStyleId>{8799B23B-EC83-4686-B30A-512413B5E67A}</a:tableStyleId>
              </a:tblPr>
              <a:tblGrid>
                <a:gridCol w="1332188"/>
                <a:gridCol w="1029418"/>
                <a:gridCol w="1029418"/>
              </a:tblGrid>
              <a:tr h="689559">
                <a:tc>
                  <a:txBody>
                    <a:bodyPr/>
                    <a:lstStyle/>
                    <a:p>
                      <a:pPr marL="0" marR="0" indent="0" algn="ctr">
                        <a:lnSpc>
                          <a:spcPct val="100000"/>
                        </a:lnSpc>
                        <a:spcBef>
                          <a:spcPts val="0"/>
                        </a:spcBef>
                        <a:spcAft>
                          <a:spcPts val="0"/>
                        </a:spcAft>
                      </a:pPr>
                      <a:r>
                        <a:rPr lang="es-EC" sz="1500" dirty="0">
                          <a:effectLst/>
                          <a:latin typeface="Times New Roman" panose="02020603050405020304" pitchFamily="18" charset="0"/>
                          <a:cs typeface="Times New Roman" panose="02020603050405020304" pitchFamily="18" charset="0"/>
                        </a:rPr>
                        <a:t>Denominación </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defTabSz="457200" rtl="0" eaLnBrk="1" latinLnBrk="0" hangingPunct="1">
                        <a:lnSpc>
                          <a:spcPct val="100000"/>
                        </a:lnSpc>
                        <a:spcBef>
                          <a:spcPts val="0"/>
                        </a:spcBef>
                        <a:spcAft>
                          <a:spcPts val="0"/>
                        </a:spcAft>
                      </a:pPr>
                      <a:r>
                        <a:rPr lang="en-US" sz="1500" kern="1200" dirty="0" err="1" smtClean="0">
                          <a:solidFill>
                            <a:schemeClr val="tx1"/>
                          </a:solidFill>
                          <a:effectLst/>
                          <a:latin typeface="Times New Roman" panose="02020603050405020304" pitchFamily="18" charset="0"/>
                          <a:ea typeface="+mn-ea"/>
                          <a:cs typeface="Times New Roman" panose="02020603050405020304" pitchFamily="18" charset="0"/>
                        </a:rPr>
                        <a:t>Inversión</a:t>
                      </a:r>
                      <a:r>
                        <a:rPr lang="en-US" sz="1500" kern="1200" dirty="0" smtClean="0">
                          <a:solidFill>
                            <a:schemeClr val="tx1"/>
                          </a:solidFill>
                          <a:effectLst/>
                          <a:latin typeface="Times New Roman" panose="02020603050405020304" pitchFamily="18" charset="0"/>
                          <a:ea typeface="+mn-ea"/>
                          <a:cs typeface="Times New Roman" panose="02020603050405020304" pitchFamily="18" charset="0"/>
                        </a:rPr>
                        <a:t> total</a:t>
                      </a:r>
                      <a:endParaRPr lang="en-US" sz="15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s-EC" sz="1500" dirty="0">
                          <a:effectLst/>
                          <a:latin typeface="Times New Roman" panose="02020603050405020304" pitchFamily="18" charset="0"/>
                          <a:cs typeface="Times New Roman" panose="02020603050405020304" pitchFamily="18" charset="0"/>
                        </a:rPr>
                        <a:t>Costo </a:t>
                      </a:r>
                      <a:r>
                        <a:rPr lang="es-EC" sz="1500" dirty="0" err="1">
                          <a:effectLst/>
                          <a:latin typeface="Times New Roman" panose="02020603050405020304" pitchFamily="18" charset="0"/>
                          <a:cs typeface="Times New Roman" panose="02020603050405020304" pitchFamily="18" charset="0"/>
                        </a:rPr>
                        <a:t>kWh</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344779">
                <a:tc>
                  <a:txBody>
                    <a:bodyPr/>
                    <a:lstStyle/>
                    <a:p>
                      <a:pPr marL="0" marR="0" indent="0" algn="ctr">
                        <a:lnSpc>
                          <a:spcPct val="100000"/>
                        </a:lnSpc>
                        <a:spcBef>
                          <a:spcPts val="0"/>
                        </a:spcBef>
                        <a:spcAft>
                          <a:spcPts val="0"/>
                        </a:spcAft>
                      </a:pPr>
                      <a:r>
                        <a:rPr lang="es-EC" sz="1500">
                          <a:effectLst/>
                          <a:latin typeface="Times New Roman" panose="02020603050405020304" pitchFamily="18" charset="0"/>
                          <a:cs typeface="Times New Roman" panose="02020603050405020304" pitchFamily="18" charset="0"/>
                        </a:rPr>
                        <a:t>Fotovoltaica</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n-US" sz="1500" dirty="0" smtClean="0">
                          <a:effectLst/>
                          <a:latin typeface="Times New Roman" panose="02020603050405020304" pitchFamily="18" charset="0"/>
                          <a:ea typeface="Batang" panose="02030600000101010101" pitchFamily="18" charset="-127"/>
                          <a:cs typeface="Times New Roman" panose="02020603050405020304" pitchFamily="18" charset="0"/>
                        </a:rPr>
                        <a:t>10238.00</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s-EC" sz="1500" dirty="0">
                          <a:effectLst/>
                          <a:latin typeface="Times New Roman" panose="02020603050405020304" pitchFamily="18" charset="0"/>
                          <a:cs typeface="Times New Roman" panose="02020603050405020304" pitchFamily="18" charset="0"/>
                        </a:rPr>
                        <a:t>$</a:t>
                      </a:r>
                      <a:r>
                        <a:rPr lang="es-EC" sz="1500" dirty="0" smtClean="0">
                          <a:effectLst/>
                          <a:latin typeface="Times New Roman" panose="02020603050405020304" pitchFamily="18" charset="0"/>
                          <a:cs typeface="Times New Roman" panose="02020603050405020304" pitchFamily="18" charset="0"/>
                        </a:rPr>
                        <a:t>0.33</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344779">
                <a:tc>
                  <a:txBody>
                    <a:bodyPr/>
                    <a:lstStyle/>
                    <a:p>
                      <a:pPr marL="0" marR="0" indent="0" algn="ctr">
                        <a:lnSpc>
                          <a:spcPct val="100000"/>
                        </a:lnSpc>
                        <a:spcBef>
                          <a:spcPts val="0"/>
                        </a:spcBef>
                        <a:spcAft>
                          <a:spcPts val="0"/>
                        </a:spcAft>
                      </a:pPr>
                      <a:r>
                        <a:rPr lang="es-EC" sz="1500">
                          <a:effectLst/>
                          <a:latin typeface="Times New Roman" panose="02020603050405020304" pitchFamily="18" charset="0"/>
                          <a:cs typeface="Times New Roman" panose="02020603050405020304" pitchFamily="18" charset="0"/>
                        </a:rPr>
                        <a:t>Eólica</a:t>
                      </a:r>
                      <a:endParaRPr lang="en-US" sz="150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n-US" sz="1500" dirty="0" smtClean="0">
                          <a:effectLst/>
                          <a:latin typeface="Times New Roman" panose="02020603050405020304" pitchFamily="18" charset="0"/>
                          <a:ea typeface="Batang" panose="02030600000101010101" pitchFamily="18" charset="-127"/>
                          <a:cs typeface="Times New Roman" panose="02020603050405020304" pitchFamily="18" charset="0"/>
                        </a:rPr>
                        <a:t>10554.00</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s-EC" sz="1500" dirty="0" smtClean="0">
                          <a:effectLst/>
                          <a:latin typeface="Times New Roman" panose="02020603050405020304" pitchFamily="18" charset="0"/>
                          <a:cs typeface="Times New Roman" panose="02020603050405020304" pitchFamily="18" charset="0"/>
                        </a:rPr>
                        <a:t>$1.04</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r h="344779">
                <a:tc>
                  <a:txBody>
                    <a:bodyPr/>
                    <a:lstStyle/>
                    <a:p>
                      <a:pPr marL="0" marR="0" indent="0" algn="ctr">
                        <a:lnSpc>
                          <a:spcPct val="100000"/>
                        </a:lnSpc>
                        <a:spcBef>
                          <a:spcPts val="0"/>
                        </a:spcBef>
                        <a:spcAft>
                          <a:spcPts val="0"/>
                        </a:spcAft>
                      </a:pPr>
                      <a:r>
                        <a:rPr lang="es-EC" sz="1500" dirty="0">
                          <a:effectLst/>
                          <a:latin typeface="Times New Roman" panose="02020603050405020304" pitchFamily="18" charset="0"/>
                          <a:cs typeface="Times New Roman" panose="02020603050405020304" pitchFamily="18" charset="0"/>
                        </a:rPr>
                        <a:t>Híbrida</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dirty="0" smtClean="0">
                          <a:effectLst/>
                          <a:latin typeface="Times New Roman" panose="02020603050405020304" pitchFamily="18" charset="0"/>
                          <a:ea typeface="Batang" panose="02030600000101010101" pitchFamily="18" charset="-127"/>
                          <a:cs typeface="Times New Roman" panose="02020603050405020304" pitchFamily="18" charset="0"/>
                        </a:rPr>
                        <a:t>13866.00</a:t>
                      </a:r>
                    </a:p>
                  </a:txBody>
                  <a:tcPr marL="68580" marR="68580" marT="0" marB="0"/>
                </a:tc>
                <a:tc>
                  <a:txBody>
                    <a:bodyPr/>
                    <a:lstStyle/>
                    <a:p>
                      <a:pPr marL="0" marR="0" indent="0" algn="ctr">
                        <a:lnSpc>
                          <a:spcPct val="100000"/>
                        </a:lnSpc>
                        <a:spcBef>
                          <a:spcPts val="0"/>
                        </a:spcBef>
                        <a:spcAft>
                          <a:spcPts val="0"/>
                        </a:spcAft>
                      </a:pPr>
                      <a:r>
                        <a:rPr lang="es-EC" sz="1500" dirty="0">
                          <a:effectLst/>
                          <a:latin typeface="Times New Roman" panose="02020603050405020304" pitchFamily="18" charset="0"/>
                          <a:cs typeface="Times New Roman" panose="02020603050405020304" pitchFamily="18" charset="0"/>
                        </a:rPr>
                        <a:t>$</a:t>
                      </a:r>
                      <a:r>
                        <a:rPr lang="es-EC" sz="1500" dirty="0" smtClean="0">
                          <a:effectLst/>
                          <a:latin typeface="Times New Roman" panose="02020603050405020304" pitchFamily="18" charset="0"/>
                          <a:cs typeface="Times New Roman" panose="02020603050405020304" pitchFamily="18" charset="0"/>
                        </a:rPr>
                        <a:t>0.34</a:t>
                      </a:r>
                      <a:endParaRPr lang="en-US" sz="1500" dirty="0">
                        <a:effectLst/>
                        <a:latin typeface="Times New Roman" panose="02020603050405020304" pitchFamily="18" charset="0"/>
                        <a:ea typeface="Batang" panose="02030600000101010101" pitchFamily="18" charset="-127"/>
                        <a:cs typeface="Times New Roman" panose="02020603050405020304" pitchFamily="18" charset="0"/>
                      </a:endParaRPr>
                    </a:p>
                  </a:txBody>
                  <a:tcPr marL="68580" marR="68580" marT="0" marB="0"/>
                </a:tc>
              </a:tr>
            </a:tbl>
          </a:graphicData>
        </a:graphic>
      </p:graphicFrame>
      <p:sp>
        <p:nvSpPr>
          <p:cNvPr id="13" name="CuadroTexto 9"/>
          <p:cNvSpPr txBox="1"/>
          <p:nvPr/>
        </p:nvSpPr>
        <p:spPr>
          <a:xfrm>
            <a:off x="5835518" y="4325154"/>
            <a:ext cx="2912977" cy="369332"/>
          </a:xfrm>
          <a:prstGeom prst="rect">
            <a:avLst/>
          </a:prstGeom>
          <a:noFill/>
        </p:spPr>
        <p:txBody>
          <a:bodyPr wrap="none" rtlCol="0">
            <a:spAutoFit/>
          </a:bodyPr>
          <a:lstStyle/>
          <a:p>
            <a:r>
              <a:rPr lang="es-EC" dirty="0" smtClean="0"/>
              <a:t>Comparación de costos</a:t>
            </a:r>
            <a:endParaRPr lang="es-EC" dirty="0"/>
          </a:p>
        </p:txBody>
      </p:sp>
    </p:spTree>
    <p:extLst>
      <p:ext uri="{BB962C8B-B14F-4D97-AF65-F5344CB8AC3E}">
        <p14:creationId xmlns:p14="http://schemas.microsoft.com/office/powerpoint/2010/main" val="1799036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Marcador de contenido 2"/>
          <p:cNvSpPr>
            <a:spLocks noGrp="1"/>
          </p:cNvSpPr>
          <p:nvPr>
            <p:ph idx="1"/>
          </p:nvPr>
        </p:nvSpPr>
        <p:spPr>
          <a:xfrm>
            <a:off x="1944693" y="1687132"/>
            <a:ext cx="6683765" cy="4932609"/>
          </a:xfrm>
        </p:spPr>
        <p:txBody>
          <a:bodyPr>
            <a:normAutofit fontScale="92500" lnSpcReduction="10000"/>
          </a:bodyPr>
          <a:lstStyle/>
          <a:p>
            <a:pPr lvl="0" algn="just"/>
            <a:r>
              <a:rPr lang="es-EC" dirty="0"/>
              <a:t>Se realizó la instalación del sistema fotovoltaico constituido por cuatro paneles solares ISOFOTON de 110Wp cada uno, este sistema constituye la principal fuente de energía de la </a:t>
            </a:r>
            <a:r>
              <a:rPr lang="es-EC" dirty="0" err="1"/>
              <a:t>microcentral</a:t>
            </a:r>
            <a:r>
              <a:rPr lang="es-EC" dirty="0"/>
              <a:t> ya que aporta alrededor del 94% del total de energía.</a:t>
            </a:r>
          </a:p>
          <a:p>
            <a:pPr lvl="0" algn="just"/>
            <a:r>
              <a:rPr lang="es-EC" dirty="0"/>
              <a:t>Se realizó la instalación de un aerogenerador como fuente de apoyo a la energía solar de tipo </a:t>
            </a:r>
            <a:r>
              <a:rPr lang="es-EC" dirty="0" err="1"/>
              <a:t>Gudcraft</a:t>
            </a:r>
            <a:r>
              <a:rPr lang="es-EC" dirty="0"/>
              <a:t> WG300 </a:t>
            </a:r>
            <a:r>
              <a:rPr lang="es-EC" dirty="0" err="1"/>
              <a:t>multipala</a:t>
            </a:r>
            <a:r>
              <a:rPr lang="es-EC" dirty="0"/>
              <a:t>, el cual a comparación del tipo </a:t>
            </a:r>
            <a:r>
              <a:rPr lang="es-EC" dirty="0" err="1"/>
              <a:t>Savonius</a:t>
            </a:r>
            <a:r>
              <a:rPr lang="es-EC" dirty="0"/>
              <a:t> presenta un mayor coeficiente de potencia y eficiencia para bajas velocidades de viento. El rotor tipo </a:t>
            </a:r>
            <a:r>
              <a:rPr lang="es-EC" dirty="0" err="1"/>
              <a:t>Savonius</a:t>
            </a:r>
            <a:r>
              <a:rPr lang="es-EC" dirty="0"/>
              <a:t> con un área de 2.7 m</a:t>
            </a:r>
            <a:r>
              <a:rPr lang="es-EC" baseline="30000" dirty="0"/>
              <a:t>2</a:t>
            </a:r>
            <a:r>
              <a:rPr lang="es-EC" dirty="0"/>
              <a:t> genera 8W a 5 m/s mientras que el tipo </a:t>
            </a:r>
            <a:r>
              <a:rPr lang="es-EC" dirty="0" err="1"/>
              <a:t>multipala</a:t>
            </a:r>
            <a:r>
              <a:rPr lang="es-EC" dirty="0"/>
              <a:t> genera 25W a dicha velocidad.</a:t>
            </a:r>
          </a:p>
          <a:p>
            <a:pPr lvl="0" algn="just"/>
            <a:r>
              <a:rPr lang="es-EC" dirty="0"/>
              <a:t>El aerogenerador </a:t>
            </a:r>
            <a:r>
              <a:rPr lang="es-EC" dirty="0" err="1"/>
              <a:t>Gudcraft</a:t>
            </a:r>
            <a:r>
              <a:rPr lang="es-EC" dirty="0"/>
              <a:t> WG300 tiene una potencia nominal de 125 W a 12.5 m/s y puede alcanzar potencias de hasta 300W, sin embargo debido a la baja velocidad del viento en el lugar de aplicación y a los cambios drásticos de dirección, ocasionados por las turbulencias de los edificios cercanos, no alcanza a la potencia nominal</a:t>
            </a:r>
            <a:r>
              <a:rPr lang="es-EC" dirty="0" smtClean="0"/>
              <a:t>.</a:t>
            </a:r>
            <a:endParaRPr lang="es-EC" dirty="0"/>
          </a:p>
        </p:txBody>
      </p:sp>
    </p:spTree>
    <p:extLst>
      <p:ext uri="{BB962C8B-B14F-4D97-AF65-F5344CB8AC3E}">
        <p14:creationId xmlns:p14="http://schemas.microsoft.com/office/powerpoint/2010/main" val="32670495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Marcador de contenido 2"/>
          <p:cNvSpPr>
            <a:spLocks noGrp="1"/>
          </p:cNvSpPr>
          <p:nvPr>
            <p:ph idx="1"/>
          </p:nvPr>
        </p:nvSpPr>
        <p:spPr>
          <a:xfrm>
            <a:off x="1941909" y="1661375"/>
            <a:ext cx="6686550" cy="4790939"/>
          </a:xfrm>
        </p:spPr>
        <p:txBody>
          <a:bodyPr>
            <a:normAutofit fontScale="92500" lnSpcReduction="20000"/>
          </a:bodyPr>
          <a:lstStyle/>
          <a:p>
            <a:pPr algn="just"/>
            <a:r>
              <a:rPr lang="es-EC" dirty="0"/>
              <a:t>Se obtuvo una autonomía diaria de la </a:t>
            </a:r>
            <a:r>
              <a:rPr lang="es-EC" dirty="0" err="1"/>
              <a:t>microcentral</a:t>
            </a:r>
            <a:r>
              <a:rPr lang="es-EC" dirty="0"/>
              <a:t>, con un consumo de 1468 </a:t>
            </a:r>
            <a:r>
              <a:rPr lang="es-EC" dirty="0" err="1"/>
              <a:t>Wh</a:t>
            </a:r>
            <a:r>
              <a:rPr lang="es-EC" dirty="0"/>
              <a:t>, mediante la instalación de dos baterías </a:t>
            </a:r>
            <a:r>
              <a:rPr lang="es-EC" dirty="0" err="1"/>
              <a:t>Millenium</a:t>
            </a:r>
            <a:r>
              <a:rPr lang="es-EC" dirty="0"/>
              <a:t> de 115 Ah y un inversor </a:t>
            </a:r>
            <a:r>
              <a:rPr lang="es-EC" dirty="0" err="1"/>
              <a:t>Cotek</a:t>
            </a:r>
            <a:r>
              <a:rPr lang="es-EC" dirty="0"/>
              <a:t> de 350W, encargado de transmitir la energía en corriente sinusoidal hacia los consumidores. El dimensionamiento se llevó a cabo con los métodos descritos en el presente proyecto y además  mediante dos pruebas separadas se comprobó su funcionamiento, estando apagados totalmente los sistemas de generación</a:t>
            </a:r>
            <a:r>
              <a:rPr lang="es-EC" dirty="0" smtClean="0"/>
              <a:t>.</a:t>
            </a:r>
          </a:p>
          <a:p>
            <a:pPr lvl="0" algn="just"/>
            <a:r>
              <a:rPr lang="es-EC" dirty="0" smtClean="0"/>
              <a:t>La </a:t>
            </a:r>
            <a:r>
              <a:rPr lang="es-EC" dirty="0"/>
              <a:t>autonomía en la </a:t>
            </a:r>
            <a:r>
              <a:rPr lang="es-EC" dirty="0" err="1"/>
              <a:t>microcentral</a:t>
            </a:r>
            <a:r>
              <a:rPr lang="es-EC" dirty="0"/>
              <a:t> de generación, es uno de los puntos de mayor costo para su instalación, correspondiente al 34% del costo total, dando a reconocer que lo sistemas aislados se deben utilizar únicamente en poblaciones aisladas o de difícil acceso al Sistema Nacional Interconectado, ya que la energía más costosa es la que no llega a donde se la necesita.</a:t>
            </a:r>
          </a:p>
          <a:p>
            <a:pPr lvl="0" algn="just"/>
            <a:r>
              <a:rPr lang="es-EC" dirty="0"/>
              <a:t>Es conveniente la implementación de un sistema de monitoreo que permita analizar los datos de generación y consumo ya que en base a los mismos se puede establecer la posibilidad de instalar sistemas de mayor potencia mediante fuentes de energía renovable.</a:t>
            </a:r>
          </a:p>
          <a:p>
            <a:pPr algn="just"/>
            <a:endParaRPr lang="es-EC" dirty="0"/>
          </a:p>
        </p:txBody>
      </p:sp>
    </p:spTree>
    <p:extLst>
      <p:ext uri="{BB962C8B-B14F-4D97-AF65-F5344CB8AC3E}">
        <p14:creationId xmlns:p14="http://schemas.microsoft.com/office/powerpoint/2010/main" val="17742189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Marcador de contenido 2"/>
          <p:cNvSpPr>
            <a:spLocks noGrp="1"/>
          </p:cNvSpPr>
          <p:nvPr>
            <p:ph idx="1"/>
          </p:nvPr>
        </p:nvSpPr>
        <p:spPr>
          <a:xfrm>
            <a:off x="1892985" y="1648496"/>
            <a:ext cx="6787182" cy="5344731"/>
          </a:xfrm>
        </p:spPr>
        <p:txBody>
          <a:bodyPr>
            <a:noAutofit/>
          </a:bodyPr>
          <a:lstStyle/>
          <a:p>
            <a:pPr lvl="0" algn="just"/>
            <a:r>
              <a:rPr lang="es-EC" sz="1700" dirty="0"/>
              <a:t>El sistema de control y monitoreo de datos, mediante la lectura de sensores de todas las variables climatológicas y eléctricas, permite realizar un análisis detallado de la cantidad de energía disponible, generada, almacenada y consumida, tanto diario, como mensual y anualmente. El uso de la interfaz gráfica realizada en </a:t>
            </a:r>
            <a:r>
              <a:rPr lang="es-EC" sz="1700" dirty="0" err="1"/>
              <a:t>LabView</a:t>
            </a:r>
            <a:r>
              <a:rPr lang="es-EC" sz="1700" dirty="0"/>
              <a:t> facilita el almacenamiento, visualización y análisis de los datos transmitidos por el controlador.</a:t>
            </a:r>
          </a:p>
          <a:p>
            <a:pPr lvl="0" algn="just"/>
            <a:r>
              <a:rPr lang="es-EC" sz="1700" dirty="0"/>
              <a:t>Para las condiciones propias de la zona de </a:t>
            </a:r>
            <a:r>
              <a:rPr lang="es-EC" sz="1700" dirty="0" err="1"/>
              <a:t>Sangolquí</a:t>
            </a:r>
            <a:r>
              <a:rPr lang="es-EC" sz="1700" dirty="0"/>
              <a:t>, es factible la instalación de generación fotovoltaica a gran escala debido a su alta insolación solar, superior a 4500 </a:t>
            </a:r>
            <a:r>
              <a:rPr lang="es-EC" sz="1700" dirty="0" err="1"/>
              <a:t>Wh</a:t>
            </a:r>
            <a:r>
              <a:rPr lang="es-EC" sz="1700" dirty="0"/>
              <a:t>/m</a:t>
            </a:r>
            <a:r>
              <a:rPr lang="es-EC" sz="1700" baseline="30000" dirty="0"/>
              <a:t>2</a:t>
            </a:r>
            <a:r>
              <a:rPr lang="es-EC" sz="1700" dirty="0"/>
              <a:t>/día, mientras que los datos obtenidos del atlas eólico determinan que no es una zona favorable para la generación eólica debido a la alta incidencia de obstáculos y bajas velocidades del viento con un promedio mensual máximo de 2.51m/s</a:t>
            </a:r>
            <a:r>
              <a:rPr lang="es-EC" sz="1700" dirty="0" smtClean="0"/>
              <a:t>.</a:t>
            </a:r>
            <a:endParaRPr lang="es-EC" sz="1700" dirty="0"/>
          </a:p>
        </p:txBody>
      </p:sp>
    </p:spTree>
    <p:extLst>
      <p:ext uri="{BB962C8B-B14F-4D97-AF65-F5344CB8AC3E}">
        <p14:creationId xmlns:p14="http://schemas.microsoft.com/office/powerpoint/2010/main" val="3749154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203" y="624110"/>
            <a:ext cx="6683765" cy="1280890"/>
          </a:xfrm>
        </p:spPr>
        <p:txBody>
          <a:bodyPr/>
          <a:lstStyle/>
          <a:p>
            <a:r>
              <a:rPr lang="es-EC" dirty="0" smtClean="0"/>
              <a:t>Objetivos Específicos</a:t>
            </a:r>
            <a:endParaRPr lang="es-EC" dirty="0"/>
          </a:p>
        </p:txBody>
      </p:sp>
      <p:sp>
        <p:nvSpPr>
          <p:cNvPr id="3" name="Content Placeholder 2"/>
          <p:cNvSpPr>
            <a:spLocks noGrp="1"/>
          </p:cNvSpPr>
          <p:nvPr>
            <p:ph idx="1"/>
          </p:nvPr>
        </p:nvSpPr>
        <p:spPr>
          <a:xfrm>
            <a:off x="1941909" y="1905000"/>
            <a:ext cx="6686550" cy="4006222"/>
          </a:xfrm>
        </p:spPr>
        <p:txBody>
          <a:bodyPr>
            <a:normAutofit/>
          </a:bodyPr>
          <a:lstStyle/>
          <a:p>
            <a:pPr algn="just"/>
            <a:r>
              <a:rPr lang="es-EC" sz="2000" dirty="0" smtClean="0"/>
              <a:t>Desarrollar un sistema de monitoreo y control que permita visualizar las variables climáticas del entorno en una interfaz computarizada para determinar la cantidad de energía disponible y gestionar el consumo o almacenamiento de la misma.</a:t>
            </a:r>
          </a:p>
          <a:p>
            <a:pPr algn="just"/>
            <a:r>
              <a:rPr lang="es-EC" sz="2000" dirty="0" smtClean="0"/>
              <a:t>Determinar la factibilidad de la implementación de estaciones híbridas proyectando los datos obtenidos hacia aplicaciones rurales y para la generación de energía a mayor escala.</a:t>
            </a:r>
            <a:endParaRPr lang="es-EC" sz="2000" dirty="0"/>
          </a:p>
        </p:txBody>
      </p:sp>
    </p:spTree>
    <p:extLst>
      <p:ext uri="{BB962C8B-B14F-4D97-AF65-F5344CB8AC3E}">
        <p14:creationId xmlns:p14="http://schemas.microsoft.com/office/powerpoint/2010/main" val="18357972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Marcador de contenido 2"/>
          <p:cNvSpPr>
            <a:spLocks noGrp="1"/>
          </p:cNvSpPr>
          <p:nvPr>
            <p:ph idx="1"/>
          </p:nvPr>
        </p:nvSpPr>
        <p:spPr>
          <a:xfrm>
            <a:off x="1941909" y="1905000"/>
            <a:ext cx="6686550" cy="3777622"/>
          </a:xfrm>
        </p:spPr>
        <p:txBody>
          <a:bodyPr>
            <a:normAutofit fontScale="92500" lnSpcReduction="10000"/>
          </a:bodyPr>
          <a:lstStyle/>
          <a:p>
            <a:pPr lvl="0" algn="just"/>
            <a:r>
              <a:rPr lang="es-EC" dirty="0"/>
              <a:t>En nuestro país existen zonas rurales de difícil acceso, o totalmente aisladas, dónde el acceso a un recurso básico como lo es la energía eléctrica es complicado. La implementación de una </a:t>
            </a:r>
            <a:r>
              <a:rPr lang="es-EC" dirty="0" err="1"/>
              <a:t>microcentral</a:t>
            </a:r>
            <a:r>
              <a:rPr lang="es-EC" dirty="0"/>
              <a:t> eólica-fotovoltaica es una solución factible para este tipo de circunstancias, siendo capaz de aprovechar los recursos climáticos propios de la zona, ofreciendo autonomía, sin la necesidad de la construcción de un módulo de conexión al Sistema Nacional Interconectado.</a:t>
            </a:r>
          </a:p>
          <a:p>
            <a:pPr algn="just"/>
            <a:r>
              <a:rPr lang="es-EC" dirty="0"/>
              <a:t>Una vez realizado el análisis económico y las pruebas de funcionamiento se ha determinado que, para las condiciones climáticas de la Universidad de la Fuerzas Armadas –ESPE, la generación solar fotovoltaica presenta una alta ventaja en comparación a la generación eólica, siendo el costo del </a:t>
            </a:r>
            <a:r>
              <a:rPr lang="es-EC" dirty="0" err="1"/>
              <a:t>kWh</a:t>
            </a:r>
            <a:r>
              <a:rPr lang="es-EC" dirty="0"/>
              <a:t> de $0.42 y $5.78 respectivamente.</a:t>
            </a:r>
          </a:p>
          <a:p>
            <a:endParaRPr lang="es-EC" dirty="0"/>
          </a:p>
        </p:txBody>
      </p:sp>
    </p:spTree>
    <p:extLst>
      <p:ext uri="{BB962C8B-B14F-4D97-AF65-F5344CB8AC3E}">
        <p14:creationId xmlns:p14="http://schemas.microsoft.com/office/powerpoint/2010/main" val="20520492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Recomendaciones</a:t>
            </a:r>
            <a:endParaRPr lang="es-EC" dirty="0"/>
          </a:p>
        </p:txBody>
      </p:sp>
      <p:sp>
        <p:nvSpPr>
          <p:cNvPr id="3" name="Marcador de contenido 2"/>
          <p:cNvSpPr>
            <a:spLocks noGrp="1"/>
          </p:cNvSpPr>
          <p:nvPr>
            <p:ph idx="1"/>
          </p:nvPr>
        </p:nvSpPr>
        <p:spPr/>
        <p:txBody>
          <a:bodyPr>
            <a:normAutofit/>
          </a:bodyPr>
          <a:lstStyle/>
          <a:p>
            <a:pPr lvl="0" algn="just"/>
            <a:r>
              <a:rPr lang="es-EC" dirty="0" smtClean="0"/>
              <a:t>Para </a:t>
            </a:r>
            <a:r>
              <a:rPr lang="es-EC" dirty="0"/>
              <a:t>aprovechar la potencia nominal que brinda el aerogenerador es recomendable ubicarlo a una altura elevada, ya que la velocidad del viento incrementa con la altura y a la vez disminuye la posibilidad de que le afecten las perturbaciones del lugar.</a:t>
            </a:r>
          </a:p>
          <a:p>
            <a:pPr lvl="0" algn="just"/>
            <a:r>
              <a:rPr lang="es-EC" dirty="0"/>
              <a:t>Se debe tomar en cuenta las especificaciones técnicas y rangos de trabajo de los sensores para evitar daños con las altas corrientes y el tiempo prolongado de uso.</a:t>
            </a:r>
          </a:p>
          <a:p>
            <a:pPr algn="just"/>
            <a:endParaRPr lang="es-EC" dirty="0"/>
          </a:p>
        </p:txBody>
      </p:sp>
    </p:spTree>
    <p:extLst>
      <p:ext uri="{BB962C8B-B14F-4D97-AF65-F5344CB8AC3E}">
        <p14:creationId xmlns:p14="http://schemas.microsoft.com/office/powerpoint/2010/main" val="19930389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Recomendaciones</a:t>
            </a:r>
            <a:endParaRPr lang="es-EC" dirty="0"/>
          </a:p>
        </p:txBody>
      </p:sp>
      <p:sp>
        <p:nvSpPr>
          <p:cNvPr id="3" name="Marcador de contenido 2"/>
          <p:cNvSpPr>
            <a:spLocks noGrp="1"/>
          </p:cNvSpPr>
          <p:nvPr>
            <p:ph idx="1"/>
          </p:nvPr>
        </p:nvSpPr>
        <p:spPr>
          <a:xfrm>
            <a:off x="1941909" y="1764406"/>
            <a:ext cx="6686550" cy="4275786"/>
          </a:xfrm>
        </p:spPr>
        <p:txBody>
          <a:bodyPr>
            <a:normAutofit fontScale="92500"/>
          </a:bodyPr>
          <a:lstStyle/>
          <a:p>
            <a:pPr lvl="0" algn="just"/>
            <a:r>
              <a:rPr lang="es-EC" dirty="0"/>
              <a:t>El presente proyecto, ha sido realizado como un primer acercamiento a la generación híbrida en el sector de </a:t>
            </a:r>
            <a:r>
              <a:rPr lang="es-EC" dirty="0" err="1"/>
              <a:t>Sangolquí</a:t>
            </a:r>
            <a:r>
              <a:rPr lang="es-EC" dirty="0"/>
              <a:t>, siendo un método factible para la determinación de la generación eólica-fotovoltaica, se recomienda realizar un estudio estadístico durante un período de 5 años acerca de los recursos climatológicos y con estos datos reajustar la investigación.</a:t>
            </a:r>
          </a:p>
          <a:p>
            <a:pPr algn="just"/>
            <a:r>
              <a:rPr lang="es-EC" dirty="0"/>
              <a:t>La generación hidroeléctrica en nuestro país sigue siendo la de menor costo para el estado y el consumidor, por lo que difícilmente será superada por una </a:t>
            </a:r>
            <a:r>
              <a:rPr lang="es-EC" dirty="0" err="1"/>
              <a:t>microcentral</a:t>
            </a:r>
            <a:r>
              <a:rPr lang="es-EC" dirty="0"/>
              <a:t> híbrida. En el caso de que se decida por una </a:t>
            </a:r>
            <a:r>
              <a:rPr lang="es-EC" dirty="0" err="1"/>
              <a:t>microcentral</a:t>
            </a:r>
            <a:r>
              <a:rPr lang="es-EC" dirty="0"/>
              <a:t> eólica-fotovoltaica se aconseja la realización de un estudio previo y se determine si es realmente favorable la instalación de la misma, teniendo en cuenta el costo de generación y la cercanía a una conexión preexistente.</a:t>
            </a:r>
          </a:p>
        </p:txBody>
      </p:sp>
    </p:spTree>
    <p:extLst>
      <p:ext uri="{BB962C8B-B14F-4D97-AF65-F5344CB8AC3E}">
        <p14:creationId xmlns:p14="http://schemas.microsoft.com/office/powerpoint/2010/main" val="8028416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C" dirty="0" smtClean="0"/>
              <a:t>Video</a:t>
            </a:r>
            <a:endParaRPr lang="es-EC" dirty="0"/>
          </a:p>
        </p:txBody>
      </p:sp>
    </p:spTree>
    <p:extLst>
      <p:ext uri="{BB962C8B-B14F-4D97-AF65-F5344CB8AC3E}">
        <p14:creationId xmlns:p14="http://schemas.microsoft.com/office/powerpoint/2010/main" val="35339026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356" y="624110"/>
            <a:ext cx="6683765" cy="792566"/>
          </a:xfrm>
        </p:spPr>
        <p:txBody>
          <a:bodyPr/>
          <a:lstStyle/>
          <a:p>
            <a:r>
              <a:rPr lang="es-EC" dirty="0" smtClean="0"/>
              <a:t>Energías Alternativas</a:t>
            </a:r>
            <a:endParaRPr lang="es-EC" dirty="0"/>
          </a:p>
        </p:txBody>
      </p:sp>
      <p:sp>
        <p:nvSpPr>
          <p:cNvPr id="3" name="Content Placeholder 2"/>
          <p:cNvSpPr>
            <a:spLocks noGrp="1"/>
          </p:cNvSpPr>
          <p:nvPr>
            <p:ph sz="half" idx="1"/>
          </p:nvPr>
        </p:nvSpPr>
        <p:spPr>
          <a:xfrm>
            <a:off x="1236356" y="5855923"/>
            <a:ext cx="4947964" cy="572861"/>
          </a:xfrm>
        </p:spPr>
        <p:txBody>
          <a:bodyPr>
            <a:normAutofit/>
          </a:bodyPr>
          <a:lstStyle/>
          <a:p>
            <a:pPr marL="0" indent="0" algn="ctr">
              <a:buNone/>
            </a:pPr>
            <a:r>
              <a:rPr lang="es-EC" dirty="0" smtClean="0"/>
              <a:t>(</a:t>
            </a:r>
            <a:r>
              <a:rPr lang="es-EC" dirty="0" err="1" smtClean="0"/>
              <a:t>Institute</a:t>
            </a:r>
            <a:r>
              <a:rPr lang="es-EC" dirty="0" smtClean="0"/>
              <a:t> </a:t>
            </a:r>
            <a:r>
              <a:rPr lang="es-EC" dirty="0" err="1" smtClean="0"/>
              <a:t>for</a:t>
            </a:r>
            <a:r>
              <a:rPr lang="es-EC" dirty="0" smtClean="0"/>
              <a:t> </a:t>
            </a:r>
            <a:r>
              <a:rPr lang="es-EC" dirty="0" err="1" smtClean="0"/>
              <a:t>Energy</a:t>
            </a:r>
            <a:r>
              <a:rPr lang="es-EC" dirty="0" smtClean="0"/>
              <a:t> </a:t>
            </a:r>
            <a:r>
              <a:rPr lang="es-EC" dirty="0" err="1" smtClean="0"/>
              <a:t>Research</a:t>
            </a:r>
            <a:r>
              <a:rPr lang="es-EC" dirty="0" smtClean="0"/>
              <a:t>, 2012)</a:t>
            </a:r>
            <a:endParaRPr lang="es-EC" dirty="0"/>
          </a:p>
        </p:txBody>
      </p:sp>
      <p:pic>
        <p:nvPicPr>
          <p:cNvPr id="5" name="Imagen 56" descr="http://1.bp.blogspot.com/-3NBY-FHZ3f0/UIkiSW0jJbI/AAAAAAAAAWY/D6iW-fv4oQI/s1600/foto10.png"/>
          <p:cNvPicPr>
            <a:picLocks noGrp="1"/>
          </p:cNvPicPr>
          <p:nvPr>
            <p:ph sz="half" idx="2"/>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557" t="14827" r="2601" b="4060"/>
          <a:stretch/>
        </p:blipFill>
        <p:spPr bwMode="auto">
          <a:xfrm>
            <a:off x="1397547" y="1733446"/>
            <a:ext cx="6955145" cy="380570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6958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236" y="624110"/>
            <a:ext cx="6683765" cy="715293"/>
          </a:xfrm>
        </p:spPr>
        <p:txBody>
          <a:bodyPr>
            <a:normAutofit/>
          </a:bodyPr>
          <a:lstStyle/>
          <a:p>
            <a:r>
              <a:rPr lang="es-EC" dirty="0" smtClean="0"/>
              <a:t>Energía Solar</a:t>
            </a:r>
            <a:endParaRPr lang="es-EC" dirty="0"/>
          </a:p>
        </p:txBody>
      </p:sp>
      <p:sp>
        <p:nvSpPr>
          <p:cNvPr id="3" name="Content Placeholder 2"/>
          <p:cNvSpPr>
            <a:spLocks noGrp="1"/>
          </p:cNvSpPr>
          <p:nvPr>
            <p:ph sz="half" idx="1"/>
          </p:nvPr>
        </p:nvSpPr>
        <p:spPr>
          <a:xfrm>
            <a:off x="1355720" y="1502534"/>
            <a:ext cx="2794250" cy="4833871"/>
          </a:xfrm>
        </p:spPr>
        <p:txBody>
          <a:bodyPr>
            <a:normAutofit/>
          </a:bodyPr>
          <a:lstStyle/>
          <a:p>
            <a:endParaRPr lang="es-EC" dirty="0" smtClean="0"/>
          </a:p>
          <a:p>
            <a:r>
              <a:rPr lang="es-EC" dirty="0" smtClean="0"/>
              <a:t>Se utiliza en sistemas fotovoltaicos y térmicos</a:t>
            </a:r>
          </a:p>
          <a:p>
            <a:r>
              <a:rPr lang="es-EC" dirty="0" smtClean="0"/>
              <a:t>Debido al movimiento del planeta depende de:</a:t>
            </a:r>
          </a:p>
          <a:p>
            <a:pPr lvl="1"/>
            <a:r>
              <a:rPr lang="es-EC" dirty="0" smtClean="0"/>
              <a:t>Hora del día</a:t>
            </a:r>
          </a:p>
          <a:p>
            <a:pPr lvl="1"/>
            <a:r>
              <a:rPr lang="es-EC" dirty="0" smtClean="0"/>
              <a:t>Época del año</a:t>
            </a:r>
          </a:p>
          <a:p>
            <a:pPr lvl="1"/>
            <a:r>
              <a:rPr lang="es-EC" dirty="0" smtClean="0"/>
              <a:t>Ubicación Geográfica</a:t>
            </a:r>
          </a:p>
        </p:txBody>
      </p:sp>
      <p:pic>
        <p:nvPicPr>
          <p:cNvPr id="6" name="Imagen 57" descr="http://www.monografias.com/trabajos61/sistema-hibrido-eolico-fotovoltaico/Image28031.jpg"/>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13738" y="1695969"/>
            <a:ext cx="4519247" cy="3739176"/>
          </a:xfrm>
          <a:prstGeom prst="rect">
            <a:avLst/>
          </a:prstGeom>
          <a:noFill/>
          <a:ln>
            <a:noFill/>
          </a:ln>
        </p:spPr>
      </p:pic>
    </p:spTree>
    <p:extLst>
      <p:ext uri="{BB962C8B-B14F-4D97-AF65-F5344CB8AC3E}">
        <p14:creationId xmlns:p14="http://schemas.microsoft.com/office/powerpoint/2010/main" val="3365192674"/>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2917</TotalTime>
  <Words>3947</Words>
  <Application>Microsoft Office PowerPoint</Application>
  <PresentationFormat>On-screen Show (4:3)</PresentationFormat>
  <Paragraphs>1655</Paragraphs>
  <Slides>73</Slides>
  <Notes>66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4" baseType="lpstr">
      <vt:lpstr>Batang</vt:lpstr>
      <vt:lpstr>Arial</vt:lpstr>
      <vt:lpstr>Calibri</vt:lpstr>
      <vt:lpstr>Cambria Math</vt:lpstr>
      <vt:lpstr>Century Gothic</vt:lpstr>
      <vt:lpstr>Symbol</vt:lpstr>
      <vt:lpstr>Times New Roman</vt:lpstr>
      <vt:lpstr>Wingdings</vt:lpstr>
      <vt:lpstr>Wingdings 3</vt:lpstr>
      <vt:lpstr>Wisp</vt:lpstr>
      <vt:lpstr>Visio</vt:lpstr>
      <vt:lpstr>Diseño, Implementación y Monitoreo de una Microcentral eléctrica eólica-fotovoltaica para el aprovechamiento de Energías Alternativas</vt:lpstr>
      <vt:lpstr>Antecedentes</vt:lpstr>
      <vt:lpstr>Alcance</vt:lpstr>
      <vt:lpstr>Módulos de la Microcentral</vt:lpstr>
      <vt:lpstr>Objetivo General</vt:lpstr>
      <vt:lpstr>Objetivos Específicos</vt:lpstr>
      <vt:lpstr>Objetivos Específicos</vt:lpstr>
      <vt:lpstr>Energías Alternativas</vt:lpstr>
      <vt:lpstr>Energía Solar</vt:lpstr>
      <vt:lpstr>Energía Solar Fotovoltaica</vt:lpstr>
      <vt:lpstr>Energía Eólica</vt:lpstr>
      <vt:lpstr>Radiación Días Significativos</vt:lpstr>
      <vt:lpstr>Radiación solar en el año</vt:lpstr>
      <vt:lpstr>Velocidad Días Significativos</vt:lpstr>
      <vt:lpstr>Velocidad del viento en el año</vt:lpstr>
      <vt:lpstr>Definición de Carga </vt:lpstr>
      <vt:lpstr>Módulo fotovoltaico</vt:lpstr>
      <vt:lpstr>Determinación del mes menos favorable</vt:lpstr>
      <vt:lpstr>Determinación del mes peor</vt:lpstr>
      <vt:lpstr>Determinación del mes peor</vt:lpstr>
      <vt:lpstr>Módulo Fotovoltaico: ISOFOTON i110-12</vt:lpstr>
      <vt:lpstr>Cálculo del número de paneles</vt:lpstr>
      <vt:lpstr>Producción estimada del módulo fotovoltaico</vt:lpstr>
      <vt:lpstr>Módulo eólico</vt:lpstr>
      <vt:lpstr>Comparación de los principales rotores</vt:lpstr>
      <vt:lpstr>Características técnicas del aerogenerador multipala</vt:lpstr>
      <vt:lpstr>Curvas de potencia</vt:lpstr>
      <vt:lpstr>Análisis del sistema de generación eólico</vt:lpstr>
      <vt:lpstr>Producción Estimada del Aerogenerador</vt:lpstr>
      <vt:lpstr>Producción Estimada Mes de Enero</vt:lpstr>
      <vt:lpstr>Estimación Anual</vt:lpstr>
      <vt:lpstr>Sistema de Distribución</vt:lpstr>
      <vt:lpstr>Características Técnicas Regulador</vt:lpstr>
      <vt:lpstr>Características Técnicas Batería</vt:lpstr>
      <vt:lpstr>Cálculo de número de baterías</vt:lpstr>
      <vt:lpstr>Características Técnicas Inversor</vt:lpstr>
      <vt:lpstr>Diseño del Sistema de Monitoreo</vt:lpstr>
      <vt:lpstr>Variables a monitorear</vt:lpstr>
      <vt:lpstr>PowerPoint Presentation</vt:lpstr>
      <vt:lpstr>Módulo de Control</vt:lpstr>
      <vt:lpstr>Módulo de Control</vt:lpstr>
      <vt:lpstr>Sensores</vt:lpstr>
      <vt:lpstr>Resumen de sensores</vt:lpstr>
      <vt:lpstr>Diseño de la interfaz gráfica</vt:lpstr>
      <vt:lpstr>Ventana de Inicio</vt:lpstr>
      <vt:lpstr>Actualizar datos</vt:lpstr>
      <vt:lpstr>Tiempo Real</vt:lpstr>
      <vt:lpstr>Gráficos en tiempo real</vt:lpstr>
      <vt:lpstr>Ventana de Análisis de Datos</vt:lpstr>
      <vt:lpstr>PowerPoint Presentation</vt:lpstr>
      <vt:lpstr>PowerPoint Presentation</vt:lpstr>
      <vt:lpstr>PowerPoint Presentation</vt:lpstr>
      <vt:lpstr>Pruebas y resultados</vt:lpstr>
      <vt:lpstr>Pruebas de generación</vt:lpstr>
      <vt:lpstr>Prueba de descarga </vt:lpstr>
      <vt:lpstr>PowerPoint Presentation</vt:lpstr>
      <vt:lpstr>Prueba de Carga Híbrida</vt:lpstr>
      <vt:lpstr>PowerPoint Presentation</vt:lpstr>
      <vt:lpstr>Prueba de funcionamiento continuo</vt:lpstr>
      <vt:lpstr>Energías Diarias</vt:lpstr>
      <vt:lpstr>Análisis Económico de la Microcentral</vt:lpstr>
      <vt:lpstr>Inversión Inicial: Sistema híbrido</vt:lpstr>
      <vt:lpstr>Costo kWh: Sistema híbrido</vt:lpstr>
      <vt:lpstr>Análisis Económico en aplicaciones rurales</vt:lpstr>
      <vt:lpstr>Definición de la carga</vt:lpstr>
      <vt:lpstr>Costo kWh: Aplicación rural</vt:lpstr>
      <vt:lpstr>Conclusiones</vt:lpstr>
      <vt:lpstr>Conclusiones</vt:lpstr>
      <vt:lpstr>Conclusiones</vt:lpstr>
      <vt:lpstr>Conclusiones</vt:lpstr>
      <vt:lpstr>Recomendaciones</vt:lpstr>
      <vt:lpstr>Recomendaciones</vt:lpstr>
      <vt:lpstr>Video</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de las Fuerzas Armadas-ESPE</dc:title>
  <dc:creator>Miguel angel Vaca Morán</dc:creator>
  <cp:lastModifiedBy>Miguel angel Vaca Morán</cp:lastModifiedBy>
  <cp:revision>170</cp:revision>
  <dcterms:created xsi:type="dcterms:W3CDTF">2014-08-20T15:00:44Z</dcterms:created>
  <dcterms:modified xsi:type="dcterms:W3CDTF">2014-10-05T23:14:58Z</dcterms:modified>
</cp:coreProperties>
</file>