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3" r:id="rId5"/>
    <p:sldId id="264" r:id="rId6"/>
    <p:sldId id="266" r:id="rId7"/>
    <p:sldId id="259" r:id="rId8"/>
    <p:sldId id="267" r:id="rId9"/>
    <p:sldId id="261" r:id="rId10"/>
    <p:sldId id="262" r:id="rId11"/>
    <p:sldId id="260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3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298" r:id="rId43"/>
    <p:sldId id="299" r:id="rId44"/>
    <p:sldId id="301" r:id="rId45"/>
    <p:sldId id="302" r:id="rId4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FD36-3546-4C15-9415-4C9143252DCE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3417-08DB-4C15-92B4-18BB0405423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10</a:t>
            </a:fld>
            <a:endParaRPr lang="es-S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EEF6-E50C-4B98-8298-6EFE01027322}" type="slidenum">
              <a:rPr lang="es-SV" smtClean="0"/>
              <a:pPr/>
              <a:t>12</a:t>
            </a:fld>
            <a:endParaRPr lang="es-S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13</a:t>
            </a:fld>
            <a:endParaRPr lang="es-S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14</a:t>
            </a:fld>
            <a:endParaRPr lang="es-S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15</a:t>
            </a:fld>
            <a:endParaRPr lang="es-S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EEF6-E50C-4B98-8298-6EFE01027322}" type="slidenum">
              <a:rPr lang="es-SV" smtClean="0"/>
              <a:pPr/>
              <a:t>16</a:t>
            </a:fld>
            <a:endParaRPr lang="es-S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17</a:t>
            </a:fld>
            <a:endParaRPr lang="es-S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18</a:t>
            </a:fld>
            <a:endParaRPr lang="es-S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19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20</a:t>
            </a:fld>
            <a:endParaRPr lang="es-SV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21</a:t>
            </a:fld>
            <a:endParaRPr lang="es-SV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22</a:t>
            </a:fld>
            <a:endParaRPr lang="es-SV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23</a:t>
            </a:fld>
            <a:endParaRPr lang="es-SV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24</a:t>
            </a:fld>
            <a:endParaRPr lang="es-SV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25</a:t>
            </a:fld>
            <a:endParaRPr lang="es-SV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26</a:t>
            </a:fld>
            <a:endParaRPr lang="es-SV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27</a:t>
            </a:fld>
            <a:endParaRPr lang="es-SV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28</a:t>
            </a:fld>
            <a:endParaRPr lang="es-SV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29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30</a:t>
            </a:fld>
            <a:endParaRPr lang="es-SV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31</a:t>
            </a:fld>
            <a:endParaRPr lang="es-SV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32</a:t>
            </a:fld>
            <a:endParaRPr lang="es-SV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33</a:t>
            </a:fld>
            <a:endParaRPr lang="es-SV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34</a:t>
            </a:fld>
            <a:endParaRPr lang="es-SV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35</a:t>
            </a:fld>
            <a:endParaRPr lang="es-SV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36</a:t>
            </a:fld>
            <a:endParaRPr lang="es-SV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37</a:t>
            </a:fld>
            <a:endParaRPr lang="es-SV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38</a:t>
            </a:fld>
            <a:endParaRPr lang="es-SV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39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BDAD8-0F7F-41CB-818C-2F3017C7A513}" type="slidenum">
              <a:rPr lang="es-SV" smtClean="0"/>
              <a:pPr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40</a:t>
            </a:fld>
            <a:endParaRPr lang="es-SV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41</a:t>
            </a:fld>
            <a:endParaRPr lang="es-SV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42</a:t>
            </a:fld>
            <a:endParaRPr lang="es-SV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43</a:t>
            </a:fld>
            <a:endParaRPr lang="es-SV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44</a:t>
            </a:fld>
            <a:endParaRPr lang="es-SV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45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BDAD8-0F7F-41CB-818C-2F3017C7A513}" type="slidenum">
              <a:rPr lang="es-SV" smtClean="0"/>
              <a:pPr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BDAD8-0F7F-41CB-818C-2F3017C7A513}" type="slidenum">
              <a:rPr lang="es-SV" smtClean="0"/>
              <a:pPr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EEF6-E50C-4B98-8298-6EFE01027322}" type="slidenum">
              <a:rPr lang="es-SV" smtClean="0"/>
              <a:pPr/>
              <a:t>8</a:t>
            </a:fld>
            <a:endParaRPr lang="es-S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3417-08DB-4C15-92B4-18BB04054233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49BE-FE3D-4B20-9796-8D7439989EF0}" type="datetimeFigureOut">
              <a:rPr lang="es-SV" smtClean="0"/>
              <a:pPr/>
              <a:t>23/08/2014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66D2-246B-44B4-8D74-EBE72F674C66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spe-el.espe.edu.ec/sites/default/files/logo_ffa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3789186" cy="100013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14480" y="1345156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/>
              <a:t>UNIVERSIDAD DE LAS FUERZAS ARMADAS - ESPEDEPARTAMENTO DE CIENCIAS DE LA VIDA Y DE LA AGRICULTURACARRERA DE INGENIERÍA EN BIOTECNOLOGÍA</a:t>
            </a:r>
            <a:endParaRPr lang="es-SV" b="1" dirty="0"/>
          </a:p>
        </p:txBody>
      </p:sp>
      <p:sp>
        <p:nvSpPr>
          <p:cNvPr id="6" name="5 Rectángulo"/>
          <p:cNvSpPr/>
          <p:nvPr/>
        </p:nvSpPr>
        <p:spPr>
          <a:xfrm>
            <a:off x="428596" y="241672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>
                <a:solidFill>
                  <a:srgbClr val="7030A0"/>
                </a:solidFill>
              </a:rPr>
              <a:t>Establecimiento de un protocolo de desinfección, introducción y multiplicación </a:t>
            </a:r>
            <a:r>
              <a:rPr lang="es-SV" b="1" i="1" dirty="0" smtClean="0">
                <a:solidFill>
                  <a:srgbClr val="7030A0"/>
                </a:solidFill>
              </a:rPr>
              <a:t>in vitro </a:t>
            </a:r>
            <a:r>
              <a:rPr lang="es-SV" b="1" dirty="0" smtClean="0">
                <a:solidFill>
                  <a:srgbClr val="7030A0"/>
                </a:solidFill>
              </a:rPr>
              <a:t>a partir de yemas apicales de plantas juveniles de Magnolia (</a:t>
            </a:r>
            <a:r>
              <a:rPr lang="es-SV" b="1" i="1" dirty="0" smtClean="0">
                <a:solidFill>
                  <a:srgbClr val="7030A0"/>
                </a:solidFill>
              </a:rPr>
              <a:t>Magnolia grandiflora</a:t>
            </a:r>
            <a:r>
              <a:rPr lang="es-SV" b="1" dirty="0" smtClean="0">
                <a:solidFill>
                  <a:srgbClr val="7030A0"/>
                </a:solidFill>
              </a:rPr>
              <a:t>) para la producción  masiva, repoblación y preservación de esta especie en el Distrito Metropolitano de Quito 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71604" y="370261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/>
              <a:t>PREVIA A LA OBTENCIÓN DE GRADO ACADÉMICO O TÍTULO DE:</a:t>
            </a:r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3071802" y="413123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7030A0"/>
                </a:solidFill>
              </a:rPr>
              <a:t>INGENIERO EN BIOTECNOLOGÍA 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43174" y="450057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Elaborado por:</a:t>
            </a:r>
          </a:p>
          <a:p>
            <a:r>
              <a:rPr lang="es-SV" dirty="0" smtClean="0"/>
              <a:t>KATHERINE ALICIA ARMENDÁRIZ HIDALGO</a:t>
            </a:r>
            <a:endParaRPr lang="es-SV" dirty="0"/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 l="18951" t="32819" r="30804" b="35881"/>
          <a:stretch>
            <a:fillRect/>
          </a:stretch>
        </p:blipFill>
        <p:spPr bwMode="auto">
          <a:xfrm>
            <a:off x="3143240" y="5214950"/>
            <a:ext cx="2789692" cy="10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643306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AGOSTO 2014</a:t>
            </a:r>
            <a:endParaRPr lang="es-SV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30762" t="37110" r="40673" b="28710"/>
          <a:stretch>
            <a:fillRect/>
          </a:stretch>
        </p:blipFill>
        <p:spPr bwMode="auto">
          <a:xfrm>
            <a:off x="1702234" y="1347093"/>
            <a:ext cx="2112523" cy="2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ocioyajedrez.com/images/JARDINERA-madera-MAGNO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2010468" cy="2056161"/>
          </a:xfrm>
          <a:prstGeom prst="rect">
            <a:avLst/>
          </a:prstGeom>
          <a:noFill/>
        </p:spPr>
      </p:pic>
      <p:sp>
        <p:nvSpPr>
          <p:cNvPr id="4" name="3 Anillo"/>
          <p:cNvSpPr/>
          <p:nvPr/>
        </p:nvSpPr>
        <p:spPr>
          <a:xfrm>
            <a:off x="928662" y="214290"/>
            <a:ext cx="3214710" cy="3500462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33334" y="714356"/>
            <a:ext cx="2181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70C0"/>
                </a:solidFill>
              </a:rPr>
              <a:t>Aceites esenciales </a:t>
            </a:r>
            <a:endParaRPr lang="es-SV" sz="2400" b="1" dirty="0">
              <a:solidFill>
                <a:srgbClr val="0070C0"/>
              </a:solidFill>
            </a:endParaRPr>
          </a:p>
        </p:txBody>
      </p:sp>
      <p:sp>
        <p:nvSpPr>
          <p:cNvPr id="6" name="5 Anillo"/>
          <p:cNvSpPr/>
          <p:nvPr/>
        </p:nvSpPr>
        <p:spPr>
          <a:xfrm>
            <a:off x="4342378" y="2345908"/>
            <a:ext cx="3444332" cy="3726298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2857496"/>
            <a:ext cx="16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rgbClr val="0070C0"/>
                </a:solidFill>
              </a:rPr>
              <a:t>Madera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8" name="7 Arco"/>
          <p:cNvSpPr/>
          <p:nvPr/>
        </p:nvSpPr>
        <p:spPr>
          <a:xfrm>
            <a:off x="3214678" y="2428868"/>
            <a:ext cx="1571636" cy="785818"/>
          </a:xfrm>
          <a:prstGeom prst="arc">
            <a:avLst>
              <a:gd name="adj1" fmla="val 18111303"/>
              <a:gd name="adj2" fmla="val 0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25635" t="22461" r="26025" b="19921"/>
          <a:stretch>
            <a:fillRect/>
          </a:stretch>
        </p:blipFill>
        <p:spPr bwMode="auto">
          <a:xfrm>
            <a:off x="1928794" y="1785926"/>
            <a:ext cx="4214842" cy="443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000364" y="107154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</a:rPr>
              <a:t>Medicina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5" name="4 Anillo"/>
          <p:cNvSpPr/>
          <p:nvPr/>
        </p:nvSpPr>
        <p:spPr>
          <a:xfrm>
            <a:off x="928662" y="0"/>
            <a:ext cx="6643734" cy="6858000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Documents and Settings\Administrador\Mis documentos\DCIM\101MSDCF\DSC05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643446"/>
            <a:ext cx="2714644" cy="203598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86050" y="35716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/>
              <a:t>Cultivo </a:t>
            </a:r>
            <a:r>
              <a:rPr lang="es-SV" sz="2800" b="1" i="1" dirty="0" smtClean="0"/>
              <a:t>in vitro</a:t>
            </a:r>
            <a:endParaRPr lang="es-SV" b="1" i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428596" y="1500174"/>
            <a:ext cx="3429024" cy="194095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SV" dirty="0" smtClean="0">
                <a:solidFill>
                  <a:schemeClr val="tx1"/>
                </a:solidFill>
              </a:rPr>
              <a:t>Diseñar un medio de cultivo idóneo propagar un </a:t>
            </a:r>
            <a:r>
              <a:rPr lang="es-SV" dirty="0" err="1" smtClean="0">
                <a:solidFill>
                  <a:schemeClr val="tx1"/>
                </a:solidFill>
              </a:rPr>
              <a:t>explante</a:t>
            </a:r>
            <a:r>
              <a:rPr lang="es-SV" dirty="0" smtClean="0">
                <a:solidFill>
                  <a:schemeClr val="tx1"/>
                </a:solidFill>
              </a:rPr>
              <a:t> en condiciones asépticas, condiciones artificiales controladas y, en un medio de cultivo estéril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14942" y="1142984"/>
            <a:ext cx="2786082" cy="369332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s-SV" dirty="0" smtClean="0"/>
              <a:t>Plantas libres de patógenos</a:t>
            </a:r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5214942" y="1928802"/>
            <a:ext cx="2786082" cy="369332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s-SV" dirty="0" smtClean="0"/>
              <a:t>Genéticamente idénticas</a:t>
            </a:r>
            <a:endParaRPr lang="es-SV" dirty="0"/>
          </a:p>
        </p:txBody>
      </p:sp>
      <p:sp>
        <p:nvSpPr>
          <p:cNvPr id="7" name="6 Rectángulo"/>
          <p:cNvSpPr/>
          <p:nvPr/>
        </p:nvSpPr>
        <p:spPr>
          <a:xfrm>
            <a:off x="5214942" y="2643182"/>
            <a:ext cx="2786082" cy="646331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s-SV" dirty="0" smtClean="0"/>
              <a:t>Producción &lt;tiempo y espacio</a:t>
            </a:r>
            <a:endParaRPr lang="es-SV" dirty="0"/>
          </a:p>
        </p:txBody>
      </p:sp>
      <p:sp>
        <p:nvSpPr>
          <p:cNvPr id="8" name="7 Rectángulo"/>
          <p:cNvSpPr/>
          <p:nvPr/>
        </p:nvSpPr>
        <p:spPr>
          <a:xfrm>
            <a:off x="5214942" y="3559734"/>
            <a:ext cx="2786082" cy="369332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r>
              <a:rPr lang="es-SV" dirty="0" smtClean="0"/>
              <a:t>Mejorada genéticamente</a:t>
            </a:r>
            <a:endParaRPr lang="es-SV" dirty="0"/>
          </a:p>
        </p:txBody>
      </p:sp>
      <p:cxnSp>
        <p:nvCxnSpPr>
          <p:cNvPr id="10" name="9 Conector recto"/>
          <p:cNvCxnSpPr>
            <a:stCxn id="4" idx="3"/>
            <a:endCxn id="5" idx="1"/>
          </p:cNvCxnSpPr>
          <p:nvPr/>
        </p:nvCxnSpPr>
        <p:spPr>
          <a:xfrm flipV="1">
            <a:off x="3857620" y="1327650"/>
            <a:ext cx="1357322" cy="1143003"/>
          </a:xfrm>
          <a:prstGeom prst="line">
            <a:avLst/>
          </a:prstGeom>
          <a:ln>
            <a:solidFill>
              <a:srgbClr val="23F12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4" idx="3"/>
            <a:endCxn id="6" idx="1"/>
          </p:cNvCxnSpPr>
          <p:nvPr/>
        </p:nvCxnSpPr>
        <p:spPr>
          <a:xfrm flipV="1">
            <a:off x="3857620" y="2113468"/>
            <a:ext cx="1357322" cy="357185"/>
          </a:xfrm>
          <a:prstGeom prst="line">
            <a:avLst/>
          </a:prstGeom>
          <a:ln>
            <a:solidFill>
              <a:srgbClr val="23F12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4" idx="3"/>
            <a:endCxn id="7" idx="1"/>
          </p:cNvCxnSpPr>
          <p:nvPr/>
        </p:nvCxnSpPr>
        <p:spPr>
          <a:xfrm>
            <a:off x="3857620" y="2470653"/>
            <a:ext cx="1357322" cy="495695"/>
          </a:xfrm>
          <a:prstGeom prst="line">
            <a:avLst/>
          </a:prstGeom>
          <a:ln>
            <a:solidFill>
              <a:srgbClr val="23F12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4" idx="3"/>
            <a:endCxn id="8" idx="1"/>
          </p:cNvCxnSpPr>
          <p:nvPr/>
        </p:nvCxnSpPr>
        <p:spPr>
          <a:xfrm>
            <a:off x="3857620" y="2470653"/>
            <a:ext cx="1357322" cy="1273747"/>
          </a:xfrm>
          <a:prstGeom prst="line">
            <a:avLst/>
          </a:prstGeom>
          <a:ln>
            <a:solidFill>
              <a:srgbClr val="23F12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29322" y="285728"/>
            <a:ext cx="2360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/>
              <a:t>Etapa 0:</a:t>
            </a:r>
          </a:p>
          <a:p>
            <a:r>
              <a:rPr lang="es-SV" dirty="0" smtClean="0"/>
              <a:t>selección de la planta donadora</a:t>
            </a:r>
            <a:endParaRPr lang="es-SV" dirty="0"/>
          </a:p>
        </p:txBody>
      </p:sp>
      <p:sp>
        <p:nvSpPr>
          <p:cNvPr id="3" name="2 Rectángulo"/>
          <p:cNvSpPr/>
          <p:nvPr/>
        </p:nvSpPr>
        <p:spPr>
          <a:xfrm>
            <a:off x="5929322" y="1428736"/>
            <a:ext cx="1357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Etapa 1:</a:t>
            </a:r>
          </a:p>
          <a:p>
            <a:r>
              <a:rPr lang="es-SV" dirty="0" smtClean="0"/>
              <a:t>desinfección</a:t>
            </a:r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5929322" y="2357430"/>
            <a:ext cx="20379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Etapa 2:</a:t>
            </a:r>
          </a:p>
          <a:p>
            <a:r>
              <a:rPr lang="es-SV" dirty="0" smtClean="0"/>
              <a:t>introducción-</a:t>
            </a:r>
          </a:p>
          <a:p>
            <a:r>
              <a:rPr lang="es-SV" dirty="0" smtClean="0"/>
              <a:t>inducción de brotes</a:t>
            </a:r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5929322" y="3571876"/>
            <a:ext cx="1845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Etapa 3:</a:t>
            </a:r>
          </a:p>
          <a:p>
            <a:r>
              <a:rPr lang="es-SV" dirty="0" smtClean="0"/>
              <a:t>multiplicación de </a:t>
            </a:r>
          </a:p>
          <a:p>
            <a:r>
              <a:rPr lang="es-SV" dirty="0" smtClean="0"/>
              <a:t>brotes</a:t>
            </a:r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5929322" y="4786322"/>
            <a:ext cx="1527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Etapa 4: </a:t>
            </a:r>
          </a:p>
          <a:p>
            <a:r>
              <a:rPr lang="es-SV" dirty="0" smtClean="0"/>
              <a:t>enraizamiento</a:t>
            </a:r>
            <a:endParaRPr lang="es-SV" dirty="0"/>
          </a:p>
        </p:txBody>
      </p:sp>
      <p:sp>
        <p:nvSpPr>
          <p:cNvPr id="7" name="6 Rectángulo"/>
          <p:cNvSpPr/>
          <p:nvPr/>
        </p:nvSpPr>
        <p:spPr>
          <a:xfrm>
            <a:off x="5929322" y="5643578"/>
            <a:ext cx="1370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Etapa 5:</a:t>
            </a:r>
          </a:p>
          <a:p>
            <a:r>
              <a:rPr lang="es-SV" dirty="0" smtClean="0"/>
              <a:t>aclimatación</a:t>
            </a:r>
            <a:endParaRPr lang="es-SV" dirty="0"/>
          </a:p>
        </p:txBody>
      </p:sp>
      <p:sp>
        <p:nvSpPr>
          <p:cNvPr id="8" name="7 Rectángulo"/>
          <p:cNvSpPr/>
          <p:nvPr/>
        </p:nvSpPr>
        <p:spPr>
          <a:xfrm>
            <a:off x="285720" y="3000372"/>
            <a:ext cx="2458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dirty="0" err="1" smtClean="0"/>
              <a:t>Micropropagación</a:t>
            </a:r>
            <a:endParaRPr lang="es-SV" sz="2400" dirty="0"/>
          </a:p>
        </p:txBody>
      </p:sp>
      <p:cxnSp>
        <p:nvCxnSpPr>
          <p:cNvPr id="17" name="16 Conector recto de flecha"/>
          <p:cNvCxnSpPr>
            <a:stCxn id="8" idx="0"/>
            <a:endCxn id="2" idx="1"/>
          </p:cNvCxnSpPr>
          <p:nvPr/>
        </p:nvCxnSpPr>
        <p:spPr>
          <a:xfrm rot="5400000" flipH="1" flipV="1">
            <a:off x="2595575" y="-333374"/>
            <a:ext cx="2252979" cy="4414515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8" idx="0"/>
            <a:endCxn id="3" idx="1"/>
          </p:cNvCxnSpPr>
          <p:nvPr/>
        </p:nvCxnSpPr>
        <p:spPr>
          <a:xfrm rot="5400000" flipH="1" flipV="1">
            <a:off x="3097829" y="168880"/>
            <a:ext cx="1248470" cy="4414515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3"/>
            <a:endCxn id="4" idx="1"/>
          </p:cNvCxnSpPr>
          <p:nvPr/>
        </p:nvCxnSpPr>
        <p:spPr>
          <a:xfrm flipV="1">
            <a:off x="2743893" y="2819095"/>
            <a:ext cx="3185429" cy="412110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8" idx="3"/>
            <a:endCxn id="5" idx="1"/>
          </p:cNvCxnSpPr>
          <p:nvPr/>
        </p:nvCxnSpPr>
        <p:spPr>
          <a:xfrm>
            <a:off x="2743893" y="3231205"/>
            <a:ext cx="3185429" cy="802336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8" idx="2"/>
            <a:endCxn id="6" idx="1"/>
          </p:cNvCxnSpPr>
          <p:nvPr/>
        </p:nvCxnSpPr>
        <p:spPr>
          <a:xfrm rot="16200000" flipH="1">
            <a:off x="2898339" y="2078504"/>
            <a:ext cx="1647451" cy="4414515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8" idx="2"/>
            <a:endCxn id="7" idx="1"/>
          </p:cNvCxnSpPr>
          <p:nvPr/>
        </p:nvCxnSpPr>
        <p:spPr>
          <a:xfrm rot="16200000" flipH="1">
            <a:off x="2469711" y="2507132"/>
            <a:ext cx="2504707" cy="4414515"/>
          </a:xfrm>
          <a:prstGeom prst="straightConnector1">
            <a:avLst/>
          </a:prstGeom>
          <a:ln w="38100">
            <a:solidFill>
              <a:srgbClr val="23F1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illo"/>
          <p:cNvSpPr/>
          <p:nvPr/>
        </p:nvSpPr>
        <p:spPr>
          <a:xfrm>
            <a:off x="500034" y="0"/>
            <a:ext cx="8358246" cy="6858000"/>
          </a:xfrm>
          <a:prstGeom prst="donut">
            <a:avLst>
              <a:gd name="adj" fmla="val 61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/>
              <a:t>Establecimiento de un protocolo de desinfección, introducción y multiplicación </a:t>
            </a:r>
            <a:r>
              <a:rPr lang="es-SV" b="1" i="1" dirty="0" smtClean="0"/>
              <a:t>in vitro </a:t>
            </a:r>
            <a:r>
              <a:rPr lang="es-SV" b="1" dirty="0" smtClean="0"/>
              <a:t>a partir de yemas apicales de plantas juveniles de Magnolia (</a:t>
            </a:r>
            <a:r>
              <a:rPr lang="es-SV" b="1" i="1" dirty="0" smtClean="0"/>
              <a:t>Magnolia grandiflora</a:t>
            </a:r>
            <a:r>
              <a:rPr lang="es-SV" b="1" dirty="0" smtClean="0"/>
              <a:t>) para la producción  masiva, repoblación y preservación de esta especie en el Distrito Metropolitano de Quito </a:t>
            </a:r>
            <a:endParaRPr lang="es-SV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INTRODUCCIÓN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480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JUSTIFICACIÓN</a:t>
            </a:r>
            <a:endParaRPr lang="es-SV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92D050"/>
                </a:solidFill>
              </a:rPr>
              <a:t>METODOLOGÍA</a:t>
            </a:r>
            <a:endParaRPr lang="es-SV" b="1" dirty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85984" y="47863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7030A0"/>
                </a:solidFill>
              </a:rPr>
              <a:t>RESULTADOS Y DISCUSIÓN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CONCLUSIONES</a:t>
            </a:r>
            <a:endParaRPr lang="es-SV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8992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</a:t>
            </a:r>
            <a:endParaRPr lang="es-SV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7356" y="642918"/>
            <a:ext cx="5000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70C0"/>
                </a:solidFill>
              </a:rPr>
              <a:t>Selección de las plantas donadoras y preparación del </a:t>
            </a:r>
          </a:p>
          <a:p>
            <a:pPr algn="ctr"/>
            <a:r>
              <a:rPr lang="es-SV" sz="2400" b="1" dirty="0" smtClean="0">
                <a:solidFill>
                  <a:srgbClr val="0070C0"/>
                </a:solidFill>
              </a:rPr>
              <a:t>material vegetal</a:t>
            </a:r>
            <a:endParaRPr lang="es-SV" sz="2400" b="1" dirty="0">
              <a:solidFill>
                <a:srgbClr val="0070C0"/>
              </a:solidFill>
            </a:endParaRPr>
          </a:p>
        </p:txBody>
      </p:sp>
      <p:sp>
        <p:nvSpPr>
          <p:cNvPr id="3" name="2 Anillo"/>
          <p:cNvSpPr/>
          <p:nvPr/>
        </p:nvSpPr>
        <p:spPr>
          <a:xfrm>
            <a:off x="-32" y="2571744"/>
            <a:ext cx="2786082" cy="3286148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6836" r="6250" b="6250"/>
          <a:stretch>
            <a:fillRect/>
          </a:stretch>
        </p:blipFill>
        <p:spPr bwMode="auto">
          <a:xfrm>
            <a:off x="428596" y="3357563"/>
            <a:ext cx="19437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20898" b="22851"/>
          <a:stretch>
            <a:fillRect/>
          </a:stretch>
        </p:blipFill>
        <p:spPr bwMode="auto">
          <a:xfrm>
            <a:off x="3571868" y="3500438"/>
            <a:ext cx="18573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Anillo"/>
          <p:cNvSpPr/>
          <p:nvPr/>
        </p:nvSpPr>
        <p:spPr>
          <a:xfrm>
            <a:off x="3143240" y="2643182"/>
            <a:ext cx="2786082" cy="3286148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7353" t="28320" r="23828" b="26758"/>
          <a:stretch>
            <a:fillRect/>
          </a:stretch>
        </p:blipFill>
        <p:spPr bwMode="auto">
          <a:xfrm>
            <a:off x="6687186" y="3571876"/>
            <a:ext cx="2028218" cy="17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Anillo"/>
          <p:cNvSpPr/>
          <p:nvPr/>
        </p:nvSpPr>
        <p:spPr>
          <a:xfrm>
            <a:off x="6286512" y="2714620"/>
            <a:ext cx="2786082" cy="3286148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857488" y="4143380"/>
            <a:ext cx="285752" cy="214314"/>
          </a:xfrm>
          <a:prstGeom prst="right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Flecha derecha"/>
          <p:cNvSpPr/>
          <p:nvPr/>
        </p:nvSpPr>
        <p:spPr>
          <a:xfrm>
            <a:off x="6000760" y="4214818"/>
            <a:ext cx="285752" cy="214314"/>
          </a:xfrm>
          <a:prstGeom prst="right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29687" r="21630" b="25391"/>
          <a:stretch>
            <a:fillRect/>
          </a:stretch>
        </p:blipFill>
        <p:spPr bwMode="auto">
          <a:xfrm>
            <a:off x="1285852" y="928670"/>
            <a:ext cx="6072230" cy="48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21000"/>
          </a:blip>
          <a:srcRect l="7324" r="6250" b="12109"/>
          <a:stretch>
            <a:fillRect/>
          </a:stretch>
        </p:blipFill>
        <p:spPr bwMode="auto">
          <a:xfrm>
            <a:off x="-32" y="13343"/>
            <a:ext cx="9144032" cy="68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r="4052" b="12109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8086" t="28321" r="16503" b="35547"/>
          <a:stretch>
            <a:fillRect/>
          </a:stretch>
        </p:blipFill>
        <p:spPr bwMode="auto">
          <a:xfrm>
            <a:off x="1357290" y="500042"/>
            <a:ext cx="3786214" cy="22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t="-2930" r="1855" b="13086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0029" t="28320" r="15771" b="30664"/>
          <a:stretch>
            <a:fillRect/>
          </a:stretch>
        </p:blipFill>
        <p:spPr bwMode="auto">
          <a:xfrm>
            <a:off x="642910" y="1071546"/>
            <a:ext cx="4500594" cy="25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t="2929" r="6250" b="13086"/>
          <a:stretch>
            <a:fillRect/>
          </a:stretch>
        </p:blipFill>
        <p:spPr bwMode="auto">
          <a:xfrm>
            <a:off x="0" y="-24"/>
            <a:ext cx="914400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30029" t="25390" r="15039" b="19922"/>
          <a:stretch>
            <a:fillRect/>
          </a:stretch>
        </p:blipFill>
        <p:spPr bwMode="auto">
          <a:xfrm>
            <a:off x="500034" y="785794"/>
            <a:ext cx="46880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illo"/>
          <p:cNvSpPr/>
          <p:nvPr/>
        </p:nvSpPr>
        <p:spPr>
          <a:xfrm>
            <a:off x="500034" y="0"/>
            <a:ext cx="8358246" cy="6858000"/>
          </a:xfrm>
          <a:prstGeom prst="donut">
            <a:avLst>
              <a:gd name="adj" fmla="val 61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/>
              <a:t>Establecimiento de un protocolo de desinfección, introducción y multiplicación </a:t>
            </a:r>
            <a:r>
              <a:rPr lang="es-SV" b="1" i="1" dirty="0" smtClean="0"/>
              <a:t>in vitro </a:t>
            </a:r>
            <a:r>
              <a:rPr lang="es-SV" b="1" dirty="0" smtClean="0"/>
              <a:t>a partir de yemas apicales de plantas juveniles de Magnolia (</a:t>
            </a:r>
            <a:r>
              <a:rPr lang="es-SV" b="1" i="1" dirty="0" smtClean="0"/>
              <a:t>Magnolia grandiflora</a:t>
            </a:r>
            <a:r>
              <a:rPr lang="es-SV" b="1" dirty="0" smtClean="0"/>
              <a:t>) para la producción  masiva, repoblación y preservación de esta especie en el Distrito Metropolitano de Quito </a:t>
            </a:r>
            <a:endParaRPr lang="es-SV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INTRODUCCIÓN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480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JUSTIFICACIÓN</a:t>
            </a:r>
            <a:endParaRPr lang="es-SV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92D050"/>
                </a:solidFill>
              </a:rPr>
              <a:t>METODOLOGÍA</a:t>
            </a:r>
            <a:endParaRPr lang="es-SV" b="1" dirty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85984" y="47863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7030A0"/>
                </a:solidFill>
              </a:rPr>
              <a:t>RESULTADOS Y DISCUSIÓN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CONCLUSIONES</a:t>
            </a:r>
            <a:endParaRPr lang="es-SV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8992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</a:t>
            </a:r>
            <a:endParaRPr lang="es-SV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illo"/>
          <p:cNvSpPr/>
          <p:nvPr/>
        </p:nvSpPr>
        <p:spPr>
          <a:xfrm>
            <a:off x="500034" y="0"/>
            <a:ext cx="8358246" cy="6858000"/>
          </a:xfrm>
          <a:prstGeom prst="donut">
            <a:avLst>
              <a:gd name="adj" fmla="val 61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/>
              <a:t>Establecimiento de un protocolo de desinfección, introducción y multiplicación </a:t>
            </a:r>
            <a:r>
              <a:rPr lang="es-SV" b="1" i="1" dirty="0" smtClean="0"/>
              <a:t>in vitro </a:t>
            </a:r>
            <a:r>
              <a:rPr lang="es-SV" b="1" dirty="0" smtClean="0"/>
              <a:t>a partir de yemas apicales de plantas juveniles de Magnolia (</a:t>
            </a:r>
            <a:r>
              <a:rPr lang="es-SV" b="1" i="1" dirty="0" smtClean="0"/>
              <a:t>Magnolia grandiflora</a:t>
            </a:r>
            <a:r>
              <a:rPr lang="es-SV" b="1" dirty="0" smtClean="0"/>
              <a:t>) para la producción  masiva, repoblación y preservación de esta especie en el Distrito Metropolitano de Quito </a:t>
            </a:r>
            <a:endParaRPr lang="es-SV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INTRODUCCIÓN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480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JUSTIFICACIÓN</a:t>
            </a:r>
            <a:endParaRPr lang="es-SV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92D050"/>
                </a:solidFill>
              </a:rPr>
              <a:t>METODOLOGÍA</a:t>
            </a:r>
            <a:endParaRPr lang="es-SV" b="1" dirty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85984" y="47863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7030A0"/>
                </a:solidFill>
              </a:rPr>
              <a:t>RESULTADOS Y DISCUSIÓN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CONCLUSIONES</a:t>
            </a:r>
            <a:endParaRPr lang="es-SV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8992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</a:t>
            </a:r>
            <a:endParaRPr lang="es-SV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929" r="4785" b="14062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2959" t="30273" r="15039" b="16992"/>
          <a:stretch>
            <a:fillRect/>
          </a:stretch>
        </p:blipFill>
        <p:spPr bwMode="auto">
          <a:xfrm>
            <a:off x="1000100" y="642918"/>
            <a:ext cx="7358114" cy="559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644" r="4394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29297" r="19433" b="21875"/>
          <a:stretch>
            <a:fillRect/>
          </a:stretch>
        </p:blipFill>
        <p:spPr bwMode="auto">
          <a:xfrm>
            <a:off x="1071538" y="928670"/>
            <a:ext cx="6815184" cy="558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786050" y="357166"/>
            <a:ext cx="385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dirty="0" smtClean="0"/>
              <a:t>Análisis exploratorio de datos</a:t>
            </a:r>
            <a:endParaRPr lang="es-SV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2959" t="24414" r="16504" b="23828"/>
          <a:stretch>
            <a:fillRect/>
          </a:stretch>
        </p:blipFill>
        <p:spPr bwMode="auto">
          <a:xfrm>
            <a:off x="948880" y="512466"/>
            <a:ext cx="7052144" cy="54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3916" r="13574" b="10156"/>
          <a:stretch>
            <a:fillRect/>
          </a:stretch>
        </p:blipFill>
        <p:spPr bwMode="auto">
          <a:xfrm>
            <a:off x="357158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8564" t="25390" r="14306" b="20898"/>
          <a:stretch>
            <a:fillRect/>
          </a:stretch>
        </p:blipFill>
        <p:spPr bwMode="auto">
          <a:xfrm>
            <a:off x="5607806" y="0"/>
            <a:ext cx="2107466" cy="14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8564" t="25390" r="14306" b="20898"/>
          <a:stretch>
            <a:fillRect/>
          </a:stretch>
        </p:blipFill>
        <p:spPr bwMode="auto">
          <a:xfrm>
            <a:off x="642910" y="928670"/>
            <a:ext cx="7572428" cy="50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3916" t="14974" r="13574" b="10156"/>
          <a:stretch>
            <a:fillRect/>
          </a:stretch>
        </p:blipFill>
        <p:spPr bwMode="auto">
          <a:xfrm>
            <a:off x="571472" y="357166"/>
            <a:ext cx="8429652" cy="57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-rV4OM3XsFQ/SYi9Q_M8LEI/AAAAAAAAAJE/X7xK4qBALy4/s320/mapa_bandera_ecu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2609850" cy="304800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643306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20.000 especies vegetales  diferentes y algunas en peligro de extinción</a:t>
            </a:r>
            <a:endParaRPr lang="es-SV" dirty="0"/>
          </a:p>
        </p:txBody>
      </p:sp>
      <p:pic>
        <p:nvPicPr>
          <p:cNvPr id="4" name="Picture 3" descr="http://historiademexico2univiasec.files.wordpress.com/2012/05/natalidad1.jpg?w=5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071702" cy="1928826"/>
          </a:xfrm>
          <a:prstGeom prst="rect">
            <a:avLst/>
          </a:prstGeom>
          <a:noFill/>
        </p:spPr>
      </p:pic>
      <p:pic>
        <p:nvPicPr>
          <p:cNvPr id="5" name="Picture 5" descr="http://static.betazeta.com/www.veoverde.com/wp-content/uploads/2011/06/gentee-550x3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357694"/>
            <a:ext cx="2081160" cy="2014210"/>
          </a:xfrm>
          <a:prstGeom prst="rect">
            <a:avLst/>
          </a:prstGeom>
          <a:noFill/>
        </p:spPr>
      </p:pic>
      <p:pic>
        <p:nvPicPr>
          <p:cNvPr id="6" name="Picture 2" descr="http://www.vistazo.com/img/noticias/img_21441incendio-U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357694"/>
            <a:ext cx="3062284" cy="209610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71538" y="1307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E684DF"/>
                </a:solidFill>
              </a:rPr>
              <a:t>Introducción</a:t>
            </a:r>
            <a:endParaRPr lang="es-SV" b="1" dirty="0">
              <a:solidFill>
                <a:srgbClr val="E684D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5859" r="6250" b="13086"/>
          <a:stretch>
            <a:fillRect/>
          </a:stretch>
        </p:blipFill>
        <p:spPr bwMode="auto">
          <a:xfrm>
            <a:off x="357190" y="214290"/>
            <a:ext cx="857252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098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0"/>
            <a:ext cx="1895452" cy="142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610492" cy="57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0986" t="11730" b="6250"/>
          <a:stretch>
            <a:fillRect/>
          </a:stretch>
        </p:blipFill>
        <p:spPr bwMode="auto">
          <a:xfrm>
            <a:off x="0" y="57148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68848" t="53711" r="14306" b="31640"/>
          <a:stretch>
            <a:fillRect/>
          </a:stretch>
        </p:blipFill>
        <p:spPr bwMode="auto">
          <a:xfrm>
            <a:off x="5500694" y="21429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4394" r="4785" b="12109"/>
          <a:stretch>
            <a:fillRect/>
          </a:stretch>
        </p:blipFill>
        <p:spPr bwMode="auto">
          <a:xfrm>
            <a:off x="142844" y="71438"/>
            <a:ext cx="885831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28736"/>
            <a:ext cx="6681830" cy="501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9521" r="9179" b="10156"/>
          <a:stretch>
            <a:fillRect/>
          </a:stretch>
        </p:blipFill>
        <p:spPr bwMode="auto">
          <a:xfrm>
            <a:off x="785786" y="214314"/>
            <a:ext cx="79296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0029" t="28320" r="15771" b="30664"/>
          <a:stretch>
            <a:fillRect/>
          </a:stretch>
        </p:blipFill>
        <p:spPr bwMode="auto">
          <a:xfrm>
            <a:off x="5572132" y="0"/>
            <a:ext cx="3214710" cy="182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3916" r="11377" b="8203"/>
          <a:stretch>
            <a:fillRect/>
          </a:stretch>
        </p:blipFill>
        <p:spPr bwMode="auto">
          <a:xfrm>
            <a:off x="428596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821884"/>
            <a:ext cx="4048154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8789" r="8447" b="12109"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954073"/>
            <a:ext cx="3871903" cy="290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13916" r="8447" b="6250"/>
          <a:stretch>
            <a:fillRect/>
          </a:stretch>
        </p:blipFill>
        <p:spPr bwMode="auto">
          <a:xfrm>
            <a:off x="1357290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30029" t="25390" r="15039" b="19922"/>
          <a:stretch>
            <a:fillRect/>
          </a:stretch>
        </p:blipFill>
        <p:spPr bwMode="auto">
          <a:xfrm>
            <a:off x="5130747" y="0"/>
            <a:ext cx="2655963" cy="19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625586"/>
            <a:ext cx="2967022" cy="222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5127" r="10644" b="24804"/>
          <a:stretch>
            <a:fillRect/>
          </a:stretch>
        </p:blipFill>
        <p:spPr bwMode="auto">
          <a:xfrm>
            <a:off x="500034" y="0"/>
            <a:ext cx="821537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614" y="4096948"/>
            <a:ext cx="3681402" cy="27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gfyoEK57ics/T51GY3wO5JI/AAAAAAAAGDw/UAtNy8rCpCg/s640/magnolia+grandifl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357421" cy="2149668"/>
          </a:xfrm>
          <a:prstGeom prst="rect">
            <a:avLst/>
          </a:prstGeom>
          <a:noFill/>
        </p:spPr>
      </p:pic>
      <p:pic>
        <p:nvPicPr>
          <p:cNvPr id="5" name="Picture 2" descr="http://4.bp.blogspot.com/-YV0MRCxZ1jc/Ugd8KwmkMcI/AAAAAAAAN2o/8ljUZGQpILc/s1600/Magnolia+grandiflora+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285984" cy="2122722"/>
          </a:xfrm>
          <a:prstGeom prst="rect">
            <a:avLst/>
          </a:prstGeom>
          <a:noFill/>
        </p:spPr>
      </p:pic>
      <p:pic>
        <p:nvPicPr>
          <p:cNvPr id="6" name="Picture 4" descr="http://www.biovea.com/bo/images/products/lrg/4939-lg.jpg"/>
          <p:cNvPicPr>
            <a:picLocks noChangeAspect="1" noChangeArrowheads="1"/>
          </p:cNvPicPr>
          <p:nvPr/>
        </p:nvPicPr>
        <p:blipFill>
          <a:blip r:embed="rId5" cstate="print"/>
          <a:srcRect t="18256" b="4660"/>
          <a:stretch>
            <a:fillRect/>
          </a:stretch>
        </p:blipFill>
        <p:spPr bwMode="auto">
          <a:xfrm>
            <a:off x="2071670" y="3643314"/>
            <a:ext cx="2428891" cy="2428892"/>
          </a:xfrm>
          <a:prstGeom prst="rect">
            <a:avLst/>
          </a:prstGeom>
          <a:noFill/>
        </p:spPr>
      </p:pic>
      <p:pic>
        <p:nvPicPr>
          <p:cNvPr id="7" name="Picture 6" descr="http://4.bp.blogspot.com/-aLQIFwCY36A/UQdBUL2Rl-I/AAAAAAAAAOs/qF6ebfycMw8/s1600/donde-comprar-esencia-aromatica-de-magno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357298"/>
            <a:ext cx="2286016" cy="2286016"/>
          </a:xfrm>
          <a:prstGeom prst="rect">
            <a:avLst/>
          </a:prstGeom>
          <a:noFill/>
        </p:spPr>
      </p:pic>
      <p:pic>
        <p:nvPicPr>
          <p:cNvPr id="8" name="Picture 4" descr="http://www.infojardin.net/galerias/albums/userpics/0317_110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9132"/>
            <a:ext cx="2143108" cy="1942219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 rot="5400000">
            <a:off x="7072330" y="5072074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" name="Picture 2" descr="http://www.portaldelcampo.cl/medios/anuncios/168b4e4093b973c7fed2320c93bec3c8-15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3974" y="2285992"/>
            <a:ext cx="3810026" cy="2571768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4938714" y="3438524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Flecha derecha"/>
          <p:cNvSpPr/>
          <p:nvPr/>
        </p:nvSpPr>
        <p:spPr>
          <a:xfrm rot="16200000">
            <a:off x="6893735" y="1678769"/>
            <a:ext cx="500066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Rectángulo"/>
          <p:cNvSpPr/>
          <p:nvPr/>
        </p:nvSpPr>
        <p:spPr>
          <a:xfrm>
            <a:off x="5643570" y="64291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Diversificación, rentabilidad </a:t>
            </a:r>
            <a:r>
              <a:rPr lang="es-ES" dirty="0"/>
              <a:t>y </a:t>
            </a:r>
            <a:r>
              <a:rPr lang="es-ES" dirty="0" smtClean="0"/>
              <a:t>explotar todos </a:t>
            </a:r>
            <a:r>
              <a:rPr lang="es-ES" dirty="0"/>
              <a:t>los beneficios</a:t>
            </a:r>
            <a:endParaRPr lang="es-SV" dirty="0"/>
          </a:p>
        </p:txBody>
      </p:sp>
      <p:sp>
        <p:nvSpPr>
          <p:cNvPr id="14" name="13 Rectángulo"/>
          <p:cNvSpPr/>
          <p:nvPr/>
        </p:nvSpPr>
        <p:spPr>
          <a:xfrm>
            <a:off x="5643570" y="5857892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disminuir costos, reforestar </a:t>
            </a:r>
            <a:endParaRPr lang="es-SV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 l="2929" r="10644" b="13086"/>
          <a:stretch>
            <a:fillRect/>
          </a:stretch>
        </p:blipFill>
        <p:spPr bwMode="auto">
          <a:xfrm>
            <a:off x="285720" y="0"/>
            <a:ext cx="84296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95" y="4143380"/>
            <a:ext cx="36194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illo"/>
          <p:cNvSpPr/>
          <p:nvPr/>
        </p:nvSpPr>
        <p:spPr>
          <a:xfrm>
            <a:off x="500034" y="0"/>
            <a:ext cx="8358246" cy="6858000"/>
          </a:xfrm>
          <a:prstGeom prst="donut">
            <a:avLst>
              <a:gd name="adj" fmla="val 61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 smtClean="0"/>
              <a:t>Establecimiento de un protocolo de desinfección, introducción y multiplicación </a:t>
            </a:r>
            <a:r>
              <a:rPr lang="es-SV" b="1" i="1" dirty="0" smtClean="0"/>
              <a:t>in vitro </a:t>
            </a:r>
            <a:r>
              <a:rPr lang="es-SV" b="1" dirty="0" smtClean="0"/>
              <a:t>a partir de yemas apicales de plantas juveniles de Magnolia (</a:t>
            </a:r>
            <a:r>
              <a:rPr lang="es-SV" b="1" i="1" dirty="0" smtClean="0"/>
              <a:t>Magnolia grandiflora</a:t>
            </a:r>
            <a:r>
              <a:rPr lang="es-SV" b="1" dirty="0" smtClean="0"/>
              <a:t>) para la producción  masiva, repoblación y preservación de esta especie en el Distrito Metropolitano de Quito </a:t>
            </a:r>
            <a:endParaRPr lang="es-SV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INTRODUCCIÓN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480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JUSTIFICACIÓN</a:t>
            </a:r>
            <a:endParaRPr lang="es-SV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92D050"/>
                </a:solidFill>
              </a:rPr>
              <a:t>METODOLOGÍA</a:t>
            </a:r>
            <a:endParaRPr lang="es-SV" b="1" dirty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85984" y="47863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7030A0"/>
                </a:solidFill>
              </a:rPr>
              <a:t>RESULTADOS Y DISCUSIÓN</a:t>
            </a:r>
            <a:endParaRPr lang="es-SV" b="1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CONCLUSIONES</a:t>
            </a:r>
            <a:endParaRPr lang="es-SV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8992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</a:t>
            </a:r>
            <a:endParaRPr lang="es-SV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285860"/>
            <a:ext cx="70723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SV" sz="2400" dirty="0" smtClean="0"/>
              <a:t>El mejor tratamiento para la desinfección consistió de 10 minutos de inmersión en hipoclorito de sodio al 2%, el cual permitió tener el más alto porcentaje de viabilidad (70%) bajos índice de contaminación (10%) y necrosis (20%) (p=&lt;0,0001).</a:t>
            </a:r>
          </a:p>
          <a:p>
            <a:pPr algn="just">
              <a:buFont typeface="Arial" pitchFamily="34" charset="0"/>
              <a:buChar char="•"/>
            </a:pPr>
            <a:endParaRPr lang="es-SV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SV" sz="2400" dirty="0" smtClean="0"/>
              <a:t>La concentración de BAP presenta una influencia significativa sobre el número de brotes obtenidos (p=0,0001) y la presencia  de brotes (p=0,0118), siendo 3 mgL-1 la concentración ideal para la etapa de introducción la cual presentó el 59,38% de brotes formados, un 70% de presencia de brotes, con una viabilidad del 70% y con una media de 1,9 brotes por </a:t>
            </a:r>
            <a:r>
              <a:rPr lang="es-SV" sz="2400" dirty="0" err="1" smtClean="0"/>
              <a:t>explante</a:t>
            </a:r>
            <a:r>
              <a:rPr lang="es-SV" sz="2400" dirty="0" smtClean="0"/>
              <a:t>. </a:t>
            </a:r>
            <a:endParaRPr lang="es-SV" sz="2400" dirty="0"/>
          </a:p>
        </p:txBody>
      </p:sp>
      <p:sp>
        <p:nvSpPr>
          <p:cNvPr id="3" name="2 Rectángulo"/>
          <p:cNvSpPr/>
          <p:nvPr/>
        </p:nvSpPr>
        <p:spPr>
          <a:xfrm>
            <a:off x="2071670" y="357166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</a:rPr>
              <a:t>Conclusiones</a:t>
            </a:r>
            <a:endParaRPr lang="es-SV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1225689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Se concluyó que la utilización de </a:t>
            </a:r>
            <a:r>
              <a:rPr lang="es-ES" sz="2400" dirty="0" err="1" smtClean="0">
                <a:latin typeface="Arial" pitchFamily="34" charset="0"/>
              </a:rPr>
              <a:t>brasinolida</a:t>
            </a:r>
            <a:r>
              <a:rPr lang="es-ES" sz="2400" dirty="0" smtClean="0">
                <a:latin typeface="Arial" pitchFamily="34" charset="0"/>
              </a:rPr>
              <a:t> no produjo resultados favorecedores tanto en la presencia como número de brotes, (p</a:t>
            </a:r>
            <a:r>
              <a:rPr lang="es-ES" sz="2400" dirty="0" smtClean="0">
                <a:latin typeface="Agency FB" pitchFamily="34" charset="0"/>
              </a:rPr>
              <a:t>=</a:t>
            </a:r>
            <a:r>
              <a:rPr lang="es-ES" sz="2400" dirty="0" smtClean="0">
                <a:latin typeface="Arial" pitchFamily="34" charset="0"/>
              </a:rPr>
              <a:t>0,0001), pero presenta una viabilidad del 60%.</a:t>
            </a:r>
            <a:endParaRPr lang="es-SV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</a:rPr>
              <a:t>El </a:t>
            </a:r>
            <a:r>
              <a:rPr lang="es-ES" sz="2400" dirty="0" smtClean="0">
                <a:latin typeface="Arial" pitchFamily="34" charset="0"/>
              </a:rPr>
              <a:t>uso de diferentes concentraciones de </a:t>
            </a:r>
            <a:r>
              <a:rPr lang="es-ES" sz="2400" dirty="0" err="1" smtClean="0">
                <a:latin typeface="Arial" pitchFamily="34" charset="0"/>
              </a:rPr>
              <a:t>citoquininas</a:t>
            </a:r>
            <a:r>
              <a:rPr lang="es-ES" sz="2400" dirty="0" smtClean="0">
                <a:latin typeface="Arial" pitchFamily="34" charset="0"/>
              </a:rPr>
              <a:t> y diferentes auxinas presentó una influencia significativa para la presencia de </a:t>
            </a:r>
            <a:r>
              <a:rPr lang="es-ES" sz="2400" dirty="0" smtClean="0">
                <a:latin typeface="Arial" pitchFamily="34" charset="0"/>
              </a:rPr>
              <a:t>brotes </a:t>
            </a:r>
            <a:r>
              <a:rPr lang="es-ES" sz="2400" dirty="0" smtClean="0">
                <a:latin typeface="Arial" pitchFamily="34" charset="0"/>
              </a:rPr>
              <a:t>(p=0,0049) y el número de  brotes (p=0,0015), siendo ANA a una concentración de 0,5 mg L</a:t>
            </a:r>
            <a:r>
              <a:rPr lang="es-ES" sz="2400" baseline="30000" dirty="0" smtClean="0">
                <a:latin typeface="Arial" pitchFamily="34" charset="0"/>
              </a:rPr>
              <a:t>-1</a:t>
            </a:r>
            <a:r>
              <a:rPr lang="es-ES" sz="2400" dirty="0" smtClean="0">
                <a:latin typeface="Arial" pitchFamily="34" charset="0"/>
              </a:rPr>
              <a:t>  y BAP a una concentración de 2 mg L</a:t>
            </a:r>
            <a:r>
              <a:rPr lang="es-ES" sz="2400" baseline="30000" dirty="0" smtClean="0">
                <a:latin typeface="Arial" pitchFamily="34" charset="0"/>
              </a:rPr>
              <a:t>-1</a:t>
            </a:r>
            <a:r>
              <a:rPr lang="es-ES" sz="2400" dirty="0" smtClean="0">
                <a:latin typeface="Arial" pitchFamily="34" charset="0"/>
              </a:rPr>
              <a:t>  el mejor tratamiento para la multiplicación produciendo  un resultado máximo de 26 con una media de 2,6 y en cuanto a la presencia de brotes se obtuvo un porcentaje del 80% y una media del 0,8</a:t>
            </a:r>
            <a:r>
              <a:rPr lang="es-ES" sz="2400" dirty="0" smtClean="0">
                <a:latin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42976" y="285728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</a:rPr>
              <a:t>Conclusiones</a:t>
            </a:r>
            <a:endParaRPr lang="es-SV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1357298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El mejor protocolo en este estudió fue: para la desinfección 10 minutos de inmersión en hipoclorito de sodio al 2%, para la introducción 3 mgL</a:t>
            </a:r>
            <a:r>
              <a:rPr lang="es-E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BAP y para la multiplicación  ANA a una concentración de 0,5 mg L</a:t>
            </a:r>
            <a:r>
              <a:rPr lang="es-E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y BAP a una concentración de 2 mg L</a:t>
            </a:r>
            <a:r>
              <a:rPr lang="es-E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SV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Se acepta  la hipótesis planteada al inicio de este trabajo la cual afirma que existe un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protocolo de cultivo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in vitro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para el que la desinfección, introducción y multiplicación de explantes de Magnolia (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Magnolia grandiflora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) a partir de yemas apicales adultas, tiene éxito significativo para proceder al enraizamiento, ya que se tiene un alto porcentaje de multiplicación.</a:t>
            </a:r>
            <a:endParaRPr lang="es-SV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2976" y="428604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</a:rPr>
              <a:t>Conclusiones</a:t>
            </a:r>
            <a:endParaRPr lang="es-SV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2910" y="1500174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Para la etapa de desinfección de Magnolia se recomienda usar el protocolo de desinfección T2</a:t>
            </a:r>
            <a:r>
              <a:rPr lang="es-SV" sz="10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SV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que dio el mejor resultado en la desinfección de yemas apicales, antes de la introducción en el medio de cultivo</a:t>
            </a:r>
            <a:r>
              <a:rPr lang="es-SV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SV" sz="1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Se recomienda usar concentraciones menores de </a:t>
            </a:r>
            <a:r>
              <a:rPr lang="es-E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citoquininas</a:t>
            </a: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y auxinas en la etapa de multiplicaciones </a:t>
            </a:r>
            <a:r>
              <a:rPr lang="es-SV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para determinar una mejor combinación que aumente el número de brotes en los explantes sembrados</a:t>
            </a:r>
            <a:r>
              <a:rPr lang="es-SV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SV" sz="1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En este ensayo se recomienda no usar </a:t>
            </a:r>
            <a:r>
              <a:rPr lang="es-E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brasinolida</a:t>
            </a: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porque no se obtienen resultados </a:t>
            </a: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favorables.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SV" sz="1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Para obtener brotes con mayores longitud se recomienda utilizar  concentraciones menores de 1 mg L</a:t>
            </a:r>
            <a:r>
              <a:rPr lang="es-ES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-1</a:t>
            </a: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 ácido </a:t>
            </a:r>
            <a:r>
              <a:rPr lang="es-E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giberélico</a:t>
            </a:r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SV" sz="1600" dirty="0" smtClean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357166"/>
            <a:ext cx="4047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</a:rPr>
              <a:t>Recomendaciones</a:t>
            </a:r>
            <a:endParaRPr lang="es-SV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00364" y="42860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 bmk="_Toc39296240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general</a:t>
            </a:r>
            <a:endParaRPr kumimoji="0" lang="es-SV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28" y="1000108"/>
            <a:ext cx="7072362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Establecer los protocolos de desinfecci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introducci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multiplicaci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r>
              <a:rPr kumimoji="0" lang="es-ES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vitro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partir de yemas apicales de plantas juveniles de Magnolia (</a:t>
            </a:r>
            <a:r>
              <a:rPr kumimoji="0" lang="es-ES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Magnolia grandiflora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para la producci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masiva, repoblaci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preservaci</a:t>
            </a:r>
            <a:r>
              <a:rPr lang="es-ES" dirty="0" bmk=""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esta especie en el Distrito Metropolitano de Quito. </a:t>
            </a:r>
            <a:endParaRPr kumimoji="0" lang="es-SV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5984" y="2928934"/>
            <a:ext cx="3559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Objetivos específicos</a:t>
            </a:r>
            <a:endParaRPr kumimoji="0" lang="es-SV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85852" y="3714752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Estandarizar un protocolo de desinfección de yemas apicales para (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Magnolia grandiflora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con el propósito de controlar la contaminación exógena.</a:t>
            </a:r>
            <a:endParaRPr kumimoji="0" lang="es-SV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Establecer un medio de cultivo </a:t>
            </a:r>
            <a:r>
              <a:rPr lang="es-MX" dirty="0">
                <a:ea typeface="Calibri" pitchFamily="34" charset="0"/>
                <a:cs typeface="Arial" pitchFamily="34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ptimo para la introducci</a:t>
            </a:r>
            <a:r>
              <a:rPr lang="es-MX" dirty="0">
                <a:ea typeface="Calibri" pitchFamily="34" charset="0"/>
                <a:cs typeface="Arial" pitchFamily="34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 inducci</a:t>
            </a:r>
            <a:r>
              <a:rPr lang="es-MX" dirty="0">
                <a:ea typeface="Calibri" pitchFamily="34" charset="0"/>
                <a:cs typeface="Arial" pitchFamily="34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brotes de 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Magnolia grandiflora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SV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Evaluar el efecto de dos auxinas (</a:t>
            </a:r>
            <a:r>
              <a:rPr lang="es-MX" dirty="0">
                <a:ea typeface="Calibri" pitchFamily="34" charset="0"/>
                <a:cs typeface="Arial" pitchFamily="34" charset="0"/>
              </a:rPr>
              <a:t>á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cido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Indolbutirico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</a:t>
            </a:r>
            <a:r>
              <a:rPr lang="es-MX" dirty="0">
                <a:ea typeface="Calibri" pitchFamily="34" charset="0"/>
                <a:cs typeface="Arial" pitchFamily="34" charset="0"/>
              </a:rPr>
              <a:t>á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cido α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naftalen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ac</a:t>
            </a:r>
            <a:r>
              <a:rPr lang="es-MX" dirty="0">
                <a:ea typeface="Calibri" pitchFamily="34" charset="0"/>
                <a:cs typeface="Arial" pitchFamily="34" charset="0"/>
              </a:rPr>
              <a:t>é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tico) en la etapa de multiplicaci</a:t>
            </a:r>
            <a:r>
              <a:rPr lang="es-MX" dirty="0">
                <a:ea typeface="Calibri" pitchFamily="34" charset="0"/>
                <a:cs typeface="Arial" pitchFamily="34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para establecer el medio de cultivo m</a:t>
            </a:r>
            <a:r>
              <a:rPr lang="es-MX" dirty="0">
                <a:ea typeface="Calibri" pitchFamily="34" charset="0"/>
                <a:cs typeface="Arial" pitchFamily="34" charset="0"/>
              </a:rPr>
              <a:t>á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apropiado. 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465" t="6836" r="42139" b="12109"/>
          <a:stretch>
            <a:fillRect/>
          </a:stretch>
        </p:blipFill>
        <p:spPr bwMode="auto">
          <a:xfrm>
            <a:off x="4857752" y="857232"/>
            <a:ext cx="4071966" cy="43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285852" y="1500174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/>
              <a:t>nativa de América del Norte,  en Francia y ahora es parte del Ecuador. </a:t>
            </a:r>
            <a:endParaRPr lang="es-SV" dirty="0"/>
          </a:p>
        </p:txBody>
      </p:sp>
      <p:sp>
        <p:nvSpPr>
          <p:cNvPr id="6" name="5 Abrir corchete"/>
          <p:cNvSpPr/>
          <p:nvPr/>
        </p:nvSpPr>
        <p:spPr>
          <a:xfrm>
            <a:off x="1142976" y="1357298"/>
            <a:ext cx="71438" cy="142876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Abrir corchete"/>
          <p:cNvSpPr/>
          <p:nvPr/>
        </p:nvSpPr>
        <p:spPr>
          <a:xfrm>
            <a:off x="1142976" y="3143248"/>
            <a:ext cx="45719" cy="2928958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"/>
          <p:cNvSpPr/>
          <p:nvPr/>
        </p:nvSpPr>
        <p:spPr>
          <a:xfrm>
            <a:off x="1214414" y="335756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/>
              <a:t>Árbol perennifolio de 5 a 30 </a:t>
            </a:r>
            <a:r>
              <a:rPr lang="es-SV" dirty="0" err="1" smtClean="0"/>
              <a:t>mTallo</a:t>
            </a:r>
            <a:r>
              <a:rPr lang="es-SV" dirty="0" smtClean="0"/>
              <a:t> erecto, piramidal y </a:t>
            </a:r>
            <a:r>
              <a:rPr lang="es-SV" dirty="0" err="1" smtClean="0"/>
              <a:t>ramificado.Hojas</a:t>
            </a:r>
            <a:r>
              <a:rPr lang="es-SV" dirty="0" smtClean="0"/>
              <a:t> cordiformes, alternas, aparecen en grupo y son amplias de 12 a 20 cm de largo Fruto similar a una piña, con forma de cono cilíndrico, de 7.5 a10 cm de longitud,  </a:t>
            </a:r>
            <a:r>
              <a:rPr lang="es-SV" dirty="0" err="1" smtClean="0"/>
              <a:t>anaranjadoFlores</a:t>
            </a:r>
            <a:r>
              <a:rPr lang="es-SV" dirty="0" smtClean="0"/>
              <a:t> blanco cremoso con pétalos carnosos y grandes, miden de 15 hasta 30 cm de diámetro</a:t>
            </a:r>
            <a:endParaRPr lang="es-SV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282" y="20002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Origen</a:t>
            </a:r>
            <a:endParaRPr lang="es-SV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4143380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Descripción morfológica</a:t>
            </a:r>
            <a:endParaRPr lang="es-SV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2910" y="42860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MARCO TEORICO</a:t>
            </a:r>
            <a:endParaRPr lang="es-SV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28572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COMPONENTES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4414" y="12858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Aceite esencial</a:t>
            </a:r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428728" y="542926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Alcaloides</a:t>
            </a:r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1357290" y="221455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Resina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57290" y="314324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Magnolina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57290" y="428625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Glucósidos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286116" y="1357298"/>
            <a:ext cx="571504" cy="14287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rgbClr val="92D05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143240" y="2428868"/>
            <a:ext cx="571504" cy="14287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rgbClr val="92D05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214678" y="3357562"/>
            <a:ext cx="571504" cy="14287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rgbClr val="92D05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286116" y="4429132"/>
            <a:ext cx="571504" cy="14287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rgbClr val="92D05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786314" y="5572140"/>
            <a:ext cx="571504" cy="14287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rgbClr val="92D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7578" t="2929" r="20898" b="32617"/>
          <a:stretch>
            <a:fillRect/>
          </a:stretch>
        </p:blipFill>
        <p:spPr bwMode="auto">
          <a:xfrm>
            <a:off x="4000496" y="642918"/>
            <a:ext cx="1643073" cy="12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eljardinbonito.es/fotos/magnolia-grandiflora-03.jpg"/>
          <p:cNvPicPr>
            <a:picLocks noChangeAspect="1" noChangeArrowheads="1"/>
          </p:cNvPicPr>
          <p:nvPr/>
        </p:nvPicPr>
        <p:blipFill>
          <a:blip r:embed="rId4" cstate="print"/>
          <a:srcRect b="9999"/>
          <a:stretch>
            <a:fillRect/>
          </a:stretch>
        </p:blipFill>
        <p:spPr bwMode="auto">
          <a:xfrm>
            <a:off x="4214810" y="2000240"/>
            <a:ext cx="698486" cy="88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49805" t="44922" r="28955" b="24804"/>
          <a:stretch>
            <a:fillRect/>
          </a:stretch>
        </p:blipFill>
        <p:spPr bwMode="auto">
          <a:xfrm>
            <a:off x="4143372" y="3071810"/>
            <a:ext cx="8019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5643570" y="5357826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inhibición de centro vasomotor</a:t>
            </a:r>
            <a:endParaRPr lang="es-SV" dirty="0"/>
          </a:p>
        </p:txBody>
      </p:sp>
      <p:sp>
        <p:nvSpPr>
          <p:cNvPr id="17" name="16 Rectángulo"/>
          <p:cNvSpPr/>
          <p:nvPr/>
        </p:nvSpPr>
        <p:spPr>
          <a:xfrm>
            <a:off x="6215074" y="121442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cariofileno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29256" y="228599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protección a la planta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643570" y="328612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acción hipotensora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071934" y="4214818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componente esencial de la resina 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magnolidina</a:t>
            </a:r>
            <a:r>
              <a:rPr lang="es-SV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SV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928926" y="5357826"/>
            <a:ext cx="1571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err="1" smtClean="0"/>
              <a:t>Magnolina</a:t>
            </a:r>
            <a:r>
              <a:rPr lang="es-SV" dirty="0" smtClean="0"/>
              <a:t>  </a:t>
            </a:r>
            <a:r>
              <a:rPr lang="es-SV" dirty="0" err="1" smtClean="0"/>
              <a:t>magnolamina</a:t>
            </a:r>
            <a:endParaRPr lang="es-S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25635" t="22461" r="26025" b="19921"/>
          <a:stretch>
            <a:fillRect/>
          </a:stretch>
        </p:blipFill>
        <p:spPr bwMode="auto">
          <a:xfrm>
            <a:off x="6739356" y="4399907"/>
            <a:ext cx="1547420" cy="16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30762" t="37110" r="40673" b="28710"/>
          <a:stretch>
            <a:fillRect/>
          </a:stretch>
        </p:blipFill>
        <p:spPr bwMode="auto">
          <a:xfrm>
            <a:off x="2500298" y="2214554"/>
            <a:ext cx="13144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ocioyajedrez.com/images/JARDINERA-madera-MAGNO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1250958" cy="1279389"/>
          </a:xfrm>
          <a:prstGeom prst="rect">
            <a:avLst/>
          </a:prstGeom>
          <a:noFill/>
        </p:spPr>
      </p:pic>
      <p:pic>
        <p:nvPicPr>
          <p:cNvPr id="5" name="Picture 2" descr="http://static1.shop033.com/resources/E7/1000423/picture/E8/14736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380" y="857232"/>
            <a:ext cx="1228100" cy="1285884"/>
          </a:xfrm>
          <a:prstGeom prst="rect">
            <a:avLst/>
          </a:prstGeom>
          <a:noFill/>
        </p:spPr>
      </p:pic>
      <p:sp>
        <p:nvSpPr>
          <p:cNvPr id="6" name="5 Anillo"/>
          <p:cNvSpPr/>
          <p:nvPr/>
        </p:nvSpPr>
        <p:spPr>
          <a:xfrm>
            <a:off x="6215074" y="3571876"/>
            <a:ext cx="2500330" cy="2714644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596" y="4286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Ornamento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14" name="13 Anillo"/>
          <p:cNvSpPr/>
          <p:nvPr/>
        </p:nvSpPr>
        <p:spPr>
          <a:xfrm>
            <a:off x="2143108" y="1500174"/>
            <a:ext cx="2000264" cy="2214578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0" y="-24"/>
            <a:ext cx="2090750" cy="2409844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57422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rgbClr val="0070C0"/>
                </a:solidFill>
              </a:rPr>
              <a:t>Aceites esenciales 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17" name="16 Anillo"/>
          <p:cNvSpPr/>
          <p:nvPr/>
        </p:nvSpPr>
        <p:spPr>
          <a:xfrm>
            <a:off x="4071934" y="2786058"/>
            <a:ext cx="2143140" cy="2357454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314324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Madera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58016" y="40005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70C0"/>
                </a:solidFill>
              </a:rPr>
              <a:t>Medicina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25" name="24 Arco"/>
          <p:cNvSpPr/>
          <p:nvPr/>
        </p:nvSpPr>
        <p:spPr>
          <a:xfrm>
            <a:off x="1714480" y="1500174"/>
            <a:ext cx="785818" cy="428628"/>
          </a:xfrm>
          <a:prstGeom prst="arc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Arco"/>
          <p:cNvSpPr/>
          <p:nvPr/>
        </p:nvSpPr>
        <p:spPr>
          <a:xfrm>
            <a:off x="3786182" y="2714620"/>
            <a:ext cx="785818" cy="428628"/>
          </a:xfrm>
          <a:prstGeom prst="arc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Arco"/>
          <p:cNvSpPr/>
          <p:nvPr/>
        </p:nvSpPr>
        <p:spPr>
          <a:xfrm>
            <a:off x="5929322" y="3571876"/>
            <a:ext cx="785818" cy="428628"/>
          </a:xfrm>
          <a:prstGeom prst="arc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CuadroTexto"/>
          <p:cNvSpPr txBox="1"/>
          <p:nvPr/>
        </p:nvSpPr>
        <p:spPr>
          <a:xfrm>
            <a:off x="3214678" y="57864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rgbClr val="0070C0"/>
                </a:solidFill>
              </a:rPr>
              <a:t>USOS</a:t>
            </a:r>
            <a:endParaRPr lang="es-SV" sz="3200" b="1" dirty="0">
              <a:solidFill>
                <a:srgbClr val="0070C0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0" y="6500834"/>
            <a:ext cx="9144000" cy="7143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 flipH="1" flipV="1">
            <a:off x="7893851" y="5250685"/>
            <a:ext cx="2000264" cy="500034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6200000" flipH="1">
            <a:off x="8322495" y="6179363"/>
            <a:ext cx="357190" cy="285752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1.shop033.com/resources/E7/1000423/picture/E8/14736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569" y="1967998"/>
            <a:ext cx="3944472" cy="413006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643174" y="12144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 smtClean="0">
                <a:solidFill>
                  <a:srgbClr val="0070C0"/>
                </a:solidFill>
              </a:rPr>
              <a:t>Ornamento</a:t>
            </a:r>
            <a:endParaRPr lang="es-SV" sz="3600" b="1" dirty="0">
              <a:solidFill>
                <a:srgbClr val="0070C0"/>
              </a:solidFill>
            </a:endParaRPr>
          </a:p>
        </p:txBody>
      </p:sp>
      <p:sp>
        <p:nvSpPr>
          <p:cNvPr id="4" name="3 Anillo"/>
          <p:cNvSpPr/>
          <p:nvPr/>
        </p:nvSpPr>
        <p:spPr>
          <a:xfrm>
            <a:off x="642910" y="214290"/>
            <a:ext cx="6715172" cy="6357982"/>
          </a:xfrm>
          <a:prstGeom prst="donut">
            <a:avLst>
              <a:gd name="adj" fmla="val 7659"/>
            </a:avLst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1137</Words>
  <Application>Microsoft Office PowerPoint</Application>
  <PresentationFormat>Presentación en pantalla (4:3)</PresentationFormat>
  <Paragraphs>160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Ramon</dc:creator>
  <cp:lastModifiedBy>Ramon</cp:lastModifiedBy>
  <cp:revision>35</cp:revision>
  <dcterms:created xsi:type="dcterms:W3CDTF">2014-07-23T15:56:18Z</dcterms:created>
  <dcterms:modified xsi:type="dcterms:W3CDTF">2014-08-23T23:02:35Z</dcterms:modified>
</cp:coreProperties>
</file>