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58" r:id="rId3"/>
    <p:sldId id="259" r:id="rId4"/>
    <p:sldId id="260" r:id="rId5"/>
    <p:sldId id="262" r:id="rId6"/>
    <p:sldId id="263" r:id="rId7"/>
    <p:sldId id="265" r:id="rId8"/>
    <p:sldId id="266" r:id="rId9"/>
    <p:sldId id="267" r:id="rId10"/>
    <p:sldId id="268" r:id="rId11"/>
    <p:sldId id="269" r:id="rId12"/>
    <p:sldId id="270" r:id="rId13"/>
    <p:sldId id="271" r:id="rId14"/>
    <p:sldId id="273" r:id="rId15"/>
    <p:sldId id="276" r:id="rId16"/>
    <p:sldId id="278" r:id="rId17"/>
    <p:sldId id="279" r:id="rId18"/>
    <p:sldId id="280" r:id="rId19"/>
    <p:sldId id="281" r:id="rId20"/>
    <p:sldId id="284" r:id="rId21"/>
    <p:sldId id="285" r:id="rId22"/>
    <p:sldId id="287" r:id="rId23"/>
    <p:sldId id="288" r:id="rId24"/>
    <p:sldId id="289" r:id="rId25"/>
    <p:sldId id="317" r:id="rId26"/>
    <p:sldId id="318" r:id="rId27"/>
    <p:sldId id="319" r:id="rId28"/>
    <p:sldId id="291" r:id="rId29"/>
    <p:sldId id="320" r:id="rId30"/>
    <p:sldId id="321" r:id="rId31"/>
    <p:sldId id="29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9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59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84812" autoAdjust="0"/>
  </p:normalViewPr>
  <p:slideViewPr>
    <p:cSldViewPr snapToGrid="0">
      <p:cViewPr varScale="1">
        <p:scale>
          <a:sx n="62" d="100"/>
          <a:sy n="62" d="100"/>
        </p:scale>
        <p:origin x="-978" y="-78"/>
      </p:cViewPr>
      <p:guideLst>
        <p:guide orient="horz" pos="109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A81B8C-7C43-42E6-A78F-195B4487F588}" type="datetimeFigureOut">
              <a:rPr lang="es-ES" smtClean="0"/>
              <a:t>04/09/2014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C6BD6-A665-435E-8ED1-360962C31F3D}" type="slidenum">
              <a:rPr lang="es-ES" smtClean="0"/>
              <a:t>‹Nº›</a:t>
            </a:fld>
            <a:endParaRPr lang="es-ES"/>
          </a:p>
        </p:txBody>
      </p:sp>
    </p:spTree>
    <p:extLst>
      <p:ext uri="{BB962C8B-B14F-4D97-AF65-F5344CB8AC3E}">
        <p14:creationId xmlns:p14="http://schemas.microsoft.com/office/powerpoint/2010/main" val="1011711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mailto:cat@quitohonesto.gob.ec"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4E3C6BD6-A665-435E-8ED1-360962C31F3D}" type="slidenum">
              <a:rPr lang="es-ES" smtClean="0"/>
              <a:t>1</a:t>
            </a:fld>
            <a:endParaRPr lang="es-ES"/>
          </a:p>
        </p:txBody>
      </p:sp>
    </p:spTree>
    <p:extLst>
      <p:ext uri="{BB962C8B-B14F-4D97-AF65-F5344CB8AC3E}">
        <p14:creationId xmlns:p14="http://schemas.microsoft.com/office/powerpoint/2010/main" val="768670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Se estableció Perfiles y responsabilidades de cada uno</a:t>
            </a:r>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20</a:t>
            </a:fld>
            <a:endParaRPr lang="es-ES"/>
          </a:p>
        </p:txBody>
      </p:sp>
    </p:spTree>
    <p:extLst>
      <p:ext uri="{BB962C8B-B14F-4D97-AF65-F5344CB8AC3E}">
        <p14:creationId xmlns:p14="http://schemas.microsoft.com/office/powerpoint/2010/main" val="498764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22</a:t>
            </a:fld>
            <a:endParaRPr lang="es-ES"/>
          </a:p>
        </p:txBody>
      </p:sp>
    </p:spTree>
    <p:extLst>
      <p:ext uri="{BB962C8B-B14F-4D97-AF65-F5344CB8AC3E}">
        <p14:creationId xmlns:p14="http://schemas.microsoft.com/office/powerpoint/2010/main" val="408571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fontAlgn="base"/>
            <a:r>
              <a:rPr lang="es-EC" sz="1200" kern="1200" dirty="0" smtClean="0">
                <a:solidFill>
                  <a:schemeClr val="tx1"/>
                </a:solidFill>
                <a:effectLst/>
                <a:latin typeface="+mn-lt"/>
                <a:ea typeface="+mn-ea"/>
                <a:cs typeface="+mn-cs"/>
              </a:rPr>
              <a:t>Se propone implementar un conjunto de buenas prácticas como es ITIL, planteando un enfoque orientado a servicios, basado en la gestión de un ciclo de vida de los servicios  </a:t>
            </a:r>
            <a:r>
              <a:rPr lang="es-EC" sz="1200" u="none" strike="noStrike" kern="1200" dirty="0" smtClean="0">
                <a:solidFill>
                  <a:schemeClr val="tx1"/>
                </a:solidFill>
                <a:effectLst/>
                <a:latin typeface="+mn-lt"/>
                <a:ea typeface="+mn-ea"/>
                <a:cs typeface="+mn-cs"/>
              </a:rPr>
              <a:t>Aumentar la satisfacción de los funcionarios.</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Reducir el costo de desarrollo de prácticas y procedimientos.</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Mejorar los flujos de comunicación entre el personal del área de TI y los funcionarios.</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Aumentar la productividad, las capacidades y la experiencia del personal de TI.</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Incrementar la calidad del servicio y apoyar la operación de la institución.</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Obtener una visión clara de la capacidad de las TI y sus ventajas para la institución.</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Obtener información acerca de los cambios que proporcionarán un mayor beneficio para la institución.</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Permitir la implantación efectiva de las TI.</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Favorecer una acertada toma de decisiones con base en indicadores de TI e institucionales.</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Conocer los procesos de las TI y la forma en que apoyan a los procesos estratégicos de la institución.</a:t>
            </a:r>
            <a:endParaRPr lang="es-ES" sz="1200" u="none" strike="noStrike"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2</a:t>
            </a:fld>
            <a:endParaRPr lang="es-ES"/>
          </a:p>
        </p:txBody>
      </p:sp>
    </p:spTree>
    <p:extLst>
      <p:ext uri="{BB962C8B-B14F-4D97-AF65-F5344CB8AC3E}">
        <p14:creationId xmlns:p14="http://schemas.microsoft.com/office/powerpoint/2010/main" val="3285490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4</a:t>
            </a:fld>
            <a:endParaRPr lang="es-ES"/>
          </a:p>
        </p:txBody>
      </p:sp>
    </p:spTree>
    <p:extLst>
      <p:ext uri="{BB962C8B-B14F-4D97-AF65-F5344CB8AC3E}">
        <p14:creationId xmlns:p14="http://schemas.microsoft.com/office/powerpoint/2010/main" val="2015218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5</a:t>
            </a:fld>
            <a:endParaRPr lang="es-ES"/>
          </a:p>
        </p:txBody>
      </p:sp>
    </p:spTree>
    <p:extLst>
      <p:ext uri="{BB962C8B-B14F-4D97-AF65-F5344CB8AC3E}">
        <p14:creationId xmlns:p14="http://schemas.microsoft.com/office/powerpoint/2010/main" val="70479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2"/>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10"/>
          </p:nvPr>
        </p:nvSpPr>
        <p:spPr/>
        <p:txBody>
          <a:bodyPr/>
          <a:lstStyle/>
          <a:p>
            <a:fld id="{4E3C6BD6-A665-435E-8ED1-360962C31F3D}" type="slidenum">
              <a:rPr lang="es-ES" smtClean="0"/>
              <a:t>7</a:t>
            </a:fld>
            <a:endParaRPr lang="es-ES"/>
          </a:p>
        </p:txBody>
      </p:sp>
    </p:spTree>
    <p:extLst>
      <p:ext uri="{BB962C8B-B14F-4D97-AF65-F5344CB8AC3E}">
        <p14:creationId xmlns:p14="http://schemas.microsoft.com/office/powerpoint/2010/main" val="817364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8</a:t>
            </a:fld>
            <a:endParaRPr lang="es-ES"/>
          </a:p>
        </p:txBody>
      </p:sp>
    </p:spTree>
    <p:extLst>
      <p:ext uri="{BB962C8B-B14F-4D97-AF65-F5344CB8AC3E}">
        <p14:creationId xmlns:p14="http://schemas.microsoft.com/office/powerpoint/2010/main" val="1709309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9</a:t>
            </a:fld>
            <a:endParaRPr lang="es-ES"/>
          </a:p>
        </p:txBody>
      </p:sp>
    </p:spTree>
    <p:extLst>
      <p:ext uri="{BB962C8B-B14F-4D97-AF65-F5344CB8AC3E}">
        <p14:creationId xmlns:p14="http://schemas.microsoft.com/office/powerpoint/2010/main" val="920444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11</a:t>
            </a:fld>
            <a:endParaRPr lang="es-ES"/>
          </a:p>
        </p:txBody>
      </p:sp>
    </p:spTree>
    <p:extLst>
      <p:ext uri="{BB962C8B-B14F-4D97-AF65-F5344CB8AC3E}">
        <p14:creationId xmlns:p14="http://schemas.microsoft.com/office/powerpoint/2010/main" val="316870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fontAlgn="base"/>
            <a:r>
              <a:rPr lang="es-EC" sz="1200" u="none" strike="noStrike" kern="1200" dirty="0" smtClean="0">
                <a:solidFill>
                  <a:schemeClr val="tx1"/>
                </a:solidFill>
                <a:effectLst/>
                <a:latin typeface="+mn-lt"/>
                <a:ea typeface="+mn-ea"/>
                <a:cs typeface="+mn-cs"/>
              </a:rPr>
              <a:t>Extensión telefónica  (123)</a:t>
            </a:r>
            <a:endParaRPr lang="es-ES" sz="1200" u="none" strike="noStrike" kern="1200" dirty="0" smtClean="0">
              <a:solidFill>
                <a:schemeClr val="tx1"/>
              </a:solidFill>
              <a:effectLst/>
              <a:latin typeface="+mn-lt"/>
              <a:ea typeface="+mn-ea"/>
              <a:cs typeface="+mn-cs"/>
            </a:endParaRPr>
          </a:p>
          <a:p>
            <a:pPr lvl="0" fontAlgn="base"/>
            <a:r>
              <a:rPr lang="es-EC" sz="1200" u="none" strike="noStrike" kern="1200" dirty="0" smtClean="0">
                <a:solidFill>
                  <a:schemeClr val="tx1"/>
                </a:solidFill>
                <a:effectLst/>
                <a:latin typeface="+mn-lt"/>
                <a:ea typeface="+mn-ea"/>
                <a:cs typeface="+mn-cs"/>
              </a:rPr>
              <a:t>Correo electrónico(</a:t>
            </a:r>
            <a:r>
              <a:rPr lang="es-EC" sz="1200" u="none" strike="noStrike" kern="1200" dirty="0" smtClean="0">
                <a:solidFill>
                  <a:schemeClr val="tx1"/>
                </a:solidFill>
                <a:effectLst/>
                <a:latin typeface="+mn-lt"/>
                <a:ea typeface="+mn-ea"/>
                <a:cs typeface="+mn-cs"/>
                <a:hlinkClick r:id="rId3"/>
              </a:rPr>
              <a:t>cat@quitohonesto.gob.ec</a:t>
            </a:r>
            <a:r>
              <a:rPr lang="es-EC" sz="1200" u="sng" strike="noStrike" kern="1200" dirty="0" smtClean="0">
                <a:solidFill>
                  <a:schemeClr val="tx1"/>
                </a:solidFill>
                <a:effectLst/>
                <a:latin typeface="+mn-lt"/>
                <a:ea typeface="+mn-ea"/>
                <a:cs typeface="+mn-cs"/>
              </a:rPr>
              <a:t>)</a:t>
            </a:r>
            <a:endParaRPr lang="es-ES" sz="1200" u="none" strike="noStrike"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4E3C6BD6-A665-435E-8ED1-360962C31F3D}" type="slidenum">
              <a:rPr lang="es-ES" smtClean="0"/>
              <a:t>16</a:t>
            </a:fld>
            <a:endParaRPr lang="es-ES"/>
          </a:p>
        </p:txBody>
      </p:sp>
    </p:spTree>
    <p:extLst>
      <p:ext uri="{BB962C8B-B14F-4D97-AF65-F5344CB8AC3E}">
        <p14:creationId xmlns:p14="http://schemas.microsoft.com/office/powerpoint/2010/main" val="4253242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9/4/2014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2105026"/>
            <a:ext cx="8915399" cy="1796056"/>
          </a:xfrm>
        </p:spPr>
        <p:txBody>
          <a:bodyPr>
            <a:noAutofit/>
          </a:bodyPr>
          <a:lstStyle/>
          <a:p>
            <a:pPr algn="ctr">
              <a:lnSpc>
                <a:spcPct val="150000"/>
              </a:lnSpc>
            </a:pPr>
            <a:r>
              <a:rPr lang="es-ES" sz="2400" b="1" dirty="0"/>
              <a:t>IMPLANTACIÓN DE UNA HERRAMIENTA PARA EL </a:t>
            </a:r>
            <a:r>
              <a:rPr lang="es-ES" sz="2400" b="1" dirty="0" smtClean="0"/>
              <a:t>MANEJO</a:t>
            </a:r>
            <a:r>
              <a:rPr lang="es-ES" sz="2400" b="1" dirty="0"/>
              <a:t/>
            </a:r>
            <a:br>
              <a:rPr lang="es-ES" sz="2400" b="1" dirty="0"/>
            </a:br>
            <a:r>
              <a:rPr lang="es-ES" sz="2400" b="1" dirty="0"/>
              <a:t>DEL SERVICE DESK CON ITIL V 3.0 EN LA COMISIÓN </a:t>
            </a:r>
            <a:br>
              <a:rPr lang="es-ES" sz="2400" b="1" dirty="0"/>
            </a:br>
            <a:r>
              <a:rPr lang="es-ES" sz="2400" b="1" dirty="0"/>
              <a:t>METROPOLITANA DE LUCHA CONTRA LA CORRUPCIÓN</a:t>
            </a:r>
          </a:p>
        </p:txBody>
      </p:sp>
      <p:sp>
        <p:nvSpPr>
          <p:cNvPr id="3" name="Subtítulo 2"/>
          <p:cNvSpPr>
            <a:spLocks noGrp="1"/>
          </p:cNvSpPr>
          <p:nvPr>
            <p:ph type="subTitle" idx="1"/>
          </p:nvPr>
        </p:nvSpPr>
        <p:spPr>
          <a:xfrm>
            <a:off x="7180264" y="5015504"/>
            <a:ext cx="4678362" cy="1126283"/>
          </a:xfrm>
        </p:spPr>
        <p:txBody>
          <a:bodyPr>
            <a:normAutofit fontScale="70000" lnSpcReduction="20000"/>
          </a:bodyPr>
          <a:lstStyle/>
          <a:p>
            <a:r>
              <a:rPr lang="es-ES" dirty="0" smtClean="0"/>
              <a:t>Director: Ing. Mario Ron </a:t>
            </a:r>
          </a:p>
          <a:p>
            <a:r>
              <a:rPr lang="es-ES" dirty="0" smtClean="0"/>
              <a:t>Codirector: </a:t>
            </a:r>
            <a:r>
              <a:rPr lang="es-ES" dirty="0" err="1" smtClean="0"/>
              <a:t>Ec</a:t>
            </a:r>
            <a:r>
              <a:rPr lang="es-ES" dirty="0" smtClean="0"/>
              <a:t>. Gabriel </a:t>
            </a:r>
            <a:r>
              <a:rPr lang="es-ES" dirty="0" err="1" smtClean="0"/>
              <a:t>Chiriboga</a:t>
            </a:r>
            <a:endParaRPr lang="es-ES" dirty="0" smtClean="0"/>
          </a:p>
          <a:p>
            <a:r>
              <a:rPr lang="es-ES" dirty="0" smtClean="0"/>
              <a:t>Elaborado por: </a:t>
            </a:r>
            <a:r>
              <a:rPr lang="es-ES" dirty="0" err="1" smtClean="0"/>
              <a:t>Carlier</a:t>
            </a:r>
            <a:r>
              <a:rPr lang="es-ES" dirty="0" smtClean="0"/>
              <a:t> </a:t>
            </a:r>
            <a:r>
              <a:rPr lang="es-ES" dirty="0" err="1" smtClean="0"/>
              <a:t>Palomeque</a:t>
            </a:r>
            <a:r>
              <a:rPr lang="es-ES" dirty="0" smtClean="0"/>
              <a:t> Alberto Martín</a:t>
            </a:r>
          </a:p>
          <a:p>
            <a:r>
              <a:rPr lang="es-ES" dirty="0"/>
              <a:t> </a:t>
            </a:r>
            <a:r>
              <a:rPr lang="es-ES" dirty="0" smtClean="0"/>
              <a:t>                          Lara Andrade Fernando Mauricio</a:t>
            </a:r>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497105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Comisión Metropolitana de Lucha contra la Corrupción (CMLCC)</a:t>
            </a:r>
          </a:p>
        </p:txBody>
      </p:sp>
      <p:sp>
        <p:nvSpPr>
          <p:cNvPr id="3" name="Marcador de contenido 2"/>
          <p:cNvSpPr>
            <a:spLocks noGrp="1"/>
          </p:cNvSpPr>
          <p:nvPr>
            <p:ph idx="1"/>
          </p:nvPr>
        </p:nvSpPr>
        <p:spPr>
          <a:xfrm>
            <a:off x="2589212" y="2027273"/>
            <a:ext cx="8915400" cy="1587795"/>
          </a:xfrm>
        </p:spPr>
        <p:txBody>
          <a:bodyPr>
            <a:normAutofit fontScale="92500" lnSpcReduction="10000"/>
          </a:bodyPr>
          <a:lstStyle/>
          <a:p>
            <a:pPr>
              <a:lnSpc>
                <a:spcPct val="150000"/>
              </a:lnSpc>
            </a:pPr>
            <a:r>
              <a:rPr lang="es-EC" dirty="0"/>
              <a:t>La Comisión Metropolitana de Lucha Contra la </a:t>
            </a:r>
            <a:r>
              <a:rPr lang="es-EC" dirty="0" smtClean="0"/>
              <a:t>Corrupción es </a:t>
            </a:r>
            <a:r>
              <a:rPr lang="es-EC" dirty="0"/>
              <a:t>una Unidad Especializada de la más alta jerarquía del Distrito Metropolitano de Quito, con plena autonomía económica, política y administrativa y con jurisdicción exclusiva en el ámbito municipal.</a:t>
            </a:r>
            <a:endParaRPr lang="es-ES" dirty="0"/>
          </a:p>
        </p:txBody>
      </p:sp>
      <p:pic>
        <p:nvPicPr>
          <p:cNvPr id="4" name="Imagen 3"/>
          <p:cNvPicPr/>
          <p:nvPr/>
        </p:nvPicPr>
        <p:blipFill>
          <a:blip r:embed="rId2"/>
          <a:srcRect/>
          <a:stretch>
            <a:fillRect/>
          </a:stretch>
        </p:blipFill>
        <p:spPr bwMode="auto">
          <a:xfrm>
            <a:off x="2903950" y="3595297"/>
            <a:ext cx="3088005" cy="3169920"/>
          </a:xfrm>
          <a:prstGeom prst="rect">
            <a:avLst/>
          </a:prstGeom>
          <a:noFill/>
          <a:ln w="9525">
            <a:noFill/>
            <a:miter lim="800000"/>
            <a:headEnd/>
            <a:tailEnd/>
          </a:ln>
        </p:spPr>
      </p:pic>
      <p:pic>
        <p:nvPicPr>
          <p:cNvPr id="5" name="Imagen 4"/>
          <p:cNvPicPr/>
          <p:nvPr/>
        </p:nvPicPr>
        <p:blipFill>
          <a:blip r:embed="rId3">
            <a:extLst>
              <a:ext uri="{28A0092B-C50C-407E-A947-70E740481C1C}">
                <a14:useLocalDpi xmlns:a14="http://schemas.microsoft.com/office/drawing/2010/main" val="0"/>
              </a:ext>
            </a:extLst>
          </a:blip>
          <a:srcRect/>
          <a:stretch>
            <a:fillRect/>
          </a:stretch>
        </p:blipFill>
        <p:spPr bwMode="auto">
          <a:xfrm>
            <a:off x="6980643" y="3261287"/>
            <a:ext cx="4429125" cy="3503930"/>
          </a:xfrm>
          <a:prstGeom prst="rect">
            <a:avLst/>
          </a:prstGeom>
          <a:noFill/>
          <a:ln>
            <a:noFill/>
          </a:ln>
        </p:spPr>
      </p:pic>
      <p:pic>
        <p:nvPicPr>
          <p:cNvPr id="6" name="Imagen 5"/>
          <p:cNvPicPr/>
          <p:nvPr/>
        </p:nvPicPr>
        <p:blipFill>
          <a:blip r:embed="rId4">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2478254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Situación actual de la mesa de ayuda</a:t>
            </a:r>
          </a:p>
        </p:txBody>
      </p:sp>
      <p:sp>
        <p:nvSpPr>
          <p:cNvPr id="3" name="Marcador de contenido 2"/>
          <p:cNvSpPr>
            <a:spLocks noGrp="1"/>
          </p:cNvSpPr>
          <p:nvPr>
            <p:ph idx="1"/>
          </p:nvPr>
        </p:nvSpPr>
        <p:spPr>
          <a:xfrm>
            <a:off x="2589212" y="1736725"/>
            <a:ext cx="8915400" cy="4951153"/>
          </a:xfrm>
        </p:spPr>
        <p:txBody>
          <a:bodyPr>
            <a:normAutofit/>
          </a:bodyPr>
          <a:lstStyle/>
          <a:p>
            <a:pPr marL="0" lvl="0" indent="0" fontAlgn="base">
              <a:buNone/>
            </a:pPr>
            <a:r>
              <a:rPr lang="es-EC" b="1" dirty="0" smtClean="0"/>
              <a:t>Productos y servicios del Área de Tecnologías de la Información </a:t>
            </a:r>
          </a:p>
          <a:p>
            <a:pPr lvl="0" fontAlgn="base"/>
            <a:r>
              <a:rPr lang="es-EC" dirty="0" smtClean="0"/>
              <a:t>Plan </a:t>
            </a:r>
            <a:r>
              <a:rPr lang="es-EC" dirty="0"/>
              <a:t>informático estratégico de la </a:t>
            </a:r>
            <a:r>
              <a:rPr lang="es-EC" dirty="0" smtClean="0"/>
              <a:t>tecnología.</a:t>
            </a:r>
            <a:endParaRPr lang="es-ES" dirty="0"/>
          </a:p>
          <a:p>
            <a:pPr lvl="0" fontAlgn="base"/>
            <a:r>
              <a:rPr lang="es-EC" dirty="0"/>
              <a:t>Informe de la administración de los productos </a:t>
            </a:r>
            <a:r>
              <a:rPr lang="es-EC" dirty="0" smtClean="0"/>
              <a:t>tecnológicos.</a:t>
            </a:r>
            <a:endParaRPr lang="es-ES" dirty="0"/>
          </a:p>
          <a:p>
            <a:pPr lvl="0" fontAlgn="base"/>
            <a:r>
              <a:rPr lang="es-EC" dirty="0"/>
              <a:t>Informe del sitio web y servicios de </a:t>
            </a:r>
            <a:r>
              <a:rPr lang="es-EC" dirty="0" smtClean="0"/>
              <a:t>internet.</a:t>
            </a:r>
            <a:endParaRPr lang="es-ES" dirty="0"/>
          </a:p>
          <a:p>
            <a:pPr lvl="0" fontAlgn="base"/>
            <a:r>
              <a:rPr lang="es-EC" dirty="0"/>
              <a:t>Informe del monitoreo y evaluación de los procesos y servicios </a:t>
            </a:r>
            <a:r>
              <a:rPr lang="es-EC" dirty="0" smtClean="0"/>
              <a:t>tecnológicos.</a:t>
            </a:r>
            <a:endParaRPr lang="es-ES" dirty="0"/>
          </a:p>
          <a:p>
            <a:pPr lvl="0" fontAlgn="base"/>
            <a:r>
              <a:rPr lang="es-EC" dirty="0"/>
              <a:t>Plan e informe de desarrollo de aplicativos informáticos, sus diferentes versiones y los manuales de usuario, así como la adquisición de software </a:t>
            </a:r>
            <a:r>
              <a:rPr lang="es-EC" dirty="0" smtClean="0"/>
              <a:t>aplicativo.</a:t>
            </a:r>
            <a:endParaRPr lang="es-ES" dirty="0"/>
          </a:p>
          <a:p>
            <a:pPr lvl="0" fontAlgn="base"/>
            <a:r>
              <a:rPr lang="es-EC" dirty="0"/>
              <a:t>Informe y administración del soporte de la tecnología de la </a:t>
            </a:r>
            <a:r>
              <a:rPr lang="es-EC" dirty="0" smtClean="0"/>
              <a:t>Institución.</a:t>
            </a:r>
            <a:endParaRPr lang="es-ES"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046446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Servicios que ofrece el Área de TI de la CMLCC</a:t>
            </a:r>
          </a:p>
        </p:txBody>
      </p:sp>
      <p:sp>
        <p:nvSpPr>
          <p:cNvPr id="3" name="Marcador de contenido 2"/>
          <p:cNvSpPr>
            <a:spLocks noGrp="1"/>
          </p:cNvSpPr>
          <p:nvPr>
            <p:ph idx="1"/>
          </p:nvPr>
        </p:nvSpPr>
        <p:spPr>
          <a:xfrm>
            <a:off x="2589212" y="2133599"/>
            <a:ext cx="8915400" cy="3831265"/>
          </a:xfrm>
        </p:spPr>
        <p:txBody>
          <a:bodyPr>
            <a:normAutofit/>
          </a:bodyPr>
          <a:lstStyle/>
          <a:p>
            <a:pPr marL="0" indent="0">
              <a:buNone/>
            </a:pPr>
            <a:r>
              <a:rPr lang="es-EC" b="1" dirty="0" smtClean="0"/>
              <a:t>Servicios </a:t>
            </a:r>
            <a:r>
              <a:rPr lang="es-EC" b="1" dirty="0"/>
              <a:t>que se ofrece a los </a:t>
            </a:r>
            <a:r>
              <a:rPr lang="es-EC" b="1" dirty="0" smtClean="0"/>
              <a:t>usuarios</a:t>
            </a:r>
          </a:p>
          <a:p>
            <a:pPr lvl="1"/>
            <a:r>
              <a:rPr lang="es-ES" dirty="0"/>
              <a:t>Mantenimiento de la Infraestructura </a:t>
            </a:r>
            <a:r>
              <a:rPr lang="es-ES" dirty="0" smtClean="0"/>
              <a:t>Tecnológica</a:t>
            </a:r>
          </a:p>
          <a:p>
            <a:pPr lvl="1"/>
            <a:r>
              <a:rPr lang="es-ES" dirty="0"/>
              <a:t>Adquisiciones de la infraestructura </a:t>
            </a:r>
            <a:r>
              <a:rPr lang="es-ES" dirty="0" smtClean="0"/>
              <a:t>tecnológica</a:t>
            </a:r>
          </a:p>
          <a:p>
            <a:pPr lvl="1"/>
            <a:r>
              <a:rPr lang="es-ES" dirty="0"/>
              <a:t>Soporte del servicio </a:t>
            </a:r>
            <a:r>
              <a:rPr lang="es-ES" dirty="0" smtClean="0"/>
              <a:t>tecnológico</a:t>
            </a:r>
          </a:p>
          <a:p>
            <a:pPr lvl="1"/>
            <a:r>
              <a:rPr lang="es-ES" dirty="0"/>
              <a:t>Sitio </a:t>
            </a:r>
            <a:r>
              <a:rPr lang="es-ES" dirty="0" smtClean="0"/>
              <a:t>Web</a:t>
            </a:r>
          </a:p>
          <a:p>
            <a:pPr lvl="1"/>
            <a:r>
              <a:rPr lang="es-ES" dirty="0" smtClean="0"/>
              <a:t>Sistema </a:t>
            </a:r>
            <a:r>
              <a:rPr lang="es-ES" dirty="0"/>
              <a:t>de control y seguimiento de denuncias y </a:t>
            </a:r>
            <a:r>
              <a:rPr lang="es-ES" dirty="0" smtClean="0"/>
              <a:t>trámites</a:t>
            </a:r>
          </a:p>
          <a:p>
            <a:pPr lvl="1"/>
            <a:r>
              <a:rPr lang="es-ES" dirty="0"/>
              <a:t>Capacitación </a:t>
            </a:r>
            <a:r>
              <a:rPr lang="es-ES" dirty="0" smtClean="0"/>
              <a:t>informática</a:t>
            </a:r>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074314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Análisis comparativo con ITIL V3.0</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99039140"/>
              </p:ext>
            </p:extLst>
          </p:nvPr>
        </p:nvGraphicFramePr>
        <p:xfrm>
          <a:off x="2881422" y="1899654"/>
          <a:ext cx="7825564" cy="4418869"/>
        </p:xfrm>
        <a:graphic>
          <a:graphicData uri="http://schemas.openxmlformats.org/drawingml/2006/table">
            <a:tbl>
              <a:tblPr firstRow="1" firstCol="1" bandRow="1">
                <a:tableStyleId>{F5AB1C69-6EDB-4FF4-983F-18BD219EF322}</a:tableStyleId>
              </a:tblPr>
              <a:tblGrid>
                <a:gridCol w="3025143"/>
                <a:gridCol w="1169171"/>
                <a:gridCol w="1815625"/>
                <a:gridCol w="1815625"/>
              </a:tblGrid>
              <a:tr h="243432">
                <a:tc rowSpan="2">
                  <a:txBody>
                    <a:bodyPr/>
                    <a:lstStyle/>
                    <a:p>
                      <a:pPr algn="just">
                        <a:lnSpc>
                          <a:spcPct val="115000"/>
                        </a:lnSpc>
                        <a:spcBef>
                          <a:spcPts val="300"/>
                        </a:spcBef>
                        <a:spcAft>
                          <a:spcPts val="300"/>
                        </a:spcAft>
                      </a:pPr>
                      <a:r>
                        <a:rPr lang="es-EC" sz="1000" dirty="0">
                          <a:effectLst/>
                        </a:rPr>
                        <a:t>Elementos</a:t>
                      </a:r>
                      <a:endParaRPr lang="es-ES" sz="1000" dirty="0">
                        <a:solidFill>
                          <a:srgbClr val="FFFFFF"/>
                        </a:solidFill>
                        <a:effectLst/>
                        <a:latin typeface="Times New Roman" panose="02020603050405020304" pitchFamily="18" charset="0"/>
                        <a:ea typeface="Times New Roman" panose="02020603050405020304" pitchFamily="18" charset="0"/>
                      </a:endParaRPr>
                    </a:p>
                  </a:txBody>
                  <a:tcPr marL="55327" marR="55327" marT="0" marB="0"/>
                </a:tc>
                <a:tc gridSpan="2">
                  <a:txBody>
                    <a:bodyPr/>
                    <a:lstStyle/>
                    <a:p>
                      <a:pPr algn="just">
                        <a:lnSpc>
                          <a:spcPct val="115000"/>
                        </a:lnSpc>
                        <a:spcBef>
                          <a:spcPts val="300"/>
                        </a:spcBef>
                        <a:spcAft>
                          <a:spcPts val="300"/>
                        </a:spcAft>
                      </a:pPr>
                      <a:r>
                        <a:rPr lang="es-EC" sz="1000">
                          <a:effectLst/>
                        </a:rPr>
                        <a:t>Quito Honesto</a:t>
                      </a:r>
                      <a:endParaRPr lang="es-ES" sz="1000">
                        <a:solidFill>
                          <a:srgbClr val="FFFFFF"/>
                        </a:solidFill>
                        <a:effectLst/>
                        <a:latin typeface="Times New Roman" panose="02020603050405020304" pitchFamily="18" charset="0"/>
                        <a:ea typeface="Times New Roman" panose="02020603050405020304" pitchFamily="18" charset="0"/>
                      </a:endParaRPr>
                    </a:p>
                  </a:txBody>
                  <a:tcPr marL="55327" marR="55327" marT="0" marB="0"/>
                </a:tc>
                <a:tc hMerge="1">
                  <a:txBody>
                    <a:bodyPr/>
                    <a:lstStyle/>
                    <a:p>
                      <a:endParaRPr lang="es-ES"/>
                    </a:p>
                  </a:txBody>
                  <a:tcPr/>
                </a:tc>
                <a:tc>
                  <a:txBody>
                    <a:bodyPr/>
                    <a:lstStyle/>
                    <a:p>
                      <a:pPr algn="just">
                        <a:lnSpc>
                          <a:spcPct val="115000"/>
                        </a:lnSpc>
                        <a:spcBef>
                          <a:spcPts val="300"/>
                        </a:spcBef>
                        <a:spcAft>
                          <a:spcPts val="300"/>
                        </a:spcAft>
                      </a:pPr>
                      <a:r>
                        <a:rPr lang="es-EC" sz="1000">
                          <a:effectLst/>
                        </a:rPr>
                        <a:t>Observación</a:t>
                      </a:r>
                      <a:endParaRPr lang="es-ES" sz="1000">
                        <a:solidFill>
                          <a:srgbClr val="FFFFFF"/>
                        </a:solidFill>
                        <a:effectLst/>
                        <a:latin typeface="Times New Roman" panose="02020603050405020304" pitchFamily="18" charset="0"/>
                        <a:ea typeface="Times New Roman" panose="02020603050405020304" pitchFamily="18" charset="0"/>
                      </a:endParaRPr>
                    </a:p>
                  </a:txBody>
                  <a:tcPr marL="55327" marR="55327" marT="0" marB="0"/>
                </a:tc>
              </a:tr>
              <a:tr h="198287">
                <a:tc vMerge="1">
                  <a:txBody>
                    <a:bodyPr/>
                    <a:lstStyle/>
                    <a:p>
                      <a:endParaRPr lang="es-ES"/>
                    </a:p>
                  </a:txBody>
                  <a:tcPr/>
                </a:tc>
                <a:tc>
                  <a:txBody>
                    <a:bodyPr/>
                    <a:lstStyle/>
                    <a:p>
                      <a:pPr algn="ctr">
                        <a:lnSpc>
                          <a:spcPct val="115000"/>
                        </a:lnSpc>
                        <a:spcBef>
                          <a:spcPts val="300"/>
                        </a:spcBef>
                        <a:spcAft>
                          <a:spcPts val="300"/>
                        </a:spcAft>
                      </a:pPr>
                      <a:r>
                        <a:rPr lang="es-EC" sz="1000" dirty="0">
                          <a:effectLst/>
                        </a:rPr>
                        <a:t>SI</a:t>
                      </a:r>
                      <a:endParaRPr lang="es-ES" sz="1000" dirty="0">
                        <a:solidFill>
                          <a:srgbClr val="FFFFFF"/>
                        </a:solidFill>
                        <a:effectLst/>
                        <a:latin typeface="Times New Roman" panose="02020603050405020304" pitchFamily="18" charset="0"/>
                        <a:ea typeface="Times New Roman" panose="02020603050405020304" pitchFamily="18" charset="0"/>
                      </a:endParaRPr>
                    </a:p>
                  </a:txBody>
                  <a:tcPr marL="55327" marR="55327" marT="0" marB="0"/>
                </a:tc>
                <a:tc>
                  <a:txBody>
                    <a:bodyPr/>
                    <a:lstStyle/>
                    <a:p>
                      <a:pPr algn="ctr">
                        <a:lnSpc>
                          <a:spcPct val="115000"/>
                        </a:lnSpc>
                        <a:spcBef>
                          <a:spcPts val="300"/>
                        </a:spcBef>
                        <a:spcAft>
                          <a:spcPts val="300"/>
                        </a:spcAft>
                      </a:pPr>
                      <a:r>
                        <a:rPr lang="es-EC" sz="1000">
                          <a:effectLst/>
                        </a:rPr>
                        <a:t>NO</a:t>
                      </a:r>
                      <a:endParaRPr lang="es-ES" sz="1000">
                        <a:solidFill>
                          <a:srgbClr val="FFFFFF"/>
                        </a:solidFill>
                        <a:effectLst/>
                        <a:latin typeface="Times New Roman" panose="02020603050405020304" pitchFamily="18" charset="0"/>
                        <a:ea typeface="Times New Roman" panose="02020603050405020304" pitchFamily="18" charset="0"/>
                      </a:endParaRPr>
                    </a:p>
                  </a:txBody>
                  <a:tcPr marL="55327" marR="55327" marT="0" marB="0"/>
                </a:tc>
                <a:tc>
                  <a:txBody>
                    <a:bodyPr/>
                    <a:lstStyle/>
                    <a:p>
                      <a:pPr>
                        <a:lnSpc>
                          <a:spcPct val="115000"/>
                        </a:lnSpc>
                      </a:pPr>
                      <a:endParaRPr lang="es-ES" sz="900">
                        <a:effectLst/>
                        <a:latin typeface="Calibri" panose="020F0502020204030204" pitchFamily="34" charset="0"/>
                      </a:endParaRPr>
                    </a:p>
                  </a:txBody>
                  <a:tcPr marL="55327" marR="55327" marT="0" marB="0"/>
                </a:tc>
              </a:tr>
              <a:tr h="594862">
                <a:tc>
                  <a:txBody>
                    <a:bodyPr/>
                    <a:lstStyle/>
                    <a:p>
                      <a:pPr algn="ctr">
                        <a:lnSpc>
                          <a:spcPct val="115000"/>
                        </a:lnSpc>
                        <a:spcBef>
                          <a:spcPts val="600"/>
                        </a:spcBef>
                        <a:spcAft>
                          <a:spcPts val="600"/>
                        </a:spcAft>
                      </a:pPr>
                      <a:r>
                        <a:rPr lang="es-EC" sz="1200">
                          <a:effectLst/>
                        </a:rPr>
                        <a:t>Estructura Organizacional ITIL</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pPr>
                      <a:endParaRPr lang="es-ES" sz="900">
                        <a:effectLst/>
                        <a:latin typeface="Calibri" panose="020F0502020204030204" pitchFamily="34" charset="0"/>
                      </a:endParaRPr>
                    </a:p>
                  </a:txBody>
                  <a:tcPr marL="55327" marR="55327" marT="0" marB="0"/>
                </a:tc>
                <a:tc>
                  <a:txBody>
                    <a:bodyPr/>
                    <a:lstStyle/>
                    <a:p>
                      <a:pPr algn="ctr">
                        <a:lnSpc>
                          <a:spcPct val="115000"/>
                        </a:lnSpc>
                        <a:spcBef>
                          <a:spcPts val="600"/>
                        </a:spcBef>
                        <a:spcAft>
                          <a:spcPts val="600"/>
                        </a:spcAft>
                      </a:pPr>
                      <a:r>
                        <a:rPr lang="es-EC" sz="1000" dirty="0">
                          <a:effectLst/>
                        </a:rPr>
                        <a:t>X</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a:effectLst/>
                        </a:rPr>
                        <a:t>Falta de madurez en la organización</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r h="396575">
                <a:tc>
                  <a:txBody>
                    <a:bodyPr/>
                    <a:lstStyle/>
                    <a:p>
                      <a:pPr algn="ctr">
                        <a:lnSpc>
                          <a:spcPct val="115000"/>
                        </a:lnSpc>
                        <a:spcBef>
                          <a:spcPts val="600"/>
                        </a:spcBef>
                        <a:spcAft>
                          <a:spcPts val="600"/>
                        </a:spcAft>
                      </a:pPr>
                      <a:r>
                        <a:rPr lang="es-EC" sz="1200">
                          <a:effectLst/>
                        </a:rPr>
                        <a:t>Catálogo de servicios</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a:effectLst/>
                        </a:rPr>
                        <a:t> </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dirty="0">
                          <a:effectLst/>
                        </a:rPr>
                        <a:t>X</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a:effectLst/>
                        </a:rPr>
                        <a:t>No está actualizado</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r h="396575">
                <a:tc>
                  <a:txBody>
                    <a:bodyPr/>
                    <a:lstStyle/>
                    <a:p>
                      <a:pPr algn="ctr">
                        <a:lnSpc>
                          <a:spcPct val="115000"/>
                        </a:lnSpc>
                        <a:spcBef>
                          <a:spcPts val="600"/>
                        </a:spcBef>
                        <a:spcAft>
                          <a:spcPts val="600"/>
                        </a:spcAft>
                      </a:pPr>
                      <a:r>
                        <a:rPr lang="es-EC" sz="1200">
                          <a:effectLst/>
                        </a:rPr>
                        <a:t>Acuerdos de nivel de servicio (SLA)</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pPr>
                      <a:endParaRPr lang="es-ES" sz="900">
                        <a:effectLst/>
                        <a:latin typeface="Calibri" panose="020F0502020204030204" pitchFamily="34" charset="0"/>
                      </a:endParaRPr>
                    </a:p>
                  </a:txBody>
                  <a:tcPr marL="55327" marR="55327" marT="0" marB="0"/>
                </a:tc>
                <a:tc>
                  <a:txBody>
                    <a:bodyPr/>
                    <a:lstStyle/>
                    <a:p>
                      <a:pPr algn="ctr">
                        <a:lnSpc>
                          <a:spcPct val="115000"/>
                        </a:lnSpc>
                        <a:spcBef>
                          <a:spcPts val="600"/>
                        </a:spcBef>
                        <a:spcAft>
                          <a:spcPts val="600"/>
                        </a:spcAft>
                      </a:pPr>
                      <a:r>
                        <a:rPr lang="es-EC" sz="1000" dirty="0">
                          <a:effectLst/>
                        </a:rPr>
                        <a:t>X</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a:effectLst/>
                        </a:rPr>
                        <a:t> No está definido</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r h="396575">
                <a:tc>
                  <a:txBody>
                    <a:bodyPr/>
                    <a:lstStyle/>
                    <a:p>
                      <a:pPr algn="ctr">
                        <a:lnSpc>
                          <a:spcPct val="115000"/>
                        </a:lnSpc>
                        <a:spcBef>
                          <a:spcPts val="600"/>
                        </a:spcBef>
                        <a:spcAft>
                          <a:spcPts val="600"/>
                        </a:spcAft>
                      </a:pPr>
                      <a:r>
                        <a:rPr lang="es-EC" sz="1200">
                          <a:effectLst/>
                        </a:rPr>
                        <a:t>Acuerdos de nivel de operación (OLA)</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a:effectLst/>
                        </a:rPr>
                        <a:t> </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dirty="0">
                          <a:effectLst/>
                        </a:rPr>
                        <a:t>X</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a:effectLst/>
                        </a:rPr>
                        <a:t>No está definido</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r h="198287">
                <a:tc>
                  <a:txBody>
                    <a:bodyPr/>
                    <a:lstStyle/>
                    <a:p>
                      <a:pPr algn="ctr">
                        <a:lnSpc>
                          <a:spcPct val="115000"/>
                        </a:lnSpc>
                        <a:spcBef>
                          <a:spcPts val="600"/>
                        </a:spcBef>
                        <a:spcAft>
                          <a:spcPts val="600"/>
                        </a:spcAft>
                      </a:pPr>
                      <a:r>
                        <a:rPr lang="es-EC" sz="1200">
                          <a:effectLst/>
                        </a:rPr>
                        <a:t>SLR</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a:effectLst/>
                        </a:rPr>
                        <a:t> </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dirty="0">
                          <a:effectLst/>
                        </a:rPr>
                        <a:t>X</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a:effectLst/>
                        </a:rPr>
                        <a:t>No está definido</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r h="594862">
                <a:tc>
                  <a:txBody>
                    <a:bodyPr/>
                    <a:lstStyle/>
                    <a:p>
                      <a:pPr algn="ctr">
                        <a:lnSpc>
                          <a:spcPct val="115000"/>
                        </a:lnSpc>
                        <a:spcBef>
                          <a:spcPts val="600"/>
                        </a:spcBef>
                        <a:spcAft>
                          <a:spcPts val="600"/>
                        </a:spcAft>
                      </a:pPr>
                      <a:r>
                        <a:rPr lang="es-EC" sz="1200">
                          <a:effectLst/>
                        </a:rPr>
                        <a:t>La organización tiene establecido el ciclo de vida del servicio.</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a:effectLst/>
                        </a:rPr>
                        <a:t> </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dirty="0">
                          <a:effectLst/>
                        </a:rPr>
                        <a:t>X</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dirty="0">
                          <a:effectLst/>
                        </a:rPr>
                        <a:t> </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r h="793149">
                <a:tc>
                  <a:txBody>
                    <a:bodyPr/>
                    <a:lstStyle/>
                    <a:p>
                      <a:pPr algn="ctr">
                        <a:lnSpc>
                          <a:spcPct val="115000"/>
                        </a:lnSpc>
                        <a:spcBef>
                          <a:spcPts val="600"/>
                        </a:spcBef>
                        <a:spcAft>
                          <a:spcPts val="600"/>
                        </a:spcAft>
                      </a:pPr>
                      <a:r>
                        <a:rPr lang="es-EC" sz="1200">
                          <a:effectLst/>
                        </a:rPr>
                        <a:t>Gestión de Incidentes</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a:effectLst/>
                        </a:rPr>
                        <a:t>X</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pPr>
                      <a:endParaRPr lang="es-ES" sz="900" dirty="0">
                        <a:effectLst/>
                        <a:latin typeface="Calibri" panose="020F0502020204030204" pitchFamily="34" charset="0"/>
                      </a:endParaRPr>
                    </a:p>
                  </a:txBody>
                  <a:tcPr marL="55327" marR="55327" marT="0" marB="0" anchor="ctr"/>
                </a:tc>
                <a:tc>
                  <a:txBody>
                    <a:bodyPr/>
                    <a:lstStyle/>
                    <a:p>
                      <a:pPr algn="ctr">
                        <a:lnSpc>
                          <a:spcPct val="115000"/>
                        </a:lnSpc>
                        <a:spcBef>
                          <a:spcPts val="600"/>
                        </a:spcBef>
                        <a:spcAft>
                          <a:spcPts val="600"/>
                        </a:spcAft>
                      </a:pPr>
                      <a:r>
                        <a:rPr lang="es-EC" sz="1000">
                          <a:effectLst/>
                        </a:rPr>
                        <a:t>No hay una excelente administración de incidentes</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r h="383928">
                <a:tc>
                  <a:txBody>
                    <a:bodyPr/>
                    <a:lstStyle/>
                    <a:p>
                      <a:pPr algn="ctr">
                        <a:lnSpc>
                          <a:spcPct val="115000"/>
                        </a:lnSpc>
                        <a:spcBef>
                          <a:spcPts val="600"/>
                        </a:spcBef>
                        <a:spcAft>
                          <a:spcPts val="600"/>
                        </a:spcAft>
                      </a:pPr>
                      <a:r>
                        <a:rPr lang="es-EC" sz="1200">
                          <a:effectLst/>
                        </a:rPr>
                        <a:t>Gestión de Problemas</a:t>
                      </a:r>
                      <a:endParaRPr lang="es-E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pPr>
                      <a:endParaRPr lang="es-ES" sz="900">
                        <a:effectLst/>
                        <a:latin typeface="Calibri" panose="020F0502020204030204" pitchFamily="34" charset="0"/>
                      </a:endParaRPr>
                    </a:p>
                  </a:txBody>
                  <a:tcPr marL="55327" marR="55327" marT="0" marB="0" anchor="ctr"/>
                </a:tc>
                <a:tc>
                  <a:txBody>
                    <a:bodyPr/>
                    <a:lstStyle/>
                    <a:p>
                      <a:pPr algn="ctr">
                        <a:lnSpc>
                          <a:spcPct val="115000"/>
                        </a:lnSpc>
                        <a:spcBef>
                          <a:spcPts val="600"/>
                        </a:spcBef>
                        <a:spcAft>
                          <a:spcPts val="600"/>
                        </a:spcAft>
                      </a:pPr>
                      <a:r>
                        <a:rPr lang="es-EC" sz="1000" dirty="0">
                          <a:effectLst/>
                        </a:rPr>
                        <a:t>X</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a:effectLst/>
                        </a:rPr>
                        <a:t> No está definido </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r h="198287">
                <a:tc>
                  <a:txBody>
                    <a:bodyPr/>
                    <a:lstStyle/>
                    <a:p>
                      <a:pPr algn="ctr">
                        <a:lnSpc>
                          <a:spcPct val="115000"/>
                        </a:lnSpc>
                        <a:spcBef>
                          <a:spcPts val="600"/>
                        </a:spcBef>
                        <a:spcAft>
                          <a:spcPts val="600"/>
                        </a:spcAft>
                      </a:pPr>
                      <a:r>
                        <a:rPr lang="es-EC" sz="1200" dirty="0">
                          <a:effectLst/>
                        </a:rPr>
                        <a:t>Gestión de Cambios</a:t>
                      </a:r>
                      <a:endParaRPr lang="es-ES"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c>
                  <a:txBody>
                    <a:bodyPr/>
                    <a:lstStyle/>
                    <a:p>
                      <a:pPr algn="ctr">
                        <a:lnSpc>
                          <a:spcPct val="115000"/>
                        </a:lnSpc>
                        <a:spcBef>
                          <a:spcPts val="600"/>
                        </a:spcBef>
                        <a:spcAft>
                          <a:spcPts val="600"/>
                        </a:spcAft>
                      </a:pPr>
                      <a:r>
                        <a:rPr lang="es-EC" sz="1000">
                          <a:effectLst/>
                        </a:rPr>
                        <a:t> </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dirty="0">
                          <a:effectLst/>
                        </a:rPr>
                        <a:t>X</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nchor="ctr"/>
                </a:tc>
                <a:tc>
                  <a:txBody>
                    <a:bodyPr/>
                    <a:lstStyle/>
                    <a:p>
                      <a:pPr algn="ctr">
                        <a:lnSpc>
                          <a:spcPct val="115000"/>
                        </a:lnSpc>
                        <a:spcBef>
                          <a:spcPts val="600"/>
                        </a:spcBef>
                        <a:spcAft>
                          <a:spcPts val="600"/>
                        </a:spcAft>
                      </a:pPr>
                      <a:r>
                        <a:rPr lang="es-EC" sz="1000" dirty="0">
                          <a:effectLst/>
                        </a:rPr>
                        <a:t>No está definido</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5327" marR="55327" marT="0" marB="0"/>
                </a:tc>
              </a:tr>
            </a:tbl>
          </a:graphicData>
        </a:graphic>
      </p:graphicFrame>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639059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Gestión de Incidentes y Requerimientos</a:t>
            </a:r>
          </a:p>
        </p:txBody>
      </p:sp>
      <p:sp>
        <p:nvSpPr>
          <p:cNvPr id="3" name="Marcador de contenido 2"/>
          <p:cNvSpPr>
            <a:spLocks noGrp="1"/>
          </p:cNvSpPr>
          <p:nvPr>
            <p:ph idx="1"/>
          </p:nvPr>
        </p:nvSpPr>
        <p:spPr>
          <a:xfrm>
            <a:off x="2589212" y="2133599"/>
            <a:ext cx="8915400" cy="4330995"/>
          </a:xfrm>
        </p:spPr>
        <p:txBody>
          <a:bodyPr>
            <a:normAutofit/>
          </a:bodyPr>
          <a:lstStyle/>
          <a:p>
            <a:pPr marL="0" indent="0">
              <a:buNone/>
            </a:pPr>
            <a:r>
              <a:rPr lang="es-ES" b="1" dirty="0" smtClean="0"/>
              <a:t>Objetivos </a:t>
            </a:r>
            <a:r>
              <a:rPr lang="es-ES" b="1" dirty="0"/>
              <a:t>definidos para la </a:t>
            </a:r>
            <a:r>
              <a:rPr lang="es-ES" b="1" dirty="0" smtClean="0"/>
              <a:t>CMLCC</a:t>
            </a:r>
          </a:p>
          <a:p>
            <a:pPr lvl="0" fontAlgn="base"/>
            <a:r>
              <a:rPr lang="es-EC" dirty="0"/>
              <a:t>Registrar y categorizar por </a:t>
            </a:r>
            <a:r>
              <a:rPr lang="es-EC" dirty="0" smtClean="0"/>
              <a:t>servicio los incidentes.</a:t>
            </a:r>
            <a:endParaRPr lang="es-ES" dirty="0"/>
          </a:p>
          <a:p>
            <a:pPr lvl="0" fontAlgn="base"/>
            <a:r>
              <a:rPr lang="es-EC" dirty="0"/>
              <a:t>Asignar y escalar de manera </a:t>
            </a:r>
            <a:r>
              <a:rPr lang="es-EC" dirty="0" smtClean="0"/>
              <a:t>efectiva los incidentes</a:t>
            </a:r>
            <a:endParaRPr lang="es-ES" dirty="0"/>
          </a:p>
          <a:p>
            <a:pPr lvl="0" fontAlgn="base"/>
            <a:r>
              <a:rPr lang="es-EC" dirty="0"/>
              <a:t>Solucionar en primer nivel un porcentaje significativo (&gt;80%) de los incidentes  reportados en la mesa de servicio mensualmente.</a:t>
            </a:r>
            <a:endParaRPr lang="es-ES" dirty="0"/>
          </a:p>
          <a:p>
            <a:pPr lvl="0" fontAlgn="base"/>
            <a:r>
              <a:rPr lang="es-EC" dirty="0"/>
              <a:t>Desarrollar una base de conocimiento y un proceso sistemático de solución de </a:t>
            </a:r>
            <a:r>
              <a:rPr lang="es-EC" dirty="0" smtClean="0"/>
              <a:t>incidentes.</a:t>
            </a:r>
            <a:endParaRPr lang="es-ES" dirty="0"/>
          </a:p>
          <a:p>
            <a:pPr lvl="0" fontAlgn="base"/>
            <a:r>
              <a:rPr lang="es-EC" dirty="0" smtClean="0"/>
              <a:t>Reducir </a:t>
            </a:r>
            <a:r>
              <a:rPr lang="es-EC" dirty="0"/>
              <a:t>el número de </a:t>
            </a:r>
            <a:r>
              <a:rPr lang="es-EC" dirty="0" smtClean="0"/>
              <a:t>incidentes</a:t>
            </a:r>
            <a:endParaRPr lang="es-ES" dirty="0"/>
          </a:p>
          <a:p>
            <a:pPr lvl="0" fontAlgn="base"/>
            <a:r>
              <a:rPr lang="es-EC" dirty="0" smtClean="0"/>
              <a:t>Valorar el impacto de métricas e indicadores de incidentes.</a:t>
            </a:r>
            <a:endParaRPr lang="es-ES" dirty="0" smtClean="0"/>
          </a:p>
          <a:p>
            <a:pPr marL="0" indent="0">
              <a:buNone/>
            </a:pPr>
            <a:endParaRPr lang="es-ES" b="1" dirty="0" smtClean="0"/>
          </a:p>
          <a:p>
            <a:endParaRPr lang="es-ES" b="1"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66347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 Mesa de Servicios</a:t>
            </a:r>
            <a:endParaRPr lang="es-ES" dirty="0"/>
          </a:p>
        </p:txBody>
      </p:sp>
      <p:sp>
        <p:nvSpPr>
          <p:cNvPr id="3" name="Marcador de contenido 2"/>
          <p:cNvSpPr>
            <a:spLocks noGrp="1"/>
          </p:cNvSpPr>
          <p:nvPr>
            <p:ph idx="1"/>
          </p:nvPr>
        </p:nvSpPr>
        <p:spPr/>
        <p:txBody>
          <a:bodyPr/>
          <a:lstStyle/>
          <a:p>
            <a:pPr marL="0" indent="0">
              <a:buNone/>
            </a:pPr>
            <a:r>
              <a:rPr lang="es-ES" dirty="0" smtClean="0"/>
              <a:t>El </a:t>
            </a:r>
            <a:r>
              <a:rPr lang="es-ES" u="sng" dirty="0" smtClean="0"/>
              <a:t>alcance</a:t>
            </a:r>
            <a:r>
              <a:rPr lang="es-ES" dirty="0" smtClean="0"/>
              <a:t> de la Mesa de Servicios es </a:t>
            </a:r>
            <a:r>
              <a:rPr lang="es-EC" dirty="0" smtClean="0"/>
              <a:t>convertirse en el </a:t>
            </a:r>
            <a:r>
              <a:rPr lang="es-EC" u="sng" dirty="0" smtClean="0"/>
              <a:t>punto </a:t>
            </a:r>
            <a:r>
              <a:rPr lang="es-EC" u="sng" dirty="0"/>
              <a:t>ú</a:t>
            </a:r>
            <a:r>
              <a:rPr lang="es-EC" u="sng" dirty="0" smtClean="0"/>
              <a:t>nico </a:t>
            </a:r>
            <a:r>
              <a:rPr lang="es-EC" dirty="0"/>
              <a:t>de </a:t>
            </a:r>
            <a:r>
              <a:rPr lang="es-EC" dirty="0" smtClean="0"/>
              <a:t>contacto </a:t>
            </a:r>
            <a:r>
              <a:rPr lang="es-EC" dirty="0"/>
              <a:t>de </a:t>
            </a:r>
            <a:r>
              <a:rPr lang="es-EC" dirty="0" smtClean="0"/>
              <a:t>clientes</a:t>
            </a:r>
            <a:r>
              <a:rPr lang="es-EC" dirty="0"/>
              <a:t>, </a:t>
            </a:r>
            <a:r>
              <a:rPr lang="es-EC" dirty="0" smtClean="0"/>
              <a:t>usuarios</a:t>
            </a:r>
            <a:r>
              <a:rPr lang="es-EC" dirty="0"/>
              <a:t>, </a:t>
            </a:r>
            <a:r>
              <a:rPr lang="es-EC" dirty="0" smtClean="0"/>
              <a:t>servicios </a:t>
            </a:r>
            <a:r>
              <a:rPr lang="es-EC" dirty="0"/>
              <a:t>tecnológicos y organizaciones externas </a:t>
            </a:r>
            <a:r>
              <a:rPr lang="es-EC" u="sng" dirty="0"/>
              <a:t>para atender</a:t>
            </a:r>
            <a:r>
              <a:rPr lang="es-EC" dirty="0"/>
              <a:t>:</a:t>
            </a:r>
            <a:endParaRPr lang="es-ES" dirty="0"/>
          </a:p>
          <a:p>
            <a:pPr lvl="1" fontAlgn="base"/>
            <a:r>
              <a:rPr lang="es-EC" dirty="0"/>
              <a:t>Llamadas </a:t>
            </a:r>
            <a:endParaRPr lang="es-ES" dirty="0"/>
          </a:p>
          <a:p>
            <a:pPr lvl="1" fontAlgn="base"/>
            <a:r>
              <a:rPr lang="es-EC" dirty="0"/>
              <a:t>Consultas</a:t>
            </a:r>
            <a:endParaRPr lang="es-ES" dirty="0"/>
          </a:p>
          <a:p>
            <a:pPr lvl="1" fontAlgn="base"/>
            <a:r>
              <a:rPr lang="es-EC" dirty="0"/>
              <a:t>Requerimientos</a:t>
            </a:r>
            <a:endParaRPr lang="es-ES" dirty="0"/>
          </a:p>
          <a:p>
            <a:pPr lvl="1" fontAlgn="base"/>
            <a:r>
              <a:rPr lang="es-EC" dirty="0"/>
              <a:t>Quejas </a:t>
            </a:r>
            <a:endParaRPr lang="es-ES" dirty="0"/>
          </a:p>
          <a:p>
            <a:pPr lvl="1" fontAlgn="base"/>
            <a:r>
              <a:rPr lang="es-EC" dirty="0"/>
              <a:t>Solicitudes</a:t>
            </a:r>
            <a:endParaRPr lang="es-ES" dirty="0"/>
          </a:p>
          <a:p>
            <a:pPr marL="0" indent="0">
              <a:buNone/>
            </a:pPr>
            <a:r>
              <a:rPr lang="es-EC" dirty="0"/>
              <a:t>Relacionados con tecnologías de información y </a:t>
            </a:r>
            <a:r>
              <a:rPr lang="es-EC" dirty="0" smtClean="0"/>
              <a:t>comunicaciones</a:t>
            </a:r>
            <a:endParaRPr lang="es-ES" dirty="0" smtClean="0"/>
          </a:p>
          <a:p>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927384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Mesa de Servicios</a:t>
            </a:r>
          </a:p>
        </p:txBody>
      </p:sp>
      <p:sp>
        <p:nvSpPr>
          <p:cNvPr id="3" name="Marcador de contenido 2"/>
          <p:cNvSpPr>
            <a:spLocks noGrp="1"/>
          </p:cNvSpPr>
          <p:nvPr>
            <p:ph idx="1"/>
          </p:nvPr>
        </p:nvSpPr>
        <p:spPr/>
        <p:txBody>
          <a:bodyPr/>
          <a:lstStyle/>
          <a:p>
            <a:pPr marL="0" indent="0">
              <a:buNone/>
            </a:pPr>
            <a:r>
              <a:rPr lang="es-ES" b="1" dirty="0" smtClean="0"/>
              <a:t>Disparadores del Proceso</a:t>
            </a:r>
          </a:p>
          <a:p>
            <a:pPr algn="just">
              <a:lnSpc>
                <a:spcPct val="200000"/>
              </a:lnSpc>
            </a:pPr>
            <a:r>
              <a:rPr lang="es-EC" dirty="0"/>
              <a:t>El proceso es activado por un usuario que </a:t>
            </a:r>
            <a:r>
              <a:rPr lang="es-EC" u="sng" dirty="0"/>
              <a:t>utiliza cualquier canal de comunicación autorizado</a:t>
            </a:r>
            <a:r>
              <a:rPr lang="es-EC" dirty="0"/>
              <a:t> para acceder a la mesa de servicio con el fin de reparar una falla técnica, cumplir un requerimiento de servicio o contestar una interrogante</a:t>
            </a:r>
            <a:endParaRPr lang="es-ES"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2922368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Mesa de Servicios</a:t>
            </a:r>
          </a:p>
        </p:txBody>
      </p:sp>
      <p:sp>
        <p:nvSpPr>
          <p:cNvPr id="3" name="Marcador de contenido 2"/>
          <p:cNvSpPr>
            <a:spLocks noGrp="1"/>
          </p:cNvSpPr>
          <p:nvPr>
            <p:ph idx="1"/>
          </p:nvPr>
        </p:nvSpPr>
        <p:spPr/>
        <p:txBody>
          <a:bodyPr/>
          <a:lstStyle/>
          <a:p>
            <a:pPr marL="0" indent="0">
              <a:buNone/>
            </a:pPr>
            <a:r>
              <a:rPr lang="es-ES" b="1" dirty="0" smtClean="0"/>
              <a:t>Entrada del Proceso</a:t>
            </a:r>
          </a:p>
          <a:p>
            <a:pPr lvl="0" fontAlgn="base">
              <a:lnSpc>
                <a:spcPct val="200000"/>
              </a:lnSpc>
            </a:pPr>
            <a:r>
              <a:rPr lang="es-EC" dirty="0" smtClean="0"/>
              <a:t>El </a:t>
            </a:r>
            <a:r>
              <a:rPr lang="es-EC" dirty="0"/>
              <a:t>registro que el técnico llena cuando recibe </a:t>
            </a:r>
            <a:r>
              <a:rPr lang="es-EC" u="sng" dirty="0"/>
              <a:t>una llamada telefónica</a:t>
            </a:r>
            <a:r>
              <a:rPr lang="es-EC" dirty="0"/>
              <a:t>.</a:t>
            </a:r>
            <a:endParaRPr lang="es-ES" dirty="0"/>
          </a:p>
          <a:p>
            <a:pPr lvl="0" fontAlgn="base">
              <a:lnSpc>
                <a:spcPct val="200000"/>
              </a:lnSpc>
            </a:pPr>
            <a:r>
              <a:rPr lang="es-EC" dirty="0"/>
              <a:t>El registro que se genera cuando se recibe un </a:t>
            </a:r>
            <a:r>
              <a:rPr lang="es-EC" u="sng" dirty="0"/>
              <a:t>correo al buzón </a:t>
            </a:r>
            <a:r>
              <a:rPr lang="es-EC" dirty="0"/>
              <a:t>definido para la mesa de ayuda.</a:t>
            </a:r>
            <a:endParaRPr lang="es-ES" dirty="0"/>
          </a:p>
          <a:p>
            <a:pPr lvl="0" fontAlgn="base">
              <a:lnSpc>
                <a:spcPct val="200000"/>
              </a:lnSpc>
            </a:pPr>
            <a:r>
              <a:rPr lang="es-EC" dirty="0"/>
              <a:t>El registro que se genera </a:t>
            </a:r>
            <a:r>
              <a:rPr lang="es-EC" dirty="0" smtClean="0"/>
              <a:t> </a:t>
            </a:r>
            <a:r>
              <a:rPr lang="es-EC" dirty="0"/>
              <a:t>mediante el </a:t>
            </a:r>
            <a:r>
              <a:rPr lang="es-EC" u="sng" dirty="0"/>
              <a:t>sistema de monitoreo.</a:t>
            </a:r>
            <a:endParaRPr lang="es-ES" u="sng" dirty="0"/>
          </a:p>
          <a:p>
            <a:pPr marL="0" indent="0">
              <a:buNone/>
            </a:pP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797502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Mesa de Servicios</a:t>
            </a:r>
          </a:p>
        </p:txBody>
      </p:sp>
      <p:sp>
        <p:nvSpPr>
          <p:cNvPr id="3" name="Marcador de contenido 2"/>
          <p:cNvSpPr>
            <a:spLocks noGrp="1"/>
          </p:cNvSpPr>
          <p:nvPr>
            <p:ph idx="1"/>
          </p:nvPr>
        </p:nvSpPr>
        <p:spPr/>
        <p:txBody>
          <a:bodyPr/>
          <a:lstStyle/>
          <a:p>
            <a:pPr marL="0" indent="0">
              <a:buNone/>
            </a:pPr>
            <a:r>
              <a:rPr lang="es-ES" b="1" dirty="0" smtClean="0"/>
              <a:t>Salidas del Proceso</a:t>
            </a:r>
          </a:p>
          <a:p>
            <a:pPr lvl="0" algn="just" fontAlgn="base"/>
            <a:r>
              <a:rPr lang="es-EC" sz="2000" dirty="0"/>
              <a:t>El registro y  documentación de la solución del </a:t>
            </a:r>
            <a:r>
              <a:rPr lang="es-EC" sz="2000" dirty="0" smtClean="0"/>
              <a:t>Incidente</a:t>
            </a:r>
          </a:p>
          <a:p>
            <a:pPr marL="0" lvl="0" indent="0" algn="just" fontAlgn="base">
              <a:buNone/>
            </a:pPr>
            <a:endParaRPr lang="es-ES" sz="2000" dirty="0"/>
          </a:p>
          <a:p>
            <a:pPr lvl="0" algn="just" fontAlgn="base"/>
            <a:r>
              <a:rPr lang="es-EC" sz="2000" dirty="0" smtClean="0"/>
              <a:t>El </a:t>
            </a:r>
            <a:r>
              <a:rPr lang="es-EC" sz="2000" dirty="0"/>
              <a:t>seguimiento que deben realizar  por parte de Gestión de Niveles de Servicio al  cumplimiento de los </a:t>
            </a:r>
            <a:r>
              <a:rPr lang="es-EC" sz="2000" dirty="0" err="1"/>
              <a:t>O</a:t>
            </a:r>
            <a:r>
              <a:rPr lang="es-EC" sz="2000" dirty="0" err="1" smtClean="0"/>
              <a:t>LA’s</a:t>
            </a:r>
            <a:r>
              <a:rPr lang="es-EC" sz="2000" dirty="0" smtClean="0"/>
              <a:t> </a:t>
            </a:r>
            <a:r>
              <a:rPr lang="es-EC" sz="2000" dirty="0"/>
              <a:t>comprometidos con los usuarios. </a:t>
            </a:r>
            <a:endParaRPr lang="es-ES" sz="2000" dirty="0"/>
          </a:p>
          <a:p>
            <a:pPr marL="0" indent="0">
              <a:buNone/>
            </a:pP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4262295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Mesa de Servicios</a:t>
            </a:r>
          </a:p>
        </p:txBody>
      </p:sp>
      <p:sp>
        <p:nvSpPr>
          <p:cNvPr id="3" name="Marcador de contenido 2"/>
          <p:cNvSpPr>
            <a:spLocks noGrp="1"/>
          </p:cNvSpPr>
          <p:nvPr>
            <p:ph idx="1"/>
          </p:nvPr>
        </p:nvSpPr>
        <p:spPr/>
        <p:txBody>
          <a:bodyPr>
            <a:normAutofit/>
          </a:bodyPr>
          <a:lstStyle/>
          <a:p>
            <a:pPr marL="0" indent="0">
              <a:buNone/>
            </a:pPr>
            <a:r>
              <a:rPr lang="es-ES" dirty="0" smtClean="0"/>
              <a:t>Para una adecuada Gestión de Incidentes y Requerimientos en la mesa de servicios se establecieron los siguientes procesos:</a:t>
            </a:r>
          </a:p>
          <a:p>
            <a:pPr lvl="1"/>
            <a:r>
              <a:rPr lang="es-ES" dirty="0" smtClean="0"/>
              <a:t>Proceso de </a:t>
            </a:r>
            <a:r>
              <a:rPr lang="es-ES" u="sng" dirty="0" smtClean="0"/>
              <a:t>Registro y Calificación</a:t>
            </a:r>
          </a:p>
          <a:p>
            <a:pPr marL="800100" lvl="3" indent="-342900"/>
            <a:r>
              <a:rPr lang="es-ES" sz="1600" dirty="0"/>
              <a:t>Proceso de </a:t>
            </a:r>
            <a:r>
              <a:rPr lang="es-EC" sz="1600" u="sng" dirty="0"/>
              <a:t>Diagnóstico y Resolución </a:t>
            </a:r>
            <a:r>
              <a:rPr lang="es-EC" sz="1600" dirty="0"/>
              <a:t>de Primer </a:t>
            </a:r>
            <a:r>
              <a:rPr lang="es-EC" sz="1600" dirty="0" smtClean="0"/>
              <a:t>Nivel y Segundo Nivel</a:t>
            </a:r>
            <a:endParaRPr lang="es-ES" sz="1600" dirty="0"/>
          </a:p>
          <a:p>
            <a:pPr marL="800100" lvl="3" indent="-342900"/>
            <a:r>
              <a:rPr lang="es-EC" sz="1600" dirty="0" smtClean="0"/>
              <a:t>Proceso de </a:t>
            </a:r>
            <a:r>
              <a:rPr lang="es-EC" sz="1600" dirty="0"/>
              <a:t>Gestión del </a:t>
            </a:r>
            <a:r>
              <a:rPr lang="es-EC" sz="1600" u="sng" dirty="0" smtClean="0"/>
              <a:t>Escalamiento</a:t>
            </a:r>
          </a:p>
          <a:p>
            <a:pPr marL="800100" lvl="3" indent="-342900"/>
            <a:r>
              <a:rPr lang="es-EC" sz="1600" dirty="0" smtClean="0"/>
              <a:t>Proceso de </a:t>
            </a:r>
            <a:r>
              <a:rPr lang="es-EC" sz="1600" u="sng" dirty="0" smtClean="0"/>
              <a:t>Monitoreo</a:t>
            </a:r>
            <a:endParaRPr lang="es-ES" sz="1600" u="sng" dirty="0"/>
          </a:p>
          <a:p>
            <a:pPr marL="800100" lvl="3" indent="-342900"/>
            <a:r>
              <a:rPr lang="es-ES" sz="1600" dirty="0" smtClean="0"/>
              <a:t>Proceso de</a:t>
            </a:r>
            <a:r>
              <a:rPr lang="es-ES" sz="1600" u="sng" dirty="0" smtClean="0"/>
              <a:t> Cierre </a:t>
            </a:r>
            <a:r>
              <a:rPr lang="es-ES" sz="1600" dirty="0" smtClean="0"/>
              <a:t>de Incidentes</a:t>
            </a:r>
          </a:p>
          <a:p>
            <a:pPr marL="800100" lvl="3" indent="-342900"/>
            <a:r>
              <a:rPr lang="es-ES" sz="1600" dirty="0" smtClean="0"/>
              <a:t>Proceso de </a:t>
            </a:r>
            <a:r>
              <a:rPr lang="es-EC" sz="1600" u="sng" dirty="0"/>
              <a:t>Mantenimiento de la Base de Datos </a:t>
            </a:r>
            <a:r>
              <a:rPr lang="es-EC" sz="1600" dirty="0"/>
              <a:t>de </a:t>
            </a:r>
            <a:r>
              <a:rPr lang="es-EC" sz="1600" dirty="0" smtClean="0"/>
              <a:t>Conocimiento</a:t>
            </a:r>
          </a:p>
          <a:p>
            <a:pPr marL="800100" lvl="3" indent="-342900"/>
            <a:r>
              <a:rPr lang="es-EC" sz="1600" dirty="0" smtClean="0"/>
              <a:t>Proceso de </a:t>
            </a:r>
            <a:r>
              <a:rPr lang="es-EC" sz="1600" u="sng" dirty="0" smtClean="0"/>
              <a:t>Mejora</a:t>
            </a:r>
            <a:r>
              <a:rPr lang="es-EC" sz="1600" dirty="0" smtClean="0"/>
              <a:t> del Proceso</a:t>
            </a:r>
            <a:endParaRPr lang="es-ES" sz="1600" dirty="0"/>
          </a:p>
          <a:p>
            <a:pPr marL="342900" lvl="2" indent="-342900"/>
            <a:endParaRPr lang="es-ES" sz="1800" dirty="0"/>
          </a:p>
          <a:p>
            <a:pPr marL="0" indent="0">
              <a:buNone/>
            </a:pPr>
            <a:endParaRPr lang="es-ES" dirty="0" smtClean="0"/>
          </a:p>
          <a:p>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64517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Justificación</a:t>
            </a:r>
          </a:p>
        </p:txBody>
      </p:sp>
      <p:sp>
        <p:nvSpPr>
          <p:cNvPr id="3" name="Marcador de contenido 2"/>
          <p:cNvSpPr>
            <a:spLocks noGrp="1"/>
          </p:cNvSpPr>
          <p:nvPr>
            <p:ph idx="1"/>
          </p:nvPr>
        </p:nvSpPr>
        <p:spPr/>
        <p:txBody>
          <a:bodyPr>
            <a:normAutofit fontScale="92500" lnSpcReduction="10000"/>
          </a:bodyPr>
          <a:lstStyle/>
          <a:p>
            <a:pPr algn="just">
              <a:lnSpc>
                <a:spcPct val="150000"/>
              </a:lnSpc>
            </a:pPr>
            <a:r>
              <a:rPr lang="es-ES" dirty="0"/>
              <a:t>Actualmente la Comisión Metropolitana de Lucha Contra la Corrupción se encuentra en la tarea de </a:t>
            </a:r>
            <a:r>
              <a:rPr lang="es-ES" dirty="0" smtClean="0"/>
              <a:t>mejorar los </a:t>
            </a:r>
            <a:r>
              <a:rPr lang="es-ES" dirty="0"/>
              <a:t>procesos internos de todas sus áreas motivo por el cual se realizaron reuniones de trabajo con el personal </a:t>
            </a:r>
            <a:r>
              <a:rPr lang="es-ES" dirty="0" smtClean="0"/>
              <a:t>de </a:t>
            </a:r>
            <a:r>
              <a:rPr lang="es-ES" dirty="0"/>
              <a:t>cada dirección, encuestas de satisfacción sobre los productos y servicios, con la finalidad de determinar las </a:t>
            </a:r>
            <a:r>
              <a:rPr lang="es-ES" dirty="0" smtClean="0"/>
              <a:t>vulnerabilidades </a:t>
            </a:r>
            <a:r>
              <a:rPr lang="es-ES" dirty="0"/>
              <a:t>y fallas de los procesos de cada </a:t>
            </a:r>
            <a:r>
              <a:rPr lang="es-ES" dirty="0" smtClean="0"/>
              <a:t>área y se </a:t>
            </a:r>
            <a:r>
              <a:rPr lang="es-ES" dirty="0"/>
              <a:t>evidenció que en el área de TI existe una serie de </a:t>
            </a:r>
            <a:r>
              <a:rPr lang="es-ES" dirty="0" smtClean="0"/>
              <a:t>problemas </a:t>
            </a:r>
            <a:r>
              <a:rPr lang="es-ES" dirty="0"/>
              <a:t>en el proceso de soporte al usuario, por tal motivo la Comisión Metropolitana de Lucha Contra la </a:t>
            </a:r>
            <a:r>
              <a:rPr lang="es-ES" dirty="0" smtClean="0"/>
              <a:t>Corrupción </a:t>
            </a:r>
            <a:r>
              <a:rPr lang="es-ES" dirty="0"/>
              <a:t>conjuntamente con el área de TI se plantean la necesidad de solventar estas falencias que afectan </a:t>
            </a:r>
            <a:r>
              <a:rPr lang="es-ES" dirty="0" smtClean="0"/>
              <a:t>directamente </a:t>
            </a:r>
            <a:r>
              <a:rPr lang="es-ES" dirty="0"/>
              <a:t>a las actividades realizadas por los funcionarios de la institución.</a:t>
            </a:r>
          </a:p>
        </p:txBody>
      </p:sp>
      <p:pic>
        <p:nvPicPr>
          <p:cNvPr id="5" name="Imagen 4"/>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9134184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Mesa de Servicios</a:t>
            </a:r>
          </a:p>
        </p:txBody>
      </p:sp>
      <p:sp>
        <p:nvSpPr>
          <p:cNvPr id="3" name="Marcador de contenido 2"/>
          <p:cNvSpPr>
            <a:spLocks noGrp="1"/>
          </p:cNvSpPr>
          <p:nvPr>
            <p:ph idx="1"/>
          </p:nvPr>
        </p:nvSpPr>
        <p:spPr>
          <a:xfrm>
            <a:off x="2589212" y="2133599"/>
            <a:ext cx="8915400" cy="4277833"/>
          </a:xfrm>
        </p:spPr>
        <p:txBody>
          <a:bodyPr/>
          <a:lstStyle/>
          <a:p>
            <a:pPr marL="457200" lvl="1" indent="0">
              <a:buNone/>
            </a:pPr>
            <a:r>
              <a:rPr lang="es-EC" b="1" dirty="0"/>
              <a:t>Roles y Responsabilidades del Proceso de Gestión de </a:t>
            </a:r>
            <a:r>
              <a:rPr lang="es-EC" b="1" dirty="0" smtClean="0"/>
              <a:t>Incidentes</a:t>
            </a:r>
          </a:p>
          <a:p>
            <a:pPr marL="457200" lvl="1" indent="0" algn="just">
              <a:lnSpc>
                <a:spcPct val="200000"/>
              </a:lnSpc>
              <a:buNone/>
            </a:pPr>
            <a:r>
              <a:rPr lang="es-EC" dirty="0"/>
              <a:t>Se </a:t>
            </a:r>
            <a:r>
              <a:rPr lang="es-EC" dirty="0" smtClean="0"/>
              <a:t>determinaron </a:t>
            </a:r>
            <a:r>
              <a:rPr lang="es-EC" dirty="0"/>
              <a:t>los siguientes roles responsables de la efectividad del proceso de Gestión de </a:t>
            </a:r>
            <a:r>
              <a:rPr lang="es-EC" dirty="0" smtClean="0"/>
              <a:t>Incidentes:</a:t>
            </a:r>
          </a:p>
          <a:p>
            <a:pPr lvl="2">
              <a:lnSpc>
                <a:spcPct val="200000"/>
              </a:lnSpc>
            </a:pPr>
            <a:r>
              <a:rPr lang="es-EC" dirty="0" smtClean="0"/>
              <a:t>Dueño del Proceso</a:t>
            </a:r>
          </a:p>
          <a:p>
            <a:pPr lvl="2" algn="just">
              <a:lnSpc>
                <a:spcPct val="200000"/>
              </a:lnSpc>
            </a:pPr>
            <a:r>
              <a:rPr lang="es-EC" dirty="0"/>
              <a:t>Administrador de </a:t>
            </a:r>
            <a:r>
              <a:rPr lang="es-EC" dirty="0" smtClean="0"/>
              <a:t>Incidentes</a:t>
            </a:r>
          </a:p>
          <a:p>
            <a:pPr lvl="2">
              <a:lnSpc>
                <a:spcPct val="200000"/>
              </a:lnSpc>
            </a:pPr>
            <a:r>
              <a:rPr lang="es-EC" dirty="0"/>
              <a:t>Analista de Mesa de Servicios</a:t>
            </a:r>
            <a:endParaRPr lang="es-ES" dirty="0"/>
          </a:p>
          <a:p>
            <a:pPr lvl="2">
              <a:lnSpc>
                <a:spcPct val="200000"/>
              </a:lnSpc>
            </a:pPr>
            <a:r>
              <a:rPr lang="es-EC" dirty="0"/>
              <a:t>Especialista de soporte de segundo y tercer nivel</a:t>
            </a:r>
            <a:endParaRPr lang="es-ES" dirty="0"/>
          </a:p>
          <a:p>
            <a:pPr lvl="1"/>
            <a:endParaRPr lang="es-ES" b="1" dirty="0"/>
          </a:p>
          <a:p>
            <a:pPr lvl="1"/>
            <a:endParaRPr lang="es-ES" dirty="0"/>
          </a:p>
          <a:p>
            <a:pPr lvl="1"/>
            <a:endParaRPr lang="es-ES" b="1"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860364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Mesa de Servicios</a:t>
            </a:r>
          </a:p>
        </p:txBody>
      </p:sp>
      <p:sp>
        <p:nvSpPr>
          <p:cNvPr id="3" name="Marcador de contenido 2"/>
          <p:cNvSpPr>
            <a:spLocks noGrp="1"/>
          </p:cNvSpPr>
          <p:nvPr>
            <p:ph idx="1"/>
          </p:nvPr>
        </p:nvSpPr>
        <p:spPr>
          <a:xfrm>
            <a:off x="2589212" y="2133599"/>
            <a:ext cx="8915400" cy="4469219"/>
          </a:xfrm>
        </p:spPr>
        <p:txBody>
          <a:bodyPr>
            <a:normAutofit/>
          </a:bodyPr>
          <a:lstStyle/>
          <a:p>
            <a:pPr marL="0" indent="0">
              <a:lnSpc>
                <a:spcPct val="150000"/>
              </a:lnSpc>
              <a:buNone/>
            </a:pPr>
            <a:r>
              <a:rPr lang="es-ES" b="1" dirty="0" smtClean="0"/>
              <a:t>Métricas e Indicadores</a:t>
            </a:r>
          </a:p>
          <a:p>
            <a:pPr marL="0" indent="0">
              <a:lnSpc>
                <a:spcPct val="150000"/>
              </a:lnSpc>
              <a:buNone/>
            </a:pPr>
            <a:r>
              <a:rPr lang="es-ES" dirty="0" smtClean="0"/>
              <a:t>Para medir el desempeño de la Mesa de Servicio es necesario implementar indicadores, entre los creados tenemos:</a:t>
            </a:r>
          </a:p>
          <a:p>
            <a:pPr lvl="1">
              <a:lnSpc>
                <a:spcPct val="150000"/>
              </a:lnSpc>
            </a:pPr>
            <a:r>
              <a:rPr lang="es-EC" dirty="0"/>
              <a:t>Número total de incidentes mensuales</a:t>
            </a:r>
            <a:endParaRPr lang="es-ES" dirty="0"/>
          </a:p>
          <a:p>
            <a:pPr lvl="1">
              <a:lnSpc>
                <a:spcPct val="150000"/>
              </a:lnSpc>
            </a:pPr>
            <a:r>
              <a:rPr lang="es-EC" dirty="0"/>
              <a:t>Porcentaje de Incidentes Manejados dentro de los tiempos acordados según </a:t>
            </a:r>
            <a:r>
              <a:rPr lang="es-EC" dirty="0" smtClean="0"/>
              <a:t>prioridad</a:t>
            </a:r>
          </a:p>
          <a:p>
            <a:pPr lvl="1">
              <a:lnSpc>
                <a:spcPct val="150000"/>
              </a:lnSpc>
            </a:pPr>
            <a:r>
              <a:rPr lang="es-EC" dirty="0"/>
              <a:t>Porcentaje de Satisfacción de usuario </a:t>
            </a:r>
            <a:r>
              <a:rPr lang="es-EC" dirty="0" smtClean="0"/>
              <a:t>final</a:t>
            </a:r>
          </a:p>
          <a:p>
            <a:pPr lvl="1">
              <a:lnSpc>
                <a:spcPct val="150000"/>
              </a:lnSpc>
            </a:pPr>
            <a:r>
              <a:rPr lang="es-EC" dirty="0"/>
              <a:t>Número de incidentes que no están en estado cerrado</a:t>
            </a:r>
            <a:endParaRPr lang="es-ES" dirty="0"/>
          </a:p>
          <a:p>
            <a:pPr marL="0" indent="0">
              <a:buNone/>
            </a:pPr>
            <a:r>
              <a:rPr lang="es-ES" dirty="0" smtClean="0"/>
              <a:t> </a:t>
            </a: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264229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Mesa de Servicios</a:t>
            </a:r>
          </a:p>
        </p:txBody>
      </p:sp>
      <p:sp>
        <p:nvSpPr>
          <p:cNvPr id="3" name="Marcador de contenido 2"/>
          <p:cNvSpPr>
            <a:spLocks noGrp="1"/>
          </p:cNvSpPr>
          <p:nvPr>
            <p:ph idx="1"/>
          </p:nvPr>
        </p:nvSpPr>
        <p:spPr>
          <a:xfrm>
            <a:off x="2589212" y="1844040"/>
            <a:ext cx="8915400" cy="4434840"/>
          </a:xfrm>
        </p:spPr>
        <p:txBody>
          <a:bodyPr>
            <a:noAutofit/>
          </a:bodyPr>
          <a:lstStyle/>
          <a:p>
            <a:pPr marL="0" indent="0">
              <a:lnSpc>
                <a:spcPct val="150000"/>
              </a:lnSpc>
              <a:buNone/>
            </a:pPr>
            <a:r>
              <a:rPr lang="es-ES" sz="2400" b="1" dirty="0" smtClean="0"/>
              <a:t>Categoría de Servicios</a:t>
            </a:r>
          </a:p>
          <a:p>
            <a:pPr marL="800100" lvl="3" indent="-342900">
              <a:lnSpc>
                <a:spcPct val="150000"/>
              </a:lnSpc>
            </a:pPr>
            <a:r>
              <a:rPr lang="es-EC" sz="1600" dirty="0"/>
              <a:t>Cuentas y Acceso</a:t>
            </a:r>
            <a:endParaRPr lang="es-ES" sz="1600" dirty="0"/>
          </a:p>
          <a:p>
            <a:pPr marL="800100" lvl="3" indent="-342900">
              <a:lnSpc>
                <a:spcPct val="150000"/>
              </a:lnSpc>
            </a:pPr>
            <a:r>
              <a:rPr lang="es-EC" sz="1600" dirty="0"/>
              <a:t>Copia de Seguridad y Almacenamiento</a:t>
            </a:r>
            <a:endParaRPr lang="es-ES" sz="1600" dirty="0"/>
          </a:p>
          <a:p>
            <a:pPr marL="800100" lvl="3" indent="-342900">
              <a:lnSpc>
                <a:spcPct val="150000"/>
              </a:lnSpc>
            </a:pPr>
            <a:r>
              <a:rPr lang="es-EC" sz="1600" dirty="0"/>
              <a:t>Escritorio Informático y </a:t>
            </a:r>
            <a:r>
              <a:rPr lang="es-EC" sz="1600" dirty="0" smtClean="0"/>
              <a:t>Soporte </a:t>
            </a:r>
            <a:endParaRPr lang="es-ES" sz="1600" dirty="0"/>
          </a:p>
          <a:p>
            <a:pPr marL="800100" lvl="3" indent="-342900">
              <a:lnSpc>
                <a:spcPct val="150000"/>
              </a:lnSpc>
            </a:pPr>
            <a:r>
              <a:rPr lang="es-EC" sz="1600" dirty="0"/>
              <a:t>Mensajería</a:t>
            </a:r>
            <a:endParaRPr lang="es-ES" sz="1600" dirty="0"/>
          </a:p>
          <a:p>
            <a:pPr marL="800100" lvl="3" indent="-342900">
              <a:lnSpc>
                <a:spcPct val="150000"/>
              </a:lnSpc>
            </a:pPr>
            <a:r>
              <a:rPr lang="es-EC" sz="1600" dirty="0"/>
              <a:t>Ayuda y Capacitación</a:t>
            </a:r>
            <a:endParaRPr lang="es-ES" sz="1600" dirty="0"/>
          </a:p>
          <a:p>
            <a:pPr marL="800100" lvl="3" indent="-342900">
              <a:lnSpc>
                <a:spcPct val="150000"/>
              </a:lnSpc>
            </a:pPr>
            <a:r>
              <a:rPr lang="es-EC" sz="1600" dirty="0"/>
              <a:t>Redes y Conectividad</a:t>
            </a:r>
            <a:endParaRPr lang="es-ES" sz="1600" dirty="0"/>
          </a:p>
          <a:p>
            <a:pPr marL="800100" lvl="3" indent="-342900">
              <a:lnSpc>
                <a:spcPct val="150000"/>
              </a:lnSpc>
            </a:pPr>
            <a:r>
              <a:rPr lang="es-EC" sz="1600" dirty="0"/>
              <a:t>Seguridad</a:t>
            </a:r>
            <a:endParaRPr lang="es-ES" sz="1600" dirty="0"/>
          </a:p>
          <a:p>
            <a:pPr>
              <a:lnSpc>
                <a:spcPct val="150000"/>
              </a:lnSpc>
            </a:pPr>
            <a:endParaRPr lang="es-ES" sz="2400"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2843214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Estudio de </a:t>
            </a:r>
            <a:r>
              <a:rPr lang="es-ES" dirty="0"/>
              <a:t>herramientas </a:t>
            </a:r>
            <a:r>
              <a:rPr lang="es-ES" dirty="0" err="1"/>
              <a:t>Service</a:t>
            </a:r>
            <a:r>
              <a:rPr lang="es-ES" dirty="0"/>
              <a:t> </a:t>
            </a:r>
            <a:r>
              <a:rPr lang="es-ES" dirty="0" err="1"/>
              <a:t>Desk</a:t>
            </a:r>
            <a:r>
              <a:rPr lang="es-ES" dirty="0"/>
              <a:t> basadas en ITIL </a:t>
            </a:r>
          </a:p>
        </p:txBody>
      </p:sp>
      <p:sp>
        <p:nvSpPr>
          <p:cNvPr id="3" name="Marcador de contenido 2"/>
          <p:cNvSpPr>
            <a:spLocks noGrp="1"/>
          </p:cNvSpPr>
          <p:nvPr>
            <p:ph idx="1"/>
          </p:nvPr>
        </p:nvSpPr>
        <p:spPr/>
        <p:txBody>
          <a:bodyPr/>
          <a:lstStyle/>
          <a:p>
            <a:pPr>
              <a:lnSpc>
                <a:spcPct val="150000"/>
              </a:lnSpc>
            </a:pPr>
            <a:r>
              <a:rPr lang="es-EC" dirty="0" smtClean="0"/>
              <a:t>Para iniciar el estudio de herramientas </a:t>
            </a:r>
            <a:r>
              <a:rPr lang="es-EC" dirty="0" err="1" smtClean="0"/>
              <a:t>Service</a:t>
            </a:r>
            <a:r>
              <a:rPr lang="es-EC" dirty="0" smtClean="0"/>
              <a:t> </a:t>
            </a:r>
            <a:r>
              <a:rPr lang="es-EC" dirty="0" err="1" smtClean="0"/>
              <a:t>Desk</a:t>
            </a:r>
            <a:r>
              <a:rPr lang="es-EC" dirty="0" smtClean="0"/>
              <a:t> debemos tener en cuenta lo siguiente:</a:t>
            </a:r>
          </a:p>
          <a:p>
            <a:pPr lvl="1">
              <a:lnSpc>
                <a:spcPct val="150000"/>
              </a:lnSpc>
            </a:pPr>
            <a:r>
              <a:rPr lang="es-EC" dirty="0" smtClean="0"/>
              <a:t>Que la herramienta </a:t>
            </a:r>
            <a:r>
              <a:rPr lang="es-EC" dirty="0" err="1"/>
              <a:t>Service</a:t>
            </a:r>
            <a:r>
              <a:rPr lang="es-EC" dirty="0"/>
              <a:t> </a:t>
            </a:r>
            <a:r>
              <a:rPr lang="es-EC" dirty="0" err="1" smtClean="0"/>
              <a:t>Desk</a:t>
            </a:r>
            <a:r>
              <a:rPr lang="es-EC" dirty="0" smtClean="0"/>
              <a:t> esté basada </a:t>
            </a:r>
            <a:r>
              <a:rPr lang="es-EC" dirty="0"/>
              <a:t>en procesos </a:t>
            </a:r>
            <a:r>
              <a:rPr lang="es-EC" dirty="0" smtClean="0"/>
              <a:t>ITIL, esta verificación la podemos hacer en las fuentes oficiales de ITIL. </a:t>
            </a:r>
          </a:p>
          <a:p>
            <a:pPr lvl="1">
              <a:lnSpc>
                <a:spcPct val="150000"/>
              </a:lnSpc>
            </a:pPr>
            <a:r>
              <a:rPr lang="es-EC" dirty="0" smtClean="0"/>
              <a:t>Se debe definir </a:t>
            </a:r>
            <a:r>
              <a:rPr lang="es-EC" dirty="0"/>
              <a:t>parámetros generales de evaluación de las </a:t>
            </a:r>
            <a:r>
              <a:rPr lang="es-EC" dirty="0" smtClean="0"/>
              <a:t>herramientas</a:t>
            </a:r>
          </a:p>
          <a:p>
            <a:pPr lvl="2" algn="just">
              <a:lnSpc>
                <a:spcPct val="150000"/>
              </a:lnSpc>
            </a:pPr>
            <a:r>
              <a:rPr lang="es-EC" dirty="0"/>
              <a:t>Instalación, </a:t>
            </a:r>
            <a:r>
              <a:rPr lang="es-EC" dirty="0" smtClean="0"/>
              <a:t>uso </a:t>
            </a:r>
            <a:r>
              <a:rPr lang="es-EC" dirty="0"/>
              <a:t>y manejo, </a:t>
            </a:r>
            <a:r>
              <a:rPr lang="es-EC" dirty="0" smtClean="0"/>
              <a:t>interfaz gráfica</a:t>
            </a:r>
            <a:r>
              <a:rPr lang="es-EC" dirty="0"/>
              <a:t>, </a:t>
            </a:r>
            <a:r>
              <a:rPr lang="es-EC" dirty="0" smtClean="0"/>
              <a:t>costo </a:t>
            </a:r>
            <a:r>
              <a:rPr lang="es-EC" dirty="0"/>
              <a:t>de </a:t>
            </a:r>
            <a:r>
              <a:rPr lang="es-EC" dirty="0" smtClean="0"/>
              <a:t>licencias,</a:t>
            </a:r>
            <a:r>
              <a:rPr lang="es-ES" dirty="0"/>
              <a:t> </a:t>
            </a:r>
            <a:r>
              <a:rPr lang="es-ES" dirty="0" smtClean="0"/>
              <a:t>costos </a:t>
            </a:r>
            <a:r>
              <a:rPr lang="es-ES" dirty="0"/>
              <a:t>adicionales (instalación, mantenimiento, bases de datos</a:t>
            </a:r>
            <a:r>
              <a:rPr lang="es-ES" dirty="0" smtClean="0"/>
              <a:t>), </a:t>
            </a:r>
            <a:r>
              <a:rPr lang="es-EC" dirty="0" smtClean="0"/>
              <a:t>reportes </a:t>
            </a:r>
            <a:r>
              <a:rPr lang="es-EC" dirty="0"/>
              <a:t>que </a:t>
            </a:r>
            <a:r>
              <a:rPr lang="es-EC" dirty="0" smtClean="0"/>
              <a:t>genera, nivel </a:t>
            </a:r>
            <a:r>
              <a:rPr lang="es-EC" dirty="0"/>
              <a:t>de </a:t>
            </a:r>
            <a:r>
              <a:rPr lang="es-EC" dirty="0" smtClean="0"/>
              <a:t>seguridad y</a:t>
            </a:r>
            <a:r>
              <a:rPr lang="es-ES" dirty="0" smtClean="0"/>
              <a:t> requisitos </a:t>
            </a:r>
            <a:r>
              <a:rPr lang="es-ES" dirty="0"/>
              <a:t>de hardware y </a:t>
            </a:r>
            <a:r>
              <a:rPr lang="es-ES" dirty="0" smtClean="0"/>
              <a:t>software</a:t>
            </a:r>
            <a:r>
              <a:rPr lang="es-EC" dirty="0" smtClean="0"/>
              <a:t>, </a:t>
            </a: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294144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Selección de la Herramienta</a:t>
            </a:r>
          </a:p>
        </p:txBody>
      </p:sp>
      <p:sp>
        <p:nvSpPr>
          <p:cNvPr id="3" name="Marcador de contenido 2"/>
          <p:cNvSpPr>
            <a:spLocks noGrp="1"/>
          </p:cNvSpPr>
          <p:nvPr>
            <p:ph idx="1"/>
          </p:nvPr>
        </p:nvSpPr>
        <p:spPr/>
        <p:txBody>
          <a:bodyPr/>
          <a:lstStyle/>
          <a:p>
            <a:r>
              <a:rPr lang="es-ES" dirty="0" smtClean="0"/>
              <a:t>Se realizó el análisis de las siguientes herramientas:</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1350460867"/>
              </p:ext>
            </p:extLst>
          </p:nvPr>
        </p:nvGraphicFramePr>
        <p:xfrm>
          <a:off x="2437158" y="3231197"/>
          <a:ext cx="8261322" cy="3062922"/>
        </p:xfrm>
        <a:graphic>
          <a:graphicData uri="http://schemas.openxmlformats.org/drawingml/2006/table">
            <a:tbl>
              <a:tblPr firstRow="1" firstCol="1" bandRow="1">
                <a:tableStyleId>{F5AB1C69-6EDB-4FF4-983F-18BD219EF322}</a:tableStyleId>
              </a:tblPr>
              <a:tblGrid>
                <a:gridCol w="1589335"/>
                <a:gridCol w="1770794"/>
                <a:gridCol w="1038699"/>
                <a:gridCol w="1593804"/>
                <a:gridCol w="2268690"/>
              </a:tblGrid>
              <a:tr h="918877">
                <a:tc>
                  <a:txBody>
                    <a:bodyPr/>
                    <a:lstStyle/>
                    <a:p>
                      <a:pPr algn="just">
                        <a:spcBef>
                          <a:spcPts val="300"/>
                        </a:spcBef>
                        <a:spcAft>
                          <a:spcPts val="300"/>
                        </a:spcAft>
                      </a:pPr>
                      <a:r>
                        <a:rPr lang="es-EC" sz="1500">
                          <a:effectLst/>
                        </a:rPr>
                        <a:t>Herramienta</a:t>
                      </a:r>
                      <a:endParaRPr lang="es-ES" sz="1500">
                        <a:solidFill>
                          <a:srgbClr val="FFFFFF"/>
                        </a:solidFill>
                        <a:effectLst/>
                        <a:latin typeface="Times New Roman" panose="02020603050405020304" pitchFamily="18" charset="0"/>
                        <a:ea typeface="Times New Roman" panose="02020603050405020304" pitchFamily="18" charset="0"/>
                      </a:endParaRPr>
                    </a:p>
                  </a:txBody>
                  <a:tcPr marL="88159" marR="88159" marT="0" marB="0" anchor="ctr"/>
                </a:tc>
                <a:tc>
                  <a:txBody>
                    <a:bodyPr/>
                    <a:lstStyle/>
                    <a:p>
                      <a:pPr algn="just">
                        <a:spcBef>
                          <a:spcPts val="300"/>
                        </a:spcBef>
                        <a:spcAft>
                          <a:spcPts val="300"/>
                        </a:spcAft>
                      </a:pPr>
                      <a:r>
                        <a:rPr lang="es-EC" sz="1500">
                          <a:effectLst/>
                        </a:rPr>
                        <a:t>Logotipo</a:t>
                      </a:r>
                      <a:endParaRPr lang="es-ES" sz="1500">
                        <a:solidFill>
                          <a:srgbClr val="FFFFFF"/>
                        </a:solidFill>
                        <a:effectLst/>
                        <a:latin typeface="Times New Roman" panose="02020603050405020304" pitchFamily="18" charset="0"/>
                        <a:ea typeface="Times New Roman" panose="02020603050405020304" pitchFamily="18" charset="0"/>
                      </a:endParaRPr>
                    </a:p>
                  </a:txBody>
                  <a:tcPr marL="88159" marR="88159" marT="0" marB="0" anchor="ctr"/>
                </a:tc>
                <a:tc>
                  <a:txBody>
                    <a:bodyPr/>
                    <a:lstStyle/>
                    <a:p>
                      <a:pPr algn="just">
                        <a:spcBef>
                          <a:spcPts val="300"/>
                        </a:spcBef>
                        <a:spcAft>
                          <a:spcPts val="300"/>
                        </a:spcAft>
                      </a:pPr>
                      <a:r>
                        <a:rPr lang="es-EC" sz="1500">
                          <a:effectLst/>
                        </a:rPr>
                        <a:t>Versión de Prueba</a:t>
                      </a:r>
                      <a:endParaRPr lang="es-ES" sz="1500">
                        <a:solidFill>
                          <a:srgbClr val="FFFFFF"/>
                        </a:solidFill>
                        <a:effectLst/>
                        <a:latin typeface="Times New Roman" panose="02020603050405020304" pitchFamily="18" charset="0"/>
                        <a:ea typeface="Times New Roman" panose="02020603050405020304" pitchFamily="18" charset="0"/>
                      </a:endParaRPr>
                    </a:p>
                  </a:txBody>
                  <a:tcPr marL="88159" marR="88159" marT="0" marB="0" anchor="ctr"/>
                </a:tc>
                <a:tc>
                  <a:txBody>
                    <a:bodyPr/>
                    <a:lstStyle/>
                    <a:p>
                      <a:pPr algn="just">
                        <a:spcBef>
                          <a:spcPts val="300"/>
                        </a:spcBef>
                        <a:spcAft>
                          <a:spcPts val="300"/>
                        </a:spcAft>
                      </a:pPr>
                      <a:r>
                        <a:rPr lang="es-EC" sz="1500">
                          <a:effectLst/>
                        </a:rPr>
                        <a:t>Tipo de Versión de Prueba  </a:t>
                      </a:r>
                      <a:endParaRPr lang="es-ES" sz="1500">
                        <a:solidFill>
                          <a:srgbClr val="FFFFFF"/>
                        </a:solidFill>
                        <a:effectLst/>
                        <a:latin typeface="Times New Roman" panose="02020603050405020304" pitchFamily="18" charset="0"/>
                        <a:ea typeface="Times New Roman" panose="02020603050405020304" pitchFamily="18" charset="0"/>
                      </a:endParaRPr>
                    </a:p>
                  </a:txBody>
                  <a:tcPr marL="88159" marR="88159" marT="0" marB="0" anchor="ctr"/>
                </a:tc>
                <a:tc>
                  <a:txBody>
                    <a:bodyPr/>
                    <a:lstStyle/>
                    <a:p>
                      <a:pPr algn="just">
                        <a:spcBef>
                          <a:spcPts val="300"/>
                        </a:spcBef>
                        <a:spcAft>
                          <a:spcPts val="300"/>
                        </a:spcAft>
                      </a:pPr>
                      <a:r>
                        <a:rPr lang="es-EC" sz="1500">
                          <a:effectLst/>
                        </a:rPr>
                        <a:t>Tamaño de la versión de prueba</a:t>
                      </a:r>
                      <a:endParaRPr lang="es-ES" sz="1500">
                        <a:solidFill>
                          <a:srgbClr val="FFFFFF"/>
                        </a:solidFill>
                        <a:effectLst/>
                        <a:latin typeface="Times New Roman" panose="02020603050405020304" pitchFamily="18" charset="0"/>
                        <a:ea typeface="Times New Roman" panose="02020603050405020304" pitchFamily="18" charset="0"/>
                      </a:endParaRPr>
                    </a:p>
                  </a:txBody>
                  <a:tcPr marL="88159" marR="88159" marT="0" marB="0" anchor="ctr"/>
                </a:tc>
              </a:tr>
              <a:tr h="612584">
                <a:tc>
                  <a:txBody>
                    <a:bodyPr/>
                    <a:lstStyle/>
                    <a:p>
                      <a:pPr algn="ctr">
                        <a:spcBef>
                          <a:spcPts val="600"/>
                        </a:spcBef>
                        <a:spcAft>
                          <a:spcPts val="600"/>
                        </a:spcAft>
                      </a:pPr>
                      <a:r>
                        <a:rPr lang="es-EC" sz="1500">
                          <a:effectLst/>
                        </a:rPr>
                        <a:t>Service Desk Plus</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endParaRPr lang="es-EC"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r>
                        <a:rPr lang="es-EC" sz="1500">
                          <a:effectLst/>
                        </a:rPr>
                        <a:t>SI</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r>
                        <a:rPr lang="es-EC" sz="1500">
                          <a:effectLst/>
                        </a:rPr>
                        <a:t>Descargable</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r>
                        <a:rPr lang="es-EC" sz="1500">
                          <a:effectLst/>
                        </a:rPr>
                        <a:t>71.6MB</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r>
              <a:tr h="612584">
                <a:tc>
                  <a:txBody>
                    <a:bodyPr/>
                    <a:lstStyle/>
                    <a:p>
                      <a:pPr algn="ctr">
                        <a:spcBef>
                          <a:spcPts val="600"/>
                        </a:spcBef>
                        <a:spcAft>
                          <a:spcPts val="600"/>
                        </a:spcAft>
                      </a:pPr>
                      <a:r>
                        <a:rPr lang="es-EC" sz="1500">
                          <a:effectLst/>
                        </a:rPr>
                        <a:t>Remedy ITSM 8</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endParaRPr lang="es-EC" sz="15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88159" marR="88159" marT="0" marB="0"/>
                </a:tc>
                <a:tc>
                  <a:txBody>
                    <a:bodyPr/>
                    <a:lstStyle/>
                    <a:p>
                      <a:pPr algn="ctr">
                        <a:spcBef>
                          <a:spcPts val="600"/>
                        </a:spcBef>
                        <a:spcAft>
                          <a:spcPts val="600"/>
                        </a:spcAft>
                      </a:pPr>
                      <a:r>
                        <a:rPr lang="es-EC" sz="1500">
                          <a:effectLst/>
                        </a:rPr>
                        <a:t>SI</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r>
                        <a:rPr lang="es-EC" sz="1500">
                          <a:effectLst/>
                        </a:rPr>
                        <a:t>Demo en línea</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r>
                        <a:rPr lang="es-EC" sz="1500">
                          <a:effectLst/>
                        </a:rPr>
                        <a:t> </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r>
              <a:tr h="918877">
                <a:tc>
                  <a:txBody>
                    <a:bodyPr/>
                    <a:lstStyle/>
                    <a:p>
                      <a:pPr algn="ctr">
                        <a:spcBef>
                          <a:spcPts val="600"/>
                        </a:spcBef>
                        <a:spcAft>
                          <a:spcPts val="600"/>
                        </a:spcAft>
                      </a:pPr>
                      <a:r>
                        <a:rPr lang="es-EC" sz="1500">
                          <a:effectLst/>
                        </a:rPr>
                        <a:t>SysAid Basic Edition</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endParaRPr lang="es-EC"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r>
                        <a:rPr lang="es-EC" sz="1500">
                          <a:effectLst/>
                        </a:rPr>
                        <a:t>SI</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r>
                        <a:rPr lang="es-EC" sz="1500">
                          <a:effectLst/>
                        </a:rPr>
                        <a:t>Descargable y demo en línea</a:t>
                      </a:r>
                      <a:endParaRPr lang="es-ES" sz="15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c>
                  <a:txBody>
                    <a:bodyPr/>
                    <a:lstStyle/>
                    <a:p>
                      <a:pPr algn="ctr">
                        <a:spcBef>
                          <a:spcPts val="600"/>
                        </a:spcBef>
                        <a:spcAft>
                          <a:spcPts val="600"/>
                        </a:spcAft>
                      </a:pPr>
                      <a:r>
                        <a:rPr lang="es-EC" sz="1500" dirty="0">
                          <a:effectLst/>
                        </a:rPr>
                        <a:t>1.2GB</a:t>
                      </a:r>
                      <a:endParaRPr lang="es-ES" sz="1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88159" marR="88159" marT="0" marB="0"/>
                </a:tc>
              </a:tr>
            </a:tbl>
          </a:graphicData>
        </a:graphic>
      </p:graphicFrame>
      <p:pic>
        <p:nvPicPr>
          <p:cNvPr id="3075" name="Imagen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817" y="4325303"/>
            <a:ext cx="11144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3074" name="Imagen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3575" y="4888647"/>
            <a:ext cx="771525" cy="266700"/>
          </a:xfrm>
          <a:prstGeom prst="rect">
            <a:avLst/>
          </a:prstGeom>
          <a:noFill/>
          <a:extLst>
            <a:ext uri="{909E8E84-426E-40DD-AFC4-6F175D3DCCD1}">
              <a14:hiddenFill xmlns:a14="http://schemas.microsoft.com/office/drawing/2010/main">
                <a:solidFill>
                  <a:srgbClr val="FFFFFF"/>
                </a:solidFill>
              </a14:hiddenFill>
            </a:ext>
          </a:extLst>
        </p:spPr>
      </p:pic>
      <p:pic>
        <p:nvPicPr>
          <p:cNvPr id="3073" name="Imagen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3088" y="5737936"/>
            <a:ext cx="952500" cy="29527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p:cNvPicPr/>
          <p:nvPr/>
        </p:nvPicPr>
        <p:blipFill>
          <a:blip r:embed="rId5">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049963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Selección de la Herramienta</a:t>
            </a:r>
          </a:p>
        </p:txBody>
      </p:sp>
      <p:sp>
        <p:nvSpPr>
          <p:cNvPr id="9" name="Marcador de contenido 2"/>
          <p:cNvSpPr>
            <a:spLocks noGrp="1"/>
          </p:cNvSpPr>
          <p:nvPr>
            <p:ph idx="1"/>
          </p:nvPr>
        </p:nvSpPr>
        <p:spPr>
          <a:xfrm>
            <a:off x="2592925" y="2700670"/>
            <a:ext cx="5300146" cy="3777622"/>
          </a:xfrm>
        </p:spPr>
        <p:txBody>
          <a:bodyPr>
            <a:normAutofit/>
          </a:bodyPr>
          <a:lstStyle/>
          <a:p>
            <a:pPr lvl="1"/>
            <a:r>
              <a:rPr lang="es-EC" dirty="0" smtClean="0"/>
              <a:t>Procesos </a:t>
            </a:r>
            <a:r>
              <a:rPr lang="es-EC" dirty="0"/>
              <a:t>ITIL </a:t>
            </a:r>
            <a:endParaRPr lang="es-EC" dirty="0" smtClean="0"/>
          </a:p>
          <a:p>
            <a:pPr lvl="1"/>
            <a:r>
              <a:rPr lang="es-EC" dirty="0"/>
              <a:t>Reconocida por organizaciones especializadas en </a:t>
            </a:r>
            <a:r>
              <a:rPr lang="es-EC" dirty="0" smtClean="0"/>
              <a:t>ITIL</a:t>
            </a:r>
          </a:p>
          <a:p>
            <a:pPr lvl="1"/>
            <a:r>
              <a:rPr lang="es-EC" dirty="0"/>
              <a:t>Módulos adicionales </a:t>
            </a:r>
            <a:endParaRPr lang="es-EC" dirty="0" smtClean="0"/>
          </a:p>
          <a:p>
            <a:pPr lvl="1"/>
            <a:r>
              <a:rPr lang="es-EC" dirty="0"/>
              <a:t>Solución de escritorio o web </a:t>
            </a:r>
            <a:endParaRPr lang="es-EC" dirty="0" smtClean="0"/>
          </a:p>
          <a:p>
            <a:pPr lvl="1"/>
            <a:r>
              <a:rPr lang="es-EC" dirty="0"/>
              <a:t>Soporte on-line disponible </a:t>
            </a:r>
            <a:endParaRPr lang="es-EC" dirty="0" smtClean="0"/>
          </a:p>
          <a:p>
            <a:pPr lvl="1"/>
            <a:r>
              <a:rPr lang="es-EC" dirty="0"/>
              <a:t>Facilidad en la instalación </a:t>
            </a:r>
            <a:endParaRPr lang="es-EC" dirty="0" smtClean="0"/>
          </a:p>
          <a:p>
            <a:pPr lvl="1"/>
            <a:r>
              <a:rPr lang="es-EC" dirty="0" smtClean="0"/>
              <a:t>Usabilidad</a:t>
            </a:r>
          </a:p>
          <a:p>
            <a:pPr lvl="1"/>
            <a:r>
              <a:rPr lang="es-EC" dirty="0"/>
              <a:t>Interfaz gráfica </a:t>
            </a:r>
            <a:endParaRPr lang="es-EC" dirty="0" smtClean="0"/>
          </a:p>
        </p:txBody>
      </p:sp>
      <p:sp>
        <p:nvSpPr>
          <p:cNvPr id="10" name="Marcador de contenido 2"/>
          <p:cNvSpPr txBox="1">
            <a:spLocks/>
          </p:cNvSpPr>
          <p:nvPr/>
        </p:nvSpPr>
        <p:spPr>
          <a:xfrm>
            <a:off x="6898956" y="2700670"/>
            <a:ext cx="4477882" cy="377762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1"/>
            <a:r>
              <a:rPr lang="es-EC" dirty="0" smtClean="0"/>
              <a:t>Generación de reportes </a:t>
            </a:r>
          </a:p>
          <a:p>
            <a:pPr lvl="1"/>
            <a:r>
              <a:rPr lang="es-EC" dirty="0" smtClean="0"/>
              <a:t>Creación de reportes personalizados</a:t>
            </a:r>
          </a:p>
          <a:p>
            <a:pPr lvl="1"/>
            <a:r>
              <a:rPr lang="es-EC" dirty="0" smtClean="0"/>
              <a:t>Inventarios hardware y software </a:t>
            </a:r>
          </a:p>
          <a:p>
            <a:pPr lvl="1"/>
            <a:r>
              <a:rPr lang="es-EC" dirty="0" smtClean="0"/>
              <a:t>Idiomas</a:t>
            </a:r>
          </a:p>
          <a:p>
            <a:pPr lvl="1"/>
            <a:r>
              <a:rPr lang="es-EC" dirty="0" smtClean="0"/>
              <a:t>Seguridades</a:t>
            </a:r>
          </a:p>
          <a:p>
            <a:pPr lvl="1"/>
            <a:r>
              <a:rPr lang="es-EC" dirty="0" smtClean="0"/>
              <a:t>Requerimientos mínimos de hardware y software </a:t>
            </a:r>
          </a:p>
          <a:p>
            <a:pPr lvl="1"/>
            <a:r>
              <a:rPr lang="es-EC" dirty="0" smtClean="0"/>
              <a:t>Nivel  personalización </a:t>
            </a:r>
          </a:p>
          <a:p>
            <a:pPr lvl="1"/>
            <a:r>
              <a:rPr lang="es-EC" dirty="0" smtClean="0"/>
              <a:t>Funcionalidades adicionales </a:t>
            </a:r>
          </a:p>
          <a:p>
            <a:pPr lvl="1"/>
            <a:r>
              <a:rPr lang="es-EC" dirty="0" smtClean="0"/>
              <a:t>Licenciamiento</a:t>
            </a:r>
            <a:endParaRPr lang="es-ES" dirty="0"/>
          </a:p>
        </p:txBody>
      </p:sp>
      <p:sp>
        <p:nvSpPr>
          <p:cNvPr id="11" name="Marcador de contenido 2"/>
          <p:cNvSpPr txBox="1">
            <a:spLocks/>
          </p:cNvSpPr>
          <p:nvPr/>
        </p:nvSpPr>
        <p:spPr>
          <a:xfrm>
            <a:off x="2741612" y="1743736"/>
            <a:ext cx="8915400" cy="7442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dirty="0" smtClean="0"/>
              <a:t>Los parámetros con los que fueron evaluadas las herramientas se enlistan a continuación:</a:t>
            </a:r>
          </a:p>
        </p:txBody>
      </p:sp>
      <p:pic>
        <p:nvPicPr>
          <p:cNvPr id="12" name="Imagen 11"/>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1644580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Selección de la Herramienta</a:t>
            </a:r>
          </a:p>
        </p:txBody>
      </p:sp>
      <p:sp>
        <p:nvSpPr>
          <p:cNvPr id="9" name="Marcador de contenido 2"/>
          <p:cNvSpPr>
            <a:spLocks noGrp="1"/>
          </p:cNvSpPr>
          <p:nvPr>
            <p:ph idx="1"/>
          </p:nvPr>
        </p:nvSpPr>
        <p:spPr>
          <a:xfrm>
            <a:off x="2592925" y="2700670"/>
            <a:ext cx="4552154" cy="3777622"/>
          </a:xfrm>
        </p:spPr>
        <p:txBody>
          <a:bodyPr>
            <a:normAutofit/>
          </a:bodyPr>
          <a:lstStyle/>
          <a:p>
            <a:pPr lvl="1"/>
            <a:r>
              <a:rPr lang="es-EC" dirty="0"/>
              <a:t>Funcionalidad </a:t>
            </a:r>
            <a:r>
              <a:rPr lang="es-EC" dirty="0" err="1"/>
              <a:t>Service</a:t>
            </a:r>
            <a:r>
              <a:rPr lang="es-EC" dirty="0"/>
              <a:t> </a:t>
            </a:r>
            <a:r>
              <a:rPr lang="es-EC" dirty="0" err="1" smtClean="0"/>
              <a:t>Desk</a:t>
            </a:r>
            <a:endParaRPr lang="es-EC" dirty="0" smtClean="0"/>
          </a:p>
          <a:p>
            <a:pPr lvl="1"/>
            <a:r>
              <a:rPr lang="es-EC" dirty="0"/>
              <a:t>Gestión de </a:t>
            </a:r>
            <a:r>
              <a:rPr lang="es-EC" dirty="0" smtClean="0"/>
              <a:t>Incidentes</a:t>
            </a:r>
          </a:p>
          <a:p>
            <a:pPr lvl="1"/>
            <a:r>
              <a:rPr lang="es-EC" dirty="0"/>
              <a:t>Manejo de </a:t>
            </a:r>
            <a:r>
              <a:rPr lang="es-EC" dirty="0" smtClean="0"/>
              <a:t>Solicitudes</a:t>
            </a:r>
          </a:p>
          <a:p>
            <a:pPr lvl="1"/>
            <a:r>
              <a:rPr lang="es-ES" dirty="0"/>
              <a:t>Integración con el correo </a:t>
            </a:r>
            <a:r>
              <a:rPr lang="es-ES" dirty="0" smtClean="0"/>
              <a:t>electrónico</a:t>
            </a:r>
          </a:p>
          <a:p>
            <a:pPr lvl="1"/>
            <a:r>
              <a:rPr lang="es-EC" dirty="0"/>
              <a:t>Integración con Active </a:t>
            </a:r>
            <a:r>
              <a:rPr lang="es-EC" dirty="0" err="1" smtClean="0"/>
              <a:t>Directory</a:t>
            </a:r>
            <a:endParaRPr lang="es-EC" dirty="0" smtClean="0"/>
          </a:p>
          <a:p>
            <a:pPr lvl="1"/>
            <a:r>
              <a:rPr lang="es-EC" dirty="0"/>
              <a:t>Notificaciones y alertas </a:t>
            </a:r>
            <a:r>
              <a:rPr lang="es-EC" dirty="0" smtClean="0"/>
              <a:t>Personalizadas</a:t>
            </a:r>
          </a:p>
          <a:p>
            <a:pPr lvl="1"/>
            <a:r>
              <a:rPr lang="es-EC" dirty="0"/>
              <a:t>Base de </a:t>
            </a:r>
            <a:r>
              <a:rPr lang="es-EC" dirty="0" smtClean="0"/>
              <a:t>conocimiento</a:t>
            </a:r>
          </a:p>
          <a:p>
            <a:pPr lvl="1"/>
            <a:r>
              <a:rPr lang="es-EC" dirty="0"/>
              <a:t>Gestión de tareas</a:t>
            </a:r>
            <a:endParaRPr lang="es-EC" dirty="0" smtClean="0"/>
          </a:p>
        </p:txBody>
      </p:sp>
      <p:sp>
        <p:nvSpPr>
          <p:cNvPr id="10" name="Marcador de contenido 2"/>
          <p:cNvSpPr txBox="1">
            <a:spLocks/>
          </p:cNvSpPr>
          <p:nvPr/>
        </p:nvSpPr>
        <p:spPr>
          <a:xfrm>
            <a:off x="6898956" y="2700670"/>
            <a:ext cx="4477882" cy="3777622"/>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lvl="1"/>
            <a:r>
              <a:rPr lang="es-EC" dirty="0"/>
              <a:t>Control de Mantenimiento </a:t>
            </a:r>
            <a:r>
              <a:rPr lang="es-EC" dirty="0" smtClean="0"/>
              <a:t>Preventivo</a:t>
            </a:r>
          </a:p>
          <a:p>
            <a:pPr lvl="1"/>
            <a:r>
              <a:rPr lang="es-ES" dirty="0"/>
              <a:t>Inventario Automático de hardware, software y elementos de </a:t>
            </a:r>
            <a:r>
              <a:rPr lang="es-ES" dirty="0" smtClean="0"/>
              <a:t>red</a:t>
            </a:r>
          </a:p>
          <a:p>
            <a:pPr lvl="1"/>
            <a:r>
              <a:rPr lang="es-ES" dirty="0"/>
              <a:t>Identificación de tipo de recurso, clasificación y agrupación </a:t>
            </a:r>
            <a:r>
              <a:rPr lang="es-ES" dirty="0" smtClean="0"/>
              <a:t>automática</a:t>
            </a:r>
          </a:p>
          <a:p>
            <a:pPr lvl="1"/>
            <a:r>
              <a:rPr lang="es-ES" dirty="0"/>
              <a:t>Asociación automática de activos y </a:t>
            </a:r>
            <a:r>
              <a:rPr lang="es-ES" dirty="0" smtClean="0"/>
              <a:t>recursos</a:t>
            </a:r>
          </a:p>
          <a:p>
            <a:pPr lvl="1"/>
            <a:r>
              <a:rPr lang="es-EC" dirty="0"/>
              <a:t>Gestión de activos manualmente </a:t>
            </a:r>
            <a:endParaRPr lang="es-EC" dirty="0" smtClean="0"/>
          </a:p>
          <a:p>
            <a:pPr lvl="1"/>
            <a:r>
              <a:rPr lang="es-EC" dirty="0" smtClean="0"/>
              <a:t>Requerimientos mínimos de hardware y software </a:t>
            </a:r>
          </a:p>
          <a:p>
            <a:pPr lvl="1"/>
            <a:r>
              <a:rPr lang="es-ES" dirty="0"/>
              <a:t>Gestión de mantenimientos, contratos, y datos de </a:t>
            </a:r>
            <a:r>
              <a:rPr lang="es-ES" dirty="0" smtClean="0"/>
              <a:t>soporte</a:t>
            </a:r>
          </a:p>
          <a:p>
            <a:pPr lvl="1"/>
            <a:r>
              <a:rPr lang="es-ES" dirty="0"/>
              <a:t>Asistente de Configuración </a:t>
            </a:r>
          </a:p>
        </p:txBody>
      </p:sp>
      <p:sp>
        <p:nvSpPr>
          <p:cNvPr id="11" name="Marcador de contenido 2"/>
          <p:cNvSpPr txBox="1">
            <a:spLocks/>
          </p:cNvSpPr>
          <p:nvPr/>
        </p:nvSpPr>
        <p:spPr>
          <a:xfrm>
            <a:off x="2741612" y="1743736"/>
            <a:ext cx="8915400" cy="7442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dirty="0" smtClean="0"/>
              <a:t>El listado de requerimientos solicitados por el Área de TI de la CMLCC que debe cumplir la herramienta  se presentan a continuación:</a:t>
            </a:r>
          </a:p>
        </p:txBody>
      </p:sp>
      <p:pic>
        <p:nvPicPr>
          <p:cNvPr id="6" name="Imagen 5"/>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2699058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592213"/>
            <a:ext cx="8911687" cy="1280890"/>
          </a:xfrm>
        </p:spPr>
        <p:txBody>
          <a:bodyPr/>
          <a:lstStyle/>
          <a:p>
            <a:r>
              <a:rPr lang="es-ES" dirty="0"/>
              <a:t>Selección de la Herramienta</a:t>
            </a:r>
          </a:p>
        </p:txBody>
      </p:sp>
      <p:sp>
        <p:nvSpPr>
          <p:cNvPr id="11" name="Marcador de contenido 2"/>
          <p:cNvSpPr txBox="1">
            <a:spLocks/>
          </p:cNvSpPr>
          <p:nvPr/>
        </p:nvSpPr>
        <p:spPr>
          <a:xfrm>
            <a:off x="2741612" y="1743736"/>
            <a:ext cx="8915400" cy="7442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dirty="0" smtClean="0"/>
              <a:t>El resultado de la evaluación de las herramientas se presenta a continuación:</a:t>
            </a:r>
          </a:p>
        </p:txBody>
      </p:sp>
      <p:graphicFrame>
        <p:nvGraphicFramePr>
          <p:cNvPr id="4" name="Tabla 3"/>
          <p:cNvGraphicFramePr>
            <a:graphicFrameLocks noGrp="1"/>
          </p:cNvGraphicFramePr>
          <p:nvPr>
            <p:extLst>
              <p:ext uri="{D42A27DB-BD31-4B8C-83A1-F6EECF244321}">
                <p14:modId xmlns:p14="http://schemas.microsoft.com/office/powerpoint/2010/main" val="2517354986"/>
              </p:ext>
            </p:extLst>
          </p:nvPr>
        </p:nvGraphicFramePr>
        <p:xfrm>
          <a:off x="2741612" y="2847755"/>
          <a:ext cx="4665028" cy="1328005"/>
        </p:xfrm>
        <a:graphic>
          <a:graphicData uri="http://schemas.openxmlformats.org/drawingml/2006/table">
            <a:tbl>
              <a:tblPr>
                <a:solidFill>
                  <a:schemeClr val="tx2"/>
                </a:solidFill>
                <a:tableStyleId>{5C22544A-7EE6-4342-B048-85BDC9FD1C3A}</a:tableStyleId>
              </a:tblPr>
              <a:tblGrid>
                <a:gridCol w="1795600"/>
                <a:gridCol w="1047792"/>
                <a:gridCol w="1227276"/>
                <a:gridCol w="594360"/>
              </a:tblGrid>
              <a:tr h="491609">
                <a:tc>
                  <a:txBody>
                    <a:bodyPr/>
                    <a:lstStyle/>
                    <a:p>
                      <a:pPr algn="just">
                        <a:lnSpc>
                          <a:spcPct val="115000"/>
                        </a:lnSpc>
                        <a:spcBef>
                          <a:spcPts val="300"/>
                        </a:spcBef>
                        <a:spcAft>
                          <a:spcPts val="300"/>
                        </a:spcAft>
                      </a:pPr>
                      <a:r>
                        <a:rPr lang="es-EC" sz="1000" dirty="0">
                          <a:solidFill>
                            <a:schemeClr val="bg1"/>
                          </a:solidFill>
                          <a:effectLst/>
                        </a:rPr>
                        <a:t>                               Herramientas   Parámetros </a:t>
                      </a:r>
                      <a:endParaRPr lang="es-ES" sz="1000" dirty="0">
                        <a:solidFill>
                          <a:schemeClr val="bg1"/>
                        </a:solidFill>
                        <a:effectLst/>
                        <a:latin typeface="Times New Roman" panose="02020603050405020304" pitchFamily="18" charset="0"/>
                        <a:ea typeface="Times New Roman" panose="02020603050405020304" pitchFamily="18" charset="0"/>
                      </a:endParaRPr>
                    </a:p>
                  </a:txBody>
                  <a:tcPr marL="59183" marR="59183" marT="0" marB="0">
                    <a:solidFill>
                      <a:srgbClr val="265991"/>
                    </a:solidFill>
                  </a:tcPr>
                </a:tc>
                <a:tc>
                  <a:txBody>
                    <a:bodyPr/>
                    <a:lstStyle/>
                    <a:p>
                      <a:pPr algn="just">
                        <a:lnSpc>
                          <a:spcPct val="115000"/>
                        </a:lnSpc>
                        <a:spcBef>
                          <a:spcPts val="300"/>
                        </a:spcBef>
                        <a:spcAft>
                          <a:spcPts val="300"/>
                        </a:spcAft>
                      </a:pPr>
                      <a:endParaRPr lang="es-EC" sz="1000" dirty="0" smtClean="0">
                        <a:solidFill>
                          <a:schemeClr val="bg1"/>
                        </a:solidFill>
                        <a:effectLst/>
                      </a:endParaRPr>
                    </a:p>
                    <a:p>
                      <a:pPr algn="just">
                        <a:lnSpc>
                          <a:spcPct val="115000"/>
                        </a:lnSpc>
                        <a:spcBef>
                          <a:spcPts val="300"/>
                        </a:spcBef>
                        <a:spcAft>
                          <a:spcPts val="300"/>
                        </a:spcAft>
                      </a:pPr>
                      <a:r>
                        <a:rPr lang="es-EC" sz="1000" dirty="0" err="1" smtClean="0">
                          <a:solidFill>
                            <a:schemeClr val="bg1"/>
                          </a:solidFill>
                          <a:effectLst/>
                        </a:rPr>
                        <a:t>Remedy</a:t>
                      </a:r>
                      <a:r>
                        <a:rPr lang="es-EC" sz="1000" dirty="0" smtClean="0">
                          <a:solidFill>
                            <a:schemeClr val="bg1"/>
                          </a:solidFill>
                          <a:effectLst/>
                        </a:rPr>
                        <a:t> </a:t>
                      </a:r>
                      <a:r>
                        <a:rPr lang="es-EC" sz="1000" dirty="0">
                          <a:solidFill>
                            <a:schemeClr val="bg1"/>
                          </a:solidFill>
                          <a:effectLst/>
                        </a:rPr>
                        <a:t>ITSM</a:t>
                      </a:r>
                      <a:endParaRPr lang="es-ES" sz="1000" dirty="0">
                        <a:solidFill>
                          <a:schemeClr val="bg1"/>
                        </a:solidFill>
                        <a:effectLst/>
                        <a:latin typeface="Times New Roman" panose="02020603050405020304" pitchFamily="18" charset="0"/>
                        <a:ea typeface="Times New Roman" panose="02020603050405020304" pitchFamily="18" charset="0"/>
                      </a:endParaRPr>
                    </a:p>
                  </a:txBody>
                  <a:tcPr marL="59183" marR="59183" marT="0" marB="0">
                    <a:solidFill>
                      <a:srgbClr val="265991"/>
                    </a:solidFill>
                  </a:tcPr>
                </a:tc>
                <a:tc>
                  <a:txBody>
                    <a:bodyPr/>
                    <a:lstStyle/>
                    <a:p>
                      <a:pPr algn="just">
                        <a:lnSpc>
                          <a:spcPct val="115000"/>
                        </a:lnSpc>
                        <a:spcBef>
                          <a:spcPts val="300"/>
                        </a:spcBef>
                        <a:spcAft>
                          <a:spcPts val="300"/>
                        </a:spcAft>
                      </a:pPr>
                      <a:endParaRPr lang="es-EC" sz="1000" dirty="0" smtClean="0">
                        <a:solidFill>
                          <a:schemeClr val="bg1"/>
                        </a:solidFill>
                        <a:effectLst/>
                      </a:endParaRPr>
                    </a:p>
                    <a:p>
                      <a:pPr algn="just">
                        <a:lnSpc>
                          <a:spcPct val="115000"/>
                        </a:lnSpc>
                        <a:spcBef>
                          <a:spcPts val="300"/>
                        </a:spcBef>
                        <a:spcAft>
                          <a:spcPts val="300"/>
                        </a:spcAft>
                      </a:pPr>
                      <a:r>
                        <a:rPr lang="es-EC" sz="1000" dirty="0" err="1" smtClean="0">
                          <a:solidFill>
                            <a:schemeClr val="bg1"/>
                          </a:solidFill>
                          <a:effectLst/>
                        </a:rPr>
                        <a:t>ServiceDesk</a:t>
                      </a:r>
                      <a:r>
                        <a:rPr lang="es-EC" sz="1000" dirty="0" smtClean="0">
                          <a:solidFill>
                            <a:schemeClr val="bg1"/>
                          </a:solidFill>
                          <a:effectLst/>
                        </a:rPr>
                        <a:t> </a:t>
                      </a:r>
                      <a:r>
                        <a:rPr lang="es-EC" sz="1000" dirty="0">
                          <a:solidFill>
                            <a:schemeClr val="bg1"/>
                          </a:solidFill>
                          <a:effectLst/>
                        </a:rPr>
                        <a:t>Plus</a:t>
                      </a:r>
                      <a:endParaRPr lang="es-ES" sz="1000" dirty="0">
                        <a:solidFill>
                          <a:schemeClr val="bg1"/>
                        </a:solidFill>
                        <a:effectLst/>
                        <a:latin typeface="Times New Roman" panose="02020603050405020304" pitchFamily="18" charset="0"/>
                        <a:ea typeface="Times New Roman" panose="02020603050405020304" pitchFamily="18" charset="0"/>
                      </a:endParaRPr>
                    </a:p>
                  </a:txBody>
                  <a:tcPr marL="59183" marR="59183" marT="0" marB="0">
                    <a:solidFill>
                      <a:srgbClr val="265991"/>
                    </a:solidFill>
                  </a:tcPr>
                </a:tc>
                <a:tc>
                  <a:txBody>
                    <a:bodyPr/>
                    <a:lstStyle/>
                    <a:p>
                      <a:pPr algn="just">
                        <a:lnSpc>
                          <a:spcPct val="115000"/>
                        </a:lnSpc>
                        <a:spcBef>
                          <a:spcPts val="300"/>
                        </a:spcBef>
                        <a:spcAft>
                          <a:spcPts val="300"/>
                        </a:spcAft>
                      </a:pPr>
                      <a:endParaRPr lang="es-EC" sz="1000" dirty="0" smtClean="0">
                        <a:solidFill>
                          <a:schemeClr val="bg1"/>
                        </a:solidFill>
                        <a:effectLst/>
                      </a:endParaRPr>
                    </a:p>
                    <a:p>
                      <a:pPr algn="just">
                        <a:lnSpc>
                          <a:spcPct val="115000"/>
                        </a:lnSpc>
                        <a:spcBef>
                          <a:spcPts val="300"/>
                        </a:spcBef>
                        <a:spcAft>
                          <a:spcPts val="300"/>
                        </a:spcAft>
                      </a:pPr>
                      <a:r>
                        <a:rPr lang="es-EC" sz="1000" dirty="0" err="1" smtClean="0">
                          <a:solidFill>
                            <a:schemeClr val="bg1"/>
                          </a:solidFill>
                          <a:effectLst/>
                        </a:rPr>
                        <a:t>SysAid</a:t>
                      </a:r>
                      <a:endParaRPr lang="es-ES" sz="1000" dirty="0">
                        <a:solidFill>
                          <a:schemeClr val="bg1"/>
                        </a:solidFill>
                        <a:effectLst/>
                        <a:latin typeface="Times New Roman" panose="02020603050405020304" pitchFamily="18" charset="0"/>
                        <a:ea typeface="Times New Roman" panose="02020603050405020304" pitchFamily="18" charset="0"/>
                      </a:endParaRPr>
                    </a:p>
                  </a:txBody>
                  <a:tcPr marL="59183" marR="59183" marT="0" marB="0">
                    <a:solidFill>
                      <a:srgbClr val="265991"/>
                    </a:solidFill>
                  </a:tcPr>
                </a:tc>
              </a:tr>
              <a:tr h="326944">
                <a:tc>
                  <a:txBody>
                    <a:bodyPr/>
                    <a:lstStyle/>
                    <a:p>
                      <a:pPr indent="180340" algn="just">
                        <a:lnSpc>
                          <a:spcPct val="200000"/>
                        </a:lnSpc>
                        <a:spcBef>
                          <a:spcPts val="600"/>
                        </a:spcBef>
                        <a:spcAft>
                          <a:spcPts val="600"/>
                        </a:spcAft>
                      </a:pPr>
                      <a:r>
                        <a:rPr lang="es-EC" sz="1000" dirty="0">
                          <a:effectLst/>
                        </a:rPr>
                        <a:t>Puntaje</a:t>
                      </a:r>
                      <a:endParaRPr lang="es-ES" sz="1000" dirty="0">
                        <a:solidFill>
                          <a:srgbClr val="000000"/>
                        </a:solidFill>
                        <a:effectLst/>
                        <a:latin typeface="Times New Roman" panose="02020603050405020304" pitchFamily="18" charset="0"/>
                        <a:ea typeface="Times New Roman" panose="02020603050405020304" pitchFamily="18" charset="0"/>
                      </a:endParaRPr>
                    </a:p>
                  </a:txBody>
                  <a:tcPr marL="59183" marR="59183" marT="0" marB="0"/>
                </a:tc>
                <a:tc>
                  <a:txBody>
                    <a:bodyPr/>
                    <a:lstStyle/>
                    <a:p>
                      <a:pPr algn="ctr">
                        <a:lnSpc>
                          <a:spcPct val="115000"/>
                        </a:lnSpc>
                        <a:spcBef>
                          <a:spcPts val="600"/>
                        </a:spcBef>
                        <a:spcAft>
                          <a:spcPts val="600"/>
                        </a:spcAft>
                      </a:pPr>
                      <a:r>
                        <a:rPr lang="es-EC" sz="1000">
                          <a:effectLst/>
                        </a:rPr>
                        <a:t>12/17</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183" marR="59183" marT="0" marB="0"/>
                </a:tc>
                <a:tc>
                  <a:txBody>
                    <a:bodyPr/>
                    <a:lstStyle/>
                    <a:p>
                      <a:pPr algn="ctr">
                        <a:lnSpc>
                          <a:spcPct val="115000"/>
                        </a:lnSpc>
                        <a:spcBef>
                          <a:spcPts val="600"/>
                        </a:spcBef>
                        <a:spcAft>
                          <a:spcPts val="600"/>
                        </a:spcAft>
                      </a:pPr>
                      <a:r>
                        <a:rPr lang="es-EC" sz="1000">
                          <a:effectLst/>
                        </a:rPr>
                        <a:t>17/17</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183" marR="59183" marT="0" marB="0"/>
                </a:tc>
                <a:tc>
                  <a:txBody>
                    <a:bodyPr/>
                    <a:lstStyle/>
                    <a:p>
                      <a:pPr algn="ctr">
                        <a:lnSpc>
                          <a:spcPct val="115000"/>
                        </a:lnSpc>
                        <a:spcBef>
                          <a:spcPts val="600"/>
                        </a:spcBef>
                        <a:spcAft>
                          <a:spcPts val="600"/>
                        </a:spcAft>
                      </a:pPr>
                      <a:r>
                        <a:rPr lang="es-EC" sz="1000">
                          <a:effectLst/>
                        </a:rPr>
                        <a:t>13/17</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183" marR="59183" marT="0" marB="0"/>
                </a:tc>
              </a:tr>
              <a:tr h="509452">
                <a:tc>
                  <a:txBody>
                    <a:bodyPr/>
                    <a:lstStyle/>
                    <a:p>
                      <a:pPr indent="180340" algn="just">
                        <a:lnSpc>
                          <a:spcPct val="200000"/>
                        </a:lnSpc>
                        <a:spcBef>
                          <a:spcPts val="600"/>
                        </a:spcBef>
                        <a:spcAft>
                          <a:spcPts val="600"/>
                        </a:spcAft>
                      </a:pPr>
                      <a:r>
                        <a:rPr lang="es-EC" sz="1000" dirty="0">
                          <a:effectLst/>
                        </a:rPr>
                        <a:t>PROMEDIO </a:t>
                      </a:r>
                      <a:endParaRPr lang="es-ES" sz="1000" dirty="0">
                        <a:solidFill>
                          <a:srgbClr val="000000"/>
                        </a:solidFill>
                        <a:effectLst/>
                        <a:latin typeface="Times New Roman" panose="02020603050405020304" pitchFamily="18" charset="0"/>
                        <a:ea typeface="Times New Roman" panose="02020603050405020304" pitchFamily="18" charset="0"/>
                      </a:endParaRPr>
                    </a:p>
                  </a:txBody>
                  <a:tcPr marL="59183" marR="59183" marT="0" marB="0"/>
                </a:tc>
                <a:tc>
                  <a:txBody>
                    <a:bodyPr/>
                    <a:lstStyle/>
                    <a:p>
                      <a:pPr algn="ctr">
                        <a:lnSpc>
                          <a:spcPct val="115000"/>
                        </a:lnSpc>
                        <a:spcBef>
                          <a:spcPts val="600"/>
                        </a:spcBef>
                        <a:spcAft>
                          <a:spcPts val="600"/>
                        </a:spcAft>
                      </a:pPr>
                      <a:r>
                        <a:rPr lang="es-EC" sz="1000">
                          <a:effectLst/>
                        </a:rPr>
                        <a:t>70.59 %</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183" marR="59183" marT="0" marB="0"/>
                </a:tc>
                <a:tc>
                  <a:txBody>
                    <a:bodyPr/>
                    <a:lstStyle/>
                    <a:p>
                      <a:pPr algn="ctr">
                        <a:lnSpc>
                          <a:spcPct val="115000"/>
                        </a:lnSpc>
                        <a:spcBef>
                          <a:spcPts val="600"/>
                        </a:spcBef>
                        <a:spcAft>
                          <a:spcPts val="600"/>
                        </a:spcAft>
                      </a:pPr>
                      <a:r>
                        <a:rPr lang="es-EC" sz="1000">
                          <a:effectLst/>
                        </a:rPr>
                        <a:t>87.5 %</a:t>
                      </a:r>
                      <a:endParaRPr lang="es-E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183" marR="59183" marT="0" marB="0"/>
                </a:tc>
                <a:tc>
                  <a:txBody>
                    <a:bodyPr/>
                    <a:lstStyle/>
                    <a:p>
                      <a:pPr algn="ctr">
                        <a:lnSpc>
                          <a:spcPct val="115000"/>
                        </a:lnSpc>
                        <a:spcBef>
                          <a:spcPts val="600"/>
                        </a:spcBef>
                        <a:spcAft>
                          <a:spcPts val="600"/>
                        </a:spcAft>
                      </a:pPr>
                      <a:r>
                        <a:rPr lang="es-EC" sz="1000" dirty="0">
                          <a:effectLst/>
                        </a:rPr>
                        <a:t>76.47 %</a:t>
                      </a:r>
                      <a:endParaRPr lang="es-ES" sz="1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183" marR="59183"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88024457"/>
              </p:ext>
            </p:extLst>
          </p:nvPr>
        </p:nvGraphicFramePr>
        <p:xfrm>
          <a:off x="7596454" y="2870791"/>
          <a:ext cx="3908158" cy="1373184"/>
        </p:xfrm>
        <a:graphic>
          <a:graphicData uri="http://schemas.openxmlformats.org/drawingml/2006/table">
            <a:tbl>
              <a:tblPr firstRow="1" firstCol="1" bandRow="1">
                <a:tableStyleId>{F5AB1C69-6EDB-4FF4-983F-18BD219EF322}</a:tableStyleId>
              </a:tblPr>
              <a:tblGrid>
                <a:gridCol w="1877013"/>
                <a:gridCol w="1004969"/>
                <a:gridCol w="1026176"/>
              </a:tblGrid>
              <a:tr h="480425">
                <a:tc>
                  <a:txBody>
                    <a:bodyPr/>
                    <a:lstStyle/>
                    <a:p>
                      <a:pPr algn="just">
                        <a:spcBef>
                          <a:spcPts val="300"/>
                        </a:spcBef>
                        <a:spcAft>
                          <a:spcPts val="300"/>
                        </a:spcAft>
                      </a:pPr>
                      <a:endParaRPr lang="es-EC" sz="900" dirty="0" smtClean="0">
                        <a:effectLst/>
                      </a:endParaRPr>
                    </a:p>
                    <a:p>
                      <a:pPr algn="just">
                        <a:spcBef>
                          <a:spcPts val="300"/>
                        </a:spcBef>
                        <a:spcAft>
                          <a:spcPts val="300"/>
                        </a:spcAft>
                      </a:pPr>
                      <a:r>
                        <a:rPr lang="es-EC" sz="900" dirty="0" smtClean="0">
                          <a:effectLst/>
                        </a:rPr>
                        <a:t>HERRAMIENTA</a:t>
                      </a:r>
                      <a:endParaRPr lang="es-ES" sz="900" dirty="0" smtClean="0">
                        <a:solidFill>
                          <a:srgbClr val="FFFFFF"/>
                        </a:solidFill>
                        <a:effectLst/>
                        <a:latin typeface="Times New Roman" panose="02020603050405020304" pitchFamily="18" charset="0"/>
                      </a:endParaRPr>
                    </a:p>
                    <a:p>
                      <a:pPr algn="just">
                        <a:spcBef>
                          <a:spcPts val="300"/>
                        </a:spcBef>
                        <a:spcAft>
                          <a:spcPts val="300"/>
                        </a:spcAft>
                      </a:pPr>
                      <a:endParaRPr lang="es-EC" sz="900" dirty="0" smtClean="0">
                        <a:effectLst/>
                      </a:endParaRPr>
                    </a:p>
                  </a:txBody>
                  <a:tcPr marL="50253" marR="50253" marT="0" marB="0"/>
                </a:tc>
                <a:tc>
                  <a:txBody>
                    <a:bodyPr/>
                    <a:lstStyle/>
                    <a:p>
                      <a:pPr algn="just">
                        <a:spcBef>
                          <a:spcPts val="300"/>
                        </a:spcBef>
                        <a:spcAft>
                          <a:spcPts val="300"/>
                        </a:spcAft>
                      </a:pPr>
                      <a:endParaRPr lang="es-EC" sz="900" dirty="0" smtClean="0">
                        <a:effectLst/>
                      </a:endParaRPr>
                    </a:p>
                    <a:p>
                      <a:pPr algn="just">
                        <a:spcBef>
                          <a:spcPts val="300"/>
                        </a:spcBef>
                        <a:spcAft>
                          <a:spcPts val="300"/>
                        </a:spcAft>
                      </a:pPr>
                      <a:r>
                        <a:rPr lang="es-EC" sz="900" dirty="0" smtClean="0">
                          <a:effectLst/>
                        </a:rPr>
                        <a:t>SERVICE </a:t>
                      </a:r>
                      <a:r>
                        <a:rPr lang="es-EC" sz="900" dirty="0">
                          <a:effectLst/>
                        </a:rPr>
                        <a:t>DESK</a:t>
                      </a:r>
                      <a:endParaRPr lang="es-ES" sz="900" dirty="0">
                        <a:solidFill>
                          <a:srgbClr val="FFFFFF"/>
                        </a:solidFill>
                        <a:effectLst/>
                        <a:latin typeface="Times New Roman" panose="02020603050405020304" pitchFamily="18" charset="0"/>
                        <a:ea typeface="Times New Roman" panose="02020603050405020304" pitchFamily="18" charset="0"/>
                      </a:endParaRPr>
                    </a:p>
                  </a:txBody>
                  <a:tcPr marL="50253" marR="50253" marT="0" marB="0"/>
                </a:tc>
                <a:tc>
                  <a:txBody>
                    <a:bodyPr/>
                    <a:lstStyle/>
                    <a:p>
                      <a:pPr algn="just">
                        <a:spcBef>
                          <a:spcPts val="300"/>
                        </a:spcBef>
                        <a:spcAft>
                          <a:spcPts val="300"/>
                        </a:spcAft>
                      </a:pPr>
                      <a:endParaRPr lang="es-EC" sz="900" dirty="0" smtClean="0">
                        <a:effectLst/>
                      </a:endParaRPr>
                    </a:p>
                    <a:p>
                      <a:pPr algn="just">
                        <a:spcBef>
                          <a:spcPts val="300"/>
                        </a:spcBef>
                        <a:spcAft>
                          <a:spcPts val="300"/>
                        </a:spcAft>
                      </a:pPr>
                      <a:r>
                        <a:rPr lang="es-EC" sz="900" dirty="0" smtClean="0">
                          <a:effectLst/>
                        </a:rPr>
                        <a:t>SYSAID</a:t>
                      </a:r>
                      <a:endParaRPr lang="es-ES" sz="900" dirty="0">
                        <a:solidFill>
                          <a:srgbClr val="FFFFFF"/>
                        </a:solidFill>
                        <a:effectLst/>
                        <a:latin typeface="Times New Roman" panose="02020603050405020304" pitchFamily="18" charset="0"/>
                        <a:ea typeface="Times New Roman" panose="02020603050405020304" pitchFamily="18" charset="0"/>
                      </a:endParaRPr>
                    </a:p>
                  </a:txBody>
                  <a:tcPr marL="50253" marR="50253" marT="0" marB="0"/>
                </a:tc>
              </a:tr>
              <a:tr h="404652">
                <a:tc>
                  <a:txBody>
                    <a:bodyPr/>
                    <a:lstStyle/>
                    <a:p>
                      <a:pPr indent="180340" algn="just">
                        <a:lnSpc>
                          <a:spcPct val="200000"/>
                        </a:lnSpc>
                        <a:spcBef>
                          <a:spcPts val="600"/>
                        </a:spcBef>
                        <a:spcAft>
                          <a:spcPts val="600"/>
                        </a:spcAft>
                      </a:pPr>
                      <a:r>
                        <a:rPr lang="es-EC" sz="900" dirty="0">
                          <a:effectLst/>
                        </a:rPr>
                        <a:t>PUNTAJE</a:t>
                      </a:r>
                      <a:endParaRPr lang="es-ES" sz="900" dirty="0">
                        <a:solidFill>
                          <a:srgbClr val="000000"/>
                        </a:solidFill>
                        <a:effectLst/>
                        <a:latin typeface="Times New Roman" panose="02020603050405020304" pitchFamily="18" charset="0"/>
                        <a:ea typeface="Times New Roman" panose="02020603050405020304" pitchFamily="18" charset="0"/>
                      </a:endParaRPr>
                    </a:p>
                  </a:txBody>
                  <a:tcPr marL="50253" marR="50253" marT="0" marB="0"/>
                </a:tc>
                <a:tc>
                  <a:txBody>
                    <a:bodyPr/>
                    <a:lstStyle/>
                    <a:p>
                      <a:pPr algn="ctr">
                        <a:spcBef>
                          <a:spcPts val="600"/>
                        </a:spcBef>
                        <a:spcAft>
                          <a:spcPts val="600"/>
                        </a:spcAft>
                      </a:pPr>
                      <a:r>
                        <a:rPr lang="es-EC" sz="900" dirty="0">
                          <a:effectLst/>
                        </a:rPr>
                        <a:t>15/15</a:t>
                      </a:r>
                      <a:endParaRPr lang="es-ES" sz="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253" marR="50253" marT="0" marB="0"/>
                </a:tc>
                <a:tc>
                  <a:txBody>
                    <a:bodyPr/>
                    <a:lstStyle/>
                    <a:p>
                      <a:pPr algn="ctr">
                        <a:spcBef>
                          <a:spcPts val="600"/>
                        </a:spcBef>
                        <a:spcAft>
                          <a:spcPts val="600"/>
                        </a:spcAft>
                      </a:pPr>
                      <a:r>
                        <a:rPr lang="es-EC" sz="900" dirty="0">
                          <a:effectLst/>
                        </a:rPr>
                        <a:t>10/15</a:t>
                      </a:r>
                      <a:endParaRPr lang="es-ES" sz="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253" marR="50253" marT="0" marB="0"/>
                </a:tc>
              </a:tr>
              <a:tr h="404652">
                <a:tc>
                  <a:txBody>
                    <a:bodyPr/>
                    <a:lstStyle/>
                    <a:p>
                      <a:pPr indent="180340" algn="just">
                        <a:lnSpc>
                          <a:spcPct val="200000"/>
                        </a:lnSpc>
                        <a:spcBef>
                          <a:spcPts val="600"/>
                        </a:spcBef>
                        <a:spcAft>
                          <a:spcPts val="600"/>
                        </a:spcAft>
                      </a:pPr>
                      <a:r>
                        <a:rPr lang="es-EC" sz="900" dirty="0">
                          <a:effectLst/>
                        </a:rPr>
                        <a:t>PROMEDIO</a:t>
                      </a:r>
                      <a:endParaRPr lang="es-ES" sz="900" dirty="0">
                        <a:solidFill>
                          <a:srgbClr val="000000"/>
                        </a:solidFill>
                        <a:effectLst/>
                        <a:latin typeface="Times New Roman" panose="02020603050405020304" pitchFamily="18" charset="0"/>
                        <a:ea typeface="Times New Roman" panose="02020603050405020304" pitchFamily="18" charset="0"/>
                      </a:endParaRPr>
                    </a:p>
                  </a:txBody>
                  <a:tcPr marL="50253" marR="50253" marT="0" marB="0"/>
                </a:tc>
                <a:tc>
                  <a:txBody>
                    <a:bodyPr/>
                    <a:lstStyle/>
                    <a:p>
                      <a:pPr algn="ctr">
                        <a:spcBef>
                          <a:spcPts val="600"/>
                        </a:spcBef>
                        <a:spcAft>
                          <a:spcPts val="600"/>
                        </a:spcAft>
                      </a:pPr>
                      <a:r>
                        <a:rPr lang="es-EC" sz="900">
                          <a:effectLst/>
                        </a:rPr>
                        <a:t>100%</a:t>
                      </a:r>
                      <a:endParaRPr lang="es-ES" sz="9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253" marR="50253" marT="0" marB="0"/>
                </a:tc>
                <a:tc>
                  <a:txBody>
                    <a:bodyPr/>
                    <a:lstStyle/>
                    <a:p>
                      <a:pPr algn="ctr">
                        <a:spcBef>
                          <a:spcPts val="600"/>
                        </a:spcBef>
                        <a:spcAft>
                          <a:spcPts val="600"/>
                        </a:spcAft>
                      </a:pPr>
                      <a:r>
                        <a:rPr lang="es-EC" sz="900" dirty="0">
                          <a:effectLst/>
                        </a:rPr>
                        <a:t>66.67%</a:t>
                      </a:r>
                      <a:endParaRPr lang="es-ES" sz="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253" marR="50253" marT="0" marB="0"/>
                </a:tc>
              </a:tr>
            </a:tbl>
          </a:graphicData>
        </a:graphic>
      </p:graphicFrame>
      <p:sp>
        <p:nvSpPr>
          <p:cNvPr id="12" name="Marcador de contenido 2"/>
          <p:cNvSpPr txBox="1">
            <a:spLocks/>
          </p:cNvSpPr>
          <p:nvPr/>
        </p:nvSpPr>
        <p:spPr>
          <a:xfrm>
            <a:off x="2755786" y="4841361"/>
            <a:ext cx="8915400" cy="7442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dirty="0" smtClean="0"/>
              <a:t>En base a los resultados obtenidos la herramienta seleccionada fue</a:t>
            </a:r>
          </a:p>
        </p:txBody>
      </p:sp>
      <p:pic>
        <p:nvPicPr>
          <p:cNvPr id="13" name="Imagen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359" y="5443209"/>
            <a:ext cx="2491113" cy="532289"/>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n 1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4221756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a:t>
            </a:r>
            <a:endParaRPr lang="es-ES" dirty="0"/>
          </a:p>
        </p:txBody>
      </p:sp>
      <p:sp>
        <p:nvSpPr>
          <p:cNvPr id="3" name="Marcador de contenido 2"/>
          <p:cNvSpPr>
            <a:spLocks noGrp="1"/>
          </p:cNvSpPr>
          <p:nvPr>
            <p:ph idx="1"/>
          </p:nvPr>
        </p:nvSpPr>
        <p:spPr/>
        <p:txBody>
          <a:bodyPr>
            <a:normAutofit fontScale="92500"/>
          </a:bodyPr>
          <a:lstStyle/>
          <a:p>
            <a:pPr algn="just">
              <a:lnSpc>
                <a:spcPct val="150000"/>
              </a:lnSpc>
            </a:pPr>
            <a:r>
              <a:rPr lang="es-ES" dirty="0" smtClean="0"/>
              <a:t>La </a:t>
            </a:r>
            <a:r>
              <a:rPr lang="es-ES" dirty="0"/>
              <a:t>implementación de la herramienta de </a:t>
            </a:r>
            <a:r>
              <a:rPr lang="es-ES" dirty="0" err="1"/>
              <a:t>Service</a:t>
            </a:r>
            <a:r>
              <a:rPr lang="es-ES" dirty="0"/>
              <a:t> </a:t>
            </a:r>
            <a:r>
              <a:rPr lang="es-ES" dirty="0" err="1"/>
              <a:t>Desk</a:t>
            </a:r>
            <a:r>
              <a:rPr lang="es-ES" dirty="0"/>
              <a:t> basada en ITIL V3 ha permitido al personal del Área de TI de la CMLCC manejar adecuadamente los incidentes y problemas presentados en la Institución, proporcionando una mejor atención a los usuarios, los mismos que podrán medir el nivel de conformidad con el servicio ofrecido y de esta manera se puedan tomar los correctivos necesarios en caso de ser necesarios por parte del Área de TI.</a:t>
            </a:r>
          </a:p>
          <a:p>
            <a:pPr algn="just">
              <a:lnSpc>
                <a:spcPct val="150000"/>
              </a:lnSpc>
            </a:pPr>
            <a:r>
              <a:rPr lang="es-ES" dirty="0" smtClean="0"/>
              <a:t>La </a:t>
            </a:r>
            <a:r>
              <a:rPr lang="es-ES" dirty="0"/>
              <a:t>CMLCC no contaba con un catálogo de servicios definidos, conllevando a que los técnicos realicen el trabajo a su manera o conveniencia.</a:t>
            </a:r>
          </a:p>
          <a:p>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497687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Conclusiones</a:t>
            </a:r>
            <a:endParaRPr lang="es-ES" dirty="0"/>
          </a:p>
        </p:txBody>
      </p:sp>
      <p:sp>
        <p:nvSpPr>
          <p:cNvPr id="3" name="Marcador de contenido 2"/>
          <p:cNvSpPr>
            <a:spLocks noGrp="1"/>
          </p:cNvSpPr>
          <p:nvPr>
            <p:ph idx="1"/>
          </p:nvPr>
        </p:nvSpPr>
        <p:spPr/>
        <p:txBody>
          <a:bodyPr>
            <a:normAutofit fontScale="92500"/>
          </a:bodyPr>
          <a:lstStyle/>
          <a:p>
            <a:pPr algn="just">
              <a:lnSpc>
                <a:spcPct val="150000"/>
              </a:lnSpc>
            </a:pPr>
            <a:r>
              <a:rPr lang="es-ES" dirty="0" smtClean="0"/>
              <a:t>El </a:t>
            </a:r>
            <a:r>
              <a:rPr lang="es-ES" dirty="0"/>
              <a:t>presente trabajo ha contribuido a la definición de varios de los procesos que realiza el Área de TI de la CMLCC, procesos que no se encontraban definidos y se los realizaba de manera empírica por parte del personal de TI.</a:t>
            </a:r>
          </a:p>
          <a:p>
            <a:pPr algn="just">
              <a:lnSpc>
                <a:spcPct val="150000"/>
              </a:lnSpc>
            </a:pPr>
            <a:r>
              <a:rPr lang="es-ES" dirty="0" smtClean="0"/>
              <a:t>Al </a:t>
            </a:r>
            <a:r>
              <a:rPr lang="es-ES" dirty="0"/>
              <a:t>haber definido roles, responsabilidades y tiempos de atención se obtiene un proceso eficiente en el cual todo el personal del Área de TI sabrá exactamente lo que debe realizar y el tiempo que tiene asignado para resolver determinada tarea reduciendo así los tiempos muertos en los cuales el usuario deja de producir contribuyendo de esta manera a la optimización de recursos de la CMLCC.</a:t>
            </a:r>
          </a:p>
          <a:p>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76947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Objetivos</a:t>
            </a:r>
            <a:endParaRPr lang="es-ES" dirty="0"/>
          </a:p>
        </p:txBody>
      </p:sp>
      <p:sp>
        <p:nvSpPr>
          <p:cNvPr id="3" name="Marcador de contenido 2"/>
          <p:cNvSpPr>
            <a:spLocks noGrp="1"/>
          </p:cNvSpPr>
          <p:nvPr>
            <p:ph idx="1"/>
          </p:nvPr>
        </p:nvSpPr>
        <p:spPr/>
        <p:txBody>
          <a:bodyPr/>
          <a:lstStyle/>
          <a:p>
            <a:r>
              <a:rPr lang="es-ES" dirty="0" smtClean="0"/>
              <a:t>Objetivo General</a:t>
            </a:r>
          </a:p>
          <a:p>
            <a:pPr lvl="1"/>
            <a:r>
              <a:rPr lang="es-ES" dirty="0" smtClean="0"/>
              <a:t>Implementar una herramienta para el manejo de una mesa de servicios, utilizando ITIL V3.0</a:t>
            </a:r>
          </a:p>
          <a:p>
            <a:r>
              <a:rPr lang="es-ES" dirty="0" smtClean="0"/>
              <a:t>Objetivos Específicos</a:t>
            </a:r>
          </a:p>
          <a:p>
            <a:pPr lvl="1"/>
            <a:r>
              <a:rPr lang="es-ES" dirty="0" smtClean="0"/>
              <a:t>Evaluar el estado actual de los servicios ofrecidos por el área de TI</a:t>
            </a:r>
          </a:p>
          <a:p>
            <a:pPr lvl="1"/>
            <a:r>
              <a:rPr lang="es-ES" dirty="0" smtClean="0"/>
              <a:t>Rediseñar los procesos actuales y enfocarlos a las buenas prácticas de ITIL V3.0</a:t>
            </a:r>
          </a:p>
          <a:p>
            <a:pPr lvl="1"/>
            <a:r>
              <a:rPr lang="es-ES" dirty="0" smtClean="0"/>
              <a:t>Crear los procesos necesarios a ser utilizados en la mesa de servicio</a:t>
            </a:r>
          </a:p>
          <a:p>
            <a:pPr lvl="1"/>
            <a:r>
              <a:rPr lang="es-ES" dirty="0" smtClean="0"/>
              <a:t>Implementar una herramienta para el manejo de la mesa de servicio utilizando ITIL V3.0</a:t>
            </a: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4197369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Recomendaciones</a:t>
            </a:r>
            <a:endParaRPr lang="es-ES" dirty="0"/>
          </a:p>
        </p:txBody>
      </p:sp>
      <p:sp>
        <p:nvSpPr>
          <p:cNvPr id="3" name="Marcador de contenido 2"/>
          <p:cNvSpPr>
            <a:spLocks noGrp="1"/>
          </p:cNvSpPr>
          <p:nvPr>
            <p:ph idx="1"/>
          </p:nvPr>
        </p:nvSpPr>
        <p:spPr/>
        <p:txBody>
          <a:bodyPr>
            <a:normAutofit/>
          </a:bodyPr>
          <a:lstStyle/>
          <a:p>
            <a:pPr lvl="0" algn="just" fontAlgn="base"/>
            <a:r>
              <a:rPr lang="es-EC" dirty="0"/>
              <a:t>Las máximas autoridades de la CMLCC deben exigir el uso de la herramienta implantada a los usuarios de la Institución, de esta manera se podrá determinar mediante la generación de reportes si la gestión del Área de TI es la adecuada.</a:t>
            </a:r>
            <a:endParaRPr lang="es-ES" dirty="0"/>
          </a:p>
          <a:p>
            <a:pPr lvl="0" algn="just" fontAlgn="base"/>
            <a:r>
              <a:rPr lang="es-EC" dirty="0"/>
              <a:t>Se debe mantener una revisión periódica de los procesos de Área de TI, con el objetivo de brindar servicios de calidad a los usuarios y entrar en un ciclo de mejora continua</a:t>
            </a:r>
            <a:r>
              <a:rPr lang="es-EC" dirty="0" smtClean="0"/>
              <a:t>.</a:t>
            </a:r>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1970743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GRACIAS!!!!!!!!!!!</a:t>
            </a:r>
            <a:endParaRPr lang="es-ES" dirty="0"/>
          </a:p>
        </p:txBody>
      </p:sp>
      <p:sp>
        <p:nvSpPr>
          <p:cNvPr id="3" name="Marcador de contenido 2"/>
          <p:cNvSpPr>
            <a:spLocks noGrp="1"/>
          </p:cNvSpPr>
          <p:nvPr>
            <p:ph idx="1"/>
          </p:nvPr>
        </p:nvSpPr>
        <p:spPr/>
        <p:txBody>
          <a:bodyPr/>
          <a:lstStyle/>
          <a:p>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24993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Alcance</a:t>
            </a:r>
            <a:endParaRPr lang="es-ES" dirty="0"/>
          </a:p>
        </p:txBody>
      </p:sp>
      <p:sp>
        <p:nvSpPr>
          <p:cNvPr id="3" name="Marcador de contenido 2"/>
          <p:cNvSpPr>
            <a:spLocks noGrp="1"/>
          </p:cNvSpPr>
          <p:nvPr>
            <p:ph idx="1"/>
          </p:nvPr>
        </p:nvSpPr>
        <p:spPr>
          <a:xfrm>
            <a:off x="2589212" y="2133600"/>
            <a:ext cx="8915400" cy="2970028"/>
          </a:xfrm>
        </p:spPr>
        <p:txBody>
          <a:bodyPr>
            <a:normAutofit/>
          </a:bodyPr>
          <a:lstStyle/>
          <a:p>
            <a:pPr algn="just">
              <a:lnSpc>
                <a:spcPct val="200000"/>
              </a:lnSpc>
            </a:pPr>
            <a:r>
              <a:rPr lang="es-EC" dirty="0"/>
              <a:t>El alcance principal de este proyecto es la implantación  de una herramienta para el adecuado manejo de una mesa de servicios aplicando las normas ITILV3.0 en la Comisión Metropolitana de Lucha Contra la Corrupción</a:t>
            </a:r>
            <a:endParaRPr lang="es-ES"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46126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ITIL </a:t>
            </a:r>
            <a:r>
              <a:rPr lang="es-ES" sz="2800" dirty="0" smtClean="0"/>
              <a:t>(</a:t>
            </a:r>
            <a:r>
              <a:rPr lang="es-ES" sz="2800" dirty="0" err="1" smtClean="0"/>
              <a:t>Information</a:t>
            </a:r>
            <a:r>
              <a:rPr lang="es-ES" sz="2800" dirty="0" smtClean="0"/>
              <a:t> </a:t>
            </a:r>
            <a:r>
              <a:rPr lang="es-ES" sz="2800" dirty="0" err="1" smtClean="0"/>
              <a:t>Technology</a:t>
            </a:r>
            <a:r>
              <a:rPr lang="es-ES" sz="2800" dirty="0" smtClean="0"/>
              <a:t> </a:t>
            </a:r>
            <a:r>
              <a:rPr lang="es-ES" sz="2800" dirty="0" err="1" smtClean="0"/>
              <a:t>Infrastructure</a:t>
            </a:r>
            <a:r>
              <a:rPr lang="es-ES" sz="2800" dirty="0" smtClean="0"/>
              <a:t> Library)</a:t>
            </a:r>
            <a:endParaRPr lang="es-ES" sz="2800" dirty="0"/>
          </a:p>
        </p:txBody>
      </p:sp>
      <p:sp>
        <p:nvSpPr>
          <p:cNvPr id="3" name="Marcador de contenido 2"/>
          <p:cNvSpPr>
            <a:spLocks noGrp="1"/>
          </p:cNvSpPr>
          <p:nvPr>
            <p:ph idx="1"/>
          </p:nvPr>
        </p:nvSpPr>
        <p:spPr>
          <a:xfrm>
            <a:off x="2589212" y="1729560"/>
            <a:ext cx="8915400" cy="4150242"/>
          </a:xfrm>
        </p:spPr>
        <p:txBody>
          <a:bodyPr>
            <a:normAutofit/>
          </a:bodyPr>
          <a:lstStyle/>
          <a:p>
            <a:pPr algn="just">
              <a:lnSpc>
                <a:spcPct val="150000"/>
              </a:lnSpc>
            </a:pPr>
            <a:r>
              <a:rPr lang="es-EC" dirty="0"/>
              <a:t>D</a:t>
            </a:r>
            <a:r>
              <a:rPr lang="es-EC" dirty="0" smtClean="0"/>
              <a:t>esarrollado </a:t>
            </a:r>
            <a:r>
              <a:rPr lang="es-EC" dirty="0"/>
              <a:t>en los años 80 y considerado como un estándar internacional, es un marco de trabajo para gestionar los servicios de TI, proporcionando un conjunto de conceptos, mejores prácticas y criterios para enfocar un tipo de problemática particular” (Bon J. V., 2008).</a:t>
            </a:r>
            <a:endParaRPr lang="es-ES" dirty="0"/>
          </a:p>
          <a:p>
            <a:pPr algn="just"/>
            <a:r>
              <a:rPr lang="es-ES" dirty="0" smtClean="0"/>
              <a:t>Procesos ITIL:</a:t>
            </a:r>
          </a:p>
          <a:p>
            <a:pPr lvl="1" algn="just"/>
            <a:r>
              <a:rPr lang="es-ES" dirty="0" smtClean="0"/>
              <a:t>Estrategia</a:t>
            </a:r>
          </a:p>
          <a:p>
            <a:pPr lvl="1" algn="just"/>
            <a:r>
              <a:rPr lang="es-ES" dirty="0" smtClean="0"/>
              <a:t>Diseño</a:t>
            </a:r>
          </a:p>
          <a:p>
            <a:pPr lvl="1" algn="just"/>
            <a:r>
              <a:rPr lang="es-ES" dirty="0" smtClean="0"/>
              <a:t>Transición</a:t>
            </a:r>
          </a:p>
          <a:p>
            <a:pPr lvl="1" algn="just"/>
            <a:r>
              <a:rPr lang="es-ES" dirty="0" smtClean="0"/>
              <a:t>Operación </a:t>
            </a:r>
          </a:p>
          <a:p>
            <a:pPr lvl="1" algn="just"/>
            <a:r>
              <a:rPr lang="es-ES" dirty="0" smtClean="0"/>
              <a:t>Mejora Continua</a:t>
            </a:r>
            <a:endParaRPr lang="es-ES"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94609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Roles en la Gestión de Servicios</a:t>
            </a:r>
            <a:endParaRPr lang="es-ES" dirty="0"/>
          </a:p>
        </p:txBody>
      </p:sp>
      <p:sp>
        <p:nvSpPr>
          <p:cNvPr id="3" name="Marcador de contenido 2"/>
          <p:cNvSpPr>
            <a:spLocks noGrp="1"/>
          </p:cNvSpPr>
          <p:nvPr>
            <p:ph idx="1"/>
          </p:nvPr>
        </p:nvSpPr>
        <p:spPr>
          <a:xfrm>
            <a:off x="2589212" y="1750813"/>
            <a:ext cx="8915400" cy="4405423"/>
          </a:xfrm>
        </p:spPr>
        <p:txBody>
          <a:bodyPr>
            <a:normAutofit/>
          </a:bodyPr>
          <a:lstStyle/>
          <a:p>
            <a:pPr lvl="0" algn="just" fontAlgn="base"/>
            <a:r>
              <a:rPr lang="es-EC" b="1" dirty="0"/>
              <a:t>Gestor del Servicio:</a:t>
            </a:r>
            <a:r>
              <a:rPr lang="es-EC" dirty="0"/>
              <a:t> es el responsable de la gestión de un servicio durante todo su ciclo de </a:t>
            </a:r>
            <a:r>
              <a:rPr lang="es-EC" dirty="0" smtClean="0"/>
              <a:t>vida.</a:t>
            </a:r>
            <a:endParaRPr lang="es-ES" dirty="0"/>
          </a:p>
          <a:p>
            <a:pPr lvl="0" algn="just" fontAlgn="base"/>
            <a:r>
              <a:rPr lang="es-EC" b="1" dirty="0"/>
              <a:t>Propietario del Servicio:</a:t>
            </a:r>
            <a:r>
              <a:rPr lang="es-EC" dirty="0"/>
              <a:t> es el último responsable cara al cliente y a la organización TI de la prestación de un servicio específico.</a:t>
            </a:r>
            <a:endParaRPr lang="es-ES" dirty="0"/>
          </a:p>
          <a:p>
            <a:pPr lvl="0" algn="just" fontAlgn="base"/>
            <a:r>
              <a:rPr lang="es-EC" b="1" dirty="0"/>
              <a:t>Gestor del Proceso:</a:t>
            </a:r>
            <a:r>
              <a:rPr lang="es-EC" dirty="0"/>
              <a:t> es el responsable de la gestión de toda la operativa asociada a un proceso en </a:t>
            </a:r>
            <a:r>
              <a:rPr lang="es-EC" dirty="0" smtClean="0"/>
              <a:t>particular</a:t>
            </a:r>
            <a:endParaRPr lang="es-ES" dirty="0"/>
          </a:p>
          <a:p>
            <a:pPr lvl="0" algn="just" fontAlgn="base"/>
            <a:r>
              <a:rPr lang="es-EC" b="1" dirty="0"/>
              <a:t>Propietario del Proceso:</a:t>
            </a:r>
            <a:r>
              <a:rPr lang="es-EC" dirty="0"/>
              <a:t> es el último responsable frente a la organización TI de que el proceso cumple sus </a:t>
            </a:r>
            <a:r>
              <a:rPr lang="es-EC" dirty="0" smtClean="0"/>
              <a:t>objetivos.</a:t>
            </a:r>
            <a:endParaRPr lang="es-ES" dirty="0"/>
          </a:p>
          <a:p>
            <a:pPr marL="914400" lvl="2" indent="0">
              <a:buNone/>
            </a:pPr>
            <a:endParaRPr lang="es-ES" b="1"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164588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Mesa </a:t>
            </a:r>
            <a:r>
              <a:rPr lang="es-ES" dirty="0"/>
              <a:t>de Servicios (</a:t>
            </a:r>
            <a:r>
              <a:rPr lang="es-ES" dirty="0" err="1"/>
              <a:t>Service</a:t>
            </a:r>
            <a:r>
              <a:rPr lang="es-ES" dirty="0"/>
              <a:t> </a:t>
            </a:r>
            <a:r>
              <a:rPr lang="es-ES" dirty="0" err="1"/>
              <a:t>Desk</a:t>
            </a:r>
            <a:r>
              <a:rPr lang="es-ES" dirty="0"/>
              <a:t>)</a:t>
            </a:r>
          </a:p>
        </p:txBody>
      </p:sp>
      <p:sp>
        <p:nvSpPr>
          <p:cNvPr id="3" name="Marcador de contenido 2"/>
          <p:cNvSpPr>
            <a:spLocks noGrp="1"/>
          </p:cNvSpPr>
          <p:nvPr>
            <p:ph idx="1"/>
          </p:nvPr>
        </p:nvSpPr>
        <p:spPr/>
        <p:txBody>
          <a:bodyPr/>
          <a:lstStyle/>
          <a:p>
            <a:r>
              <a:rPr lang="es-EC" dirty="0"/>
              <a:t>Es un conjunto de servicios orientados a gestionar y solucionar los posibles incidentes relacionados con las TI.  </a:t>
            </a:r>
            <a:endParaRPr lang="es-ES" dirty="0"/>
          </a:p>
          <a:p>
            <a:r>
              <a:rPr lang="es-EC" dirty="0"/>
              <a:t>ITIL considera las mesas de servicios  como el punto central de contacto entre los proveedores de servicios y los usuarios finales. </a:t>
            </a:r>
            <a:endParaRPr lang="es-EC" dirty="0" smtClean="0"/>
          </a:p>
          <a:p>
            <a:r>
              <a:rPr lang="es-EC" dirty="0"/>
              <a:t>ITIL describe tres configuraciones de mesas de servicio.</a:t>
            </a:r>
            <a:endParaRPr lang="es-ES" dirty="0"/>
          </a:p>
          <a:p>
            <a:pPr lvl="1"/>
            <a:r>
              <a:rPr lang="es-EC" dirty="0" err="1"/>
              <a:t>Service</a:t>
            </a:r>
            <a:r>
              <a:rPr lang="es-EC" dirty="0"/>
              <a:t> </a:t>
            </a:r>
            <a:r>
              <a:rPr lang="es-EC" dirty="0" err="1"/>
              <a:t>Desk</a:t>
            </a:r>
            <a:r>
              <a:rPr lang="es-EC" dirty="0"/>
              <a:t> </a:t>
            </a:r>
            <a:r>
              <a:rPr lang="es-EC" dirty="0" smtClean="0"/>
              <a:t>Local</a:t>
            </a:r>
          </a:p>
          <a:p>
            <a:pPr lvl="1"/>
            <a:r>
              <a:rPr lang="es-EC" dirty="0" err="1"/>
              <a:t>Service</a:t>
            </a:r>
            <a:r>
              <a:rPr lang="es-EC" dirty="0"/>
              <a:t> </a:t>
            </a:r>
            <a:r>
              <a:rPr lang="es-EC" dirty="0" err="1"/>
              <a:t>Desk</a:t>
            </a:r>
            <a:r>
              <a:rPr lang="es-EC" dirty="0"/>
              <a:t> </a:t>
            </a:r>
            <a:r>
              <a:rPr lang="es-EC" dirty="0" smtClean="0"/>
              <a:t>Centralizado</a:t>
            </a:r>
          </a:p>
          <a:p>
            <a:pPr lvl="1"/>
            <a:r>
              <a:rPr lang="es-EC" dirty="0" err="1"/>
              <a:t>Service</a:t>
            </a:r>
            <a:r>
              <a:rPr lang="es-EC" dirty="0"/>
              <a:t> </a:t>
            </a:r>
            <a:r>
              <a:rPr lang="es-EC" dirty="0" err="1"/>
              <a:t>Desk</a:t>
            </a:r>
            <a:r>
              <a:rPr lang="es-EC" dirty="0" smtClean="0"/>
              <a:t> </a:t>
            </a:r>
            <a:r>
              <a:rPr lang="es-EC" dirty="0"/>
              <a:t>Virtual</a:t>
            </a:r>
            <a:endParaRPr lang="es-ES"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248756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Implementación </a:t>
            </a:r>
            <a:r>
              <a:rPr lang="es-ES" dirty="0"/>
              <a:t>de un </a:t>
            </a:r>
            <a:r>
              <a:rPr lang="es-ES" dirty="0" err="1"/>
              <a:t>Service</a:t>
            </a:r>
            <a:r>
              <a:rPr lang="es-ES" dirty="0"/>
              <a:t> </a:t>
            </a:r>
            <a:r>
              <a:rPr lang="es-ES" dirty="0" err="1"/>
              <a:t>Desk</a:t>
            </a:r>
            <a:endParaRPr lang="es-ES" dirty="0"/>
          </a:p>
        </p:txBody>
      </p:sp>
      <p:sp>
        <p:nvSpPr>
          <p:cNvPr id="3" name="Marcador de contenido 2"/>
          <p:cNvSpPr>
            <a:spLocks noGrp="1"/>
          </p:cNvSpPr>
          <p:nvPr>
            <p:ph idx="1"/>
          </p:nvPr>
        </p:nvSpPr>
        <p:spPr>
          <a:xfrm>
            <a:off x="2589212" y="2133600"/>
            <a:ext cx="8915400" cy="4501116"/>
          </a:xfrm>
        </p:spPr>
        <p:txBody>
          <a:bodyPr>
            <a:normAutofit/>
          </a:bodyPr>
          <a:lstStyle/>
          <a:p>
            <a:r>
              <a:rPr lang="es-EC" dirty="0" smtClean="0"/>
              <a:t>Se </a:t>
            </a:r>
            <a:r>
              <a:rPr lang="es-EC" dirty="0"/>
              <a:t>deben considerar cuestiones técnicas y aspectos relacionados con el talento humano, en primera instancia se debe establecer:</a:t>
            </a:r>
            <a:endParaRPr lang="es-ES" dirty="0"/>
          </a:p>
          <a:p>
            <a:pPr lvl="1" fontAlgn="base"/>
            <a:r>
              <a:rPr lang="es-EC" dirty="0"/>
              <a:t>Cuáles son las </a:t>
            </a:r>
            <a:r>
              <a:rPr lang="es-EC" u="sng" dirty="0" smtClean="0"/>
              <a:t>necesidades</a:t>
            </a:r>
            <a:endParaRPr lang="es-ES" dirty="0"/>
          </a:p>
          <a:p>
            <a:pPr lvl="1" fontAlgn="base"/>
            <a:r>
              <a:rPr lang="es-EC" dirty="0"/>
              <a:t>Cuáles serán las </a:t>
            </a:r>
            <a:r>
              <a:rPr lang="es-EC" u="sng" dirty="0"/>
              <a:t>funciones</a:t>
            </a:r>
            <a:r>
              <a:rPr lang="es-EC" dirty="0"/>
              <a:t>.</a:t>
            </a:r>
            <a:endParaRPr lang="es-ES" dirty="0"/>
          </a:p>
          <a:p>
            <a:pPr lvl="1" fontAlgn="base"/>
            <a:r>
              <a:rPr lang="es-EC" dirty="0"/>
              <a:t>Quiénes serán los </a:t>
            </a:r>
            <a:r>
              <a:rPr lang="es-EC" u="sng" dirty="0"/>
              <a:t>responsables del mismo.</a:t>
            </a:r>
            <a:endParaRPr lang="es-ES" u="sng" dirty="0"/>
          </a:p>
          <a:p>
            <a:pPr lvl="1" fontAlgn="base"/>
            <a:r>
              <a:rPr lang="es-EC" dirty="0"/>
              <a:t>Qué </a:t>
            </a:r>
            <a:r>
              <a:rPr lang="es-EC" u="sng" dirty="0"/>
              <a:t>cualificaciones profesionales </a:t>
            </a:r>
            <a:r>
              <a:rPr lang="es-EC" dirty="0"/>
              <a:t>poseerán el </a:t>
            </a:r>
            <a:r>
              <a:rPr lang="es-EC" u="sng" dirty="0"/>
              <a:t>personal técnico.</a:t>
            </a:r>
            <a:endParaRPr lang="es-ES" u="sng" dirty="0"/>
          </a:p>
          <a:p>
            <a:pPr lvl="1" fontAlgn="base"/>
            <a:r>
              <a:rPr lang="es-EC" dirty="0" smtClean="0"/>
              <a:t>Qué </a:t>
            </a:r>
            <a:r>
              <a:rPr lang="es-EC" u="sng" dirty="0"/>
              <a:t>métricas</a:t>
            </a:r>
            <a:r>
              <a:rPr lang="es-EC" dirty="0"/>
              <a:t> determinarán el rendimiento del Centro de Servicios.</a:t>
            </a:r>
            <a:endParaRPr lang="es-ES" dirty="0"/>
          </a:p>
          <a:p>
            <a:endParaRPr lang="es-ES"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728885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Gestión </a:t>
            </a:r>
            <a:r>
              <a:rPr lang="es-ES" dirty="0"/>
              <a:t>de Incidentes </a:t>
            </a:r>
          </a:p>
        </p:txBody>
      </p:sp>
      <p:sp>
        <p:nvSpPr>
          <p:cNvPr id="3" name="Marcador de contenido 2"/>
          <p:cNvSpPr>
            <a:spLocks noGrp="1"/>
          </p:cNvSpPr>
          <p:nvPr>
            <p:ph idx="1"/>
          </p:nvPr>
        </p:nvSpPr>
        <p:spPr>
          <a:xfrm>
            <a:off x="2589212" y="1740187"/>
            <a:ext cx="8915400" cy="3777622"/>
          </a:xfrm>
        </p:spPr>
        <p:txBody>
          <a:bodyPr/>
          <a:lstStyle/>
          <a:p>
            <a:pPr>
              <a:lnSpc>
                <a:spcPct val="150000"/>
              </a:lnSpc>
            </a:pPr>
            <a:r>
              <a:rPr lang="es-ES" u="sng" dirty="0" smtClean="0"/>
              <a:t>Detecta</a:t>
            </a:r>
            <a:r>
              <a:rPr lang="es-ES" dirty="0" smtClean="0"/>
              <a:t> todo incidente en los servicios de las TI.</a:t>
            </a:r>
          </a:p>
          <a:p>
            <a:pPr>
              <a:lnSpc>
                <a:spcPct val="150000"/>
              </a:lnSpc>
            </a:pPr>
            <a:r>
              <a:rPr lang="es-ES" u="sng" dirty="0" smtClean="0"/>
              <a:t>Registra y clasifica </a:t>
            </a:r>
            <a:r>
              <a:rPr lang="es-ES" dirty="0" smtClean="0"/>
              <a:t>los incidentes detectadas</a:t>
            </a:r>
          </a:p>
          <a:p>
            <a:pPr>
              <a:lnSpc>
                <a:spcPct val="150000"/>
              </a:lnSpc>
            </a:pPr>
            <a:r>
              <a:rPr lang="es-ES" dirty="0" smtClean="0"/>
              <a:t>Se </a:t>
            </a:r>
            <a:r>
              <a:rPr lang="es-ES" u="sng" dirty="0" smtClean="0"/>
              <a:t>asigna</a:t>
            </a:r>
            <a:r>
              <a:rPr lang="es-ES" dirty="0" smtClean="0"/>
              <a:t> el incidente al </a:t>
            </a:r>
            <a:r>
              <a:rPr lang="es-ES" u="sng" dirty="0" smtClean="0"/>
              <a:t>personal</a:t>
            </a:r>
            <a:r>
              <a:rPr lang="es-ES" dirty="0" smtClean="0"/>
              <a:t> indicado para que restaure el servicio que ha sufrido alteraciones a la normalidad.</a:t>
            </a:r>
            <a:endParaRPr lang="es-ES" dirty="0"/>
          </a:p>
          <a:p>
            <a:pPr>
              <a:lnSpc>
                <a:spcPct val="150000"/>
              </a:lnSpc>
            </a:pPr>
            <a:r>
              <a:rPr lang="es-ES" dirty="0" smtClean="0"/>
              <a:t>Para resolver el incidente se considera su </a:t>
            </a:r>
            <a:r>
              <a:rPr lang="es-ES" u="sng" dirty="0" smtClean="0"/>
              <a:t>impacto y la urgencia</a:t>
            </a:r>
            <a:r>
              <a:rPr lang="es-ES" dirty="0" smtClean="0"/>
              <a:t>.</a:t>
            </a:r>
          </a:p>
          <a:p>
            <a:pPr>
              <a:lnSpc>
                <a:spcPct val="150000"/>
              </a:lnSpc>
            </a:pPr>
            <a:r>
              <a:rPr lang="es-ES" dirty="0" smtClean="0"/>
              <a:t>Se determina si es necesario realizar el </a:t>
            </a:r>
            <a:r>
              <a:rPr lang="es-ES" u="sng" dirty="0" smtClean="0"/>
              <a:t>escalamiento</a:t>
            </a:r>
            <a:r>
              <a:rPr lang="es-ES" dirty="0" smtClean="0"/>
              <a:t>, dependiendo de la naturaleza del incidente</a:t>
            </a:r>
          </a:p>
          <a:p>
            <a:pPr>
              <a:lnSpc>
                <a:spcPct val="150000"/>
              </a:lnSpc>
            </a:pPr>
            <a:endParaRPr lang="es-ES" dirty="0"/>
          </a:p>
        </p:txBody>
      </p:sp>
      <p:pic>
        <p:nvPicPr>
          <p:cNvPr id="4" name="Imagen 3"/>
          <p:cNvPicPr/>
          <p:nvPr/>
        </p:nvPicPr>
        <p:blipFill>
          <a:blip r:embed="rId3">
            <a:extLst>
              <a:ext uri="{28A0092B-C50C-407E-A947-70E740481C1C}">
                <a14:useLocalDpi xmlns:a14="http://schemas.microsoft.com/office/drawing/2010/main" val="0"/>
              </a:ext>
            </a:extLst>
          </a:blip>
          <a:srcRect/>
          <a:stretch>
            <a:fillRect/>
          </a:stretch>
        </p:blipFill>
        <p:spPr bwMode="auto">
          <a:xfrm>
            <a:off x="9721362" y="104775"/>
            <a:ext cx="2384913" cy="666750"/>
          </a:xfrm>
          <a:prstGeom prst="rect">
            <a:avLst/>
          </a:prstGeom>
          <a:noFill/>
          <a:ln>
            <a:noFill/>
          </a:ln>
        </p:spPr>
      </p:pic>
    </p:spTree>
    <p:extLst>
      <p:ext uri="{BB962C8B-B14F-4D97-AF65-F5344CB8AC3E}">
        <p14:creationId xmlns:p14="http://schemas.microsoft.com/office/powerpoint/2010/main" val="3877634348"/>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488</TotalTime>
  <Words>2204</Words>
  <Application>Microsoft Office PowerPoint</Application>
  <PresentationFormat>Personalizado</PresentationFormat>
  <Paragraphs>295</Paragraphs>
  <Slides>31</Slides>
  <Notes>11</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Espiral</vt:lpstr>
      <vt:lpstr>IMPLANTACIÓN DE UNA HERRAMIENTA PARA EL MANEJO DEL SERVICE DESK CON ITIL V 3.0 EN LA COMISIÓN  METROPOLITANA DE LUCHA CONTRA LA CORRUPCIÓN</vt:lpstr>
      <vt:lpstr>Justificación</vt:lpstr>
      <vt:lpstr>Objetivos</vt:lpstr>
      <vt:lpstr>Alcance</vt:lpstr>
      <vt:lpstr>ITIL (Information Technology Infrastructure Library)</vt:lpstr>
      <vt:lpstr>Roles en la Gestión de Servicios</vt:lpstr>
      <vt:lpstr>Mesa de Servicios (Service Desk)</vt:lpstr>
      <vt:lpstr>Implementación de un Service Desk</vt:lpstr>
      <vt:lpstr>Gestión de Incidentes </vt:lpstr>
      <vt:lpstr>Comisión Metropolitana de Lucha contra la Corrupción (CMLCC)</vt:lpstr>
      <vt:lpstr>Situación actual de la mesa de ayuda</vt:lpstr>
      <vt:lpstr>Servicios que ofrece el Área de TI de la CMLCC</vt:lpstr>
      <vt:lpstr>Análisis comparativo con ITIL V3.0</vt:lpstr>
      <vt:lpstr>Gestión de Incidentes y Requerimientos</vt:lpstr>
      <vt:lpstr>La Mesa de Servicios</vt:lpstr>
      <vt:lpstr>La Mesa de Servicios</vt:lpstr>
      <vt:lpstr>La Mesa de Servicios</vt:lpstr>
      <vt:lpstr>La Mesa de Servicios</vt:lpstr>
      <vt:lpstr>La Mesa de Servicios</vt:lpstr>
      <vt:lpstr>La Mesa de Servicios</vt:lpstr>
      <vt:lpstr>La Mesa de Servicios</vt:lpstr>
      <vt:lpstr>La Mesa de Servicios</vt:lpstr>
      <vt:lpstr>Estudio de herramientas Service Desk basadas en ITIL </vt:lpstr>
      <vt:lpstr>Selección de la Herramienta</vt:lpstr>
      <vt:lpstr>Selección de la Herramienta</vt:lpstr>
      <vt:lpstr>Selección de la Herramienta</vt:lpstr>
      <vt:lpstr>Selección de la Herramienta</vt:lpstr>
      <vt:lpstr>Conclusiones</vt:lpstr>
      <vt:lpstr>Conclusiones</vt:lpstr>
      <vt:lpstr>Recomendaciones</vt:lpstr>
      <vt:lpstr>GRACIAS!!!!!!!!!!!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IMPLANTACIÓN DE UNA HERRAMIENTA PARA EL MANEJO DEL SERVICE DESK CON ITIL V 3.0 EN LA COMISIÓN  METROPOLITANA DE LUCHA CONTRA LA CORRUPCIÓN</dc:title>
  <dc:creator>Usuario de Windows</dc:creator>
  <cp:lastModifiedBy>Administrador</cp:lastModifiedBy>
  <cp:revision>74</cp:revision>
  <dcterms:created xsi:type="dcterms:W3CDTF">2014-07-26T16:26:30Z</dcterms:created>
  <dcterms:modified xsi:type="dcterms:W3CDTF">2014-09-04T16:06:14Z</dcterms:modified>
</cp:coreProperties>
</file>