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6" r:id="rId14"/>
    <p:sldId id="268" r:id="rId15"/>
    <p:sldId id="277" r:id="rId16"/>
    <p:sldId id="269"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91831-9336-4BCE-A21D-9185FB81AAFF}" type="datetimeFigureOut">
              <a:rPr lang="es-EC" smtClean="0"/>
              <a:t>13/06/2014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8690A-2970-46E1-AE90-A6FF5D75B811}" type="slidenum">
              <a:rPr lang="es-EC" smtClean="0"/>
              <a:t>‹Nº›</a:t>
            </a:fld>
            <a:endParaRPr lang="es-EC"/>
          </a:p>
        </p:txBody>
      </p:sp>
    </p:spTree>
    <p:extLst>
      <p:ext uri="{BB962C8B-B14F-4D97-AF65-F5344CB8AC3E}">
        <p14:creationId xmlns:p14="http://schemas.microsoft.com/office/powerpoint/2010/main" val="253326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5E38690A-2970-46E1-AE90-A6FF5D75B811}" type="slidenum">
              <a:rPr lang="es-EC" smtClean="0"/>
              <a:t>1</a:t>
            </a:fld>
            <a:endParaRPr lang="es-EC"/>
          </a:p>
        </p:txBody>
      </p:sp>
    </p:spTree>
    <p:extLst>
      <p:ext uri="{BB962C8B-B14F-4D97-AF65-F5344CB8AC3E}">
        <p14:creationId xmlns:p14="http://schemas.microsoft.com/office/powerpoint/2010/main" val="389364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En el</a:t>
            </a:r>
            <a:r>
              <a:rPr lang="es-EC" baseline="0" dirty="0" smtClean="0"/>
              <a:t> pasado no se contaba con otra forma de educación que fuera no la presencial (limitante por tiempo y distancia; que impedía que se mejore la formación académica o que se acceda a la misma), en la actualidad existen soluciones que acortan esa brecha permitiendo una mejor preparación de las personas que cuentan con estas soluciones.</a:t>
            </a:r>
          </a:p>
          <a:p>
            <a:r>
              <a:rPr lang="es-EC" baseline="0" dirty="0" smtClean="0"/>
              <a:t>MOODLE (Modular Object Oriented Dynamic Learning Enviroment) es un LMS (Learning Management System).</a:t>
            </a:r>
            <a:endParaRPr lang="es-EC" dirty="0"/>
          </a:p>
        </p:txBody>
      </p:sp>
      <p:sp>
        <p:nvSpPr>
          <p:cNvPr id="4" name="Marcador de número de diapositiva 3"/>
          <p:cNvSpPr>
            <a:spLocks noGrp="1"/>
          </p:cNvSpPr>
          <p:nvPr>
            <p:ph type="sldNum" sz="quarter" idx="10"/>
          </p:nvPr>
        </p:nvSpPr>
        <p:spPr/>
        <p:txBody>
          <a:bodyPr/>
          <a:lstStyle/>
          <a:p>
            <a:fld id="{5E38690A-2970-46E1-AE90-A6FF5D75B811}" type="slidenum">
              <a:rPr lang="es-EC" smtClean="0"/>
              <a:t>3</a:t>
            </a:fld>
            <a:endParaRPr lang="es-EC"/>
          </a:p>
        </p:txBody>
      </p:sp>
    </p:spTree>
    <p:extLst>
      <p:ext uri="{BB962C8B-B14F-4D97-AF65-F5344CB8AC3E}">
        <p14:creationId xmlns:p14="http://schemas.microsoft.com/office/powerpoint/2010/main" val="347130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Los sistemas de gestión escolar mejoran los procesos</a:t>
            </a:r>
            <a:r>
              <a:rPr lang="es-EC" baseline="0" dirty="0" smtClean="0"/>
              <a:t> administrativos del plantel (reportes, libretas de calificaciones, promociones, matriculación, pagos), además automatiza el proceso académico al permitir tener los registros de cada estudiante y poder interactuar con ellos al definir actividades y calificaciones para los mismos, y se comunica con la comunidad al permitir que los padres de familia o representantes conozcan el rendimiento de los estudiantes; por otra parte Moodle es un LMS característico por ser un portal de aprendizaje colaborativo que permite el desarrollo de cursos en línea cumpliendo con estándares de educación.</a:t>
            </a:r>
            <a:endParaRPr lang="es-EC" dirty="0"/>
          </a:p>
        </p:txBody>
      </p:sp>
      <p:sp>
        <p:nvSpPr>
          <p:cNvPr id="4" name="Marcador de número de diapositiva 3"/>
          <p:cNvSpPr>
            <a:spLocks noGrp="1"/>
          </p:cNvSpPr>
          <p:nvPr>
            <p:ph type="sldNum" sz="quarter" idx="10"/>
          </p:nvPr>
        </p:nvSpPr>
        <p:spPr/>
        <p:txBody>
          <a:bodyPr/>
          <a:lstStyle/>
          <a:p>
            <a:fld id="{5E38690A-2970-46E1-AE90-A6FF5D75B811}" type="slidenum">
              <a:rPr lang="es-EC" smtClean="0"/>
              <a:t>4</a:t>
            </a:fld>
            <a:endParaRPr lang="es-EC"/>
          </a:p>
        </p:txBody>
      </p:sp>
    </p:spTree>
    <p:extLst>
      <p:ext uri="{BB962C8B-B14F-4D97-AF65-F5344CB8AC3E}">
        <p14:creationId xmlns:p14="http://schemas.microsoft.com/office/powerpoint/2010/main" val="218935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3"/>
            <a:r>
              <a:rPr lang="es-ES" sz="1200" b="1" kern="1200" dirty="0" smtClean="0">
                <a:solidFill>
                  <a:schemeClr val="tx1"/>
                </a:solidFill>
                <a:effectLst/>
                <a:latin typeface="+mn-lt"/>
                <a:ea typeface="+mn-ea"/>
                <a:cs typeface="+mn-cs"/>
              </a:rPr>
              <a:t>Tabla </a:t>
            </a:r>
            <a:r>
              <a:rPr lang="es-ES" sz="1200" b="1" kern="1200" dirty="0" err="1" smtClean="0">
                <a:solidFill>
                  <a:schemeClr val="tx1"/>
                </a:solidFill>
                <a:effectLst/>
                <a:latin typeface="+mn-lt"/>
                <a:ea typeface="+mn-ea"/>
                <a:cs typeface="+mn-cs"/>
              </a:rPr>
              <a:t>moodle_section</a:t>
            </a:r>
            <a:endParaRPr lang="es-EC" sz="1200" b="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tabla servirá para poder identificar la sección a la que pertenece un curso del sistema RUTADEMIC e identificarlo con la categoría que maneja MOODLE y relacionarlos al momento de realizar búsquedas o crear actividades.</a:t>
            </a:r>
            <a:endParaRPr lang="es-EC"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Campo </a:t>
            </a:r>
            <a:r>
              <a:rPr lang="es-ES" sz="1200" b="1" kern="1200" dirty="0" err="1" smtClean="0">
                <a:solidFill>
                  <a:schemeClr val="tx1"/>
                </a:solidFill>
                <a:effectLst/>
                <a:latin typeface="+mn-lt"/>
                <a:ea typeface="+mn-ea"/>
                <a:cs typeface="+mn-cs"/>
              </a:rPr>
              <a:t>serial_set</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este campo es el ID o clave primaria de la tabla del Sistema de Gestión Escolar RUTADEMIC en el que se registra la sección a la que pertenece un curso.</a:t>
            </a:r>
            <a:endParaRPr lang="es-EC"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Campo id:</a:t>
            </a:r>
            <a:r>
              <a:rPr lang="es-ES" sz="1200" kern="1200" dirty="0" smtClean="0">
                <a:solidFill>
                  <a:schemeClr val="tx1"/>
                </a:solidFill>
                <a:effectLst/>
                <a:latin typeface="+mn-lt"/>
                <a:ea typeface="+mn-ea"/>
                <a:cs typeface="+mn-cs"/>
              </a:rPr>
              <a:t> este campo tomará el valor del ID de la categoría que se crea en MOODLE.</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pPr lvl="3"/>
            <a:r>
              <a:rPr lang="es-ES" sz="1200" b="1" kern="1200" dirty="0" smtClean="0">
                <a:solidFill>
                  <a:schemeClr val="tx1"/>
                </a:solidFill>
                <a:effectLst/>
                <a:latin typeface="+mn-lt"/>
                <a:ea typeface="+mn-ea"/>
                <a:cs typeface="+mn-cs"/>
              </a:rPr>
              <a:t>Tabla </a:t>
            </a:r>
            <a:r>
              <a:rPr lang="es-ES" sz="1200" b="1" kern="1200" dirty="0" err="1" smtClean="0">
                <a:solidFill>
                  <a:schemeClr val="tx1"/>
                </a:solidFill>
                <a:effectLst/>
                <a:latin typeface="+mn-lt"/>
                <a:ea typeface="+mn-ea"/>
                <a:cs typeface="+mn-cs"/>
              </a:rPr>
              <a:t>moodle_school_year</a:t>
            </a:r>
            <a:endParaRPr lang="es-EC" sz="1200" b="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tabla servirá para poder identificar el año lectivo al que pertenecen los cursos y secciones de RUTADEMIC e identificarlo con la categoría que maneja MOODLE y relacionarlos al momento de realizar búsquedas o crear actividades.</a:t>
            </a:r>
            <a:endParaRPr lang="es-EC"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Campo </a:t>
            </a:r>
            <a:r>
              <a:rPr lang="es-ES" sz="1200" b="1" kern="1200" dirty="0" err="1" smtClean="0">
                <a:solidFill>
                  <a:schemeClr val="tx1"/>
                </a:solidFill>
                <a:effectLst/>
                <a:latin typeface="+mn-lt"/>
                <a:ea typeface="+mn-ea"/>
                <a:cs typeface="+mn-cs"/>
              </a:rPr>
              <a:t>serial_scy</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este campo es el ID o clave primaria de la tabla del Sistema de Gestión Escolar RUTADEMIC en el que se registra el año lectivo al que pertenecen los cursos y las secciones.</a:t>
            </a:r>
            <a:endParaRPr lang="es-EC"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Campo id:</a:t>
            </a:r>
            <a:r>
              <a:rPr lang="es-ES" sz="1200" kern="1200" dirty="0" smtClean="0">
                <a:solidFill>
                  <a:schemeClr val="tx1"/>
                </a:solidFill>
                <a:effectLst/>
                <a:latin typeface="+mn-lt"/>
                <a:ea typeface="+mn-ea"/>
                <a:cs typeface="+mn-cs"/>
              </a:rPr>
              <a:t> este campo tomará el valor del ID de la categoría que se crea en MOODLE.</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pPr lvl="3"/>
            <a:r>
              <a:rPr lang="es-ES" sz="1200" b="1" kern="1200" dirty="0" smtClean="0">
                <a:solidFill>
                  <a:schemeClr val="tx1"/>
                </a:solidFill>
                <a:effectLst/>
                <a:latin typeface="+mn-lt"/>
                <a:ea typeface="+mn-ea"/>
                <a:cs typeface="+mn-cs"/>
              </a:rPr>
              <a:t>Tabla </a:t>
            </a:r>
            <a:r>
              <a:rPr lang="es-ES" sz="1200" b="1" kern="1200" dirty="0" err="1" smtClean="0">
                <a:solidFill>
                  <a:schemeClr val="tx1"/>
                </a:solidFill>
                <a:effectLst/>
                <a:latin typeface="+mn-lt"/>
                <a:ea typeface="+mn-ea"/>
                <a:cs typeface="+mn-cs"/>
              </a:rPr>
              <a:t>moodle_course</a:t>
            </a:r>
            <a:endParaRPr lang="es-EC" sz="1200" b="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tabla servirá para poder identificar el curso al que pertenecen las materias de RUTADEMIC e identificarlo con la categoría que maneja MOODLE y relacionarlos al momento de realizar búsquedas o crear actividades.</a:t>
            </a:r>
            <a:endParaRPr lang="es-EC"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Campo </a:t>
            </a:r>
            <a:r>
              <a:rPr lang="es-ES" sz="1200" b="1" kern="1200" dirty="0" err="1" smtClean="0">
                <a:solidFill>
                  <a:schemeClr val="tx1"/>
                </a:solidFill>
                <a:effectLst/>
                <a:latin typeface="+mn-lt"/>
                <a:ea typeface="+mn-ea"/>
                <a:cs typeface="+mn-cs"/>
              </a:rPr>
              <a:t>serial_crs</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este campo es el ID o clave primaria de la tabla del Sistema de Gestión Escolar RUTADEMIC en el que se registra el curso al que pertenecen las materias.</a:t>
            </a:r>
            <a:endParaRPr lang="es-EC"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Campo id:</a:t>
            </a:r>
            <a:r>
              <a:rPr lang="es-ES" sz="1200" kern="1200" dirty="0" smtClean="0">
                <a:solidFill>
                  <a:schemeClr val="tx1"/>
                </a:solidFill>
                <a:effectLst/>
                <a:latin typeface="+mn-lt"/>
                <a:ea typeface="+mn-ea"/>
                <a:cs typeface="+mn-cs"/>
              </a:rPr>
              <a:t> este campo tomará el valor del ID de la categoría que se crea en MOODLE.</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pPr lvl="3"/>
            <a:r>
              <a:rPr lang="es-ES" sz="1200" b="1" kern="1200" dirty="0" smtClean="0">
                <a:solidFill>
                  <a:schemeClr val="tx1"/>
                </a:solidFill>
                <a:effectLst/>
                <a:latin typeface="+mn-lt"/>
                <a:ea typeface="+mn-ea"/>
                <a:cs typeface="+mn-cs"/>
              </a:rPr>
              <a:t>Tabla </a:t>
            </a:r>
            <a:r>
              <a:rPr lang="es-ES" sz="1200" b="1" kern="1200" dirty="0" err="1" smtClean="0">
                <a:solidFill>
                  <a:schemeClr val="tx1"/>
                </a:solidFill>
                <a:effectLst/>
                <a:latin typeface="+mn-lt"/>
                <a:ea typeface="+mn-ea"/>
                <a:cs typeface="+mn-cs"/>
              </a:rPr>
              <a:t>moodle_subject_course</a:t>
            </a:r>
            <a:endParaRPr lang="es-EC" sz="1200" b="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tabla servirá para poder identificar la materia de cada curso de RUTADEMIC e identificarlo con el curso de MOODLE y relacionarlos al momento de realizar búsquedas o crear actividades.</a:t>
            </a:r>
            <a:endParaRPr lang="es-EC"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Campo </a:t>
            </a:r>
            <a:r>
              <a:rPr lang="es-ES" sz="1200" b="1" kern="1200" dirty="0" err="1" smtClean="0">
                <a:solidFill>
                  <a:schemeClr val="tx1"/>
                </a:solidFill>
                <a:effectLst/>
                <a:latin typeface="+mn-lt"/>
                <a:ea typeface="+mn-ea"/>
                <a:cs typeface="+mn-cs"/>
              </a:rPr>
              <a:t>serial_sbc</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este campo es el ID o clave primaria de la materia creada en RUTADEMIC, el mismo que se relacionará con el campo ID de esta tabla para saber la equivalencia de la materia con el curso de MOODLE.</a:t>
            </a:r>
            <a:endParaRPr lang="es-EC"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Campo id:</a:t>
            </a:r>
            <a:r>
              <a:rPr lang="es-ES" sz="1200" kern="1200" dirty="0" smtClean="0">
                <a:solidFill>
                  <a:schemeClr val="tx1"/>
                </a:solidFill>
                <a:effectLst/>
                <a:latin typeface="+mn-lt"/>
                <a:ea typeface="+mn-ea"/>
                <a:cs typeface="+mn-cs"/>
              </a:rPr>
              <a:t> este campo tomará el valor del ID del curso creado en MOODLE, cada curso creado en MOODLE, será una materia del sistema RUTADEMIC.</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pPr lvl="3"/>
            <a:r>
              <a:rPr lang="es-ES" sz="1200" b="1" kern="1200" dirty="0" smtClean="0">
                <a:solidFill>
                  <a:schemeClr val="tx1"/>
                </a:solidFill>
                <a:effectLst/>
                <a:latin typeface="+mn-lt"/>
                <a:ea typeface="+mn-ea"/>
                <a:cs typeface="+mn-cs"/>
              </a:rPr>
              <a:t>Tabla </a:t>
            </a:r>
            <a:r>
              <a:rPr lang="es-ES" sz="1200" b="1" kern="1200" dirty="0" err="1" smtClean="0">
                <a:solidFill>
                  <a:schemeClr val="tx1"/>
                </a:solidFill>
                <a:effectLst/>
                <a:latin typeface="+mn-lt"/>
                <a:ea typeface="+mn-ea"/>
                <a:cs typeface="+mn-cs"/>
              </a:rPr>
              <a:t>moodle_user</a:t>
            </a:r>
            <a:endParaRPr lang="es-EC" sz="1200" b="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tabla servirá para poder identificar cada usuario del sistema RUTADEMIC e identificarlo con usuario de MOODLE y relacionarlos al momento de realizar búsquedas.</a:t>
            </a:r>
            <a:endParaRPr lang="es-EC"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Campo </a:t>
            </a:r>
            <a:r>
              <a:rPr lang="es-ES" sz="1200" b="1" kern="1200" dirty="0" err="1" smtClean="0">
                <a:solidFill>
                  <a:schemeClr val="tx1"/>
                </a:solidFill>
                <a:effectLst/>
                <a:latin typeface="+mn-lt"/>
                <a:ea typeface="+mn-ea"/>
                <a:cs typeface="+mn-cs"/>
              </a:rPr>
              <a:t>serial_usr</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este campo es el ID o clave primaria del usuario del sistema RUTADEMIC.</a:t>
            </a:r>
            <a:endParaRPr lang="es-EC"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Campo id:</a:t>
            </a:r>
            <a:r>
              <a:rPr lang="es-ES" sz="1200" kern="1200" dirty="0" smtClean="0">
                <a:solidFill>
                  <a:schemeClr val="tx1"/>
                </a:solidFill>
                <a:effectLst/>
                <a:latin typeface="+mn-lt"/>
                <a:ea typeface="+mn-ea"/>
                <a:cs typeface="+mn-cs"/>
              </a:rPr>
              <a:t> este campo tomará el valor del ID del usuario creado en MOODLE, cada usuario creado en MOODLE, de esta manera se relacionarán los usuario de RUTADEMIC y MOODLE.</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pPr lvl="3"/>
            <a:r>
              <a:rPr lang="es-ES" sz="1200" b="1" kern="1200" dirty="0" smtClean="0">
                <a:solidFill>
                  <a:schemeClr val="tx1"/>
                </a:solidFill>
                <a:effectLst/>
                <a:latin typeface="+mn-lt"/>
                <a:ea typeface="+mn-ea"/>
                <a:cs typeface="+mn-cs"/>
              </a:rPr>
              <a:t>Tabla </a:t>
            </a:r>
            <a:r>
              <a:rPr lang="es-ES" sz="1200" b="1" kern="1200" dirty="0" err="1" smtClean="0">
                <a:solidFill>
                  <a:schemeClr val="tx1"/>
                </a:solidFill>
                <a:effectLst/>
                <a:latin typeface="+mn-lt"/>
                <a:ea typeface="+mn-ea"/>
                <a:cs typeface="+mn-cs"/>
              </a:rPr>
              <a:t>moodle_modules</a:t>
            </a:r>
            <a:endParaRPr lang="es-EC" sz="1200" b="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tabla registrará las actividades de MOODLE que serán utilizadas para este proyecto: Chat, Foro, Tarea y Cuestionario.</a:t>
            </a:r>
            <a:endParaRPr lang="es-EC"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Campo </a:t>
            </a:r>
            <a:r>
              <a:rPr lang="es-ES" sz="1200" b="1" kern="1200" dirty="0" err="1" smtClean="0">
                <a:solidFill>
                  <a:schemeClr val="tx1"/>
                </a:solidFill>
                <a:effectLst/>
                <a:latin typeface="+mn-lt"/>
                <a:ea typeface="+mn-ea"/>
                <a:cs typeface="+mn-cs"/>
              </a:rPr>
              <a:t>serial_mod</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este campo será el ID del tipo de módulo que se maneja en MOODLE con el que se identificará las actividades a realizar.</a:t>
            </a:r>
            <a:endParaRPr lang="es-EC"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Campo </a:t>
            </a:r>
            <a:r>
              <a:rPr lang="es-ES" sz="1200" b="1" kern="1200" dirty="0" err="1" smtClean="0">
                <a:solidFill>
                  <a:schemeClr val="tx1"/>
                </a:solidFill>
                <a:effectLst/>
                <a:latin typeface="+mn-lt"/>
                <a:ea typeface="+mn-ea"/>
                <a:cs typeface="+mn-cs"/>
              </a:rPr>
              <a:t>name_mod</a:t>
            </a:r>
            <a:r>
              <a:rPr lang="es-ES" sz="1200" b="1" kern="12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este campo será el nombre del módulo de actividad creado desde el sistema RUTADEMIC que se verá reflejada en MOODLE.</a:t>
            </a: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E38690A-2970-46E1-AE90-A6FF5D75B811}" type="slidenum">
              <a:rPr lang="es-EC" smtClean="0"/>
              <a:t>12</a:t>
            </a:fld>
            <a:endParaRPr lang="es-EC"/>
          </a:p>
        </p:txBody>
      </p:sp>
    </p:spTree>
    <p:extLst>
      <p:ext uri="{BB962C8B-B14F-4D97-AF65-F5344CB8AC3E}">
        <p14:creationId xmlns:p14="http://schemas.microsoft.com/office/powerpoint/2010/main" val="146580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4AAD347D-5ACD-4C99-B74B-A9C85AD731AF}" type="datetimeFigureOut">
              <a:rPr lang="en-US" smtClean="0"/>
              <a:t>6/13/2014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5795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509A250-FF31-4206-8172-F9D3106AACB1}" type="datetimeFigureOut">
              <a:rPr lang="en-US" smtClean="0"/>
              <a:t>6/13/2014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9850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509A250-FF31-4206-8172-F9D3106AACB1}" type="datetimeFigureOut">
              <a:rPr lang="en-US" smtClean="0"/>
              <a:t>6/13/2014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8185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509A250-FF31-4206-8172-F9D3106AACB1}" type="datetimeFigureOut">
              <a:rPr lang="en-US" smtClean="0"/>
              <a:t>6/13/2014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1936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509A250-FF31-4206-8172-F9D3106AACB1}" type="datetimeFigureOut">
              <a:rPr lang="en-US" smtClean="0"/>
              <a:t>6/13/2014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4441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4509A250-FF31-4206-8172-F9D3106AACB1}" type="datetimeFigureOut">
              <a:rPr lang="en-US" smtClean="0"/>
              <a:t>6/13/2014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20298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4509A250-FF31-4206-8172-F9D3106AACB1}" type="datetimeFigureOut">
              <a:rPr lang="en-US" smtClean="0"/>
              <a:t>6/13/2014</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6769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4509A250-FF31-4206-8172-F9D3106AACB1}" type="datetimeFigureOut">
              <a:rPr lang="en-US" smtClean="0"/>
              <a:t>6/13/2014</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61817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509A250-FF31-4206-8172-F9D3106AACB1}" type="datetimeFigureOut">
              <a:rPr lang="en-US" smtClean="0"/>
              <a:t>6/13/2014</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25843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509A250-FF31-4206-8172-F9D3106AACB1}" type="datetimeFigureOut">
              <a:rPr lang="en-US" smtClean="0"/>
              <a:t>6/13/2014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2529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509A250-FF31-4206-8172-F9D3106AACB1}" type="datetimeFigureOut">
              <a:rPr lang="en-US" smtClean="0"/>
              <a:t>6/13/2014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6901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A250-FF31-4206-8172-F9D3106AACB1}" type="datetimeFigureOut">
              <a:rPr lang="en-US" smtClean="0"/>
              <a:t>6/13/2014</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816015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39551" y="3157538"/>
            <a:ext cx="8825658" cy="1129820"/>
          </a:xfrm>
        </p:spPr>
        <p:txBody>
          <a:bodyPr>
            <a:normAutofit/>
          </a:bodyPr>
          <a:lstStyle/>
          <a:p>
            <a:pPr algn="ctr"/>
            <a:r>
              <a:rPr lang="es-EC" sz="2500" b="1" dirty="0" smtClean="0">
                <a:latin typeface="+mn-lt"/>
                <a:ea typeface="PMingLiU" panose="02020500000000000000" pitchFamily="18" charset="-120"/>
                <a:cs typeface="Segoe UI Light" panose="020B0502040204020203" pitchFamily="34" charset="0"/>
              </a:rPr>
              <a:t>Desarrollo e Implementación de un módulo de integración entre el Sistema de Gestión Escolar RUTADEMIC con la Plataforma de Educación en Línea MOODLE</a:t>
            </a:r>
            <a:endParaRPr lang="es-EC" sz="2500" b="1" dirty="0">
              <a:latin typeface="+mn-lt"/>
              <a:ea typeface="PMingLiU" panose="02020500000000000000" pitchFamily="18" charset="-120"/>
              <a:cs typeface="Segoe UI Light" panose="020B0502040204020203" pitchFamily="34" charset="0"/>
            </a:endParaRPr>
          </a:p>
        </p:txBody>
      </p:sp>
      <p:sp>
        <p:nvSpPr>
          <p:cNvPr id="3" name="Subtítulo 2"/>
          <p:cNvSpPr>
            <a:spLocks noGrp="1"/>
          </p:cNvSpPr>
          <p:nvPr>
            <p:ph type="subTitle" idx="1"/>
          </p:nvPr>
        </p:nvSpPr>
        <p:spPr>
          <a:xfrm>
            <a:off x="7343774" y="5516563"/>
            <a:ext cx="4295775" cy="871057"/>
          </a:xfrm>
        </p:spPr>
        <p:txBody>
          <a:bodyPr>
            <a:normAutofit lnSpcReduction="10000"/>
          </a:bodyPr>
          <a:lstStyle/>
          <a:p>
            <a:pPr algn="r"/>
            <a:r>
              <a:rPr lang="es-EC" b="1" dirty="0" smtClean="0"/>
              <a:t>Aguinaga mantilla David Adrián</a:t>
            </a:r>
          </a:p>
          <a:p>
            <a:pPr algn="r"/>
            <a:r>
              <a:rPr lang="es-EC" b="1" dirty="0" smtClean="0"/>
              <a:t>Vaca Montenegro Erick paúl</a:t>
            </a:r>
            <a:endParaRPr lang="es-EC" b="1" dirty="0"/>
          </a:p>
        </p:txBody>
      </p:sp>
      <p:sp>
        <p:nvSpPr>
          <p:cNvPr id="4" name="Título 1"/>
          <p:cNvSpPr txBox="1">
            <a:spLocks/>
          </p:cNvSpPr>
          <p:nvPr/>
        </p:nvSpPr>
        <p:spPr>
          <a:xfrm>
            <a:off x="1154955" y="2262274"/>
            <a:ext cx="9594850" cy="561324"/>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200" b="1" dirty="0" smtClean="0">
                <a:latin typeface="+mn-lt"/>
                <a:cs typeface="Segoe UI Light" panose="020B0502040204020203" pitchFamily="34" charset="0"/>
              </a:rPr>
              <a:t>DEPARTAMENTO DE CIENCIAS DE LA COMPUTACIÓN</a:t>
            </a:r>
            <a:endParaRPr lang="es-EC" sz="3200" b="1" dirty="0">
              <a:latin typeface="+mn-lt"/>
              <a:cs typeface="Segoe UI Light" panose="020B0502040204020203" pitchFamily="34" charset="0"/>
            </a:endParaRPr>
          </a:p>
        </p:txBody>
      </p:sp>
      <p:pic>
        <p:nvPicPr>
          <p:cNvPr id="5" name="Imagen 4"/>
          <p:cNvPicPr/>
          <p:nvPr/>
        </p:nvPicPr>
        <p:blipFill>
          <a:blip r:embed="rId3"/>
          <a:stretch>
            <a:fillRect/>
          </a:stretch>
        </p:blipFill>
        <p:spPr>
          <a:xfrm>
            <a:off x="2675779" y="439455"/>
            <a:ext cx="6553202" cy="1700742"/>
          </a:xfrm>
          <a:prstGeom prst="rect">
            <a:avLst/>
          </a:prstGeom>
        </p:spPr>
      </p:pic>
    </p:spTree>
    <p:extLst>
      <p:ext uri="{BB962C8B-B14F-4D97-AF65-F5344CB8AC3E}">
        <p14:creationId xmlns:p14="http://schemas.microsoft.com/office/powerpoint/2010/main" val="648288222"/>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mn-lt"/>
                <a:cs typeface="Segoe UI Light" panose="020B0502040204020203" pitchFamily="34" charset="0"/>
              </a:rPr>
              <a:t>Marco Teórico: MOODLE</a:t>
            </a:r>
            <a:endParaRPr lang="es-EC" b="1" dirty="0">
              <a:latin typeface="+mn-lt"/>
              <a:cs typeface="Segoe UI Light" panose="020B0502040204020203" pitchFamily="34" charset="0"/>
            </a:endParaRPr>
          </a:p>
        </p:txBody>
      </p:sp>
      <p:pic>
        <p:nvPicPr>
          <p:cNvPr id="4" name="Imagen 3"/>
          <p:cNvPicPr>
            <a:picLocks noChangeAspect="1"/>
          </p:cNvPicPr>
          <p:nvPr/>
        </p:nvPicPr>
        <p:blipFill>
          <a:blip r:embed="rId2"/>
          <a:stretch>
            <a:fillRect/>
          </a:stretch>
        </p:blipFill>
        <p:spPr>
          <a:xfrm>
            <a:off x="2700336" y="1357312"/>
            <a:ext cx="7058025" cy="4977488"/>
          </a:xfrm>
          <a:prstGeom prst="rect">
            <a:avLst/>
          </a:prstGeom>
        </p:spPr>
      </p:pic>
      <p:pic>
        <p:nvPicPr>
          <p:cNvPr id="5" name="Imagen 4"/>
          <p:cNvPicPr/>
          <p:nvPr/>
        </p:nvPicPr>
        <p:blipFill>
          <a:blip r:embed="rId3"/>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10392994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89385" y="2967318"/>
            <a:ext cx="9404723" cy="1400530"/>
          </a:xfrm>
        </p:spPr>
        <p:txBody>
          <a:bodyPr/>
          <a:lstStyle/>
          <a:p>
            <a:r>
              <a:rPr lang="es-EC" b="1" dirty="0" smtClean="0">
                <a:latin typeface="+mn-lt"/>
                <a:cs typeface="Segoe UI Light" panose="020B0502040204020203" pitchFamily="34" charset="0"/>
              </a:rPr>
              <a:t>Análisis y Diseño</a:t>
            </a:r>
            <a:endParaRPr lang="es-EC" b="1" dirty="0">
              <a:latin typeface="+mn-lt"/>
              <a:cs typeface="Segoe UI Light" panose="020B0502040204020203" pitchFamily="34" charset="0"/>
            </a:endParaRPr>
          </a:p>
        </p:txBody>
      </p:sp>
      <p:pic>
        <p:nvPicPr>
          <p:cNvPr id="3" name="Imagen 2"/>
          <p:cNvPicPr/>
          <p:nvPr/>
        </p:nvPicPr>
        <p:blipFill>
          <a:blip r:embed="rId2"/>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908074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mn-lt"/>
                <a:cs typeface="Segoe UI Light" panose="020B0502040204020203" pitchFamily="34" charset="0"/>
              </a:rPr>
              <a:t>Tablas y campos de integración</a:t>
            </a:r>
            <a:endParaRPr lang="es-EC" b="1" dirty="0">
              <a:latin typeface="+mn-lt"/>
              <a:cs typeface="Segoe UI Light" panose="020B0502040204020203" pitchFamily="34" charset="0"/>
            </a:endParaRPr>
          </a:p>
        </p:txBody>
      </p:sp>
      <p:pic>
        <p:nvPicPr>
          <p:cNvPr id="4" name="Imagen 3"/>
          <p:cNvPicPr/>
          <p:nvPr/>
        </p:nvPicPr>
        <p:blipFill>
          <a:blip r:embed="rId3"/>
          <a:stretch>
            <a:fillRect/>
          </a:stretch>
        </p:blipFill>
        <p:spPr>
          <a:xfrm>
            <a:off x="646111" y="1853248"/>
            <a:ext cx="5276533" cy="1100139"/>
          </a:xfrm>
          <a:prstGeom prst="rect">
            <a:avLst/>
          </a:prstGeom>
        </p:spPr>
      </p:pic>
      <p:pic>
        <p:nvPicPr>
          <p:cNvPr id="5" name="Imagen 4"/>
          <p:cNvPicPr/>
          <p:nvPr/>
        </p:nvPicPr>
        <p:blipFill>
          <a:blip r:embed="rId4"/>
          <a:stretch>
            <a:fillRect/>
          </a:stretch>
        </p:blipFill>
        <p:spPr>
          <a:xfrm>
            <a:off x="646111" y="4350900"/>
            <a:ext cx="5276533" cy="1100139"/>
          </a:xfrm>
          <a:prstGeom prst="rect">
            <a:avLst/>
          </a:prstGeom>
        </p:spPr>
      </p:pic>
      <p:pic>
        <p:nvPicPr>
          <p:cNvPr id="6" name="Imagen 5"/>
          <p:cNvPicPr/>
          <p:nvPr/>
        </p:nvPicPr>
        <p:blipFill>
          <a:blip r:embed="rId5"/>
          <a:stretch>
            <a:fillRect/>
          </a:stretch>
        </p:blipFill>
        <p:spPr>
          <a:xfrm>
            <a:off x="6161084" y="1853248"/>
            <a:ext cx="5276533" cy="1097122"/>
          </a:xfrm>
          <a:prstGeom prst="rect">
            <a:avLst/>
          </a:prstGeom>
        </p:spPr>
      </p:pic>
      <p:pic>
        <p:nvPicPr>
          <p:cNvPr id="7" name="Imagen 6"/>
          <p:cNvPicPr/>
          <p:nvPr/>
        </p:nvPicPr>
        <p:blipFill>
          <a:blip r:embed="rId6"/>
          <a:stretch>
            <a:fillRect/>
          </a:stretch>
        </p:blipFill>
        <p:spPr>
          <a:xfrm>
            <a:off x="6161084" y="4350900"/>
            <a:ext cx="5276533" cy="1097122"/>
          </a:xfrm>
          <a:prstGeom prst="rect">
            <a:avLst/>
          </a:prstGeom>
        </p:spPr>
      </p:pic>
      <p:pic>
        <p:nvPicPr>
          <p:cNvPr id="8" name="Imagen 7"/>
          <p:cNvPicPr/>
          <p:nvPr/>
        </p:nvPicPr>
        <p:blipFill>
          <a:blip r:embed="rId7"/>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26362347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95450" y="2651125"/>
            <a:ext cx="88915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smtClean="0">
                <a:cs typeface="Segoe UI Light" panose="020B0502040204020203" pitchFamily="34" charset="0"/>
              </a:rPr>
              <a:t>Flujo de integración - Administración</a:t>
            </a:r>
            <a:endParaRPr lang="es-EC" b="1" dirty="0">
              <a:cs typeface="Segoe UI Light" panose="020B0502040204020203" pitchFamily="34" charset="0"/>
            </a:endParaRPr>
          </a:p>
        </p:txBody>
      </p:sp>
      <p:pic>
        <p:nvPicPr>
          <p:cNvPr id="5" name="Imagen 4"/>
          <p:cNvPicPr/>
          <p:nvPr/>
        </p:nvPicPr>
        <p:blipFill>
          <a:blip r:embed="rId2"/>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10161055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18526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981200" y="2765425"/>
            <a:ext cx="8534400" cy="1325563"/>
          </a:xfrm>
        </p:spPr>
        <p:txBody>
          <a:bodyPr/>
          <a:lstStyle/>
          <a:p>
            <a:r>
              <a:rPr lang="es-EC" b="1" dirty="0" smtClean="0">
                <a:latin typeface="+mn-lt"/>
                <a:cs typeface="Segoe UI Light" panose="020B0502040204020203" pitchFamily="34" charset="0"/>
              </a:rPr>
              <a:t>Flujo de integración – Uso general</a:t>
            </a:r>
            <a:endParaRPr lang="es-EC" b="1" dirty="0">
              <a:latin typeface="+mn-lt"/>
              <a:cs typeface="Segoe UI Light" panose="020B0502040204020203" pitchFamily="34" charset="0"/>
            </a:endParaRPr>
          </a:p>
        </p:txBody>
      </p:sp>
      <p:pic>
        <p:nvPicPr>
          <p:cNvPr id="5" name="Imagen 4"/>
          <p:cNvPicPr/>
          <p:nvPr/>
        </p:nvPicPr>
        <p:blipFill>
          <a:blip r:embed="rId2"/>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19601911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79285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56653" y="2167218"/>
            <a:ext cx="3654427" cy="1400530"/>
          </a:xfrm>
        </p:spPr>
        <p:txBody>
          <a:bodyPr/>
          <a:lstStyle/>
          <a:p>
            <a:r>
              <a:rPr lang="es-EC" b="1" dirty="0" smtClean="0">
                <a:cs typeface="Segoe UI Light" panose="020B0502040204020203" pitchFamily="34" charset="0"/>
              </a:rPr>
              <a:t>Demostración</a:t>
            </a:r>
            <a:endParaRPr lang="es-EC" b="1" dirty="0">
              <a:cs typeface="Segoe UI Light" panose="020B0502040204020203" pitchFamily="34" charset="0"/>
            </a:endParaRPr>
          </a:p>
        </p:txBody>
      </p:sp>
      <p:pic>
        <p:nvPicPr>
          <p:cNvPr id="4" name="Imagen 3"/>
          <p:cNvPicPr/>
          <p:nvPr/>
        </p:nvPicPr>
        <p:blipFill>
          <a:blip r:embed="rId2"/>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10527271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mn-lt"/>
                <a:cs typeface="Segoe UI Light" panose="020B0502040204020203" pitchFamily="34" charset="0"/>
              </a:rPr>
              <a:t>Conclusiones</a:t>
            </a:r>
            <a:endParaRPr lang="es-EC" b="1" dirty="0">
              <a:latin typeface="+mn-lt"/>
              <a:cs typeface="Segoe UI Light" panose="020B0502040204020203" pitchFamily="34" charset="0"/>
            </a:endParaRPr>
          </a:p>
        </p:txBody>
      </p:sp>
      <p:sp>
        <p:nvSpPr>
          <p:cNvPr id="3" name="Marcador de contenido 2"/>
          <p:cNvSpPr>
            <a:spLocks noGrp="1"/>
          </p:cNvSpPr>
          <p:nvPr>
            <p:ph idx="1"/>
          </p:nvPr>
        </p:nvSpPr>
        <p:spPr>
          <a:xfrm>
            <a:off x="1103312" y="1371600"/>
            <a:ext cx="8946541" cy="5129213"/>
          </a:xfrm>
        </p:spPr>
        <p:txBody>
          <a:bodyPr>
            <a:normAutofit fontScale="77500" lnSpcReduction="20000"/>
          </a:bodyPr>
          <a:lstStyle/>
          <a:p>
            <a:pPr lvl="0" algn="just"/>
            <a:r>
              <a:rPr lang="es-ES" dirty="0">
                <a:cs typeface="Segoe UI Light" panose="020B0502040204020203" pitchFamily="34" charset="0"/>
              </a:rPr>
              <a:t>La ampliación de las funcionalidades de un sistema ya existente por lo general requiere del desarrollo desde cero </a:t>
            </a:r>
            <a:r>
              <a:rPr lang="es-ES" dirty="0" smtClean="0">
                <a:cs typeface="Segoe UI Light" panose="020B0502040204020203" pitchFamily="34" charset="0"/>
              </a:rPr>
              <a:t>de las mismas </a:t>
            </a:r>
            <a:r>
              <a:rPr lang="es-ES" dirty="0">
                <a:cs typeface="Segoe UI Light" panose="020B0502040204020203" pitchFamily="34" charset="0"/>
              </a:rPr>
              <a:t>o la compra de </a:t>
            </a:r>
            <a:r>
              <a:rPr lang="es-ES" dirty="0" smtClean="0">
                <a:cs typeface="Segoe UI Light" panose="020B0502040204020203" pitchFamily="34" charset="0"/>
              </a:rPr>
              <a:t>una solución ya existente, </a:t>
            </a:r>
            <a:r>
              <a:rPr lang="es-ES" dirty="0">
                <a:cs typeface="Segoe UI Light" panose="020B0502040204020203" pitchFamily="34" charset="0"/>
              </a:rPr>
              <a:t>siendo </a:t>
            </a:r>
            <a:r>
              <a:rPr lang="es-ES" dirty="0" smtClean="0">
                <a:cs typeface="Segoe UI Light" panose="020B0502040204020203" pitchFamily="34" charset="0"/>
              </a:rPr>
              <a:t>esta la </a:t>
            </a:r>
            <a:r>
              <a:rPr lang="es-ES" dirty="0">
                <a:cs typeface="Segoe UI Light" panose="020B0502040204020203" pitchFamily="34" charset="0"/>
              </a:rPr>
              <a:t>mejor opción para optimizar costos y </a:t>
            </a:r>
            <a:r>
              <a:rPr lang="es-ES" dirty="0" smtClean="0">
                <a:cs typeface="Segoe UI Light" panose="020B0502040204020203" pitchFamily="34" charset="0"/>
              </a:rPr>
              <a:t>tiempos; </a:t>
            </a:r>
            <a:r>
              <a:rPr lang="es-ES" dirty="0">
                <a:cs typeface="Segoe UI Light" panose="020B0502040204020203" pitchFamily="34" charset="0"/>
              </a:rPr>
              <a:t>pero en otros casos como </a:t>
            </a:r>
            <a:r>
              <a:rPr lang="es-ES" dirty="0" smtClean="0">
                <a:cs typeface="Segoe UI Light" panose="020B0502040204020203" pitchFamily="34" charset="0"/>
              </a:rPr>
              <a:t>el actual, la </a:t>
            </a:r>
            <a:r>
              <a:rPr lang="es-ES" dirty="0">
                <a:cs typeface="Segoe UI Light" panose="020B0502040204020203" pitchFamily="34" charset="0"/>
              </a:rPr>
              <a:t>mejor opción es la integración de dos sistemas ya probados y funcionales.</a:t>
            </a:r>
            <a:endParaRPr lang="es-EC" dirty="0">
              <a:cs typeface="Segoe UI Light" panose="020B0502040204020203" pitchFamily="34" charset="0"/>
            </a:endParaRPr>
          </a:p>
          <a:p>
            <a:pPr lvl="0" algn="just"/>
            <a:r>
              <a:rPr lang="es-ES" dirty="0">
                <a:cs typeface="Segoe UI Light" panose="020B0502040204020203" pitchFamily="34" charset="0"/>
              </a:rPr>
              <a:t>La integración saca provecho de las características de ambos sistemas y se complementan entre sí </a:t>
            </a:r>
            <a:r>
              <a:rPr lang="es-ES" dirty="0" smtClean="0">
                <a:cs typeface="Segoe UI Light" panose="020B0502040204020203" pitchFamily="34" charset="0"/>
              </a:rPr>
              <a:t>mediante el módulo </a:t>
            </a:r>
            <a:r>
              <a:rPr lang="es-ES" dirty="0">
                <a:cs typeface="Segoe UI Light" panose="020B0502040204020203" pitchFamily="34" charset="0"/>
              </a:rPr>
              <a:t>de </a:t>
            </a:r>
            <a:r>
              <a:rPr lang="es-ES" dirty="0" smtClean="0">
                <a:cs typeface="Segoe UI Light" panose="020B0502040204020203" pitchFamily="34" charset="0"/>
              </a:rPr>
              <a:t>integración, </a:t>
            </a:r>
            <a:r>
              <a:rPr lang="es-ES" dirty="0">
                <a:cs typeface="Segoe UI Light" panose="020B0502040204020203" pitchFamily="34" charset="0"/>
              </a:rPr>
              <a:t>cuyo tiempo de desarrollo es menor al desarrollo de todo un sistema que soporte las características de ambos e indudablemente el costo de desarrollo es menor.</a:t>
            </a:r>
            <a:endParaRPr lang="es-EC" dirty="0">
              <a:cs typeface="Segoe UI Light" panose="020B0502040204020203" pitchFamily="34" charset="0"/>
            </a:endParaRPr>
          </a:p>
          <a:p>
            <a:pPr lvl="0" algn="just"/>
            <a:r>
              <a:rPr lang="es-ES" dirty="0">
                <a:cs typeface="Segoe UI Light" panose="020B0502040204020203" pitchFamily="34" charset="0"/>
              </a:rPr>
              <a:t>Mediante la integración del sistema RUTADEMIC con MOODLE se reduce el impacto de adaptación a un nuevo sistema ya que los beneficiarios siguen manejando los mismos usuarios y contraseñas que empleaban en RUTADEMIC y la misma estructura jerárquica de secciones, cursos y materias, además existe un vínculo de integración por parte de RUTADEMIC al generar actividades desde este a MOODLE.</a:t>
            </a:r>
            <a:endParaRPr lang="es-EC" dirty="0">
              <a:cs typeface="Segoe UI Light" panose="020B0502040204020203" pitchFamily="34" charset="0"/>
            </a:endParaRPr>
          </a:p>
          <a:p>
            <a:pPr lvl="0" algn="just"/>
            <a:r>
              <a:rPr lang="es-ES" dirty="0">
                <a:cs typeface="Segoe UI Light" panose="020B0502040204020203" pitchFamily="34" charset="0"/>
              </a:rPr>
              <a:t>La integración entre dos sistemas es viable cuando ambos </a:t>
            </a:r>
            <a:r>
              <a:rPr lang="es-ES" dirty="0" smtClean="0">
                <a:cs typeface="Segoe UI Light" panose="020B0502040204020203" pitchFamily="34" charset="0"/>
              </a:rPr>
              <a:t>son </a:t>
            </a:r>
            <a:r>
              <a:rPr lang="es-ES" dirty="0">
                <a:cs typeface="Segoe UI Light" panose="020B0502040204020203" pitchFamily="34" charset="0"/>
              </a:rPr>
              <a:t>similares y existe un amplio conocimiento de cada uno para estudiar la manera de integrarlos</a:t>
            </a:r>
            <a:r>
              <a:rPr lang="es-ES" dirty="0" smtClean="0">
                <a:cs typeface="Segoe UI Light" panose="020B0502040204020203" pitchFamily="34" charset="0"/>
              </a:rPr>
              <a:t>.</a:t>
            </a:r>
            <a:endParaRPr lang="es-EC" dirty="0">
              <a:cs typeface="Segoe UI Light" panose="020B0502040204020203" pitchFamily="34" charset="0"/>
            </a:endParaRPr>
          </a:p>
        </p:txBody>
      </p:sp>
      <p:pic>
        <p:nvPicPr>
          <p:cNvPr id="4" name="Imagen 3"/>
          <p:cNvPicPr/>
          <p:nvPr/>
        </p:nvPicPr>
        <p:blipFill>
          <a:blip r:embed="rId2"/>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21200594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mn-lt"/>
                <a:cs typeface="Segoe UI Light" panose="020B0502040204020203" pitchFamily="34" charset="0"/>
              </a:rPr>
              <a:t>Recomendaciones</a:t>
            </a:r>
            <a:endParaRPr lang="es-EC" b="1" dirty="0">
              <a:latin typeface="+mn-lt"/>
              <a:cs typeface="Segoe UI Light" panose="020B0502040204020203" pitchFamily="34" charset="0"/>
            </a:endParaRPr>
          </a:p>
        </p:txBody>
      </p:sp>
      <p:sp>
        <p:nvSpPr>
          <p:cNvPr id="3" name="Marcador de contenido 2"/>
          <p:cNvSpPr>
            <a:spLocks noGrp="1"/>
          </p:cNvSpPr>
          <p:nvPr>
            <p:ph idx="1"/>
          </p:nvPr>
        </p:nvSpPr>
        <p:spPr>
          <a:xfrm>
            <a:off x="1103312" y="1514475"/>
            <a:ext cx="8946541" cy="5104039"/>
          </a:xfrm>
        </p:spPr>
        <p:txBody>
          <a:bodyPr>
            <a:noAutofit/>
          </a:bodyPr>
          <a:lstStyle/>
          <a:p>
            <a:pPr lvl="0" algn="just"/>
            <a:r>
              <a:rPr lang="es-ES" sz="1800" dirty="0">
                <a:cs typeface="Segoe UI Light" panose="020B0502040204020203" pitchFamily="34" charset="0"/>
              </a:rPr>
              <a:t>Se recomienda usar la versión indicada para la integración con MOODLE ya que la integración realizada y planteada en este proyecto podría no funcionar con versiones distintas de MOODLE ya que suelen haber cambios de gran importancia en lo referente a la funcionalidad y los campos de la base de datos de una versión a otra.</a:t>
            </a:r>
            <a:endParaRPr lang="es-EC" sz="1800" dirty="0">
              <a:cs typeface="Segoe UI Light" panose="020B0502040204020203" pitchFamily="34" charset="0"/>
            </a:endParaRPr>
          </a:p>
          <a:p>
            <a:pPr lvl="0" algn="just"/>
            <a:r>
              <a:rPr lang="es-ES" sz="1800" dirty="0">
                <a:cs typeface="Segoe UI Light" panose="020B0502040204020203" pitchFamily="34" charset="0"/>
              </a:rPr>
              <a:t>El uso de pruebas de integración incrementales es de gran ayuda al realizar pruebas en un módulo de integración puesto que permite descubrir errores en etapas tempranas de desarrollo y así reducir el tiempo y costo que implica realizar correcciones. Además se garantiza que funcionen distintos módulos con ambos sistemas.</a:t>
            </a:r>
            <a:endParaRPr lang="es-EC" sz="1800" dirty="0">
              <a:cs typeface="Segoe UI Light" panose="020B0502040204020203" pitchFamily="34" charset="0"/>
            </a:endParaRPr>
          </a:p>
          <a:p>
            <a:pPr lvl="0" algn="just"/>
            <a:r>
              <a:rPr lang="es-ES" sz="1800" dirty="0">
                <a:cs typeface="Segoe UI Light" panose="020B0502040204020203" pitchFamily="34" charset="0"/>
              </a:rPr>
              <a:t>Se recomienda que los docentes usen apropiadamente cada tipo de actividad </a:t>
            </a:r>
            <a:r>
              <a:rPr lang="es-ES" sz="1800" dirty="0" smtClean="0">
                <a:cs typeface="Segoe UI Light" panose="020B0502040204020203" pitchFamily="34" charset="0"/>
              </a:rPr>
              <a:t>en línea disponible </a:t>
            </a:r>
            <a:r>
              <a:rPr lang="es-ES" sz="1800" dirty="0">
                <a:cs typeface="Segoe UI Light" panose="020B0502040204020203" pitchFamily="34" charset="0"/>
              </a:rPr>
              <a:t>para crear a </a:t>
            </a:r>
            <a:r>
              <a:rPr lang="es-ES" sz="1800" dirty="0" smtClean="0">
                <a:cs typeface="Segoe UI Light" panose="020B0502040204020203" pitchFamily="34" charset="0"/>
              </a:rPr>
              <a:t>MOODLE, </a:t>
            </a:r>
            <a:r>
              <a:rPr lang="es-ES" sz="1800" dirty="0">
                <a:cs typeface="Segoe UI Light" panose="020B0502040204020203" pitchFamily="34" charset="0"/>
              </a:rPr>
              <a:t>de acuerdo al uso que le vaya a dar y las características propias </a:t>
            </a:r>
            <a:r>
              <a:rPr lang="es-ES" sz="1800" dirty="0" smtClean="0">
                <a:cs typeface="Segoe UI Light" panose="020B0502040204020203" pitchFamily="34" charset="0"/>
              </a:rPr>
              <a:t>de las </a:t>
            </a:r>
            <a:r>
              <a:rPr lang="es-ES" sz="1800" dirty="0">
                <a:cs typeface="Segoe UI Light" panose="020B0502040204020203" pitchFamily="34" charset="0"/>
              </a:rPr>
              <a:t>actividades de </a:t>
            </a:r>
            <a:r>
              <a:rPr lang="es-ES" sz="1800" dirty="0" smtClean="0">
                <a:cs typeface="Segoe UI Light" panose="020B0502040204020203" pitchFamily="34" charset="0"/>
              </a:rPr>
              <a:t>MOODLE. De esta </a:t>
            </a:r>
            <a:r>
              <a:rPr lang="es-ES" sz="1800" dirty="0">
                <a:cs typeface="Segoe UI Light" panose="020B0502040204020203" pitchFamily="34" charset="0"/>
              </a:rPr>
              <a:t>forma </a:t>
            </a:r>
            <a:r>
              <a:rPr lang="es-ES" sz="1800" dirty="0" smtClean="0">
                <a:cs typeface="Segoe UI Light" panose="020B0502040204020203" pitchFamily="34" charset="0"/>
              </a:rPr>
              <a:t>se podrá ayudar al desarrollo de los </a:t>
            </a:r>
            <a:r>
              <a:rPr lang="es-ES" sz="1800" dirty="0">
                <a:cs typeface="Segoe UI Light" panose="020B0502040204020203" pitchFamily="34" charset="0"/>
              </a:rPr>
              <a:t>conocimientos de los estudiantes y generar una mayor participación </a:t>
            </a:r>
            <a:r>
              <a:rPr lang="es-ES" sz="1800" dirty="0" smtClean="0">
                <a:cs typeface="Segoe UI Light" panose="020B0502040204020203" pitchFamily="34" charset="0"/>
              </a:rPr>
              <a:t>de los mismos, beneficiando </a:t>
            </a:r>
            <a:r>
              <a:rPr lang="es-ES" sz="1800" dirty="0">
                <a:cs typeface="Segoe UI Light" panose="020B0502040204020203" pitchFamily="34" charset="0"/>
              </a:rPr>
              <a:t>así su conocimiento sobre la cátedra del docente.</a:t>
            </a:r>
            <a:endParaRPr lang="es-EC" sz="1800" dirty="0">
              <a:cs typeface="Segoe UI Light" panose="020B0502040204020203" pitchFamily="34" charset="0"/>
            </a:endParaRPr>
          </a:p>
          <a:p>
            <a:pPr lvl="0" algn="just"/>
            <a:r>
              <a:rPr lang="es-ES" sz="1800" dirty="0">
                <a:cs typeface="Segoe UI Light" panose="020B0502040204020203" pitchFamily="34" charset="0"/>
              </a:rPr>
              <a:t>Se recomienda seguir los pasos de integración explicados durante el proceso de </a:t>
            </a:r>
            <a:r>
              <a:rPr lang="es-ES" sz="1800" dirty="0" smtClean="0">
                <a:cs typeface="Segoe UI Light" panose="020B0502040204020203" pitchFamily="34" charset="0"/>
              </a:rPr>
              <a:t>pruebas </a:t>
            </a:r>
            <a:r>
              <a:rPr lang="es-ES" sz="1800" dirty="0">
                <a:cs typeface="Segoe UI Light" panose="020B0502040204020203" pitchFamily="34" charset="0"/>
              </a:rPr>
              <a:t>para de esta manera evitar errores al momento de migrar información de un sistema a otro.</a:t>
            </a:r>
            <a:endParaRPr lang="es-EC" sz="1800" dirty="0">
              <a:cs typeface="Segoe UI Light" panose="020B0502040204020203" pitchFamily="34" charset="0"/>
            </a:endParaRPr>
          </a:p>
          <a:p>
            <a:pPr lvl="0" algn="just"/>
            <a:r>
              <a:rPr lang="es-ES" sz="1800" dirty="0">
                <a:cs typeface="Segoe UI Light" panose="020B0502040204020203" pitchFamily="34" charset="0"/>
              </a:rPr>
              <a:t>Siempre es importante que una persona con conocimientos técnicos realice este proceso de integración o que sea quien acompañe al personal capacitado (en este caso los autores de este proyecto) para poder tener un entorno completamente funcional</a:t>
            </a:r>
            <a:r>
              <a:rPr lang="es-ES" sz="1800" dirty="0" smtClean="0">
                <a:cs typeface="Segoe UI Light" panose="020B0502040204020203" pitchFamily="34" charset="0"/>
              </a:rPr>
              <a:t>.</a:t>
            </a:r>
            <a:endParaRPr lang="es-EC" sz="1800" dirty="0">
              <a:cs typeface="Segoe UI Light" panose="020B0502040204020203" pitchFamily="34" charset="0"/>
            </a:endParaRPr>
          </a:p>
        </p:txBody>
      </p:sp>
      <p:pic>
        <p:nvPicPr>
          <p:cNvPr id="4" name="Imagen 3"/>
          <p:cNvPicPr/>
          <p:nvPr/>
        </p:nvPicPr>
        <p:blipFill>
          <a:blip r:embed="rId2"/>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8295174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81635"/>
          </a:xfrm>
        </p:spPr>
        <p:txBody>
          <a:bodyPr/>
          <a:lstStyle/>
          <a:p>
            <a:r>
              <a:rPr lang="es-EC" b="1" dirty="0" smtClean="0">
                <a:latin typeface="+mn-lt"/>
                <a:cs typeface="Segoe UI Light" panose="020B0502040204020203" pitchFamily="34" charset="0"/>
              </a:rPr>
              <a:t>Agenda</a:t>
            </a:r>
            <a:endParaRPr lang="es-EC" b="1" dirty="0">
              <a:latin typeface="+mn-lt"/>
              <a:cs typeface="Segoe UI Light" panose="020B0502040204020203" pitchFamily="34" charset="0"/>
            </a:endParaRPr>
          </a:p>
        </p:txBody>
      </p:sp>
      <p:sp>
        <p:nvSpPr>
          <p:cNvPr id="3" name="Marcador de contenido 2"/>
          <p:cNvSpPr>
            <a:spLocks noGrp="1"/>
          </p:cNvSpPr>
          <p:nvPr>
            <p:ph idx="1"/>
          </p:nvPr>
        </p:nvSpPr>
        <p:spPr>
          <a:xfrm>
            <a:off x="1104293" y="1836927"/>
            <a:ext cx="8946541" cy="4263837"/>
          </a:xfrm>
        </p:spPr>
        <p:txBody>
          <a:bodyPr>
            <a:normAutofit/>
          </a:bodyPr>
          <a:lstStyle/>
          <a:p>
            <a:pPr marL="457200" indent="-457200">
              <a:buFont typeface="+mj-lt"/>
              <a:buAutoNum type="arabicPeriod"/>
            </a:pPr>
            <a:r>
              <a:rPr lang="es-EC" sz="2200" b="1" dirty="0" smtClean="0">
                <a:cs typeface="Segoe UI Light" panose="020B0502040204020203" pitchFamily="34" charset="0"/>
              </a:rPr>
              <a:t>Presentación</a:t>
            </a:r>
          </a:p>
          <a:p>
            <a:pPr marL="457200" indent="-457200">
              <a:buFont typeface="+mj-lt"/>
              <a:buAutoNum type="arabicPeriod"/>
            </a:pPr>
            <a:r>
              <a:rPr lang="es-EC" sz="2200" b="1" dirty="0" smtClean="0">
                <a:cs typeface="Segoe UI Light" panose="020B0502040204020203" pitchFamily="34" charset="0"/>
              </a:rPr>
              <a:t>Marco Teórico</a:t>
            </a:r>
          </a:p>
          <a:p>
            <a:pPr marL="457200" indent="-457200">
              <a:buFont typeface="+mj-lt"/>
              <a:buAutoNum type="arabicPeriod"/>
            </a:pPr>
            <a:r>
              <a:rPr lang="es-EC" sz="2200" b="1" dirty="0" smtClean="0">
                <a:cs typeface="Segoe UI Light" panose="020B0502040204020203" pitchFamily="34" charset="0"/>
              </a:rPr>
              <a:t>Análisis y Diseño</a:t>
            </a:r>
          </a:p>
          <a:p>
            <a:pPr marL="457200" indent="-457200">
              <a:buFont typeface="+mj-lt"/>
              <a:buAutoNum type="arabicPeriod"/>
            </a:pPr>
            <a:r>
              <a:rPr lang="es-EC" sz="2200" b="1" dirty="0" smtClean="0">
                <a:cs typeface="Segoe UI Light" panose="020B0502040204020203" pitchFamily="34" charset="0"/>
              </a:rPr>
              <a:t>Alcance</a:t>
            </a:r>
          </a:p>
          <a:p>
            <a:pPr marL="457200" indent="-457200">
              <a:buFont typeface="+mj-lt"/>
              <a:buAutoNum type="arabicPeriod"/>
            </a:pPr>
            <a:r>
              <a:rPr lang="es-EC" sz="2200" b="1" dirty="0" smtClean="0">
                <a:cs typeface="Segoe UI Light" panose="020B0502040204020203" pitchFamily="34" charset="0"/>
              </a:rPr>
              <a:t>Análisis </a:t>
            </a:r>
            <a:r>
              <a:rPr lang="es-EC" sz="2200" b="1" dirty="0" smtClean="0">
                <a:cs typeface="Segoe UI Light" panose="020B0502040204020203" pitchFamily="34" charset="0"/>
              </a:rPr>
              <a:t>y </a:t>
            </a:r>
            <a:r>
              <a:rPr lang="es-EC" sz="2200" b="1" dirty="0" smtClean="0">
                <a:cs typeface="Segoe UI Light" panose="020B0502040204020203" pitchFamily="34" charset="0"/>
              </a:rPr>
              <a:t>Diseño</a:t>
            </a:r>
          </a:p>
          <a:p>
            <a:pPr marL="457200" indent="-457200">
              <a:buFont typeface="+mj-lt"/>
              <a:buAutoNum type="arabicPeriod"/>
            </a:pPr>
            <a:r>
              <a:rPr lang="es-EC" sz="2200" b="1" dirty="0">
                <a:cs typeface="Segoe UI Light" panose="020B0502040204020203" pitchFamily="34" charset="0"/>
              </a:rPr>
              <a:t>Pruebas</a:t>
            </a:r>
          </a:p>
          <a:p>
            <a:pPr marL="457200" indent="-457200">
              <a:buFont typeface="+mj-lt"/>
              <a:buAutoNum type="arabicPeriod"/>
            </a:pPr>
            <a:r>
              <a:rPr lang="es-EC" sz="2200" b="1" dirty="0" smtClean="0">
                <a:cs typeface="Segoe UI Light" panose="020B0502040204020203" pitchFamily="34" charset="0"/>
              </a:rPr>
              <a:t>Conclusiones</a:t>
            </a:r>
            <a:endParaRPr lang="es-EC" sz="2200" b="1" dirty="0" smtClean="0">
              <a:cs typeface="Segoe UI Light" panose="020B0502040204020203" pitchFamily="34" charset="0"/>
            </a:endParaRPr>
          </a:p>
          <a:p>
            <a:pPr marL="457200" indent="-457200">
              <a:buFont typeface="+mj-lt"/>
              <a:buAutoNum type="arabicPeriod"/>
            </a:pPr>
            <a:r>
              <a:rPr lang="es-EC" sz="2200" b="1" dirty="0" smtClean="0">
                <a:cs typeface="Segoe UI Light" panose="020B0502040204020203" pitchFamily="34" charset="0"/>
              </a:rPr>
              <a:t>Recomendaciones</a:t>
            </a:r>
          </a:p>
        </p:txBody>
      </p:sp>
      <p:pic>
        <p:nvPicPr>
          <p:cNvPr id="4" name="Imagen 3"/>
          <p:cNvPicPr/>
          <p:nvPr/>
        </p:nvPicPr>
        <p:blipFill>
          <a:blip r:embed="rId2"/>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923069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1000"/>
                                        <p:tgtEl>
                                          <p:spTgt spid="3">
                                            <p:txEl>
                                              <p:pRg st="1" end="1"/>
                                            </p:txEl>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1000"/>
                                        <p:tgtEl>
                                          <p:spTgt spid="3">
                                            <p:txEl>
                                              <p:pRg st="2" end="2"/>
                                            </p:txEl>
                                          </p:spTgt>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1000"/>
                                        <p:tgtEl>
                                          <p:spTgt spid="3">
                                            <p:txEl>
                                              <p:pRg st="3" end="3"/>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1000"/>
                                        <p:tgtEl>
                                          <p:spTgt spid="3">
                                            <p:txEl>
                                              <p:pRg st="4" end="4"/>
                                            </p:txEl>
                                          </p:spTgt>
                                        </p:tgtEl>
                                      </p:cBhvr>
                                    </p:animEffect>
                                  </p:childTnLst>
                                </p:cTn>
                              </p:par>
                            </p:childTnLst>
                          </p:cTn>
                        </p:par>
                        <p:par>
                          <p:cTn id="24" fill="hold">
                            <p:stCondLst>
                              <p:cond delay="5000"/>
                            </p:stCondLst>
                            <p:childTnLst>
                              <p:par>
                                <p:cTn id="25" presetID="6"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1000"/>
                                        <p:tgtEl>
                                          <p:spTgt spid="3">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1000"/>
                                        <p:tgtEl>
                                          <p:spTgt spid="3">
                                            <p:txEl>
                                              <p:pRg st="6" end="6"/>
                                            </p:txEl>
                                          </p:spTgt>
                                        </p:tgtEl>
                                      </p:cBhvr>
                                    </p:animEffect>
                                  </p:childTnLst>
                                </p:cTn>
                              </p:par>
                            </p:childTnLst>
                          </p:cTn>
                        </p:par>
                        <p:par>
                          <p:cTn id="32" fill="hold">
                            <p:stCondLst>
                              <p:cond delay="7000"/>
                            </p:stCondLst>
                            <p:childTnLst>
                              <p:par>
                                <p:cTn id="33" presetID="6" presetClass="entr" presetSubtype="16"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echa curvada hacia abajo 8"/>
          <p:cNvSpPr/>
          <p:nvPr/>
        </p:nvSpPr>
        <p:spPr>
          <a:xfrm>
            <a:off x="2371729" y="1071570"/>
            <a:ext cx="6800846" cy="614362"/>
          </a:xfrm>
          <a:prstGeom prst="curvedDownArrow">
            <a:avLst>
              <a:gd name="adj1" fmla="val 0"/>
              <a:gd name="adj2" fmla="val 7621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 name="Título 1"/>
          <p:cNvSpPr>
            <a:spLocks noGrp="1"/>
          </p:cNvSpPr>
          <p:nvPr>
            <p:ph type="title"/>
          </p:nvPr>
        </p:nvSpPr>
        <p:spPr>
          <a:xfrm>
            <a:off x="838200" y="179385"/>
            <a:ext cx="3348038" cy="1325563"/>
          </a:xfrm>
        </p:spPr>
        <p:txBody>
          <a:bodyPr/>
          <a:lstStyle/>
          <a:p>
            <a:r>
              <a:rPr lang="es-EC" b="1" dirty="0" smtClean="0">
                <a:latin typeface="+mn-lt"/>
                <a:cs typeface="Segoe UI Light" panose="020B0502040204020203" pitchFamily="34" charset="0"/>
              </a:rPr>
              <a:t>Presentación</a:t>
            </a:r>
            <a:endParaRPr lang="es-EC" b="1" dirty="0">
              <a:latin typeface="+mn-lt"/>
              <a:cs typeface="Segoe UI Light" panose="020B0502040204020203" pitchFamily="34" charset="0"/>
            </a:endParaRPr>
          </a:p>
        </p:txBody>
      </p:sp>
      <p:pic>
        <p:nvPicPr>
          <p:cNvPr id="4" name="Imagen 3"/>
          <p:cNvPicPr>
            <a:picLocks noChangeAspect="1"/>
          </p:cNvPicPr>
          <p:nvPr/>
        </p:nvPicPr>
        <p:blipFill>
          <a:blip r:embed="rId3"/>
          <a:stretch>
            <a:fillRect/>
          </a:stretch>
        </p:blipFill>
        <p:spPr>
          <a:xfrm>
            <a:off x="783830" y="1611202"/>
            <a:ext cx="2150877" cy="1614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8324302" y="4333069"/>
            <a:ext cx="2326133" cy="217442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Imagen 6"/>
          <p:cNvPicPr>
            <a:picLocks noChangeAspect="1"/>
          </p:cNvPicPr>
          <p:nvPr/>
        </p:nvPicPr>
        <p:blipFill>
          <a:blip r:embed="rId5"/>
          <a:stretch>
            <a:fillRect/>
          </a:stretch>
        </p:blipFill>
        <p:spPr>
          <a:xfrm>
            <a:off x="8340418" y="1835867"/>
            <a:ext cx="2324305" cy="217442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Imagen 5"/>
          <p:cNvPicPr>
            <a:picLocks noChangeAspect="1"/>
          </p:cNvPicPr>
          <p:nvPr/>
        </p:nvPicPr>
        <p:blipFill>
          <a:blip r:embed="rId6"/>
          <a:stretch>
            <a:fillRect/>
          </a:stretch>
        </p:blipFill>
        <p:spPr>
          <a:xfrm>
            <a:off x="3571877" y="2586308"/>
            <a:ext cx="4400550" cy="29051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Flecha arriba y abajo 9"/>
          <p:cNvSpPr/>
          <p:nvPr/>
        </p:nvSpPr>
        <p:spPr>
          <a:xfrm>
            <a:off x="10050834" y="3952271"/>
            <a:ext cx="303612" cy="76159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rriba 10"/>
          <p:cNvSpPr/>
          <p:nvPr/>
        </p:nvSpPr>
        <p:spPr>
          <a:xfrm rot="16200000">
            <a:off x="7606355" y="3581671"/>
            <a:ext cx="1100137"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p:nvPr/>
        </p:nvPicPr>
        <p:blipFill>
          <a:blip r:embed="rId7"/>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4900812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761720"/>
          </a:xfrm>
        </p:spPr>
        <p:txBody>
          <a:bodyPr/>
          <a:lstStyle/>
          <a:p>
            <a:r>
              <a:rPr lang="es-EC" b="1" dirty="0" smtClean="0">
                <a:latin typeface="+mn-lt"/>
                <a:cs typeface="Segoe UI Light" panose="020B0502040204020203" pitchFamily="34" charset="0"/>
              </a:rPr>
              <a:t>Antecedentes</a:t>
            </a:r>
            <a:endParaRPr lang="es-EC" b="1" dirty="0">
              <a:latin typeface="+mn-lt"/>
              <a:cs typeface="Segoe UI Light" panose="020B0502040204020203" pitchFamily="34" charset="0"/>
            </a:endParaRPr>
          </a:p>
        </p:txBody>
      </p:sp>
      <p:pic>
        <p:nvPicPr>
          <p:cNvPr id="4" name="Imagen 3"/>
          <p:cNvPicPr>
            <a:picLocks noChangeAspect="1"/>
          </p:cNvPicPr>
          <p:nvPr/>
        </p:nvPicPr>
        <p:blipFill>
          <a:blip r:embed="rId3"/>
          <a:stretch>
            <a:fillRect/>
          </a:stretch>
        </p:blipFill>
        <p:spPr>
          <a:xfrm>
            <a:off x="325663" y="2081212"/>
            <a:ext cx="4174491" cy="3433763"/>
          </a:xfrm>
          <a:prstGeom prst="rect">
            <a:avLst/>
          </a:prstGeom>
        </p:spPr>
      </p:pic>
      <p:pic>
        <p:nvPicPr>
          <p:cNvPr id="5" name="Imagen 4"/>
          <p:cNvPicPr>
            <a:picLocks noChangeAspect="1"/>
          </p:cNvPicPr>
          <p:nvPr/>
        </p:nvPicPr>
        <p:blipFill>
          <a:blip r:embed="rId4"/>
          <a:stretch>
            <a:fillRect/>
          </a:stretch>
        </p:blipFill>
        <p:spPr>
          <a:xfrm>
            <a:off x="7604126" y="2931318"/>
            <a:ext cx="4321752" cy="1733550"/>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239" y="1007746"/>
            <a:ext cx="1799046" cy="5109029"/>
          </a:xfrm>
          <a:prstGeom prst="rect">
            <a:avLst/>
          </a:prstGeom>
          <a:ln>
            <a:noFill/>
          </a:ln>
          <a:effectLst>
            <a:outerShdw blurRad="292100" dist="139700" dir="2700000" algn="tl" rotWithShape="0">
              <a:srgbClr val="333333">
                <a:alpha val="65000"/>
              </a:srgbClr>
            </a:outerShdw>
          </a:effectLst>
        </p:spPr>
      </p:pic>
      <p:pic>
        <p:nvPicPr>
          <p:cNvPr id="6" name="Imagen 5"/>
          <p:cNvPicPr/>
          <p:nvPr/>
        </p:nvPicPr>
        <p:blipFill>
          <a:blip r:embed="rId6"/>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36298253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mn-lt"/>
                <a:cs typeface="Segoe UI Light" panose="020B0502040204020203" pitchFamily="34" charset="0"/>
              </a:rPr>
              <a:t>Justificación</a:t>
            </a:r>
            <a:endParaRPr lang="es-EC" b="1" dirty="0">
              <a:latin typeface="+mn-lt"/>
              <a:cs typeface="Segoe UI Light" panose="020B0502040204020203" pitchFamily="34" charset="0"/>
            </a:endParaRPr>
          </a:p>
        </p:txBody>
      </p:sp>
      <p:sp>
        <p:nvSpPr>
          <p:cNvPr id="3" name="Marcador de contenido 2"/>
          <p:cNvSpPr>
            <a:spLocks noGrp="1"/>
          </p:cNvSpPr>
          <p:nvPr>
            <p:ph idx="1"/>
          </p:nvPr>
        </p:nvSpPr>
        <p:spPr/>
        <p:txBody>
          <a:bodyPr>
            <a:normAutofit/>
          </a:bodyPr>
          <a:lstStyle/>
          <a:p>
            <a:pPr algn="just"/>
            <a:r>
              <a:rPr lang="es-EC" sz="2400" dirty="0" smtClean="0">
                <a:cs typeface="Segoe UI Light" panose="020B0502040204020203" pitchFamily="34" charset="0"/>
              </a:rPr>
              <a:t>Utilizar una herramienta previamente adquirida, de la cual ya se tiene conocimiento de su funcionamiento.</a:t>
            </a:r>
          </a:p>
          <a:p>
            <a:pPr algn="just"/>
            <a:r>
              <a:rPr lang="es-EC" sz="2400" dirty="0" smtClean="0">
                <a:cs typeface="Segoe UI Light" panose="020B0502040204020203" pitchFamily="34" charset="0"/>
              </a:rPr>
              <a:t>Aprovechamiento de una solución Open Source ya desarrollada y con las funcionalidades requeridas.</a:t>
            </a:r>
          </a:p>
          <a:p>
            <a:pPr algn="just"/>
            <a:r>
              <a:rPr lang="es-EC" sz="2400" dirty="0" smtClean="0">
                <a:cs typeface="Segoe UI Light" panose="020B0502040204020203" pitchFamily="34" charset="0"/>
              </a:rPr>
              <a:t>Proceso de adaptación sencillo al ser un sistema intuitivo y de fácil manejo y administración.</a:t>
            </a:r>
          </a:p>
          <a:p>
            <a:pPr algn="just"/>
            <a:r>
              <a:rPr lang="es-EC" sz="2400" dirty="0" smtClean="0">
                <a:cs typeface="Segoe UI Light" panose="020B0502040204020203" pitchFamily="34" charset="0"/>
              </a:rPr>
              <a:t>Necesidad de mejorar el alcance de las funcionalidades del actual sistema mejorando así el servicio prestado a los estudiantes.</a:t>
            </a:r>
            <a:endParaRPr lang="es-EC" sz="2400" dirty="0">
              <a:cs typeface="Segoe UI Light" panose="020B0502040204020203" pitchFamily="34" charset="0"/>
            </a:endParaRPr>
          </a:p>
        </p:txBody>
      </p:sp>
      <p:pic>
        <p:nvPicPr>
          <p:cNvPr id="4" name="Imagen 3"/>
          <p:cNvPicPr/>
          <p:nvPr/>
        </p:nvPicPr>
        <p:blipFill>
          <a:blip r:embed="rId2"/>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13339732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mn-lt"/>
                <a:cs typeface="Segoe UI Light" panose="020B0502040204020203" pitchFamily="34" charset="0"/>
              </a:rPr>
              <a:t>Objetivo General</a:t>
            </a:r>
            <a:endParaRPr lang="es-EC" b="1" dirty="0">
              <a:latin typeface="+mn-lt"/>
              <a:cs typeface="Segoe UI Light" panose="020B0502040204020203" pitchFamily="34" charset="0"/>
            </a:endParaRPr>
          </a:p>
        </p:txBody>
      </p:sp>
      <p:sp>
        <p:nvSpPr>
          <p:cNvPr id="3" name="Marcador de contenido 2"/>
          <p:cNvSpPr>
            <a:spLocks noGrp="1"/>
          </p:cNvSpPr>
          <p:nvPr>
            <p:ph idx="1"/>
          </p:nvPr>
        </p:nvSpPr>
        <p:spPr>
          <a:xfrm>
            <a:off x="838200" y="2870653"/>
            <a:ext cx="10515600" cy="1541689"/>
          </a:xfrm>
        </p:spPr>
        <p:txBody>
          <a:bodyPr>
            <a:normAutofit/>
          </a:bodyPr>
          <a:lstStyle/>
          <a:p>
            <a:pPr marL="0" indent="0" algn="just">
              <a:buNone/>
            </a:pPr>
            <a:r>
              <a:rPr lang="es-ES" sz="3200" dirty="0">
                <a:latin typeface="+mj-lt"/>
                <a:cs typeface="Segoe UI Light" panose="020B0502040204020203" pitchFamily="34" charset="0"/>
              </a:rPr>
              <a:t>Desarrollar e implementar un módulo de integración entre el sistema de gestión escolar RUTADEMIC con la plataforma de educación en línea MOODLE.</a:t>
            </a:r>
            <a:endParaRPr lang="es-EC" sz="3200" dirty="0">
              <a:latin typeface="+mj-lt"/>
              <a:cs typeface="Segoe UI Light" panose="020B0502040204020203" pitchFamily="34" charset="0"/>
            </a:endParaRPr>
          </a:p>
        </p:txBody>
      </p:sp>
      <p:pic>
        <p:nvPicPr>
          <p:cNvPr id="4" name="Imagen 3"/>
          <p:cNvPicPr/>
          <p:nvPr/>
        </p:nvPicPr>
        <p:blipFill>
          <a:blip r:embed="rId2"/>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1332010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mn-lt"/>
                <a:cs typeface="Segoe UI Light" panose="020B0502040204020203" pitchFamily="34" charset="0"/>
              </a:rPr>
              <a:t>Objetivos Específicos</a:t>
            </a:r>
            <a:endParaRPr lang="es-EC" b="1" dirty="0">
              <a:latin typeface="+mn-lt"/>
              <a:cs typeface="Segoe UI Light" panose="020B0502040204020203" pitchFamily="34" charset="0"/>
            </a:endParaRPr>
          </a:p>
        </p:txBody>
      </p:sp>
      <p:sp>
        <p:nvSpPr>
          <p:cNvPr id="3" name="Marcador de contenido 2"/>
          <p:cNvSpPr>
            <a:spLocks noGrp="1"/>
          </p:cNvSpPr>
          <p:nvPr>
            <p:ph idx="1"/>
          </p:nvPr>
        </p:nvSpPr>
        <p:spPr/>
        <p:txBody>
          <a:bodyPr>
            <a:normAutofit fontScale="92500"/>
          </a:bodyPr>
          <a:lstStyle/>
          <a:p>
            <a:pPr lvl="0" algn="just"/>
            <a:r>
              <a:rPr lang="es-ES" dirty="0">
                <a:cs typeface="Segoe UI Light" panose="020B0502040204020203" pitchFamily="34" charset="0"/>
              </a:rPr>
              <a:t>Revisar los conceptos relacionados a las plataformas PHP, SMARTY, </a:t>
            </a:r>
            <a:r>
              <a:rPr lang="es-ES" dirty="0" smtClean="0">
                <a:cs typeface="Segoe UI Light" panose="020B0502040204020203" pitchFamily="34" charset="0"/>
              </a:rPr>
              <a:t>MySQL.</a:t>
            </a:r>
            <a:endParaRPr lang="es-EC" dirty="0">
              <a:cs typeface="Segoe UI Light" panose="020B0502040204020203" pitchFamily="34" charset="0"/>
            </a:endParaRPr>
          </a:p>
          <a:p>
            <a:pPr lvl="0" algn="just"/>
            <a:r>
              <a:rPr lang="es-ES" dirty="0">
                <a:cs typeface="Segoe UI Light" panose="020B0502040204020203" pitchFamily="34" charset="0"/>
              </a:rPr>
              <a:t>Describir los campos de la base de datos que se crearán para cumplir la integración.</a:t>
            </a:r>
            <a:endParaRPr lang="es-EC" dirty="0">
              <a:cs typeface="Segoe UI Light" panose="020B0502040204020203" pitchFamily="34" charset="0"/>
            </a:endParaRPr>
          </a:p>
          <a:p>
            <a:pPr lvl="0" algn="just"/>
            <a:r>
              <a:rPr lang="es-ES" dirty="0">
                <a:cs typeface="Segoe UI Light" panose="020B0502040204020203" pitchFamily="34" charset="0"/>
              </a:rPr>
              <a:t>Diseñar el módulo de integración utilizando UML, metodología de programación XP y metodología SCRUM para la parte de planificación y </a:t>
            </a:r>
            <a:r>
              <a:rPr lang="es-ES" dirty="0" smtClean="0">
                <a:cs typeface="Segoe UI Light" panose="020B0502040204020203" pitchFamily="34" charset="0"/>
              </a:rPr>
              <a:t>gestión.</a:t>
            </a:r>
            <a:endParaRPr lang="es-EC" dirty="0">
              <a:cs typeface="Segoe UI Light" panose="020B0502040204020203" pitchFamily="34" charset="0"/>
            </a:endParaRPr>
          </a:p>
          <a:p>
            <a:pPr lvl="0" algn="just"/>
            <a:r>
              <a:rPr lang="es-ES" dirty="0">
                <a:cs typeface="Segoe UI Light" panose="020B0502040204020203" pitchFamily="34" charset="0"/>
              </a:rPr>
              <a:t>Desarrollar el módulo de integración del Sistema de Gestión Escolar RUTADEMIC con </a:t>
            </a:r>
            <a:r>
              <a:rPr lang="es-ES" dirty="0" smtClean="0">
                <a:cs typeface="Segoe UI Light" panose="020B0502040204020203" pitchFamily="34" charset="0"/>
              </a:rPr>
              <a:t>MOODLE.</a:t>
            </a:r>
            <a:endParaRPr lang="es-EC" dirty="0">
              <a:cs typeface="Segoe UI Light" panose="020B0502040204020203" pitchFamily="34" charset="0"/>
            </a:endParaRPr>
          </a:p>
          <a:p>
            <a:pPr algn="just"/>
            <a:r>
              <a:rPr lang="es-ES" dirty="0">
                <a:cs typeface="Segoe UI Light" panose="020B0502040204020203" pitchFamily="34" charset="0"/>
              </a:rPr>
              <a:t>Implementar y realizar el despliegue de la solución en un entorno de pruebas.</a:t>
            </a:r>
            <a:endParaRPr lang="es-EC" dirty="0">
              <a:cs typeface="Segoe UI Light" panose="020B0502040204020203" pitchFamily="34" charset="0"/>
            </a:endParaRPr>
          </a:p>
        </p:txBody>
      </p:sp>
      <p:pic>
        <p:nvPicPr>
          <p:cNvPr id="4" name="Imagen 3"/>
          <p:cNvPicPr/>
          <p:nvPr/>
        </p:nvPicPr>
        <p:blipFill>
          <a:blip r:embed="rId2"/>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6907338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693911"/>
          </a:xfrm>
        </p:spPr>
        <p:txBody>
          <a:bodyPr>
            <a:normAutofit fontScale="90000"/>
          </a:bodyPr>
          <a:lstStyle/>
          <a:p>
            <a:r>
              <a:rPr lang="es-EC" b="1" dirty="0" smtClean="0">
                <a:latin typeface="+mn-lt"/>
                <a:cs typeface="Segoe UI Light" panose="020B0502040204020203" pitchFamily="34" charset="0"/>
              </a:rPr>
              <a:t>Alcance</a:t>
            </a:r>
            <a:endParaRPr lang="es-EC" b="1" dirty="0">
              <a:latin typeface="+mn-lt"/>
              <a:cs typeface="Segoe UI Light" panose="020B0502040204020203" pitchFamily="34" charset="0"/>
            </a:endParaRPr>
          </a:p>
        </p:txBody>
      </p:sp>
      <p:sp>
        <p:nvSpPr>
          <p:cNvPr id="3" name="Marcador de contenido 2"/>
          <p:cNvSpPr>
            <a:spLocks noGrp="1"/>
          </p:cNvSpPr>
          <p:nvPr>
            <p:ph idx="1"/>
          </p:nvPr>
        </p:nvSpPr>
        <p:spPr>
          <a:xfrm>
            <a:off x="1104293" y="2023889"/>
            <a:ext cx="8946541" cy="3825368"/>
          </a:xfrm>
        </p:spPr>
        <p:txBody>
          <a:bodyPr>
            <a:normAutofit fontScale="92500" lnSpcReduction="20000"/>
          </a:bodyPr>
          <a:lstStyle/>
          <a:p>
            <a:pPr algn="just"/>
            <a:r>
              <a:rPr lang="es-EC" dirty="0" smtClean="0">
                <a:cs typeface="Segoe UI Light" panose="020B0502040204020203" pitchFamily="34" charset="0"/>
              </a:rPr>
              <a:t>Migración de cursos y materias de RUTADEMIC a MOODLE (creando en MOODLE categorías para año lectivo, secciones, niveles y paralelos y creando cursos por cada materia de estas secciones, se mostrará en la descripción del curso información sobre todas las categorías).</a:t>
            </a:r>
          </a:p>
          <a:p>
            <a:pPr algn="just"/>
            <a:r>
              <a:rPr lang="es-EC" dirty="0" smtClean="0">
                <a:cs typeface="Segoe UI Light" panose="020B0502040204020203" pitchFamily="34" charset="0"/>
              </a:rPr>
              <a:t>Migración y matriculación de usuarios de RUTADEMIC en cursos de MOODLE (de acuerdo a la información tomada de RUTADEMIC).</a:t>
            </a:r>
          </a:p>
          <a:p>
            <a:pPr algn="just"/>
            <a:r>
              <a:rPr lang="es-EC" dirty="0" smtClean="0">
                <a:cs typeface="Segoe UI Light" panose="020B0502040204020203" pitchFamily="34" charset="0"/>
              </a:rPr>
              <a:t>Creación de actividades en línea desde RUTADEMIC para su visualización y utilización desde MOODLE (las actividades a integrar son: Tarea, Cuestionario, Foro, Chat).</a:t>
            </a:r>
          </a:p>
          <a:p>
            <a:pPr algn="just"/>
            <a:r>
              <a:rPr lang="es-EC" dirty="0" smtClean="0">
                <a:cs typeface="Segoe UI Light" panose="020B0502040204020203" pitchFamily="34" charset="0"/>
              </a:rPr>
              <a:t>Actualización de notas desde MOODLE hacia RUTADEMIC.</a:t>
            </a:r>
          </a:p>
          <a:p>
            <a:endParaRPr lang="es-EC" dirty="0"/>
          </a:p>
        </p:txBody>
      </p:sp>
      <p:pic>
        <p:nvPicPr>
          <p:cNvPr id="4" name="Imagen 3"/>
          <p:cNvPicPr/>
          <p:nvPr/>
        </p:nvPicPr>
        <p:blipFill>
          <a:blip r:embed="rId2"/>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37406078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mn-lt"/>
                <a:cs typeface="Segoe UI Light" panose="020B0502040204020203" pitchFamily="34" charset="0"/>
              </a:rPr>
              <a:t>Marco Teórico: RUTADEMIC</a:t>
            </a:r>
            <a:endParaRPr lang="es-EC" b="1" dirty="0">
              <a:latin typeface="+mn-lt"/>
              <a:cs typeface="Segoe UI Light" panose="020B0502040204020203" pitchFamily="34" charset="0"/>
            </a:endParaRPr>
          </a:p>
        </p:txBody>
      </p:sp>
      <p:pic>
        <p:nvPicPr>
          <p:cNvPr id="4" name="Imagen 3"/>
          <p:cNvPicPr>
            <a:picLocks noChangeAspect="1"/>
          </p:cNvPicPr>
          <p:nvPr/>
        </p:nvPicPr>
        <p:blipFill>
          <a:blip r:embed="rId2"/>
          <a:stretch>
            <a:fillRect/>
          </a:stretch>
        </p:blipFill>
        <p:spPr>
          <a:xfrm>
            <a:off x="2456655" y="1853248"/>
            <a:ext cx="2314575" cy="43112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3"/>
          <a:stretch>
            <a:fillRect/>
          </a:stretch>
        </p:blipFill>
        <p:spPr>
          <a:xfrm>
            <a:off x="6581773" y="1853248"/>
            <a:ext cx="2480029" cy="43112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Imagen 5"/>
          <p:cNvPicPr/>
          <p:nvPr/>
        </p:nvPicPr>
        <p:blipFill>
          <a:blip r:embed="rId4"/>
          <a:stretch>
            <a:fillRect/>
          </a:stretch>
        </p:blipFill>
        <p:spPr>
          <a:xfrm>
            <a:off x="9563522" y="168896"/>
            <a:ext cx="2412024" cy="640169"/>
          </a:xfrm>
          <a:prstGeom prst="rect">
            <a:avLst/>
          </a:prstGeom>
        </p:spPr>
      </p:pic>
    </p:spTree>
    <p:extLst>
      <p:ext uri="{BB962C8B-B14F-4D97-AF65-F5344CB8AC3E}">
        <p14:creationId xmlns:p14="http://schemas.microsoft.com/office/powerpoint/2010/main" val="33885286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TotalTime>
  <Words>1088</Words>
  <Application>Microsoft Office PowerPoint</Application>
  <PresentationFormat>Panorámica</PresentationFormat>
  <Paragraphs>87</Paragraphs>
  <Slides>19</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PMingLiU</vt:lpstr>
      <vt:lpstr>Arial</vt:lpstr>
      <vt:lpstr>Calibri</vt:lpstr>
      <vt:lpstr>Calibri Light</vt:lpstr>
      <vt:lpstr>Segoe UI Light</vt:lpstr>
      <vt:lpstr>Tema de Office</vt:lpstr>
      <vt:lpstr>Desarrollo e Implementación de un módulo de integración entre el Sistema de Gestión Escolar RUTADEMIC con la Plataforma de Educación en Línea MOODLE</vt:lpstr>
      <vt:lpstr>Agenda</vt:lpstr>
      <vt:lpstr>Presentación</vt:lpstr>
      <vt:lpstr>Antecedentes</vt:lpstr>
      <vt:lpstr>Justificación</vt:lpstr>
      <vt:lpstr>Objetivo General</vt:lpstr>
      <vt:lpstr>Objetivos Específicos</vt:lpstr>
      <vt:lpstr>Alcance</vt:lpstr>
      <vt:lpstr>Marco Teórico: RUTADEMIC</vt:lpstr>
      <vt:lpstr>Marco Teórico: MOODLE</vt:lpstr>
      <vt:lpstr>Análisis y Diseño</vt:lpstr>
      <vt:lpstr>Tablas y campos de integración</vt:lpstr>
      <vt:lpstr>Presentación de PowerPoint</vt:lpstr>
      <vt:lpstr>Presentación de PowerPoint</vt:lpstr>
      <vt:lpstr>Flujo de integración – Uso general</vt:lpstr>
      <vt:lpstr>Presentación de PowerPoint</vt:lpstr>
      <vt:lpstr>Demostración</vt:lpstr>
      <vt:lpstr>Conclusiones</vt:lpstr>
      <vt:lpstr>Recomendaciones</vt:lpstr>
    </vt:vector>
  </TitlesOfParts>
  <Company>SoftConsulting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e Implementación de un módulo de integración entre el Sistema de Gestión Escolar RUTADEMIC con la Plataforma de Educación en Línea MOODLE</dc:title>
  <dc:creator>David Aguinaga</dc:creator>
  <cp:lastModifiedBy>David Aguinaga</cp:lastModifiedBy>
  <cp:revision>41</cp:revision>
  <dcterms:created xsi:type="dcterms:W3CDTF">2014-06-08T01:34:36Z</dcterms:created>
  <dcterms:modified xsi:type="dcterms:W3CDTF">2014-06-13T15:56:07Z</dcterms:modified>
</cp:coreProperties>
</file>