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50"/>
  </p:notesMasterIdLst>
  <p:sldIdLst>
    <p:sldId id="323" r:id="rId2"/>
    <p:sldId id="293" r:id="rId3"/>
    <p:sldId id="294" r:id="rId4"/>
    <p:sldId id="295" r:id="rId5"/>
    <p:sldId id="296" r:id="rId6"/>
    <p:sldId id="316" r:id="rId7"/>
    <p:sldId id="297" r:id="rId8"/>
    <p:sldId id="271" r:id="rId9"/>
    <p:sldId id="321" r:id="rId10"/>
    <p:sldId id="336" r:id="rId11"/>
    <p:sldId id="337" r:id="rId12"/>
    <p:sldId id="338" r:id="rId13"/>
    <p:sldId id="339" r:id="rId14"/>
    <p:sldId id="322" r:id="rId15"/>
    <p:sldId id="299" r:id="rId16"/>
    <p:sldId id="302" r:id="rId17"/>
    <p:sldId id="303" r:id="rId18"/>
    <p:sldId id="304" r:id="rId19"/>
    <p:sldId id="300" r:id="rId20"/>
    <p:sldId id="318" r:id="rId21"/>
    <p:sldId id="319" r:id="rId22"/>
    <p:sldId id="320" r:id="rId23"/>
    <p:sldId id="282" r:id="rId24"/>
    <p:sldId id="273" r:id="rId25"/>
    <p:sldId id="274" r:id="rId26"/>
    <p:sldId id="275" r:id="rId27"/>
    <p:sldId id="276" r:id="rId28"/>
    <p:sldId id="277" r:id="rId29"/>
    <p:sldId id="283" r:id="rId30"/>
    <p:sldId id="285" r:id="rId31"/>
    <p:sldId id="292" r:id="rId32"/>
    <p:sldId id="332" r:id="rId33"/>
    <p:sldId id="306" r:id="rId34"/>
    <p:sldId id="340" r:id="rId35"/>
    <p:sldId id="324" r:id="rId36"/>
    <p:sldId id="325" r:id="rId37"/>
    <p:sldId id="326" r:id="rId38"/>
    <p:sldId id="341" r:id="rId39"/>
    <p:sldId id="327" r:id="rId40"/>
    <p:sldId id="328" r:id="rId41"/>
    <p:sldId id="329" r:id="rId42"/>
    <p:sldId id="342" r:id="rId43"/>
    <p:sldId id="330" r:id="rId44"/>
    <p:sldId id="335" r:id="rId45"/>
    <p:sldId id="334" r:id="rId46"/>
    <p:sldId id="312" r:id="rId47"/>
    <p:sldId id="315" r:id="rId48"/>
    <p:sldId id="343" r:id="rId4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E2E14-423F-4FD3-87EE-4098F17774D1}" type="datetimeFigureOut">
              <a:rPr lang="es-EC" smtClean="0"/>
              <a:t>16/01/2014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8EBDE-6B84-4946-8594-88F634F84EB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3053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D4058D-E2FE-4F1F-A965-9E44365842D5}" type="datetimeFigureOut">
              <a:rPr lang="es-EC" smtClean="0"/>
              <a:t>16/01/2014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9CE09F-98AB-4257-AB0B-18311B3AD9F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D4058D-E2FE-4F1F-A965-9E44365842D5}" type="datetimeFigureOut">
              <a:rPr lang="es-EC" smtClean="0"/>
              <a:t>16/01/2014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CE09F-98AB-4257-AB0B-18311B3AD9F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D4058D-E2FE-4F1F-A965-9E44365842D5}" type="datetimeFigureOut">
              <a:rPr lang="es-EC" smtClean="0"/>
              <a:t>16/01/2014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CE09F-98AB-4257-AB0B-18311B3AD9F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D4058D-E2FE-4F1F-A965-9E44365842D5}" type="datetimeFigureOut">
              <a:rPr lang="es-EC" smtClean="0"/>
              <a:t>16/01/2014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CE09F-98AB-4257-AB0B-18311B3AD9F2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D4058D-E2FE-4F1F-A965-9E44365842D5}" type="datetimeFigureOut">
              <a:rPr lang="es-EC" smtClean="0"/>
              <a:t>16/01/2014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CE09F-98AB-4257-AB0B-18311B3AD9F2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D4058D-E2FE-4F1F-A965-9E44365842D5}" type="datetimeFigureOut">
              <a:rPr lang="es-EC" smtClean="0"/>
              <a:t>16/01/2014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CE09F-98AB-4257-AB0B-18311B3AD9F2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D4058D-E2FE-4F1F-A965-9E44365842D5}" type="datetimeFigureOut">
              <a:rPr lang="es-EC" smtClean="0"/>
              <a:t>16/01/2014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CE09F-98AB-4257-AB0B-18311B3AD9F2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D4058D-E2FE-4F1F-A965-9E44365842D5}" type="datetimeFigureOut">
              <a:rPr lang="es-EC" smtClean="0"/>
              <a:t>16/01/2014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CE09F-98AB-4257-AB0B-18311B3AD9F2}" type="slidenum">
              <a:rPr lang="es-EC" smtClean="0"/>
              <a:t>‹Nº›</a:t>
            </a:fld>
            <a:endParaRPr lang="es-EC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D4058D-E2FE-4F1F-A965-9E44365842D5}" type="datetimeFigureOut">
              <a:rPr lang="es-EC" smtClean="0"/>
              <a:t>16/01/2014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CE09F-98AB-4257-AB0B-18311B3AD9F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6D4058D-E2FE-4F1F-A965-9E44365842D5}" type="datetimeFigureOut">
              <a:rPr lang="es-EC" smtClean="0"/>
              <a:t>16/01/2014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CE09F-98AB-4257-AB0B-18311B3AD9F2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D4058D-E2FE-4F1F-A965-9E44365842D5}" type="datetimeFigureOut">
              <a:rPr lang="es-EC" smtClean="0"/>
              <a:t>16/01/2014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9CE09F-98AB-4257-AB0B-18311B3AD9F2}" type="slidenum">
              <a:rPr lang="es-EC" smtClean="0"/>
              <a:t>‹Nº›</a:t>
            </a:fld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6D4058D-E2FE-4F1F-A965-9E44365842D5}" type="datetimeFigureOut">
              <a:rPr lang="es-EC" smtClean="0"/>
              <a:t>16/01/2014</a:t>
            </a:fld>
            <a:endParaRPr lang="es-EC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29CE09F-98AB-4257-AB0B-18311B3AD9F2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0.emf"/><Relationship Id="rId4" Type="http://schemas.openxmlformats.org/officeDocument/2006/relationships/package" Target="../embeddings/Microsoft_Excel_Worksheet1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TRICES%20BSC/BSC%20Balanceada.xlsx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TRICES%20BSC/BSC%20Planes,%20Proyectos,%20Programas.xlsx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TRICES%20BSC/BSC%20de%20Implementaci&#243;n.xls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7" y="548680"/>
            <a:ext cx="5080497" cy="33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65245" cy="895323"/>
          </a:xfrm>
        </p:spPr>
        <p:txBody>
          <a:bodyPr>
            <a:normAutofit/>
          </a:bodyPr>
          <a:lstStyle/>
          <a:p>
            <a:r>
              <a:rPr lang="es-EC" dirty="0" err="1" smtClean="0"/>
              <a:t>Balanced</a:t>
            </a:r>
            <a:r>
              <a:rPr lang="es-EC" dirty="0" smtClean="0"/>
              <a:t> Score </a:t>
            </a:r>
            <a:r>
              <a:rPr lang="es-EC" dirty="0" err="1"/>
              <a:t>C</a:t>
            </a:r>
            <a:r>
              <a:rPr lang="es-EC" dirty="0" err="1" smtClean="0"/>
              <a:t>ard</a:t>
            </a:r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2880320" cy="194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http://farm9.staticflickr.com/8379/8590487816_b5e33a8122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2880320" cy="192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885" y="3696561"/>
            <a:ext cx="21526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71233" y="598993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DORIS AMORES MENA</a:t>
            </a:r>
            <a:endParaRPr lang="es-ES" b="1" i="1" dirty="0"/>
          </a:p>
        </p:txBody>
      </p:sp>
    </p:spTree>
    <p:extLst>
      <p:ext uri="{BB962C8B-B14F-4D97-AF65-F5344CB8AC3E}">
        <p14:creationId xmlns:p14="http://schemas.microsoft.com/office/powerpoint/2010/main" val="18693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9377" y="260648"/>
            <a:ext cx="6965245" cy="1202485"/>
          </a:xfrm>
        </p:spPr>
        <p:txBody>
          <a:bodyPr/>
          <a:lstStyle/>
          <a:p>
            <a:r>
              <a:rPr lang="es-EC" dirty="0" smtClean="0"/>
              <a:t>Proyectos de Investigación</a:t>
            </a:r>
            <a:endParaRPr lang="es-EC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14082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9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35755" y="589461"/>
            <a:ext cx="6965245" cy="895323"/>
          </a:xfrm>
        </p:spPr>
        <p:txBody>
          <a:bodyPr>
            <a:normAutofit/>
          </a:bodyPr>
          <a:lstStyle/>
          <a:p>
            <a:r>
              <a:rPr lang="es-EC" sz="3200" dirty="0" smtClean="0"/>
              <a:t>Relacionamiento Interinstitucional</a:t>
            </a:r>
            <a:endParaRPr lang="es-EC" sz="32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84784"/>
            <a:ext cx="6858000" cy="451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086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461448" cy="559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652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iner.gob.ec/wp-content/uploads/2013/06/INER_relacionamiento_interinstitucional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722096" cy="579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750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MACRO AMBIENTE</a:t>
            </a:r>
          </a:p>
          <a:p>
            <a:pPr marL="109728" indent="0">
              <a:buNone/>
            </a:pPr>
            <a:endParaRPr lang="es-EC" dirty="0" smtClean="0"/>
          </a:p>
          <a:p>
            <a:pPr lvl="1"/>
            <a:r>
              <a:rPr lang="es-EC" dirty="0" smtClean="0"/>
              <a:t>ANALISIS PEST (POLÍTICO, ECONÓMICO, SOCIAL, TECNOLÓGICO)</a:t>
            </a:r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ANALISIS EXTERNO</a:t>
            </a:r>
            <a:endParaRPr lang="es-EC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28194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4232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136174" cy="139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911625" y="1340768"/>
            <a:ext cx="6624736" cy="12241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2000" dirty="0"/>
              <a:t>La </a:t>
            </a:r>
            <a:r>
              <a:rPr lang="es-EC" sz="2000" b="1" dirty="0"/>
              <a:t>Constitución de la República del Ecuador</a:t>
            </a:r>
            <a:r>
              <a:rPr lang="es-EC" sz="2000" dirty="0" smtClean="0"/>
              <a:t>, del 28-11-08 </a:t>
            </a:r>
            <a:r>
              <a:rPr lang="es-EC" sz="2000" dirty="0"/>
              <a:t>considera a la energía en todas sus formas como un sector estratégico</a:t>
            </a:r>
            <a:r>
              <a:rPr lang="es-EC" sz="2000" dirty="0" smtClean="0"/>
              <a:t>.</a:t>
            </a:r>
          </a:p>
          <a:p>
            <a:endParaRPr lang="es-EC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27584" y="137633"/>
            <a:ext cx="6965245" cy="895323"/>
          </a:xfrm>
        </p:spPr>
        <p:txBody>
          <a:bodyPr>
            <a:normAutofit/>
          </a:bodyPr>
          <a:lstStyle/>
          <a:p>
            <a:r>
              <a:rPr lang="es-EC" dirty="0" smtClean="0"/>
              <a:t>POLÍTICO</a:t>
            </a:r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1077690" y="2420888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/>
              <a:t>Las regulaciones o derogatorias gubernamentales que influye en el desarrollo del Instituto, y bajo el </a:t>
            </a:r>
            <a:r>
              <a:rPr lang="es-EC" sz="2000" b="1" dirty="0"/>
              <a:t>Plan Nacional para el Buen Vivir </a:t>
            </a:r>
            <a:r>
              <a:rPr lang="es-EC" sz="2000" dirty="0"/>
              <a:t>es que se alinean mucho de los objetivos institucionales.</a:t>
            </a:r>
          </a:p>
          <a:p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851920" y="4619873"/>
            <a:ext cx="50746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La transformación de la matriz Productiva </a:t>
            </a:r>
            <a:r>
              <a:rPr lang="es-EC" sz="2000" dirty="0"/>
              <a:t>es uno de los retos más ambiciosos del país, el que permitirá al Ecuador superar el actual modelo de generación de riquezas.</a:t>
            </a:r>
          </a:p>
          <a:p>
            <a:endParaRPr lang="es-ES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20888"/>
            <a:ext cx="2316848" cy="173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16" y="4777668"/>
            <a:ext cx="2318408" cy="13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89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43608" y="1340768"/>
            <a:ext cx="7272808" cy="4824536"/>
          </a:xfrm>
        </p:spPr>
        <p:txBody>
          <a:bodyPr>
            <a:noAutofit/>
          </a:bodyPr>
          <a:lstStyle/>
          <a:p>
            <a:pPr algn="just"/>
            <a:r>
              <a:rPr lang="es-EC" sz="2000" b="1" dirty="0" smtClean="0"/>
              <a:t>PIB</a:t>
            </a:r>
            <a:r>
              <a:rPr lang="es-EC" sz="2000" dirty="0" smtClean="0"/>
              <a:t> </a:t>
            </a:r>
            <a:r>
              <a:rPr lang="es-EC" sz="2000" dirty="0" smtClean="0">
                <a:sym typeface="Wingdings" panose="05000000000000000000" pitchFamily="2" charset="2"/>
              </a:rPr>
              <a:t> </a:t>
            </a:r>
            <a:r>
              <a:rPr lang="es-EC" sz="2000" dirty="0" smtClean="0"/>
              <a:t>la tasa de crecimiento a final del 2013 ha sido de 4%, superando la </a:t>
            </a:r>
            <a:r>
              <a:rPr lang="es-EC" sz="2000" dirty="0" err="1" smtClean="0"/>
              <a:t>espectativa</a:t>
            </a:r>
            <a:r>
              <a:rPr lang="es-EC" sz="2000" dirty="0" smtClean="0"/>
              <a:t> promedio de A.L</a:t>
            </a:r>
          </a:p>
          <a:p>
            <a:pPr algn="just"/>
            <a:r>
              <a:rPr lang="es-EC" sz="2000" b="1" dirty="0" smtClean="0"/>
              <a:t>TASAS DE INTERES</a:t>
            </a:r>
            <a:r>
              <a:rPr lang="es-EC" sz="2000" dirty="0" smtClean="0">
                <a:sym typeface="Wingdings" panose="05000000000000000000" pitchFamily="2" charset="2"/>
              </a:rPr>
              <a:t> </a:t>
            </a:r>
            <a:r>
              <a:rPr lang="es-EC" sz="2000" dirty="0" smtClean="0"/>
              <a:t>La tasa </a:t>
            </a:r>
            <a:r>
              <a:rPr lang="es-EC" sz="2000" dirty="0"/>
              <a:t>activa referencial el 8.17% y tasa pasiva referencial el 4.53</a:t>
            </a:r>
            <a:r>
              <a:rPr lang="es-EC" sz="2000" dirty="0" smtClean="0"/>
              <a:t>%. Ha existido estabilidad</a:t>
            </a:r>
          </a:p>
          <a:p>
            <a:pPr algn="just"/>
            <a:r>
              <a:rPr lang="es-EC" sz="2000" b="1" dirty="0" smtClean="0"/>
              <a:t>POLITICA SALARIAL</a:t>
            </a:r>
            <a:r>
              <a:rPr lang="es-EC" sz="2000" dirty="0" smtClean="0">
                <a:sym typeface="Wingdings" panose="05000000000000000000" pitchFamily="2" charset="2"/>
              </a:rPr>
              <a:t> </a:t>
            </a:r>
            <a:r>
              <a:rPr lang="es-EC" sz="2000" dirty="0" smtClean="0"/>
              <a:t>a </a:t>
            </a:r>
            <a:r>
              <a:rPr lang="es-EC" sz="2000" dirty="0"/>
              <a:t>partir del 2013, </a:t>
            </a:r>
            <a:r>
              <a:rPr lang="es-EC" sz="2000" dirty="0" smtClean="0"/>
              <a:t> se ha realizado incrementos </a:t>
            </a:r>
            <a:r>
              <a:rPr lang="es-EC" sz="2000" dirty="0"/>
              <a:t>del 8,81%, alto frente a lo proyectado para finales del </a:t>
            </a:r>
            <a:r>
              <a:rPr lang="es-EC" sz="2000" dirty="0" smtClean="0"/>
              <a:t>2013</a:t>
            </a:r>
          </a:p>
          <a:p>
            <a:pPr algn="just"/>
            <a:r>
              <a:rPr lang="es-EC" sz="2000" b="1" dirty="0" err="1" smtClean="0"/>
              <a:t>INFLACIÓN</a:t>
            </a:r>
            <a:r>
              <a:rPr lang="es-EC" sz="2000" dirty="0" err="1" smtClean="0">
                <a:sym typeface="Wingdings" panose="05000000000000000000" pitchFamily="2" charset="2"/>
              </a:rPr>
              <a:t>La</a:t>
            </a:r>
            <a:r>
              <a:rPr lang="es-EC" sz="2000" dirty="0" smtClean="0">
                <a:sym typeface="Wingdings" panose="05000000000000000000" pitchFamily="2" charset="2"/>
              </a:rPr>
              <a:t> </a:t>
            </a:r>
            <a:r>
              <a:rPr lang="es-EC" sz="2000" dirty="0" smtClean="0"/>
              <a:t> </a:t>
            </a:r>
            <a:r>
              <a:rPr lang="es-EC" sz="2000" dirty="0"/>
              <a:t>tasa de inflación del Ecuador fue del </a:t>
            </a:r>
            <a:r>
              <a:rPr lang="es-EC" sz="2000" dirty="0" smtClean="0"/>
              <a:t>2.70%, </a:t>
            </a:r>
            <a:r>
              <a:rPr lang="es-EC" sz="2000" dirty="0"/>
              <a:t>ubicándose por debajo del promedio de América Latina (5,10</a:t>
            </a:r>
            <a:r>
              <a:rPr lang="es-EC" sz="2000" dirty="0" smtClean="0"/>
              <a:t>%)</a:t>
            </a:r>
          </a:p>
          <a:p>
            <a:pPr algn="just"/>
            <a:r>
              <a:rPr lang="es-EC" sz="2000" b="1" dirty="0" smtClean="0"/>
              <a:t>ESTRUCTURA DEL MERCADO </a:t>
            </a:r>
            <a:r>
              <a:rPr lang="es-EC" sz="2000" b="1" dirty="0" err="1" smtClean="0"/>
              <a:t>LABORAL</a:t>
            </a:r>
            <a:r>
              <a:rPr lang="es-EC" sz="2000" dirty="0" err="1" smtClean="0">
                <a:sym typeface="Wingdings" panose="05000000000000000000" pitchFamily="2" charset="2"/>
              </a:rPr>
              <a:t></a:t>
            </a:r>
            <a:r>
              <a:rPr lang="es-EC" sz="2000" dirty="0" err="1" smtClean="0"/>
              <a:t>Dentro</a:t>
            </a:r>
            <a:r>
              <a:rPr lang="es-EC" sz="2000" dirty="0" smtClean="0"/>
              <a:t> </a:t>
            </a:r>
            <a:r>
              <a:rPr lang="es-EC" sz="2000" dirty="0"/>
              <a:t>de la </a:t>
            </a:r>
            <a:r>
              <a:rPr lang="es-EC" sz="2000" dirty="0" smtClean="0"/>
              <a:t>PEA</a:t>
            </a:r>
            <a:r>
              <a:rPr lang="es-EC" sz="2000" dirty="0"/>
              <a:t>, </a:t>
            </a:r>
            <a:r>
              <a:rPr lang="es-EC" sz="2000" dirty="0" smtClean="0"/>
              <a:t>la </a:t>
            </a:r>
            <a:r>
              <a:rPr lang="es-EC" sz="2000" dirty="0"/>
              <a:t>tasa de ocupados plenos </a:t>
            </a:r>
            <a:r>
              <a:rPr lang="es-EC" sz="2000" dirty="0" smtClean="0"/>
              <a:t>fue el 52,1</a:t>
            </a:r>
            <a:r>
              <a:rPr lang="es-EC" sz="2000" dirty="0"/>
              <a:t>%, la tasa de desocupación fue la segunda en importancia al situarse en 39,8% </a:t>
            </a:r>
            <a:r>
              <a:rPr lang="es-EC" sz="2000" dirty="0" smtClean="0"/>
              <a:t>,la </a:t>
            </a:r>
            <a:r>
              <a:rPr lang="es-EC" sz="2000" dirty="0"/>
              <a:t>tasa de desocupación total (5,0</a:t>
            </a:r>
            <a:r>
              <a:rPr lang="es-EC" sz="2000" dirty="0" smtClean="0"/>
              <a:t>%)</a:t>
            </a:r>
            <a:endParaRPr lang="es-EC" sz="2000" dirty="0"/>
          </a:p>
          <a:p>
            <a:pPr algn="just"/>
            <a:endParaRPr lang="es-EC" sz="2000" dirty="0"/>
          </a:p>
          <a:p>
            <a:pPr algn="just"/>
            <a:endParaRPr lang="es-EC" sz="2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115616" y="459607"/>
            <a:ext cx="6965245" cy="967331"/>
          </a:xfrm>
        </p:spPr>
        <p:txBody>
          <a:bodyPr/>
          <a:lstStyle/>
          <a:p>
            <a:r>
              <a:rPr lang="es-EC" dirty="0" smtClean="0"/>
              <a:t>ECONÓMICO</a:t>
            </a:r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837"/>
            <a:ext cx="1757811" cy="100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1154997" cy="86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7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s-EC" dirty="0" smtClean="0"/>
              <a:t>ENTORNO CULTURAL </a:t>
            </a:r>
          </a:p>
          <a:p>
            <a:pPr algn="just"/>
            <a:endParaRPr lang="es-EC" dirty="0" smtClean="0"/>
          </a:p>
          <a:p>
            <a:pPr algn="just"/>
            <a:r>
              <a:rPr lang="es-EC" b="1" dirty="0" smtClean="0"/>
              <a:t>POBREZA</a:t>
            </a:r>
            <a:r>
              <a:rPr lang="es-EC" dirty="0" smtClean="0">
                <a:sym typeface="Wingdings" panose="05000000000000000000" pitchFamily="2" charset="2"/>
              </a:rPr>
              <a:t> </a:t>
            </a:r>
            <a:r>
              <a:rPr lang="es-EC" dirty="0" smtClean="0"/>
              <a:t>En el 2013 la pobreza </a:t>
            </a:r>
            <a:r>
              <a:rPr lang="es-EC" dirty="0" err="1" smtClean="0"/>
              <a:t>disminuyò</a:t>
            </a:r>
            <a:r>
              <a:rPr lang="es-EC" dirty="0" smtClean="0"/>
              <a:t> en 4,23%</a:t>
            </a:r>
          </a:p>
          <a:p>
            <a:pPr marL="0" indent="0" algn="just">
              <a:buNone/>
            </a:pPr>
            <a:endParaRPr lang="es-EC" dirty="0" smtClean="0"/>
          </a:p>
          <a:p>
            <a:pPr algn="just"/>
            <a:r>
              <a:rPr lang="es-EC" b="1" dirty="0" smtClean="0"/>
              <a:t>CULTURA</a:t>
            </a:r>
            <a:r>
              <a:rPr lang="es-EC" dirty="0" smtClean="0">
                <a:sym typeface="Wingdings" panose="05000000000000000000" pitchFamily="2" charset="2"/>
              </a:rPr>
              <a:t> </a:t>
            </a:r>
            <a:r>
              <a:rPr lang="es-EC" dirty="0"/>
              <a:t>El Ecuador se presenta como una comunidad histórica dueña de una gran riqueza cultural.  </a:t>
            </a:r>
            <a:endParaRPr lang="es-EC" dirty="0" smtClean="0"/>
          </a:p>
          <a:p>
            <a:pPr algn="just"/>
            <a:endParaRPr lang="es-EC" dirty="0"/>
          </a:p>
          <a:p>
            <a:pPr algn="just"/>
            <a:r>
              <a:rPr lang="es-EC" b="1" dirty="0" smtClean="0"/>
              <a:t>EDUCACIÒN</a:t>
            </a:r>
            <a:r>
              <a:rPr lang="es-EC" dirty="0" smtClean="0">
                <a:sym typeface="Wingdings" panose="05000000000000000000" pitchFamily="2" charset="2"/>
              </a:rPr>
              <a:t> Se </a:t>
            </a:r>
            <a:r>
              <a:rPr lang="es-EC" dirty="0" err="1" smtClean="0">
                <a:sym typeface="Wingdings" panose="05000000000000000000" pitchFamily="2" charset="2"/>
              </a:rPr>
              <a:t>evalua</a:t>
            </a:r>
            <a:r>
              <a:rPr lang="es-EC" dirty="0" smtClean="0">
                <a:sym typeface="Wingdings" panose="05000000000000000000" pitchFamily="2" charset="2"/>
              </a:rPr>
              <a:t> positivamente el avance en este sector, con mejora en la calidad  y </a:t>
            </a:r>
            <a:r>
              <a:rPr lang="es-EC" dirty="0" err="1" smtClean="0">
                <a:sym typeface="Wingdings" panose="05000000000000000000" pitchFamily="2" charset="2"/>
              </a:rPr>
              <a:t>eliminaciòn</a:t>
            </a:r>
            <a:r>
              <a:rPr lang="es-EC" dirty="0" smtClean="0">
                <a:sym typeface="Wingdings" panose="05000000000000000000" pitchFamily="2" charset="2"/>
              </a:rPr>
              <a:t> de diferencias, teniendo como ámbito prioritario la educación.</a:t>
            </a:r>
            <a:endParaRPr lang="es-EC" dirty="0" smtClean="0"/>
          </a:p>
          <a:p>
            <a:pPr algn="just"/>
            <a:endParaRPr lang="es-EC" dirty="0"/>
          </a:p>
          <a:p>
            <a:pPr algn="just"/>
            <a:r>
              <a:rPr lang="es-EC" b="1" dirty="0" smtClean="0"/>
              <a:t>MEDIO AMBIENTE</a:t>
            </a:r>
            <a:r>
              <a:rPr lang="es-EC" dirty="0" smtClean="0">
                <a:sym typeface="Wingdings" panose="05000000000000000000" pitchFamily="2" charset="2"/>
              </a:rPr>
              <a:t>  Existe diversidad de espacios </a:t>
            </a:r>
            <a:r>
              <a:rPr lang="es-EC" dirty="0" err="1" smtClean="0">
                <a:sym typeface="Wingdings" panose="05000000000000000000" pitchFamily="2" charset="2"/>
              </a:rPr>
              <a:t>geofìsicos</a:t>
            </a:r>
            <a:r>
              <a:rPr lang="es-EC" dirty="0" smtClean="0">
                <a:sym typeface="Wingdings" panose="05000000000000000000" pitchFamily="2" charset="2"/>
              </a:rPr>
              <a:t> y por ende ecosistemas variados que dependen mucho del trato que se les de a los mismos.</a:t>
            </a:r>
            <a:endParaRPr lang="es-EC" dirty="0" smtClean="0"/>
          </a:p>
          <a:p>
            <a:pPr algn="just"/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SOCIAL</a:t>
            </a:r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69496"/>
            <a:ext cx="2592289" cy="169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1514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198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1867229" cy="122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31640" y="17186"/>
            <a:ext cx="8229600" cy="1143000"/>
          </a:xfrm>
        </p:spPr>
        <p:txBody>
          <a:bodyPr/>
          <a:lstStyle/>
          <a:p>
            <a:r>
              <a:rPr lang="es-EC" dirty="0" smtClean="0"/>
              <a:t>TECNOLÓGICO</a:t>
            </a:r>
            <a:endParaRPr lang="es-EC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125394"/>
              </p:ext>
            </p:extLst>
          </p:nvPr>
        </p:nvGraphicFramePr>
        <p:xfrm>
          <a:off x="1691680" y="1484784"/>
          <a:ext cx="6264696" cy="44653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274488"/>
                <a:gridCol w="2990208"/>
              </a:tblGrid>
              <a:tr h="9918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LISTADO DE SERVICIOS TI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Software de informática, impresiòn, Administraciòn: Quipux, GPR, ESIGEF, Comunicaciòn: Repositorio de Archivos Samba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9593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LISTADO DE APLICACIONES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Gestiòn de Proyectos , Servidor de Mensajería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796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LISTADO DE BASES DE DATOS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MySQL 5.5.29, ubuntu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9593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LISTADO DE HARDWARE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Servidores (2PC: antivirus, repositorio de archivos) 15 laptops 15 notebooks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9593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LISTADO DE SOFTWARE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Antivirus 50, Software Labview3, Autodesk 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796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LISTADO DE REDES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Topologìa en estrella: Red Ethernet y Wifi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796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LISTADO DE ENLACES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Enlace con CNT 4Mbps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88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LISTADO DE PROVEEDORES Q PRESTEN SERVICIO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 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1187624" cy="126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75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 txBox="1">
            <a:spLocks noGrp="1"/>
          </p:cNvSpPr>
          <p:nvPr>
            <p:ph idx="1"/>
          </p:nvPr>
        </p:nvSpPr>
        <p:spPr>
          <a:xfrm>
            <a:off x="1141276" y="1269414"/>
            <a:ext cx="68614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b="1" i="1" dirty="0"/>
              <a:t>C</a:t>
            </a:r>
            <a:r>
              <a:rPr lang="es-EC" sz="2000" b="1" i="1" dirty="0" smtClean="0"/>
              <a:t>ompetidores</a:t>
            </a:r>
            <a:r>
              <a:rPr lang="es-EC" sz="2000" dirty="0" smtClean="0"/>
              <a:t> No existen </a:t>
            </a:r>
            <a:r>
              <a:rPr lang="es-EC" sz="2000" dirty="0"/>
              <a:t>ya que esta institución fue creada para sea responsable de Investigación en lo referente a eficiencia energética y energía renovable a nivel nacional con directrices ya estipuladas lo que hace no haya tampoco </a:t>
            </a:r>
            <a:r>
              <a:rPr lang="es-EC" sz="2000" i="1" dirty="0"/>
              <a:t>el </a:t>
            </a:r>
            <a:r>
              <a:rPr lang="es-EC" sz="2000" b="1" i="1" dirty="0"/>
              <a:t>poder de negociación</a:t>
            </a:r>
            <a:r>
              <a:rPr lang="es-EC" sz="2000" b="1" dirty="0"/>
              <a:t> </a:t>
            </a:r>
            <a:r>
              <a:rPr lang="es-EC" sz="2000" dirty="0"/>
              <a:t>así como </a:t>
            </a:r>
            <a:r>
              <a:rPr lang="es-EC" sz="2000" b="1" i="1" dirty="0"/>
              <a:t>productos </a:t>
            </a:r>
            <a:r>
              <a:rPr lang="es-EC" sz="2000" b="1" i="1" dirty="0" smtClean="0"/>
              <a:t>sustitutos.</a:t>
            </a:r>
          </a:p>
          <a:p>
            <a:pPr algn="just"/>
            <a:endParaRPr lang="es-EC" sz="2000" b="1" i="1" dirty="0" smtClean="0"/>
          </a:p>
          <a:p>
            <a:pPr algn="just"/>
            <a:endParaRPr lang="es-EC" sz="2000" dirty="0" smtClean="0"/>
          </a:p>
          <a:p>
            <a:pPr algn="just"/>
            <a:endParaRPr lang="es-EC" sz="2000" b="1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62469" y="202539"/>
            <a:ext cx="8229600" cy="836298"/>
          </a:xfrm>
        </p:spPr>
        <p:txBody>
          <a:bodyPr/>
          <a:lstStyle/>
          <a:p>
            <a:r>
              <a:rPr lang="es-ES" dirty="0" smtClean="0"/>
              <a:t>MICROAMBIENTE</a:t>
            </a:r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1770071" cy="115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99592" y="3717031"/>
            <a:ext cx="321978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El MEER y al SENECYT serían tomados como </a:t>
            </a:r>
            <a:r>
              <a:rPr lang="es-EC" sz="2000" b="1" i="1" dirty="0"/>
              <a:t>proveedores</a:t>
            </a:r>
            <a:r>
              <a:rPr lang="es-EC" sz="2000" b="1" dirty="0"/>
              <a:t> </a:t>
            </a:r>
            <a:r>
              <a:rPr lang="es-EC" sz="2000" dirty="0"/>
              <a:t>a través de las </a:t>
            </a:r>
            <a:r>
              <a:rPr lang="es-EC" sz="2400" dirty="0"/>
              <a:t>entidades</a:t>
            </a:r>
            <a:r>
              <a:rPr lang="es-EC" sz="2000" dirty="0"/>
              <a:t> a las cuales dispone para la información y/o presupuesto a este organismo.</a:t>
            </a:r>
          </a:p>
          <a:p>
            <a:endParaRPr lang="es-ES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400211" y="3455420"/>
            <a:ext cx="324036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Los GADS, organizaciones sociales y ciudadanía en general se les puede considerar como los </a:t>
            </a:r>
            <a:r>
              <a:rPr lang="es-EC" sz="2000" b="1" i="1" dirty="0"/>
              <a:t>clientes</a:t>
            </a:r>
            <a:r>
              <a:rPr lang="es-EC" sz="2000" i="1" dirty="0"/>
              <a:t> </a:t>
            </a:r>
            <a:r>
              <a:rPr lang="es-EC" sz="2000" dirty="0"/>
              <a:t>quienes tienen el poder de demandar a esta institución que se cumpla con las necesidades requeridas.</a:t>
            </a:r>
          </a:p>
          <a:p>
            <a:endParaRPr lang="es-ES" sz="2000" dirty="0"/>
          </a:p>
        </p:txBody>
      </p:sp>
      <p:pic>
        <p:nvPicPr>
          <p:cNvPr id="35844" name="Picture 4" descr="http://upload.wikimedia.org/wikipedia/commons/thumb/7/75/Modelo_Porter.svg/1734px-Modelo_Porter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76" y="3214829"/>
            <a:ext cx="1607048" cy="100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93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187624" y="1412776"/>
            <a:ext cx="8229600" cy="4525963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Problema de la investigación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Justificación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Objetivo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Diagnóstico Situacional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Direccionamiento Estratégico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Matriz BSC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Conclusiones</a:t>
            </a:r>
          </a:p>
          <a:p>
            <a:r>
              <a:rPr lang="es-ES" dirty="0">
                <a:solidFill>
                  <a:schemeClr val="tx1"/>
                </a:solidFill>
              </a:rPr>
              <a:t>R</a:t>
            </a:r>
            <a:r>
              <a:rPr lang="es-ES" dirty="0" smtClean="0">
                <a:solidFill>
                  <a:schemeClr val="tx1"/>
                </a:solidFill>
              </a:rPr>
              <a:t>ecomendaciones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AGENDA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721901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43005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60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 txBox="1">
            <a:spLocks noGrp="1"/>
          </p:cNvSpPr>
          <p:nvPr>
            <p:ph idx="1"/>
          </p:nvPr>
        </p:nvSpPr>
        <p:spPr>
          <a:xfrm>
            <a:off x="1537016" y="1772816"/>
            <a:ext cx="6196405" cy="360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Estructura Orgánica</a:t>
            </a:r>
            <a:endParaRPr lang="es-EC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76918" y="620688"/>
            <a:ext cx="6965245" cy="1202485"/>
          </a:xfrm>
        </p:spPr>
        <p:txBody>
          <a:bodyPr/>
          <a:lstStyle/>
          <a:p>
            <a:r>
              <a:rPr lang="es-ES" dirty="0" smtClean="0"/>
              <a:t>ANALISIS INTERNO</a:t>
            </a:r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28" y="2420888"/>
            <a:ext cx="7056783" cy="384451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0382"/>
            <a:ext cx="2346814" cy="15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99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 txBox="1">
            <a:spLocks noGrp="1"/>
          </p:cNvSpPr>
          <p:nvPr>
            <p:ph idx="1"/>
          </p:nvPr>
        </p:nvSpPr>
        <p:spPr>
          <a:xfrm>
            <a:off x="1403648" y="908720"/>
            <a:ext cx="5785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Recursos Humanos</a:t>
            </a:r>
            <a:endParaRPr lang="es-EC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4664"/>
            <a:ext cx="1978236" cy="129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159634"/>
            <a:ext cx="6178376" cy="3429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88" y="2194093"/>
            <a:ext cx="1586276" cy="75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300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6127" y="1772816"/>
            <a:ext cx="6298241" cy="4104456"/>
          </a:xfrm>
          <a:prstGeom prst="rect">
            <a:avLst/>
          </a:prstGeom>
          <a:noFill/>
        </p:spPr>
      </p:pic>
      <p:sp>
        <p:nvSpPr>
          <p:cNvPr id="5" name="3 Marcador de contenido"/>
          <p:cNvSpPr txBox="1">
            <a:spLocks/>
          </p:cNvSpPr>
          <p:nvPr/>
        </p:nvSpPr>
        <p:spPr>
          <a:xfrm>
            <a:off x="899592" y="908720"/>
            <a:ext cx="6458660" cy="5078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b="1" dirty="0" smtClean="0"/>
              <a:t>Contratación de Recursos Humanos</a:t>
            </a:r>
            <a:endParaRPr lang="es-EC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0057"/>
            <a:ext cx="22256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57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411" y="332657"/>
            <a:ext cx="2225218" cy="145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331640" y="150050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Cultura Organizacional</a:t>
            </a:r>
            <a:endParaRPr lang="es-EC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1475656" y="1874097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Código </a:t>
            </a:r>
            <a:r>
              <a:rPr lang="es-EC" dirty="0"/>
              <a:t>de </a:t>
            </a:r>
            <a:r>
              <a:rPr lang="es-EC" dirty="0" err="1" smtClean="0"/>
              <a:t>Etica</a:t>
            </a:r>
            <a:r>
              <a:rPr lang="es-EC" dirty="0" smtClean="0"/>
              <a:t> </a:t>
            </a:r>
            <a:r>
              <a:rPr lang="es-EC" dirty="0"/>
              <a:t>de acuerdo a Resolución No. 2013-27-de y con Decreto Ejecutivo  No 1048 del 10 de febrero de 2012, </a:t>
            </a:r>
            <a:r>
              <a:rPr lang="es-EC" dirty="0" smtClean="0"/>
              <a:t> </a:t>
            </a:r>
            <a:r>
              <a:rPr lang="es-EC" dirty="0"/>
              <a:t>donde se encuentra detallado por capítulos donde se encuentra objetivos, principios y valores, guías de conducta para todo el personal, control y sanciones, y disposiciones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331640" y="364502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Presupuesto Anual</a:t>
            </a:r>
            <a:endParaRPr lang="es-EC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615092" y="4075989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El presupuesto anual </a:t>
            </a:r>
            <a:r>
              <a:rPr lang="es-EC" dirty="0" smtClean="0"/>
              <a:t>2013 fue </a:t>
            </a:r>
            <a:r>
              <a:rPr lang="es-EC" dirty="0"/>
              <a:t>de USD$ </a:t>
            </a:r>
            <a:r>
              <a:rPr lang="es-EC" dirty="0" smtClean="0"/>
              <a:t>5.907273  </a:t>
            </a:r>
            <a:r>
              <a:rPr lang="es-EC" dirty="0"/>
              <a:t>que el Gobierno asignó al INER 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39" y="4509120"/>
            <a:ext cx="25622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03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9"/>
            <a:ext cx="2019755" cy="132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3528" y="1728773"/>
            <a:ext cx="18002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s-EC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MISIÓN</a:t>
            </a:r>
            <a:endParaRPr lang="es-EC" sz="20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47926" y="528444"/>
            <a:ext cx="6372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s-EC" sz="3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DIRECCIONAMIENTO ESTRATÉGICO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460252" y="1585243"/>
            <a:ext cx="577269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/>
              <a:t>Contribuir al desarrollo sostenible de la sociedad ecuatoriana, a través de la investigación científica y tecnológica, brindando </a:t>
            </a:r>
            <a:r>
              <a:rPr lang="es-EC" sz="2400" dirty="0"/>
              <a:t>insumos</a:t>
            </a:r>
            <a:r>
              <a:rPr lang="es-EC" sz="2000" dirty="0"/>
              <a:t> que faciliten la masificación de las mejores prácticas y la implementación de políticas y proyectos, en el campo de la eficiencia energética y las energías renovables</a:t>
            </a:r>
          </a:p>
          <a:p>
            <a:pPr algn="just"/>
            <a:endParaRPr lang="es-EC" sz="2000" dirty="0"/>
          </a:p>
        </p:txBody>
      </p:sp>
      <p:sp>
        <p:nvSpPr>
          <p:cNvPr id="6" name="5 Rectángulo"/>
          <p:cNvSpPr/>
          <p:nvPr/>
        </p:nvSpPr>
        <p:spPr>
          <a:xfrm>
            <a:off x="6156176" y="3910395"/>
            <a:ext cx="1512168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s-EC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VISIÓN</a:t>
            </a:r>
            <a:endParaRPr lang="es-EC" sz="20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779912" y="4725144"/>
            <a:ext cx="43204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/>
              <a:t>Ser el Instituto de referencia regional en investigación, desarrollo, innovación,   transferencia de tecnología, conocimiento en eficiencia energética y energías renovables.</a:t>
            </a:r>
          </a:p>
          <a:p>
            <a:endParaRPr lang="es-EC" sz="20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5" y="4155846"/>
            <a:ext cx="1719636" cy="171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50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726" y="156246"/>
            <a:ext cx="2038387" cy="159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99395" y="992675"/>
            <a:ext cx="41044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s-EC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OBJETIVO GENERAL</a:t>
            </a:r>
            <a:endParaRPr lang="es-EC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420791"/>
            <a:ext cx="7229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s-EC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DIRECCIONAMIENTO ESTRATÉGICO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910506" y="1464967"/>
            <a:ext cx="69759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/>
              <a:t>El Instituto Nacional de Eficiencia Energética y Energías Renovables, tiene por objeto fomentar: La investigación científica y tecnológica; la innovación y formación científica; la difusión del conocimiento; la eficiencia energética; el desarrollo y uso de prácticas tecnológicas no contaminantes, de bajo impacto; la diversificación de la matriz energética nacional, promoviendo la eficiencia; y, una mayor participación de las energías renovables sostenibles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996377" y="4099022"/>
            <a:ext cx="328075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s-EC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VALORES</a:t>
            </a:r>
            <a:endParaRPr lang="es-EC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96815" y="4869160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2000" dirty="0"/>
              <a:t>Ética: </a:t>
            </a:r>
          </a:p>
          <a:p>
            <a:pPr lvl="0"/>
            <a:r>
              <a:rPr lang="es-EC" sz="2000" dirty="0"/>
              <a:t>Iniciativa: </a:t>
            </a:r>
          </a:p>
          <a:p>
            <a:pPr lvl="0"/>
            <a:r>
              <a:rPr lang="es-EC" sz="2000" dirty="0"/>
              <a:t>Profesionalismo: </a:t>
            </a:r>
          </a:p>
          <a:p>
            <a:pPr lvl="0"/>
            <a:r>
              <a:rPr lang="es-EC" sz="2000" dirty="0"/>
              <a:t>Transparencia: </a:t>
            </a:r>
          </a:p>
          <a:p>
            <a:pPr lvl="0"/>
            <a:r>
              <a:rPr lang="es-EC" sz="2000" dirty="0"/>
              <a:t>Liderazgo: </a:t>
            </a:r>
          </a:p>
          <a:p>
            <a:endParaRPr lang="es-EC" sz="2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44" y="4683419"/>
            <a:ext cx="2090155" cy="149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182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1863420" cy="86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11560" y="249502"/>
            <a:ext cx="4285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ANÁLISIS FODA</a:t>
            </a:r>
            <a:endParaRPr lang="es-EC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881031"/>
              </p:ext>
            </p:extLst>
          </p:nvPr>
        </p:nvGraphicFramePr>
        <p:xfrm>
          <a:off x="755576" y="850437"/>
          <a:ext cx="7984100" cy="567842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795569"/>
                <a:gridCol w="4188531"/>
              </a:tblGrid>
              <a:tr h="2077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FORTALEZAS</a:t>
                      </a:r>
                      <a:endParaRPr lang="es-EC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OPORTUNIDADES</a:t>
                      </a:r>
                      <a:endParaRPr lang="es-EC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838" marR="38838" marT="0" marB="0"/>
                </a:tc>
              </a:tr>
              <a:tr h="519288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>
                          <a:effectLst/>
                        </a:rPr>
                        <a:t>Única institución en el país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 smtClean="0">
                          <a:effectLst/>
                        </a:rPr>
                        <a:t>Talento </a:t>
                      </a:r>
                      <a:r>
                        <a:rPr lang="es-ES" sz="1400" dirty="0">
                          <a:effectLst/>
                        </a:rPr>
                        <a:t>Humano comprometido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>
                          <a:effectLst/>
                        </a:rPr>
                        <a:t>Plan de Capacitación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>
                          <a:effectLst/>
                        </a:rPr>
                        <a:t>Código de Ética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>
                          <a:effectLst/>
                        </a:rPr>
                        <a:t>Profesionales con formación de cuarto nivel en el ámbito energético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>
                          <a:effectLst/>
                        </a:rPr>
                        <a:t>Estructura orgánica básica aprobada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>
                          <a:effectLst/>
                        </a:rPr>
                        <a:t>Contactos con entidades relacionadas, tales como el Instituto de Investigaciones Eléctricas de México o el Centro de Investigación  de Recursos y Consumos Energéticos de la Universidad de Zaragoza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 smtClean="0">
                          <a:effectLst/>
                        </a:rPr>
                        <a:t>Proceso </a:t>
                      </a:r>
                      <a:r>
                        <a:rPr lang="es-ES" sz="1400" dirty="0">
                          <a:effectLst/>
                        </a:rPr>
                        <a:t>de creación enfocado desde un inicio a la investigación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 smtClean="0">
                          <a:effectLst/>
                        </a:rPr>
                        <a:t>Personal </a:t>
                      </a:r>
                      <a:r>
                        <a:rPr lang="es-EC" sz="1400" dirty="0">
                          <a:effectLst/>
                        </a:rPr>
                        <a:t>investigador con competencias y experiencia en el uso de métodos y equipamiento técnico – científicos</a:t>
                      </a:r>
                      <a:r>
                        <a:rPr lang="es-EC" sz="1400" dirty="0" smtClean="0">
                          <a:effectLst/>
                        </a:rPr>
                        <a:t>.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 smtClean="0">
                          <a:effectLst/>
                        </a:rPr>
                        <a:t>Opciones </a:t>
                      </a:r>
                      <a:r>
                        <a:rPr lang="es-EC" sz="1400" dirty="0">
                          <a:effectLst/>
                        </a:rPr>
                        <a:t>claras de definición de alcance de los institutos de investigación a través del SENECYT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>
                          <a:effectLst/>
                        </a:rPr>
                        <a:t>Apertura de apoyo con entidades relacionadas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>
                          <a:effectLst/>
                        </a:rPr>
                        <a:t>Apoyo político y social a temas de eficiencia energética y energías renovables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>
                          <a:effectLst/>
                        </a:rPr>
                        <a:t>Posibilidad de conseguir financiamiento externo para los proyectos de investigación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>
                          <a:effectLst/>
                        </a:rPr>
                        <a:t>Facilidad de captar conocimientos y desarrollo tecnológico de punta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>
                          <a:effectLst/>
                        </a:rPr>
                        <a:t>Invitar a científicos experimentados, tomando ventaja del proyecto Prometeo de la SENESCYT.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>
                          <a:effectLst/>
                        </a:rPr>
                        <a:t>Atraer a los becarios preparados en el extranjero que son parte del programa de becas de la SENESCYT.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 smtClean="0">
                          <a:effectLst/>
                        </a:rPr>
                        <a:t>Colaboración </a:t>
                      </a:r>
                      <a:r>
                        <a:rPr lang="es-EC" sz="1400" dirty="0">
                          <a:effectLst/>
                        </a:rPr>
                        <a:t>con centros de formación de alto nivel </a:t>
                      </a:r>
                      <a:endParaRPr lang="es-EC" sz="14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kern="1200" dirty="0" smtClean="0">
                          <a:effectLst/>
                        </a:rPr>
                        <a:t>Preocupación a nivel mundial por el medio ambiente</a:t>
                      </a:r>
                      <a:endParaRPr lang="es-EC" sz="1400" kern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838" marR="3883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61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088207" cy="8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55575" y="197999"/>
            <a:ext cx="4285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ANÁLISIS FODA</a:t>
            </a:r>
            <a:endParaRPr lang="es-EC" b="1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67515"/>
              </p:ext>
            </p:extLst>
          </p:nvPr>
        </p:nvGraphicFramePr>
        <p:xfrm>
          <a:off x="899592" y="908720"/>
          <a:ext cx="7560840" cy="543306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780420"/>
                <a:gridCol w="3780420"/>
              </a:tblGrid>
              <a:tr h="85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DEBILIDADES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AMENAZAS</a:t>
                      </a:r>
                      <a:endParaRPr lang="es-EC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838" marR="38838" marT="0" marB="0"/>
                </a:tc>
              </a:tr>
              <a:tr h="394255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s-EC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 smtClean="0">
                          <a:effectLst/>
                        </a:rPr>
                        <a:t>Falta </a:t>
                      </a:r>
                      <a:r>
                        <a:rPr lang="es-EC" sz="1400" dirty="0">
                          <a:effectLst/>
                        </a:rPr>
                        <a:t>de infraestructura propia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>
                          <a:effectLst/>
                        </a:rPr>
                        <a:t>Falta de alianzas estratégicas con entidades </a:t>
                      </a:r>
                      <a:r>
                        <a:rPr lang="es-EC" sz="1400" dirty="0" smtClean="0">
                          <a:effectLst/>
                        </a:rPr>
                        <a:t>especializadas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>
                          <a:effectLst/>
                        </a:rPr>
                        <a:t>Inexistencia de equipamiento de laboratorios para investigación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>
                          <a:effectLst/>
                        </a:rPr>
                        <a:t>El INER no es autosustentable financieramente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 smtClean="0">
                          <a:effectLst/>
                        </a:rPr>
                        <a:t>Falta </a:t>
                      </a:r>
                      <a:r>
                        <a:rPr lang="es-EC" sz="1400" dirty="0">
                          <a:effectLst/>
                        </a:rPr>
                        <a:t>de acceso a la documentación científica mundial más relevante.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>
                          <a:effectLst/>
                        </a:rPr>
                        <a:t>Falta de acceso a las versiones más recientes de software de simulación de fenómenos físicos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>
                          <a:effectLst/>
                        </a:rPr>
                        <a:t>Falta de experiencias previas en la gestión de institutos de investigación.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 smtClean="0">
                          <a:effectLst/>
                        </a:rPr>
                        <a:t>Posibles </a:t>
                      </a:r>
                      <a:r>
                        <a:rPr lang="es-EC" sz="1400" dirty="0">
                          <a:effectLst/>
                        </a:rPr>
                        <a:t>cambios legales, de políticas y prioridades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>
                          <a:effectLst/>
                        </a:rPr>
                        <a:t>Inestabilidad del personal directivo de los procesos </a:t>
                      </a:r>
                      <a:r>
                        <a:rPr lang="es-EC" sz="1400" dirty="0" err="1">
                          <a:effectLst/>
                        </a:rPr>
                        <a:t>agregadores</a:t>
                      </a:r>
                      <a:r>
                        <a:rPr lang="es-EC" sz="1400" dirty="0">
                          <a:effectLst/>
                        </a:rPr>
                        <a:t> de valor, por ser de libre remoción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>
                          <a:effectLst/>
                        </a:rPr>
                        <a:t>Posibles mejores condiciones laborales en otras entidades y empresas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 smtClean="0">
                          <a:effectLst/>
                        </a:rPr>
                        <a:t>Restricciones </a:t>
                      </a:r>
                      <a:r>
                        <a:rPr lang="es-EC" sz="1400" dirty="0">
                          <a:effectLst/>
                        </a:rPr>
                        <a:t>en las asignaciones presupuestarias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 smtClean="0">
                          <a:effectLst/>
                        </a:rPr>
                        <a:t>Subsidios </a:t>
                      </a:r>
                      <a:r>
                        <a:rPr lang="es-EC" sz="1400" dirty="0">
                          <a:effectLst/>
                        </a:rPr>
                        <a:t>generalizados limitan el impacto de los resultados de las investigaciones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>
                          <a:effectLst/>
                        </a:rPr>
                        <a:t>Posible falta de cooperación y de equipamiento técnico en las universidades nacionales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 smtClean="0">
                          <a:effectLst/>
                        </a:rPr>
                        <a:t>Desarrollo </a:t>
                      </a:r>
                      <a:r>
                        <a:rPr lang="es-EC" sz="1400" dirty="0">
                          <a:effectLst/>
                        </a:rPr>
                        <a:t>tecnológico y del recurso humano limitado en Ecuador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838" marR="3883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79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1296"/>
            <a:ext cx="2088207" cy="8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33747" y="216132"/>
            <a:ext cx="4285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MATRIZ CRUZADA</a:t>
            </a:r>
            <a:endParaRPr lang="es-EC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210952"/>
              </p:ext>
            </p:extLst>
          </p:nvPr>
        </p:nvGraphicFramePr>
        <p:xfrm>
          <a:off x="1187624" y="1019633"/>
          <a:ext cx="7047997" cy="517769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48196"/>
                <a:gridCol w="3281619"/>
                <a:gridCol w="330412"/>
                <a:gridCol w="3187770"/>
              </a:tblGrid>
              <a:tr h="149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ESTRATEGIAS - FO</a:t>
                      </a:r>
                      <a:endParaRPr lang="es-EC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ESTRATEGIAS - DO</a:t>
                      </a:r>
                      <a:endParaRPr lang="es-EC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 anchor="b"/>
                </a:tc>
              </a:tr>
              <a:tr h="737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Aprovechar que el instituto es nuevo y tiene el apoyo del MEER y otras entidades F1O1</a:t>
                      </a:r>
                      <a:endParaRPr lang="es-EC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Aprovechar la coyuntura de apoyo politico para conseguir financiamiento y que el presupuesto que se de sea mejor D1O2</a:t>
                      </a:r>
                      <a:endParaRPr lang="es-EC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/>
                </a:tc>
              </a:tr>
              <a:tr h="664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Liderar los procesos de investigación en eficiencia energética y energías renovables con la ayuda del financiamiento externo existente F11O3</a:t>
                      </a:r>
                      <a:endParaRPr lang="es-EC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Conseguir financiamiento externo para que el INER sea sustentable D7O3</a:t>
                      </a:r>
                      <a:endParaRPr lang="es-EC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/>
                </a:tc>
              </a:tr>
              <a:tr h="746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Concertar convenios con otras instituciones de formación de alto nivel del personal técnico. F14 O8</a:t>
                      </a:r>
                      <a:endParaRPr lang="es-EC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/>
                </a:tc>
              </a:tr>
              <a:tr h="251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ESTRATEGIAS - FA</a:t>
                      </a:r>
                      <a:endParaRPr lang="es-EC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 </a:t>
                      </a:r>
                      <a:endParaRPr lang="es-EC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ESTRATEGIAS - DA</a:t>
                      </a:r>
                      <a:endParaRPr lang="es-EC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 anchor="b"/>
                </a:tc>
              </a:tr>
              <a:tr h="705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Acelerar las alianzas  estratégicas con instituciones especializadas antes de que existan cambios legales o políticos f14 A 4</a:t>
                      </a:r>
                      <a:endParaRPr lang="es-EC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Mejorar las condiciones laborales y creación de planes de carrera d6a6</a:t>
                      </a:r>
                      <a:endParaRPr lang="es-EC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/>
                </a:tc>
              </a:tr>
              <a:tr h="705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Incentivar al talento humano para que se mantenga en el instituto</a:t>
                      </a:r>
                      <a:endParaRPr lang="es-EC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Incrementar el uso eficiente de asignacion presupuestaria D1A2</a:t>
                      </a:r>
                      <a:endParaRPr lang="es-EC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/>
                </a:tc>
              </a:tr>
              <a:tr h="705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Experiencia de Profesionales con formación de cuarto nivel en el ámbito energético ayudaran a mejorar la gestión del instituto de investigación F5 A 1</a:t>
                      </a:r>
                      <a:endParaRPr lang="es-EC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707" marR="3670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42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79916"/>
            <a:ext cx="1512168" cy="99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30098" y="280268"/>
            <a:ext cx="6434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DIRECTRICES</a:t>
            </a:r>
            <a:r>
              <a:rPr lang="es-EC" b="1" dirty="0" smtClean="0"/>
              <a:t> </a:t>
            </a:r>
            <a:r>
              <a:rPr lang="es-EC" sz="2400" b="1" dirty="0" smtClean="0"/>
              <a:t>Y OBJETIVOS ESTRATEGICOS</a:t>
            </a:r>
            <a:endParaRPr lang="es-EC" sz="2400" b="1" dirty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192109"/>
              </p:ext>
            </p:extLst>
          </p:nvPr>
        </p:nvGraphicFramePr>
        <p:xfrm>
          <a:off x="1259633" y="908720"/>
          <a:ext cx="5933132" cy="5324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3" name="Hoja de cálculo" r:id="rId4" imgW="6534214" imgH="8324752" progId="Excel.Sheet.12">
                  <p:embed/>
                </p:oleObj>
              </mc:Choice>
              <mc:Fallback>
                <p:oleObj name="Hoja de cálculo" r:id="rId4" imgW="6534214" imgH="83247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9633" y="908720"/>
                        <a:ext cx="5933132" cy="5324655"/>
                      </a:xfrm>
                      <a:prstGeom prst="rect">
                        <a:avLst/>
                      </a:prstGeom>
                      <a:ln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9513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99592" y="2276872"/>
            <a:ext cx="7344816" cy="330182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>
                <a:solidFill>
                  <a:schemeClr val="tx1"/>
                </a:solidFill>
              </a:rPr>
              <a:t>El </a:t>
            </a:r>
            <a:r>
              <a:rPr lang="es-ES" dirty="0" smtClean="0">
                <a:solidFill>
                  <a:schemeClr val="tx1"/>
                </a:solidFill>
              </a:rPr>
              <a:t>INER necesita </a:t>
            </a:r>
            <a:r>
              <a:rPr lang="es-ES" dirty="0">
                <a:solidFill>
                  <a:schemeClr val="tx1"/>
                </a:solidFill>
              </a:rPr>
              <a:t>realizar el monitoreo permanentemente con el fin de controlar su eficiencia y eficacia, por lo que es necesario la formulación del cuadro de mando integral.</a:t>
            </a:r>
          </a:p>
          <a:p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970881"/>
            <a:ext cx="6707088" cy="72494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PROBLEMA DE LA INVESTIGACIÓN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497"/>
            <a:ext cx="1994358" cy="171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41168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17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73745" y="161664"/>
            <a:ext cx="11527047" cy="6499476"/>
            <a:chOff x="539552" y="-46140"/>
            <a:chExt cx="10801200" cy="6499476"/>
          </a:xfrm>
        </p:grpSpPr>
        <p:grpSp>
          <p:nvGrpSpPr>
            <p:cNvPr id="5" name="4 Grupo"/>
            <p:cNvGrpSpPr/>
            <p:nvPr/>
          </p:nvGrpSpPr>
          <p:grpSpPr>
            <a:xfrm>
              <a:off x="539552" y="-46140"/>
              <a:ext cx="10801200" cy="6499476"/>
              <a:chOff x="539552" y="-46140"/>
              <a:chExt cx="11737304" cy="6499476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0997" y="-46140"/>
                <a:ext cx="1740345" cy="1139135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sp>
            <p:nvSpPr>
              <p:cNvPr id="16" name="15 CuadroTexto"/>
              <p:cNvSpPr txBox="1"/>
              <p:nvPr/>
            </p:nvSpPr>
            <p:spPr>
              <a:xfrm>
                <a:off x="539552" y="157091"/>
                <a:ext cx="4392488" cy="120032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EC" sz="3600" dirty="0" smtClean="0"/>
                  <a:t>MAPA ESTRATÉGICO</a:t>
                </a:r>
                <a:endParaRPr lang="es-EC" sz="3600" dirty="0"/>
              </a:p>
            </p:txBody>
          </p:sp>
          <p:cxnSp>
            <p:nvCxnSpPr>
              <p:cNvPr id="17" name="16 Conector recto"/>
              <p:cNvCxnSpPr/>
              <p:nvPr/>
            </p:nvCxnSpPr>
            <p:spPr>
              <a:xfrm>
                <a:off x="684548" y="2780928"/>
                <a:ext cx="7920880" cy="0"/>
              </a:xfrm>
              <a:prstGeom prst="lin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18" name="17 Conector recto"/>
              <p:cNvCxnSpPr/>
              <p:nvPr/>
            </p:nvCxnSpPr>
            <p:spPr>
              <a:xfrm>
                <a:off x="4355976" y="3573016"/>
                <a:ext cx="7920880" cy="0"/>
              </a:xfrm>
              <a:prstGeom prst="lin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19" name="18 Conector recto"/>
              <p:cNvCxnSpPr/>
              <p:nvPr/>
            </p:nvCxnSpPr>
            <p:spPr>
              <a:xfrm>
                <a:off x="684548" y="5301208"/>
                <a:ext cx="7920880" cy="0"/>
              </a:xfrm>
              <a:prstGeom prst="lin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20" name="19 Conector recto"/>
              <p:cNvCxnSpPr/>
              <p:nvPr/>
            </p:nvCxnSpPr>
            <p:spPr>
              <a:xfrm>
                <a:off x="691952" y="6453336"/>
                <a:ext cx="7920880" cy="0"/>
              </a:xfrm>
              <a:prstGeom prst="lin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21" name="20 Conector recto"/>
              <p:cNvCxnSpPr/>
              <p:nvPr/>
            </p:nvCxnSpPr>
            <p:spPr>
              <a:xfrm>
                <a:off x="684548" y="1556792"/>
                <a:ext cx="7920880" cy="0"/>
              </a:xfrm>
              <a:prstGeom prst="lin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cxnSp>
          <p:sp>
            <p:nvSpPr>
              <p:cNvPr id="22" name="21 Rectángulo redondeado"/>
              <p:cNvSpPr/>
              <p:nvPr/>
            </p:nvSpPr>
            <p:spPr>
              <a:xfrm>
                <a:off x="755576" y="5445224"/>
                <a:ext cx="1791816" cy="864096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C" sz="2000" dirty="0" smtClean="0"/>
                  <a:t>FINANCIERA</a:t>
                </a:r>
                <a:endParaRPr lang="es-EC" sz="2000" dirty="0"/>
              </a:p>
            </p:txBody>
          </p:sp>
          <p:sp>
            <p:nvSpPr>
              <p:cNvPr id="23" name="22 Rectángulo redondeado"/>
              <p:cNvSpPr/>
              <p:nvPr/>
            </p:nvSpPr>
            <p:spPr>
              <a:xfrm>
                <a:off x="756429" y="4221088"/>
                <a:ext cx="1791816" cy="864096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>
                    <a:solidFill>
                      <a:schemeClr val="tx1"/>
                    </a:solidFill>
                  </a:rPr>
                  <a:t>APRENDIZAJE Y DESARROLLO</a:t>
                </a:r>
                <a:endParaRPr lang="es-EC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24 Rectángulo redondeado"/>
              <p:cNvSpPr/>
              <p:nvPr/>
            </p:nvSpPr>
            <p:spPr>
              <a:xfrm>
                <a:off x="756429" y="2924944"/>
                <a:ext cx="1791816" cy="864096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C" sz="2000" dirty="0" smtClean="0"/>
                  <a:t>PROCESOS</a:t>
                </a:r>
                <a:endParaRPr lang="es-EC" sz="2000" dirty="0"/>
              </a:p>
            </p:txBody>
          </p:sp>
          <p:sp>
            <p:nvSpPr>
              <p:cNvPr id="26" name="25 Rectángulo redondeado"/>
              <p:cNvSpPr/>
              <p:nvPr/>
            </p:nvSpPr>
            <p:spPr>
              <a:xfrm>
                <a:off x="756429" y="1772816"/>
                <a:ext cx="1791816" cy="86409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C" sz="2000" dirty="0" smtClean="0"/>
                  <a:t>CLIENTE</a:t>
                </a:r>
                <a:endParaRPr lang="es-EC" sz="2000" dirty="0"/>
              </a:p>
            </p:txBody>
          </p:sp>
          <p:sp>
            <p:nvSpPr>
              <p:cNvPr id="27" name="26 Rectángulo redondeado"/>
              <p:cNvSpPr/>
              <p:nvPr/>
            </p:nvSpPr>
            <p:spPr>
              <a:xfrm>
                <a:off x="4540302" y="1651193"/>
                <a:ext cx="2520280" cy="108012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1001">
                <a:schemeClr val="lt2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50" dirty="0" smtClean="0">
                    <a:solidFill>
                      <a:schemeClr val="tx1"/>
                    </a:solidFill>
                  </a:rPr>
                  <a:t>Incrementar el nivel de conocimiento y concientización de la ciudadanía y entidades en temas de eficiencia energética y energía renovable mediante programas de difusión</a:t>
                </a:r>
                <a:endParaRPr lang="es-EC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27 Rectángulo redondeado"/>
              <p:cNvSpPr/>
              <p:nvPr/>
            </p:nvSpPr>
            <p:spPr>
              <a:xfrm>
                <a:off x="5365347" y="2885803"/>
                <a:ext cx="2501075" cy="1080120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/>
                  <a:t>Incrementar el nivel de la investigación aplicada realizada en el Ecuador, en materia de eficiencia </a:t>
                </a:r>
                <a:r>
                  <a:rPr lang="es-ES" sz="900" dirty="0" smtClean="0"/>
                  <a:t>energética</a:t>
                </a:r>
                <a:r>
                  <a:rPr lang="es-ES" sz="1000" dirty="0" smtClean="0"/>
                  <a:t> y energía renovable, mediante la ejecución de alianzas estratégicas de cooperación nacional e internacional</a:t>
                </a:r>
                <a:endParaRPr lang="es-EC" sz="1000" dirty="0"/>
              </a:p>
            </p:txBody>
          </p:sp>
          <p:sp>
            <p:nvSpPr>
              <p:cNvPr id="29" name="28 Rectángulo redondeado"/>
              <p:cNvSpPr/>
              <p:nvPr/>
            </p:nvSpPr>
            <p:spPr>
              <a:xfrm>
                <a:off x="2599641" y="2817931"/>
                <a:ext cx="2765706" cy="1253952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ES" sz="1050" dirty="0" smtClean="0"/>
                  <a:t>Incrementar la investigación científica (básica y aplicada) en materia de eficiencia energética y energía renovable, mediante la formación de equipos de investigadores para la generación de proyectos a fin de consolidar al INER como un referente regional.   </a:t>
                </a:r>
                <a:endParaRPr lang="es-ES" sz="1050" dirty="0"/>
              </a:p>
            </p:txBody>
          </p:sp>
          <p:sp>
            <p:nvSpPr>
              <p:cNvPr id="30" name="29 Rectángulo redondeado"/>
              <p:cNvSpPr/>
              <p:nvPr/>
            </p:nvSpPr>
            <p:spPr>
              <a:xfrm>
                <a:off x="4222903" y="4113076"/>
                <a:ext cx="2520280" cy="1080120"/>
              </a:xfrm>
              <a:prstGeom prst="roundRect">
                <a:avLst/>
              </a:prstGeom>
              <a:gradFill>
                <a:gsLst>
                  <a:gs pos="0">
                    <a:srgbClr val="FFC000"/>
                  </a:gs>
                  <a:gs pos="100000">
                    <a:schemeClr val="accent6">
                      <a:tint val="96000"/>
                      <a:lumMod val="108000"/>
                    </a:schemeClr>
                  </a:gs>
                </a:gsLst>
              </a:gra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50" dirty="0" smtClean="0"/>
                  <a:t>Incrementar la disponibilidad de profesionales especialistas con título de cuarto nivel, en el ámbito de eficiencia energética y energía renovable, mediante la aplicación de un plan de carrera del investigador.</a:t>
                </a:r>
                <a:endParaRPr lang="es-ES" sz="1050" dirty="0"/>
              </a:p>
            </p:txBody>
          </p:sp>
          <p:sp>
            <p:nvSpPr>
              <p:cNvPr id="31" name="30 Rectángulo redondeado"/>
              <p:cNvSpPr/>
              <p:nvPr/>
            </p:nvSpPr>
            <p:spPr>
              <a:xfrm>
                <a:off x="4222903" y="5367481"/>
                <a:ext cx="2520280" cy="941839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50" dirty="0"/>
                  <a:t>Incrementar el uso eficiente del presupuesto </a:t>
                </a:r>
              </a:p>
            </p:txBody>
          </p:sp>
        </p:grpSp>
        <p:sp>
          <p:nvSpPr>
            <p:cNvPr id="6" name="5 Rectángulo redondeado"/>
            <p:cNvSpPr/>
            <p:nvPr/>
          </p:nvSpPr>
          <p:spPr>
            <a:xfrm>
              <a:off x="7282723" y="2885803"/>
              <a:ext cx="1387316" cy="1080120"/>
            </a:xfrm>
            <a:prstGeom prst="roundRect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050" dirty="0">
                  <a:solidFill>
                    <a:schemeClr val="tx1"/>
                  </a:solidFill>
                </a:rPr>
                <a:t>Mantener una responsabilidad </a:t>
              </a:r>
              <a:r>
                <a:rPr lang="es-EC" sz="1050" dirty="0" smtClean="0">
                  <a:solidFill>
                    <a:schemeClr val="tx1"/>
                  </a:solidFill>
                </a:rPr>
                <a:t>social </a:t>
              </a:r>
              <a:r>
                <a:rPr lang="es-EC" sz="1050" dirty="0">
                  <a:solidFill>
                    <a:schemeClr val="tx1"/>
                  </a:solidFill>
                </a:rPr>
                <a:t>a todo nivel</a:t>
              </a:r>
            </a:p>
          </p:txBody>
        </p:sp>
        <p:cxnSp>
          <p:nvCxnSpPr>
            <p:cNvPr id="7" name="6 Conector curvado"/>
            <p:cNvCxnSpPr/>
            <p:nvPr/>
          </p:nvCxnSpPr>
          <p:spPr>
            <a:xfrm rot="16200000" flipH="1">
              <a:off x="4222902" y="4417542"/>
              <a:ext cx="914400" cy="914400"/>
            </a:xfrm>
            <a:prstGeom prst="curvedConnector3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8" name="7 Conector curvado"/>
            <p:cNvCxnSpPr>
              <a:stCxn id="27" idx="1"/>
            </p:cNvCxnSpPr>
            <p:nvPr/>
          </p:nvCxnSpPr>
          <p:spPr>
            <a:xfrm rot="10800000" flipV="1">
              <a:off x="3707904" y="2191253"/>
              <a:ext cx="513320" cy="589674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9" name="8 Conector curvado"/>
            <p:cNvCxnSpPr>
              <a:endCxn id="27" idx="2"/>
            </p:cNvCxnSpPr>
            <p:nvPr/>
          </p:nvCxnSpPr>
          <p:spPr>
            <a:xfrm rot="10800000">
              <a:off x="5380863" y="2731313"/>
              <a:ext cx="108531" cy="49616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0" name="9 Conector curvado"/>
            <p:cNvCxnSpPr>
              <a:stCxn id="27" idx="3"/>
            </p:cNvCxnSpPr>
            <p:nvPr/>
          </p:nvCxnSpPr>
          <p:spPr>
            <a:xfrm>
              <a:off x="6540500" y="2191253"/>
              <a:ext cx="1415876" cy="667871"/>
            </a:xfrm>
            <a:prstGeom prst="curvedConnector3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1" name="10 Conector curvado"/>
            <p:cNvCxnSpPr/>
            <p:nvPr/>
          </p:nvCxnSpPr>
          <p:spPr>
            <a:xfrm rot="16200000" flipH="1">
              <a:off x="3040077" y="3985678"/>
              <a:ext cx="908817" cy="869307"/>
            </a:xfrm>
            <a:prstGeom prst="curvedConnector3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2" name="11 Conector curvado"/>
            <p:cNvCxnSpPr>
              <a:endCxn id="30" idx="3"/>
            </p:cNvCxnSpPr>
            <p:nvPr/>
          </p:nvCxnSpPr>
          <p:spPr>
            <a:xfrm rot="10800000" flipV="1">
              <a:off x="6248416" y="3965924"/>
              <a:ext cx="1211741" cy="687212"/>
            </a:xfrm>
            <a:prstGeom prst="curvedConnector3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3" name="12 Conector curvado"/>
            <p:cNvCxnSpPr>
              <a:stCxn id="31" idx="3"/>
            </p:cNvCxnSpPr>
            <p:nvPr/>
          </p:nvCxnSpPr>
          <p:spPr>
            <a:xfrm flipV="1">
              <a:off x="6248415" y="3789040"/>
              <a:ext cx="1905399" cy="2049361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4" name="13 Conector curvado"/>
            <p:cNvCxnSpPr>
              <a:stCxn id="31" idx="1"/>
            </p:cNvCxnSpPr>
            <p:nvPr/>
          </p:nvCxnSpPr>
          <p:spPr>
            <a:xfrm rot="10800000">
              <a:off x="2560635" y="3789041"/>
              <a:ext cx="1368504" cy="2049361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2355645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7" t="4762" r="15730" b="1587"/>
          <a:stretch>
            <a:fillRect/>
          </a:stretch>
        </p:blipFill>
        <p:spPr bwMode="auto">
          <a:xfrm>
            <a:off x="2133600" y="1481138"/>
            <a:ext cx="472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0291" name="Group 3"/>
          <p:cNvGrpSpPr>
            <a:grpSpLocks/>
          </p:cNvGrpSpPr>
          <p:nvPr/>
        </p:nvGrpSpPr>
        <p:grpSpPr bwMode="auto">
          <a:xfrm>
            <a:off x="3581400" y="642938"/>
            <a:ext cx="1752600" cy="838200"/>
            <a:chOff x="451" y="1937"/>
            <a:chExt cx="749" cy="386"/>
          </a:xfrm>
        </p:grpSpPr>
        <p:pic>
          <p:nvPicPr>
            <p:cNvPr id="14030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16" b="86122"/>
            <a:stretch>
              <a:fillRect/>
            </a:stretch>
          </p:blipFill>
          <p:spPr bwMode="auto">
            <a:xfrm>
              <a:off x="451" y="1937"/>
              <a:ext cx="701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06" name="Rectangle 5"/>
            <p:cNvSpPr>
              <a:spLocks noChangeArrowheads="1"/>
            </p:cNvSpPr>
            <p:nvPr/>
          </p:nvSpPr>
          <p:spPr bwMode="auto">
            <a:xfrm>
              <a:off x="747" y="1939"/>
              <a:ext cx="405" cy="38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22" name="Rectangle 6"/>
            <p:cNvSpPr>
              <a:spLocks noChangeArrowheads="1"/>
            </p:cNvSpPr>
            <p:nvPr/>
          </p:nvSpPr>
          <p:spPr bwMode="auto">
            <a:xfrm>
              <a:off x="672" y="1939"/>
              <a:ext cx="52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101600" indent="-101600" eaLnBrk="0" hangingPunct="0">
                <a:lnSpc>
                  <a:spcPct val="80000"/>
                </a:lnSpc>
                <a:spcBef>
                  <a:spcPct val="10000"/>
                </a:spcBef>
                <a:defRPr/>
              </a:pPr>
              <a:r>
                <a:rPr lang="es-CO" sz="1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  Resultados  Esperados</a:t>
              </a:r>
            </a:p>
            <a:p>
              <a:pPr marL="101600" indent="-101600" eaLnBrk="0" hangingPunct="0">
                <a:lnSpc>
                  <a:spcPct val="80000"/>
                </a:lnSpc>
                <a:spcBef>
                  <a:spcPct val="10000"/>
                </a:spcBef>
                <a:buFontTx/>
                <a:buChar char="•"/>
                <a:defRPr/>
              </a:pPr>
              <a:r>
                <a:rPr lang="es-MX" sz="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Accionistas</a:t>
              </a:r>
            </a:p>
            <a:p>
              <a:pPr marL="101600" indent="-101600" eaLnBrk="0" hangingPunct="0">
                <a:lnSpc>
                  <a:spcPct val="80000"/>
                </a:lnSpc>
                <a:spcBef>
                  <a:spcPct val="10000"/>
                </a:spcBef>
                <a:buFontTx/>
                <a:buChar char="•"/>
                <a:defRPr/>
              </a:pPr>
              <a:r>
                <a:rPr lang="es-MX" sz="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Comunidad</a:t>
              </a:r>
            </a:p>
            <a:p>
              <a:pPr marL="101600" indent="-101600" eaLnBrk="0" hangingPunct="0">
                <a:lnSpc>
                  <a:spcPct val="80000"/>
                </a:lnSpc>
                <a:spcBef>
                  <a:spcPct val="10000"/>
                </a:spcBef>
                <a:buFontTx/>
                <a:buChar char="•"/>
                <a:defRPr/>
              </a:pPr>
              <a:endParaRPr lang="es-ES" sz="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140292" name="Group 7"/>
          <p:cNvGrpSpPr>
            <a:grpSpLocks/>
          </p:cNvGrpSpPr>
          <p:nvPr/>
        </p:nvGrpSpPr>
        <p:grpSpPr bwMode="auto">
          <a:xfrm>
            <a:off x="6705600" y="2928938"/>
            <a:ext cx="2286000" cy="1052512"/>
            <a:chOff x="144" y="912"/>
            <a:chExt cx="1536" cy="720"/>
          </a:xfrm>
        </p:grpSpPr>
        <p:pic>
          <p:nvPicPr>
            <p:cNvPr id="14030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13" r="70874" b="67039"/>
            <a:stretch>
              <a:fillRect/>
            </a:stretch>
          </p:blipFill>
          <p:spPr bwMode="auto">
            <a:xfrm>
              <a:off x="144" y="912"/>
              <a:ext cx="153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03" name="Rectangle 9"/>
            <p:cNvSpPr>
              <a:spLocks noChangeArrowheads="1"/>
            </p:cNvSpPr>
            <p:nvPr/>
          </p:nvSpPr>
          <p:spPr bwMode="auto">
            <a:xfrm>
              <a:off x="768" y="1104"/>
              <a:ext cx="768" cy="43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26" name="Text Box 10"/>
            <p:cNvSpPr txBox="1">
              <a:spLocks noChangeArrowheads="1"/>
            </p:cNvSpPr>
            <p:nvPr/>
          </p:nvSpPr>
          <p:spPr bwMode="auto">
            <a:xfrm>
              <a:off x="769" y="1036"/>
              <a:ext cx="911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90500" indent="-190500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s-MX" sz="12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Operación</a:t>
              </a:r>
            </a:p>
            <a:p>
              <a:pPr marL="190500" indent="-190500" eaLnBrk="0" hangingPunct="0">
                <a:lnSpc>
                  <a:spcPct val="70000"/>
                </a:lnSpc>
                <a:spcBef>
                  <a:spcPct val="20000"/>
                </a:spcBef>
                <a:buFontTx/>
                <a:buChar char="•"/>
                <a:defRPr/>
              </a:pPr>
              <a:r>
                <a:rPr lang="es-MX" sz="1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Procesos</a:t>
              </a:r>
            </a:p>
            <a:p>
              <a:pPr marL="190500" indent="-190500" eaLnBrk="0" hangingPunct="0">
                <a:lnSpc>
                  <a:spcPct val="70000"/>
                </a:lnSpc>
                <a:spcBef>
                  <a:spcPct val="20000"/>
                </a:spcBef>
                <a:buFontTx/>
                <a:buChar char="•"/>
                <a:defRPr/>
              </a:pPr>
              <a:r>
                <a:rPr lang="es-MX" sz="14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Sistema</a:t>
              </a:r>
              <a:r>
                <a:rPr lang="es-MX" sz="1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 de Medición</a:t>
              </a:r>
            </a:p>
            <a:p>
              <a:pPr marL="190500" indent="-190500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endParaRPr lang="es-ES" sz="1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</p:grpSp>
      <p:pic>
        <p:nvPicPr>
          <p:cNvPr id="14029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07" r="70874" b="34081"/>
          <a:stretch>
            <a:fillRect/>
          </a:stretch>
        </p:blipFill>
        <p:spPr bwMode="auto">
          <a:xfrm>
            <a:off x="1066800" y="5221288"/>
            <a:ext cx="27432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4" r="70874" b="18468"/>
          <a:stretch>
            <a:fillRect/>
          </a:stretch>
        </p:blipFill>
        <p:spPr bwMode="auto">
          <a:xfrm>
            <a:off x="5180013" y="5287963"/>
            <a:ext cx="2363787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0295" name="Group 13"/>
          <p:cNvGrpSpPr>
            <a:grpSpLocks/>
          </p:cNvGrpSpPr>
          <p:nvPr/>
        </p:nvGrpSpPr>
        <p:grpSpPr bwMode="auto">
          <a:xfrm>
            <a:off x="152400" y="3081338"/>
            <a:ext cx="2133600" cy="990600"/>
            <a:chOff x="144" y="2592"/>
            <a:chExt cx="1536" cy="624"/>
          </a:xfrm>
        </p:grpSpPr>
        <p:grpSp>
          <p:nvGrpSpPr>
            <p:cNvPr id="140297" name="Group 14"/>
            <p:cNvGrpSpPr>
              <a:grpSpLocks/>
            </p:cNvGrpSpPr>
            <p:nvPr/>
          </p:nvGrpSpPr>
          <p:grpSpPr bwMode="auto">
            <a:xfrm>
              <a:off x="144" y="2592"/>
              <a:ext cx="1440" cy="624"/>
              <a:chOff x="144" y="2592"/>
              <a:chExt cx="1440" cy="624"/>
            </a:xfrm>
          </p:grpSpPr>
          <p:pic>
            <p:nvPicPr>
              <p:cNvPr id="140299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2816" b="86122"/>
              <a:stretch>
                <a:fillRect/>
              </a:stretch>
            </p:blipFill>
            <p:spPr bwMode="auto">
              <a:xfrm>
                <a:off x="144" y="2592"/>
                <a:ext cx="144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0300" name="Rectangle 16"/>
              <p:cNvSpPr>
                <a:spLocks noChangeArrowheads="1"/>
              </p:cNvSpPr>
              <p:nvPr/>
            </p:nvSpPr>
            <p:spPr bwMode="auto">
              <a:xfrm>
                <a:off x="864" y="2736"/>
                <a:ext cx="672" cy="4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40301" name="Picture 17" descr="shake"/>
              <p:cNvPicPr>
                <a:picLocks noChangeAspect="1" noChangeArrowheads="1"/>
              </p:cNvPicPr>
              <p:nvPr/>
            </p:nvPicPr>
            <p:blipFill>
              <a:blip r:embed="rId4">
                <a:lum bright="14000" contras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2592"/>
                <a:ext cx="630" cy="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21234" name="Text Box 18"/>
            <p:cNvSpPr txBox="1">
              <a:spLocks noChangeArrowheads="1"/>
            </p:cNvSpPr>
            <p:nvPr/>
          </p:nvSpPr>
          <p:spPr bwMode="auto">
            <a:xfrm>
              <a:off x="769" y="2640"/>
              <a:ext cx="911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s-MX" sz="14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Expectativas   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s-MX" sz="14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de los  Clientes</a:t>
              </a:r>
              <a:endParaRPr lang="es-ES" sz="1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521239" name="Rectangle 23"/>
          <p:cNvSpPr>
            <a:spLocks noChangeArrowheads="1"/>
          </p:cNvSpPr>
          <p:nvPr/>
        </p:nvSpPr>
        <p:spPr bwMode="auto">
          <a:xfrm>
            <a:off x="63500" y="82550"/>
            <a:ext cx="73882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3399"/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es-ES_tradnl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Balanced Scorecard</a:t>
            </a:r>
          </a:p>
          <a:p>
            <a:pPr eaLnBrk="0" hangingPunct="0">
              <a:defRPr/>
            </a:pPr>
            <a:r>
              <a:rPr lang="es-MX" b="1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MODELO ORIGINAL </a:t>
            </a:r>
            <a:endParaRPr lang="es-ES_tradnl" b="1" dirty="0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82550"/>
            <a:ext cx="208438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56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81016" y="2348880"/>
            <a:ext cx="558197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3"/>
                </a:solidFill>
              </a:rPr>
              <a:t>BALANCED SCORE</a:t>
            </a:r>
          </a:p>
          <a:p>
            <a:pPr algn="ctr"/>
            <a:r>
              <a:rPr lang="es-ES" sz="5400" b="1" dirty="0" smtClean="0">
                <a:ln/>
                <a:solidFill>
                  <a:schemeClr val="accent3"/>
                </a:solidFill>
              </a:rPr>
              <a:t> CARD</a:t>
            </a:r>
          </a:p>
          <a:p>
            <a:pPr algn="ctr"/>
            <a:endParaRPr lang="es-ES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789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0688"/>
            <a:ext cx="208438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94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620688"/>
            <a:ext cx="7229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s-EC" sz="36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BALANCED SCORE CARD</a:t>
            </a:r>
            <a:endParaRPr lang="es-EC" sz="36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37" y="332656"/>
            <a:ext cx="2044596" cy="101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195788"/>
              </p:ext>
            </p:extLst>
          </p:nvPr>
        </p:nvGraphicFramePr>
        <p:xfrm>
          <a:off x="1381932" y="1245565"/>
          <a:ext cx="5976664" cy="5029484"/>
        </p:xfrm>
        <a:graphic>
          <a:graphicData uri="http://schemas.openxmlformats.org/drawingml/2006/table">
            <a:tbl>
              <a:tblPr/>
              <a:tblGrid>
                <a:gridCol w="1890577"/>
                <a:gridCol w="4086087"/>
              </a:tblGrid>
              <a:tr h="19008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OBJETIVOS ESTRATÉGICOS</a:t>
                      </a:r>
                    </a:p>
                  </a:txBody>
                  <a:tcPr marL="7910" marR="7910" marT="7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016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PERSPECTIVAS</a:t>
                      </a:r>
                    </a:p>
                  </a:txBody>
                  <a:tcPr marL="7910" marR="7910" marT="7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OBJETIVOS ESTRATÉGICOS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83451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10" marR="7910" marT="7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10" marR="7910" marT="79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10" marR="7910" marT="7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10" marR="7910" marT="79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10" marR="7910" marT="7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64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PERSPECTIVA CLIENTE</a:t>
                      </a:r>
                    </a:p>
                  </a:txBody>
                  <a:tcPr marL="7910" marR="7910" marT="7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el nivel de conocimiento de la </a:t>
                      </a:r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ciudadanía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 entidades en temas de eficiencia energética y energía renovable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70664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PERSPECTIVA INTERNA</a:t>
                      </a:r>
                    </a:p>
                  </a:txBody>
                  <a:tcPr marL="7910" marR="7910" marT="7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la investigación </a:t>
                      </a:r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científica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(básica aplicada) en materia de eficiencia y energía renovable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18479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el nivel de la investigación aplicada realizada en el Ecuador, en materia de eficiencia energética y energía renovable, mediante la ejecución de alianzas estratégicas de cooperación nacional e internacional.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578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Implementar responsabilidad social a todo nivel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785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PERSPECTIVA DE DESARROLLO Y APRENDIZAJE</a:t>
                      </a:r>
                    </a:p>
                  </a:txBody>
                  <a:tcPr marL="7910" marR="7910" marT="7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el desarrollo del Talento Humano</a:t>
                      </a:r>
                    </a:p>
                  </a:txBody>
                  <a:tcPr marL="7910" marR="7910" marT="79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35785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PERSPECTIVA FINANCIERA</a:t>
                      </a:r>
                    </a:p>
                  </a:txBody>
                  <a:tcPr marL="7910" marR="7910" marT="79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el uso eficiente del presupuesto</a:t>
                      </a:r>
                    </a:p>
                  </a:txBody>
                  <a:tcPr marL="7910" marR="7910" marT="7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27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64" y="170080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PERSPECTIVA CLIENTE</a:t>
            </a:r>
            <a:endParaRPr lang="es-ES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47"/>
            <a:ext cx="2908184" cy="144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63688" y="3212976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/>
              <a:t>MEDIDAS , METAS Y MEDIOS</a:t>
            </a:r>
          </a:p>
          <a:p>
            <a:endParaRPr lang="es-EC" sz="3600" b="1" dirty="0"/>
          </a:p>
        </p:txBody>
      </p:sp>
    </p:spTree>
    <p:extLst>
      <p:ext uri="{BB962C8B-B14F-4D97-AF65-F5344CB8AC3E}">
        <p14:creationId xmlns:p14="http://schemas.microsoft.com/office/powerpoint/2010/main" val="3268041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307577"/>
              </p:ext>
            </p:extLst>
          </p:nvPr>
        </p:nvGraphicFramePr>
        <p:xfrm>
          <a:off x="1043608" y="1700808"/>
          <a:ext cx="7200798" cy="4176462"/>
        </p:xfrm>
        <a:graphic>
          <a:graphicData uri="http://schemas.openxmlformats.org/drawingml/2006/table">
            <a:tbl>
              <a:tblPr/>
              <a:tblGrid>
                <a:gridCol w="864094"/>
                <a:gridCol w="1800200"/>
                <a:gridCol w="111011"/>
                <a:gridCol w="1035997"/>
                <a:gridCol w="239144"/>
                <a:gridCol w="1425159"/>
                <a:gridCol w="1249563"/>
                <a:gridCol w="475630"/>
              </a:tblGrid>
              <a:tr h="34286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OBJETIVOS ESTRATÉGICOS</a:t>
                      </a:r>
                    </a:p>
                  </a:txBody>
                  <a:tcPr marL="4363" marR="4363" marT="4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63" marR="4363" marT="4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OBJETIVOS OPERATIVOS</a:t>
                      </a:r>
                    </a:p>
                  </a:txBody>
                  <a:tcPr marL="4363" marR="4363" marT="4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363" marR="4363" marT="436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MEDIDAS</a:t>
                      </a:r>
                    </a:p>
                  </a:txBody>
                  <a:tcPr marL="4363" marR="4363" marT="4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9782"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PERSPECTIVAS</a:t>
                      </a:r>
                    </a:p>
                  </a:txBody>
                  <a:tcPr marL="4363" marR="4363" marT="4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OBJETIVOS ESTRATÉGICOS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63" marR="4363" marT="4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OBJETIVOS OPERATIVOS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63" marR="4363" marT="4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INDICADORES</a:t>
                      </a:r>
                    </a:p>
                  </a:txBody>
                  <a:tcPr marL="4363" marR="4363" marT="4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MÉTODO DE CÁLCULO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NIVEL DE BASE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75780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363" marR="4363" marT="4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363" marR="4363" marT="436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63" marR="4363" marT="4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63" marR="4363" marT="43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63" marR="4363" marT="436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363" marR="4363" marT="4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63" marR="4363" marT="43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63" marR="4363" marT="43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5780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363" marR="4363" marT="4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363" marR="4363" marT="436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63" marR="4363" marT="4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63" marR="4363" marT="4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63" marR="4363" marT="436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363" marR="4363" marT="4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63" marR="4363" marT="4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63" marR="4363" marT="4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80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363" marR="4363" marT="4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63" marR="4363" marT="4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63" marR="4363" marT="4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63" marR="4363" marT="436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363" marR="4363" marT="4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4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PERSPECTIVA CLIENTE</a:t>
                      </a:r>
                    </a:p>
                  </a:txBody>
                  <a:tcPr marL="4363" marR="4363" marT="436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el nivel de conocimiento de la ciudadania y entidades en temas de eficiencia energética y energía renovable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63" marR="4363" marT="4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la coherencia programatica con el conocimiento de la población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Porcentaje de visitas en las redes sociales</a:t>
                      </a:r>
                    </a:p>
                  </a:txBody>
                  <a:tcPr marL="4363" marR="4363" marT="4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 de visitas en redes sociales frente al Registro total de datos de usuarios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5750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63" marR="4363" marT="4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el interès de la población en la eficiencia energética y energía renovable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 de visitas al portal web del INER</a:t>
                      </a:r>
                    </a:p>
                  </a:txBody>
                  <a:tcPr marL="4363" marR="4363" marT="4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registro de datos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83568" y="404665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MEDIDAS</a:t>
            </a:r>
            <a:r>
              <a:rPr lang="es-EC" sz="3600" b="1" dirty="0" smtClean="0"/>
              <a:t> </a:t>
            </a:r>
          </a:p>
          <a:p>
            <a:endParaRPr lang="es-EC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37" y="332656"/>
            <a:ext cx="2044596" cy="101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49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816388"/>
              </p:ext>
            </p:extLst>
          </p:nvPr>
        </p:nvGraphicFramePr>
        <p:xfrm>
          <a:off x="1043607" y="1052737"/>
          <a:ext cx="7272809" cy="4752526"/>
        </p:xfrm>
        <a:graphic>
          <a:graphicData uri="http://schemas.openxmlformats.org/drawingml/2006/table">
            <a:tbl>
              <a:tblPr/>
              <a:tblGrid>
                <a:gridCol w="936105"/>
                <a:gridCol w="1944216"/>
                <a:gridCol w="126578"/>
                <a:gridCol w="1030142"/>
                <a:gridCol w="152043"/>
                <a:gridCol w="779469"/>
                <a:gridCol w="707169"/>
                <a:gridCol w="726535"/>
                <a:gridCol w="870552"/>
              </a:tblGrid>
              <a:tr h="3915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OBJETIVOS ESTRATÉGICOS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OBJETIVOS OPERATIVOS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87356"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PERSPECTIVAS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OBJETIVOS ESTRATÉGICOS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OBJETIVOS OPERATIVOS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META DEL PERÍODO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DESEMPEÑO OPTIMISTA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DESEMPEÑO PESIMISTA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RESPONSABLE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95785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5785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85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5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PERSPECTIVA CLIENTE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el nivel de conocimiento de la </a:t>
                      </a:r>
                      <a:r>
                        <a:rPr lang="es-EC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ciudadania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y entidades en temas de eficiencia energética y energía renovable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la coherencia programatica con el conocimiento de la población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Coordinaciòn General Tècnica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266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el interès de la población en la eficiencia energética y energía renovable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Coordinaciòn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General </a:t>
                      </a:r>
                      <a:r>
                        <a:rPr lang="es-EC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Tècnica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sp>
        <p:nvSpPr>
          <p:cNvPr id="3" name="5 Elipse"/>
          <p:cNvSpPr/>
          <p:nvPr/>
        </p:nvSpPr>
        <p:spPr>
          <a:xfrm>
            <a:off x="5484010" y="2116856"/>
            <a:ext cx="301625" cy="2000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4" name="6 Elipse"/>
          <p:cNvSpPr/>
          <p:nvPr/>
        </p:nvSpPr>
        <p:spPr>
          <a:xfrm>
            <a:off x="6220590" y="2116855"/>
            <a:ext cx="304800" cy="2000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5" name="7 Elipse"/>
          <p:cNvSpPr/>
          <p:nvPr/>
        </p:nvSpPr>
        <p:spPr>
          <a:xfrm>
            <a:off x="7001320" y="2116856"/>
            <a:ext cx="301625" cy="200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164" y="188640"/>
            <a:ext cx="1418455" cy="70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68367" y="404665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METAS</a:t>
            </a:r>
            <a:r>
              <a:rPr lang="es-EC" sz="3600" b="1" dirty="0" smtClean="0"/>
              <a:t> </a:t>
            </a:r>
          </a:p>
          <a:p>
            <a:endParaRPr lang="es-EC" sz="3600" b="1" dirty="0"/>
          </a:p>
        </p:txBody>
      </p:sp>
    </p:spTree>
    <p:extLst>
      <p:ext uri="{BB962C8B-B14F-4D97-AF65-F5344CB8AC3E}">
        <p14:creationId xmlns:p14="http://schemas.microsoft.com/office/powerpoint/2010/main" val="262399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22875"/>
              </p:ext>
            </p:extLst>
          </p:nvPr>
        </p:nvGraphicFramePr>
        <p:xfrm>
          <a:off x="1115616" y="1052736"/>
          <a:ext cx="6912767" cy="4884238"/>
        </p:xfrm>
        <a:graphic>
          <a:graphicData uri="http://schemas.openxmlformats.org/drawingml/2006/table">
            <a:tbl>
              <a:tblPr/>
              <a:tblGrid>
                <a:gridCol w="673059"/>
                <a:gridCol w="1559189"/>
                <a:gridCol w="144016"/>
                <a:gridCol w="1080120"/>
                <a:gridCol w="72008"/>
                <a:gridCol w="1008112"/>
                <a:gridCol w="821397"/>
                <a:gridCol w="485816"/>
                <a:gridCol w="450392"/>
                <a:gridCol w="618658"/>
              </a:tblGrid>
              <a:tr h="21461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OBJETIVOS ESTRATÉGICOS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OBJETIVOS OPERATIVOS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952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PERSPECTIVAS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OBJETIVOS ESTRATÉGICOS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OBJETIVOS OPERATIVOS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MEDIOS O PROYECTOS ESTRATÈGICOS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RESULTADO ESPERADO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FECHA INICIO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FECHA FIN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LIDER DE IMPLEMENTACION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98417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4398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17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6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PERSPECTIVA CLIENTE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el nivel de conocimiento de la ciudadania y entidades en temas de eficiencia energética y energía renovable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la coherencia programatica con el conocimiento de la población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Estudio para edificaciones de bajo consumo energético en Yachay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Proyecto Yachay Ciudad del Conocimiento, INAMHI, INPC, MCP, MIDUVI, ESPOL, entre otros dando a conocer a la ciudadania a travès de la pàgina web y promociones en estas instituciones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2013-01-02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2013-12-31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Coordinaciòn General Tècnica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84979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el interès de la población en la eficiencia energética y energía renovable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598"/>
            <a:ext cx="204787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99592" y="26064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MEDIOS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1580031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64" y="170080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PERSPECTIVA INTERNA</a:t>
            </a:r>
            <a:endParaRPr lang="es-ES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47"/>
            <a:ext cx="2908184" cy="144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63688" y="3212976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/>
              <a:t>MEDIDAS , METAS Y MEDIOS</a:t>
            </a:r>
          </a:p>
          <a:p>
            <a:endParaRPr lang="es-EC" sz="3600" b="1" dirty="0"/>
          </a:p>
        </p:txBody>
      </p:sp>
    </p:spTree>
    <p:extLst>
      <p:ext uri="{BB962C8B-B14F-4D97-AF65-F5344CB8AC3E}">
        <p14:creationId xmlns:p14="http://schemas.microsoft.com/office/powerpoint/2010/main" val="15825619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543978"/>
              </p:ext>
            </p:extLst>
          </p:nvPr>
        </p:nvGraphicFramePr>
        <p:xfrm>
          <a:off x="0" y="-21913"/>
          <a:ext cx="9144000" cy="7000118"/>
        </p:xfrm>
        <a:graphic>
          <a:graphicData uri="http://schemas.openxmlformats.org/drawingml/2006/table">
            <a:tbl>
              <a:tblPr/>
              <a:tblGrid>
                <a:gridCol w="1144043"/>
                <a:gridCol w="1696811"/>
                <a:gridCol w="88777"/>
                <a:gridCol w="1597980"/>
                <a:gridCol w="88777"/>
                <a:gridCol w="1154098"/>
                <a:gridCol w="750236"/>
                <a:gridCol w="1435654"/>
                <a:gridCol w="388634"/>
                <a:gridCol w="346139"/>
                <a:gridCol w="452851"/>
              </a:tblGrid>
              <a:tr h="1402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OBJETIVOS ESTRATÉGICOS</a:t>
                      </a: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OBJETIVOS OPERATIVOS</a:t>
                      </a: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149" marR="2149" marT="21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MEDIDAS</a:t>
                      </a: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3002">
                <a:tc>
                  <a:txBody>
                    <a:bodyPr/>
                    <a:lstStyle/>
                    <a:p>
                      <a:pPr algn="l" fontAlgn="ctr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PERSPECTIVAS</a:t>
                      </a: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OBJETIVOS ESTRATÉGICOS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OBJETIVOS OPERATIVOS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INDICADORES</a:t>
                      </a: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MÉTODO DE CÁLCULO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DEFINICION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FRECUENCIA DE REVISIÒN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NIVELES DE BASE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NIVEL DE BASE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116246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PERSPECTIVA INTERNA</a:t>
                      </a:r>
                    </a:p>
                  </a:txBody>
                  <a:tcPr marL="2149" marR="2149" marT="2149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la investigación cientifica (básica aplicada) en materia de eficiencia y energía renovable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en revistas de articulos cientìficos información sobre el INER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numero de artículos cientificos publicados</a:t>
                      </a: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sumatoria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Este indicador mide el número de artículos científicos elaborados por el equi´po de investigación de la CGT y publicados por entidades distintas del INER. Cabe meniconar que se espera contar con al menos un artículo cintifico por cada una de las líneas de investigación priorizadas por el INER</a:t>
                      </a:r>
                    </a:p>
                  </a:txBody>
                  <a:tcPr marL="2149" marR="2149" marT="2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semestral</a:t>
                      </a: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55039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el nivel de articulación de la inversión pública con la planificación de proyectos presentados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porcentaje de proyectos aprobados</a:t>
                      </a: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 de proyectos aprobados frente al número de proyectos presentados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Este indicador mide el número de investigación presentados al Directorio del INER, para validación y posterior gestión de financiamiento</a:t>
                      </a:r>
                    </a:p>
                  </a:txBody>
                  <a:tcPr marL="2149" marR="2149" marT="2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semestral</a:t>
                      </a: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7700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el interés de la población a través de lanzamiento de eventos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porcentaje de asistentes a eventos de Difusión Técnica</a:t>
                      </a: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 de asistentes a eventos de Difusión Técnica sobre número de invitados a eventos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Este indicador medirá el número de aistentes a eventos de Difusión Técnica y Científica, organizados por el INER, de acuerdo a la programación anual de eventos aprobada por el Directorio</a:t>
                      </a:r>
                    </a:p>
                  </a:txBody>
                  <a:tcPr marL="2149" marR="2149" marT="2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cuatrimestral</a:t>
                      </a: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7700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Utilizar las redes sociales para que se de a conocer la Institución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 de participantes en las redes organizadas por el INER</a:t>
                      </a: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sumatoria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Este indicador mide el número de personas inscritas en las redes (una por cada línea de investigación priorizada por Directorio), estructuradas por el INER en la plataforma en Internet</a:t>
                      </a:r>
                    </a:p>
                  </a:txBody>
                  <a:tcPr marL="2149" marR="2149" marT="2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semestral</a:t>
                      </a: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2721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la efectividad de la asignación de la inversiòn en los proyectos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Avance físico de proyectos de investigación </a:t>
                      </a: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de avance fisico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Este indicador mide el cumplimiento de los proyectos en ejecución, respecto a lo programado</a:t>
                      </a:r>
                    </a:p>
                  </a:txBody>
                  <a:tcPr marL="2149" marR="2149" marT="2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Mensual</a:t>
                      </a: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7700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la atención de solicitudes o actividades requeridas internas y externas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Porcentaje de trámites atendidos</a:t>
                      </a: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 de tramites atendidos/número de tramites ingresados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Este indicador permite indentificar el número de trámites solicitados a Asesoría Jurídica del INER: Contratos, Convenios, Pliegos, Absolución de Consultas, Resoluciones, Actas, Certificaciones</a:t>
                      </a:r>
                    </a:p>
                  </a:txBody>
                  <a:tcPr marL="2149" marR="2149" marT="2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cuatrimestral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53004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el nivel de la investigación aplicada realizada en el Ecuador, en materia de eficiencia energética y energía renovable, mediante la ejecución de alianzas estratégicas de cooperación nacional e internacional.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Gestionar y tramitar alianzas estratégicas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porcentaje de alianzas realizadas</a:t>
                      </a: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nùmero de alianzas o convenios realizadas para las propuestas 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Este indicador permite conocer si la gestiòn de cooperaciòn nacional o internacional se ha ejecutado</a:t>
                      </a:r>
                    </a:p>
                  </a:txBody>
                  <a:tcPr marL="2149" marR="2149" marT="2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semestral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019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Implementar responsabilidad social a todo nivel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Obtener certificados ISO 9000 Y 1400-1 Y 26000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porcentaje de avance en la gestión de obtener certificados ISO 9000 Y 14000-1 y 26000 que garanticen la calidad y el respeto a los grupos de interes</a:t>
                      </a: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de avance según planificaciòn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Este indicador permite conocer el porcentaje de avance realizado para obtener estos certificados</a:t>
                      </a:r>
                    </a:p>
                  </a:txBody>
                  <a:tcPr marL="2149" marR="2149" marT="2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semestral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3504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Obtener la norma UNE 16001 de Eficiencia Energètica 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porcentaje de avance en la gestión de obtener norma UNE 16001 de Eficiencia Energética</a:t>
                      </a: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de avance según planificaciòn</a:t>
                      </a: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Este indicador permite conocer el porcentaje de avance realizado para obtener estos certificados</a:t>
                      </a:r>
                    </a:p>
                  </a:txBody>
                  <a:tcPr marL="2149" marR="2149" marT="21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semestral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87704"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149" marR="2149" marT="2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149" marR="2149" marT="2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149" marR="2149" marT="21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149" marR="2149" marT="21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149" marR="2149" marT="2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7508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1844824"/>
            <a:ext cx="7355160" cy="4090459"/>
          </a:xfrm>
        </p:spPr>
        <p:txBody>
          <a:bodyPr>
            <a:normAutofit/>
          </a:bodyPr>
          <a:lstStyle/>
          <a:p>
            <a:pPr algn="just"/>
            <a:r>
              <a:rPr lang="es-ES" dirty="0">
                <a:solidFill>
                  <a:schemeClr val="tx1"/>
                </a:solidFill>
              </a:rPr>
              <a:t>El </a:t>
            </a:r>
            <a:r>
              <a:rPr lang="es-ES" dirty="0" smtClean="0">
                <a:solidFill>
                  <a:schemeClr val="tx1"/>
                </a:solidFill>
              </a:rPr>
              <a:t>INER, </a:t>
            </a:r>
            <a:r>
              <a:rPr lang="es-ES" dirty="0">
                <a:solidFill>
                  <a:schemeClr val="tx1"/>
                </a:solidFill>
              </a:rPr>
              <a:t>al ser una institución reciente aún no cuenta con un sistema de control para medir cada uno de sus objetivos y dado que el </a:t>
            </a:r>
            <a:r>
              <a:rPr lang="es-ES" dirty="0" err="1">
                <a:solidFill>
                  <a:schemeClr val="tx1"/>
                </a:solidFill>
              </a:rPr>
              <a:t>Balanced</a:t>
            </a:r>
            <a:r>
              <a:rPr lang="es-ES" dirty="0">
                <a:solidFill>
                  <a:schemeClr val="tx1"/>
                </a:solidFill>
              </a:rPr>
              <a:t> Score </a:t>
            </a:r>
            <a:r>
              <a:rPr lang="es-ES" dirty="0" err="1">
                <a:solidFill>
                  <a:schemeClr val="tx1"/>
                </a:solidFill>
              </a:rPr>
              <a:t>Card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siendo este de </a:t>
            </a:r>
            <a:r>
              <a:rPr lang="es-ES" dirty="0">
                <a:solidFill>
                  <a:schemeClr val="tx1"/>
                </a:solidFill>
              </a:rPr>
              <a:t>suma importancia para cumplir con la visión planteada de una manera mas eficiente.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JUSTIFICACIÓN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5996"/>
            <a:ext cx="1896343" cy="124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300" y="4437112"/>
            <a:ext cx="1584176" cy="218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3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840045"/>
              </p:ext>
            </p:extLst>
          </p:nvPr>
        </p:nvGraphicFramePr>
        <p:xfrm>
          <a:off x="323527" y="137109"/>
          <a:ext cx="8280917" cy="6732157"/>
        </p:xfrm>
        <a:graphic>
          <a:graphicData uri="http://schemas.openxmlformats.org/drawingml/2006/table">
            <a:tbl>
              <a:tblPr/>
              <a:tblGrid>
                <a:gridCol w="1348090"/>
                <a:gridCol w="1583206"/>
                <a:gridCol w="146565"/>
                <a:gridCol w="1902478"/>
                <a:gridCol w="25850"/>
                <a:gridCol w="196865"/>
                <a:gridCol w="960243"/>
                <a:gridCol w="578554"/>
                <a:gridCol w="769533"/>
                <a:gridCol w="769533"/>
              </a:tblGrid>
              <a:tr h="16592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OBJETIVOS ESTRATÉGICOS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OBJETIVOS OPERATIVOS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8895"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PERSPECTIVAS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OBJETIVOS ESTRATÉGICOS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OBJETIVOS OPERATIVOS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META DEL PERÍODO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DESEMPEÑO OPTIMISTA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DESEMPEÑO PESIMISTA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RESPONSABLE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88150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PERSPECTIVA INTERNA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la investigación cientifica (básica aplicada) en materia de eficiencia y energía renovable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en revistas de articulos cientìficos información sobre el INER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Coordinación General Técnica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51852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el nivel de articulación de la inversión pública con la planificación de proyectos presentados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Coordinación General Técnica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6913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el interés de la población a través de lanzamiento de eventos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Coordinación General Técnica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6049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Utilizar las redes sociales para que se de a conocer la Institución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Coordinación General Técnica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51852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la efectividad de la asignación de la inversiòn en los proyectos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Coordinación General Técnica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6913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la atención de solicitudes o actividades requeridas internas y externas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66371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el nivel de la investigación aplicada realizada en el Ecuador, en materia de eficiencia energética y energía renovable, mediante la ejecución de alianzas estratégicas de cooperación nacional e internacional.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Gestionar y tramitar alianzas estratégicas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Coordinación General Técnica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6092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Implementar responsabilidad social a todo nivel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Obtener certificados ISO 9000 Y 1400-1 Y 26000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Coordinación General Técnica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876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Obtener la norma UNE 16001 de Eficiencia Energètica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Coordinación General Técnica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82966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3057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413062"/>
              </p:ext>
            </p:extLst>
          </p:nvPr>
        </p:nvGraphicFramePr>
        <p:xfrm>
          <a:off x="179512" y="116632"/>
          <a:ext cx="8640959" cy="6578120"/>
        </p:xfrm>
        <a:graphic>
          <a:graphicData uri="http://schemas.openxmlformats.org/drawingml/2006/table">
            <a:tbl>
              <a:tblPr/>
              <a:tblGrid>
                <a:gridCol w="1257058"/>
                <a:gridCol w="1257058"/>
                <a:gridCol w="283909"/>
                <a:gridCol w="1749642"/>
                <a:gridCol w="225434"/>
                <a:gridCol w="1461117"/>
                <a:gridCol w="624601"/>
                <a:gridCol w="502824"/>
                <a:gridCol w="639003"/>
                <a:gridCol w="640313"/>
              </a:tblGrid>
              <a:tr h="1336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OBJETIVOS ESTRATÉGICOS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OBJETIVOS OPERATIVOS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2579"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PERSPECTIVAS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OBJETIVOS ESTRATÉGICOS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OBJETIVOS OPERATIVOS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MEDIOS O PROYECTOS ESTRATÈGICOS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RESULTADO ESPERADO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FECHA INICIO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FECHA FIN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LIDER DE IMPLEMENTACION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09897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PERSPECTIVA INTERNA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la investigación cientifica (básica aplicada) en materia de eficiencia y energía renovable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en revistas de articulos cientìficos información sobre el INER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Difusiòn Institucional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Nùmero de Eventos Realizados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2013-03-01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2014-12-31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Coordinaciòn General Tècnica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175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el nivel de articulación de la inversión pública con la planificación de proyectos presentados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Seguimiento de los proyectos presentados y aprobados por la SENPLADES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Numero de Proyectos aprobados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2013-03-01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2014-12-31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Coordinaciòn General de Planificaciòn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55678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el interés de la población a través de lanzamiento de eventos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Difusiòn Institucional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Nùmero de Eventos Realizados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2013-03-01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2014-12-31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Coordinaciòn General Tècnica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871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Utilizar las redes sociales para que se de a conocer la Institución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Difusiòn Institucional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Nùmero de Eventos Realizados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2013-03-01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2014-12-31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Coordinaciòn General Tècnica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9977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la efectividad de la asignación de la inversiòn en los proyectos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Evaluación de Ciclo de Vida de la Electricidad Producida en Ecuador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 de hojas de datos de procesos compilados para sistemas de generación principales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2013-03-01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2014-12-31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Coordinaciòn General Tècnica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55678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la atención de solicitudes o actividades requeridas internas y externas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Levantamiento de línea base para investigación en eficiencia energética en el sector transporte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Eficiencia Energética: Sector Transporte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2013-01-02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2013-12-31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Coordinaciòn General Tècnica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1085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el nivel de la investigación aplicada realizada en el Ecuador, en materia de eficiencia energética y energía renovable, mediante la ejecución de alianzas estratégicas de cooperación nacional e internacional.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Gestionar y tramitar alianzas estratégicas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Implementación de laboratorio para Termovalorización de biomasas y residuos sólidos urbanos.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Energía Renovable: Biomasa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2013-01-02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2014-12-31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Coordinaciòn General Tècnica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906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Implementar responsabilidad social a todo nivel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Obtener certificados ISO 9000 Y 1400-1 Y 26000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732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Obtener la norma UNE 16001 de Eficiencia Energètica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Evaluación de ciclo de vida de la electricidad producida en Ecuador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Eficiencia Energética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2014-01-02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2014-07-01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Coordinaciòn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General </a:t>
                      </a:r>
                      <a:r>
                        <a:rPr lang="es-EC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Tècnica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8482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1273984"/>
            <a:ext cx="8164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000" dirty="0" smtClean="0"/>
              <a:t>PERSPECTIVA DE DESARROLLO Y APRENDIZAJE</a:t>
            </a:r>
            <a:endParaRPr lang="es-ES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47"/>
            <a:ext cx="2908184" cy="144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03648" y="3861048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/>
              <a:t>MEDIDAS , METAS Y MEDIOS</a:t>
            </a:r>
          </a:p>
          <a:p>
            <a:pPr algn="ctr"/>
            <a:endParaRPr lang="es-EC" sz="36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2852936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000" dirty="0" smtClean="0"/>
              <a:t>PERSPECTIVA FINANCIERA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0479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756384"/>
              </p:ext>
            </p:extLst>
          </p:nvPr>
        </p:nvGraphicFramePr>
        <p:xfrm>
          <a:off x="323529" y="116631"/>
          <a:ext cx="8352926" cy="6440615"/>
        </p:xfrm>
        <a:graphic>
          <a:graphicData uri="http://schemas.openxmlformats.org/drawingml/2006/table">
            <a:tbl>
              <a:tblPr/>
              <a:tblGrid>
                <a:gridCol w="613355"/>
                <a:gridCol w="1106806"/>
                <a:gridCol w="80038"/>
                <a:gridCol w="1710452"/>
                <a:gridCol w="161756"/>
                <a:gridCol w="1152128"/>
                <a:gridCol w="1080120"/>
                <a:gridCol w="1046316"/>
                <a:gridCol w="525733"/>
                <a:gridCol w="438111"/>
                <a:gridCol w="438111"/>
              </a:tblGrid>
              <a:tr h="14071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OBJETIVOS ESTRATÉGICOS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OBJETIVOS OPERATIVOS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MEDIDAS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88139">
                <a:tc>
                  <a:txBody>
                    <a:bodyPr/>
                    <a:lstStyle/>
                    <a:p>
                      <a:pPr algn="l" fontAlgn="ctr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PERSPECTIVAS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OBJETIVOS ESTRATÉGICOS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OBJETIVOS OPERATIVOS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INDICADORES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MÉTODO DE CÁLCULO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DEFINICION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FRECUENCIA DE REVISIÒN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NIVELES DE BASE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NIVEL DE BASE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8916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PERSPECTIVA DE DESARROLLO Y APRENDIZAJE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el desarrollo del Talento Humano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las competencias del talento humano de manera óptima y oportuna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Porcentaje de planes de carrera ejecutados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Numero de planes de carrera ejecutados para cada puesto frente a los propuestos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Diseñar planes de carrera que se los pueda proponer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semestral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5146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Porcentaje de personal destinadoa la actividad de innovación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numero de personal destinado a innovación/ total del personal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Dividir el personal que se encuentra destinado a la actividad de innovación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semstral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6432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la calidad en la evaluación del desempeño de los servidores públicos de la institución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Evaluación del desempeño de Personal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suma de todos los resultados de evaluación/total de funcionarios evaluados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acuerdo al articulo 77 de la planificación de la evaluación del Ministerio de Relaciones Laborales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9005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las competencias del talento humano de manera óptima y oportuna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Porcentaje de servidores capacitados respecto a la totalidad del personal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 de servidores capacitados/total de servidores de la institución*100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 busca medir cobertura de capacitación a los servidores de las instituciones públicas según lo señala la LOSEP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cuatrimestral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7303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Porcentaje de cumplimiento en inclusión de personas con discapacidad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 total de personas*4%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 art.47 de la Ley Orgánica de Discapacidades determina.- Inclusión laboral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anual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7719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la calidad en la evaluación del desempeño de los servidores públicos de la institución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Porcentaje de desvinculaición del personal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 de personas que salen/total de peronas del periodo *100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Determinar el porcentaje de personas que salen de la institución en el transcurso de cierto período de tiempo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cuatrimestral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1579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PERSPECTIVA FINANCIERA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el uso eficiente del presupuesto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la eficiencia en el uso del presupuesto asignado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de ejecución del presupuesto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(Presupuesto asignado / presupuesto efectivamente gastado)*100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Este indicador permite medir mensualmente la ejecución del presupuesto institucional (gasto permanente+inversión). La meta establecida por el MINFIN es del 8.33% por 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Semestral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7719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Incrementar la coherencia programática de la Planificación Institucional.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de cumplimiento del POA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 de subtareas concluidas/ número total de subtareas planificadas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Este indicador permite identificar el cumplimiento del Plan Operativo Anual de acuerdo al mes de ejecución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Semestral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9045575" y="4995863"/>
            <a:ext cx="160338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4" name="Text Box 55"/>
          <p:cNvSpPr txBox="1">
            <a:spLocks noChangeArrowheads="1"/>
          </p:cNvSpPr>
          <p:nvPr/>
        </p:nvSpPr>
        <p:spPr bwMode="auto">
          <a:xfrm>
            <a:off x="9045575" y="4995863"/>
            <a:ext cx="160338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5" name="Text Box 176"/>
          <p:cNvSpPr txBox="1">
            <a:spLocks noChangeArrowheads="1"/>
          </p:cNvSpPr>
          <p:nvPr/>
        </p:nvSpPr>
        <p:spPr bwMode="auto">
          <a:xfrm>
            <a:off x="9045575" y="4995863"/>
            <a:ext cx="160338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6" name="Text Box 173"/>
          <p:cNvSpPr txBox="1">
            <a:spLocks noChangeArrowheads="1"/>
          </p:cNvSpPr>
          <p:nvPr/>
        </p:nvSpPr>
        <p:spPr bwMode="auto">
          <a:xfrm>
            <a:off x="15846425" y="4995863"/>
            <a:ext cx="1524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724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91680" y="1556792"/>
            <a:ext cx="6172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BSC</a:t>
            </a:r>
          </a:p>
          <a:p>
            <a:pPr algn="ctr"/>
            <a:r>
              <a:rPr lang="es-EC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PROGRAMAS Y PROYECTOS</a:t>
            </a:r>
            <a:endParaRPr lang="es-EC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3352800"/>
            <a:ext cx="208438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831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23728" y="1628800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BSC  DE IMPLEMENTACIÓN</a:t>
            </a:r>
            <a:endParaRPr lang="es-EC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3352800"/>
            <a:ext cx="208438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831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426148"/>
            <a:ext cx="583264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s-EC" sz="4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CONCLUSIONES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372076" cy="97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203858" y="1149423"/>
            <a:ext cx="6768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El </a:t>
            </a:r>
            <a:r>
              <a:rPr lang="es-EC" dirty="0"/>
              <a:t>entorno político de la institución </a:t>
            </a:r>
            <a:r>
              <a:rPr lang="es-EC" dirty="0" smtClean="0"/>
              <a:t>es muy importante </a:t>
            </a:r>
            <a:r>
              <a:rPr lang="es-EC" dirty="0"/>
              <a:t>ya que este guía a la institución al desarrollo de las políticas públicas.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Existe predisposición para  presupuesto al encontrarse </a:t>
            </a:r>
            <a:r>
              <a:rPr lang="es-EC" dirty="0"/>
              <a:t>dentro del </a:t>
            </a:r>
            <a:r>
              <a:rPr lang="es-EC" dirty="0" smtClean="0"/>
              <a:t>PNBV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La Matriz </a:t>
            </a:r>
            <a:r>
              <a:rPr lang="es-EC" dirty="0"/>
              <a:t>Productiva es un factor que influye grandemente en el desarrollo de este </a:t>
            </a:r>
            <a:r>
              <a:rPr lang="es-EC" dirty="0" smtClean="0"/>
              <a:t>Instituto.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El Direccionamiento </a:t>
            </a:r>
            <a:r>
              <a:rPr lang="es-EC" dirty="0" smtClean="0"/>
              <a:t>Estratégico </a:t>
            </a:r>
            <a:r>
              <a:rPr lang="es-EC" dirty="0"/>
              <a:t>mantiene está claramente definido </a:t>
            </a:r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La Estructura </a:t>
            </a:r>
            <a:r>
              <a:rPr lang="es-EC" dirty="0" smtClean="0"/>
              <a:t>Orgánica </a:t>
            </a:r>
            <a:r>
              <a:rPr lang="es-EC" dirty="0"/>
              <a:t>del Instituto </a:t>
            </a:r>
            <a:r>
              <a:rPr lang="es-EC" dirty="0" smtClean="0"/>
              <a:t>esta muy bien organizada.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Al </a:t>
            </a:r>
            <a:r>
              <a:rPr lang="es-EC" dirty="0"/>
              <a:t>tener el Código de Ética </a:t>
            </a:r>
            <a:r>
              <a:rPr lang="es-EC" dirty="0" smtClean="0"/>
              <a:t>es un aporte importante para una buena </a:t>
            </a:r>
            <a:r>
              <a:rPr lang="es-EC" dirty="0" err="1" smtClean="0"/>
              <a:t>administraciòn</a:t>
            </a:r>
            <a:r>
              <a:rPr lang="es-EC" dirty="0" smtClean="0"/>
              <a:t> dentro de la </a:t>
            </a:r>
            <a:r>
              <a:rPr lang="es-EC" dirty="0" err="1" smtClean="0"/>
              <a:t>Instituciòn</a:t>
            </a:r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Al </a:t>
            </a:r>
            <a:r>
              <a:rPr lang="es-EC" dirty="0"/>
              <a:t>momento el INER no mantiene una herramienta de control como el </a:t>
            </a:r>
            <a:r>
              <a:rPr lang="es-EC" dirty="0" err="1"/>
              <a:t>Balanced</a:t>
            </a:r>
            <a:r>
              <a:rPr lang="es-EC" dirty="0"/>
              <a:t> Score </a:t>
            </a:r>
            <a:r>
              <a:rPr lang="es-EC" dirty="0" err="1"/>
              <a:t>Card</a:t>
            </a:r>
            <a:r>
              <a:rPr lang="es-EC" dirty="0"/>
              <a:t> lo que no permite mantener una evaluación </a:t>
            </a:r>
            <a:r>
              <a:rPr lang="es-EC" dirty="0" smtClean="0"/>
              <a:t>constante.</a:t>
            </a:r>
            <a:endParaRPr lang="es-EC" dirty="0"/>
          </a:p>
          <a:p>
            <a:pPr algn="just"/>
            <a:r>
              <a:rPr lang="es-EC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4215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673532"/>
            <a:ext cx="7229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s-EC" sz="28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RECOMENDACIONES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579" y="116632"/>
            <a:ext cx="1777124" cy="126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259632" y="1484784"/>
            <a:ext cx="672148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s-EC" dirty="0"/>
              <a:t>Mejorar la imagen y el posicionamiento del Instituto a través de mayor publicidad y talleres para la ciudadanía en </a:t>
            </a:r>
            <a:r>
              <a:rPr lang="es-EC" dirty="0" smtClean="0"/>
              <a:t>general.</a:t>
            </a:r>
          </a:p>
          <a:p>
            <a:pPr lvl="0" algn="just"/>
            <a:r>
              <a:rPr lang="es-EC" dirty="0" smtClean="0"/>
              <a:t>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dirty="0" smtClean="0"/>
              <a:t>Mantener </a:t>
            </a:r>
            <a:r>
              <a:rPr lang="es-EC" dirty="0"/>
              <a:t>la responsabilidad social para la calificación de las ISO, a pesar de que se encuentra intrínseco en cada proceso pero se debería mantenerlo como un objetivo específico e incluido en la normativa de la empresa</a:t>
            </a:r>
            <a:r>
              <a:rPr lang="es-EC" dirty="0" smtClean="0"/>
              <a:t>.</a:t>
            </a:r>
          </a:p>
          <a:p>
            <a:pPr lvl="0" algn="just"/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dirty="0"/>
              <a:t>Mantener a cada una de las personas que laboran en la Institución en constante conocimiento de los logros alcanzados a través de un mejoramiento de los sistemas de </a:t>
            </a:r>
            <a:r>
              <a:rPr lang="es-EC" dirty="0" smtClean="0"/>
              <a:t>comunicación.</a:t>
            </a:r>
          </a:p>
          <a:p>
            <a:pPr lvl="0" algn="just"/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dirty="0"/>
              <a:t>Monitorear constantemente lo planificado vs lo obtenido  a través del BSC </a:t>
            </a:r>
          </a:p>
        </p:txBody>
      </p:sp>
    </p:spTree>
    <p:extLst>
      <p:ext uri="{BB962C8B-B14F-4D97-AF65-F5344CB8AC3E}">
        <p14:creationId xmlns:p14="http://schemas.microsoft.com/office/powerpoint/2010/main" val="4286224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83768" y="2492896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/>
              <a:t>GRACIAS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261487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33365" y="1890073"/>
            <a:ext cx="8229600" cy="4525963"/>
          </a:xfrm>
        </p:spPr>
        <p:txBody>
          <a:bodyPr/>
          <a:lstStyle/>
          <a:p>
            <a:pPr algn="just"/>
            <a:r>
              <a:rPr lang="es-EC" dirty="0">
                <a:solidFill>
                  <a:schemeClr val="tx1"/>
                </a:solidFill>
              </a:rPr>
              <a:t>Diseñar un </a:t>
            </a:r>
            <a:r>
              <a:rPr lang="es-EC" dirty="0" err="1">
                <a:solidFill>
                  <a:schemeClr val="tx1"/>
                </a:solidFill>
              </a:rPr>
              <a:t>Balanced</a:t>
            </a:r>
            <a:r>
              <a:rPr lang="es-EC" dirty="0">
                <a:solidFill>
                  <a:schemeClr val="tx1"/>
                </a:solidFill>
              </a:rPr>
              <a:t> </a:t>
            </a:r>
            <a:r>
              <a:rPr lang="es-EC" dirty="0" err="1">
                <a:solidFill>
                  <a:schemeClr val="tx1"/>
                </a:solidFill>
              </a:rPr>
              <a:t>Scorecard</a:t>
            </a:r>
            <a:r>
              <a:rPr lang="es-EC" dirty="0">
                <a:solidFill>
                  <a:schemeClr val="tx1"/>
                </a:solidFill>
              </a:rPr>
              <a:t> para el Instituto Nacional de Eficiencia Energética y Energías Renovables y Eficiencia Energética a través del análisis de la planificación estratégica que permita controlar las actividades del período 2013 – 2016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OBJETIVO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25" y="-32389"/>
            <a:ext cx="2317029" cy="151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91986"/>
            <a:ext cx="23717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690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1988840"/>
            <a:ext cx="7128792" cy="4021907"/>
          </a:xfrm>
        </p:spPr>
        <p:txBody>
          <a:bodyPr>
            <a:normAutofit/>
          </a:bodyPr>
          <a:lstStyle/>
          <a:p>
            <a:pPr lvl="0" algn="just"/>
            <a:r>
              <a:rPr lang="es-EC" dirty="0">
                <a:solidFill>
                  <a:schemeClr val="tx1"/>
                </a:solidFill>
              </a:rPr>
              <a:t>Analizar el diagnóstico institucional </a:t>
            </a:r>
            <a:endParaRPr lang="es-EC" dirty="0" smtClean="0">
              <a:solidFill>
                <a:schemeClr val="tx1"/>
              </a:solidFill>
            </a:endParaRPr>
          </a:p>
          <a:p>
            <a:pPr lvl="0" algn="just"/>
            <a:r>
              <a:rPr lang="es-EC" dirty="0" smtClean="0"/>
              <a:t>Analizar el direccionamiento institucional</a:t>
            </a:r>
            <a:endParaRPr lang="es-EC" dirty="0" smtClean="0">
              <a:solidFill>
                <a:schemeClr val="tx1"/>
              </a:solidFill>
            </a:endParaRPr>
          </a:p>
          <a:p>
            <a:pPr lvl="0" algn="just"/>
            <a:r>
              <a:rPr lang="es-EC" dirty="0" smtClean="0">
                <a:solidFill>
                  <a:schemeClr val="tx1"/>
                </a:solidFill>
              </a:rPr>
              <a:t>Formular </a:t>
            </a:r>
            <a:r>
              <a:rPr lang="es-EC" dirty="0">
                <a:solidFill>
                  <a:schemeClr val="tx1"/>
                </a:solidFill>
              </a:rPr>
              <a:t>el </a:t>
            </a:r>
            <a:r>
              <a:rPr lang="es-EC" dirty="0" err="1">
                <a:solidFill>
                  <a:schemeClr val="tx1"/>
                </a:solidFill>
              </a:rPr>
              <a:t>Balanced</a:t>
            </a:r>
            <a:r>
              <a:rPr lang="es-EC" dirty="0">
                <a:solidFill>
                  <a:schemeClr val="tx1"/>
                </a:solidFill>
              </a:rPr>
              <a:t> Score </a:t>
            </a:r>
            <a:r>
              <a:rPr lang="es-EC" dirty="0" err="1" smtClean="0">
                <a:solidFill>
                  <a:schemeClr val="tx1"/>
                </a:solidFill>
              </a:rPr>
              <a:t>Card</a:t>
            </a:r>
            <a:r>
              <a:rPr lang="es-EC" dirty="0" smtClean="0">
                <a:solidFill>
                  <a:schemeClr val="tx1"/>
                </a:solidFill>
              </a:rPr>
              <a:t> con los resultados obtenidos de los capítulos anteriores para tener una herramienta de control continuo de los objetivos y metas de la institución.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Objetivos Específicos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92696"/>
            <a:ext cx="1337041" cy="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14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061" y="0"/>
            <a:ext cx="2843823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67543" y="1591309"/>
            <a:ext cx="52565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>
                <a:latin typeface="Arial" pitchFamily="34" charset="0"/>
                <a:cs typeface="Arial" pitchFamily="34" charset="0"/>
              </a:rPr>
              <a:t>E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es-EC" sz="2000" dirty="0">
                <a:latin typeface="Arial" pitchFamily="34" charset="0"/>
                <a:cs typeface="Arial" pitchFamily="34" charset="0"/>
              </a:rPr>
              <a:t>una institución que se encuentra adscrita al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MEER y </a:t>
            </a:r>
            <a:r>
              <a:rPr lang="es-EC" sz="2000" dirty="0">
                <a:latin typeface="Arial" pitchFamily="34" charset="0"/>
                <a:cs typeface="Arial" pitchFamily="34" charset="0"/>
              </a:rPr>
              <a:t>que rinde cuentas también al SENECYT de acuerdo al decreto No.1285 donde decreta la Rectoría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sobre </a:t>
            </a:r>
            <a:r>
              <a:rPr lang="es-EC" sz="2000" dirty="0">
                <a:latin typeface="Arial" pitchFamily="34" charset="0"/>
                <a:cs typeface="Arial" pitchFamily="34" charset="0"/>
              </a:rPr>
              <a:t>los institutos públicos de investigación,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C" sz="2000" dirty="0">
                <a:latin typeface="Arial" pitchFamily="34" charset="0"/>
                <a:cs typeface="Arial" pitchFamily="34" charset="0"/>
              </a:rPr>
              <a:t>aprobación de programas y proyectos de investigación que requieran de fondos públicos asignados mediante programas y proyectos de inversión, independientemente de la fuente de financiamiento.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39552" y="112964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BREVE DESCRIPCIÒN</a:t>
            </a:r>
            <a:endParaRPr lang="es-ES" sz="2400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29644"/>
            <a:ext cx="3203848" cy="503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1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670"/>
            <a:ext cx="2412909" cy="190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34235" y="1700808"/>
            <a:ext cx="7229375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Eficiencia Energética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Industria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Transporte 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Edificaciones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Alumbrado Público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Energías Renovables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Solar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Eólica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Biomasa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Geotérmica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34235" y="63216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LINEAS DE INVESTIGACIÓN</a:t>
            </a:r>
            <a:endParaRPr lang="es-EC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987" y="3789040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591">
            <a:off x="4220823" y="1048839"/>
            <a:ext cx="1751427" cy="267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93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382" y="622107"/>
            <a:ext cx="1977306" cy="129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34235" y="1700808"/>
            <a:ext cx="722937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400" dirty="0" smtClean="0">
                <a:latin typeface="Arial" pitchFamily="34" charset="0"/>
                <a:cs typeface="Arial" pitchFamily="34" charset="0"/>
              </a:rPr>
              <a:t>ANÁLISIS EXTERNO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MACROAMBIENTE  </a:t>
            </a:r>
            <a:r>
              <a:rPr lang="es-EC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PEST</a:t>
            </a:r>
            <a:endParaRPr lang="es-EC" sz="20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MICROAMBIENTE </a:t>
            </a:r>
            <a:r>
              <a:rPr lang="es-EC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PORTER</a:t>
            </a:r>
          </a:p>
          <a:p>
            <a:pPr marL="285750" indent="-285750" algn="r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ANÁLISIS INTERNO</a:t>
            </a:r>
          </a:p>
          <a:p>
            <a:pPr marL="742950" lvl="1" indent="-285750" algn="r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ESTRUCTURA ORGANICA</a:t>
            </a:r>
          </a:p>
          <a:p>
            <a:pPr marL="742950" lvl="1" indent="-285750" algn="r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PRESUPUESTO ANUAL</a:t>
            </a:r>
          </a:p>
          <a:p>
            <a:pPr marL="742950" lvl="1" indent="-285750" algn="r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CULTURA </a:t>
            </a:r>
            <a:r>
              <a:rPr lang="es-EC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ORGANIZACIONaL</a:t>
            </a:r>
            <a:endParaRPr lang="es-EC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 algn="r">
              <a:lnSpc>
                <a:spcPct val="150000"/>
              </a:lnSpc>
            </a:pPr>
            <a:endParaRPr lang="es-EC" sz="2400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54676" y="398157"/>
            <a:ext cx="5713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/>
              <a:t>DIAGNÓSTICO SITUACIONAL</a:t>
            </a:r>
            <a:endParaRPr lang="es-EC" sz="3600" b="1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32133"/>
            <a:ext cx="2762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79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696</TotalTime>
  <Words>3849</Words>
  <Application>Microsoft Office PowerPoint</Application>
  <PresentationFormat>Presentación en pantalla (4:3)</PresentationFormat>
  <Paragraphs>658</Paragraphs>
  <Slides>48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0" baseType="lpstr">
      <vt:lpstr>Concurrencia</vt:lpstr>
      <vt:lpstr>Hoja de cálculo</vt:lpstr>
      <vt:lpstr>Balanced Score Card </vt:lpstr>
      <vt:lpstr>AGENDA</vt:lpstr>
      <vt:lpstr>PROBLEMA DE LA INVESTIGACIÓN</vt:lpstr>
      <vt:lpstr>JUSTIFICACIÓN</vt:lpstr>
      <vt:lpstr>OBJETIVO</vt:lpstr>
      <vt:lpstr>Objetivos Específicos</vt:lpstr>
      <vt:lpstr>Presentación de PowerPoint</vt:lpstr>
      <vt:lpstr>Presentación de PowerPoint</vt:lpstr>
      <vt:lpstr>Presentación de PowerPoint</vt:lpstr>
      <vt:lpstr>Proyectos de Investigación</vt:lpstr>
      <vt:lpstr>Relacionamiento Interinstitucional</vt:lpstr>
      <vt:lpstr>Presentación de PowerPoint</vt:lpstr>
      <vt:lpstr>Presentación de PowerPoint</vt:lpstr>
      <vt:lpstr>ANALISIS EXTERNO</vt:lpstr>
      <vt:lpstr>POLÍTICO</vt:lpstr>
      <vt:lpstr>ECONÓMICO</vt:lpstr>
      <vt:lpstr>SOCIAL</vt:lpstr>
      <vt:lpstr>TECNOLÓGICO</vt:lpstr>
      <vt:lpstr>MICROAMBIENTE</vt:lpstr>
      <vt:lpstr>ANALISIS INTERNO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Doris Jaqueline Amores Mena</dc:creator>
  <cp:lastModifiedBy>Doris</cp:lastModifiedBy>
  <cp:revision>84</cp:revision>
  <dcterms:created xsi:type="dcterms:W3CDTF">2013-06-11T16:30:28Z</dcterms:created>
  <dcterms:modified xsi:type="dcterms:W3CDTF">2014-01-16T15:12:18Z</dcterms:modified>
</cp:coreProperties>
</file>