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1"/>
  </p:handoutMasterIdLst>
  <p:sldIdLst>
    <p:sldId id="333" r:id="rId2"/>
    <p:sldId id="256" r:id="rId3"/>
    <p:sldId id="257" r:id="rId4"/>
    <p:sldId id="262" r:id="rId5"/>
    <p:sldId id="337" r:id="rId6"/>
    <p:sldId id="338" r:id="rId7"/>
    <p:sldId id="270" r:id="rId8"/>
    <p:sldId id="268" r:id="rId9"/>
    <p:sldId id="258" r:id="rId10"/>
    <p:sldId id="271" r:id="rId11"/>
    <p:sldId id="339" r:id="rId12"/>
    <p:sldId id="340" r:id="rId13"/>
    <p:sldId id="279" r:id="rId14"/>
    <p:sldId id="283" r:id="rId15"/>
    <p:sldId id="259" r:id="rId16"/>
    <p:sldId id="284" r:id="rId17"/>
    <p:sldId id="285" r:id="rId18"/>
    <p:sldId id="287" r:id="rId19"/>
    <p:sldId id="291" r:id="rId20"/>
    <p:sldId id="292" r:id="rId21"/>
    <p:sldId id="298" r:id="rId22"/>
    <p:sldId id="299" r:id="rId23"/>
    <p:sldId id="300" r:id="rId24"/>
    <p:sldId id="260" r:id="rId25"/>
    <p:sldId id="307" r:id="rId26"/>
    <p:sldId id="309" r:id="rId27"/>
    <p:sldId id="311" r:id="rId28"/>
    <p:sldId id="261" r:id="rId29"/>
    <p:sldId id="322" r:id="rId30"/>
    <p:sldId id="323" r:id="rId31"/>
    <p:sldId id="325" r:id="rId32"/>
    <p:sldId id="326" r:id="rId33"/>
    <p:sldId id="329" r:id="rId34"/>
    <p:sldId id="343" r:id="rId35"/>
    <p:sldId id="341" r:id="rId36"/>
    <p:sldId id="330" r:id="rId37"/>
    <p:sldId id="347" r:id="rId38"/>
    <p:sldId id="348" r:id="rId39"/>
    <p:sldId id="335" r:id="rId40"/>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23B3E19-F97A-4722-A703-C16EBB8FF109}" type="datetimeFigureOut">
              <a:rPr lang="es-ES" smtClean="0"/>
              <a:pPr/>
              <a:t>05/02/2012</a:t>
            </a:fld>
            <a:endParaRPr lang="es-ES"/>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028084C-1760-4E86-97F7-44997CF217F6}" type="slidenum">
              <a:rPr lang="es-ES" smtClean="0"/>
              <a:pPr/>
              <a:t>‹Nº›</a:t>
            </a:fld>
            <a:endParaRPr lang="es-E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20" name="19 Marcador de pie de página"/>
          <p:cNvSpPr>
            <a:spLocks noGrp="1"/>
          </p:cNvSpPr>
          <p:nvPr>
            <p:ph type="ftr" sz="quarter" idx="11"/>
          </p:nvPr>
        </p:nvSpPr>
        <p:spPr/>
        <p:txBody>
          <a:bodyPr/>
          <a:lstStyle>
            <a:extLst/>
          </a:lstStyle>
          <a:p>
            <a:endParaRPr lang="es-ES"/>
          </a:p>
        </p:txBody>
      </p:sp>
      <p:sp>
        <p:nvSpPr>
          <p:cNvPr id="10" name="9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9EE62D7A-F034-491F-B499-5F5D901A25A7}" type="datetimeFigureOut">
              <a:rPr lang="es-ES" smtClean="0"/>
              <a:pPr/>
              <a:t>05/02/2012</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3DEA9111-777D-4262-BB47-8292D1DD7AED}"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EE62D7A-F034-491F-B499-5F5D901A25A7}" type="datetimeFigureOut">
              <a:rPr lang="es-ES" smtClean="0"/>
              <a:pPr/>
              <a:t>05/02/2012</a:t>
            </a:fld>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DEA9111-777D-4262-BB47-8292D1DD7AED}"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nessus.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tif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357290" y="857232"/>
            <a:ext cx="7406640" cy="1472184"/>
          </a:xfrm>
        </p:spPr>
        <p:txBody>
          <a:bodyPr>
            <a:normAutofit/>
          </a:bodyPr>
          <a:lstStyle/>
          <a:p>
            <a:pPr algn="ctr"/>
            <a:r>
              <a:rPr lang="es-ES" sz="5000" b="1" dirty="0" smtClean="0"/>
              <a:t>BIENVENIDOS</a:t>
            </a:r>
            <a:endParaRPr lang="es-ES" sz="5000" b="1" dirty="0"/>
          </a:p>
        </p:txBody>
      </p:sp>
      <p:pic>
        <p:nvPicPr>
          <p:cNvPr id="3" name="2 Imagen" descr="PASE ADELANTE.jpg"/>
          <p:cNvPicPr>
            <a:picLocks noChangeAspect="1"/>
          </p:cNvPicPr>
          <p:nvPr/>
        </p:nvPicPr>
        <p:blipFill>
          <a:blip r:embed="rId2" cstate="print"/>
          <a:stretch>
            <a:fillRect/>
          </a:stretch>
        </p:blipFill>
        <p:spPr>
          <a:xfrm>
            <a:off x="2976551" y="2786058"/>
            <a:ext cx="4095779" cy="3071834"/>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8" presetClass="emph" presetSubtype="0" fill="hold" grpId="0" nodeType="afterEffect">
                                  <p:stCondLst>
                                    <p:cond delay="0"/>
                                  </p:stCondLst>
                                  <p:iterate type="lt">
                                    <p:tmPct val="10000"/>
                                  </p:iterate>
                                  <p:childTnLst>
                                    <p:animClr clrSpc="rgb">
                                      <p:cBhvr override="childStyle">
                                        <p:cTn id="6" dur="500" fill="hold"/>
                                        <p:tgtEl>
                                          <p:spTgt spid="2"/>
                                        </p:tgtEl>
                                        <p:attrNameLst>
                                          <p:attrName>style.color</p:attrName>
                                        </p:attrNameLst>
                                      </p:cBhvr>
                                      <p:to>
                                        <a:schemeClr val="accent2"/>
                                      </p:to>
                                    </p:animClr>
                                    <p:animClr clrSpc="rgb">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anim to="1.5" calcmode="lin" valueType="num">
                                      <p:cBhvr override="childStyle">
                                        <p:cTn id="9" dur="500" fill="hold"/>
                                        <p:tgtEl>
                                          <p:spTgt spid="2"/>
                                        </p:tgtEl>
                                        <p:attrNameLst>
                                          <p:attrName>style.fontSize</p:attrName>
                                        </p:attrNameLst>
                                      </p:cBhvr>
                                    </p:anim>
                                  </p:childTnLst>
                                </p:cTn>
                              </p:par>
                            </p:childTnLst>
                          </p:cTn>
                        </p:par>
                        <p:par>
                          <p:cTn id="10" fill="hold">
                            <p:stCondLst>
                              <p:cond delay="1000"/>
                            </p:stCondLst>
                            <p:childTnLst>
                              <p:par>
                                <p:cTn id="11" presetID="28" presetClass="emph" presetSubtype="0" fill="hold" grpId="1" nodeType="afterEffect">
                                  <p:stCondLst>
                                    <p:cond delay="0"/>
                                  </p:stCondLst>
                                  <p:iterate type="lt">
                                    <p:tmPct val="10000"/>
                                  </p:iterate>
                                  <p:childTnLst>
                                    <p:animClr clrSpc="rgb">
                                      <p:cBhvr override="childStyle">
                                        <p:cTn id="12" dur="500" fill="hold"/>
                                        <p:tgtEl>
                                          <p:spTgt spid="2"/>
                                        </p:tgtEl>
                                        <p:attrNameLst>
                                          <p:attrName>style.color</p:attrName>
                                        </p:attrNameLst>
                                      </p:cBhvr>
                                      <p:to>
                                        <a:schemeClr val="accent2"/>
                                      </p:to>
                                    </p:animClr>
                                    <p:animClr clrSpc="rgb">
                                      <p:cBhvr>
                                        <p:cTn id="13" dur="500" fill="hold"/>
                                        <p:tgtEl>
                                          <p:spTgt spid="2"/>
                                        </p:tgtEl>
                                        <p:attrNameLst>
                                          <p:attrName>fillcolor</p:attrName>
                                        </p:attrNameLst>
                                      </p:cBhvr>
                                      <p:to>
                                        <a:schemeClr val="accent2"/>
                                      </p:to>
                                    </p:animClr>
                                    <p:set>
                                      <p:cBhvr>
                                        <p:cTn id="14" dur="500" fill="hold"/>
                                        <p:tgtEl>
                                          <p:spTgt spid="2"/>
                                        </p:tgtEl>
                                        <p:attrNameLst>
                                          <p:attrName>fill.type</p:attrName>
                                        </p:attrNameLst>
                                      </p:cBhvr>
                                      <p:to>
                                        <p:strVal val="solid"/>
                                      </p:to>
                                    </p:set>
                                    <p:anim to="1.5" calcmode="lin" valueType="num">
                                      <p:cBhvr override="childStyle">
                                        <p:cTn id="15" dur="500" fill="hold"/>
                                        <p:tgtEl>
                                          <p:spTgt spid="2"/>
                                        </p:tgtEl>
                                        <p:attrNameLst>
                                          <p:attrName>style.fontSize</p:attrName>
                                        </p:attrNameLst>
                                      </p:cBhvr>
                                    </p:anim>
                                  </p:childTnLst>
                                </p:cTn>
                              </p:par>
                            </p:childTnLst>
                          </p:cTn>
                        </p:par>
                        <p:par>
                          <p:cTn id="16" fill="hold">
                            <p:stCondLst>
                              <p:cond delay="2000"/>
                            </p:stCondLst>
                            <p:childTnLst>
                              <p:par>
                                <p:cTn id="17" presetID="12" presetClass="entr" presetSubtype="4"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slide(fromBottom)">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Definición</a:t>
            </a:r>
            <a:endParaRPr lang="es-ES" b="1" dirty="0"/>
          </a:p>
        </p:txBody>
      </p:sp>
      <p:sp>
        <p:nvSpPr>
          <p:cNvPr id="3" name="2 Marcador de contenido"/>
          <p:cNvSpPr>
            <a:spLocks noGrp="1"/>
          </p:cNvSpPr>
          <p:nvPr>
            <p:ph idx="1"/>
          </p:nvPr>
        </p:nvSpPr>
        <p:spPr/>
        <p:txBody>
          <a:bodyPr/>
          <a:lstStyle/>
          <a:p>
            <a:pPr algn="just"/>
            <a:r>
              <a:rPr lang="es-ES_tradnl" dirty="0" smtClean="0"/>
              <a:t>El </a:t>
            </a:r>
            <a:r>
              <a:rPr lang="es-ES_tradnl" dirty="0" err="1" smtClean="0"/>
              <a:t>Honeypot</a:t>
            </a:r>
            <a:r>
              <a:rPr lang="es-ES_tradnl" dirty="0" smtClean="0"/>
              <a:t> es una herramienta de apoyo que permite mejorar la seguridad de la institución, cuyo objetivo está en atraer a los atacantes, haciéndoles pretender que el sistema de seguridad de la red es muy vulnerable o débil a los ataques, este objetivo se cumple con un conjunto de computadores conectados a la red. </a:t>
            </a:r>
            <a:endParaRPr lang="es-ES" dirty="0" smtClean="0"/>
          </a:p>
          <a:p>
            <a:pPr>
              <a:buNone/>
            </a:pPr>
            <a:endParaRPr lang="es-ES"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Clasificación de los </a:t>
            </a:r>
            <a:r>
              <a:rPr lang="es-ES" dirty="0" err="1" smtClean="0"/>
              <a:t>Honeypot</a:t>
            </a:r>
            <a:endParaRPr lang="es-ES" dirty="0"/>
          </a:p>
        </p:txBody>
      </p:sp>
      <p:sp>
        <p:nvSpPr>
          <p:cNvPr id="3" name="2 Marcador de contenido"/>
          <p:cNvSpPr>
            <a:spLocks noGrp="1"/>
          </p:cNvSpPr>
          <p:nvPr>
            <p:ph idx="1"/>
          </p:nvPr>
        </p:nvSpPr>
        <p:spPr/>
        <p:txBody>
          <a:bodyPr>
            <a:normAutofit/>
          </a:bodyPr>
          <a:lstStyle/>
          <a:p>
            <a:pPr algn="just"/>
            <a:r>
              <a:rPr lang="es-ES" dirty="0" smtClean="0"/>
              <a:t>POR EL NIVEL DE INTERACCIÓN:</a:t>
            </a:r>
          </a:p>
          <a:p>
            <a:pPr lvl="1" algn="just"/>
            <a:r>
              <a:rPr lang="es-ES_tradnl" dirty="0" smtClean="0"/>
              <a:t>De baja interacción: Son aquellos que se limitan a simular sistemas operativos que no son existentes en la realidad, son usados como medidas de seguridad. </a:t>
            </a:r>
            <a:endParaRPr lang="es-ES" dirty="0" smtClean="0"/>
          </a:p>
          <a:p>
            <a:pPr lvl="1" algn="just"/>
            <a:r>
              <a:rPr lang="es-ES_tradnl" dirty="0" smtClean="0"/>
              <a:t>De alta interacción: Son aquellos que trabajan sobre sistemas reales y son capaces de reunir mucha información, estos también se le suele utilizar para la investigación. </a:t>
            </a:r>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Clasificación de los </a:t>
            </a:r>
            <a:r>
              <a:rPr lang="es-ES" dirty="0" err="1" smtClean="0"/>
              <a:t>Honeypot</a:t>
            </a:r>
            <a:endParaRPr lang="es-ES" dirty="0"/>
          </a:p>
        </p:txBody>
      </p:sp>
      <p:sp>
        <p:nvSpPr>
          <p:cNvPr id="3" name="2 Marcador de contenido"/>
          <p:cNvSpPr>
            <a:spLocks noGrp="1"/>
          </p:cNvSpPr>
          <p:nvPr>
            <p:ph idx="1"/>
          </p:nvPr>
        </p:nvSpPr>
        <p:spPr/>
        <p:txBody>
          <a:bodyPr>
            <a:normAutofit fontScale="92500" lnSpcReduction="10000"/>
          </a:bodyPr>
          <a:lstStyle/>
          <a:p>
            <a:pPr algn="just"/>
            <a:r>
              <a:rPr lang="es-ES_tradnl" dirty="0" smtClean="0"/>
              <a:t>POR EL AMBIENTE DE </a:t>
            </a:r>
            <a:r>
              <a:rPr lang="es-ES_tradnl" dirty="0" smtClean="0"/>
              <a:t>IMPLEMENTACIÓN: </a:t>
            </a:r>
            <a:endParaRPr lang="es-ES" dirty="0" smtClean="0"/>
          </a:p>
          <a:p>
            <a:pPr lvl="1" algn="just"/>
            <a:r>
              <a:rPr lang="es-ES_tradnl" dirty="0" smtClean="0"/>
              <a:t>Para la producción</a:t>
            </a:r>
            <a:endParaRPr lang="es-ES" dirty="0" smtClean="0"/>
          </a:p>
          <a:p>
            <a:pPr lvl="1" algn="just">
              <a:buNone/>
            </a:pPr>
            <a:r>
              <a:rPr lang="es-ES_tradnl" dirty="0" smtClean="0"/>
              <a:t>	Aquellos que se instalan en las empresas para desviar la atención de máquinas mucho más importantes. </a:t>
            </a:r>
            <a:endParaRPr lang="es-ES" dirty="0" smtClean="0"/>
          </a:p>
          <a:p>
            <a:pPr lvl="1" algn="just"/>
            <a:r>
              <a:rPr lang="es-ES_tradnl" dirty="0" smtClean="0"/>
              <a:t>Para la investigación</a:t>
            </a:r>
            <a:endParaRPr lang="es-ES" dirty="0" smtClean="0"/>
          </a:p>
          <a:p>
            <a:pPr lvl="1" algn="just">
              <a:buNone/>
            </a:pPr>
            <a:r>
              <a:rPr lang="es-ES" dirty="0" smtClean="0"/>
              <a:t>	</a:t>
            </a:r>
            <a:r>
              <a:rPr lang="es-ES_tradnl" dirty="0" smtClean="0"/>
              <a:t>No son implementados con la finalidad de proteger redes, sino que constituyen recursos educativos de naturaleza demostrativa y de investigación cuyo objetivo se centra en estudiar patrones de ataque y amenazas de todo tipo. </a:t>
            </a:r>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err="1" smtClean="0"/>
              <a:t>Honeynet</a:t>
            </a:r>
            <a:endParaRPr lang="es-ES" b="1" dirty="0"/>
          </a:p>
        </p:txBody>
      </p:sp>
      <p:sp>
        <p:nvSpPr>
          <p:cNvPr id="3" name="2 Marcador de contenido"/>
          <p:cNvSpPr>
            <a:spLocks noGrp="1"/>
          </p:cNvSpPr>
          <p:nvPr>
            <p:ph idx="1"/>
          </p:nvPr>
        </p:nvSpPr>
        <p:spPr/>
        <p:txBody>
          <a:bodyPr/>
          <a:lstStyle/>
          <a:p>
            <a:pPr algn="just"/>
            <a:r>
              <a:rPr lang="es-ES" dirty="0" smtClean="0"/>
              <a:t>Es un tipo de "</a:t>
            </a:r>
            <a:r>
              <a:rPr lang="es-ES" i="1" dirty="0" err="1" smtClean="0"/>
              <a:t>honeypot</a:t>
            </a:r>
            <a:r>
              <a:rPr lang="es-ES" dirty="0" smtClean="0"/>
              <a:t>" que consiste en una red diseñada para ser comprometida por intrusos. Sirve para estudiar las técnicas utilizadas por los intrusos que han conseguido el acceso. </a:t>
            </a:r>
          </a:p>
          <a:p>
            <a:endParaRPr lang="es-ES"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Tecnologías para implementar </a:t>
            </a:r>
            <a:r>
              <a:rPr lang="es-ES" b="1" dirty="0" err="1" smtClean="0"/>
              <a:t>Honeynet</a:t>
            </a:r>
            <a:r>
              <a:rPr lang="es-ES" b="1" dirty="0" smtClean="0"/>
              <a:t> virtuales</a:t>
            </a:r>
            <a:endParaRPr lang="es-ES" b="1" dirty="0"/>
          </a:p>
        </p:txBody>
      </p:sp>
      <p:sp>
        <p:nvSpPr>
          <p:cNvPr id="3" name="2 Marcador de contenido"/>
          <p:cNvSpPr>
            <a:spLocks noGrp="1"/>
          </p:cNvSpPr>
          <p:nvPr>
            <p:ph idx="1"/>
          </p:nvPr>
        </p:nvSpPr>
        <p:spPr>
          <a:xfrm>
            <a:off x="1435608" y="1796752"/>
            <a:ext cx="7498080" cy="4800600"/>
          </a:xfrm>
        </p:spPr>
        <p:txBody>
          <a:bodyPr>
            <a:normAutofit fontScale="92500" lnSpcReduction="10000"/>
          </a:bodyPr>
          <a:lstStyle/>
          <a:p>
            <a:pPr algn="just"/>
            <a:r>
              <a:rPr lang="es-ES_tradnl" dirty="0" err="1" smtClean="0"/>
              <a:t>User</a:t>
            </a:r>
            <a:r>
              <a:rPr lang="es-ES_tradnl" dirty="0" smtClean="0"/>
              <a:t> </a:t>
            </a:r>
            <a:r>
              <a:rPr lang="es-ES_tradnl" dirty="0" err="1" smtClean="0"/>
              <a:t>Mode</a:t>
            </a:r>
            <a:r>
              <a:rPr lang="es-ES_tradnl" dirty="0" smtClean="0"/>
              <a:t> Linux</a:t>
            </a:r>
            <a:endParaRPr lang="es-ES" dirty="0" smtClean="0"/>
          </a:p>
          <a:p>
            <a:pPr algn="just">
              <a:buNone/>
            </a:pPr>
            <a:r>
              <a:rPr lang="es-ES_tradnl" dirty="0" smtClean="0"/>
              <a:t>	UML permite trabajar en su propia interfaz probando versiones inestables del núcleo sobre un sistema en funcionamiento. Por ejemplo un núcleo que está a prueba es solo un proceso de usuario, si se cuelga no compromete al sistema que lo aloja.</a:t>
            </a:r>
          </a:p>
          <a:p>
            <a:pPr algn="just"/>
            <a:r>
              <a:rPr lang="es-ES_tradnl" dirty="0" err="1" smtClean="0"/>
              <a:t>VMware</a:t>
            </a:r>
            <a:r>
              <a:rPr lang="es-ES_tradnl" dirty="0" smtClean="0"/>
              <a:t> Workstation</a:t>
            </a:r>
          </a:p>
          <a:p>
            <a:pPr algn="just"/>
            <a:r>
              <a:rPr lang="es-ES_tradnl" dirty="0" smtClean="0"/>
              <a:t>GSX Server</a:t>
            </a:r>
            <a:endParaRPr lang="es-ES" dirty="0" smtClean="0"/>
          </a:p>
          <a:p>
            <a:pPr algn="just"/>
            <a:r>
              <a:rPr lang="es-ES_tradnl" dirty="0" smtClean="0"/>
              <a:t>Microsoft Virtual PC</a:t>
            </a:r>
            <a:endParaRPr lang="es-ES" dirty="0" smtClean="0"/>
          </a:p>
          <a:p>
            <a:pPr>
              <a:buNone/>
            </a:pPr>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357430"/>
            <a:ext cx="8229600" cy="2143140"/>
          </a:xfrm>
        </p:spPr>
        <p:txBody>
          <a:bodyPr>
            <a:normAutofit fontScale="90000"/>
          </a:bodyPr>
          <a:lstStyle/>
          <a:p>
            <a:pPr algn="ctr"/>
            <a:r>
              <a:rPr lang="es-ES" b="1" dirty="0" smtClean="0"/>
              <a:t/>
            </a:r>
            <a:br>
              <a:rPr lang="es-ES" b="1" dirty="0" smtClean="0"/>
            </a:br>
            <a:r>
              <a:rPr lang="es-ES" b="1" dirty="0" smtClean="0"/>
              <a:t>CONFIGURACION </a:t>
            </a:r>
            <a:r>
              <a:rPr lang="es-ES" b="1" dirty="0"/>
              <a:t>DEL HONEYPOT UTILIZANDO </a:t>
            </a:r>
            <a:r>
              <a:rPr lang="es-ES" b="1" dirty="0" smtClean="0"/>
              <a:t/>
            </a:r>
            <a:br>
              <a:rPr lang="es-ES" b="1" dirty="0" smtClean="0"/>
            </a:br>
            <a:r>
              <a:rPr lang="es-ES" b="1" dirty="0" smtClean="0"/>
              <a:t>USER </a:t>
            </a:r>
            <a:r>
              <a:rPr lang="es-ES" b="1" dirty="0"/>
              <a:t>MODE LINUX (UML)</a:t>
            </a:r>
            <a:br>
              <a:rPr lang="es-ES" b="1" dirty="0"/>
            </a:br>
            <a:endParaRPr lang="es-E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USER MODE LINUX</a:t>
            </a:r>
            <a:endParaRPr lang="es-ES" b="1" dirty="0"/>
          </a:p>
        </p:txBody>
      </p:sp>
      <p:sp>
        <p:nvSpPr>
          <p:cNvPr id="3" name="2 Marcador de contenido"/>
          <p:cNvSpPr>
            <a:spLocks noGrp="1"/>
          </p:cNvSpPr>
          <p:nvPr>
            <p:ph idx="1"/>
          </p:nvPr>
        </p:nvSpPr>
        <p:spPr/>
        <p:txBody>
          <a:bodyPr/>
          <a:lstStyle/>
          <a:p>
            <a:pPr algn="just"/>
            <a:r>
              <a:rPr lang="es-ES" dirty="0" smtClean="0"/>
              <a:t>Inicialmente UML se creó para que los desarrolladores del núcleo pudieran probar versiones inestables del núcleo sobre un sistema en funcionamiento. Como el núcleo en prueba es sólo un proceso de usuario, si se cuelga, no compromete al sistema que lo aloja.</a:t>
            </a:r>
          </a:p>
          <a:p>
            <a:endParaRPr lang="es-E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35 Imagen" descr="user mode linux.jpg"/>
          <p:cNvPicPr/>
          <p:nvPr/>
        </p:nvPicPr>
        <p:blipFill>
          <a:blip r:embed="rId2" cstate="print"/>
          <a:stretch>
            <a:fillRect/>
          </a:stretch>
        </p:blipFill>
        <p:spPr>
          <a:xfrm>
            <a:off x="1907703" y="188640"/>
            <a:ext cx="6485377" cy="6264696"/>
          </a:xfrm>
          <a:prstGeom prst="rect">
            <a:avLst/>
          </a:prstGeom>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Instalación y Configuración de UML</a:t>
            </a:r>
            <a:endParaRPr lang="es-ES" b="1" dirty="0"/>
          </a:p>
        </p:txBody>
      </p:sp>
      <p:sp>
        <p:nvSpPr>
          <p:cNvPr id="3" name="2 Marcador de contenido"/>
          <p:cNvSpPr>
            <a:spLocks noGrp="1"/>
          </p:cNvSpPr>
          <p:nvPr>
            <p:ph idx="1"/>
          </p:nvPr>
        </p:nvSpPr>
        <p:spPr>
          <a:xfrm>
            <a:off x="1435608" y="1785926"/>
            <a:ext cx="7498080" cy="4462474"/>
          </a:xfrm>
        </p:spPr>
        <p:txBody>
          <a:bodyPr/>
          <a:lstStyle/>
          <a:p>
            <a:pPr algn="just"/>
            <a:r>
              <a:rPr lang="es-ES" dirty="0" smtClean="0"/>
              <a:t>Construiremos un </a:t>
            </a:r>
            <a:r>
              <a:rPr lang="es-ES" dirty="0" err="1" smtClean="0"/>
              <a:t>kernel</a:t>
            </a:r>
            <a:r>
              <a:rPr lang="es-ES" dirty="0" smtClean="0"/>
              <a:t> modular, es decir que se ajustará a las necesidades de la aplicación, en este caso al sistema </a:t>
            </a:r>
            <a:r>
              <a:rPr lang="es-ES" dirty="0" err="1" smtClean="0"/>
              <a:t>honeypot</a:t>
            </a:r>
            <a:r>
              <a:rPr lang="es-ES" dirty="0" smtClean="0"/>
              <a:t>.</a:t>
            </a:r>
          </a:p>
          <a:p>
            <a:endParaRPr lang="es-ES"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332656"/>
            <a:ext cx="7498080" cy="5184576"/>
          </a:xfrm>
        </p:spPr>
        <p:txBody>
          <a:bodyPr>
            <a:normAutofit/>
          </a:bodyPr>
          <a:lstStyle/>
          <a:p>
            <a:pPr algn="just"/>
            <a:r>
              <a:rPr lang="es-ES" dirty="0" smtClean="0"/>
              <a:t>Iniciamos la construcción ejecutando el comando </a:t>
            </a:r>
            <a:r>
              <a:rPr lang="es-ES" b="1" dirty="0" err="1" smtClean="0"/>
              <a:t>make</a:t>
            </a:r>
            <a:r>
              <a:rPr lang="es-ES" dirty="0" smtClean="0"/>
              <a:t>,</a:t>
            </a:r>
            <a:r>
              <a:rPr lang="es-ES" b="1" dirty="0" smtClean="0"/>
              <a:t>  </a:t>
            </a:r>
            <a:r>
              <a:rPr lang="es-ES" dirty="0" smtClean="0"/>
              <a:t>se iniciará un proceso de depuración con el cual obtendremos un archivo UML binario llamado </a:t>
            </a:r>
            <a:r>
              <a:rPr lang="es-ES" b="1" dirty="0" err="1" smtClean="0"/>
              <a:t>linux</a:t>
            </a:r>
            <a:r>
              <a:rPr lang="es-ES" dirty="0" smtClean="0"/>
              <a:t>, el cual es el ejecutable de </a:t>
            </a:r>
            <a:r>
              <a:rPr lang="es-ES" dirty="0" err="1" smtClean="0"/>
              <a:t>User</a:t>
            </a:r>
            <a:r>
              <a:rPr lang="es-ES" dirty="0" smtClean="0"/>
              <a:t> </a:t>
            </a:r>
            <a:r>
              <a:rPr lang="es-ES" dirty="0" err="1" smtClean="0"/>
              <a:t>Mode</a:t>
            </a:r>
            <a:r>
              <a:rPr lang="es-ES" dirty="0" smtClean="0"/>
              <a:t> Linux. </a:t>
            </a:r>
          </a:p>
          <a:p>
            <a:pPr algn="just"/>
            <a:r>
              <a:rPr lang="es-ES" dirty="0" smtClean="0"/>
              <a:t>Ejecutamos la instancia UML anteponiendo </a:t>
            </a:r>
            <a:r>
              <a:rPr lang="es-ES" b="1" dirty="0" smtClean="0"/>
              <a:t>./</a:t>
            </a:r>
            <a:r>
              <a:rPr lang="es-ES" dirty="0" smtClean="0"/>
              <a:t> al nombre seguido de la directiva </a:t>
            </a:r>
            <a:r>
              <a:rPr lang="es-ES" b="1" dirty="0" err="1" smtClean="0"/>
              <a:t>ubda</a:t>
            </a:r>
            <a:r>
              <a:rPr lang="es-ES" dirty="0" smtClean="0"/>
              <a:t> permitiendo elegir un sistema de archivos para que arranque el sistema operativo invitado </a:t>
            </a:r>
            <a:r>
              <a:rPr lang="es-ES" b="1" dirty="0" err="1" smtClean="0"/>
              <a:t>Fedora</a:t>
            </a:r>
            <a:endParaRPr lang="es-ES" dirty="0" smtClean="0"/>
          </a:p>
          <a:p>
            <a:endParaRPr lang="es-ES"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87624" y="5661248"/>
            <a:ext cx="7776864" cy="602327"/>
          </a:xfrm>
          <a:prstGeom prst="rect">
            <a:avLst/>
          </a:prstGeom>
          <a:noFill/>
          <a:ln>
            <a:solidFill>
              <a:schemeClr val="tx1"/>
            </a:solidFill>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428728" y="857232"/>
            <a:ext cx="7406640" cy="5072098"/>
          </a:xfrm>
        </p:spPr>
        <p:txBody>
          <a:bodyPr>
            <a:normAutofit fontScale="90000"/>
          </a:bodyPr>
          <a:lstStyle/>
          <a:p>
            <a:pPr algn="ctr"/>
            <a:r>
              <a:rPr lang="es-ES" sz="3000" b="1" dirty="0" smtClean="0"/>
              <a:t>TEMA:</a:t>
            </a:r>
            <a:r>
              <a:rPr lang="es-ES" sz="3000" dirty="0" smtClean="0"/>
              <a:t/>
            </a:r>
            <a:br>
              <a:rPr lang="es-ES" sz="3000" dirty="0" smtClean="0"/>
            </a:br>
            <a:r>
              <a:rPr lang="es-ES" sz="3300" dirty="0" smtClean="0"/>
              <a:t>IMPLEMENTACIÓN DE UN SISTEMA DE PROTECCIÓN Y SEGURIDAD DE SERVIDORES WEB Y DE CORREO ELECTRÓNICO BASADO EN EL SISTEMA OPERATIVO LINUX,  APLICADO AL SITIO WEB DE LA ESPE – LATACUNGA</a:t>
            </a:r>
            <a:r>
              <a:rPr lang="es-ES" sz="3000" dirty="0" smtClean="0"/>
              <a:t/>
            </a:r>
            <a:br>
              <a:rPr lang="es-ES" sz="3000" dirty="0" smtClean="0"/>
            </a:br>
            <a:r>
              <a:rPr lang="es-ES" sz="3000" dirty="0" smtClean="0"/>
              <a:t/>
            </a:r>
            <a:br>
              <a:rPr lang="es-ES" sz="3000" dirty="0" smtClean="0"/>
            </a:br>
            <a:r>
              <a:rPr lang="es-ES" sz="3000" b="1" dirty="0" smtClean="0"/>
              <a:t>AUTORAS:</a:t>
            </a:r>
            <a:r>
              <a:rPr lang="es-ES" sz="3000" dirty="0" smtClean="0"/>
              <a:t/>
            </a:r>
            <a:br>
              <a:rPr lang="es-ES" sz="3000" dirty="0" smtClean="0"/>
            </a:br>
            <a:r>
              <a:rPr lang="es-ES" sz="3000" dirty="0" smtClean="0"/>
              <a:t>ELIZABETH GALLO</a:t>
            </a:r>
            <a:br>
              <a:rPr lang="es-ES" sz="3000" dirty="0" smtClean="0"/>
            </a:br>
            <a:r>
              <a:rPr lang="es-ES" sz="3000" dirty="0" smtClean="0"/>
              <a:t>ZORAYA VILLACIS</a:t>
            </a:r>
            <a:endParaRPr lang="es-ES" sz="30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404664"/>
            <a:ext cx="7498080" cy="2232248"/>
          </a:xfrm>
        </p:spPr>
        <p:txBody>
          <a:bodyPr/>
          <a:lstStyle/>
          <a:p>
            <a:pPr algn="just"/>
            <a:r>
              <a:rPr lang="es-ES" dirty="0" smtClean="0"/>
              <a:t>Arrancará el nuevo sistema operativo con imagen  de </a:t>
            </a:r>
            <a:r>
              <a:rPr lang="es-ES" dirty="0" err="1" smtClean="0"/>
              <a:t>Fedora</a:t>
            </a:r>
            <a:r>
              <a:rPr lang="es-ES" dirty="0" smtClean="0"/>
              <a:t>, el cual se está ejecutando dentro del sistema operativo anfitrión </a:t>
            </a:r>
            <a:r>
              <a:rPr lang="es-ES" dirty="0" err="1" smtClean="0"/>
              <a:t>Centos</a:t>
            </a:r>
            <a:r>
              <a:rPr lang="es-ES" dirty="0" smtClean="0"/>
              <a:t>. </a:t>
            </a:r>
          </a:p>
          <a:p>
            <a:endParaRPr lang="es-ES" dirty="0"/>
          </a:p>
        </p:txBody>
      </p:sp>
      <p:pic>
        <p:nvPicPr>
          <p:cNvPr id="4" name="3 Imagen"/>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v="urn:schemas-microsoft-com:mac:vml" xmlns:mc="http://schemas.openxmlformats.org/markup-compatibility/2006" xmlns:mo="http://schemas.microsoft.com/office/mac/office/2008/main"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907704" y="2816730"/>
            <a:ext cx="6546529" cy="3132550"/>
          </a:xfrm>
          <a:prstGeom prst="rect">
            <a:avLst/>
          </a:prstGeom>
          <a:noFill/>
          <a:ln>
            <a:solidFill>
              <a:schemeClr val="tx1"/>
            </a:solidFill>
          </a:ln>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Componentes adicionales del sistema </a:t>
            </a:r>
            <a:r>
              <a:rPr lang="es-ES" b="1" dirty="0" err="1" smtClean="0"/>
              <a:t>Honeypot</a:t>
            </a:r>
            <a:endParaRPr lang="es-ES" b="1" dirty="0"/>
          </a:p>
        </p:txBody>
      </p:sp>
      <p:sp>
        <p:nvSpPr>
          <p:cNvPr id="3" name="2 Marcador de contenido"/>
          <p:cNvSpPr>
            <a:spLocks noGrp="1"/>
          </p:cNvSpPr>
          <p:nvPr>
            <p:ph idx="1"/>
          </p:nvPr>
        </p:nvSpPr>
        <p:spPr/>
        <p:txBody>
          <a:bodyPr/>
          <a:lstStyle/>
          <a:p>
            <a:pPr algn="just"/>
            <a:r>
              <a:rPr lang="es-ES" dirty="0" smtClean="0"/>
              <a:t>Los requerimientos básicos e imprescindibles para construir una </a:t>
            </a:r>
            <a:r>
              <a:rPr lang="es-ES" dirty="0" err="1" smtClean="0"/>
              <a:t>honeynet</a:t>
            </a:r>
            <a:r>
              <a:rPr lang="es-ES" dirty="0" smtClean="0"/>
              <a:t> son dos, los llamados Data Control (Control de datos) y Data Capture (Captura de datos).</a:t>
            </a:r>
          </a:p>
          <a:p>
            <a:endParaRPr lang="es-ES"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Análisis del Control de Datos</a:t>
            </a:r>
            <a:endParaRPr lang="es-ES" b="1" dirty="0"/>
          </a:p>
        </p:txBody>
      </p:sp>
      <p:sp>
        <p:nvSpPr>
          <p:cNvPr id="3" name="2 Marcador de contenido"/>
          <p:cNvSpPr>
            <a:spLocks noGrp="1"/>
          </p:cNvSpPr>
          <p:nvPr>
            <p:ph idx="1"/>
          </p:nvPr>
        </p:nvSpPr>
        <p:spPr/>
        <p:txBody>
          <a:bodyPr>
            <a:normAutofit/>
          </a:bodyPr>
          <a:lstStyle/>
          <a:p>
            <a:pPr algn="just"/>
            <a:r>
              <a:rPr lang="es-ES" dirty="0" smtClean="0"/>
              <a:t>El objetivo es controlar qué es lo que el atacante puede hacer en la entrada y salida de la </a:t>
            </a:r>
            <a:r>
              <a:rPr lang="es-ES" dirty="0" err="1" smtClean="0"/>
              <a:t>honeypot</a:t>
            </a:r>
            <a:r>
              <a:rPr lang="es-ES" dirty="0" smtClean="0"/>
              <a:t>. Típicamente, permitimos cualquier cosa en la entrada a los sistemas </a:t>
            </a:r>
            <a:r>
              <a:rPr lang="es-ES" dirty="0" err="1" smtClean="0"/>
              <a:t>honeypot</a:t>
            </a:r>
            <a:r>
              <a:rPr lang="es-ES" dirty="0" smtClean="0"/>
              <a:t>, pero limitamos la salida.</a:t>
            </a:r>
          </a:p>
          <a:p>
            <a:pPr algn="just"/>
            <a:r>
              <a:rPr lang="es-ES" dirty="0" smtClean="0"/>
              <a:t>Utilizaremos </a:t>
            </a:r>
            <a:r>
              <a:rPr lang="es-ES" dirty="0" err="1" smtClean="0"/>
              <a:t>Iptables</a:t>
            </a:r>
            <a:r>
              <a:rPr lang="es-ES" dirty="0" smtClean="0"/>
              <a:t>, que es un cortafuegos </a:t>
            </a:r>
            <a:r>
              <a:rPr lang="es-ES" dirty="0" err="1" smtClean="0"/>
              <a:t>OpenSource</a:t>
            </a:r>
            <a:r>
              <a:rPr lang="es-ES" dirty="0" smtClean="0"/>
              <a:t> que viene con Linux.</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Análisis de Captura de Datos</a:t>
            </a:r>
            <a:endParaRPr lang="es-ES" b="1" dirty="0"/>
          </a:p>
        </p:txBody>
      </p:sp>
      <p:sp>
        <p:nvSpPr>
          <p:cNvPr id="3" name="2 Marcador de contenido"/>
          <p:cNvSpPr>
            <a:spLocks noGrp="1"/>
          </p:cNvSpPr>
          <p:nvPr>
            <p:ph idx="1"/>
          </p:nvPr>
        </p:nvSpPr>
        <p:spPr/>
        <p:txBody>
          <a:bodyPr>
            <a:normAutofit/>
          </a:bodyPr>
          <a:lstStyle/>
          <a:p>
            <a:pPr algn="just"/>
            <a:r>
              <a:rPr lang="es-ES" dirty="0" smtClean="0"/>
              <a:t>Para esta tarea, la herramienta más indicada es un IDS, por ejemplo </a:t>
            </a:r>
            <a:r>
              <a:rPr lang="es-ES" dirty="0" err="1" smtClean="0"/>
              <a:t>Snort</a:t>
            </a:r>
            <a:r>
              <a:rPr lang="es-ES" dirty="0" smtClean="0"/>
              <a:t>.</a:t>
            </a:r>
          </a:p>
          <a:p>
            <a:pPr algn="just"/>
            <a:r>
              <a:rPr lang="es-ES" dirty="0" err="1" smtClean="0"/>
              <a:t>Sebek</a:t>
            </a:r>
            <a:r>
              <a:rPr lang="es-ES" dirty="0" smtClean="0"/>
              <a:t>, está orientado a registrar las pulsaciones de teclado del atacante.</a:t>
            </a:r>
          </a:p>
          <a:p>
            <a:endParaRPr lang="es-ES" dirty="0"/>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1571612"/>
            <a:ext cx="8229600" cy="3714776"/>
          </a:xfrm>
        </p:spPr>
        <p:txBody>
          <a:bodyPr>
            <a:normAutofit fontScale="90000"/>
          </a:bodyPr>
          <a:lstStyle/>
          <a:p>
            <a:pPr algn="ctr"/>
            <a:r>
              <a:rPr lang="es-ES" b="1" dirty="0" smtClean="0"/>
              <a:t/>
            </a:r>
            <a:br>
              <a:rPr lang="es-ES" b="1" dirty="0" smtClean="0"/>
            </a:br>
            <a:r>
              <a:rPr lang="es-ES" b="1" dirty="0" smtClean="0"/>
              <a:t>CONFIGURACION </a:t>
            </a:r>
            <a:r>
              <a:rPr lang="es-ES" b="1" dirty="0"/>
              <a:t>E IMPLEMENTACIÓN DE LOS SERVIDORES WEB Y CORREO ELECTRONICO EN BASE A HERRAMIENTAS DEL SISTEMA OPERATIVO LINUX</a:t>
            </a:r>
            <a:br>
              <a:rPr lang="es-ES" b="1" dirty="0"/>
            </a:br>
            <a:endParaRPr lang="es-E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Configuración del Servidor DNS</a:t>
            </a:r>
            <a:endParaRPr lang="es-ES" b="1" dirty="0"/>
          </a:p>
        </p:txBody>
      </p:sp>
      <p:sp>
        <p:nvSpPr>
          <p:cNvPr id="3" name="2 Marcador de contenido"/>
          <p:cNvSpPr>
            <a:spLocks noGrp="1"/>
          </p:cNvSpPr>
          <p:nvPr>
            <p:ph idx="1"/>
          </p:nvPr>
        </p:nvSpPr>
        <p:spPr/>
        <p:txBody>
          <a:bodyPr>
            <a:normAutofit/>
          </a:bodyPr>
          <a:lstStyle/>
          <a:p>
            <a:pPr algn="just"/>
            <a:r>
              <a:rPr lang="es-ES" dirty="0" smtClean="0"/>
              <a:t>Sus usos principales son la asignación de nombres de dominio a direcciones IP.</a:t>
            </a:r>
          </a:p>
          <a:p>
            <a:pPr algn="just"/>
            <a:r>
              <a:rPr lang="es-ES" b="1" dirty="0" smtClean="0"/>
              <a:t>Software Requerido:</a:t>
            </a:r>
            <a:endParaRPr lang="es-ES" dirty="0" smtClean="0"/>
          </a:p>
          <a:p>
            <a:pPr algn="just">
              <a:buNone/>
            </a:pPr>
            <a:r>
              <a:rPr lang="es-ES" dirty="0" smtClean="0"/>
              <a:t>	</a:t>
            </a:r>
            <a:r>
              <a:rPr lang="es-ES" dirty="0" err="1" smtClean="0"/>
              <a:t>Daemontools</a:t>
            </a:r>
            <a:r>
              <a:rPr lang="es-ES" dirty="0" smtClean="0"/>
              <a:t> es una herramienta para la gestión de los servicios Unix, supervisa y monitorea, además contiene una serie de paquetes como es el </a:t>
            </a:r>
            <a:r>
              <a:rPr lang="es-ES" dirty="0" err="1" smtClean="0"/>
              <a:t>tinydns</a:t>
            </a:r>
            <a:r>
              <a:rPr lang="es-ES" dirty="0" smtClean="0"/>
              <a:t>, </a:t>
            </a:r>
            <a:r>
              <a:rPr lang="es-ES" dirty="0" err="1" smtClean="0"/>
              <a:t>djbdns</a:t>
            </a:r>
            <a:r>
              <a:rPr lang="es-ES" dirty="0" smtClean="0"/>
              <a:t>.</a:t>
            </a:r>
            <a:endParaRPr lang="es-E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Configuración e implementación del servidor Web Apache</a:t>
            </a:r>
            <a:endParaRPr lang="es-ES" dirty="0"/>
          </a:p>
        </p:txBody>
      </p:sp>
      <p:sp>
        <p:nvSpPr>
          <p:cNvPr id="3" name="2 Marcador de contenido"/>
          <p:cNvSpPr>
            <a:spLocks noGrp="1"/>
          </p:cNvSpPr>
          <p:nvPr>
            <p:ph idx="1"/>
          </p:nvPr>
        </p:nvSpPr>
        <p:spPr/>
        <p:txBody>
          <a:bodyPr>
            <a:normAutofit/>
          </a:bodyPr>
          <a:lstStyle/>
          <a:p>
            <a:pPr algn="just"/>
            <a:r>
              <a:rPr lang="es-ES" dirty="0" smtClean="0"/>
              <a:t>Un servidor web o servidor HTTP es un programa que procesa cualquier aplicación del lado del servidor realizando conexiones bidireccionales y/o unidireccionales con el cliente.</a:t>
            </a:r>
          </a:p>
          <a:p>
            <a:pPr algn="just"/>
            <a:r>
              <a:rPr lang="es-ES" b="1" dirty="0" smtClean="0"/>
              <a:t>Software </a:t>
            </a:r>
            <a:r>
              <a:rPr lang="es-ES" b="1" dirty="0" smtClean="0"/>
              <a:t>Requerido:</a:t>
            </a:r>
            <a:endParaRPr lang="es-ES" b="1" dirty="0" smtClean="0"/>
          </a:p>
          <a:p>
            <a:pPr algn="just">
              <a:buNone/>
            </a:pPr>
            <a:r>
              <a:rPr lang="es-ES" dirty="0" smtClean="0"/>
              <a:t>	El paquete que utilizaremos para la implementación del servidor web será </a:t>
            </a:r>
            <a:r>
              <a:rPr lang="es-ES" b="1" dirty="0" err="1" smtClean="0"/>
              <a:t>httpd</a:t>
            </a:r>
            <a:endParaRPr lang="es-ES" dirty="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Configuración e Implementación del Servidor de Correo electrónico</a:t>
            </a:r>
            <a:endParaRPr lang="es-ES" dirty="0"/>
          </a:p>
        </p:txBody>
      </p:sp>
      <p:sp>
        <p:nvSpPr>
          <p:cNvPr id="3" name="2 Marcador de contenido"/>
          <p:cNvSpPr>
            <a:spLocks noGrp="1"/>
          </p:cNvSpPr>
          <p:nvPr>
            <p:ph idx="1"/>
          </p:nvPr>
        </p:nvSpPr>
        <p:spPr/>
        <p:txBody>
          <a:bodyPr>
            <a:normAutofit/>
          </a:bodyPr>
          <a:lstStyle/>
          <a:p>
            <a:pPr algn="just"/>
            <a:r>
              <a:rPr lang="es-ES" dirty="0" smtClean="0"/>
              <a:t>El servicio de correo electrónico es un servicio de red que permite a los usuarios enviar y recibir mensajes rápidamente.</a:t>
            </a:r>
          </a:p>
          <a:p>
            <a:pPr algn="just"/>
            <a:r>
              <a:rPr lang="es-ES" b="1" dirty="0" smtClean="0"/>
              <a:t>Software </a:t>
            </a:r>
            <a:r>
              <a:rPr lang="es-ES" b="1" dirty="0" smtClean="0"/>
              <a:t>Requerido:</a:t>
            </a:r>
            <a:endParaRPr lang="es-ES" b="1" dirty="0" smtClean="0"/>
          </a:p>
          <a:p>
            <a:pPr algn="just">
              <a:buNone/>
            </a:pPr>
            <a:r>
              <a:rPr lang="es-ES" dirty="0" smtClean="0"/>
              <a:t>	</a:t>
            </a:r>
            <a:r>
              <a:rPr lang="es-ES" dirty="0" err="1" smtClean="0"/>
              <a:t>Sendmail</a:t>
            </a:r>
            <a:r>
              <a:rPr lang="es-ES" dirty="0" smtClean="0"/>
              <a:t>, en las distribuciones basadas en Red </a:t>
            </a:r>
            <a:r>
              <a:rPr lang="es-ES" dirty="0" err="1" smtClean="0"/>
              <a:t>Hat</a:t>
            </a:r>
            <a:r>
              <a:rPr lang="es-ES" dirty="0" smtClean="0"/>
              <a:t> podemos comprobar su instalación utilizando el comando </a:t>
            </a:r>
            <a:r>
              <a:rPr lang="es-ES" b="1" dirty="0" smtClean="0"/>
              <a:t>rpm</a:t>
            </a:r>
            <a:r>
              <a:rPr lang="es-ES" dirty="0" smtClean="0"/>
              <a:t>.</a:t>
            </a:r>
            <a:endParaRPr lang="es-ES"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357430"/>
            <a:ext cx="8229600" cy="2000264"/>
          </a:xfrm>
        </p:spPr>
        <p:txBody>
          <a:bodyPr>
            <a:normAutofit fontScale="90000"/>
          </a:bodyPr>
          <a:lstStyle/>
          <a:p>
            <a:pPr algn="ctr"/>
            <a:r>
              <a:rPr lang="es-ES" b="1" dirty="0" smtClean="0"/>
              <a:t/>
            </a:r>
            <a:br>
              <a:rPr lang="es-ES" b="1" dirty="0" smtClean="0"/>
            </a:br>
            <a:r>
              <a:rPr lang="es-ES" b="1" dirty="0" smtClean="0"/>
              <a:t>SIMULACIÓN  </a:t>
            </a:r>
            <a:r>
              <a:rPr lang="es-ES" b="1" dirty="0"/>
              <a:t>DE ATAQUES AL HONEYPOT Y ANÁLISIS DE </a:t>
            </a:r>
            <a:r>
              <a:rPr lang="es-ES" b="1" dirty="0" smtClean="0"/>
              <a:t>RESULTADOS</a:t>
            </a:r>
            <a:r>
              <a:rPr lang="es-ES" b="1" dirty="0"/>
              <a:t/>
            </a:r>
            <a:br>
              <a:rPr lang="es-ES" b="1" dirty="0"/>
            </a:br>
            <a:endParaRPr lang="es-ES" dirty="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Componentes de la red para la simulación</a:t>
            </a:r>
          </a:p>
        </p:txBody>
      </p:sp>
      <p:sp>
        <p:nvSpPr>
          <p:cNvPr id="3" name="2 Marcador de contenido"/>
          <p:cNvSpPr>
            <a:spLocks noGrp="1"/>
          </p:cNvSpPr>
          <p:nvPr>
            <p:ph idx="1"/>
          </p:nvPr>
        </p:nvSpPr>
        <p:spPr/>
        <p:txBody>
          <a:bodyPr>
            <a:normAutofit fontScale="92500" lnSpcReduction="10000"/>
          </a:bodyPr>
          <a:lstStyle/>
          <a:p>
            <a:pPr algn="just"/>
            <a:r>
              <a:rPr lang="es-ES" dirty="0" smtClean="0"/>
              <a:t>Un computador con sistema operativo </a:t>
            </a:r>
            <a:r>
              <a:rPr lang="es-ES" dirty="0" err="1" smtClean="0"/>
              <a:t>Centos</a:t>
            </a:r>
            <a:r>
              <a:rPr lang="es-ES" dirty="0" smtClean="0"/>
              <a:t> 5, éste será el servidor web y de correo electrónico</a:t>
            </a:r>
          </a:p>
          <a:p>
            <a:pPr algn="just"/>
            <a:r>
              <a:rPr lang="es-ES" dirty="0" smtClean="0"/>
              <a:t>Un segundo computador con el mismo sistema operativo </a:t>
            </a:r>
            <a:r>
              <a:rPr lang="es-ES" dirty="0" err="1" smtClean="0"/>
              <a:t>Centos</a:t>
            </a:r>
            <a:r>
              <a:rPr lang="es-ES" dirty="0" smtClean="0"/>
              <a:t> 5 que será el encargado de ser el sistema anfitrión de la instancia UML</a:t>
            </a:r>
          </a:p>
          <a:p>
            <a:pPr algn="just"/>
            <a:r>
              <a:rPr lang="es-ES" dirty="0" smtClean="0"/>
              <a:t>Adicionalmente necesitaremos un tercer computador el cual representará a un usuario ajeno a la empresa, quien será el encargado de simular el ataque.</a:t>
            </a:r>
          </a:p>
          <a:p>
            <a:endParaRPr lang="es-E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500306"/>
            <a:ext cx="8229600" cy="1643066"/>
          </a:xfrm>
        </p:spPr>
        <p:txBody>
          <a:bodyPr>
            <a:normAutofit fontScale="90000"/>
          </a:bodyPr>
          <a:lstStyle/>
          <a:p>
            <a:pPr algn="ctr"/>
            <a:r>
              <a:rPr lang="es-ES" b="1" dirty="0"/>
              <a:t>ANÁLISIS DEL PROBLEMA DE SEGURIDAD DE LA INFORMACIÓN</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
            </a:r>
            <a:br>
              <a:rPr lang="es-ES" b="1" dirty="0" smtClean="0"/>
            </a:br>
            <a:r>
              <a:rPr lang="es-ES" b="1" dirty="0" smtClean="0"/>
              <a:t>Configuración de </a:t>
            </a:r>
            <a:r>
              <a:rPr lang="es-ES" b="1" dirty="0" err="1" smtClean="0"/>
              <a:t>Iptables</a:t>
            </a:r>
            <a:r>
              <a:rPr lang="es-ES" b="1" dirty="0" smtClean="0"/>
              <a:t> para el control de datos</a:t>
            </a:r>
            <a:br>
              <a:rPr lang="es-ES" b="1" dirty="0" smtClean="0"/>
            </a:br>
            <a:endParaRPr lang="es-ES" dirty="0"/>
          </a:p>
        </p:txBody>
      </p:sp>
      <p:sp>
        <p:nvSpPr>
          <p:cNvPr id="3" name="2 Marcador de contenido"/>
          <p:cNvSpPr>
            <a:spLocks noGrp="1"/>
          </p:cNvSpPr>
          <p:nvPr>
            <p:ph idx="1"/>
          </p:nvPr>
        </p:nvSpPr>
        <p:spPr>
          <a:xfrm>
            <a:off x="1435608" y="1724744"/>
            <a:ext cx="7498080" cy="4800600"/>
          </a:xfrm>
        </p:spPr>
        <p:txBody>
          <a:bodyPr>
            <a:normAutofit/>
          </a:bodyPr>
          <a:lstStyle/>
          <a:p>
            <a:pPr algn="just"/>
            <a:r>
              <a:rPr lang="es-ES" dirty="0" smtClean="0"/>
              <a:t>Aquí se establecen las reglas de filtrado con las que se decide si una conexión determinada puede establecerse o no.</a:t>
            </a:r>
          </a:p>
          <a:p>
            <a:pPr algn="just"/>
            <a:r>
              <a:rPr lang="es-ES" dirty="0" smtClean="0"/>
              <a:t>La configuración del firewall va a ser realizada sobre el sistema operativo Centos5, este firewall se lo denomina </a:t>
            </a:r>
            <a:r>
              <a:rPr lang="es-ES" dirty="0" err="1" smtClean="0"/>
              <a:t>honeywall</a:t>
            </a:r>
            <a:r>
              <a:rPr lang="es-ES" dirty="0" smtClean="0"/>
              <a:t> para el caso de aplicaciones de </a:t>
            </a:r>
            <a:r>
              <a:rPr lang="es-ES" dirty="0" err="1" smtClean="0"/>
              <a:t>honeynet</a:t>
            </a:r>
            <a:r>
              <a:rPr lang="es-ES" dirty="0" smtClean="0"/>
              <a:t>. </a:t>
            </a:r>
            <a:endParaRPr lang="es-ES" dirty="0"/>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err="1" smtClean="0"/>
              <a:t>Snort</a:t>
            </a:r>
            <a:r>
              <a:rPr lang="es-ES" b="1" dirty="0" smtClean="0"/>
              <a:t> como herramienta para Captura de datos</a:t>
            </a:r>
            <a:endParaRPr lang="es-ES" b="1" dirty="0"/>
          </a:p>
        </p:txBody>
      </p:sp>
      <p:sp>
        <p:nvSpPr>
          <p:cNvPr id="3" name="2 Marcador de contenido"/>
          <p:cNvSpPr>
            <a:spLocks noGrp="1"/>
          </p:cNvSpPr>
          <p:nvPr>
            <p:ph idx="1"/>
          </p:nvPr>
        </p:nvSpPr>
        <p:spPr>
          <a:xfrm>
            <a:off x="1435608" y="1857364"/>
            <a:ext cx="7498080" cy="4391036"/>
          </a:xfrm>
        </p:spPr>
        <p:txBody>
          <a:bodyPr>
            <a:normAutofit/>
          </a:bodyPr>
          <a:lstStyle/>
          <a:p>
            <a:pPr algn="just"/>
            <a:r>
              <a:rPr lang="es-ES" dirty="0" smtClean="0"/>
              <a:t>Toda la información capturada se la considera 100% útil, ya que los </a:t>
            </a:r>
            <a:r>
              <a:rPr lang="es-ES" dirty="0" err="1" smtClean="0"/>
              <a:t>honeypo</a:t>
            </a:r>
            <a:r>
              <a:rPr lang="es-ES" i="1" dirty="0" err="1" smtClean="0"/>
              <a:t>t</a:t>
            </a:r>
            <a:r>
              <a:rPr lang="es-ES" i="1" dirty="0" smtClean="0"/>
              <a:t> </a:t>
            </a:r>
            <a:r>
              <a:rPr lang="es-ES" dirty="0" smtClean="0"/>
              <a:t>son creados para sufrir ataques, y en base a esto aprender las estrategias de los atacantes, con el fin de mejorar la seguridad en los sistemas</a:t>
            </a:r>
          </a:p>
          <a:p>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557808"/>
            <a:ext cx="7498080" cy="1143000"/>
          </a:xfrm>
        </p:spPr>
        <p:txBody>
          <a:bodyPr>
            <a:normAutofit fontScale="90000"/>
          </a:bodyPr>
          <a:lstStyle/>
          <a:p>
            <a:r>
              <a:rPr lang="es-ES" b="1" dirty="0" smtClean="0"/>
              <a:t>NESSUS, software para simular intrusiones</a:t>
            </a:r>
            <a:br>
              <a:rPr lang="es-ES" b="1" dirty="0" smtClean="0"/>
            </a:br>
            <a:endParaRPr lang="es-ES" dirty="0"/>
          </a:p>
        </p:txBody>
      </p:sp>
      <p:sp>
        <p:nvSpPr>
          <p:cNvPr id="3" name="2 Marcador de contenido"/>
          <p:cNvSpPr>
            <a:spLocks noGrp="1"/>
          </p:cNvSpPr>
          <p:nvPr>
            <p:ph idx="1"/>
          </p:nvPr>
        </p:nvSpPr>
        <p:spPr>
          <a:xfrm>
            <a:off x="1403648" y="1868760"/>
            <a:ext cx="7498080" cy="4800600"/>
          </a:xfrm>
        </p:spPr>
        <p:txBody>
          <a:bodyPr>
            <a:normAutofit/>
          </a:bodyPr>
          <a:lstStyle/>
          <a:p>
            <a:pPr algn="just"/>
            <a:r>
              <a:rPr lang="es-ES" dirty="0" smtClean="0"/>
              <a:t>Es un potente software que permite simular intrusiones y además auditar sistemas. Se lo puede descargar desde su sitio oficial </a:t>
            </a:r>
            <a:r>
              <a:rPr lang="es-ES" u="sng" dirty="0" smtClean="0">
                <a:hlinkClick r:id="rId2"/>
              </a:rPr>
              <a:t>www.nessus.org</a:t>
            </a:r>
            <a:r>
              <a:rPr lang="es-ES" dirty="0" smtClean="0"/>
              <a:t>. </a:t>
            </a:r>
          </a:p>
          <a:p>
            <a:pPr algn="just"/>
            <a:r>
              <a:rPr lang="es-ES" dirty="0" smtClean="0"/>
              <a:t>Agregamos un usuario que va a utilizar </a:t>
            </a:r>
            <a:r>
              <a:rPr lang="es-ES" dirty="0" err="1" smtClean="0"/>
              <a:t>Nessus</a:t>
            </a:r>
            <a:r>
              <a:rPr lang="es-ES" dirty="0" smtClean="0"/>
              <a:t> </a:t>
            </a:r>
            <a:r>
              <a:rPr lang="es-ES" dirty="0" err="1" smtClean="0"/>
              <a:t>Client</a:t>
            </a:r>
            <a:r>
              <a:rPr lang="es-ES" dirty="0" smtClean="0"/>
              <a:t>, le asignamos una contraseña y le damos los permisos de administrador. </a:t>
            </a:r>
          </a:p>
          <a:p>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557808"/>
            <a:ext cx="7498080" cy="1143000"/>
          </a:xfrm>
        </p:spPr>
        <p:txBody>
          <a:bodyPr>
            <a:normAutofit fontScale="90000"/>
          </a:bodyPr>
          <a:lstStyle/>
          <a:p>
            <a:r>
              <a:rPr lang="es-ES" b="1" dirty="0" smtClean="0"/>
              <a:t>Procedimiento para el Protocolo de pruebas</a:t>
            </a:r>
            <a:br>
              <a:rPr lang="es-ES" b="1" dirty="0" smtClean="0"/>
            </a:br>
            <a:endParaRPr lang="es-ES" dirty="0"/>
          </a:p>
        </p:txBody>
      </p:sp>
      <p:sp>
        <p:nvSpPr>
          <p:cNvPr id="3" name="2 Marcador de contenido"/>
          <p:cNvSpPr>
            <a:spLocks noGrp="1"/>
          </p:cNvSpPr>
          <p:nvPr>
            <p:ph idx="1"/>
          </p:nvPr>
        </p:nvSpPr>
        <p:spPr>
          <a:xfrm>
            <a:off x="1435608" y="1628800"/>
            <a:ext cx="7498080" cy="4968552"/>
          </a:xfrm>
        </p:spPr>
        <p:txBody>
          <a:bodyPr>
            <a:normAutofit/>
          </a:bodyPr>
          <a:lstStyle/>
          <a:p>
            <a:pPr algn="just"/>
            <a:r>
              <a:rPr lang="es-ES" dirty="0" smtClean="0"/>
              <a:t>Conexión</a:t>
            </a:r>
          </a:p>
          <a:p>
            <a:pPr algn="just"/>
            <a:r>
              <a:rPr lang="es-ES" dirty="0" smtClean="0"/>
              <a:t>Ejecución  del script </a:t>
            </a:r>
          </a:p>
          <a:p>
            <a:pPr lvl="1" algn="just"/>
            <a:r>
              <a:rPr lang="es-ES" dirty="0" smtClean="0"/>
              <a:t>./honeywall.sh</a:t>
            </a:r>
          </a:p>
          <a:p>
            <a:pPr algn="just"/>
            <a:r>
              <a:rPr lang="es-ES" dirty="0" smtClean="0"/>
              <a:t>Ejecución de </a:t>
            </a:r>
            <a:r>
              <a:rPr lang="es-ES" dirty="0" err="1" smtClean="0"/>
              <a:t>Nessus</a:t>
            </a:r>
            <a:r>
              <a:rPr lang="es-ES" dirty="0" smtClean="0"/>
              <a:t> </a:t>
            </a:r>
            <a:r>
              <a:rPr lang="es-ES" dirty="0" err="1" smtClean="0"/>
              <a:t>Client</a:t>
            </a:r>
            <a:endParaRPr lang="es-ES" dirty="0" smtClean="0"/>
          </a:p>
          <a:p>
            <a:pPr algn="just"/>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2" cstate="print"/>
          <a:srcRect/>
          <a:stretch>
            <a:fillRect/>
          </a:stretch>
        </p:blipFill>
        <p:spPr bwMode="auto">
          <a:xfrm>
            <a:off x="0" y="0"/>
            <a:ext cx="9144000" cy="6858000"/>
          </a:xfrm>
          <a:prstGeom prst="rect">
            <a:avLst/>
          </a:prstGeom>
          <a:noFill/>
          <a:ln w="9525">
            <a:solidFill>
              <a:schemeClr val="tx1"/>
            </a:solidFill>
            <a:miter lim="800000"/>
            <a:headEnd/>
            <a:tailEnd/>
          </a:ln>
        </p:spPr>
      </p:pic>
    </p:spTree>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404664"/>
            <a:ext cx="7498080" cy="6453336"/>
          </a:xfrm>
        </p:spPr>
        <p:txBody>
          <a:bodyPr>
            <a:normAutofit/>
          </a:bodyPr>
          <a:lstStyle/>
          <a:p>
            <a:pPr algn="just"/>
            <a:r>
              <a:rPr lang="es-ES" dirty="0" smtClean="0"/>
              <a:t>Determinamos los datos de la red a escanear, se debe tener mucho cuidado ya que estos datos deben ser coherentes con el rango asignado a la </a:t>
            </a:r>
            <a:r>
              <a:rPr lang="es-ES" dirty="0" err="1" smtClean="0"/>
              <a:t>honeynet</a:t>
            </a:r>
            <a:r>
              <a:rPr lang="es-ES" dirty="0" smtClean="0"/>
              <a:t>, es decir con 192.168.0.0/24</a:t>
            </a:r>
            <a:r>
              <a:rPr lang="es-ES" dirty="0" smtClean="0"/>
              <a:t>.</a:t>
            </a:r>
          </a:p>
          <a:p>
            <a:pPr algn="just"/>
            <a:endParaRPr lang="es-ES" dirty="0" smtClean="0"/>
          </a:p>
          <a:p>
            <a:pPr algn="just"/>
            <a:endParaRPr lang="es-ES" dirty="0" smtClean="0"/>
          </a:p>
          <a:p>
            <a:pPr algn="just"/>
            <a:endParaRPr lang="es-ES" dirty="0" smtClean="0"/>
          </a:p>
          <a:p>
            <a:pPr algn="just"/>
            <a:endParaRPr lang="es-ES" dirty="0" smtClean="0"/>
          </a:p>
          <a:p>
            <a:pPr algn="just"/>
            <a:r>
              <a:rPr lang="es-ES" dirty="0" smtClean="0"/>
              <a:t>Iniciamos </a:t>
            </a:r>
            <a:r>
              <a:rPr lang="es-ES" dirty="0" err="1" smtClean="0"/>
              <a:t>Snort</a:t>
            </a:r>
            <a:r>
              <a:rPr lang="es-ES" dirty="0" smtClean="0"/>
              <a:t> dentro del sistema anfitrión Centos5 para que monitoree la actividad en el red.</a:t>
            </a:r>
          </a:p>
          <a:p>
            <a:pPr algn="just"/>
            <a:endParaRPr lang="es-ES" dirty="0" smtClean="0"/>
          </a:p>
          <a:p>
            <a:endParaRPr lang="es-ES" dirty="0"/>
          </a:p>
        </p:txBody>
      </p:sp>
      <p:pic>
        <p:nvPicPr>
          <p:cNvPr id="4" name="3 Imagen" descr="J:\imagenes de la tesis\imagen 10.jpg"/>
          <p:cNvPicPr/>
          <p:nvPr/>
        </p:nvPicPr>
        <p:blipFill>
          <a:blip r:embed="rId2" cstate="print"/>
          <a:srcRect/>
          <a:stretch>
            <a:fillRect/>
          </a:stretch>
        </p:blipFill>
        <p:spPr bwMode="auto">
          <a:xfrm>
            <a:off x="1173838" y="3212976"/>
            <a:ext cx="7790650" cy="1728192"/>
          </a:xfrm>
          <a:prstGeom prst="rect">
            <a:avLst/>
          </a:prstGeom>
          <a:noFill/>
          <a:ln w="9525">
            <a:solidFill>
              <a:schemeClr val="tx2"/>
            </a:solidFill>
            <a:miter lim="800000"/>
            <a:headEnd/>
            <a:tailEnd/>
          </a:ln>
        </p:spPr>
      </p:pic>
    </p:spTree>
  </p:cSld>
  <p:clrMapOvr>
    <a:masterClrMapping/>
  </p:clrMapOvr>
  <p:transition>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714356"/>
            <a:ext cx="7498080" cy="986452"/>
          </a:xfrm>
        </p:spPr>
        <p:txBody>
          <a:bodyPr>
            <a:normAutofit fontScale="90000"/>
          </a:bodyPr>
          <a:lstStyle/>
          <a:p>
            <a:r>
              <a:rPr lang="es-ES" b="1" dirty="0" smtClean="0"/>
              <a:t>Análisis del archivo log </a:t>
            </a:r>
            <a:r>
              <a:rPr lang="es-ES" b="1" dirty="0" err="1" smtClean="0"/>
              <a:t>Sfportscan</a:t>
            </a:r>
            <a:r>
              <a:rPr lang="es-ES" b="1" dirty="0" smtClean="0"/>
              <a:t/>
            </a:r>
            <a:br>
              <a:rPr lang="es-ES" b="1" dirty="0" smtClean="0"/>
            </a:br>
            <a:endParaRPr lang="es-ES" dirty="0"/>
          </a:p>
        </p:txBody>
      </p:sp>
      <p:sp>
        <p:nvSpPr>
          <p:cNvPr id="3" name="2 Marcador de contenido"/>
          <p:cNvSpPr>
            <a:spLocks noGrp="1"/>
          </p:cNvSpPr>
          <p:nvPr>
            <p:ph idx="1"/>
          </p:nvPr>
        </p:nvSpPr>
        <p:spPr>
          <a:xfrm>
            <a:off x="1435608" y="1857364"/>
            <a:ext cx="7498080" cy="3299828"/>
          </a:xfrm>
        </p:spPr>
        <p:txBody>
          <a:bodyPr>
            <a:normAutofit fontScale="92500" lnSpcReduction="20000"/>
          </a:bodyPr>
          <a:lstStyle/>
          <a:p>
            <a:pPr algn="just"/>
            <a:r>
              <a:rPr lang="es-ES" dirty="0" smtClean="0"/>
              <a:t>Esta información nos indica que el escaneo a los puertos ha iniciado desde la máquina con la dirección IP</a:t>
            </a:r>
            <a:r>
              <a:rPr lang="es-ES" b="1" dirty="0" smtClean="0"/>
              <a:t> 192.168.0.125</a:t>
            </a:r>
            <a:r>
              <a:rPr lang="es-ES" dirty="0" smtClean="0"/>
              <a:t>, así como el tipo de protocolos que están implementados en el host víctima, de esto podemos deducir que</a:t>
            </a:r>
            <a:r>
              <a:rPr lang="es-ES" b="1" dirty="0" smtClean="0"/>
              <a:t> </a:t>
            </a:r>
            <a:r>
              <a:rPr lang="es-ES" dirty="0" smtClean="0"/>
              <a:t> la intrusión se hizo sobre </a:t>
            </a:r>
            <a:r>
              <a:rPr lang="es-ES" b="1" dirty="0" smtClean="0"/>
              <a:t>192.168.0.120 </a:t>
            </a:r>
            <a:r>
              <a:rPr lang="es-ES" dirty="0" smtClean="0"/>
              <a:t>la cual es la puerta de entrada al </a:t>
            </a:r>
            <a:r>
              <a:rPr lang="es-ES" dirty="0" err="1" smtClean="0"/>
              <a:t>honeyserver</a:t>
            </a:r>
            <a:r>
              <a:rPr lang="es-ES" dirty="0" smtClean="0"/>
              <a:t>.</a:t>
            </a:r>
          </a:p>
          <a:p>
            <a:endParaRPr lang="es-ES" dirty="0"/>
          </a:p>
        </p:txBody>
      </p:sp>
      <p:pic>
        <p:nvPicPr>
          <p:cNvPr id="4" name="3 Imagen" descr="J:\imagenes de la tesis\imagen 14.tiff"/>
          <p:cNvPicPr/>
          <p:nvPr/>
        </p:nvPicPr>
        <p:blipFill>
          <a:blip r:embed="rId2" cstate="print"/>
          <a:srcRect/>
          <a:stretch>
            <a:fillRect/>
          </a:stretch>
        </p:blipFill>
        <p:spPr bwMode="auto">
          <a:xfrm>
            <a:off x="1187624" y="5013176"/>
            <a:ext cx="7785015" cy="1686884"/>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Conclusiones</a:t>
            </a:r>
            <a:endParaRPr lang="es-ES" b="1" dirty="0"/>
          </a:p>
        </p:txBody>
      </p:sp>
      <p:sp>
        <p:nvSpPr>
          <p:cNvPr id="3" name="2 Marcador de contenido"/>
          <p:cNvSpPr>
            <a:spLocks noGrp="1"/>
          </p:cNvSpPr>
          <p:nvPr>
            <p:ph idx="1"/>
          </p:nvPr>
        </p:nvSpPr>
        <p:spPr/>
        <p:txBody>
          <a:bodyPr/>
          <a:lstStyle/>
          <a:p>
            <a:pPr lvl="0" algn="just"/>
            <a:r>
              <a:rPr lang="es-ES_tradnl" dirty="0" smtClean="0"/>
              <a:t>El </a:t>
            </a:r>
            <a:r>
              <a:rPr lang="es-ES_tradnl" dirty="0" err="1" smtClean="0"/>
              <a:t>Honeypot</a:t>
            </a:r>
            <a:r>
              <a:rPr lang="es-ES_tradnl" dirty="0" smtClean="0"/>
              <a:t> además de ser una herramienta informática también es una herramienta de investigación ya que permite recoger información acerca de los atacantes y las técnicas que utilizan para ingresar a la red, esto nos ayuda a </a:t>
            </a:r>
            <a:r>
              <a:rPr lang="es-ES" dirty="0" smtClean="0"/>
              <a:t>aprender las estrategias de los intrusos y de esta manera mejorar la seguridad en los sistemas.</a:t>
            </a:r>
          </a:p>
          <a:p>
            <a:endParaRPr lang="es-ES" dirty="0"/>
          </a:p>
        </p:txBody>
      </p:sp>
    </p:spTree>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Recomendaciones</a:t>
            </a:r>
            <a:endParaRPr lang="es-ES" b="1" dirty="0"/>
          </a:p>
        </p:txBody>
      </p:sp>
      <p:sp>
        <p:nvSpPr>
          <p:cNvPr id="3" name="2 Marcador de contenido"/>
          <p:cNvSpPr>
            <a:spLocks noGrp="1"/>
          </p:cNvSpPr>
          <p:nvPr>
            <p:ph idx="1"/>
          </p:nvPr>
        </p:nvSpPr>
        <p:spPr/>
        <p:txBody>
          <a:bodyPr/>
          <a:lstStyle/>
          <a:p>
            <a:pPr lvl="0" algn="just"/>
            <a:r>
              <a:rPr lang="es-ES" dirty="0" smtClean="0"/>
              <a:t>Utilizar el </a:t>
            </a:r>
            <a:r>
              <a:rPr lang="es-ES" dirty="0" err="1" smtClean="0"/>
              <a:t>Honeypot</a:t>
            </a:r>
            <a:r>
              <a:rPr lang="es-ES" dirty="0" smtClean="0"/>
              <a:t> no solo como medida de seguridad sino como una herramienta para la investigación de los estudiantes ya que constituye un recurso educativo de naturaleza demostrativa cuyo objetivo se centra en aprender patrones de ataque y amenazas de todo tipo.</a:t>
            </a:r>
          </a:p>
          <a:p>
            <a:endParaRPr lang="es-ES" dirty="0"/>
          </a:p>
        </p:txBody>
      </p:sp>
    </p:spTree>
  </p:cSld>
  <p:clrMapOvr>
    <a:masterClrMapping/>
  </p:clrMapOvr>
  <p:transition>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1357306"/>
            <a:ext cx="7498080" cy="1714504"/>
          </a:xfrm>
        </p:spPr>
        <p:txBody>
          <a:bodyPr>
            <a:noAutofit/>
          </a:bodyPr>
          <a:lstStyle/>
          <a:p>
            <a:pPr algn="ctr"/>
            <a:r>
              <a:rPr lang="es-ES" sz="5000" b="1" dirty="0" smtClean="0"/>
              <a:t>GRACIAS POR LA ATENCIÓN PRESTADA</a:t>
            </a:r>
            <a:endParaRPr lang="es-ES" sz="5000" b="1" dirty="0"/>
          </a:p>
        </p:txBody>
      </p:sp>
      <p:pic>
        <p:nvPicPr>
          <p:cNvPr id="4" name="3 Imagen" descr="ok.gif"/>
          <p:cNvPicPr>
            <a:picLocks noChangeAspect="1"/>
          </p:cNvPicPr>
          <p:nvPr/>
        </p:nvPicPr>
        <p:blipFill>
          <a:blip r:embed="rId2" cstate="print"/>
          <a:stretch>
            <a:fillRect/>
          </a:stretch>
        </p:blipFill>
        <p:spPr>
          <a:xfrm>
            <a:off x="3500445" y="3571876"/>
            <a:ext cx="3071819" cy="3064992"/>
          </a:xfrm>
          <a:prstGeom prst="rect">
            <a:avLst/>
          </a:prstGeom>
        </p:spPr>
      </p:pic>
    </p:spTree>
  </p:cSld>
  <p:clrMapOvr>
    <a:masterClrMapping/>
  </p:clrMapOvr>
  <p:transition advTm="0">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fill="hold" grpId="0" nodeType="afterEffect">
                                  <p:stCondLst>
                                    <p:cond delay="0"/>
                                  </p:stCondLst>
                                  <p:iterate type="lt">
                                    <p:tmPct val="10000"/>
                                  </p:iterate>
                                  <p:childTnLst>
                                    <p:animScale>
                                      <p:cBhvr>
                                        <p:cTn id="6" dur="250" autoRev="1" fill="hold">
                                          <p:stCondLst>
                                            <p:cond delay="0"/>
                                          </p:stCondLst>
                                        </p:cTn>
                                        <p:tgtEl>
                                          <p:spTgt spid="2"/>
                                        </p:tgtEl>
                                      </p:cBhvr>
                                      <p:to x="80000" y="100000"/>
                                    </p:animScale>
                                    <p:anim by="(#ppt_w*0.10)" calcmode="lin" valueType="num">
                                      <p:cBhvr>
                                        <p:cTn id="7" dur="250" autoRev="1" fill="hold">
                                          <p:stCondLst>
                                            <p:cond delay="0"/>
                                          </p:stCondLst>
                                        </p:cTn>
                                        <p:tgtEl>
                                          <p:spTgt spid="2"/>
                                        </p:tgtEl>
                                        <p:attrNameLst>
                                          <p:attrName>ppt_x</p:attrName>
                                        </p:attrNameLst>
                                      </p:cBhvr>
                                    </p:anim>
                                    <p:anim by="(-#ppt_w*0.10)" calcmode="lin" valueType="num">
                                      <p:cBhvr>
                                        <p:cTn id="8" dur="250" autoRev="1" fill="hold">
                                          <p:stCondLst>
                                            <p:cond delay="0"/>
                                          </p:stCondLst>
                                        </p:cTn>
                                        <p:tgtEl>
                                          <p:spTgt spid="2"/>
                                        </p:tgtEl>
                                        <p:attrNameLst>
                                          <p:attrName>ppt_y</p:attrName>
                                        </p:attrNameLst>
                                      </p:cBhvr>
                                    </p:anim>
                                    <p:animRot by="-480000">
                                      <p:cBhvr>
                                        <p:cTn id="9" dur="250" autoRev="1" fill="hold">
                                          <p:stCondLst>
                                            <p:cond delay="0"/>
                                          </p:stCondLst>
                                        </p:cTn>
                                        <p:tgtEl>
                                          <p:spTgt spid="2"/>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26" presetClass="emph" presetSubtype="0" fill="hold" nodeType="clickEffect">
                                  <p:stCondLst>
                                    <p:cond delay="0"/>
                                  </p:stCondLst>
                                  <p:childTnLst>
                                    <p:animEffect transition="out" filter="fade">
                                      <p:cBhvr>
                                        <p:cTn id="13" dur="500" tmFilter="0, 0; .2, .5; .8, .5; 1, 0"/>
                                        <p:tgtEl>
                                          <p:spTgt spid="4"/>
                                        </p:tgtEl>
                                      </p:cBhvr>
                                    </p:animEffect>
                                    <p:animScale>
                                      <p:cBhvr>
                                        <p:cTn id="14"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Seguridad informática</a:t>
            </a:r>
            <a:endParaRPr lang="es-ES" b="1" dirty="0"/>
          </a:p>
        </p:txBody>
      </p:sp>
      <p:sp>
        <p:nvSpPr>
          <p:cNvPr id="3" name="2 Marcador de contenido"/>
          <p:cNvSpPr>
            <a:spLocks noGrp="1"/>
          </p:cNvSpPr>
          <p:nvPr>
            <p:ph idx="1"/>
          </p:nvPr>
        </p:nvSpPr>
        <p:spPr/>
        <p:txBody>
          <a:bodyPr>
            <a:normAutofit/>
          </a:bodyPr>
          <a:lstStyle/>
          <a:p>
            <a:pPr algn="just"/>
            <a:r>
              <a:rPr lang="es-ES" dirty="0" smtClean="0"/>
              <a:t>Consiste en asegurar que los recursos del sistema de información de una Organización sean utilizados de la manera que se decidió y que el acceso a la información allí contenida, así como su modificación, sólo sea posible a las personas que se encuentren acreditadas y dentro de los límites de su autorización.</a:t>
            </a:r>
          </a:p>
          <a:p>
            <a:endParaRPr lang="es-E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Factores de riesgo</a:t>
            </a:r>
            <a:endParaRPr lang="es-ES" dirty="0"/>
          </a:p>
        </p:txBody>
      </p:sp>
      <p:sp>
        <p:nvSpPr>
          <p:cNvPr id="3" name="2 Marcador de contenido"/>
          <p:cNvSpPr>
            <a:spLocks noGrp="1"/>
          </p:cNvSpPr>
          <p:nvPr>
            <p:ph idx="1"/>
          </p:nvPr>
        </p:nvSpPr>
        <p:spPr/>
        <p:txBody>
          <a:bodyPr/>
          <a:lstStyle/>
          <a:p>
            <a:pPr algn="just"/>
            <a:r>
              <a:rPr lang="es-ES" dirty="0" smtClean="0"/>
              <a:t>Factores Tecnológicos</a:t>
            </a:r>
          </a:p>
          <a:p>
            <a:pPr lvl="1" algn="just"/>
            <a:r>
              <a:rPr lang="es-ES" dirty="0" smtClean="0"/>
              <a:t>Virus informáticos</a:t>
            </a:r>
          </a:p>
          <a:p>
            <a:pPr lvl="1" algn="just">
              <a:buNone/>
            </a:pPr>
            <a:r>
              <a:rPr lang="es-ES" dirty="0" smtClean="0"/>
              <a:t>	Es una secuencia de código que se inserta en un fichero ejecutable (denominado </a:t>
            </a:r>
            <a:r>
              <a:rPr lang="es-ES" i="1" dirty="0" smtClean="0"/>
              <a:t>huésped</a:t>
            </a:r>
            <a:r>
              <a:rPr lang="es-ES" dirty="0" smtClean="0"/>
              <a:t>), de forma que cuando el archivo se ejecuta, el virus también lo hace, insertándose a sí mismo en otros programas.</a:t>
            </a:r>
          </a:p>
          <a:p>
            <a:pPr lvl="1" algn="just">
              <a:buNone/>
            </a:pPr>
            <a:r>
              <a:rPr lang="es-ES" dirty="0" smtClean="0"/>
              <a:t>	</a:t>
            </a:r>
            <a:r>
              <a:rPr lang="es-ES" b="1" dirty="0" smtClean="0"/>
              <a:t>Características: </a:t>
            </a:r>
            <a:r>
              <a:rPr lang="es-ES" dirty="0" smtClean="0"/>
              <a:t>Auto-reproducción e infección</a:t>
            </a:r>
          </a:p>
          <a:p>
            <a:pPr lvl="1" algn="just">
              <a:buNone/>
            </a:pPr>
            <a:r>
              <a:rPr lang="es-ES" dirty="0" smtClean="0"/>
              <a:t>	</a:t>
            </a:r>
            <a:r>
              <a:rPr lang="es-ES" b="1" dirty="0" smtClean="0"/>
              <a:t>Propósitos: </a:t>
            </a:r>
            <a:r>
              <a:rPr lang="es-ES" dirty="0" smtClean="0"/>
              <a:t>Afectar el </a:t>
            </a:r>
            <a:r>
              <a:rPr lang="es-ES" dirty="0" err="1" smtClean="0"/>
              <a:t>Sw</a:t>
            </a:r>
            <a:r>
              <a:rPr lang="es-ES" dirty="0" smtClean="0"/>
              <a:t> y el </a:t>
            </a:r>
            <a:r>
              <a:rPr lang="es-ES" dirty="0" err="1" smtClean="0"/>
              <a:t>Hw</a:t>
            </a:r>
            <a:endParaRPr lang="es-ES" dirty="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Factores de riesgo</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Factores Humanos</a:t>
            </a:r>
          </a:p>
          <a:p>
            <a:pPr lvl="1"/>
            <a:r>
              <a:rPr lang="es-ES" b="1" dirty="0" smtClean="0"/>
              <a:t>Hackers:</a:t>
            </a:r>
          </a:p>
          <a:p>
            <a:pPr lvl="1" algn="just">
              <a:buNone/>
            </a:pPr>
            <a:r>
              <a:rPr lang="es-VE" dirty="0" smtClean="0"/>
              <a:t>	Avanzados conocimientos técnicos en el área informática y que enfocan sus habilidades hacia la invasión de sistemas a los que no tienen acceso autorizado.</a:t>
            </a:r>
            <a:endParaRPr lang="es-ES" dirty="0" smtClean="0"/>
          </a:p>
          <a:p>
            <a:pPr lvl="1"/>
            <a:r>
              <a:rPr lang="es-ES" b="1" dirty="0" smtClean="0"/>
              <a:t>Crackers:</a:t>
            </a:r>
          </a:p>
          <a:p>
            <a:pPr lvl="1" algn="just">
              <a:buNone/>
            </a:pPr>
            <a:r>
              <a:rPr lang="es-ES" dirty="0" smtClean="0"/>
              <a:t>	Viola la seguridad de un sistema informático de forma similar a como lo haría un hacker, sólo que a diferencia de este último, el cracker realiza la intrusión con fines de beneficio personal, no para hacer daño.</a:t>
            </a:r>
          </a:p>
          <a:p>
            <a:pPr lvl="1">
              <a:buNone/>
            </a:pPr>
            <a:endParaRPr lang="es-E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Amenazas para la seguridad de información</a:t>
            </a:r>
            <a:endParaRPr lang="es-ES" b="1" dirty="0"/>
          </a:p>
        </p:txBody>
      </p:sp>
      <p:pic>
        <p:nvPicPr>
          <p:cNvPr id="4" name="3 Marcador de contenido"/>
          <p:cNvPicPr>
            <a:picLocks noGrp="1"/>
          </p:cNvPicPr>
          <p:nvPr>
            <p:ph idx="1"/>
          </p:nvPr>
        </p:nvPicPr>
        <p:blipFill>
          <a:blip r:embed="rId2" cstate="print"/>
          <a:srcRect/>
          <a:stretch>
            <a:fillRect/>
          </a:stretch>
        </p:blipFill>
        <p:spPr bwMode="auto">
          <a:xfrm>
            <a:off x="1331640" y="2492896"/>
            <a:ext cx="7268572" cy="2376264"/>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Técnicas para asegurar el sistema</a:t>
            </a:r>
            <a:endParaRPr lang="es-ES" b="1" dirty="0"/>
          </a:p>
        </p:txBody>
      </p:sp>
      <p:sp>
        <p:nvSpPr>
          <p:cNvPr id="3" name="2 Marcador de contenido"/>
          <p:cNvSpPr>
            <a:spLocks noGrp="1"/>
          </p:cNvSpPr>
          <p:nvPr>
            <p:ph idx="1"/>
          </p:nvPr>
        </p:nvSpPr>
        <p:spPr>
          <a:xfrm>
            <a:off x="1435608" y="1628800"/>
            <a:ext cx="7498080" cy="4968552"/>
          </a:xfrm>
        </p:spPr>
        <p:txBody>
          <a:bodyPr>
            <a:normAutofit/>
          </a:bodyPr>
          <a:lstStyle/>
          <a:p>
            <a:pPr lvl="0" algn="just"/>
            <a:r>
              <a:rPr lang="es-ES" dirty="0" smtClean="0"/>
              <a:t>Restringir el acceso a los programas y archivos. </a:t>
            </a:r>
          </a:p>
          <a:p>
            <a:pPr lvl="0" algn="just"/>
            <a:r>
              <a:rPr lang="es-ES" dirty="0" smtClean="0"/>
              <a:t>Asegurar que los operadores puedan trabajar pero que no puedan modificar los programas ni los archivos que no correspondan.</a:t>
            </a:r>
          </a:p>
          <a:p>
            <a:pPr lvl="0" algn="just"/>
            <a:r>
              <a:rPr lang="es-ES" dirty="0" smtClean="0"/>
              <a:t>Actualizar constantemente las contraseñas de accesos a los sistemas de cómputo. </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85870" y="2643182"/>
            <a:ext cx="8229600" cy="1143000"/>
          </a:xfrm>
        </p:spPr>
        <p:txBody>
          <a:bodyPr>
            <a:normAutofit fontScale="90000"/>
          </a:bodyPr>
          <a:lstStyle/>
          <a:p>
            <a:pPr algn="ctr"/>
            <a:r>
              <a:rPr lang="es-ES" b="1" dirty="0" smtClean="0"/>
              <a:t/>
            </a:r>
            <a:br>
              <a:rPr lang="es-ES" b="1" dirty="0" smtClean="0"/>
            </a:br>
            <a:r>
              <a:rPr lang="es-ES" b="1" dirty="0" smtClean="0"/>
              <a:t>EL </a:t>
            </a:r>
            <a:r>
              <a:rPr lang="es-ES" b="1" dirty="0"/>
              <a:t>HONEYPOT COMO UNA HERRAMIENTA DE SEGURIDAD</a:t>
            </a:r>
            <a:br>
              <a:rPr lang="es-ES" b="1" dirty="0"/>
            </a:br>
            <a:endParaRPr lang="es-ES"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3143</TotalTime>
  <Words>1146</Words>
  <Application>Microsoft Office PowerPoint</Application>
  <PresentationFormat>Presentación en pantalla (4:3)</PresentationFormat>
  <Paragraphs>103</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Solsticio</vt:lpstr>
      <vt:lpstr>BIENVENIDOS</vt:lpstr>
      <vt:lpstr>TEMA: IMPLEMENTACIÓN DE UN SISTEMA DE PROTECCIÓN Y SEGURIDAD DE SERVIDORES WEB Y DE CORREO ELECTRÓNICO BASADO EN EL SISTEMA OPERATIVO LINUX,  APLICADO AL SITIO WEB DE LA ESPE – LATACUNGA  AUTORAS: ELIZABETH GALLO ZORAYA VILLACIS</vt:lpstr>
      <vt:lpstr>ANÁLISIS DEL PROBLEMA DE SEGURIDAD DE LA INFORMACIÓN</vt:lpstr>
      <vt:lpstr>Seguridad informática</vt:lpstr>
      <vt:lpstr>Factores de riesgo</vt:lpstr>
      <vt:lpstr>Factores de riesgo</vt:lpstr>
      <vt:lpstr>Amenazas para la seguridad de información</vt:lpstr>
      <vt:lpstr>Técnicas para asegurar el sistema</vt:lpstr>
      <vt:lpstr> EL HONEYPOT COMO UNA HERRAMIENTA DE SEGURIDAD </vt:lpstr>
      <vt:lpstr>Definición</vt:lpstr>
      <vt:lpstr>Clasificación de los Honeypot</vt:lpstr>
      <vt:lpstr>Clasificación de los Honeypot</vt:lpstr>
      <vt:lpstr>Honeynet</vt:lpstr>
      <vt:lpstr>Tecnologías para implementar Honeynet virtuales</vt:lpstr>
      <vt:lpstr> CONFIGURACION DEL HONEYPOT UTILIZANDO  USER MODE LINUX (UML) </vt:lpstr>
      <vt:lpstr>USER MODE LINUX</vt:lpstr>
      <vt:lpstr>Diapositiva 17</vt:lpstr>
      <vt:lpstr>Instalación y Configuración de UML</vt:lpstr>
      <vt:lpstr>Diapositiva 19</vt:lpstr>
      <vt:lpstr>Diapositiva 20</vt:lpstr>
      <vt:lpstr>Componentes adicionales del sistema Honeypot</vt:lpstr>
      <vt:lpstr>Análisis del Control de Datos</vt:lpstr>
      <vt:lpstr>Análisis de Captura de Datos</vt:lpstr>
      <vt:lpstr> CONFIGURACION E IMPLEMENTACIÓN DE LOS SERVIDORES WEB Y CORREO ELECTRONICO EN BASE A HERRAMIENTAS DEL SISTEMA OPERATIVO LINUX </vt:lpstr>
      <vt:lpstr>Configuración del Servidor DNS</vt:lpstr>
      <vt:lpstr>Configuración e implementación del servidor Web Apache</vt:lpstr>
      <vt:lpstr>Configuración e Implementación del Servidor de Correo electrónico</vt:lpstr>
      <vt:lpstr> SIMULACIÓN  DE ATAQUES AL HONEYPOT Y ANÁLISIS DE RESULTADOS </vt:lpstr>
      <vt:lpstr>Componentes de la red para la simulación</vt:lpstr>
      <vt:lpstr> Configuración de Iptables para el control de datos </vt:lpstr>
      <vt:lpstr>Snort como herramienta para Captura de datos</vt:lpstr>
      <vt:lpstr>NESSUS, software para simular intrusiones </vt:lpstr>
      <vt:lpstr>Procedimiento para el Protocolo de pruebas </vt:lpstr>
      <vt:lpstr>Diapositiva 34</vt:lpstr>
      <vt:lpstr>Diapositiva 35</vt:lpstr>
      <vt:lpstr>Análisis del archivo log Sfportscan </vt:lpstr>
      <vt:lpstr>Conclusiones</vt:lpstr>
      <vt:lpstr>Recomendaciones</vt:lpstr>
      <vt:lpstr>GRACIAS POR LA ATENCIÓN PRESTADA</vt:lpstr>
    </vt:vector>
  </TitlesOfParts>
  <Company>EASYCOMPU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IMPLEMENTACION DE UN SISTEMA DE PROTECCIÓN Y SEGURIDAD DE SERVIDORES WEB Y DE CORREO ELECTRÓNICO BASADO EN EL SISTEMA OPERATIVO LINUX, APLICADO AL SITIO WEB DE LA ESPE - LATACUNGA</dc:title>
  <dc:creator>server</dc:creator>
  <cp:lastModifiedBy>home</cp:lastModifiedBy>
  <cp:revision>121</cp:revision>
  <dcterms:created xsi:type="dcterms:W3CDTF">2011-12-28T22:19:31Z</dcterms:created>
  <dcterms:modified xsi:type="dcterms:W3CDTF">2012-02-06T05:24:59Z</dcterms:modified>
</cp:coreProperties>
</file>