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55"/>
  </p:notesMasterIdLst>
  <p:sldIdLst>
    <p:sldId id="256" r:id="rId2"/>
    <p:sldId id="289" r:id="rId3"/>
    <p:sldId id="291" r:id="rId4"/>
    <p:sldId id="292" r:id="rId5"/>
    <p:sldId id="298" r:id="rId6"/>
    <p:sldId id="299" r:id="rId7"/>
    <p:sldId id="293" r:id="rId8"/>
    <p:sldId id="300" r:id="rId9"/>
    <p:sldId id="303" r:id="rId10"/>
    <p:sldId id="302" r:id="rId11"/>
    <p:sldId id="294" r:id="rId12"/>
    <p:sldId id="304" r:id="rId13"/>
    <p:sldId id="295" r:id="rId14"/>
    <p:sldId id="296" r:id="rId15"/>
    <p:sldId id="297" r:id="rId16"/>
    <p:sldId id="287" r:id="rId17"/>
    <p:sldId id="281" r:id="rId18"/>
    <p:sldId id="282" r:id="rId19"/>
    <p:sldId id="283" r:id="rId20"/>
    <p:sldId id="284" r:id="rId21"/>
    <p:sldId id="285" r:id="rId22"/>
    <p:sldId id="286" r:id="rId23"/>
    <p:sldId id="271" r:id="rId24"/>
    <p:sldId id="272" r:id="rId25"/>
    <p:sldId id="273" r:id="rId26"/>
    <p:sldId id="274" r:id="rId27"/>
    <p:sldId id="275" r:id="rId28"/>
    <p:sldId id="276" r:id="rId29"/>
    <p:sldId id="277" r:id="rId30"/>
    <p:sldId id="278" r:id="rId31"/>
    <p:sldId id="279" r:id="rId32"/>
    <p:sldId id="280" r:id="rId33"/>
    <p:sldId id="270" r:id="rId34"/>
    <p:sldId id="269" r:id="rId35"/>
    <p:sldId id="267" r:id="rId36"/>
    <p:sldId id="268" r:id="rId37"/>
    <p:sldId id="266" r:id="rId38"/>
    <p:sldId id="265" r:id="rId39"/>
    <p:sldId id="288" r:id="rId40"/>
    <p:sldId id="264" r:id="rId41"/>
    <p:sldId id="261" r:id="rId42"/>
    <p:sldId id="305" r:id="rId43"/>
    <p:sldId id="306" r:id="rId44"/>
    <p:sldId id="307" r:id="rId45"/>
    <p:sldId id="308" r:id="rId46"/>
    <p:sldId id="309" r:id="rId47"/>
    <p:sldId id="262" r:id="rId48"/>
    <p:sldId id="310" r:id="rId49"/>
    <p:sldId id="311" r:id="rId50"/>
    <p:sldId id="260" r:id="rId51"/>
    <p:sldId id="257" r:id="rId52"/>
    <p:sldId id="258" r:id="rId53"/>
    <p:sldId id="259"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A3FF3-1C46-4C9A-86E9-0AD2278F65AD}"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s-EC"/>
        </a:p>
      </dgm:t>
    </dgm:pt>
    <dgm:pt modelId="{BF7ED781-3D02-4809-BCD2-2A69148D6237}">
      <dgm:prSet phldrT="[Texto]"/>
      <dgm:spPr/>
      <dgm:t>
        <a:bodyPr/>
        <a:lstStyle/>
        <a:p>
          <a:r>
            <a:rPr lang="es-EC" smtClean="0"/>
            <a:t>La industria de las confecciones es una de las más antiguas en el Ecuador, y sin duda constituye parte importante de la actividad económica del país y que involucra a obreros, confeccionistas, artesanos, industriales, comerciantes, sector financiero e inversionistas. </a:t>
          </a:r>
          <a:endParaRPr lang="es-EC"/>
        </a:p>
      </dgm:t>
    </dgm:pt>
    <dgm:pt modelId="{A0C5B939-B2AF-4E79-8FAB-4730FAE21B5D}" type="parTrans" cxnId="{7763BD12-6A78-4A08-AE67-2E84FAC762D7}">
      <dgm:prSet/>
      <dgm:spPr/>
      <dgm:t>
        <a:bodyPr/>
        <a:lstStyle/>
        <a:p>
          <a:endParaRPr lang="es-EC"/>
        </a:p>
      </dgm:t>
    </dgm:pt>
    <dgm:pt modelId="{097B44EF-BD16-40A5-9D99-81AA2059A1F3}" type="sibTrans" cxnId="{7763BD12-6A78-4A08-AE67-2E84FAC762D7}">
      <dgm:prSet/>
      <dgm:spPr/>
      <dgm:t>
        <a:bodyPr/>
        <a:lstStyle/>
        <a:p>
          <a:endParaRPr lang="es-EC"/>
        </a:p>
      </dgm:t>
    </dgm:pt>
    <dgm:pt modelId="{3224984C-F832-4230-80EF-F094808F3D7A}" type="pres">
      <dgm:prSet presAssocID="{4E7A3FF3-1C46-4C9A-86E9-0AD2278F65AD}" presName="Name0" presStyleCnt="0">
        <dgm:presLayoutVars>
          <dgm:dir/>
          <dgm:animLvl val="lvl"/>
          <dgm:resizeHandles val="exact"/>
        </dgm:presLayoutVars>
      </dgm:prSet>
      <dgm:spPr/>
      <dgm:t>
        <a:bodyPr/>
        <a:lstStyle/>
        <a:p>
          <a:endParaRPr lang="es-EC"/>
        </a:p>
      </dgm:t>
    </dgm:pt>
    <dgm:pt modelId="{467F90FF-2E9B-4BE8-B1C3-403F043B45B1}" type="pres">
      <dgm:prSet presAssocID="{BF7ED781-3D02-4809-BCD2-2A69148D6237}" presName="parTxOnly" presStyleLbl="node1" presStyleIdx="0" presStyleCnt="1" custLinFactNeighborX="-72544" custLinFactNeighborY="79167">
        <dgm:presLayoutVars>
          <dgm:chMax val="0"/>
          <dgm:chPref val="0"/>
          <dgm:bulletEnabled val="1"/>
        </dgm:presLayoutVars>
      </dgm:prSet>
      <dgm:spPr/>
      <dgm:t>
        <a:bodyPr/>
        <a:lstStyle/>
        <a:p>
          <a:endParaRPr lang="es-EC"/>
        </a:p>
      </dgm:t>
    </dgm:pt>
  </dgm:ptLst>
  <dgm:cxnLst>
    <dgm:cxn modelId="{854A47CD-8298-4CB1-A565-63A3E3562F9E}" type="presOf" srcId="{4E7A3FF3-1C46-4C9A-86E9-0AD2278F65AD}" destId="{3224984C-F832-4230-80EF-F094808F3D7A}" srcOrd="0" destOrd="0" presId="urn:microsoft.com/office/officeart/2005/8/layout/chevron1"/>
    <dgm:cxn modelId="{4E64BED3-AF9F-4397-A8B4-79CB1EE2E0B9}" type="presOf" srcId="{BF7ED781-3D02-4809-BCD2-2A69148D6237}" destId="{467F90FF-2E9B-4BE8-B1C3-403F043B45B1}" srcOrd="0" destOrd="0" presId="urn:microsoft.com/office/officeart/2005/8/layout/chevron1"/>
    <dgm:cxn modelId="{7763BD12-6A78-4A08-AE67-2E84FAC762D7}" srcId="{4E7A3FF3-1C46-4C9A-86E9-0AD2278F65AD}" destId="{BF7ED781-3D02-4809-BCD2-2A69148D6237}" srcOrd="0" destOrd="0" parTransId="{A0C5B939-B2AF-4E79-8FAB-4730FAE21B5D}" sibTransId="{097B44EF-BD16-40A5-9D99-81AA2059A1F3}"/>
    <dgm:cxn modelId="{1BF71002-1D2B-45FF-979A-BC78A983C968}" type="presParOf" srcId="{3224984C-F832-4230-80EF-F094808F3D7A}" destId="{467F90FF-2E9B-4BE8-B1C3-403F043B45B1}"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E566D2-ED0A-40BF-8420-7CAA89360E3A}"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EC"/>
        </a:p>
      </dgm:t>
    </dgm:pt>
    <dgm:pt modelId="{1EFBCF7D-7A50-4EEA-90FE-3C56BE71721A}">
      <dgm:prSet phldrT="[Texto]"/>
      <dgm:spPr/>
      <dgm:t>
        <a:bodyPr/>
        <a:lstStyle/>
        <a:p>
          <a:r>
            <a:rPr lang="es-EC" b="1" dirty="0" smtClean="0"/>
            <a:t>Tabla de contingencia</a:t>
          </a:r>
          <a:endParaRPr lang="es-EC" dirty="0"/>
        </a:p>
      </dgm:t>
    </dgm:pt>
    <dgm:pt modelId="{453AD755-E8C8-4A35-A14A-924F796AE562}" type="parTrans" cxnId="{9C50024D-AC08-4AA2-B937-90C37784D446}">
      <dgm:prSet/>
      <dgm:spPr/>
      <dgm:t>
        <a:bodyPr/>
        <a:lstStyle/>
        <a:p>
          <a:endParaRPr lang="es-EC"/>
        </a:p>
      </dgm:t>
    </dgm:pt>
    <dgm:pt modelId="{C5B511C7-34B8-4221-B03B-A8CC56D8B309}" type="sibTrans" cxnId="{9C50024D-AC08-4AA2-B937-90C37784D446}">
      <dgm:prSet/>
      <dgm:spPr/>
      <dgm:t>
        <a:bodyPr/>
        <a:lstStyle/>
        <a:p>
          <a:endParaRPr lang="es-EC"/>
        </a:p>
      </dgm:t>
    </dgm:pt>
    <dgm:pt modelId="{545BC10E-AA9E-4C55-8DB3-D81048C1A2F1}">
      <dgm:prSet phldrT="[Texto]"/>
      <dgm:spPr/>
      <dgm:t>
        <a:bodyPr/>
        <a:lstStyle/>
        <a:p>
          <a:r>
            <a:rPr lang="es-EC" b="1" dirty="0" smtClean="0"/>
            <a:t>Anova</a:t>
          </a:r>
          <a:endParaRPr lang="es-EC" dirty="0"/>
        </a:p>
      </dgm:t>
    </dgm:pt>
    <dgm:pt modelId="{043BE42E-B9ED-4D82-B4D5-E63B61BBA8FD}" type="parTrans" cxnId="{F59F20EB-8DA5-41D6-920B-E43D16ADF9FD}">
      <dgm:prSet/>
      <dgm:spPr/>
      <dgm:t>
        <a:bodyPr/>
        <a:lstStyle/>
        <a:p>
          <a:endParaRPr lang="es-EC"/>
        </a:p>
      </dgm:t>
    </dgm:pt>
    <dgm:pt modelId="{FD66231C-CF3A-4195-9029-F57DDA4B4B58}" type="sibTrans" cxnId="{F59F20EB-8DA5-41D6-920B-E43D16ADF9FD}">
      <dgm:prSet/>
      <dgm:spPr/>
      <dgm:t>
        <a:bodyPr/>
        <a:lstStyle/>
        <a:p>
          <a:endParaRPr lang="es-EC"/>
        </a:p>
      </dgm:t>
    </dgm:pt>
    <dgm:pt modelId="{8404EA01-841F-4007-AE09-99F99D8CE7E9}">
      <dgm:prSet/>
      <dgm:spPr/>
      <dgm:t>
        <a:bodyPr/>
        <a:lstStyle/>
        <a:p>
          <a:r>
            <a:rPr lang="es-EC" dirty="0" smtClean="0"/>
            <a:t>El objeto de las tablas de contingencia es extraer información de cruce entre dos o más variables de tipo categórico o cualitativo, ya sean éstas de tipos nominal u ordinal. </a:t>
          </a:r>
          <a:endParaRPr lang="es-EC" dirty="0"/>
        </a:p>
      </dgm:t>
    </dgm:pt>
    <dgm:pt modelId="{C6B095BF-D3EC-46FA-A339-83529D9ECE5E}" type="parTrans" cxnId="{2A30A4C6-3756-481A-AF17-00472BF74EDF}">
      <dgm:prSet/>
      <dgm:spPr/>
      <dgm:t>
        <a:bodyPr/>
        <a:lstStyle/>
        <a:p>
          <a:endParaRPr lang="es-EC"/>
        </a:p>
      </dgm:t>
    </dgm:pt>
    <dgm:pt modelId="{F7E2B621-727B-4FA3-A8E3-03274B8D19DE}" type="sibTrans" cxnId="{2A30A4C6-3756-481A-AF17-00472BF74EDF}">
      <dgm:prSet/>
      <dgm:spPr/>
      <dgm:t>
        <a:bodyPr/>
        <a:lstStyle/>
        <a:p>
          <a:endParaRPr lang="es-EC"/>
        </a:p>
      </dgm:t>
    </dgm:pt>
    <dgm:pt modelId="{624E333B-00A8-435A-B7BA-85A3DF65011E}">
      <dgm:prSet/>
      <dgm:spPr/>
      <dgm:t>
        <a:bodyPr/>
        <a:lstStyle/>
        <a:p>
          <a:r>
            <a:rPr lang="es-EC" dirty="0" smtClean="0"/>
            <a:t>La idea  básica es que se pretende juzgar si existe o no algún tipo de relación de dependencia entre dos variables no métricas. </a:t>
          </a:r>
          <a:endParaRPr lang="es-EC" dirty="0"/>
        </a:p>
      </dgm:t>
    </dgm:pt>
    <dgm:pt modelId="{B21F462E-4992-48F7-8E2E-1A4FFAEBC3D5}" type="parTrans" cxnId="{E6637A34-5156-4463-8027-85A045DFC0AC}">
      <dgm:prSet/>
      <dgm:spPr/>
      <dgm:t>
        <a:bodyPr/>
        <a:lstStyle/>
        <a:p>
          <a:endParaRPr lang="es-EC"/>
        </a:p>
      </dgm:t>
    </dgm:pt>
    <dgm:pt modelId="{BCE1D6CE-0870-4263-A54E-7C4930A53A8F}" type="sibTrans" cxnId="{E6637A34-5156-4463-8027-85A045DFC0AC}">
      <dgm:prSet/>
      <dgm:spPr/>
      <dgm:t>
        <a:bodyPr/>
        <a:lstStyle/>
        <a:p>
          <a:endParaRPr lang="es-EC"/>
        </a:p>
      </dgm:t>
    </dgm:pt>
    <dgm:pt modelId="{37D424CE-B43E-430A-BE8B-6071C6C38FF3}">
      <dgm:prSet/>
      <dgm:spPr/>
      <dgm:t>
        <a:bodyPr/>
        <a:lstStyle/>
        <a:p>
          <a:r>
            <a:rPr lang="es-EC" dirty="0" smtClean="0"/>
            <a:t>Es una técnica estadística (análisis de varianza) que permite, inferir sobre las medias poblacionales cuando estas se ven afectadas por diferentes factores. </a:t>
          </a:r>
          <a:endParaRPr lang="es-EC" dirty="0"/>
        </a:p>
      </dgm:t>
    </dgm:pt>
    <dgm:pt modelId="{1549481E-1AC9-484C-97D9-694C599C19B8}" type="parTrans" cxnId="{2009EA68-2783-4030-B29D-E9CD909C20A8}">
      <dgm:prSet/>
      <dgm:spPr/>
      <dgm:t>
        <a:bodyPr/>
        <a:lstStyle/>
        <a:p>
          <a:endParaRPr lang="es-EC"/>
        </a:p>
      </dgm:t>
    </dgm:pt>
    <dgm:pt modelId="{C7A7CF7F-6FDD-442F-BFB6-B728D8E0C246}" type="sibTrans" cxnId="{2009EA68-2783-4030-B29D-E9CD909C20A8}">
      <dgm:prSet/>
      <dgm:spPr/>
      <dgm:t>
        <a:bodyPr/>
        <a:lstStyle/>
        <a:p>
          <a:endParaRPr lang="es-EC"/>
        </a:p>
      </dgm:t>
    </dgm:pt>
    <dgm:pt modelId="{429511A3-C554-4A74-BCFE-9FEF960473C9}">
      <dgm:prSet/>
      <dgm:spPr/>
      <dgm:t>
        <a:bodyPr/>
        <a:lstStyle/>
        <a:p>
          <a:r>
            <a:rPr lang="es-EC" b="1" dirty="0" smtClean="0"/>
            <a:t>Correlaciones</a:t>
          </a:r>
          <a:endParaRPr lang="es-EC" dirty="0"/>
        </a:p>
      </dgm:t>
    </dgm:pt>
    <dgm:pt modelId="{6F150685-B4CF-471F-960F-BE8A0EFD7924}" type="parTrans" cxnId="{3FCDF3EC-8779-4C59-8CAD-D0FA3A86896D}">
      <dgm:prSet/>
      <dgm:spPr/>
      <dgm:t>
        <a:bodyPr/>
        <a:lstStyle/>
        <a:p>
          <a:endParaRPr lang="es-EC"/>
        </a:p>
      </dgm:t>
    </dgm:pt>
    <dgm:pt modelId="{0D5D5C3D-A3E1-4E72-8E6A-092C9E0F63AC}" type="sibTrans" cxnId="{3FCDF3EC-8779-4C59-8CAD-D0FA3A86896D}">
      <dgm:prSet/>
      <dgm:spPr/>
      <dgm:t>
        <a:bodyPr/>
        <a:lstStyle/>
        <a:p>
          <a:endParaRPr lang="es-EC"/>
        </a:p>
      </dgm:t>
    </dgm:pt>
    <dgm:pt modelId="{F9C76549-B247-41D3-ACB4-06A6312A737A}">
      <dgm:prSet/>
      <dgm:spPr/>
      <dgm:t>
        <a:bodyPr/>
        <a:lstStyle/>
        <a:p>
          <a:r>
            <a:rPr lang="es-EC" dirty="0" smtClean="0"/>
            <a:t>Es la forma numérica en la que se evalúa la relación de dos o más variables, es decir, mide la dependencia de una variable con respecto de otra variable independiente. </a:t>
          </a:r>
          <a:endParaRPr lang="es-EC" dirty="0"/>
        </a:p>
      </dgm:t>
    </dgm:pt>
    <dgm:pt modelId="{0DA5332C-A7F1-4EC7-8D54-32F38FE4BB49}" type="parTrans" cxnId="{2E36AC49-3DCA-4A8A-96DB-26B18DBA509C}">
      <dgm:prSet/>
      <dgm:spPr/>
      <dgm:t>
        <a:bodyPr/>
        <a:lstStyle/>
        <a:p>
          <a:endParaRPr lang="es-EC"/>
        </a:p>
      </dgm:t>
    </dgm:pt>
    <dgm:pt modelId="{002E39D8-126A-4B7E-904A-1438102C447B}" type="sibTrans" cxnId="{2E36AC49-3DCA-4A8A-96DB-26B18DBA509C}">
      <dgm:prSet/>
      <dgm:spPr/>
      <dgm:t>
        <a:bodyPr/>
        <a:lstStyle/>
        <a:p>
          <a:endParaRPr lang="es-EC"/>
        </a:p>
      </dgm:t>
    </dgm:pt>
    <dgm:pt modelId="{63335A7C-8382-4B83-9ED3-DF587093400C}">
      <dgm:prSet/>
      <dgm:spPr/>
      <dgm:t>
        <a:bodyPr/>
        <a:lstStyle/>
        <a:p>
          <a:r>
            <a:rPr lang="es-EC" b="1" smtClean="0"/>
            <a:t>Prueba chi cuadrado.</a:t>
          </a:r>
          <a:endParaRPr lang="es-EC"/>
        </a:p>
      </dgm:t>
    </dgm:pt>
    <dgm:pt modelId="{26C2DAC6-3204-4654-98BA-1B282D3AD05F}" type="parTrans" cxnId="{FA1FEF39-B490-4A04-AE74-26D04C09C78B}">
      <dgm:prSet/>
      <dgm:spPr/>
      <dgm:t>
        <a:bodyPr/>
        <a:lstStyle/>
        <a:p>
          <a:endParaRPr lang="es-EC"/>
        </a:p>
      </dgm:t>
    </dgm:pt>
    <dgm:pt modelId="{AE327793-6F51-4A47-9FA0-E11F9312E10D}" type="sibTrans" cxnId="{FA1FEF39-B490-4A04-AE74-26D04C09C78B}">
      <dgm:prSet/>
      <dgm:spPr/>
      <dgm:t>
        <a:bodyPr/>
        <a:lstStyle/>
        <a:p>
          <a:endParaRPr lang="es-EC"/>
        </a:p>
      </dgm:t>
    </dgm:pt>
    <dgm:pt modelId="{9562B37D-AC3D-4B2C-B301-7A6087760D68}">
      <dgm:prSet/>
      <dgm:spPr/>
      <dgm:t>
        <a:bodyPr/>
        <a:lstStyle/>
        <a:p>
          <a:r>
            <a:rPr lang="es-EC" dirty="0" smtClean="0"/>
            <a:t>Es una prueba de carácter general, que se emplea para verificar el ajuste a la normalidad, o a cualquier otra distribución teórica de probabilidad. </a:t>
          </a:r>
          <a:endParaRPr lang="es-EC" dirty="0"/>
        </a:p>
      </dgm:t>
    </dgm:pt>
    <dgm:pt modelId="{868A43F2-0536-4491-901E-AFAAB9629B1C}" type="parTrans" cxnId="{8657BDE9-D2A2-4719-9161-D6B45B31699D}">
      <dgm:prSet/>
      <dgm:spPr/>
      <dgm:t>
        <a:bodyPr/>
        <a:lstStyle/>
        <a:p>
          <a:endParaRPr lang="es-EC"/>
        </a:p>
      </dgm:t>
    </dgm:pt>
    <dgm:pt modelId="{3396A6B8-C3BD-431F-B1D4-345475731D02}" type="sibTrans" cxnId="{8657BDE9-D2A2-4719-9161-D6B45B31699D}">
      <dgm:prSet/>
      <dgm:spPr/>
      <dgm:t>
        <a:bodyPr/>
        <a:lstStyle/>
        <a:p>
          <a:endParaRPr lang="es-EC"/>
        </a:p>
      </dgm:t>
    </dgm:pt>
    <dgm:pt modelId="{07CD9CEB-0996-4A56-AAD3-6CF630ED9920}" type="pres">
      <dgm:prSet presAssocID="{7FE566D2-ED0A-40BF-8420-7CAA89360E3A}" presName="linearFlow" presStyleCnt="0">
        <dgm:presLayoutVars>
          <dgm:dir/>
          <dgm:animLvl val="lvl"/>
          <dgm:resizeHandles val="exact"/>
        </dgm:presLayoutVars>
      </dgm:prSet>
      <dgm:spPr/>
      <dgm:t>
        <a:bodyPr/>
        <a:lstStyle/>
        <a:p>
          <a:endParaRPr lang="es-EC"/>
        </a:p>
      </dgm:t>
    </dgm:pt>
    <dgm:pt modelId="{034311AA-5B6D-4715-9242-DC5810C66CF6}" type="pres">
      <dgm:prSet presAssocID="{1EFBCF7D-7A50-4EEA-90FE-3C56BE71721A}" presName="composite" presStyleCnt="0"/>
      <dgm:spPr/>
    </dgm:pt>
    <dgm:pt modelId="{0BD39F19-2394-4303-B725-84F6669BA141}" type="pres">
      <dgm:prSet presAssocID="{1EFBCF7D-7A50-4EEA-90FE-3C56BE71721A}" presName="parentText" presStyleLbl="alignNode1" presStyleIdx="0" presStyleCnt="4">
        <dgm:presLayoutVars>
          <dgm:chMax val="1"/>
          <dgm:bulletEnabled val="1"/>
        </dgm:presLayoutVars>
      </dgm:prSet>
      <dgm:spPr/>
      <dgm:t>
        <a:bodyPr/>
        <a:lstStyle/>
        <a:p>
          <a:endParaRPr lang="es-EC"/>
        </a:p>
      </dgm:t>
    </dgm:pt>
    <dgm:pt modelId="{533114CF-AD36-4A10-8378-16578C735F18}" type="pres">
      <dgm:prSet presAssocID="{1EFBCF7D-7A50-4EEA-90FE-3C56BE71721A}" presName="descendantText" presStyleLbl="alignAcc1" presStyleIdx="0" presStyleCnt="4">
        <dgm:presLayoutVars>
          <dgm:bulletEnabled val="1"/>
        </dgm:presLayoutVars>
      </dgm:prSet>
      <dgm:spPr/>
      <dgm:t>
        <a:bodyPr/>
        <a:lstStyle/>
        <a:p>
          <a:endParaRPr lang="es-EC"/>
        </a:p>
      </dgm:t>
    </dgm:pt>
    <dgm:pt modelId="{A6C8E593-0981-4503-B5FB-465F8D2008F6}" type="pres">
      <dgm:prSet presAssocID="{C5B511C7-34B8-4221-B03B-A8CC56D8B309}" presName="sp" presStyleCnt="0"/>
      <dgm:spPr/>
    </dgm:pt>
    <dgm:pt modelId="{E9359FC3-0CEA-4065-A57C-89839E1C8244}" type="pres">
      <dgm:prSet presAssocID="{545BC10E-AA9E-4C55-8DB3-D81048C1A2F1}" presName="composite" presStyleCnt="0"/>
      <dgm:spPr/>
    </dgm:pt>
    <dgm:pt modelId="{D8F566CF-6181-449C-92EF-1AF30D90403A}" type="pres">
      <dgm:prSet presAssocID="{545BC10E-AA9E-4C55-8DB3-D81048C1A2F1}" presName="parentText" presStyleLbl="alignNode1" presStyleIdx="1" presStyleCnt="4">
        <dgm:presLayoutVars>
          <dgm:chMax val="1"/>
          <dgm:bulletEnabled val="1"/>
        </dgm:presLayoutVars>
      </dgm:prSet>
      <dgm:spPr/>
      <dgm:t>
        <a:bodyPr/>
        <a:lstStyle/>
        <a:p>
          <a:endParaRPr lang="es-EC"/>
        </a:p>
      </dgm:t>
    </dgm:pt>
    <dgm:pt modelId="{2181CEA7-0645-4A2E-ADF7-8B0370DE7A87}" type="pres">
      <dgm:prSet presAssocID="{545BC10E-AA9E-4C55-8DB3-D81048C1A2F1}" presName="descendantText" presStyleLbl="alignAcc1" presStyleIdx="1" presStyleCnt="4">
        <dgm:presLayoutVars>
          <dgm:bulletEnabled val="1"/>
        </dgm:presLayoutVars>
      </dgm:prSet>
      <dgm:spPr/>
      <dgm:t>
        <a:bodyPr/>
        <a:lstStyle/>
        <a:p>
          <a:endParaRPr lang="es-EC"/>
        </a:p>
      </dgm:t>
    </dgm:pt>
    <dgm:pt modelId="{2945B953-ED65-46BB-BD19-4803DBBB802F}" type="pres">
      <dgm:prSet presAssocID="{FD66231C-CF3A-4195-9029-F57DDA4B4B58}" presName="sp" presStyleCnt="0"/>
      <dgm:spPr/>
    </dgm:pt>
    <dgm:pt modelId="{9783B471-ADE2-4718-BE08-313DBD70150B}" type="pres">
      <dgm:prSet presAssocID="{429511A3-C554-4A74-BCFE-9FEF960473C9}" presName="composite" presStyleCnt="0"/>
      <dgm:spPr/>
    </dgm:pt>
    <dgm:pt modelId="{0635998D-C457-46D9-94D5-1ED1A78D3C0A}" type="pres">
      <dgm:prSet presAssocID="{429511A3-C554-4A74-BCFE-9FEF960473C9}" presName="parentText" presStyleLbl="alignNode1" presStyleIdx="2" presStyleCnt="4">
        <dgm:presLayoutVars>
          <dgm:chMax val="1"/>
          <dgm:bulletEnabled val="1"/>
        </dgm:presLayoutVars>
      </dgm:prSet>
      <dgm:spPr/>
      <dgm:t>
        <a:bodyPr/>
        <a:lstStyle/>
        <a:p>
          <a:endParaRPr lang="es-EC"/>
        </a:p>
      </dgm:t>
    </dgm:pt>
    <dgm:pt modelId="{4A685D03-8373-4A57-A9D8-589031D4F359}" type="pres">
      <dgm:prSet presAssocID="{429511A3-C554-4A74-BCFE-9FEF960473C9}" presName="descendantText" presStyleLbl="alignAcc1" presStyleIdx="2" presStyleCnt="4">
        <dgm:presLayoutVars>
          <dgm:bulletEnabled val="1"/>
        </dgm:presLayoutVars>
      </dgm:prSet>
      <dgm:spPr/>
      <dgm:t>
        <a:bodyPr/>
        <a:lstStyle/>
        <a:p>
          <a:endParaRPr lang="es-EC"/>
        </a:p>
      </dgm:t>
    </dgm:pt>
    <dgm:pt modelId="{14A7779A-375C-43B4-B1A4-1AD6DD487B43}" type="pres">
      <dgm:prSet presAssocID="{0D5D5C3D-A3E1-4E72-8E6A-092C9E0F63AC}" presName="sp" presStyleCnt="0"/>
      <dgm:spPr/>
    </dgm:pt>
    <dgm:pt modelId="{2D4A8864-58E0-4C91-BEEE-F2FBFB5D27B0}" type="pres">
      <dgm:prSet presAssocID="{63335A7C-8382-4B83-9ED3-DF587093400C}" presName="composite" presStyleCnt="0"/>
      <dgm:spPr/>
    </dgm:pt>
    <dgm:pt modelId="{CF26EB95-29AF-4B06-A253-2F85D5E6708B}" type="pres">
      <dgm:prSet presAssocID="{63335A7C-8382-4B83-9ED3-DF587093400C}" presName="parentText" presStyleLbl="alignNode1" presStyleIdx="3" presStyleCnt="4">
        <dgm:presLayoutVars>
          <dgm:chMax val="1"/>
          <dgm:bulletEnabled val="1"/>
        </dgm:presLayoutVars>
      </dgm:prSet>
      <dgm:spPr/>
      <dgm:t>
        <a:bodyPr/>
        <a:lstStyle/>
        <a:p>
          <a:endParaRPr lang="es-EC"/>
        </a:p>
      </dgm:t>
    </dgm:pt>
    <dgm:pt modelId="{D2AADBD5-12B7-420D-8FFA-DC17C8DE9FBC}" type="pres">
      <dgm:prSet presAssocID="{63335A7C-8382-4B83-9ED3-DF587093400C}" presName="descendantText" presStyleLbl="alignAcc1" presStyleIdx="3" presStyleCnt="4">
        <dgm:presLayoutVars>
          <dgm:bulletEnabled val="1"/>
        </dgm:presLayoutVars>
      </dgm:prSet>
      <dgm:spPr/>
      <dgm:t>
        <a:bodyPr/>
        <a:lstStyle/>
        <a:p>
          <a:endParaRPr lang="es-EC"/>
        </a:p>
      </dgm:t>
    </dgm:pt>
  </dgm:ptLst>
  <dgm:cxnLst>
    <dgm:cxn modelId="{3FCDF3EC-8779-4C59-8CAD-D0FA3A86896D}" srcId="{7FE566D2-ED0A-40BF-8420-7CAA89360E3A}" destId="{429511A3-C554-4A74-BCFE-9FEF960473C9}" srcOrd="2" destOrd="0" parTransId="{6F150685-B4CF-471F-960F-BE8A0EFD7924}" sibTransId="{0D5D5C3D-A3E1-4E72-8E6A-092C9E0F63AC}"/>
    <dgm:cxn modelId="{2009EA68-2783-4030-B29D-E9CD909C20A8}" srcId="{545BC10E-AA9E-4C55-8DB3-D81048C1A2F1}" destId="{37D424CE-B43E-430A-BE8B-6071C6C38FF3}" srcOrd="0" destOrd="0" parTransId="{1549481E-1AC9-484C-97D9-694C599C19B8}" sibTransId="{C7A7CF7F-6FDD-442F-BFB6-B728D8E0C246}"/>
    <dgm:cxn modelId="{E47F25B6-22DF-4E96-8242-0B97EB00C655}" type="presOf" srcId="{7FE566D2-ED0A-40BF-8420-7CAA89360E3A}" destId="{07CD9CEB-0996-4A56-AAD3-6CF630ED9920}" srcOrd="0" destOrd="0" presId="urn:microsoft.com/office/officeart/2005/8/layout/chevron2"/>
    <dgm:cxn modelId="{8657BDE9-D2A2-4719-9161-D6B45B31699D}" srcId="{63335A7C-8382-4B83-9ED3-DF587093400C}" destId="{9562B37D-AC3D-4B2C-B301-7A6087760D68}" srcOrd="0" destOrd="0" parTransId="{868A43F2-0536-4491-901E-AFAAB9629B1C}" sibTransId="{3396A6B8-C3BD-431F-B1D4-345475731D02}"/>
    <dgm:cxn modelId="{E12E1FC5-AE96-4B06-8BFD-4DD2BAEA62DB}" type="presOf" srcId="{63335A7C-8382-4B83-9ED3-DF587093400C}" destId="{CF26EB95-29AF-4B06-A253-2F85D5E6708B}" srcOrd="0" destOrd="0" presId="urn:microsoft.com/office/officeart/2005/8/layout/chevron2"/>
    <dgm:cxn modelId="{188D4271-479D-4C2C-BB7B-C557516451F5}" type="presOf" srcId="{9562B37D-AC3D-4B2C-B301-7A6087760D68}" destId="{D2AADBD5-12B7-420D-8FFA-DC17C8DE9FBC}" srcOrd="0" destOrd="0" presId="urn:microsoft.com/office/officeart/2005/8/layout/chevron2"/>
    <dgm:cxn modelId="{9C50024D-AC08-4AA2-B937-90C37784D446}" srcId="{7FE566D2-ED0A-40BF-8420-7CAA89360E3A}" destId="{1EFBCF7D-7A50-4EEA-90FE-3C56BE71721A}" srcOrd="0" destOrd="0" parTransId="{453AD755-E8C8-4A35-A14A-924F796AE562}" sibTransId="{C5B511C7-34B8-4221-B03B-A8CC56D8B309}"/>
    <dgm:cxn modelId="{66529146-E3FF-4CEE-AEF7-66364FF5180E}" type="presOf" srcId="{F9C76549-B247-41D3-ACB4-06A6312A737A}" destId="{4A685D03-8373-4A57-A9D8-589031D4F359}" srcOrd="0" destOrd="0" presId="urn:microsoft.com/office/officeart/2005/8/layout/chevron2"/>
    <dgm:cxn modelId="{290CCBA0-8F69-47B3-A519-9A97BF1BF15A}" type="presOf" srcId="{37D424CE-B43E-430A-BE8B-6071C6C38FF3}" destId="{2181CEA7-0645-4A2E-ADF7-8B0370DE7A87}" srcOrd="0" destOrd="0" presId="urn:microsoft.com/office/officeart/2005/8/layout/chevron2"/>
    <dgm:cxn modelId="{BFE93230-EC79-42EA-93D9-AD3A460BBFEE}" type="presOf" srcId="{1EFBCF7D-7A50-4EEA-90FE-3C56BE71721A}" destId="{0BD39F19-2394-4303-B725-84F6669BA141}" srcOrd="0" destOrd="0" presId="urn:microsoft.com/office/officeart/2005/8/layout/chevron2"/>
    <dgm:cxn modelId="{D57652BA-D119-4E41-914E-087B832A7129}" type="presOf" srcId="{624E333B-00A8-435A-B7BA-85A3DF65011E}" destId="{533114CF-AD36-4A10-8378-16578C735F18}" srcOrd="0" destOrd="1" presId="urn:microsoft.com/office/officeart/2005/8/layout/chevron2"/>
    <dgm:cxn modelId="{FA1FEF39-B490-4A04-AE74-26D04C09C78B}" srcId="{7FE566D2-ED0A-40BF-8420-7CAA89360E3A}" destId="{63335A7C-8382-4B83-9ED3-DF587093400C}" srcOrd="3" destOrd="0" parTransId="{26C2DAC6-3204-4654-98BA-1B282D3AD05F}" sibTransId="{AE327793-6F51-4A47-9FA0-E11F9312E10D}"/>
    <dgm:cxn modelId="{803EFD5B-9E73-4085-8181-33871D949815}" type="presOf" srcId="{8404EA01-841F-4007-AE09-99F99D8CE7E9}" destId="{533114CF-AD36-4A10-8378-16578C735F18}" srcOrd="0" destOrd="0" presId="urn:microsoft.com/office/officeart/2005/8/layout/chevron2"/>
    <dgm:cxn modelId="{E6637A34-5156-4463-8027-85A045DFC0AC}" srcId="{1EFBCF7D-7A50-4EEA-90FE-3C56BE71721A}" destId="{624E333B-00A8-435A-B7BA-85A3DF65011E}" srcOrd="1" destOrd="0" parTransId="{B21F462E-4992-48F7-8E2E-1A4FFAEBC3D5}" sibTransId="{BCE1D6CE-0870-4263-A54E-7C4930A53A8F}"/>
    <dgm:cxn modelId="{4D0CBA45-5705-4BEF-AD32-054439298B72}" type="presOf" srcId="{545BC10E-AA9E-4C55-8DB3-D81048C1A2F1}" destId="{D8F566CF-6181-449C-92EF-1AF30D90403A}" srcOrd="0" destOrd="0" presId="urn:microsoft.com/office/officeart/2005/8/layout/chevron2"/>
    <dgm:cxn modelId="{F59F20EB-8DA5-41D6-920B-E43D16ADF9FD}" srcId="{7FE566D2-ED0A-40BF-8420-7CAA89360E3A}" destId="{545BC10E-AA9E-4C55-8DB3-D81048C1A2F1}" srcOrd="1" destOrd="0" parTransId="{043BE42E-B9ED-4D82-B4D5-E63B61BBA8FD}" sibTransId="{FD66231C-CF3A-4195-9029-F57DDA4B4B58}"/>
    <dgm:cxn modelId="{6C1FFF4F-80E4-4C1C-B0C9-395CE2CD9851}" type="presOf" srcId="{429511A3-C554-4A74-BCFE-9FEF960473C9}" destId="{0635998D-C457-46D9-94D5-1ED1A78D3C0A}" srcOrd="0" destOrd="0" presId="urn:microsoft.com/office/officeart/2005/8/layout/chevron2"/>
    <dgm:cxn modelId="{2A30A4C6-3756-481A-AF17-00472BF74EDF}" srcId="{1EFBCF7D-7A50-4EEA-90FE-3C56BE71721A}" destId="{8404EA01-841F-4007-AE09-99F99D8CE7E9}" srcOrd="0" destOrd="0" parTransId="{C6B095BF-D3EC-46FA-A339-83529D9ECE5E}" sibTransId="{F7E2B621-727B-4FA3-A8E3-03274B8D19DE}"/>
    <dgm:cxn modelId="{2E36AC49-3DCA-4A8A-96DB-26B18DBA509C}" srcId="{429511A3-C554-4A74-BCFE-9FEF960473C9}" destId="{F9C76549-B247-41D3-ACB4-06A6312A737A}" srcOrd="0" destOrd="0" parTransId="{0DA5332C-A7F1-4EC7-8D54-32F38FE4BB49}" sibTransId="{002E39D8-126A-4B7E-904A-1438102C447B}"/>
    <dgm:cxn modelId="{A61A4408-33D0-4F78-9DB0-784846C9F2B1}" type="presParOf" srcId="{07CD9CEB-0996-4A56-AAD3-6CF630ED9920}" destId="{034311AA-5B6D-4715-9242-DC5810C66CF6}" srcOrd="0" destOrd="0" presId="urn:microsoft.com/office/officeart/2005/8/layout/chevron2"/>
    <dgm:cxn modelId="{A043C0E3-10C5-4377-B39A-C92E68BE5A9A}" type="presParOf" srcId="{034311AA-5B6D-4715-9242-DC5810C66CF6}" destId="{0BD39F19-2394-4303-B725-84F6669BA141}" srcOrd="0" destOrd="0" presId="urn:microsoft.com/office/officeart/2005/8/layout/chevron2"/>
    <dgm:cxn modelId="{FF7B358E-3859-46C2-8211-177B7287DC03}" type="presParOf" srcId="{034311AA-5B6D-4715-9242-DC5810C66CF6}" destId="{533114CF-AD36-4A10-8378-16578C735F18}" srcOrd="1" destOrd="0" presId="urn:microsoft.com/office/officeart/2005/8/layout/chevron2"/>
    <dgm:cxn modelId="{A5A47757-0340-4EF3-9AEC-CAD89712CFEF}" type="presParOf" srcId="{07CD9CEB-0996-4A56-AAD3-6CF630ED9920}" destId="{A6C8E593-0981-4503-B5FB-465F8D2008F6}" srcOrd="1" destOrd="0" presId="urn:microsoft.com/office/officeart/2005/8/layout/chevron2"/>
    <dgm:cxn modelId="{75F25E5B-0012-4E04-91F2-24D0DD724536}" type="presParOf" srcId="{07CD9CEB-0996-4A56-AAD3-6CF630ED9920}" destId="{E9359FC3-0CEA-4065-A57C-89839E1C8244}" srcOrd="2" destOrd="0" presId="urn:microsoft.com/office/officeart/2005/8/layout/chevron2"/>
    <dgm:cxn modelId="{1EA7D466-F6EA-48C1-80B1-D316D10968A0}" type="presParOf" srcId="{E9359FC3-0CEA-4065-A57C-89839E1C8244}" destId="{D8F566CF-6181-449C-92EF-1AF30D90403A}" srcOrd="0" destOrd="0" presId="urn:microsoft.com/office/officeart/2005/8/layout/chevron2"/>
    <dgm:cxn modelId="{5661F148-E9D3-41BE-9A88-24A465BE14D6}" type="presParOf" srcId="{E9359FC3-0CEA-4065-A57C-89839E1C8244}" destId="{2181CEA7-0645-4A2E-ADF7-8B0370DE7A87}" srcOrd="1" destOrd="0" presId="urn:microsoft.com/office/officeart/2005/8/layout/chevron2"/>
    <dgm:cxn modelId="{BD4702D0-3280-4E59-802B-D5721BDBA360}" type="presParOf" srcId="{07CD9CEB-0996-4A56-AAD3-6CF630ED9920}" destId="{2945B953-ED65-46BB-BD19-4803DBBB802F}" srcOrd="3" destOrd="0" presId="urn:microsoft.com/office/officeart/2005/8/layout/chevron2"/>
    <dgm:cxn modelId="{FD0960FA-097E-4C2F-9234-EBDFBAAB765B}" type="presParOf" srcId="{07CD9CEB-0996-4A56-AAD3-6CF630ED9920}" destId="{9783B471-ADE2-4718-BE08-313DBD70150B}" srcOrd="4" destOrd="0" presId="urn:microsoft.com/office/officeart/2005/8/layout/chevron2"/>
    <dgm:cxn modelId="{CEBCD77E-16BE-46E4-A2C2-7C65EA3CB7BC}" type="presParOf" srcId="{9783B471-ADE2-4718-BE08-313DBD70150B}" destId="{0635998D-C457-46D9-94D5-1ED1A78D3C0A}" srcOrd="0" destOrd="0" presId="urn:microsoft.com/office/officeart/2005/8/layout/chevron2"/>
    <dgm:cxn modelId="{C04C376A-F9A8-43B5-96AC-1540B38A2950}" type="presParOf" srcId="{9783B471-ADE2-4718-BE08-313DBD70150B}" destId="{4A685D03-8373-4A57-A9D8-589031D4F359}" srcOrd="1" destOrd="0" presId="urn:microsoft.com/office/officeart/2005/8/layout/chevron2"/>
    <dgm:cxn modelId="{E9487A96-9FF1-4EC9-81DA-77B27BCC7ECA}" type="presParOf" srcId="{07CD9CEB-0996-4A56-AAD3-6CF630ED9920}" destId="{14A7779A-375C-43B4-B1A4-1AD6DD487B43}" srcOrd="5" destOrd="0" presId="urn:microsoft.com/office/officeart/2005/8/layout/chevron2"/>
    <dgm:cxn modelId="{1AF979BB-AEE0-4749-88B2-8DF2DDBA32C8}" type="presParOf" srcId="{07CD9CEB-0996-4A56-AAD3-6CF630ED9920}" destId="{2D4A8864-58E0-4C91-BEEE-F2FBFB5D27B0}" srcOrd="6" destOrd="0" presId="urn:microsoft.com/office/officeart/2005/8/layout/chevron2"/>
    <dgm:cxn modelId="{59A3DBE8-1852-4D95-B297-2ECB0C83464C}" type="presParOf" srcId="{2D4A8864-58E0-4C91-BEEE-F2FBFB5D27B0}" destId="{CF26EB95-29AF-4B06-A253-2F85D5E6708B}" srcOrd="0" destOrd="0" presId="urn:microsoft.com/office/officeart/2005/8/layout/chevron2"/>
    <dgm:cxn modelId="{DADEEEB1-18BD-43AC-A7D7-0539FDC11585}" type="presParOf" srcId="{2D4A8864-58E0-4C91-BEEE-F2FBFB5D27B0}" destId="{D2AADBD5-12B7-420D-8FFA-DC17C8DE9F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87F1F9-2687-4AA5-B7EA-66D1886AA265}"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6A1E4EED-428B-49FA-817D-03A4A3756B31}">
      <dgm:prSet phldrT="[Texto]"/>
      <dgm:spPr/>
      <dgm:t>
        <a:bodyPr/>
        <a:lstStyle/>
        <a:p>
          <a:r>
            <a:rPr lang="es-EC" noProof="0" dirty="0" smtClean="0"/>
            <a:t>Culturales</a:t>
          </a:r>
          <a:endParaRPr lang="es-EC" noProof="0" dirty="0"/>
        </a:p>
      </dgm:t>
    </dgm:pt>
    <dgm:pt modelId="{194A4B48-A365-4A8B-BE74-163640AF67B5}" type="parTrans" cxnId="{D2E0D49F-657F-4FF6-965E-27CBD4455B6E}">
      <dgm:prSet/>
      <dgm:spPr/>
      <dgm:t>
        <a:bodyPr/>
        <a:lstStyle/>
        <a:p>
          <a:endParaRPr lang="es-EC"/>
        </a:p>
      </dgm:t>
    </dgm:pt>
    <dgm:pt modelId="{B7D6C15A-E9B6-45C4-96A8-3442227606B3}" type="sibTrans" cxnId="{D2E0D49F-657F-4FF6-965E-27CBD4455B6E}">
      <dgm:prSet/>
      <dgm:spPr/>
      <dgm:t>
        <a:bodyPr/>
        <a:lstStyle/>
        <a:p>
          <a:endParaRPr lang="es-EC"/>
        </a:p>
      </dgm:t>
    </dgm:pt>
    <dgm:pt modelId="{620EBC12-3DCD-4438-92B8-82B0FEFC8C14}">
      <dgm:prSet phldrT="[Texto]"/>
      <dgm:spPr/>
      <dgm:t>
        <a:bodyPr/>
        <a:lstStyle/>
        <a:p>
          <a:r>
            <a:rPr lang="es-EC" noProof="0" dirty="0" smtClean="0"/>
            <a:t>Sociales</a:t>
          </a:r>
          <a:endParaRPr lang="es-EC" noProof="0" dirty="0"/>
        </a:p>
      </dgm:t>
    </dgm:pt>
    <dgm:pt modelId="{39DE696C-E288-4EE1-B759-01DA5694EF8C}" type="parTrans" cxnId="{67673222-1743-4270-8293-A660B704FB89}">
      <dgm:prSet/>
      <dgm:spPr/>
      <dgm:t>
        <a:bodyPr/>
        <a:lstStyle/>
        <a:p>
          <a:endParaRPr lang="es-EC"/>
        </a:p>
      </dgm:t>
    </dgm:pt>
    <dgm:pt modelId="{24C62633-A0FE-4803-ADA7-B2C4F68C939F}" type="sibTrans" cxnId="{67673222-1743-4270-8293-A660B704FB89}">
      <dgm:prSet/>
      <dgm:spPr/>
      <dgm:t>
        <a:bodyPr/>
        <a:lstStyle/>
        <a:p>
          <a:endParaRPr lang="es-EC"/>
        </a:p>
      </dgm:t>
    </dgm:pt>
    <dgm:pt modelId="{B432A4CB-0808-4E60-9C52-517F84754721}">
      <dgm:prSet phldrT="[Texto]"/>
      <dgm:spPr/>
      <dgm:t>
        <a:bodyPr/>
        <a:lstStyle/>
        <a:p>
          <a:r>
            <a:rPr lang="es-EC" noProof="0" dirty="0" smtClean="0"/>
            <a:t>Personales</a:t>
          </a:r>
          <a:endParaRPr lang="es-EC" noProof="0" dirty="0"/>
        </a:p>
      </dgm:t>
    </dgm:pt>
    <dgm:pt modelId="{A822B979-197D-4766-B7AA-E2D699918B65}" type="parTrans" cxnId="{EBEEF552-1781-40ED-A62B-4F8E01D0675D}">
      <dgm:prSet/>
      <dgm:spPr/>
      <dgm:t>
        <a:bodyPr/>
        <a:lstStyle/>
        <a:p>
          <a:endParaRPr lang="es-EC"/>
        </a:p>
      </dgm:t>
    </dgm:pt>
    <dgm:pt modelId="{3DFEDBE1-5753-44B9-941C-17DACA22616B}" type="sibTrans" cxnId="{EBEEF552-1781-40ED-A62B-4F8E01D0675D}">
      <dgm:prSet/>
      <dgm:spPr/>
      <dgm:t>
        <a:bodyPr/>
        <a:lstStyle/>
        <a:p>
          <a:endParaRPr lang="es-EC"/>
        </a:p>
      </dgm:t>
    </dgm:pt>
    <dgm:pt modelId="{BC5DBB1D-3638-4B07-9584-6AB4B0F6CF05}">
      <dgm:prSet phldrT="[Texto]"/>
      <dgm:spPr/>
      <dgm:t>
        <a:bodyPr/>
        <a:lstStyle/>
        <a:p>
          <a:r>
            <a:rPr lang="es-EC" noProof="0" dirty="0" smtClean="0"/>
            <a:t>Psicológicos </a:t>
          </a:r>
          <a:endParaRPr lang="es-EC" noProof="0" dirty="0"/>
        </a:p>
      </dgm:t>
    </dgm:pt>
    <dgm:pt modelId="{96445AA1-DDE5-491E-A9B6-852619AF0A1C}" type="parTrans" cxnId="{70FE7FDE-DE26-4B0F-A798-A31496920E22}">
      <dgm:prSet/>
      <dgm:spPr/>
      <dgm:t>
        <a:bodyPr/>
        <a:lstStyle/>
        <a:p>
          <a:endParaRPr lang="es-EC"/>
        </a:p>
      </dgm:t>
    </dgm:pt>
    <dgm:pt modelId="{6AE33E16-90ED-4069-817E-CAA96C39337A}" type="sibTrans" cxnId="{70FE7FDE-DE26-4B0F-A798-A31496920E22}">
      <dgm:prSet/>
      <dgm:spPr/>
      <dgm:t>
        <a:bodyPr/>
        <a:lstStyle/>
        <a:p>
          <a:endParaRPr lang="es-EC"/>
        </a:p>
      </dgm:t>
    </dgm:pt>
    <dgm:pt modelId="{2D7801D9-3104-4DF6-A6F8-6E6065EE9599}">
      <dgm:prSet phldrT="[Texto]"/>
      <dgm:spPr/>
      <dgm:t>
        <a:bodyPr/>
        <a:lstStyle/>
        <a:p>
          <a:r>
            <a:rPr lang="en-US" noProof="0" dirty="0" err="1" smtClean="0"/>
            <a:t>Cultura</a:t>
          </a:r>
          <a:endParaRPr lang="es-EC" noProof="0" dirty="0"/>
        </a:p>
      </dgm:t>
    </dgm:pt>
    <dgm:pt modelId="{99145CC7-5531-480E-A348-46E18A47645A}" type="parTrans" cxnId="{820CC3B0-955A-4940-A8CB-A0FED91D5824}">
      <dgm:prSet/>
      <dgm:spPr/>
      <dgm:t>
        <a:bodyPr/>
        <a:lstStyle/>
        <a:p>
          <a:endParaRPr lang="es-EC"/>
        </a:p>
      </dgm:t>
    </dgm:pt>
    <dgm:pt modelId="{0467061A-EBC5-49D2-8918-6977401D953B}" type="sibTrans" cxnId="{820CC3B0-955A-4940-A8CB-A0FED91D5824}">
      <dgm:prSet/>
      <dgm:spPr/>
      <dgm:t>
        <a:bodyPr/>
        <a:lstStyle/>
        <a:p>
          <a:endParaRPr lang="es-EC"/>
        </a:p>
      </dgm:t>
    </dgm:pt>
    <dgm:pt modelId="{739DBFF5-296C-460E-9C6B-53DCCEAD1682}">
      <dgm:prSet phldrT="[Texto]"/>
      <dgm:spPr/>
      <dgm:t>
        <a:bodyPr/>
        <a:lstStyle/>
        <a:p>
          <a:r>
            <a:rPr lang="en-US" noProof="0" dirty="0" err="1" smtClean="0"/>
            <a:t>Subcultura</a:t>
          </a:r>
          <a:endParaRPr lang="es-EC" noProof="0" dirty="0"/>
        </a:p>
      </dgm:t>
    </dgm:pt>
    <dgm:pt modelId="{038DA023-6DDC-4101-80B2-F7F8C12A067B}" type="parTrans" cxnId="{1A2E0961-49D4-4916-8622-2E4C79ADE720}">
      <dgm:prSet/>
      <dgm:spPr/>
      <dgm:t>
        <a:bodyPr/>
        <a:lstStyle/>
        <a:p>
          <a:endParaRPr lang="es-EC"/>
        </a:p>
      </dgm:t>
    </dgm:pt>
    <dgm:pt modelId="{2DF0EF54-1FF0-4117-AC6E-B7EBD181D07C}" type="sibTrans" cxnId="{1A2E0961-49D4-4916-8622-2E4C79ADE720}">
      <dgm:prSet/>
      <dgm:spPr/>
      <dgm:t>
        <a:bodyPr/>
        <a:lstStyle/>
        <a:p>
          <a:endParaRPr lang="es-EC"/>
        </a:p>
      </dgm:t>
    </dgm:pt>
    <dgm:pt modelId="{2AE8FF07-E5F2-4BD1-A2B7-13795883FA5B}">
      <dgm:prSet phldrT="[Texto]"/>
      <dgm:spPr/>
      <dgm:t>
        <a:bodyPr/>
        <a:lstStyle/>
        <a:p>
          <a:r>
            <a:rPr lang="en-US" noProof="0" dirty="0" err="1" smtClean="0"/>
            <a:t>Estatus</a:t>
          </a:r>
          <a:r>
            <a:rPr lang="en-US" noProof="0" dirty="0" smtClean="0"/>
            <a:t> Social</a:t>
          </a:r>
          <a:endParaRPr lang="es-EC" noProof="0" dirty="0"/>
        </a:p>
      </dgm:t>
    </dgm:pt>
    <dgm:pt modelId="{B1030A06-069A-47B9-8CBA-A0E59E0A1E13}" type="parTrans" cxnId="{659FBE5A-B5F0-4F01-8B79-5F8EAEFE44FC}">
      <dgm:prSet/>
      <dgm:spPr/>
      <dgm:t>
        <a:bodyPr/>
        <a:lstStyle/>
        <a:p>
          <a:endParaRPr lang="es-EC"/>
        </a:p>
      </dgm:t>
    </dgm:pt>
    <dgm:pt modelId="{A3EBA635-016E-47F4-802A-347D9427F1E6}" type="sibTrans" cxnId="{659FBE5A-B5F0-4F01-8B79-5F8EAEFE44FC}">
      <dgm:prSet/>
      <dgm:spPr/>
      <dgm:t>
        <a:bodyPr/>
        <a:lstStyle/>
        <a:p>
          <a:endParaRPr lang="es-EC"/>
        </a:p>
      </dgm:t>
    </dgm:pt>
    <dgm:pt modelId="{F984BE0B-E318-44D4-ADDA-C6701435ADA2}">
      <dgm:prSet phldrT="[Texto]"/>
      <dgm:spPr/>
      <dgm:t>
        <a:bodyPr/>
        <a:lstStyle/>
        <a:p>
          <a:r>
            <a:rPr lang="en-US" noProof="0" dirty="0" err="1" smtClean="0"/>
            <a:t>Grupos</a:t>
          </a:r>
          <a:r>
            <a:rPr lang="en-US" noProof="0" dirty="0" smtClean="0"/>
            <a:t> </a:t>
          </a:r>
          <a:r>
            <a:rPr lang="en-US" noProof="0" dirty="0" err="1" smtClean="0"/>
            <a:t>relevantes</a:t>
          </a:r>
          <a:endParaRPr lang="es-EC" noProof="0" dirty="0"/>
        </a:p>
      </dgm:t>
    </dgm:pt>
    <dgm:pt modelId="{DBA39A7E-F6AF-4EC9-A857-08F4E4CF7E7E}" type="parTrans" cxnId="{C6BB42D6-E096-42D4-9C8C-BBD50BA226EC}">
      <dgm:prSet/>
      <dgm:spPr/>
      <dgm:t>
        <a:bodyPr/>
        <a:lstStyle/>
        <a:p>
          <a:endParaRPr lang="es-EC"/>
        </a:p>
      </dgm:t>
    </dgm:pt>
    <dgm:pt modelId="{C7CDD533-9A35-4900-A925-7F0AD1F9BF18}" type="sibTrans" cxnId="{C6BB42D6-E096-42D4-9C8C-BBD50BA226EC}">
      <dgm:prSet/>
      <dgm:spPr/>
      <dgm:t>
        <a:bodyPr/>
        <a:lstStyle/>
        <a:p>
          <a:endParaRPr lang="es-EC"/>
        </a:p>
      </dgm:t>
    </dgm:pt>
    <dgm:pt modelId="{586338CC-1E93-4DD1-AABD-2F9C179524F0}">
      <dgm:prSet phldrT="[Texto]"/>
      <dgm:spPr/>
      <dgm:t>
        <a:bodyPr/>
        <a:lstStyle/>
        <a:p>
          <a:r>
            <a:rPr lang="en-US" noProof="0" dirty="0" err="1" smtClean="0"/>
            <a:t>Edad</a:t>
          </a:r>
          <a:r>
            <a:rPr lang="en-US" noProof="0" dirty="0" smtClean="0"/>
            <a:t> y </a:t>
          </a:r>
          <a:r>
            <a:rPr lang="en-US" noProof="0" dirty="0" err="1" smtClean="0"/>
            <a:t>ciclo</a:t>
          </a:r>
          <a:r>
            <a:rPr lang="en-US" noProof="0" dirty="0" smtClean="0"/>
            <a:t> de </a:t>
          </a:r>
          <a:r>
            <a:rPr lang="en-US" noProof="0" dirty="0" err="1" smtClean="0"/>
            <a:t>vida</a:t>
          </a:r>
          <a:endParaRPr lang="es-EC" noProof="0" dirty="0"/>
        </a:p>
      </dgm:t>
    </dgm:pt>
    <dgm:pt modelId="{5A19A117-24B1-44A1-B74F-687241C8D15F}" type="parTrans" cxnId="{D02232A7-0ADE-438A-BAE4-511AE61DEE2E}">
      <dgm:prSet/>
      <dgm:spPr/>
      <dgm:t>
        <a:bodyPr/>
        <a:lstStyle/>
        <a:p>
          <a:endParaRPr lang="es-EC"/>
        </a:p>
      </dgm:t>
    </dgm:pt>
    <dgm:pt modelId="{D74335B2-9C2C-4F32-86F4-0BF020D512C6}" type="sibTrans" cxnId="{D02232A7-0ADE-438A-BAE4-511AE61DEE2E}">
      <dgm:prSet/>
      <dgm:spPr/>
      <dgm:t>
        <a:bodyPr/>
        <a:lstStyle/>
        <a:p>
          <a:endParaRPr lang="es-EC"/>
        </a:p>
      </dgm:t>
    </dgm:pt>
    <dgm:pt modelId="{EEBE3908-2896-4BE1-ACEF-ACC842E15A5C}">
      <dgm:prSet phldrT="[Texto]"/>
      <dgm:spPr/>
      <dgm:t>
        <a:bodyPr/>
        <a:lstStyle/>
        <a:p>
          <a:r>
            <a:rPr lang="en-US" noProof="0" dirty="0" err="1" smtClean="0"/>
            <a:t>Estilo</a:t>
          </a:r>
          <a:r>
            <a:rPr lang="en-US" noProof="0" dirty="0" smtClean="0"/>
            <a:t> de </a:t>
          </a:r>
          <a:r>
            <a:rPr lang="en-US" noProof="0" dirty="0" err="1" smtClean="0"/>
            <a:t>vida</a:t>
          </a:r>
          <a:endParaRPr lang="es-EC" noProof="0" dirty="0"/>
        </a:p>
      </dgm:t>
    </dgm:pt>
    <dgm:pt modelId="{F3ABA685-BE8A-4EB5-AC4C-D0E2C53E15D1}" type="parTrans" cxnId="{10DDF847-A53E-4733-84F3-7E4880238909}">
      <dgm:prSet/>
      <dgm:spPr/>
      <dgm:t>
        <a:bodyPr/>
        <a:lstStyle/>
        <a:p>
          <a:endParaRPr lang="es-EC"/>
        </a:p>
      </dgm:t>
    </dgm:pt>
    <dgm:pt modelId="{29C6F01D-383C-4F7D-A4DD-F83ED2E094F7}" type="sibTrans" cxnId="{10DDF847-A53E-4733-84F3-7E4880238909}">
      <dgm:prSet/>
      <dgm:spPr/>
      <dgm:t>
        <a:bodyPr/>
        <a:lstStyle/>
        <a:p>
          <a:endParaRPr lang="es-EC"/>
        </a:p>
      </dgm:t>
    </dgm:pt>
    <dgm:pt modelId="{5B7ABDA1-DF7D-4940-8875-A259A0ABC68D}">
      <dgm:prSet phldrT="[Texto]"/>
      <dgm:spPr/>
      <dgm:t>
        <a:bodyPr/>
        <a:lstStyle/>
        <a:p>
          <a:r>
            <a:rPr lang="en-US" noProof="0" dirty="0" err="1" smtClean="0"/>
            <a:t>Motivación</a:t>
          </a:r>
          <a:r>
            <a:rPr lang="en-US" noProof="0" dirty="0" smtClean="0"/>
            <a:t> </a:t>
          </a:r>
          <a:endParaRPr lang="es-EC" noProof="0" dirty="0"/>
        </a:p>
      </dgm:t>
    </dgm:pt>
    <dgm:pt modelId="{033A72D0-B540-4833-B13C-F03073B4AD2C}" type="parTrans" cxnId="{F5BFFB30-EFDD-4554-8713-14EAF95FFF47}">
      <dgm:prSet/>
      <dgm:spPr/>
      <dgm:t>
        <a:bodyPr/>
        <a:lstStyle/>
        <a:p>
          <a:endParaRPr lang="es-EC"/>
        </a:p>
      </dgm:t>
    </dgm:pt>
    <dgm:pt modelId="{B7857FEC-A330-4DD1-BFA3-3BB905CEB9EA}" type="sibTrans" cxnId="{F5BFFB30-EFDD-4554-8713-14EAF95FFF47}">
      <dgm:prSet/>
      <dgm:spPr/>
      <dgm:t>
        <a:bodyPr/>
        <a:lstStyle/>
        <a:p>
          <a:endParaRPr lang="es-EC"/>
        </a:p>
      </dgm:t>
    </dgm:pt>
    <dgm:pt modelId="{D42D0236-EC87-4443-9056-73ED2B532219}">
      <dgm:prSet phldrT="[Texto]"/>
      <dgm:spPr/>
      <dgm:t>
        <a:bodyPr/>
        <a:lstStyle/>
        <a:p>
          <a:r>
            <a:rPr lang="en-US" noProof="0" dirty="0" err="1" smtClean="0"/>
            <a:t>Creencias</a:t>
          </a:r>
          <a:r>
            <a:rPr lang="en-US" noProof="0" dirty="0" smtClean="0"/>
            <a:t> y </a:t>
          </a:r>
          <a:r>
            <a:rPr lang="en-US" noProof="0" dirty="0" err="1" smtClean="0"/>
            <a:t>acttudes</a:t>
          </a:r>
          <a:endParaRPr lang="es-EC" noProof="0" dirty="0"/>
        </a:p>
      </dgm:t>
    </dgm:pt>
    <dgm:pt modelId="{8CB32B4F-95BF-4703-AE2D-EE2C38CD1B1D}" type="parTrans" cxnId="{106E62B9-2A2B-4818-B560-20047E68C074}">
      <dgm:prSet/>
      <dgm:spPr/>
      <dgm:t>
        <a:bodyPr/>
        <a:lstStyle/>
        <a:p>
          <a:endParaRPr lang="es-EC"/>
        </a:p>
      </dgm:t>
    </dgm:pt>
    <dgm:pt modelId="{5285FB7E-B0E7-4BD3-A6B7-2ED3C1F06303}" type="sibTrans" cxnId="{106E62B9-2A2B-4818-B560-20047E68C074}">
      <dgm:prSet/>
      <dgm:spPr/>
      <dgm:t>
        <a:bodyPr/>
        <a:lstStyle/>
        <a:p>
          <a:endParaRPr lang="es-EC"/>
        </a:p>
      </dgm:t>
    </dgm:pt>
    <dgm:pt modelId="{B2DBAE46-5629-4009-B5E2-696B0DF83A3C}">
      <dgm:prSet phldrT="[Texto]"/>
      <dgm:spPr/>
      <dgm:t>
        <a:bodyPr/>
        <a:lstStyle/>
        <a:p>
          <a:r>
            <a:rPr lang="en-US" noProof="0" dirty="0" err="1" smtClean="0"/>
            <a:t>Aprendizaje</a:t>
          </a:r>
          <a:endParaRPr lang="es-EC" noProof="0" dirty="0"/>
        </a:p>
      </dgm:t>
    </dgm:pt>
    <dgm:pt modelId="{D4ED787D-C7D2-40D6-92BD-23CDBDBDBCEE}" type="parTrans" cxnId="{5D62355B-DC25-4D78-BBFA-EEAC592FDBEE}">
      <dgm:prSet/>
      <dgm:spPr/>
      <dgm:t>
        <a:bodyPr/>
        <a:lstStyle/>
        <a:p>
          <a:endParaRPr lang="es-EC"/>
        </a:p>
      </dgm:t>
    </dgm:pt>
    <dgm:pt modelId="{E3F3151B-EA46-431A-B472-3C904DA647A4}" type="sibTrans" cxnId="{5D62355B-DC25-4D78-BBFA-EEAC592FDBEE}">
      <dgm:prSet/>
      <dgm:spPr/>
      <dgm:t>
        <a:bodyPr/>
        <a:lstStyle/>
        <a:p>
          <a:endParaRPr lang="es-EC"/>
        </a:p>
      </dgm:t>
    </dgm:pt>
    <dgm:pt modelId="{C35FFACF-DF6D-4432-8937-86A7913F5C8E}" type="pres">
      <dgm:prSet presAssocID="{E487F1F9-2687-4AA5-B7EA-66D1886AA265}" presName="rootnode" presStyleCnt="0">
        <dgm:presLayoutVars>
          <dgm:chMax/>
          <dgm:chPref/>
          <dgm:dir/>
          <dgm:animLvl val="lvl"/>
        </dgm:presLayoutVars>
      </dgm:prSet>
      <dgm:spPr/>
      <dgm:t>
        <a:bodyPr/>
        <a:lstStyle/>
        <a:p>
          <a:endParaRPr lang="es-EC"/>
        </a:p>
      </dgm:t>
    </dgm:pt>
    <dgm:pt modelId="{D3DB08F0-1E13-4966-9CA6-8C113BC719EB}" type="pres">
      <dgm:prSet presAssocID="{6A1E4EED-428B-49FA-817D-03A4A3756B31}" presName="composite" presStyleCnt="0"/>
      <dgm:spPr/>
    </dgm:pt>
    <dgm:pt modelId="{7EEB15F9-135F-44B6-88E3-DE4E17816381}" type="pres">
      <dgm:prSet presAssocID="{6A1E4EED-428B-49FA-817D-03A4A3756B31}" presName="bentUpArrow1" presStyleLbl="alignImgPlace1" presStyleIdx="0" presStyleCnt="3"/>
      <dgm:spPr/>
    </dgm:pt>
    <dgm:pt modelId="{9323FAB1-037B-4F4C-AAFF-308D29822C95}" type="pres">
      <dgm:prSet presAssocID="{6A1E4EED-428B-49FA-817D-03A4A3756B31}" presName="ParentText" presStyleLbl="node1" presStyleIdx="0" presStyleCnt="4">
        <dgm:presLayoutVars>
          <dgm:chMax val="1"/>
          <dgm:chPref val="1"/>
          <dgm:bulletEnabled val="1"/>
        </dgm:presLayoutVars>
      </dgm:prSet>
      <dgm:spPr/>
      <dgm:t>
        <a:bodyPr/>
        <a:lstStyle/>
        <a:p>
          <a:endParaRPr lang="es-EC"/>
        </a:p>
      </dgm:t>
    </dgm:pt>
    <dgm:pt modelId="{82339A9A-C4B2-4C19-B190-F4DC8CC0FEBE}" type="pres">
      <dgm:prSet presAssocID="{6A1E4EED-428B-49FA-817D-03A4A3756B31}" presName="ChildText" presStyleLbl="revTx" presStyleIdx="0" presStyleCnt="4" custScaleX="124901" custLinFactNeighborX="15717" custLinFactNeighborY="-7295">
        <dgm:presLayoutVars>
          <dgm:chMax val="0"/>
          <dgm:chPref val="0"/>
          <dgm:bulletEnabled val="1"/>
        </dgm:presLayoutVars>
      </dgm:prSet>
      <dgm:spPr/>
      <dgm:t>
        <a:bodyPr/>
        <a:lstStyle/>
        <a:p>
          <a:endParaRPr lang="es-EC"/>
        </a:p>
      </dgm:t>
    </dgm:pt>
    <dgm:pt modelId="{4DB0C68A-0A79-48BE-AD0F-08520A0A1183}" type="pres">
      <dgm:prSet presAssocID="{B7D6C15A-E9B6-45C4-96A8-3442227606B3}" presName="sibTrans" presStyleCnt="0"/>
      <dgm:spPr/>
    </dgm:pt>
    <dgm:pt modelId="{B4DCE191-B7A5-48F4-8B69-776ADF4DAA71}" type="pres">
      <dgm:prSet presAssocID="{620EBC12-3DCD-4438-92B8-82B0FEFC8C14}" presName="composite" presStyleCnt="0"/>
      <dgm:spPr/>
    </dgm:pt>
    <dgm:pt modelId="{C45B6CA4-7E95-4768-AD92-99DC3C55CA9F}" type="pres">
      <dgm:prSet presAssocID="{620EBC12-3DCD-4438-92B8-82B0FEFC8C14}" presName="bentUpArrow1" presStyleLbl="alignImgPlace1" presStyleIdx="1" presStyleCnt="3"/>
      <dgm:spPr/>
    </dgm:pt>
    <dgm:pt modelId="{1CC1DFFF-917B-4B5B-BA4D-E4708919785D}" type="pres">
      <dgm:prSet presAssocID="{620EBC12-3DCD-4438-92B8-82B0FEFC8C14}" presName="ParentText" presStyleLbl="node1" presStyleIdx="1" presStyleCnt="4">
        <dgm:presLayoutVars>
          <dgm:chMax val="1"/>
          <dgm:chPref val="1"/>
          <dgm:bulletEnabled val="1"/>
        </dgm:presLayoutVars>
      </dgm:prSet>
      <dgm:spPr/>
      <dgm:t>
        <a:bodyPr/>
        <a:lstStyle/>
        <a:p>
          <a:endParaRPr lang="es-EC"/>
        </a:p>
      </dgm:t>
    </dgm:pt>
    <dgm:pt modelId="{30512246-BA69-47A4-A7FD-48CFB517237C}" type="pres">
      <dgm:prSet presAssocID="{620EBC12-3DCD-4438-92B8-82B0FEFC8C14}" presName="ChildText" presStyleLbl="revTx" presStyleIdx="1" presStyleCnt="4">
        <dgm:presLayoutVars>
          <dgm:chMax val="0"/>
          <dgm:chPref val="0"/>
          <dgm:bulletEnabled val="1"/>
        </dgm:presLayoutVars>
      </dgm:prSet>
      <dgm:spPr/>
      <dgm:t>
        <a:bodyPr/>
        <a:lstStyle/>
        <a:p>
          <a:endParaRPr lang="es-EC"/>
        </a:p>
      </dgm:t>
    </dgm:pt>
    <dgm:pt modelId="{82700E5C-1AA5-479D-BB1F-A6BCB6BBA121}" type="pres">
      <dgm:prSet presAssocID="{24C62633-A0FE-4803-ADA7-B2C4F68C939F}" presName="sibTrans" presStyleCnt="0"/>
      <dgm:spPr/>
    </dgm:pt>
    <dgm:pt modelId="{0D0CCB8B-7F29-4515-873E-478AAD6C0B6D}" type="pres">
      <dgm:prSet presAssocID="{B432A4CB-0808-4E60-9C52-517F84754721}" presName="composite" presStyleCnt="0"/>
      <dgm:spPr/>
    </dgm:pt>
    <dgm:pt modelId="{E3551800-D20C-46CC-9740-89862C0F2523}" type="pres">
      <dgm:prSet presAssocID="{B432A4CB-0808-4E60-9C52-517F84754721}" presName="bentUpArrow1" presStyleLbl="alignImgPlace1" presStyleIdx="2" presStyleCnt="3"/>
      <dgm:spPr/>
    </dgm:pt>
    <dgm:pt modelId="{0490DA2D-E290-45FB-98E4-BE3E410E7962}" type="pres">
      <dgm:prSet presAssocID="{B432A4CB-0808-4E60-9C52-517F84754721}" presName="ParentText" presStyleLbl="node1" presStyleIdx="2" presStyleCnt="4">
        <dgm:presLayoutVars>
          <dgm:chMax val="1"/>
          <dgm:chPref val="1"/>
          <dgm:bulletEnabled val="1"/>
        </dgm:presLayoutVars>
      </dgm:prSet>
      <dgm:spPr/>
      <dgm:t>
        <a:bodyPr/>
        <a:lstStyle/>
        <a:p>
          <a:endParaRPr lang="es-EC"/>
        </a:p>
      </dgm:t>
    </dgm:pt>
    <dgm:pt modelId="{B4FC7BA5-E27F-4CE7-BE76-96F575A6154F}" type="pres">
      <dgm:prSet presAssocID="{B432A4CB-0808-4E60-9C52-517F84754721}" presName="ChildText" presStyleLbl="revTx" presStyleIdx="2" presStyleCnt="4">
        <dgm:presLayoutVars>
          <dgm:chMax val="0"/>
          <dgm:chPref val="0"/>
          <dgm:bulletEnabled val="1"/>
        </dgm:presLayoutVars>
      </dgm:prSet>
      <dgm:spPr/>
      <dgm:t>
        <a:bodyPr/>
        <a:lstStyle/>
        <a:p>
          <a:endParaRPr lang="es-EC"/>
        </a:p>
      </dgm:t>
    </dgm:pt>
    <dgm:pt modelId="{B13F12D3-ACCC-45B9-B8A8-50F7570FF59A}" type="pres">
      <dgm:prSet presAssocID="{3DFEDBE1-5753-44B9-941C-17DACA22616B}" presName="sibTrans" presStyleCnt="0"/>
      <dgm:spPr/>
    </dgm:pt>
    <dgm:pt modelId="{11721D41-DFC5-44F6-9167-2557E72336E0}" type="pres">
      <dgm:prSet presAssocID="{BC5DBB1D-3638-4B07-9584-6AB4B0F6CF05}" presName="composite" presStyleCnt="0"/>
      <dgm:spPr/>
    </dgm:pt>
    <dgm:pt modelId="{88FB7DF7-003E-4963-AABD-30106B6776A4}" type="pres">
      <dgm:prSet presAssocID="{BC5DBB1D-3638-4B07-9584-6AB4B0F6CF05}" presName="ParentText" presStyleLbl="node1" presStyleIdx="3" presStyleCnt="4">
        <dgm:presLayoutVars>
          <dgm:chMax val="1"/>
          <dgm:chPref val="1"/>
          <dgm:bulletEnabled val="1"/>
        </dgm:presLayoutVars>
      </dgm:prSet>
      <dgm:spPr/>
      <dgm:t>
        <a:bodyPr/>
        <a:lstStyle/>
        <a:p>
          <a:endParaRPr lang="es-EC"/>
        </a:p>
      </dgm:t>
    </dgm:pt>
    <dgm:pt modelId="{63B11B84-5FA5-4FA3-8C98-21C9BB60EF7C}" type="pres">
      <dgm:prSet presAssocID="{BC5DBB1D-3638-4B07-9584-6AB4B0F6CF05}" presName="FinalChildText" presStyleLbl="revTx" presStyleIdx="3" presStyleCnt="4">
        <dgm:presLayoutVars>
          <dgm:chMax val="0"/>
          <dgm:chPref val="0"/>
          <dgm:bulletEnabled val="1"/>
        </dgm:presLayoutVars>
      </dgm:prSet>
      <dgm:spPr/>
      <dgm:t>
        <a:bodyPr/>
        <a:lstStyle/>
        <a:p>
          <a:endParaRPr lang="es-EC"/>
        </a:p>
      </dgm:t>
    </dgm:pt>
  </dgm:ptLst>
  <dgm:cxnLst>
    <dgm:cxn modelId="{1A2E0961-49D4-4916-8622-2E4C79ADE720}" srcId="{6A1E4EED-428B-49FA-817D-03A4A3756B31}" destId="{739DBFF5-296C-460E-9C6B-53DCCEAD1682}" srcOrd="1" destOrd="0" parTransId="{038DA023-6DDC-4101-80B2-F7F8C12A067B}" sibTransId="{2DF0EF54-1FF0-4117-AC6E-B7EBD181D07C}"/>
    <dgm:cxn modelId="{FE0D9D89-A5E4-4FE7-9B7C-1F39026F0EA0}" type="presOf" srcId="{6A1E4EED-428B-49FA-817D-03A4A3756B31}" destId="{9323FAB1-037B-4F4C-AAFF-308D29822C95}" srcOrd="0" destOrd="0" presId="urn:microsoft.com/office/officeart/2005/8/layout/StepDownProcess"/>
    <dgm:cxn modelId="{A7519E2C-BD94-4C73-9398-B47A08BB9166}" type="presOf" srcId="{E487F1F9-2687-4AA5-B7EA-66D1886AA265}" destId="{C35FFACF-DF6D-4432-8937-86A7913F5C8E}" srcOrd="0" destOrd="0" presId="urn:microsoft.com/office/officeart/2005/8/layout/StepDownProcess"/>
    <dgm:cxn modelId="{467BA423-EF6B-4BF8-ACB2-65BD1D977949}" type="presOf" srcId="{EEBE3908-2896-4BE1-ACEF-ACC842E15A5C}" destId="{B4FC7BA5-E27F-4CE7-BE76-96F575A6154F}" srcOrd="0" destOrd="1" presId="urn:microsoft.com/office/officeart/2005/8/layout/StepDownProcess"/>
    <dgm:cxn modelId="{67673222-1743-4270-8293-A660B704FB89}" srcId="{E487F1F9-2687-4AA5-B7EA-66D1886AA265}" destId="{620EBC12-3DCD-4438-92B8-82B0FEFC8C14}" srcOrd="1" destOrd="0" parTransId="{39DE696C-E288-4EE1-B759-01DA5694EF8C}" sibTransId="{24C62633-A0FE-4803-ADA7-B2C4F68C939F}"/>
    <dgm:cxn modelId="{70FE7FDE-DE26-4B0F-A798-A31496920E22}" srcId="{E487F1F9-2687-4AA5-B7EA-66D1886AA265}" destId="{BC5DBB1D-3638-4B07-9584-6AB4B0F6CF05}" srcOrd="3" destOrd="0" parTransId="{96445AA1-DDE5-491E-A9B6-852619AF0A1C}" sibTransId="{6AE33E16-90ED-4069-817E-CAA96C39337A}"/>
    <dgm:cxn modelId="{820CC3B0-955A-4940-A8CB-A0FED91D5824}" srcId="{6A1E4EED-428B-49FA-817D-03A4A3756B31}" destId="{2D7801D9-3104-4DF6-A6F8-6E6065EE9599}" srcOrd="0" destOrd="0" parTransId="{99145CC7-5531-480E-A348-46E18A47645A}" sibTransId="{0467061A-EBC5-49D2-8918-6977401D953B}"/>
    <dgm:cxn modelId="{5FFBBFF5-F74F-4CED-B0D1-136B01057273}" type="presOf" srcId="{B432A4CB-0808-4E60-9C52-517F84754721}" destId="{0490DA2D-E290-45FB-98E4-BE3E410E7962}" srcOrd="0" destOrd="0" presId="urn:microsoft.com/office/officeart/2005/8/layout/StepDownProcess"/>
    <dgm:cxn modelId="{84096D99-B6FF-4652-80D8-C8D7949EA264}" type="presOf" srcId="{2D7801D9-3104-4DF6-A6F8-6E6065EE9599}" destId="{82339A9A-C4B2-4C19-B190-F4DC8CC0FEBE}" srcOrd="0" destOrd="0" presId="urn:microsoft.com/office/officeart/2005/8/layout/StepDownProcess"/>
    <dgm:cxn modelId="{D8D6178B-F291-4047-A8BB-6C86ED6CB143}" type="presOf" srcId="{620EBC12-3DCD-4438-92B8-82B0FEFC8C14}" destId="{1CC1DFFF-917B-4B5B-BA4D-E4708919785D}" srcOrd="0" destOrd="0" presId="urn:microsoft.com/office/officeart/2005/8/layout/StepDownProcess"/>
    <dgm:cxn modelId="{1E680A1F-AF57-4452-B5F4-633EA915B4F6}" type="presOf" srcId="{BC5DBB1D-3638-4B07-9584-6AB4B0F6CF05}" destId="{88FB7DF7-003E-4963-AABD-30106B6776A4}" srcOrd="0" destOrd="0" presId="urn:microsoft.com/office/officeart/2005/8/layout/StepDownProcess"/>
    <dgm:cxn modelId="{5D62355B-DC25-4D78-BBFA-EEAC592FDBEE}" srcId="{BC5DBB1D-3638-4B07-9584-6AB4B0F6CF05}" destId="{B2DBAE46-5629-4009-B5E2-696B0DF83A3C}" srcOrd="2" destOrd="0" parTransId="{D4ED787D-C7D2-40D6-92BD-23CDBDBDBCEE}" sibTransId="{E3F3151B-EA46-431A-B472-3C904DA647A4}"/>
    <dgm:cxn modelId="{17439106-A192-40BD-890E-B67E75F1156B}" type="presOf" srcId="{D42D0236-EC87-4443-9056-73ED2B532219}" destId="{63B11B84-5FA5-4FA3-8C98-21C9BB60EF7C}" srcOrd="0" destOrd="1" presId="urn:microsoft.com/office/officeart/2005/8/layout/StepDownProcess"/>
    <dgm:cxn modelId="{659FBE5A-B5F0-4F01-8B79-5F8EAEFE44FC}" srcId="{6A1E4EED-428B-49FA-817D-03A4A3756B31}" destId="{2AE8FF07-E5F2-4BD1-A2B7-13795883FA5B}" srcOrd="2" destOrd="0" parTransId="{B1030A06-069A-47B9-8CBA-A0E59E0A1E13}" sibTransId="{A3EBA635-016E-47F4-802A-347D9427F1E6}"/>
    <dgm:cxn modelId="{EBEEF552-1781-40ED-A62B-4F8E01D0675D}" srcId="{E487F1F9-2687-4AA5-B7EA-66D1886AA265}" destId="{B432A4CB-0808-4E60-9C52-517F84754721}" srcOrd="2" destOrd="0" parTransId="{A822B979-197D-4766-B7AA-E2D699918B65}" sibTransId="{3DFEDBE1-5753-44B9-941C-17DACA22616B}"/>
    <dgm:cxn modelId="{4E4CA8CE-598E-439C-817E-C4539FB037D2}" type="presOf" srcId="{F984BE0B-E318-44D4-ADDA-C6701435ADA2}" destId="{30512246-BA69-47A4-A7FD-48CFB517237C}" srcOrd="0" destOrd="0" presId="urn:microsoft.com/office/officeart/2005/8/layout/StepDownProcess"/>
    <dgm:cxn modelId="{10DDF847-A53E-4733-84F3-7E4880238909}" srcId="{B432A4CB-0808-4E60-9C52-517F84754721}" destId="{EEBE3908-2896-4BE1-ACEF-ACC842E15A5C}" srcOrd="1" destOrd="0" parTransId="{F3ABA685-BE8A-4EB5-AC4C-D0E2C53E15D1}" sibTransId="{29C6F01D-383C-4F7D-A4DD-F83ED2E094F7}"/>
    <dgm:cxn modelId="{C6BB42D6-E096-42D4-9C8C-BBD50BA226EC}" srcId="{620EBC12-3DCD-4438-92B8-82B0FEFC8C14}" destId="{F984BE0B-E318-44D4-ADDA-C6701435ADA2}" srcOrd="0" destOrd="0" parTransId="{DBA39A7E-F6AF-4EC9-A857-08F4E4CF7E7E}" sibTransId="{C7CDD533-9A35-4900-A925-7F0AD1F9BF18}"/>
    <dgm:cxn modelId="{D2E0D49F-657F-4FF6-965E-27CBD4455B6E}" srcId="{E487F1F9-2687-4AA5-B7EA-66D1886AA265}" destId="{6A1E4EED-428B-49FA-817D-03A4A3756B31}" srcOrd="0" destOrd="0" parTransId="{194A4B48-A365-4A8B-BE74-163640AF67B5}" sibTransId="{B7D6C15A-E9B6-45C4-96A8-3442227606B3}"/>
    <dgm:cxn modelId="{106E62B9-2A2B-4818-B560-20047E68C074}" srcId="{BC5DBB1D-3638-4B07-9584-6AB4B0F6CF05}" destId="{D42D0236-EC87-4443-9056-73ED2B532219}" srcOrd="1" destOrd="0" parTransId="{8CB32B4F-95BF-4703-AE2D-EE2C38CD1B1D}" sibTransId="{5285FB7E-B0E7-4BD3-A6B7-2ED3C1F06303}"/>
    <dgm:cxn modelId="{05095F78-1F2D-46DB-8026-63933DCA6F49}" type="presOf" srcId="{5B7ABDA1-DF7D-4940-8875-A259A0ABC68D}" destId="{63B11B84-5FA5-4FA3-8C98-21C9BB60EF7C}" srcOrd="0" destOrd="0" presId="urn:microsoft.com/office/officeart/2005/8/layout/StepDownProcess"/>
    <dgm:cxn modelId="{F37FF75A-E590-4C00-B465-5EF3A552B133}" type="presOf" srcId="{B2DBAE46-5629-4009-B5E2-696B0DF83A3C}" destId="{63B11B84-5FA5-4FA3-8C98-21C9BB60EF7C}" srcOrd="0" destOrd="2" presId="urn:microsoft.com/office/officeart/2005/8/layout/StepDownProcess"/>
    <dgm:cxn modelId="{D795B62C-9345-4557-8281-B16036E513D0}" type="presOf" srcId="{2AE8FF07-E5F2-4BD1-A2B7-13795883FA5B}" destId="{82339A9A-C4B2-4C19-B190-F4DC8CC0FEBE}" srcOrd="0" destOrd="2" presId="urn:microsoft.com/office/officeart/2005/8/layout/StepDownProcess"/>
    <dgm:cxn modelId="{DEADCF38-BC75-4260-BEDB-A9200B2A685D}" type="presOf" srcId="{739DBFF5-296C-460E-9C6B-53DCCEAD1682}" destId="{82339A9A-C4B2-4C19-B190-F4DC8CC0FEBE}" srcOrd="0" destOrd="1" presId="urn:microsoft.com/office/officeart/2005/8/layout/StepDownProcess"/>
    <dgm:cxn modelId="{99753B9D-EC9B-4EAB-8D27-756BF72F9961}" type="presOf" srcId="{586338CC-1E93-4DD1-AABD-2F9C179524F0}" destId="{B4FC7BA5-E27F-4CE7-BE76-96F575A6154F}" srcOrd="0" destOrd="0" presId="urn:microsoft.com/office/officeart/2005/8/layout/StepDownProcess"/>
    <dgm:cxn modelId="{F5BFFB30-EFDD-4554-8713-14EAF95FFF47}" srcId="{BC5DBB1D-3638-4B07-9584-6AB4B0F6CF05}" destId="{5B7ABDA1-DF7D-4940-8875-A259A0ABC68D}" srcOrd="0" destOrd="0" parTransId="{033A72D0-B540-4833-B13C-F03073B4AD2C}" sibTransId="{B7857FEC-A330-4DD1-BFA3-3BB905CEB9EA}"/>
    <dgm:cxn modelId="{D02232A7-0ADE-438A-BAE4-511AE61DEE2E}" srcId="{B432A4CB-0808-4E60-9C52-517F84754721}" destId="{586338CC-1E93-4DD1-AABD-2F9C179524F0}" srcOrd="0" destOrd="0" parTransId="{5A19A117-24B1-44A1-B74F-687241C8D15F}" sibTransId="{D74335B2-9C2C-4F32-86F4-0BF020D512C6}"/>
    <dgm:cxn modelId="{6A303451-E368-446E-A172-EE8D861702EE}" type="presParOf" srcId="{C35FFACF-DF6D-4432-8937-86A7913F5C8E}" destId="{D3DB08F0-1E13-4966-9CA6-8C113BC719EB}" srcOrd="0" destOrd="0" presId="urn:microsoft.com/office/officeart/2005/8/layout/StepDownProcess"/>
    <dgm:cxn modelId="{948A04ED-1C22-4771-AFD4-9E47703EABFF}" type="presParOf" srcId="{D3DB08F0-1E13-4966-9CA6-8C113BC719EB}" destId="{7EEB15F9-135F-44B6-88E3-DE4E17816381}" srcOrd="0" destOrd="0" presId="urn:microsoft.com/office/officeart/2005/8/layout/StepDownProcess"/>
    <dgm:cxn modelId="{847E725C-78C5-4BF4-918B-1DD7D94AD702}" type="presParOf" srcId="{D3DB08F0-1E13-4966-9CA6-8C113BC719EB}" destId="{9323FAB1-037B-4F4C-AAFF-308D29822C95}" srcOrd="1" destOrd="0" presId="urn:microsoft.com/office/officeart/2005/8/layout/StepDownProcess"/>
    <dgm:cxn modelId="{A5CAE21B-2C25-496F-9B93-F5620C74DFF4}" type="presParOf" srcId="{D3DB08F0-1E13-4966-9CA6-8C113BC719EB}" destId="{82339A9A-C4B2-4C19-B190-F4DC8CC0FEBE}" srcOrd="2" destOrd="0" presId="urn:microsoft.com/office/officeart/2005/8/layout/StepDownProcess"/>
    <dgm:cxn modelId="{FA5FFEB0-4BF2-4379-B2C1-171211436C28}" type="presParOf" srcId="{C35FFACF-DF6D-4432-8937-86A7913F5C8E}" destId="{4DB0C68A-0A79-48BE-AD0F-08520A0A1183}" srcOrd="1" destOrd="0" presId="urn:microsoft.com/office/officeart/2005/8/layout/StepDownProcess"/>
    <dgm:cxn modelId="{C9A037EA-0759-4B5D-A7C9-0A7B08F95493}" type="presParOf" srcId="{C35FFACF-DF6D-4432-8937-86A7913F5C8E}" destId="{B4DCE191-B7A5-48F4-8B69-776ADF4DAA71}" srcOrd="2" destOrd="0" presId="urn:microsoft.com/office/officeart/2005/8/layout/StepDownProcess"/>
    <dgm:cxn modelId="{03ED18CD-E265-46FC-BCC1-F4F57FAF93C3}" type="presParOf" srcId="{B4DCE191-B7A5-48F4-8B69-776ADF4DAA71}" destId="{C45B6CA4-7E95-4768-AD92-99DC3C55CA9F}" srcOrd="0" destOrd="0" presId="urn:microsoft.com/office/officeart/2005/8/layout/StepDownProcess"/>
    <dgm:cxn modelId="{2A4C19EC-F039-4FF8-BB64-5362C0C41C0C}" type="presParOf" srcId="{B4DCE191-B7A5-48F4-8B69-776ADF4DAA71}" destId="{1CC1DFFF-917B-4B5B-BA4D-E4708919785D}" srcOrd="1" destOrd="0" presId="urn:microsoft.com/office/officeart/2005/8/layout/StepDownProcess"/>
    <dgm:cxn modelId="{D27D3DB1-10D8-4F21-A3F0-6DA21CAA5222}" type="presParOf" srcId="{B4DCE191-B7A5-48F4-8B69-776ADF4DAA71}" destId="{30512246-BA69-47A4-A7FD-48CFB517237C}" srcOrd="2" destOrd="0" presId="urn:microsoft.com/office/officeart/2005/8/layout/StepDownProcess"/>
    <dgm:cxn modelId="{B8B193DA-C8F1-4C5A-8089-174A708B46A9}" type="presParOf" srcId="{C35FFACF-DF6D-4432-8937-86A7913F5C8E}" destId="{82700E5C-1AA5-479D-BB1F-A6BCB6BBA121}" srcOrd="3" destOrd="0" presId="urn:microsoft.com/office/officeart/2005/8/layout/StepDownProcess"/>
    <dgm:cxn modelId="{99612354-EF5F-461B-9A02-4796BD34658D}" type="presParOf" srcId="{C35FFACF-DF6D-4432-8937-86A7913F5C8E}" destId="{0D0CCB8B-7F29-4515-873E-478AAD6C0B6D}" srcOrd="4" destOrd="0" presId="urn:microsoft.com/office/officeart/2005/8/layout/StepDownProcess"/>
    <dgm:cxn modelId="{64BA271C-B821-46A4-9911-EFA667240C40}" type="presParOf" srcId="{0D0CCB8B-7F29-4515-873E-478AAD6C0B6D}" destId="{E3551800-D20C-46CC-9740-89862C0F2523}" srcOrd="0" destOrd="0" presId="urn:microsoft.com/office/officeart/2005/8/layout/StepDownProcess"/>
    <dgm:cxn modelId="{D28102EF-AA49-4EEC-9EDF-EEDA4D17ECA7}" type="presParOf" srcId="{0D0CCB8B-7F29-4515-873E-478AAD6C0B6D}" destId="{0490DA2D-E290-45FB-98E4-BE3E410E7962}" srcOrd="1" destOrd="0" presId="urn:microsoft.com/office/officeart/2005/8/layout/StepDownProcess"/>
    <dgm:cxn modelId="{60BEBEE7-E5E9-4595-BDCB-7565F953E68D}" type="presParOf" srcId="{0D0CCB8B-7F29-4515-873E-478AAD6C0B6D}" destId="{B4FC7BA5-E27F-4CE7-BE76-96F575A6154F}" srcOrd="2" destOrd="0" presId="urn:microsoft.com/office/officeart/2005/8/layout/StepDownProcess"/>
    <dgm:cxn modelId="{72EDB9A5-041E-422A-AED4-7671451604A5}" type="presParOf" srcId="{C35FFACF-DF6D-4432-8937-86A7913F5C8E}" destId="{B13F12D3-ACCC-45B9-B8A8-50F7570FF59A}" srcOrd="5" destOrd="0" presId="urn:microsoft.com/office/officeart/2005/8/layout/StepDownProcess"/>
    <dgm:cxn modelId="{249AE913-F48F-4509-9627-D2ABC9CB9FDF}" type="presParOf" srcId="{C35FFACF-DF6D-4432-8937-86A7913F5C8E}" destId="{11721D41-DFC5-44F6-9167-2557E72336E0}" srcOrd="6" destOrd="0" presId="urn:microsoft.com/office/officeart/2005/8/layout/StepDownProcess"/>
    <dgm:cxn modelId="{43196932-24D3-4DE0-B5FC-44F2700CFC5C}" type="presParOf" srcId="{11721D41-DFC5-44F6-9167-2557E72336E0}" destId="{88FB7DF7-003E-4963-AABD-30106B6776A4}" srcOrd="0" destOrd="0" presId="urn:microsoft.com/office/officeart/2005/8/layout/StepDownProcess"/>
    <dgm:cxn modelId="{02CCB8C0-4F60-4FD7-A95B-EC0F722FF011}" type="presParOf" srcId="{11721D41-DFC5-44F6-9167-2557E72336E0}" destId="{63B11B84-5FA5-4FA3-8C98-21C9BB60EF7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B23D52-4707-4039-BBCF-CF9904D3D1A8}"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ED7B158D-C29F-4B16-94CC-4B9DF03778D5}">
      <dgm:prSet phldrT="[Texto]" custT="1"/>
      <dgm:spPr/>
      <dgm:t>
        <a:bodyPr/>
        <a:lstStyle/>
        <a:p>
          <a:pPr algn="ctr"/>
          <a:r>
            <a:rPr lang="es-EC" sz="1400"/>
            <a:t>Reconocimiento de la necesidad</a:t>
          </a:r>
        </a:p>
      </dgm:t>
    </dgm:pt>
    <dgm:pt modelId="{E20F4479-5653-489C-9E1C-C1801F72D8B3}" type="parTrans" cxnId="{B7C46238-9F94-46F8-A234-1D302B012AE3}">
      <dgm:prSet/>
      <dgm:spPr/>
      <dgm:t>
        <a:bodyPr/>
        <a:lstStyle/>
        <a:p>
          <a:pPr algn="ctr"/>
          <a:endParaRPr lang="es-EC" sz="1100"/>
        </a:p>
      </dgm:t>
    </dgm:pt>
    <dgm:pt modelId="{B0438256-DDAE-47F2-A3E5-2CDF514E4ED1}" type="sibTrans" cxnId="{B7C46238-9F94-46F8-A234-1D302B012AE3}">
      <dgm:prSet/>
      <dgm:spPr/>
      <dgm:t>
        <a:bodyPr/>
        <a:lstStyle/>
        <a:p>
          <a:pPr algn="ctr"/>
          <a:endParaRPr lang="es-EC" sz="1100"/>
        </a:p>
      </dgm:t>
    </dgm:pt>
    <dgm:pt modelId="{557E3F9C-83F1-4B93-89FA-7882D25211F6}">
      <dgm:prSet phldrT="[Texto]" custT="1"/>
      <dgm:spPr/>
      <dgm:t>
        <a:bodyPr/>
        <a:lstStyle/>
        <a:p>
          <a:pPr algn="ctr"/>
          <a:r>
            <a:rPr lang="es-EC" sz="1400"/>
            <a:t>Busqueda de información </a:t>
          </a:r>
        </a:p>
      </dgm:t>
    </dgm:pt>
    <dgm:pt modelId="{C7F7488C-43AB-4C4A-9E93-D06E4E90C55D}" type="parTrans" cxnId="{94BF46BC-52B1-4E08-A01E-88AF6E3DE2A7}">
      <dgm:prSet/>
      <dgm:spPr/>
      <dgm:t>
        <a:bodyPr/>
        <a:lstStyle/>
        <a:p>
          <a:pPr algn="ctr"/>
          <a:endParaRPr lang="es-EC" sz="1100"/>
        </a:p>
      </dgm:t>
    </dgm:pt>
    <dgm:pt modelId="{53ED1051-B55F-474F-ACFD-EB630DB6B4D6}" type="sibTrans" cxnId="{94BF46BC-52B1-4E08-A01E-88AF6E3DE2A7}">
      <dgm:prSet/>
      <dgm:spPr/>
      <dgm:t>
        <a:bodyPr/>
        <a:lstStyle/>
        <a:p>
          <a:pPr algn="ctr"/>
          <a:endParaRPr lang="es-EC" sz="1100"/>
        </a:p>
      </dgm:t>
    </dgm:pt>
    <dgm:pt modelId="{714D3D2E-393B-4C04-A14A-73279D8693B4}">
      <dgm:prSet phldrT="[Texto]" custT="1"/>
      <dgm:spPr/>
      <dgm:t>
        <a:bodyPr/>
        <a:lstStyle/>
        <a:p>
          <a:pPr algn="ctr"/>
          <a:r>
            <a:rPr lang="es-EC" sz="1400"/>
            <a:t>Evaluación de alternativas</a:t>
          </a:r>
        </a:p>
      </dgm:t>
    </dgm:pt>
    <dgm:pt modelId="{1F58E523-0163-406F-B2D9-09E23BD8C812}" type="parTrans" cxnId="{B40F7115-6711-45D9-A02F-DB4CD9EDB071}">
      <dgm:prSet/>
      <dgm:spPr/>
      <dgm:t>
        <a:bodyPr/>
        <a:lstStyle/>
        <a:p>
          <a:pPr algn="ctr"/>
          <a:endParaRPr lang="es-EC" sz="1100"/>
        </a:p>
      </dgm:t>
    </dgm:pt>
    <dgm:pt modelId="{B14F5E31-0DA9-4F59-B09E-24A98CB109B2}" type="sibTrans" cxnId="{B40F7115-6711-45D9-A02F-DB4CD9EDB071}">
      <dgm:prSet/>
      <dgm:spPr/>
      <dgm:t>
        <a:bodyPr/>
        <a:lstStyle/>
        <a:p>
          <a:pPr algn="ctr"/>
          <a:endParaRPr lang="es-EC" sz="1100"/>
        </a:p>
      </dgm:t>
    </dgm:pt>
    <dgm:pt modelId="{C5CEBCE7-470C-4DB2-98D5-DF89E7A76A0D}">
      <dgm:prSet phldrT="[Texto]" custT="1"/>
      <dgm:spPr/>
      <dgm:t>
        <a:bodyPr/>
        <a:lstStyle/>
        <a:p>
          <a:pPr algn="ctr"/>
          <a:r>
            <a:rPr lang="es-EC" sz="1400"/>
            <a:t>Decisión de compra</a:t>
          </a:r>
        </a:p>
      </dgm:t>
    </dgm:pt>
    <dgm:pt modelId="{F88BF6B9-41B3-4DED-963F-A081B1A7F450}" type="parTrans" cxnId="{3BDFB36A-9C50-45F5-9817-315C365E6159}">
      <dgm:prSet/>
      <dgm:spPr/>
      <dgm:t>
        <a:bodyPr/>
        <a:lstStyle/>
        <a:p>
          <a:pPr algn="ctr"/>
          <a:endParaRPr lang="es-EC" sz="1100"/>
        </a:p>
      </dgm:t>
    </dgm:pt>
    <dgm:pt modelId="{C63C788E-FE45-4DA8-AC0B-FA2CF2E32823}" type="sibTrans" cxnId="{3BDFB36A-9C50-45F5-9817-315C365E6159}">
      <dgm:prSet/>
      <dgm:spPr/>
      <dgm:t>
        <a:bodyPr/>
        <a:lstStyle/>
        <a:p>
          <a:pPr algn="ctr"/>
          <a:endParaRPr lang="es-EC" sz="1100"/>
        </a:p>
      </dgm:t>
    </dgm:pt>
    <dgm:pt modelId="{A52F7FDA-537F-4712-9FBA-B1C4A639911F}">
      <dgm:prSet phldrT="[Texto]" custT="1"/>
      <dgm:spPr/>
      <dgm:t>
        <a:bodyPr/>
        <a:lstStyle/>
        <a:p>
          <a:pPr algn="ctr"/>
          <a:r>
            <a:rPr lang="es-EC" sz="1400"/>
            <a:t>Comportamiento post compra</a:t>
          </a:r>
        </a:p>
      </dgm:t>
    </dgm:pt>
    <dgm:pt modelId="{1555F7D0-C439-4A8F-954E-374895A7B8D9}" type="parTrans" cxnId="{621668A4-FFDB-4C72-A3D4-0698FA2DDC50}">
      <dgm:prSet/>
      <dgm:spPr/>
      <dgm:t>
        <a:bodyPr/>
        <a:lstStyle/>
        <a:p>
          <a:pPr algn="ctr"/>
          <a:endParaRPr lang="es-EC" sz="1100"/>
        </a:p>
      </dgm:t>
    </dgm:pt>
    <dgm:pt modelId="{38930FE6-EB88-4E6F-9840-A3C566135F04}" type="sibTrans" cxnId="{621668A4-FFDB-4C72-A3D4-0698FA2DDC50}">
      <dgm:prSet/>
      <dgm:spPr/>
      <dgm:t>
        <a:bodyPr/>
        <a:lstStyle/>
        <a:p>
          <a:pPr algn="ctr"/>
          <a:endParaRPr lang="es-EC" sz="1100"/>
        </a:p>
      </dgm:t>
    </dgm:pt>
    <dgm:pt modelId="{76623494-1DD8-4DA7-975D-33028D952FA0}" type="pres">
      <dgm:prSet presAssocID="{4CB23D52-4707-4039-BBCF-CF9904D3D1A8}" presName="Name0" presStyleCnt="0">
        <dgm:presLayoutVars>
          <dgm:chMax val="7"/>
          <dgm:chPref val="7"/>
          <dgm:dir/>
        </dgm:presLayoutVars>
      </dgm:prSet>
      <dgm:spPr/>
      <dgm:t>
        <a:bodyPr/>
        <a:lstStyle/>
        <a:p>
          <a:endParaRPr lang="es-EC"/>
        </a:p>
      </dgm:t>
    </dgm:pt>
    <dgm:pt modelId="{D484FFF5-1910-4CF8-9DA1-1A4DE6DA9413}" type="pres">
      <dgm:prSet presAssocID="{4CB23D52-4707-4039-BBCF-CF9904D3D1A8}" presName="Name1" presStyleCnt="0"/>
      <dgm:spPr/>
    </dgm:pt>
    <dgm:pt modelId="{40FB937B-3FFF-44BC-9E30-13F142F9E130}" type="pres">
      <dgm:prSet presAssocID="{4CB23D52-4707-4039-BBCF-CF9904D3D1A8}" presName="cycle" presStyleCnt="0"/>
      <dgm:spPr/>
    </dgm:pt>
    <dgm:pt modelId="{40299679-F564-4580-B7A0-FE3DF7ED8969}" type="pres">
      <dgm:prSet presAssocID="{4CB23D52-4707-4039-BBCF-CF9904D3D1A8}" presName="srcNode" presStyleLbl="node1" presStyleIdx="0" presStyleCnt="5"/>
      <dgm:spPr/>
    </dgm:pt>
    <dgm:pt modelId="{B1FC2258-E805-46CD-951E-78C96A07C32F}" type="pres">
      <dgm:prSet presAssocID="{4CB23D52-4707-4039-BBCF-CF9904D3D1A8}" presName="conn" presStyleLbl="parChTrans1D2" presStyleIdx="0" presStyleCnt="1"/>
      <dgm:spPr/>
      <dgm:t>
        <a:bodyPr/>
        <a:lstStyle/>
        <a:p>
          <a:endParaRPr lang="es-EC"/>
        </a:p>
      </dgm:t>
    </dgm:pt>
    <dgm:pt modelId="{1BE15F7F-2253-46BD-86F1-548EE16284AC}" type="pres">
      <dgm:prSet presAssocID="{4CB23D52-4707-4039-BBCF-CF9904D3D1A8}" presName="extraNode" presStyleLbl="node1" presStyleIdx="0" presStyleCnt="5"/>
      <dgm:spPr/>
    </dgm:pt>
    <dgm:pt modelId="{0BAB6F5F-3808-4048-8356-8901F1B5BAEC}" type="pres">
      <dgm:prSet presAssocID="{4CB23D52-4707-4039-BBCF-CF9904D3D1A8}" presName="dstNode" presStyleLbl="node1" presStyleIdx="0" presStyleCnt="5"/>
      <dgm:spPr/>
    </dgm:pt>
    <dgm:pt modelId="{F6D5086A-A0FD-48F9-BFD4-A023BDEB32F0}" type="pres">
      <dgm:prSet presAssocID="{ED7B158D-C29F-4B16-94CC-4B9DF03778D5}" presName="text_1" presStyleLbl="node1" presStyleIdx="0" presStyleCnt="5">
        <dgm:presLayoutVars>
          <dgm:bulletEnabled val="1"/>
        </dgm:presLayoutVars>
      </dgm:prSet>
      <dgm:spPr/>
      <dgm:t>
        <a:bodyPr/>
        <a:lstStyle/>
        <a:p>
          <a:endParaRPr lang="es-EC"/>
        </a:p>
      </dgm:t>
    </dgm:pt>
    <dgm:pt modelId="{13300615-2290-42D8-B2DF-F32781D92665}" type="pres">
      <dgm:prSet presAssocID="{ED7B158D-C29F-4B16-94CC-4B9DF03778D5}" presName="accent_1" presStyleCnt="0"/>
      <dgm:spPr/>
    </dgm:pt>
    <dgm:pt modelId="{686D7F64-0749-4A29-B09F-BDA5B723AC90}" type="pres">
      <dgm:prSet presAssocID="{ED7B158D-C29F-4B16-94CC-4B9DF03778D5}" presName="accentRepeatNode" presStyleLbl="solidFgAcc1" presStyleIdx="0" presStyleCnt="5"/>
      <dgm:spPr/>
    </dgm:pt>
    <dgm:pt modelId="{43231C9F-52C0-497A-AE67-8B7150F09B61}" type="pres">
      <dgm:prSet presAssocID="{557E3F9C-83F1-4B93-89FA-7882D25211F6}" presName="text_2" presStyleLbl="node1" presStyleIdx="1" presStyleCnt="5">
        <dgm:presLayoutVars>
          <dgm:bulletEnabled val="1"/>
        </dgm:presLayoutVars>
      </dgm:prSet>
      <dgm:spPr/>
      <dgm:t>
        <a:bodyPr/>
        <a:lstStyle/>
        <a:p>
          <a:endParaRPr lang="es-EC"/>
        </a:p>
      </dgm:t>
    </dgm:pt>
    <dgm:pt modelId="{42981387-C739-477E-B0A1-4A4C2A5F4CB6}" type="pres">
      <dgm:prSet presAssocID="{557E3F9C-83F1-4B93-89FA-7882D25211F6}" presName="accent_2" presStyleCnt="0"/>
      <dgm:spPr/>
    </dgm:pt>
    <dgm:pt modelId="{BD7A68F7-B319-440F-A8EE-F98EF1CED30C}" type="pres">
      <dgm:prSet presAssocID="{557E3F9C-83F1-4B93-89FA-7882D25211F6}" presName="accentRepeatNode" presStyleLbl="solidFgAcc1" presStyleIdx="1" presStyleCnt="5"/>
      <dgm:spPr/>
    </dgm:pt>
    <dgm:pt modelId="{F49C04F2-B049-47BE-B995-4CA545E72C2F}" type="pres">
      <dgm:prSet presAssocID="{714D3D2E-393B-4C04-A14A-73279D8693B4}" presName="text_3" presStyleLbl="node1" presStyleIdx="2" presStyleCnt="5">
        <dgm:presLayoutVars>
          <dgm:bulletEnabled val="1"/>
        </dgm:presLayoutVars>
      </dgm:prSet>
      <dgm:spPr/>
      <dgm:t>
        <a:bodyPr/>
        <a:lstStyle/>
        <a:p>
          <a:endParaRPr lang="es-EC"/>
        </a:p>
      </dgm:t>
    </dgm:pt>
    <dgm:pt modelId="{28BB9B93-3FC9-475A-9FE5-1CD784D496AC}" type="pres">
      <dgm:prSet presAssocID="{714D3D2E-393B-4C04-A14A-73279D8693B4}" presName="accent_3" presStyleCnt="0"/>
      <dgm:spPr/>
    </dgm:pt>
    <dgm:pt modelId="{748C1931-B991-47D1-B3EC-B640451CB24D}" type="pres">
      <dgm:prSet presAssocID="{714D3D2E-393B-4C04-A14A-73279D8693B4}" presName="accentRepeatNode" presStyleLbl="solidFgAcc1" presStyleIdx="2" presStyleCnt="5"/>
      <dgm:spPr/>
    </dgm:pt>
    <dgm:pt modelId="{811F6F56-F6F3-4037-9E73-250485E2F252}" type="pres">
      <dgm:prSet presAssocID="{C5CEBCE7-470C-4DB2-98D5-DF89E7A76A0D}" presName="text_4" presStyleLbl="node1" presStyleIdx="3" presStyleCnt="5">
        <dgm:presLayoutVars>
          <dgm:bulletEnabled val="1"/>
        </dgm:presLayoutVars>
      </dgm:prSet>
      <dgm:spPr/>
      <dgm:t>
        <a:bodyPr/>
        <a:lstStyle/>
        <a:p>
          <a:endParaRPr lang="es-EC"/>
        </a:p>
      </dgm:t>
    </dgm:pt>
    <dgm:pt modelId="{46070DD5-E125-4FC2-946B-8FDE0DF1D1C1}" type="pres">
      <dgm:prSet presAssocID="{C5CEBCE7-470C-4DB2-98D5-DF89E7A76A0D}" presName="accent_4" presStyleCnt="0"/>
      <dgm:spPr/>
    </dgm:pt>
    <dgm:pt modelId="{05FE79EC-BC87-4EC7-821F-4F855A1E1A7C}" type="pres">
      <dgm:prSet presAssocID="{C5CEBCE7-470C-4DB2-98D5-DF89E7A76A0D}" presName="accentRepeatNode" presStyleLbl="solidFgAcc1" presStyleIdx="3" presStyleCnt="5"/>
      <dgm:spPr/>
    </dgm:pt>
    <dgm:pt modelId="{8A9F32D6-5986-4DC0-A139-6C90D3D74076}" type="pres">
      <dgm:prSet presAssocID="{A52F7FDA-537F-4712-9FBA-B1C4A639911F}" presName="text_5" presStyleLbl="node1" presStyleIdx="4" presStyleCnt="5">
        <dgm:presLayoutVars>
          <dgm:bulletEnabled val="1"/>
        </dgm:presLayoutVars>
      </dgm:prSet>
      <dgm:spPr/>
      <dgm:t>
        <a:bodyPr/>
        <a:lstStyle/>
        <a:p>
          <a:endParaRPr lang="es-EC"/>
        </a:p>
      </dgm:t>
    </dgm:pt>
    <dgm:pt modelId="{C6E5AECD-90F5-43AD-AAE0-43BAF038D97C}" type="pres">
      <dgm:prSet presAssocID="{A52F7FDA-537F-4712-9FBA-B1C4A639911F}" presName="accent_5" presStyleCnt="0"/>
      <dgm:spPr/>
    </dgm:pt>
    <dgm:pt modelId="{8E91A338-B9A7-4BC8-965E-C7D5B38AE228}" type="pres">
      <dgm:prSet presAssocID="{A52F7FDA-537F-4712-9FBA-B1C4A639911F}" presName="accentRepeatNode" presStyleLbl="solidFgAcc1" presStyleIdx="4" presStyleCnt="5"/>
      <dgm:spPr/>
    </dgm:pt>
  </dgm:ptLst>
  <dgm:cxnLst>
    <dgm:cxn modelId="{80D119F3-5549-4051-9705-544C17A09E1B}" type="presOf" srcId="{C5CEBCE7-470C-4DB2-98D5-DF89E7A76A0D}" destId="{811F6F56-F6F3-4037-9E73-250485E2F252}" srcOrd="0" destOrd="0" presId="urn:microsoft.com/office/officeart/2008/layout/VerticalCurvedList"/>
    <dgm:cxn modelId="{B40F7115-6711-45D9-A02F-DB4CD9EDB071}" srcId="{4CB23D52-4707-4039-BBCF-CF9904D3D1A8}" destId="{714D3D2E-393B-4C04-A14A-73279D8693B4}" srcOrd="2" destOrd="0" parTransId="{1F58E523-0163-406F-B2D9-09E23BD8C812}" sibTransId="{B14F5E31-0DA9-4F59-B09E-24A98CB109B2}"/>
    <dgm:cxn modelId="{A58F4679-D2F3-4A3F-BF63-A6F90E077648}" type="presOf" srcId="{B0438256-DDAE-47F2-A3E5-2CDF514E4ED1}" destId="{B1FC2258-E805-46CD-951E-78C96A07C32F}" srcOrd="0" destOrd="0" presId="urn:microsoft.com/office/officeart/2008/layout/VerticalCurvedList"/>
    <dgm:cxn modelId="{86325C26-B102-466A-8E1C-BD8896582DFB}" type="presOf" srcId="{557E3F9C-83F1-4B93-89FA-7882D25211F6}" destId="{43231C9F-52C0-497A-AE67-8B7150F09B61}" srcOrd="0" destOrd="0" presId="urn:microsoft.com/office/officeart/2008/layout/VerticalCurvedList"/>
    <dgm:cxn modelId="{0F27C4C7-6A5F-4447-A1B7-FD53E3092221}" type="presOf" srcId="{ED7B158D-C29F-4B16-94CC-4B9DF03778D5}" destId="{F6D5086A-A0FD-48F9-BFD4-A023BDEB32F0}" srcOrd="0" destOrd="0" presId="urn:microsoft.com/office/officeart/2008/layout/VerticalCurvedList"/>
    <dgm:cxn modelId="{94BF46BC-52B1-4E08-A01E-88AF6E3DE2A7}" srcId="{4CB23D52-4707-4039-BBCF-CF9904D3D1A8}" destId="{557E3F9C-83F1-4B93-89FA-7882D25211F6}" srcOrd="1" destOrd="0" parTransId="{C7F7488C-43AB-4C4A-9E93-D06E4E90C55D}" sibTransId="{53ED1051-B55F-474F-ACFD-EB630DB6B4D6}"/>
    <dgm:cxn modelId="{1707AC64-CB0C-4029-98D9-474250C529AE}" type="presOf" srcId="{4CB23D52-4707-4039-BBCF-CF9904D3D1A8}" destId="{76623494-1DD8-4DA7-975D-33028D952FA0}" srcOrd="0" destOrd="0" presId="urn:microsoft.com/office/officeart/2008/layout/VerticalCurvedList"/>
    <dgm:cxn modelId="{98229E61-C8E1-4C4B-B018-7EE3D362F2D0}" type="presOf" srcId="{714D3D2E-393B-4C04-A14A-73279D8693B4}" destId="{F49C04F2-B049-47BE-B995-4CA545E72C2F}" srcOrd="0" destOrd="0" presId="urn:microsoft.com/office/officeart/2008/layout/VerticalCurvedList"/>
    <dgm:cxn modelId="{621668A4-FFDB-4C72-A3D4-0698FA2DDC50}" srcId="{4CB23D52-4707-4039-BBCF-CF9904D3D1A8}" destId="{A52F7FDA-537F-4712-9FBA-B1C4A639911F}" srcOrd="4" destOrd="0" parTransId="{1555F7D0-C439-4A8F-954E-374895A7B8D9}" sibTransId="{38930FE6-EB88-4E6F-9840-A3C566135F04}"/>
    <dgm:cxn modelId="{66D6A8A1-B807-42F2-8DAD-F5E42BF5DC4E}" type="presOf" srcId="{A52F7FDA-537F-4712-9FBA-B1C4A639911F}" destId="{8A9F32D6-5986-4DC0-A139-6C90D3D74076}" srcOrd="0" destOrd="0" presId="urn:microsoft.com/office/officeart/2008/layout/VerticalCurvedList"/>
    <dgm:cxn modelId="{3BDFB36A-9C50-45F5-9817-315C365E6159}" srcId="{4CB23D52-4707-4039-BBCF-CF9904D3D1A8}" destId="{C5CEBCE7-470C-4DB2-98D5-DF89E7A76A0D}" srcOrd="3" destOrd="0" parTransId="{F88BF6B9-41B3-4DED-963F-A081B1A7F450}" sibTransId="{C63C788E-FE45-4DA8-AC0B-FA2CF2E32823}"/>
    <dgm:cxn modelId="{B7C46238-9F94-46F8-A234-1D302B012AE3}" srcId="{4CB23D52-4707-4039-BBCF-CF9904D3D1A8}" destId="{ED7B158D-C29F-4B16-94CC-4B9DF03778D5}" srcOrd="0" destOrd="0" parTransId="{E20F4479-5653-489C-9E1C-C1801F72D8B3}" sibTransId="{B0438256-DDAE-47F2-A3E5-2CDF514E4ED1}"/>
    <dgm:cxn modelId="{AC7C4114-7E8E-415E-A774-87165B28BD07}" type="presParOf" srcId="{76623494-1DD8-4DA7-975D-33028D952FA0}" destId="{D484FFF5-1910-4CF8-9DA1-1A4DE6DA9413}" srcOrd="0" destOrd="0" presId="urn:microsoft.com/office/officeart/2008/layout/VerticalCurvedList"/>
    <dgm:cxn modelId="{02CEF159-C48D-4237-BABC-062363326596}" type="presParOf" srcId="{D484FFF5-1910-4CF8-9DA1-1A4DE6DA9413}" destId="{40FB937B-3FFF-44BC-9E30-13F142F9E130}" srcOrd="0" destOrd="0" presId="urn:microsoft.com/office/officeart/2008/layout/VerticalCurvedList"/>
    <dgm:cxn modelId="{86DBEB95-A84D-4600-AE8A-7BC074FA13B5}" type="presParOf" srcId="{40FB937B-3FFF-44BC-9E30-13F142F9E130}" destId="{40299679-F564-4580-B7A0-FE3DF7ED8969}" srcOrd="0" destOrd="0" presId="urn:microsoft.com/office/officeart/2008/layout/VerticalCurvedList"/>
    <dgm:cxn modelId="{4AC1BCF7-CA29-4739-93B7-FE826E63295F}" type="presParOf" srcId="{40FB937B-3FFF-44BC-9E30-13F142F9E130}" destId="{B1FC2258-E805-46CD-951E-78C96A07C32F}" srcOrd="1" destOrd="0" presId="urn:microsoft.com/office/officeart/2008/layout/VerticalCurvedList"/>
    <dgm:cxn modelId="{5D130471-14C9-40F3-B4BC-BCA2E0532D02}" type="presParOf" srcId="{40FB937B-3FFF-44BC-9E30-13F142F9E130}" destId="{1BE15F7F-2253-46BD-86F1-548EE16284AC}" srcOrd="2" destOrd="0" presId="urn:microsoft.com/office/officeart/2008/layout/VerticalCurvedList"/>
    <dgm:cxn modelId="{A51957D7-1003-48C9-95AC-FEF27D2CF2E9}" type="presParOf" srcId="{40FB937B-3FFF-44BC-9E30-13F142F9E130}" destId="{0BAB6F5F-3808-4048-8356-8901F1B5BAEC}" srcOrd="3" destOrd="0" presId="urn:microsoft.com/office/officeart/2008/layout/VerticalCurvedList"/>
    <dgm:cxn modelId="{09B2592F-B3E7-4072-B06D-217FD973CA0C}" type="presParOf" srcId="{D484FFF5-1910-4CF8-9DA1-1A4DE6DA9413}" destId="{F6D5086A-A0FD-48F9-BFD4-A023BDEB32F0}" srcOrd="1" destOrd="0" presId="urn:microsoft.com/office/officeart/2008/layout/VerticalCurvedList"/>
    <dgm:cxn modelId="{2FC541D0-F24B-4D90-A36F-04BD84F69B2D}" type="presParOf" srcId="{D484FFF5-1910-4CF8-9DA1-1A4DE6DA9413}" destId="{13300615-2290-42D8-B2DF-F32781D92665}" srcOrd="2" destOrd="0" presId="urn:microsoft.com/office/officeart/2008/layout/VerticalCurvedList"/>
    <dgm:cxn modelId="{7C810353-11BF-436F-8A01-7739ED8DF67E}" type="presParOf" srcId="{13300615-2290-42D8-B2DF-F32781D92665}" destId="{686D7F64-0749-4A29-B09F-BDA5B723AC90}" srcOrd="0" destOrd="0" presId="urn:microsoft.com/office/officeart/2008/layout/VerticalCurvedList"/>
    <dgm:cxn modelId="{954E56BB-BCF3-4089-B182-4F0B54E2E08F}" type="presParOf" srcId="{D484FFF5-1910-4CF8-9DA1-1A4DE6DA9413}" destId="{43231C9F-52C0-497A-AE67-8B7150F09B61}" srcOrd="3" destOrd="0" presId="urn:microsoft.com/office/officeart/2008/layout/VerticalCurvedList"/>
    <dgm:cxn modelId="{562B3641-A507-40CD-A62C-7DABC0002C1E}" type="presParOf" srcId="{D484FFF5-1910-4CF8-9DA1-1A4DE6DA9413}" destId="{42981387-C739-477E-B0A1-4A4C2A5F4CB6}" srcOrd="4" destOrd="0" presId="urn:microsoft.com/office/officeart/2008/layout/VerticalCurvedList"/>
    <dgm:cxn modelId="{5907D8AA-50C7-4DF2-9591-E7BBF583CE09}" type="presParOf" srcId="{42981387-C739-477E-B0A1-4A4C2A5F4CB6}" destId="{BD7A68F7-B319-440F-A8EE-F98EF1CED30C}" srcOrd="0" destOrd="0" presId="urn:microsoft.com/office/officeart/2008/layout/VerticalCurvedList"/>
    <dgm:cxn modelId="{12EE0630-C208-434E-91C0-D6A6CF5F6BB5}" type="presParOf" srcId="{D484FFF5-1910-4CF8-9DA1-1A4DE6DA9413}" destId="{F49C04F2-B049-47BE-B995-4CA545E72C2F}" srcOrd="5" destOrd="0" presId="urn:microsoft.com/office/officeart/2008/layout/VerticalCurvedList"/>
    <dgm:cxn modelId="{7E25E642-7A22-4123-A4BE-D2CB5981F588}" type="presParOf" srcId="{D484FFF5-1910-4CF8-9DA1-1A4DE6DA9413}" destId="{28BB9B93-3FC9-475A-9FE5-1CD784D496AC}" srcOrd="6" destOrd="0" presId="urn:microsoft.com/office/officeart/2008/layout/VerticalCurvedList"/>
    <dgm:cxn modelId="{2062C2E2-408B-4096-BFE8-D2770B9FE406}" type="presParOf" srcId="{28BB9B93-3FC9-475A-9FE5-1CD784D496AC}" destId="{748C1931-B991-47D1-B3EC-B640451CB24D}" srcOrd="0" destOrd="0" presId="urn:microsoft.com/office/officeart/2008/layout/VerticalCurvedList"/>
    <dgm:cxn modelId="{EE6A9936-6C5F-44C5-ADB3-13B9ADC6378F}" type="presParOf" srcId="{D484FFF5-1910-4CF8-9DA1-1A4DE6DA9413}" destId="{811F6F56-F6F3-4037-9E73-250485E2F252}" srcOrd="7" destOrd="0" presId="urn:microsoft.com/office/officeart/2008/layout/VerticalCurvedList"/>
    <dgm:cxn modelId="{11E397EF-0205-49AF-BE7F-DEAF503F4A05}" type="presParOf" srcId="{D484FFF5-1910-4CF8-9DA1-1A4DE6DA9413}" destId="{46070DD5-E125-4FC2-946B-8FDE0DF1D1C1}" srcOrd="8" destOrd="0" presId="urn:microsoft.com/office/officeart/2008/layout/VerticalCurvedList"/>
    <dgm:cxn modelId="{7AB2001D-F3AD-4267-9E91-C2870FBE55BB}" type="presParOf" srcId="{46070DD5-E125-4FC2-946B-8FDE0DF1D1C1}" destId="{05FE79EC-BC87-4EC7-821F-4F855A1E1A7C}" srcOrd="0" destOrd="0" presId="urn:microsoft.com/office/officeart/2008/layout/VerticalCurvedList"/>
    <dgm:cxn modelId="{7138A4AE-E67D-4C00-BB10-5463AFA49834}" type="presParOf" srcId="{D484FFF5-1910-4CF8-9DA1-1A4DE6DA9413}" destId="{8A9F32D6-5986-4DC0-A139-6C90D3D74076}" srcOrd="9" destOrd="0" presId="urn:microsoft.com/office/officeart/2008/layout/VerticalCurvedList"/>
    <dgm:cxn modelId="{B76AFF2A-491A-4E71-9BB2-86CBA11EC716}" type="presParOf" srcId="{D484FFF5-1910-4CF8-9DA1-1A4DE6DA9413}" destId="{C6E5AECD-90F5-43AD-AAE0-43BAF038D97C}" srcOrd="10" destOrd="0" presId="urn:microsoft.com/office/officeart/2008/layout/VerticalCurvedList"/>
    <dgm:cxn modelId="{1C8230E1-F564-4D2D-A2EC-FABD971C0126}" type="presParOf" srcId="{C6E5AECD-90F5-43AD-AAE0-43BAF038D97C}" destId="{8E91A338-B9A7-4BC8-965E-C7D5B38AE2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F65454-9BEE-48CF-9253-4F885CF5F03E}" type="doc">
      <dgm:prSet loTypeId="urn:microsoft.com/office/officeart/2008/layout/AlternatingPictureBlocks" loCatId="list" qsTypeId="urn:microsoft.com/office/officeart/2005/8/quickstyle/simple3" qsCatId="simple" csTypeId="urn:microsoft.com/office/officeart/2005/8/colors/colorful5" csCatId="colorful" phldr="1"/>
      <dgm:spPr/>
    </dgm:pt>
    <dgm:pt modelId="{A050D72A-3381-4413-A9F0-15599F1F53AF}">
      <dgm:prSet custT="1"/>
      <dgm:spPr/>
      <dgm:t>
        <a:bodyPr/>
        <a:lstStyle/>
        <a:p>
          <a:r>
            <a:rPr lang="es-EC" sz="1600" dirty="0" smtClean="0"/>
            <a:t>Sintetizando los principales elementos del Modelo, podemos enumerar los siguientes: </a:t>
          </a:r>
          <a:endParaRPr lang="es-EC" sz="1600" dirty="0"/>
        </a:p>
      </dgm:t>
    </dgm:pt>
    <dgm:pt modelId="{CA84EEF2-D539-4B54-A030-EA7E0A883747}" type="parTrans" cxnId="{9A50A539-B2B5-451C-9FEA-5934E5D5B4BD}">
      <dgm:prSet/>
      <dgm:spPr/>
      <dgm:t>
        <a:bodyPr/>
        <a:lstStyle/>
        <a:p>
          <a:endParaRPr lang="es-EC" sz="2800"/>
        </a:p>
      </dgm:t>
    </dgm:pt>
    <dgm:pt modelId="{CED3D798-42E4-40B1-B2FC-406A93EF4F15}" type="sibTrans" cxnId="{9A50A539-B2B5-451C-9FEA-5934E5D5B4BD}">
      <dgm:prSet/>
      <dgm:spPr/>
      <dgm:t>
        <a:bodyPr/>
        <a:lstStyle/>
        <a:p>
          <a:endParaRPr lang="es-EC" sz="2800"/>
        </a:p>
      </dgm:t>
    </dgm:pt>
    <dgm:pt modelId="{6AABC290-65FA-4146-9E8D-C9DABE84A411}">
      <dgm:prSet custT="1"/>
      <dgm:spPr/>
      <dgm:t>
        <a:bodyPr/>
        <a:lstStyle/>
        <a:p>
          <a:r>
            <a:rPr lang="es-EC" sz="1400" dirty="0" smtClean="0"/>
            <a:t>Inputs: El conjunto de estímulos que recibe el consumidor. </a:t>
          </a:r>
          <a:endParaRPr lang="es-EC" sz="1400" dirty="0"/>
        </a:p>
      </dgm:t>
    </dgm:pt>
    <dgm:pt modelId="{F6F10CD4-5D75-4510-8192-5B15D3F690BE}" type="parTrans" cxnId="{4447C0F3-93C5-4643-B188-91880608CB07}">
      <dgm:prSet/>
      <dgm:spPr/>
      <dgm:t>
        <a:bodyPr/>
        <a:lstStyle/>
        <a:p>
          <a:endParaRPr lang="es-EC" sz="2800"/>
        </a:p>
      </dgm:t>
    </dgm:pt>
    <dgm:pt modelId="{658BDAAA-7D1D-4F34-A878-B7372580185B}" type="sibTrans" cxnId="{4447C0F3-93C5-4643-B188-91880608CB07}">
      <dgm:prSet/>
      <dgm:spPr/>
      <dgm:t>
        <a:bodyPr/>
        <a:lstStyle/>
        <a:p>
          <a:endParaRPr lang="es-EC" sz="2800"/>
        </a:p>
      </dgm:t>
    </dgm:pt>
    <dgm:pt modelId="{6597F697-F12A-4BB1-B311-BA86387BE915}">
      <dgm:prSet custT="1"/>
      <dgm:spPr/>
      <dgm:t>
        <a:bodyPr/>
        <a:lstStyle/>
        <a:p>
          <a:r>
            <a:rPr lang="es-EC" sz="1400" dirty="0" smtClean="0"/>
            <a:t>Proceso de Información: Consta de cinco etapas: explosión a la información, atención, comprensión, aceptación y retención en la memoria. 	</a:t>
          </a:r>
          <a:endParaRPr lang="es-EC" sz="1400" dirty="0"/>
        </a:p>
      </dgm:t>
    </dgm:pt>
    <dgm:pt modelId="{E3D07A02-C233-46B8-A2AC-F9E4F5852604}" type="parTrans" cxnId="{356B7216-05AC-4E45-BB57-52371EECF7BE}">
      <dgm:prSet/>
      <dgm:spPr/>
      <dgm:t>
        <a:bodyPr/>
        <a:lstStyle/>
        <a:p>
          <a:endParaRPr lang="es-EC" sz="2800"/>
        </a:p>
      </dgm:t>
    </dgm:pt>
    <dgm:pt modelId="{BFBC652E-1123-49A7-8DA6-E36729005403}" type="sibTrans" cxnId="{356B7216-05AC-4E45-BB57-52371EECF7BE}">
      <dgm:prSet/>
      <dgm:spPr/>
      <dgm:t>
        <a:bodyPr/>
        <a:lstStyle/>
        <a:p>
          <a:endParaRPr lang="es-EC" sz="2800"/>
        </a:p>
      </dgm:t>
    </dgm:pt>
    <dgm:pt modelId="{F07F01AC-3E5F-4881-BC30-E0C94E3F0EA6}">
      <dgm:prSet custT="1"/>
      <dgm:spPr/>
      <dgm:t>
        <a:bodyPr/>
        <a:lstStyle/>
        <a:p>
          <a:r>
            <a:rPr lang="es-EC" sz="1600" dirty="0" smtClean="0"/>
            <a:t>Proceso de Decisión de compra</a:t>
          </a:r>
          <a:endParaRPr lang="es-EC" sz="1600" dirty="0"/>
        </a:p>
      </dgm:t>
    </dgm:pt>
    <dgm:pt modelId="{805D7922-F96D-403B-B9A8-98584D808AFF}" type="parTrans" cxnId="{93C46CB4-43A3-4266-BDC1-DF87EFAA1D65}">
      <dgm:prSet/>
      <dgm:spPr/>
      <dgm:t>
        <a:bodyPr/>
        <a:lstStyle/>
        <a:p>
          <a:endParaRPr lang="es-EC" sz="2800"/>
        </a:p>
      </dgm:t>
    </dgm:pt>
    <dgm:pt modelId="{27C03F09-B14C-4CA4-9DAE-18DF902A01EB}" type="sibTrans" cxnId="{93C46CB4-43A3-4266-BDC1-DF87EFAA1D65}">
      <dgm:prSet/>
      <dgm:spPr/>
      <dgm:t>
        <a:bodyPr/>
        <a:lstStyle/>
        <a:p>
          <a:endParaRPr lang="es-EC" sz="2800"/>
        </a:p>
      </dgm:t>
    </dgm:pt>
    <dgm:pt modelId="{0D20E8B1-8517-4F00-9591-04C3A1C670DB}">
      <dgm:prSet custT="1"/>
      <dgm:spPr/>
      <dgm:t>
        <a:bodyPr/>
        <a:lstStyle/>
        <a:p>
          <a:r>
            <a:rPr lang="es-EC" sz="1000" dirty="0" smtClean="0"/>
            <a:t>Variables que influyen en el proceso de decisión. Se agrupan en dos tipos de variables: influencias ambientales (cultura, clase social influencias personales, familia y determinantes de situación), y diferencias individuales (recursos del consumidor, motivación e implicación, experiencia, actitudes, personalidad, estilo de vida y características demográficas).</a:t>
          </a:r>
          <a:endParaRPr lang="es-EC" sz="1000" dirty="0"/>
        </a:p>
      </dgm:t>
    </dgm:pt>
    <dgm:pt modelId="{CC403099-6F6D-4F40-8805-C9319B14F16C}" type="parTrans" cxnId="{C79CB86D-98DE-4058-B188-AADF48D447F1}">
      <dgm:prSet/>
      <dgm:spPr/>
      <dgm:t>
        <a:bodyPr/>
        <a:lstStyle/>
        <a:p>
          <a:endParaRPr lang="es-EC" sz="2800"/>
        </a:p>
      </dgm:t>
    </dgm:pt>
    <dgm:pt modelId="{8386D968-B621-489D-A23D-8FDE09FAEDC2}" type="sibTrans" cxnId="{C79CB86D-98DE-4058-B188-AADF48D447F1}">
      <dgm:prSet/>
      <dgm:spPr/>
      <dgm:t>
        <a:bodyPr/>
        <a:lstStyle/>
        <a:p>
          <a:endParaRPr lang="es-EC" sz="2800"/>
        </a:p>
      </dgm:t>
    </dgm:pt>
    <dgm:pt modelId="{FC0F03C5-1277-4937-899C-7ECF0E29564E}" type="pres">
      <dgm:prSet presAssocID="{AAF65454-9BEE-48CF-9253-4F885CF5F03E}" presName="linearFlow" presStyleCnt="0">
        <dgm:presLayoutVars>
          <dgm:dir/>
          <dgm:resizeHandles val="exact"/>
        </dgm:presLayoutVars>
      </dgm:prSet>
      <dgm:spPr/>
    </dgm:pt>
    <dgm:pt modelId="{DCD3BB76-3478-4FDC-8D8D-6184ECB8B99B}" type="pres">
      <dgm:prSet presAssocID="{A050D72A-3381-4413-A9F0-15599F1F53AF}" presName="comp" presStyleCnt="0"/>
      <dgm:spPr/>
    </dgm:pt>
    <dgm:pt modelId="{FE13C457-7464-4AC5-A583-C7A7CB6B2B56}" type="pres">
      <dgm:prSet presAssocID="{A050D72A-3381-4413-A9F0-15599F1F53AF}" presName="rect2" presStyleLbl="node1" presStyleIdx="0" presStyleCnt="5" custScaleX="167926" custLinFactNeighborX="52064" custLinFactNeighborY="-103">
        <dgm:presLayoutVars>
          <dgm:bulletEnabled val="1"/>
        </dgm:presLayoutVars>
      </dgm:prSet>
      <dgm:spPr/>
      <dgm:t>
        <a:bodyPr/>
        <a:lstStyle/>
        <a:p>
          <a:endParaRPr lang="es-EC"/>
        </a:p>
      </dgm:t>
    </dgm:pt>
    <dgm:pt modelId="{1E2D17F1-C8CE-4DF1-B608-1735F61D7358}" type="pres">
      <dgm:prSet presAssocID="{A050D72A-3381-4413-A9F0-15599F1F53AF}" presName="rect1" presStyleLbl="lnNode1" presStyleIdx="0" presStyleCnt="5" custLinFactNeighborX="31875" custLinFactNeighborY="-103"/>
      <dgm:spPr>
        <a:blipFill rotWithShape="1">
          <a:blip xmlns:r="http://schemas.openxmlformats.org/officeDocument/2006/relationships" r:embed="rId1"/>
          <a:stretch>
            <a:fillRect/>
          </a:stretch>
        </a:blipFill>
      </dgm:spPr>
    </dgm:pt>
    <dgm:pt modelId="{ED342363-2A97-4DE8-9066-2039B9D66280}" type="pres">
      <dgm:prSet presAssocID="{CED3D798-42E4-40B1-B2FC-406A93EF4F15}" presName="sibTrans" presStyleCnt="0"/>
      <dgm:spPr/>
    </dgm:pt>
    <dgm:pt modelId="{32A5AE99-C443-4645-9FF6-92A969F933C5}" type="pres">
      <dgm:prSet presAssocID="{6AABC290-65FA-4146-9E8D-C9DABE84A411}" presName="comp" presStyleCnt="0"/>
      <dgm:spPr/>
    </dgm:pt>
    <dgm:pt modelId="{8A9F5BD2-D627-4A0C-9DC8-DF83B16F5C72}" type="pres">
      <dgm:prSet presAssocID="{6AABC290-65FA-4146-9E8D-C9DABE84A411}" presName="rect2" presStyleLbl="node1" presStyleIdx="1" presStyleCnt="5" custScaleX="175578" custLinFactNeighborX="16009" custLinFactNeighborY="572">
        <dgm:presLayoutVars>
          <dgm:bulletEnabled val="1"/>
        </dgm:presLayoutVars>
      </dgm:prSet>
      <dgm:spPr/>
      <dgm:t>
        <a:bodyPr/>
        <a:lstStyle/>
        <a:p>
          <a:endParaRPr lang="es-EC"/>
        </a:p>
      </dgm:t>
    </dgm:pt>
    <dgm:pt modelId="{B3E75277-A3D8-445A-871E-DEF9391927C3}" type="pres">
      <dgm:prSet presAssocID="{6AABC290-65FA-4146-9E8D-C9DABE84A411}" presName="rect1" presStyleLbl="lnNode1" presStyleIdx="1" presStyleCnt="5" custLinFactX="17983" custLinFactNeighborX="100000" custLinFactNeighborY="-3729"/>
      <dgm:spPr>
        <a:blipFill rotWithShape="1">
          <a:blip xmlns:r="http://schemas.openxmlformats.org/officeDocument/2006/relationships" r:embed="rId2"/>
          <a:stretch>
            <a:fillRect/>
          </a:stretch>
        </a:blipFill>
      </dgm:spPr>
    </dgm:pt>
    <dgm:pt modelId="{EA87BCD6-8EB1-41E5-BC86-21146F9D60CA}" type="pres">
      <dgm:prSet presAssocID="{658BDAAA-7D1D-4F34-A878-B7372580185B}" presName="sibTrans" presStyleCnt="0"/>
      <dgm:spPr/>
    </dgm:pt>
    <dgm:pt modelId="{78D7A900-E75C-4ADC-A93F-07009EEC4467}" type="pres">
      <dgm:prSet presAssocID="{6597F697-F12A-4BB1-B311-BA86387BE915}" presName="comp" presStyleCnt="0"/>
      <dgm:spPr/>
    </dgm:pt>
    <dgm:pt modelId="{6A1C363D-19EF-45D4-9D85-B542E5591DCB}" type="pres">
      <dgm:prSet presAssocID="{6597F697-F12A-4BB1-B311-BA86387BE915}" presName="rect2" presStyleLbl="node1" presStyleIdx="2" presStyleCnt="5" custScaleX="174942" custLinFactNeighborX="53816">
        <dgm:presLayoutVars>
          <dgm:bulletEnabled val="1"/>
        </dgm:presLayoutVars>
      </dgm:prSet>
      <dgm:spPr/>
      <dgm:t>
        <a:bodyPr/>
        <a:lstStyle/>
        <a:p>
          <a:endParaRPr lang="es-EC"/>
        </a:p>
      </dgm:t>
    </dgm:pt>
    <dgm:pt modelId="{4CF2BDBC-E2A0-4B96-BC38-37A532D73147}" type="pres">
      <dgm:prSet presAssocID="{6597F697-F12A-4BB1-B311-BA86387BE915}" presName="rect1" presStyleLbl="lnNode1" presStyleIdx="2" presStyleCnt="5" custLinFactNeighborX="35792"/>
      <dgm:spPr>
        <a:blipFill rotWithShape="1">
          <a:blip xmlns:r="http://schemas.openxmlformats.org/officeDocument/2006/relationships" r:embed="rId3"/>
          <a:stretch>
            <a:fillRect/>
          </a:stretch>
        </a:blipFill>
      </dgm:spPr>
    </dgm:pt>
    <dgm:pt modelId="{5A624295-5765-42B0-B3B7-02292550AC8E}" type="pres">
      <dgm:prSet presAssocID="{BFBC652E-1123-49A7-8DA6-E36729005403}" presName="sibTrans" presStyleCnt="0"/>
      <dgm:spPr/>
    </dgm:pt>
    <dgm:pt modelId="{E6DA76D0-6562-4AF2-A1B0-32B6B8C269BA}" type="pres">
      <dgm:prSet presAssocID="{F07F01AC-3E5F-4881-BC30-E0C94E3F0EA6}" presName="comp" presStyleCnt="0"/>
      <dgm:spPr/>
    </dgm:pt>
    <dgm:pt modelId="{89F12448-6914-48DD-B61D-C1497B234C6A}" type="pres">
      <dgm:prSet presAssocID="{F07F01AC-3E5F-4881-BC30-E0C94E3F0EA6}" presName="rect2" presStyleLbl="node1" presStyleIdx="3" presStyleCnt="5" custScaleX="175224" custScaleY="96850" custLinFactNeighborX="12589">
        <dgm:presLayoutVars>
          <dgm:bulletEnabled val="1"/>
        </dgm:presLayoutVars>
      </dgm:prSet>
      <dgm:spPr/>
      <dgm:t>
        <a:bodyPr/>
        <a:lstStyle/>
        <a:p>
          <a:endParaRPr lang="es-EC"/>
        </a:p>
      </dgm:t>
    </dgm:pt>
    <dgm:pt modelId="{6BB183D5-3AF7-4D49-88A2-79059D404794}" type="pres">
      <dgm:prSet presAssocID="{F07F01AC-3E5F-4881-BC30-E0C94E3F0EA6}" presName="rect1" presStyleLbl="lnNode1" presStyleIdx="3" presStyleCnt="5" custLinFactX="15776" custLinFactNeighborX="100000"/>
      <dgm:spPr>
        <a:blipFill rotWithShape="1">
          <a:blip xmlns:r="http://schemas.openxmlformats.org/officeDocument/2006/relationships" r:embed="rId4"/>
          <a:stretch>
            <a:fillRect/>
          </a:stretch>
        </a:blipFill>
      </dgm:spPr>
    </dgm:pt>
    <dgm:pt modelId="{EB12C6C2-AD16-4127-9B85-C408888C6F6C}" type="pres">
      <dgm:prSet presAssocID="{27C03F09-B14C-4CA4-9DAE-18DF902A01EB}" presName="sibTrans" presStyleCnt="0"/>
      <dgm:spPr/>
    </dgm:pt>
    <dgm:pt modelId="{3EA208DC-B000-4526-A9D9-B123B6C3087C}" type="pres">
      <dgm:prSet presAssocID="{0D20E8B1-8517-4F00-9591-04C3A1C670DB}" presName="comp" presStyleCnt="0"/>
      <dgm:spPr/>
    </dgm:pt>
    <dgm:pt modelId="{60B83B17-58C9-40B7-B431-13CA8F2849C5}" type="pres">
      <dgm:prSet presAssocID="{0D20E8B1-8517-4F00-9591-04C3A1C670DB}" presName="rect2" presStyleLbl="node1" presStyleIdx="4" presStyleCnt="5" custScaleX="171481" custScaleY="110282" custLinFactNeighborX="51674">
        <dgm:presLayoutVars>
          <dgm:bulletEnabled val="1"/>
        </dgm:presLayoutVars>
      </dgm:prSet>
      <dgm:spPr/>
    </dgm:pt>
    <dgm:pt modelId="{3A6348AA-E2A9-46D5-A72E-9FEDAF30949F}" type="pres">
      <dgm:prSet presAssocID="{0D20E8B1-8517-4F00-9591-04C3A1C670DB}" presName="rect1" presStyleLbl="lnNode1" presStyleIdx="4" presStyleCnt="5" custLinFactNeighborX="31868"/>
      <dgm:spPr>
        <a:blipFill rotWithShape="1">
          <a:blip xmlns:r="http://schemas.openxmlformats.org/officeDocument/2006/relationships" r:embed="rId5"/>
          <a:stretch>
            <a:fillRect/>
          </a:stretch>
        </a:blipFill>
      </dgm:spPr>
    </dgm:pt>
  </dgm:ptLst>
  <dgm:cxnLst>
    <dgm:cxn modelId="{93C46CB4-43A3-4266-BDC1-DF87EFAA1D65}" srcId="{AAF65454-9BEE-48CF-9253-4F885CF5F03E}" destId="{F07F01AC-3E5F-4881-BC30-E0C94E3F0EA6}" srcOrd="3" destOrd="0" parTransId="{805D7922-F96D-403B-B9A8-98584D808AFF}" sibTransId="{27C03F09-B14C-4CA4-9DAE-18DF902A01EB}"/>
    <dgm:cxn modelId="{08A1CA2A-0F42-4025-9F68-107D29CB4D84}" type="presOf" srcId="{6597F697-F12A-4BB1-B311-BA86387BE915}" destId="{6A1C363D-19EF-45D4-9D85-B542E5591DCB}" srcOrd="0" destOrd="0" presId="urn:microsoft.com/office/officeart/2008/layout/AlternatingPictureBlocks"/>
    <dgm:cxn modelId="{C3994AF3-4F43-4032-9A08-467EAFA14233}" type="presOf" srcId="{AAF65454-9BEE-48CF-9253-4F885CF5F03E}" destId="{FC0F03C5-1277-4937-899C-7ECF0E29564E}" srcOrd="0" destOrd="0" presId="urn:microsoft.com/office/officeart/2008/layout/AlternatingPictureBlocks"/>
    <dgm:cxn modelId="{356B7216-05AC-4E45-BB57-52371EECF7BE}" srcId="{AAF65454-9BEE-48CF-9253-4F885CF5F03E}" destId="{6597F697-F12A-4BB1-B311-BA86387BE915}" srcOrd="2" destOrd="0" parTransId="{E3D07A02-C233-46B8-A2AC-F9E4F5852604}" sibTransId="{BFBC652E-1123-49A7-8DA6-E36729005403}"/>
    <dgm:cxn modelId="{42E408CE-117A-4234-9BBD-697EA71E381F}" type="presOf" srcId="{0D20E8B1-8517-4F00-9591-04C3A1C670DB}" destId="{60B83B17-58C9-40B7-B431-13CA8F2849C5}" srcOrd="0" destOrd="0" presId="urn:microsoft.com/office/officeart/2008/layout/AlternatingPictureBlocks"/>
    <dgm:cxn modelId="{9A50A539-B2B5-451C-9FEA-5934E5D5B4BD}" srcId="{AAF65454-9BEE-48CF-9253-4F885CF5F03E}" destId="{A050D72A-3381-4413-A9F0-15599F1F53AF}" srcOrd="0" destOrd="0" parTransId="{CA84EEF2-D539-4B54-A030-EA7E0A883747}" sibTransId="{CED3D798-42E4-40B1-B2FC-406A93EF4F15}"/>
    <dgm:cxn modelId="{C79CB86D-98DE-4058-B188-AADF48D447F1}" srcId="{AAF65454-9BEE-48CF-9253-4F885CF5F03E}" destId="{0D20E8B1-8517-4F00-9591-04C3A1C670DB}" srcOrd="4" destOrd="0" parTransId="{CC403099-6F6D-4F40-8805-C9319B14F16C}" sibTransId="{8386D968-B621-489D-A23D-8FDE09FAEDC2}"/>
    <dgm:cxn modelId="{3E6AD3AB-4C65-4470-8B67-B1EEDB39D272}" type="presOf" srcId="{F07F01AC-3E5F-4881-BC30-E0C94E3F0EA6}" destId="{89F12448-6914-48DD-B61D-C1497B234C6A}" srcOrd="0" destOrd="0" presId="urn:microsoft.com/office/officeart/2008/layout/AlternatingPictureBlocks"/>
    <dgm:cxn modelId="{4447C0F3-93C5-4643-B188-91880608CB07}" srcId="{AAF65454-9BEE-48CF-9253-4F885CF5F03E}" destId="{6AABC290-65FA-4146-9E8D-C9DABE84A411}" srcOrd="1" destOrd="0" parTransId="{F6F10CD4-5D75-4510-8192-5B15D3F690BE}" sibTransId="{658BDAAA-7D1D-4F34-A878-B7372580185B}"/>
    <dgm:cxn modelId="{A745905D-438C-40C7-B2F9-4E3FE813A20C}" type="presOf" srcId="{A050D72A-3381-4413-A9F0-15599F1F53AF}" destId="{FE13C457-7464-4AC5-A583-C7A7CB6B2B56}" srcOrd="0" destOrd="0" presId="urn:microsoft.com/office/officeart/2008/layout/AlternatingPictureBlocks"/>
    <dgm:cxn modelId="{4E308530-C5FD-4A93-94AD-76A190C4AB1F}" type="presOf" srcId="{6AABC290-65FA-4146-9E8D-C9DABE84A411}" destId="{8A9F5BD2-D627-4A0C-9DC8-DF83B16F5C72}" srcOrd="0" destOrd="0" presId="urn:microsoft.com/office/officeart/2008/layout/AlternatingPictureBlocks"/>
    <dgm:cxn modelId="{11F194B3-C919-421E-A68F-96F3584B25EE}" type="presParOf" srcId="{FC0F03C5-1277-4937-899C-7ECF0E29564E}" destId="{DCD3BB76-3478-4FDC-8D8D-6184ECB8B99B}" srcOrd="0" destOrd="0" presId="urn:microsoft.com/office/officeart/2008/layout/AlternatingPictureBlocks"/>
    <dgm:cxn modelId="{A43C02D2-D633-4EF1-883C-071709745C1B}" type="presParOf" srcId="{DCD3BB76-3478-4FDC-8D8D-6184ECB8B99B}" destId="{FE13C457-7464-4AC5-A583-C7A7CB6B2B56}" srcOrd="0" destOrd="0" presId="urn:microsoft.com/office/officeart/2008/layout/AlternatingPictureBlocks"/>
    <dgm:cxn modelId="{0C35A41F-58A8-4909-8BFB-F786C06B531E}" type="presParOf" srcId="{DCD3BB76-3478-4FDC-8D8D-6184ECB8B99B}" destId="{1E2D17F1-C8CE-4DF1-B608-1735F61D7358}" srcOrd="1" destOrd="0" presId="urn:microsoft.com/office/officeart/2008/layout/AlternatingPictureBlocks"/>
    <dgm:cxn modelId="{91F827E3-A21E-4C7D-8613-5076584409DF}" type="presParOf" srcId="{FC0F03C5-1277-4937-899C-7ECF0E29564E}" destId="{ED342363-2A97-4DE8-9066-2039B9D66280}" srcOrd="1" destOrd="0" presId="urn:microsoft.com/office/officeart/2008/layout/AlternatingPictureBlocks"/>
    <dgm:cxn modelId="{3F014B44-722F-4F7B-B354-583B25CB3FF8}" type="presParOf" srcId="{FC0F03C5-1277-4937-899C-7ECF0E29564E}" destId="{32A5AE99-C443-4645-9FF6-92A969F933C5}" srcOrd="2" destOrd="0" presId="urn:microsoft.com/office/officeart/2008/layout/AlternatingPictureBlocks"/>
    <dgm:cxn modelId="{457546C9-80C0-462A-A9ED-280EB8551FB0}" type="presParOf" srcId="{32A5AE99-C443-4645-9FF6-92A969F933C5}" destId="{8A9F5BD2-D627-4A0C-9DC8-DF83B16F5C72}" srcOrd="0" destOrd="0" presId="urn:microsoft.com/office/officeart/2008/layout/AlternatingPictureBlocks"/>
    <dgm:cxn modelId="{67FB60CA-0B43-4CBB-89E9-3BA64466CF85}" type="presParOf" srcId="{32A5AE99-C443-4645-9FF6-92A969F933C5}" destId="{B3E75277-A3D8-445A-871E-DEF9391927C3}" srcOrd="1" destOrd="0" presId="urn:microsoft.com/office/officeart/2008/layout/AlternatingPictureBlocks"/>
    <dgm:cxn modelId="{A10D8099-364A-4597-A5AF-060CAC16C4DC}" type="presParOf" srcId="{FC0F03C5-1277-4937-899C-7ECF0E29564E}" destId="{EA87BCD6-8EB1-41E5-BC86-21146F9D60CA}" srcOrd="3" destOrd="0" presId="urn:microsoft.com/office/officeart/2008/layout/AlternatingPictureBlocks"/>
    <dgm:cxn modelId="{D49C2EDC-4857-4654-8009-9E24860C13E8}" type="presParOf" srcId="{FC0F03C5-1277-4937-899C-7ECF0E29564E}" destId="{78D7A900-E75C-4ADC-A93F-07009EEC4467}" srcOrd="4" destOrd="0" presId="urn:microsoft.com/office/officeart/2008/layout/AlternatingPictureBlocks"/>
    <dgm:cxn modelId="{29CB8AB1-29CF-45F0-B769-824DD8B07848}" type="presParOf" srcId="{78D7A900-E75C-4ADC-A93F-07009EEC4467}" destId="{6A1C363D-19EF-45D4-9D85-B542E5591DCB}" srcOrd="0" destOrd="0" presId="urn:microsoft.com/office/officeart/2008/layout/AlternatingPictureBlocks"/>
    <dgm:cxn modelId="{E87BBA1B-583E-436C-8154-45D83EF08FD0}" type="presParOf" srcId="{78D7A900-E75C-4ADC-A93F-07009EEC4467}" destId="{4CF2BDBC-E2A0-4B96-BC38-37A532D73147}" srcOrd="1" destOrd="0" presId="urn:microsoft.com/office/officeart/2008/layout/AlternatingPictureBlocks"/>
    <dgm:cxn modelId="{64EA094A-AB10-4035-965D-661FA1B3BEF7}" type="presParOf" srcId="{FC0F03C5-1277-4937-899C-7ECF0E29564E}" destId="{5A624295-5765-42B0-B3B7-02292550AC8E}" srcOrd="5" destOrd="0" presId="urn:microsoft.com/office/officeart/2008/layout/AlternatingPictureBlocks"/>
    <dgm:cxn modelId="{072B2FA4-5A91-41FF-BDA3-0E7B408C221D}" type="presParOf" srcId="{FC0F03C5-1277-4937-899C-7ECF0E29564E}" destId="{E6DA76D0-6562-4AF2-A1B0-32B6B8C269BA}" srcOrd="6" destOrd="0" presId="urn:microsoft.com/office/officeart/2008/layout/AlternatingPictureBlocks"/>
    <dgm:cxn modelId="{2826EC9F-1151-49C3-9340-6C4854D7655F}" type="presParOf" srcId="{E6DA76D0-6562-4AF2-A1B0-32B6B8C269BA}" destId="{89F12448-6914-48DD-B61D-C1497B234C6A}" srcOrd="0" destOrd="0" presId="urn:microsoft.com/office/officeart/2008/layout/AlternatingPictureBlocks"/>
    <dgm:cxn modelId="{52C23FDA-C5A7-477E-B9FE-1955C22941BC}" type="presParOf" srcId="{E6DA76D0-6562-4AF2-A1B0-32B6B8C269BA}" destId="{6BB183D5-3AF7-4D49-88A2-79059D404794}" srcOrd="1" destOrd="0" presId="urn:microsoft.com/office/officeart/2008/layout/AlternatingPictureBlocks"/>
    <dgm:cxn modelId="{AC7A7D71-4A3C-44BB-AD32-0F533E2FAE10}" type="presParOf" srcId="{FC0F03C5-1277-4937-899C-7ECF0E29564E}" destId="{EB12C6C2-AD16-4127-9B85-C408888C6F6C}" srcOrd="7" destOrd="0" presId="urn:microsoft.com/office/officeart/2008/layout/AlternatingPictureBlocks"/>
    <dgm:cxn modelId="{284E811C-D4F8-4AD0-BDE6-5B5B6633098D}" type="presParOf" srcId="{FC0F03C5-1277-4937-899C-7ECF0E29564E}" destId="{3EA208DC-B000-4526-A9D9-B123B6C3087C}" srcOrd="8" destOrd="0" presId="urn:microsoft.com/office/officeart/2008/layout/AlternatingPictureBlocks"/>
    <dgm:cxn modelId="{55323AC4-D5F1-4D16-B60B-9454EC9CD1F3}" type="presParOf" srcId="{3EA208DC-B000-4526-A9D9-B123B6C3087C}" destId="{60B83B17-58C9-40B7-B431-13CA8F2849C5}" srcOrd="0" destOrd="0" presId="urn:microsoft.com/office/officeart/2008/layout/AlternatingPictureBlocks"/>
    <dgm:cxn modelId="{351D9500-EC00-4816-AB5E-594D2E4E847D}" type="presParOf" srcId="{3EA208DC-B000-4526-A9D9-B123B6C3087C}" destId="{3A6348AA-E2A9-46D5-A72E-9FEDAF30949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6DC0D4-8DE9-4416-B5B1-1D7842F8E70E}"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D6C4C514-71FE-4A95-940C-94E0B34D2C30}">
      <dgm:prSet phldrT="[Texto]" custT="1"/>
      <dgm:spPr/>
      <dgm:t>
        <a:bodyPr/>
        <a:lstStyle/>
        <a:p>
          <a:r>
            <a:rPr lang="es-EC" sz="1000" dirty="0" smtClean="0"/>
            <a:t>La industria manufacturera en el Ecuador constituye parte importante de la actividad económica por este motivo se puede concluir que estudios como este son útiles para su desarrollo.</a:t>
          </a:r>
          <a:endParaRPr lang="es-EC" sz="1000" dirty="0"/>
        </a:p>
      </dgm:t>
    </dgm:pt>
    <dgm:pt modelId="{4F0CCB80-9C72-4024-A6E3-8E8FEDF362F7}" type="parTrans" cxnId="{EB1639B9-90CB-445F-98FF-EE9A9F1123B5}">
      <dgm:prSet/>
      <dgm:spPr/>
      <dgm:t>
        <a:bodyPr/>
        <a:lstStyle/>
        <a:p>
          <a:endParaRPr lang="es-EC" sz="2000"/>
        </a:p>
      </dgm:t>
    </dgm:pt>
    <dgm:pt modelId="{CECAB954-780D-4D76-A5EE-CAF7A9AF1C3A}" type="sibTrans" cxnId="{EB1639B9-90CB-445F-98FF-EE9A9F1123B5}">
      <dgm:prSet custT="1"/>
      <dgm:spPr/>
      <dgm:t>
        <a:bodyPr/>
        <a:lstStyle/>
        <a:p>
          <a:endParaRPr lang="es-EC" sz="2800"/>
        </a:p>
      </dgm:t>
    </dgm:pt>
    <dgm:pt modelId="{C0E5C951-E68F-4A48-9C51-E1294408A7FB}">
      <dgm:prSet phldrT="[Texto]" phldr="1"/>
      <dgm:spPr/>
      <dgm:t>
        <a:bodyPr/>
        <a:lstStyle/>
        <a:p>
          <a:endParaRPr lang="es-EC" sz="2000"/>
        </a:p>
      </dgm:t>
    </dgm:pt>
    <dgm:pt modelId="{BAE35555-4DB6-4C1E-A64E-1004DB421E69}" type="parTrans" cxnId="{40FD074A-843E-4ADC-93E2-1E1166C06A8E}">
      <dgm:prSet/>
      <dgm:spPr/>
      <dgm:t>
        <a:bodyPr/>
        <a:lstStyle/>
        <a:p>
          <a:endParaRPr lang="es-EC" sz="2000"/>
        </a:p>
      </dgm:t>
    </dgm:pt>
    <dgm:pt modelId="{6871BC5D-E698-4225-8BDB-BF9C3FB97EDB}" type="sibTrans" cxnId="{40FD074A-843E-4ADC-93E2-1E1166C06A8E}">
      <dgm:prSet/>
      <dgm:spPr/>
      <dgm:t>
        <a:bodyPr/>
        <a:lstStyle/>
        <a:p>
          <a:endParaRPr lang="es-EC" sz="2000"/>
        </a:p>
      </dgm:t>
    </dgm:pt>
    <dgm:pt modelId="{A0B8D0C5-1DC0-4F21-B0AF-09F93613EE75}">
      <dgm:prSet phldrT="[Texto]" phldr="1"/>
      <dgm:spPr/>
      <dgm:t>
        <a:bodyPr/>
        <a:lstStyle/>
        <a:p>
          <a:endParaRPr lang="es-EC" sz="2000"/>
        </a:p>
      </dgm:t>
    </dgm:pt>
    <dgm:pt modelId="{92A0A0D2-E06A-4A0A-A124-0D0E79912F07}" type="parTrans" cxnId="{3E3F1B85-064F-4FE6-A73D-9D89E32A0FBB}">
      <dgm:prSet/>
      <dgm:spPr/>
      <dgm:t>
        <a:bodyPr/>
        <a:lstStyle/>
        <a:p>
          <a:endParaRPr lang="es-EC" sz="2000"/>
        </a:p>
      </dgm:t>
    </dgm:pt>
    <dgm:pt modelId="{58BA18AD-D9FD-49CC-8B29-8978A658E538}" type="sibTrans" cxnId="{3E3F1B85-064F-4FE6-A73D-9D89E32A0FBB}">
      <dgm:prSet/>
      <dgm:spPr/>
      <dgm:t>
        <a:bodyPr/>
        <a:lstStyle/>
        <a:p>
          <a:endParaRPr lang="es-EC" sz="2000"/>
        </a:p>
      </dgm:t>
    </dgm:pt>
    <dgm:pt modelId="{CF44AFDC-D03F-4C70-9493-7C95AAD9239E}">
      <dgm:prSet custT="1"/>
      <dgm:spPr/>
      <dgm:t>
        <a:bodyPr/>
        <a:lstStyle/>
        <a:p>
          <a:r>
            <a:rPr lang="es-EC" sz="1000" smtClean="0"/>
            <a:t>Como conclusión dentro del capítulo de diagnóstico del sector encontramos a la industria manufacturera del país en el quinto cuadrante de la matriz GE es decir en el cuadrante se de selectividad</a:t>
          </a:r>
          <a:endParaRPr lang="es-EC" sz="1000"/>
        </a:p>
      </dgm:t>
    </dgm:pt>
    <dgm:pt modelId="{02DBF5E2-C225-4428-A5C1-02D02DF1F3B4}" type="parTrans" cxnId="{4328860D-9A2F-47B0-A633-19FB2BA8CD5B}">
      <dgm:prSet/>
      <dgm:spPr/>
      <dgm:t>
        <a:bodyPr/>
        <a:lstStyle/>
        <a:p>
          <a:endParaRPr lang="es-EC" sz="2000"/>
        </a:p>
      </dgm:t>
    </dgm:pt>
    <dgm:pt modelId="{90F28BC1-F603-484B-AC80-6ECEC16F86FE}" type="sibTrans" cxnId="{4328860D-9A2F-47B0-A633-19FB2BA8CD5B}">
      <dgm:prSet custT="1"/>
      <dgm:spPr/>
      <dgm:t>
        <a:bodyPr/>
        <a:lstStyle/>
        <a:p>
          <a:endParaRPr lang="es-EC" sz="2800"/>
        </a:p>
      </dgm:t>
    </dgm:pt>
    <dgm:pt modelId="{8BF8623F-5104-4AC9-BBF1-3DA0CAF73C59}">
      <dgm:prSet custT="1"/>
      <dgm:spPr/>
      <dgm:t>
        <a:bodyPr/>
        <a:lstStyle/>
        <a:p>
          <a:r>
            <a:rPr lang="es-EC" sz="1000" smtClean="0"/>
            <a:t>El comportamiento del consumidor es muy importante para fabricantes y comerciantes de prendas de vestir en tela de punto en el Cantón Sucre este depende directamente de los ingresos que perciben los consumidores, siendo los segmentos más representativos aquellos que poseen ingresos desde 380 a 700 dólares y de 700 a 1200 dólares.</a:t>
          </a:r>
          <a:endParaRPr lang="es-EC" sz="1000"/>
        </a:p>
      </dgm:t>
    </dgm:pt>
    <dgm:pt modelId="{D1EF0F67-A12C-4B5D-A5FB-A810B0EBA400}" type="parTrans" cxnId="{7B3DFC3D-CD0F-49D3-A1DF-536E1B430781}">
      <dgm:prSet/>
      <dgm:spPr/>
      <dgm:t>
        <a:bodyPr/>
        <a:lstStyle/>
        <a:p>
          <a:endParaRPr lang="es-EC" sz="2000"/>
        </a:p>
      </dgm:t>
    </dgm:pt>
    <dgm:pt modelId="{6EFD26F7-6454-42CF-93EE-186EB1A67A90}" type="sibTrans" cxnId="{7B3DFC3D-CD0F-49D3-A1DF-536E1B430781}">
      <dgm:prSet custT="1"/>
      <dgm:spPr/>
      <dgm:t>
        <a:bodyPr/>
        <a:lstStyle/>
        <a:p>
          <a:endParaRPr lang="es-EC" sz="2800"/>
        </a:p>
      </dgm:t>
    </dgm:pt>
    <dgm:pt modelId="{C4AD2383-E5B9-44F5-8F16-1EC85CB69CC6}">
      <dgm:prSet custT="1"/>
      <dgm:spPr/>
      <dgm:t>
        <a:bodyPr/>
        <a:lstStyle/>
        <a:p>
          <a:r>
            <a:rPr lang="es-EC" sz="900" smtClean="0"/>
            <a:t>En la investigación de mercados realizada se sacó la siguiente conclusión el factor que motiva a los consumidores de la zona urbana del Cantón Sucre al momento de realizar compra de vestuario en tela de punto es la necesidad, sus mayores influyentes son familiares y amigos, se identificó que para los consumidores de prendas de vestir en tela de punto de la zona urbana del Cantón Sucre es muy importante el vestuario ya que satisface más allá de la necesidad de cubrirse, el vestuario proporciona estatus social y diferenciación de las demás personas.</a:t>
          </a:r>
          <a:endParaRPr lang="es-EC" sz="900"/>
        </a:p>
      </dgm:t>
    </dgm:pt>
    <dgm:pt modelId="{EE280604-1C75-425F-A716-4414246F1709}" type="parTrans" cxnId="{A275F941-EC6A-4BF5-88A6-F3AED97E67F7}">
      <dgm:prSet/>
      <dgm:spPr/>
      <dgm:t>
        <a:bodyPr/>
        <a:lstStyle/>
        <a:p>
          <a:endParaRPr lang="es-EC" sz="2000"/>
        </a:p>
      </dgm:t>
    </dgm:pt>
    <dgm:pt modelId="{51A94E4A-537C-4084-A88E-967EE240AF4B}" type="sibTrans" cxnId="{A275F941-EC6A-4BF5-88A6-F3AED97E67F7}">
      <dgm:prSet custT="1"/>
      <dgm:spPr/>
      <dgm:t>
        <a:bodyPr/>
        <a:lstStyle/>
        <a:p>
          <a:endParaRPr lang="es-EC" sz="2800"/>
        </a:p>
      </dgm:t>
    </dgm:pt>
    <dgm:pt modelId="{2DB86F96-11D2-42AD-98AB-19FD407DA674}">
      <dgm:prSet custT="1"/>
      <dgm:spPr/>
      <dgm:t>
        <a:bodyPr/>
        <a:lstStyle/>
        <a:p>
          <a:r>
            <a:rPr lang="es-EC" sz="1000" smtClean="0"/>
            <a:t>Se puede concluir que la falta de variedad en el Cantón Sucre provoca que los consumidores busquen su indumentaria en tela de punto fuera del mismo y que no existe suficientes estímulos de marketing por parte de fabricantes y comerciantes para atraer al consumidor.</a:t>
          </a:r>
          <a:endParaRPr lang="es-EC" sz="1000"/>
        </a:p>
      </dgm:t>
    </dgm:pt>
    <dgm:pt modelId="{90FFA749-70AF-4938-8AE1-3FEC847AC487}" type="parTrans" cxnId="{38EA78AD-C063-4B44-9B01-2C736720611A}">
      <dgm:prSet/>
      <dgm:spPr/>
      <dgm:t>
        <a:bodyPr/>
        <a:lstStyle/>
        <a:p>
          <a:endParaRPr lang="es-EC" sz="2000"/>
        </a:p>
      </dgm:t>
    </dgm:pt>
    <dgm:pt modelId="{2362E3C5-8C49-4814-90E7-A1DE53C24578}" type="sibTrans" cxnId="{38EA78AD-C063-4B44-9B01-2C736720611A}">
      <dgm:prSet/>
      <dgm:spPr/>
      <dgm:t>
        <a:bodyPr/>
        <a:lstStyle/>
        <a:p>
          <a:endParaRPr lang="es-EC" sz="2000"/>
        </a:p>
      </dgm:t>
    </dgm:pt>
    <dgm:pt modelId="{4A8FBCE5-EF92-427A-A85B-5004AF099860}" type="pres">
      <dgm:prSet presAssocID="{CB6DC0D4-8DE9-4416-B5B1-1D7842F8E70E}" presName="outerComposite" presStyleCnt="0">
        <dgm:presLayoutVars>
          <dgm:chMax val="5"/>
          <dgm:dir/>
          <dgm:resizeHandles val="exact"/>
        </dgm:presLayoutVars>
      </dgm:prSet>
      <dgm:spPr/>
      <dgm:t>
        <a:bodyPr/>
        <a:lstStyle/>
        <a:p>
          <a:endParaRPr lang="es-EC"/>
        </a:p>
      </dgm:t>
    </dgm:pt>
    <dgm:pt modelId="{B12CF4CD-EDB3-44BA-ABAC-E4D042578D16}" type="pres">
      <dgm:prSet presAssocID="{CB6DC0D4-8DE9-4416-B5B1-1D7842F8E70E}" presName="dummyMaxCanvas" presStyleCnt="0">
        <dgm:presLayoutVars/>
      </dgm:prSet>
      <dgm:spPr/>
    </dgm:pt>
    <dgm:pt modelId="{834EF32B-5B43-4A63-8DF3-CD0B4474F20D}" type="pres">
      <dgm:prSet presAssocID="{CB6DC0D4-8DE9-4416-B5B1-1D7842F8E70E}" presName="FiveNodes_1" presStyleLbl="node1" presStyleIdx="0" presStyleCnt="5">
        <dgm:presLayoutVars>
          <dgm:bulletEnabled val="1"/>
        </dgm:presLayoutVars>
      </dgm:prSet>
      <dgm:spPr/>
      <dgm:t>
        <a:bodyPr/>
        <a:lstStyle/>
        <a:p>
          <a:endParaRPr lang="es-EC"/>
        </a:p>
      </dgm:t>
    </dgm:pt>
    <dgm:pt modelId="{EA4F3276-8E8F-4A86-96AA-E0F53858DB2D}" type="pres">
      <dgm:prSet presAssocID="{CB6DC0D4-8DE9-4416-B5B1-1D7842F8E70E}" presName="FiveNodes_2" presStyleLbl="node1" presStyleIdx="1" presStyleCnt="5">
        <dgm:presLayoutVars>
          <dgm:bulletEnabled val="1"/>
        </dgm:presLayoutVars>
      </dgm:prSet>
      <dgm:spPr/>
      <dgm:t>
        <a:bodyPr/>
        <a:lstStyle/>
        <a:p>
          <a:endParaRPr lang="es-EC"/>
        </a:p>
      </dgm:t>
    </dgm:pt>
    <dgm:pt modelId="{6F0F9A53-E53C-4E3F-A828-BADDF325E134}" type="pres">
      <dgm:prSet presAssocID="{CB6DC0D4-8DE9-4416-B5B1-1D7842F8E70E}" presName="FiveNodes_3" presStyleLbl="node1" presStyleIdx="2" presStyleCnt="5">
        <dgm:presLayoutVars>
          <dgm:bulletEnabled val="1"/>
        </dgm:presLayoutVars>
      </dgm:prSet>
      <dgm:spPr/>
      <dgm:t>
        <a:bodyPr/>
        <a:lstStyle/>
        <a:p>
          <a:endParaRPr lang="es-EC"/>
        </a:p>
      </dgm:t>
    </dgm:pt>
    <dgm:pt modelId="{6DF12D22-D86A-4D2D-9603-02EFB5ECB18C}" type="pres">
      <dgm:prSet presAssocID="{CB6DC0D4-8DE9-4416-B5B1-1D7842F8E70E}" presName="FiveNodes_4" presStyleLbl="node1" presStyleIdx="3" presStyleCnt="5">
        <dgm:presLayoutVars>
          <dgm:bulletEnabled val="1"/>
        </dgm:presLayoutVars>
      </dgm:prSet>
      <dgm:spPr/>
      <dgm:t>
        <a:bodyPr/>
        <a:lstStyle/>
        <a:p>
          <a:endParaRPr lang="es-EC"/>
        </a:p>
      </dgm:t>
    </dgm:pt>
    <dgm:pt modelId="{3846A5CE-6865-4764-ABEB-91EA3722237F}" type="pres">
      <dgm:prSet presAssocID="{CB6DC0D4-8DE9-4416-B5B1-1D7842F8E70E}" presName="FiveNodes_5" presStyleLbl="node1" presStyleIdx="4" presStyleCnt="5">
        <dgm:presLayoutVars>
          <dgm:bulletEnabled val="1"/>
        </dgm:presLayoutVars>
      </dgm:prSet>
      <dgm:spPr/>
      <dgm:t>
        <a:bodyPr/>
        <a:lstStyle/>
        <a:p>
          <a:endParaRPr lang="es-EC"/>
        </a:p>
      </dgm:t>
    </dgm:pt>
    <dgm:pt modelId="{229D1AC5-C0BB-45FB-A88A-20B331987B06}" type="pres">
      <dgm:prSet presAssocID="{CB6DC0D4-8DE9-4416-B5B1-1D7842F8E70E}" presName="FiveConn_1-2" presStyleLbl="fgAccFollowNode1" presStyleIdx="0" presStyleCnt="4">
        <dgm:presLayoutVars>
          <dgm:bulletEnabled val="1"/>
        </dgm:presLayoutVars>
      </dgm:prSet>
      <dgm:spPr/>
      <dgm:t>
        <a:bodyPr/>
        <a:lstStyle/>
        <a:p>
          <a:endParaRPr lang="es-EC"/>
        </a:p>
      </dgm:t>
    </dgm:pt>
    <dgm:pt modelId="{BA10B3D8-B72D-4CC4-8FD9-CF67D2A24266}" type="pres">
      <dgm:prSet presAssocID="{CB6DC0D4-8DE9-4416-B5B1-1D7842F8E70E}" presName="FiveConn_2-3" presStyleLbl="fgAccFollowNode1" presStyleIdx="1" presStyleCnt="4">
        <dgm:presLayoutVars>
          <dgm:bulletEnabled val="1"/>
        </dgm:presLayoutVars>
      </dgm:prSet>
      <dgm:spPr/>
      <dgm:t>
        <a:bodyPr/>
        <a:lstStyle/>
        <a:p>
          <a:endParaRPr lang="es-EC"/>
        </a:p>
      </dgm:t>
    </dgm:pt>
    <dgm:pt modelId="{60E0419D-8630-41F5-98E3-4AEA8C9F241A}" type="pres">
      <dgm:prSet presAssocID="{CB6DC0D4-8DE9-4416-B5B1-1D7842F8E70E}" presName="FiveConn_3-4" presStyleLbl="fgAccFollowNode1" presStyleIdx="2" presStyleCnt="4">
        <dgm:presLayoutVars>
          <dgm:bulletEnabled val="1"/>
        </dgm:presLayoutVars>
      </dgm:prSet>
      <dgm:spPr/>
      <dgm:t>
        <a:bodyPr/>
        <a:lstStyle/>
        <a:p>
          <a:endParaRPr lang="es-EC"/>
        </a:p>
      </dgm:t>
    </dgm:pt>
    <dgm:pt modelId="{D4EFA2C4-A17E-47BD-A718-B4FA23A269FC}" type="pres">
      <dgm:prSet presAssocID="{CB6DC0D4-8DE9-4416-B5B1-1D7842F8E70E}" presName="FiveConn_4-5" presStyleLbl="fgAccFollowNode1" presStyleIdx="3" presStyleCnt="4">
        <dgm:presLayoutVars>
          <dgm:bulletEnabled val="1"/>
        </dgm:presLayoutVars>
      </dgm:prSet>
      <dgm:spPr/>
      <dgm:t>
        <a:bodyPr/>
        <a:lstStyle/>
        <a:p>
          <a:endParaRPr lang="es-EC"/>
        </a:p>
      </dgm:t>
    </dgm:pt>
    <dgm:pt modelId="{B52F66A5-2303-42C3-A376-E1A52F00FE18}" type="pres">
      <dgm:prSet presAssocID="{CB6DC0D4-8DE9-4416-B5B1-1D7842F8E70E}" presName="FiveNodes_1_text" presStyleLbl="node1" presStyleIdx="4" presStyleCnt="5">
        <dgm:presLayoutVars>
          <dgm:bulletEnabled val="1"/>
        </dgm:presLayoutVars>
      </dgm:prSet>
      <dgm:spPr/>
      <dgm:t>
        <a:bodyPr/>
        <a:lstStyle/>
        <a:p>
          <a:endParaRPr lang="es-EC"/>
        </a:p>
      </dgm:t>
    </dgm:pt>
    <dgm:pt modelId="{848B8AD5-37EE-424F-8710-AB4817CF1D2E}" type="pres">
      <dgm:prSet presAssocID="{CB6DC0D4-8DE9-4416-B5B1-1D7842F8E70E}" presName="FiveNodes_2_text" presStyleLbl="node1" presStyleIdx="4" presStyleCnt="5">
        <dgm:presLayoutVars>
          <dgm:bulletEnabled val="1"/>
        </dgm:presLayoutVars>
      </dgm:prSet>
      <dgm:spPr/>
      <dgm:t>
        <a:bodyPr/>
        <a:lstStyle/>
        <a:p>
          <a:endParaRPr lang="es-EC"/>
        </a:p>
      </dgm:t>
    </dgm:pt>
    <dgm:pt modelId="{71A11EAA-2811-4764-83A8-AD4D50EF66C4}" type="pres">
      <dgm:prSet presAssocID="{CB6DC0D4-8DE9-4416-B5B1-1D7842F8E70E}" presName="FiveNodes_3_text" presStyleLbl="node1" presStyleIdx="4" presStyleCnt="5">
        <dgm:presLayoutVars>
          <dgm:bulletEnabled val="1"/>
        </dgm:presLayoutVars>
      </dgm:prSet>
      <dgm:spPr/>
      <dgm:t>
        <a:bodyPr/>
        <a:lstStyle/>
        <a:p>
          <a:endParaRPr lang="es-EC"/>
        </a:p>
      </dgm:t>
    </dgm:pt>
    <dgm:pt modelId="{44CE92B4-13EA-4C85-8B5B-714CF05BE3D0}" type="pres">
      <dgm:prSet presAssocID="{CB6DC0D4-8DE9-4416-B5B1-1D7842F8E70E}" presName="FiveNodes_4_text" presStyleLbl="node1" presStyleIdx="4" presStyleCnt="5">
        <dgm:presLayoutVars>
          <dgm:bulletEnabled val="1"/>
        </dgm:presLayoutVars>
      </dgm:prSet>
      <dgm:spPr/>
      <dgm:t>
        <a:bodyPr/>
        <a:lstStyle/>
        <a:p>
          <a:endParaRPr lang="es-EC"/>
        </a:p>
      </dgm:t>
    </dgm:pt>
    <dgm:pt modelId="{A7E13B62-D8FA-478B-B52B-FD2B603B8C01}" type="pres">
      <dgm:prSet presAssocID="{CB6DC0D4-8DE9-4416-B5B1-1D7842F8E70E}" presName="FiveNodes_5_text" presStyleLbl="node1" presStyleIdx="4" presStyleCnt="5">
        <dgm:presLayoutVars>
          <dgm:bulletEnabled val="1"/>
        </dgm:presLayoutVars>
      </dgm:prSet>
      <dgm:spPr/>
      <dgm:t>
        <a:bodyPr/>
        <a:lstStyle/>
        <a:p>
          <a:endParaRPr lang="es-EC"/>
        </a:p>
      </dgm:t>
    </dgm:pt>
  </dgm:ptLst>
  <dgm:cxnLst>
    <dgm:cxn modelId="{4F1C4B89-48E4-480E-9195-5E2E50C3123C}" type="presOf" srcId="{8BF8623F-5104-4AC9-BBF1-3DA0CAF73C59}" destId="{71A11EAA-2811-4764-83A8-AD4D50EF66C4}" srcOrd="1" destOrd="0" presId="urn:microsoft.com/office/officeart/2005/8/layout/vProcess5"/>
    <dgm:cxn modelId="{4328860D-9A2F-47B0-A633-19FB2BA8CD5B}" srcId="{CB6DC0D4-8DE9-4416-B5B1-1D7842F8E70E}" destId="{CF44AFDC-D03F-4C70-9493-7C95AAD9239E}" srcOrd="1" destOrd="0" parTransId="{02DBF5E2-C225-4428-A5C1-02D02DF1F3B4}" sibTransId="{90F28BC1-F603-484B-AC80-6ECEC16F86FE}"/>
    <dgm:cxn modelId="{ECEDABD4-052A-4D7B-9421-1F9A6800BA68}" type="presOf" srcId="{6EFD26F7-6454-42CF-93EE-186EB1A67A90}" destId="{60E0419D-8630-41F5-98E3-4AEA8C9F241A}" srcOrd="0" destOrd="0" presId="urn:microsoft.com/office/officeart/2005/8/layout/vProcess5"/>
    <dgm:cxn modelId="{4722EAEB-418A-49B3-85A8-BCC17D1A0C38}" type="presOf" srcId="{90F28BC1-F603-484B-AC80-6ECEC16F86FE}" destId="{BA10B3D8-B72D-4CC4-8FD9-CF67D2A24266}" srcOrd="0" destOrd="0" presId="urn:microsoft.com/office/officeart/2005/8/layout/vProcess5"/>
    <dgm:cxn modelId="{EB1639B9-90CB-445F-98FF-EE9A9F1123B5}" srcId="{CB6DC0D4-8DE9-4416-B5B1-1D7842F8E70E}" destId="{D6C4C514-71FE-4A95-940C-94E0B34D2C30}" srcOrd="0" destOrd="0" parTransId="{4F0CCB80-9C72-4024-A6E3-8E8FEDF362F7}" sibTransId="{CECAB954-780D-4D76-A5EE-CAF7A9AF1C3A}"/>
    <dgm:cxn modelId="{2F86D2B7-F62C-45C3-B0AB-C4973C91FACE}" type="presOf" srcId="{CB6DC0D4-8DE9-4416-B5B1-1D7842F8E70E}" destId="{4A8FBCE5-EF92-427A-A85B-5004AF099860}" srcOrd="0" destOrd="0" presId="urn:microsoft.com/office/officeart/2005/8/layout/vProcess5"/>
    <dgm:cxn modelId="{C85EB223-8BD2-4D98-9961-38C8EC60D7B2}" type="presOf" srcId="{2DB86F96-11D2-42AD-98AB-19FD407DA674}" destId="{A7E13B62-D8FA-478B-B52B-FD2B603B8C01}" srcOrd="1" destOrd="0" presId="urn:microsoft.com/office/officeart/2005/8/layout/vProcess5"/>
    <dgm:cxn modelId="{10A9805A-D296-4850-85C9-47153B4FBA02}" type="presOf" srcId="{2DB86F96-11D2-42AD-98AB-19FD407DA674}" destId="{3846A5CE-6865-4764-ABEB-91EA3722237F}" srcOrd="0" destOrd="0" presId="urn:microsoft.com/office/officeart/2005/8/layout/vProcess5"/>
    <dgm:cxn modelId="{38EA78AD-C063-4B44-9B01-2C736720611A}" srcId="{CB6DC0D4-8DE9-4416-B5B1-1D7842F8E70E}" destId="{2DB86F96-11D2-42AD-98AB-19FD407DA674}" srcOrd="4" destOrd="0" parTransId="{90FFA749-70AF-4938-8AE1-3FEC847AC487}" sibTransId="{2362E3C5-8C49-4814-90E7-A1DE53C24578}"/>
    <dgm:cxn modelId="{020A6270-C443-4C4D-B23C-CCB715702E7D}" type="presOf" srcId="{C4AD2383-E5B9-44F5-8F16-1EC85CB69CC6}" destId="{44CE92B4-13EA-4C85-8B5B-714CF05BE3D0}" srcOrd="1" destOrd="0" presId="urn:microsoft.com/office/officeart/2005/8/layout/vProcess5"/>
    <dgm:cxn modelId="{D236912D-5526-4CEC-B5B5-1594444F3F7D}" type="presOf" srcId="{D6C4C514-71FE-4A95-940C-94E0B34D2C30}" destId="{B52F66A5-2303-42C3-A376-E1A52F00FE18}" srcOrd="1" destOrd="0" presId="urn:microsoft.com/office/officeart/2005/8/layout/vProcess5"/>
    <dgm:cxn modelId="{6BE582DE-9428-4AC4-84A6-3C0F99E4832F}" type="presOf" srcId="{51A94E4A-537C-4084-A88E-967EE240AF4B}" destId="{D4EFA2C4-A17E-47BD-A718-B4FA23A269FC}" srcOrd="0" destOrd="0" presId="urn:microsoft.com/office/officeart/2005/8/layout/vProcess5"/>
    <dgm:cxn modelId="{DFA4B69D-B838-4C10-8AA3-0683D1D4FAB5}" type="presOf" srcId="{D6C4C514-71FE-4A95-940C-94E0B34D2C30}" destId="{834EF32B-5B43-4A63-8DF3-CD0B4474F20D}" srcOrd="0" destOrd="0" presId="urn:microsoft.com/office/officeart/2005/8/layout/vProcess5"/>
    <dgm:cxn modelId="{3E3F1B85-064F-4FE6-A73D-9D89E32A0FBB}" srcId="{CB6DC0D4-8DE9-4416-B5B1-1D7842F8E70E}" destId="{A0B8D0C5-1DC0-4F21-B0AF-09F93613EE75}" srcOrd="6" destOrd="0" parTransId="{92A0A0D2-E06A-4A0A-A124-0D0E79912F07}" sibTransId="{58BA18AD-D9FD-49CC-8B29-8978A658E538}"/>
    <dgm:cxn modelId="{9A9D27E8-42AD-438D-B5DA-5370B18B58D1}" type="presOf" srcId="{CECAB954-780D-4D76-A5EE-CAF7A9AF1C3A}" destId="{229D1AC5-C0BB-45FB-A88A-20B331987B06}" srcOrd="0" destOrd="0" presId="urn:microsoft.com/office/officeart/2005/8/layout/vProcess5"/>
    <dgm:cxn modelId="{A275F941-EC6A-4BF5-88A6-F3AED97E67F7}" srcId="{CB6DC0D4-8DE9-4416-B5B1-1D7842F8E70E}" destId="{C4AD2383-E5B9-44F5-8F16-1EC85CB69CC6}" srcOrd="3" destOrd="0" parTransId="{EE280604-1C75-425F-A716-4414246F1709}" sibTransId="{51A94E4A-537C-4084-A88E-967EE240AF4B}"/>
    <dgm:cxn modelId="{40FD074A-843E-4ADC-93E2-1E1166C06A8E}" srcId="{CB6DC0D4-8DE9-4416-B5B1-1D7842F8E70E}" destId="{C0E5C951-E68F-4A48-9C51-E1294408A7FB}" srcOrd="5" destOrd="0" parTransId="{BAE35555-4DB6-4C1E-A64E-1004DB421E69}" sibTransId="{6871BC5D-E698-4225-8BDB-BF9C3FB97EDB}"/>
    <dgm:cxn modelId="{265A30D1-4E78-44A4-A40B-F5A01A6EEA78}" type="presOf" srcId="{C4AD2383-E5B9-44F5-8F16-1EC85CB69CC6}" destId="{6DF12D22-D86A-4D2D-9603-02EFB5ECB18C}" srcOrd="0" destOrd="0" presId="urn:microsoft.com/office/officeart/2005/8/layout/vProcess5"/>
    <dgm:cxn modelId="{7D2AFFDB-4ED3-43F3-BC3F-A0FE17A76BE8}" type="presOf" srcId="{CF44AFDC-D03F-4C70-9493-7C95AAD9239E}" destId="{848B8AD5-37EE-424F-8710-AB4817CF1D2E}" srcOrd="1" destOrd="0" presId="urn:microsoft.com/office/officeart/2005/8/layout/vProcess5"/>
    <dgm:cxn modelId="{7B3DFC3D-CD0F-49D3-A1DF-536E1B430781}" srcId="{CB6DC0D4-8DE9-4416-B5B1-1D7842F8E70E}" destId="{8BF8623F-5104-4AC9-BBF1-3DA0CAF73C59}" srcOrd="2" destOrd="0" parTransId="{D1EF0F67-A12C-4B5D-A5FB-A810B0EBA400}" sibTransId="{6EFD26F7-6454-42CF-93EE-186EB1A67A90}"/>
    <dgm:cxn modelId="{F3F56A26-F39D-46FC-BBEF-FB3244F2F39E}" type="presOf" srcId="{CF44AFDC-D03F-4C70-9493-7C95AAD9239E}" destId="{EA4F3276-8E8F-4A86-96AA-E0F53858DB2D}" srcOrd="0" destOrd="0" presId="urn:microsoft.com/office/officeart/2005/8/layout/vProcess5"/>
    <dgm:cxn modelId="{D79525C6-A199-4899-BC15-D38AB53403AC}" type="presOf" srcId="{8BF8623F-5104-4AC9-BBF1-3DA0CAF73C59}" destId="{6F0F9A53-E53C-4E3F-A828-BADDF325E134}" srcOrd="0" destOrd="0" presId="urn:microsoft.com/office/officeart/2005/8/layout/vProcess5"/>
    <dgm:cxn modelId="{8F0EEA9D-446E-45CD-A02C-350892C46514}" type="presParOf" srcId="{4A8FBCE5-EF92-427A-A85B-5004AF099860}" destId="{B12CF4CD-EDB3-44BA-ABAC-E4D042578D16}" srcOrd="0" destOrd="0" presId="urn:microsoft.com/office/officeart/2005/8/layout/vProcess5"/>
    <dgm:cxn modelId="{1BAA6EC7-9649-45EC-A7E6-DA1CD26C98B5}" type="presParOf" srcId="{4A8FBCE5-EF92-427A-A85B-5004AF099860}" destId="{834EF32B-5B43-4A63-8DF3-CD0B4474F20D}" srcOrd="1" destOrd="0" presId="urn:microsoft.com/office/officeart/2005/8/layout/vProcess5"/>
    <dgm:cxn modelId="{FFB72C6F-AA4D-448B-99F1-C93813ED4DAD}" type="presParOf" srcId="{4A8FBCE5-EF92-427A-A85B-5004AF099860}" destId="{EA4F3276-8E8F-4A86-96AA-E0F53858DB2D}" srcOrd="2" destOrd="0" presId="urn:microsoft.com/office/officeart/2005/8/layout/vProcess5"/>
    <dgm:cxn modelId="{B9832085-35D6-432D-96BC-7D98DEC385B4}" type="presParOf" srcId="{4A8FBCE5-EF92-427A-A85B-5004AF099860}" destId="{6F0F9A53-E53C-4E3F-A828-BADDF325E134}" srcOrd="3" destOrd="0" presId="urn:microsoft.com/office/officeart/2005/8/layout/vProcess5"/>
    <dgm:cxn modelId="{6CCDE95B-6856-4FAB-B9E2-C3F253E34F93}" type="presParOf" srcId="{4A8FBCE5-EF92-427A-A85B-5004AF099860}" destId="{6DF12D22-D86A-4D2D-9603-02EFB5ECB18C}" srcOrd="4" destOrd="0" presId="urn:microsoft.com/office/officeart/2005/8/layout/vProcess5"/>
    <dgm:cxn modelId="{9AE59B33-8316-469B-969E-9BDF195FE048}" type="presParOf" srcId="{4A8FBCE5-EF92-427A-A85B-5004AF099860}" destId="{3846A5CE-6865-4764-ABEB-91EA3722237F}" srcOrd="5" destOrd="0" presId="urn:microsoft.com/office/officeart/2005/8/layout/vProcess5"/>
    <dgm:cxn modelId="{525BFB7E-136D-4E71-BF63-D23B20F2D285}" type="presParOf" srcId="{4A8FBCE5-EF92-427A-A85B-5004AF099860}" destId="{229D1AC5-C0BB-45FB-A88A-20B331987B06}" srcOrd="6" destOrd="0" presId="urn:microsoft.com/office/officeart/2005/8/layout/vProcess5"/>
    <dgm:cxn modelId="{CBBB8392-A8D9-461D-8571-221507E3CF78}" type="presParOf" srcId="{4A8FBCE5-EF92-427A-A85B-5004AF099860}" destId="{BA10B3D8-B72D-4CC4-8FD9-CF67D2A24266}" srcOrd="7" destOrd="0" presId="urn:microsoft.com/office/officeart/2005/8/layout/vProcess5"/>
    <dgm:cxn modelId="{7767F9FB-1A4D-4BE6-9826-A1E9C22054AF}" type="presParOf" srcId="{4A8FBCE5-EF92-427A-A85B-5004AF099860}" destId="{60E0419D-8630-41F5-98E3-4AEA8C9F241A}" srcOrd="8" destOrd="0" presId="urn:microsoft.com/office/officeart/2005/8/layout/vProcess5"/>
    <dgm:cxn modelId="{3DDD7031-17B2-4267-8CBF-504260B9F7C1}" type="presParOf" srcId="{4A8FBCE5-EF92-427A-A85B-5004AF099860}" destId="{D4EFA2C4-A17E-47BD-A718-B4FA23A269FC}" srcOrd="9" destOrd="0" presId="urn:microsoft.com/office/officeart/2005/8/layout/vProcess5"/>
    <dgm:cxn modelId="{8B9E6831-8609-471E-9DF1-0D302FAA5394}" type="presParOf" srcId="{4A8FBCE5-EF92-427A-A85B-5004AF099860}" destId="{B52F66A5-2303-42C3-A376-E1A52F00FE18}" srcOrd="10" destOrd="0" presId="urn:microsoft.com/office/officeart/2005/8/layout/vProcess5"/>
    <dgm:cxn modelId="{13E2E5B7-AAED-4BB1-8C82-369AD80C0268}" type="presParOf" srcId="{4A8FBCE5-EF92-427A-A85B-5004AF099860}" destId="{848B8AD5-37EE-424F-8710-AB4817CF1D2E}" srcOrd="11" destOrd="0" presId="urn:microsoft.com/office/officeart/2005/8/layout/vProcess5"/>
    <dgm:cxn modelId="{E1C047D5-2112-4618-8F2E-53CA7D5D8995}" type="presParOf" srcId="{4A8FBCE5-EF92-427A-A85B-5004AF099860}" destId="{71A11EAA-2811-4764-83A8-AD4D50EF66C4}" srcOrd="12" destOrd="0" presId="urn:microsoft.com/office/officeart/2005/8/layout/vProcess5"/>
    <dgm:cxn modelId="{DA0F8C15-7835-4BB5-A5D4-BEDBDEC7BBAA}" type="presParOf" srcId="{4A8FBCE5-EF92-427A-A85B-5004AF099860}" destId="{44CE92B4-13EA-4C85-8B5B-714CF05BE3D0}" srcOrd="13" destOrd="0" presId="urn:microsoft.com/office/officeart/2005/8/layout/vProcess5"/>
    <dgm:cxn modelId="{A65379B5-253B-485D-92C0-1720845DE098}" type="presParOf" srcId="{4A8FBCE5-EF92-427A-A85B-5004AF099860}" destId="{A7E13B62-D8FA-478B-B52B-FD2B603B8C0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E56FA7-5DC9-4749-A550-6D4CD050893F}"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AFD2664C-90B2-4888-9A76-5532C221F411}">
      <dgm:prSet phldrT="[Texto]" custT="1"/>
      <dgm:spPr/>
      <dgm:t>
        <a:bodyPr/>
        <a:lstStyle/>
        <a:p>
          <a:r>
            <a:rPr lang="es-EC" sz="1000" dirty="0" smtClean="0"/>
            <a:t>Se recomienda invertir y aprovechar las oportunidades que tiene la industria manufacturera en el Ecuador y realizar estudios o investigaciones como complemento a la presente, en la que se analice la factibilidad de desarrollar programas internos de desarrollo de prendas de vestir en tejido de punto para satisfacer la demanda interna y a su vez de los lugares cercanos del Cantón Sucre.</a:t>
          </a:r>
          <a:endParaRPr lang="es-EC" sz="1000" dirty="0"/>
        </a:p>
      </dgm:t>
    </dgm:pt>
    <dgm:pt modelId="{F90F4D3B-10AF-402D-8305-7CE68ACC3A19}" type="parTrans" cxnId="{7530A3B8-5F04-4331-802A-9E0A89F6541C}">
      <dgm:prSet/>
      <dgm:spPr/>
      <dgm:t>
        <a:bodyPr/>
        <a:lstStyle/>
        <a:p>
          <a:endParaRPr lang="es-EC" sz="3600"/>
        </a:p>
      </dgm:t>
    </dgm:pt>
    <dgm:pt modelId="{8B6920D9-A67C-4B38-8C29-3F9FDD30A604}" type="sibTrans" cxnId="{7530A3B8-5F04-4331-802A-9E0A89F6541C}">
      <dgm:prSet/>
      <dgm:spPr/>
      <dgm:t>
        <a:bodyPr/>
        <a:lstStyle/>
        <a:p>
          <a:endParaRPr lang="es-EC" sz="3600"/>
        </a:p>
      </dgm:t>
    </dgm:pt>
    <dgm:pt modelId="{2BEDF8C7-6911-48BB-A6BB-9C7CB2FC0266}">
      <dgm:prSet custT="1"/>
      <dgm:spPr/>
      <dgm:t>
        <a:bodyPr/>
        <a:lstStyle/>
        <a:p>
          <a:r>
            <a:rPr lang="es-EC" sz="1000" dirty="0" smtClean="0"/>
            <a:t>Se deben tomar acción planteando las siguientes estrategias que corresponden al quinto cuadrante de la matriz General Electric: Concentrar inversiones y desarrollar segmentos clave.</a:t>
          </a:r>
          <a:endParaRPr lang="es-EC" sz="1000" dirty="0"/>
        </a:p>
      </dgm:t>
    </dgm:pt>
    <dgm:pt modelId="{B08551A9-D703-488E-9597-57753FBFDACA}" type="parTrans" cxnId="{8893E722-7BE1-48C6-9790-4C16976A2603}">
      <dgm:prSet/>
      <dgm:spPr/>
      <dgm:t>
        <a:bodyPr/>
        <a:lstStyle/>
        <a:p>
          <a:endParaRPr lang="es-EC" sz="3600"/>
        </a:p>
      </dgm:t>
    </dgm:pt>
    <dgm:pt modelId="{04678732-6D55-42C3-A5A5-1A158CDF5FEE}" type="sibTrans" cxnId="{8893E722-7BE1-48C6-9790-4C16976A2603}">
      <dgm:prSet/>
      <dgm:spPr/>
      <dgm:t>
        <a:bodyPr/>
        <a:lstStyle/>
        <a:p>
          <a:endParaRPr lang="es-EC" sz="3600"/>
        </a:p>
      </dgm:t>
    </dgm:pt>
    <dgm:pt modelId="{460DB28D-ABD1-44DA-AE27-95C81121D1CE}">
      <dgm:prSet custT="1"/>
      <dgm:spPr/>
      <dgm:t>
        <a:bodyPr/>
        <a:lstStyle/>
        <a:p>
          <a:r>
            <a:rPr lang="es-EC" sz="1000" dirty="0" smtClean="0"/>
            <a:t>Tomando en cuenta que la población del Cantón Sucre compra indumentaria con mucha frecuencia se recomienda que se desarrollen iniciativas de negocios a fines de satisfacer la demanda de la población.</a:t>
          </a:r>
          <a:endParaRPr lang="es-EC" sz="1000" dirty="0"/>
        </a:p>
      </dgm:t>
    </dgm:pt>
    <dgm:pt modelId="{B6CD637C-0EE5-4C56-97C9-23E61751AF11}" type="parTrans" cxnId="{A67EB358-5DC4-4849-9373-5CB256FE86DC}">
      <dgm:prSet/>
      <dgm:spPr/>
      <dgm:t>
        <a:bodyPr/>
        <a:lstStyle/>
        <a:p>
          <a:endParaRPr lang="es-EC" sz="3600"/>
        </a:p>
      </dgm:t>
    </dgm:pt>
    <dgm:pt modelId="{DB75EA26-F7EC-4672-8B97-BC642FF96823}" type="sibTrans" cxnId="{A67EB358-5DC4-4849-9373-5CB256FE86DC}">
      <dgm:prSet/>
      <dgm:spPr/>
      <dgm:t>
        <a:bodyPr/>
        <a:lstStyle/>
        <a:p>
          <a:endParaRPr lang="es-EC" sz="3600"/>
        </a:p>
      </dgm:t>
    </dgm:pt>
    <dgm:pt modelId="{F830C4CD-4EC3-428E-BC77-99A67EBCB27C}">
      <dgm:prSet custT="1"/>
      <dgm:spPr/>
      <dgm:t>
        <a:bodyPr/>
        <a:lstStyle/>
        <a:p>
          <a:r>
            <a:rPr lang="es-EC" sz="1000" dirty="0" smtClean="0"/>
            <a:t>Si el vestuario es parte importante de la población del Cantón Sucre se recomienda que los productos que en se encuentren sean de óptima calidad a fin de afiliar al consumidor para adquirir su indumentaria dentro de su Cantón.</a:t>
          </a:r>
          <a:endParaRPr lang="es-EC" sz="1000" dirty="0"/>
        </a:p>
      </dgm:t>
    </dgm:pt>
    <dgm:pt modelId="{F6716A05-A7A4-4827-921A-5FBFB631C843}" type="parTrans" cxnId="{D9959BBD-8BB0-473D-98FE-9C58C69A6A36}">
      <dgm:prSet/>
      <dgm:spPr/>
      <dgm:t>
        <a:bodyPr/>
        <a:lstStyle/>
        <a:p>
          <a:endParaRPr lang="es-EC" sz="3600"/>
        </a:p>
      </dgm:t>
    </dgm:pt>
    <dgm:pt modelId="{B843F81B-7670-4B80-AC80-C61C59C3629D}" type="sibTrans" cxnId="{D9959BBD-8BB0-473D-98FE-9C58C69A6A36}">
      <dgm:prSet/>
      <dgm:spPr/>
      <dgm:t>
        <a:bodyPr/>
        <a:lstStyle/>
        <a:p>
          <a:endParaRPr lang="es-EC" sz="3600"/>
        </a:p>
      </dgm:t>
    </dgm:pt>
    <dgm:pt modelId="{4DF60271-B36B-426F-A84E-7A3EF4F1F331}">
      <dgm:prSet custT="1"/>
      <dgm:spPr/>
      <dgm:t>
        <a:bodyPr/>
        <a:lstStyle/>
        <a:p>
          <a:r>
            <a:rPr lang="es-EC" sz="1000" dirty="0" smtClean="0"/>
            <a:t>Comerciantes y fabricantes de indumentaria deben aplicar estrategias del mix de marketing creando relaciones duraderas con los clientes y de esta manera que los consumidores conozcan lugares donde encontrar los productos que requieren, con la calidad que merecen.</a:t>
          </a:r>
          <a:endParaRPr lang="es-EC" sz="1000" dirty="0"/>
        </a:p>
      </dgm:t>
    </dgm:pt>
    <dgm:pt modelId="{184B4F48-AEFB-4CDF-83DF-BF9DA3972B42}" type="parTrans" cxnId="{2AFA878D-49F2-4458-8361-EB2E6B491D26}">
      <dgm:prSet/>
      <dgm:spPr/>
      <dgm:t>
        <a:bodyPr/>
        <a:lstStyle/>
        <a:p>
          <a:endParaRPr lang="es-EC" sz="3600"/>
        </a:p>
      </dgm:t>
    </dgm:pt>
    <dgm:pt modelId="{B93ABC89-B0F1-45CB-A830-C9A43B2B685A}" type="sibTrans" cxnId="{2AFA878D-49F2-4458-8361-EB2E6B491D26}">
      <dgm:prSet/>
      <dgm:spPr/>
      <dgm:t>
        <a:bodyPr/>
        <a:lstStyle/>
        <a:p>
          <a:endParaRPr lang="es-EC" sz="3600"/>
        </a:p>
      </dgm:t>
    </dgm:pt>
    <dgm:pt modelId="{AC3385BC-8D95-4D32-824B-99D3285D03B0}" type="pres">
      <dgm:prSet presAssocID="{74E56FA7-5DC9-4749-A550-6D4CD050893F}" presName="linear" presStyleCnt="0">
        <dgm:presLayoutVars>
          <dgm:dir/>
          <dgm:animLvl val="lvl"/>
          <dgm:resizeHandles val="exact"/>
        </dgm:presLayoutVars>
      </dgm:prSet>
      <dgm:spPr/>
      <dgm:t>
        <a:bodyPr/>
        <a:lstStyle/>
        <a:p>
          <a:endParaRPr lang="es-EC"/>
        </a:p>
      </dgm:t>
    </dgm:pt>
    <dgm:pt modelId="{B2FAF04B-98C7-4596-8B1F-F01BB9B18D6C}" type="pres">
      <dgm:prSet presAssocID="{AFD2664C-90B2-4888-9A76-5532C221F411}" presName="parentLin" presStyleCnt="0"/>
      <dgm:spPr/>
    </dgm:pt>
    <dgm:pt modelId="{FD7D3E14-3FF8-449D-B546-B4E333CDE0DE}" type="pres">
      <dgm:prSet presAssocID="{AFD2664C-90B2-4888-9A76-5532C221F411}" presName="parentLeftMargin" presStyleLbl="node1" presStyleIdx="0" presStyleCnt="5"/>
      <dgm:spPr/>
      <dgm:t>
        <a:bodyPr/>
        <a:lstStyle/>
        <a:p>
          <a:endParaRPr lang="es-EC"/>
        </a:p>
      </dgm:t>
    </dgm:pt>
    <dgm:pt modelId="{80C4A2C4-06F4-4D91-8BC6-A572175AA328}" type="pres">
      <dgm:prSet presAssocID="{AFD2664C-90B2-4888-9A76-5532C221F411}" presName="parentText" presStyleLbl="node1" presStyleIdx="0" presStyleCnt="5">
        <dgm:presLayoutVars>
          <dgm:chMax val="0"/>
          <dgm:bulletEnabled val="1"/>
        </dgm:presLayoutVars>
      </dgm:prSet>
      <dgm:spPr/>
      <dgm:t>
        <a:bodyPr/>
        <a:lstStyle/>
        <a:p>
          <a:endParaRPr lang="es-EC"/>
        </a:p>
      </dgm:t>
    </dgm:pt>
    <dgm:pt modelId="{852DFD11-FC11-404E-A407-3DB75773B651}" type="pres">
      <dgm:prSet presAssocID="{AFD2664C-90B2-4888-9A76-5532C221F411}" presName="negativeSpace" presStyleCnt="0"/>
      <dgm:spPr/>
    </dgm:pt>
    <dgm:pt modelId="{D73E1DFC-7F7A-410E-9975-D16F0BD825B4}" type="pres">
      <dgm:prSet presAssocID="{AFD2664C-90B2-4888-9A76-5532C221F411}" presName="childText" presStyleLbl="conFgAcc1" presStyleIdx="0" presStyleCnt="5">
        <dgm:presLayoutVars>
          <dgm:bulletEnabled val="1"/>
        </dgm:presLayoutVars>
      </dgm:prSet>
      <dgm:spPr/>
      <dgm:t>
        <a:bodyPr/>
        <a:lstStyle/>
        <a:p>
          <a:endParaRPr lang="es-EC"/>
        </a:p>
      </dgm:t>
    </dgm:pt>
    <dgm:pt modelId="{F2496A21-9A55-43C8-A729-F9B07AC7C80A}" type="pres">
      <dgm:prSet presAssocID="{8B6920D9-A67C-4B38-8C29-3F9FDD30A604}" presName="spaceBetweenRectangles" presStyleCnt="0"/>
      <dgm:spPr/>
    </dgm:pt>
    <dgm:pt modelId="{ECA75355-392C-4D9F-8302-A4292C5AB0D4}" type="pres">
      <dgm:prSet presAssocID="{2BEDF8C7-6911-48BB-A6BB-9C7CB2FC0266}" presName="parentLin" presStyleCnt="0"/>
      <dgm:spPr/>
    </dgm:pt>
    <dgm:pt modelId="{35C3CEE9-FB1B-4AA8-903D-46621E75849A}" type="pres">
      <dgm:prSet presAssocID="{2BEDF8C7-6911-48BB-A6BB-9C7CB2FC0266}" presName="parentLeftMargin" presStyleLbl="node1" presStyleIdx="0" presStyleCnt="5"/>
      <dgm:spPr/>
      <dgm:t>
        <a:bodyPr/>
        <a:lstStyle/>
        <a:p>
          <a:endParaRPr lang="es-EC"/>
        </a:p>
      </dgm:t>
    </dgm:pt>
    <dgm:pt modelId="{546AA9AA-6C7D-446E-B4DC-4BC1A516D3F7}" type="pres">
      <dgm:prSet presAssocID="{2BEDF8C7-6911-48BB-A6BB-9C7CB2FC0266}" presName="parentText" presStyleLbl="node1" presStyleIdx="1" presStyleCnt="5">
        <dgm:presLayoutVars>
          <dgm:chMax val="0"/>
          <dgm:bulletEnabled val="1"/>
        </dgm:presLayoutVars>
      </dgm:prSet>
      <dgm:spPr/>
      <dgm:t>
        <a:bodyPr/>
        <a:lstStyle/>
        <a:p>
          <a:endParaRPr lang="es-EC"/>
        </a:p>
      </dgm:t>
    </dgm:pt>
    <dgm:pt modelId="{2F752622-3D08-46F1-AB65-3DAC8EA2508C}" type="pres">
      <dgm:prSet presAssocID="{2BEDF8C7-6911-48BB-A6BB-9C7CB2FC0266}" presName="negativeSpace" presStyleCnt="0"/>
      <dgm:spPr/>
    </dgm:pt>
    <dgm:pt modelId="{0A2CF05B-56CF-4CCB-A761-FF941462D47D}" type="pres">
      <dgm:prSet presAssocID="{2BEDF8C7-6911-48BB-A6BB-9C7CB2FC0266}" presName="childText" presStyleLbl="conFgAcc1" presStyleIdx="1" presStyleCnt="5">
        <dgm:presLayoutVars>
          <dgm:bulletEnabled val="1"/>
        </dgm:presLayoutVars>
      </dgm:prSet>
      <dgm:spPr/>
    </dgm:pt>
    <dgm:pt modelId="{CE0C5AE4-0B27-4CC2-80AE-3AB6B4069F8A}" type="pres">
      <dgm:prSet presAssocID="{04678732-6D55-42C3-A5A5-1A158CDF5FEE}" presName="spaceBetweenRectangles" presStyleCnt="0"/>
      <dgm:spPr/>
    </dgm:pt>
    <dgm:pt modelId="{780D05A4-3B0B-487E-973B-B03FF98C07F0}" type="pres">
      <dgm:prSet presAssocID="{460DB28D-ABD1-44DA-AE27-95C81121D1CE}" presName="parentLin" presStyleCnt="0"/>
      <dgm:spPr/>
    </dgm:pt>
    <dgm:pt modelId="{EFF35F7F-9258-46AC-9920-BB5E54570D8B}" type="pres">
      <dgm:prSet presAssocID="{460DB28D-ABD1-44DA-AE27-95C81121D1CE}" presName="parentLeftMargin" presStyleLbl="node1" presStyleIdx="1" presStyleCnt="5"/>
      <dgm:spPr/>
      <dgm:t>
        <a:bodyPr/>
        <a:lstStyle/>
        <a:p>
          <a:endParaRPr lang="es-EC"/>
        </a:p>
      </dgm:t>
    </dgm:pt>
    <dgm:pt modelId="{620118C9-02B0-4A41-9D78-609271D299DB}" type="pres">
      <dgm:prSet presAssocID="{460DB28D-ABD1-44DA-AE27-95C81121D1CE}" presName="parentText" presStyleLbl="node1" presStyleIdx="2" presStyleCnt="5">
        <dgm:presLayoutVars>
          <dgm:chMax val="0"/>
          <dgm:bulletEnabled val="1"/>
        </dgm:presLayoutVars>
      </dgm:prSet>
      <dgm:spPr/>
      <dgm:t>
        <a:bodyPr/>
        <a:lstStyle/>
        <a:p>
          <a:endParaRPr lang="es-EC"/>
        </a:p>
      </dgm:t>
    </dgm:pt>
    <dgm:pt modelId="{FC0E04DF-D413-4332-B0D2-90B7B937E45D}" type="pres">
      <dgm:prSet presAssocID="{460DB28D-ABD1-44DA-AE27-95C81121D1CE}" presName="negativeSpace" presStyleCnt="0"/>
      <dgm:spPr/>
    </dgm:pt>
    <dgm:pt modelId="{0EDD55C6-161B-4910-87C2-92538F4C6BF2}" type="pres">
      <dgm:prSet presAssocID="{460DB28D-ABD1-44DA-AE27-95C81121D1CE}" presName="childText" presStyleLbl="conFgAcc1" presStyleIdx="2" presStyleCnt="5">
        <dgm:presLayoutVars>
          <dgm:bulletEnabled val="1"/>
        </dgm:presLayoutVars>
      </dgm:prSet>
      <dgm:spPr/>
    </dgm:pt>
    <dgm:pt modelId="{9F4F7D9D-2D41-46EB-AEB6-BD11607839A4}" type="pres">
      <dgm:prSet presAssocID="{DB75EA26-F7EC-4672-8B97-BC642FF96823}" presName="spaceBetweenRectangles" presStyleCnt="0"/>
      <dgm:spPr/>
    </dgm:pt>
    <dgm:pt modelId="{67835EE2-F017-4448-8AB5-AC28DBC48EF2}" type="pres">
      <dgm:prSet presAssocID="{F830C4CD-4EC3-428E-BC77-99A67EBCB27C}" presName="parentLin" presStyleCnt="0"/>
      <dgm:spPr/>
    </dgm:pt>
    <dgm:pt modelId="{4CE9A2C4-A682-46F6-93D0-FDBD2AFEEF53}" type="pres">
      <dgm:prSet presAssocID="{F830C4CD-4EC3-428E-BC77-99A67EBCB27C}" presName="parentLeftMargin" presStyleLbl="node1" presStyleIdx="2" presStyleCnt="5"/>
      <dgm:spPr/>
      <dgm:t>
        <a:bodyPr/>
        <a:lstStyle/>
        <a:p>
          <a:endParaRPr lang="es-EC"/>
        </a:p>
      </dgm:t>
    </dgm:pt>
    <dgm:pt modelId="{4F7349F6-371C-46FA-ABED-2B8F86B4E6A6}" type="pres">
      <dgm:prSet presAssocID="{F830C4CD-4EC3-428E-BC77-99A67EBCB27C}" presName="parentText" presStyleLbl="node1" presStyleIdx="3" presStyleCnt="5">
        <dgm:presLayoutVars>
          <dgm:chMax val="0"/>
          <dgm:bulletEnabled val="1"/>
        </dgm:presLayoutVars>
      </dgm:prSet>
      <dgm:spPr/>
      <dgm:t>
        <a:bodyPr/>
        <a:lstStyle/>
        <a:p>
          <a:endParaRPr lang="es-EC"/>
        </a:p>
      </dgm:t>
    </dgm:pt>
    <dgm:pt modelId="{A124630D-DF89-4264-9453-AF5C5B461702}" type="pres">
      <dgm:prSet presAssocID="{F830C4CD-4EC3-428E-BC77-99A67EBCB27C}" presName="negativeSpace" presStyleCnt="0"/>
      <dgm:spPr/>
    </dgm:pt>
    <dgm:pt modelId="{F6C18C52-A10C-4176-87BB-93A6DC12F80D}" type="pres">
      <dgm:prSet presAssocID="{F830C4CD-4EC3-428E-BC77-99A67EBCB27C}" presName="childText" presStyleLbl="conFgAcc1" presStyleIdx="3" presStyleCnt="5">
        <dgm:presLayoutVars>
          <dgm:bulletEnabled val="1"/>
        </dgm:presLayoutVars>
      </dgm:prSet>
      <dgm:spPr/>
    </dgm:pt>
    <dgm:pt modelId="{175A5B29-A34A-48A2-886D-5427CED69A60}" type="pres">
      <dgm:prSet presAssocID="{B843F81B-7670-4B80-AC80-C61C59C3629D}" presName="spaceBetweenRectangles" presStyleCnt="0"/>
      <dgm:spPr/>
    </dgm:pt>
    <dgm:pt modelId="{D024F7D2-F773-43B2-87E6-4D585E992D2D}" type="pres">
      <dgm:prSet presAssocID="{4DF60271-B36B-426F-A84E-7A3EF4F1F331}" presName="parentLin" presStyleCnt="0"/>
      <dgm:spPr/>
    </dgm:pt>
    <dgm:pt modelId="{C1F6102B-6C47-42CF-A44B-D4102B0A89E1}" type="pres">
      <dgm:prSet presAssocID="{4DF60271-B36B-426F-A84E-7A3EF4F1F331}" presName="parentLeftMargin" presStyleLbl="node1" presStyleIdx="3" presStyleCnt="5"/>
      <dgm:spPr/>
      <dgm:t>
        <a:bodyPr/>
        <a:lstStyle/>
        <a:p>
          <a:endParaRPr lang="es-EC"/>
        </a:p>
      </dgm:t>
    </dgm:pt>
    <dgm:pt modelId="{AAE6CBF9-8DB3-421A-B1B4-F202DF6D4259}" type="pres">
      <dgm:prSet presAssocID="{4DF60271-B36B-426F-A84E-7A3EF4F1F331}" presName="parentText" presStyleLbl="node1" presStyleIdx="4" presStyleCnt="5">
        <dgm:presLayoutVars>
          <dgm:chMax val="0"/>
          <dgm:bulletEnabled val="1"/>
        </dgm:presLayoutVars>
      </dgm:prSet>
      <dgm:spPr/>
      <dgm:t>
        <a:bodyPr/>
        <a:lstStyle/>
        <a:p>
          <a:endParaRPr lang="es-EC"/>
        </a:p>
      </dgm:t>
    </dgm:pt>
    <dgm:pt modelId="{C2B44357-0009-4096-874E-FEFD7848E40C}" type="pres">
      <dgm:prSet presAssocID="{4DF60271-B36B-426F-A84E-7A3EF4F1F331}" presName="negativeSpace" presStyleCnt="0"/>
      <dgm:spPr/>
    </dgm:pt>
    <dgm:pt modelId="{A3305F0C-FE9F-489B-ACDD-E07A679C3E80}" type="pres">
      <dgm:prSet presAssocID="{4DF60271-B36B-426F-A84E-7A3EF4F1F331}" presName="childText" presStyleLbl="conFgAcc1" presStyleIdx="4" presStyleCnt="5">
        <dgm:presLayoutVars>
          <dgm:bulletEnabled val="1"/>
        </dgm:presLayoutVars>
      </dgm:prSet>
      <dgm:spPr/>
    </dgm:pt>
  </dgm:ptLst>
  <dgm:cxnLst>
    <dgm:cxn modelId="{2F8CFAA3-0F96-40C4-907A-24473BBAC5B7}" type="presOf" srcId="{4DF60271-B36B-426F-A84E-7A3EF4F1F331}" destId="{C1F6102B-6C47-42CF-A44B-D4102B0A89E1}" srcOrd="0" destOrd="0" presId="urn:microsoft.com/office/officeart/2005/8/layout/list1"/>
    <dgm:cxn modelId="{CC3EF490-B1ED-4335-B58E-58E8257C8189}" type="presOf" srcId="{2BEDF8C7-6911-48BB-A6BB-9C7CB2FC0266}" destId="{546AA9AA-6C7D-446E-B4DC-4BC1A516D3F7}" srcOrd="1" destOrd="0" presId="urn:microsoft.com/office/officeart/2005/8/layout/list1"/>
    <dgm:cxn modelId="{D9959BBD-8BB0-473D-98FE-9C58C69A6A36}" srcId="{74E56FA7-5DC9-4749-A550-6D4CD050893F}" destId="{F830C4CD-4EC3-428E-BC77-99A67EBCB27C}" srcOrd="3" destOrd="0" parTransId="{F6716A05-A7A4-4827-921A-5FBFB631C843}" sibTransId="{B843F81B-7670-4B80-AC80-C61C59C3629D}"/>
    <dgm:cxn modelId="{C0801BF8-483E-4603-A5F1-B09F59850B0D}" type="presOf" srcId="{74E56FA7-5DC9-4749-A550-6D4CD050893F}" destId="{AC3385BC-8D95-4D32-824B-99D3285D03B0}" srcOrd="0" destOrd="0" presId="urn:microsoft.com/office/officeart/2005/8/layout/list1"/>
    <dgm:cxn modelId="{D7D7F3A8-6577-46C9-8CF5-228278235375}" type="presOf" srcId="{AFD2664C-90B2-4888-9A76-5532C221F411}" destId="{FD7D3E14-3FF8-449D-B546-B4E333CDE0DE}" srcOrd="0" destOrd="0" presId="urn:microsoft.com/office/officeart/2005/8/layout/list1"/>
    <dgm:cxn modelId="{C381488B-344E-4210-BFB9-B188C71C3671}" type="presOf" srcId="{F830C4CD-4EC3-428E-BC77-99A67EBCB27C}" destId="{4CE9A2C4-A682-46F6-93D0-FDBD2AFEEF53}" srcOrd="0" destOrd="0" presId="urn:microsoft.com/office/officeart/2005/8/layout/list1"/>
    <dgm:cxn modelId="{59AE3D26-1494-4718-9AC4-38C77AF9B82C}" type="presOf" srcId="{AFD2664C-90B2-4888-9A76-5532C221F411}" destId="{80C4A2C4-06F4-4D91-8BC6-A572175AA328}" srcOrd="1" destOrd="0" presId="urn:microsoft.com/office/officeart/2005/8/layout/list1"/>
    <dgm:cxn modelId="{B768EAD2-65CC-419D-884A-CB90E87D5D6C}" type="presOf" srcId="{460DB28D-ABD1-44DA-AE27-95C81121D1CE}" destId="{EFF35F7F-9258-46AC-9920-BB5E54570D8B}" srcOrd="0" destOrd="0" presId="urn:microsoft.com/office/officeart/2005/8/layout/list1"/>
    <dgm:cxn modelId="{AB9DA36C-358F-4357-B6DA-CA31B55F23EB}" type="presOf" srcId="{F830C4CD-4EC3-428E-BC77-99A67EBCB27C}" destId="{4F7349F6-371C-46FA-ABED-2B8F86B4E6A6}" srcOrd="1" destOrd="0" presId="urn:microsoft.com/office/officeart/2005/8/layout/list1"/>
    <dgm:cxn modelId="{A67EB358-5DC4-4849-9373-5CB256FE86DC}" srcId="{74E56FA7-5DC9-4749-A550-6D4CD050893F}" destId="{460DB28D-ABD1-44DA-AE27-95C81121D1CE}" srcOrd="2" destOrd="0" parTransId="{B6CD637C-0EE5-4C56-97C9-23E61751AF11}" sibTransId="{DB75EA26-F7EC-4672-8B97-BC642FF96823}"/>
    <dgm:cxn modelId="{30C7B01C-F369-4F6D-9E14-E767C19600DD}" type="presOf" srcId="{2BEDF8C7-6911-48BB-A6BB-9C7CB2FC0266}" destId="{35C3CEE9-FB1B-4AA8-903D-46621E75849A}" srcOrd="0" destOrd="0" presId="urn:microsoft.com/office/officeart/2005/8/layout/list1"/>
    <dgm:cxn modelId="{2AFA878D-49F2-4458-8361-EB2E6B491D26}" srcId="{74E56FA7-5DC9-4749-A550-6D4CD050893F}" destId="{4DF60271-B36B-426F-A84E-7A3EF4F1F331}" srcOrd="4" destOrd="0" parTransId="{184B4F48-AEFB-4CDF-83DF-BF9DA3972B42}" sibTransId="{B93ABC89-B0F1-45CB-A830-C9A43B2B685A}"/>
    <dgm:cxn modelId="{8893E722-7BE1-48C6-9790-4C16976A2603}" srcId="{74E56FA7-5DC9-4749-A550-6D4CD050893F}" destId="{2BEDF8C7-6911-48BB-A6BB-9C7CB2FC0266}" srcOrd="1" destOrd="0" parTransId="{B08551A9-D703-488E-9597-57753FBFDACA}" sibTransId="{04678732-6D55-42C3-A5A5-1A158CDF5FEE}"/>
    <dgm:cxn modelId="{045A9376-CA31-440A-97C5-CED293B9F20F}" type="presOf" srcId="{4DF60271-B36B-426F-A84E-7A3EF4F1F331}" destId="{AAE6CBF9-8DB3-421A-B1B4-F202DF6D4259}" srcOrd="1" destOrd="0" presId="urn:microsoft.com/office/officeart/2005/8/layout/list1"/>
    <dgm:cxn modelId="{E88C1B03-55F9-47A3-879C-B2510AB8196F}" type="presOf" srcId="{460DB28D-ABD1-44DA-AE27-95C81121D1CE}" destId="{620118C9-02B0-4A41-9D78-609271D299DB}" srcOrd="1" destOrd="0" presId="urn:microsoft.com/office/officeart/2005/8/layout/list1"/>
    <dgm:cxn modelId="{7530A3B8-5F04-4331-802A-9E0A89F6541C}" srcId="{74E56FA7-5DC9-4749-A550-6D4CD050893F}" destId="{AFD2664C-90B2-4888-9A76-5532C221F411}" srcOrd="0" destOrd="0" parTransId="{F90F4D3B-10AF-402D-8305-7CE68ACC3A19}" sibTransId="{8B6920D9-A67C-4B38-8C29-3F9FDD30A604}"/>
    <dgm:cxn modelId="{E4FC6A03-15C6-4AD6-8EA9-D7E9B5DD4A55}" type="presParOf" srcId="{AC3385BC-8D95-4D32-824B-99D3285D03B0}" destId="{B2FAF04B-98C7-4596-8B1F-F01BB9B18D6C}" srcOrd="0" destOrd="0" presId="urn:microsoft.com/office/officeart/2005/8/layout/list1"/>
    <dgm:cxn modelId="{FD3B74F9-3DF2-4A67-ADBB-7AB1EF2108C1}" type="presParOf" srcId="{B2FAF04B-98C7-4596-8B1F-F01BB9B18D6C}" destId="{FD7D3E14-3FF8-449D-B546-B4E333CDE0DE}" srcOrd="0" destOrd="0" presId="urn:microsoft.com/office/officeart/2005/8/layout/list1"/>
    <dgm:cxn modelId="{8C4A367D-4160-4BB5-AC8A-F8BFD86C718B}" type="presParOf" srcId="{B2FAF04B-98C7-4596-8B1F-F01BB9B18D6C}" destId="{80C4A2C4-06F4-4D91-8BC6-A572175AA328}" srcOrd="1" destOrd="0" presId="urn:microsoft.com/office/officeart/2005/8/layout/list1"/>
    <dgm:cxn modelId="{49732A09-CEB7-4381-A153-AB49B67CD556}" type="presParOf" srcId="{AC3385BC-8D95-4D32-824B-99D3285D03B0}" destId="{852DFD11-FC11-404E-A407-3DB75773B651}" srcOrd="1" destOrd="0" presId="urn:microsoft.com/office/officeart/2005/8/layout/list1"/>
    <dgm:cxn modelId="{8DADDBBC-328A-439C-9F03-A1C7ED0882DB}" type="presParOf" srcId="{AC3385BC-8D95-4D32-824B-99D3285D03B0}" destId="{D73E1DFC-7F7A-410E-9975-D16F0BD825B4}" srcOrd="2" destOrd="0" presId="urn:microsoft.com/office/officeart/2005/8/layout/list1"/>
    <dgm:cxn modelId="{C4E6235E-69C7-4F76-9030-82E27F63BA10}" type="presParOf" srcId="{AC3385BC-8D95-4D32-824B-99D3285D03B0}" destId="{F2496A21-9A55-43C8-A729-F9B07AC7C80A}" srcOrd="3" destOrd="0" presId="urn:microsoft.com/office/officeart/2005/8/layout/list1"/>
    <dgm:cxn modelId="{1951C0EB-46B9-4C48-B98A-7DF49A4E9F65}" type="presParOf" srcId="{AC3385BC-8D95-4D32-824B-99D3285D03B0}" destId="{ECA75355-392C-4D9F-8302-A4292C5AB0D4}" srcOrd="4" destOrd="0" presId="urn:microsoft.com/office/officeart/2005/8/layout/list1"/>
    <dgm:cxn modelId="{8E41ADF9-72A1-42C9-A81C-D4734D1EF909}" type="presParOf" srcId="{ECA75355-392C-4D9F-8302-A4292C5AB0D4}" destId="{35C3CEE9-FB1B-4AA8-903D-46621E75849A}" srcOrd="0" destOrd="0" presId="urn:microsoft.com/office/officeart/2005/8/layout/list1"/>
    <dgm:cxn modelId="{CC814317-F648-400F-92E2-4538EF9C9A51}" type="presParOf" srcId="{ECA75355-392C-4D9F-8302-A4292C5AB0D4}" destId="{546AA9AA-6C7D-446E-B4DC-4BC1A516D3F7}" srcOrd="1" destOrd="0" presId="urn:microsoft.com/office/officeart/2005/8/layout/list1"/>
    <dgm:cxn modelId="{0A0DAB54-1F3E-4183-8435-14F8387D6C43}" type="presParOf" srcId="{AC3385BC-8D95-4D32-824B-99D3285D03B0}" destId="{2F752622-3D08-46F1-AB65-3DAC8EA2508C}" srcOrd="5" destOrd="0" presId="urn:microsoft.com/office/officeart/2005/8/layout/list1"/>
    <dgm:cxn modelId="{701DDE99-E887-4DD2-A589-1457B4FF7702}" type="presParOf" srcId="{AC3385BC-8D95-4D32-824B-99D3285D03B0}" destId="{0A2CF05B-56CF-4CCB-A761-FF941462D47D}" srcOrd="6" destOrd="0" presId="urn:microsoft.com/office/officeart/2005/8/layout/list1"/>
    <dgm:cxn modelId="{893EA290-E96D-41F0-B959-FA39C6B2F5A9}" type="presParOf" srcId="{AC3385BC-8D95-4D32-824B-99D3285D03B0}" destId="{CE0C5AE4-0B27-4CC2-80AE-3AB6B4069F8A}" srcOrd="7" destOrd="0" presId="urn:microsoft.com/office/officeart/2005/8/layout/list1"/>
    <dgm:cxn modelId="{F062AAF9-E442-41BA-8C70-21EEF77B0B09}" type="presParOf" srcId="{AC3385BC-8D95-4D32-824B-99D3285D03B0}" destId="{780D05A4-3B0B-487E-973B-B03FF98C07F0}" srcOrd="8" destOrd="0" presId="urn:microsoft.com/office/officeart/2005/8/layout/list1"/>
    <dgm:cxn modelId="{054C0BF0-B847-47AD-B543-627FE4F338EF}" type="presParOf" srcId="{780D05A4-3B0B-487E-973B-B03FF98C07F0}" destId="{EFF35F7F-9258-46AC-9920-BB5E54570D8B}" srcOrd="0" destOrd="0" presId="urn:microsoft.com/office/officeart/2005/8/layout/list1"/>
    <dgm:cxn modelId="{E9D42E12-3C91-48D6-8FD4-9CEB25F06120}" type="presParOf" srcId="{780D05A4-3B0B-487E-973B-B03FF98C07F0}" destId="{620118C9-02B0-4A41-9D78-609271D299DB}" srcOrd="1" destOrd="0" presId="urn:microsoft.com/office/officeart/2005/8/layout/list1"/>
    <dgm:cxn modelId="{58D105FF-CE5D-4563-8DEC-380BE6176839}" type="presParOf" srcId="{AC3385BC-8D95-4D32-824B-99D3285D03B0}" destId="{FC0E04DF-D413-4332-B0D2-90B7B937E45D}" srcOrd="9" destOrd="0" presId="urn:microsoft.com/office/officeart/2005/8/layout/list1"/>
    <dgm:cxn modelId="{5DAA19BD-4C3D-4ADB-AFE8-C24EE28664F1}" type="presParOf" srcId="{AC3385BC-8D95-4D32-824B-99D3285D03B0}" destId="{0EDD55C6-161B-4910-87C2-92538F4C6BF2}" srcOrd="10" destOrd="0" presId="urn:microsoft.com/office/officeart/2005/8/layout/list1"/>
    <dgm:cxn modelId="{DE97B814-1507-44F1-B37D-6AE267000A4F}" type="presParOf" srcId="{AC3385BC-8D95-4D32-824B-99D3285D03B0}" destId="{9F4F7D9D-2D41-46EB-AEB6-BD11607839A4}" srcOrd="11" destOrd="0" presId="urn:microsoft.com/office/officeart/2005/8/layout/list1"/>
    <dgm:cxn modelId="{570670F2-F270-4997-A5F5-2FF79A64F88E}" type="presParOf" srcId="{AC3385BC-8D95-4D32-824B-99D3285D03B0}" destId="{67835EE2-F017-4448-8AB5-AC28DBC48EF2}" srcOrd="12" destOrd="0" presId="urn:microsoft.com/office/officeart/2005/8/layout/list1"/>
    <dgm:cxn modelId="{3E326E48-0206-4A1B-BAF1-57BD0EA6ACFF}" type="presParOf" srcId="{67835EE2-F017-4448-8AB5-AC28DBC48EF2}" destId="{4CE9A2C4-A682-46F6-93D0-FDBD2AFEEF53}" srcOrd="0" destOrd="0" presId="urn:microsoft.com/office/officeart/2005/8/layout/list1"/>
    <dgm:cxn modelId="{AEAA1649-BE3C-4774-8E7E-16C22BA5995B}" type="presParOf" srcId="{67835EE2-F017-4448-8AB5-AC28DBC48EF2}" destId="{4F7349F6-371C-46FA-ABED-2B8F86B4E6A6}" srcOrd="1" destOrd="0" presId="urn:microsoft.com/office/officeart/2005/8/layout/list1"/>
    <dgm:cxn modelId="{F6072CB6-C94D-4B27-8ED8-724EB8436B54}" type="presParOf" srcId="{AC3385BC-8D95-4D32-824B-99D3285D03B0}" destId="{A124630D-DF89-4264-9453-AF5C5B461702}" srcOrd="13" destOrd="0" presId="urn:microsoft.com/office/officeart/2005/8/layout/list1"/>
    <dgm:cxn modelId="{44BB0F23-4A00-4505-9272-7814533445B6}" type="presParOf" srcId="{AC3385BC-8D95-4D32-824B-99D3285D03B0}" destId="{F6C18C52-A10C-4176-87BB-93A6DC12F80D}" srcOrd="14" destOrd="0" presId="urn:microsoft.com/office/officeart/2005/8/layout/list1"/>
    <dgm:cxn modelId="{C8AEA376-30C8-4D5E-8F63-2198672C53EE}" type="presParOf" srcId="{AC3385BC-8D95-4D32-824B-99D3285D03B0}" destId="{175A5B29-A34A-48A2-886D-5427CED69A60}" srcOrd="15" destOrd="0" presId="urn:microsoft.com/office/officeart/2005/8/layout/list1"/>
    <dgm:cxn modelId="{88D883D9-BED6-4853-A89B-04E873477CAD}" type="presParOf" srcId="{AC3385BC-8D95-4D32-824B-99D3285D03B0}" destId="{D024F7D2-F773-43B2-87E6-4D585E992D2D}" srcOrd="16" destOrd="0" presId="urn:microsoft.com/office/officeart/2005/8/layout/list1"/>
    <dgm:cxn modelId="{12A16440-ADC0-4525-8ACA-285C6914FAFC}" type="presParOf" srcId="{D024F7D2-F773-43B2-87E6-4D585E992D2D}" destId="{C1F6102B-6C47-42CF-A44B-D4102B0A89E1}" srcOrd="0" destOrd="0" presId="urn:microsoft.com/office/officeart/2005/8/layout/list1"/>
    <dgm:cxn modelId="{4823F684-AF8A-4F55-B0B5-9EEFD72DA948}" type="presParOf" srcId="{D024F7D2-F773-43B2-87E6-4D585E992D2D}" destId="{AAE6CBF9-8DB3-421A-B1B4-F202DF6D4259}" srcOrd="1" destOrd="0" presId="urn:microsoft.com/office/officeart/2005/8/layout/list1"/>
    <dgm:cxn modelId="{018AC06D-8A52-43A2-BD8F-0A4B8F30B21C}" type="presParOf" srcId="{AC3385BC-8D95-4D32-824B-99D3285D03B0}" destId="{C2B44357-0009-4096-874E-FEFD7848E40C}" srcOrd="17" destOrd="0" presId="urn:microsoft.com/office/officeart/2005/8/layout/list1"/>
    <dgm:cxn modelId="{5A59EA7A-EA1D-4B90-B0B4-4FD7A8048DF5}" type="presParOf" srcId="{AC3385BC-8D95-4D32-824B-99D3285D03B0}" destId="{A3305F0C-FE9F-489B-ACDD-E07A679C3E8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F6596-5434-46CA-8D27-453AA38EDB63}"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C"/>
        </a:p>
      </dgm:t>
    </dgm:pt>
    <dgm:pt modelId="{67FC8C2D-65A8-4871-8E58-D68DECBC207A}">
      <dgm:prSet phldrT="[Texto]"/>
      <dgm:spPr/>
      <dgm:t>
        <a:bodyPr/>
        <a:lstStyle/>
        <a:p>
          <a:r>
            <a:rPr lang="es-EC" noProof="0" dirty="0" smtClean="0"/>
            <a:t>Desarrollo</a:t>
          </a:r>
          <a:endParaRPr lang="es-EC" noProof="0" dirty="0"/>
        </a:p>
      </dgm:t>
    </dgm:pt>
    <dgm:pt modelId="{D6060F74-1B7B-458E-B195-1FC041328E8F}" type="parTrans" cxnId="{A58B9BCD-C2AC-4B7E-9031-39FA876DCBB0}">
      <dgm:prSet/>
      <dgm:spPr/>
      <dgm:t>
        <a:bodyPr/>
        <a:lstStyle/>
        <a:p>
          <a:endParaRPr lang="es-EC"/>
        </a:p>
      </dgm:t>
    </dgm:pt>
    <dgm:pt modelId="{9DA3ED19-C00B-41E4-8B01-CD5E35C9124E}" type="sibTrans" cxnId="{A58B9BCD-C2AC-4B7E-9031-39FA876DCBB0}">
      <dgm:prSet/>
      <dgm:spPr/>
      <dgm:t>
        <a:bodyPr/>
        <a:lstStyle/>
        <a:p>
          <a:endParaRPr lang="es-EC"/>
        </a:p>
      </dgm:t>
    </dgm:pt>
    <dgm:pt modelId="{383EF28B-4172-4A6E-8559-BAF1B23DCF3D}">
      <dgm:prSet phldrT="[Texto]"/>
      <dgm:spPr/>
      <dgm:t>
        <a:bodyPr/>
        <a:lstStyle/>
        <a:p>
          <a:r>
            <a:rPr lang="es-EC" noProof="0" dirty="0" smtClean="0"/>
            <a:t>Planteamiento del Problema</a:t>
          </a:r>
          <a:endParaRPr lang="es-EC" noProof="0" dirty="0"/>
        </a:p>
      </dgm:t>
    </dgm:pt>
    <dgm:pt modelId="{D5D5AD64-A66C-4904-AABC-FAA4EA32E86A}" type="parTrans" cxnId="{AC8AE221-7D8A-463B-BCBB-BFF901D1D524}">
      <dgm:prSet/>
      <dgm:spPr/>
      <dgm:t>
        <a:bodyPr/>
        <a:lstStyle/>
        <a:p>
          <a:endParaRPr lang="es-EC"/>
        </a:p>
      </dgm:t>
    </dgm:pt>
    <dgm:pt modelId="{16B4D6FE-7243-48EF-A0B5-540FE9FF626C}" type="sibTrans" cxnId="{AC8AE221-7D8A-463B-BCBB-BFF901D1D524}">
      <dgm:prSet/>
      <dgm:spPr/>
      <dgm:t>
        <a:bodyPr/>
        <a:lstStyle/>
        <a:p>
          <a:endParaRPr lang="es-EC"/>
        </a:p>
      </dgm:t>
    </dgm:pt>
    <dgm:pt modelId="{E91B8BC9-FEB6-4F21-B709-195FB6B83305}">
      <dgm:prSet phldrT="[Texto]"/>
      <dgm:spPr/>
      <dgm:t>
        <a:bodyPr/>
        <a:lstStyle/>
        <a:p>
          <a:r>
            <a:rPr lang="es-EC" noProof="0" dirty="0" smtClean="0"/>
            <a:t>Hipótesis</a:t>
          </a:r>
          <a:endParaRPr lang="es-EC" noProof="0" dirty="0"/>
        </a:p>
      </dgm:t>
    </dgm:pt>
    <dgm:pt modelId="{43F78E51-0370-4167-A5EE-902B3475663E}" type="parTrans" cxnId="{F1981C6A-7394-4A4B-9D8C-14F0686FC8BA}">
      <dgm:prSet/>
      <dgm:spPr/>
      <dgm:t>
        <a:bodyPr/>
        <a:lstStyle/>
        <a:p>
          <a:endParaRPr lang="es-EC"/>
        </a:p>
      </dgm:t>
    </dgm:pt>
    <dgm:pt modelId="{98F1EAC6-3A62-47D7-832B-ACE7CC079D6D}" type="sibTrans" cxnId="{F1981C6A-7394-4A4B-9D8C-14F0686FC8BA}">
      <dgm:prSet/>
      <dgm:spPr/>
      <dgm:t>
        <a:bodyPr/>
        <a:lstStyle/>
        <a:p>
          <a:endParaRPr lang="es-EC"/>
        </a:p>
      </dgm:t>
    </dgm:pt>
    <dgm:pt modelId="{37DF93D9-256A-4B82-845D-28A355956821}">
      <dgm:prSet phldrT="[Texto]"/>
      <dgm:spPr/>
      <dgm:t>
        <a:bodyPr/>
        <a:lstStyle/>
        <a:p>
          <a:r>
            <a:rPr lang="es-EC" noProof="0" dirty="0" smtClean="0"/>
            <a:t>Objetivos</a:t>
          </a:r>
          <a:endParaRPr lang="es-EC" noProof="0" dirty="0"/>
        </a:p>
      </dgm:t>
    </dgm:pt>
    <dgm:pt modelId="{59C615E3-25C7-4586-BEAA-A6C36F6028E7}" type="parTrans" cxnId="{D10CEEF5-2E50-4284-932F-001E3F9C4122}">
      <dgm:prSet/>
      <dgm:spPr/>
      <dgm:t>
        <a:bodyPr/>
        <a:lstStyle/>
        <a:p>
          <a:endParaRPr lang="es-EC"/>
        </a:p>
      </dgm:t>
    </dgm:pt>
    <dgm:pt modelId="{3177D823-6164-4631-9FC1-21A1AA56C80B}" type="sibTrans" cxnId="{D10CEEF5-2E50-4284-932F-001E3F9C4122}">
      <dgm:prSet/>
      <dgm:spPr/>
      <dgm:t>
        <a:bodyPr/>
        <a:lstStyle/>
        <a:p>
          <a:endParaRPr lang="es-EC"/>
        </a:p>
      </dgm:t>
    </dgm:pt>
    <dgm:pt modelId="{6884D878-60FF-471D-93BC-F75DB221587B}">
      <dgm:prSet phldrT="[Texto]"/>
      <dgm:spPr/>
      <dgm:t>
        <a:bodyPr/>
        <a:lstStyle/>
        <a:p>
          <a:r>
            <a:rPr lang="es-EC" noProof="0" dirty="0" smtClean="0"/>
            <a:t>Importancia</a:t>
          </a:r>
          <a:endParaRPr lang="es-EC" noProof="0" dirty="0"/>
        </a:p>
      </dgm:t>
    </dgm:pt>
    <dgm:pt modelId="{FED585A1-83F5-44B1-B480-85C9D5A8AF85}" type="parTrans" cxnId="{F474D1E1-ED19-43B2-ADEC-C3D79E7040B9}">
      <dgm:prSet/>
      <dgm:spPr/>
      <dgm:t>
        <a:bodyPr/>
        <a:lstStyle/>
        <a:p>
          <a:endParaRPr lang="es-EC"/>
        </a:p>
      </dgm:t>
    </dgm:pt>
    <dgm:pt modelId="{85FFFF62-28AB-4A50-BE8F-2D9FD5E24D36}" type="sibTrans" cxnId="{F474D1E1-ED19-43B2-ADEC-C3D79E7040B9}">
      <dgm:prSet/>
      <dgm:spPr/>
      <dgm:t>
        <a:bodyPr/>
        <a:lstStyle/>
        <a:p>
          <a:endParaRPr lang="es-EC"/>
        </a:p>
      </dgm:t>
    </dgm:pt>
    <dgm:pt modelId="{A9624B39-7900-42E0-8428-094930D1843B}">
      <dgm:prSet phldrT="[Texto]"/>
      <dgm:spPr/>
      <dgm:t>
        <a:bodyPr/>
        <a:lstStyle/>
        <a:p>
          <a:r>
            <a:rPr lang="es-EC" noProof="0" dirty="0" smtClean="0"/>
            <a:t>Alcance </a:t>
          </a:r>
          <a:endParaRPr lang="es-EC" noProof="0" dirty="0"/>
        </a:p>
      </dgm:t>
    </dgm:pt>
    <dgm:pt modelId="{87F09A7E-1ABF-4029-9744-15595DAA04AE}" type="parTrans" cxnId="{AADC3D15-1932-4436-BFBD-61446C58C920}">
      <dgm:prSet/>
      <dgm:spPr/>
      <dgm:t>
        <a:bodyPr/>
        <a:lstStyle/>
        <a:p>
          <a:endParaRPr lang="es-EC"/>
        </a:p>
      </dgm:t>
    </dgm:pt>
    <dgm:pt modelId="{8144C8F5-07D5-4F1C-9FE6-49F714B5C761}" type="sibTrans" cxnId="{AADC3D15-1932-4436-BFBD-61446C58C920}">
      <dgm:prSet/>
      <dgm:spPr/>
      <dgm:t>
        <a:bodyPr/>
        <a:lstStyle/>
        <a:p>
          <a:endParaRPr lang="es-EC"/>
        </a:p>
      </dgm:t>
    </dgm:pt>
    <dgm:pt modelId="{6BCE528F-1197-42FF-9C62-9336D919AC7B}" type="pres">
      <dgm:prSet presAssocID="{A6CF6596-5434-46CA-8D27-453AA38EDB63}" presName="Name0" presStyleCnt="0">
        <dgm:presLayoutVars>
          <dgm:dir/>
          <dgm:animLvl val="lvl"/>
          <dgm:resizeHandles val="exact"/>
        </dgm:presLayoutVars>
      </dgm:prSet>
      <dgm:spPr/>
      <dgm:t>
        <a:bodyPr/>
        <a:lstStyle/>
        <a:p>
          <a:endParaRPr lang="es-EC"/>
        </a:p>
      </dgm:t>
    </dgm:pt>
    <dgm:pt modelId="{74FBDE3F-FBEA-471A-B1A3-B8D958D2549F}" type="pres">
      <dgm:prSet presAssocID="{67FC8C2D-65A8-4871-8E58-D68DECBC207A}" presName="boxAndChildren" presStyleCnt="0"/>
      <dgm:spPr/>
    </dgm:pt>
    <dgm:pt modelId="{887F4BB3-C074-4986-9EDA-C4F0A196556D}" type="pres">
      <dgm:prSet presAssocID="{67FC8C2D-65A8-4871-8E58-D68DECBC207A}" presName="parentTextBox" presStyleLbl="node1" presStyleIdx="0" presStyleCnt="1"/>
      <dgm:spPr/>
      <dgm:t>
        <a:bodyPr/>
        <a:lstStyle/>
        <a:p>
          <a:endParaRPr lang="es-EC"/>
        </a:p>
      </dgm:t>
    </dgm:pt>
    <dgm:pt modelId="{D04EB80B-3DE6-45BA-B54E-BFE821B0B82D}" type="pres">
      <dgm:prSet presAssocID="{67FC8C2D-65A8-4871-8E58-D68DECBC207A}" presName="entireBox" presStyleLbl="node1" presStyleIdx="0" presStyleCnt="1" custLinFactNeighborY="2282"/>
      <dgm:spPr/>
      <dgm:t>
        <a:bodyPr/>
        <a:lstStyle/>
        <a:p>
          <a:endParaRPr lang="es-EC"/>
        </a:p>
      </dgm:t>
    </dgm:pt>
    <dgm:pt modelId="{FB27D5EA-6E87-4D83-AB05-8763CA70090E}" type="pres">
      <dgm:prSet presAssocID="{67FC8C2D-65A8-4871-8E58-D68DECBC207A}" presName="descendantBox" presStyleCnt="0"/>
      <dgm:spPr/>
    </dgm:pt>
    <dgm:pt modelId="{2CC56E68-7D88-4D4E-B93F-7F245CA1F3BB}" type="pres">
      <dgm:prSet presAssocID="{383EF28B-4172-4A6E-8559-BAF1B23DCF3D}" presName="childTextBox" presStyleLbl="fgAccFollowNode1" presStyleIdx="0" presStyleCnt="5">
        <dgm:presLayoutVars>
          <dgm:bulletEnabled val="1"/>
        </dgm:presLayoutVars>
      </dgm:prSet>
      <dgm:spPr/>
      <dgm:t>
        <a:bodyPr/>
        <a:lstStyle/>
        <a:p>
          <a:endParaRPr lang="es-EC"/>
        </a:p>
      </dgm:t>
    </dgm:pt>
    <dgm:pt modelId="{C5476485-68BA-4C7F-AAE8-CBE1BC6D079E}" type="pres">
      <dgm:prSet presAssocID="{E91B8BC9-FEB6-4F21-B709-195FB6B83305}" presName="childTextBox" presStyleLbl="fgAccFollowNode1" presStyleIdx="1" presStyleCnt="5">
        <dgm:presLayoutVars>
          <dgm:bulletEnabled val="1"/>
        </dgm:presLayoutVars>
      </dgm:prSet>
      <dgm:spPr/>
      <dgm:t>
        <a:bodyPr/>
        <a:lstStyle/>
        <a:p>
          <a:endParaRPr lang="es-EC"/>
        </a:p>
      </dgm:t>
    </dgm:pt>
    <dgm:pt modelId="{CC50E6F6-AF1A-4C46-A89C-C8CFDAA2B48B}" type="pres">
      <dgm:prSet presAssocID="{37DF93D9-256A-4B82-845D-28A355956821}" presName="childTextBox" presStyleLbl="fgAccFollowNode1" presStyleIdx="2" presStyleCnt="5">
        <dgm:presLayoutVars>
          <dgm:bulletEnabled val="1"/>
        </dgm:presLayoutVars>
      </dgm:prSet>
      <dgm:spPr/>
      <dgm:t>
        <a:bodyPr/>
        <a:lstStyle/>
        <a:p>
          <a:endParaRPr lang="es-EC"/>
        </a:p>
      </dgm:t>
    </dgm:pt>
    <dgm:pt modelId="{EA2FC58F-259B-48E8-94FC-F0B9CCF1FA9B}" type="pres">
      <dgm:prSet presAssocID="{6884D878-60FF-471D-93BC-F75DB221587B}" presName="childTextBox" presStyleLbl="fgAccFollowNode1" presStyleIdx="3" presStyleCnt="5">
        <dgm:presLayoutVars>
          <dgm:bulletEnabled val="1"/>
        </dgm:presLayoutVars>
      </dgm:prSet>
      <dgm:spPr/>
      <dgm:t>
        <a:bodyPr/>
        <a:lstStyle/>
        <a:p>
          <a:endParaRPr lang="es-EC"/>
        </a:p>
      </dgm:t>
    </dgm:pt>
    <dgm:pt modelId="{A7658D7D-D4A3-41EA-84F0-5896185417F8}" type="pres">
      <dgm:prSet presAssocID="{A9624B39-7900-42E0-8428-094930D1843B}" presName="childTextBox" presStyleLbl="fgAccFollowNode1" presStyleIdx="4" presStyleCnt="5">
        <dgm:presLayoutVars>
          <dgm:bulletEnabled val="1"/>
        </dgm:presLayoutVars>
      </dgm:prSet>
      <dgm:spPr/>
      <dgm:t>
        <a:bodyPr/>
        <a:lstStyle/>
        <a:p>
          <a:endParaRPr lang="es-EC"/>
        </a:p>
      </dgm:t>
    </dgm:pt>
  </dgm:ptLst>
  <dgm:cxnLst>
    <dgm:cxn modelId="{422F3570-23E3-4D0C-B8B5-716304F7679A}" type="presOf" srcId="{A6CF6596-5434-46CA-8D27-453AA38EDB63}" destId="{6BCE528F-1197-42FF-9C62-9336D919AC7B}" srcOrd="0" destOrd="0" presId="urn:microsoft.com/office/officeart/2005/8/layout/process4"/>
    <dgm:cxn modelId="{640BE0D3-052F-43F8-A682-A836748EA71E}" type="presOf" srcId="{383EF28B-4172-4A6E-8559-BAF1B23DCF3D}" destId="{2CC56E68-7D88-4D4E-B93F-7F245CA1F3BB}" srcOrd="0" destOrd="0" presId="urn:microsoft.com/office/officeart/2005/8/layout/process4"/>
    <dgm:cxn modelId="{AC8AE221-7D8A-463B-BCBB-BFF901D1D524}" srcId="{67FC8C2D-65A8-4871-8E58-D68DECBC207A}" destId="{383EF28B-4172-4A6E-8559-BAF1B23DCF3D}" srcOrd="0" destOrd="0" parTransId="{D5D5AD64-A66C-4904-AABC-FAA4EA32E86A}" sibTransId="{16B4D6FE-7243-48EF-A0B5-540FE9FF626C}"/>
    <dgm:cxn modelId="{A58B9BCD-C2AC-4B7E-9031-39FA876DCBB0}" srcId="{A6CF6596-5434-46CA-8D27-453AA38EDB63}" destId="{67FC8C2D-65A8-4871-8E58-D68DECBC207A}" srcOrd="0" destOrd="0" parTransId="{D6060F74-1B7B-458E-B195-1FC041328E8F}" sibTransId="{9DA3ED19-C00B-41E4-8B01-CD5E35C9124E}"/>
    <dgm:cxn modelId="{230EB5AC-1CC0-4A20-B44E-0F7C5DC8BF80}" type="presOf" srcId="{67FC8C2D-65A8-4871-8E58-D68DECBC207A}" destId="{D04EB80B-3DE6-45BA-B54E-BFE821B0B82D}" srcOrd="1" destOrd="0" presId="urn:microsoft.com/office/officeart/2005/8/layout/process4"/>
    <dgm:cxn modelId="{DAAA8D42-28F4-48CA-B18B-528B6AADCCCD}" type="presOf" srcId="{37DF93D9-256A-4B82-845D-28A355956821}" destId="{CC50E6F6-AF1A-4C46-A89C-C8CFDAA2B48B}" srcOrd="0" destOrd="0" presId="urn:microsoft.com/office/officeart/2005/8/layout/process4"/>
    <dgm:cxn modelId="{F1981C6A-7394-4A4B-9D8C-14F0686FC8BA}" srcId="{67FC8C2D-65A8-4871-8E58-D68DECBC207A}" destId="{E91B8BC9-FEB6-4F21-B709-195FB6B83305}" srcOrd="1" destOrd="0" parTransId="{43F78E51-0370-4167-A5EE-902B3475663E}" sibTransId="{98F1EAC6-3A62-47D7-832B-ACE7CC079D6D}"/>
    <dgm:cxn modelId="{9C89EEBB-9041-4770-A1D4-A58057044A4B}" type="presOf" srcId="{A9624B39-7900-42E0-8428-094930D1843B}" destId="{A7658D7D-D4A3-41EA-84F0-5896185417F8}" srcOrd="0" destOrd="0" presId="urn:microsoft.com/office/officeart/2005/8/layout/process4"/>
    <dgm:cxn modelId="{D10CEEF5-2E50-4284-932F-001E3F9C4122}" srcId="{67FC8C2D-65A8-4871-8E58-D68DECBC207A}" destId="{37DF93D9-256A-4B82-845D-28A355956821}" srcOrd="2" destOrd="0" parTransId="{59C615E3-25C7-4586-BEAA-A6C36F6028E7}" sibTransId="{3177D823-6164-4631-9FC1-21A1AA56C80B}"/>
    <dgm:cxn modelId="{F474D1E1-ED19-43B2-ADEC-C3D79E7040B9}" srcId="{67FC8C2D-65A8-4871-8E58-D68DECBC207A}" destId="{6884D878-60FF-471D-93BC-F75DB221587B}" srcOrd="3" destOrd="0" parTransId="{FED585A1-83F5-44B1-B480-85C9D5A8AF85}" sibTransId="{85FFFF62-28AB-4A50-BE8F-2D9FD5E24D36}"/>
    <dgm:cxn modelId="{71351420-D2EE-48AD-A6DC-73F67CADF30F}" type="presOf" srcId="{E91B8BC9-FEB6-4F21-B709-195FB6B83305}" destId="{C5476485-68BA-4C7F-AAE8-CBE1BC6D079E}" srcOrd="0" destOrd="0" presId="urn:microsoft.com/office/officeart/2005/8/layout/process4"/>
    <dgm:cxn modelId="{9D71B582-422E-4B33-A674-49D85C0EB1F1}" type="presOf" srcId="{6884D878-60FF-471D-93BC-F75DB221587B}" destId="{EA2FC58F-259B-48E8-94FC-F0B9CCF1FA9B}" srcOrd="0" destOrd="0" presId="urn:microsoft.com/office/officeart/2005/8/layout/process4"/>
    <dgm:cxn modelId="{AADC3D15-1932-4436-BFBD-61446C58C920}" srcId="{67FC8C2D-65A8-4871-8E58-D68DECBC207A}" destId="{A9624B39-7900-42E0-8428-094930D1843B}" srcOrd="4" destOrd="0" parTransId="{87F09A7E-1ABF-4029-9744-15595DAA04AE}" sibTransId="{8144C8F5-07D5-4F1C-9FE6-49F714B5C761}"/>
    <dgm:cxn modelId="{282AAF8F-2DC1-46C0-B5AB-BE9149178918}" type="presOf" srcId="{67FC8C2D-65A8-4871-8E58-D68DECBC207A}" destId="{887F4BB3-C074-4986-9EDA-C4F0A196556D}" srcOrd="0" destOrd="0" presId="urn:microsoft.com/office/officeart/2005/8/layout/process4"/>
    <dgm:cxn modelId="{53E08136-5D60-4854-AB89-8E0E180CFF17}" type="presParOf" srcId="{6BCE528F-1197-42FF-9C62-9336D919AC7B}" destId="{74FBDE3F-FBEA-471A-B1A3-B8D958D2549F}" srcOrd="0" destOrd="0" presId="urn:microsoft.com/office/officeart/2005/8/layout/process4"/>
    <dgm:cxn modelId="{C5361A27-E0F3-496D-82C5-72E0F8C8EFDA}" type="presParOf" srcId="{74FBDE3F-FBEA-471A-B1A3-B8D958D2549F}" destId="{887F4BB3-C074-4986-9EDA-C4F0A196556D}" srcOrd="0" destOrd="0" presId="urn:microsoft.com/office/officeart/2005/8/layout/process4"/>
    <dgm:cxn modelId="{35CA182C-95FD-4074-AB1A-06E7FEA6EB62}" type="presParOf" srcId="{74FBDE3F-FBEA-471A-B1A3-B8D958D2549F}" destId="{D04EB80B-3DE6-45BA-B54E-BFE821B0B82D}" srcOrd="1" destOrd="0" presId="urn:microsoft.com/office/officeart/2005/8/layout/process4"/>
    <dgm:cxn modelId="{330D0513-C4B4-4078-BCCC-560C341324D6}" type="presParOf" srcId="{74FBDE3F-FBEA-471A-B1A3-B8D958D2549F}" destId="{FB27D5EA-6E87-4D83-AB05-8763CA70090E}" srcOrd="2" destOrd="0" presId="urn:microsoft.com/office/officeart/2005/8/layout/process4"/>
    <dgm:cxn modelId="{F31B6AB1-FD63-46F4-A8B7-07DF52889F3E}" type="presParOf" srcId="{FB27D5EA-6E87-4D83-AB05-8763CA70090E}" destId="{2CC56E68-7D88-4D4E-B93F-7F245CA1F3BB}" srcOrd="0" destOrd="0" presId="urn:microsoft.com/office/officeart/2005/8/layout/process4"/>
    <dgm:cxn modelId="{FDD2FB90-B9AA-49AC-A806-3D2ABFBFFC63}" type="presParOf" srcId="{FB27D5EA-6E87-4D83-AB05-8763CA70090E}" destId="{C5476485-68BA-4C7F-AAE8-CBE1BC6D079E}" srcOrd="1" destOrd="0" presId="urn:microsoft.com/office/officeart/2005/8/layout/process4"/>
    <dgm:cxn modelId="{931A432D-0F0C-4CC1-BCE6-8368EFD91711}" type="presParOf" srcId="{FB27D5EA-6E87-4D83-AB05-8763CA70090E}" destId="{CC50E6F6-AF1A-4C46-A89C-C8CFDAA2B48B}" srcOrd="2" destOrd="0" presId="urn:microsoft.com/office/officeart/2005/8/layout/process4"/>
    <dgm:cxn modelId="{8831B3B1-7376-4717-9E7F-1C2900D8DD07}" type="presParOf" srcId="{FB27D5EA-6E87-4D83-AB05-8763CA70090E}" destId="{EA2FC58F-259B-48E8-94FC-F0B9CCF1FA9B}" srcOrd="3" destOrd="0" presId="urn:microsoft.com/office/officeart/2005/8/layout/process4"/>
    <dgm:cxn modelId="{EC411813-14C8-454C-9401-0D3F57B98EB7}" type="presParOf" srcId="{FB27D5EA-6E87-4D83-AB05-8763CA70090E}" destId="{A7658D7D-D4A3-41EA-84F0-5896185417F8}" srcOrd="4"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CFFB7-CCC1-4678-9D47-5E814E9272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D276B5F-EA80-4326-83D9-BF5EAA44D9BA}">
      <dgm:prSet phldrT="[Texto]"/>
      <dgm:spPr/>
      <dgm:t>
        <a:bodyPr/>
        <a:lstStyle/>
        <a:p>
          <a:r>
            <a:rPr lang="es-EC" b="1" smtClean="0"/>
            <a:t>Objetivo General</a:t>
          </a:r>
          <a:endParaRPr lang="es-EC"/>
        </a:p>
      </dgm:t>
    </dgm:pt>
    <dgm:pt modelId="{F2380271-EB80-4C8A-9602-DAD3871A6B65}" type="parTrans" cxnId="{82209C19-E7F4-4F3D-AEED-FF47F83B0C35}">
      <dgm:prSet/>
      <dgm:spPr/>
      <dgm:t>
        <a:bodyPr/>
        <a:lstStyle/>
        <a:p>
          <a:endParaRPr lang="es-EC"/>
        </a:p>
      </dgm:t>
    </dgm:pt>
    <dgm:pt modelId="{C60AE610-7AD4-4932-93F7-1E752DB4792E}" type="sibTrans" cxnId="{82209C19-E7F4-4F3D-AEED-FF47F83B0C35}">
      <dgm:prSet/>
      <dgm:spPr/>
      <dgm:t>
        <a:bodyPr/>
        <a:lstStyle/>
        <a:p>
          <a:endParaRPr lang="es-EC"/>
        </a:p>
      </dgm:t>
    </dgm:pt>
    <dgm:pt modelId="{9258B8BA-3EA9-40E1-A19F-E5EC86F0D6DA}">
      <dgm:prSet/>
      <dgm:spPr/>
      <dgm:t>
        <a:bodyPr/>
        <a:lstStyle/>
        <a:p>
          <a:r>
            <a:rPr lang="es-EC" dirty="0" smtClean="0"/>
            <a:t>Determinar las características de comportamiento del consumidor de prendas de vestir en tela de punto en el Cantón Sucre – Provincia de  Manabí para tener información  de base que oriente la actividad industrial y comercial en este Cantón, y de esta manera contribuir al Plan de Desarrollo de Bienestar impulsado por el Gobierno Nacional.</a:t>
          </a:r>
          <a:endParaRPr lang="es-EC" dirty="0"/>
        </a:p>
      </dgm:t>
    </dgm:pt>
    <dgm:pt modelId="{95E4209F-273D-47E5-9222-3247A0D157FB}" type="parTrans" cxnId="{CBC08C13-615E-49AC-97CD-AD0A30206349}">
      <dgm:prSet/>
      <dgm:spPr/>
      <dgm:t>
        <a:bodyPr/>
        <a:lstStyle/>
        <a:p>
          <a:endParaRPr lang="es-EC"/>
        </a:p>
      </dgm:t>
    </dgm:pt>
    <dgm:pt modelId="{5A567FB5-DD04-46B1-ACAB-B06F1A87B2D3}" type="sibTrans" cxnId="{CBC08C13-615E-49AC-97CD-AD0A30206349}">
      <dgm:prSet/>
      <dgm:spPr/>
      <dgm:t>
        <a:bodyPr/>
        <a:lstStyle/>
        <a:p>
          <a:endParaRPr lang="es-EC"/>
        </a:p>
      </dgm:t>
    </dgm:pt>
    <dgm:pt modelId="{848C7397-536F-41F6-8D72-536E17439AF7}">
      <dgm:prSet/>
      <dgm:spPr/>
      <dgm:t>
        <a:bodyPr/>
        <a:lstStyle/>
        <a:p>
          <a:r>
            <a:rPr lang="es-EC" b="1" dirty="0" smtClean="0"/>
            <a:t>Objetivos Específicos</a:t>
          </a:r>
          <a:endParaRPr lang="es-EC" dirty="0"/>
        </a:p>
      </dgm:t>
    </dgm:pt>
    <dgm:pt modelId="{201F318C-FFA9-4A6F-A96C-3005066D1863}" type="parTrans" cxnId="{278A23B7-AFBE-445F-9C6A-DCA3F44FACD3}">
      <dgm:prSet/>
      <dgm:spPr/>
      <dgm:t>
        <a:bodyPr/>
        <a:lstStyle/>
        <a:p>
          <a:endParaRPr lang="es-EC"/>
        </a:p>
      </dgm:t>
    </dgm:pt>
    <dgm:pt modelId="{F32FBD5B-9421-4C47-8458-B306B4B3E4E6}" type="sibTrans" cxnId="{278A23B7-AFBE-445F-9C6A-DCA3F44FACD3}">
      <dgm:prSet/>
      <dgm:spPr/>
      <dgm:t>
        <a:bodyPr/>
        <a:lstStyle/>
        <a:p>
          <a:endParaRPr lang="es-EC"/>
        </a:p>
      </dgm:t>
    </dgm:pt>
    <dgm:pt modelId="{7A86E482-0299-4CB8-A631-B609A0B06039}">
      <dgm:prSet/>
      <dgm:spPr/>
      <dgm:t>
        <a:bodyPr/>
        <a:lstStyle/>
        <a:p>
          <a:r>
            <a:rPr lang="es-EC" dirty="0" smtClean="0"/>
            <a:t>Analizar la situación y diagnóstico actual de la industria textil en el Cantón Sucre.</a:t>
          </a:r>
          <a:endParaRPr lang="es-EC" dirty="0"/>
        </a:p>
      </dgm:t>
    </dgm:pt>
    <dgm:pt modelId="{A590C6C8-CC9D-424B-BCA2-7CFB7BBD489A}" type="parTrans" cxnId="{11859334-C52C-4E3F-BFEB-FD7474381153}">
      <dgm:prSet/>
      <dgm:spPr/>
      <dgm:t>
        <a:bodyPr/>
        <a:lstStyle/>
        <a:p>
          <a:endParaRPr lang="es-EC"/>
        </a:p>
      </dgm:t>
    </dgm:pt>
    <dgm:pt modelId="{ACCBE8B7-3EC9-465C-9D59-3718A977501D}" type="sibTrans" cxnId="{11859334-C52C-4E3F-BFEB-FD7474381153}">
      <dgm:prSet/>
      <dgm:spPr/>
      <dgm:t>
        <a:bodyPr/>
        <a:lstStyle/>
        <a:p>
          <a:endParaRPr lang="es-EC"/>
        </a:p>
      </dgm:t>
    </dgm:pt>
    <dgm:pt modelId="{37288997-DE20-4E9C-B07A-41038B0F776E}">
      <dgm:prSet/>
      <dgm:spPr/>
      <dgm:t>
        <a:bodyPr/>
        <a:lstStyle/>
        <a:p>
          <a:r>
            <a:rPr lang="es-EC" dirty="0" smtClean="0"/>
            <a:t>Definir el marco teórico que sustenta el estudio de investigación aplicada.</a:t>
          </a:r>
          <a:endParaRPr lang="es-EC" dirty="0"/>
        </a:p>
      </dgm:t>
    </dgm:pt>
    <dgm:pt modelId="{A02D19C4-EDCE-469D-8A91-8CFEABDD333A}" type="parTrans" cxnId="{50D7C3E2-D8B6-4D97-A8E5-B919A1B8D235}">
      <dgm:prSet/>
      <dgm:spPr/>
      <dgm:t>
        <a:bodyPr/>
        <a:lstStyle/>
        <a:p>
          <a:endParaRPr lang="es-EC"/>
        </a:p>
      </dgm:t>
    </dgm:pt>
    <dgm:pt modelId="{5DD47581-A93B-4BFD-9D8C-825ECCF143F0}" type="sibTrans" cxnId="{50D7C3E2-D8B6-4D97-A8E5-B919A1B8D235}">
      <dgm:prSet/>
      <dgm:spPr/>
      <dgm:t>
        <a:bodyPr/>
        <a:lstStyle/>
        <a:p>
          <a:endParaRPr lang="es-EC"/>
        </a:p>
      </dgm:t>
    </dgm:pt>
    <dgm:pt modelId="{280CA79D-DDD3-474A-A925-E1035B577DD9}">
      <dgm:prSet/>
      <dgm:spPr/>
      <dgm:t>
        <a:bodyPr/>
        <a:lstStyle/>
        <a:p>
          <a:r>
            <a:rPr lang="es-EC" dirty="0" smtClean="0"/>
            <a:t>Establecer y Aplicar una propuesta metodológica de la investigación para el levantamiento de datos  y generación de resultados sobre el comportamiento del consumidor de ropa de punto en el Cantón Sucre – Provincia de Manabí. </a:t>
          </a:r>
          <a:endParaRPr lang="es-EC" dirty="0"/>
        </a:p>
      </dgm:t>
    </dgm:pt>
    <dgm:pt modelId="{15087DC1-93FF-4399-9F1C-7FAF973E1AEC}" type="parTrans" cxnId="{1074FC2F-14B5-42D8-A5CE-52AEAF5500E6}">
      <dgm:prSet/>
      <dgm:spPr/>
      <dgm:t>
        <a:bodyPr/>
        <a:lstStyle/>
        <a:p>
          <a:endParaRPr lang="es-EC"/>
        </a:p>
      </dgm:t>
    </dgm:pt>
    <dgm:pt modelId="{7DC39745-A258-4336-9955-78D41D12396D}" type="sibTrans" cxnId="{1074FC2F-14B5-42D8-A5CE-52AEAF5500E6}">
      <dgm:prSet/>
      <dgm:spPr/>
      <dgm:t>
        <a:bodyPr/>
        <a:lstStyle/>
        <a:p>
          <a:endParaRPr lang="es-EC"/>
        </a:p>
      </dgm:t>
    </dgm:pt>
    <dgm:pt modelId="{13A91DF9-B3EE-4B07-AD98-8CD1BA363B7F}">
      <dgm:prSet/>
      <dgm:spPr/>
      <dgm:t>
        <a:bodyPr/>
        <a:lstStyle/>
        <a:p>
          <a:r>
            <a:rPr lang="es-EC" dirty="0" smtClean="0"/>
            <a:t>Proponer un modelo de comportamiento del consumidor.</a:t>
          </a:r>
          <a:endParaRPr lang="es-EC" dirty="0"/>
        </a:p>
      </dgm:t>
    </dgm:pt>
    <dgm:pt modelId="{E07A9B89-3E35-4AF5-9818-BEF16D24215B}" type="parTrans" cxnId="{0711DE4F-6BB3-43B5-85FF-32D3919A3057}">
      <dgm:prSet/>
      <dgm:spPr/>
      <dgm:t>
        <a:bodyPr/>
        <a:lstStyle/>
        <a:p>
          <a:endParaRPr lang="es-EC"/>
        </a:p>
      </dgm:t>
    </dgm:pt>
    <dgm:pt modelId="{FCE638F9-12CC-42EF-A608-16D6A57C0C10}" type="sibTrans" cxnId="{0711DE4F-6BB3-43B5-85FF-32D3919A3057}">
      <dgm:prSet/>
      <dgm:spPr/>
      <dgm:t>
        <a:bodyPr/>
        <a:lstStyle/>
        <a:p>
          <a:endParaRPr lang="es-EC"/>
        </a:p>
      </dgm:t>
    </dgm:pt>
    <dgm:pt modelId="{6B253B52-461A-416D-A941-A65A74A1A77D}">
      <dgm:prSet/>
      <dgm:spPr/>
      <dgm:t>
        <a:bodyPr/>
        <a:lstStyle/>
        <a:p>
          <a:r>
            <a:rPr lang="es-EC" dirty="0" smtClean="0"/>
            <a:t>Establecer conclusiones y recomendaciones del marco teórico y empírico del proyecto de Investigación. </a:t>
          </a:r>
          <a:endParaRPr lang="es-EC" dirty="0"/>
        </a:p>
      </dgm:t>
    </dgm:pt>
    <dgm:pt modelId="{9848D9B5-B58E-4389-AD85-F0FA7D888834}" type="parTrans" cxnId="{8A4B3767-E292-44C7-A370-EB5EED53673B}">
      <dgm:prSet/>
      <dgm:spPr/>
      <dgm:t>
        <a:bodyPr/>
        <a:lstStyle/>
        <a:p>
          <a:endParaRPr lang="es-EC"/>
        </a:p>
      </dgm:t>
    </dgm:pt>
    <dgm:pt modelId="{5ADB493A-0B2E-422C-B274-9A61165BCA03}" type="sibTrans" cxnId="{8A4B3767-E292-44C7-A370-EB5EED53673B}">
      <dgm:prSet/>
      <dgm:spPr/>
      <dgm:t>
        <a:bodyPr/>
        <a:lstStyle/>
        <a:p>
          <a:endParaRPr lang="es-EC"/>
        </a:p>
      </dgm:t>
    </dgm:pt>
    <dgm:pt modelId="{6E08EEA1-C18B-4B16-B511-13AC437DFAB4}" type="pres">
      <dgm:prSet presAssocID="{0DECFFB7-CCC1-4678-9D47-5E814E92721B}" presName="linear" presStyleCnt="0">
        <dgm:presLayoutVars>
          <dgm:dir/>
          <dgm:animLvl val="lvl"/>
          <dgm:resizeHandles val="exact"/>
        </dgm:presLayoutVars>
      </dgm:prSet>
      <dgm:spPr/>
      <dgm:t>
        <a:bodyPr/>
        <a:lstStyle/>
        <a:p>
          <a:endParaRPr lang="es-EC"/>
        </a:p>
      </dgm:t>
    </dgm:pt>
    <dgm:pt modelId="{9728D09B-3D57-4820-A9CF-F03A0DCDA2DA}" type="pres">
      <dgm:prSet presAssocID="{1D276B5F-EA80-4326-83D9-BF5EAA44D9BA}" presName="parentLin" presStyleCnt="0"/>
      <dgm:spPr/>
    </dgm:pt>
    <dgm:pt modelId="{0A00DEC7-B8C4-47ED-A5EA-7149A4233862}" type="pres">
      <dgm:prSet presAssocID="{1D276B5F-EA80-4326-83D9-BF5EAA44D9BA}" presName="parentLeftMargin" presStyleLbl="node1" presStyleIdx="0" presStyleCnt="2"/>
      <dgm:spPr/>
      <dgm:t>
        <a:bodyPr/>
        <a:lstStyle/>
        <a:p>
          <a:endParaRPr lang="es-EC"/>
        </a:p>
      </dgm:t>
    </dgm:pt>
    <dgm:pt modelId="{F136439D-65DB-4C4D-B305-AED161E5F287}" type="pres">
      <dgm:prSet presAssocID="{1D276B5F-EA80-4326-83D9-BF5EAA44D9BA}" presName="parentText" presStyleLbl="node1" presStyleIdx="0" presStyleCnt="2">
        <dgm:presLayoutVars>
          <dgm:chMax val="0"/>
          <dgm:bulletEnabled val="1"/>
        </dgm:presLayoutVars>
      </dgm:prSet>
      <dgm:spPr/>
      <dgm:t>
        <a:bodyPr/>
        <a:lstStyle/>
        <a:p>
          <a:endParaRPr lang="es-EC"/>
        </a:p>
      </dgm:t>
    </dgm:pt>
    <dgm:pt modelId="{A1E3A297-8E44-4BF8-AB16-8A844639BE9E}" type="pres">
      <dgm:prSet presAssocID="{1D276B5F-EA80-4326-83D9-BF5EAA44D9BA}" presName="negativeSpace" presStyleCnt="0"/>
      <dgm:spPr/>
    </dgm:pt>
    <dgm:pt modelId="{7661F4C2-3F86-4CEB-9F5F-FC26510296D7}" type="pres">
      <dgm:prSet presAssocID="{1D276B5F-EA80-4326-83D9-BF5EAA44D9BA}" presName="childText" presStyleLbl="conFgAcc1" presStyleIdx="0" presStyleCnt="2">
        <dgm:presLayoutVars>
          <dgm:bulletEnabled val="1"/>
        </dgm:presLayoutVars>
      </dgm:prSet>
      <dgm:spPr/>
      <dgm:t>
        <a:bodyPr/>
        <a:lstStyle/>
        <a:p>
          <a:endParaRPr lang="es-EC"/>
        </a:p>
      </dgm:t>
    </dgm:pt>
    <dgm:pt modelId="{87FE5D7C-90AE-49D7-8D08-7E4F1EE0DD29}" type="pres">
      <dgm:prSet presAssocID="{C60AE610-7AD4-4932-93F7-1E752DB4792E}" presName="spaceBetweenRectangles" presStyleCnt="0"/>
      <dgm:spPr/>
    </dgm:pt>
    <dgm:pt modelId="{EDD0D949-7A14-4E38-857D-167E0E856EDD}" type="pres">
      <dgm:prSet presAssocID="{848C7397-536F-41F6-8D72-536E17439AF7}" presName="parentLin" presStyleCnt="0"/>
      <dgm:spPr/>
    </dgm:pt>
    <dgm:pt modelId="{5A866DDB-A18F-43A6-98BA-182B5D6F1FA8}" type="pres">
      <dgm:prSet presAssocID="{848C7397-536F-41F6-8D72-536E17439AF7}" presName="parentLeftMargin" presStyleLbl="node1" presStyleIdx="0" presStyleCnt="2"/>
      <dgm:spPr/>
      <dgm:t>
        <a:bodyPr/>
        <a:lstStyle/>
        <a:p>
          <a:endParaRPr lang="es-EC"/>
        </a:p>
      </dgm:t>
    </dgm:pt>
    <dgm:pt modelId="{161A0284-30C2-4B54-87EA-C57553243767}" type="pres">
      <dgm:prSet presAssocID="{848C7397-536F-41F6-8D72-536E17439AF7}" presName="parentText" presStyleLbl="node1" presStyleIdx="1" presStyleCnt="2">
        <dgm:presLayoutVars>
          <dgm:chMax val="0"/>
          <dgm:bulletEnabled val="1"/>
        </dgm:presLayoutVars>
      </dgm:prSet>
      <dgm:spPr/>
      <dgm:t>
        <a:bodyPr/>
        <a:lstStyle/>
        <a:p>
          <a:endParaRPr lang="es-EC"/>
        </a:p>
      </dgm:t>
    </dgm:pt>
    <dgm:pt modelId="{9B9B58CD-8566-490D-930F-CEAFB0A8B8A9}" type="pres">
      <dgm:prSet presAssocID="{848C7397-536F-41F6-8D72-536E17439AF7}" presName="negativeSpace" presStyleCnt="0"/>
      <dgm:spPr/>
    </dgm:pt>
    <dgm:pt modelId="{AC3A6D62-454D-4FA7-9A23-D489F9101958}" type="pres">
      <dgm:prSet presAssocID="{848C7397-536F-41F6-8D72-536E17439AF7}" presName="childText" presStyleLbl="conFgAcc1" presStyleIdx="1" presStyleCnt="2">
        <dgm:presLayoutVars>
          <dgm:bulletEnabled val="1"/>
        </dgm:presLayoutVars>
      </dgm:prSet>
      <dgm:spPr/>
      <dgm:t>
        <a:bodyPr/>
        <a:lstStyle/>
        <a:p>
          <a:endParaRPr lang="es-EC"/>
        </a:p>
      </dgm:t>
    </dgm:pt>
  </dgm:ptLst>
  <dgm:cxnLst>
    <dgm:cxn modelId="{F299B284-756F-40B8-8A18-5FC9D735D7F6}" type="presOf" srcId="{7A86E482-0299-4CB8-A631-B609A0B06039}" destId="{AC3A6D62-454D-4FA7-9A23-D489F9101958}" srcOrd="0" destOrd="0" presId="urn:microsoft.com/office/officeart/2005/8/layout/list1"/>
    <dgm:cxn modelId="{CBC08C13-615E-49AC-97CD-AD0A30206349}" srcId="{1D276B5F-EA80-4326-83D9-BF5EAA44D9BA}" destId="{9258B8BA-3EA9-40E1-A19F-E5EC86F0D6DA}" srcOrd="0" destOrd="0" parTransId="{95E4209F-273D-47E5-9222-3247A0D157FB}" sibTransId="{5A567FB5-DD04-46B1-ACAB-B06F1A87B2D3}"/>
    <dgm:cxn modelId="{47126307-BA7C-4394-A7EF-1AB98F36232C}" type="presOf" srcId="{0DECFFB7-CCC1-4678-9D47-5E814E92721B}" destId="{6E08EEA1-C18B-4B16-B511-13AC437DFAB4}" srcOrd="0" destOrd="0" presId="urn:microsoft.com/office/officeart/2005/8/layout/list1"/>
    <dgm:cxn modelId="{82209C19-E7F4-4F3D-AEED-FF47F83B0C35}" srcId="{0DECFFB7-CCC1-4678-9D47-5E814E92721B}" destId="{1D276B5F-EA80-4326-83D9-BF5EAA44D9BA}" srcOrd="0" destOrd="0" parTransId="{F2380271-EB80-4C8A-9602-DAD3871A6B65}" sibTransId="{C60AE610-7AD4-4932-93F7-1E752DB4792E}"/>
    <dgm:cxn modelId="{8A4B3767-E292-44C7-A370-EB5EED53673B}" srcId="{848C7397-536F-41F6-8D72-536E17439AF7}" destId="{6B253B52-461A-416D-A941-A65A74A1A77D}" srcOrd="4" destOrd="0" parTransId="{9848D9B5-B58E-4389-AD85-F0FA7D888834}" sibTransId="{5ADB493A-0B2E-422C-B274-9A61165BCA03}"/>
    <dgm:cxn modelId="{1074FC2F-14B5-42D8-A5CE-52AEAF5500E6}" srcId="{848C7397-536F-41F6-8D72-536E17439AF7}" destId="{280CA79D-DDD3-474A-A925-E1035B577DD9}" srcOrd="2" destOrd="0" parTransId="{15087DC1-93FF-4399-9F1C-7FAF973E1AEC}" sibTransId="{7DC39745-A258-4336-9955-78D41D12396D}"/>
    <dgm:cxn modelId="{57F54374-A3C4-4E6C-A184-AAD3FB6A0909}" type="presOf" srcId="{848C7397-536F-41F6-8D72-536E17439AF7}" destId="{161A0284-30C2-4B54-87EA-C57553243767}" srcOrd="1" destOrd="0" presId="urn:microsoft.com/office/officeart/2005/8/layout/list1"/>
    <dgm:cxn modelId="{278A23B7-AFBE-445F-9C6A-DCA3F44FACD3}" srcId="{0DECFFB7-CCC1-4678-9D47-5E814E92721B}" destId="{848C7397-536F-41F6-8D72-536E17439AF7}" srcOrd="1" destOrd="0" parTransId="{201F318C-FFA9-4A6F-A96C-3005066D1863}" sibTransId="{F32FBD5B-9421-4C47-8458-B306B4B3E4E6}"/>
    <dgm:cxn modelId="{195A87CF-E220-4BAD-AF60-C2509E1D6463}" type="presOf" srcId="{280CA79D-DDD3-474A-A925-E1035B577DD9}" destId="{AC3A6D62-454D-4FA7-9A23-D489F9101958}" srcOrd="0" destOrd="2" presId="urn:microsoft.com/office/officeart/2005/8/layout/list1"/>
    <dgm:cxn modelId="{50D7C3E2-D8B6-4D97-A8E5-B919A1B8D235}" srcId="{848C7397-536F-41F6-8D72-536E17439AF7}" destId="{37288997-DE20-4E9C-B07A-41038B0F776E}" srcOrd="1" destOrd="0" parTransId="{A02D19C4-EDCE-469D-8A91-8CFEABDD333A}" sibTransId="{5DD47581-A93B-4BFD-9D8C-825ECCF143F0}"/>
    <dgm:cxn modelId="{72716B60-94DF-4014-BB67-C5546A2E8029}" type="presOf" srcId="{1D276B5F-EA80-4326-83D9-BF5EAA44D9BA}" destId="{F136439D-65DB-4C4D-B305-AED161E5F287}" srcOrd="1" destOrd="0" presId="urn:microsoft.com/office/officeart/2005/8/layout/list1"/>
    <dgm:cxn modelId="{11859334-C52C-4E3F-BFEB-FD7474381153}" srcId="{848C7397-536F-41F6-8D72-536E17439AF7}" destId="{7A86E482-0299-4CB8-A631-B609A0B06039}" srcOrd="0" destOrd="0" parTransId="{A590C6C8-CC9D-424B-BCA2-7CFB7BBD489A}" sibTransId="{ACCBE8B7-3EC9-465C-9D59-3718A977501D}"/>
    <dgm:cxn modelId="{D661856F-6B6D-407F-A2AF-03146870717F}" type="presOf" srcId="{13A91DF9-B3EE-4B07-AD98-8CD1BA363B7F}" destId="{AC3A6D62-454D-4FA7-9A23-D489F9101958}" srcOrd="0" destOrd="3" presId="urn:microsoft.com/office/officeart/2005/8/layout/list1"/>
    <dgm:cxn modelId="{AA0B066F-E859-482D-A7C7-EA3E1D634591}" type="presOf" srcId="{9258B8BA-3EA9-40E1-A19F-E5EC86F0D6DA}" destId="{7661F4C2-3F86-4CEB-9F5F-FC26510296D7}" srcOrd="0" destOrd="0" presId="urn:microsoft.com/office/officeart/2005/8/layout/list1"/>
    <dgm:cxn modelId="{4A4FBA78-2A6C-4EF1-AB6A-528CE9249D57}" type="presOf" srcId="{1D276B5F-EA80-4326-83D9-BF5EAA44D9BA}" destId="{0A00DEC7-B8C4-47ED-A5EA-7149A4233862}" srcOrd="0" destOrd="0" presId="urn:microsoft.com/office/officeart/2005/8/layout/list1"/>
    <dgm:cxn modelId="{F2410D3B-C1C9-41E7-BC35-1B76870A2B8B}" type="presOf" srcId="{848C7397-536F-41F6-8D72-536E17439AF7}" destId="{5A866DDB-A18F-43A6-98BA-182B5D6F1FA8}" srcOrd="0" destOrd="0" presId="urn:microsoft.com/office/officeart/2005/8/layout/list1"/>
    <dgm:cxn modelId="{0711DE4F-6BB3-43B5-85FF-32D3919A3057}" srcId="{848C7397-536F-41F6-8D72-536E17439AF7}" destId="{13A91DF9-B3EE-4B07-AD98-8CD1BA363B7F}" srcOrd="3" destOrd="0" parTransId="{E07A9B89-3E35-4AF5-9818-BEF16D24215B}" sibTransId="{FCE638F9-12CC-42EF-A608-16D6A57C0C10}"/>
    <dgm:cxn modelId="{9F35D2B6-FD2F-482F-8B75-C1ECBCEF364B}" type="presOf" srcId="{6B253B52-461A-416D-A941-A65A74A1A77D}" destId="{AC3A6D62-454D-4FA7-9A23-D489F9101958}" srcOrd="0" destOrd="4" presId="urn:microsoft.com/office/officeart/2005/8/layout/list1"/>
    <dgm:cxn modelId="{4BBF073B-FECD-4BA1-AC2C-6CA3E5849384}" type="presOf" srcId="{37288997-DE20-4E9C-B07A-41038B0F776E}" destId="{AC3A6D62-454D-4FA7-9A23-D489F9101958}" srcOrd="0" destOrd="1" presId="urn:microsoft.com/office/officeart/2005/8/layout/list1"/>
    <dgm:cxn modelId="{AD7F13FC-99A8-4633-8678-31CC2C96E4DB}" type="presParOf" srcId="{6E08EEA1-C18B-4B16-B511-13AC437DFAB4}" destId="{9728D09B-3D57-4820-A9CF-F03A0DCDA2DA}" srcOrd="0" destOrd="0" presId="urn:microsoft.com/office/officeart/2005/8/layout/list1"/>
    <dgm:cxn modelId="{3F383AA4-9855-4BE3-ADBD-96E378A195D5}" type="presParOf" srcId="{9728D09B-3D57-4820-A9CF-F03A0DCDA2DA}" destId="{0A00DEC7-B8C4-47ED-A5EA-7149A4233862}" srcOrd="0" destOrd="0" presId="urn:microsoft.com/office/officeart/2005/8/layout/list1"/>
    <dgm:cxn modelId="{E1753B94-376D-4CBE-90AE-D609DFCC0864}" type="presParOf" srcId="{9728D09B-3D57-4820-A9CF-F03A0DCDA2DA}" destId="{F136439D-65DB-4C4D-B305-AED161E5F287}" srcOrd="1" destOrd="0" presId="urn:microsoft.com/office/officeart/2005/8/layout/list1"/>
    <dgm:cxn modelId="{D0C23BD8-9F82-4BDA-B313-C34FD7EC2C7C}" type="presParOf" srcId="{6E08EEA1-C18B-4B16-B511-13AC437DFAB4}" destId="{A1E3A297-8E44-4BF8-AB16-8A844639BE9E}" srcOrd="1" destOrd="0" presId="urn:microsoft.com/office/officeart/2005/8/layout/list1"/>
    <dgm:cxn modelId="{81138CAE-1463-4E5A-933B-23E633E063E8}" type="presParOf" srcId="{6E08EEA1-C18B-4B16-B511-13AC437DFAB4}" destId="{7661F4C2-3F86-4CEB-9F5F-FC26510296D7}" srcOrd="2" destOrd="0" presId="urn:microsoft.com/office/officeart/2005/8/layout/list1"/>
    <dgm:cxn modelId="{7DFC4384-19D2-447F-ADB6-346260F8C34B}" type="presParOf" srcId="{6E08EEA1-C18B-4B16-B511-13AC437DFAB4}" destId="{87FE5D7C-90AE-49D7-8D08-7E4F1EE0DD29}" srcOrd="3" destOrd="0" presId="urn:microsoft.com/office/officeart/2005/8/layout/list1"/>
    <dgm:cxn modelId="{419E275E-D023-4D9C-BE90-ADF291B9F51A}" type="presParOf" srcId="{6E08EEA1-C18B-4B16-B511-13AC437DFAB4}" destId="{EDD0D949-7A14-4E38-857D-167E0E856EDD}" srcOrd="4" destOrd="0" presId="urn:microsoft.com/office/officeart/2005/8/layout/list1"/>
    <dgm:cxn modelId="{F9D540A7-DA7E-4CC7-9243-3A248A0BFE48}" type="presParOf" srcId="{EDD0D949-7A14-4E38-857D-167E0E856EDD}" destId="{5A866DDB-A18F-43A6-98BA-182B5D6F1FA8}" srcOrd="0" destOrd="0" presId="urn:microsoft.com/office/officeart/2005/8/layout/list1"/>
    <dgm:cxn modelId="{32EF5102-C39A-45F0-AEA0-2B29EA2D1749}" type="presParOf" srcId="{EDD0D949-7A14-4E38-857D-167E0E856EDD}" destId="{161A0284-30C2-4B54-87EA-C57553243767}" srcOrd="1" destOrd="0" presId="urn:microsoft.com/office/officeart/2005/8/layout/list1"/>
    <dgm:cxn modelId="{B5D70DCA-58F5-41A6-B572-BFEF6225E867}" type="presParOf" srcId="{6E08EEA1-C18B-4B16-B511-13AC437DFAB4}" destId="{9B9B58CD-8566-490D-930F-CEAFB0A8B8A9}" srcOrd="5" destOrd="0" presId="urn:microsoft.com/office/officeart/2005/8/layout/list1"/>
    <dgm:cxn modelId="{27E00E5D-C4EB-4CFA-9BD0-29CE0FB260E9}" type="presParOf" srcId="{6E08EEA1-C18B-4B16-B511-13AC437DFAB4}" destId="{AC3A6D62-454D-4FA7-9A23-D489F910195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64640-EB2E-401C-9C88-422D9E1925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A147470-9275-4B23-B493-C3C4924FBCE0}">
      <dgm:prSet phldrT="[Texto]"/>
      <dgm:spPr/>
      <dgm:t>
        <a:bodyPr/>
        <a:lstStyle/>
        <a:p>
          <a:r>
            <a:rPr lang="es-EC" b="1" smtClean="0"/>
            <a:t>Hipótesis General</a:t>
          </a:r>
          <a:endParaRPr lang="es-EC"/>
        </a:p>
      </dgm:t>
    </dgm:pt>
    <dgm:pt modelId="{C4C6B8D0-2D00-44F5-9D0D-C20E393689B1}" type="parTrans" cxnId="{195BCE46-54A6-48B6-82E7-7B7410ADB77C}">
      <dgm:prSet/>
      <dgm:spPr/>
      <dgm:t>
        <a:bodyPr/>
        <a:lstStyle/>
        <a:p>
          <a:endParaRPr lang="es-EC"/>
        </a:p>
      </dgm:t>
    </dgm:pt>
    <dgm:pt modelId="{AE99B5D6-B424-4884-B2A6-D09E58298173}" type="sibTrans" cxnId="{195BCE46-54A6-48B6-82E7-7B7410ADB77C}">
      <dgm:prSet/>
      <dgm:spPr/>
      <dgm:t>
        <a:bodyPr/>
        <a:lstStyle/>
        <a:p>
          <a:endParaRPr lang="es-EC"/>
        </a:p>
      </dgm:t>
    </dgm:pt>
    <dgm:pt modelId="{FFCAFBC8-13F8-4199-84DE-7113044B8B3B}">
      <dgm:prSet/>
      <dgm:spPr/>
      <dgm:t>
        <a:bodyPr/>
        <a:lstStyle/>
        <a:p>
          <a:r>
            <a:rPr lang="es-EC" dirty="0" smtClean="0"/>
            <a:t>Las empresas fabricantes y comercializadoras de prendas de vestir en tela de punto desconocen  el comportamiento del consumidor del cantón Sucre, Provincia de Manabí. </a:t>
          </a:r>
          <a:endParaRPr lang="es-EC" dirty="0"/>
        </a:p>
      </dgm:t>
    </dgm:pt>
    <dgm:pt modelId="{FB4F961C-5C06-48F7-A9D3-63064EBF4BDA}" type="parTrans" cxnId="{ADD6B734-316C-41CC-BFEA-CCAEEF684A51}">
      <dgm:prSet/>
      <dgm:spPr/>
      <dgm:t>
        <a:bodyPr/>
        <a:lstStyle/>
        <a:p>
          <a:endParaRPr lang="es-EC"/>
        </a:p>
      </dgm:t>
    </dgm:pt>
    <dgm:pt modelId="{DB85A6E8-FE2F-4CF0-A75C-895B27EA82A6}" type="sibTrans" cxnId="{ADD6B734-316C-41CC-BFEA-CCAEEF684A51}">
      <dgm:prSet/>
      <dgm:spPr/>
      <dgm:t>
        <a:bodyPr/>
        <a:lstStyle/>
        <a:p>
          <a:endParaRPr lang="es-EC"/>
        </a:p>
      </dgm:t>
    </dgm:pt>
    <dgm:pt modelId="{13FC5A50-08F0-4EE2-81BB-DA3738DACB4A}">
      <dgm:prSet/>
      <dgm:spPr/>
      <dgm:t>
        <a:bodyPr/>
        <a:lstStyle/>
        <a:p>
          <a:r>
            <a:rPr lang="es-EC" b="1" dirty="0" smtClean="0"/>
            <a:t>Hipótesis Específicas</a:t>
          </a:r>
          <a:endParaRPr lang="es-EC" dirty="0"/>
        </a:p>
      </dgm:t>
    </dgm:pt>
    <dgm:pt modelId="{C034A1AC-D09E-4E3D-8480-5AA16D1004B9}" type="parTrans" cxnId="{9786FA70-1BFE-466A-BDB1-76C5862BB7AB}">
      <dgm:prSet/>
      <dgm:spPr/>
      <dgm:t>
        <a:bodyPr/>
        <a:lstStyle/>
        <a:p>
          <a:endParaRPr lang="es-EC"/>
        </a:p>
      </dgm:t>
    </dgm:pt>
    <dgm:pt modelId="{6DBDA4F9-24FC-4D36-A9DF-30A9A0B96F90}" type="sibTrans" cxnId="{9786FA70-1BFE-466A-BDB1-76C5862BB7AB}">
      <dgm:prSet/>
      <dgm:spPr/>
      <dgm:t>
        <a:bodyPr/>
        <a:lstStyle/>
        <a:p>
          <a:endParaRPr lang="es-EC"/>
        </a:p>
      </dgm:t>
    </dgm:pt>
    <dgm:pt modelId="{74021163-0D7F-46CE-86DD-A869671812A1}">
      <dgm:prSet/>
      <dgm:spPr/>
      <dgm:t>
        <a:bodyPr/>
        <a:lstStyle/>
        <a:p>
          <a:r>
            <a:rPr lang="es-EC" dirty="0" smtClean="0"/>
            <a:t>Las prendas de vestir de punto que se comercializan en el Cantón Sucre son de baja calidad por este motivo los consumidores buscan nuevos puntos de venta en la provincia y fuera de ella.</a:t>
          </a:r>
          <a:endParaRPr lang="es-EC" dirty="0"/>
        </a:p>
      </dgm:t>
    </dgm:pt>
    <dgm:pt modelId="{0FF4B04A-E12E-4D95-984B-61DFA5CE388A}" type="parTrans" cxnId="{49451347-6162-412E-8D79-9C172762405E}">
      <dgm:prSet/>
      <dgm:spPr/>
      <dgm:t>
        <a:bodyPr/>
        <a:lstStyle/>
        <a:p>
          <a:endParaRPr lang="es-EC"/>
        </a:p>
      </dgm:t>
    </dgm:pt>
    <dgm:pt modelId="{50A3A72C-41BC-4AE8-BCC5-C5C768A0BAD9}" type="sibTrans" cxnId="{49451347-6162-412E-8D79-9C172762405E}">
      <dgm:prSet/>
      <dgm:spPr/>
      <dgm:t>
        <a:bodyPr/>
        <a:lstStyle/>
        <a:p>
          <a:endParaRPr lang="es-EC"/>
        </a:p>
      </dgm:t>
    </dgm:pt>
    <dgm:pt modelId="{3AF36070-1612-4CD2-953E-10B1AE148B2E}">
      <dgm:prSet/>
      <dgm:spPr/>
      <dgm:t>
        <a:bodyPr/>
        <a:lstStyle/>
        <a:p>
          <a:r>
            <a:rPr lang="es-EC" dirty="0" smtClean="0"/>
            <a:t>Las empresas fabricantes y comercializadoras de prendas de vestir en tela de punto desconocen las características, necesidades y comportamiento de sus consumidores.</a:t>
          </a:r>
          <a:endParaRPr lang="es-EC" dirty="0"/>
        </a:p>
      </dgm:t>
    </dgm:pt>
    <dgm:pt modelId="{5A95F267-623B-48AF-9AA5-2EDF75EE6573}" type="parTrans" cxnId="{6919BCEB-07E4-4AC4-955A-D2D358B596B5}">
      <dgm:prSet/>
      <dgm:spPr/>
      <dgm:t>
        <a:bodyPr/>
        <a:lstStyle/>
        <a:p>
          <a:endParaRPr lang="es-EC"/>
        </a:p>
      </dgm:t>
    </dgm:pt>
    <dgm:pt modelId="{A80E7350-113D-47DA-BCAF-0E3A3ADE3F2F}" type="sibTrans" cxnId="{6919BCEB-07E4-4AC4-955A-D2D358B596B5}">
      <dgm:prSet/>
      <dgm:spPr/>
      <dgm:t>
        <a:bodyPr/>
        <a:lstStyle/>
        <a:p>
          <a:endParaRPr lang="es-EC"/>
        </a:p>
      </dgm:t>
    </dgm:pt>
    <dgm:pt modelId="{2BAAFFCE-8806-4C13-9DBF-57D580DDE87D}">
      <dgm:prSet/>
      <dgm:spPr/>
      <dgm:t>
        <a:bodyPr/>
        <a:lstStyle/>
        <a:p>
          <a:r>
            <a:rPr lang="es-EC" dirty="0" smtClean="0"/>
            <a:t>Fabricantes y comerciantes no conocen los cambios en las necesidades y expectativas del consumidor y no utilizan  los estímulos de marketing en el Cantón Sucre. </a:t>
          </a:r>
          <a:endParaRPr lang="es-EC" dirty="0"/>
        </a:p>
      </dgm:t>
    </dgm:pt>
    <dgm:pt modelId="{996402BA-DEC4-4CCB-8F0D-F278FA9B269F}" type="parTrans" cxnId="{F4F6B091-CDA0-4457-8656-4F037D50D505}">
      <dgm:prSet/>
      <dgm:spPr/>
      <dgm:t>
        <a:bodyPr/>
        <a:lstStyle/>
        <a:p>
          <a:endParaRPr lang="es-EC"/>
        </a:p>
      </dgm:t>
    </dgm:pt>
    <dgm:pt modelId="{5C3817CD-8CA5-4434-B7FE-A59653D4FF14}" type="sibTrans" cxnId="{F4F6B091-CDA0-4457-8656-4F037D50D505}">
      <dgm:prSet/>
      <dgm:spPr/>
      <dgm:t>
        <a:bodyPr/>
        <a:lstStyle/>
        <a:p>
          <a:endParaRPr lang="es-EC"/>
        </a:p>
      </dgm:t>
    </dgm:pt>
    <dgm:pt modelId="{EA3DB53D-1037-418E-BC68-7F742B2CD968}" type="pres">
      <dgm:prSet presAssocID="{2DE64640-EB2E-401C-9C88-422D9E1925B3}" presName="linear" presStyleCnt="0">
        <dgm:presLayoutVars>
          <dgm:dir/>
          <dgm:animLvl val="lvl"/>
          <dgm:resizeHandles val="exact"/>
        </dgm:presLayoutVars>
      </dgm:prSet>
      <dgm:spPr/>
      <dgm:t>
        <a:bodyPr/>
        <a:lstStyle/>
        <a:p>
          <a:endParaRPr lang="es-EC"/>
        </a:p>
      </dgm:t>
    </dgm:pt>
    <dgm:pt modelId="{6587EFE1-3CD7-4F53-A2C6-08EC1B6B4EA7}" type="pres">
      <dgm:prSet presAssocID="{1A147470-9275-4B23-B493-C3C4924FBCE0}" presName="parentLin" presStyleCnt="0"/>
      <dgm:spPr/>
    </dgm:pt>
    <dgm:pt modelId="{77A47718-01EC-4E90-B2FF-427C136BE030}" type="pres">
      <dgm:prSet presAssocID="{1A147470-9275-4B23-B493-C3C4924FBCE0}" presName="parentLeftMargin" presStyleLbl="node1" presStyleIdx="0" presStyleCnt="2"/>
      <dgm:spPr/>
      <dgm:t>
        <a:bodyPr/>
        <a:lstStyle/>
        <a:p>
          <a:endParaRPr lang="es-EC"/>
        </a:p>
      </dgm:t>
    </dgm:pt>
    <dgm:pt modelId="{1A052F50-D118-4FE1-BBF4-4165D398A6F5}" type="pres">
      <dgm:prSet presAssocID="{1A147470-9275-4B23-B493-C3C4924FBCE0}" presName="parentText" presStyleLbl="node1" presStyleIdx="0" presStyleCnt="2">
        <dgm:presLayoutVars>
          <dgm:chMax val="0"/>
          <dgm:bulletEnabled val="1"/>
        </dgm:presLayoutVars>
      </dgm:prSet>
      <dgm:spPr/>
      <dgm:t>
        <a:bodyPr/>
        <a:lstStyle/>
        <a:p>
          <a:endParaRPr lang="es-EC"/>
        </a:p>
      </dgm:t>
    </dgm:pt>
    <dgm:pt modelId="{15321136-0929-481E-A5C7-D508DF9736AD}" type="pres">
      <dgm:prSet presAssocID="{1A147470-9275-4B23-B493-C3C4924FBCE0}" presName="negativeSpace" presStyleCnt="0"/>
      <dgm:spPr/>
    </dgm:pt>
    <dgm:pt modelId="{E9D388F7-C2BD-4CEC-A80B-D8D117685D5A}" type="pres">
      <dgm:prSet presAssocID="{1A147470-9275-4B23-B493-C3C4924FBCE0}" presName="childText" presStyleLbl="conFgAcc1" presStyleIdx="0" presStyleCnt="2">
        <dgm:presLayoutVars>
          <dgm:bulletEnabled val="1"/>
        </dgm:presLayoutVars>
      </dgm:prSet>
      <dgm:spPr/>
      <dgm:t>
        <a:bodyPr/>
        <a:lstStyle/>
        <a:p>
          <a:endParaRPr lang="es-EC"/>
        </a:p>
      </dgm:t>
    </dgm:pt>
    <dgm:pt modelId="{82F1BB1A-17BE-44DF-9C29-B701F94C14B2}" type="pres">
      <dgm:prSet presAssocID="{AE99B5D6-B424-4884-B2A6-D09E58298173}" presName="spaceBetweenRectangles" presStyleCnt="0"/>
      <dgm:spPr/>
    </dgm:pt>
    <dgm:pt modelId="{1FF74180-20C2-4609-AA75-E6943E988FD4}" type="pres">
      <dgm:prSet presAssocID="{13FC5A50-08F0-4EE2-81BB-DA3738DACB4A}" presName="parentLin" presStyleCnt="0"/>
      <dgm:spPr/>
    </dgm:pt>
    <dgm:pt modelId="{11955459-762E-423F-BEA2-63EDB80B1C5C}" type="pres">
      <dgm:prSet presAssocID="{13FC5A50-08F0-4EE2-81BB-DA3738DACB4A}" presName="parentLeftMargin" presStyleLbl="node1" presStyleIdx="0" presStyleCnt="2"/>
      <dgm:spPr/>
      <dgm:t>
        <a:bodyPr/>
        <a:lstStyle/>
        <a:p>
          <a:endParaRPr lang="es-EC"/>
        </a:p>
      </dgm:t>
    </dgm:pt>
    <dgm:pt modelId="{FE4027ED-496B-4228-9FFF-62C3904B463D}" type="pres">
      <dgm:prSet presAssocID="{13FC5A50-08F0-4EE2-81BB-DA3738DACB4A}" presName="parentText" presStyleLbl="node1" presStyleIdx="1" presStyleCnt="2">
        <dgm:presLayoutVars>
          <dgm:chMax val="0"/>
          <dgm:bulletEnabled val="1"/>
        </dgm:presLayoutVars>
      </dgm:prSet>
      <dgm:spPr/>
      <dgm:t>
        <a:bodyPr/>
        <a:lstStyle/>
        <a:p>
          <a:endParaRPr lang="es-EC"/>
        </a:p>
      </dgm:t>
    </dgm:pt>
    <dgm:pt modelId="{3B01D1EC-7D6C-4590-A314-54061BA743C4}" type="pres">
      <dgm:prSet presAssocID="{13FC5A50-08F0-4EE2-81BB-DA3738DACB4A}" presName="negativeSpace" presStyleCnt="0"/>
      <dgm:spPr/>
    </dgm:pt>
    <dgm:pt modelId="{D08B090B-D603-4133-8BBF-7C1FA2EE684E}" type="pres">
      <dgm:prSet presAssocID="{13FC5A50-08F0-4EE2-81BB-DA3738DACB4A}" presName="childText" presStyleLbl="conFgAcc1" presStyleIdx="1" presStyleCnt="2">
        <dgm:presLayoutVars>
          <dgm:bulletEnabled val="1"/>
        </dgm:presLayoutVars>
      </dgm:prSet>
      <dgm:spPr/>
      <dgm:t>
        <a:bodyPr/>
        <a:lstStyle/>
        <a:p>
          <a:endParaRPr lang="es-EC"/>
        </a:p>
      </dgm:t>
    </dgm:pt>
  </dgm:ptLst>
  <dgm:cxnLst>
    <dgm:cxn modelId="{390D14BD-FABC-45C5-89C5-99CB3E2D24F8}" type="presOf" srcId="{FFCAFBC8-13F8-4199-84DE-7113044B8B3B}" destId="{E9D388F7-C2BD-4CEC-A80B-D8D117685D5A}" srcOrd="0" destOrd="0" presId="urn:microsoft.com/office/officeart/2005/8/layout/list1"/>
    <dgm:cxn modelId="{D500C14D-0DD4-4DA9-8B28-3AC3B728BB5D}" type="presOf" srcId="{3AF36070-1612-4CD2-953E-10B1AE148B2E}" destId="{D08B090B-D603-4133-8BBF-7C1FA2EE684E}" srcOrd="0" destOrd="1" presId="urn:microsoft.com/office/officeart/2005/8/layout/list1"/>
    <dgm:cxn modelId="{ADAAD515-3E4E-4491-AC73-675DB265BFD9}" type="presOf" srcId="{74021163-0D7F-46CE-86DD-A869671812A1}" destId="{D08B090B-D603-4133-8BBF-7C1FA2EE684E}" srcOrd="0" destOrd="0" presId="urn:microsoft.com/office/officeart/2005/8/layout/list1"/>
    <dgm:cxn modelId="{48411340-2E72-43C4-ACC1-9969AF8BD11A}" type="presOf" srcId="{13FC5A50-08F0-4EE2-81BB-DA3738DACB4A}" destId="{FE4027ED-496B-4228-9FFF-62C3904B463D}" srcOrd="1" destOrd="0" presId="urn:microsoft.com/office/officeart/2005/8/layout/list1"/>
    <dgm:cxn modelId="{A6899667-72F6-49F8-9A9D-14693DF7E0CF}" type="presOf" srcId="{2DE64640-EB2E-401C-9C88-422D9E1925B3}" destId="{EA3DB53D-1037-418E-BC68-7F742B2CD968}" srcOrd="0" destOrd="0" presId="urn:microsoft.com/office/officeart/2005/8/layout/list1"/>
    <dgm:cxn modelId="{9786FA70-1BFE-466A-BDB1-76C5862BB7AB}" srcId="{2DE64640-EB2E-401C-9C88-422D9E1925B3}" destId="{13FC5A50-08F0-4EE2-81BB-DA3738DACB4A}" srcOrd="1" destOrd="0" parTransId="{C034A1AC-D09E-4E3D-8480-5AA16D1004B9}" sibTransId="{6DBDA4F9-24FC-4D36-A9DF-30A9A0B96F90}"/>
    <dgm:cxn modelId="{ADD6B734-316C-41CC-BFEA-CCAEEF684A51}" srcId="{1A147470-9275-4B23-B493-C3C4924FBCE0}" destId="{FFCAFBC8-13F8-4199-84DE-7113044B8B3B}" srcOrd="0" destOrd="0" parTransId="{FB4F961C-5C06-48F7-A9D3-63064EBF4BDA}" sibTransId="{DB85A6E8-FE2F-4CF0-A75C-895B27EA82A6}"/>
    <dgm:cxn modelId="{FCB81589-D710-497D-8DAB-B3334A6F117B}" type="presOf" srcId="{1A147470-9275-4B23-B493-C3C4924FBCE0}" destId="{1A052F50-D118-4FE1-BBF4-4165D398A6F5}" srcOrd="1" destOrd="0" presId="urn:microsoft.com/office/officeart/2005/8/layout/list1"/>
    <dgm:cxn modelId="{6919BCEB-07E4-4AC4-955A-D2D358B596B5}" srcId="{13FC5A50-08F0-4EE2-81BB-DA3738DACB4A}" destId="{3AF36070-1612-4CD2-953E-10B1AE148B2E}" srcOrd="1" destOrd="0" parTransId="{5A95F267-623B-48AF-9AA5-2EDF75EE6573}" sibTransId="{A80E7350-113D-47DA-BCAF-0E3A3ADE3F2F}"/>
    <dgm:cxn modelId="{49451347-6162-412E-8D79-9C172762405E}" srcId="{13FC5A50-08F0-4EE2-81BB-DA3738DACB4A}" destId="{74021163-0D7F-46CE-86DD-A869671812A1}" srcOrd="0" destOrd="0" parTransId="{0FF4B04A-E12E-4D95-984B-61DFA5CE388A}" sibTransId="{50A3A72C-41BC-4AE8-BCC5-C5C768A0BAD9}"/>
    <dgm:cxn modelId="{F4F6B091-CDA0-4457-8656-4F037D50D505}" srcId="{13FC5A50-08F0-4EE2-81BB-DA3738DACB4A}" destId="{2BAAFFCE-8806-4C13-9DBF-57D580DDE87D}" srcOrd="2" destOrd="0" parTransId="{996402BA-DEC4-4CCB-8F0D-F278FA9B269F}" sibTransId="{5C3817CD-8CA5-4434-B7FE-A59653D4FF14}"/>
    <dgm:cxn modelId="{7AFD6CD5-53EE-4E4B-8B56-4261A0241D87}" type="presOf" srcId="{13FC5A50-08F0-4EE2-81BB-DA3738DACB4A}" destId="{11955459-762E-423F-BEA2-63EDB80B1C5C}" srcOrd="0" destOrd="0" presId="urn:microsoft.com/office/officeart/2005/8/layout/list1"/>
    <dgm:cxn modelId="{32471C25-4375-4C6C-90AA-433A68A978E5}" type="presOf" srcId="{1A147470-9275-4B23-B493-C3C4924FBCE0}" destId="{77A47718-01EC-4E90-B2FF-427C136BE030}" srcOrd="0" destOrd="0" presId="urn:microsoft.com/office/officeart/2005/8/layout/list1"/>
    <dgm:cxn modelId="{195BCE46-54A6-48B6-82E7-7B7410ADB77C}" srcId="{2DE64640-EB2E-401C-9C88-422D9E1925B3}" destId="{1A147470-9275-4B23-B493-C3C4924FBCE0}" srcOrd="0" destOrd="0" parTransId="{C4C6B8D0-2D00-44F5-9D0D-C20E393689B1}" sibTransId="{AE99B5D6-B424-4884-B2A6-D09E58298173}"/>
    <dgm:cxn modelId="{7F2990C1-4C7C-453A-89A0-FA54058ABF24}" type="presOf" srcId="{2BAAFFCE-8806-4C13-9DBF-57D580DDE87D}" destId="{D08B090B-D603-4133-8BBF-7C1FA2EE684E}" srcOrd="0" destOrd="2" presId="urn:microsoft.com/office/officeart/2005/8/layout/list1"/>
    <dgm:cxn modelId="{21A35D53-4EA5-4944-9743-C5172EED5B25}" type="presParOf" srcId="{EA3DB53D-1037-418E-BC68-7F742B2CD968}" destId="{6587EFE1-3CD7-4F53-A2C6-08EC1B6B4EA7}" srcOrd="0" destOrd="0" presId="urn:microsoft.com/office/officeart/2005/8/layout/list1"/>
    <dgm:cxn modelId="{AF1BB052-C4C3-489D-8188-520A1638C6C9}" type="presParOf" srcId="{6587EFE1-3CD7-4F53-A2C6-08EC1B6B4EA7}" destId="{77A47718-01EC-4E90-B2FF-427C136BE030}" srcOrd="0" destOrd="0" presId="urn:microsoft.com/office/officeart/2005/8/layout/list1"/>
    <dgm:cxn modelId="{38744E96-3BC8-4E5F-A445-9C16F94F130C}" type="presParOf" srcId="{6587EFE1-3CD7-4F53-A2C6-08EC1B6B4EA7}" destId="{1A052F50-D118-4FE1-BBF4-4165D398A6F5}" srcOrd="1" destOrd="0" presId="urn:microsoft.com/office/officeart/2005/8/layout/list1"/>
    <dgm:cxn modelId="{58046749-BCA2-4AD3-BA07-0C0FCA53EE0B}" type="presParOf" srcId="{EA3DB53D-1037-418E-BC68-7F742B2CD968}" destId="{15321136-0929-481E-A5C7-D508DF9736AD}" srcOrd="1" destOrd="0" presId="urn:microsoft.com/office/officeart/2005/8/layout/list1"/>
    <dgm:cxn modelId="{C0A61131-F77F-4430-9017-D6856CDC02F7}" type="presParOf" srcId="{EA3DB53D-1037-418E-BC68-7F742B2CD968}" destId="{E9D388F7-C2BD-4CEC-A80B-D8D117685D5A}" srcOrd="2" destOrd="0" presId="urn:microsoft.com/office/officeart/2005/8/layout/list1"/>
    <dgm:cxn modelId="{0A761B48-A61D-411F-9AF4-307C70523516}" type="presParOf" srcId="{EA3DB53D-1037-418E-BC68-7F742B2CD968}" destId="{82F1BB1A-17BE-44DF-9C29-B701F94C14B2}" srcOrd="3" destOrd="0" presId="urn:microsoft.com/office/officeart/2005/8/layout/list1"/>
    <dgm:cxn modelId="{9A0366E8-F0BB-48E4-8EB4-654C1A5FF9EC}" type="presParOf" srcId="{EA3DB53D-1037-418E-BC68-7F742B2CD968}" destId="{1FF74180-20C2-4609-AA75-E6943E988FD4}" srcOrd="4" destOrd="0" presId="urn:microsoft.com/office/officeart/2005/8/layout/list1"/>
    <dgm:cxn modelId="{F19BC454-43AC-44AA-B6B7-D93F6644907C}" type="presParOf" srcId="{1FF74180-20C2-4609-AA75-E6943E988FD4}" destId="{11955459-762E-423F-BEA2-63EDB80B1C5C}" srcOrd="0" destOrd="0" presId="urn:microsoft.com/office/officeart/2005/8/layout/list1"/>
    <dgm:cxn modelId="{4DE4BE76-5F69-43A7-B531-C3DCBE519318}" type="presParOf" srcId="{1FF74180-20C2-4609-AA75-E6943E988FD4}" destId="{FE4027ED-496B-4228-9FFF-62C3904B463D}" srcOrd="1" destOrd="0" presId="urn:microsoft.com/office/officeart/2005/8/layout/list1"/>
    <dgm:cxn modelId="{5A06057A-EF57-47D4-9F14-45532F6A2A76}" type="presParOf" srcId="{EA3DB53D-1037-418E-BC68-7F742B2CD968}" destId="{3B01D1EC-7D6C-4590-A314-54061BA743C4}" srcOrd="5" destOrd="0" presId="urn:microsoft.com/office/officeart/2005/8/layout/list1"/>
    <dgm:cxn modelId="{54D7F609-E09B-456A-B56D-AA2B00D1715D}" type="presParOf" srcId="{EA3DB53D-1037-418E-BC68-7F742B2CD968}" destId="{D08B090B-D603-4133-8BBF-7C1FA2EE684E}"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761808-9F8A-40AC-A906-0F2C99359263}" type="doc">
      <dgm:prSet loTypeId="urn:microsoft.com/office/officeart/2005/8/layout/hierarchy2" loCatId="hierarchy" qsTypeId="urn:microsoft.com/office/officeart/2005/8/quickstyle/simple3" qsCatId="simple" csTypeId="urn:microsoft.com/office/officeart/2005/8/colors/accent2_4" csCatId="accent2" phldr="1"/>
      <dgm:spPr/>
      <dgm:t>
        <a:bodyPr/>
        <a:lstStyle/>
        <a:p>
          <a:endParaRPr lang="es-EC"/>
        </a:p>
      </dgm:t>
    </dgm:pt>
    <dgm:pt modelId="{91797AAB-D877-4225-BE24-F24D1D988209}">
      <dgm:prSet phldrT="[Texto]"/>
      <dgm:spPr/>
      <dgm:t>
        <a:bodyPr/>
        <a:lstStyle/>
        <a:p>
          <a:r>
            <a:rPr lang="en-US" b="0" dirty="0" smtClean="0"/>
            <a:t>CLASES DE TEJIDO DE PUNTO</a:t>
          </a:r>
          <a:endParaRPr lang="es-EC" b="0" dirty="0"/>
        </a:p>
      </dgm:t>
    </dgm:pt>
    <dgm:pt modelId="{C331EA0D-CA3B-4FAC-BE0A-F1A834DC9AC8}" type="parTrans" cxnId="{F23D100F-3204-4B21-A8B6-91646FD4D8ED}">
      <dgm:prSet/>
      <dgm:spPr/>
      <dgm:t>
        <a:bodyPr/>
        <a:lstStyle/>
        <a:p>
          <a:endParaRPr lang="es-EC" b="0"/>
        </a:p>
      </dgm:t>
    </dgm:pt>
    <dgm:pt modelId="{B12B8EDD-94C9-47FE-9F00-27FA17A78CED}" type="sibTrans" cxnId="{F23D100F-3204-4B21-A8B6-91646FD4D8ED}">
      <dgm:prSet/>
      <dgm:spPr/>
      <dgm:t>
        <a:bodyPr/>
        <a:lstStyle/>
        <a:p>
          <a:endParaRPr lang="es-EC" b="0"/>
        </a:p>
      </dgm:t>
    </dgm:pt>
    <dgm:pt modelId="{8F1D0D76-7636-4C82-80BA-69E284FF4758}">
      <dgm:prSet phldrT="[Texto]"/>
      <dgm:spPr/>
      <dgm:t>
        <a:bodyPr/>
        <a:lstStyle/>
        <a:p>
          <a:r>
            <a:rPr lang="es-MX" b="0" dirty="0" smtClean="0"/>
            <a:t>GÉNERO DE PUNTO POR TRAMA</a:t>
          </a:r>
          <a:endParaRPr lang="es-EC" b="0" dirty="0"/>
        </a:p>
      </dgm:t>
    </dgm:pt>
    <dgm:pt modelId="{BF1855A1-5550-4E8D-B506-DDE248C4553C}" type="parTrans" cxnId="{9B3EC29F-E35C-4A4C-99D2-61C8FFE80E20}">
      <dgm:prSet/>
      <dgm:spPr/>
      <dgm:t>
        <a:bodyPr/>
        <a:lstStyle/>
        <a:p>
          <a:endParaRPr lang="es-EC" b="0"/>
        </a:p>
      </dgm:t>
    </dgm:pt>
    <dgm:pt modelId="{C9F2CA77-0205-47D6-9786-2B0201CF8AD9}" type="sibTrans" cxnId="{9B3EC29F-E35C-4A4C-99D2-61C8FFE80E20}">
      <dgm:prSet/>
      <dgm:spPr/>
      <dgm:t>
        <a:bodyPr/>
        <a:lstStyle/>
        <a:p>
          <a:endParaRPr lang="es-EC" b="0"/>
        </a:p>
      </dgm:t>
    </dgm:pt>
    <dgm:pt modelId="{BE070AB4-26E2-4F95-AFD3-3D372A348B6A}">
      <dgm:prSet/>
      <dgm:spPr/>
      <dgm:t>
        <a:bodyPr/>
        <a:lstStyle/>
        <a:p>
          <a:r>
            <a:rPr lang="es-MX" b="0" smtClean="0"/>
            <a:t>Tejido de jersey liso</a:t>
          </a:r>
          <a:endParaRPr lang="es-EC" b="0"/>
        </a:p>
      </dgm:t>
    </dgm:pt>
    <dgm:pt modelId="{EEEA364F-8705-48D5-9B9D-3D42954B59CA}" type="parTrans" cxnId="{BC5D3576-78E6-4C71-B2C0-127B5223BC79}">
      <dgm:prSet/>
      <dgm:spPr/>
      <dgm:t>
        <a:bodyPr/>
        <a:lstStyle/>
        <a:p>
          <a:endParaRPr lang="es-EC" b="0"/>
        </a:p>
      </dgm:t>
    </dgm:pt>
    <dgm:pt modelId="{493C8091-53C3-4C21-B734-A865EF941186}" type="sibTrans" cxnId="{BC5D3576-78E6-4C71-B2C0-127B5223BC79}">
      <dgm:prSet/>
      <dgm:spPr/>
      <dgm:t>
        <a:bodyPr/>
        <a:lstStyle/>
        <a:p>
          <a:endParaRPr lang="es-EC" b="0"/>
        </a:p>
      </dgm:t>
    </dgm:pt>
    <dgm:pt modelId="{51426189-160E-46DE-8F78-30E08250EBCF}">
      <dgm:prSet/>
      <dgm:spPr/>
      <dgm:t>
        <a:bodyPr/>
        <a:lstStyle/>
        <a:p>
          <a:r>
            <a:rPr lang="es-MX" b="0" dirty="0" smtClean="0"/>
            <a:t>Tejido aperlado</a:t>
          </a:r>
          <a:endParaRPr lang="es-EC" b="0" dirty="0"/>
        </a:p>
      </dgm:t>
    </dgm:pt>
    <dgm:pt modelId="{812D3439-FE66-475F-BC8F-81F15B6A0CB7}" type="parTrans" cxnId="{51CFADBD-C42B-4EF6-95E8-0BC727FAC6B8}">
      <dgm:prSet/>
      <dgm:spPr/>
      <dgm:t>
        <a:bodyPr/>
        <a:lstStyle/>
        <a:p>
          <a:endParaRPr lang="es-EC" b="0"/>
        </a:p>
      </dgm:t>
    </dgm:pt>
    <dgm:pt modelId="{C6C80C36-D2D3-421C-9BAD-A90DD4CCB3E1}" type="sibTrans" cxnId="{51CFADBD-C42B-4EF6-95E8-0BC727FAC6B8}">
      <dgm:prSet/>
      <dgm:spPr/>
      <dgm:t>
        <a:bodyPr/>
        <a:lstStyle/>
        <a:p>
          <a:endParaRPr lang="es-EC" b="0"/>
        </a:p>
      </dgm:t>
    </dgm:pt>
    <dgm:pt modelId="{B3976016-8D96-4EA0-A777-10D7C0C1B970}">
      <dgm:prSet/>
      <dgm:spPr/>
      <dgm:t>
        <a:bodyPr/>
        <a:lstStyle/>
        <a:p>
          <a:r>
            <a:rPr lang="es-MX" b="0" dirty="0" smtClean="0"/>
            <a:t>GÉNERO DE PUNTO POR URDIMBRE</a:t>
          </a:r>
          <a:endParaRPr lang="es-EC" b="0" dirty="0"/>
        </a:p>
      </dgm:t>
    </dgm:pt>
    <dgm:pt modelId="{5E1418CE-2146-4A11-836F-F6F46EDF8953}" type="parTrans" cxnId="{1BF26D0D-0FC6-48D0-AB98-E67DDC8E8FD9}">
      <dgm:prSet/>
      <dgm:spPr/>
      <dgm:t>
        <a:bodyPr/>
        <a:lstStyle/>
        <a:p>
          <a:endParaRPr lang="es-EC" b="0"/>
        </a:p>
      </dgm:t>
    </dgm:pt>
    <dgm:pt modelId="{29F4E048-DDF1-486F-82EC-C7C6B5F6F1F9}" type="sibTrans" cxnId="{1BF26D0D-0FC6-48D0-AB98-E67DDC8E8FD9}">
      <dgm:prSet/>
      <dgm:spPr/>
      <dgm:t>
        <a:bodyPr/>
        <a:lstStyle/>
        <a:p>
          <a:endParaRPr lang="es-EC" b="0"/>
        </a:p>
      </dgm:t>
    </dgm:pt>
    <dgm:pt modelId="{076F35A9-4867-46CD-8565-E37A3ED45E61}">
      <dgm:prSet/>
      <dgm:spPr/>
      <dgm:t>
        <a:bodyPr/>
        <a:lstStyle/>
        <a:p>
          <a:r>
            <a:rPr lang="es-MX" b="0" dirty="0" smtClean="0"/>
            <a:t>Tejido liso</a:t>
          </a:r>
          <a:endParaRPr lang="es-EC" b="0" dirty="0"/>
        </a:p>
      </dgm:t>
    </dgm:pt>
    <dgm:pt modelId="{BF11921D-3C5A-4744-8204-35DA1F011805}" type="parTrans" cxnId="{29A6175B-B682-4B1B-B178-D81EA0A0F490}">
      <dgm:prSet/>
      <dgm:spPr/>
      <dgm:t>
        <a:bodyPr/>
        <a:lstStyle/>
        <a:p>
          <a:endParaRPr lang="es-EC" b="0"/>
        </a:p>
      </dgm:t>
    </dgm:pt>
    <dgm:pt modelId="{747271CC-61BC-4388-8154-5656E2959230}" type="sibTrans" cxnId="{29A6175B-B682-4B1B-B178-D81EA0A0F490}">
      <dgm:prSet/>
      <dgm:spPr/>
      <dgm:t>
        <a:bodyPr/>
        <a:lstStyle/>
        <a:p>
          <a:endParaRPr lang="es-EC" b="0"/>
        </a:p>
      </dgm:t>
    </dgm:pt>
    <dgm:pt modelId="{24336E50-FAEC-43C5-B9D4-B4E8DF4BA4AC}">
      <dgm:prSet/>
      <dgm:spPr/>
      <dgm:t>
        <a:bodyPr/>
        <a:lstStyle/>
        <a:p>
          <a:r>
            <a:rPr lang="es-MX" b="0" dirty="0" smtClean="0"/>
            <a:t>Tejido de satén</a:t>
          </a:r>
          <a:endParaRPr lang="es-EC" b="0" dirty="0"/>
        </a:p>
      </dgm:t>
    </dgm:pt>
    <dgm:pt modelId="{034D9975-4075-43A8-A1A5-60005908212A}" type="parTrans" cxnId="{68AEFF39-DF01-4CFC-9F00-575F638D7B56}">
      <dgm:prSet/>
      <dgm:spPr/>
      <dgm:t>
        <a:bodyPr/>
        <a:lstStyle/>
        <a:p>
          <a:endParaRPr lang="es-EC" b="0"/>
        </a:p>
      </dgm:t>
    </dgm:pt>
    <dgm:pt modelId="{04DDF988-CD6B-41CD-896E-AD82DA0908CF}" type="sibTrans" cxnId="{68AEFF39-DF01-4CFC-9F00-575F638D7B56}">
      <dgm:prSet/>
      <dgm:spPr/>
      <dgm:t>
        <a:bodyPr/>
        <a:lstStyle/>
        <a:p>
          <a:endParaRPr lang="es-EC" b="0"/>
        </a:p>
      </dgm:t>
    </dgm:pt>
    <dgm:pt modelId="{BD1C902F-8F14-449F-BA47-AACF8C8A71C9}" type="pres">
      <dgm:prSet presAssocID="{02761808-9F8A-40AC-A906-0F2C99359263}" presName="diagram" presStyleCnt="0">
        <dgm:presLayoutVars>
          <dgm:chPref val="1"/>
          <dgm:dir/>
          <dgm:animOne val="branch"/>
          <dgm:animLvl val="lvl"/>
          <dgm:resizeHandles val="exact"/>
        </dgm:presLayoutVars>
      </dgm:prSet>
      <dgm:spPr/>
      <dgm:t>
        <a:bodyPr/>
        <a:lstStyle/>
        <a:p>
          <a:endParaRPr lang="es-EC"/>
        </a:p>
      </dgm:t>
    </dgm:pt>
    <dgm:pt modelId="{61E3FC5C-FE9C-4239-951D-7D0F322C7174}" type="pres">
      <dgm:prSet presAssocID="{91797AAB-D877-4225-BE24-F24D1D988209}" presName="root1" presStyleCnt="0"/>
      <dgm:spPr/>
    </dgm:pt>
    <dgm:pt modelId="{63A8318A-3D5E-4422-9E09-E1B09BB61B64}" type="pres">
      <dgm:prSet presAssocID="{91797AAB-D877-4225-BE24-F24D1D988209}" presName="LevelOneTextNode" presStyleLbl="node0" presStyleIdx="0" presStyleCnt="1" custLinFactNeighborX="24274" custLinFactNeighborY="-3073">
        <dgm:presLayoutVars>
          <dgm:chPref val="3"/>
        </dgm:presLayoutVars>
      </dgm:prSet>
      <dgm:spPr/>
      <dgm:t>
        <a:bodyPr/>
        <a:lstStyle/>
        <a:p>
          <a:endParaRPr lang="es-EC"/>
        </a:p>
      </dgm:t>
    </dgm:pt>
    <dgm:pt modelId="{946140DC-BFD9-43D4-862D-5CC2A807561B}" type="pres">
      <dgm:prSet presAssocID="{91797AAB-D877-4225-BE24-F24D1D988209}" presName="level2hierChild" presStyleCnt="0"/>
      <dgm:spPr/>
    </dgm:pt>
    <dgm:pt modelId="{2172004A-9DF8-4AB0-9A90-2E2B16409C13}" type="pres">
      <dgm:prSet presAssocID="{BF1855A1-5550-4E8D-B506-DDE248C4553C}" presName="conn2-1" presStyleLbl="parChTrans1D2" presStyleIdx="0" presStyleCnt="2"/>
      <dgm:spPr/>
      <dgm:t>
        <a:bodyPr/>
        <a:lstStyle/>
        <a:p>
          <a:endParaRPr lang="es-EC"/>
        </a:p>
      </dgm:t>
    </dgm:pt>
    <dgm:pt modelId="{0ECACDEF-0B02-4AAB-A53F-22597B90AD59}" type="pres">
      <dgm:prSet presAssocID="{BF1855A1-5550-4E8D-B506-DDE248C4553C}" presName="connTx" presStyleLbl="parChTrans1D2" presStyleIdx="0" presStyleCnt="2"/>
      <dgm:spPr/>
      <dgm:t>
        <a:bodyPr/>
        <a:lstStyle/>
        <a:p>
          <a:endParaRPr lang="es-EC"/>
        </a:p>
      </dgm:t>
    </dgm:pt>
    <dgm:pt modelId="{6BC7D5A6-1077-416B-B760-A243EE3BA07F}" type="pres">
      <dgm:prSet presAssocID="{8F1D0D76-7636-4C82-80BA-69E284FF4758}" presName="root2" presStyleCnt="0"/>
      <dgm:spPr/>
    </dgm:pt>
    <dgm:pt modelId="{D15FD85A-5DE1-4CA8-86F2-B03E573DF0E8}" type="pres">
      <dgm:prSet presAssocID="{8F1D0D76-7636-4C82-80BA-69E284FF4758}" presName="LevelTwoTextNode" presStyleLbl="node2" presStyleIdx="0" presStyleCnt="2" custLinFactNeighborX="7347" custLinFactNeighborY="3623">
        <dgm:presLayoutVars>
          <dgm:chPref val="3"/>
        </dgm:presLayoutVars>
      </dgm:prSet>
      <dgm:spPr/>
      <dgm:t>
        <a:bodyPr/>
        <a:lstStyle/>
        <a:p>
          <a:endParaRPr lang="es-EC"/>
        </a:p>
      </dgm:t>
    </dgm:pt>
    <dgm:pt modelId="{328C97EB-D8E9-4C2F-BC38-0ACB614126CD}" type="pres">
      <dgm:prSet presAssocID="{8F1D0D76-7636-4C82-80BA-69E284FF4758}" presName="level3hierChild" presStyleCnt="0"/>
      <dgm:spPr/>
    </dgm:pt>
    <dgm:pt modelId="{6C8F6DE2-AD14-44A5-8AE1-B5655A802EDD}" type="pres">
      <dgm:prSet presAssocID="{EEEA364F-8705-48D5-9B9D-3D42954B59CA}" presName="conn2-1" presStyleLbl="parChTrans1D3" presStyleIdx="0" presStyleCnt="4"/>
      <dgm:spPr/>
      <dgm:t>
        <a:bodyPr/>
        <a:lstStyle/>
        <a:p>
          <a:endParaRPr lang="es-EC"/>
        </a:p>
      </dgm:t>
    </dgm:pt>
    <dgm:pt modelId="{DF0F82FB-E4E1-4BCE-8BDB-BE6806C4D833}" type="pres">
      <dgm:prSet presAssocID="{EEEA364F-8705-48D5-9B9D-3D42954B59CA}" presName="connTx" presStyleLbl="parChTrans1D3" presStyleIdx="0" presStyleCnt="4"/>
      <dgm:spPr/>
      <dgm:t>
        <a:bodyPr/>
        <a:lstStyle/>
        <a:p>
          <a:endParaRPr lang="es-EC"/>
        </a:p>
      </dgm:t>
    </dgm:pt>
    <dgm:pt modelId="{32CD1E1B-40FE-4ACA-B471-E12C693386B6}" type="pres">
      <dgm:prSet presAssocID="{BE070AB4-26E2-4F95-AFD3-3D372A348B6A}" presName="root2" presStyleCnt="0"/>
      <dgm:spPr/>
    </dgm:pt>
    <dgm:pt modelId="{04466C82-4576-4D18-9420-D03FF01A497D}" type="pres">
      <dgm:prSet presAssocID="{BE070AB4-26E2-4F95-AFD3-3D372A348B6A}" presName="LevelTwoTextNode" presStyleLbl="node3" presStyleIdx="0" presStyleCnt="4">
        <dgm:presLayoutVars>
          <dgm:chPref val="3"/>
        </dgm:presLayoutVars>
      </dgm:prSet>
      <dgm:spPr/>
      <dgm:t>
        <a:bodyPr/>
        <a:lstStyle/>
        <a:p>
          <a:endParaRPr lang="es-EC"/>
        </a:p>
      </dgm:t>
    </dgm:pt>
    <dgm:pt modelId="{D610061C-E637-46EB-829B-D6651BDED5AE}" type="pres">
      <dgm:prSet presAssocID="{BE070AB4-26E2-4F95-AFD3-3D372A348B6A}" presName="level3hierChild" presStyleCnt="0"/>
      <dgm:spPr/>
    </dgm:pt>
    <dgm:pt modelId="{AC55A978-7A60-4C07-9A8A-B9337ABA195F}" type="pres">
      <dgm:prSet presAssocID="{812D3439-FE66-475F-BC8F-81F15B6A0CB7}" presName="conn2-1" presStyleLbl="parChTrans1D3" presStyleIdx="1" presStyleCnt="4"/>
      <dgm:spPr/>
      <dgm:t>
        <a:bodyPr/>
        <a:lstStyle/>
        <a:p>
          <a:endParaRPr lang="es-EC"/>
        </a:p>
      </dgm:t>
    </dgm:pt>
    <dgm:pt modelId="{2BB5FCF7-3E31-4263-8268-B50F639B3F85}" type="pres">
      <dgm:prSet presAssocID="{812D3439-FE66-475F-BC8F-81F15B6A0CB7}" presName="connTx" presStyleLbl="parChTrans1D3" presStyleIdx="1" presStyleCnt="4"/>
      <dgm:spPr/>
      <dgm:t>
        <a:bodyPr/>
        <a:lstStyle/>
        <a:p>
          <a:endParaRPr lang="es-EC"/>
        </a:p>
      </dgm:t>
    </dgm:pt>
    <dgm:pt modelId="{13DE23DF-8B78-4989-A6A0-CDB7260037B2}" type="pres">
      <dgm:prSet presAssocID="{51426189-160E-46DE-8F78-30E08250EBCF}" presName="root2" presStyleCnt="0"/>
      <dgm:spPr/>
    </dgm:pt>
    <dgm:pt modelId="{80AE83F1-08F8-4209-93AC-166D7DE434FE}" type="pres">
      <dgm:prSet presAssocID="{51426189-160E-46DE-8F78-30E08250EBCF}" presName="LevelTwoTextNode" presStyleLbl="node3" presStyleIdx="1" presStyleCnt="4">
        <dgm:presLayoutVars>
          <dgm:chPref val="3"/>
        </dgm:presLayoutVars>
      </dgm:prSet>
      <dgm:spPr/>
      <dgm:t>
        <a:bodyPr/>
        <a:lstStyle/>
        <a:p>
          <a:endParaRPr lang="es-EC"/>
        </a:p>
      </dgm:t>
    </dgm:pt>
    <dgm:pt modelId="{9D5B0292-2427-4CB2-831A-C0B766A7053B}" type="pres">
      <dgm:prSet presAssocID="{51426189-160E-46DE-8F78-30E08250EBCF}" presName="level3hierChild" presStyleCnt="0"/>
      <dgm:spPr/>
    </dgm:pt>
    <dgm:pt modelId="{06ECDE1F-A3AA-4686-B951-2E07314A8466}" type="pres">
      <dgm:prSet presAssocID="{5E1418CE-2146-4A11-836F-F6F46EDF8953}" presName="conn2-1" presStyleLbl="parChTrans1D2" presStyleIdx="1" presStyleCnt="2"/>
      <dgm:spPr/>
      <dgm:t>
        <a:bodyPr/>
        <a:lstStyle/>
        <a:p>
          <a:endParaRPr lang="es-EC"/>
        </a:p>
      </dgm:t>
    </dgm:pt>
    <dgm:pt modelId="{1043376C-9CC9-45B9-94D8-6770A14E50CD}" type="pres">
      <dgm:prSet presAssocID="{5E1418CE-2146-4A11-836F-F6F46EDF8953}" presName="connTx" presStyleLbl="parChTrans1D2" presStyleIdx="1" presStyleCnt="2"/>
      <dgm:spPr/>
      <dgm:t>
        <a:bodyPr/>
        <a:lstStyle/>
        <a:p>
          <a:endParaRPr lang="es-EC"/>
        </a:p>
      </dgm:t>
    </dgm:pt>
    <dgm:pt modelId="{87CF6B90-9051-4A75-AF2C-5C52ADF88E80}" type="pres">
      <dgm:prSet presAssocID="{B3976016-8D96-4EA0-A777-10D7C0C1B970}" presName="root2" presStyleCnt="0"/>
      <dgm:spPr/>
    </dgm:pt>
    <dgm:pt modelId="{0979E44B-B4A9-42FC-B065-FE6DA4159FF0}" type="pres">
      <dgm:prSet presAssocID="{B3976016-8D96-4EA0-A777-10D7C0C1B970}" presName="LevelTwoTextNode" presStyleLbl="node2" presStyleIdx="1" presStyleCnt="2" custLinFactNeighborX="2424" custLinFactNeighborY="19768">
        <dgm:presLayoutVars>
          <dgm:chPref val="3"/>
        </dgm:presLayoutVars>
      </dgm:prSet>
      <dgm:spPr/>
      <dgm:t>
        <a:bodyPr/>
        <a:lstStyle/>
        <a:p>
          <a:endParaRPr lang="es-EC"/>
        </a:p>
      </dgm:t>
    </dgm:pt>
    <dgm:pt modelId="{94206D93-0341-401E-B035-3EBEC8CCC3F6}" type="pres">
      <dgm:prSet presAssocID="{B3976016-8D96-4EA0-A777-10D7C0C1B970}" presName="level3hierChild" presStyleCnt="0"/>
      <dgm:spPr/>
    </dgm:pt>
    <dgm:pt modelId="{B066527C-6CAC-476A-9439-00E474562647}" type="pres">
      <dgm:prSet presAssocID="{BF11921D-3C5A-4744-8204-35DA1F011805}" presName="conn2-1" presStyleLbl="parChTrans1D3" presStyleIdx="2" presStyleCnt="4"/>
      <dgm:spPr/>
      <dgm:t>
        <a:bodyPr/>
        <a:lstStyle/>
        <a:p>
          <a:endParaRPr lang="es-EC"/>
        </a:p>
      </dgm:t>
    </dgm:pt>
    <dgm:pt modelId="{CFFCAF5E-F75E-4B43-A0BF-04A39D142ECC}" type="pres">
      <dgm:prSet presAssocID="{BF11921D-3C5A-4744-8204-35DA1F011805}" presName="connTx" presStyleLbl="parChTrans1D3" presStyleIdx="2" presStyleCnt="4"/>
      <dgm:spPr/>
      <dgm:t>
        <a:bodyPr/>
        <a:lstStyle/>
        <a:p>
          <a:endParaRPr lang="es-EC"/>
        </a:p>
      </dgm:t>
    </dgm:pt>
    <dgm:pt modelId="{A65818DD-1C4D-476E-995D-439FD246041A}" type="pres">
      <dgm:prSet presAssocID="{076F35A9-4867-46CD-8565-E37A3ED45E61}" presName="root2" presStyleCnt="0"/>
      <dgm:spPr/>
    </dgm:pt>
    <dgm:pt modelId="{59EDFFCA-4747-44BF-AB1B-9674EBB9C517}" type="pres">
      <dgm:prSet presAssocID="{076F35A9-4867-46CD-8565-E37A3ED45E61}" presName="LevelTwoTextNode" presStyleLbl="node3" presStyleIdx="2" presStyleCnt="4">
        <dgm:presLayoutVars>
          <dgm:chPref val="3"/>
        </dgm:presLayoutVars>
      </dgm:prSet>
      <dgm:spPr/>
      <dgm:t>
        <a:bodyPr/>
        <a:lstStyle/>
        <a:p>
          <a:endParaRPr lang="es-EC"/>
        </a:p>
      </dgm:t>
    </dgm:pt>
    <dgm:pt modelId="{931BF298-2069-43C1-BFE8-BFF360ED8E5C}" type="pres">
      <dgm:prSet presAssocID="{076F35A9-4867-46CD-8565-E37A3ED45E61}" presName="level3hierChild" presStyleCnt="0"/>
      <dgm:spPr/>
    </dgm:pt>
    <dgm:pt modelId="{3AF04C48-BD39-457A-A814-4944D50374B9}" type="pres">
      <dgm:prSet presAssocID="{034D9975-4075-43A8-A1A5-60005908212A}" presName="conn2-1" presStyleLbl="parChTrans1D3" presStyleIdx="3" presStyleCnt="4"/>
      <dgm:spPr/>
      <dgm:t>
        <a:bodyPr/>
        <a:lstStyle/>
        <a:p>
          <a:endParaRPr lang="es-EC"/>
        </a:p>
      </dgm:t>
    </dgm:pt>
    <dgm:pt modelId="{53401F78-CC8D-4ABC-8F6A-951155CAD98C}" type="pres">
      <dgm:prSet presAssocID="{034D9975-4075-43A8-A1A5-60005908212A}" presName="connTx" presStyleLbl="parChTrans1D3" presStyleIdx="3" presStyleCnt="4"/>
      <dgm:spPr/>
      <dgm:t>
        <a:bodyPr/>
        <a:lstStyle/>
        <a:p>
          <a:endParaRPr lang="es-EC"/>
        </a:p>
      </dgm:t>
    </dgm:pt>
    <dgm:pt modelId="{10080A13-DF25-4BBF-AA96-EE9D7D3FB269}" type="pres">
      <dgm:prSet presAssocID="{24336E50-FAEC-43C5-B9D4-B4E8DF4BA4AC}" presName="root2" presStyleCnt="0"/>
      <dgm:spPr/>
    </dgm:pt>
    <dgm:pt modelId="{BEBE148B-43D0-4D77-BDB0-4CA27CF5FE16}" type="pres">
      <dgm:prSet presAssocID="{24336E50-FAEC-43C5-B9D4-B4E8DF4BA4AC}" presName="LevelTwoTextNode" presStyleLbl="node3" presStyleIdx="3" presStyleCnt="4">
        <dgm:presLayoutVars>
          <dgm:chPref val="3"/>
        </dgm:presLayoutVars>
      </dgm:prSet>
      <dgm:spPr/>
      <dgm:t>
        <a:bodyPr/>
        <a:lstStyle/>
        <a:p>
          <a:endParaRPr lang="es-EC"/>
        </a:p>
      </dgm:t>
    </dgm:pt>
    <dgm:pt modelId="{2A7713E8-D3B9-4F5D-AB59-AB751649C88F}" type="pres">
      <dgm:prSet presAssocID="{24336E50-FAEC-43C5-B9D4-B4E8DF4BA4AC}" presName="level3hierChild" presStyleCnt="0"/>
      <dgm:spPr/>
    </dgm:pt>
  </dgm:ptLst>
  <dgm:cxnLst>
    <dgm:cxn modelId="{A92170C5-18C7-430B-820D-9060BE2DD7C0}" type="presOf" srcId="{034D9975-4075-43A8-A1A5-60005908212A}" destId="{3AF04C48-BD39-457A-A814-4944D50374B9}" srcOrd="0" destOrd="0" presId="urn:microsoft.com/office/officeart/2005/8/layout/hierarchy2"/>
    <dgm:cxn modelId="{0697BF9A-D2A5-4307-A96A-91EBE61EE9E9}" type="presOf" srcId="{91797AAB-D877-4225-BE24-F24D1D988209}" destId="{63A8318A-3D5E-4422-9E09-E1B09BB61B64}" srcOrd="0" destOrd="0" presId="urn:microsoft.com/office/officeart/2005/8/layout/hierarchy2"/>
    <dgm:cxn modelId="{F23D100F-3204-4B21-A8B6-91646FD4D8ED}" srcId="{02761808-9F8A-40AC-A906-0F2C99359263}" destId="{91797AAB-D877-4225-BE24-F24D1D988209}" srcOrd="0" destOrd="0" parTransId="{C331EA0D-CA3B-4FAC-BE0A-F1A834DC9AC8}" sibTransId="{B12B8EDD-94C9-47FE-9F00-27FA17A78CED}"/>
    <dgm:cxn modelId="{2CC82F5E-5419-4B42-A626-FF2FD06F6436}" type="presOf" srcId="{EEEA364F-8705-48D5-9B9D-3D42954B59CA}" destId="{DF0F82FB-E4E1-4BCE-8BDB-BE6806C4D833}" srcOrd="1" destOrd="0" presId="urn:microsoft.com/office/officeart/2005/8/layout/hierarchy2"/>
    <dgm:cxn modelId="{38CBFF20-E261-4CF3-8857-B0D82DF1E8A8}" type="presOf" srcId="{076F35A9-4867-46CD-8565-E37A3ED45E61}" destId="{59EDFFCA-4747-44BF-AB1B-9674EBB9C517}" srcOrd="0" destOrd="0" presId="urn:microsoft.com/office/officeart/2005/8/layout/hierarchy2"/>
    <dgm:cxn modelId="{9A14858F-6115-409F-8627-7CC129CD1847}" type="presOf" srcId="{BE070AB4-26E2-4F95-AFD3-3D372A348B6A}" destId="{04466C82-4576-4D18-9420-D03FF01A497D}" srcOrd="0" destOrd="0" presId="urn:microsoft.com/office/officeart/2005/8/layout/hierarchy2"/>
    <dgm:cxn modelId="{BC5D3576-78E6-4C71-B2C0-127B5223BC79}" srcId="{8F1D0D76-7636-4C82-80BA-69E284FF4758}" destId="{BE070AB4-26E2-4F95-AFD3-3D372A348B6A}" srcOrd="0" destOrd="0" parTransId="{EEEA364F-8705-48D5-9B9D-3D42954B59CA}" sibTransId="{493C8091-53C3-4C21-B734-A865EF941186}"/>
    <dgm:cxn modelId="{C27EF5DC-BC82-49DE-9FE5-FD216E40B984}" type="presOf" srcId="{812D3439-FE66-475F-BC8F-81F15B6A0CB7}" destId="{2BB5FCF7-3E31-4263-8268-B50F639B3F85}" srcOrd="1" destOrd="0" presId="urn:microsoft.com/office/officeart/2005/8/layout/hierarchy2"/>
    <dgm:cxn modelId="{92C9D06E-3950-4A1B-8B4C-46B6FB01DA29}" type="presOf" srcId="{51426189-160E-46DE-8F78-30E08250EBCF}" destId="{80AE83F1-08F8-4209-93AC-166D7DE434FE}" srcOrd="0" destOrd="0" presId="urn:microsoft.com/office/officeart/2005/8/layout/hierarchy2"/>
    <dgm:cxn modelId="{6BAF81F1-1309-4602-9093-15998DF69086}" type="presOf" srcId="{5E1418CE-2146-4A11-836F-F6F46EDF8953}" destId="{06ECDE1F-A3AA-4686-B951-2E07314A8466}" srcOrd="0" destOrd="0" presId="urn:microsoft.com/office/officeart/2005/8/layout/hierarchy2"/>
    <dgm:cxn modelId="{DF69D916-ADFB-4A71-95EF-5FE5DFF5AA17}" type="presOf" srcId="{24336E50-FAEC-43C5-B9D4-B4E8DF4BA4AC}" destId="{BEBE148B-43D0-4D77-BDB0-4CA27CF5FE16}" srcOrd="0" destOrd="0" presId="urn:microsoft.com/office/officeart/2005/8/layout/hierarchy2"/>
    <dgm:cxn modelId="{51CFADBD-C42B-4EF6-95E8-0BC727FAC6B8}" srcId="{8F1D0D76-7636-4C82-80BA-69E284FF4758}" destId="{51426189-160E-46DE-8F78-30E08250EBCF}" srcOrd="1" destOrd="0" parTransId="{812D3439-FE66-475F-BC8F-81F15B6A0CB7}" sibTransId="{C6C80C36-D2D3-421C-9BAD-A90DD4CCB3E1}"/>
    <dgm:cxn modelId="{C51D4AAD-3373-4DDE-85AE-085659403870}" type="presOf" srcId="{BF1855A1-5550-4E8D-B506-DDE248C4553C}" destId="{2172004A-9DF8-4AB0-9A90-2E2B16409C13}" srcOrd="0" destOrd="0" presId="urn:microsoft.com/office/officeart/2005/8/layout/hierarchy2"/>
    <dgm:cxn modelId="{0AFC3219-B758-4AE5-BC75-EABB139DB506}" type="presOf" srcId="{02761808-9F8A-40AC-A906-0F2C99359263}" destId="{BD1C902F-8F14-449F-BA47-AACF8C8A71C9}" srcOrd="0" destOrd="0" presId="urn:microsoft.com/office/officeart/2005/8/layout/hierarchy2"/>
    <dgm:cxn modelId="{ACB4E911-1680-4AB3-9E51-A350E8D4EA3C}" type="presOf" srcId="{BF11921D-3C5A-4744-8204-35DA1F011805}" destId="{CFFCAF5E-F75E-4B43-A0BF-04A39D142ECC}" srcOrd="1" destOrd="0" presId="urn:microsoft.com/office/officeart/2005/8/layout/hierarchy2"/>
    <dgm:cxn modelId="{1BF26D0D-0FC6-48D0-AB98-E67DDC8E8FD9}" srcId="{91797AAB-D877-4225-BE24-F24D1D988209}" destId="{B3976016-8D96-4EA0-A777-10D7C0C1B970}" srcOrd="1" destOrd="0" parTransId="{5E1418CE-2146-4A11-836F-F6F46EDF8953}" sibTransId="{29F4E048-DDF1-486F-82EC-C7C6B5F6F1F9}"/>
    <dgm:cxn modelId="{68AEFF39-DF01-4CFC-9F00-575F638D7B56}" srcId="{B3976016-8D96-4EA0-A777-10D7C0C1B970}" destId="{24336E50-FAEC-43C5-B9D4-B4E8DF4BA4AC}" srcOrd="1" destOrd="0" parTransId="{034D9975-4075-43A8-A1A5-60005908212A}" sibTransId="{04DDF988-CD6B-41CD-896E-AD82DA0908CF}"/>
    <dgm:cxn modelId="{90C7103B-B08E-472F-BBD3-841B1586FB45}" type="presOf" srcId="{8F1D0D76-7636-4C82-80BA-69E284FF4758}" destId="{D15FD85A-5DE1-4CA8-86F2-B03E573DF0E8}" srcOrd="0" destOrd="0" presId="urn:microsoft.com/office/officeart/2005/8/layout/hierarchy2"/>
    <dgm:cxn modelId="{E5A256BC-8323-4541-BE93-BD13734025E6}" type="presOf" srcId="{BF11921D-3C5A-4744-8204-35DA1F011805}" destId="{B066527C-6CAC-476A-9439-00E474562647}" srcOrd="0" destOrd="0" presId="urn:microsoft.com/office/officeart/2005/8/layout/hierarchy2"/>
    <dgm:cxn modelId="{836B86D4-0A9D-4575-98B0-D21D9ED6D097}" type="presOf" srcId="{034D9975-4075-43A8-A1A5-60005908212A}" destId="{53401F78-CC8D-4ABC-8F6A-951155CAD98C}" srcOrd="1" destOrd="0" presId="urn:microsoft.com/office/officeart/2005/8/layout/hierarchy2"/>
    <dgm:cxn modelId="{29A6175B-B682-4B1B-B178-D81EA0A0F490}" srcId="{B3976016-8D96-4EA0-A777-10D7C0C1B970}" destId="{076F35A9-4867-46CD-8565-E37A3ED45E61}" srcOrd="0" destOrd="0" parTransId="{BF11921D-3C5A-4744-8204-35DA1F011805}" sibTransId="{747271CC-61BC-4388-8154-5656E2959230}"/>
    <dgm:cxn modelId="{5BDC9D03-002F-492C-AD4B-2786C50D34EC}" type="presOf" srcId="{812D3439-FE66-475F-BC8F-81F15B6A0CB7}" destId="{AC55A978-7A60-4C07-9A8A-B9337ABA195F}" srcOrd="0" destOrd="0" presId="urn:microsoft.com/office/officeart/2005/8/layout/hierarchy2"/>
    <dgm:cxn modelId="{54A29E72-1999-4239-9128-F4BCA04464E4}" type="presOf" srcId="{BF1855A1-5550-4E8D-B506-DDE248C4553C}" destId="{0ECACDEF-0B02-4AAB-A53F-22597B90AD59}" srcOrd="1" destOrd="0" presId="urn:microsoft.com/office/officeart/2005/8/layout/hierarchy2"/>
    <dgm:cxn modelId="{6D7D0405-E851-4260-AAF8-7A7E391D2C90}" type="presOf" srcId="{EEEA364F-8705-48D5-9B9D-3D42954B59CA}" destId="{6C8F6DE2-AD14-44A5-8AE1-B5655A802EDD}" srcOrd="0" destOrd="0" presId="urn:microsoft.com/office/officeart/2005/8/layout/hierarchy2"/>
    <dgm:cxn modelId="{9B3349CE-879C-4ACA-8FBA-A965410A1BB2}" type="presOf" srcId="{B3976016-8D96-4EA0-A777-10D7C0C1B970}" destId="{0979E44B-B4A9-42FC-B065-FE6DA4159FF0}" srcOrd="0" destOrd="0" presId="urn:microsoft.com/office/officeart/2005/8/layout/hierarchy2"/>
    <dgm:cxn modelId="{8C8AF753-44C9-470D-91D6-6D7322D7586A}" type="presOf" srcId="{5E1418CE-2146-4A11-836F-F6F46EDF8953}" destId="{1043376C-9CC9-45B9-94D8-6770A14E50CD}" srcOrd="1" destOrd="0" presId="urn:microsoft.com/office/officeart/2005/8/layout/hierarchy2"/>
    <dgm:cxn modelId="{9B3EC29F-E35C-4A4C-99D2-61C8FFE80E20}" srcId="{91797AAB-D877-4225-BE24-F24D1D988209}" destId="{8F1D0D76-7636-4C82-80BA-69E284FF4758}" srcOrd="0" destOrd="0" parTransId="{BF1855A1-5550-4E8D-B506-DDE248C4553C}" sibTransId="{C9F2CA77-0205-47D6-9786-2B0201CF8AD9}"/>
    <dgm:cxn modelId="{0FE593B4-FAA9-4E99-B9DE-E19268767989}" type="presParOf" srcId="{BD1C902F-8F14-449F-BA47-AACF8C8A71C9}" destId="{61E3FC5C-FE9C-4239-951D-7D0F322C7174}" srcOrd="0" destOrd="0" presId="urn:microsoft.com/office/officeart/2005/8/layout/hierarchy2"/>
    <dgm:cxn modelId="{5EEA146F-F2BD-49B4-899D-BCCB5A8C93DF}" type="presParOf" srcId="{61E3FC5C-FE9C-4239-951D-7D0F322C7174}" destId="{63A8318A-3D5E-4422-9E09-E1B09BB61B64}" srcOrd="0" destOrd="0" presId="urn:microsoft.com/office/officeart/2005/8/layout/hierarchy2"/>
    <dgm:cxn modelId="{F32CA898-4147-42F9-AD92-623B342CBB15}" type="presParOf" srcId="{61E3FC5C-FE9C-4239-951D-7D0F322C7174}" destId="{946140DC-BFD9-43D4-862D-5CC2A807561B}" srcOrd="1" destOrd="0" presId="urn:microsoft.com/office/officeart/2005/8/layout/hierarchy2"/>
    <dgm:cxn modelId="{74205946-C940-4B89-9B10-61EA2F73C358}" type="presParOf" srcId="{946140DC-BFD9-43D4-862D-5CC2A807561B}" destId="{2172004A-9DF8-4AB0-9A90-2E2B16409C13}" srcOrd="0" destOrd="0" presId="urn:microsoft.com/office/officeart/2005/8/layout/hierarchy2"/>
    <dgm:cxn modelId="{97BC61F1-BE7B-4BC6-988B-2F3951F9C638}" type="presParOf" srcId="{2172004A-9DF8-4AB0-9A90-2E2B16409C13}" destId="{0ECACDEF-0B02-4AAB-A53F-22597B90AD59}" srcOrd="0" destOrd="0" presId="urn:microsoft.com/office/officeart/2005/8/layout/hierarchy2"/>
    <dgm:cxn modelId="{8F2B198A-0381-449E-A738-37D711D0BF80}" type="presParOf" srcId="{946140DC-BFD9-43D4-862D-5CC2A807561B}" destId="{6BC7D5A6-1077-416B-B760-A243EE3BA07F}" srcOrd="1" destOrd="0" presId="urn:microsoft.com/office/officeart/2005/8/layout/hierarchy2"/>
    <dgm:cxn modelId="{265D2F7E-CB40-477F-8370-966637166C5F}" type="presParOf" srcId="{6BC7D5A6-1077-416B-B760-A243EE3BA07F}" destId="{D15FD85A-5DE1-4CA8-86F2-B03E573DF0E8}" srcOrd="0" destOrd="0" presId="urn:microsoft.com/office/officeart/2005/8/layout/hierarchy2"/>
    <dgm:cxn modelId="{2D563F37-DAE3-4005-8DA7-FA92B2DD7206}" type="presParOf" srcId="{6BC7D5A6-1077-416B-B760-A243EE3BA07F}" destId="{328C97EB-D8E9-4C2F-BC38-0ACB614126CD}" srcOrd="1" destOrd="0" presId="urn:microsoft.com/office/officeart/2005/8/layout/hierarchy2"/>
    <dgm:cxn modelId="{202F2F0D-A1ED-4C6B-9CAB-AFA6AE768BBD}" type="presParOf" srcId="{328C97EB-D8E9-4C2F-BC38-0ACB614126CD}" destId="{6C8F6DE2-AD14-44A5-8AE1-B5655A802EDD}" srcOrd="0" destOrd="0" presId="urn:microsoft.com/office/officeart/2005/8/layout/hierarchy2"/>
    <dgm:cxn modelId="{59C780B8-60D2-45E6-8144-53EF9E9AF999}" type="presParOf" srcId="{6C8F6DE2-AD14-44A5-8AE1-B5655A802EDD}" destId="{DF0F82FB-E4E1-4BCE-8BDB-BE6806C4D833}" srcOrd="0" destOrd="0" presId="urn:microsoft.com/office/officeart/2005/8/layout/hierarchy2"/>
    <dgm:cxn modelId="{2ED6B91A-56C2-46AE-B91F-B679C8C90418}" type="presParOf" srcId="{328C97EB-D8E9-4C2F-BC38-0ACB614126CD}" destId="{32CD1E1B-40FE-4ACA-B471-E12C693386B6}" srcOrd="1" destOrd="0" presId="urn:microsoft.com/office/officeart/2005/8/layout/hierarchy2"/>
    <dgm:cxn modelId="{E4AC7A17-50E4-4CE8-B7DA-6FABEF76D583}" type="presParOf" srcId="{32CD1E1B-40FE-4ACA-B471-E12C693386B6}" destId="{04466C82-4576-4D18-9420-D03FF01A497D}" srcOrd="0" destOrd="0" presId="urn:microsoft.com/office/officeart/2005/8/layout/hierarchy2"/>
    <dgm:cxn modelId="{274D854B-AC01-4192-A320-6FBC41533ADD}" type="presParOf" srcId="{32CD1E1B-40FE-4ACA-B471-E12C693386B6}" destId="{D610061C-E637-46EB-829B-D6651BDED5AE}" srcOrd="1" destOrd="0" presId="urn:microsoft.com/office/officeart/2005/8/layout/hierarchy2"/>
    <dgm:cxn modelId="{A3E7CAA4-7478-497E-B9A1-3750990D6764}" type="presParOf" srcId="{328C97EB-D8E9-4C2F-BC38-0ACB614126CD}" destId="{AC55A978-7A60-4C07-9A8A-B9337ABA195F}" srcOrd="2" destOrd="0" presId="urn:microsoft.com/office/officeart/2005/8/layout/hierarchy2"/>
    <dgm:cxn modelId="{8A15A7E8-921A-4A23-A4FD-496155E27FEC}" type="presParOf" srcId="{AC55A978-7A60-4C07-9A8A-B9337ABA195F}" destId="{2BB5FCF7-3E31-4263-8268-B50F639B3F85}" srcOrd="0" destOrd="0" presId="urn:microsoft.com/office/officeart/2005/8/layout/hierarchy2"/>
    <dgm:cxn modelId="{2389A17E-4144-4028-9833-C2308C2163F7}" type="presParOf" srcId="{328C97EB-D8E9-4C2F-BC38-0ACB614126CD}" destId="{13DE23DF-8B78-4989-A6A0-CDB7260037B2}" srcOrd="3" destOrd="0" presId="urn:microsoft.com/office/officeart/2005/8/layout/hierarchy2"/>
    <dgm:cxn modelId="{8E710F49-DD92-4D53-A1F3-ED294A3B9D6B}" type="presParOf" srcId="{13DE23DF-8B78-4989-A6A0-CDB7260037B2}" destId="{80AE83F1-08F8-4209-93AC-166D7DE434FE}" srcOrd="0" destOrd="0" presId="urn:microsoft.com/office/officeart/2005/8/layout/hierarchy2"/>
    <dgm:cxn modelId="{4F95DD3A-655A-42CB-AFCB-E0C5DB7BC599}" type="presParOf" srcId="{13DE23DF-8B78-4989-A6A0-CDB7260037B2}" destId="{9D5B0292-2427-4CB2-831A-C0B766A7053B}" srcOrd="1" destOrd="0" presId="urn:microsoft.com/office/officeart/2005/8/layout/hierarchy2"/>
    <dgm:cxn modelId="{DB8ECCF0-6736-4E48-9145-E444A555F3AC}" type="presParOf" srcId="{946140DC-BFD9-43D4-862D-5CC2A807561B}" destId="{06ECDE1F-A3AA-4686-B951-2E07314A8466}" srcOrd="2" destOrd="0" presId="urn:microsoft.com/office/officeart/2005/8/layout/hierarchy2"/>
    <dgm:cxn modelId="{0DC49B48-6647-4385-848E-8A2785136725}" type="presParOf" srcId="{06ECDE1F-A3AA-4686-B951-2E07314A8466}" destId="{1043376C-9CC9-45B9-94D8-6770A14E50CD}" srcOrd="0" destOrd="0" presId="urn:microsoft.com/office/officeart/2005/8/layout/hierarchy2"/>
    <dgm:cxn modelId="{583617DF-9FAB-4CEC-90D9-6C9D6EFD385E}" type="presParOf" srcId="{946140DC-BFD9-43D4-862D-5CC2A807561B}" destId="{87CF6B90-9051-4A75-AF2C-5C52ADF88E80}" srcOrd="3" destOrd="0" presId="urn:microsoft.com/office/officeart/2005/8/layout/hierarchy2"/>
    <dgm:cxn modelId="{4F5380DC-6A70-4973-8175-F26F33041E77}" type="presParOf" srcId="{87CF6B90-9051-4A75-AF2C-5C52ADF88E80}" destId="{0979E44B-B4A9-42FC-B065-FE6DA4159FF0}" srcOrd="0" destOrd="0" presId="urn:microsoft.com/office/officeart/2005/8/layout/hierarchy2"/>
    <dgm:cxn modelId="{8865927B-3F7D-4A64-B112-9BC81D34541B}" type="presParOf" srcId="{87CF6B90-9051-4A75-AF2C-5C52ADF88E80}" destId="{94206D93-0341-401E-B035-3EBEC8CCC3F6}" srcOrd="1" destOrd="0" presId="urn:microsoft.com/office/officeart/2005/8/layout/hierarchy2"/>
    <dgm:cxn modelId="{52121EBE-82B5-44B0-AB57-0C6E46B89B2C}" type="presParOf" srcId="{94206D93-0341-401E-B035-3EBEC8CCC3F6}" destId="{B066527C-6CAC-476A-9439-00E474562647}" srcOrd="0" destOrd="0" presId="urn:microsoft.com/office/officeart/2005/8/layout/hierarchy2"/>
    <dgm:cxn modelId="{17B2FF7D-8F76-4597-BDE6-6DFBF52CC71F}" type="presParOf" srcId="{B066527C-6CAC-476A-9439-00E474562647}" destId="{CFFCAF5E-F75E-4B43-A0BF-04A39D142ECC}" srcOrd="0" destOrd="0" presId="urn:microsoft.com/office/officeart/2005/8/layout/hierarchy2"/>
    <dgm:cxn modelId="{7C53E366-6F61-4FDA-B7F6-45EB931A960D}" type="presParOf" srcId="{94206D93-0341-401E-B035-3EBEC8CCC3F6}" destId="{A65818DD-1C4D-476E-995D-439FD246041A}" srcOrd="1" destOrd="0" presId="urn:microsoft.com/office/officeart/2005/8/layout/hierarchy2"/>
    <dgm:cxn modelId="{708D1B0D-0F4E-4AA2-86AA-91676866D3C8}" type="presParOf" srcId="{A65818DD-1C4D-476E-995D-439FD246041A}" destId="{59EDFFCA-4747-44BF-AB1B-9674EBB9C517}" srcOrd="0" destOrd="0" presId="urn:microsoft.com/office/officeart/2005/8/layout/hierarchy2"/>
    <dgm:cxn modelId="{824B9C9D-66D3-43DA-9515-B312D61F0784}" type="presParOf" srcId="{A65818DD-1C4D-476E-995D-439FD246041A}" destId="{931BF298-2069-43C1-BFE8-BFF360ED8E5C}" srcOrd="1" destOrd="0" presId="urn:microsoft.com/office/officeart/2005/8/layout/hierarchy2"/>
    <dgm:cxn modelId="{EF77C926-A2CE-48DC-9C4A-2AC39E5CEC27}" type="presParOf" srcId="{94206D93-0341-401E-B035-3EBEC8CCC3F6}" destId="{3AF04C48-BD39-457A-A814-4944D50374B9}" srcOrd="2" destOrd="0" presId="urn:microsoft.com/office/officeart/2005/8/layout/hierarchy2"/>
    <dgm:cxn modelId="{CD9FDAAA-2C9D-4112-BDBE-1AF9F5251F56}" type="presParOf" srcId="{3AF04C48-BD39-457A-A814-4944D50374B9}" destId="{53401F78-CC8D-4ABC-8F6A-951155CAD98C}" srcOrd="0" destOrd="0" presId="urn:microsoft.com/office/officeart/2005/8/layout/hierarchy2"/>
    <dgm:cxn modelId="{51666B14-6E11-440C-ADC2-B87B2ACDD89B}" type="presParOf" srcId="{94206D93-0341-401E-B035-3EBEC8CCC3F6}" destId="{10080A13-DF25-4BBF-AA96-EE9D7D3FB269}" srcOrd="3" destOrd="0" presId="urn:microsoft.com/office/officeart/2005/8/layout/hierarchy2"/>
    <dgm:cxn modelId="{F450F3FA-9D54-43A6-943B-418E7A9DC632}" type="presParOf" srcId="{10080A13-DF25-4BBF-AA96-EE9D7D3FB269}" destId="{BEBE148B-43D0-4D77-BDB0-4CA27CF5FE16}" srcOrd="0" destOrd="0" presId="urn:microsoft.com/office/officeart/2005/8/layout/hierarchy2"/>
    <dgm:cxn modelId="{CAA1FDA7-E48E-4DED-B617-049E415CA75B}" type="presParOf" srcId="{10080A13-DF25-4BBF-AA96-EE9D7D3FB269}" destId="{2A7713E8-D3B9-4F5D-AB59-AB751649C88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DC1FDF-286B-463C-A4A6-ABD3AF7926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06A048D-7644-4A9E-9DE2-A6A521EFDBCA}">
      <dgm:prSet phldrT="[Texto]"/>
      <dgm:spPr/>
      <dgm:t>
        <a:bodyPr/>
        <a:lstStyle/>
        <a:p>
          <a:r>
            <a:rPr lang="en-US" dirty="0" err="1" smtClean="0"/>
            <a:t>Matriz</a:t>
          </a:r>
          <a:r>
            <a:rPr lang="en-US" dirty="0" smtClean="0"/>
            <a:t> de </a:t>
          </a:r>
          <a:r>
            <a:rPr lang="en-US" dirty="0" err="1" smtClean="0"/>
            <a:t>Impacto</a:t>
          </a:r>
          <a:endParaRPr lang="es-EC" dirty="0"/>
        </a:p>
      </dgm:t>
    </dgm:pt>
    <dgm:pt modelId="{9ECEB7D8-844C-46CC-B215-A6D21BB2F30D}" type="parTrans" cxnId="{675018DD-4538-4342-A289-A610AB6CB694}">
      <dgm:prSet/>
      <dgm:spPr/>
      <dgm:t>
        <a:bodyPr/>
        <a:lstStyle/>
        <a:p>
          <a:endParaRPr lang="es-EC"/>
        </a:p>
      </dgm:t>
    </dgm:pt>
    <dgm:pt modelId="{F018B4A6-ADBB-480B-8903-3E224A0FB2C5}" type="sibTrans" cxnId="{675018DD-4538-4342-A289-A610AB6CB694}">
      <dgm:prSet/>
      <dgm:spPr/>
      <dgm:t>
        <a:bodyPr/>
        <a:lstStyle/>
        <a:p>
          <a:endParaRPr lang="es-EC"/>
        </a:p>
      </dgm:t>
    </dgm:pt>
    <dgm:pt modelId="{DF58C284-D6B9-4A2B-9BF6-D054F5A29A81}">
      <dgm:prSet phldrT="[Texto]"/>
      <dgm:spPr/>
      <dgm:t>
        <a:bodyPr/>
        <a:lstStyle/>
        <a:p>
          <a:r>
            <a:rPr lang="en-US" dirty="0" err="1" smtClean="0"/>
            <a:t>Interno</a:t>
          </a:r>
          <a:endParaRPr lang="es-EC" dirty="0"/>
        </a:p>
      </dgm:t>
    </dgm:pt>
    <dgm:pt modelId="{A9FDC80C-E85E-46D6-A4AB-262E7A31B284}" type="parTrans" cxnId="{7BCAC9E2-7570-4493-90C7-E720009E4071}">
      <dgm:prSet/>
      <dgm:spPr/>
      <dgm:t>
        <a:bodyPr/>
        <a:lstStyle/>
        <a:p>
          <a:endParaRPr lang="es-EC"/>
        </a:p>
      </dgm:t>
    </dgm:pt>
    <dgm:pt modelId="{5CF655EC-6787-4C94-9D71-E79D2A15702A}" type="sibTrans" cxnId="{7BCAC9E2-7570-4493-90C7-E720009E4071}">
      <dgm:prSet/>
      <dgm:spPr/>
      <dgm:t>
        <a:bodyPr/>
        <a:lstStyle/>
        <a:p>
          <a:endParaRPr lang="es-EC"/>
        </a:p>
      </dgm:t>
    </dgm:pt>
    <dgm:pt modelId="{35153F5D-02E0-41E6-927D-7A92F2281965}">
      <dgm:prSet phldrT="[Texto]"/>
      <dgm:spPr/>
      <dgm:t>
        <a:bodyPr/>
        <a:lstStyle/>
        <a:p>
          <a:r>
            <a:rPr lang="en-US" dirty="0" err="1" smtClean="0"/>
            <a:t>Externo</a:t>
          </a:r>
          <a:endParaRPr lang="es-EC" dirty="0"/>
        </a:p>
      </dgm:t>
    </dgm:pt>
    <dgm:pt modelId="{36BC50B2-5BB5-475C-A475-38F5C8EBAC47}" type="parTrans" cxnId="{C9FB533D-A5FF-4CD6-B030-9DD757E0C96F}">
      <dgm:prSet/>
      <dgm:spPr/>
      <dgm:t>
        <a:bodyPr/>
        <a:lstStyle/>
        <a:p>
          <a:endParaRPr lang="es-EC"/>
        </a:p>
      </dgm:t>
    </dgm:pt>
    <dgm:pt modelId="{CC0ACCF2-2D7D-4E35-A044-75998467099E}" type="sibTrans" cxnId="{C9FB533D-A5FF-4CD6-B030-9DD757E0C96F}">
      <dgm:prSet/>
      <dgm:spPr/>
      <dgm:t>
        <a:bodyPr/>
        <a:lstStyle/>
        <a:p>
          <a:endParaRPr lang="es-EC"/>
        </a:p>
      </dgm:t>
    </dgm:pt>
    <dgm:pt modelId="{FB9FF706-EC53-4069-A71E-FF313CE432D6}">
      <dgm:prSet phldrT="[Texto]"/>
      <dgm:spPr/>
      <dgm:t>
        <a:bodyPr/>
        <a:lstStyle/>
        <a:p>
          <a:r>
            <a:rPr lang="en-US" dirty="0" err="1" smtClean="0"/>
            <a:t>Matriz</a:t>
          </a:r>
          <a:r>
            <a:rPr lang="en-US" dirty="0" smtClean="0"/>
            <a:t> </a:t>
          </a:r>
          <a:r>
            <a:rPr lang="en-US" dirty="0" err="1" smtClean="0"/>
            <a:t>Estratégica</a:t>
          </a:r>
          <a:endParaRPr lang="es-EC" dirty="0"/>
        </a:p>
      </dgm:t>
    </dgm:pt>
    <dgm:pt modelId="{F9DAD6CA-6D00-4FCA-85FF-CA18E0CCDFFC}" type="parTrans" cxnId="{5DBC891A-832F-4BDF-B293-7F928B15CACB}">
      <dgm:prSet/>
      <dgm:spPr/>
      <dgm:t>
        <a:bodyPr/>
        <a:lstStyle/>
        <a:p>
          <a:endParaRPr lang="es-EC"/>
        </a:p>
      </dgm:t>
    </dgm:pt>
    <dgm:pt modelId="{B671F6AF-8F18-4B31-8BEE-40C41B84FB48}" type="sibTrans" cxnId="{5DBC891A-832F-4BDF-B293-7F928B15CACB}">
      <dgm:prSet/>
      <dgm:spPr/>
      <dgm:t>
        <a:bodyPr/>
        <a:lstStyle/>
        <a:p>
          <a:endParaRPr lang="es-EC"/>
        </a:p>
      </dgm:t>
    </dgm:pt>
    <dgm:pt modelId="{879A02A1-C7D6-4730-8B21-D443DD257D74}">
      <dgm:prSet phldrT="[Texto]"/>
      <dgm:spPr/>
      <dgm:t>
        <a:bodyPr/>
        <a:lstStyle/>
        <a:p>
          <a:r>
            <a:rPr lang="en-US" dirty="0" err="1" smtClean="0"/>
            <a:t>Ofensivas</a:t>
          </a:r>
          <a:r>
            <a:rPr lang="en-US" dirty="0" smtClean="0"/>
            <a:t> FO</a:t>
          </a:r>
          <a:endParaRPr lang="es-EC" dirty="0"/>
        </a:p>
      </dgm:t>
    </dgm:pt>
    <dgm:pt modelId="{223195C2-6221-47AC-BD49-70F410B780BE}" type="parTrans" cxnId="{F7AF67BC-1637-45A7-B915-3599A0DF01C4}">
      <dgm:prSet/>
      <dgm:spPr/>
      <dgm:t>
        <a:bodyPr/>
        <a:lstStyle/>
        <a:p>
          <a:endParaRPr lang="es-EC"/>
        </a:p>
      </dgm:t>
    </dgm:pt>
    <dgm:pt modelId="{513ADF66-0796-4DB6-9B47-318B407EE6D3}" type="sibTrans" cxnId="{F7AF67BC-1637-45A7-B915-3599A0DF01C4}">
      <dgm:prSet/>
      <dgm:spPr/>
      <dgm:t>
        <a:bodyPr/>
        <a:lstStyle/>
        <a:p>
          <a:endParaRPr lang="es-EC"/>
        </a:p>
      </dgm:t>
    </dgm:pt>
    <dgm:pt modelId="{D4E036D5-74A7-4FF0-91C4-637B6D950E74}">
      <dgm:prSet phldrT="[Texto]"/>
      <dgm:spPr/>
      <dgm:t>
        <a:bodyPr/>
        <a:lstStyle/>
        <a:p>
          <a:r>
            <a:rPr lang="en-US" dirty="0" err="1" smtClean="0"/>
            <a:t>Defensivas</a:t>
          </a:r>
          <a:r>
            <a:rPr lang="en-US" dirty="0" smtClean="0"/>
            <a:t> DA</a:t>
          </a:r>
          <a:endParaRPr lang="es-EC" dirty="0"/>
        </a:p>
      </dgm:t>
    </dgm:pt>
    <dgm:pt modelId="{2F918A73-DFBC-4750-84B7-9B11B0461D5C}" type="parTrans" cxnId="{B48C6BAC-18D8-413D-B916-03E151A07A42}">
      <dgm:prSet/>
      <dgm:spPr/>
      <dgm:t>
        <a:bodyPr/>
        <a:lstStyle/>
        <a:p>
          <a:endParaRPr lang="es-EC"/>
        </a:p>
      </dgm:t>
    </dgm:pt>
    <dgm:pt modelId="{F0B6AFEC-BAEE-44BD-88E3-2CDDAF3F0442}" type="sibTrans" cxnId="{B48C6BAC-18D8-413D-B916-03E151A07A42}">
      <dgm:prSet/>
      <dgm:spPr/>
      <dgm:t>
        <a:bodyPr/>
        <a:lstStyle/>
        <a:p>
          <a:endParaRPr lang="es-EC"/>
        </a:p>
      </dgm:t>
    </dgm:pt>
    <dgm:pt modelId="{48DF2670-85FF-4DC2-A7E3-6BABCCE96593}">
      <dgm:prSet phldrT="[Texto]"/>
      <dgm:spPr/>
      <dgm:t>
        <a:bodyPr/>
        <a:lstStyle/>
        <a:p>
          <a:r>
            <a:rPr lang="en-US" dirty="0" smtClean="0"/>
            <a:t>De </a:t>
          </a:r>
          <a:r>
            <a:rPr lang="en-US" dirty="0" err="1" smtClean="0"/>
            <a:t>Respuesta</a:t>
          </a:r>
          <a:r>
            <a:rPr lang="en-US" dirty="0" smtClean="0"/>
            <a:t> FA</a:t>
          </a:r>
          <a:endParaRPr lang="es-EC" dirty="0"/>
        </a:p>
      </dgm:t>
    </dgm:pt>
    <dgm:pt modelId="{C6EA3D3E-69D2-4CC5-BCF8-9C425F84F3C0}" type="parTrans" cxnId="{73D12FC0-A45C-4D12-A7BD-BC572E0D559E}">
      <dgm:prSet/>
      <dgm:spPr/>
      <dgm:t>
        <a:bodyPr/>
        <a:lstStyle/>
        <a:p>
          <a:endParaRPr lang="es-EC"/>
        </a:p>
      </dgm:t>
    </dgm:pt>
    <dgm:pt modelId="{91C79C86-7F05-4C12-B9B8-A550D124E407}" type="sibTrans" cxnId="{73D12FC0-A45C-4D12-A7BD-BC572E0D559E}">
      <dgm:prSet/>
      <dgm:spPr/>
      <dgm:t>
        <a:bodyPr/>
        <a:lstStyle/>
        <a:p>
          <a:endParaRPr lang="es-EC"/>
        </a:p>
      </dgm:t>
    </dgm:pt>
    <dgm:pt modelId="{4DAE5644-E32B-43CA-AE95-7CC8D610B308}">
      <dgm:prSet phldrT="[Texto]"/>
      <dgm:spPr/>
      <dgm:t>
        <a:bodyPr/>
        <a:lstStyle/>
        <a:p>
          <a:r>
            <a:rPr lang="en-US" dirty="0" smtClean="0"/>
            <a:t>De </a:t>
          </a:r>
          <a:r>
            <a:rPr lang="en-US" dirty="0" err="1" smtClean="0"/>
            <a:t>Mejoramiento</a:t>
          </a:r>
          <a:r>
            <a:rPr lang="en-US" dirty="0" smtClean="0"/>
            <a:t>  DO</a:t>
          </a:r>
          <a:endParaRPr lang="es-EC" dirty="0"/>
        </a:p>
      </dgm:t>
    </dgm:pt>
    <dgm:pt modelId="{11923A90-CE9F-4CBA-8C3F-9C1A85FA848B}" type="parTrans" cxnId="{7EA642F5-B763-49AB-8712-4BE6FA9C1F8A}">
      <dgm:prSet/>
      <dgm:spPr/>
      <dgm:t>
        <a:bodyPr/>
        <a:lstStyle/>
        <a:p>
          <a:endParaRPr lang="es-EC"/>
        </a:p>
      </dgm:t>
    </dgm:pt>
    <dgm:pt modelId="{CAB19E9E-D58B-4257-8EFB-F780F93C3A8A}" type="sibTrans" cxnId="{7EA642F5-B763-49AB-8712-4BE6FA9C1F8A}">
      <dgm:prSet/>
      <dgm:spPr/>
      <dgm:t>
        <a:bodyPr/>
        <a:lstStyle/>
        <a:p>
          <a:endParaRPr lang="es-EC"/>
        </a:p>
      </dgm:t>
    </dgm:pt>
    <dgm:pt modelId="{2B8B4F83-8C86-47DD-ADA6-272B4AAF8DA5}" type="pres">
      <dgm:prSet presAssocID="{4FDC1FDF-286B-463C-A4A6-ABD3AF792631}" presName="diagram" presStyleCnt="0">
        <dgm:presLayoutVars>
          <dgm:chPref val="1"/>
          <dgm:dir/>
          <dgm:animOne val="branch"/>
          <dgm:animLvl val="lvl"/>
          <dgm:resizeHandles/>
        </dgm:presLayoutVars>
      </dgm:prSet>
      <dgm:spPr/>
    </dgm:pt>
    <dgm:pt modelId="{9A1E845F-DFA3-457A-9270-1E71F9F41E7F}" type="pres">
      <dgm:prSet presAssocID="{806A048D-7644-4A9E-9DE2-A6A521EFDBCA}" presName="root" presStyleCnt="0"/>
      <dgm:spPr/>
    </dgm:pt>
    <dgm:pt modelId="{A5B1B026-7531-43F5-8280-763325E7773B}" type="pres">
      <dgm:prSet presAssocID="{806A048D-7644-4A9E-9DE2-A6A521EFDBCA}" presName="rootComposite" presStyleCnt="0"/>
      <dgm:spPr/>
    </dgm:pt>
    <dgm:pt modelId="{AB6F1262-2DE4-4F2C-B4DC-19884883E98A}" type="pres">
      <dgm:prSet presAssocID="{806A048D-7644-4A9E-9DE2-A6A521EFDBCA}" presName="rootText" presStyleLbl="node1" presStyleIdx="0" presStyleCnt="2"/>
      <dgm:spPr/>
    </dgm:pt>
    <dgm:pt modelId="{EEE74E3E-3997-4E5F-9652-D1F4CAE33A0E}" type="pres">
      <dgm:prSet presAssocID="{806A048D-7644-4A9E-9DE2-A6A521EFDBCA}" presName="rootConnector" presStyleLbl="node1" presStyleIdx="0" presStyleCnt="2"/>
      <dgm:spPr/>
    </dgm:pt>
    <dgm:pt modelId="{0253B614-806E-4580-ACBF-D0F6A3CC1794}" type="pres">
      <dgm:prSet presAssocID="{806A048D-7644-4A9E-9DE2-A6A521EFDBCA}" presName="childShape" presStyleCnt="0"/>
      <dgm:spPr/>
    </dgm:pt>
    <dgm:pt modelId="{F4AC37E2-A20E-488B-86B1-4950B85C5801}" type="pres">
      <dgm:prSet presAssocID="{A9FDC80C-E85E-46D6-A4AB-262E7A31B284}" presName="Name13" presStyleLbl="parChTrans1D2" presStyleIdx="0" presStyleCnt="6"/>
      <dgm:spPr/>
    </dgm:pt>
    <dgm:pt modelId="{6DB24032-FCE6-4E04-86E8-814AC4C752F8}" type="pres">
      <dgm:prSet presAssocID="{DF58C284-D6B9-4A2B-9BF6-D054F5A29A81}" presName="childText" presStyleLbl="bgAcc1" presStyleIdx="0" presStyleCnt="6">
        <dgm:presLayoutVars>
          <dgm:bulletEnabled val="1"/>
        </dgm:presLayoutVars>
      </dgm:prSet>
      <dgm:spPr/>
    </dgm:pt>
    <dgm:pt modelId="{96587729-ED64-4581-8650-046409B18701}" type="pres">
      <dgm:prSet presAssocID="{36BC50B2-5BB5-475C-A475-38F5C8EBAC47}" presName="Name13" presStyleLbl="parChTrans1D2" presStyleIdx="1" presStyleCnt="6"/>
      <dgm:spPr/>
    </dgm:pt>
    <dgm:pt modelId="{5476EFEE-2683-421C-873C-D8050AFB0161}" type="pres">
      <dgm:prSet presAssocID="{35153F5D-02E0-41E6-927D-7A92F2281965}" presName="childText" presStyleLbl="bgAcc1" presStyleIdx="1" presStyleCnt="6">
        <dgm:presLayoutVars>
          <dgm:bulletEnabled val="1"/>
        </dgm:presLayoutVars>
      </dgm:prSet>
      <dgm:spPr/>
    </dgm:pt>
    <dgm:pt modelId="{A95F9CDB-69B9-421D-B99D-F4A52D26C4B0}" type="pres">
      <dgm:prSet presAssocID="{FB9FF706-EC53-4069-A71E-FF313CE432D6}" presName="root" presStyleCnt="0"/>
      <dgm:spPr/>
    </dgm:pt>
    <dgm:pt modelId="{875B3855-103F-4963-9D28-DAD5183E5144}" type="pres">
      <dgm:prSet presAssocID="{FB9FF706-EC53-4069-A71E-FF313CE432D6}" presName="rootComposite" presStyleCnt="0"/>
      <dgm:spPr/>
    </dgm:pt>
    <dgm:pt modelId="{1E9AA61A-D86B-49C7-9022-6D09C59BF681}" type="pres">
      <dgm:prSet presAssocID="{FB9FF706-EC53-4069-A71E-FF313CE432D6}" presName="rootText" presStyleLbl="node1" presStyleIdx="1" presStyleCnt="2"/>
      <dgm:spPr/>
      <dgm:t>
        <a:bodyPr/>
        <a:lstStyle/>
        <a:p>
          <a:endParaRPr lang="es-EC"/>
        </a:p>
      </dgm:t>
    </dgm:pt>
    <dgm:pt modelId="{F95F79FA-EC8C-4FBF-A680-2A68B57768B4}" type="pres">
      <dgm:prSet presAssocID="{FB9FF706-EC53-4069-A71E-FF313CE432D6}" presName="rootConnector" presStyleLbl="node1" presStyleIdx="1" presStyleCnt="2"/>
      <dgm:spPr/>
    </dgm:pt>
    <dgm:pt modelId="{B2E458F3-96E1-4F04-808D-C6F45C761044}" type="pres">
      <dgm:prSet presAssocID="{FB9FF706-EC53-4069-A71E-FF313CE432D6}" presName="childShape" presStyleCnt="0"/>
      <dgm:spPr/>
    </dgm:pt>
    <dgm:pt modelId="{2269FBD8-906D-46B4-BD5F-8B4B5CBE017F}" type="pres">
      <dgm:prSet presAssocID="{223195C2-6221-47AC-BD49-70F410B780BE}" presName="Name13" presStyleLbl="parChTrans1D2" presStyleIdx="2" presStyleCnt="6"/>
      <dgm:spPr/>
    </dgm:pt>
    <dgm:pt modelId="{136E6979-F281-426E-AD94-FB882EB6302C}" type="pres">
      <dgm:prSet presAssocID="{879A02A1-C7D6-4730-8B21-D443DD257D74}" presName="childText" presStyleLbl="bgAcc1" presStyleIdx="2" presStyleCnt="6">
        <dgm:presLayoutVars>
          <dgm:bulletEnabled val="1"/>
        </dgm:presLayoutVars>
      </dgm:prSet>
      <dgm:spPr/>
    </dgm:pt>
    <dgm:pt modelId="{F6EDCF50-5B17-47B1-B74B-DF495140E9E2}" type="pres">
      <dgm:prSet presAssocID="{2F918A73-DFBC-4750-84B7-9B11B0461D5C}" presName="Name13" presStyleLbl="parChTrans1D2" presStyleIdx="3" presStyleCnt="6"/>
      <dgm:spPr/>
    </dgm:pt>
    <dgm:pt modelId="{097DA2F0-E52F-42B9-A78A-6B2121514C2E}" type="pres">
      <dgm:prSet presAssocID="{D4E036D5-74A7-4FF0-91C4-637B6D950E74}" presName="childText" presStyleLbl="bgAcc1" presStyleIdx="3" presStyleCnt="6">
        <dgm:presLayoutVars>
          <dgm:bulletEnabled val="1"/>
        </dgm:presLayoutVars>
      </dgm:prSet>
      <dgm:spPr/>
      <dgm:t>
        <a:bodyPr/>
        <a:lstStyle/>
        <a:p>
          <a:endParaRPr lang="es-EC"/>
        </a:p>
      </dgm:t>
    </dgm:pt>
    <dgm:pt modelId="{1820D92E-6693-4617-B744-EC6670BF9C47}" type="pres">
      <dgm:prSet presAssocID="{C6EA3D3E-69D2-4CC5-BCF8-9C425F84F3C0}" presName="Name13" presStyleLbl="parChTrans1D2" presStyleIdx="4" presStyleCnt="6"/>
      <dgm:spPr/>
    </dgm:pt>
    <dgm:pt modelId="{B34CC30B-2AB3-4AC3-BB64-23E41DAB48BC}" type="pres">
      <dgm:prSet presAssocID="{48DF2670-85FF-4DC2-A7E3-6BABCCE96593}" presName="childText" presStyleLbl="bgAcc1" presStyleIdx="4" presStyleCnt="6">
        <dgm:presLayoutVars>
          <dgm:bulletEnabled val="1"/>
        </dgm:presLayoutVars>
      </dgm:prSet>
      <dgm:spPr/>
    </dgm:pt>
    <dgm:pt modelId="{53568991-6262-4738-99BF-27DFB6BE279D}" type="pres">
      <dgm:prSet presAssocID="{11923A90-CE9F-4CBA-8C3F-9C1A85FA848B}" presName="Name13" presStyleLbl="parChTrans1D2" presStyleIdx="5" presStyleCnt="6"/>
      <dgm:spPr/>
    </dgm:pt>
    <dgm:pt modelId="{6928B287-092F-4D77-B252-4268292D1F3C}" type="pres">
      <dgm:prSet presAssocID="{4DAE5644-E32B-43CA-AE95-7CC8D610B308}" presName="childText" presStyleLbl="bgAcc1" presStyleIdx="5" presStyleCnt="6">
        <dgm:presLayoutVars>
          <dgm:bulletEnabled val="1"/>
        </dgm:presLayoutVars>
      </dgm:prSet>
      <dgm:spPr/>
    </dgm:pt>
  </dgm:ptLst>
  <dgm:cxnLst>
    <dgm:cxn modelId="{E1FCDB47-85B2-4009-927B-F13B72BC3185}" type="presOf" srcId="{A9FDC80C-E85E-46D6-A4AB-262E7A31B284}" destId="{F4AC37E2-A20E-488B-86B1-4950B85C5801}" srcOrd="0" destOrd="0" presId="urn:microsoft.com/office/officeart/2005/8/layout/hierarchy3"/>
    <dgm:cxn modelId="{83AB015A-65EB-4188-918E-74199155C411}" type="presOf" srcId="{806A048D-7644-4A9E-9DE2-A6A521EFDBCA}" destId="{AB6F1262-2DE4-4F2C-B4DC-19884883E98A}" srcOrd="0" destOrd="0" presId="urn:microsoft.com/office/officeart/2005/8/layout/hierarchy3"/>
    <dgm:cxn modelId="{675018DD-4538-4342-A289-A610AB6CB694}" srcId="{4FDC1FDF-286B-463C-A4A6-ABD3AF792631}" destId="{806A048D-7644-4A9E-9DE2-A6A521EFDBCA}" srcOrd="0" destOrd="0" parTransId="{9ECEB7D8-844C-46CC-B215-A6D21BB2F30D}" sibTransId="{F018B4A6-ADBB-480B-8903-3E224A0FB2C5}"/>
    <dgm:cxn modelId="{B48C6BAC-18D8-413D-B916-03E151A07A42}" srcId="{FB9FF706-EC53-4069-A71E-FF313CE432D6}" destId="{D4E036D5-74A7-4FF0-91C4-637B6D950E74}" srcOrd="1" destOrd="0" parTransId="{2F918A73-DFBC-4750-84B7-9B11B0461D5C}" sibTransId="{F0B6AFEC-BAEE-44BD-88E3-2CDDAF3F0442}"/>
    <dgm:cxn modelId="{F7AF67BC-1637-45A7-B915-3599A0DF01C4}" srcId="{FB9FF706-EC53-4069-A71E-FF313CE432D6}" destId="{879A02A1-C7D6-4730-8B21-D443DD257D74}" srcOrd="0" destOrd="0" parTransId="{223195C2-6221-47AC-BD49-70F410B780BE}" sibTransId="{513ADF66-0796-4DB6-9B47-318B407EE6D3}"/>
    <dgm:cxn modelId="{5DBC891A-832F-4BDF-B293-7F928B15CACB}" srcId="{4FDC1FDF-286B-463C-A4A6-ABD3AF792631}" destId="{FB9FF706-EC53-4069-A71E-FF313CE432D6}" srcOrd="1" destOrd="0" parTransId="{F9DAD6CA-6D00-4FCA-85FF-CA18E0CCDFFC}" sibTransId="{B671F6AF-8F18-4B31-8BEE-40C41B84FB48}"/>
    <dgm:cxn modelId="{8D8B2111-CB77-4E4D-BDAB-1C458A978664}" type="presOf" srcId="{D4E036D5-74A7-4FF0-91C4-637B6D950E74}" destId="{097DA2F0-E52F-42B9-A78A-6B2121514C2E}" srcOrd="0" destOrd="0" presId="urn:microsoft.com/office/officeart/2005/8/layout/hierarchy3"/>
    <dgm:cxn modelId="{6F3C7B2A-8025-4B26-A8CB-7B0968D67CCB}" type="presOf" srcId="{223195C2-6221-47AC-BD49-70F410B780BE}" destId="{2269FBD8-906D-46B4-BD5F-8B4B5CBE017F}" srcOrd="0" destOrd="0" presId="urn:microsoft.com/office/officeart/2005/8/layout/hierarchy3"/>
    <dgm:cxn modelId="{63A4F66B-7D79-4AC6-99F3-B267FA360B66}" type="presOf" srcId="{11923A90-CE9F-4CBA-8C3F-9C1A85FA848B}" destId="{53568991-6262-4738-99BF-27DFB6BE279D}" srcOrd="0" destOrd="0" presId="urn:microsoft.com/office/officeart/2005/8/layout/hierarchy3"/>
    <dgm:cxn modelId="{7EA642F5-B763-49AB-8712-4BE6FA9C1F8A}" srcId="{FB9FF706-EC53-4069-A71E-FF313CE432D6}" destId="{4DAE5644-E32B-43CA-AE95-7CC8D610B308}" srcOrd="3" destOrd="0" parTransId="{11923A90-CE9F-4CBA-8C3F-9C1A85FA848B}" sibTransId="{CAB19E9E-D58B-4257-8EFB-F780F93C3A8A}"/>
    <dgm:cxn modelId="{2825A24B-C5C0-4124-98E2-E389582CA493}" type="presOf" srcId="{2F918A73-DFBC-4750-84B7-9B11B0461D5C}" destId="{F6EDCF50-5B17-47B1-B74B-DF495140E9E2}" srcOrd="0" destOrd="0" presId="urn:microsoft.com/office/officeart/2005/8/layout/hierarchy3"/>
    <dgm:cxn modelId="{CE9AF488-4BFB-4FF1-9F67-23209195A41A}" type="presOf" srcId="{FB9FF706-EC53-4069-A71E-FF313CE432D6}" destId="{1E9AA61A-D86B-49C7-9022-6D09C59BF681}" srcOrd="0" destOrd="0" presId="urn:microsoft.com/office/officeart/2005/8/layout/hierarchy3"/>
    <dgm:cxn modelId="{93F0ADB3-738F-480C-B2AA-2033A0A18873}" type="presOf" srcId="{DF58C284-D6B9-4A2B-9BF6-D054F5A29A81}" destId="{6DB24032-FCE6-4E04-86E8-814AC4C752F8}" srcOrd="0" destOrd="0" presId="urn:microsoft.com/office/officeart/2005/8/layout/hierarchy3"/>
    <dgm:cxn modelId="{789445B3-069B-4E85-B170-E3D2DC32CBF5}" type="presOf" srcId="{FB9FF706-EC53-4069-A71E-FF313CE432D6}" destId="{F95F79FA-EC8C-4FBF-A680-2A68B57768B4}" srcOrd="1" destOrd="0" presId="urn:microsoft.com/office/officeart/2005/8/layout/hierarchy3"/>
    <dgm:cxn modelId="{5AD7813E-E9AB-4FED-92A2-34E75C40A0DA}" type="presOf" srcId="{806A048D-7644-4A9E-9DE2-A6A521EFDBCA}" destId="{EEE74E3E-3997-4E5F-9652-D1F4CAE33A0E}" srcOrd="1" destOrd="0" presId="urn:microsoft.com/office/officeart/2005/8/layout/hierarchy3"/>
    <dgm:cxn modelId="{39D46234-94CA-466F-B8AC-85BA399B4EF1}" type="presOf" srcId="{36BC50B2-5BB5-475C-A475-38F5C8EBAC47}" destId="{96587729-ED64-4581-8650-046409B18701}" srcOrd="0" destOrd="0" presId="urn:microsoft.com/office/officeart/2005/8/layout/hierarchy3"/>
    <dgm:cxn modelId="{B3FB1C3C-8136-43A9-9159-7022308A26BD}" type="presOf" srcId="{4DAE5644-E32B-43CA-AE95-7CC8D610B308}" destId="{6928B287-092F-4D77-B252-4268292D1F3C}" srcOrd="0" destOrd="0" presId="urn:microsoft.com/office/officeart/2005/8/layout/hierarchy3"/>
    <dgm:cxn modelId="{639BA061-1BBB-4A4A-98B3-E0E1D1E15E32}" type="presOf" srcId="{35153F5D-02E0-41E6-927D-7A92F2281965}" destId="{5476EFEE-2683-421C-873C-D8050AFB0161}" srcOrd="0" destOrd="0" presId="urn:microsoft.com/office/officeart/2005/8/layout/hierarchy3"/>
    <dgm:cxn modelId="{902949DF-1B50-4E13-A391-20459343E8A1}" type="presOf" srcId="{4FDC1FDF-286B-463C-A4A6-ABD3AF792631}" destId="{2B8B4F83-8C86-47DD-ADA6-272B4AAF8DA5}" srcOrd="0" destOrd="0" presId="urn:microsoft.com/office/officeart/2005/8/layout/hierarchy3"/>
    <dgm:cxn modelId="{E42B2D70-393C-4C10-B87F-F44D0FAE42A1}" type="presOf" srcId="{C6EA3D3E-69D2-4CC5-BCF8-9C425F84F3C0}" destId="{1820D92E-6693-4617-B744-EC6670BF9C47}" srcOrd="0" destOrd="0" presId="urn:microsoft.com/office/officeart/2005/8/layout/hierarchy3"/>
    <dgm:cxn modelId="{C9FB533D-A5FF-4CD6-B030-9DD757E0C96F}" srcId="{806A048D-7644-4A9E-9DE2-A6A521EFDBCA}" destId="{35153F5D-02E0-41E6-927D-7A92F2281965}" srcOrd="1" destOrd="0" parTransId="{36BC50B2-5BB5-475C-A475-38F5C8EBAC47}" sibTransId="{CC0ACCF2-2D7D-4E35-A044-75998467099E}"/>
    <dgm:cxn modelId="{7BCAC9E2-7570-4493-90C7-E720009E4071}" srcId="{806A048D-7644-4A9E-9DE2-A6A521EFDBCA}" destId="{DF58C284-D6B9-4A2B-9BF6-D054F5A29A81}" srcOrd="0" destOrd="0" parTransId="{A9FDC80C-E85E-46D6-A4AB-262E7A31B284}" sibTransId="{5CF655EC-6787-4C94-9D71-E79D2A15702A}"/>
    <dgm:cxn modelId="{73D12FC0-A45C-4D12-A7BD-BC572E0D559E}" srcId="{FB9FF706-EC53-4069-A71E-FF313CE432D6}" destId="{48DF2670-85FF-4DC2-A7E3-6BABCCE96593}" srcOrd="2" destOrd="0" parTransId="{C6EA3D3E-69D2-4CC5-BCF8-9C425F84F3C0}" sibTransId="{91C79C86-7F05-4C12-B9B8-A550D124E407}"/>
    <dgm:cxn modelId="{D61F3A32-0E90-4868-8EAD-8486F174A112}" type="presOf" srcId="{879A02A1-C7D6-4730-8B21-D443DD257D74}" destId="{136E6979-F281-426E-AD94-FB882EB6302C}" srcOrd="0" destOrd="0" presId="urn:microsoft.com/office/officeart/2005/8/layout/hierarchy3"/>
    <dgm:cxn modelId="{916701FE-715B-4279-A480-32984ECEC0F4}" type="presOf" srcId="{48DF2670-85FF-4DC2-A7E3-6BABCCE96593}" destId="{B34CC30B-2AB3-4AC3-BB64-23E41DAB48BC}" srcOrd="0" destOrd="0" presId="urn:microsoft.com/office/officeart/2005/8/layout/hierarchy3"/>
    <dgm:cxn modelId="{ED33CA9B-C1E8-40EC-879E-137CC6949F48}" type="presParOf" srcId="{2B8B4F83-8C86-47DD-ADA6-272B4AAF8DA5}" destId="{9A1E845F-DFA3-457A-9270-1E71F9F41E7F}" srcOrd="0" destOrd="0" presId="urn:microsoft.com/office/officeart/2005/8/layout/hierarchy3"/>
    <dgm:cxn modelId="{D76EACDF-79BF-4DC3-AF5A-1C64F94D0272}" type="presParOf" srcId="{9A1E845F-DFA3-457A-9270-1E71F9F41E7F}" destId="{A5B1B026-7531-43F5-8280-763325E7773B}" srcOrd="0" destOrd="0" presId="urn:microsoft.com/office/officeart/2005/8/layout/hierarchy3"/>
    <dgm:cxn modelId="{B25C6B0B-DB0C-40E7-A6DF-FA47B6E29EC4}" type="presParOf" srcId="{A5B1B026-7531-43F5-8280-763325E7773B}" destId="{AB6F1262-2DE4-4F2C-B4DC-19884883E98A}" srcOrd="0" destOrd="0" presId="urn:microsoft.com/office/officeart/2005/8/layout/hierarchy3"/>
    <dgm:cxn modelId="{F2EB9260-284E-43F0-B38B-438FB72EE122}" type="presParOf" srcId="{A5B1B026-7531-43F5-8280-763325E7773B}" destId="{EEE74E3E-3997-4E5F-9652-D1F4CAE33A0E}" srcOrd="1" destOrd="0" presId="urn:microsoft.com/office/officeart/2005/8/layout/hierarchy3"/>
    <dgm:cxn modelId="{A3A95991-1718-4ABC-B01B-9E12274E6D48}" type="presParOf" srcId="{9A1E845F-DFA3-457A-9270-1E71F9F41E7F}" destId="{0253B614-806E-4580-ACBF-D0F6A3CC1794}" srcOrd="1" destOrd="0" presId="urn:microsoft.com/office/officeart/2005/8/layout/hierarchy3"/>
    <dgm:cxn modelId="{97DB6913-A1D6-4E0D-A48A-384D732D0CF9}" type="presParOf" srcId="{0253B614-806E-4580-ACBF-D0F6A3CC1794}" destId="{F4AC37E2-A20E-488B-86B1-4950B85C5801}" srcOrd="0" destOrd="0" presId="urn:microsoft.com/office/officeart/2005/8/layout/hierarchy3"/>
    <dgm:cxn modelId="{CD67A920-C1B7-4266-80F5-45BF32A5BDE9}" type="presParOf" srcId="{0253B614-806E-4580-ACBF-D0F6A3CC1794}" destId="{6DB24032-FCE6-4E04-86E8-814AC4C752F8}" srcOrd="1" destOrd="0" presId="urn:microsoft.com/office/officeart/2005/8/layout/hierarchy3"/>
    <dgm:cxn modelId="{D4FCBFC5-3C56-43C4-B743-82BD6F915EE6}" type="presParOf" srcId="{0253B614-806E-4580-ACBF-D0F6A3CC1794}" destId="{96587729-ED64-4581-8650-046409B18701}" srcOrd="2" destOrd="0" presId="urn:microsoft.com/office/officeart/2005/8/layout/hierarchy3"/>
    <dgm:cxn modelId="{5305C1BD-6948-40F9-9816-2C645FAE6371}" type="presParOf" srcId="{0253B614-806E-4580-ACBF-D0F6A3CC1794}" destId="{5476EFEE-2683-421C-873C-D8050AFB0161}" srcOrd="3" destOrd="0" presId="urn:microsoft.com/office/officeart/2005/8/layout/hierarchy3"/>
    <dgm:cxn modelId="{C944B555-056C-40A6-8488-F83D6533C805}" type="presParOf" srcId="{2B8B4F83-8C86-47DD-ADA6-272B4AAF8DA5}" destId="{A95F9CDB-69B9-421D-B99D-F4A52D26C4B0}" srcOrd="1" destOrd="0" presId="urn:microsoft.com/office/officeart/2005/8/layout/hierarchy3"/>
    <dgm:cxn modelId="{D5BEB477-2703-4A43-866B-735B1AF9D2C2}" type="presParOf" srcId="{A95F9CDB-69B9-421D-B99D-F4A52D26C4B0}" destId="{875B3855-103F-4963-9D28-DAD5183E5144}" srcOrd="0" destOrd="0" presId="urn:microsoft.com/office/officeart/2005/8/layout/hierarchy3"/>
    <dgm:cxn modelId="{B042E31F-CB41-45F9-852A-EE1077161C67}" type="presParOf" srcId="{875B3855-103F-4963-9D28-DAD5183E5144}" destId="{1E9AA61A-D86B-49C7-9022-6D09C59BF681}" srcOrd="0" destOrd="0" presId="urn:microsoft.com/office/officeart/2005/8/layout/hierarchy3"/>
    <dgm:cxn modelId="{98F7F2DA-8BA1-424B-9C8C-C7D82DB90FD2}" type="presParOf" srcId="{875B3855-103F-4963-9D28-DAD5183E5144}" destId="{F95F79FA-EC8C-4FBF-A680-2A68B57768B4}" srcOrd="1" destOrd="0" presId="urn:microsoft.com/office/officeart/2005/8/layout/hierarchy3"/>
    <dgm:cxn modelId="{718EC50E-A3AC-43DD-A1A1-62A67295191D}" type="presParOf" srcId="{A95F9CDB-69B9-421D-B99D-F4A52D26C4B0}" destId="{B2E458F3-96E1-4F04-808D-C6F45C761044}" srcOrd="1" destOrd="0" presId="urn:microsoft.com/office/officeart/2005/8/layout/hierarchy3"/>
    <dgm:cxn modelId="{CC98DB65-469A-4D32-86F4-A980FD13A67F}" type="presParOf" srcId="{B2E458F3-96E1-4F04-808D-C6F45C761044}" destId="{2269FBD8-906D-46B4-BD5F-8B4B5CBE017F}" srcOrd="0" destOrd="0" presId="urn:microsoft.com/office/officeart/2005/8/layout/hierarchy3"/>
    <dgm:cxn modelId="{EB50205F-A10A-41D9-8ECF-06A983A1F43B}" type="presParOf" srcId="{B2E458F3-96E1-4F04-808D-C6F45C761044}" destId="{136E6979-F281-426E-AD94-FB882EB6302C}" srcOrd="1" destOrd="0" presId="urn:microsoft.com/office/officeart/2005/8/layout/hierarchy3"/>
    <dgm:cxn modelId="{5746A9B3-963D-4455-9C77-B605DDB518AE}" type="presParOf" srcId="{B2E458F3-96E1-4F04-808D-C6F45C761044}" destId="{F6EDCF50-5B17-47B1-B74B-DF495140E9E2}" srcOrd="2" destOrd="0" presId="urn:microsoft.com/office/officeart/2005/8/layout/hierarchy3"/>
    <dgm:cxn modelId="{719B6629-5A6E-4325-BAFF-67C638FCB44C}" type="presParOf" srcId="{B2E458F3-96E1-4F04-808D-C6F45C761044}" destId="{097DA2F0-E52F-42B9-A78A-6B2121514C2E}" srcOrd="3" destOrd="0" presId="urn:microsoft.com/office/officeart/2005/8/layout/hierarchy3"/>
    <dgm:cxn modelId="{2A92B99F-8EB3-4DF2-9B03-B18BE6A438D9}" type="presParOf" srcId="{B2E458F3-96E1-4F04-808D-C6F45C761044}" destId="{1820D92E-6693-4617-B744-EC6670BF9C47}" srcOrd="4" destOrd="0" presId="urn:microsoft.com/office/officeart/2005/8/layout/hierarchy3"/>
    <dgm:cxn modelId="{2A5E5485-D5E1-4AFA-B174-94941C749B59}" type="presParOf" srcId="{B2E458F3-96E1-4F04-808D-C6F45C761044}" destId="{B34CC30B-2AB3-4AC3-BB64-23E41DAB48BC}" srcOrd="5" destOrd="0" presId="urn:microsoft.com/office/officeart/2005/8/layout/hierarchy3"/>
    <dgm:cxn modelId="{697B0304-0D58-40E0-8FC7-356E841860B6}" type="presParOf" srcId="{B2E458F3-96E1-4F04-808D-C6F45C761044}" destId="{53568991-6262-4738-99BF-27DFB6BE279D}" srcOrd="6" destOrd="0" presId="urn:microsoft.com/office/officeart/2005/8/layout/hierarchy3"/>
    <dgm:cxn modelId="{91DF2A7F-EC7E-4A12-90F9-59981D450D5C}" type="presParOf" srcId="{B2E458F3-96E1-4F04-808D-C6F45C761044}" destId="{6928B287-092F-4D77-B252-4268292D1F3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098ED7-5D32-4A79-825B-99D41D8E6037}"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s-EC"/>
        </a:p>
      </dgm:t>
    </dgm:pt>
    <dgm:pt modelId="{0D4A18F5-06A9-4B32-8083-A166FCDF56B4}">
      <dgm:prSet phldrT="[Texto]"/>
      <dgm:spPr/>
      <dgm:t>
        <a:bodyPr/>
        <a:lstStyle/>
        <a:p>
          <a:r>
            <a:rPr lang="es-EC" noProof="0" dirty="0" smtClean="0"/>
            <a:t>Investigación</a:t>
          </a:r>
          <a:endParaRPr lang="es-EC" noProof="0" dirty="0"/>
        </a:p>
      </dgm:t>
    </dgm:pt>
    <dgm:pt modelId="{5C2B3C82-BD77-4CFF-AA5D-B8BC5F54ED23}" type="parTrans" cxnId="{70034A8D-628B-435B-B144-9F890C530271}">
      <dgm:prSet/>
      <dgm:spPr/>
      <dgm:t>
        <a:bodyPr/>
        <a:lstStyle/>
        <a:p>
          <a:endParaRPr lang="es-EC"/>
        </a:p>
      </dgm:t>
    </dgm:pt>
    <dgm:pt modelId="{54B209D8-3D90-4230-B6E3-841378452C35}" type="sibTrans" cxnId="{70034A8D-628B-435B-B144-9F890C530271}">
      <dgm:prSet/>
      <dgm:spPr/>
      <dgm:t>
        <a:bodyPr/>
        <a:lstStyle/>
        <a:p>
          <a:endParaRPr lang="es-EC"/>
        </a:p>
      </dgm:t>
    </dgm:pt>
    <dgm:pt modelId="{B71F5DED-2BEF-434B-9351-2B4196FD70E5}">
      <dgm:prSet phldrT="[Texto]"/>
      <dgm:spPr/>
      <dgm:t>
        <a:bodyPr/>
        <a:lstStyle/>
        <a:p>
          <a:r>
            <a:rPr lang="es-EC" noProof="0" dirty="0" smtClean="0"/>
            <a:t>Tipo de Investigación</a:t>
          </a:r>
        </a:p>
        <a:p>
          <a:r>
            <a:rPr lang="es-EC" noProof="0" dirty="0" smtClean="0"/>
            <a:t>Exploratoria y descriptiva</a:t>
          </a:r>
          <a:endParaRPr lang="es-EC" noProof="0" dirty="0"/>
        </a:p>
      </dgm:t>
    </dgm:pt>
    <dgm:pt modelId="{F327872F-398A-4D22-8FD3-29F0D9E17C90}" type="parTrans" cxnId="{54232622-78D3-4FBF-AC38-E2AE81A8E47E}">
      <dgm:prSet/>
      <dgm:spPr/>
      <dgm:t>
        <a:bodyPr/>
        <a:lstStyle/>
        <a:p>
          <a:endParaRPr lang="es-EC"/>
        </a:p>
      </dgm:t>
    </dgm:pt>
    <dgm:pt modelId="{33C99639-5FD0-4AED-BE6B-4CC697BC1A51}" type="sibTrans" cxnId="{54232622-78D3-4FBF-AC38-E2AE81A8E47E}">
      <dgm:prSet/>
      <dgm:spPr/>
      <dgm:t>
        <a:bodyPr/>
        <a:lstStyle/>
        <a:p>
          <a:endParaRPr lang="es-EC"/>
        </a:p>
      </dgm:t>
    </dgm:pt>
    <dgm:pt modelId="{A60AB2D4-4985-4724-BACF-4D18E2ECE60C}">
      <dgm:prSet phldrT="[Texto]"/>
      <dgm:spPr/>
      <dgm:t>
        <a:bodyPr/>
        <a:lstStyle/>
        <a:p>
          <a:r>
            <a:rPr lang="es-EC" noProof="0" dirty="0" smtClean="0"/>
            <a:t>Método Analítico</a:t>
          </a:r>
          <a:endParaRPr lang="es-EC" noProof="0" dirty="0"/>
        </a:p>
      </dgm:t>
    </dgm:pt>
    <dgm:pt modelId="{E9C5F9DA-F49D-438A-93DA-6A960DCA5CF4}" type="parTrans" cxnId="{B4AC7F3A-4B93-41B4-B303-D18AC2FD0999}">
      <dgm:prSet/>
      <dgm:spPr/>
      <dgm:t>
        <a:bodyPr/>
        <a:lstStyle/>
        <a:p>
          <a:endParaRPr lang="es-EC"/>
        </a:p>
      </dgm:t>
    </dgm:pt>
    <dgm:pt modelId="{76EF2B5C-F6F1-4897-94E2-6E94BD081EEC}" type="sibTrans" cxnId="{B4AC7F3A-4B93-41B4-B303-D18AC2FD0999}">
      <dgm:prSet/>
      <dgm:spPr/>
      <dgm:t>
        <a:bodyPr/>
        <a:lstStyle/>
        <a:p>
          <a:endParaRPr lang="es-EC"/>
        </a:p>
      </dgm:t>
    </dgm:pt>
    <dgm:pt modelId="{12BEA219-2938-43F0-B9C8-B0204E578E34}">
      <dgm:prSet phldrT="[Texto]"/>
      <dgm:spPr/>
      <dgm:t>
        <a:bodyPr/>
        <a:lstStyle/>
        <a:p>
          <a:r>
            <a:rPr lang="es-EC" noProof="0" dirty="0" smtClean="0"/>
            <a:t>Técnica de recolección de datos: Encuesta</a:t>
          </a:r>
          <a:endParaRPr lang="es-EC" noProof="0" dirty="0"/>
        </a:p>
      </dgm:t>
    </dgm:pt>
    <dgm:pt modelId="{9DE26E2E-C77D-46EE-886E-3E91C15228FA}" type="parTrans" cxnId="{B47D9531-F422-487B-B6A3-3EE77C090FF5}">
      <dgm:prSet/>
      <dgm:spPr/>
      <dgm:t>
        <a:bodyPr/>
        <a:lstStyle/>
        <a:p>
          <a:endParaRPr lang="es-EC"/>
        </a:p>
      </dgm:t>
    </dgm:pt>
    <dgm:pt modelId="{E255A77F-ADB8-4C38-9C52-7FD73B08FC55}" type="sibTrans" cxnId="{B47D9531-F422-487B-B6A3-3EE77C090FF5}">
      <dgm:prSet/>
      <dgm:spPr/>
      <dgm:t>
        <a:bodyPr/>
        <a:lstStyle/>
        <a:p>
          <a:endParaRPr lang="es-EC"/>
        </a:p>
      </dgm:t>
    </dgm:pt>
    <dgm:pt modelId="{2F417160-4A41-49A7-B1A9-EB4F4BC743AC}">
      <dgm:prSet phldrT="[Texto]"/>
      <dgm:spPr/>
      <dgm:t>
        <a:bodyPr/>
        <a:lstStyle/>
        <a:p>
          <a:r>
            <a:rPr lang="es-EC" noProof="0" dirty="0" smtClean="0"/>
            <a:t>Instrumento: Cuestionario</a:t>
          </a:r>
          <a:endParaRPr lang="es-EC" noProof="0" dirty="0"/>
        </a:p>
      </dgm:t>
    </dgm:pt>
    <dgm:pt modelId="{05182FFA-94DA-4BC6-B3CE-EAA5AB3B5A5C}" type="parTrans" cxnId="{0B2858BA-A97F-4A89-9879-C2ACA5A6985F}">
      <dgm:prSet/>
      <dgm:spPr/>
      <dgm:t>
        <a:bodyPr/>
        <a:lstStyle/>
        <a:p>
          <a:endParaRPr lang="es-EC"/>
        </a:p>
      </dgm:t>
    </dgm:pt>
    <dgm:pt modelId="{EDCAFEFF-C2DD-416A-9772-CE80AAEEF1AF}" type="sibTrans" cxnId="{0B2858BA-A97F-4A89-9879-C2ACA5A6985F}">
      <dgm:prSet/>
      <dgm:spPr/>
      <dgm:t>
        <a:bodyPr/>
        <a:lstStyle/>
        <a:p>
          <a:endParaRPr lang="es-EC"/>
        </a:p>
      </dgm:t>
    </dgm:pt>
    <dgm:pt modelId="{E5B8AF8A-16B4-4A5D-B341-0035F72D5D44}">
      <dgm:prSet phldrT="[Texto]"/>
      <dgm:spPr/>
      <dgm:t>
        <a:bodyPr/>
        <a:lstStyle/>
        <a:p>
          <a:r>
            <a:rPr lang="es-EC" noProof="0" dirty="0" smtClean="0"/>
            <a:t>Técnica de Muestreo: Probabilístico</a:t>
          </a:r>
          <a:endParaRPr lang="es-EC" noProof="0" dirty="0"/>
        </a:p>
      </dgm:t>
    </dgm:pt>
    <dgm:pt modelId="{AE2110DF-873C-4E28-B973-28D45AE8E421}" type="parTrans" cxnId="{CFE92A63-8CFD-47F5-99C8-FD7DAF1A1C41}">
      <dgm:prSet/>
      <dgm:spPr/>
      <dgm:t>
        <a:bodyPr/>
        <a:lstStyle/>
        <a:p>
          <a:endParaRPr lang="es-EC"/>
        </a:p>
      </dgm:t>
    </dgm:pt>
    <dgm:pt modelId="{E5F895AE-3439-4A11-B956-F566A519D7FD}" type="sibTrans" cxnId="{CFE92A63-8CFD-47F5-99C8-FD7DAF1A1C41}">
      <dgm:prSet/>
      <dgm:spPr/>
      <dgm:t>
        <a:bodyPr/>
        <a:lstStyle/>
        <a:p>
          <a:endParaRPr lang="es-EC"/>
        </a:p>
      </dgm:t>
    </dgm:pt>
    <dgm:pt modelId="{6AE22B73-ECFC-4372-AE6B-B6B5C32641EF}" type="pres">
      <dgm:prSet presAssocID="{1D098ED7-5D32-4A79-825B-99D41D8E6037}" presName="cycle" presStyleCnt="0">
        <dgm:presLayoutVars>
          <dgm:chMax val="1"/>
          <dgm:dir/>
          <dgm:animLvl val="ctr"/>
          <dgm:resizeHandles val="exact"/>
        </dgm:presLayoutVars>
      </dgm:prSet>
      <dgm:spPr/>
      <dgm:t>
        <a:bodyPr/>
        <a:lstStyle/>
        <a:p>
          <a:endParaRPr lang="es-EC"/>
        </a:p>
      </dgm:t>
    </dgm:pt>
    <dgm:pt modelId="{87C25BEF-3216-43D4-8FDE-E826F5483BAF}" type="pres">
      <dgm:prSet presAssocID="{0D4A18F5-06A9-4B32-8083-A166FCDF56B4}" presName="centerShape" presStyleLbl="node0" presStyleIdx="0" presStyleCnt="1"/>
      <dgm:spPr/>
      <dgm:t>
        <a:bodyPr/>
        <a:lstStyle/>
        <a:p>
          <a:endParaRPr lang="es-EC"/>
        </a:p>
      </dgm:t>
    </dgm:pt>
    <dgm:pt modelId="{A4A67720-3D24-4093-B4D6-C001CCCB3E97}" type="pres">
      <dgm:prSet presAssocID="{F327872F-398A-4D22-8FD3-29F0D9E17C90}" presName="parTrans" presStyleLbl="bgSibTrans2D1" presStyleIdx="0" presStyleCnt="5"/>
      <dgm:spPr/>
      <dgm:t>
        <a:bodyPr/>
        <a:lstStyle/>
        <a:p>
          <a:endParaRPr lang="es-EC"/>
        </a:p>
      </dgm:t>
    </dgm:pt>
    <dgm:pt modelId="{3AA2D170-3A8E-46B6-AD27-CD24B6A1DCAA}" type="pres">
      <dgm:prSet presAssocID="{B71F5DED-2BEF-434B-9351-2B4196FD70E5}" presName="node" presStyleLbl="node1" presStyleIdx="0" presStyleCnt="5">
        <dgm:presLayoutVars>
          <dgm:bulletEnabled val="1"/>
        </dgm:presLayoutVars>
      </dgm:prSet>
      <dgm:spPr/>
      <dgm:t>
        <a:bodyPr/>
        <a:lstStyle/>
        <a:p>
          <a:endParaRPr lang="es-EC"/>
        </a:p>
      </dgm:t>
    </dgm:pt>
    <dgm:pt modelId="{305D94D8-9978-4CC9-A832-7DEEBE0A917D}" type="pres">
      <dgm:prSet presAssocID="{E9C5F9DA-F49D-438A-93DA-6A960DCA5CF4}" presName="parTrans" presStyleLbl="bgSibTrans2D1" presStyleIdx="1" presStyleCnt="5"/>
      <dgm:spPr/>
      <dgm:t>
        <a:bodyPr/>
        <a:lstStyle/>
        <a:p>
          <a:endParaRPr lang="es-EC"/>
        </a:p>
      </dgm:t>
    </dgm:pt>
    <dgm:pt modelId="{33A0124B-E0E4-4421-8AF0-7E93F1B2A73A}" type="pres">
      <dgm:prSet presAssocID="{A60AB2D4-4985-4724-BACF-4D18E2ECE60C}" presName="node" presStyleLbl="node1" presStyleIdx="1" presStyleCnt="5">
        <dgm:presLayoutVars>
          <dgm:bulletEnabled val="1"/>
        </dgm:presLayoutVars>
      </dgm:prSet>
      <dgm:spPr/>
      <dgm:t>
        <a:bodyPr/>
        <a:lstStyle/>
        <a:p>
          <a:endParaRPr lang="es-EC"/>
        </a:p>
      </dgm:t>
    </dgm:pt>
    <dgm:pt modelId="{32A16078-8284-417F-B6E3-E2E8D7820DFB}" type="pres">
      <dgm:prSet presAssocID="{9DE26E2E-C77D-46EE-886E-3E91C15228FA}" presName="parTrans" presStyleLbl="bgSibTrans2D1" presStyleIdx="2" presStyleCnt="5"/>
      <dgm:spPr/>
      <dgm:t>
        <a:bodyPr/>
        <a:lstStyle/>
        <a:p>
          <a:endParaRPr lang="es-EC"/>
        </a:p>
      </dgm:t>
    </dgm:pt>
    <dgm:pt modelId="{D3288F09-1572-4CCA-B1A8-AD3B20E21A42}" type="pres">
      <dgm:prSet presAssocID="{12BEA219-2938-43F0-B9C8-B0204E578E34}" presName="node" presStyleLbl="node1" presStyleIdx="2" presStyleCnt="5">
        <dgm:presLayoutVars>
          <dgm:bulletEnabled val="1"/>
        </dgm:presLayoutVars>
      </dgm:prSet>
      <dgm:spPr/>
      <dgm:t>
        <a:bodyPr/>
        <a:lstStyle/>
        <a:p>
          <a:endParaRPr lang="es-EC"/>
        </a:p>
      </dgm:t>
    </dgm:pt>
    <dgm:pt modelId="{610B4418-53D6-4FCB-A340-2E75FBC93551}" type="pres">
      <dgm:prSet presAssocID="{05182FFA-94DA-4BC6-B3CE-EAA5AB3B5A5C}" presName="parTrans" presStyleLbl="bgSibTrans2D1" presStyleIdx="3" presStyleCnt="5"/>
      <dgm:spPr/>
      <dgm:t>
        <a:bodyPr/>
        <a:lstStyle/>
        <a:p>
          <a:endParaRPr lang="es-EC"/>
        </a:p>
      </dgm:t>
    </dgm:pt>
    <dgm:pt modelId="{498CA352-664A-45B9-9371-3C00A6FD4E39}" type="pres">
      <dgm:prSet presAssocID="{2F417160-4A41-49A7-B1A9-EB4F4BC743AC}" presName="node" presStyleLbl="node1" presStyleIdx="3" presStyleCnt="5">
        <dgm:presLayoutVars>
          <dgm:bulletEnabled val="1"/>
        </dgm:presLayoutVars>
      </dgm:prSet>
      <dgm:spPr/>
      <dgm:t>
        <a:bodyPr/>
        <a:lstStyle/>
        <a:p>
          <a:endParaRPr lang="es-EC"/>
        </a:p>
      </dgm:t>
    </dgm:pt>
    <dgm:pt modelId="{91A9E04B-85E4-411D-B86E-147C024C917D}" type="pres">
      <dgm:prSet presAssocID="{AE2110DF-873C-4E28-B973-28D45AE8E421}" presName="parTrans" presStyleLbl="bgSibTrans2D1" presStyleIdx="4" presStyleCnt="5"/>
      <dgm:spPr/>
      <dgm:t>
        <a:bodyPr/>
        <a:lstStyle/>
        <a:p>
          <a:endParaRPr lang="es-EC"/>
        </a:p>
      </dgm:t>
    </dgm:pt>
    <dgm:pt modelId="{214FCEB5-2426-4C6C-8468-543DB638AAF2}" type="pres">
      <dgm:prSet presAssocID="{E5B8AF8A-16B4-4A5D-B341-0035F72D5D44}" presName="node" presStyleLbl="node1" presStyleIdx="4" presStyleCnt="5">
        <dgm:presLayoutVars>
          <dgm:bulletEnabled val="1"/>
        </dgm:presLayoutVars>
      </dgm:prSet>
      <dgm:spPr/>
      <dgm:t>
        <a:bodyPr/>
        <a:lstStyle/>
        <a:p>
          <a:endParaRPr lang="es-EC"/>
        </a:p>
      </dgm:t>
    </dgm:pt>
  </dgm:ptLst>
  <dgm:cxnLst>
    <dgm:cxn modelId="{10E9FF5F-E27C-4944-9131-C1DE1E722172}" type="presOf" srcId="{1D098ED7-5D32-4A79-825B-99D41D8E6037}" destId="{6AE22B73-ECFC-4372-AE6B-B6B5C32641EF}" srcOrd="0" destOrd="0" presId="urn:microsoft.com/office/officeart/2005/8/layout/radial4"/>
    <dgm:cxn modelId="{F71563CB-5499-48BF-9647-0982D74B950F}" type="presOf" srcId="{2F417160-4A41-49A7-B1A9-EB4F4BC743AC}" destId="{498CA352-664A-45B9-9371-3C00A6FD4E39}" srcOrd="0" destOrd="0" presId="urn:microsoft.com/office/officeart/2005/8/layout/radial4"/>
    <dgm:cxn modelId="{40C0E6FD-5664-442B-A477-B228260697FB}" type="presOf" srcId="{E9C5F9DA-F49D-438A-93DA-6A960DCA5CF4}" destId="{305D94D8-9978-4CC9-A832-7DEEBE0A917D}" srcOrd="0" destOrd="0" presId="urn:microsoft.com/office/officeart/2005/8/layout/radial4"/>
    <dgm:cxn modelId="{B383FCD7-9CB3-440A-B569-6058739C61B3}" type="presOf" srcId="{AE2110DF-873C-4E28-B973-28D45AE8E421}" destId="{91A9E04B-85E4-411D-B86E-147C024C917D}" srcOrd="0" destOrd="0" presId="urn:microsoft.com/office/officeart/2005/8/layout/radial4"/>
    <dgm:cxn modelId="{A85CE4EC-4187-407E-9D9D-4C3226A4BABA}" type="presOf" srcId="{F327872F-398A-4D22-8FD3-29F0D9E17C90}" destId="{A4A67720-3D24-4093-B4D6-C001CCCB3E97}" srcOrd="0" destOrd="0" presId="urn:microsoft.com/office/officeart/2005/8/layout/radial4"/>
    <dgm:cxn modelId="{27322395-FD67-40CB-853F-E98B27D42807}" type="presOf" srcId="{12BEA219-2938-43F0-B9C8-B0204E578E34}" destId="{D3288F09-1572-4CCA-B1A8-AD3B20E21A42}" srcOrd="0" destOrd="0" presId="urn:microsoft.com/office/officeart/2005/8/layout/radial4"/>
    <dgm:cxn modelId="{B4555E60-3235-4652-AFD6-3BE652CD6001}" type="presOf" srcId="{E5B8AF8A-16B4-4A5D-B341-0035F72D5D44}" destId="{214FCEB5-2426-4C6C-8468-543DB638AAF2}" srcOrd="0" destOrd="0" presId="urn:microsoft.com/office/officeart/2005/8/layout/radial4"/>
    <dgm:cxn modelId="{70034A8D-628B-435B-B144-9F890C530271}" srcId="{1D098ED7-5D32-4A79-825B-99D41D8E6037}" destId="{0D4A18F5-06A9-4B32-8083-A166FCDF56B4}" srcOrd="0" destOrd="0" parTransId="{5C2B3C82-BD77-4CFF-AA5D-B8BC5F54ED23}" sibTransId="{54B209D8-3D90-4230-B6E3-841378452C35}"/>
    <dgm:cxn modelId="{B47D9531-F422-487B-B6A3-3EE77C090FF5}" srcId="{0D4A18F5-06A9-4B32-8083-A166FCDF56B4}" destId="{12BEA219-2938-43F0-B9C8-B0204E578E34}" srcOrd="2" destOrd="0" parTransId="{9DE26E2E-C77D-46EE-886E-3E91C15228FA}" sibTransId="{E255A77F-ADB8-4C38-9C52-7FD73B08FC55}"/>
    <dgm:cxn modelId="{CFE92A63-8CFD-47F5-99C8-FD7DAF1A1C41}" srcId="{0D4A18F5-06A9-4B32-8083-A166FCDF56B4}" destId="{E5B8AF8A-16B4-4A5D-B341-0035F72D5D44}" srcOrd="4" destOrd="0" parTransId="{AE2110DF-873C-4E28-B973-28D45AE8E421}" sibTransId="{E5F895AE-3439-4A11-B956-F566A519D7FD}"/>
    <dgm:cxn modelId="{CF03131E-7A00-4FC0-A5C5-1572571C57F8}" type="presOf" srcId="{9DE26E2E-C77D-46EE-886E-3E91C15228FA}" destId="{32A16078-8284-417F-B6E3-E2E8D7820DFB}" srcOrd="0" destOrd="0" presId="urn:microsoft.com/office/officeart/2005/8/layout/radial4"/>
    <dgm:cxn modelId="{A0907BA0-0B6A-48F0-B152-75AB2A92559A}" type="presOf" srcId="{0D4A18F5-06A9-4B32-8083-A166FCDF56B4}" destId="{87C25BEF-3216-43D4-8FDE-E826F5483BAF}" srcOrd="0" destOrd="0" presId="urn:microsoft.com/office/officeart/2005/8/layout/radial4"/>
    <dgm:cxn modelId="{54232622-78D3-4FBF-AC38-E2AE81A8E47E}" srcId="{0D4A18F5-06A9-4B32-8083-A166FCDF56B4}" destId="{B71F5DED-2BEF-434B-9351-2B4196FD70E5}" srcOrd="0" destOrd="0" parTransId="{F327872F-398A-4D22-8FD3-29F0D9E17C90}" sibTransId="{33C99639-5FD0-4AED-BE6B-4CC697BC1A51}"/>
    <dgm:cxn modelId="{4CB8FE97-8084-4DD3-87A5-6688F19F017B}" type="presOf" srcId="{B71F5DED-2BEF-434B-9351-2B4196FD70E5}" destId="{3AA2D170-3A8E-46B6-AD27-CD24B6A1DCAA}" srcOrd="0" destOrd="0" presId="urn:microsoft.com/office/officeart/2005/8/layout/radial4"/>
    <dgm:cxn modelId="{8CD1B2F6-8803-4567-AE60-DEC676CC57C9}" type="presOf" srcId="{A60AB2D4-4985-4724-BACF-4D18E2ECE60C}" destId="{33A0124B-E0E4-4421-8AF0-7E93F1B2A73A}" srcOrd="0" destOrd="0" presId="urn:microsoft.com/office/officeart/2005/8/layout/radial4"/>
    <dgm:cxn modelId="{0B2858BA-A97F-4A89-9879-C2ACA5A6985F}" srcId="{0D4A18F5-06A9-4B32-8083-A166FCDF56B4}" destId="{2F417160-4A41-49A7-B1A9-EB4F4BC743AC}" srcOrd="3" destOrd="0" parTransId="{05182FFA-94DA-4BC6-B3CE-EAA5AB3B5A5C}" sibTransId="{EDCAFEFF-C2DD-416A-9772-CE80AAEEF1AF}"/>
    <dgm:cxn modelId="{A1F25E20-7C60-4DEE-BE05-5B29E92A4AE7}" type="presOf" srcId="{05182FFA-94DA-4BC6-B3CE-EAA5AB3B5A5C}" destId="{610B4418-53D6-4FCB-A340-2E75FBC93551}" srcOrd="0" destOrd="0" presId="urn:microsoft.com/office/officeart/2005/8/layout/radial4"/>
    <dgm:cxn modelId="{B4AC7F3A-4B93-41B4-B303-D18AC2FD0999}" srcId="{0D4A18F5-06A9-4B32-8083-A166FCDF56B4}" destId="{A60AB2D4-4985-4724-BACF-4D18E2ECE60C}" srcOrd="1" destOrd="0" parTransId="{E9C5F9DA-F49D-438A-93DA-6A960DCA5CF4}" sibTransId="{76EF2B5C-F6F1-4897-94E2-6E94BD081EEC}"/>
    <dgm:cxn modelId="{15911B60-45F0-4A3D-A6E6-0E7FE073FA16}" type="presParOf" srcId="{6AE22B73-ECFC-4372-AE6B-B6B5C32641EF}" destId="{87C25BEF-3216-43D4-8FDE-E826F5483BAF}" srcOrd="0" destOrd="0" presId="urn:microsoft.com/office/officeart/2005/8/layout/radial4"/>
    <dgm:cxn modelId="{227F8F4A-7E3D-47C7-AA3D-D086D7FDDA15}" type="presParOf" srcId="{6AE22B73-ECFC-4372-AE6B-B6B5C32641EF}" destId="{A4A67720-3D24-4093-B4D6-C001CCCB3E97}" srcOrd="1" destOrd="0" presId="urn:microsoft.com/office/officeart/2005/8/layout/radial4"/>
    <dgm:cxn modelId="{652A1D49-6DB7-437A-A040-D3F5B9B1C997}" type="presParOf" srcId="{6AE22B73-ECFC-4372-AE6B-B6B5C32641EF}" destId="{3AA2D170-3A8E-46B6-AD27-CD24B6A1DCAA}" srcOrd="2" destOrd="0" presId="urn:microsoft.com/office/officeart/2005/8/layout/radial4"/>
    <dgm:cxn modelId="{38E962B1-15EC-4A22-A288-8916E2CBE1A8}" type="presParOf" srcId="{6AE22B73-ECFC-4372-AE6B-B6B5C32641EF}" destId="{305D94D8-9978-4CC9-A832-7DEEBE0A917D}" srcOrd="3" destOrd="0" presId="urn:microsoft.com/office/officeart/2005/8/layout/radial4"/>
    <dgm:cxn modelId="{0EEC184B-A9D1-4DED-B874-E69F039E35C4}" type="presParOf" srcId="{6AE22B73-ECFC-4372-AE6B-B6B5C32641EF}" destId="{33A0124B-E0E4-4421-8AF0-7E93F1B2A73A}" srcOrd="4" destOrd="0" presId="urn:microsoft.com/office/officeart/2005/8/layout/radial4"/>
    <dgm:cxn modelId="{D456FED2-4E25-4B8F-B073-D6CCFCC5A07B}" type="presParOf" srcId="{6AE22B73-ECFC-4372-AE6B-B6B5C32641EF}" destId="{32A16078-8284-417F-B6E3-E2E8D7820DFB}" srcOrd="5" destOrd="0" presId="urn:microsoft.com/office/officeart/2005/8/layout/radial4"/>
    <dgm:cxn modelId="{8F55D7C8-C3C4-496D-89F8-0E9C6D842476}" type="presParOf" srcId="{6AE22B73-ECFC-4372-AE6B-B6B5C32641EF}" destId="{D3288F09-1572-4CCA-B1A8-AD3B20E21A42}" srcOrd="6" destOrd="0" presId="urn:microsoft.com/office/officeart/2005/8/layout/radial4"/>
    <dgm:cxn modelId="{96FD1C21-0C4C-4753-A8FF-010A8FB3748F}" type="presParOf" srcId="{6AE22B73-ECFC-4372-AE6B-B6B5C32641EF}" destId="{610B4418-53D6-4FCB-A340-2E75FBC93551}" srcOrd="7" destOrd="0" presId="urn:microsoft.com/office/officeart/2005/8/layout/radial4"/>
    <dgm:cxn modelId="{DB7E49CA-CDA2-4DBE-BCA7-3EED01704D27}" type="presParOf" srcId="{6AE22B73-ECFC-4372-AE6B-B6B5C32641EF}" destId="{498CA352-664A-45B9-9371-3C00A6FD4E39}" srcOrd="8" destOrd="0" presId="urn:microsoft.com/office/officeart/2005/8/layout/radial4"/>
    <dgm:cxn modelId="{9C14BE94-B335-4285-AC86-E14B37728DF3}" type="presParOf" srcId="{6AE22B73-ECFC-4372-AE6B-B6B5C32641EF}" destId="{91A9E04B-85E4-411D-B86E-147C024C917D}" srcOrd="9" destOrd="0" presId="urn:microsoft.com/office/officeart/2005/8/layout/radial4"/>
    <dgm:cxn modelId="{BF88F8BF-BC88-4020-BED1-44D1333DE16C}" type="presParOf" srcId="{6AE22B73-ECFC-4372-AE6B-B6B5C32641EF}" destId="{214FCEB5-2426-4C6C-8468-543DB638AAF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53CAA-D15B-47E1-84BF-4192A063D83E}" type="doc">
      <dgm:prSet loTypeId="urn:microsoft.com/office/officeart/2011/layout/CircleProcess" loCatId="officeonline" qsTypeId="urn:microsoft.com/office/officeart/2005/8/quickstyle/simple3" qsCatId="simple" csTypeId="urn:microsoft.com/office/officeart/2005/8/colors/colorful3" csCatId="colorful" phldr="1"/>
      <dgm:spPr/>
      <dgm:t>
        <a:bodyPr/>
        <a:lstStyle/>
        <a:p>
          <a:endParaRPr lang="es-EC"/>
        </a:p>
      </dgm:t>
    </dgm:pt>
    <dgm:pt modelId="{F93E7756-95F5-4AF0-A49A-E871728019BC}">
      <dgm:prSet custT="1"/>
      <dgm:spPr/>
      <dgm:t>
        <a:bodyPr/>
        <a:lstStyle/>
        <a:p>
          <a:pPr rtl="0"/>
          <a:r>
            <a:rPr lang="es-EC" sz="1200" smtClean="0"/>
            <a:t>El tamaño del universo es el conjunto formado por la totalidad de los elementos con arreglo de unas características concretas. Son todas las personas que forman parte de la población económicamente activa y se encuentran en la zona urbana del Cantón Sucre 8.741 personas.</a:t>
          </a:r>
          <a:endParaRPr lang="es-EC" sz="1200"/>
        </a:p>
      </dgm:t>
    </dgm:pt>
    <dgm:pt modelId="{0ADFC305-9EED-456C-81E8-D05AD7096BAD}" type="parTrans" cxnId="{1EDCBBEC-D2EA-432B-B91A-3BC791703BDB}">
      <dgm:prSet/>
      <dgm:spPr/>
      <dgm:t>
        <a:bodyPr/>
        <a:lstStyle/>
        <a:p>
          <a:endParaRPr lang="es-EC" sz="1800"/>
        </a:p>
      </dgm:t>
    </dgm:pt>
    <dgm:pt modelId="{78B82E0C-6405-4C87-A1FA-6441086749C4}" type="sibTrans" cxnId="{1EDCBBEC-D2EA-432B-B91A-3BC791703BDB}">
      <dgm:prSet/>
      <dgm:spPr/>
      <dgm:t>
        <a:bodyPr/>
        <a:lstStyle/>
        <a:p>
          <a:endParaRPr lang="es-EC" sz="1800"/>
        </a:p>
      </dgm:t>
    </dgm:pt>
    <dgm:pt modelId="{9712FDBC-B58B-485F-ABEA-460678D36831}" type="pres">
      <dgm:prSet presAssocID="{09053CAA-D15B-47E1-84BF-4192A063D83E}" presName="Name0" presStyleCnt="0">
        <dgm:presLayoutVars>
          <dgm:chMax val="11"/>
          <dgm:chPref val="11"/>
          <dgm:dir/>
          <dgm:resizeHandles/>
        </dgm:presLayoutVars>
      </dgm:prSet>
      <dgm:spPr/>
      <dgm:t>
        <a:bodyPr/>
        <a:lstStyle/>
        <a:p>
          <a:endParaRPr lang="es-EC"/>
        </a:p>
      </dgm:t>
    </dgm:pt>
    <dgm:pt modelId="{FB326221-BA0F-46C2-A87A-339D154774F3}" type="pres">
      <dgm:prSet presAssocID="{F93E7756-95F5-4AF0-A49A-E871728019BC}" presName="Accent1" presStyleCnt="0"/>
      <dgm:spPr/>
    </dgm:pt>
    <dgm:pt modelId="{187157CC-5822-4C71-96BA-48ED615260E1}" type="pres">
      <dgm:prSet presAssocID="{F93E7756-95F5-4AF0-A49A-E871728019BC}" presName="Accent" presStyleLbl="node1" presStyleIdx="0" presStyleCnt="1"/>
      <dgm:spPr/>
    </dgm:pt>
    <dgm:pt modelId="{8295D29D-C9F7-4AC1-8B0D-323F2E5E88BA}" type="pres">
      <dgm:prSet presAssocID="{F93E7756-95F5-4AF0-A49A-E871728019BC}" presName="ParentBackground1" presStyleCnt="0"/>
      <dgm:spPr/>
    </dgm:pt>
    <dgm:pt modelId="{84741A94-E39B-4D9E-9042-FEDD374B4022}" type="pres">
      <dgm:prSet presAssocID="{F93E7756-95F5-4AF0-A49A-E871728019BC}" presName="ParentBackground" presStyleLbl="fgAcc1" presStyleIdx="0" presStyleCnt="1"/>
      <dgm:spPr/>
      <dgm:t>
        <a:bodyPr/>
        <a:lstStyle/>
        <a:p>
          <a:endParaRPr lang="es-EC"/>
        </a:p>
      </dgm:t>
    </dgm:pt>
    <dgm:pt modelId="{3CAF106F-E334-4673-B731-456180602CF8}" type="pres">
      <dgm:prSet presAssocID="{F93E7756-95F5-4AF0-A49A-E871728019BC}" presName="Parent1" presStyleLbl="revTx" presStyleIdx="0" presStyleCnt="0">
        <dgm:presLayoutVars>
          <dgm:chMax val="1"/>
          <dgm:chPref val="1"/>
          <dgm:bulletEnabled val="1"/>
        </dgm:presLayoutVars>
      </dgm:prSet>
      <dgm:spPr/>
      <dgm:t>
        <a:bodyPr/>
        <a:lstStyle/>
        <a:p>
          <a:endParaRPr lang="es-EC"/>
        </a:p>
      </dgm:t>
    </dgm:pt>
  </dgm:ptLst>
  <dgm:cxnLst>
    <dgm:cxn modelId="{25E7A717-CA45-4386-830D-F771BABBFD71}" type="presOf" srcId="{F93E7756-95F5-4AF0-A49A-E871728019BC}" destId="{3CAF106F-E334-4673-B731-456180602CF8}" srcOrd="1" destOrd="0" presId="urn:microsoft.com/office/officeart/2011/layout/CircleProcess"/>
    <dgm:cxn modelId="{A430C14B-13CB-44E2-974E-8480CE97DFDC}" type="presOf" srcId="{F93E7756-95F5-4AF0-A49A-E871728019BC}" destId="{84741A94-E39B-4D9E-9042-FEDD374B4022}" srcOrd="0" destOrd="0" presId="urn:microsoft.com/office/officeart/2011/layout/CircleProcess"/>
    <dgm:cxn modelId="{1EDCBBEC-D2EA-432B-B91A-3BC791703BDB}" srcId="{09053CAA-D15B-47E1-84BF-4192A063D83E}" destId="{F93E7756-95F5-4AF0-A49A-E871728019BC}" srcOrd="0" destOrd="0" parTransId="{0ADFC305-9EED-456C-81E8-D05AD7096BAD}" sibTransId="{78B82E0C-6405-4C87-A1FA-6441086749C4}"/>
    <dgm:cxn modelId="{D846C263-9408-442A-8E4E-A0AAA219B2D6}" type="presOf" srcId="{09053CAA-D15B-47E1-84BF-4192A063D83E}" destId="{9712FDBC-B58B-485F-ABEA-460678D36831}" srcOrd="0" destOrd="0" presId="urn:microsoft.com/office/officeart/2011/layout/CircleProcess"/>
    <dgm:cxn modelId="{4BC2F32E-700A-42CB-B030-BC951E877196}" type="presParOf" srcId="{9712FDBC-B58B-485F-ABEA-460678D36831}" destId="{FB326221-BA0F-46C2-A87A-339D154774F3}" srcOrd="0" destOrd="0" presId="urn:microsoft.com/office/officeart/2011/layout/CircleProcess"/>
    <dgm:cxn modelId="{A567D4F1-7E8C-48B2-A013-88BFF6C2B012}" type="presParOf" srcId="{FB326221-BA0F-46C2-A87A-339D154774F3}" destId="{187157CC-5822-4C71-96BA-48ED615260E1}" srcOrd="0" destOrd="0" presId="urn:microsoft.com/office/officeart/2011/layout/CircleProcess"/>
    <dgm:cxn modelId="{2AD31999-F873-4768-9AF1-CB15150B647E}" type="presParOf" srcId="{9712FDBC-B58B-485F-ABEA-460678D36831}" destId="{8295D29D-C9F7-4AC1-8B0D-323F2E5E88BA}" srcOrd="1" destOrd="0" presId="urn:microsoft.com/office/officeart/2011/layout/CircleProcess"/>
    <dgm:cxn modelId="{E26B1537-FF92-4397-9709-D9BFBC40242D}" type="presParOf" srcId="{8295D29D-C9F7-4AC1-8B0D-323F2E5E88BA}" destId="{84741A94-E39B-4D9E-9042-FEDD374B4022}" srcOrd="0" destOrd="0" presId="urn:microsoft.com/office/officeart/2011/layout/CircleProcess"/>
    <dgm:cxn modelId="{3FEEC1D3-71CF-4FD0-B889-FECCC9B51FF6}" type="presParOf" srcId="{9712FDBC-B58B-485F-ABEA-460678D36831}" destId="{3CAF106F-E334-4673-B731-456180602CF8}" srcOrd="2"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053CAA-D15B-47E1-84BF-4192A063D83E}" type="doc">
      <dgm:prSet loTypeId="urn:microsoft.com/office/officeart/2011/layout/CircleProcess" loCatId="officeonline" qsTypeId="urn:microsoft.com/office/officeart/2005/8/quickstyle/simple3" qsCatId="simple" csTypeId="urn:microsoft.com/office/officeart/2005/8/colors/colorful3" csCatId="colorful" phldr="1"/>
      <dgm:spPr/>
      <dgm:t>
        <a:bodyPr/>
        <a:lstStyle/>
        <a:p>
          <a:endParaRPr lang="es-EC"/>
        </a:p>
      </dgm:t>
    </dgm:pt>
    <dgm:pt modelId="{F93E7756-95F5-4AF0-A49A-E871728019BC}">
      <dgm:prSet custT="1"/>
      <dgm:spPr/>
      <dgm:t>
        <a:bodyPr/>
        <a:lstStyle/>
        <a:p>
          <a:pPr rtl="0"/>
          <a:r>
            <a:rPr lang="es-EC" sz="1200" dirty="0" smtClean="0"/>
            <a:t>La muestra para una población de 8741 individuos que son de la población económicamente activa de la zona urbana del Cantón Sucre considerando la probabilidad de éxito y fracaso de la pregunta filtro 0.9 y 0.1 respectivamente, un nivel de confianza del 95% y un margen de error del 5% corresponde a 136 individuos.</a:t>
          </a:r>
          <a:endParaRPr lang="es-EC" sz="1200" dirty="0"/>
        </a:p>
      </dgm:t>
    </dgm:pt>
    <dgm:pt modelId="{0ADFC305-9EED-456C-81E8-D05AD7096BAD}" type="parTrans" cxnId="{1EDCBBEC-D2EA-432B-B91A-3BC791703BDB}">
      <dgm:prSet/>
      <dgm:spPr/>
      <dgm:t>
        <a:bodyPr/>
        <a:lstStyle/>
        <a:p>
          <a:endParaRPr lang="es-EC" sz="1800"/>
        </a:p>
      </dgm:t>
    </dgm:pt>
    <dgm:pt modelId="{78B82E0C-6405-4C87-A1FA-6441086749C4}" type="sibTrans" cxnId="{1EDCBBEC-D2EA-432B-B91A-3BC791703BDB}">
      <dgm:prSet/>
      <dgm:spPr/>
      <dgm:t>
        <a:bodyPr/>
        <a:lstStyle/>
        <a:p>
          <a:endParaRPr lang="es-EC" sz="1800"/>
        </a:p>
      </dgm:t>
    </dgm:pt>
    <dgm:pt modelId="{9712FDBC-B58B-485F-ABEA-460678D36831}" type="pres">
      <dgm:prSet presAssocID="{09053CAA-D15B-47E1-84BF-4192A063D83E}" presName="Name0" presStyleCnt="0">
        <dgm:presLayoutVars>
          <dgm:chMax val="11"/>
          <dgm:chPref val="11"/>
          <dgm:dir/>
          <dgm:resizeHandles/>
        </dgm:presLayoutVars>
      </dgm:prSet>
      <dgm:spPr/>
      <dgm:t>
        <a:bodyPr/>
        <a:lstStyle/>
        <a:p>
          <a:endParaRPr lang="es-EC"/>
        </a:p>
      </dgm:t>
    </dgm:pt>
    <dgm:pt modelId="{FB326221-BA0F-46C2-A87A-339D154774F3}" type="pres">
      <dgm:prSet presAssocID="{F93E7756-95F5-4AF0-A49A-E871728019BC}" presName="Accent1" presStyleCnt="0"/>
      <dgm:spPr/>
    </dgm:pt>
    <dgm:pt modelId="{187157CC-5822-4C71-96BA-48ED615260E1}" type="pres">
      <dgm:prSet presAssocID="{F93E7756-95F5-4AF0-A49A-E871728019BC}" presName="Accent" presStyleLbl="node1" presStyleIdx="0" presStyleCnt="1"/>
      <dgm:spPr/>
    </dgm:pt>
    <dgm:pt modelId="{8295D29D-C9F7-4AC1-8B0D-323F2E5E88BA}" type="pres">
      <dgm:prSet presAssocID="{F93E7756-95F5-4AF0-A49A-E871728019BC}" presName="ParentBackground1" presStyleCnt="0"/>
      <dgm:spPr/>
    </dgm:pt>
    <dgm:pt modelId="{84741A94-E39B-4D9E-9042-FEDD374B4022}" type="pres">
      <dgm:prSet presAssocID="{F93E7756-95F5-4AF0-A49A-E871728019BC}" presName="ParentBackground" presStyleLbl="fgAcc1" presStyleIdx="0" presStyleCnt="1"/>
      <dgm:spPr/>
      <dgm:t>
        <a:bodyPr/>
        <a:lstStyle/>
        <a:p>
          <a:endParaRPr lang="es-EC"/>
        </a:p>
      </dgm:t>
    </dgm:pt>
    <dgm:pt modelId="{3CAF106F-E334-4673-B731-456180602CF8}" type="pres">
      <dgm:prSet presAssocID="{F93E7756-95F5-4AF0-A49A-E871728019BC}" presName="Parent1" presStyleLbl="revTx" presStyleIdx="0" presStyleCnt="0">
        <dgm:presLayoutVars>
          <dgm:chMax val="1"/>
          <dgm:chPref val="1"/>
          <dgm:bulletEnabled val="1"/>
        </dgm:presLayoutVars>
      </dgm:prSet>
      <dgm:spPr/>
      <dgm:t>
        <a:bodyPr/>
        <a:lstStyle/>
        <a:p>
          <a:endParaRPr lang="es-EC"/>
        </a:p>
      </dgm:t>
    </dgm:pt>
  </dgm:ptLst>
  <dgm:cxnLst>
    <dgm:cxn modelId="{009CDD09-7918-4F13-BE2B-AB7F2BDF88C8}" type="presOf" srcId="{F93E7756-95F5-4AF0-A49A-E871728019BC}" destId="{3CAF106F-E334-4673-B731-456180602CF8}" srcOrd="1" destOrd="0" presId="urn:microsoft.com/office/officeart/2011/layout/CircleProcess"/>
    <dgm:cxn modelId="{F14C8BFC-6F98-4C2B-95D1-77763005C8B7}" type="presOf" srcId="{F93E7756-95F5-4AF0-A49A-E871728019BC}" destId="{84741A94-E39B-4D9E-9042-FEDD374B4022}" srcOrd="0" destOrd="0" presId="urn:microsoft.com/office/officeart/2011/layout/CircleProcess"/>
    <dgm:cxn modelId="{1EDCBBEC-D2EA-432B-B91A-3BC791703BDB}" srcId="{09053CAA-D15B-47E1-84BF-4192A063D83E}" destId="{F93E7756-95F5-4AF0-A49A-E871728019BC}" srcOrd="0" destOrd="0" parTransId="{0ADFC305-9EED-456C-81E8-D05AD7096BAD}" sibTransId="{78B82E0C-6405-4C87-A1FA-6441086749C4}"/>
    <dgm:cxn modelId="{ECB6417E-0295-4971-B122-3138D61FE1EB}" type="presOf" srcId="{09053CAA-D15B-47E1-84BF-4192A063D83E}" destId="{9712FDBC-B58B-485F-ABEA-460678D36831}" srcOrd="0" destOrd="0" presId="urn:microsoft.com/office/officeart/2011/layout/CircleProcess"/>
    <dgm:cxn modelId="{3FB11D7F-7283-4BD4-A9A3-DB2FE1993514}" type="presParOf" srcId="{9712FDBC-B58B-485F-ABEA-460678D36831}" destId="{FB326221-BA0F-46C2-A87A-339D154774F3}" srcOrd="0" destOrd="0" presId="urn:microsoft.com/office/officeart/2011/layout/CircleProcess"/>
    <dgm:cxn modelId="{8F4BDEB9-4B54-48E5-91D5-26B94B5B093D}" type="presParOf" srcId="{FB326221-BA0F-46C2-A87A-339D154774F3}" destId="{187157CC-5822-4C71-96BA-48ED615260E1}" srcOrd="0" destOrd="0" presId="urn:microsoft.com/office/officeart/2011/layout/CircleProcess"/>
    <dgm:cxn modelId="{B59E8449-C593-4C93-8CC0-31712D711D10}" type="presParOf" srcId="{9712FDBC-B58B-485F-ABEA-460678D36831}" destId="{8295D29D-C9F7-4AC1-8B0D-323F2E5E88BA}" srcOrd="1" destOrd="0" presId="urn:microsoft.com/office/officeart/2011/layout/CircleProcess"/>
    <dgm:cxn modelId="{0A8037C2-3642-48DB-A809-972D2873BCCE}" type="presParOf" srcId="{8295D29D-C9F7-4AC1-8B0D-323F2E5E88BA}" destId="{84741A94-E39B-4D9E-9042-FEDD374B4022}" srcOrd="0" destOrd="0" presId="urn:microsoft.com/office/officeart/2011/layout/CircleProcess"/>
    <dgm:cxn modelId="{692F241A-CFE8-41AA-8EF1-3BB0EFD1D8C1}" type="presParOf" srcId="{9712FDBC-B58B-485F-ABEA-460678D36831}" destId="{3CAF106F-E334-4673-B731-456180602CF8}" srcOrd="2"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F90FF-2E9B-4BE8-B1C3-403F043B45B1}">
      <dsp:nvSpPr>
        <dsp:cNvPr id="0" name=""/>
        <dsp:cNvSpPr/>
      </dsp:nvSpPr>
      <dsp:spPr>
        <a:xfrm>
          <a:off x="0" y="0"/>
          <a:ext cx="4867106" cy="1728192"/>
        </a:xfrm>
        <a:prstGeom prst="chevron">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smtClean="0"/>
            <a:t>La industria de las confecciones es una de las más antiguas en el Ecuador, y sin duda constituye parte importante de la actividad económica del país y que involucra a obreros, confeccionistas, artesanos, industriales, comerciantes, sector financiero e inversionistas. </a:t>
          </a:r>
          <a:endParaRPr lang="es-EC" sz="1400" kern="1200"/>
        </a:p>
      </dsp:txBody>
      <dsp:txXfrm>
        <a:off x="864096" y="0"/>
        <a:ext cx="3138914" cy="17281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9F19-2394-4303-B725-84F6669BA141}">
      <dsp:nvSpPr>
        <dsp:cNvPr id="0" name=""/>
        <dsp:cNvSpPr/>
      </dsp:nvSpPr>
      <dsp:spPr>
        <a:xfrm rot="5400000">
          <a:off x="-198953" y="203176"/>
          <a:ext cx="1326356" cy="928449"/>
        </a:xfrm>
        <a:prstGeom prst="chevron">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Tabla de contingencia</a:t>
          </a:r>
          <a:endParaRPr lang="es-EC" sz="1000" kern="1200" dirty="0"/>
        </a:p>
      </dsp:txBody>
      <dsp:txXfrm rot="-5400000">
        <a:off x="1" y="468448"/>
        <a:ext cx="928449" cy="397907"/>
      </dsp:txXfrm>
    </dsp:sp>
    <dsp:sp modelId="{533114CF-AD36-4A10-8378-16578C735F18}">
      <dsp:nvSpPr>
        <dsp:cNvPr id="0" name=""/>
        <dsp:cNvSpPr/>
      </dsp:nvSpPr>
      <dsp:spPr>
        <a:xfrm rot="5400000">
          <a:off x="4147958" y="-3215286"/>
          <a:ext cx="862131" cy="730115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El objeto de las tablas de contingencia es extraer información de cruce entre dos o más variables de tipo categórico o cualitativo, ya sean éstas de tipos nominal u ordinal. </a:t>
          </a:r>
          <a:endParaRPr lang="es-EC" sz="1300" kern="1200" dirty="0"/>
        </a:p>
        <a:p>
          <a:pPr marL="114300" lvl="1" indent="-114300" algn="l" defTabSz="577850">
            <a:lnSpc>
              <a:spcPct val="90000"/>
            </a:lnSpc>
            <a:spcBef>
              <a:spcPct val="0"/>
            </a:spcBef>
            <a:spcAft>
              <a:spcPct val="15000"/>
            </a:spcAft>
            <a:buChar char="••"/>
          </a:pPr>
          <a:r>
            <a:rPr lang="es-EC" sz="1300" kern="1200" dirty="0" smtClean="0"/>
            <a:t>La idea  básica es que se pretende juzgar si existe o no algún tipo de relación de dependencia entre dos variables no métricas. </a:t>
          </a:r>
          <a:endParaRPr lang="es-EC" sz="1300" kern="1200" dirty="0"/>
        </a:p>
      </dsp:txBody>
      <dsp:txXfrm rot="-5400000">
        <a:off x="928449" y="46309"/>
        <a:ext cx="7259064" cy="777959"/>
      </dsp:txXfrm>
    </dsp:sp>
    <dsp:sp modelId="{D8F566CF-6181-449C-92EF-1AF30D90403A}">
      <dsp:nvSpPr>
        <dsp:cNvPr id="0" name=""/>
        <dsp:cNvSpPr/>
      </dsp:nvSpPr>
      <dsp:spPr>
        <a:xfrm rot="5400000">
          <a:off x="-198953" y="1383842"/>
          <a:ext cx="1326356" cy="928449"/>
        </a:xfrm>
        <a:prstGeom prst="chevron">
          <a:avLst/>
        </a:prstGeom>
        <a:gradFill rotWithShape="0">
          <a:gsLst>
            <a:gs pos="0">
              <a:schemeClr val="accent5">
                <a:hueOff val="-4132458"/>
                <a:satOff val="6183"/>
                <a:lumOff val="-6928"/>
                <a:alphaOff val="0"/>
                <a:tint val="50000"/>
                <a:shade val="86000"/>
                <a:satMod val="140000"/>
              </a:schemeClr>
            </a:gs>
            <a:gs pos="45000">
              <a:schemeClr val="accent5">
                <a:hueOff val="-4132458"/>
                <a:satOff val="6183"/>
                <a:lumOff val="-6928"/>
                <a:alphaOff val="0"/>
                <a:tint val="48000"/>
                <a:satMod val="150000"/>
              </a:schemeClr>
            </a:gs>
            <a:gs pos="100000">
              <a:schemeClr val="accent5">
                <a:hueOff val="-4132458"/>
                <a:satOff val="6183"/>
                <a:lumOff val="-6928"/>
                <a:alphaOff val="0"/>
                <a:tint val="28000"/>
                <a:satMod val="160000"/>
              </a:schemeClr>
            </a:gs>
          </a:gsLst>
          <a:path path="circle">
            <a:fillToRect l="100000" t="100000" r="100000" b="100000"/>
          </a:path>
        </a:gradFill>
        <a:ln w="9525" cap="flat" cmpd="sng" algn="ctr">
          <a:solidFill>
            <a:schemeClr val="accent5">
              <a:hueOff val="-4132458"/>
              <a:satOff val="6183"/>
              <a:lumOff val="-692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Anova</a:t>
          </a:r>
          <a:endParaRPr lang="es-EC" sz="1000" kern="1200" dirty="0"/>
        </a:p>
      </dsp:txBody>
      <dsp:txXfrm rot="-5400000">
        <a:off x="1" y="1649114"/>
        <a:ext cx="928449" cy="397907"/>
      </dsp:txXfrm>
    </dsp:sp>
    <dsp:sp modelId="{2181CEA7-0645-4A2E-ADF7-8B0370DE7A87}">
      <dsp:nvSpPr>
        <dsp:cNvPr id="0" name=""/>
        <dsp:cNvSpPr/>
      </dsp:nvSpPr>
      <dsp:spPr>
        <a:xfrm rot="5400000">
          <a:off x="4147958" y="-2034620"/>
          <a:ext cx="862131" cy="7301150"/>
        </a:xfrm>
        <a:prstGeom prst="round2SameRect">
          <a:avLst/>
        </a:prstGeom>
        <a:solidFill>
          <a:schemeClr val="lt1">
            <a:alpha val="90000"/>
            <a:hueOff val="0"/>
            <a:satOff val="0"/>
            <a:lumOff val="0"/>
            <a:alphaOff val="0"/>
          </a:schemeClr>
        </a:solidFill>
        <a:ln w="9525" cap="flat" cmpd="sng" algn="ctr">
          <a:solidFill>
            <a:schemeClr val="accent5">
              <a:hueOff val="-4132458"/>
              <a:satOff val="6183"/>
              <a:lumOff val="-69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una técnica estadística (análisis de varianza) que permite, inferir sobre las medias poblacionales cuando estas se ven afectadas por diferentes factores. </a:t>
          </a:r>
          <a:endParaRPr lang="es-EC" sz="1300" kern="1200" dirty="0"/>
        </a:p>
      </dsp:txBody>
      <dsp:txXfrm rot="-5400000">
        <a:off x="928449" y="1226975"/>
        <a:ext cx="7259064" cy="777959"/>
      </dsp:txXfrm>
    </dsp:sp>
    <dsp:sp modelId="{0635998D-C457-46D9-94D5-1ED1A78D3C0A}">
      <dsp:nvSpPr>
        <dsp:cNvPr id="0" name=""/>
        <dsp:cNvSpPr/>
      </dsp:nvSpPr>
      <dsp:spPr>
        <a:xfrm rot="5400000">
          <a:off x="-198953" y="2564508"/>
          <a:ext cx="1326356" cy="928449"/>
        </a:xfrm>
        <a:prstGeom prst="chevron">
          <a:avLst/>
        </a:prstGeom>
        <a:gradFill rotWithShape="0">
          <a:gsLst>
            <a:gs pos="0">
              <a:schemeClr val="accent5">
                <a:hueOff val="-8264916"/>
                <a:satOff val="12367"/>
                <a:lumOff val="-13855"/>
                <a:alphaOff val="0"/>
                <a:tint val="50000"/>
                <a:shade val="86000"/>
                <a:satMod val="140000"/>
              </a:schemeClr>
            </a:gs>
            <a:gs pos="45000">
              <a:schemeClr val="accent5">
                <a:hueOff val="-8264916"/>
                <a:satOff val="12367"/>
                <a:lumOff val="-13855"/>
                <a:alphaOff val="0"/>
                <a:tint val="48000"/>
                <a:satMod val="150000"/>
              </a:schemeClr>
            </a:gs>
            <a:gs pos="100000">
              <a:schemeClr val="accent5">
                <a:hueOff val="-8264916"/>
                <a:satOff val="12367"/>
                <a:lumOff val="-13855"/>
                <a:alphaOff val="0"/>
                <a:tint val="28000"/>
                <a:satMod val="160000"/>
              </a:schemeClr>
            </a:gs>
          </a:gsLst>
          <a:path path="circle">
            <a:fillToRect l="100000" t="100000" r="100000" b="100000"/>
          </a:path>
        </a:gradFill>
        <a:ln w="9525" cap="flat" cmpd="sng" algn="ctr">
          <a:solidFill>
            <a:schemeClr val="accent5">
              <a:hueOff val="-8264916"/>
              <a:satOff val="12367"/>
              <a:lumOff val="-1385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Correlaciones</a:t>
          </a:r>
          <a:endParaRPr lang="es-EC" sz="1000" kern="1200" dirty="0"/>
        </a:p>
      </dsp:txBody>
      <dsp:txXfrm rot="-5400000">
        <a:off x="1" y="2829780"/>
        <a:ext cx="928449" cy="397907"/>
      </dsp:txXfrm>
    </dsp:sp>
    <dsp:sp modelId="{4A685D03-8373-4A57-A9D8-589031D4F359}">
      <dsp:nvSpPr>
        <dsp:cNvPr id="0" name=""/>
        <dsp:cNvSpPr/>
      </dsp:nvSpPr>
      <dsp:spPr>
        <a:xfrm rot="5400000">
          <a:off x="4147958" y="-853954"/>
          <a:ext cx="862131" cy="7301150"/>
        </a:xfrm>
        <a:prstGeom prst="round2SameRect">
          <a:avLst/>
        </a:prstGeom>
        <a:solidFill>
          <a:schemeClr val="lt1">
            <a:alpha val="90000"/>
            <a:hueOff val="0"/>
            <a:satOff val="0"/>
            <a:lumOff val="0"/>
            <a:alphaOff val="0"/>
          </a:schemeClr>
        </a:solidFill>
        <a:ln w="9525" cap="flat" cmpd="sng" algn="ctr">
          <a:solidFill>
            <a:schemeClr val="accent5">
              <a:hueOff val="-8264916"/>
              <a:satOff val="12367"/>
              <a:lumOff val="-138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la forma numérica en la que se evalúa la relación de dos o más variables, es decir, mide la dependencia de una variable con respecto de otra variable independiente. </a:t>
          </a:r>
          <a:endParaRPr lang="es-EC" sz="1300" kern="1200" dirty="0"/>
        </a:p>
      </dsp:txBody>
      <dsp:txXfrm rot="-5400000">
        <a:off x="928449" y="2407641"/>
        <a:ext cx="7259064" cy="777959"/>
      </dsp:txXfrm>
    </dsp:sp>
    <dsp:sp modelId="{CF26EB95-29AF-4B06-A253-2F85D5E6708B}">
      <dsp:nvSpPr>
        <dsp:cNvPr id="0" name=""/>
        <dsp:cNvSpPr/>
      </dsp:nvSpPr>
      <dsp:spPr>
        <a:xfrm rot="5400000">
          <a:off x="-198953" y="3745174"/>
          <a:ext cx="1326356" cy="928449"/>
        </a:xfrm>
        <a:prstGeom prst="chevron">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w="9525" cap="flat" cmpd="sng" algn="ctr">
          <a:solidFill>
            <a:schemeClr val="accent5">
              <a:hueOff val="-12397374"/>
              <a:satOff val="18550"/>
              <a:lumOff val="-2078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smtClean="0"/>
            <a:t>Prueba chi cuadrado.</a:t>
          </a:r>
          <a:endParaRPr lang="es-EC" sz="1000" kern="1200"/>
        </a:p>
      </dsp:txBody>
      <dsp:txXfrm rot="-5400000">
        <a:off x="1" y="4010446"/>
        <a:ext cx="928449" cy="397907"/>
      </dsp:txXfrm>
    </dsp:sp>
    <dsp:sp modelId="{D2AADBD5-12B7-420D-8FFA-DC17C8DE9FBC}">
      <dsp:nvSpPr>
        <dsp:cNvPr id="0" name=""/>
        <dsp:cNvSpPr/>
      </dsp:nvSpPr>
      <dsp:spPr>
        <a:xfrm rot="5400000">
          <a:off x="4147958" y="326711"/>
          <a:ext cx="862131" cy="7301150"/>
        </a:xfrm>
        <a:prstGeom prst="round2SameRect">
          <a:avLst/>
        </a:prstGeom>
        <a:solidFill>
          <a:schemeClr val="lt1">
            <a:alpha val="90000"/>
            <a:hueOff val="0"/>
            <a:satOff val="0"/>
            <a:lumOff val="0"/>
            <a:alphaOff val="0"/>
          </a:schemeClr>
        </a:solidFill>
        <a:ln w="9525" cap="flat" cmpd="sng" algn="ctr">
          <a:solidFill>
            <a:schemeClr val="accent5">
              <a:hueOff val="-12397374"/>
              <a:satOff val="18550"/>
              <a:lumOff val="-207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una prueba de carácter general, que se emplea para verificar el ajuste a la normalidad, o a cualquier otra distribución teórica de probabilidad. </a:t>
          </a:r>
          <a:endParaRPr lang="es-EC" sz="1300" kern="1200" dirty="0"/>
        </a:p>
      </dsp:txBody>
      <dsp:txXfrm rot="-5400000">
        <a:off x="928449" y="3588306"/>
        <a:ext cx="7259064" cy="7779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15F9-135F-44B6-88E3-DE4E17816381}">
      <dsp:nvSpPr>
        <dsp:cNvPr id="0" name=""/>
        <dsp:cNvSpPr/>
      </dsp:nvSpPr>
      <dsp:spPr>
        <a:xfrm rot="5400000">
          <a:off x="142974" y="1187689"/>
          <a:ext cx="537437" cy="611853"/>
        </a:xfrm>
        <a:prstGeom prst="bentUpArrow">
          <a:avLst>
            <a:gd name="adj1" fmla="val 32840"/>
            <a:gd name="adj2" fmla="val 25000"/>
            <a:gd name="adj3" fmla="val 3578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323FAB1-037B-4F4C-AAFF-308D29822C95}">
      <dsp:nvSpPr>
        <dsp:cNvPr id="0" name=""/>
        <dsp:cNvSpPr/>
      </dsp:nvSpPr>
      <dsp:spPr>
        <a:xfrm>
          <a:off x="586" y="591928"/>
          <a:ext cx="904728" cy="633280"/>
        </a:xfrm>
        <a:prstGeom prst="roundRect">
          <a:avLst>
            <a:gd name="adj" fmla="val 1667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noProof="0" dirty="0" smtClean="0"/>
            <a:t>Culturales</a:t>
          </a:r>
          <a:endParaRPr lang="es-EC" sz="1000" kern="1200" noProof="0" dirty="0"/>
        </a:p>
      </dsp:txBody>
      <dsp:txXfrm>
        <a:off x="31506" y="622848"/>
        <a:ext cx="842888" cy="571440"/>
      </dsp:txXfrm>
    </dsp:sp>
    <dsp:sp modelId="{82339A9A-C4B2-4C19-B190-F4DC8CC0FEBE}">
      <dsp:nvSpPr>
        <dsp:cNvPr id="0" name=""/>
        <dsp:cNvSpPr/>
      </dsp:nvSpPr>
      <dsp:spPr>
        <a:xfrm>
          <a:off x="926809" y="614987"/>
          <a:ext cx="821865" cy="5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noProof="0" dirty="0" err="1" smtClean="0"/>
            <a:t>Cultura</a:t>
          </a:r>
          <a:endParaRPr lang="es-EC" sz="700" kern="1200" noProof="0" dirty="0"/>
        </a:p>
        <a:p>
          <a:pPr marL="57150" lvl="1" indent="-57150" algn="l" defTabSz="311150">
            <a:lnSpc>
              <a:spcPct val="90000"/>
            </a:lnSpc>
            <a:spcBef>
              <a:spcPct val="0"/>
            </a:spcBef>
            <a:spcAft>
              <a:spcPct val="15000"/>
            </a:spcAft>
            <a:buChar char="••"/>
          </a:pPr>
          <a:r>
            <a:rPr lang="en-US" sz="700" kern="1200" noProof="0" dirty="0" err="1" smtClean="0"/>
            <a:t>Subcultura</a:t>
          </a:r>
          <a:endParaRPr lang="es-EC" sz="700" kern="1200" noProof="0" dirty="0"/>
        </a:p>
        <a:p>
          <a:pPr marL="57150" lvl="1" indent="-57150" algn="l" defTabSz="311150">
            <a:lnSpc>
              <a:spcPct val="90000"/>
            </a:lnSpc>
            <a:spcBef>
              <a:spcPct val="0"/>
            </a:spcBef>
            <a:spcAft>
              <a:spcPct val="15000"/>
            </a:spcAft>
            <a:buChar char="••"/>
          </a:pPr>
          <a:r>
            <a:rPr lang="en-US" sz="700" kern="1200" noProof="0" dirty="0" err="1" smtClean="0"/>
            <a:t>Estatus</a:t>
          </a:r>
          <a:r>
            <a:rPr lang="en-US" sz="700" kern="1200" noProof="0" dirty="0" smtClean="0"/>
            <a:t> Social</a:t>
          </a:r>
          <a:endParaRPr lang="es-EC" sz="700" kern="1200" noProof="0" dirty="0"/>
        </a:p>
      </dsp:txBody>
      <dsp:txXfrm>
        <a:off x="926809" y="614987"/>
        <a:ext cx="821865" cy="511845"/>
      </dsp:txXfrm>
    </dsp:sp>
    <dsp:sp modelId="{C45B6CA4-7E95-4768-AD92-99DC3C55CA9F}">
      <dsp:nvSpPr>
        <dsp:cNvPr id="0" name=""/>
        <dsp:cNvSpPr/>
      </dsp:nvSpPr>
      <dsp:spPr>
        <a:xfrm rot="5400000">
          <a:off x="932415" y="1899072"/>
          <a:ext cx="537437" cy="611853"/>
        </a:xfrm>
        <a:prstGeom prst="bentUpArrow">
          <a:avLst>
            <a:gd name="adj1" fmla="val 32840"/>
            <a:gd name="adj2" fmla="val 25000"/>
            <a:gd name="adj3" fmla="val 35780"/>
          </a:avLst>
        </a:prstGeom>
        <a:solidFill>
          <a:schemeClr val="accent5">
            <a:tint val="50000"/>
            <a:hueOff val="-6333385"/>
            <a:satOff val="-1074"/>
            <a:lumOff val="4818"/>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CC1DFFF-917B-4B5B-BA4D-E4708919785D}">
      <dsp:nvSpPr>
        <dsp:cNvPr id="0" name=""/>
        <dsp:cNvSpPr/>
      </dsp:nvSpPr>
      <dsp:spPr>
        <a:xfrm>
          <a:off x="790027" y="1303312"/>
          <a:ext cx="904728" cy="633280"/>
        </a:xfrm>
        <a:prstGeom prst="roundRect">
          <a:avLst>
            <a:gd name="adj" fmla="val 16670"/>
          </a:avLst>
        </a:prstGeom>
        <a:gradFill rotWithShape="0">
          <a:gsLst>
            <a:gs pos="0">
              <a:schemeClr val="accent5">
                <a:hueOff val="-4132458"/>
                <a:satOff val="6183"/>
                <a:lumOff val="-6928"/>
                <a:alphaOff val="0"/>
                <a:tint val="50000"/>
                <a:shade val="86000"/>
                <a:satMod val="140000"/>
              </a:schemeClr>
            </a:gs>
            <a:gs pos="45000">
              <a:schemeClr val="accent5">
                <a:hueOff val="-4132458"/>
                <a:satOff val="6183"/>
                <a:lumOff val="-6928"/>
                <a:alphaOff val="0"/>
                <a:tint val="48000"/>
                <a:satMod val="150000"/>
              </a:schemeClr>
            </a:gs>
            <a:gs pos="100000">
              <a:schemeClr val="accent5">
                <a:hueOff val="-4132458"/>
                <a:satOff val="6183"/>
                <a:lumOff val="-692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noProof="0" dirty="0" smtClean="0"/>
            <a:t>Sociales</a:t>
          </a:r>
          <a:endParaRPr lang="es-EC" sz="1000" kern="1200" noProof="0" dirty="0"/>
        </a:p>
      </dsp:txBody>
      <dsp:txXfrm>
        <a:off x="820947" y="1334232"/>
        <a:ext cx="842888" cy="571440"/>
      </dsp:txXfrm>
    </dsp:sp>
    <dsp:sp modelId="{30512246-BA69-47A4-A7FD-48CFB517237C}">
      <dsp:nvSpPr>
        <dsp:cNvPr id="0" name=""/>
        <dsp:cNvSpPr/>
      </dsp:nvSpPr>
      <dsp:spPr>
        <a:xfrm>
          <a:off x="1694755" y="1363709"/>
          <a:ext cx="658013" cy="5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noProof="0" dirty="0" err="1" smtClean="0"/>
            <a:t>Grupos</a:t>
          </a:r>
          <a:r>
            <a:rPr lang="en-US" sz="700" kern="1200" noProof="0" dirty="0" smtClean="0"/>
            <a:t> </a:t>
          </a:r>
          <a:r>
            <a:rPr lang="en-US" sz="700" kern="1200" noProof="0" dirty="0" err="1" smtClean="0"/>
            <a:t>relevantes</a:t>
          </a:r>
          <a:endParaRPr lang="es-EC" sz="700" kern="1200" noProof="0" dirty="0"/>
        </a:p>
      </dsp:txBody>
      <dsp:txXfrm>
        <a:off x="1694755" y="1363709"/>
        <a:ext cx="658013" cy="511845"/>
      </dsp:txXfrm>
    </dsp:sp>
    <dsp:sp modelId="{E3551800-D20C-46CC-9740-89862C0F2523}">
      <dsp:nvSpPr>
        <dsp:cNvPr id="0" name=""/>
        <dsp:cNvSpPr/>
      </dsp:nvSpPr>
      <dsp:spPr>
        <a:xfrm rot="5400000">
          <a:off x="1721856" y="2610455"/>
          <a:ext cx="537437" cy="611853"/>
        </a:xfrm>
        <a:prstGeom prst="bentUpArrow">
          <a:avLst>
            <a:gd name="adj1" fmla="val 32840"/>
            <a:gd name="adj2" fmla="val 25000"/>
            <a:gd name="adj3" fmla="val 35780"/>
          </a:avLst>
        </a:prstGeom>
        <a:solidFill>
          <a:schemeClr val="accent5">
            <a:tint val="50000"/>
            <a:hueOff val="-12666770"/>
            <a:satOff val="-2148"/>
            <a:lumOff val="9637"/>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490DA2D-E290-45FB-98E4-BE3E410E7962}">
      <dsp:nvSpPr>
        <dsp:cNvPr id="0" name=""/>
        <dsp:cNvSpPr/>
      </dsp:nvSpPr>
      <dsp:spPr>
        <a:xfrm>
          <a:off x="1579467" y="2014695"/>
          <a:ext cx="904728" cy="633280"/>
        </a:xfrm>
        <a:prstGeom prst="roundRect">
          <a:avLst>
            <a:gd name="adj" fmla="val 16670"/>
          </a:avLst>
        </a:prstGeom>
        <a:gradFill rotWithShape="0">
          <a:gsLst>
            <a:gs pos="0">
              <a:schemeClr val="accent5">
                <a:hueOff val="-8264916"/>
                <a:satOff val="12367"/>
                <a:lumOff val="-13855"/>
                <a:alphaOff val="0"/>
                <a:tint val="50000"/>
                <a:shade val="86000"/>
                <a:satMod val="140000"/>
              </a:schemeClr>
            </a:gs>
            <a:gs pos="45000">
              <a:schemeClr val="accent5">
                <a:hueOff val="-8264916"/>
                <a:satOff val="12367"/>
                <a:lumOff val="-13855"/>
                <a:alphaOff val="0"/>
                <a:tint val="48000"/>
                <a:satMod val="150000"/>
              </a:schemeClr>
            </a:gs>
            <a:gs pos="100000">
              <a:schemeClr val="accent5">
                <a:hueOff val="-8264916"/>
                <a:satOff val="12367"/>
                <a:lumOff val="-1385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noProof="0" dirty="0" smtClean="0"/>
            <a:t>Personales</a:t>
          </a:r>
          <a:endParaRPr lang="es-EC" sz="1000" kern="1200" noProof="0" dirty="0"/>
        </a:p>
      </dsp:txBody>
      <dsp:txXfrm>
        <a:off x="1610387" y="2045615"/>
        <a:ext cx="842888" cy="571440"/>
      </dsp:txXfrm>
    </dsp:sp>
    <dsp:sp modelId="{B4FC7BA5-E27F-4CE7-BE76-96F575A6154F}">
      <dsp:nvSpPr>
        <dsp:cNvPr id="0" name=""/>
        <dsp:cNvSpPr/>
      </dsp:nvSpPr>
      <dsp:spPr>
        <a:xfrm>
          <a:off x="2484196" y="2075092"/>
          <a:ext cx="658013" cy="5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noProof="0" dirty="0" err="1" smtClean="0"/>
            <a:t>Edad</a:t>
          </a:r>
          <a:r>
            <a:rPr lang="en-US" sz="700" kern="1200" noProof="0" dirty="0" smtClean="0"/>
            <a:t> y </a:t>
          </a:r>
          <a:r>
            <a:rPr lang="en-US" sz="700" kern="1200" noProof="0" dirty="0" err="1" smtClean="0"/>
            <a:t>ciclo</a:t>
          </a:r>
          <a:r>
            <a:rPr lang="en-US" sz="700" kern="1200" noProof="0" dirty="0" smtClean="0"/>
            <a:t> de </a:t>
          </a:r>
          <a:r>
            <a:rPr lang="en-US" sz="700" kern="1200" noProof="0" dirty="0" err="1" smtClean="0"/>
            <a:t>vida</a:t>
          </a:r>
          <a:endParaRPr lang="es-EC" sz="700" kern="1200" noProof="0" dirty="0"/>
        </a:p>
        <a:p>
          <a:pPr marL="57150" lvl="1" indent="-57150" algn="l" defTabSz="311150">
            <a:lnSpc>
              <a:spcPct val="90000"/>
            </a:lnSpc>
            <a:spcBef>
              <a:spcPct val="0"/>
            </a:spcBef>
            <a:spcAft>
              <a:spcPct val="15000"/>
            </a:spcAft>
            <a:buChar char="••"/>
          </a:pPr>
          <a:r>
            <a:rPr lang="en-US" sz="700" kern="1200" noProof="0" dirty="0" err="1" smtClean="0"/>
            <a:t>Estilo</a:t>
          </a:r>
          <a:r>
            <a:rPr lang="en-US" sz="700" kern="1200" noProof="0" dirty="0" smtClean="0"/>
            <a:t> de </a:t>
          </a:r>
          <a:r>
            <a:rPr lang="en-US" sz="700" kern="1200" noProof="0" dirty="0" err="1" smtClean="0"/>
            <a:t>vida</a:t>
          </a:r>
          <a:endParaRPr lang="es-EC" sz="700" kern="1200" noProof="0" dirty="0"/>
        </a:p>
      </dsp:txBody>
      <dsp:txXfrm>
        <a:off x="2484196" y="2075092"/>
        <a:ext cx="658013" cy="511845"/>
      </dsp:txXfrm>
    </dsp:sp>
    <dsp:sp modelId="{88FB7DF7-003E-4963-AABD-30106B6776A4}">
      <dsp:nvSpPr>
        <dsp:cNvPr id="0" name=""/>
        <dsp:cNvSpPr/>
      </dsp:nvSpPr>
      <dsp:spPr>
        <a:xfrm>
          <a:off x="2368908" y="2726078"/>
          <a:ext cx="904728" cy="633280"/>
        </a:xfrm>
        <a:prstGeom prst="roundRect">
          <a:avLst>
            <a:gd name="adj" fmla="val 16670"/>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noProof="0" dirty="0" smtClean="0"/>
            <a:t>Psicológicos </a:t>
          </a:r>
          <a:endParaRPr lang="es-EC" sz="1000" kern="1200" noProof="0" dirty="0"/>
        </a:p>
      </dsp:txBody>
      <dsp:txXfrm>
        <a:off x="2399828" y="2756998"/>
        <a:ext cx="842888" cy="571440"/>
      </dsp:txXfrm>
    </dsp:sp>
    <dsp:sp modelId="{63B11B84-5FA5-4FA3-8C98-21C9BB60EF7C}">
      <dsp:nvSpPr>
        <dsp:cNvPr id="0" name=""/>
        <dsp:cNvSpPr/>
      </dsp:nvSpPr>
      <dsp:spPr>
        <a:xfrm>
          <a:off x="3273637" y="2786476"/>
          <a:ext cx="658013" cy="5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noProof="0" dirty="0" err="1" smtClean="0"/>
            <a:t>Motivación</a:t>
          </a:r>
          <a:r>
            <a:rPr lang="en-US" sz="700" kern="1200" noProof="0" dirty="0" smtClean="0"/>
            <a:t> </a:t>
          </a:r>
          <a:endParaRPr lang="es-EC" sz="700" kern="1200" noProof="0" dirty="0"/>
        </a:p>
        <a:p>
          <a:pPr marL="57150" lvl="1" indent="-57150" algn="l" defTabSz="311150">
            <a:lnSpc>
              <a:spcPct val="90000"/>
            </a:lnSpc>
            <a:spcBef>
              <a:spcPct val="0"/>
            </a:spcBef>
            <a:spcAft>
              <a:spcPct val="15000"/>
            </a:spcAft>
            <a:buChar char="••"/>
          </a:pPr>
          <a:r>
            <a:rPr lang="en-US" sz="700" kern="1200" noProof="0" dirty="0" err="1" smtClean="0"/>
            <a:t>Creencias</a:t>
          </a:r>
          <a:r>
            <a:rPr lang="en-US" sz="700" kern="1200" noProof="0" dirty="0" smtClean="0"/>
            <a:t> y </a:t>
          </a:r>
          <a:r>
            <a:rPr lang="en-US" sz="700" kern="1200" noProof="0" dirty="0" err="1" smtClean="0"/>
            <a:t>acttudes</a:t>
          </a:r>
          <a:endParaRPr lang="es-EC" sz="700" kern="1200" noProof="0" dirty="0"/>
        </a:p>
        <a:p>
          <a:pPr marL="57150" lvl="1" indent="-57150" algn="l" defTabSz="311150">
            <a:lnSpc>
              <a:spcPct val="90000"/>
            </a:lnSpc>
            <a:spcBef>
              <a:spcPct val="0"/>
            </a:spcBef>
            <a:spcAft>
              <a:spcPct val="15000"/>
            </a:spcAft>
            <a:buChar char="••"/>
          </a:pPr>
          <a:r>
            <a:rPr lang="en-US" sz="700" kern="1200" noProof="0" dirty="0" err="1" smtClean="0"/>
            <a:t>Aprendizaje</a:t>
          </a:r>
          <a:endParaRPr lang="es-EC" sz="700" kern="1200" noProof="0" dirty="0"/>
        </a:p>
      </dsp:txBody>
      <dsp:txXfrm>
        <a:off x="3273637" y="2786476"/>
        <a:ext cx="658013" cy="5118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2258-E805-46CD-951E-78C96A07C32F}">
      <dsp:nvSpPr>
        <dsp:cNvPr id="0" name=""/>
        <dsp:cNvSpPr/>
      </dsp:nvSpPr>
      <dsp:spPr>
        <a:xfrm>
          <a:off x="-4466815" y="-685021"/>
          <a:ext cx="5321331" cy="5321331"/>
        </a:xfrm>
        <a:prstGeom prst="blockArc">
          <a:avLst>
            <a:gd name="adj1" fmla="val 18900000"/>
            <a:gd name="adj2" fmla="val 2700000"/>
            <a:gd name="adj3" fmla="val 406"/>
          </a:avLst>
        </a:pr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5086A-A0FD-48F9-BFD4-A023BDEB32F0}">
      <dsp:nvSpPr>
        <dsp:cNvPr id="0" name=""/>
        <dsp:cNvSpPr/>
      </dsp:nvSpPr>
      <dsp:spPr>
        <a:xfrm>
          <a:off x="374122" y="246876"/>
          <a:ext cx="3504707" cy="494069"/>
        </a:xfrm>
        <a:prstGeom prst="rect">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67" tIns="35560" rIns="35560" bIns="35560" numCol="1" spcCol="1270" anchor="ctr" anchorCtr="0">
          <a:noAutofit/>
        </a:bodyPr>
        <a:lstStyle/>
        <a:p>
          <a:pPr lvl="0" algn="ctr" defTabSz="622300">
            <a:lnSpc>
              <a:spcPct val="90000"/>
            </a:lnSpc>
            <a:spcBef>
              <a:spcPct val="0"/>
            </a:spcBef>
            <a:spcAft>
              <a:spcPct val="35000"/>
            </a:spcAft>
          </a:pPr>
          <a:r>
            <a:rPr lang="es-EC" sz="1400" kern="1200"/>
            <a:t>Reconocimiento de la necesidad</a:t>
          </a:r>
        </a:p>
      </dsp:txBody>
      <dsp:txXfrm>
        <a:off x="374122" y="246876"/>
        <a:ext cx="3504707" cy="494069"/>
      </dsp:txXfrm>
    </dsp:sp>
    <dsp:sp modelId="{686D7F64-0749-4A29-B09F-BDA5B723AC90}">
      <dsp:nvSpPr>
        <dsp:cNvPr id="0" name=""/>
        <dsp:cNvSpPr/>
      </dsp:nvSpPr>
      <dsp:spPr>
        <a:xfrm>
          <a:off x="65329" y="185117"/>
          <a:ext cx="617586" cy="61758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3231C9F-52C0-497A-AE67-8B7150F09B61}">
      <dsp:nvSpPr>
        <dsp:cNvPr id="0" name=""/>
        <dsp:cNvSpPr/>
      </dsp:nvSpPr>
      <dsp:spPr>
        <a:xfrm>
          <a:off x="728158" y="987742"/>
          <a:ext cx="3150672" cy="494069"/>
        </a:xfrm>
        <a:prstGeom prst="rect">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67" tIns="35560" rIns="35560" bIns="35560" numCol="1" spcCol="1270" anchor="ctr" anchorCtr="0">
          <a:noAutofit/>
        </a:bodyPr>
        <a:lstStyle/>
        <a:p>
          <a:pPr lvl="0" algn="ctr" defTabSz="622300">
            <a:lnSpc>
              <a:spcPct val="90000"/>
            </a:lnSpc>
            <a:spcBef>
              <a:spcPct val="0"/>
            </a:spcBef>
            <a:spcAft>
              <a:spcPct val="35000"/>
            </a:spcAft>
          </a:pPr>
          <a:r>
            <a:rPr lang="es-EC" sz="1400" kern="1200"/>
            <a:t>Busqueda de información </a:t>
          </a:r>
        </a:p>
      </dsp:txBody>
      <dsp:txXfrm>
        <a:off x="728158" y="987742"/>
        <a:ext cx="3150672" cy="494069"/>
      </dsp:txXfrm>
    </dsp:sp>
    <dsp:sp modelId="{BD7A68F7-B319-440F-A8EE-F98EF1CED30C}">
      <dsp:nvSpPr>
        <dsp:cNvPr id="0" name=""/>
        <dsp:cNvSpPr/>
      </dsp:nvSpPr>
      <dsp:spPr>
        <a:xfrm>
          <a:off x="419365" y="925984"/>
          <a:ext cx="617586" cy="61758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accent5">
              <a:hueOff val="-3099343"/>
              <a:satOff val="4637"/>
              <a:lumOff val="-5196"/>
              <a:alphaOff val="0"/>
            </a:schemeClr>
          </a:solidFill>
          <a:prstDash val="solid"/>
        </a:ln>
        <a:effectLst/>
      </dsp:spPr>
      <dsp:style>
        <a:lnRef idx="1">
          <a:scrgbClr r="0" g="0" b="0"/>
        </a:lnRef>
        <a:fillRef idx="2">
          <a:scrgbClr r="0" g="0" b="0"/>
        </a:fillRef>
        <a:effectRef idx="0">
          <a:scrgbClr r="0" g="0" b="0"/>
        </a:effectRef>
        <a:fontRef idx="minor"/>
      </dsp:style>
    </dsp:sp>
    <dsp:sp modelId="{F49C04F2-B049-47BE-B995-4CA545E72C2F}">
      <dsp:nvSpPr>
        <dsp:cNvPr id="0" name=""/>
        <dsp:cNvSpPr/>
      </dsp:nvSpPr>
      <dsp:spPr>
        <a:xfrm>
          <a:off x="836818" y="1728609"/>
          <a:ext cx="3042011" cy="494069"/>
        </a:xfrm>
        <a:prstGeom prst="rect">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67" tIns="35560" rIns="35560" bIns="35560" numCol="1" spcCol="1270" anchor="ctr" anchorCtr="0">
          <a:noAutofit/>
        </a:bodyPr>
        <a:lstStyle/>
        <a:p>
          <a:pPr lvl="0" algn="ctr" defTabSz="622300">
            <a:lnSpc>
              <a:spcPct val="90000"/>
            </a:lnSpc>
            <a:spcBef>
              <a:spcPct val="0"/>
            </a:spcBef>
            <a:spcAft>
              <a:spcPct val="35000"/>
            </a:spcAft>
          </a:pPr>
          <a:r>
            <a:rPr lang="es-EC" sz="1400" kern="1200"/>
            <a:t>Evaluación de alternativas</a:t>
          </a:r>
        </a:p>
      </dsp:txBody>
      <dsp:txXfrm>
        <a:off x="836818" y="1728609"/>
        <a:ext cx="3042011" cy="494069"/>
      </dsp:txXfrm>
    </dsp:sp>
    <dsp:sp modelId="{748C1931-B991-47D1-B3EC-B640451CB24D}">
      <dsp:nvSpPr>
        <dsp:cNvPr id="0" name=""/>
        <dsp:cNvSpPr/>
      </dsp:nvSpPr>
      <dsp:spPr>
        <a:xfrm>
          <a:off x="528025" y="1666850"/>
          <a:ext cx="617586" cy="61758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accent5">
              <a:hueOff val="-6198687"/>
              <a:satOff val="9275"/>
              <a:lumOff val="-10392"/>
              <a:alphaOff val="0"/>
            </a:schemeClr>
          </a:solidFill>
          <a:prstDash val="solid"/>
        </a:ln>
        <a:effectLst/>
      </dsp:spPr>
      <dsp:style>
        <a:lnRef idx="1">
          <a:scrgbClr r="0" g="0" b="0"/>
        </a:lnRef>
        <a:fillRef idx="2">
          <a:scrgbClr r="0" g="0" b="0"/>
        </a:fillRef>
        <a:effectRef idx="0">
          <a:scrgbClr r="0" g="0" b="0"/>
        </a:effectRef>
        <a:fontRef idx="minor"/>
      </dsp:style>
    </dsp:sp>
    <dsp:sp modelId="{811F6F56-F6F3-4037-9E73-250485E2F252}">
      <dsp:nvSpPr>
        <dsp:cNvPr id="0" name=""/>
        <dsp:cNvSpPr/>
      </dsp:nvSpPr>
      <dsp:spPr>
        <a:xfrm>
          <a:off x="728158" y="2469475"/>
          <a:ext cx="3150672" cy="494069"/>
        </a:xfrm>
        <a:prstGeom prst="rect">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67" tIns="35560" rIns="35560" bIns="35560" numCol="1" spcCol="1270" anchor="ctr" anchorCtr="0">
          <a:noAutofit/>
        </a:bodyPr>
        <a:lstStyle/>
        <a:p>
          <a:pPr lvl="0" algn="ctr" defTabSz="622300">
            <a:lnSpc>
              <a:spcPct val="90000"/>
            </a:lnSpc>
            <a:spcBef>
              <a:spcPct val="0"/>
            </a:spcBef>
            <a:spcAft>
              <a:spcPct val="35000"/>
            </a:spcAft>
          </a:pPr>
          <a:r>
            <a:rPr lang="es-EC" sz="1400" kern="1200"/>
            <a:t>Decisión de compra</a:t>
          </a:r>
        </a:p>
      </dsp:txBody>
      <dsp:txXfrm>
        <a:off x="728158" y="2469475"/>
        <a:ext cx="3150672" cy="494069"/>
      </dsp:txXfrm>
    </dsp:sp>
    <dsp:sp modelId="{05FE79EC-BC87-4EC7-821F-4F855A1E1A7C}">
      <dsp:nvSpPr>
        <dsp:cNvPr id="0" name=""/>
        <dsp:cNvSpPr/>
      </dsp:nvSpPr>
      <dsp:spPr>
        <a:xfrm>
          <a:off x="419365" y="2407717"/>
          <a:ext cx="617586" cy="61758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accent5">
              <a:hueOff val="-9298030"/>
              <a:satOff val="13912"/>
              <a:lumOff val="-15587"/>
              <a:alphaOff val="0"/>
            </a:schemeClr>
          </a:solidFill>
          <a:prstDash val="solid"/>
        </a:ln>
        <a:effectLst/>
      </dsp:spPr>
      <dsp:style>
        <a:lnRef idx="1">
          <a:scrgbClr r="0" g="0" b="0"/>
        </a:lnRef>
        <a:fillRef idx="2">
          <a:scrgbClr r="0" g="0" b="0"/>
        </a:fillRef>
        <a:effectRef idx="0">
          <a:scrgbClr r="0" g="0" b="0"/>
        </a:effectRef>
        <a:fontRef idx="minor"/>
      </dsp:style>
    </dsp:sp>
    <dsp:sp modelId="{8A9F32D6-5986-4DC0-A139-6C90D3D74076}">
      <dsp:nvSpPr>
        <dsp:cNvPr id="0" name=""/>
        <dsp:cNvSpPr/>
      </dsp:nvSpPr>
      <dsp:spPr>
        <a:xfrm>
          <a:off x="374122" y="3210342"/>
          <a:ext cx="3504707" cy="494069"/>
        </a:xfrm>
        <a:prstGeom prst="rect">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67" tIns="35560" rIns="35560" bIns="35560" numCol="1" spcCol="1270" anchor="ctr" anchorCtr="0">
          <a:noAutofit/>
        </a:bodyPr>
        <a:lstStyle/>
        <a:p>
          <a:pPr lvl="0" algn="ctr" defTabSz="622300">
            <a:lnSpc>
              <a:spcPct val="90000"/>
            </a:lnSpc>
            <a:spcBef>
              <a:spcPct val="0"/>
            </a:spcBef>
            <a:spcAft>
              <a:spcPct val="35000"/>
            </a:spcAft>
          </a:pPr>
          <a:r>
            <a:rPr lang="es-EC" sz="1400" kern="1200"/>
            <a:t>Comportamiento post compra</a:t>
          </a:r>
        </a:p>
      </dsp:txBody>
      <dsp:txXfrm>
        <a:off x="374122" y="3210342"/>
        <a:ext cx="3504707" cy="494069"/>
      </dsp:txXfrm>
    </dsp:sp>
    <dsp:sp modelId="{8E91A338-B9A7-4BC8-965E-C7D5B38AE228}">
      <dsp:nvSpPr>
        <dsp:cNvPr id="0" name=""/>
        <dsp:cNvSpPr/>
      </dsp:nvSpPr>
      <dsp:spPr>
        <a:xfrm>
          <a:off x="65329" y="3148583"/>
          <a:ext cx="617586" cy="61758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accent5">
              <a:hueOff val="-12397374"/>
              <a:satOff val="18550"/>
              <a:lumOff val="-2078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3C457-7464-4AC5-A583-C7A7CB6B2B56}">
      <dsp:nvSpPr>
        <dsp:cNvPr id="0" name=""/>
        <dsp:cNvSpPr/>
      </dsp:nvSpPr>
      <dsp:spPr>
        <a:xfrm>
          <a:off x="3756114" y="0"/>
          <a:ext cx="3386318" cy="912055"/>
        </a:xfrm>
        <a:prstGeom prst="rect">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Sintetizando los principales elementos del Modelo, podemos enumerar los siguientes: </a:t>
          </a:r>
          <a:endParaRPr lang="es-EC" sz="1600" kern="1200" dirty="0"/>
        </a:p>
      </dsp:txBody>
      <dsp:txXfrm>
        <a:off x="3756114" y="0"/>
        <a:ext cx="3386318" cy="912055"/>
      </dsp:txXfrm>
    </dsp:sp>
    <dsp:sp modelId="{1E2D17F1-C8CE-4DF1-B608-1735F61D7358}">
      <dsp:nvSpPr>
        <dsp:cNvPr id="0" name=""/>
        <dsp:cNvSpPr/>
      </dsp:nvSpPr>
      <dsp:spPr>
        <a:xfrm>
          <a:off x="2685680" y="0"/>
          <a:ext cx="902934" cy="912055"/>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8A9F5BD2-D627-4A0C-9DC8-DF83B16F5C72}">
      <dsp:nvSpPr>
        <dsp:cNvPr id="0" name=""/>
        <dsp:cNvSpPr/>
      </dsp:nvSpPr>
      <dsp:spPr>
        <a:xfrm>
          <a:off x="2682123" y="1068048"/>
          <a:ext cx="3540624" cy="912055"/>
        </a:xfrm>
        <a:prstGeom prst="rect">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Inputs: El conjunto de estímulos que recibe el consumidor. </a:t>
          </a:r>
          <a:endParaRPr lang="es-EC" sz="1400" kern="1200" dirty="0"/>
        </a:p>
      </dsp:txBody>
      <dsp:txXfrm>
        <a:off x="2682123" y="1068048"/>
        <a:ext cx="3540624" cy="912055"/>
      </dsp:txXfrm>
    </dsp:sp>
    <dsp:sp modelId="{B3E75277-A3D8-445A-871E-DEF9391927C3}">
      <dsp:nvSpPr>
        <dsp:cNvPr id="0" name=""/>
        <dsp:cNvSpPr/>
      </dsp:nvSpPr>
      <dsp:spPr>
        <a:xfrm>
          <a:off x="6293485" y="1028820"/>
          <a:ext cx="902934" cy="912055"/>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A1C363D-19EF-45D4-9D85-B542E5591DCB}">
      <dsp:nvSpPr>
        <dsp:cNvPr id="0" name=""/>
        <dsp:cNvSpPr/>
      </dsp:nvSpPr>
      <dsp:spPr>
        <a:xfrm>
          <a:off x="3685333" y="2125375"/>
          <a:ext cx="3527799" cy="912055"/>
        </a:xfrm>
        <a:prstGeom prst="rect">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Proceso de Información: Consta de cinco etapas: explosión a la información, atención, comprensión, aceptación y retención en la memoria. 	</a:t>
          </a:r>
          <a:endParaRPr lang="es-EC" sz="1400" kern="1200" dirty="0"/>
        </a:p>
      </dsp:txBody>
      <dsp:txXfrm>
        <a:off x="3685333" y="2125375"/>
        <a:ext cx="3527799" cy="912055"/>
      </dsp:txXfrm>
    </dsp:sp>
    <dsp:sp modelId="{4CF2BDBC-E2A0-4B96-BC38-37A532D73147}">
      <dsp:nvSpPr>
        <dsp:cNvPr id="0" name=""/>
        <dsp:cNvSpPr/>
      </dsp:nvSpPr>
      <dsp:spPr>
        <a:xfrm>
          <a:off x="2685677" y="2125375"/>
          <a:ext cx="902934" cy="912055"/>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89F12448-6914-48DD-B61D-C1497B234C6A}">
      <dsp:nvSpPr>
        <dsp:cNvPr id="0" name=""/>
        <dsp:cNvSpPr/>
      </dsp:nvSpPr>
      <dsp:spPr>
        <a:xfrm>
          <a:off x="2614941" y="3202284"/>
          <a:ext cx="3533486" cy="883325"/>
        </a:xfrm>
        <a:prstGeom prst="rect">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Proceso de Decisión de compra</a:t>
          </a:r>
          <a:endParaRPr lang="es-EC" sz="1600" kern="1200" dirty="0"/>
        </a:p>
      </dsp:txBody>
      <dsp:txXfrm>
        <a:off x="2614941" y="3202284"/>
        <a:ext cx="3533486" cy="883325"/>
      </dsp:txXfrm>
    </dsp:sp>
    <dsp:sp modelId="{6BB183D5-3AF7-4D49-88A2-79059D404794}">
      <dsp:nvSpPr>
        <dsp:cNvPr id="0" name=""/>
        <dsp:cNvSpPr/>
      </dsp:nvSpPr>
      <dsp:spPr>
        <a:xfrm>
          <a:off x="6271773" y="3187919"/>
          <a:ext cx="902934" cy="912055"/>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0B83B17-58C9-40B7-B431-13CA8F2849C5}">
      <dsp:nvSpPr>
        <dsp:cNvPr id="0" name=""/>
        <dsp:cNvSpPr/>
      </dsp:nvSpPr>
      <dsp:spPr>
        <a:xfrm>
          <a:off x="3694483" y="4250464"/>
          <a:ext cx="3458006" cy="1005832"/>
        </a:xfrm>
        <a:prstGeom prst="rect">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Variables que influyen en el proceso de decisión. Se agrupan en dos tipos de variables: influencias ambientales (cultura, clase social influencias personales, familia y determinantes de situación), y diferencias individuales (recursos del consumidor, motivación e implicación, experiencia, actitudes, personalidad, estilo de vida y características demográficas).</a:t>
          </a:r>
          <a:endParaRPr lang="es-EC" sz="1000" kern="1200" dirty="0"/>
        </a:p>
      </dsp:txBody>
      <dsp:txXfrm>
        <a:off x="3694483" y="4250464"/>
        <a:ext cx="3458006" cy="1005832"/>
      </dsp:txXfrm>
    </dsp:sp>
    <dsp:sp modelId="{3A6348AA-E2A9-46D5-A72E-9FEDAF30949F}">
      <dsp:nvSpPr>
        <dsp:cNvPr id="0" name=""/>
        <dsp:cNvSpPr/>
      </dsp:nvSpPr>
      <dsp:spPr>
        <a:xfrm>
          <a:off x="2667695" y="4297352"/>
          <a:ext cx="902934" cy="912055"/>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EF32B-5B43-4A63-8DF3-CD0B4474F20D}">
      <dsp:nvSpPr>
        <dsp:cNvPr id="0" name=""/>
        <dsp:cNvSpPr/>
      </dsp:nvSpPr>
      <dsp:spPr>
        <a:xfrm>
          <a:off x="0" y="0"/>
          <a:ext cx="6336792" cy="877824"/>
        </a:xfrm>
        <a:prstGeom prst="roundRect">
          <a:avLst>
            <a:gd name="adj" fmla="val 1000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La industria manufacturera en el Ecuador constituye parte importante de la actividad económica por este motivo se puede concluir que estudios como este son útiles para su desarrollo.</a:t>
          </a:r>
          <a:endParaRPr lang="es-EC" sz="1000" kern="1200" dirty="0"/>
        </a:p>
      </dsp:txBody>
      <dsp:txXfrm>
        <a:off x="25711" y="25711"/>
        <a:ext cx="5286845" cy="826402"/>
      </dsp:txXfrm>
    </dsp:sp>
    <dsp:sp modelId="{EA4F3276-8E8F-4A86-96AA-E0F53858DB2D}">
      <dsp:nvSpPr>
        <dsp:cNvPr id="0" name=""/>
        <dsp:cNvSpPr/>
      </dsp:nvSpPr>
      <dsp:spPr>
        <a:xfrm>
          <a:off x="473202" y="999744"/>
          <a:ext cx="6336792" cy="877824"/>
        </a:xfrm>
        <a:prstGeom prst="roundRect">
          <a:avLst>
            <a:gd name="adj" fmla="val 10000"/>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smtClean="0"/>
            <a:t>Como conclusión dentro del capítulo de diagnóstico del sector encontramos a la industria manufacturera del país en el quinto cuadrante de la matriz GE es decir en el cuadrante se de selectividad</a:t>
          </a:r>
          <a:endParaRPr lang="es-EC" sz="1000" kern="1200"/>
        </a:p>
      </dsp:txBody>
      <dsp:txXfrm>
        <a:off x="498913" y="1025455"/>
        <a:ext cx="5241582" cy="826402"/>
      </dsp:txXfrm>
    </dsp:sp>
    <dsp:sp modelId="{6F0F9A53-E53C-4E3F-A828-BADDF325E134}">
      <dsp:nvSpPr>
        <dsp:cNvPr id="0" name=""/>
        <dsp:cNvSpPr/>
      </dsp:nvSpPr>
      <dsp:spPr>
        <a:xfrm>
          <a:off x="946404" y="1999488"/>
          <a:ext cx="6336792" cy="877824"/>
        </a:xfrm>
        <a:prstGeom prst="roundRect">
          <a:avLst>
            <a:gd name="adj" fmla="val 10000"/>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smtClean="0"/>
            <a:t>El comportamiento del consumidor es muy importante para fabricantes y comerciantes de prendas de vestir en tela de punto en el Cantón Sucre este depende directamente de los ingresos que perciben los consumidores, siendo los segmentos más representativos aquellos que poseen ingresos desde 380 a 700 dólares y de 700 a 1200 dólares.</a:t>
          </a:r>
          <a:endParaRPr lang="es-EC" sz="1000" kern="1200"/>
        </a:p>
      </dsp:txBody>
      <dsp:txXfrm>
        <a:off x="972115" y="2025199"/>
        <a:ext cx="5241582" cy="826402"/>
      </dsp:txXfrm>
    </dsp:sp>
    <dsp:sp modelId="{6DF12D22-D86A-4D2D-9603-02EFB5ECB18C}">
      <dsp:nvSpPr>
        <dsp:cNvPr id="0" name=""/>
        <dsp:cNvSpPr/>
      </dsp:nvSpPr>
      <dsp:spPr>
        <a:xfrm>
          <a:off x="1419605" y="2999232"/>
          <a:ext cx="6336792" cy="877824"/>
        </a:xfrm>
        <a:prstGeom prst="roundRect">
          <a:avLst>
            <a:gd name="adj" fmla="val 10000"/>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C" sz="900" kern="1200" smtClean="0"/>
            <a:t>En la investigación de mercados realizada se sacó la siguiente conclusión el factor que motiva a los consumidores de la zona urbana del Cantón Sucre al momento de realizar compra de vestuario en tela de punto es la necesidad, sus mayores influyentes son familiares y amigos, se identificó que para los consumidores de prendas de vestir en tela de punto de la zona urbana del Cantón Sucre es muy importante el vestuario ya que satisface más allá de la necesidad de cubrirse, el vestuario proporciona estatus social y diferenciación de las demás personas.</a:t>
          </a:r>
          <a:endParaRPr lang="es-EC" sz="900" kern="1200"/>
        </a:p>
      </dsp:txBody>
      <dsp:txXfrm>
        <a:off x="1445316" y="3024943"/>
        <a:ext cx="5241582" cy="826402"/>
      </dsp:txXfrm>
    </dsp:sp>
    <dsp:sp modelId="{3846A5CE-6865-4764-ABEB-91EA3722237F}">
      <dsp:nvSpPr>
        <dsp:cNvPr id="0" name=""/>
        <dsp:cNvSpPr/>
      </dsp:nvSpPr>
      <dsp:spPr>
        <a:xfrm>
          <a:off x="1892808" y="3998976"/>
          <a:ext cx="6336792" cy="877824"/>
        </a:xfrm>
        <a:prstGeom prst="roundRect">
          <a:avLst>
            <a:gd name="adj" fmla="val 10000"/>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smtClean="0"/>
            <a:t>Se puede concluir que la falta de variedad en el Cantón Sucre provoca que los consumidores busquen su indumentaria en tela de punto fuera del mismo y que no existe suficientes estímulos de marketing por parte de fabricantes y comerciantes para atraer al consumidor.</a:t>
          </a:r>
          <a:endParaRPr lang="es-EC" sz="1000" kern="1200"/>
        </a:p>
      </dsp:txBody>
      <dsp:txXfrm>
        <a:off x="1918519" y="4024687"/>
        <a:ext cx="5241582" cy="826402"/>
      </dsp:txXfrm>
    </dsp:sp>
    <dsp:sp modelId="{229D1AC5-C0BB-45FB-A88A-20B331987B06}">
      <dsp:nvSpPr>
        <dsp:cNvPr id="0" name=""/>
        <dsp:cNvSpPr/>
      </dsp:nvSpPr>
      <dsp:spPr>
        <a:xfrm>
          <a:off x="5766206" y="641299"/>
          <a:ext cx="570585" cy="570585"/>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5894588" y="641299"/>
        <a:ext cx="313821" cy="429365"/>
      </dsp:txXfrm>
    </dsp:sp>
    <dsp:sp modelId="{BA10B3D8-B72D-4CC4-8FD9-CF67D2A24266}">
      <dsp:nvSpPr>
        <dsp:cNvPr id="0" name=""/>
        <dsp:cNvSpPr/>
      </dsp:nvSpPr>
      <dsp:spPr>
        <a:xfrm>
          <a:off x="6239408" y="1641043"/>
          <a:ext cx="570585" cy="570585"/>
        </a:xfrm>
        <a:prstGeom prst="downArrow">
          <a:avLst>
            <a:gd name="adj1" fmla="val 55000"/>
            <a:gd name="adj2" fmla="val 45000"/>
          </a:avLst>
        </a:prstGeom>
        <a:solidFill>
          <a:schemeClr val="accent5">
            <a:tint val="40000"/>
            <a:alpha val="90000"/>
            <a:hueOff val="-4223182"/>
            <a:satOff val="-373"/>
            <a:lumOff val="-1211"/>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367790" y="1641043"/>
        <a:ext cx="313821" cy="429365"/>
      </dsp:txXfrm>
    </dsp:sp>
    <dsp:sp modelId="{60E0419D-8630-41F5-98E3-4AEA8C9F241A}">
      <dsp:nvSpPr>
        <dsp:cNvPr id="0" name=""/>
        <dsp:cNvSpPr/>
      </dsp:nvSpPr>
      <dsp:spPr>
        <a:xfrm>
          <a:off x="6712610" y="2626156"/>
          <a:ext cx="570585" cy="570585"/>
        </a:xfrm>
        <a:prstGeom prst="downArrow">
          <a:avLst>
            <a:gd name="adj1" fmla="val 55000"/>
            <a:gd name="adj2" fmla="val 45000"/>
          </a:avLst>
        </a:prstGeom>
        <a:solidFill>
          <a:schemeClr val="accent5">
            <a:tint val="40000"/>
            <a:alpha val="90000"/>
            <a:hueOff val="-8446363"/>
            <a:satOff val="-747"/>
            <a:lumOff val="-2422"/>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840992" y="2626156"/>
        <a:ext cx="313821" cy="429365"/>
      </dsp:txXfrm>
    </dsp:sp>
    <dsp:sp modelId="{D4EFA2C4-A17E-47BD-A718-B4FA23A269FC}">
      <dsp:nvSpPr>
        <dsp:cNvPr id="0" name=""/>
        <dsp:cNvSpPr/>
      </dsp:nvSpPr>
      <dsp:spPr>
        <a:xfrm>
          <a:off x="7185812" y="3635654"/>
          <a:ext cx="570585" cy="570585"/>
        </a:xfrm>
        <a:prstGeom prst="downArrow">
          <a:avLst>
            <a:gd name="adj1" fmla="val 55000"/>
            <a:gd name="adj2" fmla="val 45000"/>
          </a:avLst>
        </a:prstGeom>
        <a:solidFill>
          <a:schemeClr val="accent5">
            <a:tint val="40000"/>
            <a:alpha val="90000"/>
            <a:hueOff val="-12669544"/>
            <a:satOff val="-1120"/>
            <a:lumOff val="-363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7314194" y="3635654"/>
        <a:ext cx="313821" cy="4293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E1DFC-7F7A-410E-9975-D16F0BD825B4}">
      <dsp:nvSpPr>
        <dsp:cNvPr id="0" name=""/>
        <dsp:cNvSpPr/>
      </dsp:nvSpPr>
      <dsp:spPr>
        <a:xfrm>
          <a:off x="0" y="327719"/>
          <a:ext cx="8229600" cy="554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C4A2C4-06F4-4D91-8BC6-A572175AA328}">
      <dsp:nvSpPr>
        <dsp:cNvPr id="0" name=""/>
        <dsp:cNvSpPr/>
      </dsp:nvSpPr>
      <dsp:spPr>
        <a:xfrm>
          <a:off x="411480" y="2999"/>
          <a:ext cx="5760720" cy="649440"/>
        </a:xfrm>
        <a:prstGeom prst="roundRect">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444500">
            <a:lnSpc>
              <a:spcPct val="90000"/>
            </a:lnSpc>
            <a:spcBef>
              <a:spcPct val="0"/>
            </a:spcBef>
            <a:spcAft>
              <a:spcPct val="35000"/>
            </a:spcAft>
          </a:pPr>
          <a:r>
            <a:rPr lang="es-EC" sz="1000" kern="1200" dirty="0" smtClean="0"/>
            <a:t>Se recomienda invertir y aprovechar las oportunidades que tiene la industria manufacturera en el Ecuador y realizar estudios o investigaciones como complemento a la presente, en la que se analice la factibilidad de desarrollar programas internos de desarrollo de prendas de vestir en tejido de punto para satisfacer la demanda interna y a su vez de los lugares cercanos del Cantón Sucre.</a:t>
          </a:r>
          <a:endParaRPr lang="es-EC" sz="1000" kern="1200" dirty="0"/>
        </a:p>
      </dsp:txBody>
      <dsp:txXfrm>
        <a:off x="443183" y="34702"/>
        <a:ext cx="5697314" cy="586034"/>
      </dsp:txXfrm>
    </dsp:sp>
    <dsp:sp modelId="{0A2CF05B-56CF-4CCB-A761-FF941462D47D}">
      <dsp:nvSpPr>
        <dsp:cNvPr id="0" name=""/>
        <dsp:cNvSpPr/>
      </dsp:nvSpPr>
      <dsp:spPr>
        <a:xfrm>
          <a:off x="0" y="1325639"/>
          <a:ext cx="8229600" cy="554400"/>
        </a:xfrm>
        <a:prstGeom prst="rect">
          <a:avLst/>
        </a:prstGeom>
        <a:solidFill>
          <a:schemeClr val="lt1">
            <a:alpha val="90000"/>
            <a:hueOff val="0"/>
            <a:satOff val="0"/>
            <a:lumOff val="0"/>
            <a:alphaOff val="0"/>
          </a:schemeClr>
        </a:solidFill>
        <a:ln w="9525" cap="flat" cmpd="sng" algn="ctr">
          <a:solidFill>
            <a:schemeClr val="accent5">
              <a:hueOff val="-3099343"/>
              <a:satOff val="4637"/>
              <a:lumOff val="-5196"/>
              <a:alphaOff val="0"/>
            </a:schemeClr>
          </a:solidFill>
          <a:prstDash val="solid"/>
        </a:ln>
        <a:effectLst/>
      </dsp:spPr>
      <dsp:style>
        <a:lnRef idx="1">
          <a:scrgbClr r="0" g="0" b="0"/>
        </a:lnRef>
        <a:fillRef idx="1">
          <a:scrgbClr r="0" g="0" b="0"/>
        </a:fillRef>
        <a:effectRef idx="0">
          <a:scrgbClr r="0" g="0" b="0"/>
        </a:effectRef>
        <a:fontRef idx="minor"/>
      </dsp:style>
    </dsp:sp>
    <dsp:sp modelId="{546AA9AA-6C7D-446E-B4DC-4BC1A516D3F7}">
      <dsp:nvSpPr>
        <dsp:cNvPr id="0" name=""/>
        <dsp:cNvSpPr/>
      </dsp:nvSpPr>
      <dsp:spPr>
        <a:xfrm>
          <a:off x="411480" y="1000920"/>
          <a:ext cx="5760720" cy="649440"/>
        </a:xfrm>
        <a:prstGeom prst="roundRect">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444500">
            <a:lnSpc>
              <a:spcPct val="90000"/>
            </a:lnSpc>
            <a:spcBef>
              <a:spcPct val="0"/>
            </a:spcBef>
            <a:spcAft>
              <a:spcPct val="35000"/>
            </a:spcAft>
          </a:pPr>
          <a:r>
            <a:rPr lang="es-EC" sz="1000" kern="1200" dirty="0" smtClean="0"/>
            <a:t>Se deben tomar acción planteando las siguientes estrategias que corresponden al quinto cuadrante de la matriz General Electric: Concentrar inversiones y desarrollar segmentos clave.</a:t>
          </a:r>
          <a:endParaRPr lang="es-EC" sz="1000" kern="1200" dirty="0"/>
        </a:p>
      </dsp:txBody>
      <dsp:txXfrm>
        <a:off x="443183" y="1032623"/>
        <a:ext cx="5697314" cy="586034"/>
      </dsp:txXfrm>
    </dsp:sp>
    <dsp:sp modelId="{0EDD55C6-161B-4910-87C2-92538F4C6BF2}">
      <dsp:nvSpPr>
        <dsp:cNvPr id="0" name=""/>
        <dsp:cNvSpPr/>
      </dsp:nvSpPr>
      <dsp:spPr>
        <a:xfrm>
          <a:off x="0" y="2323560"/>
          <a:ext cx="8229600" cy="554400"/>
        </a:xfrm>
        <a:prstGeom prst="rect">
          <a:avLst/>
        </a:prstGeom>
        <a:solidFill>
          <a:schemeClr val="lt1">
            <a:alpha val="90000"/>
            <a:hueOff val="0"/>
            <a:satOff val="0"/>
            <a:lumOff val="0"/>
            <a:alphaOff val="0"/>
          </a:schemeClr>
        </a:solidFill>
        <a:ln w="9525" cap="flat" cmpd="sng" algn="ctr">
          <a:solidFill>
            <a:schemeClr val="accent5">
              <a:hueOff val="-6198687"/>
              <a:satOff val="9275"/>
              <a:lumOff val="-10392"/>
              <a:alphaOff val="0"/>
            </a:schemeClr>
          </a:solidFill>
          <a:prstDash val="solid"/>
        </a:ln>
        <a:effectLst/>
      </dsp:spPr>
      <dsp:style>
        <a:lnRef idx="1">
          <a:scrgbClr r="0" g="0" b="0"/>
        </a:lnRef>
        <a:fillRef idx="1">
          <a:scrgbClr r="0" g="0" b="0"/>
        </a:fillRef>
        <a:effectRef idx="0">
          <a:scrgbClr r="0" g="0" b="0"/>
        </a:effectRef>
        <a:fontRef idx="minor"/>
      </dsp:style>
    </dsp:sp>
    <dsp:sp modelId="{620118C9-02B0-4A41-9D78-609271D299DB}">
      <dsp:nvSpPr>
        <dsp:cNvPr id="0" name=""/>
        <dsp:cNvSpPr/>
      </dsp:nvSpPr>
      <dsp:spPr>
        <a:xfrm>
          <a:off x="411480" y="1998839"/>
          <a:ext cx="5760720" cy="649440"/>
        </a:xfrm>
        <a:prstGeom prst="roundRect">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444500">
            <a:lnSpc>
              <a:spcPct val="90000"/>
            </a:lnSpc>
            <a:spcBef>
              <a:spcPct val="0"/>
            </a:spcBef>
            <a:spcAft>
              <a:spcPct val="35000"/>
            </a:spcAft>
          </a:pPr>
          <a:r>
            <a:rPr lang="es-EC" sz="1000" kern="1200" dirty="0" smtClean="0"/>
            <a:t>Tomando en cuenta que la población del Cantón Sucre compra indumentaria con mucha frecuencia se recomienda que se desarrollen iniciativas de negocios a fines de satisfacer la demanda de la población.</a:t>
          </a:r>
          <a:endParaRPr lang="es-EC" sz="1000" kern="1200" dirty="0"/>
        </a:p>
      </dsp:txBody>
      <dsp:txXfrm>
        <a:off x="443183" y="2030542"/>
        <a:ext cx="5697314" cy="586034"/>
      </dsp:txXfrm>
    </dsp:sp>
    <dsp:sp modelId="{F6C18C52-A10C-4176-87BB-93A6DC12F80D}">
      <dsp:nvSpPr>
        <dsp:cNvPr id="0" name=""/>
        <dsp:cNvSpPr/>
      </dsp:nvSpPr>
      <dsp:spPr>
        <a:xfrm>
          <a:off x="0" y="3321480"/>
          <a:ext cx="8229600" cy="554400"/>
        </a:xfrm>
        <a:prstGeom prst="rect">
          <a:avLst/>
        </a:prstGeom>
        <a:solidFill>
          <a:schemeClr val="lt1">
            <a:alpha val="90000"/>
            <a:hueOff val="0"/>
            <a:satOff val="0"/>
            <a:lumOff val="0"/>
            <a:alphaOff val="0"/>
          </a:schemeClr>
        </a:solidFill>
        <a:ln w="9525" cap="flat" cmpd="sng" algn="ctr">
          <a:solidFill>
            <a:schemeClr val="accent5">
              <a:hueOff val="-9298030"/>
              <a:satOff val="13912"/>
              <a:lumOff val="-15587"/>
              <a:alphaOff val="0"/>
            </a:schemeClr>
          </a:solidFill>
          <a:prstDash val="solid"/>
        </a:ln>
        <a:effectLst/>
      </dsp:spPr>
      <dsp:style>
        <a:lnRef idx="1">
          <a:scrgbClr r="0" g="0" b="0"/>
        </a:lnRef>
        <a:fillRef idx="1">
          <a:scrgbClr r="0" g="0" b="0"/>
        </a:fillRef>
        <a:effectRef idx="0">
          <a:scrgbClr r="0" g="0" b="0"/>
        </a:effectRef>
        <a:fontRef idx="minor"/>
      </dsp:style>
    </dsp:sp>
    <dsp:sp modelId="{4F7349F6-371C-46FA-ABED-2B8F86B4E6A6}">
      <dsp:nvSpPr>
        <dsp:cNvPr id="0" name=""/>
        <dsp:cNvSpPr/>
      </dsp:nvSpPr>
      <dsp:spPr>
        <a:xfrm>
          <a:off x="411480" y="2996760"/>
          <a:ext cx="5760720" cy="649440"/>
        </a:xfrm>
        <a:prstGeom prst="roundRect">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444500">
            <a:lnSpc>
              <a:spcPct val="90000"/>
            </a:lnSpc>
            <a:spcBef>
              <a:spcPct val="0"/>
            </a:spcBef>
            <a:spcAft>
              <a:spcPct val="35000"/>
            </a:spcAft>
          </a:pPr>
          <a:r>
            <a:rPr lang="es-EC" sz="1000" kern="1200" dirty="0" smtClean="0"/>
            <a:t>Si el vestuario es parte importante de la población del Cantón Sucre se recomienda que los productos que en se encuentren sean de óptima calidad a fin de afiliar al consumidor para adquirir su indumentaria dentro de su Cantón.</a:t>
          </a:r>
          <a:endParaRPr lang="es-EC" sz="1000" kern="1200" dirty="0"/>
        </a:p>
      </dsp:txBody>
      <dsp:txXfrm>
        <a:off x="443183" y="3028463"/>
        <a:ext cx="5697314" cy="586034"/>
      </dsp:txXfrm>
    </dsp:sp>
    <dsp:sp modelId="{A3305F0C-FE9F-489B-ACDD-E07A679C3E80}">
      <dsp:nvSpPr>
        <dsp:cNvPr id="0" name=""/>
        <dsp:cNvSpPr/>
      </dsp:nvSpPr>
      <dsp:spPr>
        <a:xfrm>
          <a:off x="0" y="4319400"/>
          <a:ext cx="8229600" cy="554400"/>
        </a:xfrm>
        <a:prstGeom prst="rect">
          <a:avLst/>
        </a:prstGeom>
        <a:solidFill>
          <a:schemeClr val="lt1">
            <a:alpha val="90000"/>
            <a:hueOff val="0"/>
            <a:satOff val="0"/>
            <a:lumOff val="0"/>
            <a:alphaOff val="0"/>
          </a:schemeClr>
        </a:solidFill>
        <a:ln w="9525" cap="flat" cmpd="sng" algn="ctr">
          <a:solidFill>
            <a:schemeClr val="accent5">
              <a:hueOff val="-12397374"/>
              <a:satOff val="18550"/>
              <a:lumOff val="-20783"/>
              <a:alphaOff val="0"/>
            </a:schemeClr>
          </a:solidFill>
          <a:prstDash val="solid"/>
        </a:ln>
        <a:effectLst/>
      </dsp:spPr>
      <dsp:style>
        <a:lnRef idx="1">
          <a:scrgbClr r="0" g="0" b="0"/>
        </a:lnRef>
        <a:fillRef idx="1">
          <a:scrgbClr r="0" g="0" b="0"/>
        </a:fillRef>
        <a:effectRef idx="0">
          <a:scrgbClr r="0" g="0" b="0"/>
        </a:effectRef>
        <a:fontRef idx="minor"/>
      </dsp:style>
    </dsp:sp>
    <dsp:sp modelId="{AAE6CBF9-8DB3-421A-B1B4-F202DF6D4259}">
      <dsp:nvSpPr>
        <dsp:cNvPr id="0" name=""/>
        <dsp:cNvSpPr/>
      </dsp:nvSpPr>
      <dsp:spPr>
        <a:xfrm>
          <a:off x="411480" y="3994680"/>
          <a:ext cx="5760720" cy="649440"/>
        </a:xfrm>
        <a:prstGeom prst="roundRect">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444500">
            <a:lnSpc>
              <a:spcPct val="90000"/>
            </a:lnSpc>
            <a:spcBef>
              <a:spcPct val="0"/>
            </a:spcBef>
            <a:spcAft>
              <a:spcPct val="35000"/>
            </a:spcAft>
          </a:pPr>
          <a:r>
            <a:rPr lang="es-EC" sz="1000" kern="1200" dirty="0" smtClean="0"/>
            <a:t>Comerciantes y fabricantes de indumentaria deben aplicar estrategias del mix de marketing creando relaciones duraderas con los clientes y de esta manera que los consumidores conozcan lugares donde encontrar los productos que requieren, con la calidad que merecen.</a:t>
          </a:r>
          <a:endParaRPr lang="es-EC" sz="1000" kern="1200" dirty="0"/>
        </a:p>
      </dsp:txBody>
      <dsp:txXfrm>
        <a:off x="443183" y="4026383"/>
        <a:ext cx="56973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EB80B-3DE6-45BA-B54E-BFE821B0B82D}">
      <dsp:nvSpPr>
        <dsp:cNvPr id="0" name=""/>
        <dsp:cNvSpPr/>
      </dsp:nvSpPr>
      <dsp:spPr>
        <a:xfrm>
          <a:off x="0" y="0"/>
          <a:ext cx="6096000" cy="2464048"/>
        </a:xfrm>
        <a:prstGeom prst="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s-EC" sz="4800" kern="1200" noProof="0" dirty="0" smtClean="0"/>
            <a:t>Desarrollo</a:t>
          </a:r>
          <a:endParaRPr lang="es-EC" sz="4800" kern="1200" noProof="0" dirty="0"/>
        </a:p>
      </dsp:txBody>
      <dsp:txXfrm>
        <a:off x="0" y="0"/>
        <a:ext cx="6096000" cy="1330585"/>
      </dsp:txXfrm>
    </dsp:sp>
    <dsp:sp modelId="{2CC56E68-7D88-4D4E-B93F-7F245CA1F3BB}">
      <dsp:nvSpPr>
        <dsp:cNvPr id="0" name=""/>
        <dsp:cNvSpPr/>
      </dsp:nvSpPr>
      <dsp:spPr>
        <a:xfrm>
          <a:off x="744" y="1281304"/>
          <a:ext cx="1218902" cy="113346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noProof="0" dirty="0" smtClean="0"/>
            <a:t>Planteamiento del Problema</a:t>
          </a:r>
          <a:endParaRPr lang="es-EC" sz="1200" kern="1200" noProof="0" dirty="0"/>
        </a:p>
      </dsp:txBody>
      <dsp:txXfrm>
        <a:off x="744" y="1281304"/>
        <a:ext cx="1218902" cy="1133462"/>
      </dsp:txXfrm>
    </dsp:sp>
    <dsp:sp modelId="{C5476485-68BA-4C7F-AAE8-CBE1BC6D079E}">
      <dsp:nvSpPr>
        <dsp:cNvPr id="0" name=""/>
        <dsp:cNvSpPr/>
      </dsp:nvSpPr>
      <dsp:spPr>
        <a:xfrm>
          <a:off x="1219646" y="1281304"/>
          <a:ext cx="1218902" cy="1133462"/>
        </a:xfrm>
        <a:prstGeom prst="rect">
          <a:avLst/>
        </a:prstGeom>
        <a:solidFill>
          <a:schemeClr val="accent5">
            <a:tint val="40000"/>
            <a:alpha val="90000"/>
            <a:hueOff val="-3167386"/>
            <a:satOff val="-280"/>
            <a:lumOff val="-908"/>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noProof="0" dirty="0" smtClean="0"/>
            <a:t>Hipótesis</a:t>
          </a:r>
          <a:endParaRPr lang="es-EC" sz="1200" kern="1200" noProof="0" dirty="0"/>
        </a:p>
      </dsp:txBody>
      <dsp:txXfrm>
        <a:off x="1219646" y="1281304"/>
        <a:ext cx="1218902" cy="1133462"/>
      </dsp:txXfrm>
    </dsp:sp>
    <dsp:sp modelId="{CC50E6F6-AF1A-4C46-A89C-C8CFDAA2B48B}">
      <dsp:nvSpPr>
        <dsp:cNvPr id="0" name=""/>
        <dsp:cNvSpPr/>
      </dsp:nvSpPr>
      <dsp:spPr>
        <a:xfrm>
          <a:off x="2438548" y="1281304"/>
          <a:ext cx="1218902" cy="1133462"/>
        </a:xfrm>
        <a:prstGeom prst="rect">
          <a:avLst/>
        </a:prstGeom>
        <a:solidFill>
          <a:schemeClr val="accent5">
            <a:tint val="40000"/>
            <a:alpha val="90000"/>
            <a:hueOff val="-6334772"/>
            <a:satOff val="-560"/>
            <a:lumOff val="-1816"/>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noProof="0" dirty="0" smtClean="0"/>
            <a:t>Objetivos</a:t>
          </a:r>
          <a:endParaRPr lang="es-EC" sz="1200" kern="1200" noProof="0" dirty="0"/>
        </a:p>
      </dsp:txBody>
      <dsp:txXfrm>
        <a:off x="2438548" y="1281304"/>
        <a:ext cx="1218902" cy="1133462"/>
      </dsp:txXfrm>
    </dsp:sp>
    <dsp:sp modelId="{EA2FC58F-259B-48E8-94FC-F0B9CCF1FA9B}">
      <dsp:nvSpPr>
        <dsp:cNvPr id="0" name=""/>
        <dsp:cNvSpPr/>
      </dsp:nvSpPr>
      <dsp:spPr>
        <a:xfrm>
          <a:off x="3657451" y="1281304"/>
          <a:ext cx="1218902" cy="1133462"/>
        </a:xfrm>
        <a:prstGeom prst="rect">
          <a:avLst/>
        </a:prstGeom>
        <a:solidFill>
          <a:schemeClr val="accent5">
            <a:tint val="40000"/>
            <a:alpha val="90000"/>
            <a:hueOff val="-9502159"/>
            <a:satOff val="-840"/>
            <a:lumOff val="-2725"/>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noProof="0" dirty="0" smtClean="0"/>
            <a:t>Importancia</a:t>
          </a:r>
          <a:endParaRPr lang="es-EC" sz="1200" kern="1200" noProof="0" dirty="0"/>
        </a:p>
      </dsp:txBody>
      <dsp:txXfrm>
        <a:off x="3657451" y="1281304"/>
        <a:ext cx="1218902" cy="1133462"/>
      </dsp:txXfrm>
    </dsp:sp>
    <dsp:sp modelId="{A7658D7D-D4A3-41EA-84F0-5896185417F8}">
      <dsp:nvSpPr>
        <dsp:cNvPr id="0" name=""/>
        <dsp:cNvSpPr/>
      </dsp:nvSpPr>
      <dsp:spPr>
        <a:xfrm>
          <a:off x="4876353" y="1281304"/>
          <a:ext cx="1218902" cy="1133462"/>
        </a:xfrm>
        <a:prstGeom prst="rect">
          <a:avLst/>
        </a:prstGeom>
        <a:solidFill>
          <a:schemeClr val="accent5">
            <a:tint val="40000"/>
            <a:alpha val="90000"/>
            <a:hueOff val="-12669544"/>
            <a:satOff val="-1120"/>
            <a:lumOff val="-3633"/>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noProof="0" dirty="0" smtClean="0"/>
            <a:t>Alcance </a:t>
          </a:r>
          <a:endParaRPr lang="es-EC" sz="1200" kern="1200" noProof="0" dirty="0"/>
        </a:p>
      </dsp:txBody>
      <dsp:txXfrm>
        <a:off x="4876353" y="1281304"/>
        <a:ext cx="1218902" cy="1133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1F4C2-3F86-4CEB-9F5F-FC26510296D7}">
      <dsp:nvSpPr>
        <dsp:cNvPr id="0" name=""/>
        <dsp:cNvSpPr/>
      </dsp:nvSpPr>
      <dsp:spPr>
        <a:xfrm>
          <a:off x="0" y="406250"/>
          <a:ext cx="4038600" cy="1351349"/>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29108" rIns="313440"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Determinar las características de comportamiento del consumidor de prendas de vestir en tela de punto en el Cantón Sucre – Provincia de  Manabí para tener información  de base que oriente la actividad industrial y comercial en este Cantón, y de esta manera contribuir al Plan de Desarrollo de Bienestar impulsado por el Gobierno Nacional.</a:t>
          </a:r>
          <a:endParaRPr lang="es-EC" sz="1100" kern="1200" dirty="0"/>
        </a:p>
      </dsp:txBody>
      <dsp:txXfrm>
        <a:off x="0" y="406250"/>
        <a:ext cx="4038600" cy="1351349"/>
      </dsp:txXfrm>
    </dsp:sp>
    <dsp:sp modelId="{F136439D-65DB-4C4D-B305-AED161E5F287}">
      <dsp:nvSpPr>
        <dsp:cNvPr id="0" name=""/>
        <dsp:cNvSpPr/>
      </dsp:nvSpPr>
      <dsp:spPr>
        <a:xfrm>
          <a:off x="201930" y="243890"/>
          <a:ext cx="2827020" cy="3247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488950">
            <a:lnSpc>
              <a:spcPct val="90000"/>
            </a:lnSpc>
            <a:spcBef>
              <a:spcPct val="0"/>
            </a:spcBef>
            <a:spcAft>
              <a:spcPct val="35000"/>
            </a:spcAft>
          </a:pPr>
          <a:r>
            <a:rPr lang="es-EC" sz="1100" b="1" kern="1200" smtClean="0"/>
            <a:t>Objetivo General</a:t>
          </a:r>
          <a:endParaRPr lang="es-EC" sz="1100" kern="1200"/>
        </a:p>
      </dsp:txBody>
      <dsp:txXfrm>
        <a:off x="217782" y="259742"/>
        <a:ext cx="2795316" cy="293016"/>
      </dsp:txXfrm>
    </dsp:sp>
    <dsp:sp modelId="{AC3A6D62-454D-4FA7-9A23-D489F9101958}">
      <dsp:nvSpPr>
        <dsp:cNvPr id="0" name=""/>
        <dsp:cNvSpPr/>
      </dsp:nvSpPr>
      <dsp:spPr>
        <a:xfrm>
          <a:off x="0" y="1979360"/>
          <a:ext cx="4038600" cy="24948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29108" rIns="313440"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Analizar la situación y diagnóstico actual de la industria textil en el Cantón Sucre.</a:t>
          </a:r>
          <a:endParaRPr lang="es-EC" sz="1100" kern="1200" dirty="0"/>
        </a:p>
        <a:p>
          <a:pPr marL="57150" lvl="1" indent="-57150" algn="l" defTabSz="488950">
            <a:lnSpc>
              <a:spcPct val="90000"/>
            </a:lnSpc>
            <a:spcBef>
              <a:spcPct val="0"/>
            </a:spcBef>
            <a:spcAft>
              <a:spcPct val="15000"/>
            </a:spcAft>
            <a:buChar char="••"/>
          </a:pPr>
          <a:r>
            <a:rPr lang="es-EC" sz="1100" kern="1200" dirty="0" smtClean="0"/>
            <a:t>Definir el marco teórico que sustenta el estudio de investigación aplicada.</a:t>
          </a:r>
          <a:endParaRPr lang="es-EC" sz="1100" kern="1200" dirty="0"/>
        </a:p>
        <a:p>
          <a:pPr marL="57150" lvl="1" indent="-57150" algn="l" defTabSz="488950">
            <a:lnSpc>
              <a:spcPct val="90000"/>
            </a:lnSpc>
            <a:spcBef>
              <a:spcPct val="0"/>
            </a:spcBef>
            <a:spcAft>
              <a:spcPct val="15000"/>
            </a:spcAft>
            <a:buChar char="••"/>
          </a:pPr>
          <a:r>
            <a:rPr lang="es-EC" sz="1100" kern="1200" dirty="0" smtClean="0"/>
            <a:t>Establecer y Aplicar una propuesta metodológica de la investigación para el levantamiento de datos  y generación de resultados sobre el comportamiento del consumidor de ropa de punto en el Cantón Sucre – Provincia de Manabí. </a:t>
          </a:r>
          <a:endParaRPr lang="es-EC" sz="1100" kern="1200" dirty="0"/>
        </a:p>
        <a:p>
          <a:pPr marL="57150" lvl="1" indent="-57150" algn="l" defTabSz="488950">
            <a:lnSpc>
              <a:spcPct val="90000"/>
            </a:lnSpc>
            <a:spcBef>
              <a:spcPct val="0"/>
            </a:spcBef>
            <a:spcAft>
              <a:spcPct val="15000"/>
            </a:spcAft>
            <a:buChar char="••"/>
          </a:pPr>
          <a:r>
            <a:rPr lang="es-EC" sz="1100" kern="1200" dirty="0" smtClean="0"/>
            <a:t>Proponer un modelo de comportamiento del consumidor.</a:t>
          </a:r>
          <a:endParaRPr lang="es-EC" sz="1100" kern="1200" dirty="0"/>
        </a:p>
        <a:p>
          <a:pPr marL="57150" lvl="1" indent="-57150" algn="l" defTabSz="488950">
            <a:lnSpc>
              <a:spcPct val="90000"/>
            </a:lnSpc>
            <a:spcBef>
              <a:spcPct val="0"/>
            </a:spcBef>
            <a:spcAft>
              <a:spcPct val="15000"/>
            </a:spcAft>
            <a:buChar char="••"/>
          </a:pPr>
          <a:r>
            <a:rPr lang="es-EC" sz="1100" kern="1200" dirty="0" smtClean="0"/>
            <a:t>Establecer conclusiones y recomendaciones del marco teórico y empírico del proyecto de Investigación. </a:t>
          </a:r>
          <a:endParaRPr lang="es-EC" sz="1100" kern="1200" dirty="0"/>
        </a:p>
      </dsp:txBody>
      <dsp:txXfrm>
        <a:off x="0" y="1979360"/>
        <a:ext cx="4038600" cy="2494800"/>
      </dsp:txXfrm>
    </dsp:sp>
    <dsp:sp modelId="{161A0284-30C2-4B54-87EA-C57553243767}">
      <dsp:nvSpPr>
        <dsp:cNvPr id="0" name=""/>
        <dsp:cNvSpPr/>
      </dsp:nvSpPr>
      <dsp:spPr>
        <a:xfrm>
          <a:off x="201930" y="1816999"/>
          <a:ext cx="2827020" cy="3247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488950">
            <a:lnSpc>
              <a:spcPct val="90000"/>
            </a:lnSpc>
            <a:spcBef>
              <a:spcPct val="0"/>
            </a:spcBef>
            <a:spcAft>
              <a:spcPct val="35000"/>
            </a:spcAft>
          </a:pPr>
          <a:r>
            <a:rPr lang="es-EC" sz="1100" b="1" kern="1200" dirty="0" smtClean="0"/>
            <a:t>Objetivos Específicos</a:t>
          </a:r>
          <a:endParaRPr lang="es-EC" sz="1100" kern="1200" dirty="0"/>
        </a:p>
      </dsp:txBody>
      <dsp:txXfrm>
        <a:off x="217782" y="1832851"/>
        <a:ext cx="2795316"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88F7-C2BD-4CEC-A80B-D8D117685D5A}">
      <dsp:nvSpPr>
        <dsp:cNvPr id="0" name=""/>
        <dsp:cNvSpPr/>
      </dsp:nvSpPr>
      <dsp:spPr>
        <a:xfrm>
          <a:off x="0" y="276424"/>
          <a:ext cx="4038600" cy="12285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70764" rIns="313440" bIns="92456"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t>Las empresas fabricantes y comercializadoras de prendas de vestir en tela de punto desconocen  el comportamiento del consumidor del cantón Sucre, Provincia de Manabí. </a:t>
          </a:r>
          <a:endParaRPr lang="es-EC" sz="1300" kern="1200" dirty="0"/>
        </a:p>
      </dsp:txBody>
      <dsp:txXfrm>
        <a:off x="0" y="276424"/>
        <a:ext cx="4038600" cy="1228500"/>
      </dsp:txXfrm>
    </dsp:sp>
    <dsp:sp modelId="{1A052F50-D118-4FE1-BBF4-4165D398A6F5}">
      <dsp:nvSpPr>
        <dsp:cNvPr id="0" name=""/>
        <dsp:cNvSpPr/>
      </dsp:nvSpPr>
      <dsp:spPr>
        <a:xfrm>
          <a:off x="201930" y="84544"/>
          <a:ext cx="2827020" cy="383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577850">
            <a:lnSpc>
              <a:spcPct val="90000"/>
            </a:lnSpc>
            <a:spcBef>
              <a:spcPct val="0"/>
            </a:spcBef>
            <a:spcAft>
              <a:spcPct val="35000"/>
            </a:spcAft>
          </a:pPr>
          <a:r>
            <a:rPr lang="es-EC" sz="1300" b="1" kern="1200" smtClean="0"/>
            <a:t>Hipótesis General</a:t>
          </a:r>
          <a:endParaRPr lang="es-EC" sz="1300" kern="1200"/>
        </a:p>
      </dsp:txBody>
      <dsp:txXfrm>
        <a:off x="220664" y="103278"/>
        <a:ext cx="2789552" cy="346292"/>
      </dsp:txXfrm>
    </dsp:sp>
    <dsp:sp modelId="{D08B090B-D603-4133-8BBF-7C1FA2EE684E}">
      <dsp:nvSpPr>
        <dsp:cNvPr id="0" name=""/>
        <dsp:cNvSpPr/>
      </dsp:nvSpPr>
      <dsp:spPr>
        <a:xfrm>
          <a:off x="0" y="1767005"/>
          <a:ext cx="4038600" cy="28665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70764" rIns="313440" bIns="92456"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t>Las prendas de vestir de punto que se comercializan en el Cantón Sucre son de baja calidad por este motivo los consumidores buscan nuevos puntos de venta en la provincia y fuera de ella.</a:t>
          </a:r>
          <a:endParaRPr lang="es-EC" sz="1300" kern="1200" dirty="0"/>
        </a:p>
        <a:p>
          <a:pPr marL="114300" lvl="1" indent="-114300" algn="l" defTabSz="577850">
            <a:lnSpc>
              <a:spcPct val="90000"/>
            </a:lnSpc>
            <a:spcBef>
              <a:spcPct val="0"/>
            </a:spcBef>
            <a:spcAft>
              <a:spcPct val="15000"/>
            </a:spcAft>
            <a:buChar char="••"/>
          </a:pPr>
          <a:r>
            <a:rPr lang="es-EC" sz="1300" kern="1200" dirty="0" smtClean="0"/>
            <a:t>Las empresas fabricantes y comercializadoras de prendas de vestir en tela de punto desconocen las características, necesidades y comportamiento de sus consumidores.</a:t>
          </a:r>
          <a:endParaRPr lang="es-EC" sz="1300" kern="1200" dirty="0"/>
        </a:p>
        <a:p>
          <a:pPr marL="114300" lvl="1" indent="-114300" algn="l" defTabSz="577850">
            <a:lnSpc>
              <a:spcPct val="90000"/>
            </a:lnSpc>
            <a:spcBef>
              <a:spcPct val="0"/>
            </a:spcBef>
            <a:spcAft>
              <a:spcPct val="15000"/>
            </a:spcAft>
            <a:buChar char="••"/>
          </a:pPr>
          <a:r>
            <a:rPr lang="es-EC" sz="1300" kern="1200" dirty="0" smtClean="0"/>
            <a:t>Fabricantes y comerciantes no conocen los cambios en las necesidades y expectativas del consumidor y no utilizan  los estímulos de marketing en el Cantón Sucre. </a:t>
          </a:r>
          <a:endParaRPr lang="es-EC" sz="1300" kern="1200" dirty="0"/>
        </a:p>
      </dsp:txBody>
      <dsp:txXfrm>
        <a:off x="0" y="1767005"/>
        <a:ext cx="4038600" cy="2866500"/>
      </dsp:txXfrm>
    </dsp:sp>
    <dsp:sp modelId="{FE4027ED-496B-4228-9FFF-62C3904B463D}">
      <dsp:nvSpPr>
        <dsp:cNvPr id="0" name=""/>
        <dsp:cNvSpPr/>
      </dsp:nvSpPr>
      <dsp:spPr>
        <a:xfrm>
          <a:off x="201930" y="1575124"/>
          <a:ext cx="2827020" cy="383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577850">
            <a:lnSpc>
              <a:spcPct val="90000"/>
            </a:lnSpc>
            <a:spcBef>
              <a:spcPct val="0"/>
            </a:spcBef>
            <a:spcAft>
              <a:spcPct val="35000"/>
            </a:spcAft>
          </a:pPr>
          <a:r>
            <a:rPr lang="es-EC" sz="1300" b="1" kern="1200" dirty="0" smtClean="0"/>
            <a:t>Hipótesis Específicas</a:t>
          </a:r>
          <a:endParaRPr lang="es-EC" sz="1300" kern="1200" dirty="0"/>
        </a:p>
      </dsp:txBody>
      <dsp:txXfrm>
        <a:off x="220664" y="1593858"/>
        <a:ext cx="2789552"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8318A-3D5E-4422-9E09-E1B09BB61B64}">
      <dsp:nvSpPr>
        <dsp:cNvPr id="0" name=""/>
        <dsp:cNvSpPr/>
      </dsp:nvSpPr>
      <dsp:spPr>
        <a:xfrm>
          <a:off x="1080117" y="1239914"/>
          <a:ext cx="1462717" cy="731358"/>
        </a:xfrm>
        <a:prstGeom prst="roundRect">
          <a:avLst>
            <a:gd name="adj" fmla="val 10000"/>
          </a:avLst>
        </a:prstGeom>
        <a:gradFill rotWithShape="0">
          <a:gsLst>
            <a:gs pos="0">
              <a:schemeClr val="accent2">
                <a:shade val="60000"/>
                <a:hueOff val="0"/>
                <a:satOff val="0"/>
                <a:lumOff val="0"/>
                <a:alphaOff val="0"/>
                <a:tint val="50000"/>
                <a:shade val="86000"/>
                <a:satMod val="140000"/>
              </a:schemeClr>
            </a:gs>
            <a:gs pos="45000">
              <a:schemeClr val="accent2">
                <a:shade val="60000"/>
                <a:hueOff val="0"/>
                <a:satOff val="0"/>
                <a:lumOff val="0"/>
                <a:alphaOff val="0"/>
                <a:tint val="48000"/>
                <a:satMod val="150000"/>
              </a:schemeClr>
            </a:gs>
            <a:gs pos="100000">
              <a:schemeClr val="accent2">
                <a:shade val="60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t>CLASES DE TEJIDO DE PUNTO</a:t>
          </a:r>
          <a:endParaRPr lang="es-EC" sz="1600" b="0" kern="1200" dirty="0"/>
        </a:p>
      </dsp:txBody>
      <dsp:txXfrm>
        <a:off x="1101538" y="1261335"/>
        <a:ext cx="1419875" cy="688516"/>
      </dsp:txXfrm>
    </dsp:sp>
    <dsp:sp modelId="{2172004A-9DF8-4AB0-9A90-2E2B16409C13}">
      <dsp:nvSpPr>
        <dsp:cNvPr id="0" name=""/>
        <dsp:cNvSpPr/>
      </dsp:nvSpPr>
      <dsp:spPr>
        <a:xfrm rot="17584669">
          <a:off x="2281084" y="1189333"/>
          <a:ext cx="860993" cy="40429"/>
        </a:xfrm>
        <a:custGeom>
          <a:avLst/>
          <a:gdLst/>
          <a:ahLst/>
          <a:cxnLst/>
          <a:rect l="0" t="0" r="0" b="0"/>
          <a:pathLst>
            <a:path>
              <a:moveTo>
                <a:pt x="0" y="20214"/>
              </a:moveTo>
              <a:lnTo>
                <a:pt x="860993" y="20214"/>
              </a:lnTo>
            </a:path>
          </a:pathLst>
        </a:custGeom>
        <a:noFill/>
        <a:ln w="2642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2690055" y="1188023"/>
        <a:ext cx="43049" cy="43049"/>
      </dsp:txXfrm>
    </dsp:sp>
    <dsp:sp modelId="{D15FD85A-5DE1-4CA8-86F2-B03E573DF0E8}">
      <dsp:nvSpPr>
        <dsp:cNvPr id="0" name=""/>
        <dsp:cNvSpPr/>
      </dsp:nvSpPr>
      <dsp:spPr>
        <a:xfrm>
          <a:off x="2880327" y="447823"/>
          <a:ext cx="1462717" cy="731358"/>
        </a:xfrm>
        <a:prstGeom prst="roundRect">
          <a:avLst>
            <a:gd name="adj" fmla="val 10000"/>
          </a:avLst>
        </a:prstGeom>
        <a:gradFill rotWithShape="0">
          <a:gsLst>
            <a:gs pos="0">
              <a:schemeClr val="accent2">
                <a:shade val="80000"/>
                <a:hueOff val="0"/>
                <a:satOff val="0"/>
                <a:lumOff val="0"/>
                <a:alphaOff val="0"/>
                <a:tint val="50000"/>
                <a:shade val="86000"/>
                <a:satMod val="140000"/>
              </a:schemeClr>
            </a:gs>
            <a:gs pos="45000">
              <a:schemeClr val="accent2">
                <a:shade val="80000"/>
                <a:hueOff val="0"/>
                <a:satOff val="0"/>
                <a:lumOff val="0"/>
                <a:alphaOff val="0"/>
                <a:tint val="48000"/>
                <a:satMod val="150000"/>
              </a:schemeClr>
            </a:gs>
            <a:gs pos="100000">
              <a:schemeClr val="accent2">
                <a:shade val="80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GÉNERO DE PUNTO POR TRAMA</a:t>
          </a:r>
          <a:endParaRPr lang="es-EC" sz="1600" b="0" kern="1200" dirty="0"/>
        </a:p>
      </dsp:txBody>
      <dsp:txXfrm>
        <a:off x="2901748" y="469244"/>
        <a:ext cx="1419875" cy="688516"/>
      </dsp:txXfrm>
    </dsp:sp>
    <dsp:sp modelId="{6C8F6DE2-AD14-44A5-8AE1-B5655A802EDD}">
      <dsp:nvSpPr>
        <dsp:cNvPr id="0" name=""/>
        <dsp:cNvSpPr/>
      </dsp:nvSpPr>
      <dsp:spPr>
        <a:xfrm rot="19013699">
          <a:off x="4254763" y="569773"/>
          <a:ext cx="654183" cy="40429"/>
        </a:xfrm>
        <a:custGeom>
          <a:avLst/>
          <a:gdLst/>
          <a:ahLst/>
          <a:cxnLst/>
          <a:rect l="0" t="0" r="0" b="0"/>
          <a:pathLst>
            <a:path>
              <a:moveTo>
                <a:pt x="0" y="20214"/>
              </a:moveTo>
              <a:lnTo>
                <a:pt x="654183" y="20214"/>
              </a:lnTo>
            </a:path>
          </a:pathLst>
        </a:custGeom>
        <a:noFill/>
        <a:ln w="2642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4565500" y="573633"/>
        <a:ext cx="32709" cy="32709"/>
      </dsp:txXfrm>
    </dsp:sp>
    <dsp:sp modelId="{04466C82-4576-4D18-9420-D03FF01A497D}">
      <dsp:nvSpPr>
        <dsp:cNvPr id="0" name=""/>
        <dsp:cNvSpPr/>
      </dsp:nvSpPr>
      <dsp:spPr>
        <a:xfrm>
          <a:off x="4820665" y="794"/>
          <a:ext cx="1462717" cy="731358"/>
        </a:xfrm>
        <a:prstGeom prst="roundRect">
          <a:avLst>
            <a:gd name="adj" fmla="val 10000"/>
          </a:avLst>
        </a:prstGeom>
        <a:gradFill rotWithShape="0">
          <a:gsLst>
            <a:gs pos="0">
              <a:schemeClr val="accent2">
                <a:tint val="99000"/>
                <a:hueOff val="0"/>
                <a:satOff val="0"/>
                <a:lumOff val="0"/>
                <a:alphaOff val="0"/>
                <a:tint val="50000"/>
                <a:shade val="86000"/>
                <a:satMod val="140000"/>
              </a:schemeClr>
            </a:gs>
            <a:gs pos="45000">
              <a:schemeClr val="accent2">
                <a:tint val="99000"/>
                <a:hueOff val="0"/>
                <a:satOff val="0"/>
                <a:lumOff val="0"/>
                <a:alphaOff val="0"/>
                <a:tint val="48000"/>
                <a:satMod val="150000"/>
              </a:schemeClr>
            </a:gs>
            <a:gs pos="100000">
              <a:schemeClr val="accent2">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smtClean="0"/>
            <a:t>Tejido de jersey liso</a:t>
          </a:r>
          <a:endParaRPr lang="es-EC" sz="1600" b="0" kern="1200"/>
        </a:p>
      </dsp:txBody>
      <dsp:txXfrm>
        <a:off x="4842086" y="22215"/>
        <a:ext cx="1419875" cy="688516"/>
      </dsp:txXfrm>
    </dsp:sp>
    <dsp:sp modelId="{AC55A978-7A60-4C07-9A8A-B9337ABA195F}">
      <dsp:nvSpPr>
        <dsp:cNvPr id="0" name=""/>
        <dsp:cNvSpPr/>
      </dsp:nvSpPr>
      <dsp:spPr>
        <a:xfrm rot="2371344">
          <a:off x="4272264" y="990304"/>
          <a:ext cx="619180" cy="40429"/>
        </a:xfrm>
        <a:custGeom>
          <a:avLst/>
          <a:gdLst/>
          <a:ahLst/>
          <a:cxnLst/>
          <a:rect l="0" t="0" r="0" b="0"/>
          <a:pathLst>
            <a:path>
              <a:moveTo>
                <a:pt x="0" y="20214"/>
              </a:moveTo>
              <a:lnTo>
                <a:pt x="619180" y="20214"/>
              </a:lnTo>
            </a:path>
          </a:pathLst>
        </a:custGeom>
        <a:noFill/>
        <a:ln w="2642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4566375" y="995040"/>
        <a:ext cx="30959" cy="30959"/>
      </dsp:txXfrm>
    </dsp:sp>
    <dsp:sp modelId="{80AE83F1-08F8-4209-93AC-166D7DE434FE}">
      <dsp:nvSpPr>
        <dsp:cNvPr id="0" name=""/>
        <dsp:cNvSpPr/>
      </dsp:nvSpPr>
      <dsp:spPr>
        <a:xfrm>
          <a:off x="4820665" y="841857"/>
          <a:ext cx="1462717" cy="731358"/>
        </a:xfrm>
        <a:prstGeom prst="roundRect">
          <a:avLst>
            <a:gd name="adj" fmla="val 10000"/>
          </a:avLst>
        </a:prstGeom>
        <a:gradFill rotWithShape="0">
          <a:gsLst>
            <a:gs pos="0">
              <a:schemeClr val="accent2">
                <a:tint val="99000"/>
                <a:hueOff val="0"/>
                <a:satOff val="0"/>
                <a:lumOff val="0"/>
                <a:alphaOff val="0"/>
                <a:tint val="50000"/>
                <a:shade val="86000"/>
                <a:satMod val="140000"/>
              </a:schemeClr>
            </a:gs>
            <a:gs pos="45000">
              <a:schemeClr val="accent2">
                <a:tint val="99000"/>
                <a:hueOff val="0"/>
                <a:satOff val="0"/>
                <a:lumOff val="0"/>
                <a:alphaOff val="0"/>
                <a:tint val="48000"/>
                <a:satMod val="150000"/>
              </a:schemeClr>
            </a:gs>
            <a:gs pos="100000">
              <a:schemeClr val="accent2">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Tejido aperlado</a:t>
          </a:r>
          <a:endParaRPr lang="es-EC" sz="1600" b="0" kern="1200" dirty="0"/>
        </a:p>
      </dsp:txBody>
      <dsp:txXfrm>
        <a:off x="4842086" y="863278"/>
        <a:ext cx="1419875" cy="688516"/>
      </dsp:txXfrm>
    </dsp:sp>
    <dsp:sp modelId="{06ECDE1F-A3AA-4686-B951-2E07314A8466}">
      <dsp:nvSpPr>
        <dsp:cNvPr id="0" name=""/>
        <dsp:cNvSpPr/>
      </dsp:nvSpPr>
      <dsp:spPr>
        <a:xfrm rot="4514779">
          <a:off x="2154334" y="2089434"/>
          <a:ext cx="1042483" cy="40429"/>
        </a:xfrm>
        <a:custGeom>
          <a:avLst/>
          <a:gdLst/>
          <a:ahLst/>
          <a:cxnLst/>
          <a:rect l="0" t="0" r="0" b="0"/>
          <a:pathLst>
            <a:path>
              <a:moveTo>
                <a:pt x="0" y="20214"/>
              </a:moveTo>
              <a:lnTo>
                <a:pt x="1042483" y="20214"/>
              </a:lnTo>
            </a:path>
          </a:pathLst>
        </a:custGeom>
        <a:noFill/>
        <a:ln w="2642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2649513" y="2083587"/>
        <a:ext cx="52124" cy="52124"/>
      </dsp:txXfrm>
    </dsp:sp>
    <dsp:sp modelId="{0979E44B-B4A9-42FC-B065-FE6DA4159FF0}">
      <dsp:nvSpPr>
        <dsp:cNvPr id="0" name=""/>
        <dsp:cNvSpPr/>
      </dsp:nvSpPr>
      <dsp:spPr>
        <a:xfrm>
          <a:off x="2808317" y="2248026"/>
          <a:ext cx="1462717" cy="731358"/>
        </a:xfrm>
        <a:prstGeom prst="roundRect">
          <a:avLst>
            <a:gd name="adj" fmla="val 10000"/>
          </a:avLst>
        </a:prstGeom>
        <a:gradFill rotWithShape="0">
          <a:gsLst>
            <a:gs pos="0">
              <a:schemeClr val="accent2">
                <a:shade val="80000"/>
                <a:hueOff val="0"/>
                <a:satOff val="0"/>
                <a:lumOff val="0"/>
                <a:alphaOff val="0"/>
                <a:tint val="50000"/>
                <a:shade val="86000"/>
                <a:satMod val="140000"/>
              </a:schemeClr>
            </a:gs>
            <a:gs pos="45000">
              <a:schemeClr val="accent2">
                <a:shade val="80000"/>
                <a:hueOff val="0"/>
                <a:satOff val="0"/>
                <a:lumOff val="0"/>
                <a:alphaOff val="0"/>
                <a:tint val="48000"/>
                <a:satMod val="150000"/>
              </a:schemeClr>
            </a:gs>
            <a:gs pos="100000">
              <a:schemeClr val="accent2">
                <a:shade val="80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GÉNERO DE PUNTO POR URDIMBRE</a:t>
          </a:r>
          <a:endParaRPr lang="es-EC" sz="1600" b="0" kern="1200" dirty="0"/>
        </a:p>
      </dsp:txBody>
      <dsp:txXfrm>
        <a:off x="2829738" y="2269447"/>
        <a:ext cx="1419875" cy="688516"/>
      </dsp:txXfrm>
    </dsp:sp>
    <dsp:sp modelId="{B066527C-6CAC-476A-9439-00E474562647}">
      <dsp:nvSpPr>
        <dsp:cNvPr id="0" name=""/>
        <dsp:cNvSpPr/>
      </dsp:nvSpPr>
      <dsp:spPr>
        <a:xfrm rot="18852278">
          <a:off x="4151693" y="2310937"/>
          <a:ext cx="788313" cy="40429"/>
        </a:xfrm>
        <a:custGeom>
          <a:avLst/>
          <a:gdLst/>
          <a:ahLst/>
          <a:cxnLst/>
          <a:rect l="0" t="0" r="0" b="0"/>
          <a:pathLst>
            <a:path>
              <a:moveTo>
                <a:pt x="0" y="20214"/>
              </a:moveTo>
              <a:lnTo>
                <a:pt x="788313" y="20214"/>
              </a:lnTo>
            </a:path>
          </a:pathLst>
        </a:custGeom>
        <a:noFill/>
        <a:ln w="2642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4526142" y="2311444"/>
        <a:ext cx="39415" cy="39415"/>
      </dsp:txXfrm>
    </dsp:sp>
    <dsp:sp modelId="{59EDFFCA-4747-44BF-AB1B-9674EBB9C517}">
      <dsp:nvSpPr>
        <dsp:cNvPr id="0" name=""/>
        <dsp:cNvSpPr/>
      </dsp:nvSpPr>
      <dsp:spPr>
        <a:xfrm>
          <a:off x="4820665" y="1682919"/>
          <a:ext cx="1462717" cy="731358"/>
        </a:xfrm>
        <a:prstGeom prst="roundRect">
          <a:avLst>
            <a:gd name="adj" fmla="val 10000"/>
          </a:avLst>
        </a:prstGeom>
        <a:gradFill rotWithShape="0">
          <a:gsLst>
            <a:gs pos="0">
              <a:schemeClr val="accent2">
                <a:tint val="99000"/>
                <a:hueOff val="0"/>
                <a:satOff val="0"/>
                <a:lumOff val="0"/>
                <a:alphaOff val="0"/>
                <a:tint val="50000"/>
                <a:shade val="86000"/>
                <a:satMod val="140000"/>
              </a:schemeClr>
            </a:gs>
            <a:gs pos="45000">
              <a:schemeClr val="accent2">
                <a:tint val="99000"/>
                <a:hueOff val="0"/>
                <a:satOff val="0"/>
                <a:lumOff val="0"/>
                <a:alphaOff val="0"/>
                <a:tint val="48000"/>
                <a:satMod val="150000"/>
              </a:schemeClr>
            </a:gs>
            <a:gs pos="100000">
              <a:schemeClr val="accent2">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Tejido liso</a:t>
          </a:r>
          <a:endParaRPr lang="es-EC" sz="1600" b="0" kern="1200" dirty="0"/>
        </a:p>
      </dsp:txBody>
      <dsp:txXfrm>
        <a:off x="4842086" y="1704340"/>
        <a:ext cx="1419875" cy="688516"/>
      </dsp:txXfrm>
    </dsp:sp>
    <dsp:sp modelId="{3AF04C48-BD39-457A-A814-4944D50374B9}">
      <dsp:nvSpPr>
        <dsp:cNvPr id="0" name=""/>
        <dsp:cNvSpPr/>
      </dsp:nvSpPr>
      <dsp:spPr>
        <a:xfrm rot="1599607">
          <a:off x="4238341" y="2731468"/>
          <a:ext cx="615016" cy="40429"/>
        </a:xfrm>
        <a:custGeom>
          <a:avLst/>
          <a:gdLst/>
          <a:ahLst/>
          <a:cxnLst/>
          <a:rect l="0" t="0" r="0" b="0"/>
          <a:pathLst>
            <a:path>
              <a:moveTo>
                <a:pt x="0" y="20214"/>
              </a:moveTo>
              <a:lnTo>
                <a:pt x="615016" y="20214"/>
              </a:lnTo>
            </a:path>
          </a:pathLst>
        </a:custGeom>
        <a:noFill/>
        <a:ln w="2642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p>
      </dsp:txBody>
      <dsp:txXfrm>
        <a:off x="4530474" y="2736308"/>
        <a:ext cx="30750" cy="30750"/>
      </dsp:txXfrm>
    </dsp:sp>
    <dsp:sp modelId="{BEBE148B-43D0-4D77-BDB0-4CA27CF5FE16}">
      <dsp:nvSpPr>
        <dsp:cNvPr id="0" name=""/>
        <dsp:cNvSpPr/>
      </dsp:nvSpPr>
      <dsp:spPr>
        <a:xfrm>
          <a:off x="4820665" y="2523982"/>
          <a:ext cx="1462717" cy="731358"/>
        </a:xfrm>
        <a:prstGeom prst="roundRect">
          <a:avLst>
            <a:gd name="adj" fmla="val 10000"/>
          </a:avLst>
        </a:prstGeom>
        <a:gradFill rotWithShape="0">
          <a:gsLst>
            <a:gs pos="0">
              <a:schemeClr val="accent2">
                <a:tint val="99000"/>
                <a:hueOff val="0"/>
                <a:satOff val="0"/>
                <a:lumOff val="0"/>
                <a:alphaOff val="0"/>
                <a:tint val="50000"/>
                <a:shade val="86000"/>
                <a:satMod val="140000"/>
              </a:schemeClr>
            </a:gs>
            <a:gs pos="45000">
              <a:schemeClr val="accent2">
                <a:tint val="99000"/>
                <a:hueOff val="0"/>
                <a:satOff val="0"/>
                <a:lumOff val="0"/>
                <a:alphaOff val="0"/>
                <a:tint val="48000"/>
                <a:satMod val="150000"/>
              </a:schemeClr>
            </a:gs>
            <a:gs pos="100000">
              <a:schemeClr val="accent2">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Tejido de satén</a:t>
          </a:r>
          <a:endParaRPr lang="es-EC" sz="1600" b="0" kern="1200" dirty="0"/>
        </a:p>
      </dsp:txBody>
      <dsp:txXfrm>
        <a:off x="4842086" y="2545403"/>
        <a:ext cx="1419875" cy="688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F1262-2DE4-4F2C-B4DC-19884883E98A}">
      <dsp:nvSpPr>
        <dsp:cNvPr id="0" name=""/>
        <dsp:cNvSpPr/>
      </dsp:nvSpPr>
      <dsp:spPr>
        <a:xfrm>
          <a:off x="2134660" y="1898"/>
          <a:ext cx="1942950" cy="97147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smtClean="0"/>
            <a:t>Matriz</a:t>
          </a:r>
          <a:r>
            <a:rPr lang="en-US" sz="2800" kern="1200" dirty="0" smtClean="0"/>
            <a:t> de </a:t>
          </a:r>
          <a:r>
            <a:rPr lang="en-US" sz="2800" kern="1200" dirty="0" err="1" smtClean="0"/>
            <a:t>Impacto</a:t>
          </a:r>
          <a:endParaRPr lang="es-EC" sz="2800" kern="1200" dirty="0"/>
        </a:p>
      </dsp:txBody>
      <dsp:txXfrm>
        <a:off x="2163114" y="30352"/>
        <a:ext cx="1886042" cy="914567"/>
      </dsp:txXfrm>
    </dsp:sp>
    <dsp:sp modelId="{F4AC37E2-A20E-488B-86B1-4950B85C5801}">
      <dsp:nvSpPr>
        <dsp:cNvPr id="0" name=""/>
        <dsp:cNvSpPr/>
      </dsp:nvSpPr>
      <dsp:spPr>
        <a:xfrm>
          <a:off x="2328956" y="973373"/>
          <a:ext cx="194295" cy="728606"/>
        </a:xfrm>
        <a:custGeom>
          <a:avLst/>
          <a:gdLst/>
          <a:ahLst/>
          <a:cxnLst/>
          <a:rect l="0" t="0" r="0" b="0"/>
          <a:pathLst>
            <a:path>
              <a:moveTo>
                <a:pt x="0" y="0"/>
              </a:moveTo>
              <a:lnTo>
                <a:pt x="0" y="728606"/>
              </a:lnTo>
              <a:lnTo>
                <a:pt x="194295" y="72860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24032-FCE6-4E04-86E8-814AC4C752F8}">
      <dsp:nvSpPr>
        <dsp:cNvPr id="0" name=""/>
        <dsp:cNvSpPr/>
      </dsp:nvSpPr>
      <dsp:spPr>
        <a:xfrm>
          <a:off x="2523251" y="1216242"/>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Interno</a:t>
          </a:r>
          <a:endParaRPr lang="es-EC" sz="1800" kern="1200" dirty="0"/>
        </a:p>
      </dsp:txBody>
      <dsp:txXfrm>
        <a:off x="2551705" y="1244696"/>
        <a:ext cx="1497452" cy="914567"/>
      </dsp:txXfrm>
    </dsp:sp>
    <dsp:sp modelId="{96587729-ED64-4581-8650-046409B18701}">
      <dsp:nvSpPr>
        <dsp:cNvPr id="0" name=""/>
        <dsp:cNvSpPr/>
      </dsp:nvSpPr>
      <dsp:spPr>
        <a:xfrm>
          <a:off x="2328956" y="973373"/>
          <a:ext cx="194295" cy="1942950"/>
        </a:xfrm>
        <a:custGeom>
          <a:avLst/>
          <a:gdLst/>
          <a:ahLst/>
          <a:cxnLst/>
          <a:rect l="0" t="0" r="0" b="0"/>
          <a:pathLst>
            <a:path>
              <a:moveTo>
                <a:pt x="0" y="0"/>
              </a:moveTo>
              <a:lnTo>
                <a:pt x="0" y="1942950"/>
              </a:lnTo>
              <a:lnTo>
                <a:pt x="194295" y="194295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6EFEE-2683-421C-873C-D8050AFB0161}">
      <dsp:nvSpPr>
        <dsp:cNvPr id="0" name=""/>
        <dsp:cNvSpPr/>
      </dsp:nvSpPr>
      <dsp:spPr>
        <a:xfrm>
          <a:off x="2523251" y="2430586"/>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Externo</a:t>
          </a:r>
          <a:endParaRPr lang="es-EC" sz="1800" kern="1200" dirty="0"/>
        </a:p>
      </dsp:txBody>
      <dsp:txXfrm>
        <a:off x="2551705" y="2459040"/>
        <a:ext cx="1497452" cy="914567"/>
      </dsp:txXfrm>
    </dsp:sp>
    <dsp:sp modelId="{1E9AA61A-D86B-49C7-9022-6D09C59BF681}">
      <dsp:nvSpPr>
        <dsp:cNvPr id="0" name=""/>
        <dsp:cNvSpPr/>
      </dsp:nvSpPr>
      <dsp:spPr>
        <a:xfrm>
          <a:off x="4563348" y="1898"/>
          <a:ext cx="1942950" cy="97147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smtClean="0"/>
            <a:t>Matriz</a:t>
          </a:r>
          <a:r>
            <a:rPr lang="en-US" sz="2800" kern="1200" dirty="0" smtClean="0"/>
            <a:t> </a:t>
          </a:r>
          <a:r>
            <a:rPr lang="en-US" sz="2800" kern="1200" dirty="0" err="1" smtClean="0"/>
            <a:t>Estratégica</a:t>
          </a:r>
          <a:endParaRPr lang="es-EC" sz="2800" kern="1200" dirty="0"/>
        </a:p>
      </dsp:txBody>
      <dsp:txXfrm>
        <a:off x="4591802" y="30352"/>
        <a:ext cx="1886042" cy="914567"/>
      </dsp:txXfrm>
    </dsp:sp>
    <dsp:sp modelId="{2269FBD8-906D-46B4-BD5F-8B4B5CBE017F}">
      <dsp:nvSpPr>
        <dsp:cNvPr id="0" name=""/>
        <dsp:cNvSpPr/>
      </dsp:nvSpPr>
      <dsp:spPr>
        <a:xfrm>
          <a:off x="4757643" y="973373"/>
          <a:ext cx="194295" cy="728606"/>
        </a:xfrm>
        <a:custGeom>
          <a:avLst/>
          <a:gdLst/>
          <a:ahLst/>
          <a:cxnLst/>
          <a:rect l="0" t="0" r="0" b="0"/>
          <a:pathLst>
            <a:path>
              <a:moveTo>
                <a:pt x="0" y="0"/>
              </a:moveTo>
              <a:lnTo>
                <a:pt x="0" y="728606"/>
              </a:lnTo>
              <a:lnTo>
                <a:pt x="194295" y="72860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E6979-F281-426E-AD94-FB882EB6302C}">
      <dsp:nvSpPr>
        <dsp:cNvPr id="0" name=""/>
        <dsp:cNvSpPr/>
      </dsp:nvSpPr>
      <dsp:spPr>
        <a:xfrm>
          <a:off x="4951938" y="1216242"/>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Ofensivas</a:t>
          </a:r>
          <a:r>
            <a:rPr lang="en-US" sz="1800" kern="1200" dirty="0" smtClean="0"/>
            <a:t> FO</a:t>
          </a:r>
          <a:endParaRPr lang="es-EC" sz="1800" kern="1200" dirty="0"/>
        </a:p>
      </dsp:txBody>
      <dsp:txXfrm>
        <a:off x="4980392" y="1244696"/>
        <a:ext cx="1497452" cy="914567"/>
      </dsp:txXfrm>
    </dsp:sp>
    <dsp:sp modelId="{F6EDCF50-5B17-47B1-B74B-DF495140E9E2}">
      <dsp:nvSpPr>
        <dsp:cNvPr id="0" name=""/>
        <dsp:cNvSpPr/>
      </dsp:nvSpPr>
      <dsp:spPr>
        <a:xfrm>
          <a:off x="4757643" y="973373"/>
          <a:ext cx="194295" cy="1942950"/>
        </a:xfrm>
        <a:custGeom>
          <a:avLst/>
          <a:gdLst/>
          <a:ahLst/>
          <a:cxnLst/>
          <a:rect l="0" t="0" r="0" b="0"/>
          <a:pathLst>
            <a:path>
              <a:moveTo>
                <a:pt x="0" y="0"/>
              </a:moveTo>
              <a:lnTo>
                <a:pt x="0" y="1942950"/>
              </a:lnTo>
              <a:lnTo>
                <a:pt x="194295" y="194295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A2F0-E52F-42B9-A78A-6B2121514C2E}">
      <dsp:nvSpPr>
        <dsp:cNvPr id="0" name=""/>
        <dsp:cNvSpPr/>
      </dsp:nvSpPr>
      <dsp:spPr>
        <a:xfrm>
          <a:off x="4951938" y="2430586"/>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Defensivas</a:t>
          </a:r>
          <a:r>
            <a:rPr lang="en-US" sz="1800" kern="1200" dirty="0" smtClean="0"/>
            <a:t> DA</a:t>
          </a:r>
          <a:endParaRPr lang="es-EC" sz="1800" kern="1200" dirty="0"/>
        </a:p>
      </dsp:txBody>
      <dsp:txXfrm>
        <a:off x="4980392" y="2459040"/>
        <a:ext cx="1497452" cy="914567"/>
      </dsp:txXfrm>
    </dsp:sp>
    <dsp:sp modelId="{1820D92E-6693-4617-B744-EC6670BF9C47}">
      <dsp:nvSpPr>
        <dsp:cNvPr id="0" name=""/>
        <dsp:cNvSpPr/>
      </dsp:nvSpPr>
      <dsp:spPr>
        <a:xfrm>
          <a:off x="4757643" y="973373"/>
          <a:ext cx="194295" cy="3157294"/>
        </a:xfrm>
        <a:custGeom>
          <a:avLst/>
          <a:gdLst/>
          <a:ahLst/>
          <a:cxnLst/>
          <a:rect l="0" t="0" r="0" b="0"/>
          <a:pathLst>
            <a:path>
              <a:moveTo>
                <a:pt x="0" y="0"/>
              </a:moveTo>
              <a:lnTo>
                <a:pt x="0" y="3157294"/>
              </a:lnTo>
              <a:lnTo>
                <a:pt x="194295" y="3157294"/>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CC30B-2AB3-4AC3-BB64-23E41DAB48BC}">
      <dsp:nvSpPr>
        <dsp:cNvPr id="0" name=""/>
        <dsp:cNvSpPr/>
      </dsp:nvSpPr>
      <dsp:spPr>
        <a:xfrm>
          <a:off x="4951938" y="3644930"/>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 </a:t>
          </a:r>
          <a:r>
            <a:rPr lang="en-US" sz="1800" kern="1200" dirty="0" err="1" smtClean="0"/>
            <a:t>Respuesta</a:t>
          </a:r>
          <a:r>
            <a:rPr lang="en-US" sz="1800" kern="1200" dirty="0" smtClean="0"/>
            <a:t> FA</a:t>
          </a:r>
          <a:endParaRPr lang="es-EC" sz="1800" kern="1200" dirty="0"/>
        </a:p>
      </dsp:txBody>
      <dsp:txXfrm>
        <a:off x="4980392" y="3673384"/>
        <a:ext cx="1497452" cy="914567"/>
      </dsp:txXfrm>
    </dsp:sp>
    <dsp:sp modelId="{53568991-6262-4738-99BF-27DFB6BE279D}">
      <dsp:nvSpPr>
        <dsp:cNvPr id="0" name=""/>
        <dsp:cNvSpPr/>
      </dsp:nvSpPr>
      <dsp:spPr>
        <a:xfrm>
          <a:off x="4757643" y="973373"/>
          <a:ext cx="194295" cy="4371638"/>
        </a:xfrm>
        <a:custGeom>
          <a:avLst/>
          <a:gdLst/>
          <a:ahLst/>
          <a:cxnLst/>
          <a:rect l="0" t="0" r="0" b="0"/>
          <a:pathLst>
            <a:path>
              <a:moveTo>
                <a:pt x="0" y="0"/>
              </a:moveTo>
              <a:lnTo>
                <a:pt x="0" y="4371638"/>
              </a:lnTo>
              <a:lnTo>
                <a:pt x="194295" y="437163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8B287-092F-4D77-B252-4268292D1F3C}">
      <dsp:nvSpPr>
        <dsp:cNvPr id="0" name=""/>
        <dsp:cNvSpPr/>
      </dsp:nvSpPr>
      <dsp:spPr>
        <a:xfrm>
          <a:off x="4951938" y="4859274"/>
          <a:ext cx="1554360" cy="97147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 </a:t>
          </a:r>
          <a:r>
            <a:rPr lang="en-US" sz="1800" kern="1200" dirty="0" err="1" smtClean="0"/>
            <a:t>Mejoramiento</a:t>
          </a:r>
          <a:r>
            <a:rPr lang="en-US" sz="1800" kern="1200" dirty="0" smtClean="0"/>
            <a:t>  DO</a:t>
          </a:r>
          <a:endParaRPr lang="es-EC" sz="1800" kern="1200" dirty="0"/>
        </a:p>
      </dsp:txBody>
      <dsp:txXfrm>
        <a:off x="4980392" y="4887728"/>
        <a:ext cx="1497452" cy="9145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5BEF-3216-43D4-8FDE-E826F5483BAF}">
      <dsp:nvSpPr>
        <dsp:cNvPr id="0" name=""/>
        <dsp:cNvSpPr/>
      </dsp:nvSpPr>
      <dsp:spPr>
        <a:xfrm>
          <a:off x="2914506" y="2907364"/>
          <a:ext cx="2019858" cy="2019858"/>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noProof="0" dirty="0" smtClean="0"/>
            <a:t>Investigación</a:t>
          </a:r>
          <a:endParaRPr lang="es-EC" sz="1800" kern="1200" noProof="0" dirty="0"/>
        </a:p>
      </dsp:txBody>
      <dsp:txXfrm>
        <a:off x="3210307" y="3203165"/>
        <a:ext cx="1428256" cy="1428256"/>
      </dsp:txXfrm>
    </dsp:sp>
    <dsp:sp modelId="{A4A67720-3D24-4093-B4D6-C001CCCB3E97}">
      <dsp:nvSpPr>
        <dsp:cNvPr id="0" name=""/>
        <dsp:cNvSpPr/>
      </dsp:nvSpPr>
      <dsp:spPr>
        <a:xfrm rot="10800000">
          <a:off x="960033" y="3629463"/>
          <a:ext cx="1846977" cy="575659"/>
        </a:xfrm>
        <a:prstGeom prst="leftArrow">
          <a:avLst>
            <a:gd name="adj1" fmla="val 60000"/>
            <a:gd name="adj2" fmla="val 5000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AA2D170-3A8E-46B6-AD27-CD24B6A1DCAA}">
      <dsp:nvSpPr>
        <dsp:cNvPr id="0" name=""/>
        <dsp:cNvSpPr/>
      </dsp:nvSpPr>
      <dsp:spPr>
        <a:xfrm>
          <a:off x="600" y="3149747"/>
          <a:ext cx="1918865" cy="1535092"/>
        </a:xfrm>
        <a:prstGeom prst="roundRect">
          <a:avLst>
            <a:gd name="adj" fmla="val 1000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noProof="0" dirty="0" smtClean="0"/>
            <a:t>Tipo de Investigación</a:t>
          </a:r>
        </a:p>
        <a:p>
          <a:pPr lvl="0" algn="ctr" defTabSz="977900">
            <a:lnSpc>
              <a:spcPct val="90000"/>
            </a:lnSpc>
            <a:spcBef>
              <a:spcPct val="0"/>
            </a:spcBef>
            <a:spcAft>
              <a:spcPct val="35000"/>
            </a:spcAft>
          </a:pPr>
          <a:r>
            <a:rPr lang="es-EC" sz="2200" kern="1200" noProof="0" dirty="0" smtClean="0"/>
            <a:t>Exploratoria y descriptiva</a:t>
          </a:r>
          <a:endParaRPr lang="es-EC" sz="2200" kern="1200" noProof="0" dirty="0"/>
        </a:p>
      </dsp:txBody>
      <dsp:txXfrm>
        <a:off x="45561" y="3194708"/>
        <a:ext cx="1828943" cy="1445170"/>
      </dsp:txXfrm>
    </dsp:sp>
    <dsp:sp modelId="{305D94D8-9978-4CC9-A832-7DEEBE0A917D}">
      <dsp:nvSpPr>
        <dsp:cNvPr id="0" name=""/>
        <dsp:cNvSpPr/>
      </dsp:nvSpPr>
      <dsp:spPr>
        <a:xfrm rot="13500000">
          <a:off x="1557803" y="2186319"/>
          <a:ext cx="1846977" cy="575659"/>
        </a:xfrm>
        <a:prstGeom prst="leftArrow">
          <a:avLst>
            <a:gd name="adj1" fmla="val 60000"/>
            <a:gd name="adj2" fmla="val 50000"/>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3A0124B-E0E4-4421-8AF0-7E93F1B2A73A}">
      <dsp:nvSpPr>
        <dsp:cNvPr id="0" name=""/>
        <dsp:cNvSpPr/>
      </dsp:nvSpPr>
      <dsp:spPr>
        <a:xfrm>
          <a:off x="868854" y="1053598"/>
          <a:ext cx="1918865" cy="1535092"/>
        </a:xfrm>
        <a:prstGeom prst="roundRect">
          <a:avLst>
            <a:gd name="adj" fmla="val 10000"/>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noProof="0" dirty="0" smtClean="0"/>
            <a:t>Método Analítico</a:t>
          </a:r>
          <a:endParaRPr lang="es-EC" sz="2200" kern="1200" noProof="0" dirty="0"/>
        </a:p>
      </dsp:txBody>
      <dsp:txXfrm>
        <a:off x="913815" y="1098559"/>
        <a:ext cx="1828943" cy="1445170"/>
      </dsp:txXfrm>
    </dsp:sp>
    <dsp:sp modelId="{32A16078-8284-417F-B6E3-E2E8D7820DFB}">
      <dsp:nvSpPr>
        <dsp:cNvPr id="0" name=""/>
        <dsp:cNvSpPr/>
      </dsp:nvSpPr>
      <dsp:spPr>
        <a:xfrm rot="16200000">
          <a:off x="3000947" y="1588550"/>
          <a:ext cx="1846977" cy="575659"/>
        </a:xfrm>
        <a:prstGeom prst="leftArrow">
          <a:avLst>
            <a:gd name="adj1" fmla="val 60000"/>
            <a:gd name="adj2" fmla="val 50000"/>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D3288F09-1572-4CCA-B1A8-AD3B20E21A42}">
      <dsp:nvSpPr>
        <dsp:cNvPr id="0" name=""/>
        <dsp:cNvSpPr/>
      </dsp:nvSpPr>
      <dsp:spPr>
        <a:xfrm>
          <a:off x="2965003" y="185345"/>
          <a:ext cx="1918865" cy="1535092"/>
        </a:xfrm>
        <a:prstGeom prst="roundRect">
          <a:avLst>
            <a:gd name="adj" fmla="val 10000"/>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noProof="0" dirty="0" smtClean="0"/>
            <a:t>Técnica de recolección de datos: Encuesta</a:t>
          </a:r>
          <a:endParaRPr lang="es-EC" sz="2200" kern="1200" noProof="0" dirty="0"/>
        </a:p>
      </dsp:txBody>
      <dsp:txXfrm>
        <a:off x="3009964" y="230306"/>
        <a:ext cx="1828943" cy="1445170"/>
      </dsp:txXfrm>
    </dsp:sp>
    <dsp:sp modelId="{610B4418-53D6-4FCB-A340-2E75FBC93551}">
      <dsp:nvSpPr>
        <dsp:cNvPr id="0" name=""/>
        <dsp:cNvSpPr/>
      </dsp:nvSpPr>
      <dsp:spPr>
        <a:xfrm rot="18900000">
          <a:off x="4444091" y="2186319"/>
          <a:ext cx="1846977" cy="575659"/>
        </a:xfrm>
        <a:prstGeom prst="leftArrow">
          <a:avLst>
            <a:gd name="adj1" fmla="val 60000"/>
            <a:gd name="adj2" fmla="val 50000"/>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8CA352-664A-45B9-9371-3C00A6FD4E39}">
      <dsp:nvSpPr>
        <dsp:cNvPr id="0" name=""/>
        <dsp:cNvSpPr/>
      </dsp:nvSpPr>
      <dsp:spPr>
        <a:xfrm>
          <a:off x="5061152" y="1053598"/>
          <a:ext cx="1918865" cy="1535092"/>
        </a:xfrm>
        <a:prstGeom prst="roundRect">
          <a:avLst>
            <a:gd name="adj" fmla="val 10000"/>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noProof="0" dirty="0" smtClean="0"/>
            <a:t>Instrumento: Cuestionario</a:t>
          </a:r>
          <a:endParaRPr lang="es-EC" sz="2200" kern="1200" noProof="0" dirty="0"/>
        </a:p>
      </dsp:txBody>
      <dsp:txXfrm>
        <a:off x="5106113" y="1098559"/>
        <a:ext cx="1828943" cy="1445170"/>
      </dsp:txXfrm>
    </dsp:sp>
    <dsp:sp modelId="{91A9E04B-85E4-411D-B86E-147C024C917D}">
      <dsp:nvSpPr>
        <dsp:cNvPr id="0" name=""/>
        <dsp:cNvSpPr/>
      </dsp:nvSpPr>
      <dsp:spPr>
        <a:xfrm>
          <a:off x="5041861" y="3629463"/>
          <a:ext cx="1846977" cy="575659"/>
        </a:xfrm>
        <a:prstGeom prst="leftArrow">
          <a:avLst>
            <a:gd name="adj1" fmla="val 60000"/>
            <a:gd name="adj2" fmla="val 50000"/>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14FCEB5-2426-4C6C-8468-543DB638AAF2}">
      <dsp:nvSpPr>
        <dsp:cNvPr id="0" name=""/>
        <dsp:cNvSpPr/>
      </dsp:nvSpPr>
      <dsp:spPr>
        <a:xfrm>
          <a:off x="5929405" y="3149747"/>
          <a:ext cx="1918865" cy="1535092"/>
        </a:xfrm>
        <a:prstGeom prst="roundRect">
          <a:avLst>
            <a:gd name="adj" fmla="val 10000"/>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noProof="0" dirty="0" smtClean="0"/>
            <a:t>Técnica de Muestreo: Probabilístico</a:t>
          </a:r>
          <a:endParaRPr lang="es-EC" sz="2200" kern="1200" noProof="0" dirty="0"/>
        </a:p>
      </dsp:txBody>
      <dsp:txXfrm>
        <a:off x="5974366" y="3194708"/>
        <a:ext cx="1828943" cy="14451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157CC-5822-4C71-96BA-48ED615260E1}">
      <dsp:nvSpPr>
        <dsp:cNvPr id="0" name=""/>
        <dsp:cNvSpPr/>
      </dsp:nvSpPr>
      <dsp:spPr>
        <a:xfrm>
          <a:off x="208358" y="820426"/>
          <a:ext cx="2895650" cy="289565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741A94-E39B-4D9E-9042-FEDD374B4022}">
      <dsp:nvSpPr>
        <dsp:cNvPr id="0" name=""/>
        <dsp:cNvSpPr/>
      </dsp:nvSpPr>
      <dsp:spPr>
        <a:xfrm>
          <a:off x="304783" y="917054"/>
          <a:ext cx="2702510" cy="270239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C" sz="1200" kern="1200" smtClean="0"/>
            <a:t>El tamaño del universo es el conjunto formado por la totalidad de los elementos con arreglo de unas características concretas. Son todas las personas que forman parte de la población económicamente activa y se encuentran en la zona urbana del Cantón Sucre 8.741 personas.</a:t>
          </a:r>
          <a:endParaRPr lang="es-EC" sz="1200" kern="1200"/>
        </a:p>
      </dsp:txBody>
      <dsp:txXfrm>
        <a:off x="691063" y="1303110"/>
        <a:ext cx="1930530" cy="1930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157CC-5822-4C71-96BA-48ED615260E1}">
      <dsp:nvSpPr>
        <dsp:cNvPr id="0" name=""/>
        <dsp:cNvSpPr/>
      </dsp:nvSpPr>
      <dsp:spPr>
        <a:xfrm>
          <a:off x="805771" y="879592"/>
          <a:ext cx="3104472" cy="3104472"/>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741A94-E39B-4D9E-9042-FEDD374B4022}">
      <dsp:nvSpPr>
        <dsp:cNvPr id="0" name=""/>
        <dsp:cNvSpPr/>
      </dsp:nvSpPr>
      <dsp:spPr>
        <a:xfrm>
          <a:off x="909150" y="983188"/>
          <a:ext cx="2897404" cy="2897281"/>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C" sz="1200" kern="1200" dirty="0" smtClean="0"/>
            <a:t>La muestra para una población de 8741 individuos que son de la población económicamente activa de la zona urbana del Cantón Sucre considerando la probabilidad de éxito y fracaso de la pregunta filtro 0.9 y 0.1 respectivamente, un nivel de confianza del 95% y un margen de error del 5% corresponde a 136 individuos.</a:t>
          </a:r>
          <a:endParaRPr lang="es-EC" sz="1200" kern="1200" dirty="0"/>
        </a:p>
      </dsp:txBody>
      <dsp:txXfrm>
        <a:off x="1323287" y="1397085"/>
        <a:ext cx="2069752" cy="20694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8755D-1919-44B4-AA20-6E8A5D4C40CC}" type="datetimeFigureOut">
              <a:rPr lang="es-EC" smtClean="0"/>
              <a:t>19/08/2014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B7C0D-529D-4A7B-B31C-8675F992F2A5}" type="slidenum">
              <a:rPr lang="es-EC" smtClean="0"/>
              <a:t>‹Nº›</a:t>
            </a:fld>
            <a:endParaRPr lang="es-EC"/>
          </a:p>
        </p:txBody>
      </p:sp>
    </p:spTree>
    <p:extLst>
      <p:ext uri="{BB962C8B-B14F-4D97-AF65-F5344CB8AC3E}">
        <p14:creationId xmlns:p14="http://schemas.microsoft.com/office/powerpoint/2010/main" val="369084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99D123B-741E-41B6-929E-C18AB66431EC}" type="slidenum">
              <a:rPr lang="es-EC" smtClean="0"/>
              <a:t>3</a:t>
            </a:fld>
            <a:endParaRPr lang="es-EC"/>
          </a:p>
        </p:txBody>
      </p:sp>
    </p:spTree>
    <p:extLst>
      <p:ext uri="{BB962C8B-B14F-4D97-AF65-F5344CB8AC3E}">
        <p14:creationId xmlns:p14="http://schemas.microsoft.com/office/powerpoint/2010/main" val="253723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9CB7C0D-529D-4A7B-B31C-8675F992F2A5}" type="slidenum">
              <a:rPr lang="es-EC" smtClean="0"/>
              <a:t>41</a:t>
            </a:fld>
            <a:endParaRPr lang="es-EC"/>
          </a:p>
        </p:txBody>
      </p:sp>
    </p:spTree>
    <p:extLst>
      <p:ext uri="{BB962C8B-B14F-4D97-AF65-F5344CB8AC3E}">
        <p14:creationId xmlns:p14="http://schemas.microsoft.com/office/powerpoint/2010/main" val="405334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2100884-F6A2-498D-BB0A-E210FE77A393}" type="datetimeFigureOut">
              <a:rPr lang="es-EC" smtClean="0"/>
              <a:t>19/08/2014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A6C394-8B75-47C5-8CAF-3C74188BF536}"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2100884-F6A2-498D-BB0A-E210FE77A393}" type="datetimeFigureOut">
              <a:rPr lang="es-EC" smtClean="0"/>
              <a:t>19/08/2014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100884-F6A2-498D-BB0A-E210FE77A393}" type="datetimeFigureOut">
              <a:rPr lang="es-EC" smtClean="0"/>
              <a:t>19/08/2014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2100884-F6A2-498D-BB0A-E210FE77A393}" type="datetimeFigureOut">
              <a:rPr lang="es-EC" smtClean="0"/>
              <a:t>19/08/2014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100884-F6A2-498D-BB0A-E210FE77A393}" type="datetimeFigureOut">
              <a:rPr lang="es-EC" smtClean="0"/>
              <a:t>19/08/2014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A6C394-8B75-47C5-8CAF-3C74188BF536}"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2100884-F6A2-498D-BB0A-E210FE77A393}" type="datetimeFigureOut">
              <a:rPr lang="es-EC" smtClean="0"/>
              <a:t>19/08/2014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2100884-F6A2-498D-BB0A-E210FE77A393}" type="datetimeFigureOut">
              <a:rPr lang="es-EC" smtClean="0"/>
              <a:t>19/08/2014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FA6C394-8B75-47C5-8CAF-3C74188BF536}"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2100884-F6A2-498D-BB0A-E210FE77A393}" type="datetimeFigureOut">
              <a:rPr lang="es-EC" smtClean="0"/>
              <a:t>19/08/2014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00884-F6A2-498D-BB0A-E210FE77A393}" type="datetimeFigureOut">
              <a:rPr lang="es-EC" smtClean="0"/>
              <a:t>19/08/2014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100884-F6A2-498D-BB0A-E210FE77A393}" type="datetimeFigureOut">
              <a:rPr lang="es-EC" smtClean="0"/>
              <a:t>19/08/2014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A6C394-8B75-47C5-8CAF-3C74188BF536}"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100884-F6A2-498D-BB0A-E210FE77A393}" type="datetimeFigureOut">
              <a:rPr lang="es-EC" smtClean="0"/>
              <a:t>19/08/2014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A6C394-8B75-47C5-8CAF-3C74188BF536}"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2100884-F6A2-498D-BB0A-E210FE77A393}" type="datetimeFigureOut">
              <a:rPr lang="es-EC" smtClean="0"/>
              <a:t>19/08/2014</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FA6C394-8B75-47C5-8CAF-3C74188BF536}"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081" y="1433558"/>
            <a:ext cx="7848600" cy="1927225"/>
          </a:xfrm>
        </p:spPr>
        <p:txBody>
          <a:bodyPr/>
          <a:lstStyle/>
          <a:p>
            <a:pPr algn="ctr"/>
            <a:r>
              <a:rPr lang="es-EC" sz="1400" b="1" dirty="0">
                <a:solidFill>
                  <a:schemeClr val="tx1"/>
                </a:solidFill>
              </a:rPr>
              <a:t>DEPARTAMENTO DE CIENCIAS ECONÓMICAS</a:t>
            </a:r>
            <a:r>
              <a:rPr lang="es-EC" sz="1400" dirty="0">
                <a:solidFill>
                  <a:schemeClr val="tx1"/>
                </a:solidFill>
              </a:rPr>
              <a:t/>
            </a:r>
            <a:br>
              <a:rPr lang="es-EC" sz="1400" dirty="0">
                <a:solidFill>
                  <a:schemeClr val="tx1"/>
                </a:solidFill>
              </a:rPr>
            </a:br>
            <a:r>
              <a:rPr lang="es-EC" sz="1400" b="1" dirty="0">
                <a:solidFill>
                  <a:schemeClr val="tx1"/>
                </a:solidFill>
              </a:rPr>
              <a:t>ADMINISTRATIVAS Y DEL COMERCIO</a:t>
            </a:r>
            <a:r>
              <a:rPr lang="es-EC" sz="1400" dirty="0">
                <a:solidFill>
                  <a:schemeClr val="tx1"/>
                </a:solidFill>
              </a:rPr>
              <a:t/>
            </a:r>
            <a:br>
              <a:rPr lang="es-EC" sz="1400" dirty="0">
                <a:solidFill>
                  <a:schemeClr val="tx1"/>
                </a:solidFill>
              </a:rPr>
            </a:br>
            <a:r>
              <a:rPr lang="es-EC" sz="1400" b="1" dirty="0">
                <a:solidFill>
                  <a:schemeClr val="tx1"/>
                </a:solidFill>
              </a:rPr>
              <a:t>					</a:t>
            </a:r>
            <a:r>
              <a:rPr lang="es-EC" sz="1400" dirty="0">
                <a:solidFill>
                  <a:schemeClr val="tx1"/>
                </a:solidFill>
              </a:rPr>
              <a:t/>
            </a:r>
            <a:br>
              <a:rPr lang="es-EC" sz="1400" dirty="0">
                <a:solidFill>
                  <a:schemeClr val="tx1"/>
                </a:solidFill>
              </a:rPr>
            </a:br>
            <a:r>
              <a:rPr lang="es-EC" sz="1400" b="1" dirty="0">
                <a:solidFill>
                  <a:schemeClr val="tx1"/>
                </a:solidFill>
              </a:rPr>
              <a:t>ESTUDIO </a:t>
            </a:r>
            <a:r>
              <a:rPr lang="es-EC" sz="1400" b="1" dirty="0" smtClean="0">
                <a:solidFill>
                  <a:schemeClr val="tx1"/>
                </a:solidFill>
              </a:rPr>
              <a:t>DE </a:t>
            </a:r>
            <a:r>
              <a:rPr lang="es-EC" sz="1400" b="1" dirty="0">
                <a:solidFill>
                  <a:schemeClr val="tx1"/>
                </a:solidFill>
              </a:rPr>
              <a:t>COMPORTAMIENTO DEL CONSUMO DE PRENDAS DE VESTIR EN TELA DE PUNTO EN EL CANTÓN SUCRE – PROVINCIA DE MANABÍ</a:t>
            </a:r>
            <a:r>
              <a:rPr lang="es-EC" sz="1400" dirty="0">
                <a:solidFill>
                  <a:schemeClr val="tx1"/>
                </a:solidFill>
              </a:rPr>
              <a:t/>
            </a:r>
            <a:br>
              <a:rPr lang="es-EC" sz="1400" dirty="0">
                <a:solidFill>
                  <a:schemeClr val="tx1"/>
                </a:solidFill>
              </a:rPr>
            </a:br>
            <a:r>
              <a:rPr lang="es-EC" sz="1400" dirty="0">
                <a:solidFill>
                  <a:schemeClr val="tx1"/>
                </a:solidFill>
              </a:rPr>
              <a:t> </a:t>
            </a:r>
            <a:br>
              <a:rPr lang="es-EC" sz="1400" dirty="0">
                <a:solidFill>
                  <a:schemeClr val="tx1"/>
                </a:solidFill>
              </a:rPr>
            </a:br>
            <a:r>
              <a:rPr lang="es-EC" sz="1400" b="1" dirty="0">
                <a:solidFill>
                  <a:schemeClr val="tx1"/>
                </a:solidFill>
              </a:rPr>
              <a:t>AUTORA: MEJÍA MOREIRA, MARCELA </a:t>
            </a:r>
            <a:r>
              <a:rPr lang="es-EC" sz="1400" b="1" dirty="0" smtClean="0">
                <a:solidFill>
                  <a:schemeClr val="tx1"/>
                </a:solidFill>
              </a:rPr>
              <a:t>YESSENIA</a:t>
            </a:r>
            <a:endParaRPr lang="es-EC" sz="1400" dirty="0">
              <a:solidFill>
                <a:schemeClr val="tx1"/>
              </a:solidFill>
            </a:endParaRPr>
          </a:p>
        </p:txBody>
      </p:sp>
      <p:sp>
        <p:nvSpPr>
          <p:cNvPr id="3" name="2 Subtítulo"/>
          <p:cNvSpPr>
            <a:spLocks noGrp="1"/>
          </p:cNvSpPr>
          <p:nvPr>
            <p:ph type="subTitle" idx="1"/>
          </p:nvPr>
        </p:nvSpPr>
        <p:spPr>
          <a:xfrm>
            <a:off x="756061" y="3789040"/>
            <a:ext cx="7846640" cy="2300064"/>
          </a:xfrm>
        </p:spPr>
        <p:txBody>
          <a:bodyPr>
            <a:noAutofit/>
          </a:bodyPr>
          <a:lstStyle/>
          <a:p>
            <a:pPr algn="ctr"/>
            <a:r>
              <a:rPr lang="es-EC" sz="1400" b="1" dirty="0"/>
              <a:t>TESIS PRESENTADA COMO REQUISITO PREVIO A LA OBTENCIÓN DEL GRADO DE:</a:t>
            </a:r>
            <a:endParaRPr lang="es-EC" sz="1400" dirty="0"/>
          </a:p>
          <a:p>
            <a:pPr algn="ctr"/>
            <a:r>
              <a:rPr lang="es-EC" sz="1400" b="1" dirty="0"/>
              <a:t>INGENIERA EN MERCADOTECNIA</a:t>
            </a:r>
            <a:endParaRPr lang="es-EC" sz="1400" dirty="0"/>
          </a:p>
          <a:p>
            <a:pPr algn="ctr"/>
            <a:r>
              <a:rPr lang="es-EC" sz="1400" b="1" dirty="0"/>
              <a:t> </a:t>
            </a:r>
            <a:endParaRPr lang="es-EC" sz="1400" dirty="0"/>
          </a:p>
          <a:p>
            <a:pPr algn="ctr"/>
            <a:r>
              <a:rPr lang="es-EC" sz="1400" b="1" dirty="0"/>
              <a:t>DIRECTOR: ING. SALAZAR, RAUL MBA</a:t>
            </a:r>
            <a:endParaRPr lang="es-EC" sz="1400" dirty="0"/>
          </a:p>
          <a:p>
            <a:pPr algn="ctr"/>
            <a:r>
              <a:rPr lang="es-EC" sz="1400" b="1" dirty="0"/>
              <a:t>CODIRECTOR: ING MANTILLA, FARID MBA/MSC/DSG	</a:t>
            </a:r>
            <a:endParaRPr lang="es-EC" sz="1400" dirty="0"/>
          </a:p>
          <a:p>
            <a:pPr algn="ctr"/>
            <a:r>
              <a:rPr lang="es-EC" sz="1400" b="1" dirty="0"/>
              <a:t> </a:t>
            </a:r>
            <a:endParaRPr lang="es-EC" sz="1400" dirty="0"/>
          </a:p>
          <a:p>
            <a:pPr algn="ctr"/>
            <a:r>
              <a:rPr lang="es-EC" sz="1400" b="1" dirty="0"/>
              <a:t>SNAGOLQUI, AGOSTO  2014</a:t>
            </a:r>
            <a:endParaRPr lang="es-EC" sz="1400" dirty="0"/>
          </a:p>
          <a:p>
            <a:pPr algn="ctr"/>
            <a:r>
              <a:rPr lang="es-EC" sz="1400" b="1" dirty="0"/>
              <a:t/>
            </a:r>
            <a:br>
              <a:rPr lang="es-EC" sz="1400" b="1" dirty="0"/>
            </a:br>
            <a:endParaRPr lang="es-EC" sz="1400" dirty="0"/>
          </a:p>
        </p:txBody>
      </p:sp>
      <p:pic>
        <p:nvPicPr>
          <p:cNvPr id="4" name="3 Imagen" descr="http://sege.espe.edu.ec/wp-content/uploads/2013/08/cropped-Comunicado-2-1.jpg"/>
          <p:cNvPicPr/>
          <p:nvPr/>
        </p:nvPicPr>
        <p:blipFill rotWithShape="1">
          <a:blip r:embed="rId2">
            <a:extLst>
              <a:ext uri="{28A0092B-C50C-407E-A947-70E740481C1C}">
                <a14:useLocalDpi xmlns:a14="http://schemas.microsoft.com/office/drawing/2010/main" val="0"/>
              </a:ext>
            </a:extLst>
          </a:blip>
          <a:srcRect t="11531"/>
          <a:stretch/>
        </p:blipFill>
        <p:spPr bwMode="auto">
          <a:xfrm>
            <a:off x="2267744" y="457200"/>
            <a:ext cx="4823274" cy="955576"/>
          </a:xfrm>
          <a:prstGeom prst="rect">
            <a:avLst/>
          </a:prstGeom>
          <a:noFill/>
          <a:ln>
            <a:noFill/>
          </a:ln>
        </p:spPr>
      </p:pic>
    </p:spTree>
    <p:extLst>
      <p:ext uri="{BB962C8B-B14F-4D97-AF65-F5344CB8AC3E}">
        <p14:creationId xmlns:p14="http://schemas.microsoft.com/office/powerpoint/2010/main" val="1180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Interno Fortalezas y Debilidades</a:t>
            </a:r>
            <a:endParaRPr lang="es-EC"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6" t="24937" r="4609" b="23875"/>
          <a:stretch/>
        </p:blipFill>
        <p:spPr bwMode="auto">
          <a:xfrm>
            <a:off x="323528" y="1895649"/>
            <a:ext cx="8532440" cy="455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061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863" y="340157"/>
            <a:ext cx="8229600" cy="990600"/>
          </a:xfrm>
        </p:spPr>
        <p:txBody>
          <a:bodyPr/>
          <a:lstStyle/>
          <a:p>
            <a:r>
              <a:rPr lang="en-US" dirty="0" err="1" smtClean="0"/>
              <a:t>Matriz</a:t>
            </a:r>
            <a:r>
              <a:rPr lang="en-US" dirty="0" smtClean="0"/>
              <a:t> FODA</a:t>
            </a:r>
            <a:endParaRPr lang="es-EC" dirty="0"/>
          </a:p>
        </p:txBody>
      </p:sp>
      <p:sp>
        <p:nvSpPr>
          <p:cNvPr id="7" name="2 Cuadro de texto"/>
          <p:cNvSpPr txBox="1">
            <a:spLocks noChangeArrowheads="1"/>
          </p:cNvSpPr>
          <p:nvPr/>
        </p:nvSpPr>
        <p:spPr bwMode="auto">
          <a:xfrm>
            <a:off x="4411663" y="1497013"/>
            <a:ext cx="466725" cy="26765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6137" t="19646" r="12461" b="7818"/>
          <a:stretch/>
        </p:blipFill>
        <p:spPr bwMode="auto">
          <a:xfrm>
            <a:off x="107504" y="1330757"/>
            <a:ext cx="8712968" cy="5527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291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138221974"/>
              </p:ext>
            </p:extLst>
          </p:nvPr>
        </p:nvGraphicFramePr>
        <p:xfrm>
          <a:off x="-26221" y="476672"/>
          <a:ext cx="864096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971600" y="4365104"/>
            <a:ext cx="3375573" cy="923330"/>
          </a:xfrm>
          <a:prstGeom prst="rect">
            <a:avLst/>
          </a:prstGeom>
        </p:spPr>
        <p:txBody>
          <a:bodyPr wrap="square">
            <a:spAutoFit/>
          </a:bodyPr>
          <a:lstStyle/>
          <a:p>
            <a:r>
              <a:rPr lang="es-EC" dirty="0"/>
              <a:t>Estas relaciones son valoradas según su impacto alto =5, medio =3 y bajo =1.</a:t>
            </a:r>
          </a:p>
        </p:txBody>
      </p:sp>
    </p:spTree>
    <p:extLst>
      <p:ext uri="{BB962C8B-B14F-4D97-AF65-F5344CB8AC3E}">
        <p14:creationId xmlns:p14="http://schemas.microsoft.com/office/powerpoint/2010/main" val="3474163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dirty="0"/>
              <a:t>MATRIZ DE EVALUACION DE FACTORES INTERNOS (EFI)</a:t>
            </a:r>
          </a:p>
        </p:txBody>
      </p:sp>
      <p:graphicFrame>
        <p:nvGraphicFramePr>
          <p:cNvPr id="4" name="3 Tabla"/>
          <p:cNvGraphicFramePr>
            <a:graphicFrameLocks noGrp="1"/>
          </p:cNvGraphicFramePr>
          <p:nvPr>
            <p:extLst>
              <p:ext uri="{D42A27DB-BD31-4B8C-83A1-F6EECF244321}">
                <p14:modId xmlns:p14="http://schemas.microsoft.com/office/powerpoint/2010/main" val="734079821"/>
              </p:ext>
            </p:extLst>
          </p:nvPr>
        </p:nvGraphicFramePr>
        <p:xfrm>
          <a:off x="611560" y="1593723"/>
          <a:ext cx="7776864" cy="4705408"/>
        </p:xfrm>
        <a:graphic>
          <a:graphicData uri="http://schemas.openxmlformats.org/drawingml/2006/table">
            <a:tbl>
              <a:tblPr firstRow="1" firstCol="1" bandRow="1">
                <a:tableStyleId>{BDBED569-4797-4DF1-A0F4-6AAB3CD982D8}</a:tableStyleId>
              </a:tblPr>
              <a:tblGrid>
                <a:gridCol w="4244022"/>
                <a:gridCol w="736008"/>
                <a:gridCol w="1401077"/>
                <a:gridCol w="1395757"/>
              </a:tblGrid>
              <a:tr h="329963">
                <a:tc>
                  <a:txBody>
                    <a:bodyPr/>
                    <a:lstStyle/>
                    <a:p>
                      <a:pPr>
                        <a:lnSpc>
                          <a:spcPct val="115000"/>
                        </a:lnSpc>
                        <a:spcAft>
                          <a:spcPts val="0"/>
                        </a:spcAft>
                      </a:pPr>
                      <a:r>
                        <a:rPr lang="es-EC" sz="900" dirty="0">
                          <a:effectLst/>
                        </a:rPr>
                        <a:t>FACTORES CRITICOS PARA EL EXITO</a:t>
                      </a:r>
                      <a:endParaRPr lang="es-EC" sz="900" dirty="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PESO</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CALIFCACIÓN</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TOTAL PONDERADO</a:t>
                      </a:r>
                      <a:endParaRPr lang="es-EC" sz="900">
                        <a:effectLst/>
                        <a:latin typeface="Calibri"/>
                        <a:ea typeface="Calibri"/>
                        <a:cs typeface="Times New Roman"/>
                      </a:endParaRPr>
                    </a:p>
                  </a:txBody>
                  <a:tcPr marL="55962" marR="55962" marT="0" marB="0"/>
                </a:tc>
              </a:tr>
              <a:tr h="141006">
                <a:tc gridSpan="4">
                  <a:txBody>
                    <a:bodyPr/>
                    <a:lstStyle/>
                    <a:p>
                      <a:pPr>
                        <a:lnSpc>
                          <a:spcPct val="115000"/>
                        </a:lnSpc>
                        <a:spcAft>
                          <a:spcPts val="0"/>
                        </a:spcAft>
                      </a:pPr>
                      <a:r>
                        <a:rPr lang="es-EC" sz="900">
                          <a:effectLst/>
                        </a:rPr>
                        <a:t>FORTALEZAS</a:t>
                      </a:r>
                      <a:endParaRPr lang="es-EC" sz="900">
                        <a:effectLst/>
                        <a:latin typeface="Calibri"/>
                        <a:ea typeface="Calibri"/>
                        <a:cs typeface="Times New Roman"/>
                      </a:endParaRPr>
                    </a:p>
                  </a:txBody>
                  <a:tcPr marL="55962" marR="55962" marT="0" marB="0"/>
                </a:tc>
                <a:tc hMerge="1">
                  <a:txBody>
                    <a:bodyPr/>
                    <a:lstStyle/>
                    <a:p>
                      <a:endParaRPr lang="es-EC"/>
                    </a:p>
                  </a:txBody>
                  <a:tcPr/>
                </a:tc>
                <a:tc hMerge="1">
                  <a:txBody>
                    <a:bodyPr/>
                    <a:lstStyle/>
                    <a:p>
                      <a:endParaRPr lang="es-EC"/>
                    </a:p>
                  </a:txBody>
                  <a:tcPr/>
                </a:tc>
                <a:tc hMerge="1">
                  <a:txBody>
                    <a:bodyPr/>
                    <a:lstStyle/>
                    <a:p>
                      <a:endParaRPr lang="es-EC"/>
                    </a:p>
                  </a:txBody>
                  <a:tcPr/>
                </a:tc>
              </a:tr>
              <a:tr h="329963">
                <a:tc>
                  <a:txBody>
                    <a:bodyPr/>
                    <a:lstStyle/>
                    <a:p>
                      <a:pPr algn="just">
                        <a:lnSpc>
                          <a:spcPct val="115000"/>
                        </a:lnSpc>
                        <a:spcAft>
                          <a:spcPts val="0"/>
                        </a:spcAft>
                      </a:pPr>
                      <a:r>
                        <a:rPr lang="es-EC" sz="900">
                          <a:effectLst/>
                        </a:rPr>
                        <a:t>Experiencia y buena penetración en los mercados </a:t>
                      </a:r>
                    </a:p>
                    <a:p>
                      <a:pPr algn="just">
                        <a:lnSpc>
                          <a:spcPct val="115000"/>
                        </a:lnSpc>
                        <a:spcAft>
                          <a:spcPts val="0"/>
                        </a:spcAft>
                      </a:pPr>
                      <a:r>
                        <a:rPr lang="es-EC" sz="900">
                          <a:effectLst/>
                        </a:rPr>
                        <a:t>Regionales.</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4</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0.20</a:t>
                      </a:r>
                      <a:endParaRPr lang="es-EC" sz="900">
                        <a:effectLst/>
                        <a:latin typeface="Calibri"/>
                        <a:ea typeface="Calibri"/>
                        <a:cs typeface="Times New Roman"/>
                      </a:endParaRPr>
                    </a:p>
                  </a:txBody>
                  <a:tcPr marL="55962" marR="55962" marT="0" marB="0"/>
                </a:tc>
              </a:tr>
              <a:tr h="282011">
                <a:tc>
                  <a:txBody>
                    <a:bodyPr/>
                    <a:lstStyle/>
                    <a:p>
                      <a:pPr algn="just">
                        <a:lnSpc>
                          <a:spcPct val="115000"/>
                        </a:lnSpc>
                        <a:spcAft>
                          <a:spcPts val="0"/>
                        </a:spcAft>
                      </a:pPr>
                      <a:r>
                        <a:rPr lang="es-EC" sz="900">
                          <a:effectLst/>
                        </a:rPr>
                        <a:t>Capacidad gerencial para la exportación. </a:t>
                      </a:r>
                    </a:p>
                    <a:p>
                      <a:pPr algn="just">
                        <a:lnSpc>
                          <a:spcPct val="115000"/>
                        </a:lnSpc>
                        <a:spcAft>
                          <a:spcPts val="0"/>
                        </a:spcAft>
                      </a:pPr>
                      <a:r>
                        <a:rPr lang="es-EC" sz="900">
                          <a:effectLst/>
                        </a:rPr>
                        <a:t>Hay conocimiento exportador.</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0.08</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4</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0.32</a:t>
                      </a:r>
                      <a:endParaRPr lang="es-EC" sz="900">
                        <a:effectLst/>
                        <a:latin typeface="Calibri"/>
                        <a:ea typeface="Calibri"/>
                        <a:cs typeface="Times New Roman"/>
                      </a:endParaRPr>
                    </a:p>
                  </a:txBody>
                  <a:tcPr marL="55962" marR="55962" marT="0" marB="0"/>
                </a:tc>
              </a:tr>
              <a:tr h="224206">
                <a:tc>
                  <a:txBody>
                    <a:bodyPr/>
                    <a:lstStyle/>
                    <a:p>
                      <a:pPr algn="just">
                        <a:lnSpc>
                          <a:spcPct val="115000"/>
                        </a:lnSpc>
                        <a:spcAft>
                          <a:spcPts val="0"/>
                        </a:spcAft>
                      </a:pPr>
                      <a:r>
                        <a:rPr lang="es-EC" sz="900">
                          <a:effectLst/>
                        </a:rPr>
                        <a:t>Existen proyectos de  renovación y expansión en  marcha.</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4</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0.48</a:t>
                      </a:r>
                      <a:endParaRPr lang="es-EC" sz="900">
                        <a:effectLst/>
                        <a:latin typeface="Calibri"/>
                        <a:ea typeface="Calibri"/>
                        <a:cs typeface="Times New Roman"/>
                      </a:endParaRPr>
                    </a:p>
                  </a:txBody>
                  <a:tcPr marL="55962" marR="55962" marT="0" marB="0"/>
                </a:tc>
              </a:tr>
              <a:tr h="282011">
                <a:tc>
                  <a:txBody>
                    <a:bodyPr/>
                    <a:lstStyle/>
                    <a:p>
                      <a:pPr algn="just">
                        <a:lnSpc>
                          <a:spcPct val="115000"/>
                        </a:lnSpc>
                        <a:spcAft>
                          <a:spcPts val="0"/>
                        </a:spcAft>
                      </a:pPr>
                      <a:r>
                        <a:rPr lang="es-EC" sz="900">
                          <a:effectLst/>
                        </a:rPr>
                        <a:t>Las empresas textiles se han especializado en líneas de productos.</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0.08</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4</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0.32</a:t>
                      </a:r>
                      <a:endParaRPr lang="es-EC" sz="900">
                        <a:effectLst/>
                        <a:latin typeface="Calibri"/>
                        <a:ea typeface="Calibri"/>
                        <a:cs typeface="Times New Roman"/>
                      </a:endParaRPr>
                    </a:p>
                  </a:txBody>
                  <a:tcPr marL="55962" marR="55962" marT="0" marB="0"/>
                </a:tc>
              </a:tr>
              <a:tr h="217562">
                <a:tc>
                  <a:txBody>
                    <a:bodyPr/>
                    <a:lstStyle/>
                    <a:p>
                      <a:pPr algn="just">
                        <a:lnSpc>
                          <a:spcPct val="115000"/>
                        </a:lnSpc>
                        <a:spcAft>
                          <a:spcPts val="0"/>
                        </a:spcAft>
                      </a:pPr>
                      <a:r>
                        <a:rPr lang="es-EC" sz="900">
                          <a:effectLst/>
                        </a:rPr>
                        <a:t>Tecnología similar a la industria de la región.</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0.06</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3</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0.18</a:t>
                      </a:r>
                      <a:endParaRPr lang="es-EC" sz="900">
                        <a:effectLst/>
                        <a:latin typeface="Calibri"/>
                        <a:ea typeface="Calibri"/>
                        <a:cs typeface="Times New Roman"/>
                      </a:endParaRPr>
                    </a:p>
                  </a:txBody>
                  <a:tcPr marL="55962" marR="55962" marT="0" marB="0"/>
                </a:tc>
              </a:tr>
              <a:tr h="141006">
                <a:tc>
                  <a:txBody>
                    <a:bodyPr/>
                    <a:lstStyle/>
                    <a:p>
                      <a:pPr algn="just">
                        <a:lnSpc>
                          <a:spcPct val="115000"/>
                        </a:lnSpc>
                        <a:spcAft>
                          <a:spcPts val="0"/>
                        </a:spcAft>
                      </a:pPr>
                      <a:r>
                        <a:rPr lang="es-EC" sz="900">
                          <a:effectLst/>
                        </a:rPr>
                        <a:t>Consenso público-privado</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4</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0.20</a:t>
                      </a:r>
                      <a:endParaRPr lang="es-EC" sz="900">
                        <a:effectLst/>
                        <a:latin typeface="Calibri"/>
                        <a:ea typeface="Calibri"/>
                        <a:cs typeface="Times New Roman"/>
                      </a:endParaRPr>
                    </a:p>
                  </a:txBody>
                  <a:tcPr marL="55962" marR="55962" marT="0" marB="0"/>
                </a:tc>
              </a:tr>
              <a:tr h="141006">
                <a:tc gridSpan="4">
                  <a:txBody>
                    <a:bodyPr/>
                    <a:lstStyle/>
                    <a:p>
                      <a:pPr>
                        <a:lnSpc>
                          <a:spcPct val="115000"/>
                        </a:lnSpc>
                        <a:spcAft>
                          <a:spcPts val="0"/>
                        </a:spcAft>
                      </a:pPr>
                      <a:r>
                        <a:rPr lang="es-EC" sz="900">
                          <a:effectLst/>
                        </a:rPr>
                        <a:t>DEBILIDADES</a:t>
                      </a:r>
                      <a:endParaRPr lang="es-EC" sz="900">
                        <a:effectLst/>
                        <a:latin typeface="Calibri"/>
                        <a:ea typeface="Calibri"/>
                        <a:cs typeface="Times New Roman"/>
                      </a:endParaRPr>
                    </a:p>
                  </a:txBody>
                  <a:tcPr marL="55962" marR="55962" marT="0" marB="0"/>
                </a:tc>
                <a:tc hMerge="1">
                  <a:txBody>
                    <a:bodyPr/>
                    <a:lstStyle/>
                    <a:p>
                      <a:endParaRPr lang="es-EC"/>
                    </a:p>
                  </a:txBody>
                  <a:tcPr/>
                </a:tc>
                <a:tc hMerge="1">
                  <a:txBody>
                    <a:bodyPr/>
                    <a:lstStyle/>
                    <a:p>
                      <a:endParaRPr lang="es-EC"/>
                    </a:p>
                  </a:txBody>
                  <a:tcPr/>
                </a:tc>
                <a:tc hMerge="1">
                  <a:txBody>
                    <a:bodyPr/>
                    <a:lstStyle/>
                    <a:p>
                      <a:endParaRPr lang="es-EC"/>
                    </a:p>
                  </a:txBody>
                  <a:tcPr/>
                </a:tc>
              </a:tr>
              <a:tr h="282011">
                <a:tc>
                  <a:txBody>
                    <a:bodyPr/>
                    <a:lstStyle/>
                    <a:p>
                      <a:pPr algn="just">
                        <a:lnSpc>
                          <a:spcPct val="115000"/>
                        </a:lnSpc>
                        <a:spcAft>
                          <a:spcPts val="0"/>
                        </a:spcAft>
                      </a:pPr>
                      <a:r>
                        <a:rPr lang="es-EC" sz="900">
                          <a:effectLst/>
                        </a:rPr>
                        <a:t>Falta de programas de capacitación: mandos medios, operadores.</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0.03</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1</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0.03</a:t>
                      </a:r>
                      <a:endParaRPr lang="es-EC" sz="900">
                        <a:effectLst/>
                        <a:latin typeface="Calibri"/>
                        <a:ea typeface="Calibri"/>
                        <a:cs typeface="Times New Roman"/>
                      </a:endParaRPr>
                    </a:p>
                  </a:txBody>
                  <a:tcPr marL="55962" marR="55962" marT="0" marB="0"/>
                </a:tc>
              </a:tr>
              <a:tr h="336309">
                <a:tc>
                  <a:txBody>
                    <a:bodyPr/>
                    <a:lstStyle/>
                    <a:p>
                      <a:pPr algn="just">
                        <a:lnSpc>
                          <a:spcPct val="115000"/>
                        </a:lnSpc>
                        <a:spcAft>
                          <a:spcPts val="0"/>
                        </a:spcAft>
                      </a:pPr>
                      <a:r>
                        <a:rPr lang="es-EC" sz="900">
                          <a:effectLst/>
                        </a:rPr>
                        <a:t>Dificultad en el abastecimiento de materias primas y bienes de capital de calidad y con requerimientos especiales.</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1</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r>
              <a:tr h="329963">
                <a:tc>
                  <a:txBody>
                    <a:bodyPr/>
                    <a:lstStyle/>
                    <a:p>
                      <a:pPr algn="just">
                        <a:lnSpc>
                          <a:spcPct val="115000"/>
                        </a:lnSpc>
                        <a:spcAft>
                          <a:spcPts val="0"/>
                        </a:spcAft>
                      </a:pPr>
                      <a:r>
                        <a:rPr lang="es-EC" sz="900">
                          <a:effectLst/>
                        </a:rPr>
                        <a:t>Alto requerimiento de capital de operación: difícil acceso al crédito y alto costo del dinero.</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0.08</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0.16</a:t>
                      </a:r>
                      <a:endParaRPr lang="es-EC" sz="900">
                        <a:effectLst/>
                        <a:latin typeface="Calibri"/>
                        <a:ea typeface="Calibri"/>
                        <a:cs typeface="Times New Roman"/>
                      </a:endParaRPr>
                    </a:p>
                  </a:txBody>
                  <a:tcPr marL="55962" marR="55962" marT="0" marB="0"/>
                </a:tc>
              </a:tr>
              <a:tr h="217562">
                <a:tc>
                  <a:txBody>
                    <a:bodyPr/>
                    <a:lstStyle/>
                    <a:p>
                      <a:pPr algn="just">
                        <a:lnSpc>
                          <a:spcPct val="115000"/>
                        </a:lnSpc>
                        <a:spcAft>
                          <a:spcPts val="0"/>
                        </a:spcAft>
                      </a:pPr>
                      <a:r>
                        <a:rPr lang="es-EC" sz="900">
                          <a:effectLst/>
                        </a:rPr>
                        <a:t>Falta de normas de manufactura de calidad.</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0.08</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0.16</a:t>
                      </a:r>
                      <a:endParaRPr lang="es-EC" sz="900">
                        <a:effectLst/>
                        <a:latin typeface="Calibri"/>
                        <a:ea typeface="Calibri"/>
                        <a:cs typeface="Times New Roman"/>
                      </a:endParaRPr>
                    </a:p>
                  </a:txBody>
                  <a:tcPr marL="55962" marR="55962" marT="0" marB="0"/>
                </a:tc>
              </a:tr>
              <a:tr h="141006">
                <a:tc>
                  <a:txBody>
                    <a:bodyPr/>
                    <a:lstStyle/>
                    <a:p>
                      <a:pPr algn="just">
                        <a:lnSpc>
                          <a:spcPct val="115000"/>
                        </a:lnSpc>
                        <a:spcAft>
                          <a:spcPts val="0"/>
                        </a:spcAft>
                      </a:pPr>
                      <a:r>
                        <a:rPr lang="es-EC" sz="900">
                          <a:effectLst/>
                        </a:rPr>
                        <a:t>Baja innovación en diseños y modas.</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0.10</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0.20</a:t>
                      </a:r>
                      <a:endParaRPr lang="es-EC" sz="900">
                        <a:effectLst/>
                        <a:latin typeface="Calibri"/>
                        <a:ea typeface="Calibri"/>
                        <a:cs typeface="Times New Roman"/>
                      </a:endParaRPr>
                    </a:p>
                  </a:txBody>
                  <a:tcPr marL="55962" marR="55962" marT="0" marB="0"/>
                </a:tc>
              </a:tr>
              <a:tr h="564023">
                <a:tc>
                  <a:txBody>
                    <a:bodyPr/>
                    <a:lstStyle/>
                    <a:p>
                      <a:pPr algn="just">
                        <a:lnSpc>
                          <a:spcPct val="115000"/>
                        </a:lnSpc>
                        <a:spcAft>
                          <a:spcPts val="0"/>
                        </a:spcAft>
                      </a:pPr>
                      <a:r>
                        <a:rPr lang="es-EC" sz="900">
                          <a:effectLst/>
                        </a:rPr>
                        <a:t>Falta de normativa y estandarización en la producción. Subutilización de maquinaria con tecnología de punta, por falta de conocimientos en la operativización de la maquinaria.</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1</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r>
              <a:tr h="141006">
                <a:tc>
                  <a:txBody>
                    <a:bodyPr/>
                    <a:lstStyle/>
                    <a:p>
                      <a:pPr algn="just">
                        <a:lnSpc>
                          <a:spcPct val="115000"/>
                        </a:lnSpc>
                        <a:spcAft>
                          <a:spcPts val="0"/>
                        </a:spcAft>
                      </a:pPr>
                      <a:r>
                        <a:rPr lang="es-EC" sz="900">
                          <a:effectLst/>
                        </a:rPr>
                        <a:t>Débil servicio y atención al cliente</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0.24</a:t>
                      </a:r>
                      <a:endParaRPr lang="es-EC" sz="900">
                        <a:effectLst/>
                        <a:latin typeface="Calibri"/>
                        <a:ea typeface="Calibri"/>
                        <a:cs typeface="Times New Roman"/>
                      </a:endParaRPr>
                    </a:p>
                  </a:txBody>
                  <a:tcPr marL="55962" marR="55962" marT="0" marB="0"/>
                </a:tc>
              </a:tr>
              <a:tr h="329963">
                <a:tc>
                  <a:txBody>
                    <a:bodyPr/>
                    <a:lstStyle/>
                    <a:p>
                      <a:pPr algn="just">
                        <a:lnSpc>
                          <a:spcPct val="115000"/>
                        </a:lnSpc>
                        <a:spcAft>
                          <a:spcPts val="0"/>
                        </a:spcAft>
                      </a:pPr>
                      <a:r>
                        <a:rPr lang="es-EC" sz="900">
                          <a:effectLst/>
                        </a:rPr>
                        <a:t>Falta de estadísticas sobre el sector para poder aplicar una política pública adecuada.</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0.05</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2</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0.10</a:t>
                      </a:r>
                      <a:endParaRPr lang="es-EC" sz="900">
                        <a:effectLst/>
                        <a:latin typeface="Calibri"/>
                        <a:ea typeface="Calibri"/>
                        <a:cs typeface="Times New Roman"/>
                      </a:endParaRPr>
                    </a:p>
                  </a:txBody>
                  <a:tcPr marL="55962" marR="55962" marT="0" marB="0"/>
                </a:tc>
              </a:tr>
              <a:tr h="141006">
                <a:tc>
                  <a:txBody>
                    <a:bodyPr/>
                    <a:lstStyle/>
                    <a:p>
                      <a:pPr algn="just">
                        <a:lnSpc>
                          <a:spcPct val="115000"/>
                        </a:lnSpc>
                        <a:spcAft>
                          <a:spcPts val="0"/>
                        </a:spcAft>
                      </a:pPr>
                      <a:r>
                        <a:rPr lang="es-EC" sz="900">
                          <a:effectLst/>
                        </a:rPr>
                        <a:t>TOTAL</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1</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a:effectLst/>
                        </a:rPr>
                        <a:t> </a:t>
                      </a:r>
                      <a:endParaRPr lang="es-EC" sz="900">
                        <a:effectLst/>
                        <a:latin typeface="Calibri"/>
                        <a:ea typeface="Calibri"/>
                        <a:cs typeface="Times New Roman"/>
                      </a:endParaRPr>
                    </a:p>
                  </a:txBody>
                  <a:tcPr marL="55962" marR="55962" marT="0" marB="0"/>
                </a:tc>
                <a:tc>
                  <a:txBody>
                    <a:bodyPr/>
                    <a:lstStyle/>
                    <a:p>
                      <a:pPr>
                        <a:lnSpc>
                          <a:spcPct val="115000"/>
                        </a:lnSpc>
                        <a:spcAft>
                          <a:spcPts val="0"/>
                        </a:spcAft>
                      </a:pPr>
                      <a:r>
                        <a:rPr lang="es-EC" sz="900" u="sng" dirty="0">
                          <a:effectLst/>
                        </a:rPr>
                        <a:t>2.69</a:t>
                      </a:r>
                      <a:endParaRPr lang="es-EC" sz="900" dirty="0">
                        <a:effectLst/>
                        <a:latin typeface="Calibri"/>
                        <a:ea typeface="Calibri"/>
                        <a:cs typeface="Times New Roman"/>
                      </a:endParaRPr>
                    </a:p>
                  </a:txBody>
                  <a:tcPr marL="55962" marR="55962" marT="0" marB="0"/>
                </a:tc>
              </a:tr>
            </a:tbl>
          </a:graphicData>
        </a:graphic>
      </p:graphicFrame>
    </p:spTree>
    <p:extLst>
      <p:ext uri="{BB962C8B-B14F-4D97-AF65-F5344CB8AC3E}">
        <p14:creationId xmlns:p14="http://schemas.microsoft.com/office/powerpoint/2010/main" val="830974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dirty="0"/>
              <a:t>MATRIZ DE EVALUACION DE FACTORES </a:t>
            </a:r>
            <a:r>
              <a:rPr lang="es-EC" sz="2400" dirty="0" smtClean="0"/>
              <a:t>EXTERNOS (EFE)</a:t>
            </a:r>
            <a:endParaRPr lang="es-EC" sz="2400" dirty="0"/>
          </a:p>
        </p:txBody>
      </p:sp>
      <p:graphicFrame>
        <p:nvGraphicFramePr>
          <p:cNvPr id="3" name="2 Tabla"/>
          <p:cNvGraphicFramePr>
            <a:graphicFrameLocks noGrp="1"/>
          </p:cNvGraphicFramePr>
          <p:nvPr>
            <p:extLst>
              <p:ext uri="{D42A27DB-BD31-4B8C-83A1-F6EECF244321}">
                <p14:modId xmlns:p14="http://schemas.microsoft.com/office/powerpoint/2010/main" val="2101826574"/>
              </p:ext>
            </p:extLst>
          </p:nvPr>
        </p:nvGraphicFramePr>
        <p:xfrm>
          <a:off x="611560" y="1412771"/>
          <a:ext cx="7848871" cy="4896548"/>
        </p:xfrm>
        <a:graphic>
          <a:graphicData uri="http://schemas.openxmlformats.org/drawingml/2006/table">
            <a:tbl>
              <a:tblPr firstRow="1" firstCol="1" bandRow="1">
                <a:tableStyleId>{BDBED569-4797-4DF1-A0F4-6AAB3CD982D8}</a:tableStyleId>
              </a:tblPr>
              <a:tblGrid>
                <a:gridCol w="4166879"/>
                <a:gridCol w="655152"/>
                <a:gridCol w="1232574"/>
                <a:gridCol w="1794266"/>
              </a:tblGrid>
              <a:tr h="447850">
                <a:tc>
                  <a:txBody>
                    <a:bodyPr/>
                    <a:lstStyle/>
                    <a:p>
                      <a:pPr>
                        <a:lnSpc>
                          <a:spcPct val="115000"/>
                        </a:lnSpc>
                        <a:spcAft>
                          <a:spcPts val="0"/>
                        </a:spcAft>
                      </a:pPr>
                      <a:r>
                        <a:rPr lang="es-EC" sz="1050">
                          <a:effectLst/>
                        </a:rPr>
                        <a:t>FACTORES CRITICOS PARA EL EXITO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PESO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CALIFCACION</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TOTAL PONDERADO</a:t>
                      </a:r>
                      <a:endParaRPr lang="es-EC" sz="1400">
                        <a:effectLst/>
                        <a:latin typeface="Calibri"/>
                        <a:ea typeface="Calibri"/>
                        <a:cs typeface="Times New Roman"/>
                      </a:endParaRPr>
                    </a:p>
                  </a:txBody>
                  <a:tcPr marL="68580" marR="68580" marT="0" marB="0"/>
                </a:tc>
              </a:tr>
              <a:tr h="216474">
                <a:tc gridSpan="4">
                  <a:txBody>
                    <a:bodyPr/>
                    <a:lstStyle/>
                    <a:p>
                      <a:pPr>
                        <a:lnSpc>
                          <a:spcPct val="115000"/>
                        </a:lnSpc>
                        <a:spcAft>
                          <a:spcPts val="0"/>
                        </a:spcAft>
                      </a:pPr>
                      <a:r>
                        <a:rPr lang="es-EC" sz="1050">
                          <a:effectLst/>
                        </a:rPr>
                        <a:t>OPORTUNIDADES </a:t>
                      </a:r>
                      <a:endParaRPr lang="es-EC" sz="14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79227">
                <a:tc>
                  <a:txBody>
                    <a:bodyPr/>
                    <a:lstStyle/>
                    <a:p>
                      <a:pPr>
                        <a:lnSpc>
                          <a:spcPct val="115000"/>
                        </a:lnSpc>
                        <a:spcAft>
                          <a:spcPts val="0"/>
                        </a:spcAft>
                      </a:pPr>
                      <a:r>
                        <a:rPr lang="es-EC" sz="1050">
                          <a:effectLst/>
                        </a:rPr>
                        <a:t>Factor económico influyente en el desarrollo de la industria, posibilidad de explotar el conocimiento exportador desarrollado.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0.05</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3</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0.15</a:t>
                      </a:r>
                      <a:endParaRPr lang="es-EC" sz="1400">
                        <a:effectLst/>
                        <a:latin typeface="Calibri"/>
                        <a:ea typeface="Calibri"/>
                        <a:cs typeface="Times New Roman"/>
                      </a:endParaRPr>
                    </a:p>
                  </a:txBody>
                  <a:tcPr marL="68580" marR="68580" marT="0" marB="0"/>
                </a:tc>
              </a:tr>
              <a:tr h="216474">
                <a:tc>
                  <a:txBody>
                    <a:bodyPr/>
                    <a:lstStyle/>
                    <a:p>
                      <a:pPr>
                        <a:lnSpc>
                          <a:spcPct val="115000"/>
                        </a:lnSpc>
                        <a:spcAft>
                          <a:spcPts val="0"/>
                        </a:spcAft>
                      </a:pPr>
                      <a:r>
                        <a:rPr lang="es-EC" sz="1050">
                          <a:effectLst/>
                        </a:rPr>
                        <a:t>Factor político de protección comercial</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0.12</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4</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0.48</a:t>
                      </a:r>
                      <a:endParaRPr lang="es-EC" sz="1400">
                        <a:effectLst/>
                        <a:latin typeface="Calibri"/>
                        <a:ea typeface="Calibri"/>
                        <a:cs typeface="Times New Roman"/>
                      </a:endParaRPr>
                    </a:p>
                  </a:txBody>
                  <a:tcPr marL="68580" marR="68580" marT="0" marB="0"/>
                </a:tc>
              </a:tr>
              <a:tr h="216474">
                <a:tc>
                  <a:txBody>
                    <a:bodyPr/>
                    <a:lstStyle/>
                    <a:p>
                      <a:pPr>
                        <a:lnSpc>
                          <a:spcPct val="115000"/>
                        </a:lnSpc>
                        <a:spcAft>
                          <a:spcPts val="0"/>
                        </a:spcAft>
                      </a:pPr>
                      <a:r>
                        <a:rPr lang="es-EC" sz="1050">
                          <a:effectLst/>
                        </a:rPr>
                        <a:t>Factor legal: control del contrabando.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0.15</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4</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0.60</a:t>
                      </a:r>
                      <a:endParaRPr lang="es-EC" sz="1400">
                        <a:effectLst/>
                        <a:latin typeface="Calibri"/>
                        <a:ea typeface="Calibri"/>
                        <a:cs typeface="Times New Roman"/>
                      </a:endParaRPr>
                    </a:p>
                  </a:txBody>
                  <a:tcPr marL="68580" marR="68580" marT="0" marB="0"/>
                </a:tc>
              </a:tr>
              <a:tr h="216474">
                <a:tc>
                  <a:txBody>
                    <a:bodyPr/>
                    <a:lstStyle/>
                    <a:p>
                      <a:pPr>
                        <a:lnSpc>
                          <a:spcPct val="115000"/>
                        </a:lnSpc>
                        <a:spcAft>
                          <a:spcPts val="0"/>
                        </a:spcAft>
                      </a:pPr>
                      <a:r>
                        <a:rPr lang="es-EC" sz="1050">
                          <a:effectLst/>
                        </a:rPr>
                        <a:t>Factor tecnológico: Inteligencia de mercados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0.12</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4</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0.48</a:t>
                      </a:r>
                      <a:endParaRPr lang="es-EC" sz="1400">
                        <a:effectLst/>
                        <a:latin typeface="Calibri"/>
                        <a:ea typeface="Calibri"/>
                        <a:cs typeface="Times New Roman"/>
                      </a:endParaRPr>
                    </a:p>
                  </a:txBody>
                  <a:tcPr marL="68580" marR="68580" marT="0" marB="0"/>
                </a:tc>
              </a:tr>
              <a:tr h="447850">
                <a:tc>
                  <a:txBody>
                    <a:bodyPr/>
                    <a:lstStyle/>
                    <a:p>
                      <a:pPr>
                        <a:lnSpc>
                          <a:spcPct val="115000"/>
                        </a:lnSpc>
                        <a:spcAft>
                          <a:spcPts val="0"/>
                        </a:spcAft>
                      </a:pPr>
                      <a:r>
                        <a:rPr lang="es-EC" sz="1050">
                          <a:effectLst/>
                        </a:rPr>
                        <a:t>Asociatividad para proveerse de materias e insumos a un menor costo.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0.08</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3</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0.24</a:t>
                      </a:r>
                      <a:endParaRPr lang="es-EC" sz="1400">
                        <a:effectLst/>
                        <a:latin typeface="Calibri"/>
                        <a:ea typeface="Calibri"/>
                        <a:cs typeface="Times New Roman"/>
                      </a:endParaRPr>
                    </a:p>
                  </a:txBody>
                  <a:tcPr marL="68580" marR="68580" marT="0" marB="0"/>
                </a:tc>
              </a:tr>
              <a:tr h="447850">
                <a:tc>
                  <a:txBody>
                    <a:bodyPr/>
                    <a:lstStyle/>
                    <a:p>
                      <a:pPr>
                        <a:lnSpc>
                          <a:spcPct val="115000"/>
                        </a:lnSpc>
                        <a:spcAft>
                          <a:spcPts val="0"/>
                        </a:spcAft>
                      </a:pPr>
                      <a:r>
                        <a:rPr lang="es-EC" sz="1050">
                          <a:effectLst/>
                        </a:rPr>
                        <a:t>Semejanzas culturales con los países de la región.</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0.06</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4</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0.24</a:t>
                      </a:r>
                      <a:endParaRPr lang="es-EC" sz="1400">
                        <a:effectLst/>
                        <a:latin typeface="Calibri"/>
                        <a:ea typeface="Calibri"/>
                        <a:cs typeface="Times New Roman"/>
                      </a:endParaRPr>
                    </a:p>
                  </a:txBody>
                  <a:tcPr marL="68580" marR="68580" marT="0" marB="0"/>
                </a:tc>
              </a:tr>
              <a:tr h="216474">
                <a:tc gridSpan="4">
                  <a:txBody>
                    <a:bodyPr/>
                    <a:lstStyle/>
                    <a:p>
                      <a:pPr>
                        <a:lnSpc>
                          <a:spcPct val="115000"/>
                        </a:lnSpc>
                        <a:spcAft>
                          <a:spcPts val="0"/>
                        </a:spcAft>
                      </a:pPr>
                      <a:r>
                        <a:rPr lang="es-EC" sz="1050">
                          <a:effectLst/>
                        </a:rPr>
                        <a:t>AMENAZAS</a:t>
                      </a:r>
                      <a:endParaRPr lang="es-EC" sz="14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79227">
                <a:tc>
                  <a:txBody>
                    <a:bodyPr/>
                    <a:lstStyle/>
                    <a:p>
                      <a:pPr>
                        <a:lnSpc>
                          <a:spcPct val="115000"/>
                        </a:lnSpc>
                        <a:spcAft>
                          <a:spcPts val="0"/>
                        </a:spcAft>
                      </a:pPr>
                      <a:r>
                        <a:rPr lang="es-EC" sz="1050">
                          <a:effectLst/>
                        </a:rPr>
                        <a:t>Carencia de políticas de Estado coherentes y sistemáticas en general, y específicamente hacia la promoción de las exportaciones.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0.08</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1</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0.08</a:t>
                      </a:r>
                      <a:endParaRPr lang="es-EC" sz="1400">
                        <a:effectLst/>
                        <a:latin typeface="Calibri"/>
                        <a:ea typeface="Calibri"/>
                        <a:cs typeface="Times New Roman"/>
                      </a:endParaRPr>
                    </a:p>
                  </a:txBody>
                  <a:tcPr marL="68580" marR="68580" marT="0" marB="0"/>
                </a:tc>
              </a:tr>
              <a:tr h="447850">
                <a:tc>
                  <a:txBody>
                    <a:bodyPr/>
                    <a:lstStyle/>
                    <a:p>
                      <a:pPr>
                        <a:lnSpc>
                          <a:spcPct val="115000"/>
                        </a:lnSpc>
                        <a:spcAft>
                          <a:spcPts val="0"/>
                        </a:spcAft>
                      </a:pPr>
                      <a:r>
                        <a:rPr lang="es-EC" sz="1050">
                          <a:effectLst/>
                        </a:rPr>
                        <a:t>Competencia desleal: importación ilegal, subfacturación.</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0.15</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1</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0.15</a:t>
                      </a:r>
                      <a:endParaRPr lang="es-EC" sz="1400">
                        <a:effectLst/>
                        <a:latin typeface="Calibri"/>
                        <a:ea typeface="Calibri"/>
                        <a:cs typeface="Times New Roman"/>
                      </a:endParaRPr>
                    </a:p>
                  </a:txBody>
                  <a:tcPr marL="68580" marR="68580" marT="0" marB="0"/>
                </a:tc>
              </a:tr>
              <a:tr h="447850">
                <a:tc>
                  <a:txBody>
                    <a:bodyPr/>
                    <a:lstStyle/>
                    <a:p>
                      <a:pPr algn="just">
                        <a:lnSpc>
                          <a:spcPct val="115000"/>
                        </a:lnSpc>
                        <a:spcAft>
                          <a:spcPts val="0"/>
                        </a:spcAft>
                      </a:pPr>
                      <a:r>
                        <a:rPr lang="es-EC" sz="1050">
                          <a:effectLst/>
                        </a:rPr>
                        <a:t>Presencia de productos extranjeros que rompen a la industria nacional.</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0.20</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2</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0.40</a:t>
                      </a:r>
                      <a:endParaRPr lang="es-EC" sz="1400">
                        <a:effectLst/>
                        <a:latin typeface="Calibri"/>
                        <a:ea typeface="Calibri"/>
                        <a:cs typeface="Times New Roman"/>
                      </a:endParaRPr>
                    </a:p>
                  </a:txBody>
                  <a:tcPr marL="68580" marR="68580" marT="0" marB="0"/>
                </a:tc>
              </a:tr>
              <a:tr h="216474">
                <a:tc>
                  <a:txBody>
                    <a:bodyPr/>
                    <a:lstStyle/>
                    <a:p>
                      <a:pPr algn="just">
                        <a:lnSpc>
                          <a:spcPct val="115000"/>
                        </a:lnSpc>
                        <a:spcAft>
                          <a:spcPts val="0"/>
                        </a:spcAft>
                      </a:pPr>
                      <a:r>
                        <a:rPr lang="es-EC" sz="1050">
                          <a:effectLst/>
                        </a:rPr>
                        <a:t>TOTAL</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1</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a:effectLst/>
                        </a:rPr>
                        <a:t> </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050" u="sng" dirty="0">
                          <a:effectLst/>
                        </a:rPr>
                        <a:t>2.82</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30482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MATRIZ GENERAL ELECTRIC</a:t>
            </a:r>
            <a:endParaRPr lang="es-EC" dirty="0"/>
          </a:p>
        </p:txBody>
      </p:sp>
      <p:sp>
        <p:nvSpPr>
          <p:cNvPr id="4" name="3 Marcador de texto"/>
          <p:cNvSpPr>
            <a:spLocks noGrp="1"/>
          </p:cNvSpPr>
          <p:nvPr>
            <p:ph type="body" sz="half" idx="2"/>
          </p:nvPr>
        </p:nvSpPr>
        <p:spPr/>
        <p:txBody>
          <a:bodyPr>
            <a:normAutofit fontScale="92500" lnSpcReduction="10000"/>
          </a:bodyPr>
          <a:lstStyle/>
          <a:p>
            <a:r>
              <a:rPr lang="es-EC" dirty="0"/>
              <a:t>En la matriz GE se observa que la industria </a:t>
            </a:r>
            <a:r>
              <a:rPr lang="es-EC" dirty="0" smtClean="0"/>
              <a:t>en </a:t>
            </a:r>
            <a:r>
              <a:rPr lang="es-EC" dirty="0"/>
              <a:t>el Ecuador se ubica en el quinto cuadrante denominado Selectividad (seleccionar/beneficios) lo que nos permite establecer las siguientes estrategias:</a:t>
            </a:r>
          </a:p>
          <a:p>
            <a:pPr marL="285750" lvl="0" indent="-285750">
              <a:buFont typeface="Arial" panose="020B0604020202020204" pitchFamily="34" charset="0"/>
              <a:buChar char="•"/>
            </a:pPr>
            <a:r>
              <a:rPr lang="es-EC" dirty="0"/>
              <a:t>Identificar segmentos de crecimiento</a:t>
            </a:r>
          </a:p>
          <a:p>
            <a:pPr marL="285750" lvl="0" indent="-285750">
              <a:buFont typeface="Arial" panose="020B0604020202020204" pitchFamily="34" charset="0"/>
              <a:buChar char="•"/>
            </a:pPr>
            <a:r>
              <a:rPr lang="es-EC" dirty="0"/>
              <a:t>Especializarse</a:t>
            </a:r>
          </a:p>
          <a:p>
            <a:pPr marL="285750" lvl="0" indent="-285750">
              <a:buFont typeface="Arial" panose="020B0604020202020204" pitchFamily="34" charset="0"/>
              <a:buChar char="•"/>
            </a:pPr>
            <a:r>
              <a:rPr lang="es-EC" dirty="0"/>
              <a:t>Invertir en forma selectiva. Las inversiones van destinadas al pasar al cuadrante Invertir / Crecer, o al mantenimiento operativo de la unidad de negocios</a:t>
            </a:r>
          </a:p>
          <a:p>
            <a:pPr marL="285750" indent="-285750">
              <a:buFont typeface="Arial" panose="020B0604020202020204" pitchFamily="34" charset="0"/>
              <a:buChar char="•"/>
            </a:pPr>
            <a:endParaRPr lang="es-EC"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501" t="26813" r="18320" b="16909"/>
          <a:stretch/>
        </p:blipFill>
        <p:spPr bwMode="auto">
          <a:xfrm>
            <a:off x="3027156" y="908720"/>
            <a:ext cx="5612316" cy="571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151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Investigación de mercados</a:t>
            </a:r>
            <a:endParaRPr lang="es-EC" dirty="0"/>
          </a:p>
        </p:txBody>
      </p:sp>
      <p:sp>
        <p:nvSpPr>
          <p:cNvPr id="3" name="2 Subtítulo"/>
          <p:cNvSpPr>
            <a:spLocks noGrp="1"/>
          </p:cNvSpPr>
          <p:nvPr>
            <p:ph type="subTitle" idx="1"/>
          </p:nvPr>
        </p:nvSpPr>
        <p:spPr/>
        <p:txBody>
          <a:bodyPr/>
          <a:lstStyle/>
          <a:p>
            <a:r>
              <a:rPr lang="es-EC" dirty="0" smtClean="0"/>
              <a:t>Estudio de Comportamiento del consumo de prendas de vestir en tela de punto del Cantón Sucre- Provincia de Manabí</a:t>
            </a:r>
            <a:endParaRPr lang="es-EC" dirty="0"/>
          </a:p>
        </p:txBody>
      </p:sp>
    </p:spTree>
    <p:extLst>
      <p:ext uri="{BB962C8B-B14F-4D97-AF65-F5344CB8AC3E}">
        <p14:creationId xmlns:p14="http://schemas.microsoft.com/office/powerpoint/2010/main" val="2608625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Objetivos</a:t>
            </a:r>
            <a:endParaRPr lang="es-EC" dirty="0"/>
          </a:p>
        </p:txBody>
      </p:sp>
      <p:sp>
        <p:nvSpPr>
          <p:cNvPr id="3" name="2 Marcador de texto"/>
          <p:cNvSpPr>
            <a:spLocks noGrp="1"/>
          </p:cNvSpPr>
          <p:nvPr>
            <p:ph type="body" idx="1"/>
          </p:nvPr>
        </p:nvSpPr>
        <p:spPr/>
        <p:txBody>
          <a:bodyPr/>
          <a:lstStyle/>
          <a:p>
            <a:r>
              <a:rPr lang="en-US" dirty="0" smtClean="0"/>
              <a:t>General</a:t>
            </a:r>
            <a:endParaRPr lang="es-EC" dirty="0"/>
          </a:p>
        </p:txBody>
      </p:sp>
      <p:sp>
        <p:nvSpPr>
          <p:cNvPr id="4" name="3 Marcador de contenido"/>
          <p:cNvSpPr>
            <a:spLocks noGrp="1"/>
          </p:cNvSpPr>
          <p:nvPr>
            <p:ph sz="half" idx="2"/>
          </p:nvPr>
        </p:nvSpPr>
        <p:spPr/>
        <p:txBody>
          <a:bodyPr/>
          <a:lstStyle/>
          <a:p>
            <a:r>
              <a:rPr lang="es-EC" dirty="0"/>
              <a:t>Realizar  el estudio de comportamiento del consumidor de prendas de vestir en tela de punto, para conocer los gustos,  preferencias y necesidades de los consumidores en el Cantón Sucre, provincia de Manabí</a:t>
            </a:r>
            <a:r>
              <a:rPr lang="es-EC" dirty="0" smtClean="0"/>
              <a:t>.</a:t>
            </a:r>
            <a:endParaRPr lang="es-EC" dirty="0"/>
          </a:p>
        </p:txBody>
      </p:sp>
      <p:sp>
        <p:nvSpPr>
          <p:cNvPr id="5" name="4 Marcador de texto"/>
          <p:cNvSpPr>
            <a:spLocks noGrp="1"/>
          </p:cNvSpPr>
          <p:nvPr>
            <p:ph type="body" sz="quarter" idx="3"/>
          </p:nvPr>
        </p:nvSpPr>
        <p:spPr/>
        <p:txBody>
          <a:bodyPr/>
          <a:lstStyle/>
          <a:p>
            <a:r>
              <a:rPr lang="es-EC" dirty="0" smtClean="0"/>
              <a:t>Específicos</a:t>
            </a:r>
            <a:endParaRPr lang="es-EC" dirty="0"/>
          </a:p>
        </p:txBody>
      </p:sp>
      <p:sp>
        <p:nvSpPr>
          <p:cNvPr id="6" name="5 Marcador de contenido"/>
          <p:cNvSpPr>
            <a:spLocks noGrp="1"/>
          </p:cNvSpPr>
          <p:nvPr>
            <p:ph sz="quarter" idx="4"/>
          </p:nvPr>
        </p:nvSpPr>
        <p:spPr>
          <a:xfrm>
            <a:off x="4754880" y="2348880"/>
            <a:ext cx="3931920" cy="4040808"/>
          </a:xfrm>
        </p:spPr>
        <p:txBody>
          <a:bodyPr>
            <a:noAutofit/>
          </a:bodyPr>
          <a:lstStyle/>
          <a:p>
            <a:pPr marL="457200" lvl="0" indent="-457200">
              <a:buFont typeface="+mj-lt"/>
              <a:buAutoNum type="arabicPeriod"/>
            </a:pPr>
            <a:r>
              <a:rPr lang="es-EC" sz="1600" dirty="0"/>
              <a:t>Identificar el perfil  de los consumidores  y la demanda de prendas de vestir en tela de punto, para conocer de ellos factores socioeconómicos y demográficos. </a:t>
            </a:r>
          </a:p>
          <a:p>
            <a:pPr marL="457200" lvl="0" indent="-457200">
              <a:buFont typeface="+mj-lt"/>
              <a:buAutoNum type="arabicPeriod"/>
            </a:pPr>
            <a:r>
              <a:rPr lang="es-EC" sz="1600" dirty="0"/>
              <a:t>Identificar los factores de influencia en el  comportamiento de consumo,  para conocer motivaciones, percepciones y necesidades de los consumidores.</a:t>
            </a:r>
          </a:p>
          <a:p>
            <a:pPr marL="457200" lvl="0" indent="-457200">
              <a:buFont typeface="+mj-lt"/>
              <a:buAutoNum type="arabicPeriod"/>
            </a:pPr>
            <a:r>
              <a:rPr lang="es-EC" sz="1600" dirty="0"/>
              <a:t>Caracterizar el proceso de decisión de compra, ante, durante y después.</a:t>
            </a:r>
          </a:p>
          <a:p>
            <a:pPr marL="457200" lvl="0" indent="-457200">
              <a:buFont typeface="+mj-lt"/>
              <a:buAutoNum type="arabicPeriod"/>
            </a:pPr>
            <a:r>
              <a:rPr lang="es-EC" sz="1600" dirty="0"/>
              <a:t>Caracterizar la oferta de prenda en tela de punto en el Cantón Sucre – Provincia de Manabí</a:t>
            </a:r>
            <a:r>
              <a:rPr lang="es-EC" sz="1600" dirty="0" smtClean="0"/>
              <a:t>.</a:t>
            </a:r>
            <a:endParaRPr lang="es-EC" sz="1600" dirty="0"/>
          </a:p>
        </p:txBody>
      </p:sp>
    </p:spTree>
    <p:extLst>
      <p:ext uri="{BB962C8B-B14F-4D97-AF65-F5344CB8AC3E}">
        <p14:creationId xmlns:p14="http://schemas.microsoft.com/office/powerpoint/2010/main" val="491585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Hipótesis</a:t>
            </a:r>
            <a:r>
              <a:rPr lang="en-US" dirty="0" smtClean="0"/>
              <a:t> </a:t>
            </a:r>
            <a:endParaRPr lang="es-EC" dirty="0"/>
          </a:p>
        </p:txBody>
      </p:sp>
      <p:sp>
        <p:nvSpPr>
          <p:cNvPr id="3" name="2 Marcador de texto"/>
          <p:cNvSpPr>
            <a:spLocks noGrp="1"/>
          </p:cNvSpPr>
          <p:nvPr>
            <p:ph type="body" idx="1"/>
          </p:nvPr>
        </p:nvSpPr>
        <p:spPr/>
        <p:txBody>
          <a:bodyPr/>
          <a:lstStyle/>
          <a:p>
            <a:r>
              <a:rPr lang="en-US" dirty="0" smtClean="0"/>
              <a:t>General</a:t>
            </a:r>
            <a:endParaRPr lang="es-EC" dirty="0"/>
          </a:p>
        </p:txBody>
      </p:sp>
      <p:sp>
        <p:nvSpPr>
          <p:cNvPr id="4" name="3 Marcador de contenido"/>
          <p:cNvSpPr>
            <a:spLocks noGrp="1"/>
          </p:cNvSpPr>
          <p:nvPr>
            <p:ph sz="half" idx="2"/>
          </p:nvPr>
        </p:nvSpPr>
        <p:spPr/>
        <p:txBody>
          <a:bodyPr/>
          <a:lstStyle/>
          <a:p>
            <a:r>
              <a:rPr lang="es-EC" dirty="0"/>
              <a:t>Las empresas fabricantes y comercializadoras de prendas de vestir en tela de punto desconocen el comportamiento del consumidor del Cantón Sucre. </a:t>
            </a:r>
          </a:p>
        </p:txBody>
      </p:sp>
      <p:sp>
        <p:nvSpPr>
          <p:cNvPr id="5" name="4 Marcador de texto"/>
          <p:cNvSpPr>
            <a:spLocks noGrp="1"/>
          </p:cNvSpPr>
          <p:nvPr>
            <p:ph type="body" sz="quarter" idx="3"/>
          </p:nvPr>
        </p:nvSpPr>
        <p:spPr/>
        <p:txBody>
          <a:bodyPr/>
          <a:lstStyle/>
          <a:p>
            <a:r>
              <a:rPr lang="es-EC" dirty="0" smtClean="0"/>
              <a:t>Específicas</a:t>
            </a:r>
            <a:r>
              <a:rPr lang="en-US" dirty="0" smtClean="0"/>
              <a:t> </a:t>
            </a:r>
            <a:endParaRPr lang="es-EC" dirty="0"/>
          </a:p>
        </p:txBody>
      </p:sp>
      <p:sp>
        <p:nvSpPr>
          <p:cNvPr id="6" name="5 Marcador de contenido"/>
          <p:cNvSpPr>
            <a:spLocks noGrp="1"/>
          </p:cNvSpPr>
          <p:nvPr>
            <p:ph sz="quarter" idx="4"/>
          </p:nvPr>
        </p:nvSpPr>
        <p:spPr>
          <a:xfrm>
            <a:off x="4754880" y="2276872"/>
            <a:ext cx="3931920" cy="3951288"/>
          </a:xfrm>
        </p:spPr>
        <p:txBody>
          <a:bodyPr>
            <a:noAutofit/>
          </a:bodyPr>
          <a:lstStyle/>
          <a:p>
            <a:pPr lvl="0"/>
            <a:r>
              <a:rPr lang="es-EC" sz="1600" dirty="0"/>
              <a:t>La falta de información impide la fabricación y comercialización adecuada de ropa de punto en el Cantón Sucre. </a:t>
            </a:r>
          </a:p>
          <a:p>
            <a:pPr lvl="0"/>
            <a:r>
              <a:rPr lang="es-EC" sz="1600" dirty="0"/>
              <a:t>Las prendas de vestir de punto que se comercializan en el Cantón Sucre son generalmente de baja calidad por lo cual los clientes buscan nuevos punto de venta fuera del Cantón Sucre. </a:t>
            </a:r>
          </a:p>
          <a:p>
            <a:pPr lvl="0"/>
            <a:r>
              <a:rPr lang="es-EC" sz="1600" dirty="0"/>
              <a:t>Las empresas fabricantes y comercializadoras de prendas de vestir en tela de punto necesitan un modelo a seguir para satisfacer a sus clientes </a:t>
            </a:r>
          </a:p>
          <a:p>
            <a:pPr lvl="0"/>
            <a:r>
              <a:rPr lang="es-EC" sz="1600" dirty="0"/>
              <a:t>Fabricantes y comerciantes no conocen los cambios del consumidor y no utilizan los estímulos de marketing en el Cantón Sucre </a:t>
            </a:r>
          </a:p>
        </p:txBody>
      </p:sp>
    </p:spTree>
    <p:extLst>
      <p:ext uri="{BB962C8B-B14F-4D97-AF65-F5344CB8AC3E}">
        <p14:creationId xmlns:p14="http://schemas.microsoft.com/office/powerpoint/2010/main" val="166195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n-US" dirty="0" smtClean="0"/>
              <a:t>Variables de la </a:t>
            </a:r>
            <a:r>
              <a:rPr lang="en-US" dirty="0" err="1" smtClean="0"/>
              <a:t>Investigación</a:t>
            </a:r>
            <a:endParaRPr lang="es-EC"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450532687"/>
              </p:ext>
            </p:extLst>
          </p:nvPr>
        </p:nvGraphicFramePr>
        <p:xfrm>
          <a:off x="1979712" y="1484784"/>
          <a:ext cx="6624738" cy="4324388"/>
        </p:xfrm>
        <a:graphic>
          <a:graphicData uri="http://schemas.openxmlformats.org/drawingml/2006/table">
            <a:tbl>
              <a:tblPr firstRow="1" firstCol="1" bandRow="1">
                <a:tableStyleId>{BDBED569-4797-4DF1-A0F4-6AAB3CD982D8}</a:tableStyleId>
              </a:tblPr>
              <a:tblGrid>
                <a:gridCol w="3312369"/>
                <a:gridCol w="3312369"/>
              </a:tblGrid>
              <a:tr h="241455">
                <a:tc>
                  <a:txBody>
                    <a:bodyPr/>
                    <a:lstStyle/>
                    <a:p>
                      <a:pPr marL="269875" algn="just">
                        <a:lnSpc>
                          <a:spcPct val="115000"/>
                        </a:lnSpc>
                        <a:spcAft>
                          <a:spcPts val="0"/>
                        </a:spcAft>
                      </a:pPr>
                      <a:r>
                        <a:rPr lang="es-EC" sz="1400">
                          <a:effectLst/>
                        </a:rPr>
                        <a:t>Segmentación</a:t>
                      </a:r>
                      <a:endParaRPr lang="es-EC" sz="1200">
                        <a:effectLst/>
                        <a:latin typeface="Calibri"/>
                        <a:ea typeface="Calibri"/>
                        <a:cs typeface="Times New Roman"/>
                      </a:endParaRPr>
                    </a:p>
                  </a:txBody>
                  <a:tcPr marL="68580" marR="68580" marT="0" marB="0"/>
                </a:tc>
                <a:tc>
                  <a:txBody>
                    <a:bodyPr/>
                    <a:lstStyle/>
                    <a:p>
                      <a:pPr marL="269875" algn="just">
                        <a:lnSpc>
                          <a:spcPct val="115000"/>
                        </a:lnSpc>
                        <a:spcAft>
                          <a:spcPts val="0"/>
                        </a:spcAft>
                      </a:pPr>
                      <a:r>
                        <a:rPr lang="es-EC" sz="1400">
                          <a:effectLst/>
                        </a:rPr>
                        <a:t>Variables</a:t>
                      </a:r>
                      <a:endParaRPr lang="es-EC" sz="1200">
                        <a:effectLst/>
                        <a:latin typeface="Calibri"/>
                        <a:ea typeface="Calibri"/>
                        <a:cs typeface="Times New Roman"/>
                      </a:endParaRPr>
                    </a:p>
                  </a:txBody>
                  <a:tcPr marL="68580" marR="68580" marT="0" marB="0"/>
                </a:tc>
              </a:tr>
              <a:tr h="499506">
                <a:tc>
                  <a:txBody>
                    <a:bodyPr/>
                    <a:lstStyle/>
                    <a:p>
                      <a:pPr marL="269875" algn="just">
                        <a:lnSpc>
                          <a:spcPct val="115000"/>
                        </a:lnSpc>
                        <a:spcAft>
                          <a:spcPts val="0"/>
                        </a:spcAft>
                      </a:pPr>
                      <a:r>
                        <a:rPr lang="es-EC" sz="1400">
                          <a:effectLst/>
                        </a:rPr>
                        <a:t>Segmentación Geográfica</a:t>
                      </a:r>
                      <a:endParaRPr lang="es-EC" sz="1200">
                        <a:effectLst/>
                        <a:latin typeface="Calibri"/>
                        <a:ea typeface="Calibri"/>
                        <a:cs typeface="Times New Roman"/>
                      </a:endParaRPr>
                    </a:p>
                  </a:txBody>
                  <a:tcPr marL="68580" marR="68580" marT="0" marB="0"/>
                </a:tc>
                <a:tc>
                  <a:txBody>
                    <a:bodyPr/>
                    <a:lstStyle/>
                    <a:p>
                      <a:pPr marL="269875" algn="just">
                        <a:lnSpc>
                          <a:spcPct val="115000"/>
                        </a:lnSpc>
                        <a:spcAft>
                          <a:spcPts val="0"/>
                        </a:spcAft>
                      </a:pPr>
                      <a:r>
                        <a:rPr lang="es-EC" sz="1400">
                          <a:effectLst/>
                        </a:rPr>
                        <a:t>Región Costa, Provincia de Manabí, Cantón Sucre, Parroquias urbanas</a:t>
                      </a:r>
                      <a:endParaRPr lang="es-EC" sz="1200">
                        <a:effectLst/>
                        <a:latin typeface="Calibri"/>
                        <a:ea typeface="Calibri"/>
                        <a:cs typeface="Times New Roman"/>
                      </a:endParaRPr>
                    </a:p>
                  </a:txBody>
                  <a:tcPr marL="68580" marR="68580" marT="0" marB="0"/>
                </a:tc>
              </a:tr>
              <a:tr h="1789759">
                <a:tc>
                  <a:txBody>
                    <a:bodyPr/>
                    <a:lstStyle/>
                    <a:p>
                      <a:pPr marL="269875" algn="just">
                        <a:lnSpc>
                          <a:spcPct val="115000"/>
                        </a:lnSpc>
                        <a:spcAft>
                          <a:spcPts val="0"/>
                        </a:spcAft>
                      </a:pPr>
                      <a:r>
                        <a:rPr lang="es-EC" sz="1400">
                          <a:effectLst/>
                        </a:rPr>
                        <a:t>Segmentación Demográfica</a:t>
                      </a:r>
                      <a:endParaRPr lang="es-EC" sz="1200">
                        <a:effectLst/>
                        <a:latin typeface="Calibri"/>
                        <a:ea typeface="Calibri"/>
                        <a:cs typeface="Times New Roman"/>
                      </a:endParaRPr>
                    </a:p>
                  </a:txBody>
                  <a:tcPr marL="68580" marR="68580" marT="0" marB="0"/>
                </a:tc>
                <a:tc>
                  <a:txBody>
                    <a:bodyPr/>
                    <a:lstStyle/>
                    <a:p>
                      <a:pPr marL="269875" algn="just">
                        <a:lnSpc>
                          <a:spcPct val="115000"/>
                        </a:lnSpc>
                        <a:spcAft>
                          <a:spcPts val="0"/>
                        </a:spcAft>
                      </a:pPr>
                      <a:r>
                        <a:rPr lang="es-ES" sz="1400">
                          <a:effectLst/>
                        </a:rPr>
                        <a:t>Edad.- &gt; de 18 años  </a:t>
                      </a:r>
                      <a:endParaRPr lang="es-EC" sz="1200">
                        <a:effectLst/>
                      </a:endParaRPr>
                    </a:p>
                    <a:p>
                      <a:pPr marL="269875" algn="just">
                        <a:lnSpc>
                          <a:spcPct val="115000"/>
                        </a:lnSpc>
                        <a:spcAft>
                          <a:spcPts val="0"/>
                        </a:spcAft>
                      </a:pPr>
                      <a:r>
                        <a:rPr lang="es-ES" sz="1400">
                          <a:effectLst/>
                        </a:rPr>
                        <a:t>Género.- Indistinto</a:t>
                      </a:r>
                      <a:endParaRPr lang="es-EC" sz="1200">
                        <a:effectLst/>
                      </a:endParaRPr>
                    </a:p>
                    <a:p>
                      <a:pPr marL="269875" algn="just">
                        <a:lnSpc>
                          <a:spcPct val="115000"/>
                        </a:lnSpc>
                        <a:spcAft>
                          <a:spcPts val="0"/>
                        </a:spcAft>
                      </a:pPr>
                      <a:r>
                        <a:rPr lang="es-ES" sz="1400">
                          <a:effectLst/>
                        </a:rPr>
                        <a:t>Nivel Socioeconómico (Ingresos).- medio, medio alto y alto</a:t>
                      </a:r>
                      <a:endParaRPr lang="es-EC" sz="1200">
                        <a:effectLst/>
                      </a:endParaRPr>
                    </a:p>
                    <a:p>
                      <a:pPr marL="269875" algn="just">
                        <a:lnSpc>
                          <a:spcPct val="115000"/>
                        </a:lnSpc>
                        <a:spcAft>
                          <a:spcPts val="0"/>
                        </a:spcAft>
                      </a:pPr>
                      <a:r>
                        <a:rPr lang="es-ES" sz="1400">
                          <a:effectLst/>
                        </a:rPr>
                        <a:t>Educación.- indistinta </a:t>
                      </a:r>
                      <a:endParaRPr lang="es-EC" sz="1200">
                        <a:effectLst/>
                      </a:endParaRPr>
                    </a:p>
                    <a:p>
                      <a:pPr marL="269875" algn="just">
                        <a:lnSpc>
                          <a:spcPct val="115000"/>
                        </a:lnSpc>
                        <a:spcAft>
                          <a:spcPts val="0"/>
                        </a:spcAft>
                      </a:pPr>
                      <a:r>
                        <a:rPr lang="es-ES" sz="1400">
                          <a:effectLst/>
                        </a:rPr>
                        <a:t>Ocupación.- indistinta</a:t>
                      </a:r>
                      <a:endParaRPr lang="es-EC" sz="1200">
                        <a:effectLst/>
                      </a:endParaRPr>
                    </a:p>
                    <a:p>
                      <a:pPr marL="269875" algn="just">
                        <a:lnSpc>
                          <a:spcPct val="115000"/>
                        </a:lnSpc>
                        <a:spcAft>
                          <a:spcPts val="0"/>
                        </a:spcAft>
                      </a:pPr>
                      <a:r>
                        <a:rPr lang="es-EC" sz="1400">
                          <a:effectLst/>
                        </a:rPr>
                        <a:t>Estado civil.- indistinto</a:t>
                      </a:r>
                      <a:endParaRPr lang="es-EC" sz="1200">
                        <a:effectLst/>
                        <a:latin typeface="Calibri"/>
                        <a:ea typeface="Calibri"/>
                        <a:cs typeface="Times New Roman"/>
                      </a:endParaRPr>
                    </a:p>
                  </a:txBody>
                  <a:tcPr marL="68580" marR="68580" marT="0" marB="0"/>
                </a:tc>
              </a:tr>
              <a:tr h="1789759">
                <a:tc>
                  <a:txBody>
                    <a:bodyPr/>
                    <a:lstStyle/>
                    <a:p>
                      <a:pPr marL="269875" algn="just">
                        <a:lnSpc>
                          <a:spcPct val="115000"/>
                        </a:lnSpc>
                        <a:spcAft>
                          <a:spcPts val="0"/>
                        </a:spcAft>
                      </a:pPr>
                      <a:r>
                        <a:rPr lang="es-EC" sz="1400">
                          <a:effectLst/>
                        </a:rPr>
                        <a:t>Segmentación según el comportamiento del consumidor.</a:t>
                      </a:r>
                      <a:endParaRPr lang="es-EC" sz="1200">
                        <a:effectLst/>
                        <a:latin typeface="Calibri"/>
                        <a:ea typeface="Calibri"/>
                        <a:cs typeface="Times New Roman"/>
                      </a:endParaRPr>
                    </a:p>
                  </a:txBody>
                  <a:tcPr marL="68580" marR="68580" marT="0" marB="0"/>
                </a:tc>
                <a:tc>
                  <a:txBody>
                    <a:bodyPr/>
                    <a:lstStyle/>
                    <a:p>
                      <a:pPr marL="269875" algn="just">
                        <a:lnSpc>
                          <a:spcPct val="115000"/>
                        </a:lnSpc>
                        <a:spcAft>
                          <a:spcPts val="0"/>
                        </a:spcAft>
                      </a:pPr>
                      <a:r>
                        <a:rPr lang="es-EC" sz="1400" dirty="0">
                          <a:effectLst/>
                        </a:rPr>
                        <a:t>Factores sociales.- grupos de referencia, grupos relevantes</a:t>
                      </a:r>
                      <a:endParaRPr lang="es-EC" sz="1200" dirty="0">
                        <a:effectLst/>
                      </a:endParaRPr>
                    </a:p>
                    <a:p>
                      <a:pPr marL="269875" algn="just">
                        <a:lnSpc>
                          <a:spcPct val="115000"/>
                        </a:lnSpc>
                        <a:spcAft>
                          <a:spcPts val="0"/>
                        </a:spcAft>
                      </a:pPr>
                      <a:r>
                        <a:rPr lang="es-EC" sz="1400" dirty="0">
                          <a:effectLst/>
                        </a:rPr>
                        <a:t>Factores personales.- estilos de vida</a:t>
                      </a:r>
                      <a:endParaRPr lang="es-EC" sz="1200" dirty="0">
                        <a:effectLst/>
                      </a:endParaRPr>
                    </a:p>
                    <a:p>
                      <a:pPr marL="269875" algn="just">
                        <a:lnSpc>
                          <a:spcPct val="115000"/>
                        </a:lnSpc>
                        <a:spcAft>
                          <a:spcPts val="0"/>
                        </a:spcAft>
                      </a:pPr>
                      <a:r>
                        <a:rPr lang="es-EC" sz="1400" dirty="0">
                          <a:effectLst/>
                        </a:rPr>
                        <a:t>Factores psicológicos.- motivaciones, aprendizaje y actitudes</a:t>
                      </a:r>
                      <a:endParaRPr lang="es-EC" sz="1200" dirty="0">
                        <a:effectLst/>
                        <a:latin typeface="Calibri"/>
                        <a:ea typeface="Calibri"/>
                        <a:cs typeface="Times New Roman"/>
                      </a:endParaRPr>
                    </a:p>
                  </a:txBody>
                  <a:tcPr marL="68580" marR="68580" marT="0" marB="0"/>
                </a:tc>
              </a:tr>
            </a:tbl>
          </a:graphicData>
        </a:graphic>
      </p:graphicFrame>
      <p:sp>
        <p:nvSpPr>
          <p:cNvPr id="10" name="AutoShape 2" descr="data:image/jpeg;base64,/9j/4AAQSkZJRgABAQAAAQABAAD/2wCEAAkGBxIQEhUUDxAPEBUSEBAQEhQPEBQQEBQQFRIXFxQUFRQYHCggGBwlHBQWITEhJSktLi4uFyAzODMsNygtLisBCgoKDg0NFA8QGzclICY3MCw4NzcsLS0rLSwrLCwsNyw3Liw3Kyw3LjA3LSwrNzcxLyw3LSwrKzc3LTQsKysrLf/AABEIAMcA/QMBIgACEQEDEQH/xAAbAAEAAgMBAQAAAAAAAAAAAAAABAYDBQcBAv/EAEEQAAIBAgMDCAcFBwMFAAAAAAABAgMRBAUhBhIxEyJBUWFxgZEyQlJicqGxBxQjweEkY4KistHwktLxMzRDU4T/xAAaAQEAAgMBAAAAAAAAAAAAAAAAAQIDBAUG/8QAJREBAAICAQIFBQAAAAAAAAAAAAECAxEhBDEFElHh8CJBYYGh/9oADAMBAAIRAxEAPwDuIAAAAAAAAAAAAAAAAAAA8bsRKuJ6gJTmj55QgusecsBP5Q+ozTNdyp6qoGyBFo4nrJQAAAAAAAAAAAAAAAAAAAAAAAAAAAAAAAPirPdTfUmwIOOxOu6ujj3kJ1iHUr31MfLATJVTzliE6p5yoE7lj3ljXqrfgSY4Wq1dU5MCTGubPLsRvKz4r6FfmpR9KMo96aJWXYi049rt5gWMAAAAAAAAAAAAAAAAAAAAAAAAAAAAAImaO1KfwkswY6nv05x64SS77aAUyVU+HV6iI6hMwlVU7OznUlpCMdZX93q7wMs6Eoq8tHa9nxS65PgvEw0MHVq/9OMpr2vRp/6no/C5u8Flidp4m1SXFU1rSg+5+m+1m2eJtwA0FHZqs/Sq04fDGVT62J9LJq8FzcZb/wCeDX1JrxfaeLF9pGoTtFqYfGxXNq4et2VISp38rpGjxuLnSknWoSo6rXSVJvqU46XLTHFmTlIyTUkmno01dNdqGjbHluZ066vB6rjF+kv7rtJakutFRzTJZUHy2C3lu3cqceKXS6f+3yNTlOfShNb0m03dNviSh0YHxSqKUVJcJJNdzR9gAAAAAAAAAAAAAAAAAAAAAAAAAABzzPqKoVprir70V2S1S+vgjY5Jhdxb89ak1r7q9ldRqKtX7xiXN6rec1081O0Pp/KywUmBMdU+HUMaPbAe755vnlhYD7VQm4RN6vwI2Gwzlq9F/nA2ajbRdAHjOc7SYRQq3irKo3NfGtZx8VeS7pHRmUvP9HZ+rU07GmBassxyVOCmlG0Ix0d+CNpCSautUyiYbFtqxaNn6+9Tafqyt4NAbQAAAAAAAAAAAAAAAAAAAAAAPGwDZrM1zanTpzs7tQnbd67PpIWdZpbROyKnicbvpq/FNfICTkMVzl1OEfKEb/zOXmb6FMruQVLyqLqqy+aTXyaLZQhcD4jAyKkSoUTLGgBCjQv2d5JpYOPS7/QzcifEqQGSU4x6UiJWxtvRXmezpkWrEDDiMdPrt3aFYzuto232m6xcrIpO1+O3KU/hcV3vQCfl2NTdrl72Ud4TfvpeS/U55kWzuKlGluUm1yVJOpKSUd/cW/e7vo7rh0HUsowPIUowvd8ZPrk+IE0AAAAAAAAAAAAAAAAAADxyS4nxXqqCu+7xNbWxXTJgbCWIiut9xr8wzGNt2Lt130fcQ6mO6ikfaDm88PCEoWW/Pdb6tG9PIra0ViZlkw4rZclcde8peeY3XiaKlikneV7J621dr9BpcmzmpilUpzlKo4SWIjZ86yVp624W+pvK2ISgo01feUZxdNOnRevNlvvnVVddGmhFL+aNwv1GCcGScdp7JuR41Kvx0rRTXx0+a137u4zo+AV0jkmIr1arssPGjKD5SFWEk4SqLrXHnarh1F/2Jz6NeNnzZx5s4PjGX9i7At8YWPoAAeWPQBhqUiHVwzfBGyPiYGkq5PvenO3w/wB2c42ww1KvjqODwyctySliHfeu7q0O+39aLjtttUsLB06Fp12u9Uk/Xl29SNf9mWzMqd8ViE3UqXcd/wBJ31cn/n0AvmBw/JU4wXqxSdul9L87kgAAAAAAAAAAAAAAAAAAeXK7n+2mEwd1OqpzX/jpWlO/a+EfFnMdpPtRxFa8aFsND3Heo12z6PBIw3z0rx3dHpvC+ozx5teWvrPHvLp21+fYfDUmqlaEKi50ILnTbXurXp4lcy3OoYmO9TmpdDs9U+proOQYalicZNqjCpVk3q+Pi5MsuU4Cnls74jFynXmt1YTCR5arN9CcV0opjy3tPMcNjq/D8GHH9N92/nz9ujqqV/bKeEnRUcZVdKHKRlvRV53XqxXS3wJGV5PmuJW9KjSwkW+asRUvXcetwgmo9zd+wl477P6koOpOpGtWgrwgo833rOXT4I2JjcacitppaLR9lb2aw9TFt0cpwtPA091OeKxsXOvKF1fcpp317WjY5vkzwip0ZVVWlTg7yUOTXOnKVoxu7JX62WnYLKatHlJ1qcqd1GEVNWk9bt28jTbU1OUrTfvWXctPyEREdk5MlrzuzQRZGqqdOarUJcnUj0+rJezNdJJ3QSotuzX2gU52p4xfd6i0u9acu6XR4l3oV4zSlCUZJ8HFpo4tOhF9C8VdfoTcFieT4RnHtpTcX8mr+JHKXYAcxeeVbcyvjO7mfWUWRamFzXErm1cbuS4c+NNNfFFIbNOkZrnOHwsd7EVqdJe/JJvujxfgVHMdrKmIj+zJ4ek9OXqx/Emv3VPo735Gtyv7OKrkp15xUuN5t1p/P+5ecs2fo0GpWdSa9epzmvhXBEoVrINk+UkqmIi4009+MJ61asvbqyer7i9xikrJWS0SXBI9AAAAAAAAAAAAAAAPGz0qG2edVqU1SpU3KMqXPaV3ebcVZeD8wPvafbzDYJuD36tS19yK3Uurek9PK5yvaX7RsVibxU+Rg/Uotx85elL5dw2oyOvXlTqOUIc1wnKpK1t3W7XXqyJkeV0pz3cDhqua1o6Skvw8LB+9Ulzfmal65L2mN8PQdJl6PBhrkiu7+s86n8fNtPl+W4nFv8KnLd6Zy5sF23ZuMBk2Fp1Nx8rmeI/9GDTlCL9+fBLvOhZf9nVauk81xXM0thMFejRXZKqrSn4WL3lGUUMJTVPC0adCC9WnFRv2t8W+1l6YIhrdT4tkyb0oGV7GY7ExSxVWGW0Lf9tgbOu11VK/Bfw37y67P7MYTARthaEKbfpTd51ZvpcqkryfmbgGeIiHLve1p3MgAJUY6892Mn1Rb8kc0x2rZ0POJ2o1H7rXnoc8xOoGsmj4ZmqkaUgPT7iYd4+4TAm0DomzFS+Hj2OS+d/zOc0JF72PqXhNdUk/NW/ICwgAAAAAAAAAAAAAAAAAAajaHIY4yFuVqUJpWjVo7u+k+KtJNNeGnQbcAUin9muHlf71XxWK3nHfU5xhCcVruyjFLS/bftLjhcLClBQpQhThFWjGEVGKXYkZgAAAAAAAABrdoX+BLtcf6kUitTLxtAvwJd8P6kVCcQNPiKBq6148Sy1KRhwGBjUxFKM0nF1FvJ8GlrZ+QFZVVGSEyz7ebPRoyVejFRhN7tSMVaMZ9EkuhP695XcPSAk4VNsu2yE7SkuuN/FP9SrYSmiwZNU3KkX22fc9ALoAAAAAAAAAAAAAAAAAAAAAAAAAAAAAAACFnUb0J91/JopsmXDPJ7tCo/dt5tIok6jAkOSMmWaV6T/eL56fmQN5kvKE5V6S/eRflr+QF5zHBxr05058Jxce7qfg9Tk/3eVKcoT0lCTi+9M7CUPbrCcnWjUXCrGz+OP6NeQGswxtMOzR0q6RMpY1IDomBrb8Iy61r3riZzRbK4zlIzj7LT8/+DegAAAAAAAAAAAAAAAAAAAAAAAAAAAAAGt2iX7PP+H+pFGsXraF/s8/4V/MimKmBH3TbbJ0d7EX9iEpeLtFfVkCVM3uxtLWrLshH6sC0FZ2/ob2G3umnUi/B3i/qizGj2ykvus0/WcEu17yf5AczjMzQkYIxJNGAF22Dhzaj96C+TLUVvYhWpzXvp/ylkAAAAAAAAAAAAAAAAAAAAAAAAAAAAAANTtDPmKPtSv4L/EaSMIozbWVqkJp8nUlDdVpRi5RT6btcCtyzZLjdd6sBvpwizZ7MRUeUV9W4y8LWKas7h7SN5svi5VaycFJxSlvOz3UrcL99gLoVfbmMnGn7N5J9W9ZW+jLQR8fhI1oOE1o/NPoa7QOY08Muk2GFoLqXkY82wFbDS58JSh0VIpuDXa/VfYyNRzGPtIC35NiI0r9UrX8Oksad+BzWOax9peZfsmcnQp7103G+vG19PlYCaAAAAAAAAAAAAAAAAAAAAAAAAAAAAAHxKmnxSfekwAPn7vD2If6UZIxS4K3cAB6AAPGiLVyyhLWdCjJ9cqUG/mgAFLLKEHeFCjF9caUE/kiWAAAAAAAAAAAAAAAf//Z"/>
          <p:cNvSpPr>
            <a:spLocks noChangeAspect="1" noChangeArrowheads="1"/>
          </p:cNvSpPr>
          <p:nvPr/>
        </p:nvSpPr>
        <p:spPr bwMode="auto">
          <a:xfrm>
            <a:off x="155575" y="-1371600"/>
            <a:ext cx="3619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855" r="16980"/>
          <a:stretch/>
        </p:blipFill>
        <p:spPr bwMode="auto">
          <a:xfrm>
            <a:off x="135118" y="1914291"/>
            <a:ext cx="1787238" cy="34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257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r>
              <a:rPr lang="en-US" dirty="0" smtClean="0"/>
              <a:t>  </a:t>
            </a:r>
            <a:endParaRPr lang="es-EC" dirty="0"/>
          </a:p>
        </p:txBody>
      </p:sp>
      <p:graphicFrame>
        <p:nvGraphicFramePr>
          <p:cNvPr id="6" name="5 Diagrama"/>
          <p:cNvGraphicFramePr/>
          <p:nvPr>
            <p:extLst>
              <p:ext uri="{D42A27DB-BD31-4B8C-83A1-F6EECF244321}">
                <p14:modId xmlns:p14="http://schemas.microsoft.com/office/powerpoint/2010/main" val="59628339"/>
              </p:ext>
            </p:extLst>
          </p:nvPr>
        </p:nvGraphicFramePr>
        <p:xfrm>
          <a:off x="2051720" y="1700808"/>
          <a:ext cx="4871864"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1448929334"/>
              </p:ext>
            </p:extLst>
          </p:nvPr>
        </p:nvGraphicFramePr>
        <p:xfrm>
          <a:off x="1475656" y="3717032"/>
          <a:ext cx="6096000" cy="2464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1109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12644858"/>
              </p:ext>
            </p:extLst>
          </p:nvPr>
        </p:nvGraphicFramePr>
        <p:xfrm>
          <a:off x="611560" y="836712"/>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106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 la muestra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220072" y="1412776"/>
                <a:ext cx="3466728" cy="1612776"/>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i="1">
                              <a:latin typeface="Cambria Math"/>
                            </a:rPr>
                            <m:t>8.741×</m:t>
                          </m:r>
                          <m:sSup>
                            <m:sSupPr>
                              <m:ctrlPr>
                                <a:rPr lang="es-EC" i="1">
                                  <a:latin typeface="Cambria Math"/>
                                </a:rPr>
                              </m:ctrlPr>
                            </m:sSupPr>
                            <m:e>
                              <m:d>
                                <m:dPr>
                                  <m:ctrlPr>
                                    <a:rPr lang="es-EC" i="1">
                                      <a:latin typeface="Cambria Math"/>
                                    </a:rPr>
                                  </m:ctrlPr>
                                </m:dPr>
                                <m:e>
                                  <m:r>
                                    <a:rPr lang="es-EC" i="1">
                                      <a:latin typeface="Cambria Math"/>
                                    </a:rPr>
                                    <m:t>1,96</m:t>
                                  </m:r>
                                </m:e>
                              </m:d>
                            </m:e>
                            <m:sup>
                              <m:r>
                                <a:rPr lang="es-EC" i="1">
                                  <a:latin typeface="Cambria Math"/>
                                </a:rPr>
                                <m:t>2</m:t>
                              </m:r>
                            </m:sup>
                          </m:sSup>
                          <m:r>
                            <a:rPr lang="es-EC" i="1">
                              <a:latin typeface="Cambria Math"/>
                            </a:rPr>
                            <m:t>×</m:t>
                          </m:r>
                          <m:d>
                            <m:dPr>
                              <m:ctrlPr>
                                <a:rPr lang="es-EC" i="1">
                                  <a:latin typeface="Cambria Math"/>
                                </a:rPr>
                              </m:ctrlPr>
                            </m:dPr>
                            <m:e>
                              <m:r>
                                <a:rPr lang="es-EC" i="1">
                                  <a:latin typeface="Cambria Math"/>
                                </a:rPr>
                                <m:t>0,9×0,1</m:t>
                              </m:r>
                            </m:e>
                          </m:d>
                        </m:num>
                        <m:den>
                          <m:sSup>
                            <m:sSupPr>
                              <m:ctrlPr>
                                <a:rPr lang="es-EC" i="1">
                                  <a:latin typeface="Cambria Math"/>
                                </a:rPr>
                              </m:ctrlPr>
                            </m:sSupPr>
                            <m:e>
                              <m:r>
                                <a:rPr lang="es-EC" i="1">
                                  <a:latin typeface="Cambria Math"/>
                                </a:rPr>
                                <m:t>0,05</m:t>
                              </m:r>
                            </m:e>
                            <m:sup>
                              <m:r>
                                <a:rPr lang="es-EC" i="1">
                                  <a:latin typeface="Cambria Math"/>
                                </a:rPr>
                                <m:t>2</m:t>
                              </m:r>
                            </m:sup>
                          </m:sSup>
                          <m:d>
                            <m:dPr>
                              <m:ctrlPr>
                                <a:rPr lang="es-EC" i="1">
                                  <a:latin typeface="Cambria Math"/>
                                </a:rPr>
                              </m:ctrlPr>
                            </m:dPr>
                            <m:e>
                              <m:r>
                                <a:rPr lang="es-EC" i="1">
                                  <a:latin typeface="Cambria Math"/>
                                </a:rPr>
                                <m:t>8.741</m:t>
                              </m:r>
                            </m:e>
                          </m:d>
                          <m:r>
                            <a:rPr lang="es-EC" i="1">
                              <a:latin typeface="Cambria Math"/>
                            </a:rPr>
                            <m:t>+</m:t>
                          </m:r>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m:t>
                          </m:r>
                          <m:d>
                            <m:dPr>
                              <m:ctrlPr>
                                <a:rPr lang="es-EC" i="1">
                                  <a:latin typeface="Cambria Math"/>
                                </a:rPr>
                              </m:ctrlPr>
                            </m:dPr>
                            <m:e>
                              <m:r>
                                <a:rPr lang="es-EC" i="1">
                                  <a:latin typeface="Cambria Math"/>
                                </a:rPr>
                                <m:t>0,9×0,1</m:t>
                              </m:r>
                            </m:e>
                          </m:d>
                        </m:den>
                      </m:f>
                    </m:oMath>
                  </m:oMathPara>
                </a14:m>
                <a:endParaRPr lang="es-EC" dirty="0"/>
              </a:p>
              <a:p>
                <a:pPr marL="0" indent="0">
                  <a:buNone/>
                </a:pPr>
                <a:endParaRPr lang="es-EC" i="1" dirty="0" smtClean="0"/>
              </a:p>
              <a:p>
                <a:pPr marL="0" indent="0">
                  <a:buNone/>
                </a:pPr>
                <a14:m>
                  <m:oMath xmlns:m="http://schemas.openxmlformats.org/officeDocument/2006/math">
                    <m:r>
                      <a:rPr lang="es-EC" i="1">
                        <a:latin typeface="Cambria Math"/>
                      </a:rPr>
                      <m:t>𝑛</m:t>
                    </m:r>
                    <m:r>
                      <a:rPr lang="es-EC" i="1">
                        <a:latin typeface="Cambria Math"/>
                      </a:rPr>
                      <m:t>=</m:t>
                    </m:r>
                  </m:oMath>
                </a14:m>
                <a:r>
                  <a:rPr lang="es-EC" dirty="0"/>
                  <a:t> 136,143575</a:t>
                </a:r>
              </a:p>
              <a:p>
                <a:pPr marL="0" indent="0">
                  <a:buNone/>
                </a:pPr>
                <a:endParaRPr lang="es-EC" i="1" dirty="0" smtClean="0"/>
              </a:p>
              <a:p>
                <a:pPr marL="0" indent="0">
                  <a:buNone/>
                </a:pPr>
                <a14:m>
                  <m:oMath xmlns:m="http://schemas.openxmlformats.org/officeDocument/2006/math">
                    <m:r>
                      <a:rPr lang="es-EC" i="1">
                        <a:latin typeface="Cambria Math"/>
                      </a:rPr>
                      <m:t>𝑛</m:t>
                    </m:r>
                    <m:r>
                      <a:rPr lang="es-EC" i="1">
                        <a:latin typeface="Cambria Math"/>
                      </a:rPr>
                      <m:t>=</m:t>
                    </m:r>
                  </m:oMath>
                </a14:m>
                <a:r>
                  <a:rPr lang="es-EC" dirty="0"/>
                  <a:t>136 </a:t>
                </a:r>
                <a:r>
                  <a:rPr lang="es-EC" dirty="0" smtClean="0"/>
                  <a:t>personas</a:t>
                </a:r>
              </a:p>
              <a:p>
                <a:pPr marL="0" indent="0">
                  <a:buNone/>
                </a:pPr>
                <a:r>
                  <a:rPr lang="es-EC" dirty="0"/>
                  <a:t>	</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220072" y="1412776"/>
                <a:ext cx="3466728" cy="1612776"/>
              </a:xfrm>
              <a:blipFill rotWithShape="1">
                <a:blip r:embed="rId2"/>
                <a:stretch>
                  <a:fillRect/>
                </a:stretch>
              </a:blipFill>
            </p:spPr>
            <p:txBody>
              <a:bodyPr/>
              <a:lstStyle/>
              <a:p>
                <a:r>
                  <a:rPr lang="es-EC">
                    <a:noFill/>
                  </a:rPr>
                  <a:t> </a:t>
                </a:r>
              </a:p>
            </p:txBody>
          </p:sp>
        </mc:Fallback>
      </mc:AlternateContent>
      <p:graphicFrame>
        <p:nvGraphicFramePr>
          <p:cNvPr id="6" name="5 Diagrama"/>
          <p:cNvGraphicFramePr/>
          <p:nvPr>
            <p:extLst>
              <p:ext uri="{D42A27DB-BD31-4B8C-83A1-F6EECF244321}">
                <p14:modId xmlns:p14="http://schemas.microsoft.com/office/powerpoint/2010/main" val="2571382901"/>
              </p:ext>
            </p:extLst>
          </p:nvPr>
        </p:nvGraphicFramePr>
        <p:xfrm>
          <a:off x="1097360" y="476672"/>
          <a:ext cx="33123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7" name="6 Rectángulo"/>
              <p:cNvSpPr/>
              <p:nvPr/>
            </p:nvSpPr>
            <p:spPr>
              <a:xfrm>
                <a:off x="476106" y="4293096"/>
                <a:ext cx="4572000" cy="232839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s-EC" sz="1400" dirty="0"/>
                  <a:t>Fórmula del tamaño de la muestra</a:t>
                </a:r>
              </a:p>
              <a:p>
                <a:pPr/>
                <a14:m>
                  <m:oMathPara xmlns:m="http://schemas.openxmlformats.org/officeDocument/2006/math">
                    <m:oMathParaPr>
                      <m:jc m:val="centerGroup"/>
                    </m:oMathParaPr>
                    <m:oMath xmlns:m="http://schemas.openxmlformats.org/officeDocument/2006/math">
                      <m:r>
                        <a:rPr lang="es-EC" sz="1400" i="1">
                          <a:latin typeface="Cambria Math"/>
                        </a:rPr>
                        <m:t>𝑛</m:t>
                      </m:r>
                      <m:r>
                        <a:rPr lang="es-EC" sz="1400" i="1">
                          <a:latin typeface="Cambria Math"/>
                        </a:rPr>
                        <m:t>=</m:t>
                      </m:r>
                      <m:f>
                        <m:fPr>
                          <m:ctrlPr>
                            <a:rPr lang="es-EC" sz="1400" i="1">
                              <a:latin typeface="Cambria Math"/>
                            </a:rPr>
                          </m:ctrlPr>
                        </m:fPr>
                        <m:num>
                          <m:r>
                            <a:rPr lang="es-EC" sz="1400" i="1">
                              <a:latin typeface="Cambria Math"/>
                            </a:rPr>
                            <m:t>𝑁</m:t>
                          </m:r>
                          <m:r>
                            <a:rPr lang="es-EC" sz="1400" i="1">
                              <a:latin typeface="Cambria Math"/>
                            </a:rPr>
                            <m:t>×</m:t>
                          </m:r>
                          <m:sSup>
                            <m:sSupPr>
                              <m:ctrlPr>
                                <a:rPr lang="es-EC" sz="1400" i="1">
                                  <a:latin typeface="Cambria Math"/>
                                </a:rPr>
                              </m:ctrlPr>
                            </m:sSupPr>
                            <m:e>
                              <m:r>
                                <a:rPr lang="es-EC" sz="1400" i="1">
                                  <a:latin typeface="Cambria Math"/>
                                </a:rPr>
                                <m:t>𝑍</m:t>
                              </m:r>
                            </m:e>
                            <m:sup>
                              <m:r>
                                <a:rPr lang="es-EC" sz="1400" i="1">
                                  <a:latin typeface="Cambria Math"/>
                                </a:rPr>
                                <m:t>2</m:t>
                              </m:r>
                            </m:sup>
                          </m:sSup>
                          <m:r>
                            <a:rPr lang="es-EC" sz="1400" i="1">
                              <a:latin typeface="Cambria Math"/>
                            </a:rPr>
                            <m:t>×</m:t>
                          </m:r>
                          <m:d>
                            <m:dPr>
                              <m:ctrlPr>
                                <a:rPr lang="es-EC" sz="1400" i="1">
                                  <a:latin typeface="Cambria Math"/>
                                </a:rPr>
                              </m:ctrlPr>
                            </m:dPr>
                            <m:e>
                              <m:r>
                                <a:rPr lang="es-EC" sz="1400" i="1">
                                  <a:latin typeface="Cambria Math"/>
                                </a:rPr>
                                <m:t>𝑝</m:t>
                              </m:r>
                              <m:r>
                                <a:rPr lang="es-EC" sz="1400" i="1">
                                  <a:latin typeface="Cambria Math"/>
                                </a:rPr>
                                <m:t>×</m:t>
                              </m:r>
                              <m:r>
                                <a:rPr lang="es-EC" sz="1400" i="1">
                                  <a:latin typeface="Cambria Math"/>
                                </a:rPr>
                                <m:t>𝑞</m:t>
                              </m:r>
                            </m:e>
                          </m:d>
                        </m:num>
                        <m:den>
                          <m:sSup>
                            <m:sSupPr>
                              <m:ctrlPr>
                                <a:rPr lang="es-EC" sz="1400" i="1">
                                  <a:latin typeface="Cambria Math"/>
                                </a:rPr>
                              </m:ctrlPr>
                            </m:sSupPr>
                            <m:e>
                              <m:r>
                                <a:rPr lang="es-EC" sz="1400" i="1">
                                  <a:latin typeface="Cambria Math"/>
                                </a:rPr>
                                <m:t>𝑒</m:t>
                              </m:r>
                            </m:e>
                            <m:sup>
                              <m:r>
                                <a:rPr lang="es-EC" sz="1400" i="1">
                                  <a:latin typeface="Cambria Math"/>
                                </a:rPr>
                                <m:t>2</m:t>
                              </m:r>
                            </m:sup>
                          </m:sSup>
                          <m:d>
                            <m:dPr>
                              <m:ctrlPr>
                                <a:rPr lang="es-EC" sz="1400" i="1">
                                  <a:latin typeface="Cambria Math"/>
                                </a:rPr>
                              </m:ctrlPr>
                            </m:dPr>
                            <m:e>
                              <m:r>
                                <a:rPr lang="es-EC" sz="1400" i="1">
                                  <a:latin typeface="Cambria Math"/>
                                </a:rPr>
                                <m:t>𝑁</m:t>
                              </m:r>
                            </m:e>
                          </m:d>
                          <m:r>
                            <a:rPr lang="es-EC" sz="1400" i="1">
                              <a:latin typeface="Cambria Math"/>
                            </a:rPr>
                            <m:t>+</m:t>
                          </m:r>
                          <m:sSup>
                            <m:sSupPr>
                              <m:ctrlPr>
                                <a:rPr lang="es-EC" sz="1400" i="1">
                                  <a:latin typeface="Cambria Math"/>
                                </a:rPr>
                              </m:ctrlPr>
                            </m:sSupPr>
                            <m:e>
                              <m:r>
                                <a:rPr lang="es-EC" sz="1400" i="1">
                                  <a:latin typeface="Cambria Math"/>
                                </a:rPr>
                                <m:t>𝑍</m:t>
                              </m:r>
                            </m:e>
                            <m:sup>
                              <m:r>
                                <a:rPr lang="es-EC" sz="1400" i="1">
                                  <a:latin typeface="Cambria Math"/>
                                </a:rPr>
                                <m:t>2</m:t>
                              </m:r>
                            </m:sup>
                          </m:sSup>
                          <m:r>
                            <a:rPr lang="es-EC" sz="1400" i="1">
                              <a:latin typeface="Cambria Math"/>
                            </a:rPr>
                            <m:t>×</m:t>
                          </m:r>
                          <m:d>
                            <m:dPr>
                              <m:ctrlPr>
                                <a:rPr lang="es-EC" sz="1400" i="1">
                                  <a:latin typeface="Cambria Math"/>
                                </a:rPr>
                              </m:ctrlPr>
                            </m:dPr>
                            <m:e>
                              <m:r>
                                <a:rPr lang="es-EC" sz="1400" i="1">
                                  <a:latin typeface="Cambria Math"/>
                                </a:rPr>
                                <m:t>𝑝</m:t>
                              </m:r>
                              <m:r>
                                <a:rPr lang="es-EC" sz="1400" i="1">
                                  <a:latin typeface="Cambria Math"/>
                                </a:rPr>
                                <m:t>×</m:t>
                              </m:r>
                              <m:r>
                                <a:rPr lang="es-EC" sz="1400" i="1">
                                  <a:latin typeface="Cambria Math"/>
                                </a:rPr>
                                <m:t>𝑞</m:t>
                              </m:r>
                            </m:e>
                          </m:d>
                        </m:den>
                      </m:f>
                    </m:oMath>
                  </m:oMathPara>
                </a14:m>
                <a:endParaRPr lang="es-EC" sz="1400" dirty="0"/>
              </a:p>
              <a:p>
                <a:r>
                  <a:rPr lang="es-EC" sz="1400" dirty="0"/>
                  <a:t>Donde:</a:t>
                </a:r>
              </a:p>
              <a:p>
                <a:r>
                  <a:rPr lang="es-EC" sz="1400" dirty="0"/>
                  <a:t>N= 8.741</a:t>
                </a:r>
              </a:p>
              <a:p>
                <a:r>
                  <a:rPr lang="es-EC" sz="1400" dirty="0"/>
                  <a:t>Z= 1,96 que se obtiene de un grado de confianza del 95%.</a:t>
                </a:r>
              </a:p>
              <a:p>
                <a:r>
                  <a:rPr lang="es-EC" sz="1400" dirty="0"/>
                  <a:t>p: probabilidad de éxito (0,9)</a:t>
                </a:r>
              </a:p>
              <a:p>
                <a:r>
                  <a:rPr lang="es-EC" sz="1400" dirty="0"/>
                  <a:t>q: probabilidad de fracaso  (0,1)</a:t>
                </a:r>
              </a:p>
              <a:p>
                <a:r>
                  <a:rPr lang="es-EC" sz="1400" dirty="0"/>
                  <a:t>e: el valor de error que colocaremos en un 5%.</a:t>
                </a:r>
              </a:p>
            </p:txBody>
          </p:sp>
        </mc:Choice>
        <mc:Fallback xmlns="">
          <p:sp>
            <p:nvSpPr>
              <p:cNvPr id="7" name="6 Rectángulo"/>
              <p:cNvSpPr>
                <a:spLocks noRot="1" noChangeAspect="1" noMove="1" noResize="1" noEditPoints="1" noAdjustHandles="1" noChangeArrowheads="1" noChangeShapeType="1" noTextEdit="1"/>
              </p:cNvSpPr>
              <p:nvPr/>
            </p:nvSpPr>
            <p:spPr>
              <a:xfrm>
                <a:off x="476106" y="4293096"/>
                <a:ext cx="4572000" cy="2328394"/>
              </a:xfrm>
              <a:prstGeom prst="rect">
                <a:avLst/>
              </a:prstGeom>
              <a:blipFill rotWithShape="1">
                <a:blip r:embed="rId8"/>
                <a:stretch>
                  <a:fillRect l="-133" b="-1563"/>
                </a:stretch>
              </a:blipFill>
            </p:spPr>
            <p:txBody>
              <a:bodyPr/>
              <a:lstStyle/>
              <a:p>
                <a:r>
                  <a:rPr lang="es-EC">
                    <a:noFill/>
                  </a:rPr>
                  <a:t> </a:t>
                </a:r>
              </a:p>
            </p:txBody>
          </p:sp>
        </mc:Fallback>
      </mc:AlternateContent>
      <p:graphicFrame>
        <p:nvGraphicFramePr>
          <p:cNvPr id="8" name="7 Diagrama"/>
          <p:cNvGraphicFramePr/>
          <p:nvPr>
            <p:extLst>
              <p:ext uri="{D42A27DB-BD31-4B8C-83A1-F6EECF244321}">
                <p14:modId xmlns:p14="http://schemas.microsoft.com/office/powerpoint/2010/main" val="1725302971"/>
              </p:ext>
            </p:extLst>
          </p:nvPr>
        </p:nvGraphicFramePr>
        <p:xfrm>
          <a:off x="4680520" y="2453774"/>
          <a:ext cx="4716016" cy="48636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53516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990600"/>
          </a:xfrm>
        </p:spPr>
        <p:txBody>
          <a:bodyPr>
            <a:normAutofit fontScale="90000"/>
          </a:bodyPr>
          <a:lstStyle/>
          <a:p>
            <a:r>
              <a:rPr lang="es-EC" dirty="0" smtClean="0"/>
              <a:t>Matriz de planteamiento del cuestionario</a:t>
            </a:r>
            <a:endParaRPr lang="es-EC" dirty="0"/>
          </a:p>
        </p:txBody>
      </p:sp>
      <p:cxnSp>
        <p:nvCxnSpPr>
          <p:cNvPr id="6" name="224 Conector recto de flecha"/>
          <p:cNvCxnSpPr/>
          <p:nvPr/>
        </p:nvCxnSpPr>
        <p:spPr>
          <a:xfrm>
            <a:off x="9525000" y="9637713"/>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 name="7 Marcador de contenido"/>
          <p:cNvGraphicFramePr>
            <a:graphicFrameLocks noGrp="1"/>
          </p:cNvGraphicFramePr>
          <p:nvPr>
            <p:ph idx="1"/>
            <p:extLst>
              <p:ext uri="{D42A27DB-BD31-4B8C-83A1-F6EECF244321}">
                <p14:modId xmlns:p14="http://schemas.microsoft.com/office/powerpoint/2010/main" val="30526550"/>
              </p:ext>
            </p:extLst>
          </p:nvPr>
        </p:nvGraphicFramePr>
        <p:xfrm>
          <a:off x="72008" y="1052737"/>
          <a:ext cx="4499992" cy="5769466"/>
        </p:xfrm>
        <a:graphic>
          <a:graphicData uri="http://schemas.openxmlformats.org/drawingml/2006/table">
            <a:tbl>
              <a:tblPr firstRow="1" firstCol="1" bandRow="1">
                <a:tableStyleId>{BDBED569-4797-4DF1-A0F4-6AAB3CD982D8}</a:tableStyleId>
              </a:tblPr>
              <a:tblGrid>
                <a:gridCol w="455762"/>
                <a:gridCol w="1128413"/>
                <a:gridCol w="1440161"/>
                <a:gridCol w="683568"/>
                <a:gridCol w="792088"/>
              </a:tblGrid>
              <a:tr h="331144">
                <a:tc>
                  <a:txBody>
                    <a:bodyPr/>
                    <a:lstStyle/>
                    <a:p>
                      <a:pPr algn="just">
                        <a:lnSpc>
                          <a:spcPct val="115000"/>
                        </a:lnSpc>
                        <a:spcAft>
                          <a:spcPts val="0"/>
                        </a:spcAft>
                      </a:pPr>
                      <a:r>
                        <a:rPr lang="es-EC" sz="800" dirty="0">
                          <a:effectLst/>
                        </a:rPr>
                        <a:t>No</a:t>
                      </a:r>
                      <a:endParaRPr lang="es-EC" sz="700" dirty="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 Pregunta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Alternativa de Respuesta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Medida de Escala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dirty="0">
                          <a:effectLst/>
                        </a:rPr>
                        <a:t>Objetivo al que pertenece</a:t>
                      </a:r>
                      <a:endParaRPr lang="es-EC" sz="700" dirty="0">
                        <a:effectLst/>
                        <a:latin typeface="Calibri"/>
                        <a:ea typeface="Calibri"/>
                        <a:cs typeface="Times New Roman"/>
                      </a:endParaRPr>
                    </a:p>
                  </a:txBody>
                  <a:tcPr marL="42980" marR="42980" marT="0" marB="0"/>
                </a:tc>
              </a:tr>
              <a:tr h="433236">
                <a:tc>
                  <a:txBody>
                    <a:bodyPr/>
                    <a:lstStyle/>
                    <a:p>
                      <a:pPr algn="just">
                        <a:lnSpc>
                          <a:spcPct val="115000"/>
                        </a:lnSpc>
                        <a:spcAft>
                          <a:spcPts val="0"/>
                        </a:spcAft>
                      </a:pPr>
                      <a:r>
                        <a:rPr lang="es-EC" sz="800">
                          <a:effectLst/>
                        </a:rPr>
                        <a:t>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Género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1.Femenino</a:t>
                      </a:r>
                      <a:endParaRPr lang="es-EC" sz="700">
                        <a:effectLst/>
                      </a:endParaRPr>
                    </a:p>
                    <a:p>
                      <a:pPr algn="just">
                        <a:lnSpc>
                          <a:spcPct val="115000"/>
                        </a:lnSpc>
                        <a:spcAft>
                          <a:spcPts val="0"/>
                        </a:spcAft>
                      </a:pPr>
                      <a:r>
                        <a:rPr lang="es-EC" sz="800">
                          <a:effectLst/>
                        </a:rPr>
                        <a:t>2.Masculino</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Datos Personales</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580811">
                <a:tc>
                  <a:txBody>
                    <a:bodyPr/>
                    <a:lstStyle/>
                    <a:p>
                      <a:pPr algn="just">
                        <a:lnSpc>
                          <a:spcPct val="115000"/>
                        </a:lnSpc>
                        <a:spcAft>
                          <a:spcPts val="0"/>
                        </a:spcAft>
                      </a:pPr>
                      <a:r>
                        <a:rPr lang="es-EC" sz="800">
                          <a:effectLst/>
                        </a:rPr>
                        <a:t>B</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Edad</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 de 20 a 29 años </a:t>
                      </a:r>
                      <a:endParaRPr lang="es-EC" sz="700">
                        <a:effectLst/>
                      </a:endParaRPr>
                    </a:p>
                    <a:p>
                      <a:pPr algn="just">
                        <a:lnSpc>
                          <a:spcPct val="115000"/>
                        </a:lnSpc>
                        <a:spcAft>
                          <a:spcPts val="0"/>
                        </a:spcAft>
                      </a:pPr>
                      <a:r>
                        <a:rPr lang="es-EC" sz="800">
                          <a:effectLst/>
                        </a:rPr>
                        <a:t>2. de 30 a 50 años </a:t>
                      </a:r>
                      <a:endParaRPr lang="es-EC" sz="700">
                        <a:effectLst/>
                      </a:endParaRPr>
                    </a:p>
                    <a:p>
                      <a:pPr algn="just">
                        <a:lnSpc>
                          <a:spcPct val="115000"/>
                        </a:lnSpc>
                        <a:spcAft>
                          <a:spcPts val="0"/>
                        </a:spcAft>
                      </a:pPr>
                      <a:r>
                        <a:rPr lang="es-EC" sz="800">
                          <a:effectLst/>
                        </a:rPr>
                        <a:t>3. &gt; 50 años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Datos Personales</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782342">
                <a:tc>
                  <a:txBody>
                    <a:bodyPr/>
                    <a:lstStyle/>
                    <a:p>
                      <a:pPr algn="just">
                        <a:lnSpc>
                          <a:spcPct val="115000"/>
                        </a:lnSpc>
                        <a:spcAft>
                          <a:spcPts val="0"/>
                        </a:spcAft>
                      </a:pPr>
                      <a:r>
                        <a:rPr lang="es-EC" sz="800">
                          <a:effectLst/>
                        </a:rPr>
                        <a:t>1</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Ocupación</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1.Empleado Público</a:t>
                      </a:r>
                      <a:endParaRPr lang="es-EC" sz="700">
                        <a:effectLst/>
                      </a:endParaRPr>
                    </a:p>
                    <a:p>
                      <a:pPr algn="just">
                        <a:lnSpc>
                          <a:spcPct val="115000"/>
                        </a:lnSpc>
                        <a:spcAft>
                          <a:spcPts val="0"/>
                        </a:spcAft>
                      </a:pPr>
                      <a:r>
                        <a:rPr lang="es-EC" sz="800">
                          <a:effectLst/>
                        </a:rPr>
                        <a:t>2.Empleado Privado</a:t>
                      </a:r>
                      <a:endParaRPr lang="es-EC" sz="700">
                        <a:effectLst/>
                      </a:endParaRPr>
                    </a:p>
                    <a:p>
                      <a:pPr algn="just">
                        <a:lnSpc>
                          <a:spcPct val="115000"/>
                        </a:lnSpc>
                        <a:spcAft>
                          <a:spcPts val="0"/>
                        </a:spcAft>
                      </a:pPr>
                      <a:r>
                        <a:rPr lang="es-EC" sz="800">
                          <a:effectLst/>
                        </a:rPr>
                        <a:t>3.Estudiante</a:t>
                      </a:r>
                      <a:endParaRPr lang="es-EC" sz="700">
                        <a:effectLst/>
                      </a:endParaRPr>
                    </a:p>
                    <a:p>
                      <a:pPr algn="just">
                        <a:lnSpc>
                          <a:spcPct val="115000"/>
                        </a:lnSpc>
                        <a:spcAft>
                          <a:spcPts val="0"/>
                        </a:spcAft>
                      </a:pPr>
                      <a:r>
                        <a:rPr lang="es-EC" sz="800">
                          <a:effectLst/>
                        </a:rPr>
                        <a:t>4.Jubilado</a:t>
                      </a:r>
                      <a:endParaRPr lang="es-EC" sz="700">
                        <a:effectLst/>
                      </a:endParaRPr>
                    </a:p>
                    <a:p>
                      <a:pPr algn="just">
                        <a:lnSpc>
                          <a:spcPct val="115000"/>
                        </a:lnSpc>
                        <a:spcAft>
                          <a:spcPts val="0"/>
                        </a:spcAft>
                      </a:pPr>
                      <a:r>
                        <a:rPr lang="es-EC" sz="800">
                          <a:effectLst/>
                        </a:rPr>
                        <a:t>5.Indeendiente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580811">
                <a:tc>
                  <a:txBody>
                    <a:bodyPr/>
                    <a:lstStyle/>
                    <a:p>
                      <a:pPr algn="just">
                        <a:lnSpc>
                          <a:spcPct val="115000"/>
                        </a:lnSpc>
                        <a:spcAft>
                          <a:spcPts val="0"/>
                        </a:spcAft>
                      </a:pPr>
                      <a:r>
                        <a:rPr lang="es-EC" sz="800">
                          <a:effectLst/>
                        </a:rPr>
                        <a:t>2</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Ingresos Familiares</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1.&lt; 380 dólares mensuales</a:t>
                      </a:r>
                      <a:endParaRPr lang="es-EC" sz="700">
                        <a:effectLst/>
                      </a:endParaRPr>
                    </a:p>
                    <a:p>
                      <a:pPr algn="just">
                        <a:lnSpc>
                          <a:spcPct val="115000"/>
                        </a:lnSpc>
                        <a:spcAft>
                          <a:spcPts val="0"/>
                        </a:spcAft>
                      </a:pPr>
                      <a:r>
                        <a:rPr lang="es-EC" sz="800">
                          <a:effectLst/>
                        </a:rPr>
                        <a:t>2. de 380 a 700</a:t>
                      </a:r>
                      <a:endParaRPr lang="es-EC" sz="700">
                        <a:effectLst/>
                      </a:endParaRPr>
                    </a:p>
                    <a:p>
                      <a:pPr algn="just">
                        <a:lnSpc>
                          <a:spcPct val="115000"/>
                        </a:lnSpc>
                        <a:spcAft>
                          <a:spcPts val="0"/>
                        </a:spcAft>
                      </a:pPr>
                      <a:r>
                        <a:rPr lang="es-EC" sz="800">
                          <a:effectLst/>
                        </a:rPr>
                        <a:t>3. de 701 a 1200</a:t>
                      </a:r>
                      <a:endParaRPr lang="es-EC" sz="700">
                        <a:effectLst/>
                      </a:endParaRPr>
                    </a:p>
                    <a:p>
                      <a:pPr algn="just">
                        <a:lnSpc>
                          <a:spcPct val="115000"/>
                        </a:lnSpc>
                        <a:spcAft>
                          <a:spcPts val="0"/>
                        </a:spcAft>
                      </a:pPr>
                      <a:r>
                        <a:rPr lang="es-EC" sz="800">
                          <a:effectLst/>
                        </a:rPr>
                        <a:t>4.&gt; 1200</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dirty="0">
                          <a:effectLst/>
                        </a:rPr>
                        <a:t>Razón</a:t>
                      </a:r>
                      <a:endParaRPr lang="es-EC" sz="700" dirty="0">
                        <a:effectLst/>
                      </a:endParaRPr>
                    </a:p>
                    <a:p>
                      <a:pPr algn="just">
                        <a:lnSpc>
                          <a:spcPct val="115000"/>
                        </a:lnSpc>
                        <a:spcAft>
                          <a:spcPts val="0"/>
                        </a:spcAft>
                      </a:pPr>
                      <a:r>
                        <a:rPr lang="es-EC" sz="800" dirty="0">
                          <a:effectLst/>
                        </a:rPr>
                        <a:t> </a:t>
                      </a:r>
                      <a:endParaRPr lang="es-EC" sz="700" dirty="0">
                        <a:effectLst/>
                      </a:endParaRPr>
                    </a:p>
                    <a:p>
                      <a:pPr algn="just">
                        <a:lnSpc>
                          <a:spcPct val="115000"/>
                        </a:lnSpc>
                        <a:spcAft>
                          <a:spcPts val="0"/>
                        </a:spcAft>
                      </a:pPr>
                      <a:r>
                        <a:rPr lang="es-EC" sz="800" dirty="0">
                          <a:effectLst/>
                        </a:rPr>
                        <a:t> </a:t>
                      </a:r>
                      <a:endParaRPr lang="es-EC" sz="700" dirty="0">
                        <a:effectLst/>
                      </a:endParaRPr>
                    </a:p>
                    <a:p>
                      <a:pPr algn="just">
                        <a:lnSpc>
                          <a:spcPct val="115000"/>
                        </a:lnSpc>
                        <a:spcAft>
                          <a:spcPts val="0"/>
                        </a:spcAft>
                      </a:pPr>
                      <a:r>
                        <a:rPr lang="es-EC" sz="800" dirty="0">
                          <a:effectLst/>
                        </a:rPr>
                        <a:t> </a:t>
                      </a:r>
                      <a:endParaRPr lang="es-EC" sz="700" dirty="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433236">
                <a:tc>
                  <a:txBody>
                    <a:bodyPr/>
                    <a:lstStyle/>
                    <a:p>
                      <a:pPr algn="just">
                        <a:lnSpc>
                          <a:spcPct val="115000"/>
                        </a:lnSpc>
                        <a:spcAft>
                          <a:spcPts val="0"/>
                        </a:spcAft>
                      </a:pPr>
                      <a:r>
                        <a:rPr lang="es-EC" sz="800">
                          <a:effectLst/>
                        </a:rPr>
                        <a:t>3</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¿Qué importancia le atribuye al vestuario?</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1.Mucha</a:t>
                      </a:r>
                      <a:endParaRPr lang="es-EC" sz="700">
                        <a:effectLst/>
                      </a:endParaRPr>
                    </a:p>
                    <a:p>
                      <a:pPr algn="just">
                        <a:lnSpc>
                          <a:spcPct val="115000"/>
                        </a:lnSpc>
                        <a:spcAft>
                          <a:spcPts val="0"/>
                        </a:spcAft>
                      </a:pPr>
                      <a:r>
                        <a:rPr lang="es-EC" sz="800">
                          <a:effectLst/>
                        </a:rPr>
                        <a:t>2.Poca</a:t>
                      </a:r>
                      <a:endParaRPr lang="es-EC" sz="700">
                        <a:effectLst/>
                      </a:endParaRPr>
                    </a:p>
                    <a:p>
                      <a:pPr algn="just">
                        <a:lnSpc>
                          <a:spcPct val="115000"/>
                        </a:lnSpc>
                        <a:spcAft>
                          <a:spcPts val="0"/>
                        </a:spcAft>
                      </a:pPr>
                      <a:r>
                        <a:rPr lang="es-EC" sz="800">
                          <a:effectLst/>
                        </a:rPr>
                        <a:t>3.Nada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OG</a:t>
                      </a:r>
                      <a:endParaRPr lang="es-EC" sz="700">
                        <a:effectLst/>
                      </a:endParaRPr>
                    </a:p>
                    <a:p>
                      <a:pPr algn="just">
                        <a:lnSpc>
                          <a:spcPct val="115000"/>
                        </a:lnSpc>
                        <a:spcAft>
                          <a:spcPts val="0"/>
                        </a:spcAft>
                      </a:pPr>
                      <a:r>
                        <a:rPr lang="es-EC" sz="800">
                          <a:effectLst/>
                        </a:rPr>
                        <a:t>O2</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875962">
                <a:tc>
                  <a:txBody>
                    <a:bodyPr/>
                    <a:lstStyle/>
                    <a:p>
                      <a:pPr algn="just">
                        <a:lnSpc>
                          <a:spcPct val="115000"/>
                        </a:lnSpc>
                        <a:spcAft>
                          <a:spcPts val="0"/>
                        </a:spcAft>
                      </a:pPr>
                      <a:r>
                        <a:rPr lang="es-EC" sz="800">
                          <a:effectLst/>
                        </a:rPr>
                        <a:t>4</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¿Con qué frecuencia copra ropa?</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1.Con mucha frecuencia</a:t>
                      </a:r>
                      <a:endParaRPr lang="es-EC" sz="700">
                        <a:effectLst/>
                      </a:endParaRPr>
                    </a:p>
                    <a:p>
                      <a:pPr algn="just">
                        <a:lnSpc>
                          <a:spcPct val="115000"/>
                        </a:lnSpc>
                        <a:spcAft>
                          <a:spcPts val="0"/>
                        </a:spcAft>
                      </a:pPr>
                      <a:r>
                        <a:rPr lang="es-EC" sz="800">
                          <a:effectLst/>
                        </a:rPr>
                        <a:t>2.Frecuentemente</a:t>
                      </a:r>
                      <a:endParaRPr lang="es-EC" sz="700">
                        <a:effectLst/>
                      </a:endParaRPr>
                    </a:p>
                    <a:p>
                      <a:pPr algn="just">
                        <a:lnSpc>
                          <a:spcPct val="115000"/>
                        </a:lnSpc>
                        <a:spcAft>
                          <a:spcPts val="0"/>
                        </a:spcAft>
                      </a:pPr>
                      <a:r>
                        <a:rPr lang="es-EC" sz="800">
                          <a:effectLst/>
                        </a:rPr>
                        <a:t>3.A veces</a:t>
                      </a:r>
                      <a:endParaRPr lang="es-EC" sz="700">
                        <a:effectLst/>
                      </a:endParaRPr>
                    </a:p>
                    <a:p>
                      <a:pPr algn="just">
                        <a:lnSpc>
                          <a:spcPct val="115000"/>
                        </a:lnSpc>
                        <a:spcAft>
                          <a:spcPts val="0"/>
                        </a:spcAft>
                      </a:pPr>
                      <a:r>
                        <a:rPr lang="es-EC" sz="800">
                          <a:effectLst/>
                        </a:rPr>
                        <a:t>4.Con poca frecuencia</a:t>
                      </a:r>
                      <a:endParaRPr lang="es-EC" sz="700">
                        <a:effectLst/>
                      </a:endParaRPr>
                    </a:p>
                    <a:p>
                      <a:pPr algn="just">
                        <a:lnSpc>
                          <a:spcPct val="115000"/>
                        </a:lnSpc>
                        <a:spcAft>
                          <a:spcPts val="0"/>
                        </a:spcAft>
                      </a:pPr>
                      <a:r>
                        <a:rPr lang="es-EC" sz="800">
                          <a:effectLst/>
                        </a:rPr>
                        <a:t>5.Nunca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OG</a:t>
                      </a:r>
                      <a:endParaRPr lang="es-EC" sz="700">
                        <a:effectLst/>
                      </a:endParaRPr>
                    </a:p>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O3</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r>
              <a:tr h="1171113">
                <a:tc>
                  <a:txBody>
                    <a:bodyPr/>
                    <a:lstStyle/>
                    <a:p>
                      <a:pPr algn="just">
                        <a:lnSpc>
                          <a:spcPct val="115000"/>
                        </a:lnSpc>
                        <a:spcAft>
                          <a:spcPts val="0"/>
                        </a:spcAft>
                      </a:pPr>
                      <a:r>
                        <a:rPr lang="es-EC" sz="800">
                          <a:effectLst/>
                        </a:rPr>
                        <a:t>5</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¿Cuál de estos factores es prioritario para usted al momento de comprar vestuario? Seleccione 1</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dirty="0">
                          <a:effectLst/>
                        </a:rPr>
                        <a:t>1. Precio</a:t>
                      </a:r>
                      <a:endParaRPr lang="es-EC" sz="700" dirty="0">
                        <a:effectLst/>
                      </a:endParaRPr>
                    </a:p>
                    <a:p>
                      <a:pPr algn="just">
                        <a:lnSpc>
                          <a:spcPct val="115000"/>
                        </a:lnSpc>
                        <a:spcAft>
                          <a:spcPts val="0"/>
                        </a:spcAft>
                      </a:pPr>
                      <a:r>
                        <a:rPr lang="es-EC" sz="800" dirty="0">
                          <a:effectLst/>
                        </a:rPr>
                        <a:t>2.Diseño y Exclusividad</a:t>
                      </a:r>
                      <a:endParaRPr lang="es-EC" sz="700" dirty="0">
                        <a:effectLst/>
                      </a:endParaRPr>
                    </a:p>
                    <a:p>
                      <a:pPr algn="just">
                        <a:lnSpc>
                          <a:spcPct val="115000"/>
                        </a:lnSpc>
                        <a:spcAft>
                          <a:spcPts val="0"/>
                        </a:spcAft>
                      </a:pPr>
                      <a:r>
                        <a:rPr lang="es-EC" sz="800" dirty="0">
                          <a:effectLst/>
                        </a:rPr>
                        <a:t>3.Calidad</a:t>
                      </a:r>
                      <a:endParaRPr lang="es-EC" sz="700" dirty="0">
                        <a:effectLst/>
                      </a:endParaRPr>
                    </a:p>
                    <a:p>
                      <a:pPr algn="just">
                        <a:lnSpc>
                          <a:spcPct val="115000"/>
                        </a:lnSpc>
                        <a:spcAft>
                          <a:spcPts val="0"/>
                        </a:spcAft>
                      </a:pPr>
                      <a:r>
                        <a:rPr lang="es-EC" sz="800" dirty="0">
                          <a:effectLst/>
                        </a:rPr>
                        <a:t>4.Marca</a:t>
                      </a:r>
                      <a:endParaRPr lang="es-EC" sz="700" dirty="0">
                        <a:effectLst/>
                      </a:endParaRPr>
                    </a:p>
                    <a:p>
                      <a:pPr algn="just">
                        <a:lnSpc>
                          <a:spcPct val="115000"/>
                        </a:lnSpc>
                        <a:spcAft>
                          <a:spcPts val="0"/>
                        </a:spcAft>
                      </a:pPr>
                      <a:r>
                        <a:rPr lang="es-EC" sz="800" dirty="0">
                          <a:effectLst/>
                        </a:rPr>
                        <a:t>5.Otro_______</a:t>
                      </a:r>
                      <a:endParaRPr lang="es-EC" sz="700" dirty="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OG</a:t>
                      </a:r>
                      <a:endParaRPr lang="es-EC" sz="700">
                        <a:effectLst/>
                      </a:endParaRPr>
                    </a:p>
                    <a:p>
                      <a:pPr algn="just">
                        <a:lnSpc>
                          <a:spcPct val="115000"/>
                        </a:lnSpc>
                        <a:spcAft>
                          <a:spcPts val="0"/>
                        </a:spcAft>
                      </a:pPr>
                      <a:r>
                        <a:rPr lang="es-EC" sz="800">
                          <a:effectLst/>
                        </a:rPr>
                        <a:t>O2</a:t>
                      </a:r>
                      <a:endParaRPr lang="es-EC" sz="700">
                        <a:effectLst/>
                      </a:endParaRPr>
                    </a:p>
                    <a:p>
                      <a:pPr algn="just">
                        <a:lnSpc>
                          <a:spcPct val="115000"/>
                        </a:lnSpc>
                        <a:spcAft>
                          <a:spcPts val="0"/>
                        </a:spcAft>
                      </a:pPr>
                      <a:r>
                        <a:rPr lang="es-EC" sz="800">
                          <a:effectLst/>
                        </a:rPr>
                        <a:t>O4</a:t>
                      </a:r>
                      <a:endParaRPr lang="es-EC" sz="700">
                        <a:effectLst/>
                        <a:latin typeface="Calibri"/>
                        <a:ea typeface="Calibri"/>
                        <a:cs typeface="Times New Roman"/>
                      </a:endParaRPr>
                    </a:p>
                  </a:txBody>
                  <a:tcPr marL="42980" marR="42980" marT="0" marB="0"/>
                </a:tc>
              </a:tr>
              <a:tr h="580811">
                <a:tc>
                  <a:txBody>
                    <a:bodyPr/>
                    <a:lstStyle/>
                    <a:p>
                      <a:pPr algn="just">
                        <a:lnSpc>
                          <a:spcPct val="115000"/>
                        </a:lnSpc>
                        <a:spcAft>
                          <a:spcPts val="0"/>
                        </a:spcAft>
                      </a:pPr>
                      <a:r>
                        <a:rPr lang="es-EC" sz="800">
                          <a:effectLst/>
                        </a:rPr>
                        <a:t>6</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¿De qué tipo de tela prefiere usted que esté elaborada su ropa?</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a:effectLst/>
                        </a:rPr>
                        <a:t>1.Punto</a:t>
                      </a:r>
                      <a:endParaRPr lang="es-EC" sz="700">
                        <a:effectLst/>
                      </a:endParaRPr>
                    </a:p>
                    <a:p>
                      <a:pPr algn="just">
                        <a:lnSpc>
                          <a:spcPct val="115000"/>
                        </a:lnSpc>
                        <a:spcAft>
                          <a:spcPts val="0"/>
                        </a:spcAft>
                      </a:pPr>
                      <a:r>
                        <a:rPr lang="es-EC" sz="800">
                          <a:effectLst/>
                        </a:rPr>
                        <a:t>2.Plana</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dirty="0">
                          <a:effectLst/>
                        </a:rPr>
                        <a:t>Nominal</a:t>
                      </a:r>
                      <a:endParaRPr lang="es-EC" sz="700" dirty="0">
                        <a:effectLst/>
                      </a:endParaRPr>
                    </a:p>
                    <a:p>
                      <a:pPr algn="just">
                        <a:lnSpc>
                          <a:spcPct val="115000"/>
                        </a:lnSpc>
                        <a:spcAft>
                          <a:spcPts val="0"/>
                        </a:spcAft>
                      </a:pPr>
                      <a:r>
                        <a:rPr lang="es-EC" sz="800" dirty="0">
                          <a:effectLst/>
                        </a:rPr>
                        <a:t> </a:t>
                      </a:r>
                      <a:endParaRPr lang="es-EC" sz="700" dirty="0">
                        <a:effectLst/>
                      </a:endParaRPr>
                    </a:p>
                    <a:p>
                      <a:pPr>
                        <a:lnSpc>
                          <a:spcPct val="115000"/>
                        </a:lnSpc>
                        <a:spcAft>
                          <a:spcPts val="1000"/>
                        </a:spcAft>
                      </a:pPr>
                      <a:r>
                        <a:rPr lang="en-US" sz="800" dirty="0">
                          <a:effectLst/>
                        </a:rPr>
                        <a:t>Continua</a:t>
                      </a:r>
                      <a:endParaRPr lang="es-EC" sz="700" dirty="0">
                        <a:effectLst/>
                        <a:latin typeface="Calibri"/>
                        <a:ea typeface="Calibri"/>
                        <a:cs typeface="Times New Roman"/>
                      </a:endParaRPr>
                    </a:p>
                  </a:txBody>
                  <a:tcPr marL="42980" marR="42980" marT="0" marB="0"/>
                </a:tc>
                <a:tc>
                  <a:txBody>
                    <a:bodyPr/>
                    <a:lstStyle/>
                    <a:p>
                      <a:pPr algn="just">
                        <a:lnSpc>
                          <a:spcPct val="115000"/>
                        </a:lnSpc>
                        <a:spcAft>
                          <a:spcPts val="0"/>
                        </a:spcAft>
                      </a:pPr>
                      <a:r>
                        <a:rPr lang="es-EC" sz="800" dirty="0">
                          <a:effectLst/>
                        </a:rPr>
                        <a:t>OG</a:t>
                      </a:r>
                      <a:endParaRPr lang="es-EC" sz="700" dirty="0">
                        <a:effectLst/>
                      </a:endParaRPr>
                    </a:p>
                    <a:p>
                      <a:pPr algn="just">
                        <a:lnSpc>
                          <a:spcPct val="115000"/>
                        </a:lnSpc>
                        <a:spcAft>
                          <a:spcPts val="0"/>
                        </a:spcAft>
                      </a:pPr>
                      <a:r>
                        <a:rPr lang="es-EC" sz="800" dirty="0">
                          <a:effectLst/>
                        </a:rPr>
                        <a:t>O2</a:t>
                      </a:r>
                      <a:endParaRPr lang="es-EC" sz="700" dirty="0">
                        <a:effectLst/>
                      </a:endParaRPr>
                    </a:p>
                    <a:p>
                      <a:pPr algn="just">
                        <a:lnSpc>
                          <a:spcPct val="115000"/>
                        </a:lnSpc>
                        <a:spcAft>
                          <a:spcPts val="0"/>
                        </a:spcAft>
                      </a:pPr>
                      <a:r>
                        <a:rPr lang="es-EC" sz="800" dirty="0">
                          <a:effectLst/>
                        </a:rPr>
                        <a:t>O4</a:t>
                      </a:r>
                      <a:endParaRPr lang="es-EC" sz="700" dirty="0">
                        <a:effectLst/>
                        <a:latin typeface="Calibri"/>
                        <a:ea typeface="Calibri"/>
                        <a:cs typeface="Times New Roman"/>
                      </a:endParaRPr>
                    </a:p>
                  </a:txBody>
                  <a:tcPr marL="42980" marR="42980" marT="0" marB="0"/>
                </a:tc>
              </a:tr>
            </a:tbl>
          </a:graphicData>
        </a:graphic>
      </p:graphicFrame>
      <p:cxnSp>
        <p:nvCxnSpPr>
          <p:cNvPr id="10" name="224 Conector recto de flecha"/>
          <p:cNvCxnSpPr/>
          <p:nvPr/>
        </p:nvCxnSpPr>
        <p:spPr>
          <a:xfrm>
            <a:off x="8618538" y="9883775"/>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3319270880"/>
              </p:ext>
            </p:extLst>
          </p:nvPr>
        </p:nvGraphicFramePr>
        <p:xfrm>
          <a:off x="4716016" y="1011320"/>
          <a:ext cx="4248472" cy="5802056"/>
        </p:xfrm>
        <a:graphic>
          <a:graphicData uri="http://schemas.openxmlformats.org/drawingml/2006/table">
            <a:tbl>
              <a:tblPr firstRow="1" firstCol="1" bandRow="1">
                <a:tableStyleId>{BDBED569-4797-4DF1-A0F4-6AAB3CD982D8}</a:tableStyleId>
              </a:tblPr>
              <a:tblGrid>
                <a:gridCol w="326992"/>
                <a:gridCol w="1185176"/>
                <a:gridCol w="1299962"/>
                <a:gridCol w="580350"/>
                <a:gridCol w="855992"/>
              </a:tblGrid>
              <a:tr h="1155895">
                <a:tc>
                  <a:txBody>
                    <a:bodyPr/>
                    <a:lstStyle/>
                    <a:p>
                      <a:pPr algn="just">
                        <a:lnSpc>
                          <a:spcPct val="115000"/>
                        </a:lnSpc>
                        <a:spcAft>
                          <a:spcPts val="0"/>
                        </a:spcAft>
                      </a:pPr>
                      <a:r>
                        <a:rPr lang="es-EC" sz="800" dirty="0">
                          <a:effectLst/>
                        </a:rPr>
                        <a:t>7</a:t>
                      </a:r>
                      <a:endParaRPr lang="es-EC" sz="700" dirty="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¿Cuál es la prenda que adquiere con mayor frecuencia?</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1.Pantalones</a:t>
                      </a:r>
                      <a:endParaRPr lang="es-EC" sz="700">
                        <a:effectLst/>
                      </a:endParaRPr>
                    </a:p>
                    <a:p>
                      <a:pPr algn="just">
                        <a:lnSpc>
                          <a:spcPct val="115000"/>
                        </a:lnSpc>
                        <a:spcAft>
                          <a:spcPts val="0"/>
                        </a:spcAft>
                      </a:pPr>
                      <a:r>
                        <a:rPr lang="es-EC" sz="800">
                          <a:effectLst/>
                        </a:rPr>
                        <a:t>2.Shores/pantalonetas</a:t>
                      </a:r>
                      <a:endParaRPr lang="es-EC" sz="700">
                        <a:effectLst/>
                      </a:endParaRPr>
                    </a:p>
                    <a:p>
                      <a:pPr algn="just">
                        <a:lnSpc>
                          <a:spcPct val="115000"/>
                        </a:lnSpc>
                        <a:spcAft>
                          <a:spcPts val="0"/>
                        </a:spcAft>
                      </a:pPr>
                      <a:r>
                        <a:rPr lang="es-EC" sz="800">
                          <a:effectLst/>
                        </a:rPr>
                        <a:t>3.Blusas</a:t>
                      </a:r>
                      <a:endParaRPr lang="es-EC" sz="700">
                        <a:effectLst/>
                      </a:endParaRPr>
                    </a:p>
                    <a:p>
                      <a:pPr algn="just">
                        <a:lnSpc>
                          <a:spcPct val="115000"/>
                        </a:lnSpc>
                        <a:spcAft>
                          <a:spcPts val="0"/>
                        </a:spcAft>
                      </a:pPr>
                      <a:r>
                        <a:rPr lang="es-EC" sz="800">
                          <a:effectLst/>
                        </a:rPr>
                        <a:t>4.Camisetas</a:t>
                      </a:r>
                      <a:endParaRPr lang="es-EC" sz="700">
                        <a:effectLst/>
                      </a:endParaRPr>
                    </a:p>
                    <a:p>
                      <a:pPr algn="just">
                        <a:lnSpc>
                          <a:spcPct val="115000"/>
                        </a:lnSpc>
                        <a:spcAft>
                          <a:spcPts val="0"/>
                        </a:spcAft>
                      </a:pPr>
                      <a:r>
                        <a:rPr lang="es-EC" sz="800">
                          <a:effectLst/>
                        </a:rPr>
                        <a:t>5.Vestidos</a:t>
                      </a:r>
                      <a:endParaRPr lang="es-EC" sz="700">
                        <a:effectLst/>
                      </a:endParaRPr>
                    </a:p>
                    <a:p>
                      <a:pPr algn="just">
                        <a:lnSpc>
                          <a:spcPct val="115000"/>
                        </a:lnSpc>
                        <a:spcAft>
                          <a:spcPts val="0"/>
                        </a:spcAft>
                      </a:pPr>
                      <a:r>
                        <a:rPr lang="es-EC" sz="800">
                          <a:effectLst/>
                        </a:rPr>
                        <a:t>6.Faldas</a:t>
                      </a:r>
                      <a:endParaRPr lang="es-EC" sz="700">
                        <a:effectLst/>
                      </a:endParaRPr>
                    </a:p>
                    <a:p>
                      <a:pPr algn="just">
                        <a:lnSpc>
                          <a:spcPct val="115000"/>
                        </a:lnSpc>
                        <a:spcAft>
                          <a:spcPts val="0"/>
                        </a:spcAft>
                      </a:pPr>
                      <a:r>
                        <a:rPr lang="es-EC" sz="800">
                          <a:effectLst/>
                        </a:rPr>
                        <a:t>7.Pillamas</a:t>
                      </a:r>
                      <a:endParaRPr lang="es-EC" sz="700">
                        <a:effectLst/>
                      </a:endParaRPr>
                    </a:p>
                    <a:p>
                      <a:pPr algn="just">
                        <a:lnSpc>
                          <a:spcPct val="115000"/>
                        </a:lnSpc>
                        <a:spcAft>
                          <a:spcPts val="0"/>
                        </a:spcAft>
                      </a:pPr>
                      <a:r>
                        <a:rPr lang="es-EC" sz="800">
                          <a:effectLst/>
                        </a:rPr>
                        <a:t>8. Ropa interior</a:t>
                      </a:r>
                      <a:endParaRPr lang="es-EC" sz="700">
                        <a:effectLst/>
                      </a:endParaRPr>
                    </a:p>
                    <a:p>
                      <a:pPr algn="just">
                        <a:lnSpc>
                          <a:spcPct val="115000"/>
                        </a:lnSpc>
                        <a:spcAft>
                          <a:spcPts val="0"/>
                        </a:spcAft>
                      </a:pPr>
                      <a:r>
                        <a:rPr lang="es-EC" sz="800">
                          <a:effectLst/>
                        </a:rPr>
                        <a:t>9.Otro______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OG</a:t>
                      </a:r>
                      <a:endParaRPr lang="es-EC" sz="700">
                        <a:effectLst/>
                      </a:endParaRPr>
                    </a:p>
                    <a:p>
                      <a:pPr algn="just">
                        <a:lnSpc>
                          <a:spcPct val="115000"/>
                        </a:lnSpc>
                        <a:spcAft>
                          <a:spcPts val="0"/>
                        </a:spcAft>
                      </a:pPr>
                      <a:r>
                        <a:rPr lang="es-EC" sz="800">
                          <a:effectLst/>
                        </a:rPr>
                        <a:t>O2</a:t>
                      </a:r>
                      <a:endParaRPr lang="es-EC" sz="700">
                        <a:effectLst/>
                        <a:latin typeface="Calibri"/>
                        <a:ea typeface="Calibri"/>
                        <a:cs typeface="Times New Roman"/>
                      </a:endParaRPr>
                    </a:p>
                  </a:txBody>
                  <a:tcPr marL="38787" marR="38787" marT="0" marB="0"/>
                </a:tc>
              </a:tr>
              <a:tr h="341542">
                <a:tc>
                  <a:txBody>
                    <a:bodyPr/>
                    <a:lstStyle/>
                    <a:p>
                      <a:pPr algn="just">
                        <a:lnSpc>
                          <a:spcPct val="115000"/>
                        </a:lnSpc>
                        <a:spcAft>
                          <a:spcPts val="0"/>
                        </a:spcAft>
                      </a:pPr>
                      <a:r>
                        <a:rPr lang="es-EC" sz="800">
                          <a:effectLst/>
                        </a:rPr>
                        <a:t>8</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¿Cómo reconoce la calidad del vestuario?</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1.Tela</a:t>
                      </a:r>
                      <a:endParaRPr lang="es-EC" sz="700">
                        <a:effectLst/>
                      </a:endParaRPr>
                    </a:p>
                    <a:p>
                      <a:pPr algn="just">
                        <a:lnSpc>
                          <a:spcPct val="115000"/>
                        </a:lnSpc>
                        <a:spcAft>
                          <a:spcPts val="0"/>
                        </a:spcAft>
                      </a:pPr>
                      <a:r>
                        <a:rPr lang="es-EC" sz="800">
                          <a:effectLst/>
                        </a:rPr>
                        <a:t>2.Acabados</a:t>
                      </a:r>
                      <a:endParaRPr lang="es-EC" sz="700">
                        <a:effectLst/>
                      </a:endParaRPr>
                    </a:p>
                    <a:p>
                      <a:pPr algn="just">
                        <a:lnSpc>
                          <a:spcPct val="115000"/>
                        </a:lnSpc>
                        <a:spcAft>
                          <a:spcPts val="0"/>
                        </a:spcAft>
                      </a:pPr>
                      <a:r>
                        <a:rPr lang="es-EC" sz="800">
                          <a:effectLst/>
                        </a:rPr>
                        <a:t>Otro:_______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O2</a:t>
                      </a:r>
                      <a:endParaRPr lang="es-EC" sz="700">
                        <a:effectLst/>
                        <a:latin typeface="Calibri"/>
                        <a:ea typeface="Calibri"/>
                        <a:cs typeface="Times New Roman"/>
                      </a:endParaRPr>
                    </a:p>
                  </a:txBody>
                  <a:tcPr marL="38787" marR="38787" marT="0" marB="0"/>
                </a:tc>
              </a:tr>
              <a:tr h="457878">
                <a:tc>
                  <a:txBody>
                    <a:bodyPr/>
                    <a:lstStyle/>
                    <a:p>
                      <a:pPr algn="just">
                        <a:lnSpc>
                          <a:spcPct val="115000"/>
                        </a:lnSpc>
                        <a:spcAft>
                          <a:spcPts val="0"/>
                        </a:spcAft>
                      </a:pPr>
                      <a:r>
                        <a:rPr lang="es-EC" sz="800">
                          <a:effectLst/>
                        </a:rPr>
                        <a:t>9</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¿Cuál es su principal motivación para comprar prendas de vestir?</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1.Necesidad</a:t>
                      </a:r>
                      <a:endParaRPr lang="es-EC" sz="700">
                        <a:effectLst/>
                      </a:endParaRPr>
                    </a:p>
                    <a:p>
                      <a:pPr algn="just">
                        <a:lnSpc>
                          <a:spcPct val="115000"/>
                        </a:lnSpc>
                        <a:spcAft>
                          <a:spcPts val="0"/>
                        </a:spcAft>
                      </a:pPr>
                      <a:r>
                        <a:rPr lang="es-EC" sz="800">
                          <a:effectLst/>
                        </a:rPr>
                        <a:t>2.Impulso</a:t>
                      </a:r>
                      <a:endParaRPr lang="es-EC" sz="700">
                        <a:effectLst/>
                      </a:endParaRPr>
                    </a:p>
                    <a:p>
                      <a:pPr algn="just">
                        <a:lnSpc>
                          <a:spcPct val="115000"/>
                        </a:lnSpc>
                        <a:spcAft>
                          <a:spcPts val="0"/>
                        </a:spcAft>
                      </a:pPr>
                      <a:r>
                        <a:rPr lang="es-EC" sz="800">
                          <a:effectLst/>
                        </a:rPr>
                        <a:t>3.Eventos Sociales</a:t>
                      </a:r>
                      <a:endParaRPr lang="es-EC" sz="700">
                        <a:effectLst/>
                      </a:endParaRPr>
                    </a:p>
                    <a:p>
                      <a:pPr algn="just">
                        <a:lnSpc>
                          <a:spcPct val="115000"/>
                        </a:lnSpc>
                        <a:spcAft>
                          <a:spcPts val="0"/>
                        </a:spcAft>
                      </a:pPr>
                      <a:r>
                        <a:rPr lang="es-EC" sz="800">
                          <a:effectLst/>
                        </a:rPr>
                        <a:t>Otro:____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O2</a:t>
                      </a:r>
                      <a:endParaRPr lang="es-EC" sz="700">
                        <a:effectLst/>
                      </a:endParaRPr>
                    </a:p>
                    <a:p>
                      <a:pPr algn="just">
                        <a:lnSpc>
                          <a:spcPct val="115000"/>
                        </a:lnSpc>
                        <a:spcAft>
                          <a:spcPts val="0"/>
                        </a:spcAft>
                      </a:pPr>
                      <a:r>
                        <a:rPr lang="es-EC" sz="800">
                          <a:effectLst/>
                        </a:rPr>
                        <a:t>O3</a:t>
                      </a:r>
                      <a:endParaRPr lang="es-EC" sz="700">
                        <a:effectLst/>
                        <a:latin typeface="Calibri"/>
                        <a:ea typeface="Calibri"/>
                        <a:cs typeface="Times New Roman"/>
                      </a:endParaRPr>
                    </a:p>
                  </a:txBody>
                  <a:tcPr marL="38787" marR="38787" marT="0" marB="0"/>
                </a:tc>
              </a:tr>
              <a:tr h="457878">
                <a:tc>
                  <a:txBody>
                    <a:bodyPr/>
                    <a:lstStyle/>
                    <a:p>
                      <a:pPr algn="just">
                        <a:lnSpc>
                          <a:spcPct val="115000"/>
                        </a:lnSpc>
                        <a:spcAft>
                          <a:spcPts val="0"/>
                        </a:spcAft>
                      </a:pPr>
                      <a:r>
                        <a:rPr lang="es-EC" sz="800">
                          <a:effectLst/>
                        </a:rPr>
                        <a:t>10</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¿Quién influye en usted para realizar su compra de ropa?</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1.Amigos</a:t>
                      </a:r>
                      <a:endParaRPr lang="es-EC" sz="700">
                        <a:effectLst/>
                      </a:endParaRPr>
                    </a:p>
                    <a:p>
                      <a:pPr algn="just">
                        <a:lnSpc>
                          <a:spcPct val="115000"/>
                        </a:lnSpc>
                        <a:spcAft>
                          <a:spcPts val="0"/>
                        </a:spcAft>
                      </a:pPr>
                      <a:r>
                        <a:rPr lang="es-EC" sz="800">
                          <a:effectLst/>
                        </a:rPr>
                        <a:t>2.Familiares</a:t>
                      </a:r>
                      <a:endParaRPr lang="es-EC" sz="700">
                        <a:effectLst/>
                      </a:endParaRPr>
                    </a:p>
                    <a:p>
                      <a:pPr algn="just">
                        <a:lnSpc>
                          <a:spcPct val="115000"/>
                        </a:lnSpc>
                        <a:spcAft>
                          <a:spcPts val="0"/>
                        </a:spcAft>
                      </a:pPr>
                      <a:r>
                        <a:rPr lang="es-EC" sz="800">
                          <a:effectLst/>
                        </a:rPr>
                        <a:t>3.Moda</a:t>
                      </a:r>
                      <a:endParaRPr lang="es-EC" sz="700">
                        <a:effectLst/>
                      </a:endParaRPr>
                    </a:p>
                    <a:p>
                      <a:pPr algn="just">
                        <a:lnSpc>
                          <a:spcPct val="115000"/>
                        </a:lnSpc>
                        <a:spcAft>
                          <a:spcPts val="0"/>
                        </a:spcAft>
                      </a:pPr>
                      <a:r>
                        <a:rPr lang="es-EC" sz="800">
                          <a:effectLst/>
                        </a:rPr>
                        <a:t>4.Otro:_____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O2</a:t>
                      </a:r>
                      <a:endParaRPr lang="es-EC" sz="700">
                        <a:effectLst/>
                      </a:endParaRPr>
                    </a:p>
                    <a:p>
                      <a:pPr algn="just">
                        <a:lnSpc>
                          <a:spcPct val="115000"/>
                        </a:lnSpc>
                        <a:spcAft>
                          <a:spcPts val="0"/>
                        </a:spcAft>
                      </a:pPr>
                      <a:r>
                        <a:rPr lang="es-EC" sz="800">
                          <a:effectLst/>
                        </a:rPr>
                        <a:t>O3</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38787" marR="38787" marT="0" marB="0"/>
                </a:tc>
              </a:tr>
              <a:tr h="574214">
                <a:tc>
                  <a:txBody>
                    <a:bodyPr/>
                    <a:lstStyle/>
                    <a:p>
                      <a:pPr algn="just">
                        <a:lnSpc>
                          <a:spcPct val="115000"/>
                        </a:lnSpc>
                        <a:spcAft>
                          <a:spcPts val="0"/>
                        </a:spcAft>
                      </a:pPr>
                      <a:r>
                        <a:rPr lang="es-EC" sz="800">
                          <a:effectLst/>
                        </a:rPr>
                        <a:t>11</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¿Cuánto gasta en vestuario mensualmente?</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 de 10 a 50 dólares</a:t>
                      </a:r>
                      <a:endParaRPr lang="es-EC" sz="700">
                        <a:effectLst/>
                      </a:endParaRPr>
                    </a:p>
                    <a:p>
                      <a:pPr algn="just">
                        <a:lnSpc>
                          <a:spcPct val="115000"/>
                        </a:lnSpc>
                        <a:spcAft>
                          <a:spcPts val="0"/>
                        </a:spcAft>
                      </a:pPr>
                      <a:r>
                        <a:rPr lang="es-EC" sz="800">
                          <a:effectLst/>
                        </a:rPr>
                        <a:t>2. de 51 a 100</a:t>
                      </a:r>
                      <a:endParaRPr lang="es-EC" sz="700">
                        <a:effectLst/>
                      </a:endParaRPr>
                    </a:p>
                    <a:p>
                      <a:pPr algn="just">
                        <a:lnSpc>
                          <a:spcPct val="115000"/>
                        </a:lnSpc>
                        <a:spcAft>
                          <a:spcPts val="0"/>
                        </a:spcAft>
                      </a:pPr>
                      <a:r>
                        <a:rPr lang="es-EC" sz="800">
                          <a:effectLst/>
                        </a:rPr>
                        <a:t>3. de 101 a 150</a:t>
                      </a:r>
                      <a:endParaRPr lang="es-EC" sz="700">
                        <a:effectLst/>
                      </a:endParaRPr>
                    </a:p>
                    <a:p>
                      <a:pPr algn="just">
                        <a:lnSpc>
                          <a:spcPct val="115000"/>
                        </a:lnSpc>
                        <a:spcAft>
                          <a:spcPts val="0"/>
                        </a:spcAft>
                      </a:pPr>
                      <a:r>
                        <a:rPr lang="es-EC" sz="800">
                          <a:effectLst/>
                        </a:rPr>
                        <a:t>4. &gt; de 150</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Razón </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O3</a:t>
                      </a:r>
                      <a:endParaRPr lang="es-EC" sz="700">
                        <a:effectLst/>
                      </a:endParaRPr>
                    </a:p>
                    <a:p>
                      <a:pPr algn="just">
                        <a:lnSpc>
                          <a:spcPct val="115000"/>
                        </a:lnSpc>
                        <a:spcAft>
                          <a:spcPts val="0"/>
                        </a:spcAft>
                      </a:pPr>
                      <a:r>
                        <a:rPr lang="es-EC" sz="800">
                          <a:effectLst/>
                        </a:rPr>
                        <a:t>O4</a:t>
                      </a:r>
                      <a:endParaRPr lang="es-EC" sz="700">
                        <a:effectLst/>
                        <a:latin typeface="Calibri"/>
                        <a:ea typeface="Calibri"/>
                        <a:cs typeface="Times New Roman"/>
                      </a:endParaRPr>
                    </a:p>
                  </a:txBody>
                  <a:tcPr marL="38787" marR="38787" marT="0" marB="0"/>
                </a:tc>
              </a:tr>
              <a:tr h="457878">
                <a:tc>
                  <a:txBody>
                    <a:bodyPr/>
                    <a:lstStyle/>
                    <a:p>
                      <a:pPr algn="just">
                        <a:lnSpc>
                          <a:spcPct val="115000"/>
                        </a:lnSpc>
                        <a:spcAft>
                          <a:spcPts val="0"/>
                        </a:spcAft>
                      </a:pPr>
                      <a:r>
                        <a:rPr lang="es-EC" sz="800" dirty="0">
                          <a:effectLst/>
                        </a:rPr>
                        <a:t>12</a:t>
                      </a:r>
                      <a:endParaRPr lang="es-EC" sz="700" dirty="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¿Qué forma de pago utiliza para cancelar sus compras de vestuario?</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1.Efectivo</a:t>
                      </a:r>
                      <a:endParaRPr lang="es-EC" sz="700">
                        <a:effectLst/>
                      </a:endParaRPr>
                    </a:p>
                    <a:p>
                      <a:pPr algn="just">
                        <a:lnSpc>
                          <a:spcPct val="115000"/>
                        </a:lnSpc>
                        <a:spcAft>
                          <a:spcPts val="0"/>
                        </a:spcAft>
                      </a:pPr>
                      <a:r>
                        <a:rPr lang="es-EC" sz="800">
                          <a:effectLst/>
                        </a:rPr>
                        <a:t>2.Crédito </a:t>
                      </a:r>
                      <a:endParaRPr lang="es-EC" sz="700">
                        <a:effectLst/>
                      </a:endParaRPr>
                    </a:p>
                    <a:p>
                      <a:pPr algn="just">
                        <a:lnSpc>
                          <a:spcPct val="115000"/>
                        </a:lnSpc>
                        <a:spcAft>
                          <a:spcPts val="0"/>
                        </a:spcAft>
                      </a:pPr>
                      <a:r>
                        <a:rPr lang="es-EC" sz="800">
                          <a:effectLst/>
                        </a:rPr>
                        <a:t>3. Otro___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OG</a:t>
                      </a:r>
                      <a:endParaRPr lang="es-EC" sz="700">
                        <a:effectLst/>
                      </a:endParaRPr>
                    </a:p>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O3</a:t>
                      </a:r>
                      <a:endParaRPr lang="es-EC" sz="700">
                        <a:effectLst/>
                        <a:latin typeface="Calibri"/>
                        <a:ea typeface="Calibri"/>
                        <a:cs typeface="Times New Roman"/>
                      </a:endParaRPr>
                    </a:p>
                  </a:txBody>
                  <a:tcPr marL="38787" marR="38787" marT="0" marB="0"/>
                </a:tc>
              </a:tr>
              <a:tr h="690550">
                <a:tc>
                  <a:txBody>
                    <a:bodyPr/>
                    <a:lstStyle/>
                    <a:p>
                      <a:pPr algn="just">
                        <a:lnSpc>
                          <a:spcPct val="115000"/>
                        </a:lnSpc>
                        <a:spcAft>
                          <a:spcPts val="0"/>
                        </a:spcAft>
                      </a:pPr>
                      <a:r>
                        <a:rPr lang="es-EC" sz="800">
                          <a:effectLst/>
                        </a:rPr>
                        <a:t>13</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¿Dónde realiza sus compras de prendas de vestir de punto con mayor frecuencia?</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1.Catalogos</a:t>
                      </a:r>
                      <a:endParaRPr lang="es-EC" sz="700">
                        <a:effectLst/>
                      </a:endParaRPr>
                    </a:p>
                    <a:p>
                      <a:pPr algn="just">
                        <a:lnSpc>
                          <a:spcPct val="115000"/>
                        </a:lnSpc>
                        <a:spcAft>
                          <a:spcPts val="0"/>
                        </a:spcAft>
                      </a:pPr>
                      <a:r>
                        <a:rPr lang="es-EC" sz="800">
                          <a:effectLst/>
                        </a:rPr>
                        <a:t>2. Feria Baratillos</a:t>
                      </a:r>
                      <a:endParaRPr lang="es-EC" sz="700">
                        <a:effectLst/>
                      </a:endParaRPr>
                    </a:p>
                    <a:p>
                      <a:pPr algn="just">
                        <a:lnSpc>
                          <a:spcPct val="115000"/>
                        </a:lnSpc>
                        <a:spcAft>
                          <a:spcPts val="0"/>
                        </a:spcAft>
                      </a:pPr>
                      <a:r>
                        <a:rPr lang="es-EC" sz="800">
                          <a:effectLst/>
                        </a:rPr>
                        <a:t>3.Tiendas específicas en el Cantón:______</a:t>
                      </a:r>
                      <a:endParaRPr lang="es-EC" sz="700">
                        <a:effectLst/>
                      </a:endParaRPr>
                    </a:p>
                    <a:p>
                      <a:pPr algn="just">
                        <a:lnSpc>
                          <a:spcPct val="115000"/>
                        </a:lnSpc>
                        <a:spcAft>
                          <a:spcPts val="0"/>
                        </a:spcAft>
                      </a:pPr>
                      <a:r>
                        <a:rPr lang="es-EC" sz="800">
                          <a:effectLst/>
                        </a:rPr>
                        <a:t>4.Fuera del Cantón</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O1</a:t>
                      </a:r>
                      <a:endParaRPr lang="es-EC" sz="700">
                        <a:effectLst/>
                      </a:endParaRPr>
                    </a:p>
                    <a:p>
                      <a:pPr algn="just">
                        <a:lnSpc>
                          <a:spcPct val="115000"/>
                        </a:lnSpc>
                        <a:spcAft>
                          <a:spcPts val="0"/>
                        </a:spcAft>
                      </a:pPr>
                      <a:r>
                        <a:rPr lang="es-EC" sz="800">
                          <a:effectLst/>
                        </a:rPr>
                        <a:t>O3</a:t>
                      </a:r>
                      <a:endParaRPr lang="es-EC" sz="700">
                        <a:effectLst/>
                      </a:endParaRPr>
                    </a:p>
                    <a:p>
                      <a:pPr algn="just">
                        <a:lnSpc>
                          <a:spcPct val="115000"/>
                        </a:lnSpc>
                        <a:spcAft>
                          <a:spcPts val="0"/>
                        </a:spcAft>
                      </a:pPr>
                      <a:r>
                        <a:rPr lang="es-EC" sz="800">
                          <a:effectLst/>
                        </a:rPr>
                        <a:t>O4</a:t>
                      </a:r>
                      <a:endParaRPr lang="es-EC" sz="700">
                        <a:effectLst/>
                      </a:endParaRPr>
                    </a:p>
                    <a:p>
                      <a:pPr algn="just">
                        <a:lnSpc>
                          <a:spcPct val="115000"/>
                        </a:lnSpc>
                        <a:spcAft>
                          <a:spcPts val="0"/>
                        </a:spcAft>
                      </a:pPr>
                      <a:r>
                        <a:rPr lang="es-EC" sz="800">
                          <a:effectLst/>
                        </a:rPr>
                        <a:t> </a:t>
                      </a:r>
                      <a:endParaRPr lang="es-EC" sz="700">
                        <a:effectLst/>
                      </a:endParaRPr>
                    </a:p>
                    <a:p>
                      <a:pPr algn="just">
                        <a:lnSpc>
                          <a:spcPct val="115000"/>
                        </a:lnSpc>
                        <a:spcAft>
                          <a:spcPts val="0"/>
                        </a:spcAft>
                      </a:pPr>
                      <a:r>
                        <a:rPr lang="es-EC" sz="800">
                          <a:effectLst/>
                        </a:rPr>
                        <a:t> </a:t>
                      </a:r>
                      <a:endParaRPr lang="es-EC" sz="700">
                        <a:effectLst/>
                        <a:latin typeface="Calibri"/>
                        <a:ea typeface="Calibri"/>
                        <a:cs typeface="Times New Roman"/>
                      </a:endParaRPr>
                    </a:p>
                  </a:txBody>
                  <a:tcPr marL="38787" marR="38787" marT="0" marB="0"/>
                </a:tc>
              </a:tr>
              <a:tr h="574214">
                <a:tc>
                  <a:txBody>
                    <a:bodyPr/>
                    <a:lstStyle/>
                    <a:p>
                      <a:pPr algn="just">
                        <a:lnSpc>
                          <a:spcPct val="115000"/>
                        </a:lnSpc>
                        <a:spcAft>
                          <a:spcPts val="0"/>
                        </a:spcAft>
                      </a:pPr>
                      <a:r>
                        <a:rPr lang="es-EC" sz="800">
                          <a:effectLst/>
                        </a:rPr>
                        <a:t>14</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¿Le gustaría encontrar una tienda que sea especializada en ropa de punto en el Cantón?</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1.Si</a:t>
                      </a:r>
                      <a:endParaRPr lang="es-EC" sz="700">
                        <a:effectLst/>
                      </a:endParaRPr>
                    </a:p>
                    <a:p>
                      <a:pPr algn="just">
                        <a:lnSpc>
                          <a:spcPct val="115000"/>
                        </a:lnSpc>
                        <a:spcAft>
                          <a:spcPts val="0"/>
                        </a:spcAft>
                      </a:pPr>
                      <a:r>
                        <a:rPr lang="es-EC" sz="800">
                          <a:effectLst/>
                        </a:rPr>
                        <a:t>2.No</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O2</a:t>
                      </a:r>
                      <a:endParaRPr lang="es-EC" sz="700">
                        <a:effectLst/>
                      </a:endParaRPr>
                    </a:p>
                    <a:p>
                      <a:pPr algn="just">
                        <a:lnSpc>
                          <a:spcPct val="115000"/>
                        </a:lnSpc>
                        <a:spcAft>
                          <a:spcPts val="0"/>
                        </a:spcAft>
                      </a:pPr>
                      <a:r>
                        <a:rPr lang="es-EC" sz="800">
                          <a:effectLst/>
                        </a:rPr>
                        <a:t>O4</a:t>
                      </a:r>
                      <a:endParaRPr lang="es-EC" sz="700">
                        <a:effectLst/>
                        <a:latin typeface="Calibri"/>
                        <a:ea typeface="Calibri"/>
                        <a:cs typeface="Times New Roman"/>
                      </a:endParaRPr>
                    </a:p>
                  </a:txBody>
                  <a:tcPr marL="38787" marR="38787" marT="0" marB="0"/>
                </a:tc>
              </a:tr>
              <a:tr h="690550">
                <a:tc>
                  <a:txBody>
                    <a:bodyPr/>
                    <a:lstStyle/>
                    <a:p>
                      <a:pPr algn="just">
                        <a:lnSpc>
                          <a:spcPct val="115000"/>
                        </a:lnSpc>
                        <a:spcAft>
                          <a:spcPts val="0"/>
                        </a:spcAft>
                      </a:pPr>
                      <a:r>
                        <a:rPr lang="es-EC" sz="800">
                          <a:effectLst/>
                        </a:rPr>
                        <a:t>15</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¿Qué tipo de promoción le atrae a usted para comprar vestuario?</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1.Descuentos</a:t>
                      </a:r>
                      <a:endParaRPr lang="es-EC" sz="700">
                        <a:effectLst/>
                      </a:endParaRPr>
                    </a:p>
                    <a:p>
                      <a:pPr algn="just">
                        <a:lnSpc>
                          <a:spcPct val="115000"/>
                        </a:lnSpc>
                        <a:spcAft>
                          <a:spcPts val="0"/>
                        </a:spcAft>
                      </a:pPr>
                      <a:r>
                        <a:rPr lang="es-EC" sz="800">
                          <a:effectLst/>
                        </a:rPr>
                        <a:t>2.Cupones/ 2*1</a:t>
                      </a:r>
                      <a:endParaRPr lang="es-EC" sz="700">
                        <a:effectLst/>
                      </a:endParaRPr>
                    </a:p>
                    <a:p>
                      <a:pPr algn="just">
                        <a:lnSpc>
                          <a:spcPct val="115000"/>
                        </a:lnSpc>
                        <a:spcAft>
                          <a:spcPts val="0"/>
                        </a:spcAft>
                      </a:pPr>
                      <a:r>
                        <a:rPr lang="es-EC" sz="800">
                          <a:effectLst/>
                        </a:rPr>
                        <a:t>3.Ropa de temporada</a:t>
                      </a:r>
                      <a:endParaRPr lang="es-EC" sz="700">
                        <a:effectLst/>
                      </a:endParaRPr>
                    </a:p>
                    <a:p>
                      <a:pPr algn="just">
                        <a:lnSpc>
                          <a:spcPct val="115000"/>
                        </a:lnSpc>
                        <a:spcAft>
                          <a:spcPts val="0"/>
                        </a:spcAft>
                      </a:pPr>
                      <a:r>
                        <a:rPr lang="es-EC" sz="800">
                          <a:effectLst/>
                        </a:rPr>
                        <a:t>4.Otro:____________</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a:effectLst/>
                        </a:rPr>
                        <a:t>Nominal</a:t>
                      </a:r>
                      <a:endParaRPr lang="es-EC" sz="700">
                        <a:effectLst/>
                        <a:latin typeface="Calibri"/>
                        <a:ea typeface="Calibri"/>
                        <a:cs typeface="Times New Roman"/>
                      </a:endParaRPr>
                    </a:p>
                  </a:txBody>
                  <a:tcPr marL="38787" marR="38787" marT="0" marB="0"/>
                </a:tc>
                <a:tc>
                  <a:txBody>
                    <a:bodyPr/>
                    <a:lstStyle/>
                    <a:p>
                      <a:pPr algn="just">
                        <a:lnSpc>
                          <a:spcPct val="115000"/>
                        </a:lnSpc>
                        <a:spcAft>
                          <a:spcPts val="0"/>
                        </a:spcAft>
                      </a:pPr>
                      <a:r>
                        <a:rPr lang="es-EC" sz="800" dirty="0">
                          <a:effectLst/>
                        </a:rPr>
                        <a:t>OG</a:t>
                      </a:r>
                      <a:endParaRPr lang="es-EC" sz="700" dirty="0">
                        <a:effectLst/>
                      </a:endParaRPr>
                    </a:p>
                    <a:p>
                      <a:pPr algn="just">
                        <a:lnSpc>
                          <a:spcPct val="115000"/>
                        </a:lnSpc>
                        <a:spcAft>
                          <a:spcPts val="0"/>
                        </a:spcAft>
                      </a:pPr>
                      <a:r>
                        <a:rPr lang="es-EC" sz="800" dirty="0">
                          <a:effectLst/>
                        </a:rPr>
                        <a:t>O2</a:t>
                      </a:r>
                      <a:endParaRPr lang="es-EC" sz="700" dirty="0">
                        <a:effectLst/>
                      </a:endParaRPr>
                    </a:p>
                    <a:p>
                      <a:pPr algn="just">
                        <a:lnSpc>
                          <a:spcPct val="115000"/>
                        </a:lnSpc>
                        <a:spcAft>
                          <a:spcPts val="0"/>
                        </a:spcAft>
                      </a:pPr>
                      <a:r>
                        <a:rPr lang="es-EC" sz="800" dirty="0">
                          <a:effectLst/>
                        </a:rPr>
                        <a:t>O4</a:t>
                      </a:r>
                      <a:endParaRPr lang="es-EC" sz="700" dirty="0">
                        <a:effectLst/>
                        <a:latin typeface="Calibri"/>
                        <a:ea typeface="Calibri"/>
                        <a:cs typeface="Times New Roman"/>
                      </a:endParaRPr>
                    </a:p>
                  </a:txBody>
                  <a:tcPr marL="38787" marR="38787" marT="0" marB="0"/>
                </a:tc>
              </a:tr>
            </a:tbl>
          </a:graphicData>
        </a:graphic>
      </p:graphicFrame>
    </p:spTree>
    <p:extLst>
      <p:ext uri="{BB962C8B-B14F-4D97-AF65-F5344CB8AC3E}">
        <p14:creationId xmlns:p14="http://schemas.microsoft.com/office/powerpoint/2010/main" val="2733447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Univariable</a:t>
            </a:r>
            <a:endParaRPr lang="es-EC" dirty="0"/>
          </a:p>
        </p:txBody>
      </p:sp>
      <p:sp>
        <p:nvSpPr>
          <p:cNvPr id="3" name="2 Marcador de texto"/>
          <p:cNvSpPr>
            <a:spLocks noGrp="1"/>
          </p:cNvSpPr>
          <p:nvPr>
            <p:ph type="body" idx="1"/>
          </p:nvPr>
        </p:nvSpPr>
        <p:spPr>
          <a:xfrm>
            <a:off x="457200" y="1340768"/>
            <a:ext cx="3931920" cy="639762"/>
          </a:xfrm>
        </p:spPr>
        <p:txBody>
          <a:bodyPr/>
          <a:lstStyle/>
          <a:p>
            <a:r>
              <a:rPr lang="es-EC" dirty="0" smtClean="0"/>
              <a:t>Ocupación</a:t>
            </a:r>
            <a:endParaRPr lang="es-EC" dirty="0"/>
          </a:p>
        </p:txBody>
      </p:sp>
      <p:sp>
        <p:nvSpPr>
          <p:cNvPr id="5" name="4 Marcador de texto"/>
          <p:cNvSpPr>
            <a:spLocks noGrp="1"/>
          </p:cNvSpPr>
          <p:nvPr>
            <p:ph type="body" sz="quarter" idx="3"/>
          </p:nvPr>
        </p:nvSpPr>
        <p:spPr>
          <a:xfrm>
            <a:off x="4754880" y="1340768"/>
            <a:ext cx="3931920" cy="639762"/>
          </a:xfrm>
        </p:spPr>
        <p:txBody>
          <a:bodyPr/>
          <a:lstStyle/>
          <a:p>
            <a:r>
              <a:rPr lang="es-EC" dirty="0" smtClean="0"/>
              <a:t>Ingresos</a:t>
            </a:r>
            <a:endParaRPr lang="es-EC"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41" t="23437" r="17734" b="17636"/>
          <a:stretch/>
        </p:blipFill>
        <p:spPr bwMode="auto">
          <a:xfrm>
            <a:off x="395536" y="1916832"/>
            <a:ext cx="4032448" cy="334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0" y="5373216"/>
            <a:ext cx="4572000" cy="1200329"/>
          </a:xfrm>
          <a:prstGeom prst="rect">
            <a:avLst/>
          </a:prstGeom>
        </p:spPr>
        <p:txBody>
          <a:bodyPr>
            <a:spAutoFit/>
          </a:bodyPr>
          <a:lstStyle/>
          <a:p>
            <a:r>
              <a:rPr lang="es-EC" sz="800" b="1" dirty="0"/>
              <a:t>Análisis Ejecutivo</a:t>
            </a:r>
            <a:endParaRPr lang="es-EC" sz="800" dirty="0"/>
          </a:p>
          <a:p>
            <a:r>
              <a:rPr lang="es-EC" sz="800" dirty="0"/>
              <a:t>Se observa que el mayor porcentaje de los encuestados son empleados privados representados por el 45%, seguido por el 29% de encuestados que son empleados del sector público. Lo que implica que la mayoría de la población representa un mercado potencial que cuenta con trabajo estable.</a:t>
            </a:r>
          </a:p>
          <a:p>
            <a:r>
              <a:rPr lang="es-EC" sz="800" b="1" dirty="0"/>
              <a:t>Análisis Comparativo</a:t>
            </a:r>
            <a:endParaRPr lang="es-EC" sz="800" dirty="0"/>
          </a:p>
          <a:p>
            <a:r>
              <a:rPr lang="es-EC" sz="800" dirty="0"/>
              <a:t>El INEC, en su publicación del fascículo provincial Manabí, menciona que la población manabita en su mayoría trabaja por cuenta propia, y el segundo grupo mayoritario son los empleados privados según los datos arrojados en el Censo de Población y Vivienda del 2010.</a:t>
            </a: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614" t="26454" r="19886" b="12818"/>
          <a:stretch/>
        </p:blipFill>
        <p:spPr bwMode="auto">
          <a:xfrm>
            <a:off x="4769581" y="1821183"/>
            <a:ext cx="3978883" cy="340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608512" y="5471633"/>
            <a:ext cx="4427984" cy="1077218"/>
          </a:xfrm>
          <a:prstGeom prst="rect">
            <a:avLst/>
          </a:prstGeom>
        </p:spPr>
        <p:txBody>
          <a:bodyPr wrap="square">
            <a:spAutoFit/>
          </a:bodyPr>
          <a:lstStyle/>
          <a:p>
            <a:r>
              <a:rPr lang="es-EC" sz="800" b="1" dirty="0"/>
              <a:t>Análisis Ejecutivo</a:t>
            </a:r>
            <a:endParaRPr lang="es-EC" sz="800" dirty="0"/>
          </a:p>
          <a:p>
            <a:r>
              <a:rPr lang="es-EC" sz="800" dirty="0"/>
              <a:t>La investigación de mercados realizada, en la pregunta que se refiere a los ingresos de los encuestados arroja un 70% de la población perciben ingresos de entre 380 a 700 dólares lo que indica que los ingresos de los encuestados están por encima del  salario mínimo.</a:t>
            </a:r>
          </a:p>
          <a:p>
            <a:r>
              <a:rPr lang="es-EC" sz="800" b="1" dirty="0"/>
              <a:t>Análisis Comparativo</a:t>
            </a:r>
            <a:endParaRPr lang="es-EC" sz="800" dirty="0"/>
          </a:p>
          <a:p>
            <a:r>
              <a:rPr lang="es-EC" sz="800" dirty="0"/>
              <a:t>En la publicación del diario El Universo de acuerdo al artículo publicado en agosto del 2012, indica que 11 provincias incluida en este grupo Manabí bajaron sus niveles de pobreza hasta en  8 puntos porcentuales lo que nos indica desarrollo en la provincia.</a:t>
            </a:r>
          </a:p>
        </p:txBody>
      </p:sp>
    </p:spTree>
    <p:extLst>
      <p:ext uri="{BB962C8B-B14F-4D97-AF65-F5344CB8AC3E}">
        <p14:creationId xmlns:p14="http://schemas.microsoft.com/office/powerpoint/2010/main" val="56836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Importancia del Vestuario</a:t>
            </a:r>
          </a:p>
        </p:txBody>
      </p:sp>
      <p:sp>
        <p:nvSpPr>
          <p:cNvPr id="4" name="3 Marcador de texto"/>
          <p:cNvSpPr>
            <a:spLocks noGrp="1"/>
          </p:cNvSpPr>
          <p:nvPr>
            <p:ph type="body" sz="half" idx="2"/>
          </p:nvPr>
        </p:nvSpPr>
        <p:spPr/>
        <p:txBody>
          <a:bodyPr>
            <a:normAutofit fontScale="85000" lnSpcReduction="20000"/>
          </a:bodyPr>
          <a:lstStyle/>
          <a:p>
            <a:r>
              <a:rPr lang="es-EC" b="1" dirty="0"/>
              <a:t>Análisis Ejecutivo</a:t>
            </a:r>
            <a:endParaRPr lang="es-EC" dirty="0"/>
          </a:p>
          <a:p>
            <a:r>
              <a:rPr lang="es-EC" dirty="0"/>
              <a:t>Es evidente la importancia del  vestuario con un 72% los encuestados respondieron que el vestuario es de mucha importancia, lo que quiere decir que las empresas manufactureras tienen una oportunidad en el Cantón Sucre</a:t>
            </a:r>
            <a:r>
              <a:rPr lang="es-EC" dirty="0" smtClean="0"/>
              <a:t>.</a:t>
            </a:r>
          </a:p>
          <a:p>
            <a:endParaRPr lang="es-EC" dirty="0"/>
          </a:p>
          <a:p>
            <a:r>
              <a:rPr lang="es-EC" b="1" dirty="0"/>
              <a:t>Análisis Comparativo</a:t>
            </a:r>
            <a:endParaRPr lang="es-EC" dirty="0"/>
          </a:p>
          <a:p>
            <a:r>
              <a:rPr lang="es-EC" dirty="0"/>
              <a:t>Janeth Moreira, ingeniera comercial y con una maestría en gerencia de proyecto, asegura en el Diario Manabita que la población manabita gasta alrededor del 5.5% de sus ingresos en vestuario, El gasto en ropa varía de acuerdo al número de las cargas familiares. Es recomendable dividir el presupuesto entre cada uno de los miembros.</a:t>
            </a:r>
            <a:r>
              <a:rPr lang="es-EC" b="1" dirty="0"/>
              <a:t> </a:t>
            </a:r>
            <a:endParaRPr lang="es-EC" dirty="0"/>
          </a:p>
          <a:p>
            <a:endParaRPr lang="es-EC" dirty="0"/>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000" t="21103" r="15273" b="12182"/>
          <a:stretch/>
        </p:blipFill>
        <p:spPr bwMode="auto">
          <a:xfrm>
            <a:off x="2915816" y="836712"/>
            <a:ext cx="605872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806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Frecuencia de Compra de vestuario</a:t>
            </a:r>
          </a:p>
        </p:txBody>
      </p:sp>
      <p:sp>
        <p:nvSpPr>
          <p:cNvPr id="4" name="3 Marcador de texto"/>
          <p:cNvSpPr>
            <a:spLocks noGrp="1"/>
          </p:cNvSpPr>
          <p:nvPr>
            <p:ph type="body" sz="half" idx="2"/>
          </p:nvPr>
        </p:nvSpPr>
        <p:spPr/>
        <p:txBody>
          <a:bodyPr>
            <a:normAutofit fontScale="92500" lnSpcReduction="20000"/>
          </a:bodyPr>
          <a:lstStyle/>
          <a:p>
            <a:r>
              <a:rPr lang="es-EC" b="1" dirty="0"/>
              <a:t>Análisis Ejecutivo</a:t>
            </a:r>
            <a:endParaRPr lang="es-EC" dirty="0"/>
          </a:p>
          <a:p>
            <a:r>
              <a:rPr lang="es-EC" dirty="0"/>
              <a:t>Se observa el porcentaje más representativo 46% de los encuestados afirman que compran indumentaria frecuentemente estos resultados nos muestran la importancia del vestuario para la población</a:t>
            </a:r>
            <a:r>
              <a:rPr lang="es-EC" dirty="0" smtClean="0"/>
              <a:t>.</a:t>
            </a:r>
          </a:p>
          <a:p>
            <a:endParaRPr lang="es-EC" dirty="0"/>
          </a:p>
          <a:p>
            <a:r>
              <a:rPr lang="es-EC" b="1" dirty="0"/>
              <a:t>Análisis Comparativo</a:t>
            </a:r>
            <a:endParaRPr lang="es-EC" dirty="0"/>
          </a:p>
          <a:p>
            <a:r>
              <a:rPr lang="es-EC" dirty="0"/>
              <a:t>En el diario Manabita del 26 de febrero del 2013, informa que el vestuario se lleva más del 3% de los ingresos, dependiendo si la persona es universitaria, o no tiene uniforme el gasto puede llegar hasta el 10% de los ingresos percibidos.</a:t>
            </a:r>
          </a:p>
          <a:p>
            <a:endParaRPr lang="es-EC" dirty="0"/>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273" t="19940" r="16485" b="9854"/>
          <a:stretch/>
        </p:blipFill>
        <p:spPr bwMode="auto">
          <a:xfrm>
            <a:off x="3059832" y="836712"/>
            <a:ext cx="554183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114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000" dirty="0"/>
              <a:t>Factor  prioritario que influye en la compra de ropa</a:t>
            </a:r>
          </a:p>
        </p:txBody>
      </p:sp>
      <p:sp>
        <p:nvSpPr>
          <p:cNvPr id="4" name="3 Marcador de texto"/>
          <p:cNvSpPr>
            <a:spLocks noGrp="1"/>
          </p:cNvSpPr>
          <p:nvPr>
            <p:ph type="body" sz="half" idx="2"/>
          </p:nvPr>
        </p:nvSpPr>
        <p:spPr/>
        <p:txBody>
          <a:bodyPr>
            <a:normAutofit fontScale="92500" lnSpcReduction="20000"/>
          </a:bodyPr>
          <a:lstStyle/>
          <a:p>
            <a:r>
              <a:rPr lang="es-EC" b="1" dirty="0"/>
              <a:t>Análisis Ejecutivo</a:t>
            </a:r>
            <a:endParaRPr lang="es-EC" dirty="0"/>
          </a:p>
          <a:p>
            <a:r>
              <a:rPr lang="es-EC" dirty="0"/>
              <a:t>El factor que influye en la compra de prendas de vestir de punto con mayor porcentaje 46% es la calidad y el 35% el precio dos variables que están relacionadas</a:t>
            </a:r>
            <a:r>
              <a:rPr lang="es-EC" dirty="0" smtClean="0"/>
              <a:t>.</a:t>
            </a:r>
          </a:p>
          <a:p>
            <a:endParaRPr lang="es-EC" dirty="0"/>
          </a:p>
          <a:p>
            <a:r>
              <a:rPr lang="es-EC" b="1" dirty="0"/>
              <a:t>Análisis Comparativo</a:t>
            </a:r>
            <a:endParaRPr lang="es-EC" dirty="0"/>
          </a:p>
          <a:p>
            <a:r>
              <a:rPr lang="es-EC" dirty="0"/>
              <a:t>Una publicación del 29 de noviembre del 2013 de la revista “ekos”, una revista especializada en finanzas, da cuenta que hasta el 2011 los ecuatorianos de clase media gastan entre 50 y 150 dólares en vestimenta además afirma que en nuestro país las personas buscan primordialmente calidad en sus prendas de vestir  </a:t>
            </a:r>
          </a:p>
          <a:p>
            <a:endParaRPr lang="es-EC" dirty="0"/>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304" t="22837" r="15952" b="10243"/>
          <a:stretch/>
        </p:blipFill>
        <p:spPr bwMode="auto">
          <a:xfrm>
            <a:off x="2843808" y="836712"/>
            <a:ext cx="614944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640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000" dirty="0"/>
              <a:t>Tipo de tela de preferencia para sus prendas de vestir</a:t>
            </a:r>
          </a:p>
        </p:txBody>
      </p:sp>
      <p:sp>
        <p:nvSpPr>
          <p:cNvPr id="4" name="3 Marcador de texto"/>
          <p:cNvSpPr>
            <a:spLocks noGrp="1"/>
          </p:cNvSpPr>
          <p:nvPr>
            <p:ph type="body" sz="half" idx="2"/>
          </p:nvPr>
        </p:nvSpPr>
        <p:spPr/>
        <p:txBody>
          <a:bodyPr>
            <a:normAutofit fontScale="85000" lnSpcReduction="10000"/>
          </a:bodyPr>
          <a:lstStyle/>
          <a:p>
            <a:r>
              <a:rPr lang="es-EC" b="1" dirty="0"/>
              <a:t>Análisis Ejecutivo</a:t>
            </a:r>
            <a:endParaRPr lang="es-EC" dirty="0"/>
          </a:p>
          <a:p>
            <a:r>
              <a:rPr lang="es-EC" dirty="0"/>
              <a:t>El porcentaje representativo 94% de los encuestados, prefieren las prendas de vestir elaboradas en tejido de punto, esto se debe a la frescura del material para el clima del Cantón Sucre</a:t>
            </a:r>
            <a:r>
              <a:rPr lang="es-EC" dirty="0" smtClean="0"/>
              <a:t>.</a:t>
            </a:r>
            <a:endParaRPr lang="es-EC" dirty="0"/>
          </a:p>
          <a:p>
            <a:r>
              <a:rPr lang="es-EC" b="1" dirty="0"/>
              <a:t>Análisis Comparativo</a:t>
            </a:r>
            <a:endParaRPr lang="es-EC" dirty="0"/>
          </a:p>
          <a:p>
            <a:r>
              <a:rPr lang="es-EC" dirty="0"/>
              <a:t>El tejido de punto en el país está innovando así se lo demostraron expertos en el tema en la feria Xportex realizada en Quito en abril del 2013, Entre las  características de este material para prendas de vestir  está que son antibacteriales, absorben el sudor y tienen mejor resistencia al lavado, razón por la cual las personas prefieren su indumentaria en este material.</a:t>
            </a:r>
          </a:p>
          <a:p>
            <a:endParaRPr lang="es-EC"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030" t="19940" r="17939" b="16060"/>
          <a:stretch/>
        </p:blipFill>
        <p:spPr bwMode="auto">
          <a:xfrm>
            <a:off x="2915815" y="757342"/>
            <a:ext cx="5681141" cy="555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603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2139696" cy="1261872"/>
          </a:xfrm>
        </p:spPr>
        <p:txBody>
          <a:bodyPr/>
          <a:lstStyle/>
          <a:p>
            <a:r>
              <a:rPr lang="es-EC" sz="2000" dirty="0"/>
              <a:t>Reconocimiento de la calidad</a:t>
            </a:r>
          </a:p>
        </p:txBody>
      </p:sp>
      <p:sp>
        <p:nvSpPr>
          <p:cNvPr id="4" name="3 Marcador de texto"/>
          <p:cNvSpPr>
            <a:spLocks noGrp="1"/>
          </p:cNvSpPr>
          <p:nvPr>
            <p:ph type="body" sz="half" idx="2"/>
          </p:nvPr>
        </p:nvSpPr>
        <p:spPr>
          <a:xfrm>
            <a:off x="457201" y="1916832"/>
            <a:ext cx="2139696" cy="4457335"/>
          </a:xfrm>
        </p:spPr>
        <p:txBody>
          <a:bodyPr>
            <a:noAutofit/>
          </a:bodyPr>
          <a:lstStyle/>
          <a:p>
            <a:r>
              <a:rPr lang="es-EC" sz="1100" b="1" dirty="0"/>
              <a:t>Análisis Ejecutivo</a:t>
            </a:r>
            <a:endParaRPr lang="es-EC" sz="1100" dirty="0"/>
          </a:p>
          <a:p>
            <a:r>
              <a:rPr lang="es-EC" sz="1100" dirty="0"/>
              <a:t>El porcentaje más representativo 65% de los encuestados reconocen la calidad de sus prendas de vestir por la tela en la que están confeccionadas, lo que nos indica la importancia del material con el que está elaborada la indumentaria</a:t>
            </a:r>
            <a:r>
              <a:rPr lang="es-EC" sz="1100" dirty="0" smtClean="0"/>
              <a:t>.</a:t>
            </a:r>
          </a:p>
          <a:p>
            <a:r>
              <a:rPr lang="es-EC" sz="1100" b="1" dirty="0" smtClean="0"/>
              <a:t>Análisis </a:t>
            </a:r>
            <a:r>
              <a:rPr lang="es-EC" sz="1100" b="1" dirty="0"/>
              <a:t>Comparativo</a:t>
            </a:r>
            <a:endParaRPr lang="es-EC" sz="1100" dirty="0"/>
          </a:p>
          <a:p>
            <a:r>
              <a:rPr lang="es-EC" sz="1100" dirty="0"/>
              <a:t>Debido a que la calidad es determinante para la selección de la indumentaria Sandra Kirklan en la página web e-</a:t>
            </a:r>
            <a:r>
              <a:rPr lang="es-EC" sz="1100" dirty="0" err="1"/>
              <a:t>How</a:t>
            </a:r>
            <a:r>
              <a:rPr lang="es-EC" sz="1100" dirty="0"/>
              <a:t> en español da recomendaciones para elegir ropa de calidad al momento de comprar y  entre los indicadores de calidad ella aconseja con las siguientes frases “Siente la tela. Se debe sentir suave y no dura ni grasosa. Apriétala a ver si va a recuperar su forma”. Calidad vs cantidad en el armario</a:t>
            </a:r>
            <a:r>
              <a:rPr lang="es-EC" sz="1100" dirty="0" smtClean="0"/>
              <a:t>.</a:t>
            </a:r>
            <a:endParaRPr lang="es-EC" sz="1100" dirty="0"/>
          </a:p>
        </p:txBody>
      </p:sp>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788" t="21491" r="18667" b="16060"/>
          <a:stretch/>
        </p:blipFill>
        <p:spPr bwMode="auto">
          <a:xfrm>
            <a:off x="2815264" y="764704"/>
            <a:ext cx="618285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451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000" dirty="0"/>
              <a:t>Motivación principal para comprar prendas de vestir</a:t>
            </a:r>
          </a:p>
        </p:txBody>
      </p:sp>
      <p:sp>
        <p:nvSpPr>
          <p:cNvPr id="4" name="3 Marcador de texto"/>
          <p:cNvSpPr>
            <a:spLocks noGrp="1"/>
          </p:cNvSpPr>
          <p:nvPr>
            <p:ph type="body" sz="half" idx="2"/>
          </p:nvPr>
        </p:nvSpPr>
        <p:spPr/>
        <p:txBody>
          <a:bodyPr>
            <a:normAutofit fontScale="92500" lnSpcReduction="20000"/>
          </a:bodyPr>
          <a:lstStyle/>
          <a:p>
            <a:r>
              <a:rPr lang="es-EC" b="1" dirty="0"/>
              <a:t>Análisis Ejecutivo</a:t>
            </a:r>
            <a:endParaRPr lang="es-EC" dirty="0"/>
          </a:p>
          <a:p>
            <a:r>
              <a:rPr lang="es-EC" dirty="0"/>
              <a:t>El 68% de los encuestados compran indumentaria principalmente por necesidad, lo que indica precisamente que el vestuario constituye un bien básico</a:t>
            </a:r>
            <a:r>
              <a:rPr lang="es-EC" dirty="0" smtClean="0"/>
              <a:t>.</a:t>
            </a:r>
          </a:p>
          <a:p>
            <a:endParaRPr lang="es-EC" dirty="0"/>
          </a:p>
          <a:p>
            <a:r>
              <a:rPr lang="es-EC" b="1" dirty="0"/>
              <a:t>Análisis Comparativo</a:t>
            </a:r>
            <a:endParaRPr lang="es-EC" dirty="0"/>
          </a:p>
          <a:p>
            <a:r>
              <a:rPr lang="es-EC" dirty="0"/>
              <a:t>Angélica Andrade, gerente de Marketing del Centro Comercial Iñaquito (CCI), describe en la revista Líderes al visitante de los centros comerciales como un comprador que “se deja llevar mucho por lo que ve en las vitrinas”. Aunque no necesite el producto, si es llamativo y está de moda, lo adquiere</a:t>
            </a:r>
            <a:r>
              <a:rPr lang="es-EC" dirty="0" smtClean="0"/>
              <a:t>.</a:t>
            </a:r>
            <a:endParaRPr lang="es-EC" dirty="0"/>
          </a:p>
        </p:txBody>
      </p:sp>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789" t="22655" r="14060" b="9855"/>
          <a:stretch/>
        </p:blipFill>
        <p:spPr bwMode="auto">
          <a:xfrm>
            <a:off x="2816039" y="836712"/>
            <a:ext cx="619972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774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85546" y="764704"/>
            <a:ext cx="784887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6 Conector recto"/>
          <p:cNvCxnSpPr/>
          <p:nvPr/>
        </p:nvCxnSpPr>
        <p:spPr>
          <a:xfrm>
            <a:off x="7020272" y="800485"/>
            <a:ext cx="0" cy="6057515"/>
          </a:xfrm>
          <a:prstGeom prst="line">
            <a:avLst/>
          </a:prstGeom>
        </p:spPr>
        <p:style>
          <a:lnRef idx="2">
            <a:schemeClr val="accent3"/>
          </a:lnRef>
          <a:fillRef idx="0">
            <a:schemeClr val="accent3"/>
          </a:fillRef>
          <a:effectRef idx="1">
            <a:schemeClr val="accent3"/>
          </a:effectRef>
          <a:fontRef idx="minor">
            <a:schemeClr val="tx1"/>
          </a:fontRef>
        </p:style>
      </p:cxnSp>
      <p:sp>
        <p:nvSpPr>
          <p:cNvPr id="8" name="7 CuadroTexto"/>
          <p:cNvSpPr txBox="1"/>
          <p:nvPr/>
        </p:nvSpPr>
        <p:spPr>
          <a:xfrm>
            <a:off x="1387018" y="323364"/>
            <a:ext cx="3132348" cy="369332"/>
          </a:xfrm>
          <a:prstGeom prst="rect">
            <a:avLst/>
          </a:prstGeom>
          <a:noFill/>
        </p:spPr>
        <p:txBody>
          <a:bodyPr wrap="square" rtlCol="0">
            <a:spAutoFit/>
          </a:bodyPr>
          <a:lstStyle/>
          <a:p>
            <a:r>
              <a:rPr lang="es-ES" dirty="0" smtClean="0"/>
              <a:t>CAUSA</a:t>
            </a:r>
            <a:endParaRPr lang="es-ES" dirty="0"/>
          </a:p>
        </p:txBody>
      </p:sp>
      <p:sp>
        <p:nvSpPr>
          <p:cNvPr id="9" name="8 CuadroTexto"/>
          <p:cNvSpPr txBox="1"/>
          <p:nvPr/>
        </p:nvSpPr>
        <p:spPr>
          <a:xfrm>
            <a:off x="6562875" y="323364"/>
            <a:ext cx="1897557" cy="369332"/>
          </a:xfrm>
          <a:prstGeom prst="rect">
            <a:avLst/>
          </a:prstGeom>
          <a:noFill/>
        </p:spPr>
        <p:txBody>
          <a:bodyPr wrap="square" rtlCol="0">
            <a:spAutoFit/>
          </a:bodyPr>
          <a:lstStyle/>
          <a:p>
            <a:pPr algn="ctr"/>
            <a:r>
              <a:rPr lang="es-ES" dirty="0" smtClean="0"/>
              <a:t>EFECTO</a:t>
            </a:r>
            <a:endParaRPr lang="es-ES" dirty="0"/>
          </a:p>
        </p:txBody>
      </p:sp>
      <p:cxnSp>
        <p:nvCxnSpPr>
          <p:cNvPr id="11" name="10 Conector recto de flecha"/>
          <p:cNvCxnSpPr>
            <a:endCxn id="12" idx="1"/>
          </p:cNvCxnSpPr>
          <p:nvPr/>
        </p:nvCxnSpPr>
        <p:spPr>
          <a:xfrm>
            <a:off x="251520" y="3720965"/>
            <a:ext cx="7056784" cy="1471"/>
          </a:xfrm>
          <a:prstGeom prst="straightConnector1">
            <a:avLst/>
          </a:prstGeom>
          <a:ln>
            <a:solidFill>
              <a:schemeClr val="accent6">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12" name="11 Pentágono"/>
          <p:cNvSpPr/>
          <p:nvPr/>
        </p:nvSpPr>
        <p:spPr>
          <a:xfrm>
            <a:off x="7308304" y="2071655"/>
            <a:ext cx="1827889" cy="3301561"/>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rPr>
              <a:t>Insatisfacción del consumidor por ausencia de información sobre su comportamiento para empresas fabricantes y comerciantes</a:t>
            </a:r>
          </a:p>
          <a:p>
            <a:pPr algn="ctr"/>
            <a:r>
              <a:rPr lang="es-ES" sz="1100" b="1" dirty="0" smtClean="0">
                <a:solidFill>
                  <a:schemeClr val="bg1"/>
                </a:solidFill>
              </a:rPr>
              <a:t> de  </a:t>
            </a:r>
            <a:r>
              <a:rPr lang="es-ES" sz="1100" b="1" dirty="0">
                <a:solidFill>
                  <a:schemeClr val="bg1"/>
                </a:solidFill>
              </a:rPr>
              <a:t>prendas de vestir en tela de </a:t>
            </a:r>
            <a:r>
              <a:rPr lang="es-ES" sz="1100" b="1" dirty="0" smtClean="0">
                <a:solidFill>
                  <a:schemeClr val="bg1"/>
                </a:solidFill>
              </a:rPr>
              <a:t>punto</a:t>
            </a:r>
          </a:p>
        </p:txBody>
      </p:sp>
      <p:sp>
        <p:nvSpPr>
          <p:cNvPr id="13" name="12 Rectángulo"/>
          <p:cNvSpPr/>
          <p:nvPr/>
        </p:nvSpPr>
        <p:spPr>
          <a:xfrm>
            <a:off x="623688" y="908720"/>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MÉTODO DE TRABAJO</a:t>
            </a:r>
            <a:endParaRPr lang="es-ES" dirty="0"/>
          </a:p>
        </p:txBody>
      </p:sp>
      <p:sp>
        <p:nvSpPr>
          <p:cNvPr id="14" name="13 Rectángulo"/>
          <p:cNvSpPr/>
          <p:nvPr/>
        </p:nvSpPr>
        <p:spPr>
          <a:xfrm>
            <a:off x="4484363" y="6165304"/>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MEDIO AMBIENTE</a:t>
            </a:r>
            <a:endParaRPr lang="es-ES" dirty="0"/>
          </a:p>
        </p:txBody>
      </p:sp>
      <p:sp>
        <p:nvSpPr>
          <p:cNvPr id="15" name="14 Rectángulo"/>
          <p:cNvSpPr/>
          <p:nvPr/>
        </p:nvSpPr>
        <p:spPr>
          <a:xfrm>
            <a:off x="2213263" y="6161374"/>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MANO DE OBRA</a:t>
            </a:r>
            <a:endParaRPr lang="es-ES" dirty="0"/>
          </a:p>
        </p:txBody>
      </p:sp>
      <p:sp>
        <p:nvSpPr>
          <p:cNvPr id="16" name="15 Rectángulo"/>
          <p:cNvSpPr/>
          <p:nvPr/>
        </p:nvSpPr>
        <p:spPr>
          <a:xfrm>
            <a:off x="161909" y="6145505"/>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MATERIALES</a:t>
            </a:r>
            <a:endParaRPr lang="es-ES" dirty="0"/>
          </a:p>
        </p:txBody>
      </p:sp>
      <p:sp>
        <p:nvSpPr>
          <p:cNvPr id="17" name="16 Rectángulo"/>
          <p:cNvSpPr/>
          <p:nvPr/>
        </p:nvSpPr>
        <p:spPr>
          <a:xfrm>
            <a:off x="4479405" y="908720"/>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MAQUINARIA</a:t>
            </a:r>
            <a:endParaRPr lang="es-ES" sz="1600" dirty="0"/>
          </a:p>
        </p:txBody>
      </p:sp>
      <p:sp>
        <p:nvSpPr>
          <p:cNvPr id="18" name="17 Rectángulo"/>
          <p:cNvSpPr/>
          <p:nvPr/>
        </p:nvSpPr>
        <p:spPr>
          <a:xfrm>
            <a:off x="2643935" y="908720"/>
            <a:ext cx="1566174"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MEDICIÓN</a:t>
            </a:r>
            <a:endParaRPr lang="es-ES" dirty="0"/>
          </a:p>
        </p:txBody>
      </p:sp>
      <p:cxnSp>
        <p:nvCxnSpPr>
          <p:cNvPr id="21" name="20 Conector recto de flecha"/>
          <p:cNvCxnSpPr/>
          <p:nvPr/>
        </p:nvCxnSpPr>
        <p:spPr>
          <a:xfrm>
            <a:off x="838159" y="1412776"/>
            <a:ext cx="1067076" cy="23042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23 Conector recto de flecha"/>
          <p:cNvCxnSpPr/>
          <p:nvPr/>
        </p:nvCxnSpPr>
        <p:spPr>
          <a:xfrm flipV="1">
            <a:off x="860698" y="3713174"/>
            <a:ext cx="1076993" cy="24443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6" name="35 Conector recto de flecha"/>
          <p:cNvCxnSpPr/>
          <p:nvPr/>
        </p:nvCxnSpPr>
        <p:spPr>
          <a:xfrm>
            <a:off x="3130307" y="1416706"/>
            <a:ext cx="1067076" cy="23042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7" name="36 Conector recto de flecha"/>
          <p:cNvCxnSpPr/>
          <p:nvPr/>
        </p:nvCxnSpPr>
        <p:spPr>
          <a:xfrm>
            <a:off x="4728954" y="1416706"/>
            <a:ext cx="1067076" cy="23042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37 Conector recto de flecha"/>
          <p:cNvCxnSpPr/>
          <p:nvPr/>
        </p:nvCxnSpPr>
        <p:spPr>
          <a:xfrm flipV="1">
            <a:off x="3056789" y="3736629"/>
            <a:ext cx="1076993" cy="24443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9" name="38 Conector recto de flecha"/>
          <p:cNvCxnSpPr/>
          <p:nvPr/>
        </p:nvCxnSpPr>
        <p:spPr>
          <a:xfrm flipV="1">
            <a:off x="4728954" y="3717032"/>
            <a:ext cx="1076993" cy="24443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42 Conector recto de flecha"/>
          <p:cNvCxnSpPr/>
          <p:nvPr/>
        </p:nvCxnSpPr>
        <p:spPr>
          <a:xfrm flipH="1">
            <a:off x="5148064" y="2276872"/>
            <a:ext cx="153679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43 Conector recto de flecha"/>
          <p:cNvCxnSpPr/>
          <p:nvPr/>
        </p:nvCxnSpPr>
        <p:spPr>
          <a:xfrm flipH="1">
            <a:off x="3488553" y="2276872"/>
            <a:ext cx="129045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5" name="44 Conector recto de flecha"/>
          <p:cNvCxnSpPr/>
          <p:nvPr/>
        </p:nvCxnSpPr>
        <p:spPr>
          <a:xfrm flipH="1">
            <a:off x="1184443" y="2013327"/>
            <a:ext cx="102882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6" name="45 Conector recto de flecha"/>
          <p:cNvCxnSpPr/>
          <p:nvPr/>
        </p:nvCxnSpPr>
        <p:spPr>
          <a:xfrm flipH="1">
            <a:off x="5483474" y="4653136"/>
            <a:ext cx="153679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8" name="47 Conector recto de flecha"/>
          <p:cNvCxnSpPr/>
          <p:nvPr/>
        </p:nvCxnSpPr>
        <p:spPr>
          <a:xfrm flipH="1">
            <a:off x="1437608" y="4997207"/>
            <a:ext cx="153679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9" name="48 Conector recto de flecha"/>
          <p:cNvCxnSpPr/>
          <p:nvPr/>
        </p:nvCxnSpPr>
        <p:spPr>
          <a:xfrm flipH="1">
            <a:off x="3698689" y="4651421"/>
            <a:ext cx="139329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3" name="52 Conector recto de flecha"/>
          <p:cNvCxnSpPr/>
          <p:nvPr/>
        </p:nvCxnSpPr>
        <p:spPr>
          <a:xfrm>
            <a:off x="107504" y="5373216"/>
            <a:ext cx="101528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9" name="58 Conector recto de flecha"/>
          <p:cNvCxnSpPr/>
          <p:nvPr/>
        </p:nvCxnSpPr>
        <p:spPr>
          <a:xfrm>
            <a:off x="3498715" y="5661248"/>
            <a:ext cx="1397335"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0" name="59 Conector recto de flecha"/>
          <p:cNvCxnSpPr/>
          <p:nvPr/>
        </p:nvCxnSpPr>
        <p:spPr>
          <a:xfrm>
            <a:off x="370002" y="2924944"/>
            <a:ext cx="1149989"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1" name="60 Conector recto de flecha"/>
          <p:cNvCxnSpPr/>
          <p:nvPr/>
        </p:nvCxnSpPr>
        <p:spPr>
          <a:xfrm>
            <a:off x="2262202" y="2709159"/>
            <a:ext cx="141248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2" name="61 Conector recto de flecha"/>
          <p:cNvCxnSpPr/>
          <p:nvPr/>
        </p:nvCxnSpPr>
        <p:spPr>
          <a:xfrm>
            <a:off x="4133782" y="3068960"/>
            <a:ext cx="141248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3" name="62 CuadroTexto"/>
          <p:cNvSpPr txBox="1"/>
          <p:nvPr/>
        </p:nvSpPr>
        <p:spPr>
          <a:xfrm>
            <a:off x="5148064" y="1556792"/>
            <a:ext cx="1656184" cy="553998"/>
          </a:xfrm>
          <a:prstGeom prst="rect">
            <a:avLst/>
          </a:prstGeom>
          <a:noFill/>
        </p:spPr>
        <p:txBody>
          <a:bodyPr wrap="square" rtlCol="0">
            <a:spAutoFit/>
          </a:bodyPr>
          <a:lstStyle/>
          <a:p>
            <a:r>
              <a:rPr lang="es-ES" sz="1000" b="1" dirty="0" smtClean="0"/>
              <a:t>Ausencia de </a:t>
            </a:r>
            <a:r>
              <a:rPr lang="es-ES" sz="1000" b="1" dirty="0"/>
              <a:t>información </a:t>
            </a:r>
            <a:r>
              <a:rPr lang="es-ES" sz="1000" b="1" dirty="0" smtClean="0"/>
              <a:t>sobre </a:t>
            </a:r>
            <a:r>
              <a:rPr lang="es-ES" sz="1000" b="1" dirty="0"/>
              <a:t>tecnologías </a:t>
            </a:r>
            <a:r>
              <a:rPr lang="es-ES" sz="1000" b="1" dirty="0" smtClean="0"/>
              <a:t>para la confección </a:t>
            </a:r>
            <a:endParaRPr lang="es-ES" sz="1000" b="1" dirty="0"/>
          </a:p>
        </p:txBody>
      </p:sp>
      <p:sp>
        <p:nvSpPr>
          <p:cNvPr id="64" name="63 CuadroTexto"/>
          <p:cNvSpPr txBox="1"/>
          <p:nvPr/>
        </p:nvSpPr>
        <p:spPr>
          <a:xfrm>
            <a:off x="3779912" y="2492896"/>
            <a:ext cx="1656184" cy="553998"/>
          </a:xfrm>
          <a:prstGeom prst="rect">
            <a:avLst/>
          </a:prstGeom>
          <a:noFill/>
        </p:spPr>
        <p:txBody>
          <a:bodyPr wrap="square" rtlCol="0">
            <a:spAutoFit/>
          </a:bodyPr>
          <a:lstStyle/>
          <a:p>
            <a:r>
              <a:rPr lang="es-ES" sz="1000" b="1" dirty="0" smtClean="0"/>
              <a:t>Carencia de información y bases de datos del consumidor</a:t>
            </a:r>
            <a:endParaRPr lang="es-ES" sz="1000" b="1" dirty="0"/>
          </a:p>
        </p:txBody>
      </p:sp>
      <p:sp>
        <p:nvSpPr>
          <p:cNvPr id="65" name="64 CuadroTexto"/>
          <p:cNvSpPr txBox="1"/>
          <p:nvPr/>
        </p:nvSpPr>
        <p:spPr>
          <a:xfrm>
            <a:off x="3451297" y="1556792"/>
            <a:ext cx="1382185" cy="553998"/>
          </a:xfrm>
          <a:prstGeom prst="rect">
            <a:avLst/>
          </a:prstGeom>
          <a:noFill/>
        </p:spPr>
        <p:txBody>
          <a:bodyPr wrap="square" rtlCol="0">
            <a:spAutoFit/>
          </a:bodyPr>
          <a:lstStyle/>
          <a:p>
            <a:r>
              <a:rPr lang="es-ES" sz="1000" b="1" dirty="0" smtClean="0"/>
              <a:t>Ausencia de servicios adicionales para el consumidor</a:t>
            </a:r>
            <a:endParaRPr lang="es-ES" sz="1000" b="1" dirty="0"/>
          </a:p>
        </p:txBody>
      </p:sp>
      <p:sp>
        <p:nvSpPr>
          <p:cNvPr id="66" name="65 CuadroTexto"/>
          <p:cNvSpPr txBox="1"/>
          <p:nvPr/>
        </p:nvSpPr>
        <p:spPr>
          <a:xfrm>
            <a:off x="2307194" y="2001273"/>
            <a:ext cx="1230734" cy="707886"/>
          </a:xfrm>
          <a:prstGeom prst="rect">
            <a:avLst/>
          </a:prstGeom>
          <a:noFill/>
        </p:spPr>
        <p:txBody>
          <a:bodyPr wrap="square" rtlCol="0">
            <a:spAutoFit/>
          </a:bodyPr>
          <a:lstStyle/>
          <a:p>
            <a:r>
              <a:rPr lang="es-EC" sz="1000" b="1" dirty="0"/>
              <a:t>Ausencia  de programas de relación con el cliente</a:t>
            </a:r>
          </a:p>
        </p:txBody>
      </p:sp>
      <p:sp>
        <p:nvSpPr>
          <p:cNvPr id="67" name="66 CuadroTexto"/>
          <p:cNvSpPr txBox="1"/>
          <p:nvPr/>
        </p:nvSpPr>
        <p:spPr>
          <a:xfrm>
            <a:off x="1507863" y="1601163"/>
            <a:ext cx="987611" cy="400110"/>
          </a:xfrm>
          <a:prstGeom prst="rect">
            <a:avLst/>
          </a:prstGeom>
          <a:noFill/>
        </p:spPr>
        <p:txBody>
          <a:bodyPr wrap="square" rtlCol="0">
            <a:spAutoFit/>
          </a:bodyPr>
          <a:lstStyle/>
          <a:p>
            <a:r>
              <a:rPr lang="es-ES" sz="1000" b="1" dirty="0" smtClean="0"/>
              <a:t>Tradicional y Empírico</a:t>
            </a:r>
            <a:endParaRPr lang="es-ES" sz="1000" b="1" dirty="0"/>
          </a:p>
        </p:txBody>
      </p:sp>
      <p:sp>
        <p:nvSpPr>
          <p:cNvPr id="68" name="67 CuadroTexto"/>
          <p:cNvSpPr txBox="1"/>
          <p:nvPr/>
        </p:nvSpPr>
        <p:spPr>
          <a:xfrm>
            <a:off x="1677765" y="2812866"/>
            <a:ext cx="1238051" cy="400110"/>
          </a:xfrm>
          <a:prstGeom prst="rect">
            <a:avLst/>
          </a:prstGeom>
          <a:noFill/>
        </p:spPr>
        <p:txBody>
          <a:bodyPr wrap="square" rtlCol="0">
            <a:spAutoFit/>
          </a:bodyPr>
          <a:lstStyle/>
          <a:p>
            <a:r>
              <a:rPr lang="es-ES" sz="1000" b="1" dirty="0" smtClean="0"/>
              <a:t>Horarios inadecuados</a:t>
            </a:r>
            <a:endParaRPr lang="es-ES" sz="1000" b="1" dirty="0"/>
          </a:p>
        </p:txBody>
      </p:sp>
      <p:sp>
        <p:nvSpPr>
          <p:cNvPr id="69" name="68 CuadroTexto"/>
          <p:cNvSpPr txBox="1"/>
          <p:nvPr/>
        </p:nvSpPr>
        <p:spPr>
          <a:xfrm>
            <a:off x="1849059" y="4415610"/>
            <a:ext cx="1382185" cy="553998"/>
          </a:xfrm>
          <a:prstGeom prst="rect">
            <a:avLst/>
          </a:prstGeom>
          <a:noFill/>
        </p:spPr>
        <p:txBody>
          <a:bodyPr wrap="square" rtlCol="0">
            <a:spAutoFit/>
          </a:bodyPr>
          <a:lstStyle/>
          <a:p>
            <a:r>
              <a:rPr lang="es-ES" sz="1000" b="1" dirty="0" smtClean="0"/>
              <a:t>productos  sin variedad (tallas, modelos, colores)</a:t>
            </a:r>
            <a:endParaRPr lang="es-ES" sz="1000" b="1" dirty="0"/>
          </a:p>
        </p:txBody>
      </p:sp>
      <p:sp>
        <p:nvSpPr>
          <p:cNvPr id="71" name="70 CuadroTexto"/>
          <p:cNvSpPr txBox="1"/>
          <p:nvPr/>
        </p:nvSpPr>
        <p:spPr>
          <a:xfrm>
            <a:off x="3950918" y="4123407"/>
            <a:ext cx="1382185" cy="553998"/>
          </a:xfrm>
          <a:prstGeom prst="rect">
            <a:avLst/>
          </a:prstGeom>
          <a:noFill/>
        </p:spPr>
        <p:txBody>
          <a:bodyPr wrap="square" rtlCol="0">
            <a:spAutoFit/>
          </a:bodyPr>
          <a:lstStyle/>
          <a:p>
            <a:r>
              <a:rPr lang="es-ES" sz="1000" b="1" dirty="0" smtClean="0"/>
              <a:t>capacitación deficiente para atender al cliente</a:t>
            </a:r>
            <a:endParaRPr lang="es-ES" sz="1000" b="1" dirty="0"/>
          </a:p>
        </p:txBody>
      </p:sp>
      <p:sp>
        <p:nvSpPr>
          <p:cNvPr id="73" name="72 CuadroTexto"/>
          <p:cNvSpPr txBox="1"/>
          <p:nvPr/>
        </p:nvSpPr>
        <p:spPr>
          <a:xfrm>
            <a:off x="3909895" y="5085184"/>
            <a:ext cx="1382185" cy="400110"/>
          </a:xfrm>
          <a:prstGeom prst="rect">
            <a:avLst/>
          </a:prstGeom>
          <a:noFill/>
        </p:spPr>
        <p:txBody>
          <a:bodyPr wrap="square" rtlCol="0">
            <a:spAutoFit/>
          </a:bodyPr>
          <a:lstStyle/>
          <a:p>
            <a:r>
              <a:rPr lang="es-ES" sz="1000" b="1" dirty="0" smtClean="0"/>
              <a:t>Ausencia de estímulos de markerting</a:t>
            </a:r>
            <a:endParaRPr lang="es-ES" sz="1000" b="1" dirty="0"/>
          </a:p>
        </p:txBody>
      </p:sp>
      <p:sp>
        <p:nvSpPr>
          <p:cNvPr id="74" name="73 CuadroTexto"/>
          <p:cNvSpPr txBox="1"/>
          <p:nvPr/>
        </p:nvSpPr>
        <p:spPr>
          <a:xfrm>
            <a:off x="5638087" y="4277296"/>
            <a:ext cx="1382185" cy="400110"/>
          </a:xfrm>
          <a:prstGeom prst="rect">
            <a:avLst/>
          </a:prstGeom>
          <a:noFill/>
        </p:spPr>
        <p:txBody>
          <a:bodyPr wrap="square" rtlCol="0">
            <a:spAutoFit/>
          </a:bodyPr>
          <a:lstStyle/>
          <a:p>
            <a:r>
              <a:rPr lang="es-ES" sz="1000" b="1" dirty="0" smtClean="0"/>
              <a:t>Insuficiencia proveedores</a:t>
            </a:r>
            <a:endParaRPr lang="es-ES" sz="1000" b="1" dirty="0"/>
          </a:p>
        </p:txBody>
      </p:sp>
      <p:sp>
        <p:nvSpPr>
          <p:cNvPr id="75" name="74 CuadroTexto"/>
          <p:cNvSpPr txBox="1"/>
          <p:nvPr/>
        </p:nvSpPr>
        <p:spPr>
          <a:xfrm>
            <a:off x="172342" y="4797152"/>
            <a:ext cx="1015282" cy="400110"/>
          </a:xfrm>
          <a:prstGeom prst="rect">
            <a:avLst/>
          </a:prstGeom>
          <a:noFill/>
        </p:spPr>
        <p:txBody>
          <a:bodyPr wrap="square" rtlCol="0">
            <a:spAutoFit/>
          </a:bodyPr>
          <a:lstStyle/>
          <a:p>
            <a:r>
              <a:rPr lang="es-ES" sz="1000" b="1" dirty="0" smtClean="0"/>
              <a:t>Baja calidad en las prendas </a:t>
            </a:r>
            <a:endParaRPr lang="es-ES" sz="1000" b="1" dirty="0"/>
          </a:p>
        </p:txBody>
      </p:sp>
      <p:sp>
        <p:nvSpPr>
          <p:cNvPr id="56" name="55 CuadroTexto"/>
          <p:cNvSpPr txBox="1"/>
          <p:nvPr/>
        </p:nvSpPr>
        <p:spPr>
          <a:xfrm>
            <a:off x="519157" y="3886503"/>
            <a:ext cx="1246402" cy="553998"/>
          </a:xfrm>
          <a:prstGeom prst="rect">
            <a:avLst/>
          </a:prstGeom>
          <a:noFill/>
        </p:spPr>
        <p:txBody>
          <a:bodyPr wrap="square" rtlCol="0">
            <a:spAutoFit/>
          </a:bodyPr>
          <a:lstStyle/>
          <a:p>
            <a:r>
              <a:rPr lang="es-ES" sz="1000" b="1" dirty="0" smtClean="0"/>
              <a:t>Carencia en conocimientos de merchandising </a:t>
            </a:r>
            <a:endParaRPr lang="es-ES" sz="1000" b="1" dirty="0"/>
          </a:p>
        </p:txBody>
      </p:sp>
      <p:cxnSp>
        <p:nvCxnSpPr>
          <p:cNvPr id="57" name="56 Conector recto de flecha"/>
          <p:cNvCxnSpPr/>
          <p:nvPr/>
        </p:nvCxnSpPr>
        <p:spPr>
          <a:xfrm>
            <a:off x="492580" y="4653136"/>
            <a:ext cx="101528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7" name="76 Conector recto de flecha"/>
          <p:cNvCxnSpPr/>
          <p:nvPr/>
        </p:nvCxnSpPr>
        <p:spPr>
          <a:xfrm flipH="1">
            <a:off x="1814988" y="3284984"/>
            <a:ext cx="102882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8" name="77 CuadroTexto"/>
          <p:cNvSpPr txBox="1"/>
          <p:nvPr/>
        </p:nvSpPr>
        <p:spPr>
          <a:xfrm>
            <a:off x="199557" y="2307467"/>
            <a:ext cx="1238051" cy="617477"/>
          </a:xfrm>
          <a:prstGeom prst="rect">
            <a:avLst/>
          </a:prstGeom>
          <a:noFill/>
        </p:spPr>
        <p:txBody>
          <a:bodyPr wrap="square" rtlCol="0">
            <a:spAutoFit/>
          </a:bodyPr>
          <a:lstStyle/>
          <a:p>
            <a:pPr>
              <a:lnSpc>
                <a:spcPct val="115000"/>
              </a:lnSpc>
              <a:spcAft>
                <a:spcPts val="1000"/>
              </a:spcAft>
            </a:pPr>
            <a:r>
              <a:rPr lang="es-EC" sz="1000" b="1" dirty="0">
                <a:ea typeface="Calibri"/>
                <a:cs typeface="Times New Roman"/>
              </a:rPr>
              <a:t>Ausencia de servicio personalizado</a:t>
            </a:r>
            <a:endParaRPr lang="es-EC" sz="1200" b="1" dirty="0">
              <a:ea typeface="Calibri"/>
              <a:cs typeface="Times New Roman"/>
            </a:endParaRPr>
          </a:p>
        </p:txBody>
      </p:sp>
      <p:sp>
        <p:nvSpPr>
          <p:cNvPr id="79" name="78 CuadroTexto"/>
          <p:cNvSpPr txBox="1"/>
          <p:nvPr/>
        </p:nvSpPr>
        <p:spPr>
          <a:xfrm>
            <a:off x="5302677" y="4928014"/>
            <a:ext cx="1382185" cy="553998"/>
          </a:xfrm>
          <a:prstGeom prst="rect">
            <a:avLst/>
          </a:prstGeom>
          <a:noFill/>
        </p:spPr>
        <p:txBody>
          <a:bodyPr wrap="square" rtlCol="0">
            <a:spAutoFit/>
          </a:bodyPr>
          <a:lstStyle/>
          <a:p>
            <a:r>
              <a:rPr lang="es-ES" sz="1000" b="1" dirty="0" smtClean="0"/>
              <a:t>Desconocimiento de los cambios que tiene el consumidor </a:t>
            </a:r>
            <a:endParaRPr lang="es-ES" sz="1000" b="1" dirty="0"/>
          </a:p>
        </p:txBody>
      </p:sp>
      <p:cxnSp>
        <p:nvCxnSpPr>
          <p:cNvPr id="80" name="79 Conector recto de flecha"/>
          <p:cNvCxnSpPr/>
          <p:nvPr/>
        </p:nvCxnSpPr>
        <p:spPr>
          <a:xfrm flipH="1">
            <a:off x="5037548" y="5468207"/>
            <a:ext cx="153679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13919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Influencia de compra</a:t>
            </a:r>
          </a:p>
        </p:txBody>
      </p:sp>
      <p:sp>
        <p:nvSpPr>
          <p:cNvPr id="4" name="3 Marcador de texto"/>
          <p:cNvSpPr>
            <a:spLocks noGrp="1"/>
          </p:cNvSpPr>
          <p:nvPr>
            <p:ph type="body" sz="half" idx="2"/>
          </p:nvPr>
        </p:nvSpPr>
        <p:spPr/>
        <p:txBody>
          <a:bodyPr>
            <a:normAutofit fontScale="92500" lnSpcReduction="20000"/>
          </a:bodyPr>
          <a:lstStyle/>
          <a:p>
            <a:r>
              <a:rPr lang="es-EC" b="1" dirty="0"/>
              <a:t>Análisis Ejecutivo</a:t>
            </a:r>
            <a:endParaRPr lang="es-EC" dirty="0"/>
          </a:p>
          <a:p>
            <a:r>
              <a:rPr lang="es-EC" dirty="0"/>
              <a:t>El porcentaje más representativo de quien influye para realizar compras de vestuario son los amigos, 51% esto quiere decir que el vestuario tiene mucha relación con la necesidad de pertenencia</a:t>
            </a:r>
            <a:r>
              <a:rPr lang="es-EC" dirty="0" smtClean="0"/>
              <a:t>.</a:t>
            </a:r>
          </a:p>
          <a:p>
            <a:endParaRPr lang="es-EC" dirty="0"/>
          </a:p>
          <a:p>
            <a:r>
              <a:rPr lang="es-EC" b="1" dirty="0"/>
              <a:t>Análisis Comparativo</a:t>
            </a:r>
            <a:endParaRPr lang="es-EC" dirty="0"/>
          </a:p>
          <a:p>
            <a:r>
              <a:rPr lang="es-EC" dirty="0"/>
              <a:t>En el artículo La psicología del vestir nos mencionan que la ropa conlleva una búsqueda de identidad o de diferenciación con los demás. Por ello, adquiere tanta importancia para algunos jóvenes que encuentran en ella su identidad personal y su pertenencia a un grupo. </a:t>
            </a:r>
          </a:p>
        </p:txBody>
      </p:sp>
      <p:pic>
        <p:nvPicPr>
          <p:cNvPr id="174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030" t="19163" r="20606" b="9467"/>
          <a:stretch/>
        </p:blipFill>
        <p:spPr bwMode="auto">
          <a:xfrm>
            <a:off x="2987824" y="772760"/>
            <a:ext cx="5722886" cy="57541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233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Gasto mensual en vestuario</a:t>
            </a:r>
          </a:p>
        </p:txBody>
      </p:sp>
      <p:sp>
        <p:nvSpPr>
          <p:cNvPr id="4" name="3 Marcador de texto"/>
          <p:cNvSpPr>
            <a:spLocks noGrp="1"/>
          </p:cNvSpPr>
          <p:nvPr>
            <p:ph type="body" sz="half" idx="2"/>
          </p:nvPr>
        </p:nvSpPr>
        <p:spPr/>
        <p:txBody>
          <a:bodyPr>
            <a:normAutofit fontScale="92500" lnSpcReduction="10000"/>
          </a:bodyPr>
          <a:lstStyle/>
          <a:p>
            <a:r>
              <a:rPr lang="es-EC" b="1" dirty="0"/>
              <a:t>Análisis Ejecutivo</a:t>
            </a:r>
            <a:endParaRPr lang="es-EC" dirty="0"/>
          </a:p>
          <a:p>
            <a:r>
              <a:rPr lang="es-EC" dirty="0"/>
              <a:t>El porcentaje de mayor relevancia corresponde al rango de 51 a 100 dólares mensuales que los encuestados disponen para gastar en indumentaria, esto es el 74</a:t>
            </a:r>
            <a:r>
              <a:rPr lang="es-EC" dirty="0" smtClean="0"/>
              <a:t>%.</a:t>
            </a:r>
          </a:p>
          <a:p>
            <a:endParaRPr lang="es-EC" dirty="0"/>
          </a:p>
          <a:p>
            <a:r>
              <a:rPr lang="es-EC" b="1" dirty="0"/>
              <a:t>Análisis Comparativo</a:t>
            </a:r>
            <a:endParaRPr lang="es-EC" dirty="0"/>
          </a:p>
          <a:p>
            <a:r>
              <a:rPr lang="es-EC" dirty="0"/>
              <a:t>En la revista ekos negocios, da cuenta que hasta el 2011 los ecuatorianos de clase media gastan entre 50 y 150 dólares en vestimenta además afirma que en nuestro país las personas buscan primordialmente calidad en sus prendas de vestir  </a:t>
            </a:r>
          </a:p>
        </p:txBody>
      </p:sp>
      <p:pic>
        <p:nvPicPr>
          <p:cNvPr id="1843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909" t="25757" r="19636" b="7915"/>
          <a:stretch/>
        </p:blipFill>
        <p:spPr bwMode="auto">
          <a:xfrm>
            <a:off x="2843242" y="723884"/>
            <a:ext cx="5801460" cy="580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167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Promoción</a:t>
            </a:r>
          </a:p>
        </p:txBody>
      </p:sp>
      <p:sp>
        <p:nvSpPr>
          <p:cNvPr id="4" name="3 Marcador de texto"/>
          <p:cNvSpPr>
            <a:spLocks noGrp="1"/>
          </p:cNvSpPr>
          <p:nvPr>
            <p:ph type="body" sz="half" idx="2"/>
          </p:nvPr>
        </p:nvSpPr>
        <p:spPr/>
        <p:txBody>
          <a:bodyPr>
            <a:normAutofit fontScale="92500" lnSpcReduction="20000"/>
          </a:bodyPr>
          <a:lstStyle/>
          <a:p>
            <a:r>
              <a:rPr lang="es-EC" b="1" dirty="0"/>
              <a:t>Análisis Ejecutivo</a:t>
            </a:r>
            <a:endParaRPr lang="es-EC" dirty="0"/>
          </a:p>
          <a:p>
            <a:r>
              <a:rPr lang="es-EC" dirty="0"/>
              <a:t>Según se observa en el gráfico el mayor porcentaje de los encuestados prefieren los descuentos como promoción al momento de adquirir vestuario</a:t>
            </a:r>
            <a:r>
              <a:rPr lang="es-EC" dirty="0" smtClean="0"/>
              <a:t>.</a:t>
            </a:r>
          </a:p>
          <a:p>
            <a:endParaRPr lang="es-EC" dirty="0"/>
          </a:p>
          <a:p>
            <a:r>
              <a:rPr lang="es-EC" b="1" dirty="0"/>
              <a:t>Análisis Comparativo</a:t>
            </a:r>
            <a:endParaRPr lang="es-EC" dirty="0"/>
          </a:p>
          <a:p>
            <a:r>
              <a:rPr lang="es-EC" dirty="0"/>
              <a:t>Las influencias, televisión, internet y todos los medios que existen enfocados en el consumidor trata de llamar su atención, y en el caso de la indumentaria los descuentos y los cambios de temporada corresponden a las estrategias mayor utilizadas por grandes marcas como ZARA y ARMI.</a:t>
            </a:r>
          </a:p>
          <a:p>
            <a:endParaRPr lang="es-EC" dirty="0"/>
          </a:p>
        </p:txBody>
      </p:sp>
      <p:pic>
        <p:nvPicPr>
          <p:cNvPr id="1945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667" t="32351" r="21091" b="8691"/>
          <a:stretch/>
        </p:blipFill>
        <p:spPr bwMode="auto">
          <a:xfrm>
            <a:off x="2872555" y="836712"/>
            <a:ext cx="605530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921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Bivariable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7320523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089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Tablas de Contingencia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93873023"/>
              </p:ext>
            </p:extLst>
          </p:nvPr>
        </p:nvGraphicFramePr>
        <p:xfrm>
          <a:off x="611560" y="1772816"/>
          <a:ext cx="7715250" cy="3181420"/>
        </p:xfrm>
        <a:graphic>
          <a:graphicData uri="http://schemas.openxmlformats.org/drawingml/2006/table">
            <a:tbl>
              <a:tblPr>
                <a:tableStyleId>{E8B1032C-EA38-4F05-BA0D-38AFFFC7BED3}</a:tableStyleId>
              </a:tblPr>
              <a:tblGrid>
                <a:gridCol w="1534628"/>
                <a:gridCol w="727936"/>
                <a:gridCol w="1507829"/>
                <a:gridCol w="1653307"/>
                <a:gridCol w="1653307"/>
                <a:gridCol w="638243"/>
              </a:tblGrid>
              <a:tr h="643676">
                <a:tc gridSpan="6">
                  <a:txBody>
                    <a:bodyPr/>
                    <a:lstStyle/>
                    <a:p>
                      <a:pPr marL="38100" marR="38100" algn="ctr">
                        <a:lnSpc>
                          <a:spcPts val="1600"/>
                        </a:lnSpc>
                        <a:spcAft>
                          <a:spcPts val="0"/>
                        </a:spcAft>
                      </a:pPr>
                      <a:r>
                        <a:rPr lang="es-EC" sz="1050" dirty="0">
                          <a:effectLst/>
                        </a:rPr>
                        <a:t>Tabla de contingencia En qué tipo de tela prefiere usted que estén elaboradas sus prendas de vestir * Cómo reconoce  la calidad en una prenda de vestir de punto</a:t>
                      </a:r>
                      <a:endParaRPr lang="es-EC" sz="14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1323">
                <a:tc rowSpan="2" gridSpan="3">
                  <a:txBody>
                    <a:bodyPr/>
                    <a:lstStyle/>
                    <a:p>
                      <a:pPr algn="ctr">
                        <a:lnSpc>
                          <a:spcPct val="115000"/>
                        </a:lnSpc>
                        <a:spcAft>
                          <a:spcPts val="0"/>
                        </a:spcAft>
                      </a:pPr>
                      <a:r>
                        <a:rPr lang="es-EC" sz="1600">
                          <a:effectLst/>
                        </a:rPr>
                        <a:t> </a:t>
                      </a:r>
                      <a:endParaRPr lang="es-EC" sz="1400">
                        <a:effectLst/>
                        <a:latin typeface="Calibri"/>
                        <a:ea typeface="Calibri"/>
                        <a:cs typeface="Times New Roman"/>
                      </a:endParaRPr>
                    </a:p>
                  </a:txBody>
                  <a:tcPr marL="0" marR="0" marT="0" marB="0" anchor="ctr"/>
                </a:tc>
                <a:tc rowSpan="2" hMerge="1">
                  <a:txBody>
                    <a:bodyPr/>
                    <a:lstStyle/>
                    <a:p>
                      <a:endParaRPr lang="es-EC"/>
                    </a:p>
                  </a:txBody>
                  <a:tcPr/>
                </a:tc>
                <a:tc rowSpan="2" hMerge="1">
                  <a:txBody>
                    <a:bodyPr/>
                    <a:lstStyle/>
                    <a:p>
                      <a:endParaRPr lang="es-EC"/>
                    </a:p>
                  </a:txBody>
                  <a:tcPr/>
                </a:tc>
                <a:tc gridSpan="2">
                  <a:txBody>
                    <a:bodyPr/>
                    <a:lstStyle/>
                    <a:p>
                      <a:pPr marL="38100" marR="38100" algn="ctr">
                        <a:lnSpc>
                          <a:spcPts val="1600"/>
                        </a:lnSpc>
                        <a:spcAft>
                          <a:spcPts val="0"/>
                        </a:spcAft>
                      </a:pPr>
                      <a:r>
                        <a:rPr lang="es-EC" sz="1050">
                          <a:effectLst/>
                        </a:rPr>
                        <a:t>Cómo reconoce  la calidad en una prenda de vestir de punto</a:t>
                      </a:r>
                      <a:endParaRPr lang="es-EC" sz="1400">
                        <a:effectLst/>
                        <a:latin typeface="Calibri"/>
                        <a:ea typeface="Calibri"/>
                        <a:cs typeface="Times New Roman"/>
                      </a:endParaRPr>
                    </a:p>
                  </a:txBody>
                  <a:tcPr marL="0" marR="0" marT="0" marB="0" anchor="b"/>
                </a:tc>
                <a:tc hMerge="1">
                  <a:txBody>
                    <a:bodyPr/>
                    <a:lstStyle/>
                    <a:p>
                      <a:endParaRPr lang="es-EC"/>
                    </a:p>
                  </a:txBody>
                  <a:tcPr/>
                </a:tc>
                <a:tc rowSpan="2">
                  <a:txBody>
                    <a:bodyPr/>
                    <a:lstStyle/>
                    <a:p>
                      <a:pPr marL="38100" marR="38100" algn="ctr">
                        <a:lnSpc>
                          <a:spcPts val="1600"/>
                        </a:lnSpc>
                        <a:spcAft>
                          <a:spcPts val="0"/>
                        </a:spcAft>
                      </a:pPr>
                      <a:r>
                        <a:rPr lang="es-EC" sz="1050">
                          <a:effectLst/>
                        </a:rPr>
                        <a:t>Total</a:t>
                      </a:r>
                      <a:endParaRPr lang="es-EC" sz="1400">
                        <a:effectLst/>
                        <a:latin typeface="Calibri"/>
                        <a:ea typeface="Calibri"/>
                        <a:cs typeface="Times New Roman"/>
                      </a:endParaRPr>
                    </a:p>
                  </a:txBody>
                  <a:tcPr marL="0" marR="0" marT="0" marB="0" anchor="b"/>
                </a:tc>
              </a:tr>
              <a:tr h="294650">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50">
                          <a:effectLst/>
                        </a:rPr>
                        <a:t>TELA</a:t>
                      </a:r>
                      <a:endParaRPr lang="es-EC" sz="14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1050">
                          <a:effectLst/>
                        </a:rPr>
                        <a:t>ACABADOS</a:t>
                      </a:r>
                      <a:endParaRPr lang="es-EC" sz="1400">
                        <a:effectLst/>
                        <a:latin typeface="Calibri"/>
                        <a:ea typeface="Calibri"/>
                        <a:cs typeface="Times New Roman"/>
                      </a:endParaRPr>
                    </a:p>
                  </a:txBody>
                  <a:tcPr marL="0" marR="0" marT="0" marB="0" anchor="b"/>
                </a:tc>
                <a:tc vMerge="1">
                  <a:txBody>
                    <a:bodyPr/>
                    <a:lstStyle/>
                    <a:p>
                      <a:endParaRPr lang="es-EC"/>
                    </a:p>
                  </a:txBody>
                  <a:tcPr/>
                </a:tc>
              </a:tr>
              <a:tr h="321323">
                <a:tc rowSpan="4">
                  <a:txBody>
                    <a:bodyPr/>
                    <a:lstStyle/>
                    <a:p>
                      <a:pPr marL="38100" marR="38100">
                        <a:lnSpc>
                          <a:spcPts val="1600"/>
                        </a:lnSpc>
                        <a:spcAft>
                          <a:spcPts val="0"/>
                        </a:spcAft>
                      </a:pPr>
                      <a:r>
                        <a:rPr lang="es-EC" sz="1050">
                          <a:effectLst/>
                        </a:rPr>
                        <a:t>En qué tipo de tela prefiere usted que estén elaboradas sus prendas de vestir</a:t>
                      </a:r>
                      <a:endParaRPr lang="es-EC" sz="1400">
                        <a:effectLst/>
                        <a:latin typeface="Calibri"/>
                        <a:ea typeface="Calibri"/>
                        <a:cs typeface="Times New Roman"/>
                      </a:endParaRPr>
                    </a:p>
                  </a:txBody>
                  <a:tcPr marL="0" marR="0" marT="0" marB="0"/>
                </a:tc>
                <a:tc rowSpan="2">
                  <a:txBody>
                    <a:bodyPr/>
                    <a:lstStyle/>
                    <a:p>
                      <a:pPr marL="38100" marR="38100">
                        <a:lnSpc>
                          <a:spcPts val="1600"/>
                        </a:lnSpc>
                        <a:spcAft>
                          <a:spcPts val="0"/>
                        </a:spcAft>
                      </a:pPr>
                      <a:r>
                        <a:rPr lang="es-EC" sz="1050">
                          <a:effectLst/>
                        </a:rPr>
                        <a:t>PUNTO</a:t>
                      </a:r>
                      <a:endParaRPr lang="es-EC"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1050">
                          <a:effectLst/>
                        </a:rPr>
                        <a:t>Recuento</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83</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45</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128</a:t>
                      </a:r>
                      <a:endParaRPr lang="es-EC" sz="1400">
                        <a:effectLst/>
                        <a:latin typeface="Calibri"/>
                        <a:ea typeface="Calibri"/>
                        <a:cs typeface="Times New Roman"/>
                      </a:endParaRPr>
                    </a:p>
                  </a:txBody>
                  <a:tcPr marL="0" marR="0" marT="0" marB="0"/>
                </a:tc>
              </a:tr>
              <a:tr h="29465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50">
                          <a:effectLst/>
                        </a:rPr>
                        <a:t>% del total</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61,0%</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33,1%</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b="1" dirty="0">
                          <a:solidFill>
                            <a:srgbClr val="C00000"/>
                          </a:solidFill>
                          <a:effectLst/>
                        </a:rPr>
                        <a:t>94,1%</a:t>
                      </a:r>
                      <a:endParaRPr lang="es-EC" sz="1400" b="1" dirty="0">
                        <a:solidFill>
                          <a:srgbClr val="C00000"/>
                        </a:solidFill>
                        <a:effectLst/>
                        <a:latin typeface="Calibri"/>
                        <a:ea typeface="Calibri"/>
                        <a:cs typeface="Times New Roman"/>
                      </a:endParaRPr>
                    </a:p>
                  </a:txBody>
                  <a:tcPr marL="0" marR="0" marT="0" marB="0"/>
                </a:tc>
              </a:tr>
              <a:tr h="294650">
                <a:tc vMerge="1">
                  <a:txBody>
                    <a:bodyPr/>
                    <a:lstStyle/>
                    <a:p>
                      <a:endParaRPr lang="es-EC"/>
                    </a:p>
                  </a:txBody>
                  <a:tcPr/>
                </a:tc>
                <a:tc rowSpan="2">
                  <a:txBody>
                    <a:bodyPr/>
                    <a:lstStyle/>
                    <a:p>
                      <a:pPr marL="38100" marR="38100">
                        <a:lnSpc>
                          <a:spcPts val="1600"/>
                        </a:lnSpc>
                        <a:spcAft>
                          <a:spcPts val="0"/>
                        </a:spcAft>
                      </a:pPr>
                      <a:r>
                        <a:rPr lang="es-EC" sz="1050">
                          <a:effectLst/>
                        </a:rPr>
                        <a:t>PLANA</a:t>
                      </a:r>
                      <a:endParaRPr lang="es-EC"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1050">
                          <a:effectLst/>
                        </a:rPr>
                        <a:t>Recuento</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6</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2</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8</a:t>
                      </a:r>
                      <a:endParaRPr lang="es-EC" sz="1400">
                        <a:effectLst/>
                        <a:latin typeface="Calibri"/>
                        <a:ea typeface="Calibri"/>
                        <a:cs typeface="Times New Roman"/>
                      </a:endParaRPr>
                    </a:p>
                  </a:txBody>
                  <a:tcPr marL="0" marR="0" marT="0" marB="0"/>
                </a:tc>
              </a:tr>
              <a:tr h="29465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050">
                          <a:effectLst/>
                        </a:rPr>
                        <a:t>% del total</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4,4%</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1,5%</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5,9%</a:t>
                      </a:r>
                      <a:endParaRPr lang="es-EC" sz="1400">
                        <a:effectLst/>
                        <a:latin typeface="Calibri"/>
                        <a:ea typeface="Calibri"/>
                        <a:cs typeface="Times New Roman"/>
                      </a:endParaRPr>
                    </a:p>
                  </a:txBody>
                  <a:tcPr marL="0" marR="0" marT="0" marB="0"/>
                </a:tc>
              </a:tr>
              <a:tr h="336771">
                <a:tc rowSpan="2" gridSpan="2">
                  <a:txBody>
                    <a:bodyPr/>
                    <a:lstStyle/>
                    <a:p>
                      <a:pPr marL="38100" marR="38100">
                        <a:lnSpc>
                          <a:spcPts val="1600"/>
                        </a:lnSpc>
                        <a:spcAft>
                          <a:spcPts val="0"/>
                        </a:spcAft>
                      </a:pPr>
                      <a:r>
                        <a:rPr lang="es-EC" sz="1050">
                          <a:effectLst/>
                        </a:rPr>
                        <a:t>Total</a:t>
                      </a:r>
                      <a:endParaRPr lang="es-EC" sz="1400">
                        <a:effectLst/>
                        <a:latin typeface="Calibri"/>
                        <a:ea typeface="Calibri"/>
                        <a:cs typeface="Times New Roman"/>
                      </a:endParaRPr>
                    </a:p>
                  </a:txBody>
                  <a:tcPr marL="0" marR="0" marT="0" marB="0"/>
                </a:tc>
                <a:tc rowSpan="2" hMerge="1">
                  <a:txBody>
                    <a:bodyPr/>
                    <a:lstStyle/>
                    <a:p>
                      <a:endParaRPr lang="es-EC"/>
                    </a:p>
                  </a:txBody>
                  <a:tcPr/>
                </a:tc>
                <a:tc>
                  <a:txBody>
                    <a:bodyPr/>
                    <a:lstStyle/>
                    <a:p>
                      <a:pPr marL="38100" marR="38100">
                        <a:lnSpc>
                          <a:spcPts val="1600"/>
                        </a:lnSpc>
                        <a:spcAft>
                          <a:spcPts val="0"/>
                        </a:spcAft>
                      </a:pPr>
                      <a:r>
                        <a:rPr lang="es-EC" sz="1050">
                          <a:effectLst/>
                        </a:rPr>
                        <a:t>Recuento</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89</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47</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136</a:t>
                      </a:r>
                      <a:endParaRPr lang="es-EC" sz="1400">
                        <a:effectLst/>
                        <a:latin typeface="Calibri"/>
                        <a:ea typeface="Calibri"/>
                        <a:cs typeface="Times New Roman"/>
                      </a:endParaRPr>
                    </a:p>
                  </a:txBody>
                  <a:tcPr marL="0" marR="0" marT="0" marB="0"/>
                </a:tc>
              </a:tr>
              <a:tr h="294650">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1050">
                          <a:effectLst/>
                        </a:rPr>
                        <a:t>% del total</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b="1" dirty="0">
                          <a:solidFill>
                            <a:srgbClr val="C00000"/>
                          </a:solidFill>
                          <a:effectLst/>
                        </a:rPr>
                        <a:t>65,4%</a:t>
                      </a:r>
                      <a:endParaRPr lang="es-EC" sz="1400" b="1" dirty="0">
                        <a:solidFill>
                          <a:srgbClr val="C00000"/>
                        </a:solidFill>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a:effectLst/>
                        </a:rPr>
                        <a:t>34,6%</a:t>
                      </a:r>
                      <a:endParaRPr lang="es-EC"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1050" dirty="0">
                          <a:effectLst/>
                        </a:rPr>
                        <a:t>100,0%</a:t>
                      </a:r>
                      <a:endParaRPr lang="es-EC" sz="1400" dirty="0">
                        <a:effectLst/>
                        <a:latin typeface="Calibri"/>
                        <a:ea typeface="Calibri"/>
                        <a:cs typeface="Times New Roman"/>
                      </a:endParaRPr>
                    </a:p>
                  </a:txBody>
                  <a:tcPr marL="0" marR="0" marT="0" marB="0"/>
                </a:tc>
              </a:tr>
            </a:tbl>
          </a:graphicData>
        </a:graphic>
      </p:graphicFrame>
      <p:sp>
        <p:nvSpPr>
          <p:cNvPr id="5" name="4 Rectángulo"/>
          <p:cNvSpPr/>
          <p:nvPr/>
        </p:nvSpPr>
        <p:spPr>
          <a:xfrm>
            <a:off x="683568" y="5211777"/>
            <a:ext cx="7776864" cy="1169551"/>
          </a:xfrm>
          <a:prstGeom prst="rect">
            <a:avLst/>
          </a:prstGeom>
        </p:spPr>
        <p:txBody>
          <a:bodyPr wrap="square">
            <a:spAutoFit/>
          </a:bodyPr>
          <a:lstStyle/>
          <a:p>
            <a:r>
              <a:rPr lang="es-EC" sz="1400" b="1" dirty="0"/>
              <a:t>Análisis</a:t>
            </a:r>
            <a:endParaRPr lang="es-EC" sz="1400" dirty="0"/>
          </a:p>
          <a:p>
            <a:r>
              <a:rPr lang="es-EC" sz="1400" dirty="0"/>
              <a:t>En la investigación de mercados realizada se puede observar que el 83% de los encuestados asocia y relaciona la calidad de las prendas de vestir por la tela, por consiguiente el proyecto es bueno ya que la asociación es alta, esto nos indica que la industria manufacturera debe invertir en tecnología a fin de brindar material de excelencia para la confección de indumentaria.</a:t>
            </a:r>
          </a:p>
        </p:txBody>
      </p:sp>
    </p:spTree>
    <p:extLst>
      <p:ext uri="{BB962C8B-B14F-4D97-AF65-F5344CB8AC3E}">
        <p14:creationId xmlns:p14="http://schemas.microsoft.com/office/powerpoint/2010/main" val="136201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Tablas de Contingencia</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40304729"/>
              </p:ext>
            </p:extLst>
          </p:nvPr>
        </p:nvGraphicFramePr>
        <p:xfrm>
          <a:off x="647701" y="1668830"/>
          <a:ext cx="7848598" cy="2984306"/>
        </p:xfrm>
        <a:graphic>
          <a:graphicData uri="http://schemas.openxmlformats.org/drawingml/2006/table">
            <a:tbl>
              <a:tblPr>
                <a:tableStyleId>{E8B1032C-EA38-4F05-BA0D-38AFFFC7BED3}</a:tableStyleId>
              </a:tblPr>
              <a:tblGrid>
                <a:gridCol w="897218"/>
                <a:gridCol w="892514"/>
                <a:gridCol w="897218"/>
                <a:gridCol w="907801"/>
                <a:gridCol w="907801"/>
                <a:gridCol w="780215"/>
                <a:gridCol w="780215"/>
                <a:gridCol w="669680"/>
                <a:gridCol w="557968"/>
                <a:gridCol w="557968"/>
              </a:tblGrid>
              <a:tr h="399815">
                <a:tc gridSpan="10">
                  <a:txBody>
                    <a:bodyPr/>
                    <a:lstStyle/>
                    <a:p>
                      <a:pPr marL="38100" marR="38100" algn="ctr">
                        <a:lnSpc>
                          <a:spcPct val="115000"/>
                        </a:lnSpc>
                        <a:spcAft>
                          <a:spcPts val="0"/>
                        </a:spcAft>
                      </a:pPr>
                      <a:r>
                        <a:rPr lang="es-EC" sz="900" dirty="0">
                          <a:effectLst/>
                        </a:rPr>
                        <a:t>Tabla de contingencia Dónde realiza sus compras de prendas de vestir con mayor frecuencia * Cuál es la prenda que adquiere con mayor frecuencia en el año</a:t>
                      </a:r>
                      <a:endParaRPr lang="es-EC" sz="105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519">
                <a:tc rowSpan="2" gridSpan="3">
                  <a:txBody>
                    <a:bodyPr/>
                    <a:lstStyle/>
                    <a:p>
                      <a:pPr algn="ctr">
                        <a:lnSpc>
                          <a:spcPct val="115000"/>
                        </a:lnSpc>
                        <a:spcAft>
                          <a:spcPts val="0"/>
                        </a:spcAft>
                      </a:pPr>
                      <a:r>
                        <a:rPr lang="es-EC" sz="900">
                          <a:effectLst/>
                        </a:rPr>
                        <a:t> </a:t>
                      </a:r>
                      <a:endParaRPr lang="es-EC" sz="1050">
                        <a:effectLst/>
                        <a:latin typeface="Calibri"/>
                        <a:ea typeface="Calibri"/>
                        <a:cs typeface="Times New Roman"/>
                      </a:endParaRPr>
                    </a:p>
                  </a:txBody>
                  <a:tcPr marL="0" marR="0" marT="0" marB="0" anchor="ctr"/>
                </a:tc>
                <a:tc rowSpan="2" hMerge="1">
                  <a:txBody>
                    <a:bodyPr/>
                    <a:lstStyle/>
                    <a:p>
                      <a:endParaRPr lang="es-EC"/>
                    </a:p>
                  </a:txBody>
                  <a:tcPr/>
                </a:tc>
                <a:tc rowSpan="2" hMerge="1">
                  <a:txBody>
                    <a:bodyPr/>
                    <a:lstStyle/>
                    <a:p>
                      <a:endParaRPr lang="es-EC"/>
                    </a:p>
                  </a:txBody>
                  <a:tcPr/>
                </a:tc>
                <a:tc gridSpan="6">
                  <a:txBody>
                    <a:bodyPr/>
                    <a:lstStyle/>
                    <a:p>
                      <a:pPr marL="38100" marR="38100" algn="ctr">
                        <a:lnSpc>
                          <a:spcPct val="115000"/>
                        </a:lnSpc>
                        <a:spcAft>
                          <a:spcPts val="0"/>
                        </a:spcAft>
                      </a:pPr>
                      <a:r>
                        <a:rPr lang="es-EC" sz="1050">
                          <a:effectLst/>
                        </a:rPr>
                        <a:t>Cuál es la prenda que adquiere con mayor frecuencia en el año</a:t>
                      </a:r>
                      <a:endParaRPr lang="es-EC" sz="1050">
                        <a:effectLst/>
                        <a:latin typeface="Calibri"/>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ct val="115000"/>
                        </a:lnSpc>
                        <a:spcAft>
                          <a:spcPts val="0"/>
                        </a:spcAft>
                      </a:pPr>
                      <a:r>
                        <a:rPr lang="es-EC" sz="900">
                          <a:effectLst/>
                        </a:rPr>
                        <a:t>Total</a:t>
                      </a:r>
                      <a:endParaRPr lang="es-EC" sz="1050">
                        <a:effectLst/>
                        <a:latin typeface="Calibri"/>
                        <a:ea typeface="Calibri"/>
                        <a:cs typeface="Times New Roman"/>
                      </a:endParaRPr>
                    </a:p>
                  </a:txBody>
                  <a:tcPr marL="0" marR="0" marT="0" marB="0" anchor="b"/>
                </a:tc>
              </a:tr>
              <a:tr h="39981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ct val="115000"/>
                        </a:lnSpc>
                        <a:spcAft>
                          <a:spcPts val="0"/>
                        </a:spcAft>
                      </a:pPr>
                      <a:r>
                        <a:rPr lang="es-EC" sz="900">
                          <a:effectLst/>
                        </a:rPr>
                        <a:t>PANTALONES</a:t>
                      </a:r>
                      <a:endParaRPr lang="es-EC" sz="105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700" dirty="0" smtClean="0">
                          <a:effectLst/>
                        </a:rPr>
                        <a:t>SHORES /PANTALONETAS</a:t>
                      </a:r>
                      <a:endParaRPr lang="es-EC" sz="900" dirty="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BLUSAS</a:t>
                      </a:r>
                      <a:endParaRPr lang="es-EC" sz="105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CAMISETAS</a:t>
                      </a:r>
                      <a:endParaRPr lang="es-EC" sz="105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VESTIDOS</a:t>
                      </a:r>
                      <a:endParaRPr lang="es-EC" sz="105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FALDAS</a:t>
                      </a:r>
                      <a:endParaRPr lang="es-EC" sz="1050">
                        <a:effectLst/>
                        <a:latin typeface="Calibri"/>
                        <a:ea typeface="Calibri"/>
                        <a:cs typeface="Times New Roman"/>
                      </a:endParaRPr>
                    </a:p>
                  </a:txBody>
                  <a:tcPr marL="0" marR="0" marT="0" marB="0" anchor="b"/>
                </a:tc>
                <a:tc vMerge="1">
                  <a:txBody>
                    <a:bodyPr/>
                    <a:lstStyle/>
                    <a:p>
                      <a:endParaRPr lang="es-EC"/>
                    </a:p>
                  </a:txBody>
                  <a:tcPr/>
                </a:tc>
              </a:tr>
              <a:tr h="193255">
                <a:tc rowSpan="8">
                  <a:txBody>
                    <a:bodyPr/>
                    <a:lstStyle/>
                    <a:p>
                      <a:pPr marL="38100" marR="38100">
                        <a:lnSpc>
                          <a:spcPct val="115000"/>
                        </a:lnSpc>
                        <a:spcAft>
                          <a:spcPts val="0"/>
                        </a:spcAft>
                      </a:pPr>
                      <a:r>
                        <a:rPr lang="es-EC" sz="900">
                          <a:effectLst/>
                        </a:rPr>
                        <a:t>Dónde realiza sus compras de prendas de vestir con mayor frecuencia</a:t>
                      </a:r>
                      <a:endParaRPr lang="es-EC" sz="1050">
                        <a:effectLst/>
                        <a:latin typeface="Calibri"/>
                        <a:ea typeface="Calibri"/>
                        <a:cs typeface="Times New Roman"/>
                      </a:endParaRPr>
                    </a:p>
                  </a:txBody>
                  <a:tcPr marL="0" marR="0" marT="0" marB="0"/>
                </a:tc>
                <a:tc rowSpan="2">
                  <a:txBody>
                    <a:bodyPr/>
                    <a:lstStyle/>
                    <a:p>
                      <a:pPr marL="38100" marR="38100">
                        <a:lnSpc>
                          <a:spcPct val="115000"/>
                        </a:lnSpc>
                        <a:spcAft>
                          <a:spcPts val="0"/>
                        </a:spcAft>
                      </a:pPr>
                      <a:r>
                        <a:rPr lang="es-EC" sz="900">
                          <a:effectLst/>
                        </a:rPr>
                        <a:t>CATALOGOS</a:t>
                      </a:r>
                      <a:endParaRPr lang="es-EC" sz="105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Recuento</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16</a:t>
                      </a:r>
                      <a:endParaRPr lang="es-EC" sz="1050">
                        <a:effectLst/>
                        <a:latin typeface="Calibri"/>
                        <a:ea typeface="Calibri"/>
                        <a:cs typeface="Times New Roman"/>
                      </a:endParaRPr>
                    </a:p>
                  </a:txBody>
                  <a:tcPr marL="0" marR="0" marT="0" marB="0"/>
                </a:tc>
              </a:tr>
              <a:tr h="193255">
                <a:tc vMerge="1">
                  <a:txBody>
                    <a:bodyPr/>
                    <a:lstStyle/>
                    <a:p>
                      <a:endParaRPr lang="es-EC"/>
                    </a:p>
                  </a:txBody>
                  <a:tcPr/>
                </a:tc>
                <a:tc vMerge="1">
                  <a:txBody>
                    <a:bodyPr/>
                    <a:lstStyle/>
                    <a:p>
                      <a:endParaRPr lang="es-EC"/>
                    </a:p>
                  </a:txBody>
                  <a:tcPr/>
                </a:tc>
                <a:tc>
                  <a:txBody>
                    <a:bodyPr/>
                    <a:lstStyle/>
                    <a:p>
                      <a:pPr marL="38100" marR="38100">
                        <a:lnSpc>
                          <a:spcPct val="115000"/>
                        </a:lnSpc>
                        <a:spcAft>
                          <a:spcPts val="0"/>
                        </a:spcAft>
                      </a:pPr>
                      <a:r>
                        <a:rPr lang="es-EC" sz="900">
                          <a:effectLst/>
                        </a:rPr>
                        <a:t>% del total</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dirty="0">
                          <a:effectLst/>
                        </a:rPr>
                        <a:t>,7%</a:t>
                      </a:r>
                      <a:endParaRPr lang="es-EC" sz="1050" dirty="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7,4%</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11,8%</a:t>
                      </a:r>
                      <a:endParaRPr lang="es-EC" sz="1050">
                        <a:effectLst/>
                        <a:latin typeface="Calibri"/>
                        <a:ea typeface="Calibri"/>
                        <a:cs typeface="Times New Roman"/>
                      </a:endParaRPr>
                    </a:p>
                  </a:txBody>
                  <a:tcPr marL="0" marR="0" marT="0" marB="0"/>
                </a:tc>
              </a:tr>
              <a:tr h="193255">
                <a:tc vMerge="1">
                  <a:txBody>
                    <a:bodyPr/>
                    <a:lstStyle/>
                    <a:p>
                      <a:endParaRPr lang="es-EC"/>
                    </a:p>
                  </a:txBody>
                  <a:tcPr/>
                </a:tc>
                <a:tc rowSpan="2">
                  <a:txBody>
                    <a:bodyPr/>
                    <a:lstStyle/>
                    <a:p>
                      <a:pPr marL="38100" marR="38100">
                        <a:lnSpc>
                          <a:spcPct val="115000"/>
                        </a:lnSpc>
                        <a:spcAft>
                          <a:spcPts val="0"/>
                        </a:spcAft>
                      </a:pPr>
                      <a:r>
                        <a:rPr lang="es-EC" sz="900">
                          <a:effectLst/>
                        </a:rPr>
                        <a:t>FERIAS</a:t>
                      </a:r>
                      <a:endParaRPr lang="es-EC" sz="105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Recuento</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26</a:t>
                      </a:r>
                      <a:endParaRPr lang="es-EC" sz="1050">
                        <a:effectLst/>
                        <a:latin typeface="Calibri"/>
                        <a:ea typeface="Calibri"/>
                        <a:cs typeface="Times New Roman"/>
                      </a:endParaRPr>
                    </a:p>
                  </a:txBody>
                  <a:tcPr marL="0" marR="0" marT="0" marB="0"/>
                </a:tc>
              </a:tr>
              <a:tr h="193255">
                <a:tc vMerge="1">
                  <a:txBody>
                    <a:bodyPr/>
                    <a:lstStyle/>
                    <a:p>
                      <a:endParaRPr lang="es-EC"/>
                    </a:p>
                  </a:txBody>
                  <a:tcPr/>
                </a:tc>
                <a:tc vMerge="1">
                  <a:txBody>
                    <a:bodyPr/>
                    <a:lstStyle/>
                    <a:p>
                      <a:endParaRPr lang="es-EC"/>
                    </a:p>
                  </a:txBody>
                  <a:tcPr/>
                </a:tc>
                <a:tc>
                  <a:txBody>
                    <a:bodyPr/>
                    <a:lstStyle/>
                    <a:p>
                      <a:pPr marL="38100" marR="38100">
                        <a:lnSpc>
                          <a:spcPct val="115000"/>
                        </a:lnSpc>
                        <a:spcAft>
                          <a:spcPts val="0"/>
                        </a:spcAft>
                      </a:pPr>
                      <a:r>
                        <a:rPr lang="es-EC" sz="900">
                          <a:effectLst/>
                        </a:rPr>
                        <a:t>% del total</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5,9%</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9,6%</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1,5%</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19,1%</a:t>
                      </a:r>
                      <a:endParaRPr lang="es-EC" sz="1050">
                        <a:effectLst/>
                        <a:latin typeface="Calibri"/>
                        <a:ea typeface="Calibri"/>
                        <a:cs typeface="Times New Roman"/>
                      </a:endParaRPr>
                    </a:p>
                  </a:txBody>
                  <a:tcPr marL="0" marR="0" marT="0" marB="0"/>
                </a:tc>
              </a:tr>
              <a:tr h="193255">
                <a:tc vMerge="1">
                  <a:txBody>
                    <a:bodyPr/>
                    <a:lstStyle/>
                    <a:p>
                      <a:endParaRPr lang="es-EC"/>
                    </a:p>
                  </a:txBody>
                  <a:tcPr/>
                </a:tc>
                <a:tc rowSpan="2">
                  <a:txBody>
                    <a:bodyPr/>
                    <a:lstStyle/>
                    <a:p>
                      <a:pPr marL="38100" marR="38100">
                        <a:lnSpc>
                          <a:spcPct val="115000"/>
                        </a:lnSpc>
                        <a:spcAft>
                          <a:spcPts val="0"/>
                        </a:spcAft>
                      </a:pPr>
                      <a:r>
                        <a:rPr lang="es-EC" sz="900">
                          <a:effectLst/>
                        </a:rPr>
                        <a:t>TIENDAS ESPECIFICAS</a:t>
                      </a:r>
                      <a:endParaRPr lang="es-EC" sz="105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Recuento</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18</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48</a:t>
                      </a:r>
                      <a:endParaRPr lang="es-EC" sz="1050">
                        <a:effectLst/>
                        <a:latin typeface="Calibri"/>
                        <a:ea typeface="Calibri"/>
                        <a:cs typeface="Times New Roman"/>
                      </a:endParaRPr>
                    </a:p>
                  </a:txBody>
                  <a:tcPr marL="0" marR="0" marT="0" marB="0"/>
                </a:tc>
              </a:tr>
              <a:tr h="206560">
                <a:tc vMerge="1">
                  <a:txBody>
                    <a:bodyPr/>
                    <a:lstStyle/>
                    <a:p>
                      <a:endParaRPr lang="es-EC"/>
                    </a:p>
                  </a:txBody>
                  <a:tcPr/>
                </a:tc>
                <a:tc vMerge="1">
                  <a:txBody>
                    <a:bodyPr/>
                    <a:lstStyle/>
                    <a:p>
                      <a:endParaRPr lang="es-EC"/>
                    </a:p>
                  </a:txBody>
                  <a:tcPr/>
                </a:tc>
                <a:tc>
                  <a:txBody>
                    <a:bodyPr/>
                    <a:lstStyle/>
                    <a:p>
                      <a:pPr marL="38100" marR="38100">
                        <a:lnSpc>
                          <a:spcPct val="115000"/>
                        </a:lnSpc>
                        <a:spcAft>
                          <a:spcPts val="0"/>
                        </a:spcAft>
                      </a:pPr>
                      <a:r>
                        <a:rPr lang="es-EC" sz="900">
                          <a:effectLst/>
                        </a:rPr>
                        <a:t>% del total</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5,9%</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9,6%</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5,9%</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dirty="0">
                          <a:solidFill>
                            <a:srgbClr val="C00000"/>
                          </a:solidFill>
                          <a:effectLst>
                            <a:outerShdw blurRad="38100" dist="38100" dir="2700000" algn="tl">
                              <a:srgbClr val="000000">
                                <a:alpha val="43137"/>
                              </a:srgbClr>
                            </a:outerShdw>
                          </a:effectLst>
                        </a:rPr>
                        <a:t>35,3%</a:t>
                      </a:r>
                      <a:endParaRPr lang="es-EC" sz="105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0" marR="0" marT="0" marB="0"/>
                </a:tc>
              </a:tr>
              <a:tr h="193255">
                <a:tc vMerge="1">
                  <a:txBody>
                    <a:bodyPr/>
                    <a:lstStyle/>
                    <a:p>
                      <a:endParaRPr lang="es-EC"/>
                    </a:p>
                  </a:txBody>
                  <a:tcPr/>
                </a:tc>
                <a:tc rowSpan="2">
                  <a:txBody>
                    <a:bodyPr/>
                    <a:lstStyle/>
                    <a:p>
                      <a:pPr marL="38100" marR="38100">
                        <a:lnSpc>
                          <a:spcPct val="115000"/>
                        </a:lnSpc>
                        <a:spcAft>
                          <a:spcPts val="0"/>
                        </a:spcAft>
                      </a:pPr>
                      <a:r>
                        <a:rPr lang="es-EC" sz="900">
                          <a:effectLst/>
                        </a:rPr>
                        <a:t>FUERA DEL CANTÓN</a:t>
                      </a:r>
                      <a:endParaRPr lang="es-EC" sz="105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Recuento</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14</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16</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46</a:t>
                      </a:r>
                      <a:endParaRPr lang="es-EC" sz="1050">
                        <a:effectLst/>
                        <a:latin typeface="Calibri"/>
                        <a:ea typeface="Calibri"/>
                        <a:cs typeface="Times New Roman"/>
                      </a:endParaRPr>
                    </a:p>
                  </a:txBody>
                  <a:tcPr marL="0" marR="0" marT="0" marB="0"/>
                </a:tc>
              </a:tr>
              <a:tr h="206560">
                <a:tc vMerge="1">
                  <a:txBody>
                    <a:bodyPr/>
                    <a:lstStyle/>
                    <a:p>
                      <a:endParaRPr lang="es-EC"/>
                    </a:p>
                  </a:txBody>
                  <a:tcPr/>
                </a:tc>
                <a:tc vMerge="1">
                  <a:txBody>
                    <a:bodyPr/>
                    <a:lstStyle/>
                    <a:p>
                      <a:endParaRPr lang="es-EC"/>
                    </a:p>
                  </a:txBody>
                  <a:tcPr/>
                </a:tc>
                <a:tc>
                  <a:txBody>
                    <a:bodyPr/>
                    <a:lstStyle/>
                    <a:p>
                      <a:pPr marL="38100" marR="38100">
                        <a:lnSpc>
                          <a:spcPct val="115000"/>
                        </a:lnSpc>
                        <a:spcAft>
                          <a:spcPts val="0"/>
                        </a:spcAft>
                      </a:pPr>
                      <a:r>
                        <a:rPr lang="es-EC" sz="900">
                          <a:effectLst/>
                        </a:rPr>
                        <a:t>% del total</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10,3%</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11,8%</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33,8%</a:t>
                      </a:r>
                      <a:endParaRPr lang="es-EC" sz="1050">
                        <a:effectLst/>
                        <a:latin typeface="Calibri"/>
                        <a:ea typeface="Calibri"/>
                        <a:cs typeface="Times New Roman"/>
                      </a:endParaRPr>
                    </a:p>
                  </a:txBody>
                  <a:tcPr marL="0" marR="0" marT="0" marB="0"/>
                </a:tc>
              </a:tr>
              <a:tr h="193255">
                <a:tc rowSpan="2" gridSpan="2">
                  <a:txBody>
                    <a:bodyPr/>
                    <a:lstStyle/>
                    <a:p>
                      <a:pPr marL="38100" marR="38100">
                        <a:lnSpc>
                          <a:spcPct val="115000"/>
                        </a:lnSpc>
                        <a:spcAft>
                          <a:spcPts val="0"/>
                        </a:spcAft>
                      </a:pPr>
                      <a:r>
                        <a:rPr lang="es-EC" sz="900">
                          <a:effectLst/>
                        </a:rPr>
                        <a:t>Total</a:t>
                      </a:r>
                      <a:endParaRPr lang="es-EC" sz="1050">
                        <a:effectLst/>
                        <a:latin typeface="Calibri"/>
                        <a:ea typeface="Calibri"/>
                        <a:cs typeface="Times New Roman"/>
                      </a:endParaRPr>
                    </a:p>
                  </a:txBody>
                  <a:tcPr marL="0" marR="0" marT="0" marB="0"/>
                </a:tc>
                <a:tc rowSpan="2" hMerge="1">
                  <a:txBody>
                    <a:bodyPr/>
                    <a:lstStyle/>
                    <a:p>
                      <a:endParaRPr lang="es-EC"/>
                    </a:p>
                  </a:txBody>
                  <a:tcPr/>
                </a:tc>
                <a:tc>
                  <a:txBody>
                    <a:bodyPr/>
                    <a:lstStyle/>
                    <a:p>
                      <a:pPr marL="38100" marR="38100">
                        <a:lnSpc>
                          <a:spcPct val="115000"/>
                        </a:lnSpc>
                        <a:spcAft>
                          <a:spcPts val="0"/>
                        </a:spcAft>
                      </a:pPr>
                      <a:r>
                        <a:rPr lang="es-EC" sz="900">
                          <a:effectLst/>
                        </a:rPr>
                        <a:t>Recuento</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20</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136</a:t>
                      </a:r>
                      <a:endParaRPr lang="es-EC" sz="1050">
                        <a:effectLst/>
                        <a:latin typeface="Calibri"/>
                        <a:ea typeface="Calibri"/>
                        <a:cs typeface="Times New Roman"/>
                      </a:endParaRPr>
                    </a:p>
                  </a:txBody>
                  <a:tcPr marL="0" marR="0" marT="0" marB="0"/>
                </a:tc>
              </a:tr>
              <a:tr h="193252">
                <a:tc gridSpan="2" vMerge="1">
                  <a:txBody>
                    <a:bodyPr/>
                    <a:lstStyle/>
                    <a:p>
                      <a:endParaRPr lang="es-EC"/>
                    </a:p>
                  </a:txBody>
                  <a:tcPr/>
                </a:tc>
                <a:tc hMerge="1" vMerge="1">
                  <a:txBody>
                    <a:bodyPr/>
                    <a:lstStyle/>
                    <a:p>
                      <a:endParaRPr lang="es-EC"/>
                    </a:p>
                  </a:txBody>
                  <a:tcPr/>
                </a:tc>
                <a:tc>
                  <a:txBody>
                    <a:bodyPr/>
                    <a:lstStyle/>
                    <a:p>
                      <a:pPr marL="38100" marR="38100">
                        <a:lnSpc>
                          <a:spcPct val="115000"/>
                        </a:lnSpc>
                        <a:spcAft>
                          <a:spcPts val="0"/>
                        </a:spcAft>
                      </a:pPr>
                      <a:r>
                        <a:rPr lang="es-EC" sz="900" dirty="0">
                          <a:effectLst/>
                        </a:rPr>
                        <a:t>% del total</a:t>
                      </a:r>
                      <a:endParaRPr lang="es-EC" sz="1050" dirty="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16,2%</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b="1" dirty="0">
                          <a:solidFill>
                            <a:srgbClr val="C00000"/>
                          </a:solidFill>
                          <a:effectLst>
                            <a:outerShdw blurRad="38100" dist="38100" dir="2700000" algn="tl">
                              <a:srgbClr val="000000">
                                <a:alpha val="43137"/>
                              </a:srgbClr>
                            </a:outerShdw>
                          </a:effectLst>
                        </a:rPr>
                        <a:t>36,8%</a:t>
                      </a:r>
                      <a:endParaRPr lang="es-EC" sz="105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30,9%</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14,7%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,7%</a:t>
                      </a:r>
                      <a:endParaRPr lang="es-EC" sz="105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dirty="0">
                          <a:effectLst/>
                        </a:rPr>
                        <a:t>100,0%</a:t>
                      </a:r>
                      <a:endParaRPr lang="es-EC" sz="1050" dirty="0">
                        <a:effectLst/>
                        <a:latin typeface="Calibri"/>
                        <a:ea typeface="Calibri"/>
                        <a:cs typeface="Times New Roman"/>
                      </a:endParaRPr>
                    </a:p>
                  </a:txBody>
                  <a:tcPr marL="0" marR="0" marT="0" marB="0"/>
                </a:tc>
              </a:tr>
            </a:tbl>
          </a:graphicData>
        </a:graphic>
      </p:graphicFrame>
      <p:sp>
        <p:nvSpPr>
          <p:cNvPr id="6" name="5 Rectángulo"/>
          <p:cNvSpPr/>
          <p:nvPr/>
        </p:nvSpPr>
        <p:spPr>
          <a:xfrm>
            <a:off x="683568" y="4852317"/>
            <a:ext cx="7776864" cy="1384995"/>
          </a:xfrm>
          <a:prstGeom prst="rect">
            <a:avLst/>
          </a:prstGeom>
        </p:spPr>
        <p:txBody>
          <a:bodyPr wrap="square">
            <a:spAutoFit/>
          </a:bodyPr>
          <a:lstStyle/>
          <a:p>
            <a:pPr algn="just"/>
            <a:r>
              <a:rPr lang="es-EC" sz="1400" b="1" dirty="0"/>
              <a:t>Análisis</a:t>
            </a:r>
            <a:endParaRPr lang="es-EC" sz="1400" dirty="0"/>
          </a:p>
          <a:p>
            <a:pPr algn="just"/>
            <a:r>
              <a:rPr lang="es-EC" sz="1400" dirty="0"/>
              <a:t>En la investigación de mercados realizada se puede observar que dentro de las prendas de vestir que las personas adquieren con mayor frecuencia son  las blusas y el lugar donde compran con mayor frecuencia son las tiendas específicas y fuera del Cantón Sucre, esta situación se asocia y se relaciona a nuestra investigación y nos permite mejorar y/o desarrollar nuevas alternativas para puntos de venta en el cantón.</a:t>
            </a:r>
          </a:p>
        </p:txBody>
      </p:sp>
    </p:spTree>
    <p:extLst>
      <p:ext uri="{BB962C8B-B14F-4D97-AF65-F5344CB8AC3E}">
        <p14:creationId xmlns:p14="http://schemas.microsoft.com/office/powerpoint/2010/main" val="1346278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ANOVA</a:t>
            </a:r>
            <a:endParaRPr lang="es-EC" dirty="0"/>
          </a:p>
        </p:txBody>
      </p:sp>
      <p:sp>
        <p:nvSpPr>
          <p:cNvPr id="3" name="2 Marcador de texto"/>
          <p:cNvSpPr>
            <a:spLocks noGrp="1"/>
          </p:cNvSpPr>
          <p:nvPr>
            <p:ph type="body" idx="1"/>
          </p:nvPr>
        </p:nvSpPr>
        <p:spPr/>
        <p:txBody>
          <a:bodyPr/>
          <a:lstStyle/>
          <a:p>
            <a:r>
              <a:rPr lang="es-EC" dirty="0"/>
              <a:t>Ingresos y lugar donde compra</a:t>
            </a:r>
          </a:p>
        </p:txBody>
      </p:sp>
      <p:sp>
        <p:nvSpPr>
          <p:cNvPr id="5" name="4 Marcador de texto"/>
          <p:cNvSpPr>
            <a:spLocks noGrp="1"/>
          </p:cNvSpPr>
          <p:nvPr>
            <p:ph type="body" sz="quarter" idx="3"/>
          </p:nvPr>
        </p:nvSpPr>
        <p:spPr/>
        <p:txBody>
          <a:bodyPr/>
          <a:lstStyle/>
          <a:p>
            <a:r>
              <a:rPr lang="es-EC" b="1" dirty="0"/>
              <a:t>Gasto y </a:t>
            </a:r>
            <a:r>
              <a:rPr lang="es-EC" b="1" dirty="0" smtClean="0"/>
              <a:t>ocupación</a:t>
            </a:r>
            <a:endParaRPr lang="es-EC" b="1" dirty="0"/>
          </a:p>
        </p:txBody>
      </p:sp>
      <p:graphicFrame>
        <p:nvGraphicFramePr>
          <p:cNvPr id="7" name="6 Tabla"/>
          <p:cNvGraphicFramePr>
            <a:graphicFrameLocks noGrp="1"/>
          </p:cNvGraphicFramePr>
          <p:nvPr>
            <p:extLst>
              <p:ext uri="{D42A27DB-BD31-4B8C-83A1-F6EECF244321}">
                <p14:modId xmlns:p14="http://schemas.microsoft.com/office/powerpoint/2010/main" val="3558355430"/>
              </p:ext>
            </p:extLst>
          </p:nvPr>
        </p:nvGraphicFramePr>
        <p:xfrm>
          <a:off x="179512" y="2348880"/>
          <a:ext cx="4248473" cy="1051560"/>
        </p:xfrm>
        <a:graphic>
          <a:graphicData uri="http://schemas.openxmlformats.org/drawingml/2006/table">
            <a:tbl>
              <a:tblPr>
                <a:tableStyleId>{BDBED569-4797-4DF1-A0F4-6AAB3CD982D8}</a:tableStyleId>
              </a:tblPr>
              <a:tblGrid>
                <a:gridCol w="716800"/>
                <a:gridCol w="998615"/>
                <a:gridCol w="554907"/>
                <a:gridCol w="867247"/>
                <a:gridCol w="555452"/>
                <a:gridCol w="555452"/>
              </a:tblGrid>
              <a:tr h="0">
                <a:tc gridSpan="6">
                  <a:txBody>
                    <a:bodyPr/>
                    <a:lstStyle/>
                    <a:p>
                      <a:pPr marL="38100" marR="38100">
                        <a:lnSpc>
                          <a:spcPct val="115000"/>
                        </a:lnSpc>
                        <a:spcAft>
                          <a:spcPts val="0"/>
                        </a:spcAft>
                      </a:pPr>
                      <a:r>
                        <a:rPr lang="es-EC" sz="900">
                          <a:effectLst/>
                        </a:rPr>
                        <a:t>Dónde realiza sus compras de prendas de vestir con mayor frecuencia</a:t>
                      </a:r>
                      <a:endParaRPr lang="es-EC" sz="1100">
                        <a:effectLst/>
                        <a:latin typeface="Calibri"/>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ctr">
                        <a:lnSpc>
                          <a:spcPct val="115000"/>
                        </a:lnSpc>
                        <a:spcAft>
                          <a:spcPts val="0"/>
                        </a:spcAft>
                      </a:pPr>
                      <a:r>
                        <a:rPr lang="es-EC" sz="900">
                          <a:effectLst/>
                        </a:rPr>
                        <a:t>Suma de cuadrados</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gl</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Media cuadrática</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F</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Sig.</a:t>
                      </a:r>
                      <a:endParaRPr lang="es-EC" sz="1100">
                        <a:effectLst/>
                        <a:latin typeface="Calibri"/>
                        <a:ea typeface="Calibri"/>
                        <a:cs typeface="Times New Roman"/>
                      </a:endParaRPr>
                    </a:p>
                  </a:txBody>
                  <a:tcPr marL="0" marR="0" marT="0" marB="0" anchor="b"/>
                </a:tc>
              </a:tr>
              <a:tr h="0">
                <a:tc>
                  <a:txBody>
                    <a:bodyPr/>
                    <a:lstStyle/>
                    <a:p>
                      <a:pPr marL="38100" marR="38100">
                        <a:lnSpc>
                          <a:spcPct val="115000"/>
                        </a:lnSpc>
                        <a:spcAft>
                          <a:spcPts val="0"/>
                        </a:spcAft>
                      </a:pPr>
                      <a:r>
                        <a:rPr lang="es-EC" sz="900">
                          <a:effectLst/>
                        </a:rPr>
                        <a:t>Inter-grupos</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21,565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7,188</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8,369</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r>
              <a:tr h="189230">
                <a:tc>
                  <a:txBody>
                    <a:bodyPr/>
                    <a:lstStyle/>
                    <a:p>
                      <a:pPr marL="38100" marR="38100">
                        <a:lnSpc>
                          <a:spcPct val="115000"/>
                        </a:lnSpc>
                        <a:spcAft>
                          <a:spcPts val="0"/>
                        </a:spcAft>
                      </a:pPr>
                      <a:r>
                        <a:rPr lang="es-EC" sz="900">
                          <a:effectLst/>
                        </a:rPr>
                        <a:t>Intra-grupos</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113,377</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,859</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102870">
                <a:tc>
                  <a:txBody>
                    <a:bodyPr/>
                    <a:lstStyle/>
                    <a:p>
                      <a:pPr marL="38100" marR="38100">
                        <a:lnSpc>
                          <a:spcPct val="115000"/>
                        </a:lnSpc>
                        <a:spcAft>
                          <a:spcPts val="0"/>
                        </a:spcAft>
                      </a:pPr>
                      <a:r>
                        <a:rPr lang="es-EC" sz="900">
                          <a:effectLst/>
                        </a:rPr>
                        <a:t>Total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134,941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135</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1200" dirty="0">
                          <a:effectLst/>
                        </a:rPr>
                        <a:t> </a:t>
                      </a:r>
                      <a:endParaRPr lang="es-EC" sz="1100" dirty="0">
                        <a:effectLst/>
                        <a:latin typeface="Calibri"/>
                        <a:ea typeface="Calibri"/>
                        <a:cs typeface="Times New Roman"/>
                      </a:endParaRPr>
                    </a:p>
                  </a:txBody>
                  <a:tcPr marL="0" marR="0" marT="0" marB="0" anchor="ctr"/>
                </a:tc>
              </a:tr>
            </a:tbl>
          </a:graphicData>
        </a:graphic>
      </p:graphicFrame>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6477" t="21375" r="16211" b="10000"/>
          <a:stretch/>
        </p:blipFill>
        <p:spPr bwMode="auto">
          <a:xfrm>
            <a:off x="179512" y="3429000"/>
            <a:ext cx="4176464" cy="328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27" t="27182" r="16364" b="12454"/>
          <a:stretch/>
        </p:blipFill>
        <p:spPr bwMode="auto">
          <a:xfrm>
            <a:off x="4716016" y="3429001"/>
            <a:ext cx="4248472" cy="340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Tabla"/>
          <p:cNvGraphicFramePr>
            <a:graphicFrameLocks noGrp="1"/>
          </p:cNvGraphicFramePr>
          <p:nvPr>
            <p:extLst>
              <p:ext uri="{D42A27DB-BD31-4B8C-83A1-F6EECF244321}">
                <p14:modId xmlns:p14="http://schemas.microsoft.com/office/powerpoint/2010/main" val="2256235222"/>
              </p:ext>
            </p:extLst>
          </p:nvPr>
        </p:nvGraphicFramePr>
        <p:xfrm>
          <a:off x="4716014" y="2276872"/>
          <a:ext cx="4320483" cy="1120140"/>
        </p:xfrm>
        <a:graphic>
          <a:graphicData uri="http://schemas.openxmlformats.org/drawingml/2006/table">
            <a:tbl>
              <a:tblPr>
                <a:tableStyleId>{BDBED569-4797-4DF1-A0F4-6AAB3CD982D8}</a:tableStyleId>
              </a:tblPr>
              <a:tblGrid>
                <a:gridCol w="728950"/>
                <a:gridCol w="1015540"/>
                <a:gridCol w="564313"/>
                <a:gridCol w="881946"/>
                <a:gridCol w="564867"/>
                <a:gridCol w="564867"/>
              </a:tblGrid>
              <a:tr h="0">
                <a:tc gridSpan="6">
                  <a:txBody>
                    <a:bodyPr/>
                    <a:lstStyle/>
                    <a:p>
                      <a:pPr marL="38100" marR="38100">
                        <a:lnSpc>
                          <a:spcPct val="150000"/>
                        </a:lnSpc>
                        <a:spcAft>
                          <a:spcPts val="0"/>
                        </a:spcAft>
                      </a:pPr>
                      <a:r>
                        <a:rPr lang="es-EC" sz="800">
                          <a:effectLst/>
                        </a:rPr>
                        <a:t>Ocupación del Encuestado</a:t>
                      </a:r>
                      <a:endParaRPr lang="es-EC" sz="1050">
                        <a:effectLst/>
                        <a:latin typeface="Calibri"/>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marL="38100" marR="38100" algn="ctr">
                        <a:lnSpc>
                          <a:spcPct val="150000"/>
                        </a:lnSpc>
                        <a:spcAft>
                          <a:spcPts val="0"/>
                        </a:spcAft>
                      </a:pPr>
                      <a:r>
                        <a:rPr lang="es-EC" sz="800">
                          <a:effectLst/>
                        </a:rPr>
                        <a:t>Suma de cuadrados</a:t>
                      </a:r>
                      <a:endParaRPr lang="es-EC" sz="1050">
                        <a:effectLst/>
                        <a:latin typeface="Calibri"/>
                        <a:ea typeface="Calibri"/>
                        <a:cs typeface="Times New Roman"/>
                      </a:endParaRPr>
                    </a:p>
                  </a:txBody>
                  <a:tcPr marL="0" marR="0" marT="0" marB="0" anchor="b"/>
                </a:tc>
                <a:tc>
                  <a:txBody>
                    <a:bodyPr/>
                    <a:lstStyle/>
                    <a:p>
                      <a:pPr marL="38100" marR="38100" algn="ctr">
                        <a:lnSpc>
                          <a:spcPct val="150000"/>
                        </a:lnSpc>
                        <a:spcAft>
                          <a:spcPts val="0"/>
                        </a:spcAft>
                      </a:pPr>
                      <a:r>
                        <a:rPr lang="es-EC" sz="800">
                          <a:effectLst/>
                        </a:rPr>
                        <a:t>Gl</a:t>
                      </a:r>
                      <a:endParaRPr lang="es-EC" sz="1050">
                        <a:effectLst/>
                        <a:latin typeface="Calibri"/>
                        <a:ea typeface="Calibri"/>
                        <a:cs typeface="Times New Roman"/>
                      </a:endParaRPr>
                    </a:p>
                  </a:txBody>
                  <a:tcPr marL="0" marR="0" marT="0" marB="0" anchor="b"/>
                </a:tc>
                <a:tc>
                  <a:txBody>
                    <a:bodyPr/>
                    <a:lstStyle/>
                    <a:p>
                      <a:pPr marL="38100" marR="38100" algn="ctr">
                        <a:lnSpc>
                          <a:spcPct val="150000"/>
                        </a:lnSpc>
                        <a:spcAft>
                          <a:spcPts val="0"/>
                        </a:spcAft>
                      </a:pPr>
                      <a:r>
                        <a:rPr lang="es-EC" sz="800">
                          <a:effectLst/>
                        </a:rPr>
                        <a:t>Media cuadrática</a:t>
                      </a:r>
                      <a:endParaRPr lang="es-EC" sz="1050">
                        <a:effectLst/>
                        <a:latin typeface="Calibri"/>
                        <a:ea typeface="Calibri"/>
                        <a:cs typeface="Times New Roman"/>
                      </a:endParaRPr>
                    </a:p>
                  </a:txBody>
                  <a:tcPr marL="0" marR="0" marT="0" marB="0" anchor="b"/>
                </a:tc>
                <a:tc>
                  <a:txBody>
                    <a:bodyPr/>
                    <a:lstStyle/>
                    <a:p>
                      <a:pPr marL="38100" marR="38100" algn="ctr">
                        <a:lnSpc>
                          <a:spcPct val="150000"/>
                        </a:lnSpc>
                        <a:spcAft>
                          <a:spcPts val="0"/>
                        </a:spcAft>
                      </a:pPr>
                      <a:r>
                        <a:rPr lang="es-EC" sz="800">
                          <a:effectLst/>
                        </a:rPr>
                        <a:t>F</a:t>
                      </a:r>
                      <a:endParaRPr lang="es-EC" sz="1050">
                        <a:effectLst/>
                        <a:latin typeface="Calibri"/>
                        <a:ea typeface="Calibri"/>
                        <a:cs typeface="Times New Roman"/>
                      </a:endParaRPr>
                    </a:p>
                  </a:txBody>
                  <a:tcPr marL="0" marR="0" marT="0" marB="0" anchor="b"/>
                </a:tc>
                <a:tc>
                  <a:txBody>
                    <a:bodyPr/>
                    <a:lstStyle/>
                    <a:p>
                      <a:pPr marL="38100" marR="38100" algn="ctr">
                        <a:lnSpc>
                          <a:spcPct val="150000"/>
                        </a:lnSpc>
                        <a:spcAft>
                          <a:spcPts val="0"/>
                        </a:spcAft>
                      </a:pPr>
                      <a:r>
                        <a:rPr lang="es-EC" sz="800">
                          <a:effectLst/>
                        </a:rPr>
                        <a:t>Sig.</a:t>
                      </a:r>
                      <a:endParaRPr lang="es-EC" sz="1050">
                        <a:effectLst/>
                        <a:latin typeface="Calibri"/>
                        <a:ea typeface="Calibri"/>
                        <a:cs typeface="Times New Roman"/>
                      </a:endParaRPr>
                    </a:p>
                  </a:txBody>
                  <a:tcPr marL="0" marR="0" marT="0" marB="0" anchor="b"/>
                </a:tc>
              </a:tr>
              <a:tr h="0">
                <a:tc>
                  <a:txBody>
                    <a:bodyPr/>
                    <a:lstStyle/>
                    <a:p>
                      <a:pPr marL="38100" marR="38100">
                        <a:lnSpc>
                          <a:spcPct val="150000"/>
                        </a:lnSpc>
                        <a:spcAft>
                          <a:spcPts val="0"/>
                        </a:spcAft>
                      </a:pPr>
                      <a:r>
                        <a:rPr lang="es-EC" sz="800">
                          <a:effectLst/>
                        </a:rPr>
                        <a:t>Inter-grupos</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16,393</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3</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5,464</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3,133</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,028</a:t>
                      </a:r>
                      <a:endParaRPr lang="es-EC" sz="1050">
                        <a:effectLst/>
                        <a:latin typeface="Calibri"/>
                        <a:ea typeface="Calibri"/>
                        <a:cs typeface="Times New Roman"/>
                      </a:endParaRPr>
                    </a:p>
                  </a:txBody>
                  <a:tcPr marL="0" marR="0" marT="0" marB="0"/>
                </a:tc>
              </a:tr>
              <a:tr h="0">
                <a:tc>
                  <a:txBody>
                    <a:bodyPr/>
                    <a:lstStyle/>
                    <a:p>
                      <a:pPr marL="38100" marR="38100">
                        <a:lnSpc>
                          <a:spcPct val="150000"/>
                        </a:lnSpc>
                        <a:spcAft>
                          <a:spcPts val="0"/>
                        </a:spcAft>
                      </a:pPr>
                      <a:r>
                        <a:rPr lang="es-EC" sz="800">
                          <a:effectLst/>
                        </a:rPr>
                        <a:t>Intra-grupos</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230,247</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132</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1,744</a:t>
                      </a:r>
                      <a:endParaRPr lang="es-EC" sz="1050">
                        <a:effectLst/>
                        <a:latin typeface="Calibri"/>
                        <a:ea typeface="Calibri"/>
                        <a:cs typeface="Times New Roman"/>
                      </a:endParaRPr>
                    </a:p>
                  </a:txBody>
                  <a:tcPr marL="0" marR="0" marT="0" marB="0"/>
                </a:tc>
                <a:tc>
                  <a:txBody>
                    <a:bodyPr/>
                    <a:lstStyle/>
                    <a:p>
                      <a:pPr algn="ctr">
                        <a:lnSpc>
                          <a:spcPct val="150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algn="ctr">
                        <a:lnSpc>
                          <a:spcPct val="150000"/>
                        </a:lnSpc>
                        <a:spcAft>
                          <a:spcPts val="0"/>
                        </a:spcAft>
                      </a:pPr>
                      <a:r>
                        <a:rPr lang="es-EC" sz="1100">
                          <a:effectLst/>
                        </a:rPr>
                        <a:t> </a:t>
                      </a:r>
                      <a:endParaRPr lang="es-EC" sz="1050">
                        <a:effectLst/>
                        <a:latin typeface="Calibri"/>
                        <a:ea typeface="Calibri"/>
                        <a:cs typeface="Times New Roman"/>
                      </a:endParaRPr>
                    </a:p>
                  </a:txBody>
                  <a:tcPr marL="0" marR="0" marT="0" marB="0" anchor="ctr"/>
                </a:tc>
              </a:tr>
              <a:tr h="0">
                <a:tc>
                  <a:txBody>
                    <a:bodyPr/>
                    <a:lstStyle/>
                    <a:p>
                      <a:pPr marL="38100" marR="38100">
                        <a:lnSpc>
                          <a:spcPct val="150000"/>
                        </a:lnSpc>
                        <a:spcAft>
                          <a:spcPts val="0"/>
                        </a:spcAft>
                      </a:pPr>
                      <a:r>
                        <a:rPr lang="es-EC" sz="800">
                          <a:effectLst/>
                        </a:rPr>
                        <a:t>Total</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246,640</a:t>
                      </a:r>
                      <a:endParaRPr lang="es-EC" sz="1050">
                        <a:effectLst/>
                        <a:latin typeface="Calibri"/>
                        <a:ea typeface="Calibri"/>
                        <a:cs typeface="Times New Roman"/>
                      </a:endParaRPr>
                    </a:p>
                  </a:txBody>
                  <a:tcPr marL="0" marR="0" marT="0" marB="0"/>
                </a:tc>
                <a:tc>
                  <a:txBody>
                    <a:bodyPr/>
                    <a:lstStyle/>
                    <a:p>
                      <a:pPr marL="38100" marR="38100" algn="r">
                        <a:lnSpc>
                          <a:spcPct val="150000"/>
                        </a:lnSpc>
                        <a:spcAft>
                          <a:spcPts val="0"/>
                        </a:spcAft>
                      </a:pPr>
                      <a:r>
                        <a:rPr lang="es-EC" sz="800">
                          <a:effectLst/>
                        </a:rPr>
                        <a:t>135</a:t>
                      </a:r>
                      <a:endParaRPr lang="es-EC" sz="1050">
                        <a:effectLst/>
                        <a:latin typeface="Calibri"/>
                        <a:ea typeface="Calibri"/>
                        <a:cs typeface="Times New Roman"/>
                      </a:endParaRPr>
                    </a:p>
                  </a:txBody>
                  <a:tcPr marL="0" marR="0" marT="0" marB="0"/>
                </a:tc>
                <a:tc>
                  <a:txBody>
                    <a:bodyPr/>
                    <a:lstStyle/>
                    <a:p>
                      <a:pPr algn="ctr">
                        <a:lnSpc>
                          <a:spcPct val="150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algn="ctr">
                        <a:lnSpc>
                          <a:spcPct val="150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algn="ctr">
                        <a:lnSpc>
                          <a:spcPct val="150000"/>
                        </a:lnSpc>
                        <a:spcAft>
                          <a:spcPts val="0"/>
                        </a:spcAft>
                      </a:pPr>
                      <a:r>
                        <a:rPr lang="es-EC" sz="1100" dirty="0">
                          <a:effectLst/>
                        </a:rPr>
                        <a:t> </a:t>
                      </a:r>
                      <a:endParaRPr lang="es-EC" sz="105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4190880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correlaciones</a:t>
            </a:r>
            <a:endParaRPr lang="es-EC" dirty="0"/>
          </a:p>
        </p:txBody>
      </p:sp>
      <p:sp>
        <p:nvSpPr>
          <p:cNvPr id="3" name="2 Marcador de texto"/>
          <p:cNvSpPr>
            <a:spLocks noGrp="1"/>
          </p:cNvSpPr>
          <p:nvPr>
            <p:ph type="body" idx="1"/>
          </p:nvPr>
        </p:nvSpPr>
        <p:spPr/>
        <p:txBody>
          <a:bodyPr>
            <a:normAutofit fontScale="92500" lnSpcReduction="10000"/>
          </a:bodyPr>
          <a:lstStyle/>
          <a:p>
            <a:r>
              <a:rPr lang="es-EC" dirty="0"/>
              <a:t>Correlación Promoción y forma de pago</a:t>
            </a:r>
          </a:p>
        </p:txBody>
      </p:sp>
      <p:sp>
        <p:nvSpPr>
          <p:cNvPr id="5" name="4 Marcador de texto"/>
          <p:cNvSpPr>
            <a:spLocks noGrp="1"/>
          </p:cNvSpPr>
          <p:nvPr>
            <p:ph type="body" sz="quarter" idx="3"/>
          </p:nvPr>
        </p:nvSpPr>
        <p:spPr/>
        <p:txBody>
          <a:bodyPr>
            <a:normAutofit fontScale="92500" lnSpcReduction="10000"/>
          </a:bodyPr>
          <a:lstStyle/>
          <a:p>
            <a:r>
              <a:rPr lang="es-EC" dirty="0" smtClean="0"/>
              <a:t>Correlación Importancia </a:t>
            </a:r>
            <a:r>
              <a:rPr lang="es-EC" dirty="0"/>
              <a:t>e Influencia</a:t>
            </a:r>
          </a:p>
        </p:txBody>
      </p:sp>
      <p:graphicFrame>
        <p:nvGraphicFramePr>
          <p:cNvPr id="7" name="6 Marcador de contenido"/>
          <p:cNvGraphicFramePr>
            <a:graphicFrameLocks noGrp="1"/>
          </p:cNvGraphicFramePr>
          <p:nvPr>
            <p:ph sz="quarter" idx="4"/>
            <p:extLst>
              <p:ext uri="{D42A27DB-BD31-4B8C-83A1-F6EECF244321}">
                <p14:modId xmlns:p14="http://schemas.microsoft.com/office/powerpoint/2010/main" val="4224701063"/>
              </p:ext>
            </p:extLst>
          </p:nvPr>
        </p:nvGraphicFramePr>
        <p:xfrm>
          <a:off x="539552" y="2420888"/>
          <a:ext cx="3932236" cy="1625600"/>
        </p:xfrm>
        <a:graphic>
          <a:graphicData uri="http://schemas.openxmlformats.org/drawingml/2006/table">
            <a:tbl>
              <a:tblPr>
                <a:tableStyleId>{BDBED569-4797-4DF1-A0F4-6AAB3CD982D8}</a:tableStyleId>
              </a:tblPr>
              <a:tblGrid>
                <a:gridCol w="836473"/>
                <a:gridCol w="1058863"/>
                <a:gridCol w="306563"/>
                <a:gridCol w="509823"/>
                <a:gridCol w="610257"/>
                <a:gridCol w="610257"/>
              </a:tblGrid>
              <a:tr h="161691">
                <a:tc gridSpan="6">
                  <a:txBody>
                    <a:bodyPr/>
                    <a:lstStyle/>
                    <a:p>
                      <a:pPr marL="38100" marR="38100" algn="ctr">
                        <a:lnSpc>
                          <a:spcPts val="1600"/>
                        </a:lnSpc>
                        <a:spcAft>
                          <a:spcPts val="0"/>
                        </a:spcAft>
                      </a:pPr>
                      <a:r>
                        <a:rPr lang="es-EC" sz="700" dirty="0">
                          <a:effectLst/>
                        </a:rPr>
                        <a:t>Medidas simétricas</a:t>
                      </a:r>
                      <a:endParaRPr lang="es-EC" sz="8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6160">
                <a:tc gridSpan="2">
                  <a:txBody>
                    <a:bodyPr/>
                    <a:lstStyle/>
                    <a:p>
                      <a:pPr algn="ctr">
                        <a:lnSpc>
                          <a:spcPct val="115000"/>
                        </a:lnSpc>
                        <a:spcAft>
                          <a:spcPts val="0"/>
                        </a:spcAft>
                      </a:pPr>
                      <a:r>
                        <a:rPr lang="es-EC" sz="900">
                          <a:effectLst/>
                        </a:rPr>
                        <a:t> </a:t>
                      </a:r>
                      <a:endParaRPr lang="es-EC" sz="8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700">
                          <a:effectLst/>
                        </a:rPr>
                        <a:t>Valor</a:t>
                      </a:r>
                      <a:endParaRPr lang="es-EC" sz="8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700">
                          <a:effectLst/>
                        </a:rPr>
                        <a:t>Error típ. asint.</a:t>
                      </a:r>
                      <a:r>
                        <a:rPr lang="es-EC" sz="700" baseline="30000">
                          <a:effectLst/>
                        </a:rPr>
                        <a:t>a</a:t>
                      </a:r>
                      <a:endParaRPr lang="es-EC" sz="8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700">
                          <a:effectLst/>
                        </a:rPr>
                        <a:t>T aproximada</a:t>
                      </a:r>
                      <a:r>
                        <a:rPr lang="es-EC" sz="700" baseline="30000">
                          <a:effectLst/>
                        </a:rPr>
                        <a:t>b</a:t>
                      </a:r>
                      <a:endParaRPr lang="es-EC" sz="8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700">
                          <a:effectLst/>
                        </a:rPr>
                        <a:t>Sig. aproximada</a:t>
                      </a:r>
                      <a:endParaRPr lang="es-EC" sz="800">
                        <a:effectLst/>
                        <a:latin typeface="Calibri"/>
                        <a:ea typeface="Calibri"/>
                        <a:cs typeface="Times New Roman"/>
                      </a:endParaRPr>
                    </a:p>
                  </a:txBody>
                  <a:tcPr marL="0" marR="0" marT="0" marB="0" anchor="b"/>
                </a:tc>
              </a:tr>
              <a:tr h="306160">
                <a:tc>
                  <a:txBody>
                    <a:bodyPr/>
                    <a:lstStyle/>
                    <a:p>
                      <a:pPr marL="38100" marR="38100">
                        <a:lnSpc>
                          <a:spcPts val="1600"/>
                        </a:lnSpc>
                        <a:spcAft>
                          <a:spcPts val="0"/>
                        </a:spcAft>
                      </a:pPr>
                      <a:r>
                        <a:rPr lang="es-EC" sz="700">
                          <a:effectLst/>
                        </a:rPr>
                        <a:t>Intervalo por intervalo</a:t>
                      </a:r>
                      <a:endParaRPr lang="es-EC" sz="80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700">
                          <a:effectLst/>
                        </a:rPr>
                        <a:t>R de Pearson</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,051</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,085</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,592</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,555</a:t>
                      </a:r>
                      <a:r>
                        <a:rPr lang="es-EC" sz="700" baseline="30000">
                          <a:effectLst/>
                        </a:rPr>
                        <a:t>c</a:t>
                      </a:r>
                      <a:endParaRPr lang="es-EC" sz="800">
                        <a:effectLst/>
                        <a:latin typeface="Calibri"/>
                        <a:ea typeface="Calibri"/>
                        <a:cs typeface="Times New Roman"/>
                      </a:endParaRPr>
                    </a:p>
                  </a:txBody>
                  <a:tcPr marL="0" marR="0" marT="0" marB="0"/>
                </a:tc>
              </a:tr>
              <a:tr h="154037">
                <a:tc>
                  <a:txBody>
                    <a:bodyPr/>
                    <a:lstStyle/>
                    <a:p>
                      <a:pPr marL="38100" marR="38100">
                        <a:lnSpc>
                          <a:spcPts val="1600"/>
                        </a:lnSpc>
                        <a:spcAft>
                          <a:spcPts val="0"/>
                        </a:spcAft>
                      </a:pPr>
                      <a:r>
                        <a:rPr lang="es-EC" sz="700">
                          <a:effectLst/>
                        </a:rPr>
                        <a:t>Ordinal por ordinal</a:t>
                      </a:r>
                      <a:endParaRPr lang="es-EC" sz="80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700">
                          <a:effectLst/>
                        </a:rPr>
                        <a:t>Correlación de Spearman</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,059</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,085</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,688</a:t>
                      </a:r>
                      <a:endParaRPr lang="es-EC" sz="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700">
                          <a:effectLst/>
                        </a:rPr>
                        <a:t>,493</a:t>
                      </a:r>
                      <a:r>
                        <a:rPr lang="es-EC" sz="700" baseline="30000">
                          <a:effectLst/>
                        </a:rPr>
                        <a:t>c</a:t>
                      </a:r>
                      <a:endParaRPr lang="es-EC" sz="800">
                        <a:effectLst/>
                        <a:latin typeface="Calibri"/>
                        <a:ea typeface="Calibri"/>
                        <a:cs typeface="Times New Roman"/>
                      </a:endParaRPr>
                    </a:p>
                  </a:txBody>
                  <a:tcPr marL="0" marR="0" marT="0" marB="0"/>
                </a:tc>
              </a:tr>
              <a:tr h="161691">
                <a:tc gridSpan="2">
                  <a:txBody>
                    <a:bodyPr/>
                    <a:lstStyle/>
                    <a:p>
                      <a:pPr marL="38100" marR="38100">
                        <a:lnSpc>
                          <a:spcPts val="1600"/>
                        </a:lnSpc>
                        <a:spcAft>
                          <a:spcPts val="0"/>
                        </a:spcAft>
                      </a:pPr>
                      <a:r>
                        <a:rPr lang="es-EC" sz="700">
                          <a:effectLst/>
                        </a:rPr>
                        <a:t>N de casos válidos</a:t>
                      </a:r>
                      <a:endParaRPr lang="es-EC" sz="800">
                        <a:effectLst/>
                        <a:latin typeface="Calibri"/>
                        <a:ea typeface="Calibri"/>
                        <a:cs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700">
                          <a:effectLst/>
                        </a:rPr>
                        <a:t>136</a:t>
                      </a:r>
                      <a:endParaRPr lang="es-EC" sz="800">
                        <a:effectLst/>
                        <a:latin typeface="Calibri"/>
                        <a:ea typeface="Calibri"/>
                        <a:cs typeface="Times New Roman"/>
                      </a:endParaRPr>
                    </a:p>
                  </a:txBody>
                  <a:tcPr marL="0" marR="0" marT="0" marB="0"/>
                </a:tc>
                <a:tc>
                  <a:txBody>
                    <a:bodyPr/>
                    <a:lstStyle/>
                    <a:p>
                      <a:pPr algn="ctr">
                        <a:lnSpc>
                          <a:spcPct val="115000"/>
                        </a:lnSpc>
                        <a:spcAft>
                          <a:spcPts val="0"/>
                        </a:spcAft>
                      </a:pPr>
                      <a:r>
                        <a:rPr lang="es-EC" sz="900">
                          <a:effectLst/>
                        </a:rPr>
                        <a:t> </a:t>
                      </a:r>
                      <a:endParaRPr lang="es-EC" sz="80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900">
                          <a:effectLst/>
                        </a:rPr>
                        <a:t> </a:t>
                      </a:r>
                      <a:endParaRPr lang="es-EC" sz="80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900" dirty="0">
                          <a:effectLst/>
                        </a:rPr>
                        <a:t> </a:t>
                      </a:r>
                      <a:endParaRPr lang="es-EC" sz="800" dirty="0">
                        <a:effectLst/>
                        <a:latin typeface="Calibri"/>
                        <a:ea typeface="Calibri"/>
                        <a:cs typeface="Times New Roman"/>
                      </a:endParaRPr>
                    </a:p>
                  </a:txBody>
                  <a:tcPr marL="0" marR="0" marT="0" marB="0" anchor="ctr"/>
                </a:tc>
              </a:tr>
            </a:tbl>
          </a:graphicData>
        </a:graphic>
      </p:graphicFrame>
      <p:pic>
        <p:nvPicPr>
          <p:cNvPr id="61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7614" t="32625" r="18319" b="16076"/>
          <a:stretch/>
        </p:blipFill>
        <p:spPr bwMode="auto">
          <a:xfrm>
            <a:off x="194205" y="4027302"/>
            <a:ext cx="4305787" cy="275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Tabla"/>
          <p:cNvGraphicFramePr>
            <a:graphicFrameLocks noGrp="1"/>
          </p:cNvGraphicFramePr>
          <p:nvPr>
            <p:extLst>
              <p:ext uri="{D42A27DB-BD31-4B8C-83A1-F6EECF244321}">
                <p14:modId xmlns:p14="http://schemas.microsoft.com/office/powerpoint/2010/main" val="4014439973"/>
              </p:ext>
            </p:extLst>
          </p:nvPr>
        </p:nvGraphicFramePr>
        <p:xfrm>
          <a:off x="4716016" y="2389176"/>
          <a:ext cx="4176463" cy="1644650"/>
        </p:xfrm>
        <a:graphic>
          <a:graphicData uri="http://schemas.openxmlformats.org/drawingml/2006/table">
            <a:tbl>
              <a:tblPr>
                <a:tableStyleId>{BDBED569-4797-4DF1-A0F4-6AAB3CD982D8}</a:tableStyleId>
              </a:tblPr>
              <a:tblGrid>
                <a:gridCol w="1152128"/>
                <a:gridCol w="802549"/>
                <a:gridCol w="318249"/>
                <a:gridCol w="728845"/>
                <a:gridCol w="587346"/>
                <a:gridCol w="587346"/>
              </a:tblGrid>
              <a:tr h="212725">
                <a:tc gridSpan="6">
                  <a:txBody>
                    <a:bodyPr/>
                    <a:lstStyle/>
                    <a:p>
                      <a:pPr marL="38100" marR="38100" algn="ctr">
                        <a:lnSpc>
                          <a:spcPts val="1600"/>
                        </a:lnSpc>
                        <a:spcAft>
                          <a:spcPts val="0"/>
                        </a:spcAft>
                      </a:pPr>
                      <a:r>
                        <a:rPr lang="es-EC" sz="800" dirty="0">
                          <a:effectLst/>
                        </a:rPr>
                        <a:t>Medidas simétricas</a:t>
                      </a:r>
                      <a:endParaRPr lang="es-EC" sz="105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725">
                <a:tc gridSpan="2">
                  <a:txBody>
                    <a:bodyPr/>
                    <a:lstStyle/>
                    <a:p>
                      <a:pPr algn="ctr">
                        <a:lnSpc>
                          <a:spcPct val="115000"/>
                        </a:lnSpc>
                        <a:spcAft>
                          <a:spcPts val="0"/>
                        </a:spcAft>
                      </a:pPr>
                      <a:r>
                        <a:rPr lang="es-EC" sz="1100" dirty="0">
                          <a:effectLst/>
                        </a:rPr>
                        <a:t> </a:t>
                      </a:r>
                      <a:endParaRPr lang="es-EC" sz="1050" dirty="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800">
                          <a:effectLst/>
                        </a:rPr>
                        <a:t>Valor</a:t>
                      </a:r>
                      <a:endParaRPr lang="es-EC" sz="105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800">
                          <a:effectLst/>
                        </a:rPr>
                        <a:t>Error típ. asint.</a:t>
                      </a:r>
                      <a:r>
                        <a:rPr lang="es-EC" sz="800" baseline="30000">
                          <a:effectLst/>
                        </a:rPr>
                        <a:t>a</a:t>
                      </a:r>
                      <a:endParaRPr lang="es-EC" sz="105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800">
                          <a:effectLst/>
                        </a:rPr>
                        <a:t>T aproximada</a:t>
                      </a:r>
                      <a:r>
                        <a:rPr lang="es-EC" sz="800" baseline="30000">
                          <a:effectLst/>
                        </a:rPr>
                        <a:t>b</a:t>
                      </a:r>
                      <a:endParaRPr lang="es-EC" sz="105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800">
                          <a:effectLst/>
                        </a:rPr>
                        <a:t>Sig. aproximada</a:t>
                      </a:r>
                      <a:endParaRPr lang="es-EC" sz="1050">
                        <a:effectLst/>
                        <a:latin typeface="Calibri"/>
                        <a:ea typeface="Calibri"/>
                        <a:cs typeface="Times New Roman"/>
                      </a:endParaRPr>
                    </a:p>
                  </a:txBody>
                  <a:tcPr marL="0" marR="0" marT="0" marB="0" anchor="b"/>
                </a:tc>
              </a:tr>
              <a:tr h="212725">
                <a:tc>
                  <a:txBody>
                    <a:bodyPr/>
                    <a:lstStyle/>
                    <a:p>
                      <a:pPr marL="38100" marR="38100">
                        <a:lnSpc>
                          <a:spcPts val="1600"/>
                        </a:lnSpc>
                        <a:spcAft>
                          <a:spcPts val="0"/>
                        </a:spcAft>
                      </a:pPr>
                      <a:r>
                        <a:rPr lang="es-EC" sz="800">
                          <a:effectLst/>
                        </a:rPr>
                        <a:t>Intervalo por intervalo</a:t>
                      </a:r>
                      <a:endParaRPr lang="es-EC" sz="105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800">
                          <a:effectLst/>
                        </a:rPr>
                        <a:t>R de Pearson</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-,007</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,091</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-,086</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,931</a:t>
                      </a:r>
                      <a:r>
                        <a:rPr lang="es-EC" sz="800" baseline="30000">
                          <a:effectLst/>
                        </a:rPr>
                        <a:t>c</a:t>
                      </a:r>
                      <a:endParaRPr lang="es-EC" sz="1050">
                        <a:effectLst/>
                        <a:latin typeface="Calibri"/>
                        <a:ea typeface="Calibri"/>
                        <a:cs typeface="Times New Roman"/>
                      </a:endParaRPr>
                    </a:p>
                  </a:txBody>
                  <a:tcPr marL="0" marR="0" marT="0" marB="0"/>
                </a:tc>
              </a:tr>
              <a:tr h="212725">
                <a:tc>
                  <a:txBody>
                    <a:bodyPr/>
                    <a:lstStyle/>
                    <a:p>
                      <a:pPr marL="38100" marR="38100">
                        <a:lnSpc>
                          <a:spcPts val="1600"/>
                        </a:lnSpc>
                        <a:spcAft>
                          <a:spcPts val="0"/>
                        </a:spcAft>
                      </a:pPr>
                      <a:r>
                        <a:rPr lang="es-EC" sz="800">
                          <a:effectLst/>
                        </a:rPr>
                        <a:t>Ordinal por ordinal</a:t>
                      </a:r>
                      <a:endParaRPr lang="es-EC" sz="1050">
                        <a:effectLst/>
                        <a:latin typeface="Calibri"/>
                        <a:ea typeface="Calibri"/>
                        <a:cs typeface="Times New Roman"/>
                      </a:endParaRPr>
                    </a:p>
                  </a:txBody>
                  <a:tcPr marL="0" marR="0" marT="0" marB="0"/>
                </a:tc>
                <a:tc>
                  <a:txBody>
                    <a:bodyPr/>
                    <a:lstStyle/>
                    <a:p>
                      <a:pPr marL="38100" marR="38100">
                        <a:lnSpc>
                          <a:spcPts val="1600"/>
                        </a:lnSpc>
                        <a:spcAft>
                          <a:spcPts val="0"/>
                        </a:spcAft>
                      </a:pPr>
                      <a:r>
                        <a:rPr lang="es-EC" sz="800">
                          <a:effectLst/>
                        </a:rPr>
                        <a:t>Correlación de Spearman</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-,048</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,091</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-,561</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,576</a:t>
                      </a:r>
                      <a:r>
                        <a:rPr lang="es-EC" sz="800" baseline="30000">
                          <a:effectLst/>
                        </a:rPr>
                        <a:t>c</a:t>
                      </a:r>
                      <a:endParaRPr lang="es-EC" sz="1050">
                        <a:effectLst/>
                        <a:latin typeface="Calibri"/>
                        <a:ea typeface="Calibri"/>
                        <a:cs typeface="Times New Roman"/>
                      </a:endParaRPr>
                    </a:p>
                  </a:txBody>
                  <a:tcPr marL="0" marR="0" marT="0" marB="0"/>
                </a:tc>
              </a:tr>
              <a:tr h="70355">
                <a:tc gridSpan="2">
                  <a:txBody>
                    <a:bodyPr/>
                    <a:lstStyle/>
                    <a:p>
                      <a:pPr marL="38100" marR="38100">
                        <a:lnSpc>
                          <a:spcPts val="1600"/>
                        </a:lnSpc>
                        <a:spcAft>
                          <a:spcPts val="0"/>
                        </a:spcAft>
                      </a:pPr>
                      <a:r>
                        <a:rPr lang="es-EC" sz="800">
                          <a:effectLst/>
                        </a:rPr>
                        <a:t>N de casos válidos</a:t>
                      </a:r>
                      <a:endParaRPr lang="es-EC" sz="1050">
                        <a:effectLst/>
                        <a:latin typeface="Calibri"/>
                        <a:ea typeface="Calibri"/>
                        <a:cs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800">
                          <a:effectLst/>
                        </a:rPr>
                        <a:t>136</a:t>
                      </a:r>
                      <a:endParaRPr lang="es-EC" sz="1050">
                        <a:effectLst/>
                        <a:latin typeface="Calibri"/>
                        <a:ea typeface="Calibri"/>
                        <a:cs typeface="Times New Roman"/>
                      </a:endParaRPr>
                    </a:p>
                  </a:txBody>
                  <a:tcPr marL="0" marR="0" marT="0" marB="0"/>
                </a:tc>
                <a:tc>
                  <a:txBody>
                    <a:bodyPr/>
                    <a:lstStyle/>
                    <a:p>
                      <a:pPr algn="ctr">
                        <a:lnSpc>
                          <a:spcPct val="115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algn="ctr">
                        <a:lnSpc>
                          <a:spcPct val="115000"/>
                        </a:lnSpc>
                        <a:spcAft>
                          <a:spcPts val="0"/>
                        </a:spcAft>
                      </a:pPr>
                      <a:r>
                        <a:rPr lang="es-EC" sz="1100" dirty="0">
                          <a:effectLst/>
                        </a:rPr>
                        <a:t> </a:t>
                      </a:r>
                      <a:endParaRPr lang="es-EC" sz="1050" dirty="0">
                        <a:effectLst/>
                        <a:latin typeface="Calibri"/>
                        <a:ea typeface="Calibri"/>
                        <a:cs typeface="Times New Roman"/>
                      </a:endParaRPr>
                    </a:p>
                  </a:txBody>
                  <a:tcPr marL="0" marR="0" marT="0" marB="0" anchor="ctr"/>
                </a:tc>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14" t="26273" r="18182" b="12201"/>
          <a:stretch/>
        </p:blipFill>
        <p:spPr bwMode="auto">
          <a:xfrm>
            <a:off x="4644008" y="4027302"/>
            <a:ext cx="4392488" cy="275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452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chi cuadrado</a:t>
            </a:r>
            <a:endParaRPr lang="es-EC" dirty="0"/>
          </a:p>
        </p:txBody>
      </p:sp>
      <p:sp>
        <p:nvSpPr>
          <p:cNvPr id="3" name="2 Marcador de texto"/>
          <p:cNvSpPr>
            <a:spLocks noGrp="1"/>
          </p:cNvSpPr>
          <p:nvPr>
            <p:ph type="body" idx="1"/>
          </p:nvPr>
        </p:nvSpPr>
        <p:spPr>
          <a:xfrm>
            <a:off x="457200" y="1493094"/>
            <a:ext cx="4089400" cy="639762"/>
          </a:xfrm>
        </p:spPr>
        <p:txBody>
          <a:bodyPr>
            <a:normAutofit fontScale="92500"/>
          </a:bodyPr>
          <a:lstStyle/>
          <a:p>
            <a:r>
              <a:rPr lang="es-EC" dirty="0"/>
              <a:t>Motivación y Frecuencia de compra</a:t>
            </a:r>
          </a:p>
        </p:txBody>
      </p:sp>
      <p:sp>
        <p:nvSpPr>
          <p:cNvPr id="5" name="4 Marcador de texto"/>
          <p:cNvSpPr>
            <a:spLocks noGrp="1"/>
          </p:cNvSpPr>
          <p:nvPr>
            <p:ph type="body" sz="quarter" idx="3"/>
          </p:nvPr>
        </p:nvSpPr>
        <p:spPr>
          <a:xfrm>
            <a:off x="4546600" y="1493094"/>
            <a:ext cx="4140200" cy="639762"/>
          </a:xfrm>
        </p:spPr>
        <p:txBody>
          <a:bodyPr>
            <a:normAutofit fontScale="92500"/>
          </a:bodyPr>
          <a:lstStyle/>
          <a:p>
            <a:r>
              <a:rPr lang="es-EC" dirty="0"/>
              <a:t>Factor </a:t>
            </a:r>
            <a:r>
              <a:rPr lang="es-EC" dirty="0" smtClean="0"/>
              <a:t>principal de compra </a:t>
            </a:r>
            <a:r>
              <a:rPr lang="es-EC" dirty="0"/>
              <a:t>y Calidad</a:t>
            </a:r>
          </a:p>
        </p:txBody>
      </p:sp>
      <p:graphicFrame>
        <p:nvGraphicFramePr>
          <p:cNvPr id="21" name="20 Tabla"/>
          <p:cNvGraphicFramePr>
            <a:graphicFrameLocks noGrp="1"/>
          </p:cNvGraphicFramePr>
          <p:nvPr>
            <p:extLst>
              <p:ext uri="{D42A27DB-BD31-4B8C-83A1-F6EECF244321}">
                <p14:modId xmlns:p14="http://schemas.microsoft.com/office/powerpoint/2010/main" val="2102546397"/>
              </p:ext>
            </p:extLst>
          </p:nvPr>
        </p:nvGraphicFramePr>
        <p:xfrm>
          <a:off x="467544" y="2105891"/>
          <a:ext cx="3960439" cy="1219200"/>
        </p:xfrm>
        <a:graphic>
          <a:graphicData uri="http://schemas.openxmlformats.org/drawingml/2006/table">
            <a:tbl>
              <a:tblPr>
                <a:tableStyleId>{BDBED569-4797-4DF1-A0F4-6AAB3CD982D8}</a:tableStyleId>
              </a:tblPr>
              <a:tblGrid>
                <a:gridCol w="697301"/>
                <a:gridCol w="1712176"/>
                <a:gridCol w="1550962"/>
              </a:tblGrid>
              <a:tr h="0">
                <a:tc gridSpan="3">
                  <a:txBody>
                    <a:bodyPr/>
                    <a:lstStyle/>
                    <a:p>
                      <a:pPr marL="38100" marR="38100" algn="ctr">
                        <a:lnSpc>
                          <a:spcPts val="1600"/>
                        </a:lnSpc>
                        <a:spcAft>
                          <a:spcPts val="0"/>
                        </a:spcAft>
                      </a:pPr>
                      <a:r>
                        <a:rPr lang="es-EC" sz="800">
                          <a:effectLst/>
                        </a:rPr>
                        <a:t>Estadísticos de contraste</a:t>
                      </a:r>
                      <a:endParaRPr lang="es-EC" sz="105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r>
              <a:tr h="0">
                <a:tc>
                  <a:txBody>
                    <a:bodyPr/>
                    <a:lstStyle/>
                    <a:p>
                      <a:pPr algn="ctr">
                        <a:lnSpc>
                          <a:spcPct val="115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s-EC" sz="800">
                          <a:effectLst/>
                        </a:rPr>
                        <a:t>Cuál es su principal motivación para comprar prendas de vestir</a:t>
                      </a:r>
                      <a:endParaRPr lang="es-EC" sz="105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800">
                          <a:effectLst/>
                        </a:rPr>
                        <a:t>Con qué frecuencia compra ropa</a:t>
                      </a:r>
                      <a:endParaRPr lang="es-EC" sz="1050">
                        <a:effectLst/>
                        <a:latin typeface="Calibri"/>
                        <a:ea typeface="Calibri"/>
                        <a:cs typeface="Times New Roman"/>
                      </a:endParaRPr>
                    </a:p>
                  </a:txBody>
                  <a:tcPr marL="0" marR="0" marT="0" marB="0" anchor="b"/>
                </a:tc>
              </a:tr>
              <a:tr h="0">
                <a:tc>
                  <a:txBody>
                    <a:bodyPr/>
                    <a:lstStyle/>
                    <a:p>
                      <a:pPr marL="38100" marR="38100">
                        <a:lnSpc>
                          <a:spcPts val="1600"/>
                        </a:lnSpc>
                        <a:spcAft>
                          <a:spcPts val="0"/>
                        </a:spcAft>
                      </a:pPr>
                      <a:r>
                        <a:rPr lang="es-EC" sz="800">
                          <a:effectLst/>
                        </a:rPr>
                        <a:t>Chi-cuadrado</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111,412</a:t>
                      </a:r>
                      <a:r>
                        <a:rPr lang="es-EC" sz="800" baseline="30000">
                          <a:effectLst/>
                        </a:rPr>
                        <a:t>a</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30,824</a:t>
                      </a:r>
                      <a:r>
                        <a:rPr lang="es-EC" sz="800" baseline="30000">
                          <a:effectLst/>
                        </a:rPr>
                        <a:t>a</a:t>
                      </a:r>
                      <a:endParaRPr lang="es-EC" sz="1050">
                        <a:effectLst/>
                        <a:latin typeface="Calibri"/>
                        <a:ea typeface="Calibri"/>
                        <a:cs typeface="Times New Roman"/>
                      </a:endParaRPr>
                    </a:p>
                  </a:txBody>
                  <a:tcPr marL="0" marR="0" marT="0" marB="0"/>
                </a:tc>
              </a:tr>
              <a:tr h="0">
                <a:tc>
                  <a:txBody>
                    <a:bodyPr/>
                    <a:lstStyle/>
                    <a:p>
                      <a:pPr marL="38100" marR="38100">
                        <a:lnSpc>
                          <a:spcPts val="1600"/>
                        </a:lnSpc>
                        <a:spcAft>
                          <a:spcPts val="0"/>
                        </a:spcAft>
                      </a:pPr>
                      <a:r>
                        <a:rPr lang="es-EC" sz="800">
                          <a:effectLst/>
                        </a:rPr>
                        <a:t>Gl</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3</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3</a:t>
                      </a:r>
                      <a:endParaRPr lang="es-EC" sz="1050">
                        <a:effectLst/>
                        <a:latin typeface="Calibri"/>
                        <a:ea typeface="Calibri"/>
                        <a:cs typeface="Times New Roman"/>
                      </a:endParaRPr>
                    </a:p>
                  </a:txBody>
                  <a:tcPr marL="0" marR="0" marT="0" marB="0"/>
                </a:tc>
              </a:tr>
              <a:tr h="0">
                <a:tc>
                  <a:txBody>
                    <a:bodyPr/>
                    <a:lstStyle/>
                    <a:p>
                      <a:pPr marL="38100" marR="38100">
                        <a:lnSpc>
                          <a:spcPts val="1600"/>
                        </a:lnSpc>
                        <a:spcAft>
                          <a:spcPts val="0"/>
                        </a:spcAft>
                      </a:pPr>
                      <a:r>
                        <a:rPr lang="es-EC" sz="800">
                          <a:effectLst/>
                        </a:rPr>
                        <a:t>Sig. asintót.</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,000</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dirty="0">
                          <a:effectLst/>
                        </a:rPr>
                        <a:t>,000</a:t>
                      </a:r>
                      <a:endParaRPr lang="es-EC" sz="1050" dirty="0">
                        <a:effectLst/>
                        <a:latin typeface="Calibri"/>
                        <a:ea typeface="Calibri"/>
                        <a:cs typeface="Times New Roman"/>
                      </a:endParaRPr>
                    </a:p>
                  </a:txBody>
                  <a:tcPr marL="0" marR="0" marT="0" marB="0"/>
                </a:tc>
              </a:tr>
            </a:tbl>
          </a:graphicData>
        </a:graphic>
      </p:graphicFrame>
      <p:pic>
        <p:nvPicPr>
          <p:cNvPr id="5139" name="Picture 19"/>
          <p:cNvPicPr>
            <a:picLocks noChangeAspect="1" noChangeArrowheads="1"/>
          </p:cNvPicPr>
          <p:nvPr/>
        </p:nvPicPr>
        <p:blipFill rotWithShape="1">
          <a:blip r:embed="rId2">
            <a:extLst>
              <a:ext uri="{28A0092B-C50C-407E-A947-70E740481C1C}">
                <a14:useLocalDpi xmlns:a14="http://schemas.microsoft.com/office/drawing/2010/main" val="0"/>
              </a:ext>
            </a:extLst>
          </a:blip>
          <a:srcRect l="38409" t="29250" r="20312" b="23273"/>
          <a:stretch/>
        </p:blipFill>
        <p:spPr bwMode="auto">
          <a:xfrm>
            <a:off x="35496" y="3352800"/>
            <a:ext cx="4464496" cy="320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21 Tabla"/>
          <p:cNvGraphicFramePr>
            <a:graphicFrameLocks noGrp="1"/>
          </p:cNvGraphicFramePr>
          <p:nvPr>
            <p:extLst>
              <p:ext uri="{D42A27DB-BD31-4B8C-83A1-F6EECF244321}">
                <p14:modId xmlns:p14="http://schemas.microsoft.com/office/powerpoint/2010/main" val="1875057041"/>
              </p:ext>
            </p:extLst>
          </p:nvPr>
        </p:nvGraphicFramePr>
        <p:xfrm>
          <a:off x="4767758" y="2082097"/>
          <a:ext cx="4052714" cy="1219200"/>
        </p:xfrm>
        <a:graphic>
          <a:graphicData uri="http://schemas.openxmlformats.org/drawingml/2006/table">
            <a:tbl>
              <a:tblPr>
                <a:tableStyleId>{BDBED569-4797-4DF1-A0F4-6AAB3CD982D8}</a:tableStyleId>
              </a:tblPr>
              <a:tblGrid>
                <a:gridCol w="699819"/>
                <a:gridCol w="1820461"/>
                <a:gridCol w="1532434"/>
              </a:tblGrid>
              <a:tr h="186887">
                <a:tc gridSpan="3">
                  <a:txBody>
                    <a:bodyPr/>
                    <a:lstStyle/>
                    <a:p>
                      <a:pPr marL="38100" marR="38100" algn="ctr">
                        <a:lnSpc>
                          <a:spcPts val="1600"/>
                        </a:lnSpc>
                        <a:spcAft>
                          <a:spcPts val="0"/>
                        </a:spcAft>
                      </a:pPr>
                      <a:r>
                        <a:rPr lang="es-EC" sz="800" dirty="0">
                          <a:effectLst/>
                        </a:rPr>
                        <a:t>Estadísticos de contraste</a:t>
                      </a:r>
                      <a:endParaRPr lang="es-EC" sz="105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r>
              <a:tr h="403645">
                <a:tc>
                  <a:txBody>
                    <a:bodyPr/>
                    <a:lstStyle/>
                    <a:p>
                      <a:pPr algn="ctr">
                        <a:lnSpc>
                          <a:spcPct val="115000"/>
                        </a:lnSpc>
                        <a:spcAft>
                          <a:spcPts val="0"/>
                        </a:spcAft>
                      </a:pPr>
                      <a:r>
                        <a:rPr lang="es-EC" sz="1100">
                          <a:effectLst/>
                        </a:rPr>
                        <a:t> </a:t>
                      </a:r>
                      <a:endParaRPr lang="es-EC" sz="1050">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s-EC" sz="800" dirty="0">
                          <a:effectLst/>
                        </a:rPr>
                        <a:t>Cuál de estos factores es prioritario al momento de comprar ropa</a:t>
                      </a:r>
                      <a:endParaRPr lang="es-EC" sz="1050" dirty="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es-EC" sz="800">
                          <a:effectLst/>
                        </a:rPr>
                        <a:t>Cómo reconoce  la calidad en una prenda de vestir de punto</a:t>
                      </a:r>
                      <a:endParaRPr lang="es-EC" sz="1050">
                        <a:effectLst/>
                        <a:latin typeface="Calibri"/>
                        <a:ea typeface="Calibri"/>
                        <a:cs typeface="Times New Roman"/>
                      </a:endParaRPr>
                    </a:p>
                  </a:txBody>
                  <a:tcPr marL="0" marR="0" marT="0" marB="0" anchor="b"/>
                </a:tc>
              </a:tr>
              <a:tr h="186887">
                <a:tc>
                  <a:txBody>
                    <a:bodyPr/>
                    <a:lstStyle/>
                    <a:p>
                      <a:pPr marL="38100" marR="38100">
                        <a:lnSpc>
                          <a:spcPts val="1600"/>
                        </a:lnSpc>
                        <a:spcAft>
                          <a:spcPts val="0"/>
                        </a:spcAft>
                      </a:pPr>
                      <a:r>
                        <a:rPr lang="es-EC" sz="800">
                          <a:effectLst/>
                        </a:rPr>
                        <a:t>Chi-cuadrado</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64,118</a:t>
                      </a:r>
                      <a:r>
                        <a:rPr lang="es-EC" sz="800" baseline="30000">
                          <a:effectLst/>
                        </a:rPr>
                        <a:t>a</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12,971</a:t>
                      </a:r>
                      <a:r>
                        <a:rPr lang="es-EC" sz="800" baseline="30000">
                          <a:effectLst/>
                        </a:rPr>
                        <a:t>b</a:t>
                      </a:r>
                      <a:endParaRPr lang="es-EC" sz="1050">
                        <a:effectLst/>
                        <a:latin typeface="Calibri"/>
                        <a:ea typeface="Calibri"/>
                        <a:cs typeface="Times New Roman"/>
                      </a:endParaRPr>
                    </a:p>
                  </a:txBody>
                  <a:tcPr marL="0" marR="0" marT="0" marB="0"/>
                </a:tc>
              </a:tr>
              <a:tr h="186887">
                <a:tc>
                  <a:txBody>
                    <a:bodyPr/>
                    <a:lstStyle/>
                    <a:p>
                      <a:pPr marL="38100" marR="38100">
                        <a:lnSpc>
                          <a:spcPts val="1600"/>
                        </a:lnSpc>
                        <a:spcAft>
                          <a:spcPts val="0"/>
                        </a:spcAft>
                      </a:pPr>
                      <a:r>
                        <a:rPr lang="es-EC" sz="800">
                          <a:effectLst/>
                        </a:rPr>
                        <a:t>gl</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3</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a:effectLst/>
                        </a:rPr>
                        <a:t>1</a:t>
                      </a:r>
                      <a:endParaRPr lang="es-EC" sz="1050">
                        <a:effectLst/>
                        <a:latin typeface="Calibri"/>
                        <a:ea typeface="Calibri"/>
                        <a:cs typeface="Times New Roman"/>
                      </a:endParaRPr>
                    </a:p>
                  </a:txBody>
                  <a:tcPr marL="0" marR="0" marT="0" marB="0"/>
                </a:tc>
              </a:tr>
              <a:tr h="186887">
                <a:tc>
                  <a:txBody>
                    <a:bodyPr/>
                    <a:lstStyle/>
                    <a:p>
                      <a:pPr marL="38100" marR="38100">
                        <a:lnSpc>
                          <a:spcPts val="1600"/>
                        </a:lnSpc>
                        <a:spcAft>
                          <a:spcPts val="0"/>
                        </a:spcAft>
                      </a:pPr>
                      <a:r>
                        <a:rPr lang="es-EC" sz="800">
                          <a:effectLst/>
                        </a:rPr>
                        <a:t>Sig. asintót.</a:t>
                      </a:r>
                      <a:endParaRPr lang="es-EC"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dirty="0">
                          <a:effectLst/>
                        </a:rPr>
                        <a:t>,000</a:t>
                      </a:r>
                      <a:endParaRPr lang="es-EC"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EC" sz="800" dirty="0">
                          <a:effectLst/>
                        </a:rPr>
                        <a:t>,000</a:t>
                      </a:r>
                      <a:endParaRPr lang="es-EC" sz="1050" dirty="0">
                        <a:effectLst/>
                        <a:latin typeface="Calibri"/>
                        <a:ea typeface="Calibri"/>
                        <a:cs typeface="Times New Roman"/>
                      </a:endParaRPr>
                    </a:p>
                  </a:txBody>
                  <a:tcPr marL="0" marR="0" marT="0" marB="0"/>
                </a:tc>
              </a:tr>
            </a:tbl>
          </a:graphicData>
        </a:graphic>
      </p:graphicFrame>
      <p:pic>
        <p:nvPicPr>
          <p:cNvPr id="5140"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40681" t="32273" r="18637" b="22272"/>
          <a:stretch/>
        </p:blipFill>
        <p:spPr bwMode="auto">
          <a:xfrm>
            <a:off x="4644008" y="3349740"/>
            <a:ext cx="4383863" cy="331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918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4000" dirty="0" smtClean="0"/>
              <a:t>Modelo de comportamiento del consumidor</a:t>
            </a:r>
            <a:endParaRPr lang="es-EC" sz="4000" dirty="0"/>
          </a:p>
        </p:txBody>
      </p:sp>
      <p:sp>
        <p:nvSpPr>
          <p:cNvPr id="3" name="2 Subtítulo"/>
          <p:cNvSpPr>
            <a:spLocks noGrp="1"/>
          </p:cNvSpPr>
          <p:nvPr>
            <p:ph type="subTitle" idx="1"/>
          </p:nvPr>
        </p:nvSpPr>
        <p:spPr/>
        <p:txBody>
          <a:bodyPr/>
          <a:lstStyle/>
          <a:p>
            <a:r>
              <a:rPr lang="es-EC" dirty="0" smtClean="0"/>
              <a:t>Prendas de vestir en tela de punto del Cantón Sucre – Provincia de Manabí</a:t>
            </a:r>
            <a:endParaRPr lang="es-EC" dirty="0"/>
          </a:p>
        </p:txBody>
      </p:sp>
    </p:spTree>
    <p:extLst>
      <p:ext uri="{BB962C8B-B14F-4D97-AF65-F5344CB8AC3E}">
        <p14:creationId xmlns:p14="http://schemas.microsoft.com/office/powerpoint/2010/main" val="3586231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Objetivos</a:t>
            </a:r>
            <a:r>
              <a:rPr lang="en-US" dirty="0" smtClean="0"/>
              <a:t> e </a:t>
            </a:r>
            <a:r>
              <a:rPr lang="en-US" dirty="0" err="1" smtClean="0"/>
              <a:t>Hipótesis</a:t>
            </a:r>
            <a:endParaRPr lang="es-EC"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82558618"/>
              </p:ext>
            </p:extLst>
          </p:nvPr>
        </p:nvGraphicFramePr>
        <p:xfrm>
          <a:off x="457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Marcador de contenido"/>
          <p:cNvGraphicFramePr>
            <a:graphicFrameLocks noGrp="1"/>
          </p:cNvGraphicFramePr>
          <p:nvPr>
            <p:ph sz="half" idx="2"/>
            <p:extLst>
              <p:ext uri="{D42A27DB-BD31-4B8C-83A1-F6EECF244321}">
                <p14:modId xmlns:p14="http://schemas.microsoft.com/office/powerpoint/2010/main" val="1298954496"/>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0378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33985810"/>
              </p:ext>
            </p:extLst>
          </p:nvPr>
        </p:nvGraphicFramePr>
        <p:xfrm>
          <a:off x="107504" y="1484784"/>
          <a:ext cx="4176464" cy="2160243"/>
        </p:xfrm>
        <a:graphic>
          <a:graphicData uri="http://schemas.openxmlformats.org/drawingml/2006/table">
            <a:tbl>
              <a:tblPr firstRow="1" firstCol="1" bandRow="1">
                <a:tableStyleId>{BDBED569-4797-4DF1-A0F4-6AAB3CD982D8}</a:tableStyleId>
              </a:tblPr>
              <a:tblGrid>
                <a:gridCol w="432048"/>
                <a:gridCol w="1152128"/>
                <a:gridCol w="648072"/>
                <a:gridCol w="1080120"/>
                <a:gridCol w="864096"/>
              </a:tblGrid>
              <a:tr h="231240">
                <a:tc rowSpan="2">
                  <a:txBody>
                    <a:bodyPr/>
                    <a:lstStyle/>
                    <a:p>
                      <a:pPr algn="ctr">
                        <a:lnSpc>
                          <a:spcPct val="115000"/>
                        </a:lnSpc>
                        <a:spcAft>
                          <a:spcPts val="0"/>
                        </a:spcAft>
                      </a:pPr>
                      <a:r>
                        <a:rPr lang="es-EC" sz="1000" dirty="0">
                          <a:effectLst/>
                        </a:rPr>
                        <a:t>ORD</a:t>
                      </a:r>
                      <a:endParaRPr lang="es-EC" sz="1100" dirty="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C" sz="1000">
                          <a:effectLst/>
                        </a:rPr>
                        <a:t>SEGMENTOS</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000">
                          <a:effectLst/>
                        </a:rPr>
                        <a:t>MUESTRA</a:t>
                      </a:r>
                      <a:endParaRPr lang="es-EC" sz="1100">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nSpc>
                          <a:spcPct val="115000"/>
                        </a:lnSpc>
                        <a:spcAft>
                          <a:spcPts val="0"/>
                        </a:spcAft>
                      </a:pPr>
                      <a:r>
                        <a:rPr lang="es-EC" sz="1000">
                          <a:effectLst/>
                        </a:rPr>
                        <a:t>UNIVERSO</a:t>
                      </a:r>
                      <a:endParaRPr lang="es-EC" sz="1100">
                        <a:effectLst/>
                        <a:latin typeface="Calibri"/>
                        <a:ea typeface="Calibri"/>
                        <a:cs typeface="Times New Roman"/>
                      </a:endParaRPr>
                    </a:p>
                  </a:txBody>
                  <a:tcPr marL="44450" marR="44450" marT="0" marB="0" anchor="b"/>
                </a:tc>
              </a:tr>
              <a:tr h="411761">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dirty="0" smtClean="0">
                          <a:effectLst/>
                        </a:rPr>
                        <a:t>TAMAÑO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TAMANO DE SEGMENTO</a:t>
                      </a:r>
                      <a:endParaRPr lang="es-EC" sz="1100">
                        <a:effectLst/>
                        <a:latin typeface="Calibri"/>
                        <a:ea typeface="Calibri"/>
                        <a:cs typeface="Times New Roman"/>
                      </a:endParaRPr>
                    </a:p>
                  </a:txBody>
                  <a:tcPr marL="44450" marR="44450" marT="0" marB="0" anchor="b"/>
                </a:tc>
              </a:tr>
              <a:tr h="231240">
                <a:tc>
                  <a:txBody>
                    <a:bodyPr/>
                    <a:lstStyle/>
                    <a:p>
                      <a:pPr>
                        <a:lnSpc>
                          <a:spcPct val="115000"/>
                        </a:lnSpc>
                        <a:spcAft>
                          <a:spcPts val="0"/>
                        </a:spcAft>
                      </a:pPr>
                      <a:r>
                        <a:rPr lang="es-EC" sz="1000">
                          <a:effectLst/>
                        </a:rPr>
                        <a:t>A</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&lt; 380 DOLARES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12</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787</a:t>
                      </a:r>
                      <a:endParaRPr lang="es-EC" sz="1100">
                        <a:effectLst/>
                        <a:latin typeface="Calibri"/>
                        <a:ea typeface="Calibri"/>
                        <a:cs typeface="Times New Roman"/>
                      </a:endParaRPr>
                    </a:p>
                  </a:txBody>
                  <a:tcPr marL="44450" marR="44450" marT="0" marB="0" anchor="b"/>
                </a:tc>
              </a:tr>
              <a:tr h="411761">
                <a:tc>
                  <a:txBody>
                    <a:bodyPr/>
                    <a:lstStyle/>
                    <a:p>
                      <a:pPr>
                        <a:lnSpc>
                          <a:spcPct val="115000"/>
                        </a:lnSpc>
                        <a:spcAft>
                          <a:spcPts val="0"/>
                        </a:spcAft>
                      </a:pPr>
                      <a:r>
                        <a:rPr lang="es-EC" sz="1000">
                          <a:effectLst/>
                        </a:rPr>
                        <a:t>B</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DE 380 A 700 DOLARES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6119</a:t>
                      </a:r>
                      <a:endParaRPr lang="es-EC" sz="1100">
                        <a:effectLst/>
                        <a:latin typeface="Calibri"/>
                        <a:ea typeface="Calibri"/>
                        <a:cs typeface="Times New Roman"/>
                      </a:endParaRPr>
                    </a:p>
                  </a:txBody>
                  <a:tcPr marL="44450" marR="44450" marT="0" marB="0" anchor="b"/>
                </a:tc>
              </a:tr>
              <a:tr h="411761">
                <a:tc>
                  <a:txBody>
                    <a:bodyPr/>
                    <a:lstStyle/>
                    <a:p>
                      <a:pPr>
                        <a:lnSpc>
                          <a:spcPct val="115000"/>
                        </a:lnSpc>
                        <a:spcAft>
                          <a:spcPts val="0"/>
                        </a:spcAft>
                      </a:pPr>
                      <a:r>
                        <a:rPr lang="es-EC" sz="1000">
                          <a:effectLst/>
                        </a:rPr>
                        <a:t>C</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dirty="0">
                          <a:effectLst/>
                        </a:rPr>
                        <a:t>DE 701 A </a:t>
                      </a:r>
                      <a:r>
                        <a:rPr lang="es-EC" sz="1000" dirty="0" smtClean="0">
                          <a:effectLst/>
                        </a:rPr>
                        <a:t>1200 </a:t>
                      </a:r>
                      <a:r>
                        <a:rPr lang="es-EC" sz="1000" dirty="0">
                          <a:effectLst/>
                        </a:rPr>
                        <a:t>DOLARES</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25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1573</a:t>
                      </a:r>
                      <a:endParaRPr lang="es-EC" sz="1100">
                        <a:effectLst/>
                        <a:latin typeface="Calibri"/>
                        <a:ea typeface="Calibri"/>
                        <a:cs typeface="Times New Roman"/>
                      </a:endParaRPr>
                    </a:p>
                  </a:txBody>
                  <a:tcPr marL="44450" marR="44450" marT="0" marB="0" anchor="b"/>
                </a:tc>
              </a:tr>
              <a:tr h="231240">
                <a:tc>
                  <a:txBody>
                    <a:bodyPr/>
                    <a:lstStyle/>
                    <a:p>
                      <a:pPr>
                        <a:lnSpc>
                          <a:spcPct val="115000"/>
                        </a:lnSpc>
                        <a:spcAft>
                          <a:spcPts val="0"/>
                        </a:spcAft>
                      </a:pPr>
                      <a:r>
                        <a:rPr lang="en-US" sz="1000" dirty="0" smtClean="0">
                          <a:effectLst/>
                          <a:latin typeface="+mn-lt"/>
                          <a:ea typeface="+mn-ea"/>
                          <a:cs typeface="+mn-cs"/>
                        </a:rPr>
                        <a:t>D</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&gt; 1200 DOLARES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262</a:t>
                      </a:r>
                      <a:endParaRPr lang="es-EC" sz="1100">
                        <a:effectLst/>
                        <a:latin typeface="Calibri"/>
                        <a:ea typeface="Calibri"/>
                        <a:cs typeface="Times New Roman"/>
                      </a:endParaRPr>
                    </a:p>
                  </a:txBody>
                  <a:tcPr marL="44450" marR="44450" marT="0" marB="0" anchor="b"/>
                </a:tc>
              </a:tr>
              <a:tr h="231240">
                <a:tc>
                  <a:txBody>
                    <a:bodyPr/>
                    <a:lstStyle/>
                    <a:p>
                      <a:pPr>
                        <a:lnSpc>
                          <a:spcPct val="115000"/>
                        </a:lnSpc>
                        <a:spcAft>
                          <a:spcPts val="0"/>
                        </a:spcAft>
                      </a:pPr>
                      <a:r>
                        <a:rPr lang="es-EC" sz="1000">
                          <a:effectLst/>
                        </a:rPr>
                        <a:t>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TOTAL</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136</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100%</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8741</a:t>
                      </a:r>
                      <a:endParaRPr lang="es-EC" sz="1100" dirty="0">
                        <a:effectLst/>
                        <a:latin typeface="Calibri"/>
                        <a:ea typeface="Calibri"/>
                        <a:cs typeface="Times New Roman"/>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29546888"/>
              </p:ext>
            </p:extLst>
          </p:nvPr>
        </p:nvGraphicFramePr>
        <p:xfrm>
          <a:off x="4499992" y="1484784"/>
          <a:ext cx="4464497" cy="2280117"/>
        </p:xfrm>
        <a:graphic>
          <a:graphicData uri="http://schemas.openxmlformats.org/drawingml/2006/table">
            <a:tbl>
              <a:tblPr firstRow="1" firstCol="1" bandRow="1">
                <a:tableStyleId>{BDBED569-4797-4DF1-A0F4-6AAB3CD982D8}</a:tableStyleId>
              </a:tblPr>
              <a:tblGrid>
                <a:gridCol w="466993"/>
                <a:gridCol w="901160"/>
                <a:gridCol w="766672"/>
                <a:gridCol w="745496"/>
                <a:gridCol w="855624"/>
                <a:gridCol w="728552"/>
              </a:tblGrid>
              <a:tr h="372400">
                <a:tc rowSpan="2">
                  <a:txBody>
                    <a:bodyPr/>
                    <a:lstStyle/>
                    <a:p>
                      <a:pPr algn="ctr">
                        <a:lnSpc>
                          <a:spcPct val="115000"/>
                        </a:lnSpc>
                        <a:spcAft>
                          <a:spcPts val="0"/>
                        </a:spcAft>
                      </a:pPr>
                      <a:r>
                        <a:rPr lang="es-EC" sz="1000" dirty="0">
                          <a:effectLst/>
                        </a:rPr>
                        <a:t>ORD</a:t>
                      </a:r>
                      <a:endParaRPr lang="es-EC" sz="1100" dirty="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C" sz="1000">
                          <a:effectLst/>
                        </a:rPr>
                        <a:t>SEGMENTOS</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000">
                          <a:effectLst/>
                        </a:rPr>
                        <a:t>TAMANO</a:t>
                      </a:r>
                      <a:endParaRPr lang="es-EC" sz="1100">
                        <a:effectLst/>
                        <a:latin typeface="Calibri"/>
                        <a:ea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000">
                          <a:effectLst/>
                        </a:rPr>
                        <a:t>% CRECIMIENTO DEL SEGMENTO</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29792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a:effectLst/>
                        </a:rPr>
                        <a:t>F. ABSOLUTA</a:t>
                      </a:r>
                      <a:endParaRPr lang="es-EC" sz="1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700" dirty="0">
                          <a:effectLst/>
                        </a:rPr>
                        <a:t>CALIFICACION</a:t>
                      </a:r>
                      <a:endParaRPr lang="es-EC" sz="9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800" dirty="0">
                          <a:effectLst/>
                        </a:rPr>
                        <a:t>PROCENTAJE</a:t>
                      </a:r>
                      <a:endParaRPr lang="es-EC" sz="1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700" dirty="0">
                          <a:effectLst/>
                        </a:rPr>
                        <a:t>CALIFICACION</a:t>
                      </a:r>
                      <a:endParaRPr lang="es-EC" sz="900" dirty="0">
                        <a:effectLst/>
                        <a:latin typeface="Calibri"/>
                        <a:ea typeface="Calibri"/>
                        <a:cs typeface="Times New Roman"/>
                      </a:endParaRPr>
                    </a:p>
                  </a:txBody>
                  <a:tcPr marL="44450" marR="44450" marT="0" marB="0" anchor="ctr"/>
                </a:tc>
              </a:tr>
              <a:tr h="228702">
                <a:tc>
                  <a:txBody>
                    <a:bodyPr/>
                    <a:lstStyle/>
                    <a:p>
                      <a:pPr>
                        <a:lnSpc>
                          <a:spcPct val="115000"/>
                        </a:lnSpc>
                        <a:spcAft>
                          <a:spcPts val="0"/>
                        </a:spcAft>
                      </a:pPr>
                      <a:r>
                        <a:rPr lang="es-EC" sz="1000">
                          <a:effectLst/>
                        </a:rPr>
                        <a:t>A</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&lt; 380 DOLARES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787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1,5</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4.68%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2</a:t>
                      </a:r>
                      <a:endParaRPr lang="es-EC" sz="1100">
                        <a:effectLst/>
                        <a:latin typeface="Calibri"/>
                        <a:ea typeface="Calibri"/>
                        <a:cs typeface="Times New Roman"/>
                      </a:endParaRPr>
                    </a:p>
                  </a:txBody>
                  <a:tcPr marL="44450" marR="44450" marT="0" marB="0" anchor="b"/>
                </a:tc>
              </a:tr>
              <a:tr h="372400">
                <a:tc>
                  <a:txBody>
                    <a:bodyPr/>
                    <a:lstStyle/>
                    <a:p>
                      <a:pPr>
                        <a:lnSpc>
                          <a:spcPct val="115000"/>
                        </a:lnSpc>
                        <a:spcAft>
                          <a:spcPts val="0"/>
                        </a:spcAft>
                      </a:pPr>
                      <a:r>
                        <a:rPr lang="es-EC" sz="1000">
                          <a:effectLst/>
                        </a:rPr>
                        <a:t>B</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DE 380 A 700 DOLARES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6119</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5,0</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4.68%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4</a:t>
                      </a:r>
                      <a:endParaRPr lang="es-EC" sz="1100">
                        <a:effectLst/>
                        <a:latin typeface="Calibri"/>
                        <a:ea typeface="Calibri"/>
                        <a:cs typeface="Times New Roman"/>
                      </a:endParaRPr>
                    </a:p>
                  </a:txBody>
                  <a:tcPr marL="44450" marR="44450" marT="0" marB="0" anchor="b"/>
                </a:tc>
              </a:tr>
              <a:tr h="372400">
                <a:tc>
                  <a:txBody>
                    <a:bodyPr/>
                    <a:lstStyle/>
                    <a:p>
                      <a:pPr>
                        <a:lnSpc>
                          <a:spcPct val="115000"/>
                        </a:lnSpc>
                        <a:spcAft>
                          <a:spcPts val="0"/>
                        </a:spcAft>
                      </a:pPr>
                      <a:r>
                        <a:rPr lang="es-EC" sz="1000">
                          <a:effectLst/>
                        </a:rPr>
                        <a:t>C</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dirty="0">
                          <a:effectLst/>
                        </a:rPr>
                        <a:t>DE 701 A </a:t>
                      </a:r>
                      <a:r>
                        <a:rPr lang="es-EC" sz="1000" dirty="0" smtClean="0">
                          <a:effectLst/>
                        </a:rPr>
                        <a:t>1200 </a:t>
                      </a:r>
                      <a:r>
                        <a:rPr lang="es-EC" sz="1000" dirty="0">
                          <a:effectLst/>
                        </a:rPr>
                        <a:t>DOLARES</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1573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2,0</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4.68%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3</a:t>
                      </a:r>
                      <a:endParaRPr lang="es-EC" sz="1100">
                        <a:effectLst/>
                        <a:latin typeface="Calibri"/>
                        <a:ea typeface="Calibri"/>
                        <a:cs typeface="Times New Roman"/>
                      </a:endParaRPr>
                    </a:p>
                  </a:txBody>
                  <a:tcPr marL="44450" marR="44450" marT="0" marB="0" anchor="b"/>
                </a:tc>
              </a:tr>
              <a:tr h="372400">
                <a:tc>
                  <a:txBody>
                    <a:bodyPr/>
                    <a:lstStyle/>
                    <a:p>
                      <a:pPr>
                        <a:lnSpc>
                          <a:spcPct val="115000"/>
                        </a:lnSpc>
                        <a:spcAft>
                          <a:spcPts val="0"/>
                        </a:spcAft>
                      </a:pPr>
                      <a:r>
                        <a:rPr lang="es-EC" sz="1000">
                          <a:effectLst/>
                        </a:rPr>
                        <a:t>D</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dirty="0">
                          <a:effectLst/>
                        </a:rPr>
                        <a:t>&gt; 1200 DOLARES</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262</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0,5</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4.68%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1</a:t>
                      </a:r>
                      <a:endParaRPr lang="es-EC" sz="1100" dirty="0">
                        <a:effectLst/>
                        <a:latin typeface="Calibri"/>
                        <a:ea typeface="Calibri"/>
                        <a:cs typeface="Times New Roman"/>
                      </a:endParaRPr>
                    </a:p>
                  </a:txBody>
                  <a:tcPr marL="44450" marR="44450" marT="0" marB="0" anchor="b"/>
                </a:tc>
              </a:tr>
            </a:tbl>
          </a:graphicData>
        </a:graphic>
      </p:graphicFrame>
      <p:graphicFrame>
        <p:nvGraphicFramePr>
          <p:cNvPr id="6" name="3 Marcador de contenido"/>
          <p:cNvGraphicFramePr>
            <a:graphicFrameLocks noGrp="1"/>
          </p:cNvGraphicFramePr>
          <p:nvPr>
            <p:ph idx="1"/>
            <p:extLst>
              <p:ext uri="{D42A27DB-BD31-4B8C-83A1-F6EECF244321}">
                <p14:modId xmlns:p14="http://schemas.microsoft.com/office/powerpoint/2010/main" val="923528826"/>
              </p:ext>
            </p:extLst>
          </p:nvPr>
        </p:nvGraphicFramePr>
        <p:xfrm>
          <a:off x="1331640" y="4365103"/>
          <a:ext cx="6696745" cy="2070733"/>
        </p:xfrm>
        <a:graphic>
          <a:graphicData uri="http://schemas.openxmlformats.org/drawingml/2006/table">
            <a:tbl>
              <a:tblPr firstRow="1" firstCol="1" bandRow="1">
                <a:tableStyleId>{BDBED569-4797-4DF1-A0F4-6AAB3CD982D8}</a:tableStyleId>
              </a:tblPr>
              <a:tblGrid>
                <a:gridCol w="1430684"/>
                <a:gridCol w="1875560"/>
                <a:gridCol w="3390501"/>
              </a:tblGrid>
              <a:tr h="430481">
                <a:tc>
                  <a:txBody>
                    <a:bodyPr/>
                    <a:lstStyle/>
                    <a:p>
                      <a:pPr>
                        <a:lnSpc>
                          <a:spcPct val="115000"/>
                        </a:lnSpc>
                        <a:spcAft>
                          <a:spcPts val="0"/>
                        </a:spcAft>
                      </a:pPr>
                      <a:r>
                        <a:rPr lang="es-EC" sz="1100" dirty="0">
                          <a:effectLst/>
                        </a:rPr>
                        <a:t>FACTORES ESTRUCTURALES</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100">
                          <a:effectLst/>
                        </a:rPr>
                        <a:t>SEGMENTO 1 (B)</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100">
                          <a:effectLst/>
                        </a:rPr>
                        <a:t>SEGMENTO 2 (C)</a:t>
                      </a:r>
                      <a:endParaRPr lang="es-EC" sz="1100">
                        <a:effectLst/>
                        <a:latin typeface="Calibri"/>
                        <a:ea typeface="Calibri"/>
                        <a:cs typeface="Times New Roman"/>
                      </a:endParaRPr>
                    </a:p>
                  </a:txBody>
                  <a:tcPr marL="44450" marR="44450" marT="0" marB="0" anchor="ctr"/>
                </a:tc>
              </a:tr>
              <a:tr h="430481">
                <a:tc>
                  <a:txBody>
                    <a:bodyPr/>
                    <a:lstStyle/>
                    <a:p>
                      <a:pPr algn="ctr">
                        <a:lnSpc>
                          <a:spcPct val="115000"/>
                        </a:lnSpc>
                        <a:spcAft>
                          <a:spcPts val="0"/>
                        </a:spcAft>
                      </a:pPr>
                      <a:r>
                        <a:rPr lang="es-EC" sz="1100">
                          <a:effectLst/>
                        </a:rPr>
                        <a:t>COMPETIDORES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Desarrollan vestuario en volúmenes altos y en serie.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Pocos son las tiendas que se dedican a satisfacer las necesidades del consumidor</a:t>
                      </a:r>
                      <a:endParaRPr lang="es-EC" sz="1100">
                        <a:effectLst/>
                        <a:latin typeface="Calibri"/>
                        <a:ea typeface="Calibri"/>
                        <a:cs typeface="Times New Roman"/>
                      </a:endParaRPr>
                    </a:p>
                  </a:txBody>
                  <a:tcPr marL="44450" marR="44450" marT="0" marB="0" anchor="ctr"/>
                </a:tc>
              </a:tr>
              <a:tr h="860962">
                <a:tc>
                  <a:txBody>
                    <a:bodyPr/>
                    <a:lstStyle/>
                    <a:p>
                      <a:pPr algn="ctr">
                        <a:lnSpc>
                          <a:spcPct val="115000"/>
                        </a:lnSpc>
                        <a:spcAft>
                          <a:spcPts val="0"/>
                        </a:spcAft>
                      </a:pPr>
                      <a:r>
                        <a:rPr lang="es-EC" sz="1100" dirty="0">
                          <a:effectLst/>
                        </a:rPr>
                        <a:t>COMPRADORES</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Son sensibles al precio, sus compras se rigen a las necesidades, representan el 70% de la muestra.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 son sensibles al precio, tienen como principal factor de compra la calidad de la prenda de vestir, sus compras se rigen a necesidades específicas, representan el 18% de la muestra.</a:t>
                      </a:r>
                      <a:endParaRPr lang="es-EC" sz="1100">
                        <a:effectLst/>
                        <a:latin typeface="Calibri"/>
                        <a:ea typeface="Calibri"/>
                        <a:cs typeface="Times New Roman"/>
                      </a:endParaRPr>
                    </a:p>
                  </a:txBody>
                  <a:tcPr marL="44450" marR="44450" marT="0" marB="0" anchor="ctr"/>
                </a:tc>
              </a:tr>
              <a:tr h="348809">
                <a:tc>
                  <a:txBody>
                    <a:bodyPr/>
                    <a:lstStyle/>
                    <a:p>
                      <a:pPr algn="ctr">
                        <a:lnSpc>
                          <a:spcPct val="115000"/>
                        </a:lnSpc>
                        <a:spcAft>
                          <a:spcPts val="0"/>
                        </a:spcAft>
                      </a:pPr>
                      <a:r>
                        <a:rPr lang="es-EC" sz="1100">
                          <a:effectLst/>
                        </a:rPr>
                        <a:t>PROVEEDORES</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100" dirty="0">
                          <a:effectLst/>
                        </a:rPr>
                        <a:t>Los proveedores de prendas de vestir son nacionales e internacionales.</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bl>
          </a:graphicData>
        </a:graphic>
      </p:graphicFrame>
      <p:sp>
        <p:nvSpPr>
          <p:cNvPr id="7" name="6 Título"/>
          <p:cNvSpPr>
            <a:spLocks noGrp="1"/>
          </p:cNvSpPr>
          <p:nvPr>
            <p:ph type="title"/>
          </p:nvPr>
        </p:nvSpPr>
        <p:spPr>
          <a:xfrm>
            <a:off x="2411760" y="3861048"/>
            <a:ext cx="4834880" cy="399256"/>
          </a:xfrm>
        </p:spPr>
        <p:txBody>
          <a:bodyPr>
            <a:noAutofit/>
          </a:bodyPr>
          <a:lstStyle/>
          <a:p>
            <a:r>
              <a:rPr lang="es-EC" sz="1400" dirty="0"/>
              <a:t>Factores estructurales para determinar el atractivo de mercado</a:t>
            </a:r>
          </a:p>
        </p:txBody>
      </p:sp>
      <p:sp>
        <p:nvSpPr>
          <p:cNvPr id="8" name="6 Título"/>
          <p:cNvSpPr txBox="1">
            <a:spLocks/>
          </p:cNvSpPr>
          <p:nvPr/>
        </p:nvSpPr>
        <p:spPr>
          <a:xfrm>
            <a:off x="132509" y="938180"/>
            <a:ext cx="4223467" cy="3992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sz="1400" dirty="0" smtClean="0"/>
              <a:t>Matriz  de tamaño de mercado</a:t>
            </a:r>
            <a:endParaRPr lang="es-EC" sz="1400" dirty="0"/>
          </a:p>
        </p:txBody>
      </p:sp>
      <p:sp>
        <p:nvSpPr>
          <p:cNvPr id="9" name="6 Título"/>
          <p:cNvSpPr txBox="1">
            <a:spLocks/>
          </p:cNvSpPr>
          <p:nvPr/>
        </p:nvSpPr>
        <p:spPr>
          <a:xfrm>
            <a:off x="4644008" y="941512"/>
            <a:ext cx="4223467" cy="3992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sz="1400" dirty="0" smtClean="0"/>
              <a:t>Matriz  de crecimiento de mercado</a:t>
            </a:r>
            <a:endParaRPr lang="es-EC" sz="1400" dirty="0"/>
          </a:p>
        </p:txBody>
      </p:sp>
    </p:spTree>
    <p:extLst>
      <p:ext uri="{BB962C8B-B14F-4D97-AF65-F5344CB8AC3E}">
        <p14:creationId xmlns:p14="http://schemas.microsoft.com/office/powerpoint/2010/main" val="3349234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Comportamiento del Consumidor</a:t>
            </a:r>
            <a:endParaRPr lang="es-EC" dirty="0"/>
          </a:p>
        </p:txBody>
      </p:sp>
      <p:sp>
        <p:nvSpPr>
          <p:cNvPr id="4" name="3 Marcador de texto"/>
          <p:cNvSpPr>
            <a:spLocks noGrp="1"/>
          </p:cNvSpPr>
          <p:nvPr>
            <p:ph type="body" idx="1"/>
          </p:nvPr>
        </p:nvSpPr>
        <p:spPr/>
        <p:txBody>
          <a:bodyPr/>
          <a:lstStyle/>
          <a:p>
            <a:r>
              <a:rPr lang="es-EC" dirty="0"/>
              <a:t>Estrategias de marketing meta</a:t>
            </a:r>
          </a:p>
        </p:txBody>
      </p:sp>
      <p:sp>
        <p:nvSpPr>
          <p:cNvPr id="6" name="5 Marcador de texto"/>
          <p:cNvSpPr>
            <a:spLocks noGrp="1"/>
          </p:cNvSpPr>
          <p:nvPr>
            <p:ph type="body" sz="quarter" idx="3"/>
          </p:nvPr>
        </p:nvSpPr>
        <p:spPr/>
        <p:txBody>
          <a:bodyPr>
            <a:noAutofit/>
          </a:bodyPr>
          <a:lstStyle/>
          <a:p>
            <a:r>
              <a:rPr lang="es-EC" dirty="0"/>
              <a:t>Factores que influyen en la conducta del consumidor</a:t>
            </a:r>
          </a:p>
        </p:txBody>
      </p:sp>
      <p:graphicFrame>
        <p:nvGraphicFramePr>
          <p:cNvPr id="9" name="8 Marcador de contenido"/>
          <p:cNvGraphicFramePr>
            <a:graphicFrameLocks noGrp="1"/>
          </p:cNvGraphicFramePr>
          <p:nvPr>
            <p:ph sz="quarter" idx="4"/>
            <p:extLst>
              <p:ext uri="{D42A27DB-BD31-4B8C-83A1-F6EECF244321}">
                <p14:modId xmlns:p14="http://schemas.microsoft.com/office/powerpoint/2010/main" val="3817912897"/>
              </p:ext>
            </p:extLst>
          </p:nvPr>
        </p:nvGraphicFramePr>
        <p:xfrm>
          <a:off x="4754563" y="2438400"/>
          <a:ext cx="393223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Marcador de contenido" descr="http://y.e-static.net/file-pic/marketing-mix-diagrama/marketing-mix-diagrama.png"/>
          <p:cNvPicPr>
            <a:picLocks noGrp="1"/>
          </p:cNvPicPr>
          <p:nvPr>
            <p:ph sz="half" idx="2"/>
          </p:nvPr>
        </p:nvPicPr>
        <p:blipFill rotWithShape="1">
          <a:blip r:embed="rId8">
            <a:extLst>
              <a:ext uri="{28A0092B-C50C-407E-A947-70E740481C1C}">
                <a14:useLocalDpi xmlns:a14="http://schemas.microsoft.com/office/drawing/2010/main" val="0"/>
              </a:ext>
            </a:extLst>
          </a:blip>
          <a:srcRect t="7880" r="1634" b="4076"/>
          <a:stretch/>
        </p:blipFill>
        <p:spPr bwMode="auto">
          <a:xfrm>
            <a:off x="989806" y="2870985"/>
            <a:ext cx="2867025" cy="30861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0470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stretch>
            <a:fillRect/>
          </a:stretch>
        </p:blipFill>
        <p:spPr>
          <a:xfrm>
            <a:off x="1043608" y="607725"/>
            <a:ext cx="3929817" cy="2880320"/>
          </a:xfrm>
          <a:prstGeom prst="rect">
            <a:avLst/>
          </a:prstGeom>
        </p:spPr>
      </p:pic>
      <p:pic>
        <p:nvPicPr>
          <p:cNvPr id="8" name="7 Imagen"/>
          <p:cNvPicPr/>
          <p:nvPr/>
        </p:nvPicPr>
        <p:blipFill>
          <a:blip r:embed="rId3"/>
          <a:stretch>
            <a:fillRect/>
          </a:stretch>
        </p:blipFill>
        <p:spPr>
          <a:xfrm>
            <a:off x="4932039" y="600441"/>
            <a:ext cx="3398917" cy="2876663"/>
          </a:xfrm>
          <a:prstGeom prst="rect">
            <a:avLst/>
          </a:prstGeom>
        </p:spPr>
      </p:pic>
      <p:pic>
        <p:nvPicPr>
          <p:cNvPr id="9" name="8 Imagen"/>
          <p:cNvPicPr/>
          <p:nvPr/>
        </p:nvPicPr>
        <p:blipFill>
          <a:blip r:embed="rId4"/>
          <a:stretch>
            <a:fillRect/>
          </a:stretch>
        </p:blipFill>
        <p:spPr>
          <a:xfrm>
            <a:off x="179512" y="4005064"/>
            <a:ext cx="4651785" cy="2697934"/>
          </a:xfrm>
          <a:prstGeom prst="rect">
            <a:avLst/>
          </a:prstGeom>
        </p:spPr>
      </p:pic>
      <p:sp>
        <p:nvSpPr>
          <p:cNvPr id="10" name="9 Rectángulo"/>
          <p:cNvSpPr/>
          <p:nvPr/>
        </p:nvSpPr>
        <p:spPr>
          <a:xfrm>
            <a:off x="4141083" y="4637454"/>
            <a:ext cx="4572000" cy="1815882"/>
          </a:xfrm>
          <a:prstGeom prst="rect">
            <a:avLst/>
          </a:prstGeom>
        </p:spPr>
        <p:txBody>
          <a:bodyPr>
            <a:spAutoFit/>
          </a:bodyPr>
          <a:lstStyle/>
          <a:p>
            <a:r>
              <a:rPr lang="es-EC" sz="1400" dirty="0"/>
              <a:t>Estatus social bajo: ingresos mensuales menores de 380 dólares</a:t>
            </a:r>
          </a:p>
          <a:p>
            <a:r>
              <a:rPr lang="es-EC" sz="1400" dirty="0"/>
              <a:t>Estatus social medio: ingresos mensuales de 381 a 700 dólares</a:t>
            </a:r>
          </a:p>
          <a:p>
            <a:r>
              <a:rPr lang="es-EC" sz="1400" dirty="0"/>
              <a:t>Estatus social medio alto: ingresos mensuales de 701 a 1200 dólares</a:t>
            </a:r>
          </a:p>
          <a:p>
            <a:r>
              <a:rPr lang="es-EC" sz="1400" dirty="0"/>
              <a:t>Estatus social alto: ingresos mensuales mayores de 1200 dólares </a:t>
            </a:r>
          </a:p>
        </p:txBody>
      </p:sp>
      <p:sp>
        <p:nvSpPr>
          <p:cNvPr id="12" name="11 CuadroTexto"/>
          <p:cNvSpPr txBox="1"/>
          <p:nvPr/>
        </p:nvSpPr>
        <p:spPr>
          <a:xfrm rot="16200000">
            <a:off x="-175882" y="1979548"/>
            <a:ext cx="1656184" cy="369332"/>
          </a:xfrm>
          <a:prstGeom prst="rect">
            <a:avLst/>
          </a:prstGeom>
          <a:noFill/>
        </p:spPr>
        <p:txBody>
          <a:bodyPr wrap="square" rtlCol="0">
            <a:spAutoFit/>
          </a:bodyPr>
          <a:lstStyle/>
          <a:p>
            <a:r>
              <a:rPr lang="en-US" dirty="0" smtClean="0"/>
              <a:t>CULTURA</a:t>
            </a:r>
            <a:endParaRPr lang="es-EC" dirty="0"/>
          </a:p>
        </p:txBody>
      </p:sp>
      <p:sp>
        <p:nvSpPr>
          <p:cNvPr id="13" name="12 CuadroTexto"/>
          <p:cNvSpPr txBox="1"/>
          <p:nvPr/>
        </p:nvSpPr>
        <p:spPr>
          <a:xfrm rot="16200000">
            <a:off x="3643805" y="1979548"/>
            <a:ext cx="2088232" cy="369332"/>
          </a:xfrm>
          <a:prstGeom prst="rect">
            <a:avLst/>
          </a:prstGeom>
          <a:noFill/>
        </p:spPr>
        <p:txBody>
          <a:bodyPr wrap="square" rtlCol="0">
            <a:spAutoFit/>
          </a:bodyPr>
          <a:lstStyle/>
          <a:p>
            <a:r>
              <a:rPr lang="en-US" dirty="0" smtClean="0"/>
              <a:t>SUB CULTURA</a:t>
            </a:r>
            <a:endParaRPr lang="es-EC" dirty="0"/>
          </a:p>
        </p:txBody>
      </p:sp>
      <p:sp>
        <p:nvSpPr>
          <p:cNvPr id="14" name="13 CuadroTexto"/>
          <p:cNvSpPr txBox="1"/>
          <p:nvPr/>
        </p:nvSpPr>
        <p:spPr>
          <a:xfrm>
            <a:off x="4141083" y="3789040"/>
            <a:ext cx="3815293" cy="369332"/>
          </a:xfrm>
          <a:prstGeom prst="rect">
            <a:avLst/>
          </a:prstGeom>
          <a:noFill/>
        </p:spPr>
        <p:txBody>
          <a:bodyPr wrap="square" rtlCol="0">
            <a:spAutoFit/>
          </a:bodyPr>
          <a:lstStyle/>
          <a:p>
            <a:r>
              <a:rPr lang="en-US" dirty="0" smtClean="0"/>
              <a:t>ESTATUS SOCIAL</a:t>
            </a:r>
            <a:endParaRPr lang="es-EC" dirty="0"/>
          </a:p>
        </p:txBody>
      </p:sp>
    </p:spTree>
    <p:extLst>
      <p:ext uri="{BB962C8B-B14F-4D97-AF65-F5344CB8AC3E}">
        <p14:creationId xmlns:p14="http://schemas.microsoft.com/office/powerpoint/2010/main" val="1668357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391"/>
          <p:cNvPicPr>
            <a:picLocks noChangeAspect="1" noChangeArrowheads="1"/>
          </p:cNvPicPr>
          <p:nvPr/>
        </p:nvPicPr>
        <p:blipFill>
          <a:blip r:embed="rId2">
            <a:extLst>
              <a:ext uri="{28A0092B-C50C-407E-A947-70E740481C1C}">
                <a14:useLocalDpi xmlns:a14="http://schemas.microsoft.com/office/drawing/2010/main" val="0"/>
              </a:ext>
            </a:extLst>
          </a:blip>
          <a:srcRect l="2968" t="2779" r="4782" b="2469"/>
          <a:stretch>
            <a:fillRect/>
          </a:stretch>
        </p:blipFill>
        <p:spPr bwMode="auto">
          <a:xfrm>
            <a:off x="413600" y="1411284"/>
            <a:ext cx="4302416" cy="423421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392"/>
          <p:cNvPicPr>
            <a:picLocks noChangeAspect="1" noChangeArrowheads="1"/>
          </p:cNvPicPr>
          <p:nvPr/>
        </p:nvPicPr>
        <p:blipFill>
          <a:blip r:embed="rId3">
            <a:extLst>
              <a:ext uri="{28A0092B-C50C-407E-A947-70E740481C1C}">
                <a14:useLocalDpi xmlns:a14="http://schemas.microsoft.com/office/drawing/2010/main" val="0"/>
              </a:ext>
            </a:extLst>
          </a:blip>
          <a:srcRect l="2219" t="2461" r="8774" b="2461"/>
          <a:stretch>
            <a:fillRect/>
          </a:stretch>
        </p:blipFill>
        <p:spPr bwMode="auto">
          <a:xfrm>
            <a:off x="4716016" y="1466869"/>
            <a:ext cx="4248588" cy="4310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860379" y="5672281"/>
            <a:ext cx="19114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395605868">
                <a:ln>
                  <a:noFill/>
                </a:ln>
                <a:solidFill>
                  <a:schemeClr val="tx1"/>
                </a:solidFill>
                <a:effectLst/>
                <a:latin typeface="Calibri" pitchFamily="34" charset="0"/>
                <a:ea typeface="Calibri" pitchFamily="34" charset="0"/>
                <a:cs typeface="Times New Roman" pitchFamily="18" charset="0"/>
              </a:rPr>
              <a:t> Motivación de compra</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6020920" y="5748725"/>
            <a:ext cx="18867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395605869">
                <a:ln>
                  <a:noFill/>
                </a:ln>
                <a:solidFill>
                  <a:schemeClr val="tx1"/>
                </a:solidFill>
                <a:effectLst/>
                <a:latin typeface="Calibri" pitchFamily="34" charset="0"/>
                <a:ea typeface="Calibri" pitchFamily="34" charset="0"/>
                <a:cs typeface="Times New Roman" pitchFamily="18" charset="0"/>
              </a:rPr>
              <a:t>Influenciadores de compra</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Título"/>
          <p:cNvSpPr>
            <a:spLocks noGrp="1"/>
          </p:cNvSpPr>
          <p:nvPr>
            <p:ph type="title"/>
          </p:nvPr>
        </p:nvSpPr>
        <p:spPr/>
        <p:txBody>
          <a:bodyPr/>
          <a:lstStyle/>
          <a:p>
            <a:r>
              <a:rPr lang="en-US" dirty="0" err="1" smtClean="0"/>
              <a:t>Factores</a:t>
            </a:r>
            <a:r>
              <a:rPr lang="en-US" dirty="0" smtClean="0"/>
              <a:t> </a:t>
            </a:r>
            <a:r>
              <a:rPr lang="en-US" dirty="0" err="1" smtClean="0"/>
              <a:t>Sociales</a:t>
            </a:r>
            <a:endParaRPr lang="es-EC" dirty="0"/>
          </a:p>
        </p:txBody>
      </p:sp>
    </p:spTree>
    <p:extLst>
      <p:ext uri="{BB962C8B-B14F-4D97-AF65-F5344CB8AC3E}">
        <p14:creationId xmlns:p14="http://schemas.microsoft.com/office/powerpoint/2010/main" val="2336374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Factores personales de consumo</a:t>
            </a:r>
            <a:endParaRPr lang="es-EC" dirty="0"/>
          </a:p>
        </p:txBody>
      </p:sp>
      <p:pic>
        <p:nvPicPr>
          <p:cNvPr id="3" name="2 Imagen"/>
          <p:cNvPicPr/>
          <p:nvPr/>
        </p:nvPicPr>
        <p:blipFill>
          <a:blip r:embed="rId2"/>
          <a:stretch>
            <a:fillRect/>
          </a:stretch>
        </p:blipFill>
        <p:spPr>
          <a:xfrm>
            <a:off x="539552" y="1660202"/>
            <a:ext cx="3312368" cy="3876675"/>
          </a:xfrm>
          <a:prstGeom prst="rect">
            <a:avLst/>
          </a:prstGeom>
        </p:spPr>
      </p:pic>
      <p:pic>
        <p:nvPicPr>
          <p:cNvPr id="4" name="3 Imagen"/>
          <p:cNvPicPr/>
          <p:nvPr/>
        </p:nvPicPr>
        <p:blipFill>
          <a:blip r:embed="rId3"/>
          <a:stretch>
            <a:fillRect/>
          </a:stretch>
        </p:blipFill>
        <p:spPr>
          <a:xfrm>
            <a:off x="4283968" y="1751856"/>
            <a:ext cx="3669685" cy="3693368"/>
          </a:xfrm>
          <a:prstGeom prst="rect">
            <a:avLst/>
          </a:prstGeom>
        </p:spPr>
      </p:pic>
    </p:spTree>
    <p:extLst>
      <p:ext uri="{BB962C8B-B14F-4D97-AF65-F5344CB8AC3E}">
        <p14:creationId xmlns:p14="http://schemas.microsoft.com/office/powerpoint/2010/main" val="2783869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Factores</a:t>
            </a:r>
            <a:r>
              <a:rPr lang="en-US" dirty="0" smtClean="0"/>
              <a:t> </a:t>
            </a:r>
            <a:r>
              <a:rPr lang="en-US" dirty="0" err="1" smtClean="0"/>
              <a:t>personales</a:t>
            </a:r>
            <a:endParaRPr lang="es-EC" dirty="0"/>
          </a:p>
        </p:txBody>
      </p:sp>
      <p:pic>
        <p:nvPicPr>
          <p:cNvPr id="3" name="2 Imagen"/>
          <p:cNvPicPr/>
          <p:nvPr/>
        </p:nvPicPr>
        <p:blipFill>
          <a:blip r:embed="rId2"/>
          <a:stretch>
            <a:fillRect/>
          </a:stretch>
        </p:blipFill>
        <p:spPr>
          <a:xfrm>
            <a:off x="251520" y="2276872"/>
            <a:ext cx="4144010" cy="3128010"/>
          </a:xfrm>
          <a:prstGeom prst="rect">
            <a:avLst/>
          </a:prstGeom>
        </p:spPr>
      </p:pic>
      <p:pic>
        <p:nvPicPr>
          <p:cNvPr id="4" name="3 Imagen"/>
          <p:cNvPicPr/>
          <p:nvPr/>
        </p:nvPicPr>
        <p:blipFill>
          <a:blip r:embed="rId3"/>
          <a:stretch>
            <a:fillRect/>
          </a:stretch>
        </p:blipFill>
        <p:spPr>
          <a:xfrm>
            <a:off x="4489390" y="2132856"/>
            <a:ext cx="4403090" cy="3152140"/>
          </a:xfrm>
          <a:prstGeom prst="rect">
            <a:avLst/>
          </a:prstGeom>
        </p:spPr>
      </p:pic>
    </p:spTree>
    <p:extLst>
      <p:ext uri="{BB962C8B-B14F-4D97-AF65-F5344CB8AC3E}">
        <p14:creationId xmlns:p14="http://schemas.microsoft.com/office/powerpoint/2010/main" val="1227647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Factores psicológicos del consumo</a:t>
            </a:r>
            <a:endParaRPr lang="es-EC" dirty="0"/>
          </a:p>
        </p:txBody>
      </p:sp>
      <p:pic>
        <p:nvPicPr>
          <p:cNvPr id="3" name="2 Imagen"/>
          <p:cNvPicPr/>
          <p:nvPr/>
        </p:nvPicPr>
        <p:blipFill>
          <a:blip r:embed="rId2"/>
          <a:stretch>
            <a:fillRect/>
          </a:stretch>
        </p:blipFill>
        <p:spPr>
          <a:xfrm>
            <a:off x="395536" y="1788160"/>
            <a:ext cx="4095750" cy="3281680"/>
          </a:xfrm>
          <a:prstGeom prst="rect">
            <a:avLst/>
          </a:prstGeom>
        </p:spPr>
      </p:pic>
      <p:pic>
        <p:nvPicPr>
          <p:cNvPr id="4" name="3 Imagen"/>
          <p:cNvPicPr/>
          <p:nvPr/>
        </p:nvPicPr>
        <p:blipFill>
          <a:blip r:embed="rId3"/>
          <a:stretch>
            <a:fillRect/>
          </a:stretch>
        </p:blipFill>
        <p:spPr>
          <a:xfrm>
            <a:off x="4406974" y="1816791"/>
            <a:ext cx="3981450" cy="3190875"/>
          </a:xfrm>
          <a:prstGeom prst="rect">
            <a:avLst/>
          </a:prstGeom>
        </p:spPr>
      </p:pic>
      <p:sp>
        <p:nvSpPr>
          <p:cNvPr id="5" name="4 Rectángulo"/>
          <p:cNvSpPr/>
          <p:nvPr/>
        </p:nvSpPr>
        <p:spPr>
          <a:xfrm>
            <a:off x="827584" y="5229200"/>
            <a:ext cx="7344816" cy="1477328"/>
          </a:xfrm>
          <a:prstGeom prst="rect">
            <a:avLst/>
          </a:prstGeom>
        </p:spPr>
        <p:txBody>
          <a:bodyPr wrap="square">
            <a:spAutoFit/>
          </a:bodyPr>
          <a:lstStyle/>
          <a:p>
            <a:r>
              <a:rPr lang="es-EC" dirty="0"/>
              <a:t>El estudio presenta como resultado por segmentos que la mayoría de la población urbana del Cantón Sucre compra su indumentaria fuera del Cantón ya que conocen pocas opciones de puntos de venta de vestuario en tela de punto en el Cantón Sucre por ello les gustaría  que exista una nueva tienda específica.</a:t>
            </a:r>
          </a:p>
        </p:txBody>
      </p:sp>
    </p:spTree>
    <p:extLst>
      <p:ext uri="{BB962C8B-B14F-4D97-AF65-F5344CB8AC3E}">
        <p14:creationId xmlns:p14="http://schemas.microsoft.com/office/powerpoint/2010/main" val="4215859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Análisis del proceso de decisión de compra</a:t>
            </a:r>
            <a:endParaRPr lang="es-EC" sz="3200" dirty="0"/>
          </a:p>
        </p:txBody>
      </p:sp>
      <p:sp>
        <p:nvSpPr>
          <p:cNvPr id="3" name="2 Marcador de texto"/>
          <p:cNvSpPr>
            <a:spLocks noGrp="1"/>
          </p:cNvSpPr>
          <p:nvPr>
            <p:ph type="body" idx="1"/>
          </p:nvPr>
        </p:nvSpPr>
        <p:spPr/>
        <p:txBody>
          <a:bodyPr>
            <a:normAutofit fontScale="92500" lnSpcReduction="10000"/>
          </a:bodyPr>
          <a:lstStyle/>
          <a:p>
            <a:r>
              <a:rPr lang="es-EC" dirty="0" smtClean="0"/>
              <a:t>Preguntas para entender el proceso de decisión de compra</a:t>
            </a:r>
            <a:endParaRPr lang="es-EC" dirty="0"/>
          </a:p>
        </p:txBody>
      </p:sp>
      <p:sp>
        <p:nvSpPr>
          <p:cNvPr id="4" name="3 Marcador de contenido"/>
          <p:cNvSpPr>
            <a:spLocks noGrp="1"/>
          </p:cNvSpPr>
          <p:nvPr>
            <p:ph sz="half" idx="2"/>
          </p:nvPr>
        </p:nvSpPr>
        <p:spPr/>
        <p:txBody>
          <a:bodyPr/>
          <a:lstStyle/>
          <a:p>
            <a:endParaRPr lang="es-EC"/>
          </a:p>
        </p:txBody>
      </p:sp>
      <p:sp>
        <p:nvSpPr>
          <p:cNvPr id="5" name="4 Marcador de texto"/>
          <p:cNvSpPr>
            <a:spLocks noGrp="1"/>
          </p:cNvSpPr>
          <p:nvPr>
            <p:ph type="body" sz="quarter" idx="3"/>
          </p:nvPr>
        </p:nvSpPr>
        <p:spPr/>
        <p:txBody>
          <a:bodyPr>
            <a:normAutofit fontScale="92500" lnSpcReduction="10000"/>
          </a:bodyPr>
          <a:lstStyle/>
          <a:p>
            <a:r>
              <a:rPr lang="es-EC" dirty="0" smtClean="0"/>
              <a:t>Etapas del proceso de decisión de compra</a:t>
            </a:r>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8" t="24002" r="64727" b="33812"/>
          <a:stretch/>
        </p:blipFill>
        <p:spPr bwMode="auto">
          <a:xfrm>
            <a:off x="324736" y="2348880"/>
            <a:ext cx="4103248" cy="413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Marcador de contenido"/>
          <p:cNvGraphicFramePr>
            <a:graphicFrameLocks noGrp="1"/>
          </p:cNvGraphicFramePr>
          <p:nvPr>
            <p:ph sz="quarter" idx="4"/>
          </p:nvPr>
        </p:nvGraphicFramePr>
        <p:xfrm>
          <a:off x="4754563" y="2438400"/>
          <a:ext cx="393223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Evaluación</a:t>
            </a:r>
            <a:r>
              <a:rPr lang="en-US" dirty="0" smtClean="0"/>
              <a:t> de </a:t>
            </a:r>
            <a:r>
              <a:rPr lang="en-US" dirty="0" err="1" smtClean="0"/>
              <a:t>alternativas</a:t>
            </a:r>
            <a:endParaRPr lang="es-EC" dirty="0"/>
          </a:p>
        </p:txBody>
      </p:sp>
      <p:pic>
        <p:nvPicPr>
          <p:cNvPr id="3" name="2 Imagen"/>
          <p:cNvPicPr/>
          <p:nvPr/>
        </p:nvPicPr>
        <p:blipFill rotWithShape="1">
          <a:blip r:embed="rId2"/>
          <a:srcRect r="8524"/>
          <a:stretch/>
        </p:blipFill>
        <p:spPr bwMode="auto">
          <a:xfrm>
            <a:off x="1403648" y="1525860"/>
            <a:ext cx="2495550" cy="2314047"/>
          </a:xfrm>
          <a:prstGeom prst="rect">
            <a:avLst/>
          </a:prstGeom>
          <a:ln>
            <a:noFill/>
          </a:ln>
          <a:extLst>
            <a:ext uri="{53640926-AAD7-44D8-BBD7-CCE9431645EC}">
              <a14:shadowObscured xmlns:a14="http://schemas.microsoft.com/office/drawing/2010/main"/>
            </a:ext>
          </a:extLst>
        </p:spPr>
      </p:pic>
      <p:pic>
        <p:nvPicPr>
          <p:cNvPr id="4" name="3 Imagen"/>
          <p:cNvPicPr/>
          <p:nvPr/>
        </p:nvPicPr>
        <p:blipFill rotWithShape="1">
          <a:blip r:embed="rId3"/>
          <a:srcRect r="3082"/>
          <a:stretch/>
        </p:blipFill>
        <p:spPr bwMode="auto">
          <a:xfrm>
            <a:off x="4779813" y="1564204"/>
            <a:ext cx="2608709" cy="2237358"/>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4"/>
          <a:srcRect r="6472"/>
          <a:stretch/>
        </p:blipFill>
        <p:spPr bwMode="auto">
          <a:xfrm>
            <a:off x="4836709" y="4365104"/>
            <a:ext cx="2551813" cy="2165350"/>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5"/>
          <a:srcRect t="1483" r="3905" b="-1"/>
          <a:stretch/>
        </p:blipFill>
        <p:spPr bwMode="auto">
          <a:xfrm>
            <a:off x="1207750" y="4365104"/>
            <a:ext cx="2887345" cy="2165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004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Propuesta</a:t>
            </a:r>
            <a:endParaRPr lang="es-EC" dirty="0"/>
          </a:p>
        </p:txBody>
      </p:sp>
      <p:graphicFrame>
        <p:nvGraphicFramePr>
          <p:cNvPr id="3" name="2 Diagrama"/>
          <p:cNvGraphicFramePr/>
          <p:nvPr>
            <p:extLst>
              <p:ext uri="{D42A27DB-BD31-4B8C-83A1-F6EECF244321}">
                <p14:modId xmlns:p14="http://schemas.microsoft.com/office/powerpoint/2010/main" val="2222323258"/>
              </p:ext>
            </p:extLst>
          </p:nvPr>
        </p:nvGraphicFramePr>
        <p:xfrm>
          <a:off x="690108" y="1412776"/>
          <a:ext cx="84904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474084" y="2204864"/>
            <a:ext cx="2729764" cy="2304256"/>
            <a:chOff x="2540972" y="726"/>
            <a:chExt cx="1998285" cy="903792"/>
          </a:xfrm>
        </p:grpSpPr>
        <p:sp>
          <p:nvSpPr>
            <p:cNvPr id="5" name="4 Rectángulo"/>
            <p:cNvSpPr/>
            <p:nvPr/>
          </p:nvSpPr>
          <p:spPr>
            <a:xfrm>
              <a:off x="2540972" y="726"/>
              <a:ext cx="1998285" cy="903792"/>
            </a:xfrm>
            <a:prstGeom prst="rect">
              <a:avLst/>
            </a:prstGeom>
          </p:spPr>
          <p:style>
            <a:lnRef idx="2">
              <a:schemeClr val="accent2"/>
            </a:lnRef>
            <a:fillRef idx="1">
              <a:schemeClr val="lt1"/>
            </a:fillRef>
            <a:effectRef idx="0">
              <a:schemeClr val="accent2"/>
            </a:effectRef>
            <a:fontRef idx="minor">
              <a:schemeClr val="dk1"/>
            </a:fontRef>
          </p:style>
        </p:sp>
        <p:sp>
          <p:nvSpPr>
            <p:cNvPr id="6" name="5 Rectángulo"/>
            <p:cNvSpPr/>
            <p:nvPr/>
          </p:nvSpPr>
          <p:spPr>
            <a:xfrm>
              <a:off x="2540972" y="726"/>
              <a:ext cx="1998285" cy="90379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1600" kern="1200" dirty="0" smtClean="0"/>
                <a:t>El modelo propuesto para el estudio de las características del Comportamiento del Consumidor de prendas de vestir de punto en el Cantón Sucre está planteado sobre la base del modelo global de 	</a:t>
              </a:r>
              <a:r>
                <a:rPr lang="es-EC" sz="1600" b="1" i="1" kern="1200" dirty="0" smtClean="0"/>
                <a:t>Modelo de Engel, Kollat &amp; Blackwell.</a:t>
              </a:r>
              <a:endParaRPr lang="es-EC" sz="1600" kern="1200" dirty="0"/>
            </a:p>
          </p:txBody>
        </p:sp>
      </p:grpSp>
    </p:spTree>
    <p:extLst>
      <p:ext uri="{BB962C8B-B14F-4D97-AF65-F5344CB8AC3E}">
        <p14:creationId xmlns:p14="http://schemas.microsoft.com/office/powerpoint/2010/main" val="3636661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PROCESO TEXTIL</a:t>
            </a:r>
            <a:endParaRPr lang="es-EC"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41" t="23813" r="13281" b="18000"/>
          <a:stretch/>
        </p:blipFill>
        <p:spPr bwMode="auto">
          <a:xfrm>
            <a:off x="539553" y="1471461"/>
            <a:ext cx="8110390" cy="480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tejido pl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74218"/>
            <a:ext cx="15335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22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Modelo de Comportamiento del Consumidor</a:t>
            </a:r>
            <a:endParaRPr lang="es-EC" sz="3200" dirty="0"/>
          </a:p>
        </p:txBody>
      </p:sp>
      <p:pic>
        <p:nvPicPr>
          <p:cNvPr id="4" name="3 Marcador de contenido"/>
          <p:cNvPicPr>
            <a:picLocks noGrp="1"/>
          </p:cNvPicPr>
          <p:nvPr>
            <p:ph idx="1"/>
          </p:nvPr>
        </p:nvPicPr>
        <p:blipFill rotWithShape="1">
          <a:blip r:embed="rId2"/>
          <a:srcRect l="7971" t="5211" r="7971" b="1902"/>
          <a:stretch/>
        </p:blipFill>
        <p:spPr bwMode="auto">
          <a:xfrm>
            <a:off x="395536" y="1600200"/>
            <a:ext cx="8352928" cy="48768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11001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0142102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235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8549000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823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46941" y="4653136"/>
            <a:ext cx="2725426" cy="769441"/>
          </a:xfrm>
          <a:prstGeom prst="rect">
            <a:avLst/>
          </a:prstGeom>
          <a:noFill/>
        </p:spPr>
        <p:txBody>
          <a:bodyPr wrap="none" lIns="91440" tIns="45720" rIns="91440" bIns="45720">
            <a:spAutoFit/>
          </a:bodyPr>
          <a:lstStyle/>
          <a:p>
            <a:pPr algn="ctr"/>
            <a:r>
              <a:rPr lang="es-E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GRACIAS</a:t>
            </a:r>
            <a:endParaRPr lang="es-ES"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2 Rectángulo"/>
          <p:cNvSpPr/>
          <p:nvPr/>
        </p:nvSpPr>
        <p:spPr>
          <a:xfrm>
            <a:off x="827584" y="1052736"/>
            <a:ext cx="7488832" cy="1754326"/>
          </a:xfrm>
          <a:prstGeom prst="rect">
            <a:avLst/>
          </a:prstGeom>
        </p:spPr>
        <p:txBody>
          <a:bodyPr wrap="square">
            <a:spAutoFit/>
          </a:bodyPr>
          <a:lstStyle/>
          <a:p>
            <a:pPr>
              <a:lnSpc>
                <a:spcPct val="200000"/>
              </a:lnSpc>
            </a:pPr>
            <a:r>
              <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EXITO NO LO </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ALCANZAMOS </a:t>
            </a:r>
            <a:r>
              <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SOLO CON EL TRABAJO, SINO PONIENDO EL CORAZON EN CADA COSA DE LA VIDA</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r">
              <a:lnSpc>
                <a:spcPct val="200000"/>
              </a:lnSpc>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IRAD GARCIA</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3054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CLASES DE TEJIDO DE PUNTO</a:t>
            </a:r>
            <a:endParaRPr lang="es-EC" dirty="0"/>
          </a:p>
        </p:txBody>
      </p:sp>
      <p:sp>
        <p:nvSpPr>
          <p:cNvPr id="3" name="2 Rectángulo"/>
          <p:cNvSpPr/>
          <p:nvPr/>
        </p:nvSpPr>
        <p:spPr>
          <a:xfrm>
            <a:off x="611560" y="1484784"/>
            <a:ext cx="554461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b="1" dirty="0"/>
              <a:t>Tejidos de punto: </a:t>
            </a:r>
            <a:r>
              <a:rPr lang="es-EC" dirty="0"/>
              <a:t>El tejido de punto o género de punto es aquel que se teje formando mallas al entrelazar los hilos. Básicamente consiste en hacer pasar un lazo de hilo a través de otro lazo, por medio de agujas tal como se teje a mano.</a:t>
            </a:r>
          </a:p>
        </p:txBody>
      </p:sp>
      <p:graphicFrame>
        <p:nvGraphicFramePr>
          <p:cNvPr id="4" name="3 Diagrama"/>
          <p:cNvGraphicFramePr/>
          <p:nvPr>
            <p:extLst>
              <p:ext uri="{D42A27DB-BD31-4B8C-83A1-F6EECF244321}">
                <p14:modId xmlns:p14="http://schemas.microsoft.com/office/powerpoint/2010/main" val="321156202"/>
              </p:ext>
            </p:extLst>
          </p:nvPr>
        </p:nvGraphicFramePr>
        <p:xfrm>
          <a:off x="1403648" y="2924944"/>
          <a:ext cx="7008440"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www.latiapepa.com/wp-content/uploads/Trama-y-urdimbre-la-tia-pep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98" y="3573016"/>
            <a:ext cx="2004661" cy="2089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jido de pun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1500808"/>
            <a:ext cx="1313309" cy="128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321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DIAGNÓSTICO DEL SECTOR</a:t>
            </a:r>
            <a:endParaRPr lang="es-EC" dirty="0"/>
          </a:p>
        </p:txBody>
      </p:sp>
      <p:sp>
        <p:nvSpPr>
          <p:cNvPr id="3" name="2 Subtítulo"/>
          <p:cNvSpPr>
            <a:spLocks noGrp="1"/>
          </p:cNvSpPr>
          <p:nvPr>
            <p:ph type="subTitle" idx="1"/>
          </p:nvPr>
        </p:nvSpPr>
        <p:spPr/>
        <p:txBody>
          <a:bodyPr/>
          <a:lstStyle/>
          <a:p>
            <a:r>
              <a:rPr lang="es-EC" dirty="0"/>
              <a:t>Estudio de Comportamiento del consumo de prendas de vestir en tela de punto del Cantón Sucre- Provincia de Manabí</a:t>
            </a:r>
          </a:p>
          <a:p>
            <a:endParaRPr lang="es-EC" dirty="0"/>
          </a:p>
        </p:txBody>
      </p:sp>
    </p:spTree>
    <p:extLst>
      <p:ext uri="{BB962C8B-B14F-4D97-AF65-F5344CB8AC3E}">
        <p14:creationId xmlns:p14="http://schemas.microsoft.com/office/powerpoint/2010/main" val="598580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Análisis</a:t>
            </a:r>
            <a:r>
              <a:rPr lang="en-US" dirty="0" smtClean="0"/>
              <a:t> </a:t>
            </a:r>
            <a:r>
              <a:rPr lang="en-US" dirty="0" err="1" smtClean="0"/>
              <a:t>Situacional</a:t>
            </a:r>
            <a:endParaRPr lang="es-EC" dirty="0"/>
          </a:p>
        </p:txBody>
      </p:sp>
      <p:pic>
        <p:nvPicPr>
          <p:cNvPr id="4" name="3 Imagen" descr="http://plataforma.edu.pe/pluginfile.php/142494/mod_label/intro/z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54542"/>
            <a:ext cx="7848872" cy="4254778"/>
          </a:xfrm>
          <a:prstGeom prst="rect">
            <a:avLst/>
          </a:prstGeom>
          <a:noFill/>
          <a:ln>
            <a:noFill/>
          </a:ln>
        </p:spPr>
      </p:pic>
    </p:spTree>
    <p:extLst>
      <p:ext uri="{BB962C8B-B14F-4D97-AF65-F5344CB8AC3E}">
        <p14:creationId xmlns:p14="http://schemas.microsoft.com/office/powerpoint/2010/main" val="1201060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Externo Oportunidades y Amenazas</a:t>
            </a:r>
            <a:endParaRPr lang="es-EC"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77" t="27937" r="15859" b="10000"/>
          <a:stretch/>
        </p:blipFill>
        <p:spPr bwMode="auto">
          <a:xfrm>
            <a:off x="683568" y="1700808"/>
            <a:ext cx="7560840" cy="4729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77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549</TotalTime>
  <Words>5055</Words>
  <Application>Microsoft Office PowerPoint</Application>
  <PresentationFormat>Presentación en pantalla (4:3)</PresentationFormat>
  <Paragraphs>968</Paragraphs>
  <Slides>53</Slides>
  <Notes>2</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Claridad</vt:lpstr>
      <vt:lpstr>DEPARTAMENTO DE CIENCIAS ECONÓMICAS ADMINISTRATIVAS Y DEL COMERCIO       ESTUDIO DE COMPORTAMIENTO DEL CONSUMO DE PRENDAS DE VESTIR EN TELA DE PUNTO EN EL CANTÓN SUCRE – PROVINCIA DE MANABÍ   AUTORA: MEJÍA MOREIRA, MARCELA YESSENIA</vt:lpstr>
      <vt:lpstr>Introducción  </vt:lpstr>
      <vt:lpstr>Presentación de PowerPoint</vt:lpstr>
      <vt:lpstr>Objetivos e Hipótesis</vt:lpstr>
      <vt:lpstr>PROCESO TEXTIL</vt:lpstr>
      <vt:lpstr>CLASES DE TEJIDO DE PUNTO</vt:lpstr>
      <vt:lpstr>DIAGNÓSTICO DEL SECTOR</vt:lpstr>
      <vt:lpstr>Análisis Situacional</vt:lpstr>
      <vt:lpstr>Análisis Externo Oportunidades y Amenazas</vt:lpstr>
      <vt:lpstr>Análisis Interno Fortalezas y Debilidades</vt:lpstr>
      <vt:lpstr>Matriz FODA</vt:lpstr>
      <vt:lpstr>Presentación de PowerPoint</vt:lpstr>
      <vt:lpstr>MATRIZ DE EVALUACION DE FACTORES INTERNOS (EFI)</vt:lpstr>
      <vt:lpstr>MATRIZ DE EVALUACION DE FACTORES EXTERNOS (EFE)</vt:lpstr>
      <vt:lpstr>MATRIZ GENERAL ELECTRIC</vt:lpstr>
      <vt:lpstr>Investigación de mercados</vt:lpstr>
      <vt:lpstr>Objetivos</vt:lpstr>
      <vt:lpstr>Hipótesis </vt:lpstr>
      <vt:lpstr>Variables de la Investigación</vt:lpstr>
      <vt:lpstr>Presentación de PowerPoint</vt:lpstr>
      <vt:lpstr>Selección de la muestra</vt:lpstr>
      <vt:lpstr>Matriz de planteamiento del cuestionario</vt:lpstr>
      <vt:lpstr>Análisis Univariable</vt:lpstr>
      <vt:lpstr>Importancia del Vestuario</vt:lpstr>
      <vt:lpstr>Frecuencia de Compra de vestuario</vt:lpstr>
      <vt:lpstr>Factor  prioritario que influye en la compra de ropa</vt:lpstr>
      <vt:lpstr>Tipo de tela de preferencia para sus prendas de vestir</vt:lpstr>
      <vt:lpstr>Reconocimiento de la calidad</vt:lpstr>
      <vt:lpstr>Motivación principal para comprar prendas de vestir</vt:lpstr>
      <vt:lpstr>Influencia de compra</vt:lpstr>
      <vt:lpstr>Gasto mensual en vestuario</vt:lpstr>
      <vt:lpstr>Promoción</vt:lpstr>
      <vt:lpstr>Análisis Bivariable</vt:lpstr>
      <vt:lpstr>Análisis de Tablas de Contingencia</vt:lpstr>
      <vt:lpstr>Análisis de Tablas de Contingencia</vt:lpstr>
      <vt:lpstr>Análisis de ANOVA</vt:lpstr>
      <vt:lpstr>Análisis de correlaciones</vt:lpstr>
      <vt:lpstr>Análisis chi cuadrado</vt:lpstr>
      <vt:lpstr>Modelo de comportamiento del consumidor</vt:lpstr>
      <vt:lpstr>Factores estructurales para determinar el atractivo de mercado</vt:lpstr>
      <vt:lpstr>Comportamiento del Consumidor</vt:lpstr>
      <vt:lpstr>Presentación de PowerPoint</vt:lpstr>
      <vt:lpstr>Factores Sociales</vt:lpstr>
      <vt:lpstr>Factores personales de consumo</vt:lpstr>
      <vt:lpstr>Factores personales</vt:lpstr>
      <vt:lpstr>Factores psicológicos del consumo</vt:lpstr>
      <vt:lpstr>Análisis del proceso de decisión de compra</vt:lpstr>
      <vt:lpstr>Evaluación de alternativas</vt:lpstr>
      <vt:lpstr>Propuesta</vt:lpstr>
      <vt:lpstr>Modelo de Comportamiento del Consumidor</vt:lpstr>
      <vt:lpstr>Conclusiones</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MARCELITA</dc:creator>
  <cp:lastModifiedBy>MARCELITA</cp:lastModifiedBy>
  <cp:revision>37</cp:revision>
  <dcterms:created xsi:type="dcterms:W3CDTF">2014-08-18T13:31:24Z</dcterms:created>
  <dcterms:modified xsi:type="dcterms:W3CDTF">2014-08-19T16:49:24Z</dcterms:modified>
</cp:coreProperties>
</file>