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9"/>
  </p:notesMasterIdLst>
  <p:handoutMasterIdLst>
    <p:handoutMasterId r:id="rId70"/>
  </p:handoutMasterIdLst>
  <p:sldIdLst>
    <p:sldId id="256" r:id="rId2"/>
    <p:sldId id="257" r:id="rId3"/>
    <p:sldId id="258" r:id="rId4"/>
    <p:sldId id="259" r:id="rId5"/>
    <p:sldId id="261" r:id="rId6"/>
    <p:sldId id="262" r:id="rId7"/>
    <p:sldId id="263" r:id="rId8"/>
    <p:sldId id="266" r:id="rId9"/>
    <p:sldId id="264" r:id="rId10"/>
    <p:sldId id="265" r:id="rId11"/>
    <p:sldId id="267" r:id="rId12"/>
    <p:sldId id="269" r:id="rId13"/>
    <p:sldId id="270"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6" r:id="rId28"/>
    <p:sldId id="288" r:id="rId29"/>
    <p:sldId id="287" r:id="rId30"/>
    <p:sldId id="289" r:id="rId31"/>
    <p:sldId id="291" r:id="rId32"/>
    <p:sldId id="292" r:id="rId33"/>
    <p:sldId id="294" r:id="rId34"/>
    <p:sldId id="296" r:id="rId35"/>
    <p:sldId id="298" r:id="rId36"/>
    <p:sldId id="300" r:id="rId37"/>
    <p:sldId id="302" r:id="rId38"/>
    <p:sldId id="303" r:id="rId39"/>
    <p:sldId id="305" r:id="rId40"/>
    <p:sldId id="307" r:id="rId41"/>
    <p:sldId id="282" r:id="rId42"/>
    <p:sldId id="310" r:id="rId43"/>
    <p:sldId id="283" r:id="rId44"/>
    <p:sldId id="311" r:id="rId45"/>
    <p:sldId id="312" r:id="rId46"/>
    <p:sldId id="313" r:id="rId47"/>
    <p:sldId id="333" r:id="rId48"/>
    <p:sldId id="284" r:id="rId49"/>
    <p:sldId id="314" r:id="rId50"/>
    <p:sldId id="315" r:id="rId51"/>
    <p:sldId id="316" r:id="rId52"/>
    <p:sldId id="317" r:id="rId53"/>
    <p:sldId id="318" r:id="rId54"/>
    <p:sldId id="320" r:id="rId55"/>
    <p:sldId id="321" r:id="rId56"/>
    <p:sldId id="322" r:id="rId57"/>
    <p:sldId id="323" r:id="rId58"/>
    <p:sldId id="324" r:id="rId59"/>
    <p:sldId id="319" r:id="rId60"/>
    <p:sldId id="325" r:id="rId61"/>
    <p:sldId id="326" r:id="rId62"/>
    <p:sldId id="327" r:id="rId63"/>
    <p:sldId id="328" r:id="rId64"/>
    <p:sldId id="329" r:id="rId65"/>
    <p:sldId id="330" r:id="rId66"/>
    <p:sldId id="331" r:id="rId67"/>
    <p:sldId id="332" r:id="rId6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p:scale>
          <a:sx n="60" d="100"/>
          <a:sy n="60" d="100"/>
        </p:scale>
        <p:origin x="-1386" y="-15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9.xml"/><Relationship Id="rId1" Type="http://schemas.openxmlformats.org/officeDocument/2006/relationships/slide" Target="../slides/slide3.xml"/><Relationship Id="rId6" Type="http://schemas.openxmlformats.org/officeDocument/2006/relationships/slide" Target="../slides/slide61.xml"/><Relationship Id="rId5" Type="http://schemas.openxmlformats.org/officeDocument/2006/relationships/slide" Target="../slides/slide60.xml"/><Relationship Id="rId4"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5BA08-D81A-4ECD-91CA-9C62BD058587}"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09E1D305-E2AA-4CA8-A79A-FBC9B9C37A82}">
      <dgm:prSet phldrT="[Texto]" custT="1"/>
      <dgm:spPr/>
      <dgm:t>
        <a:bodyPr/>
        <a:lstStyle/>
        <a:p>
          <a:r>
            <a:rPr lang="es-EC" sz="2400" b="1" dirty="0" smtClean="0">
              <a:ln>
                <a:solidFill>
                  <a:schemeClr val="tx1"/>
                </a:solidFill>
              </a:ln>
              <a:hlinkClick xmlns:r="http://schemas.openxmlformats.org/officeDocument/2006/relationships" r:id="rId1" action="ppaction://hlinksldjump"/>
            </a:rPr>
            <a:t>INTRODUCCIÓN</a:t>
          </a:r>
          <a:endParaRPr lang="es-EC" sz="2400" b="1" dirty="0">
            <a:ln>
              <a:solidFill>
                <a:schemeClr val="tx1"/>
              </a:solidFill>
            </a:ln>
          </a:endParaRPr>
        </a:p>
      </dgm:t>
    </dgm:pt>
    <dgm:pt modelId="{A38FE5CC-411B-4EC0-A1C2-25812DE747FB}" type="parTrans" cxnId="{BEC0BDC7-2CD4-4CB8-881B-09EB29061612}">
      <dgm:prSet/>
      <dgm:spPr/>
      <dgm:t>
        <a:bodyPr/>
        <a:lstStyle/>
        <a:p>
          <a:endParaRPr lang="es-EC"/>
        </a:p>
      </dgm:t>
    </dgm:pt>
    <dgm:pt modelId="{30B59377-D353-4E80-B89C-27231E7E29EB}" type="sibTrans" cxnId="{BEC0BDC7-2CD4-4CB8-881B-09EB29061612}">
      <dgm:prSet/>
      <dgm:spPr/>
      <dgm:t>
        <a:bodyPr/>
        <a:lstStyle/>
        <a:p>
          <a:endParaRPr lang="es-EC"/>
        </a:p>
      </dgm:t>
    </dgm:pt>
    <dgm:pt modelId="{9D3F547E-D6AA-4A08-B27C-FBD7E10E1420}">
      <dgm:prSet phldrT="[Texto]" custT="1"/>
      <dgm:spPr/>
      <dgm:t>
        <a:bodyPr/>
        <a:lstStyle/>
        <a:p>
          <a:r>
            <a:rPr lang="es-EC" sz="2400" b="1" dirty="0" smtClean="0">
              <a:ln>
                <a:solidFill>
                  <a:schemeClr val="tx1"/>
                </a:solidFill>
              </a:ln>
              <a:hlinkClick xmlns:r="http://schemas.openxmlformats.org/officeDocument/2006/relationships" r:id="rId2" action="ppaction://hlinksldjump"/>
            </a:rPr>
            <a:t>INGENIERÍA CONCEPTUAL</a:t>
          </a:r>
          <a:endParaRPr lang="es-EC" sz="2400" b="1" dirty="0">
            <a:ln>
              <a:solidFill>
                <a:schemeClr val="tx1"/>
              </a:solidFill>
            </a:ln>
          </a:endParaRPr>
        </a:p>
      </dgm:t>
    </dgm:pt>
    <dgm:pt modelId="{EE4AA997-DCDA-4C6D-9F2F-F402F5487EF4}" type="parTrans" cxnId="{50107BB1-6662-4B78-8498-CCED90548FC1}">
      <dgm:prSet/>
      <dgm:spPr/>
      <dgm:t>
        <a:bodyPr/>
        <a:lstStyle/>
        <a:p>
          <a:endParaRPr lang="es-EC"/>
        </a:p>
      </dgm:t>
    </dgm:pt>
    <dgm:pt modelId="{6D2B2A76-A527-4897-8C97-A09C3C8660DF}" type="sibTrans" cxnId="{50107BB1-6662-4B78-8498-CCED90548FC1}">
      <dgm:prSet/>
      <dgm:spPr/>
      <dgm:t>
        <a:bodyPr/>
        <a:lstStyle/>
        <a:p>
          <a:endParaRPr lang="es-EC"/>
        </a:p>
      </dgm:t>
    </dgm:pt>
    <dgm:pt modelId="{BE6AA430-F75A-4CC5-84DF-99A67F07A17F}">
      <dgm:prSet phldrT="[Texto]" custT="1"/>
      <dgm:spPr/>
      <dgm:t>
        <a:bodyPr/>
        <a:lstStyle/>
        <a:p>
          <a:r>
            <a:rPr lang="es-EC" sz="2400" b="1" dirty="0" smtClean="0">
              <a:ln>
                <a:solidFill>
                  <a:schemeClr val="tx1"/>
                </a:solidFill>
              </a:ln>
              <a:hlinkClick xmlns:r="http://schemas.openxmlformats.org/officeDocument/2006/relationships" r:id="rId3" action="ppaction://hlinksldjump"/>
            </a:rPr>
            <a:t>INGENIERÍA BÁSICA </a:t>
          </a:r>
          <a:endParaRPr lang="es-EC" sz="2400" b="1" dirty="0">
            <a:ln>
              <a:solidFill>
                <a:schemeClr val="tx1"/>
              </a:solidFill>
            </a:ln>
          </a:endParaRPr>
        </a:p>
      </dgm:t>
    </dgm:pt>
    <dgm:pt modelId="{C19B05E1-CA32-4710-A2CF-332859D7D494}" type="parTrans" cxnId="{BF8D4CC8-0E85-4D2E-914F-F0AB0670DAA6}">
      <dgm:prSet/>
      <dgm:spPr/>
      <dgm:t>
        <a:bodyPr/>
        <a:lstStyle/>
        <a:p>
          <a:endParaRPr lang="es-EC"/>
        </a:p>
      </dgm:t>
    </dgm:pt>
    <dgm:pt modelId="{E1049A3A-AAEC-4F42-9AAD-7D5147924721}" type="sibTrans" cxnId="{BF8D4CC8-0E85-4D2E-914F-F0AB0670DAA6}">
      <dgm:prSet/>
      <dgm:spPr/>
      <dgm:t>
        <a:bodyPr/>
        <a:lstStyle/>
        <a:p>
          <a:endParaRPr lang="es-EC"/>
        </a:p>
      </dgm:t>
    </dgm:pt>
    <dgm:pt modelId="{42AD07A9-8D93-4A33-AC2E-D7732799A1D7}">
      <dgm:prSet phldrT="[Texto]" custT="1"/>
      <dgm:spPr/>
      <dgm:t>
        <a:bodyPr/>
        <a:lstStyle/>
        <a:p>
          <a:r>
            <a:rPr lang="es-EC" sz="2400" b="1" dirty="0" smtClean="0">
              <a:ln>
                <a:solidFill>
                  <a:schemeClr val="tx1"/>
                </a:solidFill>
              </a:ln>
              <a:hlinkClick xmlns:r="http://schemas.openxmlformats.org/officeDocument/2006/relationships" r:id="rId4" action="ppaction://hlinksldjump"/>
            </a:rPr>
            <a:t>INGENIERÍA DE DETALLE</a:t>
          </a:r>
          <a:endParaRPr lang="es-EC" sz="2400" b="1" dirty="0">
            <a:ln>
              <a:solidFill>
                <a:schemeClr val="tx1"/>
              </a:solidFill>
            </a:ln>
          </a:endParaRPr>
        </a:p>
      </dgm:t>
    </dgm:pt>
    <dgm:pt modelId="{1BB0B376-DEC8-4D61-9B2B-99B5F3E01968}" type="parTrans" cxnId="{9EFB1639-46D7-4CCC-BADD-9559A59C2C03}">
      <dgm:prSet/>
      <dgm:spPr/>
      <dgm:t>
        <a:bodyPr/>
        <a:lstStyle/>
        <a:p>
          <a:endParaRPr lang="es-EC"/>
        </a:p>
      </dgm:t>
    </dgm:pt>
    <dgm:pt modelId="{756D349D-831D-4CC5-B58A-0C49512BED39}" type="sibTrans" cxnId="{9EFB1639-46D7-4CCC-BADD-9559A59C2C03}">
      <dgm:prSet/>
      <dgm:spPr/>
      <dgm:t>
        <a:bodyPr/>
        <a:lstStyle/>
        <a:p>
          <a:endParaRPr lang="es-EC"/>
        </a:p>
      </dgm:t>
    </dgm:pt>
    <dgm:pt modelId="{552C0E88-EA6D-420E-8C8F-4D01E878742B}">
      <dgm:prSet phldrT="[Texto]" custT="1"/>
      <dgm:spPr/>
      <dgm:t>
        <a:bodyPr/>
        <a:lstStyle/>
        <a:p>
          <a:r>
            <a:rPr lang="es-EC" sz="2400" b="1" dirty="0" smtClean="0">
              <a:ln>
                <a:solidFill>
                  <a:schemeClr val="tx1"/>
                </a:solidFill>
              </a:ln>
              <a:hlinkClick xmlns:r="http://schemas.openxmlformats.org/officeDocument/2006/relationships" r:id="rId5" action="ppaction://hlinksldjump"/>
            </a:rPr>
            <a:t>PRUEBAS Y RESULTADOS</a:t>
          </a:r>
          <a:endParaRPr lang="es-EC" sz="2400" b="1" dirty="0">
            <a:ln>
              <a:solidFill>
                <a:schemeClr val="tx1"/>
              </a:solidFill>
            </a:ln>
          </a:endParaRPr>
        </a:p>
      </dgm:t>
    </dgm:pt>
    <dgm:pt modelId="{04417224-7E4F-46A3-93A9-FB9276B0C5E6}" type="parTrans" cxnId="{631E4672-ACC2-44F4-B479-A91049A15F89}">
      <dgm:prSet/>
      <dgm:spPr/>
      <dgm:t>
        <a:bodyPr/>
        <a:lstStyle/>
        <a:p>
          <a:endParaRPr lang="es-EC"/>
        </a:p>
      </dgm:t>
    </dgm:pt>
    <dgm:pt modelId="{7CCE00AD-0742-42B7-A07B-F57BE9441B3D}" type="sibTrans" cxnId="{631E4672-ACC2-44F4-B479-A91049A15F89}">
      <dgm:prSet/>
      <dgm:spPr/>
      <dgm:t>
        <a:bodyPr/>
        <a:lstStyle/>
        <a:p>
          <a:endParaRPr lang="es-EC"/>
        </a:p>
      </dgm:t>
    </dgm:pt>
    <dgm:pt modelId="{C34E78DA-28AA-4809-824B-2A0F9087A741}">
      <dgm:prSet phldrT="[Texto]" custT="1"/>
      <dgm:spPr/>
      <dgm:t>
        <a:bodyPr/>
        <a:lstStyle/>
        <a:p>
          <a:r>
            <a:rPr lang="es-EC" sz="2400" b="1" dirty="0" smtClean="0">
              <a:ln>
                <a:solidFill>
                  <a:schemeClr val="tx1"/>
                </a:solidFill>
              </a:ln>
              <a:hlinkClick xmlns:r="http://schemas.openxmlformats.org/officeDocument/2006/relationships" r:id="rId6" action="ppaction://hlinksldjump"/>
            </a:rPr>
            <a:t>CONCLUSIONES Y RECOMENDACIONES</a:t>
          </a:r>
          <a:endParaRPr lang="es-EC" sz="2400" b="1" dirty="0">
            <a:ln>
              <a:solidFill>
                <a:schemeClr val="tx1"/>
              </a:solidFill>
            </a:ln>
          </a:endParaRPr>
        </a:p>
      </dgm:t>
    </dgm:pt>
    <dgm:pt modelId="{E500A942-E0DC-41AF-876C-DA71425459FD}" type="parTrans" cxnId="{CE98D067-9026-4ADE-ACE1-5FE659CBF238}">
      <dgm:prSet/>
      <dgm:spPr/>
      <dgm:t>
        <a:bodyPr/>
        <a:lstStyle/>
        <a:p>
          <a:endParaRPr lang="es-EC"/>
        </a:p>
      </dgm:t>
    </dgm:pt>
    <dgm:pt modelId="{157B3615-21F4-4A40-85B3-714B0143F85C}" type="sibTrans" cxnId="{CE98D067-9026-4ADE-ACE1-5FE659CBF238}">
      <dgm:prSet/>
      <dgm:spPr/>
      <dgm:t>
        <a:bodyPr/>
        <a:lstStyle/>
        <a:p>
          <a:endParaRPr lang="es-EC"/>
        </a:p>
      </dgm:t>
    </dgm:pt>
    <dgm:pt modelId="{A4F93358-046D-450B-A803-B107D8B53629}" type="pres">
      <dgm:prSet presAssocID="{9385BA08-D81A-4ECD-91CA-9C62BD058587}" presName="Name0" presStyleCnt="0">
        <dgm:presLayoutVars>
          <dgm:chMax val="7"/>
          <dgm:dir/>
          <dgm:animLvl val="lvl"/>
          <dgm:resizeHandles val="exact"/>
        </dgm:presLayoutVars>
      </dgm:prSet>
      <dgm:spPr/>
      <dgm:t>
        <a:bodyPr/>
        <a:lstStyle/>
        <a:p>
          <a:endParaRPr lang="es-EC"/>
        </a:p>
      </dgm:t>
    </dgm:pt>
    <dgm:pt modelId="{7FC92906-3B7E-4EBA-BDA3-B17AA5E07BB4}" type="pres">
      <dgm:prSet presAssocID="{09E1D305-E2AA-4CA8-A79A-FBC9B9C37A82}" presName="circle1" presStyleLbl="node1" presStyleIdx="0" presStyleCnt="6"/>
      <dgm:spPr/>
    </dgm:pt>
    <dgm:pt modelId="{2BFC3191-89C2-4F9B-AB0D-DC2A18056FEB}" type="pres">
      <dgm:prSet presAssocID="{09E1D305-E2AA-4CA8-A79A-FBC9B9C37A82}" presName="space" presStyleCnt="0"/>
      <dgm:spPr/>
    </dgm:pt>
    <dgm:pt modelId="{D41570A4-52C3-4806-B5C9-CF72C9AF3119}" type="pres">
      <dgm:prSet presAssocID="{09E1D305-E2AA-4CA8-A79A-FBC9B9C37A82}" presName="rect1" presStyleLbl="alignAcc1" presStyleIdx="0" presStyleCnt="6" custLinFactNeighborX="2399"/>
      <dgm:spPr/>
      <dgm:t>
        <a:bodyPr/>
        <a:lstStyle/>
        <a:p>
          <a:endParaRPr lang="es-EC"/>
        </a:p>
      </dgm:t>
    </dgm:pt>
    <dgm:pt modelId="{7FCFA2BC-C14E-4117-A6E8-7D3C0AC5BA01}" type="pres">
      <dgm:prSet presAssocID="{9D3F547E-D6AA-4A08-B27C-FBD7E10E1420}" presName="vertSpace2" presStyleLbl="node1" presStyleIdx="0" presStyleCnt="6"/>
      <dgm:spPr/>
    </dgm:pt>
    <dgm:pt modelId="{FB37BF0A-105A-4E8B-868F-3F3E52B41F70}" type="pres">
      <dgm:prSet presAssocID="{9D3F547E-D6AA-4A08-B27C-FBD7E10E1420}" presName="circle2" presStyleLbl="node1" presStyleIdx="1" presStyleCnt="6"/>
      <dgm:spPr/>
    </dgm:pt>
    <dgm:pt modelId="{C3ED8894-5E41-4C8B-AE64-5B6770A98A1F}" type="pres">
      <dgm:prSet presAssocID="{9D3F547E-D6AA-4A08-B27C-FBD7E10E1420}" presName="rect2" presStyleLbl="alignAcc1" presStyleIdx="1" presStyleCnt="6"/>
      <dgm:spPr/>
      <dgm:t>
        <a:bodyPr/>
        <a:lstStyle/>
        <a:p>
          <a:endParaRPr lang="es-EC"/>
        </a:p>
      </dgm:t>
    </dgm:pt>
    <dgm:pt modelId="{CCEB9407-1F49-462F-AAE8-BC9A79078CDD}" type="pres">
      <dgm:prSet presAssocID="{BE6AA430-F75A-4CC5-84DF-99A67F07A17F}" presName="vertSpace3" presStyleLbl="node1" presStyleIdx="1" presStyleCnt="6"/>
      <dgm:spPr/>
    </dgm:pt>
    <dgm:pt modelId="{105B01F1-BBC0-4DDF-9D47-C209BBBEDE0C}" type="pres">
      <dgm:prSet presAssocID="{BE6AA430-F75A-4CC5-84DF-99A67F07A17F}" presName="circle3" presStyleLbl="node1" presStyleIdx="2" presStyleCnt="6"/>
      <dgm:spPr/>
    </dgm:pt>
    <dgm:pt modelId="{5E45B2A4-9198-4111-AD0C-62F27679BCCA}" type="pres">
      <dgm:prSet presAssocID="{BE6AA430-F75A-4CC5-84DF-99A67F07A17F}" presName="rect3" presStyleLbl="alignAcc1" presStyleIdx="2" presStyleCnt="6"/>
      <dgm:spPr/>
      <dgm:t>
        <a:bodyPr/>
        <a:lstStyle/>
        <a:p>
          <a:endParaRPr lang="es-EC"/>
        </a:p>
      </dgm:t>
    </dgm:pt>
    <dgm:pt modelId="{51C513FB-C136-49FA-8DCF-CD67715BA38B}" type="pres">
      <dgm:prSet presAssocID="{42AD07A9-8D93-4A33-AC2E-D7732799A1D7}" presName="vertSpace4" presStyleLbl="node1" presStyleIdx="2" presStyleCnt="6"/>
      <dgm:spPr/>
    </dgm:pt>
    <dgm:pt modelId="{70512958-8AAC-4056-BB57-AF17A559AC7C}" type="pres">
      <dgm:prSet presAssocID="{42AD07A9-8D93-4A33-AC2E-D7732799A1D7}" presName="circle4" presStyleLbl="node1" presStyleIdx="3" presStyleCnt="6"/>
      <dgm:spPr/>
    </dgm:pt>
    <dgm:pt modelId="{42B9CA6D-EFEB-4441-8F14-38A8DAF8DF98}" type="pres">
      <dgm:prSet presAssocID="{42AD07A9-8D93-4A33-AC2E-D7732799A1D7}" presName="rect4" presStyleLbl="alignAcc1" presStyleIdx="3" presStyleCnt="6"/>
      <dgm:spPr/>
      <dgm:t>
        <a:bodyPr/>
        <a:lstStyle/>
        <a:p>
          <a:endParaRPr lang="es-EC"/>
        </a:p>
      </dgm:t>
    </dgm:pt>
    <dgm:pt modelId="{05181B78-A73A-4AC9-8891-B2782F6A8B2C}" type="pres">
      <dgm:prSet presAssocID="{552C0E88-EA6D-420E-8C8F-4D01E878742B}" presName="vertSpace5" presStyleLbl="node1" presStyleIdx="3" presStyleCnt="6"/>
      <dgm:spPr/>
    </dgm:pt>
    <dgm:pt modelId="{495897DD-41A1-4361-925D-71F9E88CB380}" type="pres">
      <dgm:prSet presAssocID="{552C0E88-EA6D-420E-8C8F-4D01E878742B}" presName="circle5" presStyleLbl="node1" presStyleIdx="4" presStyleCnt="6"/>
      <dgm:spPr/>
    </dgm:pt>
    <dgm:pt modelId="{EC17511C-EC20-4969-B6AD-34EAD148795D}" type="pres">
      <dgm:prSet presAssocID="{552C0E88-EA6D-420E-8C8F-4D01E878742B}" presName="rect5" presStyleLbl="alignAcc1" presStyleIdx="4" presStyleCnt="6"/>
      <dgm:spPr/>
      <dgm:t>
        <a:bodyPr/>
        <a:lstStyle/>
        <a:p>
          <a:endParaRPr lang="es-EC"/>
        </a:p>
      </dgm:t>
    </dgm:pt>
    <dgm:pt modelId="{7BD14B17-65DF-4BF4-B004-BAF8CD2361EF}" type="pres">
      <dgm:prSet presAssocID="{C34E78DA-28AA-4809-824B-2A0F9087A741}" presName="vertSpace6" presStyleLbl="node1" presStyleIdx="4" presStyleCnt="6"/>
      <dgm:spPr/>
    </dgm:pt>
    <dgm:pt modelId="{D964026F-7AAF-4F0F-9FBC-DB10C28F6981}" type="pres">
      <dgm:prSet presAssocID="{C34E78DA-28AA-4809-824B-2A0F9087A741}" presName="circle6" presStyleLbl="node1" presStyleIdx="5" presStyleCnt="6"/>
      <dgm:spPr/>
    </dgm:pt>
    <dgm:pt modelId="{7F4B1D9F-23FE-485A-A0CF-385C40111258}" type="pres">
      <dgm:prSet presAssocID="{C34E78DA-28AA-4809-824B-2A0F9087A741}" presName="rect6" presStyleLbl="alignAcc1" presStyleIdx="5" presStyleCnt="6"/>
      <dgm:spPr/>
      <dgm:t>
        <a:bodyPr/>
        <a:lstStyle/>
        <a:p>
          <a:endParaRPr lang="es-EC"/>
        </a:p>
      </dgm:t>
    </dgm:pt>
    <dgm:pt modelId="{C34DF4B4-6A33-4985-8049-4E670176B8F9}" type="pres">
      <dgm:prSet presAssocID="{09E1D305-E2AA-4CA8-A79A-FBC9B9C37A82}" presName="rect1ParTxNoCh" presStyleLbl="alignAcc1" presStyleIdx="5" presStyleCnt="6">
        <dgm:presLayoutVars>
          <dgm:chMax val="1"/>
          <dgm:bulletEnabled val="1"/>
        </dgm:presLayoutVars>
      </dgm:prSet>
      <dgm:spPr/>
      <dgm:t>
        <a:bodyPr/>
        <a:lstStyle/>
        <a:p>
          <a:endParaRPr lang="es-EC"/>
        </a:p>
      </dgm:t>
    </dgm:pt>
    <dgm:pt modelId="{9A12F422-41E8-4939-B875-862D45139BD4}" type="pres">
      <dgm:prSet presAssocID="{9D3F547E-D6AA-4A08-B27C-FBD7E10E1420}" presName="rect2ParTxNoCh" presStyleLbl="alignAcc1" presStyleIdx="5" presStyleCnt="6">
        <dgm:presLayoutVars>
          <dgm:chMax val="1"/>
          <dgm:bulletEnabled val="1"/>
        </dgm:presLayoutVars>
      </dgm:prSet>
      <dgm:spPr/>
      <dgm:t>
        <a:bodyPr/>
        <a:lstStyle/>
        <a:p>
          <a:endParaRPr lang="es-EC"/>
        </a:p>
      </dgm:t>
    </dgm:pt>
    <dgm:pt modelId="{4DCDEFA5-5EB5-4340-B58B-3E94BA4205FB}" type="pres">
      <dgm:prSet presAssocID="{BE6AA430-F75A-4CC5-84DF-99A67F07A17F}" presName="rect3ParTxNoCh" presStyleLbl="alignAcc1" presStyleIdx="5" presStyleCnt="6">
        <dgm:presLayoutVars>
          <dgm:chMax val="1"/>
          <dgm:bulletEnabled val="1"/>
        </dgm:presLayoutVars>
      </dgm:prSet>
      <dgm:spPr/>
      <dgm:t>
        <a:bodyPr/>
        <a:lstStyle/>
        <a:p>
          <a:endParaRPr lang="es-EC"/>
        </a:p>
      </dgm:t>
    </dgm:pt>
    <dgm:pt modelId="{AC8067FF-DA38-4A82-A353-1CCB692BAD16}" type="pres">
      <dgm:prSet presAssocID="{42AD07A9-8D93-4A33-AC2E-D7732799A1D7}" presName="rect4ParTxNoCh" presStyleLbl="alignAcc1" presStyleIdx="5" presStyleCnt="6">
        <dgm:presLayoutVars>
          <dgm:chMax val="1"/>
          <dgm:bulletEnabled val="1"/>
        </dgm:presLayoutVars>
      </dgm:prSet>
      <dgm:spPr/>
      <dgm:t>
        <a:bodyPr/>
        <a:lstStyle/>
        <a:p>
          <a:endParaRPr lang="es-EC"/>
        </a:p>
      </dgm:t>
    </dgm:pt>
    <dgm:pt modelId="{1BF0853D-A1AA-41F3-ACF4-F06C73B08D9F}" type="pres">
      <dgm:prSet presAssocID="{552C0E88-EA6D-420E-8C8F-4D01E878742B}" presName="rect5ParTxNoCh" presStyleLbl="alignAcc1" presStyleIdx="5" presStyleCnt="6">
        <dgm:presLayoutVars>
          <dgm:chMax val="1"/>
          <dgm:bulletEnabled val="1"/>
        </dgm:presLayoutVars>
      </dgm:prSet>
      <dgm:spPr/>
      <dgm:t>
        <a:bodyPr/>
        <a:lstStyle/>
        <a:p>
          <a:endParaRPr lang="es-EC"/>
        </a:p>
      </dgm:t>
    </dgm:pt>
    <dgm:pt modelId="{416150E6-34FD-4EA5-9FB5-E7939FA9A786}" type="pres">
      <dgm:prSet presAssocID="{C34E78DA-28AA-4809-824B-2A0F9087A741}" presName="rect6ParTxNoCh" presStyleLbl="alignAcc1" presStyleIdx="5" presStyleCnt="6">
        <dgm:presLayoutVars>
          <dgm:chMax val="1"/>
          <dgm:bulletEnabled val="1"/>
        </dgm:presLayoutVars>
      </dgm:prSet>
      <dgm:spPr/>
      <dgm:t>
        <a:bodyPr/>
        <a:lstStyle/>
        <a:p>
          <a:endParaRPr lang="es-EC"/>
        </a:p>
      </dgm:t>
    </dgm:pt>
  </dgm:ptLst>
  <dgm:cxnLst>
    <dgm:cxn modelId="{50107BB1-6662-4B78-8498-CCED90548FC1}" srcId="{9385BA08-D81A-4ECD-91CA-9C62BD058587}" destId="{9D3F547E-D6AA-4A08-B27C-FBD7E10E1420}" srcOrd="1" destOrd="0" parTransId="{EE4AA997-DCDA-4C6D-9F2F-F402F5487EF4}" sibTransId="{6D2B2A76-A527-4897-8C97-A09C3C8660DF}"/>
    <dgm:cxn modelId="{CE98D067-9026-4ADE-ACE1-5FE659CBF238}" srcId="{9385BA08-D81A-4ECD-91CA-9C62BD058587}" destId="{C34E78DA-28AA-4809-824B-2A0F9087A741}" srcOrd="5" destOrd="0" parTransId="{E500A942-E0DC-41AF-876C-DA71425459FD}" sibTransId="{157B3615-21F4-4A40-85B3-714B0143F85C}"/>
    <dgm:cxn modelId="{89B1EA02-F10A-4B62-A823-8911BB39A497}" type="presOf" srcId="{C34E78DA-28AA-4809-824B-2A0F9087A741}" destId="{416150E6-34FD-4EA5-9FB5-E7939FA9A786}" srcOrd="1" destOrd="0" presId="urn:microsoft.com/office/officeart/2005/8/layout/target3"/>
    <dgm:cxn modelId="{631E4672-ACC2-44F4-B479-A91049A15F89}" srcId="{9385BA08-D81A-4ECD-91CA-9C62BD058587}" destId="{552C0E88-EA6D-420E-8C8F-4D01E878742B}" srcOrd="4" destOrd="0" parTransId="{04417224-7E4F-46A3-93A9-FB9276B0C5E6}" sibTransId="{7CCE00AD-0742-42B7-A07B-F57BE9441B3D}"/>
    <dgm:cxn modelId="{6A7A0329-0BBB-4AE3-AB38-853E014DEE9A}" type="presOf" srcId="{9D3F547E-D6AA-4A08-B27C-FBD7E10E1420}" destId="{9A12F422-41E8-4939-B875-862D45139BD4}" srcOrd="1" destOrd="0" presId="urn:microsoft.com/office/officeart/2005/8/layout/target3"/>
    <dgm:cxn modelId="{67E2EE16-2E0F-4395-BE84-1A3F19CEF5BC}" type="presOf" srcId="{BE6AA430-F75A-4CC5-84DF-99A67F07A17F}" destId="{4DCDEFA5-5EB5-4340-B58B-3E94BA4205FB}" srcOrd="1" destOrd="0" presId="urn:microsoft.com/office/officeart/2005/8/layout/target3"/>
    <dgm:cxn modelId="{E59A200F-F3B7-43FC-958D-7931068B160C}" type="presOf" srcId="{42AD07A9-8D93-4A33-AC2E-D7732799A1D7}" destId="{42B9CA6D-EFEB-4441-8F14-38A8DAF8DF98}" srcOrd="0" destOrd="0" presId="urn:microsoft.com/office/officeart/2005/8/layout/target3"/>
    <dgm:cxn modelId="{89C912D2-FDF3-4038-AF9F-00249A864746}" type="presOf" srcId="{42AD07A9-8D93-4A33-AC2E-D7732799A1D7}" destId="{AC8067FF-DA38-4A82-A353-1CCB692BAD16}" srcOrd="1" destOrd="0" presId="urn:microsoft.com/office/officeart/2005/8/layout/target3"/>
    <dgm:cxn modelId="{000E5746-1E3F-495C-BF29-90DFB8DE0C60}" type="presOf" srcId="{C34E78DA-28AA-4809-824B-2A0F9087A741}" destId="{7F4B1D9F-23FE-485A-A0CF-385C40111258}" srcOrd="0" destOrd="0" presId="urn:microsoft.com/office/officeart/2005/8/layout/target3"/>
    <dgm:cxn modelId="{68DED0D5-95D3-48B7-9827-BFF67CE58720}" type="presOf" srcId="{552C0E88-EA6D-420E-8C8F-4D01E878742B}" destId="{EC17511C-EC20-4969-B6AD-34EAD148795D}" srcOrd="0" destOrd="0" presId="urn:microsoft.com/office/officeart/2005/8/layout/target3"/>
    <dgm:cxn modelId="{2261776B-44A6-4A06-B6EA-25B2A0A23FEC}" type="presOf" srcId="{BE6AA430-F75A-4CC5-84DF-99A67F07A17F}" destId="{5E45B2A4-9198-4111-AD0C-62F27679BCCA}" srcOrd="0" destOrd="0" presId="urn:microsoft.com/office/officeart/2005/8/layout/target3"/>
    <dgm:cxn modelId="{BEC0BDC7-2CD4-4CB8-881B-09EB29061612}" srcId="{9385BA08-D81A-4ECD-91CA-9C62BD058587}" destId="{09E1D305-E2AA-4CA8-A79A-FBC9B9C37A82}" srcOrd="0" destOrd="0" parTransId="{A38FE5CC-411B-4EC0-A1C2-25812DE747FB}" sibTransId="{30B59377-D353-4E80-B89C-27231E7E29EB}"/>
    <dgm:cxn modelId="{090E3B94-CE2D-492C-8426-0E3E452194C3}" type="presOf" srcId="{9385BA08-D81A-4ECD-91CA-9C62BD058587}" destId="{A4F93358-046D-450B-A803-B107D8B53629}" srcOrd="0" destOrd="0" presId="urn:microsoft.com/office/officeart/2005/8/layout/target3"/>
    <dgm:cxn modelId="{23300D13-D056-4FE0-9B16-83F50E8EDC35}" type="presOf" srcId="{9D3F547E-D6AA-4A08-B27C-FBD7E10E1420}" destId="{C3ED8894-5E41-4C8B-AE64-5B6770A98A1F}" srcOrd="0" destOrd="0" presId="urn:microsoft.com/office/officeart/2005/8/layout/target3"/>
    <dgm:cxn modelId="{9EFB1639-46D7-4CCC-BADD-9559A59C2C03}" srcId="{9385BA08-D81A-4ECD-91CA-9C62BD058587}" destId="{42AD07A9-8D93-4A33-AC2E-D7732799A1D7}" srcOrd="3" destOrd="0" parTransId="{1BB0B376-DEC8-4D61-9B2B-99B5F3E01968}" sibTransId="{756D349D-831D-4CC5-B58A-0C49512BED39}"/>
    <dgm:cxn modelId="{BF8D4CC8-0E85-4D2E-914F-F0AB0670DAA6}" srcId="{9385BA08-D81A-4ECD-91CA-9C62BD058587}" destId="{BE6AA430-F75A-4CC5-84DF-99A67F07A17F}" srcOrd="2" destOrd="0" parTransId="{C19B05E1-CA32-4710-A2CF-332859D7D494}" sibTransId="{E1049A3A-AAEC-4F42-9AAD-7D5147924721}"/>
    <dgm:cxn modelId="{35AD3FE3-85AD-47F7-9862-B197940EDA1A}" type="presOf" srcId="{09E1D305-E2AA-4CA8-A79A-FBC9B9C37A82}" destId="{C34DF4B4-6A33-4985-8049-4E670176B8F9}" srcOrd="1" destOrd="0" presId="urn:microsoft.com/office/officeart/2005/8/layout/target3"/>
    <dgm:cxn modelId="{2FF3D6C0-E0B3-4EA3-95E7-467A06F9A34E}" type="presOf" srcId="{552C0E88-EA6D-420E-8C8F-4D01E878742B}" destId="{1BF0853D-A1AA-41F3-ACF4-F06C73B08D9F}" srcOrd="1" destOrd="0" presId="urn:microsoft.com/office/officeart/2005/8/layout/target3"/>
    <dgm:cxn modelId="{1D6D6142-8E03-41FC-AA21-7DBC2E7F53DC}" type="presOf" srcId="{09E1D305-E2AA-4CA8-A79A-FBC9B9C37A82}" destId="{D41570A4-52C3-4806-B5C9-CF72C9AF3119}" srcOrd="0" destOrd="0" presId="urn:microsoft.com/office/officeart/2005/8/layout/target3"/>
    <dgm:cxn modelId="{D7B8F6A4-A3A2-4A2E-8D46-4E60EDF0076A}" type="presParOf" srcId="{A4F93358-046D-450B-A803-B107D8B53629}" destId="{7FC92906-3B7E-4EBA-BDA3-B17AA5E07BB4}" srcOrd="0" destOrd="0" presId="urn:microsoft.com/office/officeart/2005/8/layout/target3"/>
    <dgm:cxn modelId="{B2507531-32AB-40A7-B00F-7ED687737047}" type="presParOf" srcId="{A4F93358-046D-450B-A803-B107D8B53629}" destId="{2BFC3191-89C2-4F9B-AB0D-DC2A18056FEB}" srcOrd="1" destOrd="0" presId="urn:microsoft.com/office/officeart/2005/8/layout/target3"/>
    <dgm:cxn modelId="{C9945628-7DF2-47BA-B8C2-0712CAB0D3EE}" type="presParOf" srcId="{A4F93358-046D-450B-A803-B107D8B53629}" destId="{D41570A4-52C3-4806-B5C9-CF72C9AF3119}" srcOrd="2" destOrd="0" presId="urn:microsoft.com/office/officeart/2005/8/layout/target3"/>
    <dgm:cxn modelId="{C93AB98D-F8B0-4852-A36B-DAA2AC2CE4EF}" type="presParOf" srcId="{A4F93358-046D-450B-A803-B107D8B53629}" destId="{7FCFA2BC-C14E-4117-A6E8-7D3C0AC5BA01}" srcOrd="3" destOrd="0" presId="urn:microsoft.com/office/officeart/2005/8/layout/target3"/>
    <dgm:cxn modelId="{376BCB10-BBF0-4438-A45C-528864DE7CAF}" type="presParOf" srcId="{A4F93358-046D-450B-A803-B107D8B53629}" destId="{FB37BF0A-105A-4E8B-868F-3F3E52B41F70}" srcOrd="4" destOrd="0" presId="urn:microsoft.com/office/officeart/2005/8/layout/target3"/>
    <dgm:cxn modelId="{9594F5D8-7B5E-4C54-9C57-CAE7D248C3E2}" type="presParOf" srcId="{A4F93358-046D-450B-A803-B107D8B53629}" destId="{C3ED8894-5E41-4C8B-AE64-5B6770A98A1F}" srcOrd="5" destOrd="0" presId="urn:microsoft.com/office/officeart/2005/8/layout/target3"/>
    <dgm:cxn modelId="{B23221E1-DC87-4B61-B9F1-6F49E991746A}" type="presParOf" srcId="{A4F93358-046D-450B-A803-B107D8B53629}" destId="{CCEB9407-1F49-462F-AAE8-BC9A79078CDD}" srcOrd="6" destOrd="0" presId="urn:microsoft.com/office/officeart/2005/8/layout/target3"/>
    <dgm:cxn modelId="{EE144901-2E74-4CA3-B282-AE0690271B1B}" type="presParOf" srcId="{A4F93358-046D-450B-A803-B107D8B53629}" destId="{105B01F1-BBC0-4DDF-9D47-C209BBBEDE0C}" srcOrd="7" destOrd="0" presId="urn:microsoft.com/office/officeart/2005/8/layout/target3"/>
    <dgm:cxn modelId="{0B4FDA90-1A39-473C-87FD-F88ECAD836C9}" type="presParOf" srcId="{A4F93358-046D-450B-A803-B107D8B53629}" destId="{5E45B2A4-9198-4111-AD0C-62F27679BCCA}" srcOrd="8" destOrd="0" presId="urn:microsoft.com/office/officeart/2005/8/layout/target3"/>
    <dgm:cxn modelId="{867167FA-F3AC-4926-97EA-C55361464103}" type="presParOf" srcId="{A4F93358-046D-450B-A803-B107D8B53629}" destId="{51C513FB-C136-49FA-8DCF-CD67715BA38B}" srcOrd="9" destOrd="0" presId="urn:microsoft.com/office/officeart/2005/8/layout/target3"/>
    <dgm:cxn modelId="{9058B102-7048-461D-9BD2-274B14287631}" type="presParOf" srcId="{A4F93358-046D-450B-A803-B107D8B53629}" destId="{70512958-8AAC-4056-BB57-AF17A559AC7C}" srcOrd="10" destOrd="0" presId="urn:microsoft.com/office/officeart/2005/8/layout/target3"/>
    <dgm:cxn modelId="{0F23CBF4-255C-48FF-948B-6BD97F394E74}" type="presParOf" srcId="{A4F93358-046D-450B-A803-B107D8B53629}" destId="{42B9CA6D-EFEB-4441-8F14-38A8DAF8DF98}" srcOrd="11" destOrd="0" presId="urn:microsoft.com/office/officeart/2005/8/layout/target3"/>
    <dgm:cxn modelId="{5D494650-668C-40CC-A7F5-9B33CB7E9AC1}" type="presParOf" srcId="{A4F93358-046D-450B-A803-B107D8B53629}" destId="{05181B78-A73A-4AC9-8891-B2782F6A8B2C}" srcOrd="12" destOrd="0" presId="urn:microsoft.com/office/officeart/2005/8/layout/target3"/>
    <dgm:cxn modelId="{A826E24E-2BFB-431F-A5FD-5D79FE7BCB2A}" type="presParOf" srcId="{A4F93358-046D-450B-A803-B107D8B53629}" destId="{495897DD-41A1-4361-925D-71F9E88CB380}" srcOrd="13" destOrd="0" presId="urn:microsoft.com/office/officeart/2005/8/layout/target3"/>
    <dgm:cxn modelId="{EDC052D9-3104-4C80-A91A-F0A487D8705B}" type="presParOf" srcId="{A4F93358-046D-450B-A803-B107D8B53629}" destId="{EC17511C-EC20-4969-B6AD-34EAD148795D}" srcOrd="14" destOrd="0" presId="urn:microsoft.com/office/officeart/2005/8/layout/target3"/>
    <dgm:cxn modelId="{92DFFEEE-C27B-47D6-984C-A9D73F52FD1E}" type="presParOf" srcId="{A4F93358-046D-450B-A803-B107D8B53629}" destId="{7BD14B17-65DF-4BF4-B004-BAF8CD2361EF}" srcOrd="15" destOrd="0" presId="urn:microsoft.com/office/officeart/2005/8/layout/target3"/>
    <dgm:cxn modelId="{DEE14774-ACE3-4B2C-8B81-DE712AB46BF1}" type="presParOf" srcId="{A4F93358-046D-450B-A803-B107D8B53629}" destId="{D964026F-7AAF-4F0F-9FBC-DB10C28F6981}" srcOrd="16" destOrd="0" presId="urn:microsoft.com/office/officeart/2005/8/layout/target3"/>
    <dgm:cxn modelId="{913EFB6E-9631-4639-8993-C7DDDBE50E00}" type="presParOf" srcId="{A4F93358-046D-450B-A803-B107D8B53629}" destId="{7F4B1D9F-23FE-485A-A0CF-385C40111258}" srcOrd="17" destOrd="0" presId="urn:microsoft.com/office/officeart/2005/8/layout/target3"/>
    <dgm:cxn modelId="{FF7815F6-B77A-4CC5-A101-B2B961B59258}" type="presParOf" srcId="{A4F93358-046D-450B-A803-B107D8B53629}" destId="{C34DF4B4-6A33-4985-8049-4E670176B8F9}" srcOrd="18" destOrd="0" presId="urn:microsoft.com/office/officeart/2005/8/layout/target3"/>
    <dgm:cxn modelId="{651241FF-2D99-47A3-BA71-F57BFCB1DB35}" type="presParOf" srcId="{A4F93358-046D-450B-A803-B107D8B53629}" destId="{9A12F422-41E8-4939-B875-862D45139BD4}" srcOrd="19" destOrd="0" presId="urn:microsoft.com/office/officeart/2005/8/layout/target3"/>
    <dgm:cxn modelId="{01830875-902B-4A21-A826-E9059B791B18}" type="presParOf" srcId="{A4F93358-046D-450B-A803-B107D8B53629}" destId="{4DCDEFA5-5EB5-4340-B58B-3E94BA4205FB}" srcOrd="20" destOrd="0" presId="urn:microsoft.com/office/officeart/2005/8/layout/target3"/>
    <dgm:cxn modelId="{A7A7CF50-39F3-4E5E-B1AD-C10583ADEE64}" type="presParOf" srcId="{A4F93358-046D-450B-A803-B107D8B53629}" destId="{AC8067FF-DA38-4A82-A353-1CCB692BAD16}" srcOrd="21" destOrd="0" presId="urn:microsoft.com/office/officeart/2005/8/layout/target3"/>
    <dgm:cxn modelId="{25151F6C-FB63-4D54-A7FD-C17E9B822698}" type="presParOf" srcId="{A4F93358-046D-450B-A803-B107D8B53629}" destId="{1BF0853D-A1AA-41F3-ACF4-F06C73B08D9F}" srcOrd="22" destOrd="0" presId="urn:microsoft.com/office/officeart/2005/8/layout/target3"/>
    <dgm:cxn modelId="{B515F6E1-3084-448B-ACD2-A9B7354AA359}" type="presParOf" srcId="{A4F93358-046D-450B-A803-B107D8B53629}" destId="{416150E6-34FD-4EA5-9FB5-E7939FA9A786}"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4B433-290F-40DD-A9C9-63E026923462}" type="doc">
      <dgm:prSet loTypeId="urn:microsoft.com/office/officeart/2005/8/layout/radial4" loCatId="relationship" qsTypeId="urn:microsoft.com/office/officeart/2005/8/quickstyle/simple2" qsCatId="simple" csTypeId="urn:microsoft.com/office/officeart/2005/8/colors/accent2_1" csCatId="accent2" phldr="1"/>
      <dgm:spPr/>
      <dgm:t>
        <a:bodyPr/>
        <a:lstStyle/>
        <a:p>
          <a:endParaRPr lang="es-EC"/>
        </a:p>
      </dgm:t>
    </dgm:pt>
    <dgm:pt modelId="{61DB453B-0E2D-4BA3-8426-233DBF362968}">
      <dgm:prSet phldrT="[Texto]" custT="1"/>
      <dgm:spPr/>
      <dgm:t>
        <a:bodyPr/>
        <a:lstStyle/>
        <a:p>
          <a:pPr algn="ctr"/>
          <a:r>
            <a:rPr lang="es-EC" sz="2400" b="1" dirty="0" smtClean="0"/>
            <a:t>Sacha Sur </a:t>
          </a:r>
          <a:endParaRPr lang="es-EC" sz="2400" b="1" dirty="0"/>
        </a:p>
      </dgm:t>
    </dgm:pt>
    <dgm:pt modelId="{83C4BB84-2EA5-44C9-825C-EDDF6AB0E83E}" type="parTrans" cxnId="{7260DC4C-0E49-41A1-9633-EC73C36DD5FE}">
      <dgm:prSet/>
      <dgm:spPr/>
      <dgm:t>
        <a:bodyPr/>
        <a:lstStyle/>
        <a:p>
          <a:endParaRPr lang="es-EC"/>
        </a:p>
      </dgm:t>
    </dgm:pt>
    <dgm:pt modelId="{8CACE9C0-F823-4C94-9DDF-4FA99ED1E7BE}" type="sibTrans" cxnId="{7260DC4C-0E49-41A1-9633-EC73C36DD5FE}">
      <dgm:prSet/>
      <dgm:spPr/>
      <dgm:t>
        <a:bodyPr/>
        <a:lstStyle/>
        <a:p>
          <a:endParaRPr lang="es-EC"/>
        </a:p>
      </dgm:t>
    </dgm:pt>
    <dgm:pt modelId="{ED3F5DC0-953C-4DC6-9EE0-339C9D46922E}">
      <dgm:prSet phldrT="[Texto]" custT="1"/>
      <dgm:spPr/>
      <dgm:t>
        <a:bodyPr/>
        <a:lstStyle/>
        <a:p>
          <a:pPr algn="ctr"/>
          <a:r>
            <a:rPr lang="es-EC" sz="2200" dirty="0" smtClean="0"/>
            <a:t>Gran campo de explotación</a:t>
          </a:r>
          <a:endParaRPr lang="es-EC" sz="2200" dirty="0"/>
        </a:p>
      </dgm:t>
    </dgm:pt>
    <dgm:pt modelId="{A48BBE88-08C0-4804-A13F-A6C678FB248F}" type="parTrans" cxnId="{B9F1B778-B6A5-4125-9672-E202C3F352BC}">
      <dgm:prSet/>
      <dgm:spPr/>
      <dgm:t>
        <a:bodyPr/>
        <a:lstStyle/>
        <a:p>
          <a:endParaRPr lang="es-EC"/>
        </a:p>
      </dgm:t>
    </dgm:pt>
    <dgm:pt modelId="{BFD2F648-18D4-482A-A7A1-B7F544EF896C}" type="sibTrans" cxnId="{B9F1B778-B6A5-4125-9672-E202C3F352BC}">
      <dgm:prSet/>
      <dgm:spPr/>
      <dgm:t>
        <a:bodyPr/>
        <a:lstStyle/>
        <a:p>
          <a:endParaRPr lang="es-EC"/>
        </a:p>
      </dgm:t>
    </dgm:pt>
    <dgm:pt modelId="{88D4FA0B-BFDE-43EE-8CFF-1FB877D8BC11}">
      <dgm:prSet phldrT="[Texto]" custT="1"/>
      <dgm:spPr/>
      <dgm:t>
        <a:bodyPr/>
        <a:lstStyle/>
        <a:p>
          <a:pPr algn="ctr"/>
          <a:r>
            <a:rPr lang="es-EC" sz="2200" dirty="0" smtClean="0"/>
            <a:t>Operando a su máxima capacidad</a:t>
          </a:r>
          <a:endParaRPr lang="es-EC" sz="2200" dirty="0"/>
        </a:p>
      </dgm:t>
    </dgm:pt>
    <dgm:pt modelId="{EBB12598-0D3D-4D7C-A640-A3FAC2142253}" type="parTrans" cxnId="{9FB79E14-2833-4879-9AB0-C5F1264A42F1}">
      <dgm:prSet/>
      <dgm:spPr/>
      <dgm:t>
        <a:bodyPr/>
        <a:lstStyle/>
        <a:p>
          <a:endParaRPr lang="es-EC"/>
        </a:p>
      </dgm:t>
    </dgm:pt>
    <dgm:pt modelId="{A3642875-6C09-4AEB-AC88-9A18BD006A39}" type="sibTrans" cxnId="{9FB79E14-2833-4879-9AB0-C5F1264A42F1}">
      <dgm:prSet/>
      <dgm:spPr/>
      <dgm:t>
        <a:bodyPr/>
        <a:lstStyle/>
        <a:p>
          <a:endParaRPr lang="es-EC"/>
        </a:p>
      </dgm:t>
    </dgm:pt>
    <dgm:pt modelId="{CD42701F-9798-48D7-9542-1C6A26C44731}">
      <dgm:prSet phldrT="[Texto]" custT="1"/>
      <dgm:spPr/>
      <dgm:t>
        <a:bodyPr/>
        <a:lstStyle/>
        <a:p>
          <a:pPr algn="ctr"/>
          <a:r>
            <a:rPr lang="es-EC" sz="2200" dirty="0" smtClean="0"/>
            <a:t>Presenta limitaciones respecto al manejo de ciertos parámetros</a:t>
          </a:r>
          <a:endParaRPr lang="es-EC" sz="2200" dirty="0"/>
        </a:p>
      </dgm:t>
    </dgm:pt>
    <dgm:pt modelId="{291EA99F-C75A-495E-BC4A-B786579D6F80}" type="parTrans" cxnId="{D5F113B9-96C4-4FF0-BD34-B94DBC890891}">
      <dgm:prSet/>
      <dgm:spPr/>
      <dgm:t>
        <a:bodyPr/>
        <a:lstStyle/>
        <a:p>
          <a:endParaRPr lang="es-EC"/>
        </a:p>
      </dgm:t>
    </dgm:pt>
    <dgm:pt modelId="{B961CE2A-1523-438E-8B87-3E731D2317FA}" type="sibTrans" cxnId="{D5F113B9-96C4-4FF0-BD34-B94DBC890891}">
      <dgm:prSet/>
      <dgm:spPr/>
      <dgm:t>
        <a:bodyPr/>
        <a:lstStyle/>
        <a:p>
          <a:endParaRPr lang="es-EC"/>
        </a:p>
      </dgm:t>
    </dgm:pt>
    <dgm:pt modelId="{477BA411-9CAB-4FC9-A066-C75587D15650}">
      <dgm:prSet phldrT="[Texto]" custT="1"/>
      <dgm:spPr/>
      <dgm:t>
        <a:bodyPr/>
        <a:lstStyle/>
        <a:p>
          <a:pPr algn="ctr"/>
          <a:r>
            <a:rPr lang="es-EC" sz="2200" dirty="0" smtClean="0"/>
            <a:t>Existen inconvenientes respecto a la temperatura del fluido de producción</a:t>
          </a:r>
          <a:endParaRPr lang="es-EC" sz="2200" dirty="0"/>
        </a:p>
      </dgm:t>
    </dgm:pt>
    <dgm:pt modelId="{C9832FF7-4BB2-4269-85BF-1F6E2A9730AE}" type="parTrans" cxnId="{850E4CEE-D10F-47F0-B49C-763330D740F8}">
      <dgm:prSet/>
      <dgm:spPr/>
      <dgm:t>
        <a:bodyPr/>
        <a:lstStyle/>
        <a:p>
          <a:endParaRPr lang="es-EC"/>
        </a:p>
      </dgm:t>
    </dgm:pt>
    <dgm:pt modelId="{DB8D3F58-AF6C-4DD6-93B4-D4747D45C020}" type="sibTrans" cxnId="{850E4CEE-D10F-47F0-B49C-763330D740F8}">
      <dgm:prSet/>
      <dgm:spPr/>
      <dgm:t>
        <a:bodyPr/>
        <a:lstStyle/>
        <a:p>
          <a:endParaRPr lang="es-EC"/>
        </a:p>
      </dgm:t>
    </dgm:pt>
    <dgm:pt modelId="{2E45ED23-82C5-4400-8448-15215F9552D6}">
      <dgm:prSet phldrT="[Texto]" custT="1"/>
      <dgm:spPr/>
      <dgm:t>
        <a:bodyPr/>
        <a:lstStyle/>
        <a:p>
          <a:pPr algn="ctr"/>
          <a:r>
            <a:rPr lang="es-EC" sz="2200" dirty="0" smtClean="0"/>
            <a:t>Equipos y líneas de interconexión deteriorados</a:t>
          </a:r>
          <a:endParaRPr lang="es-EC" sz="2200" dirty="0"/>
        </a:p>
      </dgm:t>
    </dgm:pt>
    <dgm:pt modelId="{562EBFE0-CF02-463F-8DDD-F1B9E892A939}" type="parTrans" cxnId="{491EB9F7-1E6A-48FD-8DC1-E36D915D9C94}">
      <dgm:prSet/>
      <dgm:spPr/>
      <dgm:t>
        <a:bodyPr/>
        <a:lstStyle/>
        <a:p>
          <a:endParaRPr lang="es-EC"/>
        </a:p>
      </dgm:t>
    </dgm:pt>
    <dgm:pt modelId="{99112EB0-A0AD-4360-820D-7577A016A153}" type="sibTrans" cxnId="{491EB9F7-1E6A-48FD-8DC1-E36D915D9C94}">
      <dgm:prSet/>
      <dgm:spPr/>
      <dgm:t>
        <a:bodyPr/>
        <a:lstStyle/>
        <a:p>
          <a:endParaRPr lang="es-EC"/>
        </a:p>
      </dgm:t>
    </dgm:pt>
    <dgm:pt modelId="{13DBF37E-24D4-420A-8E9B-07F8DDE4A253}">
      <dgm:prSet phldrT="[Texto]" custT="1"/>
      <dgm:spPr/>
      <dgm:t>
        <a:bodyPr/>
        <a:lstStyle/>
        <a:p>
          <a:pPr algn="ctr"/>
          <a:r>
            <a:rPr lang="es-EC" sz="2200" dirty="0" smtClean="0"/>
            <a:t>Es operada de forma manual</a:t>
          </a:r>
          <a:endParaRPr lang="es-EC" sz="2200" dirty="0"/>
        </a:p>
      </dgm:t>
    </dgm:pt>
    <dgm:pt modelId="{BA0248FA-7DA5-4226-949A-5C7DAF59F8BB}" type="parTrans" cxnId="{01BEE4D7-7BDC-479A-8998-5431C70FD5DA}">
      <dgm:prSet/>
      <dgm:spPr/>
      <dgm:t>
        <a:bodyPr/>
        <a:lstStyle/>
        <a:p>
          <a:endParaRPr lang="es-EC"/>
        </a:p>
      </dgm:t>
    </dgm:pt>
    <dgm:pt modelId="{9D5A6FEA-37F0-4452-AA46-A7197232EF69}" type="sibTrans" cxnId="{01BEE4D7-7BDC-479A-8998-5431C70FD5DA}">
      <dgm:prSet/>
      <dgm:spPr/>
      <dgm:t>
        <a:bodyPr/>
        <a:lstStyle/>
        <a:p>
          <a:endParaRPr lang="es-EC"/>
        </a:p>
      </dgm:t>
    </dgm:pt>
    <dgm:pt modelId="{B3595C64-D1AD-4E91-A6A0-955E2AC69FFD}" type="pres">
      <dgm:prSet presAssocID="{2DB4B433-290F-40DD-A9C9-63E026923462}" presName="cycle" presStyleCnt="0">
        <dgm:presLayoutVars>
          <dgm:chMax val="1"/>
          <dgm:dir/>
          <dgm:animLvl val="ctr"/>
          <dgm:resizeHandles val="exact"/>
        </dgm:presLayoutVars>
      </dgm:prSet>
      <dgm:spPr/>
      <dgm:t>
        <a:bodyPr/>
        <a:lstStyle/>
        <a:p>
          <a:endParaRPr lang="es-EC"/>
        </a:p>
      </dgm:t>
    </dgm:pt>
    <dgm:pt modelId="{100BE5A6-00BA-470F-8874-50D02281E2AD}" type="pres">
      <dgm:prSet presAssocID="{61DB453B-0E2D-4BA3-8426-233DBF362968}" presName="centerShape" presStyleLbl="node0" presStyleIdx="0" presStyleCnt="1"/>
      <dgm:spPr/>
      <dgm:t>
        <a:bodyPr/>
        <a:lstStyle/>
        <a:p>
          <a:endParaRPr lang="es-EC"/>
        </a:p>
      </dgm:t>
    </dgm:pt>
    <dgm:pt modelId="{F9577056-66F2-4F7A-BD5E-C483CF18ED46}" type="pres">
      <dgm:prSet presAssocID="{A48BBE88-08C0-4804-A13F-A6C678FB248F}" presName="parTrans" presStyleLbl="bgSibTrans2D1" presStyleIdx="0" presStyleCnt="6"/>
      <dgm:spPr/>
      <dgm:t>
        <a:bodyPr/>
        <a:lstStyle/>
        <a:p>
          <a:endParaRPr lang="es-EC"/>
        </a:p>
      </dgm:t>
    </dgm:pt>
    <dgm:pt modelId="{362602FE-C74A-49A1-8D1A-B95657875CE1}" type="pres">
      <dgm:prSet presAssocID="{ED3F5DC0-953C-4DC6-9EE0-339C9D46922E}" presName="node" presStyleLbl="node1" presStyleIdx="0" presStyleCnt="6" custScaleX="139322" custRadScaleRad="107225" custRadScaleInc="3042">
        <dgm:presLayoutVars>
          <dgm:bulletEnabled val="1"/>
        </dgm:presLayoutVars>
      </dgm:prSet>
      <dgm:spPr/>
      <dgm:t>
        <a:bodyPr/>
        <a:lstStyle/>
        <a:p>
          <a:endParaRPr lang="es-EC"/>
        </a:p>
      </dgm:t>
    </dgm:pt>
    <dgm:pt modelId="{AC836640-C748-4696-9709-B131CDD920DB}" type="pres">
      <dgm:prSet presAssocID="{EBB12598-0D3D-4D7C-A640-A3FAC2142253}" presName="parTrans" presStyleLbl="bgSibTrans2D1" presStyleIdx="1" presStyleCnt="6"/>
      <dgm:spPr/>
      <dgm:t>
        <a:bodyPr/>
        <a:lstStyle/>
        <a:p>
          <a:endParaRPr lang="es-EC"/>
        </a:p>
      </dgm:t>
    </dgm:pt>
    <dgm:pt modelId="{432BD778-AF73-42A4-B8DB-50E94EC7E6C8}" type="pres">
      <dgm:prSet presAssocID="{88D4FA0B-BFDE-43EE-8CFF-1FB877D8BC11}" presName="node" presStyleLbl="node1" presStyleIdx="1" presStyleCnt="6" custScaleX="170750" custScaleY="83612" custRadScaleRad="111733" custRadScaleInc="-25818">
        <dgm:presLayoutVars>
          <dgm:bulletEnabled val="1"/>
        </dgm:presLayoutVars>
      </dgm:prSet>
      <dgm:spPr/>
      <dgm:t>
        <a:bodyPr/>
        <a:lstStyle/>
        <a:p>
          <a:endParaRPr lang="es-EC"/>
        </a:p>
      </dgm:t>
    </dgm:pt>
    <dgm:pt modelId="{39A60D98-FAE5-46CC-B9DE-E9EBEC809EFC}" type="pres">
      <dgm:prSet presAssocID="{291EA99F-C75A-495E-BC4A-B786579D6F80}" presName="parTrans" presStyleLbl="bgSibTrans2D1" presStyleIdx="2" presStyleCnt="6"/>
      <dgm:spPr/>
      <dgm:t>
        <a:bodyPr/>
        <a:lstStyle/>
        <a:p>
          <a:endParaRPr lang="es-EC"/>
        </a:p>
      </dgm:t>
    </dgm:pt>
    <dgm:pt modelId="{307B37D4-8A17-4A3E-8434-C96A6B7DE7EB}" type="pres">
      <dgm:prSet presAssocID="{CD42701F-9798-48D7-9542-1C6A26C44731}" presName="node" presStyleLbl="node1" presStyleIdx="2" presStyleCnt="6" custScaleX="196363" custRadScaleRad="109122" custRadScaleInc="-42956">
        <dgm:presLayoutVars>
          <dgm:bulletEnabled val="1"/>
        </dgm:presLayoutVars>
      </dgm:prSet>
      <dgm:spPr/>
      <dgm:t>
        <a:bodyPr/>
        <a:lstStyle/>
        <a:p>
          <a:endParaRPr lang="es-EC"/>
        </a:p>
      </dgm:t>
    </dgm:pt>
    <dgm:pt modelId="{957DA174-E063-4018-B4DE-029BD81B1F8F}" type="pres">
      <dgm:prSet presAssocID="{C9832FF7-4BB2-4269-85BF-1F6E2A9730AE}" presName="parTrans" presStyleLbl="bgSibTrans2D1" presStyleIdx="3" presStyleCnt="6" custLinFactNeighborX="-3359" custLinFactNeighborY="4463"/>
      <dgm:spPr/>
      <dgm:t>
        <a:bodyPr/>
        <a:lstStyle/>
        <a:p>
          <a:endParaRPr lang="es-EC"/>
        </a:p>
      </dgm:t>
    </dgm:pt>
    <dgm:pt modelId="{ACF38A3F-2762-4BD3-A287-1CD4F77B4C31}" type="pres">
      <dgm:prSet presAssocID="{477BA411-9CAB-4FC9-A066-C75587D15650}" presName="node" presStyleLbl="node1" presStyleIdx="3" presStyleCnt="6" custScaleX="219849" custRadScaleRad="106161" custRadScaleInc="27907">
        <dgm:presLayoutVars>
          <dgm:bulletEnabled val="1"/>
        </dgm:presLayoutVars>
      </dgm:prSet>
      <dgm:spPr/>
      <dgm:t>
        <a:bodyPr/>
        <a:lstStyle/>
        <a:p>
          <a:endParaRPr lang="es-EC"/>
        </a:p>
      </dgm:t>
    </dgm:pt>
    <dgm:pt modelId="{A25ACB8A-C5F6-4606-9C00-D16C8C853FD4}" type="pres">
      <dgm:prSet presAssocID="{562EBFE0-CF02-463F-8DDD-F1B9E892A939}" presName="parTrans" presStyleLbl="bgSibTrans2D1" presStyleIdx="4" presStyleCnt="6" custLinFactNeighborX="-9634" custLinFactNeighborY="5215"/>
      <dgm:spPr/>
      <dgm:t>
        <a:bodyPr/>
        <a:lstStyle/>
        <a:p>
          <a:endParaRPr lang="es-EC"/>
        </a:p>
      </dgm:t>
    </dgm:pt>
    <dgm:pt modelId="{550A7D71-5194-4224-B961-D5914A21D231}" type="pres">
      <dgm:prSet presAssocID="{2E45ED23-82C5-4400-8448-15215F9552D6}" presName="node" presStyleLbl="node1" presStyleIdx="4" presStyleCnt="6" custScaleX="207806" custScaleY="83463" custRadScaleRad="100466" custRadScaleInc="20814">
        <dgm:presLayoutVars>
          <dgm:bulletEnabled val="1"/>
        </dgm:presLayoutVars>
      </dgm:prSet>
      <dgm:spPr/>
      <dgm:t>
        <a:bodyPr/>
        <a:lstStyle/>
        <a:p>
          <a:endParaRPr lang="es-EC"/>
        </a:p>
      </dgm:t>
    </dgm:pt>
    <dgm:pt modelId="{C55D5780-C624-4319-8B6C-3AF73DD180E8}" type="pres">
      <dgm:prSet presAssocID="{BA0248FA-7DA5-4226-949A-5C7DAF59F8BB}" presName="parTrans" presStyleLbl="bgSibTrans2D1" presStyleIdx="5" presStyleCnt="6" custLinFactNeighborX="-2830" custLinFactNeighborY="-7518"/>
      <dgm:spPr/>
      <dgm:t>
        <a:bodyPr/>
        <a:lstStyle/>
        <a:p>
          <a:endParaRPr lang="es-EC"/>
        </a:p>
      </dgm:t>
    </dgm:pt>
    <dgm:pt modelId="{DC8BB36A-70A2-49D2-A4D9-3D08E2C51E64}" type="pres">
      <dgm:prSet presAssocID="{13DBF37E-24D4-420A-8E9B-07F8DDE4A253}" presName="node" presStyleLbl="node1" presStyleIdx="5" presStyleCnt="6" custScaleX="126967" custScaleY="95236" custRadScaleRad="102490" custRadScaleInc="-4216">
        <dgm:presLayoutVars>
          <dgm:bulletEnabled val="1"/>
        </dgm:presLayoutVars>
      </dgm:prSet>
      <dgm:spPr/>
      <dgm:t>
        <a:bodyPr/>
        <a:lstStyle/>
        <a:p>
          <a:endParaRPr lang="es-EC"/>
        </a:p>
      </dgm:t>
    </dgm:pt>
  </dgm:ptLst>
  <dgm:cxnLst>
    <dgm:cxn modelId="{B4AE9899-9A33-45CD-B48A-32632858AC6D}" type="presOf" srcId="{2E45ED23-82C5-4400-8448-15215F9552D6}" destId="{550A7D71-5194-4224-B961-D5914A21D231}" srcOrd="0" destOrd="0" presId="urn:microsoft.com/office/officeart/2005/8/layout/radial4"/>
    <dgm:cxn modelId="{7E53FCF2-1EE0-4479-A5F8-84A06DABFDE3}" type="presOf" srcId="{88D4FA0B-BFDE-43EE-8CFF-1FB877D8BC11}" destId="{432BD778-AF73-42A4-B8DB-50E94EC7E6C8}" srcOrd="0" destOrd="0" presId="urn:microsoft.com/office/officeart/2005/8/layout/radial4"/>
    <dgm:cxn modelId="{D5F113B9-96C4-4FF0-BD34-B94DBC890891}" srcId="{61DB453B-0E2D-4BA3-8426-233DBF362968}" destId="{CD42701F-9798-48D7-9542-1C6A26C44731}" srcOrd="2" destOrd="0" parTransId="{291EA99F-C75A-495E-BC4A-B786579D6F80}" sibTransId="{B961CE2A-1523-438E-8B87-3E731D2317FA}"/>
    <dgm:cxn modelId="{738064BB-367D-4D18-96EA-21D91BD36C15}" type="presOf" srcId="{562EBFE0-CF02-463F-8DDD-F1B9E892A939}" destId="{A25ACB8A-C5F6-4606-9C00-D16C8C853FD4}" srcOrd="0" destOrd="0" presId="urn:microsoft.com/office/officeart/2005/8/layout/radial4"/>
    <dgm:cxn modelId="{B69CD515-FBAF-4886-9225-59A80B5A257F}" type="presOf" srcId="{EBB12598-0D3D-4D7C-A640-A3FAC2142253}" destId="{AC836640-C748-4696-9709-B131CDD920DB}" srcOrd="0" destOrd="0" presId="urn:microsoft.com/office/officeart/2005/8/layout/radial4"/>
    <dgm:cxn modelId="{7260DC4C-0E49-41A1-9633-EC73C36DD5FE}" srcId="{2DB4B433-290F-40DD-A9C9-63E026923462}" destId="{61DB453B-0E2D-4BA3-8426-233DBF362968}" srcOrd="0" destOrd="0" parTransId="{83C4BB84-2EA5-44C9-825C-EDDF6AB0E83E}" sibTransId="{8CACE9C0-F823-4C94-9DDF-4FA99ED1E7BE}"/>
    <dgm:cxn modelId="{B9F1B778-B6A5-4125-9672-E202C3F352BC}" srcId="{61DB453B-0E2D-4BA3-8426-233DBF362968}" destId="{ED3F5DC0-953C-4DC6-9EE0-339C9D46922E}" srcOrd="0" destOrd="0" parTransId="{A48BBE88-08C0-4804-A13F-A6C678FB248F}" sibTransId="{BFD2F648-18D4-482A-A7A1-B7F544EF896C}"/>
    <dgm:cxn modelId="{491EB9F7-1E6A-48FD-8DC1-E36D915D9C94}" srcId="{61DB453B-0E2D-4BA3-8426-233DBF362968}" destId="{2E45ED23-82C5-4400-8448-15215F9552D6}" srcOrd="4" destOrd="0" parTransId="{562EBFE0-CF02-463F-8DDD-F1B9E892A939}" sibTransId="{99112EB0-A0AD-4360-820D-7577A016A153}"/>
    <dgm:cxn modelId="{A42EE8E8-9C68-405B-BC1A-2E1982721F0A}" type="presOf" srcId="{C9832FF7-4BB2-4269-85BF-1F6E2A9730AE}" destId="{957DA174-E063-4018-B4DE-029BD81B1F8F}" srcOrd="0" destOrd="0" presId="urn:microsoft.com/office/officeart/2005/8/layout/radial4"/>
    <dgm:cxn modelId="{CDD91EA5-26DA-4857-88FA-1235D20F1563}" type="presOf" srcId="{477BA411-9CAB-4FC9-A066-C75587D15650}" destId="{ACF38A3F-2762-4BD3-A287-1CD4F77B4C31}" srcOrd="0" destOrd="0" presId="urn:microsoft.com/office/officeart/2005/8/layout/radial4"/>
    <dgm:cxn modelId="{7A00C2B7-8C77-4503-BC2F-BD99B4E32C75}" type="presOf" srcId="{ED3F5DC0-953C-4DC6-9EE0-339C9D46922E}" destId="{362602FE-C74A-49A1-8D1A-B95657875CE1}" srcOrd="0" destOrd="0" presId="urn:microsoft.com/office/officeart/2005/8/layout/radial4"/>
    <dgm:cxn modelId="{9FB79E14-2833-4879-9AB0-C5F1264A42F1}" srcId="{61DB453B-0E2D-4BA3-8426-233DBF362968}" destId="{88D4FA0B-BFDE-43EE-8CFF-1FB877D8BC11}" srcOrd="1" destOrd="0" parTransId="{EBB12598-0D3D-4D7C-A640-A3FAC2142253}" sibTransId="{A3642875-6C09-4AEB-AC88-9A18BD006A39}"/>
    <dgm:cxn modelId="{850E4CEE-D10F-47F0-B49C-763330D740F8}" srcId="{61DB453B-0E2D-4BA3-8426-233DBF362968}" destId="{477BA411-9CAB-4FC9-A066-C75587D15650}" srcOrd="3" destOrd="0" parTransId="{C9832FF7-4BB2-4269-85BF-1F6E2A9730AE}" sibTransId="{DB8D3F58-AF6C-4DD6-93B4-D4747D45C020}"/>
    <dgm:cxn modelId="{84B376AF-A1FC-43FF-9F0A-A322A2AFB9BC}" type="presOf" srcId="{BA0248FA-7DA5-4226-949A-5C7DAF59F8BB}" destId="{C55D5780-C624-4319-8B6C-3AF73DD180E8}" srcOrd="0" destOrd="0" presId="urn:microsoft.com/office/officeart/2005/8/layout/radial4"/>
    <dgm:cxn modelId="{D54A1C20-279C-4B63-A7F2-8C22143C3584}" type="presOf" srcId="{2DB4B433-290F-40DD-A9C9-63E026923462}" destId="{B3595C64-D1AD-4E91-A6A0-955E2AC69FFD}" srcOrd="0" destOrd="0" presId="urn:microsoft.com/office/officeart/2005/8/layout/radial4"/>
    <dgm:cxn modelId="{0FEB7CE9-075B-4F1B-8649-AFE08F804561}" type="presOf" srcId="{291EA99F-C75A-495E-BC4A-B786579D6F80}" destId="{39A60D98-FAE5-46CC-B9DE-E9EBEC809EFC}" srcOrd="0" destOrd="0" presId="urn:microsoft.com/office/officeart/2005/8/layout/radial4"/>
    <dgm:cxn modelId="{0A4C454C-A697-427D-AB4A-C647E41AD110}" type="presOf" srcId="{A48BBE88-08C0-4804-A13F-A6C678FB248F}" destId="{F9577056-66F2-4F7A-BD5E-C483CF18ED46}" srcOrd="0" destOrd="0" presId="urn:microsoft.com/office/officeart/2005/8/layout/radial4"/>
    <dgm:cxn modelId="{A28F47D4-09A5-41F6-917E-EC5FCAEB87BE}" type="presOf" srcId="{61DB453B-0E2D-4BA3-8426-233DBF362968}" destId="{100BE5A6-00BA-470F-8874-50D02281E2AD}" srcOrd="0" destOrd="0" presId="urn:microsoft.com/office/officeart/2005/8/layout/radial4"/>
    <dgm:cxn modelId="{01BEE4D7-7BDC-479A-8998-5431C70FD5DA}" srcId="{61DB453B-0E2D-4BA3-8426-233DBF362968}" destId="{13DBF37E-24D4-420A-8E9B-07F8DDE4A253}" srcOrd="5" destOrd="0" parTransId="{BA0248FA-7DA5-4226-949A-5C7DAF59F8BB}" sibTransId="{9D5A6FEA-37F0-4452-AA46-A7197232EF69}"/>
    <dgm:cxn modelId="{E56EDF1D-A75C-4FCD-AF71-291958694029}" type="presOf" srcId="{CD42701F-9798-48D7-9542-1C6A26C44731}" destId="{307B37D4-8A17-4A3E-8434-C96A6B7DE7EB}" srcOrd="0" destOrd="0" presId="urn:microsoft.com/office/officeart/2005/8/layout/radial4"/>
    <dgm:cxn modelId="{CC60274E-B13F-4948-8BDB-1686F8909039}" type="presOf" srcId="{13DBF37E-24D4-420A-8E9B-07F8DDE4A253}" destId="{DC8BB36A-70A2-49D2-A4D9-3D08E2C51E64}" srcOrd="0" destOrd="0" presId="urn:microsoft.com/office/officeart/2005/8/layout/radial4"/>
    <dgm:cxn modelId="{9B1ACC1A-921F-4764-9706-C7F99716CA9E}" type="presParOf" srcId="{B3595C64-D1AD-4E91-A6A0-955E2AC69FFD}" destId="{100BE5A6-00BA-470F-8874-50D02281E2AD}" srcOrd="0" destOrd="0" presId="urn:microsoft.com/office/officeart/2005/8/layout/radial4"/>
    <dgm:cxn modelId="{02543868-4828-4481-9242-A3184239F008}" type="presParOf" srcId="{B3595C64-D1AD-4E91-A6A0-955E2AC69FFD}" destId="{F9577056-66F2-4F7A-BD5E-C483CF18ED46}" srcOrd="1" destOrd="0" presId="urn:microsoft.com/office/officeart/2005/8/layout/radial4"/>
    <dgm:cxn modelId="{6A971D13-3C78-49ED-B1B3-20069847CD9B}" type="presParOf" srcId="{B3595C64-D1AD-4E91-A6A0-955E2AC69FFD}" destId="{362602FE-C74A-49A1-8D1A-B95657875CE1}" srcOrd="2" destOrd="0" presId="urn:microsoft.com/office/officeart/2005/8/layout/radial4"/>
    <dgm:cxn modelId="{94D262F7-6F88-493B-948D-396630C37DD2}" type="presParOf" srcId="{B3595C64-D1AD-4E91-A6A0-955E2AC69FFD}" destId="{AC836640-C748-4696-9709-B131CDD920DB}" srcOrd="3" destOrd="0" presId="urn:microsoft.com/office/officeart/2005/8/layout/radial4"/>
    <dgm:cxn modelId="{BAA49150-9C16-4AE8-BF17-DC4B9F194160}" type="presParOf" srcId="{B3595C64-D1AD-4E91-A6A0-955E2AC69FFD}" destId="{432BD778-AF73-42A4-B8DB-50E94EC7E6C8}" srcOrd="4" destOrd="0" presId="urn:microsoft.com/office/officeart/2005/8/layout/radial4"/>
    <dgm:cxn modelId="{1554547C-0A45-4557-917E-025A039CAF38}" type="presParOf" srcId="{B3595C64-D1AD-4E91-A6A0-955E2AC69FFD}" destId="{39A60D98-FAE5-46CC-B9DE-E9EBEC809EFC}" srcOrd="5" destOrd="0" presId="urn:microsoft.com/office/officeart/2005/8/layout/radial4"/>
    <dgm:cxn modelId="{ED203268-CCA3-4238-999D-F22B275212F1}" type="presParOf" srcId="{B3595C64-D1AD-4E91-A6A0-955E2AC69FFD}" destId="{307B37D4-8A17-4A3E-8434-C96A6B7DE7EB}" srcOrd="6" destOrd="0" presId="urn:microsoft.com/office/officeart/2005/8/layout/radial4"/>
    <dgm:cxn modelId="{A3BFD08C-2572-42F6-94A8-AB2225BEA658}" type="presParOf" srcId="{B3595C64-D1AD-4E91-A6A0-955E2AC69FFD}" destId="{957DA174-E063-4018-B4DE-029BD81B1F8F}" srcOrd="7" destOrd="0" presId="urn:microsoft.com/office/officeart/2005/8/layout/radial4"/>
    <dgm:cxn modelId="{970FB18A-BDB6-4418-9EF4-1832F7B7CC4A}" type="presParOf" srcId="{B3595C64-D1AD-4E91-A6A0-955E2AC69FFD}" destId="{ACF38A3F-2762-4BD3-A287-1CD4F77B4C31}" srcOrd="8" destOrd="0" presId="urn:microsoft.com/office/officeart/2005/8/layout/radial4"/>
    <dgm:cxn modelId="{857915B3-0619-4BE6-9197-8084C0A50367}" type="presParOf" srcId="{B3595C64-D1AD-4E91-A6A0-955E2AC69FFD}" destId="{A25ACB8A-C5F6-4606-9C00-D16C8C853FD4}" srcOrd="9" destOrd="0" presId="urn:microsoft.com/office/officeart/2005/8/layout/radial4"/>
    <dgm:cxn modelId="{ACCC57D2-B2B9-4223-B585-52DF07864C6D}" type="presParOf" srcId="{B3595C64-D1AD-4E91-A6A0-955E2AC69FFD}" destId="{550A7D71-5194-4224-B961-D5914A21D231}" srcOrd="10" destOrd="0" presId="urn:microsoft.com/office/officeart/2005/8/layout/radial4"/>
    <dgm:cxn modelId="{8767F074-28F3-4C4E-8D59-643AB33D8763}" type="presParOf" srcId="{B3595C64-D1AD-4E91-A6A0-955E2AC69FFD}" destId="{C55D5780-C624-4319-8B6C-3AF73DD180E8}" srcOrd="11" destOrd="0" presId="urn:microsoft.com/office/officeart/2005/8/layout/radial4"/>
    <dgm:cxn modelId="{C972749F-9BC8-459E-AF5F-1BFABCACFD23}" type="presParOf" srcId="{B3595C64-D1AD-4E91-A6A0-955E2AC69FFD}" destId="{DC8BB36A-70A2-49D2-A4D9-3D08E2C51E64}"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4B433-290F-40DD-A9C9-63E026923462}" type="doc">
      <dgm:prSet loTypeId="urn:microsoft.com/office/officeart/2005/8/layout/radial4" loCatId="relationship" qsTypeId="urn:microsoft.com/office/officeart/2005/8/quickstyle/simple2" qsCatId="simple" csTypeId="urn:microsoft.com/office/officeart/2005/8/colors/accent2_1" csCatId="accent2" phldr="1"/>
      <dgm:spPr/>
      <dgm:t>
        <a:bodyPr/>
        <a:lstStyle/>
        <a:p>
          <a:endParaRPr lang="es-EC"/>
        </a:p>
      </dgm:t>
    </dgm:pt>
    <dgm:pt modelId="{61DB453B-0E2D-4BA3-8426-233DBF362968}">
      <dgm:prSet phldrT="[Texto]" custT="1"/>
      <dgm:spPr/>
      <dgm:t>
        <a:bodyPr/>
        <a:lstStyle/>
        <a:p>
          <a:pPr algn="ctr"/>
          <a:r>
            <a:rPr lang="es-EC" sz="2400" b="1" dirty="0" smtClean="0"/>
            <a:t>PROYECTO EN SACHA SUR</a:t>
          </a:r>
          <a:endParaRPr lang="es-EC" sz="2400" b="1" dirty="0"/>
        </a:p>
      </dgm:t>
    </dgm:pt>
    <dgm:pt modelId="{83C4BB84-2EA5-44C9-825C-EDDF6AB0E83E}" type="parTrans" cxnId="{7260DC4C-0E49-41A1-9633-EC73C36DD5FE}">
      <dgm:prSet/>
      <dgm:spPr/>
      <dgm:t>
        <a:bodyPr/>
        <a:lstStyle/>
        <a:p>
          <a:endParaRPr lang="es-EC"/>
        </a:p>
      </dgm:t>
    </dgm:pt>
    <dgm:pt modelId="{8CACE9C0-F823-4C94-9DDF-4FA99ED1E7BE}" type="sibTrans" cxnId="{7260DC4C-0E49-41A1-9633-EC73C36DD5FE}">
      <dgm:prSet/>
      <dgm:spPr/>
      <dgm:t>
        <a:bodyPr/>
        <a:lstStyle/>
        <a:p>
          <a:endParaRPr lang="es-EC"/>
        </a:p>
      </dgm:t>
    </dgm:pt>
    <dgm:pt modelId="{ED3F5DC0-953C-4DC6-9EE0-339C9D46922E}">
      <dgm:prSet phldrT="[Texto]" custT="1"/>
      <dgm:spPr/>
      <dgm:t>
        <a:bodyPr/>
        <a:lstStyle/>
        <a:p>
          <a:pPr algn="ctr"/>
          <a:r>
            <a:rPr lang="es-EC" sz="2200" dirty="0" smtClean="0"/>
            <a:t>Optimizar el desempeño</a:t>
          </a:r>
          <a:endParaRPr lang="es-EC" sz="2200" dirty="0"/>
        </a:p>
      </dgm:t>
    </dgm:pt>
    <dgm:pt modelId="{A48BBE88-08C0-4804-A13F-A6C678FB248F}" type="parTrans" cxnId="{B9F1B778-B6A5-4125-9672-E202C3F352BC}">
      <dgm:prSet/>
      <dgm:spPr/>
      <dgm:t>
        <a:bodyPr/>
        <a:lstStyle/>
        <a:p>
          <a:endParaRPr lang="es-EC"/>
        </a:p>
      </dgm:t>
    </dgm:pt>
    <dgm:pt modelId="{BFD2F648-18D4-482A-A7A1-B7F544EF896C}" type="sibTrans" cxnId="{B9F1B778-B6A5-4125-9672-E202C3F352BC}">
      <dgm:prSet/>
      <dgm:spPr/>
      <dgm:t>
        <a:bodyPr/>
        <a:lstStyle/>
        <a:p>
          <a:endParaRPr lang="es-EC"/>
        </a:p>
      </dgm:t>
    </dgm:pt>
    <dgm:pt modelId="{88D4FA0B-BFDE-43EE-8CFF-1FB877D8BC11}">
      <dgm:prSet phldrT="[Texto]" custT="1"/>
      <dgm:spPr/>
      <dgm:t>
        <a:bodyPr/>
        <a:lstStyle/>
        <a:p>
          <a:pPr algn="ctr"/>
          <a:r>
            <a:rPr lang="es-EC" sz="2200" dirty="0" smtClean="0"/>
            <a:t>Solventar los inconvenientes actuales</a:t>
          </a:r>
          <a:endParaRPr lang="es-EC" sz="2200" dirty="0"/>
        </a:p>
      </dgm:t>
    </dgm:pt>
    <dgm:pt modelId="{EBB12598-0D3D-4D7C-A640-A3FAC2142253}" type="parTrans" cxnId="{9FB79E14-2833-4879-9AB0-C5F1264A42F1}">
      <dgm:prSet/>
      <dgm:spPr/>
      <dgm:t>
        <a:bodyPr/>
        <a:lstStyle/>
        <a:p>
          <a:endParaRPr lang="es-EC"/>
        </a:p>
      </dgm:t>
    </dgm:pt>
    <dgm:pt modelId="{A3642875-6C09-4AEB-AC88-9A18BD006A39}" type="sibTrans" cxnId="{9FB79E14-2833-4879-9AB0-C5F1264A42F1}">
      <dgm:prSet/>
      <dgm:spPr/>
      <dgm:t>
        <a:bodyPr/>
        <a:lstStyle/>
        <a:p>
          <a:endParaRPr lang="es-EC"/>
        </a:p>
      </dgm:t>
    </dgm:pt>
    <dgm:pt modelId="{CD42701F-9798-48D7-9542-1C6A26C44731}">
      <dgm:prSet phldrT="[Texto]" custT="1"/>
      <dgm:spPr/>
      <dgm:t>
        <a:bodyPr/>
        <a:lstStyle/>
        <a:p>
          <a:pPr algn="ctr"/>
          <a:r>
            <a:rPr lang="es-EC" sz="2200" dirty="0" smtClean="0"/>
            <a:t>Inclusión de un “Tanque Multipropósito</a:t>
          </a:r>
          <a:endParaRPr lang="es-EC" sz="2200" dirty="0"/>
        </a:p>
      </dgm:t>
    </dgm:pt>
    <dgm:pt modelId="{291EA99F-C75A-495E-BC4A-B786579D6F80}" type="parTrans" cxnId="{D5F113B9-96C4-4FF0-BD34-B94DBC890891}">
      <dgm:prSet/>
      <dgm:spPr/>
      <dgm:t>
        <a:bodyPr/>
        <a:lstStyle/>
        <a:p>
          <a:endParaRPr lang="es-EC"/>
        </a:p>
      </dgm:t>
    </dgm:pt>
    <dgm:pt modelId="{B961CE2A-1523-438E-8B87-3E731D2317FA}" type="sibTrans" cxnId="{D5F113B9-96C4-4FF0-BD34-B94DBC890891}">
      <dgm:prSet/>
      <dgm:spPr/>
      <dgm:t>
        <a:bodyPr/>
        <a:lstStyle/>
        <a:p>
          <a:endParaRPr lang="es-EC"/>
        </a:p>
      </dgm:t>
    </dgm:pt>
    <dgm:pt modelId="{477BA411-9CAB-4FC9-A066-C75587D15650}">
      <dgm:prSet phldrT="[Texto]" custT="1"/>
      <dgm:spPr/>
      <dgm:t>
        <a:bodyPr/>
        <a:lstStyle/>
        <a:p>
          <a:pPr algn="ctr"/>
          <a:r>
            <a:rPr lang="es-EC" sz="2200" dirty="0" smtClean="0"/>
            <a:t>Analizar todas las instalaciones y facilidades para su automatización</a:t>
          </a:r>
          <a:endParaRPr lang="es-EC" sz="2200" dirty="0"/>
        </a:p>
      </dgm:t>
    </dgm:pt>
    <dgm:pt modelId="{C9832FF7-4BB2-4269-85BF-1F6E2A9730AE}" type="parTrans" cxnId="{850E4CEE-D10F-47F0-B49C-763330D740F8}">
      <dgm:prSet/>
      <dgm:spPr/>
      <dgm:t>
        <a:bodyPr/>
        <a:lstStyle/>
        <a:p>
          <a:endParaRPr lang="es-EC"/>
        </a:p>
      </dgm:t>
    </dgm:pt>
    <dgm:pt modelId="{DB8D3F58-AF6C-4DD6-93B4-D4747D45C020}" type="sibTrans" cxnId="{850E4CEE-D10F-47F0-B49C-763330D740F8}">
      <dgm:prSet/>
      <dgm:spPr/>
      <dgm:t>
        <a:bodyPr/>
        <a:lstStyle/>
        <a:p>
          <a:endParaRPr lang="es-EC"/>
        </a:p>
      </dgm:t>
    </dgm:pt>
    <dgm:pt modelId="{2E45ED23-82C5-4400-8448-15215F9552D6}">
      <dgm:prSet phldrT="[Texto]" custT="1"/>
      <dgm:spPr/>
      <dgm:t>
        <a:bodyPr/>
        <a:lstStyle/>
        <a:p>
          <a:pPr algn="ctr"/>
          <a:r>
            <a:rPr lang="es-EC" sz="2200" dirty="0" smtClean="0"/>
            <a:t>Tener una operación segura y confiable de la estación </a:t>
          </a:r>
          <a:endParaRPr lang="es-EC" sz="2200" dirty="0"/>
        </a:p>
      </dgm:t>
    </dgm:pt>
    <dgm:pt modelId="{562EBFE0-CF02-463F-8DDD-F1B9E892A939}" type="parTrans" cxnId="{491EB9F7-1E6A-48FD-8DC1-E36D915D9C94}">
      <dgm:prSet/>
      <dgm:spPr/>
      <dgm:t>
        <a:bodyPr/>
        <a:lstStyle/>
        <a:p>
          <a:endParaRPr lang="es-EC"/>
        </a:p>
      </dgm:t>
    </dgm:pt>
    <dgm:pt modelId="{99112EB0-A0AD-4360-820D-7577A016A153}" type="sibTrans" cxnId="{491EB9F7-1E6A-48FD-8DC1-E36D915D9C94}">
      <dgm:prSet/>
      <dgm:spPr/>
      <dgm:t>
        <a:bodyPr/>
        <a:lstStyle/>
        <a:p>
          <a:endParaRPr lang="es-EC"/>
        </a:p>
      </dgm:t>
    </dgm:pt>
    <dgm:pt modelId="{13DBF37E-24D4-420A-8E9B-07F8DDE4A253}">
      <dgm:prSet phldrT="[Texto]" custT="1"/>
      <dgm:spPr/>
      <dgm:t>
        <a:bodyPr/>
        <a:lstStyle/>
        <a:p>
          <a:pPr algn="ctr"/>
          <a:r>
            <a:rPr lang="es-EC" sz="2200" dirty="0" smtClean="0"/>
            <a:t>Eliminar en la medida de lo posible la operación manual</a:t>
          </a:r>
          <a:endParaRPr lang="es-EC" sz="2200" dirty="0"/>
        </a:p>
      </dgm:t>
    </dgm:pt>
    <dgm:pt modelId="{BA0248FA-7DA5-4226-949A-5C7DAF59F8BB}" type="parTrans" cxnId="{01BEE4D7-7BDC-479A-8998-5431C70FD5DA}">
      <dgm:prSet/>
      <dgm:spPr/>
      <dgm:t>
        <a:bodyPr/>
        <a:lstStyle/>
        <a:p>
          <a:endParaRPr lang="es-EC"/>
        </a:p>
      </dgm:t>
    </dgm:pt>
    <dgm:pt modelId="{9D5A6FEA-37F0-4452-AA46-A7197232EF69}" type="sibTrans" cxnId="{01BEE4D7-7BDC-479A-8998-5431C70FD5DA}">
      <dgm:prSet/>
      <dgm:spPr/>
      <dgm:t>
        <a:bodyPr/>
        <a:lstStyle/>
        <a:p>
          <a:endParaRPr lang="es-EC"/>
        </a:p>
      </dgm:t>
    </dgm:pt>
    <dgm:pt modelId="{B3595C64-D1AD-4E91-A6A0-955E2AC69FFD}" type="pres">
      <dgm:prSet presAssocID="{2DB4B433-290F-40DD-A9C9-63E026923462}" presName="cycle" presStyleCnt="0">
        <dgm:presLayoutVars>
          <dgm:chMax val="1"/>
          <dgm:dir/>
          <dgm:animLvl val="ctr"/>
          <dgm:resizeHandles val="exact"/>
        </dgm:presLayoutVars>
      </dgm:prSet>
      <dgm:spPr/>
      <dgm:t>
        <a:bodyPr/>
        <a:lstStyle/>
        <a:p>
          <a:endParaRPr lang="es-EC"/>
        </a:p>
      </dgm:t>
    </dgm:pt>
    <dgm:pt modelId="{100BE5A6-00BA-470F-8874-50D02281E2AD}" type="pres">
      <dgm:prSet presAssocID="{61DB453B-0E2D-4BA3-8426-233DBF362968}" presName="centerShape" presStyleLbl="node0" presStyleIdx="0" presStyleCnt="1" custLinFactNeighborX="265"/>
      <dgm:spPr/>
      <dgm:t>
        <a:bodyPr/>
        <a:lstStyle/>
        <a:p>
          <a:endParaRPr lang="es-EC"/>
        </a:p>
      </dgm:t>
    </dgm:pt>
    <dgm:pt modelId="{F9577056-66F2-4F7A-BD5E-C483CF18ED46}" type="pres">
      <dgm:prSet presAssocID="{A48BBE88-08C0-4804-A13F-A6C678FB248F}" presName="parTrans" presStyleLbl="bgSibTrans2D1" presStyleIdx="0" presStyleCnt="6"/>
      <dgm:spPr/>
      <dgm:t>
        <a:bodyPr/>
        <a:lstStyle/>
        <a:p>
          <a:endParaRPr lang="es-EC"/>
        </a:p>
      </dgm:t>
    </dgm:pt>
    <dgm:pt modelId="{362602FE-C74A-49A1-8D1A-B95657875CE1}" type="pres">
      <dgm:prSet presAssocID="{ED3F5DC0-953C-4DC6-9EE0-339C9D46922E}" presName="node" presStyleLbl="node1" presStyleIdx="0" presStyleCnt="6" custScaleX="139322" custRadScaleRad="99412" custRadScaleInc="-4185">
        <dgm:presLayoutVars>
          <dgm:bulletEnabled val="1"/>
        </dgm:presLayoutVars>
      </dgm:prSet>
      <dgm:spPr/>
      <dgm:t>
        <a:bodyPr/>
        <a:lstStyle/>
        <a:p>
          <a:endParaRPr lang="es-EC"/>
        </a:p>
      </dgm:t>
    </dgm:pt>
    <dgm:pt modelId="{AC836640-C748-4696-9709-B131CDD920DB}" type="pres">
      <dgm:prSet presAssocID="{EBB12598-0D3D-4D7C-A640-A3FAC2142253}" presName="parTrans" presStyleLbl="bgSibTrans2D1" presStyleIdx="1" presStyleCnt="6"/>
      <dgm:spPr/>
      <dgm:t>
        <a:bodyPr/>
        <a:lstStyle/>
        <a:p>
          <a:endParaRPr lang="es-EC"/>
        </a:p>
      </dgm:t>
    </dgm:pt>
    <dgm:pt modelId="{432BD778-AF73-42A4-B8DB-50E94EC7E6C8}" type="pres">
      <dgm:prSet presAssocID="{88D4FA0B-BFDE-43EE-8CFF-1FB877D8BC11}" presName="node" presStyleLbl="node1" presStyleIdx="1" presStyleCnt="6" custScaleX="170750" custScaleY="83612" custRadScaleRad="105719" custRadScaleInc="-30747">
        <dgm:presLayoutVars>
          <dgm:bulletEnabled val="1"/>
        </dgm:presLayoutVars>
      </dgm:prSet>
      <dgm:spPr/>
      <dgm:t>
        <a:bodyPr/>
        <a:lstStyle/>
        <a:p>
          <a:endParaRPr lang="es-EC"/>
        </a:p>
      </dgm:t>
    </dgm:pt>
    <dgm:pt modelId="{39A60D98-FAE5-46CC-B9DE-E9EBEC809EFC}" type="pres">
      <dgm:prSet presAssocID="{291EA99F-C75A-495E-BC4A-B786579D6F80}" presName="parTrans" presStyleLbl="bgSibTrans2D1" presStyleIdx="2" presStyleCnt="6"/>
      <dgm:spPr/>
      <dgm:t>
        <a:bodyPr/>
        <a:lstStyle/>
        <a:p>
          <a:endParaRPr lang="es-EC"/>
        </a:p>
      </dgm:t>
    </dgm:pt>
    <dgm:pt modelId="{307B37D4-8A17-4A3E-8434-C96A6B7DE7EB}" type="pres">
      <dgm:prSet presAssocID="{CD42701F-9798-48D7-9542-1C6A26C44731}" presName="node" presStyleLbl="node1" presStyleIdx="2" presStyleCnt="6" custScaleX="142781" custScaleY="99994" custRadScaleRad="106908" custRadScaleInc="-30554">
        <dgm:presLayoutVars>
          <dgm:bulletEnabled val="1"/>
        </dgm:presLayoutVars>
      </dgm:prSet>
      <dgm:spPr/>
      <dgm:t>
        <a:bodyPr/>
        <a:lstStyle/>
        <a:p>
          <a:endParaRPr lang="es-EC"/>
        </a:p>
      </dgm:t>
    </dgm:pt>
    <dgm:pt modelId="{957DA174-E063-4018-B4DE-029BD81B1F8F}" type="pres">
      <dgm:prSet presAssocID="{C9832FF7-4BB2-4269-85BF-1F6E2A9730AE}" presName="parTrans" presStyleLbl="bgSibTrans2D1" presStyleIdx="3" presStyleCnt="6" custLinFactNeighborX="-3359" custLinFactNeighborY="4463"/>
      <dgm:spPr/>
      <dgm:t>
        <a:bodyPr/>
        <a:lstStyle/>
        <a:p>
          <a:endParaRPr lang="es-EC"/>
        </a:p>
      </dgm:t>
    </dgm:pt>
    <dgm:pt modelId="{ACF38A3F-2762-4BD3-A287-1CD4F77B4C31}" type="pres">
      <dgm:prSet presAssocID="{477BA411-9CAB-4FC9-A066-C75587D15650}" presName="node" presStyleLbl="node1" presStyleIdx="3" presStyleCnt="6" custScaleX="166267" custRadScaleRad="104231" custRadScaleInc="20476">
        <dgm:presLayoutVars>
          <dgm:bulletEnabled val="1"/>
        </dgm:presLayoutVars>
      </dgm:prSet>
      <dgm:spPr/>
      <dgm:t>
        <a:bodyPr/>
        <a:lstStyle/>
        <a:p>
          <a:endParaRPr lang="es-EC"/>
        </a:p>
      </dgm:t>
    </dgm:pt>
    <dgm:pt modelId="{A25ACB8A-C5F6-4606-9C00-D16C8C853FD4}" type="pres">
      <dgm:prSet presAssocID="{562EBFE0-CF02-463F-8DDD-F1B9E892A939}" presName="parTrans" presStyleLbl="bgSibTrans2D1" presStyleIdx="4" presStyleCnt="6" custLinFactNeighborX="-5122" custLinFactNeighborY="-6035"/>
      <dgm:spPr/>
      <dgm:t>
        <a:bodyPr/>
        <a:lstStyle/>
        <a:p>
          <a:endParaRPr lang="es-EC"/>
        </a:p>
      </dgm:t>
    </dgm:pt>
    <dgm:pt modelId="{550A7D71-5194-4224-B961-D5914A21D231}" type="pres">
      <dgm:prSet presAssocID="{2E45ED23-82C5-4400-8448-15215F9552D6}" presName="node" presStyleLbl="node1" presStyleIdx="4" presStyleCnt="6" custScaleX="169139" custScaleY="100000" custRadScaleRad="111470" custRadScaleInc="27069">
        <dgm:presLayoutVars>
          <dgm:bulletEnabled val="1"/>
        </dgm:presLayoutVars>
      </dgm:prSet>
      <dgm:spPr/>
      <dgm:t>
        <a:bodyPr/>
        <a:lstStyle/>
        <a:p>
          <a:endParaRPr lang="es-EC"/>
        </a:p>
      </dgm:t>
    </dgm:pt>
    <dgm:pt modelId="{C55D5780-C624-4319-8B6C-3AF73DD180E8}" type="pres">
      <dgm:prSet presAssocID="{BA0248FA-7DA5-4226-949A-5C7DAF59F8BB}" presName="parTrans" presStyleLbl="bgSibTrans2D1" presStyleIdx="5" presStyleCnt="6" custAng="21553974" custScaleX="103990" custLinFactNeighborX="-1908" custLinFactNeighborY="548"/>
      <dgm:spPr/>
      <dgm:t>
        <a:bodyPr/>
        <a:lstStyle/>
        <a:p>
          <a:endParaRPr lang="es-EC"/>
        </a:p>
      </dgm:t>
    </dgm:pt>
    <dgm:pt modelId="{DC8BB36A-70A2-49D2-A4D9-3D08E2C51E64}" type="pres">
      <dgm:prSet presAssocID="{13DBF37E-24D4-420A-8E9B-07F8DDE4A253}" presName="node" presStyleLbl="node1" presStyleIdx="5" presStyleCnt="6" custScaleX="176360" custScaleY="95236" custRadScaleRad="96870" custRadScaleInc="2557">
        <dgm:presLayoutVars>
          <dgm:bulletEnabled val="1"/>
        </dgm:presLayoutVars>
      </dgm:prSet>
      <dgm:spPr/>
      <dgm:t>
        <a:bodyPr/>
        <a:lstStyle/>
        <a:p>
          <a:endParaRPr lang="es-EC"/>
        </a:p>
      </dgm:t>
    </dgm:pt>
  </dgm:ptLst>
  <dgm:cxnLst>
    <dgm:cxn modelId="{3F4C0E63-9E5D-449E-9A20-739A4803E329}" type="presOf" srcId="{61DB453B-0E2D-4BA3-8426-233DBF362968}" destId="{100BE5A6-00BA-470F-8874-50D02281E2AD}" srcOrd="0" destOrd="0" presId="urn:microsoft.com/office/officeart/2005/8/layout/radial4"/>
    <dgm:cxn modelId="{6D578FFD-2818-4D4B-AD02-FDC7599B2B38}" type="presOf" srcId="{EBB12598-0D3D-4D7C-A640-A3FAC2142253}" destId="{AC836640-C748-4696-9709-B131CDD920DB}" srcOrd="0" destOrd="0" presId="urn:microsoft.com/office/officeart/2005/8/layout/radial4"/>
    <dgm:cxn modelId="{43FE46E0-8E41-4EA6-B7A7-D8057CF979DF}" type="presOf" srcId="{13DBF37E-24D4-420A-8E9B-07F8DDE4A253}" destId="{DC8BB36A-70A2-49D2-A4D9-3D08E2C51E64}" srcOrd="0" destOrd="0" presId="urn:microsoft.com/office/officeart/2005/8/layout/radial4"/>
    <dgm:cxn modelId="{D5F113B9-96C4-4FF0-BD34-B94DBC890891}" srcId="{61DB453B-0E2D-4BA3-8426-233DBF362968}" destId="{CD42701F-9798-48D7-9542-1C6A26C44731}" srcOrd="2" destOrd="0" parTransId="{291EA99F-C75A-495E-BC4A-B786579D6F80}" sibTransId="{B961CE2A-1523-438E-8B87-3E731D2317FA}"/>
    <dgm:cxn modelId="{7260DC4C-0E49-41A1-9633-EC73C36DD5FE}" srcId="{2DB4B433-290F-40DD-A9C9-63E026923462}" destId="{61DB453B-0E2D-4BA3-8426-233DBF362968}" srcOrd="0" destOrd="0" parTransId="{83C4BB84-2EA5-44C9-825C-EDDF6AB0E83E}" sibTransId="{8CACE9C0-F823-4C94-9DDF-4FA99ED1E7BE}"/>
    <dgm:cxn modelId="{B9F1B778-B6A5-4125-9672-E202C3F352BC}" srcId="{61DB453B-0E2D-4BA3-8426-233DBF362968}" destId="{ED3F5DC0-953C-4DC6-9EE0-339C9D46922E}" srcOrd="0" destOrd="0" parTransId="{A48BBE88-08C0-4804-A13F-A6C678FB248F}" sibTransId="{BFD2F648-18D4-482A-A7A1-B7F544EF896C}"/>
    <dgm:cxn modelId="{491EB9F7-1E6A-48FD-8DC1-E36D915D9C94}" srcId="{61DB453B-0E2D-4BA3-8426-233DBF362968}" destId="{2E45ED23-82C5-4400-8448-15215F9552D6}" srcOrd="4" destOrd="0" parTransId="{562EBFE0-CF02-463F-8DDD-F1B9E892A939}" sibTransId="{99112EB0-A0AD-4360-820D-7577A016A153}"/>
    <dgm:cxn modelId="{E3D200AF-46A3-4926-B352-1EB7DF3F449F}" type="presOf" srcId="{2E45ED23-82C5-4400-8448-15215F9552D6}" destId="{550A7D71-5194-4224-B961-D5914A21D231}" srcOrd="0" destOrd="0" presId="urn:microsoft.com/office/officeart/2005/8/layout/radial4"/>
    <dgm:cxn modelId="{4D5E44DE-A876-4565-95BC-D3DD1559747D}" type="presOf" srcId="{88D4FA0B-BFDE-43EE-8CFF-1FB877D8BC11}" destId="{432BD778-AF73-42A4-B8DB-50E94EC7E6C8}" srcOrd="0" destOrd="0" presId="urn:microsoft.com/office/officeart/2005/8/layout/radial4"/>
    <dgm:cxn modelId="{9D0052C4-114D-48CD-B7EF-57A7A3D98949}" type="presOf" srcId="{A48BBE88-08C0-4804-A13F-A6C678FB248F}" destId="{F9577056-66F2-4F7A-BD5E-C483CF18ED46}" srcOrd="0" destOrd="0" presId="urn:microsoft.com/office/officeart/2005/8/layout/radial4"/>
    <dgm:cxn modelId="{68EAEF36-F573-4D43-BA0D-B5484A49484C}" type="presOf" srcId="{562EBFE0-CF02-463F-8DDD-F1B9E892A939}" destId="{A25ACB8A-C5F6-4606-9C00-D16C8C853FD4}" srcOrd="0" destOrd="0" presId="urn:microsoft.com/office/officeart/2005/8/layout/radial4"/>
    <dgm:cxn modelId="{850E4CEE-D10F-47F0-B49C-763330D740F8}" srcId="{61DB453B-0E2D-4BA3-8426-233DBF362968}" destId="{477BA411-9CAB-4FC9-A066-C75587D15650}" srcOrd="3" destOrd="0" parTransId="{C9832FF7-4BB2-4269-85BF-1F6E2A9730AE}" sibTransId="{DB8D3F58-AF6C-4DD6-93B4-D4747D45C020}"/>
    <dgm:cxn modelId="{9FB79E14-2833-4879-9AB0-C5F1264A42F1}" srcId="{61DB453B-0E2D-4BA3-8426-233DBF362968}" destId="{88D4FA0B-BFDE-43EE-8CFF-1FB877D8BC11}" srcOrd="1" destOrd="0" parTransId="{EBB12598-0D3D-4D7C-A640-A3FAC2142253}" sibTransId="{A3642875-6C09-4AEB-AC88-9A18BD006A39}"/>
    <dgm:cxn modelId="{ABF7C342-75A2-432B-851C-218597AEC7F3}" type="presOf" srcId="{CD42701F-9798-48D7-9542-1C6A26C44731}" destId="{307B37D4-8A17-4A3E-8434-C96A6B7DE7EB}" srcOrd="0" destOrd="0" presId="urn:microsoft.com/office/officeart/2005/8/layout/radial4"/>
    <dgm:cxn modelId="{6D094D76-50CF-4324-B348-AB068EADCC70}" type="presOf" srcId="{BA0248FA-7DA5-4226-949A-5C7DAF59F8BB}" destId="{C55D5780-C624-4319-8B6C-3AF73DD180E8}" srcOrd="0" destOrd="0" presId="urn:microsoft.com/office/officeart/2005/8/layout/radial4"/>
    <dgm:cxn modelId="{FAA90073-0421-4E86-8CBA-10906CF2A166}" type="presOf" srcId="{477BA411-9CAB-4FC9-A066-C75587D15650}" destId="{ACF38A3F-2762-4BD3-A287-1CD4F77B4C31}" srcOrd="0" destOrd="0" presId="urn:microsoft.com/office/officeart/2005/8/layout/radial4"/>
    <dgm:cxn modelId="{01BEE4D7-7BDC-479A-8998-5431C70FD5DA}" srcId="{61DB453B-0E2D-4BA3-8426-233DBF362968}" destId="{13DBF37E-24D4-420A-8E9B-07F8DDE4A253}" srcOrd="5" destOrd="0" parTransId="{BA0248FA-7DA5-4226-949A-5C7DAF59F8BB}" sibTransId="{9D5A6FEA-37F0-4452-AA46-A7197232EF69}"/>
    <dgm:cxn modelId="{2A3A78D3-9EEE-4223-B52D-2DAC667D8F89}" type="presOf" srcId="{291EA99F-C75A-495E-BC4A-B786579D6F80}" destId="{39A60D98-FAE5-46CC-B9DE-E9EBEC809EFC}" srcOrd="0" destOrd="0" presId="urn:microsoft.com/office/officeart/2005/8/layout/radial4"/>
    <dgm:cxn modelId="{2C32670B-5C79-4BF6-B708-7B602CE97139}" type="presOf" srcId="{ED3F5DC0-953C-4DC6-9EE0-339C9D46922E}" destId="{362602FE-C74A-49A1-8D1A-B95657875CE1}" srcOrd="0" destOrd="0" presId="urn:microsoft.com/office/officeart/2005/8/layout/radial4"/>
    <dgm:cxn modelId="{607B77A8-CBC5-4269-9EAB-CEA39D84EDBA}" type="presOf" srcId="{2DB4B433-290F-40DD-A9C9-63E026923462}" destId="{B3595C64-D1AD-4E91-A6A0-955E2AC69FFD}" srcOrd="0" destOrd="0" presId="urn:microsoft.com/office/officeart/2005/8/layout/radial4"/>
    <dgm:cxn modelId="{589C269A-09CC-4DA2-816A-02F3576BF9D5}" type="presOf" srcId="{C9832FF7-4BB2-4269-85BF-1F6E2A9730AE}" destId="{957DA174-E063-4018-B4DE-029BD81B1F8F}" srcOrd="0" destOrd="0" presId="urn:microsoft.com/office/officeart/2005/8/layout/radial4"/>
    <dgm:cxn modelId="{81A186F2-F5CB-45A5-823C-1FA2DC2282FF}" type="presParOf" srcId="{B3595C64-D1AD-4E91-A6A0-955E2AC69FFD}" destId="{100BE5A6-00BA-470F-8874-50D02281E2AD}" srcOrd="0" destOrd="0" presId="urn:microsoft.com/office/officeart/2005/8/layout/radial4"/>
    <dgm:cxn modelId="{0A0CAE3C-9D79-44B7-99A5-5BFA175330E1}" type="presParOf" srcId="{B3595C64-D1AD-4E91-A6A0-955E2AC69FFD}" destId="{F9577056-66F2-4F7A-BD5E-C483CF18ED46}" srcOrd="1" destOrd="0" presId="urn:microsoft.com/office/officeart/2005/8/layout/radial4"/>
    <dgm:cxn modelId="{5EDD0E30-DB17-4D0D-87AA-D8CD91A05E51}" type="presParOf" srcId="{B3595C64-D1AD-4E91-A6A0-955E2AC69FFD}" destId="{362602FE-C74A-49A1-8D1A-B95657875CE1}" srcOrd="2" destOrd="0" presId="urn:microsoft.com/office/officeart/2005/8/layout/radial4"/>
    <dgm:cxn modelId="{03DE3949-560A-4DA5-B3A4-95FDFB95FA66}" type="presParOf" srcId="{B3595C64-D1AD-4E91-A6A0-955E2AC69FFD}" destId="{AC836640-C748-4696-9709-B131CDD920DB}" srcOrd="3" destOrd="0" presId="urn:microsoft.com/office/officeart/2005/8/layout/radial4"/>
    <dgm:cxn modelId="{12C32919-5B8F-47B7-ACF7-4946163406E5}" type="presParOf" srcId="{B3595C64-D1AD-4E91-A6A0-955E2AC69FFD}" destId="{432BD778-AF73-42A4-B8DB-50E94EC7E6C8}" srcOrd="4" destOrd="0" presId="urn:microsoft.com/office/officeart/2005/8/layout/radial4"/>
    <dgm:cxn modelId="{9112F4F7-EAB1-4512-A156-29AD6D0EFB3C}" type="presParOf" srcId="{B3595C64-D1AD-4E91-A6A0-955E2AC69FFD}" destId="{39A60D98-FAE5-46CC-B9DE-E9EBEC809EFC}" srcOrd="5" destOrd="0" presId="urn:microsoft.com/office/officeart/2005/8/layout/radial4"/>
    <dgm:cxn modelId="{92555596-53EA-412F-B77B-F1A95ACD8F3A}" type="presParOf" srcId="{B3595C64-D1AD-4E91-A6A0-955E2AC69FFD}" destId="{307B37D4-8A17-4A3E-8434-C96A6B7DE7EB}" srcOrd="6" destOrd="0" presId="urn:microsoft.com/office/officeart/2005/8/layout/radial4"/>
    <dgm:cxn modelId="{A1C3AE9D-7FFC-454B-9B63-C0A7CD88E823}" type="presParOf" srcId="{B3595C64-D1AD-4E91-A6A0-955E2AC69FFD}" destId="{957DA174-E063-4018-B4DE-029BD81B1F8F}" srcOrd="7" destOrd="0" presId="urn:microsoft.com/office/officeart/2005/8/layout/radial4"/>
    <dgm:cxn modelId="{822B8DB3-8384-4863-8B83-B3A92F386D43}" type="presParOf" srcId="{B3595C64-D1AD-4E91-A6A0-955E2AC69FFD}" destId="{ACF38A3F-2762-4BD3-A287-1CD4F77B4C31}" srcOrd="8" destOrd="0" presId="urn:microsoft.com/office/officeart/2005/8/layout/radial4"/>
    <dgm:cxn modelId="{8ED395D3-4B12-4EE6-A4E6-4135C8FBA4C7}" type="presParOf" srcId="{B3595C64-D1AD-4E91-A6A0-955E2AC69FFD}" destId="{A25ACB8A-C5F6-4606-9C00-D16C8C853FD4}" srcOrd="9" destOrd="0" presId="urn:microsoft.com/office/officeart/2005/8/layout/radial4"/>
    <dgm:cxn modelId="{16701230-CD0A-4CE6-A683-CF03CF40F77A}" type="presParOf" srcId="{B3595C64-D1AD-4E91-A6A0-955E2AC69FFD}" destId="{550A7D71-5194-4224-B961-D5914A21D231}" srcOrd="10" destOrd="0" presId="urn:microsoft.com/office/officeart/2005/8/layout/radial4"/>
    <dgm:cxn modelId="{673E3CB5-CE91-4753-8A3E-0FE69CCFC07A}" type="presParOf" srcId="{B3595C64-D1AD-4E91-A6A0-955E2AC69FFD}" destId="{C55D5780-C624-4319-8B6C-3AF73DD180E8}" srcOrd="11" destOrd="0" presId="urn:microsoft.com/office/officeart/2005/8/layout/radial4"/>
    <dgm:cxn modelId="{D583C0A5-BA51-46AE-96FF-D2297CAE8CD1}" type="presParOf" srcId="{B3595C64-D1AD-4E91-A6A0-955E2AC69FFD}" destId="{DC8BB36A-70A2-49D2-A4D9-3D08E2C51E64}"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92906-3B7E-4EBA-BDA3-B17AA5E07BB4}">
      <dsp:nvSpPr>
        <dsp:cNvPr id="0" name=""/>
        <dsp:cNvSpPr/>
      </dsp:nvSpPr>
      <dsp:spPr>
        <a:xfrm>
          <a:off x="0" y="0"/>
          <a:ext cx="4667349" cy="46673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570A4-52C3-4806-B5C9-CF72C9AF3119}">
      <dsp:nvSpPr>
        <dsp:cNvPr id="0" name=""/>
        <dsp:cNvSpPr/>
      </dsp:nvSpPr>
      <dsp:spPr>
        <a:xfrm>
          <a:off x="2333674" y="0"/>
          <a:ext cx="6353125" cy="46673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n>
                <a:solidFill>
                  <a:schemeClr val="tx1"/>
                </a:solidFill>
              </a:ln>
              <a:hlinkClick xmlns:r="http://schemas.openxmlformats.org/officeDocument/2006/relationships" r:id="" action="ppaction://hlinksldjump"/>
            </a:rPr>
            <a:t>INTRODUCCIÓN</a:t>
          </a:r>
          <a:endParaRPr lang="es-EC" sz="2400" b="1" kern="1200" dirty="0">
            <a:ln>
              <a:solidFill>
                <a:schemeClr val="tx1"/>
              </a:solidFill>
            </a:ln>
          </a:endParaRPr>
        </a:p>
      </dsp:txBody>
      <dsp:txXfrm>
        <a:off x="2333674" y="0"/>
        <a:ext cx="6353125" cy="583420"/>
      </dsp:txXfrm>
    </dsp:sp>
    <dsp:sp modelId="{FB37BF0A-105A-4E8B-868F-3F3E52B41F70}">
      <dsp:nvSpPr>
        <dsp:cNvPr id="0" name=""/>
        <dsp:cNvSpPr/>
      </dsp:nvSpPr>
      <dsp:spPr>
        <a:xfrm>
          <a:off x="408393" y="583420"/>
          <a:ext cx="3850561" cy="385056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D8894-5E41-4C8B-AE64-5B6770A98A1F}">
      <dsp:nvSpPr>
        <dsp:cNvPr id="0" name=""/>
        <dsp:cNvSpPr/>
      </dsp:nvSpPr>
      <dsp:spPr>
        <a:xfrm>
          <a:off x="2333674" y="583420"/>
          <a:ext cx="6353125" cy="385056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n>
                <a:solidFill>
                  <a:schemeClr val="tx1"/>
                </a:solidFill>
              </a:ln>
              <a:hlinkClick xmlns:r="http://schemas.openxmlformats.org/officeDocument/2006/relationships" r:id="" action="ppaction://hlinksldjump"/>
            </a:rPr>
            <a:t>INGENIERÍA CONCEPTUAL</a:t>
          </a:r>
          <a:endParaRPr lang="es-EC" sz="2400" b="1" kern="1200" dirty="0">
            <a:ln>
              <a:solidFill>
                <a:schemeClr val="tx1"/>
              </a:solidFill>
            </a:ln>
          </a:endParaRPr>
        </a:p>
      </dsp:txBody>
      <dsp:txXfrm>
        <a:off x="2333674" y="583420"/>
        <a:ext cx="6353125" cy="583420"/>
      </dsp:txXfrm>
    </dsp:sp>
    <dsp:sp modelId="{105B01F1-BBC0-4DDF-9D47-C209BBBEDE0C}">
      <dsp:nvSpPr>
        <dsp:cNvPr id="0" name=""/>
        <dsp:cNvSpPr/>
      </dsp:nvSpPr>
      <dsp:spPr>
        <a:xfrm>
          <a:off x="816787" y="1166840"/>
          <a:ext cx="3033773" cy="30337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5B2A4-9198-4111-AD0C-62F27679BCCA}">
      <dsp:nvSpPr>
        <dsp:cNvPr id="0" name=""/>
        <dsp:cNvSpPr/>
      </dsp:nvSpPr>
      <dsp:spPr>
        <a:xfrm>
          <a:off x="2333674" y="1166840"/>
          <a:ext cx="6353125" cy="30337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n>
                <a:solidFill>
                  <a:schemeClr val="tx1"/>
                </a:solidFill>
              </a:ln>
              <a:hlinkClick xmlns:r="http://schemas.openxmlformats.org/officeDocument/2006/relationships" r:id="" action="ppaction://hlinksldjump"/>
            </a:rPr>
            <a:t>INGENIERÍA BÁSICA </a:t>
          </a:r>
          <a:endParaRPr lang="es-EC" sz="2400" b="1" kern="1200" dirty="0">
            <a:ln>
              <a:solidFill>
                <a:schemeClr val="tx1"/>
              </a:solidFill>
            </a:ln>
          </a:endParaRPr>
        </a:p>
      </dsp:txBody>
      <dsp:txXfrm>
        <a:off x="2333674" y="1166840"/>
        <a:ext cx="6353125" cy="583415"/>
      </dsp:txXfrm>
    </dsp:sp>
    <dsp:sp modelId="{70512958-8AAC-4056-BB57-AF17A559AC7C}">
      <dsp:nvSpPr>
        <dsp:cNvPr id="0" name=""/>
        <dsp:cNvSpPr/>
      </dsp:nvSpPr>
      <dsp:spPr>
        <a:xfrm>
          <a:off x="1225179" y="1750255"/>
          <a:ext cx="2216990" cy="221699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9CA6D-EFEB-4441-8F14-38A8DAF8DF98}">
      <dsp:nvSpPr>
        <dsp:cNvPr id="0" name=""/>
        <dsp:cNvSpPr/>
      </dsp:nvSpPr>
      <dsp:spPr>
        <a:xfrm>
          <a:off x="2333674" y="1750255"/>
          <a:ext cx="6353125" cy="221699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n>
                <a:solidFill>
                  <a:schemeClr val="tx1"/>
                </a:solidFill>
              </a:ln>
              <a:hlinkClick xmlns:r="http://schemas.openxmlformats.org/officeDocument/2006/relationships" r:id="" action="ppaction://hlinksldjump"/>
            </a:rPr>
            <a:t>INGENIERÍA DE DETALLE</a:t>
          </a:r>
          <a:endParaRPr lang="es-EC" sz="2400" b="1" kern="1200" dirty="0">
            <a:ln>
              <a:solidFill>
                <a:schemeClr val="tx1"/>
              </a:solidFill>
            </a:ln>
          </a:endParaRPr>
        </a:p>
      </dsp:txBody>
      <dsp:txXfrm>
        <a:off x="2333674" y="1750255"/>
        <a:ext cx="6353125" cy="583420"/>
      </dsp:txXfrm>
    </dsp:sp>
    <dsp:sp modelId="{495897DD-41A1-4361-925D-71F9E88CB380}">
      <dsp:nvSpPr>
        <dsp:cNvPr id="0" name=""/>
        <dsp:cNvSpPr/>
      </dsp:nvSpPr>
      <dsp:spPr>
        <a:xfrm>
          <a:off x="1633572" y="2333675"/>
          <a:ext cx="1400203" cy="140020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7511C-EC20-4969-B6AD-34EAD148795D}">
      <dsp:nvSpPr>
        <dsp:cNvPr id="0" name=""/>
        <dsp:cNvSpPr/>
      </dsp:nvSpPr>
      <dsp:spPr>
        <a:xfrm>
          <a:off x="2333674" y="2333675"/>
          <a:ext cx="6353125" cy="14002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n>
                <a:solidFill>
                  <a:schemeClr val="tx1"/>
                </a:solidFill>
              </a:ln>
              <a:hlinkClick xmlns:r="http://schemas.openxmlformats.org/officeDocument/2006/relationships" r:id="" action="ppaction://hlinksldjump"/>
            </a:rPr>
            <a:t>PRUEBAS Y RESULTADOS</a:t>
          </a:r>
          <a:endParaRPr lang="es-EC" sz="2400" b="1" kern="1200" dirty="0">
            <a:ln>
              <a:solidFill>
                <a:schemeClr val="tx1"/>
              </a:solidFill>
            </a:ln>
          </a:endParaRPr>
        </a:p>
      </dsp:txBody>
      <dsp:txXfrm>
        <a:off x="2333674" y="2333675"/>
        <a:ext cx="6353125" cy="583420"/>
      </dsp:txXfrm>
    </dsp:sp>
    <dsp:sp modelId="{D964026F-7AAF-4F0F-9FBC-DB10C28F6981}">
      <dsp:nvSpPr>
        <dsp:cNvPr id="0" name=""/>
        <dsp:cNvSpPr/>
      </dsp:nvSpPr>
      <dsp:spPr>
        <a:xfrm>
          <a:off x="2041966" y="2917096"/>
          <a:ext cx="583415" cy="58341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B1D9F-23FE-485A-A0CF-385C40111258}">
      <dsp:nvSpPr>
        <dsp:cNvPr id="0" name=""/>
        <dsp:cNvSpPr/>
      </dsp:nvSpPr>
      <dsp:spPr>
        <a:xfrm>
          <a:off x="2333674" y="2917096"/>
          <a:ext cx="6353125" cy="58341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n>
                <a:solidFill>
                  <a:schemeClr val="tx1"/>
                </a:solidFill>
              </a:ln>
              <a:hlinkClick xmlns:r="http://schemas.openxmlformats.org/officeDocument/2006/relationships" r:id="" action="ppaction://hlinksldjump"/>
            </a:rPr>
            <a:t>CONCLUSIONES Y RECOMENDACIONES</a:t>
          </a:r>
          <a:endParaRPr lang="es-EC" sz="2400" b="1" kern="1200" dirty="0">
            <a:ln>
              <a:solidFill>
                <a:schemeClr val="tx1"/>
              </a:solidFill>
            </a:ln>
          </a:endParaRPr>
        </a:p>
      </dsp:txBody>
      <dsp:txXfrm>
        <a:off x="2333674" y="2917096"/>
        <a:ext cx="6353125" cy="58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BE5A6-00BA-470F-8874-50D02281E2AD}">
      <dsp:nvSpPr>
        <dsp:cNvPr id="0" name=""/>
        <dsp:cNvSpPr/>
      </dsp:nvSpPr>
      <dsp:spPr>
        <a:xfrm>
          <a:off x="3337538" y="2564447"/>
          <a:ext cx="2102646" cy="2102646"/>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Sacha Sur </a:t>
          </a:r>
          <a:endParaRPr lang="es-EC" sz="2400" b="1" kern="1200" dirty="0"/>
        </a:p>
      </dsp:txBody>
      <dsp:txXfrm>
        <a:off x="3645463" y="2872372"/>
        <a:ext cx="1486796" cy="1486796"/>
      </dsp:txXfrm>
    </dsp:sp>
    <dsp:sp modelId="{F9577056-66F2-4F7A-BD5E-C483CF18ED46}">
      <dsp:nvSpPr>
        <dsp:cNvPr id="0" name=""/>
        <dsp:cNvSpPr/>
      </dsp:nvSpPr>
      <dsp:spPr>
        <a:xfrm rot="10855545">
          <a:off x="1025164" y="3279447"/>
          <a:ext cx="2185473"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362602FE-C74A-49A1-8D1A-B95657875CE1}">
      <dsp:nvSpPr>
        <dsp:cNvPr id="0" name=""/>
        <dsp:cNvSpPr/>
      </dsp:nvSpPr>
      <dsp:spPr>
        <a:xfrm>
          <a:off x="0" y="2972678"/>
          <a:ext cx="2050614" cy="117748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Gran campo de explotación</a:t>
          </a:r>
          <a:endParaRPr lang="es-EC" sz="2200" kern="1200" dirty="0"/>
        </a:p>
      </dsp:txBody>
      <dsp:txXfrm>
        <a:off x="34487" y="3007165"/>
        <a:ext cx="1981640" cy="1108508"/>
      </dsp:txXfrm>
    </dsp:sp>
    <dsp:sp modelId="{AC836640-C748-4696-9709-B131CDD920DB}">
      <dsp:nvSpPr>
        <dsp:cNvPr id="0" name=""/>
        <dsp:cNvSpPr/>
      </dsp:nvSpPr>
      <dsp:spPr>
        <a:xfrm rot="12495276">
          <a:off x="1115593" y="2193019"/>
          <a:ext cx="2366868"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432BD778-AF73-42A4-B8DB-50E94EC7E6C8}">
      <dsp:nvSpPr>
        <dsp:cNvPr id="0" name=""/>
        <dsp:cNvSpPr/>
      </dsp:nvSpPr>
      <dsp:spPr>
        <a:xfrm>
          <a:off x="2" y="1440161"/>
          <a:ext cx="2513188" cy="98451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Operando a su máxima capacidad</a:t>
          </a:r>
          <a:endParaRPr lang="es-EC" sz="2200" kern="1200" dirty="0"/>
        </a:p>
      </dsp:txBody>
      <dsp:txXfrm>
        <a:off x="28837" y="1468996"/>
        <a:ext cx="2455518" cy="926846"/>
      </dsp:txXfrm>
    </dsp:sp>
    <dsp:sp modelId="{39A60D98-FAE5-46CC-B9DE-E9EBEC809EFC}">
      <dsp:nvSpPr>
        <dsp:cNvPr id="0" name=""/>
        <dsp:cNvSpPr/>
      </dsp:nvSpPr>
      <dsp:spPr>
        <a:xfrm rot="14346792">
          <a:off x="2049278" y="1317710"/>
          <a:ext cx="2288342"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307B37D4-8A17-4A3E-8434-C96A6B7DE7EB}">
      <dsp:nvSpPr>
        <dsp:cNvPr id="0" name=""/>
        <dsp:cNvSpPr/>
      </dsp:nvSpPr>
      <dsp:spPr>
        <a:xfrm>
          <a:off x="1161009" y="46687"/>
          <a:ext cx="2890174" cy="117748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Presenta limitaciones respecto al manejo de ciertos parámetros</a:t>
          </a:r>
          <a:endParaRPr lang="es-EC" sz="2200" kern="1200" dirty="0"/>
        </a:p>
      </dsp:txBody>
      <dsp:txXfrm>
        <a:off x="1195496" y="81174"/>
        <a:ext cx="2821200" cy="1108508"/>
      </dsp:txXfrm>
    </dsp:sp>
    <dsp:sp modelId="{957DA174-E063-4018-B4DE-029BD81B1F8F}">
      <dsp:nvSpPr>
        <dsp:cNvPr id="0" name=""/>
        <dsp:cNvSpPr/>
      </dsp:nvSpPr>
      <dsp:spPr>
        <a:xfrm rot="17782326">
          <a:off x="4227658" y="1301094"/>
          <a:ext cx="2199290"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ACF38A3F-2762-4BD3-A287-1CD4F77B4C31}">
      <dsp:nvSpPr>
        <dsp:cNvPr id="0" name=""/>
        <dsp:cNvSpPr/>
      </dsp:nvSpPr>
      <dsp:spPr>
        <a:xfrm>
          <a:off x="4271712" y="32"/>
          <a:ext cx="3235853" cy="117748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Existen inconvenientes respecto a la temperatura del fluido de producción</a:t>
          </a:r>
          <a:endParaRPr lang="es-EC" sz="2200" kern="1200" dirty="0"/>
        </a:p>
      </dsp:txBody>
      <dsp:txXfrm>
        <a:off x="4306199" y="34519"/>
        <a:ext cx="3166879" cy="1108508"/>
      </dsp:txXfrm>
    </dsp:sp>
    <dsp:sp modelId="{A25ACB8A-C5F6-4606-9C00-D16C8C853FD4}">
      <dsp:nvSpPr>
        <dsp:cNvPr id="0" name=""/>
        <dsp:cNvSpPr/>
      </dsp:nvSpPr>
      <dsp:spPr>
        <a:xfrm rot="19810828">
          <a:off x="5074410" y="2263302"/>
          <a:ext cx="2022147"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550A7D71-5194-4224-B961-D5914A21D231}">
      <dsp:nvSpPr>
        <dsp:cNvPr id="0" name=""/>
        <dsp:cNvSpPr/>
      </dsp:nvSpPr>
      <dsp:spPr>
        <a:xfrm>
          <a:off x="5628201" y="1537521"/>
          <a:ext cx="3058598" cy="98276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Equipos y líneas de interconexión deteriorados</a:t>
          </a:r>
          <a:endParaRPr lang="es-EC" sz="2200" kern="1200" dirty="0"/>
        </a:p>
      </dsp:txBody>
      <dsp:txXfrm>
        <a:off x="5656985" y="1566305"/>
        <a:ext cx="3001030" cy="925193"/>
      </dsp:txXfrm>
    </dsp:sp>
    <dsp:sp modelId="{C55D5780-C624-4319-8B6C-3AF73DD180E8}">
      <dsp:nvSpPr>
        <dsp:cNvPr id="0" name=""/>
        <dsp:cNvSpPr/>
      </dsp:nvSpPr>
      <dsp:spPr>
        <a:xfrm rot="21524112">
          <a:off x="5502104" y="3222147"/>
          <a:ext cx="2088885"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DC8BB36A-70A2-49D2-A4D9-3D08E2C51E64}">
      <dsp:nvSpPr>
        <dsp:cNvPr id="0" name=""/>
        <dsp:cNvSpPr/>
      </dsp:nvSpPr>
      <dsp:spPr>
        <a:xfrm>
          <a:off x="6715467" y="2983079"/>
          <a:ext cx="1868767" cy="112138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Es operada de forma manual</a:t>
          </a:r>
          <a:endParaRPr lang="es-EC" sz="2200" kern="1200" dirty="0"/>
        </a:p>
      </dsp:txBody>
      <dsp:txXfrm>
        <a:off x="6748311" y="3015923"/>
        <a:ext cx="1803079" cy="1055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BE5A6-00BA-470F-8874-50D02281E2AD}">
      <dsp:nvSpPr>
        <dsp:cNvPr id="0" name=""/>
        <dsp:cNvSpPr/>
      </dsp:nvSpPr>
      <dsp:spPr>
        <a:xfrm>
          <a:off x="3172657" y="2564447"/>
          <a:ext cx="2102646" cy="2102646"/>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PROYECTO EN SACHA SUR</a:t>
          </a:r>
          <a:endParaRPr lang="es-EC" sz="2400" b="1" kern="1200" dirty="0"/>
        </a:p>
      </dsp:txBody>
      <dsp:txXfrm>
        <a:off x="3480582" y="2872372"/>
        <a:ext cx="1486796" cy="1486796"/>
      </dsp:txXfrm>
    </dsp:sp>
    <dsp:sp modelId="{F9577056-66F2-4F7A-BD5E-C483CF18ED46}">
      <dsp:nvSpPr>
        <dsp:cNvPr id="0" name=""/>
        <dsp:cNvSpPr/>
      </dsp:nvSpPr>
      <dsp:spPr>
        <a:xfrm rot="10725069">
          <a:off x="1043808" y="3363537"/>
          <a:ext cx="2012250"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362602FE-C74A-49A1-8D1A-B95657875CE1}">
      <dsp:nvSpPr>
        <dsp:cNvPr id="0" name=""/>
        <dsp:cNvSpPr/>
      </dsp:nvSpPr>
      <dsp:spPr>
        <a:xfrm>
          <a:off x="18740" y="3096351"/>
          <a:ext cx="2050614" cy="117748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Optimizar el desempeño</a:t>
          </a:r>
          <a:endParaRPr lang="es-EC" sz="2200" kern="1200" dirty="0"/>
        </a:p>
      </dsp:txBody>
      <dsp:txXfrm>
        <a:off x="53227" y="3130838"/>
        <a:ext cx="1981640" cy="1108508"/>
      </dsp:txXfrm>
    </dsp:sp>
    <dsp:sp modelId="{AC836640-C748-4696-9709-B131CDD920DB}">
      <dsp:nvSpPr>
        <dsp:cNvPr id="0" name=""/>
        <dsp:cNvSpPr/>
      </dsp:nvSpPr>
      <dsp:spPr>
        <a:xfrm rot="12423472">
          <a:off x="1138641" y="2290625"/>
          <a:ext cx="2155326"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432BD778-AF73-42A4-B8DB-50E94EC7E6C8}">
      <dsp:nvSpPr>
        <dsp:cNvPr id="0" name=""/>
        <dsp:cNvSpPr/>
      </dsp:nvSpPr>
      <dsp:spPr>
        <a:xfrm>
          <a:off x="0" y="1607776"/>
          <a:ext cx="2513188" cy="98451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Solventar los inconvenientes actuales</a:t>
          </a:r>
          <a:endParaRPr lang="es-EC" sz="2200" kern="1200" dirty="0"/>
        </a:p>
      </dsp:txBody>
      <dsp:txXfrm>
        <a:off x="28835" y="1636611"/>
        <a:ext cx="2455518" cy="926846"/>
      </dsp:txXfrm>
    </dsp:sp>
    <dsp:sp modelId="{39A60D98-FAE5-46CC-B9DE-E9EBEC809EFC}">
      <dsp:nvSpPr>
        <dsp:cNvPr id="0" name=""/>
        <dsp:cNvSpPr/>
      </dsp:nvSpPr>
      <dsp:spPr>
        <a:xfrm rot="14554900">
          <a:off x="2052365" y="1278421"/>
          <a:ext cx="2229065"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307B37D4-8A17-4A3E-8434-C96A6B7DE7EB}">
      <dsp:nvSpPr>
        <dsp:cNvPr id="0" name=""/>
        <dsp:cNvSpPr/>
      </dsp:nvSpPr>
      <dsp:spPr>
        <a:xfrm>
          <a:off x="1602911" y="7"/>
          <a:ext cx="2101526" cy="117741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Inclusión de un “Tanque Multipropósito</a:t>
          </a:r>
          <a:endParaRPr lang="es-EC" sz="2200" kern="1200" dirty="0"/>
        </a:p>
      </dsp:txBody>
      <dsp:txXfrm>
        <a:off x="1637396" y="34492"/>
        <a:ext cx="2032556" cy="1108441"/>
      </dsp:txXfrm>
    </dsp:sp>
    <dsp:sp modelId="{957DA174-E063-4018-B4DE-029BD81B1F8F}">
      <dsp:nvSpPr>
        <dsp:cNvPr id="0" name=""/>
        <dsp:cNvSpPr/>
      </dsp:nvSpPr>
      <dsp:spPr>
        <a:xfrm rot="17632585">
          <a:off x="3992763" y="1291891"/>
          <a:ext cx="2134756"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ACF38A3F-2762-4BD3-A287-1CD4F77B4C31}">
      <dsp:nvSpPr>
        <dsp:cNvPr id="0" name=""/>
        <dsp:cNvSpPr/>
      </dsp:nvSpPr>
      <dsp:spPr>
        <a:xfrm>
          <a:off x="4340283" y="0"/>
          <a:ext cx="2447205" cy="117748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Analizar todas las instalaciones y facilidades para su automatización</a:t>
          </a:r>
          <a:endParaRPr lang="es-EC" sz="2200" kern="1200" dirty="0"/>
        </a:p>
      </dsp:txBody>
      <dsp:txXfrm>
        <a:off x="4374770" y="34487"/>
        <a:ext cx="2378231" cy="1108508"/>
      </dsp:txXfrm>
    </dsp:sp>
    <dsp:sp modelId="{A25ACB8A-C5F6-4606-9C00-D16C8C853FD4}">
      <dsp:nvSpPr>
        <dsp:cNvPr id="0" name=""/>
        <dsp:cNvSpPr/>
      </dsp:nvSpPr>
      <dsp:spPr>
        <a:xfrm rot="19919567">
          <a:off x="5015263" y="2171651"/>
          <a:ext cx="2344877"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550A7D71-5194-4224-B961-D5914A21D231}">
      <dsp:nvSpPr>
        <dsp:cNvPr id="0" name=""/>
        <dsp:cNvSpPr/>
      </dsp:nvSpPr>
      <dsp:spPr>
        <a:xfrm>
          <a:off x="6098200" y="1368145"/>
          <a:ext cx="2489476" cy="117748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Tener una operación segura y confiable de la estación </a:t>
          </a:r>
          <a:endParaRPr lang="es-EC" sz="2200" kern="1200" dirty="0"/>
        </a:p>
      </dsp:txBody>
      <dsp:txXfrm>
        <a:off x="6132687" y="1402632"/>
        <a:ext cx="2420502" cy="1108508"/>
      </dsp:txXfrm>
    </dsp:sp>
    <dsp:sp modelId="{C55D5780-C624-4319-8B6C-3AF73DD180E8}">
      <dsp:nvSpPr>
        <dsp:cNvPr id="0" name=""/>
        <dsp:cNvSpPr/>
      </dsp:nvSpPr>
      <dsp:spPr>
        <a:xfrm rot="253">
          <a:off x="5311613" y="3347886"/>
          <a:ext cx="1979892" cy="599254"/>
        </a:xfrm>
        <a:prstGeom prst="leftArrow">
          <a:avLst>
            <a:gd name="adj1" fmla="val 60000"/>
            <a:gd name="adj2" fmla="val 50000"/>
          </a:avLst>
        </a:prstGeom>
        <a:solidFill>
          <a:schemeClr val="accent2">
            <a:tint val="60000"/>
            <a:hueOff val="0"/>
            <a:satOff val="0"/>
            <a:lumOff val="0"/>
            <a:alphaOff val="0"/>
          </a:schemeClr>
        </a:solidFill>
        <a:ln>
          <a:noFill/>
        </a:ln>
        <a:effectLst>
          <a:outerShdw blurRad="76200" dist="50800" dir="5400000" rotWithShape="0">
            <a:srgbClr val="4E3B30">
              <a:alpha val="60000"/>
            </a:srgbClr>
          </a:outerShdw>
        </a:effectLst>
      </dsp:spPr>
      <dsp:style>
        <a:lnRef idx="0">
          <a:scrgbClr r="0" g="0" b="0"/>
        </a:lnRef>
        <a:fillRef idx="1">
          <a:scrgbClr r="0" g="0" b="0"/>
        </a:fillRef>
        <a:effectRef idx="1">
          <a:scrgbClr r="0" g="0" b="0"/>
        </a:effectRef>
        <a:fontRef idx="minor">
          <a:schemeClr val="lt1"/>
        </a:fontRef>
      </dsp:style>
    </dsp:sp>
    <dsp:sp modelId="{DC8BB36A-70A2-49D2-A4D9-3D08E2C51E64}">
      <dsp:nvSpPr>
        <dsp:cNvPr id="0" name=""/>
        <dsp:cNvSpPr/>
      </dsp:nvSpPr>
      <dsp:spPr>
        <a:xfrm>
          <a:off x="5991883" y="3096351"/>
          <a:ext cx="2595759" cy="112138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Eliminar en la medida de lo posible la operación manual</a:t>
          </a:r>
          <a:endParaRPr lang="es-EC" sz="2200" kern="1200" dirty="0"/>
        </a:p>
      </dsp:txBody>
      <dsp:txXfrm>
        <a:off x="6024727" y="3129195"/>
        <a:ext cx="2530071" cy="10556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0A3C1-6A99-4BA2-8097-B856E72BE8AC}" type="datetimeFigureOut">
              <a:rPr lang="es-EC" smtClean="0"/>
              <a:pPr/>
              <a:t>12/12/2014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Autores:Ochoa Dayana-Mendoza Carlos</a:t>
            </a:r>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FA42BB-F0E9-4630-8690-A933F1F22282}" type="slidenum">
              <a:rPr lang="es-EC" smtClean="0"/>
              <a:pPr/>
              <a:t>‹Nº›</a:t>
            </a:fld>
            <a:endParaRPr lang="es-EC"/>
          </a:p>
        </p:txBody>
      </p:sp>
    </p:spTree>
    <p:extLst>
      <p:ext uri="{BB962C8B-B14F-4D97-AF65-F5344CB8AC3E}">
        <p14:creationId xmlns:p14="http://schemas.microsoft.com/office/powerpoint/2010/main" val="57819580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A8AF3-4CB6-45C3-9DD9-CABA8CAB45D8}" type="datetimeFigureOut">
              <a:rPr lang="es-EC" smtClean="0"/>
              <a:pPr/>
              <a:t>12/12/2014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Autores:Ochoa Dayana-Mendoza Carlos</a:t>
            </a: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BD029-C58E-4B1F-9889-E07A11551790}" type="slidenum">
              <a:rPr lang="es-EC" smtClean="0"/>
              <a:pPr/>
              <a:t>‹Nº›</a:t>
            </a:fld>
            <a:endParaRPr lang="es-EC"/>
          </a:p>
        </p:txBody>
      </p:sp>
    </p:spTree>
    <p:extLst>
      <p:ext uri="{BB962C8B-B14F-4D97-AF65-F5344CB8AC3E}">
        <p14:creationId xmlns:p14="http://schemas.microsoft.com/office/powerpoint/2010/main" val="51438112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El sistema de captación de gas está conformado principalmente por un </a:t>
            </a:r>
            <a:r>
              <a:rPr lang="es-EC" sz="1200" kern="1200" dirty="0" err="1" smtClean="0">
                <a:solidFill>
                  <a:schemeClr val="tx1"/>
                </a:solidFill>
                <a:latin typeface="+mn-lt"/>
                <a:ea typeface="+mn-ea"/>
                <a:cs typeface="+mn-cs"/>
              </a:rPr>
              <a:t>scrubber</a:t>
            </a:r>
            <a:r>
              <a:rPr lang="es-EC" sz="1200" kern="1200" dirty="0" smtClean="0">
                <a:solidFill>
                  <a:schemeClr val="tx1"/>
                </a:solidFill>
                <a:latin typeface="+mn-lt"/>
                <a:ea typeface="+mn-ea"/>
                <a:cs typeface="+mn-cs"/>
              </a:rPr>
              <a:t> de gas, el cual alimenta con gas al sistema de tratamiento de gas combustible para los calentadores de agua (industrial y artesanal). </a:t>
            </a:r>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Para el monitoreo de la presión del fluido de producción parcialmente deshidratado que ingresará a la bota desgasificadora, se ha identificado necesario utilizar un indicador de presión (PI-509).</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latin typeface="+mn-lt"/>
                <a:ea typeface="+mn-ea"/>
                <a:cs typeface="+mn-cs"/>
              </a:rPr>
              <a:t>Hipervínculo anexoA1</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Se tiene como resultado que la capacidad óptima bruta del tanque es de 28200 </a:t>
            </a:r>
            <a:r>
              <a:rPr lang="es-EC" sz="1200" kern="1200" dirty="0" err="1" smtClean="0">
                <a:solidFill>
                  <a:schemeClr val="tx1"/>
                </a:solidFill>
                <a:latin typeface="+mn-lt"/>
                <a:ea typeface="+mn-ea"/>
                <a:cs typeface="+mn-cs"/>
              </a:rPr>
              <a:t>BBL`s</a:t>
            </a:r>
            <a:r>
              <a:rPr lang="es-EC" sz="1200" kern="1200" dirty="0" smtClean="0">
                <a:solidFill>
                  <a:schemeClr val="tx1"/>
                </a:solidFill>
                <a:latin typeface="+mn-lt"/>
                <a:ea typeface="+mn-ea"/>
                <a:cs typeface="+mn-cs"/>
              </a:rPr>
              <a:t> (Diámetro = 60 ft; Altura = 56 ft) y se estima que el Tanque Multipropósito cuando opere como tanque de almacenamiento de petróleo tendrá una capacidad de almacenamiento del orden de los 26600 </a:t>
            </a:r>
            <a:r>
              <a:rPr lang="es-EC" sz="1200" kern="1200" dirty="0" err="1" smtClean="0">
                <a:solidFill>
                  <a:schemeClr val="tx1"/>
                </a:solidFill>
                <a:latin typeface="+mn-lt"/>
                <a:ea typeface="+mn-ea"/>
                <a:cs typeface="+mn-cs"/>
              </a:rPr>
              <a:t>BBL’s</a:t>
            </a:r>
            <a:r>
              <a:rPr lang="es-EC" sz="1200" kern="1200" dirty="0" smtClean="0">
                <a:solidFill>
                  <a:schemeClr val="tx1"/>
                </a:solidFill>
                <a:latin typeface="+mn-lt"/>
                <a:ea typeface="+mn-ea"/>
                <a:cs typeface="+mn-cs"/>
              </a:rPr>
              <a:t>, considerando un volumen muerto del orden del 1.5 pies.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Es importante mencionar que la temperatura considerada para el diseño de la bota desgasificadora es de 140 ºF</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latin typeface="+mn-lt"/>
                <a:ea typeface="+mn-ea"/>
                <a:cs typeface="+mn-cs"/>
              </a:rPr>
              <a:t>HIPERVINCULO ANEXO A1</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Para el monitoreo de la presión del fluido de producción parcialmente deshidratado que ingresará a la bota desgasificadora, se ha identificado necesario utilizar un indicador de presión (PI-509).</a:t>
            </a:r>
          </a:p>
          <a:p>
            <a:r>
              <a:rPr lang="es-EC" b="1" dirty="0" smtClean="0"/>
              <a:t>Diagrama</a:t>
            </a:r>
            <a:r>
              <a:rPr lang="es-EC" b="1" baseline="0" dirty="0" smtClean="0"/>
              <a:t> Anexo A2</a:t>
            </a:r>
            <a:endParaRPr lang="es-EC" b="1"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Este sistema estará conformado por un filtro del tipo canasto (F-873), y una bomba del tipo centrífuga (P-873). Se propone para el monitoreo de la operación del filtro, contar con un transmisor indicador de presión diferencial (PDIT-873); este instrumento enviará una señal al PLC de control (PLC-001). En panel local se podrá visualizar el valor de presión diferencial del filtro (F-873); en caso de ensuciamiento parcial del mismo, se activará en panel local una alarma (PDAH-873, seteada a 1 </a:t>
            </a:r>
            <a:r>
              <a:rPr lang="es-EC" sz="1200" kern="1200" dirty="0" err="1" smtClean="0">
                <a:solidFill>
                  <a:schemeClr val="tx1"/>
                </a:solidFill>
                <a:latin typeface="+mn-lt"/>
                <a:ea typeface="+mn-ea"/>
                <a:cs typeface="+mn-cs"/>
              </a:rPr>
              <a:t>psid</a:t>
            </a:r>
            <a:r>
              <a:rPr lang="es-EC" sz="1200" kern="1200" dirty="0" smtClean="0">
                <a:solidFill>
                  <a:schemeClr val="tx1"/>
                </a:solidFill>
                <a:latin typeface="+mn-lt"/>
                <a:ea typeface="+mn-ea"/>
                <a:cs typeface="+mn-cs"/>
              </a:rPr>
              <a:t>). Esta alarma indicará al operador que debe realizar operaciones de limpieza en el filtro.</a:t>
            </a:r>
          </a:p>
          <a:p>
            <a:r>
              <a:rPr lang="es-EC" b="1" dirty="0" smtClean="0"/>
              <a:t>ANEXO</a:t>
            </a:r>
            <a:r>
              <a:rPr lang="es-EC" b="1" baseline="0" dirty="0" smtClean="0"/>
              <a:t> A3</a:t>
            </a:r>
            <a:endParaRPr lang="es-EC" b="1"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ANEXO A4</a:t>
            </a:r>
            <a:endParaRPr lang="es-EC" b="1"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Este sistema estará conformado por un filtro del tipo canasto (F-873), y una bomba del tipo centrífuga (P-873). Se propone para el monitoreo de la operación del filtro, contar con un transmisor indicador de presión diferencial (PDIT-873); este instrumento enviará una señal al PLC de control (PLC-001). En panel local se podrá visualizar el valor de presión diferencial del filtro (F-873); en caso de ensuciamiento parcial del mismo, se activará en panel local una alarma (PDAH-873, seteada a 1 </a:t>
            </a:r>
            <a:r>
              <a:rPr lang="es-EC" sz="1200" kern="1200" dirty="0" err="1" smtClean="0">
                <a:solidFill>
                  <a:schemeClr val="tx1"/>
                </a:solidFill>
                <a:latin typeface="+mn-lt"/>
                <a:ea typeface="+mn-ea"/>
                <a:cs typeface="+mn-cs"/>
              </a:rPr>
              <a:t>psid</a:t>
            </a:r>
            <a:r>
              <a:rPr lang="es-EC" sz="1200" kern="1200" dirty="0" smtClean="0">
                <a:solidFill>
                  <a:schemeClr val="tx1"/>
                </a:solidFill>
                <a:latin typeface="+mn-lt"/>
                <a:ea typeface="+mn-ea"/>
                <a:cs typeface="+mn-cs"/>
              </a:rPr>
              <a:t>). Esta alarma indicará al operador que debe realizar operaciones de limpieza en el filtro.</a:t>
            </a:r>
          </a:p>
          <a:p>
            <a:r>
              <a:rPr lang="es-EC" b="1" dirty="0" smtClean="0"/>
              <a:t>ANEXO</a:t>
            </a:r>
            <a:r>
              <a:rPr lang="es-EC" b="1" baseline="0" dirty="0" smtClean="0"/>
              <a:t> A5</a:t>
            </a:r>
            <a:endParaRPr lang="es-EC" b="1"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Este sistema estará conformado por un filtro del tipo canasto (F-873), y una bomba del tipo centrífuga (P-873). Se propone para el monitoreo de la operación del filtro, contar con un transmisor indicador de presión diferencial (PDIT-873); este instrumento enviará una señal al PLC de control (PLC-001). En panel local se podrá visualizar el valor de presión diferencial del filtro (F-873); en caso de ensuciamiento parcial del mismo, se activará en panel local una alarma (PDAH-873, seteada a 1 </a:t>
            </a:r>
            <a:r>
              <a:rPr lang="es-EC" sz="1200" kern="1200" dirty="0" err="1" smtClean="0">
                <a:solidFill>
                  <a:schemeClr val="tx1"/>
                </a:solidFill>
                <a:latin typeface="+mn-lt"/>
                <a:ea typeface="+mn-ea"/>
                <a:cs typeface="+mn-cs"/>
              </a:rPr>
              <a:t>psid</a:t>
            </a:r>
            <a:r>
              <a:rPr lang="es-EC" sz="1200" kern="1200" dirty="0" smtClean="0">
                <a:solidFill>
                  <a:schemeClr val="tx1"/>
                </a:solidFill>
                <a:latin typeface="+mn-lt"/>
                <a:ea typeface="+mn-ea"/>
                <a:cs typeface="+mn-cs"/>
              </a:rPr>
              <a:t>). Esta alarma indicará al operador que debe realizar operaciones de limpieza en el filtro.</a:t>
            </a:r>
          </a:p>
          <a:p>
            <a:r>
              <a:rPr lang="es-EC" sz="1200" b="1" kern="1200" dirty="0" smtClean="0">
                <a:solidFill>
                  <a:schemeClr val="tx1"/>
                </a:solidFill>
                <a:latin typeface="+mn-lt"/>
                <a:ea typeface="+mn-ea"/>
                <a:cs typeface="+mn-cs"/>
              </a:rPr>
              <a:t>ANEXO</a:t>
            </a:r>
            <a:r>
              <a:rPr lang="es-EC" sz="1200" b="1" kern="1200" baseline="0" dirty="0" smtClean="0">
                <a:solidFill>
                  <a:schemeClr val="tx1"/>
                </a:solidFill>
                <a:latin typeface="+mn-lt"/>
                <a:ea typeface="+mn-ea"/>
                <a:cs typeface="+mn-cs"/>
              </a:rPr>
              <a:t> A6</a:t>
            </a:r>
            <a:endParaRPr lang="es-EC" sz="1200" b="1" kern="1200" dirty="0" smtClean="0">
              <a:solidFill>
                <a:schemeClr val="tx1"/>
              </a:solidFill>
              <a:latin typeface="+mn-lt"/>
              <a:ea typeface="+mn-ea"/>
              <a:cs typeface="+mn-cs"/>
            </a:endParaRP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latin typeface="+mn-lt"/>
                <a:ea typeface="+mn-ea"/>
                <a:cs typeface="+mn-cs"/>
              </a:rPr>
              <a:t>ANEXO</a:t>
            </a:r>
            <a:r>
              <a:rPr lang="es-EC" sz="1200" b="1" kern="1200" baseline="0" dirty="0" smtClean="0">
                <a:solidFill>
                  <a:schemeClr val="tx1"/>
                </a:solidFill>
                <a:latin typeface="+mn-lt"/>
                <a:ea typeface="+mn-ea"/>
                <a:cs typeface="+mn-cs"/>
              </a:rPr>
              <a:t> A7</a:t>
            </a:r>
            <a:endParaRPr lang="es-EC" sz="1200" b="1" kern="1200" dirty="0" smtClean="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ANEXO A8</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En caso de alcanzar en el pulmón baja presión (107 psig) se activará una alarma (PAL-518), que podrá ser visualizada en panel local. En caso de alcanzar en el pulmón alta presión (114 psig) se activará una alarma de alta presión (PAH-518), que podrá ser visualizada en panel local. En caso de alcanzar en el pulmón una presión muy alta (118 psig) se activará de igual forma una alarma (PAHH-518), y en caso de alcanzar en el pulmón una presión muy baja (103 psig) existirá igualmente una alarma (PALL-518), ambas alarmas al igual que las anteriores podrán ser visualizadas en panel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r>
              <a:rPr lang="es-EC" b="1" dirty="0" smtClean="0"/>
              <a:t>ANEXO A9</a:t>
            </a:r>
            <a:endParaRPr lang="es-EC" b="1"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análisis de áreas peligrosas permite determinar la existencia de zonas de riesgo, para poder establecer una adecuada selección y ubicación de los equipos eléctricos. Para la definición de áreas peligrosas  se consideran las normas API 500 y NEC sección 500.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latin typeface="+mn-lt"/>
                <a:ea typeface="+mn-ea"/>
                <a:cs typeface="+mn-cs"/>
              </a:rPr>
              <a:t>ANEXO B1</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análisis de áreas peligrosas permite determinar la existencia de zonas de riesgo, para poder establecer una adecuada selección y ubicación de los equipos eléctricos. Para la definición de áreas peligrosas  se consideran las normas API 500 y NEC sección 500. </a:t>
            </a:r>
            <a:endParaRPr lang="es-EC" sz="1200" kern="1200" smtClean="0">
              <a:solidFill>
                <a:schemeClr val="tx1"/>
              </a:solidFill>
              <a:latin typeface="+mn-lt"/>
              <a:ea typeface="+mn-ea"/>
              <a:cs typeface="+mn-cs"/>
            </a:endParaRPr>
          </a:p>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sistema de control estará constituido por dos controladores lógicos programables, Control Logix (1756-L73) con sus respectivos módulos de entradas y salidas, su elección se justifica de acuerdo a los requerimientos establecidos en el apartado 3.9.2, es importante mencionar que junto a estos controladores es necesario disponer de un módulo de comunicación Ethernet (ENBT) para poder desarrollar procesos de  intercambio de información entre ambos PLC’s.</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sistema de control estará constituido por dos controladores lógicos programables, Control Logix (1756-L73) con sus respectivos módulos de entradas y salidas, su elección se justifica de acuerdo a los requerimientos establecidos en el apartado 3.9.2, es importante mencionar que junto a estos controladores es necesario disponer de un módulo de comunicación Ethernet (ENBT) para poder desarrollar procesos de  intercambio de información entre ambos PLC’s.</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HIPERVINCULO</a:t>
            </a:r>
            <a:r>
              <a:rPr lang="es-EC" baseline="0" dirty="0" smtClean="0"/>
              <a:t> A LOS ANEXOS</a:t>
            </a:r>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La programación desarrollada para el PLC de control y el PLC de seguridad ha sido realizada en lenguaje ladder, para un manejo ordenado de cada etapa del proceso en ambos controladores se ha usado subrutinas para cada uno de los sistemas inmersos en el proceso de deshidratación y almacenamiento. </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sistema de control estará constituido por dos controladores lógicos programables, Control Logix (1756-L73) con sus respectivos módulos de entradas y salidas, su elección se justifica de acuerdo a los requerimientos establecidos en el apartado 3.9.2, es importante mencionar que junto a estos controladores es necesario disponer de un módulo de comunicación Ethernet (ENBT) para poder desarrollar procesos de  intercambio de información entre ambos PLC’s.</a:t>
            </a:r>
          </a:p>
          <a:p>
            <a:endParaRPr lang="es-EC" dirty="0"/>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dirty="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dirty="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Para el proceso de simulación se ha hecho uso del software </a:t>
            </a:r>
            <a:r>
              <a:rPr lang="es-EC" sz="1200" kern="1200" dirty="0" err="1" smtClean="0">
                <a:solidFill>
                  <a:schemeClr val="tx1"/>
                </a:solidFill>
                <a:latin typeface="+mn-lt"/>
                <a:ea typeface="+mn-ea"/>
                <a:cs typeface="+mn-cs"/>
              </a:rPr>
              <a:t>SoftLogix</a:t>
            </a:r>
            <a:r>
              <a:rPr lang="es-EC" sz="1200" kern="1200" smtClean="0">
                <a:solidFill>
                  <a:schemeClr val="tx1"/>
                </a:solidFill>
                <a:latin typeface="+mn-lt"/>
                <a:ea typeface="+mn-ea"/>
                <a:cs typeface="+mn-cs"/>
              </a:rPr>
              <a:t> 5800 que permite emular un PLC virtual, por lo que se tiene como requisitos para el desarrollo de la simulación el uso de dos máquinas virtuales que contengan cada una un PLC virtual, en donde el controlador que contenga la programación correspondiente al PLC de proceso se le denomine PLC virtual de control y el controlador que contenga la programación correspondiente al PLC de seguridad se le denomine PLC virtual de seguridad. </a:t>
            </a:r>
            <a:endParaRPr lang="es-EC" sz="1200" kern="1200">
              <a:solidFill>
                <a:schemeClr val="tx1"/>
              </a:solidFill>
              <a:latin typeface="+mn-lt"/>
              <a:ea typeface="+mn-ea"/>
              <a:cs typeface="+mn-cs"/>
            </a:endParaRPr>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r>
              <a:rPr lang="es-EC" smtClean="0"/>
              <a:t>Autores:Ochoa Dayana-Mendoza Carlos</a:t>
            </a:r>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178DE9E-BBB0-4EC8-B837-AF2AF29756EE}" type="datetime1">
              <a:rPr lang="es-EC" smtClean="0"/>
              <a:pPr/>
              <a:t>12/12/2014</a:t>
            </a:fld>
            <a:endParaRPr lang="es-EC"/>
          </a:p>
        </p:txBody>
      </p:sp>
      <p:sp>
        <p:nvSpPr>
          <p:cNvPr id="2" name="1 Marcador de pie de página"/>
          <p:cNvSpPr>
            <a:spLocks noGrp="1"/>
          </p:cNvSpPr>
          <p:nvPr>
            <p:ph type="ftr" sz="quarter" idx="11"/>
          </p:nvPr>
        </p:nvSpPr>
        <p:spPr/>
        <p:txBody>
          <a:bodyPr/>
          <a:lstStyle/>
          <a:p>
            <a:r>
              <a:rPr lang="es-EC" smtClean="0"/>
              <a:t>Ochoa Dayana-Mendoza Carlos</a:t>
            </a:r>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DC83C6E0-3BB7-43BE-8CE0-DA70D63EE56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34565F-3A26-49D2-A79F-C0B752AA1A89}" type="datetime1">
              <a:rPr lang="es-EC" smtClean="0"/>
              <a:pPr/>
              <a:t>12/12/2014</a:t>
            </a:fld>
            <a:endParaRPr lang="es-EC"/>
          </a:p>
        </p:txBody>
      </p:sp>
      <p:sp>
        <p:nvSpPr>
          <p:cNvPr id="5" name="4 Marcador de pie de página"/>
          <p:cNvSpPr>
            <a:spLocks noGrp="1"/>
          </p:cNvSpPr>
          <p:nvPr>
            <p:ph type="ftr" sz="quarter" idx="11"/>
          </p:nvPr>
        </p:nvSpPr>
        <p:spPr/>
        <p:txBody>
          <a:bodyPr/>
          <a:lstStyle/>
          <a:p>
            <a:r>
              <a:rPr lang="es-EC" smtClean="0"/>
              <a:t>Ochoa Dayana-Mendoza Carlos</a:t>
            </a:r>
            <a:endParaRPr lang="es-EC"/>
          </a:p>
        </p:txBody>
      </p:sp>
      <p:sp>
        <p:nvSpPr>
          <p:cNvPr id="6" name="5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3672E1-51DD-45D8-893D-756A79429A08}" type="datetime1">
              <a:rPr lang="es-EC" smtClean="0"/>
              <a:pPr/>
              <a:t>12/12/2014</a:t>
            </a:fld>
            <a:endParaRPr lang="es-EC"/>
          </a:p>
        </p:txBody>
      </p:sp>
      <p:sp>
        <p:nvSpPr>
          <p:cNvPr id="5" name="4 Marcador de pie de página"/>
          <p:cNvSpPr>
            <a:spLocks noGrp="1"/>
          </p:cNvSpPr>
          <p:nvPr>
            <p:ph type="ftr" sz="quarter" idx="11"/>
          </p:nvPr>
        </p:nvSpPr>
        <p:spPr/>
        <p:txBody>
          <a:bodyPr/>
          <a:lstStyle/>
          <a:p>
            <a:r>
              <a:rPr lang="es-EC" smtClean="0"/>
              <a:t>Ochoa Dayana-Mendoza Carlos</a:t>
            </a:r>
            <a:endParaRPr lang="es-EC"/>
          </a:p>
        </p:txBody>
      </p:sp>
      <p:sp>
        <p:nvSpPr>
          <p:cNvPr id="6" name="5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39E6C96A-E7BF-431E-8A54-03F288971429}" type="datetime1">
              <a:rPr lang="es-EC" smtClean="0"/>
              <a:pPr/>
              <a:t>12/12/2014</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r>
              <a:rPr lang="es-EC" smtClean="0"/>
              <a:t>Ochoa Dayana-Mendoza Carlos</a:t>
            </a:r>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DC83C6E0-3BB7-43BE-8CE0-DA70D63EE563}"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94354BDA-A54C-4AB5-B4AB-364A16DCCB07}" type="datetime1">
              <a:rPr lang="es-EC" smtClean="0"/>
              <a:pPr/>
              <a:t>12/12/2014</a:t>
            </a:fld>
            <a:endParaRPr lang="es-EC"/>
          </a:p>
        </p:txBody>
      </p:sp>
      <p:sp>
        <p:nvSpPr>
          <p:cNvPr id="11" name="10 Marcador de pie de página"/>
          <p:cNvSpPr>
            <a:spLocks noGrp="1"/>
          </p:cNvSpPr>
          <p:nvPr>
            <p:ph type="ftr" sz="quarter" idx="11"/>
          </p:nvPr>
        </p:nvSpPr>
        <p:spPr/>
        <p:txBody>
          <a:bodyPr/>
          <a:lstStyle/>
          <a:p>
            <a:r>
              <a:rPr lang="es-EC" smtClean="0"/>
              <a:t>Ochoa Dayana-Mendoza Carlos</a:t>
            </a:r>
            <a:endParaRPr lang="es-EC"/>
          </a:p>
        </p:txBody>
      </p:sp>
      <p:sp>
        <p:nvSpPr>
          <p:cNvPr id="16" name="15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4E9A9124-2921-426B-BD5B-B63B13FB864E}" type="datetime1">
              <a:rPr lang="es-EC" smtClean="0"/>
              <a:pPr/>
              <a:t>12/12/2014</a:t>
            </a:fld>
            <a:endParaRPr lang="es-EC"/>
          </a:p>
        </p:txBody>
      </p:sp>
      <p:sp>
        <p:nvSpPr>
          <p:cNvPr id="10" name="9 Marcador de pie de página"/>
          <p:cNvSpPr>
            <a:spLocks noGrp="1"/>
          </p:cNvSpPr>
          <p:nvPr>
            <p:ph type="ftr" sz="quarter" idx="11"/>
          </p:nvPr>
        </p:nvSpPr>
        <p:spPr/>
        <p:txBody>
          <a:bodyPr/>
          <a:lstStyle/>
          <a:p>
            <a:r>
              <a:rPr lang="es-EC" smtClean="0"/>
              <a:t>Ochoa Dayana-Mendoza Carlos</a:t>
            </a:r>
            <a:endParaRPr lang="es-EC"/>
          </a:p>
        </p:txBody>
      </p:sp>
      <p:sp>
        <p:nvSpPr>
          <p:cNvPr id="31" name="30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ABDFFF4-8350-4F0D-84B5-67EA9A3F1957}" type="datetime1">
              <a:rPr lang="es-EC" smtClean="0"/>
              <a:pPr/>
              <a:t>12/12/2014</a:t>
            </a:fld>
            <a:endParaRPr lang="es-EC"/>
          </a:p>
        </p:txBody>
      </p:sp>
      <p:sp>
        <p:nvSpPr>
          <p:cNvPr id="6" name="5 Marcador de pie de página"/>
          <p:cNvSpPr>
            <a:spLocks noGrp="1"/>
          </p:cNvSpPr>
          <p:nvPr>
            <p:ph type="ftr" sz="quarter" idx="11"/>
          </p:nvPr>
        </p:nvSpPr>
        <p:spPr/>
        <p:txBody>
          <a:bodyPr/>
          <a:lstStyle/>
          <a:p>
            <a:r>
              <a:rPr lang="es-EC" smtClean="0"/>
              <a:t>Ochoa Dayana-Mendoza Carlos</a:t>
            </a:r>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DC83C6E0-3BB7-43BE-8CE0-DA70D63EE563}"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3B30BDF4-85A3-4485-BD8A-B695B6CE608A}" type="datetime1">
              <a:rPr lang="es-EC" smtClean="0"/>
              <a:pPr/>
              <a:t>12/12/2014</a:t>
            </a:fld>
            <a:endParaRPr lang="es-EC"/>
          </a:p>
        </p:txBody>
      </p:sp>
      <p:sp>
        <p:nvSpPr>
          <p:cNvPr id="21" name="20 Marcador de pie de página"/>
          <p:cNvSpPr>
            <a:spLocks noGrp="1"/>
          </p:cNvSpPr>
          <p:nvPr>
            <p:ph type="ftr" sz="quarter" idx="11"/>
          </p:nvPr>
        </p:nvSpPr>
        <p:spPr/>
        <p:txBody>
          <a:bodyPr/>
          <a:lstStyle/>
          <a:p>
            <a:r>
              <a:rPr lang="es-EC" smtClean="0"/>
              <a:t>Ochoa Dayana-Mendoza Carlos</a:t>
            </a:r>
            <a:endParaRPr lang="es-EC"/>
          </a:p>
        </p:txBody>
      </p:sp>
      <p:sp>
        <p:nvSpPr>
          <p:cNvPr id="6" name="5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39CB5BA-08A5-4048-90CF-4159EB2832AE}" type="datetime1">
              <a:rPr lang="es-EC" smtClean="0"/>
              <a:pPr/>
              <a:t>12/12/2014</a:t>
            </a:fld>
            <a:endParaRPr lang="es-EC"/>
          </a:p>
        </p:txBody>
      </p:sp>
      <p:sp>
        <p:nvSpPr>
          <p:cNvPr id="24" name="23 Marcador de pie de página"/>
          <p:cNvSpPr>
            <a:spLocks noGrp="1"/>
          </p:cNvSpPr>
          <p:nvPr>
            <p:ph type="ftr" sz="quarter" idx="11"/>
          </p:nvPr>
        </p:nvSpPr>
        <p:spPr/>
        <p:txBody>
          <a:bodyPr/>
          <a:lstStyle/>
          <a:p>
            <a:r>
              <a:rPr lang="es-EC" smtClean="0"/>
              <a:t>Ochoa Dayana-Mendoza Carlos</a:t>
            </a:r>
            <a:endParaRPr lang="es-EC"/>
          </a:p>
        </p:txBody>
      </p:sp>
      <p:sp>
        <p:nvSpPr>
          <p:cNvPr id="7" name="6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91A0A2A-0828-4E60-87D8-6E8A72D74644}" type="datetime1">
              <a:rPr lang="es-EC" smtClean="0"/>
              <a:pPr/>
              <a:t>12/12/2014</a:t>
            </a:fld>
            <a:endParaRPr lang="es-EC"/>
          </a:p>
        </p:txBody>
      </p:sp>
      <p:sp>
        <p:nvSpPr>
          <p:cNvPr id="29" name="28 Marcador de pie de página"/>
          <p:cNvSpPr>
            <a:spLocks noGrp="1"/>
          </p:cNvSpPr>
          <p:nvPr>
            <p:ph type="ftr" sz="quarter" idx="11"/>
          </p:nvPr>
        </p:nvSpPr>
        <p:spPr/>
        <p:txBody>
          <a:bodyPr/>
          <a:lstStyle/>
          <a:p>
            <a:r>
              <a:rPr lang="es-EC" smtClean="0"/>
              <a:t>Ochoa Dayana-Mendoza Carlos</a:t>
            </a:r>
            <a:endParaRPr lang="es-EC"/>
          </a:p>
        </p:txBody>
      </p:sp>
      <p:sp>
        <p:nvSpPr>
          <p:cNvPr id="7" name="6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95CB555B-BAAD-45EA-8925-B892CBF1ABCC}" type="datetime1">
              <a:rPr lang="es-EC" smtClean="0"/>
              <a:pPr/>
              <a:t>12/12/2014</a:t>
            </a:fld>
            <a:endParaRPr lang="es-EC"/>
          </a:p>
        </p:txBody>
      </p:sp>
      <p:sp>
        <p:nvSpPr>
          <p:cNvPr id="5" name="4 Marcador de pie de página"/>
          <p:cNvSpPr>
            <a:spLocks noGrp="1"/>
          </p:cNvSpPr>
          <p:nvPr>
            <p:ph type="ftr" sz="quarter" idx="11"/>
          </p:nvPr>
        </p:nvSpPr>
        <p:spPr/>
        <p:txBody>
          <a:bodyPr/>
          <a:lstStyle/>
          <a:p>
            <a:r>
              <a:rPr lang="es-EC" smtClean="0"/>
              <a:t>Ochoa Dayana-Mendoza Carlos</a:t>
            </a:r>
            <a:endParaRPr lang="es-EC"/>
          </a:p>
        </p:txBody>
      </p:sp>
      <p:sp>
        <p:nvSpPr>
          <p:cNvPr id="31" name="30 Marcador de número de diapositiva"/>
          <p:cNvSpPr>
            <a:spLocks noGrp="1"/>
          </p:cNvSpPr>
          <p:nvPr>
            <p:ph type="sldNum" sz="quarter" idx="12"/>
          </p:nvPr>
        </p:nvSpPr>
        <p:spPr/>
        <p:txBody>
          <a:bodyPr/>
          <a:lstStyle/>
          <a:p>
            <a:fld id="{DC83C6E0-3BB7-43BE-8CE0-DA70D63EE563}"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A22A95-B27F-4909-ABBF-448D345BE959}" type="datetime1">
              <a:rPr lang="es-EC" smtClean="0"/>
              <a:pPr/>
              <a:t>12/12/2014</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s-EC" smtClean="0"/>
              <a:t>Ochoa Dayana-Mendoza Carlos</a:t>
            </a:r>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C83C6E0-3BB7-43BE-8CE0-DA70D63EE563}"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slide" Target="slide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3.png"/><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slide" Target="slide9.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slide" Target="slide9.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5.xml"/><Relationship Id="rId7" Type="http://schemas.openxmlformats.org/officeDocument/2006/relationships/slide" Target="slide4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3.xml"/><Relationship Id="rId4" Type="http://schemas.openxmlformats.org/officeDocument/2006/relationships/slide" Target="slide41.xml"/><Relationship Id="rId9"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6.xml"/><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7.xml"/><Relationship Id="rId4" Type="http://schemas.openxmlformats.org/officeDocument/2006/relationships/slide" Target="slide31.xml"/><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png"/><Relationship Id="rId7"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6.jpe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PLANOSPDF/tanque%20multiproposito.pdf" TargetMode="External"/><Relationship Id="rId7" Type="http://schemas.openxmlformats.org/officeDocument/2006/relationships/slide" Target="slide2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PLANOSPDF/tanque%20multiproposito.pdf" TargetMode="External"/><Relationship Id="rId7" Type="http://schemas.openxmlformats.org/officeDocument/2006/relationships/slide" Target="slide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32.xml"/><Relationship Id="rId7"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4.xml"/><Relationship Id="rId10" Type="http://schemas.openxmlformats.org/officeDocument/2006/relationships/image" Target="../media/image23.jpeg"/><Relationship Id="rId4" Type="http://schemas.openxmlformats.org/officeDocument/2006/relationships/slide" Target="slide33.xml"/><Relationship Id="rId9" Type="http://schemas.openxmlformats.org/officeDocument/2006/relationships/slide" Target="slide24.xml"/></Relationships>
</file>

<file path=ppt/slides/_rels/slide3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xml"/><Relationship Id="rId7" Type="http://schemas.openxmlformats.org/officeDocument/2006/relationships/hyperlink" Target="PLANOSPDF/sistema%20de%20desalojo%20de%20agua1.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hyperlink" Target="PLANOSPDF/FORMACION%20DE%20COLCHO%20DE%20AGUA1.pdf" TargetMode="External"/><Relationship Id="rId7"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6.jpe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5.png"/><Relationship Id="rId7"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PLANOSPDF/SEPARACI&#211;N%20PRIMARIA.pdf" TargetMode="External"/><Relationship Id="rId10" Type="http://schemas.openxmlformats.org/officeDocument/2006/relationships/slide" Target="slide31.xml"/><Relationship Id="rId4" Type="http://schemas.openxmlformats.org/officeDocument/2006/relationships/image" Target="../media/image26.png"/><Relationship Id="rId9" Type="http://schemas.openxmlformats.org/officeDocument/2006/relationships/image" Target="../media/image20.jpeg"/></Relationships>
</file>

<file path=ppt/slides/_rels/slide35.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xml"/><Relationship Id="rId7" Type="http://schemas.openxmlformats.org/officeDocument/2006/relationships/hyperlink" Target="PLANOSPDF/SISTEMA%20DE%20BOMBEO.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xml"/><Relationship Id="rId7" Type="http://schemas.openxmlformats.org/officeDocument/2006/relationships/hyperlink" Target="PLANOSPDF/CALENTAMIENTO1.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8.xml"/><Relationship Id="rId7"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1.xml"/><Relationship Id="rId4" Type="http://schemas.openxmlformats.org/officeDocument/2006/relationships/slide" Target="slide40.xml"/><Relationship Id="rId9" Type="http://schemas.openxmlformats.org/officeDocument/2006/relationships/image" Target="../media/image20.jpeg"/></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2.xml"/><Relationship Id="rId7" Type="http://schemas.openxmlformats.org/officeDocument/2006/relationships/hyperlink" Target="PLANOSPDF/DRENAJ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2.xml"/><Relationship Id="rId7" Type="http://schemas.openxmlformats.org/officeDocument/2006/relationships/hyperlink" Target="PLANOSPDF/ALMACENAMIENTO%20DE%20QUIMICOS1.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jpe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2.xml"/><Relationship Id="rId7" Type="http://schemas.openxmlformats.org/officeDocument/2006/relationships/hyperlink" Target="PLANOSPDF/SISTEMA%20AIRE%20DE%20%20INSTRUMENTOS.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hyperlink" Target="PLANOSPDF/clasificacion%20zonas%20definitivo.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PLANOSPDF/diagrama%20de%20flujo%20de%20bloques.pdf" TargetMode="External"/><Relationship Id="rId7" Type="http://schemas.openxmlformats.org/officeDocument/2006/relationships/slide" Target="slide2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hyperlink" Target="PLANOSPDF/DIAGRAMA%20DE%20FLUJO%20DE%20PROCESO.pdf" TargetMode="Externa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2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0" Type="http://schemas.openxmlformats.org/officeDocument/2006/relationships/slide" Target="slide3.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6.jpeg"/><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59.xml"/><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8" Type="http://schemas.openxmlformats.org/officeDocument/2006/relationships/hyperlink" Target="PLANOSPDF/CABLEADO%20SEGURIDAD1.pdf" TargetMode="External"/><Relationship Id="rId3" Type="http://schemas.openxmlformats.org/officeDocument/2006/relationships/hyperlink" Target="PLANOSPDF/DIAGRAMA%20DE%20UBICACION%20DE%20EQUIPOS%20ELECTRICOS1.pdf" TargetMode="External"/><Relationship Id="rId7" Type="http://schemas.openxmlformats.org/officeDocument/2006/relationships/hyperlink" Target="PLANOSPDF/CABLEADO%20TABLERO1.pdf" TargetMode="External"/><Relationship Id="rId12"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PLANOSPDF/INSTRUMENTACION.pdf" TargetMode="External"/><Relationship Id="rId11" Type="http://schemas.openxmlformats.org/officeDocument/2006/relationships/slide" Target="slide51.xml"/><Relationship Id="rId5" Type="http://schemas.openxmlformats.org/officeDocument/2006/relationships/hyperlink" Target="PLANOSPDF/bloques.pdf" TargetMode="External"/><Relationship Id="rId10" Type="http://schemas.openxmlformats.org/officeDocument/2006/relationships/image" Target="../media/image6.jpeg"/><Relationship Id="rId4" Type="http://schemas.openxmlformats.org/officeDocument/2006/relationships/hyperlink" Target="PLANOSPDF/DIAGRAMA%20UBICACION%20PLC%20S1.pdf" TargetMode="External"/><Relationship Id="rId9"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slide" Target="slide51.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image" Target="../media/image6.jpe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image" Target="../media/image6.jpe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image" Target="../media/image6.jpeg"/><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image" Target="../media/image6.jpe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slide" Target="slide51.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jpeg"/><Relationship Id="rId5" Type="http://schemas.openxmlformats.org/officeDocument/2006/relationships/diagramQuickStyle" Target="../diagrams/quickStyle3.xml"/><Relationship Id="rId10" Type="http://schemas.openxmlformats.org/officeDocument/2006/relationships/slide" Target="slide3.xml"/><Relationship Id="rId4" Type="http://schemas.openxmlformats.org/officeDocument/2006/relationships/diagramLayout" Target="../diagrams/layout3.xml"/><Relationship Id="rId9"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1362"/>
            <a:ext cx="7920000" cy="156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611560" y="1853952"/>
            <a:ext cx="82296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DEPARTAMENTO DE INGENIERÍA ELECTRÓNICA</a:t>
            </a:r>
            <a:br>
              <a:rPr kumimoji="0" lang="es-EC" sz="28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s-EC" sz="28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AUTOMATIZACIÓN Y CONTROL</a:t>
            </a:r>
            <a:endParaRPr kumimoji="0" lang="es-ES" sz="28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1 Título"/>
          <p:cNvSpPr txBox="1">
            <a:spLocks/>
          </p:cNvSpPr>
          <p:nvPr/>
        </p:nvSpPr>
        <p:spPr>
          <a:xfrm>
            <a:off x="611560" y="2996952"/>
            <a:ext cx="8229600" cy="14401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es-EC" sz="2000" b="1" dirty="0" smtClean="0">
                <a:solidFill>
                  <a:schemeClr val="accent4">
                    <a:lumMod val="50000"/>
                  </a:schemeClr>
                </a:solidFill>
              </a:rPr>
              <a:t>“</a:t>
            </a:r>
            <a:r>
              <a:rPr lang="es-ES" sz="2000" b="1" dirty="0" smtClean="0"/>
              <a:t>INGENIERÍAS CONCEPTUAL, BÁSICA Y DE DETALLE PARA LA OPTIMIZACIÓN DEL SISTEMA DE DESHIDRATACIÓN Y ALMACENAMIENTO DEL CAMPO SACHA SUR-RÍO NAPO CEM</a:t>
            </a:r>
            <a:r>
              <a:rPr lang="es-EC" sz="2000" b="1" dirty="0" smtClean="0">
                <a:solidFill>
                  <a:schemeClr val="accent4">
                    <a:lumMod val="50000"/>
                  </a:schemeClr>
                </a:solidFill>
              </a:rPr>
              <a:t>”</a:t>
            </a:r>
            <a:endParaRPr lang="es-ES" sz="2000" b="1" dirty="0">
              <a:solidFill>
                <a:schemeClr val="accent4">
                  <a:lumMod val="50000"/>
                </a:schemeClr>
              </a:solidFill>
            </a:endParaRPr>
          </a:p>
        </p:txBody>
      </p:sp>
      <p:sp>
        <p:nvSpPr>
          <p:cNvPr id="7" name="6 Rectángulo"/>
          <p:cNvSpPr/>
          <p:nvPr/>
        </p:nvSpPr>
        <p:spPr>
          <a:xfrm>
            <a:off x="2051720" y="4653136"/>
            <a:ext cx="5112568" cy="707886"/>
          </a:xfrm>
          <a:prstGeom prst="rect">
            <a:avLst/>
          </a:prstGeom>
        </p:spPr>
        <p:txBody>
          <a:bodyPr wrap="square">
            <a:spAutoFit/>
          </a:bodyPr>
          <a:lstStyle/>
          <a:p>
            <a:pPr algn="ctr"/>
            <a:r>
              <a:rPr lang="es-EC" sz="2000" b="1" dirty="0"/>
              <a:t>AUTORES: </a:t>
            </a:r>
            <a:r>
              <a:rPr lang="es-EC" sz="2000" b="1" dirty="0" smtClean="0"/>
              <a:t> OCHOA FIERRO DAYANA</a:t>
            </a:r>
          </a:p>
          <a:p>
            <a:pPr algn="ctr"/>
            <a:r>
              <a:rPr lang="es-EC" sz="2000" b="1" dirty="0" smtClean="0"/>
              <a:t>	          MENDOZA TERÁN CARLOS</a:t>
            </a:r>
            <a:endParaRPr lang="es-E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rgbClr val="002060"/>
                </a:solidFill>
              </a:rPr>
              <a:t>Descripción de las instalaciones existentes</a:t>
            </a:r>
            <a:br>
              <a:rPr lang="es-EC" b="1" dirty="0" smtClean="0">
                <a:solidFill>
                  <a:srgbClr val="002060"/>
                </a:solidFill>
              </a:rPr>
            </a:br>
            <a:endParaRPr lang="es-EC" b="1" dirty="0">
              <a:solidFill>
                <a:srgbClr val="002060"/>
              </a:solidFill>
            </a:endParaRPr>
          </a:p>
        </p:txBody>
      </p:sp>
      <p:sp>
        <p:nvSpPr>
          <p:cNvPr id="5" name="4 Marcador de contenido"/>
          <p:cNvSpPr>
            <a:spLocks noGrp="1"/>
          </p:cNvSpPr>
          <p:nvPr>
            <p:ph idx="1"/>
          </p:nvPr>
        </p:nvSpPr>
        <p:spPr>
          <a:xfrm>
            <a:off x="0" y="1124744"/>
            <a:ext cx="8686800" cy="4525963"/>
          </a:xfrm>
        </p:spPr>
        <p:txBody>
          <a:bodyPr/>
          <a:lstStyle/>
          <a:p>
            <a:pPr>
              <a:buFont typeface="Wingdings" pitchFamily="2" charset="2"/>
              <a:buChar char="v"/>
            </a:pPr>
            <a:r>
              <a:rPr lang="es-EC" b="1" dirty="0" smtClean="0"/>
              <a:t>Múltiple de prueba y producción</a:t>
            </a:r>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r>
              <a:rPr lang="es-EC" b="1" dirty="0" smtClean="0"/>
              <a:t>Separadores (Bifásicos y Trifásicos)</a:t>
            </a:r>
          </a:p>
          <a:p>
            <a:pPr algn="just">
              <a:buNone/>
            </a:pPr>
            <a:r>
              <a:rPr lang="es-EC" dirty="0" smtClean="0"/>
              <a:t>	</a:t>
            </a:r>
            <a:endParaRPr lang="es-EC" sz="2400" dirty="0" smtClean="0"/>
          </a:p>
          <a:p>
            <a:pPr>
              <a:buNone/>
            </a:pPr>
            <a:endParaRPr lang="es-EC" b="1" dirty="0"/>
          </a:p>
        </p:txBody>
      </p:sp>
      <p:pic>
        <p:nvPicPr>
          <p:cNvPr id="6" name="5 Imagen"/>
          <p:cNvPicPr/>
          <p:nvPr/>
        </p:nvPicPr>
        <p:blipFill rotWithShape="1">
          <a:blip r:embed="rId3" cstate="print"/>
          <a:srcRect l="9773" t="38582" r="15156" b="25473"/>
          <a:stretch/>
        </p:blipFill>
        <p:spPr bwMode="auto">
          <a:xfrm>
            <a:off x="2051720" y="1772816"/>
            <a:ext cx="5472608" cy="1512168"/>
          </a:xfrm>
          <a:prstGeom prst="rect">
            <a:avLst/>
          </a:prstGeom>
          <a:ln>
            <a:noFill/>
          </a:ln>
          <a:extLst>
            <a:ext uri="{53640926-AAD7-44D8-BBD7-CCE9431645EC}">
              <a14:shadowObscured xmlns:a14="http://schemas.microsoft.com/office/drawing/2010/main"/>
            </a:ext>
          </a:extLst>
        </p:spPr>
      </p:pic>
      <p:pic>
        <p:nvPicPr>
          <p:cNvPr id="8" name="7 Imagen" descr="C:\Users\CHARLES\Desktop\tesis\disco\fotos sacha\DSC03635.JPG"/>
          <p:cNvPicPr/>
          <p:nvPr/>
        </p:nvPicPr>
        <p:blipFill rotWithShape="1">
          <a:blip r:embed="rId4" cstate="print">
            <a:extLst>
              <a:ext uri="{28A0092B-C50C-407E-A947-70E740481C1C}">
                <a14:useLocalDpi xmlns:a14="http://schemas.microsoft.com/office/drawing/2010/main" val="0"/>
              </a:ext>
            </a:extLst>
          </a:blip>
          <a:srcRect t="18818" b="9515"/>
          <a:stretch/>
        </p:blipFill>
        <p:spPr bwMode="auto">
          <a:xfrm>
            <a:off x="2411760" y="4019808"/>
            <a:ext cx="4659923" cy="2505536"/>
          </a:xfrm>
          <a:prstGeom prst="rect">
            <a:avLst/>
          </a:prstGeom>
          <a:noFill/>
          <a:ln>
            <a:noFill/>
          </a:ln>
          <a:extLst>
            <a:ext uri="{53640926-AAD7-44D8-BBD7-CCE9431645EC}">
              <a14:shadowObscured xmlns:a14="http://schemas.microsoft.com/office/drawing/2010/main"/>
            </a:ext>
          </a:extLst>
        </p:spPr>
      </p:pic>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descr="conceptual.jpg">
            <a:hlinkClick r:id="rId5" action="ppaction://hlinksldjump"/>
          </p:cNvPr>
          <p:cNvPicPr>
            <a:picLocks noChangeAspect="1"/>
          </p:cNvPicPr>
          <p:nvPr/>
        </p:nvPicPr>
        <p:blipFill>
          <a:blip r:embed="rId6" cstate="print"/>
          <a:stretch>
            <a:fillRect/>
          </a:stretch>
        </p:blipFill>
        <p:spPr>
          <a:xfrm>
            <a:off x="1152314" y="5877272"/>
            <a:ext cx="1187438" cy="690718"/>
          </a:xfrm>
          <a:prstGeom prst="rect">
            <a:avLst/>
          </a:prstGeom>
        </p:spPr>
      </p:pic>
      <p:pic>
        <p:nvPicPr>
          <p:cNvPr id="11" name="10 Imagen" descr="AGENDA.jpg">
            <a:hlinkClick r:id="rId7" action="ppaction://hlinksldjump"/>
          </p:cNvPr>
          <p:cNvPicPr>
            <a:picLocks noChangeAspect="1"/>
          </p:cNvPicPr>
          <p:nvPr/>
        </p:nvPicPr>
        <p:blipFill>
          <a:blip r:embed="rId8" cstate="print"/>
          <a:stretch>
            <a:fillRect/>
          </a:stretch>
        </p:blipFill>
        <p:spPr>
          <a:xfrm>
            <a:off x="0" y="5877272"/>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2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5600" y="332656"/>
            <a:ext cx="8686800" cy="838200"/>
          </a:xfrm>
        </p:spPr>
        <p:txBody>
          <a:bodyPr>
            <a:noAutofit/>
          </a:bodyPr>
          <a:lstStyle/>
          <a:p>
            <a:r>
              <a:rPr lang="es-EC" b="1" dirty="0" smtClean="0">
                <a:solidFill>
                  <a:srgbClr val="002060"/>
                </a:solidFill>
              </a:rPr>
              <a:t>Descripción de las instalaciones existentes</a:t>
            </a:r>
            <a:br>
              <a:rPr lang="es-EC" b="1" dirty="0" smtClean="0">
                <a:solidFill>
                  <a:srgbClr val="002060"/>
                </a:solidFill>
              </a:rPr>
            </a:br>
            <a:endParaRPr lang="es-EC" b="1" dirty="0">
              <a:solidFill>
                <a:srgbClr val="002060"/>
              </a:solidFill>
            </a:endParaRPr>
          </a:p>
        </p:txBody>
      </p:sp>
      <p:sp>
        <p:nvSpPr>
          <p:cNvPr id="5" name="4 Marcador de contenido"/>
          <p:cNvSpPr>
            <a:spLocks noGrp="1"/>
          </p:cNvSpPr>
          <p:nvPr>
            <p:ph idx="1"/>
          </p:nvPr>
        </p:nvSpPr>
        <p:spPr>
          <a:xfrm>
            <a:off x="0" y="1124744"/>
            <a:ext cx="8686800" cy="4525963"/>
          </a:xfrm>
        </p:spPr>
        <p:txBody>
          <a:bodyPr/>
          <a:lstStyle/>
          <a:p>
            <a:pPr>
              <a:buFont typeface="Wingdings" pitchFamily="2" charset="2"/>
              <a:buChar char="v"/>
            </a:pPr>
            <a:r>
              <a:rPr lang="es-EC" b="1" dirty="0" smtClean="0"/>
              <a:t>Sistema de deshidratación (lavado)</a:t>
            </a:r>
          </a:p>
          <a:p>
            <a:pPr>
              <a:buFont typeface="Wingdings" pitchFamily="2" charset="2"/>
              <a:buChar char="v"/>
            </a:pPr>
            <a:endParaRPr lang="es-EC" b="1" dirty="0" smtClean="0"/>
          </a:p>
          <a:p>
            <a:pPr>
              <a:buFont typeface="Wingdings" pitchFamily="2" charset="2"/>
              <a:buChar char="v"/>
            </a:pPr>
            <a:endParaRPr lang="es-EC" b="1" dirty="0" smtClean="0"/>
          </a:p>
          <a:p>
            <a:pPr algn="just">
              <a:buNone/>
            </a:pPr>
            <a:r>
              <a:rPr lang="es-EC" dirty="0" smtClean="0"/>
              <a:t>	</a:t>
            </a:r>
            <a:endParaRPr lang="es-EC" sz="2400" dirty="0" smtClean="0"/>
          </a:p>
          <a:p>
            <a:pPr>
              <a:buNone/>
            </a:pPr>
            <a:endParaRPr lang="es-EC" b="1" dirty="0"/>
          </a:p>
        </p:txBody>
      </p:sp>
      <p:sp>
        <p:nvSpPr>
          <p:cNvPr id="9" name="6 Marcador de pie de página"/>
          <p:cNvSpPr txBox="1">
            <a:spLocks/>
          </p:cNvSpPr>
          <p:nvPr/>
        </p:nvSpPr>
        <p:spPr>
          <a:xfrm>
            <a:off x="5940152" y="6237312"/>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Imagen"/>
          <p:cNvPicPr/>
          <p:nvPr/>
        </p:nvPicPr>
        <p:blipFill rotWithShape="1">
          <a:blip r:embed="rId3" cstate="print"/>
          <a:srcRect l="38484" t="17383" r="25924" b="6030"/>
          <a:stretch/>
        </p:blipFill>
        <p:spPr bwMode="auto">
          <a:xfrm>
            <a:off x="5436096" y="1700808"/>
            <a:ext cx="3384376" cy="4104456"/>
          </a:xfrm>
          <a:prstGeom prst="rect">
            <a:avLst/>
          </a:prstGeom>
          <a:ln>
            <a:noFill/>
          </a:ln>
          <a:extLst>
            <a:ext uri="{53640926-AAD7-44D8-BBD7-CCE9431645EC}">
              <a14:shadowObscured xmlns:a14="http://schemas.microsoft.com/office/drawing/2010/main"/>
            </a:ext>
          </a:extLst>
        </p:spPr>
      </p:pic>
      <p:sp>
        <p:nvSpPr>
          <p:cNvPr id="11" name="10 CuadroTexto"/>
          <p:cNvSpPr txBox="1"/>
          <p:nvPr/>
        </p:nvSpPr>
        <p:spPr>
          <a:xfrm>
            <a:off x="251520" y="1628800"/>
            <a:ext cx="4824536" cy="4893647"/>
          </a:xfrm>
          <a:prstGeom prst="rect">
            <a:avLst/>
          </a:prstGeom>
          <a:noFill/>
        </p:spPr>
        <p:txBody>
          <a:bodyPr wrap="square" rtlCol="0">
            <a:spAutoFit/>
          </a:bodyPr>
          <a:lstStyle/>
          <a:p>
            <a:pPr algn="just"/>
            <a:r>
              <a:rPr lang="es-EC" sz="2400" dirty="0"/>
              <a:t>E</a:t>
            </a:r>
            <a:r>
              <a:rPr lang="es-EC" sz="2400" dirty="0" smtClean="0"/>
              <a:t>stá </a:t>
            </a:r>
            <a:r>
              <a:rPr lang="es-EC" sz="2400" dirty="0"/>
              <a:t>integrado por una bota desgasificadora, y el tanque lavador. </a:t>
            </a:r>
            <a:endParaRPr lang="es-EC" sz="2400" dirty="0" smtClean="0"/>
          </a:p>
          <a:p>
            <a:pPr algn="just"/>
            <a:r>
              <a:rPr lang="es-EC" sz="2400" dirty="0" smtClean="0"/>
              <a:t>Para </a:t>
            </a:r>
            <a:r>
              <a:rPr lang="es-EC" sz="2400" dirty="0"/>
              <a:t>mantener una temperatura adecuada y facilitar las operaciones de lavado, se dispone de un sistema auxiliar de calentamiento de </a:t>
            </a:r>
            <a:r>
              <a:rPr lang="es-EC" sz="2400" dirty="0" smtClean="0"/>
              <a:t>agua.</a:t>
            </a:r>
          </a:p>
          <a:p>
            <a:pPr algn="just"/>
            <a:r>
              <a:rPr lang="es-EC" sz="2400" dirty="0"/>
              <a:t>El tanque de lavado actual dispone de un sistema manual para mantener el nivel del colchón de agua en el tanque, y el nivel total en el mismo</a:t>
            </a:r>
          </a:p>
        </p:txBody>
      </p:sp>
      <p:pic>
        <p:nvPicPr>
          <p:cNvPr id="10" name="9 Imagen" descr="conceptual.jpg">
            <a:hlinkClick r:id="rId4" action="ppaction://hlinksldjump"/>
          </p:cNvPr>
          <p:cNvPicPr>
            <a:picLocks noChangeAspect="1"/>
          </p:cNvPicPr>
          <p:nvPr/>
        </p:nvPicPr>
        <p:blipFill>
          <a:blip r:embed="rId5" cstate="print"/>
          <a:stretch>
            <a:fillRect/>
          </a:stretch>
        </p:blipFill>
        <p:spPr>
          <a:xfrm>
            <a:off x="5184762" y="6093296"/>
            <a:ext cx="1187438" cy="690718"/>
          </a:xfrm>
          <a:prstGeom prst="rect">
            <a:avLst/>
          </a:prstGeom>
        </p:spPr>
      </p:pic>
      <p:pic>
        <p:nvPicPr>
          <p:cNvPr id="12" name="11 Imagen" descr="AGENDA.jpg">
            <a:hlinkClick r:id="rId6" action="ppaction://hlinksldjump"/>
          </p:cNvPr>
          <p:cNvPicPr>
            <a:picLocks noChangeAspect="1"/>
          </p:cNvPicPr>
          <p:nvPr/>
        </p:nvPicPr>
        <p:blipFill>
          <a:blip r:embed="rId7" cstate="print"/>
          <a:stretch>
            <a:fillRect/>
          </a:stretch>
        </p:blipFill>
        <p:spPr>
          <a:xfrm>
            <a:off x="4032448" y="6093296"/>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rgbClr val="002060"/>
                </a:solidFill>
              </a:rPr>
              <a:t>Descripción de las instalaciones existentes</a:t>
            </a:r>
            <a:br>
              <a:rPr lang="es-EC" b="1" dirty="0" smtClean="0">
                <a:solidFill>
                  <a:srgbClr val="002060"/>
                </a:solidFill>
              </a:rPr>
            </a:br>
            <a:endParaRPr lang="es-EC" b="1" dirty="0">
              <a:solidFill>
                <a:srgbClr val="002060"/>
              </a:solidFill>
            </a:endParaRPr>
          </a:p>
        </p:txBody>
      </p:sp>
      <p:sp>
        <p:nvSpPr>
          <p:cNvPr id="5" name="4 Marcador de contenido"/>
          <p:cNvSpPr>
            <a:spLocks noGrp="1"/>
          </p:cNvSpPr>
          <p:nvPr>
            <p:ph idx="1"/>
          </p:nvPr>
        </p:nvSpPr>
        <p:spPr>
          <a:xfrm>
            <a:off x="179512" y="1196752"/>
            <a:ext cx="8686800" cy="4525963"/>
          </a:xfrm>
        </p:spPr>
        <p:txBody>
          <a:bodyPr/>
          <a:lstStyle/>
          <a:p>
            <a:pPr>
              <a:buFont typeface="Wingdings" pitchFamily="2" charset="2"/>
              <a:buChar char="v"/>
            </a:pPr>
            <a:r>
              <a:rPr lang="es-EC" b="1" dirty="0" smtClean="0"/>
              <a:t>Sistema de calentamiento</a:t>
            </a:r>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r>
              <a:rPr lang="es-EC" b="1" dirty="0" smtClean="0"/>
              <a:t>Sistema de captación de gas </a:t>
            </a:r>
            <a:r>
              <a:rPr lang="es-EC" dirty="0" smtClean="0"/>
              <a:t>	</a:t>
            </a:r>
            <a:endParaRPr lang="es-EC" sz="2400" dirty="0" smtClean="0"/>
          </a:p>
          <a:p>
            <a:pPr>
              <a:buNone/>
            </a:pPr>
            <a:endParaRPr lang="es-EC" b="1" dirty="0"/>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Imagen"/>
          <p:cNvPicPr/>
          <p:nvPr/>
        </p:nvPicPr>
        <p:blipFill rotWithShape="1">
          <a:blip r:embed="rId3" cstate="print"/>
          <a:srcRect l="36402" t="31188" r="17847" b="35155"/>
          <a:stretch/>
        </p:blipFill>
        <p:spPr bwMode="auto">
          <a:xfrm>
            <a:off x="2339752" y="1700808"/>
            <a:ext cx="5328592" cy="1800200"/>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4" cstate="print"/>
          <a:srcRect l="29436" t="13973" r="10615" b="28656"/>
          <a:stretch/>
        </p:blipFill>
        <p:spPr bwMode="auto">
          <a:xfrm>
            <a:off x="2555776" y="4149080"/>
            <a:ext cx="4824536" cy="2304256"/>
          </a:xfrm>
          <a:prstGeom prst="rect">
            <a:avLst/>
          </a:prstGeom>
          <a:ln>
            <a:noFill/>
          </a:ln>
          <a:extLst>
            <a:ext uri="{53640926-AAD7-44D8-BBD7-CCE9431645EC}">
              <a14:shadowObscured xmlns:a14="http://schemas.microsoft.com/office/drawing/2010/main"/>
            </a:ext>
          </a:extLst>
        </p:spPr>
      </p:pic>
      <p:pic>
        <p:nvPicPr>
          <p:cNvPr id="11" name="10 Imagen" descr="conceptual.jpg">
            <a:hlinkClick r:id="rId5" action="ppaction://hlinksldjump"/>
          </p:cNvPr>
          <p:cNvPicPr>
            <a:picLocks noChangeAspect="1"/>
          </p:cNvPicPr>
          <p:nvPr/>
        </p:nvPicPr>
        <p:blipFill>
          <a:blip r:embed="rId6" cstate="print"/>
          <a:stretch>
            <a:fillRect/>
          </a:stretch>
        </p:blipFill>
        <p:spPr>
          <a:xfrm>
            <a:off x="1259818" y="6020269"/>
            <a:ext cx="1187438" cy="690718"/>
          </a:xfrm>
          <a:prstGeom prst="rect">
            <a:avLst/>
          </a:prstGeom>
        </p:spPr>
      </p:pic>
      <p:pic>
        <p:nvPicPr>
          <p:cNvPr id="12" name="11 Imagen" descr="AGENDA.jpg">
            <a:hlinkClick r:id="rId7" action="ppaction://hlinksldjump"/>
          </p:cNvPr>
          <p:cNvPicPr>
            <a:picLocks noChangeAspect="1"/>
          </p:cNvPicPr>
          <p:nvPr/>
        </p:nvPicPr>
        <p:blipFill>
          <a:blip r:embed="rId8" cstate="print"/>
          <a:stretch>
            <a:fillRect/>
          </a:stretch>
        </p:blipFill>
        <p:spPr>
          <a:xfrm>
            <a:off x="107504" y="6020269"/>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rgbClr val="002060"/>
                </a:solidFill>
              </a:rPr>
              <a:t>Descripción de las instalaciones existentes</a:t>
            </a:r>
            <a:br>
              <a:rPr lang="es-EC" b="1" dirty="0" smtClean="0">
                <a:solidFill>
                  <a:srgbClr val="002060"/>
                </a:solidFill>
              </a:rPr>
            </a:br>
            <a:endParaRPr lang="es-EC" b="1" dirty="0">
              <a:solidFill>
                <a:srgbClr val="002060"/>
              </a:solidFill>
            </a:endParaRPr>
          </a:p>
        </p:txBody>
      </p:sp>
      <p:sp>
        <p:nvSpPr>
          <p:cNvPr id="5" name="4 Marcador de contenido"/>
          <p:cNvSpPr>
            <a:spLocks noGrp="1"/>
          </p:cNvSpPr>
          <p:nvPr>
            <p:ph idx="1"/>
          </p:nvPr>
        </p:nvSpPr>
        <p:spPr>
          <a:xfrm>
            <a:off x="0" y="1124744"/>
            <a:ext cx="8686800" cy="4525963"/>
          </a:xfrm>
        </p:spPr>
        <p:txBody>
          <a:bodyPr/>
          <a:lstStyle/>
          <a:p>
            <a:pPr>
              <a:buFont typeface="Wingdings" pitchFamily="2" charset="2"/>
              <a:buChar char="v"/>
            </a:pPr>
            <a:r>
              <a:rPr lang="es-EC" b="1" dirty="0" smtClean="0"/>
              <a:t>Sistema de almacenamiento (lavado)</a:t>
            </a:r>
          </a:p>
          <a:p>
            <a:pPr>
              <a:buFont typeface="Wingdings" pitchFamily="2" charset="2"/>
              <a:buChar char="v"/>
            </a:pPr>
            <a:endParaRPr lang="es-EC" b="1" dirty="0" smtClean="0"/>
          </a:p>
          <a:p>
            <a:pPr>
              <a:buFont typeface="Wingdings" pitchFamily="2" charset="2"/>
              <a:buChar char="v"/>
            </a:pPr>
            <a:endParaRPr lang="es-EC" b="1" dirty="0" smtClean="0"/>
          </a:p>
          <a:p>
            <a:pPr algn="just">
              <a:buNone/>
            </a:pPr>
            <a:r>
              <a:rPr lang="es-EC" dirty="0" smtClean="0"/>
              <a:t>	</a:t>
            </a:r>
            <a:endParaRPr lang="es-EC" sz="2400" dirty="0" smtClean="0"/>
          </a:p>
          <a:p>
            <a:pPr>
              <a:buNone/>
            </a:pPr>
            <a:endParaRPr lang="es-EC" b="1" dirty="0"/>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10 CuadroTexto"/>
          <p:cNvSpPr txBox="1"/>
          <p:nvPr/>
        </p:nvSpPr>
        <p:spPr>
          <a:xfrm>
            <a:off x="467544" y="1916832"/>
            <a:ext cx="3024336" cy="3785652"/>
          </a:xfrm>
          <a:prstGeom prst="rect">
            <a:avLst/>
          </a:prstGeom>
          <a:noFill/>
        </p:spPr>
        <p:txBody>
          <a:bodyPr wrap="square" rtlCol="0">
            <a:spAutoFit/>
          </a:bodyPr>
          <a:lstStyle/>
          <a:p>
            <a:pPr algn="just"/>
            <a:r>
              <a:rPr lang="es-EC" sz="2400" dirty="0" smtClean="0"/>
              <a:t>Está </a:t>
            </a:r>
            <a:r>
              <a:rPr lang="es-EC" sz="2400" dirty="0"/>
              <a:t>formado por una bota desgasificadora, y el tanque de </a:t>
            </a:r>
            <a:r>
              <a:rPr lang="es-EC" sz="2400" dirty="0" smtClean="0"/>
              <a:t>almacenamiento.</a:t>
            </a:r>
          </a:p>
          <a:p>
            <a:pPr algn="just"/>
            <a:r>
              <a:rPr lang="es-EC" sz="2400" dirty="0" smtClean="0"/>
              <a:t>El </a:t>
            </a:r>
            <a:r>
              <a:rPr lang="es-EC" sz="2400" dirty="0"/>
              <a:t>tanque de almacenamiento actual dispone de un sistema manual de control de nivel de </a:t>
            </a:r>
            <a:r>
              <a:rPr lang="es-EC" sz="2400" dirty="0" smtClean="0"/>
              <a:t>crudo</a:t>
            </a:r>
          </a:p>
        </p:txBody>
      </p:sp>
      <p:pic>
        <p:nvPicPr>
          <p:cNvPr id="8" name="7 Imagen"/>
          <p:cNvPicPr/>
          <p:nvPr/>
        </p:nvPicPr>
        <p:blipFill rotWithShape="1">
          <a:blip r:embed="rId3" cstate="print"/>
          <a:srcRect l="41676" t="26955" r="13691" b="29369"/>
          <a:stretch/>
        </p:blipFill>
        <p:spPr bwMode="auto">
          <a:xfrm>
            <a:off x="3563888" y="1988840"/>
            <a:ext cx="5343165" cy="3600400"/>
          </a:xfrm>
          <a:prstGeom prst="rect">
            <a:avLst/>
          </a:prstGeom>
          <a:ln>
            <a:noFill/>
          </a:ln>
          <a:extLst>
            <a:ext uri="{53640926-AAD7-44D8-BBD7-CCE9431645EC}">
              <a14:shadowObscured xmlns:a14="http://schemas.microsoft.com/office/drawing/2010/main"/>
            </a:ext>
          </a:extLst>
        </p:spPr>
      </p:pic>
      <p:pic>
        <p:nvPicPr>
          <p:cNvPr id="10" name="9 Imagen" descr="conceptual.jpg">
            <a:hlinkClick r:id="rId4" action="ppaction://hlinksldjump"/>
          </p:cNvPr>
          <p:cNvPicPr>
            <a:picLocks noChangeAspect="1"/>
          </p:cNvPicPr>
          <p:nvPr/>
        </p:nvPicPr>
        <p:blipFill>
          <a:blip r:embed="rId5" cstate="print"/>
          <a:stretch>
            <a:fillRect/>
          </a:stretch>
        </p:blipFill>
        <p:spPr>
          <a:xfrm>
            <a:off x="5076242" y="6020269"/>
            <a:ext cx="1187438" cy="690718"/>
          </a:xfrm>
          <a:prstGeom prst="rect">
            <a:avLst/>
          </a:prstGeom>
        </p:spPr>
      </p:pic>
      <p:pic>
        <p:nvPicPr>
          <p:cNvPr id="12" name="11 Imagen" descr="AGENDA.jpg">
            <a:hlinkClick r:id="rId6" action="ppaction://hlinksldjump"/>
          </p:cNvPr>
          <p:cNvPicPr>
            <a:picLocks noChangeAspect="1"/>
          </p:cNvPicPr>
          <p:nvPr/>
        </p:nvPicPr>
        <p:blipFill>
          <a:blip r:embed="rId7" cstate="print"/>
          <a:stretch>
            <a:fillRect/>
          </a:stretch>
        </p:blipFill>
        <p:spPr>
          <a:xfrm>
            <a:off x="3923928" y="6020269"/>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rgbClr val="002060"/>
                </a:solidFill>
              </a:rPr>
              <a:t>Descripción de las instalaciones existentes</a:t>
            </a:r>
            <a:br>
              <a:rPr lang="es-EC" b="1" dirty="0" smtClean="0">
                <a:solidFill>
                  <a:srgbClr val="002060"/>
                </a:solidFill>
              </a:rPr>
            </a:br>
            <a:endParaRPr lang="es-EC" b="1" dirty="0">
              <a:solidFill>
                <a:srgbClr val="002060"/>
              </a:solidFill>
            </a:endParaRPr>
          </a:p>
        </p:txBody>
      </p:sp>
      <p:sp>
        <p:nvSpPr>
          <p:cNvPr id="5" name="4 Marcador de contenido"/>
          <p:cNvSpPr>
            <a:spLocks noGrp="1"/>
          </p:cNvSpPr>
          <p:nvPr>
            <p:ph idx="1"/>
          </p:nvPr>
        </p:nvSpPr>
        <p:spPr>
          <a:xfrm>
            <a:off x="251520" y="1268760"/>
            <a:ext cx="8686800" cy="4968552"/>
          </a:xfrm>
        </p:spPr>
        <p:txBody>
          <a:bodyPr>
            <a:normAutofit/>
          </a:bodyPr>
          <a:lstStyle/>
          <a:p>
            <a:pPr>
              <a:buNone/>
            </a:pPr>
            <a:r>
              <a:rPr lang="es-EC" b="1" dirty="0" smtClean="0"/>
              <a:t>Sistema de aire de            Sistema de venteos</a:t>
            </a:r>
          </a:p>
          <a:p>
            <a:pPr>
              <a:buNone/>
            </a:pPr>
            <a:r>
              <a:rPr lang="es-EC" b="1" dirty="0" smtClean="0"/>
              <a:t>instrumentos</a:t>
            </a:r>
          </a:p>
          <a:p>
            <a:pPr>
              <a:buNone/>
            </a:pPr>
            <a:r>
              <a:rPr lang="es-EC" dirty="0" smtClean="0"/>
              <a:t>	</a:t>
            </a: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sz="2400" dirty="0" smtClean="0"/>
          </a:p>
          <a:p>
            <a:pPr>
              <a:buNone/>
            </a:pPr>
            <a:endParaRPr lang="es-EC" b="1" dirty="0"/>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Imagen"/>
          <p:cNvPicPr/>
          <p:nvPr/>
        </p:nvPicPr>
        <p:blipFill rotWithShape="1">
          <a:blip r:embed="rId3" cstate="print"/>
          <a:srcRect l="39305" t="21370" r="18616" b="18976"/>
          <a:stretch/>
        </p:blipFill>
        <p:spPr bwMode="auto">
          <a:xfrm>
            <a:off x="467544" y="2780928"/>
            <a:ext cx="3384376" cy="2952328"/>
          </a:xfrm>
          <a:prstGeom prst="rect">
            <a:avLst/>
          </a:prstGeom>
          <a:ln>
            <a:noFill/>
          </a:ln>
          <a:extLst>
            <a:ext uri="{53640926-AAD7-44D8-BBD7-CCE9431645EC}">
              <a14:shadowObscured xmlns:a14="http://schemas.microsoft.com/office/drawing/2010/main"/>
            </a:ext>
          </a:extLst>
        </p:spPr>
      </p:pic>
      <p:pic>
        <p:nvPicPr>
          <p:cNvPr id="7" name="6 Imagen" descr="C:\Users\Daya\Desktop\fotos sacha\DSC036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780928"/>
            <a:ext cx="4019988" cy="3015848"/>
          </a:xfrm>
          <a:prstGeom prst="rect">
            <a:avLst/>
          </a:prstGeom>
          <a:noFill/>
          <a:ln>
            <a:noFill/>
          </a:ln>
        </p:spPr>
      </p:pic>
      <p:pic>
        <p:nvPicPr>
          <p:cNvPr id="10" name="9 Imagen" descr="conceptual.jpg">
            <a:hlinkClick r:id="rId5" action="ppaction://hlinksldjump"/>
          </p:cNvPr>
          <p:cNvPicPr>
            <a:picLocks noChangeAspect="1"/>
          </p:cNvPicPr>
          <p:nvPr/>
        </p:nvPicPr>
        <p:blipFill>
          <a:blip r:embed="rId6" cstate="print"/>
          <a:stretch>
            <a:fillRect/>
          </a:stretch>
        </p:blipFill>
        <p:spPr>
          <a:xfrm>
            <a:off x="5112754" y="6092277"/>
            <a:ext cx="1187438" cy="690718"/>
          </a:xfrm>
          <a:prstGeom prst="rect">
            <a:avLst/>
          </a:prstGeom>
        </p:spPr>
      </p:pic>
      <p:pic>
        <p:nvPicPr>
          <p:cNvPr id="11" name="10 Imagen" descr="AGENDA.jpg">
            <a:hlinkClick r:id="rId7" action="ppaction://hlinksldjump"/>
          </p:cNvPr>
          <p:cNvPicPr>
            <a:picLocks noChangeAspect="1"/>
          </p:cNvPicPr>
          <p:nvPr/>
        </p:nvPicPr>
        <p:blipFill>
          <a:blip r:embed="rId8" cstate="print"/>
          <a:stretch>
            <a:fillRect/>
          </a:stretch>
        </p:blipFill>
        <p:spPr>
          <a:xfrm>
            <a:off x="3960440" y="6092277"/>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rgbClr val="002060"/>
                </a:solidFill>
              </a:rPr>
              <a:t>Descripción de las instalaciones existentes</a:t>
            </a:r>
            <a:br>
              <a:rPr lang="es-EC" b="1" dirty="0" smtClean="0">
                <a:solidFill>
                  <a:srgbClr val="002060"/>
                </a:solidFill>
              </a:rPr>
            </a:br>
            <a:endParaRPr lang="es-EC" b="1" dirty="0">
              <a:solidFill>
                <a:srgbClr val="002060"/>
              </a:solidFill>
            </a:endParaRPr>
          </a:p>
        </p:txBody>
      </p:sp>
      <p:sp>
        <p:nvSpPr>
          <p:cNvPr id="5" name="4 Marcador de contenido"/>
          <p:cNvSpPr>
            <a:spLocks noGrp="1"/>
          </p:cNvSpPr>
          <p:nvPr>
            <p:ph idx="1"/>
          </p:nvPr>
        </p:nvSpPr>
        <p:spPr>
          <a:xfrm>
            <a:off x="251520" y="1268760"/>
            <a:ext cx="8686800" cy="4968552"/>
          </a:xfrm>
        </p:spPr>
        <p:txBody>
          <a:bodyPr>
            <a:normAutofit/>
          </a:bodyPr>
          <a:lstStyle/>
          <a:p>
            <a:pPr>
              <a:buFont typeface="Wingdings" pitchFamily="2" charset="2"/>
              <a:buChar char="v"/>
            </a:pPr>
            <a:r>
              <a:rPr lang="es-EC" b="1" dirty="0" smtClean="0"/>
              <a:t>Sistema de inyección de químicos</a:t>
            </a:r>
            <a:r>
              <a:rPr lang="es-EC" dirty="0" smtClean="0"/>
              <a:t>	</a:t>
            </a: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sz="2400" dirty="0" smtClean="0"/>
          </a:p>
          <a:p>
            <a:pPr>
              <a:buNone/>
            </a:pPr>
            <a:endParaRPr lang="es-EC" b="1" dirty="0"/>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7 Imagen" descr="C:\Users\Daya\Desktop\fotos sacha\DSC03607.JPG"/>
          <p:cNvPicPr/>
          <p:nvPr/>
        </p:nvPicPr>
        <p:blipFill rotWithShape="1">
          <a:blip r:embed="rId3" cstate="print">
            <a:extLst>
              <a:ext uri="{28A0092B-C50C-407E-A947-70E740481C1C}">
                <a14:useLocalDpi xmlns:a14="http://schemas.microsoft.com/office/drawing/2010/main" val="0"/>
              </a:ext>
            </a:extLst>
          </a:blip>
          <a:srcRect l="5692" t="38672" b="13207"/>
          <a:stretch/>
        </p:blipFill>
        <p:spPr bwMode="auto">
          <a:xfrm>
            <a:off x="2555776" y="2708920"/>
            <a:ext cx="4656920" cy="3456384"/>
          </a:xfrm>
          <a:prstGeom prst="rect">
            <a:avLst/>
          </a:prstGeom>
          <a:noFill/>
          <a:ln>
            <a:noFill/>
          </a:ln>
          <a:extLst>
            <a:ext uri="{53640926-AAD7-44D8-BBD7-CCE9431645EC}">
              <a14:shadowObscured xmlns:a14="http://schemas.microsoft.com/office/drawing/2010/main"/>
            </a:ext>
          </a:extLst>
        </p:spPr>
      </p:pic>
      <p:sp>
        <p:nvSpPr>
          <p:cNvPr id="10" name="9 CuadroTexto"/>
          <p:cNvSpPr txBox="1"/>
          <p:nvPr/>
        </p:nvSpPr>
        <p:spPr>
          <a:xfrm>
            <a:off x="467544" y="1916833"/>
            <a:ext cx="7776864" cy="1200329"/>
          </a:xfrm>
          <a:prstGeom prst="rect">
            <a:avLst/>
          </a:prstGeom>
          <a:noFill/>
        </p:spPr>
        <p:txBody>
          <a:bodyPr wrap="square" rtlCol="0">
            <a:spAutoFit/>
          </a:bodyPr>
          <a:lstStyle/>
          <a:p>
            <a:pPr algn="just"/>
            <a:r>
              <a:rPr lang="es-EC" sz="2400" dirty="0"/>
              <a:t>La estación Sacha Sur cuenta con tres sistemas de inyección de </a:t>
            </a:r>
            <a:r>
              <a:rPr lang="es-EC" sz="2400" dirty="0" smtClean="0"/>
              <a:t>químicos:</a:t>
            </a:r>
          </a:p>
          <a:p>
            <a:pPr algn="just"/>
            <a:endParaRPr lang="es-EC" sz="2400" dirty="0" smtClean="0"/>
          </a:p>
        </p:txBody>
      </p:sp>
      <p:pic>
        <p:nvPicPr>
          <p:cNvPr id="11" name="10 Imagen" descr="conceptual.jpg">
            <a:hlinkClick r:id="rId4" action="ppaction://hlinksldjump"/>
          </p:cNvPr>
          <p:cNvPicPr>
            <a:picLocks noChangeAspect="1"/>
          </p:cNvPicPr>
          <p:nvPr/>
        </p:nvPicPr>
        <p:blipFill>
          <a:blip r:embed="rId5" cstate="print"/>
          <a:stretch>
            <a:fillRect/>
          </a:stretch>
        </p:blipFill>
        <p:spPr>
          <a:xfrm>
            <a:off x="1224322" y="6020269"/>
            <a:ext cx="1187438" cy="690718"/>
          </a:xfrm>
          <a:prstGeom prst="rect">
            <a:avLst/>
          </a:prstGeom>
        </p:spPr>
      </p:pic>
      <p:pic>
        <p:nvPicPr>
          <p:cNvPr id="12" name="11 Imagen" descr="AGENDA.jpg">
            <a:hlinkClick r:id="rId6" action="ppaction://hlinksldjump"/>
          </p:cNvPr>
          <p:cNvPicPr>
            <a:picLocks noChangeAspect="1"/>
          </p:cNvPicPr>
          <p:nvPr/>
        </p:nvPicPr>
        <p:blipFill>
          <a:blip r:embed="rId7" cstate="print"/>
          <a:stretch>
            <a:fillRect/>
          </a:stretch>
        </p:blipFill>
        <p:spPr>
          <a:xfrm>
            <a:off x="72008" y="6020269"/>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0"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b="1" dirty="0" smtClean="0">
                <a:solidFill>
                  <a:srgbClr val="002060"/>
                </a:solidFill>
              </a:rPr>
              <a:t>Funcionalidad del sistema deshidratación y almacenamiento</a:t>
            </a:r>
            <a:endParaRPr lang="es-EC" dirty="0">
              <a:solidFill>
                <a:srgbClr val="002060"/>
              </a:solidFill>
            </a:endParaRPr>
          </a:p>
        </p:txBody>
      </p:sp>
      <p:sp>
        <p:nvSpPr>
          <p:cNvPr id="5" name="4 Marcador de contenido"/>
          <p:cNvSpPr>
            <a:spLocks noGrp="1"/>
          </p:cNvSpPr>
          <p:nvPr>
            <p:ph idx="1"/>
          </p:nvPr>
        </p:nvSpPr>
        <p:spPr>
          <a:xfrm>
            <a:off x="251520" y="1268760"/>
            <a:ext cx="8686800" cy="4968552"/>
          </a:xfrm>
        </p:spPr>
        <p:txBody>
          <a:bodyPr>
            <a:normAutofit/>
          </a:bodyPr>
          <a:lstStyle/>
          <a:p>
            <a:pPr>
              <a:buFont typeface="Wingdings" pitchFamily="2" charset="2"/>
              <a:buChar char="v"/>
            </a:pPr>
            <a:endParaRPr lang="es-EC" b="1" dirty="0" smtClean="0"/>
          </a:p>
          <a:p>
            <a:pPr>
              <a:buFont typeface="Wingdings" pitchFamily="2" charset="2"/>
              <a:buChar char="v"/>
            </a:pPr>
            <a:endParaRPr lang="es-EC" b="1" dirty="0" smtClean="0"/>
          </a:p>
          <a:p>
            <a:pPr>
              <a:buFont typeface="Wingdings" pitchFamily="2" charset="2"/>
              <a:buChar char="v"/>
            </a:pPr>
            <a:endParaRPr lang="es-EC" b="1" dirty="0" smtClean="0"/>
          </a:p>
          <a:p>
            <a:pPr>
              <a:buNone/>
            </a:pPr>
            <a:endParaRPr lang="es-EC" sz="2400" dirty="0" smtClean="0"/>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9 CuadroTexto"/>
          <p:cNvSpPr txBox="1"/>
          <p:nvPr/>
        </p:nvSpPr>
        <p:spPr>
          <a:xfrm>
            <a:off x="467544" y="1916833"/>
            <a:ext cx="7776864" cy="461665"/>
          </a:xfrm>
          <a:prstGeom prst="rect">
            <a:avLst/>
          </a:prstGeom>
          <a:noFill/>
        </p:spPr>
        <p:txBody>
          <a:bodyPr wrap="square" rtlCol="0">
            <a:spAutoFit/>
          </a:bodyPr>
          <a:lstStyle/>
          <a:p>
            <a:pPr algn="just"/>
            <a:endParaRPr lang="es-EC" sz="2400" dirty="0" smtClean="0"/>
          </a:p>
        </p:txBody>
      </p:sp>
      <p:grpSp>
        <p:nvGrpSpPr>
          <p:cNvPr id="7" name="6 Grupo"/>
          <p:cNvGrpSpPr/>
          <p:nvPr/>
        </p:nvGrpSpPr>
        <p:grpSpPr>
          <a:xfrm flipH="1">
            <a:off x="2771800" y="3212976"/>
            <a:ext cx="576064" cy="574639"/>
            <a:chOff x="2556558" y="396756"/>
            <a:chExt cx="491224" cy="574639"/>
          </a:xfrm>
        </p:grpSpPr>
        <p:sp>
          <p:nvSpPr>
            <p:cNvPr id="11" name="1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13" name="12 Grupo"/>
          <p:cNvGrpSpPr/>
          <p:nvPr/>
        </p:nvGrpSpPr>
        <p:grpSpPr>
          <a:xfrm>
            <a:off x="3491880" y="2852936"/>
            <a:ext cx="2317096" cy="1289182"/>
            <a:chOff x="3251687" y="0"/>
            <a:chExt cx="2317096" cy="1368152"/>
          </a:xfrm>
          <a:scene3d>
            <a:camera prst="orthographicFront"/>
            <a:lightRig rig="flat" dir="t"/>
          </a:scene3d>
        </p:grpSpPr>
        <p:sp>
          <p:nvSpPr>
            <p:cNvPr id="14" name="13 Rectángulo redondeado"/>
            <p:cNvSpPr/>
            <p:nvPr/>
          </p:nvSpPr>
          <p:spPr>
            <a:xfrm>
              <a:off x="3251687" y="0"/>
              <a:ext cx="2317096" cy="13681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5" name="14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Se envía el fluido a los separadores de producción</a:t>
              </a:r>
              <a:endParaRPr lang="es-EC" sz="2000" kern="1200" dirty="0">
                <a:latin typeface="Times New Roman" pitchFamily="18" charset="0"/>
                <a:cs typeface="Times New Roman" pitchFamily="18" charset="0"/>
              </a:endParaRPr>
            </a:p>
          </p:txBody>
        </p:sp>
      </p:grpSp>
      <p:grpSp>
        <p:nvGrpSpPr>
          <p:cNvPr id="16" name="15 Grupo"/>
          <p:cNvGrpSpPr/>
          <p:nvPr/>
        </p:nvGrpSpPr>
        <p:grpSpPr>
          <a:xfrm>
            <a:off x="3563888" y="1230499"/>
            <a:ext cx="2317096" cy="1118382"/>
            <a:chOff x="-64256" y="40073"/>
            <a:chExt cx="2317096" cy="1328079"/>
          </a:xfrm>
          <a:scene3d>
            <a:camera prst="orthographicFront"/>
            <a:lightRig rig="flat" dir="t"/>
          </a:scene3d>
        </p:grpSpPr>
        <p:sp>
          <p:nvSpPr>
            <p:cNvPr id="17" name="16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18" name="17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Estación recibe fluido multifásico</a:t>
              </a:r>
              <a:endParaRPr lang="es-EC" sz="2000" kern="1200" dirty="0">
                <a:latin typeface="Times New Roman" pitchFamily="18" charset="0"/>
                <a:cs typeface="Times New Roman" pitchFamily="18" charset="0"/>
              </a:endParaRPr>
            </a:p>
          </p:txBody>
        </p:sp>
      </p:grpSp>
      <p:grpSp>
        <p:nvGrpSpPr>
          <p:cNvPr id="19" name="18 Grupo"/>
          <p:cNvGrpSpPr/>
          <p:nvPr/>
        </p:nvGrpSpPr>
        <p:grpSpPr>
          <a:xfrm>
            <a:off x="363600" y="3068960"/>
            <a:ext cx="2336192" cy="970490"/>
            <a:chOff x="3304599" y="-105242"/>
            <a:chExt cx="2336192" cy="1418409"/>
          </a:xfrm>
          <a:scene3d>
            <a:camera prst="orthographicFront"/>
            <a:lightRig rig="flat" dir="t"/>
          </a:scene3d>
        </p:grpSpPr>
        <p:sp>
          <p:nvSpPr>
            <p:cNvPr id="20" name="19 Rectángulo redondeado"/>
            <p:cNvSpPr/>
            <p:nvPr/>
          </p:nvSpPr>
          <p:spPr>
            <a:xfrm>
              <a:off x="3323695" y="-105242"/>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1" name="20 Rectángulo"/>
            <p:cNvSpPr/>
            <p:nvPr/>
          </p:nvSpPr>
          <p:spPr>
            <a:xfrm>
              <a:off x="3304599" y="25159"/>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solidFill>
                    <a:schemeClr val="tx1"/>
                  </a:solidFill>
                  <a:latin typeface="Times New Roman" pitchFamily="18" charset="0"/>
                  <a:cs typeface="Times New Roman" pitchFamily="18" charset="0"/>
                </a:rPr>
                <a:t>Separadores Bifásicos</a:t>
              </a:r>
              <a:endParaRPr lang="es-EC" sz="2000" kern="1200" dirty="0">
                <a:latin typeface="Times New Roman" pitchFamily="18" charset="0"/>
                <a:cs typeface="Times New Roman" pitchFamily="18" charset="0"/>
              </a:endParaRPr>
            </a:p>
          </p:txBody>
        </p:sp>
      </p:grpSp>
      <p:grpSp>
        <p:nvGrpSpPr>
          <p:cNvPr id="22" name="21 Grupo"/>
          <p:cNvGrpSpPr/>
          <p:nvPr/>
        </p:nvGrpSpPr>
        <p:grpSpPr>
          <a:xfrm>
            <a:off x="5940152" y="3212976"/>
            <a:ext cx="491224" cy="574639"/>
            <a:chOff x="2556558" y="396756"/>
            <a:chExt cx="491224" cy="574639"/>
          </a:xfrm>
        </p:grpSpPr>
        <p:sp>
          <p:nvSpPr>
            <p:cNvPr id="23" name="2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25" name="24 Grupo"/>
          <p:cNvGrpSpPr/>
          <p:nvPr/>
        </p:nvGrpSpPr>
        <p:grpSpPr>
          <a:xfrm>
            <a:off x="323528" y="4643673"/>
            <a:ext cx="2350163" cy="1017575"/>
            <a:chOff x="3290628" y="48347"/>
            <a:chExt cx="2350163" cy="1368153"/>
          </a:xfrm>
          <a:scene3d>
            <a:camera prst="orthographicFront"/>
            <a:lightRig rig="flat" dir="t"/>
          </a:scene3d>
        </p:grpSpPr>
        <p:sp>
          <p:nvSpPr>
            <p:cNvPr id="26" name="25 Rectángulo redondeado"/>
            <p:cNvSpPr/>
            <p:nvPr/>
          </p:nvSpPr>
          <p:spPr>
            <a:xfrm>
              <a:off x="3323695"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7" name="26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tanque de almacenamiento</a:t>
              </a:r>
              <a:endParaRPr lang="es-EC" sz="2000" kern="1200" dirty="0">
                <a:latin typeface="Times New Roman" pitchFamily="18" charset="0"/>
                <a:cs typeface="Times New Roman" pitchFamily="18" charset="0"/>
              </a:endParaRPr>
            </a:p>
          </p:txBody>
        </p:sp>
      </p:grpSp>
      <p:grpSp>
        <p:nvGrpSpPr>
          <p:cNvPr id="28" name="27 Grupo"/>
          <p:cNvGrpSpPr/>
          <p:nvPr/>
        </p:nvGrpSpPr>
        <p:grpSpPr>
          <a:xfrm rot="5400000">
            <a:off x="4397684" y="2235165"/>
            <a:ext cx="491224" cy="574639"/>
            <a:chOff x="2556558" y="396756"/>
            <a:chExt cx="491224" cy="574639"/>
          </a:xfrm>
        </p:grpSpPr>
        <p:sp>
          <p:nvSpPr>
            <p:cNvPr id="29" name="2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31" name="30 Grupo"/>
          <p:cNvGrpSpPr/>
          <p:nvPr/>
        </p:nvGrpSpPr>
        <p:grpSpPr>
          <a:xfrm>
            <a:off x="6516216" y="3068960"/>
            <a:ext cx="2205166" cy="936104"/>
            <a:chOff x="3324096" y="0"/>
            <a:chExt cx="2217454" cy="1368152"/>
          </a:xfrm>
          <a:scene3d>
            <a:camera prst="orthographicFront"/>
            <a:lightRig rig="flat" dir="t"/>
          </a:scene3d>
        </p:grpSpPr>
        <p:sp>
          <p:nvSpPr>
            <p:cNvPr id="32" name="31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3" name="32 Rectángulo"/>
            <p:cNvSpPr/>
            <p:nvPr/>
          </p:nvSpPr>
          <p:spPr>
            <a:xfrm>
              <a:off x="3396504" y="25159"/>
              <a:ext cx="2145046"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solidFill>
                    <a:schemeClr val="tx1"/>
                  </a:solidFill>
                  <a:latin typeface="Times New Roman" pitchFamily="18" charset="0"/>
                  <a:cs typeface="Times New Roman" pitchFamily="18" charset="0"/>
                </a:rPr>
                <a:t>Separadores Trifásicos</a:t>
              </a:r>
              <a:endParaRPr lang="es-EC" sz="2000" kern="1200" dirty="0">
                <a:latin typeface="Times New Roman" pitchFamily="18" charset="0"/>
                <a:cs typeface="Times New Roman" pitchFamily="18" charset="0"/>
              </a:endParaRPr>
            </a:p>
          </p:txBody>
        </p:sp>
      </p:grpSp>
      <p:grpSp>
        <p:nvGrpSpPr>
          <p:cNvPr id="37" name="36 Grupo"/>
          <p:cNvGrpSpPr/>
          <p:nvPr/>
        </p:nvGrpSpPr>
        <p:grpSpPr>
          <a:xfrm rot="5400000">
            <a:off x="1229331" y="4035365"/>
            <a:ext cx="491224" cy="574639"/>
            <a:chOff x="2556558" y="396756"/>
            <a:chExt cx="491224" cy="574639"/>
          </a:xfrm>
        </p:grpSpPr>
        <p:sp>
          <p:nvSpPr>
            <p:cNvPr id="38" name="37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9"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0" name="39 Grupo"/>
          <p:cNvGrpSpPr/>
          <p:nvPr/>
        </p:nvGrpSpPr>
        <p:grpSpPr>
          <a:xfrm>
            <a:off x="6516216" y="4643673"/>
            <a:ext cx="2350163" cy="1017575"/>
            <a:chOff x="3290628" y="48347"/>
            <a:chExt cx="2350163" cy="1368153"/>
          </a:xfrm>
          <a:scene3d>
            <a:camera prst="orthographicFront"/>
            <a:lightRig rig="flat" dir="t"/>
          </a:scene3d>
        </p:grpSpPr>
        <p:sp>
          <p:nvSpPr>
            <p:cNvPr id="41" name="40 Rectángulo redondeado"/>
            <p:cNvSpPr/>
            <p:nvPr/>
          </p:nvSpPr>
          <p:spPr>
            <a:xfrm>
              <a:off x="3323695"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2" name="41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sistema de lavado</a:t>
              </a:r>
              <a:endParaRPr lang="es-EC" sz="2000" kern="1200" dirty="0">
                <a:latin typeface="Times New Roman" pitchFamily="18" charset="0"/>
                <a:cs typeface="Times New Roman" pitchFamily="18" charset="0"/>
              </a:endParaRPr>
            </a:p>
          </p:txBody>
        </p:sp>
      </p:grpSp>
      <p:grpSp>
        <p:nvGrpSpPr>
          <p:cNvPr id="43" name="42 Grupo"/>
          <p:cNvGrpSpPr/>
          <p:nvPr/>
        </p:nvGrpSpPr>
        <p:grpSpPr>
          <a:xfrm rot="5400000">
            <a:off x="7422020" y="4035365"/>
            <a:ext cx="491224" cy="574639"/>
            <a:chOff x="2556558" y="396756"/>
            <a:chExt cx="491224" cy="574639"/>
          </a:xfrm>
        </p:grpSpPr>
        <p:sp>
          <p:nvSpPr>
            <p:cNvPr id="44" name="4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5"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47" name="46 Imagen" descr="conceptual.jpg">
            <a:hlinkClick r:id="rId3" action="ppaction://hlinksldjump"/>
          </p:cNvPr>
          <p:cNvPicPr>
            <a:picLocks noChangeAspect="1"/>
          </p:cNvPicPr>
          <p:nvPr/>
        </p:nvPicPr>
        <p:blipFill>
          <a:blip r:embed="rId4" cstate="print"/>
          <a:stretch>
            <a:fillRect/>
          </a:stretch>
        </p:blipFill>
        <p:spPr>
          <a:xfrm>
            <a:off x="5112754" y="6020269"/>
            <a:ext cx="1187438" cy="690718"/>
          </a:xfrm>
          <a:prstGeom prst="rect">
            <a:avLst/>
          </a:prstGeom>
        </p:spPr>
      </p:pic>
      <p:pic>
        <p:nvPicPr>
          <p:cNvPr id="48" name="47 Imagen" descr="AGENDA.jpg">
            <a:hlinkClick r:id="rId5" action="ppaction://hlinksldjump"/>
          </p:cNvPr>
          <p:cNvPicPr>
            <a:picLocks noChangeAspect="1"/>
          </p:cNvPicPr>
          <p:nvPr/>
        </p:nvPicPr>
        <p:blipFill>
          <a:blip r:embed="rId6" cstate="print"/>
          <a:stretch>
            <a:fillRect/>
          </a:stretch>
        </p:blipFill>
        <p:spPr>
          <a:xfrm>
            <a:off x="3960440" y="6020269"/>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par>
                                <p:cTn id="35" presetID="2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par>
                                <p:cTn id="38" presetID="2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42528"/>
            <a:ext cx="8686800" cy="838200"/>
          </a:xfrm>
        </p:spPr>
        <p:txBody>
          <a:bodyPr>
            <a:noAutofit/>
          </a:bodyPr>
          <a:lstStyle/>
          <a:p>
            <a:r>
              <a:rPr lang="es-EC" b="1" dirty="0" smtClean="0">
                <a:solidFill>
                  <a:srgbClr val="002060"/>
                </a:solidFill>
              </a:rPr>
              <a:t>Funcionalidad del sistema deshidratación y almacenamiento</a:t>
            </a:r>
            <a:endParaRPr lang="es-EC" dirty="0">
              <a:solidFill>
                <a:srgbClr val="002060"/>
              </a:solidFill>
            </a:endParaRPr>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6 Grupo"/>
          <p:cNvGrpSpPr/>
          <p:nvPr/>
        </p:nvGrpSpPr>
        <p:grpSpPr>
          <a:xfrm flipH="1">
            <a:off x="5796136" y="3140968"/>
            <a:ext cx="576064" cy="574639"/>
            <a:chOff x="2556558" y="396756"/>
            <a:chExt cx="491224" cy="574639"/>
          </a:xfrm>
        </p:grpSpPr>
        <p:sp>
          <p:nvSpPr>
            <p:cNvPr id="11" name="1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 name="12 Grupo"/>
          <p:cNvGrpSpPr/>
          <p:nvPr/>
        </p:nvGrpSpPr>
        <p:grpSpPr>
          <a:xfrm>
            <a:off x="3491880" y="1268760"/>
            <a:ext cx="2317096" cy="1289182"/>
            <a:chOff x="3251687" y="0"/>
            <a:chExt cx="2317096" cy="1368152"/>
          </a:xfrm>
          <a:scene3d>
            <a:camera prst="orthographicFront"/>
            <a:lightRig rig="flat" dir="t"/>
          </a:scene3d>
        </p:grpSpPr>
        <p:sp>
          <p:nvSpPr>
            <p:cNvPr id="14" name="13 Rectángulo redondeado"/>
            <p:cNvSpPr/>
            <p:nvPr/>
          </p:nvSpPr>
          <p:spPr>
            <a:xfrm>
              <a:off x="3251687" y="0"/>
              <a:ext cx="2317096" cy="13681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5" name="14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a:t>
              </a:r>
              <a:r>
                <a:rPr lang="es-EC" sz="2000" dirty="0"/>
                <a:t>fluido ingresa a la bota desgasificadora</a:t>
              </a:r>
              <a:endParaRPr lang="es-EC" sz="2000" kern="1200" dirty="0">
                <a:latin typeface="Times New Roman" pitchFamily="18" charset="0"/>
                <a:cs typeface="Times New Roman" pitchFamily="18" charset="0"/>
              </a:endParaRPr>
            </a:p>
          </p:txBody>
        </p:sp>
      </p:grpSp>
      <p:grpSp>
        <p:nvGrpSpPr>
          <p:cNvPr id="6" name="15 Grupo"/>
          <p:cNvGrpSpPr/>
          <p:nvPr/>
        </p:nvGrpSpPr>
        <p:grpSpPr>
          <a:xfrm>
            <a:off x="395536" y="1268760"/>
            <a:ext cx="2317096" cy="1118382"/>
            <a:chOff x="-64256" y="40073"/>
            <a:chExt cx="2317096" cy="1328079"/>
          </a:xfrm>
          <a:scene3d>
            <a:camera prst="orthographicFront"/>
            <a:lightRig rig="flat" dir="t"/>
          </a:scene3d>
        </p:grpSpPr>
        <p:sp>
          <p:nvSpPr>
            <p:cNvPr id="17" name="16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18" name="17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PROCESO DE DESHIDRATACIÓN</a:t>
              </a:r>
              <a:endParaRPr lang="es-EC" sz="2000" b="1" kern="1200" dirty="0">
                <a:latin typeface="Times New Roman" pitchFamily="18" charset="0"/>
                <a:cs typeface="Times New Roman" pitchFamily="18" charset="0"/>
              </a:endParaRPr>
            </a:p>
          </p:txBody>
        </p:sp>
      </p:grpSp>
      <p:grpSp>
        <p:nvGrpSpPr>
          <p:cNvPr id="7" name="18 Grupo"/>
          <p:cNvGrpSpPr/>
          <p:nvPr/>
        </p:nvGrpSpPr>
        <p:grpSpPr>
          <a:xfrm>
            <a:off x="3275856" y="2924944"/>
            <a:ext cx="2552215" cy="1186514"/>
            <a:chOff x="3304600" y="-105242"/>
            <a:chExt cx="2336191" cy="1418408"/>
          </a:xfrm>
          <a:scene3d>
            <a:camera prst="orthographicFront"/>
            <a:lightRig rig="flat" dir="t"/>
          </a:scene3d>
        </p:grpSpPr>
        <p:sp>
          <p:nvSpPr>
            <p:cNvPr id="20" name="19 Rectángulo redondeado"/>
            <p:cNvSpPr/>
            <p:nvPr/>
          </p:nvSpPr>
          <p:spPr>
            <a:xfrm>
              <a:off x="3323695" y="-105242"/>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1" name="20 Rectángulo"/>
            <p:cNvSpPr/>
            <p:nvPr/>
          </p:nvSpPr>
          <p:spPr>
            <a:xfrm>
              <a:off x="3304600" y="25159"/>
              <a:ext cx="2236952"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a:t>El crudo en especificación sale por la parte superior del tanque de </a:t>
              </a:r>
              <a:r>
                <a:rPr lang="es-EC" sz="2000" dirty="0" smtClean="0"/>
                <a:t>lavado</a:t>
              </a:r>
              <a:endParaRPr lang="es-EC" sz="2000" kern="1200" dirty="0">
                <a:latin typeface="Times New Roman" pitchFamily="18" charset="0"/>
                <a:cs typeface="Times New Roman" pitchFamily="18" charset="0"/>
              </a:endParaRPr>
            </a:p>
          </p:txBody>
        </p:sp>
      </p:grpSp>
      <p:grpSp>
        <p:nvGrpSpPr>
          <p:cNvPr id="8" name="21 Grupo"/>
          <p:cNvGrpSpPr/>
          <p:nvPr/>
        </p:nvGrpSpPr>
        <p:grpSpPr>
          <a:xfrm>
            <a:off x="2843808" y="1412776"/>
            <a:ext cx="491224" cy="574639"/>
            <a:chOff x="2556558" y="396756"/>
            <a:chExt cx="491224" cy="574639"/>
          </a:xfrm>
        </p:grpSpPr>
        <p:sp>
          <p:nvSpPr>
            <p:cNvPr id="23" name="2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13" name="24 Grupo"/>
          <p:cNvGrpSpPr/>
          <p:nvPr/>
        </p:nvGrpSpPr>
        <p:grpSpPr>
          <a:xfrm>
            <a:off x="143978" y="2924944"/>
            <a:ext cx="2555814" cy="1039437"/>
            <a:chOff x="3142709" y="18953"/>
            <a:chExt cx="2317096" cy="1397547"/>
          </a:xfrm>
          <a:scene3d>
            <a:camera prst="orthographicFront"/>
            <a:lightRig rig="flat" dir="t"/>
          </a:scene3d>
        </p:grpSpPr>
        <p:sp>
          <p:nvSpPr>
            <p:cNvPr id="26" name="25 Rectángulo redondeado"/>
            <p:cNvSpPr/>
            <p:nvPr/>
          </p:nvSpPr>
          <p:spPr>
            <a:xfrm>
              <a:off x="3142709"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7" name="26 Rectángulo"/>
            <p:cNvSpPr/>
            <p:nvPr/>
          </p:nvSpPr>
          <p:spPr>
            <a:xfrm>
              <a:off x="3142709" y="18953"/>
              <a:ext cx="2236951"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Se envía por gravedad al tanque de almacenamiento</a:t>
              </a:r>
              <a:endParaRPr lang="es-EC" sz="2000" kern="1200" dirty="0">
                <a:latin typeface="Times New Roman" pitchFamily="18" charset="0"/>
                <a:cs typeface="Times New Roman" pitchFamily="18" charset="0"/>
              </a:endParaRPr>
            </a:p>
          </p:txBody>
        </p:sp>
      </p:grpSp>
      <p:grpSp>
        <p:nvGrpSpPr>
          <p:cNvPr id="16" name="27 Grupo"/>
          <p:cNvGrpSpPr/>
          <p:nvPr/>
        </p:nvGrpSpPr>
        <p:grpSpPr>
          <a:xfrm rot="5400000">
            <a:off x="1085315" y="4107373"/>
            <a:ext cx="491224" cy="574639"/>
            <a:chOff x="2556558" y="396756"/>
            <a:chExt cx="491224" cy="574639"/>
          </a:xfrm>
        </p:grpSpPr>
        <p:sp>
          <p:nvSpPr>
            <p:cNvPr id="29" name="2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19" name="30 Grupo"/>
          <p:cNvGrpSpPr/>
          <p:nvPr/>
        </p:nvGrpSpPr>
        <p:grpSpPr>
          <a:xfrm>
            <a:off x="6516216" y="1340768"/>
            <a:ext cx="2376264" cy="1080120"/>
            <a:chOff x="3324096" y="0"/>
            <a:chExt cx="2217454" cy="1368152"/>
          </a:xfrm>
          <a:scene3d>
            <a:camera prst="orthographicFront"/>
            <a:lightRig rig="flat" dir="t"/>
          </a:scene3d>
        </p:grpSpPr>
        <p:sp>
          <p:nvSpPr>
            <p:cNvPr id="32" name="31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3" name="32 Rectángulo"/>
            <p:cNvSpPr/>
            <p:nvPr/>
          </p:nvSpPr>
          <p:spPr>
            <a:xfrm>
              <a:off x="3396504" y="25159"/>
              <a:ext cx="2145046"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a:t>El gas separado es enviado al sistema de </a:t>
              </a:r>
              <a:r>
                <a:rPr lang="es-EC" sz="2000" dirty="0" smtClean="0"/>
                <a:t>antorcha</a:t>
              </a:r>
              <a:endParaRPr lang="es-EC" sz="2000" kern="1200" dirty="0">
                <a:latin typeface="Times New Roman" pitchFamily="18" charset="0"/>
                <a:cs typeface="Times New Roman" pitchFamily="18" charset="0"/>
              </a:endParaRPr>
            </a:p>
          </p:txBody>
        </p:sp>
      </p:grpSp>
      <p:grpSp>
        <p:nvGrpSpPr>
          <p:cNvPr id="25" name="39 Grupo"/>
          <p:cNvGrpSpPr/>
          <p:nvPr/>
        </p:nvGrpSpPr>
        <p:grpSpPr>
          <a:xfrm>
            <a:off x="6444208" y="2996952"/>
            <a:ext cx="2592288" cy="1152127"/>
            <a:chOff x="3290628" y="48347"/>
            <a:chExt cx="2350163" cy="1368153"/>
          </a:xfrm>
          <a:scene3d>
            <a:camera prst="orthographicFront"/>
            <a:lightRig rig="flat" dir="t"/>
          </a:scene3d>
        </p:grpSpPr>
        <p:sp>
          <p:nvSpPr>
            <p:cNvPr id="41" name="40 Rectángulo redondeado"/>
            <p:cNvSpPr/>
            <p:nvPr/>
          </p:nvSpPr>
          <p:spPr>
            <a:xfrm>
              <a:off x="3323695"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2" name="41 Rectángulo"/>
            <p:cNvSpPr/>
            <p:nvPr/>
          </p:nvSpPr>
          <p:spPr>
            <a:xfrm>
              <a:off x="3290628" y="128490"/>
              <a:ext cx="2236952" cy="12880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a:t>
              </a:r>
              <a:r>
                <a:rPr lang="es-EC" sz="2000" dirty="0"/>
                <a:t>fluido (crudo/agua) libre de gas, es enviado al tanque de lavado</a:t>
              </a:r>
              <a:endParaRPr lang="es-EC" sz="2000" kern="1200" dirty="0">
                <a:latin typeface="Times New Roman" pitchFamily="18" charset="0"/>
                <a:cs typeface="Times New Roman" pitchFamily="18" charset="0"/>
              </a:endParaRPr>
            </a:p>
          </p:txBody>
        </p:sp>
      </p:grpSp>
      <p:grpSp>
        <p:nvGrpSpPr>
          <p:cNvPr id="28" name="42 Grupo"/>
          <p:cNvGrpSpPr/>
          <p:nvPr/>
        </p:nvGrpSpPr>
        <p:grpSpPr>
          <a:xfrm rot="5400000">
            <a:off x="7566035" y="2451189"/>
            <a:ext cx="491224" cy="574639"/>
            <a:chOff x="2556558" y="396756"/>
            <a:chExt cx="491224" cy="574639"/>
          </a:xfrm>
        </p:grpSpPr>
        <p:sp>
          <p:nvSpPr>
            <p:cNvPr id="44" name="4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5"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3" name="21 Grupo"/>
          <p:cNvGrpSpPr/>
          <p:nvPr/>
        </p:nvGrpSpPr>
        <p:grpSpPr>
          <a:xfrm>
            <a:off x="5868144" y="1556792"/>
            <a:ext cx="491224" cy="574639"/>
            <a:chOff x="2556558" y="396756"/>
            <a:chExt cx="491224" cy="574639"/>
          </a:xfrm>
        </p:grpSpPr>
        <p:sp>
          <p:nvSpPr>
            <p:cNvPr id="46" name="45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7"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8" name="6 Grupo"/>
          <p:cNvGrpSpPr/>
          <p:nvPr/>
        </p:nvGrpSpPr>
        <p:grpSpPr>
          <a:xfrm flipH="1">
            <a:off x="2699792" y="3140968"/>
            <a:ext cx="504056" cy="574639"/>
            <a:chOff x="2556558" y="396756"/>
            <a:chExt cx="491224" cy="574639"/>
          </a:xfrm>
        </p:grpSpPr>
        <p:sp>
          <p:nvSpPr>
            <p:cNvPr id="49" name="4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51" name="30 Grupo"/>
          <p:cNvGrpSpPr/>
          <p:nvPr/>
        </p:nvGrpSpPr>
        <p:grpSpPr>
          <a:xfrm>
            <a:off x="179511" y="4797152"/>
            <a:ext cx="2579648" cy="1016583"/>
            <a:chOff x="3324096" y="0"/>
            <a:chExt cx="2206642" cy="1368152"/>
          </a:xfrm>
          <a:scene3d>
            <a:camera prst="orthographicFront"/>
            <a:lightRig rig="flat" dir="t"/>
          </a:scene3d>
        </p:grpSpPr>
        <p:sp>
          <p:nvSpPr>
            <p:cNvPr id="52" name="51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53" name="52 Rectángulo"/>
            <p:cNvSpPr/>
            <p:nvPr/>
          </p:nvSpPr>
          <p:spPr>
            <a:xfrm>
              <a:off x="3385692" y="193822"/>
              <a:ext cx="2145046" cy="116293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agua </a:t>
              </a:r>
              <a:r>
                <a:rPr lang="es-EC" sz="2000" dirty="0"/>
                <a:t>separada </a:t>
              </a:r>
              <a:r>
                <a:rPr lang="es-EC" sz="2000" dirty="0" smtClean="0"/>
                <a:t>es </a:t>
              </a:r>
              <a:r>
                <a:rPr lang="es-EC" sz="2000" dirty="0"/>
                <a:t>utilizada para ser </a:t>
              </a:r>
              <a:r>
                <a:rPr lang="es-EC" sz="2000" dirty="0" smtClean="0"/>
                <a:t>calentada</a:t>
              </a:r>
              <a:endParaRPr lang="es-EC" sz="2000" kern="1200" dirty="0">
                <a:latin typeface="Times New Roman" pitchFamily="18" charset="0"/>
                <a:cs typeface="Times New Roman" pitchFamily="18" charset="0"/>
              </a:endParaRPr>
            </a:p>
          </p:txBody>
        </p:sp>
      </p:grpSp>
      <p:pic>
        <p:nvPicPr>
          <p:cNvPr id="61" name="60 Imagen" descr="conceptual.jpg">
            <a:hlinkClick r:id="rId3" action="ppaction://hlinksldjump"/>
          </p:cNvPr>
          <p:cNvPicPr>
            <a:picLocks noChangeAspect="1"/>
          </p:cNvPicPr>
          <p:nvPr/>
        </p:nvPicPr>
        <p:blipFill>
          <a:blip r:embed="rId4" cstate="print"/>
          <a:stretch>
            <a:fillRect/>
          </a:stretch>
        </p:blipFill>
        <p:spPr>
          <a:xfrm>
            <a:off x="5148250" y="6092277"/>
            <a:ext cx="1187438" cy="690718"/>
          </a:xfrm>
          <a:prstGeom prst="rect">
            <a:avLst/>
          </a:prstGeom>
        </p:spPr>
      </p:pic>
      <p:pic>
        <p:nvPicPr>
          <p:cNvPr id="62" name="61 Imagen" descr="AGENDA.jpg">
            <a:hlinkClick r:id="rId5" action="ppaction://hlinksldjump"/>
          </p:cNvPr>
          <p:cNvPicPr>
            <a:picLocks noChangeAspect="1"/>
          </p:cNvPicPr>
          <p:nvPr/>
        </p:nvPicPr>
        <p:blipFill>
          <a:blip r:embed="rId6" cstate="print"/>
          <a:stretch>
            <a:fillRect/>
          </a:stretch>
        </p:blipFill>
        <p:spPr>
          <a:xfrm>
            <a:off x="3995936" y="6092277"/>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686800" cy="838200"/>
          </a:xfrm>
        </p:spPr>
        <p:txBody>
          <a:bodyPr>
            <a:noAutofit/>
          </a:bodyPr>
          <a:lstStyle/>
          <a:p>
            <a:r>
              <a:rPr lang="es-EC" b="1" dirty="0" smtClean="0">
                <a:solidFill>
                  <a:srgbClr val="002060"/>
                </a:solidFill>
              </a:rPr>
              <a:t>Funcionalidad del sistema deshidratación y almacenamiento</a:t>
            </a:r>
            <a:endParaRPr lang="es-EC" dirty="0">
              <a:solidFill>
                <a:srgbClr val="002060"/>
              </a:solidFill>
            </a:endParaRPr>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6 Grupo"/>
          <p:cNvGrpSpPr/>
          <p:nvPr/>
        </p:nvGrpSpPr>
        <p:grpSpPr>
          <a:xfrm flipH="1">
            <a:off x="5796136" y="3140968"/>
            <a:ext cx="576064" cy="574639"/>
            <a:chOff x="2556558" y="396756"/>
            <a:chExt cx="491224" cy="574639"/>
          </a:xfrm>
        </p:grpSpPr>
        <p:sp>
          <p:nvSpPr>
            <p:cNvPr id="11" name="1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 name="12 Grupo"/>
          <p:cNvGrpSpPr/>
          <p:nvPr/>
        </p:nvGrpSpPr>
        <p:grpSpPr>
          <a:xfrm>
            <a:off x="3491880" y="1268760"/>
            <a:ext cx="2317096" cy="1289182"/>
            <a:chOff x="3251687" y="0"/>
            <a:chExt cx="2317096" cy="1368152"/>
          </a:xfrm>
          <a:scene3d>
            <a:camera prst="orthographicFront"/>
            <a:lightRig rig="flat" dir="t"/>
          </a:scene3d>
        </p:grpSpPr>
        <p:sp>
          <p:nvSpPr>
            <p:cNvPr id="14" name="13 Rectángulo redondeado"/>
            <p:cNvSpPr/>
            <p:nvPr/>
          </p:nvSpPr>
          <p:spPr>
            <a:xfrm>
              <a:off x="3251687" y="0"/>
              <a:ext cx="2317096" cy="13681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5" name="14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Recibe la producción de los separadores bifásicos aguas arriba</a:t>
              </a:r>
              <a:endParaRPr lang="es-EC" sz="2000" kern="1200" dirty="0">
                <a:latin typeface="Times New Roman" pitchFamily="18" charset="0"/>
                <a:cs typeface="Times New Roman" pitchFamily="18" charset="0"/>
              </a:endParaRPr>
            </a:p>
          </p:txBody>
        </p:sp>
      </p:grpSp>
      <p:grpSp>
        <p:nvGrpSpPr>
          <p:cNvPr id="5" name="15 Grupo"/>
          <p:cNvGrpSpPr/>
          <p:nvPr/>
        </p:nvGrpSpPr>
        <p:grpSpPr>
          <a:xfrm>
            <a:off x="395536" y="1268760"/>
            <a:ext cx="2317096" cy="1118382"/>
            <a:chOff x="-64256" y="40073"/>
            <a:chExt cx="2317096" cy="1328079"/>
          </a:xfrm>
          <a:scene3d>
            <a:camera prst="orthographicFront"/>
            <a:lightRig rig="flat" dir="t"/>
          </a:scene3d>
        </p:grpSpPr>
        <p:sp>
          <p:nvSpPr>
            <p:cNvPr id="17" name="16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18" name="17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PROCESO DE ALMACENAMIENTO</a:t>
              </a:r>
              <a:endParaRPr lang="es-EC" sz="2000" b="1" kern="1200" dirty="0">
                <a:latin typeface="Times New Roman" pitchFamily="18" charset="0"/>
                <a:cs typeface="Times New Roman" pitchFamily="18" charset="0"/>
              </a:endParaRPr>
            </a:p>
          </p:txBody>
        </p:sp>
      </p:grpSp>
      <p:grpSp>
        <p:nvGrpSpPr>
          <p:cNvPr id="6" name="18 Grupo"/>
          <p:cNvGrpSpPr/>
          <p:nvPr/>
        </p:nvGrpSpPr>
        <p:grpSpPr>
          <a:xfrm>
            <a:off x="3275856" y="2924944"/>
            <a:ext cx="2552215" cy="1186514"/>
            <a:chOff x="3304600" y="-105242"/>
            <a:chExt cx="2336191" cy="1418408"/>
          </a:xfrm>
          <a:scene3d>
            <a:camera prst="orthographicFront"/>
            <a:lightRig rig="flat" dir="t"/>
          </a:scene3d>
        </p:grpSpPr>
        <p:sp>
          <p:nvSpPr>
            <p:cNvPr id="20" name="19 Rectángulo redondeado"/>
            <p:cNvSpPr/>
            <p:nvPr/>
          </p:nvSpPr>
          <p:spPr>
            <a:xfrm>
              <a:off x="3323695" y="-105242"/>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1" name="20 Rectángulo"/>
            <p:cNvSpPr/>
            <p:nvPr/>
          </p:nvSpPr>
          <p:spPr>
            <a:xfrm>
              <a:off x="3304600" y="25159"/>
              <a:ext cx="2236952"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a:t>El crudo almacenado en el tanque de almacenamiento es enviado </a:t>
              </a:r>
              <a:r>
                <a:rPr lang="es-EC" sz="2000" dirty="0" smtClean="0"/>
                <a:t>a 2 destinos</a:t>
              </a:r>
              <a:endParaRPr lang="es-EC" sz="2000" kern="1200" dirty="0">
                <a:latin typeface="Times New Roman" pitchFamily="18" charset="0"/>
                <a:cs typeface="Times New Roman" pitchFamily="18" charset="0"/>
              </a:endParaRPr>
            </a:p>
          </p:txBody>
        </p:sp>
      </p:grpSp>
      <p:grpSp>
        <p:nvGrpSpPr>
          <p:cNvPr id="7" name="21 Grupo"/>
          <p:cNvGrpSpPr/>
          <p:nvPr/>
        </p:nvGrpSpPr>
        <p:grpSpPr>
          <a:xfrm>
            <a:off x="2843808" y="1412776"/>
            <a:ext cx="491224" cy="574639"/>
            <a:chOff x="2556558" y="396756"/>
            <a:chExt cx="491224" cy="574639"/>
          </a:xfrm>
        </p:grpSpPr>
        <p:sp>
          <p:nvSpPr>
            <p:cNvPr id="23" name="2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8" name="24 Grupo"/>
          <p:cNvGrpSpPr/>
          <p:nvPr/>
        </p:nvGrpSpPr>
        <p:grpSpPr>
          <a:xfrm>
            <a:off x="143978" y="2924944"/>
            <a:ext cx="2555814" cy="1039437"/>
            <a:chOff x="3142709" y="18953"/>
            <a:chExt cx="2317096" cy="1397547"/>
          </a:xfrm>
          <a:scene3d>
            <a:camera prst="orthographicFront"/>
            <a:lightRig rig="flat" dir="t"/>
          </a:scene3d>
        </p:grpSpPr>
        <p:sp>
          <p:nvSpPr>
            <p:cNvPr id="26" name="25 Rectángulo redondeado"/>
            <p:cNvSpPr/>
            <p:nvPr/>
          </p:nvSpPr>
          <p:spPr>
            <a:xfrm>
              <a:off x="3142709"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7" name="26 Rectángulo"/>
            <p:cNvSpPr/>
            <p:nvPr/>
          </p:nvSpPr>
          <p:spPr>
            <a:xfrm>
              <a:off x="3142709" y="18953"/>
              <a:ext cx="2236951"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sistema de </a:t>
              </a:r>
              <a:r>
                <a:rPr lang="es-EC" sz="2000" dirty="0" err="1" smtClean="0"/>
                <a:t>power</a:t>
              </a:r>
              <a:r>
                <a:rPr lang="es-EC" sz="2000" dirty="0" smtClean="0"/>
                <a:t> </a:t>
              </a:r>
              <a:r>
                <a:rPr lang="es-EC" sz="2000" dirty="0" err="1" smtClean="0"/>
                <a:t>oil</a:t>
              </a:r>
              <a:endParaRPr lang="es-EC" sz="2000" kern="1200" dirty="0">
                <a:latin typeface="Times New Roman" pitchFamily="18" charset="0"/>
                <a:cs typeface="Times New Roman" pitchFamily="18" charset="0"/>
              </a:endParaRPr>
            </a:p>
          </p:txBody>
        </p:sp>
      </p:grpSp>
      <p:grpSp>
        <p:nvGrpSpPr>
          <p:cNvPr id="13" name="30 Grupo"/>
          <p:cNvGrpSpPr/>
          <p:nvPr/>
        </p:nvGrpSpPr>
        <p:grpSpPr>
          <a:xfrm>
            <a:off x="6516216" y="1340768"/>
            <a:ext cx="2376264" cy="1080120"/>
            <a:chOff x="3324096" y="0"/>
            <a:chExt cx="2217454" cy="1368152"/>
          </a:xfrm>
          <a:scene3d>
            <a:camera prst="orthographicFront"/>
            <a:lightRig rig="flat" dir="t"/>
          </a:scene3d>
        </p:grpSpPr>
        <p:sp>
          <p:nvSpPr>
            <p:cNvPr id="32" name="31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3" name="32 Rectángulo"/>
            <p:cNvSpPr/>
            <p:nvPr/>
          </p:nvSpPr>
          <p:spPr>
            <a:xfrm>
              <a:off x="3396504" y="25159"/>
              <a:ext cx="2145046"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Recibe crudo </a:t>
              </a:r>
              <a:r>
                <a:rPr lang="es-EC" sz="2000" dirty="0"/>
                <a:t>en especificación </a:t>
              </a:r>
              <a:r>
                <a:rPr lang="es-EC" sz="2000" dirty="0" smtClean="0"/>
                <a:t>del tanque </a:t>
              </a:r>
              <a:r>
                <a:rPr lang="es-EC" sz="2000" dirty="0"/>
                <a:t>lavador </a:t>
              </a:r>
              <a:r>
                <a:rPr lang="es-EC" sz="2000" dirty="0" smtClean="0"/>
                <a:t>aguas </a:t>
              </a:r>
              <a:r>
                <a:rPr lang="es-EC" sz="2000" dirty="0"/>
                <a:t>abajo </a:t>
              </a:r>
              <a:endParaRPr lang="es-EC" sz="2000" kern="1200" dirty="0">
                <a:latin typeface="Times New Roman" pitchFamily="18" charset="0"/>
                <a:cs typeface="Times New Roman" pitchFamily="18" charset="0"/>
              </a:endParaRPr>
            </a:p>
          </p:txBody>
        </p:sp>
      </p:grpSp>
      <p:grpSp>
        <p:nvGrpSpPr>
          <p:cNvPr id="16" name="39 Grupo"/>
          <p:cNvGrpSpPr/>
          <p:nvPr/>
        </p:nvGrpSpPr>
        <p:grpSpPr>
          <a:xfrm>
            <a:off x="6444208" y="2996952"/>
            <a:ext cx="2592288" cy="1152127"/>
            <a:chOff x="3290628" y="48347"/>
            <a:chExt cx="2350163" cy="1368153"/>
          </a:xfrm>
          <a:scene3d>
            <a:camera prst="orthographicFront"/>
            <a:lightRig rig="flat" dir="t"/>
          </a:scene3d>
        </p:grpSpPr>
        <p:sp>
          <p:nvSpPr>
            <p:cNvPr id="41" name="40 Rectángulo redondeado"/>
            <p:cNvSpPr/>
            <p:nvPr/>
          </p:nvSpPr>
          <p:spPr>
            <a:xfrm>
              <a:off x="3323695"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2" name="41 Rectángulo"/>
            <p:cNvSpPr/>
            <p:nvPr/>
          </p:nvSpPr>
          <p:spPr>
            <a:xfrm>
              <a:off x="3290628" y="128490"/>
              <a:ext cx="2236952" cy="12880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a:t>
              </a:r>
              <a:r>
                <a:rPr lang="es-EC" sz="2000" dirty="0"/>
                <a:t>fluido (crudo/agua) libre de gas, es enviado al tanque de lavado</a:t>
              </a:r>
              <a:endParaRPr lang="es-EC" sz="2000" kern="1200" dirty="0">
                <a:latin typeface="Times New Roman" pitchFamily="18" charset="0"/>
                <a:cs typeface="Times New Roman" pitchFamily="18" charset="0"/>
              </a:endParaRPr>
            </a:p>
          </p:txBody>
        </p:sp>
      </p:grpSp>
      <p:grpSp>
        <p:nvGrpSpPr>
          <p:cNvPr id="19" name="42 Grupo"/>
          <p:cNvGrpSpPr/>
          <p:nvPr/>
        </p:nvGrpSpPr>
        <p:grpSpPr>
          <a:xfrm rot="5400000">
            <a:off x="7566035" y="2451189"/>
            <a:ext cx="491224" cy="574639"/>
            <a:chOff x="2556558" y="396756"/>
            <a:chExt cx="491224" cy="574639"/>
          </a:xfrm>
        </p:grpSpPr>
        <p:sp>
          <p:nvSpPr>
            <p:cNvPr id="44" name="4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5"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22" name="21 Grupo"/>
          <p:cNvGrpSpPr/>
          <p:nvPr/>
        </p:nvGrpSpPr>
        <p:grpSpPr>
          <a:xfrm>
            <a:off x="5868144" y="1556792"/>
            <a:ext cx="491224" cy="574639"/>
            <a:chOff x="2556558" y="396756"/>
            <a:chExt cx="491224" cy="574639"/>
          </a:xfrm>
        </p:grpSpPr>
        <p:sp>
          <p:nvSpPr>
            <p:cNvPr id="46" name="45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7"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25" name="6 Grupo"/>
          <p:cNvGrpSpPr/>
          <p:nvPr/>
        </p:nvGrpSpPr>
        <p:grpSpPr>
          <a:xfrm flipH="1">
            <a:off x="2699792" y="3140968"/>
            <a:ext cx="504056" cy="574639"/>
            <a:chOff x="2556558" y="396756"/>
            <a:chExt cx="491224" cy="574639"/>
          </a:xfrm>
        </p:grpSpPr>
        <p:sp>
          <p:nvSpPr>
            <p:cNvPr id="49" name="4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31" name="24 Grupo"/>
          <p:cNvGrpSpPr/>
          <p:nvPr/>
        </p:nvGrpSpPr>
        <p:grpSpPr>
          <a:xfrm>
            <a:off x="3419872" y="4797152"/>
            <a:ext cx="2232248" cy="1008112"/>
            <a:chOff x="3142708" y="48347"/>
            <a:chExt cx="2317095" cy="1368153"/>
          </a:xfrm>
          <a:scene3d>
            <a:camera prst="orthographicFront"/>
            <a:lightRig rig="flat" dir="t"/>
          </a:scene3d>
        </p:grpSpPr>
        <p:sp>
          <p:nvSpPr>
            <p:cNvPr id="55" name="54 Rectángulo redondeado"/>
            <p:cNvSpPr/>
            <p:nvPr/>
          </p:nvSpPr>
          <p:spPr>
            <a:xfrm>
              <a:off x="3142708" y="48347"/>
              <a:ext cx="2317095"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56" name="55 Rectángulo"/>
            <p:cNvSpPr/>
            <p:nvPr/>
          </p:nvSpPr>
          <p:spPr>
            <a:xfrm>
              <a:off x="3142708" y="103988"/>
              <a:ext cx="2236950"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Sacha Central</a:t>
              </a:r>
              <a:endParaRPr lang="es-EC" sz="2000" kern="1200" dirty="0">
                <a:latin typeface="Times New Roman" pitchFamily="18" charset="0"/>
                <a:cs typeface="Times New Roman" pitchFamily="18" charset="0"/>
              </a:endParaRPr>
            </a:p>
          </p:txBody>
        </p:sp>
      </p:grpSp>
      <p:grpSp>
        <p:nvGrpSpPr>
          <p:cNvPr id="51" name="27 Grupo"/>
          <p:cNvGrpSpPr/>
          <p:nvPr/>
        </p:nvGrpSpPr>
        <p:grpSpPr>
          <a:xfrm rot="5400000">
            <a:off x="4253667" y="4179381"/>
            <a:ext cx="491224" cy="574639"/>
            <a:chOff x="2556558" y="396756"/>
            <a:chExt cx="491224" cy="574639"/>
          </a:xfrm>
        </p:grpSpPr>
        <p:sp>
          <p:nvSpPr>
            <p:cNvPr id="54" name="5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7"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60" name="18 Grupo"/>
          <p:cNvGrpSpPr/>
          <p:nvPr/>
        </p:nvGrpSpPr>
        <p:grpSpPr>
          <a:xfrm>
            <a:off x="147577" y="4725144"/>
            <a:ext cx="2552215" cy="1186514"/>
            <a:chOff x="3304600" y="-105242"/>
            <a:chExt cx="2336191" cy="1418408"/>
          </a:xfrm>
          <a:scene3d>
            <a:camera prst="orthographicFront"/>
            <a:lightRig rig="flat" dir="t"/>
          </a:scene3d>
        </p:grpSpPr>
        <p:sp>
          <p:nvSpPr>
            <p:cNvPr id="61" name="60 Rectángulo redondeado"/>
            <p:cNvSpPr/>
            <p:nvPr/>
          </p:nvSpPr>
          <p:spPr>
            <a:xfrm>
              <a:off x="3323695" y="-105242"/>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62" name="61 Rectángulo"/>
            <p:cNvSpPr/>
            <p:nvPr/>
          </p:nvSpPr>
          <p:spPr>
            <a:xfrm>
              <a:off x="3304600" y="25159"/>
              <a:ext cx="2236952"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a:t>
              </a:r>
              <a:r>
                <a:rPr lang="es-EC" sz="2000" dirty="0"/>
                <a:t>control de nivel se lo realiza de forma manual</a:t>
              </a:r>
              <a:endParaRPr lang="es-EC" sz="2000" kern="1200" dirty="0">
                <a:latin typeface="Times New Roman" pitchFamily="18" charset="0"/>
                <a:cs typeface="Times New Roman" pitchFamily="18" charset="0"/>
              </a:endParaRPr>
            </a:p>
          </p:txBody>
        </p:sp>
      </p:grpSp>
      <p:grpSp>
        <p:nvGrpSpPr>
          <p:cNvPr id="63" name="6 Grupo"/>
          <p:cNvGrpSpPr/>
          <p:nvPr/>
        </p:nvGrpSpPr>
        <p:grpSpPr>
          <a:xfrm flipH="1">
            <a:off x="2771800" y="4941168"/>
            <a:ext cx="504056" cy="574639"/>
            <a:chOff x="2556558" y="396756"/>
            <a:chExt cx="491224" cy="574639"/>
          </a:xfrm>
        </p:grpSpPr>
        <p:sp>
          <p:nvSpPr>
            <p:cNvPr id="64" name="6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5"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66" name="42 Grupo"/>
          <p:cNvGrpSpPr/>
          <p:nvPr/>
        </p:nvGrpSpPr>
        <p:grpSpPr>
          <a:xfrm rot="5400000">
            <a:off x="1157323" y="4035365"/>
            <a:ext cx="491224" cy="574639"/>
            <a:chOff x="2556558" y="396756"/>
            <a:chExt cx="491224" cy="574639"/>
          </a:xfrm>
        </p:grpSpPr>
        <p:sp>
          <p:nvSpPr>
            <p:cNvPr id="67" name="66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8"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53" name="52 Imagen" descr="conceptual.jpg">
            <a:hlinkClick r:id="rId3" action="ppaction://hlinksldjump"/>
          </p:cNvPr>
          <p:cNvPicPr>
            <a:picLocks noChangeAspect="1"/>
          </p:cNvPicPr>
          <p:nvPr/>
        </p:nvPicPr>
        <p:blipFill>
          <a:blip r:embed="rId4" cstate="print"/>
          <a:stretch>
            <a:fillRect/>
          </a:stretch>
        </p:blipFill>
        <p:spPr>
          <a:xfrm>
            <a:off x="5112754" y="6092277"/>
            <a:ext cx="1187438" cy="690718"/>
          </a:xfrm>
          <a:prstGeom prst="rect">
            <a:avLst/>
          </a:prstGeom>
        </p:spPr>
      </p:pic>
      <p:pic>
        <p:nvPicPr>
          <p:cNvPr id="58" name="57 Imagen" descr="AGENDA.jpg">
            <a:hlinkClick r:id="rId5" action="ppaction://hlinksldjump"/>
          </p:cNvPr>
          <p:cNvPicPr>
            <a:picLocks noChangeAspect="1"/>
          </p:cNvPicPr>
          <p:nvPr/>
        </p:nvPicPr>
        <p:blipFill>
          <a:blip r:embed="rId6" cstate="print"/>
          <a:stretch>
            <a:fillRect/>
          </a:stretch>
        </p:blipFill>
        <p:spPr>
          <a:xfrm>
            <a:off x="3960440" y="6092277"/>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par>
                                <p:cTn id="51" presetID="22" presetClass="entr" presetSubtype="4"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down)">
                                      <p:cBhvr>
                                        <p:cTn id="58" dur="500"/>
                                        <p:tgtEl>
                                          <p:spTgt spid="66"/>
                                        </p:tgtEl>
                                      </p:cBhvr>
                                    </p:animEffect>
                                  </p:childTnLst>
                                </p:cTn>
                              </p:par>
                              <p:par>
                                <p:cTn id="59" presetID="22" presetClass="entr" presetSubtype="4"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down)">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down)">
                                      <p:cBhvr>
                                        <p:cTn id="6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686800" cy="838200"/>
          </a:xfrm>
        </p:spPr>
        <p:txBody>
          <a:bodyPr>
            <a:noAutofit/>
          </a:bodyPr>
          <a:lstStyle/>
          <a:p>
            <a:r>
              <a:rPr lang="es-EC" b="1" dirty="0" smtClean="0">
                <a:solidFill>
                  <a:srgbClr val="002060"/>
                </a:solidFill>
              </a:rPr>
              <a:t>Diagrama de flujo de bloque del proceso actual</a:t>
            </a:r>
            <a:endParaRPr lang="es-EC" dirty="0">
              <a:solidFill>
                <a:srgbClr val="002060"/>
              </a:solidFill>
            </a:endParaRPr>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pic>
        <p:nvPicPr>
          <p:cNvPr id="52" name="88 Imagen" descr="DIAGRAMA DE FLUJO ACTUAL.jpg"/>
          <p:cNvPicPr/>
          <p:nvPr/>
        </p:nvPicPr>
        <p:blipFill>
          <a:blip r:embed="rId3" cstate="print"/>
          <a:stretch>
            <a:fillRect/>
          </a:stretch>
        </p:blipFill>
        <p:spPr>
          <a:xfrm rot="5400000">
            <a:off x="2339748" y="-675456"/>
            <a:ext cx="4464498" cy="8640961"/>
          </a:xfrm>
          <a:prstGeom prst="rect">
            <a:avLst/>
          </a:prstGeom>
        </p:spPr>
      </p:pic>
      <p:pic>
        <p:nvPicPr>
          <p:cNvPr id="6" name="5 Imagen" descr="conceptual.jpg">
            <a:hlinkClick r:id="rId4" action="ppaction://hlinksldjump"/>
          </p:cNvPr>
          <p:cNvPicPr>
            <a:picLocks noChangeAspect="1"/>
          </p:cNvPicPr>
          <p:nvPr/>
        </p:nvPicPr>
        <p:blipFill>
          <a:blip r:embed="rId5" cstate="print"/>
          <a:stretch>
            <a:fillRect/>
          </a:stretch>
        </p:blipFill>
        <p:spPr>
          <a:xfrm>
            <a:off x="5148250" y="6092277"/>
            <a:ext cx="1187438" cy="690718"/>
          </a:xfrm>
          <a:prstGeom prst="rect">
            <a:avLst/>
          </a:prstGeom>
        </p:spPr>
      </p:pic>
      <p:pic>
        <p:nvPicPr>
          <p:cNvPr id="7" name="6 Imagen" descr="AGENDA.jpg">
            <a:hlinkClick r:id="rId6" action="ppaction://hlinksldjump"/>
          </p:cNvPr>
          <p:cNvPicPr>
            <a:picLocks noChangeAspect="1"/>
          </p:cNvPicPr>
          <p:nvPr/>
        </p:nvPicPr>
        <p:blipFill>
          <a:blip r:embed="rId7" cstate="print"/>
          <a:stretch>
            <a:fillRect/>
          </a:stretch>
        </p:blipFill>
        <p:spPr>
          <a:xfrm>
            <a:off x="3995936" y="6092277"/>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amond(in)">
                                      <p:cBhvr>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t>agenda</a:t>
            </a:r>
            <a:endParaRPr lang="es-EC" sz="40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67368867"/>
              </p:ext>
            </p:extLst>
          </p:nvPr>
        </p:nvGraphicFramePr>
        <p:xfrm>
          <a:off x="304800" y="1412776"/>
          <a:ext cx="8686800" cy="4667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6 Marcador de pie de página"/>
          <p:cNvSpPr>
            <a:spLocks noGrp="1"/>
          </p:cNvSpPr>
          <p:nvPr>
            <p:ph type="ftr" sz="quarter" idx="11"/>
          </p:nvPr>
        </p:nvSpPr>
        <p:spPr>
          <a:xfrm>
            <a:off x="5796136" y="6309320"/>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86544"/>
            <a:ext cx="8686800" cy="838200"/>
          </a:xfrm>
        </p:spPr>
        <p:txBody>
          <a:bodyPr>
            <a:normAutofit fontScale="90000"/>
          </a:bodyPr>
          <a:lstStyle/>
          <a:p>
            <a:r>
              <a:rPr lang="es-EC" sz="3000" b="1" dirty="0" smtClean="0">
                <a:solidFill>
                  <a:srgbClr val="002060"/>
                </a:solidFill>
              </a:rPr>
              <a:t>Soluciones para la optimización del proceso de deshidratación y almacenamiento</a:t>
            </a:r>
            <a:endParaRPr lang="es-EC" sz="3000" dirty="0">
              <a:solidFill>
                <a:srgbClr val="002060"/>
              </a:solidFill>
            </a:endParaRPr>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15 Grupo"/>
          <p:cNvGrpSpPr/>
          <p:nvPr/>
        </p:nvGrpSpPr>
        <p:grpSpPr>
          <a:xfrm>
            <a:off x="3491880" y="1484784"/>
            <a:ext cx="2317096" cy="1118382"/>
            <a:chOff x="-64256" y="40073"/>
            <a:chExt cx="2317096" cy="1328079"/>
          </a:xfrm>
          <a:scene3d>
            <a:camera prst="orthographicFront"/>
            <a:lightRig rig="flat" dir="t"/>
          </a:scene3d>
        </p:grpSpPr>
        <p:sp>
          <p:nvSpPr>
            <p:cNvPr id="5" name="4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6" name="5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SISTEMA DE LAVADO</a:t>
              </a:r>
              <a:endParaRPr lang="es-EC" sz="2000" b="1" kern="1200" dirty="0">
                <a:latin typeface="Times New Roman" pitchFamily="18" charset="0"/>
                <a:cs typeface="Times New Roman" pitchFamily="18" charset="0"/>
              </a:endParaRPr>
            </a:p>
          </p:txBody>
        </p:sp>
      </p:grpSp>
      <p:sp>
        <p:nvSpPr>
          <p:cNvPr id="7" name="6 Rectángulo redondeado"/>
          <p:cNvSpPr/>
          <p:nvPr/>
        </p:nvSpPr>
        <p:spPr>
          <a:xfrm>
            <a:off x="539552" y="2420889"/>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Problemas encontrados</a:t>
            </a:r>
            <a:endParaRPr lang="es-EC" b="1" dirty="0"/>
          </a:p>
        </p:txBody>
      </p:sp>
      <p:sp>
        <p:nvSpPr>
          <p:cNvPr id="8" name="7 Rectángulo redondeado"/>
          <p:cNvSpPr/>
          <p:nvPr/>
        </p:nvSpPr>
        <p:spPr>
          <a:xfrm>
            <a:off x="6228184" y="2420889"/>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Propuesta de solución</a:t>
            </a:r>
            <a:endParaRPr lang="es-EC" b="1" dirty="0"/>
          </a:p>
        </p:txBody>
      </p:sp>
      <p:sp>
        <p:nvSpPr>
          <p:cNvPr id="10" name="9 Flecha doblada hacia arriba"/>
          <p:cNvSpPr/>
          <p:nvPr/>
        </p:nvSpPr>
        <p:spPr>
          <a:xfrm rot="10800000">
            <a:off x="2699793" y="1916832"/>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oblada hacia arriba"/>
          <p:cNvSpPr/>
          <p:nvPr/>
        </p:nvSpPr>
        <p:spPr>
          <a:xfrm rot="10800000" flipH="1">
            <a:off x="6012160" y="1916832"/>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251520" y="3463840"/>
            <a:ext cx="3995936" cy="1477328"/>
          </a:xfrm>
          <a:prstGeom prst="rect">
            <a:avLst/>
          </a:prstGeom>
          <a:noFill/>
        </p:spPr>
        <p:txBody>
          <a:bodyPr wrap="square" rtlCol="0">
            <a:spAutoFit/>
          </a:bodyPr>
          <a:lstStyle/>
          <a:p>
            <a:pPr algn="just">
              <a:buFont typeface="Wingdings" pitchFamily="2" charset="2"/>
              <a:buChar char="v"/>
            </a:pPr>
            <a:r>
              <a:rPr lang="es-EC" dirty="0" smtClean="0"/>
              <a:t>No es posible mantener un control estable de la temperatura, para controlar la temperatura en el sistema de lavado, los operadores intentan realizarlo de forma manual </a:t>
            </a:r>
            <a:endParaRPr lang="es-EC" dirty="0"/>
          </a:p>
        </p:txBody>
      </p:sp>
      <p:sp>
        <p:nvSpPr>
          <p:cNvPr id="15" name="14 CuadroTexto"/>
          <p:cNvSpPr txBox="1"/>
          <p:nvPr/>
        </p:nvSpPr>
        <p:spPr>
          <a:xfrm>
            <a:off x="5004048" y="3573016"/>
            <a:ext cx="3995936" cy="1200329"/>
          </a:xfrm>
          <a:prstGeom prst="rect">
            <a:avLst/>
          </a:prstGeom>
          <a:noFill/>
          <a:ln w="28575">
            <a:solidFill>
              <a:schemeClr val="accent2"/>
            </a:solidFill>
            <a:prstDash val="dash"/>
          </a:ln>
        </p:spPr>
        <p:txBody>
          <a:bodyPr wrap="square" rtlCol="0">
            <a:spAutoFit/>
          </a:bodyPr>
          <a:lstStyle/>
          <a:p>
            <a:pPr algn="just">
              <a:buFont typeface="Wingdings" pitchFamily="2" charset="2"/>
              <a:buChar char="v"/>
            </a:pPr>
            <a:r>
              <a:rPr lang="es-EC" b="1" dirty="0" smtClean="0">
                <a:ln w="12700">
                  <a:noFill/>
                  <a:prstDash val="solid"/>
                </a:ln>
              </a:rPr>
              <a:t>Implementar un sistema de control para el sistema de calentamiento de fluido con el objeto de controlar la temperatura del proceso</a:t>
            </a:r>
          </a:p>
        </p:txBody>
      </p:sp>
      <p:sp>
        <p:nvSpPr>
          <p:cNvPr id="16" name="15 CuadroTexto"/>
          <p:cNvSpPr txBox="1"/>
          <p:nvPr/>
        </p:nvSpPr>
        <p:spPr>
          <a:xfrm>
            <a:off x="251520" y="5241974"/>
            <a:ext cx="3995936" cy="923330"/>
          </a:xfrm>
          <a:prstGeom prst="rect">
            <a:avLst/>
          </a:prstGeom>
          <a:noFill/>
        </p:spPr>
        <p:txBody>
          <a:bodyPr wrap="square" rtlCol="0">
            <a:spAutoFit/>
          </a:bodyPr>
          <a:lstStyle/>
          <a:p>
            <a:pPr algn="just">
              <a:buFont typeface="Wingdings" pitchFamily="2" charset="2"/>
              <a:buChar char="v"/>
            </a:pPr>
            <a:r>
              <a:rPr lang="es-EC" dirty="0" smtClean="0"/>
              <a:t>Ausencia de un sistema automático para mantener el nivel del colchón de agua en el tanque</a:t>
            </a:r>
            <a:endParaRPr lang="es-EC" dirty="0"/>
          </a:p>
        </p:txBody>
      </p:sp>
      <p:sp>
        <p:nvSpPr>
          <p:cNvPr id="18" name="17 CuadroTexto"/>
          <p:cNvSpPr txBox="1"/>
          <p:nvPr/>
        </p:nvSpPr>
        <p:spPr>
          <a:xfrm>
            <a:off x="5004048" y="5373216"/>
            <a:ext cx="3995936" cy="646331"/>
          </a:xfrm>
          <a:prstGeom prst="rect">
            <a:avLst/>
          </a:prstGeom>
          <a:noFill/>
          <a:ln w="28575">
            <a:solidFill>
              <a:schemeClr val="accent2"/>
            </a:solidFill>
            <a:prstDash val="dash"/>
          </a:ln>
        </p:spPr>
        <p:txBody>
          <a:bodyPr wrap="square" rtlCol="0">
            <a:spAutoFit/>
          </a:bodyPr>
          <a:lstStyle/>
          <a:p>
            <a:pPr algn="just">
              <a:buFont typeface="Wingdings" pitchFamily="2" charset="2"/>
              <a:buChar char="v"/>
            </a:pPr>
            <a:r>
              <a:rPr lang="es-EC" b="1" dirty="0" smtClean="0"/>
              <a:t>Disponer de un sistema automático de control de nivel del colchón de agua</a:t>
            </a:r>
            <a:endParaRPr lang="es-EC" b="1" dirty="0">
              <a:ln w="12700">
                <a:solidFill>
                  <a:schemeClr val="tx1"/>
                </a:solidFill>
                <a:prstDash val="solid"/>
              </a:ln>
            </a:endParaRPr>
          </a:p>
        </p:txBody>
      </p:sp>
      <p:pic>
        <p:nvPicPr>
          <p:cNvPr id="19" name="18 Imagen" descr="conceptual.jpg">
            <a:hlinkClick r:id="rId3" action="ppaction://hlinksldjump"/>
          </p:cNvPr>
          <p:cNvPicPr>
            <a:picLocks noChangeAspect="1"/>
          </p:cNvPicPr>
          <p:nvPr/>
        </p:nvPicPr>
        <p:blipFill>
          <a:blip r:embed="rId4" cstate="print"/>
          <a:stretch>
            <a:fillRect/>
          </a:stretch>
        </p:blipFill>
        <p:spPr>
          <a:xfrm>
            <a:off x="5076242" y="6093296"/>
            <a:ext cx="1187438" cy="690718"/>
          </a:xfrm>
          <a:prstGeom prst="rect">
            <a:avLst/>
          </a:prstGeom>
        </p:spPr>
      </p:pic>
      <p:pic>
        <p:nvPicPr>
          <p:cNvPr id="20" name="19 Imagen" descr="AGENDA.jpg">
            <a:hlinkClick r:id="rId5" action="ppaction://hlinksldjump"/>
          </p:cNvPr>
          <p:cNvPicPr>
            <a:picLocks noChangeAspect="1"/>
          </p:cNvPicPr>
          <p:nvPr/>
        </p:nvPicPr>
        <p:blipFill>
          <a:blip r:embed="rId6" cstate="print"/>
          <a:stretch>
            <a:fillRect/>
          </a:stretch>
        </p:blipFill>
        <p:spPr>
          <a:xfrm>
            <a:off x="3923928" y="6093296"/>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fade">
                                      <p:cBhvr>
                                        <p:cTn id="18" dur="2000"/>
                                        <p:tgtEl>
                                          <p:spTgt spid="7">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fade">
                                      <p:cBhvr>
                                        <p:cTn id="24" dur="2000"/>
                                        <p:tgtEl>
                                          <p:spTgt spid="8">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10" grpId="0" animBg="1"/>
      <p:bldP spid="11" grpId="0" animBg="1"/>
      <p:bldP spid="12" grpId="0"/>
      <p:bldP spid="15" grpId="0" animBg="1"/>
      <p:bldP spid="16"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686800" cy="838200"/>
          </a:xfrm>
        </p:spPr>
        <p:txBody>
          <a:bodyPr>
            <a:noAutofit/>
          </a:bodyPr>
          <a:lstStyle/>
          <a:p>
            <a:r>
              <a:rPr lang="es-EC" sz="2800" b="1" dirty="0" smtClean="0">
                <a:solidFill>
                  <a:srgbClr val="002060"/>
                </a:solidFill>
              </a:rPr>
              <a:t>Soluciones para la optimización del proceso de deshidratación y almacenamiento</a:t>
            </a:r>
            <a:endParaRPr lang="es-EC" sz="2800" dirty="0">
              <a:solidFill>
                <a:srgbClr val="002060"/>
              </a:solidFill>
            </a:endParaRPr>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15 Grupo"/>
          <p:cNvGrpSpPr/>
          <p:nvPr/>
        </p:nvGrpSpPr>
        <p:grpSpPr>
          <a:xfrm>
            <a:off x="3491880" y="1124744"/>
            <a:ext cx="2317096" cy="1118382"/>
            <a:chOff x="-64256" y="40073"/>
            <a:chExt cx="2317096" cy="1328079"/>
          </a:xfrm>
          <a:scene3d>
            <a:camera prst="orthographicFront"/>
            <a:lightRig rig="flat" dir="t"/>
          </a:scene3d>
        </p:grpSpPr>
        <p:sp>
          <p:nvSpPr>
            <p:cNvPr id="5" name="4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6" name="5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SISTEMA DE LAVADO</a:t>
              </a:r>
              <a:endParaRPr lang="es-EC" sz="2000" b="1" kern="1200" dirty="0">
                <a:latin typeface="Times New Roman" pitchFamily="18" charset="0"/>
                <a:cs typeface="Times New Roman" pitchFamily="18" charset="0"/>
              </a:endParaRPr>
            </a:p>
          </p:txBody>
        </p:sp>
      </p:grpSp>
      <p:sp>
        <p:nvSpPr>
          <p:cNvPr id="7" name="6 Rectángulo redondeado"/>
          <p:cNvSpPr/>
          <p:nvPr/>
        </p:nvSpPr>
        <p:spPr>
          <a:xfrm>
            <a:off x="539552" y="1988841"/>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Problemas encontrados</a:t>
            </a:r>
            <a:endParaRPr lang="es-EC" b="1" dirty="0"/>
          </a:p>
        </p:txBody>
      </p:sp>
      <p:sp>
        <p:nvSpPr>
          <p:cNvPr id="8" name="7 Rectángulo redondeado"/>
          <p:cNvSpPr/>
          <p:nvPr/>
        </p:nvSpPr>
        <p:spPr>
          <a:xfrm>
            <a:off x="6228184" y="1988841"/>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Propuesta de solución</a:t>
            </a:r>
            <a:endParaRPr lang="es-EC" b="1" dirty="0"/>
          </a:p>
        </p:txBody>
      </p:sp>
      <p:sp>
        <p:nvSpPr>
          <p:cNvPr id="10" name="9 Flecha doblada hacia arriba"/>
          <p:cNvSpPr/>
          <p:nvPr/>
        </p:nvSpPr>
        <p:spPr>
          <a:xfrm rot="10800000">
            <a:off x="2699793" y="1484784"/>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oblada hacia arriba"/>
          <p:cNvSpPr/>
          <p:nvPr/>
        </p:nvSpPr>
        <p:spPr>
          <a:xfrm rot="10800000" flipH="1">
            <a:off x="6012160" y="1484784"/>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179512" y="3933056"/>
            <a:ext cx="3995936" cy="1200329"/>
          </a:xfrm>
          <a:prstGeom prst="rect">
            <a:avLst/>
          </a:prstGeom>
          <a:noFill/>
        </p:spPr>
        <p:txBody>
          <a:bodyPr wrap="square" rtlCol="0">
            <a:spAutoFit/>
          </a:bodyPr>
          <a:lstStyle/>
          <a:p>
            <a:pPr algn="just">
              <a:buFont typeface="Wingdings" pitchFamily="2" charset="2"/>
              <a:buChar char="v"/>
            </a:pPr>
            <a:r>
              <a:rPr lang="es-EC" dirty="0" smtClean="0"/>
              <a:t>No dispone de un sistema automático para la inyección de químicos en el proceso de deshidratación de crudo</a:t>
            </a:r>
            <a:endParaRPr lang="es-EC" dirty="0"/>
          </a:p>
        </p:txBody>
      </p:sp>
      <p:sp>
        <p:nvSpPr>
          <p:cNvPr id="15" name="14 CuadroTexto"/>
          <p:cNvSpPr txBox="1"/>
          <p:nvPr/>
        </p:nvSpPr>
        <p:spPr>
          <a:xfrm>
            <a:off x="4932040" y="4077072"/>
            <a:ext cx="3995936" cy="646331"/>
          </a:xfrm>
          <a:prstGeom prst="rect">
            <a:avLst/>
          </a:prstGeom>
          <a:noFill/>
          <a:ln w="28575">
            <a:solidFill>
              <a:schemeClr val="accent2"/>
            </a:solidFill>
            <a:prstDash val="dash"/>
          </a:ln>
        </p:spPr>
        <p:txBody>
          <a:bodyPr wrap="square" rtlCol="0">
            <a:spAutoFit/>
          </a:bodyPr>
          <a:lstStyle/>
          <a:p>
            <a:pPr algn="just">
              <a:buFont typeface="Wingdings" pitchFamily="2" charset="2"/>
              <a:buChar char="v"/>
            </a:pPr>
            <a:r>
              <a:rPr lang="es-EC" b="1" dirty="0" smtClean="0"/>
              <a:t>Incluir un sistema de dosificación automático</a:t>
            </a:r>
            <a:endParaRPr lang="es-EC" b="1" dirty="0" smtClean="0">
              <a:ln w="12700">
                <a:noFill/>
                <a:prstDash val="solid"/>
              </a:ln>
            </a:endParaRPr>
          </a:p>
        </p:txBody>
      </p:sp>
      <p:sp>
        <p:nvSpPr>
          <p:cNvPr id="16" name="15 CuadroTexto"/>
          <p:cNvSpPr txBox="1"/>
          <p:nvPr/>
        </p:nvSpPr>
        <p:spPr>
          <a:xfrm>
            <a:off x="179512" y="5589240"/>
            <a:ext cx="3995936" cy="646331"/>
          </a:xfrm>
          <a:prstGeom prst="rect">
            <a:avLst/>
          </a:prstGeom>
          <a:noFill/>
        </p:spPr>
        <p:txBody>
          <a:bodyPr wrap="square" rtlCol="0">
            <a:spAutoFit/>
          </a:bodyPr>
          <a:lstStyle/>
          <a:p>
            <a:pPr algn="just">
              <a:buFont typeface="Wingdings" pitchFamily="2" charset="2"/>
              <a:buChar char="v"/>
            </a:pPr>
            <a:r>
              <a:rPr lang="es-EC" dirty="0" smtClean="0"/>
              <a:t>No dispone de un sistema de drenajes</a:t>
            </a:r>
            <a:endParaRPr lang="es-EC" dirty="0"/>
          </a:p>
        </p:txBody>
      </p:sp>
      <p:sp>
        <p:nvSpPr>
          <p:cNvPr id="18" name="17 CuadroTexto"/>
          <p:cNvSpPr txBox="1"/>
          <p:nvPr/>
        </p:nvSpPr>
        <p:spPr>
          <a:xfrm>
            <a:off x="4932040" y="5373216"/>
            <a:ext cx="3995936" cy="646331"/>
          </a:xfrm>
          <a:prstGeom prst="rect">
            <a:avLst/>
          </a:prstGeom>
          <a:noFill/>
          <a:ln w="28575">
            <a:solidFill>
              <a:schemeClr val="accent2"/>
            </a:solidFill>
            <a:prstDash val="dash"/>
          </a:ln>
        </p:spPr>
        <p:txBody>
          <a:bodyPr wrap="square" rtlCol="0">
            <a:spAutoFit/>
          </a:bodyPr>
          <a:lstStyle/>
          <a:p>
            <a:pPr algn="just">
              <a:buFont typeface="Wingdings" pitchFamily="2" charset="2"/>
              <a:buChar char="v"/>
            </a:pPr>
            <a:r>
              <a:rPr lang="es-EC" b="1" dirty="0" smtClean="0"/>
              <a:t>Disponer de un sistema de drenajes automático</a:t>
            </a:r>
            <a:endParaRPr lang="es-EC" b="1" dirty="0">
              <a:ln w="12700">
                <a:solidFill>
                  <a:schemeClr val="tx1"/>
                </a:solidFill>
                <a:prstDash val="solid"/>
              </a:ln>
            </a:endParaRPr>
          </a:p>
        </p:txBody>
      </p:sp>
      <p:sp>
        <p:nvSpPr>
          <p:cNvPr id="17" name="16 CuadroTexto"/>
          <p:cNvSpPr txBox="1"/>
          <p:nvPr/>
        </p:nvSpPr>
        <p:spPr>
          <a:xfrm>
            <a:off x="179512" y="2708920"/>
            <a:ext cx="3995936" cy="923330"/>
          </a:xfrm>
          <a:prstGeom prst="rect">
            <a:avLst/>
          </a:prstGeom>
          <a:noFill/>
        </p:spPr>
        <p:txBody>
          <a:bodyPr wrap="square" rtlCol="0">
            <a:spAutoFit/>
          </a:bodyPr>
          <a:lstStyle/>
          <a:p>
            <a:pPr algn="just">
              <a:buFont typeface="Wingdings" pitchFamily="2" charset="2"/>
              <a:buChar char="v"/>
            </a:pPr>
            <a:r>
              <a:rPr lang="es-EC" dirty="0" smtClean="0"/>
              <a:t>El tanque de lavado no dispone de un sistema automático para medir su nivel</a:t>
            </a:r>
            <a:endParaRPr lang="es-EC" dirty="0"/>
          </a:p>
        </p:txBody>
      </p:sp>
      <p:sp>
        <p:nvSpPr>
          <p:cNvPr id="20" name="19 CuadroTexto"/>
          <p:cNvSpPr txBox="1"/>
          <p:nvPr/>
        </p:nvSpPr>
        <p:spPr>
          <a:xfrm>
            <a:off x="4932040" y="2721694"/>
            <a:ext cx="3995936" cy="923330"/>
          </a:xfrm>
          <a:prstGeom prst="rect">
            <a:avLst/>
          </a:prstGeom>
          <a:noFill/>
          <a:ln w="28575">
            <a:solidFill>
              <a:schemeClr val="accent2"/>
            </a:solidFill>
            <a:prstDash val="dash"/>
          </a:ln>
        </p:spPr>
        <p:txBody>
          <a:bodyPr wrap="square" rtlCol="0">
            <a:spAutoFit/>
          </a:bodyPr>
          <a:lstStyle/>
          <a:p>
            <a:pPr algn="just">
              <a:buFont typeface="Wingdings" pitchFamily="2" charset="2"/>
              <a:buChar char="v"/>
            </a:pPr>
            <a:r>
              <a:rPr lang="es-EC" b="1" dirty="0" smtClean="0"/>
              <a:t>Inclusión de un sistema de medición de nivel automático en el nuevo sistema de lavado</a:t>
            </a:r>
            <a:endParaRPr lang="es-EC" b="1" dirty="0">
              <a:ln w="12700">
                <a:solidFill>
                  <a:schemeClr val="tx1"/>
                </a:solidFill>
                <a:prstDash val="solid"/>
              </a:ln>
            </a:endParaRPr>
          </a:p>
        </p:txBody>
      </p:sp>
      <p:pic>
        <p:nvPicPr>
          <p:cNvPr id="21" name="20 Imagen" descr="conceptual.jpg">
            <a:hlinkClick r:id="rId3" action="ppaction://hlinksldjump"/>
          </p:cNvPr>
          <p:cNvPicPr>
            <a:picLocks noChangeAspect="1"/>
          </p:cNvPicPr>
          <p:nvPr/>
        </p:nvPicPr>
        <p:blipFill>
          <a:blip r:embed="rId4" cstate="print"/>
          <a:stretch>
            <a:fillRect/>
          </a:stretch>
        </p:blipFill>
        <p:spPr>
          <a:xfrm>
            <a:off x="5184762" y="6093296"/>
            <a:ext cx="1187438" cy="690718"/>
          </a:xfrm>
          <a:prstGeom prst="rect">
            <a:avLst/>
          </a:prstGeom>
        </p:spPr>
      </p:pic>
      <p:pic>
        <p:nvPicPr>
          <p:cNvPr id="22" name="21 Imagen" descr="AGENDA.jpg">
            <a:hlinkClick r:id="rId5" action="ppaction://hlinksldjump"/>
          </p:cNvPr>
          <p:cNvPicPr>
            <a:picLocks noChangeAspect="1"/>
          </p:cNvPicPr>
          <p:nvPr/>
        </p:nvPicPr>
        <p:blipFill>
          <a:blip r:embed="rId6" cstate="print"/>
          <a:stretch>
            <a:fillRect/>
          </a:stretch>
        </p:blipFill>
        <p:spPr>
          <a:xfrm>
            <a:off x="4032448" y="6093296"/>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p:bldP spid="15" grpId="0" animBg="1"/>
      <p:bldP spid="16" grpId="0"/>
      <p:bldP spid="18" grpId="0" animBg="1"/>
      <p:bldP spid="17"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42528"/>
            <a:ext cx="8686800" cy="838200"/>
          </a:xfrm>
        </p:spPr>
        <p:txBody>
          <a:bodyPr>
            <a:noAutofit/>
          </a:bodyPr>
          <a:lstStyle/>
          <a:p>
            <a:r>
              <a:rPr lang="es-EC" sz="2800" b="1" dirty="0" smtClean="0">
                <a:solidFill>
                  <a:srgbClr val="002060"/>
                </a:solidFill>
              </a:rPr>
              <a:t>Soluciones para la optimización del proceso de deshidratación y almacenamiento</a:t>
            </a:r>
            <a:endParaRPr lang="es-EC" sz="2800" dirty="0">
              <a:solidFill>
                <a:srgbClr val="002060"/>
              </a:solidFill>
            </a:endParaRPr>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15 Grupo"/>
          <p:cNvGrpSpPr/>
          <p:nvPr/>
        </p:nvGrpSpPr>
        <p:grpSpPr>
          <a:xfrm>
            <a:off x="3491880" y="1052736"/>
            <a:ext cx="2317096" cy="1118382"/>
            <a:chOff x="-64256" y="40073"/>
            <a:chExt cx="2317096" cy="1328079"/>
          </a:xfrm>
          <a:scene3d>
            <a:camera prst="orthographicFront"/>
            <a:lightRig rig="flat" dir="t"/>
          </a:scene3d>
        </p:grpSpPr>
        <p:sp>
          <p:nvSpPr>
            <p:cNvPr id="5" name="4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6" name="5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SISTEMA DE ALMACENAMIENTO</a:t>
              </a:r>
              <a:endParaRPr lang="es-EC" sz="2000" b="1" kern="1200" dirty="0">
                <a:latin typeface="Times New Roman" pitchFamily="18" charset="0"/>
                <a:cs typeface="Times New Roman" pitchFamily="18" charset="0"/>
              </a:endParaRPr>
            </a:p>
          </p:txBody>
        </p:sp>
      </p:grpSp>
      <p:sp>
        <p:nvSpPr>
          <p:cNvPr id="7" name="6 Rectángulo redondeado"/>
          <p:cNvSpPr/>
          <p:nvPr/>
        </p:nvSpPr>
        <p:spPr>
          <a:xfrm>
            <a:off x="539552" y="1916832"/>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Problemas encontrados</a:t>
            </a:r>
            <a:endParaRPr lang="es-EC" b="1" dirty="0"/>
          </a:p>
        </p:txBody>
      </p:sp>
      <p:sp>
        <p:nvSpPr>
          <p:cNvPr id="8" name="7 Rectángulo redondeado"/>
          <p:cNvSpPr/>
          <p:nvPr/>
        </p:nvSpPr>
        <p:spPr>
          <a:xfrm>
            <a:off x="6228184" y="1916832"/>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Propuesta de solución</a:t>
            </a:r>
            <a:endParaRPr lang="es-EC" b="1" dirty="0"/>
          </a:p>
        </p:txBody>
      </p:sp>
      <p:sp>
        <p:nvSpPr>
          <p:cNvPr id="10" name="9 Flecha doblada hacia arriba"/>
          <p:cNvSpPr/>
          <p:nvPr/>
        </p:nvSpPr>
        <p:spPr>
          <a:xfrm rot="10800000">
            <a:off x="2699792" y="1412776"/>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oblada hacia arriba"/>
          <p:cNvSpPr/>
          <p:nvPr/>
        </p:nvSpPr>
        <p:spPr>
          <a:xfrm rot="10800000" flipH="1">
            <a:off x="6012160" y="1412776"/>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CuadroTexto"/>
          <p:cNvSpPr txBox="1"/>
          <p:nvPr/>
        </p:nvSpPr>
        <p:spPr>
          <a:xfrm>
            <a:off x="179512" y="2636912"/>
            <a:ext cx="3995936" cy="923330"/>
          </a:xfrm>
          <a:prstGeom prst="rect">
            <a:avLst/>
          </a:prstGeom>
          <a:noFill/>
        </p:spPr>
        <p:txBody>
          <a:bodyPr wrap="square" rtlCol="0">
            <a:spAutoFit/>
          </a:bodyPr>
          <a:lstStyle/>
          <a:p>
            <a:pPr algn="just">
              <a:buFont typeface="Wingdings" pitchFamily="2" charset="2"/>
              <a:buChar char="v"/>
            </a:pPr>
            <a:r>
              <a:rPr lang="es-EC" dirty="0" smtClean="0"/>
              <a:t>No dispone de un sistema automático de control y medición de nivel de crudo</a:t>
            </a:r>
          </a:p>
        </p:txBody>
      </p:sp>
      <p:sp>
        <p:nvSpPr>
          <p:cNvPr id="20" name="19 CuadroTexto"/>
          <p:cNvSpPr txBox="1"/>
          <p:nvPr/>
        </p:nvSpPr>
        <p:spPr>
          <a:xfrm>
            <a:off x="4860032" y="2708920"/>
            <a:ext cx="3995936" cy="646331"/>
          </a:xfrm>
          <a:prstGeom prst="rect">
            <a:avLst/>
          </a:prstGeom>
          <a:noFill/>
          <a:ln w="28575">
            <a:solidFill>
              <a:schemeClr val="accent2"/>
            </a:solidFill>
            <a:prstDash val="dash"/>
          </a:ln>
        </p:spPr>
        <p:txBody>
          <a:bodyPr wrap="square" rtlCol="0">
            <a:spAutoFit/>
          </a:bodyPr>
          <a:lstStyle/>
          <a:p>
            <a:pPr algn="just">
              <a:buFont typeface="Wingdings" pitchFamily="2" charset="2"/>
              <a:buChar char="v"/>
            </a:pPr>
            <a:r>
              <a:rPr lang="es-EC" b="1" dirty="0" smtClean="0"/>
              <a:t>Inclusión de un sistema de control y medición de nivel automático</a:t>
            </a:r>
            <a:endParaRPr lang="es-EC" b="1" dirty="0">
              <a:ln w="12700">
                <a:solidFill>
                  <a:schemeClr val="tx1"/>
                </a:solidFill>
                <a:prstDash val="solid"/>
              </a:ln>
            </a:endParaRPr>
          </a:p>
        </p:txBody>
      </p:sp>
      <p:sp>
        <p:nvSpPr>
          <p:cNvPr id="19" name="18 Rectángulo redondeado"/>
          <p:cNvSpPr/>
          <p:nvPr/>
        </p:nvSpPr>
        <p:spPr>
          <a:xfrm>
            <a:off x="504056" y="4437112"/>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Problemas encontrados</a:t>
            </a:r>
            <a:endParaRPr lang="es-EC" b="1" dirty="0"/>
          </a:p>
        </p:txBody>
      </p:sp>
      <p:sp>
        <p:nvSpPr>
          <p:cNvPr id="21" name="20 Rectángulo redondeado"/>
          <p:cNvSpPr/>
          <p:nvPr/>
        </p:nvSpPr>
        <p:spPr>
          <a:xfrm>
            <a:off x="6192688" y="4365104"/>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b="1" dirty="0" smtClean="0"/>
              <a:t>Propuesta de solución</a:t>
            </a:r>
            <a:endParaRPr lang="es-EC" b="1" dirty="0"/>
          </a:p>
        </p:txBody>
      </p:sp>
      <p:sp>
        <p:nvSpPr>
          <p:cNvPr id="22" name="21 Flecha doblada hacia arriba"/>
          <p:cNvSpPr/>
          <p:nvPr/>
        </p:nvSpPr>
        <p:spPr>
          <a:xfrm rot="10800000">
            <a:off x="2664297" y="3933056"/>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Flecha doblada hacia arriba"/>
          <p:cNvSpPr/>
          <p:nvPr/>
        </p:nvSpPr>
        <p:spPr>
          <a:xfrm rot="10800000" flipH="1">
            <a:off x="5976664" y="3861048"/>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CuadroTexto"/>
          <p:cNvSpPr txBox="1"/>
          <p:nvPr/>
        </p:nvSpPr>
        <p:spPr>
          <a:xfrm>
            <a:off x="144016" y="5157192"/>
            <a:ext cx="3995936" cy="923330"/>
          </a:xfrm>
          <a:prstGeom prst="rect">
            <a:avLst/>
          </a:prstGeom>
          <a:noFill/>
        </p:spPr>
        <p:txBody>
          <a:bodyPr wrap="square" rtlCol="0">
            <a:spAutoFit/>
          </a:bodyPr>
          <a:lstStyle/>
          <a:p>
            <a:pPr algn="just">
              <a:buFont typeface="Wingdings" pitchFamily="2" charset="2"/>
              <a:buChar char="v"/>
            </a:pPr>
            <a:r>
              <a:rPr lang="es-EC" dirty="0" smtClean="0"/>
              <a:t>El control de nivel de los equipos de separación bifásicos es completamente manual</a:t>
            </a:r>
          </a:p>
        </p:txBody>
      </p:sp>
      <p:sp>
        <p:nvSpPr>
          <p:cNvPr id="25" name="24 CuadroTexto"/>
          <p:cNvSpPr txBox="1"/>
          <p:nvPr/>
        </p:nvSpPr>
        <p:spPr>
          <a:xfrm>
            <a:off x="4824536" y="5085184"/>
            <a:ext cx="3995936" cy="1200329"/>
          </a:xfrm>
          <a:prstGeom prst="rect">
            <a:avLst/>
          </a:prstGeom>
          <a:noFill/>
          <a:ln w="28575">
            <a:solidFill>
              <a:schemeClr val="accent2"/>
            </a:solidFill>
            <a:prstDash val="dash"/>
          </a:ln>
        </p:spPr>
        <p:txBody>
          <a:bodyPr wrap="square" rtlCol="0">
            <a:spAutoFit/>
          </a:bodyPr>
          <a:lstStyle/>
          <a:p>
            <a:pPr algn="just">
              <a:buFont typeface="Wingdings" pitchFamily="2" charset="2"/>
              <a:buChar char="v"/>
            </a:pPr>
            <a:r>
              <a:rPr lang="es-EC" dirty="0" smtClean="0"/>
              <a:t>Automatizar el control de todos los separadores o remplazar los separadores del tipo bifásico por separadores del tipo trifásico</a:t>
            </a:r>
            <a:endParaRPr lang="es-EC" b="1" dirty="0">
              <a:ln w="12700">
                <a:solidFill>
                  <a:schemeClr val="tx1"/>
                </a:solidFill>
                <a:prstDash val="solid"/>
              </a:ln>
            </a:endParaRPr>
          </a:p>
        </p:txBody>
      </p:sp>
      <p:grpSp>
        <p:nvGrpSpPr>
          <p:cNvPr id="26" name="15 Grupo"/>
          <p:cNvGrpSpPr/>
          <p:nvPr/>
        </p:nvGrpSpPr>
        <p:grpSpPr>
          <a:xfrm>
            <a:off x="3491880" y="3390738"/>
            <a:ext cx="2317096" cy="1118382"/>
            <a:chOff x="-64256" y="40073"/>
            <a:chExt cx="2317096" cy="1328079"/>
          </a:xfrm>
          <a:scene3d>
            <a:camera prst="orthographicFront"/>
            <a:lightRig rig="flat" dir="t"/>
          </a:scene3d>
        </p:grpSpPr>
        <p:sp>
          <p:nvSpPr>
            <p:cNvPr id="27" name="26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8" name="27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SISTEMA DE SEPARACIÓN </a:t>
              </a:r>
              <a:endParaRPr lang="es-EC" sz="2000" b="1" kern="1200" dirty="0">
                <a:latin typeface="Times New Roman" pitchFamily="18" charset="0"/>
                <a:cs typeface="Times New Roman" pitchFamily="18" charset="0"/>
              </a:endParaRPr>
            </a:p>
          </p:txBody>
        </p:sp>
      </p:grpSp>
      <p:pic>
        <p:nvPicPr>
          <p:cNvPr id="30" name="29 Imagen" descr="conceptual.jpg">
            <a:hlinkClick r:id="rId3" action="ppaction://hlinksldjump"/>
          </p:cNvPr>
          <p:cNvPicPr>
            <a:picLocks noChangeAspect="1"/>
          </p:cNvPicPr>
          <p:nvPr/>
        </p:nvPicPr>
        <p:blipFill>
          <a:blip r:embed="rId4" cstate="print"/>
          <a:stretch>
            <a:fillRect/>
          </a:stretch>
        </p:blipFill>
        <p:spPr>
          <a:xfrm>
            <a:off x="1259818" y="6093296"/>
            <a:ext cx="1187438" cy="690718"/>
          </a:xfrm>
          <a:prstGeom prst="rect">
            <a:avLst/>
          </a:prstGeom>
        </p:spPr>
      </p:pic>
      <p:pic>
        <p:nvPicPr>
          <p:cNvPr id="31" name="30 Imagen" descr="AGENDA.jpg">
            <a:hlinkClick r:id="rId5" action="ppaction://hlinksldjump"/>
          </p:cNvPr>
          <p:cNvPicPr>
            <a:picLocks noChangeAspect="1"/>
          </p:cNvPicPr>
          <p:nvPr/>
        </p:nvPicPr>
        <p:blipFill>
          <a:blip r:embed="rId6" cstate="print"/>
          <a:stretch>
            <a:fillRect/>
          </a:stretch>
        </p:blipFill>
        <p:spPr>
          <a:xfrm>
            <a:off x="107504" y="6093296"/>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7" grpId="0"/>
      <p:bldP spid="20" grpId="0" animBg="1"/>
      <p:bldP spid="19" grpId="0" animBg="1"/>
      <p:bldP spid="21" grpId="0" animBg="1"/>
      <p:bldP spid="22" grpId="0" animBg="1"/>
      <p:bldP spid="23" grpId="0" animBg="1"/>
      <p:bldP spid="24"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116632"/>
            <a:ext cx="8686800" cy="838200"/>
          </a:xfrm>
        </p:spPr>
        <p:txBody>
          <a:bodyPr>
            <a:noAutofit/>
          </a:bodyPr>
          <a:lstStyle/>
          <a:p>
            <a:pPr marL="514350" indent="-514350"/>
            <a:r>
              <a:rPr lang="es-EC" dirty="0" smtClean="0">
                <a:solidFill>
                  <a:srgbClr val="002060"/>
                </a:solidFill>
              </a:rPr>
              <a:t>	</a:t>
            </a:r>
            <a:r>
              <a:rPr lang="es-EC" b="1" dirty="0" smtClean="0">
                <a:solidFill>
                  <a:srgbClr val="002060"/>
                </a:solidFill>
              </a:rPr>
              <a:t>Filosofía de operación y control preliminar</a:t>
            </a:r>
            <a:endParaRPr lang="es-EC" b="1" dirty="0">
              <a:solidFill>
                <a:srgbClr val="002060"/>
              </a:solidFill>
            </a:endParaRPr>
          </a:p>
        </p:txBody>
      </p:sp>
      <p:sp>
        <p:nvSpPr>
          <p:cNvPr id="9" name="6 Marcador de pie de página"/>
          <p:cNvSpPr txBox="1">
            <a:spLocks/>
          </p:cNvSpPr>
          <p:nvPr/>
        </p:nvSpPr>
        <p:spPr>
          <a:xfrm>
            <a:off x="5940152" y="6525344"/>
            <a:ext cx="3168352" cy="288032"/>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chemeClr val="tx1"/>
                </a:solidFill>
                <a:effectLst/>
                <a:uLnTx/>
                <a:uFillTx/>
                <a:latin typeface="+mn-lt"/>
                <a:ea typeface="+mn-ea"/>
                <a:cs typeface="+mn-cs"/>
              </a:rPr>
              <a:t>Autores: Ochoa Dayana-Mendoza Carlos</a:t>
            </a:r>
            <a:endParaRPr kumimoji="0" lang="es-EC" sz="1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6" name="6 Grupo"/>
          <p:cNvGrpSpPr/>
          <p:nvPr/>
        </p:nvGrpSpPr>
        <p:grpSpPr>
          <a:xfrm flipH="1">
            <a:off x="5796136" y="3140968"/>
            <a:ext cx="576064" cy="574639"/>
            <a:chOff x="2556558" y="396756"/>
            <a:chExt cx="491224" cy="574639"/>
          </a:xfrm>
        </p:grpSpPr>
        <p:sp>
          <p:nvSpPr>
            <p:cNvPr id="29" name="2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31" name="12 Grupo"/>
          <p:cNvGrpSpPr/>
          <p:nvPr/>
        </p:nvGrpSpPr>
        <p:grpSpPr>
          <a:xfrm>
            <a:off x="3491880" y="1340768"/>
            <a:ext cx="2317096" cy="864096"/>
            <a:chOff x="3251687" y="0"/>
            <a:chExt cx="2317096" cy="1368152"/>
          </a:xfrm>
          <a:scene3d>
            <a:camera prst="orthographicFront"/>
            <a:lightRig rig="flat" dir="t"/>
          </a:scene3d>
        </p:grpSpPr>
        <p:sp>
          <p:nvSpPr>
            <p:cNvPr id="32" name="31 Rectángulo redondeado"/>
            <p:cNvSpPr/>
            <p:nvPr/>
          </p:nvSpPr>
          <p:spPr>
            <a:xfrm>
              <a:off x="3251687" y="0"/>
              <a:ext cx="2317096" cy="13681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3" name="32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Sistema de bombeo</a:t>
              </a:r>
              <a:endParaRPr lang="es-EC" sz="2000" kern="1200" dirty="0">
                <a:latin typeface="Times New Roman" pitchFamily="18" charset="0"/>
                <a:cs typeface="Times New Roman" pitchFamily="18" charset="0"/>
              </a:endParaRPr>
            </a:p>
          </p:txBody>
        </p:sp>
      </p:grpSp>
      <p:grpSp>
        <p:nvGrpSpPr>
          <p:cNvPr id="34" name="15 Grupo"/>
          <p:cNvGrpSpPr/>
          <p:nvPr/>
        </p:nvGrpSpPr>
        <p:grpSpPr>
          <a:xfrm>
            <a:off x="395536" y="1268760"/>
            <a:ext cx="2317096" cy="1118382"/>
            <a:chOff x="-64256" y="40073"/>
            <a:chExt cx="2317096" cy="1328079"/>
          </a:xfrm>
          <a:scene3d>
            <a:camera prst="orthographicFront"/>
            <a:lightRig rig="flat" dir="t"/>
          </a:scene3d>
        </p:grpSpPr>
        <p:sp>
          <p:nvSpPr>
            <p:cNvPr id="35" name="34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6" name="35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Ingresa fluido multifásico</a:t>
              </a:r>
              <a:endParaRPr lang="es-EC" sz="2000" kern="1200" dirty="0">
                <a:latin typeface="Times New Roman" pitchFamily="18" charset="0"/>
                <a:cs typeface="Times New Roman" pitchFamily="18" charset="0"/>
              </a:endParaRPr>
            </a:p>
          </p:txBody>
        </p:sp>
      </p:grpSp>
      <p:grpSp>
        <p:nvGrpSpPr>
          <p:cNvPr id="37" name="18 Grupo"/>
          <p:cNvGrpSpPr/>
          <p:nvPr/>
        </p:nvGrpSpPr>
        <p:grpSpPr>
          <a:xfrm>
            <a:off x="3296716" y="2780928"/>
            <a:ext cx="2531354" cy="1296144"/>
            <a:chOff x="3323695" y="-181250"/>
            <a:chExt cx="2317096" cy="1368152"/>
          </a:xfrm>
          <a:scene3d>
            <a:camera prst="orthographicFront"/>
            <a:lightRig rig="flat" dir="t"/>
          </a:scene3d>
        </p:grpSpPr>
        <p:sp>
          <p:nvSpPr>
            <p:cNvPr id="38" name="37 Rectángulo redondeado"/>
            <p:cNvSpPr/>
            <p:nvPr/>
          </p:nvSpPr>
          <p:spPr>
            <a:xfrm>
              <a:off x="3323695" y="-181250"/>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9" name="38 Rectángulo"/>
            <p:cNvSpPr/>
            <p:nvPr/>
          </p:nvSpPr>
          <p:spPr>
            <a:xfrm>
              <a:off x="3374607" y="-105242"/>
              <a:ext cx="2236953" cy="12880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Tanque de lavado </a:t>
              </a:r>
            </a:p>
            <a:p>
              <a:pPr lvl="0" algn="ctr" defTabSz="889000">
                <a:lnSpc>
                  <a:spcPct val="90000"/>
                </a:lnSpc>
                <a:spcBef>
                  <a:spcPct val="0"/>
                </a:spcBef>
                <a:spcAft>
                  <a:spcPct val="35000"/>
                </a:spcAft>
              </a:pPr>
              <a:r>
                <a:rPr lang="es-EC" sz="2000" dirty="0" smtClean="0">
                  <a:latin typeface="Times New Roman" pitchFamily="18" charset="0"/>
                  <a:cs typeface="Times New Roman" pitchFamily="18" charset="0"/>
                </a:rPr>
                <a:t>(Formación y mantenimiento de colchón de agua)</a:t>
              </a:r>
              <a:endParaRPr lang="es-EC" sz="2000" kern="1200" dirty="0">
                <a:latin typeface="Times New Roman" pitchFamily="18" charset="0"/>
                <a:cs typeface="Times New Roman" pitchFamily="18" charset="0"/>
              </a:endParaRPr>
            </a:p>
          </p:txBody>
        </p:sp>
      </p:grpSp>
      <p:grpSp>
        <p:nvGrpSpPr>
          <p:cNvPr id="40" name="21 Grupo"/>
          <p:cNvGrpSpPr/>
          <p:nvPr/>
        </p:nvGrpSpPr>
        <p:grpSpPr>
          <a:xfrm>
            <a:off x="2843808" y="1412776"/>
            <a:ext cx="491224" cy="574639"/>
            <a:chOff x="2556558" y="396756"/>
            <a:chExt cx="491224" cy="574639"/>
          </a:xfrm>
        </p:grpSpPr>
        <p:sp>
          <p:nvSpPr>
            <p:cNvPr id="41" name="4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3" name="24 Grupo"/>
          <p:cNvGrpSpPr/>
          <p:nvPr/>
        </p:nvGrpSpPr>
        <p:grpSpPr>
          <a:xfrm>
            <a:off x="143978" y="2924944"/>
            <a:ext cx="2555814" cy="1039437"/>
            <a:chOff x="3142709" y="18953"/>
            <a:chExt cx="2317096" cy="1397547"/>
          </a:xfrm>
          <a:scene3d>
            <a:camera prst="orthographicFront"/>
            <a:lightRig rig="flat" dir="t"/>
          </a:scene3d>
        </p:grpSpPr>
        <p:sp>
          <p:nvSpPr>
            <p:cNvPr id="44" name="43 Rectángulo redondeado"/>
            <p:cNvSpPr/>
            <p:nvPr/>
          </p:nvSpPr>
          <p:spPr>
            <a:xfrm>
              <a:off x="3142709"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5" name="44 Rectángulo"/>
            <p:cNvSpPr/>
            <p:nvPr/>
          </p:nvSpPr>
          <p:spPr>
            <a:xfrm>
              <a:off x="3142709" y="18953"/>
              <a:ext cx="2236951"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Inyección de químicos a tanque de lavado</a:t>
              </a:r>
              <a:endParaRPr lang="es-EC" sz="2000" kern="1200" dirty="0">
                <a:latin typeface="Times New Roman" pitchFamily="18" charset="0"/>
                <a:cs typeface="Times New Roman" pitchFamily="18" charset="0"/>
              </a:endParaRPr>
            </a:p>
          </p:txBody>
        </p:sp>
      </p:grpSp>
      <p:grpSp>
        <p:nvGrpSpPr>
          <p:cNvPr id="46" name="30 Grupo"/>
          <p:cNvGrpSpPr/>
          <p:nvPr/>
        </p:nvGrpSpPr>
        <p:grpSpPr>
          <a:xfrm>
            <a:off x="6516216" y="1340768"/>
            <a:ext cx="2376264" cy="936104"/>
            <a:chOff x="3324096" y="0"/>
            <a:chExt cx="2217454" cy="1368152"/>
          </a:xfrm>
          <a:scene3d>
            <a:camera prst="orthographicFront"/>
            <a:lightRig rig="flat" dir="t"/>
          </a:scene3d>
        </p:grpSpPr>
        <p:sp>
          <p:nvSpPr>
            <p:cNvPr id="47" name="46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48" name="47 Rectángulo"/>
            <p:cNvSpPr/>
            <p:nvPr/>
          </p:nvSpPr>
          <p:spPr>
            <a:xfrm>
              <a:off x="3396504" y="25159"/>
              <a:ext cx="2145046"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Sistema de calentamiento</a:t>
              </a:r>
              <a:endParaRPr lang="es-EC" sz="2000" kern="1200" dirty="0">
                <a:latin typeface="Times New Roman" pitchFamily="18" charset="0"/>
                <a:cs typeface="Times New Roman" pitchFamily="18" charset="0"/>
              </a:endParaRPr>
            </a:p>
          </p:txBody>
        </p:sp>
      </p:grpSp>
      <p:grpSp>
        <p:nvGrpSpPr>
          <p:cNvPr id="49" name="39 Grupo"/>
          <p:cNvGrpSpPr/>
          <p:nvPr/>
        </p:nvGrpSpPr>
        <p:grpSpPr>
          <a:xfrm>
            <a:off x="6444208" y="2996953"/>
            <a:ext cx="2592288" cy="1080120"/>
            <a:chOff x="3290628" y="48347"/>
            <a:chExt cx="2350163" cy="1368153"/>
          </a:xfrm>
          <a:scene3d>
            <a:camera prst="orthographicFront"/>
            <a:lightRig rig="flat" dir="t"/>
          </a:scene3d>
        </p:grpSpPr>
        <p:sp>
          <p:nvSpPr>
            <p:cNvPr id="50" name="49 Rectángulo redondeado"/>
            <p:cNvSpPr/>
            <p:nvPr/>
          </p:nvSpPr>
          <p:spPr>
            <a:xfrm>
              <a:off x="3323695"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51" name="50 Rectángulo"/>
            <p:cNvSpPr/>
            <p:nvPr/>
          </p:nvSpPr>
          <p:spPr>
            <a:xfrm>
              <a:off x="3290628" y="128490"/>
              <a:ext cx="2236952" cy="12880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Bota desgasificadora tanque de lavado</a:t>
              </a:r>
              <a:endParaRPr lang="es-EC" sz="2000" kern="1200" dirty="0">
                <a:latin typeface="Times New Roman" pitchFamily="18" charset="0"/>
                <a:cs typeface="Times New Roman" pitchFamily="18" charset="0"/>
              </a:endParaRPr>
            </a:p>
          </p:txBody>
        </p:sp>
      </p:grpSp>
      <p:grpSp>
        <p:nvGrpSpPr>
          <p:cNvPr id="52" name="42 Grupo"/>
          <p:cNvGrpSpPr/>
          <p:nvPr/>
        </p:nvGrpSpPr>
        <p:grpSpPr>
          <a:xfrm rot="5400000">
            <a:off x="7566035" y="2451189"/>
            <a:ext cx="491224" cy="574639"/>
            <a:chOff x="2556558" y="396756"/>
            <a:chExt cx="491224" cy="574639"/>
          </a:xfrm>
        </p:grpSpPr>
        <p:sp>
          <p:nvSpPr>
            <p:cNvPr id="53" name="5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55" name="54 Grupo"/>
          <p:cNvGrpSpPr/>
          <p:nvPr/>
        </p:nvGrpSpPr>
        <p:grpSpPr>
          <a:xfrm>
            <a:off x="5868144" y="1556792"/>
            <a:ext cx="491224" cy="574639"/>
            <a:chOff x="2556558" y="396756"/>
            <a:chExt cx="491224" cy="574639"/>
          </a:xfrm>
        </p:grpSpPr>
        <p:sp>
          <p:nvSpPr>
            <p:cNvPr id="56" name="55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7"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58" name="6 Grupo"/>
          <p:cNvGrpSpPr/>
          <p:nvPr/>
        </p:nvGrpSpPr>
        <p:grpSpPr>
          <a:xfrm flipH="1">
            <a:off x="2699792" y="3140968"/>
            <a:ext cx="504056" cy="574639"/>
            <a:chOff x="2556558" y="396756"/>
            <a:chExt cx="491224" cy="574639"/>
          </a:xfrm>
        </p:grpSpPr>
        <p:sp>
          <p:nvSpPr>
            <p:cNvPr id="59" name="5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61" name="24 Grupo"/>
          <p:cNvGrpSpPr/>
          <p:nvPr/>
        </p:nvGrpSpPr>
        <p:grpSpPr>
          <a:xfrm>
            <a:off x="3419872" y="4797152"/>
            <a:ext cx="2232248" cy="1008112"/>
            <a:chOff x="3142708" y="48347"/>
            <a:chExt cx="2317095" cy="1368153"/>
          </a:xfrm>
          <a:scene3d>
            <a:camera prst="orthographicFront"/>
            <a:lightRig rig="flat" dir="t"/>
          </a:scene3d>
        </p:grpSpPr>
        <p:sp>
          <p:nvSpPr>
            <p:cNvPr id="62" name="61 Rectángulo redondeado"/>
            <p:cNvSpPr/>
            <p:nvPr/>
          </p:nvSpPr>
          <p:spPr>
            <a:xfrm>
              <a:off x="3142708" y="48347"/>
              <a:ext cx="2317095"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3" name="62 Rectángulo"/>
            <p:cNvSpPr/>
            <p:nvPr/>
          </p:nvSpPr>
          <p:spPr>
            <a:xfrm>
              <a:off x="3142708" y="103988"/>
              <a:ext cx="2236950"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Sacha Central</a:t>
              </a:r>
              <a:endParaRPr lang="es-EC" sz="2000" kern="1200" dirty="0">
                <a:latin typeface="Times New Roman" pitchFamily="18" charset="0"/>
                <a:cs typeface="Times New Roman" pitchFamily="18" charset="0"/>
              </a:endParaRPr>
            </a:p>
          </p:txBody>
        </p:sp>
      </p:grpSp>
      <p:grpSp>
        <p:nvGrpSpPr>
          <p:cNvPr id="67" name="18 Grupo"/>
          <p:cNvGrpSpPr/>
          <p:nvPr/>
        </p:nvGrpSpPr>
        <p:grpSpPr>
          <a:xfrm>
            <a:off x="147577" y="4725144"/>
            <a:ext cx="2552215" cy="1186514"/>
            <a:chOff x="3304600" y="-105242"/>
            <a:chExt cx="2336191" cy="1418408"/>
          </a:xfrm>
          <a:scene3d>
            <a:camera prst="orthographicFront"/>
            <a:lightRig rig="flat" dir="t"/>
          </a:scene3d>
        </p:grpSpPr>
        <p:sp>
          <p:nvSpPr>
            <p:cNvPr id="68" name="67 Rectángulo redondeado"/>
            <p:cNvSpPr/>
            <p:nvPr/>
          </p:nvSpPr>
          <p:spPr>
            <a:xfrm>
              <a:off x="3323695" y="-105242"/>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69" name="68 Rectángulo"/>
            <p:cNvSpPr/>
            <p:nvPr/>
          </p:nvSpPr>
          <p:spPr>
            <a:xfrm>
              <a:off x="3304600" y="25159"/>
              <a:ext cx="2236952"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Crudo en especificación a tanque de almacenamiento</a:t>
              </a:r>
              <a:endParaRPr lang="es-EC" sz="2000" kern="1200" dirty="0">
                <a:latin typeface="Times New Roman" pitchFamily="18" charset="0"/>
                <a:cs typeface="Times New Roman" pitchFamily="18" charset="0"/>
              </a:endParaRPr>
            </a:p>
          </p:txBody>
        </p:sp>
      </p:grpSp>
      <p:grpSp>
        <p:nvGrpSpPr>
          <p:cNvPr id="73" name="42 Grupo"/>
          <p:cNvGrpSpPr/>
          <p:nvPr/>
        </p:nvGrpSpPr>
        <p:grpSpPr>
          <a:xfrm rot="5400000">
            <a:off x="1157323" y="4035365"/>
            <a:ext cx="491224" cy="574639"/>
            <a:chOff x="2556558" y="396756"/>
            <a:chExt cx="491224" cy="574639"/>
          </a:xfrm>
        </p:grpSpPr>
        <p:sp>
          <p:nvSpPr>
            <p:cNvPr id="74" name="7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5"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76" name="21 Grupo"/>
          <p:cNvGrpSpPr/>
          <p:nvPr/>
        </p:nvGrpSpPr>
        <p:grpSpPr>
          <a:xfrm>
            <a:off x="2843808" y="4941168"/>
            <a:ext cx="491224" cy="574639"/>
            <a:chOff x="2556558" y="396756"/>
            <a:chExt cx="491224" cy="574639"/>
          </a:xfrm>
        </p:grpSpPr>
        <p:sp>
          <p:nvSpPr>
            <p:cNvPr id="77" name="76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8"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65" name="64 Imagen" descr="conceptual.jpg">
            <a:hlinkClick r:id="rId3" action="ppaction://hlinksldjump"/>
          </p:cNvPr>
          <p:cNvPicPr>
            <a:picLocks noChangeAspect="1"/>
          </p:cNvPicPr>
          <p:nvPr/>
        </p:nvPicPr>
        <p:blipFill>
          <a:blip r:embed="rId4" cstate="print"/>
          <a:stretch>
            <a:fillRect/>
          </a:stretch>
        </p:blipFill>
        <p:spPr>
          <a:xfrm>
            <a:off x="5148250" y="6092277"/>
            <a:ext cx="1187438" cy="690718"/>
          </a:xfrm>
          <a:prstGeom prst="rect">
            <a:avLst/>
          </a:prstGeom>
        </p:spPr>
      </p:pic>
      <p:pic>
        <p:nvPicPr>
          <p:cNvPr id="66" name="65 Imagen" descr="AGENDA.jpg">
            <a:hlinkClick r:id="rId5" action="ppaction://hlinksldjump"/>
          </p:cNvPr>
          <p:cNvPicPr>
            <a:picLocks noChangeAspect="1"/>
          </p:cNvPicPr>
          <p:nvPr/>
        </p:nvPicPr>
        <p:blipFill>
          <a:blip r:embed="rId6" cstate="print"/>
          <a:stretch>
            <a:fillRect/>
          </a:stretch>
        </p:blipFill>
        <p:spPr>
          <a:xfrm>
            <a:off x="3995936" y="6092277"/>
            <a:ext cx="1135782" cy="721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down)">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par>
                                <p:cTn id="48" presetID="22" presetClass="entr" presetSubtype="4"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down)">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ppt_x"/>
                                          </p:val>
                                        </p:tav>
                                        <p:tav tm="100000">
                                          <p:val>
                                            <p:strVal val="#ppt_x"/>
                                          </p:val>
                                        </p:tav>
                                      </p:tavLst>
                                    </p:anim>
                                    <p:anim calcmode="lin" valueType="num">
                                      <p:cBhvr additive="base">
                                        <p:cTn id="56" dur="500" fill="hold"/>
                                        <p:tgtEl>
                                          <p:spTgt spid="6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down)">
                                      <p:cBhvr>
                                        <p:cTn id="6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normAutofit/>
          </a:bodyPr>
          <a:lstStyle/>
          <a:p>
            <a:pPr algn="ctr"/>
            <a:r>
              <a:rPr lang="es-EC" sz="4000" b="1" dirty="0" smtClean="0"/>
              <a:t>Ingeniería básica</a:t>
            </a:r>
            <a:endParaRPr lang="es-EC" sz="4000" b="1" dirty="0"/>
          </a:p>
        </p:txBody>
      </p:sp>
      <p:sp>
        <p:nvSpPr>
          <p:cNvPr id="5" name="4 Marcador de contenido"/>
          <p:cNvSpPr>
            <a:spLocks noGrp="1"/>
          </p:cNvSpPr>
          <p:nvPr>
            <p:ph idx="1"/>
          </p:nvPr>
        </p:nvSpPr>
        <p:spPr>
          <a:xfrm>
            <a:off x="304800" y="1268760"/>
            <a:ext cx="8686800" cy="4525963"/>
          </a:xfrm>
        </p:spPr>
        <p:txBody>
          <a:bodyPr>
            <a:normAutofit lnSpcReduction="10000"/>
          </a:bodyPr>
          <a:lstStyle/>
          <a:p>
            <a:pPr marL="514350" indent="-514350" algn="just">
              <a:buFont typeface="Wingdings" pitchFamily="2" charset="2"/>
              <a:buChar char="v"/>
            </a:pPr>
            <a:r>
              <a:rPr lang="es-EC" dirty="0" smtClean="0">
                <a:ln>
                  <a:solidFill>
                    <a:schemeClr val="tx1"/>
                  </a:solidFill>
                </a:ln>
                <a:hlinkClick r:id="rId3" action="ppaction://hlinksldjump"/>
              </a:rPr>
              <a:t>Diseño de la automatización del nuevo sistema de deshidratación y almacenamiento</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4" action="ppaction://hlinksldjump"/>
              </a:rPr>
              <a:t>Consideraciones generales del sistema eléctrico </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5" action="ppaction://hlinksldjump"/>
              </a:rPr>
              <a:t>Dimensionamiento y especificación de equipos</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6" action="ppaction://hlinksldjump"/>
              </a:rPr>
              <a:t>Diagramas de flujo del nuevo sistema de deshidratación y almacenamiento</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7" action="ppaction://hlinksldjump"/>
              </a:rPr>
              <a:t>Monitoreo y Control</a:t>
            </a:r>
            <a:endParaRPr lang="es-EC" dirty="0" smtClean="0">
              <a:ln>
                <a:solidFill>
                  <a:schemeClr val="tx1"/>
                </a:solidFill>
              </a:ln>
            </a:endParaRPr>
          </a:p>
          <a:p>
            <a:pPr marL="514350" indent="-514350" algn="just">
              <a:buFont typeface="Wingdings" pitchFamily="2" charset="2"/>
              <a:buChar char="v"/>
            </a:pPr>
            <a:endParaRPr lang="es-EC"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7" name="6 Imagen" descr="AGENDA.jpg">
            <a:hlinkClick r:id="rId8" action="ppaction://hlinksldjump"/>
          </p:cNvPr>
          <p:cNvPicPr>
            <a:picLocks noChangeAspect="1"/>
          </p:cNvPicPr>
          <p:nvPr/>
        </p:nvPicPr>
        <p:blipFill>
          <a:blip r:embed="rId9" cstate="print"/>
          <a:stretch>
            <a:fillRect/>
          </a:stretch>
        </p:blipFill>
        <p:spPr>
          <a:xfrm>
            <a:off x="4788024" y="5955125"/>
            <a:ext cx="1351806" cy="85825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rmAutofit fontScale="90000"/>
          </a:bodyPr>
          <a:lstStyle/>
          <a:p>
            <a:pPr marL="514350" indent="-514350"/>
            <a:r>
              <a:rPr lang="es-EC" sz="3000" b="1" dirty="0" smtClean="0">
                <a:solidFill>
                  <a:srgbClr val="002060"/>
                </a:solidFill>
              </a:rPr>
              <a:t>	Diseño de la automatización del nuevo sistema de deshidratación y almacenamiento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7" name="6 Marcador de contenido"/>
          <p:cNvSpPr>
            <a:spLocks noGrp="1"/>
          </p:cNvSpPr>
          <p:nvPr>
            <p:ph idx="1"/>
          </p:nvPr>
        </p:nvSpPr>
        <p:spPr>
          <a:xfrm>
            <a:off x="251520" y="1700808"/>
            <a:ext cx="8686800" cy="4235301"/>
          </a:xfrm>
        </p:spPr>
        <p:txBody>
          <a:bodyPr/>
          <a:lstStyle/>
          <a:p>
            <a:pPr>
              <a:buFont typeface="Wingdings" pitchFamily="2" charset="2"/>
              <a:buChar char="v"/>
            </a:pPr>
            <a:r>
              <a:rPr lang="es-EC" dirty="0" smtClean="0">
                <a:ln>
                  <a:solidFill>
                    <a:schemeClr val="tx1"/>
                  </a:solidFill>
                </a:ln>
                <a:hlinkClick r:id="rId3" action="ppaction://hlinksldjump"/>
              </a:rPr>
              <a:t>Diseño de la operación automática del Tanque Multipropósito</a:t>
            </a:r>
            <a:endParaRPr lang="es-EC" dirty="0" smtClean="0">
              <a:ln>
                <a:solidFill>
                  <a:schemeClr val="tx1"/>
                </a:solidFill>
              </a:ln>
            </a:endParaRPr>
          </a:p>
          <a:p>
            <a:pPr>
              <a:buFont typeface="Wingdings" pitchFamily="2" charset="2"/>
              <a:buChar char="v"/>
            </a:pPr>
            <a:r>
              <a:rPr lang="es-EC" dirty="0" smtClean="0">
                <a:ln>
                  <a:solidFill>
                    <a:schemeClr val="tx1"/>
                  </a:solidFill>
                </a:ln>
                <a:hlinkClick r:id="rId4" action="ppaction://hlinksldjump"/>
              </a:rPr>
              <a:t>Diseño de la operación automática de los sistemas auxiliares principales</a:t>
            </a:r>
            <a:endParaRPr lang="es-EC" dirty="0" smtClean="0">
              <a:ln>
                <a:solidFill>
                  <a:schemeClr val="tx1"/>
                </a:solidFill>
              </a:ln>
            </a:endParaRPr>
          </a:p>
          <a:p>
            <a:pPr>
              <a:buFont typeface="Wingdings" pitchFamily="2" charset="2"/>
              <a:buChar char="v"/>
            </a:pPr>
            <a:r>
              <a:rPr lang="es-EC" dirty="0" smtClean="0">
                <a:ln>
                  <a:solidFill>
                    <a:schemeClr val="tx1"/>
                  </a:solidFill>
                </a:ln>
                <a:hlinkClick r:id="rId5" action="ppaction://hlinksldjump"/>
              </a:rPr>
              <a:t>Diseño de la operación automática de los sistemas auxiliares secundarios</a:t>
            </a:r>
            <a:endParaRPr lang="es-EC" dirty="0" smtClean="0">
              <a:ln>
                <a:solidFill>
                  <a:schemeClr val="tx1"/>
                </a:solidFill>
              </a:ln>
            </a:endParaRPr>
          </a:p>
          <a:p>
            <a:pPr>
              <a:buFont typeface="Wingdings" pitchFamily="2" charset="2"/>
              <a:buChar char="v"/>
            </a:pPr>
            <a:endParaRPr lang="es-EC" dirty="0"/>
          </a:p>
        </p:txBody>
      </p:sp>
      <p:pic>
        <p:nvPicPr>
          <p:cNvPr id="5" name="4 Imagen" descr="AGENDA.jpg">
            <a:hlinkClick r:id="rId6" action="ppaction://hlinksldjump"/>
          </p:cNvPr>
          <p:cNvPicPr>
            <a:picLocks noChangeAspect="1"/>
          </p:cNvPicPr>
          <p:nvPr/>
        </p:nvPicPr>
        <p:blipFill>
          <a:blip r:embed="rId7" cstate="print"/>
          <a:stretch>
            <a:fillRect/>
          </a:stretch>
        </p:blipFill>
        <p:spPr>
          <a:xfrm>
            <a:off x="4876378" y="5955125"/>
            <a:ext cx="1351806" cy="858251"/>
          </a:xfrm>
          <a:prstGeom prst="rect">
            <a:avLst/>
          </a:prstGeom>
        </p:spPr>
      </p:pic>
      <p:pic>
        <p:nvPicPr>
          <p:cNvPr id="8" name="7 Imagen" descr="BASICA.jpg">
            <a:hlinkClick r:id="rId8" action="ppaction://hlinksldjump"/>
          </p:cNvPr>
          <p:cNvPicPr>
            <a:picLocks noChangeAspect="1"/>
          </p:cNvPicPr>
          <p:nvPr/>
        </p:nvPicPr>
        <p:blipFill>
          <a:blip r:embed="rId9" cstate="print"/>
          <a:stretch>
            <a:fillRect/>
          </a:stretch>
        </p:blipFill>
        <p:spPr>
          <a:xfrm>
            <a:off x="3275856" y="5976664"/>
            <a:ext cx="1438593" cy="8367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solidFill>
                  <a:schemeClr val="tx2">
                    <a:lumMod val="50000"/>
                  </a:schemeClr>
                </a:solidFill>
              </a:rPr>
              <a:t>Diseño de la operación automática del Tanque Multipropósito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11" name="15 Grupo"/>
          <p:cNvGrpSpPr/>
          <p:nvPr/>
        </p:nvGrpSpPr>
        <p:grpSpPr>
          <a:xfrm>
            <a:off x="3491880" y="1052736"/>
            <a:ext cx="2317096" cy="1118382"/>
            <a:chOff x="-64256" y="40073"/>
            <a:chExt cx="2317096" cy="1328079"/>
          </a:xfrm>
          <a:scene3d>
            <a:camera prst="orthographicFront"/>
            <a:lightRig rig="flat" dir="t"/>
          </a:scene3d>
        </p:grpSpPr>
        <p:sp>
          <p:nvSpPr>
            <p:cNvPr id="12" name="11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13" name="12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TANQUE MULTIPROPÓSITO</a:t>
              </a:r>
              <a:endParaRPr lang="es-EC" sz="2000" b="1" kern="1200" dirty="0">
                <a:latin typeface="Times New Roman" pitchFamily="18" charset="0"/>
                <a:cs typeface="Times New Roman" pitchFamily="18" charset="0"/>
              </a:endParaRPr>
            </a:p>
          </p:txBody>
        </p:sp>
      </p:grpSp>
      <p:sp>
        <p:nvSpPr>
          <p:cNvPr id="14" name="13 Rectángulo redondeado"/>
          <p:cNvSpPr/>
          <p:nvPr/>
        </p:nvSpPr>
        <p:spPr>
          <a:xfrm>
            <a:off x="611560" y="1988840"/>
            <a:ext cx="2520280" cy="57606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sz="2000" b="1" dirty="0" smtClean="0"/>
              <a:t>TANQUE LAVADO</a:t>
            </a:r>
            <a:endParaRPr lang="es-EC" sz="2000" b="1" dirty="0"/>
          </a:p>
        </p:txBody>
      </p:sp>
      <p:sp>
        <p:nvSpPr>
          <p:cNvPr id="15" name="14 Rectángulo redondeado"/>
          <p:cNvSpPr/>
          <p:nvPr/>
        </p:nvSpPr>
        <p:spPr>
          <a:xfrm>
            <a:off x="6228184" y="1916832"/>
            <a:ext cx="2592288" cy="792088"/>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ctr"/>
            <a:r>
              <a:rPr lang="es-EC" sz="2000" b="1" dirty="0" smtClean="0"/>
              <a:t>TANQUE ALMACENAMIENTO</a:t>
            </a:r>
            <a:endParaRPr lang="es-EC" sz="2000" b="1" dirty="0"/>
          </a:p>
        </p:txBody>
      </p:sp>
      <p:sp>
        <p:nvSpPr>
          <p:cNvPr id="16" name="15 Flecha doblada hacia arriba"/>
          <p:cNvSpPr/>
          <p:nvPr/>
        </p:nvSpPr>
        <p:spPr>
          <a:xfrm rot="10800000">
            <a:off x="2699792" y="1412776"/>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oblada hacia arriba"/>
          <p:cNvSpPr/>
          <p:nvPr/>
        </p:nvSpPr>
        <p:spPr>
          <a:xfrm rot="10800000" flipH="1">
            <a:off x="6012160" y="1412776"/>
            <a:ext cx="57606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17 Imagen"/>
          <p:cNvPicPr/>
          <p:nvPr/>
        </p:nvPicPr>
        <p:blipFill rotWithShape="1">
          <a:blip r:embed="rId3" cstate="print"/>
          <a:srcRect l="12476" r="12804"/>
          <a:stretch/>
        </p:blipFill>
        <p:spPr bwMode="auto">
          <a:xfrm>
            <a:off x="179512" y="2780928"/>
            <a:ext cx="4176464" cy="3024336"/>
          </a:xfrm>
          <a:prstGeom prst="rect">
            <a:avLst/>
          </a:prstGeom>
          <a:ln>
            <a:noFill/>
          </a:ln>
          <a:extLst>
            <a:ext uri="{53640926-AAD7-44D8-BBD7-CCE9431645EC}">
              <a14:shadowObscured xmlns:a14="http://schemas.microsoft.com/office/drawing/2010/main"/>
            </a:ext>
          </a:extLst>
        </p:spPr>
      </p:pic>
      <p:pic>
        <p:nvPicPr>
          <p:cNvPr id="21" name="20 Imagen" descr="AGENDA.jpg">
            <a:hlinkClick r:id="rId4" action="ppaction://hlinksldjump"/>
          </p:cNvPr>
          <p:cNvPicPr>
            <a:picLocks noChangeAspect="1"/>
          </p:cNvPicPr>
          <p:nvPr/>
        </p:nvPicPr>
        <p:blipFill>
          <a:blip r:embed="rId5" cstate="print"/>
          <a:stretch>
            <a:fillRect/>
          </a:stretch>
        </p:blipFill>
        <p:spPr>
          <a:xfrm>
            <a:off x="4876378" y="5955125"/>
            <a:ext cx="1351806" cy="858251"/>
          </a:xfrm>
          <a:prstGeom prst="rect">
            <a:avLst/>
          </a:prstGeom>
        </p:spPr>
      </p:pic>
      <p:pic>
        <p:nvPicPr>
          <p:cNvPr id="22" name="21 Imagen" descr="BASICA.jpg">
            <a:hlinkClick r:id="rId6" action="ppaction://hlinksldjump"/>
          </p:cNvPr>
          <p:cNvPicPr>
            <a:picLocks noChangeAspect="1"/>
          </p:cNvPicPr>
          <p:nvPr/>
        </p:nvPicPr>
        <p:blipFill>
          <a:blip r:embed="rId7" cstate="print"/>
          <a:stretch>
            <a:fillRect/>
          </a:stretch>
        </p:blipFill>
        <p:spPr>
          <a:xfrm>
            <a:off x="3275856" y="5976664"/>
            <a:ext cx="1438593" cy="836712"/>
          </a:xfrm>
          <a:prstGeom prst="rect">
            <a:avLst/>
          </a:prstGeom>
        </p:spPr>
      </p:pic>
      <p:pic>
        <p:nvPicPr>
          <p:cNvPr id="23" name="22 Imagen" descr="tanquealma.jpg"/>
          <p:cNvPicPr>
            <a:picLocks noChangeAspect="1"/>
          </p:cNvPicPr>
          <p:nvPr/>
        </p:nvPicPr>
        <p:blipFill>
          <a:blip r:embed="rId8" cstate="print"/>
          <a:srcRect l="14845" r="20144"/>
          <a:stretch>
            <a:fillRect/>
          </a:stretch>
        </p:blipFill>
        <p:spPr>
          <a:xfrm>
            <a:off x="5436096" y="2780928"/>
            <a:ext cx="3600400" cy="2993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5" presetClass="entr" presetSubtype="1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solidFill>
                  <a:schemeClr val="tx2">
                    <a:lumMod val="50000"/>
                  </a:schemeClr>
                </a:solidFill>
              </a:rPr>
              <a:t>Diseño de la operación automática del Tanque Multipropósito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20" name="6 Grupo"/>
          <p:cNvGrpSpPr/>
          <p:nvPr/>
        </p:nvGrpSpPr>
        <p:grpSpPr>
          <a:xfrm flipH="1">
            <a:off x="5796136" y="3140968"/>
            <a:ext cx="576064" cy="574639"/>
            <a:chOff x="2556558" y="396756"/>
            <a:chExt cx="491224" cy="574639"/>
          </a:xfrm>
        </p:grpSpPr>
        <p:sp>
          <p:nvSpPr>
            <p:cNvPr id="21" name="2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23" name="12 Grupo"/>
          <p:cNvGrpSpPr/>
          <p:nvPr/>
        </p:nvGrpSpPr>
        <p:grpSpPr>
          <a:xfrm>
            <a:off x="3203848" y="1340768"/>
            <a:ext cx="2605128" cy="864096"/>
            <a:chOff x="3251687" y="0"/>
            <a:chExt cx="2317096" cy="1368152"/>
          </a:xfrm>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5" name="24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Fluido de producción de sistema de separación primaria</a:t>
              </a:r>
              <a:endParaRPr lang="es-EC" sz="2000" kern="1200" dirty="0">
                <a:latin typeface="Times New Roman" pitchFamily="18" charset="0"/>
                <a:cs typeface="Times New Roman" pitchFamily="18" charset="0"/>
              </a:endParaRPr>
            </a:p>
          </p:txBody>
        </p:sp>
      </p:grpSp>
      <p:grpSp>
        <p:nvGrpSpPr>
          <p:cNvPr id="26" name="15 Grupo"/>
          <p:cNvGrpSpPr/>
          <p:nvPr/>
        </p:nvGrpSpPr>
        <p:grpSpPr>
          <a:xfrm>
            <a:off x="323528" y="1124744"/>
            <a:ext cx="2232248" cy="1512168"/>
            <a:chOff x="-64256" y="40073"/>
            <a:chExt cx="2317096" cy="1328079"/>
          </a:xfrm>
          <a:scene3d>
            <a:camera prst="orthographicFront"/>
            <a:lightRig rig="flat" dir="t"/>
          </a:scene3d>
        </p:grpSpPr>
        <p:sp>
          <p:nvSpPr>
            <p:cNvPr id="27" name="26 Rectángulo redondeado"/>
            <p:cNvSpPr/>
            <p:nvPr/>
          </p:nvSpPr>
          <p:spPr>
            <a:xfrm>
              <a:off x="-64256" y="171016"/>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8" name="27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latin typeface="Times New Roman" pitchFamily="18" charset="0"/>
                  <a:cs typeface="Times New Roman" pitchFamily="18" charset="0"/>
                </a:rPr>
                <a:t>OPERACIÓN TANQUE LAVADO</a:t>
              </a:r>
              <a:endParaRPr lang="es-EC" sz="2000" b="1" kern="1200" dirty="0">
                <a:latin typeface="Times New Roman" pitchFamily="18" charset="0"/>
                <a:cs typeface="Times New Roman" pitchFamily="18" charset="0"/>
              </a:endParaRPr>
            </a:p>
          </p:txBody>
        </p:sp>
      </p:grpSp>
      <p:grpSp>
        <p:nvGrpSpPr>
          <p:cNvPr id="29" name="18 Grupo"/>
          <p:cNvGrpSpPr/>
          <p:nvPr/>
        </p:nvGrpSpPr>
        <p:grpSpPr>
          <a:xfrm>
            <a:off x="3296716" y="2780928"/>
            <a:ext cx="2531354" cy="1296144"/>
            <a:chOff x="3323695" y="-181250"/>
            <a:chExt cx="2317096" cy="1368152"/>
          </a:xfrm>
          <a:scene3d>
            <a:camera prst="orthographicFront"/>
            <a:lightRig rig="flat" dir="t"/>
          </a:scene3d>
        </p:grpSpPr>
        <p:sp>
          <p:nvSpPr>
            <p:cNvPr id="30" name="29 Rectángulo redondeado"/>
            <p:cNvSpPr/>
            <p:nvPr/>
          </p:nvSpPr>
          <p:spPr>
            <a:xfrm>
              <a:off x="3323695" y="-181250"/>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1" name="30 Rectángulo"/>
            <p:cNvSpPr/>
            <p:nvPr/>
          </p:nvSpPr>
          <p:spPr>
            <a:xfrm>
              <a:off x="3374607" y="-105242"/>
              <a:ext cx="2236953" cy="12880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Fluido ingresa a bota desgasificadora de Tanque Multipropósito</a:t>
              </a:r>
              <a:endParaRPr lang="es-EC" sz="2000" kern="1200" dirty="0">
                <a:latin typeface="Times New Roman" pitchFamily="18" charset="0"/>
                <a:cs typeface="Times New Roman" pitchFamily="18" charset="0"/>
              </a:endParaRPr>
            </a:p>
          </p:txBody>
        </p:sp>
      </p:grpSp>
      <p:grpSp>
        <p:nvGrpSpPr>
          <p:cNvPr id="32" name="21 Grupo"/>
          <p:cNvGrpSpPr/>
          <p:nvPr/>
        </p:nvGrpSpPr>
        <p:grpSpPr>
          <a:xfrm>
            <a:off x="2627784" y="1412776"/>
            <a:ext cx="491224" cy="574639"/>
            <a:chOff x="2556558" y="396756"/>
            <a:chExt cx="491224" cy="574639"/>
          </a:xfrm>
        </p:grpSpPr>
        <p:sp>
          <p:nvSpPr>
            <p:cNvPr id="33" name="3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35" name="24 Grupo"/>
          <p:cNvGrpSpPr/>
          <p:nvPr/>
        </p:nvGrpSpPr>
        <p:grpSpPr>
          <a:xfrm>
            <a:off x="143978" y="2924944"/>
            <a:ext cx="2555814" cy="1039437"/>
            <a:chOff x="3142709" y="18953"/>
            <a:chExt cx="2317096" cy="1397547"/>
          </a:xfrm>
          <a:scene3d>
            <a:camera prst="orthographicFront"/>
            <a:lightRig rig="flat" dir="t"/>
          </a:scene3d>
        </p:grpSpPr>
        <p:sp>
          <p:nvSpPr>
            <p:cNvPr id="36" name="35 Rectángulo redondeado"/>
            <p:cNvSpPr/>
            <p:nvPr/>
          </p:nvSpPr>
          <p:spPr>
            <a:xfrm>
              <a:off x="3142709"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7" name="36 Rectángulo"/>
            <p:cNvSpPr/>
            <p:nvPr/>
          </p:nvSpPr>
          <p:spPr>
            <a:xfrm>
              <a:off x="3142709" y="18953"/>
              <a:ext cx="2236951"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La fase liquida ingresa a Tanque Multipropósito</a:t>
              </a:r>
              <a:endParaRPr lang="es-EC" sz="2000" kern="1200" dirty="0">
                <a:latin typeface="Times New Roman" pitchFamily="18" charset="0"/>
                <a:cs typeface="Times New Roman" pitchFamily="18" charset="0"/>
              </a:endParaRPr>
            </a:p>
          </p:txBody>
        </p:sp>
      </p:grpSp>
      <p:grpSp>
        <p:nvGrpSpPr>
          <p:cNvPr id="38" name="30 Grupo"/>
          <p:cNvGrpSpPr/>
          <p:nvPr/>
        </p:nvGrpSpPr>
        <p:grpSpPr>
          <a:xfrm>
            <a:off x="6516216" y="1340768"/>
            <a:ext cx="2376264" cy="936104"/>
            <a:chOff x="3324096" y="0"/>
            <a:chExt cx="2217454" cy="1368152"/>
          </a:xfrm>
          <a:scene3d>
            <a:camera prst="orthographicFront"/>
            <a:lightRig rig="flat" dir="t"/>
          </a:scene3d>
        </p:grpSpPr>
        <p:sp>
          <p:nvSpPr>
            <p:cNvPr id="39" name="38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40" name="39 Rectángulo"/>
            <p:cNvSpPr/>
            <p:nvPr/>
          </p:nvSpPr>
          <p:spPr>
            <a:xfrm>
              <a:off x="3396504" y="25159"/>
              <a:ext cx="2145046"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Sistema de bombeo (aumenta presión)</a:t>
              </a:r>
              <a:endParaRPr lang="es-EC" sz="2000" kern="1200" dirty="0">
                <a:latin typeface="Times New Roman" pitchFamily="18" charset="0"/>
                <a:cs typeface="Times New Roman" pitchFamily="18" charset="0"/>
              </a:endParaRPr>
            </a:p>
          </p:txBody>
        </p:sp>
      </p:grpSp>
      <p:grpSp>
        <p:nvGrpSpPr>
          <p:cNvPr id="41" name="39 Grupo"/>
          <p:cNvGrpSpPr/>
          <p:nvPr/>
        </p:nvGrpSpPr>
        <p:grpSpPr>
          <a:xfrm>
            <a:off x="6444208" y="2996953"/>
            <a:ext cx="2592288" cy="1080120"/>
            <a:chOff x="3290628" y="48347"/>
            <a:chExt cx="2350163" cy="1368153"/>
          </a:xfrm>
          <a:scene3d>
            <a:camera prst="orthographicFront"/>
            <a:lightRig rig="flat" dir="t"/>
          </a:scene3d>
        </p:grpSpPr>
        <p:sp>
          <p:nvSpPr>
            <p:cNvPr id="42" name="41 Rectángulo redondeado"/>
            <p:cNvSpPr/>
            <p:nvPr/>
          </p:nvSpPr>
          <p:spPr>
            <a:xfrm>
              <a:off x="3323695"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3" name="42 Rectángulo"/>
            <p:cNvSpPr/>
            <p:nvPr/>
          </p:nvSpPr>
          <p:spPr>
            <a:xfrm>
              <a:off x="3290628" y="128490"/>
              <a:ext cx="2236952" cy="12880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Sistema de calentamiento (aumenta temperatura)</a:t>
              </a:r>
              <a:endParaRPr lang="es-EC" sz="2000" kern="1200" dirty="0">
                <a:latin typeface="Times New Roman" pitchFamily="18" charset="0"/>
                <a:cs typeface="Times New Roman" pitchFamily="18" charset="0"/>
              </a:endParaRPr>
            </a:p>
          </p:txBody>
        </p:sp>
      </p:grpSp>
      <p:grpSp>
        <p:nvGrpSpPr>
          <p:cNvPr id="44" name="42 Grupo"/>
          <p:cNvGrpSpPr/>
          <p:nvPr/>
        </p:nvGrpSpPr>
        <p:grpSpPr>
          <a:xfrm rot="5400000">
            <a:off x="7566035" y="2451189"/>
            <a:ext cx="491224" cy="574639"/>
            <a:chOff x="2556558" y="396756"/>
            <a:chExt cx="491224" cy="574639"/>
          </a:xfrm>
        </p:grpSpPr>
        <p:sp>
          <p:nvSpPr>
            <p:cNvPr id="45" name="44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6"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47" name="46 Grupo"/>
          <p:cNvGrpSpPr/>
          <p:nvPr/>
        </p:nvGrpSpPr>
        <p:grpSpPr>
          <a:xfrm>
            <a:off x="5868144" y="1556792"/>
            <a:ext cx="491224" cy="574639"/>
            <a:chOff x="2556558" y="396756"/>
            <a:chExt cx="491224" cy="574639"/>
          </a:xfrm>
        </p:grpSpPr>
        <p:sp>
          <p:nvSpPr>
            <p:cNvPr id="48" name="47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9"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50" name="6 Grupo"/>
          <p:cNvGrpSpPr/>
          <p:nvPr/>
        </p:nvGrpSpPr>
        <p:grpSpPr>
          <a:xfrm flipH="1">
            <a:off x="2699792" y="3140968"/>
            <a:ext cx="504056" cy="574639"/>
            <a:chOff x="2556558" y="396756"/>
            <a:chExt cx="491224" cy="574639"/>
          </a:xfrm>
        </p:grpSpPr>
        <p:sp>
          <p:nvSpPr>
            <p:cNvPr id="51" name="5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53" name="24 Grupo"/>
          <p:cNvGrpSpPr/>
          <p:nvPr/>
        </p:nvGrpSpPr>
        <p:grpSpPr>
          <a:xfrm>
            <a:off x="3419872" y="4797152"/>
            <a:ext cx="2232248" cy="1008112"/>
            <a:chOff x="3142708" y="48347"/>
            <a:chExt cx="2317095" cy="1368153"/>
          </a:xfrm>
          <a:scene3d>
            <a:camera prst="orthographicFront"/>
            <a:lightRig rig="flat" dir="t"/>
          </a:scene3d>
        </p:grpSpPr>
        <p:sp>
          <p:nvSpPr>
            <p:cNvPr id="54" name="53 Rectángulo redondeado"/>
            <p:cNvSpPr/>
            <p:nvPr/>
          </p:nvSpPr>
          <p:spPr>
            <a:xfrm>
              <a:off x="3142708" y="48347"/>
              <a:ext cx="2317095"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55" name="54 Rectángulo"/>
            <p:cNvSpPr/>
            <p:nvPr/>
          </p:nvSpPr>
          <p:spPr>
            <a:xfrm>
              <a:off x="3142708" y="103988"/>
              <a:ext cx="2236950"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Se realiza el lavado del petróleo</a:t>
              </a:r>
              <a:endParaRPr lang="es-EC" sz="2000" kern="1200" dirty="0">
                <a:latin typeface="Times New Roman" pitchFamily="18" charset="0"/>
                <a:cs typeface="Times New Roman" pitchFamily="18" charset="0"/>
              </a:endParaRPr>
            </a:p>
          </p:txBody>
        </p:sp>
      </p:grpSp>
      <p:grpSp>
        <p:nvGrpSpPr>
          <p:cNvPr id="56" name="18 Grupo"/>
          <p:cNvGrpSpPr/>
          <p:nvPr/>
        </p:nvGrpSpPr>
        <p:grpSpPr>
          <a:xfrm>
            <a:off x="147577" y="4725144"/>
            <a:ext cx="2552215" cy="1186514"/>
            <a:chOff x="3304600" y="-105242"/>
            <a:chExt cx="2336191" cy="1418408"/>
          </a:xfrm>
          <a:scene3d>
            <a:camera prst="orthographicFront"/>
            <a:lightRig rig="flat" dir="t"/>
          </a:scene3d>
        </p:grpSpPr>
        <p:sp>
          <p:nvSpPr>
            <p:cNvPr id="57" name="56 Rectángulo redondeado"/>
            <p:cNvSpPr/>
            <p:nvPr/>
          </p:nvSpPr>
          <p:spPr>
            <a:xfrm>
              <a:off x="3323695" y="-105242"/>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58" name="57 Rectángulo"/>
            <p:cNvSpPr/>
            <p:nvPr/>
          </p:nvSpPr>
          <p:spPr>
            <a:xfrm>
              <a:off x="3304600" y="25159"/>
              <a:ext cx="2236952"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Fluido de producción se pone en contacto con un colchón de agua</a:t>
              </a:r>
              <a:endParaRPr lang="es-EC" sz="2000" kern="1200" dirty="0">
                <a:latin typeface="Times New Roman" pitchFamily="18" charset="0"/>
                <a:cs typeface="Times New Roman" pitchFamily="18" charset="0"/>
              </a:endParaRPr>
            </a:p>
          </p:txBody>
        </p:sp>
      </p:grpSp>
      <p:grpSp>
        <p:nvGrpSpPr>
          <p:cNvPr id="59" name="42 Grupo"/>
          <p:cNvGrpSpPr/>
          <p:nvPr/>
        </p:nvGrpSpPr>
        <p:grpSpPr>
          <a:xfrm rot="5400000">
            <a:off x="1157323" y="4035365"/>
            <a:ext cx="491224" cy="574639"/>
            <a:chOff x="2556558" y="396756"/>
            <a:chExt cx="491224" cy="574639"/>
          </a:xfrm>
        </p:grpSpPr>
        <p:sp>
          <p:nvSpPr>
            <p:cNvPr id="60" name="59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1"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62" name="21 Grupo"/>
          <p:cNvGrpSpPr/>
          <p:nvPr/>
        </p:nvGrpSpPr>
        <p:grpSpPr>
          <a:xfrm>
            <a:off x="2843808" y="4941168"/>
            <a:ext cx="491224" cy="574639"/>
            <a:chOff x="2556558" y="396756"/>
            <a:chExt cx="491224" cy="574639"/>
          </a:xfrm>
        </p:grpSpPr>
        <p:sp>
          <p:nvSpPr>
            <p:cNvPr id="63" name="6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65" name="64 Rectángulo redondeado"/>
          <p:cNvSpPr/>
          <p:nvPr/>
        </p:nvSpPr>
        <p:spPr>
          <a:xfrm>
            <a:off x="6372200" y="4653136"/>
            <a:ext cx="2531354" cy="1144474"/>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endParaRPr lang="es-EC" dirty="0" smtClean="0"/>
          </a:p>
          <a:p>
            <a:r>
              <a:rPr lang="es-EC" dirty="0" smtClean="0"/>
              <a:t>Se obtiene crudo en especificación</a:t>
            </a:r>
            <a:endParaRPr lang="es-EC" dirty="0"/>
          </a:p>
        </p:txBody>
      </p:sp>
      <p:grpSp>
        <p:nvGrpSpPr>
          <p:cNvPr id="66" name="21 Grupo"/>
          <p:cNvGrpSpPr/>
          <p:nvPr/>
        </p:nvGrpSpPr>
        <p:grpSpPr>
          <a:xfrm>
            <a:off x="5796136" y="4941168"/>
            <a:ext cx="491224" cy="574639"/>
            <a:chOff x="2556558" y="396756"/>
            <a:chExt cx="491224" cy="574639"/>
          </a:xfrm>
        </p:grpSpPr>
        <p:sp>
          <p:nvSpPr>
            <p:cNvPr id="67" name="66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8"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70" name="69 Imagen" descr="AGENDA.jpg">
            <a:hlinkClick r:id="rId3" action="ppaction://hlinksldjump"/>
          </p:cNvPr>
          <p:cNvPicPr>
            <a:picLocks noChangeAspect="1"/>
          </p:cNvPicPr>
          <p:nvPr/>
        </p:nvPicPr>
        <p:blipFill>
          <a:blip r:embed="rId4" cstate="print"/>
          <a:stretch>
            <a:fillRect/>
          </a:stretch>
        </p:blipFill>
        <p:spPr>
          <a:xfrm>
            <a:off x="4804370" y="5955125"/>
            <a:ext cx="1351806" cy="858251"/>
          </a:xfrm>
          <a:prstGeom prst="rect">
            <a:avLst/>
          </a:prstGeom>
        </p:spPr>
      </p:pic>
      <p:pic>
        <p:nvPicPr>
          <p:cNvPr id="71" name="70 Imagen" descr="BASICA.jpg">
            <a:hlinkClick r:id="rId5" action="ppaction://hlinksldjump"/>
          </p:cNvPr>
          <p:cNvPicPr>
            <a:picLocks noChangeAspect="1"/>
          </p:cNvPicPr>
          <p:nvPr/>
        </p:nvPicPr>
        <p:blipFill>
          <a:blip r:embed="rId6" cstate="print"/>
          <a:stretch>
            <a:fillRect/>
          </a:stretch>
        </p:blipFill>
        <p:spPr>
          <a:xfrm>
            <a:off x="3203848"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par>
                                <p:cTn id="24" presetID="2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down)">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down)">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down)">
                                      <p:cBhvr>
                                        <p:cTn id="63" dur="500"/>
                                        <p:tgtEl>
                                          <p:spTgt spid="53"/>
                                        </p:tgtEl>
                                      </p:cBhvr>
                                    </p:animEffect>
                                  </p:childTnLst>
                                </p:cTn>
                              </p:par>
                              <p:par>
                                <p:cTn id="64" presetID="22" presetClass="entr" presetSubtype="4" fill="hold"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down)">
                                      <p:cBhvr>
                                        <p:cTn id="66" dur="500"/>
                                        <p:tgtEl>
                                          <p:spTgt spid="6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5">
                                            <p:bg/>
                                          </p:spTgt>
                                        </p:tgtEl>
                                        <p:attrNameLst>
                                          <p:attrName>style.visibility</p:attrName>
                                        </p:attrNameLst>
                                      </p:cBhvr>
                                      <p:to>
                                        <p:strVal val="visible"/>
                                      </p:to>
                                    </p:set>
                                    <p:animEffect transition="in" filter="fade">
                                      <p:cBhvr>
                                        <p:cTn id="71" dur="2000"/>
                                        <p:tgtEl>
                                          <p:spTgt spid="65">
                                            <p:bg/>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5">
                                            <p:txEl>
                                              <p:pRg st="1" end="1"/>
                                            </p:txEl>
                                          </p:spTgt>
                                        </p:tgtEl>
                                        <p:attrNameLst>
                                          <p:attrName>style.visibility</p:attrName>
                                        </p:attrNameLst>
                                      </p:cBhvr>
                                      <p:to>
                                        <p:strVal val="visible"/>
                                      </p:to>
                                    </p:set>
                                    <p:animEffect transition="in" filter="fade">
                                      <p:cBhvr>
                                        <p:cTn id="74" dur="2000"/>
                                        <p:tgtEl>
                                          <p:spTgt spid="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solidFill>
                  <a:schemeClr val="tx2">
                    <a:lumMod val="50000"/>
                  </a:schemeClr>
                </a:solidFill>
              </a:rPr>
              <a:t>Diseño de la operación automática del Tanque Multipropósito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4" name="12 Grupo"/>
          <p:cNvGrpSpPr/>
          <p:nvPr/>
        </p:nvGrpSpPr>
        <p:grpSpPr>
          <a:xfrm>
            <a:off x="310688" y="2276871"/>
            <a:ext cx="2605128" cy="1008112"/>
            <a:chOff x="3251687" y="-228026"/>
            <a:chExt cx="2317096" cy="1596178"/>
          </a:xfrm>
          <a:noFill/>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5" name="24 Rectángulo"/>
            <p:cNvSpPr/>
            <p:nvPr/>
          </p:nvSpPr>
          <p:spPr>
            <a:xfrm>
              <a:off x="3290628" y="-228026"/>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presión del fluido de producción (PI-509)</a:t>
              </a:r>
              <a:endParaRPr lang="es-EC" sz="2000" kern="1200" dirty="0">
                <a:latin typeface="Times New Roman" pitchFamily="18" charset="0"/>
                <a:cs typeface="Times New Roman" pitchFamily="18" charset="0"/>
              </a:endParaRPr>
            </a:p>
          </p:txBody>
        </p:sp>
      </p:grpSp>
      <p:grpSp>
        <p:nvGrpSpPr>
          <p:cNvPr id="5" name="15 Grupo"/>
          <p:cNvGrpSpPr/>
          <p:nvPr/>
        </p:nvGrpSpPr>
        <p:grpSpPr>
          <a:xfrm>
            <a:off x="2987824" y="980728"/>
            <a:ext cx="3545992" cy="1296144"/>
            <a:chOff x="-525286" y="-39385"/>
            <a:chExt cx="2775904" cy="1430239"/>
          </a:xfrm>
          <a:scene3d>
            <a:camera prst="orthographicFront"/>
            <a:lightRig rig="flat" dir="t"/>
          </a:scene3d>
        </p:grpSpPr>
        <p:sp>
          <p:nvSpPr>
            <p:cNvPr id="27" name="26 Rectángulo redondeado"/>
            <p:cNvSpPr/>
            <p:nvPr/>
          </p:nvSpPr>
          <p:spPr>
            <a:xfrm>
              <a:off x="-314801" y="161930"/>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endParaRPr lang="es-EC" dirty="0"/>
            </a:p>
          </p:txBody>
        </p:sp>
        <p:sp>
          <p:nvSpPr>
            <p:cNvPr id="28" name="27 Rectángulo"/>
            <p:cNvSpPr/>
            <p:nvPr/>
          </p:nvSpPr>
          <p:spPr>
            <a:xfrm>
              <a:off x="-525286" y="-39385"/>
              <a:ext cx="2775904"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latin typeface="Times New Roman" pitchFamily="18" charset="0"/>
                  <a:cs typeface="Times New Roman" pitchFamily="18" charset="0"/>
                </a:rPr>
                <a:t>AUTOMATIZACIÓN OPERACIÓN TANQUE LAVADO   </a:t>
              </a:r>
              <a:endParaRPr lang="es-EC" sz="2000" b="1" kern="1200" dirty="0">
                <a:latin typeface="Times New Roman" pitchFamily="18" charset="0"/>
                <a:cs typeface="Times New Roman" pitchFamily="18" charset="0"/>
              </a:endParaRPr>
            </a:p>
          </p:txBody>
        </p:sp>
      </p:grpSp>
      <p:sp>
        <p:nvSpPr>
          <p:cNvPr id="40" name="39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56" name="12 Grupo"/>
          <p:cNvGrpSpPr/>
          <p:nvPr/>
        </p:nvGrpSpPr>
        <p:grpSpPr>
          <a:xfrm>
            <a:off x="3275856" y="2276871"/>
            <a:ext cx="2605128" cy="1008112"/>
            <a:chOff x="3251687" y="-228026"/>
            <a:chExt cx="2317096" cy="1596178"/>
          </a:xfrm>
          <a:noFill/>
          <a:scene3d>
            <a:camera prst="orthographicFront"/>
            <a:lightRig rig="flat" dir="t"/>
          </a:scene3d>
        </p:grpSpPr>
        <p:sp>
          <p:nvSpPr>
            <p:cNvPr id="59" name="5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62" name="61 Rectángulo"/>
            <p:cNvSpPr/>
            <p:nvPr/>
          </p:nvSpPr>
          <p:spPr>
            <a:xfrm>
              <a:off x="3290628" y="-228026"/>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Dosificación de químicos a través de 3 electroválvulas</a:t>
              </a:r>
              <a:endParaRPr lang="es-EC" sz="2000" dirty="0">
                <a:latin typeface="Times New Roman" pitchFamily="18" charset="0"/>
                <a:cs typeface="Times New Roman" pitchFamily="18" charset="0"/>
              </a:endParaRPr>
            </a:p>
          </p:txBody>
        </p:sp>
      </p:grpSp>
      <p:grpSp>
        <p:nvGrpSpPr>
          <p:cNvPr id="66" name="12 Grupo"/>
          <p:cNvGrpSpPr/>
          <p:nvPr/>
        </p:nvGrpSpPr>
        <p:grpSpPr>
          <a:xfrm>
            <a:off x="6215344" y="2255480"/>
            <a:ext cx="2605128" cy="1029503"/>
            <a:chOff x="3251687" y="-261895"/>
            <a:chExt cx="2317096" cy="1630047"/>
          </a:xfrm>
          <a:noFill/>
          <a:scene3d>
            <a:camera prst="orthographicFront"/>
            <a:lightRig rig="flat" dir="t"/>
          </a:scene3d>
        </p:grpSpPr>
        <p:sp>
          <p:nvSpPr>
            <p:cNvPr id="69" name="6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0" name="69 Rectángulo"/>
            <p:cNvSpPr/>
            <p:nvPr/>
          </p:nvSpPr>
          <p:spPr>
            <a:xfrm>
              <a:off x="3290628" y="-261895"/>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de nivel de colchón de agua en 8 pies (LIT-872A)</a:t>
              </a:r>
              <a:endParaRPr lang="es-EC" sz="2000" dirty="0">
                <a:latin typeface="Times New Roman" pitchFamily="18" charset="0"/>
                <a:cs typeface="Times New Roman" pitchFamily="18" charset="0"/>
              </a:endParaRPr>
            </a:p>
          </p:txBody>
        </p:sp>
      </p:grpSp>
      <p:grpSp>
        <p:nvGrpSpPr>
          <p:cNvPr id="72" name="12 Grupo"/>
          <p:cNvGrpSpPr/>
          <p:nvPr/>
        </p:nvGrpSpPr>
        <p:grpSpPr>
          <a:xfrm>
            <a:off x="310688" y="3573017"/>
            <a:ext cx="2605128" cy="1008111"/>
            <a:chOff x="3251687" y="-228025"/>
            <a:chExt cx="2317096" cy="1596177"/>
          </a:xfrm>
          <a:noFill/>
          <a:scene3d>
            <a:camera prst="orthographicFront"/>
            <a:lightRig rig="flat" dir="t"/>
          </a:scene3d>
        </p:grpSpPr>
        <p:sp>
          <p:nvSpPr>
            <p:cNvPr id="73" name="72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4" name="73 Rectángulo"/>
            <p:cNvSpPr/>
            <p:nvPr/>
          </p:nvSpPr>
          <p:spPr>
            <a:xfrm>
              <a:off x="3290628" y="-228025"/>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nivel de colchón de agua mediante alarmas</a:t>
              </a:r>
              <a:endParaRPr lang="es-EC" sz="2000" dirty="0">
                <a:latin typeface="Times New Roman" pitchFamily="18" charset="0"/>
                <a:cs typeface="Times New Roman" pitchFamily="18" charset="0"/>
              </a:endParaRPr>
            </a:p>
          </p:txBody>
        </p:sp>
      </p:grpSp>
      <p:grpSp>
        <p:nvGrpSpPr>
          <p:cNvPr id="75" name="12 Grupo"/>
          <p:cNvGrpSpPr/>
          <p:nvPr/>
        </p:nvGrpSpPr>
        <p:grpSpPr>
          <a:xfrm>
            <a:off x="3228975" y="3551626"/>
            <a:ext cx="2855193" cy="1029502"/>
            <a:chOff x="3213006" y="-261894"/>
            <a:chExt cx="2355777" cy="1630046"/>
          </a:xfrm>
          <a:noFill/>
          <a:scene3d>
            <a:camera prst="orthographicFront"/>
            <a:lightRig rig="flat" dir="t"/>
          </a:scene3d>
        </p:grpSpPr>
        <p:sp>
          <p:nvSpPr>
            <p:cNvPr id="76" name="75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7" name="76 Rectángulo"/>
            <p:cNvSpPr/>
            <p:nvPr/>
          </p:nvSpPr>
          <p:spPr>
            <a:xfrm>
              <a:off x="3213006" y="-261894"/>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y control del nivel total en el Tanque Multipropósito</a:t>
              </a:r>
              <a:endParaRPr lang="es-EC" sz="2000" kern="1200" dirty="0">
                <a:latin typeface="Times New Roman" pitchFamily="18" charset="0"/>
                <a:cs typeface="Times New Roman" pitchFamily="18" charset="0"/>
              </a:endParaRPr>
            </a:p>
          </p:txBody>
        </p:sp>
      </p:grpSp>
      <p:grpSp>
        <p:nvGrpSpPr>
          <p:cNvPr id="78" name="12 Grupo"/>
          <p:cNvGrpSpPr/>
          <p:nvPr/>
        </p:nvGrpSpPr>
        <p:grpSpPr>
          <a:xfrm>
            <a:off x="6143336" y="3496491"/>
            <a:ext cx="2605128" cy="1228653"/>
            <a:chOff x="3251687" y="-90874"/>
            <a:chExt cx="2317096" cy="1459026"/>
          </a:xfrm>
          <a:noFill/>
          <a:scene3d>
            <a:camera prst="orthographicFront"/>
            <a:lightRig rig="flat" dir="t"/>
          </a:scene3d>
        </p:grpSpPr>
        <p:sp>
          <p:nvSpPr>
            <p:cNvPr id="79" name="7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0" name="79 Rectángulo"/>
            <p:cNvSpPr/>
            <p:nvPr/>
          </p:nvSpPr>
          <p:spPr>
            <a:xfrm>
              <a:off x="3331831" y="-90874"/>
              <a:ext cx="2236952" cy="1288008"/>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Envío de crudo en especificación mediante apertura de 4 electroválvulas</a:t>
              </a:r>
              <a:endParaRPr lang="es-EC" sz="2000" kern="1200" dirty="0">
                <a:latin typeface="Times New Roman" pitchFamily="18" charset="0"/>
                <a:cs typeface="Times New Roman" pitchFamily="18" charset="0"/>
              </a:endParaRPr>
            </a:p>
          </p:txBody>
        </p:sp>
      </p:grpSp>
      <p:grpSp>
        <p:nvGrpSpPr>
          <p:cNvPr id="81" name="12 Grupo"/>
          <p:cNvGrpSpPr/>
          <p:nvPr/>
        </p:nvGrpSpPr>
        <p:grpSpPr>
          <a:xfrm>
            <a:off x="382696" y="4941167"/>
            <a:ext cx="2605128" cy="1080121"/>
            <a:chOff x="3251687" y="-342039"/>
            <a:chExt cx="2317096" cy="1710191"/>
          </a:xfrm>
          <a:noFill/>
          <a:scene3d>
            <a:camera prst="orthographicFront"/>
            <a:lightRig rig="flat" dir="t"/>
          </a:scene3d>
        </p:grpSpPr>
        <p:sp>
          <p:nvSpPr>
            <p:cNvPr id="82" name="81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3" name="82 Rectángulo"/>
            <p:cNvSpPr/>
            <p:nvPr/>
          </p:nvSpPr>
          <p:spPr>
            <a:xfrm>
              <a:off x="3251687" y="-342039"/>
              <a:ext cx="2236952" cy="1661843"/>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presión del fluido enviado a almacenar (PI-872B)</a:t>
              </a:r>
              <a:endParaRPr lang="es-EC" sz="2000" kern="1200" dirty="0">
                <a:latin typeface="Times New Roman" pitchFamily="18" charset="0"/>
                <a:cs typeface="Times New Roman" pitchFamily="18" charset="0"/>
              </a:endParaRPr>
            </a:p>
          </p:txBody>
        </p:sp>
      </p:grpSp>
      <p:grpSp>
        <p:nvGrpSpPr>
          <p:cNvPr id="84" name="12 Grupo"/>
          <p:cNvGrpSpPr/>
          <p:nvPr/>
        </p:nvGrpSpPr>
        <p:grpSpPr>
          <a:xfrm>
            <a:off x="3275856" y="4941167"/>
            <a:ext cx="2605128" cy="1049586"/>
            <a:chOff x="3251687" y="0"/>
            <a:chExt cx="2317096" cy="1661845"/>
          </a:xfrm>
          <a:noFill/>
          <a:scene3d>
            <a:camera prst="orthographicFront"/>
            <a:lightRig rig="flat" dir="t"/>
          </a:scene3d>
        </p:grpSpPr>
        <p:sp>
          <p:nvSpPr>
            <p:cNvPr id="85" name="84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6" name="85 Rectángulo"/>
            <p:cNvSpPr/>
            <p:nvPr/>
          </p:nvSpPr>
          <p:spPr>
            <a:xfrm>
              <a:off x="3290628" y="2"/>
              <a:ext cx="2236952" cy="1661843"/>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y monitoreo de la temperatura de operación en el interior del tanque</a:t>
              </a:r>
              <a:endParaRPr lang="es-EC" sz="2000" kern="1200" dirty="0">
                <a:latin typeface="Times New Roman" pitchFamily="18" charset="0"/>
                <a:cs typeface="Times New Roman" pitchFamily="18" charset="0"/>
              </a:endParaRPr>
            </a:p>
          </p:txBody>
        </p:sp>
      </p:grpSp>
      <p:grpSp>
        <p:nvGrpSpPr>
          <p:cNvPr id="87" name="12 Grupo"/>
          <p:cNvGrpSpPr/>
          <p:nvPr/>
        </p:nvGrpSpPr>
        <p:grpSpPr>
          <a:xfrm>
            <a:off x="6156176" y="4869160"/>
            <a:ext cx="2605128" cy="1152128"/>
            <a:chOff x="3251687" y="0"/>
            <a:chExt cx="2317096" cy="1824203"/>
          </a:xfrm>
          <a:noFill/>
          <a:scene3d>
            <a:camera prst="orthographicFront"/>
            <a:lightRig rig="flat" dir="t"/>
          </a:scene3d>
        </p:grpSpPr>
        <p:sp>
          <p:nvSpPr>
            <p:cNvPr id="88" name="87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9" name="88 Rectángulo"/>
            <p:cNvSpPr/>
            <p:nvPr/>
          </p:nvSpPr>
          <p:spPr>
            <a:xfrm>
              <a:off x="3290628" y="162360"/>
              <a:ext cx="2236952" cy="1661843"/>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de nivel de sobrellenado en el tanque (LIT-872B) </a:t>
              </a:r>
              <a:endParaRPr lang="es-EC" sz="2000" kern="1200" dirty="0">
                <a:latin typeface="Times New Roman" pitchFamily="18" charset="0"/>
                <a:cs typeface="Times New Roman" pitchFamily="18" charset="0"/>
              </a:endParaRPr>
            </a:p>
          </p:txBody>
        </p:sp>
      </p:grpSp>
      <p:pic>
        <p:nvPicPr>
          <p:cNvPr id="36" name="35 Imagen">
            <a:hlinkClick r:id="rId3" action="ppaction://hlinkfile"/>
          </p:cNvPr>
          <p:cNvPicPr/>
          <p:nvPr/>
        </p:nvPicPr>
        <p:blipFill rotWithShape="1">
          <a:blip r:embed="rId4" cstate="print"/>
          <a:srcRect l="12476" r="12804"/>
          <a:stretch/>
        </p:blipFill>
        <p:spPr bwMode="auto">
          <a:xfrm>
            <a:off x="7668344" y="1124744"/>
            <a:ext cx="1008112" cy="864096"/>
          </a:xfrm>
          <a:prstGeom prst="rect">
            <a:avLst/>
          </a:prstGeom>
          <a:ln>
            <a:noFill/>
          </a:ln>
          <a:extLst>
            <a:ext uri="{53640926-AAD7-44D8-BBD7-CCE9431645EC}">
              <a14:shadowObscured xmlns:a14="http://schemas.microsoft.com/office/drawing/2010/main"/>
            </a:ext>
          </a:extLst>
        </p:spPr>
      </p:pic>
      <p:pic>
        <p:nvPicPr>
          <p:cNvPr id="37" name="36 Imagen" descr="AGENDA.jpg">
            <a:hlinkClick r:id="rId5" action="ppaction://hlinksldjump"/>
          </p:cNvPr>
          <p:cNvPicPr>
            <a:picLocks noChangeAspect="1"/>
          </p:cNvPicPr>
          <p:nvPr/>
        </p:nvPicPr>
        <p:blipFill>
          <a:blip r:embed="rId6" cstate="print"/>
          <a:stretch>
            <a:fillRect/>
          </a:stretch>
        </p:blipFill>
        <p:spPr>
          <a:xfrm>
            <a:off x="4804370" y="6165728"/>
            <a:ext cx="1351806" cy="642227"/>
          </a:xfrm>
          <a:prstGeom prst="rect">
            <a:avLst/>
          </a:prstGeom>
        </p:spPr>
      </p:pic>
      <p:pic>
        <p:nvPicPr>
          <p:cNvPr id="38" name="37 Imagen" descr="BASICA.jpg">
            <a:hlinkClick r:id="rId7" action="ppaction://hlinksldjump"/>
          </p:cNvPr>
          <p:cNvPicPr>
            <a:picLocks noChangeAspect="1"/>
          </p:cNvPicPr>
          <p:nvPr/>
        </p:nvPicPr>
        <p:blipFill>
          <a:blip r:embed="rId8" cstate="print"/>
          <a:stretch>
            <a:fillRect/>
          </a:stretch>
        </p:blipFill>
        <p:spPr>
          <a:xfrm>
            <a:off x="3203848" y="6187267"/>
            <a:ext cx="1438593" cy="626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par>
                                <p:cTn id="13" presetID="8" presetClass="entr" presetSubtype="16" fill="hold" grpId="0" nodeType="withEffect" nodePh="1">
                                  <p:stCondLst>
                                    <p:cond delay="0"/>
                                  </p:stCondLst>
                                  <p:endCondLst>
                                    <p:cond evt="begin" delay="0">
                                      <p:tn val="13"/>
                                    </p:cond>
                                  </p:endCondLst>
                                  <p:childTnLst>
                                    <p:set>
                                      <p:cBhvr>
                                        <p:cTn id="14" dur="1" fill="hold">
                                          <p:stCondLst>
                                            <p:cond delay="0"/>
                                          </p:stCondLst>
                                        </p:cTn>
                                        <p:tgtEl>
                                          <p:spTgt spid="40"/>
                                        </p:tgtEl>
                                        <p:attrNameLst>
                                          <p:attrName>style.visibility</p:attrName>
                                        </p:attrNameLst>
                                      </p:cBhvr>
                                      <p:to>
                                        <p:strVal val="visible"/>
                                      </p:to>
                                    </p:set>
                                    <p:animEffect transition="in" filter="diamond(in)">
                                      <p:cBhvr>
                                        <p:cTn id="15" dur="2000"/>
                                        <p:tgtEl>
                                          <p:spTgt spid="40"/>
                                        </p:tgtEl>
                                      </p:cBhvr>
                                    </p:animEffect>
                                  </p:childTnLst>
                                </p:cTn>
                              </p:par>
                              <p:par>
                                <p:cTn id="16" presetID="8" presetClass="entr" presetSubtype="16"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diamond(in)">
                                      <p:cBhvr>
                                        <p:cTn id="18" dur="2000"/>
                                        <p:tgtEl>
                                          <p:spTgt spid="56"/>
                                        </p:tgtEl>
                                      </p:cBhvr>
                                    </p:animEffect>
                                  </p:childTnLst>
                                </p:cTn>
                              </p:par>
                              <p:par>
                                <p:cTn id="19" presetID="8" presetClass="entr" presetSubtype="16"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diamond(in)">
                                      <p:cBhvr>
                                        <p:cTn id="21" dur="2000"/>
                                        <p:tgtEl>
                                          <p:spTgt spid="66"/>
                                        </p:tgtEl>
                                      </p:cBhvr>
                                    </p:animEffect>
                                  </p:childTnLst>
                                </p:cTn>
                              </p:par>
                              <p:par>
                                <p:cTn id="22" presetID="8" presetClass="entr" presetSubtype="16"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diamond(in)">
                                      <p:cBhvr>
                                        <p:cTn id="24" dur="2000"/>
                                        <p:tgtEl>
                                          <p:spTgt spid="72"/>
                                        </p:tgtEl>
                                      </p:cBhvr>
                                    </p:animEffect>
                                  </p:childTnLst>
                                </p:cTn>
                              </p:par>
                              <p:par>
                                <p:cTn id="25" presetID="8"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amond(in)">
                                      <p:cBhvr>
                                        <p:cTn id="27" dur="2000"/>
                                        <p:tgtEl>
                                          <p:spTgt spid="75"/>
                                        </p:tgtEl>
                                      </p:cBhvr>
                                    </p:animEffect>
                                  </p:childTnLst>
                                </p:cTn>
                              </p:par>
                              <p:par>
                                <p:cTn id="28" presetID="8" presetClass="entr" presetSubtype="16"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diamond(in)">
                                      <p:cBhvr>
                                        <p:cTn id="30" dur="2000"/>
                                        <p:tgtEl>
                                          <p:spTgt spid="78"/>
                                        </p:tgtEl>
                                      </p:cBhvr>
                                    </p:animEffect>
                                  </p:childTnLst>
                                </p:cTn>
                              </p:par>
                              <p:par>
                                <p:cTn id="31" presetID="8" presetClass="entr" presetSubtype="16"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diamond(in)">
                                      <p:cBhvr>
                                        <p:cTn id="33" dur="2000"/>
                                        <p:tgtEl>
                                          <p:spTgt spid="81"/>
                                        </p:tgtEl>
                                      </p:cBhvr>
                                    </p:animEffect>
                                  </p:childTnLst>
                                </p:cTn>
                              </p:par>
                              <p:par>
                                <p:cTn id="34" presetID="8" presetClass="entr" presetSubtype="16"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diamond(in)">
                                      <p:cBhvr>
                                        <p:cTn id="36" dur="2000"/>
                                        <p:tgtEl>
                                          <p:spTgt spid="84"/>
                                        </p:tgtEl>
                                      </p:cBhvr>
                                    </p:animEffect>
                                  </p:childTnLst>
                                </p:cTn>
                              </p:par>
                              <p:par>
                                <p:cTn id="37" presetID="8" presetClass="entr" presetSubtype="16"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diamond(in)">
                                      <p:cBhvr>
                                        <p:cTn id="3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solidFill>
                  <a:schemeClr val="tx2">
                    <a:lumMod val="50000"/>
                  </a:schemeClr>
                </a:solidFill>
              </a:rPr>
              <a:t>Diseño de la operación automática del Tanque Multipropósito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6 Grupo"/>
          <p:cNvGrpSpPr/>
          <p:nvPr/>
        </p:nvGrpSpPr>
        <p:grpSpPr>
          <a:xfrm flipH="1">
            <a:off x="5796136" y="3140968"/>
            <a:ext cx="576064" cy="574639"/>
            <a:chOff x="2556558" y="396756"/>
            <a:chExt cx="491224" cy="574639"/>
          </a:xfrm>
        </p:grpSpPr>
        <p:sp>
          <p:nvSpPr>
            <p:cNvPr id="21" name="2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5" name="15 Grupo"/>
          <p:cNvGrpSpPr/>
          <p:nvPr/>
        </p:nvGrpSpPr>
        <p:grpSpPr>
          <a:xfrm>
            <a:off x="179511" y="1196752"/>
            <a:ext cx="2808313" cy="1118382"/>
            <a:chOff x="-488512" y="40073"/>
            <a:chExt cx="2672819" cy="1328079"/>
          </a:xfrm>
          <a:scene3d>
            <a:camera prst="orthographicFront"/>
            <a:lightRig rig="flat" dir="t"/>
          </a:scene3d>
        </p:grpSpPr>
        <p:sp>
          <p:nvSpPr>
            <p:cNvPr id="27" name="26 Rectángulo redondeado"/>
            <p:cNvSpPr/>
            <p:nvPr/>
          </p:nvSpPr>
          <p:spPr>
            <a:xfrm>
              <a:off x="-419978" y="211091"/>
              <a:ext cx="2604285"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8" name="27 Rectángulo"/>
            <p:cNvSpPr/>
            <p:nvPr/>
          </p:nvSpPr>
          <p:spPr>
            <a:xfrm>
              <a:off x="-488512" y="40073"/>
              <a:ext cx="2661208"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latin typeface="Times New Roman" pitchFamily="18" charset="0"/>
                  <a:cs typeface="Times New Roman" pitchFamily="18" charset="0"/>
                </a:rPr>
                <a:t>TANQUE ALMACENAMIENTO</a:t>
              </a:r>
              <a:endParaRPr lang="es-EC" sz="2000" b="1" kern="1200" dirty="0">
                <a:latin typeface="Times New Roman" pitchFamily="18" charset="0"/>
                <a:cs typeface="Times New Roman" pitchFamily="18" charset="0"/>
              </a:endParaRPr>
            </a:p>
          </p:txBody>
        </p:sp>
      </p:grpSp>
      <p:sp>
        <p:nvSpPr>
          <p:cNvPr id="31" name="30 Rectángulo"/>
          <p:cNvSpPr/>
          <p:nvPr/>
        </p:nvSpPr>
        <p:spPr>
          <a:xfrm>
            <a:off x="3347864" y="2928864"/>
            <a:ext cx="2443800" cy="1004192"/>
          </a:xfrm>
          <a:prstGeom prst="rect">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Ingresa a Tanque Multipropósito</a:t>
            </a:r>
            <a:endParaRPr lang="es-EC" sz="2000" kern="1200" dirty="0">
              <a:latin typeface="Times New Roman" pitchFamily="18" charset="0"/>
              <a:cs typeface="Times New Roman" pitchFamily="18" charset="0"/>
            </a:endParaRPr>
          </a:p>
        </p:txBody>
      </p:sp>
      <p:grpSp>
        <p:nvGrpSpPr>
          <p:cNvPr id="8" name="21 Grupo"/>
          <p:cNvGrpSpPr/>
          <p:nvPr/>
        </p:nvGrpSpPr>
        <p:grpSpPr>
          <a:xfrm>
            <a:off x="3144672" y="1486209"/>
            <a:ext cx="491224" cy="574639"/>
            <a:chOff x="2556558" y="396756"/>
            <a:chExt cx="491224" cy="574639"/>
          </a:xfrm>
        </p:grpSpPr>
        <p:sp>
          <p:nvSpPr>
            <p:cNvPr id="33" name="3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9" name="24 Grupo"/>
          <p:cNvGrpSpPr/>
          <p:nvPr/>
        </p:nvGrpSpPr>
        <p:grpSpPr>
          <a:xfrm>
            <a:off x="3779912" y="1196752"/>
            <a:ext cx="2555814" cy="1255461"/>
            <a:chOff x="3142709" y="18953"/>
            <a:chExt cx="2317096" cy="1397547"/>
          </a:xfrm>
          <a:scene3d>
            <a:camera prst="orthographicFront"/>
            <a:lightRig rig="flat" dir="t"/>
          </a:scene3d>
        </p:grpSpPr>
        <p:sp>
          <p:nvSpPr>
            <p:cNvPr id="36" name="35 Rectángulo redondeado"/>
            <p:cNvSpPr/>
            <p:nvPr/>
          </p:nvSpPr>
          <p:spPr>
            <a:xfrm>
              <a:off x="3142709"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7" name="36 Rectángulo"/>
            <p:cNvSpPr/>
            <p:nvPr/>
          </p:nvSpPr>
          <p:spPr>
            <a:xfrm>
              <a:off x="3142709" y="18953"/>
              <a:ext cx="2236951"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latin typeface="Times New Roman" pitchFamily="18" charset="0"/>
                  <a:cs typeface="Times New Roman" pitchFamily="18" charset="0"/>
                </a:rPr>
                <a:t>Crudo en especificación de sistema de separación secundaria</a:t>
              </a:r>
              <a:endParaRPr lang="es-EC" sz="2000" kern="1200" dirty="0">
                <a:latin typeface="Times New Roman" pitchFamily="18" charset="0"/>
                <a:cs typeface="Times New Roman" pitchFamily="18" charset="0"/>
              </a:endParaRPr>
            </a:p>
          </p:txBody>
        </p:sp>
      </p:grpSp>
      <p:grpSp>
        <p:nvGrpSpPr>
          <p:cNvPr id="11" name="39 Grupo"/>
          <p:cNvGrpSpPr/>
          <p:nvPr/>
        </p:nvGrpSpPr>
        <p:grpSpPr>
          <a:xfrm>
            <a:off x="6444208" y="2924944"/>
            <a:ext cx="2592288" cy="1080120"/>
            <a:chOff x="3290628" y="48347"/>
            <a:chExt cx="2350163" cy="1368153"/>
          </a:xfrm>
          <a:scene3d>
            <a:camera prst="orthographicFront"/>
            <a:lightRig rig="flat" dir="t"/>
          </a:scene3d>
        </p:grpSpPr>
        <p:sp>
          <p:nvSpPr>
            <p:cNvPr id="42" name="41 Rectángulo redondeado"/>
            <p:cNvSpPr/>
            <p:nvPr/>
          </p:nvSpPr>
          <p:spPr>
            <a:xfrm>
              <a:off x="3323695" y="48347"/>
              <a:ext cx="2317096" cy="1368153"/>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43" name="42 Rectángulo"/>
            <p:cNvSpPr/>
            <p:nvPr/>
          </p:nvSpPr>
          <p:spPr>
            <a:xfrm>
              <a:off x="3290628" y="128490"/>
              <a:ext cx="2236952" cy="12880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Bota desgasificadora</a:t>
              </a:r>
              <a:endParaRPr lang="es-EC" sz="2000" kern="1200" dirty="0">
                <a:latin typeface="Times New Roman" pitchFamily="18" charset="0"/>
                <a:cs typeface="Times New Roman" pitchFamily="18" charset="0"/>
              </a:endParaRPr>
            </a:p>
          </p:txBody>
        </p:sp>
      </p:grpSp>
      <p:grpSp>
        <p:nvGrpSpPr>
          <p:cNvPr id="14" name="6 Grupo"/>
          <p:cNvGrpSpPr/>
          <p:nvPr/>
        </p:nvGrpSpPr>
        <p:grpSpPr>
          <a:xfrm flipH="1">
            <a:off x="2771800" y="3140968"/>
            <a:ext cx="504056" cy="574639"/>
            <a:chOff x="2556558" y="396756"/>
            <a:chExt cx="491224" cy="574639"/>
          </a:xfrm>
        </p:grpSpPr>
        <p:sp>
          <p:nvSpPr>
            <p:cNvPr id="51" name="50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2"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15" name="24 Grupo"/>
          <p:cNvGrpSpPr/>
          <p:nvPr/>
        </p:nvGrpSpPr>
        <p:grpSpPr>
          <a:xfrm>
            <a:off x="395536" y="4725144"/>
            <a:ext cx="2232248" cy="1008112"/>
            <a:chOff x="3142708" y="48347"/>
            <a:chExt cx="2317095" cy="1368153"/>
          </a:xfrm>
          <a:scene3d>
            <a:camera prst="orthographicFront"/>
            <a:lightRig rig="flat" dir="t"/>
          </a:scene3d>
        </p:grpSpPr>
        <p:sp>
          <p:nvSpPr>
            <p:cNvPr id="54" name="53 Rectángulo redondeado"/>
            <p:cNvSpPr/>
            <p:nvPr/>
          </p:nvSpPr>
          <p:spPr>
            <a:xfrm>
              <a:off x="3142708" y="48347"/>
              <a:ext cx="2317095"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55" name="54 Rectángulo"/>
            <p:cNvSpPr/>
            <p:nvPr/>
          </p:nvSpPr>
          <p:spPr>
            <a:xfrm>
              <a:off x="3142708" y="103988"/>
              <a:ext cx="2236950"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Sacha Central</a:t>
              </a:r>
              <a:endParaRPr lang="es-EC" sz="2000" kern="1200" dirty="0">
                <a:latin typeface="Times New Roman" pitchFamily="18" charset="0"/>
                <a:cs typeface="Times New Roman" pitchFamily="18" charset="0"/>
              </a:endParaRPr>
            </a:p>
          </p:txBody>
        </p:sp>
      </p:grpSp>
      <p:grpSp>
        <p:nvGrpSpPr>
          <p:cNvPr id="17" name="42 Grupo"/>
          <p:cNvGrpSpPr/>
          <p:nvPr/>
        </p:nvGrpSpPr>
        <p:grpSpPr>
          <a:xfrm rot="5400000">
            <a:off x="1157323" y="4035365"/>
            <a:ext cx="491224" cy="574639"/>
            <a:chOff x="2556558" y="396756"/>
            <a:chExt cx="491224" cy="574639"/>
          </a:xfrm>
        </p:grpSpPr>
        <p:sp>
          <p:nvSpPr>
            <p:cNvPr id="60" name="59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1"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53" name="24 Grupo"/>
          <p:cNvGrpSpPr/>
          <p:nvPr/>
        </p:nvGrpSpPr>
        <p:grpSpPr>
          <a:xfrm>
            <a:off x="323528" y="2996952"/>
            <a:ext cx="2411798" cy="864096"/>
            <a:chOff x="3142709" y="18953"/>
            <a:chExt cx="2317096" cy="1397547"/>
          </a:xfrm>
          <a:scene3d>
            <a:camera prst="orthographicFront"/>
            <a:lightRig rig="flat" dir="t"/>
          </a:scene3d>
        </p:grpSpPr>
        <p:sp>
          <p:nvSpPr>
            <p:cNvPr id="56" name="55 Rectángulo redondeado"/>
            <p:cNvSpPr/>
            <p:nvPr/>
          </p:nvSpPr>
          <p:spPr>
            <a:xfrm>
              <a:off x="3142709" y="48347"/>
              <a:ext cx="2317096" cy="1368153"/>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59" name="58 Rectángulo"/>
            <p:cNvSpPr/>
            <p:nvPr/>
          </p:nvSpPr>
          <p:spPr>
            <a:xfrm>
              <a:off x="3142709" y="18953"/>
              <a:ext cx="2236951"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sistema de bombeo</a:t>
              </a:r>
              <a:endParaRPr lang="es-EC" sz="2000" kern="1200" dirty="0">
                <a:latin typeface="Times New Roman" pitchFamily="18" charset="0"/>
                <a:cs typeface="Times New Roman" pitchFamily="18" charset="0"/>
              </a:endParaRPr>
            </a:p>
          </p:txBody>
        </p:sp>
      </p:grpSp>
      <p:sp>
        <p:nvSpPr>
          <p:cNvPr id="62" name="61 CuadroTexto"/>
          <p:cNvSpPr txBox="1"/>
          <p:nvPr/>
        </p:nvSpPr>
        <p:spPr>
          <a:xfrm>
            <a:off x="6660232" y="1412776"/>
            <a:ext cx="1143262" cy="369332"/>
          </a:xfrm>
          <a:prstGeom prst="rect">
            <a:avLst/>
          </a:prstGeom>
          <a:noFill/>
        </p:spPr>
        <p:txBody>
          <a:bodyPr wrap="none" rtlCol="0">
            <a:spAutoFit/>
          </a:bodyPr>
          <a:lstStyle/>
          <a:p>
            <a:r>
              <a:rPr lang="es-EC" dirty="0" smtClean="0"/>
              <a:t>Ingresa a </a:t>
            </a:r>
            <a:endParaRPr lang="es-EC" dirty="0"/>
          </a:p>
        </p:txBody>
      </p:sp>
      <p:sp>
        <p:nvSpPr>
          <p:cNvPr id="66" name="65 Flecha doblada"/>
          <p:cNvSpPr/>
          <p:nvPr/>
        </p:nvSpPr>
        <p:spPr>
          <a:xfrm rot="5400000">
            <a:off x="6624228" y="1808820"/>
            <a:ext cx="936104" cy="1008112"/>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solidFill>
                <a:schemeClr val="tx1"/>
              </a:solidFill>
            </a:endParaRPr>
          </a:p>
        </p:txBody>
      </p:sp>
      <p:grpSp>
        <p:nvGrpSpPr>
          <p:cNvPr id="69" name="24 Grupo"/>
          <p:cNvGrpSpPr/>
          <p:nvPr/>
        </p:nvGrpSpPr>
        <p:grpSpPr>
          <a:xfrm>
            <a:off x="3563888" y="4725144"/>
            <a:ext cx="2232248" cy="1008112"/>
            <a:chOff x="3142708" y="48347"/>
            <a:chExt cx="2317095" cy="1368153"/>
          </a:xfrm>
          <a:scene3d>
            <a:camera prst="orthographicFront"/>
            <a:lightRig rig="flat" dir="t"/>
          </a:scene3d>
        </p:grpSpPr>
        <p:sp>
          <p:nvSpPr>
            <p:cNvPr id="70" name="69 Rectángulo redondeado"/>
            <p:cNvSpPr/>
            <p:nvPr/>
          </p:nvSpPr>
          <p:spPr>
            <a:xfrm>
              <a:off x="3142708" y="48347"/>
              <a:ext cx="2317095" cy="1368153"/>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71" name="70 Rectángulo"/>
            <p:cNvSpPr/>
            <p:nvPr/>
          </p:nvSpPr>
          <p:spPr>
            <a:xfrm>
              <a:off x="3142708" y="103988"/>
              <a:ext cx="2236950"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 Sistema de </a:t>
              </a:r>
              <a:r>
                <a:rPr lang="es-EC" sz="2000" dirty="0" err="1" smtClean="0"/>
                <a:t>Power</a:t>
              </a:r>
              <a:r>
                <a:rPr lang="es-EC" sz="2000" dirty="0" smtClean="0"/>
                <a:t> </a:t>
              </a:r>
              <a:r>
                <a:rPr lang="es-EC" sz="2000" dirty="0" err="1" smtClean="0"/>
                <a:t>Oil</a:t>
              </a:r>
              <a:endParaRPr lang="es-EC" sz="2000" kern="1200" dirty="0">
                <a:latin typeface="Times New Roman" pitchFamily="18" charset="0"/>
                <a:cs typeface="Times New Roman" pitchFamily="18" charset="0"/>
              </a:endParaRPr>
            </a:p>
          </p:txBody>
        </p:sp>
      </p:grpSp>
      <p:grpSp>
        <p:nvGrpSpPr>
          <p:cNvPr id="72" name="21 Grupo"/>
          <p:cNvGrpSpPr/>
          <p:nvPr/>
        </p:nvGrpSpPr>
        <p:grpSpPr>
          <a:xfrm>
            <a:off x="2928648" y="4869160"/>
            <a:ext cx="491224" cy="574639"/>
            <a:chOff x="2556558" y="396756"/>
            <a:chExt cx="491224" cy="574639"/>
          </a:xfrm>
        </p:grpSpPr>
        <p:sp>
          <p:nvSpPr>
            <p:cNvPr id="73" name="7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41" name="40 Imagen" descr="AGENDA.jpg">
            <a:hlinkClick r:id="rId3" action="ppaction://hlinksldjump"/>
          </p:cNvPr>
          <p:cNvPicPr>
            <a:picLocks noChangeAspect="1"/>
          </p:cNvPicPr>
          <p:nvPr/>
        </p:nvPicPr>
        <p:blipFill>
          <a:blip r:embed="rId4" cstate="print"/>
          <a:stretch>
            <a:fillRect/>
          </a:stretch>
        </p:blipFill>
        <p:spPr>
          <a:xfrm>
            <a:off x="4732362" y="5955125"/>
            <a:ext cx="1351806" cy="858251"/>
          </a:xfrm>
          <a:prstGeom prst="rect">
            <a:avLst/>
          </a:prstGeom>
        </p:spPr>
      </p:pic>
      <p:pic>
        <p:nvPicPr>
          <p:cNvPr id="44" name="43 Imagen" descr="BASICA.jpg">
            <a:hlinkClick r:id="rId5" action="ppaction://hlinksldjump"/>
          </p:cNvPr>
          <p:cNvPicPr>
            <a:picLocks noChangeAspect="1"/>
          </p:cNvPicPr>
          <p:nvPr/>
        </p:nvPicPr>
        <p:blipFill>
          <a:blip r:embed="rId6" cstate="print"/>
          <a:stretch>
            <a:fillRect/>
          </a:stretch>
        </p:blipFill>
        <p:spPr>
          <a:xfrm>
            <a:off x="3131840"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down)">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par>
                                <p:cTn id="43" presetID="2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down)">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ipe(down)">
                                      <p:cBhvr>
                                        <p:cTn id="5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2" grpId="0"/>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000" b="1" dirty="0" smtClean="0"/>
              <a:t>Introducción</a:t>
            </a:r>
            <a:endParaRPr lang="es-EC" b="1" dirty="0"/>
          </a:p>
        </p:txBody>
      </p:sp>
      <p:sp>
        <p:nvSpPr>
          <p:cNvPr id="7"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5" name="4 Marcador de contenido"/>
          <p:cNvSpPr>
            <a:spLocks noGrp="1"/>
          </p:cNvSpPr>
          <p:nvPr>
            <p:ph idx="1"/>
          </p:nvPr>
        </p:nvSpPr>
        <p:spPr>
          <a:xfrm>
            <a:off x="304800" y="1554163"/>
            <a:ext cx="8686800" cy="2234878"/>
          </a:xfrm>
        </p:spPr>
        <p:txBody>
          <a:bodyPr/>
          <a:lstStyle/>
          <a:p>
            <a:pPr>
              <a:buFont typeface="Wingdings" pitchFamily="2" charset="2"/>
              <a:buChar char="v"/>
            </a:pPr>
            <a:r>
              <a:rPr lang="es-EC" dirty="0" smtClean="0">
                <a:ln>
                  <a:solidFill>
                    <a:schemeClr val="tx1"/>
                  </a:solidFill>
                </a:ln>
                <a:hlinkClick r:id="rId3" action="ppaction://hlinksldjump"/>
              </a:rPr>
              <a:t>Antecedentes</a:t>
            </a:r>
            <a:endParaRPr lang="es-EC" dirty="0" smtClean="0">
              <a:ln>
                <a:solidFill>
                  <a:schemeClr val="tx1"/>
                </a:solidFill>
              </a:ln>
            </a:endParaRPr>
          </a:p>
          <a:p>
            <a:pPr>
              <a:buFont typeface="Wingdings" pitchFamily="2" charset="2"/>
              <a:buChar char="v"/>
            </a:pPr>
            <a:r>
              <a:rPr lang="es-EC" dirty="0" smtClean="0">
                <a:ln>
                  <a:solidFill>
                    <a:schemeClr val="tx1"/>
                  </a:solidFill>
                </a:ln>
                <a:hlinkClick r:id="rId3" action="ppaction://hlinksldjump"/>
              </a:rPr>
              <a:t>Justificación e Importancia</a:t>
            </a:r>
            <a:endParaRPr lang="es-EC" dirty="0" smtClean="0">
              <a:ln>
                <a:solidFill>
                  <a:schemeClr val="tx1"/>
                </a:solidFill>
              </a:ln>
            </a:endParaRPr>
          </a:p>
          <a:p>
            <a:pPr>
              <a:buFont typeface="Wingdings" pitchFamily="2" charset="2"/>
              <a:buChar char="v"/>
            </a:pPr>
            <a:r>
              <a:rPr lang="es-EC" dirty="0" smtClean="0">
                <a:ln>
                  <a:solidFill>
                    <a:schemeClr val="tx1"/>
                  </a:solidFill>
                </a:ln>
                <a:hlinkClick r:id="rId4" action="ppaction://hlinksldjump"/>
              </a:rPr>
              <a:t>Objetivos</a:t>
            </a:r>
            <a:endParaRPr lang="es-EC" dirty="0" smtClean="0">
              <a:ln>
                <a:solidFill>
                  <a:schemeClr val="tx1"/>
                </a:solidFill>
              </a:ln>
            </a:endParaRPr>
          </a:p>
          <a:p>
            <a:endParaRPr lang="es-EC" dirty="0"/>
          </a:p>
        </p:txBody>
      </p:sp>
      <p:pic>
        <p:nvPicPr>
          <p:cNvPr id="6" name="5 Imagen" descr="images.jpg"/>
          <p:cNvPicPr>
            <a:picLocks noChangeAspect="1"/>
          </p:cNvPicPr>
          <p:nvPr/>
        </p:nvPicPr>
        <p:blipFill>
          <a:blip r:embed="rId5" cstate="print"/>
          <a:stretch>
            <a:fillRect/>
          </a:stretch>
        </p:blipFill>
        <p:spPr>
          <a:xfrm>
            <a:off x="3928912" y="3212976"/>
            <a:ext cx="4922839" cy="309634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solidFill>
                  <a:schemeClr val="tx2">
                    <a:lumMod val="50000"/>
                  </a:schemeClr>
                </a:solidFill>
              </a:rPr>
              <a:t>Diseño de la operación automática del Tanque Multipropósito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2 Grupo"/>
          <p:cNvGrpSpPr/>
          <p:nvPr/>
        </p:nvGrpSpPr>
        <p:grpSpPr>
          <a:xfrm>
            <a:off x="467544" y="2924944"/>
            <a:ext cx="2605128" cy="1317534"/>
            <a:chOff x="3251687" y="0"/>
            <a:chExt cx="2317096" cy="2086097"/>
          </a:xfrm>
          <a:noFill/>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5" name="24 Rectángulo"/>
            <p:cNvSpPr/>
            <p:nvPr/>
          </p:nvSpPr>
          <p:spPr>
            <a:xfrm>
              <a:off x="3251687" y="798088"/>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en campo de la presión del petróleo que ingresa</a:t>
              </a:r>
              <a:endParaRPr lang="es-EC" sz="2000" kern="1200" dirty="0">
                <a:latin typeface="Times New Roman" pitchFamily="18" charset="0"/>
                <a:cs typeface="Times New Roman" pitchFamily="18" charset="0"/>
              </a:endParaRPr>
            </a:p>
          </p:txBody>
        </p:sp>
      </p:grpSp>
      <p:grpSp>
        <p:nvGrpSpPr>
          <p:cNvPr id="4" name="15 Grupo"/>
          <p:cNvGrpSpPr/>
          <p:nvPr/>
        </p:nvGrpSpPr>
        <p:grpSpPr>
          <a:xfrm>
            <a:off x="2987824" y="980728"/>
            <a:ext cx="3545992" cy="1296144"/>
            <a:chOff x="-525286" y="-39385"/>
            <a:chExt cx="2775904" cy="1430239"/>
          </a:xfrm>
          <a:scene3d>
            <a:camera prst="orthographicFront"/>
            <a:lightRig rig="flat" dir="t"/>
          </a:scene3d>
        </p:grpSpPr>
        <p:sp>
          <p:nvSpPr>
            <p:cNvPr id="27" name="26 Rectángulo redondeado"/>
            <p:cNvSpPr/>
            <p:nvPr/>
          </p:nvSpPr>
          <p:spPr>
            <a:xfrm>
              <a:off x="-314801" y="161930"/>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endParaRPr lang="es-EC" dirty="0"/>
            </a:p>
          </p:txBody>
        </p:sp>
        <p:sp>
          <p:nvSpPr>
            <p:cNvPr id="28" name="27 Rectángulo"/>
            <p:cNvSpPr/>
            <p:nvPr/>
          </p:nvSpPr>
          <p:spPr>
            <a:xfrm>
              <a:off x="-525286" y="-39385"/>
              <a:ext cx="2775904"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latin typeface="Times New Roman" pitchFamily="18" charset="0"/>
                  <a:cs typeface="Times New Roman" pitchFamily="18" charset="0"/>
                </a:rPr>
                <a:t>AUTOMATIZACIÓN OPERACIÓN TANQUE ALMACENAMIENTO</a:t>
              </a:r>
              <a:endParaRPr lang="es-EC" sz="2000" b="1" kern="1200" dirty="0">
                <a:latin typeface="Times New Roman" pitchFamily="18" charset="0"/>
                <a:cs typeface="Times New Roman" pitchFamily="18" charset="0"/>
              </a:endParaRPr>
            </a:p>
          </p:txBody>
        </p:sp>
      </p:grpSp>
      <p:sp>
        <p:nvSpPr>
          <p:cNvPr id="40" name="39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5" name="12 Grupo"/>
          <p:cNvGrpSpPr/>
          <p:nvPr/>
        </p:nvGrpSpPr>
        <p:grpSpPr>
          <a:xfrm>
            <a:off x="3419872" y="2708920"/>
            <a:ext cx="2605128" cy="1008112"/>
            <a:chOff x="3251687" y="-228026"/>
            <a:chExt cx="2317096" cy="1596178"/>
          </a:xfrm>
          <a:noFill/>
          <a:scene3d>
            <a:camera prst="orthographicFront"/>
            <a:lightRig rig="flat" dir="t"/>
          </a:scene3d>
        </p:grpSpPr>
        <p:sp>
          <p:nvSpPr>
            <p:cNvPr id="59" name="5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62" name="61 Rectángulo"/>
            <p:cNvSpPr/>
            <p:nvPr/>
          </p:nvSpPr>
          <p:spPr>
            <a:xfrm>
              <a:off x="3290628" y="-228026"/>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y control del nivel del tanque</a:t>
              </a:r>
              <a:endParaRPr lang="es-EC" sz="2000" dirty="0">
                <a:latin typeface="Times New Roman" pitchFamily="18" charset="0"/>
                <a:cs typeface="Times New Roman" pitchFamily="18" charset="0"/>
              </a:endParaRPr>
            </a:p>
          </p:txBody>
        </p:sp>
      </p:grpSp>
      <p:grpSp>
        <p:nvGrpSpPr>
          <p:cNvPr id="7" name="12 Grupo"/>
          <p:cNvGrpSpPr/>
          <p:nvPr/>
        </p:nvGrpSpPr>
        <p:grpSpPr>
          <a:xfrm>
            <a:off x="6215344" y="2420887"/>
            <a:ext cx="2605128" cy="1872209"/>
            <a:chOff x="3251687" y="0"/>
            <a:chExt cx="2317096" cy="2964333"/>
          </a:xfrm>
          <a:noFill/>
          <a:scene3d>
            <a:camera prst="orthographicFront"/>
            <a:lightRig rig="flat" dir="t"/>
          </a:scene3d>
        </p:grpSpPr>
        <p:sp>
          <p:nvSpPr>
            <p:cNvPr id="69" name="6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0" name="69 Rectángulo"/>
            <p:cNvSpPr/>
            <p:nvPr/>
          </p:nvSpPr>
          <p:spPr>
            <a:xfrm>
              <a:off x="3327154" y="1676324"/>
              <a:ext cx="2236952"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mediante alarmas de niveles </a:t>
              </a:r>
              <a:r>
                <a:rPr lang="es-EC" sz="2000" dirty="0" err="1" smtClean="0"/>
                <a:t>criticos</a:t>
              </a:r>
              <a:r>
                <a:rPr lang="es-EC" sz="2000" dirty="0" smtClean="0"/>
                <a:t> en el tanque</a:t>
              </a:r>
              <a:endParaRPr lang="es-EC" sz="2000" dirty="0">
                <a:latin typeface="Times New Roman" pitchFamily="18" charset="0"/>
                <a:cs typeface="Times New Roman" pitchFamily="18" charset="0"/>
              </a:endParaRPr>
            </a:p>
          </p:txBody>
        </p:sp>
      </p:grpSp>
      <p:sp>
        <p:nvSpPr>
          <p:cNvPr id="76" name="75 Rectángulo redondeado"/>
          <p:cNvSpPr/>
          <p:nvPr/>
        </p:nvSpPr>
        <p:spPr>
          <a:xfrm>
            <a:off x="3275856" y="3573016"/>
            <a:ext cx="2808312"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10" name="12 Grupo"/>
          <p:cNvGrpSpPr/>
          <p:nvPr/>
        </p:nvGrpSpPr>
        <p:grpSpPr>
          <a:xfrm>
            <a:off x="3347864" y="4365104"/>
            <a:ext cx="2605128" cy="1296144"/>
            <a:chOff x="3251687" y="-171020"/>
            <a:chExt cx="2317096" cy="1539172"/>
          </a:xfrm>
          <a:noFill/>
          <a:scene3d>
            <a:camera prst="orthographicFront"/>
            <a:lightRig rig="flat" dir="t"/>
          </a:scene3d>
        </p:grpSpPr>
        <p:sp>
          <p:nvSpPr>
            <p:cNvPr id="79" name="7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0" name="79 Rectángulo"/>
            <p:cNvSpPr/>
            <p:nvPr/>
          </p:nvSpPr>
          <p:spPr>
            <a:xfrm>
              <a:off x="3331831" y="-171020"/>
              <a:ext cx="2236952" cy="1288008"/>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Detección de nivel total en el tanque (LIT 872 A)</a:t>
              </a:r>
              <a:endParaRPr lang="es-EC" sz="2000" kern="1200" dirty="0">
                <a:latin typeface="Times New Roman" pitchFamily="18" charset="0"/>
                <a:cs typeface="Times New Roman" pitchFamily="18" charset="0"/>
              </a:endParaRPr>
            </a:p>
          </p:txBody>
        </p:sp>
      </p:grpSp>
      <p:pic>
        <p:nvPicPr>
          <p:cNvPr id="22" name="21 Imagen" descr="tanquealma.jpg">
            <a:hlinkClick r:id="rId3" action="ppaction://hlinkfile"/>
          </p:cNvPr>
          <p:cNvPicPr>
            <a:picLocks noChangeAspect="1"/>
          </p:cNvPicPr>
          <p:nvPr/>
        </p:nvPicPr>
        <p:blipFill>
          <a:blip r:embed="rId4" cstate="print"/>
          <a:srcRect l="14845" r="20144"/>
          <a:stretch>
            <a:fillRect/>
          </a:stretch>
        </p:blipFill>
        <p:spPr>
          <a:xfrm>
            <a:off x="7380312" y="1196752"/>
            <a:ext cx="1521743" cy="1265174"/>
          </a:xfrm>
          <a:prstGeom prst="rect">
            <a:avLst/>
          </a:prstGeom>
        </p:spPr>
      </p:pic>
      <p:pic>
        <p:nvPicPr>
          <p:cNvPr id="23" name="22 Imagen" descr="AGENDA.jpg">
            <a:hlinkClick r:id="rId5" action="ppaction://hlinksldjump"/>
          </p:cNvPr>
          <p:cNvPicPr>
            <a:picLocks noChangeAspect="1"/>
          </p:cNvPicPr>
          <p:nvPr/>
        </p:nvPicPr>
        <p:blipFill>
          <a:blip r:embed="rId6" cstate="print"/>
          <a:stretch>
            <a:fillRect/>
          </a:stretch>
        </p:blipFill>
        <p:spPr>
          <a:xfrm>
            <a:off x="4732362" y="5955125"/>
            <a:ext cx="1351806" cy="858251"/>
          </a:xfrm>
          <a:prstGeom prst="rect">
            <a:avLst/>
          </a:prstGeom>
        </p:spPr>
      </p:pic>
      <p:pic>
        <p:nvPicPr>
          <p:cNvPr id="26" name="25 Imagen" descr="BASICA.jpg">
            <a:hlinkClick r:id="rId7" action="ppaction://hlinksldjump"/>
          </p:cNvPr>
          <p:cNvPicPr>
            <a:picLocks noChangeAspect="1"/>
          </p:cNvPicPr>
          <p:nvPr/>
        </p:nvPicPr>
        <p:blipFill>
          <a:blip r:embed="rId8" cstate="print"/>
          <a:stretch>
            <a:fillRect/>
          </a:stretch>
        </p:blipFill>
        <p:spPr>
          <a:xfrm>
            <a:off x="3131840"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principales</a:t>
            </a:r>
          </a:p>
        </p:txBody>
      </p:sp>
      <p:sp>
        <p:nvSpPr>
          <p:cNvPr id="6" name="6 Marcador de pie de página"/>
          <p:cNvSpPr>
            <a:spLocks noGrp="1"/>
          </p:cNvSpPr>
          <p:nvPr>
            <p:ph type="ftr" sz="quarter" idx="11"/>
          </p:nvPr>
        </p:nvSpPr>
        <p:spPr>
          <a:xfrm>
            <a:off x="6084168"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5" name="4 Rectángulo redondeado">
            <a:hlinkClick r:id="rId3" action="ppaction://hlinksldjump"/>
          </p:cNvPr>
          <p:cNvSpPr/>
          <p:nvPr/>
        </p:nvSpPr>
        <p:spPr>
          <a:xfrm>
            <a:off x="539552" y="2132856"/>
            <a:ext cx="3240360" cy="936104"/>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pPr algn="just"/>
            <a:r>
              <a:rPr lang="es-EC" sz="2000" b="1" dirty="0" smtClean="0"/>
              <a:t>Sistema de bombeo para mantenimiento de nivel colchón de agua</a:t>
            </a:r>
          </a:p>
        </p:txBody>
      </p:sp>
      <p:sp>
        <p:nvSpPr>
          <p:cNvPr id="7" name="6 Rectángulo redondeado">
            <a:hlinkClick r:id="rId4" action="ppaction://hlinksldjump"/>
          </p:cNvPr>
          <p:cNvSpPr/>
          <p:nvPr/>
        </p:nvSpPr>
        <p:spPr>
          <a:xfrm>
            <a:off x="539552" y="3429000"/>
            <a:ext cx="3168352" cy="648072"/>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just"/>
            <a:r>
              <a:rPr lang="es-EC" sz="2000" b="1" dirty="0" smtClean="0"/>
              <a:t>Sistema de formación de colchón de agua</a:t>
            </a:r>
          </a:p>
        </p:txBody>
      </p:sp>
      <p:sp>
        <p:nvSpPr>
          <p:cNvPr id="12" name="11 Rectángulo"/>
          <p:cNvSpPr/>
          <p:nvPr/>
        </p:nvSpPr>
        <p:spPr>
          <a:xfrm>
            <a:off x="539552" y="1196752"/>
            <a:ext cx="3267317" cy="79208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SISTEMAS AUXILIARES PRINCIPALES</a:t>
            </a:r>
            <a:endParaRPr lang="es-EC" sz="2000" b="1" kern="1200" dirty="0">
              <a:latin typeface="Times New Roman" pitchFamily="18" charset="0"/>
              <a:cs typeface="Times New Roman" pitchFamily="18" charset="0"/>
            </a:endParaRPr>
          </a:p>
        </p:txBody>
      </p:sp>
      <p:sp>
        <p:nvSpPr>
          <p:cNvPr id="13" name="12 Rectángulo redondeado">
            <a:hlinkClick r:id="rId5" action="ppaction://hlinksldjump"/>
          </p:cNvPr>
          <p:cNvSpPr/>
          <p:nvPr/>
        </p:nvSpPr>
        <p:spPr>
          <a:xfrm>
            <a:off x="539552" y="4437112"/>
            <a:ext cx="3240360" cy="720080"/>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just"/>
            <a:r>
              <a:rPr lang="es-EC" sz="2000" b="1" dirty="0" smtClean="0"/>
              <a:t>Sistema de Separación Primaria</a:t>
            </a:r>
          </a:p>
        </p:txBody>
      </p:sp>
      <p:sp>
        <p:nvSpPr>
          <p:cNvPr id="14" name="13 Rectángulo redondeado">
            <a:hlinkClick r:id="rId6" action="ppaction://hlinksldjump"/>
          </p:cNvPr>
          <p:cNvSpPr/>
          <p:nvPr/>
        </p:nvSpPr>
        <p:spPr>
          <a:xfrm>
            <a:off x="539552" y="5517232"/>
            <a:ext cx="3168352" cy="432048"/>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just"/>
            <a:r>
              <a:rPr lang="es-EC" sz="2000" b="1" dirty="0" smtClean="0"/>
              <a:t>Sistema de calentamiento</a:t>
            </a:r>
          </a:p>
        </p:txBody>
      </p:sp>
      <p:grpSp>
        <p:nvGrpSpPr>
          <p:cNvPr id="15" name="21 Grupo"/>
          <p:cNvGrpSpPr/>
          <p:nvPr/>
        </p:nvGrpSpPr>
        <p:grpSpPr>
          <a:xfrm>
            <a:off x="3851920" y="2276872"/>
            <a:ext cx="491224" cy="574639"/>
            <a:chOff x="2556558" y="396756"/>
            <a:chExt cx="491224" cy="574639"/>
          </a:xfrm>
        </p:grpSpPr>
        <p:sp>
          <p:nvSpPr>
            <p:cNvPr id="16" name="15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7"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18" name="17 Rectángulo"/>
          <p:cNvSpPr/>
          <p:nvPr/>
        </p:nvSpPr>
        <p:spPr>
          <a:xfrm>
            <a:off x="4427984" y="2204864"/>
            <a:ext cx="4464496" cy="720080"/>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dirty="0" smtClean="0"/>
              <a:t>Busca mantener un nivel de colchón de agua de 8 pies.</a:t>
            </a:r>
            <a:endParaRPr lang="es-EC" sz="2000" kern="1200" dirty="0">
              <a:latin typeface="Times New Roman" pitchFamily="18" charset="0"/>
              <a:cs typeface="Times New Roman" pitchFamily="18" charset="0"/>
            </a:endParaRPr>
          </a:p>
        </p:txBody>
      </p:sp>
      <p:sp>
        <p:nvSpPr>
          <p:cNvPr id="19" name="18 Rectángulo"/>
          <p:cNvSpPr/>
          <p:nvPr/>
        </p:nvSpPr>
        <p:spPr>
          <a:xfrm>
            <a:off x="4427984" y="3212976"/>
            <a:ext cx="4464496" cy="864096"/>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dirty="0" smtClean="0"/>
              <a:t>El agua para formación del colchón de agua provendrá del tanque de almacenamiento de agua actual</a:t>
            </a:r>
            <a:endParaRPr lang="es-EC" sz="2000" kern="1200" dirty="0">
              <a:latin typeface="Times New Roman" pitchFamily="18" charset="0"/>
              <a:cs typeface="Times New Roman" pitchFamily="18" charset="0"/>
            </a:endParaRPr>
          </a:p>
        </p:txBody>
      </p:sp>
      <p:grpSp>
        <p:nvGrpSpPr>
          <p:cNvPr id="23" name="21 Grupo"/>
          <p:cNvGrpSpPr/>
          <p:nvPr/>
        </p:nvGrpSpPr>
        <p:grpSpPr>
          <a:xfrm>
            <a:off x="3864752" y="3356992"/>
            <a:ext cx="491224" cy="574639"/>
            <a:chOff x="2556558" y="396756"/>
            <a:chExt cx="491224" cy="574639"/>
          </a:xfrm>
        </p:grpSpPr>
        <p:sp>
          <p:nvSpPr>
            <p:cNvPr id="24" name="2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5"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26" name="25 Rectángulo"/>
          <p:cNvSpPr/>
          <p:nvPr/>
        </p:nvSpPr>
        <p:spPr>
          <a:xfrm>
            <a:off x="4427984" y="4509120"/>
            <a:ext cx="4464496" cy="57606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dirty="0" smtClean="0"/>
              <a:t>Conformado por 5 separadores trifásicos</a:t>
            </a:r>
            <a:endParaRPr lang="es-EC" sz="2000" kern="1200" dirty="0">
              <a:latin typeface="Times New Roman" pitchFamily="18" charset="0"/>
              <a:cs typeface="Times New Roman" pitchFamily="18" charset="0"/>
            </a:endParaRPr>
          </a:p>
        </p:txBody>
      </p:sp>
      <p:grpSp>
        <p:nvGrpSpPr>
          <p:cNvPr id="28" name="21 Grupo"/>
          <p:cNvGrpSpPr/>
          <p:nvPr/>
        </p:nvGrpSpPr>
        <p:grpSpPr>
          <a:xfrm>
            <a:off x="3851920" y="4509120"/>
            <a:ext cx="491224" cy="574639"/>
            <a:chOff x="2556558" y="396756"/>
            <a:chExt cx="491224" cy="574639"/>
          </a:xfrm>
        </p:grpSpPr>
        <p:sp>
          <p:nvSpPr>
            <p:cNvPr id="29" name="2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31" name="30 Rectángulo"/>
          <p:cNvSpPr/>
          <p:nvPr/>
        </p:nvSpPr>
        <p:spPr>
          <a:xfrm>
            <a:off x="4427984" y="5373216"/>
            <a:ext cx="4464496" cy="792088"/>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dirty="0" smtClean="0"/>
              <a:t>Incrementa la temperatura del fluido de producción (crudo) aproximadamente entre 130 ºF y 140 ºF</a:t>
            </a:r>
            <a:endParaRPr lang="es-EC" sz="2000" kern="1200" dirty="0">
              <a:latin typeface="Times New Roman" pitchFamily="18" charset="0"/>
              <a:cs typeface="Times New Roman" pitchFamily="18" charset="0"/>
            </a:endParaRPr>
          </a:p>
        </p:txBody>
      </p:sp>
      <p:grpSp>
        <p:nvGrpSpPr>
          <p:cNvPr id="32" name="21 Grupo"/>
          <p:cNvGrpSpPr/>
          <p:nvPr/>
        </p:nvGrpSpPr>
        <p:grpSpPr>
          <a:xfrm>
            <a:off x="3851920" y="5373216"/>
            <a:ext cx="491224" cy="574639"/>
            <a:chOff x="2556558" y="396756"/>
            <a:chExt cx="491224" cy="574639"/>
          </a:xfrm>
        </p:grpSpPr>
        <p:sp>
          <p:nvSpPr>
            <p:cNvPr id="33" name="3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35" name="34 Imagen" descr="AGENDA.jpg">
            <a:hlinkClick r:id="rId7" action="ppaction://hlinksldjump"/>
          </p:cNvPr>
          <p:cNvPicPr>
            <a:picLocks noChangeAspect="1"/>
          </p:cNvPicPr>
          <p:nvPr/>
        </p:nvPicPr>
        <p:blipFill>
          <a:blip r:embed="rId8" cstate="print"/>
          <a:stretch>
            <a:fillRect/>
          </a:stretch>
        </p:blipFill>
        <p:spPr>
          <a:xfrm>
            <a:off x="1636018" y="6165728"/>
            <a:ext cx="1351806" cy="642227"/>
          </a:xfrm>
          <a:prstGeom prst="rect">
            <a:avLst/>
          </a:prstGeom>
        </p:spPr>
      </p:pic>
      <p:pic>
        <p:nvPicPr>
          <p:cNvPr id="36" name="35 Imagen" descr="BASICA.jpg">
            <a:hlinkClick r:id="rId9" action="ppaction://hlinksldjump"/>
          </p:cNvPr>
          <p:cNvPicPr>
            <a:picLocks noChangeAspect="1"/>
          </p:cNvPicPr>
          <p:nvPr/>
        </p:nvPicPr>
        <p:blipFill>
          <a:blip r:embed="rId10" cstate="print"/>
          <a:stretch>
            <a:fillRect/>
          </a:stretch>
        </p:blipFill>
        <p:spPr>
          <a:xfrm>
            <a:off x="35496" y="6187267"/>
            <a:ext cx="1438593" cy="626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14" grpId="0" animBg="1"/>
      <p:bldP spid="18" grpId="0" animBg="1"/>
      <p:bldP spid="19" grpId="0" animBg="1"/>
      <p:bldP spid="26"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principales</a:t>
            </a:r>
            <a:endParaRPr lang="es-EC" sz="2800" dirty="0" smtClean="0">
              <a:solidFill>
                <a:schemeClr val="tx2">
                  <a:lumMod val="50000"/>
                </a:schemeClr>
              </a:solidFill>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2 Grupo"/>
          <p:cNvGrpSpPr/>
          <p:nvPr/>
        </p:nvGrpSpPr>
        <p:grpSpPr>
          <a:xfrm>
            <a:off x="251520" y="2204864"/>
            <a:ext cx="2677137" cy="1101511"/>
            <a:chOff x="3251687" y="-375907"/>
            <a:chExt cx="2381143" cy="1744059"/>
          </a:xfrm>
          <a:noFill/>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5" name="24 Rectángulo"/>
            <p:cNvSpPr/>
            <p:nvPr/>
          </p:nvSpPr>
          <p:spPr>
            <a:xfrm>
              <a:off x="3304310" y="-375907"/>
              <a:ext cx="2328520" cy="174405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Dispone de un sistema de bombeo conformado por tres bombas centrífugas </a:t>
              </a:r>
              <a:endParaRPr lang="es-EC" sz="2000" kern="1200" dirty="0">
                <a:latin typeface="Times New Roman" pitchFamily="18" charset="0"/>
                <a:cs typeface="Times New Roman" pitchFamily="18" charset="0"/>
              </a:endParaRPr>
            </a:p>
          </p:txBody>
        </p:sp>
      </p:grpSp>
      <p:grpSp>
        <p:nvGrpSpPr>
          <p:cNvPr id="4" name="15 Grupo"/>
          <p:cNvGrpSpPr/>
          <p:nvPr/>
        </p:nvGrpSpPr>
        <p:grpSpPr>
          <a:xfrm>
            <a:off x="3131840" y="2924944"/>
            <a:ext cx="2961571" cy="1656184"/>
            <a:chOff x="-184747" y="-39385"/>
            <a:chExt cx="2381932" cy="1430239"/>
          </a:xfrm>
          <a:scene3d>
            <a:camera prst="orthographicFront"/>
            <a:lightRig rig="flat" dir="t"/>
          </a:scene3d>
        </p:grpSpPr>
        <p:sp>
          <p:nvSpPr>
            <p:cNvPr id="27" name="26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8" name="27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MANTENIMIENTO DE </a:t>
              </a:r>
            </a:p>
            <a:p>
              <a:pPr algn="ctr"/>
              <a:r>
                <a:rPr lang="es-EC" sz="2000" b="1" dirty="0" smtClean="0"/>
                <a:t>   NIVEL DE COLCHÓN DE AGUA</a:t>
              </a:r>
            </a:p>
          </p:txBody>
        </p:sp>
      </p:grpSp>
      <p:sp>
        <p:nvSpPr>
          <p:cNvPr id="40" name="39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5" name="12 Grupo"/>
          <p:cNvGrpSpPr/>
          <p:nvPr/>
        </p:nvGrpSpPr>
        <p:grpSpPr>
          <a:xfrm>
            <a:off x="3275856" y="1484784"/>
            <a:ext cx="2664296" cy="1152128"/>
            <a:chOff x="3251687" y="-456051"/>
            <a:chExt cx="2369722" cy="1824203"/>
          </a:xfrm>
          <a:noFill/>
          <a:scene3d>
            <a:camera prst="orthographicFront"/>
            <a:lightRig rig="flat" dir="t"/>
          </a:scene3d>
        </p:grpSpPr>
        <p:sp>
          <p:nvSpPr>
            <p:cNvPr id="59" name="5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62" name="61 Rectángulo"/>
            <p:cNvSpPr/>
            <p:nvPr/>
          </p:nvSpPr>
          <p:spPr>
            <a:xfrm>
              <a:off x="3251687" y="-456051"/>
              <a:ext cx="2369722" cy="1824203"/>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sistema de control consiste en acelerar o desacelerar las bombas </a:t>
              </a:r>
              <a:endParaRPr lang="es-EC" sz="2000" dirty="0">
                <a:latin typeface="Times New Roman" pitchFamily="18" charset="0"/>
                <a:cs typeface="Times New Roman" pitchFamily="18" charset="0"/>
              </a:endParaRPr>
            </a:p>
          </p:txBody>
        </p:sp>
      </p:grpSp>
      <p:grpSp>
        <p:nvGrpSpPr>
          <p:cNvPr id="7" name="12 Grupo"/>
          <p:cNvGrpSpPr/>
          <p:nvPr/>
        </p:nvGrpSpPr>
        <p:grpSpPr>
          <a:xfrm>
            <a:off x="6228186" y="2276872"/>
            <a:ext cx="2736302" cy="1152128"/>
            <a:chOff x="3199062" y="-577665"/>
            <a:chExt cx="2433767" cy="1945817"/>
          </a:xfrm>
          <a:noFill/>
          <a:scene3d>
            <a:camera prst="orthographicFront"/>
            <a:lightRig rig="flat" dir="t"/>
          </a:scene3d>
        </p:grpSpPr>
        <p:sp>
          <p:nvSpPr>
            <p:cNvPr id="69" name="6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0" name="69 Rectángulo"/>
            <p:cNvSpPr/>
            <p:nvPr/>
          </p:nvSpPr>
          <p:spPr>
            <a:xfrm>
              <a:off x="3199062" y="-577665"/>
              <a:ext cx="2433767" cy="1945816"/>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operador podrá monitorear el estado de las bombas y el estado de alarma</a:t>
              </a:r>
              <a:endParaRPr lang="es-EC" sz="2000" dirty="0">
                <a:latin typeface="Times New Roman" pitchFamily="18" charset="0"/>
                <a:cs typeface="Times New Roman" pitchFamily="18" charset="0"/>
              </a:endParaRPr>
            </a:p>
          </p:txBody>
        </p:sp>
      </p:grpSp>
      <p:sp>
        <p:nvSpPr>
          <p:cNvPr id="73" name="72 Rectángulo redondeado"/>
          <p:cNvSpPr/>
          <p:nvPr/>
        </p:nvSpPr>
        <p:spPr>
          <a:xfrm>
            <a:off x="310688" y="3933057"/>
            <a:ext cx="2605128"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9" name="12 Grupo"/>
          <p:cNvGrpSpPr/>
          <p:nvPr/>
        </p:nvGrpSpPr>
        <p:grpSpPr>
          <a:xfrm>
            <a:off x="3347864" y="5085184"/>
            <a:ext cx="2855192" cy="1080120"/>
            <a:chOff x="3213007" y="0"/>
            <a:chExt cx="2355776" cy="1710191"/>
          </a:xfrm>
          <a:noFill/>
          <a:scene3d>
            <a:camera prst="orthographicFront"/>
            <a:lightRig rig="flat" dir="t"/>
          </a:scene3d>
        </p:grpSpPr>
        <p:sp>
          <p:nvSpPr>
            <p:cNvPr id="76" name="75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7" name="76 Rectángulo"/>
            <p:cNvSpPr/>
            <p:nvPr/>
          </p:nvSpPr>
          <p:spPr>
            <a:xfrm>
              <a:off x="3213007" y="0"/>
              <a:ext cx="2236952" cy="171019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presión de succión de cada bomba y estados de alarma</a:t>
              </a:r>
              <a:endParaRPr lang="es-EC" sz="2000" kern="1200" dirty="0">
                <a:latin typeface="Times New Roman" pitchFamily="18" charset="0"/>
                <a:cs typeface="Times New Roman" pitchFamily="18" charset="0"/>
              </a:endParaRPr>
            </a:p>
          </p:txBody>
        </p:sp>
      </p:grpSp>
      <p:grpSp>
        <p:nvGrpSpPr>
          <p:cNvPr id="10" name="12 Grupo"/>
          <p:cNvGrpSpPr/>
          <p:nvPr/>
        </p:nvGrpSpPr>
        <p:grpSpPr>
          <a:xfrm>
            <a:off x="6300192" y="3861048"/>
            <a:ext cx="2605130" cy="1224136"/>
            <a:chOff x="3251687" y="-85511"/>
            <a:chExt cx="2317098" cy="1453663"/>
          </a:xfrm>
          <a:noFill/>
          <a:scene3d>
            <a:camera prst="orthographicFront"/>
            <a:lightRig rig="flat" dir="t"/>
          </a:scene3d>
        </p:grpSpPr>
        <p:sp>
          <p:nvSpPr>
            <p:cNvPr id="79" name="7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0" name="79 Rectángulo"/>
            <p:cNvSpPr/>
            <p:nvPr/>
          </p:nvSpPr>
          <p:spPr>
            <a:xfrm>
              <a:off x="3331832" y="-85511"/>
              <a:ext cx="2236953"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operación del filtro de cada bomba y estados de alarma</a:t>
              </a:r>
              <a:endParaRPr lang="es-EC" sz="2000" kern="1200" dirty="0">
                <a:latin typeface="Times New Roman" pitchFamily="18" charset="0"/>
                <a:cs typeface="Times New Roman" pitchFamily="18" charset="0"/>
              </a:endParaRPr>
            </a:p>
          </p:txBody>
        </p:sp>
      </p:grpSp>
      <p:sp>
        <p:nvSpPr>
          <p:cNvPr id="82" name="81 Rectángulo redondeado"/>
          <p:cNvSpPr/>
          <p:nvPr/>
        </p:nvSpPr>
        <p:spPr>
          <a:xfrm>
            <a:off x="382696" y="5301208"/>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85" name="84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35" name="34 Rectángulo"/>
          <p:cNvSpPr/>
          <p:nvPr/>
        </p:nvSpPr>
        <p:spPr>
          <a:xfrm>
            <a:off x="251520" y="3861048"/>
            <a:ext cx="2711178" cy="1080120"/>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presión de descargan de cada bomba y estados de alarma</a:t>
            </a:r>
            <a:endParaRPr lang="es-EC" sz="2000" kern="1200" dirty="0">
              <a:latin typeface="Times New Roman" pitchFamily="18" charset="0"/>
              <a:cs typeface="Times New Roman" pitchFamily="18" charset="0"/>
            </a:endParaRPr>
          </a:p>
        </p:txBody>
      </p:sp>
      <p:pic>
        <p:nvPicPr>
          <p:cNvPr id="30" name="29 Imagen" descr="AGENDA.jpg">
            <a:hlinkClick r:id="rId3" action="ppaction://hlinksldjump"/>
          </p:cNvPr>
          <p:cNvPicPr>
            <a:picLocks noChangeAspect="1"/>
          </p:cNvPicPr>
          <p:nvPr/>
        </p:nvPicPr>
        <p:blipFill>
          <a:blip r:embed="rId4" cstate="print"/>
          <a:stretch>
            <a:fillRect/>
          </a:stretch>
        </p:blipFill>
        <p:spPr>
          <a:xfrm>
            <a:off x="1708026" y="5955125"/>
            <a:ext cx="1351806" cy="858251"/>
          </a:xfrm>
          <a:prstGeom prst="rect">
            <a:avLst/>
          </a:prstGeom>
        </p:spPr>
      </p:pic>
      <p:pic>
        <p:nvPicPr>
          <p:cNvPr id="31" name="30 Imagen" descr="BASICA.jpg">
            <a:hlinkClick r:id="rId5" action="ppaction://hlinksldjump"/>
          </p:cNvPr>
          <p:cNvPicPr>
            <a:picLocks noChangeAspect="1"/>
          </p:cNvPicPr>
          <p:nvPr/>
        </p:nvPicPr>
        <p:blipFill>
          <a:blip r:embed="rId6" cstate="print"/>
          <a:stretch>
            <a:fillRect/>
          </a:stretch>
        </p:blipFill>
        <p:spPr>
          <a:xfrm>
            <a:off x="107504" y="5976664"/>
            <a:ext cx="1438593" cy="836712"/>
          </a:xfrm>
          <a:prstGeom prst="rect">
            <a:avLst/>
          </a:prstGeom>
        </p:spPr>
      </p:pic>
      <p:sp>
        <p:nvSpPr>
          <p:cNvPr id="32" name="31 Rectángulo redondeado">
            <a:hlinkClick r:id="rId7" action="ppaction://hlinkfile"/>
          </p:cNvPr>
          <p:cNvSpPr/>
          <p:nvPr/>
        </p:nvSpPr>
        <p:spPr>
          <a:xfrm>
            <a:off x="7308304" y="5301208"/>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sp>
        <p:nvSpPr>
          <p:cNvPr id="33" name="32 Flecha izquierda">
            <a:hlinkClick r:id="rId8" action="ppaction://hlinksldjump"/>
          </p:cNvPr>
          <p:cNvSpPr/>
          <p:nvPr/>
        </p:nvSpPr>
        <p:spPr>
          <a:xfrm>
            <a:off x="755576" y="5373216"/>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principales</a:t>
            </a:r>
            <a:endParaRPr lang="es-EC" sz="2800" dirty="0" smtClean="0">
              <a:solidFill>
                <a:schemeClr val="tx2">
                  <a:lumMod val="50000"/>
                </a:schemeClr>
              </a:solidFill>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2 Grupo"/>
          <p:cNvGrpSpPr/>
          <p:nvPr/>
        </p:nvGrpSpPr>
        <p:grpSpPr>
          <a:xfrm>
            <a:off x="12844" y="3263593"/>
            <a:ext cx="2915813" cy="1173519"/>
            <a:chOff x="3251687" y="-329632"/>
            <a:chExt cx="2593429" cy="1858072"/>
          </a:xfrm>
          <a:noFill/>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5" name="24 Rectángulo"/>
            <p:cNvSpPr/>
            <p:nvPr/>
          </p:nvSpPr>
          <p:spPr>
            <a:xfrm>
              <a:off x="3399928" y="-329632"/>
              <a:ext cx="2445188" cy="1858072"/>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operación del filtro de la bomba de formación del colchón(PDIT-873)</a:t>
              </a:r>
              <a:endParaRPr lang="es-EC" sz="2000" kern="1200" dirty="0">
                <a:latin typeface="Times New Roman" pitchFamily="18" charset="0"/>
                <a:cs typeface="Times New Roman" pitchFamily="18" charset="0"/>
              </a:endParaRPr>
            </a:p>
          </p:txBody>
        </p:sp>
      </p:grpSp>
      <p:grpSp>
        <p:nvGrpSpPr>
          <p:cNvPr id="4" name="15 Grupo"/>
          <p:cNvGrpSpPr/>
          <p:nvPr/>
        </p:nvGrpSpPr>
        <p:grpSpPr>
          <a:xfrm>
            <a:off x="3131840" y="2924944"/>
            <a:ext cx="2961571" cy="1656184"/>
            <a:chOff x="-184747" y="-39385"/>
            <a:chExt cx="2381932" cy="1430239"/>
          </a:xfrm>
          <a:scene3d>
            <a:camera prst="orthographicFront"/>
            <a:lightRig rig="flat" dir="t"/>
          </a:scene3d>
        </p:grpSpPr>
        <p:sp>
          <p:nvSpPr>
            <p:cNvPr id="27" name="26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8" name="27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FORMACIÓN DE COLCHÓN DE AGUA</a:t>
              </a:r>
            </a:p>
          </p:txBody>
        </p:sp>
      </p:grpSp>
      <p:sp>
        <p:nvSpPr>
          <p:cNvPr id="40" name="39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5" name="12 Grupo"/>
          <p:cNvGrpSpPr/>
          <p:nvPr/>
        </p:nvGrpSpPr>
        <p:grpSpPr>
          <a:xfrm>
            <a:off x="1115618" y="1484784"/>
            <a:ext cx="3240356" cy="1368152"/>
            <a:chOff x="3251687" y="-798090"/>
            <a:chExt cx="2882090" cy="2166242"/>
          </a:xfrm>
          <a:noFill/>
          <a:scene3d>
            <a:camera prst="orthographicFront"/>
            <a:lightRig rig="flat" dir="t"/>
          </a:scene3d>
        </p:grpSpPr>
        <p:sp>
          <p:nvSpPr>
            <p:cNvPr id="59" name="5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62" name="61 Rectángulo"/>
            <p:cNvSpPr/>
            <p:nvPr/>
          </p:nvSpPr>
          <p:spPr>
            <a:xfrm>
              <a:off x="3764056" y="-798090"/>
              <a:ext cx="2369721" cy="1824204"/>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presión de succión de la bomba, y estado de alarma (PIT-873 A)</a:t>
              </a:r>
              <a:endParaRPr lang="es-EC" sz="2000" dirty="0">
                <a:latin typeface="Times New Roman" pitchFamily="18" charset="0"/>
                <a:cs typeface="Times New Roman" pitchFamily="18" charset="0"/>
              </a:endParaRPr>
            </a:p>
          </p:txBody>
        </p:sp>
      </p:grpSp>
      <p:grpSp>
        <p:nvGrpSpPr>
          <p:cNvPr id="7" name="12 Grupo"/>
          <p:cNvGrpSpPr/>
          <p:nvPr/>
        </p:nvGrpSpPr>
        <p:grpSpPr>
          <a:xfrm>
            <a:off x="5076056" y="1484784"/>
            <a:ext cx="2736302" cy="1152128"/>
            <a:chOff x="3199062" y="-577665"/>
            <a:chExt cx="2433767" cy="1945817"/>
          </a:xfrm>
          <a:noFill/>
          <a:scene3d>
            <a:camera prst="orthographicFront"/>
            <a:lightRig rig="flat" dir="t"/>
          </a:scene3d>
        </p:grpSpPr>
        <p:sp>
          <p:nvSpPr>
            <p:cNvPr id="69" name="6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0" name="69 Rectángulo"/>
            <p:cNvSpPr/>
            <p:nvPr/>
          </p:nvSpPr>
          <p:spPr>
            <a:xfrm>
              <a:off x="3199062" y="-577665"/>
              <a:ext cx="2433767" cy="1945816"/>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presión de descarga de la bomba, y estado de alarma (PIT- 873B)</a:t>
              </a:r>
              <a:endParaRPr lang="es-EC" sz="2000" dirty="0">
                <a:latin typeface="Times New Roman" pitchFamily="18" charset="0"/>
                <a:cs typeface="Times New Roman" pitchFamily="18" charset="0"/>
              </a:endParaRPr>
            </a:p>
          </p:txBody>
        </p:sp>
      </p:grpSp>
      <p:sp>
        <p:nvSpPr>
          <p:cNvPr id="73" name="72 Rectángulo redondeado"/>
          <p:cNvSpPr/>
          <p:nvPr/>
        </p:nvSpPr>
        <p:spPr>
          <a:xfrm>
            <a:off x="310688" y="3933057"/>
            <a:ext cx="2605128"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8" name="12 Grupo"/>
          <p:cNvGrpSpPr/>
          <p:nvPr/>
        </p:nvGrpSpPr>
        <p:grpSpPr>
          <a:xfrm>
            <a:off x="3084962" y="4797152"/>
            <a:ext cx="3215230" cy="1296144"/>
            <a:chOff x="2915944" y="-114013"/>
            <a:chExt cx="2652839" cy="2052229"/>
          </a:xfrm>
          <a:noFill/>
          <a:scene3d>
            <a:camera prst="orthographicFront"/>
            <a:lightRig rig="flat" dir="t"/>
          </a:scene3d>
        </p:grpSpPr>
        <p:sp>
          <p:nvSpPr>
            <p:cNvPr id="76" name="75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7" name="76 Rectángulo"/>
            <p:cNvSpPr/>
            <p:nvPr/>
          </p:nvSpPr>
          <p:spPr>
            <a:xfrm>
              <a:off x="2915944" y="-114013"/>
              <a:ext cx="2534017" cy="205222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Válvula de control (LV-873) que permitirá el paso de agua a la bomba para la formación del colchón</a:t>
              </a:r>
              <a:endParaRPr lang="es-EC" sz="2000" kern="1200" dirty="0">
                <a:latin typeface="Times New Roman" pitchFamily="18" charset="0"/>
                <a:cs typeface="Times New Roman" pitchFamily="18" charset="0"/>
              </a:endParaRPr>
            </a:p>
          </p:txBody>
        </p:sp>
      </p:grpSp>
      <p:grpSp>
        <p:nvGrpSpPr>
          <p:cNvPr id="9" name="12 Grupo"/>
          <p:cNvGrpSpPr/>
          <p:nvPr/>
        </p:nvGrpSpPr>
        <p:grpSpPr>
          <a:xfrm>
            <a:off x="6300191" y="3356992"/>
            <a:ext cx="2605127" cy="1728192"/>
            <a:chOff x="3251687" y="-684078"/>
            <a:chExt cx="2317096" cy="2052230"/>
          </a:xfrm>
          <a:noFill/>
          <a:scene3d>
            <a:camera prst="orthographicFront"/>
            <a:lightRig rig="flat" dir="t"/>
          </a:scene3d>
        </p:grpSpPr>
        <p:sp>
          <p:nvSpPr>
            <p:cNvPr id="79" name="7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0" name="79 Rectángulo"/>
            <p:cNvSpPr/>
            <p:nvPr/>
          </p:nvSpPr>
          <p:spPr>
            <a:xfrm>
              <a:off x="3315734" y="-684078"/>
              <a:ext cx="2236953"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del estado de funcionamiento de la bomba y señales de alarma</a:t>
              </a:r>
              <a:endParaRPr lang="es-EC" sz="2000" kern="1200" dirty="0">
                <a:latin typeface="Times New Roman" pitchFamily="18" charset="0"/>
                <a:cs typeface="Times New Roman" pitchFamily="18" charset="0"/>
              </a:endParaRPr>
            </a:p>
          </p:txBody>
        </p:sp>
      </p:grpSp>
      <p:sp>
        <p:nvSpPr>
          <p:cNvPr id="82" name="81 Rectángulo redondeado"/>
          <p:cNvSpPr/>
          <p:nvPr/>
        </p:nvSpPr>
        <p:spPr>
          <a:xfrm>
            <a:off x="382696" y="5301208"/>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85" name="84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31" name="30 Rectángulo redondeado">
            <a:hlinkClick r:id="rId3" action="ppaction://hlinkfile"/>
          </p:cNvPr>
          <p:cNvSpPr/>
          <p:nvPr/>
        </p:nvSpPr>
        <p:spPr>
          <a:xfrm>
            <a:off x="7236296" y="5301208"/>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pic>
        <p:nvPicPr>
          <p:cNvPr id="32" name="31 Imagen" descr="AGENDA.jpg">
            <a:hlinkClick r:id="rId4" action="ppaction://hlinksldjump"/>
          </p:cNvPr>
          <p:cNvPicPr>
            <a:picLocks noChangeAspect="1"/>
          </p:cNvPicPr>
          <p:nvPr/>
        </p:nvPicPr>
        <p:blipFill>
          <a:blip r:embed="rId5" cstate="print"/>
          <a:stretch>
            <a:fillRect/>
          </a:stretch>
        </p:blipFill>
        <p:spPr>
          <a:xfrm>
            <a:off x="1636018" y="5877272"/>
            <a:ext cx="1351806" cy="858251"/>
          </a:xfrm>
          <a:prstGeom prst="rect">
            <a:avLst/>
          </a:prstGeom>
        </p:spPr>
      </p:pic>
      <p:pic>
        <p:nvPicPr>
          <p:cNvPr id="33" name="32 Imagen" descr="BASICA.jpg">
            <a:hlinkClick r:id="rId6" action="ppaction://hlinksldjump"/>
          </p:cNvPr>
          <p:cNvPicPr>
            <a:picLocks noChangeAspect="1"/>
          </p:cNvPicPr>
          <p:nvPr/>
        </p:nvPicPr>
        <p:blipFill>
          <a:blip r:embed="rId7" cstate="print"/>
          <a:stretch>
            <a:fillRect/>
          </a:stretch>
        </p:blipFill>
        <p:spPr>
          <a:xfrm>
            <a:off x="35496" y="5898811"/>
            <a:ext cx="1438593" cy="836712"/>
          </a:xfrm>
          <a:prstGeom prst="rect">
            <a:avLst/>
          </a:prstGeom>
        </p:spPr>
      </p:pic>
      <p:sp>
        <p:nvSpPr>
          <p:cNvPr id="34" name="33 Flecha izquierda">
            <a:hlinkClick r:id="rId8" action="ppaction://hlinksldjump"/>
          </p:cNvPr>
          <p:cNvSpPr/>
          <p:nvPr/>
        </p:nvSpPr>
        <p:spPr>
          <a:xfrm>
            <a:off x="971600" y="5013176"/>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principales</a:t>
            </a:r>
            <a:endParaRPr lang="es-EC" sz="2800" dirty="0" smtClean="0">
              <a:solidFill>
                <a:schemeClr val="tx2">
                  <a:lumMod val="50000"/>
                </a:schemeClr>
              </a:solidFill>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2 Grupo"/>
          <p:cNvGrpSpPr/>
          <p:nvPr/>
        </p:nvGrpSpPr>
        <p:grpSpPr>
          <a:xfrm>
            <a:off x="3635896" y="1412776"/>
            <a:ext cx="2915812" cy="1080120"/>
            <a:chOff x="3251687" y="-181751"/>
            <a:chExt cx="2593428" cy="1710191"/>
          </a:xfrm>
          <a:noFill/>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5" name="24 Rectángulo"/>
            <p:cNvSpPr/>
            <p:nvPr/>
          </p:nvSpPr>
          <p:spPr>
            <a:xfrm>
              <a:off x="3656114" y="-181751"/>
              <a:ext cx="2189001" cy="171019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no requiere del diseño de operación y control</a:t>
              </a:r>
              <a:endParaRPr lang="es-EC" sz="2000" kern="1200" dirty="0">
                <a:latin typeface="Times New Roman" pitchFamily="18" charset="0"/>
                <a:cs typeface="Times New Roman" pitchFamily="18" charset="0"/>
              </a:endParaRPr>
            </a:p>
          </p:txBody>
        </p:sp>
      </p:grpSp>
      <p:grpSp>
        <p:nvGrpSpPr>
          <p:cNvPr id="4" name="15 Grupo"/>
          <p:cNvGrpSpPr/>
          <p:nvPr/>
        </p:nvGrpSpPr>
        <p:grpSpPr>
          <a:xfrm>
            <a:off x="323528" y="980728"/>
            <a:ext cx="2961571" cy="1656184"/>
            <a:chOff x="-184747" y="-39385"/>
            <a:chExt cx="2381932" cy="1430239"/>
          </a:xfrm>
          <a:scene3d>
            <a:camera prst="orthographicFront"/>
            <a:lightRig rig="flat" dir="t"/>
          </a:scene3d>
        </p:grpSpPr>
        <p:sp>
          <p:nvSpPr>
            <p:cNvPr id="27" name="26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8" name="27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SISTEMA DE SEPARACIÓN PRIMARIA</a:t>
              </a:r>
            </a:p>
          </p:txBody>
        </p:sp>
      </p:grpSp>
      <p:sp>
        <p:nvSpPr>
          <p:cNvPr id="40" name="39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sp>
        <p:nvSpPr>
          <p:cNvPr id="79" name="78 Rectángulo redondeado"/>
          <p:cNvSpPr/>
          <p:nvPr/>
        </p:nvSpPr>
        <p:spPr>
          <a:xfrm>
            <a:off x="6300191" y="3933057"/>
            <a:ext cx="2605127" cy="1152127"/>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85" name="84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26" name="21 Grupo"/>
          <p:cNvGrpSpPr/>
          <p:nvPr/>
        </p:nvGrpSpPr>
        <p:grpSpPr>
          <a:xfrm>
            <a:off x="3419872" y="1556792"/>
            <a:ext cx="491224" cy="574639"/>
            <a:chOff x="2556558" y="396756"/>
            <a:chExt cx="491224" cy="574639"/>
          </a:xfrm>
        </p:grpSpPr>
        <p:sp>
          <p:nvSpPr>
            <p:cNvPr id="29" name="2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31" name="30 Imagen"/>
          <p:cNvPicPr/>
          <p:nvPr/>
        </p:nvPicPr>
        <p:blipFill rotWithShape="1">
          <a:blip r:embed="rId3" cstate="print"/>
          <a:srcRect l="19766" t="24478" r="18886" b="5730"/>
          <a:stretch/>
        </p:blipFill>
        <p:spPr bwMode="auto">
          <a:xfrm>
            <a:off x="179512" y="3068960"/>
            <a:ext cx="4464496" cy="2520280"/>
          </a:xfrm>
          <a:prstGeom prst="rect">
            <a:avLst/>
          </a:prstGeom>
          <a:ln>
            <a:noFill/>
          </a:ln>
          <a:extLst>
            <a:ext uri="{53640926-AAD7-44D8-BBD7-CCE9431645EC}">
              <a14:shadowObscured xmlns:a14="http://schemas.microsoft.com/office/drawing/2010/main"/>
            </a:ext>
          </a:extLst>
        </p:spPr>
      </p:pic>
      <p:pic>
        <p:nvPicPr>
          <p:cNvPr id="18" name="17 Imagen"/>
          <p:cNvPicPr/>
          <p:nvPr/>
        </p:nvPicPr>
        <p:blipFill rotWithShape="1">
          <a:blip r:embed="rId4" cstate="print"/>
          <a:srcRect l="25915" t="28646" r="24011" b="10417"/>
          <a:stretch/>
        </p:blipFill>
        <p:spPr bwMode="auto">
          <a:xfrm>
            <a:off x="4716016" y="3140968"/>
            <a:ext cx="4248472" cy="2448272"/>
          </a:xfrm>
          <a:prstGeom prst="rect">
            <a:avLst/>
          </a:prstGeom>
          <a:ln>
            <a:noFill/>
          </a:ln>
          <a:extLst>
            <a:ext uri="{53640926-AAD7-44D8-BBD7-CCE9431645EC}">
              <a14:shadowObscured xmlns:a14="http://schemas.microsoft.com/office/drawing/2010/main"/>
            </a:ext>
          </a:extLst>
        </p:spPr>
      </p:pic>
      <p:grpSp>
        <p:nvGrpSpPr>
          <p:cNvPr id="19" name="12 Grupo"/>
          <p:cNvGrpSpPr/>
          <p:nvPr/>
        </p:nvGrpSpPr>
        <p:grpSpPr>
          <a:xfrm>
            <a:off x="5976670" y="1556792"/>
            <a:ext cx="2605130" cy="648072"/>
            <a:chOff x="3251687" y="-181751"/>
            <a:chExt cx="2317096" cy="1710191"/>
          </a:xfrm>
          <a:noFill/>
          <a:scene3d>
            <a:camera prst="orthographicFront"/>
            <a:lightRig rig="flat" dir="t"/>
          </a:scene3d>
        </p:grpSpPr>
        <p:sp>
          <p:nvSpPr>
            <p:cNvPr id="20" name="19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1" name="20 Rectángulo"/>
            <p:cNvSpPr/>
            <p:nvPr/>
          </p:nvSpPr>
          <p:spPr>
            <a:xfrm>
              <a:off x="4243951" y="-181751"/>
              <a:ext cx="1216883" cy="171019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PI 1007</a:t>
              </a:r>
              <a:endParaRPr lang="es-EC" sz="2000" kern="1200" dirty="0">
                <a:latin typeface="Times New Roman" pitchFamily="18" charset="0"/>
                <a:cs typeface="Times New Roman" pitchFamily="18" charset="0"/>
              </a:endParaRPr>
            </a:p>
          </p:txBody>
        </p:sp>
      </p:grpSp>
      <p:sp>
        <p:nvSpPr>
          <p:cNvPr id="22" name="21 Rectángulo redondeado">
            <a:hlinkClick r:id="rId5" action="ppaction://hlinkfile"/>
          </p:cNvPr>
          <p:cNvSpPr/>
          <p:nvPr/>
        </p:nvSpPr>
        <p:spPr>
          <a:xfrm>
            <a:off x="6948264" y="2348880"/>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pic>
        <p:nvPicPr>
          <p:cNvPr id="32" name="31 Imagen" descr="AGENDA.jpg">
            <a:hlinkClick r:id="rId6" action="ppaction://hlinksldjump"/>
          </p:cNvPr>
          <p:cNvPicPr>
            <a:picLocks noChangeAspect="1"/>
          </p:cNvPicPr>
          <p:nvPr/>
        </p:nvPicPr>
        <p:blipFill>
          <a:blip r:embed="rId7" cstate="print"/>
          <a:stretch>
            <a:fillRect/>
          </a:stretch>
        </p:blipFill>
        <p:spPr>
          <a:xfrm>
            <a:off x="1708026" y="5877272"/>
            <a:ext cx="1351806" cy="858251"/>
          </a:xfrm>
          <a:prstGeom prst="rect">
            <a:avLst/>
          </a:prstGeom>
        </p:spPr>
      </p:pic>
      <p:pic>
        <p:nvPicPr>
          <p:cNvPr id="33" name="32 Imagen" descr="BASICA.jpg">
            <a:hlinkClick r:id="rId8" action="ppaction://hlinksldjump"/>
          </p:cNvPr>
          <p:cNvPicPr>
            <a:picLocks noChangeAspect="1"/>
          </p:cNvPicPr>
          <p:nvPr/>
        </p:nvPicPr>
        <p:blipFill>
          <a:blip r:embed="rId9" cstate="print"/>
          <a:stretch>
            <a:fillRect/>
          </a:stretch>
        </p:blipFill>
        <p:spPr>
          <a:xfrm>
            <a:off x="107504" y="5898811"/>
            <a:ext cx="1438593" cy="836712"/>
          </a:xfrm>
          <a:prstGeom prst="rect">
            <a:avLst/>
          </a:prstGeom>
        </p:spPr>
      </p:pic>
      <p:sp>
        <p:nvSpPr>
          <p:cNvPr id="34" name="33 Flecha izquierda">
            <a:hlinkClick r:id="rId10" action="ppaction://hlinksldjump"/>
          </p:cNvPr>
          <p:cNvSpPr/>
          <p:nvPr/>
        </p:nvSpPr>
        <p:spPr>
          <a:xfrm>
            <a:off x="7236296" y="5733256"/>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principales</a:t>
            </a:r>
            <a:endParaRPr lang="es-EC" sz="2800" dirty="0" smtClean="0">
              <a:solidFill>
                <a:schemeClr val="tx2">
                  <a:lumMod val="50000"/>
                </a:schemeClr>
              </a:solidFill>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2 Grupo"/>
          <p:cNvGrpSpPr/>
          <p:nvPr/>
        </p:nvGrpSpPr>
        <p:grpSpPr>
          <a:xfrm>
            <a:off x="1534824" y="1268760"/>
            <a:ext cx="2749144" cy="2080397"/>
            <a:chOff x="3251687" y="-1925810"/>
            <a:chExt cx="2445188" cy="3293962"/>
          </a:xfrm>
          <a:noFill/>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5" name="24 Rectángulo"/>
            <p:cNvSpPr/>
            <p:nvPr/>
          </p:nvSpPr>
          <p:spPr>
            <a:xfrm>
              <a:off x="3251687" y="-1925810"/>
              <a:ext cx="2445188" cy="1858072"/>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y monitoreo mediante dos medidores de caudal (FE-1008 y FE-1020) </a:t>
              </a:r>
              <a:endParaRPr lang="es-EC" sz="2000" kern="1200" dirty="0">
                <a:latin typeface="Times New Roman" pitchFamily="18" charset="0"/>
                <a:cs typeface="Times New Roman" pitchFamily="18" charset="0"/>
              </a:endParaRPr>
            </a:p>
          </p:txBody>
        </p:sp>
      </p:grpSp>
      <p:grpSp>
        <p:nvGrpSpPr>
          <p:cNvPr id="4" name="15 Grupo"/>
          <p:cNvGrpSpPr/>
          <p:nvPr/>
        </p:nvGrpSpPr>
        <p:grpSpPr>
          <a:xfrm>
            <a:off x="3059832" y="2348880"/>
            <a:ext cx="2961571" cy="1656184"/>
            <a:chOff x="-184747" y="-39385"/>
            <a:chExt cx="2381932" cy="1430239"/>
          </a:xfrm>
          <a:scene3d>
            <a:camera prst="orthographicFront"/>
            <a:lightRig rig="flat" dir="t"/>
          </a:scene3d>
        </p:grpSpPr>
        <p:sp>
          <p:nvSpPr>
            <p:cNvPr id="27" name="26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8" name="27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BOMBEO DE FLUIDO</a:t>
              </a:r>
            </a:p>
          </p:txBody>
        </p:sp>
      </p:grpSp>
      <p:sp>
        <p:nvSpPr>
          <p:cNvPr id="40" name="39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sp>
        <p:nvSpPr>
          <p:cNvPr id="59" name="58 Rectángulo redondeado"/>
          <p:cNvSpPr/>
          <p:nvPr/>
        </p:nvSpPr>
        <p:spPr>
          <a:xfrm>
            <a:off x="1115618" y="1988840"/>
            <a:ext cx="2605129"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7" name="12 Grupo"/>
          <p:cNvGrpSpPr/>
          <p:nvPr/>
        </p:nvGrpSpPr>
        <p:grpSpPr>
          <a:xfrm>
            <a:off x="3191008" y="1268760"/>
            <a:ext cx="4693359" cy="1224135"/>
            <a:chOff x="3251687" y="-699278"/>
            <a:chExt cx="4174444" cy="2067430"/>
          </a:xfrm>
          <a:noFill/>
          <a:scene3d>
            <a:camera prst="orthographicFront"/>
            <a:lightRig rig="flat" dir="t"/>
          </a:scene3d>
        </p:grpSpPr>
        <p:sp>
          <p:nvSpPr>
            <p:cNvPr id="69" name="6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0" name="69 Rectángulo"/>
            <p:cNvSpPr/>
            <p:nvPr/>
          </p:nvSpPr>
          <p:spPr>
            <a:xfrm>
              <a:off x="4992365" y="-699278"/>
              <a:ext cx="2433766" cy="1945816"/>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El medidor de caudal de entrada (FE-1008) enviará la señal set point al PLC de proceso</a:t>
              </a:r>
              <a:endParaRPr lang="es-EC" sz="2000" dirty="0">
                <a:latin typeface="Times New Roman" pitchFamily="18" charset="0"/>
                <a:cs typeface="Times New Roman" pitchFamily="18" charset="0"/>
              </a:endParaRPr>
            </a:p>
          </p:txBody>
        </p:sp>
      </p:grpSp>
      <p:sp>
        <p:nvSpPr>
          <p:cNvPr id="73" name="72 Rectángulo redondeado"/>
          <p:cNvSpPr/>
          <p:nvPr/>
        </p:nvSpPr>
        <p:spPr>
          <a:xfrm>
            <a:off x="310688" y="3933057"/>
            <a:ext cx="2605128"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9" name="12 Grupo"/>
          <p:cNvGrpSpPr/>
          <p:nvPr/>
        </p:nvGrpSpPr>
        <p:grpSpPr>
          <a:xfrm>
            <a:off x="2843808" y="3573016"/>
            <a:ext cx="5629460" cy="1800200"/>
            <a:chOff x="561732" y="0"/>
            <a:chExt cx="5007051" cy="2137739"/>
          </a:xfrm>
          <a:noFill/>
          <a:scene3d>
            <a:camera prst="orthographicFront"/>
            <a:lightRig rig="flat" dir="t"/>
          </a:scene3d>
        </p:grpSpPr>
        <p:sp>
          <p:nvSpPr>
            <p:cNvPr id="79" name="7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0" name="79 Rectángulo"/>
            <p:cNvSpPr/>
            <p:nvPr/>
          </p:nvSpPr>
          <p:spPr>
            <a:xfrm>
              <a:off x="561732" y="855096"/>
              <a:ext cx="3074236" cy="1282643"/>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en caso de parada de una de las bombas operativas</a:t>
              </a:r>
              <a:endParaRPr lang="es-EC" sz="2000" kern="1200" dirty="0">
                <a:latin typeface="Times New Roman" pitchFamily="18" charset="0"/>
                <a:cs typeface="Times New Roman" pitchFamily="18" charset="0"/>
              </a:endParaRPr>
            </a:p>
          </p:txBody>
        </p:sp>
      </p:grpSp>
      <p:sp>
        <p:nvSpPr>
          <p:cNvPr id="82" name="81 Rectángulo redondeado"/>
          <p:cNvSpPr/>
          <p:nvPr/>
        </p:nvSpPr>
        <p:spPr>
          <a:xfrm>
            <a:off x="382696" y="5301208"/>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85" name="84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26" name="12 Grupo"/>
          <p:cNvGrpSpPr/>
          <p:nvPr/>
        </p:nvGrpSpPr>
        <p:grpSpPr>
          <a:xfrm>
            <a:off x="5287622" y="2195247"/>
            <a:ext cx="3856379" cy="1809817"/>
            <a:chOff x="3251687" y="0"/>
            <a:chExt cx="3430005" cy="3056583"/>
          </a:xfrm>
          <a:noFill/>
          <a:scene3d>
            <a:camera prst="orthographicFront"/>
            <a:lightRig rig="flat" dir="t"/>
          </a:scene3d>
        </p:grpSpPr>
        <p:sp>
          <p:nvSpPr>
            <p:cNvPr id="29" name="2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0" name="29 Rectángulo"/>
            <p:cNvSpPr/>
            <p:nvPr/>
          </p:nvSpPr>
          <p:spPr>
            <a:xfrm>
              <a:off x="4247924" y="1353992"/>
              <a:ext cx="2433768" cy="170259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en casa de disminuir el causal a ser bombeado</a:t>
              </a:r>
              <a:endParaRPr lang="es-EC" sz="2000" dirty="0">
                <a:latin typeface="Times New Roman" pitchFamily="18" charset="0"/>
                <a:cs typeface="Times New Roman" pitchFamily="18" charset="0"/>
              </a:endParaRPr>
            </a:p>
          </p:txBody>
        </p:sp>
      </p:grpSp>
      <p:grpSp>
        <p:nvGrpSpPr>
          <p:cNvPr id="32" name="12 Grupo"/>
          <p:cNvGrpSpPr/>
          <p:nvPr/>
        </p:nvGrpSpPr>
        <p:grpSpPr>
          <a:xfrm>
            <a:off x="179512" y="2932779"/>
            <a:ext cx="2749144" cy="1432325"/>
            <a:chOff x="3251687" y="-1925810"/>
            <a:chExt cx="2445188" cy="3293962"/>
          </a:xfrm>
          <a:noFill/>
          <a:scene3d>
            <a:camera prst="orthographicFront"/>
            <a:lightRig rig="flat" dir="t"/>
          </a:scene3d>
        </p:grpSpPr>
        <p:sp>
          <p:nvSpPr>
            <p:cNvPr id="33" name="32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4" name="33 Rectángulo"/>
            <p:cNvSpPr/>
            <p:nvPr/>
          </p:nvSpPr>
          <p:spPr>
            <a:xfrm>
              <a:off x="3251687" y="-1925810"/>
              <a:ext cx="2445188" cy="1858072"/>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Filtros tipo canasto y cuatros bombas</a:t>
              </a:r>
              <a:endParaRPr lang="es-EC" sz="2000" kern="1200" dirty="0">
                <a:latin typeface="Times New Roman" pitchFamily="18" charset="0"/>
                <a:cs typeface="Times New Roman" pitchFamily="18" charset="0"/>
              </a:endParaRPr>
            </a:p>
          </p:txBody>
        </p:sp>
      </p:grpSp>
      <p:pic>
        <p:nvPicPr>
          <p:cNvPr id="35" name="34 Imagen" descr="AGENDA.jpg">
            <a:hlinkClick r:id="rId3" action="ppaction://hlinksldjump"/>
          </p:cNvPr>
          <p:cNvPicPr>
            <a:picLocks noChangeAspect="1"/>
          </p:cNvPicPr>
          <p:nvPr/>
        </p:nvPicPr>
        <p:blipFill>
          <a:blip r:embed="rId4" cstate="print"/>
          <a:stretch>
            <a:fillRect/>
          </a:stretch>
        </p:blipFill>
        <p:spPr>
          <a:xfrm>
            <a:off x="1708026" y="5877272"/>
            <a:ext cx="1351806" cy="858251"/>
          </a:xfrm>
          <a:prstGeom prst="rect">
            <a:avLst/>
          </a:prstGeom>
        </p:spPr>
      </p:pic>
      <p:pic>
        <p:nvPicPr>
          <p:cNvPr id="36" name="35 Imagen" descr="BASICA.jpg">
            <a:hlinkClick r:id="rId5" action="ppaction://hlinksldjump"/>
          </p:cNvPr>
          <p:cNvPicPr>
            <a:picLocks noChangeAspect="1"/>
          </p:cNvPicPr>
          <p:nvPr/>
        </p:nvPicPr>
        <p:blipFill>
          <a:blip r:embed="rId6" cstate="print"/>
          <a:stretch>
            <a:fillRect/>
          </a:stretch>
        </p:blipFill>
        <p:spPr>
          <a:xfrm>
            <a:off x="107504" y="5898811"/>
            <a:ext cx="1438593" cy="836712"/>
          </a:xfrm>
          <a:prstGeom prst="rect">
            <a:avLst/>
          </a:prstGeom>
        </p:spPr>
      </p:pic>
      <p:sp>
        <p:nvSpPr>
          <p:cNvPr id="37" name="36 Rectángulo redondeado">
            <a:hlinkClick r:id="rId7" action="ppaction://hlinkfile"/>
          </p:cNvPr>
          <p:cNvSpPr/>
          <p:nvPr/>
        </p:nvSpPr>
        <p:spPr>
          <a:xfrm>
            <a:off x="7164288" y="4653136"/>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sp>
        <p:nvSpPr>
          <p:cNvPr id="38" name="37 Flecha izquierda">
            <a:hlinkClick r:id="rId8" action="ppaction://hlinksldjump"/>
          </p:cNvPr>
          <p:cNvSpPr/>
          <p:nvPr/>
        </p:nvSpPr>
        <p:spPr>
          <a:xfrm>
            <a:off x="1187624" y="4653136"/>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principales</a:t>
            </a:r>
            <a:endParaRPr lang="es-EC" sz="2800" dirty="0" smtClean="0">
              <a:solidFill>
                <a:schemeClr val="tx2">
                  <a:lumMod val="50000"/>
                </a:schemeClr>
              </a:solidFill>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2 Grupo"/>
          <p:cNvGrpSpPr/>
          <p:nvPr/>
        </p:nvGrpSpPr>
        <p:grpSpPr>
          <a:xfrm>
            <a:off x="12844" y="2896626"/>
            <a:ext cx="2771796" cy="1324462"/>
            <a:chOff x="3251687" y="-466781"/>
            <a:chExt cx="2465335" cy="1834933"/>
          </a:xfrm>
          <a:noFill/>
          <a:scene3d>
            <a:camera prst="orthographicFront"/>
            <a:lightRig rig="flat" dir="t"/>
          </a:scene3d>
        </p:grpSpPr>
        <p:sp>
          <p:nvSpPr>
            <p:cNvPr id="24" name="23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25" name="24 Rectángulo"/>
            <p:cNvSpPr/>
            <p:nvPr/>
          </p:nvSpPr>
          <p:spPr>
            <a:xfrm>
              <a:off x="3656113" y="-466781"/>
              <a:ext cx="2060909" cy="179570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Incrementar o disminuir el flujo de gas combustible</a:t>
              </a:r>
              <a:endParaRPr lang="es-EC" sz="2000" kern="1200" dirty="0">
                <a:latin typeface="Times New Roman" pitchFamily="18" charset="0"/>
                <a:cs typeface="Times New Roman" pitchFamily="18" charset="0"/>
              </a:endParaRPr>
            </a:p>
          </p:txBody>
        </p:sp>
      </p:grpSp>
      <p:grpSp>
        <p:nvGrpSpPr>
          <p:cNvPr id="4" name="15 Grupo"/>
          <p:cNvGrpSpPr/>
          <p:nvPr/>
        </p:nvGrpSpPr>
        <p:grpSpPr>
          <a:xfrm>
            <a:off x="3122597" y="2564904"/>
            <a:ext cx="2961571" cy="1656184"/>
            <a:chOff x="-184747" y="-39385"/>
            <a:chExt cx="2381932" cy="1430239"/>
          </a:xfrm>
          <a:scene3d>
            <a:camera prst="orthographicFront"/>
            <a:lightRig rig="flat" dir="t"/>
          </a:scene3d>
        </p:grpSpPr>
        <p:sp>
          <p:nvSpPr>
            <p:cNvPr id="27" name="26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8" name="27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SISTEM A DE CALENTAMIENTO</a:t>
              </a:r>
            </a:p>
          </p:txBody>
        </p:sp>
      </p:grpSp>
      <p:sp>
        <p:nvSpPr>
          <p:cNvPr id="40" name="39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5" name="12 Grupo"/>
          <p:cNvGrpSpPr/>
          <p:nvPr/>
        </p:nvGrpSpPr>
        <p:grpSpPr>
          <a:xfrm>
            <a:off x="5652120" y="2996952"/>
            <a:ext cx="3240356" cy="1368152"/>
            <a:chOff x="3251687" y="-798090"/>
            <a:chExt cx="2882090" cy="2166242"/>
          </a:xfrm>
          <a:noFill/>
          <a:scene3d>
            <a:camera prst="orthographicFront"/>
            <a:lightRig rig="flat" dir="t"/>
          </a:scene3d>
        </p:grpSpPr>
        <p:sp>
          <p:nvSpPr>
            <p:cNvPr id="59" name="5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62" name="61 Rectángulo"/>
            <p:cNvSpPr/>
            <p:nvPr/>
          </p:nvSpPr>
          <p:spPr>
            <a:xfrm>
              <a:off x="3764056" y="-798090"/>
              <a:ext cx="2369721" cy="1824204"/>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y monitoreo de la temperatura del tanque (TIT-872 A) </a:t>
              </a:r>
              <a:endParaRPr lang="es-EC" sz="2000" dirty="0">
                <a:latin typeface="Times New Roman" pitchFamily="18" charset="0"/>
                <a:cs typeface="Times New Roman" pitchFamily="18" charset="0"/>
              </a:endParaRPr>
            </a:p>
          </p:txBody>
        </p:sp>
      </p:grpSp>
      <p:grpSp>
        <p:nvGrpSpPr>
          <p:cNvPr id="7" name="12 Grupo"/>
          <p:cNvGrpSpPr/>
          <p:nvPr/>
        </p:nvGrpSpPr>
        <p:grpSpPr>
          <a:xfrm>
            <a:off x="3275856" y="1484784"/>
            <a:ext cx="2736302" cy="1152128"/>
            <a:chOff x="3199062" y="-577665"/>
            <a:chExt cx="2433767" cy="1945817"/>
          </a:xfrm>
          <a:noFill/>
          <a:scene3d>
            <a:camera prst="orthographicFront"/>
            <a:lightRig rig="flat" dir="t"/>
          </a:scene3d>
        </p:grpSpPr>
        <p:sp>
          <p:nvSpPr>
            <p:cNvPr id="69" name="6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70" name="69 Rectángulo"/>
            <p:cNvSpPr/>
            <p:nvPr/>
          </p:nvSpPr>
          <p:spPr>
            <a:xfrm>
              <a:off x="3199062" y="-577665"/>
              <a:ext cx="2433767" cy="1945816"/>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Accionamiento de una válvula proporcional (TV-601A)</a:t>
              </a:r>
              <a:endParaRPr lang="es-EC" sz="2000" dirty="0">
                <a:latin typeface="Times New Roman" pitchFamily="18" charset="0"/>
                <a:cs typeface="Times New Roman" pitchFamily="18" charset="0"/>
              </a:endParaRPr>
            </a:p>
          </p:txBody>
        </p:sp>
      </p:grpSp>
      <p:sp>
        <p:nvSpPr>
          <p:cNvPr id="73" name="72 Rectángulo redondeado"/>
          <p:cNvSpPr/>
          <p:nvPr/>
        </p:nvSpPr>
        <p:spPr>
          <a:xfrm>
            <a:off x="310688" y="3933057"/>
            <a:ext cx="2605128"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9" name="12 Grupo"/>
          <p:cNvGrpSpPr/>
          <p:nvPr/>
        </p:nvGrpSpPr>
        <p:grpSpPr>
          <a:xfrm>
            <a:off x="3275856" y="4509120"/>
            <a:ext cx="2605127" cy="1728192"/>
            <a:chOff x="3251687" y="-684078"/>
            <a:chExt cx="2317096" cy="2052230"/>
          </a:xfrm>
          <a:noFill/>
          <a:scene3d>
            <a:camera prst="orthographicFront"/>
            <a:lightRig rig="flat" dir="t"/>
          </a:scene3d>
        </p:grpSpPr>
        <p:sp>
          <p:nvSpPr>
            <p:cNvPr id="79" name="78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80" name="79 Rectángulo"/>
            <p:cNvSpPr/>
            <p:nvPr/>
          </p:nvSpPr>
          <p:spPr>
            <a:xfrm>
              <a:off x="3315734" y="-684078"/>
              <a:ext cx="2236953" cy="1288009"/>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Válvula de control que permitirá el paso del fluido caliente </a:t>
              </a:r>
              <a:endParaRPr lang="es-EC" sz="2000" kern="1200" dirty="0">
                <a:latin typeface="Times New Roman" pitchFamily="18" charset="0"/>
                <a:cs typeface="Times New Roman" pitchFamily="18" charset="0"/>
              </a:endParaRPr>
            </a:p>
          </p:txBody>
        </p:sp>
      </p:grpSp>
      <p:sp>
        <p:nvSpPr>
          <p:cNvPr id="82" name="81 Rectángulo redondeado"/>
          <p:cNvSpPr/>
          <p:nvPr/>
        </p:nvSpPr>
        <p:spPr>
          <a:xfrm>
            <a:off x="382696" y="5301208"/>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85" name="84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pic>
        <p:nvPicPr>
          <p:cNvPr id="26" name="25 Imagen" descr="AGENDA.jpg">
            <a:hlinkClick r:id="rId3" action="ppaction://hlinksldjump"/>
          </p:cNvPr>
          <p:cNvPicPr>
            <a:picLocks noChangeAspect="1"/>
          </p:cNvPicPr>
          <p:nvPr/>
        </p:nvPicPr>
        <p:blipFill>
          <a:blip r:embed="rId4" cstate="print"/>
          <a:stretch>
            <a:fillRect/>
          </a:stretch>
        </p:blipFill>
        <p:spPr>
          <a:xfrm>
            <a:off x="1708026" y="5877272"/>
            <a:ext cx="1351806" cy="858251"/>
          </a:xfrm>
          <a:prstGeom prst="rect">
            <a:avLst/>
          </a:prstGeom>
        </p:spPr>
      </p:pic>
      <p:pic>
        <p:nvPicPr>
          <p:cNvPr id="29" name="28 Imagen" descr="BASICA.jpg">
            <a:hlinkClick r:id="rId5" action="ppaction://hlinksldjump"/>
          </p:cNvPr>
          <p:cNvPicPr>
            <a:picLocks noChangeAspect="1"/>
          </p:cNvPicPr>
          <p:nvPr/>
        </p:nvPicPr>
        <p:blipFill>
          <a:blip r:embed="rId6" cstate="print"/>
          <a:stretch>
            <a:fillRect/>
          </a:stretch>
        </p:blipFill>
        <p:spPr>
          <a:xfrm>
            <a:off x="107504" y="5898811"/>
            <a:ext cx="1438593" cy="836712"/>
          </a:xfrm>
          <a:prstGeom prst="rect">
            <a:avLst/>
          </a:prstGeom>
        </p:spPr>
      </p:pic>
      <p:sp>
        <p:nvSpPr>
          <p:cNvPr id="30" name="29 Rectángulo redondeado">
            <a:hlinkClick r:id="rId7" action="ppaction://hlinkfile"/>
          </p:cNvPr>
          <p:cNvSpPr/>
          <p:nvPr/>
        </p:nvSpPr>
        <p:spPr>
          <a:xfrm>
            <a:off x="7092280" y="4797152"/>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sp>
        <p:nvSpPr>
          <p:cNvPr id="31" name="30 Flecha izquierda">
            <a:hlinkClick r:id="rId8" action="ppaction://hlinksldjump"/>
          </p:cNvPr>
          <p:cNvSpPr/>
          <p:nvPr/>
        </p:nvSpPr>
        <p:spPr>
          <a:xfrm>
            <a:off x="1115616" y="4725144"/>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secundarios</a:t>
            </a:r>
          </a:p>
        </p:txBody>
      </p:sp>
      <p:sp>
        <p:nvSpPr>
          <p:cNvPr id="6" name="6 Marcador de pie de página"/>
          <p:cNvSpPr>
            <a:spLocks noGrp="1"/>
          </p:cNvSpPr>
          <p:nvPr>
            <p:ph type="ftr" sz="quarter" idx="11"/>
          </p:nvPr>
        </p:nvSpPr>
        <p:spPr>
          <a:xfrm>
            <a:off x="6084168"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5" name="4 Rectángulo redondeado">
            <a:hlinkClick r:id="rId3" action="ppaction://hlinksldjump"/>
          </p:cNvPr>
          <p:cNvSpPr/>
          <p:nvPr/>
        </p:nvSpPr>
        <p:spPr>
          <a:xfrm>
            <a:off x="539552" y="2276872"/>
            <a:ext cx="3240360" cy="576064"/>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pPr algn="just"/>
            <a:r>
              <a:rPr lang="es-EC" sz="2000" b="1" dirty="0" smtClean="0"/>
              <a:t>Sistema de drenajes</a:t>
            </a:r>
          </a:p>
        </p:txBody>
      </p:sp>
      <p:sp>
        <p:nvSpPr>
          <p:cNvPr id="7" name="6 Rectángulo redondeado">
            <a:hlinkClick r:id="rId4" action="ppaction://hlinksldjump"/>
          </p:cNvPr>
          <p:cNvSpPr/>
          <p:nvPr/>
        </p:nvSpPr>
        <p:spPr>
          <a:xfrm>
            <a:off x="539552" y="3429000"/>
            <a:ext cx="3168352" cy="648072"/>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just"/>
            <a:r>
              <a:rPr lang="es-EC" sz="2000" b="1" dirty="0" smtClean="0"/>
              <a:t>Sistema de inyección de químicos</a:t>
            </a:r>
          </a:p>
        </p:txBody>
      </p:sp>
      <p:sp>
        <p:nvSpPr>
          <p:cNvPr id="12" name="11 Rectángulo"/>
          <p:cNvSpPr/>
          <p:nvPr/>
        </p:nvSpPr>
        <p:spPr>
          <a:xfrm>
            <a:off x="539552" y="1196752"/>
            <a:ext cx="3267317" cy="79208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dirty="0" smtClean="0"/>
              <a:t>SISTEMAS AUXILIARES SECUNDARIOS</a:t>
            </a:r>
            <a:endParaRPr lang="es-EC" sz="2000" b="1" kern="1200" dirty="0">
              <a:latin typeface="Times New Roman" pitchFamily="18" charset="0"/>
              <a:cs typeface="Times New Roman" pitchFamily="18" charset="0"/>
            </a:endParaRPr>
          </a:p>
        </p:txBody>
      </p:sp>
      <p:sp>
        <p:nvSpPr>
          <p:cNvPr id="13" name="12 Rectángulo redondeado">
            <a:hlinkClick r:id="rId5" action="ppaction://hlinksldjump"/>
          </p:cNvPr>
          <p:cNvSpPr/>
          <p:nvPr/>
        </p:nvSpPr>
        <p:spPr>
          <a:xfrm>
            <a:off x="539552" y="4581128"/>
            <a:ext cx="3240360" cy="720080"/>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lstStyle/>
          <a:p>
            <a:pPr algn="just"/>
            <a:r>
              <a:rPr lang="es-EC" sz="2000" b="1" dirty="0" smtClean="0"/>
              <a:t>Sistema de aire de instrumentos</a:t>
            </a:r>
          </a:p>
        </p:txBody>
      </p:sp>
      <p:grpSp>
        <p:nvGrpSpPr>
          <p:cNvPr id="3" name="21 Grupo"/>
          <p:cNvGrpSpPr/>
          <p:nvPr/>
        </p:nvGrpSpPr>
        <p:grpSpPr>
          <a:xfrm>
            <a:off x="3851920" y="2276872"/>
            <a:ext cx="491224" cy="574639"/>
            <a:chOff x="2556558" y="396756"/>
            <a:chExt cx="491224" cy="574639"/>
          </a:xfrm>
        </p:grpSpPr>
        <p:sp>
          <p:nvSpPr>
            <p:cNvPr id="16" name="15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7"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18" name="17 Rectángulo"/>
          <p:cNvSpPr/>
          <p:nvPr/>
        </p:nvSpPr>
        <p:spPr>
          <a:xfrm>
            <a:off x="4427984" y="2204864"/>
            <a:ext cx="4464496" cy="864096"/>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dirty="0" smtClean="0"/>
              <a:t>Compuesto por un tanque sumidero,  recolecta los drenajes provenientes del tanque</a:t>
            </a:r>
            <a:endParaRPr lang="es-EC" sz="2000" kern="1200" dirty="0">
              <a:latin typeface="Times New Roman" pitchFamily="18" charset="0"/>
              <a:cs typeface="Times New Roman" pitchFamily="18" charset="0"/>
            </a:endParaRPr>
          </a:p>
        </p:txBody>
      </p:sp>
      <p:sp>
        <p:nvSpPr>
          <p:cNvPr id="19" name="18 Rectángulo"/>
          <p:cNvSpPr/>
          <p:nvPr/>
        </p:nvSpPr>
        <p:spPr>
          <a:xfrm>
            <a:off x="4427984" y="3356992"/>
            <a:ext cx="4464496" cy="864096"/>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dirty="0" smtClean="0"/>
              <a:t>Conformado por tres tanques para almacenamiento de químicos</a:t>
            </a:r>
            <a:endParaRPr lang="es-EC" sz="2000" kern="1200" dirty="0">
              <a:latin typeface="Times New Roman" pitchFamily="18" charset="0"/>
              <a:cs typeface="Times New Roman" pitchFamily="18" charset="0"/>
            </a:endParaRPr>
          </a:p>
        </p:txBody>
      </p:sp>
      <p:grpSp>
        <p:nvGrpSpPr>
          <p:cNvPr id="4" name="21 Grupo"/>
          <p:cNvGrpSpPr/>
          <p:nvPr/>
        </p:nvGrpSpPr>
        <p:grpSpPr>
          <a:xfrm>
            <a:off x="3864752" y="3429000"/>
            <a:ext cx="491224" cy="574639"/>
            <a:chOff x="2556558" y="396756"/>
            <a:chExt cx="491224" cy="574639"/>
          </a:xfrm>
        </p:grpSpPr>
        <p:sp>
          <p:nvSpPr>
            <p:cNvPr id="24" name="23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5"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26" name="25 Rectángulo"/>
          <p:cNvSpPr/>
          <p:nvPr/>
        </p:nvSpPr>
        <p:spPr>
          <a:xfrm>
            <a:off x="4427984" y="4725144"/>
            <a:ext cx="4464496" cy="57606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dirty="0" smtClean="0"/>
              <a:t>Dota de aire a todos aquellos actuadores neumáticos</a:t>
            </a:r>
            <a:endParaRPr lang="es-EC" sz="2000" kern="1200" dirty="0">
              <a:latin typeface="Times New Roman" pitchFamily="18" charset="0"/>
              <a:cs typeface="Times New Roman" pitchFamily="18" charset="0"/>
            </a:endParaRPr>
          </a:p>
        </p:txBody>
      </p:sp>
      <p:grpSp>
        <p:nvGrpSpPr>
          <p:cNvPr id="8" name="21 Grupo"/>
          <p:cNvGrpSpPr/>
          <p:nvPr/>
        </p:nvGrpSpPr>
        <p:grpSpPr>
          <a:xfrm>
            <a:off x="3851920" y="4654561"/>
            <a:ext cx="491224" cy="574639"/>
            <a:chOff x="2556558" y="396756"/>
            <a:chExt cx="491224" cy="574639"/>
          </a:xfrm>
        </p:grpSpPr>
        <p:sp>
          <p:nvSpPr>
            <p:cNvPr id="29" name="2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pic>
        <p:nvPicPr>
          <p:cNvPr id="21" name="20 Imagen" descr="AGENDA.jpg">
            <a:hlinkClick r:id="rId6" action="ppaction://hlinksldjump"/>
          </p:cNvPr>
          <p:cNvPicPr>
            <a:picLocks noChangeAspect="1"/>
          </p:cNvPicPr>
          <p:nvPr/>
        </p:nvPicPr>
        <p:blipFill>
          <a:blip r:embed="rId7" cstate="print"/>
          <a:stretch>
            <a:fillRect/>
          </a:stretch>
        </p:blipFill>
        <p:spPr>
          <a:xfrm>
            <a:off x="1708026" y="5877272"/>
            <a:ext cx="1351806" cy="858251"/>
          </a:xfrm>
          <a:prstGeom prst="rect">
            <a:avLst/>
          </a:prstGeom>
        </p:spPr>
      </p:pic>
      <p:pic>
        <p:nvPicPr>
          <p:cNvPr id="22" name="21 Imagen" descr="BASICA.jpg">
            <a:hlinkClick r:id="rId8" action="ppaction://hlinksldjump"/>
          </p:cNvPr>
          <p:cNvPicPr>
            <a:picLocks noChangeAspect="1"/>
          </p:cNvPicPr>
          <p:nvPr/>
        </p:nvPicPr>
        <p:blipFill>
          <a:blip r:embed="rId9" cstate="print"/>
          <a:stretch>
            <a:fillRect/>
          </a:stretch>
        </p:blipFill>
        <p:spPr>
          <a:xfrm>
            <a:off x="107504" y="5898811"/>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18" grpId="0" animBg="1"/>
      <p:bldP spid="19"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secundarios</a:t>
            </a:r>
          </a:p>
        </p:txBody>
      </p:sp>
      <p:sp>
        <p:nvSpPr>
          <p:cNvPr id="6" name="6 Marcador de pie de página"/>
          <p:cNvSpPr>
            <a:spLocks noGrp="1"/>
          </p:cNvSpPr>
          <p:nvPr>
            <p:ph type="ftr" sz="quarter" idx="11"/>
          </p:nvPr>
        </p:nvSpPr>
        <p:spPr>
          <a:xfrm>
            <a:off x="6084168"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20" name="15 Grupo"/>
          <p:cNvGrpSpPr/>
          <p:nvPr/>
        </p:nvGrpSpPr>
        <p:grpSpPr>
          <a:xfrm>
            <a:off x="3131840" y="2924944"/>
            <a:ext cx="2961571" cy="1656184"/>
            <a:chOff x="-184747" y="-39385"/>
            <a:chExt cx="2381932" cy="1430239"/>
          </a:xfrm>
          <a:scene3d>
            <a:camera prst="orthographicFront"/>
            <a:lightRig rig="flat" dir="t"/>
          </a:scene3d>
        </p:grpSpPr>
        <p:sp>
          <p:nvSpPr>
            <p:cNvPr id="21" name="20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2" name="21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SISTEMA DE DRENAJES</a:t>
              </a:r>
            </a:p>
          </p:txBody>
        </p:sp>
      </p:grpSp>
      <p:sp>
        <p:nvSpPr>
          <p:cNvPr id="23" name="22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27" name="12 Grupo"/>
          <p:cNvGrpSpPr/>
          <p:nvPr/>
        </p:nvGrpSpPr>
        <p:grpSpPr>
          <a:xfrm>
            <a:off x="1115618" y="1484784"/>
            <a:ext cx="3456382" cy="1224136"/>
            <a:chOff x="3251687" y="-570065"/>
            <a:chExt cx="3074231" cy="1938217"/>
          </a:xfrm>
          <a:noFill/>
          <a:scene3d>
            <a:camera prst="orthographicFront"/>
            <a:lightRig rig="flat" dir="t"/>
          </a:scene3d>
        </p:grpSpPr>
        <p:sp>
          <p:nvSpPr>
            <p:cNvPr id="28" name="27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1" name="30 Rectángulo"/>
            <p:cNvSpPr/>
            <p:nvPr/>
          </p:nvSpPr>
          <p:spPr>
            <a:xfrm>
              <a:off x="3507871" y="-570065"/>
              <a:ext cx="2818047" cy="1824204"/>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Mediante la verificación del transmisor, por medio del PLC se ordena arrancar o parar la bomba principal </a:t>
              </a:r>
              <a:endParaRPr lang="es-EC" sz="2000" dirty="0">
                <a:latin typeface="Times New Roman" pitchFamily="18" charset="0"/>
                <a:cs typeface="Times New Roman" pitchFamily="18" charset="0"/>
              </a:endParaRPr>
            </a:p>
          </p:txBody>
        </p:sp>
      </p:grpSp>
      <p:grpSp>
        <p:nvGrpSpPr>
          <p:cNvPr id="32" name="12 Grupo"/>
          <p:cNvGrpSpPr/>
          <p:nvPr/>
        </p:nvGrpSpPr>
        <p:grpSpPr>
          <a:xfrm>
            <a:off x="5076056" y="1484784"/>
            <a:ext cx="2736302" cy="1152128"/>
            <a:chOff x="3199062" y="-577665"/>
            <a:chExt cx="2433767" cy="1945817"/>
          </a:xfrm>
          <a:noFill/>
          <a:scene3d>
            <a:camera prst="orthographicFront"/>
            <a:lightRig rig="flat" dir="t"/>
          </a:scene3d>
        </p:grpSpPr>
        <p:sp>
          <p:nvSpPr>
            <p:cNvPr id="33" name="32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4" name="33 Rectángulo"/>
            <p:cNvSpPr/>
            <p:nvPr/>
          </p:nvSpPr>
          <p:spPr>
            <a:xfrm>
              <a:off x="3199062" y="-577665"/>
              <a:ext cx="2433767" cy="1945816"/>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Alarmas de nivel en el tanque sumidero</a:t>
              </a:r>
              <a:endParaRPr lang="es-EC" sz="2000" dirty="0">
                <a:latin typeface="Times New Roman" pitchFamily="18" charset="0"/>
                <a:cs typeface="Times New Roman" pitchFamily="18" charset="0"/>
              </a:endParaRPr>
            </a:p>
          </p:txBody>
        </p:sp>
      </p:grpSp>
      <p:sp>
        <p:nvSpPr>
          <p:cNvPr id="35" name="34 Rectángulo redondeado"/>
          <p:cNvSpPr/>
          <p:nvPr/>
        </p:nvSpPr>
        <p:spPr>
          <a:xfrm>
            <a:off x="310688" y="3933057"/>
            <a:ext cx="2605128"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36" name="12 Grupo"/>
          <p:cNvGrpSpPr/>
          <p:nvPr/>
        </p:nvGrpSpPr>
        <p:grpSpPr>
          <a:xfrm>
            <a:off x="3203848" y="4797152"/>
            <a:ext cx="2952327" cy="1224136"/>
            <a:chOff x="3132861" y="0"/>
            <a:chExt cx="2435922" cy="1938216"/>
          </a:xfrm>
          <a:noFill/>
          <a:scene3d>
            <a:camera prst="orthographicFront"/>
            <a:lightRig rig="flat" dir="t"/>
          </a:scene3d>
        </p:grpSpPr>
        <p:sp>
          <p:nvSpPr>
            <p:cNvPr id="37" name="36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8" name="37 Rectángulo"/>
            <p:cNvSpPr/>
            <p:nvPr/>
          </p:nvSpPr>
          <p:spPr>
            <a:xfrm>
              <a:off x="3132861" y="228025"/>
              <a:ext cx="2376510" cy="171019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y monitoreo del estado de las bombas y apertura y cierre de las </a:t>
              </a:r>
              <a:r>
                <a:rPr lang="es-EC" sz="2000" dirty="0" err="1" smtClean="0"/>
                <a:t>valvulas</a:t>
              </a:r>
              <a:r>
                <a:rPr lang="es-EC" sz="2000" dirty="0" smtClean="0"/>
                <a:t> de drenaje</a:t>
              </a:r>
              <a:endParaRPr lang="es-EC" sz="2000" kern="1200" dirty="0">
                <a:latin typeface="Times New Roman" pitchFamily="18" charset="0"/>
                <a:cs typeface="Times New Roman" pitchFamily="18" charset="0"/>
              </a:endParaRPr>
            </a:p>
          </p:txBody>
        </p:sp>
      </p:grpSp>
      <p:grpSp>
        <p:nvGrpSpPr>
          <p:cNvPr id="39" name="12 Grupo"/>
          <p:cNvGrpSpPr/>
          <p:nvPr/>
        </p:nvGrpSpPr>
        <p:grpSpPr>
          <a:xfrm>
            <a:off x="6228184" y="3212976"/>
            <a:ext cx="2771801" cy="1872208"/>
            <a:chOff x="3187641" y="-855097"/>
            <a:chExt cx="2465342" cy="2223249"/>
          </a:xfrm>
          <a:noFill/>
          <a:scene3d>
            <a:camera prst="orthographicFront"/>
            <a:lightRig rig="flat" dir="t"/>
          </a:scene3d>
        </p:grpSpPr>
        <p:sp>
          <p:nvSpPr>
            <p:cNvPr id="40" name="39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41" name="40 Rectángulo"/>
            <p:cNvSpPr/>
            <p:nvPr/>
          </p:nvSpPr>
          <p:spPr>
            <a:xfrm>
              <a:off x="3187641" y="-855097"/>
              <a:ext cx="2465342" cy="1459028"/>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Interruptor de nivel para operaciones de seguridad  (LS-874 B) y monitoreo de alarmas</a:t>
              </a:r>
              <a:endParaRPr lang="es-EC" sz="2000" kern="1200" dirty="0">
                <a:latin typeface="Times New Roman" pitchFamily="18" charset="0"/>
                <a:cs typeface="Times New Roman" pitchFamily="18" charset="0"/>
              </a:endParaRPr>
            </a:p>
          </p:txBody>
        </p:sp>
      </p:grpSp>
      <p:sp>
        <p:nvSpPr>
          <p:cNvPr id="42" name="41 Rectángulo redondeado"/>
          <p:cNvSpPr/>
          <p:nvPr/>
        </p:nvSpPr>
        <p:spPr>
          <a:xfrm>
            <a:off x="382696" y="5301208"/>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43" name="42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44" name="12 Grupo"/>
          <p:cNvGrpSpPr/>
          <p:nvPr/>
        </p:nvGrpSpPr>
        <p:grpSpPr>
          <a:xfrm>
            <a:off x="12844" y="3263593"/>
            <a:ext cx="2915813" cy="1173519"/>
            <a:chOff x="3251687" y="-329632"/>
            <a:chExt cx="2593429" cy="1858072"/>
          </a:xfrm>
          <a:noFill/>
          <a:scene3d>
            <a:camera prst="orthographicFront"/>
            <a:lightRig rig="flat" dir="t"/>
          </a:scene3d>
        </p:grpSpPr>
        <p:sp>
          <p:nvSpPr>
            <p:cNvPr id="45" name="44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46" name="45 Rectángulo"/>
            <p:cNvSpPr/>
            <p:nvPr/>
          </p:nvSpPr>
          <p:spPr>
            <a:xfrm>
              <a:off x="3399928" y="-329632"/>
              <a:ext cx="2445188" cy="1858072"/>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de nivel en el tanque sumidero (LIT-874 A)</a:t>
              </a:r>
              <a:endParaRPr lang="es-EC" sz="2000" kern="1200" dirty="0">
                <a:latin typeface="Times New Roman" pitchFamily="18" charset="0"/>
                <a:cs typeface="Times New Roman" pitchFamily="18" charset="0"/>
              </a:endParaRPr>
            </a:p>
          </p:txBody>
        </p:sp>
      </p:grpSp>
      <p:pic>
        <p:nvPicPr>
          <p:cNvPr id="29" name="28 Imagen" descr="AGENDA.jpg">
            <a:hlinkClick r:id="rId3" action="ppaction://hlinksldjump"/>
          </p:cNvPr>
          <p:cNvPicPr>
            <a:picLocks noChangeAspect="1"/>
          </p:cNvPicPr>
          <p:nvPr/>
        </p:nvPicPr>
        <p:blipFill>
          <a:blip r:embed="rId4" cstate="print"/>
          <a:stretch>
            <a:fillRect/>
          </a:stretch>
        </p:blipFill>
        <p:spPr>
          <a:xfrm>
            <a:off x="1708026" y="5877272"/>
            <a:ext cx="1351806" cy="858251"/>
          </a:xfrm>
          <a:prstGeom prst="rect">
            <a:avLst/>
          </a:prstGeom>
        </p:spPr>
      </p:pic>
      <p:pic>
        <p:nvPicPr>
          <p:cNvPr id="30" name="29 Imagen" descr="BASICA.jpg">
            <a:hlinkClick r:id="rId5" action="ppaction://hlinksldjump"/>
          </p:cNvPr>
          <p:cNvPicPr>
            <a:picLocks noChangeAspect="1"/>
          </p:cNvPicPr>
          <p:nvPr/>
        </p:nvPicPr>
        <p:blipFill>
          <a:blip r:embed="rId6" cstate="print"/>
          <a:stretch>
            <a:fillRect/>
          </a:stretch>
        </p:blipFill>
        <p:spPr>
          <a:xfrm>
            <a:off x="107504" y="5898811"/>
            <a:ext cx="1438593" cy="836712"/>
          </a:xfrm>
          <a:prstGeom prst="rect">
            <a:avLst/>
          </a:prstGeom>
        </p:spPr>
      </p:pic>
      <p:sp>
        <p:nvSpPr>
          <p:cNvPr id="47" name="46 Rectángulo redondeado">
            <a:hlinkClick r:id="rId7" action="ppaction://hlinkfile"/>
          </p:cNvPr>
          <p:cNvSpPr/>
          <p:nvPr/>
        </p:nvSpPr>
        <p:spPr>
          <a:xfrm>
            <a:off x="7164288" y="5301208"/>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sp>
        <p:nvSpPr>
          <p:cNvPr id="48" name="47 Flecha izquierda">
            <a:hlinkClick r:id="rId8" action="ppaction://hlinksldjump"/>
          </p:cNvPr>
          <p:cNvSpPr/>
          <p:nvPr/>
        </p:nvSpPr>
        <p:spPr>
          <a:xfrm>
            <a:off x="395536" y="4941168"/>
            <a:ext cx="86409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5" presetClass="entr" presetSubtype="1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checkerboard(across)">
                                      <p:cBhvr>
                                        <p:cTn id="15" dur="500"/>
                                        <p:tgtEl>
                                          <p:spTgt spid="32"/>
                                        </p:tgtEl>
                                      </p:cBhvr>
                                    </p:animEffect>
                                  </p:childTnLst>
                                </p:cTn>
                              </p:par>
                              <p:par>
                                <p:cTn id="16" presetID="5" presetClass="entr" presetSubtype="10" fill="hold" grpId="0" nodeType="withEffect" nodePh="1">
                                  <p:stCondLst>
                                    <p:cond delay="0"/>
                                  </p:stCondLst>
                                  <p:endCondLst>
                                    <p:cond evt="begin" delay="0">
                                      <p:tn val="16"/>
                                    </p:cond>
                                  </p:end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500"/>
                                        <p:tgtEl>
                                          <p:spTgt spid="23"/>
                                        </p:tgtEl>
                                      </p:cBhvr>
                                    </p:animEffect>
                                  </p:childTnLst>
                                </p:cTn>
                              </p:par>
                              <p:par>
                                <p:cTn id="19" presetID="5" presetClass="entr" presetSubtype="1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checkerboard(across)">
                                      <p:cBhvr>
                                        <p:cTn id="21" dur="500"/>
                                        <p:tgtEl>
                                          <p:spTgt spid="39"/>
                                        </p:tgtEl>
                                      </p:cBhvr>
                                    </p:animEffect>
                                  </p:childTnLst>
                                </p:cTn>
                              </p:par>
                              <p:par>
                                <p:cTn id="22" presetID="5" presetClass="entr" presetSubtype="1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par>
                                <p:cTn id="25" presetID="5" presetClass="entr" presetSubtype="1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heckerboard(across)">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secundarios</a:t>
            </a:r>
          </a:p>
        </p:txBody>
      </p:sp>
      <p:sp>
        <p:nvSpPr>
          <p:cNvPr id="6" name="6 Marcador de pie de página"/>
          <p:cNvSpPr>
            <a:spLocks noGrp="1"/>
          </p:cNvSpPr>
          <p:nvPr>
            <p:ph type="ftr" sz="quarter" idx="11"/>
          </p:nvPr>
        </p:nvSpPr>
        <p:spPr>
          <a:xfrm>
            <a:off x="6084168"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5 Grupo"/>
          <p:cNvGrpSpPr/>
          <p:nvPr/>
        </p:nvGrpSpPr>
        <p:grpSpPr>
          <a:xfrm>
            <a:off x="3131840" y="2924944"/>
            <a:ext cx="2961571" cy="1656184"/>
            <a:chOff x="-184747" y="-39385"/>
            <a:chExt cx="2381932" cy="1430239"/>
          </a:xfrm>
          <a:scene3d>
            <a:camera prst="orthographicFront"/>
            <a:lightRig rig="flat" dir="t"/>
          </a:scene3d>
        </p:grpSpPr>
        <p:sp>
          <p:nvSpPr>
            <p:cNvPr id="21" name="20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2" name="21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SISTEMA DE INYECCIÓN DE QUÍMICOS</a:t>
              </a:r>
            </a:p>
          </p:txBody>
        </p:sp>
      </p:grpSp>
      <p:sp>
        <p:nvSpPr>
          <p:cNvPr id="23" name="22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4" name="12 Grupo"/>
          <p:cNvGrpSpPr/>
          <p:nvPr/>
        </p:nvGrpSpPr>
        <p:grpSpPr>
          <a:xfrm>
            <a:off x="1115618" y="1484784"/>
            <a:ext cx="3456382" cy="1224136"/>
            <a:chOff x="3251687" y="-570065"/>
            <a:chExt cx="3074231" cy="1938217"/>
          </a:xfrm>
          <a:noFill/>
          <a:scene3d>
            <a:camera prst="orthographicFront"/>
            <a:lightRig rig="flat" dir="t"/>
          </a:scene3d>
        </p:grpSpPr>
        <p:sp>
          <p:nvSpPr>
            <p:cNvPr id="28" name="27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1" name="30 Rectángulo"/>
            <p:cNvSpPr/>
            <p:nvPr/>
          </p:nvSpPr>
          <p:spPr>
            <a:xfrm>
              <a:off x="3507871" y="-570065"/>
              <a:ext cx="2818047" cy="1824204"/>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local de nivel mediante un indicador de nivel</a:t>
              </a:r>
              <a:endParaRPr lang="es-EC" sz="2000" dirty="0">
                <a:latin typeface="Times New Roman" pitchFamily="18" charset="0"/>
                <a:cs typeface="Times New Roman" pitchFamily="18" charset="0"/>
              </a:endParaRPr>
            </a:p>
          </p:txBody>
        </p:sp>
      </p:grpSp>
      <p:grpSp>
        <p:nvGrpSpPr>
          <p:cNvPr id="5" name="12 Grupo"/>
          <p:cNvGrpSpPr/>
          <p:nvPr/>
        </p:nvGrpSpPr>
        <p:grpSpPr>
          <a:xfrm>
            <a:off x="5076056" y="1484784"/>
            <a:ext cx="2736302" cy="1152128"/>
            <a:chOff x="3199062" y="-577665"/>
            <a:chExt cx="2433767" cy="1945817"/>
          </a:xfrm>
          <a:noFill/>
          <a:scene3d>
            <a:camera prst="orthographicFront"/>
            <a:lightRig rig="flat" dir="t"/>
          </a:scene3d>
        </p:grpSpPr>
        <p:sp>
          <p:nvSpPr>
            <p:cNvPr id="33" name="32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4" name="33 Rectángulo"/>
            <p:cNvSpPr/>
            <p:nvPr/>
          </p:nvSpPr>
          <p:spPr>
            <a:xfrm>
              <a:off x="3199062" y="-577665"/>
              <a:ext cx="2433767" cy="1945816"/>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en panel de nivel mediante transmisores de nivel</a:t>
              </a:r>
              <a:endParaRPr lang="es-EC" sz="2000" dirty="0">
                <a:latin typeface="Times New Roman" pitchFamily="18" charset="0"/>
                <a:cs typeface="Times New Roman" pitchFamily="18" charset="0"/>
              </a:endParaRPr>
            </a:p>
          </p:txBody>
        </p:sp>
      </p:grpSp>
      <p:sp>
        <p:nvSpPr>
          <p:cNvPr id="35" name="34 Rectángulo redondeado"/>
          <p:cNvSpPr/>
          <p:nvPr/>
        </p:nvSpPr>
        <p:spPr>
          <a:xfrm>
            <a:off x="310688" y="3933057"/>
            <a:ext cx="2605128"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7" name="12 Grupo"/>
          <p:cNvGrpSpPr/>
          <p:nvPr/>
        </p:nvGrpSpPr>
        <p:grpSpPr>
          <a:xfrm>
            <a:off x="3203848" y="4797152"/>
            <a:ext cx="2952327" cy="1224136"/>
            <a:chOff x="3132861" y="0"/>
            <a:chExt cx="2435922" cy="1938216"/>
          </a:xfrm>
          <a:noFill/>
          <a:scene3d>
            <a:camera prst="orthographicFront"/>
            <a:lightRig rig="flat" dir="t"/>
          </a:scene3d>
        </p:grpSpPr>
        <p:sp>
          <p:nvSpPr>
            <p:cNvPr id="37" name="36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8" name="37 Rectángulo"/>
            <p:cNvSpPr/>
            <p:nvPr/>
          </p:nvSpPr>
          <p:spPr>
            <a:xfrm>
              <a:off x="3132861" y="228025"/>
              <a:ext cx="2376510" cy="171019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remoto de funcionamiento de la bomba</a:t>
              </a:r>
              <a:endParaRPr lang="es-EC" sz="2000" kern="1200" dirty="0">
                <a:latin typeface="Times New Roman" pitchFamily="18" charset="0"/>
                <a:cs typeface="Times New Roman" pitchFamily="18" charset="0"/>
              </a:endParaRPr>
            </a:p>
          </p:txBody>
        </p:sp>
      </p:grpSp>
      <p:grpSp>
        <p:nvGrpSpPr>
          <p:cNvPr id="8" name="12 Grupo"/>
          <p:cNvGrpSpPr/>
          <p:nvPr/>
        </p:nvGrpSpPr>
        <p:grpSpPr>
          <a:xfrm>
            <a:off x="6228184" y="3212976"/>
            <a:ext cx="2771801" cy="1872208"/>
            <a:chOff x="3187641" y="-855097"/>
            <a:chExt cx="2465342" cy="2223249"/>
          </a:xfrm>
          <a:noFill/>
          <a:scene3d>
            <a:camera prst="orthographicFront"/>
            <a:lightRig rig="flat" dir="t"/>
          </a:scene3d>
        </p:grpSpPr>
        <p:sp>
          <p:nvSpPr>
            <p:cNvPr id="40" name="39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41" name="40 Rectángulo"/>
            <p:cNvSpPr/>
            <p:nvPr/>
          </p:nvSpPr>
          <p:spPr>
            <a:xfrm>
              <a:off x="3187641" y="-855097"/>
              <a:ext cx="2465342" cy="1459028"/>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y operación de la bomba de inyección de químicos mediante interfaz</a:t>
              </a:r>
              <a:endParaRPr lang="es-EC" sz="2000" kern="1200" dirty="0">
                <a:latin typeface="Times New Roman" pitchFamily="18" charset="0"/>
                <a:cs typeface="Times New Roman" pitchFamily="18" charset="0"/>
              </a:endParaRPr>
            </a:p>
          </p:txBody>
        </p:sp>
      </p:grpSp>
      <p:sp>
        <p:nvSpPr>
          <p:cNvPr id="42" name="41 Rectángulo redondeado"/>
          <p:cNvSpPr/>
          <p:nvPr/>
        </p:nvSpPr>
        <p:spPr>
          <a:xfrm>
            <a:off x="382696" y="5301208"/>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43" name="42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9" name="12 Grupo"/>
          <p:cNvGrpSpPr/>
          <p:nvPr/>
        </p:nvGrpSpPr>
        <p:grpSpPr>
          <a:xfrm>
            <a:off x="12844" y="3263593"/>
            <a:ext cx="2915813" cy="1173519"/>
            <a:chOff x="3251687" y="-329632"/>
            <a:chExt cx="2593429" cy="1858072"/>
          </a:xfrm>
          <a:noFill/>
          <a:scene3d>
            <a:camera prst="orthographicFront"/>
            <a:lightRig rig="flat" dir="t"/>
          </a:scene3d>
        </p:grpSpPr>
        <p:sp>
          <p:nvSpPr>
            <p:cNvPr id="45" name="44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46" name="45 Rectángulo"/>
            <p:cNvSpPr/>
            <p:nvPr/>
          </p:nvSpPr>
          <p:spPr>
            <a:xfrm>
              <a:off x="3399928" y="-329632"/>
              <a:ext cx="2445188" cy="1858072"/>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Conformado por tres tanques de almacenamiento de productos químicos</a:t>
              </a:r>
              <a:endParaRPr lang="es-EC" sz="2000" kern="1200" dirty="0">
                <a:latin typeface="Times New Roman" pitchFamily="18" charset="0"/>
                <a:cs typeface="Times New Roman" pitchFamily="18" charset="0"/>
              </a:endParaRPr>
            </a:p>
          </p:txBody>
        </p:sp>
      </p:grpSp>
      <p:pic>
        <p:nvPicPr>
          <p:cNvPr id="27" name="26 Imagen" descr="AGENDA.jpg">
            <a:hlinkClick r:id="rId3" action="ppaction://hlinksldjump"/>
          </p:cNvPr>
          <p:cNvPicPr>
            <a:picLocks noChangeAspect="1"/>
          </p:cNvPicPr>
          <p:nvPr/>
        </p:nvPicPr>
        <p:blipFill>
          <a:blip r:embed="rId4" cstate="print"/>
          <a:stretch>
            <a:fillRect/>
          </a:stretch>
        </p:blipFill>
        <p:spPr>
          <a:xfrm>
            <a:off x="1708026" y="5877272"/>
            <a:ext cx="1351806" cy="858251"/>
          </a:xfrm>
          <a:prstGeom prst="rect">
            <a:avLst/>
          </a:prstGeom>
        </p:spPr>
      </p:pic>
      <p:pic>
        <p:nvPicPr>
          <p:cNvPr id="29" name="28 Imagen" descr="BASICA.jpg">
            <a:hlinkClick r:id="rId5" action="ppaction://hlinksldjump"/>
          </p:cNvPr>
          <p:cNvPicPr>
            <a:picLocks noChangeAspect="1"/>
          </p:cNvPicPr>
          <p:nvPr/>
        </p:nvPicPr>
        <p:blipFill>
          <a:blip r:embed="rId6" cstate="print"/>
          <a:stretch>
            <a:fillRect/>
          </a:stretch>
        </p:blipFill>
        <p:spPr>
          <a:xfrm>
            <a:off x="107504" y="5898811"/>
            <a:ext cx="1438593" cy="836712"/>
          </a:xfrm>
          <a:prstGeom prst="rect">
            <a:avLst/>
          </a:prstGeom>
        </p:spPr>
      </p:pic>
      <p:sp>
        <p:nvSpPr>
          <p:cNvPr id="30" name="29 Rectángulo redondeado">
            <a:hlinkClick r:id="rId7" action="ppaction://hlinkfile"/>
          </p:cNvPr>
          <p:cNvSpPr/>
          <p:nvPr/>
        </p:nvSpPr>
        <p:spPr>
          <a:xfrm>
            <a:off x="7164288" y="5157192"/>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sp>
        <p:nvSpPr>
          <p:cNvPr id="32" name="31 Flecha izquierda">
            <a:hlinkClick r:id="rId8" action="ppaction://hlinksldjump"/>
          </p:cNvPr>
          <p:cNvSpPr/>
          <p:nvPr/>
        </p:nvSpPr>
        <p:spPr>
          <a:xfrm>
            <a:off x="467544" y="5085184"/>
            <a:ext cx="86409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002060"/>
                </a:solidFill>
              </a:rPr>
              <a:t>antecedentes</a:t>
            </a:r>
            <a:endParaRPr lang="es-EC" b="1" dirty="0">
              <a:solidFill>
                <a:srgbClr val="002060"/>
              </a:solidFill>
            </a:endParaRPr>
          </a:p>
        </p:txBody>
      </p:sp>
      <p:grpSp>
        <p:nvGrpSpPr>
          <p:cNvPr id="6" name="5 Grupo"/>
          <p:cNvGrpSpPr/>
          <p:nvPr/>
        </p:nvGrpSpPr>
        <p:grpSpPr>
          <a:xfrm>
            <a:off x="2843808" y="2137049"/>
            <a:ext cx="491224" cy="574639"/>
            <a:chOff x="2556558" y="396756"/>
            <a:chExt cx="491224" cy="574639"/>
          </a:xfrm>
        </p:grpSpPr>
        <p:sp>
          <p:nvSpPr>
            <p:cNvPr id="8" name="7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10" name="9 Grupo"/>
          <p:cNvGrpSpPr/>
          <p:nvPr/>
        </p:nvGrpSpPr>
        <p:grpSpPr>
          <a:xfrm>
            <a:off x="3491880" y="1779778"/>
            <a:ext cx="2317096" cy="1289182"/>
            <a:chOff x="3251687" y="0"/>
            <a:chExt cx="2317096" cy="1368152"/>
          </a:xfrm>
          <a:scene3d>
            <a:camera prst="orthographicFront"/>
            <a:lightRig rig="flat" dir="t"/>
          </a:scene3d>
        </p:grpSpPr>
        <p:sp>
          <p:nvSpPr>
            <p:cNvPr id="11" name="10 Rectángulo redondeado"/>
            <p:cNvSpPr/>
            <p:nvPr/>
          </p:nvSpPr>
          <p:spPr>
            <a:xfrm>
              <a:off x="3251687" y="0"/>
              <a:ext cx="2317096" cy="13681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2" name="11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Producción arrancó el 6 </a:t>
              </a:r>
              <a:r>
                <a:rPr lang="es-EC" sz="2000" dirty="0"/>
                <a:t>de julio de 1972 </a:t>
              </a:r>
              <a:endParaRPr lang="es-EC" sz="2000" kern="1200" dirty="0">
                <a:latin typeface="Times New Roman" pitchFamily="18" charset="0"/>
                <a:cs typeface="Times New Roman" pitchFamily="18" charset="0"/>
              </a:endParaRPr>
            </a:p>
          </p:txBody>
        </p:sp>
      </p:grpSp>
      <p:grpSp>
        <p:nvGrpSpPr>
          <p:cNvPr id="13" name="12 Grupo"/>
          <p:cNvGrpSpPr/>
          <p:nvPr/>
        </p:nvGrpSpPr>
        <p:grpSpPr>
          <a:xfrm>
            <a:off x="323528" y="1751675"/>
            <a:ext cx="2389104" cy="1317285"/>
            <a:chOff x="-64256" y="0"/>
            <a:chExt cx="2389104" cy="1368152"/>
          </a:xfrm>
          <a:scene3d>
            <a:camera prst="orthographicFront"/>
            <a:lightRig rig="flat" dir="t"/>
          </a:scene3d>
        </p:grpSpPr>
        <p:sp>
          <p:nvSpPr>
            <p:cNvPr id="14" name="13 Rectángulo redondeado"/>
            <p:cNvSpPr/>
            <p:nvPr/>
          </p:nvSpPr>
          <p:spPr>
            <a:xfrm>
              <a:off x="7752" y="0"/>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15" name="14 Rectángulo"/>
            <p:cNvSpPr/>
            <p:nvPr/>
          </p:nvSpPr>
          <p:spPr>
            <a:xfrm>
              <a:off x="-64256" y="40073"/>
              <a:ext cx="2236952"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Descubierto por Texaco-Gulf </a:t>
              </a:r>
              <a:r>
                <a:rPr lang="es-EC" sz="2000" dirty="0"/>
                <a:t>en 1969</a:t>
              </a:r>
              <a:endParaRPr lang="es-EC" sz="2000" kern="1200" dirty="0">
                <a:latin typeface="Times New Roman" pitchFamily="18" charset="0"/>
                <a:cs typeface="Times New Roman" pitchFamily="18" charset="0"/>
              </a:endParaRPr>
            </a:p>
          </p:txBody>
        </p:sp>
      </p:grpSp>
      <p:grpSp>
        <p:nvGrpSpPr>
          <p:cNvPr id="16" name="15 Grupo"/>
          <p:cNvGrpSpPr/>
          <p:nvPr/>
        </p:nvGrpSpPr>
        <p:grpSpPr>
          <a:xfrm>
            <a:off x="6516216" y="1779778"/>
            <a:ext cx="2317096" cy="1289182"/>
            <a:chOff x="3251687" y="0"/>
            <a:chExt cx="2317096" cy="1368152"/>
          </a:xfrm>
          <a:scene3d>
            <a:camera prst="orthographicFront"/>
            <a:lightRig rig="flat" dir="t"/>
          </a:scene3d>
        </p:grpSpPr>
        <p:sp>
          <p:nvSpPr>
            <p:cNvPr id="17" name="16 Rectángulo redondeado"/>
            <p:cNvSpPr/>
            <p:nvPr/>
          </p:nvSpPr>
          <p:spPr>
            <a:xfrm>
              <a:off x="3251687" y="0"/>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18" name="17 Rectángulo"/>
            <p:cNvSpPr/>
            <p:nvPr/>
          </p:nvSpPr>
          <p:spPr>
            <a:xfrm>
              <a:off x="3304599" y="25159"/>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solidFill>
                    <a:schemeClr val="tx1"/>
                  </a:solidFill>
                  <a:latin typeface="Times New Roman" pitchFamily="18" charset="0"/>
                  <a:cs typeface="Times New Roman" pitchFamily="18" charset="0"/>
                </a:rPr>
                <a:t>Pasa a Cepe –Texaco hasta 1989</a:t>
              </a:r>
              <a:endParaRPr lang="es-EC" sz="2000" kern="1200" dirty="0">
                <a:latin typeface="Times New Roman" pitchFamily="18" charset="0"/>
                <a:cs typeface="Times New Roman" pitchFamily="18" charset="0"/>
              </a:endParaRPr>
            </a:p>
          </p:txBody>
        </p:sp>
      </p:grpSp>
      <p:grpSp>
        <p:nvGrpSpPr>
          <p:cNvPr id="19" name="18 Grupo"/>
          <p:cNvGrpSpPr/>
          <p:nvPr/>
        </p:nvGrpSpPr>
        <p:grpSpPr>
          <a:xfrm>
            <a:off x="5940152" y="2132856"/>
            <a:ext cx="491224" cy="574639"/>
            <a:chOff x="2556558" y="396756"/>
            <a:chExt cx="491224" cy="574639"/>
          </a:xfrm>
        </p:grpSpPr>
        <p:sp>
          <p:nvSpPr>
            <p:cNvPr id="20" name="19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1"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22" name="21 Grupo"/>
          <p:cNvGrpSpPr/>
          <p:nvPr/>
        </p:nvGrpSpPr>
        <p:grpSpPr>
          <a:xfrm>
            <a:off x="6588224" y="3789040"/>
            <a:ext cx="2317096" cy="1289182"/>
            <a:chOff x="3251687" y="0"/>
            <a:chExt cx="2317096" cy="1368152"/>
          </a:xfrm>
          <a:scene3d>
            <a:camera prst="orthographicFront"/>
            <a:lightRig rig="flat" dir="t"/>
          </a:scene3d>
        </p:grpSpPr>
        <p:sp>
          <p:nvSpPr>
            <p:cNvPr id="23" name="22 Rectángulo redondeado"/>
            <p:cNvSpPr/>
            <p:nvPr/>
          </p:nvSpPr>
          <p:spPr>
            <a:xfrm>
              <a:off x="3251687" y="0"/>
              <a:ext cx="2317096" cy="13681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4" name="23 Rectángulo"/>
            <p:cNvSpPr/>
            <p:nvPr/>
          </p:nvSpPr>
          <p:spPr>
            <a:xfrm>
              <a:off x="3290628" y="48347"/>
              <a:ext cx="2236952"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err="1" smtClean="0"/>
                <a:t>Petroproducción</a:t>
              </a:r>
              <a:r>
                <a:rPr lang="es-EC" sz="2000" dirty="0" smtClean="0"/>
                <a:t> en 1989</a:t>
              </a:r>
              <a:endParaRPr lang="es-EC" sz="2000" kern="1200" dirty="0">
                <a:latin typeface="Times New Roman" pitchFamily="18" charset="0"/>
                <a:cs typeface="Times New Roman" pitchFamily="18" charset="0"/>
              </a:endParaRPr>
            </a:p>
          </p:txBody>
        </p:sp>
      </p:grpSp>
      <p:grpSp>
        <p:nvGrpSpPr>
          <p:cNvPr id="25" name="24 Grupo"/>
          <p:cNvGrpSpPr/>
          <p:nvPr/>
        </p:nvGrpSpPr>
        <p:grpSpPr>
          <a:xfrm rot="5400000">
            <a:off x="7350012" y="3171269"/>
            <a:ext cx="491224" cy="574639"/>
            <a:chOff x="2556558" y="396756"/>
            <a:chExt cx="491224" cy="574639"/>
          </a:xfrm>
        </p:grpSpPr>
        <p:sp>
          <p:nvSpPr>
            <p:cNvPr id="26" name="25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7"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28" name="27 Grupo"/>
          <p:cNvGrpSpPr/>
          <p:nvPr/>
        </p:nvGrpSpPr>
        <p:grpSpPr>
          <a:xfrm>
            <a:off x="3635895" y="3789040"/>
            <a:ext cx="2205166" cy="1289182"/>
            <a:chOff x="3324096" y="0"/>
            <a:chExt cx="2217454" cy="1368152"/>
          </a:xfrm>
          <a:scene3d>
            <a:camera prst="orthographicFront"/>
            <a:lightRig rig="flat" dir="t"/>
          </a:scene3d>
        </p:grpSpPr>
        <p:sp>
          <p:nvSpPr>
            <p:cNvPr id="29" name="28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0" name="29 Rectángulo"/>
            <p:cNvSpPr/>
            <p:nvPr/>
          </p:nvSpPr>
          <p:spPr>
            <a:xfrm>
              <a:off x="3396504" y="25159"/>
              <a:ext cx="2145046" cy="1288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solidFill>
                    <a:schemeClr val="tx1"/>
                  </a:solidFill>
                  <a:latin typeface="Times New Roman" pitchFamily="18" charset="0"/>
                  <a:cs typeface="Times New Roman" pitchFamily="18" charset="0"/>
                </a:rPr>
                <a:t>2009 RÍO NAPO CEM</a:t>
              </a:r>
              <a:endParaRPr lang="es-EC" sz="2000" kern="1200" dirty="0">
                <a:latin typeface="Times New Roman" pitchFamily="18" charset="0"/>
                <a:cs typeface="Times New Roman" pitchFamily="18" charset="0"/>
              </a:endParaRPr>
            </a:p>
          </p:txBody>
        </p:sp>
      </p:grpSp>
      <p:pic>
        <p:nvPicPr>
          <p:cNvPr id="31" name="30 Imagen" descr="C:\Users\CHARLES\Desktop\tesis\petroleo-petrolera-petroamazonas-Ecuador_ECMIMA20121115_0166_40.gif"/>
          <p:cNvPicPr/>
          <p:nvPr/>
        </p:nvPicPr>
        <p:blipFill rotWithShape="1">
          <a:blip r:embed="rId3" cstate="print">
            <a:extLst>
              <a:ext uri="{28A0092B-C50C-407E-A947-70E740481C1C}">
                <a14:useLocalDpi xmlns:a14="http://schemas.microsoft.com/office/drawing/2010/main" val="0"/>
              </a:ext>
            </a:extLst>
          </a:blip>
          <a:srcRect l="34550" t="13660" r="3433" b="6699"/>
          <a:stretch/>
        </p:blipFill>
        <p:spPr bwMode="auto">
          <a:xfrm>
            <a:off x="107504" y="3356992"/>
            <a:ext cx="3384376" cy="3024336"/>
          </a:xfrm>
          <a:prstGeom prst="rect">
            <a:avLst/>
          </a:prstGeom>
          <a:noFill/>
          <a:ln>
            <a:noFill/>
          </a:ln>
          <a:extLst>
            <a:ext uri="{53640926-AAD7-44D8-BBD7-CCE9431645EC}">
              <a14:shadowObscured xmlns:a14="http://schemas.microsoft.com/office/drawing/2010/main"/>
            </a:ext>
          </a:extLst>
        </p:spPr>
      </p:pic>
      <p:grpSp>
        <p:nvGrpSpPr>
          <p:cNvPr id="32" name="31 Grupo"/>
          <p:cNvGrpSpPr/>
          <p:nvPr/>
        </p:nvGrpSpPr>
        <p:grpSpPr>
          <a:xfrm flipH="1">
            <a:off x="5868144" y="4005064"/>
            <a:ext cx="648072" cy="574639"/>
            <a:chOff x="2556558" y="396756"/>
            <a:chExt cx="491224" cy="574639"/>
          </a:xfrm>
        </p:grpSpPr>
        <p:sp>
          <p:nvSpPr>
            <p:cNvPr id="33" name="32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4"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35"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36" name="35 Imagen" descr="AGENDA.jpg">
            <a:hlinkClick r:id="rId4" action="ppaction://hlinksldjump"/>
          </p:cNvPr>
          <p:cNvPicPr>
            <a:picLocks noChangeAspect="1"/>
          </p:cNvPicPr>
          <p:nvPr/>
        </p:nvPicPr>
        <p:blipFill>
          <a:blip r:embed="rId5" cstate="print"/>
          <a:stretch>
            <a:fillRect/>
          </a:stretch>
        </p:blipFill>
        <p:spPr>
          <a:xfrm>
            <a:off x="3995936" y="5949280"/>
            <a:ext cx="1135782" cy="721099"/>
          </a:xfrm>
          <a:prstGeom prst="rect">
            <a:avLst/>
          </a:prstGeom>
        </p:spPr>
      </p:pic>
      <p:pic>
        <p:nvPicPr>
          <p:cNvPr id="37" name="36 Imagen" descr="introduccion.jpg">
            <a:hlinkClick r:id="rId6" action="ppaction://hlinksldjump"/>
          </p:cNvPr>
          <p:cNvPicPr>
            <a:picLocks noChangeAspect="1"/>
          </p:cNvPicPr>
          <p:nvPr/>
        </p:nvPicPr>
        <p:blipFill>
          <a:blip r:embed="rId7" cstate="print"/>
          <a:stretch>
            <a:fillRect/>
          </a:stretch>
        </p:blipFill>
        <p:spPr>
          <a:xfrm>
            <a:off x="5220072" y="5945273"/>
            <a:ext cx="936104" cy="724087"/>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Autofit/>
          </a:bodyPr>
          <a:lstStyle/>
          <a:p>
            <a:r>
              <a:rPr lang="es-EC" sz="2800" dirty="0" smtClean="0"/>
              <a:t>Diseño de la operación automática de los sistemas auxiliares secundarios</a:t>
            </a:r>
          </a:p>
        </p:txBody>
      </p:sp>
      <p:sp>
        <p:nvSpPr>
          <p:cNvPr id="6" name="6 Marcador de pie de página"/>
          <p:cNvSpPr>
            <a:spLocks noGrp="1"/>
          </p:cNvSpPr>
          <p:nvPr>
            <p:ph type="ftr" sz="quarter" idx="11"/>
          </p:nvPr>
        </p:nvSpPr>
        <p:spPr>
          <a:xfrm>
            <a:off x="6084168"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3" name="15 Grupo"/>
          <p:cNvGrpSpPr/>
          <p:nvPr/>
        </p:nvGrpSpPr>
        <p:grpSpPr>
          <a:xfrm>
            <a:off x="3131840" y="2924944"/>
            <a:ext cx="2961571" cy="1656184"/>
            <a:chOff x="-184747" y="-39385"/>
            <a:chExt cx="2381932" cy="1430239"/>
          </a:xfrm>
          <a:scene3d>
            <a:camera prst="orthographicFront"/>
            <a:lightRig rig="flat" dir="t"/>
          </a:scene3d>
        </p:grpSpPr>
        <p:sp>
          <p:nvSpPr>
            <p:cNvPr id="21" name="20 Rectángulo redondeado"/>
            <p:cNvSpPr/>
            <p:nvPr/>
          </p:nvSpPr>
          <p:spPr>
            <a:xfrm>
              <a:off x="-127345" y="297142"/>
              <a:ext cx="2317096"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es-EC" dirty="0"/>
            </a:p>
          </p:txBody>
        </p:sp>
        <p:sp>
          <p:nvSpPr>
            <p:cNvPr id="22" name="21 Rectángulo"/>
            <p:cNvSpPr/>
            <p:nvPr/>
          </p:nvSpPr>
          <p:spPr>
            <a:xfrm>
              <a:off x="-184747" y="-39385"/>
              <a:ext cx="2381932" cy="1430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ctr"/>
              <a:r>
                <a:rPr lang="es-EC" sz="2000" b="1" dirty="0" smtClean="0"/>
                <a:t>        </a:t>
              </a:r>
            </a:p>
            <a:p>
              <a:pPr algn="ctr"/>
              <a:r>
                <a:rPr lang="es-EC" sz="2000" b="1" dirty="0" smtClean="0"/>
                <a:t> SISTEMA DE AIRE DE INSTRUMENTOS</a:t>
              </a:r>
            </a:p>
          </p:txBody>
        </p:sp>
      </p:grpSp>
      <p:sp>
        <p:nvSpPr>
          <p:cNvPr id="23" name="22 Rectángulo"/>
          <p:cNvSpPr/>
          <p:nvPr/>
        </p:nvSpPr>
        <p:spPr>
          <a:xfrm>
            <a:off x="6372200" y="3140967"/>
            <a:ext cx="2298670" cy="881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kern="1200" dirty="0">
              <a:latin typeface="Times New Roman" pitchFamily="18" charset="0"/>
              <a:cs typeface="Times New Roman" pitchFamily="18" charset="0"/>
            </a:endParaRPr>
          </a:p>
        </p:txBody>
      </p:sp>
      <p:grpSp>
        <p:nvGrpSpPr>
          <p:cNvPr id="4" name="12 Grupo"/>
          <p:cNvGrpSpPr/>
          <p:nvPr/>
        </p:nvGrpSpPr>
        <p:grpSpPr>
          <a:xfrm>
            <a:off x="1115618" y="1484784"/>
            <a:ext cx="3456382" cy="1224136"/>
            <a:chOff x="3251687" y="-570065"/>
            <a:chExt cx="3074231" cy="1938217"/>
          </a:xfrm>
          <a:noFill/>
          <a:scene3d>
            <a:camera prst="orthographicFront"/>
            <a:lightRig rig="flat" dir="t"/>
          </a:scene3d>
        </p:grpSpPr>
        <p:sp>
          <p:nvSpPr>
            <p:cNvPr id="28" name="27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1" name="30 Rectángulo"/>
            <p:cNvSpPr/>
            <p:nvPr/>
          </p:nvSpPr>
          <p:spPr>
            <a:xfrm>
              <a:off x="3507871" y="-570065"/>
              <a:ext cx="2818047" cy="1824204"/>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las principales variables de operación de presión y temperatura</a:t>
              </a:r>
              <a:endParaRPr lang="es-EC" sz="2000" dirty="0">
                <a:latin typeface="Times New Roman" pitchFamily="18" charset="0"/>
                <a:cs typeface="Times New Roman" pitchFamily="18" charset="0"/>
              </a:endParaRPr>
            </a:p>
          </p:txBody>
        </p:sp>
      </p:grpSp>
      <p:grpSp>
        <p:nvGrpSpPr>
          <p:cNvPr id="5" name="12 Grupo"/>
          <p:cNvGrpSpPr/>
          <p:nvPr/>
        </p:nvGrpSpPr>
        <p:grpSpPr>
          <a:xfrm>
            <a:off x="5076056" y="1484784"/>
            <a:ext cx="2736302" cy="1152128"/>
            <a:chOff x="3199062" y="-577665"/>
            <a:chExt cx="2433767" cy="1945817"/>
          </a:xfrm>
          <a:noFill/>
          <a:scene3d>
            <a:camera prst="orthographicFront"/>
            <a:lightRig rig="flat" dir="t"/>
          </a:scene3d>
        </p:grpSpPr>
        <p:sp>
          <p:nvSpPr>
            <p:cNvPr id="33" name="32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4" name="33 Rectángulo"/>
            <p:cNvSpPr/>
            <p:nvPr/>
          </p:nvSpPr>
          <p:spPr>
            <a:xfrm>
              <a:off x="3199062" y="-577665"/>
              <a:ext cx="2433767" cy="1945816"/>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alarmas de estados críticos de presión en el sistema</a:t>
              </a:r>
              <a:endParaRPr lang="es-EC" sz="2000" dirty="0">
                <a:latin typeface="Times New Roman" pitchFamily="18" charset="0"/>
                <a:cs typeface="Times New Roman" pitchFamily="18" charset="0"/>
              </a:endParaRPr>
            </a:p>
          </p:txBody>
        </p:sp>
      </p:grpSp>
      <p:sp>
        <p:nvSpPr>
          <p:cNvPr id="35" name="34 Rectángulo redondeado"/>
          <p:cNvSpPr/>
          <p:nvPr/>
        </p:nvSpPr>
        <p:spPr>
          <a:xfrm>
            <a:off x="310688" y="3933057"/>
            <a:ext cx="2605128" cy="864095"/>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7" name="12 Grupo"/>
          <p:cNvGrpSpPr/>
          <p:nvPr/>
        </p:nvGrpSpPr>
        <p:grpSpPr>
          <a:xfrm>
            <a:off x="3203848" y="4797152"/>
            <a:ext cx="2952327" cy="1224136"/>
            <a:chOff x="3132861" y="0"/>
            <a:chExt cx="2435922" cy="1938216"/>
          </a:xfrm>
          <a:noFill/>
          <a:scene3d>
            <a:camera prst="orthographicFront"/>
            <a:lightRig rig="flat" dir="t"/>
          </a:scene3d>
        </p:grpSpPr>
        <p:sp>
          <p:nvSpPr>
            <p:cNvPr id="37" name="36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38" name="37 Rectángulo"/>
            <p:cNvSpPr/>
            <p:nvPr/>
          </p:nvSpPr>
          <p:spPr>
            <a:xfrm>
              <a:off x="3132861" y="228025"/>
              <a:ext cx="2376510" cy="1710191"/>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Monitoreo de la presión de la red de aire instrumentos, y estados de alarma</a:t>
              </a:r>
              <a:endParaRPr lang="es-EC" sz="2000" kern="1200" dirty="0">
                <a:latin typeface="Times New Roman" pitchFamily="18" charset="0"/>
                <a:cs typeface="Times New Roman" pitchFamily="18" charset="0"/>
              </a:endParaRPr>
            </a:p>
          </p:txBody>
        </p:sp>
      </p:grpSp>
      <p:grpSp>
        <p:nvGrpSpPr>
          <p:cNvPr id="8" name="12 Grupo"/>
          <p:cNvGrpSpPr/>
          <p:nvPr/>
        </p:nvGrpSpPr>
        <p:grpSpPr>
          <a:xfrm>
            <a:off x="6228184" y="3212976"/>
            <a:ext cx="2771801" cy="1872208"/>
            <a:chOff x="3187641" y="-855097"/>
            <a:chExt cx="2465342" cy="2223249"/>
          </a:xfrm>
          <a:noFill/>
          <a:scene3d>
            <a:camera prst="orthographicFront"/>
            <a:lightRig rig="flat" dir="t"/>
          </a:scene3d>
        </p:grpSpPr>
        <p:sp>
          <p:nvSpPr>
            <p:cNvPr id="40" name="39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41" name="40 Rectángulo"/>
            <p:cNvSpPr/>
            <p:nvPr/>
          </p:nvSpPr>
          <p:spPr>
            <a:xfrm>
              <a:off x="3187641" y="-855097"/>
              <a:ext cx="2465342" cy="1459028"/>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s-EC" sz="2000" dirty="0" smtClean="0">
                  <a:latin typeface="Times New Roman" pitchFamily="18" charset="0"/>
                  <a:cs typeface="Times New Roman" pitchFamily="18" charset="0"/>
                </a:rPr>
                <a:t>Válvula autoreguladora de presión PCV-518 seteada en 100 psig</a:t>
              </a:r>
              <a:endParaRPr lang="es-EC" sz="2000" kern="1200" dirty="0">
                <a:latin typeface="Times New Roman" pitchFamily="18" charset="0"/>
                <a:cs typeface="Times New Roman" pitchFamily="18" charset="0"/>
              </a:endParaRPr>
            </a:p>
          </p:txBody>
        </p:sp>
      </p:grpSp>
      <p:sp>
        <p:nvSpPr>
          <p:cNvPr id="42" name="41 Rectángulo redondeado"/>
          <p:cNvSpPr/>
          <p:nvPr/>
        </p:nvSpPr>
        <p:spPr>
          <a:xfrm>
            <a:off x="382696" y="5301208"/>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sp>
        <p:nvSpPr>
          <p:cNvPr id="43" name="42 Rectángulo redondeado"/>
          <p:cNvSpPr/>
          <p:nvPr/>
        </p:nvSpPr>
        <p:spPr>
          <a:xfrm>
            <a:off x="3275856" y="5229199"/>
            <a:ext cx="2605128" cy="864096"/>
          </a:xfrm>
          <a:prstGeom prst="roundRect">
            <a:avLst>
              <a:gd name="adj" fmla="val 10000"/>
            </a:avLst>
          </a:prstGeom>
          <a:noFill/>
          <a:ln>
            <a:noFill/>
          </a:ln>
          <a:scene3d>
            <a:camera prst="orthographicFront"/>
            <a:lightRig rig="flat" dir="t"/>
          </a:scene3d>
        </p:spPr>
        <p:style>
          <a:lnRef idx="2">
            <a:schemeClr val="accent5"/>
          </a:lnRef>
          <a:fillRef idx="1">
            <a:schemeClr val="lt1"/>
          </a:fillRef>
          <a:effectRef idx="0">
            <a:schemeClr val="accent5"/>
          </a:effectRef>
          <a:fontRef idx="minor">
            <a:schemeClr val="dk1"/>
          </a:fontRef>
        </p:style>
      </p:sp>
      <p:grpSp>
        <p:nvGrpSpPr>
          <p:cNvPr id="9" name="12 Grupo"/>
          <p:cNvGrpSpPr/>
          <p:nvPr/>
        </p:nvGrpSpPr>
        <p:grpSpPr>
          <a:xfrm>
            <a:off x="12844" y="3263593"/>
            <a:ext cx="2915813" cy="1173519"/>
            <a:chOff x="3251687" y="-329632"/>
            <a:chExt cx="2593429" cy="1858072"/>
          </a:xfrm>
          <a:noFill/>
          <a:scene3d>
            <a:camera prst="orthographicFront"/>
            <a:lightRig rig="flat" dir="t"/>
          </a:scene3d>
        </p:grpSpPr>
        <p:sp>
          <p:nvSpPr>
            <p:cNvPr id="45" name="44 Rectángulo redondeado"/>
            <p:cNvSpPr/>
            <p:nvPr/>
          </p:nvSpPr>
          <p:spPr>
            <a:xfrm>
              <a:off x="3251687" y="0"/>
              <a:ext cx="2317096" cy="1368152"/>
            </a:xfrm>
            <a:prstGeom prst="roundRect">
              <a:avLst>
                <a:gd name="adj" fmla="val 10000"/>
              </a:avLst>
            </a:prstGeom>
            <a:noFill/>
            <a:ln>
              <a:noFill/>
            </a:ln>
          </p:spPr>
          <p:style>
            <a:lnRef idx="2">
              <a:schemeClr val="accent5"/>
            </a:lnRef>
            <a:fillRef idx="1">
              <a:schemeClr val="lt1"/>
            </a:fillRef>
            <a:effectRef idx="0">
              <a:schemeClr val="accent5"/>
            </a:effectRef>
            <a:fontRef idx="minor">
              <a:schemeClr val="dk1"/>
            </a:fontRef>
          </p:style>
        </p:sp>
        <p:sp>
          <p:nvSpPr>
            <p:cNvPr id="46" name="45 Rectángulo"/>
            <p:cNvSpPr/>
            <p:nvPr/>
          </p:nvSpPr>
          <p:spPr>
            <a:xfrm>
              <a:off x="3399928" y="-329632"/>
              <a:ext cx="2445188" cy="1858072"/>
            </a:xfrm>
            <a:prstGeom prst="rect">
              <a:avLst/>
            </a:prstGeom>
            <a:noFill/>
            <a:ln w="38100">
              <a:solidFill>
                <a:srgbClr val="C00000"/>
              </a:solidFill>
              <a:prstDash val="dash"/>
            </a:ln>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Control mediante señales de arranque/parada automático y manual</a:t>
              </a:r>
              <a:endParaRPr lang="es-EC" sz="2000" kern="1200" dirty="0">
                <a:latin typeface="Times New Roman" pitchFamily="18" charset="0"/>
                <a:cs typeface="Times New Roman" pitchFamily="18" charset="0"/>
              </a:endParaRPr>
            </a:p>
          </p:txBody>
        </p:sp>
      </p:grpSp>
      <p:pic>
        <p:nvPicPr>
          <p:cNvPr id="27" name="26 Imagen" descr="AGENDA.jpg">
            <a:hlinkClick r:id="rId3" action="ppaction://hlinksldjump"/>
          </p:cNvPr>
          <p:cNvPicPr>
            <a:picLocks noChangeAspect="1"/>
          </p:cNvPicPr>
          <p:nvPr/>
        </p:nvPicPr>
        <p:blipFill>
          <a:blip r:embed="rId4" cstate="print"/>
          <a:stretch>
            <a:fillRect/>
          </a:stretch>
        </p:blipFill>
        <p:spPr>
          <a:xfrm>
            <a:off x="1708026" y="5877272"/>
            <a:ext cx="1351806" cy="858251"/>
          </a:xfrm>
          <a:prstGeom prst="rect">
            <a:avLst/>
          </a:prstGeom>
        </p:spPr>
      </p:pic>
      <p:pic>
        <p:nvPicPr>
          <p:cNvPr id="29" name="28 Imagen" descr="BASICA.jpg">
            <a:hlinkClick r:id="rId5" action="ppaction://hlinksldjump"/>
          </p:cNvPr>
          <p:cNvPicPr>
            <a:picLocks noChangeAspect="1"/>
          </p:cNvPicPr>
          <p:nvPr/>
        </p:nvPicPr>
        <p:blipFill>
          <a:blip r:embed="rId6" cstate="print"/>
          <a:stretch>
            <a:fillRect/>
          </a:stretch>
        </p:blipFill>
        <p:spPr>
          <a:xfrm>
            <a:off x="107504" y="5898811"/>
            <a:ext cx="1438593" cy="836712"/>
          </a:xfrm>
          <a:prstGeom prst="rect">
            <a:avLst/>
          </a:prstGeom>
        </p:spPr>
      </p:pic>
      <p:sp>
        <p:nvSpPr>
          <p:cNvPr id="30" name="29 Rectángulo redondeado">
            <a:hlinkClick r:id="rId7" action="ppaction://hlinkfile"/>
          </p:cNvPr>
          <p:cNvSpPr/>
          <p:nvPr/>
        </p:nvSpPr>
        <p:spPr>
          <a:xfrm>
            <a:off x="7164288" y="5157192"/>
            <a:ext cx="1512168" cy="64807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sp>
        <p:nvSpPr>
          <p:cNvPr id="32" name="31 Flecha izquierda">
            <a:hlinkClick r:id="rId8" action="ppaction://hlinksldjump"/>
          </p:cNvPr>
          <p:cNvSpPr/>
          <p:nvPr/>
        </p:nvSpPr>
        <p:spPr>
          <a:xfrm>
            <a:off x="683568" y="5085184"/>
            <a:ext cx="86409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528"/>
            <a:ext cx="8686800" cy="838200"/>
          </a:xfrm>
        </p:spPr>
        <p:txBody>
          <a:bodyPr>
            <a:noAutofit/>
          </a:bodyPr>
          <a:lstStyle/>
          <a:p>
            <a:pPr marL="514350" indent="-514350"/>
            <a:r>
              <a:rPr lang="es-EC" b="1" dirty="0" smtClean="0">
                <a:solidFill>
                  <a:srgbClr val="002060"/>
                </a:solidFill>
              </a:rPr>
              <a:t>	Consideraciones generales del sistema eléctrico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12" name="11 Marcador de contenido"/>
          <p:cNvSpPr>
            <a:spLocks noGrp="1"/>
          </p:cNvSpPr>
          <p:nvPr>
            <p:ph idx="1"/>
          </p:nvPr>
        </p:nvSpPr>
        <p:spPr/>
        <p:txBody>
          <a:bodyPr>
            <a:normAutofit fontScale="92500" lnSpcReduction="10000"/>
          </a:bodyPr>
          <a:lstStyle/>
          <a:p>
            <a:pPr algn="just">
              <a:buFont typeface="Wingdings" pitchFamily="2" charset="2"/>
              <a:buChar char="v"/>
            </a:pPr>
            <a:r>
              <a:rPr lang="es-EC" dirty="0" smtClean="0"/>
              <a:t>Definición de áreas peligrosas usando las normas API 500 y NEC sección 500</a:t>
            </a:r>
          </a:p>
          <a:p>
            <a:pPr algn="just">
              <a:buFont typeface="Wingdings" pitchFamily="2" charset="2"/>
              <a:buChar char="v"/>
            </a:pPr>
            <a:r>
              <a:rPr lang="es-EC" dirty="0" smtClean="0"/>
              <a:t>La distribución del equipo en el cuarto de control eléctrico debe realizarse permitiendo espacios de acceso y trabajo suficiente, un mantenimiento rápido y seguro alrededor del equipo eléctrico. Los espacios mínimos permitidos se indican en la NEC, Sección 110, artículo 110-34.</a:t>
            </a:r>
          </a:p>
          <a:p>
            <a:pPr algn="just">
              <a:buFont typeface="Wingdings" pitchFamily="2" charset="2"/>
              <a:buChar char="v"/>
            </a:pPr>
            <a:r>
              <a:rPr lang="es-EC" dirty="0" smtClean="0"/>
              <a:t>Para determinar la sección de los conductores se ha usado la NEC, Secciones: 210, 225 y 430.</a:t>
            </a:r>
            <a:endParaRPr lang="es-EC" dirty="0"/>
          </a:p>
        </p:txBody>
      </p:sp>
      <p:pic>
        <p:nvPicPr>
          <p:cNvPr id="7" name="6 Imagen" descr="AGENDA.jpg">
            <a:hlinkClick r:id="rId3" action="ppaction://hlinksldjump"/>
          </p:cNvPr>
          <p:cNvPicPr>
            <a:picLocks noChangeAspect="1"/>
          </p:cNvPicPr>
          <p:nvPr/>
        </p:nvPicPr>
        <p:blipFill>
          <a:blip r:embed="rId4" cstate="print"/>
          <a:stretch>
            <a:fillRect/>
          </a:stretch>
        </p:blipFill>
        <p:spPr>
          <a:xfrm>
            <a:off x="1708026" y="5949280"/>
            <a:ext cx="1351806" cy="858251"/>
          </a:xfrm>
          <a:prstGeom prst="rect">
            <a:avLst/>
          </a:prstGeom>
        </p:spPr>
      </p:pic>
      <p:pic>
        <p:nvPicPr>
          <p:cNvPr id="8" name="7 Imagen" descr="BASICA.jpg">
            <a:hlinkClick r:id="rId5" action="ppaction://hlinksldjump"/>
          </p:cNvPr>
          <p:cNvPicPr>
            <a:picLocks noChangeAspect="1"/>
          </p:cNvPicPr>
          <p:nvPr/>
        </p:nvPicPr>
        <p:blipFill>
          <a:blip r:embed="rId6" cstate="print"/>
          <a:stretch>
            <a:fillRect/>
          </a:stretch>
        </p:blipFill>
        <p:spPr>
          <a:xfrm>
            <a:off x="107504" y="5970819"/>
            <a:ext cx="1438593" cy="836712"/>
          </a:xfrm>
          <a:prstGeom prst="rect">
            <a:avLst/>
          </a:prstGeom>
        </p:spPr>
      </p:pic>
      <p:sp>
        <p:nvSpPr>
          <p:cNvPr id="9" name="8 Rectángulo redondeado">
            <a:hlinkClick r:id="rId7" action="ppaction://hlinkfile"/>
          </p:cNvPr>
          <p:cNvSpPr/>
          <p:nvPr/>
        </p:nvSpPr>
        <p:spPr>
          <a:xfrm>
            <a:off x="5292080" y="1988840"/>
            <a:ext cx="1368152" cy="432048"/>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smtClean="0"/>
              <a:t>P&amp;Id</a:t>
            </a:r>
            <a:endParaRPr lang="es-EC"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42528"/>
            <a:ext cx="8686800" cy="838200"/>
          </a:xfrm>
        </p:spPr>
        <p:txBody>
          <a:bodyPr>
            <a:noAutofit/>
          </a:bodyPr>
          <a:lstStyle/>
          <a:p>
            <a:pPr marL="514350" indent="-514350"/>
            <a:r>
              <a:rPr lang="es-EC" b="1" dirty="0" smtClean="0">
                <a:solidFill>
                  <a:srgbClr val="002060"/>
                </a:solidFill>
              </a:rPr>
              <a:t>	Consideraciones generales del sistema eléctrico</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12" name="11 Marcador de contenido"/>
          <p:cNvSpPr>
            <a:spLocks noGrp="1"/>
          </p:cNvSpPr>
          <p:nvPr>
            <p:ph idx="1"/>
          </p:nvPr>
        </p:nvSpPr>
        <p:spPr>
          <a:xfrm>
            <a:off x="179512" y="1207293"/>
            <a:ext cx="8686800" cy="4525963"/>
          </a:xfrm>
        </p:spPr>
        <p:txBody>
          <a:bodyPr>
            <a:noAutofit/>
          </a:bodyPr>
          <a:lstStyle/>
          <a:p>
            <a:pPr algn="just">
              <a:buFont typeface="Wingdings" pitchFamily="2" charset="2"/>
              <a:buChar char="v"/>
            </a:pPr>
            <a:r>
              <a:rPr lang="es-EC" sz="2700" dirty="0" smtClean="0"/>
              <a:t>Las características de los conductores se encuentran especificadas en la NEC, Sección 310. Para la elección del calibre del conductor se emplean dos criterios que son  capacidad de conducción de corriente y caída de tensión </a:t>
            </a:r>
          </a:p>
          <a:p>
            <a:pPr algn="just">
              <a:buFont typeface="Wingdings" pitchFamily="2" charset="2"/>
              <a:buChar char="v"/>
            </a:pPr>
            <a:r>
              <a:rPr lang="es-EC" sz="2700" dirty="0" smtClean="0"/>
              <a:t>Para una adecuada elección de los dispositivos de protección se ha hecho uso de la norma NEC sección 430, tomando en consideración las características de cada motor</a:t>
            </a:r>
          </a:p>
          <a:p>
            <a:pPr algn="just">
              <a:buFont typeface="Wingdings" pitchFamily="2" charset="2"/>
              <a:buChar char="v"/>
            </a:pPr>
            <a:r>
              <a:rPr lang="es-EC" sz="2700" dirty="0" smtClean="0"/>
              <a:t>Para la selección del calibre de los conductores de control se ha hecho uso de la norma API 540</a:t>
            </a:r>
          </a:p>
        </p:txBody>
      </p:sp>
      <p:pic>
        <p:nvPicPr>
          <p:cNvPr id="7" name="6 Imagen" descr="AGENDA.jpg">
            <a:hlinkClick r:id="rId3" action="ppaction://hlinksldjump"/>
          </p:cNvPr>
          <p:cNvPicPr>
            <a:picLocks noChangeAspect="1"/>
          </p:cNvPicPr>
          <p:nvPr/>
        </p:nvPicPr>
        <p:blipFill>
          <a:blip r:embed="rId4" cstate="print"/>
          <a:stretch>
            <a:fillRect/>
          </a:stretch>
        </p:blipFill>
        <p:spPr>
          <a:xfrm>
            <a:off x="1708026" y="5955125"/>
            <a:ext cx="1351806" cy="858251"/>
          </a:xfrm>
          <a:prstGeom prst="rect">
            <a:avLst/>
          </a:prstGeom>
        </p:spPr>
      </p:pic>
      <p:pic>
        <p:nvPicPr>
          <p:cNvPr id="8" name="7 Imagen" descr="BASICA.jpg">
            <a:hlinkClick r:id="rId5" action="ppaction://hlinksldjump"/>
          </p:cNvPr>
          <p:cNvPicPr>
            <a:picLocks noChangeAspect="1"/>
          </p:cNvPicPr>
          <p:nvPr/>
        </p:nvPicPr>
        <p:blipFill>
          <a:blip r:embed="rId6"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42528"/>
            <a:ext cx="8686800" cy="838200"/>
          </a:xfrm>
        </p:spPr>
        <p:txBody>
          <a:bodyPr>
            <a:noAutofit/>
          </a:bodyPr>
          <a:lstStyle/>
          <a:p>
            <a:pPr marL="514350" indent="-514350"/>
            <a:r>
              <a:rPr lang="es-EC" b="1" dirty="0" smtClean="0">
                <a:solidFill>
                  <a:srgbClr val="002060"/>
                </a:solidFill>
              </a:rPr>
              <a:t>	Dimensionamiento y especificación de equipos</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7" name="6 Marcador de contenido"/>
          <p:cNvSpPr>
            <a:spLocks noGrp="1"/>
          </p:cNvSpPr>
          <p:nvPr>
            <p:ph idx="1"/>
          </p:nvPr>
        </p:nvSpPr>
        <p:spPr>
          <a:xfrm>
            <a:off x="179512" y="1844824"/>
            <a:ext cx="3619128" cy="1584175"/>
          </a:xfrm>
        </p:spPr>
        <p:txBody>
          <a:bodyPr>
            <a:normAutofit/>
          </a:bodyPr>
          <a:lstStyle/>
          <a:p>
            <a:pPr algn="just">
              <a:buFont typeface="Wingdings" pitchFamily="2" charset="2"/>
              <a:buChar char="v"/>
            </a:pPr>
            <a:r>
              <a:rPr lang="es-EC" sz="2400" dirty="0" smtClean="0"/>
              <a:t>Control de nivel de fluido en Tanque multipropósito y Tanque sumidero</a:t>
            </a:r>
            <a:endParaRPr lang="es-EC" sz="2400" dirty="0"/>
          </a:p>
        </p:txBody>
      </p:sp>
      <p:sp>
        <p:nvSpPr>
          <p:cNvPr id="5" name="4 Rectángulo"/>
          <p:cNvSpPr/>
          <p:nvPr/>
        </p:nvSpPr>
        <p:spPr>
          <a:xfrm>
            <a:off x="4067944" y="1916832"/>
            <a:ext cx="4824536" cy="1224136"/>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Interruptor de nivel eléctrico de doble tiro bipolar accionado magnéticamente</a:t>
            </a:r>
            <a:endParaRPr lang="es-EC" sz="2400" kern="1200" dirty="0">
              <a:latin typeface="Times New Roman" pitchFamily="18" charset="0"/>
              <a:cs typeface="Times New Roman" pitchFamily="18" charset="0"/>
            </a:endParaRPr>
          </a:p>
        </p:txBody>
      </p:sp>
      <p:sp>
        <p:nvSpPr>
          <p:cNvPr id="8" name="7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9" name="8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EQUIPO</a:t>
            </a:r>
            <a:endParaRPr lang="es-EC" sz="2700" b="1" dirty="0"/>
          </a:p>
        </p:txBody>
      </p:sp>
      <p:sp>
        <p:nvSpPr>
          <p:cNvPr id="10" name="6 Marcador de contenido"/>
          <p:cNvSpPr txBox="1">
            <a:spLocks/>
          </p:cNvSpPr>
          <p:nvPr/>
        </p:nvSpPr>
        <p:spPr>
          <a:xfrm>
            <a:off x="107504" y="3573016"/>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temperatura</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10 Rectángulo"/>
          <p:cNvSpPr/>
          <p:nvPr/>
        </p:nvSpPr>
        <p:spPr>
          <a:xfrm>
            <a:off x="4067944" y="3429000"/>
            <a:ext cx="4824536" cy="1080120"/>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Transmisor indicador de temperatura que posee la combinación de transmisor y sensor</a:t>
            </a:r>
            <a:endParaRPr lang="es-EC" sz="2400" kern="1200" dirty="0">
              <a:latin typeface="Times New Roman" pitchFamily="18" charset="0"/>
              <a:cs typeface="Times New Roman" pitchFamily="18" charset="0"/>
            </a:endParaRPr>
          </a:p>
        </p:txBody>
      </p:sp>
      <p:sp>
        <p:nvSpPr>
          <p:cNvPr id="12" name="6 Marcador de contenido"/>
          <p:cNvSpPr txBox="1">
            <a:spLocks/>
          </p:cNvSpPr>
          <p:nvPr/>
        </p:nvSpPr>
        <p:spPr>
          <a:xfrm>
            <a:off x="160784" y="4869160"/>
            <a:ext cx="3619128" cy="792088"/>
          </a:xfrm>
          <a:prstGeom prst="rect">
            <a:avLst/>
          </a:prstGeom>
        </p:spPr>
        <p:txBody>
          <a:bodyPr vert="horz">
            <a:normAutofit lnSpcReduction="10000"/>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presión diferencial</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3" name="12 Rectángulo"/>
          <p:cNvSpPr/>
          <p:nvPr/>
        </p:nvSpPr>
        <p:spPr>
          <a:xfrm>
            <a:off x="4067944" y="4725144"/>
            <a:ext cx="4896544" cy="165618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Transmisor indicador de presión diferencial que capta el valor de presión o la variación de la misma y lo convierte de manera exacta y precisa en una señal eléctrica</a:t>
            </a:r>
            <a:endParaRPr lang="es-EC" sz="2400" kern="1200" dirty="0">
              <a:latin typeface="Times New Roman" pitchFamily="18" charset="0"/>
              <a:cs typeface="Times New Roman" pitchFamily="18" charset="0"/>
            </a:endParaRPr>
          </a:p>
        </p:txBody>
      </p:sp>
      <p:pic>
        <p:nvPicPr>
          <p:cNvPr id="15" name="14 Imagen" descr="AGENDA.jpg">
            <a:hlinkClick r:id="rId3" action="ppaction://hlinksldjump"/>
          </p:cNvPr>
          <p:cNvPicPr>
            <a:picLocks noChangeAspect="1"/>
          </p:cNvPicPr>
          <p:nvPr/>
        </p:nvPicPr>
        <p:blipFill>
          <a:blip r:embed="rId4" cstate="print"/>
          <a:stretch>
            <a:fillRect/>
          </a:stretch>
        </p:blipFill>
        <p:spPr>
          <a:xfrm>
            <a:off x="1708026" y="5955125"/>
            <a:ext cx="1351806" cy="858251"/>
          </a:xfrm>
          <a:prstGeom prst="rect">
            <a:avLst/>
          </a:prstGeom>
        </p:spPr>
      </p:pic>
      <p:pic>
        <p:nvPicPr>
          <p:cNvPr id="16" name="15 Imagen" descr="BASICA.jpg">
            <a:hlinkClick r:id="rId5" action="ppaction://hlinksldjump"/>
          </p:cNvPr>
          <p:cNvPicPr>
            <a:picLocks noChangeAspect="1"/>
          </p:cNvPicPr>
          <p:nvPr/>
        </p:nvPicPr>
        <p:blipFill>
          <a:blip r:embed="rId6"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8" grpId="0" animBg="1"/>
      <p:bldP spid="9" grpId="0" animBg="1"/>
      <p:bldP spid="10" grpId="0"/>
      <p:bldP spid="11" grpId="0" animBg="1"/>
      <p:bldP spid="12"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42528"/>
            <a:ext cx="8686800" cy="838200"/>
          </a:xfrm>
        </p:spPr>
        <p:txBody>
          <a:bodyPr>
            <a:noAutofit/>
          </a:bodyPr>
          <a:lstStyle/>
          <a:p>
            <a:pPr marL="514350" indent="-514350"/>
            <a:r>
              <a:rPr lang="es-EC" b="1" dirty="0" smtClean="0">
                <a:solidFill>
                  <a:srgbClr val="002060"/>
                </a:solidFill>
              </a:rPr>
              <a:t>	Dimensionamiento y especificación de equipos</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7" name="6 Marcador de contenido"/>
          <p:cNvSpPr>
            <a:spLocks noGrp="1"/>
          </p:cNvSpPr>
          <p:nvPr>
            <p:ph idx="1"/>
          </p:nvPr>
        </p:nvSpPr>
        <p:spPr>
          <a:xfrm>
            <a:off x="179512" y="2060849"/>
            <a:ext cx="3619128" cy="1584175"/>
          </a:xfrm>
        </p:spPr>
        <p:txBody>
          <a:bodyPr>
            <a:normAutofit/>
          </a:bodyPr>
          <a:lstStyle/>
          <a:p>
            <a:pPr algn="just">
              <a:buFont typeface="Wingdings" pitchFamily="2" charset="2"/>
              <a:buChar char="v"/>
            </a:pPr>
            <a:r>
              <a:rPr lang="es-EC" sz="2400" dirty="0" smtClean="0"/>
              <a:t>Ingreso de Gas de Blanketing</a:t>
            </a:r>
            <a:endParaRPr lang="es-EC" sz="2400" dirty="0"/>
          </a:p>
        </p:txBody>
      </p:sp>
      <p:sp>
        <p:nvSpPr>
          <p:cNvPr id="5" name="4 Rectángulo"/>
          <p:cNvSpPr/>
          <p:nvPr/>
        </p:nvSpPr>
        <p:spPr>
          <a:xfrm>
            <a:off x="4067944" y="1844824"/>
            <a:ext cx="4824536" cy="1368152"/>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Válvula auto controlada de presión que ayuda a la reducción de la presión de entrada mediante un regulador de presión de suministro</a:t>
            </a:r>
            <a:endParaRPr lang="es-EC" sz="2400" kern="1200" dirty="0">
              <a:latin typeface="Times New Roman" pitchFamily="18" charset="0"/>
              <a:cs typeface="Times New Roman" pitchFamily="18" charset="0"/>
            </a:endParaRPr>
          </a:p>
        </p:txBody>
      </p:sp>
      <p:sp>
        <p:nvSpPr>
          <p:cNvPr id="8" name="7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9" name="8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EQUIPO</a:t>
            </a:r>
            <a:endParaRPr lang="es-EC" sz="2700" b="1" dirty="0"/>
          </a:p>
        </p:txBody>
      </p:sp>
      <p:sp>
        <p:nvSpPr>
          <p:cNvPr id="10" name="6 Marcador de contenido"/>
          <p:cNvSpPr txBox="1">
            <a:spLocks/>
          </p:cNvSpPr>
          <p:nvPr/>
        </p:nvSpPr>
        <p:spPr>
          <a:xfrm>
            <a:off x="179512" y="3501008"/>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caudal</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10 Rectángulo"/>
          <p:cNvSpPr/>
          <p:nvPr/>
        </p:nvSpPr>
        <p:spPr>
          <a:xfrm>
            <a:off x="4067944" y="3429000"/>
            <a:ext cx="4824536" cy="1152128"/>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Medidor de caudal del tipo V-</a:t>
            </a:r>
            <a:r>
              <a:rPr lang="es-EC" sz="2400" dirty="0" err="1" smtClean="0"/>
              <a:t>cone</a:t>
            </a:r>
            <a:r>
              <a:rPr lang="es-EC" sz="2400" dirty="0" smtClean="0"/>
              <a:t> que produce un descenso de presión que se puede medir</a:t>
            </a:r>
            <a:endParaRPr lang="es-EC" sz="2400" kern="1200" dirty="0">
              <a:latin typeface="Times New Roman" pitchFamily="18" charset="0"/>
              <a:cs typeface="Times New Roman" pitchFamily="18" charset="0"/>
            </a:endParaRPr>
          </a:p>
        </p:txBody>
      </p:sp>
      <p:sp>
        <p:nvSpPr>
          <p:cNvPr id="12" name="6 Marcador de contenido"/>
          <p:cNvSpPr txBox="1">
            <a:spLocks/>
          </p:cNvSpPr>
          <p:nvPr/>
        </p:nvSpPr>
        <p:spPr>
          <a:xfrm>
            <a:off x="232792" y="4869160"/>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caudal</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3" name="12 Rectángulo"/>
          <p:cNvSpPr/>
          <p:nvPr/>
        </p:nvSpPr>
        <p:spPr>
          <a:xfrm>
            <a:off x="4067944" y="4869160"/>
            <a:ext cx="4896544" cy="1512168"/>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Medidor de caudal de tipo placa orificio, se coloca perpendicular al paso del fluido, generando una caída de presión</a:t>
            </a:r>
            <a:endParaRPr lang="es-EC" sz="2400" kern="1200" dirty="0">
              <a:latin typeface="Times New Roman" pitchFamily="18" charset="0"/>
              <a:cs typeface="Times New Roman" pitchFamily="18" charset="0"/>
            </a:endParaRPr>
          </a:p>
        </p:txBody>
      </p:sp>
      <p:pic>
        <p:nvPicPr>
          <p:cNvPr id="15" name="14 Imagen" descr="AGENDA.jpg">
            <a:hlinkClick r:id="rId3" action="ppaction://hlinksldjump"/>
          </p:cNvPr>
          <p:cNvPicPr>
            <a:picLocks noChangeAspect="1"/>
          </p:cNvPicPr>
          <p:nvPr/>
        </p:nvPicPr>
        <p:blipFill>
          <a:blip r:embed="rId4" cstate="print"/>
          <a:stretch>
            <a:fillRect/>
          </a:stretch>
        </p:blipFill>
        <p:spPr>
          <a:xfrm>
            <a:off x="1708026" y="5955125"/>
            <a:ext cx="1351806" cy="858251"/>
          </a:xfrm>
          <a:prstGeom prst="rect">
            <a:avLst/>
          </a:prstGeom>
        </p:spPr>
      </p:pic>
      <p:pic>
        <p:nvPicPr>
          <p:cNvPr id="16" name="15 Imagen" descr="BASICA.jpg">
            <a:hlinkClick r:id="rId5" action="ppaction://hlinksldjump"/>
          </p:cNvPr>
          <p:cNvPicPr>
            <a:picLocks noChangeAspect="1"/>
          </p:cNvPicPr>
          <p:nvPr/>
        </p:nvPicPr>
        <p:blipFill>
          <a:blip r:embed="rId6"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8" grpId="0" animBg="1"/>
      <p:bldP spid="9" grpId="0" animBg="1"/>
      <p:bldP spid="10" grpId="0"/>
      <p:bldP spid="11" grpId="0" animBg="1"/>
      <p:bldP spid="12"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42528"/>
            <a:ext cx="8686800" cy="838200"/>
          </a:xfrm>
        </p:spPr>
        <p:txBody>
          <a:bodyPr>
            <a:noAutofit/>
          </a:bodyPr>
          <a:lstStyle/>
          <a:p>
            <a:pPr marL="514350" indent="-514350"/>
            <a:r>
              <a:rPr lang="es-EC" b="1" dirty="0" smtClean="0">
                <a:solidFill>
                  <a:srgbClr val="002060"/>
                </a:solidFill>
              </a:rPr>
              <a:t>	Dimensionamiento y especificación de equipos</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7" name="6 Marcador de contenido"/>
          <p:cNvSpPr>
            <a:spLocks noGrp="1"/>
          </p:cNvSpPr>
          <p:nvPr>
            <p:ph idx="1"/>
          </p:nvPr>
        </p:nvSpPr>
        <p:spPr>
          <a:xfrm>
            <a:off x="179512" y="2060849"/>
            <a:ext cx="3619128" cy="1584175"/>
          </a:xfrm>
        </p:spPr>
        <p:txBody>
          <a:bodyPr>
            <a:normAutofit/>
          </a:bodyPr>
          <a:lstStyle/>
          <a:p>
            <a:pPr algn="just">
              <a:buFont typeface="Wingdings" pitchFamily="2" charset="2"/>
              <a:buChar char="v"/>
            </a:pPr>
            <a:r>
              <a:rPr lang="es-EC" sz="2400" dirty="0" smtClean="0"/>
              <a:t>Válvula de control en proceso de deshidratación</a:t>
            </a:r>
            <a:endParaRPr lang="es-EC" sz="2400" dirty="0"/>
          </a:p>
        </p:txBody>
      </p:sp>
      <p:sp>
        <p:nvSpPr>
          <p:cNvPr id="5" name="4 Rectángulo"/>
          <p:cNvSpPr/>
          <p:nvPr/>
        </p:nvSpPr>
        <p:spPr>
          <a:xfrm>
            <a:off x="4067944" y="1988840"/>
            <a:ext cx="4824536"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Válvula de control con actuador neumático</a:t>
            </a:r>
            <a:endParaRPr lang="es-EC" sz="2400" kern="1200" dirty="0">
              <a:latin typeface="Times New Roman" pitchFamily="18" charset="0"/>
              <a:cs typeface="Times New Roman" pitchFamily="18" charset="0"/>
            </a:endParaRPr>
          </a:p>
        </p:txBody>
      </p:sp>
      <p:sp>
        <p:nvSpPr>
          <p:cNvPr id="8" name="7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9" name="8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EQUIPO</a:t>
            </a:r>
            <a:endParaRPr lang="es-EC" sz="2700" b="1" dirty="0"/>
          </a:p>
        </p:txBody>
      </p:sp>
      <p:sp>
        <p:nvSpPr>
          <p:cNvPr id="10" name="6 Marcador de contenido"/>
          <p:cNvSpPr txBox="1">
            <a:spLocks/>
          </p:cNvSpPr>
          <p:nvPr/>
        </p:nvSpPr>
        <p:spPr>
          <a:xfrm>
            <a:off x="179512" y="3429000"/>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nivel</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10 Rectángulo"/>
          <p:cNvSpPr/>
          <p:nvPr/>
        </p:nvSpPr>
        <p:spPr>
          <a:xfrm>
            <a:off x="4067944" y="3140968"/>
            <a:ext cx="4824536" cy="129614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Transmisor de ondas guiadas, se basan en la tecnología de </a:t>
            </a:r>
            <a:r>
              <a:rPr lang="es-EC" sz="2400" dirty="0" err="1" smtClean="0"/>
              <a:t>reflectometría</a:t>
            </a:r>
            <a:r>
              <a:rPr lang="es-EC" sz="2400" dirty="0" smtClean="0"/>
              <a:t> en el dominio del tiempo (TDR</a:t>
            </a:r>
            <a:endParaRPr lang="es-EC" sz="2400" kern="1200" dirty="0">
              <a:latin typeface="Times New Roman" pitchFamily="18" charset="0"/>
              <a:cs typeface="Times New Roman" pitchFamily="18" charset="0"/>
            </a:endParaRPr>
          </a:p>
        </p:txBody>
      </p:sp>
      <p:sp>
        <p:nvSpPr>
          <p:cNvPr id="12" name="6 Marcador de contenido"/>
          <p:cNvSpPr txBox="1">
            <a:spLocks/>
          </p:cNvSpPr>
          <p:nvPr/>
        </p:nvSpPr>
        <p:spPr>
          <a:xfrm>
            <a:off x="179512" y="4869160"/>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temperatura</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3" name="12 Rectángulo"/>
          <p:cNvSpPr/>
          <p:nvPr/>
        </p:nvSpPr>
        <p:spPr>
          <a:xfrm>
            <a:off x="4067944" y="4869160"/>
            <a:ext cx="4896544" cy="1512168"/>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Termómetro bimetálico, constituidos por un tubo en cuyo interior está colocada una espiral helicoidal bimetálica</a:t>
            </a:r>
            <a:endParaRPr lang="es-EC" sz="2400" kern="1200" dirty="0">
              <a:latin typeface="Times New Roman" pitchFamily="18" charset="0"/>
              <a:cs typeface="Times New Roman" pitchFamily="18" charset="0"/>
            </a:endParaRPr>
          </a:p>
        </p:txBody>
      </p:sp>
      <p:pic>
        <p:nvPicPr>
          <p:cNvPr id="15" name="14 Imagen" descr="AGENDA.jpg">
            <a:hlinkClick r:id="rId3" action="ppaction://hlinksldjump"/>
          </p:cNvPr>
          <p:cNvPicPr>
            <a:picLocks noChangeAspect="1"/>
          </p:cNvPicPr>
          <p:nvPr/>
        </p:nvPicPr>
        <p:blipFill>
          <a:blip r:embed="rId4" cstate="print"/>
          <a:stretch>
            <a:fillRect/>
          </a:stretch>
        </p:blipFill>
        <p:spPr>
          <a:xfrm>
            <a:off x="1708026" y="5955125"/>
            <a:ext cx="1351806" cy="858251"/>
          </a:xfrm>
          <a:prstGeom prst="rect">
            <a:avLst/>
          </a:prstGeom>
        </p:spPr>
      </p:pic>
      <p:pic>
        <p:nvPicPr>
          <p:cNvPr id="16" name="15 Imagen" descr="BASICA.jpg">
            <a:hlinkClick r:id="rId5" action="ppaction://hlinksldjump"/>
          </p:cNvPr>
          <p:cNvPicPr>
            <a:picLocks noChangeAspect="1"/>
          </p:cNvPicPr>
          <p:nvPr/>
        </p:nvPicPr>
        <p:blipFill>
          <a:blip r:embed="rId6"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8" grpId="0" animBg="1"/>
      <p:bldP spid="9" grpId="0" animBg="1"/>
      <p:bldP spid="10" grpId="0"/>
      <p:bldP spid="11" grpId="0" animBg="1"/>
      <p:bldP spid="12" grpId="0"/>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42528"/>
            <a:ext cx="8686800" cy="838200"/>
          </a:xfrm>
        </p:spPr>
        <p:txBody>
          <a:bodyPr>
            <a:noAutofit/>
          </a:bodyPr>
          <a:lstStyle/>
          <a:p>
            <a:pPr marL="514350" indent="-514350"/>
            <a:r>
              <a:rPr lang="es-EC" b="1" dirty="0" smtClean="0">
                <a:solidFill>
                  <a:srgbClr val="002060"/>
                </a:solidFill>
              </a:rPr>
              <a:t>	Dimensionamiento y especificación de equipos</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7" name="6 Marcador de contenido"/>
          <p:cNvSpPr>
            <a:spLocks noGrp="1"/>
          </p:cNvSpPr>
          <p:nvPr>
            <p:ph idx="1"/>
          </p:nvPr>
        </p:nvSpPr>
        <p:spPr>
          <a:xfrm>
            <a:off x="179512" y="2060849"/>
            <a:ext cx="3619128" cy="1584175"/>
          </a:xfrm>
        </p:spPr>
        <p:txBody>
          <a:bodyPr>
            <a:normAutofit/>
          </a:bodyPr>
          <a:lstStyle/>
          <a:p>
            <a:pPr algn="just">
              <a:buFont typeface="Wingdings" pitchFamily="2" charset="2"/>
              <a:buChar char="v"/>
            </a:pPr>
            <a:r>
              <a:rPr lang="es-EC" sz="2400" dirty="0" smtClean="0"/>
              <a:t>Válvula de control en proceso de deshidratación</a:t>
            </a:r>
            <a:endParaRPr lang="es-EC" sz="2400" dirty="0"/>
          </a:p>
        </p:txBody>
      </p:sp>
      <p:sp>
        <p:nvSpPr>
          <p:cNvPr id="5" name="4 Rectángulo"/>
          <p:cNvSpPr/>
          <p:nvPr/>
        </p:nvSpPr>
        <p:spPr>
          <a:xfrm>
            <a:off x="4067944" y="1988840"/>
            <a:ext cx="4824536"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Válvula de control con actuador neumático</a:t>
            </a:r>
            <a:endParaRPr lang="es-EC" sz="2400" kern="1200" dirty="0">
              <a:latin typeface="Times New Roman" pitchFamily="18" charset="0"/>
              <a:cs typeface="Times New Roman" pitchFamily="18" charset="0"/>
            </a:endParaRPr>
          </a:p>
        </p:txBody>
      </p:sp>
      <p:sp>
        <p:nvSpPr>
          <p:cNvPr id="8" name="7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9" name="8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EQUIPO</a:t>
            </a:r>
            <a:endParaRPr lang="es-EC" sz="2700" b="1" dirty="0"/>
          </a:p>
        </p:txBody>
      </p:sp>
      <p:sp>
        <p:nvSpPr>
          <p:cNvPr id="10" name="6 Marcador de contenido"/>
          <p:cNvSpPr txBox="1">
            <a:spLocks/>
          </p:cNvSpPr>
          <p:nvPr/>
        </p:nvSpPr>
        <p:spPr>
          <a:xfrm>
            <a:off x="179512" y="3429000"/>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presión </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10 Rectángulo"/>
          <p:cNvSpPr/>
          <p:nvPr/>
        </p:nvSpPr>
        <p:spPr>
          <a:xfrm>
            <a:off x="4067944" y="3140968"/>
            <a:ext cx="4824536" cy="1368152"/>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s-EC" sz="2400" dirty="0" smtClean="0"/>
          </a:p>
          <a:p>
            <a:pPr lvl="0" algn="just" defTabSz="889000">
              <a:lnSpc>
                <a:spcPct val="90000"/>
              </a:lnSpc>
              <a:spcBef>
                <a:spcPct val="0"/>
              </a:spcBef>
              <a:spcAft>
                <a:spcPct val="35000"/>
              </a:spcAft>
            </a:pPr>
            <a:endParaRPr lang="es-EC" sz="2400" dirty="0" smtClean="0"/>
          </a:p>
          <a:p>
            <a:pPr lvl="0" algn="just" defTabSz="889000">
              <a:lnSpc>
                <a:spcPct val="90000"/>
              </a:lnSpc>
              <a:spcBef>
                <a:spcPct val="0"/>
              </a:spcBef>
              <a:spcAft>
                <a:spcPct val="35000"/>
              </a:spcAft>
            </a:pPr>
            <a:r>
              <a:rPr lang="es-EC" sz="2400" dirty="0" smtClean="0"/>
              <a:t>Manómetro de proceso de tubo de </a:t>
            </a:r>
            <a:r>
              <a:rPr lang="es-EC" sz="2400" dirty="0" err="1" smtClean="0"/>
              <a:t>Bourdon</a:t>
            </a:r>
            <a:endParaRPr lang="es-EC" sz="2400" dirty="0" smtClean="0"/>
          </a:p>
          <a:p>
            <a:pPr lvl="0" algn="just" defTabSz="889000">
              <a:lnSpc>
                <a:spcPct val="90000"/>
              </a:lnSpc>
              <a:spcBef>
                <a:spcPct val="0"/>
              </a:spcBef>
              <a:spcAft>
                <a:spcPct val="35000"/>
              </a:spcAft>
            </a:pPr>
            <a:r>
              <a:rPr lang="es-EC" sz="2400" dirty="0" smtClean="0"/>
              <a:t>Manómetro de diafragma</a:t>
            </a:r>
          </a:p>
          <a:p>
            <a:pPr lvl="0" algn="just" defTabSz="889000">
              <a:lnSpc>
                <a:spcPct val="90000"/>
              </a:lnSpc>
              <a:spcBef>
                <a:spcPct val="0"/>
              </a:spcBef>
              <a:spcAft>
                <a:spcPct val="35000"/>
              </a:spcAft>
            </a:pPr>
            <a:endParaRPr lang="es-EC" sz="2400" dirty="0" smtClean="0"/>
          </a:p>
          <a:p>
            <a:pPr lvl="0" algn="just" defTabSz="889000">
              <a:lnSpc>
                <a:spcPct val="90000"/>
              </a:lnSpc>
              <a:spcBef>
                <a:spcPct val="0"/>
              </a:spcBef>
              <a:spcAft>
                <a:spcPct val="35000"/>
              </a:spcAft>
            </a:pPr>
            <a:endParaRPr lang="es-EC" sz="2400" dirty="0" smtClean="0"/>
          </a:p>
        </p:txBody>
      </p:sp>
      <p:sp>
        <p:nvSpPr>
          <p:cNvPr id="12" name="6 Marcador de contenido"/>
          <p:cNvSpPr txBox="1">
            <a:spLocks/>
          </p:cNvSpPr>
          <p:nvPr/>
        </p:nvSpPr>
        <p:spPr>
          <a:xfrm>
            <a:off x="179512" y="4869160"/>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noProof="0" dirty="0" smtClean="0">
                <a:solidFill>
                  <a:schemeClr val="tx2"/>
                </a:solidFill>
              </a:rPr>
              <a:t>Medir presión </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3" name="12 Rectángulo"/>
          <p:cNvSpPr/>
          <p:nvPr/>
        </p:nvSpPr>
        <p:spPr>
          <a:xfrm>
            <a:off x="4067944" y="4869160"/>
            <a:ext cx="4896544" cy="1512168"/>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Transmisores de presión In-Line proporcionan una medición fiable de presión absoluta y manométrica.</a:t>
            </a:r>
            <a:endParaRPr lang="es-EC" sz="2400" kern="1200" dirty="0">
              <a:latin typeface="Times New Roman" pitchFamily="18" charset="0"/>
              <a:cs typeface="Times New Roman" pitchFamily="18" charset="0"/>
            </a:endParaRPr>
          </a:p>
        </p:txBody>
      </p:sp>
      <p:pic>
        <p:nvPicPr>
          <p:cNvPr id="15" name="14 Imagen" descr="AGENDA.jpg">
            <a:hlinkClick r:id="rId3" action="ppaction://hlinksldjump"/>
          </p:cNvPr>
          <p:cNvPicPr>
            <a:picLocks noChangeAspect="1"/>
          </p:cNvPicPr>
          <p:nvPr/>
        </p:nvPicPr>
        <p:blipFill>
          <a:blip r:embed="rId4" cstate="print"/>
          <a:stretch>
            <a:fillRect/>
          </a:stretch>
        </p:blipFill>
        <p:spPr>
          <a:xfrm>
            <a:off x="1708026" y="5955125"/>
            <a:ext cx="1351806" cy="858251"/>
          </a:xfrm>
          <a:prstGeom prst="rect">
            <a:avLst/>
          </a:prstGeom>
        </p:spPr>
      </p:pic>
      <p:pic>
        <p:nvPicPr>
          <p:cNvPr id="16" name="15 Imagen" descr="BASICA.jpg">
            <a:hlinkClick r:id="rId5" action="ppaction://hlinksldjump"/>
          </p:cNvPr>
          <p:cNvPicPr>
            <a:picLocks noChangeAspect="1"/>
          </p:cNvPicPr>
          <p:nvPr/>
        </p:nvPicPr>
        <p:blipFill>
          <a:blip r:embed="rId6"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8" grpId="0" animBg="1"/>
      <p:bldP spid="9" grpId="0" animBg="1"/>
      <p:bldP spid="10" grpId="0"/>
      <p:bldP spid="11" grpId="0" animBg="1"/>
      <p:bldP spid="12" grpId="0"/>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42528"/>
            <a:ext cx="8686800" cy="838200"/>
          </a:xfrm>
        </p:spPr>
        <p:txBody>
          <a:bodyPr>
            <a:noAutofit/>
          </a:bodyPr>
          <a:lstStyle/>
          <a:p>
            <a:pPr marL="514350" indent="-514350"/>
            <a:r>
              <a:rPr lang="es-EC" b="1" dirty="0" smtClean="0">
                <a:solidFill>
                  <a:srgbClr val="002060"/>
                </a:solidFill>
              </a:rPr>
              <a:t>	Dimensionamiento y especificación de equipos</a:t>
            </a: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7" name="6 Marcador de contenido"/>
          <p:cNvSpPr>
            <a:spLocks noGrp="1"/>
          </p:cNvSpPr>
          <p:nvPr>
            <p:ph idx="1"/>
          </p:nvPr>
        </p:nvSpPr>
        <p:spPr>
          <a:xfrm>
            <a:off x="179512" y="2060849"/>
            <a:ext cx="3619128" cy="1584175"/>
          </a:xfrm>
        </p:spPr>
        <p:txBody>
          <a:bodyPr>
            <a:normAutofit/>
          </a:bodyPr>
          <a:lstStyle/>
          <a:p>
            <a:pPr algn="just">
              <a:buFont typeface="Wingdings" pitchFamily="2" charset="2"/>
              <a:buChar char="v"/>
            </a:pPr>
            <a:r>
              <a:rPr lang="es-EC" sz="2400" dirty="0" smtClean="0"/>
              <a:t>Válvula de presión </a:t>
            </a:r>
            <a:endParaRPr lang="es-EC" sz="2400" dirty="0"/>
          </a:p>
        </p:txBody>
      </p:sp>
      <p:sp>
        <p:nvSpPr>
          <p:cNvPr id="5" name="4 Rectángulo"/>
          <p:cNvSpPr/>
          <p:nvPr/>
        </p:nvSpPr>
        <p:spPr>
          <a:xfrm>
            <a:off x="4067944" y="1988840"/>
            <a:ext cx="4824536"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Válvula </a:t>
            </a:r>
            <a:r>
              <a:rPr lang="es-EC" sz="2400" dirty="0" err="1" smtClean="0"/>
              <a:t>autocontrolada</a:t>
            </a:r>
            <a:r>
              <a:rPr lang="es-EC" sz="2400" dirty="0" smtClean="0"/>
              <a:t> de presión </a:t>
            </a:r>
            <a:endParaRPr lang="es-EC" sz="2400" kern="1200" dirty="0">
              <a:latin typeface="Times New Roman" pitchFamily="18" charset="0"/>
              <a:cs typeface="Times New Roman" pitchFamily="18" charset="0"/>
            </a:endParaRPr>
          </a:p>
        </p:txBody>
      </p:sp>
      <p:sp>
        <p:nvSpPr>
          <p:cNvPr id="8" name="7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9" name="8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EQUIPO</a:t>
            </a:r>
            <a:endParaRPr lang="es-EC" sz="2700" b="1" dirty="0"/>
          </a:p>
        </p:txBody>
      </p:sp>
      <p:sp>
        <p:nvSpPr>
          <p:cNvPr id="10" name="6 Marcador de contenido"/>
          <p:cNvSpPr txBox="1">
            <a:spLocks/>
          </p:cNvSpPr>
          <p:nvPr/>
        </p:nvSpPr>
        <p:spPr>
          <a:xfrm>
            <a:off x="179512" y="3429000"/>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dirty="0" smtClean="0">
                <a:solidFill>
                  <a:schemeClr val="tx2"/>
                </a:solidFill>
              </a:rPr>
              <a:t>Medir nivel </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10 Rectángulo"/>
          <p:cNvSpPr/>
          <p:nvPr/>
        </p:nvSpPr>
        <p:spPr>
          <a:xfrm>
            <a:off x="4067944" y="3284984"/>
            <a:ext cx="4824536"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s-EC" sz="2400" dirty="0" smtClean="0"/>
          </a:p>
          <a:p>
            <a:pPr lvl="0" algn="just" defTabSz="889000">
              <a:lnSpc>
                <a:spcPct val="90000"/>
              </a:lnSpc>
              <a:spcBef>
                <a:spcPct val="0"/>
              </a:spcBef>
              <a:spcAft>
                <a:spcPct val="35000"/>
              </a:spcAft>
            </a:pPr>
            <a:endParaRPr lang="es-EC" sz="2400" dirty="0" smtClean="0"/>
          </a:p>
          <a:p>
            <a:pPr lvl="0" algn="just" defTabSz="889000">
              <a:lnSpc>
                <a:spcPct val="90000"/>
              </a:lnSpc>
              <a:spcBef>
                <a:spcPct val="0"/>
              </a:spcBef>
              <a:spcAft>
                <a:spcPct val="35000"/>
              </a:spcAft>
            </a:pPr>
            <a:r>
              <a:rPr lang="es-EC" sz="2400" dirty="0" smtClean="0"/>
              <a:t>Indicador de nivel magnético</a:t>
            </a:r>
          </a:p>
          <a:p>
            <a:pPr lvl="0" algn="just" defTabSz="889000">
              <a:lnSpc>
                <a:spcPct val="90000"/>
              </a:lnSpc>
              <a:spcBef>
                <a:spcPct val="0"/>
              </a:spcBef>
              <a:spcAft>
                <a:spcPct val="35000"/>
              </a:spcAft>
            </a:pPr>
            <a:endParaRPr lang="es-EC" sz="2400" dirty="0" smtClean="0"/>
          </a:p>
          <a:p>
            <a:pPr lvl="0" algn="just" defTabSz="889000">
              <a:lnSpc>
                <a:spcPct val="90000"/>
              </a:lnSpc>
              <a:spcBef>
                <a:spcPct val="0"/>
              </a:spcBef>
              <a:spcAft>
                <a:spcPct val="35000"/>
              </a:spcAft>
            </a:pPr>
            <a:endParaRPr lang="es-EC" sz="2400" dirty="0" smtClean="0"/>
          </a:p>
        </p:txBody>
      </p:sp>
      <p:sp>
        <p:nvSpPr>
          <p:cNvPr id="12" name="6 Marcador de contenido"/>
          <p:cNvSpPr txBox="1">
            <a:spLocks/>
          </p:cNvSpPr>
          <p:nvPr/>
        </p:nvSpPr>
        <p:spPr>
          <a:xfrm>
            <a:off x="179512" y="4869160"/>
            <a:ext cx="3619128" cy="79208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r>
              <a:rPr lang="es-EC" sz="2400" noProof="0" dirty="0" smtClean="0">
                <a:solidFill>
                  <a:schemeClr val="tx2"/>
                </a:solidFill>
              </a:rPr>
              <a:t>Bloqueo fluido</a:t>
            </a:r>
            <a:endParaRPr kumimoji="0" lang="es-EC"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3" name="12 Rectángulo"/>
          <p:cNvSpPr/>
          <p:nvPr/>
        </p:nvSpPr>
        <p:spPr>
          <a:xfrm>
            <a:off x="4067944" y="4941168"/>
            <a:ext cx="4896544" cy="792088"/>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latin typeface="Times New Roman" pitchFamily="18" charset="0"/>
                <a:cs typeface="Times New Roman" pitchFamily="18" charset="0"/>
              </a:rPr>
              <a:t>Válvula de retención de disco oblicuo</a:t>
            </a:r>
          </a:p>
          <a:p>
            <a:pPr lvl="0" algn="just" defTabSz="889000">
              <a:lnSpc>
                <a:spcPct val="90000"/>
              </a:lnSpc>
              <a:spcBef>
                <a:spcPct val="0"/>
              </a:spcBef>
              <a:spcAft>
                <a:spcPct val="35000"/>
              </a:spcAft>
            </a:pPr>
            <a:endParaRPr lang="es-EC" sz="2400" kern="1200" dirty="0">
              <a:latin typeface="Times New Roman" pitchFamily="18" charset="0"/>
              <a:cs typeface="Times New Roman" pitchFamily="18" charset="0"/>
            </a:endParaRPr>
          </a:p>
        </p:txBody>
      </p:sp>
      <p:pic>
        <p:nvPicPr>
          <p:cNvPr id="15" name="14 Imagen" descr="AGENDA.jpg">
            <a:hlinkClick r:id="rId3" action="ppaction://hlinksldjump"/>
          </p:cNvPr>
          <p:cNvPicPr>
            <a:picLocks noChangeAspect="1"/>
          </p:cNvPicPr>
          <p:nvPr/>
        </p:nvPicPr>
        <p:blipFill>
          <a:blip r:embed="rId4" cstate="print"/>
          <a:stretch>
            <a:fillRect/>
          </a:stretch>
        </p:blipFill>
        <p:spPr>
          <a:xfrm>
            <a:off x="1708026" y="5955125"/>
            <a:ext cx="1351806" cy="858251"/>
          </a:xfrm>
          <a:prstGeom prst="rect">
            <a:avLst/>
          </a:prstGeom>
        </p:spPr>
      </p:pic>
      <p:pic>
        <p:nvPicPr>
          <p:cNvPr id="16" name="15 Imagen" descr="BASICA.jpg">
            <a:hlinkClick r:id="rId5" action="ppaction://hlinksldjump"/>
          </p:cNvPr>
          <p:cNvPicPr>
            <a:picLocks noChangeAspect="1"/>
          </p:cNvPicPr>
          <p:nvPr/>
        </p:nvPicPr>
        <p:blipFill>
          <a:blip r:embed="rId6"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8" grpId="0" animBg="1"/>
      <p:bldP spid="9" grpId="0" animBg="1"/>
      <p:bldP spid="10" grpId="0"/>
      <p:bldP spid="11" grpId="0" animBg="1"/>
      <p:bldP spid="12" grpId="0"/>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686800" cy="838200"/>
          </a:xfrm>
        </p:spPr>
        <p:txBody>
          <a:bodyPr>
            <a:noAutofit/>
          </a:bodyPr>
          <a:lstStyle/>
          <a:p>
            <a:pPr marL="514350" indent="-514350"/>
            <a:r>
              <a:rPr lang="es-EC" sz="3000" b="1" dirty="0" smtClean="0">
                <a:solidFill>
                  <a:srgbClr val="002060"/>
                </a:solidFill>
              </a:rPr>
              <a:t>	Diagramas de flujo del nuevo sistema de deshidratación y almacenamiento</a:t>
            </a:r>
            <a:br>
              <a:rPr lang="es-EC" sz="3000" b="1" dirty="0" smtClean="0">
                <a:solidFill>
                  <a:srgbClr val="002060"/>
                </a:solidFill>
              </a:rPr>
            </a:br>
            <a:endParaRPr lang="es-EC" sz="3000" b="1" dirty="0" smtClean="0">
              <a:solidFill>
                <a:srgbClr val="002060"/>
              </a:solidFill>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7" name="6 Marcador de contenido"/>
          <p:cNvSpPr>
            <a:spLocks noGrp="1"/>
          </p:cNvSpPr>
          <p:nvPr>
            <p:ph idx="1"/>
          </p:nvPr>
        </p:nvSpPr>
        <p:spPr>
          <a:xfrm>
            <a:off x="304800" y="1484784"/>
            <a:ext cx="8686800" cy="4595341"/>
          </a:xfrm>
        </p:spPr>
        <p:txBody>
          <a:bodyPr>
            <a:normAutofit fontScale="92500" lnSpcReduction="20000"/>
          </a:bodyPr>
          <a:lstStyle/>
          <a:p>
            <a:pPr algn="just">
              <a:buFont typeface="Wingdings" pitchFamily="2" charset="2"/>
              <a:buChar char="v"/>
            </a:pPr>
            <a:r>
              <a:rPr lang="es-EC" dirty="0" smtClean="0"/>
              <a:t>Se muestra el diagrama de flujo de bloques y de proceso del nuevo sistema de deshidratación y almacenamiento, en donde en el diagrama de flujo de bloques se resume el proceso general ya detallado que se realiza en el nuevo sistema, mientras en el diagrama de flujo de proceso se indica la operación de los subsistemas que conforman el nuevo sistema dentro de la plataforma de producción</a:t>
            </a:r>
          </a:p>
          <a:p>
            <a:pPr>
              <a:buFont typeface="Wingdings" pitchFamily="2" charset="2"/>
              <a:buChar char="v"/>
            </a:pPr>
            <a:r>
              <a:rPr lang="es-EC" dirty="0" smtClean="0">
                <a:ln>
                  <a:solidFill>
                    <a:schemeClr val="tx1"/>
                  </a:solidFill>
                </a:ln>
                <a:solidFill>
                  <a:schemeClr val="tx1"/>
                </a:solidFill>
                <a:hlinkClick r:id="rId3" action="ppaction://hlinkfile"/>
              </a:rPr>
              <a:t>Diagrama de flujo de bloques </a:t>
            </a:r>
            <a:endParaRPr lang="es-EC" dirty="0" smtClean="0">
              <a:ln>
                <a:solidFill>
                  <a:schemeClr val="tx1"/>
                </a:solidFill>
              </a:ln>
              <a:solidFill>
                <a:schemeClr val="tx1"/>
              </a:solidFill>
            </a:endParaRPr>
          </a:p>
          <a:p>
            <a:pPr>
              <a:buFont typeface="Wingdings" pitchFamily="2" charset="2"/>
              <a:buChar char="v"/>
            </a:pPr>
            <a:r>
              <a:rPr lang="es-EC" dirty="0" smtClean="0">
                <a:ln>
                  <a:solidFill>
                    <a:schemeClr val="tx1"/>
                  </a:solidFill>
                </a:ln>
                <a:solidFill>
                  <a:schemeClr val="tx1"/>
                </a:solidFill>
                <a:hlinkClick r:id="rId4" action="ppaction://hlinkfile"/>
              </a:rPr>
              <a:t>Diagrama de flujo de proceso</a:t>
            </a:r>
            <a:endParaRPr lang="es-EC" dirty="0">
              <a:ln>
                <a:solidFill>
                  <a:schemeClr val="tx1"/>
                </a:solidFill>
              </a:ln>
              <a:solidFill>
                <a:schemeClr val="tx1"/>
              </a:solidFill>
            </a:endParaRPr>
          </a:p>
        </p:txBody>
      </p:sp>
      <p:pic>
        <p:nvPicPr>
          <p:cNvPr id="8" name="7 Imagen" descr="AGENDA.jpg">
            <a:hlinkClick r:id="rId5" action="ppaction://hlinksldjump"/>
          </p:cNvPr>
          <p:cNvPicPr>
            <a:picLocks noChangeAspect="1"/>
          </p:cNvPicPr>
          <p:nvPr/>
        </p:nvPicPr>
        <p:blipFill>
          <a:blip r:embed="rId6" cstate="print"/>
          <a:stretch>
            <a:fillRect/>
          </a:stretch>
        </p:blipFill>
        <p:spPr>
          <a:xfrm>
            <a:off x="1708026" y="5955125"/>
            <a:ext cx="1351806" cy="858251"/>
          </a:xfrm>
          <a:prstGeom prst="rect">
            <a:avLst/>
          </a:prstGeom>
        </p:spPr>
      </p:pic>
      <p:pic>
        <p:nvPicPr>
          <p:cNvPr id="9" name="8 Imagen" descr="BASICA.jpg">
            <a:hlinkClick r:id="rId7" action="ppaction://hlinksldjump"/>
          </p:cNvPr>
          <p:cNvPicPr>
            <a:picLocks noChangeAspect="1"/>
          </p:cNvPicPr>
          <p:nvPr/>
        </p:nvPicPr>
        <p:blipFill>
          <a:blip r:embed="rId8"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58552"/>
            <a:ext cx="8686800" cy="838200"/>
          </a:xfrm>
        </p:spPr>
        <p:txBody>
          <a:bodyPr>
            <a:noAutofit/>
          </a:bodyPr>
          <a:lstStyle/>
          <a:p>
            <a:pPr marL="514350" indent="-514350"/>
            <a:r>
              <a:rPr lang="es-EC" b="1" dirty="0" smtClean="0">
                <a:solidFill>
                  <a:srgbClr val="002060"/>
                </a:solidFill>
              </a:rPr>
              <a:t>Monitoreo y control</a:t>
            </a:r>
            <a:br>
              <a:rPr lang="es-EC" b="1" dirty="0" smtClean="0">
                <a:solidFill>
                  <a:srgbClr val="002060"/>
                </a:solidFill>
              </a:rPr>
            </a:br>
            <a:endParaRPr lang="es-EC" b="1" dirty="0" smtClean="0">
              <a:solidFill>
                <a:srgbClr val="002060"/>
              </a:solidFill>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5" name="6 Grupo"/>
          <p:cNvGrpSpPr/>
          <p:nvPr/>
        </p:nvGrpSpPr>
        <p:grpSpPr>
          <a:xfrm flipH="1">
            <a:off x="5868144" y="3284984"/>
            <a:ext cx="576064" cy="574639"/>
            <a:chOff x="2556558" y="396756"/>
            <a:chExt cx="491224" cy="574639"/>
          </a:xfrm>
        </p:grpSpPr>
        <p:sp>
          <p:nvSpPr>
            <p:cNvPr id="8" name="7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13" name="18 Grupo"/>
          <p:cNvGrpSpPr/>
          <p:nvPr/>
        </p:nvGrpSpPr>
        <p:grpSpPr>
          <a:xfrm>
            <a:off x="3368724" y="2924944"/>
            <a:ext cx="2531354" cy="1296144"/>
            <a:chOff x="3323695" y="-181250"/>
            <a:chExt cx="2317096" cy="1368152"/>
          </a:xfrm>
          <a:scene3d>
            <a:camera prst="orthographicFront"/>
            <a:lightRig rig="flat" dir="t"/>
          </a:scene3d>
        </p:grpSpPr>
        <p:sp>
          <p:nvSpPr>
            <p:cNvPr id="14" name="13 Rectángulo redondeado"/>
            <p:cNvSpPr/>
            <p:nvPr/>
          </p:nvSpPr>
          <p:spPr>
            <a:xfrm>
              <a:off x="3323695" y="-181250"/>
              <a:ext cx="2317096"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15" name="14 Rectángulo"/>
            <p:cNvSpPr/>
            <p:nvPr/>
          </p:nvSpPr>
          <p:spPr>
            <a:xfrm>
              <a:off x="3374607" y="-105242"/>
              <a:ext cx="2236953" cy="12880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Switch donde se tendrá la conexión de los módulos Ethernet de cada PLC</a:t>
              </a:r>
              <a:endParaRPr lang="es-EC" sz="2000" kern="1200" dirty="0">
                <a:latin typeface="Times New Roman" pitchFamily="18" charset="0"/>
                <a:cs typeface="Times New Roman" pitchFamily="18" charset="0"/>
              </a:endParaRPr>
            </a:p>
          </p:txBody>
        </p:sp>
      </p:grpSp>
      <p:grpSp>
        <p:nvGrpSpPr>
          <p:cNvPr id="19" name="24 Grupo"/>
          <p:cNvGrpSpPr/>
          <p:nvPr/>
        </p:nvGrpSpPr>
        <p:grpSpPr>
          <a:xfrm>
            <a:off x="215986" y="3068960"/>
            <a:ext cx="2555814" cy="1039437"/>
            <a:chOff x="3142709" y="18953"/>
            <a:chExt cx="2317096" cy="1397547"/>
          </a:xfrm>
          <a:scene3d>
            <a:camera prst="orthographicFront"/>
            <a:lightRig rig="flat" dir="t"/>
          </a:scene3d>
        </p:grpSpPr>
        <p:sp>
          <p:nvSpPr>
            <p:cNvPr id="20" name="19 Rectángulo redondeado"/>
            <p:cNvSpPr/>
            <p:nvPr/>
          </p:nvSpPr>
          <p:spPr>
            <a:xfrm>
              <a:off x="3142709" y="48347"/>
              <a:ext cx="2317096" cy="136815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1" name="20 Rectángulo"/>
            <p:cNvSpPr/>
            <p:nvPr/>
          </p:nvSpPr>
          <p:spPr>
            <a:xfrm>
              <a:off x="3142709" y="18953"/>
              <a:ext cx="2236951"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latin typeface="Times New Roman" pitchFamily="18" charset="0"/>
                  <a:cs typeface="Times New Roman" pitchFamily="18" charset="0"/>
                </a:rPr>
                <a:t>Red de </a:t>
              </a:r>
              <a:r>
                <a:rPr lang="es-EC" sz="2000" dirty="0" smtClean="0"/>
                <a:t>red de topología de tipo estrella</a:t>
              </a:r>
              <a:endParaRPr lang="es-EC" sz="2000" kern="1200" dirty="0">
                <a:latin typeface="Times New Roman" pitchFamily="18" charset="0"/>
                <a:cs typeface="Times New Roman" pitchFamily="18" charset="0"/>
              </a:endParaRPr>
            </a:p>
          </p:txBody>
        </p:sp>
      </p:grpSp>
      <p:grpSp>
        <p:nvGrpSpPr>
          <p:cNvPr id="22" name="30 Grupo"/>
          <p:cNvGrpSpPr/>
          <p:nvPr/>
        </p:nvGrpSpPr>
        <p:grpSpPr>
          <a:xfrm>
            <a:off x="5508104" y="1484784"/>
            <a:ext cx="2376264" cy="936104"/>
            <a:chOff x="3324096" y="0"/>
            <a:chExt cx="2217454" cy="1368152"/>
          </a:xfrm>
          <a:scene3d>
            <a:camera prst="orthographicFront"/>
            <a:lightRig rig="flat" dir="t"/>
          </a:scene3d>
        </p:grpSpPr>
        <p:sp>
          <p:nvSpPr>
            <p:cNvPr id="23" name="22 Rectángulo redondeado"/>
            <p:cNvSpPr/>
            <p:nvPr/>
          </p:nvSpPr>
          <p:spPr>
            <a:xfrm>
              <a:off x="3324096" y="0"/>
              <a:ext cx="2172277" cy="136815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4" name="23 Rectángulo"/>
            <p:cNvSpPr/>
            <p:nvPr/>
          </p:nvSpPr>
          <p:spPr>
            <a:xfrm>
              <a:off x="3396504" y="25159"/>
              <a:ext cx="2145046" cy="12880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t>Dos controladores lógicos programables</a:t>
              </a:r>
              <a:endParaRPr lang="es-EC" sz="2000" kern="1200" dirty="0">
                <a:latin typeface="Times New Roman" pitchFamily="18" charset="0"/>
                <a:cs typeface="Times New Roman" pitchFamily="18" charset="0"/>
              </a:endParaRPr>
            </a:p>
          </p:txBody>
        </p:sp>
      </p:grpSp>
      <p:grpSp>
        <p:nvGrpSpPr>
          <p:cNvPr id="28" name="27 Grupo"/>
          <p:cNvGrpSpPr/>
          <p:nvPr/>
        </p:nvGrpSpPr>
        <p:grpSpPr>
          <a:xfrm>
            <a:off x="3779912" y="1628800"/>
            <a:ext cx="864096" cy="574639"/>
            <a:chOff x="2556558" y="396756"/>
            <a:chExt cx="491224" cy="574639"/>
          </a:xfrm>
        </p:grpSpPr>
        <p:sp>
          <p:nvSpPr>
            <p:cNvPr id="29" name="28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grpSp>
        <p:nvGrpSpPr>
          <p:cNvPr id="31" name="6 Grupo"/>
          <p:cNvGrpSpPr/>
          <p:nvPr/>
        </p:nvGrpSpPr>
        <p:grpSpPr>
          <a:xfrm flipH="1">
            <a:off x="2771800" y="3284984"/>
            <a:ext cx="504056" cy="574639"/>
            <a:chOff x="2556558" y="396756"/>
            <a:chExt cx="491224" cy="574639"/>
          </a:xfrm>
        </p:grpSpPr>
        <p:sp>
          <p:nvSpPr>
            <p:cNvPr id="32" name="31 Flecha derecha"/>
            <p:cNvSpPr/>
            <p:nvPr/>
          </p:nvSpPr>
          <p:spPr>
            <a:xfrm>
              <a:off x="2556558" y="396756"/>
              <a:ext cx="491224" cy="574639"/>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3" name="Flecha derecha 4"/>
            <p:cNvSpPr/>
            <p:nvPr/>
          </p:nvSpPr>
          <p:spPr>
            <a:xfrm>
              <a:off x="2556558" y="511684"/>
              <a:ext cx="343857" cy="344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p:txBody>
        </p:sp>
      </p:grpSp>
      <p:sp>
        <p:nvSpPr>
          <p:cNvPr id="46" name="45 Rectángulo redondeado"/>
          <p:cNvSpPr/>
          <p:nvPr/>
        </p:nvSpPr>
        <p:spPr>
          <a:xfrm>
            <a:off x="6732240" y="3068960"/>
            <a:ext cx="2232248" cy="100811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Modulo de comunicación Ethernet </a:t>
            </a:r>
            <a:endParaRPr lang="es-EC" dirty="0"/>
          </a:p>
        </p:txBody>
      </p:sp>
      <p:grpSp>
        <p:nvGrpSpPr>
          <p:cNvPr id="50" name="15 Grupo"/>
          <p:cNvGrpSpPr/>
          <p:nvPr/>
        </p:nvGrpSpPr>
        <p:grpSpPr>
          <a:xfrm>
            <a:off x="251519" y="1340768"/>
            <a:ext cx="2808313" cy="1118382"/>
            <a:chOff x="-488512" y="40073"/>
            <a:chExt cx="2672819" cy="1328079"/>
          </a:xfrm>
          <a:scene3d>
            <a:camera prst="orthographicFront"/>
            <a:lightRig rig="flat" dir="t"/>
          </a:scene3d>
        </p:grpSpPr>
        <p:sp>
          <p:nvSpPr>
            <p:cNvPr id="51" name="50 Rectángulo redondeado"/>
            <p:cNvSpPr/>
            <p:nvPr/>
          </p:nvSpPr>
          <p:spPr>
            <a:xfrm>
              <a:off x="-419978" y="211091"/>
              <a:ext cx="2604285" cy="94060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endParaRPr lang="es-EC" dirty="0"/>
            </a:p>
          </p:txBody>
        </p:sp>
        <p:sp>
          <p:nvSpPr>
            <p:cNvPr id="52" name="51 Rectángulo"/>
            <p:cNvSpPr/>
            <p:nvPr/>
          </p:nvSpPr>
          <p:spPr>
            <a:xfrm>
              <a:off x="-488512" y="40073"/>
              <a:ext cx="2661208" cy="1328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smtClean="0">
                  <a:latin typeface="Times New Roman" pitchFamily="18" charset="0"/>
                  <a:cs typeface="Times New Roman" pitchFamily="18" charset="0"/>
                </a:rPr>
                <a:t>SISTEMA DE CONTROL</a:t>
              </a:r>
              <a:endParaRPr lang="es-EC" sz="2000" b="1" kern="1200" dirty="0">
                <a:latin typeface="Times New Roman" pitchFamily="18" charset="0"/>
                <a:cs typeface="Times New Roman" pitchFamily="18" charset="0"/>
              </a:endParaRPr>
            </a:p>
          </p:txBody>
        </p:sp>
      </p:grpSp>
      <p:sp>
        <p:nvSpPr>
          <p:cNvPr id="53" name="52 CuadroTexto"/>
          <p:cNvSpPr txBox="1"/>
          <p:nvPr/>
        </p:nvSpPr>
        <p:spPr>
          <a:xfrm>
            <a:off x="3203848" y="1340768"/>
            <a:ext cx="2232248" cy="369332"/>
          </a:xfrm>
          <a:prstGeom prst="rect">
            <a:avLst/>
          </a:prstGeom>
          <a:noFill/>
        </p:spPr>
        <p:txBody>
          <a:bodyPr wrap="square" rtlCol="0">
            <a:spAutoFit/>
          </a:bodyPr>
          <a:lstStyle/>
          <a:p>
            <a:r>
              <a:rPr lang="es-EC" dirty="0" smtClean="0"/>
              <a:t>esta constituido por</a:t>
            </a:r>
            <a:endParaRPr lang="es-EC" dirty="0"/>
          </a:p>
        </p:txBody>
      </p:sp>
      <p:sp>
        <p:nvSpPr>
          <p:cNvPr id="54" name="53 Flecha doblada"/>
          <p:cNvSpPr/>
          <p:nvPr/>
        </p:nvSpPr>
        <p:spPr>
          <a:xfrm rot="5400000">
            <a:off x="7920372" y="1736812"/>
            <a:ext cx="936104" cy="1008112"/>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solidFill>
                <a:schemeClr val="tx1"/>
              </a:solidFill>
            </a:endParaRPr>
          </a:p>
        </p:txBody>
      </p:sp>
      <p:sp>
        <p:nvSpPr>
          <p:cNvPr id="55" name="54 CuadroTexto"/>
          <p:cNvSpPr txBox="1"/>
          <p:nvPr/>
        </p:nvSpPr>
        <p:spPr>
          <a:xfrm>
            <a:off x="0" y="4395787"/>
            <a:ext cx="8640960" cy="2462213"/>
          </a:xfrm>
          <a:prstGeom prst="rect">
            <a:avLst/>
          </a:prstGeom>
          <a:noFill/>
        </p:spPr>
        <p:txBody>
          <a:bodyPr wrap="square" rtlCol="0">
            <a:spAutoFit/>
          </a:bodyPr>
          <a:lstStyle/>
          <a:p>
            <a:r>
              <a:rPr lang="es-EC" sz="2200" dirty="0" smtClean="0"/>
              <a:t>El software de control y monitoreo usados son:</a:t>
            </a:r>
          </a:p>
          <a:p>
            <a:pPr marL="457200" indent="-457200">
              <a:buFont typeface="Wingdings" pitchFamily="2" charset="2"/>
              <a:buChar char="v"/>
            </a:pPr>
            <a:r>
              <a:rPr lang="es-EC" sz="2200" dirty="0" err="1" smtClean="0"/>
              <a:t>Archestra</a:t>
            </a:r>
            <a:r>
              <a:rPr lang="es-EC" sz="2200" dirty="0" smtClean="0"/>
              <a:t>		 	</a:t>
            </a:r>
          </a:p>
          <a:p>
            <a:pPr>
              <a:buFont typeface="Wingdings" pitchFamily="2" charset="2"/>
              <a:buChar char="v"/>
            </a:pPr>
            <a:r>
              <a:rPr lang="es-EC" sz="2200" dirty="0" smtClean="0"/>
              <a:t>Intouch</a:t>
            </a:r>
          </a:p>
          <a:p>
            <a:pPr>
              <a:buFont typeface="Wingdings" pitchFamily="2" charset="2"/>
              <a:buChar char="v"/>
            </a:pPr>
            <a:r>
              <a:rPr lang="es-EC" sz="2200" dirty="0" err="1" smtClean="0"/>
              <a:t>MySQL</a:t>
            </a:r>
            <a:r>
              <a:rPr lang="es-EC" sz="2200" dirty="0" smtClean="0"/>
              <a:t> </a:t>
            </a:r>
            <a:r>
              <a:rPr lang="es-EC" sz="2200" dirty="0" err="1" smtClean="0"/>
              <a:t>Database</a:t>
            </a:r>
            <a:endParaRPr lang="es-EC" sz="2200" dirty="0" smtClean="0"/>
          </a:p>
          <a:p>
            <a:pPr>
              <a:buFont typeface="Wingdings" pitchFamily="2" charset="2"/>
              <a:buChar char="v"/>
            </a:pPr>
            <a:r>
              <a:rPr lang="es-EC" sz="2400" dirty="0" smtClean="0"/>
              <a:t>Rslogix 5000</a:t>
            </a:r>
          </a:p>
          <a:p>
            <a:pPr>
              <a:buFont typeface="Wingdings" pitchFamily="2" charset="2"/>
              <a:buChar char="v"/>
            </a:pPr>
            <a:r>
              <a:rPr lang="es-EC" sz="2200" dirty="0" err="1" smtClean="0"/>
              <a:t>Rslinx</a:t>
            </a:r>
            <a:endParaRPr lang="es-EC" sz="2200" dirty="0" smtClean="0"/>
          </a:p>
          <a:p>
            <a:endParaRPr lang="es-EC" dirty="0" smtClean="0"/>
          </a:p>
        </p:txBody>
      </p:sp>
      <p:pic>
        <p:nvPicPr>
          <p:cNvPr id="35" name="34 Imagen" descr="AGENDA.jpg">
            <a:hlinkClick r:id="rId3" action="ppaction://hlinksldjump"/>
          </p:cNvPr>
          <p:cNvPicPr>
            <a:picLocks noChangeAspect="1"/>
          </p:cNvPicPr>
          <p:nvPr/>
        </p:nvPicPr>
        <p:blipFill>
          <a:blip r:embed="rId4" cstate="print"/>
          <a:stretch>
            <a:fillRect/>
          </a:stretch>
        </p:blipFill>
        <p:spPr>
          <a:xfrm>
            <a:off x="4804370" y="5955125"/>
            <a:ext cx="1351806" cy="858251"/>
          </a:xfrm>
          <a:prstGeom prst="rect">
            <a:avLst/>
          </a:prstGeom>
        </p:spPr>
      </p:pic>
      <p:pic>
        <p:nvPicPr>
          <p:cNvPr id="36" name="35 Imagen" descr="BASICA.jpg">
            <a:hlinkClick r:id="rId5" action="ppaction://hlinksldjump"/>
          </p:cNvPr>
          <p:cNvPicPr>
            <a:picLocks noChangeAspect="1"/>
          </p:cNvPicPr>
          <p:nvPr/>
        </p:nvPicPr>
        <p:blipFill>
          <a:blip r:embed="rId6" cstate="print"/>
          <a:stretch>
            <a:fillRect/>
          </a:stretch>
        </p:blipFill>
        <p:spPr>
          <a:xfrm>
            <a:off x="3203848"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down)">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down)">
                                      <p:cBhvr>
                                        <p:cTn id="26" dur="500"/>
                                        <p:tgtEl>
                                          <p:spTgt spid="46"/>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xEl>
                                              <p:pRg st="0" end="0"/>
                                            </p:txEl>
                                          </p:spTgt>
                                        </p:tgtEl>
                                        <p:attrNameLst>
                                          <p:attrName>style.visibility</p:attrName>
                                        </p:attrNameLst>
                                      </p:cBhvr>
                                      <p:to>
                                        <p:strVal val="visible"/>
                                      </p:to>
                                    </p:set>
                                    <p:animEffect transition="in" filter="fade">
                                      <p:cBhvr>
                                        <p:cTn id="47" dur="2000"/>
                                        <p:tgtEl>
                                          <p:spTgt spid="55">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xEl>
                                              <p:pRg st="1" end="1"/>
                                            </p:txEl>
                                          </p:spTgt>
                                        </p:tgtEl>
                                        <p:attrNameLst>
                                          <p:attrName>style.visibility</p:attrName>
                                        </p:attrNameLst>
                                      </p:cBhvr>
                                      <p:to>
                                        <p:strVal val="visible"/>
                                      </p:to>
                                    </p:set>
                                    <p:animEffect transition="in" filter="fade">
                                      <p:cBhvr>
                                        <p:cTn id="50" dur="2000"/>
                                        <p:tgtEl>
                                          <p:spTgt spid="55">
                                            <p:txEl>
                                              <p:pRg st="1"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5">
                                            <p:txEl>
                                              <p:pRg st="2" end="2"/>
                                            </p:txEl>
                                          </p:spTgt>
                                        </p:tgtEl>
                                        <p:attrNameLst>
                                          <p:attrName>style.visibility</p:attrName>
                                        </p:attrNameLst>
                                      </p:cBhvr>
                                      <p:to>
                                        <p:strVal val="visible"/>
                                      </p:to>
                                    </p:set>
                                    <p:animEffect transition="in" filter="fade">
                                      <p:cBhvr>
                                        <p:cTn id="53" dur="2000"/>
                                        <p:tgtEl>
                                          <p:spTgt spid="55">
                                            <p:txEl>
                                              <p:pRg st="2" end="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xEl>
                                              <p:pRg st="3" end="3"/>
                                            </p:txEl>
                                          </p:spTgt>
                                        </p:tgtEl>
                                        <p:attrNameLst>
                                          <p:attrName>style.visibility</p:attrName>
                                        </p:attrNameLst>
                                      </p:cBhvr>
                                      <p:to>
                                        <p:strVal val="visible"/>
                                      </p:to>
                                    </p:set>
                                    <p:animEffect transition="in" filter="fade">
                                      <p:cBhvr>
                                        <p:cTn id="56" dur="2000"/>
                                        <p:tgtEl>
                                          <p:spTgt spid="55">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xEl>
                                              <p:pRg st="4" end="4"/>
                                            </p:txEl>
                                          </p:spTgt>
                                        </p:tgtEl>
                                        <p:attrNameLst>
                                          <p:attrName>style.visibility</p:attrName>
                                        </p:attrNameLst>
                                      </p:cBhvr>
                                      <p:to>
                                        <p:strVal val="visible"/>
                                      </p:to>
                                    </p:set>
                                    <p:animEffect transition="in" filter="fade">
                                      <p:cBhvr>
                                        <p:cTn id="59" dur="2000"/>
                                        <p:tgtEl>
                                          <p:spTgt spid="55">
                                            <p:txEl>
                                              <p:pRg st="4" end="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xEl>
                                              <p:pRg st="5" end="5"/>
                                            </p:txEl>
                                          </p:spTgt>
                                        </p:tgtEl>
                                        <p:attrNameLst>
                                          <p:attrName>style.visibility</p:attrName>
                                        </p:attrNameLst>
                                      </p:cBhvr>
                                      <p:to>
                                        <p:strVal val="visible"/>
                                      </p:to>
                                    </p:set>
                                    <p:animEffect transition="in" filter="fade">
                                      <p:cBhvr>
                                        <p:cTn id="62" dur="2000"/>
                                        <p:tgtEl>
                                          <p:spTgt spid="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p:bldP spid="54" grpId="0" animBg="1"/>
      <p:bldP spid="5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002060"/>
                </a:solidFill>
              </a:rPr>
              <a:t>Justificación E importancia</a:t>
            </a:r>
            <a:endParaRPr lang="es-EC" b="1" dirty="0">
              <a:solidFill>
                <a:srgbClr val="002060"/>
              </a:solidFill>
            </a:endParaRPr>
          </a:p>
        </p:txBody>
      </p:sp>
      <p:graphicFrame>
        <p:nvGraphicFramePr>
          <p:cNvPr id="6" name="5 Marcador de contenido"/>
          <p:cNvGraphicFramePr>
            <a:graphicFrameLocks noGrp="1"/>
          </p:cNvGraphicFramePr>
          <p:nvPr>
            <p:ph idx="1"/>
          </p:nvPr>
        </p:nvGraphicFramePr>
        <p:xfrm>
          <a:off x="304800" y="1412776"/>
          <a:ext cx="8686800" cy="4667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10" name="9 Imagen" descr="AGENDA.jpg">
            <a:hlinkClick r:id="rId8" action="ppaction://hlinksldjump"/>
          </p:cNvPr>
          <p:cNvPicPr>
            <a:picLocks noChangeAspect="1"/>
          </p:cNvPicPr>
          <p:nvPr/>
        </p:nvPicPr>
        <p:blipFill>
          <a:blip r:embed="rId9" cstate="print"/>
          <a:stretch>
            <a:fillRect/>
          </a:stretch>
        </p:blipFill>
        <p:spPr>
          <a:xfrm>
            <a:off x="251520" y="5949280"/>
            <a:ext cx="1135782" cy="721099"/>
          </a:xfrm>
          <a:prstGeom prst="rect">
            <a:avLst/>
          </a:prstGeom>
        </p:spPr>
      </p:pic>
      <p:pic>
        <p:nvPicPr>
          <p:cNvPr id="11" name="10 Imagen" descr="introduccion.jpg">
            <a:hlinkClick r:id="rId10" action="ppaction://hlinksldjump"/>
          </p:cNvPr>
          <p:cNvPicPr>
            <a:picLocks noChangeAspect="1"/>
          </p:cNvPicPr>
          <p:nvPr/>
        </p:nvPicPr>
        <p:blipFill>
          <a:blip r:embed="rId11" cstate="print"/>
          <a:stretch>
            <a:fillRect/>
          </a:stretch>
        </p:blipFill>
        <p:spPr>
          <a:xfrm>
            <a:off x="1475656" y="5945273"/>
            <a:ext cx="936104" cy="724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marL="514350" indent="-514350"/>
            <a:r>
              <a:rPr lang="es-EC" b="1" dirty="0" smtClean="0">
                <a:solidFill>
                  <a:srgbClr val="002060"/>
                </a:solidFill>
              </a:rPr>
              <a:t>Monitoreo y control</a:t>
            </a:r>
            <a:br>
              <a:rPr lang="es-EC" b="1" dirty="0" smtClean="0">
                <a:solidFill>
                  <a:srgbClr val="002060"/>
                </a:solidFill>
              </a:rPr>
            </a:br>
            <a:endParaRPr lang="es-EC" b="1" dirty="0" smtClean="0">
              <a:solidFill>
                <a:srgbClr val="002060"/>
              </a:solidFill>
            </a:endParaRPr>
          </a:p>
        </p:txBody>
      </p:sp>
      <p:sp>
        <p:nvSpPr>
          <p:cNvPr id="5" name="4 Marcador de contenido"/>
          <p:cNvSpPr>
            <a:spLocks noGrp="1"/>
          </p:cNvSpPr>
          <p:nvPr>
            <p:ph idx="1"/>
          </p:nvPr>
        </p:nvSpPr>
        <p:spPr>
          <a:xfrm>
            <a:off x="251520" y="1196752"/>
            <a:ext cx="8686800" cy="506686"/>
          </a:xfrm>
        </p:spPr>
        <p:txBody>
          <a:bodyPr>
            <a:normAutofit fontScale="92500" lnSpcReduction="10000"/>
          </a:bodyPr>
          <a:lstStyle/>
          <a:p>
            <a:pPr>
              <a:buNone/>
            </a:pPr>
            <a:r>
              <a:rPr lang="es-EC" dirty="0" smtClean="0"/>
              <a:t>Arquitectura del sistema de monitoreo y control</a:t>
            </a:r>
            <a:endParaRPr lang="es-EC" dirty="0"/>
          </a:p>
        </p:txBody>
      </p:sp>
      <p:sp>
        <p:nvSpPr>
          <p:cNvPr id="6" name="6 Marcador de pie de página"/>
          <p:cNvSpPr>
            <a:spLocks noGrp="1"/>
          </p:cNvSpPr>
          <p:nvPr>
            <p:ph type="ftr" sz="quarter" idx="11"/>
          </p:nvPr>
        </p:nvSpPr>
        <p:spPr>
          <a:xfrm>
            <a:off x="6248400" y="6569075"/>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28" name="27 Imagen"/>
          <p:cNvPicPr/>
          <p:nvPr/>
        </p:nvPicPr>
        <p:blipFill>
          <a:blip r:embed="rId3" cstate="print"/>
          <a:srcRect/>
          <a:stretch>
            <a:fillRect/>
          </a:stretch>
        </p:blipFill>
        <p:spPr bwMode="auto">
          <a:xfrm>
            <a:off x="2051720" y="1772816"/>
            <a:ext cx="5619978" cy="4032448"/>
          </a:xfrm>
          <a:prstGeom prst="rect">
            <a:avLst/>
          </a:prstGeom>
          <a:noFill/>
          <a:ln w="9525">
            <a:noFill/>
            <a:miter lim="800000"/>
            <a:headEnd/>
            <a:tailEnd/>
          </a:ln>
        </p:spPr>
      </p:pic>
      <p:pic>
        <p:nvPicPr>
          <p:cNvPr id="8" name="7 Imagen" descr="AGENDA.jpg">
            <a:hlinkClick r:id="rId4" action="ppaction://hlinksldjump"/>
          </p:cNvPr>
          <p:cNvPicPr>
            <a:picLocks noChangeAspect="1"/>
          </p:cNvPicPr>
          <p:nvPr/>
        </p:nvPicPr>
        <p:blipFill>
          <a:blip r:embed="rId5" cstate="print"/>
          <a:stretch>
            <a:fillRect/>
          </a:stretch>
        </p:blipFill>
        <p:spPr>
          <a:xfrm>
            <a:off x="1708026" y="5955125"/>
            <a:ext cx="1351806" cy="858251"/>
          </a:xfrm>
          <a:prstGeom prst="rect">
            <a:avLst/>
          </a:prstGeom>
        </p:spPr>
      </p:pic>
      <p:pic>
        <p:nvPicPr>
          <p:cNvPr id="9" name="8 Imagen" descr="BASICA.jpg">
            <a:hlinkClick r:id="rId6" action="ppaction://hlinksldjump"/>
          </p:cNvPr>
          <p:cNvPicPr>
            <a:picLocks noChangeAspect="1"/>
          </p:cNvPicPr>
          <p:nvPr/>
        </p:nvPicPr>
        <p:blipFill>
          <a:blip r:embed="rId7" cstate="print"/>
          <a:stretch>
            <a:fillRect/>
          </a:stretch>
        </p:blipFill>
        <p:spPr>
          <a:xfrm>
            <a:off x="107504" y="5976664"/>
            <a:ext cx="1438593" cy="836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000" b="1" dirty="0" smtClean="0"/>
              <a:t>Ingeniería de detalle</a:t>
            </a:r>
            <a:endParaRPr lang="es-EC" sz="4000" b="1" dirty="0"/>
          </a:p>
        </p:txBody>
      </p:sp>
      <p:sp>
        <p:nvSpPr>
          <p:cNvPr id="5" name="4 Marcador de contenido"/>
          <p:cNvSpPr>
            <a:spLocks noGrp="1"/>
          </p:cNvSpPr>
          <p:nvPr>
            <p:ph idx="1"/>
          </p:nvPr>
        </p:nvSpPr>
        <p:spPr>
          <a:xfrm>
            <a:off x="304800" y="1554163"/>
            <a:ext cx="8686800" cy="2954958"/>
          </a:xfrm>
        </p:spPr>
        <p:txBody>
          <a:bodyPr>
            <a:normAutofit/>
          </a:bodyPr>
          <a:lstStyle/>
          <a:p>
            <a:pPr marL="514350" indent="-514350" algn="just">
              <a:buFont typeface="Wingdings" pitchFamily="2" charset="2"/>
              <a:buChar char="v"/>
            </a:pPr>
            <a:r>
              <a:rPr lang="es-EC" dirty="0" smtClean="0">
                <a:ln>
                  <a:solidFill>
                    <a:schemeClr val="tx1"/>
                  </a:solidFill>
                </a:ln>
                <a:hlinkClick r:id="rId3" action="ppaction://hlinksldjump"/>
              </a:rPr>
              <a:t>Planos y diagramas definitivos de montaje</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4" action="ppaction://hlinksldjump"/>
              </a:rPr>
              <a:t>Programación y </a:t>
            </a:r>
            <a:r>
              <a:rPr lang="es-EC" dirty="0" err="1" smtClean="0">
                <a:ln>
                  <a:solidFill>
                    <a:schemeClr val="tx1"/>
                  </a:solidFill>
                </a:ln>
                <a:hlinkClick r:id="rId4" action="ppaction://hlinksldjump"/>
              </a:rPr>
              <a:t>parametrización</a:t>
            </a:r>
            <a:r>
              <a:rPr lang="es-EC" dirty="0" smtClean="0">
                <a:ln>
                  <a:solidFill>
                    <a:schemeClr val="tx1"/>
                  </a:solidFill>
                </a:ln>
                <a:hlinkClick r:id="rId4" action="ppaction://hlinksldjump"/>
              </a:rPr>
              <a:t> de los dispositivos de control</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5" action="ppaction://hlinksldjump"/>
              </a:rPr>
              <a:t>Desarrollo y configuración del HMI SCADA</a:t>
            </a:r>
            <a:endParaRPr lang="es-EC" dirty="0" smtClean="0">
              <a:ln>
                <a:solidFill>
                  <a:schemeClr val="tx1"/>
                </a:solidFill>
              </a:ln>
            </a:endParaRPr>
          </a:p>
          <a:p>
            <a:pPr marL="514350" indent="-514350" algn="just">
              <a:buFont typeface="Wingdings" pitchFamily="2" charset="2"/>
              <a:buChar char="v"/>
            </a:pPr>
            <a:endParaRPr lang="es-EC"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7" name="6 Imagen" descr="AGENDA.jpg">
            <a:hlinkClick r:id="rId6" action="ppaction://hlinksldjump"/>
          </p:cNvPr>
          <p:cNvPicPr>
            <a:picLocks noChangeAspect="1"/>
          </p:cNvPicPr>
          <p:nvPr/>
        </p:nvPicPr>
        <p:blipFill>
          <a:blip r:embed="rId7" cstate="print"/>
          <a:stretch>
            <a:fillRect/>
          </a:stretch>
        </p:blipFill>
        <p:spPr>
          <a:xfrm>
            <a:off x="4788024" y="5805264"/>
            <a:ext cx="1351806" cy="85825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692696"/>
            <a:ext cx="8686800" cy="838200"/>
          </a:xfrm>
        </p:spPr>
        <p:txBody>
          <a:bodyPr>
            <a:noAutofit/>
          </a:bodyPr>
          <a:lstStyle/>
          <a:p>
            <a:pPr marL="514350" indent="-514350"/>
            <a:r>
              <a:rPr lang="es-EC" b="1" dirty="0" smtClean="0">
                <a:solidFill>
                  <a:srgbClr val="002060"/>
                </a:solidFill>
              </a:rPr>
              <a:t>	Planos y diagramas definitivos de montaje</a:t>
            </a:r>
            <a:br>
              <a:rPr lang="es-EC" b="1" dirty="0" smtClean="0">
                <a:solidFill>
                  <a:srgbClr val="002060"/>
                </a:solidFill>
              </a:rPr>
            </a:br>
            <a:r>
              <a:rPr lang="es-EC" b="1" dirty="0" smtClean="0">
                <a:solidFill>
                  <a:srgbClr val="002060"/>
                </a:solidFill>
              </a:rPr>
              <a:t/>
            </a:r>
            <a:br>
              <a:rPr lang="es-EC" b="1" dirty="0" smtClean="0">
                <a:solidFill>
                  <a:srgbClr val="002060"/>
                </a:solidFill>
              </a:rPr>
            </a:br>
            <a:endParaRPr lang="es-EC" b="1" dirty="0" smtClean="0">
              <a:solidFill>
                <a:srgbClr val="002060"/>
              </a:solidFill>
            </a:endParaRPr>
          </a:p>
        </p:txBody>
      </p:sp>
      <p:sp>
        <p:nvSpPr>
          <p:cNvPr id="7" name="6 Marcador de contenido"/>
          <p:cNvSpPr>
            <a:spLocks noGrp="1"/>
          </p:cNvSpPr>
          <p:nvPr>
            <p:ph idx="1"/>
          </p:nvPr>
        </p:nvSpPr>
        <p:spPr>
          <a:xfrm>
            <a:off x="304800" y="1554162"/>
            <a:ext cx="8686800" cy="4445587"/>
          </a:xfrm>
        </p:spPr>
        <p:txBody>
          <a:bodyPr>
            <a:normAutofit lnSpcReduction="10000"/>
          </a:bodyPr>
          <a:lstStyle/>
          <a:p>
            <a:pPr>
              <a:buFont typeface="Wingdings" pitchFamily="2" charset="2"/>
              <a:buChar char="v"/>
            </a:pPr>
            <a:r>
              <a:rPr lang="es-EC" dirty="0" smtClean="0">
                <a:ln>
                  <a:solidFill>
                    <a:schemeClr val="tx1"/>
                  </a:solidFill>
                </a:ln>
                <a:hlinkClick r:id="rId3" action="ppaction://hlinkfile"/>
              </a:rPr>
              <a:t>Diagrama de ubicación de equipos eléctricos</a:t>
            </a:r>
            <a:endParaRPr lang="es-EC" dirty="0" smtClean="0">
              <a:ln>
                <a:solidFill>
                  <a:schemeClr val="tx1"/>
                </a:solidFill>
              </a:ln>
            </a:endParaRPr>
          </a:p>
          <a:p>
            <a:pPr>
              <a:buFont typeface="Wingdings" pitchFamily="2" charset="2"/>
              <a:buChar char="v"/>
            </a:pPr>
            <a:r>
              <a:rPr lang="es-EC" dirty="0" smtClean="0">
                <a:ln>
                  <a:solidFill>
                    <a:schemeClr val="tx1"/>
                  </a:solidFill>
                </a:ln>
                <a:hlinkClick r:id="rId4" action="ppaction://hlinkfile"/>
              </a:rPr>
              <a:t>Diagrama de ubicación de los controladores lógicos programables</a:t>
            </a:r>
            <a:endParaRPr lang="es-EC" dirty="0" smtClean="0">
              <a:ln>
                <a:solidFill>
                  <a:schemeClr val="tx1"/>
                </a:solidFill>
              </a:ln>
            </a:endParaRPr>
          </a:p>
          <a:p>
            <a:pPr>
              <a:buFont typeface="Wingdings" pitchFamily="2" charset="2"/>
              <a:buChar char="v"/>
            </a:pPr>
            <a:r>
              <a:rPr lang="es-EC" dirty="0" smtClean="0">
                <a:ln>
                  <a:solidFill>
                    <a:schemeClr val="tx1"/>
                  </a:solidFill>
                </a:ln>
                <a:hlinkClick r:id="rId5" action="ppaction://hlinkfile"/>
              </a:rPr>
              <a:t>Diagramas de conexiones de los PLC´s de proceso </a:t>
            </a:r>
            <a:endParaRPr lang="es-EC" dirty="0" smtClean="0">
              <a:ln>
                <a:solidFill>
                  <a:schemeClr val="tx1"/>
                </a:solidFill>
              </a:ln>
            </a:endParaRPr>
          </a:p>
          <a:p>
            <a:pPr>
              <a:buFont typeface="Wingdings" pitchFamily="2" charset="2"/>
              <a:buChar char="v"/>
            </a:pPr>
            <a:r>
              <a:rPr lang="es-EC" dirty="0" smtClean="0">
                <a:ln>
                  <a:solidFill>
                    <a:schemeClr val="tx1"/>
                  </a:solidFill>
                </a:ln>
                <a:hlinkClick r:id="rId6" action="ppaction://hlinkfile"/>
              </a:rPr>
              <a:t>Diagramas </a:t>
            </a:r>
            <a:r>
              <a:rPr lang="es-EC" dirty="0">
                <a:ln>
                  <a:solidFill>
                    <a:schemeClr val="tx1"/>
                  </a:solidFill>
                </a:ln>
                <a:hlinkClick r:id="rId6" action="ppaction://hlinkfile"/>
              </a:rPr>
              <a:t>de conexiones de los PLC´s de </a:t>
            </a:r>
            <a:r>
              <a:rPr lang="es-EC" dirty="0" smtClean="0">
                <a:ln>
                  <a:solidFill>
                    <a:schemeClr val="tx1"/>
                  </a:solidFill>
                </a:ln>
                <a:hlinkClick r:id="rId6" action="ppaction://hlinkfile"/>
              </a:rPr>
              <a:t>seguridad</a:t>
            </a:r>
            <a:endParaRPr lang="es-EC" dirty="0">
              <a:ln>
                <a:solidFill>
                  <a:schemeClr val="tx1"/>
                </a:solidFill>
              </a:ln>
            </a:endParaRPr>
          </a:p>
          <a:p>
            <a:pPr>
              <a:buFont typeface="Wingdings" pitchFamily="2" charset="2"/>
              <a:buChar char="v"/>
            </a:pPr>
            <a:r>
              <a:rPr lang="es-EC" dirty="0" smtClean="0">
                <a:ln>
                  <a:solidFill>
                    <a:schemeClr val="tx1"/>
                  </a:solidFill>
                </a:ln>
              </a:rPr>
              <a:t>Diagramas de panel de control de los PLC´s de </a:t>
            </a:r>
            <a:r>
              <a:rPr lang="es-EC" dirty="0" smtClean="0">
                <a:ln>
                  <a:solidFill>
                    <a:schemeClr val="tx1"/>
                  </a:solidFill>
                </a:ln>
                <a:solidFill>
                  <a:schemeClr val="tx1"/>
                </a:solidFill>
                <a:hlinkClick r:id="rId7" action="ppaction://hlinkfile"/>
              </a:rPr>
              <a:t>proceso</a:t>
            </a:r>
            <a:r>
              <a:rPr lang="es-EC" dirty="0" smtClean="0">
                <a:ln>
                  <a:solidFill>
                    <a:schemeClr val="tx1"/>
                  </a:solidFill>
                </a:ln>
                <a:solidFill>
                  <a:schemeClr val="tx1"/>
                </a:solidFill>
              </a:rPr>
              <a:t> y </a:t>
            </a:r>
            <a:r>
              <a:rPr lang="es-EC" dirty="0" smtClean="0">
                <a:ln>
                  <a:solidFill>
                    <a:schemeClr val="tx1"/>
                  </a:solidFill>
                </a:ln>
                <a:solidFill>
                  <a:schemeClr val="tx1"/>
                </a:solidFill>
                <a:hlinkClick r:id="rId8" action="ppaction://hlinkfile"/>
              </a:rPr>
              <a:t>seguridad</a:t>
            </a:r>
            <a:endParaRPr lang="es-EC" dirty="0" smtClean="0">
              <a:ln>
                <a:solidFill>
                  <a:schemeClr val="tx1"/>
                </a:solidFill>
              </a:ln>
              <a:solidFill>
                <a:schemeClr val="tx1"/>
              </a:solidFill>
            </a:endParaRPr>
          </a:p>
          <a:p>
            <a:pPr>
              <a:buFont typeface="Wingdings" pitchFamily="2" charset="2"/>
              <a:buChar char="v"/>
            </a:pPr>
            <a:endParaRPr lang="es-EC" dirty="0"/>
          </a:p>
        </p:txBody>
      </p:sp>
      <p:sp>
        <p:nvSpPr>
          <p:cNvPr id="6" name="6 Marcador de pie de página"/>
          <p:cNvSpPr>
            <a:spLocks noGrp="1"/>
          </p:cNvSpPr>
          <p:nvPr>
            <p:ph type="ftr" sz="quarter" idx="11"/>
          </p:nvPr>
        </p:nvSpPr>
        <p:spPr>
          <a:xfrm>
            <a:off x="6068888" y="6381328"/>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5" name="4 Imagen" descr="AGENDA.jpg">
            <a:hlinkClick r:id="rId9" action="ppaction://hlinksldjump"/>
          </p:cNvPr>
          <p:cNvPicPr>
            <a:picLocks noChangeAspect="1"/>
          </p:cNvPicPr>
          <p:nvPr/>
        </p:nvPicPr>
        <p:blipFill>
          <a:blip r:embed="rId10" cstate="print"/>
          <a:stretch>
            <a:fillRect/>
          </a:stretch>
        </p:blipFill>
        <p:spPr>
          <a:xfrm>
            <a:off x="0" y="5999749"/>
            <a:ext cx="1351806" cy="858251"/>
          </a:xfrm>
          <a:prstGeom prst="rect">
            <a:avLst/>
          </a:prstGeom>
        </p:spPr>
      </p:pic>
      <p:pic>
        <p:nvPicPr>
          <p:cNvPr id="8" name="7 Imagen" descr="DETALLE.jpg">
            <a:hlinkClick r:id="rId11" action="ppaction://hlinksldjump"/>
          </p:cNvPr>
          <p:cNvPicPr>
            <a:picLocks noChangeAspect="1"/>
          </p:cNvPicPr>
          <p:nvPr/>
        </p:nvPicPr>
        <p:blipFill>
          <a:blip r:embed="rId12" cstate="print"/>
          <a:stretch>
            <a:fillRect/>
          </a:stretch>
        </p:blipFill>
        <p:spPr>
          <a:xfrm>
            <a:off x="1462977" y="5977433"/>
            <a:ext cx="1524847" cy="83594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30560"/>
            <a:ext cx="8686800" cy="838200"/>
          </a:xfrm>
        </p:spPr>
        <p:txBody>
          <a:bodyPr>
            <a:noAutofit/>
          </a:bodyPr>
          <a:lstStyle/>
          <a:p>
            <a:pPr marL="514350" indent="-514350"/>
            <a:r>
              <a:rPr lang="es-EC" dirty="0" smtClean="0"/>
              <a:t/>
            </a:r>
            <a:br>
              <a:rPr lang="es-EC" dirty="0" smtClean="0"/>
            </a:br>
            <a:r>
              <a:rPr lang="es-EC" b="1" dirty="0" smtClean="0">
                <a:solidFill>
                  <a:srgbClr val="002060"/>
                </a:solidFill>
              </a:rPr>
              <a:t>Programación y </a:t>
            </a:r>
            <a:r>
              <a:rPr lang="es-EC" b="1" dirty="0" err="1" smtClean="0">
                <a:solidFill>
                  <a:srgbClr val="002060"/>
                </a:solidFill>
              </a:rPr>
              <a:t>parametrización</a:t>
            </a:r>
            <a:r>
              <a:rPr lang="es-EC" b="1" dirty="0" smtClean="0">
                <a:solidFill>
                  <a:srgbClr val="002060"/>
                </a:solidFill>
              </a:rPr>
              <a:t> de los dispositivos de control</a:t>
            </a:r>
            <a:r>
              <a:rPr lang="es-EC" dirty="0" smtClean="0"/>
              <a:t/>
            </a:r>
            <a:br>
              <a:rPr lang="es-EC" dirty="0" smtClean="0"/>
            </a:br>
            <a:r>
              <a:rPr lang="es-EC" b="1" dirty="0" smtClean="0">
                <a:solidFill>
                  <a:srgbClr val="002060"/>
                </a:solidFill>
              </a:rPr>
              <a:t/>
            </a:r>
            <a:br>
              <a:rPr lang="es-EC" b="1" dirty="0" smtClean="0">
                <a:solidFill>
                  <a:srgbClr val="002060"/>
                </a:solidFill>
              </a:rPr>
            </a:br>
            <a:endParaRPr lang="es-EC" b="1" dirty="0" smtClean="0">
              <a:solidFill>
                <a:srgbClr val="002060"/>
              </a:solidFill>
            </a:endParaRPr>
          </a:p>
        </p:txBody>
      </p:sp>
      <p:sp>
        <p:nvSpPr>
          <p:cNvPr id="5" name="4 Marcador de contenido"/>
          <p:cNvSpPr>
            <a:spLocks noGrp="1"/>
          </p:cNvSpPr>
          <p:nvPr>
            <p:ph idx="1"/>
          </p:nvPr>
        </p:nvSpPr>
        <p:spPr>
          <a:xfrm>
            <a:off x="179512" y="1266130"/>
            <a:ext cx="8686800" cy="1802830"/>
          </a:xfrm>
        </p:spPr>
        <p:txBody>
          <a:bodyPr>
            <a:normAutofit/>
          </a:bodyPr>
          <a:lstStyle/>
          <a:p>
            <a:pPr marL="514350" indent="-514350" algn="just">
              <a:buFont typeface="Wingdings" pitchFamily="2" charset="2"/>
              <a:buChar char="v"/>
            </a:pPr>
            <a:r>
              <a:rPr lang="es-EC" sz="2600" dirty="0" smtClean="0"/>
              <a:t>Dado que en la puesta en marcha el tiempo es limitado se ha tomado en consideración la información documentada por el Instrumentista Antonio </a:t>
            </a:r>
            <a:r>
              <a:rPr lang="es-EC" sz="2600" dirty="0" err="1" smtClean="0"/>
              <a:t>Creus</a:t>
            </a:r>
            <a:r>
              <a:rPr lang="es-EC" sz="2600" dirty="0" smtClean="0"/>
              <a:t> en su libro Instrumentación Industrial</a:t>
            </a:r>
            <a:endParaRPr lang="es-EC" sz="2600" dirty="0"/>
          </a:p>
        </p:txBody>
      </p:sp>
      <p:sp>
        <p:nvSpPr>
          <p:cNvPr id="6" name="6 Marcador de pie de página"/>
          <p:cNvSpPr>
            <a:spLocks noGrp="1"/>
          </p:cNvSpPr>
          <p:nvPr>
            <p:ph type="ftr" sz="quarter" idx="11"/>
          </p:nvPr>
        </p:nvSpPr>
        <p:spPr>
          <a:xfrm>
            <a:off x="6140896"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graphicFrame>
        <p:nvGraphicFramePr>
          <p:cNvPr id="7" name="6 Tabla"/>
          <p:cNvGraphicFramePr>
            <a:graphicFrameLocks noGrp="1"/>
          </p:cNvGraphicFramePr>
          <p:nvPr/>
        </p:nvGraphicFramePr>
        <p:xfrm>
          <a:off x="1115618" y="2996952"/>
          <a:ext cx="7560838" cy="2944368"/>
        </p:xfrm>
        <a:graphic>
          <a:graphicData uri="http://schemas.openxmlformats.org/drawingml/2006/table">
            <a:tbl>
              <a:tblPr/>
              <a:tblGrid>
                <a:gridCol w="1897486"/>
                <a:gridCol w="2646406"/>
                <a:gridCol w="1478807"/>
                <a:gridCol w="1538139"/>
              </a:tblGrid>
              <a:tr h="1068655">
                <a:tc>
                  <a:txBody>
                    <a:bodyPr/>
                    <a:lstStyle/>
                    <a:p>
                      <a:pPr>
                        <a:lnSpc>
                          <a:spcPct val="115000"/>
                        </a:lnSpc>
                        <a:spcAft>
                          <a:spcPts val="0"/>
                        </a:spcAft>
                      </a:pPr>
                      <a:r>
                        <a:rPr lang="es-EC" sz="2400" b="1" dirty="0">
                          <a:solidFill>
                            <a:srgbClr val="000000"/>
                          </a:solidFill>
                          <a:latin typeface="Times New Roman"/>
                          <a:ea typeface="Times New Roman"/>
                          <a:cs typeface="Times New Roman"/>
                        </a:rPr>
                        <a:t>TIPO</a:t>
                      </a:r>
                      <a:endParaRPr lang="es-EC" sz="20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2400" dirty="0">
                          <a:solidFill>
                            <a:srgbClr val="000000"/>
                          </a:solidFill>
                          <a:latin typeface="Times New Roman"/>
                          <a:ea typeface="Times New Roman"/>
                          <a:cs typeface="Times New Roman"/>
                        </a:rPr>
                        <a:t>% Banda proporcional (Ganancia)</a:t>
                      </a:r>
                      <a:endParaRPr lang="es-EC" sz="20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2400">
                          <a:solidFill>
                            <a:srgbClr val="000000"/>
                          </a:solidFill>
                          <a:latin typeface="Times New Roman"/>
                          <a:ea typeface="Times New Roman"/>
                          <a:cs typeface="Times New Roman"/>
                        </a:rPr>
                        <a:t>Tiempo integral</a:t>
                      </a:r>
                      <a:endParaRPr lang="es-EC" sz="20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2400">
                          <a:solidFill>
                            <a:srgbClr val="000000"/>
                          </a:solidFill>
                          <a:latin typeface="Times New Roman"/>
                          <a:ea typeface="Times New Roman"/>
                          <a:cs typeface="Times New Roman"/>
                        </a:rPr>
                        <a:t>Tiempo derivativo</a:t>
                      </a:r>
                      <a:endParaRPr lang="es-EC" sz="200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1639">
                <a:tc>
                  <a:txBody>
                    <a:bodyPr/>
                    <a:lstStyle/>
                    <a:p>
                      <a:pPr>
                        <a:lnSpc>
                          <a:spcPct val="115000"/>
                        </a:lnSpc>
                        <a:spcAft>
                          <a:spcPts val="0"/>
                        </a:spcAft>
                      </a:pPr>
                      <a:r>
                        <a:rPr lang="es-EC" sz="2400" b="1" dirty="0">
                          <a:solidFill>
                            <a:srgbClr val="000000"/>
                          </a:solidFill>
                          <a:latin typeface="Times New Roman"/>
                          <a:ea typeface="Calibri"/>
                          <a:cs typeface="Times New Roman"/>
                        </a:rPr>
                        <a:t>Presión</a:t>
                      </a:r>
                      <a:endParaRPr lang="es-EC" sz="20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2EAF1"/>
                    </a:solidFill>
                  </a:tcPr>
                </a:tc>
                <a:tc>
                  <a:txBody>
                    <a:bodyPr/>
                    <a:lstStyle/>
                    <a:p>
                      <a:pPr>
                        <a:lnSpc>
                          <a:spcPct val="115000"/>
                        </a:lnSpc>
                        <a:spcAft>
                          <a:spcPts val="0"/>
                        </a:spcAft>
                      </a:pPr>
                      <a:r>
                        <a:rPr lang="es-EC" sz="2400" dirty="0">
                          <a:solidFill>
                            <a:srgbClr val="000000"/>
                          </a:solidFill>
                          <a:latin typeface="Times New Roman"/>
                          <a:ea typeface="Calibri"/>
                          <a:cs typeface="Times New Roman"/>
                        </a:rPr>
                        <a:t>20 (5)</a:t>
                      </a:r>
                      <a:endParaRPr lang="es-EC" sz="20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nSpc>
                          <a:spcPct val="115000"/>
                        </a:lnSpc>
                        <a:spcAft>
                          <a:spcPts val="0"/>
                        </a:spcAft>
                      </a:pPr>
                      <a:r>
                        <a:rPr lang="es-EC" sz="2400" dirty="0">
                          <a:solidFill>
                            <a:srgbClr val="000000"/>
                          </a:solidFill>
                          <a:latin typeface="Times New Roman"/>
                          <a:ea typeface="Calibri"/>
                          <a:cs typeface="Times New Roman"/>
                        </a:rPr>
                        <a:t>-</a:t>
                      </a:r>
                      <a:endParaRPr lang="es-EC" sz="20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nSpc>
                          <a:spcPct val="115000"/>
                        </a:lnSpc>
                        <a:spcAft>
                          <a:spcPts val="0"/>
                        </a:spcAft>
                      </a:pPr>
                      <a:r>
                        <a:rPr lang="es-EC" sz="2400" dirty="0">
                          <a:solidFill>
                            <a:srgbClr val="000000"/>
                          </a:solidFill>
                          <a:latin typeface="Times New Roman"/>
                          <a:ea typeface="Calibri"/>
                          <a:cs typeface="Times New Roman"/>
                        </a:rPr>
                        <a:t>-</a:t>
                      </a:r>
                      <a:endParaRPr lang="es-EC" sz="2000" dirty="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2EAF1"/>
                    </a:solidFill>
                  </a:tcPr>
                </a:tc>
              </a:tr>
              <a:tr h="341639">
                <a:tc>
                  <a:txBody>
                    <a:bodyPr/>
                    <a:lstStyle/>
                    <a:p>
                      <a:pPr>
                        <a:lnSpc>
                          <a:spcPct val="115000"/>
                        </a:lnSpc>
                        <a:spcAft>
                          <a:spcPts val="0"/>
                        </a:spcAft>
                      </a:pPr>
                      <a:r>
                        <a:rPr lang="es-EC" sz="2400" b="1">
                          <a:solidFill>
                            <a:srgbClr val="000000"/>
                          </a:solidFill>
                          <a:latin typeface="Times New Roman"/>
                          <a:ea typeface="Calibri"/>
                          <a:cs typeface="Times New Roman"/>
                        </a:rPr>
                        <a:t>Caudal</a:t>
                      </a:r>
                      <a:endParaRPr lang="es-EC"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C" sz="2400">
                          <a:solidFill>
                            <a:srgbClr val="000000"/>
                          </a:solidFill>
                          <a:latin typeface="Times New Roman"/>
                          <a:ea typeface="Calibri"/>
                          <a:cs typeface="Times New Roman"/>
                        </a:rPr>
                        <a:t>80-250 (1,25-0,4)</a:t>
                      </a:r>
                      <a:endParaRPr lang="es-EC" sz="200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Aft>
                          <a:spcPts val="0"/>
                        </a:spcAft>
                      </a:pPr>
                      <a:r>
                        <a:rPr lang="es-EC" sz="2400" dirty="0">
                          <a:solidFill>
                            <a:srgbClr val="000000"/>
                          </a:solidFill>
                          <a:latin typeface="Times New Roman"/>
                          <a:ea typeface="Calibri"/>
                          <a:cs typeface="Times New Roman"/>
                        </a:rPr>
                        <a:t>0,5-15</a:t>
                      </a:r>
                      <a:endParaRPr lang="es-EC" sz="2000" dirty="0">
                        <a:solidFill>
                          <a:srgbClr val="000000"/>
                        </a:solidFill>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Aft>
                          <a:spcPts val="0"/>
                        </a:spcAft>
                      </a:pPr>
                      <a:r>
                        <a:rPr lang="es-EC" sz="2400">
                          <a:solidFill>
                            <a:srgbClr val="000000"/>
                          </a:solidFill>
                          <a:latin typeface="Times New Roman"/>
                          <a:ea typeface="Calibri"/>
                          <a:cs typeface="Times New Roman"/>
                        </a:rPr>
                        <a:t>-</a:t>
                      </a:r>
                      <a:endParaRPr lang="es-EC" sz="200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r>
              <a:tr h="341639">
                <a:tc>
                  <a:txBody>
                    <a:bodyPr/>
                    <a:lstStyle/>
                    <a:p>
                      <a:pPr>
                        <a:lnSpc>
                          <a:spcPct val="115000"/>
                        </a:lnSpc>
                        <a:spcAft>
                          <a:spcPts val="0"/>
                        </a:spcAft>
                      </a:pPr>
                      <a:r>
                        <a:rPr lang="es-EC" sz="2400" b="1">
                          <a:solidFill>
                            <a:srgbClr val="000000"/>
                          </a:solidFill>
                          <a:latin typeface="Times New Roman"/>
                          <a:ea typeface="Calibri"/>
                          <a:cs typeface="Times New Roman"/>
                        </a:rPr>
                        <a:t>Nivel</a:t>
                      </a:r>
                      <a:endParaRPr lang="es-EC"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2EAF1"/>
                    </a:solidFill>
                  </a:tcPr>
                </a:tc>
                <a:tc>
                  <a:txBody>
                    <a:bodyPr/>
                    <a:lstStyle/>
                    <a:p>
                      <a:pPr>
                        <a:lnSpc>
                          <a:spcPct val="115000"/>
                        </a:lnSpc>
                        <a:spcAft>
                          <a:spcPts val="0"/>
                        </a:spcAft>
                      </a:pPr>
                      <a:r>
                        <a:rPr lang="es-EC" sz="2400">
                          <a:solidFill>
                            <a:srgbClr val="000000"/>
                          </a:solidFill>
                          <a:latin typeface="Times New Roman"/>
                          <a:ea typeface="Calibri"/>
                          <a:cs typeface="Times New Roman"/>
                        </a:rPr>
                        <a:t>50-100 (2-1)</a:t>
                      </a:r>
                      <a:endParaRPr lang="es-EC" sz="200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nSpc>
                          <a:spcPct val="115000"/>
                        </a:lnSpc>
                        <a:spcAft>
                          <a:spcPts val="0"/>
                        </a:spcAft>
                      </a:pPr>
                      <a:r>
                        <a:rPr lang="es-EC" sz="2400" dirty="0">
                          <a:solidFill>
                            <a:srgbClr val="000000"/>
                          </a:solidFill>
                          <a:latin typeface="Times New Roman"/>
                          <a:ea typeface="Calibri"/>
                          <a:cs typeface="Times New Roman"/>
                        </a:rPr>
                        <a:t>-</a:t>
                      </a:r>
                      <a:endParaRPr lang="es-EC" sz="2000" dirty="0">
                        <a:solidFill>
                          <a:srgbClr val="000000"/>
                        </a:solidFill>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nSpc>
                          <a:spcPct val="115000"/>
                        </a:lnSpc>
                        <a:spcAft>
                          <a:spcPts val="0"/>
                        </a:spcAft>
                      </a:pPr>
                      <a:r>
                        <a:rPr lang="es-EC" sz="2400" dirty="0">
                          <a:solidFill>
                            <a:srgbClr val="000000"/>
                          </a:solidFill>
                          <a:latin typeface="Times New Roman"/>
                          <a:ea typeface="Calibri"/>
                          <a:cs typeface="Times New Roman"/>
                        </a:rPr>
                        <a:t>-</a:t>
                      </a:r>
                      <a:endParaRPr lang="es-EC" sz="2000" dirty="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2EAF1"/>
                    </a:solidFill>
                  </a:tcPr>
                </a:tc>
              </a:tr>
              <a:tr h="341639">
                <a:tc>
                  <a:txBody>
                    <a:bodyPr/>
                    <a:lstStyle/>
                    <a:p>
                      <a:pPr>
                        <a:lnSpc>
                          <a:spcPct val="115000"/>
                        </a:lnSpc>
                        <a:spcAft>
                          <a:spcPts val="0"/>
                        </a:spcAft>
                      </a:pPr>
                      <a:r>
                        <a:rPr lang="es-EC" sz="2400" b="1">
                          <a:solidFill>
                            <a:srgbClr val="000000"/>
                          </a:solidFill>
                          <a:latin typeface="Times New Roman"/>
                          <a:ea typeface="Calibri"/>
                          <a:cs typeface="Times New Roman"/>
                        </a:rPr>
                        <a:t>Temperatura</a:t>
                      </a:r>
                      <a:endParaRPr lang="es-EC"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400">
                          <a:solidFill>
                            <a:srgbClr val="000000"/>
                          </a:solidFill>
                          <a:latin typeface="Times New Roman"/>
                          <a:ea typeface="Calibri"/>
                          <a:cs typeface="Times New Roman"/>
                        </a:rPr>
                        <a:t>20-50 (5-2)</a:t>
                      </a:r>
                      <a:endParaRPr lang="es-EC" sz="20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400">
                          <a:solidFill>
                            <a:srgbClr val="000000"/>
                          </a:solidFill>
                          <a:latin typeface="Times New Roman"/>
                          <a:ea typeface="Calibri"/>
                          <a:cs typeface="Times New Roman"/>
                        </a:rPr>
                        <a:t>0,5-15</a:t>
                      </a:r>
                      <a:endParaRPr lang="es-EC" sz="20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400" dirty="0">
                          <a:solidFill>
                            <a:srgbClr val="000000"/>
                          </a:solidFill>
                          <a:latin typeface="Times New Roman"/>
                          <a:ea typeface="Calibri"/>
                          <a:cs typeface="Times New Roman"/>
                        </a:rPr>
                        <a:t>0,5-3</a:t>
                      </a:r>
                      <a:endParaRPr lang="es-EC" sz="2000" dirty="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9" name="8 Imagen" descr="AGENDA.jpg">
            <a:hlinkClick r:id="rId3" action="ppaction://hlinksldjump"/>
          </p:cNvPr>
          <p:cNvPicPr>
            <a:picLocks noChangeAspect="1"/>
          </p:cNvPicPr>
          <p:nvPr/>
        </p:nvPicPr>
        <p:blipFill>
          <a:blip r:embed="rId4" cstate="print"/>
          <a:stretch>
            <a:fillRect/>
          </a:stretch>
        </p:blipFill>
        <p:spPr>
          <a:xfrm>
            <a:off x="0" y="6187621"/>
            <a:ext cx="1351806" cy="636462"/>
          </a:xfrm>
          <a:prstGeom prst="rect">
            <a:avLst/>
          </a:prstGeom>
        </p:spPr>
      </p:pic>
      <p:pic>
        <p:nvPicPr>
          <p:cNvPr id="10" name="9 Imagen" descr="DETALLE.jpg">
            <a:hlinkClick r:id="rId5" action="ppaction://hlinksldjump"/>
          </p:cNvPr>
          <p:cNvPicPr>
            <a:picLocks noChangeAspect="1"/>
          </p:cNvPicPr>
          <p:nvPr/>
        </p:nvPicPr>
        <p:blipFill>
          <a:blip r:embed="rId6" cstate="print"/>
          <a:stretch>
            <a:fillRect/>
          </a:stretch>
        </p:blipFill>
        <p:spPr>
          <a:xfrm>
            <a:off x="1462977" y="6165304"/>
            <a:ext cx="1524847" cy="619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86544"/>
            <a:ext cx="8686800" cy="838200"/>
          </a:xfrm>
        </p:spPr>
        <p:txBody>
          <a:bodyPr>
            <a:noAutofit/>
          </a:bodyPr>
          <a:lstStyle/>
          <a:p>
            <a:pPr marL="514350" indent="-514350"/>
            <a:r>
              <a:rPr lang="es-EC" sz="2500" dirty="0" smtClean="0"/>
              <a:t/>
            </a:r>
            <a:br>
              <a:rPr lang="es-EC" sz="2500" dirty="0" smtClean="0"/>
            </a:br>
            <a:r>
              <a:rPr lang="es-EC" b="1" dirty="0" smtClean="0">
                <a:solidFill>
                  <a:srgbClr val="002060"/>
                </a:solidFill>
              </a:rPr>
              <a:t>Programación y </a:t>
            </a:r>
            <a:r>
              <a:rPr lang="es-EC" b="1" dirty="0" err="1" smtClean="0">
                <a:solidFill>
                  <a:srgbClr val="002060"/>
                </a:solidFill>
              </a:rPr>
              <a:t>parametrización</a:t>
            </a:r>
            <a:r>
              <a:rPr lang="es-EC" b="1" dirty="0" smtClean="0">
                <a:solidFill>
                  <a:srgbClr val="002060"/>
                </a:solidFill>
              </a:rPr>
              <a:t> de los dispositivos de control</a:t>
            </a:r>
            <a:r>
              <a:rPr lang="es-EC" sz="2500" dirty="0" smtClean="0"/>
              <a:t/>
            </a:r>
            <a:br>
              <a:rPr lang="es-EC" sz="2500" dirty="0" smtClean="0"/>
            </a:br>
            <a:r>
              <a:rPr lang="es-EC" sz="2500" b="1" dirty="0" smtClean="0">
                <a:solidFill>
                  <a:srgbClr val="002060"/>
                </a:solidFill>
              </a:rPr>
              <a:t/>
            </a:r>
            <a:br>
              <a:rPr lang="es-EC" sz="2500" b="1" dirty="0" smtClean="0">
                <a:solidFill>
                  <a:srgbClr val="002060"/>
                </a:solidFill>
              </a:rPr>
            </a:br>
            <a:endParaRPr lang="es-EC" sz="2500" b="1" dirty="0" smtClean="0">
              <a:solidFill>
                <a:srgbClr val="002060"/>
              </a:solidFill>
            </a:endParaRPr>
          </a:p>
        </p:txBody>
      </p:sp>
      <p:sp>
        <p:nvSpPr>
          <p:cNvPr id="6" name="6 Marcador de pie de página"/>
          <p:cNvSpPr>
            <a:spLocks noGrp="1"/>
          </p:cNvSpPr>
          <p:nvPr>
            <p:ph type="ftr" sz="quarter" idx="11"/>
          </p:nvPr>
        </p:nvSpPr>
        <p:spPr>
          <a:xfrm>
            <a:off x="6140896"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6 Marcador de contenido"/>
          <p:cNvSpPr>
            <a:spLocks noGrp="1"/>
          </p:cNvSpPr>
          <p:nvPr>
            <p:ph idx="1"/>
          </p:nvPr>
        </p:nvSpPr>
        <p:spPr>
          <a:xfrm>
            <a:off x="179512" y="2060849"/>
            <a:ext cx="3619128" cy="1584175"/>
          </a:xfrm>
        </p:spPr>
        <p:txBody>
          <a:bodyPr>
            <a:normAutofit/>
          </a:bodyPr>
          <a:lstStyle/>
          <a:p>
            <a:pPr algn="just">
              <a:buFont typeface="Wingdings" pitchFamily="2" charset="2"/>
              <a:buChar char="v"/>
            </a:pPr>
            <a:r>
              <a:rPr lang="es-EC" sz="2400" dirty="0" smtClean="0"/>
              <a:t>Control de caudal del bombeo de fluido de producción</a:t>
            </a:r>
          </a:p>
        </p:txBody>
      </p:sp>
      <p:sp>
        <p:nvSpPr>
          <p:cNvPr id="9" name="8 Rectángulo"/>
          <p:cNvSpPr/>
          <p:nvPr/>
        </p:nvSpPr>
        <p:spPr>
          <a:xfrm>
            <a:off x="5364088" y="2132856"/>
            <a:ext cx="3168352"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Control del tipo PI</a:t>
            </a:r>
            <a:endParaRPr lang="es-EC" sz="2400" kern="1200" dirty="0">
              <a:latin typeface="Times New Roman" pitchFamily="18" charset="0"/>
              <a:cs typeface="Times New Roman" pitchFamily="18" charset="0"/>
            </a:endParaRPr>
          </a:p>
        </p:txBody>
      </p:sp>
      <p:sp>
        <p:nvSpPr>
          <p:cNvPr id="10" name="9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11" name="10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TIPO DE CONTROL</a:t>
            </a:r>
            <a:endParaRPr lang="es-EC" sz="2700" b="1" dirty="0"/>
          </a:p>
        </p:txBody>
      </p:sp>
      <p:pic>
        <p:nvPicPr>
          <p:cNvPr id="16" name="1 Imagen" descr="Caudalbombeo.jpg"/>
          <p:cNvPicPr/>
          <p:nvPr/>
        </p:nvPicPr>
        <p:blipFill>
          <a:blip r:embed="rId3" cstate="print"/>
          <a:stretch>
            <a:fillRect/>
          </a:stretch>
        </p:blipFill>
        <p:spPr>
          <a:xfrm>
            <a:off x="1475656" y="3284984"/>
            <a:ext cx="6624736" cy="2520280"/>
          </a:xfrm>
          <a:prstGeom prst="rect">
            <a:avLst/>
          </a:prstGeom>
        </p:spPr>
      </p:pic>
      <p:pic>
        <p:nvPicPr>
          <p:cNvPr id="13" name="12 Imagen" descr="AGENDA.jpg">
            <a:hlinkClick r:id="rId4" action="ppaction://hlinksldjump"/>
          </p:cNvPr>
          <p:cNvPicPr>
            <a:picLocks noChangeAspect="1"/>
          </p:cNvPicPr>
          <p:nvPr/>
        </p:nvPicPr>
        <p:blipFill>
          <a:blip r:embed="rId5" cstate="print"/>
          <a:stretch>
            <a:fillRect/>
          </a:stretch>
        </p:blipFill>
        <p:spPr>
          <a:xfrm>
            <a:off x="0" y="5999749"/>
            <a:ext cx="1351806" cy="858251"/>
          </a:xfrm>
          <a:prstGeom prst="rect">
            <a:avLst/>
          </a:prstGeom>
        </p:spPr>
      </p:pic>
      <p:pic>
        <p:nvPicPr>
          <p:cNvPr id="14" name="13 Imagen" descr="DETALLE.jpg">
            <a:hlinkClick r:id="rId6" action="ppaction://hlinksldjump"/>
          </p:cNvPr>
          <p:cNvPicPr>
            <a:picLocks noChangeAspect="1"/>
          </p:cNvPicPr>
          <p:nvPr/>
        </p:nvPicPr>
        <p:blipFill>
          <a:blip r:embed="rId7" cstate="print"/>
          <a:stretch>
            <a:fillRect/>
          </a:stretch>
        </p:blipFill>
        <p:spPr>
          <a:xfrm>
            <a:off x="1462977" y="5977433"/>
            <a:ext cx="1524847" cy="835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86544"/>
            <a:ext cx="8686800" cy="838200"/>
          </a:xfrm>
        </p:spPr>
        <p:txBody>
          <a:bodyPr>
            <a:noAutofit/>
          </a:bodyPr>
          <a:lstStyle/>
          <a:p>
            <a:pPr marL="514350" indent="-514350"/>
            <a:r>
              <a:rPr lang="es-EC" sz="2500" dirty="0" smtClean="0"/>
              <a:t/>
            </a:r>
            <a:br>
              <a:rPr lang="es-EC" sz="2500" dirty="0" smtClean="0"/>
            </a:br>
            <a:r>
              <a:rPr lang="es-EC" b="1" dirty="0" smtClean="0">
                <a:solidFill>
                  <a:srgbClr val="002060"/>
                </a:solidFill>
              </a:rPr>
              <a:t>Programación y </a:t>
            </a:r>
            <a:r>
              <a:rPr lang="es-EC" b="1" dirty="0" err="1" smtClean="0">
                <a:solidFill>
                  <a:srgbClr val="002060"/>
                </a:solidFill>
              </a:rPr>
              <a:t>parametrización</a:t>
            </a:r>
            <a:r>
              <a:rPr lang="es-EC" b="1" dirty="0" smtClean="0">
                <a:solidFill>
                  <a:srgbClr val="002060"/>
                </a:solidFill>
              </a:rPr>
              <a:t> de los dispositivos de control</a:t>
            </a:r>
            <a:r>
              <a:rPr lang="es-EC" sz="2500" dirty="0" smtClean="0"/>
              <a:t/>
            </a:r>
            <a:br>
              <a:rPr lang="es-EC" sz="2500" dirty="0" smtClean="0"/>
            </a:br>
            <a:r>
              <a:rPr lang="es-EC" sz="2500" b="1" dirty="0" smtClean="0">
                <a:solidFill>
                  <a:srgbClr val="002060"/>
                </a:solidFill>
              </a:rPr>
              <a:t/>
            </a:r>
            <a:br>
              <a:rPr lang="es-EC" sz="2500" b="1" dirty="0" smtClean="0">
                <a:solidFill>
                  <a:srgbClr val="002060"/>
                </a:solidFill>
              </a:rPr>
            </a:br>
            <a:endParaRPr lang="es-EC" sz="2500" b="1" dirty="0" smtClean="0">
              <a:solidFill>
                <a:srgbClr val="002060"/>
              </a:solidFill>
            </a:endParaRPr>
          </a:p>
        </p:txBody>
      </p:sp>
      <p:sp>
        <p:nvSpPr>
          <p:cNvPr id="6" name="6 Marcador de pie de página"/>
          <p:cNvSpPr>
            <a:spLocks noGrp="1"/>
          </p:cNvSpPr>
          <p:nvPr>
            <p:ph type="ftr" sz="quarter" idx="11"/>
          </p:nvPr>
        </p:nvSpPr>
        <p:spPr>
          <a:xfrm>
            <a:off x="6140896"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6 Marcador de contenido"/>
          <p:cNvSpPr>
            <a:spLocks noGrp="1"/>
          </p:cNvSpPr>
          <p:nvPr>
            <p:ph idx="1"/>
          </p:nvPr>
        </p:nvSpPr>
        <p:spPr>
          <a:xfrm>
            <a:off x="179512" y="1988840"/>
            <a:ext cx="3619128" cy="1584175"/>
          </a:xfrm>
        </p:spPr>
        <p:txBody>
          <a:bodyPr>
            <a:normAutofit/>
          </a:bodyPr>
          <a:lstStyle/>
          <a:p>
            <a:pPr algn="just">
              <a:buFont typeface="Wingdings" pitchFamily="2" charset="2"/>
              <a:buChar char="v"/>
            </a:pPr>
            <a:r>
              <a:rPr lang="es-EC" sz="2400" dirty="0" smtClean="0"/>
              <a:t>Control de temperatura del calentamiento de fluido de producción</a:t>
            </a:r>
          </a:p>
        </p:txBody>
      </p:sp>
      <p:sp>
        <p:nvSpPr>
          <p:cNvPr id="9" name="8 Rectángulo"/>
          <p:cNvSpPr/>
          <p:nvPr/>
        </p:nvSpPr>
        <p:spPr>
          <a:xfrm>
            <a:off x="5364088" y="2204864"/>
            <a:ext cx="3168352"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Control del tipo PID</a:t>
            </a:r>
            <a:endParaRPr lang="es-EC" sz="2400" kern="1200" dirty="0">
              <a:latin typeface="Times New Roman" pitchFamily="18" charset="0"/>
              <a:cs typeface="Times New Roman" pitchFamily="18" charset="0"/>
            </a:endParaRPr>
          </a:p>
        </p:txBody>
      </p:sp>
      <p:sp>
        <p:nvSpPr>
          <p:cNvPr id="10" name="9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11" name="10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TIPO DE CONTROL</a:t>
            </a:r>
            <a:endParaRPr lang="es-EC" sz="2700" b="1" dirty="0"/>
          </a:p>
        </p:txBody>
      </p:sp>
      <p:pic>
        <p:nvPicPr>
          <p:cNvPr id="12" name="15 Imagen" descr="tempe-calentamiento.jpg"/>
          <p:cNvPicPr/>
          <p:nvPr/>
        </p:nvPicPr>
        <p:blipFill>
          <a:blip r:embed="rId3" cstate="print"/>
          <a:stretch>
            <a:fillRect/>
          </a:stretch>
        </p:blipFill>
        <p:spPr>
          <a:xfrm>
            <a:off x="1547664" y="3284984"/>
            <a:ext cx="6552728" cy="2520280"/>
          </a:xfrm>
          <a:prstGeom prst="rect">
            <a:avLst/>
          </a:prstGeom>
        </p:spPr>
      </p:pic>
      <p:pic>
        <p:nvPicPr>
          <p:cNvPr id="14" name="13 Imagen" descr="AGENDA.jpg">
            <a:hlinkClick r:id="rId4" action="ppaction://hlinksldjump"/>
          </p:cNvPr>
          <p:cNvPicPr>
            <a:picLocks noChangeAspect="1"/>
          </p:cNvPicPr>
          <p:nvPr/>
        </p:nvPicPr>
        <p:blipFill>
          <a:blip r:embed="rId5" cstate="print"/>
          <a:stretch>
            <a:fillRect/>
          </a:stretch>
        </p:blipFill>
        <p:spPr>
          <a:xfrm>
            <a:off x="0" y="5999749"/>
            <a:ext cx="1351806" cy="858251"/>
          </a:xfrm>
          <a:prstGeom prst="rect">
            <a:avLst/>
          </a:prstGeom>
        </p:spPr>
      </p:pic>
      <p:pic>
        <p:nvPicPr>
          <p:cNvPr id="15" name="14 Imagen" descr="DETALLE.jpg">
            <a:hlinkClick r:id="rId6" action="ppaction://hlinksldjump"/>
          </p:cNvPr>
          <p:cNvPicPr>
            <a:picLocks noChangeAspect="1"/>
          </p:cNvPicPr>
          <p:nvPr/>
        </p:nvPicPr>
        <p:blipFill>
          <a:blip r:embed="rId7" cstate="print"/>
          <a:stretch>
            <a:fillRect/>
          </a:stretch>
        </p:blipFill>
        <p:spPr>
          <a:xfrm>
            <a:off x="1462977" y="5977433"/>
            <a:ext cx="1524847" cy="835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86544"/>
            <a:ext cx="8686800" cy="838200"/>
          </a:xfrm>
        </p:spPr>
        <p:txBody>
          <a:bodyPr>
            <a:noAutofit/>
          </a:bodyPr>
          <a:lstStyle/>
          <a:p>
            <a:pPr marL="514350" indent="-514350"/>
            <a:r>
              <a:rPr lang="es-EC" sz="2500" dirty="0" smtClean="0"/>
              <a:t/>
            </a:r>
            <a:br>
              <a:rPr lang="es-EC" sz="2500" dirty="0" smtClean="0"/>
            </a:br>
            <a:r>
              <a:rPr lang="es-EC" b="1" dirty="0" smtClean="0">
                <a:solidFill>
                  <a:srgbClr val="002060"/>
                </a:solidFill>
              </a:rPr>
              <a:t>Programación y </a:t>
            </a:r>
            <a:r>
              <a:rPr lang="es-EC" b="1" dirty="0" err="1" smtClean="0">
                <a:solidFill>
                  <a:srgbClr val="002060"/>
                </a:solidFill>
              </a:rPr>
              <a:t>parametrización</a:t>
            </a:r>
            <a:r>
              <a:rPr lang="es-EC" b="1" dirty="0" smtClean="0">
                <a:solidFill>
                  <a:srgbClr val="002060"/>
                </a:solidFill>
              </a:rPr>
              <a:t> de los dispositivos de control</a:t>
            </a:r>
            <a:r>
              <a:rPr lang="es-EC" sz="2500" dirty="0" smtClean="0"/>
              <a:t/>
            </a:r>
            <a:br>
              <a:rPr lang="es-EC" sz="2500" dirty="0" smtClean="0"/>
            </a:br>
            <a:r>
              <a:rPr lang="es-EC" sz="2500" b="1" dirty="0" smtClean="0">
                <a:solidFill>
                  <a:srgbClr val="002060"/>
                </a:solidFill>
              </a:rPr>
              <a:t/>
            </a:r>
            <a:br>
              <a:rPr lang="es-EC" sz="2500" b="1" dirty="0" smtClean="0">
                <a:solidFill>
                  <a:srgbClr val="002060"/>
                </a:solidFill>
              </a:rPr>
            </a:br>
            <a:endParaRPr lang="es-EC" sz="2500" b="1" dirty="0" smtClean="0">
              <a:solidFill>
                <a:srgbClr val="002060"/>
              </a:solidFill>
            </a:endParaRPr>
          </a:p>
        </p:txBody>
      </p:sp>
      <p:sp>
        <p:nvSpPr>
          <p:cNvPr id="6" name="6 Marcador de pie de página"/>
          <p:cNvSpPr>
            <a:spLocks noGrp="1"/>
          </p:cNvSpPr>
          <p:nvPr>
            <p:ph type="ftr" sz="quarter" idx="11"/>
          </p:nvPr>
        </p:nvSpPr>
        <p:spPr>
          <a:xfrm>
            <a:off x="6140896"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6 Marcador de contenido"/>
          <p:cNvSpPr>
            <a:spLocks noGrp="1"/>
          </p:cNvSpPr>
          <p:nvPr>
            <p:ph idx="1"/>
          </p:nvPr>
        </p:nvSpPr>
        <p:spPr>
          <a:xfrm>
            <a:off x="179512" y="1988840"/>
            <a:ext cx="4464496" cy="1584175"/>
          </a:xfrm>
        </p:spPr>
        <p:txBody>
          <a:bodyPr>
            <a:normAutofit/>
          </a:bodyPr>
          <a:lstStyle/>
          <a:p>
            <a:pPr algn="just">
              <a:buFont typeface="Wingdings" pitchFamily="2" charset="2"/>
              <a:buChar char="v"/>
            </a:pPr>
            <a:r>
              <a:rPr lang="es-EC" sz="2400" dirty="0" smtClean="0"/>
              <a:t>Control de nivel de formación de colchón de agua en el Tanque Multipropósito</a:t>
            </a:r>
          </a:p>
        </p:txBody>
      </p:sp>
      <p:sp>
        <p:nvSpPr>
          <p:cNvPr id="9" name="8 Rectángulo"/>
          <p:cNvSpPr/>
          <p:nvPr/>
        </p:nvSpPr>
        <p:spPr>
          <a:xfrm>
            <a:off x="5364088" y="2204864"/>
            <a:ext cx="3168352"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Control del tipo P</a:t>
            </a:r>
            <a:endParaRPr lang="es-EC" sz="2400" kern="1200" dirty="0">
              <a:latin typeface="Times New Roman" pitchFamily="18" charset="0"/>
              <a:cs typeface="Times New Roman" pitchFamily="18" charset="0"/>
            </a:endParaRPr>
          </a:p>
        </p:txBody>
      </p:sp>
      <p:sp>
        <p:nvSpPr>
          <p:cNvPr id="10" name="9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11" name="10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TIPO DE CONTROL</a:t>
            </a:r>
            <a:endParaRPr lang="es-EC" sz="2700" b="1" dirty="0"/>
          </a:p>
        </p:txBody>
      </p:sp>
      <p:pic>
        <p:nvPicPr>
          <p:cNvPr id="13" name="36 Imagen" descr="Formacion-colchon.jpg"/>
          <p:cNvPicPr/>
          <p:nvPr/>
        </p:nvPicPr>
        <p:blipFill>
          <a:blip r:embed="rId3" cstate="print"/>
          <a:stretch>
            <a:fillRect/>
          </a:stretch>
        </p:blipFill>
        <p:spPr>
          <a:xfrm>
            <a:off x="1691680" y="3284984"/>
            <a:ext cx="6480720" cy="2520280"/>
          </a:xfrm>
          <a:prstGeom prst="rect">
            <a:avLst/>
          </a:prstGeom>
        </p:spPr>
      </p:pic>
      <p:pic>
        <p:nvPicPr>
          <p:cNvPr id="14" name="13 Imagen" descr="AGENDA.jpg">
            <a:hlinkClick r:id="rId4" action="ppaction://hlinksldjump"/>
          </p:cNvPr>
          <p:cNvPicPr>
            <a:picLocks noChangeAspect="1"/>
          </p:cNvPicPr>
          <p:nvPr/>
        </p:nvPicPr>
        <p:blipFill>
          <a:blip r:embed="rId5" cstate="print"/>
          <a:stretch>
            <a:fillRect/>
          </a:stretch>
        </p:blipFill>
        <p:spPr>
          <a:xfrm>
            <a:off x="0" y="5999749"/>
            <a:ext cx="1351806" cy="858251"/>
          </a:xfrm>
          <a:prstGeom prst="rect">
            <a:avLst/>
          </a:prstGeom>
        </p:spPr>
      </p:pic>
      <p:pic>
        <p:nvPicPr>
          <p:cNvPr id="15" name="14 Imagen" descr="DETALLE.jpg">
            <a:hlinkClick r:id="rId6" action="ppaction://hlinksldjump"/>
          </p:cNvPr>
          <p:cNvPicPr>
            <a:picLocks noChangeAspect="1"/>
          </p:cNvPicPr>
          <p:nvPr/>
        </p:nvPicPr>
        <p:blipFill>
          <a:blip r:embed="rId7" cstate="print"/>
          <a:stretch>
            <a:fillRect/>
          </a:stretch>
        </p:blipFill>
        <p:spPr>
          <a:xfrm>
            <a:off x="1462977" y="5977433"/>
            <a:ext cx="1524847" cy="835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86544"/>
            <a:ext cx="8686800" cy="838200"/>
          </a:xfrm>
        </p:spPr>
        <p:txBody>
          <a:bodyPr>
            <a:noAutofit/>
          </a:bodyPr>
          <a:lstStyle/>
          <a:p>
            <a:pPr marL="514350" indent="-514350"/>
            <a:r>
              <a:rPr lang="es-EC" sz="2500" dirty="0" smtClean="0"/>
              <a:t/>
            </a:r>
            <a:br>
              <a:rPr lang="es-EC" sz="2500" dirty="0" smtClean="0"/>
            </a:br>
            <a:r>
              <a:rPr lang="es-EC" b="1" dirty="0" smtClean="0">
                <a:solidFill>
                  <a:srgbClr val="002060"/>
                </a:solidFill>
              </a:rPr>
              <a:t>Programación y </a:t>
            </a:r>
            <a:r>
              <a:rPr lang="es-EC" b="1" dirty="0" err="1" smtClean="0">
                <a:solidFill>
                  <a:srgbClr val="002060"/>
                </a:solidFill>
              </a:rPr>
              <a:t>parametrización</a:t>
            </a:r>
            <a:r>
              <a:rPr lang="es-EC" b="1" dirty="0" smtClean="0">
                <a:solidFill>
                  <a:srgbClr val="002060"/>
                </a:solidFill>
              </a:rPr>
              <a:t> de los dispositivos de control</a:t>
            </a:r>
            <a:r>
              <a:rPr lang="es-EC" sz="2500" dirty="0" smtClean="0"/>
              <a:t/>
            </a:r>
            <a:br>
              <a:rPr lang="es-EC" sz="2500" dirty="0" smtClean="0"/>
            </a:br>
            <a:r>
              <a:rPr lang="es-EC" sz="2500" b="1" dirty="0" smtClean="0">
                <a:solidFill>
                  <a:srgbClr val="002060"/>
                </a:solidFill>
              </a:rPr>
              <a:t/>
            </a:r>
            <a:br>
              <a:rPr lang="es-EC" sz="2500" b="1" dirty="0" smtClean="0">
                <a:solidFill>
                  <a:srgbClr val="002060"/>
                </a:solidFill>
              </a:rPr>
            </a:br>
            <a:endParaRPr lang="es-EC" sz="2500" b="1" dirty="0" smtClean="0">
              <a:solidFill>
                <a:srgbClr val="002060"/>
              </a:solidFill>
            </a:endParaRPr>
          </a:p>
        </p:txBody>
      </p:sp>
      <p:sp>
        <p:nvSpPr>
          <p:cNvPr id="6" name="6 Marcador de pie de página"/>
          <p:cNvSpPr>
            <a:spLocks noGrp="1"/>
          </p:cNvSpPr>
          <p:nvPr>
            <p:ph type="ftr" sz="quarter" idx="11"/>
          </p:nvPr>
        </p:nvSpPr>
        <p:spPr>
          <a:xfrm>
            <a:off x="6140896" y="6309320"/>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6 Marcador de contenido"/>
          <p:cNvSpPr>
            <a:spLocks noGrp="1"/>
          </p:cNvSpPr>
          <p:nvPr>
            <p:ph idx="1"/>
          </p:nvPr>
        </p:nvSpPr>
        <p:spPr>
          <a:xfrm>
            <a:off x="179512" y="1988840"/>
            <a:ext cx="4464496" cy="1584175"/>
          </a:xfrm>
        </p:spPr>
        <p:txBody>
          <a:bodyPr>
            <a:normAutofit/>
          </a:bodyPr>
          <a:lstStyle/>
          <a:p>
            <a:pPr algn="just">
              <a:buFont typeface="Wingdings" pitchFamily="2" charset="2"/>
              <a:buChar char="v"/>
            </a:pPr>
            <a:r>
              <a:rPr lang="es-EC" sz="2400" dirty="0" smtClean="0"/>
              <a:t>Control de nivel para desalojo de colchón de agua en el Tanque Multipropósito</a:t>
            </a:r>
          </a:p>
        </p:txBody>
      </p:sp>
      <p:sp>
        <p:nvSpPr>
          <p:cNvPr id="9" name="8 Rectángulo"/>
          <p:cNvSpPr/>
          <p:nvPr/>
        </p:nvSpPr>
        <p:spPr>
          <a:xfrm>
            <a:off x="5364088" y="2204864"/>
            <a:ext cx="3168352"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Control del tipo P</a:t>
            </a:r>
            <a:endParaRPr lang="es-EC" sz="2400" kern="1200" dirty="0">
              <a:latin typeface="Times New Roman" pitchFamily="18" charset="0"/>
              <a:cs typeface="Times New Roman" pitchFamily="18" charset="0"/>
            </a:endParaRPr>
          </a:p>
        </p:txBody>
      </p:sp>
      <p:sp>
        <p:nvSpPr>
          <p:cNvPr id="10" name="9 Rectángulo redondeado"/>
          <p:cNvSpPr/>
          <p:nvPr/>
        </p:nvSpPr>
        <p:spPr>
          <a:xfrm>
            <a:off x="683568"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11" name="10 Rectángulo redondeado"/>
          <p:cNvSpPr/>
          <p:nvPr/>
        </p:nvSpPr>
        <p:spPr>
          <a:xfrm>
            <a:off x="5436096" y="1196752"/>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TIPO DE CONTROL</a:t>
            </a:r>
            <a:endParaRPr lang="es-EC" sz="2700" b="1" dirty="0"/>
          </a:p>
        </p:txBody>
      </p:sp>
      <p:pic>
        <p:nvPicPr>
          <p:cNvPr id="12" name="48 Imagen" descr="Desalojocolchon.jpg"/>
          <p:cNvPicPr/>
          <p:nvPr/>
        </p:nvPicPr>
        <p:blipFill>
          <a:blip r:embed="rId3" cstate="print"/>
          <a:stretch>
            <a:fillRect/>
          </a:stretch>
        </p:blipFill>
        <p:spPr>
          <a:xfrm>
            <a:off x="1403648" y="3284984"/>
            <a:ext cx="6840760" cy="2520280"/>
          </a:xfrm>
          <a:prstGeom prst="rect">
            <a:avLst/>
          </a:prstGeom>
        </p:spPr>
      </p:pic>
      <p:pic>
        <p:nvPicPr>
          <p:cNvPr id="14" name="13 Imagen" descr="AGENDA.jpg">
            <a:hlinkClick r:id="rId4" action="ppaction://hlinksldjump"/>
          </p:cNvPr>
          <p:cNvPicPr>
            <a:picLocks noChangeAspect="1"/>
          </p:cNvPicPr>
          <p:nvPr/>
        </p:nvPicPr>
        <p:blipFill>
          <a:blip r:embed="rId5" cstate="print"/>
          <a:stretch>
            <a:fillRect/>
          </a:stretch>
        </p:blipFill>
        <p:spPr>
          <a:xfrm>
            <a:off x="0" y="5999749"/>
            <a:ext cx="1351806" cy="858251"/>
          </a:xfrm>
          <a:prstGeom prst="rect">
            <a:avLst/>
          </a:prstGeom>
        </p:spPr>
      </p:pic>
      <p:pic>
        <p:nvPicPr>
          <p:cNvPr id="15" name="14 Imagen" descr="DETALLE.jpg">
            <a:hlinkClick r:id="rId6" action="ppaction://hlinksldjump"/>
          </p:cNvPr>
          <p:cNvPicPr>
            <a:picLocks noChangeAspect="1"/>
          </p:cNvPicPr>
          <p:nvPr/>
        </p:nvPicPr>
        <p:blipFill>
          <a:blip r:embed="rId7" cstate="print"/>
          <a:stretch>
            <a:fillRect/>
          </a:stretch>
        </p:blipFill>
        <p:spPr>
          <a:xfrm>
            <a:off x="1462977" y="5977433"/>
            <a:ext cx="1524847" cy="835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8686800" cy="838200"/>
          </a:xfrm>
        </p:spPr>
        <p:txBody>
          <a:bodyPr>
            <a:noAutofit/>
          </a:bodyPr>
          <a:lstStyle/>
          <a:p>
            <a:pPr marL="514350" indent="-514350"/>
            <a:r>
              <a:rPr lang="es-EC" dirty="0" smtClean="0"/>
              <a:t/>
            </a:r>
            <a:br>
              <a:rPr lang="es-EC" dirty="0" smtClean="0"/>
            </a:br>
            <a:r>
              <a:rPr lang="es-EC" b="1" dirty="0" smtClean="0">
                <a:solidFill>
                  <a:srgbClr val="002060"/>
                </a:solidFill>
              </a:rPr>
              <a:t>Programación y </a:t>
            </a:r>
            <a:r>
              <a:rPr lang="es-EC" b="1" dirty="0" err="1" smtClean="0">
                <a:solidFill>
                  <a:srgbClr val="002060"/>
                </a:solidFill>
              </a:rPr>
              <a:t>parametrización</a:t>
            </a:r>
            <a:r>
              <a:rPr lang="es-EC" b="1" dirty="0" smtClean="0">
                <a:solidFill>
                  <a:srgbClr val="002060"/>
                </a:solidFill>
              </a:rPr>
              <a:t> de los dispositivos de control</a:t>
            </a:r>
            <a:r>
              <a:rPr lang="es-EC" dirty="0" smtClean="0"/>
              <a:t/>
            </a:r>
            <a:br>
              <a:rPr lang="es-EC" dirty="0" smtClean="0"/>
            </a:br>
            <a:r>
              <a:rPr lang="es-EC" b="1" dirty="0" smtClean="0">
                <a:solidFill>
                  <a:srgbClr val="002060"/>
                </a:solidFill>
              </a:rPr>
              <a:t/>
            </a:r>
            <a:br>
              <a:rPr lang="es-EC" b="1" dirty="0" smtClean="0">
                <a:solidFill>
                  <a:srgbClr val="002060"/>
                </a:solidFill>
              </a:rPr>
            </a:br>
            <a:endParaRPr lang="es-EC" b="1" dirty="0" smtClean="0">
              <a:solidFill>
                <a:srgbClr val="002060"/>
              </a:solidFill>
            </a:endParaRPr>
          </a:p>
        </p:txBody>
      </p:sp>
      <p:sp>
        <p:nvSpPr>
          <p:cNvPr id="6" name="6 Marcador de pie de página"/>
          <p:cNvSpPr>
            <a:spLocks noGrp="1"/>
          </p:cNvSpPr>
          <p:nvPr>
            <p:ph type="ftr" sz="quarter" idx="11"/>
          </p:nvPr>
        </p:nvSpPr>
        <p:spPr>
          <a:xfrm>
            <a:off x="6140896" y="6380435"/>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6 Marcador de contenido"/>
          <p:cNvSpPr>
            <a:spLocks noGrp="1"/>
          </p:cNvSpPr>
          <p:nvPr>
            <p:ph idx="1"/>
          </p:nvPr>
        </p:nvSpPr>
        <p:spPr>
          <a:xfrm>
            <a:off x="179512" y="2348880"/>
            <a:ext cx="4464496" cy="1152128"/>
          </a:xfrm>
        </p:spPr>
        <p:txBody>
          <a:bodyPr>
            <a:normAutofit/>
          </a:bodyPr>
          <a:lstStyle/>
          <a:p>
            <a:pPr algn="just">
              <a:buFont typeface="Wingdings" pitchFamily="2" charset="2"/>
              <a:buChar char="v"/>
            </a:pPr>
            <a:r>
              <a:rPr lang="es-EC" sz="2400" dirty="0" smtClean="0"/>
              <a:t>Control de nivel en sistema de drenaje</a:t>
            </a:r>
          </a:p>
          <a:p>
            <a:pPr algn="just">
              <a:buFont typeface="Wingdings" pitchFamily="2" charset="2"/>
              <a:buChar char="v"/>
            </a:pPr>
            <a:endParaRPr lang="es-EC" sz="2400" dirty="0" smtClean="0"/>
          </a:p>
        </p:txBody>
      </p:sp>
      <p:sp>
        <p:nvSpPr>
          <p:cNvPr id="9" name="8 Rectángulo"/>
          <p:cNvSpPr/>
          <p:nvPr/>
        </p:nvSpPr>
        <p:spPr>
          <a:xfrm>
            <a:off x="5364088" y="2420888"/>
            <a:ext cx="3168352"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Control del tipo ON/OFF con histéresis</a:t>
            </a:r>
            <a:endParaRPr lang="es-EC" sz="2400" kern="1200" dirty="0">
              <a:latin typeface="Times New Roman" pitchFamily="18" charset="0"/>
              <a:cs typeface="Times New Roman" pitchFamily="18" charset="0"/>
            </a:endParaRPr>
          </a:p>
        </p:txBody>
      </p:sp>
      <p:sp>
        <p:nvSpPr>
          <p:cNvPr id="10" name="9 Rectángulo redondeado"/>
          <p:cNvSpPr/>
          <p:nvPr/>
        </p:nvSpPr>
        <p:spPr>
          <a:xfrm>
            <a:off x="683568" y="1556791"/>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FUNCIONALIDAD</a:t>
            </a:r>
            <a:endParaRPr lang="es-EC" sz="2700" b="1" dirty="0"/>
          </a:p>
        </p:txBody>
      </p:sp>
      <p:sp>
        <p:nvSpPr>
          <p:cNvPr id="11" name="10 Rectángulo redondeado"/>
          <p:cNvSpPr/>
          <p:nvPr/>
        </p:nvSpPr>
        <p:spPr>
          <a:xfrm>
            <a:off x="5436096" y="1556791"/>
            <a:ext cx="2880957" cy="504056"/>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pPr algn="ctr"/>
            <a:r>
              <a:rPr lang="es-EC" sz="2700" b="1" dirty="0" smtClean="0"/>
              <a:t>TIPO DE CONTROL</a:t>
            </a:r>
            <a:endParaRPr lang="es-EC" sz="2700" b="1" dirty="0"/>
          </a:p>
        </p:txBody>
      </p:sp>
      <p:sp>
        <p:nvSpPr>
          <p:cNvPr id="13" name="6 Marcador de contenido"/>
          <p:cNvSpPr txBox="1">
            <a:spLocks/>
          </p:cNvSpPr>
          <p:nvPr/>
        </p:nvSpPr>
        <p:spPr>
          <a:xfrm>
            <a:off x="179512" y="3429000"/>
            <a:ext cx="4464496" cy="1152128"/>
          </a:xfrm>
          <a:prstGeom prst="rect">
            <a:avLst/>
          </a:prstGeom>
        </p:spPr>
        <p:txBody>
          <a:bodyPr vert="horz">
            <a:normAutofit/>
          </a:bodyPr>
          <a:lstStyle/>
          <a:p>
            <a:pPr marL="342900" lvl="0" indent="-342900" algn="just">
              <a:spcBef>
                <a:spcPct val="20000"/>
              </a:spcBef>
              <a:buClr>
                <a:schemeClr val="accent1"/>
              </a:buClr>
              <a:buSzPct val="70000"/>
              <a:buFont typeface="Wingdings" pitchFamily="2" charset="2"/>
              <a:buChar char="v"/>
            </a:pPr>
            <a:r>
              <a:rPr lang="es-EC" sz="2400" dirty="0" smtClean="0">
                <a:solidFill>
                  <a:schemeClr val="tx2"/>
                </a:solidFill>
              </a:rPr>
              <a:t>Control de presión en sistema de aire de instrumentos</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4" name="13 Rectángulo"/>
          <p:cNvSpPr/>
          <p:nvPr/>
        </p:nvSpPr>
        <p:spPr>
          <a:xfrm>
            <a:off x="5364088" y="3645024"/>
            <a:ext cx="3168352" cy="936104"/>
          </a:xfrm>
          <a:prstGeom prst="rect">
            <a:avLst/>
          </a:prstGeom>
          <a:noFill/>
          <a:ln w="38100">
            <a:solidFill>
              <a:srgbClr val="C00000"/>
            </a:solidFill>
            <a:prstDash val="dash"/>
          </a:ln>
          <a:scene3d>
            <a:camera prst="orthographicFront"/>
            <a:lightRig rig="flat" dir="t"/>
          </a:scene3d>
        </p:spPr>
        <p:style>
          <a:lnRef idx="2">
            <a:schemeClr val="accent5"/>
          </a:lnRef>
          <a:fillRef idx="1">
            <a:schemeClr val="lt1"/>
          </a:fillRef>
          <a:effectRef idx="0">
            <a:schemeClr val="accent5"/>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400" dirty="0" smtClean="0"/>
              <a:t>Control del tipo ON/OFF con histéresis</a:t>
            </a:r>
            <a:endParaRPr lang="es-EC" sz="2400" kern="1200" dirty="0">
              <a:latin typeface="Times New Roman" pitchFamily="18" charset="0"/>
              <a:cs typeface="Times New Roman" pitchFamily="18" charset="0"/>
            </a:endParaRPr>
          </a:p>
        </p:txBody>
      </p:sp>
      <p:sp>
        <p:nvSpPr>
          <p:cNvPr id="15" name="6 Marcador de contenido"/>
          <p:cNvSpPr txBox="1">
            <a:spLocks/>
          </p:cNvSpPr>
          <p:nvPr/>
        </p:nvSpPr>
        <p:spPr>
          <a:xfrm>
            <a:off x="179512" y="4797152"/>
            <a:ext cx="8352928" cy="1512168"/>
          </a:xfrm>
          <a:prstGeom prst="rect">
            <a:avLst/>
          </a:prstGeom>
        </p:spPr>
        <p:txBody>
          <a:bodyPr vert="horz">
            <a:normAutofit fontScale="92500" lnSpcReduction="20000"/>
          </a:bodyPr>
          <a:lstStyle/>
          <a:p>
            <a:pPr marL="342900" indent="-342900" algn="just">
              <a:spcBef>
                <a:spcPct val="20000"/>
              </a:spcBef>
              <a:buClr>
                <a:schemeClr val="accent1"/>
              </a:buClr>
              <a:buSzPct val="70000"/>
              <a:buFont typeface="Wingdings" pitchFamily="2" charset="2"/>
              <a:buChar char="v"/>
            </a:pPr>
            <a:r>
              <a:rPr lang="es-EC" sz="2400" dirty="0" smtClean="0"/>
              <a:t>La programación desarrollada para el PLC de control y el PLC de seguridad ha sido realizada en lenguaje ladder.</a:t>
            </a:r>
          </a:p>
          <a:p>
            <a:pPr marL="342900" indent="-342900" algn="just">
              <a:spcBef>
                <a:spcPct val="20000"/>
              </a:spcBef>
              <a:buClr>
                <a:schemeClr val="accent1"/>
              </a:buClr>
              <a:buSzPct val="70000"/>
              <a:buFont typeface="Wingdings" pitchFamily="2" charset="2"/>
              <a:buChar char="v"/>
            </a:pPr>
            <a:r>
              <a:rPr lang="es-EC" sz="2400" dirty="0" smtClean="0"/>
              <a:t>Para poder comunicar el PLC de control con el PLC de seguridad se ha usado dos formas de comunicación (Productor- Consumidor y mensajería), </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v"/>
              <a:tabLst/>
              <a:defRPr/>
            </a:pPr>
            <a:endParaRPr kumimoji="0" lang="es-EC" sz="24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16" name="15 Imagen" descr="AGENDA.jpg">
            <a:hlinkClick r:id="rId3" action="ppaction://hlinksldjump"/>
          </p:cNvPr>
          <p:cNvPicPr>
            <a:picLocks noChangeAspect="1"/>
          </p:cNvPicPr>
          <p:nvPr/>
        </p:nvPicPr>
        <p:blipFill>
          <a:blip r:embed="rId4" cstate="print"/>
          <a:stretch>
            <a:fillRect/>
          </a:stretch>
        </p:blipFill>
        <p:spPr>
          <a:xfrm>
            <a:off x="3275856" y="6115613"/>
            <a:ext cx="1351806" cy="710392"/>
          </a:xfrm>
          <a:prstGeom prst="rect">
            <a:avLst/>
          </a:prstGeom>
        </p:spPr>
      </p:pic>
      <p:pic>
        <p:nvPicPr>
          <p:cNvPr id="17" name="16 Imagen" descr="DETALLE.jpg">
            <a:hlinkClick r:id="rId5" action="ppaction://hlinksldjump"/>
          </p:cNvPr>
          <p:cNvPicPr>
            <a:picLocks noChangeAspect="1"/>
          </p:cNvPicPr>
          <p:nvPr/>
        </p:nvPicPr>
        <p:blipFill>
          <a:blip r:embed="rId6" cstate="print"/>
          <a:stretch>
            <a:fillRect/>
          </a:stretch>
        </p:blipFill>
        <p:spPr>
          <a:xfrm>
            <a:off x="4738833" y="6093296"/>
            <a:ext cx="1524847" cy="691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P spid="13" grpId="0"/>
      <p:bldP spid="14" grpId="0" animBg="1"/>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92696"/>
            <a:ext cx="8686800" cy="838200"/>
          </a:xfrm>
        </p:spPr>
        <p:txBody>
          <a:bodyPr>
            <a:noAutofit/>
          </a:bodyPr>
          <a:lstStyle/>
          <a:p>
            <a:pPr marL="514350" indent="-514350"/>
            <a:r>
              <a:rPr lang="es-EC" b="1" dirty="0" smtClean="0">
                <a:solidFill>
                  <a:srgbClr val="002060"/>
                </a:solidFill>
              </a:rPr>
              <a:t/>
            </a:r>
            <a:br>
              <a:rPr lang="es-EC" b="1" dirty="0" smtClean="0">
                <a:solidFill>
                  <a:srgbClr val="002060"/>
                </a:solidFill>
              </a:rPr>
            </a:br>
            <a:r>
              <a:rPr lang="es-EC" b="1" dirty="0" smtClean="0">
                <a:solidFill>
                  <a:srgbClr val="002060"/>
                </a:solidFill>
              </a:rPr>
              <a:t>Desarrollo y configuración del HMI SCADA</a:t>
            </a:r>
            <a:br>
              <a:rPr lang="es-EC" b="1" dirty="0" smtClean="0">
                <a:solidFill>
                  <a:srgbClr val="002060"/>
                </a:solidFill>
              </a:rPr>
            </a:br>
            <a:r>
              <a:rPr lang="es-EC" b="1" dirty="0" smtClean="0">
                <a:solidFill>
                  <a:srgbClr val="002060"/>
                </a:solidFill>
              </a:rPr>
              <a:t/>
            </a:r>
            <a:br>
              <a:rPr lang="es-EC" b="1" dirty="0" smtClean="0">
                <a:solidFill>
                  <a:srgbClr val="002060"/>
                </a:solidFill>
              </a:rPr>
            </a:br>
            <a:r>
              <a:rPr lang="es-EC" b="1" dirty="0" smtClean="0">
                <a:solidFill>
                  <a:srgbClr val="002060"/>
                </a:solidFill>
              </a:rPr>
              <a:t/>
            </a:r>
            <a:br>
              <a:rPr lang="es-EC" b="1" dirty="0" smtClean="0">
                <a:solidFill>
                  <a:srgbClr val="002060"/>
                </a:solidFill>
              </a:rPr>
            </a:br>
            <a:endParaRPr lang="es-EC" b="1" dirty="0" smtClean="0">
              <a:solidFill>
                <a:srgbClr val="002060"/>
              </a:solidFill>
            </a:endParaRPr>
          </a:p>
        </p:txBody>
      </p:sp>
      <p:sp>
        <p:nvSpPr>
          <p:cNvPr id="4" name="3 Marcador de contenido"/>
          <p:cNvSpPr>
            <a:spLocks noGrp="1"/>
          </p:cNvSpPr>
          <p:nvPr>
            <p:ph idx="1"/>
          </p:nvPr>
        </p:nvSpPr>
        <p:spPr>
          <a:xfrm>
            <a:off x="457200" y="1196752"/>
            <a:ext cx="8686800" cy="650702"/>
          </a:xfrm>
        </p:spPr>
        <p:txBody>
          <a:bodyPr/>
          <a:lstStyle/>
          <a:p>
            <a:pPr>
              <a:buFont typeface="Wingdings" pitchFamily="2" charset="2"/>
              <a:buChar char="v"/>
            </a:pPr>
            <a:r>
              <a:rPr lang="es-EC" dirty="0" smtClean="0"/>
              <a:t>Se ha hecho uso de la norma GEDIS </a:t>
            </a:r>
            <a:endParaRPr lang="es-EC" dirty="0"/>
          </a:p>
        </p:txBody>
      </p:sp>
      <p:sp>
        <p:nvSpPr>
          <p:cNvPr id="6" name="6 Marcador de pie de página"/>
          <p:cNvSpPr>
            <a:spLocks noGrp="1"/>
          </p:cNvSpPr>
          <p:nvPr>
            <p:ph type="ftr" sz="quarter" idx="11"/>
          </p:nvPr>
        </p:nvSpPr>
        <p:spPr>
          <a:xfrm>
            <a:off x="6084168" y="6237312"/>
            <a:ext cx="2895600" cy="288925"/>
          </a:xfrm>
        </p:spPr>
        <p:txBody>
          <a:bodyPr/>
          <a:lstStyle/>
          <a:p>
            <a:r>
              <a:rPr lang="es-EC" b="1" dirty="0" smtClean="0">
                <a:solidFill>
                  <a:schemeClr val="tx1"/>
                </a:solidFill>
              </a:rPr>
              <a:t>Autores: Ochoa Dayana-Mendoza Carlos</a:t>
            </a:r>
            <a:endParaRPr lang="es-EC" b="1" dirty="0">
              <a:solidFill>
                <a:schemeClr val="tx1"/>
              </a:solidFill>
            </a:endParaRPr>
          </a:p>
        </p:txBody>
      </p:sp>
      <p:grpSp>
        <p:nvGrpSpPr>
          <p:cNvPr id="2049" name="Group 66"/>
          <p:cNvGrpSpPr>
            <a:grpSpLocks/>
          </p:cNvGrpSpPr>
          <p:nvPr/>
        </p:nvGrpSpPr>
        <p:grpSpPr bwMode="auto">
          <a:xfrm>
            <a:off x="971600" y="1772816"/>
            <a:ext cx="7488832" cy="4248472"/>
            <a:chOff x="2760" y="2940"/>
            <a:chExt cx="8055" cy="5025"/>
          </a:xfrm>
        </p:grpSpPr>
        <p:sp>
          <p:nvSpPr>
            <p:cNvPr id="301" name="Rectangle 67"/>
            <p:cNvSpPr>
              <a:spLocks noChangeArrowheads="1"/>
            </p:cNvSpPr>
            <p:nvPr/>
          </p:nvSpPr>
          <p:spPr bwMode="auto">
            <a:xfrm>
              <a:off x="2760" y="2940"/>
              <a:ext cx="8055" cy="5025"/>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2" name="Rectangle 68"/>
            <p:cNvSpPr>
              <a:spLocks noChangeArrowheads="1"/>
            </p:cNvSpPr>
            <p:nvPr/>
          </p:nvSpPr>
          <p:spPr bwMode="auto">
            <a:xfrm>
              <a:off x="4035" y="3090"/>
              <a:ext cx="5535" cy="7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TÍTULO DE LA PANTALLA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3" name="Rectangle 69"/>
            <p:cNvSpPr>
              <a:spLocks noChangeArrowheads="1"/>
            </p:cNvSpPr>
            <p:nvPr/>
          </p:nvSpPr>
          <p:spPr bwMode="auto">
            <a:xfrm>
              <a:off x="2910" y="3090"/>
              <a:ext cx="1125" cy="7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1" i="0" u="none" strike="noStrike" cap="none" normalizeH="0" baseline="0" smtClean="0">
                  <a:ln>
                    <a:noFill/>
                  </a:ln>
                  <a:solidFill>
                    <a:schemeClr val="tx1"/>
                  </a:solidFill>
                  <a:effectLst/>
                  <a:latin typeface="Calibri" pitchFamily="34" charset="0"/>
                  <a:cs typeface="Arial" pitchFamily="34" charset="0"/>
                </a:rPr>
                <a:t>LOGOTIPO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4" name="Rectangle 70"/>
            <p:cNvSpPr>
              <a:spLocks noChangeArrowheads="1"/>
            </p:cNvSpPr>
            <p:nvPr/>
          </p:nvSpPr>
          <p:spPr bwMode="auto">
            <a:xfrm>
              <a:off x="9570" y="3090"/>
              <a:ext cx="1125" cy="7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1" i="0" u="none" strike="noStrike" cap="none" normalizeH="0" baseline="0" smtClean="0">
                  <a:ln>
                    <a:noFill/>
                  </a:ln>
                  <a:solidFill>
                    <a:schemeClr val="tx1"/>
                  </a:solidFill>
                  <a:effectLst/>
                  <a:latin typeface="Calibri" pitchFamily="34" charset="0"/>
                  <a:cs typeface="Arial" pitchFamily="34" charset="0"/>
                </a:rPr>
                <a:t>LOGOTIPO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5" name="Rectangle 71"/>
            <p:cNvSpPr>
              <a:spLocks noChangeArrowheads="1"/>
            </p:cNvSpPr>
            <p:nvPr/>
          </p:nvSpPr>
          <p:spPr bwMode="auto">
            <a:xfrm>
              <a:off x="2910" y="3975"/>
              <a:ext cx="4995" cy="29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SINÓPTICO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MÍMICO DEL PROCESO ASOCIADO A LA PANTALLA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6" name="Rectangle 72"/>
            <p:cNvSpPr>
              <a:spLocks noChangeArrowheads="1"/>
            </p:cNvSpPr>
            <p:nvPr/>
          </p:nvSpPr>
          <p:spPr bwMode="auto">
            <a:xfrm>
              <a:off x="8130" y="3975"/>
              <a:ext cx="2565" cy="29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CONTROLES ENTRADA DE COMANDOS Y DATOS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E INDICADORES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 name="Rectangle 73"/>
            <p:cNvSpPr>
              <a:spLocks noChangeArrowheads="1"/>
            </p:cNvSpPr>
            <p:nvPr/>
          </p:nvSpPr>
          <p:spPr bwMode="auto">
            <a:xfrm>
              <a:off x="2910" y="7125"/>
              <a:ext cx="7785" cy="7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SUBMENÚ DE NAVEGACIÓN ASOCIADO A LA PANTALLA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3" name="12 Imagen" descr="AGENDA.jpg">
            <a:hlinkClick r:id="rId3" action="ppaction://hlinksldjump"/>
          </p:cNvPr>
          <p:cNvPicPr>
            <a:picLocks noChangeAspect="1"/>
          </p:cNvPicPr>
          <p:nvPr/>
        </p:nvPicPr>
        <p:blipFill>
          <a:blip r:embed="rId4" cstate="print"/>
          <a:stretch>
            <a:fillRect/>
          </a:stretch>
        </p:blipFill>
        <p:spPr>
          <a:xfrm>
            <a:off x="4860032" y="6165304"/>
            <a:ext cx="1351806" cy="692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box(in)">
                                      <p:cBhvr>
                                        <p:cTn id="1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002060"/>
                </a:solidFill>
              </a:rPr>
              <a:t>Justificación E importancia</a:t>
            </a:r>
            <a:endParaRPr lang="es-EC" b="1" dirty="0">
              <a:solidFill>
                <a:srgbClr val="002060"/>
              </a:solidFill>
            </a:endParaRPr>
          </a:p>
        </p:txBody>
      </p:sp>
      <p:graphicFrame>
        <p:nvGraphicFramePr>
          <p:cNvPr id="8" name="5 Marcador de contenido"/>
          <p:cNvGraphicFramePr>
            <a:graphicFrameLocks/>
          </p:cNvGraphicFramePr>
          <p:nvPr/>
        </p:nvGraphicFramePr>
        <p:xfrm>
          <a:off x="304800" y="1412776"/>
          <a:ext cx="8686800" cy="4667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6" name="5 Imagen" descr="AGENDA.jpg">
            <a:hlinkClick r:id="rId8" action="ppaction://hlinksldjump"/>
          </p:cNvPr>
          <p:cNvPicPr>
            <a:picLocks noChangeAspect="1"/>
          </p:cNvPicPr>
          <p:nvPr/>
        </p:nvPicPr>
        <p:blipFill>
          <a:blip r:embed="rId9" cstate="print"/>
          <a:stretch>
            <a:fillRect/>
          </a:stretch>
        </p:blipFill>
        <p:spPr>
          <a:xfrm>
            <a:off x="323528" y="6020269"/>
            <a:ext cx="1135782" cy="721099"/>
          </a:xfrm>
          <a:prstGeom prst="rect">
            <a:avLst/>
          </a:prstGeom>
        </p:spPr>
      </p:pic>
      <p:pic>
        <p:nvPicPr>
          <p:cNvPr id="7" name="6 Imagen" descr="introduccion.jpg">
            <a:hlinkClick r:id="rId10" action="ppaction://hlinksldjump"/>
          </p:cNvPr>
          <p:cNvPicPr>
            <a:picLocks noChangeAspect="1"/>
          </p:cNvPicPr>
          <p:nvPr/>
        </p:nvPicPr>
        <p:blipFill>
          <a:blip r:embed="rId11" cstate="print"/>
          <a:stretch>
            <a:fillRect/>
          </a:stretch>
        </p:blipFill>
        <p:spPr>
          <a:xfrm>
            <a:off x="1547664" y="6016262"/>
            <a:ext cx="936104" cy="724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000" b="1" dirty="0" smtClean="0"/>
              <a:t>Pruebas y resultados</a:t>
            </a:r>
            <a:endParaRPr lang="es-EC" sz="4000" b="1" dirty="0"/>
          </a:p>
        </p:txBody>
      </p:sp>
      <p:sp>
        <p:nvSpPr>
          <p:cNvPr id="5" name="4 Marcador de contenido"/>
          <p:cNvSpPr>
            <a:spLocks noGrp="1"/>
          </p:cNvSpPr>
          <p:nvPr>
            <p:ph idx="1"/>
          </p:nvPr>
        </p:nvSpPr>
        <p:spPr>
          <a:xfrm>
            <a:off x="304800" y="1554163"/>
            <a:ext cx="8686800" cy="1298773"/>
          </a:xfrm>
        </p:spPr>
        <p:txBody>
          <a:bodyPr>
            <a:normAutofit lnSpcReduction="10000"/>
          </a:bodyPr>
          <a:lstStyle/>
          <a:p>
            <a:pPr marL="514350" indent="-514350" algn="just">
              <a:buFont typeface="Wingdings" pitchFamily="2" charset="2"/>
              <a:buChar char="v"/>
            </a:pPr>
            <a:r>
              <a:rPr lang="es-EC" sz="2700" dirty="0" smtClean="0"/>
              <a:t> Para el proceso de simulación se ha hecho uso del software SoftLogix 5800 que permite emular un PLC virtual</a:t>
            </a:r>
            <a:endParaRPr lang="es-EC" sz="2700"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7" name="6 Imagen"/>
          <p:cNvPicPr/>
          <p:nvPr/>
        </p:nvPicPr>
        <p:blipFill rotWithShape="1">
          <a:blip r:embed="rId3" cstate="print"/>
          <a:srcRect l="24911" t="21836" r="19928" b="10121"/>
          <a:stretch/>
        </p:blipFill>
        <p:spPr bwMode="auto">
          <a:xfrm>
            <a:off x="2123728" y="2420888"/>
            <a:ext cx="6264696" cy="3744416"/>
          </a:xfrm>
          <a:prstGeom prst="rect">
            <a:avLst/>
          </a:prstGeom>
          <a:ln>
            <a:noFill/>
          </a:ln>
          <a:extLst>
            <a:ext uri="{53640926-AAD7-44D8-BBD7-CCE9431645EC}">
              <a14:shadowObscured xmlns:a14="http://schemas.microsoft.com/office/drawing/2010/main"/>
            </a:ext>
          </a:extLst>
        </p:spPr>
      </p:pic>
      <p:pic>
        <p:nvPicPr>
          <p:cNvPr id="8" name="7 Imagen" descr="AGENDA.jpg">
            <a:hlinkClick r:id="rId4" action="ppaction://hlinksldjump"/>
          </p:cNvPr>
          <p:cNvPicPr>
            <a:picLocks noChangeAspect="1"/>
          </p:cNvPicPr>
          <p:nvPr/>
        </p:nvPicPr>
        <p:blipFill>
          <a:blip r:embed="rId5" cstate="print"/>
          <a:stretch>
            <a:fillRect/>
          </a:stretch>
        </p:blipFill>
        <p:spPr>
          <a:xfrm>
            <a:off x="0" y="5999749"/>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86800" cy="838200"/>
          </a:xfrm>
        </p:spPr>
        <p:txBody>
          <a:bodyPr>
            <a:normAutofit/>
          </a:bodyPr>
          <a:lstStyle/>
          <a:p>
            <a:pPr algn="ctr"/>
            <a:r>
              <a:rPr lang="es-EC" sz="4000" b="1" dirty="0" smtClean="0"/>
              <a:t>Conclusiones y recomendaciones</a:t>
            </a:r>
            <a:endParaRPr lang="es-EC" sz="4000" b="1"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7 Marcador de contenido"/>
          <p:cNvSpPr>
            <a:spLocks noGrp="1"/>
          </p:cNvSpPr>
          <p:nvPr>
            <p:ph idx="1"/>
          </p:nvPr>
        </p:nvSpPr>
        <p:spPr>
          <a:xfrm>
            <a:off x="304800" y="1340768"/>
            <a:ext cx="8686800" cy="4968552"/>
          </a:xfrm>
        </p:spPr>
        <p:txBody>
          <a:bodyPr>
            <a:normAutofit fontScale="55000" lnSpcReduction="20000"/>
          </a:bodyPr>
          <a:lstStyle/>
          <a:p>
            <a:pPr>
              <a:buFont typeface="Wingdings" pitchFamily="2" charset="2"/>
              <a:buChar char="v"/>
            </a:pPr>
            <a:r>
              <a:rPr lang="es-EC" sz="5100" b="1" dirty="0" smtClean="0">
                <a:solidFill>
                  <a:srgbClr val="002060"/>
                </a:solidFill>
              </a:rPr>
              <a:t>CONCLUSIONES</a:t>
            </a:r>
          </a:p>
          <a:p>
            <a:pPr lvl="0" algn="just">
              <a:buFont typeface="Wingdings" pitchFamily="2" charset="2"/>
              <a:buChar char="Ø"/>
            </a:pPr>
            <a:r>
              <a:rPr lang="es-EC" sz="4200" dirty="0" smtClean="0"/>
              <a:t>El significado de optimización en relación a la mejora de los procesos ha permitido encaminar este trabajo a impulsar la efectividad y eficiencia de los procedimientos realizados en el sistema de deshidratación y almacenamiento del campo Sacha Sur, a través de la innovación garantizando el camino a la competitividad y alcanzando mediante esto los objetivos inicialmente planteados.</a:t>
            </a:r>
          </a:p>
          <a:p>
            <a:pPr lvl="0" algn="just">
              <a:buFont typeface="Wingdings" pitchFamily="2" charset="2"/>
              <a:buChar char="Ø"/>
            </a:pPr>
            <a:endParaRPr lang="es-EC" sz="4200" dirty="0" smtClean="0"/>
          </a:p>
          <a:p>
            <a:pPr algn="just">
              <a:buFont typeface="Wingdings" pitchFamily="2" charset="2"/>
              <a:buChar char="Ø"/>
            </a:pPr>
            <a:r>
              <a:rPr lang="es-EC" sz="4200" dirty="0" smtClean="0"/>
              <a:t>De acuerdo al análisis desarrollado del sistema de deshidratación y almacenamiento de crudo en la estación Sacha Sur, se determinó que la operación y condiciones que se tiene en los diferentes sistemas es desfavorable para un desarrollo normal del proceso, siendo inevitable la producción de fallas en la operación, es así que se logró establecer puntos críticos de funcionamiento y de esta manera fijar las áreas a automatizar.</a:t>
            </a:r>
          </a:p>
          <a:p>
            <a:pPr lvl="0">
              <a:buFont typeface="Wingdings" pitchFamily="2" charset="2"/>
              <a:buChar char="v"/>
            </a:pPr>
            <a:endParaRPr lang="es-EC" dirty="0" smtClean="0"/>
          </a:p>
          <a:p>
            <a:pPr>
              <a:buFont typeface="Wingdings" pitchFamily="2" charset="2"/>
              <a:buChar char="v"/>
            </a:pPr>
            <a:endParaRPr lang="es-EC" dirty="0"/>
          </a:p>
        </p:txBody>
      </p:sp>
      <p:pic>
        <p:nvPicPr>
          <p:cNvPr id="5" name="4 Imagen" descr="AGENDA.jpg">
            <a:hlinkClick r:id="rId3" action="ppaction://hlinksldjump"/>
          </p:cNvPr>
          <p:cNvPicPr>
            <a:picLocks noChangeAspect="1"/>
          </p:cNvPicPr>
          <p:nvPr/>
        </p:nvPicPr>
        <p:blipFill>
          <a:blip r:embed="rId4" cstate="print"/>
          <a:stretch>
            <a:fillRect/>
          </a:stretch>
        </p:blipFill>
        <p:spPr>
          <a:xfrm>
            <a:off x="4876378" y="5999749"/>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686800" cy="838200"/>
          </a:xfrm>
        </p:spPr>
        <p:txBody>
          <a:bodyPr>
            <a:normAutofit/>
          </a:bodyPr>
          <a:lstStyle/>
          <a:p>
            <a:pPr algn="ctr"/>
            <a:r>
              <a:rPr lang="es-EC" sz="4000" b="1" dirty="0" smtClean="0"/>
              <a:t>Conclusiones y recomendaciones</a:t>
            </a:r>
            <a:endParaRPr lang="es-EC" sz="4000" b="1"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7 Marcador de contenido"/>
          <p:cNvSpPr>
            <a:spLocks noGrp="1"/>
          </p:cNvSpPr>
          <p:nvPr>
            <p:ph idx="1"/>
          </p:nvPr>
        </p:nvSpPr>
        <p:spPr>
          <a:xfrm>
            <a:off x="304800" y="1340768"/>
            <a:ext cx="8686800" cy="4968552"/>
          </a:xfrm>
        </p:spPr>
        <p:txBody>
          <a:bodyPr>
            <a:normAutofit fontScale="92500" lnSpcReduction="20000"/>
          </a:bodyPr>
          <a:lstStyle/>
          <a:p>
            <a:pPr>
              <a:buFont typeface="Wingdings" pitchFamily="2" charset="2"/>
              <a:buChar char="v"/>
            </a:pPr>
            <a:r>
              <a:rPr lang="es-EC" sz="3000" b="1" dirty="0" smtClean="0">
                <a:solidFill>
                  <a:srgbClr val="002060"/>
                </a:solidFill>
              </a:rPr>
              <a:t>CONCLUSIONES</a:t>
            </a:r>
          </a:p>
          <a:p>
            <a:pPr lvl="0" algn="just">
              <a:buFont typeface="Wingdings" pitchFamily="2" charset="2"/>
              <a:buChar char="Ø"/>
            </a:pPr>
            <a:r>
              <a:rPr lang="es-EC" sz="2700" dirty="0" smtClean="0"/>
              <a:t>A través de la propuesta de automatización del sistema de deshidratación y almacenamiento de crudo, se logró atacar la problemática principal de los sistemas que consiste en la operación manual de los mismos, asegurando una operación segura y confiable de la estación a través de la integración de algoritmos de control, y de la instrumentación adecuada que conlleva un proceso de automatización.</a:t>
            </a:r>
          </a:p>
          <a:p>
            <a:pPr lvl="0" algn="just">
              <a:buFont typeface="Wingdings" pitchFamily="2" charset="2"/>
              <a:buChar char="Ø"/>
            </a:pPr>
            <a:endParaRPr lang="es-EC" sz="2700" dirty="0" smtClean="0"/>
          </a:p>
          <a:p>
            <a:pPr lvl="0" algn="just">
              <a:buFont typeface="Wingdings" pitchFamily="2" charset="2"/>
              <a:buChar char="Ø"/>
            </a:pPr>
            <a:r>
              <a:rPr lang="es-EC" sz="2700" dirty="0" smtClean="0"/>
              <a:t>El desarrollo de un análisis causa y efecto detalla el sistema de seguridad que se tendrá en los nuevos sistemas automatizados, y permite establecer un manejo seguro de las variables que intervienen en el proceso de deshidratación y almacenamiento de crudo.</a:t>
            </a:r>
          </a:p>
          <a:p>
            <a:pPr lvl="0">
              <a:buFont typeface="Wingdings" pitchFamily="2" charset="2"/>
              <a:buChar char="v"/>
            </a:pPr>
            <a:endParaRPr lang="es-EC" dirty="0" smtClean="0"/>
          </a:p>
          <a:p>
            <a:pPr>
              <a:buFont typeface="Wingdings" pitchFamily="2" charset="2"/>
              <a:buChar char="v"/>
            </a:pPr>
            <a:endParaRPr lang="es-EC" dirty="0"/>
          </a:p>
        </p:txBody>
      </p:sp>
      <p:pic>
        <p:nvPicPr>
          <p:cNvPr id="5" name="4 Imagen" descr="AGENDA.jpg">
            <a:hlinkClick r:id="rId3" action="ppaction://hlinksldjump"/>
          </p:cNvPr>
          <p:cNvPicPr>
            <a:picLocks noChangeAspect="1"/>
          </p:cNvPicPr>
          <p:nvPr/>
        </p:nvPicPr>
        <p:blipFill>
          <a:blip r:embed="rId4" cstate="print"/>
          <a:stretch>
            <a:fillRect/>
          </a:stretch>
        </p:blipFill>
        <p:spPr>
          <a:xfrm>
            <a:off x="4788024" y="6027133"/>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686800" cy="838200"/>
          </a:xfrm>
        </p:spPr>
        <p:txBody>
          <a:bodyPr>
            <a:normAutofit/>
          </a:bodyPr>
          <a:lstStyle/>
          <a:p>
            <a:pPr algn="ctr"/>
            <a:r>
              <a:rPr lang="es-EC" sz="4000" b="1" dirty="0" smtClean="0"/>
              <a:t>Conclusiones y recomendaciones</a:t>
            </a:r>
            <a:endParaRPr lang="es-EC" sz="4000" b="1"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7 Marcador de contenido"/>
          <p:cNvSpPr>
            <a:spLocks noGrp="1"/>
          </p:cNvSpPr>
          <p:nvPr>
            <p:ph idx="1"/>
          </p:nvPr>
        </p:nvSpPr>
        <p:spPr>
          <a:xfrm>
            <a:off x="304800" y="1340768"/>
            <a:ext cx="8686800" cy="4968552"/>
          </a:xfrm>
        </p:spPr>
        <p:txBody>
          <a:bodyPr>
            <a:normAutofit fontScale="92500" lnSpcReduction="20000"/>
          </a:bodyPr>
          <a:lstStyle/>
          <a:p>
            <a:pPr>
              <a:buFont typeface="Wingdings" pitchFamily="2" charset="2"/>
              <a:buChar char="v"/>
            </a:pPr>
            <a:r>
              <a:rPr lang="es-EC" sz="3000" b="1" dirty="0" smtClean="0">
                <a:solidFill>
                  <a:srgbClr val="002060"/>
                </a:solidFill>
              </a:rPr>
              <a:t>CONCLUSIONES</a:t>
            </a:r>
          </a:p>
          <a:p>
            <a:pPr lvl="0" algn="just">
              <a:buFont typeface="Wingdings" pitchFamily="2" charset="2"/>
              <a:buChar char="Ø"/>
            </a:pPr>
            <a:r>
              <a:rPr lang="es-EC" sz="2500" dirty="0" smtClean="0"/>
              <a:t>Mediante un análisis de las variables a controlar en el proceso de deshidratación y almacenamiento de crudo, se determinó para cada una de ellas la lógica de control que se ajusta a cada comportamiento, debido a que este trabajo no incluye la fase de implementación, se fundamentó este análisis en la literatura de control del Instrumentista Antonio Creus, se logró además establecer que para los procesos que se realizan en la estación Sacha Sur las variables principales a controlar son: caudal, nivel, temperatura y presión.</a:t>
            </a:r>
          </a:p>
          <a:p>
            <a:pPr lvl="0" algn="just">
              <a:buFont typeface="Wingdings" pitchFamily="2" charset="2"/>
              <a:buChar char="Ø"/>
            </a:pPr>
            <a:endParaRPr lang="es-EC" sz="2500" dirty="0" smtClean="0"/>
          </a:p>
          <a:p>
            <a:pPr lvl="0" algn="just">
              <a:buFont typeface="Wingdings" pitchFamily="2" charset="2"/>
              <a:buChar char="Ø"/>
            </a:pPr>
            <a:r>
              <a:rPr lang="es-EC" sz="2500" dirty="0" smtClean="0"/>
              <a:t>Los diagramas P&amp;Id permitieron mostrar mediante una representación gráfica la automatización del proceso de deshidratación y almacenamiento y facilitaron la identificación de la distribución global de los equipos de cada subsistema</a:t>
            </a:r>
          </a:p>
          <a:p>
            <a:pPr lvl="0">
              <a:buFont typeface="Wingdings" pitchFamily="2" charset="2"/>
              <a:buChar char="v"/>
            </a:pPr>
            <a:endParaRPr lang="es-EC" dirty="0" smtClean="0"/>
          </a:p>
          <a:p>
            <a:pPr>
              <a:buFont typeface="Wingdings" pitchFamily="2" charset="2"/>
              <a:buChar char="v"/>
            </a:pPr>
            <a:endParaRPr lang="es-EC" dirty="0"/>
          </a:p>
        </p:txBody>
      </p:sp>
      <p:pic>
        <p:nvPicPr>
          <p:cNvPr id="5" name="4 Imagen" descr="AGENDA.jpg">
            <a:hlinkClick r:id="rId3" action="ppaction://hlinksldjump"/>
          </p:cNvPr>
          <p:cNvPicPr>
            <a:picLocks noChangeAspect="1"/>
          </p:cNvPicPr>
          <p:nvPr/>
        </p:nvPicPr>
        <p:blipFill>
          <a:blip r:embed="rId4" cstate="print"/>
          <a:stretch>
            <a:fillRect/>
          </a:stretch>
        </p:blipFill>
        <p:spPr>
          <a:xfrm>
            <a:off x="4873371" y="5877272"/>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838200"/>
          </a:xfrm>
        </p:spPr>
        <p:txBody>
          <a:bodyPr>
            <a:normAutofit/>
          </a:bodyPr>
          <a:lstStyle/>
          <a:p>
            <a:pPr algn="ctr"/>
            <a:r>
              <a:rPr lang="es-EC" sz="4000" b="1" dirty="0" smtClean="0"/>
              <a:t>Conclusiones y recomendaciones</a:t>
            </a:r>
            <a:endParaRPr lang="es-EC" sz="4000" b="1"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7 Marcador de contenido"/>
          <p:cNvSpPr>
            <a:spLocks noGrp="1"/>
          </p:cNvSpPr>
          <p:nvPr>
            <p:ph idx="1"/>
          </p:nvPr>
        </p:nvSpPr>
        <p:spPr>
          <a:xfrm>
            <a:off x="304800" y="1340768"/>
            <a:ext cx="8686800" cy="4614357"/>
          </a:xfrm>
        </p:spPr>
        <p:txBody>
          <a:bodyPr>
            <a:normAutofit fontScale="62500" lnSpcReduction="20000"/>
          </a:bodyPr>
          <a:lstStyle/>
          <a:p>
            <a:pPr>
              <a:buFont typeface="Wingdings" pitchFamily="2" charset="2"/>
              <a:buChar char="v"/>
            </a:pPr>
            <a:r>
              <a:rPr lang="es-EC" sz="4000" b="1" dirty="0" smtClean="0">
                <a:solidFill>
                  <a:srgbClr val="002060"/>
                </a:solidFill>
              </a:rPr>
              <a:t>CONCLUSIONES</a:t>
            </a:r>
            <a:endParaRPr lang="es-EC" sz="3000" b="1" dirty="0" smtClean="0">
              <a:solidFill>
                <a:srgbClr val="002060"/>
              </a:solidFill>
            </a:endParaRPr>
          </a:p>
          <a:p>
            <a:pPr lvl="0" algn="just">
              <a:buFont typeface="Wingdings" pitchFamily="2" charset="2"/>
              <a:buChar char="Ø"/>
            </a:pPr>
            <a:r>
              <a:rPr lang="es-EC" sz="3300" dirty="0" smtClean="0"/>
              <a:t>Las simulación de la propuesta de automatización al proceso de deshidratación y almacenamiento de crudo, permitió evaluar la funcionalidad del mismo emulando el ingreso y salida de las variables y señales que intervienen en el sistema, dando excelentes resultados en cuanto a los sistemas de control propuestos para las variables de temperatura, nivel y caudal, y permitiendo tener una imagen visual en lo que se refiere al comportamiento de señales de  encendido y apagado de equipos, manejo de alarmas del nuevo sistema automatizado, etc.</a:t>
            </a:r>
          </a:p>
          <a:p>
            <a:pPr lvl="0" algn="just">
              <a:buFont typeface="Wingdings" pitchFamily="2" charset="2"/>
              <a:buChar char="Ø"/>
            </a:pPr>
            <a:endParaRPr lang="es-EC" sz="3300" dirty="0" smtClean="0"/>
          </a:p>
          <a:p>
            <a:pPr lvl="0" algn="just">
              <a:buFont typeface="Wingdings" pitchFamily="2" charset="2"/>
              <a:buChar char="Ø"/>
            </a:pPr>
            <a:r>
              <a:rPr lang="es-EC" sz="3300" dirty="0" smtClean="0"/>
              <a:t>La fase de simulación de la propuesta de automatización del sistema de deshidratación y almacenamiento de crudo demostró que dividir el proceso general de obtención de petróleo en subprocesos permitió determinar un tipo de sistema de control adecuado para cada subsistema, facilitando el control general.</a:t>
            </a:r>
          </a:p>
          <a:p>
            <a:pPr lvl="0">
              <a:buFont typeface="Wingdings" pitchFamily="2" charset="2"/>
              <a:buChar char="v"/>
            </a:pPr>
            <a:endParaRPr lang="es-EC" dirty="0" smtClean="0"/>
          </a:p>
          <a:p>
            <a:pPr>
              <a:buFont typeface="Wingdings" pitchFamily="2" charset="2"/>
              <a:buChar char="v"/>
            </a:pPr>
            <a:endParaRPr lang="es-EC" dirty="0"/>
          </a:p>
        </p:txBody>
      </p:sp>
      <p:pic>
        <p:nvPicPr>
          <p:cNvPr id="5" name="4 Imagen" descr="AGENDA.jpg">
            <a:hlinkClick r:id="rId3" action="ppaction://hlinksldjump"/>
          </p:cNvPr>
          <p:cNvPicPr>
            <a:picLocks noChangeAspect="1"/>
          </p:cNvPicPr>
          <p:nvPr/>
        </p:nvPicPr>
        <p:blipFill>
          <a:blip r:embed="rId4" cstate="print"/>
          <a:stretch>
            <a:fillRect/>
          </a:stretch>
        </p:blipFill>
        <p:spPr>
          <a:xfrm>
            <a:off x="4788024" y="5955125"/>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838200"/>
          </a:xfrm>
        </p:spPr>
        <p:txBody>
          <a:bodyPr>
            <a:normAutofit/>
          </a:bodyPr>
          <a:lstStyle/>
          <a:p>
            <a:pPr algn="ctr"/>
            <a:r>
              <a:rPr lang="es-EC" sz="4000" b="1" dirty="0" smtClean="0"/>
              <a:t>Conclusiones y recomendaciones</a:t>
            </a:r>
            <a:endParaRPr lang="es-EC" sz="4000" b="1"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7 Marcador de contenido"/>
          <p:cNvSpPr>
            <a:spLocks noGrp="1"/>
          </p:cNvSpPr>
          <p:nvPr>
            <p:ph idx="1"/>
          </p:nvPr>
        </p:nvSpPr>
        <p:spPr>
          <a:xfrm>
            <a:off x="304800" y="1340768"/>
            <a:ext cx="8686800" cy="4968552"/>
          </a:xfrm>
        </p:spPr>
        <p:txBody>
          <a:bodyPr>
            <a:normAutofit fontScale="92500" lnSpcReduction="20000"/>
          </a:bodyPr>
          <a:lstStyle/>
          <a:p>
            <a:pPr>
              <a:buFont typeface="Wingdings" pitchFamily="2" charset="2"/>
              <a:buChar char="v"/>
            </a:pPr>
            <a:r>
              <a:rPr lang="es-EC" sz="3000" b="1" dirty="0" smtClean="0">
                <a:solidFill>
                  <a:srgbClr val="002060"/>
                </a:solidFill>
              </a:rPr>
              <a:t>RECOMENDACIONES</a:t>
            </a:r>
          </a:p>
          <a:p>
            <a:pPr lvl="0" algn="just">
              <a:buFont typeface="Wingdings" pitchFamily="2" charset="2"/>
              <a:buChar char="Ø"/>
            </a:pPr>
            <a:r>
              <a:rPr lang="es-EC" sz="2700" dirty="0" smtClean="0"/>
              <a:t>Se recomienda para la elección de un sistema de control en donde no sea posible conocer el comportamiento de la planta, regirse a literatura del área de instrumentación y control, en donde se pueda establecer un comportamiento general de las variables que se desean controlar.</a:t>
            </a:r>
          </a:p>
          <a:p>
            <a:pPr lvl="0" algn="just">
              <a:buFont typeface="Wingdings" pitchFamily="2" charset="2"/>
              <a:buChar char="Ø"/>
            </a:pPr>
            <a:endParaRPr lang="es-EC" sz="2700" dirty="0" smtClean="0"/>
          </a:p>
          <a:p>
            <a:pPr lvl="0" algn="just">
              <a:buFont typeface="Wingdings" pitchFamily="2" charset="2"/>
              <a:buChar char="Ø"/>
            </a:pPr>
            <a:r>
              <a:rPr lang="es-EC" sz="2700" dirty="0" smtClean="0"/>
              <a:t>De existir una fase de implementación de este proyecto, se recomienda al ingeniero encargado realizar una sintonización adecuada de los controladores, previa una verificación del comportamiento de la planta. Adicionalmente se debe realizar un análisis de las variables que intervienen en el proceso y los límites de funcionamiento del mismo.</a:t>
            </a:r>
          </a:p>
          <a:p>
            <a:pPr lvl="0">
              <a:buFont typeface="Wingdings" pitchFamily="2" charset="2"/>
              <a:buChar char="v"/>
            </a:pPr>
            <a:endParaRPr lang="es-EC" dirty="0" smtClean="0"/>
          </a:p>
          <a:p>
            <a:pPr>
              <a:buFont typeface="Wingdings" pitchFamily="2" charset="2"/>
              <a:buChar char="v"/>
            </a:pPr>
            <a:endParaRPr lang="es-EC" dirty="0"/>
          </a:p>
        </p:txBody>
      </p:sp>
      <p:pic>
        <p:nvPicPr>
          <p:cNvPr id="5" name="4 Imagen" descr="AGENDA.jpg">
            <a:hlinkClick r:id="rId3" action="ppaction://hlinksldjump"/>
          </p:cNvPr>
          <p:cNvPicPr>
            <a:picLocks noChangeAspect="1"/>
          </p:cNvPicPr>
          <p:nvPr/>
        </p:nvPicPr>
        <p:blipFill>
          <a:blip r:embed="rId4" cstate="print"/>
          <a:stretch>
            <a:fillRect/>
          </a:stretch>
        </p:blipFill>
        <p:spPr>
          <a:xfrm>
            <a:off x="4788024" y="5955125"/>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838200"/>
          </a:xfrm>
        </p:spPr>
        <p:txBody>
          <a:bodyPr>
            <a:normAutofit/>
          </a:bodyPr>
          <a:lstStyle/>
          <a:p>
            <a:pPr algn="ctr"/>
            <a:r>
              <a:rPr lang="es-EC" sz="4000" b="1" dirty="0" smtClean="0"/>
              <a:t>Conclusiones y recomendaciones</a:t>
            </a:r>
            <a:endParaRPr lang="es-EC" sz="4000" b="1"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7 Marcador de contenido"/>
          <p:cNvSpPr>
            <a:spLocks noGrp="1"/>
          </p:cNvSpPr>
          <p:nvPr>
            <p:ph idx="1"/>
          </p:nvPr>
        </p:nvSpPr>
        <p:spPr>
          <a:xfrm>
            <a:off x="304800" y="1340768"/>
            <a:ext cx="8686800" cy="4968552"/>
          </a:xfrm>
        </p:spPr>
        <p:txBody>
          <a:bodyPr>
            <a:normAutofit fontScale="85000" lnSpcReduction="10000"/>
          </a:bodyPr>
          <a:lstStyle/>
          <a:p>
            <a:pPr>
              <a:buFont typeface="Wingdings" pitchFamily="2" charset="2"/>
              <a:buChar char="v"/>
            </a:pPr>
            <a:r>
              <a:rPr lang="es-EC" sz="3000" b="1" dirty="0" smtClean="0">
                <a:solidFill>
                  <a:srgbClr val="002060"/>
                </a:solidFill>
              </a:rPr>
              <a:t>RECOMENDACIONES</a:t>
            </a:r>
          </a:p>
          <a:p>
            <a:pPr lvl="0" algn="just">
              <a:buFont typeface="Wingdings" pitchFamily="2" charset="2"/>
              <a:buChar char="Ø"/>
            </a:pPr>
            <a:r>
              <a:rPr lang="es-EC" sz="2800" dirty="0" smtClean="0"/>
              <a:t>Previo el manejo de la interfaz HMI-SCADA que se desarrolló para este proyecto se recomienda tener un acercamiento al manual de usuario que se encuentra en los archivos Anexos para así poder realizar una mejor operación de la misma.</a:t>
            </a:r>
          </a:p>
          <a:p>
            <a:pPr lvl="0" algn="just">
              <a:buFont typeface="Wingdings" pitchFamily="2" charset="2"/>
              <a:buChar char="Ø"/>
            </a:pPr>
            <a:endParaRPr lang="es-EC" sz="2800" dirty="0" smtClean="0"/>
          </a:p>
          <a:p>
            <a:pPr lvl="0" algn="just">
              <a:buFont typeface="Wingdings" pitchFamily="2" charset="2"/>
              <a:buChar char="Ø"/>
            </a:pPr>
            <a:r>
              <a:rPr lang="es-EC" sz="2800" dirty="0" smtClean="0"/>
              <a:t>Para el desarrollo de este proyecto se han tomado en cuenta normas ISA, API y NEC para evitar en una posible fase de implementación fallas o comportamientos no deseados sin embargo se debe tener en claro que se pueden suscitar en una futura puesta en marcha problemas o cuestiones aleatorias y ajenas a la ingeniería desarrollada, por lo que se recomienda tener un conocimiento profundo del trabajo de ingeniería que se presenta.</a:t>
            </a:r>
          </a:p>
          <a:p>
            <a:pPr lvl="0">
              <a:buFont typeface="Wingdings" pitchFamily="2" charset="2"/>
              <a:buChar char="v"/>
            </a:pPr>
            <a:endParaRPr lang="es-EC" dirty="0" smtClean="0"/>
          </a:p>
          <a:p>
            <a:pPr>
              <a:buFont typeface="Wingdings" pitchFamily="2" charset="2"/>
              <a:buChar char="v"/>
            </a:pPr>
            <a:endParaRPr lang="es-EC" dirty="0"/>
          </a:p>
        </p:txBody>
      </p:sp>
      <p:pic>
        <p:nvPicPr>
          <p:cNvPr id="5" name="4 Imagen" descr="AGENDA.jpg">
            <a:hlinkClick r:id="rId3" action="ppaction://hlinksldjump"/>
          </p:cNvPr>
          <p:cNvPicPr>
            <a:picLocks noChangeAspect="1"/>
          </p:cNvPicPr>
          <p:nvPr/>
        </p:nvPicPr>
        <p:blipFill>
          <a:blip r:embed="rId4" cstate="print"/>
          <a:stretch>
            <a:fillRect/>
          </a:stretch>
        </p:blipFill>
        <p:spPr>
          <a:xfrm>
            <a:off x="4860032" y="5877272"/>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rmAutofit/>
          </a:bodyPr>
          <a:lstStyle/>
          <a:p>
            <a:pPr algn="ctr"/>
            <a:r>
              <a:rPr lang="es-EC" sz="4000" b="1" dirty="0" smtClean="0"/>
              <a:t>Conclusiones y recomendaciones</a:t>
            </a:r>
            <a:endParaRPr lang="es-EC" sz="4000" b="1"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sp>
        <p:nvSpPr>
          <p:cNvPr id="8" name="7 Marcador de contenido"/>
          <p:cNvSpPr>
            <a:spLocks noGrp="1"/>
          </p:cNvSpPr>
          <p:nvPr>
            <p:ph idx="1"/>
          </p:nvPr>
        </p:nvSpPr>
        <p:spPr>
          <a:xfrm>
            <a:off x="304800" y="1340768"/>
            <a:ext cx="8686800" cy="4968552"/>
          </a:xfrm>
        </p:spPr>
        <p:txBody>
          <a:bodyPr>
            <a:normAutofit fontScale="85000" lnSpcReduction="20000"/>
          </a:bodyPr>
          <a:lstStyle/>
          <a:p>
            <a:pPr>
              <a:buFont typeface="Wingdings" pitchFamily="2" charset="2"/>
              <a:buChar char="v"/>
            </a:pPr>
            <a:r>
              <a:rPr lang="es-EC" sz="3000" b="1" dirty="0" smtClean="0">
                <a:solidFill>
                  <a:srgbClr val="002060"/>
                </a:solidFill>
              </a:rPr>
              <a:t>RECOMENDACIONES</a:t>
            </a:r>
          </a:p>
          <a:p>
            <a:pPr lvl="0" algn="just">
              <a:buFont typeface="Wingdings" pitchFamily="2" charset="2"/>
              <a:buChar char="Ø"/>
            </a:pPr>
            <a:r>
              <a:rPr lang="es-EC" sz="2400" dirty="0" smtClean="0"/>
              <a:t>Para efectos de simulación se ha hecho uso de software afines a la programación desarrollada en Ladder como es el programa “</a:t>
            </a:r>
            <a:r>
              <a:rPr lang="es-EC" sz="2400" dirty="0" err="1" smtClean="0"/>
              <a:t>Softlogix</a:t>
            </a:r>
            <a:r>
              <a:rPr lang="es-EC" sz="2400" dirty="0" smtClean="0"/>
              <a:t> 5800” se recomienda previo a la visualización del sistema simulado verificar que los tiempos de configuración de este software sean superiores a 10ms debido a que un tiempo inferior al indicado no permitirá un adecuado comportamiento de la lógica de control.</a:t>
            </a:r>
          </a:p>
          <a:p>
            <a:pPr lvl="0" algn="just">
              <a:buFont typeface="Wingdings" pitchFamily="2" charset="2"/>
              <a:buChar char="Ø"/>
            </a:pPr>
            <a:endParaRPr lang="es-EC" sz="2400" dirty="0" smtClean="0"/>
          </a:p>
          <a:p>
            <a:pPr lvl="0" algn="just">
              <a:buFont typeface="Wingdings" pitchFamily="2" charset="2"/>
              <a:buChar char="Ø"/>
            </a:pPr>
            <a:r>
              <a:rPr lang="es-EC" sz="2400" dirty="0" smtClean="0"/>
              <a:t>Se recomienda que se realice un análisis de Hazop por parte de la empresa previo a cualquier etapa de implementación del nuevo sistema de lavado y almacenamiento de crudo para verificar que el funcionamiento del proceso preste al operario la seguridad requerida según normas de seguridad industrial.</a:t>
            </a:r>
          </a:p>
          <a:p>
            <a:pPr lvl="0" algn="just">
              <a:buFont typeface="Wingdings" pitchFamily="2" charset="2"/>
              <a:buChar char="Ø"/>
            </a:pPr>
            <a:endParaRPr lang="es-EC" sz="2400" dirty="0" smtClean="0"/>
          </a:p>
          <a:p>
            <a:pPr lvl="0" algn="just">
              <a:buFont typeface="Wingdings" pitchFamily="2" charset="2"/>
              <a:buChar char="Ø"/>
            </a:pPr>
            <a:r>
              <a:rPr lang="es-EC" sz="2400" dirty="0" smtClean="0"/>
              <a:t>Se recomienda a la empresa encargada de la operación de la estación Sacha Sur realizar mantenimientos periódicos de los equipos, para de esta manera evitar paros inesperados de la estación, promoviendo de esta manera un mantenimiento preventivo antes que correctivo.</a:t>
            </a:r>
          </a:p>
          <a:p>
            <a:pPr lvl="0">
              <a:buFont typeface="Wingdings" pitchFamily="2" charset="2"/>
              <a:buChar char="v"/>
            </a:pPr>
            <a:endParaRPr lang="es-EC" dirty="0" smtClean="0"/>
          </a:p>
          <a:p>
            <a:pPr>
              <a:buFont typeface="Wingdings" pitchFamily="2" charset="2"/>
              <a:buChar char="v"/>
            </a:pPr>
            <a:endParaRPr lang="es-EC" dirty="0"/>
          </a:p>
        </p:txBody>
      </p:sp>
      <p:pic>
        <p:nvPicPr>
          <p:cNvPr id="5" name="4 Imagen" descr="AGENDA.jpg">
            <a:hlinkClick r:id="rId3" action="ppaction://hlinksldjump"/>
          </p:cNvPr>
          <p:cNvPicPr>
            <a:picLocks noChangeAspect="1"/>
          </p:cNvPicPr>
          <p:nvPr/>
        </p:nvPicPr>
        <p:blipFill>
          <a:blip r:embed="rId4" cstate="print"/>
          <a:stretch>
            <a:fillRect/>
          </a:stretch>
        </p:blipFill>
        <p:spPr>
          <a:xfrm>
            <a:off x="4788024" y="5955125"/>
            <a:ext cx="1351806" cy="858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002060"/>
                </a:solidFill>
              </a:rPr>
              <a:t>OBJETIVOS</a:t>
            </a:r>
            <a:endParaRPr lang="es-EC" b="1" dirty="0">
              <a:solidFill>
                <a:srgbClr val="002060"/>
              </a:solidFill>
            </a:endParaRPr>
          </a:p>
        </p:txBody>
      </p:sp>
      <p:sp>
        <p:nvSpPr>
          <p:cNvPr id="5" name="4 Marcador de contenido"/>
          <p:cNvSpPr>
            <a:spLocks noGrp="1"/>
          </p:cNvSpPr>
          <p:nvPr>
            <p:ph idx="1"/>
          </p:nvPr>
        </p:nvSpPr>
        <p:spPr>
          <a:xfrm>
            <a:off x="251520" y="1988840"/>
            <a:ext cx="8686800" cy="2810942"/>
          </a:xfrm>
        </p:spPr>
        <p:txBody>
          <a:bodyPr>
            <a:normAutofit lnSpcReduction="10000"/>
          </a:bodyPr>
          <a:lstStyle/>
          <a:p>
            <a:pPr>
              <a:buFont typeface="Wingdings" pitchFamily="2" charset="2"/>
              <a:buChar char="v"/>
            </a:pPr>
            <a:r>
              <a:rPr lang="es-EC" sz="3600" b="1" dirty="0" smtClean="0"/>
              <a:t>Objetivo General</a:t>
            </a:r>
          </a:p>
          <a:p>
            <a:pPr algn="just">
              <a:buFont typeface="Arial" pitchFamily="34" charset="0"/>
              <a:buChar char="•"/>
            </a:pPr>
            <a:r>
              <a:rPr lang="es-EC" sz="3600" dirty="0" smtClean="0"/>
              <a:t>Desarrollar las ingenierías conceptual, básica y de detalle para la optimización del sistema de deshidratación y almacenamiento del campo Sacha Sur</a:t>
            </a:r>
            <a:endParaRPr lang="es-EC" sz="3600"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10" name="9 Imagen" descr="AGENDA.jpg">
            <a:hlinkClick r:id="rId3" action="ppaction://hlinksldjump"/>
          </p:cNvPr>
          <p:cNvPicPr>
            <a:picLocks noChangeAspect="1"/>
          </p:cNvPicPr>
          <p:nvPr/>
        </p:nvPicPr>
        <p:blipFill>
          <a:blip r:embed="rId4" cstate="print"/>
          <a:stretch>
            <a:fillRect/>
          </a:stretch>
        </p:blipFill>
        <p:spPr>
          <a:xfrm>
            <a:off x="3995936" y="5949280"/>
            <a:ext cx="1135782" cy="721099"/>
          </a:xfrm>
          <a:prstGeom prst="rect">
            <a:avLst/>
          </a:prstGeom>
        </p:spPr>
      </p:pic>
      <p:pic>
        <p:nvPicPr>
          <p:cNvPr id="11" name="10 Imagen" descr="introduccion.jpg">
            <a:hlinkClick r:id="rId5" action="ppaction://hlinksldjump"/>
          </p:cNvPr>
          <p:cNvPicPr>
            <a:picLocks noChangeAspect="1"/>
          </p:cNvPicPr>
          <p:nvPr/>
        </p:nvPicPr>
        <p:blipFill>
          <a:blip r:embed="rId6" cstate="print"/>
          <a:stretch>
            <a:fillRect/>
          </a:stretch>
        </p:blipFill>
        <p:spPr>
          <a:xfrm>
            <a:off x="5220072" y="5945273"/>
            <a:ext cx="936104" cy="7240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r>
              <a:rPr lang="es-EC" b="1" dirty="0" smtClean="0">
                <a:solidFill>
                  <a:srgbClr val="002060"/>
                </a:solidFill>
              </a:rPr>
              <a:t>OBJETIVOS</a:t>
            </a:r>
            <a:endParaRPr lang="es-EC" b="1" dirty="0">
              <a:solidFill>
                <a:srgbClr val="002060"/>
              </a:solidFill>
            </a:endParaRPr>
          </a:p>
        </p:txBody>
      </p:sp>
      <p:sp>
        <p:nvSpPr>
          <p:cNvPr id="5" name="4 Marcador de contenido"/>
          <p:cNvSpPr>
            <a:spLocks noGrp="1"/>
          </p:cNvSpPr>
          <p:nvPr>
            <p:ph idx="1"/>
          </p:nvPr>
        </p:nvSpPr>
        <p:spPr>
          <a:xfrm>
            <a:off x="251520" y="1196752"/>
            <a:ext cx="8686800" cy="4896544"/>
          </a:xfrm>
        </p:spPr>
        <p:txBody>
          <a:bodyPr>
            <a:normAutofit lnSpcReduction="10000"/>
          </a:bodyPr>
          <a:lstStyle/>
          <a:p>
            <a:pPr>
              <a:buFont typeface="Wingdings" pitchFamily="2" charset="2"/>
              <a:buChar char="v"/>
            </a:pPr>
            <a:r>
              <a:rPr lang="es-EC" sz="3600" b="1" dirty="0" smtClean="0"/>
              <a:t>Objetivos Específicos</a:t>
            </a:r>
          </a:p>
          <a:p>
            <a:pPr algn="just">
              <a:buFont typeface="Arial" pitchFamily="34" charset="0"/>
              <a:buChar char="•"/>
            </a:pPr>
            <a:r>
              <a:rPr lang="es-EC" sz="2800" dirty="0" smtClean="0"/>
              <a:t>Analizar el sistema de deshidratación y almacenamiento y su operación dentro de la estación Sacha Sur</a:t>
            </a:r>
          </a:p>
          <a:p>
            <a:pPr algn="just">
              <a:buFont typeface="Arial" pitchFamily="34" charset="0"/>
              <a:buChar char="•"/>
            </a:pPr>
            <a:r>
              <a:rPr lang="es-EC" sz="2800" dirty="0" smtClean="0"/>
              <a:t>Establecer a través de la automatización soluciones para la optimización del proceso de deshidratación y almacenamiento</a:t>
            </a:r>
          </a:p>
          <a:p>
            <a:pPr algn="just">
              <a:buFont typeface="Arial" pitchFamily="34" charset="0"/>
              <a:buChar char="•"/>
            </a:pPr>
            <a:r>
              <a:rPr lang="es-EC" sz="2800" dirty="0" smtClean="0"/>
              <a:t>Determinar la lógica de control adecuada para cada uno de los procesos que intervienen en el sistema</a:t>
            </a:r>
          </a:p>
          <a:p>
            <a:pPr algn="just">
              <a:buFont typeface="Arial" pitchFamily="34" charset="0"/>
              <a:buChar char="•"/>
            </a:pPr>
            <a:r>
              <a:rPr lang="es-EC" sz="2800" dirty="0" smtClean="0"/>
              <a:t>Evaluar mediante simulación, el proceso de deshidratación y almacenamiento</a:t>
            </a:r>
          </a:p>
          <a:p>
            <a:pPr algn="just">
              <a:buFont typeface="Arial" pitchFamily="34" charset="0"/>
              <a:buChar char="•"/>
            </a:pPr>
            <a:endParaRPr lang="es-EC" sz="2800" dirty="0"/>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8" name="7 Imagen" descr="introduccion.jpg">
            <a:hlinkClick r:id="rId3" action="ppaction://hlinksldjump"/>
          </p:cNvPr>
          <p:cNvPicPr>
            <a:picLocks noChangeAspect="1"/>
          </p:cNvPicPr>
          <p:nvPr/>
        </p:nvPicPr>
        <p:blipFill>
          <a:blip r:embed="rId4" cstate="print"/>
          <a:stretch>
            <a:fillRect/>
          </a:stretch>
        </p:blipFill>
        <p:spPr>
          <a:xfrm>
            <a:off x="4987702" y="6161297"/>
            <a:ext cx="936104" cy="652079"/>
          </a:xfrm>
          <a:prstGeom prst="rect">
            <a:avLst/>
          </a:prstGeom>
        </p:spPr>
      </p:pic>
      <p:pic>
        <p:nvPicPr>
          <p:cNvPr id="9" name="8 Imagen" descr="AGENDA.jpg">
            <a:hlinkClick r:id="rId5" action="ppaction://hlinksldjump"/>
          </p:cNvPr>
          <p:cNvPicPr>
            <a:picLocks noChangeAspect="1"/>
          </p:cNvPicPr>
          <p:nvPr/>
        </p:nvPicPr>
        <p:blipFill>
          <a:blip r:embed="rId6" cstate="print"/>
          <a:stretch>
            <a:fillRect/>
          </a:stretch>
        </p:blipFill>
        <p:spPr>
          <a:xfrm>
            <a:off x="3707904" y="6076984"/>
            <a:ext cx="1135782" cy="7210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000" b="1" dirty="0" smtClean="0"/>
              <a:t>Ingeniería conceptual</a:t>
            </a:r>
            <a:endParaRPr lang="es-EC" sz="4000" b="1" dirty="0"/>
          </a:p>
        </p:txBody>
      </p:sp>
      <p:sp>
        <p:nvSpPr>
          <p:cNvPr id="5" name="4 Marcador de contenido"/>
          <p:cNvSpPr>
            <a:spLocks noGrp="1"/>
          </p:cNvSpPr>
          <p:nvPr>
            <p:ph idx="1"/>
          </p:nvPr>
        </p:nvSpPr>
        <p:spPr/>
        <p:txBody>
          <a:bodyPr>
            <a:normAutofit/>
          </a:bodyPr>
          <a:lstStyle/>
          <a:p>
            <a:pPr marL="514350" indent="-514350" algn="just">
              <a:buFont typeface="Wingdings" pitchFamily="2" charset="2"/>
              <a:buChar char="v"/>
            </a:pPr>
            <a:r>
              <a:rPr lang="es-EC" dirty="0" smtClean="0">
                <a:ln>
                  <a:solidFill>
                    <a:schemeClr val="tx1"/>
                  </a:solidFill>
                </a:ln>
                <a:hlinkClick r:id="rId3" action="ppaction://hlinksldjump"/>
              </a:rPr>
              <a:t>Descripción de las instalaciones existentes</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4" action="ppaction://hlinksldjump"/>
              </a:rPr>
              <a:t>Funcionalidad del sistema deshidratación y almacenamiento</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5" action="ppaction://hlinksldjump"/>
              </a:rPr>
              <a:t>Soluciones para la optimización del proceso de deshidratación y almacenamiento</a:t>
            </a:r>
            <a:endParaRPr lang="es-EC" dirty="0" smtClean="0">
              <a:ln>
                <a:solidFill>
                  <a:schemeClr val="tx1"/>
                </a:solidFill>
              </a:ln>
            </a:endParaRPr>
          </a:p>
          <a:p>
            <a:pPr marL="514350" indent="-514350" algn="just">
              <a:buFont typeface="Wingdings" pitchFamily="2" charset="2"/>
              <a:buChar char="v"/>
            </a:pPr>
            <a:r>
              <a:rPr lang="es-EC" dirty="0" smtClean="0">
                <a:ln>
                  <a:solidFill>
                    <a:schemeClr val="tx1"/>
                  </a:solidFill>
                </a:ln>
                <a:hlinkClick r:id="rId6" action="ppaction://hlinksldjump"/>
              </a:rPr>
              <a:t>Filosofía de operación y control preliminar</a:t>
            </a:r>
            <a:endParaRPr lang="es-EC" dirty="0">
              <a:ln>
                <a:solidFill>
                  <a:schemeClr val="tx1"/>
                </a:solidFill>
              </a:ln>
            </a:endParaRPr>
          </a:p>
        </p:txBody>
      </p:sp>
      <p:sp>
        <p:nvSpPr>
          <p:cNvPr id="6" name="6 Marcador de pie de página"/>
          <p:cNvSpPr>
            <a:spLocks noGrp="1"/>
          </p:cNvSpPr>
          <p:nvPr>
            <p:ph type="ftr" sz="quarter" idx="11"/>
          </p:nvPr>
        </p:nvSpPr>
        <p:spPr>
          <a:xfrm>
            <a:off x="5796136" y="6381328"/>
            <a:ext cx="3168352" cy="288032"/>
          </a:xfrm>
        </p:spPr>
        <p:txBody>
          <a:bodyPr/>
          <a:lstStyle/>
          <a:p>
            <a:r>
              <a:rPr lang="es-EC" b="1" dirty="0" smtClean="0">
                <a:solidFill>
                  <a:schemeClr val="tx1"/>
                </a:solidFill>
              </a:rPr>
              <a:t>Autores: Ochoa Dayana-Mendoza Carlos</a:t>
            </a:r>
            <a:endParaRPr lang="es-EC" b="1" dirty="0">
              <a:solidFill>
                <a:schemeClr val="tx1"/>
              </a:solidFill>
            </a:endParaRPr>
          </a:p>
        </p:txBody>
      </p:sp>
      <p:pic>
        <p:nvPicPr>
          <p:cNvPr id="9" name="8 Imagen" descr="AGENDA.jpg">
            <a:hlinkClick r:id="rId7" action="ppaction://hlinksldjump"/>
          </p:cNvPr>
          <p:cNvPicPr>
            <a:picLocks noChangeAspect="1"/>
          </p:cNvPicPr>
          <p:nvPr/>
        </p:nvPicPr>
        <p:blipFill>
          <a:blip r:embed="rId8" cstate="print"/>
          <a:stretch>
            <a:fillRect/>
          </a:stretch>
        </p:blipFill>
        <p:spPr>
          <a:xfrm>
            <a:off x="5076056" y="5949280"/>
            <a:ext cx="1135782" cy="72109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3221</TotalTime>
  <Words>6076</Words>
  <Application>Microsoft Office PowerPoint</Application>
  <PresentationFormat>Presentación en pantalla (4:3)</PresentationFormat>
  <Paragraphs>656</Paragraphs>
  <Slides>67</Slides>
  <Notes>66</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Viajes</vt:lpstr>
      <vt:lpstr>Presentación de PowerPoint</vt:lpstr>
      <vt:lpstr>agenda</vt:lpstr>
      <vt:lpstr>Introducción</vt:lpstr>
      <vt:lpstr>antecedentes</vt:lpstr>
      <vt:lpstr>Justificación E importancia</vt:lpstr>
      <vt:lpstr>Justificación E importancia</vt:lpstr>
      <vt:lpstr>OBJETIVOS</vt:lpstr>
      <vt:lpstr>OBJETIVOS</vt:lpstr>
      <vt:lpstr>Ingeniería conceptual</vt:lpstr>
      <vt:lpstr>Descripción de las instalaciones existentes </vt:lpstr>
      <vt:lpstr>Descripción de las instalaciones existentes </vt:lpstr>
      <vt:lpstr>Descripción de las instalaciones existentes </vt:lpstr>
      <vt:lpstr>Descripción de las instalaciones existentes </vt:lpstr>
      <vt:lpstr>Descripción de las instalaciones existentes </vt:lpstr>
      <vt:lpstr>Descripción de las instalaciones existentes </vt:lpstr>
      <vt:lpstr>Funcionalidad del sistema deshidratación y almacenamiento</vt:lpstr>
      <vt:lpstr>Funcionalidad del sistema deshidratación y almacenamiento</vt:lpstr>
      <vt:lpstr>Funcionalidad del sistema deshidratación y almacenamiento</vt:lpstr>
      <vt:lpstr>Diagrama de flujo de bloque del proceso actual</vt:lpstr>
      <vt:lpstr>Soluciones para la optimización del proceso de deshidratación y almacenamiento</vt:lpstr>
      <vt:lpstr>Soluciones para la optimización del proceso de deshidratación y almacenamiento</vt:lpstr>
      <vt:lpstr>Soluciones para la optimización del proceso de deshidratación y almacenamiento</vt:lpstr>
      <vt:lpstr> Filosofía de operación y control preliminar</vt:lpstr>
      <vt:lpstr>Ingeniería básica</vt:lpstr>
      <vt:lpstr> Diseño de la automatización del nuevo sistema de deshidratación y almacenamiento</vt:lpstr>
      <vt:lpstr>Diseño de la operación automática del Tanque Multipropósito</vt:lpstr>
      <vt:lpstr>Diseño de la operación automática del Tanque Multipropósito</vt:lpstr>
      <vt:lpstr>Diseño de la operación automática del Tanque Multipropósito</vt:lpstr>
      <vt:lpstr>Diseño de la operación automática del Tanque Multipropósito</vt:lpstr>
      <vt:lpstr>Diseño de la operación automática del Tanque Multipropósito</vt:lpstr>
      <vt:lpstr>Diseño de la operación automática de los sistemas auxiliares principales</vt:lpstr>
      <vt:lpstr>Diseño de la operación automática de los sistemas auxiliares principales</vt:lpstr>
      <vt:lpstr>Diseño de la operación automática de los sistemas auxiliares principales</vt:lpstr>
      <vt:lpstr>Diseño de la operación automática de los sistemas auxiliares principales</vt:lpstr>
      <vt:lpstr>Diseño de la operación automática de los sistemas auxiliares principales</vt:lpstr>
      <vt:lpstr>Diseño de la operación automática de los sistemas auxiliares principales</vt:lpstr>
      <vt:lpstr>Diseño de la operación automática de los sistemas auxiliares secundarios</vt:lpstr>
      <vt:lpstr>Diseño de la operación automática de los sistemas auxiliares secundarios</vt:lpstr>
      <vt:lpstr>Diseño de la operación automática de los sistemas auxiliares secundarios</vt:lpstr>
      <vt:lpstr>Diseño de la operación automática de los sistemas auxiliares secundarios</vt:lpstr>
      <vt:lpstr> Consideraciones generales del sistema eléctrico</vt:lpstr>
      <vt:lpstr> Consideraciones generales del sistema eléctrico</vt:lpstr>
      <vt:lpstr> Dimensionamiento y especificación de equipos</vt:lpstr>
      <vt:lpstr> Dimensionamiento y especificación de equipos</vt:lpstr>
      <vt:lpstr> Dimensionamiento y especificación de equipos</vt:lpstr>
      <vt:lpstr> Dimensionamiento y especificación de equipos</vt:lpstr>
      <vt:lpstr> Dimensionamiento y especificación de equipos</vt:lpstr>
      <vt:lpstr> Diagramas de flujo del nuevo sistema de deshidratación y almacenamiento </vt:lpstr>
      <vt:lpstr>Monitoreo y control </vt:lpstr>
      <vt:lpstr>Monitoreo y control </vt:lpstr>
      <vt:lpstr>Ingeniería de detalle</vt:lpstr>
      <vt:lpstr> Planos y diagramas definitivos de montaje  </vt:lpstr>
      <vt:lpstr> Programación y parametrización de los dispositivos de control  </vt:lpstr>
      <vt:lpstr> Programación y parametrización de los dispositivos de control  </vt:lpstr>
      <vt:lpstr> Programación y parametrización de los dispositivos de control  </vt:lpstr>
      <vt:lpstr> Programación y parametrización de los dispositivos de control  </vt:lpstr>
      <vt:lpstr> Programación y parametrización de los dispositivos de control  </vt:lpstr>
      <vt:lpstr> Programación y parametrización de los dispositivos de control  </vt:lpstr>
      <vt:lpstr> Desarrollo y configuración del HMI SCADA   </vt:lpstr>
      <vt:lpstr>Pruebas y resultados</vt:lpstr>
      <vt:lpstr>Conclusiones y recomendaciones</vt:lpstr>
      <vt:lpstr>Conclusiones y recomendaciones</vt:lpstr>
      <vt:lpstr>Conclusiones y recomendaciones</vt:lpstr>
      <vt:lpstr>Conclusiones y recomendaciones</vt:lpstr>
      <vt:lpstr>Conclusiones y recomendaciones</vt:lpstr>
      <vt:lpstr>Conclusiones y recomendaciones</vt:lpstr>
      <vt:lpstr>Conclusiones y recomendaciones</vt:lpstr>
    </vt:vector>
  </TitlesOfParts>
  <Company>http://www.centor.mx.gd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Centor</dc:creator>
  <cp:lastModifiedBy>Windows User</cp:lastModifiedBy>
  <cp:revision>296</cp:revision>
  <dcterms:created xsi:type="dcterms:W3CDTF">2014-12-01T02:11:58Z</dcterms:created>
  <dcterms:modified xsi:type="dcterms:W3CDTF">2014-12-12T12:13:53Z</dcterms:modified>
</cp:coreProperties>
</file>