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93" r:id="rId20"/>
    <p:sldId id="275" r:id="rId21"/>
    <p:sldId id="279" r:id="rId22"/>
    <p:sldId id="280" r:id="rId23"/>
    <p:sldId id="281" r:id="rId24"/>
    <p:sldId id="282" r:id="rId25"/>
    <p:sldId id="287" r:id="rId26"/>
    <p:sldId id="288" r:id="rId27"/>
    <p:sldId id="289" r:id="rId28"/>
    <p:sldId id="283" r:id="rId29"/>
    <p:sldId id="284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140" t="50325" r="20932" b="127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1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 smtClean="0"/>
              <a:t>Sistema informático integrado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2027706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Es un Sistema de Información que permite dar solución a un problema o necesidad en el ámbito de la informática, por medio de la integración de herramientas tecnológicas. </a:t>
            </a:r>
          </a:p>
        </p:txBody>
      </p:sp>
    </p:spTree>
    <p:extLst>
      <p:ext uri="{BB962C8B-B14F-4D97-AF65-F5344CB8AC3E}">
        <p14:creationId xmlns:p14="http://schemas.microsoft.com/office/powerpoint/2010/main" val="212351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1661" t="23867" r="442" b="14957"/>
          <a:stretch/>
        </p:blipFill>
        <p:spPr>
          <a:xfrm>
            <a:off x="684212" y="1571222"/>
            <a:ext cx="11436440" cy="4288665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11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Red Social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486794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Las redes sociales son herramientas  o  aplicaciones  diseñadas  para  la  creación  y  formación de espacios que promueven o facilitan la  conformación de comunidades e  instancias de intercambio social, cultural y educativo.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7485" t="26256" r="7668" b="57945"/>
          <a:stretch/>
        </p:blipFill>
        <p:spPr>
          <a:xfrm>
            <a:off x="10260170" y="-33153"/>
            <a:ext cx="1931830" cy="11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Características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679977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• </a:t>
            </a:r>
            <a:r>
              <a:rPr lang="es-ES" dirty="0" smtClean="0"/>
              <a:t>Personalización</a:t>
            </a:r>
          </a:p>
          <a:p>
            <a:pPr algn="just"/>
            <a:r>
              <a:rPr lang="es-ES" dirty="0" smtClean="0"/>
              <a:t>• </a:t>
            </a:r>
            <a:r>
              <a:rPr lang="es-ES" dirty="0"/>
              <a:t>Tiempo </a:t>
            </a:r>
            <a:r>
              <a:rPr lang="es-ES" dirty="0" smtClean="0"/>
              <a:t>Real</a:t>
            </a:r>
          </a:p>
          <a:p>
            <a:pPr algn="just"/>
            <a:r>
              <a:rPr lang="es-ES" dirty="0" smtClean="0"/>
              <a:t>• </a:t>
            </a:r>
            <a:r>
              <a:rPr lang="es-ES" dirty="0"/>
              <a:t>Interacción </a:t>
            </a:r>
            <a:r>
              <a:rPr lang="es-ES" dirty="0" smtClean="0"/>
              <a:t>Colectiva</a:t>
            </a:r>
          </a:p>
          <a:p>
            <a:pPr algn="just"/>
            <a:r>
              <a:rPr lang="es-ES" dirty="0" smtClean="0"/>
              <a:t>• </a:t>
            </a:r>
            <a:r>
              <a:rPr lang="es-ES" dirty="0"/>
              <a:t>Lenguaje </a:t>
            </a:r>
            <a:r>
              <a:rPr lang="es-ES" dirty="0" smtClean="0"/>
              <a:t>Multimedia</a:t>
            </a:r>
          </a:p>
          <a:p>
            <a:pPr algn="just"/>
            <a:r>
              <a:rPr lang="es-ES" dirty="0" smtClean="0"/>
              <a:t>• Viralidad</a:t>
            </a:r>
          </a:p>
          <a:p>
            <a:pPr algn="just"/>
            <a:r>
              <a:rPr lang="es-ES" dirty="0" smtClean="0"/>
              <a:t>• </a:t>
            </a:r>
            <a:r>
              <a:rPr lang="es-ES" dirty="0"/>
              <a:t>Aplicaciones Externas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8" t="40034" r="13211" b="25612"/>
          <a:stretch/>
        </p:blipFill>
        <p:spPr>
          <a:xfrm>
            <a:off x="9796529" y="-83712"/>
            <a:ext cx="2395471" cy="24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9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Sistema de Gestión de Aprendizaje (LMS)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486794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Un  Sistema de Gestión de Aprendizaje es un software que facilita la enseñanza y aprendizaje, por medio de actividades formativas a través de la web.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8672" t="75490" r="4797" b="5404"/>
          <a:stretch/>
        </p:blipFill>
        <p:spPr>
          <a:xfrm>
            <a:off x="10148550" y="-149062"/>
            <a:ext cx="2150773" cy="13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Sistema de Gestión de Aprendizaje (LMS)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486794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Un  Sistema de Gestión de Aprendizaje es un software que facilita la enseñanza y aprendizaje, por medio de actividades formativas a través de la web.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8672" t="75490" r="4797" b="5404"/>
          <a:stretch/>
        </p:blipFill>
        <p:spPr>
          <a:xfrm>
            <a:off x="10148550" y="-149062"/>
            <a:ext cx="2150773" cy="13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8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Características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898918"/>
            <a:ext cx="8534400" cy="306469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• </a:t>
            </a:r>
            <a:r>
              <a:rPr lang="es-ES" dirty="0" smtClean="0"/>
              <a:t>Gestión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Control de Acceso y </a:t>
            </a:r>
            <a:r>
              <a:rPr lang="es-ES" dirty="0" smtClean="0"/>
              <a:t>Seguimiento</a:t>
            </a:r>
          </a:p>
          <a:p>
            <a:pPr marL="0" indent="0" algn="just">
              <a:buNone/>
            </a:pPr>
            <a:r>
              <a:rPr lang="es-ES" dirty="0" smtClean="0"/>
              <a:t>• Interacción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Entorno </a:t>
            </a:r>
            <a:r>
              <a:rPr lang="es-ES" dirty="0" smtClean="0"/>
              <a:t>Intuitivo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Diversidad de Recursos para la </a:t>
            </a:r>
            <a:r>
              <a:rPr lang="es-ES" dirty="0" smtClean="0"/>
              <a:t>formación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Acceso a la </a:t>
            </a:r>
            <a:r>
              <a:rPr lang="es-ES" dirty="0" smtClean="0"/>
              <a:t>Información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Integración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8672" t="75490" r="4797" b="5404"/>
          <a:stretch/>
        </p:blipFill>
        <p:spPr>
          <a:xfrm>
            <a:off x="10148550" y="-149062"/>
            <a:ext cx="2150773" cy="13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Portafolio Electrónico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898918"/>
            <a:ext cx="8534400" cy="306469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Un portafolio electrónico es una colección de evidencias de diferentes procesos de aprendizaje: formación, experiencia laboral, vivencias e intereses personales.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0058" t="16886" r="4500" b="54088"/>
          <a:stretch/>
        </p:blipFill>
        <p:spPr>
          <a:xfrm>
            <a:off x="10182896" y="0"/>
            <a:ext cx="2009104" cy="20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6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Portafolio Electrónico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898917"/>
            <a:ext cx="8534400" cy="34586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• </a:t>
            </a:r>
            <a:r>
              <a:rPr lang="es-ES" dirty="0" smtClean="0"/>
              <a:t>Almacenamiento</a:t>
            </a:r>
          </a:p>
          <a:p>
            <a:pPr marL="0" indent="0" algn="just">
              <a:buNone/>
            </a:pPr>
            <a:r>
              <a:rPr lang="es-ES" dirty="0" smtClean="0"/>
              <a:t>• Seguimiento</a:t>
            </a:r>
          </a:p>
          <a:p>
            <a:pPr marL="0" indent="0" algn="just">
              <a:buNone/>
            </a:pPr>
            <a:r>
              <a:rPr lang="es-ES" dirty="0" smtClean="0"/>
              <a:t>• Estandarización</a:t>
            </a:r>
          </a:p>
          <a:p>
            <a:pPr marL="0" indent="0" algn="just">
              <a:buNone/>
            </a:pPr>
            <a:r>
              <a:rPr lang="es-ES" dirty="0" smtClean="0"/>
              <a:t>• Interactividad</a:t>
            </a:r>
          </a:p>
          <a:p>
            <a:pPr marL="0" indent="0" algn="just">
              <a:buNone/>
            </a:pPr>
            <a:r>
              <a:rPr lang="es-ES" dirty="0" smtClean="0"/>
              <a:t>• Facilidad</a:t>
            </a:r>
          </a:p>
          <a:p>
            <a:pPr marL="0" indent="0" algn="just">
              <a:buNone/>
            </a:pPr>
            <a:r>
              <a:rPr lang="es-ES" dirty="0" smtClean="0"/>
              <a:t>• Centralización</a:t>
            </a:r>
          </a:p>
          <a:p>
            <a:pPr marL="0" indent="0" algn="just">
              <a:buNone/>
            </a:pPr>
            <a:r>
              <a:rPr lang="es-ES" dirty="0" smtClean="0"/>
              <a:t>• Flexibilidad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Transparencia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0058" t="16886" r="4500" b="54088"/>
          <a:stretch/>
        </p:blipFill>
        <p:spPr>
          <a:xfrm>
            <a:off x="10182896" y="0"/>
            <a:ext cx="2009104" cy="20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1040" y="2491106"/>
            <a:ext cx="8534400" cy="1507067"/>
          </a:xfrm>
        </p:spPr>
        <p:txBody>
          <a:bodyPr>
            <a:normAutofit/>
          </a:bodyPr>
          <a:lstStyle/>
          <a:p>
            <a:r>
              <a:rPr lang="es-ES" sz="4000" dirty="0" smtClean="0"/>
              <a:t>3. Análisis de herramientas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81100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224425"/>
            <a:ext cx="8534400" cy="1507067"/>
          </a:xfrm>
        </p:spPr>
        <p:txBody>
          <a:bodyPr/>
          <a:lstStyle/>
          <a:p>
            <a:r>
              <a:rPr lang="es-ES" dirty="0"/>
              <a:t>Tema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731492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DISEÑO E IMPLANTACIÓN DE UNA SOLUCIÓN INFORMÁTICA INTEGRADA QUE APOYE AL DESARROLLO DEL PENSAMIENTO CRÍTICO EN LA CARRERA DE INGENIERÍA EN SISTEMAS E INFORMÁTICA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538" t="47015" r="63495" b="31308"/>
          <a:stretch/>
        </p:blipFill>
        <p:spPr>
          <a:xfrm>
            <a:off x="10504867" y="0"/>
            <a:ext cx="1687133" cy="1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974" t="17070" r="22120" b="3383"/>
          <a:stretch/>
        </p:blipFill>
        <p:spPr>
          <a:xfrm>
            <a:off x="1751526" y="-103032"/>
            <a:ext cx="9404628" cy="6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942" t="16151" r="23209" b="5037"/>
          <a:stretch/>
        </p:blipFill>
        <p:spPr>
          <a:xfrm>
            <a:off x="2794717" y="0"/>
            <a:ext cx="7081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2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125" t="16701" r="4599" b="5037"/>
          <a:stretch/>
        </p:blipFill>
        <p:spPr>
          <a:xfrm>
            <a:off x="1171977" y="669702"/>
            <a:ext cx="1044476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2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935" t="31032" r="13112" b="6323"/>
          <a:stretch/>
        </p:blipFill>
        <p:spPr>
          <a:xfrm>
            <a:off x="2305318" y="1957589"/>
            <a:ext cx="8190964" cy="439169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4. RESULTADOS ANÁLISIS</a:t>
            </a:r>
          </a:p>
        </p:txBody>
      </p:sp>
    </p:spTree>
    <p:extLst>
      <p:ext uri="{BB962C8B-B14F-4D97-AF65-F5344CB8AC3E}">
        <p14:creationId xmlns:p14="http://schemas.microsoft.com/office/powerpoint/2010/main" val="156813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250183"/>
            <a:ext cx="8534400" cy="1507067"/>
          </a:xfrm>
        </p:spPr>
        <p:txBody>
          <a:bodyPr/>
          <a:lstStyle/>
          <a:p>
            <a:r>
              <a:rPr lang="es-ES" dirty="0"/>
              <a:t>Red Social Mahara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67547" y="1564067"/>
            <a:ext cx="9168126" cy="4437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• Permite la personalización de la red social, por medio de la configuración de vistas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Posee una variedad de herramientas que facilitan la comunicación entre usuarios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La herramienta  es multiplataforma y el software necesario para la instalación se lo descarga desde su sitio oficial de forma gratuita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Además de permitir el desarrollo de la red social, la plataforma incluye  portafolio electrónico, lo que facilita la integración de herramientas a usar en la Solución Informática </a:t>
            </a:r>
            <a:r>
              <a:rPr lang="es-ES" dirty="0" smtClean="0"/>
              <a:t>Integrada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La red social es compatible con el Sistema de Gestión de Aprendizaje Moodle, de modo que permite el inicio de sesión único entre ambas plataformas.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257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250183"/>
            <a:ext cx="8534400" cy="1507067"/>
          </a:xfrm>
        </p:spPr>
        <p:txBody>
          <a:bodyPr/>
          <a:lstStyle/>
          <a:p>
            <a:r>
              <a:rPr lang="es-ES" dirty="0"/>
              <a:t>Sistema de Gestión de Aprendizaje Moodle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67547" y="1564067"/>
            <a:ext cx="9168126" cy="4437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• Posee herramientas de administración, comunicación, colaboración, evaluación y seguimiento en el proceso educativo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Tiene licencia de libre distribución, por lo que optimiza recursos y permite la instalación en varias computadoras según las necesidades. 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Es un sistema multiplataforma, lo que ayuda a la independencia en cuanto a los requerimientos técnicos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Es compatible con la  herramienta Mahara, por lo que facilita la integración con la Red Social y Portafolio Electrónico.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5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250183"/>
            <a:ext cx="8534400" cy="1507067"/>
          </a:xfrm>
        </p:spPr>
        <p:txBody>
          <a:bodyPr/>
          <a:lstStyle/>
          <a:p>
            <a:r>
              <a:rPr lang="es-ES" dirty="0" smtClean="0"/>
              <a:t>e-Portfolio Mahara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67547" y="1564067"/>
            <a:ext cx="9168126" cy="4437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• Tiene una interfaz gráfica sencilla y de fácil uso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Maneja archivos de distintos formatos de texto, imágenes, audio, video, y compresores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Facilita una interacción y comunicación entre usuarios, gracias a la Red Social que incluye,  teniendo como resultado un mejor aprendizaje colectivo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Realiza seguimiento a las actividades realizadas por los estudiantes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 smtClean="0"/>
              <a:t>• </a:t>
            </a:r>
            <a:r>
              <a:rPr lang="es-ES" dirty="0"/>
              <a:t>Permite la integración con versiones actuales de la herramienta Moodle, lo que facilita la importación y exportación de archivos.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29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250183"/>
            <a:ext cx="8534400" cy="1507067"/>
          </a:xfrm>
        </p:spPr>
        <p:txBody>
          <a:bodyPr/>
          <a:lstStyle/>
          <a:p>
            <a:r>
              <a:rPr lang="es-ES" dirty="0"/>
              <a:t>5. DISEÑO DE LA SOLUCIÓN INFORMÁTICA INTEGRADA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080" t="25809" r="18260" b="8071"/>
          <a:stretch/>
        </p:blipFill>
        <p:spPr>
          <a:xfrm>
            <a:off x="2331076" y="1757250"/>
            <a:ext cx="6851560" cy="45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7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935" t="31032" r="13112" b="6323"/>
          <a:stretch/>
        </p:blipFill>
        <p:spPr>
          <a:xfrm>
            <a:off x="2305318" y="1957589"/>
            <a:ext cx="8190964" cy="439169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6. CASO PRÁCTICO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074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172909"/>
            <a:ext cx="8534400" cy="1507067"/>
          </a:xfrm>
        </p:spPr>
        <p:txBody>
          <a:bodyPr/>
          <a:lstStyle/>
          <a:p>
            <a:r>
              <a:rPr lang="es-ES" dirty="0" smtClean="0"/>
              <a:t>7. CONCLUSIONES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67547" y="1564067"/>
            <a:ext cx="9168126" cy="4437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Se investigaron las herramientas más relevantes para: redes sociales, sistemas de gestión de aprendizaje y portafolios electrónicos, con el fin de seleccionar la mejor de cada grupo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El levantamiento de requerimientos se basó en la norma IEEE830, la cual permitió recolectar información clara y específica, para definir los criterios de comparación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Se realizó un análisis comparativo de las herramientas, en base a los requerimientos levantados, determinándose Mahara como red social - portafolio electrónico y Moodle como sistema de gestión de aprendizaje.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970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224425"/>
            <a:ext cx="8534400" cy="1507067"/>
          </a:xfrm>
        </p:spPr>
        <p:txBody>
          <a:bodyPr/>
          <a:lstStyle/>
          <a:p>
            <a:r>
              <a:rPr lang="es-ES" dirty="0" smtClean="0"/>
              <a:t>AGENDA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83799" y="2208010"/>
            <a:ext cx="3514301" cy="3064696"/>
          </a:xfrm>
        </p:spPr>
        <p:txBody>
          <a:bodyPr/>
          <a:lstStyle/>
          <a:p>
            <a:pPr algn="just"/>
            <a:r>
              <a:rPr lang="es-ES" dirty="0"/>
              <a:t>Diseño de la Solución</a:t>
            </a:r>
            <a:endParaRPr lang="es-ES" dirty="0" smtClean="0"/>
          </a:p>
          <a:p>
            <a:pPr algn="just"/>
            <a:r>
              <a:rPr lang="es-ES" dirty="0"/>
              <a:t>Caso </a:t>
            </a:r>
            <a:r>
              <a:rPr lang="es-ES" dirty="0" smtClean="0"/>
              <a:t>Práctico</a:t>
            </a:r>
          </a:p>
          <a:p>
            <a:pPr algn="just"/>
            <a:r>
              <a:rPr lang="es-ES" dirty="0"/>
              <a:t>Conclusiones y Recomendaciones</a:t>
            </a: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538" t="47015" r="63495" b="31308"/>
          <a:stretch/>
        </p:blipFill>
        <p:spPr>
          <a:xfrm>
            <a:off x="10504867" y="0"/>
            <a:ext cx="1687133" cy="1519707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480555" y="2208010"/>
            <a:ext cx="3514301" cy="306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 smtClean="0"/>
              <a:t>Objetivos</a:t>
            </a:r>
          </a:p>
          <a:p>
            <a:pPr algn="just"/>
            <a:r>
              <a:rPr lang="es-ES" dirty="0" smtClean="0"/>
              <a:t>Fundamento Teórico</a:t>
            </a:r>
          </a:p>
          <a:p>
            <a:pPr algn="just"/>
            <a:r>
              <a:rPr lang="es-ES" dirty="0" smtClean="0"/>
              <a:t>Análisis de Herramientas</a:t>
            </a:r>
          </a:p>
          <a:p>
            <a:pPr algn="just"/>
            <a:r>
              <a:rPr lang="es-ES" dirty="0" smtClean="0"/>
              <a:t>Resultado del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771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967547" y="868608"/>
            <a:ext cx="9168126" cy="4437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La integración entre las herramientas Mahara y Moodle, se realizó a través del plug-in “Mahoodle”, logrando una conexión e intercambio de información entre las plataformas. 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Se implantó un prototipo funcional de la Solución Informática Integrada dentro de la Infraestructura de Investigación del DECC, verificando el cumplimiento de requisitos y necesidades de la carrera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Usando la herramienta Moodle, se diseñó y elaboró el curso para el Desarrollo del Pensamiento Crítico, el cual se fundamenta en el libro “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 </a:t>
            </a:r>
            <a:r>
              <a:rPr lang="es-ES" dirty="0" err="1"/>
              <a:t>Skills</a:t>
            </a:r>
            <a:r>
              <a:rPr lang="es-ES" dirty="0"/>
              <a:t>” de Stella </a:t>
            </a:r>
            <a:r>
              <a:rPr lang="es-ES" dirty="0" err="1"/>
              <a:t>Cottrell</a:t>
            </a:r>
            <a:r>
              <a:rPr lang="es-ES" dirty="0"/>
              <a:t>, con el fin de proporcionar a la carrera un material didáctico e interactivo.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330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7547" y="172909"/>
            <a:ext cx="8534400" cy="1507067"/>
          </a:xfrm>
        </p:spPr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67547" y="1564067"/>
            <a:ext cx="9168126" cy="4437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Para proyectos donde se comparen herramientas Web 2.0, se recomienda utilizar la norma IEEE830, que permite definir los parámetros de comparación en base a los requerimientos y necesidades de los usuarios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/>
              <a:t>Se recomienda el uso de la presente solución en instituciones educativas, como una herramienta de apoyo, para el desarrollo del pensamiento crítico en los estudiantes. 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/>
              <a:t>Se sugiere implantar la solución, dentro de la Universidad de las Fuerzas Armadas ESPE, para la conformación de una comunidad de aprendizaje universitaria.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6697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967547" y="868608"/>
            <a:ext cx="9168126" cy="4437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La integración entre las herramientas Mahara y Moodle, se realizó a través del plug-in “Mahoodle”, logrando una conexión e intercambio de información entre las plataformas. </a:t>
            </a:r>
            <a:endParaRPr lang="es-ES" dirty="0" smtClean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Se implantó un prototipo funcional de la Solución Informática Integrada dentro de la Infraestructura de Investigación del DECC, verificando el cumplimiento de requisitos y necesidades de la carrera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Usando la herramienta Moodle, se diseñó y elaboró el curso para el Desarrollo del Pensamiento Crítico, el cual se fundamenta en el libro “</a:t>
            </a:r>
            <a:r>
              <a:rPr lang="es-ES" dirty="0" err="1"/>
              <a:t>Critical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 </a:t>
            </a:r>
            <a:r>
              <a:rPr lang="es-ES" dirty="0" err="1"/>
              <a:t>Skills</a:t>
            </a:r>
            <a:r>
              <a:rPr lang="es-ES" dirty="0"/>
              <a:t>” de Stella </a:t>
            </a:r>
            <a:r>
              <a:rPr lang="es-ES" dirty="0" err="1"/>
              <a:t>Cottrell</a:t>
            </a:r>
            <a:r>
              <a:rPr lang="es-ES" dirty="0"/>
              <a:t>, con el fin de proporcionar a la carrera un material didáctico e interactivo.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27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224425"/>
            <a:ext cx="8534400" cy="1507067"/>
          </a:xfrm>
        </p:spPr>
        <p:txBody>
          <a:bodyPr/>
          <a:lstStyle/>
          <a:p>
            <a:r>
              <a:rPr lang="es-ES" dirty="0" smtClean="0"/>
              <a:t>1. Objetivo </a:t>
            </a:r>
            <a:r>
              <a:rPr lang="es-ES" dirty="0"/>
              <a:t>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319368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Diseñar e implantar una Solución Informática Integrada que apoye al desarrollo del Pensamiento Crítico en la Carrera de Ingeniería en Sistemas e Informática.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70160" t="57119" r="14597" b="6874"/>
          <a:stretch/>
        </p:blipFill>
        <p:spPr>
          <a:xfrm>
            <a:off x="10208653" y="4333741"/>
            <a:ext cx="1983347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224425"/>
            <a:ext cx="8534400" cy="1507067"/>
          </a:xfrm>
        </p:spPr>
        <p:txBody>
          <a:bodyPr/>
          <a:lstStyle/>
          <a:p>
            <a:r>
              <a:rPr lang="es-ES" dirty="0" smtClean="0"/>
              <a:t>Objetivos específicos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2250" y="1113306"/>
            <a:ext cx="9271157" cy="4192790"/>
          </a:xfrm>
        </p:spPr>
        <p:txBody>
          <a:bodyPr/>
          <a:lstStyle/>
          <a:p>
            <a:pPr algn="just"/>
            <a:r>
              <a:rPr lang="es-ES" dirty="0"/>
              <a:t>Investigar las herramientas más reconocidas en el mercado, libres como propietarias para: gestión de redes sociales, gestión de aprendizaje y portafolio electrónico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Realizar el análisis y especificación de requerimientos, utilizando las mejores prácticas de la ingeniería de software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Seleccionar la mejor herramienta de cada grupo, por medio de un estudio comparativo, que se adapte a las necesidades de la carrera.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538" t="47015" r="63495" b="31308"/>
          <a:stretch/>
        </p:blipFill>
        <p:spPr>
          <a:xfrm>
            <a:off x="10504867" y="0"/>
            <a:ext cx="1687133" cy="1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7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1731492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Desarrollar la solución informática, usando las herramientas seleccionadas, de forma que cumplan con los requerimientos establecidos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Implantar  un prototipo funcional de la solución, que funcione en la intranet de la infraestructura de Investigación del DECC.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538" t="47015" r="63495" b="31308"/>
          <a:stretch/>
        </p:blipFill>
        <p:spPr>
          <a:xfrm>
            <a:off x="10504867" y="0"/>
            <a:ext cx="1687133" cy="1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7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224425"/>
            <a:ext cx="8534400" cy="1507067"/>
          </a:xfrm>
        </p:spPr>
        <p:txBody>
          <a:bodyPr/>
          <a:lstStyle/>
          <a:p>
            <a:r>
              <a:rPr lang="es-ES" dirty="0"/>
              <a:t>2. FUNDAMENTO TEÓRICO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4924" t="30112" r="13706" b="6324"/>
          <a:stretch/>
        </p:blipFill>
        <p:spPr>
          <a:xfrm>
            <a:off x="1983345" y="1731492"/>
            <a:ext cx="7984903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 smtClean="0"/>
              <a:t>Pensamiento crítico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2027706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El pensamiento crítico es un conjunto de habilidades intelectuales, aptitudes y disposiciones que le permiten al ser humano pensar por sí mismo con un adecuado análisis y razonamiento, con la finalidad de analizar situaciones o problemas y tomar mejores decisiones.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158" t="18724" r="31127" b="20284"/>
          <a:stretch/>
        </p:blipFill>
        <p:spPr>
          <a:xfrm>
            <a:off x="10174310" y="0"/>
            <a:ext cx="2017690" cy="23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547" y="520639"/>
            <a:ext cx="8534400" cy="1507067"/>
          </a:xfrm>
        </p:spPr>
        <p:txBody>
          <a:bodyPr/>
          <a:lstStyle/>
          <a:p>
            <a:r>
              <a:rPr lang="es-ES" dirty="0"/>
              <a:t>Sistema de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7547" y="2027706"/>
            <a:ext cx="8534400" cy="3064696"/>
          </a:xfrm>
        </p:spPr>
        <p:txBody>
          <a:bodyPr/>
          <a:lstStyle/>
          <a:p>
            <a:pPr algn="just"/>
            <a:r>
              <a:rPr lang="es-ES" dirty="0"/>
              <a:t>Un Sistema de Información se define como el conjunto de elementos relacionados que obtienen, procesan, almacenan y transmiten información para apoyar la toma de decisiones y el control en una organización.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792" t="27909" r="27465" b="17345"/>
          <a:stretch/>
        </p:blipFill>
        <p:spPr>
          <a:xfrm>
            <a:off x="9736428" y="0"/>
            <a:ext cx="2455572" cy="20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4635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1206</Words>
  <Application>Microsoft Office PowerPoint</Application>
  <PresentationFormat>Panorámica</PresentationFormat>
  <Paragraphs>100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Century Gothic</vt:lpstr>
      <vt:lpstr>Wingdings 3</vt:lpstr>
      <vt:lpstr>Sector</vt:lpstr>
      <vt:lpstr>Presentación de PowerPoint</vt:lpstr>
      <vt:lpstr>Tema</vt:lpstr>
      <vt:lpstr>AGENDA </vt:lpstr>
      <vt:lpstr>1. Objetivo General</vt:lpstr>
      <vt:lpstr>Objetivos específicos</vt:lpstr>
      <vt:lpstr>Presentación de PowerPoint</vt:lpstr>
      <vt:lpstr>2. FUNDAMENTO TEÓRICO</vt:lpstr>
      <vt:lpstr>Pensamiento crítico</vt:lpstr>
      <vt:lpstr>Sistema de Información</vt:lpstr>
      <vt:lpstr>Sistema informático integrado</vt:lpstr>
      <vt:lpstr>Presentación de PowerPoint</vt:lpstr>
      <vt:lpstr>Red Social</vt:lpstr>
      <vt:lpstr>Características</vt:lpstr>
      <vt:lpstr>Sistema de Gestión de Aprendizaje (LMS)</vt:lpstr>
      <vt:lpstr>Sistema de Gestión de Aprendizaje (LMS)</vt:lpstr>
      <vt:lpstr>Características</vt:lpstr>
      <vt:lpstr>Portafolio Electrónico</vt:lpstr>
      <vt:lpstr>Portafolio Electrónico</vt:lpstr>
      <vt:lpstr>3. Análisis de herramientas</vt:lpstr>
      <vt:lpstr>Presentación de PowerPoint</vt:lpstr>
      <vt:lpstr>Presentación de PowerPoint</vt:lpstr>
      <vt:lpstr>Presentación de PowerPoint</vt:lpstr>
      <vt:lpstr>4. RESULTADOS ANÁLISIS</vt:lpstr>
      <vt:lpstr>Red Social Mahara</vt:lpstr>
      <vt:lpstr>Sistema de Gestión de Aprendizaje Moodle</vt:lpstr>
      <vt:lpstr>e-Portfolio Mahara</vt:lpstr>
      <vt:lpstr>5. DISEÑO DE LA SOLUCIÓN INFORMÁTICA INTEGRADA</vt:lpstr>
      <vt:lpstr>6. CASO PRÁCTICO</vt:lpstr>
      <vt:lpstr>7. CONCLUSIONES</vt:lpstr>
      <vt:lpstr>Presentación de PowerPoint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Vargas</dc:creator>
  <cp:lastModifiedBy>Gustavo Vargas</cp:lastModifiedBy>
  <cp:revision>5</cp:revision>
  <dcterms:created xsi:type="dcterms:W3CDTF">2014-12-16T13:09:37Z</dcterms:created>
  <dcterms:modified xsi:type="dcterms:W3CDTF">2014-12-22T15:47:36Z</dcterms:modified>
</cp:coreProperties>
</file>