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89" r:id="rId10"/>
    <p:sldId id="263" r:id="rId11"/>
    <p:sldId id="29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1" r:id="rId25"/>
    <p:sldId id="294" r:id="rId26"/>
    <p:sldId id="283" r:id="rId27"/>
    <p:sldId id="282" r:id="rId28"/>
    <p:sldId id="284" r:id="rId29"/>
    <p:sldId id="285" r:id="rId30"/>
    <p:sldId id="295" r:id="rId31"/>
    <p:sldId id="286" r:id="rId32"/>
    <p:sldId id="287" r:id="rId33"/>
    <p:sldId id="288" r:id="rId34"/>
    <p:sldId id="292" r:id="rId35"/>
    <p:sldId id="301" r:id="rId36"/>
    <p:sldId id="302" r:id="rId37"/>
    <p:sldId id="296" r:id="rId38"/>
    <p:sldId id="297" r:id="rId39"/>
    <p:sldId id="298" r:id="rId40"/>
    <p:sldId id="299" r:id="rId41"/>
    <p:sldId id="300" r:id="rId42"/>
    <p:sldId id="293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C" baseline="0"/>
              <a:t> Principales destinos de exportación</a:t>
            </a:r>
            <a:endParaRPr lang="es-EC"/>
          </a:p>
        </c:rich>
      </c:tx>
      <c:layout>
        <c:manualLayout>
          <c:xMode val="edge"/>
          <c:yMode val="edge"/>
          <c:x val="0.22261953453389846"/>
          <c:y val="0"/>
        </c:manualLayout>
      </c:layout>
    </c:title>
    <c:plotArea>
      <c:layout/>
      <c:pieChart>
        <c:varyColors val="1"/>
        <c:ser>
          <c:idx val="0"/>
          <c:order val="0"/>
          <c:explosion val="25"/>
          <c:cat>
            <c:strRef>
              <c:f>Hoja1!$B$4:$B$24</c:f>
              <c:strCache>
                <c:ptCount val="21"/>
                <c:pt idx="0">
                  <c:v>ESTADOS UNIDOS </c:v>
                </c:pt>
                <c:pt idx="1">
                  <c:v>RUSIA</c:v>
                </c:pt>
                <c:pt idx="2">
                  <c:v>COLOMBIA </c:v>
                </c:pt>
                <c:pt idx="3">
                  <c:v>VENEZUELA</c:v>
                </c:pt>
                <c:pt idx="4">
                  <c:v>HOLANDA (PAISES BAJOS)</c:v>
                </c:pt>
                <c:pt idx="5">
                  <c:v>ALEMANIA</c:v>
                </c:pt>
                <c:pt idx="6">
                  <c:v>ITALIA</c:v>
                </c:pt>
                <c:pt idx="7">
                  <c:v>ESPAÑA</c:v>
                </c:pt>
                <c:pt idx="8">
                  <c:v>PERU</c:v>
                </c:pt>
                <c:pt idx="9">
                  <c:v>VIETNAM</c:v>
                </c:pt>
                <c:pt idx="10">
                  <c:v>CHILE</c:v>
                </c:pt>
                <c:pt idx="11">
                  <c:v>CHINA</c:v>
                </c:pt>
                <c:pt idx="12">
                  <c:v>BÉLGICA</c:v>
                </c:pt>
                <c:pt idx="13">
                  <c:v>FRANCIA</c:v>
                </c:pt>
                <c:pt idx="14">
                  <c:v>REINO UNIDO</c:v>
                </c:pt>
                <c:pt idx="15">
                  <c:v>TURQUÍA</c:v>
                </c:pt>
                <c:pt idx="16">
                  <c:v>JAPÓN</c:v>
                </c:pt>
                <c:pt idx="17">
                  <c:v>SUIZA</c:v>
                </c:pt>
                <c:pt idx="18">
                  <c:v>ARGENTINA</c:v>
                </c:pt>
                <c:pt idx="19">
                  <c:v>MÉXICO</c:v>
                </c:pt>
                <c:pt idx="20">
                  <c:v>DEMÁS PAÍSES</c:v>
                </c:pt>
              </c:strCache>
            </c:strRef>
          </c:cat>
          <c:val>
            <c:numRef>
              <c:f>Hoja1!$C$4:$C$24</c:f>
              <c:numCache>
                <c:formatCode>#,##0</c:formatCode>
                <c:ptCount val="21"/>
                <c:pt idx="0">
                  <c:v>198923</c:v>
                </c:pt>
                <c:pt idx="1">
                  <c:v>81851</c:v>
                </c:pt>
                <c:pt idx="2">
                  <c:v>72530</c:v>
                </c:pt>
                <c:pt idx="3">
                  <c:v>50404</c:v>
                </c:pt>
                <c:pt idx="4">
                  <c:v>44619</c:v>
                </c:pt>
                <c:pt idx="5">
                  <c:v>39793</c:v>
                </c:pt>
                <c:pt idx="6">
                  <c:v>37011</c:v>
                </c:pt>
                <c:pt idx="7">
                  <c:v>30267</c:v>
                </c:pt>
                <c:pt idx="8">
                  <c:v>28494</c:v>
                </c:pt>
                <c:pt idx="9">
                  <c:v>26635</c:v>
                </c:pt>
                <c:pt idx="10">
                  <c:v>25751</c:v>
                </c:pt>
                <c:pt idx="11">
                  <c:v>23913</c:v>
                </c:pt>
                <c:pt idx="12">
                  <c:v>20821</c:v>
                </c:pt>
                <c:pt idx="13">
                  <c:v>19517</c:v>
                </c:pt>
                <c:pt idx="14">
                  <c:v>16265</c:v>
                </c:pt>
                <c:pt idx="15">
                  <c:v>13492</c:v>
                </c:pt>
                <c:pt idx="16">
                  <c:v>13333</c:v>
                </c:pt>
                <c:pt idx="17">
                  <c:v>12278</c:v>
                </c:pt>
                <c:pt idx="18">
                  <c:v>10512</c:v>
                </c:pt>
                <c:pt idx="19">
                  <c:v>9145</c:v>
                </c:pt>
                <c:pt idx="20">
                  <c:v>123438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spPr>
    <a:solidFill>
      <a:schemeClr val="accent5">
        <a:lumMod val="60000"/>
        <a:lumOff val="40000"/>
      </a:schemeClr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D538C-1FC3-465D-9494-728DAE29681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D085C4A-8331-429C-AF3D-917ED88A60CB}">
      <dgm:prSet phldrT="[Texto]" custT="1"/>
      <dgm:spPr/>
      <dgm:t>
        <a:bodyPr/>
        <a:lstStyle/>
        <a:p>
          <a:r>
            <a:rPr lang="es-ES" sz="1200">
              <a:latin typeface="Arial" pitchFamily="34" charset="0"/>
              <a:cs typeface="Arial" pitchFamily="34" charset="0"/>
            </a:rPr>
            <a:t>1. Formulación de programa/proyecto</a:t>
          </a:r>
        </a:p>
      </dgm:t>
    </dgm:pt>
    <dgm:pt modelId="{03BF7B93-46C7-49CA-BB5B-D33D8DAA8E8D}" type="parTrans" cxnId="{1D84C937-4B8A-4CD8-8CF1-38E524EB073D}">
      <dgm:prSet/>
      <dgm:spPr/>
      <dgm:t>
        <a:bodyPr/>
        <a:lstStyle/>
        <a:p>
          <a:endParaRPr lang="es-ES" sz="1200"/>
        </a:p>
      </dgm:t>
    </dgm:pt>
    <dgm:pt modelId="{FE0CF1BB-5302-4731-B529-535451752B56}" type="sibTrans" cxnId="{1D84C937-4B8A-4CD8-8CF1-38E524EB073D}">
      <dgm:prSet/>
      <dgm:spPr/>
      <dgm:t>
        <a:bodyPr/>
        <a:lstStyle/>
        <a:p>
          <a:endParaRPr lang="es-ES" sz="1200"/>
        </a:p>
      </dgm:t>
    </dgm:pt>
    <dgm:pt modelId="{4AE724D5-9FC5-46B4-B41D-8F73B5CA1457}">
      <dgm:prSet phldrT="[Texto]" custT="1"/>
      <dgm:spPr/>
      <dgm:t>
        <a:bodyPr/>
        <a:lstStyle/>
        <a:p>
          <a:r>
            <a:rPr lang="es-ES" sz="1200">
              <a:latin typeface="Arial" pitchFamily="34" charset="0"/>
              <a:cs typeface="Arial" pitchFamily="34" charset="0"/>
            </a:rPr>
            <a:t>2. Negociación </a:t>
          </a:r>
        </a:p>
      </dgm:t>
    </dgm:pt>
    <dgm:pt modelId="{1507C073-823B-4761-B06A-4456B65A215B}" type="parTrans" cxnId="{E378AAB4-43FF-4FF9-BC2E-A50BD1FA2B89}">
      <dgm:prSet/>
      <dgm:spPr/>
      <dgm:t>
        <a:bodyPr/>
        <a:lstStyle/>
        <a:p>
          <a:endParaRPr lang="es-ES" sz="1200"/>
        </a:p>
      </dgm:t>
    </dgm:pt>
    <dgm:pt modelId="{B3A05203-745D-46DE-A83D-79F18C922E6A}" type="sibTrans" cxnId="{E378AAB4-43FF-4FF9-BC2E-A50BD1FA2B89}">
      <dgm:prSet/>
      <dgm:spPr/>
      <dgm:t>
        <a:bodyPr/>
        <a:lstStyle/>
        <a:p>
          <a:endParaRPr lang="es-ES" sz="1200"/>
        </a:p>
      </dgm:t>
    </dgm:pt>
    <dgm:pt modelId="{73ADF579-A58B-45F0-9154-158137909565}">
      <dgm:prSet phldrT="[Texto]" custT="1"/>
      <dgm:spPr/>
      <dgm:t>
        <a:bodyPr/>
        <a:lstStyle/>
        <a:p>
          <a:r>
            <a:rPr lang="es-ES" sz="1200">
              <a:latin typeface="Arial" pitchFamily="34" charset="0"/>
              <a:cs typeface="Arial" pitchFamily="34" charset="0"/>
            </a:rPr>
            <a:t>3. Firma de convenio</a:t>
          </a:r>
        </a:p>
      </dgm:t>
    </dgm:pt>
    <dgm:pt modelId="{06A6B9E6-945D-4450-A944-BAA27D192E45}" type="parTrans" cxnId="{C6D21517-C9DD-485E-8158-E91DE8892456}">
      <dgm:prSet/>
      <dgm:spPr/>
      <dgm:t>
        <a:bodyPr/>
        <a:lstStyle/>
        <a:p>
          <a:endParaRPr lang="es-ES" sz="1200"/>
        </a:p>
      </dgm:t>
    </dgm:pt>
    <dgm:pt modelId="{7B318415-A8D6-4C24-8F48-834B3949CF2B}" type="sibTrans" cxnId="{C6D21517-C9DD-485E-8158-E91DE8892456}">
      <dgm:prSet/>
      <dgm:spPr/>
      <dgm:t>
        <a:bodyPr/>
        <a:lstStyle/>
        <a:p>
          <a:endParaRPr lang="es-ES" sz="1200"/>
        </a:p>
      </dgm:t>
    </dgm:pt>
    <dgm:pt modelId="{1FB0DD03-AB04-47A6-B2F9-65E7A4D4B443}">
      <dgm:prSet phldrT="[Texto]" custT="1"/>
      <dgm:spPr/>
      <dgm:t>
        <a:bodyPr/>
        <a:lstStyle/>
        <a:p>
          <a:r>
            <a:rPr lang="es-ES" sz="1200">
              <a:latin typeface="Arial" pitchFamily="34" charset="0"/>
              <a:cs typeface="Arial" pitchFamily="34" charset="0"/>
            </a:rPr>
            <a:t>4. Registro del Programa/Proyecto</a:t>
          </a:r>
        </a:p>
      </dgm:t>
    </dgm:pt>
    <dgm:pt modelId="{3C7D891E-20F7-4E7E-A198-C990E8B036DC}" type="parTrans" cxnId="{48B96C9B-6BE3-4687-BF9E-A03CC58D27BB}">
      <dgm:prSet/>
      <dgm:spPr/>
      <dgm:t>
        <a:bodyPr/>
        <a:lstStyle/>
        <a:p>
          <a:endParaRPr lang="es-ES" sz="1200"/>
        </a:p>
      </dgm:t>
    </dgm:pt>
    <dgm:pt modelId="{52D7B26D-2726-42FA-9E94-59F91349EBE6}" type="sibTrans" cxnId="{48B96C9B-6BE3-4687-BF9E-A03CC58D27BB}">
      <dgm:prSet/>
      <dgm:spPr/>
      <dgm:t>
        <a:bodyPr/>
        <a:lstStyle/>
        <a:p>
          <a:endParaRPr lang="es-ES" sz="1200"/>
        </a:p>
      </dgm:t>
    </dgm:pt>
    <dgm:pt modelId="{7437E03B-03A4-4F50-BAD0-2885E9C45252}">
      <dgm:prSet phldrT="[Texto]" custT="1"/>
      <dgm:spPr/>
      <dgm:t>
        <a:bodyPr/>
        <a:lstStyle/>
        <a:p>
          <a:r>
            <a:rPr lang="es-ES" sz="1200">
              <a:latin typeface="Arial" pitchFamily="34" charset="0"/>
              <a:cs typeface="Arial" pitchFamily="34" charset="0"/>
            </a:rPr>
            <a:t>5. Ejecución del Proyecto</a:t>
          </a:r>
        </a:p>
      </dgm:t>
    </dgm:pt>
    <dgm:pt modelId="{302769D1-C4ED-499B-BBF3-202DFEE5D575}" type="parTrans" cxnId="{62F3D75C-38E9-4AC8-B20E-1FC0DFD952F1}">
      <dgm:prSet/>
      <dgm:spPr/>
      <dgm:t>
        <a:bodyPr/>
        <a:lstStyle/>
        <a:p>
          <a:endParaRPr lang="es-ES" sz="1200"/>
        </a:p>
      </dgm:t>
    </dgm:pt>
    <dgm:pt modelId="{4E189E64-7413-42D5-ACBE-6CCA6706958D}" type="sibTrans" cxnId="{62F3D75C-38E9-4AC8-B20E-1FC0DFD952F1}">
      <dgm:prSet/>
      <dgm:spPr/>
      <dgm:t>
        <a:bodyPr/>
        <a:lstStyle/>
        <a:p>
          <a:endParaRPr lang="es-ES" sz="1200"/>
        </a:p>
      </dgm:t>
    </dgm:pt>
    <dgm:pt modelId="{EDBEEF9C-CDEB-4E84-8C5C-A430CF10D05C}">
      <dgm:prSet phldrT="[Texto]" custT="1"/>
      <dgm:spPr/>
      <dgm:t>
        <a:bodyPr/>
        <a:lstStyle/>
        <a:p>
          <a:r>
            <a:rPr lang="es-ES" sz="1200">
              <a:latin typeface="Arial" pitchFamily="34" charset="0"/>
              <a:cs typeface="Arial" pitchFamily="34" charset="0"/>
            </a:rPr>
            <a:t>6. Seguimiento</a:t>
          </a:r>
        </a:p>
      </dgm:t>
    </dgm:pt>
    <dgm:pt modelId="{86C76659-8070-4026-A122-DDCA67A90557}" type="parTrans" cxnId="{84D98245-AE47-46CC-9375-A7E29B95D793}">
      <dgm:prSet/>
      <dgm:spPr/>
      <dgm:t>
        <a:bodyPr/>
        <a:lstStyle/>
        <a:p>
          <a:endParaRPr lang="es-ES" sz="1200"/>
        </a:p>
      </dgm:t>
    </dgm:pt>
    <dgm:pt modelId="{A25545C3-085B-4325-839B-E50DCC91ED7E}" type="sibTrans" cxnId="{84D98245-AE47-46CC-9375-A7E29B95D793}">
      <dgm:prSet/>
      <dgm:spPr/>
      <dgm:t>
        <a:bodyPr/>
        <a:lstStyle/>
        <a:p>
          <a:endParaRPr lang="es-ES" sz="1200"/>
        </a:p>
      </dgm:t>
    </dgm:pt>
    <dgm:pt modelId="{EEFA41EB-E904-40D7-9B60-EC17F88CDD3F}">
      <dgm:prSet phldrT="[Texto]" custT="1"/>
      <dgm:spPr/>
      <dgm:t>
        <a:bodyPr/>
        <a:lstStyle/>
        <a:p>
          <a:r>
            <a:rPr lang="es-ES" sz="1200">
              <a:latin typeface="Arial" pitchFamily="34" charset="0"/>
              <a:cs typeface="Arial" pitchFamily="34" charset="0"/>
            </a:rPr>
            <a:t>7.Evaluación</a:t>
          </a:r>
        </a:p>
      </dgm:t>
    </dgm:pt>
    <dgm:pt modelId="{CCE5EECF-F881-4F3E-97D7-453924DAECB7}" type="parTrans" cxnId="{6789DEDB-591D-4B5C-9192-D19EE7F5F135}">
      <dgm:prSet/>
      <dgm:spPr/>
      <dgm:t>
        <a:bodyPr/>
        <a:lstStyle/>
        <a:p>
          <a:endParaRPr lang="es-ES" sz="1200"/>
        </a:p>
      </dgm:t>
    </dgm:pt>
    <dgm:pt modelId="{53E9B9C4-DABC-4AB4-AF79-11DEAE38CC31}" type="sibTrans" cxnId="{6789DEDB-591D-4B5C-9192-D19EE7F5F135}">
      <dgm:prSet/>
      <dgm:spPr/>
      <dgm:t>
        <a:bodyPr/>
        <a:lstStyle/>
        <a:p>
          <a:endParaRPr lang="es-ES" sz="1200"/>
        </a:p>
      </dgm:t>
    </dgm:pt>
    <dgm:pt modelId="{2E54F44A-A208-4C02-B864-3EFCC2D5A9E3}" type="pres">
      <dgm:prSet presAssocID="{018D538C-1FC3-465D-9494-728DAE2968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14A482-AF7A-4317-B62E-8F9C0BD5AB1A}" type="pres">
      <dgm:prSet presAssocID="{018D538C-1FC3-465D-9494-728DAE296814}" presName="cycle" presStyleCnt="0"/>
      <dgm:spPr/>
    </dgm:pt>
    <dgm:pt modelId="{A33FF89A-D603-4645-808A-AE6E940222A3}" type="pres">
      <dgm:prSet presAssocID="{9D085C4A-8331-429C-AF3D-917ED88A60CB}" presName="nodeFirstNode" presStyleLbl="node1" presStyleIdx="0" presStyleCnt="7" custScaleX="1249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447C1-3CE2-4A81-A372-67F878B2BD7C}" type="pres">
      <dgm:prSet presAssocID="{FE0CF1BB-5302-4731-B529-535451752B56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19CEB228-FFE6-49C0-BD53-7B8D3C9C44B5}" type="pres">
      <dgm:prSet presAssocID="{4AE724D5-9FC5-46B4-B41D-8F73B5CA1457}" presName="nodeFollowingNodes" presStyleLbl="node1" presStyleIdx="1" presStyleCnt="7" custScaleX="1129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818C7-8976-4D49-9306-1B562C6E254A}" type="pres">
      <dgm:prSet presAssocID="{73ADF579-A58B-45F0-9154-158137909565}" presName="nodeFollowingNodes" presStyleLbl="node1" presStyleIdx="2" presStyleCnt="7" custScaleX="1129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17B9C9-5773-4E99-A0A0-184B8C3AF00D}" type="pres">
      <dgm:prSet presAssocID="{1FB0DD03-AB04-47A6-B2F9-65E7A4D4B443}" presName="nodeFollowingNodes" presStyleLbl="node1" presStyleIdx="3" presStyleCnt="7" custScaleX="135914" custRadScaleRad="109559" custRadScaleInc="-197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ACAE6-BE12-4406-8B18-6F54C9EF2068}" type="pres">
      <dgm:prSet presAssocID="{7437E03B-03A4-4F50-BAD0-2885E9C45252}" presName="nodeFollowingNodes" presStyleLbl="node1" presStyleIdx="4" presStyleCnt="7" custScaleX="112918" custRadScaleRad="112302" custRadScaleInc="241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D5825C-8FE1-4F2C-9A7C-63A73580B6C3}" type="pres">
      <dgm:prSet presAssocID="{EDBEEF9C-CDEB-4E84-8C5C-A430CF10D05C}" presName="nodeFollowingNodes" presStyleLbl="node1" presStyleIdx="5" presStyleCnt="7" custScaleX="112918" custRadScaleRad="101969" custRadScaleInc="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18A216-BEBC-489F-AE5B-F7069F45BF4E}" type="pres">
      <dgm:prSet presAssocID="{EEFA41EB-E904-40D7-9B60-EC17F88CDD3F}" presName="nodeFollowingNodes" presStyleLbl="node1" presStyleIdx="6" presStyleCnt="7" custScaleX="1129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89DEDB-591D-4B5C-9192-D19EE7F5F135}" srcId="{018D538C-1FC3-465D-9494-728DAE296814}" destId="{EEFA41EB-E904-40D7-9B60-EC17F88CDD3F}" srcOrd="6" destOrd="0" parTransId="{CCE5EECF-F881-4F3E-97D7-453924DAECB7}" sibTransId="{53E9B9C4-DABC-4AB4-AF79-11DEAE38CC31}"/>
    <dgm:cxn modelId="{8ADF34CF-E1A6-4468-B3FF-7F628A18F242}" type="presOf" srcId="{FE0CF1BB-5302-4731-B529-535451752B56}" destId="{205447C1-3CE2-4A81-A372-67F878B2BD7C}" srcOrd="0" destOrd="0" presId="urn:microsoft.com/office/officeart/2005/8/layout/cycle3"/>
    <dgm:cxn modelId="{576C55F5-1428-498C-A2A1-18CDCAB60AE0}" type="presOf" srcId="{EDBEEF9C-CDEB-4E84-8C5C-A430CF10D05C}" destId="{7DD5825C-8FE1-4F2C-9A7C-63A73580B6C3}" srcOrd="0" destOrd="0" presId="urn:microsoft.com/office/officeart/2005/8/layout/cycle3"/>
    <dgm:cxn modelId="{62F3D75C-38E9-4AC8-B20E-1FC0DFD952F1}" srcId="{018D538C-1FC3-465D-9494-728DAE296814}" destId="{7437E03B-03A4-4F50-BAD0-2885E9C45252}" srcOrd="4" destOrd="0" parTransId="{302769D1-C4ED-499B-BBF3-202DFEE5D575}" sibTransId="{4E189E64-7413-42D5-ACBE-6CCA6706958D}"/>
    <dgm:cxn modelId="{A61835A3-B70A-4F0F-8439-BD6A3D75B586}" type="presOf" srcId="{9D085C4A-8331-429C-AF3D-917ED88A60CB}" destId="{A33FF89A-D603-4645-808A-AE6E940222A3}" srcOrd="0" destOrd="0" presId="urn:microsoft.com/office/officeart/2005/8/layout/cycle3"/>
    <dgm:cxn modelId="{1D84C937-4B8A-4CD8-8CF1-38E524EB073D}" srcId="{018D538C-1FC3-465D-9494-728DAE296814}" destId="{9D085C4A-8331-429C-AF3D-917ED88A60CB}" srcOrd="0" destOrd="0" parTransId="{03BF7B93-46C7-49CA-BB5B-D33D8DAA8E8D}" sibTransId="{FE0CF1BB-5302-4731-B529-535451752B56}"/>
    <dgm:cxn modelId="{C6D21517-C9DD-485E-8158-E91DE8892456}" srcId="{018D538C-1FC3-465D-9494-728DAE296814}" destId="{73ADF579-A58B-45F0-9154-158137909565}" srcOrd="2" destOrd="0" parTransId="{06A6B9E6-945D-4450-A944-BAA27D192E45}" sibTransId="{7B318415-A8D6-4C24-8F48-834B3949CF2B}"/>
    <dgm:cxn modelId="{E378AAB4-43FF-4FF9-BC2E-A50BD1FA2B89}" srcId="{018D538C-1FC3-465D-9494-728DAE296814}" destId="{4AE724D5-9FC5-46B4-B41D-8F73B5CA1457}" srcOrd="1" destOrd="0" parTransId="{1507C073-823B-4761-B06A-4456B65A215B}" sibTransId="{B3A05203-745D-46DE-A83D-79F18C922E6A}"/>
    <dgm:cxn modelId="{4F344801-D41D-40DE-824E-6A534F8F2339}" type="presOf" srcId="{018D538C-1FC3-465D-9494-728DAE296814}" destId="{2E54F44A-A208-4C02-B864-3EFCC2D5A9E3}" srcOrd="0" destOrd="0" presId="urn:microsoft.com/office/officeart/2005/8/layout/cycle3"/>
    <dgm:cxn modelId="{48B96C9B-6BE3-4687-BF9E-A03CC58D27BB}" srcId="{018D538C-1FC3-465D-9494-728DAE296814}" destId="{1FB0DD03-AB04-47A6-B2F9-65E7A4D4B443}" srcOrd="3" destOrd="0" parTransId="{3C7D891E-20F7-4E7E-A198-C990E8B036DC}" sibTransId="{52D7B26D-2726-42FA-9E94-59F91349EBE6}"/>
    <dgm:cxn modelId="{2027DC4A-C33F-4863-9D52-5E3C074FB1D4}" type="presOf" srcId="{1FB0DD03-AB04-47A6-B2F9-65E7A4D4B443}" destId="{8E17B9C9-5773-4E99-A0A0-184B8C3AF00D}" srcOrd="0" destOrd="0" presId="urn:microsoft.com/office/officeart/2005/8/layout/cycle3"/>
    <dgm:cxn modelId="{5ACA8442-E00C-4239-8449-932D2A2B315D}" type="presOf" srcId="{7437E03B-03A4-4F50-BAD0-2885E9C45252}" destId="{D2DACAE6-BE12-4406-8B18-6F54C9EF2068}" srcOrd="0" destOrd="0" presId="urn:microsoft.com/office/officeart/2005/8/layout/cycle3"/>
    <dgm:cxn modelId="{84D98245-AE47-46CC-9375-A7E29B95D793}" srcId="{018D538C-1FC3-465D-9494-728DAE296814}" destId="{EDBEEF9C-CDEB-4E84-8C5C-A430CF10D05C}" srcOrd="5" destOrd="0" parTransId="{86C76659-8070-4026-A122-DDCA67A90557}" sibTransId="{A25545C3-085B-4325-839B-E50DCC91ED7E}"/>
    <dgm:cxn modelId="{8191B4D4-A7F8-4F7D-B4F9-121BBFF8F986}" type="presOf" srcId="{EEFA41EB-E904-40D7-9B60-EC17F88CDD3F}" destId="{5118A216-BEBC-489F-AE5B-F7069F45BF4E}" srcOrd="0" destOrd="0" presId="urn:microsoft.com/office/officeart/2005/8/layout/cycle3"/>
    <dgm:cxn modelId="{6569BCF6-2864-4824-B153-1136ACB2F639}" type="presOf" srcId="{4AE724D5-9FC5-46B4-B41D-8F73B5CA1457}" destId="{19CEB228-FFE6-49C0-BD53-7B8D3C9C44B5}" srcOrd="0" destOrd="0" presId="urn:microsoft.com/office/officeart/2005/8/layout/cycle3"/>
    <dgm:cxn modelId="{467968F9-D46A-48A7-934B-01E4755EF2FE}" type="presOf" srcId="{73ADF579-A58B-45F0-9154-158137909565}" destId="{A59818C7-8976-4D49-9306-1B562C6E254A}" srcOrd="0" destOrd="0" presId="urn:microsoft.com/office/officeart/2005/8/layout/cycle3"/>
    <dgm:cxn modelId="{86863343-DE59-4B1A-9EE7-8AAC709E0D2C}" type="presParOf" srcId="{2E54F44A-A208-4C02-B864-3EFCC2D5A9E3}" destId="{4514A482-AF7A-4317-B62E-8F9C0BD5AB1A}" srcOrd="0" destOrd="0" presId="urn:microsoft.com/office/officeart/2005/8/layout/cycle3"/>
    <dgm:cxn modelId="{FBEF13CD-37EA-4C96-8877-B267023FB705}" type="presParOf" srcId="{4514A482-AF7A-4317-B62E-8F9C0BD5AB1A}" destId="{A33FF89A-D603-4645-808A-AE6E940222A3}" srcOrd="0" destOrd="0" presId="urn:microsoft.com/office/officeart/2005/8/layout/cycle3"/>
    <dgm:cxn modelId="{A3480940-9F8A-4E55-96C1-9FBDD7BDC658}" type="presParOf" srcId="{4514A482-AF7A-4317-B62E-8F9C0BD5AB1A}" destId="{205447C1-3CE2-4A81-A372-67F878B2BD7C}" srcOrd="1" destOrd="0" presId="urn:microsoft.com/office/officeart/2005/8/layout/cycle3"/>
    <dgm:cxn modelId="{6160AF81-847C-4804-A0C6-44EF2AC4EB10}" type="presParOf" srcId="{4514A482-AF7A-4317-B62E-8F9C0BD5AB1A}" destId="{19CEB228-FFE6-49C0-BD53-7B8D3C9C44B5}" srcOrd="2" destOrd="0" presId="urn:microsoft.com/office/officeart/2005/8/layout/cycle3"/>
    <dgm:cxn modelId="{6D21CBF6-3150-4001-9013-551CED37C46E}" type="presParOf" srcId="{4514A482-AF7A-4317-B62E-8F9C0BD5AB1A}" destId="{A59818C7-8976-4D49-9306-1B562C6E254A}" srcOrd="3" destOrd="0" presId="urn:microsoft.com/office/officeart/2005/8/layout/cycle3"/>
    <dgm:cxn modelId="{4904B5C4-20F6-4C49-A90B-C09AD8D31DBD}" type="presParOf" srcId="{4514A482-AF7A-4317-B62E-8F9C0BD5AB1A}" destId="{8E17B9C9-5773-4E99-A0A0-184B8C3AF00D}" srcOrd="4" destOrd="0" presId="urn:microsoft.com/office/officeart/2005/8/layout/cycle3"/>
    <dgm:cxn modelId="{4D723DCF-6FFF-4D71-89DC-84C971535C9A}" type="presParOf" srcId="{4514A482-AF7A-4317-B62E-8F9C0BD5AB1A}" destId="{D2DACAE6-BE12-4406-8B18-6F54C9EF2068}" srcOrd="5" destOrd="0" presId="urn:microsoft.com/office/officeart/2005/8/layout/cycle3"/>
    <dgm:cxn modelId="{60521063-7DCC-400C-8E49-AED4DE761976}" type="presParOf" srcId="{4514A482-AF7A-4317-B62E-8F9C0BD5AB1A}" destId="{7DD5825C-8FE1-4F2C-9A7C-63A73580B6C3}" srcOrd="6" destOrd="0" presId="urn:microsoft.com/office/officeart/2005/8/layout/cycle3"/>
    <dgm:cxn modelId="{B75B1CB8-A1FD-4D9A-A3B1-FCFC376C4FCD}" type="presParOf" srcId="{4514A482-AF7A-4317-B62E-8F9C0BD5AB1A}" destId="{5118A216-BEBC-489F-AE5B-F7069F45BF4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7AB01-65F8-4534-9F6A-E428283BAFE8}" type="doc">
      <dgm:prSet loTypeId="urn:microsoft.com/office/officeart/2005/8/layout/cycle1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EFE2A7F-28FB-4FA1-BC55-748F897C0B61}">
      <dgm:prSet phldrT="[Texto]"/>
      <dgm:spPr/>
      <dgm:t>
        <a:bodyPr/>
        <a:lstStyle/>
        <a:p>
          <a:r>
            <a:rPr lang="es-EC" dirty="0" smtClean="0"/>
            <a:t>opera</a:t>
          </a:r>
          <a:endParaRPr lang="es-ES" dirty="0"/>
        </a:p>
      </dgm:t>
    </dgm:pt>
    <dgm:pt modelId="{287205D5-6C91-4343-97ED-D1E5BF96B270}" type="parTrans" cxnId="{D968787D-5591-4216-BC31-A0468123A50C}">
      <dgm:prSet/>
      <dgm:spPr/>
      <dgm:t>
        <a:bodyPr/>
        <a:lstStyle/>
        <a:p>
          <a:endParaRPr lang="es-ES"/>
        </a:p>
      </dgm:t>
    </dgm:pt>
    <dgm:pt modelId="{1EF2C610-5CD4-47F6-BCF8-54243A1DF974}" type="sibTrans" cxnId="{D968787D-5591-4216-BC31-A0468123A50C}">
      <dgm:prSet/>
      <dgm:spPr/>
      <dgm:t>
        <a:bodyPr/>
        <a:lstStyle/>
        <a:p>
          <a:endParaRPr lang="es-ES"/>
        </a:p>
      </dgm:t>
    </dgm:pt>
    <dgm:pt modelId="{1543F8B9-AA49-434B-AC11-F24A626EB16A}">
      <dgm:prSet phldrT="[Texto]"/>
      <dgm:spPr/>
      <dgm:t>
        <a:bodyPr/>
        <a:lstStyle/>
        <a:p>
          <a:r>
            <a:rPr lang="es-EC" dirty="0" smtClean="0"/>
            <a:t>comercializa</a:t>
          </a:r>
          <a:endParaRPr lang="es-ES" dirty="0"/>
        </a:p>
      </dgm:t>
    </dgm:pt>
    <dgm:pt modelId="{E916641A-8352-43DA-AACF-E67D9DFD2F3E}" type="parTrans" cxnId="{3D6FDEC7-E1E2-4330-92F6-20F3AE873FB6}">
      <dgm:prSet/>
      <dgm:spPr/>
      <dgm:t>
        <a:bodyPr/>
        <a:lstStyle/>
        <a:p>
          <a:endParaRPr lang="es-ES"/>
        </a:p>
      </dgm:t>
    </dgm:pt>
    <dgm:pt modelId="{A833134C-C621-42AB-B836-195E1B2C7B78}" type="sibTrans" cxnId="{3D6FDEC7-E1E2-4330-92F6-20F3AE873FB6}">
      <dgm:prSet/>
      <dgm:spPr/>
      <dgm:t>
        <a:bodyPr/>
        <a:lstStyle/>
        <a:p>
          <a:endParaRPr lang="es-ES"/>
        </a:p>
      </dgm:t>
    </dgm:pt>
    <dgm:pt modelId="{44538533-DA05-4085-A3DA-02E8C569FB4E}">
      <dgm:prSet phldrT="[Texto]"/>
      <dgm:spPr/>
      <dgm:t>
        <a:bodyPr/>
        <a:lstStyle/>
        <a:p>
          <a:r>
            <a:rPr lang="es-EC" dirty="0" smtClean="0"/>
            <a:t>produce</a:t>
          </a:r>
          <a:endParaRPr lang="es-ES" dirty="0"/>
        </a:p>
      </dgm:t>
    </dgm:pt>
    <dgm:pt modelId="{6F4AFA3C-CE86-4C0D-9F1C-B592BF49C1D5}" type="parTrans" cxnId="{63085B2F-CB09-4A8A-B0FA-9D1D892ADC87}">
      <dgm:prSet/>
      <dgm:spPr/>
      <dgm:t>
        <a:bodyPr/>
        <a:lstStyle/>
        <a:p>
          <a:endParaRPr lang="es-ES"/>
        </a:p>
      </dgm:t>
    </dgm:pt>
    <dgm:pt modelId="{6BFF16A7-649A-4624-82C1-0C09C4197B3F}" type="sibTrans" cxnId="{63085B2F-CB09-4A8A-B0FA-9D1D892ADC87}">
      <dgm:prSet/>
      <dgm:spPr/>
      <dgm:t>
        <a:bodyPr/>
        <a:lstStyle/>
        <a:p>
          <a:endParaRPr lang="es-ES"/>
        </a:p>
      </dgm:t>
    </dgm:pt>
    <dgm:pt modelId="{1835472D-FD19-4557-9CC6-54D77E1A0A30}">
      <dgm:prSet phldrT="[Texto]"/>
      <dgm:spPr/>
      <dgm:t>
        <a:bodyPr/>
        <a:lstStyle/>
        <a:p>
          <a:r>
            <a:rPr lang="es-EC" dirty="0" smtClean="0"/>
            <a:t>Capacitación  y asistencia</a:t>
          </a:r>
        </a:p>
        <a:p>
          <a:r>
            <a:rPr lang="es-EC" dirty="0" smtClean="0"/>
            <a:t>técnica</a:t>
          </a:r>
          <a:endParaRPr lang="es-ES" dirty="0"/>
        </a:p>
      </dgm:t>
    </dgm:pt>
    <dgm:pt modelId="{ADECC7E6-DF72-41A1-9573-A5CEDC1839B5}" type="parTrans" cxnId="{18656A70-4C52-4A7B-A3B0-B4834682322A}">
      <dgm:prSet/>
      <dgm:spPr/>
      <dgm:t>
        <a:bodyPr/>
        <a:lstStyle/>
        <a:p>
          <a:endParaRPr lang="es-ES"/>
        </a:p>
      </dgm:t>
    </dgm:pt>
    <dgm:pt modelId="{84F42AEE-4819-4732-9716-2382A234EA68}" type="sibTrans" cxnId="{18656A70-4C52-4A7B-A3B0-B4834682322A}">
      <dgm:prSet/>
      <dgm:spPr/>
      <dgm:t>
        <a:bodyPr/>
        <a:lstStyle/>
        <a:p>
          <a:endParaRPr lang="es-ES"/>
        </a:p>
      </dgm:t>
    </dgm:pt>
    <dgm:pt modelId="{8057A2B0-036F-4DDA-9916-4C36357B36CD}">
      <dgm:prSet phldrT="[Texto]"/>
      <dgm:spPr/>
      <dgm:t>
        <a:bodyPr/>
        <a:lstStyle/>
        <a:p>
          <a:r>
            <a:rPr lang="es-EC" dirty="0" smtClean="0"/>
            <a:t>Organización </a:t>
          </a:r>
          <a:endParaRPr lang="es-ES" dirty="0"/>
        </a:p>
      </dgm:t>
    </dgm:pt>
    <dgm:pt modelId="{A20D2544-124D-4D60-BCEE-FA1E26EA637F}" type="parTrans" cxnId="{58D6D4AC-8F44-4E6C-ACE5-1BC4D7831EFA}">
      <dgm:prSet/>
      <dgm:spPr/>
      <dgm:t>
        <a:bodyPr/>
        <a:lstStyle/>
        <a:p>
          <a:endParaRPr lang="es-ES"/>
        </a:p>
      </dgm:t>
    </dgm:pt>
    <dgm:pt modelId="{64589729-14D5-445E-A410-C6320BDF940C}" type="sibTrans" cxnId="{58D6D4AC-8F44-4E6C-ACE5-1BC4D7831EFA}">
      <dgm:prSet/>
      <dgm:spPr/>
      <dgm:t>
        <a:bodyPr/>
        <a:lstStyle/>
        <a:p>
          <a:endParaRPr lang="es-ES"/>
        </a:p>
      </dgm:t>
    </dgm:pt>
    <dgm:pt modelId="{E35FB38C-191C-40B3-AA1F-41E791BDAFA2}" type="pres">
      <dgm:prSet presAssocID="{D747AB01-65F8-4534-9F6A-E428283BAF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8C53A3-5A8D-4DD1-AE2C-559284EE8FD3}" type="pres">
      <dgm:prSet presAssocID="{0EFE2A7F-28FB-4FA1-BC55-748F897C0B61}" presName="dummy" presStyleCnt="0"/>
      <dgm:spPr/>
    </dgm:pt>
    <dgm:pt modelId="{217F878F-C3C9-4AFB-87B2-8ADC4F69B025}" type="pres">
      <dgm:prSet presAssocID="{0EFE2A7F-28FB-4FA1-BC55-748F897C0B6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04815-36F2-44E6-B1FB-F6D2EDE8C910}" type="pres">
      <dgm:prSet presAssocID="{1EF2C610-5CD4-47F6-BCF8-54243A1DF974}" presName="sibTrans" presStyleLbl="node1" presStyleIdx="0" presStyleCnt="5"/>
      <dgm:spPr/>
      <dgm:t>
        <a:bodyPr/>
        <a:lstStyle/>
        <a:p>
          <a:endParaRPr lang="es-ES"/>
        </a:p>
      </dgm:t>
    </dgm:pt>
    <dgm:pt modelId="{5332FD7B-E580-40A1-820A-BFEDC351C4A9}" type="pres">
      <dgm:prSet presAssocID="{1543F8B9-AA49-434B-AC11-F24A626EB16A}" presName="dummy" presStyleCnt="0"/>
      <dgm:spPr/>
    </dgm:pt>
    <dgm:pt modelId="{98ACF1B5-7A7E-4B7C-95AB-7AB3D9792AC4}" type="pres">
      <dgm:prSet presAssocID="{1543F8B9-AA49-434B-AC11-F24A626EB16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D85822-EB4F-4075-B1BF-DD8DE0937538}" type="pres">
      <dgm:prSet presAssocID="{A833134C-C621-42AB-B836-195E1B2C7B78}" presName="sibTrans" presStyleLbl="node1" presStyleIdx="1" presStyleCnt="5"/>
      <dgm:spPr/>
      <dgm:t>
        <a:bodyPr/>
        <a:lstStyle/>
        <a:p>
          <a:endParaRPr lang="es-ES"/>
        </a:p>
      </dgm:t>
    </dgm:pt>
    <dgm:pt modelId="{775CD42B-CD1B-4685-9A1C-BBCAF1CE85CF}" type="pres">
      <dgm:prSet presAssocID="{44538533-DA05-4085-A3DA-02E8C569FB4E}" presName="dummy" presStyleCnt="0"/>
      <dgm:spPr/>
    </dgm:pt>
    <dgm:pt modelId="{BCC5DF16-C27E-460B-8887-E4815C2225B7}" type="pres">
      <dgm:prSet presAssocID="{44538533-DA05-4085-A3DA-02E8C569FB4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CEA0B-A9BB-4466-9656-1661AF2084C6}" type="pres">
      <dgm:prSet presAssocID="{6BFF16A7-649A-4624-82C1-0C09C4197B3F}" presName="sibTrans" presStyleLbl="node1" presStyleIdx="2" presStyleCnt="5"/>
      <dgm:spPr/>
      <dgm:t>
        <a:bodyPr/>
        <a:lstStyle/>
        <a:p>
          <a:endParaRPr lang="es-ES"/>
        </a:p>
      </dgm:t>
    </dgm:pt>
    <dgm:pt modelId="{74BC4A11-0CF9-4C16-8E44-E13B7BE5D037}" type="pres">
      <dgm:prSet presAssocID="{1835472D-FD19-4557-9CC6-54D77E1A0A30}" presName="dummy" presStyleCnt="0"/>
      <dgm:spPr/>
    </dgm:pt>
    <dgm:pt modelId="{2AD27059-3349-4EFB-AF92-9D4833816067}" type="pres">
      <dgm:prSet presAssocID="{1835472D-FD19-4557-9CC6-54D77E1A0A3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F611DA-A3CE-4B59-8EC5-3B57591DBB70}" type="pres">
      <dgm:prSet presAssocID="{84F42AEE-4819-4732-9716-2382A234EA68}" presName="sibTrans" presStyleLbl="node1" presStyleIdx="3" presStyleCnt="5"/>
      <dgm:spPr/>
      <dgm:t>
        <a:bodyPr/>
        <a:lstStyle/>
        <a:p>
          <a:endParaRPr lang="es-ES"/>
        </a:p>
      </dgm:t>
    </dgm:pt>
    <dgm:pt modelId="{4D2A41B3-5497-4DC6-95CF-281D945DCCC4}" type="pres">
      <dgm:prSet presAssocID="{8057A2B0-036F-4DDA-9916-4C36357B36CD}" presName="dummy" presStyleCnt="0"/>
      <dgm:spPr/>
    </dgm:pt>
    <dgm:pt modelId="{5B3EABC2-74AD-4CE5-BD20-CD8728696ABE}" type="pres">
      <dgm:prSet presAssocID="{8057A2B0-036F-4DDA-9916-4C36357B36C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3378ED-40FE-4CAB-BB36-2D4167CDEEB3}" type="pres">
      <dgm:prSet presAssocID="{64589729-14D5-445E-A410-C6320BDF940C}" presName="sibTrans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E0B98E73-225E-4C3D-976E-8E5EDAA61315}" type="presOf" srcId="{D747AB01-65F8-4534-9F6A-E428283BAFE8}" destId="{E35FB38C-191C-40B3-AA1F-41E791BDAFA2}" srcOrd="0" destOrd="0" presId="urn:microsoft.com/office/officeart/2005/8/layout/cycle1"/>
    <dgm:cxn modelId="{58D6D4AC-8F44-4E6C-ACE5-1BC4D7831EFA}" srcId="{D747AB01-65F8-4534-9F6A-E428283BAFE8}" destId="{8057A2B0-036F-4DDA-9916-4C36357B36CD}" srcOrd="4" destOrd="0" parTransId="{A20D2544-124D-4D60-BCEE-FA1E26EA637F}" sibTransId="{64589729-14D5-445E-A410-C6320BDF940C}"/>
    <dgm:cxn modelId="{26B8153C-3E67-46D9-8A2A-E08198D291BA}" type="presOf" srcId="{8057A2B0-036F-4DDA-9916-4C36357B36CD}" destId="{5B3EABC2-74AD-4CE5-BD20-CD8728696ABE}" srcOrd="0" destOrd="0" presId="urn:microsoft.com/office/officeart/2005/8/layout/cycle1"/>
    <dgm:cxn modelId="{18656A70-4C52-4A7B-A3B0-B4834682322A}" srcId="{D747AB01-65F8-4534-9F6A-E428283BAFE8}" destId="{1835472D-FD19-4557-9CC6-54D77E1A0A30}" srcOrd="3" destOrd="0" parTransId="{ADECC7E6-DF72-41A1-9573-A5CEDC1839B5}" sibTransId="{84F42AEE-4819-4732-9716-2382A234EA68}"/>
    <dgm:cxn modelId="{926EC366-2758-4A09-A534-ADB1A03DF5AA}" type="presOf" srcId="{84F42AEE-4819-4732-9716-2382A234EA68}" destId="{1DF611DA-A3CE-4B59-8EC5-3B57591DBB70}" srcOrd="0" destOrd="0" presId="urn:microsoft.com/office/officeart/2005/8/layout/cycle1"/>
    <dgm:cxn modelId="{CE8FC52E-1EFB-46A6-888E-23242AA737A0}" type="presOf" srcId="{0EFE2A7F-28FB-4FA1-BC55-748F897C0B61}" destId="{217F878F-C3C9-4AFB-87B2-8ADC4F69B025}" srcOrd="0" destOrd="0" presId="urn:microsoft.com/office/officeart/2005/8/layout/cycle1"/>
    <dgm:cxn modelId="{63085B2F-CB09-4A8A-B0FA-9D1D892ADC87}" srcId="{D747AB01-65F8-4534-9F6A-E428283BAFE8}" destId="{44538533-DA05-4085-A3DA-02E8C569FB4E}" srcOrd="2" destOrd="0" parTransId="{6F4AFA3C-CE86-4C0D-9F1C-B592BF49C1D5}" sibTransId="{6BFF16A7-649A-4624-82C1-0C09C4197B3F}"/>
    <dgm:cxn modelId="{40F6F7B1-5732-4E06-AF05-2ADD4B6FEEFF}" type="presOf" srcId="{1835472D-FD19-4557-9CC6-54D77E1A0A30}" destId="{2AD27059-3349-4EFB-AF92-9D4833816067}" srcOrd="0" destOrd="0" presId="urn:microsoft.com/office/officeart/2005/8/layout/cycle1"/>
    <dgm:cxn modelId="{3D6FDEC7-E1E2-4330-92F6-20F3AE873FB6}" srcId="{D747AB01-65F8-4534-9F6A-E428283BAFE8}" destId="{1543F8B9-AA49-434B-AC11-F24A626EB16A}" srcOrd="1" destOrd="0" parTransId="{E916641A-8352-43DA-AACF-E67D9DFD2F3E}" sibTransId="{A833134C-C621-42AB-B836-195E1B2C7B78}"/>
    <dgm:cxn modelId="{D968787D-5591-4216-BC31-A0468123A50C}" srcId="{D747AB01-65F8-4534-9F6A-E428283BAFE8}" destId="{0EFE2A7F-28FB-4FA1-BC55-748F897C0B61}" srcOrd="0" destOrd="0" parTransId="{287205D5-6C91-4343-97ED-D1E5BF96B270}" sibTransId="{1EF2C610-5CD4-47F6-BCF8-54243A1DF974}"/>
    <dgm:cxn modelId="{C6575AD9-FABC-4F0A-854B-A7670D18E957}" type="presOf" srcId="{A833134C-C621-42AB-B836-195E1B2C7B78}" destId="{F5D85822-EB4F-4075-B1BF-DD8DE0937538}" srcOrd="0" destOrd="0" presId="urn:microsoft.com/office/officeart/2005/8/layout/cycle1"/>
    <dgm:cxn modelId="{25591930-77CB-4E3D-9D7B-5F40A2702EE9}" type="presOf" srcId="{1EF2C610-5CD4-47F6-BCF8-54243A1DF974}" destId="{BE004815-36F2-44E6-B1FB-F6D2EDE8C910}" srcOrd="0" destOrd="0" presId="urn:microsoft.com/office/officeart/2005/8/layout/cycle1"/>
    <dgm:cxn modelId="{D78D1D51-0FD3-4D35-B2B4-E83B695D6C3B}" type="presOf" srcId="{44538533-DA05-4085-A3DA-02E8C569FB4E}" destId="{BCC5DF16-C27E-460B-8887-E4815C2225B7}" srcOrd="0" destOrd="0" presId="urn:microsoft.com/office/officeart/2005/8/layout/cycle1"/>
    <dgm:cxn modelId="{5F017240-F136-4535-BAEF-3DDE6256B9B7}" type="presOf" srcId="{64589729-14D5-445E-A410-C6320BDF940C}" destId="{7B3378ED-40FE-4CAB-BB36-2D4167CDEEB3}" srcOrd="0" destOrd="0" presId="urn:microsoft.com/office/officeart/2005/8/layout/cycle1"/>
    <dgm:cxn modelId="{BE14DD55-5E64-4BFB-B733-5BA0EBEB970B}" type="presOf" srcId="{6BFF16A7-649A-4624-82C1-0C09C4197B3F}" destId="{3AECEA0B-A9BB-4466-9656-1661AF2084C6}" srcOrd="0" destOrd="0" presId="urn:microsoft.com/office/officeart/2005/8/layout/cycle1"/>
    <dgm:cxn modelId="{F5A68900-8B7D-4A0D-AED1-4C86E8C566BA}" type="presOf" srcId="{1543F8B9-AA49-434B-AC11-F24A626EB16A}" destId="{98ACF1B5-7A7E-4B7C-95AB-7AB3D9792AC4}" srcOrd="0" destOrd="0" presId="urn:microsoft.com/office/officeart/2005/8/layout/cycle1"/>
    <dgm:cxn modelId="{1A1C5729-5F4A-419D-BF5E-C5164FEA80C2}" type="presParOf" srcId="{E35FB38C-191C-40B3-AA1F-41E791BDAFA2}" destId="{3C8C53A3-5A8D-4DD1-AE2C-559284EE8FD3}" srcOrd="0" destOrd="0" presId="urn:microsoft.com/office/officeart/2005/8/layout/cycle1"/>
    <dgm:cxn modelId="{29893DF9-9197-4340-8B50-C0A985AD47CC}" type="presParOf" srcId="{E35FB38C-191C-40B3-AA1F-41E791BDAFA2}" destId="{217F878F-C3C9-4AFB-87B2-8ADC4F69B025}" srcOrd="1" destOrd="0" presId="urn:microsoft.com/office/officeart/2005/8/layout/cycle1"/>
    <dgm:cxn modelId="{E3BA717D-28D7-41A7-BDE3-38F216B0920A}" type="presParOf" srcId="{E35FB38C-191C-40B3-AA1F-41E791BDAFA2}" destId="{BE004815-36F2-44E6-B1FB-F6D2EDE8C910}" srcOrd="2" destOrd="0" presId="urn:microsoft.com/office/officeart/2005/8/layout/cycle1"/>
    <dgm:cxn modelId="{39214C9D-BA2C-4AF4-AC81-D529089B1EBA}" type="presParOf" srcId="{E35FB38C-191C-40B3-AA1F-41E791BDAFA2}" destId="{5332FD7B-E580-40A1-820A-BFEDC351C4A9}" srcOrd="3" destOrd="0" presId="urn:microsoft.com/office/officeart/2005/8/layout/cycle1"/>
    <dgm:cxn modelId="{D8DB85AE-9766-4D0D-B7AC-1020F52C6C70}" type="presParOf" srcId="{E35FB38C-191C-40B3-AA1F-41E791BDAFA2}" destId="{98ACF1B5-7A7E-4B7C-95AB-7AB3D9792AC4}" srcOrd="4" destOrd="0" presId="urn:microsoft.com/office/officeart/2005/8/layout/cycle1"/>
    <dgm:cxn modelId="{EF07F087-BBBD-4338-8A85-9A7796187C8A}" type="presParOf" srcId="{E35FB38C-191C-40B3-AA1F-41E791BDAFA2}" destId="{F5D85822-EB4F-4075-B1BF-DD8DE0937538}" srcOrd="5" destOrd="0" presId="urn:microsoft.com/office/officeart/2005/8/layout/cycle1"/>
    <dgm:cxn modelId="{81079383-FB7B-48D0-9A79-D93FA263B0DB}" type="presParOf" srcId="{E35FB38C-191C-40B3-AA1F-41E791BDAFA2}" destId="{775CD42B-CD1B-4685-9A1C-BBCAF1CE85CF}" srcOrd="6" destOrd="0" presId="urn:microsoft.com/office/officeart/2005/8/layout/cycle1"/>
    <dgm:cxn modelId="{99573362-15D2-40A1-9E8F-6A26B05C1352}" type="presParOf" srcId="{E35FB38C-191C-40B3-AA1F-41E791BDAFA2}" destId="{BCC5DF16-C27E-460B-8887-E4815C2225B7}" srcOrd="7" destOrd="0" presId="urn:microsoft.com/office/officeart/2005/8/layout/cycle1"/>
    <dgm:cxn modelId="{48DC6607-77DC-4CDC-8D28-804D0DFAECF6}" type="presParOf" srcId="{E35FB38C-191C-40B3-AA1F-41E791BDAFA2}" destId="{3AECEA0B-A9BB-4466-9656-1661AF2084C6}" srcOrd="8" destOrd="0" presId="urn:microsoft.com/office/officeart/2005/8/layout/cycle1"/>
    <dgm:cxn modelId="{FEE157EC-833E-4346-97A4-4ED2F6EDC30D}" type="presParOf" srcId="{E35FB38C-191C-40B3-AA1F-41E791BDAFA2}" destId="{74BC4A11-0CF9-4C16-8E44-E13B7BE5D037}" srcOrd="9" destOrd="0" presId="urn:microsoft.com/office/officeart/2005/8/layout/cycle1"/>
    <dgm:cxn modelId="{F02396FE-C8EF-4935-8EE6-9BF43EBDCE62}" type="presParOf" srcId="{E35FB38C-191C-40B3-AA1F-41E791BDAFA2}" destId="{2AD27059-3349-4EFB-AF92-9D4833816067}" srcOrd="10" destOrd="0" presId="urn:microsoft.com/office/officeart/2005/8/layout/cycle1"/>
    <dgm:cxn modelId="{1D12930B-3C48-4D9F-80F4-5CDB8532A409}" type="presParOf" srcId="{E35FB38C-191C-40B3-AA1F-41E791BDAFA2}" destId="{1DF611DA-A3CE-4B59-8EC5-3B57591DBB70}" srcOrd="11" destOrd="0" presId="urn:microsoft.com/office/officeart/2005/8/layout/cycle1"/>
    <dgm:cxn modelId="{A89D6601-8FD6-4D62-BE48-81F087DD1C84}" type="presParOf" srcId="{E35FB38C-191C-40B3-AA1F-41E791BDAFA2}" destId="{4D2A41B3-5497-4DC6-95CF-281D945DCCC4}" srcOrd="12" destOrd="0" presId="urn:microsoft.com/office/officeart/2005/8/layout/cycle1"/>
    <dgm:cxn modelId="{6E7C26F4-72E3-4828-9F37-EF792BF51B1A}" type="presParOf" srcId="{E35FB38C-191C-40B3-AA1F-41E791BDAFA2}" destId="{5B3EABC2-74AD-4CE5-BD20-CD8728696ABE}" srcOrd="13" destOrd="0" presId="urn:microsoft.com/office/officeart/2005/8/layout/cycle1"/>
    <dgm:cxn modelId="{A441AB76-0C0F-4E52-B402-DE9F6573F03C}" type="presParOf" srcId="{E35FB38C-191C-40B3-AA1F-41E791BDAFA2}" destId="{7B3378ED-40FE-4CAB-BB36-2D4167CDEEB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72F8B-FF9A-47B1-A97F-894705CBE312}" type="doc">
      <dgm:prSet loTypeId="urn:microsoft.com/office/officeart/2005/8/layout/radial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319D098-B779-43D4-8F22-37F11C92C580}">
      <dgm:prSet phldrT="[Texto]"/>
      <dgm:spPr/>
      <dgm:t>
        <a:bodyPr/>
        <a:lstStyle/>
        <a:p>
          <a:r>
            <a:rPr lang="es-EC" dirty="0" smtClean="0"/>
            <a:t>EXPORTAR  valor agregado</a:t>
          </a:r>
          <a:endParaRPr lang="es-ES" dirty="0"/>
        </a:p>
      </dgm:t>
    </dgm:pt>
    <dgm:pt modelId="{72A9E54E-CC1B-41C6-B6E8-ED97D853A98E}" type="parTrans" cxnId="{0EB38B5C-0372-4B85-B2DA-E5AAD4FBB5A2}">
      <dgm:prSet/>
      <dgm:spPr/>
      <dgm:t>
        <a:bodyPr/>
        <a:lstStyle/>
        <a:p>
          <a:endParaRPr lang="es-ES"/>
        </a:p>
      </dgm:t>
    </dgm:pt>
    <dgm:pt modelId="{37908513-F258-4572-BED2-100EB4B8185F}" type="sibTrans" cxnId="{0EB38B5C-0372-4B85-B2DA-E5AAD4FBB5A2}">
      <dgm:prSet/>
      <dgm:spPr/>
      <dgm:t>
        <a:bodyPr/>
        <a:lstStyle/>
        <a:p>
          <a:endParaRPr lang="es-ES"/>
        </a:p>
      </dgm:t>
    </dgm:pt>
    <dgm:pt modelId="{31898167-3856-4F71-9803-6A1025456624}">
      <dgm:prSet phldrT="[Texto]"/>
      <dgm:spPr/>
      <dgm:t>
        <a:bodyPr/>
        <a:lstStyle/>
        <a:p>
          <a:r>
            <a:rPr lang="es-EC" u="sng" dirty="0" smtClean="0"/>
            <a:t>Decisión </a:t>
          </a:r>
          <a:endParaRPr lang="es-ES" u="sng" dirty="0"/>
        </a:p>
      </dgm:t>
    </dgm:pt>
    <dgm:pt modelId="{D309831F-789B-48A8-AB58-67289AD957EB}" type="parTrans" cxnId="{393E8335-BF39-496E-9740-9B3F0AA4B1CF}">
      <dgm:prSet/>
      <dgm:spPr/>
      <dgm:t>
        <a:bodyPr/>
        <a:lstStyle/>
        <a:p>
          <a:endParaRPr lang="es-ES"/>
        </a:p>
      </dgm:t>
    </dgm:pt>
    <dgm:pt modelId="{6DCF8233-7214-4572-943C-5EDF6706A8CC}" type="sibTrans" cxnId="{393E8335-BF39-496E-9740-9B3F0AA4B1CF}">
      <dgm:prSet/>
      <dgm:spPr/>
      <dgm:t>
        <a:bodyPr/>
        <a:lstStyle/>
        <a:p>
          <a:endParaRPr lang="es-ES"/>
        </a:p>
      </dgm:t>
    </dgm:pt>
    <dgm:pt modelId="{A4502D8C-7895-467C-B958-11BCA179BF1B}">
      <dgm:prSet/>
      <dgm:spPr/>
      <dgm:t>
        <a:bodyPr/>
        <a:lstStyle/>
        <a:p>
          <a:r>
            <a:rPr lang="es-ES" dirty="0" smtClean="0"/>
            <a:t>Identificación de productos potencialmente exportables</a:t>
          </a:r>
          <a:endParaRPr lang="es-ES" dirty="0"/>
        </a:p>
      </dgm:t>
    </dgm:pt>
    <dgm:pt modelId="{3802ABFA-186D-4322-A97C-CA5E38A47AA4}" type="parTrans" cxnId="{200544D9-EA3D-4273-9E8E-F5F066B58989}">
      <dgm:prSet/>
      <dgm:spPr/>
      <dgm:t>
        <a:bodyPr/>
        <a:lstStyle/>
        <a:p>
          <a:endParaRPr lang="es-ES"/>
        </a:p>
      </dgm:t>
    </dgm:pt>
    <dgm:pt modelId="{22886164-ECF1-4F73-9C72-D546F1428D9C}" type="sibTrans" cxnId="{200544D9-EA3D-4273-9E8E-F5F066B58989}">
      <dgm:prSet/>
      <dgm:spPr/>
      <dgm:t>
        <a:bodyPr/>
        <a:lstStyle/>
        <a:p>
          <a:endParaRPr lang="es-ES"/>
        </a:p>
      </dgm:t>
    </dgm:pt>
    <dgm:pt modelId="{77FFD0D0-502D-45B9-B286-93981FEC78A0}">
      <dgm:prSet/>
      <dgm:spPr/>
      <dgm:t>
        <a:bodyPr/>
        <a:lstStyle/>
        <a:p>
          <a:r>
            <a:rPr lang="es-ES" dirty="0" smtClean="0"/>
            <a:t>Mercados potenciales</a:t>
          </a:r>
          <a:endParaRPr lang="es-ES" dirty="0"/>
        </a:p>
      </dgm:t>
    </dgm:pt>
    <dgm:pt modelId="{2D3FEE70-E92E-4FF2-9621-CA8520709E02}" type="parTrans" cxnId="{A8F6CC8F-6EE2-48D7-B160-A625EF0094D6}">
      <dgm:prSet/>
      <dgm:spPr/>
      <dgm:t>
        <a:bodyPr/>
        <a:lstStyle/>
        <a:p>
          <a:endParaRPr lang="es-ES"/>
        </a:p>
      </dgm:t>
    </dgm:pt>
    <dgm:pt modelId="{F1F744B1-7049-425E-978E-72F01F11B925}" type="sibTrans" cxnId="{A8F6CC8F-6EE2-48D7-B160-A625EF0094D6}">
      <dgm:prSet/>
      <dgm:spPr/>
      <dgm:t>
        <a:bodyPr/>
        <a:lstStyle/>
        <a:p>
          <a:endParaRPr lang="es-ES"/>
        </a:p>
      </dgm:t>
    </dgm:pt>
    <dgm:pt modelId="{9A8B3A46-4DCB-4C3C-A99E-900EE3166C38}">
      <dgm:prSet/>
      <dgm:spPr/>
      <dgm:t>
        <a:bodyPr/>
        <a:lstStyle/>
        <a:p>
          <a:r>
            <a:rPr lang="es-ES" dirty="0" smtClean="0"/>
            <a:t>Restricciones de mercado de destino</a:t>
          </a:r>
          <a:endParaRPr lang="es-ES" dirty="0"/>
        </a:p>
      </dgm:t>
    </dgm:pt>
    <dgm:pt modelId="{12F08A99-5E92-4D41-9185-8AE6B4EFD051}" type="parTrans" cxnId="{EFC0FDBD-71E1-470F-B945-236A7C4DE111}">
      <dgm:prSet/>
      <dgm:spPr/>
      <dgm:t>
        <a:bodyPr/>
        <a:lstStyle/>
        <a:p>
          <a:endParaRPr lang="es-ES"/>
        </a:p>
      </dgm:t>
    </dgm:pt>
    <dgm:pt modelId="{9855BD24-0A4C-4F14-946F-87FC216574F0}" type="sibTrans" cxnId="{EFC0FDBD-71E1-470F-B945-236A7C4DE111}">
      <dgm:prSet/>
      <dgm:spPr/>
      <dgm:t>
        <a:bodyPr/>
        <a:lstStyle/>
        <a:p>
          <a:endParaRPr lang="es-ES"/>
        </a:p>
      </dgm:t>
    </dgm:pt>
    <dgm:pt modelId="{22422F99-8845-4861-9426-88B12B34B706}">
      <dgm:prSet/>
      <dgm:spPr/>
      <dgm:t>
        <a:bodyPr/>
        <a:lstStyle/>
        <a:p>
          <a:r>
            <a:rPr lang="es-ES" dirty="0" smtClean="0"/>
            <a:t>Selección de mercado</a:t>
          </a:r>
          <a:endParaRPr lang="es-ES" dirty="0"/>
        </a:p>
      </dgm:t>
    </dgm:pt>
    <dgm:pt modelId="{1289DEF4-BB7F-4301-AE4F-78AC80AC9B97}" type="parTrans" cxnId="{5F8F6FBC-C2AE-4770-8832-3B74DC0E7F18}">
      <dgm:prSet/>
      <dgm:spPr/>
      <dgm:t>
        <a:bodyPr/>
        <a:lstStyle/>
        <a:p>
          <a:endParaRPr lang="es-ES"/>
        </a:p>
      </dgm:t>
    </dgm:pt>
    <dgm:pt modelId="{5839B624-E669-445E-A1BD-1454FCCE07B2}" type="sibTrans" cxnId="{5F8F6FBC-C2AE-4770-8832-3B74DC0E7F18}">
      <dgm:prSet/>
      <dgm:spPr/>
      <dgm:t>
        <a:bodyPr/>
        <a:lstStyle/>
        <a:p>
          <a:endParaRPr lang="es-ES"/>
        </a:p>
      </dgm:t>
    </dgm:pt>
    <dgm:pt modelId="{F8D7536B-7559-46AC-BE25-864964D0AC25}">
      <dgm:prSet/>
      <dgm:spPr/>
      <dgm:t>
        <a:bodyPr/>
        <a:lstStyle/>
        <a:p>
          <a:r>
            <a:rPr lang="es-ES" dirty="0" smtClean="0"/>
            <a:t>Cálculo de costos de exportación</a:t>
          </a:r>
          <a:endParaRPr lang="es-ES" dirty="0"/>
        </a:p>
      </dgm:t>
    </dgm:pt>
    <dgm:pt modelId="{4645E9CC-B003-4C8A-93DC-2276BFDCE575}" type="parTrans" cxnId="{D41C3F0A-2B2B-4240-90A6-88AFF2367CAE}">
      <dgm:prSet/>
      <dgm:spPr/>
      <dgm:t>
        <a:bodyPr/>
        <a:lstStyle/>
        <a:p>
          <a:endParaRPr lang="es-ES"/>
        </a:p>
      </dgm:t>
    </dgm:pt>
    <dgm:pt modelId="{D10C2730-915C-42BB-86D7-133C1F0374B3}" type="sibTrans" cxnId="{D41C3F0A-2B2B-4240-90A6-88AFF2367CAE}">
      <dgm:prSet/>
      <dgm:spPr/>
      <dgm:t>
        <a:bodyPr/>
        <a:lstStyle/>
        <a:p>
          <a:endParaRPr lang="es-ES"/>
        </a:p>
      </dgm:t>
    </dgm:pt>
    <dgm:pt modelId="{FB345E76-816F-4712-8212-77A591BF6413}">
      <dgm:prSet/>
      <dgm:spPr/>
      <dgm:t>
        <a:bodyPr/>
        <a:lstStyle/>
        <a:p>
          <a:r>
            <a:rPr lang="es-ES" dirty="0" smtClean="0"/>
            <a:t>Oferta exportable</a:t>
          </a:r>
          <a:endParaRPr lang="es-ES" dirty="0"/>
        </a:p>
      </dgm:t>
    </dgm:pt>
    <dgm:pt modelId="{71D0FEC4-C480-4EE3-95E9-5865588E2541}" type="sibTrans" cxnId="{ECB086CE-5119-43FD-8BEE-CA69203138CD}">
      <dgm:prSet/>
      <dgm:spPr/>
      <dgm:t>
        <a:bodyPr/>
        <a:lstStyle/>
        <a:p>
          <a:endParaRPr lang="es-ES"/>
        </a:p>
      </dgm:t>
    </dgm:pt>
    <dgm:pt modelId="{1B232FA4-42D2-4ECE-8380-F6492190D2EF}" type="parTrans" cxnId="{ECB086CE-5119-43FD-8BEE-CA69203138CD}">
      <dgm:prSet/>
      <dgm:spPr/>
      <dgm:t>
        <a:bodyPr/>
        <a:lstStyle/>
        <a:p>
          <a:endParaRPr lang="es-ES"/>
        </a:p>
      </dgm:t>
    </dgm:pt>
    <dgm:pt modelId="{C9BFD0B6-1ED8-4778-A0D9-E885702DD3E0}" type="pres">
      <dgm:prSet presAssocID="{1D972F8B-FF9A-47B1-A97F-894705CBE3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22BEDF-31F3-4205-A948-76B201DD81DD}" type="pres">
      <dgm:prSet presAssocID="{1D972F8B-FF9A-47B1-A97F-894705CBE312}" presName="radial" presStyleCnt="0">
        <dgm:presLayoutVars>
          <dgm:animLvl val="ctr"/>
        </dgm:presLayoutVars>
      </dgm:prSet>
      <dgm:spPr/>
    </dgm:pt>
    <dgm:pt modelId="{A663B5FB-17BE-425D-875F-912761B96BFB}" type="pres">
      <dgm:prSet presAssocID="{A319D098-B779-43D4-8F22-37F11C92C580}" presName="centerShape" presStyleLbl="vennNode1" presStyleIdx="0" presStyleCnt="8"/>
      <dgm:spPr/>
      <dgm:t>
        <a:bodyPr/>
        <a:lstStyle/>
        <a:p>
          <a:endParaRPr lang="es-ES"/>
        </a:p>
      </dgm:t>
    </dgm:pt>
    <dgm:pt modelId="{B6CAF2C3-4F6A-4532-9FBA-10708F82C4BA}" type="pres">
      <dgm:prSet presAssocID="{31898167-3856-4F71-9803-6A1025456624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07B83-5BA9-42D8-95AF-4AD9C025779E}" type="pres">
      <dgm:prSet presAssocID="{A4502D8C-7895-467C-B958-11BCA179BF1B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373E25-731E-40C0-B5D0-068C28BA155A}" type="pres">
      <dgm:prSet presAssocID="{FB345E76-816F-4712-8212-77A591BF641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0204DC-3749-4877-A522-DD9915B1DFBD}" type="pres">
      <dgm:prSet presAssocID="{77FFD0D0-502D-45B9-B286-93981FEC78A0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97715-4364-4436-B2DC-93C4F4D72D65}" type="pres">
      <dgm:prSet presAssocID="{9A8B3A46-4DCB-4C3C-A99E-900EE3166C38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1B0AE-064F-4167-8C4A-3A458E9FCDAB}" type="pres">
      <dgm:prSet presAssocID="{22422F99-8845-4861-9426-88B12B34B706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C7CAA-BE46-4DC2-91D6-3C55D4928D29}" type="pres">
      <dgm:prSet presAssocID="{F8D7536B-7559-46AC-BE25-864964D0AC25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B086CE-5119-43FD-8BEE-CA69203138CD}" srcId="{A319D098-B779-43D4-8F22-37F11C92C580}" destId="{FB345E76-816F-4712-8212-77A591BF6413}" srcOrd="2" destOrd="0" parTransId="{1B232FA4-42D2-4ECE-8380-F6492190D2EF}" sibTransId="{71D0FEC4-C480-4EE3-95E9-5865588E2541}"/>
    <dgm:cxn modelId="{34103C83-B0AA-4C9B-B04E-843864D8E0DA}" type="presOf" srcId="{F8D7536B-7559-46AC-BE25-864964D0AC25}" destId="{EF8C7CAA-BE46-4DC2-91D6-3C55D4928D29}" srcOrd="0" destOrd="0" presId="urn:microsoft.com/office/officeart/2005/8/layout/radial3"/>
    <dgm:cxn modelId="{0EB38B5C-0372-4B85-B2DA-E5AAD4FBB5A2}" srcId="{1D972F8B-FF9A-47B1-A97F-894705CBE312}" destId="{A319D098-B779-43D4-8F22-37F11C92C580}" srcOrd="0" destOrd="0" parTransId="{72A9E54E-CC1B-41C6-B6E8-ED97D853A98E}" sibTransId="{37908513-F258-4572-BED2-100EB4B8185F}"/>
    <dgm:cxn modelId="{C4ABD574-A043-4E5F-A121-DD0FB5DC5987}" type="presOf" srcId="{22422F99-8845-4861-9426-88B12B34B706}" destId="{2091B0AE-064F-4167-8C4A-3A458E9FCDAB}" srcOrd="0" destOrd="0" presId="urn:microsoft.com/office/officeart/2005/8/layout/radial3"/>
    <dgm:cxn modelId="{5F8F6FBC-C2AE-4770-8832-3B74DC0E7F18}" srcId="{A319D098-B779-43D4-8F22-37F11C92C580}" destId="{22422F99-8845-4861-9426-88B12B34B706}" srcOrd="5" destOrd="0" parTransId="{1289DEF4-BB7F-4301-AE4F-78AC80AC9B97}" sibTransId="{5839B624-E669-445E-A1BD-1454FCCE07B2}"/>
    <dgm:cxn modelId="{200544D9-EA3D-4273-9E8E-F5F066B58989}" srcId="{A319D098-B779-43D4-8F22-37F11C92C580}" destId="{A4502D8C-7895-467C-B958-11BCA179BF1B}" srcOrd="1" destOrd="0" parTransId="{3802ABFA-186D-4322-A97C-CA5E38A47AA4}" sibTransId="{22886164-ECF1-4F73-9C72-D546F1428D9C}"/>
    <dgm:cxn modelId="{90D369FC-404D-46C2-834A-BE47E9A9337D}" type="presOf" srcId="{77FFD0D0-502D-45B9-B286-93981FEC78A0}" destId="{980204DC-3749-4877-A522-DD9915B1DFBD}" srcOrd="0" destOrd="0" presId="urn:microsoft.com/office/officeart/2005/8/layout/radial3"/>
    <dgm:cxn modelId="{94ECB24B-BA8E-4525-B92F-0D2AA16667D4}" type="presOf" srcId="{FB345E76-816F-4712-8212-77A591BF6413}" destId="{B1373E25-731E-40C0-B5D0-068C28BA155A}" srcOrd="0" destOrd="0" presId="urn:microsoft.com/office/officeart/2005/8/layout/radial3"/>
    <dgm:cxn modelId="{A5CD6141-4D0F-4169-9A07-136CE0F96A32}" type="presOf" srcId="{9A8B3A46-4DCB-4C3C-A99E-900EE3166C38}" destId="{01797715-4364-4436-B2DC-93C4F4D72D65}" srcOrd="0" destOrd="0" presId="urn:microsoft.com/office/officeart/2005/8/layout/radial3"/>
    <dgm:cxn modelId="{D41C3F0A-2B2B-4240-90A6-88AFF2367CAE}" srcId="{A319D098-B779-43D4-8F22-37F11C92C580}" destId="{F8D7536B-7559-46AC-BE25-864964D0AC25}" srcOrd="6" destOrd="0" parTransId="{4645E9CC-B003-4C8A-93DC-2276BFDCE575}" sibTransId="{D10C2730-915C-42BB-86D7-133C1F0374B3}"/>
    <dgm:cxn modelId="{2303BC75-EFAD-40E3-8391-6DAC75EB6F7C}" type="presOf" srcId="{31898167-3856-4F71-9803-6A1025456624}" destId="{B6CAF2C3-4F6A-4532-9FBA-10708F82C4BA}" srcOrd="0" destOrd="0" presId="urn:microsoft.com/office/officeart/2005/8/layout/radial3"/>
    <dgm:cxn modelId="{393E8335-BF39-496E-9740-9B3F0AA4B1CF}" srcId="{A319D098-B779-43D4-8F22-37F11C92C580}" destId="{31898167-3856-4F71-9803-6A1025456624}" srcOrd="0" destOrd="0" parTransId="{D309831F-789B-48A8-AB58-67289AD957EB}" sibTransId="{6DCF8233-7214-4572-943C-5EDF6706A8CC}"/>
    <dgm:cxn modelId="{A4101EDF-06A7-4B69-894D-E06797F67876}" type="presOf" srcId="{A4502D8C-7895-467C-B958-11BCA179BF1B}" destId="{CF907B83-5BA9-42D8-95AF-4AD9C025779E}" srcOrd="0" destOrd="0" presId="urn:microsoft.com/office/officeart/2005/8/layout/radial3"/>
    <dgm:cxn modelId="{A8F6CC8F-6EE2-48D7-B160-A625EF0094D6}" srcId="{A319D098-B779-43D4-8F22-37F11C92C580}" destId="{77FFD0D0-502D-45B9-B286-93981FEC78A0}" srcOrd="3" destOrd="0" parTransId="{2D3FEE70-E92E-4FF2-9621-CA8520709E02}" sibTransId="{F1F744B1-7049-425E-978E-72F01F11B925}"/>
    <dgm:cxn modelId="{CAB9366B-50A4-4D3A-8480-F108C401E5B1}" type="presOf" srcId="{A319D098-B779-43D4-8F22-37F11C92C580}" destId="{A663B5FB-17BE-425D-875F-912761B96BFB}" srcOrd="0" destOrd="0" presId="urn:microsoft.com/office/officeart/2005/8/layout/radial3"/>
    <dgm:cxn modelId="{E522F292-4B7B-41D7-BA0A-769B73CA1E82}" type="presOf" srcId="{1D972F8B-FF9A-47B1-A97F-894705CBE312}" destId="{C9BFD0B6-1ED8-4778-A0D9-E885702DD3E0}" srcOrd="0" destOrd="0" presId="urn:microsoft.com/office/officeart/2005/8/layout/radial3"/>
    <dgm:cxn modelId="{EFC0FDBD-71E1-470F-B945-236A7C4DE111}" srcId="{A319D098-B779-43D4-8F22-37F11C92C580}" destId="{9A8B3A46-4DCB-4C3C-A99E-900EE3166C38}" srcOrd="4" destOrd="0" parTransId="{12F08A99-5E92-4D41-9185-8AE6B4EFD051}" sibTransId="{9855BD24-0A4C-4F14-946F-87FC216574F0}"/>
    <dgm:cxn modelId="{35BCD991-DCDC-461D-A5B7-ED7DB7396B1F}" type="presParOf" srcId="{C9BFD0B6-1ED8-4778-A0D9-E885702DD3E0}" destId="{8022BEDF-31F3-4205-A948-76B201DD81DD}" srcOrd="0" destOrd="0" presId="urn:microsoft.com/office/officeart/2005/8/layout/radial3"/>
    <dgm:cxn modelId="{ACAFE32B-02A0-43BE-8974-E6A4166CEE61}" type="presParOf" srcId="{8022BEDF-31F3-4205-A948-76B201DD81DD}" destId="{A663B5FB-17BE-425D-875F-912761B96BFB}" srcOrd="0" destOrd="0" presId="urn:microsoft.com/office/officeart/2005/8/layout/radial3"/>
    <dgm:cxn modelId="{8C586665-4539-4A53-AB34-403FD8348B7B}" type="presParOf" srcId="{8022BEDF-31F3-4205-A948-76B201DD81DD}" destId="{B6CAF2C3-4F6A-4532-9FBA-10708F82C4BA}" srcOrd="1" destOrd="0" presId="urn:microsoft.com/office/officeart/2005/8/layout/radial3"/>
    <dgm:cxn modelId="{63BAF78A-4034-43B7-A133-0473BA4C3DC9}" type="presParOf" srcId="{8022BEDF-31F3-4205-A948-76B201DD81DD}" destId="{CF907B83-5BA9-42D8-95AF-4AD9C025779E}" srcOrd="2" destOrd="0" presId="urn:microsoft.com/office/officeart/2005/8/layout/radial3"/>
    <dgm:cxn modelId="{A256D7CE-33CD-4F76-967D-BB4BE2FD36AE}" type="presParOf" srcId="{8022BEDF-31F3-4205-A948-76B201DD81DD}" destId="{B1373E25-731E-40C0-B5D0-068C28BA155A}" srcOrd="3" destOrd="0" presId="urn:microsoft.com/office/officeart/2005/8/layout/radial3"/>
    <dgm:cxn modelId="{73D86CB7-1B8C-4CBB-9943-3E9EC5C319F0}" type="presParOf" srcId="{8022BEDF-31F3-4205-A948-76B201DD81DD}" destId="{980204DC-3749-4877-A522-DD9915B1DFBD}" srcOrd="4" destOrd="0" presId="urn:microsoft.com/office/officeart/2005/8/layout/radial3"/>
    <dgm:cxn modelId="{C7EB168F-9FB7-46DE-95CB-8B0FA80C7B2E}" type="presParOf" srcId="{8022BEDF-31F3-4205-A948-76B201DD81DD}" destId="{01797715-4364-4436-B2DC-93C4F4D72D65}" srcOrd="5" destOrd="0" presId="urn:microsoft.com/office/officeart/2005/8/layout/radial3"/>
    <dgm:cxn modelId="{93319302-F4B2-4CBE-893D-5A01EB7F3CCE}" type="presParOf" srcId="{8022BEDF-31F3-4205-A948-76B201DD81DD}" destId="{2091B0AE-064F-4167-8C4A-3A458E9FCDAB}" srcOrd="6" destOrd="0" presId="urn:microsoft.com/office/officeart/2005/8/layout/radial3"/>
    <dgm:cxn modelId="{A03467E7-E362-4544-B55C-B74E5A0943BD}" type="presParOf" srcId="{8022BEDF-31F3-4205-A948-76B201DD81DD}" destId="{EF8C7CAA-BE46-4DC2-91D6-3C55D4928D2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8D06F-223F-41EB-B2D7-296DB69627D8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2" csCatId="colorful" phldr="1"/>
      <dgm:spPr/>
    </dgm:pt>
    <dgm:pt modelId="{34C847E9-C677-49E1-A39A-DD94E9E6E0A1}">
      <dgm:prSet phldrT="[Texto]" custT="1"/>
      <dgm:spPr/>
      <dgm:t>
        <a:bodyPr/>
        <a:lstStyle/>
        <a:p>
          <a:r>
            <a:rPr lang="es-EC" sz="1800" dirty="0" smtClean="0"/>
            <a:t>agrícola</a:t>
          </a:r>
          <a:endParaRPr lang="es-ES" sz="1800" dirty="0"/>
        </a:p>
      </dgm:t>
    </dgm:pt>
    <dgm:pt modelId="{6EBAB099-F0CC-4D73-8579-29635A087353}" type="parTrans" cxnId="{E7ECF1CC-848D-4BC8-A1AE-68F7D455277D}">
      <dgm:prSet/>
      <dgm:spPr/>
      <dgm:t>
        <a:bodyPr/>
        <a:lstStyle/>
        <a:p>
          <a:endParaRPr lang="es-ES"/>
        </a:p>
      </dgm:t>
    </dgm:pt>
    <dgm:pt modelId="{A3850A75-041A-4187-BDCF-504A9E58E827}" type="sibTrans" cxnId="{E7ECF1CC-848D-4BC8-A1AE-68F7D455277D}">
      <dgm:prSet/>
      <dgm:spPr/>
      <dgm:t>
        <a:bodyPr/>
        <a:lstStyle/>
        <a:p>
          <a:endParaRPr lang="es-ES"/>
        </a:p>
      </dgm:t>
    </dgm:pt>
    <dgm:pt modelId="{20BD3D25-04CF-4E46-800D-025520B500B0}">
      <dgm:prSet phldrT="[Texto]" custT="1"/>
      <dgm:spPr/>
      <dgm:t>
        <a:bodyPr/>
        <a:lstStyle/>
        <a:p>
          <a:r>
            <a:rPr lang="es-EC" sz="1800" dirty="0" smtClean="0"/>
            <a:t>industrial</a:t>
          </a:r>
          <a:endParaRPr lang="es-ES" sz="1800" dirty="0"/>
        </a:p>
      </dgm:t>
    </dgm:pt>
    <dgm:pt modelId="{AD694FAE-95A8-43EA-B212-EEB0AB21C797}" type="parTrans" cxnId="{B1C928E1-FD1C-44B8-8B4B-EA7945885C08}">
      <dgm:prSet/>
      <dgm:spPr/>
      <dgm:t>
        <a:bodyPr/>
        <a:lstStyle/>
        <a:p>
          <a:endParaRPr lang="es-ES"/>
        </a:p>
      </dgm:t>
    </dgm:pt>
    <dgm:pt modelId="{8686B007-28E4-4917-8C15-14343949F283}" type="sibTrans" cxnId="{B1C928E1-FD1C-44B8-8B4B-EA7945885C08}">
      <dgm:prSet/>
      <dgm:spPr/>
      <dgm:t>
        <a:bodyPr/>
        <a:lstStyle/>
        <a:p>
          <a:endParaRPr lang="es-ES"/>
        </a:p>
      </dgm:t>
    </dgm:pt>
    <dgm:pt modelId="{5874EC07-90CC-4F5D-8437-4589A5E0CFB9}">
      <dgm:prSet phldrT="[Texto]" custT="1"/>
      <dgm:spPr/>
      <dgm:t>
        <a:bodyPr/>
        <a:lstStyle/>
        <a:p>
          <a:r>
            <a:rPr lang="es-EC" sz="1800" dirty="0" smtClean="0"/>
            <a:t>Empresa agroindustrial</a:t>
          </a:r>
          <a:endParaRPr lang="es-ES" sz="1800" dirty="0"/>
        </a:p>
      </dgm:t>
    </dgm:pt>
    <dgm:pt modelId="{0CA9BE79-E3AC-42C6-886A-A0AEB44BE450}" type="parTrans" cxnId="{95525DFC-6C59-4EA9-B40B-869BD5243DEF}">
      <dgm:prSet/>
      <dgm:spPr/>
      <dgm:t>
        <a:bodyPr/>
        <a:lstStyle/>
        <a:p>
          <a:endParaRPr lang="es-ES"/>
        </a:p>
      </dgm:t>
    </dgm:pt>
    <dgm:pt modelId="{E59D0CFF-4F0A-40AE-B8D7-56AE0BC64E0A}" type="sibTrans" cxnId="{95525DFC-6C59-4EA9-B40B-869BD5243DEF}">
      <dgm:prSet/>
      <dgm:spPr/>
      <dgm:t>
        <a:bodyPr/>
        <a:lstStyle/>
        <a:p>
          <a:endParaRPr lang="es-ES"/>
        </a:p>
      </dgm:t>
    </dgm:pt>
    <dgm:pt modelId="{9E2ADC79-ECE0-40B9-AADA-925AF06AA9CC}" type="pres">
      <dgm:prSet presAssocID="{C2D8D06F-223F-41EB-B2D7-296DB69627D8}" presName="linearFlow" presStyleCnt="0">
        <dgm:presLayoutVars>
          <dgm:dir/>
          <dgm:resizeHandles val="exact"/>
        </dgm:presLayoutVars>
      </dgm:prSet>
      <dgm:spPr/>
    </dgm:pt>
    <dgm:pt modelId="{494D078E-B389-4427-BE97-8D94E23B8D24}" type="pres">
      <dgm:prSet presAssocID="{34C847E9-C677-49E1-A39A-DD94E9E6E0A1}" presName="node" presStyleLbl="node1" presStyleIdx="0" presStyleCnt="3" custScaleY="88003" custLinFactNeighborX="-44745" custLinFactNeighborY="23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C9ADF-F6F5-4B39-A655-EE27A1231CC8}" type="pres">
      <dgm:prSet presAssocID="{A3850A75-041A-4187-BDCF-504A9E58E827}" presName="spacerL" presStyleCnt="0"/>
      <dgm:spPr/>
    </dgm:pt>
    <dgm:pt modelId="{A383951E-5FB4-4F62-9BE6-9081E7861773}" type="pres">
      <dgm:prSet presAssocID="{A3850A75-041A-4187-BDCF-504A9E58E82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394FB84-2454-4E65-9A4B-10F80C04E9A7}" type="pres">
      <dgm:prSet presAssocID="{A3850A75-041A-4187-BDCF-504A9E58E827}" presName="spacerR" presStyleCnt="0"/>
      <dgm:spPr/>
    </dgm:pt>
    <dgm:pt modelId="{A158F4A4-0820-468F-967C-68877E63D6C4}" type="pres">
      <dgm:prSet presAssocID="{20BD3D25-04CF-4E46-800D-025520B500B0}" presName="node" presStyleLbl="node1" presStyleIdx="1" presStyleCnt="3" custScaleY="880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C3E25-420F-4304-A7F4-066690DF8F74}" type="pres">
      <dgm:prSet presAssocID="{8686B007-28E4-4917-8C15-14343949F283}" presName="spacerL" presStyleCnt="0"/>
      <dgm:spPr/>
    </dgm:pt>
    <dgm:pt modelId="{841A6274-A439-4652-8DF5-143D135D78CE}" type="pres">
      <dgm:prSet presAssocID="{8686B007-28E4-4917-8C15-14343949F28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AD56A16-01AC-46C7-A666-9281FFD0DBC2}" type="pres">
      <dgm:prSet presAssocID="{8686B007-28E4-4917-8C15-14343949F283}" presName="spacerR" presStyleCnt="0"/>
      <dgm:spPr/>
    </dgm:pt>
    <dgm:pt modelId="{E33C176B-8016-43CC-80D3-1168465D7479}" type="pres">
      <dgm:prSet presAssocID="{5874EC07-90CC-4F5D-8437-4589A5E0CFB9}" presName="node" presStyleLbl="node1" presStyleIdx="2" presStyleCnt="3" custScaleX="120056" custScaleY="73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2E75D4-1DC8-4336-B1EA-D914D37B3268}" type="presOf" srcId="{8686B007-28E4-4917-8C15-14343949F283}" destId="{841A6274-A439-4652-8DF5-143D135D78CE}" srcOrd="0" destOrd="0" presId="urn:microsoft.com/office/officeart/2005/8/layout/equation1"/>
    <dgm:cxn modelId="{95525DFC-6C59-4EA9-B40B-869BD5243DEF}" srcId="{C2D8D06F-223F-41EB-B2D7-296DB69627D8}" destId="{5874EC07-90CC-4F5D-8437-4589A5E0CFB9}" srcOrd="2" destOrd="0" parTransId="{0CA9BE79-E3AC-42C6-886A-A0AEB44BE450}" sibTransId="{E59D0CFF-4F0A-40AE-B8D7-56AE0BC64E0A}"/>
    <dgm:cxn modelId="{68B0A246-310E-442A-8EB5-0EBB1B8B5A0B}" type="presOf" srcId="{C2D8D06F-223F-41EB-B2D7-296DB69627D8}" destId="{9E2ADC79-ECE0-40B9-AADA-925AF06AA9CC}" srcOrd="0" destOrd="0" presId="urn:microsoft.com/office/officeart/2005/8/layout/equation1"/>
    <dgm:cxn modelId="{F15E132E-911A-4778-95D2-8F03AAC23331}" type="presOf" srcId="{20BD3D25-04CF-4E46-800D-025520B500B0}" destId="{A158F4A4-0820-468F-967C-68877E63D6C4}" srcOrd="0" destOrd="0" presId="urn:microsoft.com/office/officeart/2005/8/layout/equation1"/>
    <dgm:cxn modelId="{05CC3795-D5D8-4860-99E0-BDA76E1A0B76}" type="presOf" srcId="{5874EC07-90CC-4F5D-8437-4589A5E0CFB9}" destId="{E33C176B-8016-43CC-80D3-1168465D7479}" srcOrd="0" destOrd="0" presId="urn:microsoft.com/office/officeart/2005/8/layout/equation1"/>
    <dgm:cxn modelId="{B1C928E1-FD1C-44B8-8B4B-EA7945885C08}" srcId="{C2D8D06F-223F-41EB-B2D7-296DB69627D8}" destId="{20BD3D25-04CF-4E46-800D-025520B500B0}" srcOrd="1" destOrd="0" parTransId="{AD694FAE-95A8-43EA-B212-EEB0AB21C797}" sibTransId="{8686B007-28E4-4917-8C15-14343949F283}"/>
    <dgm:cxn modelId="{63AB9F82-668F-4BCD-A27B-799EEAC802B7}" type="presOf" srcId="{34C847E9-C677-49E1-A39A-DD94E9E6E0A1}" destId="{494D078E-B389-4427-BE97-8D94E23B8D24}" srcOrd="0" destOrd="0" presId="urn:microsoft.com/office/officeart/2005/8/layout/equation1"/>
    <dgm:cxn modelId="{E7ECF1CC-848D-4BC8-A1AE-68F7D455277D}" srcId="{C2D8D06F-223F-41EB-B2D7-296DB69627D8}" destId="{34C847E9-C677-49E1-A39A-DD94E9E6E0A1}" srcOrd="0" destOrd="0" parTransId="{6EBAB099-F0CC-4D73-8579-29635A087353}" sibTransId="{A3850A75-041A-4187-BDCF-504A9E58E827}"/>
    <dgm:cxn modelId="{0898251A-7645-4652-A07E-6C1B66597CDD}" type="presOf" srcId="{A3850A75-041A-4187-BDCF-504A9E58E827}" destId="{A383951E-5FB4-4F62-9BE6-9081E7861773}" srcOrd="0" destOrd="0" presId="urn:microsoft.com/office/officeart/2005/8/layout/equation1"/>
    <dgm:cxn modelId="{3C08FEAD-26C1-4EFC-8A5E-664D57FCE4D0}" type="presParOf" srcId="{9E2ADC79-ECE0-40B9-AADA-925AF06AA9CC}" destId="{494D078E-B389-4427-BE97-8D94E23B8D24}" srcOrd="0" destOrd="0" presId="urn:microsoft.com/office/officeart/2005/8/layout/equation1"/>
    <dgm:cxn modelId="{B959281D-2A16-42FB-B45E-9BE50D51D5B1}" type="presParOf" srcId="{9E2ADC79-ECE0-40B9-AADA-925AF06AA9CC}" destId="{B93C9ADF-F6F5-4B39-A655-EE27A1231CC8}" srcOrd="1" destOrd="0" presId="urn:microsoft.com/office/officeart/2005/8/layout/equation1"/>
    <dgm:cxn modelId="{199AB9BB-4C88-4F9A-B19E-D6BB0EE8BE43}" type="presParOf" srcId="{9E2ADC79-ECE0-40B9-AADA-925AF06AA9CC}" destId="{A383951E-5FB4-4F62-9BE6-9081E7861773}" srcOrd="2" destOrd="0" presId="urn:microsoft.com/office/officeart/2005/8/layout/equation1"/>
    <dgm:cxn modelId="{0F3644EC-21BB-459A-A1C4-2B7F4D998662}" type="presParOf" srcId="{9E2ADC79-ECE0-40B9-AADA-925AF06AA9CC}" destId="{E394FB84-2454-4E65-9A4B-10F80C04E9A7}" srcOrd="3" destOrd="0" presId="urn:microsoft.com/office/officeart/2005/8/layout/equation1"/>
    <dgm:cxn modelId="{8313FF62-694A-42B7-A135-89D2263E805B}" type="presParOf" srcId="{9E2ADC79-ECE0-40B9-AADA-925AF06AA9CC}" destId="{A158F4A4-0820-468F-967C-68877E63D6C4}" srcOrd="4" destOrd="0" presId="urn:microsoft.com/office/officeart/2005/8/layout/equation1"/>
    <dgm:cxn modelId="{75DD0C4E-684A-4D94-B01B-A93FF5F4972B}" type="presParOf" srcId="{9E2ADC79-ECE0-40B9-AADA-925AF06AA9CC}" destId="{22AC3E25-420F-4304-A7F4-066690DF8F74}" srcOrd="5" destOrd="0" presId="urn:microsoft.com/office/officeart/2005/8/layout/equation1"/>
    <dgm:cxn modelId="{4D4F98FF-485B-4632-A60D-1CE863C7BA18}" type="presParOf" srcId="{9E2ADC79-ECE0-40B9-AADA-925AF06AA9CC}" destId="{841A6274-A439-4652-8DF5-143D135D78CE}" srcOrd="6" destOrd="0" presId="urn:microsoft.com/office/officeart/2005/8/layout/equation1"/>
    <dgm:cxn modelId="{118E8023-2C4E-4811-8E48-2E0EAB3CB0F7}" type="presParOf" srcId="{9E2ADC79-ECE0-40B9-AADA-925AF06AA9CC}" destId="{4AD56A16-01AC-46C7-A666-9281FFD0DBC2}" srcOrd="7" destOrd="0" presId="urn:microsoft.com/office/officeart/2005/8/layout/equation1"/>
    <dgm:cxn modelId="{B36B703A-021A-4F3C-AE25-687781466D7F}" type="presParOf" srcId="{9E2ADC79-ECE0-40B9-AADA-925AF06AA9CC}" destId="{E33C176B-8016-43CC-80D3-1168465D747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8D06F-223F-41EB-B2D7-296DB69627D8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3" csCatId="colorful" phldr="1"/>
      <dgm:spPr/>
    </dgm:pt>
    <dgm:pt modelId="{34C847E9-C677-49E1-A39A-DD94E9E6E0A1}">
      <dgm:prSet phldrT="[Texto]" custT="1"/>
      <dgm:spPr/>
      <dgm:t>
        <a:bodyPr/>
        <a:lstStyle/>
        <a:p>
          <a:r>
            <a:rPr lang="es-EC" sz="1800" dirty="0" smtClean="0"/>
            <a:t>bajo costo</a:t>
          </a:r>
          <a:endParaRPr lang="es-ES" sz="1800" dirty="0"/>
        </a:p>
      </dgm:t>
    </dgm:pt>
    <dgm:pt modelId="{6EBAB099-F0CC-4D73-8579-29635A087353}" type="parTrans" cxnId="{E7ECF1CC-848D-4BC8-A1AE-68F7D455277D}">
      <dgm:prSet/>
      <dgm:spPr/>
      <dgm:t>
        <a:bodyPr/>
        <a:lstStyle/>
        <a:p>
          <a:endParaRPr lang="es-ES"/>
        </a:p>
      </dgm:t>
    </dgm:pt>
    <dgm:pt modelId="{A3850A75-041A-4187-BDCF-504A9E58E827}" type="sibTrans" cxnId="{E7ECF1CC-848D-4BC8-A1AE-68F7D455277D}">
      <dgm:prSet/>
      <dgm:spPr/>
      <dgm:t>
        <a:bodyPr/>
        <a:lstStyle/>
        <a:p>
          <a:endParaRPr lang="es-ES"/>
        </a:p>
      </dgm:t>
    </dgm:pt>
    <dgm:pt modelId="{20BD3D25-04CF-4E46-800D-025520B500B0}">
      <dgm:prSet phldrT="[Texto]" custT="1"/>
      <dgm:spPr/>
      <dgm:t>
        <a:bodyPr/>
        <a:lstStyle/>
        <a:p>
          <a:r>
            <a:rPr lang="es-EC" sz="1800" dirty="0" smtClean="0"/>
            <a:t>Excelente calidad</a:t>
          </a:r>
          <a:endParaRPr lang="es-ES" sz="1800" dirty="0"/>
        </a:p>
      </dgm:t>
    </dgm:pt>
    <dgm:pt modelId="{AD694FAE-95A8-43EA-B212-EEB0AB21C797}" type="parTrans" cxnId="{B1C928E1-FD1C-44B8-8B4B-EA7945885C08}">
      <dgm:prSet/>
      <dgm:spPr/>
      <dgm:t>
        <a:bodyPr/>
        <a:lstStyle/>
        <a:p>
          <a:endParaRPr lang="es-ES"/>
        </a:p>
      </dgm:t>
    </dgm:pt>
    <dgm:pt modelId="{8686B007-28E4-4917-8C15-14343949F283}" type="sibTrans" cxnId="{B1C928E1-FD1C-44B8-8B4B-EA7945885C08}">
      <dgm:prSet/>
      <dgm:spPr/>
      <dgm:t>
        <a:bodyPr/>
        <a:lstStyle/>
        <a:p>
          <a:endParaRPr lang="es-ES"/>
        </a:p>
      </dgm:t>
    </dgm:pt>
    <dgm:pt modelId="{5874EC07-90CC-4F5D-8437-4589A5E0CFB9}">
      <dgm:prSet phldrT="[Texto]" custT="1"/>
      <dgm:spPr/>
      <dgm:t>
        <a:bodyPr/>
        <a:lstStyle/>
        <a:p>
          <a:r>
            <a:rPr lang="es-EC" sz="1800" dirty="0" smtClean="0"/>
            <a:t>Operación económicamente rentable</a:t>
          </a:r>
          <a:endParaRPr lang="es-ES" sz="1800" dirty="0"/>
        </a:p>
      </dgm:t>
    </dgm:pt>
    <dgm:pt modelId="{0CA9BE79-E3AC-42C6-886A-A0AEB44BE450}" type="parTrans" cxnId="{95525DFC-6C59-4EA9-B40B-869BD5243DEF}">
      <dgm:prSet/>
      <dgm:spPr/>
      <dgm:t>
        <a:bodyPr/>
        <a:lstStyle/>
        <a:p>
          <a:endParaRPr lang="es-ES"/>
        </a:p>
      </dgm:t>
    </dgm:pt>
    <dgm:pt modelId="{E59D0CFF-4F0A-40AE-B8D7-56AE0BC64E0A}" type="sibTrans" cxnId="{95525DFC-6C59-4EA9-B40B-869BD5243DEF}">
      <dgm:prSet/>
      <dgm:spPr/>
      <dgm:t>
        <a:bodyPr/>
        <a:lstStyle/>
        <a:p>
          <a:endParaRPr lang="es-ES"/>
        </a:p>
      </dgm:t>
    </dgm:pt>
    <dgm:pt modelId="{9E2ADC79-ECE0-40B9-AADA-925AF06AA9CC}" type="pres">
      <dgm:prSet presAssocID="{C2D8D06F-223F-41EB-B2D7-296DB69627D8}" presName="linearFlow" presStyleCnt="0">
        <dgm:presLayoutVars>
          <dgm:dir/>
          <dgm:resizeHandles val="exact"/>
        </dgm:presLayoutVars>
      </dgm:prSet>
      <dgm:spPr/>
    </dgm:pt>
    <dgm:pt modelId="{494D078E-B389-4427-BE97-8D94E23B8D24}" type="pres">
      <dgm:prSet presAssocID="{34C847E9-C677-49E1-A39A-DD94E9E6E0A1}" presName="node" presStyleLbl="node1" presStyleIdx="0" presStyleCnt="3" custScaleY="88003" custLinFactNeighborX="-44745" custLinFactNeighborY="23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C9ADF-F6F5-4B39-A655-EE27A1231CC8}" type="pres">
      <dgm:prSet presAssocID="{A3850A75-041A-4187-BDCF-504A9E58E827}" presName="spacerL" presStyleCnt="0"/>
      <dgm:spPr/>
    </dgm:pt>
    <dgm:pt modelId="{A383951E-5FB4-4F62-9BE6-9081E7861773}" type="pres">
      <dgm:prSet presAssocID="{A3850A75-041A-4187-BDCF-504A9E58E82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394FB84-2454-4E65-9A4B-10F80C04E9A7}" type="pres">
      <dgm:prSet presAssocID="{A3850A75-041A-4187-BDCF-504A9E58E827}" presName="spacerR" presStyleCnt="0"/>
      <dgm:spPr/>
    </dgm:pt>
    <dgm:pt modelId="{A158F4A4-0820-468F-967C-68877E63D6C4}" type="pres">
      <dgm:prSet presAssocID="{20BD3D25-04CF-4E46-800D-025520B500B0}" presName="node" presStyleLbl="node1" presStyleIdx="1" presStyleCnt="3" custScaleY="880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C3E25-420F-4304-A7F4-066690DF8F74}" type="pres">
      <dgm:prSet presAssocID="{8686B007-28E4-4917-8C15-14343949F283}" presName="spacerL" presStyleCnt="0"/>
      <dgm:spPr/>
    </dgm:pt>
    <dgm:pt modelId="{841A6274-A439-4652-8DF5-143D135D78CE}" type="pres">
      <dgm:prSet presAssocID="{8686B007-28E4-4917-8C15-14343949F28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AD56A16-01AC-46C7-A666-9281FFD0DBC2}" type="pres">
      <dgm:prSet presAssocID="{8686B007-28E4-4917-8C15-14343949F283}" presName="spacerR" presStyleCnt="0"/>
      <dgm:spPr/>
    </dgm:pt>
    <dgm:pt modelId="{E33C176B-8016-43CC-80D3-1168465D7479}" type="pres">
      <dgm:prSet presAssocID="{5874EC07-90CC-4F5D-8437-4589A5E0CFB9}" presName="node" presStyleLbl="node1" presStyleIdx="2" presStyleCnt="3" custScaleX="143663" custScaleY="73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525DFC-6C59-4EA9-B40B-869BD5243DEF}" srcId="{C2D8D06F-223F-41EB-B2D7-296DB69627D8}" destId="{5874EC07-90CC-4F5D-8437-4589A5E0CFB9}" srcOrd="2" destOrd="0" parTransId="{0CA9BE79-E3AC-42C6-886A-A0AEB44BE450}" sibTransId="{E59D0CFF-4F0A-40AE-B8D7-56AE0BC64E0A}"/>
    <dgm:cxn modelId="{755A2C89-7D0F-4A70-9D90-F408D695DD59}" type="presOf" srcId="{8686B007-28E4-4917-8C15-14343949F283}" destId="{841A6274-A439-4652-8DF5-143D135D78CE}" srcOrd="0" destOrd="0" presId="urn:microsoft.com/office/officeart/2005/8/layout/equation1"/>
    <dgm:cxn modelId="{B1C928E1-FD1C-44B8-8B4B-EA7945885C08}" srcId="{C2D8D06F-223F-41EB-B2D7-296DB69627D8}" destId="{20BD3D25-04CF-4E46-800D-025520B500B0}" srcOrd="1" destOrd="0" parTransId="{AD694FAE-95A8-43EA-B212-EEB0AB21C797}" sibTransId="{8686B007-28E4-4917-8C15-14343949F283}"/>
    <dgm:cxn modelId="{C7F82924-8A85-4623-AE64-EEE8514E5989}" type="presOf" srcId="{A3850A75-041A-4187-BDCF-504A9E58E827}" destId="{A383951E-5FB4-4F62-9BE6-9081E7861773}" srcOrd="0" destOrd="0" presId="urn:microsoft.com/office/officeart/2005/8/layout/equation1"/>
    <dgm:cxn modelId="{3B915102-52C5-4A60-87A4-AB841F6E63F4}" type="presOf" srcId="{20BD3D25-04CF-4E46-800D-025520B500B0}" destId="{A158F4A4-0820-468F-967C-68877E63D6C4}" srcOrd="0" destOrd="0" presId="urn:microsoft.com/office/officeart/2005/8/layout/equation1"/>
    <dgm:cxn modelId="{72F0DAAD-A485-4415-B268-C1DA68BAA4CD}" type="presOf" srcId="{5874EC07-90CC-4F5D-8437-4589A5E0CFB9}" destId="{E33C176B-8016-43CC-80D3-1168465D7479}" srcOrd="0" destOrd="0" presId="urn:microsoft.com/office/officeart/2005/8/layout/equation1"/>
    <dgm:cxn modelId="{5AE53079-4600-4D55-BF68-62B71726BD3F}" type="presOf" srcId="{C2D8D06F-223F-41EB-B2D7-296DB69627D8}" destId="{9E2ADC79-ECE0-40B9-AADA-925AF06AA9CC}" srcOrd="0" destOrd="0" presId="urn:microsoft.com/office/officeart/2005/8/layout/equation1"/>
    <dgm:cxn modelId="{E7ECF1CC-848D-4BC8-A1AE-68F7D455277D}" srcId="{C2D8D06F-223F-41EB-B2D7-296DB69627D8}" destId="{34C847E9-C677-49E1-A39A-DD94E9E6E0A1}" srcOrd="0" destOrd="0" parTransId="{6EBAB099-F0CC-4D73-8579-29635A087353}" sibTransId="{A3850A75-041A-4187-BDCF-504A9E58E827}"/>
    <dgm:cxn modelId="{15051C80-AF7F-4983-9C3C-8944A03F0093}" type="presOf" srcId="{34C847E9-C677-49E1-A39A-DD94E9E6E0A1}" destId="{494D078E-B389-4427-BE97-8D94E23B8D24}" srcOrd="0" destOrd="0" presId="urn:microsoft.com/office/officeart/2005/8/layout/equation1"/>
    <dgm:cxn modelId="{B39A9BD1-E1CC-49BB-988F-9A7A7F648C95}" type="presParOf" srcId="{9E2ADC79-ECE0-40B9-AADA-925AF06AA9CC}" destId="{494D078E-B389-4427-BE97-8D94E23B8D24}" srcOrd="0" destOrd="0" presId="urn:microsoft.com/office/officeart/2005/8/layout/equation1"/>
    <dgm:cxn modelId="{A0FB4CEC-B928-4C2C-93D6-4B21FA2F1A4E}" type="presParOf" srcId="{9E2ADC79-ECE0-40B9-AADA-925AF06AA9CC}" destId="{B93C9ADF-F6F5-4B39-A655-EE27A1231CC8}" srcOrd="1" destOrd="0" presId="urn:microsoft.com/office/officeart/2005/8/layout/equation1"/>
    <dgm:cxn modelId="{18DC86EC-D930-40D4-8448-42C3AA65F82F}" type="presParOf" srcId="{9E2ADC79-ECE0-40B9-AADA-925AF06AA9CC}" destId="{A383951E-5FB4-4F62-9BE6-9081E7861773}" srcOrd="2" destOrd="0" presId="urn:microsoft.com/office/officeart/2005/8/layout/equation1"/>
    <dgm:cxn modelId="{9B22BE51-05C4-4813-BEE6-83B994C57AF0}" type="presParOf" srcId="{9E2ADC79-ECE0-40B9-AADA-925AF06AA9CC}" destId="{E394FB84-2454-4E65-9A4B-10F80C04E9A7}" srcOrd="3" destOrd="0" presId="urn:microsoft.com/office/officeart/2005/8/layout/equation1"/>
    <dgm:cxn modelId="{5C6B1073-6DD5-4A08-8343-51B1B1C3681E}" type="presParOf" srcId="{9E2ADC79-ECE0-40B9-AADA-925AF06AA9CC}" destId="{A158F4A4-0820-468F-967C-68877E63D6C4}" srcOrd="4" destOrd="0" presId="urn:microsoft.com/office/officeart/2005/8/layout/equation1"/>
    <dgm:cxn modelId="{6D231D42-3EAD-4187-A9BE-F022ABCED943}" type="presParOf" srcId="{9E2ADC79-ECE0-40B9-AADA-925AF06AA9CC}" destId="{22AC3E25-420F-4304-A7F4-066690DF8F74}" srcOrd="5" destOrd="0" presId="urn:microsoft.com/office/officeart/2005/8/layout/equation1"/>
    <dgm:cxn modelId="{EAA315CF-7C54-442C-920E-B349703EB08C}" type="presParOf" srcId="{9E2ADC79-ECE0-40B9-AADA-925AF06AA9CC}" destId="{841A6274-A439-4652-8DF5-143D135D78CE}" srcOrd="6" destOrd="0" presId="urn:microsoft.com/office/officeart/2005/8/layout/equation1"/>
    <dgm:cxn modelId="{55EE3951-8857-46C7-ADD4-985E423DF278}" type="presParOf" srcId="{9E2ADC79-ECE0-40B9-AADA-925AF06AA9CC}" destId="{4AD56A16-01AC-46C7-A666-9281FFD0DBC2}" srcOrd="7" destOrd="0" presId="urn:microsoft.com/office/officeart/2005/8/layout/equation1"/>
    <dgm:cxn modelId="{E2C4C910-5EB3-4D85-911C-B5C3CBCCA0E6}" type="presParOf" srcId="{9E2ADC79-ECE0-40B9-AADA-925AF06AA9CC}" destId="{E33C176B-8016-43CC-80D3-1168465D747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78F58-DFDA-42AE-B684-18CA6EFB2D6C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0CDA35F-1D05-4F0F-89F9-A07360952EED}">
      <dgm:prSet phldrT="[Texto]"/>
      <dgm:spPr/>
      <dgm:t>
        <a:bodyPr/>
        <a:lstStyle/>
        <a:p>
          <a:pPr rtl="0"/>
          <a:r>
            <a:rPr lang="es-ES" dirty="0" smtClean="0"/>
            <a:t>señalar las fuentes de financiamiento: pública, privada o mixta.</a:t>
          </a:r>
        </a:p>
      </dgm:t>
    </dgm:pt>
    <dgm:pt modelId="{D4789F9D-644C-4CAF-A542-D0F50D89549E}" type="parTrans" cxnId="{92F20E23-6863-47F8-8F98-EAB71A68097D}">
      <dgm:prSet/>
      <dgm:spPr/>
      <dgm:t>
        <a:bodyPr/>
        <a:lstStyle/>
        <a:p>
          <a:endParaRPr lang="es-ES"/>
        </a:p>
      </dgm:t>
    </dgm:pt>
    <dgm:pt modelId="{253BE692-B4D4-474A-83E8-4089045632A1}" type="sibTrans" cxnId="{92F20E23-6863-47F8-8F98-EAB71A68097D}">
      <dgm:prSet/>
      <dgm:spPr/>
      <dgm:t>
        <a:bodyPr/>
        <a:lstStyle/>
        <a:p>
          <a:endParaRPr lang="es-ES"/>
        </a:p>
      </dgm:t>
    </dgm:pt>
    <dgm:pt modelId="{AB2E7F86-1F45-4167-86FA-81B127A61FD9}">
      <dgm:prSet phldrT="[Texto]"/>
      <dgm:spPr/>
      <dgm:t>
        <a:bodyPr/>
        <a:lstStyle/>
        <a:p>
          <a:r>
            <a:rPr lang="es-ES" dirty="0" smtClean="0"/>
            <a:t>vinculación con otras instituciones sean nacionales o extranjeras.</a:t>
          </a:r>
          <a:endParaRPr lang="es-ES" dirty="0"/>
        </a:p>
      </dgm:t>
    </dgm:pt>
    <dgm:pt modelId="{1D3BF8BE-0252-45EE-B74B-32C8C5317156}" type="parTrans" cxnId="{359F9569-3833-47B0-94E0-6841117F4808}">
      <dgm:prSet/>
      <dgm:spPr/>
      <dgm:t>
        <a:bodyPr/>
        <a:lstStyle/>
        <a:p>
          <a:endParaRPr lang="es-ES"/>
        </a:p>
      </dgm:t>
    </dgm:pt>
    <dgm:pt modelId="{FD0A7A51-60E6-4805-91AC-BF54860E3D76}" type="sibTrans" cxnId="{359F9569-3833-47B0-94E0-6841117F4808}">
      <dgm:prSet/>
      <dgm:spPr/>
      <dgm:t>
        <a:bodyPr/>
        <a:lstStyle/>
        <a:p>
          <a:endParaRPr lang="es-ES"/>
        </a:p>
      </dgm:t>
    </dgm:pt>
    <dgm:pt modelId="{F2E356F3-F140-4425-84B8-243097F9514F}">
      <dgm:prSet phldrT="[Texto]"/>
      <dgm:spPr/>
      <dgm:t>
        <a:bodyPr/>
        <a:lstStyle/>
        <a:p>
          <a:r>
            <a:rPr lang="es-ES" dirty="0" smtClean="0"/>
            <a:t>Realizar el Request for Porposals RFP (Solicitud de Propuestas)</a:t>
          </a:r>
          <a:endParaRPr lang="es-ES" dirty="0"/>
        </a:p>
      </dgm:t>
    </dgm:pt>
    <dgm:pt modelId="{CD0B3AA5-DF4A-4A0A-8CF6-F3A607D919D9}" type="parTrans" cxnId="{28767ED9-AAEB-4505-925A-5E782454BB9E}">
      <dgm:prSet/>
      <dgm:spPr/>
      <dgm:t>
        <a:bodyPr/>
        <a:lstStyle/>
        <a:p>
          <a:endParaRPr lang="es-ES"/>
        </a:p>
      </dgm:t>
    </dgm:pt>
    <dgm:pt modelId="{0DD2067C-9CCD-44AB-AE46-53E75F27DFA3}" type="sibTrans" cxnId="{28767ED9-AAEB-4505-925A-5E782454BB9E}">
      <dgm:prSet/>
      <dgm:spPr/>
      <dgm:t>
        <a:bodyPr/>
        <a:lstStyle/>
        <a:p>
          <a:endParaRPr lang="es-ES"/>
        </a:p>
      </dgm:t>
    </dgm:pt>
    <dgm:pt modelId="{BF2E3A4F-1DE1-4844-824E-EB28CA7C68A0}" type="pres">
      <dgm:prSet presAssocID="{35778F58-DFDA-42AE-B684-18CA6EFB2D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625B48-B1D5-49E3-A07C-6D2E7F90EFE7}" type="pres">
      <dgm:prSet presAssocID="{40CDA35F-1D05-4F0F-89F9-A07360952E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866ECA-625C-4AC3-9ABB-2FF1F3B0AB1A}" type="pres">
      <dgm:prSet presAssocID="{253BE692-B4D4-474A-83E8-4089045632A1}" presName="sibTrans" presStyleCnt="0"/>
      <dgm:spPr/>
    </dgm:pt>
    <dgm:pt modelId="{B9AA3A8B-4260-4245-815E-769E39088164}" type="pres">
      <dgm:prSet presAssocID="{AB2E7F86-1F45-4167-86FA-81B127A61F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743062-D84B-422D-B89E-F70110C05F01}" type="pres">
      <dgm:prSet presAssocID="{FD0A7A51-60E6-4805-91AC-BF54860E3D76}" presName="sibTrans" presStyleCnt="0"/>
      <dgm:spPr/>
    </dgm:pt>
    <dgm:pt modelId="{F283B08D-5F0E-4BC1-BF35-27A5485017AD}" type="pres">
      <dgm:prSet presAssocID="{F2E356F3-F140-4425-84B8-243097F951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767ED9-AAEB-4505-925A-5E782454BB9E}" srcId="{35778F58-DFDA-42AE-B684-18CA6EFB2D6C}" destId="{F2E356F3-F140-4425-84B8-243097F9514F}" srcOrd="2" destOrd="0" parTransId="{CD0B3AA5-DF4A-4A0A-8CF6-F3A607D919D9}" sibTransId="{0DD2067C-9CCD-44AB-AE46-53E75F27DFA3}"/>
    <dgm:cxn modelId="{4148F235-8B10-4645-8337-453059BE1835}" type="presOf" srcId="{40CDA35F-1D05-4F0F-89F9-A07360952EED}" destId="{4C625B48-B1D5-49E3-A07C-6D2E7F90EFE7}" srcOrd="0" destOrd="0" presId="urn:microsoft.com/office/officeart/2005/8/layout/default"/>
    <dgm:cxn modelId="{92F20E23-6863-47F8-8F98-EAB71A68097D}" srcId="{35778F58-DFDA-42AE-B684-18CA6EFB2D6C}" destId="{40CDA35F-1D05-4F0F-89F9-A07360952EED}" srcOrd="0" destOrd="0" parTransId="{D4789F9D-644C-4CAF-A542-D0F50D89549E}" sibTransId="{253BE692-B4D4-474A-83E8-4089045632A1}"/>
    <dgm:cxn modelId="{359F9569-3833-47B0-94E0-6841117F4808}" srcId="{35778F58-DFDA-42AE-B684-18CA6EFB2D6C}" destId="{AB2E7F86-1F45-4167-86FA-81B127A61FD9}" srcOrd="1" destOrd="0" parTransId="{1D3BF8BE-0252-45EE-B74B-32C8C5317156}" sibTransId="{FD0A7A51-60E6-4805-91AC-BF54860E3D76}"/>
    <dgm:cxn modelId="{A419040F-EA44-4DAD-B688-BFDC31BB41F7}" type="presOf" srcId="{F2E356F3-F140-4425-84B8-243097F9514F}" destId="{F283B08D-5F0E-4BC1-BF35-27A5485017AD}" srcOrd="0" destOrd="0" presId="urn:microsoft.com/office/officeart/2005/8/layout/default"/>
    <dgm:cxn modelId="{6B7BFA0C-C5FF-4D3E-AC3A-69B8CA2F065E}" type="presOf" srcId="{35778F58-DFDA-42AE-B684-18CA6EFB2D6C}" destId="{BF2E3A4F-1DE1-4844-824E-EB28CA7C68A0}" srcOrd="0" destOrd="0" presId="urn:microsoft.com/office/officeart/2005/8/layout/default"/>
    <dgm:cxn modelId="{97908D2D-F05F-4B52-A29D-FAFCD63AB0D8}" type="presOf" srcId="{AB2E7F86-1F45-4167-86FA-81B127A61FD9}" destId="{B9AA3A8B-4260-4245-815E-769E39088164}" srcOrd="0" destOrd="0" presId="urn:microsoft.com/office/officeart/2005/8/layout/default"/>
    <dgm:cxn modelId="{41EF7856-1DD3-4153-859D-1B94663FD15D}" type="presParOf" srcId="{BF2E3A4F-1DE1-4844-824E-EB28CA7C68A0}" destId="{4C625B48-B1D5-49E3-A07C-6D2E7F90EFE7}" srcOrd="0" destOrd="0" presId="urn:microsoft.com/office/officeart/2005/8/layout/default"/>
    <dgm:cxn modelId="{56EDC7B6-1A4D-4710-85A9-4221BCF433EC}" type="presParOf" srcId="{BF2E3A4F-1DE1-4844-824E-EB28CA7C68A0}" destId="{DE866ECA-625C-4AC3-9ABB-2FF1F3B0AB1A}" srcOrd="1" destOrd="0" presId="urn:microsoft.com/office/officeart/2005/8/layout/default"/>
    <dgm:cxn modelId="{5A7595A3-B8C7-45EF-8CB2-382FC713A4C0}" type="presParOf" srcId="{BF2E3A4F-1DE1-4844-824E-EB28CA7C68A0}" destId="{B9AA3A8B-4260-4245-815E-769E39088164}" srcOrd="2" destOrd="0" presId="urn:microsoft.com/office/officeart/2005/8/layout/default"/>
    <dgm:cxn modelId="{67A7BA78-ACCB-44C9-9A34-71BE6E296C97}" type="presParOf" srcId="{BF2E3A4F-1DE1-4844-824E-EB28CA7C68A0}" destId="{F9743062-D84B-422D-B89E-F70110C05F01}" srcOrd="3" destOrd="0" presId="urn:microsoft.com/office/officeart/2005/8/layout/default"/>
    <dgm:cxn modelId="{9E347827-B1CB-43B9-95FF-0E80D37CADBA}" type="presParOf" srcId="{BF2E3A4F-1DE1-4844-824E-EB28CA7C68A0}" destId="{F283B08D-5F0E-4BC1-BF35-27A5485017A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F787C7-EBA2-4380-A00B-9E98BD90BD2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96AA02-9713-4266-8E8A-25CD3EB46852}">
      <dgm:prSet phldrT="[Texto]"/>
      <dgm:spPr/>
      <dgm:t>
        <a:bodyPr/>
        <a:lstStyle/>
        <a:p>
          <a:r>
            <a:rPr lang="es-ES" b="1" dirty="0" smtClean="0"/>
            <a:t>Convocatoria (Scope of work)</a:t>
          </a:r>
          <a:endParaRPr lang="es-ES" dirty="0"/>
        </a:p>
      </dgm:t>
    </dgm:pt>
    <dgm:pt modelId="{8316E899-9319-4712-97D6-CE0836D1FCE5}" type="parTrans" cxnId="{0E5CF31B-29C5-4918-8DAE-86EAE59ABF67}">
      <dgm:prSet/>
      <dgm:spPr/>
      <dgm:t>
        <a:bodyPr/>
        <a:lstStyle/>
        <a:p>
          <a:endParaRPr lang="es-ES"/>
        </a:p>
      </dgm:t>
    </dgm:pt>
    <dgm:pt modelId="{E7F94D83-01AA-4A82-8522-792FDCDCD4E3}" type="sibTrans" cxnId="{0E5CF31B-29C5-4918-8DAE-86EAE59ABF67}">
      <dgm:prSet/>
      <dgm:spPr/>
      <dgm:t>
        <a:bodyPr/>
        <a:lstStyle/>
        <a:p>
          <a:endParaRPr lang="es-ES"/>
        </a:p>
      </dgm:t>
    </dgm:pt>
    <dgm:pt modelId="{5ACAC81C-67FE-4A49-BA35-BA2DC35E7C69}">
      <dgm:prSet phldrT="[Texto]" custT="1"/>
      <dgm:spPr/>
      <dgm:t>
        <a:bodyPr/>
        <a:lstStyle/>
        <a:p>
          <a:r>
            <a:rPr lang="es-EC" sz="1800" dirty="0" smtClean="0"/>
            <a:t>Acta de selección y adjudicación</a:t>
          </a:r>
          <a:endParaRPr lang="es-ES" sz="1800" dirty="0" smtClean="0"/>
        </a:p>
      </dgm:t>
    </dgm:pt>
    <dgm:pt modelId="{EAFA7F3D-9B28-4DB1-B666-B10280206097}" type="parTrans" cxnId="{8448853E-97C7-4333-9FA7-D1447DADA89D}">
      <dgm:prSet/>
      <dgm:spPr/>
      <dgm:t>
        <a:bodyPr/>
        <a:lstStyle/>
        <a:p>
          <a:endParaRPr lang="es-ES"/>
        </a:p>
      </dgm:t>
    </dgm:pt>
    <dgm:pt modelId="{BC03A33C-AAED-41E3-AB06-07C569136449}" type="sibTrans" cxnId="{8448853E-97C7-4333-9FA7-D1447DADA89D}">
      <dgm:prSet/>
      <dgm:spPr/>
      <dgm:t>
        <a:bodyPr/>
        <a:lstStyle/>
        <a:p>
          <a:endParaRPr lang="es-ES"/>
        </a:p>
      </dgm:t>
    </dgm:pt>
    <dgm:pt modelId="{73EC2A1C-0FF7-4F51-A140-82A85E28BDCA}">
      <dgm:prSet phldrT="[Texto]"/>
      <dgm:spPr/>
      <dgm:t>
        <a:bodyPr/>
        <a:lstStyle/>
        <a:p>
          <a:r>
            <a:rPr lang="es-ES" b="1" dirty="0" smtClean="0"/>
            <a:t>Reserva De Nombre</a:t>
          </a:r>
          <a:endParaRPr lang="es-ES" dirty="0"/>
        </a:p>
      </dgm:t>
    </dgm:pt>
    <dgm:pt modelId="{1DB3937B-6ACB-4500-BA86-BA099C44C9E5}" type="parTrans" cxnId="{D6540B39-1794-47C6-A9C9-2702E29400E2}">
      <dgm:prSet/>
      <dgm:spPr/>
      <dgm:t>
        <a:bodyPr/>
        <a:lstStyle/>
        <a:p>
          <a:endParaRPr lang="es-ES"/>
        </a:p>
      </dgm:t>
    </dgm:pt>
    <dgm:pt modelId="{D50FA430-D9E0-4D27-AD5B-B5612AE5C331}" type="sibTrans" cxnId="{D6540B39-1794-47C6-A9C9-2702E29400E2}">
      <dgm:prSet/>
      <dgm:spPr/>
      <dgm:t>
        <a:bodyPr/>
        <a:lstStyle/>
        <a:p>
          <a:endParaRPr lang="es-ES"/>
        </a:p>
      </dgm:t>
    </dgm:pt>
    <dgm:pt modelId="{30C3EE18-8130-4AAA-B851-F9521334BCCB}">
      <dgm:prSet phldrT="[Texto]" custT="1"/>
      <dgm:spPr/>
      <dgm:t>
        <a:bodyPr/>
        <a:lstStyle/>
        <a:p>
          <a:r>
            <a:rPr lang="es-EC" sz="1800" dirty="0" smtClean="0"/>
            <a:t>Superintendecia de compañías</a:t>
          </a:r>
          <a:endParaRPr lang="es-ES" sz="1800" dirty="0"/>
        </a:p>
      </dgm:t>
    </dgm:pt>
    <dgm:pt modelId="{AD79BC13-011E-447A-A34C-0219FDD30546}" type="parTrans" cxnId="{07180E1B-86C7-442C-B85C-E119C9D4A81D}">
      <dgm:prSet/>
      <dgm:spPr/>
      <dgm:t>
        <a:bodyPr/>
        <a:lstStyle/>
        <a:p>
          <a:endParaRPr lang="es-ES"/>
        </a:p>
      </dgm:t>
    </dgm:pt>
    <dgm:pt modelId="{C5BFB87B-EEA7-47B6-A253-F0BDB1235A1D}" type="sibTrans" cxnId="{07180E1B-86C7-442C-B85C-E119C9D4A81D}">
      <dgm:prSet/>
      <dgm:spPr/>
      <dgm:t>
        <a:bodyPr/>
        <a:lstStyle/>
        <a:p>
          <a:endParaRPr lang="es-ES"/>
        </a:p>
      </dgm:t>
    </dgm:pt>
    <dgm:pt modelId="{15D1D70F-325E-47FF-8C94-E936085B7386}">
      <dgm:prSet/>
      <dgm:spPr/>
      <dgm:t>
        <a:bodyPr/>
        <a:lstStyle/>
        <a:p>
          <a:r>
            <a:rPr lang="es-EC" b="1" dirty="0" smtClean="0"/>
            <a:t>Elaboración De Estatutos</a:t>
          </a:r>
          <a:endParaRPr lang="es-ES" dirty="0"/>
        </a:p>
      </dgm:t>
    </dgm:pt>
    <dgm:pt modelId="{66170228-60D9-4BC0-9BDF-8F839DC5A4A2}" type="parTrans" cxnId="{6CC4B8B3-663A-413F-8F63-C8A97F972E2F}">
      <dgm:prSet/>
      <dgm:spPr/>
      <dgm:t>
        <a:bodyPr/>
        <a:lstStyle/>
        <a:p>
          <a:endParaRPr lang="es-ES"/>
        </a:p>
      </dgm:t>
    </dgm:pt>
    <dgm:pt modelId="{F6E7E806-FF9A-46D9-BA3E-3108F5422151}" type="sibTrans" cxnId="{6CC4B8B3-663A-413F-8F63-C8A97F972E2F}">
      <dgm:prSet/>
      <dgm:spPr/>
      <dgm:t>
        <a:bodyPr/>
        <a:lstStyle/>
        <a:p>
          <a:endParaRPr lang="es-ES"/>
        </a:p>
      </dgm:t>
    </dgm:pt>
    <dgm:pt modelId="{6967525F-3A80-4206-9243-CB6571224F27}">
      <dgm:prSet custT="1"/>
      <dgm:spPr/>
      <dgm:t>
        <a:bodyPr/>
        <a:lstStyle/>
        <a:p>
          <a:r>
            <a:rPr lang="es-EC" sz="1800" dirty="0" smtClean="0"/>
            <a:t>Constitución de la compañía</a:t>
          </a:r>
          <a:endParaRPr lang="es-ES" sz="1800" dirty="0" smtClean="0"/>
        </a:p>
      </dgm:t>
    </dgm:pt>
    <dgm:pt modelId="{E680A0C8-1B87-4593-A140-44AD9BA2A260}" type="parTrans" cxnId="{7DB1F7C3-09CD-4B8C-A090-9668AF807D76}">
      <dgm:prSet/>
      <dgm:spPr/>
      <dgm:t>
        <a:bodyPr/>
        <a:lstStyle/>
        <a:p>
          <a:endParaRPr lang="es-ES"/>
        </a:p>
      </dgm:t>
    </dgm:pt>
    <dgm:pt modelId="{3C519026-6DFF-4BC4-AA66-3FBD3F7D490F}" type="sibTrans" cxnId="{7DB1F7C3-09CD-4B8C-A090-9668AF807D76}">
      <dgm:prSet/>
      <dgm:spPr/>
      <dgm:t>
        <a:bodyPr/>
        <a:lstStyle/>
        <a:p>
          <a:endParaRPr lang="es-ES"/>
        </a:p>
      </dgm:t>
    </dgm:pt>
    <dgm:pt modelId="{14F2F8AB-1295-4CF5-8E28-EBC980C3686B}">
      <dgm:prSet/>
      <dgm:spPr/>
      <dgm:t>
        <a:bodyPr/>
        <a:lstStyle/>
        <a:p>
          <a:r>
            <a:rPr lang="es-ES" b="1" smtClean="0"/>
            <a:t>Registro Tributario</a:t>
          </a:r>
          <a:endParaRPr lang="es-ES" dirty="0" smtClean="0"/>
        </a:p>
      </dgm:t>
    </dgm:pt>
    <dgm:pt modelId="{4B070C3B-F9DF-4282-9715-E7F3F3885D50}" type="parTrans" cxnId="{08BE7B39-ECEE-4D5B-8680-57FD83A8275C}">
      <dgm:prSet/>
      <dgm:spPr/>
      <dgm:t>
        <a:bodyPr/>
        <a:lstStyle/>
        <a:p>
          <a:endParaRPr lang="es-ES"/>
        </a:p>
      </dgm:t>
    </dgm:pt>
    <dgm:pt modelId="{EB2CAE1B-93BB-4E7E-A8C3-BA12888FD9FD}" type="sibTrans" cxnId="{08BE7B39-ECEE-4D5B-8680-57FD83A8275C}">
      <dgm:prSet/>
      <dgm:spPr/>
      <dgm:t>
        <a:bodyPr/>
        <a:lstStyle/>
        <a:p>
          <a:endParaRPr lang="es-ES"/>
        </a:p>
      </dgm:t>
    </dgm:pt>
    <dgm:pt modelId="{9EA0B500-A026-4786-88F8-ACB8BF406DD8}">
      <dgm:prSet custT="1"/>
      <dgm:spPr/>
      <dgm:t>
        <a:bodyPr/>
        <a:lstStyle/>
        <a:p>
          <a:r>
            <a:rPr lang="es-EC" sz="1800" dirty="0" smtClean="0"/>
            <a:t>SRI – RUC</a:t>
          </a:r>
          <a:endParaRPr lang="es-ES" sz="1800" dirty="0" smtClean="0"/>
        </a:p>
      </dgm:t>
    </dgm:pt>
    <dgm:pt modelId="{5782351A-ABE2-46EF-B786-E3DF61BA473A}" type="parTrans" cxnId="{BC1E62DE-82D8-4BB0-ACA4-9B90C1291BED}">
      <dgm:prSet/>
      <dgm:spPr/>
      <dgm:t>
        <a:bodyPr/>
        <a:lstStyle/>
        <a:p>
          <a:endParaRPr lang="es-ES"/>
        </a:p>
      </dgm:t>
    </dgm:pt>
    <dgm:pt modelId="{F2E06BA5-0CA7-4F4C-AE04-BB431DCD55E4}" type="sibTrans" cxnId="{BC1E62DE-82D8-4BB0-ACA4-9B90C1291BED}">
      <dgm:prSet/>
      <dgm:spPr/>
      <dgm:t>
        <a:bodyPr/>
        <a:lstStyle/>
        <a:p>
          <a:endParaRPr lang="es-ES"/>
        </a:p>
      </dgm:t>
    </dgm:pt>
    <dgm:pt modelId="{7B3A78D9-87A8-4FE8-A953-69A66E0FC4C1}">
      <dgm:prSet/>
      <dgm:spPr/>
      <dgm:t>
        <a:bodyPr/>
        <a:lstStyle/>
        <a:p>
          <a:r>
            <a:rPr lang="es-EC" b="1" dirty="0" smtClean="0"/>
            <a:t>Registro Aduanero Institucional</a:t>
          </a:r>
          <a:endParaRPr lang="es-ES" b="1" dirty="0" smtClean="0"/>
        </a:p>
      </dgm:t>
    </dgm:pt>
    <dgm:pt modelId="{01713BD4-3041-4472-9F56-F29E7C0D9657}" type="parTrans" cxnId="{1A440FC1-36D7-48B1-9B64-530D6AD0F630}">
      <dgm:prSet/>
      <dgm:spPr/>
      <dgm:t>
        <a:bodyPr/>
        <a:lstStyle/>
        <a:p>
          <a:endParaRPr lang="es-ES"/>
        </a:p>
      </dgm:t>
    </dgm:pt>
    <dgm:pt modelId="{03792CBA-A0E4-49D4-BAEB-9A41ADE6127D}" type="sibTrans" cxnId="{1A440FC1-36D7-48B1-9B64-530D6AD0F630}">
      <dgm:prSet/>
      <dgm:spPr/>
      <dgm:t>
        <a:bodyPr/>
        <a:lstStyle/>
        <a:p>
          <a:endParaRPr lang="es-ES"/>
        </a:p>
      </dgm:t>
    </dgm:pt>
    <dgm:pt modelId="{F89A7EA1-DD79-46FC-BB18-A4616B6DCDD6}">
      <dgm:prSet/>
      <dgm:spPr/>
      <dgm:t>
        <a:bodyPr/>
        <a:lstStyle/>
        <a:p>
          <a:r>
            <a:rPr lang="es-EC" dirty="0" smtClean="0"/>
            <a:t>Registrarse como OEA (Operadores Económicos Autorizados) ante el SENAE (ECUAPASS)</a:t>
          </a:r>
          <a:endParaRPr lang="es-ES" b="1" dirty="0" smtClean="0"/>
        </a:p>
      </dgm:t>
    </dgm:pt>
    <dgm:pt modelId="{690E00CC-27AC-477C-9E6E-7A3E8C75DAA7}" type="parTrans" cxnId="{5C973366-9F9E-425B-A583-08E4E6FF3AB8}">
      <dgm:prSet/>
      <dgm:spPr/>
      <dgm:t>
        <a:bodyPr/>
        <a:lstStyle/>
        <a:p>
          <a:endParaRPr lang="es-ES"/>
        </a:p>
      </dgm:t>
    </dgm:pt>
    <dgm:pt modelId="{D3F5349A-63CA-4F84-AD4B-A1733DD577B2}" type="sibTrans" cxnId="{5C973366-9F9E-425B-A583-08E4E6FF3AB8}">
      <dgm:prSet/>
      <dgm:spPr/>
      <dgm:t>
        <a:bodyPr/>
        <a:lstStyle/>
        <a:p>
          <a:endParaRPr lang="es-ES"/>
        </a:p>
      </dgm:t>
    </dgm:pt>
    <dgm:pt modelId="{1A398D44-5852-4D37-8870-FD60DC8932CA}" type="pres">
      <dgm:prSet presAssocID="{49F787C7-EBA2-4380-A00B-9E98BD90B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23C20F-1018-4609-8910-23C1D402DE45}" type="pres">
      <dgm:prSet presAssocID="{CC96AA02-9713-4266-8E8A-25CD3EB46852}" presName="linNode" presStyleCnt="0"/>
      <dgm:spPr/>
    </dgm:pt>
    <dgm:pt modelId="{49823FF5-DEA6-47C0-AEAD-417BFEB49B55}" type="pres">
      <dgm:prSet presAssocID="{CC96AA02-9713-4266-8E8A-25CD3EB4685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03147E-5E33-40E3-9076-2C0887E6747B}" type="pres">
      <dgm:prSet presAssocID="{CC96AA02-9713-4266-8E8A-25CD3EB4685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6CC7B8-74DD-4463-9910-0F18F91CB2A7}" type="pres">
      <dgm:prSet presAssocID="{E7F94D83-01AA-4A82-8522-792FDCDCD4E3}" presName="sp" presStyleCnt="0"/>
      <dgm:spPr/>
    </dgm:pt>
    <dgm:pt modelId="{EE1FB51F-ACE8-4D09-B6D1-975743F7A6E4}" type="pres">
      <dgm:prSet presAssocID="{73EC2A1C-0FF7-4F51-A140-82A85E28BDCA}" presName="linNode" presStyleCnt="0"/>
      <dgm:spPr/>
    </dgm:pt>
    <dgm:pt modelId="{77DD9683-09EF-492F-A5B3-480ED748E27F}" type="pres">
      <dgm:prSet presAssocID="{73EC2A1C-0FF7-4F51-A140-82A85E28BDC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9A89A-2E6B-4997-9115-24E2C6B36B43}" type="pres">
      <dgm:prSet presAssocID="{73EC2A1C-0FF7-4F51-A140-82A85E28BDC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8E0601-EF4F-4929-B145-4DB7B030C704}" type="pres">
      <dgm:prSet presAssocID="{D50FA430-D9E0-4D27-AD5B-B5612AE5C331}" presName="sp" presStyleCnt="0"/>
      <dgm:spPr/>
    </dgm:pt>
    <dgm:pt modelId="{F68B0E05-D8A3-48FA-A26F-A7B78358C359}" type="pres">
      <dgm:prSet presAssocID="{15D1D70F-325E-47FF-8C94-E936085B7386}" presName="linNode" presStyleCnt="0"/>
      <dgm:spPr/>
    </dgm:pt>
    <dgm:pt modelId="{A14BCF1C-4A5D-42DC-80CD-CF2AF2D1804D}" type="pres">
      <dgm:prSet presAssocID="{15D1D70F-325E-47FF-8C94-E936085B738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3877A-84E9-43FD-97B5-5DC2BC1EE191}" type="pres">
      <dgm:prSet presAssocID="{15D1D70F-325E-47FF-8C94-E936085B7386}" presName="descendantText" presStyleLbl="alignAccFollowNode1" presStyleIdx="2" presStyleCnt="5" custLinFactNeighborX="6077" custLinFactNeighborY="1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3CB55E-70E5-4EA0-844C-A46BEEC6C3E2}" type="pres">
      <dgm:prSet presAssocID="{F6E7E806-FF9A-46D9-BA3E-3108F5422151}" presName="sp" presStyleCnt="0"/>
      <dgm:spPr/>
    </dgm:pt>
    <dgm:pt modelId="{7F90F36A-25DA-40E7-9C09-0DD9988406DF}" type="pres">
      <dgm:prSet presAssocID="{14F2F8AB-1295-4CF5-8E28-EBC980C3686B}" presName="linNode" presStyleCnt="0"/>
      <dgm:spPr/>
    </dgm:pt>
    <dgm:pt modelId="{F54BC66C-ADF4-4A88-9891-967204D378D5}" type="pres">
      <dgm:prSet presAssocID="{14F2F8AB-1295-4CF5-8E28-EBC980C3686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B2A66-6B9C-4C0B-A301-F1BD2E252F05}" type="pres">
      <dgm:prSet presAssocID="{14F2F8AB-1295-4CF5-8E28-EBC980C3686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6182F-920B-444D-B5DB-698A65788952}" type="pres">
      <dgm:prSet presAssocID="{EB2CAE1B-93BB-4E7E-A8C3-BA12888FD9FD}" presName="sp" presStyleCnt="0"/>
      <dgm:spPr/>
    </dgm:pt>
    <dgm:pt modelId="{B7AFEBC9-B850-4EA3-BC30-0B7EE02AE788}" type="pres">
      <dgm:prSet presAssocID="{7B3A78D9-87A8-4FE8-A953-69A66E0FC4C1}" presName="linNode" presStyleCnt="0"/>
      <dgm:spPr/>
    </dgm:pt>
    <dgm:pt modelId="{BB019598-E548-4A5C-8872-8AA9F14CC699}" type="pres">
      <dgm:prSet presAssocID="{7B3A78D9-87A8-4FE8-A953-69A66E0FC4C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0A815-A021-40B6-B8CC-275485328AB2}" type="pres">
      <dgm:prSet presAssocID="{7B3A78D9-87A8-4FE8-A953-69A66E0FC4C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3FF962-A381-4AA4-8706-19921C792C2E}" type="presOf" srcId="{15D1D70F-325E-47FF-8C94-E936085B7386}" destId="{A14BCF1C-4A5D-42DC-80CD-CF2AF2D1804D}" srcOrd="0" destOrd="0" presId="urn:microsoft.com/office/officeart/2005/8/layout/vList5"/>
    <dgm:cxn modelId="{2C64D2EC-1A0A-45E6-BF55-C3CA8D486D8A}" type="presOf" srcId="{30C3EE18-8130-4AAA-B851-F9521334BCCB}" destId="{EE19A89A-2E6B-4997-9115-24E2C6B36B43}" srcOrd="0" destOrd="0" presId="urn:microsoft.com/office/officeart/2005/8/layout/vList5"/>
    <dgm:cxn modelId="{8448853E-97C7-4333-9FA7-D1447DADA89D}" srcId="{CC96AA02-9713-4266-8E8A-25CD3EB46852}" destId="{5ACAC81C-67FE-4A49-BA35-BA2DC35E7C69}" srcOrd="0" destOrd="0" parTransId="{EAFA7F3D-9B28-4DB1-B666-B10280206097}" sibTransId="{BC03A33C-AAED-41E3-AB06-07C569136449}"/>
    <dgm:cxn modelId="{5C973366-9F9E-425B-A583-08E4E6FF3AB8}" srcId="{7B3A78D9-87A8-4FE8-A953-69A66E0FC4C1}" destId="{F89A7EA1-DD79-46FC-BB18-A4616B6DCDD6}" srcOrd="0" destOrd="0" parTransId="{690E00CC-27AC-477C-9E6E-7A3E8C75DAA7}" sibTransId="{D3F5349A-63CA-4F84-AD4B-A1733DD577B2}"/>
    <dgm:cxn modelId="{FD9215AC-F123-4B19-B90B-A0B2369B0F66}" type="presOf" srcId="{49F787C7-EBA2-4380-A00B-9E98BD90BD20}" destId="{1A398D44-5852-4D37-8870-FD60DC8932CA}" srcOrd="0" destOrd="0" presId="urn:microsoft.com/office/officeart/2005/8/layout/vList5"/>
    <dgm:cxn modelId="{9D8A3DB6-A01C-4CEB-B429-1C90F4CEDD09}" type="presOf" srcId="{9EA0B500-A026-4786-88F8-ACB8BF406DD8}" destId="{2A6B2A66-6B9C-4C0B-A301-F1BD2E252F05}" srcOrd="0" destOrd="0" presId="urn:microsoft.com/office/officeart/2005/8/layout/vList5"/>
    <dgm:cxn modelId="{7311EC88-436E-4A15-8266-8FED2D0BF7A5}" type="presOf" srcId="{CC96AA02-9713-4266-8E8A-25CD3EB46852}" destId="{49823FF5-DEA6-47C0-AEAD-417BFEB49B55}" srcOrd="0" destOrd="0" presId="urn:microsoft.com/office/officeart/2005/8/layout/vList5"/>
    <dgm:cxn modelId="{07180E1B-86C7-442C-B85C-E119C9D4A81D}" srcId="{73EC2A1C-0FF7-4F51-A140-82A85E28BDCA}" destId="{30C3EE18-8130-4AAA-B851-F9521334BCCB}" srcOrd="0" destOrd="0" parTransId="{AD79BC13-011E-447A-A34C-0219FDD30546}" sibTransId="{C5BFB87B-EEA7-47B6-A253-F0BDB1235A1D}"/>
    <dgm:cxn modelId="{1A440FC1-36D7-48B1-9B64-530D6AD0F630}" srcId="{49F787C7-EBA2-4380-A00B-9E98BD90BD20}" destId="{7B3A78D9-87A8-4FE8-A953-69A66E0FC4C1}" srcOrd="4" destOrd="0" parTransId="{01713BD4-3041-4472-9F56-F29E7C0D9657}" sibTransId="{03792CBA-A0E4-49D4-BAEB-9A41ADE6127D}"/>
    <dgm:cxn modelId="{E516770E-A9F5-4573-B3B5-BA4289418A15}" type="presOf" srcId="{14F2F8AB-1295-4CF5-8E28-EBC980C3686B}" destId="{F54BC66C-ADF4-4A88-9891-967204D378D5}" srcOrd="0" destOrd="0" presId="urn:microsoft.com/office/officeart/2005/8/layout/vList5"/>
    <dgm:cxn modelId="{6CC4B8B3-663A-413F-8F63-C8A97F972E2F}" srcId="{49F787C7-EBA2-4380-A00B-9E98BD90BD20}" destId="{15D1D70F-325E-47FF-8C94-E936085B7386}" srcOrd="2" destOrd="0" parTransId="{66170228-60D9-4BC0-9BDF-8F839DC5A4A2}" sibTransId="{F6E7E806-FF9A-46D9-BA3E-3108F5422151}"/>
    <dgm:cxn modelId="{D6540B39-1794-47C6-A9C9-2702E29400E2}" srcId="{49F787C7-EBA2-4380-A00B-9E98BD90BD20}" destId="{73EC2A1C-0FF7-4F51-A140-82A85E28BDCA}" srcOrd="1" destOrd="0" parTransId="{1DB3937B-6ACB-4500-BA86-BA099C44C9E5}" sibTransId="{D50FA430-D9E0-4D27-AD5B-B5612AE5C331}"/>
    <dgm:cxn modelId="{7DB1F7C3-09CD-4B8C-A090-9668AF807D76}" srcId="{15D1D70F-325E-47FF-8C94-E936085B7386}" destId="{6967525F-3A80-4206-9243-CB6571224F27}" srcOrd="0" destOrd="0" parTransId="{E680A0C8-1B87-4593-A140-44AD9BA2A260}" sibTransId="{3C519026-6DFF-4BC4-AA66-3FBD3F7D490F}"/>
    <dgm:cxn modelId="{93E24438-D490-474D-9282-A55D9B11FA0B}" type="presOf" srcId="{5ACAC81C-67FE-4A49-BA35-BA2DC35E7C69}" destId="{BB03147E-5E33-40E3-9076-2C0887E6747B}" srcOrd="0" destOrd="0" presId="urn:microsoft.com/office/officeart/2005/8/layout/vList5"/>
    <dgm:cxn modelId="{751C06AA-12E8-4B06-AEBE-D404635E9759}" type="presOf" srcId="{6967525F-3A80-4206-9243-CB6571224F27}" destId="{6B73877A-84E9-43FD-97B5-5DC2BC1EE191}" srcOrd="0" destOrd="0" presId="urn:microsoft.com/office/officeart/2005/8/layout/vList5"/>
    <dgm:cxn modelId="{3862C330-6A7E-407E-B6A6-5980788DE64D}" type="presOf" srcId="{F89A7EA1-DD79-46FC-BB18-A4616B6DCDD6}" destId="{0090A815-A021-40B6-B8CC-275485328AB2}" srcOrd="0" destOrd="0" presId="urn:microsoft.com/office/officeart/2005/8/layout/vList5"/>
    <dgm:cxn modelId="{0E5CF31B-29C5-4918-8DAE-86EAE59ABF67}" srcId="{49F787C7-EBA2-4380-A00B-9E98BD90BD20}" destId="{CC96AA02-9713-4266-8E8A-25CD3EB46852}" srcOrd="0" destOrd="0" parTransId="{8316E899-9319-4712-97D6-CE0836D1FCE5}" sibTransId="{E7F94D83-01AA-4A82-8522-792FDCDCD4E3}"/>
    <dgm:cxn modelId="{E3572D04-CEDD-467B-A1EC-2180D952CF3B}" type="presOf" srcId="{7B3A78D9-87A8-4FE8-A953-69A66E0FC4C1}" destId="{BB019598-E548-4A5C-8872-8AA9F14CC699}" srcOrd="0" destOrd="0" presId="urn:microsoft.com/office/officeart/2005/8/layout/vList5"/>
    <dgm:cxn modelId="{BC1E62DE-82D8-4BB0-ACA4-9B90C1291BED}" srcId="{14F2F8AB-1295-4CF5-8E28-EBC980C3686B}" destId="{9EA0B500-A026-4786-88F8-ACB8BF406DD8}" srcOrd="0" destOrd="0" parTransId="{5782351A-ABE2-46EF-B786-E3DF61BA473A}" sibTransId="{F2E06BA5-0CA7-4F4C-AE04-BB431DCD55E4}"/>
    <dgm:cxn modelId="{19181D16-4327-4299-BA14-49423A336EA4}" type="presOf" srcId="{73EC2A1C-0FF7-4F51-A140-82A85E28BDCA}" destId="{77DD9683-09EF-492F-A5B3-480ED748E27F}" srcOrd="0" destOrd="0" presId="urn:microsoft.com/office/officeart/2005/8/layout/vList5"/>
    <dgm:cxn modelId="{08BE7B39-ECEE-4D5B-8680-57FD83A8275C}" srcId="{49F787C7-EBA2-4380-A00B-9E98BD90BD20}" destId="{14F2F8AB-1295-4CF5-8E28-EBC980C3686B}" srcOrd="3" destOrd="0" parTransId="{4B070C3B-F9DF-4282-9715-E7F3F3885D50}" sibTransId="{EB2CAE1B-93BB-4E7E-A8C3-BA12888FD9FD}"/>
    <dgm:cxn modelId="{29F4AF58-29B3-4546-B587-A4A283973D3B}" type="presParOf" srcId="{1A398D44-5852-4D37-8870-FD60DC8932CA}" destId="{EF23C20F-1018-4609-8910-23C1D402DE45}" srcOrd="0" destOrd="0" presId="urn:microsoft.com/office/officeart/2005/8/layout/vList5"/>
    <dgm:cxn modelId="{8858757E-58DE-4FF7-9FB1-84657B9C5E44}" type="presParOf" srcId="{EF23C20F-1018-4609-8910-23C1D402DE45}" destId="{49823FF5-DEA6-47C0-AEAD-417BFEB49B55}" srcOrd="0" destOrd="0" presId="urn:microsoft.com/office/officeart/2005/8/layout/vList5"/>
    <dgm:cxn modelId="{0760AFFE-5A13-48F8-82A3-37BE6EF38B9A}" type="presParOf" srcId="{EF23C20F-1018-4609-8910-23C1D402DE45}" destId="{BB03147E-5E33-40E3-9076-2C0887E6747B}" srcOrd="1" destOrd="0" presId="urn:microsoft.com/office/officeart/2005/8/layout/vList5"/>
    <dgm:cxn modelId="{100587F7-0D9E-483A-B81C-116BA238DD8E}" type="presParOf" srcId="{1A398D44-5852-4D37-8870-FD60DC8932CA}" destId="{DF6CC7B8-74DD-4463-9910-0F18F91CB2A7}" srcOrd="1" destOrd="0" presId="urn:microsoft.com/office/officeart/2005/8/layout/vList5"/>
    <dgm:cxn modelId="{34087DC7-E660-445D-A9C0-890EEE69C181}" type="presParOf" srcId="{1A398D44-5852-4D37-8870-FD60DC8932CA}" destId="{EE1FB51F-ACE8-4D09-B6D1-975743F7A6E4}" srcOrd="2" destOrd="0" presId="urn:microsoft.com/office/officeart/2005/8/layout/vList5"/>
    <dgm:cxn modelId="{B007FDC0-06B4-4480-B9B6-2AA142DFFCFB}" type="presParOf" srcId="{EE1FB51F-ACE8-4D09-B6D1-975743F7A6E4}" destId="{77DD9683-09EF-492F-A5B3-480ED748E27F}" srcOrd="0" destOrd="0" presId="urn:microsoft.com/office/officeart/2005/8/layout/vList5"/>
    <dgm:cxn modelId="{C8BB4118-013B-44FD-AC08-3E03589B72CC}" type="presParOf" srcId="{EE1FB51F-ACE8-4D09-B6D1-975743F7A6E4}" destId="{EE19A89A-2E6B-4997-9115-24E2C6B36B43}" srcOrd="1" destOrd="0" presId="urn:microsoft.com/office/officeart/2005/8/layout/vList5"/>
    <dgm:cxn modelId="{CA0CEC26-6629-4028-880C-D54B58943741}" type="presParOf" srcId="{1A398D44-5852-4D37-8870-FD60DC8932CA}" destId="{C58E0601-EF4F-4929-B145-4DB7B030C704}" srcOrd="3" destOrd="0" presId="urn:microsoft.com/office/officeart/2005/8/layout/vList5"/>
    <dgm:cxn modelId="{3ED9EABB-28B5-446A-937A-10708A44DE14}" type="presParOf" srcId="{1A398D44-5852-4D37-8870-FD60DC8932CA}" destId="{F68B0E05-D8A3-48FA-A26F-A7B78358C359}" srcOrd="4" destOrd="0" presId="urn:microsoft.com/office/officeart/2005/8/layout/vList5"/>
    <dgm:cxn modelId="{B26E7E84-A390-4CFC-9670-841EE5C00244}" type="presParOf" srcId="{F68B0E05-D8A3-48FA-A26F-A7B78358C359}" destId="{A14BCF1C-4A5D-42DC-80CD-CF2AF2D1804D}" srcOrd="0" destOrd="0" presId="urn:microsoft.com/office/officeart/2005/8/layout/vList5"/>
    <dgm:cxn modelId="{139C3363-C994-43E3-89A2-5C0DB1C10AF5}" type="presParOf" srcId="{F68B0E05-D8A3-48FA-A26F-A7B78358C359}" destId="{6B73877A-84E9-43FD-97B5-5DC2BC1EE191}" srcOrd="1" destOrd="0" presId="urn:microsoft.com/office/officeart/2005/8/layout/vList5"/>
    <dgm:cxn modelId="{E5124C92-E026-4F55-A498-86A8F539A567}" type="presParOf" srcId="{1A398D44-5852-4D37-8870-FD60DC8932CA}" destId="{553CB55E-70E5-4EA0-844C-A46BEEC6C3E2}" srcOrd="5" destOrd="0" presId="urn:microsoft.com/office/officeart/2005/8/layout/vList5"/>
    <dgm:cxn modelId="{8CE00E0F-B4C6-4507-AB08-E327C71072D9}" type="presParOf" srcId="{1A398D44-5852-4D37-8870-FD60DC8932CA}" destId="{7F90F36A-25DA-40E7-9C09-0DD9988406DF}" srcOrd="6" destOrd="0" presId="urn:microsoft.com/office/officeart/2005/8/layout/vList5"/>
    <dgm:cxn modelId="{808540E5-CB96-409D-B780-FC8E1A28BCE6}" type="presParOf" srcId="{7F90F36A-25DA-40E7-9C09-0DD9988406DF}" destId="{F54BC66C-ADF4-4A88-9891-967204D378D5}" srcOrd="0" destOrd="0" presId="urn:microsoft.com/office/officeart/2005/8/layout/vList5"/>
    <dgm:cxn modelId="{8C5F9B03-DDA4-430A-B439-4971140E31D3}" type="presParOf" srcId="{7F90F36A-25DA-40E7-9C09-0DD9988406DF}" destId="{2A6B2A66-6B9C-4C0B-A301-F1BD2E252F05}" srcOrd="1" destOrd="0" presId="urn:microsoft.com/office/officeart/2005/8/layout/vList5"/>
    <dgm:cxn modelId="{0A2D38F6-21C2-4107-AD35-D0CC698204FD}" type="presParOf" srcId="{1A398D44-5852-4D37-8870-FD60DC8932CA}" destId="{16B6182F-920B-444D-B5DB-698A65788952}" srcOrd="7" destOrd="0" presId="urn:microsoft.com/office/officeart/2005/8/layout/vList5"/>
    <dgm:cxn modelId="{1593E300-E97B-499A-B442-F47F4B095874}" type="presParOf" srcId="{1A398D44-5852-4D37-8870-FD60DC8932CA}" destId="{B7AFEBC9-B850-4EA3-BC30-0B7EE02AE788}" srcOrd="8" destOrd="0" presId="urn:microsoft.com/office/officeart/2005/8/layout/vList5"/>
    <dgm:cxn modelId="{3B135E7A-DAEE-4C5D-99F1-FE32E346F35B}" type="presParOf" srcId="{B7AFEBC9-B850-4EA3-BC30-0B7EE02AE788}" destId="{BB019598-E548-4A5C-8872-8AA9F14CC699}" srcOrd="0" destOrd="0" presId="urn:microsoft.com/office/officeart/2005/8/layout/vList5"/>
    <dgm:cxn modelId="{C05ED51C-F585-4E27-9C1B-219D65225B14}" type="presParOf" srcId="{B7AFEBC9-B850-4EA3-BC30-0B7EE02AE788}" destId="{0090A815-A021-40B6-B8CC-275485328A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47C1-3CE2-4A81-A372-67F878B2BD7C}">
      <dsp:nvSpPr>
        <dsp:cNvPr id="0" name=""/>
        <dsp:cNvSpPr/>
      </dsp:nvSpPr>
      <dsp:spPr>
        <a:xfrm>
          <a:off x="428767" y="-106674"/>
          <a:ext cx="4628865" cy="4628865"/>
        </a:xfrm>
        <a:prstGeom prst="circularArrow">
          <a:avLst>
            <a:gd name="adj1" fmla="val 5544"/>
            <a:gd name="adj2" fmla="val 330680"/>
            <a:gd name="adj3" fmla="val 14187933"/>
            <a:gd name="adj4" fmla="val 1713999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3FF89A-D603-4645-808A-AE6E940222A3}">
      <dsp:nvSpPr>
        <dsp:cNvPr id="0" name=""/>
        <dsp:cNvSpPr/>
      </dsp:nvSpPr>
      <dsp:spPr>
        <a:xfrm>
          <a:off x="1857734" y="1366"/>
          <a:ext cx="1770930" cy="7085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itchFamily="34" charset="0"/>
              <a:cs typeface="Arial" pitchFamily="34" charset="0"/>
            </a:rPr>
            <a:t>1. Formulación de programa/proyecto</a:t>
          </a:r>
        </a:p>
      </dsp:txBody>
      <dsp:txXfrm>
        <a:off x="1857734" y="1366"/>
        <a:ext cx="1770930" cy="708570"/>
      </dsp:txXfrm>
    </dsp:sp>
    <dsp:sp modelId="{19CEB228-FFE6-49C0-BD53-7B8D3C9C44B5}">
      <dsp:nvSpPr>
        <dsp:cNvPr id="0" name=""/>
        <dsp:cNvSpPr/>
      </dsp:nvSpPr>
      <dsp:spPr>
        <a:xfrm>
          <a:off x="3486376" y="744571"/>
          <a:ext cx="1600207" cy="708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itchFamily="34" charset="0"/>
              <a:cs typeface="Arial" pitchFamily="34" charset="0"/>
            </a:rPr>
            <a:t>2. Negociación </a:t>
          </a:r>
        </a:p>
      </dsp:txBody>
      <dsp:txXfrm>
        <a:off x="3486376" y="744571"/>
        <a:ext cx="1600207" cy="708570"/>
      </dsp:txXfrm>
    </dsp:sp>
    <dsp:sp modelId="{A59818C7-8976-4D49-9306-1B562C6E254A}">
      <dsp:nvSpPr>
        <dsp:cNvPr id="0" name=""/>
        <dsp:cNvSpPr/>
      </dsp:nvSpPr>
      <dsp:spPr>
        <a:xfrm>
          <a:off x="3867535" y="2414537"/>
          <a:ext cx="1600207" cy="7085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itchFamily="34" charset="0"/>
              <a:cs typeface="Arial" pitchFamily="34" charset="0"/>
            </a:rPr>
            <a:t>3. Firma de convenio</a:t>
          </a:r>
        </a:p>
      </dsp:txBody>
      <dsp:txXfrm>
        <a:off x="3867535" y="2414537"/>
        <a:ext cx="1600207" cy="708570"/>
      </dsp:txXfrm>
    </dsp:sp>
    <dsp:sp modelId="{8E17B9C9-5773-4E99-A0A0-184B8C3AF00D}">
      <dsp:nvSpPr>
        <dsp:cNvPr id="0" name=""/>
        <dsp:cNvSpPr/>
      </dsp:nvSpPr>
      <dsp:spPr>
        <a:xfrm>
          <a:off x="3008545" y="3755112"/>
          <a:ext cx="1926093" cy="7085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itchFamily="34" charset="0"/>
              <a:cs typeface="Arial" pitchFamily="34" charset="0"/>
            </a:rPr>
            <a:t>4. Registro del Programa/Proyecto</a:t>
          </a:r>
        </a:p>
      </dsp:txBody>
      <dsp:txXfrm>
        <a:off x="3008545" y="3755112"/>
        <a:ext cx="1926093" cy="708570"/>
      </dsp:txXfrm>
    </dsp:sp>
    <dsp:sp modelId="{D2DACAE6-BE12-4406-8B18-6F54C9EF2068}">
      <dsp:nvSpPr>
        <dsp:cNvPr id="0" name=""/>
        <dsp:cNvSpPr/>
      </dsp:nvSpPr>
      <dsp:spPr>
        <a:xfrm>
          <a:off x="621721" y="3755112"/>
          <a:ext cx="1600207" cy="7085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itchFamily="34" charset="0"/>
              <a:cs typeface="Arial" pitchFamily="34" charset="0"/>
            </a:rPr>
            <a:t>5. Ejecución del Proyecto</a:t>
          </a:r>
        </a:p>
      </dsp:txBody>
      <dsp:txXfrm>
        <a:off x="621721" y="3755112"/>
        <a:ext cx="1600207" cy="708570"/>
      </dsp:txXfrm>
    </dsp:sp>
    <dsp:sp modelId="{7DD5825C-8FE1-4F2C-9A7C-63A73580B6C3}">
      <dsp:nvSpPr>
        <dsp:cNvPr id="0" name=""/>
        <dsp:cNvSpPr/>
      </dsp:nvSpPr>
      <dsp:spPr>
        <a:xfrm>
          <a:off x="0" y="2414535"/>
          <a:ext cx="1600207" cy="7085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itchFamily="34" charset="0"/>
              <a:cs typeface="Arial" pitchFamily="34" charset="0"/>
            </a:rPr>
            <a:t>6. Seguimiento</a:t>
          </a:r>
        </a:p>
      </dsp:txBody>
      <dsp:txXfrm>
        <a:off x="0" y="2414535"/>
        <a:ext cx="1600207" cy="708570"/>
      </dsp:txXfrm>
    </dsp:sp>
    <dsp:sp modelId="{5118A216-BEBC-489F-AE5B-F7069F45BF4E}">
      <dsp:nvSpPr>
        <dsp:cNvPr id="0" name=""/>
        <dsp:cNvSpPr/>
      </dsp:nvSpPr>
      <dsp:spPr>
        <a:xfrm>
          <a:off x="399815" y="744571"/>
          <a:ext cx="1600207" cy="708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itchFamily="34" charset="0"/>
              <a:cs typeface="Arial" pitchFamily="34" charset="0"/>
            </a:rPr>
            <a:t>7.Evaluación</a:t>
          </a:r>
        </a:p>
      </dsp:txBody>
      <dsp:txXfrm>
        <a:off x="399815" y="744571"/>
        <a:ext cx="1600207" cy="7085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7F878F-C3C9-4AFB-87B2-8ADC4F69B025}">
      <dsp:nvSpPr>
        <dsp:cNvPr id="0" name=""/>
        <dsp:cNvSpPr/>
      </dsp:nvSpPr>
      <dsp:spPr>
        <a:xfrm>
          <a:off x="4657354" y="38312"/>
          <a:ext cx="1303457" cy="130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opera</a:t>
          </a:r>
          <a:endParaRPr lang="es-ES" sz="1800" kern="1200" dirty="0"/>
        </a:p>
      </dsp:txBody>
      <dsp:txXfrm>
        <a:off x="4657354" y="38312"/>
        <a:ext cx="1303457" cy="1303457"/>
      </dsp:txXfrm>
    </dsp:sp>
    <dsp:sp modelId="{BE004815-36F2-44E6-B1FB-F6D2EDE8C910}">
      <dsp:nvSpPr>
        <dsp:cNvPr id="0" name=""/>
        <dsp:cNvSpPr/>
      </dsp:nvSpPr>
      <dsp:spPr>
        <a:xfrm>
          <a:off x="1585151" y="-118"/>
          <a:ext cx="4894593" cy="4894593"/>
        </a:xfrm>
        <a:prstGeom prst="circularArrow">
          <a:avLst>
            <a:gd name="adj1" fmla="val 5193"/>
            <a:gd name="adj2" fmla="val 335389"/>
            <a:gd name="adj3" fmla="val 21295379"/>
            <a:gd name="adj4" fmla="val 19764366"/>
            <a:gd name="adj5" fmla="val 6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ACF1B5-7A7E-4B7C-95AB-7AB3D9792AC4}">
      <dsp:nvSpPr>
        <dsp:cNvPr id="0" name=""/>
        <dsp:cNvSpPr/>
      </dsp:nvSpPr>
      <dsp:spPr>
        <a:xfrm>
          <a:off x="5446358" y="2466616"/>
          <a:ext cx="1303457" cy="130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comercializa</a:t>
          </a:r>
          <a:endParaRPr lang="es-ES" sz="1800" kern="1200" dirty="0"/>
        </a:p>
      </dsp:txBody>
      <dsp:txXfrm>
        <a:off x="5446358" y="2466616"/>
        <a:ext cx="1303457" cy="1303457"/>
      </dsp:txXfrm>
    </dsp:sp>
    <dsp:sp modelId="{F5D85822-EB4F-4075-B1BF-DD8DE0937538}">
      <dsp:nvSpPr>
        <dsp:cNvPr id="0" name=""/>
        <dsp:cNvSpPr/>
      </dsp:nvSpPr>
      <dsp:spPr>
        <a:xfrm>
          <a:off x="1585151" y="-118"/>
          <a:ext cx="4894593" cy="4894593"/>
        </a:xfrm>
        <a:prstGeom prst="circularArrow">
          <a:avLst>
            <a:gd name="adj1" fmla="val 5193"/>
            <a:gd name="adj2" fmla="val 335389"/>
            <a:gd name="adj3" fmla="val 4016913"/>
            <a:gd name="adj4" fmla="val 2251399"/>
            <a:gd name="adj5" fmla="val 6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C5DF16-C27E-460B-8887-E4815C2225B7}">
      <dsp:nvSpPr>
        <dsp:cNvPr id="0" name=""/>
        <dsp:cNvSpPr/>
      </dsp:nvSpPr>
      <dsp:spPr>
        <a:xfrm>
          <a:off x="3380719" y="3967391"/>
          <a:ext cx="1303457" cy="130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produce</a:t>
          </a:r>
          <a:endParaRPr lang="es-ES" sz="1800" kern="1200" dirty="0"/>
        </a:p>
      </dsp:txBody>
      <dsp:txXfrm>
        <a:off x="3380719" y="3967391"/>
        <a:ext cx="1303457" cy="1303457"/>
      </dsp:txXfrm>
    </dsp:sp>
    <dsp:sp modelId="{3AECEA0B-A9BB-4466-9656-1661AF2084C6}">
      <dsp:nvSpPr>
        <dsp:cNvPr id="0" name=""/>
        <dsp:cNvSpPr/>
      </dsp:nvSpPr>
      <dsp:spPr>
        <a:xfrm>
          <a:off x="1585151" y="-118"/>
          <a:ext cx="4894593" cy="4894593"/>
        </a:xfrm>
        <a:prstGeom prst="circularArrow">
          <a:avLst>
            <a:gd name="adj1" fmla="val 5193"/>
            <a:gd name="adj2" fmla="val 335389"/>
            <a:gd name="adj3" fmla="val 8213212"/>
            <a:gd name="adj4" fmla="val 6447699"/>
            <a:gd name="adj5" fmla="val 6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D27059-3349-4EFB-AF92-9D4833816067}">
      <dsp:nvSpPr>
        <dsp:cNvPr id="0" name=""/>
        <dsp:cNvSpPr/>
      </dsp:nvSpPr>
      <dsp:spPr>
        <a:xfrm>
          <a:off x="1315080" y="2466616"/>
          <a:ext cx="1303457" cy="130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Capacitación  y asistencia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técnica</a:t>
          </a:r>
          <a:endParaRPr lang="es-ES" sz="1800" kern="1200" dirty="0"/>
        </a:p>
      </dsp:txBody>
      <dsp:txXfrm>
        <a:off x="1315080" y="2466616"/>
        <a:ext cx="1303457" cy="1303457"/>
      </dsp:txXfrm>
    </dsp:sp>
    <dsp:sp modelId="{1DF611DA-A3CE-4B59-8EC5-3B57591DBB70}">
      <dsp:nvSpPr>
        <dsp:cNvPr id="0" name=""/>
        <dsp:cNvSpPr/>
      </dsp:nvSpPr>
      <dsp:spPr>
        <a:xfrm>
          <a:off x="1585151" y="-118"/>
          <a:ext cx="4894593" cy="4894593"/>
        </a:xfrm>
        <a:prstGeom prst="circularArrow">
          <a:avLst>
            <a:gd name="adj1" fmla="val 5193"/>
            <a:gd name="adj2" fmla="val 335389"/>
            <a:gd name="adj3" fmla="val 12300245"/>
            <a:gd name="adj4" fmla="val 10769233"/>
            <a:gd name="adj5" fmla="val 6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3EABC2-74AD-4CE5-BD20-CD8728696ABE}">
      <dsp:nvSpPr>
        <dsp:cNvPr id="0" name=""/>
        <dsp:cNvSpPr/>
      </dsp:nvSpPr>
      <dsp:spPr>
        <a:xfrm>
          <a:off x="2104084" y="38312"/>
          <a:ext cx="1303457" cy="1303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Organización </a:t>
          </a:r>
          <a:endParaRPr lang="es-ES" sz="1800" kern="1200" dirty="0"/>
        </a:p>
      </dsp:txBody>
      <dsp:txXfrm>
        <a:off x="2104084" y="38312"/>
        <a:ext cx="1303457" cy="1303457"/>
      </dsp:txXfrm>
    </dsp:sp>
    <dsp:sp modelId="{7B3378ED-40FE-4CAB-BB36-2D4167CDEEB3}">
      <dsp:nvSpPr>
        <dsp:cNvPr id="0" name=""/>
        <dsp:cNvSpPr/>
      </dsp:nvSpPr>
      <dsp:spPr>
        <a:xfrm>
          <a:off x="1585151" y="-118"/>
          <a:ext cx="4894593" cy="4894593"/>
        </a:xfrm>
        <a:prstGeom prst="circularArrow">
          <a:avLst>
            <a:gd name="adj1" fmla="val 5193"/>
            <a:gd name="adj2" fmla="val 335389"/>
            <a:gd name="adj3" fmla="val 16867894"/>
            <a:gd name="adj4" fmla="val 15196717"/>
            <a:gd name="adj5" fmla="val 6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3B5FB-17BE-425D-875F-912761B96BFB}">
      <dsp:nvSpPr>
        <dsp:cNvPr id="0" name=""/>
        <dsp:cNvSpPr/>
      </dsp:nvSpPr>
      <dsp:spPr>
        <a:xfrm>
          <a:off x="2946194" y="1359425"/>
          <a:ext cx="3251611" cy="325161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EXPORTAR  valor agregado</a:t>
          </a:r>
          <a:endParaRPr lang="es-ES" sz="4000" kern="1200" dirty="0"/>
        </a:p>
      </dsp:txBody>
      <dsp:txXfrm>
        <a:off x="2946194" y="1359425"/>
        <a:ext cx="3251611" cy="3251611"/>
      </dsp:txXfrm>
    </dsp:sp>
    <dsp:sp modelId="{B6CAF2C3-4F6A-4532-9FBA-10708F82C4BA}">
      <dsp:nvSpPr>
        <dsp:cNvPr id="0" name=""/>
        <dsp:cNvSpPr/>
      </dsp:nvSpPr>
      <dsp:spPr>
        <a:xfrm>
          <a:off x="3759097" y="53586"/>
          <a:ext cx="1625805" cy="16258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u="sng" kern="1200" dirty="0" smtClean="0"/>
            <a:t>Decisión </a:t>
          </a:r>
          <a:endParaRPr lang="es-ES" sz="1300" u="sng" kern="1200" dirty="0"/>
        </a:p>
      </dsp:txBody>
      <dsp:txXfrm>
        <a:off x="3759097" y="53586"/>
        <a:ext cx="1625805" cy="1625805"/>
      </dsp:txXfrm>
    </dsp:sp>
    <dsp:sp modelId="{CF907B83-5BA9-42D8-95AF-4AD9C025779E}">
      <dsp:nvSpPr>
        <dsp:cNvPr id="0" name=""/>
        <dsp:cNvSpPr/>
      </dsp:nvSpPr>
      <dsp:spPr>
        <a:xfrm>
          <a:off x="5415596" y="851314"/>
          <a:ext cx="1625805" cy="16258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Identificación de productos potencialmente exportables</a:t>
          </a:r>
          <a:endParaRPr lang="es-ES" sz="1300" kern="1200" dirty="0"/>
        </a:p>
      </dsp:txBody>
      <dsp:txXfrm>
        <a:off x="5415596" y="851314"/>
        <a:ext cx="1625805" cy="1625805"/>
      </dsp:txXfrm>
    </dsp:sp>
    <dsp:sp modelId="{B1373E25-731E-40C0-B5D0-068C28BA155A}">
      <dsp:nvSpPr>
        <dsp:cNvPr id="0" name=""/>
        <dsp:cNvSpPr/>
      </dsp:nvSpPr>
      <dsp:spPr>
        <a:xfrm>
          <a:off x="5824717" y="2643792"/>
          <a:ext cx="1625805" cy="16258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Oferta exportable</a:t>
          </a:r>
          <a:endParaRPr lang="es-ES" sz="1300" kern="1200" dirty="0"/>
        </a:p>
      </dsp:txBody>
      <dsp:txXfrm>
        <a:off x="5824717" y="2643792"/>
        <a:ext cx="1625805" cy="1625805"/>
      </dsp:txXfrm>
    </dsp:sp>
    <dsp:sp modelId="{980204DC-3749-4877-A522-DD9915B1DFBD}">
      <dsp:nvSpPr>
        <dsp:cNvPr id="0" name=""/>
        <dsp:cNvSpPr/>
      </dsp:nvSpPr>
      <dsp:spPr>
        <a:xfrm>
          <a:off x="4678384" y="4081248"/>
          <a:ext cx="1625805" cy="16258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Mercados potenciales</a:t>
          </a:r>
          <a:endParaRPr lang="es-ES" sz="1300" kern="1200" dirty="0"/>
        </a:p>
      </dsp:txBody>
      <dsp:txXfrm>
        <a:off x="4678384" y="4081248"/>
        <a:ext cx="1625805" cy="1625805"/>
      </dsp:txXfrm>
    </dsp:sp>
    <dsp:sp modelId="{01797715-4364-4436-B2DC-93C4F4D72D65}">
      <dsp:nvSpPr>
        <dsp:cNvPr id="0" name=""/>
        <dsp:cNvSpPr/>
      </dsp:nvSpPr>
      <dsp:spPr>
        <a:xfrm>
          <a:off x="2839809" y="4081248"/>
          <a:ext cx="1625805" cy="16258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Restricciones de mercado de destino</a:t>
          </a:r>
          <a:endParaRPr lang="es-ES" sz="1300" kern="1200" dirty="0"/>
        </a:p>
      </dsp:txBody>
      <dsp:txXfrm>
        <a:off x="2839809" y="4081248"/>
        <a:ext cx="1625805" cy="1625805"/>
      </dsp:txXfrm>
    </dsp:sp>
    <dsp:sp modelId="{2091B0AE-064F-4167-8C4A-3A458E9FCDAB}">
      <dsp:nvSpPr>
        <dsp:cNvPr id="0" name=""/>
        <dsp:cNvSpPr/>
      </dsp:nvSpPr>
      <dsp:spPr>
        <a:xfrm>
          <a:off x="1693476" y="2643792"/>
          <a:ext cx="1625805" cy="16258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Selección de mercado</a:t>
          </a:r>
          <a:endParaRPr lang="es-ES" sz="1300" kern="1200" dirty="0"/>
        </a:p>
      </dsp:txBody>
      <dsp:txXfrm>
        <a:off x="1693476" y="2643792"/>
        <a:ext cx="1625805" cy="1625805"/>
      </dsp:txXfrm>
    </dsp:sp>
    <dsp:sp modelId="{EF8C7CAA-BE46-4DC2-91D6-3C55D4928D29}">
      <dsp:nvSpPr>
        <dsp:cNvPr id="0" name=""/>
        <dsp:cNvSpPr/>
      </dsp:nvSpPr>
      <dsp:spPr>
        <a:xfrm>
          <a:off x="2102598" y="851314"/>
          <a:ext cx="1625805" cy="16258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Cálculo de costos de exportación</a:t>
          </a:r>
          <a:endParaRPr lang="es-ES" sz="1300" kern="1200" dirty="0"/>
        </a:p>
      </dsp:txBody>
      <dsp:txXfrm>
        <a:off x="2102598" y="851314"/>
        <a:ext cx="1625805" cy="16258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D078E-B389-4427-BE97-8D94E23B8D24}">
      <dsp:nvSpPr>
        <dsp:cNvPr id="0" name=""/>
        <dsp:cNvSpPr/>
      </dsp:nvSpPr>
      <dsp:spPr>
        <a:xfrm>
          <a:off x="0" y="328068"/>
          <a:ext cx="1736243" cy="15279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agrícola</a:t>
          </a:r>
          <a:endParaRPr lang="es-ES" sz="1800" kern="1200" dirty="0"/>
        </a:p>
      </dsp:txBody>
      <dsp:txXfrm>
        <a:off x="0" y="328068"/>
        <a:ext cx="1736243" cy="1527946"/>
      </dsp:txXfrm>
    </dsp:sp>
    <dsp:sp modelId="{A383951E-5FB4-4F62-9BE6-9081E7861773}">
      <dsp:nvSpPr>
        <dsp:cNvPr id="0" name=""/>
        <dsp:cNvSpPr/>
      </dsp:nvSpPr>
      <dsp:spPr>
        <a:xfrm>
          <a:off x="1878215" y="548493"/>
          <a:ext cx="1007021" cy="1007021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878215" y="548493"/>
        <a:ext cx="1007021" cy="1007021"/>
      </dsp:txXfrm>
    </dsp:sp>
    <dsp:sp modelId="{A158F4A4-0820-468F-967C-68877E63D6C4}">
      <dsp:nvSpPr>
        <dsp:cNvPr id="0" name=""/>
        <dsp:cNvSpPr/>
      </dsp:nvSpPr>
      <dsp:spPr>
        <a:xfrm>
          <a:off x="3026219" y="288030"/>
          <a:ext cx="1736243" cy="1527946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industrial</a:t>
          </a:r>
          <a:endParaRPr lang="es-ES" sz="1800" kern="1200" dirty="0"/>
        </a:p>
      </dsp:txBody>
      <dsp:txXfrm>
        <a:off x="3026219" y="288030"/>
        <a:ext cx="1736243" cy="1527946"/>
      </dsp:txXfrm>
    </dsp:sp>
    <dsp:sp modelId="{841A6274-A439-4652-8DF5-143D135D78CE}">
      <dsp:nvSpPr>
        <dsp:cNvPr id="0" name=""/>
        <dsp:cNvSpPr/>
      </dsp:nvSpPr>
      <dsp:spPr>
        <a:xfrm>
          <a:off x="4903446" y="548493"/>
          <a:ext cx="1007021" cy="1007021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200" kern="1200"/>
        </a:p>
      </dsp:txBody>
      <dsp:txXfrm>
        <a:off x="4903446" y="548493"/>
        <a:ext cx="1007021" cy="1007021"/>
      </dsp:txXfrm>
    </dsp:sp>
    <dsp:sp modelId="{E33C176B-8016-43CC-80D3-1168465D7479}">
      <dsp:nvSpPr>
        <dsp:cNvPr id="0" name=""/>
        <dsp:cNvSpPr/>
      </dsp:nvSpPr>
      <dsp:spPr>
        <a:xfrm>
          <a:off x="6051450" y="415653"/>
          <a:ext cx="2084464" cy="127270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Empresa agroindustrial</a:t>
          </a:r>
          <a:endParaRPr lang="es-ES" sz="1800" kern="1200" dirty="0"/>
        </a:p>
      </dsp:txBody>
      <dsp:txXfrm>
        <a:off x="6051450" y="415653"/>
        <a:ext cx="2084464" cy="12727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D078E-B389-4427-BE97-8D94E23B8D24}">
      <dsp:nvSpPr>
        <dsp:cNvPr id="0" name=""/>
        <dsp:cNvSpPr/>
      </dsp:nvSpPr>
      <dsp:spPr>
        <a:xfrm>
          <a:off x="0" y="362857"/>
          <a:ext cx="1652808" cy="14545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bajo costo</a:t>
          </a:r>
          <a:endParaRPr lang="es-ES" sz="1800" kern="1200" dirty="0"/>
        </a:p>
      </dsp:txBody>
      <dsp:txXfrm>
        <a:off x="0" y="362857"/>
        <a:ext cx="1652808" cy="1454521"/>
      </dsp:txXfrm>
    </dsp:sp>
    <dsp:sp modelId="{A383951E-5FB4-4F62-9BE6-9081E7861773}">
      <dsp:nvSpPr>
        <dsp:cNvPr id="0" name=""/>
        <dsp:cNvSpPr/>
      </dsp:nvSpPr>
      <dsp:spPr>
        <a:xfrm>
          <a:off x="1788377" y="572689"/>
          <a:ext cx="958629" cy="958629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788377" y="572689"/>
        <a:ext cx="958629" cy="958629"/>
      </dsp:txXfrm>
    </dsp:sp>
    <dsp:sp modelId="{A158F4A4-0820-468F-967C-68877E63D6C4}">
      <dsp:nvSpPr>
        <dsp:cNvPr id="0" name=""/>
        <dsp:cNvSpPr/>
      </dsp:nvSpPr>
      <dsp:spPr>
        <a:xfrm>
          <a:off x="2881214" y="324743"/>
          <a:ext cx="1652808" cy="1454521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Excelente calidad</a:t>
          </a:r>
          <a:endParaRPr lang="es-ES" sz="1800" kern="1200" dirty="0"/>
        </a:p>
      </dsp:txBody>
      <dsp:txXfrm>
        <a:off x="2881214" y="324743"/>
        <a:ext cx="1652808" cy="1454521"/>
      </dsp:txXfrm>
    </dsp:sp>
    <dsp:sp modelId="{841A6274-A439-4652-8DF5-143D135D78CE}">
      <dsp:nvSpPr>
        <dsp:cNvPr id="0" name=""/>
        <dsp:cNvSpPr/>
      </dsp:nvSpPr>
      <dsp:spPr>
        <a:xfrm>
          <a:off x="4668231" y="572689"/>
          <a:ext cx="958629" cy="958629"/>
        </a:xfrm>
        <a:prstGeom prst="mathEqual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/>
        </a:p>
      </dsp:txBody>
      <dsp:txXfrm>
        <a:off x="4668231" y="572689"/>
        <a:ext cx="958629" cy="958629"/>
      </dsp:txXfrm>
    </dsp:sp>
    <dsp:sp modelId="{E33C176B-8016-43CC-80D3-1168465D7479}">
      <dsp:nvSpPr>
        <dsp:cNvPr id="0" name=""/>
        <dsp:cNvSpPr/>
      </dsp:nvSpPr>
      <dsp:spPr>
        <a:xfrm>
          <a:off x="5761068" y="446233"/>
          <a:ext cx="2374474" cy="121154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Operación económicamente rentable</a:t>
          </a:r>
          <a:endParaRPr lang="es-ES" sz="1800" kern="1200" dirty="0"/>
        </a:p>
      </dsp:txBody>
      <dsp:txXfrm>
        <a:off x="5761068" y="446233"/>
        <a:ext cx="2374474" cy="12115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25B48-B1D5-49E3-A07C-6D2E7F90EFE7}">
      <dsp:nvSpPr>
        <dsp:cNvPr id="0" name=""/>
        <dsp:cNvSpPr/>
      </dsp:nvSpPr>
      <dsp:spPr>
        <a:xfrm>
          <a:off x="1064311" y="1064"/>
          <a:ext cx="2392300" cy="1435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señalar las fuentes de financiamiento: pública, privada o mixta.</a:t>
          </a:r>
        </a:p>
      </dsp:txBody>
      <dsp:txXfrm>
        <a:off x="1064311" y="1064"/>
        <a:ext cx="2392300" cy="1435380"/>
      </dsp:txXfrm>
    </dsp:sp>
    <dsp:sp modelId="{B9AA3A8B-4260-4245-815E-769E39088164}">
      <dsp:nvSpPr>
        <dsp:cNvPr id="0" name=""/>
        <dsp:cNvSpPr/>
      </dsp:nvSpPr>
      <dsp:spPr>
        <a:xfrm>
          <a:off x="3695843" y="1064"/>
          <a:ext cx="2392300" cy="143538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vinculación con otras instituciones sean nacionales o extranjeras.</a:t>
          </a:r>
          <a:endParaRPr lang="es-ES" sz="2200" kern="1200" dirty="0"/>
        </a:p>
      </dsp:txBody>
      <dsp:txXfrm>
        <a:off x="3695843" y="1064"/>
        <a:ext cx="2392300" cy="1435380"/>
      </dsp:txXfrm>
    </dsp:sp>
    <dsp:sp modelId="{F283B08D-5F0E-4BC1-BF35-27A5485017AD}">
      <dsp:nvSpPr>
        <dsp:cNvPr id="0" name=""/>
        <dsp:cNvSpPr/>
      </dsp:nvSpPr>
      <dsp:spPr>
        <a:xfrm>
          <a:off x="2380077" y="1675675"/>
          <a:ext cx="2392300" cy="143538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Realizar el Request for Porposals RFP (Solicitud de Propuestas)</a:t>
          </a:r>
          <a:endParaRPr lang="es-ES" sz="2200" kern="1200" dirty="0"/>
        </a:p>
      </dsp:txBody>
      <dsp:txXfrm>
        <a:off x="2380077" y="1675675"/>
        <a:ext cx="2392300" cy="14353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03147E-5E33-40E3-9076-2C0887E6747B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Acta de selección y adjudicación</a:t>
          </a:r>
          <a:endParaRPr lang="es-ES" sz="1800" kern="1200" dirty="0" smtClean="0"/>
        </a:p>
      </dsp:txBody>
      <dsp:txXfrm rot="5400000">
        <a:off x="3832939" y="-1558508"/>
        <a:ext cx="624681" cy="3901440"/>
      </dsp:txXfrm>
    </dsp:sp>
    <dsp:sp modelId="{49823FF5-DEA6-47C0-AEAD-417BFEB49B55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Convocatoria (Scope of work)</a:t>
          </a:r>
          <a:endParaRPr lang="es-ES" sz="2000" kern="1200" dirty="0"/>
        </a:p>
      </dsp:txBody>
      <dsp:txXfrm>
        <a:off x="0" y="1785"/>
        <a:ext cx="2194560" cy="780851"/>
      </dsp:txXfrm>
    </dsp:sp>
    <dsp:sp modelId="{EE19A89A-2E6B-4997-9115-24E2C6B36B43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Superintendecia de compañías</a:t>
          </a:r>
          <a:endParaRPr lang="es-ES" sz="1800" kern="1200" dirty="0"/>
        </a:p>
      </dsp:txBody>
      <dsp:txXfrm rot="5400000">
        <a:off x="3832939" y="-738614"/>
        <a:ext cx="624681" cy="3901440"/>
      </dsp:txXfrm>
    </dsp:sp>
    <dsp:sp modelId="{77DD9683-09EF-492F-A5B3-480ED748E27F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Reserva De Nombre</a:t>
          </a:r>
          <a:endParaRPr lang="es-ES" sz="2000" kern="1200" dirty="0"/>
        </a:p>
      </dsp:txBody>
      <dsp:txXfrm>
        <a:off x="0" y="821680"/>
        <a:ext cx="2194560" cy="780851"/>
      </dsp:txXfrm>
    </dsp:sp>
    <dsp:sp modelId="{6B73877A-84E9-43FD-97B5-5DC2BC1EE191}">
      <dsp:nvSpPr>
        <dsp:cNvPr id="0" name=""/>
        <dsp:cNvSpPr/>
      </dsp:nvSpPr>
      <dsp:spPr>
        <a:xfrm rot="5400000">
          <a:off x="3832939" y="88913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Constitución de la compañía</a:t>
          </a:r>
          <a:endParaRPr lang="es-ES" sz="1800" kern="1200" dirty="0" smtClean="0"/>
        </a:p>
      </dsp:txBody>
      <dsp:txXfrm rot="5400000">
        <a:off x="3832939" y="88913"/>
        <a:ext cx="624681" cy="3901440"/>
      </dsp:txXfrm>
    </dsp:sp>
    <dsp:sp modelId="{A14BCF1C-4A5D-42DC-80CD-CF2AF2D1804D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Elaboración De Estatutos</a:t>
          </a:r>
          <a:endParaRPr lang="es-ES" sz="2000" kern="1200" dirty="0"/>
        </a:p>
      </dsp:txBody>
      <dsp:txXfrm>
        <a:off x="0" y="1641574"/>
        <a:ext cx="2194560" cy="780851"/>
      </dsp:txXfrm>
    </dsp:sp>
    <dsp:sp modelId="{2A6B2A66-6B9C-4C0B-A301-F1BD2E252F05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SRI – RUC</a:t>
          </a:r>
          <a:endParaRPr lang="es-ES" sz="1800" kern="1200" dirty="0" smtClean="0"/>
        </a:p>
      </dsp:txBody>
      <dsp:txXfrm rot="5400000">
        <a:off x="3832939" y="901174"/>
        <a:ext cx="624681" cy="3901440"/>
      </dsp:txXfrm>
    </dsp:sp>
    <dsp:sp modelId="{F54BC66C-ADF4-4A88-9891-967204D378D5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Registro Tributario</a:t>
          </a:r>
          <a:endParaRPr lang="es-ES" sz="2000" kern="1200" dirty="0" smtClean="0"/>
        </a:p>
      </dsp:txBody>
      <dsp:txXfrm>
        <a:off x="0" y="2461468"/>
        <a:ext cx="2194560" cy="780851"/>
      </dsp:txXfrm>
    </dsp:sp>
    <dsp:sp modelId="{0090A815-A021-40B6-B8CC-275485328AB2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Registrarse como OEA (Operadores Económicos Autorizados) ante el SENAE (ECUAPASS)</a:t>
          </a:r>
          <a:endParaRPr lang="es-ES" sz="1400" b="1" kern="1200" dirty="0" smtClean="0"/>
        </a:p>
      </dsp:txBody>
      <dsp:txXfrm rot="5400000">
        <a:off x="3832939" y="1721068"/>
        <a:ext cx="624681" cy="3901440"/>
      </dsp:txXfrm>
    </dsp:sp>
    <dsp:sp modelId="{BB019598-E548-4A5C-8872-8AA9F14CC699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Registro Aduanero Institucional</a:t>
          </a:r>
          <a:endParaRPr lang="es-ES" sz="2000" b="1" kern="1200" dirty="0" smtClean="0"/>
        </a:p>
      </dsp:txBody>
      <dsp:txXfrm>
        <a:off x="0" y="3281362"/>
        <a:ext cx="2194560" cy="78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4BC08-C100-4D33-BA57-FFABC730F32A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B6D44-E4D3-47C0-A572-1F5377E9E4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CEB7-EF50-40D4-973E-E1654AF9D4D8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03DF3-7D3D-4047-8E2F-6D46FB3E1B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03DF3-7D3D-4047-8E2F-6D46FB3E1BF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C2C73-F024-46FB-861F-94486A04ED5E}" type="datetimeFigureOut">
              <a:rPr lang="es-ES" smtClean="0"/>
              <a:pPr/>
              <a:t>24/09/2014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5B5A-0858-400B-A410-CCBE759EFC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jpeg"/><Relationship Id="rId7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C:\Users\Johanna\Downloads\descarga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04248" y="4903112"/>
            <a:ext cx="2185417" cy="1954888"/>
          </a:xfrm>
          <a:prstGeom prst="rect">
            <a:avLst/>
          </a:prstGeom>
          <a:noFill/>
        </p:spPr>
      </p:pic>
      <p:pic>
        <p:nvPicPr>
          <p:cNvPr id="12290" name="Picture 2" descr="http://blogs.espe.edu.ec/wp-content/uploads/2013/09/Logo-RP-UFA-ESPE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827584" y="404665"/>
            <a:ext cx="7632848" cy="1728191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764704" y="2318296"/>
            <a:ext cx="12913087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INGENIERÍA EN COMERCIO EXTERIOR Y NEGOCIACIÓN INTERNACIONAL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lang="es-ES_tradnl" dirty="0">
              <a:latin typeface="+mj-lt"/>
              <a:cs typeface="Arial" pitchFamily="34" charset="0"/>
            </a:endParaRPr>
          </a:p>
          <a:p>
            <a:pPr algn="ctr"/>
            <a:endParaRPr lang="es-ES_tradnl" dirty="0">
              <a:latin typeface="+mj-lt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latin typeface="+mj-lt"/>
                <a:ea typeface="Times New Roman"/>
                <a:cs typeface="Times New Roman"/>
              </a:rPr>
              <a:t>TEMA: “COOPERACIÓN INTERNACIONAL ENTRE ECUADOR Y ESTADOS UNIDOS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latin typeface="+mj-lt"/>
                <a:ea typeface="Times New Roman"/>
                <a:cs typeface="Times New Roman"/>
              </a:rPr>
              <a:t> BASADO EN LA MATRIZ PRODUCTIVA ECUATORIANA,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latin typeface="+mj-lt"/>
                <a:ea typeface="Times New Roman"/>
                <a:cs typeface="Times New Roman"/>
              </a:rPr>
              <a:t>EL PLAN NACIONAL DEL BUEN VIVIR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latin typeface="+mj-lt"/>
                <a:ea typeface="Times New Roman"/>
                <a:cs typeface="Times New Roman"/>
              </a:rPr>
              <a:t>Y EN LA ECONOMÍA POPULAR Y SOLIDARIA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latin typeface="+mj-lt"/>
                <a:ea typeface="Times New Roman"/>
                <a:cs typeface="Times New Roman"/>
              </a:rPr>
              <a:t>PARA LA CREACIÓN DE UN MODELO DE EMPRESA AGROEXPORTADORA”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780415" algn="l"/>
              </a:tabLst>
            </a:pPr>
            <a:endParaRPr lang="es-ES_tradnl" b="1" dirty="0">
              <a:latin typeface="+mj-lt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780415" algn="l"/>
              </a:tabLst>
            </a:pPr>
            <a:r>
              <a:rPr lang="es-ES_tradnl" b="1" dirty="0" smtClean="0">
                <a:latin typeface="+mj-lt"/>
                <a:ea typeface="Times New Roman"/>
                <a:cs typeface="Times New Roman"/>
              </a:rPr>
              <a:t>AUTORA: </a:t>
            </a:r>
            <a:r>
              <a:rPr lang="es-ES_tradnl" dirty="0" smtClean="0">
                <a:latin typeface="+mj-lt"/>
                <a:ea typeface="Times New Roman"/>
                <a:cs typeface="Times New Roman"/>
              </a:rPr>
              <a:t>JOHANNA SALGADO</a:t>
            </a:r>
            <a:endParaRPr lang="es-ES" dirty="0">
              <a:latin typeface="+mj-lt"/>
              <a:ea typeface="Times New Roman"/>
              <a:cs typeface="Times New Roman"/>
            </a:endParaRPr>
          </a:p>
          <a:p>
            <a:pPr algn="ctr"/>
            <a:endParaRPr lang="es-ES" dirty="0"/>
          </a:p>
          <a:p>
            <a:r>
              <a:rPr lang="es-ES_tradnl" dirty="0"/>
              <a:t> </a:t>
            </a:r>
            <a:endParaRPr lang="es-E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AutoShape 5" descr="data:image/jpeg;base64,/9j/4AAQSkZJRgABAQAAAQABAAD/2wCEAAkGBxQTEhUUExQVFhUXFxQXGBgYGBYVFxwXGBQXFxoXGBgYHCggGholHBUYITEiJSkrLi4uGB8zODMsNygtLiwBCgoKDg0OGxAQGywmICYsLCwvLDQtLCwvLDQsLCwsLCwsNCwsLDQsLCwsLCwsLCwsNCw0LCwsLywvLCwsLSwsLP/AABEIANQA7QMBEQACEQEDEQH/xAAcAAEAAQUBAQAAAAAAAAAAAAAABAIDBQYHAQj/xABFEAACAQIEAwUEBgcGBQUAAAABAhEAAwQSITEFQVEGEyJhcQcygZEjQlJiobEUM3KCksHwY3Oi0eHxFUODssJEVJOz0v/EABsBAQACAwEBAAAAAAAAAAAAAAADBAECBQYH/8QAPBEAAgECAwQJAwIFAgcBAAAAAAECAxEEITEFEkFRYXGBkaGxwdHwEyIyQuEGFCNS8RViNHKSorLC0jP/2gAMAwEAAhEDEQA/AO40AoBQCgFAKAUAoBQCgFAKAUAoBQHk0Bj+Icdw1j9dftW/J3VSfQEyfhWVFvRGHJLU1viHtOwSSE728R9i2VG/JruVT6gkVYhhK0uBXnjKMf1eprXEfareaRYw9tOhuM10781TKNvvGPOrMNnv9TKk9pR/TE1jiPa7G3pz4m4Afq24tLtH1AG+bGrUMFSjwuVJ4+rLTIp7P9p8RhHLWnLKxl7dwsyPtJMmVePrD4hoisVsJCayyZmhjZwf3Zo6/wBle2OHxgyocl4CWtPo0aSVOzrruPjB0rk1aM6TtJHZpVoVVeLNjBqIlPaAUAoBQCgFAKAUAoBQCgFAKAUB5NAJoD2gI+Kx1q3+suIn7TKv5mhi5hL/AG64ev8A6u0392e9+fdzFSKlOWiZrKrCOrSMNjPapg1jImIu7+7bCAevesunpNTRwVZ8CvLHUY8TD4z2sv8A8rCqNN7l0yD+yiEEfvCpo7Om/wAmiCW0qa0TMJjvaNj7k5blu0J/5dtSfSbpYH5Cp47PgtW2V57Sm/xSXj7GBxvGsTe/W4i+/kbjBT6opCn5VPHC0o/pK8sZWl+ox6IBsAJ1MADXzqwkloVpSctXc9oYFAKAUB6CQQQSCDIIJVgeqsNVPmKxKKkrM3hOUHeLzN/7Me0y5bi3jAbqbC6gHeKPvoNHHmsN5Ma5lfAtZ0+462H2gnlUyfPh+x1LhvEbV+2Llm4txDsymRPMeRHMHUVzmmnZnSTTzRKBrBkUAoBQCgFAKAUAoBQCgNH7fdsr+Bu20t2kKOhbvHzkBgxGWFIkAQTrpPTUWcNQVVu8rfPIrYnEOilaN/nnyNSue0fiJ/8AaD0s3Z/xXyK6P+kr+45z2t/t8f2IV/t3xFgR3wXzS3an4Zg1Z/02C1uaPak3pbxMbf7VY5vfxd/4Fbf/ANarW38lSWqNHj6z0a7DH4nHXbk95duuG3DXbjA+oZoqSOHpLSKIpYms9ZMh28Oi+6ij0UD8hUijFaIjlUnL8m32l2a2uaHlYAoBQCgFAUG+v2l/iH+da78ea7zdU5Pg+4rUztWxpbgKAUAoD2gJXCuJXsPc7yxca25iSIhgOTqdGHrqJ0IqGrQhVX3IsUcTUpP7XlyOndm/adaeExgFl9PpBJssfOZNr96R941yq2DnTzWaOxQxtOpk8mb/AGboYBlIKkSCDII6gjcVULhcoBQCgFAKAUAoBQCgIHGeE2sTbNq8uZT8CCNmUjVWHUVtGUoPei7M1lBSVpLI4l2j7O3cBcyOC9lj9HdA5fZKjZhuUHISk6oO3hMZvK3h7e3dyOFjcG4Pfjp81/8Arv5mOjY6EHUEagjqDXTi01daHLPK2BQbYPIVq4xfAypNFJsDzFaukjbfZbNg/wBaVo6T4Gd9FDIRuK0cWtUbJplNamRQCgKDdCspdcyA+IdRBjfQgGNDpUc5WausiSMW0912fD57GZt8TtRo0DpkcfgFirSrU7fsyjLD1b5rxXqzF47Eozju1jcM0ZQxjQRzO+pg1VqVIud4L9/neXKVOcYPffUtbft4FNSGooBQCgFAKAyfA+P4jCNOHuFVmTbPitH1Q+6dd1ynqTVerhadTofMt0cbUp5ao6Z2e9puHu+HEj9Hf7ROayf+poU/eAGu5rl1cJUp56o61HGU6mWj5G9W7oYAggg6gjUEHmCN6qlsroBQCgFAKAUAoBQEbiGBS9ba1dQOjCGU7EfyPMEaggUTs7ow1dWZxztd2Qu4AtctzdwpMtm3T+8I2PS6BEaMJ8R6+ExzbtJ2fg+vk+nR8eZxcZs/9UF7r3XRquHIwCqGBKSY3U6OvqOfqNDymuxGal18jju8XaXfwZRWwFZAoBQFDIDyrVxT1MptFtrHQ1G6XI2U+Zba2Ry/nWjhJG6kmUVoZLD4RDyj0/yqOVGD4Esa01xLZwxXYBh0/wA1nX4GonRlHNZksaqlk8i5YvzM7Dr7wED3uo3E8o161vCprf8Addfv38zSdPl+z6vbu5EipiA8oBQCgFAKA9FAZHgnHcRhDOHulBJJQ+K0Z11tnQa6yuU+dV6uFp1NVZ9Bco4ypTyvddJ0TgftStNC4u2bTaDvEzXLZ8yAM6fIgczXNq4KpDNZo6dHHU55PJm+4DH2ryB7NxLiHZkYMOm4qm8tS4nck0MigFAKAUAoBQFLIDoedAcz7XezmCb2AGUjeyCB1J7ktpH9k3g6Zed/D41wtGei0fFe66H5nPxWBjUu42u9Vwfs+lZmhi6CSt0d3cBykwVBb7LBtVf7rfAmu5Trxkk29ePB+z6H4nn6lCdJ2S7HqvddK7bHl2yV3+fKp7EUZJ6FFDYUAoBQCgKGtg1o4J6mVJotPYPLX86jdN8CRTXEtGozYt3bIbffqN60lBS1JIVHHQtC4VMEaeX/AIj/AMfLTpUSk4Oz0+fLdxI0pq61+fL95IFTkDQoYFAKAUB6okwNT0GprOug0zZW9rLoxCnofe+CLLfhWrdsmI/dnHNeHe7LxK8Bg7t98mHt3LjDQ5RJB5TByr6uy+lRVK8Yau3n3L17izSw056L27/ZPrNz4T7LsWQWe+thmjRSzsf28hVQR0Gb1rmVcVGbul25fEdWjhZQVm+xcDsVUi8KAUAoBQCgFAKAUBrfarsdYxgLMMl6IF1QCSBstwHS4nkduRG9TUa86T+3tXB9ZDWoQqq0uzmuo5RxjhGJwDZbqZrZ0VgSbZ1AAW4fcYz+rubzCmK7WGxkZ5R1/tfo/RnBxWz5Qu/FLzS812kNFR5yGCN1Mgj1U6geex5V0IzUtO7ic6W9D8tOfz/JadCNxH9da2Mpp6FNDIoBQCgFAUsoO9YaT1MptaFl7HSoZUmtDdTvqWWWdCKiaTVmSRk07osJ4CBy3PSNBm8iCQD1kHrUS+x2+dfkn38yZ/er/Orzt3ElUJ2BPoCfyqZJvQgdlqyRbwFw/Vj1I/3rdU5MjdaC4njWba6PdE/ZQF2+Qk/hWr3FrLuzMpzlnGPa8vnee2GDtls2Ll5tNIZ2/wDjtAmPWKjnXpw18X6L9ianhq1Tj3L1f7m08M7A8Qv/AKwphkPLQH17u00nno1wbVRq7QWkc/Be/iX6Wy87z8fufjl4G4cE9l+Ds63M188w0Lbn+7WA375aqM8VUkrLJdGR0YYWnF31fN5m5YbCpbUJbVUQaBVAVQPIDQVXLJfoBQCgFAKAUAoBQCgFAKAtYmwrqUdVZWEFWAII6EHcUB8/9r7Vu3jbyYdctq24VRmaQwUFyj7oMxK5dR4eQ0HcwkpypJyz5c+x6+hwcYqaqtRVufFdqIuG4iTowL9RCi56lPdcea/I1ehVemvR+r2fWjmzw61jl5d+q7e8kLaVxNtgeRGuh6Hmp8jU8ZRlmmQtyg7TXz1LLoRuKybJp6AKeh+RoLoqFlvsn8vzpYxvLmVDDN0/EUsN+JcGCby/E/yrNjV1Ylp+7X3rqDylQflJNRupBayRulUl+MH4lt71jo7+isPxOUfjWkqkJcG+z/BsoVuhdq/cgcQv23Cqq934oJLJmylSCNCY1jWeVVa0oystOGqvmW6EJxbk3fsdsu7yJH/EbzgEaSAZVVG4ne4T+AqWM600muPQl5+iIXQowbv4t+nqyf2f4SuKvi1icQLSlGYMxzqSpXwQ5VAxDEjwn3T0qnjJ1KMVJ536W/ZeB0MBQhWbUcrZ5JJ+rt2nUOEezbAIqkq1/TQ3HlCD/Z28ts781NcuWKqSWuXQdWOEpQf45+Pibfg8GlpcttERRsqKFHyGlQFhZF+KAUAoBQCgFAKAUAoBQCgFAKAUB4xoD5oxF3M7udS73HJ6l3Zyfmxr0NCNqcUuX7nmsTLeqyfSRr9ssQANtfjPX4VHXaukZpJ2yL1lHBBYyQIBki4B0DjceRmsLEu/3K/To+/3N3QTVll0aru9iemMcaZgfNkbN6HIwB9RFSrGNZJ969v2IHgYvPyfuUHF3ftJ8LVz8y5FZWMlxa/6X7mHgYLn/wBS9iPdxt3mXHotoD/EKPESfF+CMfy0I6pd8n5Fh8VcP1nPrcK/gmlYdST59/sZVKmuC7r+ZZdM24U/tA3D82NavPVLtzJFLd0b7LLyRUoI+sR+yFX+VZu+foYy5F/DWFM5hm296W/A6VPRhGSe8r9eZFUnKNt3LqyLjOqNJhRACmABucw6A7evwreUoU5XeWWXr1cOvsMRU6kcs88/T1PcGZzECFLSOm2pHkT+M1mg7ptKyby9X843MVsrJ6pZl5sOtwojv3al0DPE5VZsrNHo0/Cq+06SqYaSfCzL+xcTUw+NhOnq7rrumrHdOz3F8IwTD4a6rd3bUBRM5FhQdQPIV5qMovRno6tKrB3qRavzT9TOVsRCgFAKAUAoBQCgFAKAUAoBQCgFAUXGAGtAfPF7Ad3cuIw1R7i+XhcgadCAD6EV26VRumrcjgVqW7VlfmWbu9Q1HeTN4aFFaGwoC5b2HoPyqVaGktWVRQwRr+G5r8qkjPmRyp8URKkIRQEnBc/h/OrOGevZ6kVXge8QeEmY1T/uHT41tiXanfpXmMOrzt1+RVgmBQRt4o56ZjH4VtQadNW0z82YrJqbv0eSKsS0IT0g/JhWmM/4efUT7O/4ulb+5eZ0D2J4JCt++1wtiCVRkM+C3JZd98xBM/djrXjcNu7uTPb7SxkcRVajomzqdWTnigFAKAUAoBQCgFAKAUAoBQCgPGaKAgXbkmgOae0XhOS8MQo8F2FfyuKsAn9pB8086vYOp+hnPxtP9aNAxGLAJjXU+lWHG8mUd+yyIr4hjz+WlZ3UauTZbLnqfnQxdkmzfYAa8hvryqbdViNzabJdnEg6HQ1o4WJIzvqX60NyNi7P1h8f86khLgRVI8URKkIiRgzqfT8j/rVjD/kyOroXLrhWVm0EMAeQaR+JUGPQ1LOShNSl09+Xi1p2msE5Qaj8X+SjBvmZ25Er/FBn8MtaUJOUpS4O3f8A4sbVo7sYx6+7/NyUMK12VXZdSeRI1CD7x38o864239qU8PS+in90supczubB2PVxk3UvuxSyl08OznbRdhmfZZiWTiVpQdLi3UYdQLZuA/NB8zXnMHJ79iWlGUKjjJWaumuTXDsZ3WumWxQCgFAKAUAoBQCgFAKAUAoBQEXFvyoCBjMUlpGuXGCookk/1qfLnIrDaWbNoxc3ux1OPdsu1DYt8iytlTovUjmY3b8BsOZNCpjJQmnDgew2d/D9OpQkq6upK3+OrxfQambZJjcmvRUcRGvD6kePgfOdo7Oq4HEPD1OGj4NcGvmuRKt4Mc9a2c+RWVNcS4cOvSsbzM7iK/0UQI00HnyqdTZFKmruxGuWyu9SJpkLi1qX8Nf5H4VpKPFEkJ8GSqjJTHXkgx8qni7oryVmVYY+IfEVNRdpoiqK8SWUBe0CJBcyD/c3asVUm4p/3f8ArIhjJxjJrW3/ALRILsVZlGgnfmMpK6ee1cbHY2eEpvcWbdr8jqYSjSqx36r0StH+6/otX3Iz3Z279Gw+ywj4zt8h8ZrwGO3p1N+Tu3qfQtgV9/B7r/S3Hsykv/JrqRtfsx7OOcXcxjrFtc6WfvMxhmUdAARPPMeldvZ9NqmpPkcTaUEsdUkujv3Y38fE6tXRKooBQCgFAKAUAoBQCgFAKAUAoDHOZJNAck7RY29xLGjC2Wy2wxA5qFQkNeI5tMgeo6mqk5bzfI7MbYOipL85Z9SJ/E/ZUJmxeZNBIdcwJAAnOhBWSCfdO9RugrEtDb1aH5xT6V9r8DXrvZHF2Rrb7zztkXD8FgP/AIalw7lQleOnFfOJnH4vDbShuVW4tfi2r27VqnbP3MXeBQw4KkbhgVPyOtdqnNTV4ni69GVGbjPv4Pq5lg4pev4Gt91kG/Ek2XBAg8h+VSWsa3TbKnUEQaynYNXyMfdt5TFTJ3K0o2diZhrkjzFRSVmTwldFGNXQGtoPga1VlccK4fdvvFlC5B8R2RdvfuHwr6HXoDWtTFU6Gcn2cTalhZ1dFlzLd3EhcQqqwuBSfd0UnIynKW3HigMYmNhVD/XL1VOatBcFm+R6Gr/DG5gXZ/1ZNa5JLl1t2+IlcV4TdRBiGCi27GBmDN4gDqF0HI7mubj9tYXGOVCldu97tWS79SjT2RiMNScqlsrXSz6Ljgt1lUmB4iCA0kEDkQCDB8iD6VPsv+H/AOckq1a6pr/ufsufHQ6GG2usFhHTp51HK+ekVaKv0vLJcNXwT6Lwzt3iFQBrFhgBAyF7I02CiHgARXoamx6SdoSa7E/Y5yx0pO8lmbFwXtml+8tg2nR2UsJKMpCjxahs0ctVE1zsTs+dGDndNdpPSrxqOxtFUCcUAoBQCgFAKAUAoBQCgFAU3DofQ0BjiOhjz/nQHFewfGbeCxh/SQy5rZtyAWyMjeINHynyqjvKCu+DO7jMPVxVRfRW9dZHWbHaDDXl+iv22PSYPyNSwrQlozlV8JXof/rCUetO3foXSs8p/GpbXK6ZH412asYu13d5T1VlMOjdUYzHpseYNZhNwleJicFONmjj/arsdiMESzDvLPK8ogD+8Xe2fPVfPlXTpYiM+s5VbCShnHNGDsNAU7aD8qvJZHPllJk+zilP1lnmJFQyyZYinJaFOKIKyDMdKj/maVP8pIs09nYrEf8A5U5Psy7yPhL/AIoHPz/r86q1tqUVlG78jr4b+FcbLOo4x6G7vuWXe0ZrgnCWxd3u5ItAjvGHzyL1YwfIanlBpzx9WSyyLVXZeEwi+685dOncuXW7vK1jLdvu0S2UGCw0KoAV8uyrytr5nmfzmudKTk8zobMwaf8AXqLJaLm+fVy79EaNhEyQT739QKrVJb2S0KGI2i8TjIKL+xS73Zq/VwXRnxOj4K0L+DeyYOWYnqh0+GXL8Jrz31P5fFxq2vp29HmjtVacZq0tGnF9pgsHh5+Gh8vL1r7lQxVOtQhUpfi0mvbs0Pn1ajKlUlTnqnZ/OnUm37oRZ+AHU9Pw+QJpm3YwkbB2XcYM97ew167iHB8SGyFRCYyAXbqEMMoBgEaRJM1wa1Z42U6dOpFQi0kvuzyzlkndXul1aHRpwjRinJZs3js72hTFi5kR0NtgrBzaOpUNobTuvPrVHE4WWHaUmndX4+qRPCanoZiqxuKAUAoBQCgFAKAUAoBQFNzY+hoDHUBzz2g9nMFma8925bvvJW3byku2xbKYKjTVswHxOtXEfSit6b/cuUdrTwkejtv2NGn8J7J4m4hu22V1BKnNI10OhKkR5lhVOhFVVvWsdbDfxLOtTu01nzUtO5+JLYY/DDNkvqIJDpmdPXMuZI9TUroyjoywsVgsQ/6sIv8A7X87Svh3tSxK6OVuD766/wAS1oqlaPJ/OwnnsbZ1XOEpw/7l6+Zs2C9pCXl8dtl3BNtwwOkGQw1GuxmpY4l/qVjnVdgTT/o1Iz8PVl/AX+FnZMEvldwtu2Sf21AA/hqb+avk5d5zp7KxVN3dJ9n3eVzYbVlAJsqFH9i9u4vpDAMPQCkXvLLzv5lJ5PPXuZAx/C7F4/TW7Lk6S6tYeJ5Mwk/AijS0dvLzJadapB3hJrqNd4r7P8MpBtm9aJDEBil1NgARrmbxFdM3OoZQimsvnidGG2MSo7smpLpKOLY1OHYYW7X60qYmCR9q43Uz/IbCkmQ4ai8XV3p/jx9vmiOYWgSTcck6yJ1JJ3YzuarTf6USbb2gv+GpZc+hcuhvjyWXEyOCwZbxNt9UfzrvbJ2G8TH6lXKPDp6epeJ5Z1/pNSWqafcbV2Vx2RlB5wpH3lGWPipHzrwm0KDzT1XzwZ72LU46/PlmSuKqtq62sKwDgkaazMdZjbrPUV67+DtpuUP5Wbzz3fWPqui553beE3ksRFZrKXo/TqaJnZfhPfP+kXRlRdUB5AGc/SZGh6ifqKW722NobieHpvN/k1wX9vW+PRlxZzMLQ0m+z3Inabi7X7ipaUkTksookk6DPHyA+HKYtbKwEcNTdWrlJrP/AGr+3wTfYuCIcRV+tLcjp5vn6Lv4nSOxvZ4YOwE3uN4rjSTLQBAJ+qNvPUnUmuTjcU8RV3uCyXUXaVNQjYz9VCQUAoBQCgFAKAUAoBQCgPDQGOIoDQO3PZ0hnxCXhLlfo3G5CgZbbDkFUtrAHiJIEkVquz5YqX2PPwXzt5alXEUVJbxgeA9sbuHUJCtb5KQI15q6ifn86qVKWLwD3KsLL5o9CGlXnBbuUl3Ne/bn0m2YLj1q9qjd2zctp/HKx896kjXjPTIvU60J5J58nr86iRisFauaX7Fq59421Y+u2Yb8ia2d0WYTlB3i2jB4jsRg2H0Qe35q5cT6Xcx/EVlJWLS2hXv9zv1r1MHxLsHfj6K8hAP1wy6R5B/5DzqOUIvX53HSwu3J03nddt//ACv4GMtcEx9gljbYryay2cHz+iZj8wK0jQSzRfqbZoYiKjUUX/zK3/0vImYftpibUg3GMbq6hx8t633qkVk/naQ/yWz6/wChx6Yu/gr+RPwXb4XCM1i3mAOtvwTPVf5+tRqpLLeiaVtg07f0K1+hrPwt5GrcRu3MQbl19QILnkBMBB/XI1mpUUbLi9CKpehQkqK/CLfcru/n1q2hZwWDzEMw0+qtd3Yuxfr2rVvw4L+79vPqPD1aru87t6szdiz869o2krLQqEX3LhGwbX0I5/Ofga+afxDg/o4ttaS+5duq7z2ex8R9TDpPWP2vs0fcbEtwYm13bQLqTlMxM7gHow1nkQD1jysJSwlZVabsvJrR9nlkdWcFK6avfJrmi/xXtFmw62gpTT6WABLA5QqjkDAEcvd5V9B/h+nDFzdeTu4u9tfuee8+jiunqR5TakZYdqmtJaPo5dfPo6zPezXs3p+m3h42H0I3yoRGeORIkD7pJ3ciujtbGXf0IPJa9L5dnn1IrYajureZ0KuKWxQCgFAUXroUFmICgEkkwABqSTyFYbsrsyk27LUxJxN274rcW03XOhZn8ysgon+LY6bGCVSTeXz28ywqdOGUs30O1vd+HXwv4XiYkJdXu3OwJlWP9m8ANz00byqSNRPJ6mkqLS3ou68V1rh5dJkQakIT2gFAKAUAoDDccxyWBnbnOVQQCxAkgToANyxgASSYqSlSlUlZfPnBcTWUlFZnOuIY177l3OmwGsZZnKAdQkgHXViAWgBVXvUKEaSsvn7+Wi4t0alRyZjsXglbcb8/8+tX4yU47krNcnmiq42dzHtw9k9wyOY/051yMV/D+FrZ0vsffHu4djMqo9JK6JWB7RXbOhmBuDqPx1H9aV57E7MxuEzcd6PNZr3RZp4iSyTv0P0Nk4d2nw90+M923Xl8Ty/eFUY4mD1yZbhi6byl9vXp36eRsVtjAIIZeTAgfPkfgfhUpaaKWOs/161IlYwYvtLw1b+Hu5lVnS27IzAEhkGcCTrBywR51ia3lY0lvJNwbT5pteRy63g1BPIE6enx9ap0qkt25tQ2ri2oqUt5ZapMyj5RbW0o8MAt5sYJ/ry6b97Yuw5Yqp/NYlfb+mPPpfR566F/bG0oYeE8JSzk7qT/ALU7q3/M1/0rXPJV2rcete5bystDxzJ9i1Gp3/rSoZSubJEa/gWv3O7tLmcBieWwkieR23+sUG5McPblCnVwm9N2af29N+HU/S+iOnsutKlW6Hr6PsZjsLiSCAZBHkQQQdiNxqNtwZ6V86q07N3+fPE9jCZlLlwXIZkDMpUsDqGiPeAiZAgkEZl000IYHF1sDV36Mrar9vX/AGvNGK+HhXg4TV18zR1jsz2ktYpIUhbgHitzqPNdpX4SNiAdK9Dh8RGtG615cfnScCvhpUXnpzM9VggFAKAUBhMXd726VOtu0RI+1dENr1CAqfNj92qlWr91uC+eBbpRcYXWr8F+/l1kxWBrCknoaWseXbSspVgGU7giR8jWQrp3RGRbtr9We8T7DnxAdEuHf0fr7wAitoycdPnV+/ebPcn+WT5rTtXt3MnYPHpckAkMPeRhlceqnl5jTzqeM1LQhnSlDN6c+BLrYjFAKAxvHOKDD2i5BYyFVRuztso6dSeQBPKpaFGVae6v8fPM1nNRV2coHEbuOxl22O9uusZmt90ti3BkWxnEkTG5OZhMCNO1Uq4fBwjF5Pqbb6XZ/wCFle+RUUalW7IGNxrd53KHUEh2MJlIMMC6kqANiwG5ga1rKtv2jDO/Lj1XV159pC09Fr5Ebhtwreye8GLA5CXUwCcyyJJBETGoJ3rWjPdqXXE0Sd91u5lXuKN2C84aUMejQa6f1rK8tOZq6bMPxK67ZWCnKrAquzPBEluaqRIA85PlDKrJreTtbRc8+Poiu6y31FK64v2Lp4WrgPbOh1E6H/Q+W9V8TgcDjFvTjZvjHJ9q07ywt5EjA37+H91j6cvlsfz8687V2HiKN5UHvLx7n6dxPSm4fi7dGqNhwPaxDAujKeo2+X+U1znX3HaorP52luOJX61bp1XuvmZkuOcTQYO4yOpzqbSEEGXuArt5Lmb0U1s6is5JktSolT3k+ric77vXMdtMo/Ca7WxNjfWSq1l9mqXP9vPq15s6m4rLUlLYK6sNf6/Gva7yeSKjJeHtcz8P86inLgZSPcTdMhEBNxoCgAE6mBE6SToAdNCToDUTlGMXKTtFav587TeMd52RtXD8HbwNgloLmM5BnM2uVFJ1Kgk+pLMdTXjMViKu0sQowWWkVyXGT83yyS0z61OEaEG31v55Gh8YuG5dd/rt43gaKSVAJjYHMoPmy82FNt7HWHpRrU80rKXS/wC75p3lzZWOdVulPrj1cvnoUYTExGsHYTqP2W6qa8nUh89V0noIyuZWyNRdtlkZDJyk50P2h1X56GDI3hhWnRkrPqfP9/mRvKMZpqSub7wLtqPDbxcIx928P1TjaSfqH8PQ6V3sJtGFb7ZZM4uIwEo3lTzXLijc1cGunc5xVQCgNd4drbU/aGc+twlz+LVym75nRmrSa5Zd2RJrBqXFvHnrUiqPiaOC4F1XBqWMk9DRxaLeJwqXIzCSPdMkMp6qw1U+hra19RGThp/nrXEpS7et/wBsn7q3R+Sv/hPrW8ajXT5/v4Bxpz/2vvXuvHsJmCx6XZytqN1IKuv7SNDL8RU0ZqWhDOnKGq7eD6nxJVbGhoHtQxZTJH1LOIuDpn8CA+oBf+I12tj01Jyb5pdmb9Cni5WSRqnZjFDCcEFxTF7Evc8Y1IOZ5eeq27enRitUHB4rHS3+Fu6133ts3r1foYdNa8Ot5Gn8O4o9u0yWwEFyA2XRmRQItj7NsakxuMsmBFXJU1VknJaaL58SOZ9Z04uMdeL+fL3MrwLH2lLXHtm40ZbaZu7QTu+ceI6aCBrJ8q1nTrNpwdunXuJKValC+9m+XuSVxLOwzsSAZVZYqPMZiSx82JPpVqnG7vLN9VvAr16spLLJFPELg8hG59NSTUlR5EFJErhnD7y+Mh7aMJGa1cZW5BiRATyJIJ00iDVajWg55SXVdXfZ6nTp0ZqP3ImqSwJUJcHW26sPOQ0AfM10EnfPLryDVjGY7DI05g1uObqyp/EfD8mrarhqGIju1YKXn2NZoj+5O6IX6CwEglkMaqc6npqOVc+j/DuChV3m20v0u1u3JXNd9rRGSwmGjxN735f613ZST+2Ohr1kqowWsTfCLJjyBMSYnU8gBqTyAok27IyZ/stwju1/SL36xgSMwjKpA8RU7MRAjdVhdy0+U2xtH60voUvwi87Z7zv4pcP7nn/adTC0HFb0tX4GE7R8ZNxpElQcttdSSTpmgancabnQbsK7Gydnfy1Pen+b1/2rl6t8X0JFPEVvrS3Y/itOnp9ug3vsn2QS1hXTEKGuX1IuzGitP0YI6TJP2pjQADl7Rxf8zUsvwWnT0/OBew9P6Wa1OU8W4c2Hv3LFySVbLmiMwiUuD1WDpzEcq8hXpOnNru6j0tKoqkVLmXMDiHUBz4WWfEeajfTcx/PzqnUhCTcdUy1FvdvIm2sSz+EMi27niOirbBjQw4YgkaSIIqGVOMFdp3WXN9WVhZO0vnV0mQ4Rx+9gjlS6rW8wAtuc1smNrZABTntpzg1fw2PqwWja5cV5levhKVXN5Pn7nVeB8WXE2UurpmGqkglSCVYGOjAifKvQ06iqQUlozg1abpzcHwMjW5Ga5w4/RheaTbPWUJTX+GfjXJbs7HRn+V+effmSc1Y3kYsJrJg9oCtbhFbqbRq4pl1bw9KkVRPU0cGW8RhUuRmGo2YEqw/ZcGR8DUmTMRlKOnzrRr3aHtb/AMPe2j5r+cMwHhV1VWA1YQrTJA0HumTV3C0Kta9nl0/t+xVxWJo0ldpp9GnjmvHqMB217VYTF4QXLTxfQhRZujK5W6QjqQDDACHlCf1cTrXRwbrYepZrXzWj+cylWq0qlNyT0OcsGs2hazlki4FXfIbjLmYDqTbEj8tZuypRpSdTK8lZ+Xhp3cjlyxEsQknpF38P3LVq0DpEDTTcn9o8/QaCtoQTySy8+t+mhHOds+PzT31J7WB0jz/3q66aKimyRwnCPdaLRB++zBLY9XOnwWT5VTrYihQjvO76lfx0Rdo4atWdtF0+x0zs12LtW4u3nGIuaERHdId5UbsfvN6gLXBr45139uS6Dt0MJGis83zNlvNbT3oXzMj/ABbD51Slu8S2r8CBxLAWHHeNbtXFAkuSkqBJkMRsNfrit4VqlJXpzaXQ8u7Q1dNSya8DALw/CtHd37tnycl+WzG8HI84cGpKH8Q72soS61uvwsvBozU2e1+lrxI97suz+JP0e9v4lm0/8SZ9f3lrr0tswf5KS6rSXp6lOWElz78jGX+D3E3TEIAY2XEKeUymdgPVlPWuhT2hQnlGcb9N4vxt6kEsPJaoiW7bMfA1q51hirD93xa+pFW3O2bTXl6ELgX+zHDjfcX3Hg0KKdQYMyRzVT/E4j3Urkbax/0IvDU397/J8ly634LpeVrC0N578llw6Sd2q4uDNpT4Rrcbr93z3167VV2Js/eaxM1l+lf+3t2vkzfGV7f0o9vt793Ml+zjs6br/pt4EKpiwp8v+ZodYkgdTJ2CGr+1sZur6EHn+r29+7maYWjlvvsOmVwC8c19r3CtLeKUaiLVw+RJa2x9GLD98VQx1LeipcjoYGpZuHajQMzB1HvSO7Q6GUJWTIMaR0nXWYmuL9rg3pxa6Tr3aku5dRMTi30YACm4l4qEy5gysIECebCOcEjyqF4b723ezjrfRrn2dVzDq62KLNm9eutYS39Ln0XQ92v2mcaaSonzNWaGH+o47maa7+zgjSVfdg5Ty+cOnoOx9l+Dfo9pEmcqkTzZmOZmM9STANeipU1TgorgcCtVdWbmzO1IRkDE8ItOczW0Y9WRCfnE1pKnCWqTJI1qkVaMmu1kZuCD6rOvo7gfwklfwqN4am+BusTPjZ9i9rlm5w68vuvP7aK3/YU/I1FLBrg/X2N1iVxj3O3nvFl3ur71vTqrf+NwKP8AEaieGqLTP50m6q03xa616q/kU/8AEUHvEp/eA2x8GPhPwJqKSlD8kSxjvfjn1Z+GvgX7uJVULuwVFBYuSAoUCSS20Uj9zsjSTUdTmvHvaBduMUwpazb2zx9K3nDaWxHKM3mu1eiweyor7quvL36Tz+L2m9KXf7GmcQxrXGBe5cuNHv3LtxyFGsSWnmdPWuk1ShlTXj7HO36lTOo79i9S3btsjKzKGIMMpkgE6hSSffESY0BgHnGYqW8pWvn8XX5d5o3GUXFO3J8evq4dOvK97A8Pu37jC3aa47Ekoqd7lzEmWjwpJJ1aB51rOpCDcqjSvw1JYUqk0o002lx08TdOz/s+ZlJxdi8mgg2b2HBMzM2yDljQe+Z8q51bH7r/AKdrdVvU6mH2dGS/qZPpba8ESn9n2GUjLfVSDp+lW7lty0wIuFlX5IZrentPDrOdPPpfpJeT6id7MqL8M+qz8vUrxPZLGqJVRcHLK1u6InTQ90fgCa61PaWGfG3h5bxTnhJrgYy8t6wTntvbyzLHvLA06F1CEeYeKmcMNiLNqMn1Jv3XcaKNSnpdd5NwfanEKAVu3SOpXvlj9pMwA+NVp7Iw70vHql6Sv4I2WKqrin2e1jLcP4o2LJzCzCEEuijMW5I3QfWj7orxv8S4ZYaMaMJO8k220r2v0W19Ds7Nm6l5yWmXv6d5e4m6IFFwwHMEgZmC7sQOsQJ5FgeVeb2XsepicQoxzSzdstOvLPrOjicXCjT3nlw+WMnY4lh3AAuYZsoAVXQ2iABAAbUD4CvYVMNVp/nBpL/a7d+aOOqsJPKXj6ak9FJEqLkdbd1L6/K5rHoKhTUlln1O5vpr7GP4qiuVW4ouSG0eyyEkQoBL7iGYyAAIrX6k6bW42uOV16jdTWaMPxfGDD2hbtwHIAUAABVAgEAbADQD/ermz8FLG1nKo24p3k+d87X5vjyXWiDEV1Shlrw9+zzNd7O8EbHYju9RZt+K64JEmfdDD6xMgfvNuFn1uMxSwtK6tfSK9epey5nPw9FzldnZ7FoIoVQFUAAAaAACAAOQivJXbd2dQuUBHxuEW6jI6hlYEMpEgisNJqzMxk4u61NIxXstw5M27t610EhgN9p159apywMGXY4+a1S8i7hPZlh1Ci5dvXFUyFlbaz18IzfjSOBpptvMzLaFRqyS8zbeF8Js4dMlm0lsbnKNSerHdj5mrcYRirJFOdSVR3k7k0CtjQUAoBQCgPIoCzcwaHdflofwoDX+P9kkvWbiWyEZgCDELmVgy5wkZllRIM6TSmowqKokrrMzVlKpTdOUnZq3+L6HDuK2irkFSjEQyHdXRiroSNyDAnnoa9DUqKcd+Okl5a+h5eMJQbhPWLt36MhWlMiNOZPSNo851+FRQi7kkrWd+olIGaAvhVCRI0JMRA6QCdep8pq3FTkko5JfPDn/AJIbxjm82zqnsuwot4RnAg3Ltwn0Qi2B81Y/vHrXltqVGsS4rhY9Ns2CdBN8Tc1vdaoKrzLzhyKxcB/yNSKojVwaI54Za3CBSeaE2j87ZBrNl8y8jb6s+L78/O56cIw929eUdJS58Juoxj41td8G/nYY3o8Yp968mjH43gC3CSy2Hb7TWIfaJz23Uz51Zp43EU8ozfp3XI5U6Evyh4/sR8H2eayCLZtwSDDNeMQI95y7H4nnXM2hRqY2r9WpJXslpbS/LrLFCdKlHdinbsevcYfjnA7124oDJmVYyW2uMwkzLEqEWfv9Ku7Iqf6fv2ipuVuNrJdj161w5GmKoxxMYvecUr6xWen+6+XQnqYvF9mMZb/5buN82W0415RbdXn9016jDbSjUzqbsei7b8Y28ew49bCRjlBuWfJJf+T9DFtfe0fEptnWBma0xg8lvBOfmR51clRoYj8oxl2J+VysvqQ0bXeT14/eAGZ7kDUd4pYDQ/XAI2J+tGtUqmxsLPRNdUvR38iWOKqrin2e1jF37tzE3gloi5dvGBlYQAZ5iYAAPoFY6mJv0aVLB0LaRjrzb9W37aET361S71Ov9muB28JYW0nLVm5s53Y+XIDkAByry+JxEsRUc5dnQuR04QUFZGWqA3FAKAUAoBQCgFAKAUAoBQCgFAc87edgbmJvrfw5thmyi6rsbYJUZRcBVGlisKQdwi6iNbeHxX04uMldXvyKeJwn1WpJ2draX9jnfbPg4wN/ugxuEWLbsYiWJuaIuuUaaCSepM1ew9eU05y7ihisNGEowjx4nRMH2Js3ba2yig2kW2bolHLKObJGaSS3ikDNtrXLhiKsJOUZWudadCnOO7KKaRKwHDbmBt92FL28zNLHWWMnxqMvwKr61TxcJ16jqXV32eRaw30qUFTs0uevg/fsMlh+Jo0CcrHZX8JP7J2b4E1z5KUHaSLqW8rxzXR68V2pEwNTeNSoHpWyfIw0Vi6a3VSRq4IrF/yrZVeg1cDEcY4r4u6RgrRLtMMBEgL0Mak8hHUEUNo494emvpr7n4fvyRYw+Hv981l8+dPYZHsrhMlmYy94zXI2MNAWZ1nKqkzzJrpbPpTp4eKm/ueb638sVMVU36jfYZmrpXKLlsMIIBB5ESPlTTNAxGJ7KYR5PcIhaZa2DZYk8y1sgk+dWYYyvG1pvtz8zSVKEtUecG7LWMNda8mYuyhJds5VAScqk6wSZJJJMDXSs18ZVrQUJaLPLLMxClGGhm6qkgoBQCgFAKAUAoBQCgFAKAUAoBQCgOP+1nCheI4W4fdurbU/9PECdOkXh8xVzDy/pTXQUsRBOrTfSdS4OPoh1Jcn1zmqZdZOoDFY7gVq5OmUnmsQfVToacLGU2ndamFvcOxNj3D3iDlqwj9mcy/ukjyqtPCwl+OXl86u4sRxL/Wr9Oj9n2q/Se4XjCNo30Z21MrPk3/6AqnOlOnr38PnXYsR3Z/g79HHu9rmTDVpvGLHly4FUsdlBY+gBJ/AVtcWbdijh+HtvYAYJcDSz7OveN4mHwJgdAAKsxS3LcDSpKUal1dcuGSI+MxBsutu1dKsRMXWzWgCYEl5csYaFVhsdtJxOq4aP2N6cFUTlON10Kz8MraXbTMhhuKMGVbqgZjAdCSuY7Bg2qk8txykEiZKWJ3nuyRBOgrXg9OD+Z+BlwatFYUAoBQCgFAKAUAoBQCgFAKAUAoBQCgFAKA0f2s8L73CLcBI7m4GYjcIwKFvLKxR5+4atYOSVXdlo8n2/vYqY2EnSco6rNdnusjIdg+NfpFkzAuKx7xfsv8AWgfZJ8Q8mA3BqKtRlRm4SJqNaNaCnHibRURKKA8IoCDxDhFq77y+L7Q0b58/QzQGv3eEYjD62T3ifYI2Hks/9pHoarVMNGWmXl3e1izHEv8AXn59/Htv1otpxNLyvbb6O4yskNoMzKRAYxrJ2MHyqlOlOnr+xZpyTalDO2duPava66TKW7du8BcgpcI1ZTkuAjQoWHvZWkZTI02qwpRlnxIW507w1Xeuvt55FNzAXCXVrgKuqqxy5XyrmlRHhk5j4tI6TW1nmrmVVgrNRzV3rlfLt4aZ35nuIsQ1q2v1nQgDSEtMtwmOgyqvq61FCk1NWMxneMpPgn45d/HqTM+tdEontAKAUAoBQCgI1rEyYIiTA+U69KAk0AoBQCgFAKAUAoBQCgFAWsVYV0ZHAZWBVgdipEEH1BoDitvEXeFY3XMWXwkGAMThwfCwO3eAGeUNOwbXs/bjaKz++Pj88zipSwNZ5f05eHzyOycK4jbxFpbtpsyMJB59CCNwwIIIOxFceUXF2Z2IyUldEusGwoBQA0Bj+KcHtXx9IusaMNGHx5jyMig0dzWbuCxGDJKg3rROo1zA7AwJIMCJEjTUDSqs8NHWGXRw/byLaxO9lUz6ePbon4PpMhg+KO+iWL89GUIo9WZtvTXyqJU6seHivcy/pP8AWu6V/L1Mtw/BspNy4QbjADT3VX7CTrE6knUnoAALcIbub1IKlRNKMdF49L+Zd5kKkIiJdYzrEZ1CjmYIJM+gNAe940EiD4iAOgDEddTp5UBUHbw6AanNzgch67UBScQdIjZyf3SBp86A97+AxMeFQeg2J/lQFNxmABJUQGJMGBtAjN6/KgKSYJIAn6MSfvGD+e1AXUvGeW7D5CgPLN5tSwAAEmNT10HQbeZFAVnEDz5cupigKrV4MJHl+IB/IigLlAKAUAoBQCgFAKAg8V4ZZxCd3ftpcTeGAMHqOh8xrRNp3RhpPJmv8C7N28FiYsXLwt3VJa0zh0zDQMMy580CJzajeYESVKkqmctSOFONPKOht1RkooBQCgFAKAUAoBQFOQTMCesa/OgGQRECOnKgKRZWIyiJmIG/WgPe7HQbRsNulAeG2DuByOw5bUBUyA7gH11oAUHQcvw2oAEHQf770BSLS9B8h/XOgPBZXTwj5DrP50BUqgbAD/aPy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5" name="AutoShape 7" descr="data:image/jpeg;base64,/9j/4AAQSkZJRgABAQAAAQABAAD/2wCEAAkGBxQTEhUUExQVFhUXFxQXGBgYGBYVFxwXGBQXFxoXGBgYHCggGholHBUYITEiJSkrLi4uGB8zODMsNygtLiwBCgoKDg0OGxAQGywmICYsLCwvLDQtLCwvLDQsLCwsLCwsNCwsLDQsLCwsLCwsLCwsNCw0LCwsLywvLCwsLSwsLP/AABEIANQA7QMBEQACEQEDEQH/xAAcAAEAAQUBAQAAAAAAAAAAAAAABAIDBQYHAQj/xABFEAACAQIEAwUEBgcGBQUAAAABAhEAAwQSITEFQVEGEyJhcQcygZEjQlJiobEUM3KCksHwY3Oi0eHxFUODssJEVJOz0v/EABsBAQACAwEBAAAAAAAAAAAAAAADBAECBQYH/8QAPBEAAgECAwQJAwIFAgcBAAAAAAECAxEEITEFEkFRYXGBkaGxwdHwEyIyQuEGFCNS8RViNHKSorLC0jP/2gAMAwEAAhEDEQA/AO40AoBQCgFAKAUAoBQCgFAKAUAoBQHk0Bj+Icdw1j9dftW/J3VSfQEyfhWVFvRGHJLU1viHtOwSSE728R9i2VG/JruVT6gkVYhhK0uBXnjKMf1eprXEfareaRYw9tOhuM10781TKNvvGPOrMNnv9TKk9pR/TE1jiPa7G3pz4m4Afq24tLtH1AG+bGrUMFSjwuVJ4+rLTIp7P9p8RhHLWnLKxl7dwsyPtJMmVePrD4hoisVsJCayyZmhjZwf3Zo6/wBle2OHxgyocl4CWtPo0aSVOzrruPjB0rk1aM6TtJHZpVoVVeLNjBqIlPaAUAoBQCgFAKAUAoBQCgFAKAUB5NAJoD2gI+Kx1q3+suIn7TKv5mhi5hL/AG64ev8A6u0392e9+fdzFSKlOWiZrKrCOrSMNjPapg1jImIu7+7bCAevesunpNTRwVZ8CvLHUY8TD4z2sv8A8rCqNN7l0yD+yiEEfvCpo7Om/wAmiCW0qa0TMJjvaNj7k5blu0J/5dtSfSbpYH5Cp47PgtW2V57Sm/xSXj7GBxvGsTe/W4i+/kbjBT6opCn5VPHC0o/pK8sZWl+ox6IBsAJ1MADXzqwkloVpSctXc9oYFAKAUB6CQQQSCDIIJVgeqsNVPmKxKKkrM3hOUHeLzN/7Me0y5bi3jAbqbC6gHeKPvoNHHmsN5Ma5lfAtZ0+462H2gnlUyfPh+x1LhvEbV+2Llm4txDsymRPMeRHMHUVzmmnZnSTTzRKBrBkUAoBQCgFAKAUAoBQCgNH7fdsr+Bu20t2kKOhbvHzkBgxGWFIkAQTrpPTUWcNQVVu8rfPIrYnEOilaN/nnyNSue0fiJ/8AaD0s3Z/xXyK6P+kr+45z2t/t8f2IV/t3xFgR3wXzS3an4Zg1Z/02C1uaPak3pbxMbf7VY5vfxd/4Fbf/ANarW38lSWqNHj6z0a7DH4nHXbk95duuG3DXbjA+oZoqSOHpLSKIpYms9ZMh28Oi+6ij0UD8hUijFaIjlUnL8m32l2a2uaHlYAoBQCgFAUG+v2l/iH+da78ea7zdU5Pg+4rUztWxpbgKAUAoD2gJXCuJXsPc7yxca25iSIhgOTqdGHrqJ0IqGrQhVX3IsUcTUpP7XlyOndm/adaeExgFl9PpBJssfOZNr96R941yq2DnTzWaOxQxtOpk8mb/AGboYBlIKkSCDII6gjcVULhcoBQCgFAKAUAoBQCgIHGeE2sTbNq8uZT8CCNmUjVWHUVtGUoPei7M1lBSVpLI4l2j7O3cBcyOC9lj9HdA5fZKjZhuUHISk6oO3hMZvK3h7e3dyOFjcG4Pfjp81/8Arv5mOjY6EHUEagjqDXTi01daHLPK2BQbYPIVq4xfAypNFJsDzFaukjbfZbNg/wBaVo6T4Gd9FDIRuK0cWtUbJplNamRQCgKDdCspdcyA+IdRBjfQgGNDpUc5WausiSMW0912fD57GZt8TtRo0DpkcfgFirSrU7fsyjLD1b5rxXqzF47Eozju1jcM0ZQxjQRzO+pg1VqVIud4L9/neXKVOcYPffUtbft4FNSGooBQCgFAKAyfA+P4jCNOHuFVmTbPitH1Q+6dd1ynqTVerhadTofMt0cbUp5ao6Z2e9puHu+HEj9Hf7ROayf+poU/eAGu5rl1cJUp56o61HGU6mWj5G9W7oYAggg6gjUEHmCN6qlsroBQCgFAKAUAoBQEbiGBS9ba1dQOjCGU7EfyPMEaggUTs7ow1dWZxztd2Qu4AtctzdwpMtm3T+8I2PS6BEaMJ8R6+ExzbtJ2fg+vk+nR8eZxcZs/9UF7r3XRquHIwCqGBKSY3U6OvqOfqNDymuxGal18jju8XaXfwZRWwFZAoBQFDIDyrVxT1MptFtrHQ1G6XI2U+Zba2Ry/nWjhJG6kmUVoZLD4RDyj0/yqOVGD4Esa01xLZwxXYBh0/wA1nX4GonRlHNZksaqlk8i5YvzM7Dr7wED3uo3E8o161vCprf8Addfv38zSdPl+z6vbu5EipiA8oBQCgFAKA9FAZHgnHcRhDOHulBJJQ+K0Z11tnQa6yuU+dV6uFp1NVZ9Bco4ypTyvddJ0TgftStNC4u2bTaDvEzXLZ8yAM6fIgczXNq4KpDNZo6dHHU55PJm+4DH2ryB7NxLiHZkYMOm4qm8tS4nck0MigFAKAUAoBQFLIDoedAcz7XezmCb2AGUjeyCB1J7ktpH9k3g6Zed/D41wtGei0fFe66H5nPxWBjUu42u9Vwfs+lZmhi6CSt0d3cBykwVBb7LBtVf7rfAmu5Trxkk29ePB+z6H4nn6lCdJ2S7HqvddK7bHl2yV3+fKp7EUZJ6FFDYUAoBQCgKGtg1o4J6mVJotPYPLX86jdN8CRTXEtGozYt3bIbffqN60lBS1JIVHHQtC4VMEaeX/AIj/AMfLTpUSk4Oz0+fLdxI0pq61+fL95IFTkDQoYFAKAUB6okwNT0GprOug0zZW9rLoxCnofe+CLLfhWrdsmI/dnHNeHe7LxK8Bg7t98mHt3LjDQ5RJB5TByr6uy+lRVK8Yau3n3L17izSw056L27/ZPrNz4T7LsWQWe+thmjRSzsf28hVQR0Gb1rmVcVGbul25fEdWjhZQVm+xcDsVUi8KAUAoBQCgFAKAUBrfarsdYxgLMMl6IF1QCSBstwHS4nkduRG9TUa86T+3tXB9ZDWoQqq0uzmuo5RxjhGJwDZbqZrZ0VgSbZ1AAW4fcYz+rubzCmK7WGxkZ5R1/tfo/RnBxWz5Qu/FLzS812kNFR5yGCN1Mgj1U6geex5V0IzUtO7ic6W9D8tOfz/JadCNxH9da2Mpp6FNDIoBQCgFAUsoO9YaT1MptaFl7HSoZUmtDdTvqWWWdCKiaTVmSRk07osJ4CBy3PSNBm8iCQD1kHrUS+x2+dfkn38yZ/er/Orzt3ElUJ2BPoCfyqZJvQgdlqyRbwFw/Vj1I/3rdU5MjdaC4njWba6PdE/ZQF2+Qk/hWr3FrLuzMpzlnGPa8vnee2GDtls2Ll5tNIZ2/wDjtAmPWKjnXpw18X6L9ianhq1Tj3L1f7m08M7A8Qv/AKwphkPLQH17u00nno1wbVRq7QWkc/Be/iX6Wy87z8fufjl4G4cE9l+Ds63M188w0Lbn+7WA375aqM8VUkrLJdGR0YYWnF31fN5m5YbCpbUJbVUQaBVAVQPIDQVXLJfoBQCgFAKAUAoBQCgFAKAtYmwrqUdVZWEFWAII6EHcUB8/9r7Vu3jbyYdctq24VRmaQwUFyj7oMxK5dR4eQ0HcwkpypJyz5c+x6+hwcYqaqtRVufFdqIuG4iTowL9RCi56lPdcea/I1ehVemvR+r2fWjmzw61jl5d+q7e8kLaVxNtgeRGuh6Hmp8jU8ZRlmmQtyg7TXz1LLoRuKybJp6AKeh+RoLoqFlvsn8vzpYxvLmVDDN0/EUsN+JcGCby/E/yrNjV1Ylp+7X3rqDylQflJNRupBayRulUl+MH4lt71jo7+isPxOUfjWkqkJcG+z/BsoVuhdq/cgcQv23Cqq934oJLJmylSCNCY1jWeVVa0oystOGqvmW6EJxbk3fsdsu7yJH/EbzgEaSAZVVG4ne4T+AqWM600muPQl5+iIXQowbv4t+nqyf2f4SuKvi1icQLSlGYMxzqSpXwQ5VAxDEjwn3T0qnjJ1KMVJ536W/ZeB0MBQhWbUcrZ5JJ+rt2nUOEezbAIqkq1/TQ3HlCD/Z28ts781NcuWKqSWuXQdWOEpQf45+Pibfg8GlpcttERRsqKFHyGlQFhZF+KAUAoBQCgFAKAUAoBQCgFAKAUB4xoD5oxF3M7udS73HJ6l3Zyfmxr0NCNqcUuX7nmsTLeqyfSRr9ssQANtfjPX4VHXaukZpJ2yL1lHBBYyQIBki4B0DjceRmsLEu/3K/To+/3N3QTVll0aru9iemMcaZgfNkbN6HIwB9RFSrGNZJ969v2IHgYvPyfuUHF3ftJ8LVz8y5FZWMlxa/6X7mHgYLn/wBS9iPdxt3mXHotoD/EKPESfF+CMfy0I6pd8n5Fh8VcP1nPrcK/gmlYdST59/sZVKmuC7r+ZZdM24U/tA3D82NavPVLtzJFLd0b7LLyRUoI+sR+yFX+VZu+foYy5F/DWFM5hm296W/A6VPRhGSe8r9eZFUnKNt3LqyLjOqNJhRACmABucw6A7evwreUoU5XeWWXr1cOvsMRU6kcs88/T1PcGZzECFLSOm2pHkT+M1mg7ptKyby9X843MVsrJ6pZl5sOtwojv3al0DPE5VZsrNHo0/Cq+06SqYaSfCzL+xcTUw+NhOnq7rrumrHdOz3F8IwTD4a6rd3bUBRM5FhQdQPIV5qMovRno6tKrB3qRavzT9TOVsRCgFAKAUAoBQCgFAKAUAoBQCgFAUXGAGtAfPF7Ad3cuIw1R7i+XhcgadCAD6EV26VRumrcjgVqW7VlfmWbu9Q1HeTN4aFFaGwoC5b2HoPyqVaGktWVRQwRr+G5r8qkjPmRyp8URKkIRQEnBc/h/OrOGevZ6kVXge8QeEmY1T/uHT41tiXanfpXmMOrzt1+RVgmBQRt4o56ZjH4VtQadNW0z82YrJqbv0eSKsS0IT0g/JhWmM/4efUT7O/4ulb+5eZ0D2J4JCt++1wtiCVRkM+C3JZd98xBM/djrXjcNu7uTPb7SxkcRVajomzqdWTnigFAKAUAoBQCgFAKAUAoBQCgPGaKAgXbkmgOae0XhOS8MQo8F2FfyuKsAn9pB8086vYOp+hnPxtP9aNAxGLAJjXU+lWHG8mUd+yyIr4hjz+WlZ3UauTZbLnqfnQxdkmzfYAa8hvryqbdViNzabJdnEg6HQ1o4WJIzvqX60NyNi7P1h8f86khLgRVI8URKkIiRgzqfT8j/rVjD/kyOroXLrhWVm0EMAeQaR+JUGPQ1LOShNSl09+Xi1p2msE5Qaj8X+SjBvmZ25Er/FBn8MtaUJOUpS4O3f8A4sbVo7sYx6+7/NyUMK12VXZdSeRI1CD7x38o864239qU8PS+in90supczubB2PVxk3UvuxSyl08OznbRdhmfZZiWTiVpQdLi3UYdQLZuA/NB8zXnMHJ79iWlGUKjjJWaumuTXDsZ3WumWxQCgFAKAUAoBQCgFAKAUAoBQEXFvyoCBjMUlpGuXGCookk/1qfLnIrDaWbNoxc3ux1OPdsu1DYt8iytlTovUjmY3b8BsOZNCpjJQmnDgew2d/D9OpQkq6upK3+OrxfQambZJjcmvRUcRGvD6kePgfOdo7Oq4HEPD1OGj4NcGvmuRKt4Mc9a2c+RWVNcS4cOvSsbzM7iK/0UQI00HnyqdTZFKmruxGuWyu9SJpkLi1qX8Nf5H4VpKPFEkJ8GSqjJTHXkgx8qni7oryVmVYY+IfEVNRdpoiqK8SWUBe0CJBcyD/c3asVUm4p/3f8ArIhjJxjJrW3/ALRILsVZlGgnfmMpK6ee1cbHY2eEpvcWbdr8jqYSjSqx36r0StH+6/otX3Iz3Z279Gw+ywj4zt8h8ZrwGO3p1N+Tu3qfQtgV9/B7r/S3Hsykv/JrqRtfsx7OOcXcxjrFtc6WfvMxhmUdAARPPMeldvZ9NqmpPkcTaUEsdUkujv3Y38fE6tXRKooBQCgFAKAUAoBQCgFAKAUAoDHOZJNAck7RY29xLGjC2Wy2wxA5qFQkNeI5tMgeo6mqk5bzfI7MbYOipL85Z9SJ/E/ZUJmxeZNBIdcwJAAnOhBWSCfdO9RugrEtDb1aH5xT6V9r8DXrvZHF2Rrb7zztkXD8FgP/AIalw7lQleOnFfOJnH4vDbShuVW4tfi2r27VqnbP3MXeBQw4KkbhgVPyOtdqnNTV4ni69GVGbjPv4Pq5lg4pev4Gt91kG/Ek2XBAg8h+VSWsa3TbKnUEQaynYNXyMfdt5TFTJ3K0o2diZhrkjzFRSVmTwldFGNXQGtoPga1VlccK4fdvvFlC5B8R2RdvfuHwr6HXoDWtTFU6Gcn2cTalhZ1dFlzLd3EhcQqqwuBSfd0UnIynKW3HigMYmNhVD/XL1VOatBcFm+R6Gr/DG5gXZ/1ZNa5JLl1t2+IlcV4TdRBiGCi27GBmDN4gDqF0HI7mubj9tYXGOVCldu97tWS79SjT2RiMNScqlsrXSz6Ljgt1lUmB4iCA0kEDkQCDB8iD6VPsv+H/AOckq1a6pr/ufsufHQ6GG2usFhHTp51HK+ekVaKv0vLJcNXwT6Lwzt3iFQBrFhgBAyF7I02CiHgARXoamx6SdoSa7E/Y5yx0pO8lmbFwXtml+8tg2nR2UsJKMpCjxahs0ctVE1zsTs+dGDndNdpPSrxqOxtFUCcUAoBQCgFAKAUAoBQCgFAU3DofQ0BjiOhjz/nQHFewfGbeCxh/SQy5rZtyAWyMjeINHynyqjvKCu+DO7jMPVxVRfRW9dZHWbHaDDXl+iv22PSYPyNSwrQlozlV8JXof/rCUetO3foXSs8p/GpbXK6ZH412asYu13d5T1VlMOjdUYzHpseYNZhNwleJicFONmjj/arsdiMESzDvLPK8ogD+8Xe2fPVfPlXTpYiM+s5VbCShnHNGDsNAU7aD8qvJZHPllJk+zilP1lnmJFQyyZYinJaFOKIKyDMdKj/maVP8pIs09nYrEf8A5U5Psy7yPhL/AIoHPz/r86q1tqUVlG78jr4b+FcbLOo4x6G7vuWXe0ZrgnCWxd3u5ItAjvGHzyL1YwfIanlBpzx9WSyyLVXZeEwi+685dOncuXW7vK1jLdvu0S2UGCw0KoAV8uyrytr5nmfzmudKTk8zobMwaf8AXqLJaLm+fVy79EaNhEyQT739QKrVJb2S0KGI2i8TjIKL+xS73Zq/VwXRnxOj4K0L+DeyYOWYnqh0+GXL8Jrz31P5fFxq2vp29HmjtVacZq0tGnF9pgsHh5+Gh8vL1r7lQxVOtQhUpfi0mvbs0Pn1ajKlUlTnqnZ/OnUm37oRZ+AHU9Pw+QJpm3YwkbB2XcYM97ew167iHB8SGyFRCYyAXbqEMMoBgEaRJM1wa1Z42U6dOpFQi0kvuzyzlkndXul1aHRpwjRinJZs3js72hTFi5kR0NtgrBzaOpUNobTuvPrVHE4WWHaUmndX4+qRPCanoZiqxuKAUAoBQCgFAKAUAoBQFNzY+hoDHUBzz2g9nMFma8925bvvJW3byku2xbKYKjTVswHxOtXEfSit6b/cuUdrTwkejtv2NGn8J7J4m4hu22V1BKnNI10OhKkR5lhVOhFVVvWsdbDfxLOtTu01nzUtO5+JLYY/DDNkvqIJDpmdPXMuZI9TUroyjoywsVgsQ/6sIv8A7X87Svh3tSxK6OVuD766/wAS1oqlaPJ/OwnnsbZ1XOEpw/7l6+Zs2C9pCXl8dtl3BNtwwOkGQw1GuxmpY4l/qVjnVdgTT/o1Iz8PVl/AX+FnZMEvldwtu2Sf21AA/hqb+avk5d5zp7KxVN3dJ9n3eVzYbVlAJsqFH9i9u4vpDAMPQCkXvLLzv5lJ5PPXuZAx/C7F4/TW7Lk6S6tYeJ5Mwk/AijS0dvLzJadapB3hJrqNd4r7P8MpBtm9aJDEBil1NgARrmbxFdM3OoZQimsvnidGG2MSo7smpLpKOLY1OHYYW7X60qYmCR9q43Uz/IbCkmQ4ai8XV3p/jx9vmiOYWgSTcck6yJ1JJ3YzuarTf6USbb2gv+GpZc+hcuhvjyWXEyOCwZbxNt9UfzrvbJ2G8TH6lXKPDp6epeJ5Z1/pNSWqafcbV2Vx2RlB5wpH3lGWPipHzrwm0KDzT1XzwZ72LU46/PlmSuKqtq62sKwDgkaazMdZjbrPUV67+DtpuUP5Wbzz3fWPqui553beE3ksRFZrKXo/TqaJnZfhPfP+kXRlRdUB5AGc/SZGh6ifqKW722NobieHpvN/k1wX9vW+PRlxZzMLQ0m+z3Inabi7X7ipaUkTksookk6DPHyA+HKYtbKwEcNTdWrlJrP/AGr+3wTfYuCIcRV+tLcjp5vn6Lv4nSOxvZ4YOwE3uN4rjSTLQBAJ+qNvPUnUmuTjcU8RV3uCyXUXaVNQjYz9VCQUAoBQCgFAKAUAoBQCgPDQGOIoDQO3PZ0hnxCXhLlfo3G5CgZbbDkFUtrAHiJIEkVquz5YqX2PPwXzt5alXEUVJbxgeA9sbuHUJCtb5KQI15q6ifn86qVKWLwD3KsLL5o9CGlXnBbuUl3Ne/bn0m2YLj1q9qjd2zctp/HKx896kjXjPTIvU60J5J58nr86iRisFauaX7Fq59421Y+u2Yb8ia2d0WYTlB3i2jB4jsRg2H0Qe35q5cT6Xcx/EVlJWLS2hXv9zv1r1MHxLsHfj6K8hAP1wy6R5B/5DzqOUIvX53HSwu3J03nddt//ACv4GMtcEx9gljbYryay2cHz+iZj8wK0jQSzRfqbZoYiKjUUX/zK3/0vImYftpibUg3GMbq6hx8t633qkVk/naQ/yWz6/wChx6Yu/gr+RPwXb4XCM1i3mAOtvwTPVf5+tRqpLLeiaVtg07f0K1+hrPwt5GrcRu3MQbl19QILnkBMBB/XI1mpUUbLi9CKpehQkqK/CLfcru/n1q2hZwWDzEMw0+qtd3Yuxfr2rVvw4L+79vPqPD1aru87t6szdiz869o2krLQqEX3LhGwbX0I5/Ofga+afxDg/o4ttaS+5duq7z2ex8R9TDpPWP2vs0fcbEtwYm13bQLqTlMxM7gHow1nkQD1jysJSwlZVabsvJrR9nlkdWcFK6avfJrmi/xXtFmw62gpTT6WABLA5QqjkDAEcvd5V9B/h+nDFzdeTu4u9tfuee8+jiunqR5TakZYdqmtJaPo5dfPo6zPezXs3p+m3h42H0I3yoRGeORIkD7pJ3ciujtbGXf0IPJa9L5dnn1IrYajureZ0KuKWxQCgFAUXroUFmICgEkkwABqSTyFYbsrsyk27LUxJxN274rcW03XOhZn8ysgon+LY6bGCVSTeXz28ywqdOGUs30O1vd+HXwv4XiYkJdXu3OwJlWP9m8ANz00byqSNRPJ6mkqLS3ou68V1rh5dJkQakIT2gFAKAUAoDDccxyWBnbnOVQQCxAkgToANyxgASSYqSlSlUlZfPnBcTWUlFZnOuIY177l3OmwGsZZnKAdQkgHXViAWgBVXvUKEaSsvn7+Wi4t0alRyZjsXglbcb8/8+tX4yU47krNcnmiq42dzHtw9k9wyOY/051yMV/D+FrZ0vsffHu4djMqo9JK6JWB7RXbOhmBuDqPx1H9aV57E7MxuEzcd6PNZr3RZp4iSyTv0P0Nk4d2nw90+M923Xl8Ty/eFUY4mD1yZbhi6byl9vXp36eRsVtjAIIZeTAgfPkfgfhUpaaKWOs/161IlYwYvtLw1b+Hu5lVnS27IzAEhkGcCTrBywR51ia3lY0lvJNwbT5pteRy63g1BPIE6enx9ap0qkt25tQ2ri2oqUt5ZapMyj5RbW0o8MAt5sYJ/ry6b97Yuw5Yqp/NYlfb+mPPpfR566F/bG0oYeE8JSzk7qT/ALU7q3/M1/0rXPJV2rcete5bystDxzJ9i1Gp3/rSoZSubJEa/gWv3O7tLmcBieWwkieR23+sUG5McPblCnVwm9N2af29N+HU/S+iOnsutKlW6Hr6PsZjsLiSCAZBHkQQQdiNxqNtwZ6V86q07N3+fPE9jCZlLlwXIZkDMpUsDqGiPeAiZAgkEZl000IYHF1sDV36Mrar9vX/AGvNGK+HhXg4TV18zR1jsz2ktYpIUhbgHitzqPNdpX4SNiAdK9Dh8RGtG615cfnScCvhpUXnpzM9VggFAKAUBhMXd726VOtu0RI+1dENr1CAqfNj92qlWr91uC+eBbpRcYXWr8F+/l1kxWBrCknoaWseXbSspVgGU7giR8jWQrp3RGRbtr9We8T7DnxAdEuHf0fr7wAitoycdPnV+/ebPcn+WT5rTtXt3MnYPHpckAkMPeRhlceqnl5jTzqeM1LQhnSlDN6c+BLrYjFAKAxvHOKDD2i5BYyFVRuztso6dSeQBPKpaFGVae6v8fPM1nNRV2coHEbuOxl22O9uusZmt90ti3BkWxnEkTG5OZhMCNO1Uq4fBwjF5Pqbb6XZ/wCFle+RUUalW7IGNxrd53KHUEh2MJlIMMC6kqANiwG5ga1rKtv2jDO/Lj1XV159pC09Fr5Ebhtwreye8GLA5CXUwCcyyJJBETGoJ3rWjPdqXXE0Sd91u5lXuKN2C84aUMejQa6f1rK8tOZq6bMPxK67ZWCnKrAquzPBEluaqRIA85PlDKrJreTtbRc8+Poiu6y31FK64v2Lp4WrgPbOh1E6H/Q+W9V8TgcDjFvTjZvjHJ9q07ywt5EjA37+H91j6cvlsfz8687V2HiKN5UHvLx7n6dxPSm4fi7dGqNhwPaxDAujKeo2+X+U1znX3HaorP52luOJX61bp1XuvmZkuOcTQYO4yOpzqbSEEGXuArt5Lmb0U1s6is5JktSolT3k+ric77vXMdtMo/Ca7WxNjfWSq1l9mqXP9vPq15s6m4rLUlLYK6sNf6/Gva7yeSKjJeHtcz8P86inLgZSPcTdMhEBNxoCgAE6mBE6SToAdNCToDUTlGMXKTtFav587TeMd52RtXD8HbwNgloLmM5BnM2uVFJ1Kgk+pLMdTXjMViKu0sQowWWkVyXGT83yyS0z61OEaEG31v55Gh8YuG5dd/rt43gaKSVAJjYHMoPmy82FNt7HWHpRrU80rKXS/wC75p3lzZWOdVulPrj1cvnoUYTExGsHYTqP2W6qa8nUh89V0noIyuZWyNRdtlkZDJyk50P2h1X56GDI3hhWnRkrPqfP9/mRvKMZpqSub7wLtqPDbxcIx928P1TjaSfqH8PQ6V3sJtGFb7ZZM4uIwEo3lTzXLijc1cGunc5xVQCgNd4drbU/aGc+twlz+LVym75nRmrSa5Zd2RJrBqXFvHnrUiqPiaOC4F1XBqWMk9DRxaLeJwqXIzCSPdMkMp6qw1U+hra19RGThp/nrXEpS7et/wBsn7q3R+Sv/hPrW8ajXT5/v4Bxpz/2vvXuvHsJmCx6XZytqN1IKuv7SNDL8RU0ZqWhDOnKGq7eD6nxJVbGhoHtQxZTJH1LOIuDpn8CA+oBf+I12tj01Jyb5pdmb9Cni5WSRqnZjFDCcEFxTF7Evc8Y1IOZ5eeq27enRitUHB4rHS3+Fu6133ts3r1foYdNa8Ot5Gn8O4o9u0yWwEFyA2XRmRQItj7NsakxuMsmBFXJU1VknJaaL58SOZ9Z04uMdeL+fL3MrwLH2lLXHtm40ZbaZu7QTu+ceI6aCBrJ8q1nTrNpwdunXuJKValC+9m+XuSVxLOwzsSAZVZYqPMZiSx82JPpVqnG7vLN9VvAr16spLLJFPELg8hG59NSTUlR5EFJErhnD7y+Mh7aMJGa1cZW5BiRATyJIJ00iDVajWg55SXVdXfZ6nTp0ZqP3ImqSwJUJcHW26sPOQ0AfM10EnfPLryDVjGY7DI05g1uObqyp/EfD8mrarhqGIju1YKXn2NZoj+5O6IX6CwEglkMaqc6npqOVc+j/DuChV3m20v0u1u3JXNd9rRGSwmGjxN735f613ZST+2Ohr1kqowWsTfCLJjyBMSYnU8gBqTyAok27IyZ/stwju1/SL36xgSMwjKpA8RU7MRAjdVhdy0+U2xtH60voUvwi87Z7zv4pcP7nn/adTC0HFb0tX4GE7R8ZNxpElQcttdSSTpmgancabnQbsK7Gydnfy1Pen+b1/2rl6t8X0JFPEVvrS3Y/itOnp9ug3vsn2QS1hXTEKGuX1IuzGitP0YI6TJP2pjQADl7Rxf8zUsvwWnT0/OBew9P6Wa1OU8W4c2Hv3LFySVbLmiMwiUuD1WDpzEcq8hXpOnNru6j0tKoqkVLmXMDiHUBz4WWfEeajfTcx/PzqnUhCTcdUy1FvdvIm2sSz+EMi27niOirbBjQw4YgkaSIIqGVOMFdp3WXN9WVhZO0vnV0mQ4Rx+9gjlS6rW8wAtuc1smNrZABTntpzg1fw2PqwWja5cV5levhKVXN5Pn7nVeB8WXE2UurpmGqkglSCVYGOjAifKvQ06iqQUlozg1abpzcHwMjW5Ga5w4/RheaTbPWUJTX+GfjXJbs7HRn+V+effmSc1Y3kYsJrJg9oCtbhFbqbRq4pl1bw9KkVRPU0cGW8RhUuRmGo2YEqw/ZcGR8DUmTMRlKOnzrRr3aHtb/AMPe2j5r+cMwHhV1VWA1YQrTJA0HumTV3C0Kta9nl0/t+xVxWJo0ldpp9GnjmvHqMB217VYTF4QXLTxfQhRZujK5W6QjqQDDACHlCf1cTrXRwbrYepZrXzWj+cylWq0qlNyT0OcsGs2hazlki4FXfIbjLmYDqTbEj8tZuypRpSdTK8lZ+Xhp3cjlyxEsQknpF38P3LVq0DpEDTTcn9o8/QaCtoQTySy8+t+mhHOds+PzT31J7WB0jz/3q66aKimyRwnCPdaLRB++zBLY9XOnwWT5VTrYihQjvO76lfx0Rdo4atWdtF0+x0zs12LtW4u3nGIuaERHdId5UbsfvN6gLXBr45139uS6Dt0MJGis83zNlvNbT3oXzMj/ABbD51Slu8S2r8CBxLAWHHeNbtXFAkuSkqBJkMRsNfrit4VqlJXpzaXQ8u7Q1dNSya8DALw/CtHd37tnycl+WzG8HI84cGpKH8Q72soS61uvwsvBozU2e1+lrxI97suz+JP0e9v4lm0/8SZ9f3lrr0tswf5KS6rSXp6lOWElz78jGX+D3E3TEIAY2XEKeUymdgPVlPWuhT2hQnlGcb9N4vxt6kEsPJaoiW7bMfA1q51hirD93xa+pFW3O2bTXl6ELgX+zHDjfcX3Hg0KKdQYMyRzVT/E4j3Urkbax/0IvDU397/J8ly634LpeVrC0N578llw6Sd2q4uDNpT4Rrcbr93z3167VV2Js/eaxM1l+lf+3t2vkzfGV7f0o9vt793Ml+zjs6br/pt4EKpiwp8v+ZodYkgdTJ2CGr+1sZur6EHn+r29+7maYWjlvvsOmVwC8c19r3CtLeKUaiLVw+RJa2x9GLD98VQx1LeipcjoYGpZuHajQMzB1HvSO7Q6GUJWTIMaR0nXWYmuL9rg3pxa6Tr3aku5dRMTi30YACm4l4qEy5gysIECebCOcEjyqF4b723ezjrfRrn2dVzDq62KLNm9eutYS39Ln0XQ92v2mcaaSonzNWaGH+o47maa7+zgjSVfdg5Ty+cOnoOx9l+Dfo9pEmcqkTzZmOZmM9STANeipU1TgorgcCtVdWbmzO1IRkDE8ItOczW0Y9WRCfnE1pKnCWqTJI1qkVaMmu1kZuCD6rOvo7gfwklfwqN4am+BusTPjZ9i9rlm5w68vuvP7aK3/YU/I1FLBrg/X2N1iVxj3O3nvFl3ur71vTqrf+NwKP8AEaieGqLTP50m6q03xa616q/kU/8AEUHvEp/eA2x8GPhPwJqKSlD8kSxjvfjn1Z+GvgX7uJVULuwVFBYuSAoUCSS20Uj9zsjSTUdTmvHvaBduMUwpazb2zx9K3nDaWxHKM3mu1eiweyor7quvL36Tz+L2m9KXf7GmcQxrXGBe5cuNHv3LtxyFGsSWnmdPWuk1ShlTXj7HO36lTOo79i9S3btsjKzKGIMMpkgE6hSSffESY0BgHnGYqW8pWvn8XX5d5o3GUXFO3J8evq4dOvK97A8Pu37jC3aa47Ekoqd7lzEmWjwpJJ1aB51rOpCDcqjSvw1JYUqk0o002lx08TdOz/s+ZlJxdi8mgg2b2HBMzM2yDljQe+Z8q51bH7r/AKdrdVvU6mH2dGS/qZPpba8ESn9n2GUjLfVSDp+lW7lty0wIuFlX5IZrentPDrOdPPpfpJeT6id7MqL8M+qz8vUrxPZLGqJVRcHLK1u6InTQ90fgCa61PaWGfG3h5bxTnhJrgYy8t6wTntvbyzLHvLA06F1CEeYeKmcMNiLNqMn1Jv3XcaKNSnpdd5NwfanEKAVu3SOpXvlj9pMwA+NVp7Iw70vHql6Sv4I2WKqrin2e1jLcP4o2LJzCzCEEuijMW5I3QfWj7orxv8S4ZYaMaMJO8k220r2v0W19Ds7Nm6l5yWmXv6d5e4m6IFFwwHMEgZmC7sQOsQJ5FgeVeb2XsepicQoxzSzdstOvLPrOjicXCjT3nlw+WMnY4lh3AAuYZsoAVXQ2iABAAbUD4CvYVMNVp/nBpL/a7d+aOOqsJPKXj6ak9FJEqLkdbd1L6/K5rHoKhTUlln1O5vpr7GP4qiuVW4ouSG0eyyEkQoBL7iGYyAAIrX6k6bW42uOV16jdTWaMPxfGDD2hbtwHIAUAABVAgEAbADQD/ermz8FLG1nKo24p3k+d87X5vjyXWiDEV1Shlrw9+zzNd7O8EbHYju9RZt+K64JEmfdDD6xMgfvNuFn1uMxSwtK6tfSK9epey5nPw9FzldnZ7FoIoVQFUAAAaAACAAOQivJXbd2dQuUBHxuEW6jI6hlYEMpEgisNJqzMxk4u61NIxXstw5M27t610EhgN9p159apywMGXY4+a1S8i7hPZlh1Ci5dvXFUyFlbaz18IzfjSOBpptvMzLaFRqyS8zbeF8Js4dMlm0lsbnKNSerHdj5mrcYRirJFOdSVR3k7k0CtjQUAoBQCgPIoCzcwaHdflofwoDX+P9kkvWbiWyEZgCDELmVgy5wkZllRIM6TSmowqKokrrMzVlKpTdOUnZq3+L6HDuK2irkFSjEQyHdXRiroSNyDAnnoa9DUqKcd+Okl5a+h5eMJQbhPWLt36MhWlMiNOZPSNo851+FRQi7kkrWd+olIGaAvhVCRI0JMRA6QCdep8pq3FTkko5JfPDn/AJIbxjm82zqnsuwot4RnAg3Ltwn0Qi2B81Y/vHrXltqVGsS4rhY9Ns2CdBN8Tc1vdaoKrzLzhyKxcB/yNSKojVwaI54Za3CBSeaE2j87ZBrNl8y8jb6s+L78/O56cIw929eUdJS58Juoxj41td8G/nYY3o8Yp968mjH43gC3CSy2Hb7TWIfaJz23Uz51Zp43EU8ozfp3XI5U6Evyh4/sR8H2eayCLZtwSDDNeMQI95y7H4nnXM2hRqY2r9WpJXslpbS/LrLFCdKlHdinbsevcYfjnA7124oDJmVYyW2uMwkzLEqEWfv9Ku7Iqf6fv2ipuVuNrJdj161w5GmKoxxMYvecUr6xWen+6+XQnqYvF9mMZb/5buN82W0415RbdXn9016jDbSjUzqbsei7b8Y28ew49bCRjlBuWfJJf+T9DFtfe0fEptnWBma0xg8lvBOfmR51clRoYj8oxl2J+VysvqQ0bXeT14/eAGZ7kDUd4pYDQ/XAI2J+tGtUqmxsLPRNdUvR38iWOKqrin2e1jF37tzE3gloi5dvGBlYQAZ5iYAAPoFY6mJv0aVLB0LaRjrzb9W37aET361S71Ov9muB28JYW0nLVm5s53Y+XIDkAByry+JxEsRUc5dnQuR04QUFZGWqA3FAKAUAoBQCgFAKAUAoBQCgFAc87edgbmJvrfw5thmyi6rsbYJUZRcBVGlisKQdwi6iNbeHxX04uMldXvyKeJwn1WpJ2draX9jnfbPg4wN/ugxuEWLbsYiWJuaIuuUaaCSepM1ew9eU05y7ihisNGEowjx4nRMH2Js3ba2yig2kW2bolHLKObJGaSS3ikDNtrXLhiKsJOUZWudadCnOO7KKaRKwHDbmBt92FL28zNLHWWMnxqMvwKr61TxcJ16jqXV32eRaw30qUFTs0uevg/fsMlh+Jo0CcrHZX8JP7J2b4E1z5KUHaSLqW8rxzXR68V2pEwNTeNSoHpWyfIw0Vi6a3VSRq4IrF/yrZVeg1cDEcY4r4u6RgrRLtMMBEgL0Mak8hHUEUNo494emvpr7n4fvyRYw+Hv981l8+dPYZHsrhMlmYy94zXI2MNAWZ1nKqkzzJrpbPpTp4eKm/ueb638sVMVU36jfYZmrpXKLlsMIIBB5ESPlTTNAxGJ7KYR5PcIhaZa2DZYk8y1sgk+dWYYyvG1pvtz8zSVKEtUecG7LWMNda8mYuyhJds5VAScqk6wSZJJJMDXSs18ZVrQUJaLPLLMxClGGhm6qkgoBQCgFAKAUAoBQCgFAKAUAoBQCgOP+1nCheI4W4fdurbU/9PECdOkXh8xVzDy/pTXQUsRBOrTfSdS4OPoh1Jcn1zmqZdZOoDFY7gVq5OmUnmsQfVToacLGU2ndamFvcOxNj3D3iDlqwj9mcy/ukjyqtPCwl+OXl86u4sRxL/Wr9Oj9n2q/Se4XjCNo30Z21MrPk3/6AqnOlOnr38PnXYsR3Z/g79HHu9rmTDVpvGLHly4FUsdlBY+gBJ/AVtcWbdijh+HtvYAYJcDSz7OveN4mHwJgdAAKsxS3LcDSpKUal1dcuGSI+MxBsutu1dKsRMXWzWgCYEl5csYaFVhsdtJxOq4aP2N6cFUTlON10Kz8MraXbTMhhuKMGVbqgZjAdCSuY7Bg2qk8txykEiZKWJ3nuyRBOgrXg9OD+Z+BlwatFYUAoBQCgFAKAUAoBQCgFAKAUAoBQCgFAKA0f2s8L73CLcBI7m4GYjcIwKFvLKxR5+4atYOSVXdlo8n2/vYqY2EnSco6rNdnusjIdg+NfpFkzAuKx7xfsv8AWgfZJ8Q8mA3BqKtRlRm4SJqNaNaCnHibRURKKA8IoCDxDhFq77y+L7Q0b58/QzQGv3eEYjD62T3ifYI2Hks/9pHoarVMNGWmXl3e1izHEv8AXn59/Htv1otpxNLyvbb6O4yskNoMzKRAYxrJ2MHyqlOlOnr+xZpyTalDO2duPava66TKW7du8BcgpcI1ZTkuAjQoWHvZWkZTI02qwpRlnxIW507w1Xeuvt55FNzAXCXVrgKuqqxy5XyrmlRHhk5j4tI6TW1nmrmVVgrNRzV3rlfLt4aZ35nuIsQ1q2v1nQgDSEtMtwmOgyqvq61FCk1NWMxneMpPgn45d/HqTM+tdEontAKAUAoBQCgI1rEyYIiTA+U69KAk0AoBQCgFAKAUAoBQCgFAWsVYV0ZHAZWBVgdipEEH1BoDitvEXeFY3XMWXwkGAMThwfCwO3eAGeUNOwbXs/bjaKz++Pj88zipSwNZ5f05eHzyOycK4jbxFpbtpsyMJB59CCNwwIIIOxFceUXF2Z2IyUldEusGwoBQA0Bj+KcHtXx9IusaMNGHx5jyMig0dzWbuCxGDJKg3rROo1zA7AwJIMCJEjTUDSqs8NHWGXRw/byLaxO9lUz6ePbon4PpMhg+KO+iWL89GUIo9WZtvTXyqJU6seHivcy/pP8AWu6V/L1Mtw/BspNy4QbjADT3VX7CTrE6knUnoAALcIbub1IKlRNKMdF49L+Zd5kKkIiJdYzrEZ1CjmYIJM+gNAe940EiD4iAOgDEddTp5UBUHbw6AanNzgch67UBScQdIjZyf3SBp86A97+AxMeFQeg2J/lQFNxmABJUQGJMGBtAjN6/KgKSYJIAn6MSfvGD+e1AXUvGeW7D5CgPLN5tSwAAEmNT10HQbeZFAVnEDz5cupigKrV4MJHl+IB/IigLlAKAUAoBQCgFAKAg8V4ZZxCd3ftpcTeGAMHqOh8xrRNp3RhpPJmv8C7N28FiYsXLwt3VJa0zh0zDQMMy580CJzajeYESVKkqmctSOFONPKOht1RkooBQCgFAKAUAoBQFOQTMCesa/OgGQRECOnKgKRZWIyiJmIG/WgPe7HQbRsNulAeG2DuByOw5bUBUyA7gH11oAUHQcvw2oAEHQf770BSLS9B8h/XOgPBZXTwj5DrP50BUqgbAD/aPy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7" name="AutoShape 9" descr="data:image/jpeg;base64,/9j/4AAQSkZJRgABAQAAAQABAAD/2wCEAAkGBxQTEhUUExQVFhUXFxQXGBgYGBYVFxwXGBQXFxoXGBgYHCggGholHBUYITEiJSkrLi4uGB8zODMsNygtLiwBCgoKDg0OGxAQGywmICYsLCwvLDQtLCwvLDQsLCwsLCwsNCwsLDQsLCwsLCwsLCwsNCw0LCwsLywvLCwsLSwsLP/AABEIANQA7QMBEQACEQEDEQH/xAAcAAEAAQUBAQAAAAAAAAAAAAAABAIDBQYHAQj/xABFEAACAQIEAwUEBgcGBQUAAAABAhEAAwQSITEFQVEGEyJhcQcygZEjQlJiobEUM3KCksHwY3Oi0eHxFUODssJEVJOz0v/EABsBAQACAwEBAAAAAAAAAAAAAAADBAECBQYH/8QAPBEAAgECAwQJAwIFAgcBAAAAAAECAxEEITEFEkFRYXGBkaGxwdHwEyIyQuEGFCNS8RViNHKSorLC0jP/2gAMAwEAAhEDEQA/AO40AoBQCgFAKAUAoBQCgFAKAUAoBQHk0Bj+Icdw1j9dftW/J3VSfQEyfhWVFvRGHJLU1viHtOwSSE728R9i2VG/JruVT6gkVYhhK0uBXnjKMf1eprXEfareaRYw9tOhuM10781TKNvvGPOrMNnv9TKk9pR/TE1jiPa7G3pz4m4Afq24tLtH1AG+bGrUMFSjwuVJ4+rLTIp7P9p8RhHLWnLKxl7dwsyPtJMmVePrD4hoisVsJCayyZmhjZwf3Zo6/wBle2OHxgyocl4CWtPo0aSVOzrruPjB0rk1aM6TtJHZpVoVVeLNjBqIlPaAUAoBQCgFAKAUAoBQCgFAKAUB5NAJoD2gI+Kx1q3+suIn7TKv5mhi5hL/AG64ev8A6u0392e9+fdzFSKlOWiZrKrCOrSMNjPapg1jImIu7+7bCAevesunpNTRwVZ8CvLHUY8TD4z2sv8A8rCqNN7l0yD+yiEEfvCpo7Om/wAmiCW0qa0TMJjvaNj7k5blu0J/5dtSfSbpYH5Cp47PgtW2V57Sm/xSXj7GBxvGsTe/W4i+/kbjBT6opCn5VPHC0o/pK8sZWl+ox6IBsAJ1MADXzqwkloVpSctXc9oYFAKAUB6CQQQSCDIIJVgeqsNVPmKxKKkrM3hOUHeLzN/7Me0y5bi3jAbqbC6gHeKPvoNHHmsN5Ma5lfAtZ0+462H2gnlUyfPh+x1LhvEbV+2Llm4txDsymRPMeRHMHUVzmmnZnSTTzRKBrBkUAoBQCgFAKAUAoBQCgNH7fdsr+Bu20t2kKOhbvHzkBgxGWFIkAQTrpPTUWcNQVVu8rfPIrYnEOilaN/nnyNSue0fiJ/8AaD0s3Z/xXyK6P+kr+45z2t/t8f2IV/t3xFgR3wXzS3an4Zg1Z/02C1uaPak3pbxMbf7VY5vfxd/4Fbf/ANarW38lSWqNHj6z0a7DH4nHXbk95duuG3DXbjA+oZoqSOHpLSKIpYms9ZMh28Oi+6ij0UD8hUijFaIjlUnL8m32l2a2uaHlYAoBQCgFAUG+v2l/iH+da78ea7zdU5Pg+4rUztWxpbgKAUAoD2gJXCuJXsPc7yxca25iSIhgOTqdGHrqJ0IqGrQhVX3IsUcTUpP7XlyOndm/adaeExgFl9PpBJssfOZNr96R941yq2DnTzWaOxQxtOpk8mb/AGboYBlIKkSCDII6gjcVULhcoBQCgFAKAUAoBQCgIHGeE2sTbNq8uZT8CCNmUjVWHUVtGUoPei7M1lBSVpLI4l2j7O3cBcyOC9lj9HdA5fZKjZhuUHISk6oO3hMZvK3h7e3dyOFjcG4Pfjp81/8Arv5mOjY6EHUEagjqDXTi01daHLPK2BQbYPIVq4xfAypNFJsDzFaukjbfZbNg/wBaVo6T4Gd9FDIRuK0cWtUbJplNamRQCgKDdCspdcyA+IdRBjfQgGNDpUc5WausiSMW0912fD57GZt8TtRo0DpkcfgFirSrU7fsyjLD1b5rxXqzF47Eozju1jcM0ZQxjQRzO+pg1VqVIud4L9/neXKVOcYPffUtbft4FNSGooBQCgFAKAyfA+P4jCNOHuFVmTbPitH1Q+6dd1ynqTVerhadTofMt0cbUp5ao6Z2e9puHu+HEj9Hf7ROayf+poU/eAGu5rl1cJUp56o61HGU6mWj5G9W7oYAggg6gjUEHmCN6qlsroBQCgFAKAUAoBQEbiGBS9ba1dQOjCGU7EfyPMEaggUTs7ow1dWZxztd2Qu4AtctzdwpMtm3T+8I2PS6BEaMJ8R6+ExzbtJ2fg+vk+nR8eZxcZs/9UF7r3XRquHIwCqGBKSY3U6OvqOfqNDymuxGal18jju8XaXfwZRWwFZAoBQFDIDyrVxT1MptFtrHQ1G6XI2U+Zba2Ry/nWjhJG6kmUVoZLD4RDyj0/yqOVGD4Esa01xLZwxXYBh0/wA1nX4GonRlHNZksaqlk8i5YvzM7Dr7wED3uo3E8o161vCprf8Addfv38zSdPl+z6vbu5EipiA8oBQCgFAKA9FAZHgnHcRhDOHulBJJQ+K0Z11tnQa6yuU+dV6uFp1NVZ9Bco4ypTyvddJ0TgftStNC4u2bTaDvEzXLZ8yAM6fIgczXNq4KpDNZo6dHHU55PJm+4DH2ryB7NxLiHZkYMOm4qm8tS4nck0MigFAKAUAoBQFLIDoedAcz7XezmCb2AGUjeyCB1J7ktpH9k3g6Zed/D41wtGei0fFe66H5nPxWBjUu42u9Vwfs+lZmhi6CSt0d3cBykwVBb7LBtVf7rfAmu5Trxkk29ePB+z6H4nn6lCdJ2S7HqvddK7bHl2yV3+fKp7EUZJ6FFDYUAoBQCgKGtg1o4J6mVJotPYPLX86jdN8CRTXEtGozYt3bIbffqN60lBS1JIVHHQtC4VMEaeX/AIj/AMfLTpUSk4Oz0+fLdxI0pq61+fL95IFTkDQoYFAKAUB6okwNT0GprOug0zZW9rLoxCnofe+CLLfhWrdsmI/dnHNeHe7LxK8Bg7t98mHt3LjDQ5RJB5TByr6uy+lRVK8Yau3n3L17izSw056L27/ZPrNz4T7LsWQWe+thmjRSzsf28hVQR0Gb1rmVcVGbul25fEdWjhZQVm+xcDsVUi8KAUAoBQCgFAKAUBrfarsdYxgLMMl6IF1QCSBstwHS4nkduRG9TUa86T+3tXB9ZDWoQqq0uzmuo5RxjhGJwDZbqZrZ0VgSbZ1AAW4fcYz+rubzCmK7WGxkZ5R1/tfo/RnBxWz5Qu/FLzS812kNFR5yGCN1Mgj1U6geex5V0IzUtO7ic6W9D8tOfz/JadCNxH9da2Mpp6FNDIoBQCgFAUsoO9YaT1MptaFl7HSoZUmtDdTvqWWWdCKiaTVmSRk07osJ4CBy3PSNBm8iCQD1kHrUS+x2+dfkn38yZ/er/Orzt3ElUJ2BPoCfyqZJvQgdlqyRbwFw/Vj1I/3rdU5MjdaC4njWba6PdE/ZQF2+Qk/hWr3FrLuzMpzlnGPa8vnee2GDtls2Ll5tNIZ2/wDjtAmPWKjnXpw18X6L9ianhq1Tj3L1f7m08M7A8Qv/AKwphkPLQH17u00nno1wbVRq7QWkc/Be/iX6Wy87z8fufjl4G4cE9l+Ds63M188w0Lbn+7WA375aqM8VUkrLJdGR0YYWnF31fN5m5YbCpbUJbVUQaBVAVQPIDQVXLJfoBQCgFAKAUAoBQCgFAKAtYmwrqUdVZWEFWAII6EHcUB8/9r7Vu3jbyYdctq24VRmaQwUFyj7oMxK5dR4eQ0HcwkpypJyz5c+x6+hwcYqaqtRVufFdqIuG4iTowL9RCi56lPdcea/I1ehVemvR+r2fWjmzw61jl5d+q7e8kLaVxNtgeRGuh6Hmp8jU8ZRlmmQtyg7TXz1LLoRuKybJp6AKeh+RoLoqFlvsn8vzpYxvLmVDDN0/EUsN+JcGCby/E/yrNjV1Ylp+7X3rqDylQflJNRupBayRulUl+MH4lt71jo7+isPxOUfjWkqkJcG+z/BsoVuhdq/cgcQv23Cqq934oJLJmylSCNCY1jWeVVa0oystOGqvmW6EJxbk3fsdsu7yJH/EbzgEaSAZVVG4ne4T+AqWM600muPQl5+iIXQowbv4t+nqyf2f4SuKvi1icQLSlGYMxzqSpXwQ5VAxDEjwn3T0qnjJ1KMVJ536W/ZeB0MBQhWbUcrZ5JJ+rt2nUOEezbAIqkq1/TQ3HlCD/Z28ts781NcuWKqSWuXQdWOEpQf45+Pibfg8GlpcttERRsqKFHyGlQFhZF+KAUAoBQCgFAKAUAoBQCgFAKAUB4xoD5oxF3M7udS73HJ6l3Zyfmxr0NCNqcUuX7nmsTLeqyfSRr9ssQANtfjPX4VHXaukZpJ2yL1lHBBYyQIBki4B0DjceRmsLEu/3K/To+/3N3QTVll0aru9iemMcaZgfNkbN6HIwB9RFSrGNZJ969v2IHgYvPyfuUHF3ftJ8LVz8y5FZWMlxa/6X7mHgYLn/wBS9iPdxt3mXHotoD/EKPESfF+CMfy0I6pd8n5Fh8VcP1nPrcK/gmlYdST59/sZVKmuC7r+ZZdM24U/tA3D82NavPVLtzJFLd0b7LLyRUoI+sR+yFX+VZu+foYy5F/DWFM5hm296W/A6VPRhGSe8r9eZFUnKNt3LqyLjOqNJhRACmABucw6A7evwreUoU5XeWWXr1cOvsMRU6kcs88/T1PcGZzECFLSOm2pHkT+M1mg7ptKyby9X843MVsrJ6pZl5sOtwojv3al0DPE5VZsrNHo0/Cq+06SqYaSfCzL+xcTUw+NhOnq7rrumrHdOz3F8IwTD4a6rd3bUBRM5FhQdQPIV5qMovRno6tKrB3qRavzT9TOVsRCgFAKAUAoBQCgFAKAUAoBQCgFAUXGAGtAfPF7Ad3cuIw1R7i+XhcgadCAD6EV26VRumrcjgVqW7VlfmWbu9Q1HeTN4aFFaGwoC5b2HoPyqVaGktWVRQwRr+G5r8qkjPmRyp8URKkIRQEnBc/h/OrOGevZ6kVXge8QeEmY1T/uHT41tiXanfpXmMOrzt1+RVgmBQRt4o56ZjH4VtQadNW0z82YrJqbv0eSKsS0IT0g/JhWmM/4efUT7O/4ulb+5eZ0D2J4JCt++1wtiCVRkM+C3JZd98xBM/djrXjcNu7uTPb7SxkcRVajomzqdWTnigFAKAUAoBQCgFAKAUAoBQCgPGaKAgXbkmgOae0XhOS8MQo8F2FfyuKsAn9pB8086vYOp+hnPxtP9aNAxGLAJjXU+lWHG8mUd+yyIr4hjz+WlZ3UauTZbLnqfnQxdkmzfYAa8hvryqbdViNzabJdnEg6HQ1o4WJIzvqX60NyNi7P1h8f86khLgRVI8URKkIiRgzqfT8j/rVjD/kyOroXLrhWVm0EMAeQaR+JUGPQ1LOShNSl09+Xi1p2msE5Qaj8X+SjBvmZ25Er/FBn8MtaUJOUpS4O3f8A4sbVo7sYx6+7/NyUMK12VXZdSeRI1CD7x38o864239qU8PS+in90supczubB2PVxk3UvuxSyl08OznbRdhmfZZiWTiVpQdLi3UYdQLZuA/NB8zXnMHJ79iWlGUKjjJWaumuTXDsZ3WumWxQCgFAKAUAoBQCgFAKAUAoBQEXFvyoCBjMUlpGuXGCookk/1qfLnIrDaWbNoxc3ux1OPdsu1DYt8iytlTovUjmY3b8BsOZNCpjJQmnDgew2d/D9OpQkq6upK3+OrxfQambZJjcmvRUcRGvD6kePgfOdo7Oq4HEPD1OGj4NcGvmuRKt4Mc9a2c+RWVNcS4cOvSsbzM7iK/0UQI00HnyqdTZFKmruxGuWyu9SJpkLi1qX8Nf5H4VpKPFEkJ8GSqjJTHXkgx8qni7oryVmVYY+IfEVNRdpoiqK8SWUBe0CJBcyD/c3asVUm4p/3f8ArIhjJxjJrW3/ALRILsVZlGgnfmMpK6ee1cbHY2eEpvcWbdr8jqYSjSqx36r0StH+6/otX3Iz3Z279Gw+ywj4zt8h8ZrwGO3p1N+Tu3qfQtgV9/B7r/S3Hsykv/JrqRtfsx7OOcXcxjrFtc6WfvMxhmUdAARPPMeldvZ9NqmpPkcTaUEsdUkujv3Y38fE6tXRKooBQCgFAKAUAoBQCgFAKAUAoDHOZJNAck7RY29xLGjC2Wy2wxA5qFQkNeI5tMgeo6mqk5bzfI7MbYOipL85Z9SJ/E/ZUJmxeZNBIdcwJAAnOhBWSCfdO9RugrEtDb1aH5xT6V9r8DXrvZHF2Rrb7zztkXD8FgP/AIalw7lQleOnFfOJnH4vDbShuVW4tfi2r27VqnbP3MXeBQw4KkbhgVPyOtdqnNTV4ni69GVGbjPv4Pq5lg4pev4Gt91kG/Ek2XBAg8h+VSWsa3TbKnUEQaynYNXyMfdt5TFTJ3K0o2diZhrkjzFRSVmTwldFGNXQGtoPga1VlccK4fdvvFlC5B8R2RdvfuHwr6HXoDWtTFU6Gcn2cTalhZ1dFlzLd3EhcQqqwuBSfd0UnIynKW3HigMYmNhVD/XL1VOatBcFm+R6Gr/DG5gXZ/1ZNa5JLl1t2+IlcV4TdRBiGCi27GBmDN4gDqF0HI7mubj9tYXGOVCldu97tWS79SjT2RiMNScqlsrXSz6Ljgt1lUmB4iCA0kEDkQCDB8iD6VPsv+H/AOckq1a6pr/ufsufHQ6GG2usFhHTp51HK+ekVaKv0vLJcNXwT6Lwzt3iFQBrFhgBAyF7I02CiHgARXoamx6SdoSa7E/Y5yx0pO8lmbFwXtml+8tg2nR2UsJKMpCjxahs0ctVE1zsTs+dGDndNdpPSrxqOxtFUCcUAoBQCgFAKAUAoBQCgFAU3DofQ0BjiOhjz/nQHFewfGbeCxh/SQy5rZtyAWyMjeINHynyqjvKCu+DO7jMPVxVRfRW9dZHWbHaDDXl+iv22PSYPyNSwrQlozlV8JXof/rCUetO3foXSs8p/GpbXK6ZH412asYu13d5T1VlMOjdUYzHpseYNZhNwleJicFONmjj/arsdiMESzDvLPK8ogD+8Xe2fPVfPlXTpYiM+s5VbCShnHNGDsNAU7aD8qvJZHPllJk+zilP1lnmJFQyyZYinJaFOKIKyDMdKj/maVP8pIs09nYrEf8A5U5Psy7yPhL/AIoHPz/r86q1tqUVlG78jr4b+FcbLOo4x6G7vuWXe0ZrgnCWxd3u5ItAjvGHzyL1YwfIanlBpzx9WSyyLVXZeEwi+685dOncuXW7vK1jLdvu0S2UGCw0KoAV8uyrytr5nmfzmudKTk8zobMwaf8AXqLJaLm+fVy79EaNhEyQT739QKrVJb2S0KGI2i8TjIKL+xS73Zq/VwXRnxOj4K0L+DeyYOWYnqh0+GXL8Jrz31P5fFxq2vp29HmjtVacZq0tGnF9pgsHh5+Gh8vL1r7lQxVOtQhUpfi0mvbs0Pn1ajKlUlTnqnZ/OnUm37oRZ+AHU9Pw+QJpm3YwkbB2XcYM97ew167iHB8SGyFRCYyAXbqEMMoBgEaRJM1wa1Z42U6dOpFQi0kvuzyzlkndXul1aHRpwjRinJZs3js72hTFi5kR0NtgrBzaOpUNobTuvPrVHE4WWHaUmndX4+qRPCanoZiqxuKAUAoBQCgFAKAUAoBQFNzY+hoDHUBzz2g9nMFma8925bvvJW3byku2xbKYKjTVswHxOtXEfSit6b/cuUdrTwkejtv2NGn8J7J4m4hu22V1BKnNI10OhKkR5lhVOhFVVvWsdbDfxLOtTu01nzUtO5+JLYY/DDNkvqIJDpmdPXMuZI9TUroyjoywsVgsQ/6sIv8A7X87Svh3tSxK6OVuD766/wAS1oqlaPJ/OwnnsbZ1XOEpw/7l6+Zs2C9pCXl8dtl3BNtwwOkGQw1GuxmpY4l/qVjnVdgTT/o1Iz8PVl/AX+FnZMEvldwtu2Sf21AA/hqb+avk5d5zp7KxVN3dJ9n3eVzYbVlAJsqFH9i9u4vpDAMPQCkXvLLzv5lJ5PPXuZAx/C7F4/TW7Lk6S6tYeJ5Mwk/AijS0dvLzJadapB3hJrqNd4r7P8MpBtm9aJDEBil1NgARrmbxFdM3OoZQimsvnidGG2MSo7smpLpKOLY1OHYYW7X60qYmCR9q43Uz/IbCkmQ4ai8XV3p/jx9vmiOYWgSTcck6yJ1JJ3YzuarTf6USbb2gv+GpZc+hcuhvjyWXEyOCwZbxNt9UfzrvbJ2G8TH6lXKPDp6epeJ5Z1/pNSWqafcbV2Vx2RlB5wpH3lGWPipHzrwm0KDzT1XzwZ72LU46/PlmSuKqtq62sKwDgkaazMdZjbrPUV67+DtpuUP5Wbzz3fWPqui553beE3ksRFZrKXo/TqaJnZfhPfP+kXRlRdUB5AGc/SZGh6ifqKW722NobieHpvN/k1wX9vW+PRlxZzMLQ0m+z3Inabi7X7ipaUkTksookk6DPHyA+HKYtbKwEcNTdWrlJrP/AGr+3wTfYuCIcRV+tLcjp5vn6Lv4nSOxvZ4YOwE3uN4rjSTLQBAJ+qNvPUnUmuTjcU8RV3uCyXUXaVNQjYz9VCQUAoBQCgFAKAUAoBQCgPDQGOIoDQO3PZ0hnxCXhLlfo3G5CgZbbDkFUtrAHiJIEkVquz5YqX2PPwXzt5alXEUVJbxgeA9sbuHUJCtb5KQI15q6ifn86qVKWLwD3KsLL5o9CGlXnBbuUl3Ne/bn0m2YLj1q9qjd2zctp/HKx896kjXjPTIvU60J5J58nr86iRisFauaX7Fq59421Y+u2Yb8ia2d0WYTlB3i2jB4jsRg2H0Qe35q5cT6Xcx/EVlJWLS2hXv9zv1r1MHxLsHfj6K8hAP1wy6R5B/5DzqOUIvX53HSwu3J03nddt//ACv4GMtcEx9gljbYryay2cHz+iZj8wK0jQSzRfqbZoYiKjUUX/zK3/0vImYftpibUg3GMbq6hx8t633qkVk/naQ/yWz6/wChx6Yu/gr+RPwXb4XCM1i3mAOtvwTPVf5+tRqpLLeiaVtg07f0K1+hrPwt5GrcRu3MQbl19QILnkBMBB/XI1mpUUbLi9CKpehQkqK/CLfcru/n1q2hZwWDzEMw0+qtd3Yuxfr2rVvw4L+79vPqPD1aru87t6szdiz869o2krLQqEX3LhGwbX0I5/Ofga+afxDg/o4ttaS+5duq7z2ex8R9TDpPWP2vs0fcbEtwYm13bQLqTlMxM7gHow1nkQD1jysJSwlZVabsvJrR9nlkdWcFK6avfJrmi/xXtFmw62gpTT6WABLA5QqjkDAEcvd5V9B/h+nDFzdeTu4u9tfuee8+jiunqR5TakZYdqmtJaPo5dfPo6zPezXs3p+m3h42H0I3yoRGeORIkD7pJ3ciujtbGXf0IPJa9L5dnn1IrYajureZ0KuKWxQCgFAUXroUFmICgEkkwABqSTyFYbsrsyk27LUxJxN274rcW03XOhZn8ysgon+LY6bGCVSTeXz28ywqdOGUs30O1vd+HXwv4XiYkJdXu3OwJlWP9m8ANz00byqSNRPJ6mkqLS3ou68V1rh5dJkQakIT2gFAKAUAoDDccxyWBnbnOVQQCxAkgToANyxgASSYqSlSlUlZfPnBcTWUlFZnOuIY177l3OmwGsZZnKAdQkgHXViAWgBVXvUKEaSsvn7+Wi4t0alRyZjsXglbcb8/8+tX4yU47krNcnmiq42dzHtw9k9wyOY/051yMV/D+FrZ0vsffHu4djMqo9JK6JWB7RXbOhmBuDqPx1H9aV57E7MxuEzcd6PNZr3RZp4iSyTv0P0Nk4d2nw90+M923Xl8Ty/eFUY4mD1yZbhi6byl9vXp36eRsVtjAIIZeTAgfPkfgfhUpaaKWOs/161IlYwYvtLw1b+Hu5lVnS27IzAEhkGcCTrBywR51ia3lY0lvJNwbT5pteRy63g1BPIE6enx9ap0qkt25tQ2ri2oqUt5ZapMyj5RbW0o8MAt5sYJ/ry6b97Yuw5Yqp/NYlfb+mPPpfR566F/bG0oYeE8JSzk7qT/ALU7q3/M1/0rXPJV2rcete5bystDxzJ9i1Gp3/rSoZSubJEa/gWv3O7tLmcBieWwkieR23+sUG5McPblCnVwm9N2af29N+HU/S+iOnsutKlW6Hr6PsZjsLiSCAZBHkQQQdiNxqNtwZ6V86q07N3+fPE9jCZlLlwXIZkDMpUsDqGiPeAiZAgkEZl000IYHF1sDV36Mrar9vX/AGvNGK+HhXg4TV18zR1jsz2ktYpIUhbgHitzqPNdpX4SNiAdK9Dh8RGtG615cfnScCvhpUXnpzM9VggFAKAUBhMXd726VOtu0RI+1dENr1CAqfNj92qlWr91uC+eBbpRcYXWr8F+/l1kxWBrCknoaWseXbSspVgGU7giR8jWQrp3RGRbtr9We8T7DnxAdEuHf0fr7wAitoycdPnV+/ebPcn+WT5rTtXt3MnYPHpckAkMPeRhlceqnl5jTzqeM1LQhnSlDN6c+BLrYjFAKAxvHOKDD2i5BYyFVRuztso6dSeQBPKpaFGVae6v8fPM1nNRV2coHEbuOxl22O9uusZmt90ti3BkWxnEkTG5OZhMCNO1Uq4fBwjF5Pqbb6XZ/wCFle+RUUalW7IGNxrd53KHUEh2MJlIMMC6kqANiwG5ga1rKtv2jDO/Lj1XV159pC09Fr5Ebhtwreye8GLA5CXUwCcyyJJBETGoJ3rWjPdqXXE0Sd91u5lXuKN2C84aUMejQa6f1rK8tOZq6bMPxK67ZWCnKrAquzPBEluaqRIA85PlDKrJreTtbRc8+Poiu6y31FK64v2Lp4WrgPbOh1E6H/Q+W9V8TgcDjFvTjZvjHJ9q07ywt5EjA37+H91j6cvlsfz8687V2HiKN5UHvLx7n6dxPSm4fi7dGqNhwPaxDAujKeo2+X+U1znX3HaorP52luOJX61bp1XuvmZkuOcTQYO4yOpzqbSEEGXuArt5Lmb0U1s6is5JktSolT3k+ric77vXMdtMo/Ca7WxNjfWSq1l9mqXP9vPq15s6m4rLUlLYK6sNf6/Gva7yeSKjJeHtcz8P86inLgZSPcTdMhEBNxoCgAE6mBE6SToAdNCToDUTlGMXKTtFav587TeMd52RtXD8HbwNgloLmM5BnM2uVFJ1Kgk+pLMdTXjMViKu0sQowWWkVyXGT83yyS0z61OEaEG31v55Gh8YuG5dd/rt43gaKSVAJjYHMoPmy82FNt7HWHpRrU80rKXS/wC75p3lzZWOdVulPrj1cvnoUYTExGsHYTqP2W6qa8nUh89V0noIyuZWyNRdtlkZDJyk50P2h1X56GDI3hhWnRkrPqfP9/mRvKMZpqSub7wLtqPDbxcIx928P1TjaSfqH8PQ6V3sJtGFb7ZZM4uIwEo3lTzXLijc1cGunc5xVQCgNd4drbU/aGc+twlz+LVym75nRmrSa5Zd2RJrBqXFvHnrUiqPiaOC4F1XBqWMk9DRxaLeJwqXIzCSPdMkMp6qw1U+hra19RGThp/nrXEpS7et/wBsn7q3R+Sv/hPrW8ajXT5/v4Bxpz/2vvXuvHsJmCx6XZytqN1IKuv7SNDL8RU0ZqWhDOnKGq7eD6nxJVbGhoHtQxZTJH1LOIuDpn8CA+oBf+I12tj01Jyb5pdmb9Cni5WSRqnZjFDCcEFxTF7Evc8Y1IOZ5eeq27enRitUHB4rHS3+Fu6133ts3r1foYdNa8Ot5Gn8O4o9u0yWwEFyA2XRmRQItj7NsakxuMsmBFXJU1VknJaaL58SOZ9Z04uMdeL+fL3MrwLH2lLXHtm40ZbaZu7QTu+ceI6aCBrJ8q1nTrNpwdunXuJKValC+9m+XuSVxLOwzsSAZVZYqPMZiSx82JPpVqnG7vLN9VvAr16spLLJFPELg8hG59NSTUlR5EFJErhnD7y+Mh7aMJGa1cZW5BiRATyJIJ00iDVajWg55SXVdXfZ6nTp0ZqP3ImqSwJUJcHW26sPOQ0AfM10EnfPLryDVjGY7DI05g1uObqyp/EfD8mrarhqGIju1YKXn2NZoj+5O6IX6CwEglkMaqc6npqOVc+j/DuChV3m20v0u1u3JXNd9rRGSwmGjxN735f613ZST+2Ohr1kqowWsTfCLJjyBMSYnU8gBqTyAok27IyZ/stwju1/SL36xgSMwjKpA8RU7MRAjdVhdy0+U2xtH60voUvwi87Z7zv4pcP7nn/adTC0HFb0tX4GE7R8ZNxpElQcttdSSTpmgancabnQbsK7Gydnfy1Pen+b1/2rl6t8X0JFPEVvrS3Y/itOnp9ug3vsn2QS1hXTEKGuX1IuzGitP0YI6TJP2pjQADl7Rxf8zUsvwWnT0/OBew9P6Wa1OU8W4c2Hv3LFySVbLmiMwiUuD1WDpzEcq8hXpOnNru6j0tKoqkVLmXMDiHUBz4WWfEeajfTcx/PzqnUhCTcdUy1FvdvIm2sSz+EMi27niOirbBjQw4YgkaSIIqGVOMFdp3WXN9WVhZO0vnV0mQ4Rx+9gjlS6rW8wAtuc1smNrZABTntpzg1fw2PqwWja5cV5levhKVXN5Pn7nVeB8WXE2UurpmGqkglSCVYGOjAifKvQ06iqQUlozg1abpzcHwMjW5Ga5w4/RheaTbPWUJTX+GfjXJbs7HRn+V+effmSc1Y3kYsJrJg9oCtbhFbqbRq4pl1bw9KkVRPU0cGW8RhUuRmGo2YEqw/ZcGR8DUmTMRlKOnzrRr3aHtb/AMPe2j5r+cMwHhV1VWA1YQrTJA0HumTV3C0Kta9nl0/t+xVxWJo0ldpp9GnjmvHqMB217VYTF4QXLTxfQhRZujK5W6QjqQDDACHlCf1cTrXRwbrYepZrXzWj+cylWq0qlNyT0OcsGs2hazlki4FXfIbjLmYDqTbEj8tZuypRpSdTK8lZ+Xhp3cjlyxEsQknpF38P3LVq0DpEDTTcn9o8/QaCtoQTySy8+t+mhHOds+PzT31J7WB0jz/3q66aKimyRwnCPdaLRB++zBLY9XOnwWT5VTrYihQjvO76lfx0Rdo4atWdtF0+x0zs12LtW4u3nGIuaERHdId5UbsfvN6gLXBr45139uS6Dt0MJGis83zNlvNbT3oXzMj/ABbD51Slu8S2r8CBxLAWHHeNbtXFAkuSkqBJkMRsNfrit4VqlJXpzaXQ8u7Q1dNSya8DALw/CtHd37tnycl+WzG8HI84cGpKH8Q72soS61uvwsvBozU2e1+lrxI97suz+JP0e9v4lm0/8SZ9f3lrr0tswf5KS6rSXp6lOWElz78jGX+D3E3TEIAY2XEKeUymdgPVlPWuhT2hQnlGcb9N4vxt6kEsPJaoiW7bMfA1q51hirD93xa+pFW3O2bTXl6ELgX+zHDjfcX3Hg0KKdQYMyRzVT/E4j3Urkbax/0IvDU397/J8ly634LpeVrC0N578llw6Sd2q4uDNpT4Rrcbr93z3167VV2Js/eaxM1l+lf+3t2vkzfGV7f0o9vt793Ml+zjs6br/pt4EKpiwp8v+ZodYkgdTJ2CGr+1sZur6EHn+r29+7maYWjlvvsOmVwC8c19r3CtLeKUaiLVw+RJa2x9GLD98VQx1LeipcjoYGpZuHajQMzB1HvSO7Q6GUJWTIMaR0nXWYmuL9rg3pxa6Tr3aku5dRMTi30YACm4l4qEy5gysIECebCOcEjyqF4b723ezjrfRrn2dVzDq62KLNm9eutYS39Ln0XQ92v2mcaaSonzNWaGH+o47maa7+zgjSVfdg5Ty+cOnoOx9l+Dfo9pEmcqkTzZmOZmM9STANeipU1TgorgcCtVdWbmzO1IRkDE8ItOczW0Y9WRCfnE1pKnCWqTJI1qkVaMmu1kZuCD6rOvo7gfwklfwqN4am+BusTPjZ9i9rlm5w68vuvP7aK3/YU/I1FLBrg/X2N1iVxj3O3nvFl3ur71vTqrf+NwKP8AEaieGqLTP50m6q03xa616q/kU/8AEUHvEp/eA2x8GPhPwJqKSlD8kSxjvfjn1Z+GvgX7uJVULuwVFBYuSAoUCSS20Uj9zsjSTUdTmvHvaBduMUwpazb2zx9K3nDaWxHKM3mu1eiweyor7quvL36Tz+L2m9KXf7GmcQxrXGBe5cuNHv3LtxyFGsSWnmdPWuk1ShlTXj7HO36lTOo79i9S3btsjKzKGIMMpkgE6hSSffESY0BgHnGYqW8pWvn8XX5d5o3GUXFO3J8evq4dOvK97A8Pu37jC3aa47Ekoqd7lzEmWjwpJJ1aB51rOpCDcqjSvw1JYUqk0o002lx08TdOz/s+ZlJxdi8mgg2b2HBMzM2yDljQe+Z8q51bH7r/AKdrdVvU6mH2dGS/qZPpba8ESn9n2GUjLfVSDp+lW7lty0wIuFlX5IZrentPDrOdPPpfpJeT6id7MqL8M+qz8vUrxPZLGqJVRcHLK1u6InTQ90fgCa61PaWGfG3h5bxTnhJrgYy8t6wTntvbyzLHvLA06F1CEeYeKmcMNiLNqMn1Jv3XcaKNSnpdd5NwfanEKAVu3SOpXvlj9pMwA+NVp7Iw70vHql6Sv4I2WKqrin2e1jLcP4o2LJzCzCEEuijMW5I3QfWj7orxv8S4ZYaMaMJO8k220r2v0W19Ds7Nm6l5yWmXv6d5e4m6IFFwwHMEgZmC7sQOsQJ5FgeVeb2XsepicQoxzSzdstOvLPrOjicXCjT3nlw+WMnY4lh3AAuYZsoAVXQ2iABAAbUD4CvYVMNVp/nBpL/a7d+aOOqsJPKXj6ak9FJEqLkdbd1L6/K5rHoKhTUlln1O5vpr7GP4qiuVW4ouSG0eyyEkQoBL7iGYyAAIrX6k6bW42uOV16jdTWaMPxfGDD2hbtwHIAUAABVAgEAbADQD/ermz8FLG1nKo24p3k+d87X5vjyXWiDEV1Shlrw9+zzNd7O8EbHYju9RZt+K64JEmfdDD6xMgfvNuFn1uMxSwtK6tfSK9epey5nPw9FzldnZ7FoIoVQFUAAAaAACAAOQivJXbd2dQuUBHxuEW6jI6hlYEMpEgisNJqzMxk4u61NIxXstw5M27t610EhgN9p159apywMGXY4+a1S8i7hPZlh1Ci5dvXFUyFlbaz18IzfjSOBpptvMzLaFRqyS8zbeF8Js4dMlm0lsbnKNSerHdj5mrcYRirJFOdSVR3k7k0CtjQUAoBQCgPIoCzcwaHdflofwoDX+P9kkvWbiWyEZgCDELmVgy5wkZllRIM6TSmowqKokrrMzVlKpTdOUnZq3+L6HDuK2irkFSjEQyHdXRiroSNyDAnnoa9DUqKcd+Okl5a+h5eMJQbhPWLt36MhWlMiNOZPSNo851+FRQi7kkrWd+olIGaAvhVCRI0JMRA6QCdep8pq3FTkko5JfPDn/AJIbxjm82zqnsuwot4RnAg3Ltwn0Qi2B81Y/vHrXltqVGsS4rhY9Ns2CdBN8Tc1vdaoKrzLzhyKxcB/yNSKojVwaI54Za3CBSeaE2j87ZBrNl8y8jb6s+L78/O56cIw929eUdJS58Juoxj41td8G/nYY3o8Yp968mjH43gC3CSy2Hb7TWIfaJz23Uz51Zp43EU8ozfp3XI5U6Evyh4/sR8H2eayCLZtwSDDNeMQI95y7H4nnXM2hRqY2r9WpJXslpbS/LrLFCdKlHdinbsevcYfjnA7124oDJmVYyW2uMwkzLEqEWfv9Ku7Iqf6fv2ipuVuNrJdj161w5GmKoxxMYvecUr6xWen+6+XQnqYvF9mMZb/5buN82W0415RbdXn9016jDbSjUzqbsei7b8Y28ew49bCRjlBuWfJJf+T9DFtfe0fEptnWBma0xg8lvBOfmR51clRoYj8oxl2J+VysvqQ0bXeT14/eAGZ7kDUd4pYDQ/XAI2J+tGtUqmxsLPRNdUvR38iWOKqrin2e1jF37tzE3gloi5dvGBlYQAZ5iYAAPoFY6mJv0aVLB0LaRjrzb9W37aET361S71Ov9muB28JYW0nLVm5s53Y+XIDkAByry+JxEsRUc5dnQuR04QUFZGWqA3FAKAUAoBQCgFAKAUAoBQCgFAc87edgbmJvrfw5thmyi6rsbYJUZRcBVGlisKQdwi6iNbeHxX04uMldXvyKeJwn1WpJ2draX9jnfbPg4wN/ugxuEWLbsYiWJuaIuuUaaCSepM1ew9eU05y7ihisNGEowjx4nRMH2Js3ba2yig2kW2bolHLKObJGaSS3ikDNtrXLhiKsJOUZWudadCnOO7KKaRKwHDbmBt92FL28zNLHWWMnxqMvwKr61TxcJ16jqXV32eRaw30qUFTs0uevg/fsMlh+Jo0CcrHZX8JP7J2b4E1z5KUHaSLqW8rxzXR68V2pEwNTeNSoHpWyfIw0Vi6a3VSRq4IrF/yrZVeg1cDEcY4r4u6RgrRLtMMBEgL0Mak8hHUEUNo494emvpr7n4fvyRYw+Hv981l8+dPYZHsrhMlmYy94zXI2MNAWZ1nKqkzzJrpbPpTp4eKm/ueb638sVMVU36jfYZmrpXKLlsMIIBB5ESPlTTNAxGJ7KYR5PcIhaZa2DZYk8y1sgk+dWYYyvG1pvtz8zSVKEtUecG7LWMNda8mYuyhJds5VAScqk6wSZJJJMDXSs18ZVrQUJaLPLLMxClGGhm6qkgoBQCgFAKAUAoBQCgFAKAUAoBQCgOP+1nCheI4W4fdurbU/9PECdOkXh8xVzDy/pTXQUsRBOrTfSdS4OPoh1Jcn1zmqZdZOoDFY7gVq5OmUnmsQfVToacLGU2ndamFvcOxNj3D3iDlqwj9mcy/ukjyqtPCwl+OXl86u4sRxL/Wr9Oj9n2q/Se4XjCNo30Z21MrPk3/6AqnOlOnr38PnXYsR3Z/g79HHu9rmTDVpvGLHly4FUsdlBY+gBJ/AVtcWbdijh+HtvYAYJcDSz7OveN4mHwJgdAAKsxS3LcDSpKUal1dcuGSI+MxBsutu1dKsRMXWzWgCYEl5csYaFVhsdtJxOq4aP2N6cFUTlON10Kz8MraXbTMhhuKMGVbqgZjAdCSuY7Bg2qk8txykEiZKWJ3nuyRBOgrXg9OD+Z+BlwatFYUAoBQCgFAKAUAoBQCgFAKAUAoBQCgFAKA0f2s8L73CLcBI7m4GYjcIwKFvLKxR5+4atYOSVXdlo8n2/vYqY2EnSco6rNdnusjIdg+NfpFkzAuKx7xfsv8AWgfZJ8Q8mA3BqKtRlRm4SJqNaNaCnHibRURKKA8IoCDxDhFq77y+L7Q0b58/QzQGv3eEYjD62T3ifYI2Hks/9pHoarVMNGWmXl3e1izHEv8AXn59/Htv1otpxNLyvbb6O4yskNoMzKRAYxrJ2MHyqlOlOnr+xZpyTalDO2duPava66TKW7du8BcgpcI1ZTkuAjQoWHvZWkZTI02qwpRlnxIW507w1Xeuvt55FNzAXCXVrgKuqqxy5XyrmlRHhk5j4tI6TW1nmrmVVgrNRzV3rlfLt4aZ35nuIsQ1q2v1nQgDSEtMtwmOgyqvq61FCk1NWMxneMpPgn45d/HqTM+tdEontAKAUAoBQCgI1rEyYIiTA+U69KAk0AoBQCgFAKAUAoBQCgFAWsVYV0ZHAZWBVgdipEEH1BoDitvEXeFY3XMWXwkGAMThwfCwO3eAGeUNOwbXs/bjaKz++Pj88zipSwNZ5f05eHzyOycK4jbxFpbtpsyMJB59CCNwwIIIOxFceUXF2Z2IyUldEusGwoBQA0Bj+KcHtXx9IusaMNGHx5jyMig0dzWbuCxGDJKg3rROo1zA7AwJIMCJEjTUDSqs8NHWGXRw/byLaxO9lUz6ePbon4PpMhg+KO+iWL89GUIo9WZtvTXyqJU6seHivcy/pP8AWu6V/L1Mtw/BspNy4QbjADT3VX7CTrE6knUnoAALcIbub1IKlRNKMdF49L+Zd5kKkIiJdYzrEZ1CjmYIJM+gNAe940EiD4iAOgDEddTp5UBUHbw6AanNzgch67UBScQdIjZyf3SBp86A97+AxMeFQeg2J/lQFNxmABJUQGJMGBtAjN6/KgKSYJIAn6MSfvGD+e1AXUvGeW7D5CgPLN5tSwAAEmNT10HQbeZFAVnEDz5cupigKrV4MJHl+IB/IigLlAKAUAoBQCgFAKAg8V4ZZxCd3ftpcTeGAMHqOh8xrRNp3RhpPJmv8C7N28FiYsXLwt3VJa0zh0zDQMMy580CJzajeYESVKkqmctSOFONPKOht1RkooBQCgFAKAUAoBQFOQTMCesa/OgGQRECOnKgKRZWIyiJmIG/WgPe7HQbRsNulAeG2DuByOw5bUBUyA7gH11oAUHQcvw2oAEHQf770BSLS9B8h/XOgPBZXTwj5DrP50BUqgbAD/aPy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9" name="AutoShape 11" descr="data:image/jpeg;base64,/9j/4AAQSkZJRgABAQAAAQABAAD/2wCEAAkGBxQTEhUUExQVFhUXFxQXGBgYGBYVFxwXGBQXFxoXGBgYHCggGholHBUYITEiJSkrLi4uGB8zODMsNygtLiwBCgoKDg0OGxAQGywmICYsLCwvLDQtLCwvLDQsLCwsLCwsNCwsLDQsLCwsLCwsLCwsNCw0LCwsLywvLCwsLSwsLP/AABEIANQA7QMBEQACEQEDEQH/xAAcAAEAAQUBAQAAAAAAAAAAAAAABAIDBQYHAQj/xABFEAACAQIEAwUEBgcGBQUAAAABAhEAAwQSITEFQVEGEyJhcQcygZEjQlJiobEUM3KCksHwY3Oi0eHxFUODssJEVJOz0v/EABsBAQACAwEBAAAAAAAAAAAAAAADBAECBQYH/8QAPBEAAgECAwQJAwIFAgcBAAAAAAECAxEEITEFEkFRYXGBkaGxwdHwEyIyQuEGFCNS8RViNHKSorLC0jP/2gAMAwEAAhEDEQA/AO40AoBQCgFAKAUAoBQCgFAKAUAoBQHk0Bj+Icdw1j9dftW/J3VSfQEyfhWVFvRGHJLU1viHtOwSSE728R9i2VG/JruVT6gkVYhhK0uBXnjKMf1eprXEfareaRYw9tOhuM10781TKNvvGPOrMNnv9TKk9pR/TE1jiPa7G3pz4m4Afq24tLtH1AG+bGrUMFSjwuVJ4+rLTIp7P9p8RhHLWnLKxl7dwsyPtJMmVePrD4hoisVsJCayyZmhjZwf3Zo6/wBle2OHxgyocl4CWtPo0aSVOzrruPjB0rk1aM6TtJHZpVoVVeLNjBqIlPaAUAoBQCgFAKAUAoBQCgFAKAUB5NAJoD2gI+Kx1q3+suIn7TKv5mhi5hL/AG64ev8A6u0392e9+fdzFSKlOWiZrKrCOrSMNjPapg1jImIu7+7bCAevesunpNTRwVZ8CvLHUY8TD4z2sv8A8rCqNN7l0yD+yiEEfvCpo7Om/wAmiCW0qa0TMJjvaNj7k5blu0J/5dtSfSbpYH5Cp47PgtW2V57Sm/xSXj7GBxvGsTe/W4i+/kbjBT6opCn5VPHC0o/pK8sZWl+ox6IBsAJ1MADXzqwkloVpSctXc9oYFAKAUB6CQQQSCDIIJVgeqsNVPmKxKKkrM3hOUHeLzN/7Me0y5bi3jAbqbC6gHeKPvoNHHmsN5Ma5lfAtZ0+462H2gnlUyfPh+x1LhvEbV+2Llm4txDsymRPMeRHMHUVzmmnZnSTTzRKBrBkUAoBQCgFAKAUAoBQCgNH7fdsr+Bu20t2kKOhbvHzkBgxGWFIkAQTrpPTUWcNQVVu8rfPIrYnEOilaN/nnyNSue0fiJ/8AaD0s3Z/xXyK6P+kr+45z2t/t8f2IV/t3xFgR3wXzS3an4Zg1Z/02C1uaPak3pbxMbf7VY5vfxd/4Fbf/ANarW38lSWqNHj6z0a7DH4nHXbk95duuG3DXbjA+oZoqSOHpLSKIpYms9ZMh28Oi+6ij0UD8hUijFaIjlUnL8m32l2a2uaHlYAoBQCgFAUG+v2l/iH+da78ea7zdU5Pg+4rUztWxpbgKAUAoD2gJXCuJXsPc7yxca25iSIhgOTqdGHrqJ0IqGrQhVX3IsUcTUpP7XlyOndm/adaeExgFl9PpBJssfOZNr96R941yq2DnTzWaOxQxtOpk8mb/AGboYBlIKkSCDII6gjcVULhcoBQCgFAKAUAoBQCgIHGeE2sTbNq8uZT8CCNmUjVWHUVtGUoPei7M1lBSVpLI4l2j7O3cBcyOC9lj9HdA5fZKjZhuUHISk6oO3hMZvK3h7e3dyOFjcG4Pfjp81/8Arv5mOjY6EHUEagjqDXTi01daHLPK2BQbYPIVq4xfAypNFJsDzFaukjbfZbNg/wBaVo6T4Gd9FDIRuK0cWtUbJplNamRQCgKDdCspdcyA+IdRBjfQgGNDpUc5WausiSMW0912fD57GZt8TtRo0DpkcfgFirSrU7fsyjLD1b5rxXqzF47Eozju1jcM0ZQxjQRzO+pg1VqVIud4L9/neXKVOcYPffUtbft4FNSGooBQCgFAKAyfA+P4jCNOHuFVmTbPitH1Q+6dd1ynqTVerhadTofMt0cbUp5ao6Z2e9puHu+HEj9Hf7ROayf+poU/eAGu5rl1cJUp56o61HGU6mWj5G9W7oYAggg6gjUEHmCN6qlsroBQCgFAKAUAoBQEbiGBS9ba1dQOjCGU7EfyPMEaggUTs7ow1dWZxztd2Qu4AtctzdwpMtm3T+8I2PS6BEaMJ8R6+ExzbtJ2fg+vk+nR8eZxcZs/9UF7r3XRquHIwCqGBKSY3U6OvqOfqNDymuxGal18jju8XaXfwZRWwFZAoBQFDIDyrVxT1MptFtrHQ1G6XI2U+Zba2Ry/nWjhJG6kmUVoZLD4RDyj0/yqOVGD4Esa01xLZwxXYBh0/wA1nX4GonRlHNZksaqlk8i5YvzM7Dr7wED3uo3E8o161vCprf8Addfv38zSdPl+z6vbu5EipiA8oBQCgFAKA9FAZHgnHcRhDOHulBJJQ+K0Z11tnQa6yuU+dV6uFp1NVZ9Bco4ypTyvddJ0TgftStNC4u2bTaDvEzXLZ8yAM6fIgczXNq4KpDNZo6dHHU55PJm+4DH2ryB7NxLiHZkYMOm4qm8tS4nck0MigFAKAUAoBQFLIDoedAcz7XezmCb2AGUjeyCB1J7ktpH9k3g6Zed/D41wtGei0fFe66H5nPxWBjUu42u9Vwfs+lZmhi6CSt0d3cBykwVBb7LBtVf7rfAmu5Trxkk29ePB+z6H4nn6lCdJ2S7HqvddK7bHl2yV3+fKp7EUZJ6FFDYUAoBQCgKGtg1o4J6mVJotPYPLX86jdN8CRTXEtGozYt3bIbffqN60lBS1JIVHHQtC4VMEaeX/AIj/AMfLTpUSk4Oz0+fLdxI0pq61+fL95IFTkDQoYFAKAUB6okwNT0GprOug0zZW9rLoxCnofe+CLLfhWrdsmI/dnHNeHe7LxK8Bg7t98mHt3LjDQ5RJB5TByr6uy+lRVK8Yau3n3L17izSw056L27/ZPrNz4T7LsWQWe+thmjRSzsf28hVQR0Gb1rmVcVGbul25fEdWjhZQVm+xcDsVUi8KAUAoBQCgFAKAUBrfarsdYxgLMMl6IF1QCSBstwHS4nkduRG9TUa86T+3tXB9ZDWoQqq0uzmuo5RxjhGJwDZbqZrZ0VgSbZ1AAW4fcYz+rubzCmK7WGxkZ5R1/tfo/RnBxWz5Qu/FLzS812kNFR5yGCN1Mgj1U6geex5V0IzUtO7ic6W9D8tOfz/JadCNxH9da2Mpp6FNDIoBQCgFAUsoO9YaT1MptaFl7HSoZUmtDdTvqWWWdCKiaTVmSRk07osJ4CBy3PSNBm8iCQD1kHrUS+x2+dfkn38yZ/er/Orzt3ElUJ2BPoCfyqZJvQgdlqyRbwFw/Vj1I/3rdU5MjdaC4njWba6PdE/ZQF2+Qk/hWr3FrLuzMpzlnGPa8vnee2GDtls2Ll5tNIZ2/wDjtAmPWKjnXpw18X6L9ianhq1Tj3L1f7m08M7A8Qv/AKwphkPLQH17u00nno1wbVRq7QWkc/Be/iX6Wy87z8fufjl4G4cE9l+Ds63M188w0Lbn+7WA375aqM8VUkrLJdGR0YYWnF31fN5m5YbCpbUJbVUQaBVAVQPIDQVXLJfoBQCgFAKAUAoBQCgFAKAtYmwrqUdVZWEFWAII6EHcUB8/9r7Vu3jbyYdctq24VRmaQwUFyj7oMxK5dR4eQ0HcwkpypJyz5c+x6+hwcYqaqtRVufFdqIuG4iTowL9RCi56lPdcea/I1ehVemvR+r2fWjmzw61jl5d+q7e8kLaVxNtgeRGuh6Hmp8jU8ZRlmmQtyg7TXz1LLoRuKybJp6AKeh+RoLoqFlvsn8vzpYxvLmVDDN0/EUsN+JcGCby/E/yrNjV1Ylp+7X3rqDylQflJNRupBayRulUl+MH4lt71jo7+isPxOUfjWkqkJcG+z/BsoVuhdq/cgcQv23Cqq934oJLJmylSCNCY1jWeVVa0oystOGqvmW6EJxbk3fsdsu7yJH/EbzgEaSAZVVG4ne4T+AqWM600muPQl5+iIXQowbv4t+nqyf2f4SuKvi1icQLSlGYMxzqSpXwQ5VAxDEjwn3T0qnjJ1KMVJ536W/ZeB0MBQhWbUcrZ5JJ+rt2nUOEezbAIqkq1/TQ3HlCD/Z28ts781NcuWKqSWuXQdWOEpQf45+Pibfg8GlpcttERRsqKFHyGlQFhZF+KAUAoBQCgFAKAUAoBQCgFAKAUB4xoD5oxF3M7udS73HJ6l3Zyfmxr0NCNqcUuX7nmsTLeqyfSRr9ssQANtfjPX4VHXaukZpJ2yL1lHBBYyQIBki4B0DjceRmsLEu/3K/To+/3N3QTVll0aru9iemMcaZgfNkbN6HIwB9RFSrGNZJ969v2IHgYvPyfuUHF3ftJ8LVz8y5FZWMlxa/6X7mHgYLn/wBS9iPdxt3mXHotoD/EKPESfF+CMfy0I6pd8n5Fh8VcP1nPrcK/gmlYdST59/sZVKmuC7r+ZZdM24U/tA3D82NavPVLtzJFLd0b7LLyRUoI+sR+yFX+VZu+foYy5F/DWFM5hm296W/A6VPRhGSe8r9eZFUnKNt3LqyLjOqNJhRACmABucw6A7evwreUoU5XeWWXr1cOvsMRU6kcs88/T1PcGZzECFLSOm2pHkT+M1mg7ptKyby9X843MVsrJ6pZl5sOtwojv3al0DPE5VZsrNHo0/Cq+06SqYaSfCzL+xcTUw+NhOnq7rrumrHdOz3F8IwTD4a6rd3bUBRM5FhQdQPIV5qMovRno6tKrB3qRavzT9TOVsRCgFAKAUAoBQCgFAKAUAoBQCgFAUXGAGtAfPF7Ad3cuIw1R7i+XhcgadCAD6EV26VRumrcjgVqW7VlfmWbu9Q1HeTN4aFFaGwoC5b2HoPyqVaGktWVRQwRr+G5r8qkjPmRyp8URKkIRQEnBc/h/OrOGevZ6kVXge8QeEmY1T/uHT41tiXanfpXmMOrzt1+RVgmBQRt4o56ZjH4VtQadNW0z82YrJqbv0eSKsS0IT0g/JhWmM/4efUT7O/4ulb+5eZ0D2J4JCt++1wtiCVRkM+C3JZd98xBM/djrXjcNu7uTPb7SxkcRVajomzqdWTnigFAKAUAoBQCgFAKAUAoBQCgPGaKAgXbkmgOae0XhOS8MQo8F2FfyuKsAn9pB8086vYOp+hnPxtP9aNAxGLAJjXU+lWHG8mUd+yyIr4hjz+WlZ3UauTZbLnqfnQxdkmzfYAa8hvryqbdViNzabJdnEg6HQ1o4WJIzvqX60NyNi7P1h8f86khLgRVI8URKkIiRgzqfT8j/rVjD/kyOroXLrhWVm0EMAeQaR+JUGPQ1LOShNSl09+Xi1p2msE5Qaj8X+SjBvmZ25Er/FBn8MtaUJOUpS4O3f8A4sbVo7sYx6+7/NyUMK12VXZdSeRI1CD7x38o864239qU8PS+in90supczubB2PVxk3UvuxSyl08OznbRdhmfZZiWTiVpQdLi3UYdQLZuA/NB8zXnMHJ79iWlGUKjjJWaumuTXDsZ3WumWxQCgFAKAUAoBQCgFAKAUAoBQEXFvyoCBjMUlpGuXGCookk/1qfLnIrDaWbNoxc3ux1OPdsu1DYt8iytlTovUjmY3b8BsOZNCpjJQmnDgew2d/D9OpQkq6upK3+OrxfQambZJjcmvRUcRGvD6kePgfOdo7Oq4HEPD1OGj4NcGvmuRKt4Mc9a2c+RWVNcS4cOvSsbzM7iK/0UQI00HnyqdTZFKmruxGuWyu9SJpkLi1qX8Nf5H4VpKPFEkJ8GSqjJTHXkgx8qni7oryVmVYY+IfEVNRdpoiqK8SWUBe0CJBcyD/c3asVUm4p/3f8ArIhjJxjJrW3/ALRILsVZlGgnfmMpK6ee1cbHY2eEpvcWbdr8jqYSjSqx36r0StH+6/otX3Iz3Z279Gw+ywj4zt8h8ZrwGO3p1N+Tu3qfQtgV9/B7r/S3Hsykv/JrqRtfsx7OOcXcxjrFtc6WfvMxhmUdAARPPMeldvZ9NqmpPkcTaUEsdUkujv3Y38fE6tXRKooBQCgFAKAUAoBQCgFAKAUAoDHOZJNAck7RY29xLGjC2Wy2wxA5qFQkNeI5tMgeo6mqk5bzfI7MbYOipL85Z9SJ/E/ZUJmxeZNBIdcwJAAnOhBWSCfdO9RugrEtDb1aH5xT6V9r8DXrvZHF2Rrb7zztkXD8FgP/AIalw7lQleOnFfOJnH4vDbShuVW4tfi2r27VqnbP3MXeBQw4KkbhgVPyOtdqnNTV4ni69GVGbjPv4Pq5lg4pev4Gt91kG/Ek2XBAg8h+VSWsa3TbKnUEQaynYNXyMfdt5TFTJ3K0o2diZhrkjzFRSVmTwldFGNXQGtoPga1VlccK4fdvvFlC5B8R2RdvfuHwr6HXoDWtTFU6Gcn2cTalhZ1dFlzLd3EhcQqqwuBSfd0UnIynKW3HigMYmNhVD/XL1VOatBcFm+R6Gr/DG5gXZ/1ZNa5JLl1t2+IlcV4TdRBiGCi27GBmDN4gDqF0HI7mubj9tYXGOVCldu97tWS79SjT2RiMNScqlsrXSz6Ljgt1lUmB4iCA0kEDkQCDB8iD6VPsv+H/AOckq1a6pr/ufsufHQ6GG2usFhHTp51HK+ekVaKv0vLJcNXwT6Lwzt3iFQBrFhgBAyF7I02CiHgARXoamx6SdoSa7E/Y5yx0pO8lmbFwXtml+8tg2nR2UsJKMpCjxahs0ctVE1zsTs+dGDndNdpPSrxqOxtFUCcUAoBQCgFAKAUAoBQCgFAU3DofQ0BjiOhjz/nQHFewfGbeCxh/SQy5rZtyAWyMjeINHynyqjvKCu+DO7jMPVxVRfRW9dZHWbHaDDXl+iv22PSYPyNSwrQlozlV8JXof/rCUetO3foXSs8p/GpbXK6ZH412asYu13d5T1VlMOjdUYzHpseYNZhNwleJicFONmjj/arsdiMESzDvLPK8ogD+8Xe2fPVfPlXTpYiM+s5VbCShnHNGDsNAU7aD8qvJZHPllJk+zilP1lnmJFQyyZYinJaFOKIKyDMdKj/maVP8pIs09nYrEf8A5U5Psy7yPhL/AIoHPz/r86q1tqUVlG78jr4b+FcbLOo4x6G7vuWXe0ZrgnCWxd3u5ItAjvGHzyL1YwfIanlBpzx9WSyyLVXZeEwi+685dOncuXW7vK1jLdvu0S2UGCw0KoAV8uyrytr5nmfzmudKTk8zobMwaf8AXqLJaLm+fVy79EaNhEyQT739QKrVJb2S0KGI2i8TjIKL+xS73Zq/VwXRnxOj4K0L+DeyYOWYnqh0+GXL8Jrz31P5fFxq2vp29HmjtVacZq0tGnF9pgsHh5+Gh8vL1r7lQxVOtQhUpfi0mvbs0Pn1ajKlUlTnqnZ/OnUm37oRZ+AHU9Pw+QJpm3YwkbB2XcYM97ew167iHB8SGyFRCYyAXbqEMMoBgEaRJM1wa1Z42U6dOpFQi0kvuzyzlkndXul1aHRpwjRinJZs3js72hTFi5kR0NtgrBzaOpUNobTuvPrVHE4WWHaUmndX4+qRPCanoZiqxuKAUAoBQCgFAKAUAoBQFNzY+hoDHUBzz2g9nMFma8925bvvJW3byku2xbKYKjTVswHxOtXEfSit6b/cuUdrTwkejtv2NGn8J7J4m4hu22V1BKnNI10OhKkR5lhVOhFVVvWsdbDfxLOtTu01nzUtO5+JLYY/DDNkvqIJDpmdPXMuZI9TUroyjoywsVgsQ/6sIv8A7X87Svh3tSxK6OVuD766/wAS1oqlaPJ/OwnnsbZ1XOEpw/7l6+Zs2C9pCXl8dtl3BNtwwOkGQw1GuxmpY4l/qVjnVdgTT/o1Iz8PVl/AX+FnZMEvldwtu2Sf21AA/hqb+avk5d5zp7KxVN3dJ9n3eVzYbVlAJsqFH9i9u4vpDAMPQCkXvLLzv5lJ5PPXuZAx/C7F4/TW7Lk6S6tYeJ5Mwk/AijS0dvLzJadapB3hJrqNd4r7P8MpBtm9aJDEBil1NgARrmbxFdM3OoZQimsvnidGG2MSo7smpLpKOLY1OHYYW7X60qYmCR9q43Uz/IbCkmQ4ai8XV3p/jx9vmiOYWgSTcck6yJ1JJ3YzuarTf6USbb2gv+GpZc+hcuhvjyWXEyOCwZbxNt9UfzrvbJ2G8TH6lXKPDp6epeJ5Z1/pNSWqafcbV2Vx2RlB5wpH3lGWPipHzrwm0KDzT1XzwZ72LU46/PlmSuKqtq62sKwDgkaazMdZjbrPUV67+DtpuUP5Wbzz3fWPqui553beE3ksRFZrKXo/TqaJnZfhPfP+kXRlRdUB5AGc/SZGh6ifqKW722NobieHpvN/k1wX9vW+PRlxZzMLQ0m+z3Inabi7X7ipaUkTksookk6DPHyA+HKYtbKwEcNTdWrlJrP/AGr+3wTfYuCIcRV+tLcjp5vn6Lv4nSOxvZ4YOwE3uN4rjSTLQBAJ+qNvPUnUmuTjcU8RV3uCyXUXaVNQjYz9VCQUAoBQCgFAKAUAoBQCgPDQGOIoDQO3PZ0hnxCXhLlfo3G5CgZbbDkFUtrAHiJIEkVquz5YqX2PPwXzt5alXEUVJbxgeA9sbuHUJCtb5KQI15q6ifn86qVKWLwD3KsLL5o9CGlXnBbuUl3Ne/bn0m2YLj1q9qjd2zctp/HKx896kjXjPTIvU60J5J58nr86iRisFauaX7Fq59421Y+u2Yb8ia2d0WYTlB3i2jB4jsRg2H0Qe35q5cT6Xcx/EVlJWLS2hXv9zv1r1MHxLsHfj6K8hAP1wy6R5B/5DzqOUIvX53HSwu3J03nddt//ACv4GMtcEx9gljbYryay2cHz+iZj8wK0jQSzRfqbZoYiKjUUX/zK3/0vImYftpibUg3GMbq6hx8t633qkVk/naQ/yWz6/wChx6Yu/gr+RPwXb4XCM1i3mAOtvwTPVf5+tRqpLLeiaVtg07f0K1+hrPwt5GrcRu3MQbl19QILnkBMBB/XI1mpUUbLi9CKpehQkqK/CLfcru/n1q2hZwWDzEMw0+qtd3Yuxfr2rVvw4L+79vPqPD1aru87t6szdiz869o2krLQqEX3LhGwbX0I5/Ofga+afxDg/o4ttaS+5duq7z2ex8R9TDpPWP2vs0fcbEtwYm13bQLqTlMxM7gHow1nkQD1jysJSwlZVabsvJrR9nlkdWcFK6avfJrmi/xXtFmw62gpTT6WABLA5QqjkDAEcvd5V9B/h+nDFzdeTu4u9tfuee8+jiunqR5TakZYdqmtJaPo5dfPo6zPezXs3p+m3h42H0I3yoRGeORIkD7pJ3ciujtbGXf0IPJa9L5dnn1IrYajureZ0KuKWxQCgFAUXroUFmICgEkkwABqSTyFYbsrsyk27LUxJxN274rcW03XOhZn8ysgon+LY6bGCVSTeXz28ywqdOGUs30O1vd+HXwv4XiYkJdXu3OwJlWP9m8ANz00byqSNRPJ6mkqLS3ou68V1rh5dJkQakIT2gFAKAUAoDDccxyWBnbnOVQQCxAkgToANyxgASSYqSlSlUlZfPnBcTWUlFZnOuIY177l3OmwGsZZnKAdQkgHXViAWgBVXvUKEaSsvn7+Wi4t0alRyZjsXglbcb8/8+tX4yU47krNcnmiq42dzHtw9k9wyOY/051yMV/D+FrZ0vsffHu4djMqo9JK6JWB7RXbOhmBuDqPx1H9aV57E7MxuEzcd6PNZr3RZp4iSyTv0P0Nk4d2nw90+M923Xl8Ty/eFUY4mD1yZbhi6byl9vXp36eRsVtjAIIZeTAgfPkfgfhUpaaKWOs/161IlYwYvtLw1b+Hu5lVnS27IzAEhkGcCTrBywR51ia3lY0lvJNwbT5pteRy63g1BPIE6enx9ap0qkt25tQ2ri2oqUt5ZapMyj5RbW0o8MAt5sYJ/ry6b97Yuw5Yqp/NYlfb+mPPpfR566F/bG0oYeE8JSzk7qT/ALU7q3/M1/0rXPJV2rcete5bystDxzJ9i1Gp3/rSoZSubJEa/gWv3O7tLmcBieWwkieR23+sUG5McPblCnVwm9N2af29N+HU/S+iOnsutKlW6Hr6PsZjsLiSCAZBHkQQQdiNxqNtwZ6V86q07N3+fPE9jCZlLlwXIZkDMpUsDqGiPeAiZAgkEZl000IYHF1sDV36Mrar9vX/AGvNGK+HhXg4TV18zR1jsz2ktYpIUhbgHitzqPNdpX4SNiAdK9Dh8RGtG615cfnScCvhpUXnpzM9VggFAKAUBhMXd726VOtu0RI+1dENr1CAqfNj92qlWr91uC+eBbpRcYXWr8F+/l1kxWBrCknoaWseXbSspVgGU7giR8jWQrp3RGRbtr9We8T7DnxAdEuHf0fr7wAitoycdPnV+/ebPcn+WT5rTtXt3MnYPHpckAkMPeRhlceqnl5jTzqeM1LQhnSlDN6c+BLrYjFAKAxvHOKDD2i5BYyFVRuztso6dSeQBPKpaFGVae6v8fPM1nNRV2coHEbuOxl22O9uusZmt90ti3BkWxnEkTG5OZhMCNO1Uq4fBwjF5Pqbb6XZ/wCFle+RUUalW7IGNxrd53KHUEh2MJlIMMC6kqANiwG5ga1rKtv2jDO/Lj1XV159pC09Fr5Ebhtwreye8GLA5CXUwCcyyJJBETGoJ3rWjPdqXXE0Sd91u5lXuKN2C84aUMejQa6f1rK8tOZq6bMPxK67ZWCnKrAquzPBEluaqRIA85PlDKrJreTtbRc8+Poiu6y31FK64v2Lp4WrgPbOh1E6H/Q+W9V8TgcDjFvTjZvjHJ9q07ywt5EjA37+H91j6cvlsfz8687V2HiKN5UHvLx7n6dxPSm4fi7dGqNhwPaxDAujKeo2+X+U1znX3HaorP52luOJX61bp1XuvmZkuOcTQYO4yOpzqbSEEGXuArt5Lmb0U1s6is5JktSolT3k+ric77vXMdtMo/Ca7WxNjfWSq1l9mqXP9vPq15s6m4rLUlLYK6sNf6/Gva7yeSKjJeHtcz8P86inLgZSPcTdMhEBNxoCgAE6mBE6SToAdNCToDUTlGMXKTtFav587TeMd52RtXD8HbwNgloLmM5BnM2uVFJ1Kgk+pLMdTXjMViKu0sQowWWkVyXGT83yyS0z61OEaEG31v55Gh8YuG5dd/rt43gaKSVAJjYHMoPmy82FNt7HWHpRrU80rKXS/wC75p3lzZWOdVulPrj1cvnoUYTExGsHYTqP2W6qa8nUh89V0noIyuZWyNRdtlkZDJyk50P2h1X56GDI3hhWnRkrPqfP9/mRvKMZpqSub7wLtqPDbxcIx928P1TjaSfqH8PQ6V3sJtGFb7ZZM4uIwEo3lTzXLijc1cGunc5xVQCgNd4drbU/aGc+twlz+LVym75nRmrSa5Zd2RJrBqXFvHnrUiqPiaOC4F1XBqWMk9DRxaLeJwqXIzCSPdMkMp6qw1U+hra19RGThp/nrXEpS7et/wBsn7q3R+Sv/hPrW8ajXT5/v4Bxpz/2vvXuvHsJmCx6XZytqN1IKuv7SNDL8RU0ZqWhDOnKGq7eD6nxJVbGhoHtQxZTJH1LOIuDpn8CA+oBf+I12tj01Jyb5pdmb9Cni5WSRqnZjFDCcEFxTF7Evc8Y1IOZ5eeq27enRitUHB4rHS3+Fu6133ts3r1foYdNa8Ot5Gn8O4o9u0yWwEFyA2XRmRQItj7NsakxuMsmBFXJU1VknJaaL58SOZ9Z04uMdeL+fL3MrwLH2lLXHtm40ZbaZu7QTu+ceI6aCBrJ8q1nTrNpwdunXuJKValC+9m+XuSVxLOwzsSAZVZYqPMZiSx82JPpVqnG7vLN9VvAr16spLLJFPELg8hG59NSTUlR5EFJErhnD7y+Mh7aMJGa1cZW5BiRATyJIJ00iDVajWg55SXVdXfZ6nTp0ZqP3ImqSwJUJcHW26sPOQ0AfM10EnfPLryDVjGY7DI05g1uObqyp/EfD8mrarhqGIju1YKXn2NZoj+5O6IX6CwEglkMaqc6npqOVc+j/DuChV3m20v0u1u3JXNd9rRGSwmGjxN735f613ZST+2Ohr1kqowWsTfCLJjyBMSYnU8gBqTyAok27IyZ/stwju1/SL36xgSMwjKpA8RU7MRAjdVhdy0+U2xtH60voUvwi87Z7zv4pcP7nn/adTC0HFb0tX4GE7R8ZNxpElQcttdSSTpmgancabnQbsK7Gydnfy1Pen+b1/2rl6t8X0JFPEVvrS3Y/itOnp9ug3vsn2QS1hXTEKGuX1IuzGitP0YI6TJP2pjQADl7Rxf8zUsvwWnT0/OBew9P6Wa1OU8W4c2Hv3LFySVbLmiMwiUuD1WDpzEcq8hXpOnNru6j0tKoqkVLmXMDiHUBz4WWfEeajfTcx/PzqnUhCTcdUy1FvdvIm2sSz+EMi27niOirbBjQw4YgkaSIIqGVOMFdp3WXN9WVhZO0vnV0mQ4Rx+9gjlS6rW8wAtuc1smNrZABTntpzg1fw2PqwWja5cV5levhKVXN5Pn7nVeB8WXE2UurpmGqkglSCVYGOjAifKvQ06iqQUlozg1abpzcHwMjW5Ga5w4/RheaTbPWUJTX+GfjXJbs7HRn+V+effmSc1Y3kYsJrJg9oCtbhFbqbRq4pl1bw9KkVRPU0cGW8RhUuRmGo2YEqw/ZcGR8DUmTMRlKOnzrRr3aHtb/AMPe2j5r+cMwHhV1VWA1YQrTJA0HumTV3C0Kta9nl0/t+xVxWJo0ldpp9GnjmvHqMB217VYTF4QXLTxfQhRZujK5W6QjqQDDACHlCf1cTrXRwbrYepZrXzWj+cylWq0qlNyT0OcsGs2hazlki4FXfIbjLmYDqTbEj8tZuypRpSdTK8lZ+Xhp3cjlyxEsQknpF38P3LVq0DpEDTTcn9o8/QaCtoQTySy8+t+mhHOds+PzT31J7WB0jz/3q66aKimyRwnCPdaLRB++zBLY9XOnwWT5VTrYihQjvO76lfx0Rdo4atWdtF0+x0zs12LtW4u3nGIuaERHdId5UbsfvN6gLXBr45139uS6Dt0MJGis83zNlvNbT3oXzMj/ABbD51Slu8S2r8CBxLAWHHeNbtXFAkuSkqBJkMRsNfrit4VqlJXpzaXQ8u7Q1dNSya8DALw/CtHd37tnycl+WzG8HI84cGpKH8Q72soS61uvwsvBozU2e1+lrxI97suz+JP0e9v4lm0/8SZ9f3lrr0tswf5KS6rSXp6lOWElz78jGX+D3E3TEIAY2XEKeUymdgPVlPWuhT2hQnlGcb9N4vxt6kEsPJaoiW7bMfA1q51hirD93xa+pFW3O2bTXl6ELgX+zHDjfcX3Hg0KKdQYMyRzVT/E4j3Urkbax/0IvDU397/J8ly634LpeVrC0N578llw6Sd2q4uDNpT4Rrcbr93z3167VV2Js/eaxM1l+lf+3t2vkzfGV7f0o9vt793Ml+zjs6br/pt4EKpiwp8v+ZodYkgdTJ2CGr+1sZur6EHn+r29+7maYWjlvvsOmVwC8c19r3CtLeKUaiLVw+RJa2x9GLD98VQx1LeipcjoYGpZuHajQMzB1HvSO7Q6GUJWTIMaR0nXWYmuL9rg3pxa6Tr3aku5dRMTi30YACm4l4qEy5gysIECebCOcEjyqF4b723ezjrfRrn2dVzDq62KLNm9eutYS39Ln0XQ92v2mcaaSonzNWaGH+o47maa7+zgjSVfdg5Ty+cOnoOx9l+Dfo9pEmcqkTzZmOZmM9STANeipU1TgorgcCtVdWbmzO1IRkDE8ItOczW0Y9WRCfnE1pKnCWqTJI1qkVaMmu1kZuCD6rOvo7gfwklfwqN4am+BusTPjZ9i9rlm5w68vuvP7aK3/YU/I1FLBrg/X2N1iVxj3O3nvFl3ur71vTqrf+NwKP8AEaieGqLTP50m6q03xa616q/kU/8AEUHvEp/eA2x8GPhPwJqKSlD8kSxjvfjn1Z+GvgX7uJVULuwVFBYuSAoUCSS20Uj9zsjSTUdTmvHvaBduMUwpazb2zx9K3nDaWxHKM3mu1eiweyor7quvL36Tz+L2m9KXf7GmcQxrXGBe5cuNHv3LtxyFGsSWnmdPWuk1ShlTXj7HO36lTOo79i9S3btsjKzKGIMMpkgE6hSSffESY0BgHnGYqW8pWvn8XX5d5o3GUXFO3J8evq4dOvK97A8Pu37jC3aa47Ekoqd7lzEmWjwpJJ1aB51rOpCDcqjSvw1JYUqk0o002lx08TdOz/s+ZlJxdi8mgg2b2HBMzM2yDljQe+Z8q51bH7r/AKdrdVvU6mH2dGS/qZPpba8ESn9n2GUjLfVSDp+lW7lty0wIuFlX5IZrentPDrOdPPpfpJeT6id7MqL8M+qz8vUrxPZLGqJVRcHLK1u6InTQ90fgCa61PaWGfG3h5bxTnhJrgYy8t6wTntvbyzLHvLA06F1CEeYeKmcMNiLNqMn1Jv3XcaKNSnpdd5NwfanEKAVu3SOpXvlj9pMwA+NVp7Iw70vHql6Sv4I2WKqrin2e1jLcP4o2LJzCzCEEuijMW5I3QfWj7orxv8S4ZYaMaMJO8k220r2v0W19Ds7Nm6l5yWmXv6d5e4m6IFFwwHMEgZmC7sQOsQJ5FgeVeb2XsepicQoxzSzdstOvLPrOjicXCjT3nlw+WMnY4lh3AAuYZsoAVXQ2iABAAbUD4CvYVMNVp/nBpL/a7d+aOOqsJPKXj6ak9FJEqLkdbd1L6/K5rHoKhTUlln1O5vpr7GP4qiuVW4ouSG0eyyEkQoBL7iGYyAAIrX6k6bW42uOV16jdTWaMPxfGDD2hbtwHIAUAABVAgEAbADQD/ermz8FLG1nKo24p3k+d87X5vjyXWiDEV1Shlrw9+zzNd7O8EbHYju9RZt+K64JEmfdDD6xMgfvNuFn1uMxSwtK6tfSK9epey5nPw9FzldnZ7FoIoVQFUAAAaAACAAOQivJXbd2dQuUBHxuEW6jI6hlYEMpEgisNJqzMxk4u61NIxXstw5M27t610EhgN9p159apywMGXY4+a1S8i7hPZlh1Ci5dvXFUyFlbaz18IzfjSOBpptvMzLaFRqyS8zbeF8Js4dMlm0lsbnKNSerHdj5mrcYRirJFOdSVR3k7k0CtjQUAoBQCgPIoCzcwaHdflofwoDX+P9kkvWbiWyEZgCDELmVgy5wkZllRIM6TSmowqKokrrMzVlKpTdOUnZq3+L6HDuK2irkFSjEQyHdXRiroSNyDAnnoa9DUqKcd+Okl5a+h5eMJQbhPWLt36MhWlMiNOZPSNo851+FRQi7kkrWd+olIGaAvhVCRI0JMRA6QCdep8pq3FTkko5JfPDn/AJIbxjm82zqnsuwot4RnAg3Ltwn0Qi2B81Y/vHrXltqVGsS4rhY9Ns2CdBN8Tc1vdaoKrzLzhyKxcB/yNSKojVwaI54Za3CBSeaE2j87ZBrNl8y8jb6s+L78/O56cIw929eUdJS58Juoxj41td8G/nYY3o8Yp968mjH43gC3CSy2Hb7TWIfaJz23Uz51Zp43EU8ozfp3XI5U6Evyh4/sR8H2eayCLZtwSDDNeMQI95y7H4nnXM2hRqY2r9WpJXslpbS/LrLFCdKlHdinbsevcYfjnA7124oDJmVYyW2uMwkzLEqEWfv9Ku7Iqf6fv2ipuVuNrJdj161w5GmKoxxMYvecUr6xWen+6+XQnqYvF9mMZb/5buN82W0415RbdXn9016jDbSjUzqbsei7b8Y28ew49bCRjlBuWfJJf+T9DFtfe0fEptnWBma0xg8lvBOfmR51clRoYj8oxl2J+VysvqQ0bXeT14/eAGZ7kDUd4pYDQ/XAI2J+tGtUqmxsLPRNdUvR38iWOKqrin2e1jF37tzE3gloi5dvGBlYQAZ5iYAAPoFY6mJv0aVLB0LaRjrzb9W37aET361S71Ov9muB28JYW0nLVm5s53Y+XIDkAByry+JxEsRUc5dnQuR04QUFZGWqA3FAKAUAoBQCgFAKAUAoBQCgFAc87edgbmJvrfw5thmyi6rsbYJUZRcBVGlisKQdwi6iNbeHxX04uMldXvyKeJwn1WpJ2draX9jnfbPg4wN/ugxuEWLbsYiWJuaIuuUaaCSepM1ew9eU05y7ihisNGEowjx4nRMH2Js3ba2yig2kW2bolHLKObJGaSS3ikDNtrXLhiKsJOUZWudadCnOO7KKaRKwHDbmBt92FL28zNLHWWMnxqMvwKr61TxcJ16jqXV32eRaw30qUFTs0uevg/fsMlh+Jo0CcrHZX8JP7J2b4E1z5KUHaSLqW8rxzXR68V2pEwNTeNSoHpWyfIw0Vi6a3VSRq4IrF/yrZVeg1cDEcY4r4u6RgrRLtMMBEgL0Mak8hHUEUNo494emvpr7n4fvyRYw+Hv981l8+dPYZHsrhMlmYy94zXI2MNAWZ1nKqkzzJrpbPpTp4eKm/ueb638sVMVU36jfYZmrpXKLlsMIIBB5ESPlTTNAxGJ7KYR5PcIhaZa2DZYk8y1sgk+dWYYyvG1pvtz8zSVKEtUecG7LWMNda8mYuyhJds5VAScqk6wSZJJJMDXSs18ZVrQUJaLPLLMxClGGhm6qkgoBQCgFAKAUAoBQCgFAKAUAoBQCgOP+1nCheI4W4fdurbU/9PECdOkXh8xVzDy/pTXQUsRBOrTfSdS4OPoh1Jcn1zmqZdZOoDFY7gVq5OmUnmsQfVToacLGU2ndamFvcOxNj3D3iDlqwj9mcy/ukjyqtPCwl+OXl86u4sRxL/Wr9Oj9n2q/Se4XjCNo30Z21MrPk3/6AqnOlOnr38PnXYsR3Z/g79HHu9rmTDVpvGLHly4FUsdlBY+gBJ/AVtcWbdijh+HtvYAYJcDSz7OveN4mHwJgdAAKsxS3LcDSpKUal1dcuGSI+MxBsutu1dKsRMXWzWgCYEl5csYaFVhsdtJxOq4aP2N6cFUTlON10Kz8MraXbTMhhuKMGVbqgZjAdCSuY7Bg2qk8txykEiZKWJ3nuyRBOgrXg9OD+Z+BlwatFYUAoBQCgFAKAUAoBQCgFAKAUAoBQCgFAKA0f2s8L73CLcBI7m4GYjcIwKFvLKxR5+4atYOSVXdlo8n2/vYqY2EnSco6rNdnusjIdg+NfpFkzAuKx7xfsv8AWgfZJ8Q8mA3BqKtRlRm4SJqNaNaCnHibRURKKA8IoCDxDhFq77y+L7Q0b58/QzQGv3eEYjD62T3ifYI2Hks/9pHoarVMNGWmXl3e1izHEv8AXn59/Htv1otpxNLyvbb6O4yskNoMzKRAYxrJ2MHyqlOlOnr+xZpyTalDO2duPava66TKW7du8BcgpcI1ZTkuAjQoWHvZWkZTI02qwpRlnxIW507w1Xeuvt55FNzAXCXVrgKuqqxy5XyrmlRHhk5j4tI6TW1nmrmVVgrNRzV3rlfLt4aZ35nuIsQ1q2v1nQgDSEtMtwmOgyqvq61FCk1NWMxneMpPgn45d/HqTM+tdEontAKAUAoBQCgI1rEyYIiTA+U69KAk0AoBQCgFAKAUAoBQCgFAWsVYV0ZHAZWBVgdipEEH1BoDitvEXeFY3XMWXwkGAMThwfCwO3eAGeUNOwbXs/bjaKz++Pj88zipSwNZ5f05eHzyOycK4jbxFpbtpsyMJB59CCNwwIIIOxFceUXF2Z2IyUldEusGwoBQA0Bj+KcHtXx9IusaMNGHx5jyMig0dzWbuCxGDJKg3rROo1zA7AwJIMCJEjTUDSqs8NHWGXRw/byLaxO9lUz6ePbon4PpMhg+KO+iWL89GUIo9WZtvTXyqJU6seHivcy/pP8AWu6V/L1Mtw/BspNy4QbjADT3VX7CTrE6knUnoAALcIbub1IKlRNKMdF49L+Zd5kKkIiJdYzrEZ1CjmYIJM+gNAe940EiD4iAOgDEddTp5UBUHbw6AanNzgch67UBScQdIjZyf3SBp86A97+AxMeFQeg2J/lQFNxmABJUQGJMGBtAjN6/KgKSYJIAn6MSfvGD+e1AXUvGeW7D5CgPLN5tSwAAEmNT10HQbeZFAVnEDz5cupigKrV4MJHl+IB/IigLlAKAUAoBQCgFAKAg8V4ZZxCd3ftpcTeGAMHqOh8xrRNp3RhpPJmv8C7N28FiYsXLwt3VJa0zh0zDQMMy580CJzajeYESVKkqmctSOFONPKOht1RkooBQCgFAKAUAoBQFOQTMCesa/OgGQRECOnKgKRZWIyiJmIG/WgPe7HQbRsNulAeG2DuByOw5bUBUyA7gH11oAUHQcvw2oAEHQf770BSLS9B8h/XOgPBZXTwj5DrP50BUqgbAD/aPy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63688" y="260648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CAMBIO</a:t>
            </a:r>
          </a:p>
          <a:p>
            <a:pPr algn="ctr"/>
            <a:r>
              <a:rPr lang="es-EC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 LA </a:t>
            </a:r>
          </a:p>
          <a:p>
            <a:pPr algn="ctr"/>
            <a:r>
              <a:rPr lang="es-EC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MATRIZ PRODUCTIVA</a:t>
            </a:r>
            <a:endParaRPr lang="es-E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5602" name="Picture 2" descr="http://api.ning.com/files/IF7s6H0Az3F3ww4uap9JGlSpZK0-r37pUDgXWHl33l5OlG-tV8ovxkalQM55c60QSYLjQCxZKuKP-Io6yOUz3mX65e3Ap0YD/f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2657475" cy="2771776"/>
          </a:xfrm>
          <a:prstGeom prst="rect">
            <a:avLst/>
          </a:prstGeom>
          <a:noFill/>
        </p:spPr>
      </p:pic>
      <p:pic>
        <p:nvPicPr>
          <p:cNvPr id="25604" name="Picture 4" descr="http://www.flexiplast.com/web/wp-content/uploads/2012/09/interna_altabarr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0705" y="2996952"/>
            <a:ext cx="3423295" cy="2927599"/>
          </a:xfrm>
          <a:prstGeom prst="rect">
            <a:avLst/>
          </a:prstGeom>
          <a:noFill/>
        </p:spPr>
      </p:pic>
      <p:sp>
        <p:nvSpPr>
          <p:cNvPr id="7" name="6 Flecha izquierda y derecha"/>
          <p:cNvSpPr/>
          <p:nvPr/>
        </p:nvSpPr>
        <p:spPr>
          <a:xfrm>
            <a:off x="3275856" y="2924944"/>
            <a:ext cx="1944216" cy="50405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491880" y="3861048"/>
            <a:ext cx="14401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INNOVACIÓN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491880" y="4581128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VALOR AGREGADO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5576" y="1772816"/>
            <a:ext cx="19442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MATRIZ </a:t>
            </a:r>
          </a:p>
          <a:p>
            <a:pPr algn="ctr"/>
            <a:r>
              <a:rPr lang="es-EC" dirty="0" smtClean="0"/>
              <a:t>PRIMARIA-EXPORTADORA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1700808"/>
            <a:ext cx="244827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SUSTITUCIÓN DE EXPORTACIONES</a:t>
            </a:r>
          </a:p>
          <a:p>
            <a:pPr algn="ctr"/>
            <a:r>
              <a:rPr lang="es-EC" sz="1600" dirty="0" smtClean="0"/>
              <a:t>PRODUCCIÓN LOCAL</a:t>
            </a:r>
          </a:p>
          <a:p>
            <a:pPr algn="ctr"/>
            <a:r>
              <a:rPr lang="es-EC" sz="1600" dirty="0" smtClean="0"/>
              <a:t>COMPETITIVIDAD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411760" y="1196752"/>
          <a:ext cx="4770462" cy="4029242"/>
        </p:xfrm>
        <a:graphic>
          <a:graphicData uri="http://schemas.openxmlformats.org/drawingml/2006/table">
            <a:tbl>
              <a:tblPr/>
              <a:tblGrid>
                <a:gridCol w="1800200"/>
                <a:gridCol w="2970262"/>
              </a:tblGrid>
              <a:tr h="198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Sector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Industria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</a:tr>
              <a:tr h="36575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BIENES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1) Alimentos frescos y procesados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3657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2) Biotecnología (bioquímica y biomedicina)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3) Confecciones y calzado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4) Energías renovables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5) Industria farmacéutica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6) Metalmecánica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7) Petroquímica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3657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8) Productos forestales de madera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9) Servicios ambientales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5486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10) Tecnología (software, hardware y servicios informáticos)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3657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11) Vehículos, automotores, carrocerías y partes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12) Construcción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13) Transporte y logística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08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14) Turismo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04143" y="535996"/>
            <a:ext cx="3535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No. 3: Industrias Priorizadas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75656" y="5805264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Fuente: Secretaría Nacional de Planificación y Desarrollo (SENPLADES, 2013)</a:t>
            </a:r>
            <a:r>
              <a:rPr lang="es-E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331640" y="332656"/>
            <a:ext cx="74523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 Nacional del Buen Vivir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1268760"/>
            <a:ext cx="64807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Plan promulgado por el gobierno actual desde el año 2007, las últimas reformas se realizaron desde 2013 al 2017.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259632" y="2636912"/>
            <a:ext cx="734481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4.6 d) Ampliar y focalizar la inversión pública y privada y los mecanismos de cooperación interinstitucional nacional y cooperación internacional, para la transferencia de conocimiento y tecnología y para </a:t>
            </a:r>
            <a:r>
              <a:rPr lang="es-EC" dirty="0" smtClean="0"/>
              <a:t>la movilidad </a:t>
            </a:r>
            <a:r>
              <a:rPr lang="es-EC" dirty="0" smtClean="0"/>
              <a:t>de académicos, investigadores y estudiantes a nivel regional.</a:t>
            </a:r>
            <a:endParaRPr lang="es-ES" dirty="0" smtClean="0"/>
          </a:p>
          <a:p>
            <a:pPr algn="just"/>
            <a:endParaRPr lang="es-ES" dirty="0" smtClean="0"/>
          </a:p>
        </p:txBody>
      </p:sp>
      <p:sp>
        <p:nvSpPr>
          <p:cNvPr id="8" name="7 Flecha abajo"/>
          <p:cNvSpPr/>
          <p:nvPr/>
        </p:nvSpPr>
        <p:spPr>
          <a:xfrm>
            <a:off x="4427984" y="191683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 descr="http://www.martinrojas.com/wp-content/uploads/2012/03/sat.jpg"/>
          <p:cNvPicPr>
            <a:picLocks noChangeAspect="1" noChangeArrowheads="1"/>
          </p:cNvPicPr>
          <p:nvPr/>
        </p:nvPicPr>
        <p:blipFill>
          <a:blip r:embed="rId4" cstate="print"/>
          <a:srcRect t="11670" r="3938" b="6637"/>
          <a:stretch>
            <a:fillRect/>
          </a:stretch>
        </p:blipFill>
        <p:spPr bwMode="auto">
          <a:xfrm>
            <a:off x="179512" y="4509120"/>
            <a:ext cx="273630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http://innolandia.es/wp-content/uploads/2012/11/Transferencia-tecnol%C3%B3gi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9704" y="4437112"/>
            <a:ext cx="2664296" cy="1728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9" name="Picture 7" descr="http://1.bp.blogspot.com/_PZtsrivOE5c/TNmCjjjM-bI/AAAAAAAAAJc/BLLN379CCUk/s400/Concurso1.jpg"/>
          <p:cNvPicPr>
            <a:picLocks noChangeAspect="1" noChangeArrowheads="1"/>
          </p:cNvPicPr>
          <p:nvPr/>
        </p:nvPicPr>
        <p:blipFill>
          <a:blip r:embed="rId6" cstate="print"/>
          <a:srcRect r="40163" b="12349"/>
          <a:stretch>
            <a:fillRect/>
          </a:stretch>
        </p:blipFill>
        <p:spPr bwMode="auto">
          <a:xfrm>
            <a:off x="3203848" y="4437112"/>
            <a:ext cx="295232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260648"/>
            <a:ext cx="3600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/>
              <a:t>12.7 a) Potenciar la gestión soberana de la cooperación internacional no-reembolsable, bilateral y multilateral, canalizándola como un mecanismo complementario a la acción del Estado, con énfasis en temas de fortalecimiento del talento humano, asistencia técnica y transferencia tecnológica.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860032" y="3140968"/>
            <a:ext cx="3456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3: Mejorar la calidad de vida de la poblaci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4509120"/>
            <a:ext cx="7627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11: Establecer un sistema econ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mico social, solidario y sostenible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://www.ecoportal.net/var/ecoportal_net/storage/images/temas_especiales/economia/el_brocoli_amargo_es_posible_construir_el_socialismo_del_siglo_xxi_con_el_capitalismo_del_siglo_xix/1987965-1-esl-ES/El_brocoli_amargo_Es_posible_construir_el_socialismo_del_siglo_XXI_con_el_capitalismo_del_siglo_XIX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220072" y="332656"/>
            <a:ext cx="363589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ttp://1.bp.blogspot.com/-Jh3E6uYuyqU/T4SfgSOdjFI/AAAAAAAACoM/BaMPGbu7Keo/s1600/CALID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48880"/>
            <a:ext cx="3096344" cy="2016224"/>
          </a:xfrm>
          <a:prstGeom prst="rect">
            <a:avLst/>
          </a:prstGeom>
          <a:noFill/>
        </p:spPr>
      </p:pic>
      <p:pic>
        <p:nvPicPr>
          <p:cNvPr id="2057" name="Picture 9" descr="http://www.fian.hn/v1/media/k2/items/cache/474d52ab97f559cf97024390d286c9cc_XL.jpg"/>
          <p:cNvPicPr>
            <a:picLocks noChangeAspect="1" noChangeArrowheads="1"/>
          </p:cNvPicPr>
          <p:nvPr/>
        </p:nvPicPr>
        <p:blipFill>
          <a:blip r:embed="rId6" cstate="print"/>
          <a:srcRect b="12854"/>
          <a:stretch>
            <a:fillRect/>
          </a:stretch>
        </p:blipFill>
        <p:spPr bwMode="auto">
          <a:xfrm>
            <a:off x="3059832" y="4869160"/>
            <a:ext cx="3312368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619672" y="332656"/>
            <a:ext cx="6983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Economía Popular y Solidaria</a:t>
            </a:r>
            <a:endParaRPr lang="es-E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71600" y="1340768"/>
            <a:ext cx="75608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/>
              <a:t>Su base está en las relaciones de solidaridad y cooperación orientada al Buen Vivir a través de los lineamientos de la LOEPS (Ley Orgánica de Economía Popular y Solidaria) </a:t>
            </a:r>
            <a:endParaRPr lang="es-ES" dirty="0"/>
          </a:p>
        </p:txBody>
      </p:sp>
      <p:pic>
        <p:nvPicPr>
          <p:cNvPr id="46082" name="Picture 2" descr="http://blogs.lavozdegalicia.es/javiersanz/files/2010/04/620px-desarrollo_sosteni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5905500" cy="360997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 rot="1693348">
            <a:off x="6535099" y="2743205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FAVORECE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 rot="1693348">
            <a:off x="7687658" y="4541692"/>
            <a:ext cx="114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ESTIMULA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 rot="1693348">
            <a:off x="1653205" y="310324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MEJORA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907704" y="332656"/>
            <a:ext cx="61926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2800" b="1" dirty="0" smtClean="0">
                <a:ln/>
                <a:solidFill>
                  <a:schemeClr val="accent3"/>
                </a:solidFill>
              </a:rPr>
              <a:t>Cooperación Internacional al Desarrollo</a:t>
            </a:r>
            <a:endParaRPr lang="es-E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24128" y="4509120"/>
            <a:ext cx="31401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Países receptores</a:t>
            </a:r>
          </a:p>
          <a:p>
            <a:pPr algn="ctr"/>
            <a:r>
              <a:rPr lang="es-EC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556792"/>
            <a:ext cx="3425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Países cooperantes</a:t>
            </a:r>
          </a:p>
          <a:p>
            <a:pPr algn="ctr"/>
            <a:r>
              <a:rPr lang="es-EC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PC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1570278">
            <a:off x="2922595" y="2142936"/>
            <a:ext cx="4968552" cy="15121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1920" y="2348880"/>
            <a:ext cx="152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CONDICIONES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4048" y="3068960"/>
            <a:ext cx="133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4"/>
                </a:solidFill>
              </a:rPr>
              <a:t>REQUISITOS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84168" y="162880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PRINCIPIOS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020272" y="2708920"/>
            <a:ext cx="180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ACUERDO MUTO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9512" y="3933056"/>
            <a:ext cx="1872208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mejorar la gestión</a:t>
            </a:r>
          </a:p>
          <a:p>
            <a:pPr algn="ctr"/>
            <a:r>
              <a:rPr lang="es-ES" sz="2400" dirty="0" smtClean="0"/>
              <a:t>generar aprendizaje </a:t>
            </a:r>
          </a:p>
          <a:p>
            <a:pPr algn="ctr"/>
            <a:r>
              <a:rPr lang="es-ES" sz="2400" dirty="0" smtClean="0"/>
              <a:t>Y</a:t>
            </a:r>
          </a:p>
          <a:p>
            <a:pPr algn="ctr"/>
            <a:r>
              <a:rPr lang="es-ES" sz="2400" dirty="0" smtClean="0"/>
              <a:t> rendir cuentas</a:t>
            </a:r>
            <a:endParaRPr lang="es-ES" sz="2400" dirty="0"/>
          </a:p>
        </p:txBody>
      </p:sp>
      <p:pic>
        <p:nvPicPr>
          <p:cNvPr id="45058" name="Picture 2" descr="http://www.aefundraising.org/upload/41/31/000285531_200x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12976"/>
            <a:ext cx="3705200" cy="331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394450" y="260648"/>
            <a:ext cx="6630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 modalidades de cooperaci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internacional en Ecuador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seg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la distribuci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 fondos son: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340768"/>
            <a:ext cx="494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Bilateral.- </a:t>
            </a:r>
            <a:r>
              <a:rPr lang="es-EC" sz="2400" dirty="0" smtClean="0">
                <a:solidFill>
                  <a:srgbClr val="00B0F0"/>
                </a:solidFill>
              </a:rPr>
              <a:t>convenio o acuerdo suscrito</a:t>
            </a:r>
            <a:endParaRPr lang="es-ES" sz="2400" dirty="0">
              <a:solidFill>
                <a:srgbClr val="00B0F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1840" y="19888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Multilateral.- </a:t>
            </a:r>
            <a:r>
              <a:rPr lang="es-EC" sz="2400" dirty="0" smtClean="0">
                <a:solidFill>
                  <a:srgbClr val="00B0F0"/>
                </a:solidFill>
              </a:rPr>
              <a:t>es la que se otorga a través de organismos o instituciones internacionales </a:t>
            </a:r>
            <a:endParaRPr lang="es-ES" sz="2400" dirty="0" smtClean="0">
              <a:solidFill>
                <a:srgbClr val="00B0F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2996952"/>
            <a:ext cx="508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Sur-Sur.- </a:t>
            </a:r>
            <a:r>
              <a:rPr lang="es-EC" sz="2400" dirty="0" smtClean="0">
                <a:solidFill>
                  <a:srgbClr val="00B0F0"/>
                </a:solidFill>
              </a:rPr>
              <a:t>solo se da entre países del sur.</a:t>
            </a:r>
            <a:endParaRPr lang="es-ES" sz="2400" dirty="0" smtClean="0">
              <a:solidFill>
                <a:srgbClr val="00B0F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47864" y="378904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Descentralizada.- </a:t>
            </a:r>
            <a:r>
              <a:rPr lang="es-EC" sz="2400" dirty="0" smtClean="0">
                <a:solidFill>
                  <a:srgbClr val="00B0F0"/>
                </a:solidFill>
              </a:rPr>
              <a:t>se efectúa por las administraciones regionales y locales públicas</a:t>
            </a:r>
            <a:r>
              <a:rPr lang="es-EC" dirty="0" smtClean="0"/>
              <a:t> 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95536" y="522920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No gubernamental.- </a:t>
            </a:r>
            <a:r>
              <a:rPr lang="es-EC" sz="2400" dirty="0" smtClean="0">
                <a:solidFill>
                  <a:srgbClr val="00B0F0"/>
                </a:solidFill>
              </a:rPr>
              <a:t>intervienen entidades sociales sin fines de lucro </a:t>
            </a:r>
            <a:endParaRPr lang="es-ES" sz="24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75656" y="332656"/>
            <a:ext cx="6862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Modelo General de los proyectos/programas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Cooperaci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Internacional No Reembolsable (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CINR)</a:t>
            </a: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051720" y="1340768"/>
          <a:ext cx="5486400" cy="446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60212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SETECI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Autora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259632" y="404664"/>
            <a:ext cx="7580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/>
              <a:t>Actores del proceso de Cooperación Internacional</a:t>
            </a:r>
            <a:endParaRPr lang="es-ES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07704" y="1268760"/>
          <a:ext cx="5627960" cy="3802161"/>
        </p:xfrm>
        <a:graphic>
          <a:graphicData uri="http://schemas.openxmlformats.org/drawingml/2006/table">
            <a:tbl>
              <a:tblPr/>
              <a:tblGrid>
                <a:gridCol w="2813980"/>
                <a:gridCol w="2813980"/>
              </a:tblGrid>
              <a:tr h="22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ACTOR 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ROL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596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Consejo Directivo de la Cooperación Internacional- CODI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Instancia rectora del Sistema Ecuatoriano</a:t>
                      </a:r>
                      <a:b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Cooperación Internacional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6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Secretaría Técnica de Cooperación Internacional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SETECI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Entidad de gestión de la cooperación</a:t>
                      </a:r>
                      <a:b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internacional no reembolsable.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97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Secretaría Nacional de Planificación</a:t>
                      </a:r>
                      <a:b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 Desarrollo - SENPLADES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Entidad rectora del Sistema Nacional de</a:t>
                      </a:r>
                      <a:b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Planificación.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9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USAID (Entidad ejecutora-solicitante)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Organismo que financia con recursos de cooperación internacional no reembolsable, ejecuta y rinde cuentas de proyecto.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97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Ministerio de Finanzas - MF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Ente rector del Sistema de las Finanzas</a:t>
                      </a:r>
                      <a:b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Públicas.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6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Banco Central de Ecuador - BCE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Entidad depositaria oficial de los </a:t>
                      </a: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recursos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públicos.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3732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SETECI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Adaptado por: Autora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987824" y="260648"/>
            <a:ext cx="3188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Fases de Evaluaci</a:t>
            </a: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03648" y="1124744"/>
          <a:ext cx="6504385" cy="3765783"/>
        </p:xfrm>
        <a:graphic>
          <a:graphicData uri="http://schemas.openxmlformats.org/drawingml/2006/table">
            <a:tbl>
              <a:tblPr/>
              <a:tblGrid>
                <a:gridCol w="386531"/>
                <a:gridCol w="2372501"/>
                <a:gridCol w="3745353"/>
              </a:tblGrid>
              <a:tr h="241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N-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Detalle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Construcción de la Agenda de Evaluación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determina las necesidades de evaluación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5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Definición de objetivos y alcance de la evaluación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establece el por qué se va a evaluar y hasta donde evaluar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5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Identificación de Actores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Levantamiento de información de los principales involucrados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5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Contacto con actores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Proceso para definir la agenda, los sitios a visitar y las entidades a entrevistar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5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Definición de cronograma de visitas en campo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Establecer los tiempos y hoja de ruta de la visita de campo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5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Definición del equipo de trabajo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Determinación de los funcionarios/as que se trasladaran a campo, estableciéndose el rol de cada uno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5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Solicitud de autorización de la visita de campo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Memo de necesidad de autorización de movilización de los funcionarios/as por parte de la máxima autoridad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21" marR="4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082951"/>
            <a:ext cx="1790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SETECI (2013)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Elaborado por: Autora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UUExQVFhUXFxQXGBgYGBYVFxwXGBQXFxoXGBgYHCggGholHBUYITEiJSkrLi4uGB8zODMsNygtLiwBCgoKDg0OGxAQGywmICYsLCwvLDQtLCwvLDQsLCwsLCwsNCwsLDQsLCwsLCwsLCwsNCw0LCwsLywvLCwsLSwsLP/AABEIANQA7QMBEQACEQEDEQH/xAAcAAEAAQUBAQAAAAAAAAAAAAAABAIDBQYHAQj/xABFEAACAQIEAwUEBgcGBQUAAAABAhEAAwQSITEFQVEGEyJhcQcygZEjQlJiobEUM3KCksHwY3Oi0eHxFUODssJEVJOz0v/EABsBAQACAwEBAAAAAAAAAAAAAAADBAECBQYH/8QAPBEAAgECAwQJAwIFAgcBAAAAAAECAxEEITEFEkFRYXGBkaGxwdHwEyIyQuEGFCNS8RViNHKSorLC0jP/2gAMAwEAAhEDEQA/AO40AoBQCgFAKAUAoBQCgFAKAUAoBQHk0Bj+Icdw1j9dftW/J3VSfQEyfhWVFvRGHJLU1viHtOwSSE728R9i2VG/JruVT6gkVYhhK0uBXnjKMf1eprXEfareaRYw9tOhuM10781TKNvvGPOrMNnv9TKk9pR/TE1jiPa7G3pz4m4Afq24tLtH1AG+bGrUMFSjwuVJ4+rLTIp7P9p8RhHLWnLKxl7dwsyPtJMmVePrD4hoisVsJCayyZmhjZwf3Zo6/wBle2OHxgyocl4CWtPo0aSVOzrruPjB0rk1aM6TtJHZpVoVVeLNjBqIlPaAUAoBQCgFAKAUAoBQCgFAKAUB5NAJoD2gI+Kx1q3+suIn7TKv5mhi5hL/AG64ev8A6u0392e9+fdzFSKlOWiZrKrCOrSMNjPapg1jImIu7+7bCAevesunpNTRwVZ8CvLHUY8TD4z2sv8A8rCqNN7l0yD+yiEEfvCpo7Om/wAmiCW0qa0TMJjvaNj7k5blu0J/5dtSfSbpYH5Cp47PgtW2V57Sm/xSXj7GBxvGsTe/W4i+/kbjBT6opCn5VPHC0o/pK8sZWl+ox6IBsAJ1MADXzqwkloVpSctXc9oYFAKAUB6CQQQSCDIIJVgeqsNVPmKxKKkrM3hOUHeLzN/7Me0y5bi3jAbqbC6gHeKPvoNHHmsN5Ma5lfAtZ0+462H2gnlUyfPh+x1LhvEbV+2Llm4txDsymRPMeRHMHUVzmmnZnSTTzRKBrBkUAoBQCgFAKAUAoBQCgNH7fdsr+Bu20t2kKOhbvHzkBgxGWFIkAQTrpPTUWcNQVVu8rfPIrYnEOilaN/nnyNSue0fiJ/8AaD0s3Z/xXyK6P+kr+45z2t/t8f2IV/t3xFgR3wXzS3an4Zg1Z/02C1uaPak3pbxMbf7VY5vfxd/4Fbf/ANarW38lSWqNHj6z0a7DH4nHXbk95duuG3DXbjA+oZoqSOHpLSKIpYms9ZMh28Oi+6ij0UD8hUijFaIjlUnL8m32l2a2uaHlYAoBQCgFAUG+v2l/iH+da78ea7zdU5Pg+4rUztWxpbgKAUAoD2gJXCuJXsPc7yxca25iSIhgOTqdGHrqJ0IqGrQhVX3IsUcTUpP7XlyOndm/adaeExgFl9PpBJssfOZNr96R941yq2DnTzWaOxQxtOpk8mb/AGboYBlIKkSCDII6gjcVULhcoBQCgFAKAUAoBQCgIHGeE2sTbNq8uZT8CCNmUjVWHUVtGUoPei7M1lBSVpLI4l2j7O3cBcyOC9lj9HdA5fZKjZhuUHISk6oO3hMZvK3h7e3dyOFjcG4Pfjp81/8Arv5mOjY6EHUEagjqDXTi01daHLPK2BQbYPIVq4xfAypNFJsDzFaukjbfZbNg/wBaVo6T4Gd9FDIRuK0cWtUbJplNamRQCgKDdCspdcyA+IdRBjfQgGNDpUc5WausiSMW0912fD57GZt8TtRo0DpkcfgFirSrU7fsyjLD1b5rxXqzF47Eozju1jcM0ZQxjQRzO+pg1VqVIud4L9/neXKVOcYPffUtbft4FNSGooBQCgFAKAyfA+P4jCNOHuFVmTbPitH1Q+6dd1ynqTVerhadTofMt0cbUp5ao6Z2e9puHu+HEj9Hf7ROayf+poU/eAGu5rl1cJUp56o61HGU6mWj5G9W7oYAggg6gjUEHmCN6qlsroBQCgFAKAUAoBQEbiGBS9ba1dQOjCGU7EfyPMEaggUTs7ow1dWZxztd2Qu4AtctzdwpMtm3T+8I2PS6BEaMJ8R6+ExzbtJ2fg+vk+nR8eZxcZs/9UF7r3XRquHIwCqGBKSY3U6OvqOfqNDymuxGal18jju8XaXfwZRWwFZAoBQFDIDyrVxT1MptFtrHQ1G6XI2U+Zba2Ry/nWjhJG6kmUVoZLD4RDyj0/yqOVGD4Esa01xLZwxXYBh0/wA1nX4GonRlHNZksaqlk8i5YvzM7Dr7wED3uo3E8o161vCprf8Addfv38zSdPl+z6vbu5EipiA8oBQCgFAKA9FAZHgnHcRhDOHulBJJQ+K0Z11tnQa6yuU+dV6uFp1NVZ9Bco4ypTyvddJ0TgftStNC4u2bTaDvEzXLZ8yAM6fIgczXNq4KpDNZo6dHHU55PJm+4DH2ryB7NxLiHZkYMOm4qm8tS4nck0MigFAKAUAoBQFLIDoedAcz7XezmCb2AGUjeyCB1J7ktpH9k3g6Zed/D41wtGei0fFe66H5nPxWBjUu42u9Vwfs+lZmhi6CSt0d3cBykwVBb7LBtVf7rfAmu5Trxkk29ePB+z6H4nn6lCdJ2S7HqvddK7bHl2yV3+fKp7EUZJ6FFDYUAoBQCgKGtg1o4J6mVJotPYPLX86jdN8CRTXEtGozYt3bIbffqN60lBS1JIVHHQtC4VMEaeX/AIj/AMfLTpUSk4Oz0+fLdxI0pq61+fL95IFTkDQoYFAKAUB6okwNT0GprOug0zZW9rLoxCnofe+CLLfhWrdsmI/dnHNeHe7LxK8Bg7t98mHt3LjDQ5RJB5TByr6uy+lRVK8Yau3n3L17izSw056L27/ZPrNz4T7LsWQWe+thmjRSzsf28hVQR0Gb1rmVcVGbul25fEdWjhZQVm+xcDsVUi8KAUAoBQCgFAKAUBrfarsdYxgLMMl6IF1QCSBstwHS4nkduRG9TUa86T+3tXB9ZDWoQqq0uzmuo5RxjhGJwDZbqZrZ0VgSbZ1AAW4fcYz+rubzCmK7WGxkZ5R1/tfo/RnBxWz5Qu/FLzS812kNFR5yGCN1Mgj1U6geex5V0IzUtO7ic6W9D8tOfz/JadCNxH9da2Mpp6FNDIoBQCgFAUsoO9YaT1MptaFl7HSoZUmtDdTvqWWWdCKiaTVmSRk07osJ4CBy3PSNBm8iCQD1kHrUS+x2+dfkn38yZ/er/Orzt3ElUJ2BPoCfyqZJvQgdlqyRbwFw/Vj1I/3rdU5MjdaC4njWba6PdE/ZQF2+Qk/hWr3FrLuzMpzlnGPa8vnee2GDtls2Ll5tNIZ2/wDjtAmPWKjnXpw18X6L9ianhq1Tj3L1f7m08M7A8Qv/AKwphkPLQH17u00nno1wbVRq7QWkc/Be/iX6Wy87z8fufjl4G4cE9l+Ds63M188w0Lbn+7WA375aqM8VUkrLJdGR0YYWnF31fN5m5YbCpbUJbVUQaBVAVQPIDQVXLJfoBQCgFAKAUAoBQCgFAKAtYmwrqUdVZWEFWAII6EHcUB8/9r7Vu3jbyYdctq24VRmaQwUFyj7oMxK5dR4eQ0HcwkpypJyz5c+x6+hwcYqaqtRVufFdqIuG4iTowL9RCi56lPdcea/I1ehVemvR+r2fWjmzw61jl5d+q7e8kLaVxNtgeRGuh6Hmp8jU8ZRlmmQtyg7TXz1LLoRuKybJp6AKeh+RoLoqFlvsn8vzpYxvLmVDDN0/EUsN+JcGCby/E/yrNjV1Ylp+7X3rqDylQflJNRupBayRulUl+MH4lt71jo7+isPxOUfjWkqkJcG+z/BsoVuhdq/cgcQv23Cqq934oJLJmylSCNCY1jWeVVa0oystOGqvmW6EJxbk3fsdsu7yJH/EbzgEaSAZVVG4ne4T+AqWM600muPQl5+iIXQowbv4t+nqyf2f4SuKvi1icQLSlGYMxzqSpXwQ5VAxDEjwn3T0qnjJ1KMVJ536W/ZeB0MBQhWbUcrZ5JJ+rt2nUOEezbAIqkq1/TQ3HlCD/Z28ts781NcuWKqSWuXQdWOEpQf45+Pibfg8GlpcttERRsqKFHyGlQFhZF+KAUAoBQCgFAKAUAoBQCgFAKAUB4xoD5oxF3M7udS73HJ6l3Zyfmxr0NCNqcUuX7nmsTLeqyfSRr9ssQANtfjPX4VHXaukZpJ2yL1lHBBYyQIBki4B0DjceRmsLEu/3K/To+/3N3QTVll0aru9iemMcaZgfNkbN6HIwB9RFSrGNZJ969v2IHgYvPyfuUHF3ftJ8LVz8y5FZWMlxa/6X7mHgYLn/wBS9iPdxt3mXHotoD/EKPESfF+CMfy0I6pd8n5Fh8VcP1nPrcK/gmlYdST59/sZVKmuC7r+ZZdM24U/tA3D82NavPVLtzJFLd0b7LLyRUoI+sR+yFX+VZu+foYy5F/DWFM5hm296W/A6VPRhGSe8r9eZFUnKNt3LqyLjOqNJhRACmABucw6A7evwreUoU5XeWWXr1cOvsMRU6kcs88/T1PcGZzECFLSOm2pHkT+M1mg7ptKyby9X843MVsrJ6pZl5sOtwojv3al0DPE5VZsrNHo0/Cq+06SqYaSfCzL+xcTUw+NhOnq7rrumrHdOz3F8IwTD4a6rd3bUBRM5FhQdQPIV5qMovRno6tKrB3qRavzT9TOVsRCgFAKAUAoBQCgFAKAUAoBQCgFAUXGAGtAfPF7Ad3cuIw1R7i+XhcgadCAD6EV26VRumrcjgVqW7VlfmWbu9Q1HeTN4aFFaGwoC5b2HoPyqVaGktWVRQwRr+G5r8qkjPmRyp8URKkIRQEnBc/h/OrOGevZ6kVXge8QeEmY1T/uHT41tiXanfpXmMOrzt1+RVgmBQRt4o56ZjH4VtQadNW0z82YrJqbv0eSKsS0IT0g/JhWmM/4efUT7O/4ulb+5eZ0D2J4JCt++1wtiCVRkM+C3JZd98xBM/djrXjcNu7uTPb7SxkcRVajomzqdWTnigFAKAUAoBQCgFAKAUAoBQCgPGaKAgXbkmgOae0XhOS8MQo8F2FfyuKsAn9pB8086vYOp+hnPxtP9aNAxGLAJjXU+lWHG8mUd+yyIr4hjz+WlZ3UauTZbLnqfnQxdkmzfYAa8hvryqbdViNzabJdnEg6HQ1o4WJIzvqX60NyNi7P1h8f86khLgRVI8URKkIiRgzqfT8j/rVjD/kyOroXLrhWVm0EMAeQaR+JUGPQ1LOShNSl09+Xi1p2msE5Qaj8X+SjBvmZ25Er/FBn8MtaUJOUpS4O3f8A4sbVo7sYx6+7/NyUMK12VXZdSeRI1CD7x38o864239qU8PS+in90supczubB2PVxk3UvuxSyl08OznbRdhmfZZiWTiVpQdLi3UYdQLZuA/NB8zXnMHJ79iWlGUKjjJWaumuTXDsZ3WumWxQCgFAKAUAoBQCgFAKAUAoBQEXFvyoCBjMUlpGuXGCookk/1qfLnIrDaWbNoxc3ux1OPdsu1DYt8iytlTovUjmY3b8BsOZNCpjJQmnDgew2d/D9OpQkq6upK3+OrxfQambZJjcmvRUcRGvD6kePgfOdo7Oq4HEPD1OGj4NcGvmuRKt4Mc9a2c+RWVNcS4cOvSsbzM7iK/0UQI00HnyqdTZFKmruxGuWyu9SJpkLi1qX8Nf5H4VpKPFEkJ8GSqjJTHXkgx8qni7oryVmVYY+IfEVNRdpoiqK8SWUBe0CJBcyD/c3asVUm4p/3f8ArIhjJxjJrW3/ALRILsVZlGgnfmMpK6ee1cbHY2eEpvcWbdr8jqYSjSqx36r0StH+6/otX3Iz3Z279Gw+ywj4zt8h8ZrwGO3p1N+Tu3qfQtgV9/B7r/S3Hsykv/JrqRtfsx7OOcXcxjrFtc6WfvMxhmUdAARPPMeldvZ9NqmpPkcTaUEsdUkujv3Y38fE6tXRKooBQCgFAKAUAoBQCgFAKAUAoDHOZJNAck7RY29xLGjC2Wy2wxA5qFQkNeI5tMgeo6mqk5bzfI7MbYOipL85Z9SJ/E/ZUJmxeZNBIdcwJAAnOhBWSCfdO9RugrEtDb1aH5xT6V9r8DXrvZHF2Rrb7zztkXD8FgP/AIalw7lQleOnFfOJnH4vDbShuVW4tfi2r27VqnbP3MXeBQw4KkbhgVPyOtdqnNTV4ni69GVGbjPv4Pq5lg4pev4Gt91kG/Ek2XBAg8h+VSWsa3TbKnUEQaynYNXyMfdt5TFTJ3K0o2diZhrkjzFRSVmTwldFGNXQGtoPga1VlccK4fdvvFlC5B8R2RdvfuHwr6HXoDWtTFU6Gcn2cTalhZ1dFlzLd3EhcQqqwuBSfd0UnIynKW3HigMYmNhVD/XL1VOatBcFm+R6Gr/DG5gXZ/1ZNa5JLl1t2+IlcV4TdRBiGCi27GBmDN4gDqF0HI7mubj9tYXGOVCldu97tWS79SjT2RiMNScqlsrXSz6Ljgt1lUmB4iCA0kEDkQCDB8iD6VPsv+H/AOckq1a6pr/ufsufHQ6GG2usFhHTp51HK+ekVaKv0vLJcNXwT6Lwzt3iFQBrFhgBAyF7I02CiHgARXoamx6SdoSa7E/Y5yx0pO8lmbFwXtml+8tg2nR2UsJKMpCjxahs0ctVE1zsTs+dGDndNdpPSrxqOxtFUCcUAoBQCgFAKAUAoBQCgFAU3DofQ0BjiOhjz/nQHFewfGbeCxh/SQy5rZtyAWyMjeINHynyqjvKCu+DO7jMPVxVRfRW9dZHWbHaDDXl+iv22PSYPyNSwrQlozlV8JXof/rCUetO3foXSs8p/GpbXK6ZH412asYu13d5T1VlMOjdUYzHpseYNZhNwleJicFONmjj/arsdiMESzDvLPK8ogD+8Xe2fPVfPlXTpYiM+s5VbCShnHNGDsNAU7aD8qvJZHPllJk+zilP1lnmJFQyyZYinJaFOKIKyDMdKj/maVP8pIs09nYrEf8A5U5Psy7yPhL/AIoHPz/r86q1tqUVlG78jr4b+FcbLOo4x6G7vuWXe0ZrgnCWxd3u5ItAjvGHzyL1YwfIanlBpzx9WSyyLVXZeEwi+685dOncuXW7vK1jLdvu0S2UGCw0KoAV8uyrytr5nmfzmudKTk8zobMwaf8AXqLJaLm+fVy79EaNhEyQT739QKrVJb2S0KGI2i8TjIKL+xS73Zq/VwXRnxOj4K0L+DeyYOWYnqh0+GXL8Jrz31P5fFxq2vp29HmjtVacZq0tGnF9pgsHh5+Gh8vL1r7lQxVOtQhUpfi0mvbs0Pn1ajKlUlTnqnZ/OnUm37oRZ+AHU9Pw+QJpm3YwkbB2XcYM97ew167iHB8SGyFRCYyAXbqEMMoBgEaRJM1wa1Z42U6dOpFQi0kvuzyzlkndXul1aHRpwjRinJZs3js72hTFi5kR0NtgrBzaOpUNobTuvPrVHE4WWHaUmndX4+qRPCanoZiqxuKAUAoBQCgFAKAUAoBQFNzY+hoDHUBzz2g9nMFma8925bvvJW3byku2xbKYKjTVswHxOtXEfSit6b/cuUdrTwkejtv2NGn8J7J4m4hu22V1BKnNI10OhKkR5lhVOhFVVvWsdbDfxLOtTu01nzUtO5+JLYY/DDNkvqIJDpmdPXMuZI9TUroyjoywsVgsQ/6sIv8A7X87Svh3tSxK6OVuD766/wAS1oqlaPJ/OwnnsbZ1XOEpw/7l6+Zs2C9pCXl8dtl3BNtwwOkGQw1GuxmpY4l/qVjnVdgTT/o1Iz8PVl/AX+FnZMEvldwtu2Sf21AA/hqb+avk5d5zp7KxVN3dJ9n3eVzYbVlAJsqFH9i9u4vpDAMPQCkXvLLzv5lJ5PPXuZAx/C7F4/TW7Lk6S6tYeJ5Mwk/AijS0dvLzJadapB3hJrqNd4r7P8MpBtm9aJDEBil1NgARrmbxFdM3OoZQimsvnidGG2MSo7smpLpKOLY1OHYYW7X60qYmCR9q43Uz/IbCkmQ4ai8XV3p/jx9vmiOYWgSTcck6yJ1JJ3YzuarTf6USbb2gv+GpZc+hcuhvjyWXEyOCwZbxNt9UfzrvbJ2G8TH6lXKPDp6epeJ5Z1/pNSWqafcbV2Vx2RlB5wpH3lGWPipHzrwm0KDzT1XzwZ72LU46/PlmSuKqtq62sKwDgkaazMdZjbrPUV67+DtpuUP5Wbzz3fWPqui553beE3ksRFZrKXo/TqaJnZfhPfP+kXRlRdUB5AGc/SZGh6ifqKW722NobieHpvN/k1wX9vW+PRlxZzMLQ0m+z3Inabi7X7ipaUkTksookk6DPHyA+HKYtbKwEcNTdWrlJrP/AGr+3wTfYuCIcRV+tLcjp5vn6Lv4nSOxvZ4YOwE3uN4rjSTLQBAJ+qNvPUnUmuTjcU8RV3uCyXUXaVNQjYz9VCQUAoBQCgFAKAUAoBQCgPDQGOIoDQO3PZ0hnxCXhLlfo3G5CgZbbDkFUtrAHiJIEkVquz5YqX2PPwXzt5alXEUVJbxgeA9sbuHUJCtb5KQI15q6ifn86qVKWLwD3KsLL5o9CGlXnBbuUl3Ne/bn0m2YLj1q9qjd2zctp/HKx896kjXjPTIvU60J5J58nr86iRisFauaX7Fq59421Y+u2Yb8ia2d0WYTlB3i2jB4jsRg2H0Qe35q5cT6Xcx/EVlJWLS2hXv9zv1r1MHxLsHfj6K8hAP1wy6R5B/5DzqOUIvX53HSwu3J03nddt//ACv4GMtcEx9gljbYryay2cHz+iZj8wK0jQSzRfqbZoYiKjUUX/zK3/0vImYftpibUg3GMbq6hx8t633qkVk/naQ/yWz6/wChx6Yu/gr+RPwXb4XCM1i3mAOtvwTPVf5+tRqpLLeiaVtg07f0K1+hrPwt5GrcRu3MQbl19QILnkBMBB/XI1mpUUbLi9CKpehQkqK/CLfcru/n1q2hZwWDzEMw0+qtd3Yuxfr2rVvw4L+79vPqPD1aru87t6szdiz869o2krLQqEX3LhGwbX0I5/Ofga+afxDg/o4ttaS+5duq7z2ex8R9TDpPWP2vs0fcbEtwYm13bQLqTlMxM7gHow1nkQD1jysJSwlZVabsvJrR9nlkdWcFK6avfJrmi/xXtFmw62gpTT6WABLA5QqjkDAEcvd5V9B/h+nDFzdeTu4u9tfuee8+jiunqR5TakZYdqmtJaPo5dfPo6zPezXs3p+m3h42H0I3yoRGeORIkD7pJ3ciujtbGXf0IPJa9L5dnn1IrYajureZ0KuKWxQCgFAUXroUFmICgEkkwABqSTyFYbsrsyk27LUxJxN274rcW03XOhZn8ysgon+LY6bGCVSTeXz28ywqdOGUs30O1vd+HXwv4XiYkJdXu3OwJlWP9m8ANz00byqSNRPJ6mkqLS3ou68V1rh5dJkQakIT2gFAKAUAoDDccxyWBnbnOVQQCxAkgToANyxgASSYqSlSlUlZfPnBcTWUlFZnOuIY177l3OmwGsZZnKAdQkgHXViAWgBVXvUKEaSsvn7+Wi4t0alRyZjsXglbcb8/8+tX4yU47krNcnmiq42dzHtw9k9wyOY/051yMV/D+FrZ0vsffHu4djMqo9JK6JWB7RXbOhmBuDqPx1H9aV57E7MxuEzcd6PNZr3RZp4iSyTv0P0Nk4d2nw90+M923Xl8Ty/eFUY4mD1yZbhi6byl9vXp36eRsVtjAIIZeTAgfPkfgfhUpaaKWOs/161IlYwYvtLw1b+Hu5lVnS27IzAEhkGcCTrBywR51ia3lY0lvJNwbT5pteRy63g1BPIE6enx9ap0qkt25tQ2ri2oqUt5ZapMyj5RbW0o8MAt5sYJ/ry6b97Yuw5Yqp/NYlfb+mPPpfR566F/bG0oYeE8JSzk7qT/ALU7q3/M1/0rXPJV2rcete5bystDxzJ9i1Gp3/rSoZSubJEa/gWv3O7tLmcBieWwkieR23+sUG5McPblCnVwm9N2af29N+HU/S+iOnsutKlW6Hr6PsZjsLiSCAZBHkQQQdiNxqNtwZ6V86q07N3+fPE9jCZlLlwXIZkDMpUsDqGiPeAiZAgkEZl000IYHF1sDV36Mrar9vX/AGvNGK+HhXg4TV18zR1jsz2ktYpIUhbgHitzqPNdpX4SNiAdK9Dh8RGtG615cfnScCvhpUXnpzM9VggFAKAUBhMXd726VOtu0RI+1dENr1CAqfNj92qlWr91uC+eBbpRcYXWr8F+/l1kxWBrCknoaWseXbSspVgGU7giR8jWQrp3RGRbtr9We8T7DnxAdEuHf0fr7wAitoycdPnV+/ebPcn+WT5rTtXt3MnYPHpckAkMPeRhlceqnl5jTzqeM1LQhnSlDN6c+BLrYjFAKAxvHOKDD2i5BYyFVRuztso6dSeQBPKpaFGVae6v8fPM1nNRV2coHEbuOxl22O9uusZmt90ti3BkWxnEkTG5OZhMCNO1Uq4fBwjF5Pqbb6XZ/wCFle+RUUalW7IGNxrd53KHUEh2MJlIMMC6kqANiwG5ga1rKtv2jDO/Lj1XV159pC09Fr5Ebhtwreye8GLA5CXUwCcyyJJBETGoJ3rWjPdqXXE0Sd91u5lXuKN2C84aUMejQa6f1rK8tOZq6bMPxK67ZWCnKrAquzPBEluaqRIA85PlDKrJreTtbRc8+Poiu6y31FK64v2Lp4WrgPbOh1E6H/Q+W9V8TgcDjFvTjZvjHJ9q07ywt5EjA37+H91j6cvlsfz8687V2HiKN5UHvLx7n6dxPSm4fi7dGqNhwPaxDAujKeo2+X+U1znX3HaorP52luOJX61bp1XuvmZkuOcTQYO4yOpzqbSEEGXuArt5Lmb0U1s6is5JktSolT3k+ric77vXMdtMo/Ca7WxNjfWSq1l9mqXP9vPq15s6m4rLUlLYK6sNf6/Gva7yeSKjJeHtcz8P86inLgZSPcTdMhEBNxoCgAE6mBE6SToAdNCToDUTlGMXKTtFav587TeMd52RtXD8HbwNgloLmM5BnM2uVFJ1Kgk+pLMdTXjMViKu0sQowWWkVyXGT83yyS0z61OEaEG31v55Gh8YuG5dd/rt43gaKSVAJjYHMoPmy82FNt7HWHpRrU80rKXS/wC75p3lzZWOdVulPrj1cvnoUYTExGsHYTqP2W6qa8nUh89V0noIyuZWyNRdtlkZDJyk50P2h1X56GDI3hhWnRkrPqfP9/mRvKMZpqSub7wLtqPDbxcIx928P1TjaSfqH8PQ6V3sJtGFb7ZZM4uIwEo3lTzXLijc1cGunc5xVQCgNd4drbU/aGc+twlz+LVym75nRmrSa5Zd2RJrBqXFvHnrUiqPiaOC4F1XBqWMk9DRxaLeJwqXIzCSPdMkMp6qw1U+hra19RGThp/nrXEpS7et/wBsn7q3R+Sv/hPrW8ajXT5/v4Bxpz/2vvXuvHsJmCx6XZytqN1IKuv7SNDL8RU0ZqWhDOnKGq7eD6nxJVbGhoHtQxZTJH1LOIuDpn8CA+oBf+I12tj01Jyb5pdmb9Cni5WSRqnZjFDCcEFxTF7Evc8Y1IOZ5eeq27enRitUHB4rHS3+Fu6133ts3r1foYdNa8Ot5Gn8O4o9u0yWwEFyA2XRmRQItj7NsakxuMsmBFXJU1VknJaaL58SOZ9Z04uMdeL+fL3MrwLH2lLXHtm40ZbaZu7QTu+ceI6aCBrJ8q1nTrNpwdunXuJKValC+9m+XuSVxLOwzsSAZVZYqPMZiSx82JPpVqnG7vLN9VvAr16spLLJFPELg8hG59NSTUlR5EFJErhnD7y+Mh7aMJGa1cZW5BiRATyJIJ00iDVajWg55SXVdXfZ6nTp0ZqP3ImqSwJUJcHW26sPOQ0AfM10EnfPLryDVjGY7DI05g1uObqyp/EfD8mrarhqGIju1YKXn2NZoj+5O6IX6CwEglkMaqc6npqOVc+j/DuChV3m20v0u1u3JXNd9rRGSwmGjxN735f613ZST+2Ohr1kqowWsTfCLJjyBMSYnU8gBqTyAok27IyZ/stwju1/SL36xgSMwjKpA8RU7MRAjdVhdy0+U2xtH60voUvwi87Z7zv4pcP7nn/adTC0HFb0tX4GE7R8ZNxpElQcttdSSTpmgancabnQbsK7Gydnfy1Pen+b1/2rl6t8X0JFPEVvrS3Y/itOnp9ug3vsn2QS1hXTEKGuX1IuzGitP0YI6TJP2pjQADl7Rxf8zUsvwWnT0/OBew9P6Wa1OU8W4c2Hv3LFySVbLmiMwiUuD1WDpzEcq8hXpOnNru6j0tKoqkVLmXMDiHUBz4WWfEeajfTcx/PzqnUhCTcdUy1FvdvIm2sSz+EMi27niOirbBjQw4YgkaSIIqGVOMFdp3WXN9WVhZO0vnV0mQ4Rx+9gjlS6rW8wAtuc1smNrZABTntpzg1fw2PqwWja5cV5levhKVXN5Pn7nVeB8WXE2UurpmGqkglSCVYGOjAifKvQ06iqQUlozg1abpzcHwMjW5Ga5w4/RheaTbPWUJTX+GfjXJbs7HRn+V+effmSc1Y3kYsJrJg9oCtbhFbqbRq4pl1bw9KkVRPU0cGW8RhUuRmGo2YEqw/ZcGR8DUmTMRlKOnzrRr3aHtb/AMPe2j5r+cMwHhV1VWA1YQrTJA0HumTV3C0Kta9nl0/t+xVxWJo0ldpp9GnjmvHqMB217VYTF4QXLTxfQhRZujK5W6QjqQDDACHlCf1cTrXRwbrYepZrXzWj+cylWq0qlNyT0OcsGs2hazlki4FXfIbjLmYDqTbEj8tZuypRpSdTK8lZ+Xhp3cjlyxEsQknpF38P3LVq0DpEDTTcn9o8/QaCtoQTySy8+t+mhHOds+PzT31J7WB0jz/3q66aKimyRwnCPdaLRB++zBLY9XOnwWT5VTrYihQjvO76lfx0Rdo4atWdtF0+x0zs12LtW4u3nGIuaERHdId5UbsfvN6gLXBr45139uS6Dt0MJGis83zNlvNbT3oXzMj/ABbD51Slu8S2r8CBxLAWHHeNbtXFAkuSkqBJkMRsNfrit4VqlJXpzaXQ8u7Q1dNSya8DALw/CtHd37tnycl+WzG8HI84cGpKH8Q72soS61uvwsvBozU2e1+lrxI97suz+JP0e9v4lm0/8SZ9f3lrr0tswf5KS6rSXp6lOWElz78jGX+D3E3TEIAY2XEKeUymdgPVlPWuhT2hQnlGcb9N4vxt6kEsPJaoiW7bMfA1q51hirD93xa+pFW3O2bTXl6ELgX+zHDjfcX3Hg0KKdQYMyRzVT/E4j3Urkbax/0IvDU397/J8ly634LpeVrC0N578llw6Sd2q4uDNpT4Rrcbr93z3167VV2Js/eaxM1l+lf+3t2vkzfGV7f0o9vt793Ml+zjs6br/pt4EKpiwp8v+ZodYkgdTJ2CGr+1sZur6EHn+r29+7maYWjlvvsOmVwC8c19r3CtLeKUaiLVw+RJa2x9GLD98VQx1LeipcjoYGpZuHajQMzB1HvSO7Q6GUJWTIMaR0nXWYmuL9rg3pxa6Tr3aku5dRMTi30YACm4l4qEy5gysIECebCOcEjyqF4b723ezjrfRrn2dVzDq62KLNm9eutYS39Ln0XQ92v2mcaaSonzNWaGH+o47maa7+zgjSVfdg5Ty+cOnoOx9l+Dfo9pEmcqkTzZmOZmM9STANeipU1TgorgcCtVdWbmzO1IRkDE8ItOczW0Y9WRCfnE1pKnCWqTJI1qkVaMmu1kZuCD6rOvo7gfwklfwqN4am+BusTPjZ9i9rlm5w68vuvP7aK3/YU/I1FLBrg/X2N1iVxj3O3nvFl3ur71vTqrf+NwKP8AEaieGqLTP50m6q03xa616q/kU/8AEUHvEp/eA2x8GPhPwJqKSlD8kSxjvfjn1Z+GvgX7uJVULuwVFBYuSAoUCSS20Uj9zsjSTUdTmvHvaBduMUwpazb2zx9K3nDaWxHKM3mu1eiweyor7quvL36Tz+L2m9KXf7GmcQxrXGBe5cuNHv3LtxyFGsSWnmdPWuk1ShlTXj7HO36lTOo79i9S3btsjKzKGIMMpkgE6hSSffESY0BgHnGYqW8pWvn8XX5d5o3GUXFO3J8evq4dOvK97A8Pu37jC3aa47Ekoqd7lzEmWjwpJJ1aB51rOpCDcqjSvw1JYUqk0o002lx08TdOz/s+ZlJxdi8mgg2b2HBMzM2yDljQe+Z8q51bH7r/AKdrdVvU6mH2dGS/qZPpba8ESn9n2GUjLfVSDp+lW7lty0wIuFlX5IZrentPDrOdPPpfpJeT6id7MqL8M+qz8vUrxPZLGqJVRcHLK1u6InTQ90fgCa61PaWGfG3h5bxTnhJrgYy8t6wTntvbyzLHvLA06F1CEeYeKmcMNiLNqMn1Jv3XcaKNSnpdd5NwfanEKAVu3SOpXvlj9pMwA+NVp7Iw70vHql6Sv4I2WKqrin2e1jLcP4o2LJzCzCEEuijMW5I3QfWj7orxv8S4ZYaMaMJO8k220r2v0W19Ds7Nm6l5yWmXv6d5e4m6IFFwwHMEgZmC7sQOsQJ5FgeVeb2XsepicQoxzSzdstOvLPrOjicXCjT3nlw+WMnY4lh3AAuYZsoAVXQ2iABAAbUD4CvYVMNVp/nBpL/a7d+aOOqsJPKXj6ak9FJEqLkdbd1L6/K5rHoKhTUlln1O5vpr7GP4qiuVW4ouSG0eyyEkQoBL7iGYyAAIrX6k6bW42uOV16jdTWaMPxfGDD2hbtwHIAUAABVAgEAbADQD/ermz8FLG1nKo24p3k+d87X5vjyXWiDEV1Shlrw9+zzNd7O8EbHYju9RZt+K64JEmfdDD6xMgfvNuFn1uMxSwtK6tfSK9epey5nPw9FzldnZ7FoIoVQFUAAAaAACAAOQivJXbd2dQuUBHxuEW6jI6hlYEMpEgisNJqzMxk4u61NIxXstw5M27t610EhgN9p159apywMGXY4+a1S8i7hPZlh1Ci5dvXFUyFlbaz18IzfjSOBpptvMzLaFRqyS8zbeF8Js4dMlm0lsbnKNSerHdj5mrcYRirJFOdSVR3k7k0CtjQUAoBQCgPIoCzcwaHdflofwoDX+P9kkvWbiWyEZgCDELmVgy5wkZllRIM6TSmowqKokrrMzVlKpTdOUnZq3+L6HDuK2irkFSjEQyHdXRiroSNyDAnnoa9DUqKcd+Okl5a+h5eMJQbhPWLt36MhWlMiNOZPSNo851+FRQi7kkrWd+olIGaAvhVCRI0JMRA6QCdep8pq3FTkko5JfPDn/AJIbxjm82zqnsuwot4RnAg3Ltwn0Qi2B81Y/vHrXltqVGsS4rhY9Ns2CdBN8Tc1vdaoKrzLzhyKxcB/yNSKojVwaI54Za3CBSeaE2j87ZBrNl8y8jb6s+L78/O56cIw929eUdJS58Juoxj41td8G/nYY3o8Yp968mjH43gC3CSy2Hb7TWIfaJz23Uz51Zp43EU8ozfp3XI5U6Evyh4/sR8H2eayCLZtwSDDNeMQI95y7H4nnXM2hRqY2r9WpJXslpbS/LrLFCdKlHdinbsevcYfjnA7124oDJmVYyW2uMwkzLEqEWfv9Ku7Iqf6fv2ipuVuNrJdj161w5GmKoxxMYvecUr6xWen+6+XQnqYvF9mMZb/5buN82W0415RbdXn9016jDbSjUzqbsei7b8Y28ew49bCRjlBuWfJJf+T9DFtfe0fEptnWBma0xg8lvBOfmR51clRoYj8oxl2J+VysvqQ0bXeT14/eAGZ7kDUd4pYDQ/XAI2J+tGtUqmxsLPRNdUvR38iWOKqrin2e1jF37tzE3gloi5dvGBlYQAZ5iYAAPoFY6mJv0aVLB0LaRjrzb9W37aET361S71Ov9muB28JYW0nLVm5s53Y+XIDkAByry+JxEsRUc5dnQuR04QUFZGWqA3FAKAUAoBQCgFAKAUAoBQCgFAc87edgbmJvrfw5thmyi6rsbYJUZRcBVGlisKQdwi6iNbeHxX04uMldXvyKeJwn1WpJ2draX9jnfbPg4wN/ugxuEWLbsYiWJuaIuuUaaCSepM1ew9eU05y7ihisNGEowjx4nRMH2Js3ba2yig2kW2bolHLKObJGaSS3ikDNtrXLhiKsJOUZWudadCnOO7KKaRKwHDbmBt92FL28zNLHWWMnxqMvwKr61TxcJ16jqXV32eRaw30qUFTs0uevg/fsMlh+Jo0CcrHZX8JP7J2b4E1z5KUHaSLqW8rxzXR68V2pEwNTeNSoHpWyfIw0Vi6a3VSRq4IrF/yrZVeg1cDEcY4r4u6RgrRLtMMBEgL0Mak8hHUEUNo494emvpr7n4fvyRYw+Hv981l8+dPYZHsrhMlmYy94zXI2MNAWZ1nKqkzzJrpbPpTp4eKm/ueb638sVMVU36jfYZmrpXKLlsMIIBB5ESPlTTNAxGJ7KYR5PcIhaZa2DZYk8y1sgk+dWYYyvG1pvtz8zSVKEtUecG7LWMNda8mYuyhJds5VAScqk6wSZJJJMDXSs18ZVrQUJaLPLLMxClGGhm6qkgoBQCgFAKAUAoBQCgFAKAUAoBQCgOP+1nCheI4W4fdurbU/9PECdOkXh8xVzDy/pTXQUsRBOrTfSdS4OPoh1Jcn1zmqZdZOoDFY7gVq5OmUnmsQfVToacLGU2ndamFvcOxNj3D3iDlqwj9mcy/ukjyqtPCwl+OXl86u4sRxL/Wr9Oj9n2q/Se4XjCNo30Z21MrPk3/6AqnOlOnr38PnXYsR3Z/g79HHu9rmTDVpvGLHly4FUsdlBY+gBJ/AVtcWbdijh+HtvYAYJcDSz7OveN4mHwJgdAAKsxS3LcDSpKUal1dcuGSI+MxBsutu1dKsRMXWzWgCYEl5csYaFVhsdtJxOq4aP2N6cFUTlON10Kz8MraXbTMhhuKMGVbqgZjAdCSuY7Bg2qk8txykEiZKWJ3nuyRBOgrXg9OD+Z+BlwatFYUAoBQCgFAKAUAoBQCgFAKAUAoBQCgFAKA0f2s8L73CLcBI7m4GYjcIwKFvLKxR5+4atYOSVXdlo8n2/vYqY2EnSco6rNdnusjIdg+NfpFkzAuKx7xfsv8AWgfZJ8Q8mA3BqKtRlRm4SJqNaNaCnHibRURKKA8IoCDxDhFq77y+L7Q0b58/QzQGv3eEYjD62T3ifYI2Hks/9pHoarVMNGWmXl3e1izHEv8AXn59/Htv1otpxNLyvbb6O4yskNoMzKRAYxrJ2MHyqlOlOnr+xZpyTalDO2duPava66TKW7du8BcgpcI1ZTkuAjQoWHvZWkZTI02qwpRlnxIW507w1Xeuvt55FNzAXCXVrgKuqqxy5XyrmlRHhk5j4tI6TW1nmrmVVgrNRzV3rlfLt4aZ35nuIsQ1q2v1nQgDSEtMtwmOgyqvq61FCk1NWMxneMpPgn45d/HqTM+tdEontAKAUAoBQCgI1rEyYIiTA+U69KAk0AoBQCgFAKAUAoBQCgFAWsVYV0ZHAZWBVgdipEEH1BoDitvEXeFY3XMWXwkGAMThwfCwO3eAGeUNOwbXs/bjaKz++Pj88zipSwNZ5f05eHzyOycK4jbxFpbtpsyMJB59CCNwwIIIOxFceUXF2Z2IyUldEusGwoBQA0Bj+KcHtXx9IusaMNGHx5jyMig0dzWbuCxGDJKg3rROo1zA7AwJIMCJEjTUDSqs8NHWGXRw/byLaxO9lUz6ePbon4PpMhg+KO+iWL89GUIo9WZtvTXyqJU6seHivcy/pP8AWu6V/L1Mtw/BspNy4QbjADT3VX7CTrE6knUnoAALcIbub1IKlRNKMdF49L+Zd5kKkIiJdYzrEZ1CjmYIJM+gNAe940EiD4iAOgDEddTp5UBUHbw6AanNzgch67UBScQdIjZyf3SBp86A97+AxMeFQeg2J/lQFNxmABJUQGJMGBtAjN6/KgKSYJIAn6MSfvGD+e1AXUvGeW7D5CgPLN5tSwAAEmNT10HQbeZFAVnEDz5cupigKrV4MJHl+IB/IigLlAKAUAoBQCgFAKAg8V4ZZxCd3ftpcTeGAMHqOh8xrRNp3RhpPJmv8C7N28FiYsXLwt3VJa0zh0zDQMMy580CJzajeYESVKkqmctSOFONPKOht1RkooBQCgFAKAUAoBQFOQTMCesa/OgGQRECOnKgKRZWIyiJmIG/WgPe7HQbRsNulAeG2DuByOw5bUBUyA7gH11oAUHQcvw2oAEHQf770BSLS9B8h/XOgPBZXTwj5DrP50BUqgbAD/aPy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51863" y="332656"/>
            <a:ext cx="78245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¿Por qué existe la Cooperación </a:t>
            </a:r>
          </a:p>
          <a:p>
            <a:pPr algn="ctr"/>
            <a:r>
              <a:rPr lang="es-EC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Internacio</a:t>
            </a:r>
            <a:r>
              <a:rPr lang="es-EC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nal?</a:t>
            </a:r>
            <a:endParaRPr lang="es-E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8" name="AutoShape 4" descr="data:image/jpeg;base64,/9j/4AAQSkZJRgABAQAAAQABAAD/2wCEAAkGBxQSEhUUEhQVFBUXFRUUFBUWGBUXFBUWGBYWFxgVGBUYHCogGBwlHRUXITEhJSkrLi4uFx8zODMsNygtLisBCgoKDg0OGxAQGywkICQsLCwsLCwsLC4sLC0sLCwsLCwsMiwsLCwtLCwsLSwsLC8sLCwsLCwsLCwsLCwsLCwsLP/AABEIANkA6AMBEQACEQEDEQH/xAAbAAABBQEBAAAAAAAAAAAAAAAAAwQFBgcCAf/EAEQQAAEDAQUEBgcGBAQHAQAAAAEAAgMRBAUSITEGE0FRImFxgZHBFFKCk6Gx0gcyQlPR8CNicuEWM2PCFUODkqKy8Rf/xAAbAQEAAgMBAQAAAAAAAAAAAAAAAQUCAwQGB//EADkRAAIBAgMECQMDAgcBAQAAAAABAgMRBCExBRJBURMiYXGBkaHB8Aax0RQy4SNCFTNSYnKy8aIH/9oADAMBAAIRAxEAPwDcUAIAQAgBACAEAIAQAgBACAEAIAQAgBACAEAIAQAgBACAEAIAQAgBACAEAIAQAgBACAEAIAQAgE3TAcVNgN5LxYOKWA2lvlgBPJRPqxbM4QcpJDZm0TDxUwW8ricN12F234zmtvRM1byF2Xqw8Vi6bG8hzHa2u0KxcWibi6xJBACAEAIAQAgBACAEAIAQAgBACAEAIAQAgBRcCMs4C1TqqJkojW0WwBVGJ2nGnxN0aVyrSWy0SOc2KJ7qEjEcm+JyXpMNKlVoxq72UkmvE4qjkpbqWgpHs/a3/fkZGOQq4/vvWbnRjorj+o+wa31s+I4JXOtfTbFIWirW1cGkgUJ5rTWxEHCUUlmmduAoVHiKbd2t5Xy4XKPstW1ybo2gQyH7gdXC88geB6vBMLjacYqE45lhtvYValJ1qMrw4riv4+MtsmxFtb92eN3aXDyVgsXR4xZ5h4etwkQl/G2WLDv8NHE4SHA1w0r18QuiiqVa+6c9apVo23iU2Dvl9ptLY6GjWmR3KjaAeLi0LTi6Kpwv4G3CYnpZWsW+8No2MmMQcKtpi6iRWngR4rztbEbs909HQwMp0uka10JSwW8SDJbIV4s5q1B0x9Vb07nOCkAgBACAEAIAQAgBACAEAIAQAgBACAaW2bD2Ks2hiegjvPQ3U47xFyTF5y8eHavNraVXE1VRoLN/LnR0airsaxTMkJEcjZCK/dqQSBUhrtHEDgOR5LDG7CxKi6m+pNZtcfDmIV4t2Im8dqpIJooI3RlrhJiAGKTeBpLGUByDnUGlTnRWuwaleGFSqQain1XZ9ZPPLnn9zqhhqNalVlF3nFLK/Dm+ORUdqzbZ5G4PSXY29KJplc0EEtxBg+4DTQ8Wu4UVvUbc9H9/s2vUt9h1aCw29WUYtPVpK/mkyMh2Dt7hUWZwGvSdG34F1VCpy/0lrLbOCi7dJ5Jv2ObvJtcUNjs9nbvg8vMw1IORLjToAAR514HnniutZJE1ksNUniatTq2tu/jnxy/Bdv8ABF5R03VuJI5yztr3Zgr0GHxFGNNRqRu+dl89z5jj6dStiJVaHUi3lG7svnJZcEeeiRSVgvm0gWhhJhOMNDY3huePCGklzTk7PIc1hUx9OjO1HLnc3UdjYrE0N+cXLNpNeHBZ+hJ7N2Gz3dOY4nundaGtMbujQAY6NDhk6tCSeAAWvEYzp7J8DXQwaw0mndXaWevd7mZX7Y7ZFaHPnjeySWQurq1znGtGuFQ7sBVLNWznkfTsLVwlSio0pJxivFJc+Jq9wMdBCxjzV1AXnm469w07l5FbZfTN/wBt8u48ji3GrUco6cO4nbPb16fB4+NSN7lbOnYkWPqraM1I0tWOlmQCAEAIAQAgBACAEAIAQAgBAN7ZahGKlZRjdkN2OLDbmTNxRmorQjiDyKicXF2ZMWmLTQhzS08fh1rmxWGhiKUqU9H6dvgZRm4u6Kjel6QWZxitMgbjBZlmQHaPIGje3rXm9hbHxlPGz6j3UmnLRc1bm3llwvmbMVi6MIrelZvgV2yWhlhmfaHzQvjpK5uCVsjpXEgsbgB6NcRzzphdpVenlQdoOt1XF39GnbjnfvGHpTxLccOt59nu9F42Kdsnb4YrSwzxCaLpBzS0OFaHCQ05E1przK7sVj4YpxpKOV9X5HdhPpzFbNoVMT0tp7v7Y301eeXLgvE0qbbaZ2VnswaODpT/ALG0+a3RwcI/ul5FA8TOX7Y+Y1fet5Sf8xjOpkbT/wCwKz6KguF/Ex3q7428CqWbZaaP7jnN5lpIJ8Fp2c6dOn+3N8yy27iK2NrXc8lolov57Ry2x26PNlomFP8AUfTwrQqx36MtYryKHoa8dJvzK/ftltUspklDpHnCMWpNAABQdi8tiqtN1p7ul8vDI+qbDnClgacJy61rvvefoX/a22uu2w2SzQOwS0BLm0qMIq8jlie7vGIK42bhYy/crpL1Z8+23j5TqyqRecn6LT2IX/8ASbQ6HBJHG92Jp3hBFQMzVoyxZfeFKcluxex6OIhKi5NKS4Wv68PlyvpbSr04qpu5XtfO2ma77f8Ag/ftQ+SEPgi6dHOcH5gBtAaUIJbU0xcKaGhXg39JSpV505z3krWayefNZ59meTWaLmltKNSmp2tzv80Ju5Lz37MeB0ZBoWuwnPqLSWkdYPUaEELz1aFXZ9XdUr+f2ea+aosE41FcmXX0yIDGaE5NbxPZ1da9VsXEVMW7QWmvZ84HLWShqS1itgkFQvRyjunMOliAQAgBACAEB4UAAoD1ACAEAnNJhFVDdiGzP9r7/MdeIOS7ME4Vnup58jjrYiMFmVe7LwtFjwW5j2GOR2B0JdQvaK1BaeI4OFaYuVQbOdOnVvRazXE4FVqU/wCunk+BZNqvtNY2JrbHnK9tS5w/ya8KHJz/ABHavOYiTpydNarVnutjbI/VxjXqpqDzS0b/AI+/DmZXLa3vc5zyXucalziS4nmTxTDY2rh1JQ48+fMvdpfT+Dxzpuorbn+nK6/0918+ettSXufZuScguBA+P9lxVa8pyu3d8zY8Rh8FT6KhFJLgtDQ7j2GayhIp80hQnLNlDitqueVy2We5Y2cArd1pM85uJaDxtmYOCw32TZHpjZy+ShOxLzOHWaM6hSpsiyERdMRc11BkQR2jMLm6CO9c6v1U91xuVvbHZc2qQyHM0DW9QHAd5J71a4fEqlGxV18MqrzM2vrZiWI1bU08VS18bOpWdR5Ph2Lge72RHC0cIsJJJx43zUm9W/mliPsV4lhAkxdGoADsIpnlplmScqanqp00q7qSvKSi3xtk3zdmuHLkiv2n9PKnT6TCR3ks9y+a/wCPPud/HQvn2e3o+0ONnMYGGrsbG0Y0V0eOB4DnTqqqzb/0t0lSNehPWyak7+MfdaXeVlkvMbO2jKV6dSOa5fZ/O8gNu7DabNay+V2Jrj/BeMmYBowD8JFcx38V6bZWFw+Hwyo0Va2vNvi3zv6acDCvKbnvS8PwWDY7aWtATnxWWIo2NlOdzS7LOHtBCr5KxuF1iAQAgPCUABAeO/VAeNKA7QAgPCUBX9oLxDGnNc1aWRz1qqijLL1tZmeeIrQDWqr41JQlvp2a48jyuKryq1Or4EXet0ywtBc1wDuk1p1A0LsP65q1p/USxFJwg1vLJyWnh292R6b6dwVCeLhDaHVvnGL0m+T5dz/dp2EK1pJoMyVx6H2LJIvWyGxxeQ+QfoFp61R2WhQbQ2oordiapd11MiAoM/iu6lQUTyVfFSqMfk8vgt5ynICkHQCA8caa0zyHCp5IRewyt9ubE6Jrgf4sm6ByyeWlwy1IOE5jTLhUjGUrNdpvpUXUjJr+1X8L29xdyyNJyLXQ0JrzHELTUrQi7avku0yUXa4nbbvZM3QeawcIVY3ib6WIlTZmO2WyWGr2inKnFaKWHqOpuRPQ4bbMaMN6enLj4Fb2Z2hmsE2NlS3JskZOT2jh1OFTQ8OyoXqVhIdCqd9NH84dh4/E4yVfESrtJOTzS+Zvt4mtWu0RXnEyMRuks8zC7fClYpBXI+q5tO+tMxVVd6lCp2r1M+rUXYZFb7HLd9pdG/VpqCNHtOjx1H4UI4K6jKNWF0cecJWNS2NvneNHHyVVilGm+szuppzWRdGlctyT1ACA4cUB60/JAeSH5FAcxnNAKoAQDW3z4WlYTlZGMnZGY7WXnU4Qe1VdSo5OxQbSxFuqjixu3UcT2AR1YXPlwhz3HG5uBuLQ5DLLmdF1bF2bh8a60sQt9qW6ottJLdTu0rXvd5u+mRplWlh6dOVK0bxu5Wu27tWV+73YhtRaTKyzvIIJa8cM6OArkAM+oKtngaOBxtehRfVW67crq9uLy7c7akbRxE8RRo1JrNqS77PXhqKbMbLCR4kIz5cO3tXTCEpq3A9hsjbuL/TKjiHvW0fG3J8+/Xv4ajYrK2JoACsadNQRjWquo7scU8VtNJ448BmVKXEhvgeMaR+9EbCVjuigkbW+EPYatxEVLRlWtCMqkDRxGvFbKUnGWtjVWgpRzV7aeVv4IWzSsL/SZMo4YXNZK41YMbyX4XE9IhrI2l/GtATmtNSUXNzWi48O2x30oVo0Fh/7pSu46uy/an58+F3wEbXf7iccRY2EMLqzRzMLyA5zhidhwANbXEGycTQAZ63Ueq07fn5OmngYpbs7uTduq4u2iWl7u/BuPDPMQsFvkmnLmgFhY17Wg0aW0AaXuFQX4i7qLcJBNFyyjOdXeSuraaJ8r63+1rPgZVqNOjRUZfuva/G/GyyytbtTuna5NRyuYRU1PZlXkP7rF1JYad605NNcI3Sd1puq6y53v4Fe0pLqr1HNogbOwgjOmYVlRqxklODumamuDMl202bMTi5oVxh628rM5atPihL7N9o3WW0iJ1TDM4Nc0VOF+jZAB4Hqz/CmNpxdNzk0t3O7yVu0xozalbmX7bS6oLbgDqh7MWF4oCQR93MZtrQ93WV4XEfVToNxwq3ubenh+Xl2MtIYOMpJ1dOXPsKPsrbnWeV0D8i1xHxW11nWar3vvHq8VhaXQRlRSUbaI127LTjaCrajPeieTrw3ZD1bzQCASkOaA9jOfd5lAeS6jsKA5iOaEi6EAUBVtqrdhac9Aq3FVGnZFpg8NGplJXuZTYZn2u0bsAVJdR2dAACan98VxYmrHD0XVmYba+jqHROvRm4y/wBLzT7uK9Sz2q2yWWzshfA1xBd03gPjqXOIwjnQ8adiqsKlWxM69CtKN7ZRbjK1lr2X5eZ5TE1auCwsKFWkna+crOOreXbbnbuI+7BJaZQZHF1Oeg6gBkB2K2pUYxdorXN82+berfeV+GdTFVd6o728l3LReBq10WIRsGSuKUN1HpqcFFD0c1uNhxK+gqMzoB1qYq7zMZOyyOmtp59Z5o3clKx0VBIVQCFttIijfK+uFjHPdQVNGguNBxNAobsrmdKm6k1COraXmVe13a0xb8Rss+8ELA1oGGMOnY9ssoaML3NdQ00FXCpBJWhxVt7S/wCS1p4iSqdE5Oe7vO71dotNK+aTXi8srqxM35DG9jWytdJ0wWsaXDG4A5EAjE2hJIOWWa6VS6TJ6LMqFi5YbrQ1eSyTfhfR9uqBt4MLQScJqQWn7zSMiCBp2rOVNp2OeNeDV3l2cRGLp9Mk0qcIBoKA0By1rrmoeWQh1us33Ckcxaaha3HO6N1zu+rvbaIu0eCzVV080ZRipOzMa2hsLrJM2SOoLXBwPWDx/RVmIxE8WpU62j4cPnaez2RhMLGnKMY5tZvi/wAeBNVltTg9mIMkDCC01Ipiq0ivBwIqaCoGYVZGVDD0nvtJxvlayv2Zcs8ruzzzKSvSdCpKk1drnrbg/H52G2lhML4bQMzkyQ8yB97vAPH8Krtk4pVd+lpm3FclfTw9y52VU36cqEu9fPmpeNkrfiYOxX+DqZ2ZS4+jutlrCtinPUAjNqgCLXu8ygCbUdjvJAcQ6qCRypIOJnUBWMnZGUVdmX/aDb6MdnrkqefXqWPVbJo3kiM+zCw5SzHmIm/Bzv8AYqL6hr/sorvf2XudW3K2caS7/Ze4ttpa8UrYxowZ/wBTs/lRZ7EoblF1HrJ+i/m58s+osRv11SWkV6v+LE/sLduQcR1r0WGhd3N2zaG5BF8PLlkrCLT0LfQSfiNMJAaRr+IHmOGi2LdWupg956aHlkBIJcamtK0w5DLTtqpnbREU72uxaiwNh7RAAQHjkBW71uctYAyR5hY5jhZzg3TcLmkVcG4zG2mLBiplTQUSnRjKaUm7cvY6K20JwpynCEd95bzvfPJu17Xtq7duuZJ2eyuaS6R5kdoDQNDRxAaOeWfUFtnNNWirI4KdJxe9OV35W7jssAJIAqdTTM9pWu5tsk7iUiEjV5UkDu6Zsyw8dO1YtExdiqbf3SHNJpw+KqsTHclvI9JsnE2aK79mluP8WzuOn8Rvwa7/AG+JXnPqCgupXXc/uvcsttUb7tZdz9vcsG1JjfZ5I3PbiIq0VzxDMZDTl3rVsbZW0J141KVKVubVlZ9rsjzlPa+FwVZTqVErarV27ldkfsNaHMoxxzHLRe7WxK1N782kuSzfsjkxn1Ng8XVccPGT7XZL7t+iNQgdUBZuNsjnUt7MUUEiE+vcgCHX2fMoD2fUdjvJAcQaqCRypIG1vdRhWuqnu5Gyk1vZmLfaDOS4DrVVCLU25K3ee32OotNppls2Js27scXNwLz7RJHwovGbXq9Ji5vll5L8lTtOe/ipdmXkVG0Sb20OdrieadlcvhRerw9Po6MYckj5TWn+oxcpc5Py4GsbMWfDGFcYeNonqqEbRHNra9zJAwVOIZaYh0S5tesZLPA1VKtU3skpW/8AmOfmbMTGTp2jr/OnkD7UXPZR2AE1IcAC4aUz5kgCmua7FBKLevcapVG5pXt3/wA+niP6rSdAVQBVAeVQHjkBGXrIXUhbq8dI+qzie/RbaeXXfD7nNXbl/Sjx17EOqUAHLJazoStkJvKAbvKEDaU5KSDizSYXA8vL+yglD7aKzB8Z45VSOHp1ZWnoTLFVaEW6eTMzguObGd1A+pqC5rCKjrdTRX9KjgqCTior1frdnlsVjdr457lWc5LlpHyVoj6z7LTueGHdxvOYa94xUoTo2pGh15Hks57SoR4t9y/Njnp7GxUtUl3v8XLFdOxT4nB75hXk1pP/AJEj5Lir7SjNbqj6lnhdiypTU5T8kXGCPCKaqrlK7uXsY7qsKLEyG9o17kAQa+z5lAdT6jsd5IBODVQSOlJAzvI9ErbS1NNb9plV/vrM7qovS4Zf00eKxsmsQ2jS4YGssjatHQgB0HCP+y8pWweHr13v04u8uKXM9pCpOnh07vKPPsMnu+IbxtBxV9W2Tg2m9y3c2vc8PhqklVVjXrqbSIdipJ04wdonuqLbgrir4WuNTXuJFeogHpDqK0SowlLeevY2r99tfE6IzaVl8/BD2mybimbnxYcLWkM/hFrg9ga4NGFpAc2rjq1lTxWyj/SaV+rp3ctOBsxFsTTb3VvrPLWXPV63SatbVjoyutIrFJuw2TC8AjeAgHE05EVoWEDTpVzyW6nOnG/9329mcdehX6t+pez4Xtn3rs7730PXXbKMJbaJC5lAA/Du3gChDwBUkj8Vag5jksuli73irPlr4fg19DNJWm7rno+/v58/IVstvdibHMxsUjg9zGtfja5rMOIh2FuYxA0I49RphKCteLuvI2RqO+7NWb7b6eQ9cVrNpwSgGFrhIdvWEAhuFwd90tBrrwWW9lY0zg97fjyFsVRXqWJtWgjI5RKSinJ6ICDnrUsRFzUGmm1fNeneLDedy6DESjOv74EfogLHDMBG1x9UfBQld2JckldkDbNt4I3FpZKSOplP/ZWENm1Zq916/gqau2qFOTi4yuu78lfn2qj3+/ZHLXIlhexrCWtLQT0CdDz/AAtpTOu1bId85ehzS2/Bftg/O3sx2zb17nACFoqaZuJ8gs3sqKV3L0MI7elKSSgvP+C4XdajI2pAHYqurBQdkX9Go5xux4tRtG9o17kAQa+z5lAdT6jsd5IBODVQSOlJAxvX7hW2lqaa37TKL7H8Z374L0uG/wAtHiMb/nyNDtNkfuXvxdEwOoP+mcvivEUsHiI7U6Zz6l9LvutbTJ5319T29WSeDaWu6/sZvdv+aztXuqv7GeDw/wDmx7zXLv8A8odgXl637j3tH9iFWlajaEsoYC5xDWtBc4nQAZknuQiTUVd6De6f8sOwluMulwnVu8cX0PX0s+uqxjoFUlUSlLkvJKy9Ne0dFyyJGN53ZHOWF+IOjxGN7HOY9hc3CSC0/A5ZLZCrKF0uOprnSjOzeq0Iu12aWzhkjJ55nmWFhZI5hY9r3tY4YGtAaQ0udUUPRzqKrYpRndNJKz0MHFwzTbzROErnNwnIAQQdCKFA1caAublk4DQ1oada1N1I5JX8bGKusjx1ePgihKdnPyXvzMhGRy14zDOvC0ZOMlnFrg/xwaJjKzzEbRoCONfh/wDVhgateScMQlvx4rRp6P56aCajrHQTZp2/r+/BdxiTpygH9K1ym4K6NkKam91mL7UXk5k5ADdK5g8z19S7tm7VnN9HUt2DaH0nRlh3iqW87fuV+HNZcOPmRH/GH8meDvqV50sjzP8AhVDt8/4H1z2+R8rKhtMQGQNdeGarsftLoI7qzk/TvNFTB4elOMVe91xNuuIdAKnVaVXNnpaMVGJJqTcN7Rr3IAg19nzKA6n1HY7yQCcGqgkdKSBreDKtKzhJRd2a6kW1ZGc3tckskpLQAOZI+Wq6an1Ls/BxUas3fkot+1vU87W2Ji69VyhFJc21/wCj+07fRRN9FdFI6RrBE8kxsjJDKEhxdpyqAssPS/UxWJpvqy6y527e0tJYlUo9BUXWSs+Whn1331WVgwU6Wta/Ci1V9u1HF7sEu9t/gv6f/wCfUKUeknXlK2eUVH7uRttwzY4h2Lhp15VVvSNFbDxoPdiOAVtNIjeNm30UkdcONjmV1pUUrTj2KJRumjXVhvwceaGOzdvme18dpaBNE4MeRTC8EVa8DhUfsaDGm5NWlqacLUqSTjVXWjl39pLlyzOo5LkIIYT47a5jtIYWSRjm6V0jXP7gzCP6381utalfm/tY1XvUtyX3uShctRtE3OQCTnIQIyPQDWRykg9oHNGdCCa1rQ6Z1C0JTjUbtdO3hYyyaOWszIPMD5rcndXIJm8nYYexvkueu7ROrDRvNGCbUS4rQ7qoPPzXFTyifQdnxtQXaXOx/ZtXczPfSAwMlnb/AMwPwAujaaUDSa58KEcivQ0sfJUFvZytr7nzXHUILE1HDKN3Zdl/sV64I6zxgZZ1p2CqoW3N3lqzyGHblXTfM2y6W0YF2UlZHrYaD9bTMb2jXuQBBr7PmUB1PqOx3kgE4NVBI6UkHEwyWFRXRKK9a20K8Tt2lpI7aDMy27sxZO5wBpJgcTUYSQC0DDSteiTWvFe5+j8Sq2zoxesHKPrf3sec2xTcKza0lb8exUi7C+vWHea58bS3K04dv3zPquxsQsXs6lP/AG2fesn6o2/YW3h8YFeAXPhJWyPMbUo7sywzChVgUxyHKSCHvK7pBMLTZ3DeYQySJ2TJmg1Ar+F3I9nXXG2dzkrUZqp0tJ56NPRr2ZKWa0h7GuFQCK0ORB4tI4EGoPYsjphJTipI4t1tZEwvkOFoIFetzg1oHWSQO9TGLk7IyYzsUJMjp3tLHvYyMMJBLGML3dIjLEXPNaEjJvWs5ySW4jXGOe8/ny49LlrNgk5yECL3qQIOfr+/3qhAgTVAeuOVOs9+iAkLC0vc2vDM5AZDStOxY2S0MhttleGCMhbYYWNfKXoSsTKg95epjNmsRtVqYwHOWVrewE0J7h8kr7HnTg3GSa7cn7+xe4D6yoOKpTptS0VrNN9ujXqbjtnahDYZiMqs3bfb6GXYDXuXPUvuOx5jHVN2hOXZ9zL9jYMU9fVHxOX6qv4qx5/Z0N6tfkjZLEyjQrCGh6mKyHCzJG9o17kAQa+z5lAez6jsd5IDiDVQSOlJB4VDBCXmyhrovPbVwzqU2kjppSszPdtZI5WYm9J0Ro/LRjy0FzSdSCGiv8xXR9Iwr4Oq6dVWjVXVz/ujd2fervwODa8Y1Ke+v7de58vEqdluKW0hzoGlwYHOeTlgYMwa/i4/dqvUbUwsp1ISjq8uws/pfblDBYarTrN2j1kkrvPVeifLU1PYK5hDDG8ybzE2ooKNbzbzJGlerRV/6DoZvfefoRi9tRx9qlKNovnr48F695cLUyoqOCyOMj8Skg6xoBndktWOPDezU7pXj5gnvUtWNFCV4t9sv+zGG0D2zYbJTEZulJ/pwtILnk8CSA1vWa/hK2Urx/qcvv8ANTcyWc9agJuegEnvUgQe9CDgfCh+SA4JQCjWZj4fOpQkm7DHgYXHU/JQldkmZ7fXviJaD1BXGDpcSrx1a0bCH2YXaXTPtJc1jIQBieOjieaEajPBiFa5FzTnos8fUtBQ5/PuaNn0ryc+Xz7Er9rt7k7uzUIo4yuzBqKYWHLmS/I+qFp2bS1qeH59jbtOrkqfiJ7AWCgB4mi142FOUruKubMFRUY3tmahEKBVtrFmdoBvaNe5QAg19nzKkHU+o7HeSATg1UEjpSQCAir4smIZrW6Tm7IiU1FXKq272vZaYmMDJSA9hGrwMy015+fUurDbNo4epTrzbnZ/3aRb4pLLxd32lXXxNbEQqUV1Xa6txXL5bUUN4U3FvaMqej2toGmgrTwPcwcVZ9F+7DP/AJR+fOJw/qM4Y1f8Zr580Hd2n0ad1nr/AApf4tmdwz1ZX98PWWur/WpKr/cspfn57G/Dv9NXdD+2WcH7fPctFnlyzVbNWzLmDvkNLbDTMaH4LFGTQ0EiEEfdL8EFSa0dKXUzI/iPcRTWvUtk11vL7HLg1al4y/7Mb3GA/Fa+NobGWgVo2JoO7Brq7pkk6Z04VOVXL+nyv58TpJRz1qJEnOKEHFf3qgEy79n9EB43M+PyQHrG96EkndtixHE7Tj19SglI52stbooS6hw0zI0HbyWuUnHNHNi6rpU3IxO85HSvxeA/uVZYPalP9lTLt4ePL5oebliXVfWNk2dullhsWT213e8kcTWIuzc59BqKZV4hrVpq1nXq38uZ6ShTjRpa8LvkZLb7Y63Wx8p/G7IeqwZNb3ADvqruMVRpKJTbzxFfe+WNY2Uu/A0ZcFTYid2XtKNkWdchuBAN7Rr3IAg19nzKA6n1HY7yQCcGqgkdKSAQCczKhZRdmYyV0VS9oXRvbKz7zDXtbxHgrKjJTi4S0ZUYqEoSVWOq+x1ZLE3evcC30W0srIxxoQ88WgDWvHLjyC018XCnCMajtOLsu0yoYVzqSlBXp1Fdrk+z59kM2WEmtgmJD2Vksc2eYFSBUaf2PILqdZK2Jho8pL589Tljh5STwdS949aEuzt5cviIe99pLTBaRBaWhgDW0c2tJf8AUr5cM15vHVZOb3cop5I+hbL2XCWDVXe3p263Y+Vvfj2aF2uW92ytAJH6qaFdSVmVuKwrgxa2WHi3MfEfqutMr2is2qxPEkpjOFz4SG64ceYxEdXR8V0qadNJ8H6fLnDGhu4qVRcY6c3fN/bzO7nlYImMYRWJjI3s/FG5rQMLhwOXesKl96745nYPN6VrBw4oAwn95ID1wH/xCTqNpOmXBASdhu7i7IfE/oFBNj2+L0bCzLKmi1V9+EN9LI34VQqVVTbzenaQ+zW28NqkNnkIbJo2tMEo4gfzdXHhyGqjW3laWv3LLHbHqUKfSpXjx7O/s+Mr+2GysIlpZHASnM2fPjU9B2jTl90ns5LGpTSfV8jxuM2Vfr0fL8fgqJt8zIn2fG9sbjR8ZyoQa0ofu5jMCleKnDYiVCakuHBlRGvVpxdO+XFE3sRdFTiOeavJY6NaOWT5Fts5RlG6NasMGBoCr5u7LpKw5WJIIBvaNe5AEGvs+ZQHU+o7HeSATg1UEjpSQCAEA2nszTmRXq4d6y6RxWRg6cZPMg9pbXHDHvJcWWTWNALndnAAc1U4zD06tpVb5aW4nfg8POvPch5vREBttdslqiht1gke50LatYCa0GZcxvrjQt4gU4UPTNb8VKHAt9l16eGnPC4qKSllf2b5Pg+D80gy/rHetkwW17LPOzR5yo714ydWmmbf7Fb6dGpiIXUX32yObEVlsbF2hUTT1i2r25SWq7Hb3RUrvvd9mkLDI2RrTQPYatcOBHFYR2ZXUruNlx0N+M2vs+vBOlPry/ts278skaNs7tYyRoq4dq0/qlvNcDlr7MqU11teJYpYYpxnrqCDQ+K7KdTiinq0lfdlqMf+BYXOcw9J1A53EgVoDzpUrZKo2rcDCNOzvdiUljeNQR3fosTKwkIHc+7NAdNsLjoD4eaXFh3BdTuNAOvM+CXJsPGsjiGZqeZUqLY0Iq+domsBoV20MJKTKzFbQhTWpQb1vV0xNdPmrqlhoxjZq55ivjqlSalFtWd1bW60ZXL42cmhjbaQxwhc4UdxaeB5hpOjv7V8ptHDQoVWoO6+3Z+D7P8AS+3J7RwyhiVaov8A7XO3PmvFZZKwbHX3DaLTEba97ZmOaY5Q4BkpADWtmyrXIUNQDTPPXkg05Le+d5jtTY7pKVXDrJ6rl2rs7OHDs0PabZeG15noSjSQcep4/EPiF0zpxk78TxGLwNPEK7yfP8ilwXLuBQgVHLRIxsZ4fDqkrE8th1AgBAN7Rr3KAEGvs+ZUg9n1HY7yQHEGqgkdKSAQAgAoCv3/AHXvASc6hcWIpXzLHCYjcyRSrvtst2ykgF8Dj02cv5hyPz+I5qVSVJl3WpU8dTs8prRjLap1jFthtGDHZ5Wbx7Y8iZAXEgt4EnDUZakr1Ozpuph2qTs7/c8LtanKlio/qU3ZW8tO9cO4pNve3G4R1DanDXM4a5VPOi59qYx26BP/AJfj8npvpLYq3v11RZZ9Gn/29l4vke2B8rCHRg/r+vbwXn5uDybPYYrE4VXjVkstez5yLfd21kkepy4nq50W6E9yNj46toVsZjbU1++VkuSbsvJal72Q2mFreWtINGlx8QPNZYerOUrSPY7Q2e8NC752Ji8L6ZFJgcc6A+NVtq4hQlZnHRwk6kN5Db/E8XNWH6eRwdLEQm2sjHFZLDSMXWiT0VoD2tcM2vaHA9RFR81yyvGVmb45q5j22N/TRWiWA1qx1M+LSAWnvaQVcUKUZQUjkqVGnYZXRLJaqNAdJJoQMz29Q61ZQnCELvKx5XHYSo8RaCb3s17+Rerr2WFnwSWljpXF7WiNgxMjqQMch4gceHaqnFbScurSyXP8FrgdjRp2nXzfLgu/n9u8ltrdoYoo3Q4Wyvc0tMZzYAR+Pu4a9mq0YXAyr5yyj9ztxu1o4N/0311pbh2v8GPxbOl8nRruz8P5VXbTwUsJLLOL07Ox/Mz2+wfqqG0MNaplVjquD/3L3XB9ljZtlmSNiayQlwaAGk5uA5E8QtGGcrWkVWP3JVHKOV9SfXWV4IAQAgG9o17lACDX2fMqQdT6jsd5IBODVQSOlJAIAQAgOXtqoauSnYr9+3QHtNBVc06KZ3UcS4syraC5HRkljSaGtF1Yev8AoqcpcZZLv5+BvrUIbWxFKFXKMLuT5rl4teV2VZo6QxV16XPXNVzbabWp7xrdpWpWVlly0yLld5g9HmxtEkjuixpElBQABzCSMIrIa4SBQChzIPJGUIQlf93DTLtvZq+V+tnlax41zcNxNq1m5rq3f+1q2els1+5u9iv3lJQHSpoMq8hU56/3W+noil+l8DGvtede2VNX59Zq3j/c+9F++xyJkcc00j2tMj2xMDiATgFTSutTI0dy7KC1fgei+pa16kKS4Jvzy9vUrP2h3g915ThriACxgoeTGg/+VVpqxUpu5bbIowjgYOS4N+r9iFNrk9Zy9xuRPjPS1OYtFZbTJ92OZ/8ASx7vkFi5U46tGW7WlwZrdyQ2z/hsDGARTs6LhKD/AJYc4Do0rXDhpmO1edx2dVumz0+y3TjFfqE7W0Xp8zK99p+zcs9ohfZ2byV8ZZI1tBTAQWvIJ6IOIipPBoquvBYiMYuM3biaK9GT68U7aElsBsXNYnummlALmFphjBcCK1Bc7iRTQDnmarHE4mNVbsV4kU6bhmxO/ttnPqyzgsboXn75/pH4e3XsXdh9mRj1qufZwPPY3bcpXhQyXPj4cvv3EDdt1PmdU1ocyTqV21cRGmrIrMNg6leV3pz5l+ua5GsaBTJUeJrdJdSzPV4LCqhbcysT8UYaKBcKiloWUpN6nakxBACAEA3tGvcoAQa+z5lSDqfUdjvJAJwaqCR0pIBACAEAIDlzaoCIvK5mvByXPXpdJmdeGxHRaFFvvY0Or0c+a4HTnDQv8PtVx45FWtl2SQ9E1LRlXOnf4rd0fZmfOds43E18VOs21GTytolovTXtIK8XdKnIfP8AY8FCPpP0dgf02zYzf7qj3n3aR9M/E1q4NjA+xWYl2BxiD3EtqQXF72kaEEbylOpdUKScFfv8yj2tXlVxdVxevV8sv5Mw9Ja63bxzugbSHFzvU3tcRPYudu+fb7nuY0nDBdHFZqFvHdNvk2wsRBpa4gaGhroedF2dNDmeFWy8Zf8Ay35EVYNtbJA0ia2NkJNRhbK+goKjEG86nqWPTRXE2x2NjZ6U/Oy9ynbe7db9zBYppmMDSJKVjDjUUIIOLnXTgtNSpvPK9j0Gydj9Cm8TCLfDj/BBbC3s6C3xSOJIc7dyk51a/KrjyBo72VhFqEkyw2rho1sJKCWma71y79PE2YWHdWt0+8eRI0N3ZJLGlulBw1ce09atd7ep7ttD5xu53Iy2bLMM7pAMnnFTgCdfjn3rup46XRKPIp6uyqbrupbXPx4k7Yrsa0aLiqVnIsaVBRJFraLQdNj1ACAEAIAQDe0a9yAINfZ8ygOp9R2O8kAnBqoA6UgEAIAQAgBACATkhDtQsXFMm7tYiLfcTH8Fi4HPUoRnkyt2/YprzTCMzTxVe8PK56fD7T6KKUdEsvAulpq2NwblRhw9VGmisZO0WUcOtUV+LMUOxL6gVKqlOSyse6/xaNtDv/Az+Z/fcp358iP8XjyFYdhXHUlN6ZhLbC4EjBsG2mYqlqjOaW2Jcydu/Y1rfwhZLDylqcFbajfEvEMPQaHagDPrHFWkG0lc8/O287C9FJieoAQAgBACAEAIBvaNe5AEGvs+ZQHU+o7HeSATg1UEjpSQCAEAIAQAgBACAEB5RADm1FFDVyU7CBsbeSw6KJs6aR56E3knRRHTSPRZG8k6NEdLIUbCBwWW6jFzZ2GrKxFz1CAQAgBACAEAIAQAgG9o17kAQa+z5lAdT6jsd5IBODVQB0pAIAQAgBACAEAIAQAgBACAEAIAQAgBACAEAIAQAgBACAEA3tGvcgCDX2fMoDqfUdjvJARVstHBp01I+Sgkb753rO8SoJDfO9Z3iUAb53rO8SgDfO9Z3iUAb53rO8SgDfO9Z3iUAb53rO8SgDfO9Z3iUAb53rO8SgDfO9Z3iUAb53rO8SgPHTuHFx4AAmpPIDiUA2da5Kl2I7lp3cj6kgSuIOIHixhaxhprid1oSORO7MEuBGoqcv1HI8UIPd871neJQBvnes7xKAN871neJQBvnes7xKAN871neJQBvnes7xKAN871neJQBvnes7xKAN871neJQBvnes7xKAN871neJQC1ltND0iSDxPBSCVg19nzKkxPbSxxphAOoIJIyI5gICPN3P9WP/uf+iixNxM2CX1IveP8AoQXR56BN6kXvH/QhN0HoE3qRe8f9CC6D0Cb8uL3j/oQZB6BN+XF7x/0ILoPQJvy4veP+hBcPQJvy4veP+hBdB6BN+XF7x/0IMg9Am/Li94/6EGQegTflxe8f9CC6D0Cb8uL3j/oQXRwLnlc7pObE05O3ZLpCOLWvcBgHOgqUsLkzFZGNjEbWgMAw4aZU4gjjVSYkM+5JGECJzXRj7rJCQ6Meq2UAks/lKixlc79Am/Li94/6EF0HoE35cXvH/Qgug9Am/Li94/6EGQegTflxe8f9CC6D0Cb8uL3j/oQXQegTflxe8f8AQgyD0Cb8uL3j/oQZB6BN+XF7x/0IMg9Am/Li94/6EGQegTepF7x/0ILnosEvqRe8f9CEXFBdz+Uf/c/9EsLj6yRObqGgUAABJ4k8R1qSBygBACAEAIAQAgBACAEAIAQAgBACAEAIAQAgBACAEAIAQAgBACAE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xQSEhUUEhQVFBUXFRUUFBUWGBUXFBUWGBYWFxgVGBUYHCogGBwlHRUXITEhJSkrLi4uFx8zODMsNygtLisBCgoKDg0OGxAQGywkICQsLCwsLCwsLC4sLC0sLCwsLCwsMiwsLCwtLCwsLSwsLC8sLCwsLCwsLCwsLCwsLCwsLP/AABEIANkA6AMBEQACEQEDEQH/xAAbAAABBQEBAAAAAAAAAAAAAAAAAwQFBgcCAf/EAEQQAAEDAQUEBgcGBAQHAQAAAAEAAgMRBAUSITEGE0FRImFxgZHBFFKCk6Gx0gcyQlPR8CNicuEWM2PCFUODkqKy8Rf/xAAbAQEAAgMBAQAAAAAAAAAAAAAAAQUCAwQGB//EADkRAAIBAgMECQMDAgcBAQAAAAABAgMRBCExBRJBURMiYXGBkaHB8Aax0RQy4SNCFTNSYnKy8aIH/9oADAMBAAIRAxEAPwDcUAIAQAgBACAEAIAQAgBACAEAIAQAgBACAEAIAQAgBACAEAIAQAgBACAEAIAQAgBACAEAIAQAgE3TAcVNgN5LxYOKWA2lvlgBPJRPqxbM4QcpJDZm0TDxUwW8ricN12F234zmtvRM1byF2Xqw8Vi6bG8hzHa2u0KxcWibi6xJBACAEAIAQAgBACAEAIAQAgBACAEAIAQAgBRcCMs4C1TqqJkojW0WwBVGJ2nGnxN0aVyrSWy0SOc2KJ7qEjEcm+JyXpMNKlVoxq72UkmvE4qjkpbqWgpHs/a3/fkZGOQq4/vvWbnRjorj+o+wa31s+I4JXOtfTbFIWirW1cGkgUJ5rTWxEHCUUlmmduAoVHiKbd2t5Xy4XKPstW1ybo2gQyH7gdXC88geB6vBMLjacYqE45lhtvYValJ1qMrw4riv4+MtsmxFtb92eN3aXDyVgsXR4xZ5h4etwkQl/G2WLDv8NHE4SHA1w0r18QuiiqVa+6c9apVo23iU2Dvl9ptLY6GjWmR3KjaAeLi0LTi6Kpwv4G3CYnpZWsW+8No2MmMQcKtpi6iRWngR4rztbEbs909HQwMp0uka10JSwW8SDJbIV4s5q1B0x9Vb07nOCkAgBACAEAIAQAgBACAEAIAQAgBACAaW2bD2Ks2hiegjvPQ3U47xFyTF5y8eHavNraVXE1VRoLN/LnR0airsaxTMkJEcjZCK/dqQSBUhrtHEDgOR5LDG7CxKi6m+pNZtcfDmIV4t2Im8dqpIJooI3RlrhJiAGKTeBpLGUByDnUGlTnRWuwaleGFSqQain1XZ9ZPPLnn9zqhhqNalVlF3nFLK/Dm+ORUdqzbZ5G4PSXY29KJplc0EEtxBg+4DTQ8Wu4UVvUbc9H9/s2vUt9h1aCw29WUYtPVpK/mkyMh2Dt7hUWZwGvSdG34F1VCpy/0lrLbOCi7dJ5Jv2ObvJtcUNjs9nbvg8vMw1IORLjToAAR514HnniutZJE1ksNUniatTq2tu/jnxy/Bdv8ABF5R03VuJI5yztr3Zgr0GHxFGNNRqRu+dl89z5jj6dStiJVaHUi3lG7svnJZcEeeiRSVgvm0gWhhJhOMNDY3huePCGklzTk7PIc1hUx9OjO1HLnc3UdjYrE0N+cXLNpNeHBZ+hJ7N2Gz3dOY4nundaGtMbujQAY6NDhk6tCSeAAWvEYzp7J8DXQwaw0mndXaWevd7mZX7Y7ZFaHPnjeySWQurq1znGtGuFQ7sBVLNWznkfTsLVwlSio0pJxivFJc+Jq9wMdBCxjzV1AXnm469w07l5FbZfTN/wBt8u48ji3GrUco6cO4nbPb16fB4+NSN7lbOnYkWPqraM1I0tWOlmQCAEAIAQAgBACAEAIAQAgBAN7ZahGKlZRjdkN2OLDbmTNxRmorQjiDyKicXF2ZMWmLTQhzS08fh1rmxWGhiKUqU9H6dvgZRm4u6Kjel6QWZxitMgbjBZlmQHaPIGje3rXm9hbHxlPGz6j3UmnLRc1bm3llwvmbMVi6MIrelZvgV2yWhlhmfaHzQvjpK5uCVsjpXEgsbgB6NcRzzphdpVenlQdoOt1XF39GnbjnfvGHpTxLccOt59nu9F42Kdsnb4YrSwzxCaLpBzS0OFaHCQ05E1przK7sVj4YpxpKOV9X5HdhPpzFbNoVMT0tp7v7Y301eeXLgvE0qbbaZ2VnswaODpT/ALG0+a3RwcI/ul5FA8TOX7Y+Y1fet5Sf8xjOpkbT/wCwKz6KguF/Ex3q7428CqWbZaaP7jnN5lpIJ8Fp2c6dOn+3N8yy27iK2NrXc8lolov57Ry2x26PNlomFP8AUfTwrQqx36MtYryKHoa8dJvzK/ftltUspklDpHnCMWpNAABQdi8tiqtN1p7ul8vDI+qbDnClgacJy61rvvefoX/a22uu2w2SzQOwS0BLm0qMIq8jlie7vGIK42bhYy/crpL1Z8+23j5TqyqRecn6LT2IX/8ASbQ6HBJHG92Jp3hBFQMzVoyxZfeFKcluxex6OIhKi5NKS4Wv68PlyvpbSr04qpu5XtfO2ma77f8Ag/ftQ+SEPgi6dHOcH5gBtAaUIJbU0xcKaGhXg39JSpV505z3krWayefNZ59meTWaLmltKNSmp2tzv80Ju5Lz37MeB0ZBoWuwnPqLSWkdYPUaEELz1aFXZ9XdUr+f2ea+aosE41FcmXX0yIDGaE5NbxPZ1da9VsXEVMW7QWmvZ84HLWShqS1itgkFQvRyjunMOliAQAgBACAEB4UAAoD1ACAEAnNJhFVDdiGzP9r7/MdeIOS7ME4Vnup58jjrYiMFmVe7LwtFjwW5j2GOR2B0JdQvaK1BaeI4OFaYuVQbOdOnVvRazXE4FVqU/wCunk+BZNqvtNY2JrbHnK9tS5w/ya8KHJz/ABHavOYiTpydNarVnutjbI/VxjXqpqDzS0b/AI+/DmZXLa3vc5zyXucalziS4nmTxTDY2rh1JQ48+fMvdpfT+Dxzpuorbn+nK6/0918+ettSXufZuScguBA+P9lxVa8pyu3d8zY8Rh8FT6KhFJLgtDQ7j2GayhIp80hQnLNlDitqueVy2We5Y2cArd1pM85uJaDxtmYOCw32TZHpjZy+ShOxLzOHWaM6hSpsiyERdMRc11BkQR2jMLm6CO9c6v1U91xuVvbHZc2qQyHM0DW9QHAd5J71a4fEqlGxV18MqrzM2vrZiWI1bU08VS18bOpWdR5Ph2Lge72RHC0cIsJJJx43zUm9W/mliPsV4lhAkxdGoADsIpnlplmScqanqp00q7qSvKSi3xtk3zdmuHLkiv2n9PKnT6TCR3ks9y+a/wCPPud/HQvn2e3o+0ONnMYGGrsbG0Y0V0eOB4DnTqqqzb/0t0lSNehPWyak7+MfdaXeVlkvMbO2jKV6dSOa5fZ/O8gNu7DabNay+V2Jrj/BeMmYBowD8JFcx38V6bZWFw+Hwyo0Va2vNvi3zv6acDCvKbnvS8PwWDY7aWtATnxWWIo2NlOdzS7LOHtBCr5KxuF1iAQAgPCUABAeO/VAeNKA7QAgPCUBX9oLxDGnNc1aWRz1qqijLL1tZmeeIrQDWqr41JQlvp2a48jyuKryq1Or4EXet0ywtBc1wDuk1p1A0LsP65q1p/USxFJwg1vLJyWnh292R6b6dwVCeLhDaHVvnGL0m+T5dz/dp2EK1pJoMyVx6H2LJIvWyGxxeQ+QfoFp61R2WhQbQ2oordiapd11MiAoM/iu6lQUTyVfFSqMfk8vgt5ynICkHQCA8caa0zyHCp5IRewyt9ubE6Jrgf4sm6ByyeWlwy1IOE5jTLhUjGUrNdpvpUXUjJr+1X8L29xdyyNJyLXQ0JrzHELTUrQi7avku0yUXa4nbbvZM3QeawcIVY3ib6WIlTZmO2WyWGr2inKnFaKWHqOpuRPQ4bbMaMN6enLj4Fb2Z2hmsE2NlS3JskZOT2jh1OFTQ8OyoXqVhIdCqd9NH84dh4/E4yVfESrtJOTzS+Zvt4mtWu0RXnEyMRuks8zC7fClYpBXI+q5tO+tMxVVd6lCp2r1M+rUXYZFb7HLd9pdG/VpqCNHtOjx1H4UI4K6jKNWF0cecJWNS2NvneNHHyVVilGm+szuppzWRdGlctyT1ACA4cUB60/JAeSH5FAcxnNAKoAQDW3z4WlYTlZGMnZGY7WXnU4Qe1VdSo5OxQbSxFuqjixu3UcT2AR1YXPlwhz3HG5uBuLQ5DLLmdF1bF2bh8a60sQt9qW6ottJLdTu0rXvd5u+mRplWlh6dOVK0bxu5Wu27tWV+73YhtRaTKyzvIIJa8cM6OArkAM+oKtngaOBxtehRfVW67crq9uLy7c7akbRxE8RRo1JrNqS77PXhqKbMbLCR4kIz5cO3tXTCEpq3A9hsjbuL/TKjiHvW0fG3J8+/Xv4ajYrK2JoACsadNQRjWquo7scU8VtNJ448BmVKXEhvgeMaR+9EbCVjuigkbW+EPYatxEVLRlWtCMqkDRxGvFbKUnGWtjVWgpRzV7aeVv4IWzSsL/SZMo4YXNZK41YMbyX4XE9IhrI2l/GtATmtNSUXNzWi48O2x30oVo0Fh/7pSu46uy/an58+F3wEbXf7iccRY2EMLqzRzMLyA5zhidhwANbXEGycTQAZ63Ueq07fn5OmngYpbs7uTduq4u2iWl7u/BuPDPMQsFvkmnLmgFhY17Wg0aW0AaXuFQX4i7qLcJBNFyyjOdXeSuraaJ8r63+1rPgZVqNOjRUZfuva/G/GyyytbtTuna5NRyuYRU1PZlXkP7rF1JYad605NNcI3Sd1puq6y53v4Fe0pLqr1HNogbOwgjOmYVlRqxklODumamuDMl202bMTi5oVxh628rM5atPihL7N9o3WW0iJ1TDM4Nc0VOF+jZAB4Hqz/CmNpxdNzk0t3O7yVu0xozalbmX7bS6oLbgDqh7MWF4oCQR93MZtrQ93WV4XEfVToNxwq3ubenh+Xl2MtIYOMpJ1dOXPsKPsrbnWeV0D8i1xHxW11nWar3vvHq8VhaXQRlRSUbaI127LTjaCrajPeieTrw3ZD1bzQCASkOaA9jOfd5lAeS6jsKA5iOaEi6EAUBVtqrdhac9Aq3FVGnZFpg8NGplJXuZTYZn2u0bsAVJdR2dAACan98VxYmrHD0XVmYba+jqHROvRm4y/wBLzT7uK9Sz2q2yWWzshfA1xBd03gPjqXOIwjnQ8adiqsKlWxM69CtKN7ZRbjK1lr2X5eZ5TE1auCwsKFWkna+crOOreXbbnbuI+7BJaZQZHF1Oeg6gBkB2K2pUYxdorXN82+berfeV+GdTFVd6o728l3LReBq10WIRsGSuKUN1HpqcFFD0c1uNhxK+gqMzoB1qYq7zMZOyyOmtp59Z5o3clKx0VBIVQCFttIijfK+uFjHPdQVNGguNBxNAobsrmdKm6k1COraXmVe13a0xb8Rss+8ELA1oGGMOnY9ssoaML3NdQ00FXCpBJWhxVt7S/wCS1p4iSqdE5Oe7vO71dotNK+aTXi8srqxM35DG9jWytdJ0wWsaXDG4A5EAjE2hJIOWWa6VS6TJ6LMqFi5YbrQ1eSyTfhfR9uqBt4MLQScJqQWn7zSMiCBp2rOVNp2OeNeDV3l2cRGLp9Mk0qcIBoKA0By1rrmoeWQh1us33Ckcxaaha3HO6N1zu+rvbaIu0eCzVV080ZRipOzMa2hsLrJM2SOoLXBwPWDx/RVmIxE8WpU62j4cPnaez2RhMLGnKMY5tZvi/wAeBNVltTg9mIMkDCC01Ipiq0ivBwIqaCoGYVZGVDD0nvtJxvlayv2Zcs8ruzzzKSvSdCpKk1drnrbg/H52G2lhML4bQMzkyQ8yB97vAPH8Krtk4pVd+lpm3FclfTw9y52VU36cqEu9fPmpeNkrfiYOxX+DqZ2ZS4+jutlrCtinPUAjNqgCLXu8ygCbUdjvJAcQ6qCRypIOJnUBWMnZGUVdmX/aDb6MdnrkqefXqWPVbJo3kiM+zCw5SzHmIm/Bzv8AYqL6hr/sorvf2XudW3K2caS7/Ze4ttpa8UrYxowZ/wBTs/lRZ7EoblF1HrJ+i/m58s+osRv11SWkV6v+LE/sLduQcR1r0WGhd3N2zaG5BF8PLlkrCLT0LfQSfiNMJAaRr+IHmOGi2LdWupg956aHlkBIJcamtK0w5DLTtqpnbREU72uxaiwNh7RAAQHjkBW71uctYAyR5hY5jhZzg3TcLmkVcG4zG2mLBiplTQUSnRjKaUm7cvY6K20JwpynCEd95bzvfPJu17Xtq7duuZJ2eyuaS6R5kdoDQNDRxAaOeWfUFtnNNWirI4KdJxe9OV35W7jssAJIAqdTTM9pWu5tsk7iUiEjV5UkDu6Zsyw8dO1YtExdiqbf3SHNJpw+KqsTHclvI9JsnE2aK79mluP8WzuOn8Rvwa7/AG+JXnPqCgupXXc/uvcsttUb7tZdz9vcsG1JjfZ5I3PbiIq0VzxDMZDTl3rVsbZW0J141KVKVubVlZ9rsjzlPa+FwVZTqVErarV27ldkfsNaHMoxxzHLRe7WxK1N782kuSzfsjkxn1Ng8XVccPGT7XZL7t+iNQgdUBZuNsjnUt7MUUEiE+vcgCHX2fMoD2fUdjvJAcQaqCRypIG1vdRhWuqnu5Gyk1vZmLfaDOS4DrVVCLU25K3ee32OotNppls2Js27scXNwLz7RJHwovGbXq9Ji5vll5L8lTtOe/ipdmXkVG0Sb20OdrieadlcvhRerw9Po6MYckj5TWn+oxcpc5Py4GsbMWfDGFcYeNonqqEbRHNra9zJAwVOIZaYh0S5tesZLPA1VKtU3skpW/8AmOfmbMTGTp2jr/OnkD7UXPZR2AE1IcAC4aUz5kgCmua7FBKLevcapVG5pXt3/wA+niP6rSdAVQBVAeVQHjkBGXrIXUhbq8dI+qzie/RbaeXXfD7nNXbl/Sjx17EOqUAHLJazoStkJvKAbvKEDaU5KSDizSYXA8vL+yglD7aKzB8Z45VSOHp1ZWnoTLFVaEW6eTMzguObGd1A+pqC5rCKjrdTRX9KjgqCTior1frdnlsVjdr457lWc5LlpHyVoj6z7LTueGHdxvOYa94xUoTo2pGh15Hks57SoR4t9y/Njnp7GxUtUl3v8XLFdOxT4nB75hXk1pP/AJEj5Lir7SjNbqj6lnhdiypTU5T8kXGCPCKaqrlK7uXsY7qsKLEyG9o17kAQa+z5lAdT6jsd5IBODVQSOlJAzvI9ErbS1NNb9plV/vrM7qovS4Zf00eKxsmsQ2jS4YGssjatHQgB0HCP+y8pWweHr13v04u8uKXM9pCpOnh07vKPPsMnu+IbxtBxV9W2Tg2m9y3c2vc8PhqklVVjXrqbSIdipJ04wdonuqLbgrir4WuNTXuJFeogHpDqK0SowlLeevY2r99tfE6IzaVl8/BD2mybimbnxYcLWkM/hFrg9ga4NGFpAc2rjq1lTxWyj/SaV+rp3ctOBsxFsTTb3VvrPLWXPV63SatbVjoyutIrFJuw2TC8AjeAgHE05EVoWEDTpVzyW6nOnG/9329mcdehX6t+pez4Xtn3rs7730PXXbKMJbaJC5lAA/Du3gChDwBUkj8Vag5jksuli73irPlr4fg19DNJWm7rno+/v58/IVstvdibHMxsUjg9zGtfja5rMOIh2FuYxA0I49RphKCteLuvI2RqO+7NWb7b6eQ9cVrNpwSgGFrhIdvWEAhuFwd90tBrrwWW9lY0zg97fjyFsVRXqWJtWgjI5RKSinJ6ICDnrUsRFzUGmm1fNeneLDedy6DESjOv74EfogLHDMBG1x9UfBQld2JckldkDbNt4I3FpZKSOplP/ZWENm1Zq916/gqau2qFOTi4yuu78lfn2qj3+/ZHLXIlhexrCWtLQT0CdDz/AAtpTOu1bId85ehzS2/Bftg/O3sx2zb17nACFoqaZuJ8gs3sqKV3L0MI7elKSSgvP+C4XdajI2pAHYqurBQdkX9Go5xux4tRtG9o17kAQa+z5lAdT6jsd5IBODVQSOlJAxvX7hW2lqaa37TKL7H8Z374L0uG/wAtHiMb/nyNDtNkfuXvxdEwOoP+mcvivEUsHiI7U6Zz6l9LvutbTJ5319T29WSeDaWu6/sZvdv+aztXuqv7GeDw/wDmx7zXLv8A8odgXl637j3tH9iFWlajaEsoYC5xDWtBc4nQAZknuQiTUVd6De6f8sOwluMulwnVu8cX0PX0s+uqxjoFUlUSlLkvJKy9Ne0dFyyJGN53ZHOWF+IOjxGN7HOY9hc3CSC0/A5ZLZCrKF0uOprnSjOzeq0Iu12aWzhkjJ55nmWFhZI5hY9r3tY4YGtAaQ0udUUPRzqKrYpRndNJKz0MHFwzTbzROErnNwnIAQQdCKFA1caAublk4DQ1oada1N1I5JX8bGKusjx1ePgihKdnPyXvzMhGRy14zDOvC0ZOMlnFrg/xwaJjKzzEbRoCONfh/wDVhgateScMQlvx4rRp6P56aCajrHQTZp2/r+/BdxiTpygH9K1ym4K6NkKam91mL7UXk5k5ADdK5g8z19S7tm7VnN9HUt2DaH0nRlh3iqW87fuV+HNZcOPmRH/GH8meDvqV50sjzP8AhVDt8/4H1z2+R8rKhtMQGQNdeGarsftLoI7qzk/TvNFTB4elOMVe91xNuuIdAKnVaVXNnpaMVGJJqTcN7Rr3IAg19nzKA6n1HY7yQCcGqgkdKSBreDKtKzhJRd2a6kW1ZGc3tckskpLQAOZI+Wq6an1Ls/BxUas3fkot+1vU87W2Ji69VyhFJc21/wCj+07fRRN9FdFI6RrBE8kxsjJDKEhxdpyqAssPS/UxWJpvqy6y527e0tJYlUo9BUXWSs+Whn1331WVgwU6Wta/Ci1V9u1HF7sEu9t/gv6f/wCfUKUeknXlK2eUVH7uRttwzY4h2Lhp15VVvSNFbDxoPdiOAVtNIjeNm30UkdcONjmV1pUUrTj2KJRumjXVhvwceaGOzdvme18dpaBNE4MeRTC8EVa8DhUfsaDGm5NWlqacLUqSTjVXWjl39pLlyzOo5LkIIYT47a5jtIYWSRjm6V0jXP7gzCP6381utalfm/tY1XvUtyX3uShctRtE3OQCTnIQIyPQDWRykg9oHNGdCCa1rQ6Z1C0JTjUbtdO3hYyyaOWszIPMD5rcndXIJm8nYYexvkueu7ROrDRvNGCbUS4rQ7qoPPzXFTyifQdnxtQXaXOx/ZtXczPfSAwMlnb/AMwPwAujaaUDSa58KEcivQ0sfJUFvZytr7nzXHUILE1HDKN3Zdl/sV64I6zxgZZ1p2CqoW3N3lqzyGHblXTfM2y6W0YF2UlZHrYaD9bTMb2jXuQBBr7PmUB1PqOx3kgE4NVBI6UkHEwyWFRXRKK9a20K8Tt2lpI7aDMy27sxZO5wBpJgcTUYSQC0DDSteiTWvFe5+j8Sq2zoxesHKPrf3sec2xTcKza0lb8exUi7C+vWHea58bS3K04dv3zPquxsQsXs6lP/AG2fesn6o2/YW3h8YFeAXPhJWyPMbUo7sywzChVgUxyHKSCHvK7pBMLTZ3DeYQySJ2TJmg1Ar+F3I9nXXG2dzkrUZqp0tJ56NPRr2ZKWa0h7GuFQCK0ORB4tI4EGoPYsjphJTipI4t1tZEwvkOFoIFetzg1oHWSQO9TGLk7IyYzsUJMjp3tLHvYyMMJBLGML3dIjLEXPNaEjJvWs5ySW4jXGOe8/ny49LlrNgk5yECL3qQIOfr+/3qhAgTVAeuOVOs9+iAkLC0vc2vDM5AZDStOxY2S0MhttleGCMhbYYWNfKXoSsTKg95epjNmsRtVqYwHOWVrewE0J7h8kr7HnTg3GSa7cn7+xe4D6yoOKpTptS0VrNN9ujXqbjtnahDYZiMqs3bfb6GXYDXuXPUvuOx5jHVN2hOXZ9zL9jYMU9fVHxOX6qv4qx5/Z0N6tfkjZLEyjQrCGh6mKyHCzJG9o17kAQa+z5lAez6jsd5IDiDVQSOlJB4VDBCXmyhrovPbVwzqU2kjppSszPdtZI5WYm9J0Ro/LRjy0FzSdSCGiv8xXR9Iwr4Oq6dVWjVXVz/ujd2fervwODa8Y1Ke+v7de58vEqdluKW0hzoGlwYHOeTlgYMwa/i4/dqvUbUwsp1ISjq8uws/pfblDBYarTrN2j1kkrvPVeifLU1PYK5hDDG8ybzE2ooKNbzbzJGlerRV/6DoZvfefoRi9tRx9qlKNovnr48F695cLUyoqOCyOMj8Skg6xoBndktWOPDezU7pXj5gnvUtWNFCV4t9sv+zGG0D2zYbJTEZulJ/pwtILnk8CSA1vWa/hK2Urx/qcvv8ANTcyWc9agJuegEnvUgQe9CDgfCh+SA4JQCjWZj4fOpQkm7DHgYXHU/JQldkmZ7fXviJaD1BXGDpcSrx1a0bCH2YXaXTPtJc1jIQBieOjieaEajPBiFa5FzTnos8fUtBQ5/PuaNn0ryc+Xz7Er9rt7k7uzUIo4yuzBqKYWHLmS/I+qFp2bS1qeH59jbtOrkqfiJ7AWCgB4mi142FOUruKubMFRUY3tmahEKBVtrFmdoBvaNe5QAg19nzKkHU+o7HeSATg1UEjpSQCAir4smIZrW6Tm7IiU1FXKq272vZaYmMDJSA9hGrwMy015+fUurDbNo4epTrzbnZ/3aRb4pLLxd32lXXxNbEQqUV1Xa6txXL5bUUN4U3FvaMqej2toGmgrTwPcwcVZ9F+7DP/AJR+fOJw/qM4Y1f8Zr580Hd2n0ad1nr/AApf4tmdwz1ZX98PWWur/WpKr/cspfn57G/Dv9NXdD+2WcH7fPctFnlyzVbNWzLmDvkNLbDTMaH4LFGTQ0EiEEfdL8EFSa0dKXUzI/iPcRTWvUtk11vL7HLg1al4y/7Mb3GA/Fa+NobGWgVo2JoO7Brq7pkk6Z04VOVXL+nyv58TpJRz1qJEnOKEHFf3qgEy79n9EB43M+PyQHrG96EkndtixHE7Tj19SglI52stbooS6hw0zI0HbyWuUnHNHNi6rpU3IxO85HSvxeA/uVZYPalP9lTLt4ePL5oebliXVfWNk2dullhsWT213e8kcTWIuzc59BqKZV4hrVpq1nXq38uZ6ShTjRpa8LvkZLb7Y63Wx8p/G7IeqwZNb3ADvqruMVRpKJTbzxFfe+WNY2Uu/A0ZcFTYid2XtKNkWdchuBAN7Rr3IAg19nzKA6n1HY7yQCcGqgkdKSAQCczKhZRdmYyV0VS9oXRvbKz7zDXtbxHgrKjJTi4S0ZUYqEoSVWOq+x1ZLE3evcC30W0srIxxoQ88WgDWvHLjyC018XCnCMajtOLsu0yoYVzqSlBXp1Fdrk+z59kM2WEmtgmJD2Vksc2eYFSBUaf2PILqdZK2Jho8pL589Tljh5STwdS949aEuzt5cviIe99pLTBaRBaWhgDW0c2tJf8AUr5cM15vHVZOb3cop5I+hbL2XCWDVXe3p263Y+Vvfj2aF2uW92ytAJH6qaFdSVmVuKwrgxa2WHi3MfEfqutMr2is2qxPEkpjOFz4SG64ceYxEdXR8V0qadNJ8H6fLnDGhu4qVRcY6c3fN/bzO7nlYImMYRWJjI3s/FG5rQMLhwOXesKl96745nYPN6VrBw4oAwn95ID1wH/xCTqNpOmXBASdhu7i7IfE/oFBNj2+L0bCzLKmi1V9+EN9LI34VQqVVTbzenaQ+zW28NqkNnkIbJo2tMEo4gfzdXHhyGqjW3laWv3LLHbHqUKfSpXjx7O/s+Mr+2GysIlpZHASnM2fPjU9B2jTl90ns5LGpTSfV8jxuM2Vfr0fL8fgqJt8zIn2fG9sbjR8ZyoQa0ofu5jMCleKnDYiVCakuHBlRGvVpxdO+XFE3sRdFTiOeavJY6NaOWT5Fts5RlG6NasMGBoCr5u7LpKw5WJIIBvaNe5AEGvs+ZQHU+o7HeSATg1UEjpSQCAEA2nszTmRXq4d6y6RxWRg6cZPMg9pbXHDHvJcWWTWNALndnAAc1U4zD06tpVb5aW4nfg8POvPch5vREBttdslqiht1gke50LatYCa0GZcxvrjQt4gU4UPTNb8VKHAt9l16eGnPC4qKSllf2b5Pg+D80gy/rHetkwW17LPOzR5yo714ydWmmbf7Fb6dGpiIXUX32yObEVlsbF2hUTT1i2r25SWq7Hb3RUrvvd9mkLDI2RrTQPYatcOBHFYR2ZXUruNlx0N+M2vs+vBOlPry/ts278skaNs7tYyRoq4dq0/qlvNcDlr7MqU11teJYpYYpxnrqCDQ+K7KdTiinq0lfdlqMf+BYXOcw9J1A53EgVoDzpUrZKo2rcDCNOzvdiUljeNQR3fosTKwkIHc+7NAdNsLjoD4eaXFh3BdTuNAOvM+CXJsPGsjiGZqeZUqLY0Iq+domsBoV20MJKTKzFbQhTWpQb1vV0xNdPmrqlhoxjZq55ivjqlSalFtWd1bW60ZXL42cmhjbaQxwhc4UdxaeB5hpOjv7V8ptHDQoVWoO6+3Z+D7P8AS+3J7RwyhiVaov8A7XO3PmvFZZKwbHX3DaLTEba97ZmOaY5Q4BkpADWtmyrXIUNQDTPPXkg05Le+d5jtTY7pKVXDrJ6rl2rs7OHDs0PabZeG15noSjSQcep4/EPiF0zpxk78TxGLwNPEK7yfP8ilwXLuBQgVHLRIxsZ4fDqkrE8th1AgBAN7Rr3KAEGvs+ZUg9n1HY7yQHEGqgkdKSAQAgAoCv3/AHXvASc6hcWIpXzLHCYjcyRSrvtst2ykgF8Dj02cv5hyPz+I5qVSVJl3WpU8dTs8prRjLap1jFthtGDHZ5Wbx7Y8iZAXEgt4EnDUZakr1Ozpuph2qTs7/c8LtanKlio/qU3ZW8tO9cO4pNve3G4R1DanDXM4a5VPOi59qYx26BP/AJfj8npvpLYq3v11RZZ9Gn/29l4vke2B8rCHRg/r+vbwXn5uDybPYYrE4VXjVkstez5yLfd21kkepy4nq50W6E9yNj46toVsZjbU1++VkuSbsvJal72Q2mFreWtINGlx8QPNZYerOUrSPY7Q2e8NC752Ji8L6ZFJgcc6A+NVtq4hQlZnHRwk6kN5Db/E8XNWH6eRwdLEQm2sjHFZLDSMXWiT0VoD2tcM2vaHA9RFR81yyvGVmb45q5j22N/TRWiWA1qx1M+LSAWnvaQVcUKUZQUjkqVGnYZXRLJaqNAdJJoQMz29Q61ZQnCELvKx5XHYSo8RaCb3s17+Rerr2WFnwSWljpXF7WiNgxMjqQMch4gceHaqnFbScurSyXP8FrgdjRp2nXzfLgu/n9u8ltrdoYoo3Q4Wyvc0tMZzYAR+Pu4a9mq0YXAyr5yyj9ztxu1o4N/0311pbh2v8GPxbOl8nRruz8P5VXbTwUsJLLOL07Ox/Mz2+wfqqG0MNaplVjquD/3L3XB9ljZtlmSNiayQlwaAGk5uA5E8QtGGcrWkVWP3JVHKOV9SfXWV4IAQAgG9o17lACDX2fMqQdT6jsd5IBODVQSOlJAIAQAgOXtqoauSnYr9+3QHtNBVc06KZ3UcS4syraC5HRkljSaGtF1Yev8AoqcpcZZLv5+BvrUIbWxFKFXKMLuT5rl4teV2VZo6QxV16XPXNVzbabWp7xrdpWpWVlly0yLld5g9HmxtEkjuixpElBQABzCSMIrIa4SBQChzIPJGUIQlf93DTLtvZq+V+tnlax41zcNxNq1m5rq3f+1q2els1+5u9iv3lJQHSpoMq8hU56/3W+noil+l8DGvtede2VNX59Zq3j/c+9F++xyJkcc00j2tMj2xMDiATgFTSutTI0dy7KC1fgei+pa16kKS4Jvzy9vUrP2h3g915ThriACxgoeTGg/+VVpqxUpu5bbIowjgYOS4N+r9iFNrk9Zy9xuRPjPS1OYtFZbTJ92OZ/8ASx7vkFi5U46tGW7WlwZrdyQ2z/hsDGARTs6LhKD/AJYc4Do0rXDhpmO1edx2dVumz0+y3TjFfqE7W0Xp8zK99p+zcs9ohfZ2byV8ZZI1tBTAQWvIJ6IOIipPBoquvBYiMYuM3biaK9GT68U7aElsBsXNYnummlALmFphjBcCK1Bc7iRTQDnmarHE4mNVbsV4kU6bhmxO/ttnPqyzgsboXn75/pH4e3XsXdh9mRj1qufZwPPY3bcpXhQyXPj4cvv3EDdt1PmdU1ocyTqV21cRGmrIrMNg6leV3pz5l+ua5GsaBTJUeJrdJdSzPV4LCqhbcysT8UYaKBcKiloWUpN6nakxBACAEA3tGvcoAQa+z5lSDqfUdjvJAJwaqCR0pIBACAEAIDlzaoCIvK5mvByXPXpdJmdeGxHRaFFvvY0Or0c+a4HTnDQv8PtVx45FWtl2SQ9E1LRlXOnf4rd0fZmfOds43E18VOs21GTytolovTXtIK8XdKnIfP8AY8FCPpP0dgf02zYzf7qj3n3aR9M/E1q4NjA+xWYl2BxiD3EtqQXF72kaEEbylOpdUKScFfv8yj2tXlVxdVxevV8sv5Mw9Ja63bxzugbSHFzvU3tcRPYudu+fb7nuY0nDBdHFZqFvHdNvk2wsRBpa4gaGhroedF2dNDmeFWy8Zf8Ay35EVYNtbJA0ia2NkJNRhbK+goKjEG86nqWPTRXE2x2NjZ6U/Oy9ynbe7db9zBYppmMDSJKVjDjUUIIOLnXTgtNSpvPK9j0Gydj9Cm8TCLfDj/BBbC3s6C3xSOJIc7dyk51a/KrjyBo72VhFqEkyw2rho1sJKCWma71y79PE2YWHdWt0+8eRI0N3ZJLGlulBw1ce09atd7ep7ttD5xu53Iy2bLMM7pAMnnFTgCdfjn3rup46XRKPIp6uyqbrupbXPx4k7Yrsa0aLiqVnIsaVBRJFraLQdNj1ACAEAIAQDe0a9yAINfZ8ygOp9R2O8kAnBqoA6UgEAIAQAgBACATkhDtQsXFMm7tYiLfcTH8Fi4HPUoRnkyt2/YprzTCMzTxVe8PK56fD7T6KKUdEsvAulpq2NwblRhw9VGmisZO0WUcOtUV+LMUOxL6gVKqlOSyse6/xaNtDv/Az+Z/fcp358iP8XjyFYdhXHUlN6ZhLbC4EjBsG2mYqlqjOaW2Jcydu/Y1rfwhZLDylqcFbajfEvEMPQaHagDPrHFWkG0lc8/O287C9FJieoAQAgBACAEAIBvaNe5AEGvs+ZQHU+o7HeSATg1UEjpSQCAEAIAQAgBACAEB5RADm1FFDVyU7CBsbeSw6KJs6aR56E3knRRHTSPRZG8k6NEdLIUbCBwWW6jFzZ2GrKxFz1CAQAgBACAEAIAQAgG9o17kAQa+z5lAdT6jsd5IBODVQB0pAIAQAgBACAEAIAQAgBACAEAIAQAgBACAEAIAQAgBACAEA3tGvcgCDX2fMoDqfUdjvJARVstHBp01I+Sgkb753rO8SoJDfO9Z3iUAb53rO8SgDfO9Z3iUAb53rO8SgDfO9Z3iUAb53rO8SgDfO9Z3iUAb53rO8SgDfO9Z3iUAb53rO8SgPHTuHFx4AAmpPIDiUA2da5Kl2I7lp3cj6kgSuIOIHixhaxhprid1oSORO7MEuBGoqcv1HI8UIPd871neJQBvnes7xKAN871neJQBvnes7xKAN871neJQBvnes7xKAN871neJQBvnes7xKAN871neJQBvnes7xKAN871neJQC1ltND0iSDxPBSCVg19nzKkxPbSxxphAOoIJIyI5gICPN3P9WP/uf+iixNxM2CX1IveP8AoQXR56BN6kXvH/QhN0HoE3qRe8f9CC6D0Cb8uL3j/oQZB6BN+XF7x/0ILoPQJvy4veP+hBcPQJvy4veP+hBdB6BN+XF7x/0IMg9Am/Li94/6EGQegTflxe8f9CC6D0Cb8uL3j/oQXRwLnlc7pObE05O3ZLpCOLWvcBgHOgqUsLkzFZGNjEbWgMAw4aZU4gjjVSYkM+5JGECJzXRj7rJCQ6Meq2UAks/lKixlc79Am/Li94/6EF0HoE35cXvH/Qgug9Am/Li94/6EGQegTflxe8f9CC6D0Cb8uL3j/oQXQegTflxe8f8AQgyD0Cb8uL3j/oQZB6BN+XF7x/0IMg9Am/Li94/6EGQegTepF7x/0ILnosEvqRe8f9CEXFBdz+Uf/c/9EsLj6yRObqGgUAABJ4k8R1qSBygBACAEAIAQAgBACAEAIAQAgBACAEAIAQAgBACAEAIAQAgBACAE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jpeg;base64,/9j/4AAQSkZJRgABAQAAAQABAAD/2wCEAAkGBxQSEhUUEhQVFBUXFRUUFBUWGBUXFBUWGBYWFxgVGBUYHCogGBwlHRUXITEhJSkrLi4uFx8zODMsNygtLisBCgoKDg0OGxAQGywkICQsLCwsLCwsLC4sLC0sLCwsLCwsMiwsLCwtLCwsLSwsLC8sLCwsLCwsLCwsLCwsLCwsLP/AABEIANkA6AMBEQACEQEDEQH/xAAbAAABBQEBAAAAAAAAAAAAAAAAAwQFBgcCAf/EAEQQAAEDAQUEBgcGBAQHAQAAAAEAAgMRBAUSITEGE0FRImFxgZHBFFKCk6Gx0gcyQlPR8CNicuEWM2PCFUODkqKy8Rf/xAAbAQEAAgMBAQAAAAAAAAAAAAAAAQUCAwQGB//EADkRAAIBAgMECQMDAgcBAQAAAAABAgMRBCExBRJBURMiYXGBkaHB8Aax0RQy4SNCFTNSYnKy8aIH/9oADAMBAAIRAxEAPwDcUAIAQAgBACAEAIAQAgBACAEAIAQAgBACAEAIAQAgBACAEAIAQAgBACAEAIAQAgBACAEAIAQAgE3TAcVNgN5LxYOKWA2lvlgBPJRPqxbM4QcpJDZm0TDxUwW8ricN12F234zmtvRM1byF2Xqw8Vi6bG8hzHa2u0KxcWibi6xJBACAEAIAQAgBACAEAIAQAgBACAEAIAQAgBRcCMs4C1TqqJkojW0WwBVGJ2nGnxN0aVyrSWy0SOc2KJ7qEjEcm+JyXpMNKlVoxq72UkmvE4qjkpbqWgpHs/a3/fkZGOQq4/vvWbnRjorj+o+wa31s+I4JXOtfTbFIWirW1cGkgUJ5rTWxEHCUUlmmduAoVHiKbd2t5Xy4XKPstW1ybo2gQyH7gdXC88geB6vBMLjacYqE45lhtvYValJ1qMrw4riv4+MtsmxFtb92eN3aXDyVgsXR4xZ5h4etwkQl/G2WLDv8NHE4SHA1w0r18QuiiqVa+6c9apVo23iU2Dvl9ptLY6GjWmR3KjaAeLi0LTi6Kpwv4G3CYnpZWsW+8No2MmMQcKtpi6iRWngR4rztbEbs909HQwMp0uka10JSwW8SDJbIV4s5q1B0x9Vb07nOCkAgBACAEAIAQAgBACAEAIAQAgBACAaW2bD2Ks2hiegjvPQ3U47xFyTF5y8eHavNraVXE1VRoLN/LnR0airsaxTMkJEcjZCK/dqQSBUhrtHEDgOR5LDG7CxKi6m+pNZtcfDmIV4t2Im8dqpIJooI3RlrhJiAGKTeBpLGUByDnUGlTnRWuwaleGFSqQain1XZ9ZPPLnn9zqhhqNalVlF3nFLK/Dm+ORUdqzbZ5G4PSXY29KJplc0EEtxBg+4DTQ8Wu4UVvUbc9H9/s2vUt9h1aCw29WUYtPVpK/mkyMh2Dt7hUWZwGvSdG34F1VCpy/0lrLbOCi7dJ5Jv2ObvJtcUNjs9nbvg8vMw1IORLjToAAR514HnniutZJE1ksNUniatTq2tu/jnxy/Bdv8ABF5R03VuJI5yztr3Zgr0GHxFGNNRqRu+dl89z5jj6dStiJVaHUi3lG7svnJZcEeeiRSVgvm0gWhhJhOMNDY3huePCGklzTk7PIc1hUx9OjO1HLnc3UdjYrE0N+cXLNpNeHBZ+hJ7N2Gz3dOY4nundaGtMbujQAY6NDhk6tCSeAAWvEYzp7J8DXQwaw0mndXaWevd7mZX7Y7ZFaHPnjeySWQurq1znGtGuFQ7sBVLNWznkfTsLVwlSio0pJxivFJc+Jq9wMdBCxjzV1AXnm469w07l5FbZfTN/wBt8u48ji3GrUco6cO4nbPb16fB4+NSN7lbOnYkWPqraM1I0tWOlmQCAEAIAQAgBACAEAIAQAgBAN7ZahGKlZRjdkN2OLDbmTNxRmorQjiDyKicXF2ZMWmLTQhzS08fh1rmxWGhiKUqU9H6dvgZRm4u6Kjel6QWZxitMgbjBZlmQHaPIGje3rXm9hbHxlPGz6j3UmnLRc1bm3llwvmbMVi6MIrelZvgV2yWhlhmfaHzQvjpK5uCVsjpXEgsbgB6NcRzzphdpVenlQdoOt1XF39GnbjnfvGHpTxLccOt59nu9F42Kdsnb4YrSwzxCaLpBzS0OFaHCQ05E1przK7sVj4YpxpKOV9X5HdhPpzFbNoVMT0tp7v7Y301eeXLgvE0qbbaZ2VnswaODpT/ALG0+a3RwcI/ul5FA8TOX7Y+Y1fet5Sf8xjOpkbT/wCwKz6KguF/Ex3q7428CqWbZaaP7jnN5lpIJ8Fp2c6dOn+3N8yy27iK2NrXc8lolov57Ry2x26PNlomFP8AUfTwrQqx36MtYryKHoa8dJvzK/ftltUspklDpHnCMWpNAABQdi8tiqtN1p7ul8vDI+qbDnClgacJy61rvvefoX/a22uu2w2SzQOwS0BLm0qMIq8jlie7vGIK42bhYy/crpL1Z8+23j5TqyqRecn6LT2IX/8ASbQ6HBJHG92Jp3hBFQMzVoyxZfeFKcluxex6OIhKi5NKS4Wv68PlyvpbSr04qpu5XtfO2ma77f8Ag/ftQ+SEPgi6dHOcH5gBtAaUIJbU0xcKaGhXg39JSpV505z3krWayefNZ59meTWaLmltKNSmp2tzv80Ju5Lz37MeB0ZBoWuwnPqLSWkdYPUaEELz1aFXZ9XdUr+f2ea+aosE41FcmXX0yIDGaE5NbxPZ1da9VsXEVMW7QWmvZ84HLWShqS1itgkFQvRyjunMOliAQAgBACAEB4UAAoD1ACAEAnNJhFVDdiGzP9r7/MdeIOS7ME4Vnup58jjrYiMFmVe7LwtFjwW5j2GOR2B0JdQvaK1BaeI4OFaYuVQbOdOnVvRazXE4FVqU/wCunk+BZNqvtNY2JrbHnK9tS5w/ya8KHJz/ABHavOYiTpydNarVnutjbI/VxjXqpqDzS0b/AI+/DmZXLa3vc5zyXucalziS4nmTxTDY2rh1JQ48+fMvdpfT+Dxzpuorbn+nK6/0918+ettSXufZuScguBA+P9lxVa8pyu3d8zY8Rh8FT6KhFJLgtDQ7j2GayhIp80hQnLNlDitqueVy2We5Y2cArd1pM85uJaDxtmYOCw32TZHpjZy+ShOxLzOHWaM6hSpsiyERdMRc11BkQR2jMLm6CO9c6v1U91xuVvbHZc2qQyHM0DW9QHAd5J71a4fEqlGxV18MqrzM2vrZiWI1bU08VS18bOpWdR5Ph2Lge72RHC0cIsJJJx43zUm9W/mliPsV4lhAkxdGoADsIpnlplmScqanqp00q7qSvKSi3xtk3zdmuHLkiv2n9PKnT6TCR3ks9y+a/wCPPud/HQvn2e3o+0ONnMYGGrsbG0Y0V0eOB4DnTqqqzb/0t0lSNehPWyak7+MfdaXeVlkvMbO2jKV6dSOa5fZ/O8gNu7DabNay+V2Jrj/BeMmYBowD8JFcx38V6bZWFw+Hwyo0Va2vNvi3zv6acDCvKbnvS8PwWDY7aWtATnxWWIo2NlOdzS7LOHtBCr5KxuF1iAQAgPCUABAeO/VAeNKA7QAgPCUBX9oLxDGnNc1aWRz1qqijLL1tZmeeIrQDWqr41JQlvp2a48jyuKryq1Or4EXet0ywtBc1wDuk1p1A0LsP65q1p/USxFJwg1vLJyWnh292R6b6dwVCeLhDaHVvnGL0m+T5dz/dp2EK1pJoMyVx6H2LJIvWyGxxeQ+QfoFp61R2WhQbQ2oordiapd11MiAoM/iu6lQUTyVfFSqMfk8vgt5ynICkHQCA8caa0zyHCp5IRewyt9ubE6Jrgf4sm6ByyeWlwy1IOE5jTLhUjGUrNdpvpUXUjJr+1X8L29xdyyNJyLXQ0JrzHELTUrQi7avku0yUXa4nbbvZM3QeawcIVY3ib6WIlTZmO2WyWGr2inKnFaKWHqOpuRPQ4bbMaMN6enLj4Fb2Z2hmsE2NlS3JskZOT2jh1OFTQ8OyoXqVhIdCqd9NH84dh4/E4yVfESrtJOTzS+Zvt4mtWu0RXnEyMRuks8zC7fClYpBXI+q5tO+tMxVVd6lCp2r1M+rUXYZFb7HLd9pdG/VpqCNHtOjx1H4UI4K6jKNWF0cecJWNS2NvneNHHyVVilGm+szuppzWRdGlctyT1ACA4cUB60/JAeSH5FAcxnNAKoAQDW3z4WlYTlZGMnZGY7WXnU4Qe1VdSo5OxQbSxFuqjixu3UcT2AR1YXPlwhz3HG5uBuLQ5DLLmdF1bF2bh8a60sQt9qW6ottJLdTu0rXvd5u+mRplWlh6dOVK0bxu5Wu27tWV+73YhtRaTKyzvIIJa8cM6OArkAM+oKtngaOBxtehRfVW67crq9uLy7c7akbRxE8RRo1JrNqS77PXhqKbMbLCR4kIz5cO3tXTCEpq3A9hsjbuL/TKjiHvW0fG3J8+/Xv4ajYrK2JoACsadNQRjWquo7scU8VtNJ448BmVKXEhvgeMaR+9EbCVjuigkbW+EPYatxEVLRlWtCMqkDRxGvFbKUnGWtjVWgpRzV7aeVv4IWzSsL/SZMo4YXNZK41YMbyX4XE9IhrI2l/GtATmtNSUXNzWi48O2x30oVo0Fh/7pSu46uy/an58+F3wEbXf7iccRY2EMLqzRzMLyA5zhidhwANbXEGycTQAZ63Ueq07fn5OmngYpbs7uTduq4u2iWl7u/BuPDPMQsFvkmnLmgFhY17Wg0aW0AaXuFQX4i7qLcJBNFyyjOdXeSuraaJ8r63+1rPgZVqNOjRUZfuva/G/GyyytbtTuna5NRyuYRU1PZlXkP7rF1JYad605NNcI3Sd1puq6y53v4Fe0pLqr1HNogbOwgjOmYVlRqxklODumamuDMl202bMTi5oVxh628rM5atPihL7N9o3WW0iJ1TDM4Nc0VOF+jZAB4Hqz/CmNpxdNzk0t3O7yVu0xozalbmX7bS6oLbgDqh7MWF4oCQR93MZtrQ93WV4XEfVToNxwq3ubenh+Xl2MtIYOMpJ1dOXPsKPsrbnWeV0D8i1xHxW11nWar3vvHq8VhaXQRlRSUbaI127LTjaCrajPeieTrw3ZD1bzQCASkOaA9jOfd5lAeS6jsKA5iOaEi6EAUBVtqrdhac9Aq3FVGnZFpg8NGplJXuZTYZn2u0bsAVJdR2dAACan98VxYmrHD0XVmYba+jqHROvRm4y/wBLzT7uK9Sz2q2yWWzshfA1xBd03gPjqXOIwjnQ8adiqsKlWxM69CtKN7ZRbjK1lr2X5eZ5TE1auCwsKFWkna+crOOreXbbnbuI+7BJaZQZHF1Oeg6gBkB2K2pUYxdorXN82+berfeV+GdTFVd6o728l3LReBq10WIRsGSuKUN1HpqcFFD0c1uNhxK+gqMzoB1qYq7zMZOyyOmtp59Z5o3clKx0VBIVQCFttIijfK+uFjHPdQVNGguNBxNAobsrmdKm6k1COraXmVe13a0xb8Rss+8ELA1oGGMOnY9ssoaML3NdQ00FXCpBJWhxVt7S/wCS1p4iSqdE5Oe7vO71dotNK+aTXi8srqxM35DG9jWytdJ0wWsaXDG4A5EAjE2hJIOWWa6VS6TJ6LMqFi5YbrQ1eSyTfhfR9uqBt4MLQScJqQWn7zSMiCBp2rOVNp2OeNeDV3l2cRGLp9Mk0qcIBoKA0By1rrmoeWQh1us33Ckcxaaha3HO6N1zu+rvbaIu0eCzVV080ZRipOzMa2hsLrJM2SOoLXBwPWDx/RVmIxE8WpU62j4cPnaez2RhMLGnKMY5tZvi/wAeBNVltTg9mIMkDCC01Ipiq0ivBwIqaCoGYVZGVDD0nvtJxvlayv2Zcs8ruzzzKSvSdCpKk1drnrbg/H52G2lhML4bQMzkyQ8yB97vAPH8Krtk4pVd+lpm3FclfTw9y52VU36cqEu9fPmpeNkrfiYOxX+DqZ2ZS4+jutlrCtinPUAjNqgCLXu8ygCbUdjvJAcQ6qCRypIOJnUBWMnZGUVdmX/aDb6MdnrkqefXqWPVbJo3kiM+zCw5SzHmIm/Bzv8AYqL6hr/sorvf2XudW3K2caS7/Ze4ttpa8UrYxowZ/wBTs/lRZ7EoblF1HrJ+i/m58s+osRv11SWkV6v+LE/sLduQcR1r0WGhd3N2zaG5BF8PLlkrCLT0LfQSfiNMJAaRr+IHmOGi2LdWupg956aHlkBIJcamtK0w5DLTtqpnbREU72uxaiwNh7RAAQHjkBW71uctYAyR5hY5jhZzg3TcLmkVcG4zG2mLBiplTQUSnRjKaUm7cvY6K20JwpynCEd95bzvfPJu17Xtq7duuZJ2eyuaS6R5kdoDQNDRxAaOeWfUFtnNNWirI4KdJxe9OV35W7jssAJIAqdTTM9pWu5tsk7iUiEjV5UkDu6Zsyw8dO1YtExdiqbf3SHNJpw+KqsTHclvI9JsnE2aK79mluP8WzuOn8Rvwa7/AG+JXnPqCgupXXc/uvcsttUb7tZdz9vcsG1JjfZ5I3PbiIq0VzxDMZDTl3rVsbZW0J141KVKVubVlZ9rsjzlPa+FwVZTqVErarV27ldkfsNaHMoxxzHLRe7WxK1N782kuSzfsjkxn1Ng8XVccPGT7XZL7t+iNQgdUBZuNsjnUt7MUUEiE+vcgCHX2fMoD2fUdjvJAcQaqCRypIG1vdRhWuqnu5Gyk1vZmLfaDOS4DrVVCLU25K3ee32OotNppls2Js27scXNwLz7RJHwovGbXq9Ji5vll5L8lTtOe/ipdmXkVG0Sb20OdrieadlcvhRerw9Po6MYckj5TWn+oxcpc5Py4GsbMWfDGFcYeNonqqEbRHNra9zJAwVOIZaYh0S5tesZLPA1VKtU3skpW/8AmOfmbMTGTp2jr/OnkD7UXPZR2AE1IcAC4aUz5kgCmua7FBKLevcapVG5pXt3/wA+niP6rSdAVQBVAeVQHjkBGXrIXUhbq8dI+qzie/RbaeXXfD7nNXbl/Sjx17EOqUAHLJazoStkJvKAbvKEDaU5KSDizSYXA8vL+yglD7aKzB8Z45VSOHp1ZWnoTLFVaEW6eTMzguObGd1A+pqC5rCKjrdTRX9KjgqCTior1frdnlsVjdr457lWc5LlpHyVoj6z7LTueGHdxvOYa94xUoTo2pGh15Hks57SoR4t9y/Njnp7GxUtUl3v8XLFdOxT4nB75hXk1pP/AJEj5Lir7SjNbqj6lnhdiypTU5T8kXGCPCKaqrlK7uXsY7qsKLEyG9o17kAQa+z5lAdT6jsd5IBODVQSOlJAzvI9ErbS1NNb9plV/vrM7qovS4Zf00eKxsmsQ2jS4YGssjatHQgB0HCP+y8pWweHr13v04u8uKXM9pCpOnh07vKPPsMnu+IbxtBxV9W2Tg2m9y3c2vc8PhqklVVjXrqbSIdipJ04wdonuqLbgrir4WuNTXuJFeogHpDqK0SowlLeevY2r99tfE6IzaVl8/BD2mybimbnxYcLWkM/hFrg9ga4NGFpAc2rjq1lTxWyj/SaV+rp3ctOBsxFsTTb3VvrPLWXPV63SatbVjoyutIrFJuw2TC8AjeAgHE05EVoWEDTpVzyW6nOnG/9329mcdehX6t+pez4Xtn3rs7730PXXbKMJbaJC5lAA/Du3gChDwBUkj8Vag5jksuli73irPlr4fg19DNJWm7rno+/v58/IVstvdibHMxsUjg9zGtfja5rMOIh2FuYxA0I49RphKCteLuvI2RqO+7NWb7b6eQ9cVrNpwSgGFrhIdvWEAhuFwd90tBrrwWW9lY0zg97fjyFsVRXqWJtWgjI5RKSinJ6ICDnrUsRFzUGmm1fNeneLDedy6DESjOv74EfogLHDMBG1x9UfBQld2JckldkDbNt4I3FpZKSOplP/ZWENm1Zq916/gqau2qFOTi4yuu78lfn2qj3+/ZHLXIlhexrCWtLQT0CdDz/AAtpTOu1bId85ehzS2/Bftg/O3sx2zb17nACFoqaZuJ8gs3sqKV3L0MI7elKSSgvP+C4XdajI2pAHYqurBQdkX9Go5xux4tRtG9o17kAQa+z5lAdT6jsd5IBODVQSOlJAxvX7hW2lqaa37TKL7H8Z374L0uG/wAtHiMb/nyNDtNkfuXvxdEwOoP+mcvivEUsHiI7U6Zz6l9LvutbTJ5319T29WSeDaWu6/sZvdv+aztXuqv7GeDw/wDmx7zXLv8A8odgXl637j3tH9iFWlajaEsoYC5xDWtBc4nQAZknuQiTUVd6De6f8sOwluMulwnVu8cX0PX0s+uqxjoFUlUSlLkvJKy9Ne0dFyyJGN53ZHOWF+IOjxGN7HOY9hc3CSC0/A5ZLZCrKF0uOprnSjOzeq0Iu12aWzhkjJ55nmWFhZI5hY9r3tY4YGtAaQ0udUUPRzqKrYpRndNJKz0MHFwzTbzROErnNwnIAQQdCKFA1caAublk4DQ1oada1N1I5JX8bGKusjx1ePgihKdnPyXvzMhGRy14zDOvC0ZOMlnFrg/xwaJjKzzEbRoCONfh/wDVhgateScMQlvx4rRp6P56aCajrHQTZp2/r+/BdxiTpygH9K1ym4K6NkKam91mL7UXk5k5ADdK5g8z19S7tm7VnN9HUt2DaH0nRlh3iqW87fuV+HNZcOPmRH/GH8meDvqV50sjzP8AhVDt8/4H1z2+R8rKhtMQGQNdeGarsftLoI7qzk/TvNFTB4elOMVe91xNuuIdAKnVaVXNnpaMVGJJqTcN7Rr3IAg19nzKA6n1HY7yQCcGqgkdKSBreDKtKzhJRd2a6kW1ZGc3tckskpLQAOZI+Wq6an1Ls/BxUas3fkot+1vU87W2Ji69VyhFJc21/wCj+07fRRN9FdFI6RrBE8kxsjJDKEhxdpyqAssPS/UxWJpvqy6y527e0tJYlUo9BUXWSs+Whn1331WVgwU6Wta/Ci1V9u1HF7sEu9t/gv6f/wCfUKUeknXlK2eUVH7uRttwzY4h2Lhp15VVvSNFbDxoPdiOAVtNIjeNm30UkdcONjmV1pUUrTj2KJRumjXVhvwceaGOzdvme18dpaBNE4MeRTC8EVa8DhUfsaDGm5NWlqacLUqSTjVXWjl39pLlyzOo5LkIIYT47a5jtIYWSRjm6V0jXP7gzCP6381utalfm/tY1XvUtyX3uShctRtE3OQCTnIQIyPQDWRykg9oHNGdCCa1rQ6Z1C0JTjUbtdO3hYyyaOWszIPMD5rcndXIJm8nYYexvkueu7ROrDRvNGCbUS4rQ7qoPPzXFTyifQdnxtQXaXOx/ZtXczPfSAwMlnb/AMwPwAujaaUDSa58KEcivQ0sfJUFvZytr7nzXHUILE1HDKN3Zdl/sV64I6zxgZZ1p2CqoW3N3lqzyGHblXTfM2y6W0YF2UlZHrYaD9bTMb2jXuQBBr7PmUB1PqOx3kgE4NVBI6UkHEwyWFRXRKK9a20K8Tt2lpI7aDMy27sxZO5wBpJgcTUYSQC0DDSteiTWvFe5+j8Sq2zoxesHKPrf3sec2xTcKza0lb8exUi7C+vWHea58bS3K04dv3zPquxsQsXs6lP/AG2fesn6o2/YW3h8YFeAXPhJWyPMbUo7sywzChVgUxyHKSCHvK7pBMLTZ3DeYQySJ2TJmg1Ar+F3I9nXXG2dzkrUZqp0tJ56NPRr2ZKWa0h7GuFQCK0ORB4tI4EGoPYsjphJTipI4t1tZEwvkOFoIFetzg1oHWSQO9TGLk7IyYzsUJMjp3tLHvYyMMJBLGML3dIjLEXPNaEjJvWs5ySW4jXGOe8/ny49LlrNgk5yECL3qQIOfr+/3qhAgTVAeuOVOs9+iAkLC0vc2vDM5AZDStOxY2S0MhttleGCMhbYYWNfKXoSsTKg95epjNmsRtVqYwHOWVrewE0J7h8kr7HnTg3GSa7cn7+xe4D6yoOKpTptS0VrNN9ujXqbjtnahDYZiMqs3bfb6GXYDXuXPUvuOx5jHVN2hOXZ9zL9jYMU9fVHxOX6qv4qx5/Z0N6tfkjZLEyjQrCGh6mKyHCzJG9o17kAQa+z5lAez6jsd5IDiDVQSOlJB4VDBCXmyhrovPbVwzqU2kjppSszPdtZI5WYm9J0Ro/LRjy0FzSdSCGiv8xXR9Iwr4Oq6dVWjVXVz/ujd2fervwODa8Y1Ke+v7de58vEqdluKW0hzoGlwYHOeTlgYMwa/i4/dqvUbUwsp1ISjq8uws/pfblDBYarTrN2j1kkrvPVeifLU1PYK5hDDG8ybzE2ooKNbzbzJGlerRV/6DoZvfefoRi9tRx9qlKNovnr48F695cLUyoqOCyOMj8Skg6xoBndktWOPDezU7pXj5gnvUtWNFCV4t9sv+zGG0D2zYbJTEZulJ/pwtILnk8CSA1vWa/hK2Urx/qcvv8ANTcyWc9agJuegEnvUgQe9CDgfCh+SA4JQCjWZj4fOpQkm7DHgYXHU/JQldkmZ7fXviJaD1BXGDpcSrx1a0bCH2YXaXTPtJc1jIQBieOjieaEajPBiFa5FzTnos8fUtBQ5/PuaNn0ryc+Xz7Er9rt7k7uzUIo4yuzBqKYWHLmS/I+qFp2bS1qeH59jbtOrkqfiJ7AWCgB4mi142FOUruKubMFRUY3tmahEKBVtrFmdoBvaNe5QAg19nzKkHU+o7HeSATg1UEjpSQCAir4smIZrW6Tm7IiU1FXKq272vZaYmMDJSA9hGrwMy015+fUurDbNo4epTrzbnZ/3aRb4pLLxd32lXXxNbEQqUV1Xa6txXL5bUUN4U3FvaMqej2toGmgrTwPcwcVZ9F+7DP/AJR+fOJw/qM4Y1f8Zr580Hd2n0ad1nr/AApf4tmdwz1ZX98PWWur/WpKr/cspfn57G/Dv9NXdD+2WcH7fPctFnlyzVbNWzLmDvkNLbDTMaH4LFGTQ0EiEEfdL8EFSa0dKXUzI/iPcRTWvUtk11vL7HLg1al4y/7Mb3GA/Fa+NobGWgVo2JoO7Brq7pkk6Z04VOVXL+nyv58TpJRz1qJEnOKEHFf3qgEy79n9EB43M+PyQHrG96EkndtixHE7Tj19SglI52stbooS6hw0zI0HbyWuUnHNHNi6rpU3IxO85HSvxeA/uVZYPalP9lTLt4ePL5oebliXVfWNk2dullhsWT213e8kcTWIuzc59BqKZV4hrVpq1nXq38uZ6ShTjRpa8LvkZLb7Y63Wx8p/G7IeqwZNb3ADvqruMVRpKJTbzxFfe+WNY2Uu/A0ZcFTYid2XtKNkWdchuBAN7Rr3IAg19nzKA6n1HY7yQCcGqgkdKSAQCczKhZRdmYyV0VS9oXRvbKz7zDXtbxHgrKjJTi4S0ZUYqEoSVWOq+x1ZLE3evcC30W0srIxxoQ88WgDWvHLjyC018XCnCMajtOLsu0yoYVzqSlBXp1Fdrk+z59kM2WEmtgmJD2Vksc2eYFSBUaf2PILqdZK2Jho8pL589Tljh5STwdS949aEuzt5cviIe99pLTBaRBaWhgDW0c2tJf8AUr5cM15vHVZOb3cop5I+hbL2XCWDVXe3p263Y+Vvfj2aF2uW92ytAJH6qaFdSVmVuKwrgxa2WHi3MfEfqutMr2is2qxPEkpjOFz4SG64ceYxEdXR8V0qadNJ8H6fLnDGhu4qVRcY6c3fN/bzO7nlYImMYRWJjI3s/FG5rQMLhwOXesKl96745nYPN6VrBw4oAwn95ID1wH/xCTqNpOmXBASdhu7i7IfE/oFBNj2+L0bCzLKmi1V9+EN9LI34VQqVVTbzenaQ+zW28NqkNnkIbJo2tMEo4gfzdXHhyGqjW3laWv3LLHbHqUKfSpXjx7O/s+Mr+2GysIlpZHASnM2fPjU9B2jTl90ns5LGpTSfV8jxuM2Vfr0fL8fgqJt8zIn2fG9sbjR8ZyoQa0ofu5jMCleKnDYiVCakuHBlRGvVpxdO+XFE3sRdFTiOeavJY6NaOWT5Fts5RlG6NasMGBoCr5u7LpKw5WJIIBvaNe5AEGvs+ZQHU+o7HeSATg1UEjpSQCAEA2nszTmRXq4d6y6RxWRg6cZPMg9pbXHDHvJcWWTWNALndnAAc1U4zD06tpVb5aW4nfg8POvPch5vREBttdslqiht1gke50LatYCa0GZcxvrjQt4gU4UPTNb8VKHAt9l16eGnPC4qKSllf2b5Pg+D80gy/rHetkwW17LPOzR5yo714ydWmmbf7Fb6dGpiIXUX32yObEVlsbF2hUTT1i2r25SWq7Hb3RUrvvd9mkLDI2RrTQPYatcOBHFYR2ZXUruNlx0N+M2vs+vBOlPry/ts278skaNs7tYyRoq4dq0/qlvNcDlr7MqU11teJYpYYpxnrqCDQ+K7KdTiinq0lfdlqMf+BYXOcw9J1A53EgVoDzpUrZKo2rcDCNOzvdiUljeNQR3fosTKwkIHc+7NAdNsLjoD4eaXFh3BdTuNAOvM+CXJsPGsjiGZqeZUqLY0Iq+domsBoV20MJKTKzFbQhTWpQb1vV0xNdPmrqlhoxjZq55ivjqlSalFtWd1bW60ZXL42cmhjbaQxwhc4UdxaeB5hpOjv7V8ptHDQoVWoO6+3Z+D7P8AS+3J7RwyhiVaov8A7XO3PmvFZZKwbHX3DaLTEba97ZmOaY5Q4BkpADWtmyrXIUNQDTPPXkg05Le+d5jtTY7pKVXDrJ6rl2rs7OHDs0PabZeG15noSjSQcep4/EPiF0zpxk78TxGLwNPEK7yfP8ilwXLuBQgVHLRIxsZ4fDqkrE8th1AgBAN7Rr3KAEGvs+ZUg9n1HY7yQHEGqgkdKSAQAgAoCv3/AHXvASc6hcWIpXzLHCYjcyRSrvtst2ykgF8Dj02cv5hyPz+I5qVSVJl3WpU8dTs8prRjLap1jFthtGDHZ5Wbx7Y8iZAXEgt4EnDUZakr1Ozpuph2qTs7/c8LtanKlio/qU3ZW8tO9cO4pNve3G4R1DanDXM4a5VPOi59qYx26BP/AJfj8npvpLYq3v11RZZ9Gn/29l4vke2B8rCHRg/r+vbwXn5uDybPYYrE4VXjVkstez5yLfd21kkepy4nq50W6E9yNj46toVsZjbU1++VkuSbsvJal72Q2mFreWtINGlx8QPNZYerOUrSPY7Q2e8NC752Ji8L6ZFJgcc6A+NVtq4hQlZnHRwk6kN5Db/E8XNWH6eRwdLEQm2sjHFZLDSMXWiT0VoD2tcM2vaHA9RFR81yyvGVmb45q5j22N/TRWiWA1qx1M+LSAWnvaQVcUKUZQUjkqVGnYZXRLJaqNAdJJoQMz29Q61ZQnCELvKx5XHYSo8RaCb3s17+Rerr2WFnwSWljpXF7WiNgxMjqQMch4gceHaqnFbScurSyXP8FrgdjRp2nXzfLgu/n9u8ltrdoYoo3Q4Wyvc0tMZzYAR+Pu4a9mq0YXAyr5yyj9ztxu1o4N/0311pbh2v8GPxbOl8nRruz8P5VXbTwUsJLLOL07Ox/Mz2+wfqqG0MNaplVjquD/3L3XB9ljZtlmSNiayQlwaAGk5uA5E8QtGGcrWkVWP3JVHKOV9SfXWV4IAQAgG9o17lACDX2fMqQdT6jsd5IBODVQSOlJAIAQAgOXtqoauSnYr9+3QHtNBVc06KZ3UcS4syraC5HRkljSaGtF1Yev8AoqcpcZZLv5+BvrUIbWxFKFXKMLuT5rl4teV2VZo6QxV16XPXNVzbabWp7xrdpWpWVlly0yLld5g9HmxtEkjuixpElBQABzCSMIrIa4SBQChzIPJGUIQlf93DTLtvZq+V+tnlax41zcNxNq1m5rq3f+1q2els1+5u9iv3lJQHSpoMq8hU56/3W+noil+l8DGvtede2VNX59Zq3j/c+9F++xyJkcc00j2tMj2xMDiATgFTSutTI0dy7KC1fgei+pa16kKS4Jvzy9vUrP2h3g915ThriACxgoeTGg/+VVpqxUpu5bbIowjgYOS4N+r9iFNrk9Zy9xuRPjPS1OYtFZbTJ92OZ/8ASx7vkFi5U46tGW7WlwZrdyQ2z/hsDGARTs6LhKD/AJYc4Do0rXDhpmO1edx2dVumz0+y3TjFfqE7W0Xp8zK99p+zcs9ohfZ2byV8ZZI1tBTAQWvIJ6IOIipPBoquvBYiMYuM3biaK9GT68U7aElsBsXNYnummlALmFphjBcCK1Bc7iRTQDnmarHE4mNVbsV4kU6bhmxO/ttnPqyzgsboXn75/pH4e3XsXdh9mRj1qufZwPPY3bcpXhQyXPj4cvv3EDdt1PmdU1ocyTqV21cRGmrIrMNg6leV3pz5l+ua5GsaBTJUeJrdJdSzPV4LCqhbcysT8UYaKBcKiloWUpN6nakxBACAEA3tGvcoAQa+z5lSDqfUdjvJAJwaqCR0pIBACAEAIDlzaoCIvK5mvByXPXpdJmdeGxHRaFFvvY0Or0c+a4HTnDQv8PtVx45FWtl2SQ9E1LRlXOnf4rd0fZmfOds43E18VOs21GTytolovTXtIK8XdKnIfP8AY8FCPpP0dgf02zYzf7qj3n3aR9M/E1q4NjA+xWYl2BxiD3EtqQXF72kaEEbylOpdUKScFfv8yj2tXlVxdVxevV8sv5Mw9Ja63bxzugbSHFzvU3tcRPYudu+fb7nuY0nDBdHFZqFvHdNvk2wsRBpa4gaGhroedF2dNDmeFWy8Zf8Ay35EVYNtbJA0ia2NkJNRhbK+goKjEG86nqWPTRXE2x2NjZ6U/Oy9ynbe7db9zBYppmMDSJKVjDjUUIIOLnXTgtNSpvPK9j0Gydj9Cm8TCLfDj/BBbC3s6C3xSOJIc7dyk51a/KrjyBo72VhFqEkyw2rho1sJKCWma71y79PE2YWHdWt0+8eRI0N3ZJLGlulBw1ce09atd7ep7ttD5xu53Iy2bLMM7pAMnnFTgCdfjn3rup46XRKPIp6uyqbrupbXPx4k7Yrsa0aLiqVnIsaVBRJFraLQdNj1ACAEAIAQDe0a9yAINfZ8ygOp9R2O8kAnBqoA6UgEAIAQAgBACATkhDtQsXFMm7tYiLfcTH8Fi4HPUoRnkyt2/YprzTCMzTxVe8PK56fD7T6KKUdEsvAulpq2NwblRhw9VGmisZO0WUcOtUV+LMUOxL6gVKqlOSyse6/xaNtDv/Az+Z/fcp358iP8XjyFYdhXHUlN6ZhLbC4EjBsG2mYqlqjOaW2Jcydu/Y1rfwhZLDylqcFbajfEvEMPQaHagDPrHFWkG0lc8/O287C9FJieoAQAgBACAEAIBvaNe5AEGvs+ZQHU+o7HeSATg1UEjpSQCAEAIAQAgBACAEB5RADm1FFDVyU7CBsbeSw6KJs6aR56E3knRRHTSPRZG8k6NEdLIUbCBwWW6jFzZ2GrKxFz1CAQAgBACAEAIAQAgG9o17kAQa+z5lAdT6jsd5IBODVQB0pAIAQAgBACAEAIAQAgBACAEAIAQAgBACAEAIAQAgBACAEA3tGvcgCDX2fMoDqfUdjvJARVstHBp01I+Sgkb753rO8SoJDfO9Z3iUAb53rO8SgDfO9Z3iUAb53rO8SgDfO9Z3iUAb53rO8SgDfO9Z3iUAb53rO8SgDfO9Z3iUAb53rO8SgPHTuHFx4AAmpPIDiUA2da5Kl2I7lp3cj6kgSuIOIHixhaxhprid1oSORO7MEuBGoqcv1HI8UIPd871neJQBvnes7xKAN871neJQBvnes7xKAN871neJQBvnes7xKAN871neJQBvnes7xKAN871neJQBvnes7xKAN871neJQC1ltND0iSDxPBSCVg19nzKkxPbSxxphAOoIJIyI5gICPN3P9WP/uf+iixNxM2CX1IveP8AoQXR56BN6kXvH/QhN0HoE3qRe8f9CC6D0Cb8uL3j/oQZB6BN+XF7x/0ILoPQJvy4veP+hBcPQJvy4veP+hBdB6BN+XF7x/0IMg9Am/Li94/6EGQegTflxe8f9CC6D0Cb8uL3j/oQXRwLnlc7pObE05O3ZLpCOLWvcBgHOgqUsLkzFZGNjEbWgMAw4aZU4gjjVSYkM+5JGECJzXRj7rJCQ6Meq2UAks/lKixlc79Am/Li94/6EF0HoE35cXvH/Qgug9Am/Li94/6EGQegTflxe8f9CC6D0Cb8uL3j/oQXQegTflxe8f8AQgyD0Cb8uL3j/oQZB6BN+XF7x/0IMg9Am/Li94/6EGQegTepF7x/0ILnosEvqRe8f9CEXFBdz+Uf/c/9EsLj6yRObqGgUAABJ4k8R1qSBygBACAEAIAQAgBACAEAIAQAgBACAEAIAQAgBACAEAIAQAgBACAE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 descr="C:\Users\Johanna\Downloads\LOGO_PLANIFICACION_2009_PC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43608" y="1988840"/>
            <a:ext cx="7416824" cy="4126992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3635896" y="3284984"/>
            <a:ext cx="2304256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Autosuficientes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179512" y="2132856"/>
            <a:ext cx="2304256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 </a:t>
            </a:r>
          </a:p>
          <a:p>
            <a:pPr algn="ctr"/>
            <a:r>
              <a:rPr lang="es-EC" dirty="0" smtClean="0"/>
              <a:t>estatales</a:t>
            </a:r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6660232" y="5373216"/>
            <a:ext cx="230425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Defender intereses nacionales</a:t>
            </a:r>
            <a:endParaRPr lang="es-ES" dirty="0"/>
          </a:p>
        </p:txBody>
      </p:sp>
      <p:sp>
        <p:nvSpPr>
          <p:cNvPr id="1035" name="AutoShape 11" descr="data:image/jpeg;base64,/9j/4AAQSkZJRgABAQAAAQABAAD/2wCEAAkGBxQSEhUUExQUFhUXFh0YGBYXGCAXGBgbHB8YHBocHBoYHCggHxwlHBUYITEhJiorLi4uHR8zODMsNygtLisBCgoKDg0OFxAQGiwkHBwsLCwsLCwsLCwsLCwsLCwsLCwsLCwsLCwsLCwsLCwsLCwsLCwsLCwsLCwsLCwsLCwsLP/AABEIALwBDAMBIgACEQEDEQH/xAAcAAACAwEBAQEAAAAAAAAAAAAFBgMEBwIBAAj/xABGEAABAwMCBAQEAgYGCQQDAAABAgMRAAQhEjEFBkFREyJhcQcygZFCoRQjUrHB0RUWM2Jy8BckQ1SCkrLh8VOiwtIlNET/xAAYAQEBAQEBAAAAAAAAAAAAAAABAAIDBP/EAB8RAQEBAAIDAQEBAQAAAAAAAAABEQIhEjFBUWEiA//aAAwDAQACEQMRAD8ALCuhXgroVxafRQG/5Ks3lKWptQUoypSVqEn2JI/KjrrqUJKlEJSBJUTAA7kmgTnO9ikwXxjshah9wmKZvxK3+juy/Zc/5/8AtQzjfwzbUmbVZSsD5VmUq/4okH7/AEpr4VzFa3B0tPIUo7JylR9kqAJ2q/c3jbQBccQ2DgFaggH21EdjTtDA+I2L1srQ8haFdJ6+xGCPaoG7pxOUrV9Ca3i4NpeJLKlsPSJ0pWlShtkaTI6ZFZ7zT8OlsBTtusKbGSlZCVJGPxGARv2PvWpQUEcZfGzq/vRay5rdS24FuLUsiEYSAn1mKXlHvv3FeFHbNORHzlfnRCWw3cqVqTssyrUCepGZH7qdDcF1uWXEpKh5XAAsD6HBxWGVd4dxV5ifCcKZ3AyD9Dis3h+HW18EW94cXCkqc1K8yQACmfKYGBiiyFVkXBufXkL/AF/nb66UgKHYjIBz3pptOf7RXzKcR/iRP/TNZvGk8BdCuZuambJuVnU4R5GgfMfU/sp9T9JpGvecLu6OmybUhGxWQJ+58qf31DYcoyouXKy6smSJJBPqTlVOZ7DpzjPEeIoWEhtphY0nESOo1EFRxgxA3qqjifEeFJAS8lTRMBJ86e8AKEpkDpFSczcNcW4ktoWoJRpToVpCSDjHt2/hRzhVkfBQ3cBLqgM6hrG+N94GJq8goWHxYupAUw04eyNSSfbJ6T0ozZfFxuYftnG87pUFx7hQTSFx2/QLhSW2WGw2ojVpOSMSQn9wFFeC8wl9Zbf/AEcoA/EmCsnYDUY79K1U1Lh3Oti/Gi5bBONK5bM9vOAD9Jo8DORWNcT5at3EnQkNq6ETp+o2j2qtwLmG/wCGJ8Pww4zqJ0mVATvpUk+UHeD1JxM1nqpttfUgcM+LFs4Ql5txqfxYWge8Qr7A0+MupWkLQoKSoSlSTIIOxBG4qxPTXhruvIoTg15XUV4ak5ryuq+qLivq6iuai+ryva8qAYjO2a6ArETwe6Yy2tQJMfqlEffbtUh41xBhIPjPAAx5iVf9QI/M0+K0S+JXMPjPeA2o+G3hUHCl9ffTt7zQLlfhP6Q+lKsIA1q9QOg9yQKu8tWAUVrcCVeaBOcjJNGWX/8A8iwJ/wBmoR6kK/kK1udQKPO3Cm7fw3GQW1FWyZAxnUOxBjb+FAbZ/wAR0uXIedHUgySfUnpE09fES0CrULwChY+oVggfkfpSvytboW294qiG06ZGrSPNqGSPYYo43o0UsuAW12jxLVS2XE7AqnPQkAlQBMwZ6HFBbV1V3cIau33CB5ASqYIwAJxkgZ60Z5Iv0NXLjCSkoWSUL/EojYT1ET9feqfP/DfCfS6kQHM46LET95B+9U94jBd8lWxQEp1oUB806p9wcfaKz7iNmph1bat0GJHXsfqINaryzfF+3bcWPMQQT3IJE47xS/8AELl8n/Wm5OAHB6CAFD0jB+nrRx5XcpsLnB+AfpDDrqXIU1JKCmZESDIM5gjbpQOn34Y8RQnxGVFIUohSZwVYIKR3I3j1NS8+8vagHmkJSEpV4kYEDIwBk7j7Vry7wYz4iinCktFBBaU68VeVI1RGN9J96q2tg46CUDVBiJyJ6x2xTzwDhKGWx5fOoDXqg57doqtwDNh5G0AoCFaRKU7JMZAj1qDiSX1JCWSlJKsrOdKepA6mrbTdTxXLWnwAofe2ge8utSYIJ0K0nHQx0qzesq0K0agqMaY1T6asfelbh9xfIcAWbgomDra1j8lSPcUyCmh1pJ/CknuQD++lLmEuoWpKWkuoWAQVNhXhqyCEkARgjemm/UtIlDanFExpSQO+STgDG9COL8KLpR4/hpEbC4CPfC24J2zP/d4ovWHEXbVqD4PcJUSV9f2f4048GuvGZQ4QAVDOkyNyP4bdKgs+V7VKStTQgZlTmpMd5Bj71S5hDSwlCbttluAPDSAoYnMoMgZAjbFNypJzFwpLyDASFjKVn9xI6RQ3gt9xK1SUW7wKUGS1qSsCc7K2ByYEVPwrgNssQq6L8ZCEq0gA+kk/uoxw7hjNvq8JJBVvJJ296txL/J/xILzvgXiUNqOEuDyp1fsqCjj3nf3rRELChIIIPUGR9xWM8wcIZc1OKlCgMqG2O4NcfCXji2rsW8ktPT5eiVgEhQB2kAg/TtT77DaiK5NdmuTWU5ryvTX1SeVya6rmovK8rquFVKs0Ys0BxawV+fJSTKQe4B2oDzfwZWgvJWtcHKfwpTnIA7GM0Zcf7UJ4st54hDaghEHUScqkEEQOkHr/AAqm6C7w/i6mkxpBkyMxGwOBUlnxvTdpuFpJCT8oOQIIx6iZoTpgkH1FcV0xNiuGGL5jTqKkEgnSYUk7gEEYMHYilTnXhjdrbNttAgKclUmSogYk/X2oFy3xjwbpDrq16ThZGSRECe4GPXFOvPdsH7TWjzaCFgpzKTgn2gg/SsZljXuM/vrfwlIWjVpIBBIKTIAnYz6yO9FeYOZU3DTKUNqbU0omNetPSPmyTjrtnecQ8N4sEs6VICyjICsgifbETTNa8HauCxcIASB5ikJEKjoYxIIrVue2Rbli6L1s2shIJmdIgYURMDaYmjj1w22n9YpKUkhPm2JOAM96XuI27jTGi28nnGwmEqUSqBB6mfaa55ccFwwtDn6zQ4tCtaR5oMgkbTBH1rln1r+BnFuRFF8rYcQhCiVDcFB3ATG4nrIj6U5WLSvCQh0hatACz0UYg1Eu4CE7YSNgOgGwA9tqTWeYr65ksJbQnXAMZA/4iZA6kD2p75LqKnGeFfoF22pBPguHr0EgKST6TIJ9O1OKG6EX1g9chaLl1vzf2KUpgJUATIkztMgk11bcdZCgwtf60EIOCRrGCNRGc9ab2BtAFWABVKNPWqF7x5hr53BPYeY/YVjNOj4WKGcxXjrbJUwnUuQADmJMTHWlPiPPGIZRB/aX09kj+Jpef4hcvELUtxWk4IOAfQDE1ucL9V5GviTV68ANSG0xCyhZ83UnYdtqEr4A3HmfKiOsiB+Z/fVC64ndOpKVKVpO4ACZ94H5VVb4ed1YrcjK4qzYHl8ZcE9BKfqRjpXTluwytuYWk5UT5jHSEpI39ahCyhOlEe5/lVcMpGVqmkDrPNDaJDbMdExAn3gY/OiF/wA0NtgQNSyNgcA9if5Ul3DgMBIgDbGTRjgvKF1cqGlpSEHdxY0pA75yfpNHjCrX/GnLiQtQQncJAMHtPWi3wwY1cSZgjy61e8IV/OnHhfwtt0pPjOuOqP7MNpTt0ySRnJMelSWvw/Nq6l6zuVJcTOHUBaSDgg6Y6en2q2Joprml08dump8azUsDJXbLDgPf9WvSvuYz0q5wjmO3uSUtODWN21DQ4O8pVms4hWvK9ryhPq4cWACSQABJJwBQvmPmNiyRreVk/KhOVq9hO3qcVkfGOYbvizoZQNLZyGgfLjOpaup/LaBTITdzV8TENam7QBxe3in+zH+Efi/Ie9LrHAb+7AfduVJUvIBUZjoYTgD0q5y9yGG1pcuFJXAP6oJ1JkyMk7wMxG/XGXhLQ6VXl+LP0iKUDUFw+EgxvBI70G/pH1qo9dgBSh8xG+5pkZCdBjV61224NlDHfqKlCxoioQia0Xd1aFGdwdjT3y3ZpdsC2FqOsEKAV8qpmAOg2MdZ9aTLN4EFt0+U7H9k/wAqs2L71o54jUqR1IEoWkd47Z9RRZqiJ5KG0KQtpSH0yk+YwZ3JHcDtgg9aK8sczLZCWijUgSZCSpYnMAagImveYXk3SG7xCSkhQbeSPwkZSZ7ESJ9hRnlXl1CXXVFROlQCUglOCAqVAROFRG2D9K2Z2frlzmlRWPKA2SAdSFpUBjMjUO+I7UWsn3Ei8CEBSkKC0Jn5taRE9vlmN80S/oxsTiP8Kin9xqO0vEB1xoNrSoAErKfK5gD5+pAgZrns+Q4kQ0SBqwqBIGYPWh9ty/8A6z46lJKQnS2gJjST8xnvk/f0ojc3CWwVrUEpG6jsJMfxogxvH/j71mWnIhTaCQSBjI9On8ayfnW38O9eAgSQrH94A/eTWgvcwuOXZZt20ltsw66qYBG4THUHGZnOwzSFzwysXSlLUFawFAgRjYCJO0V04TKzQ6/4u68ZUtUQBpBMYETHc71Da2hX6Dv/ACqRhaOoj1iauM3jY3J+1bZdNWiE/hn3zVhOMDAqlc8STPlEj1wf3V0pwkA+lCXi+kYqlcKkzM4ioFGuHDAqSu+/O1W+C8Feu1lLSZjKlEwlPuf4b0Np35C5kQ0BbLTBUuUrEDJGyvqAAfWm9Tow78lcoNWiApYS4+clcSE+iJGPfc/lTYpmay7m6wudZubd10FIGpCVERGJSAYiNx7nM01/D7mn9MYhxQ8dvCxsVDouPXrHXtIrHvs+jIGor0orpxVfAGhPUGKocW5ftrrLjYKxs4nyuDtC05q771y6ySk6N+gJKR9wCakW27XiFmpIbV+mW/VLhCX0jsFnCvr7Y3oZzb8RvASlDLSg8pCVHxk6fDCpwUzJUPXHvTsi5DSEm4U20pRiC4NJVvCVKCZwJ2pF+I/LRuX2f0dhALhJeuBiNh5oMRBJmJPfFan9BM4LwJ7ialPOPbL0rUuVKiJ8vTr8uIrSeG8Kbtm9LSPlTkhMrXHeBk1S5e4gy0EMBlTDRaU428pSShwJ+dWqd4lUGYA6AU0cPtNKcuLdnIUoI2O0eGhIjrt1o5aYWbFF888FeGhhgdHRqcWMdEq8p+0etM5thVqBVS8v221QtUEidjtnsPShV+dSuuSo08czchKQddoCtMZbJ8wPcTuD239+iStBSSlQIIMEEQQRuCD1rpKHE120qvW29RgRPvH768UkgwRBpSR1M+9X+AcVLK9KstqMEHYev55oeNq5U3O3WhGvgCEJu32IlpxBlPT8Kh9pVFNdmlpt4GYccTpAJ+YIzgdxq/zmsz4PcKZfQRjzAGexwZ+lNPM9qtwIdbJ1t5EbnY49RFY5TtafCqqHGnXEICmtAMnUpYJCUgEzAIO4A+tU+XuKl9hLhEK2V2kdRVq+vdCCrSVkfhTua55lb0t/1tThFyzqQtPzoJKVAndIMH85Bp8BGrV1jHTeOn0pUsUtOOqBt2x4YRpUUiRMqgYgQe1TXHNVu2ohalpIMZbUP3j0Nav8ETvqRaJUTlTzxMJEFSlnAAnoIz/OkPnl4quczAQkD16yPqSPpRjmLmNp122Uz+s0LMiCDnSIhUd8Gl7iU3N6UjBW6GxiTuEbDf2rfGfRQkmvU+9foy/5dtHyS7btKJ3VpAUY7qTB6d6X7z4X2K/l8Vv/AALn/rCqfIMaZhMEAKPY7Vd/pBH4kKHtWgXPwhT/ALO6UMfibnP0VQ65+E1yJ8N9lXadSCfyIq2IjkpP+2I90kf9NekNiSpzXiBCSIPfMUwPfDniCRPgpV6BxBP/AFVB/ULiP+7H/mb/APtSi4yojI/8irnB7XxX0pSSkZMjcQJxRf8AqJxH/dj/AM6P/tVblNspfVqEFKSCDuDIH8DVajJyhcvtXC7ZwqWgJ1JUZMDEQexnboRV++4A43dN3VpAUXAHEbJhWFKx0iZH1r3haUreDqFglKS2sAz1kexBppZXXK3tqdwaRk1HxDifhJUrQpQShSzpgk6fwgTJUentS7ynzKhy6ds9CklsrKVKVqK/MSrBGPmkCTj2oX8Sl3rDyLm3K/0dKAFaTqbCtSgQtP2En2kGtSAXT8QbJbCndZCkgnwlCHCY2HTPeaUOK85/phQbdb1tcNklsaxodmJSo4GrGArByOtA+auYmbxpBDHhvhUrWAIIgyNQyckHI+tLCROBvWpA0Di3Mt3xUs2Km0Mk5WVJ3UmTq8ydSICThO+RMGKcOPPKseGHJcUhoNBWRJI0BW84mYmrCeJoZZQ4+rQNKQokHcgbgDvRS8tGrthTS4U24ncH2KVAjsYIrOln9k5/SXDkaSn9JsknyK+VxuIMj1SInoRuJmqvI3PybcJt30nwQTocnUWwehHVIM53HrQC3S5wq+0ugwCUr3AcaXKSR3BGR2I7im7jvKjAslOWiNaSnXGqSrstKjJlIJ8uxBPWDWrgNHHn7/UDai28PB1L1FRn2xGQcVlfHeP3q3l63BKSU/qx5PKSPLImJnegRv3SUnxFylGhJ1GQkbJHpnaq1MmJ+gZobxjgjN0mHUAmMLGFj2V/A4ohNfTXHWmQ8x8pvWsqH6xr9tI+X/EOnvtQ0XKVCFDP+etbhSrx7kdh4FTUNOb4+Q+6enuPsa3Of6LGbkJT3io2l5MVY4twp62VoeSR2O6T6pNUUKI2rYFbO6aUtBXgp77HH86cbNQcTqSQodxmlHgfKt1dqWlpv+zICyshGkmcEKzODgA0X4Vy9xUFTbLa0pTIlSQ2k53SXQJ96LENcItSz4g1SlS9SR+zO/51dcVIpau7XirELcZWRthIWPc+GTHvUVvznEamfchX8CP41m8aTRrKEFQSVH9nUBP1VgVUsynzPKJAeUAlJX4iRCSSARgbK9MUOHNFs8lSHfEbBxgAggjIJg9Z2A6UaXasXDOhCh4REDwzEfy3yD3zR69ovc1NIbQy82lE+JqlIEKkTMjf5RVX4eWZuOIIUrIQS8r3G311EH6UT558Jq2bZSMgjQN4CcEk/WKJ/COw0tuvEZUoISfROT06kj7VqX/KaWHK6DlVAuuguspbDle66qhdda6ksa6+11X117qqScKr8+2j+m4uPdZ+yjW966/PnHnSi9uSP/XdEdI1qxWuIox8On/1y0E/MiQO5B/kTTJzVzEu1SgNBBWo5CswO8Ag1nPCb3wXkOQo6TMJVpJ9Jgx9q5fvCXS4kqnVIKla1D3URn7U3jt06ttcwPJuv0tKgl3VMgeXaIg9IxRzgHPT9oQsPLWVvl11ogeGQonXkiQtWD5YA9egPh7lspLnjhes/KpA8o+g6k+kVUsvESoOtpJ8NQVOnUBGRq6RjrSDVxc2fEnVvtrFmsxqS6P1SztKVIHlVjIIzv3rqw5AUtvxE3LRP4C350yP749QdhijvHm27jg4VapZEaHXm2gAEqiXPKD5YJnP4R2pI5V5hXaODMtKI1oO0Y8w/vAUd/E2O/QSyvSkLVoMIOylAGAZ6EwKz/kLnNbTqbe4V+qPkSSILaugP92cZ2kdBWkoWIBBwcgjrSP8SOWUrbN00IWnLoH4k4GqO46+k9qzx/DRvn3hCbtn5VFxseQJCdUkjqojy+k1lSeLXbSXLcOOpCledEmdXXO4nrG/WnLlPnYeEGnsvJGlsqOHP2QpX4TMCTj1pV5wKP0krQoBagFOoTs26R50hQwoT1HrWpvoArjcDJ805T1Hqa8BT2J+sVcv9C1IS0kDAEgyVKMbztnFbVw/kmyabSksIWQMqX5lE9ZP8Bim3E+C66CqqJXXYXXndFoKr2arhdehdKwufETioat/CgFTuMgHSBEnPXYCsyaWtlaVCUrSQpJI+oMHFPfOnCHbt8eAArw0AL8wGkqKiN+4zVQcjXTpBdeawPVRHpGkD8668bJGEvBfifcNEB5ttxP4iBoWTjMjyk47Z70zO/Fu3jysvk9jpSPuFH91A2vhoiPNcKPs2B+9RqZPwxaP/wDQv/kH86t4jFn/AEvJ1f8A6p0zv4vmjqdOiJ9J+tO/G7U3dg6GkSp5jyBQCFGYUkHVsffY1k3BrlFneuts2yLsoUrSpwwuECV6QfLI0qIgE9prU+Hc1KuGmX7ZsrbLmh1ChDiRiVJM6TpME9wekRTYmQ2PI9486lv9GcawQpawQiROZOMmBih1lwx3xzarX4CySkpcJCSrokwDv0O21foa3sdDzjgdXDigpTZgpBCQjymJA8oMTQTnPlNF4A4ghu5RBbdHUjIC8ZE/b8qvJMX5nsLptwG6BmICwPKoDaCBH03rSfhy3psW/wC8patojzEf/GfrV6x4svWli7b8J8zp6tuxuUKGOk6TkYqzxcuhlfgR4oEoBAIJHTMDIkVm34YIhVdhVI3BOfm1q8O5T4LgMFX4JGIPVP1kY3p0Sqs2YU4NdTUINfLcABJIAAkkmAB3JqSfVX2qkDmP4jIb8lqA6qcrVOge2xV74HvQ+y4HxLiY1vulphWRqwCM/K2mJH+KJGZNa8Rp8d5it0rDYdStwkAIb/WKJPoiY9zAFIr3w2uri4cdcLbKHHFLIKta0hRKohPlJEx80e9dOunhocRaoQxEpVeXP9q7G/hNhJIRIxgg4mi3J3N7elxNw+4ohSSlbv8AaOFQjShpEqgQCN51dKcz0Be15AsUMlot6yd3FH9ZPcEbewx3mlLjHwqcEm2dCx+w55VfRQwfqE1pdpehaQoIWmdgsaVe5HSd85q20KNpfmriHD3WFlt5CkLHRQj7dx6ipOGcVet1FTLikE4MbH3Bwa/Q/G+DsXTZbfQFDofxJPdKtwawrm/lhyxd0mVNq/s3Iwodj2UOorcuhrPLfBbhlXiPvtO6m4OloJMmFfOPmG/TO9J3PfIYQFXFoPKJUtr9kblSP7o6p6dMbKVjzG+lVsFurLTDiVJTOwBEjuRpkQdgSBitEZ+IFuXWwFrKVHQpJREE/Kue3QjO84jOe5UUeXeeVsIS06krQnCVAwoDoIOCPtTVypzCq7cebWNbWdKwgpTpJjQuesH99KfxD5Z/RXfEbH6l0yI2Qrcp9uo9J7Uu8L4k5buBxtRBBBIkgKjooDcU5KlnmbhBtbhbR+X5kHuk7fbb6VRs7RbriW2wVLUYSB1/7dau3l7cXzqQrU4smEJSNpzAA6fyzWw8qcqtWSAQNTxHncO/qlPZP76rciVOUOSGrTS45Dj8fN+BB/uA9R+0c+1N81HXmqsWnCqmpBXmoV7qrm09mq/ElrDLhb+cIUU/4oMb43qRS65W+EpKjsASfpmlMv4bzNcMrWtK9RXBWFCQqMA+kelM1n8RojxGPcoX/wDEj+NL1nww3DiFBxDZeWs6QcpSDkxI6yAJkwaktuBsIeU1d3AbIAIU3+sBmcGBgwAc9xXayMab1/ES2jCHie2lIj66qhc59tltrSoPo1JKfKBqyDkHVgj+IqnbcpWT7Ljtq5cPqSQkIlLUkkfiW2cBJJ2ohxfhbXD7VK2bRDzsjUtwF1KI3UZjrAEAD+JkOs9tmUFQh7Rn5lJUIHfyajP+Zrb+Q7Fpm0Shl0PJkqK07FRiRHSIAg0h8F+JjyFoDyGCzqAUENwtKe6YMY7elaRwfmy1ulBtouTEgKbUkEehiKeQGUmpFZqLNSg1gqlwylcakg6TIkTBGxE7H1obfqSkpBUkFRhIJgqIyQO5ijD1DeK8NbuUaHUmAQpJBKVJUNlJUMhQ71Ij82NtqUGHWwPGBDb+DDg2BxIzHXM+8cckcXW2s2NxhxH9mr9pIzpk74yPT2piueDrcaWzcHUNkuiApXUKj8K0nqMHfExWZc12lzbFrxYUUE+FcJ3UAZAVOdQwR9d96Z+Jrr90hsArUlIJCRJiSTAA7nNRcX4Om5SEOKWG/wASEnTr7BRiYHYRWSWfHXLm+YcuEqe0qGlpsQSRlISP8UE9/anVvnlwXn6M8wlCi4huArWUlSkA6lDBhJOw3irxsWmLhPK1rbmWmUz+0rzkexXMfSjZPerASOtJzfNxccuVBoi1YSf1v4lqSchI2IwrbsJ3o7qHuJMJcQoAJCykhDhQFKQSCARPaazvhNoGn1G0ZfvLgSlT7vkaQoSFQT1kdTPY0z8C4jeXbfiIYaZbV8i3VqJI6KCEpBI+oputgUoSFEKUANRA0gnqQJMSZMSafSLHKfLT7RU/dvuOPKPyJWfCSM/hEAnJ6QOnemtKq91zXqkgCagieXSd8Q1lVk4kNhzr08gGSsT2A6ZzRex4uLhJcSB4ZUoIUFTqCSUlRAwJUkxBMiDiYpI+InG3kKQw0I8ROVDKjJjSB06feqeyzKvqfBy02LfwyB4hEle5C/Q/szj2pJtG1KUEoQVqOAkAqJ9gM1uXQK/1mdNmq0V50qUCFKJJSAQdKfqB+Yq7yVyib5SlKXoaQQFECVKJzpT0GOp2kYNe8L5GvLhQlotIO6ljSAP8PzE5rYuA8GbtGEst7J3J3Uo7qP8AnGKLcSHg/Are1EMtJSYgq3UfdRz9NqI1LprkprBR15XZTXkUEjG5r5NzQxDtSIcqxnRLxaB87Oq/RvKogawFAdQZwfSYoihygfNXF2w2tn5lqAx0TsQSe+NquM7JQ4e62lX61BWkiICikg4yI/d61dc4s2hxtbDKEhsY1+YqPdWYMHb/AMQOtHkoVKm0uD9lRUB/7FA/nRC14qylxKlWbCkgglGp0SO0l0/mCPSuwM/LfPSUahciAVEjwmgN8yTrE9vln1pw5oslXFkoMqQAsJVqWrQnThUz323xmst5o4pbvr/1a2QygRBzrPeQFFESe04Geld8wczrum2WgkNNtoCdCCdKlDrHaAIBmM5zWfHta0Dg3ISFNNldrarOkalC5eOo9T5ZSPYSJp8DYGBHlxCTgR0r89cBt7l1aW7ZTgJJI0rKBIiTMjYEflW58BtC00hDiwt0ga1/icUABJO6iAAmTmAKOSG2xivnBNRwa+Cz1rJdINdLQKg1V89cBKSVEJAEkkwABuSTUg3jt+3bNKddVCU/dR6JHqf87VkfH+Ybl1pNs6353IWSBJKVHUhKUpGMafWmDnm8N7dNW1shb62iVqQCA0cA574gEyIkgZNc8Qfs2vCW47csXrKckIUHCcggynQRJIBBiMbVqQBnCrf+h/8AWLlKVXRSQxb6gSiZBdcg4ESANzPTpz8O+ErvL03Lhw2sOqP7ThOpIxtkaj7R1oJwzhd1xJ4kFazIC3XCSEjpqUesDbennixTwcWgQolALi3ECUqec0hKSroEAkY9O+a1UcudeKi1snXfxRoQO6lYG/bJ+lLfITyH7BCFpBCdTSkkYMZ26yFCfWazXj/M9zex47kpBlKAAlCfYDeBiTJ9a0b4XAi1QnwXjrcUVLKQEDGCCSCU+UDE5ms2dEw2L1tZlu2SVILy1FtJlSZwSAdkjYBI7+pNMKW6HX1s2geK5oAblQWqPJggkE7YmlF/4rWyFQhp1YnKsJx3AJk+xij2mhpaE0n83c7os3FMuW75xCVQEtrEDVpUTkDVGBRfl7mdi7QpxpeECVhQ0lGJzOIwc7YNZH8RuN21y6Bbh0lClanFurWlUn/Zha1AJkE4j2pkA98P+OsN24bW5oPjEBKjtrykJ/u4OT1n0rj4icuBRVdoc0lKfMFEwYjTp7H06ntmkxHCClttSlIQtxY0hZIhMbmOhMUR4lzvcuJW2sMKSZB/VyN8EBXY5EinO9iXuWOKKeQpLipUk79SDtPcyD+VT/DK3C+JOrgeRKyB2lQTj6KNKfAb4MuhSjCSCD1/zkCj/wAPeYmLR15dxqlwABSUzGSVTHfFWe02uvqWGuf7BRA8eJ7oWAPclMVa/rhY/wC8tfc/yrGUjtfUGb5qs1CRdMfVYT+SoqP+uFj/ALy19z/KrEOVzNB2+a7JRgXTP1Vp/NUCpU8etlZFwwfZxP8AOrAzxKqkRVZJqZBqC0g0p822Cg54oBKVASR0Ix9MRTOhVCOar/Q34Y3Xv/h6/fb708fZJxr5ByJEjt3q6OHrgQMnf0rpfC1ASVJHWJ7V0QnbKtX0OpUU26lOJWnBUkJCSNM+6ienTtFc8R4Gw0Eq8clKsAhOoT3JSdqXwJ2qzw/iC2VSg7iCCJSodiDg0YnUFlQcadEgylSSQofQ5FadwQKv2R+nW7ahAKHAYUoHMjTlPSYIntSMzzAzu5ZMqV3T5Af+GCKcOG892pACwpqIEadSfpp6fSs8tMP1o5oQlA1QkQNRKjA7lRJP1qx4/ellvma28MueM2UgSTqz/wAu8+kTU3B+ZmLrV4KiopjUClQidskRmD1rPZMIdFIPPnNAW4myYTrWXEeJqTKIkKCI3IOCekSO8OSXJrI/6ZS3xZ51UBAW4knBwkFIIx1KQcd4p4ijPwx4oba6uWXGkgQtbrqRHhhuSZ2Hh9gAMkfRV5k5lN5dl9xGpAwhokgBImASnO+THrUPES2DcrQ8TqchITIC0KJUSqYkCAPeKEhIkCRBjOYE7/atht/JxBt0FLLbDSo8PS6lzxFEEqGM6hpOCSrB7Un/ABPuWVmBcLccSqA0CC230VMDBwBvNKItrhOkIUopQS4koXKUkZKxB8pwM4NV+FWC7h5DSPmcVE/vJ9hJozvUZvh7yobpzxnAPAbVkH/aKGdPsME/brjaGvKMYA6dKH8M4a3aoDbUhI6Ek9AOpxMTjqSetRcw8YFtbuPHOkYExqJwB9zWbdpZd8V+JqdvS3qUUNpSNM+UKI1ExMT5on6dKHcl8pO8Qd0p8rScuOESB6Duo9qCOLcfdJ8y3HF7ZKlKUcAdSZMVvHK9sng/C5ui2hzzOFBUAVLIw2DnUvSkDE7ek1v1AXOfy1Y2qOG2qSFvkE5yU6olSpyVKERtAPpS8jkAMtl25uA3pEnQJCf+InJnsN+9VrbnBC+IOXtwhajpIZQkyEdEjP8AdnI6kmM0G5k5ldvFyo6UfhbB8o9T3PqaMqUOJuhTqilbix0W58xjqcmnXl7kxlDYd4gSjUkqS3JTpSIkrIEg5GJG46mB78MeVvEWLp5I8JM+GFHClgxqjskg79fanjjvJ1veOh1xbpwBpQsBBAk9jvPQ1WpVtuSOHuIStLAKVJCknW5kESDlXUGo7rkO00q0W6dUeXU4sAnoCQowO+Kbbe3Q2lKEABKEhKUjoBgCvVDvWNpZvw/4dhTi1XCUITpAQhhaiJG5JWJ6d+9FGPh7aJIIC5HchQ+ykkH603LJOKhcaJWDqIABGgRBmMkxMiI3jJq2rCm38PbQElQcWfVQT9g2EivP9H1smFIQVqBkJccOg/4oScelOWKheMgp7iPvVtWFew4LavBRNuxKVlB0IhMp3jAkSSJ9Kkd5KtFGSwkeylJH2Cooxw7hwZ8qVK0BCUIbxCNPWdyT61bURVqZek1Kk1CKkSaaylU4ACSYAEk0q+Ibh4uH5RsP3fzq7x68JhlG6vm9u38alsbYJSEimdJ3bs96ufoaVQC2FAkTIH3PtXqWFR5AkmeuB67UXYZAotUinbWDTOkpY1alhOBqI1GJM/hFFeJ8CYeSAtCRGxT5T9x09K5VaDWl0BSlISrSkGAon8pwRnGfQUU1bd4+1YtbkZG7wdwLCEjUqCTEQPMpOTMfh/h0qk+wpB0qBB7Gm3h9z4SrhtR/VpdVCzO5Madt/b1ri88+oKTgKIE9QOv1rrrBRq5bcUebkodcTqydKiJ94qG5Y0GPtWk2fKFsplvxGyF+GnUoKKTJAJxMTOKrZDJpBVxy4Lni+M54kadQVBjtjpih9aU7yBbmdK3U/UGPyoTefDx4f2bqFjsqUH7ZH51TlDlJ6tIOPMNI3xkpz9lE+8UV4NxNhCQi4Z8RIVqSoGFJmJESJGNiauL5GuwCdCDAmAoEmMwB1NLQp9gyc0XlmUpFqmFH5lJBQNP7JB3yAfp1qjyrxcWl028U6kpkKA3hQKTE9YNU7qzKSIkgiQYj6EVJb2IWnVO+0fnV8Wtht+ebFwgB7ST+2lSf/dEfnWcc98zG7d0IP6lsnTn5ztrI/d2HvQVXCl5IKYGe1VrVjWYmMTRJFotyXxluzu27h1suJRqgAwQSCARODE1NzvzUviNx4igUtpGltuZCBiTsBqURJPsOgoQ5YKG0H8qiXarAkpIFaSGiPAeH+O6ASEoT53FHZKBuT+761RDZiYMV4FETBInB9ak3J3iFsq3VAZdYQn+zSUKTjITBOkHAgGKX7niVy8oaivh9m0MkEJWroBgfkBA9TFZmu7JIJgkHtiBsNIxA9qMo5nUWyHgp9ZMw6ZaT6hA6/u6VnxxNRZ5ibDJWypDrTcBbi3FahtMyglRgzvmrKub2iE+E3cPalafIyoQfVTmlIE+tYzw54+OFobbdUolXhQQgHJGDEgbgelFrjm+7CnD4qW1AafDgqzJkpnUAR7gUeKbOu6AicSY+pr1TvQVhvK3ErgPkIf0FYJUXPPMf3TurtRpjmfiLSlpLa3hkJUpoiOxGjEdYz70eJ1qV3dNtIK3VpQkbqUYAnbeo0vBUEZBEg/urK+I2d1eDxbtaW0IQSEAGdiR5BOTPXPSmvlvmJL7AURo0QlRVCUFUZ0mdvfuKLOlDXrqBSqC8aZW+2lDbymhqClKRupPYEHHQzV1LgAAMmBudzWTSFUN7dBpBUfoO56CpqD8Zy62k/LvHrXRhxwu1JJcXlSs/ejrDNLvFrlaI0qIx0putRgH0FVT1aFhMtpBViATA33J7Der1s2rSNcFUebTtPpOa9RUxMDHWudrUTs+tAeab27SoeCmGU+YrSRJjcK1bAQekbe1HGu9e8TSPBXgHyKwcg4O4ql7JBtnRePLUsQhOUNxjzHcx1MSe5q3eLHcfSo+W0AsKPVSzMY6DaNqrPAJK0JACUkAR6gH+NdPrAYprxH0I/aUlP3P/AHrYU1lfLiZv2vRU/ZJP8K1Ks/8AT43xSpNSJVUCTUgNc21lBpF5w5LKiX7UEqJlbY7nJUn69PtTsg1Mk1qXGbGMuW91ASbd7Udj4apMbwIqO5ZuLYgPtrSDtqED6HafStwSa9W2FCFAKHYiR9jW/JnGGXfFAUaUyCd57VAi2eQ2HfDUGyYCykhJnMTW6s8JYSZDDQPohP8AKrykgiCAQcQRI+1PkMYEzfJ6yPSJqK7vQuAJCevr+dbieWrMmTbMZ/uD+Veucs2ak6DbM6fRISfumD+dXlFjE2VpOxHttUpSOoB+lOnN3Idqw2pxsupIQVBOoFMgKPVJPTvWaIdI2JFagFCwg5KRVZ2zHQx+dS2ThUkk96mImpKLKXG1akGD3Bqe0uNM62Q4ZnUd59T1FSgVxqqS8OMtHOktrGQsASFQQPcCTvUNvzNcYTrTkxqUM59ar154YVuBR0tMzvEHw2kJUhTk5URAjPTvtQd7hJUNTj4BJk48gnGNs/QVGh0jFTpcJ3q9LRfg96m0bKVvBXmGnMwMRAzHX0odxHnJ3WfCKQgYEiSfXO3tVYtJmdKZ9qjeZSoyUgnvn+dG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7" name="AutoShape 13" descr="data:image/jpeg;base64,/9j/4AAQSkZJRgABAQAAAQABAAD/2wCEAAkGBxQSEhUUExQUFhUXFh0YGBYXGCAXGBgbHB8YHBocHBoYHCggHxwlHBUYITEhJiorLi4uHR8zODMsNygtLisBCgoKDg0OFxAQGiwkHBwsLCwsLCwsLCwsLCwsLCwsLCwsLCwsLCwsLCwsLCwsLCwsLCwsLCwsLCwsLCwsLCwsLP/AABEIALwBDAMBIgACEQEDEQH/xAAcAAACAwEBAQEAAAAAAAAAAAAFBgMEBwIBAAj/xABGEAABAwMCBAQEAgYGCQQDAAABAgMRAAQhEjEFBkFREyJhcQcygZFCoRQjUrHB0RUWM2Jy8BckQ1SCkrLh8VOiwtIlNET/xAAYAQEBAQEBAAAAAAAAAAAAAAABAAIDBP/EAB8RAQEBAAIDAQEBAQAAAAAAAAABEQIhEjFBUWEiA//aAAwDAQACEQMRAD8ALCuhXgroVxafRQG/5Ks3lKWptQUoypSVqEn2JI/KjrrqUJKlEJSBJUTAA7kmgTnO9ikwXxjshah9wmKZvxK3+juy/Zc/5/8AtQzjfwzbUmbVZSsD5VmUq/4okH7/AEpr4VzFa3B0tPIUo7JylR9kqAJ2q/c3jbQBccQ2DgFaggH21EdjTtDA+I2L1srQ8haFdJ6+xGCPaoG7pxOUrV9Ca3i4NpeJLKlsPSJ0pWlShtkaTI6ZFZ7zT8OlsBTtusKbGSlZCVJGPxGARv2PvWpQUEcZfGzq/vRay5rdS24FuLUsiEYSAn1mKXlHvv3FeFHbNORHzlfnRCWw3cqVqTssyrUCepGZH7qdDcF1uWXEpKh5XAAsD6HBxWGVd4dxV5ifCcKZ3AyD9Dis3h+HW18EW94cXCkqc1K8yQACmfKYGBiiyFVkXBufXkL/AF/nb66UgKHYjIBz3pptOf7RXzKcR/iRP/TNZvGk8BdCuZuambJuVnU4R5GgfMfU/sp9T9JpGvecLu6OmybUhGxWQJ+58qf31DYcoyouXKy6smSJJBPqTlVOZ7DpzjPEeIoWEhtphY0nESOo1EFRxgxA3qqjifEeFJAS8lTRMBJ86e8AKEpkDpFSczcNcW4ktoWoJRpToVpCSDjHt2/hRzhVkfBQ3cBLqgM6hrG+N94GJq8goWHxYupAUw04eyNSSfbJ6T0ozZfFxuYftnG87pUFx7hQTSFx2/QLhSW2WGw2ojVpOSMSQn9wFFeC8wl9Zbf/AEcoA/EmCsnYDUY79K1U1Lh3Oti/Gi5bBONK5bM9vOAD9Jo8DORWNcT5at3EnQkNq6ETp+o2j2qtwLmG/wCGJ8Pww4zqJ0mVATvpUk+UHeD1JxM1nqpttfUgcM+LFs4Ql5txqfxYWge8Qr7A0+MupWkLQoKSoSlSTIIOxBG4qxPTXhruvIoTg15XUV4ak5ryuq+qLivq6iuai+ryva8qAYjO2a6ArETwe6Yy2tQJMfqlEffbtUh41xBhIPjPAAx5iVf9QI/M0+K0S+JXMPjPeA2o+G3hUHCl9ffTt7zQLlfhP6Q+lKsIA1q9QOg9yQKu8tWAUVrcCVeaBOcjJNGWX/8A8iwJ/wBmoR6kK/kK1udQKPO3Cm7fw3GQW1FWyZAxnUOxBjb+FAbZ/wAR0uXIedHUgySfUnpE09fES0CrULwChY+oVggfkfpSvytboW294qiG06ZGrSPNqGSPYYo43o0UsuAW12jxLVS2XE7AqnPQkAlQBMwZ6HFBbV1V3cIau33CB5ASqYIwAJxkgZ60Z5Iv0NXLjCSkoWSUL/EojYT1ET9feqfP/DfCfS6kQHM46LET95B+9U94jBd8lWxQEp1oUB806p9wcfaKz7iNmph1bat0GJHXsfqINaryzfF+3bcWPMQQT3IJE47xS/8AELl8n/Wm5OAHB6CAFD0jB+nrRx5XcpsLnB+AfpDDrqXIU1JKCmZESDIM5gjbpQOn34Y8RQnxGVFIUohSZwVYIKR3I3j1NS8+8vagHmkJSEpV4kYEDIwBk7j7Vry7wYz4iinCktFBBaU68VeVI1RGN9J96q2tg46CUDVBiJyJ6x2xTzwDhKGWx5fOoDXqg57doqtwDNh5G0AoCFaRKU7JMZAj1qDiSX1JCWSlJKsrOdKepA6mrbTdTxXLWnwAofe2ge8utSYIJ0K0nHQx0qzesq0K0agqMaY1T6asfelbh9xfIcAWbgomDra1j8lSPcUyCmh1pJ/CknuQD++lLmEuoWpKWkuoWAQVNhXhqyCEkARgjemm/UtIlDanFExpSQO+STgDG9COL8KLpR4/hpEbC4CPfC24J2zP/d4ovWHEXbVqD4PcJUSV9f2f4048GuvGZQ4QAVDOkyNyP4bdKgs+V7VKStTQgZlTmpMd5Bj71S5hDSwlCbttluAPDSAoYnMoMgZAjbFNypJzFwpLyDASFjKVn9xI6RQ3gt9xK1SUW7wKUGS1qSsCc7K2ByYEVPwrgNssQq6L8ZCEq0gA+kk/uoxw7hjNvq8JJBVvJJ296txL/J/xILzvgXiUNqOEuDyp1fsqCjj3nf3rRELChIIIPUGR9xWM8wcIZc1OKlCgMqG2O4NcfCXji2rsW8ktPT5eiVgEhQB2kAg/TtT77DaiK5NdmuTWU5ryvTX1SeVya6rmovK8rquFVKs0Ys0BxawV+fJSTKQe4B2oDzfwZWgvJWtcHKfwpTnIA7GM0Zcf7UJ4st54hDaghEHUScqkEEQOkHr/AAqm6C7w/i6mkxpBkyMxGwOBUlnxvTdpuFpJCT8oOQIIx6iZoTpgkH1FcV0xNiuGGL5jTqKkEgnSYUk7gEEYMHYilTnXhjdrbNttAgKclUmSogYk/X2oFy3xjwbpDrq16ThZGSRECe4GPXFOvPdsH7TWjzaCFgpzKTgn2gg/SsZljXuM/vrfwlIWjVpIBBIKTIAnYz6yO9FeYOZU3DTKUNqbU0omNetPSPmyTjrtnecQ8N4sEs6VICyjICsgifbETTNa8HauCxcIASB5ikJEKjoYxIIrVue2Rbli6L1s2shIJmdIgYURMDaYmjj1w22n9YpKUkhPm2JOAM96XuI27jTGi28nnGwmEqUSqBB6mfaa55ccFwwtDn6zQ4tCtaR5oMgkbTBH1rln1r+BnFuRFF8rYcQhCiVDcFB3ATG4nrIj6U5WLSvCQh0hatACz0UYg1Eu4CE7YSNgOgGwA9tqTWeYr65ksJbQnXAMZA/4iZA6kD2p75LqKnGeFfoF22pBPguHr0EgKST6TIJ9O1OKG6EX1g9chaLl1vzf2KUpgJUATIkztMgk11bcdZCgwtf60EIOCRrGCNRGc9ab2BtAFWABVKNPWqF7x5hr53BPYeY/YVjNOj4WKGcxXjrbJUwnUuQADmJMTHWlPiPPGIZRB/aX09kj+Jpef4hcvELUtxWk4IOAfQDE1ucL9V5GviTV68ANSG0xCyhZ83UnYdtqEr4A3HmfKiOsiB+Z/fVC64ndOpKVKVpO4ACZ94H5VVb4ed1YrcjK4qzYHl8ZcE9BKfqRjpXTluwytuYWk5UT5jHSEpI39ahCyhOlEe5/lVcMpGVqmkDrPNDaJDbMdExAn3gY/OiF/wA0NtgQNSyNgcA9if5Ul3DgMBIgDbGTRjgvKF1cqGlpSEHdxY0pA75yfpNHjCrX/GnLiQtQQncJAMHtPWi3wwY1cSZgjy61e8IV/OnHhfwtt0pPjOuOqP7MNpTt0ySRnJMelSWvw/Nq6l6zuVJcTOHUBaSDgg6Y6en2q2Joprml08dump8azUsDJXbLDgPf9WvSvuYz0q5wjmO3uSUtODWN21DQ4O8pVms4hWvK9ryhPq4cWACSQABJJwBQvmPmNiyRreVk/KhOVq9hO3qcVkfGOYbvizoZQNLZyGgfLjOpaup/LaBTITdzV8TENam7QBxe3in+zH+Efi/Ie9LrHAb+7AfduVJUvIBUZjoYTgD0q5y9yGG1pcuFJXAP6oJ1JkyMk7wMxG/XGXhLQ6VXl+LP0iKUDUFw+EgxvBI70G/pH1qo9dgBSh8xG+5pkZCdBjV61224NlDHfqKlCxoioQia0Xd1aFGdwdjT3y3ZpdsC2FqOsEKAV8qpmAOg2MdZ9aTLN4EFt0+U7H9k/wAqs2L71o54jUqR1IEoWkd47Z9RRZqiJ5KG0KQtpSH0yk+YwZ3JHcDtgg9aK8sczLZCWijUgSZCSpYnMAagImveYXk3SG7xCSkhQbeSPwkZSZ7ESJ9hRnlXl1CXXVFROlQCUglOCAqVAROFRG2D9K2Z2frlzmlRWPKA2SAdSFpUBjMjUO+I7UWsn3Ei8CEBSkKC0Jn5taRE9vlmN80S/oxsTiP8Kin9xqO0vEB1xoNrSoAErKfK5gD5+pAgZrns+Q4kQ0SBqwqBIGYPWh9ty/8A6z46lJKQnS2gJjST8xnvk/f0ojc3CWwVrUEpG6jsJMfxogxvH/j71mWnIhTaCQSBjI9On8ayfnW38O9eAgSQrH94A/eTWgvcwuOXZZt20ltsw66qYBG4THUHGZnOwzSFzwysXSlLUFawFAgRjYCJO0V04TKzQ6/4u68ZUtUQBpBMYETHc71Da2hX6Dv/ACqRhaOoj1iauM3jY3J+1bZdNWiE/hn3zVhOMDAqlc8STPlEj1wf3V0pwkA+lCXi+kYqlcKkzM4ioFGuHDAqSu+/O1W+C8Feu1lLSZjKlEwlPuf4b0Np35C5kQ0BbLTBUuUrEDJGyvqAAfWm9Tow78lcoNWiApYS4+clcSE+iJGPfc/lTYpmay7m6wudZubd10FIGpCVERGJSAYiNx7nM01/D7mn9MYhxQ8dvCxsVDouPXrHXtIrHvs+jIGor0orpxVfAGhPUGKocW5ftrrLjYKxs4nyuDtC05q771y6ySk6N+gJKR9wCakW27XiFmpIbV+mW/VLhCX0jsFnCvr7Y3oZzb8RvASlDLSg8pCVHxk6fDCpwUzJUPXHvTsi5DSEm4U20pRiC4NJVvCVKCZwJ2pF+I/LRuX2f0dhALhJeuBiNh5oMRBJmJPfFan9BM4LwJ7ialPOPbL0rUuVKiJ8vTr8uIrSeG8Kbtm9LSPlTkhMrXHeBk1S5e4gy0EMBlTDRaU428pSShwJ+dWqd4lUGYA6AU0cPtNKcuLdnIUoI2O0eGhIjrt1o5aYWbFF888FeGhhgdHRqcWMdEq8p+0etM5thVqBVS8v221QtUEidjtnsPShV+dSuuSo08czchKQddoCtMZbJ8wPcTuD239+iStBSSlQIIMEEQQRuCD1rpKHE120qvW29RgRPvH768UkgwRBpSR1M+9X+AcVLK9KstqMEHYev55oeNq5U3O3WhGvgCEJu32IlpxBlPT8Kh9pVFNdmlpt4GYccTpAJ+YIzgdxq/zmsz4PcKZfQRjzAGexwZ+lNPM9qtwIdbJ1t5EbnY49RFY5TtafCqqHGnXEICmtAMnUpYJCUgEzAIO4A+tU+XuKl9hLhEK2V2kdRVq+vdCCrSVkfhTua55lb0t/1tThFyzqQtPzoJKVAndIMH85Bp8BGrV1jHTeOn0pUsUtOOqBt2x4YRpUUiRMqgYgQe1TXHNVu2ohalpIMZbUP3j0Nav8ETvqRaJUTlTzxMJEFSlnAAnoIz/OkPnl4quczAQkD16yPqSPpRjmLmNp122Uz+s0LMiCDnSIhUd8Gl7iU3N6UjBW6GxiTuEbDf2rfGfRQkmvU+9foy/5dtHyS7btKJ3VpAUY7qTB6d6X7z4X2K/l8Vv/AALn/rCqfIMaZhMEAKPY7Vd/pBH4kKHtWgXPwhT/ALO6UMfibnP0VQ65+E1yJ8N9lXadSCfyIq2IjkpP+2I90kf9NekNiSpzXiBCSIPfMUwPfDniCRPgpV6BxBP/AFVB/ULiP+7H/mb/APtSi4yojI/8irnB7XxX0pSSkZMjcQJxRf8AqJxH/dj/AM6P/tVblNspfVqEFKSCDuDIH8DVajJyhcvtXC7ZwqWgJ1JUZMDEQexnboRV++4A43dN3VpAUXAHEbJhWFKx0iZH1r3haUreDqFglKS2sAz1kexBppZXXK3tqdwaRk1HxDifhJUrQpQShSzpgk6fwgTJUentS7ynzKhy6ds9CklsrKVKVqK/MSrBGPmkCTj2oX8Sl3rDyLm3K/0dKAFaTqbCtSgQtP2En2kGtSAXT8QbJbCndZCkgnwlCHCY2HTPeaUOK85/phQbdb1tcNklsaxodmJSo4GrGArByOtA+auYmbxpBDHhvhUrWAIIgyNQyckHI+tLCROBvWpA0Di3Mt3xUs2Km0Mk5WVJ3UmTq8ydSICThO+RMGKcOPPKseGHJcUhoNBWRJI0BW84mYmrCeJoZZQ4+rQNKQokHcgbgDvRS8tGrthTS4U24ncH2KVAjsYIrOln9k5/SXDkaSn9JsknyK+VxuIMj1SInoRuJmqvI3PybcJt30nwQTocnUWwehHVIM53HrQC3S5wq+0ugwCUr3AcaXKSR3BGR2I7im7jvKjAslOWiNaSnXGqSrstKjJlIJ8uxBPWDWrgNHHn7/UDai28PB1L1FRn2xGQcVlfHeP3q3l63BKSU/qx5PKSPLImJnegRv3SUnxFylGhJ1GQkbJHpnaq1MmJ+gZobxjgjN0mHUAmMLGFj2V/A4ohNfTXHWmQ8x8pvWsqH6xr9tI+X/EOnvtQ0XKVCFDP+etbhSrx7kdh4FTUNOb4+Q+6enuPsa3Of6LGbkJT3io2l5MVY4twp62VoeSR2O6T6pNUUKI2rYFbO6aUtBXgp77HH86cbNQcTqSQodxmlHgfKt1dqWlpv+zICyshGkmcEKzODgA0X4Vy9xUFTbLa0pTIlSQ2k53SXQJ96LENcItSz4g1SlS9SR+zO/51dcVIpau7XirELcZWRthIWPc+GTHvUVvznEamfchX8CP41m8aTRrKEFQSVH9nUBP1VgVUsynzPKJAeUAlJX4iRCSSARgbK9MUOHNFs8lSHfEbBxgAggjIJg9Z2A6UaXasXDOhCh4REDwzEfy3yD3zR69ovc1NIbQy82lE+JqlIEKkTMjf5RVX4eWZuOIIUrIQS8r3G311EH6UT558Jq2bZSMgjQN4CcEk/WKJ/COw0tuvEZUoISfROT06kj7VqX/KaWHK6DlVAuuguspbDle66qhdda6ksa6+11X117qqScKr8+2j+m4uPdZ+yjW966/PnHnSi9uSP/XdEdI1qxWuIox8On/1y0E/MiQO5B/kTTJzVzEu1SgNBBWo5CswO8Ag1nPCb3wXkOQo6TMJVpJ9Jgx9q5fvCXS4kqnVIKla1D3URn7U3jt06ttcwPJuv0tKgl3VMgeXaIg9IxRzgHPT9oQsPLWVvl11ogeGQonXkiQtWD5YA9egPh7lspLnjhes/KpA8o+g6k+kVUsvESoOtpJ8NQVOnUBGRq6RjrSDVxc2fEnVvtrFmsxqS6P1SztKVIHlVjIIzv3rqw5AUtvxE3LRP4C350yP749QdhijvHm27jg4VapZEaHXm2gAEqiXPKD5YJnP4R2pI5V5hXaODMtKI1oO0Y8w/vAUd/E2O/QSyvSkLVoMIOylAGAZ6EwKz/kLnNbTqbe4V+qPkSSILaugP92cZ2kdBWkoWIBBwcgjrSP8SOWUrbN00IWnLoH4k4GqO46+k9qzx/DRvn3hCbtn5VFxseQJCdUkjqojy+k1lSeLXbSXLcOOpCledEmdXXO4nrG/WnLlPnYeEGnsvJGlsqOHP2QpX4TMCTj1pV5wKP0krQoBagFOoTs26R50hQwoT1HrWpvoArjcDJ805T1Hqa8BT2J+sVcv9C1IS0kDAEgyVKMbztnFbVw/kmyabSksIWQMqX5lE9ZP8Bim3E+C66CqqJXXYXXndFoKr2arhdehdKwufETioat/CgFTuMgHSBEnPXYCsyaWtlaVCUrSQpJI+oMHFPfOnCHbt8eAArw0AL8wGkqKiN+4zVQcjXTpBdeawPVRHpGkD8668bJGEvBfifcNEB5ttxP4iBoWTjMjyk47Z70zO/Fu3jysvk9jpSPuFH91A2vhoiPNcKPs2B+9RqZPwxaP/wDQv/kH86t4jFn/AEvJ1f8A6p0zv4vmjqdOiJ9J+tO/G7U3dg6GkSp5jyBQCFGYUkHVsffY1k3BrlFneuts2yLsoUrSpwwuECV6QfLI0qIgE9prU+Hc1KuGmX7ZsrbLmh1ChDiRiVJM6TpME9wekRTYmQ2PI9486lv9GcawQpawQiROZOMmBih1lwx3xzarX4CySkpcJCSrokwDv0O21foa3sdDzjgdXDigpTZgpBCQjymJA8oMTQTnPlNF4A4ghu5RBbdHUjIC8ZE/b8qvJMX5nsLptwG6BmICwPKoDaCBH03rSfhy3psW/wC8patojzEf/GfrV6x4svWli7b8J8zp6tuxuUKGOk6TkYqzxcuhlfgR4oEoBAIJHTMDIkVm34YIhVdhVI3BOfm1q8O5T4LgMFX4JGIPVP1kY3p0Sqs2YU4NdTUINfLcABJIAAkkmAB3JqSfVX2qkDmP4jIb8lqA6qcrVOge2xV74HvQ+y4HxLiY1vulphWRqwCM/K2mJH+KJGZNa8Rp8d5it0rDYdStwkAIb/WKJPoiY9zAFIr3w2uri4cdcLbKHHFLIKta0hRKohPlJEx80e9dOunhocRaoQxEpVeXP9q7G/hNhJIRIxgg4mi3J3N7elxNw+4ohSSlbv8AaOFQjShpEqgQCN51dKcz0Be15AsUMlot6yd3FH9ZPcEbewx3mlLjHwqcEm2dCx+w55VfRQwfqE1pdpehaQoIWmdgsaVe5HSd85q20KNpfmriHD3WFlt5CkLHRQj7dx6ipOGcVet1FTLikE4MbH3Bwa/Q/G+DsXTZbfQFDofxJPdKtwawrm/lhyxd0mVNq/s3Iwodj2UOorcuhrPLfBbhlXiPvtO6m4OloJMmFfOPmG/TO9J3PfIYQFXFoPKJUtr9kblSP7o6p6dMbKVjzG+lVsFurLTDiVJTOwBEjuRpkQdgSBitEZ+IFuXWwFrKVHQpJREE/Kue3QjO84jOe5UUeXeeVsIS06krQnCVAwoDoIOCPtTVypzCq7cebWNbWdKwgpTpJjQuesH99KfxD5Z/RXfEbH6l0yI2Qrcp9uo9J7Uu8L4k5buBxtRBBBIkgKjooDcU5KlnmbhBtbhbR+X5kHuk7fbb6VRs7RbriW2wVLUYSB1/7dau3l7cXzqQrU4smEJSNpzAA6fyzWw8qcqtWSAQNTxHncO/qlPZP76rciVOUOSGrTS45Dj8fN+BB/uA9R+0c+1N81HXmqsWnCqmpBXmoV7qrm09mq/ElrDLhb+cIUU/4oMb43qRS65W+EpKjsASfpmlMv4bzNcMrWtK9RXBWFCQqMA+kelM1n8RojxGPcoX/wDEj+NL1nww3DiFBxDZeWs6QcpSDkxI6yAJkwaktuBsIeU1d3AbIAIU3+sBmcGBgwAc9xXayMab1/ES2jCHie2lIj66qhc59tltrSoPo1JKfKBqyDkHVgj+IqnbcpWT7Ljtq5cPqSQkIlLUkkfiW2cBJJ2ohxfhbXD7VK2bRDzsjUtwF1KI3UZjrAEAD+JkOs9tmUFQh7Rn5lJUIHfyajP+Zrb+Q7Fpm0Shl0PJkqK07FRiRHSIAg0h8F+JjyFoDyGCzqAUENwtKe6YMY7elaRwfmy1ulBtouTEgKbUkEehiKeQGUmpFZqLNSg1gqlwylcakg6TIkTBGxE7H1obfqSkpBUkFRhIJgqIyQO5ijD1DeK8NbuUaHUmAQpJBKVJUNlJUMhQ71Ij82NtqUGHWwPGBDb+DDg2BxIzHXM+8cckcXW2s2NxhxH9mr9pIzpk74yPT2piueDrcaWzcHUNkuiApXUKj8K0nqMHfExWZc12lzbFrxYUUE+FcJ3UAZAVOdQwR9d96Z+Jrr90hsArUlIJCRJiSTAA7nNRcX4Om5SEOKWG/wASEnTr7BRiYHYRWSWfHXLm+YcuEqe0qGlpsQSRlISP8UE9/anVvnlwXn6M8wlCi4huArWUlSkA6lDBhJOw3irxsWmLhPK1rbmWmUz+0rzkexXMfSjZPerASOtJzfNxccuVBoi1YSf1v4lqSchI2IwrbsJ3o7qHuJMJcQoAJCykhDhQFKQSCARPaazvhNoGn1G0ZfvLgSlT7vkaQoSFQT1kdTPY0z8C4jeXbfiIYaZbV8i3VqJI6KCEpBI+oputgUoSFEKUANRA0gnqQJMSZMSafSLHKfLT7RU/dvuOPKPyJWfCSM/hEAnJ6QOnemtKq91zXqkgCagieXSd8Q1lVk4kNhzr08gGSsT2A6ZzRex4uLhJcSB4ZUoIUFTqCSUlRAwJUkxBMiDiYpI+InG3kKQw0I8ROVDKjJjSB06feqeyzKvqfBy02LfwyB4hEle5C/Q/szj2pJtG1KUEoQVqOAkAqJ9gM1uXQK/1mdNmq0V50qUCFKJJSAQdKfqB+Yq7yVyib5SlKXoaQQFECVKJzpT0GOp2kYNe8L5GvLhQlotIO6ljSAP8PzE5rYuA8GbtGEst7J3J3Uo7qP8AnGKLcSHg/Are1EMtJSYgq3UfdRz9NqI1LprkprBR15XZTXkUEjG5r5NzQxDtSIcqxnRLxaB87Oq/RvKogawFAdQZwfSYoihygfNXF2w2tn5lqAx0TsQSe+NquM7JQ4e62lX61BWkiICikg4yI/d61dc4s2hxtbDKEhsY1+YqPdWYMHb/AMQOtHkoVKm0uD9lRUB/7FA/nRC14qylxKlWbCkgglGp0SO0l0/mCPSuwM/LfPSUahciAVEjwmgN8yTrE9vln1pw5oslXFkoMqQAsJVqWrQnThUz323xmst5o4pbvr/1a2QygRBzrPeQFFESe04Geld8wczrum2WgkNNtoCdCCdKlDrHaAIBmM5zWfHta0Dg3ISFNNldrarOkalC5eOo9T5ZSPYSJp8DYGBHlxCTgR0r89cBt7l1aW7ZTgJJI0rKBIiTMjYEflW58BtC00hDiwt0ga1/icUABJO6iAAmTmAKOSG2xivnBNRwa+Cz1rJdINdLQKg1V89cBKSVEJAEkkwABuSTUg3jt+3bNKddVCU/dR6JHqf87VkfH+Ybl1pNs6353IWSBJKVHUhKUpGMafWmDnm8N7dNW1shb62iVqQCA0cA574gEyIkgZNc8Qfs2vCW47csXrKckIUHCcggynQRJIBBiMbVqQBnCrf+h/8AWLlKVXRSQxb6gSiZBdcg4ESANzPTpz8O+ErvL03Lhw2sOqP7ThOpIxtkaj7R1oJwzhd1xJ4kFazIC3XCSEjpqUesDbennixTwcWgQolALi3ECUqec0hKSroEAkY9O+a1UcudeKi1snXfxRoQO6lYG/bJ+lLfITyH7BCFpBCdTSkkYMZ26yFCfWazXj/M9zex47kpBlKAAlCfYDeBiTJ9a0b4XAi1QnwXjrcUVLKQEDGCCSCU+UDE5ms2dEw2L1tZlu2SVILy1FtJlSZwSAdkjYBI7+pNMKW6HX1s2geK5oAblQWqPJggkE7YmlF/4rWyFQhp1YnKsJx3AJk+xij2mhpaE0n83c7os3FMuW75xCVQEtrEDVpUTkDVGBRfl7mdi7QpxpeECVhQ0lGJzOIwc7YNZH8RuN21y6Bbh0lClanFurWlUn/Zha1AJkE4j2pkA98P+OsN24bW5oPjEBKjtrykJ/u4OT1n0rj4icuBRVdoc0lKfMFEwYjTp7H06ntmkxHCClttSlIQtxY0hZIhMbmOhMUR4lzvcuJW2sMKSZB/VyN8EBXY5EinO9iXuWOKKeQpLipUk79SDtPcyD+VT/DK3C+JOrgeRKyB2lQTj6KNKfAb4MuhSjCSCD1/zkCj/wAPeYmLR15dxqlwABSUzGSVTHfFWe02uvqWGuf7BRA8eJ7oWAPclMVa/rhY/wC8tfc/yrGUjtfUGb5qs1CRdMfVYT+SoqP+uFj/ALy19z/KrEOVzNB2+a7JRgXTP1Vp/NUCpU8etlZFwwfZxP8AOrAzxKqkRVZJqZBqC0g0p822Cg54oBKVASR0Ix9MRTOhVCOar/Q34Y3Xv/h6/fb708fZJxr5ByJEjt3q6OHrgQMnf0rpfC1ASVJHWJ7V0QnbKtX0OpUU26lOJWnBUkJCSNM+6ienTtFc8R4Gw0Eq8clKsAhOoT3JSdqXwJ2qzw/iC2VSg7iCCJSodiDg0YnUFlQcadEgylSSQofQ5FadwQKv2R+nW7ahAKHAYUoHMjTlPSYIntSMzzAzu5ZMqV3T5Af+GCKcOG892pACwpqIEadSfpp6fSs8tMP1o5oQlA1QkQNRKjA7lRJP1qx4/ellvma28MueM2UgSTqz/wAu8+kTU3B+ZmLrV4KiopjUClQidskRmD1rPZMIdFIPPnNAW4myYTrWXEeJqTKIkKCI3IOCekSO8OSXJrI/6ZS3xZ51UBAW4knBwkFIIx1KQcd4p4ijPwx4oba6uWXGkgQtbrqRHhhuSZ2Hh9gAMkfRV5k5lN5dl9xGpAwhokgBImASnO+THrUPES2DcrQ8TqchITIC0KJUSqYkCAPeKEhIkCRBjOYE7/atht/JxBt0FLLbDSo8PS6lzxFEEqGM6hpOCSrB7Un/ABPuWVmBcLccSqA0CC230VMDBwBvNKItrhOkIUopQS4koXKUkZKxB8pwM4NV+FWC7h5DSPmcVE/vJ9hJozvUZvh7yobpzxnAPAbVkH/aKGdPsME/brjaGvKMYA6dKH8M4a3aoDbUhI6Ek9AOpxMTjqSetRcw8YFtbuPHOkYExqJwB9zWbdpZd8V+JqdvS3qUUNpSNM+UKI1ExMT5on6dKHcl8pO8Qd0p8rScuOESB6Duo9qCOLcfdJ8y3HF7ZKlKUcAdSZMVvHK9sng/C5ui2hzzOFBUAVLIw2DnUvSkDE7ek1v1AXOfy1Y2qOG2qSFvkE5yU6olSpyVKERtAPpS8jkAMtl25uA3pEnQJCf+InJnsN+9VrbnBC+IOXtwhajpIZQkyEdEjP8AdnI6kmM0G5k5ldvFyo6UfhbB8o9T3PqaMqUOJuhTqilbix0W58xjqcmnXl7kxlDYd4gSjUkqS3JTpSIkrIEg5GJG46mB78MeVvEWLp5I8JM+GFHClgxqjskg79fanjjvJ1veOh1xbpwBpQsBBAk9jvPQ1WpVtuSOHuIStLAKVJCknW5kESDlXUGo7rkO00q0W6dUeXU4sAnoCQowO+Kbbe3Q2lKEABKEhKUjoBgCvVDvWNpZvw/4dhTi1XCUITpAQhhaiJG5JWJ6d+9FGPh7aJIIC5HchQ+ykkH603LJOKhcaJWDqIABGgRBmMkxMiI3jJq2rCm38PbQElQcWfVQT9g2EivP9H1smFIQVqBkJccOg/4oScelOWKheMgp7iPvVtWFew4LavBRNuxKVlB0IhMp3jAkSSJ9Kkd5KtFGSwkeylJH2Cooxw7hwZ8qVK0BCUIbxCNPWdyT61bURVqZek1Kk1CKkSaaylU4ACSYAEk0q+Ibh4uH5RsP3fzq7x68JhlG6vm9u38alsbYJSEimdJ3bs96ufoaVQC2FAkTIH3PtXqWFR5AkmeuB67UXYZAotUinbWDTOkpY1alhOBqI1GJM/hFFeJ8CYeSAtCRGxT5T9x09K5VaDWl0BSlISrSkGAon8pwRnGfQUU1bd4+1YtbkZG7wdwLCEjUqCTEQPMpOTMfh/h0qk+wpB0qBB7Gm3h9z4SrhtR/VpdVCzO5Madt/b1ri88+oKTgKIE9QOv1rrrBRq5bcUebkodcTqydKiJ94qG5Y0GPtWk2fKFsplvxGyF+GnUoKKTJAJxMTOKrZDJpBVxy4Lni+M54kadQVBjtjpih9aU7yBbmdK3U/UGPyoTefDx4f2bqFjsqUH7ZH51TlDlJ6tIOPMNI3xkpz9lE+8UV4NxNhCQi4Z8RIVqSoGFJmJESJGNiauL5GuwCdCDAmAoEmMwB1NLQp9gyc0XlmUpFqmFH5lJBQNP7JB3yAfp1qjyrxcWl028U6kpkKA3hQKTE9YNU7qzKSIkgiQYj6EVJb2IWnVO+0fnV8Wtht+ebFwgB7ST+2lSf/dEfnWcc98zG7d0IP6lsnTn5ztrI/d2HvQVXCl5IKYGe1VrVjWYmMTRJFotyXxluzu27h1suJRqgAwQSCARODE1NzvzUviNx4igUtpGltuZCBiTsBqURJPsOgoQ5YKG0H8qiXarAkpIFaSGiPAeH+O6ASEoT53FHZKBuT+761RDZiYMV4FETBInB9ak3J3iFsq3VAZdYQn+zSUKTjITBOkHAgGKX7niVy8oaivh9m0MkEJWroBgfkBA9TFZmu7JIJgkHtiBsNIxA9qMo5nUWyHgp9ZMw6ZaT6hA6/u6VnxxNRZ5ibDJWypDrTcBbi3FahtMyglRgzvmrKub2iE+E3cPalafIyoQfVTmlIE+tYzw54+OFobbdUolXhQQgHJGDEgbgelFrjm+7CnD4qW1AafDgqzJkpnUAR7gUeKbOu6AicSY+pr1TvQVhvK3ErgPkIf0FYJUXPPMf3TurtRpjmfiLSlpLa3hkJUpoiOxGjEdYz70eJ1qV3dNtIK3VpQkbqUYAnbeo0vBUEZBEg/urK+I2d1eDxbtaW0IQSEAGdiR5BOTPXPSmvlvmJL7AURo0QlRVCUFUZ0mdvfuKLOlDXrqBSqC8aZW+2lDbymhqClKRupPYEHHQzV1LgAAMmBudzWTSFUN7dBpBUfoO56CpqD8Zy62k/LvHrXRhxwu1JJcXlSs/ejrDNLvFrlaI0qIx0putRgH0FVT1aFhMtpBViATA33J7Der1s2rSNcFUebTtPpOa9RUxMDHWudrUTs+tAeab27SoeCmGU+YrSRJjcK1bAQekbe1HGu9e8TSPBXgHyKwcg4O4ql7JBtnRePLUsQhOUNxjzHcx1MSe5q3eLHcfSo+W0AsKPVSzMY6DaNqrPAJK0JACUkAR6gH+NdPrAYprxH0I/aUlP3P/AHrYU1lfLiZv2vRU/ZJP8K1Ks/8AT43xSpNSJVUCTUgNc21lBpF5w5LKiX7UEqJlbY7nJUn69PtTsg1Mk1qXGbGMuW91ASbd7Udj4apMbwIqO5ZuLYgPtrSDtqED6HafStwSa9W2FCFAKHYiR9jW/JnGGXfFAUaUyCd57VAi2eQ2HfDUGyYCykhJnMTW6s8JYSZDDQPohP8AKrykgiCAQcQRI+1PkMYEzfJ6yPSJqK7vQuAJCevr+dbieWrMmTbMZ/uD+Veucs2ak6DbM6fRISfumD+dXlFjE2VpOxHttUpSOoB+lOnN3Idqw2pxsupIQVBOoFMgKPVJPTvWaIdI2JFagFCwg5KRVZ2zHQx+dS2ThUkk96mImpKLKXG1akGD3Bqe0uNM62Q4ZnUd59T1FSgVxqqS8OMtHOktrGQsASFQQPcCTvUNvzNcYTrTkxqUM59ar154YVuBR0tMzvEHw2kJUhTk5URAjPTvtQd7hJUNTj4BJk48gnGNs/QVGh0jFTpcJ3q9LRfg96m0bKVvBXmGnMwMRAzHX0odxHnJ3WfCKQgYEiSfXO3tVYtJmdKZ9qjeZSoyUgnvn+dG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http://www.telesemana.com/wp-content/uploads/2011/06/union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4869160"/>
            <a:ext cx="2411760" cy="1988840"/>
          </a:xfrm>
          <a:prstGeom prst="rect">
            <a:avLst/>
          </a:prstGeom>
          <a:noFill/>
        </p:spPr>
      </p:pic>
      <p:pic>
        <p:nvPicPr>
          <p:cNvPr id="1041" name="Picture 17" descr="https://www.nodo50.org/csca/agenda06/img/encuentros_9-02-07/encuentros-00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26460" r="18731"/>
          <a:stretch>
            <a:fillRect/>
          </a:stretch>
        </p:blipFill>
        <p:spPr bwMode="auto">
          <a:xfrm>
            <a:off x="7524328" y="1628800"/>
            <a:ext cx="1619672" cy="2705100"/>
          </a:xfrm>
          <a:prstGeom prst="rect">
            <a:avLst/>
          </a:prstGeom>
          <a:noFill/>
        </p:spPr>
      </p:pic>
      <p:sp>
        <p:nvSpPr>
          <p:cNvPr id="16" name="15 Flecha abajo"/>
          <p:cNvSpPr/>
          <p:nvPr/>
        </p:nvSpPr>
        <p:spPr>
          <a:xfrm>
            <a:off x="1043608" y="3645024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 rot="10800000">
            <a:off x="7956376" y="450912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683568" y="1340768"/>
          <a:ext cx="80648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7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8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123728" y="260648"/>
            <a:ext cx="457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microempresas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8914" name="Picture 2" descr="http://www.iglesiaemmanuel.pe/portal/images/stories/AEMMEevento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708920"/>
            <a:ext cx="2829694" cy="2126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37890" name="AutoShape 2" descr="data:image/jpeg;base64,/9j/4AAQSkZJRgABAQAAAQABAAD/2wCEAAkGBxQSEBQUEBQUFhUUFBUVGBgXFRUXFxUVGBQYGhgWFBcYHCggGxolGxgXITEhJSkrLi4uFx8zODQsNygtLiwBCgoKDg0OGxAQGywkICQsLCwsLCwsLCwsLCwsLCwsLCwsLCwsLCwsLCwsLCwsLCwsLCwsLCwsLCwsLCwsLCwsLP/AABEIAL8AygMBEQACEQEDEQH/xAAcAAABBQEBAQAAAAAAAAAAAAAAAQQFBgcDAgj/xABGEAABAwIDBQQHBQUECwEAAAABAAIDBBEFITEGEkFRYQcTcZEUIjJSgaGxI0JiwdEzcoKS4VRzssIVJCVDU2N0oqPS8Aj/xAAbAQEAAgMBAQAAAAAAAAAAAAAABAUBAgMGB//EAC4RAAICAgEDAwIGAwADAAAAAAABAgMEESESMUEFE1EiYQYjMnGBkRRSoRUkQv/aAAwDAQACEQMRAD8A3FACAEAIAQAgBACARACAbV9fHCzfme1jdLuNgtowlJ6iaTnGC3JjXF8bhpoRNK492bWLQXX3tMgtq6ZWS6Y9zSy6EIdUuw+ppg9jXt0c0OHgRdaNNPTOkWmk0dlg2OFXVsiF5HBoJtc81pOyMFuT0Yb0LBUsf7D2u8CD9FiNkZdhv4Oy6GQQAgBACAEAIAQAgBACAEAIAQAgBAISgC6ApO1W2U8D5Y6emc7ugC6V19xoIuCA3UZ8SPBT8fFhNKUpd/BXZOXOtuMY9vI42DkqpmGpqJ2vZK2zWNHsEE38DrlmtMtVwfRFcryb4crJrrlLafg7dpNPv4dL+Atf5OH6rGDLVyNs+O6WRGLfbbPtdqWxxu+LXAH812q3DL19yPbqeHssmxdR3lBTu/5YB8Rl+Si5Mem2SJmLLqpiybXAkFS29nH2LDoXFx8BYfmqj1OS+mD+TjbzwOsFwukMglpiSWdTa5Fswei7Y1FDl11s2jGO9osT3AC50GasG9LZuQeDbSNqJXRhpBFy06gtHE8ioVGbG2fSjWM9k7dTjcVACAEAIAQAgBAIgBACAEAIAQHl4uDY2NteXVDD5XBRtkcZmjrZqOteXPLi6NxyvloOhbYgeKn5FMJVKyvt5K7HunC11WP9i61dM2SNzHi7XtLSOhFioMW4tNFhKKkmmUTs0ndBLU0MhzjeXNvxGjrfDdPxKsc6PXGNq8lbgS6JSqfguOP0RnpZohrJG5o/eIy+dlBpn0WKROvh11uJmFJjksWHyYe+lmMpD2CzTkHk5kWuSCTa2WitpUxlarlLgqIXSjU6XF7NB2Hw99PQxRyizxvEj3d5xNvmq3LnGy1tFnh1uFSTJ5RiUUnaOqYMQYZge7ja2+V76nTjmR5Kly5pZCc+yOM/1IsWB1FO9rvRgAL3cACMyP6Kxxp0yT9o6Ra8DPa6sIY2CP25zu/w3sfPTzXLOtaSrj3ZrN+EQuDzR0z6iQ5iMCJvN7uNvGyg40oUSlJ+ODWLSYuDVdTLW5uLQbOe3VrWjRtjxWcay+y/lmItuReVdncFkCoAQAgBACAEAIAQCIBHGwTuYb0Z07H6rEqh8NFIKdkYJJdlI/O2lrjPhw4qz9iuiClYt7Kp32Xzca3pIlNgsdnldNTVecsB9vLMXtY2yvfj1XHMohFKcOzO2FfObcJ90ce0nBnOYyrgylp7OJGpYDe/8Jz8CVthWrbql2ZjOpelbHuix7M4y2rpmSttcizh7rx7Q/8AuBCi31OubiyVj3K2CkNZdmGHEBWB7muDd0sAFnGxF3Hwtl0C2WS1V7TRo8Ze77qZP2XAlBZACAEAj4wRYgEcjmsOKfcxo5wUzGX3Gtbc3O6ALn4LEYRj2RkjX4T/AKy6oLi4hlmNt7JtwPn5lRZY+7Pd+xrrnZV6LDTCx9TUtsWklkbvvSE5Ejlf6KshT0J22fwjko6W2WPZOgMcJkf+0mO+edjoPz+KscGlxh1S7vk6QXBy2nxkx2hhzlfYZatB/MrXNyXHVcP1MSl4RzwTEpY5W01V7RF2Pve4scieOhz6LXHvsjP2rf4MRb7MsqsjoKgBACAEAIAQAgK/tlJM2KMwGwE8Zk/ug67s+AyzPK6kYyg5Pq+CLluainH55HmCY7DVsLoH726bEaOHK45HgtLaZ1vUjpVfC1biypbebOPY/wBOoiWyNBMgbqRbN4621HH4KZh3xa9qzt4IObjyi/dr4+SC2cweZ8XpOGVJMo/bRvsCX6+DgeF+uak33QT9u2PHhojY9M2uuqXPlM0fZ+Wolpwa2NjHm4LQb3bb7w4E8rlVdyhGf5b4LahzlD8xD+kpGRMDImtY0aBosAuUpOT22dYxjFaijlimKw00ZkqZWRMHF7gPK+p8Fg2Mz2g7dKSIltJFJUOH3ie6j15kFx8vigKq3tZxisJFDStte32cMktuV3HIfJZaMHV1btVILtZK2/JsDfk5YMntuKbUxC7opHDqyF/yaboAj7Y8SpSBiFCCPxMkgcfAkEfJAXXZvtkw+pIbKXUzzlaW25fo9uVvGyA0KCZr2hzHBzXC4c0ggjmCNVgHOso2St3ZGhwvfPnzC1nXGa1JGGhrjdY6CBz2MLiBYAaDqegXLIsdcPpWzDelwV2i2cmLRP3m7UE74B0seDupVbXhWNe71fUc+h9/I+wzBpnVAnq3AlnstHgfIZld6ca12+5azaMXvbLI54AuSAOZVk3pcnQW6yBUAIAQCIAKAFgx9jy4XyPFZHHYoO0OyUlPL6XhhLXDN0Q0I47o4g8W+SsqcmNi9u7+ysvxZVv3Kf6JvZLa6OtbuusyYD1ozx5ll9R01Cj5OLKrlcr5JGPlxu4ff4HOD7Lw008s0O8DL92/qNGpAA6rS3JnZBRfg3qxYVzcl5Ju6jkkyftB7Yo6Yugw8NmmF2mTWOM6WaB7bvl4rPcdjI6qlqq6Tvq6Z5J943IHJrdGjoFYU+nznzLhFff6jCviPLJGkwiKP2WAnm7Mq0rxKq+y2yptzbbPOkaF2W4uIaoxONmzgNHIPHs+dyFH9Qo6q+pLsSPTrumzT8mwqi8l6F1kcI8Pa14LTZwORBsQfEJpoKSZTto+y/DqwEuhETz9+GzCDzI9k/EIZM6qdmMW2fLpqGX0ilb6z2WNg0amSK+WWrmlO5htLuaH2f8AaRT4mAz9lUAZxON962pjP3h8wjRku6wAQDDFcWjp2XkOfBo1d4fquF2RCpbkzVy0VVnfYk513iONn3dc+Fxx8VVJ2Zm3vSRyW5k5slXukiLXm7onbl+Y4FT8G5zh0vwdK3tE6FNNxVkAgBACAr22uP8AodMXi3eP9SMfi525DVSMWj3bNeCLl3+1XvyZ9V4bJBSMxCOtc+UuaXWdcEuPs3vmRxBHkrOE4zsdLhwVc4ShBXKfJrGGzOfDG94s5zGuI5EtBKpppKTSLutuUU2NBs9Tiq9JEYEtiL8Ln71vetlfqt/en0dG+DRUQU+vXJKFcex2MH7Tu0SWsmOH4Wbxm7ZJWnOQ6Oa08IxxPH66zsjCPVJ8GHpFUo9nm0rrOs59hd1shcaNVx6TGu2lW68lFn5M3JwXYfK4K0EMA0kEEZEZg8QeYRpPhmU9covOBdpE0Ld2oZ3wGjt7deOjjYgqtu9OjJ7hwWdHqUorUuSv7VY86snMnrNZZoawuuG2GdrWGZz+KlY2Mqo6fJEych2y2RNPM6N29G5zHc2ktPmF3cE1qSOKnKL2mWSi29rYxbvA8fjaCfPJRJ4FMvGiXD1C6PnYzxvayqqm7ksnqcWtG6D481vViV1cpHO7LstWm+CnYjhN3CWA93MwhzS3L1gbg5aHquGVgqa6odyRiZ7r+mfY17so7RzWf6pW2ZVsuAdO+AF7ge+BqBra6o5xcXpl9FqS2uxpq1MlexTCIWSSVUxLgADunMb2g8bm1h1UC7GrUndLk0kkuWQ2F4G+qD5y8xd442DRkW8dCMv0UOnEnduzetmij1clswjDGU8e4y/Mk6uPMq1x6IUx6YnSK0PgV2NhVkAgBACAbV9FHMwsmYHtPAi62hOUH1RejSdcZrUkZvtB2ePiPeUR32hwf3L8825i3Bw1FjnmrWnPjL6bP7Km/wBPlH6q/wCi1bG7Tuq99ksLo5Yrb+R3c9NcwctCoWTjqp7i9pk3FyHbxJaaLOopMMk7b9tXRNGHUhJmnFpC3Vsbsgwfid8h4rEmktsN6K1sps82kizsZXe27/KOgXm8zKd09LsiNOWxtjEgdM63Cw+IXu/Q6p14qU/PJQ5ck7XoZK3IoLIBY7gE5MgnA2CGAWQCAEBG4pROJbNAS2aIhzHDI3abj430VfmYvuR6490WOFluuXRLs/8AhvPZntgMSow91hNGe7mbyeNHAcnDPzHBUJ6DjwWqpgbIwseLtcLEdFrOKktPsGRtfi8NK0MccwBZjczbh4KNZkV466f+Grkolekx2oqpBFDaEPGV9SOe9bodFXyy7bp9EPp2c+pyeh9sxM6GeSllN3X32n3ss7X6Z/ArvhSlXN1T/g2g+dFqVodAQAgI/HsVbS075ni4YMhpvHgL9SulVbsmoo5XWquDkyGwHaCY08lRiDGQR3aY9c2EdSSTpyXa6iKmoVPbOFORLoc7VpCYRt3SVEoiaXNc42bviwceAB5+KzbhWVx6mhVnVzl0os7WAEkAXOvXxUTbJel4GO0OLspKWaok9mJjn24uIGTR1JsPihk+edjaeSqnmxCqzkle7dyyufaI6DJo6Aqo9TyenVS/k42S8FqxGo7uMnjoPEqN6Vif5OTGPhcshZNnRAqy+mRjpaKIFsYBACAFgAsgFh/cydXUzw3e3TY8bKKs/Hc/bU1s39qet64OSlbRoCGAR/Bk97J4wcNxSKYG0FQRDMOA3jYP+BsfPmqT1Cjpl1rsy+9OyOuHQ+6PpEG6rSyK3tfQn7OeNu86NwBFr7zb5Zcc/qq3Opb1Ylymc7I7JSXDo5nRSuDg5gBA0txs7wUl0QscZtaaNtJjz0du/v7o3rW3rZ25XXboj1b1ybaR1WwBY5Aq2BE7UYP6XSvh3t0usWnUBwNxccl2ot9qamcMir3YOJTqbYqrnfG3EJgYIbBrWm5cBlbIC2WV9bKdLMqgm6lyyBHCtm0rXwhnW7lbWwQUdN3baWb7SQAAbrHi4uOHq5Xzvbqtobqqcpy3tdjnPV1sYwjrT7mpKoLoyH/9BYq4xUtDH7VTJvO/daQGA+Ljf+BYlJJNvwOxGxmOmhYzg1oaANTYKhxsS/OufQv3fwV91ygtyIKtqzK650Gg5L3npvp1eHX0x7+WUt9zslsbqyOAiAVACAEB7gj3ntb7xA8yo+Tb7VUrNb0bwj1S6SagwQB13O3gDkLW814/K/ElllfTCKW/JZ14KT22Sy8y5vq35J2uNDeahjdq0eIy+inY/qeTR+ibOU8euXdDCbA2/ccR45hXVH4ntXFsUyLLAT/Sxi/CZQbWB6g5K5h+IMOUOpvT+CK8OxPWhxX4A2SkkjNi9zSQ7k4Ztt0uB815vM9ZndkKUf0fBZ4tKq1vuan2W40avC4Hv/aRgwyX134zu3PUjdPxVlwyzLYUBXKna6MOLY45HuBIsBbMfP5Kvn6hHeoptnN2JEXXbW1AO6Imxk6BwJdnpll9FEs9Ru/So6Zq7GWrB5JHQMMws8j1hpxPDwsrbHcnWnLudY9h6uxkEBGOxyIVYpbu70s37bptu+K6e1Lo6/Byd0fc6PI+ZO1zi1rmlzdQCCR4jgtHF6OnUuyG9FiUMr3sie1zozZ4GrTnr5FbShKKTfk0jOEm4x8D1aHQwfbSX0naV3FtLC1vg61/q+6g+oT6aWvk0m9I4bQv9dg5AnzP9FZfhirVU5vyyhz39SREr1X7EBghgEAIAQAsAc4a28zP3gfLNV/q01HDs/Y74y3aix1k+5G53IZdTwC+eYOK8q6NXyXN1ntx6hKGrEjLjLgRyK6eo4EsO3ofZ9jFNqsW0OFXnYE4AIO4ICS7HJe7qMRpuAlZO0chI3P5hepxJ9dMWSovaNQKkGxUtpceMLnQwNDXZFzrDiL+qOJz1VVmZXQ3Ctc/JynLXBFYMJmnfjpnPkOfeSXsL+6DbzuomOrIvqjDb+WaR38FwwU1Ba70kNBv6u7wFtD8Vc47ta/N7naLeiTXc2EWTDM4x81cGKuqYKZ8rRGGDIkEWzI3c1Z0+1Oj25S1yVV/uwyPcjHZE4RtBPS1VRUS0cpNRa4s9oZbkSzPh5LvZjwshGEZLg4VZFldkpuHcn+y5xe+tmLS3vJgbHUe263/AHBRc/SUIrwiV6ft9Un5ZflXFmYBA7fxvFHnhIG+WX+VVfqr+iK+5yt7DPE5t6Vx5G3kvX+kY/sYsYvyebyZ9c2xqrQjiIBUAIAQAsAkcCZeW/Jp/RUH4js6MXp+WTcKP5g42hm9lv8AEfoPzVf+GMfiV38I7Z8+0D1s6Mn+I+hWn4p/XWZ9P/TImF5IsQQAsgFgDns9du43M3/iUTHfFspH5r0Ppj/J/kkVdjWlYnQbyGNrru3A62p3QbfVcpOEXt62Y4PQqGe83+YLZWQ+Rs9teDoQVlST7MyelnQBACyAQBZDGgQyfPkgMWKYuBqJA4fEON/mod9SsvqjLtsi5bcYNojV7lLXB5lgsmAQAsAFkAgBYM6HmF1Qjfd2hFiqn1nCnl4/TDuiRjW+3PbFqS6eUlgJ0A6DryWuIq/TcVRtaT8mbeq+zcUTOFUZiad45k3y4LyHrPqMcy5OHZLRY41LqjyPVTkoEAIAQDzYBl8akPu0LR/NMf8A1XoPTF+V/JIq7GrqyOhStq4WOrohOS2N0di4cDd3TmW+aps2KeRHq4WjjNblyH+gKD+0/wDki/RP8TGf/wBjoj8nTYqFrZ6juySwboa46kXOq29OilZNRe0Zr7suCt9nQVDIIAQHiWVrRdxA8UBHT4wB7Av1OQQGM403dx6pDhb0mBr+hsN028lBzW4xjYvDOGRHqg0Qj2WJB1Bt5L29M+uCl8o8vJaehF1NQQAgBNAFjejOgujGjrSQ772t5nyCh52XHHodkdNpHSqvrkolqp4GsbZosPr4r5rlZVuRNzsey9rrjBaiR2KbQ09Od2WQB3uj1nDxA0WasS2xbiuDrGLfJ5w3aWmnO7HKN46Nd6pPgDqluHbXy1wZcGiXUXk0BACAm+y2Deqq+bgDDTg891m+75vXpcCHTQvvySa1pGjqYbjTEMPjmFpWh1tOY8CFytphYtSWzDSZGnZKm9x387v1UV+nUd9GvtxJSgoWQt3Ymho+p6nipddUa46jwjZLQ5XTaMirIAoCLrcVAyZYnnwHhzQERJIXG7iSeqA8ICgdp8HdS0daNIpO6k/u5DkT4G/muN9fuVuBrJfTorVU+73EcXH6r1WFW4Y8Iv4PK2vc2zmpXnRyBACAFrJNx4NotJ8lYOLT0s1ph3jL3AdcBzfwuCoMi++HVWpaL6vGougpJF/wDF6apb9kGhw1YQN4fqOoXlMueZB/XJtfJ09iMOyJkNA4AKA7LJ8bbMaUUQm1WNiCme6Nw7w+q22dicr/AAU7F9OuclKyLUTNVkZy6UzH3vJJJNyTck6k9VfpJLgmr7CNdbMZEJ4BpmzO08kkA3wHFvqk5gm2h8bLWv0GnIj1xbT/AOFTl5Dps1rgt8Eu80OHEXXlsih02yrfgkQl1JSCeYMa5zjZrWlxJ4AC5XOEXKSiu7N+7L72bYa6DD4zILSTufUPvqHSu3g09Ws3W/wr1kI9EVH4JSRZyVs35MlHpY6ieSeWCUsAkNgSbG3LhpZUsFdbKc4S0kceX2FodoasMLywSxtJBda1ra5j62SvMyEt62vkKci04JiBqIRJu7tyRa99Da9/G6s8e/3odWjpF7H67aNhVsCGxauz3G/E/kEBFIBUAIBhjuFtqqaWB+kjC2/I2ycPA2KPnlAxvDmvaHRSi0kDjE8dRofAjQq9w8mNkVB9zz2djuE3JdmOlY/uQPAIYBACA8z0zJmd3MLtJyI9phP3m/pxVZ6hie5F2Q/Uv+/uTMXJlVNfBUMZwSahkDrndvdkrdP6HovOVXQuTi+/lHoozUkS9Ftk+QBlSdMt4ZA/vjn1U702rFok3KPfz8EHNxbJrcH/AAdseg7ynO5nazhbO4GtvgrrMgrKdxK/Bn7d6Uv2KOV589CCAuuzNKWQ3cLFx3rHloFfenR6at/J5/1Gzrt0vBPjayCnh3Xu3ntJAa3M88zoF5b1fAduW5RfDJuDCTr+pENBjldicwpqOIeuRkAXWaCDvSPOQblnkOXFaUYFdXPdonxrSPpbZ+mmjpo2VMglla313hoaCb6NA4DTrZTjoPpXACziM8szrfgtW15A3paCONhZG2zXEkjPiLFaRqhGPSuzMJJdhjWYPalfBT2bvcybZuBdn4ZLjZjapddfGzHTxoe4VSd1DHH7rQD48fmutMOiCj8GYrSHa66MnGtm3GF3TLxWQVm6ARAKgEQCoCh7fYOY3iuhZvWbuVLB9+L/AIgHvN+i0mpa3F6a7M52Vxsj0shP9Fh7Q+B4cxwu3wPVd8f8RRi+i9aZSW4DT+kYTQuYbOBB6/kvRUZVV8dwlsgTrlB6aPCkGoIYBYZkkG1zXQOilbv5EAEXBHC/gvNZfocp5atrek+5YU5rhHT7mYYvSCKZzAbgWI8DnZa5Fftz6S5xrXbWpMXDsVkh9k3b7p0/otqsmdXC7fBi7Ghb3XPydKqpgkO8WPY467pBafgVtZOqfOtMxXXbX9O019+55pKqKJ4cIzIQbgSGzb9Wt181HsjCUWls66m3yx9LXVVY42yBOe6N1g+K748LpQVcN6RHmsel9Uu48pNmmtt3hL3EgBjR7TibBo4kkqX/AIMa4OVrI3/kJ2z6aon0V2b7JNw+lza0TTHfl3dG5erG3o0eZueKqtaLSPYtpWTJUdpbz1cVNvbjQN6/4iCRby+aqMzqtuVO9I5T5ekefSaui/aDvohxzJA8dR8VjryMf9X1RH1R7k9hGNRVA9Q2cBctOo/UKfRkwu7G8ZJkmpJsCAj8a/ZfxBAQSARAKgBACAQi+qAzvGcIdhz3SwNc+jed57ACXUzjq9g4xniOCg5mIruV3NJw32HLHMlYCC17HC4IsQQeIKoo2W48/pbTIsoRlxJFfxalbG+zdCL+GZXv/RM2zKo6rO64KXKqVc9RGSuSKCz+4BY4RkoGMTb87z+K3lkvM5Euu2T+56nGh0VRQyXA7ggJfZ/C++eS72G69TyU3DxldLcuyIWbk+zHS7suLQGNAaLDIBrRcknRrQMyTy4q8bhVH7FClO6fyzVuzrYcwkVVY37a32UZz7gEe07nIR5aDiqHKyXbLS7F/iYsaY78s0NRCYeJJmj2iBfmQPJaylFcNmN/JFY5gLKmzrlsjdHD6FRsjEV3KemaygmQ4lr6cFm53zdA6299DfzUL/2ql0a2afUuCU2Xwkwxl0n7SQ3d0HAKVh4/tR6n3ZvCOidU43BAN66HfjcOOo8QgKygFQAgBAIgBNgCMs0BTMU2SfE50uHEC5u+ndlG88TEf924/EKNkYkLu/f5NZQUip4tXB0ga9ropQLOjkG64Z6t4OHUXVn6DH2Iyql87KXPolvq0Nl6Qq9AhgbYhP3cT3cmm3jw+a45FnRW2d8ev3LFEz0rzD5PVCLAEQGg7A4NNURhlLE57nOJc7SNmdvtH2sMhpmeitMbIhRTz3ZV5WLO+77Jdzb9jdgoqMiWY99UcHEWZH0ibw/eOZ6aKFfkTte2TaMeFMdRRclwO4LH7Ao0FK2sqZhUPc1zSQxuQsBfQHXw6qkUI5F0lY9Ndjivqb2d6aumoXiOou+E+y/PLwP5LpC23Fl0Wcx+RtwZb4pA5oc03BFwRxBVtFpraO2z3ZbAVACAEBCYtRWO+3Q69DzQEYgFQAgBAIgBAKgGWJ4VDUM3KiNkg/EMx1B1CBlRruzsC5pKh7OTJR3rB0DsngeJKlVZtsPJFtwqbO6Ieo2Trmf7uOQc45ACf4XgW81Nh6p/uv6IM/S/9Jf2U/bVk0MbY54XxGQ3G8WG7W62LXHiQuWVmRshqJ2xMKVVjlIpirSyBACA+uey2nDMHogABeBrz1LvWv8ANAWlAeXPF7XF7aXzWra7eQQOF4851Q+GoaGO3vU5Ecr8ed+qg1Zb9112cPwaKfOj1j2z4mPeRHcmGYIyDiOfXqs5OGrPrhwzEob5RDVVTVzR+jSQEuJAMhBtYG972tw1uoU5ZFkfZlH+TVuT40W/DabuoWR3vuNDb87K4ph0QUfg6paQ5XQyCAEAIBCgIqtwq+cf8v6ICJewg2IIPVAIgEQAgFQAgBACAEB89dquLekYlJY3bCBC3l6ty4/zE+SyCt4Vhc1TII6eN0jjwaNOrjoB1KwDTNnuxComG9UTRxDk0b58NQEBm+0OEvpKqanksXRPLCRoeR+IsUB9Y9ng/wBk0P8A0sP+AICwFYBA43s93r+9jkcyQaG5tl9PgoOTie5Lri2maSjsrTKeoqy43aXU4I3hk5xByF+OhzVao3Xtt94+Tnpv+Cz7M4z37dyTKVmThoSPet9VZ4WT7kemXdG8JdROKadBQsgEAIAQAgBACA5TU7XizgCgI6fBvcd8D+qAYy4fI37pPhmgG7mEagjxCA8oBUAiAEBFbW4t6HRTVB+60hl9HSEWYPP5ID552awKfEatsMILnyOu5xzDBe7pHnl9UB9ObP7DQ0NO2Km1Gb3OtvSO4ucR9EA5HeQuvYj6FAYJ260wGK943SeGOT+IXYR4+pf4oD6C2EFsMowP7NF/gCAnUAiwCs1Wzcglc+mm7sP9oZ5X1tZVs8Kan1Vy0n3Obg/BKYNgzKdvq5uPtPOp/QKVj4saVxy/k2UUiTUk2BACAEAIAQAgBACAEAIBCL6oDm6nYdWt8ggPPobPcb5IBRSM91vkgIzGKOx3mjK1iBw6oD5/7SscmxGuZQUoL2RSbjWtz7yY5OcejdOlnEoDaOzXYePC6bdydPJYyv62yY38I+ZJKAuKA8SRhwsRcFAY32+bKOdTxVMIc7unFjgBchr7WOWvrAeaA1TZimMVFTxkWLIY2kciGBASaAFjQEssgVACAEAIAQAgBACAEAIAQAgBACAEAIBCgK/gWxtJRzSzwRWlmc5znklxG8bkMv7Lb8AgLCgBACARzQdUAqAEAIAQAgBACAEAI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892" name="AutoShape 4" descr="data:image/jpeg;base64,/9j/4AAQSkZJRgABAQAAAQABAAD/2wCEAAkGBxQSEBQUEBQUFhUUFBUVGBgXFRUXFxUVGBQYGhgWFBcYHCggGxolGxgXITEhJSkrLi4uFx8zODQsNygtLiwBCgoKDg0OGxAQGywkICQsLCwsLCwsLCwsLCwsLCwsLCwsLCwsLCwsLCwsLCwsLCwsLCwsLCwsLCwsLCwsLCwsLP/AABEIAL8AygMBEQACEQEDEQH/xAAcAAABBQEBAQAAAAAAAAAAAAAAAQQFBgcDAgj/xABGEAABAwIDBQQHBQUECwEAAAABAAIDBBEFITEGEkFRYQcTcZEUIjJSgaGxI0JiwdEzcoKS4VRzssIVJCVDU2N0oqPS8Aj/xAAbAQEAAgMBAQAAAAAAAAAAAAAABAUBAgMGB//EAC4RAAICAgEDAwIGAwADAAAAAAABAgMEESESMUEFE1EiYQYjMnGBkRRSoRUkQv/aAAwDAQACEQMRAD8A3FACAEAIAQAgBACARACAbV9fHCzfme1jdLuNgtowlJ6iaTnGC3JjXF8bhpoRNK492bWLQXX3tMgtq6ZWS6Y9zSy6EIdUuw+ppg9jXt0c0OHgRdaNNPTOkWmk0dlg2OFXVsiF5HBoJtc81pOyMFuT0Yb0LBUsf7D2u8CD9FiNkZdhv4Oy6GQQAgBACAEAIAQAgBACAEAIAQAgBAISgC6ApO1W2U8D5Y6emc7ugC6V19xoIuCA3UZ8SPBT8fFhNKUpd/BXZOXOtuMY9vI42DkqpmGpqJ2vZK2zWNHsEE38DrlmtMtVwfRFcryb4crJrrlLafg7dpNPv4dL+Atf5OH6rGDLVyNs+O6WRGLfbbPtdqWxxu+LXAH812q3DL19yPbqeHssmxdR3lBTu/5YB8Rl+Si5Mem2SJmLLqpiybXAkFS29nH2LDoXFx8BYfmqj1OS+mD+TjbzwOsFwukMglpiSWdTa5Fswei7Y1FDl11s2jGO9osT3AC50GasG9LZuQeDbSNqJXRhpBFy06gtHE8ioVGbG2fSjWM9k7dTjcVACAEAIAQAgBAIgBACAEAIAQHl4uDY2NteXVDD5XBRtkcZmjrZqOteXPLi6NxyvloOhbYgeKn5FMJVKyvt5K7HunC11WP9i61dM2SNzHi7XtLSOhFioMW4tNFhKKkmmUTs0ndBLU0MhzjeXNvxGjrfDdPxKsc6PXGNq8lbgS6JSqfguOP0RnpZohrJG5o/eIy+dlBpn0WKROvh11uJmFJjksWHyYe+lmMpD2CzTkHk5kWuSCTa2WitpUxlarlLgqIXSjU6XF7NB2Hw99PQxRyizxvEj3d5xNvmq3LnGy1tFnh1uFSTJ5RiUUnaOqYMQYZge7ja2+V76nTjmR5Kly5pZCc+yOM/1IsWB1FO9rvRgAL3cACMyP6Kxxp0yT9o6Ra8DPa6sIY2CP25zu/w3sfPTzXLOtaSrj3ZrN+EQuDzR0z6iQ5iMCJvN7uNvGyg40oUSlJ+ODWLSYuDVdTLW5uLQbOe3VrWjRtjxWcay+y/lmItuReVdncFkCoAQAgBACAEAIAQCIBHGwTuYb0Z07H6rEqh8NFIKdkYJJdlI/O2lrjPhw4qz9iuiClYt7Kp32Xzca3pIlNgsdnldNTVecsB9vLMXtY2yvfj1XHMohFKcOzO2FfObcJ90ce0nBnOYyrgylp7OJGpYDe/8Jz8CVthWrbql2ZjOpelbHuix7M4y2rpmSttcizh7rx7Q/8AuBCi31OubiyVj3K2CkNZdmGHEBWB7muDd0sAFnGxF3Hwtl0C2WS1V7TRo8Ze77qZP2XAlBZACAEAj4wRYgEcjmsOKfcxo5wUzGX3Gtbc3O6ALn4LEYRj2RkjX4T/AKy6oLi4hlmNt7JtwPn5lRZY+7Pd+xrrnZV6LDTCx9TUtsWklkbvvSE5Ejlf6KshT0J22fwjko6W2WPZOgMcJkf+0mO+edjoPz+KscGlxh1S7vk6QXBy2nxkx2hhzlfYZatB/MrXNyXHVcP1MSl4RzwTEpY5W01V7RF2Pve4scieOhz6LXHvsjP2rf4MRb7MsqsjoKgBACAEAIAQAgK/tlJM2KMwGwE8Zk/ug67s+AyzPK6kYyg5Pq+CLluainH55HmCY7DVsLoH726bEaOHK45HgtLaZ1vUjpVfC1biypbebOPY/wBOoiWyNBMgbqRbN4621HH4KZh3xa9qzt4IObjyi/dr4+SC2cweZ8XpOGVJMo/bRvsCX6+DgeF+uak33QT9u2PHhojY9M2uuqXPlM0fZ+Wolpwa2NjHm4LQb3bb7w4E8rlVdyhGf5b4LahzlD8xD+kpGRMDImtY0aBosAuUpOT22dYxjFaijlimKw00ZkqZWRMHF7gPK+p8Fg2Mz2g7dKSIltJFJUOH3ie6j15kFx8vigKq3tZxisJFDStte32cMktuV3HIfJZaMHV1btVILtZK2/JsDfk5YMntuKbUxC7opHDqyF/yaboAj7Y8SpSBiFCCPxMkgcfAkEfJAXXZvtkw+pIbKXUzzlaW25fo9uVvGyA0KCZr2hzHBzXC4c0ggjmCNVgHOso2St3ZGhwvfPnzC1nXGa1JGGhrjdY6CBz2MLiBYAaDqegXLIsdcPpWzDelwV2i2cmLRP3m7UE74B0seDupVbXhWNe71fUc+h9/I+wzBpnVAnq3AlnstHgfIZld6ca12+5azaMXvbLI54AuSAOZVk3pcnQW6yBUAIAQCIAKAFgx9jy4XyPFZHHYoO0OyUlPL6XhhLXDN0Q0I47o4g8W+SsqcmNi9u7+ysvxZVv3Kf6JvZLa6OtbuusyYD1ozx5ll9R01Cj5OLKrlcr5JGPlxu4ff4HOD7Lw008s0O8DL92/qNGpAA6rS3JnZBRfg3qxYVzcl5Ju6jkkyftB7Yo6Yugw8NmmF2mTWOM6WaB7bvl4rPcdjI6qlqq6Tvq6Z5J943IHJrdGjoFYU+nznzLhFff6jCviPLJGkwiKP2WAnm7Mq0rxKq+y2yptzbbPOkaF2W4uIaoxONmzgNHIPHs+dyFH9Qo6q+pLsSPTrumzT8mwqi8l6F1kcI8Pa14LTZwORBsQfEJpoKSZTto+y/DqwEuhETz9+GzCDzI9k/EIZM6qdmMW2fLpqGX0ilb6z2WNg0amSK+WWrmlO5htLuaH2f8AaRT4mAz9lUAZxON962pjP3h8wjRku6wAQDDFcWjp2XkOfBo1d4fquF2RCpbkzVy0VVnfYk513iONn3dc+Fxx8VVJ2Zm3vSRyW5k5slXukiLXm7onbl+Y4FT8G5zh0vwdK3tE6FNNxVkAgBACAr22uP8AodMXi3eP9SMfi525DVSMWj3bNeCLl3+1XvyZ9V4bJBSMxCOtc+UuaXWdcEuPs3vmRxBHkrOE4zsdLhwVc4ShBXKfJrGGzOfDG94s5zGuI5EtBKpppKTSLutuUU2NBs9Tiq9JEYEtiL8Ln71vetlfqt/en0dG+DRUQU+vXJKFcex2MH7Tu0SWsmOH4Wbxm7ZJWnOQ6Oa08IxxPH66zsjCPVJ8GHpFUo9nm0rrOs59hd1shcaNVx6TGu2lW68lFn5M3JwXYfK4K0EMA0kEEZEZg8QeYRpPhmU9covOBdpE0Ld2oZ3wGjt7deOjjYgqtu9OjJ7hwWdHqUorUuSv7VY86snMnrNZZoawuuG2GdrWGZz+KlY2Mqo6fJEych2y2RNPM6N29G5zHc2ktPmF3cE1qSOKnKL2mWSi29rYxbvA8fjaCfPJRJ4FMvGiXD1C6PnYzxvayqqm7ksnqcWtG6D481vViV1cpHO7LstWm+CnYjhN3CWA93MwhzS3L1gbg5aHquGVgqa6odyRiZ7r+mfY17so7RzWf6pW2ZVsuAdO+AF7ge+BqBra6o5xcXpl9FqS2uxpq1MlexTCIWSSVUxLgADunMb2g8bm1h1UC7GrUndLk0kkuWQ2F4G+qD5y8xd442DRkW8dCMv0UOnEnduzetmij1clswjDGU8e4y/Mk6uPMq1x6IUx6YnSK0PgV2NhVkAgBACAbV9FHMwsmYHtPAi62hOUH1RejSdcZrUkZvtB2ePiPeUR32hwf3L8825i3Bw1FjnmrWnPjL6bP7Km/wBPlH6q/wCi1bG7Tuq99ksLo5Yrb+R3c9NcwctCoWTjqp7i9pk3FyHbxJaaLOopMMk7b9tXRNGHUhJmnFpC3Vsbsgwfid8h4rEmktsN6K1sps82kizsZXe27/KOgXm8zKd09LsiNOWxtjEgdM63Cw+IXu/Q6p14qU/PJQ5ck7XoZK3IoLIBY7gE5MgnA2CGAWQCAEBG4pROJbNAS2aIhzHDI3abj430VfmYvuR6490WOFluuXRLs/8AhvPZntgMSow91hNGe7mbyeNHAcnDPzHBUJ6DjwWqpgbIwseLtcLEdFrOKktPsGRtfi8NK0MccwBZjczbh4KNZkV466f+Grkolekx2oqpBFDaEPGV9SOe9bodFXyy7bp9EPp2c+pyeh9sxM6GeSllN3X32n3ss7X6Z/ArvhSlXN1T/g2g+dFqVodAQAgI/HsVbS075ni4YMhpvHgL9SulVbsmoo5XWquDkyGwHaCY08lRiDGQR3aY9c2EdSSTpyXa6iKmoVPbOFORLoc7VpCYRt3SVEoiaXNc42bviwceAB5+KzbhWVx6mhVnVzl0os7WAEkAXOvXxUTbJel4GO0OLspKWaok9mJjn24uIGTR1JsPihk+edjaeSqnmxCqzkle7dyyufaI6DJo6Aqo9TyenVS/k42S8FqxGo7uMnjoPEqN6Vif5OTGPhcshZNnRAqy+mRjpaKIFsYBACAFgAsgFh/cydXUzw3e3TY8bKKs/Hc/bU1s39qet64OSlbRoCGAR/Bk97J4wcNxSKYG0FQRDMOA3jYP+BsfPmqT1Cjpl1rsy+9OyOuHQ+6PpEG6rSyK3tfQn7OeNu86NwBFr7zb5Zcc/qq3Opb1Ylymc7I7JSXDo5nRSuDg5gBA0txs7wUl0QscZtaaNtJjz0du/v7o3rW3rZ25XXboj1b1ybaR1WwBY5Aq2BE7UYP6XSvh3t0usWnUBwNxccl2ot9qamcMir3YOJTqbYqrnfG3EJgYIbBrWm5cBlbIC2WV9bKdLMqgm6lyyBHCtm0rXwhnW7lbWwQUdN3baWb7SQAAbrHi4uOHq5Xzvbqtobqqcpy3tdjnPV1sYwjrT7mpKoLoyH/9BYq4xUtDH7VTJvO/daQGA+Ljf+BYlJJNvwOxGxmOmhYzg1oaANTYKhxsS/OufQv3fwV91ygtyIKtqzK650Gg5L3npvp1eHX0x7+WUt9zslsbqyOAiAVACAEB7gj3ntb7xA8yo+Tb7VUrNb0bwj1S6SagwQB13O3gDkLW814/K/ElllfTCKW/JZ14KT22Sy8y5vq35J2uNDeahjdq0eIy+inY/qeTR+ibOU8euXdDCbA2/ccR45hXVH4ntXFsUyLLAT/Sxi/CZQbWB6g5K5h+IMOUOpvT+CK8OxPWhxX4A2SkkjNi9zSQ7k4Ztt0uB815vM9ZndkKUf0fBZ4tKq1vuan2W40avC4Hv/aRgwyX134zu3PUjdPxVlwyzLYUBXKna6MOLY45HuBIsBbMfP5Kvn6hHeoptnN2JEXXbW1AO6Imxk6BwJdnpll9FEs9Ru/So6Zq7GWrB5JHQMMws8j1hpxPDwsrbHcnWnLudY9h6uxkEBGOxyIVYpbu70s37bptu+K6e1Lo6/Byd0fc6PI+ZO1zi1rmlzdQCCR4jgtHF6OnUuyG9FiUMr3sie1zozZ4GrTnr5FbShKKTfk0jOEm4x8D1aHQwfbSX0naV3FtLC1vg61/q+6g+oT6aWvk0m9I4bQv9dg5AnzP9FZfhirVU5vyyhz39SREr1X7EBghgEAIAQAsAc4a28zP3gfLNV/q01HDs/Y74y3aix1k+5G53IZdTwC+eYOK8q6NXyXN1ntx6hKGrEjLjLgRyK6eo4EsO3ofZ9jFNqsW0OFXnYE4AIO4ICS7HJe7qMRpuAlZO0chI3P5hepxJ9dMWSovaNQKkGxUtpceMLnQwNDXZFzrDiL+qOJz1VVmZXQ3Ctc/JynLXBFYMJmnfjpnPkOfeSXsL+6DbzuomOrIvqjDb+WaR38FwwU1Ba70kNBv6u7wFtD8Vc47ta/N7naLeiTXc2EWTDM4x81cGKuqYKZ8rRGGDIkEWzI3c1Z0+1Oj25S1yVV/uwyPcjHZE4RtBPS1VRUS0cpNRa4s9oZbkSzPh5LvZjwshGEZLg4VZFldkpuHcn+y5xe+tmLS3vJgbHUe263/AHBRc/SUIrwiV6ft9Un5ZflXFmYBA7fxvFHnhIG+WX+VVfqr+iK+5yt7DPE5t6Vx5G3kvX+kY/sYsYvyebyZ9c2xqrQjiIBUAIAQAsAkcCZeW/Jp/RUH4js6MXp+WTcKP5g42hm9lv8AEfoPzVf+GMfiV38I7Z8+0D1s6Mn+I+hWn4p/XWZ9P/TImF5IsQQAsgFgDns9du43M3/iUTHfFspH5r0Ppj/J/kkVdjWlYnQbyGNrru3A62p3QbfVcpOEXt62Y4PQqGe83+YLZWQ+Rs9teDoQVlST7MyelnQBACyAQBZDGgQyfPkgMWKYuBqJA4fEON/mod9SsvqjLtsi5bcYNojV7lLXB5lgsmAQAsAFkAgBYM6HmF1Qjfd2hFiqn1nCnl4/TDuiRjW+3PbFqS6eUlgJ0A6DryWuIq/TcVRtaT8mbeq+zcUTOFUZiad45k3y4LyHrPqMcy5OHZLRY41LqjyPVTkoEAIAQDzYBl8akPu0LR/NMf8A1XoPTF+V/JIq7GrqyOhStq4WOrohOS2N0di4cDd3TmW+aps2KeRHq4WjjNblyH+gKD+0/wDki/RP8TGf/wBjoj8nTYqFrZ6juySwboa46kXOq29OilZNRe0Zr7suCt9nQVDIIAQHiWVrRdxA8UBHT4wB7Av1OQQGM403dx6pDhb0mBr+hsN028lBzW4xjYvDOGRHqg0Qj2WJB1Bt5L29M+uCl8o8vJaehF1NQQAgBNAFjejOgujGjrSQ772t5nyCh52XHHodkdNpHSqvrkolqp4GsbZosPr4r5rlZVuRNzsey9rrjBaiR2KbQ09Od2WQB3uj1nDxA0WasS2xbiuDrGLfJ5w3aWmnO7HKN46Nd6pPgDqluHbXy1wZcGiXUXk0BACAm+y2Deqq+bgDDTg891m+75vXpcCHTQvvySa1pGjqYbjTEMPjmFpWh1tOY8CFytphYtSWzDSZGnZKm9x387v1UV+nUd9GvtxJSgoWQt3Ymho+p6nipddUa46jwjZLQ5XTaMirIAoCLrcVAyZYnnwHhzQERJIXG7iSeqA8ICgdp8HdS0daNIpO6k/u5DkT4G/muN9fuVuBrJfTorVU+73EcXH6r1WFW4Y8Iv4PK2vc2zmpXnRyBACAFrJNx4NotJ8lYOLT0s1ph3jL3AdcBzfwuCoMi++HVWpaL6vGougpJF/wDF6apb9kGhw1YQN4fqOoXlMueZB/XJtfJ09iMOyJkNA4AKA7LJ8bbMaUUQm1WNiCme6Nw7w+q22dicr/AAU7F9OuclKyLUTNVkZy6UzH3vJJJNyTck6k9VfpJLgmr7CNdbMZEJ4BpmzO08kkA3wHFvqk5gm2h8bLWv0GnIj1xbT/AOFTl5Dps1rgt8Eu80OHEXXlsih02yrfgkQl1JSCeYMa5zjZrWlxJ4AC5XOEXKSiu7N+7L72bYa6DD4zILSTufUPvqHSu3g09Ws3W/wr1kI9EVH4JSRZyVs35MlHpY6ieSeWCUsAkNgSbG3LhpZUsFdbKc4S0kceX2FodoasMLywSxtJBda1ra5j62SvMyEt62vkKci04JiBqIRJu7tyRa99Da9/G6s8e/3odWjpF7H67aNhVsCGxauz3G/E/kEBFIBUAIBhjuFtqqaWB+kjC2/I2ycPA2KPnlAxvDmvaHRSi0kDjE8dRofAjQq9w8mNkVB9zz2djuE3JdmOlY/uQPAIYBACA8z0zJmd3MLtJyI9phP3m/pxVZ6hie5F2Q/Uv+/uTMXJlVNfBUMZwSahkDrndvdkrdP6HovOVXQuTi+/lHoozUkS9Ftk+QBlSdMt4ZA/vjn1U702rFok3KPfz8EHNxbJrcH/AAdseg7ynO5nazhbO4GtvgrrMgrKdxK/Bn7d6Uv2KOV589CCAuuzNKWQ3cLFx3rHloFfenR6at/J5/1Gzrt0vBPjayCnh3Xu3ntJAa3M88zoF5b1fAduW5RfDJuDCTr+pENBjldicwpqOIeuRkAXWaCDvSPOQblnkOXFaUYFdXPdonxrSPpbZ+mmjpo2VMglla313hoaCb6NA4DTrZTjoPpXACziM8szrfgtW15A3paCONhZG2zXEkjPiLFaRqhGPSuzMJJdhjWYPalfBT2bvcybZuBdn4ZLjZjapddfGzHTxoe4VSd1DHH7rQD48fmutMOiCj8GYrSHa66MnGtm3GF3TLxWQVm6ARAKgEQCoCh7fYOY3iuhZvWbuVLB9+L/AIgHvN+i0mpa3F6a7M52Vxsj0shP9Fh7Q+B4cxwu3wPVd8f8RRi+i9aZSW4DT+kYTQuYbOBB6/kvRUZVV8dwlsgTrlB6aPCkGoIYBYZkkG1zXQOilbv5EAEXBHC/gvNZfocp5atrek+5YU5rhHT7mYYvSCKZzAbgWI8DnZa5Fftz6S5xrXbWpMXDsVkh9k3b7p0/otqsmdXC7fBi7Ghb3XPydKqpgkO8WPY467pBafgVtZOqfOtMxXXbX9O019+55pKqKJ4cIzIQbgSGzb9Wt181HsjCUWls66m3yx9LXVVY42yBOe6N1g+K748LpQVcN6RHmsel9Uu48pNmmtt3hL3EgBjR7TibBo4kkqX/AIMa4OVrI3/kJ2z6aon0V2b7JNw+lza0TTHfl3dG5erG3o0eZueKqtaLSPYtpWTJUdpbz1cVNvbjQN6/4iCRby+aqMzqtuVO9I5T5ekefSaui/aDvohxzJA8dR8VjryMf9X1RH1R7k9hGNRVA9Q2cBctOo/UKfRkwu7G8ZJkmpJsCAj8a/ZfxBAQSARAKgBACAQi+qAzvGcIdhz3SwNc+jed57ACXUzjq9g4xniOCg5mIruV3NJw32HLHMlYCC17HC4IsQQeIKoo2W48/pbTIsoRlxJFfxalbG+zdCL+GZXv/RM2zKo6rO64KXKqVc9RGSuSKCz+4BY4RkoGMTb87z+K3lkvM5Euu2T+56nGh0VRQyXA7ggJfZ/C++eS72G69TyU3DxldLcuyIWbk+zHS7suLQGNAaLDIBrRcknRrQMyTy4q8bhVH7FClO6fyzVuzrYcwkVVY37a32UZz7gEe07nIR5aDiqHKyXbLS7F/iYsaY78s0NRCYeJJmj2iBfmQPJaylFcNmN/JFY5gLKmzrlsjdHD6FRsjEV3KemaygmQ4lr6cFm53zdA6299DfzUL/2ql0a2afUuCU2Xwkwxl0n7SQ3d0HAKVh4/tR6n3ZvCOidU43BAN66HfjcOOo8QgKygFQAgBAIgBNgCMs0BTMU2SfE50uHEC5u+ndlG88TEf924/EKNkYkLu/f5NZQUip4tXB0ga9ropQLOjkG64Z6t4OHUXVn6DH2Iyql87KXPolvq0Nl6Qq9AhgbYhP3cT3cmm3jw+a45FnRW2d8ev3LFEz0rzD5PVCLAEQGg7A4NNURhlLE57nOJc7SNmdvtH2sMhpmeitMbIhRTz3ZV5WLO+77Jdzb9jdgoqMiWY99UcHEWZH0ibw/eOZ6aKFfkTte2TaMeFMdRRclwO4LH7Ao0FK2sqZhUPc1zSQxuQsBfQHXw6qkUI5F0lY9Ndjivqb2d6aumoXiOou+E+y/PLwP5LpC23Fl0Wcx+RtwZb4pA5oc03BFwRxBVtFpraO2z3ZbAVACAEBCYtRWO+3Q69DzQEYgFQAgBAIgBAKgGWJ4VDUM3KiNkg/EMx1B1CBlRruzsC5pKh7OTJR3rB0DsngeJKlVZtsPJFtwqbO6Ieo2Trmf7uOQc45ACf4XgW81Nh6p/uv6IM/S/9Jf2U/bVk0MbY54XxGQ3G8WG7W62LXHiQuWVmRshqJ2xMKVVjlIpirSyBACA+uey2nDMHogABeBrz1LvWv8ANAWlAeXPF7XF7aXzWra7eQQOF4851Q+GoaGO3vU5Ecr8ed+qg1Zb9112cPwaKfOj1j2z4mPeRHcmGYIyDiOfXqs5OGrPrhwzEob5RDVVTVzR+jSQEuJAMhBtYG972tw1uoU5ZFkfZlH+TVuT40W/DabuoWR3vuNDb87K4ph0QUfg6paQ5XQyCAEAIBCgIqtwq+cf8v6ICJewg2IIPVAIgEQAgFQAgBACAEB89dquLekYlJY3bCBC3l6ty4/zE+SyCt4Vhc1TII6eN0jjwaNOrjoB1KwDTNnuxComG9UTRxDk0b58NQEBm+0OEvpKqanksXRPLCRoeR+IsUB9Y9ng/wBk0P8A0sP+AICwFYBA43s93r+9jkcyQaG5tl9PgoOTie5Lri2maSjsrTKeoqy43aXU4I3hk5xByF+OhzVao3Xtt94+Tnpv+Cz7M4z37dyTKVmThoSPet9VZ4WT7kemXdG8JdROKadBQsgEAIAQAgBACA5TU7XizgCgI6fBvcd8D+qAYy4fI37pPhmgG7mEagjxCA8oBUAiAEBFbW4t6HRTVB+60hl9HSEWYPP5ID552awKfEatsMILnyOu5xzDBe7pHnl9UB9ObP7DQ0NO2Km1Gb3OtvSO4ucR9EA5HeQuvYj6FAYJ260wGK943SeGOT+IXYR4+pf4oD6C2EFsMowP7NF/gCAnUAiwCs1Wzcglc+mm7sP9oZ5X1tZVs8Kan1Vy0n3Obg/BKYNgzKdvq5uPtPOp/QKVj4saVxy/k2UUiTUk2BACAEAIAQAgBACAEAIBCL6oDm6nYdWt8ggPPobPcb5IBRSM91vkgIzGKOx3mjK1iBw6oD5/7SscmxGuZQUoL2RSbjWtz7yY5OcejdOlnEoDaOzXYePC6bdydPJYyv62yY38I+ZJKAuKA8SRhwsRcFAY32+bKOdTxVMIc7unFjgBchr7WOWvrAeaA1TZimMVFTxkWLIY2kciGBASaAFjQEssgVACAEAIAQAgBACAEAIAQAgBACAEAIBCgK/gWxtJRzSzwRWlmc5znklxG8bkMv7Lb8AgLCgBACARzQdUAqAEAIAQAgBACAEAI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7894" name="Picture 6" descr="http://ersika.files.wordpress.com/2010/10/24112009174espiritu_emprendedor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483768" y="1556792"/>
            <a:ext cx="4392488" cy="3305238"/>
          </a:xfrm>
          <a:prstGeom prst="rect">
            <a:avLst/>
          </a:prstGeom>
          <a:noFill/>
        </p:spPr>
      </p:pic>
      <p:sp>
        <p:nvSpPr>
          <p:cNvPr id="37896" name="AutoShape 8" descr="data:image/jpeg;base64,/9j/4AAQSkZJRgABAQAAAQABAAD/2wCEAAkGBxQSEhQUEhMWFhUWGB0YFxUVFxwfGBwYGhocHB8YHiAcHCgjHh0mHBwYIjEjJSorLi4uHCAzODQsNygtLisBCgoKDQ0NGhAMFjcZFBwsLCwsLCssKys3NysrLCssLCssLDcrKysrKysrKysrKysrKysrKysrKysrKysrKysrK//AABEIAOAA4QMBIgACEQEDEQH/xAAcAAACAgMBAQAAAAAAAAAAAAAABwYIAQQFAwL/xABIEAACAQMDAQYDBQUFBAgHAAABAgMABBEFEiExBgcTQVFhInGBCDJCkaEUUnKCsRUjYqLBJDOSsiU0Q1Nzk9HhFhhUY8LS8P/EABcBAQEBAQAAAAAAAAAAAAAAAAABAgP/xAAZEQEBAQEBAQAAAAAAAAAAAAAAARECITH/2gAMAwEAAhEDEQA/AHjRRRQFFFFAUUUUBRRRQFFFFAVjFZooCiiigKK4HbLtTFp1s083OOEQH4nbyUf6nyrw7ve1f9p2guPD8I72Rk3bhlccg4GQQR5UEmooooCiiigKKKKAooooCiiigKKKKAooooCiiigKKKKAooooCvlnA6+XWvi4uFRWZ2CqoyzMcAAeZJ8qXuo6hca0ktvZZgsz8L3zqcyjPxJCvGV8i+R5+tBPbbUI5EWSORGRjhXVgVJzjAPQ88Vsg1XvtD3L3sEY/ZLj9oVTu8PmNg37ygsVJ98g0dou2PaCGOGKWGSFkwfGji3GTA8yNye5A/TpQWEzWaRC9+rJbwKIDJcAAXDSYVSRwdoXzPXoAPSpZB32aaY1ZmlVyMtH4ZJUgdMjg56Ag+fOKBlZrhdr+1UGnQGadvZEX7zt+6o/16Cofbd7lu8dxcnalvF8EUbMP2maXgnameEwRyfXyxSJ7Ydq59SnM1wenCIPuov7o9fcnk0Ge2XaubUrgzTngZEcY+6iZ4AHr6nzpv8A2b79mt7qE/dSQOvrl1wfp8INIHFNj7Od4y308XO14Cxx0yjqAf8AMeaCxIrNYFZoCiiigKKKKAooooCiiigKKKKAooooCiiigKKKKArxurhY1Z3YKqjLMxAAA8yTX1LKFBLEAAZJPQAeZpZqj9oXJ3mPS4pMBV4kuXTqT+7Fz0xk59egat083aKcpGzR6TE3xSDKtcsPwjPO0H8uD1xhp2lqkSLHGoREAVVUYAA6AAdBRa26xqqRqFRRhVUYAA8gBXrmgzijFfEsyqMscD1PSuB2u7Xw6ciPPHMyPn44o9yrjH3jkYznj1waD017s1YTKz3VtAwAy0jooIAB53AAgDnzpI6Z3eWepLqEmnTSnwWxboyja3wZ2ktg4ZgQCcEDGc02+0Ggf2xDCHlkhtGCytEF2yuTyFfOQqgeWDzz5CpDY6LBDCIIokSIDGxRgfP1J889c0CH7P8AcddTIHuZlts87Nu9wPLOGAB9s8VOdL7kdPidWkaabH4XYBSc55CgH0GM+Vdpuy91bMzWF++GOfAvS00Y9lYnxF/M1pydqdSs0DX9kkqD70tgzMVHqY35wB5g+RoO3fd3+mzR+G1lAAOhRAjDH+JQD+tbtjocFlE37JbRqQnCoFVn2jhSx5JJ82JrR7Pdu7K9A8Cddx/7NztkB9Np/wBM13ZbwKMsQo6ZY45Plz50EXPeJBEitexXFmScYmhcr1x99AV/PFSnTr+OeNZIZFkjbkMhyDUJ7S96emW5MUjmckHcsKh0/hYkhefTmoND3tTSslppGnxxs7EIpA9CSQq7VBwCSSSOKB81gmq7v3p61bzvbSxRSThgvhmElskDAAjYZzkevWunf9ne0GrshuWW1i6hA2xR77FLMW/iPGfKgbetdrLO0DG4uY029VLZf5BVyxP0rjad3p6XPKkUdzl5GCqGikUFjwBkoAMnik1D2ck0S7EmpWIvIWyFdTuXdnO7BH3uOjCmZ2S7caLNMBDFHazY4MkKR/NQ44z7ZFBK+0nbS0sGVbqRk3DIIikYYzjkqpA59a6Wl6zBcqGgmjkBGfgYHj5DmvfKSL+F1PHkyn1HpXC1HsLYT/etY1Y/jiHhvycn4o8Hk0ElzWajOndnJLK1khs52dt26M3hMipkjKjaFbb18zya2dFnvd5S7igAAyJoJGwx4GNjDcp6nqfnQd2ivlXFZBoM0UUUBRRRQFYzWjrOrRWsRlncKg48yST0VQOWYngAcmvWxkdl3OoUk5CjqF8t3+LHXHH9aDi9uuzP9o2xt/HeEFgWKYO4D8LA9R59eoFLyx7tNVsCf7O1FQmc+G4IUnjqCGXnA5xTmrAoFTN2y1qxIN9pyzRDhpLYny/Fxux5dQK3NL769OlOJPFgOSP7xMge5Kk0y8VwdT7J2Eu9prO3YsCXcxJuxjruAyDjzzQKfXtXve0Mtxa6eY1tISGLsSviA8KCcE4JDEDHQc1rWlj2i0nBUNcQqOUDeKmPTH3x/L/7V2vs92ke3UJoyQrShFB8o1DMvPXOG/QU05b0KAASxAxk/wBaBWaH36xYCXtu8b5w7xcqBxyVJ3DnORz0qe6R22s7zP7PcI5HVc4cD12nnFc/V+zVpdEtPawszdX2AP8A8Qwf1qEat3O27AtazSRP1UMdyfLoGHzyaJprPeZryNwaTNj2hvtCAhv4vHhbPgssoOCMZUMQTjnoQMeXFcSHvH1W6mRbc/EWysUUQbIz0OQTj3486Jhhdt9e0uMslxAtxIhG5YUBdCSMbnBGw5PrnrS/PZDU9TO9I5UtskwrdTEhU8sbvibjjdipLpXeg9szRarZMkhOS6RhSwz1ZW+9jyIJqbWnehpTlQLsKWwPjjlUDPkWKbRj1ziil/p/cZKyAzXaRueqpGXA/mLrn8q6mkd313o91Hd2ey9AUq8TYjkwwAJQkkdcnPXHHOc02NMvIrhBJBIksZJAdGBXI6jIrb2UVBdO7w9PjmcXML2NwzfH48W1m6DcXAORgDn2qe2l1HKoeN1dSMhkYEEeoIrS1DSoZ12zwxyr6SIrD/MKh8vdbbLJ4tpPc2bgHHgS/Bn5Nnj1XIBzQMSoT247tLTUjvYGKfGPFjxz/GvRvnwfeuU99qOmz263d/aTWzsVd5ysUoXGd3X4iOnGfL5j27Q98en2snhoXuCOrQ7Sg9txIBPyoIi3dDqVmG/YNQBBwSoLxEn5AsvkOc16N3larpbwxaraqykH4wQHcDGWBUlCRkZGB18q+ZO8vV79i2mWREK+ezeT82OFz7DpWvJ3b6xqjLJqdwsQVW2BirFcnoEjwozxk5zwM0HUvu/EyjZYWMskp/f5wPXbHknqPMVybxe0mpujhHtY/wAKhvCUcZ3EE7z9c12/s626rBeEbGYTBfFUfeUL5EgHb1IyB1pwgUFe+yGh6hpWs2iXEn/Wywco5YOoBJDEjqCAc9asItLztXIZtb0yBEBMIe5dyeQhBTHyyPzxTDWgzRRRQFaWrapFbRPNO4SNBlmJ/QepPkK3aTf2g9Hubj9j8BZJV3OpijDH4ztIfAHpuGT0+poJH2Oi/tN11K4dHAY/sturblhX95x/3x889OMVPwaqNY2+p6ZJ40cVzbuAct4TbdvQ5DKVI+dSzTe/K/Q/3qQzDOfulDjzHw8fpQWNBrNK3sz31Wdy4S4VrUno7sGjz6FgBt+ZGPcUw7TV4JY/EinieP8AfV1K8deQcUG5LIFBJIAAySegA86RPeT3wGTxLWwx4ZDI9werAjB8P0HX4j9PWtTve7zv2nfZWjDwMgSTK3+88yq4/Bngnz+XVRUFge5SxMWnb+njyM+Oei/AP6Gp+i5qJ910DJpdqGGCVZsezOzA9B1BB/1NTK2FHPqsGHPSvl1xwK3OlYSDJqs83SZ+0CwEdmvmWkbHsAoz09x51rfZ105HnupiMvGiqvTgOTuPXr8IHT15rl9/t8j6isa9YYVR/wCJiXx+TD86l32bbMiG7lzw0ipt91XOemfxfpUdjcnsUkUpIiup4KsAQfoahGq9zemTbisckLMc5ifAHyVgVA+lMOg0CYm7Aarpin+ybzxIidzQyBQ27jkBgVOfmp6da9LbvE1LT2/6ZsmMJ6TQIMhvQ/FsPkOoPXrTcc4qM946htLvQcY8Bjz0yMEH86Bf9oe/VBlbK2L8cSTnAz67FOSPqKh153o6vdnZE2wnOFtoucY8j8TdAT1qS9xXZK2nhku7iISOsuyNXGVXaqtuA6E5bGTnG2nVFGq/dUL/AAgD+lBWiw7ttWvX3yQspY/FLcvjp5nOWI+QNdPuf7NA6xJDcxI/7MjlgRuUOrKoPoeTkZqxHiAck9PM+1V27Hds3sIby/YLJcXk2xEJwAVy7yH/AAguoAoLJKAK19TvBDFJK3SNCx/lGcUiYO0naSa3N/Gf9nGW2rHFyi5ywUjeVHPOc8Vtw96wvdKvortQs6w4UoPhkDkJkDyIZhnywaBf9k+3V5pisLfZslO8rIu4Hquc5B8iOvlT+j7eA6N/aQRWZYwXjzgeJuCMueSBuPHtiq0dnrH9ou7aB87ZJo4j6hXcA4/4iakOqX0mnw6hpMgYhpkZDxgbGB3fJ0CH6UDV7rddGqaleXzR7CkMcMa5ztUklhnA6sM02RSj+zlZBbKeX8TzlfoiLj9WNNygKKKKAr4NfdcftbFK1ncCD/e+GxTBIO4DIGRyM4xxzz5UHVIzUd1vsrp0sbLcW1uqtxv2IjZPmGABDc+tdXQ9RW5t4Z1BCyxq4B6jcM4+lID7QNg8WoxzBm2yxhl+I4V0wp2+Q6KePM0Eq1juFgYZtbqRDn7soDrjPQFdp4980qu3HZS40qYQysGWQbkdCdrgcHI8iPMH186tD2Q1X9qsrafzkiVm/ixhh/xZpffaMtN1hBIFyUnALeYVkf8AIEhevnigr3czb2LbVXP4VGFHyya8xQaKC2Wjj+4h/wDDT/lFde34FV07K96d1agJN/tEQAADHDrjA4bHIwDwfzFMPRe9yykZFmZ4t3VipKr8yP6/0oxedNO2G7mtpRXP0PW7a6QtazRyqpwSjA4PuOorpE0Wc4qn3xsDrF5gg/Eg49REgNObuD08R6Ukg6zSO5/lbwx/yfrVee1Exe8umJ3Fp5DnOc/Geas/3Uaa9tpVpHJjdsLkDyEjtIB88MKNJdWDX1WKDwkOR70vu+XUWh0qfb1kKxE+is3P5gEfWmHPFnp1pN9/+p7LWGDHM0hbPoIgM/Ul1/WiJL3SWoi0q2wSd4aQ59WY8DngcCl935a/NFfQpBNJFshDExuy5LM3XaR5AfnTd0G0WG2gjQYVIkAH8o/1zSC71G8fWpEHPxRRD/hQf1NCHJqVxJFoTM0jGUWQJkY/EXMQ5JJ6knz/ANar7qekSR2NnM33Jml2+2Co/XBP0p1d9Mvh6SUzjc8a49Qpzj/KD9K6vZTspFcaNbWl4gYeGH4OGVmLMGU+TANj86EbPYnX7b+xYJDKipFbhJAT91kXBUg85yOB55qrsjctjgHy9s5A/pT8buDtd2f2qfb6YTP54/0ri9t9DsdLudLtsFYfFM88jfFIdpVVJIxheG4AA6nmipT2c7o1hura9a5dpE2u8bKCC2zGAwI4B6ceVc7v47EmZf7QjZFMMeJg2QWAYbSuB97kjn2rra5312EDFIhLcEfijAEefTcxBP0Uj3paal3nSX93ELwmOwEg8SCPnKDn4+MvzjIxj2oHH3PaSbbSrdWGGkBlb38Q5Gf5No+lTavG1lV1VoyCjAFSvQqRwR7Yr2oCiiigK+JFyCPUV91hqCFd02omSyML/wC8tJXtnx/9s8foQPpXA+0JpHi2CTqPit5AScfgf4T/AJth/Osy9uLXS9UvYLgMkcxSYSqpIDmMKwYDkg4ByB1zUtXtLpt9CVNxbyxvgMjsOehAZWweuODQRD7PWr+LYSQE8wScfwONw/zbqk3etppuNLu0BwVj8T/yiJMfXbUns7WOJQsSIiAcLGoVcewAxitXtFZGe2niUgNLFJGCegLoVBP1NBTA1MO7fsf/AGlM6u7JDGuXZMbix+6ozwPM556e+aidzAUdkbqrFT8wcGnB3BWrBLqTHwFkQH/EoJP5Bl/OhXO1buXnD/7LOjoeglyrD24BB+fH0qJa12A1C1z4trJt/fQb18vNc+tWk0+HJzXWAokUpsr+WBt0Mjxt0JRip+RwalcPepqixvEbosrLty6IXUHzDYznHHOfz5qwfaTu+sL0lprdRIf+0j+Bz7kr1PzzSV72+7eLTI4p7eR2jd/DZZCCQ20sCCAMg7W8uOKKWRNWm7Id4mnTQQoLmOJ1REMczbCCABgFuG59DVZdI0qa6kEVvE0shBO1Rk4HU+w966Gq9kL22TxJ7WVE82K8D54zj60Fw0bIBHQ+YrNU/wBG7aX9mNsF1Kigj+7Jyox5BWyB74x+gqeaR38XSLi4t45j++rFD9Rgj16YoLCGkp30/wB9qml24QnDbj6NvkQEcegTn51LtC72tNuQoabwZGHKTKRg9MbsbT+dQk61Ff8AaeF4WDQwI672ICkrHJll3dRvYAfLI45oG1Udv+w1jNOLh4P77cH3h3GWUggkBsHoPKvTVu2ljbDMt1GP8KHe3XHRATUD1zvsjRttpbmVR+OUlAenRRk469cUZ9HfteQs9lBIxHxmSTb1WIkKW+fDY48qlGsd6mnWaKIn/aDjCpARhVHHJPA+XWlPaWN72iu3lYoiooUvgiNFySqAclieT+eSKmmhdxSZJurpmH4VhXb+ZbP9KKjvaXvlvrl9toP2aM8BUAeVvmxXj5KB8zUZ0bT7zW7xY2lMkuzLSyknbGvmfbLdPVqsb2b7B2Gn/HDCocDmWQ7nxjk5P3c+eAKU/ctMr65dvHjY0c7LjgbTOhHA9sUVvdnO4txcH9tmVoAOBCSGZvfI+ED9a8e9Duws7Cxa4geUSKygB3BDbmAxjGcgZPFPoUre/wCZ3trW2jALXFwqjPqAcfqw8jQTbsRY+BYWkROSkKAn32g/613a8oE2qo9AB+Qr1oCiiigKwazRQKrvD7CRalqlurSmIm2dmIGWfw5FAAzxx4hyfTHHmIl2r7j5YY/EspfH2jLROAHOP3McE9ODj69KZfbqDbeaTMigsLloic4OySJyR8vhJ+gqYuaCtmlXPaHT441iiuhER8CND4gAODjG0lPIYOPMV39I787iNyl/aqcdfCBR16dVckH8xT2BqA6vr2jX12ljMqTzbyozG3wuoOQXwPQjAJoK59qL2Oe7nmgRkjkcuqNjI3cnOOOuadXcVbn+znJBAa4cqSOo2RLkeoyGHzBqEd8/YqLTriJ7f4YrjeRF+40ezcAT1U7wRnpzTl7uLcLpdlhcZhU4PqcnPTz6/IiiVG++8yxWUE8Ejxsk20tG5U7XU8cHkblXiu93Ydomk0hLm7lJKeJ4kjnnajHk9PKsd7tj4uj3PGSgWQe2xgf6ZpHf/FpGjR6dFnfJMxlxnOzKlVGOu5v+X3ops9ge9KfUrswLaKE+JjIHPwRg8Fhggk8DAPWuD9o/WAf2W0DAkEzOvmONqZ/N6nndT2OGnWYDgftEuHmPmDjiP5KP1zSf7/1xqp94Y8f5qDd+zpAxvp3AO1YCCfIFnUgfXafyqxBUHqKTP2bYP7m8fPWRFxj0UnOf5un/AK05yaDhdoux9nfDFzbq58mGVcfJlIP61BtV7i7KR90MksIxygIcfMFuf1NNBLpCxUMpYdVBGR58jrXsDQVk7ed08+nxPcLKk0CnngrIATgZHQ9eoP0pe28DuwVFZmPRVBJPyAq0vfNMF0m5ycbtqjgHJLDjn+tQv7OFkPDvJto3bkRW4yAFYkDjjOR580EJ7P8AdLfXKq7hLdCek24SY9dgGfoSKn+mdzVlHkzySzceZ2KOOW+Hn364486Y812m4jxF3em4Z/LNafaBgLW4JOAIZMk/+G1GdpedxMSgX4j5jE6hGPUqN2P0wfrTitlpZdxNoq6arDOZJXZs+oITj2wo/WmlCtFn1ze1l+sFncyvnakLkgdT8JwB9cUpvs3aauLu4Knd8MSt5Y+8wH12k/Spz3x6msGlXOeTKoiUe7kD9Bk1zu4XT2i0sFxjxZWkXpypCqDwPPaeuf8ASimOaU3eHuutc0u0D4WPM7ADzBLZ9D8MeB6ZPrTZNKxWWftV97P7NaEgADhiNpUnHPwyZ/KgaYrNFFAUUUUBRRRQQPvnmMWmmdeJIJopYyCRhg4Xy/wsw+tbHeDdTPpM09rK0biISh0ODswGbB8vhzz14rr9ttEF7ZT25GS6Hb1++vxKeP8AEBXH7uro3WlQrMuHCNbyo3BBQmPDAgYJXBx70CM7Cd5VzYTlpXeeGQ5lR2LN6b1LHh/0PT3Ge3WoRxasl9ZuGjkMd1GV4+LI3KRxhtynIPr719diLZINXayuUDQyNJayq/mMnY3lg71Qg+/FbHbjuqurScC1jkuYZD8BRSzqf3XAHH8XSgmv2grP9osrO8jIMcZbI9VnVCGznyKAfze1M7srLHJZWrw48Mwx7ABgABAMY8sdMe1LXtDp8qdlxFfAwywBQqkgklHxGpwSOVIHtj2pQaLq9/ZoJbZ54oyT8ShvCJ8+oKE0FtdS05LiGSCUZjlUowzjhhg4PlUG0PuesrW7juUaZ/DJZYpSrIG8jwoPw+Wc8454qCdm+/O4RlF7EsqdC8Q2yfxYJ2n5fDTV0XvI065CbLpFZztEcp2PuPGMN70EsxVaftAD/pU8j/cx8en3uvFWV3VVTvh1Jp9WudwwI2ESj2QY5+Z3H60Dh+z9bKul7gMF5nLH1Iwo/QDpUq7d9p49OtJJ3I3fdiQ/jkIO1flxk+wNcnua04waTb5OfEzL9HOQPyxSt70zfapqSW8dvOkSt4UIkjZULE/FKSRjBx15+FfnQQbUILlof7RkkYG4ndAwJDMwG5jnP3QSAPkfSrW9k73x7K1lPWSCNj8ygyPzzVc+3Okapa2cFveRRi2hf+6ePb95gcqSDk55OSPrTq7mL3xdItumUDR8f4GIH6YNBH/tF3BWwhQYw84z6/CjEfrUCi7SvY9n4I7cmOW7mm3SLw2yMgHBzwTlVz6ZqS/aUc4shnjMhx7/AA81y+3vZdm0TSp7dCVhgBlVRk/3yoxf5b85/iHpQc/sf3WNe2f7U87RySbjEuMg46M5znk56eXzrbSHVLTSr6K8VhCYwI2eRWKkuoZB8ROGUn5Yrb7K96dva6YkLI5uIUKIgHwMc/C27yHPI68H2rl9pO3Muo6ZsnhEbNNGquhO2VhksAp5+HjOCeWUedE9Nvuottul2nGMx7un7xJz096mwrS0e1WKCKNF2qkaqoxjACgAV56xrtvaKGuZ44gTgeIwGT7DzopefaInUafGp+80w2j+FSSfy/rUz7v7F4NOtIpBh1hXcPQkZwff1pI98/bOC8u7cWzCWO2yS3Ox2ZlOB6gBcZ9zXaXtVr+prmytxbwjH94ABn+eXqMY+6KB0axqsNrC808gSNBksf6AdST5Acmob3X6dFJ+06muWe9ldhu6pErsFTkk5IwTz6Dypadp+ztqsLvqOtGa7VSfBiIkAk2jCAZ9cDPw/Sp93AWJTTN5YnxZWYLnhQMLx88E0DNooooCiiigKKKKDBpD9pZ9Sstdmi05zIbkC48A4KHK4O4MQARtPxAg4wKfJpN95M09prunXUYDLKFgCngHL7WXPuHBHyoObHrMNvdG51fR2hlkKv8AtIzIm8AAEKeFPGeCTnNMbQO8DT7vIiuUDD8MnwN8wHxkfLNSK4iDAqwDKeCGAIPsQeKX/bXsZo20vdCO1LdJI2EbE8nIXo3X900Hx3+Nu06NAfiedFUZ+8cNwPKp9penpHbRQbFCJGqbMDbwoGMc/wCtIDWezMdpd6RJBdPcW9xKpj8Q9Ajx5x5YO/0HnViQ1BBtf7oNOuX3hGgPmLchVP8AKQQPoBUA1/uLnjV3tLgTY5WJ12OR6bt23P5D5U+t1fW6gq8msa3pHwsbiJAMbZRviGemCcqD8jUKvbt5ZHkkYs7sWZj1LE5Jq6cqhgVYBlPBBGQQfY1V/sP2ZgvNXe2lBEKPK21TjKxscJnyHkcc/wBaDudiO+WSzgitp7cSxxjaro21wg6DBGGI+YpoaX3taXOyp45jZunioyrn03fdB+ZxUW13uNtnJa0neEk/ccb0A9ujDz6k9aXnaPuq1G1J2xePH5PBluPdfvDj2I9zQWO1GxtNQi2SrHPFnON2RuHmCp4NfXZrs7BYRtFbKUjZy+0sThmABxnoOBxVPmEsLlTvjdTyvKsD8uoNTjQu+DUbVFQsk6r/AN+pLEem4MD9Tmg6nf8A3UkupxwZJVIk8NPLdITk/M8D6U9bK2WKCKILhUjVAvoFUDH6Yqr9921kudTiv7lFYpJG3hIMKEjIO0ZOc9TknqfTipprvflM5xaW6RjP3pTvbHpgYA/X6UDNvex+nuS8lpb56sxQD6nGBSl73tatxNZpYtH/ALLubEQGxG3KVUY+E/d5A+tRO61XUdVl2Fpp2OSIowdo/lXgD3Nd7uh7LeNqvhXUJxbqzyRuvG4YVQwPuc/MCiY9Ze9bWLpisDYJH3YIQzADqeQx8+vyxivTR+7PVNSk8S7aSNcZ8W5Ys5yegUnd6nnAqx9pZxxDbGioOuEUKM/ICvVhRVQO0HZ5rTUXs4mE7xyKqYUfGSFIUqcjPOCDxwacsHd9qV/tk1O/eJSvNrbHCqMcLwdnz4bp1qM29qs/a5stwkxfg+ccQIHn0YDPyIqwIoFzpfdBplsWkdHnAGcTNkADnooUHp55qZdmP2c2sJtECQMgaNQu0BW56Hp1zXp2h1VbS2muHGViRnIHU4HCj3JwPrXpo1548EU20r4kavtPUblDYPA6ZoN2iiigKKKKAooooClT9oGLZa21wpIkhuFKc8ZIJ6euVFNaoV3v6as2lXW5dxjXxVx1BQg7vou7PtmgTfanvF1WC+YNcYEThlj2KEKEAgMNoLAqfP14xXU7wu0EOsaXHcxALPbSDxoifiVHG0sP3k37OffnpUC7QziWGznGdwj8CQkfjhxt58/7to/yx5VN+1PYEz2cWpaapAliDT28fGOPjKAdRkcp+XpQR/sxqkt5PpFoFB/ZZmKHPJVnWRs+gCpVnWbGSTgDkn2qsvc0pGsW2QRlZCMjHBhcg/lVlruLejp03KVz8wRQV31DtFfa5qAgtpXjiLHw0DFVWNf+0fHJOOfrgVt682qdn5YSLwzRSZIDbmQlcbkKvnHBHIP9K5ndpqaaTqji+BjwjQsSCdjEqQcAZ2nHUeRzW13y9r4dQmgjtWMkcQb4gpG6RyBhQRk4Cge+aB89ndZW7tYblRtWRAxB/CfMZ9jkfSk/3HosuqX0y8rtcq2D+OXI8uMgdP8A3qfWWmvZ6EYm+F0tH3fEBhipJGSDjBOOlRv7OkY/ZLk/iMwBPsEGB+p/OgbQFegFYUV9gUHO1js9bXYAubeOXHTeoJGRjg9R9KUHbvuaggguLm2nZRGpkEL4IwOSu8nPTpnNPEtUC767po9In2nG9kQnn7rOMjgeYGPLr9CCd7te7kapHLK85iWNggCpuYtgHPJAAwf/AOxTW7LdztjbndMDct5eL9wcY+4Dg/zZ9Riuf9nNP9iuOB/1jr5n4F688fpTcAoNPT9Lht02QRJGo/CihR+gpS9z2otc6vqkzgbmHlngCTaAD0xhR15OOPOmzrWoLbwSzP8AdiRnPyUZxSo+zxZblvLxvvySBMA8Y++ePm3n6UDlr4lOATX0TWh2gkK2twynBEMhBHkQhOaCu/dEzS68JNuctM7bRwNwbk88DJA+oqzApDfZttiZbyXyCRpnzyxY/P8ADT4zQQzvfulj0m73HG9Qi+7MwwKlliMRp/CP6CuF200M3gtU2hkS6jllBbHwIGJ8juydox6Hy61I1oPqiiigKKKKAooooCvK5YBWLDIAJIxnIxyK9awwoKn2naCzZpobm3kFo9y1xGtvtWWPIKiP4vh27dvAxgrxTm7A9udHW3S3t5DbKpO2O5JDZZic7ixBycnrxnoK69t3X6asksjWwkaVix8UlgpYkkKOgGTXJ7RdzOnzq5hVraQj4ShJQN6lCcY9gRQcvtLBNY6mdWgiN5bSxBJBDgtGAqjK7eo+EHPTrn1rv6H3m6fcnaZTA+fuXI2H2IOSvPz/ANMo69Gp6DcGMSvCTyrJzFIB+IBhtPXkEZGea1+13bmbUYokuI4d8Rz4qJh24xg84A8yBxnHSgslrvZazvgDcwRycYD9Gx7OuDj61oaF3dadaSCWG2HiD7rOzPt913EgH361W/Qe2F7Zf9WuXQH8Jwyf8Lgj8qZPZvvzkBRb2BWXo0sJww99h4Pvgj/SgYfexqZt9LuXXO5gIgR5eIduevpmtLuNs1TSIXUYaRpGc+pEjIP8qiol3p94dje6a0NvIzSO6HYUYEBTkk5GKnfdHLB/ZVokMithDuXI3CQszOpHXhifpjyoJmBX1toFfVB8haVP2jLplsIEH3XnG7+VGI/WmxSJ+0jqR32lv+EK0p9yTsH5AN+dBP8AuZgVNItdq43Bmb3Yu2T+gqcVH+wdisGn2kaggCFTz1yw3HP1JqQUER7177wdKu227sx7MHp/eEJnn03Zrldxlp4ekwttwZHkfPqN5UH8lrnfaHv2TTo4x0lmUMfZVZsfmB+VcXsh3s2NnpsEPhy+NFHt8MD4Wfk53dAGJz7Z6HFA1ppJp7edUV7WX4443fa2COFlGCQVPXB59qjPe3qotdIlR5B4kqCFc9XLDDYH8O458qU+r99uoS7liEMCnoUXc6j+JiR/lqAapq09y5eeV5WPm7E/l6fSgc/cZqdlZ2U8s91HG8kgDI7gEBB8JA6nO48/Ktntb35RIGSwjMj5wJZRiP5hchm+uKQsERYhVBZiQFUDJJPAAA6kmn53Z90KQhLnUF3TZDJAfup6b/3mzzjoMedBGOyXeTqa6hb/ALWZHiuXVPDaPaMOwUNFwMkE++elWJFcTWezMNzPazyZ3Wrl4wMYLEDGeM8EAjGOQK7aigzRRRQFFFFAUUUUBRRRQFYNZooOJ2s7NQahA0FwuQeVcAb0bydT5H+vSqi6xpr28rxujqQTgOpUlQSA2COhx1q6hFcbXeylneMrXVukrKMKWByATnHBoKbkVinD3jdzrQYl04SSqWCm35Z1zwGU+a5656Z6+iq1PS5bdzHPG8Tj8MikH6Z6j3HFBp17W1w0bB0ZkdTkMpIYH1BHIrxooGbonfZfwgLKI7gAYBkBD/MlTz+VMfsp30WdyQlwDbSHzc5iz/EOn1AqtdZBoLsWV9HMu6KRJF/eRgR+lIn7QQDajZqehiAI9jKw/wDWlNYahLA26GR42yDlGKnjp0NZ1LUpbhzJPI0jngs5JOB5fKgubPcRQIC7pGijALEAADoOaXnajvosrYskAa5cZ5TiMN6bj1+ag1XjUtYnuNvjzSS7eF8RicfLJ46CtImgmPb3vCuNV2LIqRxxncsaZPxEY3EnqcVDqxW1p+nyTyLHDG8jt0RFJJ/L+tBrAVJexnYi61J8QJiMHDzNxGv1/E3+Ec/LrTP7EdyKgJLqLFiRk26HAHszg5J9lxz5mnNZWUcKLHEioijCqoAAHoAKCJ9iO7m000BkXxZ8czyAbvko6KPlz71MwKzRQFFFFAUUUUBRRRQFFFFAUUUUBRRRQFFFFAVxO0tisyrG1ml0GyCJCgVOMgktk4z+6Cc4+ddusYoK2doO5a/iO6BY5lLH4I3wVBzgf3mNwHTOc1HNc7udStEMktq2wAEsjK4GRnkKSRjoTjHvVtiKxtoKPkUYq1God02mTSySvC2+Ri7bZGA3McnABwOa403cVp7OzeJcopI2ojrhRgZ5dGJycnr50FcMVirA3HcFbFjsu5lXyDKjH8xtzz7CuTJ9n98nbfLtycZhOceWcP1xQJSs4p0f/L/L/wDXJ/5J/wD3rt9ne4q2jybyVpz5KmY1HucEsT9QPn5Ave7zutuNRxLLmC2/7wj4n56IP/yPHzqwfZfsja6epW1hCE/ec8u3zY849uldqCEIoVQAqgAAdABwAK9KAooooCiiigKKKKAooooCi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898" name="AutoShape 10" descr="data:image/jpeg;base64,/9j/4AAQSkZJRgABAQAAAQABAAD/2wCEAAkGBxQSEhQUEhMWFhUWGB0YFxUVFxwfGBwYGhocHB8YHiAcHCgjHh0mHBwYIjEjJSorLi4uHCAzODQsNygtLisBCgoKDQ0NGhAMFjcZFBwsLCwsLCssKys3NysrLCssLCssLDcrKysrKysrKysrKysrKysrKysrKysrKysrKysrK//AABEIAOAA4QMBIgACEQEDEQH/xAAcAAACAgMBAQAAAAAAAAAAAAAABwYIAQQFAwL/xABIEAACAQMDAQYDBQUFBAgHAAABAgMABBEFEiExBgcTQVFhInGBCDJCkaEUUnKCsRUjYqLBJDOSsiU0Q1Nzk9HhFhhUY8LS8P/EABcBAQEBAQAAAAAAAAAAAAAAAAABAgP/xAAZEQEBAQEBAQAAAAAAAAAAAAAAARECITH/2gAMAwEAAhEDEQA/AHjRRRQFFFFAUUUUBRRRQFFFFAVjFZooCiiigKK4HbLtTFp1s083OOEQH4nbyUf6nyrw7ve1f9p2guPD8I72Rk3bhlccg4GQQR5UEmooooCiiigKKKKAooooCiiigKKKKAooooCiiigKKKKAooooCvlnA6+XWvi4uFRWZ2CqoyzMcAAeZJ8qXuo6hca0ktvZZgsz8L3zqcyjPxJCvGV8i+R5+tBPbbUI5EWSORGRjhXVgVJzjAPQ88Vsg1XvtD3L3sEY/ZLj9oVTu8PmNg37ygsVJ98g0dou2PaCGOGKWGSFkwfGji3GTA8yNye5A/TpQWEzWaRC9+rJbwKIDJcAAXDSYVSRwdoXzPXoAPSpZB32aaY1ZmlVyMtH4ZJUgdMjg56Ag+fOKBlZrhdr+1UGnQGadvZEX7zt+6o/16Cofbd7lu8dxcnalvF8EUbMP2maXgnameEwRyfXyxSJ7Ydq59SnM1wenCIPuov7o9fcnk0Ge2XaubUrgzTngZEcY+6iZ4AHr6nzpv8A2b79mt7qE/dSQOvrl1wfp8INIHFNj7Od4y308XO14Cxx0yjqAf8AMeaCxIrNYFZoCiiigKKKKAooooCiiigKKKKAooooCiiigKKKKArxurhY1Z3YKqjLMxAAA8yTX1LKFBLEAAZJPQAeZpZqj9oXJ3mPS4pMBV4kuXTqT+7Fz0xk59egat083aKcpGzR6TE3xSDKtcsPwjPO0H8uD1xhp2lqkSLHGoREAVVUYAA6AAdBRa26xqqRqFRRhVUYAA8gBXrmgzijFfEsyqMscD1PSuB2u7Xw6ciPPHMyPn44o9yrjH3jkYznj1waD017s1YTKz3VtAwAy0jooIAB53AAgDnzpI6Z3eWepLqEmnTSnwWxboyja3wZ2ktg4ZgQCcEDGc02+0Ggf2xDCHlkhtGCytEF2yuTyFfOQqgeWDzz5CpDY6LBDCIIokSIDGxRgfP1J889c0CH7P8AcddTIHuZlts87Nu9wPLOGAB9s8VOdL7kdPidWkaabH4XYBSc55CgH0GM+Vdpuy91bMzWF++GOfAvS00Y9lYnxF/M1pydqdSs0DX9kkqD70tgzMVHqY35wB5g+RoO3fd3+mzR+G1lAAOhRAjDH+JQD+tbtjocFlE37JbRqQnCoFVn2jhSx5JJ82JrR7Pdu7K9A8Cddx/7NztkB9Np/wBM13ZbwKMsQo6ZY45Plz50EXPeJBEitexXFmScYmhcr1x99AV/PFSnTr+OeNZIZFkjbkMhyDUJ7S96emW5MUjmckHcsKh0/hYkhefTmoND3tTSslppGnxxs7EIpA9CSQq7VBwCSSSOKB81gmq7v3p61bzvbSxRSThgvhmElskDAAjYZzkevWunf9ne0GrshuWW1i6hA2xR77FLMW/iPGfKgbetdrLO0DG4uY029VLZf5BVyxP0rjad3p6XPKkUdzl5GCqGikUFjwBkoAMnik1D2ck0S7EmpWIvIWyFdTuXdnO7BH3uOjCmZ2S7caLNMBDFHazY4MkKR/NQ44z7ZFBK+0nbS0sGVbqRk3DIIikYYzjkqpA59a6Wl6zBcqGgmjkBGfgYHj5DmvfKSL+F1PHkyn1HpXC1HsLYT/etY1Y/jiHhvycn4o8Hk0ElzWajOndnJLK1khs52dt26M3hMipkjKjaFbb18zya2dFnvd5S7igAAyJoJGwx4GNjDcp6nqfnQd2ivlXFZBoM0UUUBRRRQFYzWjrOrRWsRlncKg48yST0VQOWYngAcmvWxkdl3OoUk5CjqF8t3+LHXHH9aDi9uuzP9o2xt/HeEFgWKYO4D8LA9R59eoFLyx7tNVsCf7O1FQmc+G4IUnjqCGXnA5xTmrAoFTN2y1qxIN9pyzRDhpLYny/Fxux5dQK3NL769OlOJPFgOSP7xMge5Kk0y8VwdT7J2Eu9prO3YsCXcxJuxjruAyDjzzQKfXtXve0Mtxa6eY1tISGLsSviA8KCcE4JDEDHQc1rWlj2i0nBUNcQqOUDeKmPTH3x/L/7V2vs92ke3UJoyQrShFB8o1DMvPXOG/QU05b0KAASxAxk/wBaBWaH36xYCXtu8b5w7xcqBxyVJ3DnORz0qe6R22s7zP7PcI5HVc4cD12nnFc/V+zVpdEtPawszdX2AP8A8Qwf1qEat3O27AtazSRP1UMdyfLoGHzyaJprPeZryNwaTNj2hvtCAhv4vHhbPgssoOCMZUMQTjnoQMeXFcSHvH1W6mRbc/EWysUUQbIz0OQTj3486Jhhdt9e0uMslxAtxIhG5YUBdCSMbnBGw5PrnrS/PZDU9TO9I5UtskwrdTEhU8sbvibjjdipLpXeg9szRarZMkhOS6RhSwz1ZW+9jyIJqbWnehpTlQLsKWwPjjlUDPkWKbRj1ziil/p/cZKyAzXaRueqpGXA/mLrn8q6mkd313o91Hd2ey9AUq8TYjkwwAJQkkdcnPXHHOc02NMvIrhBJBIksZJAdGBXI6jIrb2UVBdO7w9PjmcXML2NwzfH48W1m6DcXAORgDn2qe2l1HKoeN1dSMhkYEEeoIrS1DSoZ12zwxyr6SIrD/MKh8vdbbLJ4tpPc2bgHHgS/Bn5Nnj1XIBzQMSoT247tLTUjvYGKfGPFjxz/GvRvnwfeuU99qOmz263d/aTWzsVd5ysUoXGd3X4iOnGfL5j27Q98en2snhoXuCOrQ7Sg9txIBPyoIi3dDqVmG/YNQBBwSoLxEn5AsvkOc16N3larpbwxaraqykH4wQHcDGWBUlCRkZGB18q+ZO8vV79i2mWREK+ezeT82OFz7DpWvJ3b6xqjLJqdwsQVW2BirFcnoEjwozxk5zwM0HUvu/EyjZYWMskp/f5wPXbHknqPMVybxe0mpujhHtY/wAKhvCUcZ3EE7z9c12/s626rBeEbGYTBfFUfeUL5EgHb1IyB1pwgUFe+yGh6hpWs2iXEn/Wywco5YOoBJDEjqCAc9asItLztXIZtb0yBEBMIe5dyeQhBTHyyPzxTDWgzRRRQFaWrapFbRPNO4SNBlmJ/QepPkK3aTf2g9Hubj9j8BZJV3OpijDH4ztIfAHpuGT0+poJH2Oi/tN11K4dHAY/sturblhX95x/3x889OMVPwaqNY2+p6ZJ40cVzbuAct4TbdvQ5DKVI+dSzTe/K/Q/3qQzDOfulDjzHw8fpQWNBrNK3sz31Wdy4S4VrUno7sGjz6FgBt+ZGPcUw7TV4JY/EinieP8AfV1K8deQcUG5LIFBJIAAySegA86RPeT3wGTxLWwx4ZDI9werAjB8P0HX4j9PWtTve7zv2nfZWjDwMgSTK3+88yq4/Bngnz+XVRUFge5SxMWnb+njyM+Oei/AP6Gp+i5qJ910DJpdqGGCVZsezOzA9B1BB/1NTK2FHPqsGHPSvl1xwK3OlYSDJqs83SZ+0CwEdmvmWkbHsAoz09x51rfZ105HnupiMvGiqvTgOTuPXr8IHT15rl9/t8j6isa9YYVR/wCJiXx+TD86l32bbMiG7lzw0ipt91XOemfxfpUdjcnsUkUpIiup4KsAQfoahGq9zemTbisckLMc5ifAHyVgVA+lMOg0CYm7Aarpin+ybzxIidzQyBQ27jkBgVOfmp6da9LbvE1LT2/6ZsmMJ6TQIMhvQ/FsPkOoPXrTcc4qM946htLvQcY8Bjz0yMEH86Bf9oe/VBlbK2L8cSTnAz67FOSPqKh153o6vdnZE2wnOFtoucY8j8TdAT1qS9xXZK2nhku7iISOsuyNXGVXaqtuA6E5bGTnG2nVFGq/dUL/AAgD+lBWiw7ttWvX3yQspY/FLcvjp5nOWI+QNdPuf7NA6xJDcxI/7MjlgRuUOrKoPoeTkZqxHiAck9PM+1V27Hds3sIby/YLJcXk2xEJwAVy7yH/AAguoAoLJKAK19TvBDFJK3SNCx/lGcUiYO0naSa3N/Gf9nGW2rHFyi5ywUjeVHPOc8Vtw96wvdKvortQs6w4UoPhkDkJkDyIZhnywaBf9k+3V5pisLfZslO8rIu4Hquc5B8iOvlT+j7eA6N/aQRWZYwXjzgeJuCMueSBuPHtiq0dnrH9ou7aB87ZJo4j6hXcA4/4iakOqX0mnw6hpMgYhpkZDxgbGB3fJ0CH6UDV7rddGqaleXzR7CkMcMa5ztUklhnA6sM02RSj+zlZBbKeX8TzlfoiLj9WNNygKKKKAr4NfdcftbFK1ncCD/e+GxTBIO4DIGRyM4xxzz5UHVIzUd1vsrp0sbLcW1uqtxv2IjZPmGABDc+tdXQ9RW5t4Z1BCyxq4B6jcM4+lID7QNg8WoxzBm2yxhl+I4V0wp2+Q6KePM0Eq1juFgYZtbqRDn7soDrjPQFdp4980qu3HZS40qYQysGWQbkdCdrgcHI8iPMH186tD2Q1X9qsrafzkiVm/ixhh/xZpffaMtN1hBIFyUnALeYVkf8AIEhevnigr3czb2LbVXP4VGFHyya8xQaKC2Wjj+4h/wDDT/lFde34FV07K96d1agJN/tEQAADHDrjA4bHIwDwfzFMPRe9yykZFmZ4t3VipKr8yP6/0oxedNO2G7mtpRXP0PW7a6QtazRyqpwSjA4PuOorpE0Wc4qn3xsDrF5gg/Eg49REgNObuD08R6Ukg6zSO5/lbwx/yfrVee1Exe8umJ3Fp5DnOc/Geas/3Uaa9tpVpHJjdsLkDyEjtIB88MKNJdWDX1WKDwkOR70vu+XUWh0qfb1kKxE+is3P5gEfWmHPFnp1pN9/+p7LWGDHM0hbPoIgM/Ul1/WiJL3SWoi0q2wSd4aQ59WY8DngcCl935a/NFfQpBNJFshDExuy5LM3XaR5AfnTd0G0WG2gjQYVIkAH8o/1zSC71G8fWpEHPxRRD/hQf1NCHJqVxJFoTM0jGUWQJkY/EXMQ5JJ6knz/ANar7qekSR2NnM33Jml2+2Co/XBP0p1d9Mvh6SUzjc8a49Qpzj/KD9K6vZTspFcaNbWl4gYeGH4OGVmLMGU+TANj86EbPYnX7b+xYJDKipFbhJAT91kXBUg85yOB55qrsjctjgHy9s5A/pT8buDtd2f2qfb6YTP54/0ri9t9DsdLudLtsFYfFM88jfFIdpVVJIxheG4AA6nmipT2c7o1hura9a5dpE2u8bKCC2zGAwI4B6ceVc7v47EmZf7QjZFMMeJg2QWAYbSuB97kjn2rra5312EDFIhLcEfijAEefTcxBP0Uj3paal3nSX93ELwmOwEg8SCPnKDn4+MvzjIxj2oHH3PaSbbSrdWGGkBlb38Q5Gf5No+lTavG1lV1VoyCjAFSvQqRwR7Yr2oCiiigK+JFyCPUV91hqCFd02omSyML/wC8tJXtnx/9s8foQPpXA+0JpHi2CTqPit5AScfgf4T/AJth/Osy9uLXS9UvYLgMkcxSYSqpIDmMKwYDkg4ByB1zUtXtLpt9CVNxbyxvgMjsOehAZWweuODQRD7PWr+LYSQE8wScfwONw/zbqk3etppuNLu0BwVj8T/yiJMfXbUns7WOJQsSIiAcLGoVcewAxitXtFZGe2niUgNLFJGCegLoVBP1NBTA1MO7fsf/AGlM6u7JDGuXZMbix+6ozwPM556e+aidzAUdkbqrFT8wcGnB3BWrBLqTHwFkQH/EoJP5Bl/OhXO1buXnD/7LOjoeglyrD24BB+fH0qJa12A1C1z4trJt/fQb18vNc+tWk0+HJzXWAokUpsr+WBt0Mjxt0JRip+RwalcPepqixvEbosrLty6IXUHzDYznHHOfz5qwfaTu+sL0lprdRIf+0j+Bz7kr1PzzSV72+7eLTI4p7eR2jd/DZZCCQ20sCCAMg7W8uOKKWRNWm7Id4mnTQQoLmOJ1REMczbCCABgFuG59DVZdI0qa6kEVvE0shBO1Rk4HU+w966Gq9kL22TxJ7WVE82K8D54zj60Fw0bIBHQ+YrNU/wBG7aX9mNsF1Kigj+7Jyox5BWyB74x+gqeaR38XSLi4t45j++rFD9Rgj16YoLCGkp30/wB9qml24QnDbj6NvkQEcegTn51LtC72tNuQoabwZGHKTKRg9MbsbT+dQk61Ff8AaeF4WDQwI672ICkrHJll3dRvYAfLI45oG1Udv+w1jNOLh4P77cH3h3GWUggkBsHoPKvTVu2ljbDMt1GP8KHe3XHRATUD1zvsjRttpbmVR+OUlAenRRk469cUZ9HfteQs9lBIxHxmSTb1WIkKW+fDY48qlGsd6mnWaKIn/aDjCpARhVHHJPA+XWlPaWN72iu3lYoiooUvgiNFySqAclieT+eSKmmhdxSZJurpmH4VhXb+ZbP9KKjvaXvlvrl9toP2aM8BUAeVvmxXj5KB8zUZ0bT7zW7xY2lMkuzLSyknbGvmfbLdPVqsb2b7B2Gn/HDCocDmWQ7nxjk5P3c+eAKU/ctMr65dvHjY0c7LjgbTOhHA9sUVvdnO4txcH9tmVoAOBCSGZvfI+ED9a8e9Duws7Cxa4geUSKygB3BDbmAxjGcgZPFPoUre/wCZ3trW2jALXFwqjPqAcfqw8jQTbsRY+BYWkROSkKAn32g/613a8oE2qo9AB+Qr1oCiiigKwazRQKrvD7CRalqlurSmIm2dmIGWfw5FAAzxx4hyfTHHmIl2r7j5YY/EspfH2jLROAHOP3McE9ODj69KZfbqDbeaTMigsLloic4OySJyR8vhJ+gqYuaCtmlXPaHT441iiuhER8CND4gAODjG0lPIYOPMV39I787iNyl/aqcdfCBR16dVckH8xT2BqA6vr2jX12ljMqTzbyozG3wuoOQXwPQjAJoK59qL2Oe7nmgRkjkcuqNjI3cnOOOuadXcVbn+znJBAa4cqSOo2RLkeoyGHzBqEd8/YqLTriJ7f4YrjeRF+40ezcAT1U7wRnpzTl7uLcLpdlhcZhU4PqcnPTz6/IiiVG++8yxWUE8Ejxsk20tG5U7XU8cHkblXiu93Ydomk0hLm7lJKeJ4kjnnajHk9PKsd7tj4uj3PGSgWQe2xgf6ZpHf/FpGjR6dFnfJMxlxnOzKlVGOu5v+X3ops9ge9KfUrswLaKE+JjIHPwRg8Fhggk8DAPWuD9o/WAf2W0DAkEzOvmONqZ/N6nndT2OGnWYDgftEuHmPmDjiP5KP1zSf7/1xqp94Y8f5qDd+zpAxvp3AO1YCCfIFnUgfXafyqxBUHqKTP2bYP7m8fPWRFxj0UnOf5un/AK05yaDhdoux9nfDFzbq58mGVcfJlIP61BtV7i7KR90MksIxygIcfMFuf1NNBLpCxUMpYdVBGR58jrXsDQVk7ed08+nxPcLKk0CnngrIATgZHQ9eoP0pe28DuwVFZmPRVBJPyAq0vfNMF0m5ycbtqjgHJLDjn+tQv7OFkPDvJto3bkRW4yAFYkDjjOR580EJ7P8AdLfXKq7hLdCek24SY9dgGfoSKn+mdzVlHkzySzceZ2KOOW+Hn364486Y812m4jxF3em4Z/LNafaBgLW4JOAIZMk/+G1GdpedxMSgX4j5jE6hGPUqN2P0wfrTitlpZdxNoq6arDOZJXZs+oITj2wo/WmlCtFn1ze1l+sFncyvnakLkgdT8JwB9cUpvs3aauLu4Knd8MSt5Y+8wH12k/Spz3x6msGlXOeTKoiUe7kD9Bk1zu4XT2i0sFxjxZWkXpypCqDwPPaeuf8ASimOaU3eHuutc0u0D4WPM7ADzBLZ9D8MeB6ZPrTZNKxWWftV97P7NaEgADhiNpUnHPwyZ/KgaYrNFFAUUUUBRRRQQPvnmMWmmdeJIJopYyCRhg4Xy/wsw+tbHeDdTPpM09rK0biISh0ODswGbB8vhzz14rr9ttEF7ZT25GS6Hb1++vxKeP8AEBXH7uro3WlQrMuHCNbyo3BBQmPDAgYJXBx70CM7Cd5VzYTlpXeeGQ5lR2LN6b1LHh/0PT3Ge3WoRxasl9ZuGjkMd1GV4+LI3KRxhtynIPr719diLZINXayuUDQyNJayq/mMnY3lg71Qg+/FbHbjuqurScC1jkuYZD8BRSzqf3XAHH8XSgmv2grP9osrO8jIMcZbI9VnVCGznyKAfze1M7srLHJZWrw48Mwx7ABgABAMY8sdMe1LXtDp8qdlxFfAwywBQqkgklHxGpwSOVIHtj2pQaLq9/ZoJbZ54oyT8ShvCJ8+oKE0FtdS05LiGSCUZjlUowzjhhg4PlUG0PuesrW7juUaZ/DJZYpSrIG8jwoPw+Wc8454qCdm+/O4RlF7EsqdC8Q2yfxYJ2n5fDTV0XvI065CbLpFZztEcp2PuPGMN70EsxVaftAD/pU8j/cx8en3uvFWV3VVTvh1Jp9WudwwI2ESj2QY5+Z3H60Dh+z9bKul7gMF5nLH1Iwo/QDpUq7d9p49OtJJ3I3fdiQ/jkIO1flxk+wNcnua04waTb5OfEzL9HOQPyxSt70zfapqSW8dvOkSt4UIkjZULE/FKSRjBx15+FfnQQbUILlof7RkkYG4ndAwJDMwG5jnP3QSAPkfSrW9k73x7K1lPWSCNj8ygyPzzVc+3Okapa2cFveRRi2hf+6ePb95gcqSDk55OSPrTq7mL3xdItumUDR8f4GIH6YNBH/tF3BWwhQYw84z6/CjEfrUCi7SvY9n4I7cmOW7mm3SLw2yMgHBzwTlVz6ZqS/aUc4shnjMhx7/AA81y+3vZdm0TSp7dCVhgBlVRk/3yoxf5b85/iHpQc/sf3WNe2f7U87RySbjEuMg46M5znk56eXzrbSHVLTSr6K8VhCYwI2eRWKkuoZB8ROGUn5Yrb7K96dva6YkLI5uIUKIgHwMc/C27yHPI68H2rl9pO3Muo6ZsnhEbNNGquhO2VhksAp5+HjOCeWUedE9Nvuottul2nGMx7un7xJz096mwrS0e1WKCKNF2qkaqoxjACgAV56xrtvaKGuZ44gTgeIwGT7DzopefaInUafGp+80w2j+FSSfy/rUz7v7F4NOtIpBh1hXcPQkZwff1pI98/bOC8u7cWzCWO2yS3Ox2ZlOB6gBcZ9zXaXtVr+prmytxbwjH94ABn+eXqMY+6KB0axqsNrC808gSNBksf6AdST5Acmob3X6dFJ+06muWe9ldhu6pErsFTkk5IwTz6Dypadp+ztqsLvqOtGa7VSfBiIkAk2jCAZ9cDPw/Sp93AWJTTN5YnxZWYLnhQMLx88E0DNooooCiiigKKKKDBpD9pZ9Sstdmi05zIbkC48A4KHK4O4MQARtPxAg4wKfJpN95M09prunXUYDLKFgCngHL7WXPuHBHyoObHrMNvdG51fR2hlkKv8AtIzIm8AAEKeFPGeCTnNMbQO8DT7vIiuUDD8MnwN8wHxkfLNSK4iDAqwDKeCGAIPsQeKX/bXsZo20vdCO1LdJI2EbE8nIXo3X900Hx3+Nu06NAfiedFUZ+8cNwPKp9penpHbRQbFCJGqbMDbwoGMc/wCtIDWezMdpd6RJBdPcW9xKpj8Q9Ajx5x5YO/0HnViQ1BBtf7oNOuX3hGgPmLchVP8AKQQPoBUA1/uLnjV3tLgTY5WJ12OR6bt23P5D5U+t1fW6gq8msa3pHwsbiJAMbZRviGemCcqD8jUKvbt5ZHkkYs7sWZj1LE5Jq6cqhgVYBlPBBGQQfY1V/sP2ZgvNXe2lBEKPK21TjKxscJnyHkcc/wBaDudiO+WSzgitp7cSxxjaro21wg6DBGGI+YpoaX3taXOyp45jZunioyrn03fdB+ZxUW13uNtnJa0neEk/ccb0A9ujDz6k9aXnaPuq1G1J2xePH5PBluPdfvDj2I9zQWO1GxtNQi2SrHPFnON2RuHmCp4NfXZrs7BYRtFbKUjZy+0sThmABxnoOBxVPmEsLlTvjdTyvKsD8uoNTjQu+DUbVFQsk6r/AN+pLEem4MD9Tmg6nf8A3UkupxwZJVIk8NPLdITk/M8D6U9bK2WKCKILhUjVAvoFUDH6Yqr9921kudTiv7lFYpJG3hIMKEjIO0ZOc9TknqfTipprvflM5xaW6RjP3pTvbHpgYA/X6UDNvex+nuS8lpb56sxQD6nGBSl73tatxNZpYtH/ALLubEQGxG3KVUY+E/d5A+tRO61XUdVl2Fpp2OSIowdo/lXgD3Nd7uh7LeNqvhXUJxbqzyRuvG4YVQwPuc/MCiY9Ze9bWLpisDYJH3YIQzADqeQx8+vyxivTR+7PVNSk8S7aSNcZ8W5Ys5yegUnd6nnAqx9pZxxDbGioOuEUKM/ICvVhRVQO0HZ5rTUXs4mE7xyKqYUfGSFIUqcjPOCDxwacsHd9qV/tk1O/eJSvNrbHCqMcLwdnz4bp1qM29qs/a5stwkxfg+ccQIHn0YDPyIqwIoFzpfdBplsWkdHnAGcTNkADnooUHp55qZdmP2c2sJtECQMgaNQu0BW56Hp1zXp2h1VbS2muHGViRnIHU4HCj3JwPrXpo1548EU20r4kavtPUblDYPA6ZoN2iiigKKKKAooooClT9oGLZa21wpIkhuFKc8ZIJ6euVFNaoV3v6as2lXW5dxjXxVx1BQg7vou7PtmgTfanvF1WC+YNcYEThlj2KEKEAgMNoLAqfP14xXU7wu0EOsaXHcxALPbSDxoifiVHG0sP3k37OffnpUC7QziWGznGdwj8CQkfjhxt58/7to/yx5VN+1PYEz2cWpaapAliDT28fGOPjKAdRkcp+XpQR/sxqkt5PpFoFB/ZZmKHPJVnWRs+gCpVnWbGSTgDkn2qsvc0pGsW2QRlZCMjHBhcg/lVlruLejp03KVz8wRQV31DtFfa5qAgtpXjiLHw0DFVWNf+0fHJOOfrgVt682qdn5YSLwzRSZIDbmQlcbkKvnHBHIP9K5ndpqaaTqji+BjwjQsSCdjEqQcAZ2nHUeRzW13y9r4dQmgjtWMkcQb4gpG6RyBhQRk4Cge+aB89ndZW7tYblRtWRAxB/CfMZ9jkfSk/3HosuqX0y8rtcq2D+OXI8uMgdP8A3qfWWmvZ6EYm+F0tH3fEBhipJGSDjBOOlRv7OkY/ZLk/iMwBPsEGB+p/OgbQFegFYUV9gUHO1js9bXYAubeOXHTeoJGRjg9R9KUHbvuaggguLm2nZRGpkEL4IwOSu8nPTpnNPEtUC767po9In2nG9kQnn7rOMjgeYGPLr9CCd7te7kapHLK85iWNggCpuYtgHPJAAwf/AOxTW7LdztjbndMDct5eL9wcY+4Dg/zZ9Riuf9nNP9iuOB/1jr5n4F688fpTcAoNPT9Lht02QRJGo/CihR+gpS9z2otc6vqkzgbmHlngCTaAD0xhR15OOPOmzrWoLbwSzP8AdiRnPyUZxSo+zxZblvLxvvySBMA8Y++ePm3n6UDlr4lOATX0TWh2gkK2twynBEMhBHkQhOaCu/dEzS68JNuctM7bRwNwbk88DJA+oqzApDfZttiZbyXyCRpnzyxY/P8ADT4zQQzvfulj0m73HG9Qi+7MwwKlliMRp/CP6CuF200M3gtU2hkS6jllBbHwIGJ8juydox6Hy61I1oPqiiigKKKKAooooCvK5YBWLDIAJIxnIxyK9awwoKn2naCzZpobm3kFo9y1xGtvtWWPIKiP4vh27dvAxgrxTm7A9udHW3S3t5DbKpO2O5JDZZic7ixBycnrxnoK69t3X6asksjWwkaVix8UlgpYkkKOgGTXJ7RdzOnzq5hVraQj4ShJQN6lCcY9gRQcvtLBNY6mdWgiN5bSxBJBDgtGAqjK7eo+EHPTrn1rv6H3m6fcnaZTA+fuXI2H2IOSvPz/ANMo69Gp6DcGMSvCTyrJzFIB+IBhtPXkEZGea1+13bmbUYokuI4d8Rz4qJh24xg84A8yBxnHSgslrvZazvgDcwRycYD9Gx7OuDj61oaF3dadaSCWG2HiD7rOzPt913EgH361W/Qe2F7Zf9WuXQH8Jwyf8Lgj8qZPZvvzkBRb2BWXo0sJww99h4Pvgj/SgYfexqZt9LuXXO5gIgR5eIduevpmtLuNs1TSIXUYaRpGc+pEjIP8qiol3p94dje6a0NvIzSO6HYUYEBTkk5GKnfdHLB/ZVokMithDuXI3CQszOpHXhifpjyoJmBX1toFfVB8haVP2jLplsIEH3XnG7+VGI/WmxSJ+0jqR32lv+EK0p9yTsH5AN+dBP8AuZgVNItdq43Bmb3Yu2T+gqcVH+wdisGn2kaggCFTz1yw3HP1JqQUER7177wdKu227sx7MHp/eEJnn03Zrldxlp4ekwttwZHkfPqN5UH8lrnfaHv2TTo4x0lmUMfZVZsfmB+VcXsh3s2NnpsEPhy+NFHt8MD4Wfk53dAGJz7Z6HFA1ppJp7edUV7WX4443fa2COFlGCQVPXB59qjPe3qotdIlR5B4kqCFc9XLDDYH8O458qU+r99uoS7liEMCnoUXc6j+JiR/lqAapq09y5eeV5WPm7E/l6fSgc/cZqdlZ2U8s91HG8kgDI7gEBB8JA6nO48/Ktntb35RIGSwjMj5wJZRiP5hchm+uKQsERYhVBZiQFUDJJPAAA6kmn53Z90KQhLnUF3TZDJAfup6b/3mzzjoMedBGOyXeTqa6hb/ALWZHiuXVPDaPaMOwUNFwMkE++elWJFcTWezMNzPazyZ3Wrl4wMYLEDGeM8EAjGOQK7aigzRRRQFFFFAUUUUBRRRQFYNZooOJ2s7NQahA0FwuQeVcAb0bydT5H+vSqi6xpr28rxujqQTgOpUlQSA2COhx1q6hFcbXeylneMrXVukrKMKWByATnHBoKbkVinD3jdzrQYl04SSqWCm35Z1zwGU+a5656Z6+iq1PS5bdzHPG8Tj8MikH6Z6j3HFBp17W1w0bB0ZkdTkMpIYH1BHIrxooGbonfZfwgLKI7gAYBkBD/MlTz+VMfsp30WdyQlwDbSHzc5iz/EOn1AqtdZBoLsWV9HMu6KRJF/eRgR+lIn7QQDajZqehiAI9jKw/wDWlNYahLA26GR42yDlGKnjp0NZ1LUpbhzJPI0jngs5JOB5fKgubPcRQIC7pGijALEAADoOaXnajvosrYskAa5cZ5TiMN6bj1+ag1XjUtYnuNvjzSS7eF8RicfLJ46CtImgmPb3vCuNV2LIqRxxncsaZPxEY3EnqcVDqxW1p+nyTyLHDG8jt0RFJJ/L+tBrAVJexnYi61J8QJiMHDzNxGv1/E3+Ec/LrTP7EdyKgJLqLFiRk26HAHszg5J9lxz5mnNZWUcKLHEioijCqoAAHoAKCJ9iO7m000BkXxZ8czyAbvko6KPlz71MwKzRQFFFFAUUUUBRRRQFFFFAUUUUBRRRQFFFFAVxO0tisyrG1ml0GyCJCgVOMgktk4z+6Cc4+ddusYoK2doO5a/iO6BY5lLH4I3wVBzgf3mNwHTOc1HNc7udStEMktq2wAEsjK4GRnkKSRjoTjHvVtiKxtoKPkUYq1God02mTSySvC2+Ri7bZGA3McnABwOa403cVp7OzeJcopI2ojrhRgZ5dGJycnr50FcMVirA3HcFbFjsu5lXyDKjH8xtzz7CuTJ9n98nbfLtycZhOceWcP1xQJSs4p0f/L/L/wDXJ/5J/wD3rt9ne4q2jybyVpz5KmY1HucEsT9QPn5Ave7zutuNRxLLmC2/7wj4n56IP/yPHzqwfZfsja6epW1hCE/ec8u3zY849uldqCEIoVQAqgAAdABwAK9KAooooCiiigKKKKAooooCi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900" name="AutoShape 12" descr="innov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7902" name="Picture 14" descr="http://www.optimismodigital.com/wp-content/uploads/2012/11/innovacio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24628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04" name="AutoShape 16" descr="data:image/jpeg;base64,/9j/4AAQSkZJRgABAQAAAQABAAD/2wCEAAkGBw8PDRANDRAMDQ0NDQ8NDQ0MDQ8MDQ0NFBEWFhQRFBQYHCggGBolHRUUITEhJSorLi4uFyAzODMsNygtLysBCgoKDg0OFxAQFywkHBwsLCwsLC8sLCwsLCwsLCwsLCwsLCwsLCwsLCwsLCwsLCwsLCwsLCwsLC4sLCwsLCw3LP/AABEIAMEBBQMBEQACEQEDEQH/xAAbAAACAgMBAAAAAAAAAAAAAAAABAIDBQYHAf/EAEUQAAICAQEFBAcEBAsJAAAAAAECAAMRBAUGEiExQVFhcRMiMoGRocFCUtHwB7Gy4RQVFkNicoKSk6LxIzQ1U2NzlMLT/8QAGgEAAwEBAQEAAAAAAAAAAAAAAAEDAgQFBv/EADERAQEAAgEDAgMHBAEFAAAAAAABAgMRBCExEkETUWEFM3GBscHwFCKR0aEVIzJS4f/aAAwDAQACEQMRAD8A5tPqXGIAQAgBACAEAIAQAgBAPQIDlIJAuXoSIuUuCBcjggOXvBAcvPRwHLw1wHLwpGfKJWB8vMQN5ACAEAIAQAgBACAEAIAQAgBACAEAIAQAgBACASCwLlMJEzysCQLlIJBnlIJEXKXBAcvfRwLkejgORwQHLwpA+USkD5RKRnygUgfKspBqVArGfLyBiAEAIAQAgBACAEAIAQAgBACAEAIBILAuVipEzasVIM2rFSJnlMJBnl4XQZyyjh9rJHq+fdMXZjOeb4Pi32L2bV06j2w3PGE5nMhl1eqe/Lc0532VjbNI9rKjv4q3+SsTMf1uv3/a/pT+Bl7fu8v27Qvs8Vh/ojl8TDPrtWPjuMenzvnsoXeOvtrsHkVMn/1HH/1rf9Ll8zVO2tO32mT+up5e8ZErj1urL34YvT7IyFZVhxIVZT0KkETpxymU5lRvM7UFJocoFIHyiUjPlWyQalVskZ8qmSDcqBEbTyAEAIAQAgBACAEAIAQAgBACATVYM2rlSJm1aqRMWrFSJm1YqQZ5JbV1voksCe2iKxP3eJuEH9Z+E5eo33CWY+ZP1W1a/VZz4andqWcBSzFR0UnlntJ7ye+eNlsyy7W9nfMZO6mYaEAIAQCddjKcqSD4do7j3xy2eCslZCja/CcmqnoAfRg1E46ZxyPwnRj1PF59M/RK6eZ5v6sxodvVHCuDWDyyW4uE+J7p26utx8Xs5tnTZeZ3ZrhBGRzHeJ3y8uXnhApGfKtkg1KrZI2pVTJBqVUyRtSqmWNuVGBiAEAIAQAgBACAEAIAQCxFiZtXKkGLVypExauVImbVqpExasVIM2tR3nXOq4QBkVrk5AB68+fTkRPG63vt/J6XS/dsLON0iAEAIAQAgBACAObN17UPxAtw/aUNgHx7s+YldO667zE9muZzit00GtrvXirPTGQeRHmJ7WrdjsnMeZs15a73XsksxKqZI2pVTJBqVUyRtyqXSNuVSyxtyoQMQAgBACAEAIAQAgFiLBm1eixJ2rkSJm1ciRMWrlSJi1cqRM2rFSDPLWt8Ka0NdwYi8+qFHMMgz6x7sZ9883rpjLMue7u6LLKy4+zVJ5r0BACAEAlwHuPwhyEYAQAgBAHNl69tPaLF5j2XX7yHqPz3SunbdeXqie3XNmPFb9prktQOh4lM9zDOZzmPIyxuF4oZJspVTJG3KpdI25VDrG3KpdY2pVDLGpKjAxACAEAIAQAgE0WDNq9FiYtXosTFq9FiYtXokTFq5UiYtWqkTFqdjKis7nCopZj3ADJiyyknNKS5Xie7mm1Nc2oua1vtHCr91B0H58Z4O3ZdmVyr3dWua8ZjCkmo9AycDmYA9ptnluv4CRy28NTFlaNleGP8v75z5blJgY/inw/amPjn6FF2yvDP+b5TeO4rgxeq2cV5jl+r906MdvLFxY9lIODyMtyw8gBANl3O12HOnYgK5LqG5evgdD5Dp4Tv6LbxfRfFcXWa+Z657NtZJ6rzZVLpBuVS6xtSqHWNuVQ6xtyqHWNSVSwjblRgYgBACAEA9UQKr0WJi0wixJ2r0WJi0wixMWr0WJO1cixMWrlSJm1rO/G0eFF0qH1rMPb4ID6q+8jPu8Zwdbt4nonv5d/Qaubdl9vDSp5j1BAMvs3Q568yev4eU5tuxTHFtGz9nZxy8sfTuE8/ZtXxxZ3S7L5Zxjx6D49s4896swOjZPLOOXf62PjJfHa9BXUbL5dM/wCYD6ymO9m4MHr9m+H15fUTs17kssWrbT0OPDHy/dPQ1bUMsWGIxyM6k3kAsouKMGXGe0EBlI7iD1EcvF5KzmcN13d2iliHielHyc18TA47xxHmJ6vS7pZ3seX1Oq43tLWZYd3xE7eXLKqdY2pS7rG3KodY1JVDrG3KXdY1JVJjbEAIAQAgFqLExaYRYk7TCLExaYRYk7TCLExavRYmLVyLEnassZURrG5Kil2PcoGTM5ZSS2+xSXKyT3cp2jq2vue5+tjE47h0C+4YHunhZ53PK5X3fRa8JhjMZ7FphszoauJvLp5mYzvEORt+ydIOXL/Tu988zdm6cI3jd/Y7XWLUgBZj1PsgDqx8BPMzzuV4i3bGc11TZO7+n06jCiyzttsALZ8B9keXzmsdSGWy1lsS3wsuOfZPkjr9kae8YtrQnscDhsHkw5yeWv5xuZ2eK5lvZu8dNZw+1WwLVvjBIHXP9IdsnjbheHRjZlOXPtr6TGeXf++ejp2JZ4tM2hTwt8vwnqa8uY5soUlGRANi3V1daErh2tZvVRa3cnpzyGwPh7519LnMb9XH1WGWU+n8+jdyvKevHk8qXWNqVRYsakpd1jblLusakpd1mlJS7iNuIQaEAIBJRAqYrESdpitYk7TFaxMWma1mU7V6LEnavRYmLTCLEnaW27WTotQF6+gs6eC5Mlv+7y/BTp7xtx5+bk08N9GIBlNkJ2+Z+k591bxb1serp+enITyN9dWEdd/R7ogK7LscyRSp7lABPxJHwnNox9VtLdfEbkqT1dPT+qc8ua1Zw8sTumqej0M8oMk49vT+mc8tStd320ofRs2OdTq48ieEj5/KeX1GPE5X03+7hxjbVWM+H0P4Gb0ZKZxoW2q8Z8PocT2dFcubDzpTEA9ViCCCQQcgjkQe+AdJ3cYNpUYCz1hlmtYWFmzg+tnn8sT2umvOE4eH1XM2WXg86zpRlUOsbcpexY1JS7rGpC7iNuFrBGpFJjUeQAgFtYiZphBElTKCJima1iTphBEnTFaxJ2mEWJO1eixMWsdvNtZNLp2yQbbVZKq+pJIxxEdwnN1G2YY/Wr9Joy27J8p5cpnjvohAMtsdvr+sGc+6N4N72O31/WDPH3x14Oy7g2A6V17VvbPkVXEx0ni/ixv8xtSz2dU444c1SzOj1TnjllFpHPvby1GE3sYDQXZ7VUDzLieT1c4wq2n/AM44ntxuvv8AoJLp4vm0Hbbdff8AtT2dEcmbCTqTEAsor4mC5C8RxlvZBPTPhHJzSt4nLpW7emsq0qVWKQV4s5xlSSTjI5MO4g9vhPY6bHLHCSvC6rPHLZcpT7rOlGVRYsbcpdxGpC1gjUhawRqQvYJpuF3EasQgb0QC+sRJ0zWIk6YrESdNViZTpisRJ0wgiTphFiTtYveHeKvRrwjFmoYZWvsUfefw8O35zm39RNfaeXR03SZbrze2P88Ob67W2X2G25i7t1J6AdgA7B4Tyc87lea93Xrx14+nGdi8y2IA7s23De/Pu6GS248xrGt12PqcY/PMfunlbsHThXS9x9uLRbw2HFVoCuexSPZfy5kHznFrz+Hn38VTZj6se3mOoqZ7WF5nDiogHpjt4xDnu/e3lc/weogpW2XYdHtHLA8Bz9/lPH6jZ8TL0zxHXqw9M5rlW2NV1/Pl850aMCzrR9q25bHj8hPW048Ry5Vj5ZkQCVb8LBhglSGAIyMg9scvBWczh2DRXrbTXYnNWQcs5KntU+IOR7p7uvKZYyx81sxuOdlFgmylLuI1IWcTSkL2CNSFrBGpC1gjUhawRqRVG2kkCpisRJ0zWJlOmaxEnTSCJKmKxEnTNYiTpisRJ1rO9+6zXk6rTetdgelq/wCYAMBl/pYAGO3z68HU9Pcr68fL0Oi62YT4efj2rnzKQSCCCDgg8iD3TzXtPIAQCSNggjsis5DYdla3pz/H/UTi261scm27N2j05/D6fhPO26nRjk6dudvYFoKXtWUrIWotqKarAMc1xYwJXpj4eXR0WvZZe/aI7uOfxbB/K/Td9f8A5ei/+s7rqy9keWI3o3uU6Vhp2rVmIV2Gp07uEPXhCOTnx7Jy9bhsmHMvbwpp4uXdy3aO0evPs8uX0E4NWnh0ZZNR2rruvP8APf8AhPT063Pnk1ux+Ik/kCd0nERQjAgE6qmdgqKzseiqCzHyAjkt7QrZJzXTt0NYt2jQfztIFVoPteqMIT/Zxz8PCet0ucyw+seB1uu4bb8r3n7srYJ1OaFrBGrC9gjUhawRqQtYJpSFrBGpC1gjUigxqJVwZpmsTKdM1iJOmqxEnTKCJOmaxMpUzWIk6ZrEVTqWq1K01Pc/JKkLt44HTzPSYzymONt9iwwueUxnu4rqLjZY9je1Y7O2PvMcn9c8O3m819XjjMZJPZXEYgBALKbip5dO0RZY8nKzei2n4+f7xOTZpUxzbvuvtNjU/D6Qj0n2K9LYPZHbbz90r0uHpl/FjblzYzP8Y2f9f/A2d+M6eEuWM3i2m405LelA415vVo0H96v1hIdTh6sOG9WXGTRNdtTx/Pl2zn16Vcs2DvvLnn0nXjjInbyqmiEAIBZp7mrdbELKyMGVlPCwI7j2Ry8XmFljMpZfd1Hd7alV1WRYjMDg8VXobcuxYKRkg9vs8uXZPW0bccp5fP8AU6M8MvHb8eZ2/nuylgnU5oWsEFIWsE0pC1gjVhawRqQtYI1IWsE0pCzRqROuIqariSpmuJOma4k6ZrmU6ZriSpqsRJ0zWIk6htSqltNaup5UejY2ntCjnkeIwMeMlsmNxvq8Hpuc2Y3Dzz2cXu4eJuDi4OI8HHji4c8s45ZxPFvHs+qnPHfyhEYgBACAegwDMbD2mEJrs9AAxyLLqRdg9AOfQeMePEZylrO2XuBxKNnuv3hTVj4zbH+WC2ptcupqCaYcweOitUIx4iYy79m8Zww5OesTTyAEAIAQDNbvbKp1bCo2Ol/ESEJQJdXjmFY+yw59jZHkZbVrmd457ubqN2Wmerj+39P5+TpGyNjppkAC0GzHCbK6RW5XuZvtefLPdPU1aphPbl4O/qLtvvx8uTNglonC1gjUhayaVhZ41IVsjUhayNSFrJpSFmjVidcTNM1xJ01XEnTNUSVM1zKdNVxJ0zXElTNcynU9TpUuqemwEpahRsHBwe0eMznjMpZfcsM7hlMp5jj+8Gym0epfTseIDDI/TjrPQ/TzE8bbruvK4vp+n3zdrmcY2TXEAIAQAgBACAEAIAQAgGe0O75s4FZgPS1paliuvMPjlwsRxFeGzKg8XQgHEtjq5cmfUzHm/K8f4/327+GZ2Rui9NofVWUogY1txMvMFfuspDA9Ow8wQc8pXDp7jecq5t3XY548a5bfP848NtXdjReqw09Q4cFSosRwR0J9bOfnOyaNfyeXet3d56r/AMf6ZFlwMc+XLmST8TOiIS8l7I4pCtkakLWRxSFnmlIVsjVhayNSFrI1IWaaUiVcRU1XEnTNcSdNVTKVMVxJ01XEnTNcSdM1zKVM1xJ1zr9KNJGrps+y+mCg+Ku2f2hPN6yf3y/R7v2Tl/2sp8r+0aZON6ggBACAEAIAQAgBACAbBuNoku2gi2gMipY5RuYbCkAH4590v0+Myzkrj6/Zlhptx89nQ9nbBGnHBQQi+tniDvXbnGGZA6jiABGehz2dB3Y6vT4eJt6r4nfL9pZ+fF7M1UpAwTk+ACgeQ7PnLyOPK83s9eMoXsmlIWsjUhWyNWFrI1IWeaUhWyNWFrI1IWsjUhZppSJVxCma4kqZriTpquJOma5lKma4k6ZriTpmuJOmqzMpVjt5dgV6+kIx4LKyWqtxxcJPUEdoOB8BI7tM2Tj3X6Xqsunz5neXzGh3fo/1yn1f4O471tI/aAnBek2PZx+1NF88z8lX8hNofcq/xki/pdnya/6l0/z/AOKmu4WuPX0C+dv4CH9LsK/aej6/4e3bg61ULg6dyoJ9Gljl2x2DKgZ98d6XOQsftTTbx3/n5tWI7DOZ6LyAEAIAQAgGY3Q1noNoUOeSl/Rt5OCufmD7pXRl6c5XL1mv4mjKfzt3dmE9d8qkIwi5jELWGNWFrI4pC1kakK2RxSFnmlYWsjUhayNSFbJpSF2jUj2uApmszKdM1mJOmazElTSRJ0xWZlOmqzEnTNZiTpisxJUyhiTqRiCJiDwxG8iDk2/mzfQa5mUYr1A9MuByDHk4+OT7xPM6jD05/i+l+z93xNMl849v9NckHcIAQAgBAPRAO17t7R/hWjqvzlivDZ4Wryb58/fPY05+vCV8n1Wn4W3LH29vwZQSrmV2GNqFrDGrC1hjUhawxqQtYZpSFnMakLWGNSFbI1YWsmlIXaNSBICmazElTNZmU6ZrMSdNIYk6YrMSdM1mZTpmsxJ0xWYk6ZrMSdi2Jl5EHkA8iNp36TNHxaSu4DnTbgnuRxg/MLOTq8ecZfk9T7K2cbLj85+jmc8974gBACAEAIBuX6N9seivOkc4r1BzXnot4HIf2hy8wJ19Js9OXpvu8v7U6f14fEnnH9P/AI6cTPSfPl3MbcL2GNSFrDNKQtYY1IXsMakLWGNSFrDGpC1hmlYWsMakLmNSBYFTFZiTpmsxJ0zWZlOmazEnTFZiTpmsxJ0whiTphGiYsMI0SdhhGiYsSMTLyI3mIBh979OLNnale6o2DzQh/wD1kd+POuuvos/Tvwv14/z2cZnkvqRACAEAIAQCSOVIZSVZSCrA4II6EGBWc9q7Pu9tYavSV38uMjgtA7LV9rl2A8j5ET2dOz14Svlup0fB23H29vwNu0slIXsMakhewxqQtYY1IXcxtwtYZpSFrDGrC1hjUhawxqRTG2IBdWYmKZrMSdMVmJOma2iTsMIYk6ZRplOmK2iYsXo0SdhhGiTsXo0TFi5WgxYlETyI2D3v2rVptHYLCC99dlNVf2nLKQT/AFRnmfxkd+yY4Xn3dnRaMtm2WeMbLa45PJfUCAEAIAQAgBANw/RztLgvfTMfVuXjQE/zidcea5/uidnR58ZXH5vM+09Pqwmc9v0rf3aeo8WQu7RqSF7GjUkL2NG3IXcxqQtYY1IXcxqQs5mlIWcxqRCDQgE0MGaYrMSdMIZliwzW0SdhhGiTsMI0Sdi9GiYsMI0Sdi9GiYsXo0TFi1XgxYuV4mbGM3h2/ToqfSWetY2RVSDhrG+ijtMjt2zXOa6Om6XPflxPHvXIdq7St1VzX3txO3IAclRexVHYBPJzzud5r6fVqx1YzHCdicyoIAQAgBACAEAa2XqjTqKrhy9HYrHHaueY+GZvXl6cpfkntw9eFx+cdfd57r5mRQ7RtyF3aNSRQ7RtyF7GmlJC1jRqSF7DGpC9hjUhdjG3HkDEA9EAuraJOwwjRMWGEaJOwwjRJ2GEaJixejRJ2L0aJixcjRMWL1eJmxarxMWMft7b9Wjq4nw1rD/ZUg+s57z3L4yO7djrnfyt0/S5bsuJ4965TtLaFupta65izt/dVexVHYBPIzzud5r6PVqx1YzHGdisyoIAQAgBACAEAIAQDrGzNRx6alz1amsnz4Rme9qvOGN+j53bh6dmU+tWO0ozIodo25FDtGpIXdo25C7tGpIXdo1JC7tNKSKoNCAEAIBZXEzTCRJ0wkSdMJExTCRJ1ckTFXpExV6QYq1YmKtWJmuZb7f8Qt8q/wBgTx+q+9r6DofuMf57sDOd1iAEAIAQAgBACAEAIB03d/8A3Kj/ALQ/WZ7fT/dYvB6n73I286E4peDcUWTTcL2RqQvZG3C7xqQu8akRgY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906" name="AutoShape 18" descr="data:image/jpeg;base64,/9j/4AAQSkZJRgABAQAAAQABAAD/2wCEAAkGBw8PDRANDRAMDQ0NDQ8NDQ0MDQ8MDQ0NFBEWFhQRFBQYHCggGBolHRUUITEhJSorLi4uFyAzODMsNygtLysBCgoKDg0OFxAQFywkHBwsLCwsLC8sLCwsLCwsLCwsLCwsLCwsLCwsLCwsLCwsLCwsLCwsLCwsLC4sLCwsLCw3LP/AABEIAMEBBQMBEQACEQEDEQH/xAAbAAACAgMBAAAAAAAAAAAAAAAABAIDBQYHAf/EAEUQAAICAQEFBAcEBAsJAAAAAAECAAMRBAUGEiExQVFhcRMiMoGRocFCUtHwB7Gy4RQVFkNicoKSk6LxIzQ1U2NzlMLT/8QAGgEAAwEBAQEAAAAAAAAAAAAAAAEDAgQFBv/EADERAQEAAgEDAgMHBAEFAAAAAAABAgMRBCExEkETUWEFM3GBscHwFCKR0aEVIzJS4f/aAAwDAQACEQMRAD8A5tPqXGIAQAgBACAEAIAQAgBAPQIDlIJAuXoSIuUuCBcjggOXvBAcvPRwHLw1wHLwpGfKJWB8vMQN5ACAEAIAQAgBACAEAIAQAgBACAEAIAQAgBACASCwLlMJEzysCQLlIJBnlIJEXKXBAcvfRwLkejgORwQHLwpA+USkD5RKRnygUgfKspBqVArGfLyBiAEAIAQAgBACAEAIAQAgBACAEAIBILAuVipEzasVIM2rFSJnlMJBnl4XQZyyjh9rJHq+fdMXZjOeb4Pi32L2bV06j2w3PGE5nMhl1eqe/Lc0532VjbNI9rKjv4q3+SsTMf1uv3/a/pT+Bl7fu8v27Qvs8Vh/ojl8TDPrtWPjuMenzvnsoXeOvtrsHkVMn/1HH/1rf9Ll8zVO2tO32mT+up5e8ZErj1urL34YvT7IyFZVhxIVZT0KkETpxymU5lRvM7UFJocoFIHyiUjPlWyQalVskZ8qmSDcqBEbTyAEAIAQAgBACAEAIAQAgBACATVYM2rlSJm1aqRMWrFSJm1YqQZ5JbV1voksCe2iKxP3eJuEH9Z+E5eo33CWY+ZP1W1a/VZz4andqWcBSzFR0UnlntJ7ye+eNlsyy7W9nfMZO6mYaEAIAQCddjKcqSD4do7j3xy2eCslZCja/CcmqnoAfRg1E46ZxyPwnRj1PF59M/RK6eZ5v6sxodvVHCuDWDyyW4uE+J7p26utx8Xs5tnTZeZ3ZrhBGRzHeJ3y8uXnhApGfKtkg1KrZI2pVTJBqVUyRtSqmWNuVGBiAEAIAQAgBACAEAIAQCxFiZtXKkGLVypExauVImbVqpExasVIM2tR3nXOq4QBkVrk5AB68+fTkRPG63vt/J6XS/dsLON0iAEAIAQAgBACAObN17UPxAtw/aUNgHx7s+YldO667zE9muZzit00GtrvXirPTGQeRHmJ7WrdjsnMeZs15a73XsksxKqZI2pVTJBqVUyRtyqXSNuVSyxtyoQMQAgBACAEAIAQAgFiLBm1eixJ2rkSJm1ciRMWrlSJi1cqRM2rFSDPLWt8Ka0NdwYi8+qFHMMgz6x7sZ9883rpjLMue7u6LLKy4+zVJ5r0BACAEAlwHuPwhyEYAQAgBAHNl69tPaLF5j2XX7yHqPz3SunbdeXqie3XNmPFb9prktQOh4lM9zDOZzmPIyxuF4oZJspVTJG3KpdI25VDrG3KpdY2pVDLGpKjAxACAEAIAQAgE0WDNq9FiYtXosTFq9FiYtXokTFq5UiYtWqkTFqdjKis7nCopZj3ADJiyyknNKS5Xie7mm1Nc2oua1vtHCr91B0H58Z4O3ZdmVyr3dWua8ZjCkmo9AycDmYA9ptnluv4CRy28NTFlaNleGP8v75z5blJgY/inw/amPjn6FF2yvDP+b5TeO4rgxeq2cV5jl+r906MdvLFxY9lIODyMtyw8gBANl3O12HOnYgK5LqG5evgdD5Dp4Tv6LbxfRfFcXWa+Z657NtZJ6rzZVLpBuVS6xtSqHWNuVQ6xtyqHWNSVSwjblRgYgBACAEA9UQKr0WJi0wixJ2r0WJi0wixMWr0WJO1cixMWrlSJm1rO/G0eFF0qH1rMPb4ID6q+8jPu8Zwdbt4nonv5d/Qaubdl9vDSp5j1BAMvs3Q568yev4eU5tuxTHFtGz9nZxy8sfTuE8/ZtXxxZ3S7L5Zxjx6D49s4896swOjZPLOOXf62PjJfHa9BXUbL5dM/wCYD6ymO9m4MHr9m+H15fUTs17kssWrbT0OPDHy/dPQ1bUMsWGIxyM6k3kAsouKMGXGe0EBlI7iD1EcvF5KzmcN13d2iliHielHyc18TA47xxHmJ6vS7pZ3seX1Oq43tLWZYd3xE7eXLKqdY2pS7rG3KodY1JVDrG3KXdY1JVJjbEAIAQAgFqLExaYRYk7TCLExaYRYk7TCLExavRYmLVyLEnassZURrG5Kil2PcoGTM5ZSS2+xSXKyT3cp2jq2vue5+tjE47h0C+4YHunhZ53PK5X3fRa8JhjMZ7FphszoauJvLp5mYzvEORt+ydIOXL/Tu988zdm6cI3jd/Y7XWLUgBZj1PsgDqx8BPMzzuV4i3bGc11TZO7+n06jCiyzttsALZ8B9keXzmsdSGWy1lsS3wsuOfZPkjr9kae8YtrQnscDhsHkw5yeWv5xuZ2eK5lvZu8dNZw+1WwLVvjBIHXP9IdsnjbheHRjZlOXPtr6TGeXf++ejp2JZ4tM2hTwt8vwnqa8uY5soUlGRANi3V1daErh2tZvVRa3cnpzyGwPh7519LnMb9XH1WGWU+n8+jdyvKevHk8qXWNqVRYsakpd1jblLusakpd1mlJS7iNuIQaEAIBJRAqYrESdpitYk7TFaxMWma1mU7V6LEnavRYmLTCLEnaW27WTotQF6+gs6eC5Mlv+7y/BTp7xtx5+bk08N9GIBlNkJ2+Z+k591bxb1serp+enITyN9dWEdd/R7ogK7LscyRSp7lABPxJHwnNox9VtLdfEbkqT1dPT+qc8ua1Zw8sTumqej0M8oMk49vT+mc8tStd320ofRs2OdTq48ieEj5/KeX1GPE5X03+7hxjbVWM+H0P4Gb0ZKZxoW2q8Z8PocT2dFcubDzpTEA9ViCCCQQcgjkQe+AdJ3cYNpUYCz1hlmtYWFmzg+tnn8sT2umvOE4eH1XM2WXg86zpRlUOsbcpexY1JS7rGpC7iNuFrBGpFJjUeQAgFtYiZphBElTKCJima1iTphBEnTFaxJ2mEWJO1eixMWsdvNtZNLp2yQbbVZKq+pJIxxEdwnN1G2YY/Wr9Joy27J8p5cpnjvohAMtsdvr+sGc+6N4N72O31/WDPH3x14Oy7g2A6V17VvbPkVXEx0ni/ixv8xtSz2dU444c1SzOj1TnjllFpHPvby1GE3sYDQXZ7VUDzLieT1c4wq2n/AM44ntxuvv8AoJLp4vm0Hbbdff8AtT2dEcmbCTqTEAsor4mC5C8RxlvZBPTPhHJzSt4nLpW7emsq0qVWKQV4s5xlSSTjI5MO4g9vhPY6bHLHCSvC6rPHLZcpT7rOlGVRYsbcpdxGpC1gjUhawRqQvYJpuF3EasQgb0QC+sRJ0zWIk6YrESdNViZTpisRJ0wgiTphFiTtYveHeKvRrwjFmoYZWvsUfefw8O35zm39RNfaeXR03SZbrze2P88Ob67W2X2G25i7t1J6AdgA7B4Tyc87lea93Xrx14+nGdi8y2IA7s23De/Pu6GS248xrGt12PqcY/PMfunlbsHThXS9x9uLRbw2HFVoCuexSPZfy5kHznFrz+Hn38VTZj6se3mOoqZ7WF5nDiogHpjt4xDnu/e3lc/weogpW2XYdHtHLA8Bz9/lPH6jZ8TL0zxHXqw9M5rlW2NV1/Pl850aMCzrR9q25bHj8hPW048Ry5Vj5ZkQCVb8LBhglSGAIyMg9scvBWczh2DRXrbTXYnNWQcs5KntU+IOR7p7uvKZYyx81sxuOdlFgmylLuI1IWcTSkL2CNSFrBGpC1gjUhawRqRVG2kkCpisRJ0zWJlOmaxEnTSCJKmKxEnTNYiTpisRJ1rO9+6zXk6rTetdgelq/wCYAMBl/pYAGO3z68HU9Pcr68fL0Oi62YT4efj2rnzKQSCCCDgg8iD3TzXtPIAQCSNggjsis5DYdla3pz/H/UTi261scm27N2j05/D6fhPO26nRjk6dudvYFoKXtWUrIWotqKarAMc1xYwJXpj4eXR0WvZZe/aI7uOfxbB/K/Td9f8A5ei/+s7rqy9keWI3o3uU6Vhp2rVmIV2Gp07uEPXhCOTnx7Jy9bhsmHMvbwpp4uXdy3aO0evPs8uX0E4NWnh0ZZNR2rruvP8APf8AhPT063Pnk1ux+Ik/kCd0nERQjAgE6qmdgqKzseiqCzHyAjkt7QrZJzXTt0NYt2jQfztIFVoPteqMIT/Zxz8PCet0ucyw+seB1uu4bb8r3n7srYJ1OaFrBGrC9gjUhawRqQtYJpSFrBGpC1gjUigxqJVwZpmsTKdM1iJOmqxEnTKCJOmaxMpUzWIk6ZrEVTqWq1K01Pc/JKkLt44HTzPSYzymONt9iwwueUxnu4rqLjZY9je1Y7O2PvMcn9c8O3m819XjjMZJPZXEYgBALKbip5dO0RZY8nKzei2n4+f7xOTZpUxzbvuvtNjU/D6Qj0n2K9LYPZHbbz90r0uHpl/FjblzYzP8Y2f9f/A2d+M6eEuWM3i2m405LelA415vVo0H96v1hIdTh6sOG9WXGTRNdtTx/Pl2zn16Vcs2DvvLnn0nXjjInbyqmiEAIBZp7mrdbELKyMGVlPCwI7j2Ry8XmFljMpZfd1Hd7alV1WRYjMDg8VXobcuxYKRkg9vs8uXZPW0bccp5fP8AU6M8MvHb8eZ2/nuylgnU5oWsEFIWsE0pC1gjVhawRqQtYI1IWsE0pCzRqROuIqariSpmuJOma4k6ZrmU6ZriSpqsRJ0zWIk6htSqltNaup5UejY2ntCjnkeIwMeMlsmNxvq8Hpuc2Y3Dzz2cXu4eJuDi4OI8HHji4c8s45ZxPFvHs+qnPHfyhEYgBACAegwDMbD2mEJrs9AAxyLLqRdg9AOfQeMePEZylrO2XuBxKNnuv3hTVj4zbH+WC2ptcupqCaYcweOitUIx4iYy79m8Zww5OesTTyAEAIAQDNbvbKp1bCo2Ol/ESEJQJdXjmFY+yw59jZHkZbVrmd457ubqN2Wmerj+39P5+TpGyNjppkAC0GzHCbK6RW5XuZvtefLPdPU1aphPbl4O/qLtvvx8uTNglonC1gjUhayaVhZ41IVsjUhayNSFrJpSFmjVidcTNM1xJ01XEnTNUSVM1zKdNVxJ0zXElTNcynU9TpUuqemwEpahRsHBwe0eMznjMpZfcsM7hlMp5jj+8Gym0epfTseIDDI/TjrPQ/TzE8bbruvK4vp+n3zdrmcY2TXEAIAQAgBACAEAIAQAgGe0O75s4FZgPS1paliuvMPjlwsRxFeGzKg8XQgHEtjq5cmfUzHm/K8f4/327+GZ2Rui9NofVWUogY1txMvMFfuspDA9Ow8wQc8pXDp7jecq5t3XY548a5bfP848NtXdjReqw09Q4cFSosRwR0J9bOfnOyaNfyeXet3d56r/AMf6ZFlwMc+XLmST8TOiIS8l7I4pCtkakLWRxSFnmlIVsjVhayNSFrI1IWaaUiVcRU1XEnTNcSdNVTKVMVxJ01XEnTNcSdM1zKVM1xJ1zr9KNJGrps+y+mCg+Ku2f2hPN6yf3y/R7v2Tl/2sp8r+0aZON6ggBACAEAIAQAgBACAbBuNoku2gi2gMipY5RuYbCkAH4590v0+Myzkrj6/Zlhptx89nQ9nbBGnHBQQi+tniDvXbnGGZA6jiABGehz2dB3Y6vT4eJt6r4nfL9pZ+fF7M1UpAwTk+ACgeQ7PnLyOPK83s9eMoXsmlIWsjUhWyNWFrI1IWeaUhWyNWFrI1IWsjUhZppSJVxCma4kqZriTpquJOma5lKma4k6ZriTpmuJOmqzMpVjt5dgV6+kIx4LKyWqtxxcJPUEdoOB8BI7tM2Tj3X6Xqsunz5neXzGh3fo/1yn1f4O471tI/aAnBek2PZx+1NF88z8lX8hNofcq/xki/pdnya/6l0/z/AOKmu4WuPX0C+dv4CH9LsK/aej6/4e3bg61ULg6dyoJ9Gljl2x2DKgZ98d6XOQsftTTbx3/n5tWI7DOZ6LyAEAIAQAgGY3Q1noNoUOeSl/Rt5OCufmD7pXRl6c5XL1mv4mjKfzt3dmE9d8qkIwi5jELWGNWFrI4pC1kakK2RxSFnmlYWsjUhayNSFbJpSF2jUj2uApmszKdM1mJOmazElTSRJ0xWZlOmqzEnTNZiTpisxJUyhiTqRiCJiDwxG8iDk2/mzfQa5mUYr1A9MuByDHk4+OT7xPM6jD05/i+l+z93xNMl849v9NckHcIAQAgBAPRAO17t7R/hWjqvzlivDZ4Wryb58/fPY05+vCV8n1Wn4W3LH29vwZQSrmV2GNqFrDGrC1hjUhawxqQtYZpSFnMakLWGNSFbI1YWsmlIXaNSBICmazElTNZmU6ZrMSdNIYk6YrMSdM1mZTpmsxJ0xWYk6ZrMSdi2Jl5EHkA8iNp36TNHxaSu4DnTbgnuRxg/MLOTq8ecZfk9T7K2cbLj85+jmc8974gBACAEAIBuX6N9seivOkc4r1BzXnot4HIf2hy8wJ19Js9OXpvu8v7U6f14fEnnH9P/AI6cTPSfPl3MbcL2GNSFrDNKQtYY1IXsMakLWGNSFrDGpC1hmlYWsMakLmNSBYFTFZiTpmsxJ0zWZlOmazEnTFZiTpmsxJ0whiTphGiYsMI0SdhhGiYsSMTLyI3mIBh979OLNnale6o2DzQh/wD1kd+POuuvos/Tvwv14/z2cZnkvqRACAEAIAQCSOVIZSVZSCrA4II6EGBWc9q7Pu9tYavSV38uMjgtA7LV9rl2A8j5ET2dOz14Svlup0fB23H29vwNu0slIXsMakhewxqQtYY1IXcxtwtYZpSFrDGrC1hjUhawxqRTG2IBdWYmKZrMSdMVmJOma2iTsMIYk6ZRplOmK2iYsXo0SdhhGiTsXo0TFi5WgxYlETyI2D3v2rVptHYLCC99dlNVf2nLKQT/AFRnmfxkd+yY4Xn3dnRaMtm2WeMbLa45PJfUCAEAIAQAgBANw/RztLgvfTMfVuXjQE/zidcea5/uidnR58ZXH5vM+09Pqwmc9v0rf3aeo8WQu7RqSF7GjUkL2NG3IXcxqQtYY1IXcxqQs5mlIWcxqRCDQgE0MGaYrMSdMIZliwzW0SdhhGiTsMI0Sdi9GiYsMI0Sdi9GiYsXo0TFi1XgxYuV4mbGM3h2/ToqfSWetY2RVSDhrG+ijtMjt2zXOa6Om6XPflxPHvXIdq7St1VzX3txO3IAclRexVHYBPJzzud5r6fVqx1YzHCdicyoIAQAgBACAEAa2XqjTqKrhy9HYrHHaueY+GZvXl6cpfkntw9eFx+cdfd57r5mRQ7RtyF3aNSRQ7RtyF7GmlJC1jRqSF7DGpC9hjUhdjG3HkDEA9EAuraJOwwjRMWGEaJOwwjRJ2GEaJixejRJ2L0aJixcjRMWL1eJmxarxMWMft7b9Wjq4nw1rD/ZUg+s57z3L4yO7djrnfyt0/S5bsuJ4965TtLaFupta65izt/dVexVHYBPIzzud5r6PVqx1YzHGdisyoIAQAgBACAEAIAQDrGzNRx6alz1amsnz4Rme9qvOGN+j53bh6dmU+tWO0ozIodo25FDtGpIXdo25C7tGpIXdo1JC7tNKSKoNCAEAIBZXEzTCRJ0wkSdMJExTCRJ1ckTFXpExV6QYq1YmKtWJmuZb7f8Qt8q/wBgTx+q+9r6DofuMf57sDOd1iAEAIAQAgBACAEAIB03d/8A3Kj/ALQ/WZ7fT/dYvB6n73I286E4peDcUWTTcL2RqQvZG3C7xqQu8akRgY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908" name="AutoShape 20" descr="data:image/jpeg;base64,/9j/4AAQSkZJRgABAQAAAQABAAD/2wCEAAkGBw8PDRANDRAMDQ0NDQ8NDQ0MDQ8MDQ0NFBEWFhQRFBQYHCggGBolHRUUITEhJSorLi4uFyAzODMsNygtLysBCgoKDg0OFxAQFywkHBwsLCwsLC8sLCwsLCwsLCwsLCwsLCwsLCwsLCwsLCwsLCwsLCwsLCwsLC4sLCwsLCw3LP/AABEIAMEBBQMBEQACEQEDEQH/xAAbAAACAgMBAAAAAAAAAAAAAAAABAIDBQYHAf/EAEUQAAICAQEFBAcEBAsJAAAAAAECAAMRBAUGEiExQVFhcRMiMoGRocFCUtHwB7Gy4RQVFkNicoKSk6LxIzQ1U2NzlMLT/8QAGgEAAwEBAQEAAAAAAAAAAAAAAAEDAgQFBv/EADERAQEAAgEDAgMHBAEFAAAAAAABAgMRBCExEkETUWEFM3GBscHwFCKR0aEVIzJS4f/aAAwDAQACEQMRAD8A5tPqXGIAQAgBACAEAIAQAgBAPQIDlIJAuXoSIuUuCBcjggOXvBAcvPRwHLw1wHLwpGfKJWB8vMQN5ACAEAIAQAgBACAEAIAQAgBACAEAIAQAgBACASCwLlMJEzysCQLlIJBnlIJEXKXBAcvfRwLkejgORwQHLwpA+USkD5RKRnygUgfKspBqVArGfLyBiAEAIAQAgBACAEAIAQAgBACAEAIBILAuVipEzasVIM2rFSJnlMJBnl4XQZyyjh9rJHq+fdMXZjOeb4Pi32L2bV06j2w3PGE5nMhl1eqe/Lc0532VjbNI9rKjv4q3+SsTMf1uv3/a/pT+Bl7fu8v27Qvs8Vh/ojl8TDPrtWPjuMenzvnsoXeOvtrsHkVMn/1HH/1rf9Ll8zVO2tO32mT+up5e8ZErj1urL34YvT7IyFZVhxIVZT0KkETpxymU5lRvM7UFJocoFIHyiUjPlWyQalVskZ8qmSDcqBEbTyAEAIAQAgBACAEAIAQAgBACATVYM2rlSJm1aqRMWrFSJm1YqQZ5JbV1voksCe2iKxP3eJuEH9Z+E5eo33CWY+ZP1W1a/VZz4andqWcBSzFR0UnlntJ7ye+eNlsyy7W9nfMZO6mYaEAIAQCddjKcqSD4do7j3xy2eCslZCja/CcmqnoAfRg1E46ZxyPwnRj1PF59M/RK6eZ5v6sxodvVHCuDWDyyW4uE+J7p26utx8Xs5tnTZeZ3ZrhBGRzHeJ3y8uXnhApGfKtkg1KrZI2pVTJBqVUyRtSqmWNuVGBiAEAIAQAgBACAEAIAQCxFiZtXKkGLVypExauVImbVqpExasVIM2tR3nXOq4QBkVrk5AB68+fTkRPG63vt/J6XS/dsLON0iAEAIAQAgBACAObN17UPxAtw/aUNgHx7s+YldO667zE9muZzit00GtrvXirPTGQeRHmJ7WrdjsnMeZs15a73XsksxKqZI2pVTJBqVUyRtyqXSNuVSyxtyoQMQAgBACAEAIAQAgFiLBm1eixJ2rkSJm1ciRMWrlSJi1cqRM2rFSDPLWt8Ka0NdwYi8+qFHMMgz6x7sZ9883rpjLMue7u6LLKy4+zVJ5r0BACAEAlwHuPwhyEYAQAgBAHNl69tPaLF5j2XX7yHqPz3SunbdeXqie3XNmPFb9prktQOh4lM9zDOZzmPIyxuF4oZJspVTJG3KpdI25VDrG3KpdY2pVDLGpKjAxACAEAIAQAgE0WDNq9FiYtXosTFq9FiYtXokTFq5UiYtWqkTFqdjKis7nCopZj3ADJiyyknNKS5Xie7mm1Nc2oua1vtHCr91B0H58Z4O3ZdmVyr3dWua8ZjCkmo9AycDmYA9ptnluv4CRy28NTFlaNleGP8v75z5blJgY/inw/amPjn6FF2yvDP+b5TeO4rgxeq2cV5jl+r906MdvLFxY9lIODyMtyw8gBANl3O12HOnYgK5LqG5evgdD5Dp4Tv6LbxfRfFcXWa+Z657NtZJ6rzZVLpBuVS6xtSqHWNuVQ6xtyqHWNSVSwjblRgYgBACAEA9UQKr0WJi0wixJ2r0WJi0wixMWr0WJO1cixMWrlSJm1rO/G0eFF0qH1rMPb4ID6q+8jPu8Zwdbt4nonv5d/Qaubdl9vDSp5j1BAMvs3Q568yev4eU5tuxTHFtGz9nZxy8sfTuE8/ZtXxxZ3S7L5Zxjx6D49s4896swOjZPLOOXf62PjJfHa9BXUbL5dM/wCYD6ymO9m4MHr9m+H15fUTs17kssWrbT0OPDHy/dPQ1bUMsWGIxyM6k3kAsouKMGXGe0EBlI7iD1EcvF5KzmcN13d2iliHielHyc18TA47xxHmJ6vS7pZ3seX1Oq43tLWZYd3xE7eXLKqdY2pS7rG3KodY1JVDrG3KXdY1JVJjbEAIAQAgFqLExaYRYk7TCLExaYRYk7TCLExavRYmLVyLEnassZURrG5Kil2PcoGTM5ZSS2+xSXKyT3cp2jq2vue5+tjE47h0C+4YHunhZ53PK5X3fRa8JhjMZ7FphszoauJvLp5mYzvEORt+ydIOXL/Tu988zdm6cI3jd/Y7XWLUgBZj1PsgDqx8BPMzzuV4i3bGc11TZO7+n06jCiyzttsALZ8B9keXzmsdSGWy1lsS3wsuOfZPkjr9kae8YtrQnscDhsHkw5yeWv5xuZ2eK5lvZu8dNZw+1WwLVvjBIHXP9IdsnjbheHRjZlOXPtr6TGeXf++ejp2JZ4tM2hTwt8vwnqa8uY5soUlGRANi3V1daErh2tZvVRa3cnpzyGwPh7519LnMb9XH1WGWU+n8+jdyvKevHk8qXWNqVRYsakpd1jblLusakpd1mlJS7iNuIQaEAIBJRAqYrESdpitYk7TFaxMWma1mU7V6LEnavRYmLTCLEnaW27WTotQF6+gs6eC5Mlv+7y/BTp7xtx5+bk08N9GIBlNkJ2+Z+k591bxb1serp+enITyN9dWEdd/R7ogK7LscyRSp7lABPxJHwnNox9VtLdfEbkqT1dPT+qc8ua1Zw8sTumqej0M8oMk49vT+mc8tStd320ofRs2OdTq48ieEj5/KeX1GPE5X03+7hxjbVWM+H0P4Gb0ZKZxoW2q8Z8PocT2dFcubDzpTEA9ViCCCQQcgjkQe+AdJ3cYNpUYCz1hlmtYWFmzg+tnn8sT2umvOE4eH1XM2WXg86zpRlUOsbcpexY1JS7rGpC7iNuFrBGpFJjUeQAgFtYiZphBElTKCJima1iTphBEnTFaxJ2mEWJO1eixMWsdvNtZNLp2yQbbVZKq+pJIxxEdwnN1G2YY/Wr9Joy27J8p5cpnjvohAMtsdvr+sGc+6N4N72O31/WDPH3x14Oy7g2A6V17VvbPkVXEx0ni/ixv8xtSz2dU444c1SzOj1TnjllFpHPvby1GE3sYDQXZ7VUDzLieT1c4wq2n/AM44ntxuvv8AoJLp4vm0Hbbdff8AtT2dEcmbCTqTEAsor4mC5C8RxlvZBPTPhHJzSt4nLpW7emsq0qVWKQV4s5xlSSTjI5MO4g9vhPY6bHLHCSvC6rPHLZcpT7rOlGVRYsbcpdxGpC1gjUhawRqQvYJpuF3EasQgb0QC+sRJ0zWIk6YrESdNViZTpisRJ0wgiTphFiTtYveHeKvRrwjFmoYZWvsUfefw8O35zm39RNfaeXR03SZbrze2P88Ob67W2X2G25i7t1J6AdgA7B4Tyc87lea93Xrx14+nGdi8y2IA7s23De/Pu6GS248xrGt12PqcY/PMfunlbsHThXS9x9uLRbw2HFVoCuexSPZfy5kHznFrz+Hn38VTZj6se3mOoqZ7WF5nDiogHpjt4xDnu/e3lc/weogpW2XYdHtHLA8Bz9/lPH6jZ8TL0zxHXqw9M5rlW2NV1/Pl850aMCzrR9q25bHj8hPW048Ry5Vj5ZkQCVb8LBhglSGAIyMg9scvBWczh2DRXrbTXYnNWQcs5KntU+IOR7p7uvKZYyx81sxuOdlFgmylLuI1IWcTSkL2CNSFrBGpC1gjUhawRqRVG2kkCpisRJ0zWJlOmaxEnTSCJKmKxEnTNYiTpisRJ1rO9+6zXk6rTetdgelq/wCYAMBl/pYAGO3z68HU9Pcr68fL0Oi62YT4efj2rnzKQSCCCDgg8iD3TzXtPIAQCSNggjsis5DYdla3pz/H/UTi261scm27N2j05/D6fhPO26nRjk6dudvYFoKXtWUrIWotqKarAMc1xYwJXpj4eXR0WvZZe/aI7uOfxbB/K/Td9f8A5ei/+s7rqy9keWI3o3uU6Vhp2rVmIV2Gp07uEPXhCOTnx7Jy9bhsmHMvbwpp4uXdy3aO0evPs8uX0E4NWnh0ZZNR2rruvP8APf8AhPT063Pnk1ux+Ik/kCd0nERQjAgE6qmdgqKzseiqCzHyAjkt7QrZJzXTt0NYt2jQfztIFVoPteqMIT/Zxz8PCet0ucyw+seB1uu4bb8r3n7srYJ1OaFrBGrC9gjUhawRqQtYJpSFrBGpC1gjUigxqJVwZpmsTKdM1iJOmqxEnTKCJOmaxMpUzWIk6ZrEVTqWq1K01Pc/JKkLt44HTzPSYzymONt9iwwueUxnu4rqLjZY9je1Y7O2PvMcn9c8O3m819XjjMZJPZXEYgBALKbip5dO0RZY8nKzei2n4+f7xOTZpUxzbvuvtNjU/D6Qj0n2K9LYPZHbbz90r0uHpl/FjblzYzP8Y2f9f/A2d+M6eEuWM3i2m405LelA415vVo0H96v1hIdTh6sOG9WXGTRNdtTx/Pl2zn16Vcs2DvvLnn0nXjjInbyqmiEAIBZp7mrdbELKyMGVlPCwI7j2Ry8XmFljMpZfd1Hd7alV1WRYjMDg8VXobcuxYKRkg9vs8uXZPW0bccp5fP8AU6M8MvHb8eZ2/nuylgnU5oWsEFIWsE0pC1gjVhawRqQtYI1IWsE0pCzRqROuIqariSpmuJOma4k6ZrmU6ZriSpqsRJ0zWIk6htSqltNaup5UejY2ntCjnkeIwMeMlsmNxvq8Hpuc2Y3Dzz2cXu4eJuDi4OI8HHji4c8s45ZxPFvHs+qnPHfyhEYgBACAegwDMbD2mEJrs9AAxyLLqRdg9AOfQeMePEZylrO2XuBxKNnuv3hTVj4zbH+WC2ptcupqCaYcweOitUIx4iYy79m8Zww5OesTTyAEAIAQDNbvbKp1bCo2Ol/ESEJQJdXjmFY+yw59jZHkZbVrmd457ubqN2Wmerj+39P5+TpGyNjppkAC0GzHCbK6RW5XuZvtefLPdPU1aphPbl4O/qLtvvx8uTNglonC1gjUhayaVhZ41IVsjUhayNSFrJpSFmjVidcTNM1xJ01XEnTNUSVM1zKdNVxJ0zXElTNcynU9TpUuqemwEpahRsHBwe0eMznjMpZfcsM7hlMp5jj+8Gym0epfTseIDDI/TjrPQ/TzE8bbruvK4vp+n3zdrmcY2TXEAIAQAgBACAEAIAQAgGe0O75s4FZgPS1paliuvMPjlwsRxFeGzKg8XQgHEtjq5cmfUzHm/K8f4/327+GZ2Rui9NofVWUogY1txMvMFfuspDA9Ow8wQc8pXDp7jecq5t3XY548a5bfP848NtXdjReqw09Q4cFSosRwR0J9bOfnOyaNfyeXet3d56r/AMf6ZFlwMc+XLmST8TOiIS8l7I4pCtkakLWRxSFnmlIVsjVhayNSFrI1IWaaUiVcRU1XEnTNcSdNVTKVMVxJ01XEnTNcSdM1zKVM1xJ1zr9KNJGrps+y+mCg+Ku2f2hPN6yf3y/R7v2Tl/2sp8r+0aZON6ggBACAEAIAQAgBACAbBuNoku2gi2gMipY5RuYbCkAH4590v0+Myzkrj6/Zlhptx89nQ9nbBGnHBQQi+tniDvXbnGGZA6jiABGehz2dB3Y6vT4eJt6r4nfL9pZ+fF7M1UpAwTk+ACgeQ7PnLyOPK83s9eMoXsmlIWsjUhWyNWFrI1IWeaUhWyNWFrI1IWsjUhZppSJVxCma4kqZriTpquJOma5lKma4k6ZriTpmuJOmqzMpVjt5dgV6+kIx4LKyWqtxxcJPUEdoOB8BI7tM2Tj3X6Xqsunz5neXzGh3fo/1yn1f4O471tI/aAnBek2PZx+1NF88z8lX8hNofcq/xki/pdnya/6l0/z/AOKmu4WuPX0C+dv4CH9LsK/aej6/4e3bg61ULg6dyoJ9Gljl2x2DKgZ98d6XOQsftTTbx3/n5tWI7DOZ6LyAEAIAQAgGY3Q1noNoUOeSl/Rt5OCufmD7pXRl6c5XL1mv4mjKfzt3dmE9d8qkIwi5jELWGNWFrI4pC1kakK2RxSFnmlYWsjUhayNSFbJpSF2jUj2uApmszKdM1mJOmazElTSRJ0xWZlOmqzEnTNZiTpisxJUyhiTqRiCJiDwxG8iDk2/mzfQa5mUYr1A9MuByDHk4+OT7xPM6jD05/i+l+z93xNMl849v9NckHcIAQAgBAPRAO17t7R/hWjqvzlivDZ4Wryb58/fPY05+vCV8n1Wn4W3LH29vwZQSrmV2GNqFrDGrC1hjUhawxqQtYZpSFnMakLWGNSFbI1YWsmlIXaNSBICmazElTNZmU6ZrMSdNIYk6YrMSdM1mZTpmsxJ0xWYk6ZrMSdi2Jl5EHkA8iNp36TNHxaSu4DnTbgnuRxg/MLOTq8ecZfk9T7K2cbLj85+jmc8974gBACAEAIBuX6N9seivOkc4r1BzXnot4HIf2hy8wJ19Js9OXpvu8v7U6f14fEnnH9P/AI6cTPSfPl3MbcL2GNSFrDNKQtYY1IXsMakLWGNSFrDGpC1hmlYWsMakLmNSBYFTFZiTpmsxJ0zWZlOmazEnTFZiTpmsxJ0whiTphGiYsMI0SdhhGiYsSMTLyI3mIBh979OLNnale6o2DzQh/wD1kd+POuuvos/Tvwv14/z2cZnkvqRACAEAIAQCSOVIZSVZSCrA4II6EGBWc9q7Pu9tYavSV38uMjgtA7LV9rl2A8j5ET2dOz14Svlup0fB23H29vwNu0slIXsMakhewxqQtYY1IXcxtwtYZpSFrDGrC1hjUhawxqRTG2IBdWYmKZrMSdMVmJOma2iTsMIYk6ZRplOmK2iYsXo0SdhhGiTsXo0TFi5WgxYlETyI2D3v2rVptHYLCC99dlNVf2nLKQT/AFRnmfxkd+yY4Xn3dnRaMtm2WeMbLa45PJfUCAEAIAQAgBANw/RztLgvfTMfVuXjQE/zidcea5/uidnR58ZXH5vM+09Pqwmc9v0rf3aeo8WQu7RqSF7GjUkL2NG3IXcxqQtYY1IXcxqQs5mlIWcxqRCDQgE0MGaYrMSdMIZliwzW0SdhhGiTsMI0Sdi9GiYsMI0Sdi9GiYsXo0TFi1XgxYuV4mbGM3h2/ToqfSWetY2RVSDhrG+ijtMjt2zXOa6Om6XPflxPHvXIdq7St1VzX3txO3IAclRexVHYBPJzzud5r6fVqx1YzHCdicyoIAQAgBACAEAa2XqjTqKrhy9HYrHHaueY+GZvXl6cpfkntw9eFx+cdfd57r5mRQ7RtyF3aNSRQ7RtyF7GmlJC1jRqSF7DGpC9hjUhdjG3HkDEA9EAuraJOwwjRMWGEaJOwwjRJ2GEaJixejRJ2L0aJixcjRMWL1eJmxarxMWMft7b9Wjq4nw1rD/ZUg+s57z3L4yO7djrnfyt0/S5bsuJ4965TtLaFupta65izt/dVexVHYBPIzzud5r6PVqx1YzHGdisyoIAQAgBACAEAIAQDrGzNRx6alz1amsnz4Rme9qvOGN+j53bh6dmU+tWO0ozIodo25FDtGpIXdo25C7tGpIXdo1JC7tNKSKoNCAEAIBZXEzTCRJ0wkSdMJExTCRJ1ckTFXpExV6QYq1YmKtWJmuZb7f8Qt8q/wBgTx+q+9r6DofuMf57sDOd1iAEAIAQAgBACAEAIB03d/8A3Kj/ALQ/WZ7fT/dYvB6n73I286E4peDcUWTTcL2RqQvZG3C7xqQu8akRgY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910" name="AutoShape 22" descr="data:image/jpeg;base64,/9j/4AAQSkZJRgABAQAAAQABAAD/2wCEAAkGBw8PDRANDRAMDQ0NDQ8NDQ0MDQ8MDQ0NFBEWFhQRFBQYHCggGBolHRUUITEhJSorLi4uFyAzODMsNygtLysBCgoKDg0OFxAQFywkHBwsLCwsLC8sLCwsLCwsLCwsLCwsLCwsLCwsLCwsLCwsLCwsLCwsLCwsLC4sLCwsLCw3LP/AABEIAMEBBQMBEQACEQEDEQH/xAAbAAACAgMBAAAAAAAAAAAAAAAABAIDBQYHAf/EAEUQAAICAQEFBAcEBAsJAAAAAAECAAMRBAUGEiExQVFhcRMiMoGRocFCUtHwB7Gy4RQVFkNicoKSk6LxIzQ1U2NzlMLT/8QAGgEAAwEBAQEAAAAAAAAAAAAAAAEDAgQFBv/EADERAQEAAgEDAgMHBAEFAAAAAAABAgMRBCExEkETUWEFM3GBscHwFCKR0aEVIzJS4f/aAAwDAQACEQMRAD8A5tPqXGIAQAgBACAEAIAQAgBAPQIDlIJAuXoSIuUuCBcjggOXvBAcvPRwHLw1wHLwpGfKJWB8vMQN5ACAEAIAQAgBACAEAIAQAgBACAEAIAQAgBACASCwLlMJEzysCQLlIJBnlIJEXKXBAcvfRwLkejgORwQHLwpA+USkD5RKRnygUgfKspBqVArGfLyBiAEAIAQAgBACAEAIAQAgBACAEAIBILAuVipEzasVIM2rFSJnlMJBnl4XQZyyjh9rJHq+fdMXZjOeb4Pi32L2bV06j2w3PGE5nMhl1eqe/Lc0532VjbNI9rKjv4q3+SsTMf1uv3/a/pT+Bl7fu8v27Qvs8Vh/ojl8TDPrtWPjuMenzvnsoXeOvtrsHkVMn/1HH/1rf9Ll8zVO2tO32mT+up5e8ZErj1urL34YvT7IyFZVhxIVZT0KkETpxymU5lRvM7UFJocoFIHyiUjPlWyQalVskZ8qmSDcqBEbTyAEAIAQAgBACAEAIAQAgBACATVYM2rlSJm1aqRMWrFSJm1YqQZ5JbV1voksCe2iKxP3eJuEH9Z+E5eo33CWY+ZP1W1a/VZz4andqWcBSzFR0UnlntJ7ye+eNlsyy7W9nfMZO6mYaEAIAQCddjKcqSD4do7j3xy2eCslZCja/CcmqnoAfRg1E46ZxyPwnRj1PF59M/RK6eZ5v6sxodvVHCuDWDyyW4uE+J7p26utx8Xs5tnTZeZ3ZrhBGRzHeJ3y8uXnhApGfKtkg1KrZI2pVTJBqVUyRtSqmWNuVGBiAEAIAQAgBACAEAIAQCxFiZtXKkGLVypExauVImbVqpExasVIM2tR3nXOq4QBkVrk5AB68+fTkRPG63vt/J6XS/dsLON0iAEAIAQAgBACAObN17UPxAtw/aUNgHx7s+YldO667zE9muZzit00GtrvXirPTGQeRHmJ7WrdjsnMeZs15a73XsksxKqZI2pVTJBqVUyRtyqXSNuVSyxtyoQMQAgBACAEAIAQAgFiLBm1eixJ2rkSJm1ciRMWrlSJi1cqRM2rFSDPLWt8Ka0NdwYi8+qFHMMgz6x7sZ9883rpjLMue7u6LLKy4+zVJ5r0BACAEAlwHuPwhyEYAQAgBAHNl69tPaLF5j2XX7yHqPz3SunbdeXqie3XNmPFb9prktQOh4lM9zDOZzmPIyxuF4oZJspVTJG3KpdI25VDrG3KpdY2pVDLGpKjAxACAEAIAQAgE0WDNq9FiYtXosTFq9FiYtXokTFq5UiYtWqkTFqdjKis7nCopZj3ADJiyyknNKS5Xie7mm1Nc2oua1vtHCr91B0H58Z4O3ZdmVyr3dWua8ZjCkmo9AycDmYA9ptnluv4CRy28NTFlaNleGP8v75z5blJgY/inw/amPjn6FF2yvDP+b5TeO4rgxeq2cV5jl+r906MdvLFxY9lIODyMtyw8gBANl3O12HOnYgK5LqG5evgdD5Dp4Tv6LbxfRfFcXWa+Z657NtZJ6rzZVLpBuVS6xtSqHWNuVQ6xtyqHWNSVSwjblRgYgBACAEA9UQKr0WJi0wixJ2r0WJi0wixMWr0WJO1cixMWrlSJm1rO/G0eFF0qH1rMPb4ID6q+8jPu8Zwdbt4nonv5d/Qaubdl9vDSp5j1BAMvs3Q568yev4eU5tuxTHFtGz9nZxy8sfTuE8/ZtXxxZ3S7L5Zxjx6D49s4896swOjZPLOOXf62PjJfHa9BXUbL5dM/wCYD6ymO9m4MHr9m+H15fUTs17kssWrbT0OPDHy/dPQ1bUMsWGIxyM6k3kAsouKMGXGe0EBlI7iD1EcvF5KzmcN13d2iliHielHyc18TA47xxHmJ6vS7pZ3seX1Oq43tLWZYd3xE7eXLKqdY2pS7rG3KodY1JVDrG3KXdY1JVJjbEAIAQAgFqLExaYRYk7TCLExaYRYk7TCLExavRYmLVyLEnassZURrG5Kil2PcoGTM5ZSS2+xSXKyT3cp2jq2vue5+tjE47h0C+4YHunhZ53PK5X3fRa8JhjMZ7FphszoauJvLp5mYzvEORt+ydIOXL/Tu988zdm6cI3jd/Y7XWLUgBZj1PsgDqx8BPMzzuV4i3bGc11TZO7+n06jCiyzttsALZ8B9keXzmsdSGWy1lsS3wsuOfZPkjr9kae8YtrQnscDhsHkw5yeWv5xuZ2eK5lvZu8dNZw+1WwLVvjBIHXP9IdsnjbheHRjZlOXPtr6TGeXf++ejp2JZ4tM2hTwt8vwnqa8uY5soUlGRANi3V1daErh2tZvVRa3cnpzyGwPh7519LnMb9XH1WGWU+n8+jdyvKevHk8qXWNqVRYsakpd1jblLusakpd1mlJS7iNuIQaEAIBJRAqYrESdpitYk7TFaxMWma1mU7V6LEnavRYmLTCLEnaW27WTotQF6+gs6eC5Mlv+7y/BTp7xtx5+bk08N9GIBlNkJ2+Z+k591bxb1serp+enITyN9dWEdd/R7ogK7LscyRSp7lABPxJHwnNox9VtLdfEbkqT1dPT+qc8ua1Zw8sTumqej0M8oMk49vT+mc8tStd320ofRs2OdTq48ieEj5/KeX1GPE5X03+7hxjbVWM+H0P4Gb0ZKZxoW2q8Z8PocT2dFcubDzpTEA9ViCCCQQcgjkQe+AdJ3cYNpUYCz1hlmtYWFmzg+tnn8sT2umvOE4eH1XM2WXg86zpRlUOsbcpexY1JS7rGpC7iNuFrBGpFJjUeQAgFtYiZphBElTKCJima1iTphBEnTFaxJ2mEWJO1eixMWsdvNtZNLp2yQbbVZKq+pJIxxEdwnN1G2YY/Wr9Joy27J8p5cpnjvohAMtsdvr+sGc+6N4N72O31/WDPH3x14Oy7g2A6V17VvbPkVXEx0ni/ixv8xtSz2dU444c1SzOj1TnjllFpHPvby1GE3sYDQXZ7VUDzLieT1c4wq2n/AM44ntxuvv8AoJLp4vm0Hbbdff8AtT2dEcmbCTqTEAsor4mC5C8RxlvZBPTPhHJzSt4nLpW7emsq0qVWKQV4s5xlSSTjI5MO4g9vhPY6bHLHCSvC6rPHLZcpT7rOlGVRYsbcpdxGpC1gjUhawRqQvYJpuF3EasQgb0QC+sRJ0zWIk6YrESdNViZTpisRJ0wgiTphFiTtYveHeKvRrwjFmoYZWvsUfefw8O35zm39RNfaeXR03SZbrze2P88Ob67W2X2G25i7t1J6AdgA7B4Tyc87lea93Xrx14+nGdi8y2IA7s23De/Pu6GS248xrGt12PqcY/PMfunlbsHThXS9x9uLRbw2HFVoCuexSPZfy5kHznFrz+Hn38VTZj6se3mOoqZ7WF5nDiogHpjt4xDnu/e3lc/weogpW2XYdHtHLA8Bz9/lPH6jZ8TL0zxHXqw9M5rlW2NV1/Pl850aMCzrR9q25bHj8hPW048Ry5Vj5ZkQCVb8LBhglSGAIyMg9scvBWczh2DRXrbTXYnNWQcs5KntU+IOR7p7uvKZYyx81sxuOdlFgmylLuI1IWcTSkL2CNSFrBGpC1gjUhawRqRVG2kkCpisRJ0zWJlOmaxEnTSCJKmKxEnTNYiTpisRJ1rO9+6zXk6rTetdgelq/wCYAMBl/pYAGO3z68HU9Pcr68fL0Oi62YT4efj2rnzKQSCCCDgg8iD3TzXtPIAQCSNggjsis5DYdla3pz/H/UTi261scm27N2j05/D6fhPO26nRjk6dudvYFoKXtWUrIWotqKarAMc1xYwJXpj4eXR0WvZZe/aI7uOfxbB/K/Td9f8A5ei/+s7rqy9keWI3o3uU6Vhp2rVmIV2Gp07uEPXhCOTnx7Jy9bhsmHMvbwpp4uXdy3aO0evPs8uX0E4NWnh0ZZNR2rruvP8APf8AhPT063Pnk1ux+Ik/kCd0nERQjAgE6qmdgqKzseiqCzHyAjkt7QrZJzXTt0NYt2jQfztIFVoPteqMIT/Zxz8PCet0ucyw+seB1uu4bb8r3n7srYJ1OaFrBGrC9gjUhawRqQtYJpSFrBGpC1gjUigxqJVwZpmsTKdM1iJOmqxEnTKCJOmaxMpUzWIk6ZrEVTqWq1K01Pc/JKkLt44HTzPSYzymONt9iwwueUxnu4rqLjZY9je1Y7O2PvMcn9c8O3m819XjjMZJPZXEYgBALKbip5dO0RZY8nKzei2n4+f7xOTZpUxzbvuvtNjU/D6Qj0n2K9LYPZHbbz90r0uHpl/FjblzYzP8Y2f9f/A2d+M6eEuWM3i2m405LelA415vVo0H96v1hIdTh6sOG9WXGTRNdtTx/Pl2zn16Vcs2DvvLnn0nXjjInbyqmiEAIBZp7mrdbELKyMGVlPCwI7j2Ry8XmFljMpZfd1Hd7alV1WRYjMDg8VXobcuxYKRkg9vs8uXZPW0bccp5fP8AU6M8MvHb8eZ2/nuylgnU5oWsEFIWsE0pC1gjVhawRqQtYI1IWsE0pCzRqROuIqariSpmuJOma4k6ZrmU6ZriSpqsRJ0zWIk6htSqltNaup5UejY2ntCjnkeIwMeMlsmNxvq8Hpuc2Y3Dzz2cXu4eJuDi4OI8HHji4c8s45ZxPFvHs+qnPHfyhEYgBACAegwDMbD2mEJrs9AAxyLLqRdg9AOfQeMePEZylrO2XuBxKNnuv3hTVj4zbH+WC2ptcupqCaYcweOitUIx4iYy79m8Zww5OesTTyAEAIAQDNbvbKp1bCo2Ol/ESEJQJdXjmFY+yw59jZHkZbVrmd457ubqN2Wmerj+39P5+TpGyNjppkAC0GzHCbK6RW5XuZvtefLPdPU1aphPbl4O/qLtvvx8uTNglonC1gjUhayaVhZ41IVsjUhayNSFrJpSFmjVidcTNM1xJ01XEnTNUSVM1zKdNVxJ0zXElTNcynU9TpUuqemwEpahRsHBwe0eMznjMpZfcsM7hlMp5jj+8Gym0epfTseIDDI/TjrPQ/TzE8bbruvK4vp+n3zdrmcY2TXEAIAQAgBACAEAIAQAgGe0O75s4FZgPS1paliuvMPjlwsRxFeGzKg8XQgHEtjq5cmfUzHm/K8f4/327+GZ2Rui9NofVWUogY1txMvMFfuspDA9Ow8wQc8pXDp7jecq5t3XY548a5bfP848NtXdjReqw09Q4cFSosRwR0J9bOfnOyaNfyeXet3d56r/AMf6ZFlwMc+XLmST8TOiIS8l7I4pCtkakLWRxSFnmlIVsjVhayNSFrI1IWaaUiVcRU1XEnTNcSdNVTKVMVxJ01XEnTNcSdM1zKVM1xJ1zr9KNJGrps+y+mCg+Ku2f2hPN6yf3y/R7v2Tl/2sp8r+0aZON6ggBACAEAIAQAgBACAbBuNoku2gi2gMipY5RuYbCkAH4590v0+Myzkrj6/Zlhptx89nQ9nbBGnHBQQi+tniDvXbnGGZA6jiABGehz2dB3Y6vT4eJt6r4nfL9pZ+fF7M1UpAwTk+ACgeQ7PnLyOPK83s9eMoXsmlIWsjUhWyNWFrI1IWeaUhWyNWFrI1IWsjUhZppSJVxCma4kqZriTpquJOma5lKma4k6ZriTpmuJOmqzMpVjt5dgV6+kIx4LKyWqtxxcJPUEdoOB8BI7tM2Tj3X6Xqsunz5neXzGh3fo/1yn1f4O471tI/aAnBek2PZx+1NF88z8lX8hNofcq/xki/pdnya/6l0/z/AOKmu4WuPX0C+dv4CH9LsK/aej6/4e3bg61ULg6dyoJ9Gljl2x2DKgZ98d6XOQsftTTbx3/n5tWI7DOZ6LyAEAIAQAgGY3Q1noNoUOeSl/Rt5OCufmD7pXRl6c5XL1mv4mjKfzt3dmE9d8qkIwi5jELWGNWFrI4pC1kakK2RxSFnmlYWsjUhayNSFbJpSF2jUj2uApmszKdM1mJOmazElTSRJ0xWZlOmqzEnTNZiTpisxJUyhiTqRiCJiDwxG8iDk2/mzfQa5mUYr1A9MuByDHk4+OT7xPM6jD05/i+l+z93xNMl849v9NckHcIAQAgBAPRAO17t7R/hWjqvzlivDZ4Wryb58/fPY05+vCV8n1Wn4W3LH29vwZQSrmV2GNqFrDGrC1hjUhawxqQtYZpSFnMakLWGNSFbI1YWsmlIXaNSBICmazElTNZmU6ZrMSdNIYk6YrMSdM1mZTpmsxJ0xWYk6ZrMSdi2Jl5EHkA8iNp36TNHxaSu4DnTbgnuRxg/MLOTq8ecZfk9T7K2cbLj85+jmc8974gBACAEAIBuX6N9seivOkc4r1BzXnot4HIf2hy8wJ19Js9OXpvu8v7U6f14fEnnH9P/AI6cTPSfPl3MbcL2GNSFrDNKQtYY1IXsMakLWGNSFrDGpC1hmlYWsMakLmNSBYFTFZiTpmsxJ0zWZlOmazEnTFZiTpmsxJ0whiTphGiYsMI0SdhhGiYsSMTLyI3mIBh979OLNnale6o2DzQh/wD1kd+POuuvos/Tvwv14/z2cZnkvqRACAEAIAQCSOVIZSVZSCrA4II6EGBWc9q7Pu9tYavSV38uMjgtA7LV9rl2A8j5ET2dOz14Svlup0fB23H29vwNu0slIXsMakhewxqQtYY1IXcxtwtYZpSFrDGrC1hjUhawxqRTG2IBdWYmKZrMSdMVmJOma2iTsMIYk6ZRplOmK2iYsXo0SdhhGiTsXo0TFi5WgxYlETyI2D3v2rVptHYLCC99dlNVf2nLKQT/AFRnmfxkd+yY4Xn3dnRaMtm2WeMbLa45PJfUCAEAIAQAgBANw/RztLgvfTMfVuXjQE/zidcea5/uidnR58ZXH5vM+09Pqwmc9v0rf3aeo8WQu7RqSF7GjUkL2NG3IXcxqQtYY1IXcxqQs5mlIWcxqRCDQgE0MGaYrMSdMIZliwzW0SdhhGiTsMI0Sdi9GiYsMI0Sdi9GiYsXo0TFi1XgxYuV4mbGM3h2/ToqfSWetY2RVSDhrG+ijtMjt2zXOa6Om6XPflxPHvXIdq7St1VzX3txO3IAclRexVHYBPJzzud5r6fVqx1YzHCdicyoIAQAgBACAEAa2XqjTqKrhy9HYrHHaueY+GZvXl6cpfkntw9eFx+cdfd57r5mRQ7RtyF3aNSRQ7RtyF7GmlJC1jRqSF7DGpC9hjUhdjG3HkDEA9EAuraJOwwjRMWGEaJOwwjRJ2GEaJixejRJ2L0aJixcjRMWL1eJmxarxMWMft7b9Wjq4nw1rD/ZUg+s57z3L4yO7djrnfyt0/S5bsuJ4965TtLaFupta65izt/dVexVHYBPIzzud5r6PVqx1YzHGdisyoIAQAgBACAEAIAQDrGzNRx6alz1amsnz4Rme9qvOGN+j53bh6dmU+tWO0ozIodo25FDtGpIXdo25C7tGpIXdo1JC7tNKSKoNCAEAIBZXEzTCRJ0wkSdMJExTCRJ1ckTFXpExV6QYq1YmKtWJmuZb7f8Qt8q/wBgTx+q+9r6DofuMf57sDOd1iAEAIAQAgBACAEAIB03d/8A3Kj/ALQ/WZ7fT/dYvB6n73I286E4peDcUWTTcL2RqQvZG3C7xqQu8akRgY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912" name="AutoShape 24" descr="data:image/jpeg;base64,/9j/4AAQSkZJRgABAQAAAQABAAD/2wCEAAkGBw8PDRANDRAMDQ0NDQ8NDQ0MDQ8MDQ0NFBEWFhQRFBQYHCggGBolHRUUITEhJSorLi4uFyAzODMsNygtLysBCgoKDg0OFxAQFywkHBwsLCwsLC8sLCwsLCwsLCwsLCwsLCwsLCwsLCwsLCwsLCwsLCwsLCwsLC4sLCwsLCw3LP/AABEIAMEBBQMBEQACEQEDEQH/xAAbAAACAgMBAAAAAAAAAAAAAAAABAIDBQYHAf/EAEUQAAICAQEFBAcEBAsJAAAAAAECAAMRBAUGEiExQVFhcRMiMoGRocFCUtHwB7Gy4RQVFkNicoKSk6LxIzQ1U2NzlMLT/8QAGgEAAwEBAQEAAAAAAAAAAAAAAAEDAgQFBv/EADERAQEAAgEDAgMHBAEFAAAAAAABAgMRBCExEkETUWEFM3GBscHwFCKR0aEVIzJS4f/aAAwDAQACEQMRAD8A5tPqXGIAQAgBACAEAIAQAgBAPQIDlIJAuXoSIuUuCBcjggOXvBAcvPRwHLw1wHLwpGfKJWB8vMQN5ACAEAIAQAgBACAEAIAQAgBACAEAIAQAgBACASCwLlMJEzysCQLlIJBnlIJEXKXBAcvfRwLkejgORwQHLwpA+USkD5RKRnygUgfKspBqVArGfLyBiAEAIAQAgBACAEAIAQAgBACAEAIBILAuVipEzasVIM2rFSJnlMJBnl4XQZyyjh9rJHq+fdMXZjOeb4Pi32L2bV06j2w3PGE5nMhl1eqe/Lc0532VjbNI9rKjv4q3+SsTMf1uv3/a/pT+Bl7fu8v27Qvs8Vh/ojl8TDPrtWPjuMenzvnsoXeOvtrsHkVMn/1HH/1rf9Ll8zVO2tO32mT+up5e8ZErj1urL34YvT7IyFZVhxIVZT0KkETpxymU5lRvM7UFJocoFIHyiUjPlWyQalVskZ8qmSDcqBEbTyAEAIAQAgBACAEAIAQAgBACATVYM2rlSJm1aqRMWrFSJm1YqQZ5JbV1voksCe2iKxP3eJuEH9Z+E5eo33CWY+ZP1W1a/VZz4andqWcBSzFR0UnlntJ7ye+eNlsyy7W9nfMZO6mYaEAIAQCddjKcqSD4do7j3xy2eCslZCja/CcmqnoAfRg1E46ZxyPwnRj1PF59M/RK6eZ5v6sxodvVHCuDWDyyW4uE+J7p26utx8Xs5tnTZeZ3ZrhBGRzHeJ3y8uXnhApGfKtkg1KrZI2pVTJBqVUyRtSqmWNuVGBiAEAIAQAgBACAEAIAQCxFiZtXKkGLVypExauVImbVqpExasVIM2tR3nXOq4QBkVrk5AB68+fTkRPG63vt/J6XS/dsLON0iAEAIAQAgBACAObN17UPxAtw/aUNgHx7s+YldO667zE9muZzit00GtrvXirPTGQeRHmJ7WrdjsnMeZs15a73XsksxKqZI2pVTJBqVUyRtyqXSNuVSyxtyoQMQAgBACAEAIAQAgFiLBm1eixJ2rkSJm1ciRMWrlSJi1cqRM2rFSDPLWt8Ka0NdwYi8+qFHMMgz6x7sZ9883rpjLMue7u6LLKy4+zVJ5r0BACAEAlwHuPwhyEYAQAgBAHNl69tPaLF5j2XX7yHqPz3SunbdeXqie3XNmPFb9prktQOh4lM9zDOZzmPIyxuF4oZJspVTJG3KpdI25VDrG3KpdY2pVDLGpKjAxACAEAIAQAgE0WDNq9FiYtXosTFq9FiYtXokTFq5UiYtWqkTFqdjKis7nCopZj3ADJiyyknNKS5Xie7mm1Nc2oua1vtHCr91B0H58Z4O3ZdmVyr3dWua8ZjCkmo9AycDmYA9ptnluv4CRy28NTFlaNleGP8v75z5blJgY/inw/amPjn6FF2yvDP+b5TeO4rgxeq2cV5jl+r906MdvLFxY9lIODyMtyw8gBANl3O12HOnYgK5LqG5evgdD5Dp4Tv6LbxfRfFcXWa+Z657NtZJ6rzZVLpBuVS6xtSqHWNuVQ6xtyqHWNSVSwjblRgYgBACAEA9UQKr0WJi0wixJ2r0WJi0wixMWr0WJO1cixMWrlSJm1rO/G0eFF0qH1rMPb4ID6q+8jPu8Zwdbt4nonv5d/Qaubdl9vDSp5j1BAMvs3Q568yev4eU5tuxTHFtGz9nZxy8sfTuE8/ZtXxxZ3S7L5Zxjx6D49s4896swOjZPLOOXf62PjJfHa9BXUbL5dM/wCYD6ymO9m4MHr9m+H15fUTs17kssWrbT0OPDHy/dPQ1bUMsWGIxyM6k3kAsouKMGXGe0EBlI7iD1EcvF5KzmcN13d2iliHielHyc18TA47xxHmJ6vS7pZ3seX1Oq43tLWZYd3xE7eXLKqdY2pS7rG3KodY1JVDrG3KXdY1JVJjbEAIAQAgFqLExaYRYk7TCLExaYRYk7TCLExavRYmLVyLEnassZURrG5Kil2PcoGTM5ZSS2+xSXKyT3cp2jq2vue5+tjE47h0C+4YHunhZ53PK5X3fRa8JhjMZ7FphszoauJvLp5mYzvEORt+ydIOXL/Tu988zdm6cI3jd/Y7XWLUgBZj1PsgDqx8BPMzzuV4i3bGc11TZO7+n06jCiyzttsALZ8B9keXzmsdSGWy1lsS3wsuOfZPkjr9kae8YtrQnscDhsHkw5yeWv5xuZ2eK5lvZu8dNZw+1WwLVvjBIHXP9IdsnjbheHRjZlOXPtr6TGeXf++ejp2JZ4tM2hTwt8vwnqa8uY5soUlGRANi3V1daErh2tZvVRa3cnpzyGwPh7519LnMb9XH1WGWU+n8+jdyvKevHk8qXWNqVRYsakpd1jblLusakpd1mlJS7iNuIQaEAIBJRAqYrESdpitYk7TFaxMWma1mU7V6LEnavRYmLTCLEnaW27WTotQF6+gs6eC5Mlv+7y/BTp7xtx5+bk08N9GIBlNkJ2+Z+k591bxb1serp+enITyN9dWEdd/R7ogK7LscyRSp7lABPxJHwnNox9VtLdfEbkqT1dPT+qc8ua1Zw8sTumqej0M8oMk49vT+mc8tStd320ofRs2OdTq48ieEj5/KeX1GPE5X03+7hxjbVWM+H0P4Gb0ZKZxoW2q8Z8PocT2dFcubDzpTEA9ViCCCQQcgjkQe+AdJ3cYNpUYCz1hlmtYWFmzg+tnn8sT2umvOE4eH1XM2WXg86zpRlUOsbcpexY1JS7rGpC7iNuFrBGpFJjUeQAgFtYiZphBElTKCJima1iTphBEnTFaxJ2mEWJO1eixMWsdvNtZNLp2yQbbVZKq+pJIxxEdwnN1G2YY/Wr9Joy27J8p5cpnjvohAMtsdvr+sGc+6N4N72O31/WDPH3x14Oy7g2A6V17VvbPkVXEx0ni/ixv8xtSz2dU444c1SzOj1TnjllFpHPvby1GE3sYDQXZ7VUDzLieT1c4wq2n/AM44ntxuvv8AoJLp4vm0Hbbdff8AtT2dEcmbCTqTEAsor4mC5C8RxlvZBPTPhHJzSt4nLpW7emsq0qVWKQV4s5xlSSTjI5MO4g9vhPY6bHLHCSvC6rPHLZcpT7rOlGVRYsbcpdxGpC1gjUhawRqQvYJpuF3EasQgb0QC+sRJ0zWIk6YrESdNViZTpisRJ0wgiTphFiTtYveHeKvRrwjFmoYZWvsUfefw8O35zm39RNfaeXR03SZbrze2P88Ob67W2X2G25i7t1J6AdgA7B4Tyc87lea93Xrx14+nGdi8y2IA7s23De/Pu6GS248xrGt12PqcY/PMfunlbsHThXS9x9uLRbw2HFVoCuexSPZfy5kHznFrz+Hn38VTZj6se3mOoqZ7WF5nDiogHpjt4xDnu/e3lc/weogpW2XYdHtHLA8Bz9/lPH6jZ8TL0zxHXqw9M5rlW2NV1/Pl850aMCzrR9q25bHj8hPW048Ry5Vj5ZkQCVb8LBhglSGAIyMg9scvBWczh2DRXrbTXYnNWQcs5KntU+IOR7p7uvKZYyx81sxuOdlFgmylLuI1IWcTSkL2CNSFrBGpC1gjUhawRqRVG2kkCpisRJ0zWJlOmaxEnTSCJKmKxEnTNYiTpisRJ1rO9+6zXk6rTetdgelq/wCYAMBl/pYAGO3z68HU9Pcr68fL0Oi62YT4efj2rnzKQSCCCDgg8iD3TzXtPIAQCSNggjsis5DYdla3pz/H/UTi261scm27N2j05/D6fhPO26nRjk6dudvYFoKXtWUrIWotqKarAMc1xYwJXpj4eXR0WvZZe/aI7uOfxbB/K/Td9f8A5ei/+s7rqy9keWI3o3uU6Vhp2rVmIV2Gp07uEPXhCOTnx7Jy9bhsmHMvbwpp4uXdy3aO0evPs8uX0E4NWnh0ZZNR2rruvP8APf8AhPT063Pnk1ux+Ik/kCd0nERQjAgE6qmdgqKzseiqCzHyAjkt7QrZJzXTt0NYt2jQfztIFVoPteqMIT/Zxz8PCet0ucyw+seB1uu4bb8r3n7srYJ1OaFrBGrC9gjUhawRqQtYJpSFrBGpC1gjUigxqJVwZpmsTKdM1iJOmqxEnTKCJOmaxMpUzWIk6ZrEVTqWq1K01Pc/JKkLt44HTzPSYzymONt9iwwueUxnu4rqLjZY9je1Y7O2PvMcn9c8O3m819XjjMZJPZXEYgBALKbip5dO0RZY8nKzei2n4+f7xOTZpUxzbvuvtNjU/D6Qj0n2K9LYPZHbbz90r0uHpl/FjblzYzP8Y2f9f/A2d+M6eEuWM3i2m405LelA415vVo0H96v1hIdTh6sOG9WXGTRNdtTx/Pl2zn16Vcs2DvvLnn0nXjjInbyqmiEAIBZp7mrdbELKyMGVlPCwI7j2Ry8XmFljMpZfd1Hd7alV1WRYjMDg8VXobcuxYKRkg9vs8uXZPW0bccp5fP8AU6M8MvHb8eZ2/nuylgnU5oWsEFIWsE0pC1gjVhawRqQtYI1IWsE0pCzRqROuIqariSpmuJOma4k6ZrmU6ZriSpqsRJ0zWIk6htSqltNaup5UejY2ntCjnkeIwMeMlsmNxvq8Hpuc2Y3Dzz2cXu4eJuDi4OI8HHji4c8s45ZxPFvHs+qnPHfyhEYgBACAegwDMbD2mEJrs9AAxyLLqRdg9AOfQeMePEZylrO2XuBxKNnuv3hTVj4zbH+WC2ptcupqCaYcweOitUIx4iYy79m8Zww5OesTTyAEAIAQDNbvbKp1bCo2Ol/ESEJQJdXjmFY+yw59jZHkZbVrmd457ubqN2Wmerj+39P5+TpGyNjppkAC0GzHCbK6RW5XuZvtefLPdPU1aphPbl4O/qLtvvx8uTNglonC1gjUhayaVhZ41IVsjUhayNSFrJpSFmjVidcTNM1xJ01XEnTNUSVM1zKdNVxJ0zXElTNcynU9TpUuqemwEpahRsHBwe0eMznjMpZfcsM7hlMp5jj+8Gym0epfTseIDDI/TjrPQ/TzE8bbruvK4vp+n3zdrmcY2TXEAIAQAgBACAEAIAQAgGe0O75s4FZgPS1paliuvMPjlwsRxFeGzKg8XQgHEtjq5cmfUzHm/K8f4/327+GZ2Rui9NofVWUogY1txMvMFfuspDA9Ow8wQc8pXDp7jecq5t3XY548a5bfP848NtXdjReqw09Q4cFSosRwR0J9bOfnOyaNfyeXet3d56r/AMf6ZFlwMc+XLmST8TOiIS8l7I4pCtkakLWRxSFnmlIVsjVhayNSFrI1IWaaUiVcRU1XEnTNcSdNVTKVMVxJ01XEnTNcSdM1zKVM1xJ1zr9KNJGrps+y+mCg+Ku2f2hPN6yf3y/R7v2Tl/2sp8r+0aZON6ggBACAEAIAQAgBACAbBuNoku2gi2gMipY5RuYbCkAH4590v0+Myzkrj6/Zlhptx89nQ9nbBGnHBQQi+tniDvXbnGGZA6jiABGehz2dB3Y6vT4eJt6r4nfL9pZ+fF7M1UpAwTk+ACgeQ7PnLyOPK83s9eMoXsmlIWsjUhWyNWFrI1IWeaUhWyNWFrI1IWsjUhZppSJVxCma4kqZriTpquJOma5lKma4k6ZriTpmuJOmqzMpVjt5dgV6+kIx4LKyWqtxxcJPUEdoOB8BI7tM2Tj3X6Xqsunz5neXzGh3fo/1yn1f4O471tI/aAnBek2PZx+1NF88z8lX8hNofcq/xki/pdnya/6l0/z/AOKmu4WuPX0C+dv4CH9LsK/aej6/4e3bg61ULg6dyoJ9Gljl2x2DKgZ98d6XOQsftTTbx3/n5tWI7DOZ6LyAEAIAQAgGY3Q1noNoUOeSl/Rt5OCufmD7pXRl6c5XL1mv4mjKfzt3dmE9d8qkIwi5jELWGNWFrI4pC1kakK2RxSFnmlYWsjUhayNSFbJpSF2jUj2uApmszKdM1mJOmazElTSRJ0xWZlOmqzEnTNZiTpisxJUyhiTqRiCJiDwxG8iDk2/mzfQa5mUYr1A9MuByDHk4+OT7xPM6jD05/i+l+z93xNMl849v9NckHcIAQAgBAPRAO17t7R/hWjqvzlivDZ4Wryb58/fPY05+vCV8n1Wn4W3LH29vwZQSrmV2GNqFrDGrC1hjUhawxqQtYZpSFnMakLWGNSFbI1YWsmlIXaNSBICmazElTNZmU6ZrMSdNIYk6YrMSdM1mZTpmsxJ0xWYk6ZrMSdi2Jl5EHkA8iNp36TNHxaSu4DnTbgnuRxg/MLOTq8ecZfk9T7K2cbLj85+jmc8974gBACAEAIBuX6N9seivOkc4r1BzXnot4HIf2hy8wJ19Js9OXpvu8v7U6f14fEnnH9P/AI6cTPSfPl3MbcL2GNSFrDNKQtYY1IXsMakLWGNSFrDGpC1hmlYWsMakLmNSBYFTFZiTpmsxJ0zWZlOmazEnTFZiTpmsxJ0whiTphGiYsMI0SdhhGiYsSMTLyI3mIBh979OLNnale6o2DzQh/wD1kd+POuuvos/Tvwv14/z2cZnkvqRACAEAIAQCSOVIZSVZSCrA4II6EGBWc9q7Pu9tYavSV38uMjgtA7LV9rl2A8j5ET2dOz14Svlup0fB23H29vwNu0slIXsMakhewxqQtYY1IXcxtwtYZpSFrDGrC1hjUhawxqRTG2IBdWYmKZrMSdMVmJOma2iTsMIYk6ZRplOmK2iYsXo0SdhhGiTsXo0TFi5WgxYlETyI2D3v2rVptHYLCC99dlNVf2nLKQT/AFRnmfxkd+yY4Xn3dnRaMtm2WeMbLa45PJfUCAEAIAQAgBANw/RztLgvfTMfVuXjQE/zidcea5/uidnR58ZXH5vM+09Pqwmc9v0rf3aeo8WQu7RqSF7GjUkL2NG3IXcxqQtYY1IXcxqQs5mlIWcxqRCDQgE0MGaYrMSdMIZliwzW0SdhhGiTsMI0Sdi9GiYsMI0Sdi9GiYsXo0TFi1XgxYuV4mbGM3h2/ToqfSWetY2RVSDhrG+ijtMjt2zXOa6Om6XPflxPHvXIdq7St1VzX3txO3IAclRexVHYBPJzzud5r6fVqx1YzHCdicyoIAQAgBACAEAa2XqjTqKrhy9HYrHHaueY+GZvXl6cpfkntw9eFx+cdfd57r5mRQ7RtyF3aNSRQ7RtyF7GmlJC1jRqSF7DGpC9hjUhdjG3HkDEA9EAuraJOwwjRMWGEaJOwwjRJ2GEaJixejRJ2L0aJixcjRMWL1eJmxarxMWMft7b9Wjq4nw1rD/ZUg+s57z3L4yO7djrnfyt0/S5bsuJ4965TtLaFupta65izt/dVexVHYBPIzzud5r6PVqx1YzHGdisyoIAQAgBACAEAIAQDrGzNRx6alz1amsnz4Rme9qvOGN+j53bh6dmU+tWO0ozIodo25FDtGpIXdo25C7tGpIXdo1JC7tNKSKoNCAEAIBZXEzTCRJ0wkSdMJExTCRJ1ckTFXpExV6QYq1YmKtWJmuZb7f8Qt8q/wBgTx+q+9r6DofuMf57sDOd1iAEAIAQAgBACAEAIB03d/8A3Kj/ALQ/WZ7fT/dYvB6n73I286E4peDcUWTTcL2RqQvZG3C7xqQu8akRgY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914" name="AutoShape 26" descr="data:image/jpeg;base64,/9j/4AAQSkZJRgABAQAAAQABAAD/2wCEAAkGBw8PDRANDRAMDQ0NDQ8NDQ0MDQ8MDQ0NFBEWFhQRFBQYHCggGBolHRUUITEhJSorLi4uFyAzODMsNygtLysBCgoKDg0OFxAQFywkHBwsLCwsLC8sLCwsLCwsLCwsLCwsLCwsLCwsLCwsLCwsLCwsLCwsLCwsLC4sLCwsLCw3LP/AABEIAMEBBQMBEQACEQEDEQH/xAAbAAACAgMBAAAAAAAAAAAAAAAABAIDBQYHAf/EAEUQAAICAQEFBAcEBAsJAAAAAAECAAMRBAUGEiExQVFhcRMiMoGRocFCUtHwB7Gy4RQVFkNicoKSk6LxIzQ1U2NzlMLT/8QAGgEAAwEBAQEAAAAAAAAAAAAAAAEDAgQFBv/EADERAQEAAgEDAgMHBAEFAAAAAAABAgMRBCExEkETUWEFM3GBscHwFCKR0aEVIzJS4f/aAAwDAQACEQMRAD8A5tPqXGIAQAgBACAEAIAQAgBAPQIDlIJAuXoSIuUuCBcjggOXvBAcvPRwHLw1wHLwpGfKJWB8vMQN5ACAEAIAQAgBACAEAIAQAgBACAEAIAQAgBACASCwLlMJEzysCQLlIJBnlIJEXKXBAcvfRwLkejgORwQHLwpA+USkD5RKRnygUgfKspBqVArGfLyBiAEAIAQAgBACAEAIAQAgBACAEAIBILAuVipEzasVIM2rFSJnlMJBnl4XQZyyjh9rJHq+fdMXZjOeb4Pi32L2bV06j2w3PGE5nMhl1eqe/Lc0532VjbNI9rKjv4q3+SsTMf1uv3/a/pT+Bl7fu8v27Qvs8Vh/ojl8TDPrtWPjuMenzvnsoXeOvtrsHkVMn/1HH/1rf9Ll8zVO2tO32mT+up5e8ZErj1urL34YvT7IyFZVhxIVZT0KkETpxymU5lRvM7UFJocoFIHyiUjPlWyQalVskZ8qmSDcqBEbTyAEAIAQAgBACAEAIAQAgBACATVYM2rlSJm1aqRMWrFSJm1YqQZ5JbV1voksCe2iKxP3eJuEH9Z+E5eo33CWY+ZP1W1a/VZz4andqWcBSzFR0UnlntJ7ye+eNlsyy7W9nfMZO6mYaEAIAQCddjKcqSD4do7j3xy2eCslZCja/CcmqnoAfRg1E46ZxyPwnRj1PF59M/RK6eZ5v6sxodvVHCuDWDyyW4uE+J7p26utx8Xs5tnTZeZ3ZrhBGRzHeJ3y8uXnhApGfKtkg1KrZI2pVTJBqVUyRtSqmWNuVGBiAEAIAQAgBACAEAIAQCxFiZtXKkGLVypExauVImbVqpExasVIM2tR3nXOq4QBkVrk5AB68+fTkRPG63vt/J6XS/dsLON0iAEAIAQAgBACAObN17UPxAtw/aUNgHx7s+YldO667zE9muZzit00GtrvXirPTGQeRHmJ7WrdjsnMeZs15a73XsksxKqZI2pVTJBqVUyRtyqXSNuVSyxtyoQMQAgBACAEAIAQAgFiLBm1eixJ2rkSJm1ciRMWrlSJi1cqRM2rFSDPLWt8Ka0NdwYi8+qFHMMgz6x7sZ9883rpjLMue7u6LLKy4+zVJ5r0BACAEAlwHuPwhyEYAQAgBAHNl69tPaLF5j2XX7yHqPz3SunbdeXqie3XNmPFb9prktQOh4lM9zDOZzmPIyxuF4oZJspVTJG3KpdI25VDrG3KpdY2pVDLGpKjAxACAEAIAQAgE0WDNq9FiYtXosTFq9FiYtXokTFq5UiYtWqkTFqdjKis7nCopZj3ADJiyyknNKS5Xie7mm1Nc2oua1vtHCr91B0H58Z4O3ZdmVyr3dWua8ZjCkmo9AycDmYA9ptnluv4CRy28NTFlaNleGP8v75z5blJgY/inw/amPjn6FF2yvDP+b5TeO4rgxeq2cV5jl+r906MdvLFxY9lIODyMtyw8gBANl3O12HOnYgK5LqG5evgdD5Dp4Tv6LbxfRfFcXWa+Z657NtZJ6rzZVLpBuVS6xtSqHWNuVQ6xtyqHWNSVSwjblRgYgBACAEA9UQKr0WJi0wixJ2r0WJi0wixMWr0WJO1cixMWrlSJm1rO/G0eFF0qH1rMPb4ID6q+8jPu8Zwdbt4nonv5d/Qaubdl9vDSp5j1BAMvs3Q568yev4eU5tuxTHFtGz9nZxy8sfTuE8/ZtXxxZ3S7L5Zxjx6D49s4896swOjZPLOOXf62PjJfHa9BXUbL5dM/wCYD6ymO9m4MHr9m+H15fUTs17kssWrbT0OPDHy/dPQ1bUMsWGIxyM6k3kAsouKMGXGe0EBlI7iD1EcvF5KzmcN13d2iliHielHyc18TA47xxHmJ6vS7pZ3seX1Oq43tLWZYd3xE7eXLKqdY2pS7rG3KodY1JVDrG3KXdY1JVJjbEAIAQAgFqLExaYRYk7TCLExaYRYk7TCLExavRYmLVyLEnassZURrG5Kil2PcoGTM5ZSS2+xSXKyT3cp2jq2vue5+tjE47h0C+4YHunhZ53PK5X3fRa8JhjMZ7FphszoauJvLp5mYzvEORt+ydIOXL/Tu988zdm6cI3jd/Y7XWLUgBZj1PsgDqx8BPMzzuV4i3bGc11TZO7+n06jCiyzttsALZ8B9keXzmsdSGWy1lsS3wsuOfZPkjr9kae8YtrQnscDhsHkw5yeWv5xuZ2eK5lvZu8dNZw+1WwLVvjBIHXP9IdsnjbheHRjZlOXPtr6TGeXf++ejp2JZ4tM2hTwt8vwnqa8uY5soUlGRANi3V1daErh2tZvVRa3cnpzyGwPh7519LnMb9XH1WGWU+n8+jdyvKevHk8qXWNqVRYsakpd1jblLusakpd1mlJS7iNuIQaEAIBJRAqYrESdpitYk7TFaxMWma1mU7V6LEnavRYmLTCLEnaW27WTotQF6+gs6eC5Mlv+7y/BTp7xtx5+bk08N9GIBlNkJ2+Z+k591bxb1serp+enITyN9dWEdd/R7ogK7LscyRSp7lABPxJHwnNox9VtLdfEbkqT1dPT+qc8ua1Zw8sTumqej0M8oMk49vT+mc8tStd320ofRs2OdTq48ieEj5/KeX1GPE5X03+7hxjbVWM+H0P4Gb0ZKZxoW2q8Z8PocT2dFcubDzpTEA9ViCCCQQcgjkQe+AdJ3cYNpUYCz1hlmtYWFmzg+tnn8sT2umvOE4eH1XM2WXg86zpRlUOsbcpexY1JS7rGpC7iNuFrBGpFJjUeQAgFtYiZphBElTKCJima1iTphBEnTFaxJ2mEWJO1eixMWsdvNtZNLp2yQbbVZKq+pJIxxEdwnN1G2YY/Wr9Joy27J8p5cpnjvohAMtsdvr+sGc+6N4N72O31/WDPH3x14Oy7g2A6V17VvbPkVXEx0ni/ixv8xtSz2dU444c1SzOj1TnjllFpHPvby1GE3sYDQXZ7VUDzLieT1c4wq2n/AM44ntxuvv8AoJLp4vm0Hbbdff8AtT2dEcmbCTqTEAsor4mC5C8RxlvZBPTPhHJzSt4nLpW7emsq0qVWKQV4s5xlSSTjI5MO4g9vhPY6bHLHCSvC6rPHLZcpT7rOlGVRYsbcpdxGpC1gjUhawRqQvYJpuF3EasQgb0QC+sRJ0zWIk6YrESdNViZTpisRJ0wgiTphFiTtYveHeKvRrwjFmoYZWvsUfefw8O35zm39RNfaeXR03SZbrze2P88Ob67W2X2G25i7t1J6AdgA7B4Tyc87lea93Xrx14+nGdi8y2IA7s23De/Pu6GS248xrGt12PqcY/PMfunlbsHThXS9x9uLRbw2HFVoCuexSPZfy5kHznFrz+Hn38VTZj6se3mOoqZ7WF5nDiogHpjt4xDnu/e3lc/weogpW2XYdHtHLA8Bz9/lPH6jZ8TL0zxHXqw9M5rlW2NV1/Pl850aMCzrR9q25bHj8hPW048Ry5Vj5ZkQCVb8LBhglSGAIyMg9scvBWczh2DRXrbTXYnNWQcs5KntU+IOR7p7uvKZYyx81sxuOdlFgmylLuI1IWcTSkL2CNSFrBGpC1gjUhawRqRVG2kkCpisRJ0zWJlOmaxEnTSCJKmKxEnTNYiTpisRJ1rO9+6zXk6rTetdgelq/wCYAMBl/pYAGO3z68HU9Pcr68fL0Oi62YT4efj2rnzKQSCCCDgg8iD3TzXtPIAQCSNggjsis5DYdla3pz/H/UTi261scm27N2j05/D6fhPO26nRjk6dudvYFoKXtWUrIWotqKarAMc1xYwJXpj4eXR0WvZZe/aI7uOfxbB/K/Td9f8A5ei/+s7rqy9keWI3o3uU6Vhp2rVmIV2Gp07uEPXhCOTnx7Jy9bhsmHMvbwpp4uXdy3aO0evPs8uX0E4NWnh0ZZNR2rruvP8APf8AhPT063Pnk1ux+Ik/kCd0nERQjAgE6qmdgqKzseiqCzHyAjkt7QrZJzXTt0NYt2jQfztIFVoPteqMIT/Zxz8PCet0ucyw+seB1uu4bb8r3n7srYJ1OaFrBGrC9gjUhawRqQtYJpSFrBGpC1gjUigxqJVwZpmsTKdM1iJOmqxEnTKCJOmaxMpUzWIk6ZrEVTqWq1K01Pc/JKkLt44HTzPSYzymONt9iwwueUxnu4rqLjZY9je1Y7O2PvMcn9c8O3m819XjjMZJPZXEYgBALKbip5dO0RZY8nKzei2n4+f7xOTZpUxzbvuvtNjU/D6Qj0n2K9LYPZHbbz90r0uHpl/FjblzYzP8Y2f9f/A2d+M6eEuWM3i2m405LelA415vVo0H96v1hIdTh6sOG9WXGTRNdtTx/Pl2zn16Vcs2DvvLnn0nXjjInbyqmiEAIBZp7mrdbELKyMGVlPCwI7j2Ry8XmFljMpZfd1Hd7alV1WRYjMDg8VXobcuxYKRkg9vs8uXZPW0bccp5fP8AU6M8MvHb8eZ2/nuylgnU5oWsEFIWsE0pC1gjVhawRqQtYI1IWsE0pCzRqROuIqariSpmuJOma4k6ZrmU6ZriSpqsRJ0zWIk6htSqltNaup5UejY2ntCjnkeIwMeMlsmNxvq8Hpuc2Y3Dzz2cXu4eJuDi4OI8HHji4c8s45ZxPFvHs+qnPHfyhEYgBACAegwDMbD2mEJrs9AAxyLLqRdg9AOfQeMePEZylrO2XuBxKNnuv3hTVj4zbH+WC2ptcupqCaYcweOitUIx4iYy79m8Zww5OesTTyAEAIAQDNbvbKp1bCo2Ol/ESEJQJdXjmFY+yw59jZHkZbVrmd457ubqN2Wmerj+39P5+TpGyNjppkAC0GzHCbK6RW5XuZvtefLPdPU1aphPbl4O/qLtvvx8uTNglonC1gjUhayaVhZ41IVsjUhayNSFrJpSFmjVidcTNM1xJ01XEnTNUSVM1zKdNVxJ0zXElTNcynU9TpUuqemwEpahRsHBwe0eMznjMpZfcsM7hlMp5jj+8Gym0epfTseIDDI/TjrPQ/TzE8bbruvK4vp+n3zdrmcY2TXEAIAQAgBACAEAIAQAgGe0O75s4FZgPS1paliuvMPjlwsRxFeGzKg8XQgHEtjq5cmfUzHm/K8f4/327+GZ2Rui9NofVWUogY1txMvMFfuspDA9Ow8wQc8pXDp7jecq5t3XY548a5bfP848NtXdjReqw09Q4cFSosRwR0J9bOfnOyaNfyeXet3d56r/AMf6ZFlwMc+XLmST8TOiIS8l7I4pCtkakLWRxSFnmlIVsjVhayNSFrI1IWaaUiVcRU1XEnTNcSdNVTKVMVxJ01XEnTNcSdM1zKVM1xJ1zr9KNJGrps+y+mCg+Ku2f2hPN6yf3y/R7v2Tl/2sp8r+0aZON6ggBACAEAIAQAgBACAbBuNoku2gi2gMipY5RuYbCkAH4590v0+Myzkrj6/Zlhptx89nQ9nbBGnHBQQi+tniDvXbnGGZA6jiABGehz2dB3Y6vT4eJt6r4nfL9pZ+fF7M1UpAwTk+ACgeQ7PnLyOPK83s9eMoXsmlIWsjUhWyNWFrI1IWeaUhWyNWFrI1IWsjUhZppSJVxCma4kqZriTpquJOma5lKma4k6ZriTpmuJOmqzMpVjt5dgV6+kIx4LKyWqtxxcJPUEdoOB8BI7tM2Tj3X6Xqsunz5neXzGh3fo/1yn1f4O471tI/aAnBek2PZx+1NF88z8lX8hNofcq/xki/pdnya/6l0/z/AOKmu4WuPX0C+dv4CH9LsK/aej6/4e3bg61ULg6dyoJ9Gljl2x2DKgZ98d6XOQsftTTbx3/n5tWI7DOZ6LyAEAIAQAgGY3Q1noNoUOeSl/Rt5OCufmD7pXRl6c5XL1mv4mjKfzt3dmE9d8qkIwi5jELWGNWFrI4pC1kakK2RxSFnmlYWsjUhayNSFbJpSF2jUj2uApmszKdM1mJOmazElTSRJ0xWZlOmqzEnTNZiTpisxJUyhiTqRiCJiDwxG8iDk2/mzfQa5mUYr1A9MuByDHk4+OT7xPM6jD05/i+l+z93xNMl849v9NckHcIAQAgBAPRAO17t7R/hWjqvzlivDZ4Wryb58/fPY05+vCV8n1Wn4W3LH29vwZQSrmV2GNqFrDGrC1hjUhawxqQtYZpSFnMakLWGNSFbI1YWsmlIXaNSBICmazElTNZmU6ZrMSdNIYk6YrMSdM1mZTpmsxJ0xWYk6ZrMSdi2Jl5EHkA8iNp36TNHxaSu4DnTbgnuRxg/MLOTq8ecZfk9T7K2cbLj85+jmc8974gBACAEAIBuX6N9seivOkc4r1BzXnot4HIf2hy8wJ19Js9OXpvu8v7U6f14fEnnH9P/AI6cTPSfPl3MbcL2GNSFrDNKQtYY1IXsMakLWGNSFrDGpC1hmlYWsMakLmNSBYFTFZiTpmsxJ0zWZlOmazEnTFZiTpmsxJ0whiTphGiYsMI0SdhhGiYsSMTLyI3mIBh979OLNnale6o2DzQh/wD1kd+POuuvos/Tvwv14/z2cZnkvqRACAEAIAQCSOVIZSVZSCrA4II6EGBWc9q7Pu9tYavSV38uMjgtA7LV9rl2A8j5ET2dOz14Svlup0fB23H29vwNu0slIXsMakhewxqQtYY1IXcxtwtYZpSFrDGrC1hjUhawxqRTG2IBdWYmKZrMSdMVmJOma2iTsMIYk6ZRplOmK2iYsXo0SdhhGiTsXo0TFi5WgxYlETyI2D3v2rVptHYLCC99dlNVf2nLKQT/AFRnmfxkd+yY4Xn3dnRaMtm2WeMbLa45PJfUCAEAIAQAgBANw/RztLgvfTMfVuXjQE/zidcea5/uidnR58ZXH5vM+09Pqwmc9v0rf3aeo8WQu7RqSF7GjUkL2NG3IXcxqQtYY1IXcxqQs5mlIWcxqRCDQgE0MGaYrMSdMIZliwzW0SdhhGiTsMI0Sdi9GiYsMI0Sdi9GiYsXo0TFi1XgxYuV4mbGM3h2/ToqfSWetY2RVSDhrG+ijtMjt2zXOa6Om6XPflxPHvXIdq7St1VzX3txO3IAclRexVHYBPJzzud5r6fVqx1YzHCdicyoIAQAgBACAEAa2XqjTqKrhy9HYrHHaueY+GZvXl6cpfkntw9eFx+cdfd57r5mRQ7RtyF3aNSRQ7RtyF7GmlJC1jRqSF7DGpC9hjUhdjG3HkDEA9EAuraJOwwjRMWGEaJOwwjRJ2GEaJixejRJ2L0aJixcjRMWL1eJmxarxMWMft7b9Wjq4nw1rD/ZUg+s57z3L4yO7djrnfyt0/S5bsuJ4965TtLaFupta65izt/dVexVHYBPIzzud5r6PVqx1YzHGdisyoIAQAgBACAEAIAQDrGzNRx6alz1amsnz4Rme9qvOGN+j53bh6dmU+tWO0ozIodo25FDtGpIXdo25C7tGpIXdo1JC7tNKSKoNCAEAIBZXEzTCRJ0wkSdMJExTCRJ1ckTFXpExV6QYq1YmKtWJmuZb7f8Qt8q/wBgTx+q+9r6DofuMf57sDOd1iAEAIAQAgBACAEAIB03d/8A3Kj/ALQ/WZ7fT/dYvB6n73I286E4peDcUWTTcL2RqQvZG3C7xqQu8akRgY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7916" name="Picture 28" descr="http://1.bp.blogspot.com/_rMYiWpgEALI/S_5laJOYjXI/AAAAAAAAAIk/sB1RipVlb-E/s320/conocimien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00574"/>
            <a:ext cx="3048000" cy="225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18" name="Picture 30" descr="http://4.bp.blogspot.com/-tVq9s4Cgyhk/T-ZtbYejGqI/AAAAAAAAAJw/VySasgJnpgU/s1600/emprended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27718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20" name="Picture 32" descr="https://encrypted-tbn0.gstatic.com/images?q=tbn:ANd9GcSPIpWZRHTe0x8eklVk10ht5OpVHvjYcZyFw9oDGhCd6eSSMqytm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645024"/>
            <a:ext cx="241176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3.bp.blogspot.com/_m4rbUjTlzMc/Sv8jIlrfX3I/AAAAAAAAAx4/TP0uGBVJGLM/s400/Diapositiva9.GI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899592" y="476672"/>
            <a:ext cx="8064896" cy="6048672"/>
          </a:xfrm>
          <a:prstGeom prst="rect">
            <a:avLst/>
          </a:prstGeom>
          <a:noFill/>
        </p:spPr>
      </p:pic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0" y="692696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771800" y="404664"/>
            <a:ext cx="425328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Empresa Agroindustrial </a:t>
            </a: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1397000"/>
          <a:ext cx="8136904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39552" y="4753992"/>
          <a:ext cx="8136904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75856" y="260648"/>
            <a:ext cx="3222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Factores de decisi</a:t>
            </a:r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lang="es-E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475656" y="1124744"/>
          <a:ext cx="715245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7 Conector recto de flecha"/>
          <p:cNvCxnSpPr/>
          <p:nvPr/>
        </p:nvCxnSpPr>
        <p:spPr>
          <a:xfrm>
            <a:off x="4644008" y="4293096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8 Redondear rectángulo de esquina diagonal"/>
          <p:cNvSpPr/>
          <p:nvPr/>
        </p:nvSpPr>
        <p:spPr>
          <a:xfrm>
            <a:off x="179512" y="4797152"/>
            <a:ext cx="1944216" cy="7200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DIRECCIONES</a:t>
            </a:r>
            <a:endParaRPr lang="es-ES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2411760" y="4797152"/>
            <a:ext cx="1944216" cy="7200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RECEPCIÓN E INSPECCIÓN</a:t>
            </a:r>
            <a:endParaRPr lang="es-ES" dirty="0"/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4932040" y="4797152"/>
            <a:ext cx="1944216" cy="7200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SEGURIDAD</a:t>
            </a:r>
            <a:endParaRPr lang="es-ES" dirty="0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7199784" y="4797152"/>
            <a:ext cx="1944216" cy="7200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GESTIÓN FINANCIERA</a:t>
            </a:r>
            <a:endParaRPr lang="es-ES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539552" y="5733256"/>
            <a:ext cx="1944216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PROPÓSITO DE LA ACTIVIDAD</a:t>
            </a:r>
            <a:endParaRPr lang="es-ES" dirty="0"/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2699792" y="5733256"/>
            <a:ext cx="1944216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ANTECEDENTES</a:t>
            </a:r>
            <a:endParaRPr lang="es-ES" dirty="0"/>
          </a:p>
        </p:txBody>
      </p:sp>
      <p:sp>
        <p:nvSpPr>
          <p:cNvPr id="16" name="15 Redondear rectángulo de esquina diagonal"/>
          <p:cNvSpPr/>
          <p:nvPr/>
        </p:nvSpPr>
        <p:spPr>
          <a:xfrm>
            <a:off x="5004048" y="5733256"/>
            <a:ext cx="1944216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ACTIVIDADES</a:t>
            </a:r>
            <a:endParaRPr lang="es-ES" dirty="0"/>
          </a:p>
        </p:txBody>
      </p:sp>
      <p:sp>
        <p:nvSpPr>
          <p:cNvPr id="17" name="16 Redondear rectángulo de esquina diagonal"/>
          <p:cNvSpPr/>
          <p:nvPr/>
        </p:nvSpPr>
        <p:spPr>
          <a:xfrm>
            <a:off x="7199784" y="5733256"/>
            <a:ext cx="1944216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RESULTADOS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9926416">
            <a:off x="1051491" y="1074278"/>
            <a:ext cx="4821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CASO PRÁCTICO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4274" name="Picture 2" descr="https://www.sinologic.net/blog/wp-content/uploads/2010/09/coaching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4320480" cy="343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340768"/>
            <a:ext cx="3672408" cy="38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Tipo de Letra Alison"/>
          <p:cNvPicPr>
            <a:picLocks noChangeAspect="1" noChangeArrowheads="1"/>
          </p:cNvPicPr>
          <p:nvPr/>
        </p:nvPicPr>
        <p:blipFill>
          <a:blip r:embed="rId5" cstate="print"/>
          <a:srcRect r="41459"/>
          <a:stretch>
            <a:fillRect/>
          </a:stretch>
        </p:blipFill>
        <p:spPr bwMode="auto">
          <a:xfrm>
            <a:off x="3491880" y="0"/>
            <a:ext cx="5472608" cy="16288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707904" y="184482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i="1" dirty="0" smtClean="0"/>
              <a:t>La fabricación, importación, exportación, industrialización y comercialización de: abonos, fertilizantes, insumos y maquinaria, productos y servicios relacionados con el sector agropecuario e industrial .</a:t>
            </a:r>
            <a:endParaRPr lang="es-E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979712" y="260648"/>
            <a:ext cx="604867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F0"/>
                </a:solidFill>
              </a:rPr>
              <a:t>PROCEDIMIENTOS PARA LA CONSTITUCIÓN</a:t>
            </a:r>
          </a:p>
          <a:p>
            <a:pPr algn="ctr"/>
            <a:r>
              <a:rPr lang="es-ES" sz="2000" b="1" dirty="0" smtClean="0">
                <a:solidFill>
                  <a:srgbClr val="00B0F0"/>
                </a:solidFill>
              </a:rPr>
              <a:t> DE MICROEMPRESAS AGROEXPORTADORAS</a:t>
            </a:r>
            <a:endParaRPr lang="es-ES" sz="2000" dirty="0">
              <a:solidFill>
                <a:srgbClr val="00B0F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auditaneg.com/wp-content/uploads/2013/06/IMPUESTO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115616" y="3140968"/>
            <a:ext cx="6552728" cy="3314700"/>
          </a:xfrm>
          <a:prstGeom prst="rect">
            <a:avLst/>
          </a:prstGeom>
          <a:noFill/>
        </p:spPr>
      </p:pic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124744"/>
            <a:ext cx="86036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Estructurar informes de cumplimiento  </a:t>
            </a:r>
          </a:p>
          <a:p>
            <a:pPr marL="0" marR="0" lvl="0" indent="152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para el patrocinador de agronegocios de importaci</a:t>
            </a:r>
            <a:r>
              <a:rPr kumimoji="0" lang="es-EC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n y exportaci</a:t>
            </a:r>
            <a:r>
              <a:rPr kumimoji="0" lang="es-EC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n </a:t>
            </a:r>
            <a:endParaRPr kumimoji="0" lang="es-EC" sz="4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11760" y="332656"/>
            <a:ext cx="4386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Prioridades en acci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para la empresa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38942"/>
            <a:ext cx="8424935" cy="46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SEhUUExQUFhUXFh0YGBYXGCAXGBgbHB8YHBocHBoYHCggHxwlHBUYITEhJiorLi4uHR8zODMsNygtLisBCgoKDg0OFxAQGiwkHBwsLCwsLCwsLCwsLCwsLCwsLCwsLCwsLCwsLCwsLCwsLCwsLCwsLCwsLCwsLCwsLCwsLP/AABEIALwBDAMBIgACEQEDEQH/xAAcAAACAwEBAQEAAAAAAAAAAAAFBgMEBwIBAAj/xABGEAABAwMCBAQEAgYGCQQDAAABAgMRAAQhEjEFBkFREyJhcQcygZFCoRQjUrHB0RUWM2Jy8BckQ1SCkrLh8VOiwtIlNET/xAAYAQEBAQEBAAAAAAAAAAAAAAABAAIDBP/EAB8RAQEBAAIDAQEBAQAAAAAAAAABEQIhEjFBUWEiA//aAAwDAQACEQMRAD8ALCuhXgroVxafRQG/5Ks3lKWptQUoypSVqEn2JI/KjrrqUJKlEJSBJUTAA7kmgTnO9ikwXxjshah9wmKZvxK3+juy/Zc/5/8AtQzjfwzbUmbVZSsD5VmUq/4okH7/AEpr4VzFa3B0tPIUo7JylR9kqAJ2q/c3jbQBccQ2DgFaggH21EdjTtDA+I2L1srQ8haFdJ6+xGCPaoG7pxOUrV9Ca3i4NpeJLKlsPSJ0pWlShtkaTI6ZFZ7zT8OlsBTtusKbGSlZCVJGPxGARv2PvWpQUEcZfGzq/vRay5rdS24FuLUsiEYSAn1mKXlHvv3FeFHbNORHzlfnRCWw3cqVqTssyrUCepGZH7qdDcF1uWXEpKh5XAAsD6HBxWGVd4dxV5ifCcKZ3AyD9Dis3h+HW18EW94cXCkqc1K8yQACmfKYGBiiyFVkXBufXkL/AF/nb66UgKHYjIBz3pptOf7RXzKcR/iRP/TNZvGk8BdCuZuambJuVnU4R5GgfMfU/sp9T9JpGvecLu6OmybUhGxWQJ+58qf31DYcoyouXKy6smSJJBPqTlVOZ7DpzjPEeIoWEhtphY0nESOo1EFRxgxA3qqjifEeFJAS8lTRMBJ86e8AKEpkDpFSczcNcW4ktoWoJRpToVpCSDjHt2/hRzhVkfBQ3cBLqgM6hrG+N94GJq8goWHxYupAUw04eyNSSfbJ6T0ozZfFxuYftnG87pUFx7hQTSFx2/QLhSW2WGw2ojVpOSMSQn9wFFeC8wl9Zbf/AEcoA/EmCsnYDUY79K1U1Lh3Oti/Gi5bBONK5bM9vOAD9Jo8DORWNcT5at3EnQkNq6ETp+o2j2qtwLmG/wCGJ8Pww4zqJ0mVATvpUk+UHeD1JxM1nqpttfUgcM+LFs4Ql5txqfxYWge8Qr7A0+MupWkLQoKSoSlSTIIOxBG4qxPTXhruvIoTg15XUV4ak5ryuq+qLivq6iuai+ryva8qAYjO2a6ArETwe6Yy2tQJMfqlEffbtUh41xBhIPjPAAx5iVf9QI/M0+K0S+JXMPjPeA2o+G3hUHCl9ffTt7zQLlfhP6Q+lKsIA1q9QOg9yQKu8tWAUVrcCVeaBOcjJNGWX/8A8iwJ/wBmoR6kK/kK1udQKPO3Cm7fw3GQW1FWyZAxnUOxBjb+FAbZ/wAR0uXIedHUgySfUnpE09fES0CrULwChY+oVggfkfpSvytboW294qiG06ZGrSPNqGSPYYo43o0UsuAW12jxLVS2XE7AqnPQkAlQBMwZ6HFBbV1V3cIau33CB5ASqYIwAJxkgZ60Z5Iv0NXLjCSkoWSUL/EojYT1ET9feqfP/DfCfS6kQHM46LET95B+9U94jBd8lWxQEp1oUB806p9wcfaKz7iNmph1bat0GJHXsfqINaryzfF+3bcWPMQQT3IJE47xS/8AELl8n/Wm5OAHB6CAFD0jB+nrRx5XcpsLnB+AfpDDrqXIU1JKCmZESDIM5gjbpQOn34Y8RQnxGVFIUohSZwVYIKR3I3j1NS8+8vagHmkJSEpV4kYEDIwBk7j7Vry7wYz4iinCktFBBaU68VeVI1RGN9J96q2tg46CUDVBiJyJ6x2xTzwDhKGWx5fOoDXqg57doqtwDNh5G0AoCFaRKU7JMZAj1qDiSX1JCWSlJKsrOdKepA6mrbTdTxXLWnwAofe2ge8utSYIJ0K0nHQx0qzesq0K0agqMaY1T6asfelbh9xfIcAWbgomDra1j8lSPcUyCmh1pJ/CknuQD++lLmEuoWpKWkuoWAQVNhXhqyCEkARgjemm/UtIlDanFExpSQO+STgDG9COL8KLpR4/hpEbC4CPfC24J2zP/d4ovWHEXbVqD4PcJUSV9f2f4048GuvGZQ4QAVDOkyNyP4bdKgs+V7VKStTQgZlTmpMd5Bj71S5hDSwlCbttluAPDSAoYnMoMgZAjbFNypJzFwpLyDASFjKVn9xI6RQ3gt9xK1SUW7wKUGS1qSsCc7K2ByYEVPwrgNssQq6L8ZCEq0gA+kk/uoxw7hjNvq8JJBVvJJ296txL/J/xILzvgXiUNqOEuDyp1fsqCjj3nf3rRELChIIIPUGR9xWM8wcIZc1OKlCgMqG2O4NcfCXji2rsW8ktPT5eiVgEhQB2kAg/TtT77DaiK5NdmuTWU5ryvTX1SeVya6rmovK8rquFVKs0Ys0BxawV+fJSTKQe4B2oDzfwZWgvJWtcHKfwpTnIA7GM0Zcf7UJ4st54hDaghEHUScqkEEQOkHr/AAqm6C7w/i6mkxpBkyMxGwOBUlnxvTdpuFpJCT8oOQIIx6iZoTpgkH1FcV0xNiuGGL5jTqKkEgnSYUk7gEEYMHYilTnXhjdrbNttAgKclUmSogYk/X2oFy3xjwbpDrq16ThZGSRECe4GPXFOvPdsH7TWjzaCFgpzKTgn2gg/SsZljXuM/vrfwlIWjVpIBBIKTIAnYz6yO9FeYOZU3DTKUNqbU0omNetPSPmyTjrtnecQ8N4sEs6VICyjICsgifbETTNa8HauCxcIASB5ikJEKjoYxIIrVue2Rbli6L1s2shIJmdIgYURMDaYmjj1w22n9YpKUkhPm2JOAM96XuI27jTGi28nnGwmEqUSqBB6mfaa55ccFwwtDn6zQ4tCtaR5oMgkbTBH1rln1r+BnFuRFF8rYcQhCiVDcFB3ATG4nrIj6U5WLSvCQh0hatACz0UYg1Eu4CE7YSNgOgGwA9tqTWeYr65ksJbQnXAMZA/4iZA6kD2p75LqKnGeFfoF22pBPguHr0EgKST6TIJ9O1OKG6EX1g9chaLl1vzf2KUpgJUATIkztMgk11bcdZCgwtf60EIOCRrGCNRGc9ab2BtAFWABVKNPWqF7x5hr53BPYeY/YVjNOj4WKGcxXjrbJUwnUuQADmJMTHWlPiPPGIZRB/aX09kj+Jpef4hcvELUtxWk4IOAfQDE1ucL9V5GviTV68ANSG0xCyhZ83UnYdtqEr4A3HmfKiOsiB+Z/fVC64ndOpKVKVpO4ACZ94H5VVb4ed1YrcjK4qzYHl8ZcE9BKfqRjpXTluwytuYWk5UT5jHSEpI39ahCyhOlEe5/lVcMpGVqmkDrPNDaJDbMdExAn3gY/OiF/wA0NtgQNSyNgcA9if5Ul3DgMBIgDbGTRjgvKF1cqGlpSEHdxY0pA75yfpNHjCrX/GnLiQtQQncJAMHtPWi3wwY1cSZgjy61e8IV/OnHhfwtt0pPjOuOqP7MNpTt0ySRnJMelSWvw/Nq6l6zuVJcTOHUBaSDgg6Y6en2q2Joprml08dump8azUsDJXbLDgPf9WvSvuYz0q5wjmO3uSUtODWN21DQ4O8pVms4hWvK9ryhPq4cWACSQABJJwBQvmPmNiyRreVk/KhOVq9hO3qcVkfGOYbvizoZQNLZyGgfLjOpaup/LaBTITdzV8TENam7QBxe3in+zH+Efi/Ie9LrHAb+7AfduVJUvIBUZjoYTgD0q5y9yGG1pcuFJXAP6oJ1JkyMk7wMxG/XGXhLQ6VXl+LP0iKUDUFw+EgxvBI70G/pH1qo9dgBSh8xG+5pkZCdBjV61224NlDHfqKlCxoioQia0Xd1aFGdwdjT3y3ZpdsC2FqOsEKAV8qpmAOg2MdZ9aTLN4EFt0+U7H9k/wAqs2L71o54jUqR1IEoWkd47Z9RRZqiJ5KG0KQtpSH0yk+YwZ3JHcDtgg9aK8sczLZCWijUgSZCSpYnMAagImveYXk3SG7xCSkhQbeSPwkZSZ7ESJ9hRnlXl1CXXVFROlQCUglOCAqVAROFRG2D9K2Z2frlzmlRWPKA2SAdSFpUBjMjUO+I7UWsn3Ei8CEBSkKC0Jn5taRE9vlmN80S/oxsTiP8Kin9xqO0vEB1xoNrSoAErKfK5gD5+pAgZrns+Q4kQ0SBqwqBIGYPWh9ty/8A6z46lJKQnS2gJjST8xnvk/f0ojc3CWwVrUEpG6jsJMfxogxvH/j71mWnIhTaCQSBjI9On8ayfnW38O9eAgSQrH94A/eTWgvcwuOXZZt20ltsw66qYBG4THUHGZnOwzSFzwysXSlLUFawFAgRjYCJO0V04TKzQ6/4u68ZUtUQBpBMYETHc71Da2hX6Dv/ACqRhaOoj1iauM3jY3J+1bZdNWiE/hn3zVhOMDAqlc8STPlEj1wf3V0pwkA+lCXi+kYqlcKkzM4ioFGuHDAqSu+/O1W+C8Feu1lLSZjKlEwlPuf4b0Np35C5kQ0BbLTBUuUrEDJGyvqAAfWm9Tow78lcoNWiApYS4+clcSE+iJGPfc/lTYpmay7m6wudZubd10FIGpCVERGJSAYiNx7nM01/D7mn9MYhxQ8dvCxsVDouPXrHXtIrHvs+jIGor0orpxVfAGhPUGKocW5ftrrLjYKxs4nyuDtC05q771y6ySk6N+gJKR9wCakW27XiFmpIbV+mW/VLhCX0jsFnCvr7Y3oZzb8RvASlDLSg8pCVHxk6fDCpwUzJUPXHvTsi5DSEm4U20pRiC4NJVvCVKCZwJ2pF+I/LRuX2f0dhALhJeuBiNh5oMRBJmJPfFan9BM4LwJ7ialPOPbL0rUuVKiJ8vTr8uIrSeG8Kbtm9LSPlTkhMrXHeBk1S5e4gy0EMBlTDRaU428pSShwJ+dWqd4lUGYA6AU0cPtNKcuLdnIUoI2O0eGhIjrt1o5aYWbFF888FeGhhgdHRqcWMdEq8p+0etM5thVqBVS8v221QtUEidjtnsPShV+dSuuSo08czchKQddoCtMZbJ8wPcTuD239+iStBSSlQIIMEEQQRuCD1rpKHE120qvW29RgRPvH768UkgwRBpSR1M+9X+AcVLK9KstqMEHYev55oeNq5U3O3WhGvgCEJu32IlpxBlPT8Kh9pVFNdmlpt4GYccTpAJ+YIzgdxq/zmsz4PcKZfQRjzAGexwZ+lNPM9qtwIdbJ1t5EbnY49RFY5TtafCqqHGnXEICmtAMnUpYJCUgEzAIO4A+tU+XuKl9hLhEK2V2kdRVq+vdCCrSVkfhTua55lb0t/1tThFyzqQtPzoJKVAndIMH85Bp8BGrV1jHTeOn0pUsUtOOqBt2x4YRpUUiRMqgYgQe1TXHNVu2ohalpIMZbUP3j0Nav8ETvqRaJUTlTzxMJEFSlnAAnoIz/OkPnl4quczAQkD16yPqSPpRjmLmNp122Uz+s0LMiCDnSIhUd8Gl7iU3N6UjBW6GxiTuEbDf2rfGfRQkmvU+9foy/5dtHyS7btKJ3VpAUY7qTB6d6X7z4X2K/l8Vv/AALn/rCqfIMaZhMEAKPY7Vd/pBH4kKHtWgXPwhT/ALO6UMfibnP0VQ65+E1yJ8N9lXadSCfyIq2IjkpP+2I90kf9NekNiSpzXiBCSIPfMUwPfDniCRPgpV6BxBP/AFVB/ULiP+7H/mb/APtSi4yojI/8irnB7XxX0pSSkZMjcQJxRf8AqJxH/dj/AM6P/tVblNspfVqEFKSCDuDIH8DVajJyhcvtXC7ZwqWgJ1JUZMDEQexnboRV++4A43dN3VpAUXAHEbJhWFKx0iZH1r3haUreDqFglKS2sAz1kexBppZXXK3tqdwaRk1HxDifhJUrQpQShSzpgk6fwgTJUentS7ynzKhy6ds9CklsrKVKVqK/MSrBGPmkCTj2oX8Sl3rDyLm3K/0dKAFaTqbCtSgQtP2En2kGtSAXT8QbJbCndZCkgnwlCHCY2HTPeaUOK85/phQbdb1tcNklsaxodmJSo4GrGArByOtA+auYmbxpBDHhvhUrWAIIgyNQyckHI+tLCROBvWpA0Di3Mt3xUs2Km0Mk5WVJ3UmTq8ydSICThO+RMGKcOPPKseGHJcUhoNBWRJI0BW84mYmrCeJoZZQ4+rQNKQokHcgbgDvRS8tGrthTS4U24ncH2KVAjsYIrOln9k5/SXDkaSn9JsknyK+VxuIMj1SInoRuJmqvI3PybcJt30nwQTocnUWwehHVIM53HrQC3S5wq+0ugwCUr3AcaXKSR3BGR2I7im7jvKjAslOWiNaSnXGqSrstKjJlIJ8uxBPWDWrgNHHn7/UDai28PB1L1FRn2xGQcVlfHeP3q3l63BKSU/qx5PKSPLImJnegRv3SUnxFylGhJ1GQkbJHpnaq1MmJ+gZobxjgjN0mHUAmMLGFj2V/A4ohNfTXHWmQ8x8pvWsqH6xr9tI+X/EOnvtQ0XKVCFDP+etbhSrx7kdh4FTUNOb4+Q+6enuPsa3Of6LGbkJT3io2l5MVY4twp62VoeSR2O6T6pNUUKI2rYFbO6aUtBXgp77HH86cbNQcTqSQodxmlHgfKt1dqWlpv+zICyshGkmcEKzODgA0X4Vy9xUFTbLa0pTIlSQ2k53SXQJ96LENcItSz4g1SlS9SR+zO/51dcVIpau7XirELcZWRthIWPc+GTHvUVvznEamfchX8CP41m8aTRrKEFQSVH9nUBP1VgVUsynzPKJAeUAlJX4iRCSSARgbK9MUOHNFs8lSHfEbBxgAggjIJg9Z2A6UaXasXDOhCh4REDwzEfy3yD3zR69ovc1NIbQy82lE+JqlIEKkTMjf5RVX4eWZuOIIUrIQS8r3G311EH6UT558Jq2bZSMgjQN4CcEk/WKJ/COw0tuvEZUoISfROT06kj7VqX/KaWHK6DlVAuuguspbDle66qhdda6ksa6+11X117qqScKr8+2j+m4uPdZ+yjW966/PnHnSi9uSP/XdEdI1qxWuIox8On/1y0E/MiQO5B/kTTJzVzEu1SgNBBWo5CswO8Ag1nPCb3wXkOQo6TMJVpJ9Jgx9q5fvCXS4kqnVIKla1D3URn7U3jt06ttcwPJuv0tKgl3VMgeXaIg9IxRzgHPT9oQsPLWVvl11ogeGQonXkiQtWD5YA9egPh7lspLnjhes/KpA8o+g6k+kVUsvESoOtpJ8NQVOnUBGRq6RjrSDVxc2fEnVvtrFmsxqS6P1SztKVIHlVjIIzv3rqw5AUtvxE3LRP4C350yP749QdhijvHm27jg4VapZEaHXm2gAEqiXPKD5YJnP4R2pI5V5hXaODMtKI1oO0Y8w/vAUd/E2O/QSyvSkLVoMIOylAGAZ6EwKz/kLnNbTqbe4V+qPkSSILaugP92cZ2kdBWkoWIBBwcgjrSP8SOWUrbN00IWnLoH4k4GqO46+k9qzx/DRvn3hCbtn5VFxseQJCdUkjqojy+k1lSeLXbSXLcOOpCledEmdXXO4nrG/WnLlPnYeEGnsvJGlsqOHP2QpX4TMCTj1pV5wKP0krQoBagFOoTs26R50hQwoT1HrWpvoArjcDJ805T1Hqa8BT2J+sVcv9C1IS0kDAEgyVKMbztnFbVw/kmyabSksIWQMqX5lE9ZP8Bim3E+C66CqqJXXYXXndFoKr2arhdehdKwufETioat/CgFTuMgHSBEnPXYCsyaWtlaVCUrSQpJI+oMHFPfOnCHbt8eAArw0AL8wGkqKiN+4zVQcjXTpBdeawPVRHpGkD8668bJGEvBfifcNEB5ttxP4iBoWTjMjyk47Z70zO/Fu3jysvk9jpSPuFH91A2vhoiPNcKPs2B+9RqZPwxaP/wDQv/kH86t4jFn/AEvJ1f8A6p0zv4vmjqdOiJ9J+tO/G7U3dg6GkSp5jyBQCFGYUkHVsffY1k3BrlFneuts2yLsoUrSpwwuECV6QfLI0qIgE9prU+Hc1KuGmX7ZsrbLmh1ChDiRiVJM6TpME9wekRTYmQ2PI9486lv9GcawQpawQiROZOMmBih1lwx3xzarX4CySkpcJCSrokwDv0O21foa3sdDzjgdXDigpTZgpBCQjymJA8oMTQTnPlNF4A4ghu5RBbdHUjIC8ZE/b8qvJMX5nsLptwG6BmICwPKoDaCBH03rSfhy3psW/wC8patojzEf/GfrV6x4svWli7b8J8zp6tuxuUKGOk6TkYqzxcuhlfgR4oEoBAIJHTMDIkVm34YIhVdhVI3BOfm1q8O5T4LgMFX4JGIPVP1kY3p0Sqs2YU4NdTUINfLcABJIAAkkmAB3JqSfVX2qkDmP4jIb8lqA6qcrVOge2xV74HvQ+y4HxLiY1vulphWRqwCM/K2mJH+KJGZNa8Rp8d5it0rDYdStwkAIb/WKJPoiY9zAFIr3w2uri4cdcLbKHHFLIKta0hRKohPlJEx80e9dOunhocRaoQxEpVeXP9q7G/hNhJIRIxgg4mi3J3N7elxNw+4ohSSlbv8AaOFQjShpEqgQCN51dKcz0Be15AsUMlot6yd3FH9ZPcEbewx3mlLjHwqcEm2dCx+w55VfRQwfqE1pdpehaQoIWmdgsaVe5HSd85q20KNpfmriHD3WFlt5CkLHRQj7dx6ipOGcVet1FTLikE4MbH3Bwa/Q/G+DsXTZbfQFDofxJPdKtwawrm/lhyxd0mVNq/s3Iwodj2UOorcuhrPLfBbhlXiPvtO6m4OloJMmFfOPmG/TO9J3PfIYQFXFoPKJUtr9kblSP7o6p6dMbKVjzG+lVsFurLTDiVJTOwBEjuRpkQdgSBitEZ+IFuXWwFrKVHQpJREE/Kue3QjO84jOe5UUeXeeVsIS06krQnCVAwoDoIOCPtTVypzCq7cebWNbWdKwgpTpJjQuesH99KfxD5Z/RXfEbH6l0yI2Qrcp9uo9J7Uu8L4k5buBxtRBBBIkgKjooDcU5KlnmbhBtbhbR+X5kHuk7fbb6VRs7RbriW2wVLUYSB1/7dau3l7cXzqQrU4smEJSNpzAA6fyzWw8qcqtWSAQNTxHncO/qlPZP76rciVOUOSGrTS45Dj8fN+BB/uA9R+0c+1N81HXmqsWnCqmpBXmoV7qrm09mq/ElrDLhb+cIUU/4oMb43qRS65W+EpKjsASfpmlMv4bzNcMrWtK9RXBWFCQqMA+kelM1n8RojxGPcoX/wDEj+NL1nww3DiFBxDZeWs6QcpSDkxI6yAJkwaktuBsIeU1d3AbIAIU3+sBmcGBgwAc9xXayMab1/ES2jCHie2lIj66qhc59tltrSoPo1JKfKBqyDkHVgj+IqnbcpWT7Ljtq5cPqSQkIlLUkkfiW2cBJJ2ohxfhbXD7VK2bRDzsjUtwF1KI3UZjrAEAD+JkOs9tmUFQh7Rn5lJUIHfyajP+Zrb+Q7Fpm0Shl0PJkqK07FRiRHSIAg0h8F+JjyFoDyGCzqAUENwtKe6YMY7elaRwfmy1ulBtouTEgKbUkEehiKeQGUmpFZqLNSg1gqlwylcakg6TIkTBGxE7H1obfqSkpBUkFRhIJgqIyQO5ijD1DeK8NbuUaHUmAQpJBKVJUNlJUMhQ71Ij82NtqUGHWwPGBDb+DDg2BxIzHXM+8cckcXW2s2NxhxH9mr9pIzpk74yPT2piueDrcaWzcHUNkuiApXUKj8K0nqMHfExWZc12lzbFrxYUUE+FcJ3UAZAVOdQwR9d96Z+Jrr90hsArUlIJCRJiSTAA7nNRcX4Om5SEOKWG/wASEnTr7BRiYHYRWSWfHXLm+YcuEqe0qGlpsQSRlISP8UE9/anVvnlwXn6M8wlCi4huArWUlSkA6lDBhJOw3irxsWmLhPK1rbmWmUz+0rzkexXMfSjZPerASOtJzfNxccuVBoi1YSf1v4lqSchI2IwrbsJ3o7qHuJMJcQoAJCykhDhQFKQSCARPaazvhNoGn1G0ZfvLgSlT7vkaQoSFQT1kdTPY0z8C4jeXbfiIYaZbV8i3VqJI6KCEpBI+oputgUoSFEKUANRA0gnqQJMSZMSafSLHKfLT7RU/dvuOPKPyJWfCSM/hEAnJ6QOnemtKq91zXqkgCagieXSd8Q1lVk4kNhzr08gGSsT2A6ZzRex4uLhJcSB4ZUoIUFTqCSUlRAwJUkxBMiDiYpI+InG3kKQw0I8ROVDKjJjSB06feqeyzKvqfBy02LfwyB4hEle5C/Q/szj2pJtG1KUEoQVqOAkAqJ9gM1uXQK/1mdNmq0V50qUCFKJJSAQdKfqB+Yq7yVyib5SlKXoaQQFECVKJzpT0GOp2kYNe8L5GvLhQlotIO6ljSAP8PzE5rYuA8GbtGEst7J3J3Uo7qP8AnGKLcSHg/Are1EMtJSYgq3UfdRz9NqI1LprkprBR15XZTXkUEjG5r5NzQxDtSIcqxnRLxaB87Oq/RvKogawFAdQZwfSYoihygfNXF2w2tn5lqAx0TsQSe+NquM7JQ4e62lX61BWkiICikg4yI/d61dc4s2hxtbDKEhsY1+YqPdWYMHb/AMQOtHkoVKm0uD9lRUB/7FA/nRC14qylxKlWbCkgglGp0SO0l0/mCPSuwM/LfPSUahciAVEjwmgN8yTrE9vln1pw5oslXFkoMqQAsJVqWrQnThUz323xmst5o4pbvr/1a2QygRBzrPeQFFESe04Geld8wczrum2WgkNNtoCdCCdKlDrHaAIBmM5zWfHta0Dg3ISFNNldrarOkalC5eOo9T5ZSPYSJp8DYGBHlxCTgR0r89cBt7l1aW7ZTgJJI0rKBIiTMjYEflW58BtC00hDiwt0ga1/icUABJO6iAAmTmAKOSG2xivnBNRwa+Cz1rJdINdLQKg1V89cBKSVEJAEkkwABuSTUg3jt+3bNKddVCU/dR6JHqf87VkfH+Ybl1pNs6353IWSBJKVHUhKUpGMafWmDnm8N7dNW1shb62iVqQCA0cA574gEyIkgZNc8Qfs2vCW47csXrKckIUHCcggynQRJIBBiMbVqQBnCrf+h/8AWLlKVXRSQxb6gSiZBdcg4ESANzPTpz8O+ErvL03Lhw2sOqP7ThOpIxtkaj7R1oJwzhd1xJ4kFazIC3XCSEjpqUesDbennixTwcWgQolALi3ECUqec0hKSroEAkY9O+a1UcudeKi1snXfxRoQO6lYG/bJ+lLfITyH7BCFpBCdTSkkYMZ26yFCfWazXj/M9zex47kpBlKAAlCfYDeBiTJ9a0b4XAi1QnwXjrcUVLKQEDGCCSCU+UDE5ms2dEw2L1tZlu2SVILy1FtJlSZwSAdkjYBI7+pNMKW6HX1s2geK5oAblQWqPJggkE7YmlF/4rWyFQhp1YnKsJx3AJk+xij2mhpaE0n83c7os3FMuW75xCVQEtrEDVpUTkDVGBRfl7mdi7QpxpeECVhQ0lGJzOIwc7YNZH8RuN21y6Bbh0lClanFurWlUn/Zha1AJkE4j2pkA98P+OsN24bW5oPjEBKjtrykJ/u4OT1n0rj4icuBRVdoc0lKfMFEwYjTp7H06ntmkxHCClttSlIQtxY0hZIhMbmOhMUR4lzvcuJW2sMKSZB/VyN8EBXY5EinO9iXuWOKKeQpLipUk79SDtPcyD+VT/DK3C+JOrgeRKyB2lQTj6KNKfAb4MuhSjCSCD1/zkCj/wAPeYmLR15dxqlwABSUzGSVTHfFWe02uvqWGuf7BRA8eJ7oWAPclMVa/rhY/wC8tfc/yrGUjtfUGb5qs1CRdMfVYT+SoqP+uFj/ALy19z/KrEOVzNB2+a7JRgXTP1Vp/NUCpU8etlZFwwfZxP8AOrAzxKqkRVZJqZBqC0g0p822Cg54oBKVASR0Ix9MRTOhVCOar/Q34Y3Xv/h6/fb708fZJxr5ByJEjt3q6OHrgQMnf0rpfC1ASVJHWJ7V0QnbKtX0OpUU26lOJWnBUkJCSNM+6ienTtFc8R4Gw0Eq8clKsAhOoT3JSdqXwJ2qzw/iC2VSg7iCCJSodiDg0YnUFlQcadEgylSSQofQ5FadwQKv2R+nW7ahAKHAYUoHMjTlPSYIntSMzzAzu5ZMqV3T5Af+GCKcOG892pACwpqIEadSfpp6fSs8tMP1o5oQlA1QkQNRKjA7lRJP1qx4/ellvma28MueM2UgSTqz/wAu8+kTU3B+ZmLrV4KiopjUClQidskRmD1rPZMIdFIPPnNAW4myYTrWXEeJqTKIkKCI3IOCekSO8OSXJrI/6ZS3xZ51UBAW4knBwkFIIx1KQcd4p4ijPwx4oba6uWXGkgQtbrqRHhhuSZ2Hh9gAMkfRV5k5lN5dl9xGpAwhokgBImASnO+THrUPES2DcrQ8TqchITIC0KJUSqYkCAPeKEhIkCRBjOYE7/atht/JxBt0FLLbDSo8PS6lzxFEEqGM6hpOCSrB7Un/ABPuWVmBcLccSqA0CC230VMDBwBvNKItrhOkIUopQS4koXKUkZKxB8pwM4NV+FWC7h5DSPmcVE/vJ9hJozvUZvh7yobpzxnAPAbVkH/aKGdPsME/brjaGvKMYA6dKH8M4a3aoDbUhI6Ek9AOpxMTjqSetRcw8YFtbuPHOkYExqJwB9zWbdpZd8V+JqdvS3qUUNpSNM+UKI1ExMT5on6dKHcl8pO8Qd0p8rScuOESB6Duo9qCOLcfdJ8y3HF7ZKlKUcAdSZMVvHK9sng/C5ui2hzzOFBUAVLIw2DnUvSkDE7ek1v1AXOfy1Y2qOG2qSFvkE5yU6olSpyVKERtAPpS8jkAMtl25uA3pEnQJCf+InJnsN+9VrbnBC+IOXtwhajpIZQkyEdEjP8AdnI6kmM0G5k5ldvFyo6UfhbB8o9T3PqaMqUOJuhTqilbix0W58xjqcmnXl7kxlDYd4gSjUkqS3JTpSIkrIEg5GJG46mB78MeVvEWLp5I8JM+GFHClgxqjskg79fanjjvJ1veOh1xbpwBpQsBBAk9jvPQ1WpVtuSOHuIStLAKVJCknW5kESDlXUGo7rkO00q0W6dUeXU4sAnoCQowO+Kbbe3Q2lKEABKEhKUjoBgCvVDvWNpZvw/4dhTi1XCUITpAQhhaiJG5JWJ6d+9FGPh7aJIIC5HchQ+ykkH603LJOKhcaJWDqIABGgRBmMkxMiI3jJq2rCm38PbQElQcWfVQT9g2EivP9H1smFIQVqBkJccOg/4oScelOWKheMgp7iPvVtWFew4LavBRNuxKVlB0IhMp3jAkSSJ9Kkd5KtFGSwkeylJH2Cooxw7hwZ8qVK0BCUIbxCNPWdyT61bURVqZek1Kk1CKkSaaylU4ACSYAEk0q+Ibh4uH5RsP3fzq7x68JhlG6vm9u38alsbYJSEimdJ3bs96ufoaVQC2FAkTIH3PtXqWFR5AkmeuB67UXYZAotUinbWDTOkpY1alhOBqI1GJM/hFFeJ8CYeSAtCRGxT5T9x09K5VaDWl0BSlISrSkGAon8pwRnGfQUU1bd4+1YtbkZG7wdwLCEjUqCTEQPMpOTMfh/h0qk+wpB0qBB7Gm3h9z4SrhtR/VpdVCzO5Madt/b1ri88+oKTgKIE9QOv1rrrBRq5bcUebkodcTqydKiJ94qG5Y0GPtWk2fKFsplvxGyF+GnUoKKTJAJxMTOKrZDJpBVxy4Lni+M54kadQVBjtjpih9aU7yBbmdK3U/UGPyoTefDx4f2bqFjsqUH7ZH51TlDlJ6tIOPMNI3xkpz9lE+8UV4NxNhCQi4Z8RIVqSoGFJmJESJGNiauL5GuwCdCDAmAoEmMwB1NLQp9gyc0XlmUpFqmFH5lJBQNP7JB3yAfp1qjyrxcWl028U6kpkKA3hQKTE9YNU7qzKSIkgiQYj6EVJb2IWnVO+0fnV8Wtht+ebFwgB7ST+2lSf/dEfnWcc98zG7d0IP6lsnTn5ztrI/d2HvQVXCl5IKYGe1VrVjWYmMTRJFotyXxluzu27h1suJRqgAwQSCARODE1NzvzUviNx4igUtpGltuZCBiTsBqURJPsOgoQ5YKG0H8qiXarAkpIFaSGiPAeH+O6ASEoT53FHZKBuT+761RDZiYMV4FETBInB9ak3J3iFsq3VAZdYQn+zSUKTjITBOkHAgGKX7niVy8oaivh9m0MkEJWroBgfkBA9TFZmu7JIJgkHtiBsNIxA9qMo5nUWyHgp9ZMw6ZaT6hA6/u6VnxxNRZ5ibDJWypDrTcBbi3FahtMyglRgzvmrKub2iE+E3cPalafIyoQfVTmlIE+tYzw54+OFobbdUolXhQQgHJGDEgbgelFrjm+7CnD4qW1AafDgqzJkpnUAR7gUeKbOu6AicSY+pr1TvQVhvK3ErgPkIf0FYJUXPPMf3TurtRpjmfiLSlpLa3hkJUpoiOxGjEdYz70eJ1qV3dNtIK3VpQkbqUYAnbeo0vBUEZBEg/urK+I2d1eDxbtaW0IQSEAGdiR5BOTPXPSmvlvmJL7AURo0QlRVCUFUZ0mdvfuKLOlDXrqBSqC8aZW+2lDbymhqClKRupPYEHHQzV1LgAAMmBudzWTSFUN7dBpBUfoO56CpqD8Zy62k/LvHrXRhxwu1JJcXlSs/ejrDNLvFrlaI0qIx0putRgH0FVT1aFhMtpBViATA33J7Der1s2rSNcFUebTtPpOa9RUxMDHWudrUTs+tAeab27SoeCmGU+YrSRJjcK1bAQekbe1HGu9e8TSPBXgHyKwcg4O4ql7JBtnRePLUsQhOUNxjzHcx1MSe5q3eLHcfSo+W0AsKPVSzMY6DaNqrPAJK0JACUkAR6gH+NdPrAYprxH0I/aUlP3P/AHrYU1lfLiZv2vRU/ZJP8K1Ks/8AT43xSpNSJVUCTUgNc21lBpF5w5LKiX7UEqJlbY7nJUn69PtTsg1Mk1qXGbGMuW91ASbd7Udj4apMbwIqO5ZuLYgPtrSDtqED6HafStwSa9W2FCFAKHYiR9jW/JnGGXfFAUaUyCd57VAi2eQ2HfDUGyYCykhJnMTW6s8JYSZDDQPohP8AKrykgiCAQcQRI+1PkMYEzfJ6yPSJqK7vQuAJCevr+dbieWrMmTbMZ/uD+Veucs2ak6DbM6fRISfumD+dXlFjE2VpOxHttUpSOoB+lOnN3Idqw2pxsupIQVBOoFMgKPVJPTvWaIdI2JFagFCwg5KRVZ2zHQx+dS2ThUkk96mImpKLKXG1akGD3Bqe0uNM62Q4ZnUd59T1FSgVxqqS8OMtHOktrGQsASFQQPcCTvUNvzNcYTrTkxqUM59ar154YVuBR0tMzvEHw2kJUhTk5URAjPTvtQd7hJUNTj4BJk48gnGNs/QVGh0jFTpcJ3q9LRfg96m0bKVvBXmGnMwMRAzHX0odxHnJ3WfCKQgYEiSfXO3tVYtJmdKZ9qjeZSoyUgnvn+dG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259632" y="260648"/>
            <a:ext cx="6480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Clases de cooperación</a:t>
            </a:r>
          </a:p>
          <a:p>
            <a:pPr algn="ctr"/>
            <a:r>
              <a:rPr lang="es-EC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modalidad</a:t>
            </a:r>
            <a:endParaRPr lang="es-E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364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2" cstate="print"/>
          <a:srcRect t="15356" b="13770"/>
          <a:stretch>
            <a:fillRect/>
          </a:stretch>
        </p:blipFill>
        <p:spPr bwMode="auto">
          <a:xfrm>
            <a:off x="251520" y="3140968"/>
            <a:ext cx="2771800" cy="1656184"/>
          </a:xfrm>
          <a:prstGeom prst="rect">
            <a:avLst/>
          </a:prstGeom>
          <a:noFill/>
        </p:spPr>
      </p:pic>
      <p:pic>
        <p:nvPicPr>
          <p:cNvPr id="15368" name="Picture 8" descr="http://www.monografias.com/trabajos17/paises-tratado-montevideo/Image7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4536504" cy="2376264"/>
          </a:xfrm>
          <a:prstGeom prst="rect">
            <a:avLst/>
          </a:prstGeom>
          <a:noFill/>
        </p:spPr>
      </p:pic>
      <p:sp>
        <p:nvSpPr>
          <p:cNvPr id="9" name="8 Flecha izquierda y arriba"/>
          <p:cNvSpPr/>
          <p:nvPr/>
        </p:nvSpPr>
        <p:spPr>
          <a:xfrm rot="5400000">
            <a:off x="2600164" y="4337484"/>
            <a:ext cx="1008112" cy="2232248"/>
          </a:xfrm>
          <a:prstGeom prst="leftUpArrow">
            <a:avLst>
              <a:gd name="adj1" fmla="val 25000"/>
              <a:gd name="adj2" fmla="val 21401"/>
              <a:gd name="adj3" fmla="val 2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noFill/>
              </a:rPr>
              <a:t>c </a:t>
            </a:r>
            <a:endParaRPr lang="es-ES" dirty="0">
              <a:noFill/>
            </a:endParaRPr>
          </a:p>
        </p:txBody>
      </p:sp>
      <p:sp>
        <p:nvSpPr>
          <p:cNvPr id="10" name="9 Flecha izquierda y arriba"/>
          <p:cNvSpPr/>
          <p:nvPr/>
        </p:nvSpPr>
        <p:spPr>
          <a:xfrm rot="10800000">
            <a:off x="1907704" y="1844824"/>
            <a:ext cx="2160240" cy="936104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835696" y="6093296"/>
            <a:ext cx="22749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PMDER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07704" y="2564904"/>
            <a:ext cx="22749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POTENCIAS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http://thumbs.dreamstime.com/x/%E5%9B%BD%E6%97%97g8%E4%B8%96%E7%95%8C-11549280.jpg"/>
          <p:cNvPicPr>
            <a:picLocks noChangeAspect="1" noChangeArrowheads="1"/>
          </p:cNvPicPr>
          <p:nvPr/>
        </p:nvPicPr>
        <p:blipFill>
          <a:blip r:embed="rId4" cstate="print"/>
          <a:srcRect l="26984"/>
          <a:stretch>
            <a:fillRect/>
          </a:stretch>
        </p:blipFill>
        <p:spPr bwMode="auto">
          <a:xfrm>
            <a:off x="4211960" y="1412776"/>
            <a:ext cx="4608512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1449318">
            <a:off x="424291" y="465933"/>
            <a:ext cx="61149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Productos con capacidad </a:t>
            </a:r>
          </a:p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exportable</a:t>
            </a:r>
            <a:endParaRPr lang="es-E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5300" name="Picture 4" descr="https://encrypted-tbn2.gstatic.com/images?q=tbn:ANd9GcTTEC31i6raDRuXId-gBSywCNUF_pcAQP-1b9H472CufUby63p6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272808" cy="4135319"/>
          </a:xfrm>
          <a:prstGeom prst="rect">
            <a:avLst/>
          </a:prstGeom>
          <a:noFill/>
        </p:spPr>
      </p:pic>
      <p:sp>
        <p:nvSpPr>
          <p:cNvPr id="55302" name="AutoShape 6" descr="data:image/jpeg;base64,/9j/4AAQSkZJRgABAQAAAQABAAD/2wCEAAkGBhQSERUUEhQUFRUVGBcXGBcXGBccGBkYGBYWFRQYFxYYHCYeGRkjGhcUHy8gJCcpLCwsFR4xNTAqNScsLCkBCQoKDgwOGg8PGiokHCUqLCwpLCksKSksLCwpKSwsLCwsLCkpLCkpLCwsLCkpLCksLCwsKSwsLCwpLCksLCwsKf/AABEIAMUBAAMBIgACEQEDEQH/xAAbAAEAAgMBAQAAAAAAAAAAAAAABQYDBAcBAv/EAEUQAAIBAgQDBQQGCAQFBQEAAAECAAMRBBIhMQVBUQYiYXGREzKBoQdCUrHB0RQjYnKCkuHwM6Ky0hYkNEPCY4Ojs/EV/8QAGQEBAAMBAQAAAAAAAAAAAAAAAAECAwQF/8QAKhEAAgICAgEDAwMFAAAAAAAAAAECEQMhEjEEE0FRImFxMoGxFCNSkaH/2gAMAwEAAhEDEQA/AO4xEQBERAETyRfFu0lDDf4jjN9kat6Db42kNpdglZ5ec74l9KR1FGmB4ubn+VdPmZA4jt7i3/7hX90KPwvMXnijN5EdivE47R7Q4kgn9Iqsd7ByPUzyj27xS/Xa3ic3+q8tLJxSbXZVZkzsc9lA4P8ASAxsalmXn3bMPiDY+ktHC+1GHxGlOoM32W7reh3+E1aaSb9y8ckZdEvE8vEFz2IiAIiIAiIgCIiAIiIAiIgCIiAIiIAiIgCIiAJjr11RSzEKoFyToAPExWqhVLMQABck7ADUkzk/bDte2IbIhIpA6D7R+034Dl5zLJkUEVlLiSvaP6QHcmnhbqu2fZj5fZHjv5SmUUNSp3iTcm+u5859YPBBtWax/vaSWDwtuWvLwnHKdVKRzNuR4+DULbKPIfmJkPBwx0sNBpN+jgJu4bC5b6TeHkQ8jKoSikmU4OKsiTw8IhyjW0jk4UW226mW40piOHHLSenk8SM2v8V7FE2ivUcGFuoJNrH1kcuCYNrsSfEjmPWWCvgSoHeAtc5j06SKx9TvAqdbWJGxnPmlBRSmqr+CEneiT4R2zq4Z8ty9MWujEn4qx1U+G3hOlcI41TxKZ6TX6g+8p6MJw7EXJuTrN7gXG6mHqB6ZsRoRyYdCOk4VmqTro6YTa0zuUSO4HxlMTSFRPJl5q3MH8+YkjOxO1Z0iImDF4xaSlnNgPmeQAGpJ6CSDMTNSvxeinv1EUbXJAF+mY6TXplq2rAqnJOZ/f/LbznxiOAYb2hr1adMsECZ6gBCopJsubRBckkjfnAJWnUDAFSCDsQbg+Rn1I3DcLFEH2JCqTfIR3L87WsV+HpNvCYoOCRbQlTYgi431G8AzxEQBERAEREAREQBERAE8nsxYmuERmbZQSfIawCjfSTx4rbDqdCMz2337qnw5+k55RTMbzd4pWfEVXqb5mJ/IDyFh8IwmFN8tjfpPPyqT+qu+jklLkyRwDAAXGvhbbw+MlcFhOe084bg8q94C97jnJMEAXOg6mdWHwHkink0vgo5V0fVGlpM3sp6gn3ed2PxY40l8DlZhZJiZJstMTCdiKNEdi8SFIBBsef8ASQWJoZqhCbE6cpPcQwhe1radZr4bBZLkka/L4zyc2PJlzcZ/p+SyaS0QdXh2UkEFtBte48QOcjxQZXAXW/oRz9JYa+KQuALk7AjbWalXB3Wzb3vcaa8j4GXj40ZP+3uijlXZs9nu0P6NXBF8h7tQdRybzG/r1nWabggEagi4PUGcTbDi5YixPjf4zoPYPjgbDMtQ2NDmfsG5X0sR8BM5RljycZe+0dOCdqizY3GCmpY3PIAbk8gJG0MK1VhUq2uPdUbJfe3U9T9200mxxd/aMrHQ5EFrhbgXNyAOV2OgkHxTtjka+cMy+6qE+zXQi5O9VvRRyBm8Mcpukbyko9lp4hxRqd1RQoFr1Kmiai/cUd6oQDysOV+lW4j2ioq13JrsPrVLZRoV7lId0aFtTc6yl8a7Xu5JZyT/AHt0Ehv0PEYhGemBYAEZjYsCQNPUHyndHxo41czmeWUtRLH2o+khiCtMksdOp16Dr5TpXYDgjYXA0kqf4rZqlT9+ocxB8RcD4Sn/AEcfRaKZTF4uzvo1NNwt9QzdTzA9fDqQnLnyJ/THo2xxrbPYiJzmoiIgCIiAIiIAiIgCRHHqJq03o5smcaNa/npJeVXthxRqJUrrZbkdRfUX5GwOstFctFJtJbNHCdgkAsazXtpZQBfyuSZCUsI1OrUVhYq2Tzy8x4G9/jLRwbtAtZAyX8VNrjzmXiXD1rd5AFcb6WzabHx21m0H+m39KOeUE1ceyEpibmCphnAIBB3B2ItqCJgqYdksHBW+us2+FC9QeAJ/D8Z2SaatGKWyM4t2IAzPSxeLo3OiLUDIL8lVhcDwvK5xbB43CqjLjHrZnCBDTQG5G5a50+HpOhcWq6KPj6afiZFYzDq4CtyIOhsQd9D1/KZxviaWrKq+L4gUBptSLXClG2N9Lh9LG4Gh010OkxHi3FF97CK9tTkYHT4PJ3A9nH9tnDu6Bs+QKBdgDlLlRra5IGgvraTWTdemrH7h42+ZkKbS+omSV6KBV7a4hQfa4Kso2JAcfPKZpf8AHOG2enVXwzD7iBOlYnFCmt75QOnK/IdWPP8AAbVTidf21yVBVdlNrD4ndj/ek83L5sJS3GyeKRH4bieHqqHQV7EkDRNxa5B6C418ZvYridCmQtWoyMQGGZNwdiCpsRvtM9IUWwwFMCmyAqabZVJFy2dSO6Tre1+UqvH/AGON9laqtP2S5FGcXtcatcAE36G068GSEdwWvsJQTWyWY0H2xi68iCB5SW4Q9Kkpy1qbM1tc2lgbju87b77zn3aLsY+Ey/8AMU2LC+Q5gwBvqRYgD46zLwvABUzge1bTU2IFyQLU/wCE6tfbYTdYcc3ya/2Vpw6L52mxNT2YNE3RtXAa7PbZiw0YW2UaDkJznHcXOoNx5zercTLHVix5DUn4ATQ4hnI71KpbxpsfTSdlRxxpMqrk7Zl7N9lcTxGpakpCA96o1wo+PXwGs6LV4NU4a2RMNUxSJRUmpZ+8xYKlJAoaw30AuCAWax05vwTj2Jw7r7A1UYkAKobW50GW3e8iJ1/gvbnEoMuOw9mtuhGcfvU9r+APwnDm5PpnRCl2XumNBpbw6eE+5F8G7SYfFC9Cqj9VBsw80PeHpJO84qo3PYiIAiIgCIiAIiIAiIgCUntz74/dH3tLtKj24o6qeqkehv8AjN/H/WjDP+goHCHylspIsxAsdpY6HF6w91x/GL/PeVenem7E+4Tcnp+MkMJxJSegvYeO3pvLxnjhF48mnZxrldxLXS7QuTlNiQLm66G/nN3hKli72tsNBoOZ/CV+lUljw1T2NK/Pf4nYf30mzhxVIvGVvZ8Y6i7NfKbDTx03033jBcOzXNS6+Gx6315TFT4sba/KZ6WLzGwvf5DxMq+aVGiUXsmMJTCKEU3t+e5/vlGPwoZd7Hr/AE8rzXfFpRXU3PzP9JD47tCFGZrnW2g/Ocs46bl0bcl0V7jdNxVKvYBdiL5bHUEeJ08byLqtfQaAf/lyZYK3a3eyXH7RFiP3bGQ5wzVmLBRSQ62F7fwg6n5DXlPFyQjdxdlGaKqzHJTVmJ6AknrYDYf2ektfAfo/WwqYrR9Sq93uG/dYnXvDe2wvIunxBcJf2bEMRY2sWPnyUf3rIzH9vcQXVS9gdQMqkaEDXTXeb+PSf3CaRH8c+jLG1MQ7itRqq7E58xVspOndI5Cw0JGk0uznZqhVqFf0kIqhixKjOQWyjK4fcggDQWsx1MsWC4viq2e1QiyMQbKFuCvgeV+s2uF8NX2qe0bO7uou3M3AGm5+PSdk/LtJJEpk1xfsQ9NKQ4alGiyZs12ILC6EKWyktfKQbmwHW8tfBMLVTD00qsGdVAZl0Unw0GlrDYbTfFOfZNpq5N9myVGlxHDOygUyoNwTmza2N+XlITEdmHqVjVdlQH3lF2a/ModAL25g2O28spe+0Cn1hOhVnPcX2ewlNKjUKWQlwCBnz5dbsL9/3rE22tLrwFWFBA+bTQZrhsv1b312669ZIWi0OVqglR7ERKlhERAEREAREQBERAEg+1WGz0SfsEH4HQ/hJya+KoZgRuGBBHhLQlxkmVnHkqOK8XrZSyjnv980KTy4dpOyoz5g/gdPTnIajwdUOuZ/DQD7/wAZyeZKU8lv9jjhHiqNzgTuWDsTkXYHnb8B1/rLBjOI+0Pd90bePjK3XDuLFkpp0vckeOwt4Tb4fi1p2Ch6xHIKSPkLfMy3i+R6TqW0TKN9E7g8Kz67D7R/DrN6pjEojKmp/HxP4fdND9JrVAO6aank3dPxvr6Ce08Co96oPJSPvP5T1+cZK2yqUukjFVrljdjcweHmopBFgeZ+RA3matWCD9Wgv9psx+NwDb1kTVxNRveueoy1PwS33yJThJUTwkazmjRJzHO48j8th8ZoYvjbPovdv039Zu1sArWzID5LV/2/fMiYcAWVFXxCVAfUrPIfhb1JUX38ELT4e7+F+u/puZ94z6O6xrZhUpZXVV3bNcb90Lbn1kt7E/ta/s1P9kkOH4ElldajKVFmvmFjb6uYDT1nRHBHFuL2Wxpt7Rup2YYG2Z1BUqTk2zbFbA7dLTVwfBqWFxC1Xeo+Uk6obk2IGpA5mSnDWyres9N3LEAlrXsLp4bsPWQOO4pTqqxp5bLysb20t/lHymMo412atRXZfeFcXXEoWphgAxXvAA3Fj1PUTdWn1lG4L25w+Hw65i5F7ALTUWI3v3tbnW5khV+kvCqqsRWs21kF9wPteMu8sV2zaOOUlyS0WwCeyEbtdQBsWN+ljea47dYfPktUDWJ93pr1j1I/JnyRY4lUT6RKBvanWsNblQAfIk6zLwnt5RrtlyvTGveqFVBsL6a6yFlg9JmrxyW2izRNUcTpEgCrTu2wzrc32sL6zZvL2UPYiJIEREAREQBERANR8VMD4ye1aU1KtOAR3H0NRSVNja3XyNj0nP63EnUkOikjQ7g/jOjVacrvH+Ch1LKO8Nf6eUplh6i+6MMka2ispxlOasvll/IS/dnqivhqbam4Pvb+8w19JzCpRnRuyR/5Sl5N/rac2DchjeydWmo+qvoJlVprhp9h52Ubmrxo3XW9iVX+Zgv4zbLGaXG9aLfw/wCoSPFN1pK9iRZdQwvqQBcNbr1gE7cwakpa9o1aoFQ6aXL5wbm+VVABudjqRvzm7iuLUEA9pXpKSAcrOA25F8p13EmiLLMawG5+c+Gxa299f5hKa3afBr/36XwN/uvMD9scHf8Axr+SVD9yRQs3eId5fZ+zdlJzXXLa4U3ucwOoa3wPSaLcSdRYUa5zd1iaRygai+YXvPn/AI0w31RWb92m3/laP+Lqf1aOIY+KqPmXmPoReT1GtorKmqNTiXHKVBRRZiq3VvaVEddSpuL5bbm3wmHAdpMEt74m91sbk2J8snnNnGcaaqpC4NySD75S3usNV16zlb8MquzNTpOwB1yKzKpIuVJW/j6S+aCyNOWq/wCkY8KekdEw/EMI9BwcQAS4KguoO4B94C2xOs+qT0SiKKiGzgn9dT6sd83S3rOZVKLL76uvmpH3ibeExQAsLHnvInHDNU9fg6sfj54x4wevydTGLoGlUQOlzqL1VtfwJfe/3yN4ljML7GmL5mS4IDE9Mtrb8/SUoVyek9NY+EtjXj41xu/yh/QeRy5R1+GWnEcdoZkdA16diujAgj3bG+/jM/De2NQV6bBGqMHFlzasSbAX6kn5yn+2PhOi/RB2eWtVbE1P+wwVByLlSSx8gRbxPlIjDx7tXZXN4mdfXk/k6/RJIGYWNhcXvY8xfn5z7ngnssZiIiAIiIAiIgHy1MGYKmEvNmIBFVsFNGrhJYiJ8PQB5QDmPGOyhBLUhcc15/w9R4ffJfsx/wBOqj3kuGHMEsTqNxLdV4cDOfdp+NVsHxGmqgezdFHk12OvUHQW8iLEa5LGoy5IqopO0WgNPsNNDDcWp1hmU2OmZeak9fDxmyrTUsYuMN+pb4f6hIntNxU0cDRymxqZVv4AFtPiBJLi7fqX8h/qEqH0kV8uAwZ/aP8A9ZgEBw/GFmdb3upb4iw/L0k3x7htOtVLOLkotj4ZqlpWOxlqtd1vr7IkeYen+FxLxSwAqMmZstqNPYXJNtfv+c6Mb2rMZqk6K6vBKQ+rMy8Opj6okrW4WR7rA+eh/Ka5wbdB6idDbXsc9X7mvToKpuoAPUSx8D4hnORkF+ThRbybkPORVDCAaub+A/Ezc/TLCwsBLKLkt6GkW5cCw5L6ic5+jcYajUx1HFKDkr5VupNgPaDcDTlLjwbjuYZHOoHdJ5jpfqPulPqBKWMxVjTf29QVApAOgXKbHc96+05Zw3TN4ypWi+foeAIBDKuYXFqjLcXIva45g+k+17PYUg2VHvzYJUPwL3lMr4xXbvU9goGViO7lXLobjTb4TGqUjszr5qD8wRM/SRr68+rLdW7EYMi3sKN+vs1v/lyiadb6N8EwstJA3W9UD0VxNvA8WpU1COdgFXNzsASfMkiTPDKqvmdLaCw1Nrkb+A5esycUbLPNdMonEPoqpqVy02YE2Ps65UjxtVVr+V5ceyXBqWBpGglRiGcuoqZQ12CgrpbN7pO3OVvi3anFUKgSuyITshChXGxsd2HkbjwkfiMMrg1aF9NWQm7p+0Duyftbjn1l44kiuTypzVM6uJ7KX2b7aCwp4lgOlQ2APg55Hx9Zc5DVFE7R7ERIJEREAREQBERAEREATmX0wcJqKn6YmZkWmadRR7yXDilVS2t87gHwseRnTZ5aAcn4rgKrYehiKbIMUid2ol/Y11Nr03B2uAN9j4aiRo8WKbju63XmLG1x4c5ZO1PCmyPUTUEfrEOxts4H2hpfyHSc+7JVfag4dy+elSFS9tCjMBT7+5NmA+EqSWriGJD4d2U3FvxEhe2/Z6ri+GUPY5S9Ih7M1rrlZWsTpfUb9DPurQNNai+qnz+Rk5wvHI+EyA95KZDDnoDqOokphnNezXZWvg6tR6+RSAtPKGzMA5DK9x3cpK5NDv0lqqZglOoqsVCFGKqzWuVyXCgkA+zcX/OWHH4OnWsx724uDoRfvK1tGW67HmJn4LSCCoqiyhEsP4qnM68zNVkaS+xm4JlVpJVf3aVQ+JXKP89pJYXsviKm5RB4sWPoot85JIdZxLtxxqucfiaZrVTTWqyqmd8oAtYBQbAS7zzfuVWKKOv4jgOGo/8AU46mngCin0ZiflIHifaPhNHarWrH9jOfmMizk2HX1+f8wnuKTW3Ppz/rMnOT7ZoopHYOx3G8NjTV9jhygpZNXyFmz5ul7Wy9TvPeL9mf0hywIBRnUAg/avoRt6SE+h/h9SkuJapTdA5pZS6sua3tL5cw1tcesu+HUkuVqhD7R+6yBkOu9xZgfjy2kcmtkqKlplJ4l2Kq9wqGJQMLoxJtmzDoT7zek16lerSsrrc23buG+o1DDyOnWdJWrUX3qIcfaouG/wAj5T6Fplp46g5yMwUn6lUFCf4agF/heSsnyHgfsUbieIb9Eo18lzorqDtqVNjz1yesnuxuNNSgHXMpVmTW19LEXtpYgjSWKvwOj7MI1NRTJ1Ve6NToRltY5spnvCeDUaOZKWazHNZje1hbTQRaorTTGOwtLFUjSxFNaindWGl+qndW8Rr4yh47sPiME/tcBUd0Bv7Mm7r+79oeVj4GdPGDmOtgfsnXp/e0hOiWrOUVMQuKRgtMJXIIalslS4sTT6N/6Z3+r0kl2H7cVMMFoYos9IaK5uXp8rNzZB6jxG1j4twKnVa7rlf7Q0J8+R85gXs9RZgauZ7bnYt0zke956HxM1+ijKp3ovNGsHUMpDKRcEG4I8DMkisIy01ApgBBsq6C3gBJNHuLzE2PqJ5PYAiIgCIiAIiIAiIgHyy3E4TwDtQqcSq0X7tT2CYa1rfrMO65x8QhN+dp3eaGI4DQcuzUaeZxZnyLnOlvfte9rc+UAqHFGWr0za2vsdrA/ObXFeBZQGp6d0bcrjX4byK7T8LahVyqSUILLfcAbqTzItv0kh2t7Vfoi0e6GDKGa975bAALb6xN/SQiTBwrEhV9kdGBYi+zZmLm3jcnSS3C9637if6qkhM9LFU0q0jo4DLyJ8COTA3BHUT7wHEK1LMGQuGAXNpcZS29yAdzr4SSDeTec+4n9F74jG1674inTp1KjMoVWeplPUd1R6mXKvVrEH2apexsGJJJ5Cy2AudL3NpnwfFcK1u+1ZiAfZoGdxcXs1OkO6RsQ3SAQHDfo7wNI2K1a7ftvYH/ANqkBf4kyz4Pgns/8KhTojwVUPyBf1ktTxlUJ+roJh0+1WZV/wDjpX+bLKb2j7a4SncVcTWxJG9PD9yn5MyEfOoYBKVVqGs9PMO4tNrra/fz6Etex7nTYiTHA+CoaRVrkqxs19e93tTz1J3lc4S/tcNSfD0/0daqmoUVVJ1NhdyLXK2OY69L2lq7JYcolUFixNTNcszHVEFrt5eA1gCpwBl1ptfwOh9RpMFZXAy1UDL0ZQVP4SyzwiCbKknDqVv1ZqUL8qbdz40mulv4Z90cDXpsGptSrAcrtSY6W1AzIf5Vlhq8ORuVj1Gk1n4SR7pv57+sii3qP32R78fyf41OrS8WXMn89PMPW018V2rorTZxVptYEgBgSTbQWGup0kuGqJvf46j1mpiuDYatrVoIT9oCx9RvIfL2LxeO/qT/AGNfCcRXE0kcA94XA5g7EfAg+kwcQwz0lz5SwG4XVgPIan4SWw3CVQWpkAAWCkWsOgtPmulRfqkjqNfuhpuNXso3HlaWiM4LjqjEFKTFCdS3dAHVc2pPkJLY3iWS5BGnzPJbdb28ryI4nxI+yYK5RrixG511UjfXw1kLwfjVOlVb21OqxuCDYCxAtfIbfD+zOfHGcHxe18svNwkuXX2OjLPqReD7SYeptUAPRrqf834STVgRcTpMT2IiSBERAEREAREQBERANbH4BKyFHF1b1HQg8jOd/SF2cfEYikiq3s1pi79LFgACdC2o0HK5nTZXe2vERQoLUJC99VzHTKWvlIJ0BJAGv2pDBzPgNColGtRBtUw9VwPJhm26FlJt+1LjR4gpwtJ6rAMxbQ7nKBsBqbXlR4JxhRxDGlizf4RObckDK1+Vxc+hluTCI1CkykZVasoDAm6MVIvldfsqd7GAYH7RpSXOKdV10uwUBQCQL3cjrtaQ30jdtMVga1OjhclJKqFy/swWL52DWv3fskm1+9Jh6VCw9sxcZlsDfLmzBUuEGtjYDMTaeduOy54lRpLTypUp1Mys97ZGGWoDYHop80gHMxj6uIbNiKtSsf22LAfwnuDyKjzmvjOF1KzhKaOxJA7qk2BNrgbgDwNp1vgX0aUMMqtUc1X/AJV+A1Y+vwljpcINrIq018rf5Rv8SIoEC9J1pinQW+RQgOyqFAAux0vYDTeTXY7C1EpOKjFyXuDY21VQQCdxcSUwfDgihblrEnW27MWOgHUzbEVuyb9j2IiSQIiIB5aY2w6nl6TLEA1/0a2xkdx/HVKNEmkjO50FgSF/aa3IffJmIBzzhXaHFpa+WoB9sd7+YW+d5P0u0lOp3a9EqfEBx+fyk3ieHo/vKD47H1Gsr/EuxhbWjVKno4uP5hqPnIINypwfD1x3Gsf2T/4t/SaB7PYqib0KiOOjZkPqLg/GQv8A/Lx1BrkZlHSzj/cPlJzhvaJ7WdD8Df5NqPWAbmG4rXTStSceNgw/mWSmHx4bb+/WMNjg/wDdvvmwEHQSST6iIgCIiAIiIAiIgCRnaXgSYzC1sNU0WqhW/NTurDxDAH4STiAcV7E/RdjMI1d8StF0K2sHLuxV82cLlta1zqb7aSZxnBXelS9icqqatO7HuMuZSjWU5rix0IHvGdQM1V4VTGmUWzFrcrnfT8JDSapkxk4u0U/gnYxcqiq9SqFOYKO4ga9wbLqSDtc6SzUeDANdf1a2AyrqSQTqWN9dbaeslFW09hKlSDbbtmOnQC7D47n1OsyREkgREQBERAEREAREQBERAEREA8tMdTCq2pUE9efrMsQDHTw6jYTJEQBERAEREAREQBERAEREAREQBERAE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4" name="AutoShape 8" descr="data:image/jpeg;base64,/9j/4AAQSkZJRgABAQAAAQABAAD/2wCEAAkGBhQSERUUEhQUFRUVGBcXGBcXGBccGBkYGBYWFRQYFxYYHCYeGRkjGhcUHy8gJCcpLCwsFR4xNTAqNScsLCkBCQoKDgwOGg8PGiokHCUqLCwpLCksKSksLCwpKSwsLCwsLCkpLCkpLCwsLCkpLCksLCwsKSwsLCwpLCksLCwsKf/AABEIAMUBAAMBIgACEQEDEQH/xAAbAAEAAgMBAQAAAAAAAAAAAAAABQYDBAcBAv/EAEUQAAIBAgQDBQQGCAQFBQEAAAECAAMRBBIhMQVBUQYiYXGREzKBoQdCUrHB0RQjYnKCkuHwM6Ky0hYkNEPCY4Ojs/EV/8QAGQEBAAMBAQAAAAAAAAAAAAAAAAECAwQF/8QAKhEAAgICAgEDAwMFAAAAAAAAAAECEQMhEjEEE0FRImFxMoGxFCNSkaH/2gAMAwEAAhEDEQA/AO4xEQBERAETyRfFu0lDDf4jjN9kat6Db42kNpdglZ5ec74l9KR1FGmB4ubn+VdPmZA4jt7i3/7hX90KPwvMXnijN5EdivE47R7Q4kgn9Iqsd7ByPUzyj27xS/Xa3ic3+q8tLJxSbXZVZkzsc9lA4P8ASAxsalmXn3bMPiDY+ktHC+1GHxGlOoM32W7reh3+E1aaSb9y8ckZdEvE8vEFz2IiAIiIAiIgCIiAIiIAiIgCIiAIiIAiIgCIiAJjr11RSzEKoFyToAPExWqhVLMQABck7ADUkzk/bDte2IbIhIpA6D7R+034Dl5zLJkUEVlLiSvaP6QHcmnhbqu2fZj5fZHjv5SmUUNSp3iTcm+u5859YPBBtWax/vaSWDwtuWvLwnHKdVKRzNuR4+DULbKPIfmJkPBwx0sNBpN+jgJu4bC5b6TeHkQ8jKoSikmU4OKsiTw8IhyjW0jk4UW226mW40piOHHLSenk8SM2v8V7FE2ivUcGFuoJNrH1kcuCYNrsSfEjmPWWCvgSoHeAtc5j06SKx9TvAqdbWJGxnPmlBRSmqr+CEneiT4R2zq4Z8ty9MWujEn4qx1U+G3hOlcI41TxKZ6TX6g+8p6MJw7EXJuTrN7gXG6mHqB6ZsRoRyYdCOk4VmqTro6YTa0zuUSO4HxlMTSFRPJl5q3MH8+YkjOxO1Z0iImDF4xaSlnNgPmeQAGpJ6CSDMTNSvxeinv1EUbXJAF+mY6TXplq2rAqnJOZ/f/LbznxiOAYb2hr1adMsECZ6gBCopJsubRBckkjfnAJWnUDAFSCDsQbg+Rn1I3DcLFEH2JCqTfIR3L87WsV+HpNvCYoOCRbQlTYgi431G8AzxEQBERAEREAREQBERAE8nsxYmuERmbZQSfIawCjfSTx4rbDqdCMz2337qnw5+k55RTMbzd4pWfEVXqb5mJ/IDyFh8IwmFN8tjfpPPyqT+qu+jklLkyRwDAAXGvhbbw+MlcFhOe084bg8q94C97jnJMEAXOg6mdWHwHkink0vgo5V0fVGlpM3sp6gn3ed2PxY40l8DlZhZJiZJstMTCdiKNEdi8SFIBBsef8ASQWJoZqhCbE6cpPcQwhe1radZr4bBZLkka/L4zyc2PJlzcZ/p+SyaS0QdXh2UkEFtBte48QOcjxQZXAXW/oRz9JYa+KQuALk7AjbWalXB3Wzb3vcaa8j4GXj40ZP+3uijlXZs9nu0P6NXBF8h7tQdRybzG/r1nWabggEagi4PUGcTbDi5YixPjf4zoPYPjgbDMtQ2NDmfsG5X0sR8BM5RljycZe+0dOCdqizY3GCmpY3PIAbk8gJG0MK1VhUq2uPdUbJfe3U9T9200mxxd/aMrHQ5EFrhbgXNyAOV2OgkHxTtjka+cMy+6qE+zXQi5O9VvRRyBm8Mcpukbyko9lp4hxRqd1RQoFr1Kmiai/cUd6oQDysOV+lW4j2ioq13JrsPrVLZRoV7lId0aFtTc6yl8a7Xu5JZyT/AHt0Ehv0PEYhGemBYAEZjYsCQNPUHyndHxo41czmeWUtRLH2o+khiCtMksdOp16Dr5TpXYDgjYXA0kqf4rZqlT9+ocxB8RcD4Sn/AEcfRaKZTF4uzvo1NNwt9QzdTzA9fDqQnLnyJ/THo2xxrbPYiJzmoiIgCIiAIiIAiIgCRHHqJq03o5smcaNa/npJeVXthxRqJUrrZbkdRfUX5GwOstFctFJtJbNHCdgkAsazXtpZQBfyuSZCUsI1OrUVhYq2Tzy8x4G9/jLRwbtAtZAyX8VNrjzmXiXD1rd5AFcb6WzabHx21m0H+m39KOeUE1ceyEpibmCphnAIBB3B2ItqCJgqYdksHBW+us2+FC9QeAJ/D8Z2SaatGKWyM4t2IAzPSxeLo3OiLUDIL8lVhcDwvK5xbB43CqjLjHrZnCBDTQG5G5a50+HpOhcWq6KPj6afiZFYzDq4CtyIOhsQd9D1/KZxviaWrKq+L4gUBptSLXClG2N9Lh9LG4Gh010OkxHi3FF97CK9tTkYHT4PJ3A9nH9tnDu6Bs+QKBdgDlLlRra5IGgvraTWTdemrH7h42+ZkKbS+omSV6KBV7a4hQfa4Kso2JAcfPKZpf8AHOG2enVXwzD7iBOlYnFCmt75QOnK/IdWPP8AAbVTidf21yVBVdlNrD4ndj/ek83L5sJS3GyeKRH4bieHqqHQV7EkDRNxa5B6C418ZvYridCmQtWoyMQGGZNwdiCpsRvtM9IUWwwFMCmyAqabZVJFy2dSO6Tre1+UqvH/AGON9laqtP2S5FGcXtcatcAE36G068GSEdwWvsJQTWyWY0H2xi68iCB5SW4Q9Kkpy1qbM1tc2lgbju87b77zn3aLsY+Ey/8AMU2LC+Q5gwBvqRYgD46zLwvABUzge1bTU2IFyQLU/wCE6tfbYTdYcc3ya/2Vpw6L52mxNT2YNE3RtXAa7PbZiw0YW2UaDkJznHcXOoNx5zercTLHVix5DUn4ATQ4hnI71KpbxpsfTSdlRxxpMqrk7Zl7N9lcTxGpakpCA96o1wo+PXwGs6LV4NU4a2RMNUxSJRUmpZ+8xYKlJAoaw30AuCAWax05vwTj2Jw7r7A1UYkAKobW50GW3e8iJ1/gvbnEoMuOw9mtuhGcfvU9r+APwnDm5PpnRCl2XumNBpbw6eE+5F8G7SYfFC9Cqj9VBsw80PeHpJO84qo3PYiIAiIgCIiAIiIAiIgCUntz74/dH3tLtKj24o6qeqkehv8AjN/H/WjDP+goHCHylspIsxAsdpY6HF6w91x/GL/PeVenem7E+4Tcnp+MkMJxJSegvYeO3pvLxnjhF48mnZxrldxLXS7QuTlNiQLm66G/nN3hKli72tsNBoOZ/CV+lUljw1T2NK/Pf4nYf30mzhxVIvGVvZ8Y6i7NfKbDTx03033jBcOzXNS6+Gx6315TFT4sba/KZ6WLzGwvf5DxMq+aVGiUXsmMJTCKEU3t+e5/vlGPwoZd7Hr/AE8rzXfFpRXU3PzP9JD47tCFGZrnW2g/Ocs46bl0bcl0V7jdNxVKvYBdiL5bHUEeJ08byLqtfQaAf/lyZYK3a3eyXH7RFiP3bGQ5wzVmLBRSQ62F7fwg6n5DXlPFyQjdxdlGaKqzHJTVmJ6AknrYDYf2ektfAfo/WwqYrR9Sq93uG/dYnXvDe2wvIunxBcJf2bEMRY2sWPnyUf3rIzH9vcQXVS9gdQMqkaEDXTXeb+PSf3CaRH8c+jLG1MQ7itRqq7E58xVspOndI5Cw0JGk0uznZqhVqFf0kIqhixKjOQWyjK4fcggDQWsx1MsWC4viq2e1QiyMQbKFuCvgeV+s2uF8NX2qe0bO7uou3M3AGm5+PSdk/LtJJEpk1xfsQ9NKQ4alGiyZs12ILC6EKWyktfKQbmwHW8tfBMLVTD00qsGdVAZl0Unw0GlrDYbTfFOfZNpq5N9myVGlxHDOygUyoNwTmza2N+XlITEdmHqVjVdlQH3lF2a/ModAL25g2O28spe+0Cn1hOhVnPcX2ewlNKjUKWQlwCBnz5dbsL9/3rE22tLrwFWFBA+bTQZrhsv1b312669ZIWi0OVqglR7ERKlhERAEREAREQBERAEg+1WGz0SfsEH4HQ/hJya+KoZgRuGBBHhLQlxkmVnHkqOK8XrZSyjnv980KTy4dpOyoz5g/gdPTnIajwdUOuZ/DQD7/wAZyeZKU8lv9jjhHiqNzgTuWDsTkXYHnb8B1/rLBjOI+0Pd90bePjK3XDuLFkpp0vckeOwt4Tb4fi1p2Ch6xHIKSPkLfMy3i+R6TqW0TKN9E7g8Kz67D7R/DrN6pjEojKmp/HxP4fdND9JrVAO6aank3dPxvr6Ce08Co96oPJSPvP5T1+cZK2yqUukjFVrljdjcweHmopBFgeZ+RA3matWCD9Wgv9psx+NwDb1kTVxNRveueoy1PwS33yJThJUTwkazmjRJzHO48j8th8ZoYvjbPovdv039Zu1sArWzID5LV/2/fMiYcAWVFXxCVAfUrPIfhb1JUX38ELT4e7+F+u/puZ94z6O6xrZhUpZXVV3bNcb90Lbn1kt7E/ta/s1P9kkOH4ElldajKVFmvmFjb6uYDT1nRHBHFuL2Wxpt7Rup2YYG2Z1BUqTk2zbFbA7dLTVwfBqWFxC1Xeo+Uk6obk2IGpA5mSnDWyres9N3LEAlrXsLp4bsPWQOO4pTqqxp5bLysb20t/lHymMo412atRXZfeFcXXEoWphgAxXvAA3Fj1PUTdWn1lG4L25w+Hw65i5F7ALTUWI3v3tbnW5khV+kvCqqsRWs21kF9wPteMu8sV2zaOOUlyS0WwCeyEbtdQBsWN+ljea47dYfPktUDWJ93pr1j1I/JnyRY4lUT6RKBvanWsNblQAfIk6zLwnt5RrtlyvTGveqFVBsL6a6yFlg9JmrxyW2izRNUcTpEgCrTu2wzrc32sL6zZvL2UPYiJIEREAREQBERANR8VMD4ye1aU1KtOAR3H0NRSVNja3XyNj0nP63EnUkOikjQ7g/jOjVacrvH+Ch1LKO8Nf6eUplh6i+6MMka2ispxlOasvll/IS/dnqivhqbam4Pvb+8w19JzCpRnRuyR/5Sl5N/rac2DchjeydWmo+qvoJlVprhp9h52Ubmrxo3XW9iVX+Zgv4zbLGaXG9aLfw/wCoSPFN1pK9iRZdQwvqQBcNbr1gE7cwakpa9o1aoFQ6aXL5wbm+VVABudjqRvzm7iuLUEA9pXpKSAcrOA25F8p13EmiLLMawG5+c+Gxa299f5hKa3afBr/36XwN/uvMD9scHf8Axr+SVD9yRQs3eId5fZ+zdlJzXXLa4U3ucwOoa3wPSaLcSdRYUa5zd1iaRygai+YXvPn/AI0w31RWb92m3/laP+Lqf1aOIY+KqPmXmPoReT1GtorKmqNTiXHKVBRRZiq3VvaVEddSpuL5bbm3wmHAdpMEt74m91sbk2J8snnNnGcaaqpC4NySD75S3usNV16zlb8MquzNTpOwB1yKzKpIuVJW/j6S+aCyNOWq/wCkY8KekdEw/EMI9BwcQAS4KguoO4B94C2xOs+qT0SiKKiGzgn9dT6sd83S3rOZVKLL76uvmpH3ibeExQAsLHnvInHDNU9fg6sfj54x4wevydTGLoGlUQOlzqL1VtfwJfe/3yN4ljML7GmL5mS4IDE9Mtrb8/SUoVyek9NY+EtjXj41xu/yh/QeRy5R1+GWnEcdoZkdA16diujAgj3bG+/jM/De2NQV6bBGqMHFlzasSbAX6kn5yn+2PhOi/RB2eWtVbE1P+wwVByLlSSx8gRbxPlIjDx7tXZXN4mdfXk/k6/RJIGYWNhcXvY8xfn5z7ngnssZiIiAIiIAiIgHy1MGYKmEvNmIBFVsFNGrhJYiJ8PQB5QDmPGOyhBLUhcc15/w9R4ffJfsx/wBOqj3kuGHMEsTqNxLdV4cDOfdp+NVsHxGmqgezdFHk12OvUHQW8iLEa5LGoy5IqopO0WgNPsNNDDcWp1hmU2OmZeak9fDxmyrTUsYuMN+pb4f6hIntNxU0cDRymxqZVv4AFtPiBJLi7fqX8h/qEqH0kV8uAwZ/aP8A9ZgEBw/GFmdb3upb4iw/L0k3x7htOtVLOLkotj4ZqlpWOxlqtd1vr7IkeYen+FxLxSwAqMmZstqNPYXJNtfv+c6Mb2rMZqk6K6vBKQ+rMy8Opj6okrW4WR7rA+eh/Ka5wbdB6idDbXsc9X7mvToKpuoAPUSx8D4hnORkF+ThRbybkPORVDCAaub+A/Ezc/TLCwsBLKLkt6GkW5cCw5L6ic5+jcYajUx1HFKDkr5VupNgPaDcDTlLjwbjuYZHOoHdJ5jpfqPulPqBKWMxVjTf29QVApAOgXKbHc96+05Zw3TN4ypWi+foeAIBDKuYXFqjLcXIva45g+k+17PYUg2VHvzYJUPwL3lMr4xXbvU9goGViO7lXLobjTb4TGqUjszr5qD8wRM/SRr68+rLdW7EYMi3sKN+vs1v/lyiadb6N8EwstJA3W9UD0VxNvA8WpU1COdgFXNzsASfMkiTPDKqvmdLaCw1Nrkb+A5esycUbLPNdMonEPoqpqVy02YE2Ps65UjxtVVr+V5ceyXBqWBpGglRiGcuoqZQ12CgrpbN7pO3OVvi3anFUKgSuyITshChXGxsd2HkbjwkfiMMrg1aF9NWQm7p+0Duyftbjn1l44kiuTypzVM6uJ7KX2b7aCwp4lgOlQ2APg55Hx9Zc5DVFE7R7ERIJEREAREQBERAEREATmX0wcJqKn6YmZkWmadRR7yXDilVS2t87gHwseRnTZ5aAcn4rgKrYehiKbIMUid2ol/Y11Nr03B2uAN9j4aiRo8WKbju63XmLG1x4c5ZO1PCmyPUTUEfrEOxts4H2hpfyHSc+7JVfag4dy+elSFS9tCjMBT7+5NmA+EqSWriGJD4d2U3FvxEhe2/Z6ri+GUPY5S9Ih7M1rrlZWsTpfUb9DPurQNNai+qnz+Rk5wvHI+EyA95KZDDnoDqOokphnNezXZWvg6tR6+RSAtPKGzMA5DK9x3cpK5NDv0lqqZglOoqsVCFGKqzWuVyXCgkA+zcX/OWHH4OnWsx724uDoRfvK1tGW67HmJn4LSCCoqiyhEsP4qnM68zNVkaS+xm4JlVpJVf3aVQ+JXKP89pJYXsviKm5RB4sWPoot85JIdZxLtxxqucfiaZrVTTWqyqmd8oAtYBQbAS7zzfuVWKKOv4jgOGo/8AU46mngCin0ZiflIHifaPhNHarWrH9jOfmMizk2HX1+f8wnuKTW3Ppz/rMnOT7ZoopHYOx3G8NjTV9jhygpZNXyFmz5ul7Wy9TvPeL9mf0hywIBRnUAg/avoRt6SE+h/h9SkuJapTdA5pZS6sua3tL5cw1tcesu+HUkuVqhD7R+6yBkOu9xZgfjy2kcmtkqKlplJ4l2Kq9wqGJQMLoxJtmzDoT7zek16lerSsrrc23buG+o1DDyOnWdJWrUX3qIcfaouG/wAj5T6Fplp46g5yMwUn6lUFCf4agF/heSsnyHgfsUbieIb9Eo18lzorqDtqVNjz1yesnuxuNNSgHXMpVmTW19LEXtpYgjSWKvwOj7MI1NRTJ1Ve6NToRltY5spnvCeDUaOZKWazHNZje1hbTQRaorTTGOwtLFUjSxFNaindWGl+qndW8Rr4yh47sPiME/tcBUd0Bv7Mm7r+79oeVj4GdPGDmOtgfsnXp/e0hOiWrOUVMQuKRgtMJXIIalslS4sTT6N/6Z3+r0kl2H7cVMMFoYos9IaK5uXp8rNzZB6jxG1j4twKnVa7rlf7Q0J8+R85gXs9RZgauZ7bnYt0zke956HxM1+ijKp3ovNGsHUMpDKRcEG4I8DMkisIy01ApgBBsq6C3gBJNHuLzE2PqJ5PYAiIgCIiAIiIAiIgHyy3E4TwDtQqcSq0X7tT2CYa1rfrMO65x8QhN+dp3eaGI4DQcuzUaeZxZnyLnOlvfte9rc+UAqHFGWr0za2vsdrA/ObXFeBZQGp6d0bcrjX4byK7T8LahVyqSUILLfcAbqTzItv0kh2t7Vfoi0e6GDKGa975bAALb6xN/SQiTBwrEhV9kdGBYi+zZmLm3jcnSS3C9637if6qkhM9LFU0q0jo4DLyJ8COTA3BHUT7wHEK1LMGQuGAXNpcZS29yAdzr4SSDeTec+4n9F74jG1674inTp1KjMoVWeplPUd1R6mXKvVrEH2apexsGJJJ5Cy2AudL3NpnwfFcK1u+1ZiAfZoGdxcXs1OkO6RsQ3SAQHDfo7wNI2K1a7ftvYH/ANqkBf4kyz4Pgns/8KhTojwVUPyBf1ktTxlUJ+roJh0+1WZV/wDjpX+bLKb2j7a4SncVcTWxJG9PD9yn5MyEfOoYBKVVqGs9PMO4tNrra/fz6Etex7nTYiTHA+CoaRVrkqxs19e93tTz1J3lc4S/tcNSfD0/0daqmoUVVJ1NhdyLXK2OY69L2lq7JYcolUFixNTNcszHVEFrt5eA1gCpwBl1ptfwOh9RpMFZXAy1UDL0ZQVP4SyzwiCbKknDqVv1ZqUL8qbdz40mulv4Z90cDXpsGptSrAcrtSY6W1AzIf5Vlhq8ORuVj1Gk1n4SR7pv57+sii3qP32R78fyf41OrS8WXMn89PMPW018V2rorTZxVptYEgBgSTbQWGup0kuGqJvf46j1mpiuDYatrVoIT9oCx9RvIfL2LxeO/qT/AGNfCcRXE0kcA94XA5g7EfAg+kwcQwz0lz5SwG4XVgPIan4SWw3CVQWpkAAWCkWsOgtPmulRfqkjqNfuhpuNXso3HlaWiM4LjqjEFKTFCdS3dAHVc2pPkJLY3iWS5BGnzPJbdb28ryI4nxI+yYK5RrixG511UjfXw1kLwfjVOlVb21OqxuCDYCxAtfIbfD+zOfHGcHxe18svNwkuXX2OjLPqReD7SYeptUAPRrqf834STVgRcTpMT2IiSBERAEREAREQBERANbH4BKyFHF1b1HQg8jOd/SF2cfEYikiq3s1pi79LFgACdC2o0HK5nTZXe2vERQoLUJC99VzHTKWvlIJ0BJAGv2pDBzPgNColGtRBtUw9VwPJhm26FlJt+1LjR4gpwtJ6rAMxbQ7nKBsBqbXlR4JxhRxDGlizf4RObckDK1+Vxc+hluTCI1CkykZVasoDAm6MVIvldfsqd7GAYH7RpSXOKdV10uwUBQCQL3cjrtaQ30jdtMVga1OjhclJKqFy/swWL52DWv3fskm1+9Jh6VCw9sxcZlsDfLmzBUuEGtjYDMTaeduOy54lRpLTypUp1Mys97ZGGWoDYHop80gHMxj6uIbNiKtSsf22LAfwnuDyKjzmvjOF1KzhKaOxJA7qk2BNrgbgDwNp1vgX0aUMMqtUc1X/AJV+A1Y+vwljpcINrIq018rf5Rv8SIoEC9J1pinQW+RQgOyqFAAux0vYDTeTXY7C1EpOKjFyXuDY21VQQCdxcSUwfDgihblrEnW27MWOgHUzbEVuyb9j2IiSQIiIB5aY2w6nl6TLEA1/0a2xkdx/HVKNEmkjO50FgSF/aa3IffJmIBzzhXaHFpa+WoB9sd7+YW+d5P0u0lOp3a9EqfEBx+fyk3ieHo/vKD47H1Gsr/EuxhbWjVKno4uP5hqPnIINypwfD1x3Gsf2T/4t/SaB7PYqib0KiOOjZkPqLg/GQv8A/Lx1BrkZlHSzj/cPlJzhvaJ7WdD8Df5NqPWAbmG4rXTStSceNgw/mWSmHx4bb+/WMNjg/wDdvvmwEHQSST6iIgCIiAIiIAiIgCRnaXgSYzC1sNU0WqhW/NTurDxDAH4STiAcV7E/RdjMI1d8StF0K2sHLuxV82cLlta1zqb7aSZxnBXelS9icqqatO7HuMuZSjWU5rix0IHvGdQM1V4VTGmUWzFrcrnfT8JDSapkxk4u0U/gnYxcqiq9SqFOYKO4ga9wbLqSDtc6SzUeDANdf1a2AyrqSQTqWN9dbaeslFW09hKlSDbbtmOnQC7D47n1OsyREkgREQBERAEREAREQBERAEREA8tMdTCq2pUE9efrMsQDHTw6jYTJEQBERAEREAREQBERAEREAREQBERAE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5306" name="Picture 10" descr="http://www.oresybryan.com/wp-content/uploads/2014/03/exportar.import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991" y="260648"/>
            <a:ext cx="214777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2204864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</a:rPr>
              <a:t>Quinua</a:t>
            </a:r>
            <a:endParaRPr lang="es-ES" sz="3200" dirty="0">
              <a:solidFill>
                <a:srgbClr val="7030A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4856628" cy="2232561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347864" y="3933056"/>
          <a:ext cx="4673600" cy="812165"/>
        </p:xfrm>
        <a:graphic>
          <a:graphicData uri="http://schemas.openxmlformats.org/drawingml/2006/table">
            <a:tbl>
              <a:tblPr/>
              <a:tblGrid>
                <a:gridCol w="2044700"/>
                <a:gridCol w="26289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Sección II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PRODUCTOS DEL REINO VEGETAL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Capítulo 10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Cereales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Partida Sist. Armonizado 1008 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Alforfón, mijo y alpiste; los demás cereales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SubPartida Sist. Armoniz. 100890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Los demás cereales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3419872" y="5013176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El gobierno ecuatoriano pretende mejorar la alimentación en los niños y jóvenes a través del apoyo al Programa Mundial de alimentos que está interesado en incluir la quinua en el desayuno escolar</a:t>
            </a:r>
            <a:endParaRPr lang="es-ES" dirty="0"/>
          </a:p>
        </p:txBody>
      </p:sp>
      <p:pic>
        <p:nvPicPr>
          <p:cNvPr id="48132" name="Picture 4" descr="http://img1.cookinglight.timeinc.net/sites/default/files/image/1999/10/9910-quinoa-tabbouleh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772816"/>
            <a:ext cx="36022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</a:rPr>
              <a:t>Hierbas medicinales</a:t>
            </a:r>
          </a:p>
          <a:p>
            <a:r>
              <a:rPr lang="es-ES" sz="3200" b="1" dirty="0" smtClean="0">
                <a:solidFill>
                  <a:srgbClr val="7030A0"/>
                </a:solidFill>
              </a:rPr>
              <a:t> y aromáticas</a:t>
            </a: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4602802" cy="3194462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63888" y="3645024"/>
          <a:ext cx="4673600" cy="931545"/>
        </p:xfrm>
        <a:graphic>
          <a:graphicData uri="http://schemas.openxmlformats.org/drawingml/2006/table">
            <a:tbl>
              <a:tblPr/>
              <a:tblGrid>
                <a:gridCol w="2044700"/>
                <a:gridCol w="26289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Sección II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PRODUCTOS DEL REINO VEGETAL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Capítulo 13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Gomas, resinas y demás jugos y extractos vegetales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Partida Sist. Armonizado 1302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Jugos y extractos vegetales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Subpartida Sist. Armoniz. 1302.19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Los demás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635896" y="4826675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La empresa ecuatoriana que se ha beneficiado con la cooperación internacional es AAPPSME (Asociación Agroartesanal de Productores de Plantas Secas Medicinales del Ecuador), es una empresa asociativa en crecimiento.</a:t>
            </a:r>
            <a:endParaRPr lang="es-ES" dirty="0"/>
          </a:p>
        </p:txBody>
      </p:sp>
      <p:pic>
        <p:nvPicPr>
          <p:cNvPr id="49155" name="Picture 3" descr="http://www.cultivaencasa.com/images/cursos/medicinales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01691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132856"/>
            <a:ext cx="1370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</a:rPr>
              <a:t>Brócoli</a:t>
            </a: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5216698" cy="3075709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419871" y="3501008"/>
          <a:ext cx="5112569" cy="1235581"/>
        </p:xfrm>
        <a:graphic>
          <a:graphicData uri="http://schemas.openxmlformats.org/drawingml/2006/table">
            <a:tbl>
              <a:tblPr/>
              <a:tblGrid>
                <a:gridCol w="2236749"/>
                <a:gridCol w="2875820"/>
              </a:tblGrid>
              <a:tr h="215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Sección II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PRODUCTOS DEL REINO VEGETAL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Capítulo 07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Hortalizas, plantas, raíces y tubérculos alimenticios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Partida Sist. Armonizado 0704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Coles, incluidos los repollos, coliflores, coles rizadas, colinabos frescos o refrigerados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2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Subpartida Sist. Armoniz. 0704.10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Coliflores o brócolis, frescos o refrigerados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419872" y="5013176"/>
            <a:ext cx="50405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/>
              <a:t>Es un producto no tradicional pero es uno de los productos estrellas que han ayudado al desarrollo de la economía, consiguiendo así un crecimiento anual del 13% y creando más de 8,000 fuentes de trabajo.</a:t>
            </a:r>
            <a:endParaRPr lang="es-ES" dirty="0"/>
          </a:p>
        </p:txBody>
      </p:sp>
      <p:pic>
        <p:nvPicPr>
          <p:cNvPr id="50178" name="Picture 2" descr="http://img.vitonica.com/2009/02/broco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75646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75856" y="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CONFLICTOS</a:t>
            </a:r>
            <a:endParaRPr lang="es-ES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3554" name="Picture 2" descr="http://radiohuancavilca.com.ec/wp-content/uploads/2013/12/correa-sabatina-660x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08720"/>
            <a:ext cx="3694212" cy="1847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971600" y="2996952"/>
            <a:ext cx="75608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/>
              <a:t>En el enlace ciudadano 353 llevado a cabo en Quito el sábado 21 de diciembre 2013, el presidente cuestionó el verdadero papel que realiza USAID en Ecuador, por esta razón se someterán a una revisión técnica los proyectos actuales.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39552" y="4437112"/>
            <a:ext cx="24801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/>
              <a:t>Relaciones diplomáticas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012160" y="4581128"/>
            <a:ext cx="2657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Las relaciones comerciales</a:t>
            </a:r>
            <a:endParaRPr lang="es-ES" dirty="0"/>
          </a:p>
        </p:txBody>
      </p:sp>
      <p:sp>
        <p:nvSpPr>
          <p:cNvPr id="9" name="8 Flecha izquierda y derecha"/>
          <p:cNvSpPr/>
          <p:nvPr/>
        </p:nvSpPr>
        <p:spPr>
          <a:xfrm>
            <a:off x="3563888" y="4365104"/>
            <a:ext cx="2160240" cy="50405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556" name="Picture 4" descr="http://www.andes.info.ec/sites/default/files/styles/large/public/field/image/ECUADOR%20FELICITA%20A%20O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113014"/>
            <a:ext cx="5524500" cy="174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75856" y="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CONCLUSIONES</a:t>
            </a:r>
            <a:endParaRPr lang="es-ES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1196752"/>
            <a:ext cx="763284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/>
              <a:t>La microempresa tiene un gran apoyo por parte de los gobiernos americano y ecuatoriano ya que las leyes respaldan la creación de modelos agroexportadores enfocadas al mercado internacional. </a:t>
            </a:r>
          </a:p>
          <a:p>
            <a:pPr algn="just"/>
            <a:r>
              <a:rPr lang="es-ES" dirty="0" smtClean="0"/>
              <a:t> </a:t>
            </a:r>
          </a:p>
          <a:p>
            <a:pPr algn="just"/>
            <a:r>
              <a:rPr lang="es-ES" dirty="0" smtClean="0"/>
              <a:t>El sistema de aprobación de cooperación internacional es un proceso que toma tiempo ya que requiere pasar por varias supervisiones en entidades nacionales pero vale la pena luchar por su financiamiento.</a:t>
            </a:r>
          </a:p>
          <a:p>
            <a:pPr algn="just"/>
            <a:r>
              <a:rPr lang="es-ES" dirty="0" smtClean="0"/>
              <a:t> </a:t>
            </a:r>
          </a:p>
          <a:p>
            <a:pPr algn="just"/>
            <a:r>
              <a:rPr lang="es-ES" dirty="0" smtClean="0"/>
              <a:t>Dentro de los lineamientos para la constitución de la empresa se deben tomar en cuenta las leyes ecuatorianas que respaldan a la creación de nuevas industrias según la lista de las prioridades por parte del gobierno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La CI no se acabará por que existen instituciones que respaldan a Ecuador para promover las exportaciones y brindar su apoyo a la producción.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40466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RECOMENDACIONES</a:t>
            </a:r>
            <a:endParaRPr lang="es-ES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268760"/>
            <a:ext cx="7632848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/>
              <a:t>Se recomienda a las microempresas que quieran acceder a la cooperación internacional tomar en cuenta todos los puntos establecidos para su aprobación, con paciencia y colaboración con las entidades nacionales e internacionales involucradas.</a:t>
            </a:r>
          </a:p>
          <a:p>
            <a:pPr algn="just"/>
            <a:r>
              <a:rPr lang="es-ES" dirty="0" smtClean="0"/>
              <a:t> </a:t>
            </a:r>
          </a:p>
          <a:p>
            <a:pPr algn="just"/>
            <a:r>
              <a:rPr lang="es-ES" dirty="0" smtClean="0"/>
              <a:t>Es necesario que Ecuador fortalezca las relaciones diplomáticas para adquirir ventajas con los acuerdos y tratados entre los países ya que sigue siendo el principal socio comercial.</a:t>
            </a:r>
          </a:p>
          <a:p>
            <a:pPr algn="just"/>
            <a:r>
              <a:rPr lang="es-ES" dirty="0" smtClean="0"/>
              <a:t> </a:t>
            </a:r>
          </a:p>
          <a:p>
            <a:pPr algn="just"/>
            <a:r>
              <a:rPr lang="es-ES" dirty="0" smtClean="0"/>
              <a:t>Los tratados vigentes actualmente ayudan a los fabricantes que poseen bases necesarias para promover la calidad y cantidad de sus procesos con visión internacional.</a:t>
            </a:r>
          </a:p>
          <a:p>
            <a:pPr algn="just"/>
            <a:r>
              <a:rPr lang="es-ES" dirty="0" smtClean="0"/>
              <a:t> </a:t>
            </a:r>
          </a:p>
          <a:p>
            <a:pPr algn="just"/>
            <a:r>
              <a:rPr lang="es-ES" dirty="0" smtClean="0"/>
              <a:t>Los productos agrícolas beneficiarios de una exportación son aquellos que demuestran sustento en sus procesos y que satisfacen una necesidad en el exterior mejorando sus actividades comerciales y abriendo nuevos mercados internacionales.</a:t>
            </a:r>
          </a:p>
          <a:p>
            <a:pPr algn="just"/>
            <a:r>
              <a:rPr lang="es-ES" dirty="0" smtClean="0"/>
              <a:t> </a:t>
            </a:r>
          </a:p>
          <a:p>
            <a:pPr algn="just"/>
            <a:r>
              <a:rPr lang="es-ES" dirty="0" smtClean="0"/>
              <a:t>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OPORTUNIDAD DE VIDA</a:t>
            </a:r>
            <a:endParaRPr lang="es-ES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2 Imagen" descr="https://lh5.googleusercontent.com/-hc6QXg0cojg/U_Fqyb3UhAI/AAAAAAAALrg/se1ag20Eqpk/w769-h577-no/DSC_0441.jpg"/>
          <p:cNvPicPr/>
          <p:nvPr/>
        </p:nvPicPr>
        <p:blipFill>
          <a:blip r:embed="rId2" cstate="print"/>
          <a:srcRect t="24000" r="32628" b="12941"/>
          <a:stretch>
            <a:fillRect/>
          </a:stretch>
        </p:blipFill>
        <p:spPr bwMode="auto">
          <a:xfrm>
            <a:off x="827584" y="1340768"/>
            <a:ext cx="3326765" cy="233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940152" y="1412776"/>
            <a:ext cx="2758752" cy="108012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Sr. Adam </a:t>
            </a:r>
            <a:r>
              <a:rPr kumimoji="0" lang="es-EC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Namm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Embajador de los Estados Unidos de América en Ecuador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https://lh6.googleusercontent.com/-Ch-ebaqhgoI/U_FrD4O18DI/AAAAAAAALrg/EgMkJkkxXy8/w433-h577-no/DSC_0442.jpg"/>
          <p:cNvPicPr/>
          <p:nvPr/>
        </p:nvPicPr>
        <p:blipFill>
          <a:blip r:embed="rId3" cstate="print"/>
          <a:srcRect l="8314" t="8839" r="10624" b="4679"/>
          <a:stretch>
            <a:fillRect/>
          </a:stretch>
        </p:blipFill>
        <p:spPr bwMode="auto">
          <a:xfrm>
            <a:off x="5868144" y="3429000"/>
            <a:ext cx="2200275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331640" y="4509120"/>
            <a:ext cx="2736304" cy="900683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Sra. </a:t>
            </a:r>
            <a:r>
              <a:rPr kumimoji="0" lang="es-EC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Jeny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C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Fridman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Directora de la misión en Ecuador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322" grpId="0" animBg="1"/>
      <p:bldP spid="563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lh6.googleusercontent.com/-Mfruk6XgCAA/UzMtR_N9CbI/AAAAAAAAARs/6rnxKNZr0EA/w769-h577-no/DSC_0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60040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076056" y="1196752"/>
            <a:ext cx="2808312" cy="64807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Evento de Participación ciudadana de USAID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ttps://lh5.googleusercontent.com/-ibCD_cWw9r0/UzMr1NsTw0I/AAAAAAAAAQw/UeZHjgUlgqo/w769-h577-no/DSC_0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496305" cy="2496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71600" y="3861049"/>
            <a:ext cx="2592288" cy="936103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 la Directora de participación ciudadana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Dra. Ruth Hidalgo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30569" r="47423" b="11073"/>
          <a:stretch>
            <a:fillRect/>
          </a:stretch>
        </p:blipFill>
        <p:spPr bwMode="auto">
          <a:xfrm>
            <a:off x="323528" y="260648"/>
            <a:ext cx="3528392" cy="346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76056" y="836712"/>
            <a:ext cx="2808312" cy="884237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Calibri" pitchFamily="34" charset="0"/>
                <a:cs typeface="Arial" pitchFamily="34" charset="0"/>
              </a:rPr>
              <a:t>Ing. Hugo Ramos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Director</a:t>
            </a:r>
            <a:r>
              <a:rPr kumimoji="0" lang="es-EC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del programa PRODEL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lh3.googleusercontent.com/-N9eFBBy7yU0/U_FpyhhFPAI/AAAAAAAALrw/2ebuz4zyDv4/w769-h577-no/DSC_0435.jpg"/>
          <p:cNvPicPr>
            <a:picLocks noChangeAspect="1" noChangeArrowheads="1"/>
          </p:cNvPicPr>
          <p:nvPr/>
        </p:nvPicPr>
        <p:blipFill>
          <a:blip r:embed="rId3" cstate="print"/>
          <a:srcRect l="4445" t="6720" b="28116"/>
          <a:stretch>
            <a:fillRect/>
          </a:stretch>
        </p:blipFill>
        <p:spPr bwMode="auto">
          <a:xfrm>
            <a:off x="4139952" y="3429000"/>
            <a:ext cx="464400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584" y="4653136"/>
            <a:ext cx="2808312" cy="108012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Calibri" pitchFamily="34" charset="0"/>
                <a:cs typeface="Arial" pitchFamily="34" charset="0"/>
              </a:rPr>
              <a:t>Luis López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Calibri" pitchFamily="34" charset="0"/>
                <a:cs typeface="Arial" pitchFamily="34" charset="0"/>
              </a:rPr>
              <a:t>Asociación de cangrejeros del Golfo de Guayaquil 6 de Julio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332656"/>
            <a:ext cx="5866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EC</a:t>
            </a:r>
            <a:r>
              <a:rPr lang="es-EC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UA</a:t>
            </a:r>
            <a:r>
              <a:rPr lang="es-EC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DOR </a:t>
            </a:r>
            <a:r>
              <a:rPr lang="es-EC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&amp; </a:t>
            </a:r>
            <a:r>
              <a:rPr lang="es-EC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EE.UU.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pic>
        <p:nvPicPr>
          <p:cNvPr id="5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55576" y="162880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1961</a:t>
            </a:r>
            <a:endParaRPr lang="es-ES" sz="2400" dirty="0" smtClean="0"/>
          </a:p>
          <a:p>
            <a:pPr algn="just"/>
            <a:r>
              <a:rPr lang="es-ES" sz="2400" dirty="0" smtClean="0"/>
              <a:t>USAID (United </a:t>
            </a:r>
            <a:r>
              <a:rPr lang="es-ES" sz="2400" dirty="0"/>
              <a:t>States Agency for International Development).</a:t>
            </a:r>
          </a:p>
        </p:txBody>
      </p:sp>
      <p:sp>
        <p:nvSpPr>
          <p:cNvPr id="16388" name="AutoShape 4" descr="data:image/jpeg;base64,/9j/4AAQSkZJRgABAQAAAQABAAD/2wCEAAkGBxQTEhQUEhQVFhUXGBcXGBcYFxUYFRgcFRgWGhgaFxwYHCgiGBolHhcYIjEhJSkrLi4uGB8zODMsNygtLisBCgoKDg0OGhAQGywkHyQsLCwsLCwsLCwsLCwsLCwsLCwsLCwsLCwsLCwsLCwsLCwsLCwsLCwsKzQsLCwsLCwrK//AABEIANAA8gMBIgACEQEDEQH/xAAcAAABBAMBAAAAAAAAAAAAAAAAAQUGBwIDBAj/xABKEAACAQIEAgYGBQcKBQUAAAABAhEAAwQSITEFQQYTIlFhcQcjMoGRoRRCUnKxYpKywdHh8BUkMzRTgpOiwtJDRFSU8RZzg8Pi/8QAGgEAAgMBAQAAAAAAAAAAAAAAAAECBAUDBv/EACcRAAICAQQBAwQDAAAAAAAAAAABAhEDBBIhMTIiQWETFEJRI3GB/9oADAMBAAIRAxEAPwC8aKKKACiiigAooooAKSuXiXErVhC951RRzJ38B3nwFVv0h9JrNKYRco26xxLH7q7D3/CumPDPJ4ohPJGHZZOPx9qyue7cVF72IHw76bODdJreKdlw6s6J7VwjKknYLOrH3CqLxuMuXmL3XZ2PNiSfd3DwFWB6KONKofDNoSTcQ6a6AEefPyqzPSbIX2zhHUbpUWeDS1yNiYrXisYFUmdqqbWd96Oi5iQGynnUY43xNAziee45dkd3KaY+kHSIknKdZj/xUZfEsdz486tYsNO2cpzsd7ONzHU7DT/zWu5ezFmE6DKZmRl38DMb002b522NdVnEsNmg661borSszs8VOUH6oEa+Ov401cc4obgVfe2/LaPCuQ3S48pPhPee+tF3DnLMg+HMCusYJOzg5voQYplabbsp71JU/EU+cO6dY21HrusH2bgDfP2vnUbiipShGXaCM3Hplo8J9KKGBiLJT8pDmX3g6j51NuFcZsYhZsXVfwB7Q8wdR76881nZushDIxVhsykhh5EVVyaKD8eDvDVyXfJ6SFLVRdH/AEj3rULiB1yfa0Fwe/ZvfHnVlcF47YxS5rLhu9dnX7y7iqOTBPH2i3jzQn0OdFFFcTsFFFFABRRRQAUUUUAFFFFABRRSMYoAWahvS/p3aws27UXb3d9RPvkbn8kfKmHpv09nNYwbQNnvDc+Fvw/K+HfVc1ewaS/VMp5tTXETr4rxW7iXL3nLtyn2V8FGyjyripYoitJJJUik5X2JW7BY3qbiXJYZWGqiW10hRzOug2rVXVwuyHvWlOxdR86U/FkoP1IdeKcZZoixf2JJuYli7aHcBoXXXSo9gOkt1bwUvdyEEdW7swBO2WT4VYOP4TaA9gHfUkk1XWMwqpioAEBSe+CDWVilumkjTzY9sLH1OKT7Sjwj9pNcL4l5PaNaooNaqikZDk37m9ca0QfiN6y+nO0iR+EVzUU6QbmYg0smilpiMDQKzikigLCisqQigQldtjHNaytbZkZdcwMERqfdpqK46Wk1aBdlo9E/SKl3ImJBQkCLzZVtufKZUdzbHwqwA1U5geDWwq5kDSiQDykTt5AV38J6XNgXCXszYYkAaS1qSw7Peu3Z5cu44k4q3RtxvamWrRWrDYhbih0IZWEggyCD3VtrkSCiiigAooooAKKKKAENVd6ReljOThrBIt7O4+vG6r+SOZ5+W75076VCzOHtmbhEuR9UHYfeP4edVbxHFdYRpsP/ADV/SYPzl/hS1OevTE4RSxWUULWkUBIpIrOKIoAwrv4CP5zY/wDcX8a4std/CrltGW491UZGBAMRprrqDXPLJKLs64YuU1RYHEUMbfhVYcYEYz+61Su/0kRt71ke7/8AdMWNt4V2a79IGcK2VQUgmJA3rJxPbNNmvm9UGkccUAUq0oFbJhGMUEVnlrGKAMIpYrKKWKAMIpYrKKWKAMIoy1siiKANeWlitkUqpOnzOwG5J8AAT7qTdKxpW6RPsCyILZacxVdvuGmTpsAbJieX6XjWFnpcihVFywAAADz2jXtb61zY7idi+pV8TbAO8RPfzNYt+uzeXhXwd3QvpS2EfI5JsMdR9gn6y/rH66uK1dDAMpBBAII1BB2IqgMZbtCDZui4DOaCOyZ02/jSpl6O+k3VsMNdPYY+rJ+qx+r5H8fOrWfEpx+pAz8OR45fTmWhS0gpaoF4KKKKACmnpNxgYXDvdMEgQoJgFoMT4aSfAGnWql6fcYN/E3Lak9Xat3VEfWfIcx7t4X3eNdcOPfL4Rzyz2r+zmu9F2vE3WvE3LkuZUSSdTGu2tQ6w+cSuupEDUgj6sDnt509/+v0UgdRez2+zqUEaqCN55EUwcCD2/XJZxDoW9tbTACQw0YGCe1vNW1qtr+Cs9MpdEzfocFQs11ttFC7nkNahuGuqVTtLmYTE67n9lSIdMGdY6i8IGXcAyRBE5T2o/XUMXEhSnsgAQRImQxiQNjqPhRHUvcrG9MtroeYoiltvPmNCOYI3B/jmKyir6dme1TMMtYNwX6VctWwwVmbLmImARrPft+NdEU5dG0/nVn7/AOo1DKk4NMnibU1Q/wBnoTgbNlVNpbj5QWdzJJjWIiBrsKrXpJwdUxLJYEKxYqs6LqeyOcQOdXVxC2QI1EDwFVbx5Yxlufyv9VZOOKcqNfN6YWasLbIRQdwAD7q2xWcVkBWyuFRit27MIpMtbYoy0CNWWkitpFJloA1xSxWyKWKAMAKSK25aMtAGEVz8QV+rdbYGZhlnaFPtR5jT311xS5ajNKSpkoScZJo7uD+jTZ7lxHBCEDtCJgtmHPSQNe6k6Z9E7Fuwz2kRWWWJBIkT7MbbH5VYuDYi0v3R+FRrpdrh7o37BrEv10eg2/x2QbAYPq0C8+f7vCuoCswKyC1txVKkefk222y2+gnHvpNjK59bbhW72H1W9/PxBqTTVJ9GeKHDYhLn1fZcd6sRPw391XUjAgEag6isrU4tk+Omaeny7489oyoooquWBq6TcT+jYa7d5gQvizaL8zVL8OwF291gso124bdzQd7gr7R0GpmSanXpXx2lmwDvNxvdov4t8KduGvbtYtgBCiyihUUmD2NIQEg71ajN4sVpeRw2rJkfPiVtw/oVisQGdEsqVfqnLEhibOVXXssQSGV9Y1mnnj/DcUt84q8EW0tpreRbp7KhSASYA31nfXwqbdHustJeDWbnbxF+4sBR2blwspOZhBg7Vx9Jr79S5Ni4FUSSTaIgEEyM/wC2q25lrauiluI4Xq3FxstxmJyhAO0W19awG+sncn50w4pGPaIhQSsxpI1jwIBqbY7hlvLhGsWApznrGQoquAB2VIbtGZJY8+7ao5xi3a6tGVxn1DrIkRtpzNApIMDxIypnMSQrgwNdAD8P1d1P+WoVb3BG/KpxbUwJ7h+Faemm2mjL1MUmmYxXXwnGLZv2neYDaAAliSDooUEk+VaYpz6Nr/ObPfmn/K1d8nizhi80SDiXF7kf1XER35V/DPPyqtuL8TDYlCwZIJBDqVIme+rf4kum/Lv86q3pGk4u1OoJPjWXivcbGZehm8Cly1llrKK1zEMMtJFbMtEUAa4oy1sy0RRYjXlpctZxSxRYGEURWcUsUhmvLSXCApJ0ABJPgN62gUFNDSY12TLA8ZuXLStYw110yiGOW2DA3XrCpYabxUb6U8Tvi3cV8LcRSCM023USOeRyR8KnlierX7o/Co70nX1Nz7rfhWJ+Z6JL+MiGDuB0VhsRz8NK3xRYHZX7o/CtkVtp8HnZds1xVt9Bsd1mGVSe1bhD5R2flp7qqkLU36D4nJfycnWPeuo+U1X1Ud0P6O2mntmvksGiiiss1Sm+n+KL4293IFQf3VBP+YmrW4Vh1S0gQADKNuZIEk95J51THGbme/fbve4f8xj5VduE/o0+6v4CrmpVQgipppXKTMzTH0ofLhrzCZCg6Ak6MuwG58KfGpk6UtGGukCSFkDvIYQPjVMvIqxeIWr3U2rJTsqMzKFDSB2oneDux0XfU6Uw8WwyjCAhV+9AzMcx9k8l8dzUqZkuWbRyzlA9oFGLCV5rK2xrylp15zD+L8RX6MLcNOoMA5RDHYnQjlFOIT6I4i7d9TlF0HkPKoOlT1V0HkK0dL0zL1PaMQtOfRwfzm15n9E1wZadejKfzm15n9E1YyeLOGLzRK+Jkxz27qrDpD/WrU/aq1+Jr2f3VV/SK1OLsARJuAfE1l4n6jZzK4M3Za2LZPdpXQ+GyzJGmmlYO5Na1mHVGokRtWMVty0ZaANWWiK2gUuWgRpy0RWzLS5aANWWgCtuWtdxt45b/voGkGWsorbZs5lkchr3z+ykik2S20WDZXsLp9UUwdJLc2nH5J/CpFZWUH3RTF0hT1beR5eFYv5noF4IiGEHYT7q/gK3Ba18PE2rf3V/CugLWyujz0u2Yquo91PvDr3V3bb/AGWBPlIn5TTOi6jzFOZWlLlURTpltTSVz4LETbQnmqn4gUVj0bVlH3BOY98mrywh9Wn3V/AVRzXkLFA6lpIgMCdCQdKtXDWLrKguXmA7Ay24RY7QifaOw1mrusa4Kuji+R+emXpP/Vr3M5NBoCdRABOgPnWNnhds5A2dp62Zu3TMMAJ7VM/GuG2xhwVQZiHjMzmTluRPa2kD4VSNAhTcS6wWkcPbRVA7Yy5yoEweSxO2p5cyItxW8eoCgDLlmZ39YYJ9xGnLWpD/ACevVJc6sghliWIJIdRJKuZ02jYeNQziFxgrAI2WCCQzZe005oIiOWlCCXyN6mrAXYeQqumJHy3EchUpXjV1QM9pgNNSrARpGsGr2myJXZm6jG3VEgjbx2p26MD+c2/736JqGjpLbMAg6nWN9vjUo6N4thiBcCXTbCt2RauamDBBy6zoN675MkXF0zlixS3JtE74mezzqq+lRP0mwZ/4i/iKsg8UN1SxtX00XstbIOoBP1dwSRvGlV/0mwlxntOtt8ttlJ7DQBodTGlZsJJOzWyRco0dMUKJ218qb14xqB1b+Izezrz7prR/KjgKFQoCDq0z7RliV0yx3d1X/uYGX9pMeIpSta8It9jBst4dl5eZjKI5xvsKchwvEH/l7v5rfsrpHLF+5zeCcfY4ctGWuhsFdE5rVxIEyytzO0BSTWu1B0ntZS0ZXB08GUU1kj+yLxTXsYZaTLW0rRlqZzNMVssoEUsC3WMxEdnLlgTIOpOuh8KVY0jnMe6m7H8Ry+xrlLZ17+w0AGN5AqE5pI6Y4tyo7AsbVkFqOHpMRE4d/wA9tf8ALW09JogfRyZCn220kAxt41zeoidvtpFx2UOQaj2RTFx1eyfI1ILXsjyFMfHfZPvrM/M2F4EM4Wvqbf3R+FdWWtPCV9Tb+6K6ndV1YgDxIH41sRfB5+XkxLa6inPLTfaIMFSCDsRqD5U7QIMkDTSfAiTPvpSZGrJfw256m39xP0RRWzh9j1Vvb2F/RFFZb7NNdHnzjqvhuI4gWzlYX7gB+znYnTu0ar6wSXmCSypOTRVLEav9ZiBP92q79InCLdriTXmNxOsyXAwUFAQoQjXQmUkjxqXcJ4+LqjqnsAgAhXc5zkDkSoA320J3qMizBUPIwDHIDeu/8Xbq1OjcoWmjjeF/mwi5cJ7ejN2fZuxsvhrHjTqLWIJX1ltYdlEW2PtL1h3f3Uz8at3foxJur2bT3Y6uNYiPa/LPwFImivns3GtgP1gQlFBV1cgkqO0IEBhsBvz0qP4vCMLV1g8jJtlGxI0kGM22tS76M62VOcAAI6wZ9p57JKjtHICT4gbbRLimJudQRCgZmQk+0QSWGm0+O450IUiP4wtmJYa5V27six8oqzMJwm/dREQ2SciMqswHZCrJckaGSAAd/dVY4m7mMxGgH5qgfqq1uFizZ6lwG1tIGPtNLLbOgadJGwrpGUknRy2Rk+Rl6FI68WthGCh2uoSAjMFDOCQYILEro0bVd44Z33b5/wDkK/oRXn3o+08SsAM65rriVOUhWZ9FKwRudfExV1fyRbLKG6xvXupzXbzdkI5AMvtt8q5Ps6JcHdiOEL9vEf497/dUb41wp8r5MRiEEMSM5YGFYiZE7wd+VdL8EtRbPVn+s3VYzc9gdfAOvs6J8qa8XwpEzFSUPX3F1vMB1ZW4o0Z4jVdYpoZVhw9xbjo7HOCQ2u+pJ25GSffVrejThTnDkm5ZBOUs1sLcu9pQcrMwypGnZA31nWqyxHAr2e6Q6xnbKzYmwSU1gktckmI1NT7o7dFjCut3ECzcCqMiXQqhwAhzMCSDmke0BoNqGBJLXBWbiTZsRfNtLCMEzkSzvcBJKxpA2FP1/hNrmbn+Ne/31DsLicIcSGvX7TJ9HykvezdsXGOssSdG3rpsX+GTazvgzFqHzNZPrPV7ydW0bXzpB0OHFOC24MG8PK/f/wB8VWvSDDNbvf0txh1d8gOVJHqbgMNoTvt4VLrFjAN9Hk4aBbPWRctjt+qjNlbU+386id7hoFqywDm4bN43Dmd4Y2Lwjc5ZMaeVdE6IyVmzgat1FvO2ZiszqdCTG/hFZ8SxGRdFLGfyY2kbkd071t6HYV7mEtlzDDOsFSCAjECR5Vjx7CIiOzQctxJ7OZjmVPZB07tIq5LMtvDKENPLfbXAwYe5e7OigsQMpZS8aE5RsJjl3064Hh1q+G9dhlcspfrLipr1bKchjfXUEeHjWngN7DXr9pLrgucwFsdYpBAYiYGXZdpin+xe6lX7EgvcykFswKkwCFIGUAiKqSlKuOS9GMbGvA4EXJTPhlZSZuMyE9mZAyrsdx4eddOL4Latgm5iMNDN9Ugt7IAAkbAifIVrbFZsUhzsuZmZ9YOUWucntAMNtaesZhsxCEmWlEJz5cz6AxyMTUldCpWduJ4oUCxisDqYHbZ/edo0muDF2r90a4nBwe7POsflHvFMl7EkTlLIRLEgtOzA7kju+FSPDWiVHaaYU7idRvvUYJvtE5tRdJjTY4KVVLa4uxKAg6jXtA6kqdQJHvFNfGujLOVfEY3D9WDGhAYa6xOhYxHnFSi7Yy3rCAsFZcQzAEdog2gpYeEt8aTjGFB6rL9W6C22gyNv3b10e6uzjUb6G7h+AFvDqXxFoiYXUK4UscpcTsBuRUr4Lw4OxK9QwERcMXTzEKJAHme/amniPEnRDYgB+yjMC5UCAQU1mfMc6f8AophHa2rG6w2DBQJJXfMzTv3CKTyScaYvowjK4kpRIAHcPL5cqSttFVzrRx8RshhqARzBAI+BqK4/oZg7uvVBG+1bJQ+cDQ/CpndWQRTbFI6RIb/6WxdiDhMY0AyEuiRMRuJG2ns03cWxXEVstbvYbMvVtb6y129GjUhZPLuFWIKIp2NoohuI3GyqeqlQEC9pckHRjm57+W4pq4nmFlpQdts2aRpkJBEETzr0DxHhVm+IvWkufeUE/Hf51GOI+jfDOD1TXLRPKesT4PrHkRTTRFooNwRuP4iro6O2UazYMCcls6liQcig+1P7KZOL+i6+JNvJe+43Vvt9lyV2H2qx4MWwFk2MRavWxLnMygL2+RPsn486nBqzm4seejfQxrt76U8WWFx8kLmbR2hgpORNCIPanXQVNL3BBJD3sRc9smbrICQoMxayjmeVRzoT0hw1jCAXLqpF262WCTDNKwqgzI7q7+IdPcICW9aR2hPVlB2lUDW4VjbnUGiaH7E9HsKMnqLbSTqwzn2GOpeTuKThHDbI6uLVsdm5sijZx4VGcR6TsO0ZbbEqSf6Wzr2SPqMx591cj+kXqWyfRu1bz2z6y6YOaSJTDkGCORqIE34lh0BuAKo9QdgO81XfH+C3bjPZtWwzXrbMkELOiNAJIyays76TXSPSHcvPlXCrmcC3q1+O0eZNgQJO/Kma905dcTbfqBnRGQCbkQCVJHYlge+PxqSAtHFJ2gCP+Xu//XTfhbKkWpUeziOQ5XUqGt6Rb7sIwqE5WTe9sxGY+zpsNabr3pIuo0JhVYIbgB6y4JzNLH2O9aaAmnFuHWWYTatn1WIOqJuBag7bjXXxqIv0cwrLbPUoCbWYlZUljcIJJXcwK4j6Qr11lH0M5iGQRdaPWZQZ9VpsKbbnTdVhTZdSgNvR1Ye2SfqjnU01ZF9GXFuCKjN1dy6pD20HbY6GyjknXUyTUZ/lO8YDXGcTmh+0JgidddiRvTziuldu4SSr6ujnRY7NtbcaHnlmo62JHVovNWc+5ltj/QaEyLJBwPF2Rew18SrKXN/sKqIShVAmXVgSeetS/pHxa5ZvXEto8HIRluXFUZgZ0Gm4BMCdageEyW7ZKBXuN1YSGMBurBYkRBys2smJ0p86dn1rev6sgsHJe4skKoiUB5VGySOji1wXihbrMyggNkYkh+RJcEjWNa78HxKLtki1Ci4i5yoRgRHiZXxHOo/jLg69w3VGSAJtuz7LvGldHCIFwZSgjMciTBECDqNGkd+2lSTBk8ucMt9rtCSrfVblOlQT0ccWRBdF64B2bYXOVjTNoM55SPjU8uXu17m+sfGqJtjQeVTm6fBzXJc17jVjrbNwXEyqt5SS1vXP1REdrWIMxt76bOK3sPcuG79IKiQRkvKobIIKkZogmKr7GpGHw/ndPxNs1wJYZtFUk+AJPyqDmyVF9Ymytwq5I7a225ndFI156U49AcUTdxdkKMlm6ZedS1xUaAOUDU+YpkS8eqw0aeps/WP9ko5bVOejvDBZRjHauv1rnvJVVHnCqop5OkER2oooriSCuLF24M99dtY3EkRQNOhsH6qWhlgwaKidTL99LNY86UDakIUUFRGvjSiigCO8W6J4O4CzWgh70lDr3hdD7wapHG/SrYPWWnQEqxPVsoJQEKcwEaBm+Jr0e7hRJnu0BJ1MbAVz4nBo6yVBgSCBzGxFTToTVnm7A8ZcOCCGaQAWMxJEHvGvjUm6QX7wuXHfJlF29bRoZur9a5i4vNC0ww1E86t25wyy4TrLVi4WGnWWkYns5j2o0861Yvo3hbgyvYKa5ibZMTMye/XvFDdglRVnBcLf62w5u2h6xGMWwJUsJAIHMc/KmjFKWztdKDL1qozg7W3ACMIkiGEEaiDyq1sJ0FVMgs38yI0qrgZ1AMhQV5DbUbRz1qB9KeiGKQEvYdgDvbHWDVp+pJ+IFCB9cEPwJZL1sZMrZkMrIMOwjUbqfnFZ8YCtfvIxgrcfKx+r2iYbvTx3E91dnCbIXEJaut6ucy6xcTUEBSdNTAKneZ3rj6Q2T9IcAEl3fYEkkOwjTc6bUEa4Mej6FcXZQyJdQ2sSNwPLY+NcmKs5rlzWCHfMTtBY6jx8OdPXR/CXEv2vpFq6gQ5kZkZSCNlGcCVJO243FMvE7hF1wNIuOdOZzHXx8KYvY3NanClxsLy2xtPsM5J75JHwptS3M+AJ+AmnhbwGE1Xe+HI5HKrKY8JH4imx75Y3W2zSSB+UwJA8NaBMdbD5VQ3LaQbSsCGdWKToIUxJnu561K+ktg4rW8C5TMBkIQAXHVRmLrpLDTNHdUL4bjlGUXZkZVDfZUToNCef4VKL/F8LdW8puu3WTyaRLZ9PtbRrOm1TSQrNmL6MM7m4bbZp2F6zGw11OldGG4HcDo3VgEBhPXWzGkbTP7JqNoMHOY3i5/KVz3eMzpHvrauEwysD19wkpnAiBldZUiFkb+OgNSTQqLG65C5UOCwEkBpidpFV3Y6PL9BS/HaZc0ydO4RtED5058L45Yw6KFuHUdom0QWJGpkQWM7SdqcV43aSwmGDxZyqqjI0jQRJL6aMN4qTaYkmMnB+HK+CW6wQhLtxTmAkZ+rgjvgjY/upxxfR63bw/Wi2rA5tCSGPMarsPKt/D0w4tC2gbKXLAsAYIKzJLbSo3MU6XeN9bZFiSVNw2wqooJOX2QA8k+I0qHBIk3Rnh5unDgiFS1ZLAGQIQQvjr+BqfCmvo1wkYXD27I1yqqknfsiAJ5wNKdahKVsEqCiiiojCiiigDRibMiRuK4VYHYjmKdajvSPC3LSm/hbKO4IN1FAW7cWRmyN9sCdDvSaJRlR3ClFaOE421iLSXbD5kbbcEEaFWB1VgdCDqK6OraBp8KVE7Qqn+PjS1gp/GlnSkM2LvUW4vhcSptXrFy5cVOrJsZlVMo0uEkiWlSdCTqRppUoXeuM3PVp3ssQY99NMQ28JwrXbWFdmYG07ncyyw6hTtpqunhT8w/VTT0bxKtaCrJg3ASB2R22IBPftpW27xSC/ZByE7Pr2ROojSlVj9ztFoHcTUY6a8ZxuGaz9DVbgIc3A4zR7GQjtA/a76XB9MA7onVgZmVZNwaZtNsuu+1Z9NbwQZjsttjpvoRoPGpwVuiMyuuKdP3ukDGcKw9wqZBIuKwI5q2ViD5GpH0Nw1pzcxX0Z8PcuNOR7huQCoJuJmVSgbNHiFFJhALikx9Zl3B1Rip+YrO1aKhmRygUFo3HZHcZArpsrkgmOfSLE4a3ZYYq4qIwPtHteBRR2iQe4VRt7iPWQH7Wu+x9x5TU0450INy49wOczsSRy1PKeXhNMmJ4BfQBWW26jQZ0y/Bl1p0xSdjYwnCXXYQ3X20jkFW25CgcgCa4MHaDEgzEEmImFgmJ0mKfXwN02ja6sBcweQ4YyAVHteB7zXE/BLyTAzfdI7xyP76htYWNy2ypEhge4jWfAHcbU8i7scmIEd1m1ue7s99NnEr9xrrtcJD5iSJiDOseE91amxNz+0b85v20xD9e0jS+fupaOo8Bt3+6tuMeGUxfY9VakBVI9iBPc0HWo02Kuf2j/AJzftpzxjSLZN/L6q1I9buEA1ygg0WB1W209i6ZnRlWZOvMyDG3lT7g7QuPopkJbnMrsYyCJKggEE94OvjUUUydcQD4xekRp9it3FMTlZIdiRbtEOCYPZGsNz86LAmT4ZwQxBJGxJxBO3MmP31O/Rv0Za2v0i+GzMSbaPugIjNHIkbTqAT36Mfo56MXMUVxeLtqlqF6q2MwNyP8AiPLGF7hz8t7ZFJyAWiiiojCiiigAooooAKSKWigCMcU6OZcQMXhQBckG9a0CXwBAIOyXQDo3PY8iHjC4oOoIDeIYEMCNCCDsRXfTbxzhAxCZc9y23J7bFWHnHtDwNA7I70s4s+Gs3b6QxtqWAPskC+oIMbGCRPjWzor0qsY63mtGHAGe0T20/wBy/lD5VXHTbh2LwgKYnr7uHafWIWa0ZJMOAwynnDc9iaiPDuI27NxbtjOjrswkHyOuoPMHSm4J9D30ek2aJPcCf47qrax6QLKG11t5yQrqwFucpzt7WndEZZ2qC9JunOKxqhHYW7YAlLcqGPe+sttttrUYLUKP7Iyn+i07PpMTDrcW0jXpvOyBuwi2yBlg+1MyYI99R7iPpMxlzOE6u0HmQqSdRB1cnl4VDDWNSrmyO5jvgOkuJtMrLc1UgjMqkSIidPCpFxP0j3cTbyXrKTlylkJE6gnskEaxtUHAoWgNzJzwrptatWspt3GbMzaBFXtmeW2/dWnG9PWZLiLZUZwy5i5JAPkAJqFgVkBtpTu1QWywuG+kJCYxFop+XbJZR5qdfhPlUmscQtXVGR0uAmJVhz2kHbyNUwF0/fSKxGxInfXuqSkxWW7i8NYkZygJjYgHUwNvExUZ4zjcPZJCXOsb7KiQNdi0xPxqF5zrymP4NBanvCx7v8cVlINqe4MQR+FMl6GM5VXwEx8zRNJSbsQBfKiaWKdujnRrE418mHtkj6zmRaT7zRE+Ak+FRAaUBMAakmANySdgBzPhVu+j30YQVxGPUd6WD8jd7/Bfj3VKehPo8sYGLjRdxH9oRommotj6o8TrUzqLkSSAClooqJIKKKKACiiigAooooAKKKKACiiigDF0BBBAIO4OoPnVedKvRRh7+Z8Mfo9w65YmyT93df7pjwqxaKAPMPSHofjMHPX2WyT/AEluXte9gOz/AHgKYA06mvXhFRXjvo8wGKktZFtz9e12G8yB2T7xUtxGjzcO/wDftSDkKtbi/oWuDXDYlXHJbqlT+ckj35aiGO9HnEbM5sMzDXtWytwfAGflTtCojCnw93KsRTqvAMTMHC4r/Au/jlrAcDxX/S4n/t73+2mA3N/ApQKcf5ExX/SYn/t73+2h+BYr/pcT/wBveH+igBtB76yBruXgWKJ0wmJHnYvR81oXgeK2+i4n/Avj/TQBwt/HKin/AIf0G4hejJhLsHm4W2Pf1hFS3hXoZxLwcRft2hzVAbjf6QD8aVhRWc6c/wCO6nXgnR7E4tsuGss/IsNLY83PZ+dXjwT0XYCxBa2b7j6105h+YIX4ipnatBQFUBQNgAAB5AUtw9pVvRf0PouV8dc6xhr1VskW/JmjM3uj31Z2Cwduyi27SKiLoFUBVHkBW+ilZKgooopAFFFFABRRRQAUUU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data:image/jpeg;base64,/9j/4AAQSkZJRgABAQAAAQABAAD/2wCEAAkGBxQTEhQUEhQVFhUXGBcXGBcYFxUYFRgcFRgWGhgaFxwYHCgiGBolHhcYIjEhJSkrLi4uGB8zODMsNygtLisBCgoKDg0OGhAQGywkHyQsLCwsLCwsLCwsLCwsLCwsLCwsLCwsLCwsLCwsLCwsLCwsLCwsLCwsKzQsLCwsLCwrK//AABEIANAA8gMBIgACEQEDEQH/xAAcAAABBAMBAAAAAAAAAAAAAAAAAQUGBwIDBAj/xABKEAACAQIEAgYGBQcKBQUAAAABAhEAAwQSITEFQQYTIlFhcQcjMoGRoRRCUnKxYpKywdHh8BUkMzRTgpOiwtJDRFSU8RZzg8Pi/8QAGgEAAgMBAQAAAAAAAAAAAAAAAAECBAUDBv/EACcRAAICAQQBAwQDAAAAAAAAAAABAhEDBBIhMTIiQWETFEJRI3GB/9oADAMBAAIRAxEAPwC8aKKKACiiigAooooAKSuXiXErVhC951RRzJ38B3nwFVv0h9JrNKYRco26xxLH7q7D3/CumPDPJ4ohPJGHZZOPx9qyue7cVF72IHw76bODdJreKdlw6s6J7VwjKknYLOrH3CqLxuMuXmL3XZ2PNiSfd3DwFWB6KONKofDNoSTcQ6a6AEefPyqzPSbIX2zhHUbpUWeDS1yNiYrXisYFUmdqqbWd96Oi5iQGynnUY43xNAziee45dkd3KaY+kHSIknKdZj/xUZfEsdz486tYsNO2cpzsd7ONzHU7DT/zWu5ezFmE6DKZmRl38DMb002b522NdVnEsNmg661borSszs8VOUH6oEa+Ov401cc4obgVfe2/LaPCuQ3S48pPhPee+tF3DnLMg+HMCusYJOzg5voQYplabbsp71JU/EU+cO6dY21HrusH2bgDfP2vnUbiipShGXaCM3Hplo8J9KKGBiLJT8pDmX3g6j51NuFcZsYhZsXVfwB7Q8wdR76881nZushDIxVhsykhh5EVVyaKD8eDvDVyXfJ6SFLVRdH/AEj3rULiB1yfa0Fwe/ZvfHnVlcF47YxS5rLhu9dnX7y7iqOTBPH2i3jzQn0OdFFFcTsFFFFABRRRQAUUUUAFFFFABRRSMYoAWahvS/p3aws27UXb3d9RPvkbn8kfKmHpv09nNYwbQNnvDc+Fvw/K+HfVc1ewaS/VMp5tTXETr4rxW7iXL3nLtyn2V8FGyjyripYoitJJJUik5X2JW7BY3qbiXJYZWGqiW10hRzOug2rVXVwuyHvWlOxdR86U/FkoP1IdeKcZZoixf2JJuYli7aHcBoXXXSo9gOkt1bwUvdyEEdW7swBO2WT4VYOP4TaA9gHfUkk1XWMwqpioAEBSe+CDWVilumkjTzY9sLH1OKT7Sjwj9pNcL4l5PaNaooNaqikZDk37m9ca0QfiN6y+nO0iR+EVzUU6QbmYg0smilpiMDQKzikigLCisqQigQldtjHNaytbZkZdcwMERqfdpqK46Wk1aBdlo9E/SKl3ImJBQkCLzZVtufKZUdzbHwqwA1U5geDWwq5kDSiQDykTt5AV38J6XNgXCXszYYkAaS1qSw7Peu3Z5cu44k4q3RtxvamWrRWrDYhbih0IZWEggyCD3VtrkSCiiigAooooAKKKKAENVd6ReljOThrBIt7O4+vG6r+SOZ5+W75076VCzOHtmbhEuR9UHYfeP4edVbxHFdYRpsP/ADV/SYPzl/hS1OevTE4RSxWUULWkUBIpIrOKIoAwrv4CP5zY/wDcX8a4std/CrltGW491UZGBAMRprrqDXPLJKLs64YuU1RYHEUMbfhVYcYEYz+61Su/0kRt71ke7/8AdMWNt4V2a79IGcK2VQUgmJA3rJxPbNNmvm9UGkccUAUq0oFbJhGMUEVnlrGKAMIpYrKKWKAMIpYrKKWKAMIoy1siiKANeWlitkUqpOnzOwG5J8AAT7qTdKxpW6RPsCyILZacxVdvuGmTpsAbJieX6XjWFnpcihVFywAAADz2jXtb61zY7idi+pV8TbAO8RPfzNYt+uzeXhXwd3QvpS2EfI5JsMdR9gn6y/rH66uK1dDAMpBBAII1BB2IqgMZbtCDZui4DOaCOyZ02/jSpl6O+k3VsMNdPYY+rJ+qx+r5H8fOrWfEpx+pAz8OR45fTmWhS0gpaoF4KKKKACmnpNxgYXDvdMEgQoJgFoMT4aSfAGnWql6fcYN/E3Lak9Xat3VEfWfIcx7t4X3eNdcOPfL4Rzyz2r+zmu9F2vE3WvE3LkuZUSSdTGu2tQ6w+cSuupEDUgj6sDnt509/+v0UgdRez2+zqUEaqCN55EUwcCD2/XJZxDoW9tbTACQw0YGCe1vNW1qtr+Cs9MpdEzfocFQs11ttFC7nkNahuGuqVTtLmYTE67n9lSIdMGdY6i8IGXcAyRBE5T2o/XUMXEhSnsgAQRImQxiQNjqPhRHUvcrG9MtroeYoiltvPmNCOYI3B/jmKyir6dme1TMMtYNwX6VctWwwVmbLmImARrPft+NdEU5dG0/nVn7/AOo1DKk4NMnibU1Q/wBnoTgbNlVNpbj5QWdzJJjWIiBrsKrXpJwdUxLJYEKxYqs6LqeyOcQOdXVxC2QI1EDwFVbx5Yxlufyv9VZOOKcqNfN6YWasLbIRQdwAD7q2xWcVkBWyuFRit27MIpMtbYoy0CNWWkitpFJloA1xSxWyKWKAMAKSK25aMtAGEVz8QV+rdbYGZhlnaFPtR5jT311xS5ajNKSpkoScZJo7uD+jTZ7lxHBCEDtCJgtmHPSQNe6k6Z9E7Fuwz2kRWWWJBIkT7MbbH5VYuDYi0v3R+FRrpdrh7o37BrEv10eg2/x2QbAYPq0C8+f7vCuoCswKyC1txVKkefk222y2+gnHvpNjK59bbhW72H1W9/PxBqTTVJ9GeKHDYhLn1fZcd6sRPw391XUjAgEag6isrU4tk+Omaeny7489oyoooquWBq6TcT+jYa7d5gQvizaL8zVL8OwF291gso124bdzQd7gr7R0GpmSanXpXx2lmwDvNxvdov4t8KduGvbtYtgBCiyihUUmD2NIQEg71ajN4sVpeRw2rJkfPiVtw/oVisQGdEsqVfqnLEhibOVXXssQSGV9Y1mnnj/DcUt84q8EW0tpreRbp7KhSASYA31nfXwqbdHustJeDWbnbxF+4sBR2blwspOZhBg7Vx9Jr79S5Ni4FUSSTaIgEEyM/wC2q25lrauiluI4Xq3FxstxmJyhAO0W19awG+sncn50w4pGPaIhQSsxpI1jwIBqbY7hlvLhGsWApznrGQoquAB2VIbtGZJY8+7ao5xi3a6tGVxn1DrIkRtpzNApIMDxIypnMSQrgwNdAD8P1d1P+WoVb3BG/KpxbUwJ7h+Faemm2mjL1MUmmYxXXwnGLZv2neYDaAAliSDooUEk+VaYpz6Nr/ObPfmn/K1d8nizhi80SDiXF7kf1XER35V/DPPyqtuL8TDYlCwZIJBDqVIme+rf4kum/Lv86q3pGk4u1OoJPjWXivcbGZehm8Cly1llrKK1zEMMtJFbMtEUAa4oy1sy0RRYjXlpctZxSxRYGEURWcUsUhmvLSXCApJ0ABJPgN62gUFNDSY12TLA8ZuXLStYw110yiGOW2DA3XrCpYabxUb6U8Tvi3cV8LcRSCM023USOeRyR8KnlierX7o/Co70nX1Nz7rfhWJ+Z6JL+MiGDuB0VhsRz8NK3xRYHZX7o/CtkVtp8HnZds1xVt9Bsd1mGVSe1bhD5R2flp7qqkLU36D4nJfycnWPeuo+U1X1Ud0P6O2mntmvksGiiiss1Sm+n+KL4293IFQf3VBP+YmrW4Vh1S0gQADKNuZIEk95J51THGbme/fbve4f8xj5VduE/o0+6v4CrmpVQgipppXKTMzTH0ofLhrzCZCg6Ak6MuwG58KfGpk6UtGGukCSFkDvIYQPjVMvIqxeIWr3U2rJTsqMzKFDSB2oneDux0XfU6Uw8WwyjCAhV+9AzMcx9k8l8dzUqZkuWbRyzlA9oFGLCV5rK2xrylp15zD+L8RX6MLcNOoMA5RDHYnQjlFOIT6I4i7d9TlF0HkPKoOlT1V0HkK0dL0zL1PaMQtOfRwfzm15n9E1wZadejKfzm15n9E1YyeLOGLzRK+Jkxz27qrDpD/WrU/aq1+Jr2f3VV/SK1OLsARJuAfE1l4n6jZzK4M3Za2LZPdpXQ+GyzJGmmlYO5Na1mHVGokRtWMVty0ZaANWWiK2gUuWgRpy0RWzLS5aANWWgCtuWtdxt45b/voGkGWsorbZs5lkchr3z+ykik2S20WDZXsLp9UUwdJLc2nH5J/CpFZWUH3RTF0hT1beR5eFYv5noF4IiGEHYT7q/gK3Ba18PE2rf3V/CugLWyujz0u2Yquo91PvDr3V3bb/AGWBPlIn5TTOi6jzFOZWlLlURTpltTSVz4LETbQnmqn4gUVj0bVlH3BOY98mrywh9Wn3V/AVRzXkLFA6lpIgMCdCQdKtXDWLrKguXmA7Ay24RY7QifaOw1mrusa4Kuji+R+emXpP/Vr3M5NBoCdRABOgPnWNnhds5A2dp62Zu3TMMAJ7VM/GuG2xhwVQZiHjMzmTluRPa2kD4VSNAhTcS6wWkcPbRVA7Yy5yoEweSxO2p5cyItxW8eoCgDLlmZ39YYJ9xGnLWpD/ACevVJc6sghliWIJIdRJKuZ02jYeNQziFxgrAI2WCCQzZe005oIiOWlCCXyN6mrAXYeQqumJHy3EchUpXjV1QM9pgNNSrARpGsGr2myJXZm6jG3VEgjbx2p26MD+c2/736JqGjpLbMAg6nWN9vjUo6N4thiBcCXTbCt2RauamDBBy6zoN675MkXF0zlixS3JtE74mezzqq+lRP0mwZ/4i/iKsg8UN1SxtX00XstbIOoBP1dwSRvGlV/0mwlxntOtt8ttlJ7DQBodTGlZsJJOzWyRco0dMUKJ218qb14xqB1b+Izezrz7prR/KjgKFQoCDq0z7RliV0yx3d1X/uYGX9pMeIpSta8It9jBst4dl5eZjKI5xvsKchwvEH/l7v5rfsrpHLF+5zeCcfY4ctGWuhsFdE5rVxIEyytzO0BSTWu1B0ntZS0ZXB08GUU1kj+yLxTXsYZaTLW0rRlqZzNMVssoEUsC3WMxEdnLlgTIOpOuh8KVY0jnMe6m7H8Ry+xrlLZ17+w0AGN5AqE5pI6Y4tyo7AsbVkFqOHpMRE4d/wA9tf8ALW09JogfRyZCn220kAxt41zeoidvtpFx2UOQaj2RTFx1eyfI1ILXsjyFMfHfZPvrM/M2F4EM4Wvqbf3R+FdWWtPCV9Tb+6K6ndV1YgDxIH41sRfB5+XkxLa6inPLTfaIMFSCDsRqD5U7QIMkDTSfAiTPvpSZGrJfw256m39xP0RRWzh9j1Vvb2F/RFFZb7NNdHnzjqvhuI4gWzlYX7gB+znYnTu0ar6wSXmCSypOTRVLEav9ZiBP92q79InCLdriTXmNxOsyXAwUFAQoQjXQmUkjxqXcJ4+LqjqnsAgAhXc5zkDkSoA320J3qMizBUPIwDHIDeu/8Xbq1OjcoWmjjeF/mwi5cJ7ejN2fZuxsvhrHjTqLWIJX1ltYdlEW2PtL1h3f3Uz8at3foxJur2bT3Y6uNYiPa/LPwFImivns3GtgP1gQlFBV1cgkqO0IEBhsBvz0qP4vCMLV1g8jJtlGxI0kGM22tS76M62VOcAAI6wZ9p57JKjtHICT4gbbRLimJudQRCgZmQk+0QSWGm0+O450IUiP4wtmJYa5V27six8oqzMJwm/dREQ2SciMqswHZCrJckaGSAAd/dVY4m7mMxGgH5qgfqq1uFizZ6lwG1tIGPtNLLbOgadJGwrpGUknRy2Rk+Rl6FI68WthGCh2uoSAjMFDOCQYILEro0bVd44Z33b5/wDkK/oRXn3o+08SsAM65rriVOUhWZ9FKwRudfExV1fyRbLKG6xvXupzXbzdkI5AMvtt8q5Ps6JcHdiOEL9vEf497/dUb41wp8r5MRiEEMSM5YGFYiZE7wd+VdL8EtRbPVn+s3VYzc9gdfAOvs6J8qa8XwpEzFSUPX3F1vMB1ZW4o0Z4jVdYpoZVhw9xbjo7HOCQ2u+pJ25GSffVrejThTnDkm5ZBOUs1sLcu9pQcrMwypGnZA31nWqyxHAr2e6Q6xnbKzYmwSU1gktckmI1NT7o7dFjCut3ECzcCqMiXQqhwAhzMCSDmke0BoNqGBJLXBWbiTZsRfNtLCMEzkSzvcBJKxpA2FP1/hNrmbn+Ne/31DsLicIcSGvX7TJ9HykvezdsXGOssSdG3rpsX+GTazvgzFqHzNZPrPV7ydW0bXzpB0OHFOC24MG8PK/f/wB8VWvSDDNbvf0txh1d8gOVJHqbgMNoTvt4VLrFjAN9Hk4aBbPWRctjt+qjNlbU+386id7hoFqywDm4bN43Dmd4Y2Lwjc5ZMaeVdE6IyVmzgat1FvO2ZiszqdCTG/hFZ8SxGRdFLGfyY2kbkd071t6HYV7mEtlzDDOsFSCAjECR5Vjx7CIiOzQctxJ7OZjmVPZB07tIq5LMtvDKENPLfbXAwYe5e7OigsQMpZS8aE5RsJjl3064Hh1q+G9dhlcspfrLipr1bKchjfXUEeHjWngN7DXr9pLrgucwFsdYpBAYiYGXZdpin+xe6lX7EgvcykFswKkwCFIGUAiKqSlKuOS9GMbGvA4EXJTPhlZSZuMyE9mZAyrsdx4eddOL4Latgm5iMNDN9Ugt7IAAkbAifIVrbFZsUhzsuZmZ9YOUWucntAMNtaesZhsxCEmWlEJz5cz6AxyMTUldCpWduJ4oUCxisDqYHbZ/edo0muDF2r90a4nBwe7POsflHvFMl7EkTlLIRLEgtOzA7kju+FSPDWiVHaaYU7idRvvUYJvtE5tRdJjTY4KVVLa4uxKAg6jXtA6kqdQJHvFNfGujLOVfEY3D9WDGhAYa6xOhYxHnFSi7Yy3rCAsFZcQzAEdog2gpYeEt8aTjGFB6rL9W6C22gyNv3b10e6uzjUb6G7h+AFvDqXxFoiYXUK4UscpcTsBuRUr4Lw4OxK9QwERcMXTzEKJAHme/amniPEnRDYgB+yjMC5UCAQU1mfMc6f8AophHa2rG6w2DBQJJXfMzTv3CKTyScaYvowjK4kpRIAHcPL5cqSttFVzrRx8RshhqARzBAI+BqK4/oZg7uvVBG+1bJQ+cDQ/CpndWQRTbFI6RIb/6WxdiDhMY0AyEuiRMRuJG2ns03cWxXEVstbvYbMvVtb6y129GjUhZPLuFWIKIp2NoohuI3GyqeqlQEC9pckHRjm57+W4pq4nmFlpQdts2aRpkJBEETzr0DxHhVm+IvWkufeUE/Hf51GOI+jfDOD1TXLRPKesT4PrHkRTTRFooNwRuP4iro6O2UazYMCcls6liQcig+1P7KZOL+i6+JNvJe+43Vvt9lyV2H2qx4MWwFk2MRavWxLnMygL2+RPsn486nBqzm4seejfQxrt76U8WWFx8kLmbR2hgpORNCIPanXQVNL3BBJD3sRc9smbrICQoMxayjmeVRzoT0hw1jCAXLqpF262WCTDNKwqgzI7q7+IdPcICW9aR2hPVlB2lUDW4VjbnUGiaH7E9HsKMnqLbSTqwzn2GOpeTuKThHDbI6uLVsdm5sijZx4VGcR6TsO0ZbbEqSf6Wzr2SPqMx591cj+kXqWyfRu1bz2z6y6YOaSJTDkGCORqIE34lh0BuAKo9QdgO81XfH+C3bjPZtWwzXrbMkELOiNAJIyays76TXSPSHcvPlXCrmcC3q1+O0eZNgQJO/Kma905dcTbfqBnRGQCbkQCVJHYlge+PxqSAtHFJ2gCP+Xu//XTfhbKkWpUeziOQ5XUqGt6Rb7sIwqE5WTe9sxGY+zpsNabr3pIuo0JhVYIbgB6y4JzNLH2O9aaAmnFuHWWYTatn1WIOqJuBag7bjXXxqIv0cwrLbPUoCbWYlZUljcIJJXcwK4j6Qr11lH0M5iGQRdaPWZQZ9VpsKbbnTdVhTZdSgNvR1Ye2SfqjnU01ZF9GXFuCKjN1dy6pD20HbY6GyjknXUyTUZ/lO8YDXGcTmh+0JgidddiRvTziuldu4SSr6ujnRY7NtbcaHnlmo62JHVovNWc+5ltj/QaEyLJBwPF2Rew18SrKXN/sKqIShVAmXVgSeetS/pHxa5ZvXEto8HIRluXFUZgZ0Gm4BMCdageEyW7ZKBXuN1YSGMBurBYkRBys2smJ0p86dn1rev6sgsHJe4skKoiUB5VGySOji1wXihbrMyggNkYkh+RJcEjWNa78HxKLtki1Ci4i5yoRgRHiZXxHOo/jLg69w3VGSAJtuz7LvGldHCIFwZSgjMciTBECDqNGkd+2lSTBk8ucMt9rtCSrfVblOlQT0ccWRBdF64B2bYXOVjTNoM55SPjU8uXu17m+sfGqJtjQeVTm6fBzXJc17jVjrbNwXEyqt5SS1vXP1REdrWIMxt76bOK3sPcuG79IKiQRkvKobIIKkZogmKr7GpGHw/ndPxNs1wJYZtFUk+AJPyqDmyVF9Ymytwq5I7a225ndFI156U49AcUTdxdkKMlm6ZedS1xUaAOUDU+YpkS8eqw0aeps/WP9ko5bVOejvDBZRjHauv1rnvJVVHnCqop5OkER2oooriSCuLF24M99dtY3EkRQNOhsH6qWhlgwaKidTL99LNY86UDakIUUFRGvjSiigCO8W6J4O4CzWgh70lDr3hdD7wapHG/SrYPWWnQEqxPVsoJQEKcwEaBm+Jr0e7hRJnu0BJ1MbAVz4nBo6yVBgSCBzGxFTToTVnm7A8ZcOCCGaQAWMxJEHvGvjUm6QX7wuXHfJlF29bRoZur9a5i4vNC0ww1E86t25wyy4TrLVi4WGnWWkYns5j2o0861Yvo3hbgyvYKa5ibZMTMye/XvFDdglRVnBcLf62w5u2h6xGMWwJUsJAIHMc/KmjFKWztdKDL1qozg7W3ACMIkiGEEaiDyq1sJ0FVMgs38yI0qrgZ1AMhQV5DbUbRz1qB9KeiGKQEvYdgDvbHWDVp+pJ+IFCB9cEPwJZL1sZMrZkMrIMOwjUbqfnFZ8YCtfvIxgrcfKx+r2iYbvTx3E91dnCbIXEJaut6ucy6xcTUEBSdNTAKneZ3rj6Q2T9IcAEl3fYEkkOwjTc6bUEa4Mej6FcXZQyJdQ2sSNwPLY+NcmKs5rlzWCHfMTtBY6jx8OdPXR/CXEv2vpFq6gQ5kZkZSCNlGcCVJO243FMvE7hF1wNIuOdOZzHXx8KYvY3NanClxsLy2xtPsM5J75JHwptS3M+AJ+AmnhbwGE1Xe+HI5HKrKY8JH4imx75Y3W2zSSB+UwJA8NaBMdbD5VQ3LaQbSsCGdWKToIUxJnu561K+ktg4rW8C5TMBkIQAXHVRmLrpLDTNHdUL4bjlGUXZkZVDfZUToNCef4VKL/F8LdW8puu3WTyaRLZ9PtbRrOm1TSQrNmL6MM7m4bbZp2F6zGw11OldGG4HcDo3VgEBhPXWzGkbTP7JqNoMHOY3i5/KVz3eMzpHvrauEwysD19wkpnAiBldZUiFkb+OgNSTQqLG65C5UOCwEkBpidpFV3Y6PL9BS/HaZc0ydO4RtED5058L45Yw6KFuHUdom0QWJGpkQWM7SdqcV43aSwmGDxZyqqjI0jQRJL6aMN4qTaYkmMnB+HK+CW6wQhLtxTmAkZ+rgjvgjY/upxxfR63bw/Wi2rA5tCSGPMarsPKt/D0w4tC2gbKXLAsAYIKzJLbSo3MU6XeN9bZFiSVNw2wqooJOX2QA8k+I0qHBIk3Rnh5unDgiFS1ZLAGQIQQvjr+BqfCmvo1wkYXD27I1yqqknfsiAJ5wNKdahKVsEqCiiiojCiiigDRibMiRuK4VYHYjmKdajvSPC3LSm/hbKO4IN1FAW7cWRmyN9sCdDvSaJRlR3ClFaOE421iLSXbD5kbbcEEaFWB1VgdCDqK6OraBp8KVE7Qqn+PjS1gp/GlnSkM2LvUW4vhcSptXrFy5cVOrJsZlVMo0uEkiWlSdCTqRppUoXeuM3PVp3ssQY99NMQ28JwrXbWFdmYG07ncyyw6hTtpqunhT8w/VTT0bxKtaCrJg3ASB2R22IBPftpW27xSC/ZByE7Pr2ROojSlVj9ztFoHcTUY6a8ZxuGaz9DVbgIc3A4zR7GQjtA/a76XB9MA7onVgZmVZNwaZtNsuu+1Z9NbwQZjsttjpvoRoPGpwVuiMyuuKdP3ukDGcKw9wqZBIuKwI5q2ViD5GpH0Nw1pzcxX0Z8PcuNOR7huQCoJuJmVSgbNHiFFJhALikx9Zl3B1Rip+YrO1aKhmRygUFo3HZHcZArpsrkgmOfSLE4a3ZYYq4qIwPtHteBRR2iQe4VRt7iPWQH7Wu+x9x5TU0450INy49wOczsSRy1PKeXhNMmJ4BfQBWW26jQZ0y/Bl1p0xSdjYwnCXXYQ3X20jkFW25CgcgCa4MHaDEgzEEmImFgmJ0mKfXwN02ja6sBcweQ4YyAVHteB7zXE/BLyTAzfdI7xyP76htYWNy2ypEhge4jWfAHcbU8i7scmIEd1m1ue7s99NnEr9xrrtcJD5iSJiDOseE91amxNz+0b85v20xD9e0jS+fupaOo8Bt3+6tuMeGUxfY9VakBVI9iBPc0HWo02Kuf2j/AJzftpzxjSLZN/L6q1I9buEA1ygg0WB1W209i6ZnRlWZOvMyDG3lT7g7QuPopkJbnMrsYyCJKggEE94OvjUUUydcQD4xekRp9it3FMTlZIdiRbtEOCYPZGsNz86LAmT4ZwQxBJGxJxBO3MmP31O/Rv0Za2v0i+GzMSbaPugIjNHIkbTqAT36Mfo56MXMUVxeLtqlqF6q2MwNyP8AiPLGF7hz8t7ZFJyAWiiiojCiiigAooooAKSKWigCMcU6OZcQMXhQBckG9a0CXwBAIOyXQDo3PY8iHjC4oOoIDeIYEMCNCCDsRXfTbxzhAxCZc9y23J7bFWHnHtDwNA7I70s4s+Gs3b6QxtqWAPskC+oIMbGCRPjWzor0qsY63mtGHAGe0T20/wBy/lD5VXHTbh2LwgKYnr7uHafWIWa0ZJMOAwynnDc9iaiPDuI27NxbtjOjrswkHyOuoPMHSm4J9D30ek2aJPcCf47qrax6QLKG11t5yQrqwFucpzt7WndEZZ2qC9JunOKxqhHYW7YAlLcqGPe+sttttrUYLUKP7Iyn+i07PpMTDrcW0jXpvOyBuwi2yBlg+1MyYI99R7iPpMxlzOE6u0HmQqSdRB1cnl4VDDWNSrmyO5jvgOkuJtMrLc1UgjMqkSIidPCpFxP0j3cTbyXrKTlylkJE6gnskEaxtUHAoWgNzJzwrptatWspt3GbMzaBFXtmeW2/dWnG9PWZLiLZUZwy5i5JAPkAJqFgVkBtpTu1QWywuG+kJCYxFop+XbJZR5qdfhPlUmscQtXVGR0uAmJVhz2kHbyNUwF0/fSKxGxInfXuqSkxWW7i8NYkZygJjYgHUwNvExUZ4zjcPZJCXOsb7KiQNdi0xPxqF5zrymP4NBanvCx7v8cVlINqe4MQR+FMl6GM5VXwEx8zRNJSbsQBfKiaWKdujnRrE418mHtkj6zmRaT7zRE+Ak+FRAaUBMAakmANySdgBzPhVu+j30YQVxGPUd6WD8jd7/Bfj3VKehPo8sYGLjRdxH9oRommotj6o8TrUzqLkSSAClooqJIKKKKACiiigAooooAKKKKACiiigDF0BBBAIO4OoPnVedKvRRh7+Z8Mfo9w65YmyT93df7pjwqxaKAPMPSHofjMHPX2WyT/AEluXte9gOz/AHgKYA06mvXhFRXjvo8wGKktZFtz9e12G8yB2T7xUtxGjzcO/wDftSDkKtbi/oWuDXDYlXHJbqlT+ckj35aiGO9HnEbM5sMzDXtWytwfAGflTtCojCnw93KsRTqvAMTMHC4r/Au/jlrAcDxX/S4n/t73+2mA3N/ApQKcf5ExX/SYn/t73+2h+BYr/pcT/wBveH+igBtB76yBruXgWKJ0wmJHnYvR81oXgeK2+i4n/Avj/TQBwt/HKin/AIf0G4hejJhLsHm4W2Pf1hFS3hXoZxLwcRft2hzVAbjf6QD8aVhRWc6c/wCO6nXgnR7E4tsuGss/IsNLY83PZ+dXjwT0XYCxBa2b7j6105h+YIX4ipnatBQFUBQNgAAB5AUtw9pVvRf0PouV8dc6xhr1VskW/JmjM3uj31Z2Cwduyi27SKiLoFUBVHkBW+ilZKgooopAFFFFABRRRQAUUU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2" name="AutoShape 8" descr="data:image/jpeg;base64,/9j/4AAQSkZJRgABAQAAAQABAAD/2wCEAAkGBxQSEhQUEhQUFhQXFxgUGBgXGBgVFhgYFhcXFxYXFxUYHCggGBolHBYWIjEiJSkrLi4uFx8zODMsNygtLisBCgoKDg0OGhAQGywmICQsLDQsLCwsLCwsLCwsLCwsLCwsLCwsLCwsLCwsLCwsLCwsLCwsLCwsLCwsLCwsLCwsLP/AABEIAMUBAAMBIgACEQEDEQH/xAAcAAABBQEBAQAAAAAAAAAAAAAGAAMEBQcCAQj/xABOEAACAQIEAwUEBgQLBgQHAAABAhEAAwQSITEFBkETIlFhcTKBkaEHFCNCscFyc8LRFTM0Q1JigrKz4fAkVGOiw9MXk5TxFlNVZJKj0v/EABoBAAIDAQEAAAAAAAAAAAAAAAABAgMEBQb/xAAxEQACAgEDAwIEBQMFAAAAAAAAAQIRAwQSITFBURNxImGx8AUyM4GhI5HhFBVCUtH/2gAMAwEAAhEDEQA/AAWvaVKvTGIVKlXtAHlXvKnLVzG3NNLakdo0wQD0XxNUVab9El8ZLqwJVwxOkkMIE+mU/Gqc83DG2hrqFnBuRsLZVgqZs2+fvHbb00mmeM8hYW6rQmR217RNGB9NvdRRbxI99c3L3hXG9bJd2y/bEwbmPli7hHggvbiRcCmP7W+U+pqqS2G0mPWt7xyrBnWs/wCe8Pa7LMoCsu0AayRp6b10sGqc6TRlywrowDeAdDXj3jOlNE0q2kFjXc7NwneurjyINNUqB7EeRXhFdUqCZ5FKK9pRQB5FKvYpRQB5XtKK6NAWc0q6ilFArOaVexSigLPKVexSigLPKVexSigLPKVexSigLOIpRXVKgZ5FKK9ivYoA5irvlHjJwl/MFDBhlaTBA30PrHwqlijD6NuXVxV9nuqGtWxqCdC59kEdRE+VV5XFQbl0Cm+EaBh+IvcQOinUSAf3+FdPi7mSTAPWNvnRGUCKAAAoEQNABVBx8qbZAOUnqNPOuNGSk6otlFpdQZv8yqhZGfU9PzoH41jWuMwLErMrPhS5gtZbzEbaEelVzXCTNdjFijHlGJuUnYzFKK7NKKtLtxxFKK7ilFAtxxFexXUUooDccxXsV1FSMBhs7gRPUjyoIuR3wzhjXmgaDx8+lEmL5GKICLhJjXTr5Dwq95fe2e6qqBuNIOnWKJ7l1MsEisOXUSUqROEdytsxkcHvF1QISzeyNiYBJ38gTUZ7IEGQ3oZHv8K3ngnDrRdXKKzBSyswBKksykrI7sgRpQ3j+WMNfN2bao/aEB7YCsBpodII8j49Kitet1NEnp5NdTJSK8irrjXLt3DgORmsse64iesBl3BgHy86p4rdCcZq4sqdx4ZzFKuopRUhWcxSrqKUUBZzSrqKUUBuOYpRXVKKA3DUV0KVeigm2KKUV1FKKCO45itI+ivjNm2pssSLruSJmGEdNIBjp5UK8B5SxWL1tW4SQM79xdRMiRLCOoB3q4xP0cY2zkdCjuWAi2zBkOupJAAUQNZ61mzyxTWyUiyO9fEkaricSKHuZLWay7gxlE+gHlRBwjh+W0vaa3CBmzQYPUaaVF41YRrd1CcoKEGPCN65UGozVGiabjyYTjCc5JMzrPrTBqVxFpcgbDQelRq7yObGXBzFKva9p0PeeUq9pUULeeRSr2i/kvkl8Xlu3O7YzajXM4G8eC9J9ahknGEd0hw3SdIpuF8sYrELntWWKf0jCgx4Zjr7qveV+BsFuMwIuA5cswRB1B862X6uMuWBHhVJjMAtuWT3jx9TXMetc7VGx6dLmzIcTxLEW7pgZI7sEAiNt6v+D4y5eVVCs7DdgDHvO3Q059fDYvsLyhgXRcpAIkkMPIrBgjyNHltQAAAAPAaD4VZnzqKS28lOHFube7gd5dtsoUOIYW9RIP8AONGo8qrLPtXf1p/Kr3h/t/2P2jVDZ9u7+tP5Vy27dnQSpUQAe7hZ1HaGf/KvVS8e5IS7L4eLb75P5tvT+gfTTyq6t+xhv1n/AE71WYq3HlljdxZCcVJUzE8dgrllyl1GRh0PXzB2I8xUetr4lw+1iEyXkDDpO6nxU7g+lZ7x7k25aJNgm6kZiI76iTEx7Wx2Hurq4NZCfEuH/Bhy4JR5jygWpV6K9ittGbec0q9ilFFC3HlKK6ilFAbhuva9ivQKVFjmeUQ8icH+tYtFMZE+0YETIUjux5kiqCKOfomuIuIuFgM+QBT5E96PlVWobjik0PC7mkzYUUKAAAANABsANopu9dA3NOrtVTxE5m6af62rz6Vs6zdDmPxgUTNZ9ztzAActuTIgkbDx1qx49xQqCpIgzoN9B1rPuKX83pXR0un53MwanNxSK7EvmOamDTjKa5iuqYDmKUV1FexQFnFKu4pZaAstuWeXbmOuNbtsq5RmLN0kwIA3Nb3gcKLdtUGyqFGkbCNvdWZfRTetgXEBi87CB1KqNCPLUzWpqNNTrXF1+STybX0R1NJBKG7uzi9fCjWh3ifEZDRvT/NNzKgjcnaqDh9t2MuO7HQiQdN+nWqccFW5ls587RnB8Il1usgzZ1afvaEaz6UTrVJxPieV7CJENcRT6FgPzq7AozuTpsWNJWkTuH+3/Y/bNUNn27360/lV9w/2x+h+0ao7Xt3f1p/Cs5cV1gdzD/pn/DvVZGq/D+xh/wBP/p3qnVMR0KZLQ7H/AIY/FqdFR7+7fqvzakBU8f5Ws4k5h9ndMnOokGI9pJAO++h03rPeK8GvYZourAOzDVG9G/I61rvUejflXt60rpkdQykQVIkH3VswauePh8oy5tNHJyuGYnFeRRvx/kgiXwpkak22Oo/Qbr6H40JY/C9lcZJmI1iN1BIg7QTHurrYs0Mn5WczJjnj/MRgKUV1FKrSndwNxXoFexXoFBPceRVryxcuLirPZe2XCgdDOhB8oqtAoq5L5au3sRaY57aKc5YaMIggCdp2mqs0lGDb8E8VykkjarQhQCZManaT4x0oR5jxJBaDHnRVcWFMeHqfjQLzZblT4Vw8CuR2czqIG4zEmDJzb7marLjLc02PSvMW0MR0FRjeA2ruQhSOLky88nLKRoabIr245Jk1zVtFPqJCilSilFOheqKkBOg1PSNSfTxpRU/gRQYiybnsB1JnyOkwNpik+E2CyW0jU+R+Shhgl93cX2U5gMuUKxBywVMnQSfWi+/cy15bvSM0ECJ/zob5nxr5TlaBHTfXTTzrzrcs07keiSjihURziOOss2W4y6gkBjpQjx7mS1bUiw+Zifu6qBsYPWhrE3E9nMdZknUjfaq/EYTYrJDbeJPpFdPDpYrmTOZqNXLpEl8Gxj3MXh87E/bW9/0xWxist5b5YxZv2bn1e4EW4jEsAmgYEmGgkR4VprYhQxUmCBJmQPidDWX8QcXNbX2L/wAPUlBuSfXuWOA9v+x+0apLft3P1pq74ee+P0P2jVKB37n60/hWBHQK7D+xh/0z/h3qnmoWDXuWP0z/AId2pkVIR0tRsV98/wDCP7VSQKj4oaP+qP7VADv3vc35UhsK8I7w9G/Kkg0HoKYjonun0P4UF/SSgmy0DMc4JjUgZYBPXc0Zxp8aDvpFGlj+3+zWnSfrRM2s/QkA8UgKcikBXfPO7hqKUV1lrsLSJSmG3JXJpuBL90qFOqLuY8SNq0bCWBaGn7qqeQjOAsE+Dj4XHA+Qq7uCvM6rUZJZJJvo2el0uGEccXFdUhvFcUyg92fHX/KgnmHmXDEFbhdNxJUkeXsyaIeJDT1j86yXnjf31HTybkTyK+BrHkZpUgg6ggyD6GomWoXBNVY+LH5afuqyivSYZboJnm9VHZllEaAr2KcilFWmaxuK9inIpBaAsby0R/R/w8XsdaDLmVZuHaO6O7M9M0VRLaJMASfAVrX0a8DFiybzqRduaGeigmAB0nesmsyqGJ+XwbNDheTKvC5DC/Maa1n/AD1dRIGuYxp5eNHeMxAUVkvNvEw10x3jt5AVytHjcpnb1eRQhyUbFZmBHWPl76Ifo7hr98xtZ7s6kfaJselQ+G8r3sSi3M9tEaY3LaEr7IHiD1ou5Z5aGF7R+0LsyBdgAO8p8Z6Vt1WbGscoJ8nP02LJLJGdcBthPYX0ofu2ib5YRA33nXw+FEOE9hfSgjmrCXLxe3avXbDkEq9tipDDaQDDDyPiYjeuMujOy+xbctYc4ZWDnNLXGEToHcuBr4TXf1fvMfFs1ZRypx8Kezx/EeIW7wLKzL2NyxIcqvt2mYaayRHptRlh8BiL6l7HFb3ZycrGzhWBUddLS1OSkuWhfIv8NgMqqDJymQdBrDDb0Y1MGHU6EEeYOvzoQ4Xg794nsuNm7BghbOFYbkfd6SDr5VavwziAHcx1k+dzCgn/AJbgqNjLZ8J4GR56VHxGAchojVCo16mfH1qFa4PxYifr2E/9K3/dqk4rxXjOHN/s0weJXDhTcIV7T95A8hDcggA/0p0OlFhQTvhbkjuHZhuvWI+95V1awTwJWNPFf31U4Q8cuIlxV4SFdVcS2KmGAInu7611ex3F7Q+0wmCuedq/dQf89sxTsKLYYJ9O78x++hnnbgOIvdl2VotlzTBXScsbnyNSzzJxL/6dY/8AWD/tUxjOeMXhwDiOHGDsbWIS5/eVasxTlGalFWyrNjjODjJ0gPPKuM/3e58B++kOVMZ/u934UUf+Kn/2GI/8yz//AFS/8WUX28BjB+h2dz8Grf8A67P/ANP4Zzf9v076T/lGegV7FPdnXQt11rOKa5yEv+wWfR/8W5V7cFUPIt+MDaAViQH2AAP2r6BmIBOtWb4x/wD5F3/8rP8A3a8rqP1Ze7+p67T/AKUfZfQhcRTQev5Gsk53XU+v7q1bF4pismzdXfc226Hojk1lfPF9ddHBn7yMOo2JEH3VLT/mHPqii4Ev2Z/TarIJUPlsTbbY98/5fKKt8lehwP8ApxPN6xf15e5ECV12dShbroW6tszbSILdddlUrs69yUWPaXPIXCu2vkggdmJM9ZMVq1k5BFDn0c4TJhMxXKWdmmILCe6fTpRE9ec1WaU8jvseo0uGOPGkii4/xKLWY6AiY9RNZM90XWZ1Mgk+7yo/5ot5cLlIC5ViF9kabDQaVnvAlmyD4lj/AMxH5Vs/DpPkx/iUfgs03lIf7JZ9G/xHq8t+y/p+0KpeWP5La9G/xGq4T2X9P2hWPO/6kvc2YP04+yLrCmEB8qzTFc9YD6xmOIAE5ZNu6ADPUlIA8zpWl4T2B6UKcRCm+Q8FYM5oKx5zpVSqnZc+xiWP5fx2IuXMRg7Pb4dnaGRkaYYgwobN03iKm4DnU28L9Sui7g7qzmdrXakqxJgIWRkYlhrrtWpfRnxDDhHVLloS99guZVMC6ZIQwYkjp1oe5w4wl+1dtYcJiLj3riAhrWVAqE3Cz3AVAIBXSN4zKSDUp5H0BIicpvhvrKPgcTYIElu1V+3uC4VzAXGKndEgENJLN4Tp9rFeI+FYFZ5cwl6xculsQGtW3RwyrHbZ8ltlu2yUyjKFiI2AM7VHCOI8Qw9xbWFxTiWVLaM2YGTkAyOCsCddIFRSe2w7n1Lgrm499BXF+YsLh8TxKxiL6Wrl20rIHOUMPq4XRj3Zk7TJoowLkKhYhmAAYjQExqQOgNVWJsLcbiquoZciGGAI/k28HrRB3f33Gwg4GIw1j9Vb/uCppqFwX+T2P1Vv+4KmmkxoiXuHo2sQfEafLY0N8z8tXLyRbKmPHQxRdSqUMkoS3IhkxxnFxl3MNx3DLlk5bqFT57fEaf8AtUUW62Xmnhvb4Z0iWAzp45l1AHhO3vrJRaruabU+rG31R57WaX0ZpLoyCLdehK5wDs4YtljMQpUyCoOhPnU1bJbRRJOgHiToBWhTTVmeUGnRq/LlnJhLCkQRbXTzIk/OptyurSBVCjZQFHoBA/CuLhry85XJs9XCO2KRX40aD1/I1mXPVuQfD90/urTsXrNAPOFqVOnjU8DqRDKuAJ5UQZLgjUPJOnXUfn86vRaqj5Qbv3UJHRo66aEx4a0UdnXewy+BHD1mP+syJ2VdC1UoW66Furdxm9MiC1XptVMFquhYJmATGpjpUd5JYzQeTc/1Zc4I1hZ3ygAL+FWz9ah8Iw6C2uUhtApYHMDlGUiZOxBHurt8FaJk27czvlWfjFebnK5NnpoKopAzzRhj9XYQBCgQNhC7DbSs75bt/wCzr6t/eNaNx/hqdhlyAQpACkiPQiKA+WLY7EgScty4pn9KdPcR8a6H4fKrMOvjcQ+4Dphrfo399qs8M2j/AKP7S1SW8WtjB9q85EDMYGYxmbYdTTPKPN9jHG6llbwZEDHtECCM6jQhjJrPl/PJ/M0YfyR9jQMJ7A9KFcambEFddQRpIPuI1BopwnsD0oTxqg4iCJH7tapXctfYy7inDVTAYt3cAZzaQ3Lea6yi4GuFbzHMzaGToAZESQSN8DxTtNvD2c5LLfRQqBndBFsHKwIRSWfKvUwRBNHX0gIBgs2QszXFmB3mi2pGYgbaddKzDAu6kGyHzk7IGzT/AFAJJjyqxwTCLC3mvizLhbNk4VbNw94tpN1WHdLEiWzNmYzsCPOPPojw6PxAdsZuIpZAe934MtJO8EnxmKX/AMOY67lz2rzd020zxOUAqoKs05Y92u80X/RjwO5ZPa5kykMjqFYsXXuZSxUBSjK4001IgTSklGPDDuaVboV4jwJMRe4jd7S/auJatANZuvb0FjNDIDkcH+sponU0JcSvYtb3EThhYZOztBlu5wT9j3irrMd3oQdR0qGP7/ugYecF/k9n9Vb/ALgqYaHbfMNjDYe2bxZQtq1JyswAZV1OWSAJ1J0FRl+kXhxYKMRvMNkuZDHXPliPOntb6ILVBVXhpnBY23eQPadXQ6hlMjXWnjUSQjWYczcN7LEMAIVu+PRiZHuMitQoc5qwBuIGAllOkeDEDXyrVpcuyfuZdXi9TH7GIcIuRevKq3AxAlmREVdCAxAgDLtGpIHgCaL+TGXEYi2BJytLyDHcBbQ9QYHxFCGE4swupoezY9miyXzA7GQCO0zAzmYbNvrRv9FVvJeu5rTqGOS2RbIGgM54dggATKCYB0G8Cr/Wccbp+TP6ClkVrx/BqBplyafYUw1cpnTId/rQfzNalG+NGN8aUN8btaH0qWN1IhkVoyjgJKY2P6QZT4/0h7pA1rQcJgQ8d6CWyx4DKxn/AJaA+LMLTByB3byODkXNAVjGbRsphdJ/dWk8PEosEj7WZET/ABZ8QRXVeVxhx5MU8UZzTfgeXgtsblj7x+6m+KYNLdlmUd6Vgkk7nWrC8oME5twNGK+8hSAa6eCYIBnXWDtHT3/KsrzTfdlqwwXZAJ/CBF4JIJYaA+Uzlj1WfWrbCq5MZSJBkwYiNZFFE1zdbut6H8KfrT8h6MPA3h+cYABs6+CtA9wy1Os8yK4BFq76gAgfPX4UFrZkgT5VccrXCbCBmDOR2hhcoAuMxUbnaCPd0msrUTQmyx4hjlFoKRkJDBVER3Rsp06R0GlAdoNhkv6WyWu5rQLABi+XMJ3GxA846UcXB9vg/wBZe/wTTfF7+ADXFvvhxdD6rduKGGZEMqtwyFIg6aTPWasx5HjfBGcFNcjnB7mbCozL91myx/WJGh6+Rrjl/iZum4Pqt2wvZghrgVS3fXQAT+NSOF37ZshrbKbc3IZTmXKruNCNCBHypcN4zYvlxZupcIQEhTMAsu9De63X+BpVwF2EPcHpQljnjEEkwIOp2oqwJ+yU+VBXG75W6WUAkdCY666+NQXcb7Ap9IzBcFrsHXSYn7FdKAuWuJmziLVxLSXMoaEJIV17K4LihojRS+p018K0Hn7+Sr+mn+EtZtwo5sQmZFIJa2AZaZR1EooDMJacswROnje79O/cjHqbxy1iXu2Ldy6hS4VAIJDRGndcE5gSJnr4bVcIIrOOWeMXLV5Jg2r1q0xtrLXRcYFRdFvojhUlh3ddYOY1o6mshYOigrjPMCYbEY5Ht32z2kIa3aa4g+wiGK+ydZ10ijQUPYhwH4l3gPs00kf7vV2P7/uiEjrEYfOlsFQwNm0pG4INpZBHURQLb5bt3MKRbAFy3AWDoTpKnxkdas+N20+sr9njA31SxN2yW7MgW5C5RoWHn4ipfL+HyWm0HeIbQgyTBOoJ8f8AUVdFuNtfIhLsV30d4wi09ssQ1u5mCmQVkDUDp3g1HHDeKXDiAna5lYaqcpIIBJPiJzL8qzHGOMPjcPcTu9oq9pOxDPlf00E+omjfhYAxaXPulSWO/shiCWA1ERHSlm67vI4eAhwfH3nvgEeI0bpHlG9ScRxS3cyIQ/2hKzpocrHx/q/MUCtxErjFs/dezm9GUsZ940+FEFr27B6C5/07lQ21TDcYOcarXLBVyls6EXCX74uO2fKpBJl9JGgY7zrq3Iue3h1dytrIzlV7xD5kAVlBM5GZgTJEZF3maEcDjWa/2CObA7Jn9pFz281y5LXEhFgicwSQGG+XW/fhWLuW2a1dRy8q7kW8+irbZVOUiYSC0ydBuM1RbbVE6rk0v+GLeW85YZUMaakwIiBuc2Ye6ov8NIbjoneKojjUQQ5aI+FZY2Exa2cULltgWTLdPaKNEQZSOzXYrplU+BhpMQOXmxH1pLipdughLLPaa32T5MqDLddZgkNOkAmPOobOR2zW73EGg93xjX4UKcw8bNq4+ZQVFpWPeg6s4BA3ImRMdD5VxxPFY7s3W3huzb7PvHFLcI7RyhVU7EZmkMB3h0PWgvHpi798WcRZuh8gYB7qGArkkFsgUgEscu4jpvUqiRqTCJuCWb9+0mJYpauXILKUkMEcoJYMpBI8CKLbmEsYQJbt3c1tCozMyE/xeUSVAH9Hp1oG52wN8WALmCtWQuUh0vG9BVJJYQOoInYZvESavjGCxDIyW8AwZo1OJLj+bkRlU9RrOmYeFWbr7i28UabiroL2gCp7xb2hoArawDrqRUbEYvLiLYlBnVghJHegoWUa6t1qL/B2MbvDCYQE2zo1xpWV8C8TJjyrO8TgL/bYcLbZwzoCc2bMSlsscxMgQQQSRIZRI2qFj2mxTXDupDDMPA6ifhQ7xvlu/hlW4gUhbiMQj3iT2bZ8pUzAfLkzfdmalW+JBTiwRhBLZrY7ZmacgTIJtxoVHx18AbkG1j38DqwBW6Y3mB6fs1S8sYREa5awuJdghJhntqh75Ztch0zM40nceNScRxNbVrDhBhCA4DBcxGXI4IggsAocaaHuoBO9VN252Fq8yPhwwOZAmdyCxKFhr9oAGL96S3Ubmlupj2hZx7CXmNs4e5bU2xccPnXRnt5SBmBGkyCfCs64ZyVhbl69/C2MKuSDmS/Za4zksSXJtsTIM7+HlBnhOP5eHdoLthrn1eBb7G4LxdFcdX0aRJJG2tZ5zJ2lw5wozuAWKiBm7NQQu8gODrMGJAAimuQSaNr5c4NgsPhreHs4jtLa5lUtctszZ2ZiDCgHVz08KmNwa1YV+yUIOzJ7qoPZII2UaV8+tda2iOLcsoD5SpH8WMzd4nbun4VrlnmHE3cNg2azcnEtDsFL5LbsrrOUDQq8TpqIjWKU1t7jXJKxXN9zD2ST2UAHeRJ6CS4AnzoXfmO1iVFxrlpWJBIRwQNFLKfiQRU/mXAm0yq7sLdwdmGNksgulk7NGCvMsWC+Ajcdc8w/GbllTabDoQloOSrNkUPZVlYDLEatpOhmPZpewqYbcSwwxqW8Nbu2xeMXcpYE5ewDKd9ZjfX1jWhJ+A3MNjbAukWwrFlu3MvZF0DsoCMQ1xCQgaNpOoiuuI8Uu4V1v2ytu6Et2wCJyF8LamOhIjfUbeNV1vi2Jv4jCvctK4RHUKbkdqrKwzHvZlEKTpAhPKrNz27QS7lxhLFjs2a7dtXLosWbKI6Xk7FUnMheyDldRl1zCSc20To/LfMmHuWraZ2FyArK4ullbqpuOoza6AnU6UGcQLObaJbRUzFu1yljIFwrZIXXLlZYMaAg1G4Vzndwua0lu0wV7oDMzAsM5I1LeAGnhVcYOTpfUlL4eoYcS5w7BXYLdcB7ik922i5bhRctxkyx4kyNDNAHFeKYbE37uIxVtLhi2q23v2Qe6sNF1F7OfZ00iDPSusVzHdHD3aFW527gKJzxdzl2LTCj7ZlA3HdM1Scx4x7jMEtKi3bAUKIAVEK5cvfAOtuJjUZiAKtSSVffUr5Yd2eaiwIFqy+S0GBOLtH2QAFKESgA0LHQb9Kew3M8W1PY4S2SC2QYrDkGHYd1lYAnSfefA1xjMRaztbt2kGXCrmYKo7wt2tPGDLdNYqp4DkhVuJmJdyCVzEhrtwqsHUADYjSPKpXHbbItu6HMfzGVbu4fCnSMwvuSu8rCOPketRH5wuN3j7SAMqq+KJJBIGouQQAxEyOkTrNTxHGQ9oLbdciJIcMrXDmmYO8gx1/KucjG7mti6Ua0xAhwQ2ZBlA+JGux8pqXwOkg+JIv7XNN64QW+ozBU52xZB10OpJ1MdIgmrPD8bhyDd4eATrFu64HcEZGKQBIA16zptQLwjHupysC3Z2nAJXMWkFsxU77+vhtRlxPi1kXbds2rFvOlx8zIGKwtxVzIvQxp5+MGk3FcchUvkBuP4Uovgj/hh9BBy9NR/wANNvE+Ojli26t3XYqbhZl1IiZYATEAdI66zUfmG9cOIAVnANtjpO/2pmR1kL4bVSFMQ3dSzeZ9iezLEgRp7MmSJM/Peskd1dTRPwEF852zM5TMNQp7jA93KwmCcpbzmaYxWCR8sE5QWJXKIJOQDc6+yTr1NVbYXGXGWbF4kghZtkRGjBcw1ETI9dqK8Nbx4QM+GBbQRkUaaRPegH99G2XYjb8lhguMgZYwyBuzyM40ZgiFhJVxOZkX3gRG1MYvjT3Lwu9mWdkNsx3yAykMuYnoDHuB3E0yUxYjNhifIKx28SgIqJfxThofDWw3hqG/uzT2zY0eNecJlTDhZDju2rSnVXSe6AD7baT8KGX4BiZzLbYHedARpMgzofLz60SjHgbWbY1/pnpuIy07Z4skmbbR5MfzUT1p1Ndv5FTGeFYa5asrmto7lllWFsdmMzF1UHSCVtn1Jqye/cCZilpXV7UGLcd1b3ZsIMaTC/0YlYiaat8VtFAMlzbXvTr7/wDKu24hZyhc98DTqBqvgfefzmq3Gd3RK2WDc04u4pW5cnRio7pXMAWQmWJkMFjTTeaCcBwTELfF0rmALH2gzahiCcx3lh8aKhxK10e979R67+tK3ibOv20AydbUxOuuvz86a3L/AIsjTIdi1FrsmsEBhLmJaWyZobMZ9haj8w8IduzfD5QyZWYgQC+VBtHjn0I+8fSrkG238+nX7oXeTrBjp8+leLYTYYi0R0MeJzQR79/KKh8V9GOLaT/wVPAeH9lc7a/ahwSGKh4IZYJA2B6+HpV2vD0tXbZcZrbWrQuKQcns2rpOUGASZGo/OU2BYHu38OdSNQux0P4j91OXuH3rjZgbJARQQAYyqgQCUgrtI9/hUZNtji2kUPDMPats730uvFsqqksyZjrLS2bcbofGrG7zJfu23R2ZV1C5rl1yoKQoRjEgMqnXaWgzUxOH4ga/ZlQDtccQR4w400qR9QxA/mhrG165PwFypLJV8kHu8Ajeu4uVVcSgEglD2vZhgwb2mzE6oNSdvCr+1w5GxNwzKgswylwci3FAWdwIZtoPeOtTRhr4Jm3c01MXHK6+BbfwpyxZvof5O5OkjMAYkMdcsycpqM52uGThJxfP0B67xRj2Ye4hRYcfZw4drSyDJiJMRH3FHSpfEOJG2B2d4h1RF7wUx3RnJbrILaSd9dKm3rF4ARhbg0juyTIJM/xW+u1O4rh91w/Y27rakaJbiVXLpm8MoFJtuSJQnUX+xE4pgnsymJv5nS6qqwU201QMkhd2JyjfYDWu8exKgWQ1tg/eZS6yAqg95Tszm4xmTPqZv+a8Os3DrJuWdyDpmYQM23tbnTXyND727U63WG382jEk9AymNNPnUMU21bZZqOKS8EcY7FTma7ae3mGZDatEHXrFoEecGffXnFuI419La2VyhUtxbs6qDOudJ8NjvrTGCyq75mBUsAoNvNHQkAERttVliLlhQcpDbwOzvKTB03vR091Xp83x9/sZN9dyrwGPxy22X7xDSc1hxmiFE3gzBSAJ132prC38YhDXLgtnNocwumDLExOXT06+6rXB8TNswmRVJ3NstMRB1Jbqfh517cvKxzEKTqZyXdDBGgDaeGlDk/kNTXkaxRBUZO1lSMoFywqQJaTNrONdhmPqKT/WAlu7adgy5jDOzKpHaNbzSSWMkD4+FN3bCFZkdNjcG3kQKfDIbSaDRjoWYH2JmIk7gajrVNuNUy6GTdd0VdgXWAJzpcAgspySpJOhytDmdTHwNJ8Pi2ILXCzjKJNssQFzym8GS7mTJnLBEGZQKBtFDdJ7WANtJK+HQ/Ka6uKkQF//AHIeg3JX0q7fL7r/ANM9t9wb4lxGboIZjABYCJADZmGw1Kt8jXuGx1xdRdfvQoiZXSZCzA0U+GnWn1wyHV1TXQQpJMEjr02+FejhymRDAGDqSIjrodD6fnTtdAc76kC1zJdPZlm76tIKnQTpAA29BvHrVxhedbuYyE0URmNyA3jqcoJ1O3TpUFeD2xJ7wI11jQzqe7rvUW7wxRP2knWRE+HRZMa7+njUtyYb0y9sc5lCtx1R3kAwMugAzZssHNO3TenRzhcyuwSGmSxAB0iIAO3X3nahLEYdhBRS0wIAIIJ6HMJP+ddnguLACjDYgzr/ABT7nzjWNDO3wp7SX7htiuaADmUgqdgUUMB46ZpEdddjTHBuK4a7na6Ae8SJiJLEtrkBAgzv95vKqBOUuISFGFuDUxqg3PiWidfxNSDyDxC42VrSICTDPdtsIMCItljO2w6UbWh2El/FYJ3YDsROQIxY9mxJObUGBI0161YcP4Zh7qy1pUtsfs9SD0BBaRrJHTrOoNDOG+jy+o+0uYdAASMpZy0jwIEbbnbyp7k7lm7ez4h75w6qxS3ImQogtDsI9+2vhQ78klIKjyzhWU9xgRsVZvAHXPPj4VCPKVnabuuxgTrI1AG8xvHh51fYfErhwe1x1k5dwRaUDbcAzt+NQ+Kc04dLM2ryZxqsS3iACPAnLpP4RRckuWG9eCBa5KtsdLtwT4qI95H+tqbHIbaxdXTaRvrv7X5U7a5yQ28kXM+XuvlKlmEgyGcmNBBJPXpTNrnQXGUvmACKBkggtoXOjSQdNNdD01k3yXcW9DY5Fun2XtH3v0kHTLtINMNyZiNY7MgbnNA9NYPy60SWearRyhcsT7Tl80EGNxMTGpOnvqTf5nti4yBh3VzSBuY2Ukwx1HSper8wtAVe5dxFoTA2zStxTprrv5Gum4PjRByXo6FSXEb7oTV/hb/1oqb10HK5yj7PU+yBBnITLDbXxiKktzDbtXuya6Yhj3e8BkAcgayZSdx3fmEs9jBeMdbG+JQerrTLcRxW5u3jGssWMfHTxo9wuKtOxtsLZ75ABOZhCzJB1IkmDEDw0r2/xJLRCMQpYxoNB3TlbvADdR5T8KPW+Q9vBn9njmIkfbNuJgxp6U7ieNXrb3BabTO8AgHrB+daF2oOZYGYKTMqwOgJOk6wVnpULCYG29iyeytZWAJOXMxZxMsYEa+dVucXO67FqT2fuV/Nl50u34AhVtX18cwYzqN9EmKoLfNd4T3LUbQVJ0iNJPzov5ptyjyBLBQdBqHaI9x/Go55dw8962B1gMxcroCQFfUA+A3PTaqdLKNO190WahcRB21zgwMmxanyGUbztrXp5tBJLYeyZjQA9DOskzV/c5VwxkwwA0OVtDOxzHRT5H5VC4pyzhrYEdsTIWFKliT+lEdehrVeJ9jLyV6c1Ws3ewyEQRAVZB0AgxERPSdta6bmHCnfDt7j/mIH5Gor8JtEskYkXNcq9mt2Y2GVGldI1PwG1RLvL13MApbpK9kcwmYJOfKBt6dYp+lj8BRa3uOYQ7WXjrPdPlEM3+vXTheI4MyYI7ugJeSR0kSPwpxeRbpUnOkgHu6SdPGQB03imTyPiNdbWn9c6+Q7vl6UvTxMVIdfGYLbMwBEyAdD6nzPh06U6qcPIBN5uukA7DqMmk9Kq25RxMxkUkf108J6nwimW5YxI/mj4aR++l6WPyLag9v4ZHksN9CYWTmjckbeVQrnBrEE9kvdgaFlBgDopAHwpUqspUQJCcFw7CGsWTEboGO07nWdfGmMRibdkZVsW8qrsAo6SPu+XzpUqQIq7fOTQItgSD94xPkI2npTNrmu+xaMijpC6j3k60qVZ5Tl5FLgrr/M2Jcn7UqJI7sDbXcCq7+EbpOY3XzRvmOxYiPlSpUyuz29dfM83LhJBB7x8R0+Hwqqv8P7RXUuwULMCIJzaEj3dIpUqEwjJkfA8HRgoJIgjaBOgbvHcjXaenSpV3DgudTKsydCO6N9ROs+PQV7Sot2Tbdiu4I2xOcku4QTsuZiswSZjwrrFtludmJGrJIjeQmaI853rylTXJN9Bw8PDqXLNAzwJIOu4zDpCgfPWnHxIRM2UHKpMfow3WddflSpVHqQ7Es2p165BqZOgnTUz0HXpQ3cus5uMWbuyV11WXM69faO/jSpUY+4/JcYS9dtsMt66DbLPmVspOqiNvn+NQbnEbly5LsSe8ZnWQ/74Px8aVKpISLrgHGbr37VtmJUIZknWAwj07i6eVQ8NzFestkVjlZwpE6d7qAdiMg+J869pUqW9+y+rLn+mvd/RGncfvlrag/esZyfMZI/E1m1rnS+9y1oJVSFJiYdWaDlAkSg0pUqo0q6mnUflj9+Ag4VzlduyLgmFuE5TkJyuwUSomNvhUPCXlx12XTLlQqCGZm7okHMx318KVKtXRNoyKTfAQ8PRLTdsikZwO5ICAKgbZVBJknc0SY3EZXVYnug6k+nT1n3UqVZ3JvqTRDfHkpMDusR11ADjX4TtUy5/NR98hW3/omYH+tq9pU7EODBAEQSDBY9ZkqCDPuP/vUay8rm1kEg6wTDdCNpy9ZpUqmx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3" name="Picture 9" descr="C:\Users\Johanna\Downloads\descarg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582416" cy="198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5" name="Picture 11" descr="http://abceconomia.co/wp-content/uploads/2011/07/viviend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636912"/>
            <a:ext cx="2160240" cy="2074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7" name="Picture 13" descr="http://2.bp.blogspot.com/-b9muuwNMtaQ/TjrflFx0ZuI/AAAAAAAAAAM/u4NMFaOBFG0/s1600/Dibuj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3424" y="2564904"/>
            <a:ext cx="2860576" cy="2145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179512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7030A0"/>
                </a:solidFill>
              </a:rPr>
              <a:t>ANTE</a:t>
            </a:r>
            <a:r>
              <a:rPr lang="es-EC" b="1" dirty="0">
                <a:solidFill>
                  <a:srgbClr val="7030A0"/>
                </a:solidFill>
              </a:rPr>
              <a:t>S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1520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7030A0"/>
                </a:solidFill>
              </a:rPr>
              <a:t>DESPUÉS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16399" name="Picture 15" descr="http://www.uruguayxxi.gub.uy/exportaciones/wp-content/uploads/2011/12/exportar_we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5122249"/>
            <a:ext cx="2044799" cy="1735751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419872" y="558924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7030A0"/>
                </a:solidFill>
              </a:rPr>
              <a:t>MEJORA CALIDAD DE VIDA 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16401" name="Picture 17" descr="http://economy.blogs.ie.edu/files/2011/05/Dibujo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5145846"/>
            <a:ext cx="1990644" cy="171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hanna\Pictures\vinculacion guaranda\DSC08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08" y="404665"/>
            <a:ext cx="3138227" cy="3633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Johanna\Pictures\vinculacion guaranda\DSC08118.JPG"/>
          <p:cNvPicPr>
            <a:picLocks noChangeAspect="1" noChangeArrowheads="1"/>
          </p:cNvPicPr>
          <p:nvPr/>
        </p:nvPicPr>
        <p:blipFill>
          <a:blip r:embed="rId3" cstate="print"/>
          <a:srcRect l="29825"/>
          <a:stretch>
            <a:fillRect/>
          </a:stretch>
        </p:blipFill>
        <p:spPr bwMode="auto">
          <a:xfrm>
            <a:off x="5004048" y="2510448"/>
            <a:ext cx="3672408" cy="3924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64088" y="692696"/>
            <a:ext cx="2808312" cy="884237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Calibri" pitchFamily="34" charset="0"/>
                <a:cs typeface="Arial" pitchFamily="34" charset="0"/>
              </a:rPr>
              <a:t>EL SINCHE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GUARANDA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3608" y="4869160"/>
            <a:ext cx="2808312" cy="100811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Calibri" pitchFamily="34" charset="0"/>
                <a:cs typeface="Arial" pitchFamily="34" charset="0"/>
              </a:rPr>
              <a:t>CAPACITACIÓN CON LOS PEQUEÑOS PRODUCTORES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VISITA DE CAMPO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anna\Downloads\IMG-20140509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42946"/>
            <a:ext cx="4458072" cy="3343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Johanna\Downloads\Screenshot_2014-05-12-22-09-54~2.jpg"/>
          <p:cNvPicPr>
            <a:picLocks noChangeAspect="1" noChangeArrowheads="1"/>
          </p:cNvPicPr>
          <p:nvPr/>
        </p:nvPicPr>
        <p:blipFill>
          <a:blip r:embed="rId3" cstate="print"/>
          <a:srcRect r="32728"/>
          <a:stretch>
            <a:fillRect/>
          </a:stretch>
        </p:blipFill>
        <p:spPr bwMode="auto">
          <a:xfrm>
            <a:off x="323528" y="332656"/>
            <a:ext cx="2952328" cy="3767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836712"/>
            <a:ext cx="2808312" cy="100811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Calibri" pitchFamily="34" charset="0"/>
                <a:cs typeface="Arial" pitchFamily="34" charset="0"/>
              </a:rPr>
              <a:t>SR. CHARLIE SMITH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CÓNSUL</a:t>
            </a:r>
            <a:r>
              <a:rPr kumimoji="0" lang="es-EC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GENERAL DE ESTADOS UNIDOS EN ECUADOR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4941168"/>
            <a:ext cx="2808312" cy="100811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Calibri" pitchFamily="34" charset="0"/>
                <a:cs typeface="Arial" pitchFamily="34" charset="0"/>
              </a:rPr>
              <a:t>EQUIPO DE LA SECCIÓN CONSULAR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2.bp.blogspot.com/-VvSm6mUz8NI/T87fTq9dnkI/AAAAAAAABCs/E2z4LA7tSPU/s1600/gracia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7809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47674" y="395111"/>
            <a:ext cx="4448654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Presupuesto de USAID en Ecuador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/>
              <a:t>En millones de dólares</a:t>
            </a:r>
            <a:endParaRPr lang="es-ES" sz="20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8496944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987824" y="332656"/>
            <a:ext cx="2901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EC</a:t>
            </a:r>
            <a:r>
              <a:rPr lang="es-EC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UA</a:t>
            </a:r>
            <a:r>
              <a:rPr lang="es-EC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DOR </a:t>
            </a:r>
            <a:endParaRPr lang="es-ES" sz="4800" dirty="0"/>
          </a:p>
        </p:txBody>
      </p:sp>
      <p:pic>
        <p:nvPicPr>
          <p:cNvPr id="2050" name="Picture 2" descr="http://www.confirmado.net/wp-content/uploads/2013/05/sete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305050" cy="1990725"/>
          </a:xfrm>
          <a:prstGeom prst="rect">
            <a:avLst/>
          </a:prstGeom>
          <a:noFill/>
        </p:spPr>
      </p:pic>
      <p:sp>
        <p:nvSpPr>
          <p:cNvPr id="6" name="5 Flecha abajo"/>
          <p:cNvSpPr/>
          <p:nvPr/>
        </p:nvSpPr>
        <p:spPr>
          <a:xfrm>
            <a:off x="4355976" y="3501008"/>
            <a:ext cx="504056" cy="93610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http://static.wixstatic.com/media/c803ae_079c2960c0144e1bb436e64480bc8c82.jpg_srz_412_517_85_22_0.50_1.20_0.00_jpg_s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653136"/>
            <a:ext cx="2124100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 rot="19916805">
            <a:off x="550259" y="2055904"/>
            <a:ext cx="1296144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negociación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 rot="19916805">
            <a:off x="1285880" y="4038342"/>
            <a:ext cx="214035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Seguimiento de las actividades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 rot="19916805">
            <a:off x="828651" y="2670547"/>
            <a:ext cx="14602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planificación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 rot="19916805">
            <a:off x="1107084" y="3429047"/>
            <a:ext cx="1623603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intervenciones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 rot="1200389">
            <a:off x="6527747" y="2918586"/>
            <a:ext cx="1711750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herramientas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 rot="1200389">
            <a:off x="6974372" y="2331883"/>
            <a:ext cx="1228618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estrategias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 rot="1200389">
            <a:off x="7266487" y="1732670"/>
            <a:ext cx="1093293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políticas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 rot="1200389">
            <a:off x="6289427" y="3545101"/>
            <a:ext cx="1634594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Apoyo a las organizaciones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 rot="21402700">
            <a:off x="1276451" y="5648547"/>
            <a:ext cx="2086423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Lcda. Gabriela Rosero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63688" y="260648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PROYECTOS RELACIONADOS CON COMERCIO EXTERIOR</a:t>
            </a:r>
            <a:endParaRPr lang="es-E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844824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El proyecto “Costas y Bosques Sostenibles” 2009-2014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355976" y="2636912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Programa de Desarrollo de Empresas Locales (PRODEL 2007-2014).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83568" y="2996952"/>
            <a:ext cx="2906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Red Productiva (2010-2014)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355976" y="3501008"/>
            <a:ext cx="449999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Academy for Educational Development (AED), ACDI/VOCA, instituciones financieras, empresarios, corredores, familias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83568" y="3861048"/>
            <a:ext cx="28803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Empresas públicas y privadas</a:t>
            </a:r>
            <a:endParaRPr lang="es-ES" dirty="0"/>
          </a:p>
        </p:txBody>
      </p:sp>
      <p:sp>
        <p:nvSpPr>
          <p:cNvPr id="12" name="11 Llamada de flecha hacia arriba"/>
          <p:cNvSpPr/>
          <p:nvPr/>
        </p:nvSpPr>
        <p:spPr>
          <a:xfrm>
            <a:off x="2699792" y="4869160"/>
            <a:ext cx="3672408" cy="1368152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COOPERACIÓN INTERNACIONAL NO REEMBOLSABLE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5AtNDfSJ3UQ/UDhD-tr_AsI/AAAAAAAAB-A/6yWd-zimytQ/s1600/banderadeecuador20-1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368152" cy="1343332"/>
          </a:xfrm>
          <a:prstGeom prst="rect">
            <a:avLst/>
          </a:prstGeom>
          <a:noFill/>
        </p:spPr>
      </p:pic>
      <p:pic>
        <p:nvPicPr>
          <p:cNvPr id="3" name="Picture 4" descr="http://st-listas.20minutos.es/images/2012-05/331204/3535343_640px.jpg?1341350948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15356" b="13770"/>
          <a:stretch>
            <a:fillRect/>
          </a:stretch>
        </p:blipFill>
        <p:spPr bwMode="auto">
          <a:xfrm>
            <a:off x="7884368" y="5993904"/>
            <a:ext cx="1259632" cy="8640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55776" y="332656"/>
            <a:ext cx="5413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SITUACIÓN ACTUAL</a:t>
            </a:r>
            <a:r>
              <a:rPr lang="es-EC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ES" sz="4800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1619672" y="1556792"/>
          <a:ext cx="66967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5085184"/>
            <a:ext cx="54726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Banco Central del Ecuador (BCE)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Autora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699792" y="1196745"/>
          <a:ext cx="4477585" cy="5058211"/>
        </p:xfrm>
        <a:graphic>
          <a:graphicData uri="http://schemas.openxmlformats.org/drawingml/2006/table">
            <a:tbl>
              <a:tblPr/>
              <a:tblGrid>
                <a:gridCol w="2082422"/>
                <a:gridCol w="1027778"/>
                <a:gridCol w="1367385"/>
              </a:tblGrid>
              <a:tr h="196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PAÍS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 FOB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92D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Participación %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ESTADOS UNIDOS 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198.923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22,13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RUSIA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81.851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9,10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COLOMBIA 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72.530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8,07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VENEZUELA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50.404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5,61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HOLANDA (PAÍSES BAJOS)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44.619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4,96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ALEMANIA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39.793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4,43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ITALIA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37.011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4,12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ESPAÑA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30.267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3,37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PERÚ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28.494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3,17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VIETNAM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26.635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2,96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CHILE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25.751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2,86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CHINA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23.913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2,66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BÉLGICA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20.821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2,32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19.517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2,17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REINO UNIDO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16.265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1,81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TURQUÍA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13.492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1,50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JAPÓN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13.333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1,48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31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SUIZA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12.278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ARGENTINA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10.512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1,17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MÉXICO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9.145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1,02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1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DEMÁS PAÍSES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123.438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13,73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231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898.992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55" marR="3905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0407" y="666610"/>
            <a:ext cx="9063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abla No. 1:</a:t>
            </a:r>
            <a:r>
              <a:rPr kumimoji="0" lang="es-EC" sz="1400" b="0" i="0" u="none" strike="noStrike" cap="none" normalizeH="0" baseline="0" dirty="0" smtClean="0" bmk="_Toc38354186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1" i="0" u="none" strike="noStrike" cap="none" normalizeH="0" baseline="0" dirty="0" smtClean="0" bmk="_Toc38354186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Principales destinos de las exportaciones no petroleras del Ecuador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Miles de d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lares FOB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2013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Fuente: Banco Central del Ecuador (BCE)</a:t>
            </a:r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Autora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1612</Words>
  <Application>Microsoft Office PowerPoint</Application>
  <PresentationFormat>Presentación en pantalla (4:3)</PresentationFormat>
  <Paragraphs>369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Johanna</dc:creator>
  <cp:lastModifiedBy>Johanna</cp:lastModifiedBy>
  <cp:revision>92</cp:revision>
  <dcterms:created xsi:type="dcterms:W3CDTF">2014-08-06T23:04:18Z</dcterms:created>
  <dcterms:modified xsi:type="dcterms:W3CDTF">2014-09-24T13:20:15Z</dcterms:modified>
</cp:coreProperties>
</file>