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326" r:id="rId4"/>
    <p:sldId id="327" r:id="rId5"/>
    <p:sldId id="306" r:id="rId6"/>
    <p:sldId id="259" r:id="rId7"/>
    <p:sldId id="260" r:id="rId8"/>
    <p:sldId id="264" r:id="rId9"/>
    <p:sldId id="328" r:id="rId10"/>
    <p:sldId id="266" r:id="rId11"/>
    <p:sldId id="267" r:id="rId12"/>
    <p:sldId id="268" r:id="rId13"/>
    <p:sldId id="324" r:id="rId14"/>
    <p:sldId id="269" r:id="rId15"/>
    <p:sldId id="307" r:id="rId16"/>
    <p:sldId id="270" r:id="rId17"/>
    <p:sldId id="308" r:id="rId18"/>
    <p:sldId id="310" r:id="rId19"/>
    <p:sldId id="331" r:id="rId20"/>
    <p:sldId id="329" r:id="rId21"/>
    <p:sldId id="313" r:id="rId22"/>
    <p:sldId id="315" r:id="rId23"/>
    <p:sldId id="318" r:id="rId24"/>
    <p:sldId id="320" r:id="rId25"/>
    <p:sldId id="321" r:id="rId26"/>
    <p:sldId id="330" r:id="rId27"/>
    <p:sldId id="32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9645" autoAdjust="0"/>
  </p:normalViewPr>
  <p:slideViewPr>
    <p:cSldViewPr>
      <p:cViewPr>
        <p:scale>
          <a:sx n="55" d="100"/>
          <a:sy n="55" d="100"/>
        </p:scale>
        <p:origin x="-171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49ADF-8C64-462C-8119-80A6B0F0C43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65B3-659F-4F80-AE02-3431FA29A8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265B3-659F-4F80-AE02-3431FA29A8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980B-023C-4B36-ACD4-187C9B83DE57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C292-2251-46FC-8452-34DE3A45BCA5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D12-6618-47A7-AC27-EBD0911DBF60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B7AF-CEC5-47FD-873A-99DC35B72B25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E35D-496F-4046-B863-06060A637A1D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9514-ABA1-44B0-810E-222D5CBAA2FF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CBBC-52F6-4B8F-935A-5BDDABD07BD5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87F-CB43-42FE-944C-D488D78AB409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BE-0354-44AE-ACC1-62C344D84E34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4FF1-7290-440E-AA46-C3826C5F195B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CED0-9DE1-456B-BDFE-8EC721B57664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793763-3A2F-4265-BB96-3F8B106A57E2}" type="datetime1">
              <a:rPr lang="en-US" smtClean="0"/>
              <a:t>10/3/2014</a:t>
            </a:fld>
            <a:endParaRPr lang="en-U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CARRERA DE INGENIERÍA DE SISTEMAS E INFORMÁTICA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74F9AA-891C-49B6-9C66-ACD0984D895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9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059"/>
            <a:ext cx="5812094" cy="1456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848565" y="1844824"/>
            <a:ext cx="7187931" cy="61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DEPARTAMENTO DE CIENCIAS DE LA COMPUTACIÓN</a:t>
            </a:r>
            <a:endParaRPr lang="es-ES" sz="2800" b="1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0152" y="4352900"/>
            <a:ext cx="2952328" cy="1020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8000" dirty="0" smtClean="0"/>
              <a:t>Elaborado por: </a:t>
            </a:r>
          </a:p>
          <a:p>
            <a:pPr algn="just">
              <a:lnSpc>
                <a:spcPct val="120000"/>
              </a:lnSpc>
            </a:pPr>
            <a:r>
              <a:rPr lang="es-EC" sz="8000" dirty="0"/>
              <a:t>Cristian S. Jácome D.</a:t>
            </a:r>
            <a:endParaRPr lang="es-ES" sz="2000" dirty="0"/>
          </a:p>
          <a:p>
            <a:pPr algn="just">
              <a:lnSpc>
                <a:spcPct val="120000"/>
              </a:lnSpc>
            </a:pPr>
            <a:r>
              <a:rPr lang="es-EC" sz="8000" dirty="0" smtClean="0"/>
              <a:t>Christian J. </a:t>
            </a:r>
            <a:r>
              <a:rPr lang="es-EC" sz="8000" dirty="0"/>
              <a:t>Castillo </a:t>
            </a:r>
            <a:r>
              <a:rPr lang="es-EC" sz="8000" dirty="0" smtClean="0"/>
              <a:t>R.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1956069" y="2708920"/>
            <a:ext cx="7080427" cy="1548178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R="457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s-ES" sz="2200" b="1" dirty="0" smtClean="0"/>
              <a:t>“</a:t>
            </a:r>
            <a:r>
              <a:rPr lang="es-ES_tradnl" sz="2400" b="1" cap="all" dirty="0" smtClean="0"/>
              <a:t>DESARROLLO </a:t>
            </a:r>
            <a:r>
              <a:rPr lang="es-ES_tradnl" sz="2400" b="1" cap="all" dirty="0"/>
              <a:t>E IMPLEMENTACIÓN DE UN SISTEMA DE RESERVACIÓN EN LÍNEA PARA EL HOSPEDAJE Y CONTROL DE LOS SOCIOS DEL CLUB DE VOLUNTARIOS DE LA FUERZA TERRESTRE “CABO NICANOR </a:t>
            </a:r>
            <a:r>
              <a:rPr lang="es-ES_tradnl" sz="2400" b="1" cap="all" dirty="0" smtClean="0"/>
              <a:t>QUIROZ”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1956069" y="4293096"/>
            <a:ext cx="3840067" cy="136815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C" dirty="0" smtClean="0"/>
              <a:t>Directores:</a:t>
            </a:r>
          </a:p>
          <a:p>
            <a:pPr marR="457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s-EC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Director:</a:t>
            </a:r>
            <a:r>
              <a:rPr kumimoji="0" lang="es-EC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Ing. Edgar Hermosa</a:t>
            </a:r>
          </a:p>
          <a:p>
            <a:pPr marR="457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s-EC" baseline="0" dirty="0" smtClean="0"/>
              <a:t>Codirector: Ing. Carlos Caizaguano</a:t>
            </a:r>
          </a:p>
          <a:p>
            <a:pPr marR="457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s-EC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Informante: Ing. Mauricio Campaña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4354015" y="6045696"/>
            <a:ext cx="2090193" cy="47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800" b="1" dirty="0" smtClean="0"/>
              <a:t>Septiembre del 2014</a:t>
            </a:r>
          </a:p>
        </p:txBody>
      </p:sp>
    </p:spTree>
    <p:extLst>
      <p:ext uri="{BB962C8B-B14F-4D97-AF65-F5344CB8AC3E}">
        <p14:creationId xmlns:p14="http://schemas.microsoft.com/office/powerpoint/2010/main" val="36132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Metodología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b="1" dirty="0"/>
              <a:t>Fases de la Metodología </a:t>
            </a:r>
            <a:r>
              <a:rPr lang="es-ES_tradnl" b="1" dirty="0" smtClean="0"/>
              <a:t>UWE:</a:t>
            </a:r>
          </a:p>
          <a:p>
            <a:pPr marL="0" indent="0">
              <a:buNone/>
            </a:pPr>
            <a:endParaRPr lang="es-ES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dirty="0" smtClean="0"/>
              <a:t>Análisis </a:t>
            </a:r>
            <a:r>
              <a:rPr lang="es-ES_tradnl" dirty="0"/>
              <a:t>de </a:t>
            </a:r>
            <a:r>
              <a:rPr lang="es-ES_tradnl" dirty="0" smtClean="0"/>
              <a:t>Requerimientos</a:t>
            </a:r>
            <a:endParaRPr lang="es-E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dirty="0"/>
              <a:t>Modelo Conceptual</a:t>
            </a:r>
            <a:endParaRPr lang="es-E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dirty="0"/>
              <a:t>Modelo Navegacional</a:t>
            </a:r>
            <a:endParaRPr lang="es-E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dirty="0"/>
              <a:t>Modelo de Presentación</a:t>
            </a:r>
            <a:endParaRPr lang="es-E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7083896" cy="838200"/>
          </a:xfrm>
        </p:spPr>
        <p:txBody>
          <a:bodyPr/>
          <a:lstStyle/>
          <a:p>
            <a:pPr algn="ctr"/>
            <a:r>
              <a:rPr lang="es-ES_tradnl" dirty="0"/>
              <a:t>Análisis de </a:t>
            </a:r>
            <a:r>
              <a:rPr lang="es-ES_tradnl" dirty="0" smtClean="0"/>
              <a:t>Requerimientos</a:t>
            </a:r>
            <a:endParaRPr lang="es-ES_trad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907704" y="214536"/>
            <a:ext cx="7083896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dirty="0" smtClean="0"/>
              <a:t>Análisis y diseño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3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Norma </a:t>
            </a:r>
            <a:r>
              <a:rPr lang="es-EC" dirty="0" err="1" smtClean="0"/>
              <a:t>ieee</a:t>
            </a:r>
            <a:r>
              <a:rPr lang="es-EC" dirty="0" smtClean="0"/>
              <a:t> 830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C" dirty="0"/>
              <a:t>S</a:t>
            </a:r>
            <a:r>
              <a:rPr lang="es-EC" dirty="0" smtClean="0"/>
              <a:t>u </a:t>
            </a:r>
            <a:r>
              <a:rPr lang="es-EC" dirty="0"/>
              <a:t>finalidad es la integración de los requerimientos del sistema desde la perspectiva del </a:t>
            </a:r>
            <a:r>
              <a:rPr lang="es-EC" dirty="0" smtClean="0"/>
              <a:t>usuario, </a:t>
            </a:r>
            <a:r>
              <a:rPr lang="es-EC" dirty="0"/>
              <a:t>cliente y desarrollador.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dirty="0"/>
              <a:t>Incluye un conjunto de casos de uso que describe todas las interacciones que tendrán los usuarios con el </a:t>
            </a:r>
            <a:r>
              <a:rPr lang="es-EC" dirty="0" smtClean="0"/>
              <a:t>software.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Cadena de valor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5259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/>
              <a:t>Describe </a:t>
            </a:r>
            <a:r>
              <a:rPr lang="es-ES" dirty="0"/>
              <a:t>las actividades de cómo está organizado la institución. </a:t>
            </a:r>
            <a:endParaRPr lang="es-ES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 smtClean="0"/>
              <a:t>En </a:t>
            </a:r>
            <a:r>
              <a:rPr lang="es-ES" dirty="0"/>
              <a:t>el </a:t>
            </a:r>
            <a:r>
              <a:rPr lang="es-ES" dirty="0" smtClean="0"/>
              <a:t>desarrollo del proyecto </a:t>
            </a:r>
            <a:r>
              <a:rPr lang="es-ES" dirty="0"/>
              <a:t>nos </a:t>
            </a:r>
            <a:r>
              <a:rPr lang="es-ES" dirty="0" smtClean="0"/>
              <a:t>enfocaremos en </a:t>
            </a:r>
            <a:r>
              <a:rPr lang="es-ES" dirty="0"/>
              <a:t>el proceso primario de operaciones en el área de Hospedaje en las actividades de reservaciones y gratuidades de los socios y en los procesos de soporte el área de sistemas.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n-US" dirty="0"/>
              <a:t>Cadena de valor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940152" y="4221088"/>
            <a:ext cx="291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Muestra </a:t>
            </a:r>
            <a:r>
              <a:rPr lang="es-ES" dirty="0"/>
              <a:t>las funciones que se realiza para brindar los servicios </a:t>
            </a:r>
            <a:r>
              <a:rPr lang="es-ES" dirty="0" smtClean="0"/>
              <a:t>indicados a sus socios.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844542" y="1412776"/>
            <a:ext cx="5342995" cy="3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s-ES_tradnl" sz="1600" b="1" i="1" dirty="0" smtClean="0">
                <a:latin typeface="ZapfHumnst BT"/>
              </a:rPr>
              <a:t>Club de Voluntarios de la Fuerza Terrestre “Cabo Nicanor Quiroz”</a:t>
            </a:r>
            <a:endParaRPr lang="es-ES_tradnl" sz="1600" b="1" i="1" dirty="0">
              <a:latin typeface="ZapfHumnst BT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763688" y="1877452"/>
            <a:ext cx="7332649" cy="4215844"/>
            <a:chOff x="1763688" y="1877452"/>
            <a:chExt cx="7332649" cy="4215844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2999450" y="4227084"/>
              <a:ext cx="2590049" cy="292297"/>
            </a:xfrm>
            <a:prstGeom prst="homePlate">
              <a:avLst>
                <a:gd name="adj" fmla="val 2774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  <a:cs typeface="+mn-cs"/>
                </a:rPr>
                <a:t>INFRAESTRUCTURA DE LA EMPRESA</a:t>
              </a:r>
              <a:endParaRPr lang="es-ES_tradnl" sz="900" b="1" dirty="0">
                <a:latin typeface="ZapfHumnst Dm BT" pitchFamily="34" charset="0"/>
                <a:cs typeface="+mn-cs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2999450" y="4620562"/>
              <a:ext cx="2590049" cy="292297"/>
            </a:xfrm>
            <a:prstGeom prst="homePlate">
              <a:avLst>
                <a:gd name="adj" fmla="val 2774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</a:rPr>
                <a:t>GERENCIA</a:t>
              </a:r>
              <a:endParaRPr lang="es-ES_tradnl" sz="900" b="1" dirty="0">
                <a:latin typeface="ZapfHumnst Dm BT" pitchFamily="34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2999450" y="5014041"/>
              <a:ext cx="2590049" cy="292297"/>
            </a:xfrm>
            <a:prstGeom prst="homePlate">
              <a:avLst>
                <a:gd name="adj" fmla="val 2774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  <a:cs typeface="+mn-cs"/>
                </a:rPr>
                <a:t>ADMINISTRATIVO</a:t>
              </a:r>
              <a:endParaRPr lang="es-ES_tradnl" sz="900" b="1" dirty="0">
                <a:latin typeface="ZapfHumnst Dm BT" pitchFamily="34" charset="0"/>
                <a:cs typeface="+mn-cs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999450" y="5407520"/>
              <a:ext cx="2590049" cy="292297"/>
            </a:xfrm>
            <a:prstGeom prst="homePlate">
              <a:avLst>
                <a:gd name="adj" fmla="val 2774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  <a:cs typeface="+mn-cs"/>
                </a:rPr>
                <a:t>FINANCIERO</a:t>
              </a:r>
              <a:endParaRPr lang="es-ES_tradnl" sz="900" b="1" dirty="0">
                <a:latin typeface="ZapfHumnst Dm BT" pitchFamily="34" charset="0"/>
                <a:cs typeface="+mn-cs"/>
              </a:endParaRP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2390519" y="3901057"/>
              <a:ext cx="15177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s-ES_tradnl" sz="1200" b="1" i="1" dirty="0" smtClean="0">
                  <a:cs typeface="Times New Roman" panose="02020603050405020304" pitchFamily="18" charset="0"/>
                </a:rPr>
                <a:t>Procesos de </a:t>
              </a:r>
              <a:r>
                <a:rPr lang="es-ES_tradnl" sz="1200" b="1" i="1" dirty="0">
                  <a:cs typeface="Times New Roman" panose="02020603050405020304" pitchFamily="18" charset="0"/>
                </a:rPr>
                <a:t>Soporte:</a:t>
              </a: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2999450" y="5812240"/>
              <a:ext cx="2590049" cy="281056"/>
            </a:xfrm>
            <a:prstGeom prst="homePlate">
              <a:avLst>
                <a:gd name="adj" fmla="val 2774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  <a:cs typeface="+mn-cs"/>
                </a:rPr>
                <a:t>SISTEMAS</a:t>
              </a:r>
              <a:endParaRPr lang="es-ES_tradnl" sz="900" b="1" dirty="0">
                <a:latin typeface="ZapfHumnst Dm BT" pitchFamily="34" charset="0"/>
                <a:cs typeface="+mn-cs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2506915" y="1877452"/>
              <a:ext cx="1316978" cy="286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s-ES_tradnl" sz="1200" b="1" i="1" dirty="0" smtClean="0">
                  <a:latin typeface="ZapfHumnst BT"/>
                </a:rPr>
                <a:t>Procesos Primarios</a:t>
              </a:r>
              <a:endParaRPr lang="es-ES_tradnl" sz="1200" b="1" i="1" dirty="0">
                <a:latin typeface="ZapfHumnst BT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3148078" y="2270933"/>
              <a:ext cx="1376377" cy="1259112"/>
            </a:xfrm>
            <a:prstGeom prst="homePlate">
              <a:avLst>
                <a:gd name="adj" fmla="val 17792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</a:rPr>
                <a:t>OPERACIONES</a:t>
              </a:r>
            </a:p>
            <a:p>
              <a:pPr algn="ctr" eaLnBrk="0" hangingPunct="0">
                <a:defRPr/>
              </a:pPr>
              <a:endParaRPr lang="es-ES_tradnl" sz="900" b="1" dirty="0" smtClean="0">
                <a:latin typeface="ZapfHumnst Dm BT" pitchFamily="34" charset="0"/>
              </a:endParaRPr>
            </a:p>
            <a:p>
              <a:pPr marL="27305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b="1" dirty="0" smtClean="0">
                  <a:solidFill>
                    <a:srgbClr val="002060"/>
                  </a:solidFill>
                  <a:latin typeface="ZapfHumnst Dm BT" pitchFamily="34" charset="0"/>
                </a:rPr>
                <a:t>Hospedaje</a:t>
              </a:r>
            </a:p>
            <a:p>
              <a:pPr marL="27305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Alimentación</a:t>
              </a:r>
            </a:p>
            <a:p>
              <a:pPr marL="27305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Recreación</a:t>
              </a:r>
            </a:p>
            <a:p>
              <a:pPr marL="27305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Eventos</a:t>
              </a:r>
              <a:endParaRPr lang="es-ES_tradnl" sz="900" dirty="0">
                <a:latin typeface="ZapfHumnst Dm BT" pitchFamily="34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4574419" y="2270933"/>
              <a:ext cx="1327346" cy="1259112"/>
            </a:xfrm>
            <a:prstGeom prst="homePlate">
              <a:avLst>
                <a:gd name="adj" fmla="val 15318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</a:rPr>
                <a:t>LOGÍSTICA EXTERNA</a:t>
              </a:r>
            </a:p>
            <a:p>
              <a:pPr algn="ctr" eaLnBrk="0" hangingPunct="0">
                <a:defRPr/>
              </a:pPr>
              <a:endParaRPr lang="es-ES_tradnl" sz="900" b="1" dirty="0" smtClean="0">
                <a:latin typeface="ZapfHumnst Dm BT" pitchFamily="34" charset="0"/>
              </a:endParaRPr>
            </a:p>
            <a:p>
              <a:pPr marL="27305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Pedidos</a:t>
              </a:r>
            </a:p>
            <a:p>
              <a:pPr marL="27305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Reportes</a:t>
              </a:r>
            </a:p>
            <a:p>
              <a:pPr marL="27305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Proveedores</a:t>
              </a:r>
              <a:endParaRPr lang="es-ES_tradnl" sz="900" dirty="0">
                <a:latin typeface="ZapfHumnst Dm BT" pitchFamily="34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5980982" y="2248469"/>
              <a:ext cx="1362217" cy="1259112"/>
            </a:xfrm>
            <a:prstGeom prst="homePlate">
              <a:avLst>
                <a:gd name="adj" fmla="val 201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</a:rPr>
                <a:t>MARKETING Y VENTAS</a:t>
              </a:r>
            </a:p>
            <a:p>
              <a:pPr algn="ctr" eaLnBrk="0" hangingPunct="0">
                <a:defRPr/>
              </a:pPr>
              <a:endParaRPr lang="es-ES_tradnl" sz="900" b="1" dirty="0" smtClean="0">
                <a:latin typeface="ZapfHumnst Dm BT" pitchFamily="34" charset="0"/>
              </a:endParaRPr>
            </a:p>
            <a:p>
              <a:pPr marL="273050" lvl="1" algn="just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Publicidad</a:t>
              </a:r>
            </a:p>
            <a:p>
              <a:pPr marL="273050" lvl="1" algn="just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Promociones</a:t>
              </a:r>
              <a:endParaRPr lang="es-ES_tradnl" sz="900" dirty="0">
                <a:latin typeface="ZapfHumnst Dm BT" pitchFamily="34" charset="0"/>
              </a:endParaRPr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>
              <a:off x="7427102" y="2248469"/>
              <a:ext cx="1408644" cy="1259112"/>
            </a:xfrm>
            <a:prstGeom prst="homePlate">
              <a:avLst>
                <a:gd name="adj" fmla="val 201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</a:rPr>
                <a:t>SERVICIOS</a:t>
              </a:r>
            </a:p>
            <a:p>
              <a:pPr algn="ctr" eaLnBrk="0" hangingPunct="0">
                <a:defRPr/>
              </a:pPr>
              <a:endParaRPr lang="es-ES_tradnl" sz="900" b="1" dirty="0" smtClean="0">
                <a:latin typeface="ZapfHumnst Dm BT" pitchFamily="34" charset="0"/>
              </a:endParaRPr>
            </a:p>
            <a:p>
              <a:pPr marL="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Satisfacción del Cliente</a:t>
              </a:r>
            </a:p>
            <a:p>
              <a:pPr marL="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Seguimiento del Cliente</a:t>
              </a:r>
            </a:p>
            <a:p>
              <a:pPr marL="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Página Web</a:t>
              </a:r>
              <a:endParaRPr lang="es-ES_tradnl" sz="900" dirty="0">
                <a:latin typeface="ZapfHumnst Dm BT" pitchFamily="34" charset="0"/>
              </a:endParaRPr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1763688" y="2270930"/>
              <a:ext cx="1342439" cy="1236648"/>
            </a:xfrm>
            <a:prstGeom prst="homePlate">
              <a:avLst>
                <a:gd name="adj" fmla="val 22682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s-ES_tradnl" sz="900" b="1" dirty="0" smtClean="0">
                <a:latin typeface="ZapfHumnst Dm BT" pitchFamily="34" charset="0"/>
              </a:endParaRPr>
            </a:p>
            <a:p>
              <a:pPr algn="ctr" eaLnBrk="0" hangingPunct="0">
                <a:defRPr/>
              </a:pPr>
              <a:r>
                <a:rPr lang="es-ES_tradnl" sz="900" b="1" dirty="0" smtClean="0">
                  <a:latin typeface="ZapfHumnst Dm BT" pitchFamily="34" charset="0"/>
                </a:rPr>
                <a:t>LOGÍSTICA INTERNA</a:t>
              </a:r>
            </a:p>
            <a:p>
              <a:pPr algn="ctr" eaLnBrk="0" hangingPunct="0">
                <a:defRPr/>
              </a:pPr>
              <a:endParaRPr lang="es-ES_tradnl" sz="900" b="1" dirty="0" smtClean="0">
                <a:latin typeface="ZapfHumnst Dm BT" pitchFamily="34" charset="0"/>
              </a:endParaRPr>
            </a:p>
            <a:p>
              <a:pPr marL="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Recepción de Datos</a:t>
              </a:r>
            </a:p>
            <a:p>
              <a:pPr marL="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Recepción del Cliente</a:t>
              </a:r>
            </a:p>
            <a:p>
              <a:pPr marL="0" lvl="1" eaLnBrk="0" hangingPunct="0">
                <a:buFont typeface="Arial" panose="020B0604020202020204" pitchFamily="34" charset="0"/>
                <a:buChar char="•"/>
                <a:defRPr/>
              </a:pPr>
              <a:r>
                <a:rPr lang="es-ES_tradnl" sz="900" dirty="0" smtClean="0">
                  <a:latin typeface="ZapfHumnst Dm BT" pitchFamily="34" charset="0"/>
                </a:rPr>
                <a:t>Compras</a:t>
              </a:r>
            </a:p>
            <a:p>
              <a:pPr algn="ctr" eaLnBrk="0" hangingPunct="0">
                <a:defRPr/>
              </a:pPr>
              <a:endParaRPr lang="es-ES_tradnl" sz="900" dirty="0" smtClean="0">
                <a:latin typeface="ZapfHumnst Dm BT" pitchFamily="34" charset="0"/>
              </a:endParaRPr>
            </a:p>
            <a:p>
              <a:pPr algn="ctr" eaLnBrk="0" hangingPunct="0">
                <a:defRPr/>
              </a:pPr>
              <a:endParaRPr lang="es-ES_tradnl" sz="900" dirty="0">
                <a:latin typeface="ZapfHumnst Dm BT" pitchFamily="34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 rot="5400000">
              <a:off x="8399485" y="2764889"/>
              <a:ext cx="1194446" cy="199259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r>
                <a:rPr lang="es-ES_tradnl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ZapfHumnst BT"/>
                </a:rPr>
                <a:t>C  L  I  E  N  T  E</a:t>
              </a:r>
              <a:endParaRPr lang="es-ES_tradn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BT"/>
              </a:endParaRPr>
            </a:p>
          </p:txBody>
        </p:sp>
        <p:sp>
          <p:nvSpPr>
            <p:cNvPr id="25" name="24 Flecha izquierda"/>
            <p:cNvSpPr/>
            <p:nvPr/>
          </p:nvSpPr>
          <p:spPr>
            <a:xfrm>
              <a:off x="5724128" y="5877272"/>
              <a:ext cx="362380" cy="1440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Flecha izquierda"/>
            <p:cNvSpPr/>
            <p:nvPr/>
          </p:nvSpPr>
          <p:spPr>
            <a:xfrm>
              <a:off x="4281628" y="2780928"/>
              <a:ext cx="362380" cy="1440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26293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>
            <a:normAutofit/>
          </a:bodyPr>
          <a:lstStyle/>
          <a:p>
            <a:pPr lvl="1" algn="ctr"/>
            <a:r>
              <a:rPr lang="es-EC" sz="2000" dirty="0" smtClean="0">
                <a:latin typeface="+mj-lt"/>
              </a:rPr>
              <a:t>IDENTIFICACIÓN DE TAREAS Y ESCENARIOS PARA EL DISEÑO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15282"/>
              </p:ext>
            </p:extLst>
          </p:nvPr>
        </p:nvGraphicFramePr>
        <p:xfrm>
          <a:off x="2051722" y="1326784"/>
          <a:ext cx="6552726" cy="490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242"/>
                <a:gridCol w="2184242"/>
                <a:gridCol w="2184242"/>
              </a:tblGrid>
              <a:tr h="2246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ACTOR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ESCENARIOS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TAREAS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311443">
                <a:tc rowSpan="4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Administrador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Gestionar usuarios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Crea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Actualiza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Da de baja 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Resetea contraseñas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/>
                </a:tc>
              </a:tr>
              <a:tr h="587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Gestión </a:t>
                      </a:r>
                      <a:r>
                        <a:rPr lang="es-EC" sz="1400" dirty="0" smtClean="0">
                          <a:effectLst/>
                        </a:rPr>
                        <a:t>de</a:t>
                      </a:r>
                      <a:r>
                        <a:rPr lang="es-EC" sz="1400" baseline="0" dirty="0" smtClean="0">
                          <a:effectLst/>
                        </a:rPr>
                        <a:t> </a:t>
                      </a:r>
                      <a:r>
                        <a:rPr lang="es-EC" sz="1400" dirty="0" smtClean="0">
                          <a:effectLst/>
                        </a:rPr>
                        <a:t>socios registrados</a:t>
                      </a: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539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Gestión de</a:t>
                      </a:r>
                      <a:endParaRPr lang="en-US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perfiles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Crea</a:t>
                      </a:r>
                      <a:endParaRPr lang="en-US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Actualiza</a:t>
                      </a:r>
                      <a:endParaRPr lang="en-US" sz="14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449230"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Administrador </a:t>
                      </a:r>
                      <a:endParaRPr lang="en-US" sz="14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Filial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Menú de Reservas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Solicitud de Reserva</a:t>
                      </a:r>
                      <a:endParaRPr lang="en-US" sz="14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de Socios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205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Reportes de gratuidad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Actualización de Datos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224615">
                <a:tc rowSpan="4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Socio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 rowSpan="3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Menú Reservas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Solicitud Gratuidad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22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Solicitud Personal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224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Historial de Reservas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 anchor="ctr"/>
                </a:tc>
              </a:tr>
              <a:tr h="301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Actualización de Datos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3" marR="46303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1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CASOS DE USO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s-ES" dirty="0"/>
          </a:p>
          <a:p>
            <a:endParaRPr lang="en-U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592" y="1573659"/>
            <a:ext cx="6458848" cy="4653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91896" y="1196752"/>
            <a:ext cx="224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es-EC" dirty="0"/>
              <a:t>Ingreso al sistema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080692" y="4449283"/>
            <a:ext cx="184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Diagrama de casos de uso</a:t>
            </a:r>
            <a:r>
              <a:rPr lang="es-ES" sz="1200" dirty="0" smtClean="0"/>
              <a:t>: </a:t>
            </a:r>
          </a:p>
          <a:p>
            <a:pPr algn="just"/>
            <a:r>
              <a:rPr lang="es-ES" sz="1200" dirty="0" smtClean="0"/>
              <a:t>Permite una descripción de los pasos que deberán realizarse para llevar a cabo el proceso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320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/>
              <a:t>CASOS DE USO</a:t>
            </a:r>
            <a:endParaRPr lang="en-US" dirty="0"/>
          </a:p>
        </p:txBody>
      </p:sp>
      <p:pic>
        <p:nvPicPr>
          <p:cNvPr id="4" name="3 Imagen" descr="I:\TESIS\CU2AdminFilia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3604" r="3904" b="8998"/>
          <a:stretch/>
        </p:blipFill>
        <p:spPr bwMode="auto">
          <a:xfrm>
            <a:off x="2267744" y="1688647"/>
            <a:ext cx="6696744" cy="4620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03635" y="1196752"/>
            <a:ext cx="413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lvl="2" indent="-285750">
              <a:buFont typeface="Wingdings" panose="05000000000000000000" pitchFamily="2" charset="2"/>
              <a:buChar char="ü"/>
            </a:pPr>
            <a:r>
              <a:rPr lang="es-EC" dirty="0"/>
              <a:t>Rol del Administrador Filial </a:t>
            </a:r>
            <a:r>
              <a:rPr lang="es-EC" dirty="0" smtClean="0"/>
              <a:t>y el Socio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MODELO conceptual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1907704" y="285293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Se </a:t>
            </a:r>
            <a:r>
              <a:rPr lang="es-ES" dirty="0"/>
              <a:t>usan fundamentalmente durante la etapa de Análisis </a:t>
            </a:r>
            <a:r>
              <a:rPr lang="es-ES" dirty="0" smtClean="0"/>
              <a:t>de Requerimientos y </a:t>
            </a:r>
            <a:r>
              <a:rPr lang="es-ES" dirty="0"/>
              <a:t>están orientados a representar los elementos que intervienen en </a:t>
            </a:r>
            <a:r>
              <a:rPr lang="es-ES" dirty="0" smtClean="0"/>
              <a:t>el análisis y </a:t>
            </a:r>
            <a:r>
              <a:rPr lang="es-ES" dirty="0"/>
              <a:t>sus relaciones. El ejemplo más típico es el Modelo Entidad-Relación.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MODELO conceptual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1907704" y="134076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Diagrama Entidad - Relación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5"/>
            <a:ext cx="69847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835696" y="-99392"/>
            <a:ext cx="6984776" cy="1143000"/>
          </a:xfrm>
        </p:spPr>
        <p:txBody>
          <a:bodyPr/>
          <a:lstStyle/>
          <a:p>
            <a:r>
              <a:rPr lang="es-EC" sz="5000" b="1" dirty="0" smtClean="0"/>
              <a:t>Agenda</a:t>
            </a:r>
            <a:endParaRPr lang="es-ES" sz="5000" b="1" dirty="0"/>
          </a:p>
        </p:txBody>
      </p:sp>
      <p:sp>
        <p:nvSpPr>
          <p:cNvPr id="12" name="11 Rectángulo"/>
          <p:cNvSpPr/>
          <p:nvPr/>
        </p:nvSpPr>
        <p:spPr>
          <a:xfrm>
            <a:off x="1979712" y="1268760"/>
            <a:ext cx="55446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Introducción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Planteamiento del Problema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Justificación  e Importancia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Objetivos General y Específicos</a:t>
            </a:r>
            <a:endParaRPr lang="es-EC" sz="2800" dirty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Alcance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Metodología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Análisis y Diseño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Presentación del Sistema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Conclusiones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C" sz="28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hlinkClick r:id="" action="ppaction://noaction"/>
              </a:rPr>
              <a:t>Recomendaciones</a:t>
            </a:r>
            <a:endParaRPr lang="es-EC" sz="2800" dirty="0" smtClean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EC" sz="2800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625"/>
            <a:ext cx="3888432" cy="100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4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MODELO NAVEGACIONAL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1907704" y="2079432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Diagrama de Navegación del Administrador filial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907704" y="134076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/>
              <a:t>Un diagrama de navegación muestra de forma global todo el contenido de un sitio </a:t>
            </a:r>
            <a:r>
              <a:rPr lang="es-EC" dirty="0" smtClean="0"/>
              <a:t>web</a:t>
            </a:r>
            <a:r>
              <a:rPr lang="es-EC" dirty="0"/>
              <a:t>.</a:t>
            </a:r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3707904" y="2079432"/>
            <a:ext cx="5198400" cy="4517920"/>
            <a:chOff x="3707904" y="2079432"/>
            <a:chExt cx="5198400" cy="4517920"/>
          </a:xfrm>
        </p:grpSpPr>
        <p:pic>
          <p:nvPicPr>
            <p:cNvPr id="9" name="0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079432"/>
              <a:ext cx="5198400" cy="4517920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5076056" y="5697252"/>
              <a:ext cx="1152128" cy="720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defTabSz="0"/>
              <a:r>
                <a:rPr lang="es-ES" sz="7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Negar Solicitud</a:t>
              </a:r>
              <a:endParaRPr lang="es-ES" sz="7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6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MODELO NAVEGACIONAL</a:t>
            </a:r>
            <a:endParaRPr lang="en-US" dirty="0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01" y="1340768"/>
            <a:ext cx="5198204" cy="525658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63688" y="1268760"/>
            <a:ext cx="1888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Diagrama de Navegación del Usuario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6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MODELO PRESENTACIÓN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1995314" y="1272729"/>
            <a:ext cx="5889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 Diagrama de Presentación de ingreso al sistema 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G:\correccion 1\correccion\DIAGRAMAS\PRESENTACION\Nueva carpeta\INGRESO SISTEM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85937"/>
            <a:ext cx="6619056" cy="4235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0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MODELO PRESENTACIÓN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1995314" y="1272729"/>
            <a:ext cx="2054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es-EC" dirty="0"/>
              <a:t>Diagrama de Presentación  de pantalla de Inicio para el Socio</a:t>
            </a:r>
            <a:endParaRPr lang="en-US" sz="16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G:\correccion 1\correccion\DIAGRAMAS\PRESENTACION\Nueva carpeta\INICIOSOCCI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38257"/>
            <a:ext cx="5184576" cy="56031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83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Presentación del sistema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2483768" y="2348880"/>
            <a:ext cx="620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b="1" dirty="0" smtClean="0"/>
              <a:t>SISTEMA DE RESERVACIÓN Y GRATUIDADES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1966343" cy="19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2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conclusiones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1412776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000" dirty="0"/>
              <a:t>La metodología de desarrollo UWE permite generar un análisis amplio ya que gracias a los modelos de navegación y presentación el usuario tiene una clara concepción  de cómo se ira desarrollando las interfaces del sistema conjuntamente con la tecnología, brindando flexibilidad en cuanto a la personalización de la aplicación desde el punto de vista del mismo.</a:t>
            </a:r>
            <a:endParaRPr lang="en-US" sz="2000" dirty="0"/>
          </a:p>
          <a:p>
            <a:r>
              <a:rPr lang="es-EC" sz="2000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000" dirty="0"/>
              <a:t>La implementación del Sistema de Reservas y Gratuidades ha sido satisfactoria (entre los </a:t>
            </a:r>
            <a:r>
              <a:rPr lang="es-EC" sz="2000" dirty="0" err="1"/>
              <a:t>tesistas</a:t>
            </a:r>
            <a:r>
              <a:rPr lang="es-EC" sz="2000" dirty="0"/>
              <a:t> y el Club) y se ajusta a las necesidades  requeridas por el Club de Voluntarios de la Fuerza Terrestre, adicional el sistema es amigable tanto para socios y administradores, facilitando la interactividad con sus filiales acortando distancias y tiempos de reserva.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Recomendaciones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07704" y="1412776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/>
              <a:t>Se recomienda con la información recolectada  crear nuevos módulos para automatizar procesos  tales como  la publicidad , </a:t>
            </a:r>
            <a:r>
              <a:rPr lang="es-ES" sz="2400" dirty="0" smtClean="0"/>
              <a:t>Email marketing</a:t>
            </a:r>
            <a:r>
              <a:rPr lang="es-EC" sz="2400" dirty="0" smtClean="0"/>
              <a:t>, o seguimiento de satisfacción de los socios  por parte del administrador del sistema.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C" sz="2400" dirty="0" smtClean="0"/>
              <a:t>Se recomienda sacar back ups de datos antiguos para que el funcionamiento del sistema  sea optimo.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05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80456" y="1340768"/>
            <a:ext cx="6912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 A la cima no se llega superando a los demás, sino superándose a si mismo!!</a:t>
            </a:r>
          </a:p>
          <a:p>
            <a:pPr algn="ctr"/>
            <a:endParaRPr lang="es-EC" sz="3600" b="1" dirty="0" smtClean="0"/>
          </a:p>
          <a:p>
            <a:pPr algn="ctr"/>
            <a:endParaRPr lang="es-EC" sz="3600" b="1" dirty="0"/>
          </a:p>
          <a:p>
            <a:pPr algn="ctr"/>
            <a:endParaRPr lang="es-EC" sz="3600" b="1" dirty="0" smtClean="0"/>
          </a:p>
          <a:p>
            <a:pPr algn="ctr"/>
            <a:endParaRPr lang="es-EC" sz="3600" b="1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PERSONAL\AppData\Local\Microsoft\Windows\INetCache\IE\71UYK3XO\MC9002124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68" y="3284984"/>
            <a:ext cx="1710842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/>
              <a:t>Introducción</a:t>
            </a:r>
            <a:endParaRPr lang="en-US" dirty="0"/>
          </a:p>
        </p:txBody>
      </p:sp>
      <p:pic>
        <p:nvPicPr>
          <p:cNvPr id="6" name="Picture 2" descr="C:\Users\sumiprintec\Desktop\imagenes sedes\gr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57" y="1695126"/>
            <a:ext cx="924238" cy="6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umiprintec\Desktop\imagenes sedes\hrq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26" y="2657573"/>
            <a:ext cx="926173" cy="6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umiprintec\Desktop\imagenes sedes\la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83" y="5520616"/>
            <a:ext cx="876203" cy="6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umiprintec\Desktop\imagenes sedes\ma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91" y="1174256"/>
            <a:ext cx="758263" cy="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sumiprintec\Desktop\imagenes sedes\mi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83" y="3576905"/>
            <a:ext cx="797693" cy="5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sumiprintec\Desktop\imagenes sedes\pal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80" y="1458481"/>
            <a:ext cx="1214301" cy="6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sumiprintec\Desktop\imagenes sedes\pat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57" y="4390215"/>
            <a:ext cx="698503" cy="9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392580" y="1541438"/>
            <a:ext cx="128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Hostería La Palmira </a:t>
            </a:r>
            <a:endParaRPr lang="es-ES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068133" y="1058715"/>
            <a:ext cx="141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Centro R. Granilandia</a:t>
            </a:r>
            <a:endParaRPr lang="es-ES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109697" y="4594526"/>
            <a:ext cx="132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Hostería Los Patios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298351" y="3567724"/>
            <a:ext cx="117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Centro E. </a:t>
            </a:r>
            <a:r>
              <a:rPr lang="es-ES" sz="1400" b="1" dirty="0" err="1" smtClean="0"/>
              <a:t>Misahualli</a:t>
            </a:r>
            <a:endParaRPr lang="es-ES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298351" y="2741656"/>
            <a:ext cx="115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Hotel Reino de Quito</a:t>
            </a:r>
            <a:endParaRPr lang="es-ES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155480" y="5520616"/>
            <a:ext cx="137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Hostería </a:t>
            </a:r>
            <a:r>
              <a:rPr lang="es-ES" sz="1400" b="1" dirty="0" err="1" smtClean="0"/>
              <a:t>Landangui</a:t>
            </a:r>
            <a:endParaRPr lang="es-ES" sz="1400" b="1" dirty="0"/>
          </a:p>
        </p:txBody>
      </p:sp>
      <p:sp>
        <p:nvSpPr>
          <p:cNvPr id="19" name="18 Rectángulo"/>
          <p:cNvSpPr/>
          <p:nvPr/>
        </p:nvSpPr>
        <p:spPr>
          <a:xfrm>
            <a:off x="4632954" y="1213614"/>
            <a:ext cx="1169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Hotel La Marimba</a:t>
            </a:r>
            <a:endParaRPr lang="es-ES" sz="1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33" y="2507524"/>
            <a:ext cx="2819400" cy="2847975"/>
          </a:xfrm>
          <a:prstGeom prst="rect">
            <a:avLst/>
          </a:prstGeom>
        </p:spPr>
      </p:pic>
      <p:cxnSp>
        <p:nvCxnSpPr>
          <p:cNvPr id="29" name="28 Conector recto de flecha"/>
          <p:cNvCxnSpPr/>
          <p:nvPr/>
        </p:nvCxnSpPr>
        <p:spPr>
          <a:xfrm>
            <a:off x="2699792" y="2363925"/>
            <a:ext cx="778041" cy="993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1" idx="1"/>
          </p:cNvCxnSpPr>
          <p:nvPr/>
        </p:nvCxnSpPr>
        <p:spPr>
          <a:xfrm flipH="1">
            <a:off x="3630233" y="1800003"/>
            <a:ext cx="2288047" cy="1273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10" idx="1"/>
          </p:cNvCxnSpPr>
          <p:nvPr/>
        </p:nvCxnSpPr>
        <p:spPr>
          <a:xfrm flipH="1" flipV="1">
            <a:off x="3707904" y="3573016"/>
            <a:ext cx="2418679" cy="303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3293119" y="1742706"/>
            <a:ext cx="1145880" cy="1117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7" idx="1"/>
          </p:cNvCxnSpPr>
          <p:nvPr/>
        </p:nvCxnSpPr>
        <p:spPr>
          <a:xfrm flipH="1">
            <a:off x="3446661" y="3003266"/>
            <a:ext cx="2564365" cy="3456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8" idx="1"/>
          </p:cNvCxnSpPr>
          <p:nvPr/>
        </p:nvCxnSpPr>
        <p:spPr>
          <a:xfrm flipH="1" flipV="1">
            <a:off x="3088812" y="4856136"/>
            <a:ext cx="3037771" cy="993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12" idx="1"/>
          </p:cNvCxnSpPr>
          <p:nvPr/>
        </p:nvCxnSpPr>
        <p:spPr>
          <a:xfrm flipH="1" flipV="1">
            <a:off x="2680626" y="4090944"/>
            <a:ext cx="3478731" cy="765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95" y="5373232"/>
            <a:ext cx="1224986" cy="12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43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/>
              <a:t>Planteamiento del Problema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63" y="1247343"/>
            <a:ext cx="1347604" cy="13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7" name="1096 CuadroTexto"/>
          <p:cNvSpPr txBox="1"/>
          <p:nvPr/>
        </p:nvSpPr>
        <p:spPr>
          <a:xfrm>
            <a:off x="4100085" y="2660768"/>
            <a:ext cx="18253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reservaciones</a:t>
            </a:r>
          </a:p>
          <a:p>
            <a:pPr marL="342900" indent="-342900">
              <a:buFontTx/>
              <a:buChar char="-"/>
            </a:pPr>
            <a:r>
              <a:rPr lang="es-ES" sz="1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Normales</a:t>
            </a:r>
          </a:p>
          <a:p>
            <a:pPr marL="342900" indent="-342900">
              <a:buFontTx/>
              <a:buChar char="-"/>
            </a:pPr>
            <a:r>
              <a:rPr lang="es-ES" sz="1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gratuidad</a:t>
            </a:r>
            <a:endParaRPr lang="es-ES" sz="1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98" name="1097 CuadroTexto"/>
          <p:cNvSpPr txBox="1"/>
          <p:nvPr/>
        </p:nvSpPr>
        <p:spPr>
          <a:xfrm>
            <a:off x="7126039" y="2302023"/>
            <a:ext cx="130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Verificación de Aportaciones</a:t>
            </a:r>
          </a:p>
        </p:txBody>
      </p:sp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14" y="1567195"/>
            <a:ext cx="945084" cy="70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" name="Picture 105" descr="C:\Users\sumiprintec\AppData\Local\Microsoft\Windows\Temporary Internet Files\Content.IE5\LO78T2L9\MP90044235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51" y="3596214"/>
            <a:ext cx="1008427" cy="7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C:\Users\sumiprintec\AppData\Local\Microsoft\Windows\Temporary Internet Files\Content.IE5\LO78T2L9\MC90005674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62" y="4127648"/>
            <a:ext cx="1834286" cy="13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9" name="1098 CuadroTexto"/>
          <p:cNvSpPr txBox="1"/>
          <p:nvPr/>
        </p:nvSpPr>
        <p:spPr>
          <a:xfrm>
            <a:off x="1891078" y="3900279"/>
            <a:ext cx="80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Socio</a:t>
            </a:r>
          </a:p>
        </p:txBody>
      </p:sp>
      <p:sp>
        <p:nvSpPr>
          <p:cNvPr id="1102" name="1101 Flecha derecha"/>
          <p:cNvSpPr/>
          <p:nvPr/>
        </p:nvSpPr>
        <p:spPr>
          <a:xfrm>
            <a:off x="3059088" y="2184522"/>
            <a:ext cx="576808" cy="48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3" name="1102 Flecha izquierda y derecha"/>
          <p:cNvSpPr/>
          <p:nvPr/>
        </p:nvSpPr>
        <p:spPr>
          <a:xfrm>
            <a:off x="6300192" y="4197620"/>
            <a:ext cx="85091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122 Flecha izquierda y derecha"/>
          <p:cNvSpPr/>
          <p:nvPr/>
        </p:nvSpPr>
        <p:spPr>
          <a:xfrm>
            <a:off x="6346434" y="1941983"/>
            <a:ext cx="80467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4" name="1103 CuadroTexto"/>
          <p:cNvSpPr txBox="1"/>
          <p:nvPr/>
        </p:nvSpPr>
        <p:spPr>
          <a:xfrm>
            <a:off x="6876256" y="56612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Verificación de Reservación</a:t>
            </a:r>
          </a:p>
          <a:p>
            <a:endParaRPr lang="es-ES" dirty="0"/>
          </a:p>
        </p:txBody>
      </p:sp>
      <p:pic>
        <p:nvPicPr>
          <p:cNvPr id="1131" name="Picture 107" descr="C:\Users\sumiprintec\AppData\Local\Microsoft\Windows\Temporary Internet Files\Content.IE5\EKH6XJQ1\MP900400332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3"/>
          <a:stretch/>
        </p:blipFill>
        <p:spPr bwMode="auto">
          <a:xfrm>
            <a:off x="1841648" y="2792744"/>
            <a:ext cx="1000245" cy="10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1104 CuadroTexto"/>
          <p:cNvSpPr txBox="1"/>
          <p:nvPr/>
        </p:nvSpPr>
        <p:spPr>
          <a:xfrm>
            <a:off x="3970170" y="549284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Tiempo Max: 48 horas</a:t>
            </a:r>
            <a:endParaRPr lang="es-ES" b="1" dirty="0"/>
          </a:p>
        </p:txBody>
      </p:sp>
      <p:sp>
        <p:nvSpPr>
          <p:cNvPr id="1106" name="1105 Rectángulo"/>
          <p:cNvSpPr/>
          <p:nvPr/>
        </p:nvSpPr>
        <p:spPr>
          <a:xfrm>
            <a:off x="3779912" y="1124744"/>
            <a:ext cx="24225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33" name="Picture 109" descr="C:\Users\sumiprintec\AppData\Local\Microsoft\Windows\Temporary Internet Files\Content.IE5\LO78T2L9\MP90044849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73" y="2777567"/>
            <a:ext cx="942263" cy="6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Flecha izquierda y derecha"/>
          <p:cNvSpPr/>
          <p:nvPr/>
        </p:nvSpPr>
        <p:spPr>
          <a:xfrm>
            <a:off x="2841893" y="3974374"/>
            <a:ext cx="794003" cy="4577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643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/>
              <a:t>Justificación e Importancia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52596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C" dirty="0"/>
              <a:t>La automatización del sistema de reserva y control de gratuidad permitirá al “Club de Voluntarios de la Fuerza Terrestre” mejorar el servicio reduciendo </a:t>
            </a:r>
            <a:r>
              <a:rPr lang="es-EC" dirty="0" smtClean="0"/>
              <a:t>tiempo y aumentando </a:t>
            </a:r>
            <a:r>
              <a:rPr lang="es-EC" dirty="0"/>
              <a:t>el flujo de información para una mayor fidelización de los socios y </a:t>
            </a:r>
            <a:r>
              <a:rPr lang="es-EC" dirty="0" smtClean="0"/>
              <a:t>las </a:t>
            </a:r>
            <a:r>
              <a:rPr lang="es-EC" dirty="0"/>
              <a:t>instalaciones</a:t>
            </a:r>
            <a:r>
              <a:rPr lang="es-EC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dirty="0" smtClean="0"/>
              <a:t>El </a:t>
            </a:r>
            <a:r>
              <a:rPr lang="es-EC" dirty="0"/>
              <a:t>sistema de reservación en línea se está </a:t>
            </a:r>
            <a:r>
              <a:rPr lang="es-EC" dirty="0" smtClean="0"/>
              <a:t>implementando para todas </a:t>
            </a:r>
            <a:r>
              <a:rPr lang="es-EC" dirty="0"/>
              <a:t>las filiales de modo que el socio pueda obtener una atención rápida y </a:t>
            </a:r>
            <a:r>
              <a:rPr lang="es-EC" dirty="0" smtClean="0"/>
              <a:t>pueda acceder a sus beneficios de una forma cómoda desde cualquier computador conectado a internet. 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340768"/>
            <a:ext cx="6984776" cy="259228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C" sz="12000" b="1" dirty="0"/>
              <a:t>Objetivo General</a:t>
            </a:r>
            <a:r>
              <a:rPr lang="es-EC" sz="12000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1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10400" dirty="0" smtClean="0"/>
              <a:t>Diseñar </a:t>
            </a:r>
            <a:r>
              <a:rPr lang="es-ES" sz="10400" dirty="0"/>
              <a:t>e Implementar </a:t>
            </a:r>
            <a:r>
              <a:rPr lang="es-ES" sz="10400" dirty="0" smtClean="0"/>
              <a:t>un sistema de reservación en línea para el hospedaje y control de los socios del “Club de Voluntarios de la Fuerza Terrestre Cabo Nicanor Quiroz” C.V.F.T.</a:t>
            </a:r>
            <a:endParaRPr lang="es-ES" sz="10400" dirty="0"/>
          </a:p>
          <a:p>
            <a:endParaRPr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1966343" cy="196634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13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340768"/>
            <a:ext cx="6931768" cy="345638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C" sz="12000" b="1" dirty="0" smtClean="0"/>
              <a:t>Objetivos Específicos: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12000" dirty="0" smtClean="0"/>
          </a:p>
          <a:p>
            <a:pPr marL="857250" lvl="1" indent="-457200" algn="just">
              <a:buFont typeface="Wingdings" panose="05000000000000000000" pitchFamily="2" charset="2"/>
              <a:buChar char="ü"/>
            </a:pPr>
            <a:r>
              <a:rPr lang="es-ES" sz="10400" dirty="0" smtClean="0"/>
              <a:t>Realizar el análisis de requerimientos del sistema con la norma IEEE 830.</a:t>
            </a:r>
          </a:p>
          <a:p>
            <a:pPr marL="857250" lvl="1" indent="-457200" algn="just">
              <a:buFont typeface="Wingdings" panose="05000000000000000000" pitchFamily="2" charset="2"/>
              <a:buChar char="ü"/>
            </a:pPr>
            <a:endParaRPr lang="es-ES" sz="10400" dirty="0" smtClean="0"/>
          </a:p>
          <a:p>
            <a:pPr marL="857250" lvl="1" indent="-457200" algn="just">
              <a:buFont typeface="Wingdings" panose="05000000000000000000" pitchFamily="2" charset="2"/>
              <a:buChar char="ü"/>
            </a:pPr>
            <a:r>
              <a:rPr lang="es-ES" sz="10400" dirty="0"/>
              <a:t>Aplicar la metodología UWE – UML para realizar el análisis, diseño, desarrollo y la implementación del sistema.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1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 smtClean="0"/>
              <a:t>ALCANCE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b="1" dirty="0" smtClean="0"/>
              <a:t>Comprende </a:t>
            </a:r>
            <a:r>
              <a:rPr lang="es-ES" b="1" dirty="0"/>
              <a:t>de los siguientes módulos</a:t>
            </a:r>
            <a:r>
              <a:rPr lang="es-ES" b="1" dirty="0" smtClean="0"/>
              <a:t>:</a:t>
            </a:r>
          </a:p>
          <a:p>
            <a:pPr marL="0" indent="0" algn="just">
              <a:buNone/>
            </a:pPr>
            <a:endParaRPr lang="es-E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C" dirty="0" smtClean="0"/>
              <a:t>Módulo de Acceso al Sistema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dirty="0" smtClean="0"/>
              <a:t>Módulo del Administrador del Sistema.</a:t>
            </a:r>
            <a:endParaRPr lang="es-E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dirty="0"/>
              <a:t>Módulo </a:t>
            </a:r>
            <a:r>
              <a:rPr lang="es-ES_tradnl" dirty="0" smtClean="0"/>
              <a:t>de Reservas</a:t>
            </a:r>
            <a:endParaRPr lang="es-E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dirty="0"/>
              <a:t>Módulo de </a:t>
            </a:r>
            <a:r>
              <a:rPr lang="es-ES_tradnl" dirty="0" smtClean="0"/>
              <a:t>Reportes.</a:t>
            </a:r>
            <a:endParaRPr lang="es-E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14536"/>
            <a:ext cx="7083896" cy="838200"/>
          </a:xfrm>
        </p:spPr>
        <p:txBody>
          <a:bodyPr/>
          <a:lstStyle/>
          <a:p>
            <a:pPr algn="r"/>
            <a:r>
              <a:rPr lang="es-EC" dirty="0"/>
              <a:t>Metodología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b="1" dirty="0" smtClean="0"/>
              <a:t>METODOLOGÍA UWE.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_tradnl" b="1" dirty="0"/>
              <a:t>Definición</a:t>
            </a:r>
            <a:endParaRPr lang="es-ES" b="1" dirty="0"/>
          </a:p>
          <a:p>
            <a:pPr marL="857250" lvl="2" indent="0" algn="just">
              <a:buNone/>
            </a:pPr>
            <a:r>
              <a:rPr lang="es-ES" dirty="0" smtClean="0"/>
              <a:t>“</a:t>
            </a:r>
            <a:r>
              <a:rPr lang="es-ES" dirty="0"/>
              <a:t>UWE es una propuesta metodológica basada en el proceso </a:t>
            </a:r>
            <a:r>
              <a:rPr lang="es-ES" dirty="0" smtClean="0"/>
              <a:t>unificado y UML </a:t>
            </a:r>
            <a:r>
              <a:rPr lang="es-ES" dirty="0"/>
              <a:t>pero adaptados a la </a:t>
            </a:r>
            <a:r>
              <a:rPr lang="es-ES" dirty="0" smtClean="0"/>
              <a:t>web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7" y="44624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" y="6237312"/>
            <a:ext cx="21240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1872208" cy="14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2509</TotalTime>
  <Words>838</Words>
  <Application>Microsoft Office PowerPoint</Application>
  <PresentationFormat>Presentación en pantalla (4:3)</PresentationFormat>
  <Paragraphs>188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Viajes</vt:lpstr>
      <vt:lpstr>Presentación de PowerPoint</vt:lpstr>
      <vt:lpstr>Agenda</vt:lpstr>
      <vt:lpstr>Introducción</vt:lpstr>
      <vt:lpstr>Planteamiento del Problema</vt:lpstr>
      <vt:lpstr>Justificación e Importancia</vt:lpstr>
      <vt:lpstr>Objetivos</vt:lpstr>
      <vt:lpstr>Objetivos</vt:lpstr>
      <vt:lpstr>ALCANCE</vt:lpstr>
      <vt:lpstr>Metodología</vt:lpstr>
      <vt:lpstr>Metodología</vt:lpstr>
      <vt:lpstr>Análisis de Requerimientos</vt:lpstr>
      <vt:lpstr>Norma ieee 830</vt:lpstr>
      <vt:lpstr>Cadena de valor</vt:lpstr>
      <vt:lpstr>Cadena de valor</vt:lpstr>
      <vt:lpstr>IDENTIFICACIÓN DE TAREAS Y ESCENARIOS PARA EL DISEÑO</vt:lpstr>
      <vt:lpstr>CASOS DE USO</vt:lpstr>
      <vt:lpstr>CASOS DE USO</vt:lpstr>
      <vt:lpstr>MODELO conceptual</vt:lpstr>
      <vt:lpstr>MODELO conceptual</vt:lpstr>
      <vt:lpstr>MODELO NAVEGACIONAL</vt:lpstr>
      <vt:lpstr>MODELO NAVEGACIONAL</vt:lpstr>
      <vt:lpstr>MODELO PRESENTACIÓN</vt:lpstr>
      <vt:lpstr>MODELO PRESENTACIÓN</vt:lpstr>
      <vt:lpstr>Presentación del sistema</vt:lpstr>
      <vt:lpstr>conclusiones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166</cp:revision>
  <dcterms:created xsi:type="dcterms:W3CDTF">2014-08-23T22:59:22Z</dcterms:created>
  <dcterms:modified xsi:type="dcterms:W3CDTF">2014-10-03T17:06:15Z</dcterms:modified>
</cp:coreProperties>
</file>